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50"/>
  </p:handoutMasterIdLst>
  <p:sldIdLst>
    <p:sldId id="347" r:id="rId3"/>
    <p:sldId id="273" r:id="rId5"/>
    <p:sldId id="274" r:id="rId6"/>
    <p:sldId id="275" r:id="rId7"/>
    <p:sldId id="276" r:id="rId8"/>
    <p:sldId id="277" r:id="rId9"/>
    <p:sldId id="278" r:id="rId10"/>
    <p:sldId id="279" r:id="rId11"/>
    <p:sldId id="280" r:id="rId12"/>
    <p:sldId id="281" r:id="rId13"/>
    <p:sldId id="283" r:id="rId14"/>
    <p:sldId id="284" r:id="rId15"/>
    <p:sldId id="285" r:id="rId16"/>
    <p:sldId id="286" r:id="rId17"/>
    <p:sldId id="287" r:id="rId18"/>
    <p:sldId id="288" r:id="rId19"/>
    <p:sldId id="289" r:id="rId20"/>
    <p:sldId id="291" r:id="rId21"/>
    <p:sldId id="290" r:id="rId22"/>
    <p:sldId id="293" r:id="rId23"/>
    <p:sldId id="294" r:id="rId24"/>
    <p:sldId id="295" r:id="rId25"/>
    <p:sldId id="296" r:id="rId26"/>
    <p:sldId id="297" r:id="rId27"/>
    <p:sldId id="298" r:id="rId28"/>
    <p:sldId id="325" r:id="rId29"/>
    <p:sldId id="326" r:id="rId30"/>
    <p:sldId id="299" r:id="rId31"/>
    <p:sldId id="302" r:id="rId32"/>
    <p:sldId id="303" r:id="rId33"/>
    <p:sldId id="304" r:id="rId34"/>
    <p:sldId id="305" r:id="rId35"/>
    <p:sldId id="306" r:id="rId36"/>
    <p:sldId id="307" r:id="rId37"/>
    <p:sldId id="308" r:id="rId38"/>
    <p:sldId id="309" r:id="rId39"/>
    <p:sldId id="310" r:id="rId40"/>
    <p:sldId id="311" r:id="rId41"/>
    <p:sldId id="312" r:id="rId42"/>
    <p:sldId id="314" r:id="rId43"/>
    <p:sldId id="315" r:id="rId44"/>
    <p:sldId id="316" r:id="rId45"/>
    <p:sldId id="317" r:id="rId46"/>
    <p:sldId id="318" r:id="rId47"/>
    <p:sldId id="320" r:id="rId48"/>
    <p:sldId id="346" r:id="rId49"/>
  </p:sldIdLst>
  <p:sldSz cx="12192000" cy="6858000"/>
  <p:notesSz cx="6797675" cy="9926320"/>
  <p:embeddedFontLst>
    <p:embeddedFont>
      <p:font typeface="方正兰亭黑简体" panose="02000000000000000000" pitchFamily="2" charset="-122"/>
      <p:regular r:id="rId55"/>
    </p:embeddedFont>
    <p:embeddedFont>
      <p:font typeface="微软雅黑" panose="020B0503020204020204" pitchFamily="34" charset="-122"/>
      <p:regular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qiaolingzjhw" initials="h" lastIdx="1" clrIdx="0"/>
  <p:cmAuthor id="2" name="yanhuazjhw" initials="y"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p:restoredLeft sz="16321" autoAdjust="0"/>
    <p:restoredTop sz="87568" autoAdjust="0"/>
  </p:normalViewPr>
  <p:slideViewPr>
    <p:cSldViewPr snapToGrid="0" snapToObjects="1">
      <p:cViewPr varScale="1">
        <p:scale>
          <a:sx n="71" d="100"/>
          <a:sy n="71" d="100"/>
        </p:scale>
        <p:origin x="5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1998" y="4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font" Target="fonts/font2.fntdata"/><Relationship Id="rId55" Type="http://schemas.openxmlformats.org/officeDocument/2006/relationships/font" Target="fonts/font1.fntdata"/><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蓝色框的代表是数据库系统组成部分。</a:t>
            </a:r>
            <a:endParaRPr lang="en-US" altLang="zh-CN" smtClean="0"/>
          </a:p>
          <a:p>
            <a:pPr lvl="0"/>
            <a:r>
              <a:rPr lang="zh-CN" altLang="en-US" smtClean="0"/>
              <a:t>操作系统不属于数据库系统。</a:t>
            </a:r>
            <a:endParaRPr lang="en-US" altLang="zh-CN" smtClean="0"/>
          </a:p>
          <a:p>
            <a:pPr lvl="0"/>
            <a:r>
              <a:rPr lang="zh-CN" altLang="en-US" smtClean="0"/>
              <a:t>数据库管理系统调用操作系统。</a:t>
            </a:r>
            <a:endParaRPr lang="en-US" altLang="zh-CN" smtClean="0"/>
          </a:p>
          <a:p>
            <a:pPr lvl="0"/>
            <a:r>
              <a:rPr lang="zh-CN" altLang="en-US" smtClean="0"/>
              <a:t>可以再次强调上一页里面数据库管理系统是一个系统软件的概念，数据库管理系统和操作系统一样是计算机系统的基础软件。</a:t>
            </a:r>
            <a:endParaRPr lang="en-US" altLang="zh-CN" smtClean="0"/>
          </a:p>
          <a:p>
            <a:pPr lvl="0"/>
            <a:r>
              <a:rPr lang="zh-CN" altLang="en-US" smtClean="0"/>
              <a:t>在不引起混淆的情况下，常常把数据库系统简称为数据库。</a:t>
            </a:r>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数据管理是指对数据进行分类、组织、编码、存储、检索和维护，是数据处理的中心问题。</a:t>
            </a:r>
            <a:endParaRPr lang="en-US" altLang="zh-CN" smtClean="0"/>
          </a:p>
          <a:p>
            <a:pPr lvl="0"/>
            <a:r>
              <a:rPr lang="zh-CN" altLang="en-US" smtClean="0"/>
              <a:t>人工管理阶段：</a:t>
            </a:r>
            <a:r>
              <a:rPr lang="en-US" altLang="zh-CN" smtClean="0"/>
              <a:t>20</a:t>
            </a:r>
            <a:r>
              <a:rPr lang="zh-CN" altLang="en-US" smtClean="0"/>
              <a:t>世界</a:t>
            </a:r>
            <a:r>
              <a:rPr lang="en-US" altLang="zh-CN" smtClean="0"/>
              <a:t>50</a:t>
            </a:r>
            <a:r>
              <a:rPr lang="zh-CN" altLang="en-US" smtClean="0"/>
              <a:t>年代中期以前，计算机主要用于科学计算。硬件状况是：外存只有纸带、卡片、磁带，没有磁盘等直接存取的存储设备。</a:t>
            </a:r>
            <a:endParaRPr lang="en-US" altLang="zh-CN" smtClean="0"/>
          </a:p>
          <a:p>
            <a:pPr lvl="0"/>
            <a:r>
              <a:rPr lang="zh-CN" altLang="en-US" smtClean="0"/>
              <a:t>文件系统阶段：</a:t>
            </a:r>
            <a:r>
              <a:rPr lang="en-US" altLang="zh-CN" smtClean="0"/>
              <a:t>20</a:t>
            </a:r>
            <a:r>
              <a:rPr lang="zh-CN" altLang="en-US" smtClean="0"/>
              <a:t>世纪</a:t>
            </a:r>
            <a:r>
              <a:rPr lang="en-US" altLang="zh-CN" smtClean="0"/>
              <a:t>50</a:t>
            </a:r>
            <a:r>
              <a:rPr lang="zh-CN" altLang="en-US" smtClean="0"/>
              <a:t>年代后期到</a:t>
            </a:r>
            <a:r>
              <a:rPr lang="en-US" altLang="zh-CN" smtClean="0"/>
              <a:t>60</a:t>
            </a:r>
            <a:r>
              <a:rPr lang="zh-CN" altLang="en-US" smtClean="0"/>
              <a:t>年代中期，这时硬件方面已经有了磁盘、磁鼓等直接存取设备；软件方面，操作系统中已经有了专门的数据管理软件，一般称为文件系统。</a:t>
            </a:r>
            <a:endParaRPr lang="en-US" altLang="zh-CN" smtClean="0"/>
          </a:p>
          <a:p>
            <a:pPr lvl="0"/>
            <a:r>
              <a:rPr lang="zh-CN" altLang="en-US" smtClean="0"/>
              <a:t>数据库系统阶段：</a:t>
            </a:r>
            <a:r>
              <a:rPr lang="en-US" altLang="zh-CN" smtClean="0"/>
              <a:t>20</a:t>
            </a:r>
            <a:r>
              <a:rPr lang="zh-CN" altLang="en-US" smtClean="0"/>
              <a:t>世纪</a:t>
            </a:r>
            <a:r>
              <a:rPr lang="en-US" altLang="zh-CN" smtClean="0"/>
              <a:t>60</a:t>
            </a:r>
            <a:r>
              <a:rPr lang="zh-CN" altLang="en-US" smtClean="0"/>
              <a:t>年代后期以来，硬件已有大容量磁盘，硬件价格下降；软件价格上升，为编制和维护系统软件及应用程序所需的成本相对增加；在处理方式上，联机实时处理要求更多，并开始提出和考虑分布式处理。</a:t>
            </a:r>
            <a:endParaRPr lang="en-US" altLang="zh-CN" smtClean="0"/>
          </a:p>
          <a:p>
            <a:pPr lvl="0"/>
            <a:r>
              <a:rPr lang="zh-CN" altLang="en-US" smtClean="0"/>
              <a:t>这里列举的数据库系统并不是数据库系统的完整划分，是按照数据模型这个角度来看，所出现的经典数据库的发展时间线。</a:t>
            </a:r>
            <a:endParaRPr lang="en-US" altLang="zh-CN" smtClean="0"/>
          </a:p>
          <a:p>
            <a:pPr lvl="0"/>
            <a:r>
              <a:rPr lang="zh-CN" altLang="en-US" smtClean="0"/>
              <a:t>所以在本页面里面重点强调三个阶段而不是几个数据库，具体数据库技术在后面的页面介绍。</a:t>
            </a:r>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人工管理阶段</a:t>
            </a:r>
            <a:endParaRPr lang="en-US" altLang="zh-CN" smtClean="0"/>
          </a:p>
          <a:p>
            <a:pPr lvl="1"/>
            <a:r>
              <a:rPr lang="zh-CN" altLang="en-US" smtClean="0"/>
              <a:t>应用程序管理数据：数据需要应用程序自己设计，定义和管理，没有相应的软件系统负责数据管理工作。应用程序中不仅要规定数据逻辑结构，还要设计物理结构，包括存储结构，存取方法，输入方式等，程序员负担非常重。非程序员无法使用计算机系统。</a:t>
            </a:r>
            <a:endParaRPr lang="en-US" altLang="zh-CN" smtClean="0"/>
          </a:p>
          <a:p>
            <a:pPr lvl="1"/>
            <a:r>
              <a:rPr lang="zh-CN" altLang="en-US" smtClean="0"/>
              <a:t>数据不共享：数据面向应用程序的，一组数据对应一个程序。多个应用程序处理相同数据时必须各自定义，无法互相利用。所以程序之间有大量的冗余数据。</a:t>
            </a:r>
            <a:endParaRPr lang="en-US" altLang="zh-CN" smtClean="0"/>
          </a:p>
          <a:p>
            <a:pPr lvl="1"/>
            <a:r>
              <a:rPr lang="zh-CN" altLang="en-US" smtClean="0"/>
              <a:t>数据不具独立性：数据逻辑结构或物理结构发生变化后，必须对应用程序做对应的修改，数据完全依赖于应用程序，称为数据缺乏独立性。</a:t>
            </a:r>
            <a:endParaRPr lang="en-US" altLang="zh-CN" smtClean="0"/>
          </a:p>
          <a:p>
            <a:pPr lvl="0"/>
            <a:r>
              <a:rPr lang="zh-CN" altLang="en-US" smtClean="0"/>
              <a:t>文件系统阶段</a:t>
            </a:r>
            <a:endParaRPr lang="en-US" altLang="zh-CN" smtClean="0"/>
          </a:p>
          <a:p>
            <a:pPr lvl="1"/>
            <a:r>
              <a:rPr lang="zh-CN" altLang="en-US" smtClean="0"/>
              <a:t>文件系统管理数据：数据组织成独立的数据文件，“按文件名访问，按记录进行存取”管理技术。文件系统提供文件打开，关闭，读写存取方式。</a:t>
            </a:r>
            <a:endParaRPr lang="en-US" altLang="zh-CN" smtClean="0"/>
          </a:p>
          <a:p>
            <a:pPr lvl="1"/>
            <a:r>
              <a:rPr lang="zh-CN" altLang="en-US" smtClean="0"/>
              <a:t>共享性差，冗余度大：文件仍然是面向应用的。不同的应用程序即便使用相同数据，也必须各自建立文件，所以相同数据重复存储，数据冗余度大，各自管理，容易产生数据不一致。</a:t>
            </a:r>
            <a:endParaRPr lang="en-US" altLang="zh-CN" smtClean="0"/>
          </a:p>
          <a:p>
            <a:pPr lvl="1"/>
            <a:r>
              <a:rPr lang="zh-CN" altLang="en-US" smtClean="0"/>
              <a:t>独立性差：文件为特定应用服务，文件的逻辑结构是针对具体的应用来设计的，数据逻辑结构改变时，应用程序中文件结构的定义就必须修改。数据依赖于应用程序，缺乏独立性。</a:t>
            </a:r>
            <a:endParaRPr lang="en-US" altLang="zh-CN" smtClean="0"/>
          </a:p>
          <a:p>
            <a:pPr lvl="1"/>
            <a:r>
              <a:rPr lang="zh-CN" altLang="en-US" smtClean="0"/>
              <a:t>文件之间是孤立的，不能反映现实世界事物之间的内在联系。</a:t>
            </a:r>
            <a:endParaRPr lang="en-US" altLang="zh-CN" smtClean="0"/>
          </a:p>
          <a:p>
            <a:pPr lvl="0"/>
            <a:r>
              <a:rPr lang="zh-CN" altLang="en-US" smtClean="0"/>
              <a:t>从文件系统到数据库系统标志着数据管理技术的飞跃。</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整体数据结构化：数据结构是面向整个组织的，而不是针对某一个应用的。记录的结构和记录之间的联系由数据库管理系统维护，从而减轻了程序员的工作量。</a:t>
            </a:r>
            <a:endParaRPr lang="en-US" altLang="zh-CN" smtClean="0"/>
          </a:p>
          <a:p>
            <a:pPr lvl="0"/>
            <a:r>
              <a:rPr lang="zh-CN" altLang="en-US" smtClean="0"/>
              <a:t>数据共享度高：数据共享可以被多个应用共享，可以减少数据冗余，节约存储空间，数据共享能够避免数据之间不相容和不一致性。数据不一致性指同一数据不同副本的值不一样。</a:t>
            </a:r>
            <a:endParaRPr lang="en-US" altLang="zh-CN" smtClean="0"/>
          </a:p>
          <a:p>
            <a:pPr lvl="0"/>
            <a:r>
              <a:rPr lang="zh-CN" altLang="en-US" smtClean="0"/>
              <a:t>易扩充：因为要考虑整体系统的需求，形成有结构的数据，所以数据库系统弹性高，易于扩充，可以适应多种要求。</a:t>
            </a:r>
            <a:endParaRPr lang="en-US" altLang="zh-CN" smtClean="0"/>
          </a:p>
          <a:p>
            <a:pPr lvl="0"/>
            <a:r>
              <a:rPr lang="zh-CN" altLang="en-US" smtClean="0"/>
              <a:t>物理独立性：数据的物理存储特性有数据库管理系统管理，用户程序不需要了解，应用程序只需要处理逻辑结构，数据的物理存储改变时，应用程序不用改变。</a:t>
            </a:r>
            <a:endParaRPr lang="en-US" altLang="zh-CN" smtClean="0"/>
          </a:p>
          <a:p>
            <a:pPr lvl="0"/>
            <a:r>
              <a:rPr lang="zh-CN" altLang="en-US" smtClean="0"/>
              <a:t>逻辑独立性：数据库的数据逻辑结构改变时用户程序可以不变（数据库的逻辑结构</a:t>
            </a:r>
            <a:r>
              <a:rPr lang="en-US" altLang="zh-CN" smtClean="0"/>
              <a:t>-&gt;</a:t>
            </a:r>
            <a:r>
              <a:rPr lang="zh-CN" altLang="en-US" smtClean="0"/>
              <a:t>数据模型</a:t>
            </a:r>
            <a:r>
              <a:rPr lang="en-US" altLang="zh-CN" smtClean="0"/>
              <a:t>,  </a:t>
            </a:r>
            <a:r>
              <a:rPr lang="zh-CN" altLang="en-US" smtClean="0"/>
              <a:t>数据模型的变化不影响应用程序，应用程序通过语义化的编程语言，</a:t>
            </a:r>
            <a:r>
              <a:rPr lang="en-US" altLang="zh-CN" smtClean="0"/>
              <a:t>SQL</a:t>
            </a:r>
            <a:r>
              <a:rPr lang="zh-CN" altLang="en-US" smtClean="0"/>
              <a:t>来实现对数据的访问）。</a:t>
            </a:r>
            <a:endParaRPr lang="en-US" altLang="zh-CN" smtClean="0"/>
          </a:p>
          <a:p>
            <a:pPr lvl="0"/>
            <a:r>
              <a:rPr lang="zh-CN" altLang="en-US" smtClean="0"/>
              <a:t>数据独立性简化了应用程序的开发，大大降低了应用程序的复杂度（实际上就是把数据和应用程序解耦，原来的强耦合方式造成灵活度低，开发量大，维护任务繁重）。</a:t>
            </a:r>
            <a:endParaRPr lang="en-US" altLang="zh-CN" smtClean="0"/>
          </a:p>
          <a:p>
            <a:pPr lvl="0"/>
            <a:r>
              <a:rPr lang="zh-CN" altLang="en-US" smtClean="0"/>
              <a:t>数据的安全性保护：安全性是指保护数据以防止不合法使用造成的数据泄密和破坏。</a:t>
            </a:r>
            <a:endParaRPr lang="en-US" altLang="zh-CN" smtClean="0"/>
          </a:p>
          <a:p>
            <a:pPr lvl="0"/>
            <a:r>
              <a:rPr lang="zh-CN" altLang="en-US" smtClean="0"/>
              <a:t>数据的完整性检查：指数据的正确性、有效性和相容性。完整性检查将数据控制在有效的范围内，并保证数据之间满足一定的关系。</a:t>
            </a:r>
            <a:endParaRPr lang="en-US" altLang="zh-CN" smtClean="0"/>
          </a:p>
          <a:p>
            <a:pPr lvl="0"/>
            <a:r>
              <a:rPr lang="zh-CN" altLang="en-US" smtClean="0"/>
              <a:t>并发控制：多个用户并发访问数据库，为避免互相干扰而得到作物结果，需要对多用户的并发操作加以控制和协调。</a:t>
            </a:r>
            <a:endParaRPr lang="en-US" altLang="zh-CN" smtClean="0"/>
          </a:p>
          <a:p>
            <a:pPr lvl="0"/>
            <a:r>
              <a:rPr lang="zh-CN" altLang="en-US" smtClean="0"/>
              <a:t>数据库恢复：在发生硬件故障，软件故障，操作失误等情况时。管理系统具备将数据库从错误状态恢复到某一已知的正确状态的功能。</a:t>
            </a:r>
            <a:endParaRPr lang="en-US" altLang="zh-CN" smtClean="0"/>
          </a:p>
          <a:p>
            <a:pPr lvl="0"/>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数据模型是数据库系统的核心和基础，所以数据库系统的发展和数据模型的发展密不可分。所以数据库模型的划分维度是数据库系统划分的一个重要标准。</a:t>
            </a:r>
            <a:endParaRPr lang="en-US" altLang="zh-CN" smtClean="0"/>
          </a:p>
          <a:p>
            <a:pPr lvl="0"/>
            <a:r>
              <a:rPr lang="zh-CN" altLang="en-US" smtClean="0"/>
              <a:t>数据结构描述数据库的组成对象以及对象之间的联系。</a:t>
            </a:r>
            <a:endParaRPr lang="en-US" altLang="zh-CN" smtClean="0"/>
          </a:p>
          <a:p>
            <a:pPr lvl="0"/>
            <a:r>
              <a:rPr lang="zh-CN" altLang="en-US" smtClean="0"/>
              <a:t>其他计算机新技术层出不穷，数据库和其他计算机技术交叉结合，是数据库技术的一个显著特征。</a:t>
            </a:r>
            <a:endParaRPr lang="en-US" altLang="zh-CN" smtClean="0"/>
          </a:p>
          <a:p>
            <a:pPr lvl="0"/>
            <a:r>
              <a:rPr lang="zh-CN" altLang="en-US" smtClean="0"/>
              <a:t>通用数据库在特定领域无法满足应用需求，需要根据领域的特定需求来研制特定的数据库系统。</a:t>
            </a:r>
            <a:endParaRPr lang="en-US" altLang="zh-CN" smtClean="0"/>
          </a:p>
          <a:p>
            <a:pPr lvl="0"/>
            <a:r>
              <a:rPr lang="zh-CN" altLang="en-US" smtClean="0"/>
              <a:t>其中，层次模型和网状模型统称为格式化模型。格式化模型在</a:t>
            </a:r>
            <a:r>
              <a:rPr lang="en-US" altLang="zh-CN" smtClean="0"/>
              <a:t>20</a:t>
            </a:r>
            <a:r>
              <a:rPr lang="zh-CN" altLang="en-US" smtClean="0"/>
              <a:t>世纪</a:t>
            </a:r>
            <a:r>
              <a:rPr lang="en-US" altLang="zh-CN" smtClean="0"/>
              <a:t>70</a:t>
            </a:r>
            <a:r>
              <a:rPr lang="zh-CN" altLang="en-US" smtClean="0"/>
              <a:t>年代至</a:t>
            </a:r>
            <a:r>
              <a:rPr lang="en-US" altLang="zh-CN" smtClean="0"/>
              <a:t>80</a:t>
            </a:r>
            <a:r>
              <a:rPr lang="zh-CN" altLang="en-US" smtClean="0"/>
              <a:t>年代初非常流行。层次数据库系统和网状数据库系统在使用和实现上都要涉及数据库物理层的复杂结构。</a:t>
            </a:r>
            <a:endParaRPr lang="en-US" altLang="zh-CN" smtClean="0"/>
          </a:p>
          <a:p>
            <a:pPr lvl="0"/>
            <a:r>
              <a:rPr lang="en-US" altLang="zh-CN" smtClean="0"/>
              <a:t>20</a:t>
            </a:r>
            <a:r>
              <a:rPr lang="zh-CN" altLang="en-US" smtClean="0"/>
              <a:t>世纪</a:t>
            </a:r>
            <a:r>
              <a:rPr lang="en-US" altLang="zh-CN" smtClean="0"/>
              <a:t>80</a:t>
            </a:r>
            <a:r>
              <a:rPr lang="zh-CN" altLang="en-US" smtClean="0"/>
              <a:t>年代以来，面向对象的方法和技术在计算机各个领域，包括程序设计语言、软件工程、信息系统设计、计算机硬件设计等方面都产生了深远的影响，也促进数据库中面向对象数据模型的研究和发展。</a:t>
            </a:r>
            <a:endParaRPr lang="en-US" altLang="zh-CN" smtClean="0"/>
          </a:p>
          <a:p>
            <a:pPr lvl="0"/>
            <a:r>
              <a:rPr lang="zh-CN" altLang="en-US" smtClean="0"/>
              <a:t>随着</a:t>
            </a:r>
            <a:r>
              <a:rPr lang="en-US" altLang="zh-CN" smtClean="0"/>
              <a:t>Internet</a:t>
            </a:r>
            <a:r>
              <a:rPr lang="zh-CN" altLang="en-US" smtClean="0"/>
              <a:t>的迅速发展，</a:t>
            </a:r>
            <a:r>
              <a:rPr lang="en-US" altLang="zh-CN" smtClean="0"/>
              <a:t>Web</a:t>
            </a:r>
            <a:r>
              <a:rPr lang="zh-CN" altLang="en-US" smtClean="0"/>
              <a:t>上各种板结构化、非结构化的数据源已经称为重要的信息来源。产生了</a:t>
            </a:r>
            <a:r>
              <a:rPr lang="en-US" altLang="zh-CN" smtClean="0"/>
              <a:t>XML</a:t>
            </a:r>
            <a:r>
              <a:rPr lang="zh-CN" altLang="en-US" smtClean="0"/>
              <a:t>为代表的板结构化数据模型和非结构化数据模型。</a:t>
            </a:r>
            <a:endParaRPr lang="en-US" altLang="zh-CN" smtClean="0"/>
          </a:p>
          <a:p>
            <a:pPr lvl="0"/>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层次模型的数据结构就是一棵树形结构，目前还在使用的层次模型的一个实际案例就是</a:t>
            </a:r>
            <a:r>
              <a:rPr lang="en-US" altLang="zh-CN" smtClean="0"/>
              <a:t>windows</a:t>
            </a:r>
            <a:r>
              <a:rPr lang="zh-CN" altLang="en-US" smtClean="0"/>
              <a:t>使用的注册表</a:t>
            </a:r>
            <a:r>
              <a:rPr lang="en-US" altLang="zh-CN" smtClean="0"/>
              <a:t>(Registry)</a:t>
            </a:r>
            <a:r>
              <a:rPr lang="zh-CN" altLang="en-US" smtClean="0"/>
              <a:t>。在层次模型中，每个节点表示一个记录类型，记录类型之间的联系用节点之间的连线（有向边）表示，这种联系是父子之间的一对多的联系。这就使得层次数据库只能处理一对多的实体联系。层次模型数据库代表产品：</a:t>
            </a:r>
            <a:r>
              <a:rPr lang="en-US" altLang="zh-CN" smtClean="0"/>
              <a:t>IBM</a:t>
            </a:r>
            <a:r>
              <a:rPr lang="zh-CN" altLang="en-US" smtClean="0"/>
              <a:t>，</a:t>
            </a:r>
            <a:r>
              <a:rPr lang="en-US" altLang="zh-CN" smtClean="0"/>
              <a:t>1968</a:t>
            </a:r>
            <a:r>
              <a:rPr lang="zh-CN" altLang="en-US" smtClean="0"/>
              <a:t>年，</a:t>
            </a:r>
            <a:r>
              <a:rPr lang="en-US" altLang="zh-CN" smtClean="0"/>
              <a:t>IMS</a:t>
            </a:r>
            <a:r>
              <a:rPr lang="zh-CN" altLang="en-US" smtClean="0"/>
              <a:t>（</a:t>
            </a:r>
            <a:r>
              <a:rPr lang="en-US" altLang="zh-CN" smtClean="0"/>
              <a:t>Information Management System</a:t>
            </a:r>
            <a:r>
              <a:rPr lang="zh-CN" altLang="en-US" smtClean="0"/>
              <a:t>），适合</a:t>
            </a:r>
            <a:r>
              <a:rPr lang="en-US" altLang="zh-CN" smtClean="0"/>
              <a:t>IBM</a:t>
            </a:r>
            <a:r>
              <a:rPr lang="zh-CN" altLang="en-US" smtClean="0"/>
              <a:t>主机的大型数据库系统。</a:t>
            </a:r>
            <a:endParaRPr lang="en-US" altLang="zh-CN" smtClean="0"/>
          </a:p>
          <a:p>
            <a:pPr lvl="0"/>
            <a:r>
              <a:rPr lang="zh-CN" altLang="en-US" smtClean="0"/>
              <a:t>网状模型就是一个网络图的结构。网状数据库系统采用网状模型作为数据的组织方式，可以描述多对多的父子联系。网状模型图例中，</a:t>
            </a:r>
            <a:r>
              <a:rPr lang="en-US" altLang="zh-CN" smtClean="0"/>
              <a:t>E</a:t>
            </a:r>
            <a:r>
              <a:rPr lang="zh-CN" altLang="en-US" smtClean="0"/>
              <a:t>代表实体，</a:t>
            </a:r>
            <a:r>
              <a:rPr lang="en-US" altLang="zh-CN" smtClean="0"/>
              <a:t>R</a:t>
            </a:r>
            <a:r>
              <a:rPr lang="zh-CN" altLang="en-US" smtClean="0"/>
              <a:t>代表实体之间的关系。</a:t>
            </a:r>
            <a:r>
              <a:rPr lang="en-US" altLang="zh-CN" smtClean="0"/>
              <a:t>E1</a:t>
            </a:r>
            <a:r>
              <a:rPr lang="zh-CN" altLang="en-US" smtClean="0"/>
              <a:t>，</a:t>
            </a:r>
            <a:r>
              <a:rPr lang="en-US" altLang="zh-CN" smtClean="0"/>
              <a:t>E2</a:t>
            </a:r>
            <a:r>
              <a:rPr lang="zh-CN" altLang="en-US" smtClean="0"/>
              <a:t>没有双亲节点，</a:t>
            </a:r>
            <a:r>
              <a:rPr lang="en-US" altLang="zh-CN" smtClean="0"/>
              <a:t>E3</a:t>
            </a:r>
            <a:r>
              <a:rPr lang="zh-CN" altLang="en-US" smtClean="0"/>
              <a:t>，</a:t>
            </a:r>
            <a:r>
              <a:rPr lang="en-US" altLang="zh-CN" smtClean="0"/>
              <a:t>E5</a:t>
            </a:r>
            <a:r>
              <a:rPr lang="zh-CN" altLang="en-US" smtClean="0"/>
              <a:t>都由两个父节点。</a:t>
            </a:r>
            <a:endParaRPr lang="en-US" altLang="zh-CN" smtClean="0"/>
          </a:p>
          <a:p>
            <a:pPr lvl="0"/>
            <a:r>
              <a:rPr lang="zh-CN" altLang="en-US" smtClean="0"/>
              <a:t>例如在现实中很多多对多关系，学生选择课程，老师授课等。</a:t>
            </a:r>
            <a:endParaRPr lang="en-US" altLang="zh-CN" smtClean="0"/>
          </a:p>
          <a:p>
            <a:pPr lvl="0"/>
            <a:r>
              <a:rPr lang="zh-CN" altLang="en-US" smtClean="0"/>
              <a:t>网状模型数据库代表产品：通用电气公司，</a:t>
            </a:r>
            <a:r>
              <a:rPr lang="en-US" altLang="zh-CN" smtClean="0"/>
              <a:t>1961</a:t>
            </a:r>
            <a:r>
              <a:rPr lang="zh-CN" altLang="en-US" smtClean="0"/>
              <a:t>年，</a:t>
            </a:r>
            <a:r>
              <a:rPr lang="en-US" altLang="zh-CN" smtClean="0"/>
              <a:t>IDS</a:t>
            </a:r>
            <a:r>
              <a:rPr lang="zh-CN" altLang="en-US" smtClean="0"/>
              <a:t>（</a:t>
            </a:r>
            <a:r>
              <a:rPr lang="en-US" altLang="zh-CN" smtClean="0"/>
              <a:t>Integrated DataStore</a:t>
            </a:r>
            <a:r>
              <a:rPr lang="zh-CN" altLang="en-US" smtClean="0"/>
              <a:t>）。</a:t>
            </a:r>
            <a:endParaRPr lang="en-US" altLang="zh-CN" smtClean="0"/>
          </a:p>
          <a:p>
            <a:r>
              <a:rPr lang="en-US" altLang="zh-CN" smtClean="0"/>
              <a:t>1970 </a:t>
            </a:r>
            <a:r>
              <a:rPr lang="zh-CN" altLang="en-US" smtClean="0"/>
              <a:t>年，</a:t>
            </a:r>
            <a:r>
              <a:rPr lang="en-US" altLang="zh-CN" smtClean="0"/>
              <a:t>IBM</a:t>
            </a:r>
            <a:r>
              <a:rPr lang="zh-CN" altLang="en-US" smtClean="0"/>
              <a:t>研究员</a:t>
            </a:r>
            <a:r>
              <a:rPr lang="en-US" altLang="zh-CN" smtClean="0"/>
              <a:t>E.F.Codd</a:t>
            </a:r>
            <a:r>
              <a:rPr lang="zh-CN" altLang="en-US" smtClean="0"/>
              <a:t>（埃德加</a:t>
            </a:r>
            <a:r>
              <a:rPr lang="en-US" altLang="zh-CN" smtClean="0"/>
              <a:t>·</a:t>
            </a:r>
            <a:r>
              <a:rPr lang="zh-CN" altLang="en-US" smtClean="0"/>
              <a:t>弗兰克</a:t>
            </a:r>
            <a:r>
              <a:rPr lang="en-US" altLang="zh-CN" smtClean="0"/>
              <a:t>·</a:t>
            </a:r>
            <a:r>
              <a:rPr lang="zh-CN" altLang="en-US" smtClean="0"/>
              <a:t>科德）博士，</a:t>
            </a:r>
            <a:r>
              <a:rPr lang="en-US" altLang="zh-CN" smtClean="0"/>
              <a:t>IBM</a:t>
            </a:r>
            <a:r>
              <a:rPr lang="zh-CN" altLang="en-US" smtClean="0"/>
              <a:t>公司研究员，在刊物</a:t>
            </a:r>
            <a:r>
              <a:rPr lang="en-US" altLang="zh-CN" smtClean="0"/>
              <a:t>Communication of the ACM</a:t>
            </a:r>
            <a:r>
              <a:rPr lang="zh-CN" altLang="en-US" smtClean="0"/>
              <a:t>上发表了一篇名为“</a:t>
            </a:r>
            <a:r>
              <a:rPr lang="en-US" altLang="zh-CN" smtClean="0"/>
              <a:t>A Relational Modelof Data for Large Shared Data Banks”</a:t>
            </a:r>
            <a:r>
              <a:rPr lang="zh-CN" altLang="en-US" smtClean="0"/>
              <a:t>的论文，提出了关系模型的概念，奠定了关系模型的理论基础。后来，</a:t>
            </a:r>
            <a:r>
              <a:rPr lang="en-US" altLang="zh-CN" smtClean="0"/>
              <a:t>Codd</a:t>
            </a:r>
            <a:r>
              <a:rPr lang="zh-CN" altLang="en-US" smtClean="0"/>
              <a:t>博士继续发表多篇文章，论述范式理论和衡量关系系统的</a:t>
            </a:r>
            <a:r>
              <a:rPr lang="en-US" altLang="zh-CN" smtClean="0"/>
              <a:t>12</a:t>
            </a:r>
            <a:r>
              <a:rPr lang="zh-CN" altLang="en-US" smtClean="0"/>
              <a:t>条标准，用数学理论奠定了关系模型的基础。</a:t>
            </a:r>
            <a:endParaRPr lang="en-US" altLang="zh-CN" smtClean="0"/>
          </a:p>
          <a:p>
            <a:pPr lvl="0"/>
            <a:r>
              <a:rPr lang="zh-CN" altLang="en-US" smtClean="0"/>
              <a:t>关系模型是建立在集合代数基础上的。关系模型是一组关系组成的。每个关系的数据结构都是一张规范化的二维表，如胶片中的学生信息表为例。一个关系通常对应一张表。</a:t>
            </a:r>
            <a:endParaRPr lang="en-US" altLang="zh-CN" smtClean="0"/>
          </a:p>
          <a:p>
            <a:pPr lvl="1"/>
            <a:r>
              <a:rPr lang="zh-CN" altLang="en-US" smtClean="0"/>
              <a:t>元组：表中的一行为一个元组</a:t>
            </a:r>
            <a:endParaRPr lang="en-US" altLang="zh-CN" smtClean="0"/>
          </a:p>
          <a:p>
            <a:pPr lvl="1"/>
            <a:r>
              <a:rPr lang="zh-CN" altLang="en-US" smtClean="0"/>
              <a:t>属性：表中的一列为一个属性</a:t>
            </a:r>
            <a:endParaRPr lang="en-US" altLang="zh-CN" smtClean="0"/>
          </a:p>
          <a:p>
            <a:pPr lvl="1"/>
            <a:r>
              <a:rPr lang="zh-CN" altLang="en-US" smtClean="0"/>
              <a:t>码：也称为键</a:t>
            </a:r>
            <a:endParaRPr lang="en-US" altLang="zh-CN" smtClean="0"/>
          </a:p>
          <a:p>
            <a:pPr lvl="1"/>
            <a:r>
              <a:rPr lang="zh-CN" altLang="en-US" smtClean="0"/>
              <a:t>域：一组相同数据类型的值的集合</a:t>
            </a:r>
            <a:endParaRPr lang="en-US" altLang="zh-CN" smtClean="0"/>
          </a:p>
          <a:p>
            <a:pPr lvl="1"/>
            <a:r>
              <a:rPr lang="zh-CN" altLang="en-US" smtClean="0"/>
              <a:t>关系模式： 关系名（属性</a:t>
            </a:r>
            <a:r>
              <a:rPr lang="en-US" altLang="zh-CN" smtClean="0"/>
              <a:t>1</a:t>
            </a:r>
            <a:r>
              <a:rPr lang="zh-CN" altLang="en-US" smtClean="0"/>
              <a:t>，属性</a:t>
            </a:r>
            <a:r>
              <a:rPr lang="en-US" altLang="zh-CN" smtClean="0"/>
              <a:t>2</a:t>
            </a:r>
            <a:r>
              <a:rPr lang="zh-CN" altLang="en-US" smtClean="0"/>
              <a:t>，属性</a:t>
            </a:r>
            <a:r>
              <a:rPr lang="en-US" altLang="zh-CN" smtClean="0"/>
              <a:t>3</a:t>
            </a:r>
            <a:r>
              <a:rPr lang="zh-CN" altLang="en-US" smtClean="0"/>
              <a:t>，</a:t>
            </a:r>
            <a:r>
              <a:rPr lang="en-US" altLang="zh-CN" smtClean="0"/>
              <a:t>…..,</a:t>
            </a:r>
            <a:r>
              <a:rPr lang="zh-CN" altLang="en-US" smtClean="0"/>
              <a:t>属性</a:t>
            </a:r>
            <a:r>
              <a:rPr lang="en-US" altLang="zh-CN" smtClean="0"/>
              <a:t>n</a:t>
            </a:r>
            <a:r>
              <a:rPr lang="zh-CN" altLang="en-US" smtClean="0"/>
              <a:t>）</a:t>
            </a:r>
            <a:endParaRPr lang="en-US" altLang="zh-CN" smtClean="0"/>
          </a:p>
          <a:p>
            <a:pPr lvl="1"/>
            <a:r>
              <a:rPr lang="zh-CN" altLang="en-US" smtClean="0"/>
              <a:t>比如例子中的关系就是 学生（学号，姓名，年龄，性别）</a:t>
            </a:r>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格式化模型中数据结构的基本单位是基本层次联系，基本层次联系指的是两个记录以及他们之间的一对多（包括一对一）的联系。它是单记录的操作方式。 </a:t>
            </a:r>
            <a:endParaRPr lang="en-US" altLang="zh-CN" smtClean="0"/>
          </a:p>
          <a:p>
            <a:pPr lvl="0"/>
            <a:r>
              <a:rPr lang="zh-CN" altLang="en-US" smtClean="0"/>
              <a:t>格式化模型中实体用记录表示，实体的属性对应记录的数据项（或字段），实体之间的联系在格式化模型中转成记录之间的两两联系。</a:t>
            </a:r>
            <a:endParaRPr lang="en-US" altLang="zh-CN" smtClean="0"/>
          </a:p>
          <a:p>
            <a:pPr lvl="0"/>
            <a:r>
              <a:rPr lang="zh-CN" altLang="en-US" smtClean="0"/>
              <a:t>存取路径反映数据之间的联系的意思是：任何一个给定的记录值只能按其层次路径查看，没有一个子女记录值能够脱离双亲记录值而独立存在。</a:t>
            </a:r>
            <a:endParaRPr lang="en-US" altLang="zh-CN" smtClean="0"/>
          </a:p>
          <a:p>
            <a:pPr lvl="0"/>
            <a:r>
              <a:rPr lang="zh-CN" altLang="en-US" smtClean="0"/>
              <a:t>层次模型和网状模型查询效率高：是因为数据之间联系在程序中常用指针来实现，沿着指针路径就能很快找到记录值。</a:t>
            </a:r>
            <a:endParaRPr lang="en-US" altLang="zh-CN" smtClean="0"/>
          </a:p>
          <a:p>
            <a:pPr lvl="0"/>
            <a:r>
              <a:rPr lang="zh-CN" altLang="en-US" smtClean="0"/>
              <a:t>完整性支持就是数据操作的约束：没有双亲，不能插入子女；删除双亲，子女同时删除。</a:t>
            </a:r>
            <a:endParaRPr lang="en-US" altLang="zh-CN" smtClean="0"/>
          </a:p>
          <a:p>
            <a:pPr lvl="0"/>
            <a:r>
              <a:rPr lang="zh-CN" altLang="en-US" smtClean="0"/>
              <a:t>关系数据库中每个元组应该是可区分的，唯一的。保证条件是依靠实体完整性实现。</a:t>
            </a:r>
            <a:endParaRPr lang="en-US" altLang="zh-CN" smtClean="0"/>
          </a:p>
          <a:p>
            <a:pPr lvl="1"/>
            <a:r>
              <a:rPr lang="zh-CN" altLang="en-US" smtClean="0"/>
              <a:t>实体完整性：简单的说就是主键不能为空</a:t>
            </a:r>
            <a:endParaRPr lang="en-US" altLang="zh-CN" smtClean="0"/>
          </a:p>
          <a:p>
            <a:pPr lvl="1"/>
            <a:r>
              <a:rPr lang="zh-CN" altLang="en-US" smtClean="0"/>
              <a:t>参照完整性：简单说就是主键和外键关系</a:t>
            </a:r>
            <a:endParaRPr lang="en-US" altLang="zh-CN" smtClean="0"/>
          </a:p>
          <a:p>
            <a:pPr lvl="1"/>
            <a:r>
              <a:rPr lang="zh-CN" altLang="en-US" smtClean="0"/>
              <a:t>用户定义完整性：针对某一具体的约束条件，比如唯一值</a:t>
            </a:r>
            <a:endParaRPr lang="en-US" altLang="zh-CN" smtClean="0"/>
          </a:p>
          <a:p>
            <a:pPr lvl="0"/>
            <a:r>
              <a:rPr lang="zh-CN" altLang="en-US" smtClean="0"/>
              <a:t>关系模型不足：效率的问题在早期，</a:t>
            </a:r>
            <a:r>
              <a:rPr lang="en-US" altLang="zh-CN" smtClean="0"/>
              <a:t>1980</a:t>
            </a:r>
            <a:r>
              <a:rPr lang="zh-CN" altLang="en-US" smtClean="0"/>
              <a:t>年前后，但后来随着硬件的增长，这种效率的差异已经远远比不上关系模型强大的灵活性以及独立型，降低了程序员的开发工作量，也降低了用户的使用门槛。所以迅速取代了层次和网状模型，成为几十年的主流技术。</a:t>
            </a:r>
            <a:endParaRPr lang="en-US" altLang="zh-CN" smtClean="0"/>
          </a:p>
          <a:p>
            <a:pPr lvl="0"/>
            <a:r>
              <a:rPr lang="en-US" altLang="zh-CN" smtClean="0"/>
              <a:t>1985</a:t>
            </a:r>
            <a:r>
              <a:rPr lang="zh-CN" altLang="en-US" smtClean="0"/>
              <a:t>年，当时曾经的最大的独立软件公司</a:t>
            </a:r>
            <a:r>
              <a:rPr lang="en-US" altLang="zh-CN" smtClean="0"/>
              <a:t>Cullinet(</a:t>
            </a:r>
            <a:r>
              <a:rPr lang="zh-CN" altLang="en-US" smtClean="0"/>
              <a:t>主要销售网状数据库</a:t>
            </a:r>
            <a:r>
              <a:rPr lang="en-US" altLang="zh-CN" smtClean="0"/>
              <a:t>)</a:t>
            </a:r>
            <a:r>
              <a:rPr lang="zh-CN" altLang="en-US" smtClean="0"/>
              <a:t>快速衰退，标志着格式化模型数据库开始衰落。</a:t>
            </a:r>
            <a:endParaRPr lang="en-US" altLang="zh-CN" smtClean="0"/>
          </a:p>
          <a:p>
            <a:pPr lvl="0"/>
            <a:endParaRPr lang="en-US" altLang="zh-CN" smtClean="0"/>
          </a:p>
          <a:p>
            <a:pPr lvl="0"/>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关系模型的提出是数据库发展史上具有划时代的重大事件。关系理论研究和关系数据库管理系统研制的巨大成功进一步促进了关系数据库的发展，使关系数据模型成为具有统治地位的数据模型。</a:t>
            </a:r>
            <a:endParaRPr lang="en-US" altLang="zh-CN" smtClean="0"/>
          </a:p>
          <a:p>
            <a:pPr lvl="0"/>
            <a:r>
              <a:rPr lang="zh-CN" altLang="en-US" smtClean="0"/>
              <a:t>本页对主要的数据库产品的产生历史时间进行了时间轴展示。</a:t>
            </a:r>
            <a:endParaRPr lang="en-US" altLang="zh-CN" smtClean="0"/>
          </a:p>
          <a:p>
            <a:pPr lvl="0"/>
            <a:r>
              <a:rPr lang="en-US" altLang="zh-CN" smtClean="0"/>
              <a:t>Oracle</a:t>
            </a:r>
            <a:r>
              <a:rPr lang="zh-CN" altLang="en-US" smtClean="0"/>
              <a:t>，美国甲骨文公司， 世界上最热门的关系数据库之一。</a:t>
            </a:r>
            <a:endParaRPr lang="en-US" altLang="zh-CN" smtClean="0"/>
          </a:p>
          <a:p>
            <a:pPr lvl="1"/>
            <a:r>
              <a:rPr lang="en-US" altLang="zh-CN" smtClean="0"/>
              <a:t>1977</a:t>
            </a:r>
            <a:r>
              <a:rPr lang="zh-CN" altLang="en-US" smtClean="0"/>
              <a:t>年：劳伦斯</a:t>
            </a:r>
            <a:r>
              <a:rPr lang="en-US" altLang="zh-CN" smtClean="0"/>
              <a:t>·</a:t>
            </a:r>
            <a:r>
              <a:rPr lang="zh-CN" altLang="en-US" smtClean="0"/>
              <a:t>埃里森与同事鲍勃</a:t>
            </a:r>
            <a:r>
              <a:rPr lang="en-US" altLang="zh-CN" smtClean="0"/>
              <a:t>·</a:t>
            </a:r>
            <a:r>
              <a:rPr lang="zh-CN" altLang="en-US" smtClean="0"/>
              <a:t>迈纳创立公司，“软件开发实验室”（</a:t>
            </a:r>
            <a:r>
              <a:rPr lang="en-US" altLang="zh-CN" smtClean="0"/>
              <a:t>Software Development Labs</a:t>
            </a:r>
            <a:r>
              <a:rPr lang="zh-CN" altLang="en-US" smtClean="0"/>
              <a:t>，</a:t>
            </a:r>
            <a:r>
              <a:rPr lang="en-US" altLang="zh-CN" smtClean="0"/>
              <a:t>SDL</a:t>
            </a:r>
            <a:r>
              <a:rPr lang="zh-CN" altLang="en-US" smtClean="0"/>
              <a:t>），基于</a:t>
            </a:r>
            <a:r>
              <a:rPr lang="en-US" altLang="zh-CN" smtClean="0"/>
              <a:t>Codd</a:t>
            </a:r>
            <a:r>
              <a:rPr lang="zh-CN" altLang="en-US" smtClean="0"/>
              <a:t>博士发表“关系数据库”的论文，开发第一版</a:t>
            </a:r>
            <a:r>
              <a:rPr lang="en-US" altLang="zh-CN" smtClean="0"/>
              <a:t>Oracle</a:t>
            </a:r>
            <a:r>
              <a:rPr lang="zh-CN" altLang="en-US" smtClean="0"/>
              <a:t>系统，名为甲骨文，汇编语言完成。</a:t>
            </a:r>
            <a:endParaRPr lang="en-US" altLang="zh-CN" smtClean="0"/>
          </a:p>
          <a:p>
            <a:pPr lvl="1"/>
            <a:r>
              <a:rPr lang="zh-CN" altLang="en-US" smtClean="0"/>
              <a:t>取得成功的几个优势，</a:t>
            </a:r>
            <a:r>
              <a:rPr lang="en-US" altLang="zh-CN" smtClean="0"/>
              <a:t>1.</a:t>
            </a:r>
            <a:r>
              <a:rPr lang="zh-CN" altLang="en-US" smtClean="0"/>
              <a:t>开放性，能够在当时所有主流平台上运行，完全支持各种工业标准，兼容性强；</a:t>
            </a:r>
            <a:r>
              <a:rPr lang="en-US" altLang="zh-CN" smtClean="0"/>
              <a:t>2.</a:t>
            </a:r>
            <a:r>
              <a:rPr lang="zh-CN" altLang="en-US" smtClean="0"/>
              <a:t>安全性高，</a:t>
            </a:r>
            <a:r>
              <a:rPr lang="en-US" altLang="zh-CN" smtClean="0"/>
              <a:t>3.</a:t>
            </a:r>
            <a:r>
              <a:rPr lang="zh-CN" altLang="en-US" smtClean="0"/>
              <a:t>性能高，在开放平台下，数据库专业测试成绩常年领先。</a:t>
            </a:r>
            <a:r>
              <a:rPr lang="en-US" altLang="zh-CN" smtClean="0"/>
              <a:t>4.</a:t>
            </a:r>
            <a:r>
              <a:rPr lang="zh-CN" altLang="en-US" smtClean="0"/>
              <a:t>在</a:t>
            </a:r>
            <a:r>
              <a:rPr lang="en-US" altLang="zh-CN" smtClean="0"/>
              <a:t>20</a:t>
            </a:r>
            <a:r>
              <a:rPr lang="zh-CN" altLang="en-US" smtClean="0"/>
              <a:t>世纪</a:t>
            </a:r>
            <a:r>
              <a:rPr lang="en-US" altLang="zh-CN" smtClean="0"/>
              <a:t>8,90</a:t>
            </a:r>
            <a:r>
              <a:rPr lang="zh-CN" altLang="en-US" smtClean="0"/>
              <a:t>年代，始终紧跟和引领关系数据库的技术趋势。</a:t>
            </a:r>
            <a:endParaRPr lang="en-US" altLang="zh-CN" smtClean="0"/>
          </a:p>
          <a:p>
            <a:pPr lvl="1"/>
            <a:r>
              <a:rPr lang="zh-CN" altLang="en-US" smtClean="0"/>
              <a:t>另外，在</a:t>
            </a:r>
            <a:r>
              <a:rPr lang="en-US" altLang="zh-CN" smtClean="0"/>
              <a:t>2009</a:t>
            </a:r>
            <a:r>
              <a:rPr lang="zh-CN" altLang="en-US" smtClean="0"/>
              <a:t>年发布</a:t>
            </a:r>
            <a:r>
              <a:rPr lang="en-US" altLang="zh-CN" smtClean="0"/>
              <a:t>Oracle EXADATA</a:t>
            </a:r>
            <a:r>
              <a:rPr lang="zh-CN" altLang="en-US" smtClean="0"/>
              <a:t>一体机产品，争夺高端</a:t>
            </a:r>
            <a:r>
              <a:rPr lang="en-US" altLang="zh-CN" smtClean="0"/>
              <a:t>OLAP</a:t>
            </a:r>
            <a:r>
              <a:rPr lang="zh-CN" altLang="en-US" smtClean="0"/>
              <a:t>市场。</a:t>
            </a:r>
            <a:endParaRPr lang="en-US" altLang="zh-CN" smtClean="0"/>
          </a:p>
          <a:p>
            <a:pPr lvl="0"/>
            <a:r>
              <a:rPr lang="en-US" altLang="zh-CN" smtClean="0"/>
              <a:t>Teradata</a:t>
            </a:r>
            <a:r>
              <a:rPr lang="zh-CN" altLang="en-US" smtClean="0"/>
              <a:t>，美国天睿公司</a:t>
            </a:r>
            <a:r>
              <a:rPr lang="en-US" altLang="zh-CN" smtClean="0"/>
              <a:t>1979</a:t>
            </a:r>
            <a:r>
              <a:rPr lang="zh-CN" altLang="en-US" smtClean="0"/>
              <a:t>年成立，</a:t>
            </a:r>
            <a:r>
              <a:rPr lang="en-US" altLang="zh-CN" smtClean="0"/>
              <a:t>1984</a:t>
            </a:r>
            <a:r>
              <a:rPr lang="zh-CN" altLang="en-US" smtClean="0"/>
              <a:t>年发布第一个数据库计算机</a:t>
            </a:r>
            <a:r>
              <a:rPr lang="en-US" altLang="zh-CN" smtClean="0"/>
              <a:t>DBC/1012, </a:t>
            </a:r>
            <a:r>
              <a:rPr lang="zh-CN" altLang="en-US" smtClean="0"/>
              <a:t>是最早采用大规模并行处理（</a:t>
            </a:r>
            <a:r>
              <a:rPr lang="en-US" altLang="zh-CN" smtClean="0"/>
              <a:t>MPP</a:t>
            </a:r>
            <a:r>
              <a:rPr lang="zh-CN" altLang="en-US" smtClean="0"/>
              <a:t>）架构的数据库专用平台，早期主要是一体机形式出现，定位是大型数据仓库系统，因为专有的软硬件形式，所以具备优异的</a:t>
            </a:r>
            <a:r>
              <a:rPr lang="en-US" altLang="zh-CN" smtClean="0"/>
              <a:t>OLAP</a:t>
            </a:r>
            <a:r>
              <a:rPr lang="zh-CN" altLang="en-US" smtClean="0"/>
              <a:t>性能，但是价格也非常昂贵。</a:t>
            </a:r>
            <a:endParaRPr lang="en-US" altLang="zh-CN" smtClean="0"/>
          </a:p>
          <a:p>
            <a:pPr lvl="0"/>
            <a:r>
              <a:rPr lang="en-US" altLang="zh-CN" smtClean="0"/>
              <a:t>DB2</a:t>
            </a:r>
            <a:r>
              <a:rPr lang="zh-CN" altLang="en-US" smtClean="0"/>
              <a:t>，美国</a:t>
            </a:r>
            <a:r>
              <a:rPr lang="en-US" altLang="zh-CN" smtClean="0"/>
              <a:t>IBM</a:t>
            </a:r>
            <a:r>
              <a:rPr lang="zh-CN" altLang="en-US" smtClean="0"/>
              <a:t>公司产品，</a:t>
            </a:r>
            <a:r>
              <a:rPr lang="en-US" altLang="zh-CN" smtClean="0"/>
              <a:t>1983</a:t>
            </a:r>
            <a:r>
              <a:rPr lang="zh-CN" altLang="en-US" smtClean="0"/>
              <a:t>年发布的</a:t>
            </a:r>
            <a:r>
              <a:rPr lang="en-US" altLang="zh-CN" smtClean="0"/>
              <a:t>DB2</a:t>
            </a:r>
            <a:r>
              <a:rPr lang="zh-CN" altLang="en-US" smtClean="0"/>
              <a:t>智能在</a:t>
            </a:r>
            <a:r>
              <a:rPr lang="en-US" altLang="zh-CN" smtClean="0"/>
              <a:t>MVS</a:t>
            </a:r>
            <a:r>
              <a:rPr lang="zh-CN" altLang="en-US" smtClean="0"/>
              <a:t>系统（</a:t>
            </a:r>
            <a:r>
              <a:rPr lang="en-US" altLang="zh-CN" smtClean="0"/>
              <a:t>IBM</a:t>
            </a:r>
            <a:r>
              <a:rPr lang="zh-CN" altLang="en-US" smtClean="0"/>
              <a:t>公司</a:t>
            </a:r>
            <a:r>
              <a:rPr lang="en-US" altLang="zh-CN" smtClean="0"/>
              <a:t>80</a:t>
            </a:r>
            <a:r>
              <a:rPr lang="zh-CN" altLang="en-US" smtClean="0"/>
              <a:t>年代一种大型主机操作系统）上使用，</a:t>
            </a:r>
            <a:r>
              <a:rPr lang="en-US" altLang="zh-CN" smtClean="0"/>
              <a:t>IBM</a:t>
            </a:r>
            <a:r>
              <a:rPr lang="zh-CN" altLang="en-US" smtClean="0"/>
              <a:t>公司主推的关系数据库产品，一致为</a:t>
            </a:r>
            <a:r>
              <a:rPr lang="en-US" altLang="zh-CN" smtClean="0"/>
              <a:t>IBM</a:t>
            </a:r>
            <a:r>
              <a:rPr lang="zh-CN" altLang="en-US" smtClean="0"/>
              <a:t>的大型机和小型机服务，在</a:t>
            </a:r>
            <a:r>
              <a:rPr lang="en-US" altLang="zh-CN" smtClean="0"/>
              <a:t>1995</a:t>
            </a:r>
            <a:r>
              <a:rPr lang="zh-CN" altLang="en-US" smtClean="0"/>
              <a:t>年开始支持</a:t>
            </a:r>
            <a:r>
              <a:rPr lang="en-US" altLang="zh-CN" smtClean="0"/>
              <a:t>Windows</a:t>
            </a:r>
            <a:r>
              <a:rPr lang="zh-CN" altLang="en-US" smtClean="0"/>
              <a:t>，</a:t>
            </a:r>
            <a:r>
              <a:rPr lang="en-US" altLang="zh-CN" smtClean="0"/>
              <a:t>Unix</a:t>
            </a:r>
            <a:r>
              <a:rPr lang="zh-CN" altLang="en-US" smtClean="0"/>
              <a:t>等多个平台，叫</a:t>
            </a:r>
            <a:r>
              <a:rPr lang="en-US" altLang="zh-CN" smtClean="0"/>
              <a:t>DB2</a:t>
            </a:r>
            <a:r>
              <a:rPr lang="zh-CN" altLang="en-US" smtClean="0"/>
              <a:t>是因为</a:t>
            </a:r>
            <a:r>
              <a:rPr lang="en-US" altLang="zh-CN" smtClean="0"/>
              <a:t>DB1</a:t>
            </a:r>
            <a:r>
              <a:rPr lang="zh-CN" altLang="en-US" smtClean="0"/>
              <a:t>是层次型数据库。</a:t>
            </a:r>
            <a:endParaRPr lang="en-US" altLang="zh-CN" smtClean="0"/>
          </a:p>
          <a:p>
            <a:pPr lvl="0"/>
            <a:endParaRPr lang="zh-CN" altLang="en-US" smtClean="0"/>
          </a:p>
          <a:p>
            <a:pPr lvl="0"/>
            <a:endParaRPr lang="en-US" altLang="zh-CN" smtClean="0"/>
          </a:p>
          <a:p>
            <a:pPr lvl="0"/>
            <a:endParaRPr lang="en-US" altLang="zh-CN" smtClean="0"/>
          </a:p>
          <a:p>
            <a:pPr lvl="0"/>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Sql</a:t>
            </a:r>
            <a:r>
              <a:rPr lang="zh-CN" altLang="en-US" smtClean="0"/>
              <a:t>语言可以嵌套，可以通过高级对象实现过程化编程，所以具有很大的灵活性和功能，称为事实上的关系数据库通用语言标准。</a:t>
            </a:r>
            <a:endParaRPr lang="en-US" altLang="zh-CN" smtClean="0"/>
          </a:p>
          <a:p>
            <a:pPr lvl="0"/>
            <a:r>
              <a:rPr lang="en-US" altLang="zh-CN" smtClean="0"/>
              <a:t>SQL</a:t>
            </a:r>
            <a:r>
              <a:rPr lang="zh-CN" altLang="en-US" smtClean="0"/>
              <a:t>之父：唐</a:t>
            </a:r>
            <a:r>
              <a:rPr lang="en-US" altLang="zh-CN" smtClean="0"/>
              <a:t>-</a:t>
            </a:r>
            <a:r>
              <a:rPr lang="zh-CN" altLang="en-US" smtClean="0"/>
              <a:t>钱伯林（</a:t>
            </a:r>
            <a:r>
              <a:rPr lang="en-US" altLang="zh-CN" smtClean="0"/>
              <a:t>Don Chamberlin</a:t>
            </a:r>
            <a:r>
              <a:rPr lang="zh-CN" altLang="en-US" smtClean="0"/>
              <a:t>）。</a:t>
            </a:r>
            <a:endParaRPr lang="zh-CN" altLang="en-US" smtClean="0"/>
          </a:p>
          <a:p>
            <a:pPr lvl="0"/>
            <a:r>
              <a:rPr lang="zh-CN" altLang="en-US" smtClean="0"/>
              <a:t>参考信息：</a:t>
            </a:r>
            <a:endParaRPr lang="en-US" altLang="zh-CN" smtClean="0"/>
          </a:p>
          <a:p>
            <a:pPr lvl="1"/>
            <a:r>
              <a:rPr lang="en-US" altLang="zh-CN" smtClean="0"/>
              <a:t>SQL-2003</a:t>
            </a:r>
            <a:r>
              <a:rPr lang="zh-CN" altLang="en-US" smtClean="0"/>
              <a:t>在不远的将来还可能增加其他文档，以扩展标准来适应新出现的技术。</a:t>
            </a:r>
            <a:endParaRPr lang="zh-CN" altLang="en-US" smtClean="0"/>
          </a:p>
          <a:p>
            <a:pPr lvl="1"/>
            <a:r>
              <a:rPr lang="zh-CN" altLang="en-US" smtClean="0"/>
              <a:t>第一部分：</a:t>
            </a:r>
            <a:r>
              <a:rPr lang="en-US" altLang="zh-CN" smtClean="0"/>
              <a:t>SQL/</a:t>
            </a:r>
            <a:r>
              <a:rPr lang="zh-CN" altLang="en-US" smtClean="0"/>
              <a:t>结构，指定实现一致性的一般性需求，定义</a:t>
            </a:r>
            <a:r>
              <a:rPr lang="en-US" altLang="zh-CN" smtClean="0"/>
              <a:t>SQL</a:t>
            </a:r>
            <a:r>
              <a:rPr lang="zh-CN" altLang="en-US" smtClean="0"/>
              <a:t>的基本概念；</a:t>
            </a:r>
            <a:endParaRPr lang="zh-CN" altLang="en-US" smtClean="0"/>
          </a:p>
          <a:p>
            <a:pPr lvl="1"/>
            <a:r>
              <a:rPr lang="zh-CN" altLang="en-US" smtClean="0"/>
              <a:t>第二部分：</a:t>
            </a:r>
            <a:r>
              <a:rPr lang="en-US" altLang="zh-CN" smtClean="0"/>
              <a:t>SQL/</a:t>
            </a:r>
            <a:r>
              <a:rPr lang="zh-CN" altLang="en-US" smtClean="0"/>
              <a:t>基础，定义</a:t>
            </a:r>
            <a:r>
              <a:rPr lang="en-US" altLang="zh-CN" smtClean="0"/>
              <a:t>SQL</a:t>
            </a:r>
            <a:r>
              <a:rPr lang="zh-CN" altLang="en-US" smtClean="0"/>
              <a:t>的原发和操作；</a:t>
            </a:r>
            <a:endParaRPr lang="zh-CN" altLang="en-US" smtClean="0"/>
          </a:p>
          <a:p>
            <a:pPr lvl="1"/>
            <a:r>
              <a:rPr lang="zh-CN" altLang="en-US" smtClean="0"/>
              <a:t>第三部分：</a:t>
            </a:r>
            <a:r>
              <a:rPr lang="en-US" altLang="zh-CN" smtClean="0"/>
              <a:t>SQL/</a:t>
            </a:r>
            <a:r>
              <a:rPr lang="zh-CN" altLang="en-US" smtClean="0"/>
              <a:t>调用级接口，定义程序编程与</a:t>
            </a:r>
            <a:r>
              <a:rPr lang="en-US" altLang="zh-CN" smtClean="0"/>
              <a:t>SQL</a:t>
            </a:r>
            <a:r>
              <a:rPr lang="zh-CN" altLang="en-US" smtClean="0"/>
              <a:t>的接口；</a:t>
            </a:r>
            <a:endParaRPr lang="zh-CN" altLang="en-US" smtClean="0"/>
          </a:p>
          <a:p>
            <a:pPr lvl="1"/>
            <a:r>
              <a:rPr lang="zh-CN" altLang="en-US" smtClean="0"/>
              <a:t>第四部分：</a:t>
            </a:r>
            <a:r>
              <a:rPr lang="en-US" altLang="zh-CN" smtClean="0"/>
              <a:t>SQL/</a:t>
            </a:r>
            <a:r>
              <a:rPr lang="zh-CN" altLang="en-US" smtClean="0"/>
              <a:t>持久存储模块，定义控制结构，进而定义</a:t>
            </a:r>
            <a:r>
              <a:rPr lang="en-US" altLang="zh-CN" smtClean="0"/>
              <a:t>SQL</a:t>
            </a:r>
            <a:r>
              <a:rPr lang="zh-CN" altLang="en-US" smtClean="0"/>
              <a:t>例程。还定义了包含</a:t>
            </a:r>
            <a:r>
              <a:rPr lang="en-US" altLang="zh-CN" smtClean="0"/>
              <a:t>SQL</a:t>
            </a:r>
            <a:r>
              <a:rPr lang="zh-CN" altLang="en-US" smtClean="0"/>
              <a:t>例程的模块；</a:t>
            </a:r>
            <a:endParaRPr lang="zh-CN" altLang="en-US" smtClean="0"/>
          </a:p>
          <a:p>
            <a:pPr lvl="1"/>
            <a:r>
              <a:rPr lang="zh-CN" altLang="en-US" smtClean="0"/>
              <a:t>第五部分：</a:t>
            </a:r>
            <a:r>
              <a:rPr lang="en-US" altLang="zh-CN" smtClean="0"/>
              <a:t>SQL/</a:t>
            </a:r>
            <a:r>
              <a:rPr lang="zh-CN" altLang="en-US" smtClean="0"/>
              <a:t>主机语言绑定，定义</a:t>
            </a:r>
            <a:r>
              <a:rPr lang="en-US" altLang="zh-CN" smtClean="0"/>
              <a:t>SQL</a:t>
            </a:r>
            <a:r>
              <a:rPr lang="zh-CN" altLang="en-US" smtClean="0"/>
              <a:t>的扩展，用户通过使用数据包裹支持外部数据管理，还定义了数据链类型；</a:t>
            </a:r>
            <a:endParaRPr lang="zh-CN" altLang="en-US" smtClean="0"/>
          </a:p>
          <a:p>
            <a:pPr lvl="1"/>
            <a:r>
              <a:rPr lang="zh-CN" altLang="en-US" smtClean="0"/>
              <a:t>第六部分：对象语言绑定，定义</a:t>
            </a:r>
            <a:r>
              <a:rPr lang="en-US" altLang="zh-CN" smtClean="0"/>
              <a:t>SQL</a:t>
            </a:r>
            <a:r>
              <a:rPr lang="zh-CN" altLang="en-US" smtClean="0"/>
              <a:t>的扩展，支持把</a:t>
            </a:r>
            <a:r>
              <a:rPr lang="en-US" altLang="zh-CN" smtClean="0"/>
              <a:t>SQL</a:t>
            </a:r>
            <a:r>
              <a:rPr lang="zh-CN" altLang="en-US" smtClean="0"/>
              <a:t>语句内嵌到用</a:t>
            </a:r>
            <a:r>
              <a:rPr lang="en-US" altLang="zh-CN" smtClean="0"/>
              <a:t>Java</a:t>
            </a:r>
            <a:r>
              <a:rPr lang="zh-CN" altLang="en-US" smtClean="0"/>
              <a:t>编写的程序；</a:t>
            </a:r>
            <a:endParaRPr lang="zh-CN" altLang="en-US" smtClean="0"/>
          </a:p>
          <a:p>
            <a:pPr lvl="1"/>
            <a:r>
              <a:rPr lang="zh-CN" altLang="en-US" smtClean="0"/>
              <a:t>第七部分：信息和定义方案：定义信息方案和定义方案的规范，提供与</a:t>
            </a:r>
            <a:r>
              <a:rPr lang="en-US" altLang="zh-CN" smtClean="0"/>
              <a:t>SQL</a:t>
            </a:r>
            <a:r>
              <a:rPr lang="zh-CN" altLang="en-US" smtClean="0"/>
              <a:t>数据相关的结构和安全信息。</a:t>
            </a:r>
            <a:endParaRPr lang="zh-CN" altLang="en-US" smtClean="0"/>
          </a:p>
          <a:p>
            <a:r>
              <a:rPr lang="en-US" altLang="zh-CN" smtClean="0"/>
              <a:t>ANSI</a:t>
            </a:r>
            <a:r>
              <a:rPr lang="zh-CN" altLang="en-US" smtClean="0"/>
              <a:t>标准</a:t>
            </a:r>
            <a:r>
              <a:rPr lang="en-US" altLang="zh-CN" smtClean="0"/>
              <a:t>(SQL-2003)</a:t>
            </a:r>
            <a:r>
              <a:rPr lang="zh-CN" altLang="en-US" smtClean="0"/>
              <a:t>：对于新的</a:t>
            </a:r>
            <a:r>
              <a:rPr lang="en-US" altLang="zh-CN" smtClean="0"/>
              <a:t>ANSI</a:t>
            </a:r>
            <a:r>
              <a:rPr lang="zh-CN" altLang="en-US" smtClean="0"/>
              <a:t>标准</a:t>
            </a:r>
            <a:r>
              <a:rPr lang="en-US" altLang="zh-CN" smtClean="0"/>
              <a:t>(SQL-2003)</a:t>
            </a:r>
            <a:r>
              <a:rPr lang="zh-CN" altLang="en-US" smtClean="0"/>
              <a:t>，</a:t>
            </a:r>
            <a:r>
              <a:rPr lang="en-US" altLang="zh-CN" smtClean="0"/>
              <a:t>DBMS</a:t>
            </a:r>
            <a:r>
              <a:rPr lang="zh-CN" altLang="en-US" smtClean="0"/>
              <a:t>声称的兼容有两个级别：核心</a:t>
            </a:r>
            <a:r>
              <a:rPr lang="en-US" altLang="zh-CN" smtClean="0"/>
              <a:t>SQL</a:t>
            </a:r>
            <a:r>
              <a:rPr lang="zh-CN" altLang="en-US" smtClean="0"/>
              <a:t>支持和增强</a:t>
            </a:r>
            <a:r>
              <a:rPr lang="en-US" altLang="zh-CN" smtClean="0"/>
              <a:t>SQL</a:t>
            </a:r>
            <a:r>
              <a:rPr lang="zh-CN" altLang="en-US" smtClean="0"/>
              <a:t>支持。</a:t>
            </a:r>
            <a:endParaRPr lang="zh-CN" altLang="en-US" smtClean="0"/>
          </a:p>
          <a:p>
            <a:pPr lvl="0"/>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GaussDB</a:t>
            </a:r>
            <a:r>
              <a:rPr lang="zh-CN" altLang="en-US" smtClean="0"/>
              <a:t>，不仅蕴含着华为对数学和科学的无限敬畏，也承载着华为对基础软件的坚持和梦想。 </a:t>
            </a:r>
            <a:r>
              <a:rPr lang="en-US" altLang="zh-CN" smtClean="0"/>
              <a:t>-- </a:t>
            </a:r>
            <a:r>
              <a:rPr lang="zh-CN" altLang="en-US" smtClean="0"/>
              <a:t>华为</a:t>
            </a:r>
            <a:r>
              <a:rPr lang="en-US" altLang="zh-CN" smtClean="0"/>
              <a:t>GaussDB</a:t>
            </a:r>
            <a:r>
              <a:rPr lang="zh-CN" altLang="en-US" smtClean="0"/>
              <a:t>发布会</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产生原因：</a:t>
            </a:r>
            <a:endParaRPr lang="en-US" altLang="zh-CN" smtClean="0"/>
          </a:p>
          <a:p>
            <a:pPr lvl="1"/>
            <a:r>
              <a:rPr lang="zh-CN" altLang="en-US" smtClean="0"/>
              <a:t>随着数据库应用领域的扩展以及数据对象的多样化，出现了大量的半结构化和非结构化数据源，传统的关系数据模型开始暴露出许多弱点，比如对复杂对象的标识能力差，语义表达能力较弱，对文本、时间、空间、声音、图像和视频等数据类型的处理能力差等，为此，人们提出并发展了许多新的数据模型。</a:t>
            </a:r>
            <a:endParaRPr lang="en-US" altLang="zh-CN" smtClean="0"/>
          </a:p>
          <a:p>
            <a:pPr lvl="1"/>
            <a:r>
              <a:rPr lang="zh-CN" altLang="en-US" smtClean="0"/>
              <a:t>比如对于多媒体数据放入关系数据库中基本上都是以二进制数据流存放进去的，对于二进制数据流就有标识能力差，语义表达能力差，不利于检索查询等使用难点。</a:t>
            </a:r>
            <a:endParaRPr lang="en-US" altLang="zh-CN" smtClean="0"/>
          </a:p>
          <a:p>
            <a:pPr lvl="0"/>
            <a:r>
              <a:rPr lang="zh-CN" altLang="en-US" smtClean="0"/>
              <a:t>面向对象数据模型：没有单一固定的数据结构，编程人员可以给对象类型定义任何有用的结构，如链表、集合、数组等，此外，对象可以包含可变的复杂度，利用多重类型和多重结构。面向对象数据数据库企图完全替代关系数据库，但增加了企业系统升级负担，客户不接受，所以面向对象数据库产品除在一些特定应用市场外没有获得关系型数据库那样普遍的成功。</a:t>
            </a:r>
            <a:endParaRPr lang="en-US" altLang="zh-CN" smtClean="0"/>
          </a:p>
          <a:p>
            <a:pPr lvl="0"/>
            <a:r>
              <a:rPr lang="zh-CN" altLang="en-US" smtClean="0"/>
              <a:t>半结构化模型包括</a:t>
            </a:r>
            <a:r>
              <a:rPr lang="en-US" altLang="zh-CN" smtClean="0"/>
              <a:t>XML</a:t>
            </a:r>
            <a:r>
              <a:rPr lang="zh-CN" altLang="en-US" smtClean="0"/>
              <a:t>模型、</a:t>
            </a:r>
            <a:r>
              <a:rPr lang="en-US" altLang="zh-CN" smtClean="0"/>
              <a:t>RDF</a:t>
            </a:r>
            <a:r>
              <a:rPr lang="zh-CN" altLang="en-US" smtClean="0"/>
              <a:t>模型、</a:t>
            </a:r>
            <a:r>
              <a:rPr lang="en-US" altLang="zh-CN" smtClean="0"/>
              <a:t>JSON</a:t>
            </a:r>
            <a:r>
              <a:rPr lang="zh-CN" altLang="en-US" smtClean="0"/>
              <a:t>模型、图模型和超模型等。半结构化是想对结构化的关系数据表而言的， 纯文本是无结构化数据， </a:t>
            </a:r>
            <a:r>
              <a:rPr lang="en-US" altLang="zh-CN" smtClean="0"/>
              <a:t>XML</a:t>
            </a:r>
            <a:r>
              <a:rPr lang="zh-CN" altLang="en-US" smtClean="0"/>
              <a:t>这种标签化的是半结构化数据。</a:t>
            </a:r>
            <a:endParaRPr lang="en-US" altLang="zh-CN" smtClean="0"/>
          </a:p>
          <a:p>
            <a:pPr lvl="0"/>
            <a:r>
              <a:rPr lang="en-US" altLang="zh-CN" smtClean="0"/>
              <a:t>XML</a:t>
            </a:r>
            <a:r>
              <a:rPr lang="zh-CN" altLang="en-US" smtClean="0"/>
              <a:t>模型在数学</a:t>
            </a:r>
            <a:r>
              <a:rPr lang="en-US" altLang="zh-CN" smtClean="0"/>
              <a:t>(MathML)</a:t>
            </a:r>
            <a:r>
              <a:rPr lang="zh-CN" altLang="en-US" smtClean="0"/>
              <a:t>、 化学 </a:t>
            </a:r>
            <a:r>
              <a:rPr lang="en-US" altLang="zh-CN" smtClean="0"/>
              <a:t>(CML)</a:t>
            </a:r>
            <a:r>
              <a:rPr lang="zh-CN" altLang="en-US" smtClean="0"/>
              <a:t>、地理</a:t>
            </a:r>
            <a:r>
              <a:rPr lang="en-US" altLang="zh-CN" smtClean="0"/>
              <a:t>(GML)</a:t>
            </a:r>
            <a:r>
              <a:rPr lang="zh-CN" altLang="en-US" smtClean="0"/>
              <a:t>等领域也被广泛应用。</a:t>
            </a:r>
            <a:endParaRPr lang="en-US" altLang="zh-CN" smtClean="0"/>
          </a:p>
          <a:p>
            <a:pPr lvl="0"/>
            <a:r>
              <a:rPr lang="zh-CN" altLang="en-US" smtClean="0"/>
              <a:t>关系型数据库都采用扩展关系代数，通过库内函数的方式来支持</a:t>
            </a:r>
            <a:r>
              <a:rPr lang="en-US" altLang="zh-CN" smtClean="0"/>
              <a:t>XML</a:t>
            </a:r>
            <a:r>
              <a:rPr lang="zh-CN" altLang="en-US" smtClean="0"/>
              <a:t>模型的数据管理。</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图片来源：</a:t>
            </a:r>
            <a:r>
              <a:rPr lang="en-US" altLang="zh-CN" smtClean="0"/>
              <a:t>http://3ms.huawei.com/multimedia/docMaintain/mmMaintain.do?method=showMMDetail&amp;f_id=Img201508301658</a:t>
            </a:r>
            <a:r>
              <a:rPr lang="zh-CN" altLang="en-US" smtClean="0"/>
              <a:t>。</a:t>
            </a:r>
            <a:endParaRPr lang="en-US" altLang="zh-CN" smtClean="0"/>
          </a:p>
          <a:p>
            <a:pPr lvl="0"/>
            <a:r>
              <a:rPr lang="en-US" altLang="zh-CN" smtClean="0"/>
              <a:t>4V</a:t>
            </a:r>
            <a:r>
              <a:rPr lang="zh-CN" altLang="en-US" smtClean="0"/>
              <a:t>来源，</a:t>
            </a:r>
            <a:r>
              <a:rPr lang="en-US" altLang="zh-CN" smtClean="0"/>
              <a:t>Gartner</a:t>
            </a:r>
            <a:r>
              <a:rPr lang="zh-CN" altLang="en-US" smtClean="0"/>
              <a:t>分析员道格</a:t>
            </a:r>
            <a:r>
              <a:rPr lang="en-US" altLang="zh-CN" smtClean="0"/>
              <a:t>·</a:t>
            </a:r>
            <a:r>
              <a:rPr lang="zh-CN" altLang="en-US" smtClean="0"/>
              <a:t>莱尼在</a:t>
            </a:r>
            <a:r>
              <a:rPr lang="en-US" altLang="zh-CN" smtClean="0"/>
              <a:t>2001</a:t>
            </a:r>
            <a:r>
              <a:rPr lang="zh-CN" altLang="en-US" smtClean="0"/>
              <a:t>的分析中指出，数据增长有三个方向的挑战和机遇，量</a:t>
            </a:r>
            <a:r>
              <a:rPr lang="en-US" altLang="zh-CN" smtClean="0"/>
              <a:t>(Volume)  </a:t>
            </a:r>
            <a:r>
              <a:rPr lang="zh-CN" altLang="en-US" smtClean="0"/>
              <a:t>速 </a:t>
            </a:r>
            <a:r>
              <a:rPr lang="en-US" altLang="zh-CN" smtClean="0"/>
              <a:t>(Velocity)  </a:t>
            </a:r>
            <a:r>
              <a:rPr lang="zh-CN" altLang="en-US" smtClean="0"/>
              <a:t>类</a:t>
            </a:r>
            <a:r>
              <a:rPr lang="en-US" altLang="zh-CN" smtClean="0"/>
              <a:t>(Variety)</a:t>
            </a:r>
            <a:r>
              <a:rPr lang="zh-CN" altLang="en-US" smtClean="0"/>
              <a:t>。</a:t>
            </a:r>
            <a:endParaRPr lang="en-US" altLang="zh-CN" smtClean="0"/>
          </a:p>
          <a:p>
            <a:pPr lvl="0"/>
            <a:r>
              <a:rPr lang="zh-CN" altLang="en-US" smtClean="0"/>
              <a:t>在此基础上，</a:t>
            </a:r>
            <a:r>
              <a:rPr lang="en-US" altLang="zh-CN" smtClean="0"/>
              <a:t>IBM</a:t>
            </a:r>
            <a:r>
              <a:rPr lang="zh-CN" altLang="en-US" smtClean="0"/>
              <a:t>提出</a:t>
            </a:r>
            <a:r>
              <a:rPr lang="en-US" altLang="zh-CN" smtClean="0"/>
              <a:t>4V</a:t>
            </a:r>
            <a:r>
              <a:rPr lang="zh-CN" altLang="en-US" smtClean="0"/>
              <a:t>特征得到业界广泛认可。</a:t>
            </a:r>
            <a:endParaRPr lang="zh-CN" altLang="en-US" smtClean="0"/>
          </a:p>
          <a:p>
            <a:pPr lvl="0"/>
            <a:r>
              <a:rPr lang="zh-CN" altLang="en-US" smtClean="0"/>
              <a:t>大数据的</a:t>
            </a:r>
            <a:r>
              <a:rPr lang="en-US" altLang="zh-CN" smtClean="0"/>
              <a:t>4V</a:t>
            </a:r>
            <a:r>
              <a:rPr lang="zh-CN" altLang="en-US" smtClean="0"/>
              <a:t>特征：</a:t>
            </a:r>
            <a:endParaRPr lang="zh-CN" altLang="en-US" smtClean="0"/>
          </a:p>
          <a:p>
            <a:pPr lvl="1"/>
            <a:r>
              <a:rPr lang="zh-CN" altLang="en-US" smtClean="0"/>
              <a:t>数量</a:t>
            </a:r>
            <a:r>
              <a:rPr lang="en-US" altLang="zh-CN" smtClean="0"/>
              <a:t>Volume</a:t>
            </a:r>
            <a:r>
              <a:rPr lang="zh-CN" altLang="en-US" smtClean="0"/>
              <a:t>，数据巨大，</a:t>
            </a:r>
            <a:r>
              <a:rPr lang="en-US" altLang="zh-CN" smtClean="0"/>
              <a:t>TB</a:t>
            </a:r>
            <a:r>
              <a:rPr lang="zh-CN" altLang="en-US" smtClean="0"/>
              <a:t>级已经上升到</a:t>
            </a:r>
            <a:r>
              <a:rPr lang="en-US" altLang="zh-CN" smtClean="0"/>
              <a:t>PB</a:t>
            </a:r>
            <a:r>
              <a:rPr lang="zh-CN" altLang="en-US" smtClean="0"/>
              <a:t>级别；</a:t>
            </a:r>
            <a:endParaRPr lang="zh-CN" altLang="en-US" smtClean="0"/>
          </a:p>
          <a:p>
            <a:pPr lvl="1"/>
            <a:r>
              <a:rPr lang="zh-CN" altLang="en-US" smtClean="0"/>
              <a:t>多样性</a:t>
            </a:r>
            <a:r>
              <a:rPr lang="en-US" altLang="zh-CN" smtClean="0"/>
              <a:t>Variety</a:t>
            </a:r>
            <a:r>
              <a:rPr lang="zh-CN" altLang="en-US" smtClean="0"/>
              <a:t>，数据类型繁多，格式化数据，还包括互联网的网络日志，视频，图片，地理位置信息等， 半结构化数据，非结构化数据；</a:t>
            </a:r>
            <a:endParaRPr lang="en-US" altLang="zh-CN" smtClean="0"/>
          </a:p>
          <a:p>
            <a:pPr lvl="1"/>
            <a:r>
              <a:rPr lang="zh-CN" altLang="en-US" smtClean="0"/>
              <a:t>价值</a:t>
            </a:r>
            <a:r>
              <a:rPr lang="en-US" altLang="zh-CN" smtClean="0"/>
              <a:t>Value</a:t>
            </a:r>
            <a:r>
              <a:rPr lang="zh-CN" altLang="en-US" smtClean="0"/>
              <a:t>：数据价值密度相对较低；</a:t>
            </a:r>
            <a:endParaRPr lang="zh-CN" altLang="en-US" smtClean="0"/>
          </a:p>
          <a:p>
            <a:pPr lvl="1"/>
            <a:r>
              <a:rPr lang="zh-CN" altLang="en-US" smtClean="0"/>
              <a:t>速度</a:t>
            </a:r>
            <a:r>
              <a:rPr lang="en-US" altLang="zh-CN" smtClean="0"/>
              <a:t>Velocity</a:t>
            </a:r>
            <a:r>
              <a:rPr lang="zh-CN" altLang="en-US" smtClean="0"/>
              <a:t>：</a:t>
            </a:r>
            <a:r>
              <a:rPr lang="en-US" altLang="zh-CN" smtClean="0"/>
              <a:t>Iot</a:t>
            </a:r>
            <a:r>
              <a:rPr lang="zh-CN" altLang="en-US" smtClean="0"/>
              <a:t>应用要处理速度快，实时消息处理系统等；</a:t>
            </a:r>
            <a:endParaRPr lang="zh-CN" altLang="en-US" smtClean="0"/>
          </a:p>
          <a:p>
            <a:pPr lvl="1"/>
            <a:r>
              <a:rPr lang="zh-CN" altLang="en-US" smtClean="0"/>
              <a:t>真实性</a:t>
            </a:r>
            <a:r>
              <a:rPr lang="en-US" altLang="zh-CN" smtClean="0"/>
              <a:t>Veracity</a:t>
            </a:r>
            <a:r>
              <a:rPr lang="zh-CN" altLang="en-US" smtClean="0"/>
              <a:t>：追求高质量数据。 海量数据中有价值的数据要挖掘出来，数据里面存在大量的噪音，低价值数据。 数据价值密度低。需要挖掘出高价值信息。</a:t>
            </a:r>
            <a:endParaRPr lang="zh-CN" altLang="en-US" smtClean="0"/>
          </a:p>
          <a:p>
            <a:pPr lvl="0"/>
            <a:endParaRPr lang="zh-CN" altLang="en-US"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dirty="0" smtClean="0"/>
              <a:t>NoSQL</a:t>
            </a:r>
            <a:r>
              <a:rPr lang="zh-CN" altLang="en-US" dirty="0" smtClean="0"/>
              <a:t>一词最早出现于</a:t>
            </a:r>
            <a:r>
              <a:rPr lang="en-US" altLang="zh-CN" dirty="0" smtClean="0"/>
              <a:t>1998</a:t>
            </a:r>
            <a:r>
              <a:rPr lang="zh-CN" altLang="en-US" dirty="0" smtClean="0"/>
              <a:t>年，是</a:t>
            </a:r>
            <a:r>
              <a:rPr lang="en-US" altLang="zh-CN" dirty="0" smtClean="0"/>
              <a:t>Carlo </a:t>
            </a:r>
            <a:r>
              <a:rPr lang="en-US" altLang="zh-CN" dirty="0" err="1" smtClean="0"/>
              <a:t>Strozzi</a:t>
            </a:r>
            <a:r>
              <a:rPr lang="zh-CN" altLang="en-US" dirty="0" smtClean="0"/>
              <a:t>开发的一个轻量级的、开源的、不提供</a:t>
            </a:r>
            <a:r>
              <a:rPr lang="en-US" altLang="zh-CN" dirty="0" smtClean="0"/>
              <a:t>SQL</a:t>
            </a:r>
            <a:r>
              <a:rPr lang="zh-CN" altLang="en-US" dirty="0" smtClean="0"/>
              <a:t>功能，基于</a:t>
            </a:r>
            <a:r>
              <a:rPr lang="en-US" altLang="zh-CN" dirty="0" smtClean="0"/>
              <a:t>shell</a:t>
            </a:r>
            <a:r>
              <a:rPr lang="zh-CN" altLang="en-US" dirty="0" smtClean="0"/>
              <a:t>的关系数据库（</a:t>
            </a:r>
            <a:r>
              <a:rPr lang="en-US" altLang="zh-CN" dirty="0" smtClean="0"/>
              <a:t>Does NOT express queries using SQL</a:t>
            </a:r>
            <a:r>
              <a:rPr lang="zh-CN" altLang="en-US" dirty="0" smtClean="0"/>
              <a:t>）。</a:t>
            </a:r>
            <a:endParaRPr lang="zh-CN" altLang="en-US" dirty="0" smtClean="0"/>
          </a:p>
          <a:p>
            <a:r>
              <a:rPr lang="en-US" altLang="zh-CN" dirty="0" smtClean="0"/>
              <a:t>2009</a:t>
            </a:r>
            <a:r>
              <a:rPr lang="zh-CN" altLang="en-US" dirty="0" smtClean="0"/>
              <a:t>年再次提出，概念已经天翻地覆的改变，现在被广泛接受的</a:t>
            </a:r>
            <a:r>
              <a:rPr lang="en-US" altLang="zh-CN" dirty="0" smtClean="0"/>
              <a:t>NoSQL</a:t>
            </a:r>
            <a:r>
              <a:rPr lang="zh-CN" altLang="en-US" dirty="0" smtClean="0"/>
              <a:t>，意思是“不仅仅是</a:t>
            </a:r>
            <a:r>
              <a:rPr lang="en-US" altLang="zh-CN" dirty="0" smtClean="0"/>
              <a:t>SQL” Not Only SQL</a:t>
            </a:r>
            <a:r>
              <a:rPr lang="zh-CN" altLang="en-US" dirty="0" smtClean="0"/>
              <a:t>。</a:t>
            </a:r>
            <a:endParaRPr lang="en-US" altLang="zh-CN" dirty="0" smtClean="0"/>
          </a:p>
          <a:p>
            <a:r>
              <a:rPr lang="en-US" altLang="zh-CN" dirty="0" smtClean="0"/>
              <a:t>CAP</a:t>
            </a:r>
            <a:r>
              <a:rPr lang="zh-CN" altLang="en-US" dirty="0" smtClean="0"/>
              <a:t>理论指出：任何分布式系统无法同时满足一 致性</a:t>
            </a:r>
            <a:r>
              <a:rPr lang="en-US" altLang="zh-CN" dirty="0" smtClean="0"/>
              <a:t>(consistency)</a:t>
            </a:r>
            <a:r>
              <a:rPr lang="zh-CN" altLang="en-US" dirty="0" smtClean="0"/>
              <a:t>、可用性</a:t>
            </a:r>
            <a:r>
              <a:rPr lang="en-US" altLang="zh-CN" dirty="0" smtClean="0"/>
              <a:t>(</a:t>
            </a:r>
            <a:r>
              <a:rPr lang="en-US" altLang="zh-CN" dirty="0" err="1" smtClean="0"/>
              <a:t>availab</a:t>
            </a:r>
            <a:r>
              <a:rPr lang="zh-CN" altLang="en-US" dirty="0" smtClean="0"/>
              <a:t>山</a:t>
            </a:r>
            <a:r>
              <a:rPr lang="en-US" altLang="zh-CN" dirty="0" smtClean="0"/>
              <a:t>ty) </a:t>
            </a:r>
            <a:r>
              <a:rPr lang="zh-CN" altLang="en-US" dirty="0" smtClean="0"/>
              <a:t>和分区容错性</a:t>
            </a:r>
            <a:r>
              <a:rPr lang="en-US" altLang="zh-CN" dirty="0" smtClean="0"/>
              <a:t>(partition tolerance)</a:t>
            </a:r>
            <a:r>
              <a:rPr lang="zh-CN" altLang="en-US" dirty="0" smtClean="0"/>
              <a:t>，最多只能满足其中的两个。</a:t>
            </a:r>
            <a:endParaRPr lang="en-US" altLang="zh-CN" dirty="0" smtClean="0"/>
          </a:p>
          <a:p>
            <a:r>
              <a:rPr lang="en-US" altLang="zh-CN" dirty="0" smtClean="0"/>
              <a:t>BASE</a:t>
            </a:r>
            <a:r>
              <a:rPr lang="zh-CN" altLang="en-US" dirty="0" smtClean="0"/>
              <a:t>原则：</a:t>
            </a:r>
            <a:endParaRPr lang="zh-CN" altLang="en-US" dirty="0" smtClean="0"/>
          </a:p>
          <a:p>
            <a:pPr lvl="1"/>
            <a:r>
              <a:rPr lang="en-US" altLang="zh-CN" dirty="0" smtClean="0"/>
              <a:t>Basically Available</a:t>
            </a:r>
            <a:r>
              <a:rPr lang="zh-CN" altLang="en-US" dirty="0" smtClean="0"/>
              <a:t>：基本可用，是指可以容忍数据短期不可用，并不强调全天候服务；</a:t>
            </a:r>
            <a:endParaRPr lang="zh-CN" altLang="en-US" dirty="0" smtClean="0"/>
          </a:p>
          <a:p>
            <a:pPr lvl="1"/>
            <a:r>
              <a:rPr lang="en-US" altLang="zh-CN" dirty="0" smtClean="0"/>
              <a:t>Soft state</a:t>
            </a:r>
            <a:r>
              <a:rPr lang="zh-CN" altLang="en-US" dirty="0" smtClean="0"/>
              <a:t>：柔性状态，是指状态有一段时间不同步，存在异步的情况；</a:t>
            </a:r>
            <a:endParaRPr lang="zh-CN" altLang="en-US" dirty="0" smtClean="0"/>
          </a:p>
          <a:p>
            <a:pPr lvl="1"/>
            <a:r>
              <a:rPr lang="en-US" altLang="zh-CN" dirty="0" smtClean="0"/>
              <a:t>Eventual consistency</a:t>
            </a:r>
            <a:r>
              <a:rPr lang="zh-CN" altLang="en-US" dirty="0" smtClean="0"/>
              <a:t>：最终一致。是指最终数据一致，而不是严格的一致。</a:t>
            </a:r>
            <a:endParaRPr lang="zh-CN" altLang="en-US" dirty="0" smtClean="0"/>
          </a:p>
          <a:p>
            <a:r>
              <a:rPr lang="en-US" altLang="zh-CN" dirty="0" smtClean="0"/>
              <a:t>3</a:t>
            </a:r>
            <a:r>
              <a:rPr lang="zh-CN" altLang="en-US" dirty="0" smtClean="0"/>
              <a:t>备份：当前节点，同一个机架不同节点， 不同机架不同节点上数据保存三份，用以避免节点故障，机架故障问题。备份数量越多，数据冗余量越大，在安全性和冗余性折中下来，</a:t>
            </a:r>
            <a:r>
              <a:rPr lang="en-US" altLang="zh-CN" dirty="0" smtClean="0"/>
              <a:t>3</a:t>
            </a:r>
            <a:r>
              <a:rPr lang="zh-CN" altLang="en-US" dirty="0" smtClean="0"/>
              <a:t>份数据是最常规的设定。</a:t>
            </a:r>
            <a:endParaRPr lang="zh-CN" altLang="en-US" dirty="0" smtClean="0"/>
          </a:p>
          <a:p>
            <a:pPr lvl="0"/>
            <a:r>
              <a:rPr lang="en-US" altLang="zh-CN" dirty="0" smtClean="0"/>
              <a:t>ACID</a:t>
            </a:r>
            <a:r>
              <a:rPr lang="zh-CN" altLang="en-US" smtClean="0"/>
              <a:t>解释。</a:t>
            </a:r>
            <a:r>
              <a:rPr lang="zh-CN" altLang="en-US" smtClean="0">
                <a:sym typeface="+mn-lt"/>
              </a:rPr>
              <a:t>原子</a:t>
            </a:r>
            <a:r>
              <a:rPr lang="zh-CN" altLang="en-US" dirty="0" smtClean="0">
                <a:sym typeface="+mn-lt"/>
              </a:rPr>
              <a:t>性（</a:t>
            </a:r>
            <a:r>
              <a:rPr lang="en-US" altLang="zh-CN" dirty="0" smtClean="0">
                <a:sym typeface="+mn-lt"/>
              </a:rPr>
              <a:t>Atomicity</a:t>
            </a:r>
            <a:r>
              <a:rPr lang="zh-CN" altLang="en-US" dirty="0" smtClean="0">
                <a:sym typeface="+mn-lt"/>
              </a:rPr>
              <a:t>）：事务是数据库的逻辑工作单位，事务中的操作，要么都做，要么都不做。一致性（</a:t>
            </a:r>
            <a:r>
              <a:rPr lang="en-US" altLang="zh-CN" dirty="0" smtClean="0">
                <a:sym typeface="+mn-lt"/>
              </a:rPr>
              <a:t>Consistency</a:t>
            </a:r>
            <a:r>
              <a:rPr lang="zh-CN" altLang="en-US" dirty="0" smtClean="0">
                <a:sym typeface="+mn-lt"/>
              </a:rPr>
              <a:t>）：事务的执行结果必须是使数据库从一个一致性状态转到另一个一致性状态。隔离性（</a:t>
            </a:r>
            <a:r>
              <a:rPr lang="en-US" altLang="zh-CN" dirty="0" smtClean="0">
                <a:sym typeface="+mn-lt"/>
              </a:rPr>
              <a:t>Isolation</a:t>
            </a:r>
            <a:r>
              <a:rPr lang="zh-CN" altLang="en-US" dirty="0" smtClean="0">
                <a:sym typeface="+mn-lt"/>
              </a:rPr>
              <a:t>）：数据库中一个事务的执行不能被其他事务干扰。即一个事务的内部操作及使用的数据对其他事务是隔离的，并发执行的各个事务不能相互干扰。持久性（</a:t>
            </a:r>
            <a:r>
              <a:rPr lang="en-US" altLang="zh-CN" dirty="0" smtClean="0">
                <a:sym typeface="+mn-lt"/>
              </a:rPr>
              <a:t>Durability</a:t>
            </a:r>
            <a:r>
              <a:rPr lang="zh-CN" altLang="en-US" dirty="0" smtClean="0">
                <a:sym typeface="+mn-lt"/>
              </a:rPr>
              <a:t>）：事务一旦提交，对数据库中数据的改变是永久的。提交后的操作或者故障不会对事务的操作结果产生任何影响。</a:t>
            </a:r>
            <a:endParaRPr lang="en-US" altLang="zh-CN" dirty="0" smtClean="0">
              <a:sym typeface="+mn-lt"/>
            </a:endParaRPr>
          </a:p>
          <a:p>
            <a:endParaRPr lang="zh-CN" altLang="en-US" dirty="0"/>
          </a:p>
        </p:txBody>
      </p:sp>
      <p:sp>
        <p:nvSpPr>
          <p:cNvPr id="3" name="幻灯片图像占位符 2"/>
          <p:cNvSpPr>
            <a:spLocks noGrp="1" noRot="1" noChangeAspect="1"/>
          </p:cNvSpPr>
          <p:nvPr>
            <p:ph type="sldImg"/>
          </p:nvPr>
        </p:nvSpPr>
        <p:spPr>
          <a:xfrm>
            <a:off x="455613" y="766763"/>
            <a:ext cx="5932487" cy="3338512"/>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列式数据库的优缺点分析，参考</a:t>
            </a:r>
            <a:r>
              <a:rPr lang="en-US" altLang="zh-CN" smtClean="0"/>
              <a:t>https://www.csdn.net/article/2012-05-31/2806184</a:t>
            </a:r>
            <a:r>
              <a:rPr lang="zh-CN" altLang="en-US" smtClean="0"/>
              <a:t>。</a:t>
            </a:r>
            <a:endParaRPr lang="en-US" altLang="zh-CN" smtClean="0"/>
          </a:p>
          <a:p>
            <a:pPr lvl="1"/>
            <a:r>
              <a:rPr lang="zh-CN" altLang="en-US" smtClean="0"/>
              <a:t>数据模型比较适用特定领域，解决特定技术问题，比如图数据库在数据挖掘关联计算，关联推荐场景下适用；</a:t>
            </a:r>
            <a:endParaRPr lang="zh-CN" altLang="en-US" smtClean="0"/>
          </a:p>
          <a:p>
            <a:pPr lvl="1"/>
            <a:r>
              <a:rPr lang="en-US" altLang="zh-CN" smtClean="0"/>
              <a:t>Key-Value</a:t>
            </a:r>
            <a:r>
              <a:rPr lang="zh-CN" altLang="en-US" smtClean="0"/>
              <a:t>数据库多用来做缓存查询，用来提升查询的响应时效性。</a:t>
            </a:r>
            <a:endParaRPr lang="zh-CN" altLang="en-US" smtClean="0"/>
          </a:p>
          <a:p>
            <a:pPr lvl="0"/>
            <a:r>
              <a:rPr lang="zh-CN" altLang="en-US" smtClean="0"/>
              <a:t>其它：</a:t>
            </a:r>
            <a:endParaRPr lang="zh-CN" altLang="en-US" smtClean="0"/>
          </a:p>
          <a:p>
            <a:pPr lvl="1"/>
            <a:r>
              <a:rPr lang="zh-CN" altLang="en-US" smtClean="0"/>
              <a:t>早期的时候不提供对</a:t>
            </a:r>
            <a:r>
              <a:rPr lang="en-US" altLang="zh-CN" smtClean="0"/>
              <a:t>SQL</a:t>
            </a:r>
            <a:r>
              <a:rPr lang="zh-CN" altLang="en-US" smtClean="0"/>
              <a:t>的支持：如果不支持</a:t>
            </a:r>
            <a:r>
              <a:rPr lang="en-US" altLang="zh-CN" smtClean="0"/>
              <a:t>SQL</a:t>
            </a:r>
            <a:r>
              <a:rPr lang="zh-CN" altLang="en-US" smtClean="0"/>
              <a:t>这样的工业标准，将会对用户产生一定的学习和应用迁移成本；</a:t>
            </a:r>
            <a:endParaRPr lang="en-US" altLang="zh-CN" smtClean="0"/>
          </a:p>
          <a:p>
            <a:pPr lvl="1"/>
            <a:r>
              <a:rPr lang="zh-CN" altLang="en-US" smtClean="0"/>
              <a:t>支持的特性不够丰富：现有产品所提供的功能都比较有限，大多数</a:t>
            </a:r>
            <a:r>
              <a:rPr lang="en-US" altLang="zh-CN" smtClean="0"/>
              <a:t>NoSQL</a:t>
            </a:r>
            <a:r>
              <a:rPr lang="zh-CN" altLang="en-US" smtClean="0"/>
              <a:t>数据库都不支持事务；</a:t>
            </a:r>
            <a:endParaRPr lang="zh-CN" altLang="en-US" smtClean="0"/>
          </a:p>
          <a:p>
            <a:pPr lvl="1"/>
            <a:r>
              <a:rPr lang="zh-CN" altLang="en-US" smtClean="0"/>
              <a:t>不满足</a:t>
            </a:r>
            <a:r>
              <a:rPr lang="en-US" altLang="zh-CN" smtClean="0"/>
              <a:t>ACID</a:t>
            </a:r>
            <a:r>
              <a:rPr lang="zh-CN" altLang="en-US" smtClean="0"/>
              <a:t>要求。</a:t>
            </a:r>
            <a:endParaRPr lang="zh-CN" altLang="en-US" smtClean="0"/>
          </a:p>
          <a:p>
            <a:pPr lvl="0"/>
            <a:endParaRPr lang="zh-CN" altLang="en-US" smtClean="0"/>
          </a:p>
          <a:p>
            <a:pPr lvl="0"/>
            <a:endParaRPr lang="zh-CN" altLang="en-US"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NewSQL is a class of relational database management systems that seek to provide the scalability of NoSQL systems for online transaction processing (OLTP) workloads while maintaining the ACID guarantees of a traditional database system.    --</a:t>
            </a:r>
            <a:r>
              <a:rPr lang="zh-CN" altLang="en-US" smtClean="0"/>
              <a:t>原文摘自 </a:t>
            </a:r>
            <a:r>
              <a:rPr lang="en-US" altLang="zh-CN" smtClean="0"/>
              <a:t>wiki</a:t>
            </a:r>
            <a:endParaRPr lang="en-US" altLang="zh-CN" smtClean="0"/>
          </a:p>
          <a:p>
            <a:pPr lvl="0"/>
            <a:r>
              <a:rPr lang="zh-CN" altLang="en-US" smtClean="0"/>
              <a:t>主要面向</a:t>
            </a:r>
            <a:r>
              <a:rPr lang="en-US" altLang="zh-CN" smtClean="0"/>
              <a:t>OLTP</a:t>
            </a:r>
            <a:r>
              <a:rPr lang="zh-CN" altLang="en-US" smtClean="0"/>
              <a:t>是因为，</a:t>
            </a:r>
            <a:r>
              <a:rPr lang="en-US" altLang="zh-CN" smtClean="0"/>
              <a:t>OLTP</a:t>
            </a:r>
            <a:r>
              <a:rPr lang="zh-CN" altLang="en-US" smtClean="0"/>
              <a:t>场景中对速度和并发量有很高的要求。</a:t>
            </a:r>
            <a:endParaRPr lang="zh-CN" altLang="en-US" smtClean="0"/>
          </a:p>
          <a:p>
            <a:pPr lvl="0"/>
            <a:r>
              <a:rPr lang="en-US" altLang="zh-CN" smtClean="0"/>
              <a:t>NewSQL</a:t>
            </a:r>
            <a:r>
              <a:rPr lang="zh-CN" altLang="en-US" smtClean="0"/>
              <a:t>的信息主要参考</a:t>
            </a:r>
            <a:r>
              <a:rPr lang="en-US" altLang="zh-CN" smtClean="0"/>
              <a:t>SIGMOD Record</a:t>
            </a:r>
            <a:r>
              <a:rPr lang="zh-CN" altLang="en-US" smtClean="0"/>
              <a:t>，</a:t>
            </a:r>
            <a:r>
              <a:rPr lang="en-US" altLang="zh-CN" smtClean="0"/>
              <a:t>June 2016</a:t>
            </a:r>
            <a:r>
              <a:rPr lang="zh-CN" altLang="en-US" smtClean="0"/>
              <a:t>（</a:t>
            </a:r>
            <a:r>
              <a:rPr lang="en-US" altLang="zh-CN" smtClean="0"/>
              <a:t>Vol. 45, No.2</a:t>
            </a:r>
            <a:r>
              <a:rPr lang="zh-CN" altLang="en-US" smtClean="0"/>
              <a:t>）的论文 “</a:t>
            </a:r>
            <a:r>
              <a:rPr lang="en-US" altLang="zh-CN" smtClean="0"/>
              <a:t>What’s Really New with NewSQL”</a:t>
            </a:r>
            <a:r>
              <a:rPr lang="zh-CN" altLang="en-US" smtClean="0"/>
              <a:t>。</a:t>
            </a:r>
            <a:endParaRPr lang="en-US" altLang="zh-CN" smtClean="0"/>
          </a:p>
          <a:p>
            <a:pPr lvl="0"/>
            <a:r>
              <a:rPr lang="en-US" altLang="zh-CN" smtClean="0"/>
              <a:t>NewSQL</a:t>
            </a:r>
            <a:r>
              <a:rPr lang="zh-CN" altLang="en-US" smtClean="0"/>
              <a:t>只是一类产品的描述，而且这个词是针对</a:t>
            </a:r>
            <a:r>
              <a:rPr lang="en-US" altLang="zh-CN" smtClean="0"/>
              <a:t>SQL NoSQL</a:t>
            </a:r>
            <a:r>
              <a:rPr lang="zh-CN" altLang="en-US" smtClean="0"/>
              <a:t>而衍生出来的，并不是具有官方定义的词语。</a:t>
            </a:r>
            <a:endParaRPr lang="en-US" altLang="zh-CN" smtClean="0"/>
          </a:p>
          <a:p>
            <a:pPr lvl="0"/>
            <a:r>
              <a:rPr lang="zh-CN" altLang="en-US" smtClean="0"/>
              <a:t>基于</a:t>
            </a:r>
            <a:r>
              <a:rPr lang="en-US" altLang="zh-CN" smtClean="0"/>
              <a:t>NewSQL</a:t>
            </a:r>
            <a:r>
              <a:rPr lang="zh-CN" altLang="en-US" smtClean="0"/>
              <a:t>模型的数据库主要有</a:t>
            </a:r>
            <a:r>
              <a:rPr lang="en-US" altLang="zh-CN" smtClean="0"/>
              <a:t>H-Store</a:t>
            </a:r>
            <a:r>
              <a:rPr lang="zh-CN" altLang="en-US" smtClean="0"/>
              <a:t>、</a:t>
            </a:r>
            <a:r>
              <a:rPr lang="en-US" altLang="zh-CN" smtClean="0"/>
              <a:t>S-Store</a:t>
            </a:r>
            <a:r>
              <a:rPr lang="zh-CN" altLang="en-US" smtClean="0"/>
              <a:t>、</a:t>
            </a:r>
            <a:r>
              <a:rPr lang="en-US" altLang="zh-CN" smtClean="0"/>
              <a:t>Spanner </a:t>
            </a:r>
            <a:r>
              <a:rPr lang="zh-CN" altLang="en-US" smtClean="0"/>
              <a:t>、</a:t>
            </a:r>
            <a:r>
              <a:rPr lang="en-US" altLang="zh-CN" smtClean="0"/>
              <a:t>VoltDB[</a:t>
            </a:r>
            <a:r>
              <a:rPr lang="zh-CN" altLang="en-US" smtClean="0"/>
              <a:t>等。</a:t>
            </a:r>
            <a:r>
              <a:rPr lang="en-US" altLang="zh-CN" smtClean="0"/>
              <a:t>H-Store</a:t>
            </a:r>
            <a:r>
              <a:rPr lang="zh-CN" altLang="en-US" smtClean="0"/>
              <a:t>是一款内存并行数据库管理系统，是一个高度分布的基于行存储的关系数据库，运行在无共享的群集上，</a:t>
            </a:r>
            <a:r>
              <a:rPr lang="en-US" altLang="zh-CN" smtClean="0"/>
              <a:t>S-Store</a:t>
            </a:r>
            <a:r>
              <a:rPr lang="zh-CN" altLang="en-US" smtClean="0"/>
              <a:t>是一个全球化的流式 </a:t>
            </a:r>
            <a:r>
              <a:rPr lang="en-US" altLang="zh-CN" smtClean="0"/>
              <a:t>OLTP</a:t>
            </a:r>
            <a:r>
              <a:rPr lang="zh-CN" altLang="en-US" smtClean="0"/>
              <a:t>引擎，将在线事务处理和实时数据流处理相结合，并支持事务的 </a:t>
            </a:r>
            <a:r>
              <a:rPr lang="en-US" altLang="zh-CN" smtClean="0"/>
              <a:t>ACID </a:t>
            </a:r>
            <a:r>
              <a:rPr lang="zh-CN" altLang="en-US" smtClean="0"/>
              <a:t>特性和事务的有序性，</a:t>
            </a:r>
            <a:r>
              <a:rPr lang="en-US" altLang="zh-CN" smtClean="0"/>
              <a:t>Spanner</a:t>
            </a:r>
            <a:r>
              <a:rPr lang="zh-CN" altLang="en-US" smtClean="0"/>
              <a:t>是</a:t>
            </a:r>
            <a:r>
              <a:rPr lang="en-US" altLang="zh-CN" smtClean="0"/>
              <a:t>Google</a:t>
            </a:r>
            <a:r>
              <a:rPr lang="zh-CN" altLang="en-US" smtClean="0"/>
              <a:t>公司推出的全球化的基于</a:t>
            </a:r>
            <a:r>
              <a:rPr lang="en-US" altLang="zh-CN" smtClean="0"/>
              <a:t>BigTable</a:t>
            </a:r>
            <a:r>
              <a:rPr lang="zh-CN" altLang="en-US" smtClean="0"/>
              <a:t>模型的</a:t>
            </a:r>
            <a:r>
              <a:rPr lang="en-US" altLang="zh-CN" smtClean="0"/>
              <a:t>NewSQL</a:t>
            </a:r>
            <a:r>
              <a:rPr lang="zh-CN" altLang="en-US" smtClean="0"/>
              <a:t>数据库，在原有</a:t>
            </a:r>
            <a:r>
              <a:rPr lang="en-US" altLang="zh-CN" smtClean="0"/>
              <a:t>BigTable</a:t>
            </a:r>
            <a:r>
              <a:rPr lang="zh-CN" altLang="en-US" smtClean="0"/>
              <a:t>模型的基础上实现了事务的</a:t>
            </a:r>
            <a:r>
              <a:rPr lang="en-US" altLang="zh-CN" smtClean="0"/>
              <a:t>ACID</a:t>
            </a:r>
            <a:r>
              <a:rPr lang="zh-CN" altLang="en-US" smtClean="0"/>
              <a:t>特性，</a:t>
            </a:r>
            <a:r>
              <a:rPr lang="en-US" altLang="zh-CN" smtClean="0"/>
              <a:t>VoltDB</a:t>
            </a:r>
            <a:r>
              <a:rPr lang="zh-CN" altLang="en-US" smtClean="0"/>
              <a:t>是一个横向可扩展的</a:t>
            </a:r>
            <a:r>
              <a:rPr lang="en-US" altLang="zh-CN" smtClean="0"/>
              <a:t>NewSQL</a:t>
            </a:r>
            <a:r>
              <a:rPr lang="zh-CN" altLang="en-US" smtClean="0"/>
              <a:t>关系数据库，支持 </a:t>
            </a:r>
            <a:r>
              <a:rPr lang="en-US" altLang="zh-CN" smtClean="0"/>
              <a:t>SQL</a:t>
            </a:r>
            <a:r>
              <a:rPr lang="zh-CN" altLang="en-US" smtClean="0"/>
              <a:t>访问和事务的</a:t>
            </a:r>
            <a:r>
              <a:rPr lang="en-US" altLang="zh-CN" smtClean="0"/>
              <a:t>ACID</a:t>
            </a:r>
            <a:r>
              <a:rPr lang="zh-CN" altLang="en-US" smtClean="0"/>
              <a:t>特性，并基于连续快照和命令日志记录的组合实现数据持久性。</a:t>
            </a:r>
            <a:endParaRPr lang="en-US" altLang="zh-CN" smtClean="0"/>
          </a:p>
          <a:p>
            <a:pPr lvl="0"/>
            <a:r>
              <a:rPr lang="en-US" altLang="zh-CN" smtClean="0"/>
              <a:t>GFS</a:t>
            </a:r>
            <a:r>
              <a:rPr lang="zh-CN" altLang="en-US" smtClean="0"/>
              <a:t>、</a:t>
            </a:r>
            <a:r>
              <a:rPr lang="en-US" altLang="zh-CN" smtClean="0"/>
              <a:t>MapReduce</a:t>
            </a:r>
            <a:r>
              <a:rPr lang="zh-CN" altLang="en-US" smtClean="0"/>
              <a:t>和</a:t>
            </a:r>
            <a:r>
              <a:rPr lang="en-US" altLang="zh-CN" smtClean="0"/>
              <a:t>BigTable</a:t>
            </a:r>
            <a:r>
              <a:rPr lang="zh-CN" altLang="en-US" smtClean="0"/>
              <a:t>，即所谓的</a:t>
            </a:r>
            <a:r>
              <a:rPr lang="en-US" altLang="zh-CN" smtClean="0"/>
              <a:t>Google</a:t>
            </a:r>
            <a:r>
              <a:rPr lang="zh-CN" altLang="en-US" smtClean="0"/>
              <a:t>三驾马车。</a:t>
            </a:r>
            <a:r>
              <a:rPr lang="en-US" altLang="zh-CN" smtClean="0"/>
              <a:t>《BigTable</a:t>
            </a:r>
            <a:r>
              <a:rPr lang="zh-CN" altLang="en-US" smtClean="0"/>
              <a:t>：结构化数据的分布式存储系统</a:t>
            </a:r>
            <a:r>
              <a:rPr lang="en-US" altLang="zh-CN" smtClean="0"/>
              <a:t>》</a:t>
            </a:r>
            <a:r>
              <a:rPr lang="zh-CN" altLang="en-US" smtClean="0"/>
              <a:t>，分析了设计用于处理海量数据的分布式结构化数据存储系统</a:t>
            </a:r>
            <a:r>
              <a:rPr lang="en-US" altLang="zh-CN" smtClean="0"/>
              <a:t>BigTable</a:t>
            </a:r>
            <a:r>
              <a:rPr lang="zh-CN" altLang="en-US" smtClean="0"/>
              <a:t>的工作原理。</a:t>
            </a:r>
            <a:endParaRPr lang="zh-CN" altLang="en-US" smtClean="0"/>
          </a:p>
          <a:p>
            <a:pPr lvl="0"/>
            <a:endParaRPr lang="zh-CN" altLang="en-US" smtClean="0"/>
          </a:p>
          <a:p>
            <a:pPr lvl="0"/>
            <a:endParaRPr lang="zh-CN" altLang="en-US" smtClean="0"/>
          </a:p>
          <a:p>
            <a:pPr lvl="0"/>
            <a:endParaRPr lang="zh-CN" altLang="en-US"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面对数据规模的爆炸式增长，以及数据应用模式的不断丰富，企业使用传统关系型数据库支撑新业务时，开始频繁出现新旧业务资源分配不合理，软硬件结构配置欠优化等问题，这促进了云计算和虚拟化技术的快速发展，开始利用虚拟化技术屏蔽硬件的物理隔离性，以服务模式代替独立部署模式，将可配置的资源（网络，服务器，存储，依赖系统等）形成共享资源池，实现弹性和高效的资源利用。</a:t>
            </a:r>
            <a:endParaRPr lang="en-US" altLang="zh-CN" smtClean="0"/>
          </a:p>
          <a:p>
            <a:pPr lvl="0"/>
            <a:r>
              <a:rPr lang="zh-CN" altLang="en-US" smtClean="0"/>
              <a:t>随着云计算技术的大规模应用，传统各类软件产品都开始由独自部署模式向云服务模式转变。其中数据库作为信息系统核心软件，逐渐被数据库企业附加云化能力，形成云数据库，以服务或产品形式对外提供技术支撑。</a:t>
            </a:r>
            <a:endParaRPr lang="en-US" altLang="zh-CN" smtClean="0"/>
          </a:p>
          <a:p>
            <a:pPr lvl="0"/>
            <a:r>
              <a:rPr lang="en-US" altLang="zh-CN" smtClean="0"/>
              <a:t>RDS</a:t>
            </a:r>
            <a:r>
              <a:rPr lang="zh-CN" altLang="en-US" smtClean="0"/>
              <a:t>：</a:t>
            </a:r>
            <a:r>
              <a:rPr lang="en-US" altLang="zh-CN" smtClean="0"/>
              <a:t>Amazon</a:t>
            </a:r>
            <a:r>
              <a:rPr lang="zh-CN" altLang="en-US" smtClean="0"/>
              <a:t>在</a:t>
            </a:r>
            <a:r>
              <a:rPr lang="en-US" altLang="zh-CN" smtClean="0"/>
              <a:t>2009</a:t>
            </a:r>
            <a:r>
              <a:rPr lang="zh-CN" altLang="en-US" smtClean="0"/>
              <a:t>年</a:t>
            </a:r>
            <a:r>
              <a:rPr lang="en-US" altLang="zh-CN" smtClean="0"/>
              <a:t>10</a:t>
            </a:r>
            <a:r>
              <a:rPr lang="zh-CN" altLang="en-US" smtClean="0"/>
              <a:t>月首次提出的关系型数据库服务。</a:t>
            </a:r>
            <a:endParaRPr lang="zh-CN" altLang="en-US" smtClean="0"/>
          </a:p>
          <a:p>
            <a:r>
              <a:rPr lang="en-US" altLang="zh-CN" smtClean="0"/>
              <a:t>DBaaS</a:t>
            </a:r>
            <a:r>
              <a:rPr lang="zh-CN" altLang="en-US" smtClean="0"/>
              <a:t>：</a:t>
            </a:r>
            <a:r>
              <a:rPr lang="en-US" altLang="zh-CN" smtClean="0"/>
              <a:t> Ferrari, Elena 2010</a:t>
            </a:r>
            <a:r>
              <a:rPr lang="zh-CN" altLang="en-US" smtClean="0"/>
              <a:t>年首次嫁接</a:t>
            </a:r>
            <a:r>
              <a:rPr lang="en-US" altLang="zh-CN" smtClean="0"/>
              <a:t>SaaS</a:t>
            </a:r>
            <a:r>
              <a:rPr lang="zh-CN" altLang="en-US" smtClean="0"/>
              <a:t>概念到</a:t>
            </a:r>
            <a:r>
              <a:rPr lang="en-US" altLang="zh-CN" smtClean="0"/>
              <a:t>DB</a:t>
            </a:r>
            <a:r>
              <a:rPr lang="zh-CN" altLang="en-US" smtClean="0"/>
              <a:t>服务化上，在</a:t>
            </a:r>
            <a:r>
              <a:rPr lang="en-US" altLang="zh-CN" smtClean="0"/>
              <a:t>Oracle</a:t>
            </a:r>
            <a:r>
              <a:rPr lang="zh-CN" altLang="en-US" smtClean="0"/>
              <a:t>力推后，被业界广为接受。</a:t>
            </a:r>
            <a:endParaRPr lang="zh-CN" altLang="en-US" smtClean="0"/>
          </a:p>
          <a:p>
            <a:pPr lvl="0"/>
            <a:r>
              <a:rPr lang="en-US" altLang="zh-CN" smtClean="0"/>
              <a:t>DRDS</a:t>
            </a:r>
            <a:r>
              <a:rPr lang="zh-CN" altLang="en-US" smtClean="0"/>
              <a:t>：</a:t>
            </a:r>
            <a:r>
              <a:rPr lang="en-US" altLang="zh-CN" smtClean="0"/>
              <a:t> 2014</a:t>
            </a:r>
            <a:r>
              <a:rPr lang="zh-CN" altLang="en-US" smtClean="0"/>
              <a:t>年由</a:t>
            </a:r>
            <a:r>
              <a:rPr lang="en-US" altLang="zh-CN" smtClean="0"/>
              <a:t>Aliyun</a:t>
            </a:r>
            <a:r>
              <a:rPr lang="zh-CN" altLang="en-US" smtClean="0"/>
              <a:t>提出的分布式关系型数据库服务，通过分布式数据库中间件层实现数据自动分库分表。</a:t>
            </a:r>
            <a:endParaRPr lang="en-US" altLang="zh-CN" smtClean="0"/>
          </a:p>
          <a:p>
            <a:pPr lvl="0"/>
            <a:r>
              <a:rPr lang="zh-CN" altLang="en-US" smtClean="0"/>
              <a:t>此页图中主要绘制了关系型数据库，各大厂家也都推出非关系型云数据库。</a:t>
            </a:r>
            <a:endParaRPr lang="zh-CN" altLang="en-US" smtClean="0"/>
          </a:p>
          <a:p>
            <a:pPr lvl="0"/>
            <a:endParaRPr lang="en-US" altLang="zh-CN" dirty="0" smtClean="0"/>
          </a:p>
        </p:txBody>
      </p:sp>
      <p:sp>
        <p:nvSpPr>
          <p:cNvPr id="7" name="幻灯片图像占位符 6"/>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如今，企业上云已是大势所趋，越来越多的企业正将业务系统迁移到云上，享受云计算带来的服务变革，如高性能计算、弹性扩展资源、一站式运维服务等，将大大降低企业的使用成本和维护成本。</a:t>
            </a:r>
            <a:endParaRPr lang="en-US" altLang="zh-CN" smtClean="0"/>
          </a:p>
          <a:p>
            <a:pPr lvl="0"/>
            <a:r>
              <a:rPr lang="zh-CN" altLang="en-US" smtClean="0"/>
              <a:t>云计算通过网络采用按用户使用付费方式获得共享的可配置计算资源服务（计算、存储、网络、应用平台和各种应用）。（五大特征：弹性、按需、可计量、自运维、多点接入）</a:t>
            </a:r>
            <a:endParaRPr lang="zh-CN" altLang="en-US" smtClean="0"/>
          </a:p>
          <a:p>
            <a:r>
              <a:rPr lang="zh-CN" altLang="en-US" smtClean="0"/>
              <a:t>市场研究机构</a:t>
            </a:r>
            <a:r>
              <a:rPr lang="en-US" altLang="zh-CN" smtClean="0"/>
              <a:t>IDC</a:t>
            </a:r>
            <a:r>
              <a:rPr lang="zh-CN" altLang="en-US" smtClean="0"/>
              <a:t>的报告数据印证了这一点：中国服务器出货量</a:t>
            </a:r>
            <a:r>
              <a:rPr lang="en-US" altLang="zh-CN" smtClean="0"/>
              <a:t>10</a:t>
            </a:r>
            <a:r>
              <a:rPr lang="zh-CN" altLang="en-US" smtClean="0"/>
              <a:t>年来首次出现下滑，企业快速迁移上云是背后主要诱因。</a:t>
            </a:r>
            <a:endParaRPr lang="en-US" altLang="zh-CN" smtClean="0"/>
          </a:p>
          <a:p>
            <a:r>
              <a:rPr lang="zh-CN" altLang="en-US" smtClean="0"/>
              <a:t>传统数据库市场正面临重新洗牌的窘境，而由云厂商主导的云原生数据库则将这种“改变”推向了高潮。</a:t>
            </a:r>
            <a:endParaRPr lang="en-US" altLang="zh-CN" smtClean="0"/>
          </a:p>
          <a:p>
            <a:r>
              <a:rPr lang="zh-CN" altLang="en-US" smtClean="0"/>
              <a:t>此前，传统数据库市场由</a:t>
            </a:r>
            <a:r>
              <a:rPr lang="en-US" altLang="zh-CN" smtClean="0"/>
              <a:t>Oracle</a:t>
            </a:r>
            <a:r>
              <a:rPr lang="zh-CN" altLang="en-US" smtClean="0"/>
              <a:t>、微软、</a:t>
            </a:r>
            <a:r>
              <a:rPr lang="en-US" altLang="zh-CN" smtClean="0"/>
              <a:t>IBM</a:t>
            </a:r>
            <a:r>
              <a:rPr lang="zh-CN" altLang="en-US" smtClean="0"/>
              <a:t>、</a:t>
            </a:r>
            <a:r>
              <a:rPr lang="en-US" altLang="zh-CN" smtClean="0"/>
              <a:t>SAP</a:t>
            </a:r>
            <a:r>
              <a:rPr lang="zh-CN" altLang="en-US" smtClean="0"/>
              <a:t>等国外厂商把持多年，中国云企业难有话语权。如今，在</a:t>
            </a:r>
            <a:r>
              <a:rPr lang="en-US" altLang="zh-CN" smtClean="0"/>
              <a:t>5G+</a:t>
            </a:r>
            <a:r>
              <a:rPr lang="zh-CN" altLang="en-US" smtClean="0"/>
              <a:t>云计算的强力冲击下，云数据库的格局已经悄然生变。</a:t>
            </a:r>
            <a:endParaRPr lang="en-US" altLang="zh-CN" smtClean="0"/>
          </a:p>
          <a:p>
            <a:pPr lvl="0"/>
            <a:r>
              <a:rPr lang="zh-CN" altLang="en-US" smtClean="0"/>
              <a:t>“易、稳、快、弹、密”是客户对</a:t>
            </a:r>
            <a:r>
              <a:rPr lang="en-US" altLang="zh-CN" smtClean="0"/>
              <a:t>DBaaS</a:t>
            </a:r>
            <a:r>
              <a:rPr lang="zh-CN" altLang="en-US" smtClean="0"/>
              <a:t>的需求，也是其演进方向。</a:t>
            </a:r>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关于运维成本：</a:t>
            </a:r>
            <a:endParaRPr lang="en-US" altLang="zh-CN" smtClean="0"/>
          </a:p>
          <a:p>
            <a:pPr lvl="1"/>
            <a:r>
              <a:rPr lang="zh-CN" altLang="en-US" smtClean="0"/>
              <a:t>云数据库：高效运维：提供控制台、远程终端和</a:t>
            </a:r>
            <a:r>
              <a:rPr lang="en-US" altLang="zh-CN" smtClean="0"/>
              <a:t>API</a:t>
            </a:r>
            <a:r>
              <a:rPr lang="zh-CN" altLang="en-US" smtClean="0"/>
              <a:t>等多种管理方式，完全的管理权限。</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作为本小节的一个类似附录的信息，数据来源： </a:t>
            </a:r>
            <a:r>
              <a:rPr lang="en-US" altLang="zh-CN" smtClean="0"/>
              <a:t>https://db-engines.com/en/ranking</a:t>
            </a:r>
            <a:r>
              <a:rPr lang="zh-CN" altLang="en-US" smtClean="0"/>
              <a:t>。</a:t>
            </a:r>
            <a:endParaRPr lang="en-US" altLang="zh-CN" smtClean="0"/>
          </a:p>
          <a:p>
            <a:pPr lvl="0"/>
            <a:r>
              <a:rPr lang="zh-CN" altLang="en-US" smtClean="0"/>
              <a:t>排名每月变更一次，有全部</a:t>
            </a:r>
            <a:r>
              <a:rPr lang="en-US" altLang="zh-CN" smtClean="0"/>
              <a:t>DB</a:t>
            </a:r>
            <a:r>
              <a:rPr lang="zh-CN" altLang="en-US" smtClean="0"/>
              <a:t>数据的排名，也有不同分类的排名，如</a:t>
            </a:r>
            <a:r>
              <a:rPr lang="en-US" altLang="zh-CN" smtClean="0"/>
              <a:t>RDBMS</a:t>
            </a:r>
            <a:r>
              <a:rPr lang="zh-CN" altLang="en-US" smtClean="0"/>
              <a:t>， </a:t>
            </a:r>
            <a:r>
              <a:rPr lang="en-US" altLang="zh-CN" smtClean="0"/>
              <a:t>Key-Value</a:t>
            </a:r>
            <a:r>
              <a:rPr lang="zh-CN" altLang="en-US" smtClean="0"/>
              <a:t>，时序数据库，图数据库等专项排名。</a:t>
            </a:r>
            <a:endParaRPr lang="zh-CN" altLang="en-US" smtClean="0"/>
          </a:p>
          <a:p>
            <a:pPr lvl="0"/>
            <a:r>
              <a:rPr lang="zh-CN" altLang="en-US" smtClean="0"/>
              <a:t>排名标准：</a:t>
            </a:r>
            <a:r>
              <a:rPr lang="en-US" altLang="zh-CN" smtClean="0"/>
              <a:t>https://db-engines.com/en/ranking_definition</a:t>
            </a:r>
            <a:endParaRPr lang="en-US" altLang="zh-CN" smtClean="0"/>
          </a:p>
          <a:p>
            <a:pPr lvl="1"/>
            <a:r>
              <a:rPr lang="zh-CN" altLang="en-US" smtClean="0"/>
              <a:t>网站相关度；</a:t>
            </a:r>
            <a:endParaRPr lang="zh-CN" altLang="en-US" smtClean="0"/>
          </a:p>
          <a:p>
            <a:pPr lvl="1"/>
            <a:r>
              <a:rPr lang="en-US" altLang="zh-CN" smtClean="0"/>
              <a:t>Google</a:t>
            </a:r>
            <a:r>
              <a:rPr lang="zh-CN" altLang="en-US" smtClean="0"/>
              <a:t>的搜索热度；</a:t>
            </a:r>
            <a:endParaRPr lang="zh-CN" altLang="en-US" smtClean="0"/>
          </a:p>
          <a:p>
            <a:pPr lvl="1"/>
            <a:r>
              <a:rPr lang="zh-CN" altLang="en-US" smtClean="0"/>
              <a:t>知名</a:t>
            </a:r>
            <a:r>
              <a:rPr lang="en-US" altLang="zh-CN" smtClean="0"/>
              <a:t>QA</a:t>
            </a:r>
            <a:r>
              <a:rPr lang="zh-CN" altLang="en-US" smtClean="0"/>
              <a:t>网站里面讨论的频度；</a:t>
            </a:r>
            <a:endParaRPr lang="zh-CN" altLang="en-US" smtClean="0"/>
          </a:p>
          <a:p>
            <a:pPr lvl="1"/>
            <a:r>
              <a:rPr lang="zh-CN" altLang="en-US" smtClean="0"/>
              <a:t>求职网站里面对工作需求的数量；</a:t>
            </a:r>
            <a:endParaRPr lang="zh-CN" altLang="en-US" smtClean="0"/>
          </a:p>
          <a:p>
            <a:pPr lvl="1"/>
            <a:r>
              <a:rPr lang="zh-CN" altLang="en-US" smtClean="0"/>
              <a:t>在社交网站里面的相关度等等。</a:t>
            </a:r>
            <a:endParaRPr lang="zh-CN" altLang="en-US" smtClean="0"/>
          </a:p>
          <a:p>
            <a:r>
              <a:rPr lang="zh-CN" altLang="en-US" smtClean="0"/>
              <a:t>解读</a:t>
            </a:r>
            <a:endParaRPr lang="zh-CN" altLang="en-US" smtClean="0"/>
          </a:p>
          <a:p>
            <a:pPr lvl="1"/>
            <a:r>
              <a:rPr lang="zh-CN" altLang="en-US" smtClean="0"/>
              <a:t>前三甲还是牢牢的由传统的</a:t>
            </a:r>
            <a:r>
              <a:rPr lang="en-US" altLang="zh-CN" smtClean="0"/>
              <a:t>RDBMS</a:t>
            </a:r>
            <a:r>
              <a:rPr lang="zh-CN" altLang="en-US" smtClean="0"/>
              <a:t>占据；</a:t>
            </a:r>
            <a:endParaRPr lang="zh-CN" altLang="en-US" smtClean="0"/>
          </a:p>
          <a:p>
            <a:pPr lvl="1"/>
            <a:r>
              <a:rPr lang="zh-CN" altLang="en-US" smtClean="0"/>
              <a:t>前十名已经出现了</a:t>
            </a:r>
            <a:r>
              <a:rPr lang="en-US" altLang="zh-CN" smtClean="0"/>
              <a:t>4</a:t>
            </a:r>
            <a:r>
              <a:rPr lang="zh-CN" altLang="en-US" smtClean="0"/>
              <a:t>个</a:t>
            </a:r>
            <a:r>
              <a:rPr lang="en-US" altLang="zh-CN" smtClean="0"/>
              <a:t>NoSQL</a:t>
            </a:r>
            <a:r>
              <a:rPr lang="zh-CN" altLang="en-US" smtClean="0"/>
              <a:t>；</a:t>
            </a:r>
            <a:endParaRPr lang="en-US" altLang="zh-CN" smtClean="0"/>
          </a:p>
          <a:p>
            <a:pPr lvl="1"/>
            <a:r>
              <a:rPr lang="zh-CN" altLang="en-US" smtClean="0"/>
              <a:t>前</a:t>
            </a:r>
            <a:r>
              <a:rPr lang="en-US" altLang="zh-CN" smtClean="0"/>
              <a:t>20</a:t>
            </a:r>
            <a:r>
              <a:rPr lang="zh-CN" altLang="en-US" smtClean="0"/>
              <a:t>名，基本</a:t>
            </a:r>
            <a:r>
              <a:rPr lang="en-US" altLang="zh-CN" smtClean="0"/>
              <a:t>RDBMS</a:t>
            </a:r>
            <a:r>
              <a:rPr lang="zh-CN" altLang="en-US" smtClean="0"/>
              <a:t>和</a:t>
            </a:r>
            <a:r>
              <a:rPr lang="en-US" altLang="zh-CN" smtClean="0"/>
              <a:t>Nosql</a:t>
            </a:r>
            <a:r>
              <a:rPr lang="zh-CN" altLang="en-US" smtClean="0"/>
              <a:t>平分秋色；</a:t>
            </a:r>
            <a:endParaRPr lang="zh-CN" altLang="en-US" smtClean="0"/>
          </a:p>
          <a:p>
            <a:pPr lvl="1"/>
            <a:r>
              <a:rPr lang="en-US" altLang="zh-CN" smtClean="0"/>
              <a:t>RDBMS</a:t>
            </a:r>
            <a:r>
              <a:rPr lang="zh-CN" altLang="en-US" smtClean="0"/>
              <a:t>也在扩展自己的功能和特性。</a:t>
            </a:r>
            <a:endParaRPr lang="zh-CN" altLang="en-US" smtClean="0"/>
          </a:p>
          <a:p>
            <a:pPr lvl="0"/>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这个架构的分法，是先按照主机数量来区分，</a:t>
            </a:r>
            <a:r>
              <a:rPr lang="en-US" altLang="zh-CN" smtClean="0"/>
              <a:t>1</a:t>
            </a:r>
            <a:r>
              <a:rPr lang="zh-CN" altLang="en-US" smtClean="0"/>
              <a:t>个数据库主机是单机架构，多于</a:t>
            </a:r>
            <a:r>
              <a:rPr lang="en-US" altLang="zh-CN" smtClean="0"/>
              <a:t>1</a:t>
            </a:r>
            <a:r>
              <a:rPr lang="zh-CN" altLang="en-US" smtClean="0"/>
              <a:t>个数据库主机是多机架构。</a:t>
            </a:r>
            <a:endParaRPr lang="en-US" altLang="zh-CN" smtClean="0"/>
          </a:p>
          <a:p>
            <a:pPr lvl="0"/>
            <a:r>
              <a:rPr lang="zh-CN" altLang="en-US" smtClean="0"/>
              <a:t>单机架构里面的单主机是把</a:t>
            </a:r>
            <a:r>
              <a:rPr lang="en-US" altLang="zh-CN" smtClean="0"/>
              <a:t>application</a:t>
            </a:r>
            <a:r>
              <a:rPr lang="zh-CN" altLang="en-US" smtClean="0"/>
              <a:t>和</a:t>
            </a:r>
            <a:r>
              <a:rPr lang="en-US" altLang="zh-CN" smtClean="0"/>
              <a:t>db</a:t>
            </a:r>
            <a:r>
              <a:rPr lang="zh-CN" altLang="en-US" smtClean="0"/>
              <a:t>都部署在同一个主机上，而独立主机则是两者分开，</a:t>
            </a:r>
            <a:r>
              <a:rPr lang="en-US" altLang="zh-CN" smtClean="0"/>
              <a:t>database</a:t>
            </a:r>
            <a:r>
              <a:rPr lang="zh-CN" altLang="en-US" smtClean="0"/>
              <a:t>专门部署在独立的数据库服务器上。</a:t>
            </a:r>
            <a:endParaRPr lang="en-US" altLang="zh-CN" smtClean="0"/>
          </a:p>
          <a:p>
            <a:pPr lvl="0"/>
            <a:r>
              <a:rPr lang="zh-CN" altLang="en-US" smtClean="0"/>
              <a:t>多机架构是通过增加服务器数量来提升整个数据库服务的可用性和服务能力。</a:t>
            </a:r>
            <a:endParaRPr lang="en-US" altLang="zh-CN" smtClean="0"/>
          </a:p>
          <a:p>
            <a:pPr lvl="0"/>
            <a:r>
              <a:rPr lang="zh-CN" altLang="en-US" smtClean="0"/>
              <a:t>多机架构里面按照数据是否拆分成分片状态，化为两类。</a:t>
            </a:r>
            <a:endParaRPr lang="en-US" altLang="zh-CN" smtClean="0"/>
          </a:p>
          <a:p>
            <a:pPr lvl="0"/>
            <a:r>
              <a:rPr lang="zh-CN" altLang="en-US" smtClean="0"/>
              <a:t>一个是分组，每个服务器拥有的角色不同而进一步划分为主备，主从和多主。</a:t>
            </a:r>
            <a:endParaRPr lang="en-US" altLang="zh-CN" smtClean="0"/>
          </a:p>
          <a:p>
            <a:pPr lvl="0"/>
            <a:r>
              <a:rPr lang="zh-CN" altLang="en-US" smtClean="0"/>
              <a:t>无论是哪种分组形式，具有的共同性是多个数据库结构相同，多个库存储的数据也完全相同，本质是利用同步技术在多个库之间进行数据复制。</a:t>
            </a:r>
            <a:endParaRPr lang="en-US" altLang="zh-CN" smtClean="0"/>
          </a:p>
          <a:p>
            <a:pPr lvl="0"/>
            <a:r>
              <a:rPr lang="zh-CN" altLang="en-US" smtClean="0"/>
              <a:t>分片架构里面主要会介绍基于</a:t>
            </a:r>
            <a:r>
              <a:rPr lang="en-US" altLang="zh-CN" smtClean="0"/>
              <a:t>Shared-Nothing</a:t>
            </a:r>
            <a:r>
              <a:rPr lang="zh-CN" altLang="en-US" smtClean="0"/>
              <a:t>的</a:t>
            </a:r>
            <a:r>
              <a:rPr lang="en-US" altLang="zh-CN" smtClean="0"/>
              <a:t>MPP</a:t>
            </a:r>
            <a:r>
              <a:rPr lang="zh-CN" altLang="en-US" smtClean="0"/>
              <a:t>架构。</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mtClean="0"/>
              <a:t>单机部署形式，在研发，学习以及模拟环境中具备灵活，部署方便等特点。</a:t>
            </a:r>
            <a:endParaRPr lang="zh-CN" altLang="en-US" smtClean="0"/>
          </a:p>
          <a:p>
            <a:r>
              <a:rPr lang="zh-CN" altLang="en-US" smtClean="0"/>
              <a:t>早期互联网的</a:t>
            </a:r>
            <a:r>
              <a:rPr lang="en-US" altLang="zh-CN" smtClean="0"/>
              <a:t>LAMP</a:t>
            </a:r>
            <a:r>
              <a:rPr lang="zh-CN" altLang="en-US" smtClean="0"/>
              <a:t>（</a:t>
            </a:r>
            <a:r>
              <a:rPr lang="en-US" altLang="zh-CN" smtClean="0"/>
              <a:t>Linux</a:t>
            </a:r>
            <a:r>
              <a:rPr lang="zh-CN" altLang="en-US" smtClean="0"/>
              <a:t>，</a:t>
            </a:r>
            <a:r>
              <a:rPr lang="en-US" altLang="zh-CN" smtClean="0"/>
              <a:t>Apache</a:t>
            </a:r>
            <a:r>
              <a:rPr lang="zh-CN" altLang="en-US" smtClean="0"/>
              <a:t>，</a:t>
            </a:r>
            <a:r>
              <a:rPr lang="en-US" altLang="zh-CN" smtClean="0"/>
              <a:t>MySQL</a:t>
            </a:r>
            <a:r>
              <a:rPr lang="zh-CN" altLang="en-US" smtClean="0"/>
              <a:t>，</a:t>
            </a:r>
            <a:r>
              <a:rPr lang="en-US" altLang="zh-CN" smtClean="0"/>
              <a:t>PHP</a:t>
            </a:r>
            <a:r>
              <a:rPr lang="zh-CN" altLang="en-US" smtClean="0"/>
              <a:t>）架构的服务器就是最典型的单机架构的使用。</a:t>
            </a:r>
            <a:endParaRPr lang="zh-CN" altLang="en-US" smtClean="0"/>
          </a:p>
          <a:p>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主备机有时候也会称为主库和备库。</a:t>
            </a:r>
            <a:endParaRPr lang="en-US" altLang="zh-CN" smtClean="0"/>
          </a:p>
          <a:p>
            <a:pPr lvl="0"/>
            <a:r>
              <a:rPr lang="zh-CN" altLang="en-US" smtClean="0"/>
              <a:t>主备机的数据同步，可以有同步复制和异步复制。</a:t>
            </a:r>
            <a:endParaRPr lang="en-US" altLang="zh-CN" smtClean="0"/>
          </a:p>
          <a:p>
            <a:pPr lvl="0"/>
            <a:r>
              <a:rPr lang="zh-CN" altLang="en-US" smtClean="0"/>
              <a:t>在主机提供数据库服务的时候，备机不对外提供数据服务。只有在主机出现故障时，才会通过人工或自动地方式，启动备机的进程，对外提供数据服务，此时备机角色切换为主机角色。</a:t>
            </a:r>
            <a:endParaRPr lang="en-US" altLang="zh-CN" smtClean="0"/>
          </a:p>
          <a:p>
            <a:pPr lvl="0"/>
            <a:r>
              <a:rPr lang="zh-CN" altLang="en-US" smtClean="0"/>
              <a:t>如果为了提高整体数据的完整可用性，可以增加备机的数量，主备机模式就演变为一主多备模式。数据安全性提高的同时，成本也相对加倍，资源相对比较浪费。</a:t>
            </a:r>
            <a:endParaRPr lang="en-US" altLang="zh-CN" smtClean="0"/>
          </a:p>
          <a:p>
            <a:pPr lvl="0"/>
            <a:r>
              <a:rPr lang="zh-CN" altLang="en-US" smtClean="0"/>
              <a:t>主备机模式只是解决了数据可用性问题，无法解决性能瓶颈，性能瓶颈依然受制于单台服务器性能。增加数量无助于数据库性能提升。</a:t>
            </a:r>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使用读写分离方式，应用开发模式有时也需要进行调整：应用开发过程中要注意区分读写操作，读操作提交到主机，写操作提交到从机。</a:t>
            </a:r>
            <a:endParaRPr lang="en-US" altLang="zh-CN" smtClean="0"/>
          </a:p>
          <a:p>
            <a:pPr lvl="0"/>
            <a:r>
              <a:rPr lang="zh-CN" altLang="en-US" smtClean="0"/>
              <a:t>近年来，不同的数据库产品都出现了中间件来支持读写分离，数据库中间件起到路由功能，会识别读请求和写请求，分别把读写操作分配到读库和写库上。如开源的</a:t>
            </a:r>
            <a:r>
              <a:rPr lang="en-US" altLang="zh-CN" smtClean="0"/>
              <a:t>mycat</a:t>
            </a:r>
            <a:r>
              <a:rPr lang="zh-CN" altLang="en-US" smtClean="0"/>
              <a:t>，</a:t>
            </a:r>
            <a:r>
              <a:rPr lang="en-US" altLang="zh-CN" smtClean="0"/>
              <a:t>vitness</a:t>
            </a:r>
            <a:r>
              <a:rPr lang="zh-CN" altLang="en-US" smtClean="0"/>
              <a:t>等。</a:t>
            </a:r>
            <a:endParaRPr lang="en-US" altLang="zh-CN" smtClean="0"/>
          </a:p>
          <a:p>
            <a:pPr lvl="0"/>
            <a:r>
              <a:rPr lang="zh-CN" altLang="en-US" smtClean="0"/>
              <a:t>读多写少是相对而言，许多互联网应用场景是读的事务量远远大于写的事务量，读操作往往先成为性能瓶颈。</a:t>
            </a:r>
            <a:endParaRPr lang="en-US" altLang="zh-CN" smtClean="0"/>
          </a:p>
          <a:p>
            <a:pPr lvl="0"/>
            <a:r>
              <a:rPr lang="zh-CN" altLang="en-US" smtClean="0"/>
              <a:t>另外写库出现故障期间，读库仍然可以对外提供服务，表现出“只读”服务。</a:t>
            </a:r>
            <a:endParaRPr lang="en-US" altLang="zh-CN" smtClean="0"/>
          </a:p>
          <a:p>
            <a:pPr lvl="0"/>
            <a:r>
              <a:rPr lang="zh-CN" altLang="en-US" smtClean="0"/>
              <a:t>根据从机的数量可以分为一主一从和一主多从。</a:t>
            </a:r>
            <a:endParaRPr lang="en-US" altLang="zh-CN" smtClean="0"/>
          </a:p>
          <a:p>
            <a:pPr lvl="0"/>
            <a:r>
              <a:rPr lang="zh-CN" altLang="en-US" smtClean="0"/>
              <a:t>从机数量越多，虽然能够提升数据库读的并发访问量，但是从机之间的数据一致性问题也会带来比较多问题。</a:t>
            </a:r>
            <a:endParaRPr lang="en-US" altLang="zh-CN" smtClean="0"/>
          </a:p>
          <a:p>
            <a:pPr lvl="0"/>
            <a:r>
              <a:rPr lang="zh-CN" altLang="en-US" smtClean="0"/>
              <a:t>主机出现故障，自动切换就要解决多台从机如何选举出新主机的问题。</a:t>
            </a:r>
            <a:endParaRPr lang="en-US" altLang="zh-CN" smtClean="0"/>
          </a:p>
          <a:p>
            <a:pPr lvl="0"/>
            <a:r>
              <a:rPr lang="zh-CN" altLang="en-US" smtClean="0"/>
              <a:t>对一致性要求不高的应用：如互联网行业的社交网络应用。</a:t>
            </a:r>
            <a:endParaRPr lang="en-US" altLang="zh-CN" smtClean="0"/>
          </a:p>
          <a:p>
            <a:pPr lvl="0"/>
            <a:r>
              <a:rPr lang="zh-CN" altLang="en-US" smtClean="0"/>
              <a:t>对一致性要求高的场景：与金融，计费相关的应用。</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多主架构，也称为双活，多活架构。</a:t>
            </a:r>
            <a:endParaRPr lang="en-US" altLang="zh-CN" smtClean="0"/>
          </a:p>
          <a:p>
            <a:pPr lvl="0"/>
            <a:r>
              <a:rPr lang="zh-CN" altLang="en-US" smtClean="0"/>
              <a:t>互为主从模式下的数据同步机制更为复杂，所以数据延迟、丢失都有可能存在，所以对于一致性要求非常高的场景，不适合使用这种架构。</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共享存储的多活架构是一种较为特殊的多主架构，它解决了主从设备之间数据同步带来的数据一致性问题。</a:t>
            </a:r>
            <a:endParaRPr lang="en-US" altLang="zh-CN" smtClean="0"/>
          </a:p>
          <a:p>
            <a:pPr lvl="0"/>
            <a:r>
              <a:rPr lang="en-US" altLang="zh-CN" smtClean="0"/>
              <a:t>Shared-Disk</a:t>
            </a:r>
            <a:r>
              <a:rPr lang="zh-CN" altLang="en-US" smtClean="0"/>
              <a:t>较为成功的案例目前，有</a:t>
            </a:r>
            <a:r>
              <a:rPr lang="en-US" altLang="zh-CN" smtClean="0"/>
              <a:t>Oracle</a:t>
            </a:r>
            <a:r>
              <a:rPr lang="zh-CN" altLang="en-US" smtClean="0"/>
              <a:t>的</a:t>
            </a:r>
            <a:r>
              <a:rPr lang="en-US" altLang="zh-CN" smtClean="0"/>
              <a:t>RAC</a:t>
            </a:r>
            <a:r>
              <a:rPr lang="zh-CN" altLang="en-US" smtClean="0"/>
              <a:t>（</a:t>
            </a:r>
            <a:r>
              <a:rPr lang="en-US" altLang="zh-CN" smtClean="0"/>
              <a:t>Real Application Cluster</a:t>
            </a:r>
            <a:r>
              <a:rPr lang="zh-CN" altLang="en-US" smtClean="0"/>
              <a:t>）产品， 微软的</a:t>
            </a:r>
            <a:r>
              <a:rPr lang="en-US" altLang="zh-CN" smtClean="0"/>
              <a:t>SQL Server Failover Cluster</a:t>
            </a:r>
            <a:r>
              <a:rPr lang="zh-CN" altLang="en-US" smtClean="0"/>
              <a:t>。</a:t>
            </a:r>
            <a:endParaRPr lang="en-US" altLang="zh-CN" smtClean="0"/>
          </a:p>
          <a:p>
            <a:pPr lvl="0"/>
            <a:r>
              <a:rPr lang="en-US" altLang="zh-CN" smtClean="0"/>
              <a:t>GaussDB(for MySQL)</a:t>
            </a:r>
            <a:r>
              <a:rPr lang="zh-CN" altLang="en-US" smtClean="0"/>
              <a:t>采用多节点集群的架构，集群中有一个写节点（主节点）和多个读节点（只读节点），各节点共享底层的存储（</a:t>
            </a:r>
            <a:r>
              <a:rPr lang="en-US" altLang="zh-CN" smtClean="0"/>
              <a:t>DFV</a:t>
            </a:r>
            <a:r>
              <a:rPr lang="zh-CN" altLang="en-US" smtClean="0"/>
              <a:t>）。</a:t>
            </a:r>
            <a:endParaRPr lang="en-US" altLang="zh-CN" dirty="0" smtClean="0"/>
          </a:p>
        </p:txBody>
      </p:sp>
      <p:sp>
        <p:nvSpPr>
          <p:cNvPr id="7" name="幻灯片图像占位符 6"/>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备注占位符 3"/>
          <p:cNvSpPr>
            <a:spLocks noGrp="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可以说明一下，在硬件发展到当前时代，一个节点或一个物理主机上可以部署多个处理单元，所以</a:t>
            </a:r>
            <a:r>
              <a:rPr lang="en-US" altLang="zh-CN" smtClean="0"/>
              <a:t>Shared-Nothing</a:t>
            </a:r>
            <a:r>
              <a:rPr lang="zh-CN" altLang="en-US" smtClean="0"/>
              <a:t>的最小单元可能不是物理节点，而是逻辑上的虚拟处理单元。比如一个物理主机具有</a:t>
            </a:r>
            <a:r>
              <a:rPr lang="en-US" altLang="zh-CN" smtClean="0"/>
              <a:t>4</a:t>
            </a:r>
            <a:r>
              <a:rPr lang="zh-CN" altLang="en-US" smtClean="0"/>
              <a:t>核</a:t>
            </a:r>
            <a:r>
              <a:rPr lang="en-US" altLang="zh-CN" smtClean="0"/>
              <a:t>CPU</a:t>
            </a:r>
            <a:r>
              <a:rPr lang="zh-CN" altLang="en-US" smtClean="0"/>
              <a:t>，部署的时候可以部署</a:t>
            </a:r>
            <a:r>
              <a:rPr lang="en-US" altLang="zh-CN" smtClean="0"/>
              <a:t>4</a:t>
            </a:r>
            <a:r>
              <a:rPr lang="zh-CN" altLang="en-US" smtClean="0"/>
              <a:t>个数据库实例，也就相当于拥有</a:t>
            </a:r>
            <a:r>
              <a:rPr lang="en-US" altLang="zh-CN" smtClean="0"/>
              <a:t>4</a:t>
            </a:r>
            <a:r>
              <a:rPr lang="zh-CN" altLang="en-US" smtClean="0"/>
              <a:t>个处理单元。</a:t>
            </a:r>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Teradata</a:t>
            </a:r>
            <a:r>
              <a:rPr lang="zh-CN" altLang="en-US" smtClean="0"/>
              <a:t>，</a:t>
            </a:r>
            <a:r>
              <a:rPr lang="en-US" altLang="zh-CN" smtClean="0"/>
              <a:t>Netezza</a:t>
            </a:r>
            <a:r>
              <a:rPr lang="zh-CN" altLang="en-US" smtClean="0"/>
              <a:t>是软硬件一体机。</a:t>
            </a:r>
            <a:endParaRPr lang="en-US" altLang="zh-CN" smtClean="0"/>
          </a:p>
          <a:p>
            <a:pPr lvl="0"/>
            <a:r>
              <a:rPr lang="en-US" altLang="zh-CN" smtClean="0"/>
              <a:t>GaussDB(DWS)</a:t>
            </a:r>
            <a:r>
              <a:rPr lang="zh-CN" altLang="en-US" smtClean="0"/>
              <a:t>，</a:t>
            </a:r>
            <a:r>
              <a:rPr lang="en-US" altLang="zh-CN" smtClean="0"/>
              <a:t>Greeplum</a:t>
            </a:r>
            <a:r>
              <a:rPr lang="zh-CN" altLang="en-US" smtClean="0"/>
              <a:t>，</a:t>
            </a:r>
            <a:r>
              <a:rPr lang="en-US" altLang="zh-CN" smtClean="0"/>
              <a:t>Vertica</a:t>
            </a:r>
            <a:r>
              <a:rPr lang="zh-CN" altLang="en-US" smtClean="0"/>
              <a:t>是软件版</a:t>
            </a:r>
            <a:r>
              <a:rPr lang="en-US" altLang="zh-CN" smtClean="0"/>
              <a:t>MPP</a:t>
            </a:r>
            <a:r>
              <a:rPr lang="zh-CN" altLang="en-US" smtClean="0"/>
              <a:t>数据库。</a:t>
            </a:r>
            <a:endParaRPr lang="en-US" altLang="zh-CN" smtClean="0"/>
          </a:p>
          <a:p>
            <a:r>
              <a:rPr lang="en-US" altLang="zh-CN" smtClean="0"/>
              <a:t>Sharding</a:t>
            </a:r>
            <a:r>
              <a:rPr lang="zh-CN" altLang="en-US" smtClean="0"/>
              <a:t>是</a:t>
            </a:r>
            <a:r>
              <a:rPr lang="en-US" altLang="zh-CN" smtClean="0"/>
              <a:t>Shared-Nothing</a:t>
            </a:r>
            <a:r>
              <a:rPr lang="zh-CN" altLang="en-US" smtClean="0"/>
              <a:t>架构的基础，只有对数据进行分片才可能对实现集群的</a:t>
            </a:r>
            <a:r>
              <a:rPr lang="en-US" altLang="zh-CN" smtClean="0"/>
              <a:t>Shared-Nothing</a:t>
            </a:r>
            <a:r>
              <a:rPr lang="zh-CN" altLang="en-US" smtClean="0"/>
              <a:t>。</a:t>
            </a:r>
            <a:endParaRPr lang="en-US" altLang="zh-CN" smtClean="0"/>
          </a:p>
          <a:p>
            <a:r>
              <a:rPr lang="en-US" altLang="zh-CN" smtClean="0"/>
              <a:t>Shared-Nothing</a:t>
            </a:r>
            <a:r>
              <a:rPr lang="zh-CN" altLang="en-US" smtClean="0"/>
              <a:t>概念是从资源独立性角度来描述架构，</a:t>
            </a:r>
            <a:r>
              <a:rPr lang="en-US" altLang="zh-CN" smtClean="0"/>
              <a:t>Sharding</a:t>
            </a:r>
            <a:r>
              <a:rPr lang="zh-CN" altLang="en-US" smtClean="0"/>
              <a:t>则是从数据的独立性角度来描述架构，</a:t>
            </a:r>
            <a:r>
              <a:rPr lang="en-US" altLang="zh-CN" smtClean="0"/>
              <a:t>MPP</a:t>
            </a:r>
            <a:r>
              <a:rPr lang="zh-CN" altLang="en-US" smtClean="0"/>
              <a:t>是并行计算的角度来描述架构，是并行计算技术在分布式数据库上的应用和体现。</a:t>
            </a:r>
            <a:endParaRPr lang="en-US" altLang="zh-CN" smtClean="0"/>
          </a:p>
          <a:p>
            <a:r>
              <a:rPr lang="en-US" altLang="zh-CN" smtClean="0"/>
              <a:t>Sharding</a:t>
            </a:r>
            <a:r>
              <a:rPr lang="zh-CN" altLang="en-US" smtClean="0"/>
              <a:t>，</a:t>
            </a:r>
            <a:r>
              <a:rPr lang="en-US" altLang="zh-CN" smtClean="0"/>
              <a:t>Shared-Nothing</a:t>
            </a:r>
            <a:r>
              <a:rPr lang="zh-CN" altLang="en-US" smtClean="0"/>
              <a:t>，</a:t>
            </a:r>
            <a:r>
              <a:rPr lang="en-US" altLang="zh-CN" smtClean="0"/>
              <a:t>MPP</a:t>
            </a:r>
            <a:r>
              <a:rPr lang="zh-CN" altLang="en-US" smtClean="0"/>
              <a:t>三个术语都可以看做是分布式数据库架构的专有名词。</a:t>
            </a:r>
            <a:endParaRPr lang="en-US" altLang="zh-CN" smtClean="0"/>
          </a:p>
          <a:p>
            <a:r>
              <a:rPr lang="zh-CN" altLang="en-US" smtClean="0"/>
              <a:t>技术的交叉性产生了当前分布式数据库的主流架构。</a:t>
            </a:r>
            <a:endParaRPr lang="en-US" altLang="zh-CN" smtClean="0"/>
          </a:p>
          <a:p>
            <a:pPr lvl="0"/>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mtClean="0"/>
              <a:t>简单的说，数据库事务是数据库执行过程中的一个基本逻辑单位，数据库系统要确保一个事务中的所有操作都成功完成且结果永久保存在数据库中。</a:t>
            </a:r>
            <a:endParaRPr lang="zh-CN" altLang="en-US" smtClean="0"/>
          </a:p>
          <a:p>
            <a:r>
              <a:rPr lang="zh-CN" altLang="en-US" smtClean="0"/>
              <a:t>事务举例：某人要在商店使用电子货币购买</a:t>
            </a:r>
            <a:r>
              <a:rPr lang="en-US" altLang="zh-CN" smtClean="0"/>
              <a:t>100</a:t>
            </a:r>
            <a:r>
              <a:rPr lang="zh-CN" altLang="en-US" smtClean="0"/>
              <a:t>元的东西，当中至少包括两个操作：</a:t>
            </a:r>
            <a:r>
              <a:rPr lang="en-US" altLang="zh-CN" smtClean="0"/>
              <a:t>1.</a:t>
            </a:r>
            <a:r>
              <a:rPr lang="zh-CN" altLang="en-US" smtClean="0"/>
              <a:t>该人账户减少</a:t>
            </a:r>
            <a:r>
              <a:rPr lang="en-US" altLang="zh-CN" smtClean="0"/>
              <a:t>100</a:t>
            </a:r>
            <a:r>
              <a:rPr lang="zh-CN" altLang="en-US" smtClean="0"/>
              <a:t>元；</a:t>
            </a:r>
            <a:r>
              <a:rPr lang="en-US" altLang="zh-CN" smtClean="0"/>
              <a:t>2.</a:t>
            </a:r>
            <a:r>
              <a:rPr lang="zh-CN" altLang="en-US" smtClean="0"/>
              <a:t>商店账户增加</a:t>
            </a:r>
            <a:r>
              <a:rPr lang="en-US" altLang="zh-CN" smtClean="0"/>
              <a:t>100</a:t>
            </a:r>
            <a:r>
              <a:rPr lang="zh-CN" altLang="en-US" smtClean="0"/>
              <a:t>元。</a:t>
            </a:r>
            <a:endParaRPr lang="zh-CN" altLang="en-US" smtClean="0"/>
          </a:p>
          <a:p>
            <a:r>
              <a:rPr lang="zh-CN" altLang="en-US" smtClean="0"/>
              <a:t>支持事务的数据库管理系统（</a:t>
            </a:r>
            <a:r>
              <a:rPr lang="en-US" altLang="zh-CN" smtClean="0"/>
              <a:t>transactional DBMS</a:t>
            </a:r>
            <a:r>
              <a:rPr lang="zh-CN" altLang="en-US" smtClean="0"/>
              <a:t>）就是要确保以上两个操作（整个“事务”）都能完成，或一起取消；否则就会出现</a:t>
            </a:r>
            <a:r>
              <a:rPr lang="en-US" altLang="zh-CN" smtClean="0"/>
              <a:t>100</a:t>
            </a:r>
            <a:r>
              <a:rPr lang="zh-CN" altLang="en-US" smtClean="0"/>
              <a:t>元平白消失或出现的情况。</a:t>
            </a:r>
            <a:endParaRPr lang="zh-CN" altLang="en-US" smtClean="0"/>
          </a:p>
          <a:p>
            <a:r>
              <a:rPr lang="zh-CN" altLang="en-US" smtClean="0"/>
              <a:t>但在现实情况下，失败的风险很高。在一个数据库事务的执行过程中，有可能会遇上事务操作失败、数据库系统／操作系统出错，甚至是存储介质出错等情况。这便需要</a:t>
            </a:r>
            <a:r>
              <a:rPr lang="en-US" altLang="zh-CN" smtClean="0"/>
              <a:t>DBMS</a:t>
            </a:r>
            <a:r>
              <a:rPr lang="zh-CN" altLang="en-US" smtClean="0"/>
              <a:t>对一个执行失败的事务执行恢复操作，将其数据库状态恢复到一致状态（数据的一致性得到保证的状态）。为了实现将数据库状态恢复到一致状态的功能，</a:t>
            </a:r>
            <a:r>
              <a:rPr lang="en-US" altLang="zh-CN" smtClean="0"/>
              <a:t>DBMS</a:t>
            </a:r>
            <a:r>
              <a:rPr lang="zh-CN" altLang="en-US" smtClean="0"/>
              <a:t>通常需要维护事务日志以追踪事务中所有影响数据库数据的操作。</a:t>
            </a:r>
            <a:endParaRPr lang="zh-CN" altLang="en-US" smtClean="0"/>
          </a:p>
          <a:p>
            <a:endParaRPr lang="zh-CN" altLang="en-US" smtClean="0"/>
          </a:p>
          <a:p>
            <a:endParaRPr lang="zh-CN" altLang="en-US" smtClean="0"/>
          </a:p>
          <a:p>
            <a:endParaRPr lang="zh-CN" altLang="en-US" dirty="0"/>
          </a:p>
        </p:txBody>
      </p:sp>
      <p:sp>
        <p:nvSpPr>
          <p:cNvPr id="3" name="幻灯片图像占位符 2"/>
          <p:cNvSpPr>
            <a:spLocks noGrp="1" noRot="1" noChangeAspect="1"/>
          </p:cNvSpPr>
          <p:nvPr>
            <p:ph type="sldImg"/>
          </p:nvPr>
        </p:nvSpPr>
        <p:spPr>
          <a:xfrm>
            <a:off x="455613" y="766763"/>
            <a:ext cx="5932487" cy="3338512"/>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报表系统是产生固定周期报表的，或者上报固定格式报表数据的平台或系统，如日报，周报，月报，年报，为经营决策提供电子化报表数据。</a:t>
            </a:r>
            <a:endParaRPr lang="en-US" altLang="zh-CN" smtClean="0"/>
          </a:p>
          <a:p>
            <a:r>
              <a:rPr lang="en-US" altLang="zh-CN" smtClean="0"/>
              <a:t>CRM</a:t>
            </a:r>
            <a:r>
              <a:rPr lang="zh-CN" altLang="en-US" smtClean="0"/>
              <a:t>系统，客户关系管理系统是维护客户，对客户相关信息进行存储，客户行为进行分析， 对客户进行响应，挽留和市场活动管理等综合性业务系统平台。</a:t>
            </a:r>
            <a:endParaRPr lang="en-US" altLang="zh-CN" smtClean="0"/>
          </a:p>
          <a:p>
            <a:r>
              <a:rPr lang="zh-CN" altLang="en-US" smtClean="0"/>
              <a:t>数据集市一般是面向一个组织中某个部门级别需求的应用需要，比如信用卡部门的分析需求。</a:t>
            </a:r>
            <a:endParaRPr lang="en-US" altLang="zh-CN" smtClean="0"/>
          </a:p>
          <a:p>
            <a:r>
              <a:rPr lang="zh-CN" altLang="en-US" smtClean="0"/>
              <a:t>数据仓库是面向企业级别的构建整个企业分析处理环境而产生的分析类平台系统。</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这个对比分析来自数据仓库概念创始人 </a:t>
            </a:r>
            <a:r>
              <a:rPr lang="en-US" altLang="zh-CN" smtClean="0"/>
              <a:t>W.H.Inmon</a:t>
            </a:r>
            <a:r>
              <a:rPr lang="zh-CN" altLang="en-US" smtClean="0"/>
              <a:t>在</a:t>
            </a:r>
            <a:r>
              <a:rPr lang="en-US" altLang="zh-CN" smtClean="0"/>
              <a:t>《Building the DataWarehouse》</a:t>
            </a:r>
            <a:r>
              <a:rPr lang="zh-CN" altLang="en-US" smtClean="0"/>
              <a:t>一书中列举出的区别。</a:t>
            </a:r>
            <a:endParaRPr lang="en-US" altLang="zh-CN" smtClean="0"/>
          </a:p>
          <a:p>
            <a:r>
              <a:rPr lang="en-US" altLang="zh-CN" smtClean="0"/>
              <a:t>OLAP</a:t>
            </a:r>
            <a:r>
              <a:rPr lang="zh-CN" altLang="en-US" smtClean="0"/>
              <a:t>系统操作需求不可预期，操作的数据集大，会进行大量的数据加工计算，但是时效性要求相对较低。所以对数据库架构的并行处理能力以及扩展能力的要求要高于</a:t>
            </a:r>
            <a:r>
              <a:rPr lang="en-US" altLang="zh-CN" smtClean="0"/>
              <a:t>OLTP</a:t>
            </a:r>
            <a:r>
              <a:rPr lang="zh-CN" altLang="en-US" smtClean="0"/>
              <a:t>系统，综合考虑，</a:t>
            </a:r>
            <a:r>
              <a:rPr lang="en-US" altLang="zh-CN" smtClean="0"/>
              <a:t>MPP</a:t>
            </a:r>
            <a:r>
              <a:rPr lang="zh-CN" altLang="en-US" smtClean="0"/>
              <a:t>架构更适用于</a:t>
            </a:r>
            <a:r>
              <a:rPr lang="en-US" altLang="zh-CN" smtClean="0"/>
              <a:t>OLAP</a:t>
            </a:r>
            <a:r>
              <a:rPr lang="zh-CN" altLang="en-US" smtClean="0"/>
              <a:t>系统。</a:t>
            </a:r>
            <a:endParaRPr lang="en-US" altLang="zh-CN" smtClean="0"/>
          </a:p>
          <a:p>
            <a:r>
              <a:rPr lang="zh-CN" altLang="en-US" smtClean="0"/>
              <a:t>无论</a:t>
            </a:r>
            <a:r>
              <a:rPr lang="en-US" altLang="zh-CN" smtClean="0"/>
              <a:t>OLTP</a:t>
            </a:r>
            <a:r>
              <a:rPr lang="zh-CN" altLang="en-US" smtClean="0"/>
              <a:t>还是</a:t>
            </a:r>
            <a:r>
              <a:rPr lang="en-US" altLang="zh-CN" smtClean="0"/>
              <a:t>OLAP</a:t>
            </a:r>
            <a:r>
              <a:rPr lang="zh-CN" altLang="en-US" smtClean="0"/>
              <a:t>系统都是遵守</a:t>
            </a:r>
            <a:r>
              <a:rPr lang="en-US" altLang="zh-CN" smtClean="0"/>
              <a:t>ACID</a:t>
            </a:r>
            <a:r>
              <a:rPr lang="zh-CN" altLang="en-US" smtClean="0"/>
              <a:t>原则的关系型数据库。两者在功能上是相似的，都支持</a:t>
            </a:r>
            <a:r>
              <a:rPr lang="en-US" altLang="zh-CN" smtClean="0"/>
              <a:t>SQL</a:t>
            </a:r>
            <a:r>
              <a:rPr lang="zh-CN" altLang="en-US" smtClean="0"/>
              <a:t>，都可以处理大量数据，都是强一致事务处理。但是对于应用场景来说，</a:t>
            </a:r>
            <a:r>
              <a:rPr lang="en-US" altLang="zh-CN" smtClean="0"/>
              <a:t>OLTP</a:t>
            </a:r>
            <a:r>
              <a:rPr lang="zh-CN" altLang="en-US" smtClean="0"/>
              <a:t>更强调实时性要求，</a:t>
            </a:r>
            <a:r>
              <a:rPr lang="en-US" altLang="zh-CN" smtClean="0"/>
              <a:t>OLAP</a:t>
            </a:r>
            <a:r>
              <a:rPr lang="zh-CN" altLang="en-US" smtClean="0"/>
              <a:t>更强调大数据量分析。一般情况下由于在各自应用场景下追求的目标不同，如果替换使用，比如</a:t>
            </a:r>
            <a:r>
              <a:rPr lang="en-US" altLang="zh-CN" smtClean="0"/>
              <a:t>OLTP</a:t>
            </a:r>
            <a:r>
              <a:rPr lang="zh-CN" altLang="en-US" smtClean="0"/>
              <a:t>数据库做</a:t>
            </a:r>
            <a:r>
              <a:rPr lang="en-US" altLang="zh-CN" smtClean="0"/>
              <a:t>OLAP</a:t>
            </a:r>
            <a:r>
              <a:rPr lang="zh-CN" altLang="en-US" smtClean="0"/>
              <a:t>的分析应用，</a:t>
            </a:r>
            <a:r>
              <a:rPr lang="en-US" altLang="zh-CN" smtClean="0"/>
              <a:t>OLAP</a:t>
            </a:r>
            <a:r>
              <a:rPr lang="zh-CN" altLang="en-US" smtClean="0"/>
              <a:t>去承担进行实时性要求极高的核心交易系统，目前的产品是不合适的。但是现在新型的</a:t>
            </a:r>
            <a:r>
              <a:rPr lang="en-US" altLang="zh-CN" smtClean="0"/>
              <a:t>HTAP(Hybrid transaction-analytical processing</a:t>
            </a:r>
            <a:r>
              <a:rPr lang="zh-CN" altLang="en-US" smtClean="0"/>
              <a:t>数据库系统其目标是使用一套系统能同时承载</a:t>
            </a:r>
            <a:r>
              <a:rPr lang="en-US" altLang="zh-CN" smtClean="0"/>
              <a:t>OLTP</a:t>
            </a:r>
            <a:r>
              <a:rPr lang="zh-CN" altLang="en-US" smtClean="0"/>
              <a:t>和</a:t>
            </a:r>
            <a:r>
              <a:rPr lang="en-US" altLang="zh-CN" smtClean="0"/>
              <a:t>OLAP</a:t>
            </a:r>
            <a:r>
              <a:rPr lang="zh-CN" altLang="en-US" smtClean="0"/>
              <a:t>两种环境的，这种技术已经不断出现相关产品，是</a:t>
            </a:r>
            <a:r>
              <a:rPr lang="en-US" altLang="zh-CN" smtClean="0"/>
              <a:t>NewSQL</a:t>
            </a:r>
            <a:r>
              <a:rPr lang="zh-CN" altLang="en-US" smtClean="0"/>
              <a:t>数据库技术发展方向的目标之一。</a:t>
            </a:r>
            <a:endParaRPr lang="en-US" altLang="zh-CN" smtClean="0"/>
          </a:p>
          <a:p>
            <a:r>
              <a:rPr lang="zh-CN" altLang="en-US" smtClean="0"/>
              <a:t>分析粒度：</a:t>
            </a:r>
            <a:r>
              <a:rPr lang="en-US" altLang="zh-CN" smtClean="0"/>
              <a:t>OLTP</a:t>
            </a:r>
            <a:r>
              <a:rPr lang="zh-CN" altLang="en-US" smtClean="0"/>
              <a:t>处理的是业务系统交易的详细数据， </a:t>
            </a:r>
            <a:r>
              <a:rPr lang="en-US" altLang="zh-CN" smtClean="0"/>
              <a:t>OLAP</a:t>
            </a:r>
            <a:r>
              <a:rPr lang="zh-CN" altLang="en-US" smtClean="0"/>
              <a:t>是基于详细交易数据基础上，进行汇总，聚合，关联等提炼处理。</a:t>
            </a:r>
            <a:endParaRPr lang="en-US" altLang="zh-CN" smtClean="0"/>
          </a:p>
          <a:p>
            <a:r>
              <a:rPr lang="zh-CN" altLang="en-US" smtClean="0"/>
              <a:t>时效性：</a:t>
            </a:r>
            <a:r>
              <a:rPr lang="en-US" altLang="zh-CN" smtClean="0"/>
              <a:t>OLTP</a:t>
            </a:r>
            <a:r>
              <a:rPr lang="zh-CN" altLang="en-US" smtClean="0"/>
              <a:t>事务是瞬时发生的，</a:t>
            </a:r>
            <a:r>
              <a:rPr lang="en-US" altLang="zh-CN" smtClean="0"/>
              <a:t>OLAP</a:t>
            </a:r>
            <a:r>
              <a:rPr lang="zh-CN" altLang="en-US" smtClean="0"/>
              <a:t>考虑是对长期的历史数据的变化趋势分析。</a:t>
            </a:r>
            <a:endParaRPr lang="en-US" altLang="zh-CN" smtClean="0"/>
          </a:p>
          <a:p>
            <a:r>
              <a:rPr lang="zh-CN" altLang="en-US" smtClean="0"/>
              <a:t>数据更新需求：这里的不可更新不是说数据不能被</a:t>
            </a:r>
            <a:r>
              <a:rPr lang="en-US" altLang="zh-CN" smtClean="0"/>
              <a:t>update</a:t>
            </a:r>
            <a:r>
              <a:rPr lang="zh-CN" altLang="en-US" smtClean="0"/>
              <a:t>，而是说</a:t>
            </a:r>
            <a:r>
              <a:rPr lang="en-US" altLang="zh-CN" smtClean="0"/>
              <a:t>OLAP</a:t>
            </a:r>
            <a:r>
              <a:rPr lang="zh-CN" altLang="en-US" smtClean="0"/>
              <a:t>系统的数据一般情况下数据存放到数据仓库，数据是不能被更新的，如果更新变化，需要保留变化的历史操作。也就是从业务操作方面讲，</a:t>
            </a:r>
            <a:r>
              <a:rPr lang="en-US" altLang="zh-CN" smtClean="0"/>
              <a:t>OLAP</a:t>
            </a:r>
            <a:r>
              <a:rPr lang="zh-CN" altLang="en-US" smtClean="0"/>
              <a:t>系统不应当在原始记录上进行更新。</a:t>
            </a:r>
            <a:endParaRPr lang="en-US" altLang="zh-CN" smtClean="0"/>
          </a:p>
          <a:p>
            <a:r>
              <a:rPr lang="zh-CN" altLang="en-US" smtClean="0"/>
              <a:t>驱动方式：指的是应用程序开发的驱动方式，</a:t>
            </a:r>
            <a:r>
              <a:rPr lang="en-US" altLang="zh-CN" smtClean="0"/>
              <a:t>OLTP</a:t>
            </a:r>
            <a:r>
              <a:rPr lang="zh-CN" altLang="en-US" smtClean="0"/>
              <a:t>是事务驱动，就是需求来自于业务要实现的事务性需求，满足事务性需求来驱动应用的开发，而</a:t>
            </a:r>
            <a:r>
              <a:rPr lang="en-US" altLang="zh-CN" smtClean="0"/>
              <a:t>OLAP</a:t>
            </a:r>
            <a:r>
              <a:rPr lang="zh-CN" altLang="en-US" smtClean="0"/>
              <a:t>是分析的需求，要出报表，满足即系查询，管理分析等综合性的分析需求来开发相应的应用程序。</a:t>
            </a:r>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TPC</a:t>
            </a:r>
            <a:r>
              <a:rPr lang="zh-CN" altLang="en-US" smtClean="0"/>
              <a:t>组织是总部在美国的非营利性组织。</a:t>
            </a:r>
            <a:endParaRPr lang="zh-CN" altLang="en-US" smtClean="0"/>
          </a:p>
          <a:p>
            <a:pPr lvl="0"/>
            <a:r>
              <a:rPr lang="en-US" altLang="zh-CN" smtClean="0"/>
              <a:t>2015</a:t>
            </a:r>
            <a:r>
              <a:rPr lang="zh-CN" altLang="en-US" smtClean="0"/>
              <a:t>年</a:t>
            </a:r>
            <a:r>
              <a:rPr lang="en-US" altLang="zh-CN" smtClean="0"/>
              <a:t>12</a:t>
            </a:r>
            <a:r>
              <a:rPr lang="zh-CN" altLang="en-US" smtClean="0"/>
              <a:t>月，</a:t>
            </a:r>
            <a:r>
              <a:rPr lang="en-US" altLang="zh-CN" smtClean="0"/>
              <a:t>TPC</a:t>
            </a:r>
            <a:r>
              <a:rPr lang="zh-CN" altLang="en-US" smtClean="0"/>
              <a:t>发布了第一个衡量基于</a:t>
            </a:r>
            <a:r>
              <a:rPr lang="en-US" altLang="zh-CN" smtClean="0"/>
              <a:t>SQL</a:t>
            </a:r>
            <a:r>
              <a:rPr lang="zh-CN" altLang="en-US" smtClean="0"/>
              <a:t>的大数据系统性能的工业基准测试标准，</a:t>
            </a:r>
            <a:r>
              <a:rPr lang="en-US" altLang="zh-CN" smtClean="0"/>
              <a:t>TPC-DS 2.0</a:t>
            </a:r>
            <a:r>
              <a:rPr lang="zh-CN" altLang="en-US" smtClean="0"/>
              <a:t>。构建在充分研究的</a:t>
            </a:r>
            <a:r>
              <a:rPr lang="en-US" altLang="zh-CN" smtClean="0"/>
              <a:t>TPC-DS</a:t>
            </a:r>
            <a:r>
              <a:rPr lang="zh-CN" altLang="en-US" smtClean="0"/>
              <a:t>之上，</a:t>
            </a:r>
            <a:r>
              <a:rPr lang="en-US" altLang="zh-CN" smtClean="0"/>
              <a:t>2.0</a:t>
            </a:r>
            <a:r>
              <a:rPr lang="zh-CN" altLang="en-US" smtClean="0"/>
              <a:t>版本特别针对基于</a:t>
            </a:r>
            <a:r>
              <a:rPr lang="en-US" altLang="zh-CN" smtClean="0"/>
              <a:t>SQL</a:t>
            </a:r>
            <a:r>
              <a:rPr lang="zh-CN" altLang="en-US" smtClean="0"/>
              <a:t>的大数据而设计、同时保留了所有用于支持基准测试决策的关键特性。</a:t>
            </a:r>
            <a:endParaRPr lang="zh-CN" altLang="en-US" smtClean="0"/>
          </a:p>
          <a:p>
            <a:pPr lvl="0"/>
            <a:r>
              <a:rPr lang="en-US" altLang="zh-CN" smtClean="0"/>
              <a:t>TPC-DS 2.0</a:t>
            </a:r>
            <a:r>
              <a:rPr lang="zh-CN" altLang="en-US" smtClean="0"/>
              <a:t>的简介 </a:t>
            </a:r>
            <a:r>
              <a:rPr lang="en-US" altLang="zh-CN" smtClean="0"/>
              <a:t>https://zhuanlan.zhihu.com/p/25296188</a:t>
            </a:r>
            <a:endParaRPr lang="en-US" altLang="zh-CN" smtClean="0"/>
          </a:p>
          <a:p>
            <a:pPr lvl="0"/>
            <a:r>
              <a:rPr lang="en-US" altLang="zh-CN" smtClean="0"/>
              <a:t>Tpc-C</a:t>
            </a:r>
            <a:r>
              <a:rPr lang="zh-CN" altLang="en-US" smtClean="0"/>
              <a:t>案例： </a:t>
            </a:r>
            <a:r>
              <a:rPr lang="en-US" altLang="zh-CN" smtClean="0"/>
              <a:t>https://blog.csdn.net/zhangxinrun/article/details/5964444</a:t>
            </a:r>
            <a:endParaRPr lang="en-US" altLang="zh-CN" smtClean="0"/>
          </a:p>
          <a:p>
            <a:pPr lvl="0"/>
            <a:r>
              <a:rPr lang="en-US" altLang="zh-CN" smtClean="0"/>
              <a:t>Tpc-H</a:t>
            </a:r>
            <a:r>
              <a:rPr lang="zh-CN" altLang="en-US" smtClean="0"/>
              <a:t>： </a:t>
            </a:r>
            <a:r>
              <a:rPr lang="en-US" altLang="zh-CN" smtClean="0"/>
              <a:t>https://blog.csdn.net/leixingbang1989/article/details/8766047</a:t>
            </a:r>
            <a:endParaRPr lang="en-US" altLang="zh-CN" smtClean="0"/>
          </a:p>
          <a:p>
            <a:pPr lvl="0"/>
            <a:r>
              <a:rPr lang="en-US" altLang="zh-CN" smtClean="0"/>
              <a:t>Power</a:t>
            </a:r>
            <a:r>
              <a:rPr lang="zh-CN" altLang="en-US" smtClean="0"/>
              <a:t>能力测试：是数据初始加载完成后，数据库处于初始状态，未进行其它任何操作，特别是缓冲区还没有被测试数据库的数据，被称为</a:t>
            </a:r>
            <a:r>
              <a:rPr lang="en-US" altLang="zh-CN" smtClean="0"/>
              <a:t>raw</a:t>
            </a:r>
            <a:r>
              <a:rPr lang="zh-CN" altLang="en-US" smtClean="0"/>
              <a:t>查询。</a:t>
            </a:r>
            <a:endParaRPr lang="zh-CN" altLang="en-US" smtClean="0"/>
          </a:p>
          <a:p>
            <a:pPr lvl="0"/>
            <a:r>
              <a:rPr lang="en-US" altLang="zh-CN" smtClean="0"/>
              <a:t>Througput</a:t>
            </a:r>
            <a:r>
              <a:rPr lang="zh-CN" altLang="en-US" smtClean="0"/>
              <a:t>测试更类似压力测试，接进去实际环境。</a:t>
            </a:r>
            <a:endParaRPr lang="zh-CN" altLang="en-US" dirty="0"/>
          </a:p>
        </p:txBody>
      </p:sp>
      <p:sp>
        <p:nvSpPr>
          <p:cNvPr id="4" name="幻灯片图像占位符 3"/>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数值型数据也就是广义概念数据里面的数字。</a:t>
            </a:r>
            <a:endParaRPr lang="en-US" altLang="zh-CN" smtClean="0"/>
          </a:p>
          <a:p>
            <a:pPr lvl="0"/>
            <a:r>
              <a:rPr lang="zh-CN" altLang="en-US" smtClean="0"/>
              <a:t>广义的数据有多种形式，都可以经过数字化后存入计算机。</a:t>
            </a:r>
            <a:endParaRPr lang="en-US" altLang="zh-CN" smtClean="0"/>
          </a:p>
          <a:p>
            <a:pPr lvl="0"/>
            <a:r>
              <a:rPr lang="zh-CN" altLang="en-US" smtClean="0"/>
              <a:t>数据和数据的语义密切相关，比如</a:t>
            </a:r>
            <a:r>
              <a:rPr lang="en-US" altLang="zh-CN" smtClean="0"/>
              <a:t>88</a:t>
            </a:r>
            <a:r>
              <a:rPr lang="zh-CN" altLang="en-US" smtClean="0"/>
              <a:t>是一个数据，可以是一个部门的总的人数，</a:t>
            </a:r>
            <a:r>
              <a:rPr lang="en-US" altLang="zh-CN" smtClean="0"/>
              <a:t>88</a:t>
            </a:r>
            <a:r>
              <a:rPr lang="zh-CN" altLang="en-US" smtClean="0"/>
              <a:t>人；也可以是一门课的考试成绩，</a:t>
            </a:r>
            <a:r>
              <a:rPr lang="en-US" altLang="zh-CN" smtClean="0"/>
              <a:t>88</a:t>
            </a:r>
            <a:r>
              <a:rPr lang="zh-CN" altLang="en-US" smtClean="0"/>
              <a:t>分；甚至还可以是一个人的体重，</a:t>
            </a:r>
            <a:r>
              <a:rPr lang="en-US" altLang="zh-CN" smtClean="0"/>
              <a:t>88kg</a:t>
            </a:r>
            <a:r>
              <a:rPr lang="zh-CN" altLang="en-US" smtClean="0"/>
              <a:t>。</a:t>
            </a:r>
            <a:endParaRPr lang="en-US" altLang="zh-CN" smtClean="0"/>
          </a:p>
          <a:p>
            <a:pPr lvl="0"/>
            <a:r>
              <a:rPr lang="zh-CN" altLang="en-US" smtClean="0"/>
              <a:t>描述事务的符号可以是数字，也可以是文字、图形、图像、音频、视频等，数据有多种表现形式，他们都可以经过数字化后存入计算机。</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使用多方面的数据来描述某校计算机系的一位同学的基本情况，比如姓名，性别，出生年月，籍贯等等。</a:t>
            </a:r>
            <a:endParaRPr lang="en-US" altLang="zh-CN" smtClean="0"/>
          </a:p>
          <a:p>
            <a:pPr lvl="0"/>
            <a:r>
              <a:rPr lang="zh-CN" altLang="en-US" smtClean="0"/>
              <a:t>把这些数据组织在一起，构成一条记录，这个学生记录就是描述学生的数据，通过这种格式的数据就可以描述其他学生。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数据库是长期存储在计算机内、有组织的、可共享的大量数据的集合。</a:t>
            </a:r>
            <a:endParaRPr lang="en-US" altLang="zh-CN" smtClean="0"/>
          </a:p>
          <a:p>
            <a:pPr lvl="0"/>
            <a:r>
              <a:rPr lang="zh-CN" altLang="en-US" smtClean="0"/>
              <a:t>有组织：按一定的数据模型组织，描述和储存。按照模型存储可以让数据具有较小的冗余度，较高的数据独立型和易扩展性。</a:t>
            </a:r>
            <a:endParaRPr lang="en-US" altLang="zh-CN" smtClean="0"/>
          </a:p>
          <a:p>
            <a:pPr lvl="0"/>
            <a:r>
              <a:rPr lang="zh-CN" altLang="en-US" smtClean="0"/>
              <a:t>可共享：为各种用户共享使用，而不是某个用户所专有。</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数据定义功能：数据库管理系统提供数据定义语言</a:t>
            </a:r>
            <a:r>
              <a:rPr lang="en-US" altLang="zh-CN" smtClean="0"/>
              <a:t>(DDL)</a:t>
            </a:r>
            <a:r>
              <a:rPr lang="zh-CN" altLang="en-US" smtClean="0"/>
              <a:t>，用户可以通过它可以方便地对数据库中的数据对象的组成与结构进行定义；</a:t>
            </a:r>
            <a:endParaRPr lang="en-US" altLang="zh-CN" smtClean="0"/>
          </a:p>
          <a:p>
            <a:pPr lvl="0"/>
            <a:r>
              <a:rPr lang="zh-CN" altLang="en-US" smtClean="0"/>
              <a:t>数据组织、存储和管理功能：数据库管理系统要分类组织、存储和管理数据，包括数据字典，用户数据、数据的存取路径等。要确定以何种文件结构和存取方式在存储上组织这些数据，如何实现数据之间的联系；</a:t>
            </a:r>
            <a:endParaRPr lang="en-US" altLang="zh-CN" smtClean="0"/>
          </a:p>
          <a:p>
            <a:pPr lvl="0"/>
            <a:r>
              <a:rPr lang="zh-CN" altLang="en-US" smtClean="0"/>
              <a:t>数据组织和存储的基本目标是提高存储空间利用率和方便存取，提供多种存取方法来提高存取效率；</a:t>
            </a:r>
            <a:endParaRPr lang="en-US" altLang="zh-CN" smtClean="0"/>
          </a:p>
          <a:p>
            <a:pPr lvl="0"/>
            <a:r>
              <a:rPr lang="zh-CN" altLang="en-US" smtClean="0"/>
              <a:t>数据操纵功能：数据库系统管理系统还提供数据操纵语言</a:t>
            </a:r>
            <a:r>
              <a:rPr lang="en-US" altLang="zh-CN" smtClean="0"/>
              <a:t>(DML)</a:t>
            </a:r>
            <a:r>
              <a:rPr lang="zh-CN" altLang="en-US" smtClean="0"/>
              <a:t>，用户可以使用它来操纵数据，实现对数据库的基本操作，如查询、插入、删除和修改等；</a:t>
            </a:r>
            <a:endParaRPr lang="en-US" altLang="zh-CN" smtClean="0"/>
          </a:p>
          <a:p>
            <a:pPr lvl="0"/>
            <a:r>
              <a:rPr lang="zh-CN" altLang="en-US" smtClean="0"/>
              <a:t>数据库的事务管理和运行管理：数据库在建立、运用和维护时由数据库管理系统统一管理和控制，以保证事务的正确运行，保证数据的安全性、完整性、多用户对数据的并发使用及发生故障后的系统恢复；</a:t>
            </a:r>
            <a:endParaRPr lang="en-US" altLang="zh-CN" smtClean="0"/>
          </a:p>
          <a:p>
            <a:pPr lvl="0"/>
            <a:r>
              <a:rPr lang="zh-CN" altLang="en-US" smtClean="0"/>
              <a:t>数据库的建立和维护功能：包括数据库初始数据的输入和转换功能，数据库的转储、恢复功能，数据库的重组织功能和性能监视、分析功能等，这些功能通常由一些使用程序或管理工具完成的。</a:t>
            </a:r>
            <a:endParaRPr lang="en-US" altLang="zh-CN" smtClean="0"/>
          </a:p>
          <a:p>
            <a:pPr lvl="0"/>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254490"/>
          <a:ext cx="10460715" cy="1082675"/>
        </p:xfrm>
        <a:graphic>
          <a:graphicData uri="http://schemas.openxmlformats.org/drawingml/2006/table">
            <a:tbl>
              <a:tblPr/>
              <a:tblGrid>
                <a:gridCol w="3119031"/>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课程编码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适用产品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产品版本</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时间</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思考题</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1" name="Freeform 6"/>
          <p:cNvSpPr/>
          <p:nvPr userDrawn="1"/>
        </p:nvSpPr>
        <p:spPr bwMode="auto">
          <a:xfrm>
            <a:off x="3588303" y="296368"/>
            <a:ext cx="860369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11"/>
          <p:cNvSpPr/>
          <p:nvPr userDrawn="1"/>
        </p:nvSpPr>
        <p:spPr bwMode="auto">
          <a:xfrm>
            <a:off x="3482973" y="296368"/>
            <a:ext cx="223610"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文本占位符 6"/>
          <p:cNvSpPr>
            <a:spLocks noGrp="1"/>
          </p:cNvSpPr>
          <p:nvPr>
            <p:ph type="body" sz="quarter" idx="11" hasCustomPrompt="1"/>
          </p:nvPr>
        </p:nvSpPr>
        <p:spPr>
          <a:xfrm>
            <a:off x="451191" y="1247555"/>
            <a:ext cx="11307600" cy="4680000"/>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401320" indent="0" algn="just">
              <a:buSzPct val="100000"/>
              <a:buFont typeface="+mj-lt"/>
              <a:buNone/>
              <a:defRPr sz="1800" baseline="0">
                <a:latin typeface="Huawei Sans" panose="020C0503030203020204" pitchFamily="34" charset="0"/>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本节小结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本章总结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更多信息</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学习推荐</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fontAlgn="ctr"/>
              <a:r>
                <a:rPr lang="zh-CN" altLang="en-US"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谢 谢</a:t>
              </a:r>
              <a:endParaRPr lang="en-US" altLang="zh-CN"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6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600"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a:fillRect/>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prstGeom prst="rect">
            <a:avLst/>
          </a:prstGeom>
          <a:ln algn="ctr"/>
        </p:spPr>
        <p:txBody>
          <a:bodyPr lIns="87802" tIns="43901" rIns="87802" bIns="43901"/>
          <a:lstStyle>
            <a:lvl1pPr algn="l" defTabSz="801370"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单击此处编辑母版标题样式</a:t>
            </a:r>
            <a:endParaRPr lang="zh-CN" altLang="en-US" dirty="0"/>
          </a:p>
        </p:txBody>
      </p:sp>
      <p:sp>
        <p:nvSpPr>
          <p:cNvPr id="10" name="文本占位符 29"/>
          <p:cNvSpPr>
            <a:spLocks noGrp="1"/>
          </p:cNvSpPr>
          <p:nvPr>
            <p:ph type="body" sz="quarter" idx="10"/>
          </p:nvPr>
        </p:nvSpPr>
        <p:spPr>
          <a:xfrm>
            <a:off x="1030892" y="5816120"/>
            <a:ext cx="6909301" cy="493200"/>
          </a:xfrm>
          <a:prstGeom prst="rect">
            <a:avLst/>
          </a:prstGeom>
        </p:spPr>
        <p:txBody>
          <a:bodyPr/>
          <a:lstStyle>
            <a:lvl1pPr marL="0" indent="0" algn="l" defTabSz="801370"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单击此处编辑母版文本样式</a:t>
            </a:r>
            <a:endParaRPr lang="zh-CN" altLang="en-US" dirty="0"/>
          </a:p>
        </p:txBody>
      </p:sp>
      <p:sp>
        <p:nvSpPr>
          <p:cNvPr id="11"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45851" y="1247556"/>
            <a:ext cx="11307600" cy="467978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
        <p:nvSpPr>
          <p:cNvPr id="16"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algn="l" defTabSz="1001395" eaLnBrk="0" fontAlgn="auto"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前言</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4"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5"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文本占位符 6"/>
          <p:cNvSpPr>
            <a:spLocks noGrp="1"/>
          </p:cNvSpPr>
          <p:nvPr>
            <p:ph type="body" sz="quarter" idx="10" hasCustomPrompt="1"/>
          </p:nvPr>
        </p:nvSpPr>
        <p:spPr>
          <a:xfrm>
            <a:off x="445851" y="1247556"/>
            <a:ext cx="11307600" cy="4679788"/>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fontAlgn="ctr">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目录</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7" name="文本占位符 6"/>
          <p:cNvSpPr>
            <a:spLocks noGrp="1"/>
          </p:cNvSpPr>
          <p:nvPr>
            <p:ph type="body" sz="quarter" idx="10" hasCustomPrompt="1"/>
          </p:nvPr>
        </p:nvSpPr>
        <p:spPr>
          <a:xfrm>
            <a:off x="445851" y="1242452"/>
            <a:ext cx="11307600" cy="4680000"/>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4460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10"/>
          <p:cNvSpPr txBox="1"/>
          <p:nvPr userDrawn="1"/>
        </p:nvSpPr>
        <p:spPr bwMode="auto">
          <a:xfrm>
            <a:off x="1594877" y="408780"/>
            <a:ext cx="9825899"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smtClean="0"/>
              <a:t>单击</a:t>
            </a:r>
            <a:r>
              <a:rPr lang="zh-CN" altLang="en-US" dirty="0"/>
              <a:t>此处编辑母版标题样式</a:t>
            </a:r>
            <a:endParaRPr lang="zh-CN" altLang="en-US"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9" name="文本占位符 6"/>
          <p:cNvSpPr>
            <a:spLocks noGrp="1"/>
          </p:cNvSpPr>
          <p:nvPr>
            <p:ph type="body" sz="quarter" idx="10" hasCustomPrompt="1"/>
          </p:nvPr>
        </p:nvSpPr>
        <p:spPr>
          <a:xfrm>
            <a:off x="444603" y="1247556"/>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4"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表格边框</a:t>
              </a:r>
              <a:endParaRPr lang="zh-CN" altLang="en-US" sz="900" dirty="0">
                <a:latin typeface="+mn-lt"/>
                <a:ea typeface="+mn-ea"/>
              </a:endParaRP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华为红</a:t>
              </a:r>
              <a:endParaRPr lang="zh-CN" altLang="en-US" sz="900" dirty="0">
                <a:solidFill>
                  <a:schemeClr val="bg1"/>
                </a:solidFill>
                <a:latin typeface="+mn-lt"/>
                <a:ea typeface="+mn-ea"/>
              </a:endParaRP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文字底色</a:t>
              </a:r>
              <a:endParaRPr lang="zh-CN" altLang="en-US" sz="900" dirty="0">
                <a:latin typeface="+mn-lt"/>
                <a:ea typeface="+mn-ea"/>
              </a:endParaRP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文字边框</a:t>
              </a:r>
              <a:endParaRPr lang="zh-CN" altLang="en-US" sz="900" dirty="0">
                <a:latin typeface="+mn-lt"/>
                <a:ea typeface="+mn-ea"/>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5.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42912" y="1248073"/>
            <a:ext cx="11307600" cy="468000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9" name="Rectangle 69"/>
          <p:cNvSpPr>
            <a:spLocks noChangeArrowheads="1"/>
          </p:cNvSpPr>
          <p:nvPr userDrawn="1"/>
        </p:nvSpPr>
        <p:spPr bwMode="auto">
          <a:xfrm>
            <a:off x="155280" y="6500581"/>
            <a:ext cx="658440" cy="265552"/>
          </a:xfrm>
          <a:prstGeom prst="rect">
            <a:avLst/>
          </a:prstGeom>
          <a:noFill/>
          <a:ln w="9525" algn="ctr">
            <a:noFill/>
            <a:miter lim="800000"/>
          </a:ln>
          <a:effectLst/>
        </p:spPr>
        <p:txBody>
          <a:bodyPr wrap="none" lIns="80070" tIns="40036" rIns="80070" bIns="40036">
            <a:spAutoFit/>
          </a:bodyPr>
          <a:lstStyle/>
          <a:p>
            <a:pPr algn="l"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第</a:t>
            </a:r>
            <a:fld id="{2F2CF7F5-F178-4429-B6CA-28062DF31937}" type="slidenum">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fld>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页</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grpSp>
        <p:nvGrpSpPr>
          <p:cNvPr id="32" name="组合 31"/>
          <p:cNvGrpSpPr/>
          <p:nvPr userDrawn="1"/>
        </p:nvGrpSpPr>
        <p:grpSpPr>
          <a:xfrm>
            <a:off x="12162528" y="4653136"/>
            <a:ext cx="638734" cy="1729234"/>
            <a:chOff x="12162528" y="4653136"/>
            <a:chExt cx="638734" cy="1729234"/>
          </a:xfrm>
        </p:grpSpPr>
        <p:sp>
          <p:nvSpPr>
            <p:cNvPr id="33" name="矩形 3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文本框 3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0" name="文本框 3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endParaRPr lang="zh-CN" altLang="en-US" sz="900" dirty="0">
                <a:latin typeface="Huawei Sans" panose="020C0503030203020204" pitchFamily="34" charset="0"/>
                <a:ea typeface="方正兰亭黑简体" panose="02000000000000000000" pitchFamily="2" charset="-122"/>
              </a:endParaRPr>
            </a:p>
          </p:txBody>
        </p:sp>
        <p:sp>
          <p:nvSpPr>
            <p:cNvPr id="41" name="文本框 4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endParaRPr lang="zh-CN" altLang="en-US" sz="900" dirty="0">
                <a:latin typeface="Huawei Sans" panose="020C0503030203020204" pitchFamily="34" charset="0"/>
                <a:ea typeface="方正兰亭黑简体" panose="02000000000000000000" pitchFamily="2" charset="-122"/>
              </a:endParaRPr>
            </a:p>
          </p:txBody>
        </p:sp>
        <p:sp>
          <p:nvSpPr>
            <p:cNvPr id="42" name="文本框 4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3" name="文本框 4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endParaRPr lang="zh-CN" altLang="en-US" sz="900" dirty="0">
                <a:latin typeface="Huawei Sans" panose="020C0503030203020204" pitchFamily="34" charset="0"/>
                <a:ea typeface="方正兰亭黑简体" panose="02000000000000000000" pitchFamily="2" charset="-122"/>
              </a:endParaRPr>
            </a:p>
          </p:txBody>
        </p:sp>
        <p:sp>
          <p:nvSpPr>
            <p:cNvPr id="44" name="文本框 4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endParaRPr lang="zh-CN" altLang="en-US" sz="900" dirty="0">
                <a:latin typeface="Huawei Sans" panose="020C0503030203020204" pitchFamily="34" charset="0"/>
                <a:ea typeface="方正兰亭黑简体" panose="02000000000000000000"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sz="3500"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8" Type="http://schemas.openxmlformats.org/officeDocument/2006/relationships/notesSlide" Target="../notesSlides/notesSlide10.xml"/><Relationship Id="rId47" Type="http://schemas.openxmlformats.org/officeDocument/2006/relationships/slideLayout" Target="../slideLayouts/slideLayout7.xml"/><Relationship Id="rId46" Type="http://schemas.openxmlformats.org/officeDocument/2006/relationships/tags" Target="../tags/tag314.xml"/><Relationship Id="rId45" Type="http://schemas.openxmlformats.org/officeDocument/2006/relationships/tags" Target="../tags/tag313.xml"/><Relationship Id="rId44" Type="http://schemas.openxmlformats.org/officeDocument/2006/relationships/tags" Target="../tags/tag312.xml"/><Relationship Id="rId43" Type="http://schemas.openxmlformats.org/officeDocument/2006/relationships/tags" Target="../tags/tag311.xml"/><Relationship Id="rId42" Type="http://schemas.openxmlformats.org/officeDocument/2006/relationships/tags" Target="../tags/tag310.xml"/><Relationship Id="rId41" Type="http://schemas.openxmlformats.org/officeDocument/2006/relationships/tags" Target="../tags/tag309.xml"/><Relationship Id="rId40" Type="http://schemas.openxmlformats.org/officeDocument/2006/relationships/tags" Target="../tags/tag308.xml"/><Relationship Id="rId4" Type="http://schemas.openxmlformats.org/officeDocument/2006/relationships/tags" Target="../tags/tag272.xml"/><Relationship Id="rId39" Type="http://schemas.openxmlformats.org/officeDocument/2006/relationships/tags" Target="../tags/tag307.xml"/><Relationship Id="rId38" Type="http://schemas.openxmlformats.org/officeDocument/2006/relationships/tags" Target="../tags/tag306.xml"/><Relationship Id="rId37" Type="http://schemas.openxmlformats.org/officeDocument/2006/relationships/tags" Target="../tags/tag305.xml"/><Relationship Id="rId36" Type="http://schemas.openxmlformats.org/officeDocument/2006/relationships/tags" Target="../tags/tag304.xml"/><Relationship Id="rId35" Type="http://schemas.openxmlformats.org/officeDocument/2006/relationships/tags" Target="../tags/tag303.xml"/><Relationship Id="rId34" Type="http://schemas.openxmlformats.org/officeDocument/2006/relationships/tags" Target="../tags/tag302.xml"/><Relationship Id="rId33" Type="http://schemas.openxmlformats.org/officeDocument/2006/relationships/tags" Target="../tags/tag301.xml"/><Relationship Id="rId32" Type="http://schemas.openxmlformats.org/officeDocument/2006/relationships/tags" Target="../tags/tag300.xml"/><Relationship Id="rId31" Type="http://schemas.openxmlformats.org/officeDocument/2006/relationships/tags" Target="../tags/tag299.xml"/><Relationship Id="rId30" Type="http://schemas.openxmlformats.org/officeDocument/2006/relationships/tags" Target="../tags/tag298.xml"/><Relationship Id="rId3" Type="http://schemas.openxmlformats.org/officeDocument/2006/relationships/tags" Target="../tags/tag271.xml"/><Relationship Id="rId29" Type="http://schemas.openxmlformats.org/officeDocument/2006/relationships/tags" Target="../tags/tag297.xml"/><Relationship Id="rId28" Type="http://schemas.openxmlformats.org/officeDocument/2006/relationships/tags" Target="../tags/tag296.xml"/><Relationship Id="rId27" Type="http://schemas.openxmlformats.org/officeDocument/2006/relationships/tags" Target="../tags/tag295.xml"/><Relationship Id="rId26" Type="http://schemas.openxmlformats.org/officeDocument/2006/relationships/tags" Target="../tags/tag294.xml"/><Relationship Id="rId25" Type="http://schemas.openxmlformats.org/officeDocument/2006/relationships/tags" Target="../tags/tag293.xml"/><Relationship Id="rId24" Type="http://schemas.openxmlformats.org/officeDocument/2006/relationships/tags" Target="../tags/tag292.xml"/><Relationship Id="rId23" Type="http://schemas.openxmlformats.org/officeDocument/2006/relationships/tags" Target="../tags/tag291.xml"/><Relationship Id="rId22" Type="http://schemas.openxmlformats.org/officeDocument/2006/relationships/tags" Target="../tags/tag290.xml"/><Relationship Id="rId21" Type="http://schemas.openxmlformats.org/officeDocument/2006/relationships/tags" Target="../tags/tag289.xml"/><Relationship Id="rId20" Type="http://schemas.openxmlformats.org/officeDocument/2006/relationships/tags" Target="../tags/tag288.xml"/><Relationship Id="rId2" Type="http://schemas.openxmlformats.org/officeDocument/2006/relationships/tags" Target="../tags/tag270.xml"/><Relationship Id="rId19" Type="http://schemas.openxmlformats.org/officeDocument/2006/relationships/tags" Target="../tags/tag287.xml"/><Relationship Id="rId18" Type="http://schemas.openxmlformats.org/officeDocument/2006/relationships/tags" Target="../tags/tag286.xml"/><Relationship Id="rId17" Type="http://schemas.openxmlformats.org/officeDocument/2006/relationships/tags" Target="../tags/tag285.xml"/><Relationship Id="rId16" Type="http://schemas.openxmlformats.org/officeDocument/2006/relationships/tags" Target="../tags/tag284.xml"/><Relationship Id="rId15" Type="http://schemas.openxmlformats.org/officeDocument/2006/relationships/tags" Target="../tags/tag283.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tags" Target="../tags/tag26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tags" Target="../tags/tag320.xml"/><Relationship Id="rId5" Type="http://schemas.openxmlformats.org/officeDocument/2006/relationships/tags" Target="../tags/tag319.xml"/><Relationship Id="rId48" Type="http://schemas.openxmlformats.org/officeDocument/2006/relationships/notesSlide" Target="../notesSlides/notesSlide12.xml"/><Relationship Id="rId47" Type="http://schemas.openxmlformats.org/officeDocument/2006/relationships/slideLayout" Target="../slideLayouts/slideLayout7.xml"/><Relationship Id="rId46" Type="http://schemas.openxmlformats.org/officeDocument/2006/relationships/tags" Target="../tags/tag360.xml"/><Relationship Id="rId45" Type="http://schemas.openxmlformats.org/officeDocument/2006/relationships/tags" Target="../tags/tag359.xml"/><Relationship Id="rId44" Type="http://schemas.openxmlformats.org/officeDocument/2006/relationships/tags" Target="../tags/tag358.xml"/><Relationship Id="rId43" Type="http://schemas.openxmlformats.org/officeDocument/2006/relationships/tags" Target="../tags/tag357.xml"/><Relationship Id="rId42" Type="http://schemas.openxmlformats.org/officeDocument/2006/relationships/tags" Target="../tags/tag356.xml"/><Relationship Id="rId41" Type="http://schemas.openxmlformats.org/officeDocument/2006/relationships/tags" Target="../tags/tag355.xml"/><Relationship Id="rId40" Type="http://schemas.openxmlformats.org/officeDocument/2006/relationships/tags" Target="../tags/tag354.xml"/><Relationship Id="rId4" Type="http://schemas.openxmlformats.org/officeDocument/2006/relationships/tags" Target="../tags/tag318.xml"/><Relationship Id="rId39" Type="http://schemas.openxmlformats.org/officeDocument/2006/relationships/tags" Target="../tags/tag353.xml"/><Relationship Id="rId38" Type="http://schemas.openxmlformats.org/officeDocument/2006/relationships/tags" Target="../tags/tag352.xml"/><Relationship Id="rId37" Type="http://schemas.openxmlformats.org/officeDocument/2006/relationships/tags" Target="../tags/tag351.xml"/><Relationship Id="rId36" Type="http://schemas.openxmlformats.org/officeDocument/2006/relationships/tags" Target="../tags/tag350.xml"/><Relationship Id="rId35" Type="http://schemas.openxmlformats.org/officeDocument/2006/relationships/tags" Target="../tags/tag349.xml"/><Relationship Id="rId34" Type="http://schemas.openxmlformats.org/officeDocument/2006/relationships/tags" Target="../tags/tag348.xml"/><Relationship Id="rId33" Type="http://schemas.openxmlformats.org/officeDocument/2006/relationships/tags" Target="../tags/tag347.xml"/><Relationship Id="rId32" Type="http://schemas.openxmlformats.org/officeDocument/2006/relationships/tags" Target="../tags/tag346.xml"/><Relationship Id="rId31" Type="http://schemas.openxmlformats.org/officeDocument/2006/relationships/tags" Target="../tags/tag345.xml"/><Relationship Id="rId30" Type="http://schemas.openxmlformats.org/officeDocument/2006/relationships/tags" Target="../tags/tag344.xml"/><Relationship Id="rId3" Type="http://schemas.openxmlformats.org/officeDocument/2006/relationships/tags" Target="../tags/tag317.xml"/><Relationship Id="rId29" Type="http://schemas.openxmlformats.org/officeDocument/2006/relationships/tags" Target="../tags/tag343.xml"/><Relationship Id="rId28" Type="http://schemas.openxmlformats.org/officeDocument/2006/relationships/tags" Target="../tags/tag342.xml"/><Relationship Id="rId27" Type="http://schemas.openxmlformats.org/officeDocument/2006/relationships/tags" Target="../tags/tag341.xml"/><Relationship Id="rId26" Type="http://schemas.openxmlformats.org/officeDocument/2006/relationships/tags" Target="../tags/tag340.xml"/><Relationship Id="rId25" Type="http://schemas.openxmlformats.org/officeDocument/2006/relationships/tags" Target="../tags/tag339.xml"/><Relationship Id="rId24" Type="http://schemas.openxmlformats.org/officeDocument/2006/relationships/tags" Target="../tags/tag338.xml"/><Relationship Id="rId23" Type="http://schemas.openxmlformats.org/officeDocument/2006/relationships/tags" Target="../tags/tag337.xml"/><Relationship Id="rId22" Type="http://schemas.openxmlformats.org/officeDocument/2006/relationships/tags" Target="../tags/tag336.xml"/><Relationship Id="rId21" Type="http://schemas.openxmlformats.org/officeDocument/2006/relationships/tags" Target="../tags/tag335.xml"/><Relationship Id="rId20" Type="http://schemas.openxmlformats.org/officeDocument/2006/relationships/tags" Target="../tags/tag334.xml"/><Relationship Id="rId2" Type="http://schemas.openxmlformats.org/officeDocument/2006/relationships/tags" Target="../tags/tag316.xml"/><Relationship Id="rId19" Type="http://schemas.openxmlformats.org/officeDocument/2006/relationships/tags" Target="../tags/tag333.xml"/><Relationship Id="rId18" Type="http://schemas.openxmlformats.org/officeDocument/2006/relationships/tags" Target="../tags/tag332.xml"/><Relationship Id="rId17" Type="http://schemas.openxmlformats.org/officeDocument/2006/relationships/tags" Target="../tags/tag331.xml"/><Relationship Id="rId16" Type="http://schemas.openxmlformats.org/officeDocument/2006/relationships/tags" Target="../tags/tag330.xml"/><Relationship Id="rId15" Type="http://schemas.openxmlformats.org/officeDocument/2006/relationships/tags" Target="../tags/tag329.xml"/><Relationship Id="rId14" Type="http://schemas.openxmlformats.org/officeDocument/2006/relationships/tags" Target="../tags/tag328.xml"/><Relationship Id="rId13" Type="http://schemas.openxmlformats.org/officeDocument/2006/relationships/tags" Target="../tags/tag327.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tags" Target="../tags/tag315.xml"/></Relationships>
</file>

<file path=ppt/slides/_rels/slide13.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tags" Target="../tags/tag365.xml"/><Relationship Id="rId48" Type="http://schemas.openxmlformats.org/officeDocument/2006/relationships/notesSlide" Target="../notesSlides/notesSlide13.xml"/><Relationship Id="rId47" Type="http://schemas.openxmlformats.org/officeDocument/2006/relationships/slideLayout" Target="../slideLayouts/slideLayout8.xml"/><Relationship Id="rId46" Type="http://schemas.openxmlformats.org/officeDocument/2006/relationships/tags" Target="../tags/tag406.xml"/><Relationship Id="rId45" Type="http://schemas.openxmlformats.org/officeDocument/2006/relationships/tags" Target="../tags/tag405.xml"/><Relationship Id="rId44" Type="http://schemas.openxmlformats.org/officeDocument/2006/relationships/tags" Target="../tags/tag404.xml"/><Relationship Id="rId43" Type="http://schemas.openxmlformats.org/officeDocument/2006/relationships/tags" Target="../tags/tag403.xml"/><Relationship Id="rId42" Type="http://schemas.openxmlformats.org/officeDocument/2006/relationships/tags" Target="../tags/tag402.xml"/><Relationship Id="rId41" Type="http://schemas.openxmlformats.org/officeDocument/2006/relationships/tags" Target="../tags/tag401.xml"/><Relationship Id="rId40" Type="http://schemas.openxmlformats.org/officeDocument/2006/relationships/tags" Target="../tags/tag400.xml"/><Relationship Id="rId4" Type="http://schemas.openxmlformats.org/officeDocument/2006/relationships/tags" Target="../tags/tag364.xml"/><Relationship Id="rId39" Type="http://schemas.openxmlformats.org/officeDocument/2006/relationships/tags" Target="../tags/tag399.xml"/><Relationship Id="rId38" Type="http://schemas.openxmlformats.org/officeDocument/2006/relationships/tags" Target="../tags/tag398.xml"/><Relationship Id="rId37" Type="http://schemas.openxmlformats.org/officeDocument/2006/relationships/tags" Target="../tags/tag397.xml"/><Relationship Id="rId36" Type="http://schemas.openxmlformats.org/officeDocument/2006/relationships/tags" Target="../tags/tag396.xml"/><Relationship Id="rId35" Type="http://schemas.openxmlformats.org/officeDocument/2006/relationships/tags" Target="../tags/tag395.xml"/><Relationship Id="rId34" Type="http://schemas.openxmlformats.org/officeDocument/2006/relationships/tags" Target="../tags/tag394.xml"/><Relationship Id="rId33" Type="http://schemas.openxmlformats.org/officeDocument/2006/relationships/tags" Target="../tags/tag393.xml"/><Relationship Id="rId32" Type="http://schemas.openxmlformats.org/officeDocument/2006/relationships/tags" Target="../tags/tag392.xml"/><Relationship Id="rId31" Type="http://schemas.openxmlformats.org/officeDocument/2006/relationships/tags" Target="../tags/tag391.xml"/><Relationship Id="rId30" Type="http://schemas.openxmlformats.org/officeDocument/2006/relationships/tags" Target="../tags/tag390.xml"/><Relationship Id="rId3" Type="http://schemas.openxmlformats.org/officeDocument/2006/relationships/tags" Target="../tags/tag363.xml"/><Relationship Id="rId29" Type="http://schemas.openxmlformats.org/officeDocument/2006/relationships/tags" Target="../tags/tag389.xml"/><Relationship Id="rId28" Type="http://schemas.openxmlformats.org/officeDocument/2006/relationships/tags" Target="../tags/tag388.xml"/><Relationship Id="rId27" Type="http://schemas.openxmlformats.org/officeDocument/2006/relationships/tags" Target="../tags/tag387.xml"/><Relationship Id="rId26" Type="http://schemas.openxmlformats.org/officeDocument/2006/relationships/tags" Target="../tags/tag386.xml"/><Relationship Id="rId25" Type="http://schemas.openxmlformats.org/officeDocument/2006/relationships/tags" Target="../tags/tag385.xml"/><Relationship Id="rId24" Type="http://schemas.openxmlformats.org/officeDocument/2006/relationships/tags" Target="../tags/tag384.xml"/><Relationship Id="rId23" Type="http://schemas.openxmlformats.org/officeDocument/2006/relationships/tags" Target="../tags/tag383.xml"/><Relationship Id="rId22" Type="http://schemas.openxmlformats.org/officeDocument/2006/relationships/tags" Target="../tags/tag382.xml"/><Relationship Id="rId21" Type="http://schemas.openxmlformats.org/officeDocument/2006/relationships/tags" Target="../tags/tag381.xml"/><Relationship Id="rId20" Type="http://schemas.openxmlformats.org/officeDocument/2006/relationships/tags" Target="../tags/tag380.xml"/><Relationship Id="rId2" Type="http://schemas.openxmlformats.org/officeDocument/2006/relationships/tags" Target="../tags/tag362.xml"/><Relationship Id="rId19" Type="http://schemas.openxmlformats.org/officeDocument/2006/relationships/tags" Target="../tags/tag379.xml"/><Relationship Id="rId18" Type="http://schemas.openxmlformats.org/officeDocument/2006/relationships/tags" Target="../tags/tag378.xml"/><Relationship Id="rId17" Type="http://schemas.openxmlformats.org/officeDocument/2006/relationships/tags" Target="../tags/tag377.xml"/><Relationship Id="rId16" Type="http://schemas.openxmlformats.org/officeDocument/2006/relationships/tags" Target="../tags/tag376.xml"/><Relationship Id="rId15" Type="http://schemas.openxmlformats.org/officeDocument/2006/relationships/tags" Target="../tags/tag375.xml"/><Relationship Id="rId14" Type="http://schemas.openxmlformats.org/officeDocument/2006/relationships/tags" Target="../tags/tag374.xml"/><Relationship Id="rId13" Type="http://schemas.openxmlformats.org/officeDocument/2006/relationships/tags" Target="../tags/tag373.xml"/><Relationship Id="rId12" Type="http://schemas.openxmlformats.org/officeDocument/2006/relationships/tags" Target="../tags/tag372.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tags" Target="../tags/tag361.xml"/></Relationships>
</file>

<file path=ppt/slides/_rels/slide14.xml.rels><?xml version="1.0" encoding="UTF-8" standalone="yes"?>
<Relationships xmlns="http://schemas.openxmlformats.org/package/2006/relationships"><Relationship Id="rId9" Type="http://schemas.openxmlformats.org/officeDocument/2006/relationships/tags" Target="../tags/tag415.xml"/><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tags" Target="../tags/tag412.xml"/><Relationship Id="rId52" Type="http://schemas.openxmlformats.org/officeDocument/2006/relationships/notesSlide" Target="../notesSlides/notesSlide14.xml"/><Relationship Id="rId51" Type="http://schemas.openxmlformats.org/officeDocument/2006/relationships/slideLayout" Target="../slideLayouts/slideLayout7.xml"/><Relationship Id="rId50" Type="http://schemas.openxmlformats.org/officeDocument/2006/relationships/tags" Target="../tags/tag456.xml"/><Relationship Id="rId5" Type="http://schemas.openxmlformats.org/officeDocument/2006/relationships/tags" Target="../tags/tag411.xml"/><Relationship Id="rId49" Type="http://schemas.openxmlformats.org/officeDocument/2006/relationships/tags" Target="../tags/tag455.xml"/><Relationship Id="rId48" Type="http://schemas.openxmlformats.org/officeDocument/2006/relationships/tags" Target="../tags/tag454.xml"/><Relationship Id="rId47" Type="http://schemas.openxmlformats.org/officeDocument/2006/relationships/tags" Target="../tags/tag453.xml"/><Relationship Id="rId46" Type="http://schemas.openxmlformats.org/officeDocument/2006/relationships/tags" Target="../tags/tag452.xml"/><Relationship Id="rId45" Type="http://schemas.openxmlformats.org/officeDocument/2006/relationships/tags" Target="../tags/tag451.xml"/><Relationship Id="rId44" Type="http://schemas.openxmlformats.org/officeDocument/2006/relationships/tags" Target="../tags/tag450.xml"/><Relationship Id="rId43" Type="http://schemas.openxmlformats.org/officeDocument/2006/relationships/tags" Target="../tags/tag449.xml"/><Relationship Id="rId42" Type="http://schemas.openxmlformats.org/officeDocument/2006/relationships/tags" Target="../tags/tag448.xml"/><Relationship Id="rId41" Type="http://schemas.openxmlformats.org/officeDocument/2006/relationships/tags" Target="../tags/tag447.xml"/><Relationship Id="rId40" Type="http://schemas.openxmlformats.org/officeDocument/2006/relationships/tags" Target="../tags/tag446.xml"/><Relationship Id="rId4" Type="http://schemas.openxmlformats.org/officeDocument/2006/relationships/tags" Target="../tags/tag410.xml"/><Relationship Id="rId39" Type="http://schemas.openxmlformats.org/officeDocument/2006/relationships/tags" Target="../tags/tag445.xml"/><Relationship Id="rId38" Type="http://schemas.openxmlformats.org/officeDocument/2006/relationships/tags" Target="../tags/tag444.xml"/><Relationship Id="rId37" Type="http://schemas.openxmlformats.org/officeDocument/2006/relationships/tags" Target="../tags/tag443.xml"/><Relationship Id="rId36" Type="http://schemas.openxmlformats.org/officeDocument/2006/relationships/tags" Target="../tags/tag442.xml"/><Relationship Id="rId35" Type="http://schemas.openxmlformats.org/officeDocument/2006/relationships/tags" Target="../tags/tag441.xml"/><Relationship Id="rId34" Type="http://schemas.openxmlformats.org/officeDocument/2006/relationships/tags" Target="../tags/tag440.xml"/><Relationship Id="rId33" Type="http://schemas.openxmlformats.org/officeDocument/2006/relationships/tags" Target="../tags/tag439.xml"/><Relationship Id="rId32" Type="http://schemas.openxmlformats.org/officeDocument/2006/relationships/tags" Target="../tags/tag438.xml"/><Relationship Id="rId31" Type="http://schemas.openxmlformats.org/officeDocument/2006/relationships/tags" Target="../tags/tag437.xml"/><Relationship Id="rId30" Type="http://schemas.openxmlformats.org/officeDocument/2006/relationships/tags" Target="../tags/tag436.xml"/><Relationship Id="rId3" Type="http://schemas.openxmlformats.org/officeDocument/2006/relationships/tags" Target="../tags/tag409.xml"/><Relationship Id="rId29" Type="http://schemas.openxmlformats.org/officeDocument/2006/relationships/tags" Target="../tags/tag435.xml"/><Relationship Id="rId28" Type="http://schemas.openxmlformats.org/officeDocument/2006/relationships/tags" Target="../tags/tag434.xml"/><Relationship Id="rId27" Type="http://schemas.openxmlformats.org/officeDocument/2006/relationships/tags" Target="../tags/tag433.xml"/><Relationship Id="rId26" Type="http://schemas.openxmlformats.org/officeDocument/2006/relationships/tags" Target="../tags/tag432.xml"/><Relationship Id="rId25" Type="http://schemas.openxmlformats.org/officeDocument/2006/relationships/tags" Target="../tags/tag431.xml"/><Relationship Id="rId24" Type="http://schemas.openxmlformats.org/officeDocument/2006/relationships/tags" Target="../tags/tag430.xml"/><Relationship Id="rId23" Type="http://schemas.openxmlformats.org/officeDocument/2006/relationships/tags" Target="../tags/tag429.xml"/><Relationship Id="rId22" Type="http://schemas.openxmlformats.org/officeDocument/2006/relationships/tags" Target="../tags/tag428.xml"/><Relationship Id="rId21" Type="http://schemas.openxmlformats.org/officeDocument/2006/relationships/tags" Target="../tags/tag427.xml"/><Relationship Id="rId20" Type="http://schemas.openxmlformats.org/officeDocument/2006/relationships/tags" Target="../tags/tag426.xml"/><Relationship Id="rId2" Type="http://schemas.openxmlformats.org/officeDocument/2006/relationships/tags" Target="../tags/tag408.xml"/><Relationship Id="rId19" Type="http://schemas.openxmlformats.org/officeDocument/2006/relationships/tags" Target="../tags/tag425.xml"/><Relationship Id="rId18" Type="http://schemas.openxmlformats.org/officeDocument/2006/relationships/tags" Target="../tags/tag424.xml"/><Relationship Id="rId17" Type="http://schemas.openxmlformats.org/officeDocument/2006/relationships/tags" Target="../tags/tag423.xml"/><Relationship Id="rId16" Type="http://schemas.openxmlformats.org/officeDocument/2006/relationships/tags" Target="../tags/tag422.xml"/><Relationship Id="rId15" Type="http://schemas.openxmlformats.org/officeDocument/2006/relationships/tags" Target="../tags/tag421.xml"/><Relationship Id="rId14" Type="http://schemas.openxmlformats.org/officeDocument/2006/relationships/tags" Target="../tags/tag420.xml"/><Relationship Id="rId13" Type="http://schemas.openxmlformats.org/officeDocument/2006/relationships/tags" Target="../tags/tag419.xml"/><Relationship Id="rId12" Type="http://schemas.openxmlformats.org/officeDocument/2006/relationships/tags" Target="../tags/tag418.xml"/><Relationship Id="rId11" Type="http://schemas.openxmlformats.org/officeDocument/2006/relationships/tags" Target="../tags/tag417.xml"/><Relationship Id="rId10" Type="http://schemas.openxmlformats.org/officeDocument/2006/relationships/tags" Target="../tags/tag416.xml"/><Relationship Id="rId1" Type="http://schemas.openxmlformats.org/officeDocument/2006/relationships/tags" Target="../tags/tag407.xml"/></Relationships>
</file>

<file path=ppt/slides/_rels/slide15.xml.rels><?xml version="1.0" encoding="UTF-8" standalone="yes"?>
<Relationships xmlns="http://schemas.openxmlformats.org/package/2006/relationships"><Relationship Id="rId9" Type="http://schemas.openxmlformats.org/officeDocument/2006/relationships/tags" Target="../tags/tag465.xml"/><Relationship Id="rId8" Type="http://schemas.openxmlformats.org/officeDocument/2006/relationships/tags" Target="../tags/tag464.xml"/><Relationship Id="rId7" Type="http://schemas.openxmlformats.org/officeDocument/2006/relationships/tags" Target="../tags/tag463.xml"/><Relationship Id="rId6" Type="http://schemas.openxmlformats.org/officeDocument/2006/relationships/tags" Target="../tags/tag462.xml"/><Relationship Id="rId5" Type="http://schemas.openxmlformats.org/officeDocument/2006/relationships/tags" Target="../tags/tag461.xml"/><Relationship Id="rId48" Type="http://schemas.openxmlformats.org/officeDocument/2006/relationships/notesSlide" Target="../notesSlides/notesSlide15.xml"/><Relationship Id="rId47" Type="http://schemas.openxmlformats.org/officeDocument/2006/relationships/slideLayout" Target="../slideLayouts/slideLayout7.xml"/><Relationship Id="rId46" Type="http://schemas.openxmlformats.org/officeDocument/2006/relationships/tags" Target="../tags/tag502.xml"/><Relationship Id="rId45" Type="http://schemas.openxmlformats.org/officeDocument/2006/relationships/tags" Target="../tags/tag501.xml"/><Relationship Id="rId44" Type="http://schemas.openxmlformats.org/officeDocument/2006/relationships/tags" Target="../tags/tag500.xml"/><Relationship Id="rId43" Type="http://schemas.openxmlformats.org/officeDocument/2006/relationships/tags" Target="../tags/tag499.xml"/><Relationship Id="rId42" Type="http://schemas.openxmlformats.org/officeDocument/2006/relationships/tags" Target="../tags/tag498.xml"/><Relationship Id="rId41" Type="http://schemas.openxmlformats.org/officeDocument/2006/relationships/tags" Target="../tags/tag497.xml"/><Relationship Id="rId40" Type="http://schemas.openxmlformats.org/officeDocument/2006/relationships/tags" Target="../tags/tag496.xml"/><Relationship Id="rId4" Type="http://schemas.openxmlformats.org/officeDocument/2006/relationships/tags" Target="../tags/tag460.xml"/><Relationship Id="rId39" Type="http://schemas.openxmlformats.org/officeDocument/2006/relationships/tags" Target="../tags/tag495.xml"/><Relationship Id="rId38" Type="http://schemas.openxmlformats.org/officeDocument/2006/relationships/tags" Target="../tags/tag494.xml"/><Relationship Id="rId37" Type="http://schemas.openxmlformats.org/officeDocument/2006/relationships/tags" Target="../tags/tag493.xml"/><Relationship Id="rId36" Type="http://schemas.openxmlformats.org/officeDocument/2006/relationships/tags" Target="../tags/tag492.xml"/><Relationship Id="rId35" Type="http://schemas.openxmlformats.org/officeDocument/2006/relationships/tags" Target="../tags/tag491.xml"/><Relationship Id="rId34" Type="http://schemas.openxmlformats.org/officeDocument/2006/relationships/tags" Target="../tags/tag490.xml"/><Relationship Id="rId33" Type="http://schemas.openxmlformats.org/officeDocument/2006/relationships/tags" Target="../tags/tag489.xml"/><Relationship Id="rId32" Type="http://schemas.openxmlformats.org/officeDocument/2006/relationships/tags" Target="../tags/tag488.xml"/><Relationship Id="rId31" Type="http://schemas.openxmlformats.org/officeDocument/2006/relationships/tags" Target="../tags/tag487.xml"/><Relationship Id="rId30" Type="http://schemas.openxmlformats.org/officeDocument/2006/relationships/tags" Target="../tags/tag486.xml"/><Relationship Id="rId3" Type="http://schemas.openxmlformats.org/officeDocument/2006/relationships/tags" Target="../tags/tag459.xml"/><Relationship Id="rId29" Type="http://schemas.openxmlformats.org/officeDocument/2006/relationships/tags" Target="../tags/tag485.xml"/><Relationship Id="rId28" Type="http://schemas.openxmlformats.org/officeDocument/2006/relationships/tags" Target="../tags/tag484.xml"/><Relationship Id="rId27" Type="http://schemas.openxmlformats.org/officeDocument/2006/relationships/tags" Target="../tags/tag483.xml"/><Relationship Id="rId26" Type="http://schemas.openxmlformats.org/officeDocument/2006/relationships/tags" Target="../tags/tag482.xml"/><Relationship Id="rId25" Type="http://schemas.openxmlformats.org/officeDocument/2006/relationships/tags" Target="../tags/tag481.xml"/><Relationship Id="rId24" Type="http://schemas.openxmlformats.org/officeDocument/2006/relationships/tags" Target="../tags/tag480.xml"/><Relationship Id="rId23" Type="http://schemas.openxmlformats.org/officeDocument/2006/relationships/tags" Target="../tags/tag479.xml"/><Relationship Id="rId22" Type="http://schemas.openxmlformats.org/officeDocument/2006/relationships/tags" Target="../tags/tag478.xml"/><Relationship Id="rId21" Type="http://schemas.openxmlformats.org/officeDocument/2006/relationships/tags" Target="../tags/tag477.xml"/><Relationship Id="rId20" Type="http://schemas.openxmlformats.org/officeDocument/2006/relationships/tags" Target="../tags/tag476.xml"/><Relationship Id="rId2" Type="http://schemas.openxmlformats.org/officeDocument/2006/relationships/tags" Target="../tags/tag458.xml"/><Relationship Id="rId19" Type="http://schemas.openxmlformats.org/officeDocument/2006/relationships/tags" Target="../tags/tag475.xml"/><Relationship Id="rId18" Type="http://schemas.openxmlformats.org/officeDocument/2006/relationships/tags" Target="../tags/tag474.xml"/><Relationship Id="rId17" Type="http://schemas.openxmlformats.org/officeDocument/2006/relationships/tags" Target="../tags/tag473.xml"/><Relationship Id="rId16" Type="http://schemas.openxmlformats.org/officeDocument/2006/relationships/tags" Target="../tags/tag472.xml"/><Relationship Id="rId15" Type="http://schemas.openxmlformats.org/officeDocument/2006/relationships/tags" Target="../tags/tag471.xml"/><Relationship Id="rId14" Type="http://schemas.openxmlformats.org/officeDocument/2006/relationships/tags" Target="../tags/tag470.xml"/><Relationship Id="rId13" Type="http://schemas.openxmlformats.org/officeDocument/2006/relationships/tags" Target="../tags/tag469.xml"/><Relationship Id="rId12" Type="http://schemas.openxmlformats.org/officeDocument/2006/relationships/tags" Target="../tags/tag468.xml"/><Relationship Id="rId11" Type="http://schemas.openxmlformats.org/officeDocument/2006/relationships/tags" Target="../tags/tag467.xml"/><Relationship Id="rId10" Type="http://schemas.openxmlformats.org/officeDocument/2006/relationships/tags" Target="../tags/tag466.xml"/><Relationship Id="rId1" Type="http://schemas.openxmlformats.org/officeDocument/2006/relationships/tags" Target="../tags/tag45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3" Type="http://schemas.openxmlformats.org/officeDocument/2006/relationships/notesSlide" Target="../notesSlides/notesSlide18.xml"/><Relationship Id="rId22" Type="http://schemas.openxmlformats.org/officeDocument/2006/relationships/slideLayout" Target="../slideLayouts/slideLayout7.xml"/><Relationship Id="rId21" Type="http://schemas.openxmlformats.org/officeDocument/2006/relationships/image" Target="../media/image27.png"/><Relationship Id="rId20" Type="http://schemas.openxmlformats.org/officeDocument/2006/relationships/image" Target="../media/image26.png"/><Relationship Id="rId2" Type="http://schemas.openxmlformats.org/officeDocument/2006/relationships/image" Target="../media/image8.png"/><Relationship Id="rId19" Type="http://schemas.openxmlformats.org/officeDocument/2006/relationships/image" Target="../media/image25.png"/><Relationship Id="rId18" Type="http://schemas.openxmlformats.org/officeDocument/2006/relationships/image" Target="../media/image24.png"/><Relationship Id="rId17" Type="http://schemas.openxmlformats.org/officeDocument/2006/relationships/image" Target="../media/image23.png"/><Relationship Id="rId16" Type="http://schemas.openxmlformats.org/officeDocument/2006/relationships/image" Target="../media/image22.png"/><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 Type="http://schemas.openxmlformats.org/officeDocument/2006/relationships/tags" Target="../tags/tag511.xml"/><Relationship Id="rId8" Type="http://schemas.openxmlformats.org/officeDocument/2006/relationships/tags" Target="../tags/tag510.xml"/><Relationship Id="rId7" Type="http://schemas.openxmlformats.org/officeDocument/2006/relationships/tags" Target="../tags/tag509.xml"/><Relationship Id="rId6" Type="http://schemas.openxmlformats.org/officeDocument/2006/relationships/tags" Target="../tags/tag508.xml"/><Relationship Id="rId5" Type="http://schemas.openxmlformats.org/officeDocument/2006/relationships/tags" Target="../tags/tag507.xml"/><Relationship Id="rId48" Type="http://schemas.openxmlformats.org/officeDocument/2006/relationships/notesSlide" Target="../notesSlides/notesSlide20.xml"/><Relationship Id="rId47" Type="http://schemas.openxmlformats.org/officeDocument/2006/relationships/slideLayout" Target="../slideLayouts/slideLayout7.xml"/><Relationship Id="rId46" Type="http://schemas.openxmlformats.org/officeDocument/2006/relationships/tags" Target="../tags/tag548.xml"/><Relationship Id="rId45" Type="http://schemas.openxmlformats.org/officeDocument/2006/relationships/tags" Target="../tags/tag547.xml"/><Relationship Id="rId44" Type="http://schemas.openxmlformats.org/officeDocument/2006/relationships/tags" Target="../tags/tag546.xml"/><Relationship Id="rId43" Type="http://schemas.openxmlformats.org/officeDocument/2006/relationships/tags" Target="../tags/tag545.xml"/><Relationship Id="rId42" Type="http://schemas.openxmlformats.org/officeDocument/2006/relationships/tags" Target="../tags/tag544.xml"/><Relationship Id="rId41" Type="http://schemas.openxmlformats.org/officeDocument/2006/relationships/tags" Target="../tags/tag543.xml"/><Relationship Id="rId40" Type="http://schemas.openxmlformats.org/officeDocument/2006/relationships/tags" Target="../tags/tag542.xml"/><Relationship Id="rId4" Type="http://schemas.openxmlformats.org/officeDocument/2006/relationships/tags" Target="../tags/tag506.xml"/><Relationship Id="rId39" Type="http://schemas.openxmlformats.org/officeDocument/2006/relationships/tags" Target="../tags/tag541.xml"/><Relationship Id="rId38" Type="http://schemas.openxmlformats.org/officeDocument/2006/relationships/tags" Target="../tags/tag540.xml"/><Relationship Id="rId37" Type="http://schemas.openxmlformats.org/officeDocument/2006/relationships/tags" Target="../tags/tag539.xml"/><Relationship Id="rId36" Type="http://schemas.openxmlformats.org/officeDocument/2006/relationships/tags" Target="../tags/tag538.xml"/><Relationship Id="rId35" Type="http://schemas.openxmlformats.org/officeDocument/2006/relationships/tags" Target="../tags/tag537.xml"/><Relationship Id="rId34" Type="http://schemas.openxmlformats.org/officeDocument/2006/relationships/tags" Target="../tags/tag536.xml"/><Relationship Id="rId33" Type="http://schemas.openxmlformats.org/officeDocument/2006/relationships/tags" Target="../tags/tag535.xml"/><Relationship Id="rId32" Type="http://schemas.openxmlformats.org/officeDocument/2006/relationships/tags" Target="../tags/tag534.xml"/><Relationship Id="rId31" Type="http://schemas.openxmlformats.org/officeDocument/2006/relationships/tags" Target="../tags/tag533.xml"/><Relationship Id="rId30" Type="http://schemas.openxmlformats.org/officeDocument/2006/relationships/tags" Target="../tags/tag532.xml"/><Relationship Id="rId3" Type="http://schemas.openxmlformats.org/officeDocument/2006/relationships/tags" Target="../tags/tag505.xml"/><Relationship Id="rId29" Type="http://schemas.openxmlformats.org/officeDocument/2006/relationships/tags" Target="../tags/tag531.xml"/><Relationship Id="rId28" Type="http://schemas.openxmlformats.org/officeDocument/2006/relationships/tags" Target="../tags/tag530.xml"/><Relationship Id="rId27" Type="http://schemas.openxmlformats.org/officeDocument/2006/relationships/tags" Target="../tags/tag529.xml"/><Relationship Id="rId26" Type="http://schemas.openxmlformats.org/officeDocument/2006/relationships/tags" Target="../tags/tag528.xml"/><Relationship Id="rId25" Type="http://schemas.openxmlformats.org/officeDocument/2006/relationships/tags" Target="../tags/tag527.xml"/><Relationship Id="rId24" Type="http://schemas.openxmlformats.org/officeDocument/2006/relationships/tags" Target="../tags/tag526.xml"/><Relationship Id="rId23" Type="http://schemas.openxmlformats.org/officeDocument/2006/relationships/tags" Target="../tags/tag525.xml"/><Relationship Id="rId22" Type="http://schemas.openxmlformats.org/officeDocument/2006/relationships/tags" Target="../tags/tag524.xml"/><Relationship Id="rId21" Type="http://schemas.openxmlformats.org/officeDocument/2006/relationships/tags" Target="../tags/tag523.xml"/><Relationship Id="rId20" Type="http://schemas.openxmlformats.org/officeDocument/2006/relationships/tags" Target="../tags/tag522.xml"/><Relationship Id="rId2" Type="http://schemas.openxmlformats.org/officeDocument/2006/relationships/tags" Target="../tags/tag504.xml"/><Relationship Id="rId19" Type="http://schemas.openxmlformats.org/officeDocument/2006/relationships/tags" Target="../tags/tag521.xml"/><Relationship Id="rId18" Type="http://schemas.openxmlformats.org/officeDocument/2006/relationships/tags" Target="../tags/tag520.xml"/><Relationship Id="rId17" Type="http://schemas.openxmlformats.org/officeDocument/2006/relationships/tags" Target="../tags/tag519.xml"/><Relationship Id="rId16" Type="http://schemas.openxmlformats.org/officeDocument/2006/relationships/tags" Target="../tags/tag518.xml"/><Relationship Id="rId15" Type="http://schemas.openxmlformats.org/officeDocument/2006/relationships/tags" Target="../tags/tag517.xml"/><Relationship Id="rId14" Type="http://schemas.openxmlformats.org/officeDocument/2006/relationships/tags" Target="../tags/tag516.xml"/><Relationship Id="rId13" Type="http://schemas.openxmlformats.org/officeDocument/2006/relationships/tags" Target="../tags/tag515.xml"/><Relationship Id="rId12" Type="http://schemas.openxmlformats.org/officeDocument/2006/relationships/tags" Target="../tags/tag514.xml"/><Relationship Id="rId11" Type="http://schemas.openxmlformats.org/officeDocument/2006/relationships/tags" Target="../tags/tag513.xml"/><Relationship Id="rId10" Type="http://schemas.openxmlformats.org/officeDocument/2006/relationships/tags" Target="../tags/tag512.xml"/><Relationship Id="rId1" Type="http://schemas.openxmlformats.org/officeDocument/2006/relationships/tags" Target="../tags/tag503.xml"/></Relationships>
</file>

<file path=ppt/slides/_rels/slide21.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8" Type="http://schemas.openxmlformats.org/officeDocument/2006/relationships/notesSlide" Target="../notesSlides/notesSlide21.xml"/><Relationship Id="rId47" Type="http://schemas.openxmlformats.org/officeDocument/2006/relationships/slideLayout" Target="../slideLayouts/slideLayout7.xml"/><Relationship Id="rId46" Type="http://schemas.openxmlformats.org/officeDocument/2006/relationships/tags" Target="../tags/tag594.xml"/><Relationship Id="rId45" Type="http://schemas.openxmlformats.org/officeDocument/2006/relationships/tags" Target="../tags/tag593.xml"/><Relationship Id="rId44" Type="http://schemas.openxmlformats.org/officeDocument/2006/relationships/tags" Target="../tags/tag592.xml"/><Relationship Id="rId43" Type="http://schemas.openxmlformats.org/officeDocument/2006/relationships/tags" Target="../tags/tag591.xml"/><Relationship Id="rId42" Type="http://schemas.openxmlformats.org/officeDocument/2006/relationships/tags" Target="../tags/tag590.xml"/><Relationship Id="rId41" Type="http://schemas.openxmlformats.org/officeDocument/2006/relationships/tags" Target="../tags/tag589.xml"/><Relationship Id="rId40" Type="http://schemas.openxmlformats.org/officeDocument/2006/relationships/tags" Target="../tags/tag588.xml"/><Relationship Id="rId4" Type="http://schemas.openxmlformats.org/officeDocument/2006/relationships/tags" Target="../tags/tag552.xml"/><Relationship Id="rId39" Type="http://schemas.openxmlformats.org/officeDocument/2006/relationships/tags" Target="../tags/tag587.xml"/><Relationship Id="rId38" Type="http://schemas.openxmlformats.org/officeDocument/2006/relationships/tags" Target="../tags/tag586.xml"/><Relationship Id="rId37" Type="http://schemas.openxmlformats.org/officeDocument/2006/relationships/tags" Target="../tags/tag585.xml"/><Relationship Id="rId36" Type="http://schemas.openxmlformats.org/officeDocument/2006/relationships/tags" Target="../tags/tag584.xml"/><Relationship Id="rId35" Type="http://schemas.openxmlformats.org/officeDocument/2006/relationships/tags" Target="../tags/tag583.xml"/><Relationship Id="rId34" Type="http://schemas.openxmlformats.org/officeDocument/2006/relationships/tags" Target="../tags/tag582.xml"/><Relationship Id="rId33" Type="http://schemas.openxmlformats.org/officeDocument/2006/relationships/tags" Target="../tags/tag581.xml"/><Relationship Id="rId32" Type="http://schemas.openxmlformats.org/officeDocument/2006/relationships/tags" Target="../tags/tag580.xml"/><Relationship Id="rId31" Type="http://schemas.openxmlformats.org/officeDocument/2006/relationships/tags" Target="../tags/tag579.xml"/><Relationship Id="rId30" Type="http://schemas.openxmlformats.org/officeDocument/2006/relationships/tags" Target="../tags/tag578.xml"/><Relationship Id="rId3" Type="http://schemas.openxmlformats.org/officeDocument/2006/relationships/tags" Target="../tags/tag551.xml"/><Relationship Id="rId29" Type="http://schemas.openxmlformats.org/officeDocument/2006/relationships/tags" Target="../tags/tag577.xml"/><Relationship Id="rId28" Type="http://schemas.openxmlformats.org/officeDocument/2006/relationships/tags" Target="../tags/tag576.xml"/><Relationship Id="rId27" Type="http://schemas.openxmlformats.org/officeDocument/2006/relationships/tags" Target="../tags/tag575.xml"/><Relationship Id="rId26" Type="http://schemas.openxmlformats.org/officeDocument/2006/relationships/tags" Target="../tags/tag574.xml"/><Relationship Id="rId25" Type="http://schemas.openxmlformats.org/officeDocument/2006/relationships/tags" Target="../tags/tag573.xml"/><Relationship Id="rId24" Type="http://schemas.openxmlformats.org/officeDocument/2006/relationships/tags" Target="../tags/tag572.xml"/><Relationship Id="rId23" Type="http://schemas.openxmlformats.org/officeDocument/2006/relationships/tags" Target="../tags/tag571.xml"/><Relationship Id="rId22" Type="http://schemas.openxmlformats.org/officeDocument/2006/relationships/tags" Target="../tags/tag570.xml"/><Relationship Id="rId21" Type="http://schemas.openxmlformats.org/officeDocument/2006/relationships/tags" Target="../tags/tag569.xml"/><Relationship Id="rId20" Type="http://schemas.openxmlformats.org/officeDocument/2006/relationships/tags" Target="../tags/tag568.xml"/><Relationship Id="rId2" Type="http://schemas.openxmlformats.org/officeDocument/2006/relationships/tags" Target="../tags/tag550.xml"/><Relationship Id="rId19" Type="http://schemas.openxmlformats.org/officeDocument/2006/relationships/tags" Target="../tags/tag567.xml"/><Relationship Id="rId18" Type="http://schemas.openxmlformats.org/officeDocument/2006/relationships/tags" Target="../tags/tag566.xml"/><Relationship Id="rId17" Type="http://schemas.openxmlformats.org/officeDocument/2006/relationships/tags" Target="../tags/tag565.xml"/><Relationship Id="rId16" Type="http://schemas.openxmlformats.org/officeDocument/2006/relationships/tags" Target="../tags/tag564.xml"/><Relationship Id="rId15" Type="http://schemas.openxmlformats.org/officeDocument/2006/relationships/tags" Target="../tags/tag563.xml"/><Relationship Id="rId14" Type="http://schemas.openxmlformats.org/officeDocument/2006/relationships/tags" Target="../tags/tag562.xml"/><Relationship Id="rId13" Type="http://schemas.openxmlformats.org/officeDocument/2006/relationships/tags" Target="../tags/tag561.xml"/><Relationship Id="rId12" Type="http://schemas.openxmlformats.org/officeDocument/2006/relationships/tags" Target="../tags/tag560.xml"/><Relationship Id="rId11" Type="http://schemas.openxmlformats.org/officeDocument/2006/relationships/tags" Target="../tags/tag559.xml"/><Relationship Id="rId10" Type="http://schemas.openxmlformats.org/officeDocument/2006/relationships/tags" Target="../tags/tag558.xml"/><Relationship Id="rId1" Type="http://schemas.openxmlformats.org/officeDocument/2006/relationships/tags" Target="../tags/tag54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tags" Target="../tags/tag600.xml"/><Relationship Id="rId5" Type="http://schemas.openxmlformats.org/officeDocument/2006/relationships/tags" Target="../tags/tag599.xml"/><Relationship Id="rId48" Type="http://schemas.openxmlformats.org/officeDocument/2006/relationships/notesSlide" Target="../notesSlides/notesSlide24.xml"/><Relationship Id="rId47" Type="http://schemas.openxmlformats.org/officeDocument/2006/relationships/slideLayout" Target="../slideLayouts/slideLayout7.xml"/><Relationship Id="rId46" Type="http://schemas.openxmlformats.org/officeDocument/2006/relationships/tags" Target="../tags/tag640.xml"/><Relationship Id="rId45" Type="http://schemas.openxmlformats.org/officeDocument/2006/relationships/tags" Target="../tags/tag639.xml"/><Relationship Id="rId44" Type="http://schemas.openxmlformats.org/officeDocument/2006/relationships/tags" Target="../tags/tag638.xml"/><Relationship Id="rId43" Type="http://schemas.openxmlformats.org/officeDocument/2006/relationships/tags" Target="../tags/tag637.xml"/><Relationship Id="rId42" Type="http://schemas.openxmlformats.org/officeDocument/2006/relationships/tags" Target="../tags/tag636.xml"/><Relationship Id="rId41" Type="http://schemas.openxmlformats.org/officeDocument/2006/relationships/tags" Target="../tags/tag635.xml"/><Relationship Id="rId40" Type="http://schemas.openxmlformats.org/officeDocument/2006/relationships/tags" Target="../tags/tag634.xml"/><Relationship Id="rId4" Type="http://schemas.openxmlformats.org/officeDocument/2006/relationships/tags" Target="../tags/tag598.xml"/><Relationship Id="rId39" Type="http://schemas.openxmlformats.org/officeDocument/2006/relationships/tags" Target="../tags/tag633.xml"/><Relationship Id="rId38" Type="http://schemas.openxmlformats.org/officeDocument/2006/relationships/tags" Target="../tags/tag632.xml"/><Relationship Id="rId37" Type="http://schemas.openxmlformats.org/officeDocument/2006/relationships/tags" Target="../tags/tag631.xml"/><Relationship Id="rId36" Type="http://schemas.openxmlformats.org/officeDocument/2006/relationships/tags" Target="../tags/tag630.xml"/><Relationship Id="rId35" Type="http://schemas.openxmlformats.org/officeDocument/2006/relationships/tags" Target="../tags/tag629.xml"/><Relationship Id="rId34" Type="http://schemas.openxmlformats.org/officeDocument/2006/relationships/tags" Target="../tags/tag628.xml"/><Relationship Id="rId33" Type="http://schemas.openxmlformats.org/officeDocument/2006/relationships/tags" Target="../tags/tag627.xml"/><Relationship Id="rId32" Type="http://schemas.openxmlformats.org/officeDocument/2006/relationships/tags" Target="../tags/tag626.xml"/><Relationship Id="rId31" Type="http://schemas.openxmlformats.org/officeDocument/2006/relationships/tags" Target="../tags/tag625.xml"/><Relationship Id="rId30" Type="http://schemas.openxmlformats.org/officeDocument/2006/relationships/tags" Target="../tags/tag624.xml"/><Relationship Id="rId3" Type="http://schemas.openxmlformats.org/officeDocument/2006/relationships/tags" Target="../tags/tag597.xml"/><Relationship Id="rId29" Type="http://schemas.openxmlformats.org/officeDocument/2006/relationships/tags" Target="../tags/tag623.xml"/><Relationship Id="rId28" Type="http://schemas.openxmlformats.org/officeDocument/2006/relationships/tags" Target="../tags/tag622.xml"/><Relationship Id="rId27" Type="http://schemas.openxmlformats.org/officeDocument/2006/relationships/tags" Target="../tags/tag621.xml"/><Relationship Id="rId26" Type="http://schemas.openxmlformats.org/officeDocument/2006/relationships/tags" Target="../tags/tag620.xml"/><Relationship Id="rId25" Type="http://schemas.openxmlformats.org/officeDocument/2006/relationships/tags" Target="../tags/tag619.xml"/><Relationship Id="rId24" Type="http://schemas.openxmlformats.org/officeDocument/2006/relationships/tags" Target="../tags/tag618.xml"/><Relationship Id="rId23" Type="http://schemas.openxmlformats.org/officeDocument/2006/relationships/tags" Target="../tags/tag617.xml"/><Relationship Id="rId22" Type="http://schemas.openxmlformats.org/officeDocument/2006/relationships/tags" Target="../tags/tag616.xml"/><Relationship Id="rId21" Type="http://schemas.openxmlformats.org/officeDocument/2006/relationships/tags" Target="../tags/tag615.xml"/><Relationship Id="rId20" Type="http://schemas.openxmlformats.org/officeDocument/2006/relationships/tags" Target="../tags/tag614.xml"/><Relationship Id="rId2" Type="http://schemas.openxmlformats.org/officeDocument/2006/relationships/tags" Target="../tags/tag596.xml"/><Relationship Id="rId19" Type="http://schemas.openxmlformats.org/officeDocument/2006/relationships/tags" Target="../tags/tag613.xml"/><Relationship Id="rId18" Type="http://schemas.openxmlformats.org/officeDocument/2006/relationships/tags" Target="../tags/tag612.xml"/><Relationship Id="rId17" Type="http://schemas.openxmlformats.org/officeDocument/2006/relationships/tags" Target="../tags/tag611.xml"/><Relationship Id="rId16" Type="http://schemas.openxmlformats.org/officeDocument/2006/relationships/tags" Target="../tags/tag610.xml"/><Relationship Id="rId15" Type="http://schemas.openxmlformats.org/officeDocument/2006/relationships/tags" Target="../tags/tag609.xml"/><Relationship Id="rId14" Type="http://schemas.openxmlformats.org/officeDocument/2006/relationships/tags" Target="../tags/tag608.xml"/><Relationship Id="rId13" Type="http://schemas.openxmlformats.org/officeDocument/2006/relationships/tags" Target="../tags/tag607.xml"/><Relationship Id="rId12" Type="http://schemas.openxmlformats.org/officeDocument/2006/relationships/tags" Target="../tags/tag606.xml"/><Relationship Id="rId11" Type="http://schemas.openxmlformats.org/officeDocument/2006/relationships/tags" Target="../tags/tag605.xml"/><Relationship Id="rId10" Type="http://schemas.openxmlformats.org/officeDocument/2006/relationships/tags" Target="../tags/tag604.xml"/><Relationship Id="rId1" Type="http://schemas.openxmlformats.org/officeDocument/2006/relationships/tags" Target="../tags/tag595.xml"/></Relationships>
</file>

<file path=ppt/slides/_rels/slide25.xml.rels><?xml version="1.0" encoding="UTF-8" standalone="yes"?>
<Relationships xmlns="http://schemas.openxmlformats.org/package/2006/relationships"><Relationship Id="rId9" Type="http://schemas.openxmlformats.org/officeDocument/2006/relationships/tags" Target="../tags/tag649.xml"/><Relationship Id="rId8" Type="http://schemas.openxmlformats.org/officeDocument/2006/relationships/tags" Target="../tags/tag648.xml"/><Relationship Id="rId7" Type="http://schemas.openxmlformats.org/officeDocument/2006/relationships/tags" Target="../tags/tag647.xml"/><Relationship Id="rId6" Type="http://schemas.openxmlformats.org/officeDocument/2006/relationships/tags" Target="../tags/tag646.xml"/><Relationship Id="rId59" Type="http://schemas.openxmlformats.org/officeDocument/2006/relationships/notesSlide" Target="../notesSlides/notesSlide25.xml"/><Relationship Id="rId58" Type="http://schemas.openxmlformats.org/officeDocument/2006/relationships/slideLayout" Target="../slideLayouts/slideLayout7.xml"/><Relationship Id="rId57" Type="http://schemas.openxmlformats.org/officeDocument/2006/relationships/image" Target="../media/image39.png"/><Relationship Id="rId56" Type="http://schemas.openxmlformats.org/officeDocument/2006/relationships/image" Target="../media/image38.png"/><Relationship Id="rId55" Type="http://schemas.openxmlformats.org/officeDocument/2006/relationships/image" Target="../media/image37.png"/><Relationship Id="rId54" Type="http://schemas.openxmlformats.org/officeDocument/2006/relationships/image" Target="../media/image36.png"/><Relationship Id="rId53" Type="http://schemas.openxmlformats.org/officeDocument/2006/relationships/image" Target="../media/image35.png"/><Relationship Id="rId52" Type="http://schemas.openxmlformats.org/officeDocument/2006/relationships/image" Target="../media/image34.png"/><Relationship Id="rId51" Type="http://schemas.openxmlformats.org/officeDocument/2006/relationships/image" Target="../media/image33.png"/><Relationship Id="rId50" Type="http://schemas.openxmlformats.org/officeDocument/2006/relationships/image" Target="../media/image32.png"/><Relationship Id="rId5" Type="http://schemas.openxmlformats.org/officeDocument/2006/relationships/tags" Target="../tags/tag645.xml"/><Relationship Id="rId49" Type="http://schemas.openxmlformats.org/officeDocument/2006/relationships/image" Target="../media/image31.png"/><Relationship Id="rId48" Type="http://schemas.openxmlformats.org/officeDocument/2006/relationships/image" Target="../media/image30.png"/><Relationship Id="rId47" Type="http://schemas.openxmlformats.org/officeDocument/2006/relationships/image" Target="../media/image29.png"/><Relationship Id="rId46" Type="http://schemas.openxmlformats.org/officeDocument/2006/relationships/tags" Target="../tags/tag686.xml"/><Relationship Id="rId45" Type="http://schemas.openxmlformats.org/officeDocument/2006/relationships/tags" Target="../tags/tag685.xml"/><Relationship Id="rId44" Type="http://schemas.openxmlformats.org/officeDocument/2006/relationships/tags" Target="../tags/tag684.xml"/><Relationship Id="rId43" Type="http://schemas.openxmlformats.org/officeDocument/2006/relationships/tags" Target="../tags/tag683.xml"/><Relationship Id="rId42" Type="http://schemas.openxmlformats.org/officeDocument/2006/relationships/tags" Target="../tags/tag682.xml"/><Relationship Id="rId41" Type="http://schemas.openxmlformats.org/officeDocument/2006/relationships/tags" Target="../tags/tag681.xml"/><Relationship Id="rId40" Type="http://schemas.openxmlformats.org/officeDocument/2006/relationships/tags" Target="../tags/tag680.xml"/><Relationship Id="rId4" Type="http://schemas.openxmlformats.org/officeDocument/2006/relationships/tags" Target="../tags/tag644.xml"/><Relationship Id="rId39" Type="http://schemas.openxmlformats.org/officeDocument/2006/relationships/tags" Target="../tags/tag679.xml"/><Relationship Id="rId38" Type="http://schemas.openxmlformats.org/officeDocument/2006/relationships/tags" Target="../tags/tag678.xml"/><Relationship Id="rId37" Type="http://schemas.openxmlformats.org/officeDocument/2006/relationships/tags" Target="../tags/tag677.xml"/><Relationship Id="rId36" Type="http://schemas.openxmlformats.org/officeDocument/2006/relationships/tags" Target="../tags/tag676.xml"/><Relationship Id="rId35" Type="http://schemas.openxmlformats.org/officeDocument/2006/relationships/tags" Target="../tags/tag675.xml"/><Relationship Id="rId34" Type="http://schemas.openxmlformats.org/officeDocument/2006/relationships/tags" Target="../tags/tag674.xml"/><Relationship Id="rId33" Type="http://schemas.openxmlformats.org/officeDocument/2006/relationships/tags" Target="../tags/tag673.xml"/><Relationship Id="rId32" Type="http://schemas.openxmlformats.org/officeDocument/2006/relationships/tags" Target="../tags/tag672.xml"/><Relationship Id="rId31" Type="http://schemas.openxmlformats.org/officeDocument/2006/relationships/tags" Target="../tags/tag671.xml"/><Relationship Id="rId30" Type="http://schemas.openxmlformats.org/officeDocument/2006/relationships/tags" Target="../tags/tag670.xml"/><Relationship Id="rId3" Type="http://schemas.openxmlformats.org/officeDocument/2006/relationships/tags" Target="../tags/tag643.xml"/><Relationship Id="rId29" Type="http://schemas.openxmlformats.org/officeDocument/2006/relationships/tags" Target="../tags/tag669.xml"/><Relationship Id="rId28" Type="http://schemas.openxmlformats.org/officeDocument/2006/relationships/tags" Target="../tags/tag668.xml"/><Relationship Id="rId27" Type="http://schemas.openxmlformats.org/officeDocument/2006/relationships/tags" Target="../tags/tag667.xml"/><Relationship Id="rId26" Type="http://schemas.openxmlformats.org/officeDocument/2006/relationships/tags" Target="../tags/tag666.xml"/><Relationship Id="rId25" Type="http://schemas.openxmlformats.org/officeDocument/2006/relationships/tags" Target="../tags/tag665.xml"/><Relationship Id="rId24" Type="http://schemas.openxmlformats.org/officeDocument/2006/relationships/tags" Target="../tags/tag664.xml"/><Relationship Id="rId23" Type="http://schemas.openxmlformats.org/officeDocument/2006/relationships/tags" Target="../tags/tag663.xml"/><Relationship Id="rId22" Type="http://schemas.openxmlformats.org/officeDocument/2006/relationships/tags" Target="../tags/tag662.xml"/><Relationship Id="rId21" Type="http://schemas.openxmlformats.org/officeDocument/2006/relationships/tags" Target="../tags/tag661.xml"/><Relationship Id="rId20" Type="http://schemas.openxmlformats.org/officeDocument/2006/relationships/tags" Target="../tags/tag660.xml"/><Relationship Id="rId2" Type="http://schemas.openxmlformats.org/officeDocument/2006/relationships/tags" Target="../tags/tag642.xml"/><Relationship Id="rId19" Type="http://schemas.openxmlformats.org/officeDocument/2006/relationships/tags" Target="../tags/tag659.xml"/><Relationship Id="rId18" Type="http://schemas.openxmlformats.org/officeDocument/2006/relationships/tags" Target="../tags/tag658.xml"/><Relationship Id="rId17" Type="http://schemas.openxmlformats.org/officeDocument/2006/relationships/tags" Target="../tags/tag657.xml"/><Relationship Id="rId16" Type="http://schemas.openxmlformats.org/officeDocument/2006/relationships/tags" Target="../tags/tag656.xml"/><Relationship Id="rId15" Type="http://schemas.openxmlformats.org/officeDocument/2006/relationships/tags" Target="../tags/tag655.xml"/><Relationship Id="rId14" Type="http://schemas.openxmlformats.org/officeDocument/2006/relationships/tags" Target="../tags/tag654.xml"/><Relationship Id="rId13" Type="http://schemas.openxmlformats.org/officeDocument/2006/relationships/tags" Target="../tags/tag653.xml"/><Relationship Id="rId12" Type="http://schemas.openxmlformats.org/officeDocument/2006/relationships/tags" Target="../tags/tag652.xml"/><Relationship Id="rId11" Type="http://schemas.openxmlformats.org/officeDocument/2006/relationships/tags" Target="../tags/tag651.xml"/><Relationship Id="rId10" Type="http://schemas.openxmlformats.org/officeDocument/2006/relationships/tags" Target="../tags/tag650.xml"/><Relationship Id="rId1" Type="http://schemas.openxmlformats.org/officeDocument/2006/relationships/tags" Target="../tags/tag6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9" Type="http://schemas.openxmlformats.org/officeDocument/2006/relationships/tags" Target="../tags/tag695.xml"/><Relationship Id="rId8" Type="http://schemas.openxmlformats.org/officeDocument/2006/relationships/tags" Target="../tags/tag694.xml"/><Relationship Id="rId7" Type="http://schemas.openxmlformats.org/officeDocument/2006/relationships/tags" Target="../tags/tag693.xml"/><Relationship Id="rId6" Type="http://schemas.openxmlformats.org/officeDocument/2006/relationships/tags" Target="../tags/tag692.xml"/><Relationship Id="rId51" Type="http://schemas.openxmlformats.org/officeDocument/2006/relationships/notesSlide" Target="../notesSlides/notesSlide30.xml"/><Relationship Id="rId50" Type="http://schemas.openxmlformats.org/officeDocument/2006/relationships/slideLayout" Target="../slideLayouts/slideLayout7.xml"/><Relationship Id="rId5" Type="http://schemas.openxmlformats.org/officeDocument/2006/relationships/tags" Target="../tags/tag691.xml"/><Relationship Id="rId49" Type="http://schemas.openxmlformats.org/officeDocument/2006/relationships/tags" Target="../tags/tag735.xml"/><Relationship Id="rId48" Type="http://schemas.openxmlformats.org/officeDocument/2006/relationships/tags" Target="../tags/tag734.xml"/><Relationship Id="rId47" Type="http://schemas.openxmlformats.org/officeDocument/2006/relationships/tags" Target="../tags/tag733.xml"/><Relationship Id="rId46" Type="http://schemas.openxmlformats.org/officeDocument/2006/relationships/tags" Target="../tags/tag732.xml"/><Relationship Id="rId45" Type="http://schemas.openxmlformats.org/officeDocument/2006/relationships/tags" Target="../tags/tag731.xml"/><Relationship Id="rId44" Type="http://schemas.openxmlformats.org/officeDocument/2006/relationships/tags" Target="../tags/tag730.xml"/><Relationship Id="rId43" Type="http://schemas.openxmlformats.org/officeDocument/2006/relationships/tags" Target="../tags/tag729.xml"/><Relationship Id="rId42" Type="http://schemas.openxmlformats.org/officeDocument/2006/relationships/tags" Target="../tags/tag728.xml"/><Relationship Id="rId41" Type="http://schemas.openxmlformats.org/officeDocument/2006/relationships/tags" Target="../tags/tag727.xml"/><Relationship Id="rId40" Type="http://schemas.openxmlformats.org/officeDocument/2006/relationships/tags" Target="../tags/tag726.xml"/><Relationship Id="rId4" Type="http://schemas.openxmlformats.org/officeDocument/2006/relationships/tags" Target="../tags/tag690.xml"/><Relationship Id="rId39" Type="http://schemas.openxmlformats.org/officeDocument/2006/relationships/tags" Target="../tags/tag725.xml"/><Relationship Id="rId38" Type="http://schemas.openxmlformats.org/officeDocument/2006/relationships/tags" Target="../tags/tag724.xml"/><Relationship Id="rId37" Type="http://schemas.openxmlformats.org/officeDocument/2006/relationships/tags" Target="../tags/tag723.xml"/><Relationship Id="rId36" Type="http://schemas.openxmlformats.org/officeDocument/2006/relationships/tags" Target="../tags/tag722.xml"/><Relationship Id="rId35" Type="http://schemas.openxmlformats.org/officeDocument/2006/relationships/tags" Target="../tags/tag721.xml"/><Relationship Id="rId34" Type="http://schemas.openxmlformats.org/officeDocument/2006/relationships/tags" Target="../tags/tag720.xml"/><Relationship Id="rId33" Type="http://schemas.openxmlformats.org/officeDocument/2006/relationships/tags" Target="../tags/tag719.xml"/><Relationship Id="rId32" Type="http://schemas.openxmlformats.org/officeDocument/2006/relationships/tags" Target="../tags/tag718.xml"/><Relationship Id="rId31" Type="http://schemas.openxmlformats.org/officeDocument/2006/relationships/tags" Target="../tags/tag717.xml"/><Relationship Id="rId30" Type="http://schemas.openxmlformats.org/officeDocument/2006/relationships/tags" Target="../tags/tag716.xml"/><Relationship Id="rId3" Type="http://schemas.openxmlformats.org/officeDocument/2006/relationships/tags" Target="../tags/tag689.xml"/><Relationship Id="rId29" Type="http://schemas.openxmlformats.org/officeDocument/2006/relationships/tags" Target="../tags/tag715.xml"/><Relationship Id="rId28" Type="http://schemas.openxmlformats.org/officeDocument/2006/relationships/tags" Target="../tags/tag714.xml"/><Relationship Id="rId27" Type="http://schemas.openxmlformats.org/officeDocument/2006/relationships/tags" Target="../tags/tag713.xml"/><Relationship Id="rId26" Type="http://schemas.openxmlformats.org/officeDocument/2006/relationships/tags" Target="../tags/tag712.xml"/><Relationship Id="rId25" Type="http://schemas.openxmlformats.org/officeDocument/2006/relationships/tags" Target="../tags/tag711.xml"/><Relationship Id="rId24" Type="http://schemas.openxmlformats.org/officeDocument/2006/relationships/tags" Target="../tags/tag710.xml"/><Relationship Id="rId23" Type="http://schemas.openxmlformats.org/officeDocument/2006/relationships/tags" Target="../tags/tag709.xml"/><Relationship Id="rId22" Type="http://schemas.openxmlformats.org/officeDocument/2006/relationships/tags" Target="../tags/tag708.xml"/><Relationship Id="rId21" Type="http://schemas.openxmlformats.org/officeDocument/2006/relationships/tags" Target="../tags/tag707.xml"/><Relationship Id="rId20" Type="http://schemas.openxmlformats.org/officeDocument/2006/relationships/tags" Target="../tags/tag706.xml"/><Relationship Id="rId2" Type="http://schemas.openxmlformats.org/officeDocument/2006/relationships/tags" Target="../tags/tag688.xml"/><Relationship Id="rId19" Type="http://schemas.openxmlformats.org/officeDocument/2006/relationships/tags" Target="../tags/tag705.xml"/><Relationship Id="rId18" Type="http://schemas.openxmlformats.org/officeDocument/2006/relationships/tags" Target="../tags/tag704.xml"/><Relationship Id="rId17" Type="http://schemas.openxmlformats.org/officeDocument/2006/relationships/tags" Target="../tags/tag703.xml"/><Relationship Id="rId16" Type="http://schemas.openxmlformats.org/officeDocument/2006/relationships/tags" Target="../tags/tag702.xml"/><Relationship Id="rId15" Type="http://schemas.openxmlformats.org/officeDocument/2006/relationships/tags" Target="../tags/tag701.xml"/><Relationship Id="rId14" Type="http://schemas.openxmlformats.org/officeDocument/2006/relationships/tags" Target="../tags/tag700.xml"/><Relationship Id="rId13" Type="http://schemas.openxmlformats.org/officeDocument/2006/relationships/tags" Target="../tags/tag699.xml"/><Relationship Id="rId12" Type="http://schemas.openxmlformats.org/officeDocument/2006/relationships/tags" Target="../tags/tag698.xml"/><Relationship Id="rId11" Type="http://schemas.openxmlformats.org/officeDocument/2006/relationships/tags" Target="../tags/tag697.xml"/><Relationship Id="rId10" Type="http://schemas.openxmlformats.org/officeDocument/2006/relationships/tags" Target="../tags/tag696.xml"/><Relationship Id="rId1" Type="http://schemas.openxmlformats.org/officeDocument/2006/relationships/tags" Target="../tags/tag687.xml"/></Relationships>
</file>

<file path=ppt/slides/_rels/slide31.xml.rels><?xml version="1.0" encoding="UTF-8" standalone="yes"?>
<Relationships xmlns="http://schemas.openxmlformats.org/package/2006/relationships"><Relationship Id="rId9" Type="http://schemas.openxmlformats.org/officeDocument/2006/relationships/tags" Target="../tags/tag744.xml"/><Relationship Id="rId8" Type="http://schemas.openxmlformats.org/officeDocument/2006/relationships/tags" Target="../tags/tag743.xml"/><Relationship Id="rId7" Type="http://schemas.openxmlformats.org/officeDocument/2006/relationships/tags" Target="../tags/tag742.xml"/><Relationship Id="rId6" Type="http://schemas.openxmlformats.org/officeDocument/2006/relationships/tags" Target="../tags/tag741.xml"/><Relationship Id="rId5" Type="http://schemas.openxmlformats.org/officeDocument/2006/relationships/tags" Target="../tags/tag740.xml"/><Relationship Id="rId4" Type="http://schemas.openxmlformats.org/officeDocument/2006/relationships/tags" Target="../tags/tag739.xml"/><Relationship Id="rId3" Type="http://schemas.openxmlformats.org/officeDocument/2006/relationships/tags" Target="../tags/tag738.xml"/><Relationship Id="rId21" Type="http://schemas.openxmlformats.org/officeDocument/2006/relationships/notesSlide" Target="../notesSlides/notesSlide31.xml"/><Relationship Id="rId20" Type="http://schemas.openxmlformats.org/officeDocument/2006/relationships/slideLayout" Target="../slideLayouts/slideLayout7.xml"/><Relationship Id="rId2" Type="http://schemas.openxmlformats.org/officeDocument/2006/relationships/tags" Target="../tags/tag737.xml"/><Relationship Id="rId19" Type="http://schemas.openxmlformats.org/officeDocument/2006/relationships/image" Target="../media/image43.png"/><Relationship Id="rId18" Type="http://schemas.openxmlformats.org/officeDocument/2006/relationships/image" Target="../media/image42.png"/><Relationship Id="rId17" Type="http://schemas.openxmlformats.org/officeDocument/2006/relationships/image" Target="../media/image41.png"/><Relationship Id="rId16" Type="http://schemas.openxmlformats.org/officeDocument/2006/relationships/tags" Target="../tags/tag751.xml"/><Relationship Id="rId15" Type="http://schemas.openxmlformats.org/officeDocument/2006/relationships/tags" Target="../tags/tag750.xml"/><Relationship Id="rId14" Type="http://schemas.openxmlformats.org/officeDocument/2006/relationships/tags" Target="../tags/tag749.xml"/><Relationship Id="rId13" Type="http://schemas.openxmlformats.org/officeDocument/2006/relationships/tags" Target="../tags/tag748.xml"/><Relationship Id="rId12" Type="http://schemas.openxmlformats.org/officeDocument/2006/relationships/tags" Target="../tags/tag747.xml"/><Relationship Id="rId11" Type="http://schemas.openxmlformats.org/officeDocument/2006/relationships/tags" Target="../tags/tag746.xml"/><Relationship Id="rId10" Type="http://schemas.openxmlformats.org/officeDocument/2006/relationships/tags" Target="../tags/tag745.xml"/><Relationship Id="rId1" Type="http://schemas.openxmlformats.org/officeDocument/2006/relationships/tags" Target="../tags/tag736.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7.xml"/><Relationship Id="rId5" Type="http://schemas.openxmlformats.org/officeDocument/2006/relationships/tags" Target="../tags/tag756.xml"/><Relationship Id="rId4" Type="http://schemas.openxmlformats.org/officeDocument/2006/relationships/tags" Target="../tags/tag755.xml"/><Relationship Id="rId3" Type="http://schemas.openxmlformats.org/officeDocument/2006/relationships/tags" Target="../tags/tag754.xml"/><Relationship Id="rId2" Type="http://schemas.openxmlformats.org/officeDocument/2006/relationships/tags" Target="../tags/tag753.xml"/><Relationship Id="rId1" Type="http://schemas.openxmlformats.org/officeDocument/2006/relationships/tags" Target="../tags/tag752.xml"/></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slideLayout" Target="../slideLayouts/slideLayout7.xml"/><Relationship Id="rId7" Type="http://schemas.openxmlformats.org/officeDocument/2006/relationships/tags" Target="../tags/tag763.xml"/><Relationship Id="rId6" Type="http://schemas.openxmlformats.org/officeDocument/2006/relationships/tags" Target="../tags/tag762.xml"/><Relationship Id="rId5" Type="http://schemas.openxmlformats.org/officeDocument/2006/relationships/tags" Target="../tags/tag761.xml"/><Relationship Id="rId4" Type="http://schemas.openxmlformats.org/officeDocument/2006/relationships/tags" Target="../tags/tag760.xml"/><Relationship Id="rId3" Type="http://schemas.openxmlformats.org/officeDocument/2006/relationships/tags" Target="../tags/tag759.xml"/><Relationship Id="rId2" Type="http://schemas.openxmlformats.org/officeDocument/2006/relationships/tags" Target="../tags/tag758.xml"/><Relationship Id="rId1" Type="http://schemas.openxmlformats.org/officeDocument/2006/relationships/tags" Target="../tags/tag757.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7.xml"/><Relationship Id="rId5" Type="http://schemas.openxmlformats.org/officeDocument/2006/relationships/tags" Target="../tags/tag768.xml"/><Relationship Id="rId4" Type="http://schemas.openxmlformats.org/officeDocument/2006/relationships/tags" Target="../tags/tag767.xml"/><Relationship Id="rId3" Type="http://schemas.openxmlformats.org/officeDocument/2006/relationships/tags" Target="../tags/tag766.xml"/><Relationship Id="rId2" Type="http://schemas.openxmlformats.org/officeDocument/2006/relationships/tags" Target="../tags/tag765.xml"/><Relationship Id="rId1" Type="http://schemas.openxmlformats.org/officeDocument/2006/relationships/tags" Target="../tags/tag764.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7.xml"/><Relationship Id="rId7" Type="http://schemas.openxmlformats.org/officeDocument/2006/relationships/tags" Target="../tags/tag775.xml"/><Relationship Id="rId6" Type="http://schemas.openxmlformats.org/officeDocument/2006/relationships/tags" Target="../tags/tag774.xml"/><Relationship Id="rId5" Type="http://schemas.openxmlformats.org/officeDocument/2006/relationships/tags" Target="../tags/tag773.xml"/><Relationship Id="rId4" Type="http://schemas.openxmlformats.org/officeDocument/2006/relationships/tags" Target="../tags/tag772.xml"/><Relationship Id="rId3" Type="http://schemas.openxmlformats.org/officeDocument/2006/relationships/tags" Target="../tags/tag771.xml"/><Relationship Id="rId2" Type="http://schemas.openxmlformats.org/officeDocument/2006/relationships/tags" Target="../tags/tag770.xml"/><Relationship Id="rId1" Type="http://schemas.openxmlformats.org/officeDocument/2006/relationships/tags" Target="../tags/tag76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83.xml"/><Relationship Id="rId7" Type="http://schemas.openxmlformats.org/officeDocument/2006/relationships/tags" Target="../tags/tag782.xml"/><Relationship Id="rId6" Type="http://schemas.openxmlformats.org/officeDocument/2006/relationships/tags" Target="../tags/tag781.xml"/><Relationship Id="rId5" Type="http://schemas.openxmlformats.org/officeDocument/2006/relationships/tags" Target="../tags/tag780.xml"/><Relationship Id="rId4" Type="http://schemas.openxmlformats.org/officeDocument/2006/relationships/tags" Target="../tags/tag779.xml"/><Relationship Id="rId3" Type="http://schemas.openxmlformats.org/officeDocument/2006/relationships/tags" Target="../tags/tag778.xml"/><Relationship Id="rId2" Type="http://schemas.openxmlformats.org/officeDocument/2006/relationships/tags" Target="../tags/tag777.xml"/><Relationship Id="rId10" Type="http://schemas.openxmlformats.org/officeDocument/2006/relationships/notesSlide" Target="../notesSlides/notesSlide37.xml"/><Relationship Id="rId1" Type="http://schemas.openxmlformats.org/officeDocument/2006/relationships/tags" Target="../tags/tag776.xml"/></Relationships>
</file>

<file path=ppt/slides/_rels/slide38.xml.rels><?xml version="1.0" encoding="UTF-8" standalone="yes"?>
<Relationships xmlns="http://schemas.openxmlformats.org/package/2006/relationships"><Relationship Id="rId9" Type="http://schemas.openxmlformats.org/officeDocument/2006/relationships/tags" Target="../tags/tag792.xml"/><Relationship Id="rId8" Type="http://schemas.openxmlformats.org/officeDocument/2006/relationships/tags" Target="../tags/tag791.xml"/><Relationship Id="rId7" Type="http://schemas.openxmlformats.org/officeDocument/2006/relationships/tags" Target="../tags/tag790.xml"/><Relationship Id="rId6" Type="http://schemas.openxmlformats.org/officeDocument/2006/relationships/tags" Target="../tags/tag789.xml"/><Relationship Id="rId5" Type="http://schemas.openxmlformats.org/officeDocument/2006/relationships/tags" Target="../tags/tag788.xml"/><Relationship Id="rId4" Type="http://schemas.openxmlformats.org/officeDocument/2006/relationships/tags" Target="../tags/tag787.xml"/><Relationship Id="rId3" Type="http://schemas.openxmlformats.org/officeDocument/2006/relationships/tags" Target="../tags/tag786.xml"/><Relationship Id="rId20" Type="http://schemas.openxmlformats.org/officeDocument/2006/relationships/notesSlide" Target="../notesSlides/notesSlide38.xml"/><Relationship Id="rId2" Type="http://schemas.openxmlformats.org/officeDocument/2006/relationships/tags" Target="../tags/tag785.xml"/><Relationship Id="rId19" Type="http://schemas.openxmlformats.org/officeDocument/2006/relationships/slideLayout" Target="../slideLayouts/slideLayout7.xml"/><Relationship Id="rId18" Type="http://schemas.openxmlformats.org/officeDocument/2006/relationships/tags" Target="../tags/tag801.xml"/><Relationship Id="rId17" Type="http://schemas.openxmlformats.org/officeDocument/2006/relationships/tags" Target="../tags/tag800.xml"/><Relationship Id="rId16" Type="http://schemas.openxmlformats.org/officeDocument/2006/relationships/tags" Target="../tags/tag799.xml"/><Relationship Id="rId15" Type="http://schemas.openxmlformats.org/officeDocument/2006/relationships/tags" Target="../tags/tag798.xml"/><Relationship Id="rId14" Type="http://schemas.openxmlformats.org/officeDocument/2006/relationships/tags" Target="../tags/tag797.xml"/><Relationship Id="rId13" Type="http://schemas.openxmlformats.org/officeDocument/2006/relationships/tags" Target="../tags/tag796.xml"/><Relationship Id="rId12" Type="http://schemas.openxmlformats.org/officeDocument/2006/relationships/tags" Target="../tags/tag795.xml"/><Relationship Id="rId11" Type="http://schemas.openxmlformats.org/officeDocument/2006/relationships/tags" Target="../tags/tag794.xml"/><Relationship Id="rId10" Type="http://schemas.openxmlformats.org/officeDocument/2006/relationships/tags" Target="../tags/tag793.xml"/><Relationship Id="rId1" Type="http://schemas.openxmlformats.org/officeDocument/2006/relationships/tags" Target="../tags/tag78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9" Type="http://schemas.openxmlformats.org/officeDocument/2006/relationships/tags" Target="../tags/tag810.xml"/><Relationship Id="rId8" Type="http://schemas.openxmlformats.org/officeDocument/2006/relationships/tags" Target="../tags/tag809.xml"/><Relationship Id="rId7" Type="http://schemas.openxmlformats.org/officeDocument/2006/relationships/tags" Target="../tags/tag808.xml"/><Relationship Id="rId6" Type="http://schemas.openxmlformats.org/officeDocument/2006/relationships/tags" Target="../tags/tag807.xml"/><Relationship Id="rId5" Type="http://schemas.openxmlformats.org/officeDocument/2006/relationships/tags" Target="../tags/tag806.xml"/><Relationship Id="rId48" Type="http://schemas.openxmlformats.org/officeDocument/2006/relationships/notesSlide" Target="../notesSlides/notesSlide44.xml"/><Relationship Id="rId47" Type="http://schemas.openxmlformats.org/officeDocument/2006/relationships/slideLayout" Target="../slideLayouts/slideLayout7.xml"/><Relationship Id="rId46" Type="http://schemas.openxmlformats.org/officeDocument/2006/relationships/tags" Target="../tags/tag847.xml"/><Relationship Id="rId45" Type="http://schemas.openxmlformats.org/officeDocument/2006/relationships/tags" Target="../tags/tag846.xml"/><Relationship Id="rId44" Type="http://schemas.openxmlformats.org/officeDocument/2006/relationships/tags" Target="../tags/tag845.xml"/><Relationship Id="rId43" Type="http://schemas.openxmlformats.org/officeDocument/2006/relationships/tags" Target="../tags/tag844.xml"/><Relationship Id="rId42" Type="http://schemas.openxmlformats.org/officeDocument/2006/relationships/tags" Target="../tags/tag843.xml"/><Relationship Id="rId41" Type="http://schemas.openxmlformats.org/officeDocument/2006/relationships/tags" Target="../tags/tag842.xml"/><Relationship Id="rId40" Type="http://schemas.openxmlformats.org/officeDocument/2006/relationships/tags" Target="../tags/tag841.xml"/><Relationship Id="rId4" Type="http://schemas.openxmlformats.org/officeDocument/2006/relationships/tags" Target="../tags/tag805.xml"/><Relationship Id="rId39" Type="http://schemas.openxmlformats.org/officeDocument/2006/relationships/tags" Target="../tags/tag840.xml"/><Relationship Id="rId38" Type="http://schemas.openxmlformats.org/officeDocument/2006/relationships/tags" Target="../tags/tag839.xml"/><Relationship Id="rId37" Type="http://schemas.openxmlformats.org/officeDocument/2006/relationships/tags" Target="../tags/tag838.xml"/><Relationship Id="rId36" Type="http://schemas.openxmlformats.org/officeDocument/2006/relationships/tags" Target="../tags/tag837.xml"/><Relationship Id="rId35" Type="http://schemas.openxmlformats.org/officeDocument/2006/relationships/tags" Target="../tags/tag836.xml"/><Relationship Id="rId34" Type="http://schemas.openxmlformats.org/officeDocument/2006/relationships/tags" Target="../tags/tag835.xml"/><Relationship Id="rId33" Type="http://schemas.openxmlformats.org/officeDocument/2006/relationships/tags" Target="../tags/tag834.xml"/><Relationship Id="rId32" Type="http://schemas.openxmlformats.org/officeDocument/2006/relationships/tags" Target="../tags/tag833.xml"/><Relationship Id="rId31" Type="http://schemas.openxmlformats.org/officeDocument/2006/relationships/tags" Target="../tags/tag832.xml"/><Relationship Id="rId30" Type="http://schemas.openxmlformats.org/officeDocument/2006/relationships/tags" Target="../tags/tag831.xml"/><Relationship Id="rId3" Type="http://schemas.openxmlformats.org/officeDocument/2006/relationships/tags" Target="../tags/tag804.xml"/><Relationship Id="rId29" Type="http://schemas.openxmlformats.org/officeDocument/2006/relationships/tags" Target="../tags/tag830.xml"/><Relationship Id="rId28" Type="http://schemas.openxmlformats.org/officeDocument/2006/relationships/tags" Target="../tags/tag829.xml"/><Relationship Id="rId27" Type="http://schemas.openxmlformats.org/officeDocument/2006/relationships/tags" Target="../tags/tag828.xml"/><Relationship Id="rId26" Type="http://schemas.openxmlformats.org/officeDocument/2006/relationships/tags" Target="../tags/tag827.xml"/><Relationship Id="rId25" Type="http://schemas.openxmlformats.org/officeDocument/2006/relationships/tags" Target="../tags/tag826.xml"/><Relationship Id="rId24" Type="http://schemas.openxmlformats.org/officeDocument/2006/relationships/tags" Target="../tags/tag825.xml"/><Relationship Id="rId23" Type="http://schemas.openxmlformats.org/officeDocument/2006/relationships/tags" Target="../tags/tag824.xml"/><Relationship Id="rId22" Type="http://schemas.openxmlformats.org/officeDocument/2006/relationships/tags" Target="../tags/tag823.xml"/><Relationship Id="rId21" Type="http://schemas.openxmlformats.org/officeDocument/2006/relationships/tags" Target="../tags/tag822.xml"/><Relationship Id="rId20" Type="http://schemas.openxmlformats.org/officeDocument/2006/relationships/tags" Target="../tags/tag821.xml"/><Relationship Id="rId2" Type="http://schemas.openxmlformats.org/officeDocument/2006/relationships/tags" Target="../tags/tag803.xml"/><Relationship Id="rId19" Type="http://schemas.openxmlformats.org/officeDocument/2006/relationships/tags" Target="../tags/tag820.xml"/><Relationship Id="rId18" Type="http://schemas.openxmlformats.org/officeDocument/2006/relationships/tags" Target="../tags/tag819.xml"/><Relationship Id="rId17" Type="http://schemas.openxmlformats.org/officeDocument/2006/relationships/tags" Target="../tags/tag818.xml"/><Relationship Id="rId16" Type="http://schemas.openxmlformats.org/officeDocument/2006/relationships/tags" Target="../tags/tag817.xml"/><Relationship Id="rId15" Type="http://schemas.openxmlformats.org/officeDocument/2006/relationships/tags" Target="../tags/tag816.xml"/><Relationship Id="rId14" Type="http://schemas.openxmlformats.org/officeDocument/2006/relationships/tags" Target="../tags/tag815.xml"/><Relationship Id="rId13" Type="http://schemas.openxmlformats.org/officeDocument/2006/relationships/tags" Target="../tags/tag814.xml"/><Relationship Id="rId12" Type="http://schemas.openxmlformats.org/officeDocument/2006/relationships/tags" Target="../tags/tag813.xml"/><Relationship Id="rId11" Type="http://schemas.openxmlformats.org/officeDocument/2006/relationships/tags" Target="../tags/tag812.xml"/><Relationship Id="rId10" Type="http://schemas.openxmlformats.org/officeDocument/2006/relationships/tags" Target="../tags/tag811.xml"/><Relationship Id="rId1" Type="http://schemas.openxmlformats.org/officeDocument/2006/relationships/tags" Target="../tags/tag80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8" Type="http://schemas.openxmlformats.org/officeDocument/2006/relationships/notesSlide" Target="../notesSlides/notesSlide5.xml"/><Relationship Id="rId47" Type="http://schemas.openxmlformats.org/officeDocument/2006/relationships/slideLayout" Target="../slideLayouts/slideLayout7.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3" Type="http://schemas.openxmlformats.org/officeDocument/2006/relationships/notesSlide" Target="../notesSlides/notesSlide6.xml"/><Relationship Id="rId72" Type="http://schemas.openxmlformats.org/officeDocument/2006/relationships/slideLayout" Target="../slideLayouts/slideLayout7.xml"/><Relationship Id="rId71" Type="http://schemas.openxmlformats.org/officeDocument/2006/relationships/tags" Target="../tags/tag116.xml"/><Relationship Id="rId70" Type="http://schemas.openxmlformats.org/officeDocument/2006/relationships/tags" Target="../tags/tag115.xml"/><Relationship Id="rId7" Type="http://schemas.openxmlformats.org/officeDocument/2006/relationships/tags" Target="../tags/tag53.xml"/><Relationship Id="rId69" Type="http://schemas.openxmlformats.org/officeDocument/2006/relationships/tags" Target="../tags/tag114.xml"/><Relationship Id="rId68" Type="http://schemas.openxmlformats.org/officeDocument/2006/relationships/tags" Target="../tags/tag113.xml"/><Relationship Id="rId67" Type="http://schemas.openxmlformats.org/officeDocument/2006/relationships/tags" Target="../tags/tag112.xml"/><Relationship Id="rId66" Type="http://schemas.openxmlformats.org/officeDocument/2006/relationships/tags" Target="../tags/tag111.xml"/><Relationship Id="rId65" Type="http://schemas.openxmlformats.org/officeDocument/2006/relationships/tags" Target="../tags/tag110.xml"/><Relationship Id="rId64" Type="http://schemas.openxmlformats.org/officeDocument/2006/relationships/tags" Target="../tags/tag109.xml"/><Relationship Id="rId63" Type="http://schemas.openxmlformats.org/officeDocument/2006/relationships/tags" Target="../tags/tag108.xml"/><Relationship Id="rId62" Type="http://schemas.openxmlformats.org/officeDocument/2006/relationships/tags" Target="../tags/tag107.xml"/><Relationship Id="rId61" Type="http://schemas.openxmlformats.org/officeDocument/2006/relationships/tags" Target="../tags/tag106.xml"/><Relationship Id="rId60" Type="http://schemas.openxmlformats.org/officeDocument/2006/relationships/tags" Target="../tags/tag105.xml"/><Relationship Id="rId6" Type="http://schemas.openxmlformats.org/officeDocument/2006/relationships/tags" Target="../tags/tag52.xml"/><Relationship Id="rId59" Type="http://schemas.openxmlformats.org/officeDocument/2006/relationships/tags" Target="../tags/tag104.xml"/><Relationship Id="rId58" Type="http://schemas.openxmlformats.org/officeDocument/2006/relationships/tags" Target="../tags/tag103.xml"/><Relationship Id="rId57" Type="http://schemas.openxmlformats.org/officeDocument/2006/relationships/tags" Target="../tags/tag102.xml"/><Relationship Id="rId56" Type="http://schemas.openxmlformats.org/officeDocument/2006/relationships/tags" Target="../tags/tag101.xml"/><Relationship Id="rId55" Type="http://schemas.openxmlformats.org/officeDocument/2006/relationships/tags" Target="../tags/tag100.xml"/><Relationship Id="rId54" Type="http://schemas.openxmlformats.org/officeDocument/2006/relationships/tags" Target="../tags/tag99.xml"/><Relationship Id="rId53" Type="http://schemas.openxmlformats.org/officeDocument/2006/relationships/tags" Target="../tags/tag98.xml"/><Relationship Id="rId52" Type="http://schemas.openxmlformats.org/officeDocument/2006/relationships/image" Target="../media/image6.png"/><Relationship Id="rId51" Type="http://schemas.openxmlformats.org/officeDocument/2006/relationships/tags" Target="../tags/tag97.xml"/><Relationship Id="rId50" Type="http://schemas.openxmlformats.org/officeDocument/2006/relationships/tags" Target="../tags/tag96.xml"/><Relationship Id="rId5" Type="http://schemas.openxmlformats.org/officeDocument/2006/relationships/tags" Target="../tags/tag51.xml"/><Relationship Id="rId49" Type="http://schemas.openxmlformats.org/officeDocument/2006/relationships/tags" Target="../tags/tag95.xml"/><Relationship Id="rId48" Type="http://schemas.openxmlformats.org/officeDocument/2006/relationships/tags" Target="../tags/tag94.xml"/><Relationship Id="rId47" Type="http://schemas.openxmlformats.org/officeDocument/2006/relationships/tags" Target="../tags/tag93.xml"/><Relationship Id="rId46" Type="http://schemas.openxmlformats.org/officeDocument/2006/relationships/tags" Target="../tags/tag92.xml"/><Relationship Id="rId45" Type="http://schemas.openxmlformats.org/officeDocument/2006/relationships/tags" Target="../tags/tag91.xml"/><Relationship Id="rId44" Type="http://schemas.openxmlformats.org/officeDocument/2006/relationships/tags" Target="../tags/tag90.xml"/><Relationship Id="rId43" Type="http://schemas.openxmlformats.org/officeDocument/2006/relationships/tags" Target="../tags/tag89.xml"/><Relationship Id="rId42" Type="http://schemas.openxmlformats.org/officeDocument/2006/relationships/tags" Target="../tags/tag88.xml"/><Relationship Id="rId41" Type="http://schemas.openxmlformats.org/officeDocument/2006/relationships/tags" Target="../tags/tag87.xml"/><Relationship Id="rId40" Type="http://schemas.openxmlformats.org/officeDocument/2006/relationships/tags" Target="../tags/tag86.xml"/><Relationship Id="rId4" Type="http://schemas.openxmlformats.org/officeDocument/2006/relationships/tags" Target="../tags/tag50.xml"/><Relationship Id="rId39" Type="http://schemas.openxmlformats.org/officeDocument/2006/relationships/tags" Target="../tags/tag85.xml"/><Relationship Id="rId38" Type="http://schemas.openxmlformats.org/officeDocument/2006/relationships/tags" Target="../tags/tag84.xml"/><Relationship Id="rId37" Type="http://schemas.openxmlformats.org/officeDocument/2006/relationships/tags" Target="../tags/tag83.xml"/><Relationship Id="rId36" Type="http://schemas.openxmlformats.org/officeDocument/2006/relationships/tags" Target="../tags/tag82.xml"/><Relationship Id="rId35" Type="http://schemas.openxmlformats.org/officeDocument/2006/relationships/tags" Target="../tags/tag81.xml"/><Relationship Id="rId34" Type="http://schemas.openxmlformats.org/officeDocument/2006/relationships/tags" Target="../tags/tag80.xml"/><Relationship Id="rId33" Type="http://schemas.openxmlformats.org/officeDocument/2006/relationships/tags" Target="../tags/tag79.xml"/><Relationship Id="rId32" Type="http://schemas.openxmlformats.org/officeDocument/2006/relationships/tags" Target="../tags/tag78.xml"/><Relationship Id="rId31" Type="http://schemas.openxmlformats.org/officeDocument/2006/relationships/tags" Target="../tags/tag77.xml"/><Relationship Id="rId30" Type="http://schemas.openxmlformats.org/officeDocument/2006/relationships/tags" Target="../tags/tag76.xml"/><Relationship Id="rId3" Type="http://schemas.openxmlformats.org/officeDocument/2006/relationships/tags" Target="../tags/tag49.xml"/><Relationship Id="rId29" Type="http://schemas.openxmlformats.org/officeDocument/2006/relationships/tags" Target="../tags/tag75.xml"/><Relationship Id="rId28" Type="http://schemas.openxmlformats.org/officeDocument/2006/relationships/tags" Target="../tags/tag74.xml"/><Relationship Id="rId27" Type="http://schemas.openxmlformats.org/officeDocument/2006/relationships/tags" Target="../tags/tag73.xml"/><Relationship Id="rId26" Type="http://schemas.openxmlformats.org/officeDocument/2006/relationships/tags" Target="../tags/tag72.xml"/><Relationship Id="rId25" Type="http://schemas.openxmlformats.org/officeDocument/2006/relationships/tags" Target="../tags/tag71.xml"/><Relationship Id="rId24" Type="http://schemas.openxmlformats.org/officeDocument/2006/relationships/tags" Target="../tags/tag70.xml"/><Relationship Id="rId23" Type="http://schemas.openxmlformats.org/officeDocument/2006/relationships/tags" Target="../tags/tag69.xml"/><Relationship Id="rId22" Type="http://schemas.openxmlformats.org/officeDocument/2006/relationships/tags" Target="../tags/tag68.xml"/><Relationship Id="rId21" Type="http://schemas.openxmlformats.org/officeDocument/2006/relationships/tags" Target="../tags/tag67.xml"/><Relationship Id="rId20" Type="http://schemas.openxmlformats.org/officeDocument/2006/relationships/tags" Target="../tags/tag66.xml"/><Relationship Id="rId2" Type="http://schemas.openxmlformats.org/officeDocument/2006/relationships/tags" Target="../tags/tag48.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7.xml"/></Relationships>
</file>

<file path=ppt/slides/_rels/slide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6" Type="http://schemas.openxmlformats.org/officeDocument/2006/relationships/notesSlide" Target="../notesSlides/notesSlide7.xml"/><Relationship Id="rId55" Type="http://schemas.openxmlformats.org/officeDocument/2006/relationships/slideLayout" Target="../slideLayouts/slideLayout7.xml"/><Relationship Id="rId54" Type="http://schemas.openxmlformats.org/officeDocument/2006/relationships/tags" Target="../tags/tag170.xml"/><Relationship Id="rId53" Type="http://schemas.openxmlformats.org/officeDocument/2006/relationships/tags" Target="../tags/tag169.xml"/><Relationship Id="rId52" Type="http://schemas.openxmlformats.org/officeDocument/2006/relationships/tags" Target="../tags/tag168.xml"/><Relationship Id="rId51" Type="http://schemas.openxmlformats.org/officeDocument/2006/relationships/tags" Target="../tags/tag167.xml"/><Relationship Id="rId50" Type="http://schemas.openxmlformats.org/officeDocument/2006/relationships/tags" Target="../tags/tag166.xml"/><Relationship Id="rId5" Type="http://schemas.openxmlformats.org/officeDocument/2006/relationships/tags" Target="../tags/tag121.xml"/><Relationship Id="rId49" Type="http://schemas.openxmlformats.org/officeDocument/2006/relationships/tags" Target="../tags/tag165.xml"/><Relationship Id="rId48" Type="http://schemas.openxmlformats.org/officeDocument/2006/relationships/tags" Target="../tags/tag164.xml"/><Relationship Id="rId47" Type="http://schemas.openxmlformats.org/officeDocument/2006/relationships/tags" Target="../tags/tag163.xml"/><Relationship Id="rId46" Type="http://schemas.openxmlformats.org/officeDocument/2006/relationships/tags" Target="../tags/tag162.xml"/><Relationship Id="rId45" Type="http://schemas.openxmlformats.org/officeDocument/2006/relationships/tags" Target="../tags/tag161.xml"/><Relationship Id="rId44" Type="http://schemas.openxmlformats.org/officeDocument/2006/relationships/tags" Target="../tags/tag160.xml"/><Relationship Id="rId43" Type="http://schemas.openxmlformats.org/officeDocument/2006/relationships/tags" Target="../tags/tag159.xml"/><Relationship Id="rId42" Type="http://schemas.openxmlformats.org/officeDocument/2006/relationships/tags" Target="../tags/tag158.xml"/><Relationship Id="rId41" Type="http://schemas.openxmlformats.org/officeDocument/2006/relationships/tags" Target="../tags/tag157.xml"/><Relationship Id="rId40" Type="http://schemas.openxmlformats.org/officeDocument/2006/relationships/tags" Target="../tags/tag156.xml"/><Relationship Id="rId4" Type="http://schemas.openxmlformats.org/officeDocument/2006/relationships/tags" Target="../tags/tag120.xml"/><Relationship Id="rId39" Type="http://schemas.openxmlformats.org/officeDocument/2006/relationships/tags" Target="../tags/tag155.xml"/><Relationship Id="rId38" Type="http://schemas.openxmlformats.org/officeDocument/2006/relationships/tags" Target="../tags/tag154.xml"/><Relationship Id="rId37" Type="http://schemas.openxmlformats.org/officeDocument/2006/relationships/tags" Target="../tags/tag153.xml"/><Relationship Id="rId36" Type="http://schemas.openxmlformats.org/officeDocument/2006/relationships/tags" Target="../tags/tag152.xml"/><Relationship Id="rId35" Type="http://schemas.openxmlformats.org/officeDocument/2006/relationships/tags" Target="../tags/tag151.xml"/><Relationship Id="rId34" Type="http://schemas.openxmlformats.org/officeDocument/2006/relationships/tags" Target="../tags/tag150.xml"/><Relationship Id="rId33" Type="http://schemas.openxmlformats.org/officeDocument/2006/relationships/tags" Target="../tags/tag149.xml"/><Relationship Id="rId32" Type="http://schemas.openxmlformats.org/officeDocument/2006/relationships/tags" Target="../tags/tag148.xml"/><Relationship Id="rId31" Type="http://schemas.openxmlformats.org/officeDocument/2006/relationships/tags" Target="../tags/tag147.xml"/><Relationship Id="rId30" Type="http://schemas.openxmlformats.org/officeDocument/2006/relationships/tags" Target="../tags/tag146.xml"/><Relationship Id="rId3" Type="http://schemas.openxmlformats.org/officeDocument/2006/relationships/tags" Target="../tags/tag119.xml"/><Relationship Id="rId29" Type="http://schemas.openxmlformats.org/officeDocument/2006/relationships/tags" Target="../tags/tag145.xml"/><Relationship Id="rId28" Type="http://schemas.openxmlformats.org/officeDocument/2006/relationships/tags" Target="../tags/tag144.xml"/><Relationship Id="rId27" Type="http://schemas.openxmlformats.org/officeDocument/2006/relationships/tags" Target="../tags/tag143.xml"/><Relationship Id="rId26" Type="http://schemas.openxmlformats.org/officeDocument/2006/relationships/tags" Target="../tags/tag142.xml"/><Relationship Id="rId25" Type="http://schemas.openxmlformats.org/officeDocument/2006/relationships/tags" Target="../tags/tag141.xml"/><Relationship Id="rId24" Type="http://schemas.openxmlformats.org/officeDocument/2006/relationships/tags" Target="../tags/tag140.xml"/><Relationship Id="rId23" Type="http://schemas.openxmlformats.org/officeDocument/2006/relationships/tags" Target="../tags/tag139.xml"/><Relationship Id="rId22" Type="http://schemas.openxmlformats.org/officeDocument/2006/relationships/tags" Target="../tags/tag138.xml"/><Relationship Id="rId21" Type="http://schemas.openxmlformats.org/officeDocument/2006/relationships/tags" Target="../tags/tag137.xml"/><Relationship Id="rId20" Type="http://schemas.openxmlformats.org/officeDocument/2006/relationships/tags" Target="../tags/tag136.xml"/><Relationship Id="rId2" Type="http://schemas.openxmlformats.org/officeDocument/2006/relationships/tags" Target="../tags/tag118.xml"/><Relationship Id="rId19" Type="http://schemas.openxmlformats.org/officeDocument/2006/relationships/tags" Target="../tags/tag135.xml"/><Relationship Id="rId18" Type="http://schemas.openxmlformats.org/officeDocument/2006/relationships/tags" Target="../tags/tag134.xml"/><Relationship Id="rId17" Type="http://schemas.openxmlformats.org/officeDocument/2006/relationships/tags" Target="../tags/tag133.xml"/><Relationship Id="rId16" Type="http://schemas.openxmlformats.org/officeDocument/2006/relationships/tags" Target="../tags/tag132.xml"/><Relationship Id="rId15" Type="http://schemas.openxmlformats.org/officeDocument/2006/relationships/tags" Target="../tags/tag131.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tags" Target="../tags/tag117.xml"/></Relationships>
</file>

<file path=ppt/slides/_rels/slide8.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4" Type="http://schemas.openxmlformats.org/officeDocument/2006/relationships/notesSlide" Target="../notesSlides/notesSlide8.xml"/><Relationship Id="rId53" Type="http://schemas.openxmlformats.org/officeDocument/2006/relationships/slideLayout" Target="../slideLayouts/slideLayout7.xml"/><Relationship Id="rId52" Type="http://schemas.openxmlformats.org/officeDocument/2006/relationships/tags" Target="../tags/tag222.xml"/><Relationship Id="rId51" Type="http://schemas.openxmlformats.org/officeDocument/2006/relationships/tags" Target="../tags/tag221.xml"/><Relationship Id="rId50" Type="http://schemas.openxmlformats.org/officeDocument/2006/relationships/tags" Target="../tags/tag220.xml"/><Relationship Id="rId5" Type="http://schemas.openxmlformats.org/officeDocument/2006/relationships/tags" Target="../tags/tag175.xml"/><Relationship Id="rId49" Type="http://schemas.openxmlformats.org/officeDocument/2006/relationships/tags" Target="../tags/tag219.xml"/><Relationship Id="rId48" Type="http://schemas.openxmlformats.org/officeDocument/2006/relationships/tags" Target="../tags/tag218.xml"/><Relationship Id="rId47" Type="http://schemas.openxmlformats.org/officeDocument/2006/relationships/tags" Target="../tags/tag217.xml"/><Relationship Id="rId46" Type="http://schemas.openxmlformats.org/officeDocument/2006/relationships/tags" Target="../tags/tag216.xml"/><Relationship Id="rId45" Type="http://schemas.openxmlformats.org/officeDocument/2006/relationships/tags" Target="../tags/tag215.xml"/><Relationship Id="rId44" Type="http://schemas.openxmlformats.org/officeDocument/2006/relationships/tags" Target="../tags/tag214.xml"/><Relationship Id="rId43" Type="http://schemas.openxmlformats.org/officeDocument/2006/relationships/tags" Target="../tags/tag213.xml"/><Relationship Id="rId42" Type="http://schemas.openxmlformats.org/officeDocument/2006/relationships/tags" Target="../tags/tag212.xml"/><Relationship Id="rId41" Type="http://schemas.openxmlformats.org/officeDocument/2006/relationships/tags" Target="../tags/tag211.xml"/><Relationship Id="rId40" Type="http://schemas.openxmlformats.org/officeDocument/2006/relationships/tags" Target="../tags/tag210.xml"/><Relationship Id="rId4" Type="http://schemas.openxmlformats.org/officeDocument/2006/relationships/tags" Target="../tags/tag174.xml"/><Relationship Id="rId39" Type="http://schemas.openxmlformats.org/officeDocument/2006/relationships/tags" Target="../tags/tag209.xml"/><Relationship Id="rId38" Type="http://schemas.openxmlformats.org/officeDocument/2006/relationships/tags" Target="../tags/tag208.xml"/><Relationship Id="rId37" Type="http://schemas.openxmlformats.org/officeDocument/2006/relationships/tags" Target="../tags/tag207.xml"/><Relationship Id="rId36" Type="http://schemas.openxmlformats.org/officeDocument/2006/relationships/tags" Target="../tags/tag206.xml"/><Relationship Id="rId35" Type="http://schemas.openxmlformats.org/officeDocument/2006/relationships/tags" Target="../tags/tag205.xml"/><Relationship Id="rId34" Type="http://schemas.openxmlformats.org/officeDocument/2006/relationships/tags" Target="../tags/tag204.xml"/><Relationship Id="rId33" Type="http://schemas.openxmlformats.org/officeDocument/2006/relationships/tags" Target="../tags/tag203.xml"/><Relationship Id="rId32" Type="http://schemas.openxmlformats.org/officeDocument/2006/relationships/tags" Target="../tags/tag202.xml"/><Relationship Id="rId31" Type="http://schemas.openxmlformats.org/officeDocument/2006/relationships/tags" Target="../tags/tag201.xml"/><Relationship Id="rId30" Type="http://schemas.openxmlformats.org/officeDocument/2006/relationships/tags" Target="../tags/tag200.xml"/><Relationship Id="rId3" Type="http://schemas.openxmlformats.org/officeDocument/2006/relationships/tags" Target="../tags/tag173.xml"/><Relationship Id="rId29" Type="http://schemas.openxmlformats.org/officeDocument/2006/relationships/tags" Target="../tags/tag199.xml"/><Relationship Id="rId28" Type="http://schemas.openxmlformats.org/officeDocument/2006/relationships/tags" Target="../tags/tag198.xml"/><Relationship Id="rId27" Type="http://schemas.openxmlformats.org/officeDocument/2006/relationships/tags" Target="../tags/tag197.xml"/><Relationship Id="rId26" Type="http://schemas.openxmlformats.org/officeDocument/2006/relationships/tags" Target="../tags/tag196.xml"/><Relationship Id="rId25" Type="http://schemas.openxmlformats.org/officeDocument/2006/relationships/tags" Target="../tags/tag195.xml"/><Relationship Id="rId24" Type="http://schemas.openxmlformats.org/officeDocument/2006/relationships/tags" Target="../tags/tag194.xml"/><Relationship Id="rId23" Type="http://schemas.openxmlformats.org/officeDocument/2006/relationships/tags" Target="../tags/tag193.xml"/><Relationship Id="rId22" Type="http://schemas.openxmlformats.org/officeDocument/2006/relationships/tags" Target="../tags/tag192.xml"/><Relationship Id="rId21" Type="http://schemas.openxmlformats.org/officeDocument/2006/relationships/tags" Target="../tags/tag191.xml"/><Relationship Id="rId20" Type="http://schemas.openxmlformats.org/officeDocument/2006/relationships/tags" Target="../tags/tag190.xml"/><Relationship Id="rId2" Type="http://schemas.openxmlformats.org/officeDocument/2006/relationships/tags" Target="../tags/tag172.xml"/><Relationship Id="rId19" Type="http://schemas.openxmlformats.org/officeDocument/2006/relationships/tags" Target="../tags/tag189.xml"/><Relationship Id="rId18" Type="http://schemas.openxmlformats.org/officeDocument/2006/relationships/tags" Target="../tags/tag188.xml"/><Relationship Id="rId17" Type="http://schemas.openxmlformats.org/officeDocument/2006/relationships/tags" Target="../tags/tag187.xml"/><Relationship Id="rId16" Type="http://schemas.openxmlformats.org/officeDocument/2006/relationships/tags" Target="../tags/tag186.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_rels/slide9.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8" Type="http://schemas.openxmlformats.org/officeDocument/2006/relationships/notesSlide" Target="../notesSlides/notesSlide9.xml"/><Relationship Id="rId47" Type="http://schemas.openxmlformats.org/officeDocument/2006/relationships/slideLayout" Target="../slideLayouts/slideLayout7.xml"/><Relationship Id="rId46" Type="http://schemas.openxmlformats.org/officeDocument/2006/relationships/tags" Target="../tags/tag268.xml"/><Relationship Id="rId45" Type="http://schemas.openxmlformats.org/officeDocument/2006/relationships/tags" Target="../tags/tag267.xml"/><Relationship Id="rId44" Type="http://schemas.openxmlformats.org/officeDocument/2006/relationships/tags" Target="../tags/tag266.xml"/><Relationship Id="rId43" Type="http://schemas.openxmlformats.org/officeDocument/2006/relationships/tags" Target="../tags/tag265.xml"/><Relationship Id="rId42" Type="http://schemas.openxmlformats.org/officeDocument/2006/relationships/tags" Target="../tags/tag264.xml"/><Relationship Id="rId41" Type="http://schemas.openxmlformats.org/officeDocument/2006/relationships/tags" Target="../tags/tag263.xml"/><Relationship Id="rId40" Type="http://schemas.openxmlformats.org/officeDocument/2006/relationships/tags" Target="../tags/tag262.xml"/><Relationship Id="rId4" Type="http://schemas.openxmlformats.org/officeDocument/2006/relationships/tags" Target="../tags/tag226.xml"/><Relationship Id="rId39" Type="http://schemas.openxmlformats.org/officeDocument/2006/relationships/tags" Target="../tags/tag261.xml"/><Relationship Id="rId38" Type="http://schemas.openxmlformats.org/officeDocument/2006/relationships/tags" Target="../tags/tag260.xml"/><Relationship Id="rId37" Type="http://schemas.openxmlformats.org/officeDocument/2006/relationships/tags" Target="../tags/tag259.xml"/><Relationship Id="rId36" Type="http://schemas.openxmlformats.org/officeDocument/2006/relationships/tags" Target="../tags/tag258.xml"/><Relationship Id="rId35" Type="http://schemas.openxmlformats.org/officeDocument/2006/relationships/tags" Target="../tags/tag257.xml"/><Relationship Id="rId34" Type="http://schemas.openxmlformats.org/officeDocument/2006/relationships/tags" Target="../tags/tag256.xml"/><Relationship Id="rId33" Type="http://schemas.openxmlformats.org/officeDocument/2006/relationships/tags" Target="../tags/tag255.xml"/><Relationship Id="rId32" Type="http://schemas.openxmlformats.org/officeDocument/2006/relationships/tags" Target="../tags/tag254.xml"/><Relationship Id="rId31" Type="http://schemas.openxmlformats.org/officeDocument/2006/relationships/tags" Target="../tags/tag253.xml"/><Relationship Id="rId30" Type="http://schemas.openxmlformats.org/officeDocument/2006/relationships/tags" Target="../tags/tag252.xml"/><Relationship Id="rId3" Type="http://schemas.openxmlformats.org/officeDocument/2006/relationships/tags" Target="../tags/tag225.xml"/><Relationship Id="rId29" Type="http://schemas.openxmlformats.org/officeDocument/2006/relationships/tags" Target="../tags/tag251.xml"/><Relationship Id="rId28" Type="http://schemas.openxmlformats.org/officeDocument/2006/relationships/tags" Target="../tags/tag250.xml"/><Relationship Id="rId27" Type="http://schemas.openxmlformats.org/officeDocument/2006/relationships/tags" Target="../tags/tag249.xml"/><Relationship Id="rId26" Type="http://schemas.openxmlformats.org/officeDocument/2006/relationships/tags" Target="../tags/tag248.xml"/><Relationship Id="rId25" Type="http://schemas.openxmlformats.org/officeDocument/2006/relationships/tags" Target="../tags/tag247.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tags" Target="../tags/tag224.xml"/><Relationship Id="rId19" Type="http://schemas.openxmlformats.org/officeDocument/2006/relationships/tags" Target="../tags/tag241.xml"/><Relationship Id="rId18" Type="http://schemas.openxmlformats.org/officeDocument/2006/relationships/tags" Target="../tags/tag240.xml"/><Relationship Id="rId17" Type="http://schemas.openxmlformats.org/officeDocument/2006/relationships/tags" Target="../tags/tag239.xml"/><Relationship Id="rId16" Type="http://schemas.openxmlformats.org/officeDocument/2006/relationships/tags" Target="../tags/tag238.xml"/><Relationship Id="rId15" Type="http://schemas.openxmlformats.org/officeDocument/2006/relationships/tags" Target="../tags/tag237.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tags" Target="../tags/tag2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latin typeface="+mn-lt"/>
                <a:ea typeface="+mn-ea"/>
                <a:cs typeface="+mn-ea"/>
                <a:sym typeface="+mn-lt"/>
              </a:rPr>
              <a:t>第一章 数据库介绍</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数据库系统 </a:t>
            </a:r>
            <a:r>
              <a:rPr lang="en-US" altLang="zh-CN" dirty="0" smtClean="0">
                <a:latin typeface="+mn-lt"/>
                <a:ea typeface="+mn-ea"/>
                <a:cs typeface="+mn-ea"/>
                <a:sym typeface="+mn-lt"/>
              </a:rPr>
              <a:t>(Database System, DBS)</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ln>
            <a:solidFill>
              <a:schemeClr val="bg1"/>
            </a:solidFill>
          </a:ln>
        </p:spPr>
        <p:txBody>
          <a:bodyPr/>
          <a:lstStyle/>
          <a:p>
            <a:r>
              <a:rPr lang="zh-CN" altLang="en-US" sz="2000" dirty="0" smtClean="0">
                <a:latin typeface="+mn-lt"/>
                <a:ea typeface="+mn-ea"/>
                <a:cs typeface="+mn-ea"/>
                <a:sym typeface="+mn-lt"/>
              </a:rPr>
              <a:t>数据库系统是由数据库、数据库管理系统（及其应用开发工具）、应用程序和数据库管理员组成的存储、管理、处理和维护数据的</a:t>
            </a:r>
            <a:r>
              <a:rPr lang="zh-CN" altLang="en-US" sz="2000" b="1" dirty="0" smtClean="0">
                <a:solidFill>
                  <a:srgbClr val="C00000"/>
                </a:solidFill>
                <a:latin typeface="+mn-lt"/>
                <a:ea typeface="+mn-ea"/>
                <a:cs typeface="+mn-ea"/>
                <a:sym typeface="+mn-lt"/>
              </a:rPr>
              <a:t>系统</a:t>
            </a:r>
            <a:r>
              <a:rPr lang="zh-CN" altLang="en-US" sz="2000" dirty="0" smtClean="0">
                <a:latin typeface="+mn-lt"/>
                <a:ea typeface="+mn-ea"/>
                <a:cs typeface="+mn-ea"/>
                <a:sym typeface="+mn-lt"/>
              </a:rPr>
              <a:t>。</a:t>
            </a:r>
            <a:endParaRPr lang="en-US" altLang="zh-CN" sz="2000"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4" name="Rectangle 18"/>
          <p:cNvSpPr>
            <a:spLocks noChangeArrowheads="1"/>
          </p:cNvSpPr>
          <p:nvPr/>
        </p:nvSpPr>
        <p:spPr bwMode="auto">
          <a:xfrm>
            <a:off x="1343472" y="2455845"/>
            <a:ext cx="756084" cy="307758"/>
          </a:xfrm>
          <a:prstGeom prst="rect">
            <a:avLst/>
          </a:prstGeom>
          <a:solidFill>
            <a:schemeClr val="bg1"/>
          </a:solidFill>
          <a:ln w="28575" algn="ctr">
            <a:solidFill>
              <a:srgbClr val="C00000"/>
            </a:solid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400" dirty="0">
                <a:cs typeface="+mn-ea"/>
                <a:sym typeface="+mn-lt"/>
              </a:rPr>
              <a:t>用户</a:t>
            </a:r>
            <a:endParaRPr lang="en-US" altLang="zh-CN" sz="1400" dirty="0">
              <a:cs typeface="+mn-ea"/>
              <a:sym typeface="+mn-lt"/>
            </a:endParaRPr>
          </a:p>
        </p:txBody>
      </p:sp>
      <p:sp>
        <p:nvSpPr>
          <p:cNvPr id="55" name="Rectangle 18"/>
          <p:cNvSpPr>
            <a:spLocks noChangeArrowheads="1"/>
          </p:cNvSpPr>
          <p:nvPr/>
        </p:nvSpPr>
        <p:spPr bwMode="auto">
          <a:xfrm>
            <a:off x="2549606" y="2450592"/>
            <a:ext cx="756084" cy="307758"/>
          </a:xfrm>
          <a:prstGeom prst="rect">
            <a:avLst/>
          </a:prstGeom>
          <a:solidFill>
            <a:schemeClr val="bg1"/>
          </a:solidFill>
          <a:ln w="28575" algn="ctr">
            <a:solidFill>
              <a:srgbClr val="C00000"/>
            </a:solid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400" dirty="0">
                <a:cs typeface="+mn-ea"/>
                <a:sym typeface="+mn-lt"/>
              </a:rPr>
              <a:t>用户</a:t>
            </a:r>
            <a:endParaRPr lang="en-US" altLang="zh-CN" sz="1400" dirty="0">
              <a:cs typeface="+mn-ea"/>
              <a:sym typeface="+mn-lt"/>
            </a:endParaRPr>
          </a:p>
        </p:txBody>
      </p:sp>
      <p:sp>
        <p:nvSpPr>
          <p:cNvPr id="56" name="Rectangle 18"/>
          <p:cNvSpPr>
            <a:spLocks noChangeArrowheads="1"/>
          </p:cNvSpPr>
          <p:nvPr/>
        </p:nvSpPr>
        <p:spPr bwMode="auto">
          <a:xfrm>
            <a:off x="4079776" y="2450592"/>
            <a:ext cx="756084" cy="307758"/>
          </a:xfrm>
          <a:prstGeom prst="rect">
            <a:avLst/>
          </a:prstGeom>
          <a:solidFill>
            <a:schemeClr val="bg1"/>
          </a:solidFill>
          <a:ln w="28575" algn="ctr">
            <a:solidFill>
              <a:srgbClr val="C00000"/>
            </a:solid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400" dirty="0">
                <a:cs typeface="+mn-ea"/>
                <a:sym typeface="+mn-lt"/>
              </a:rPr>
              <a:t>用户</a:t>
            </a:r>
            <a:endParaRPr lang="en-US" altLang="zh-CN" sz="1400" dirty="0">
              <a:cs typeface="+mn-ea"/>
              <a:sym typeface="+mn-lt"/>
            </a:endParaRPr>
          </a:p>
        </p:txBody>
      </p:sp>
      <p:sp>
        <p:nvSpPr>
          <p:cNvPr id="57" name="Rectangle 18"/>
          <p:cNvSpPr>
            <a:spLocks noChangeArrowheads="1"/>
          </p:cNvSpPr>
          <p:nvPr/>
        </p:nvSpPr>
        <p:spPr bwMode="auto">
          <a:xfrm>
            <a:off x="3458707" y="2441697"/>
            <a:ext cx="501159" cy="325083"/>
          </a:xfrm>
          <a:prstGeom prst="rect">
            <a:avLst/>
          </a:prstGeom>
          <a:noFill/>
          <a:ln w="28575" algn="ctr">
            <a:noFill/>
            <a:miter lim="800000"/>
          </a:ln>
          <a:effectLst>
            <a:outerShdw blurRad="50800" dist="38100" dir="2700000" algn="tl" rotWithShape="0">
              <a:prstClr val="black">
                <a:alpha val="40000"/>
              </a:prstClr>
            </a:outerShdw>
          </a:effectLst>
        </p:spPr>
        <p:txBody>
          <a:bodyPr wrap="none" lIns="91422" tIns="45711" rIns="91422" bIns="45711" anchor="ctr"/>
          <a:lstStyle/>
          <a:p>
            <a:pPr algn="ctr" defTabSz="914400"/>
            <a:r>
              <a:rPr kumimoji="1" lang="en-US" altLang="zh-CN" sz="1600" b="1" dirty="0" smtClean="0">
                <a:cs typeface="+mn-ea"/>
                <a:sym typeface="+mn-lt"/>
              </a:rPr>
              <a:t>…</a:t>
            </a:r>
            <a:endParaRPr kumimoji="1" lang="en-US" altLang="zh-CN" sz="1600" b="1" dirty="0">
              <a:cs typeface="+mn-ea"/>
              <a:sym typeface="+mn-lt"/>
            </a:endParaRPr>
          </a:p>
        </p:txBody>
      </p:sp>
      <p:sp>
        <p:nvSpPr>
          <p:cNvPr id="5" name="流程图: 可选过程 4"/>
          <p:cNvSpPr/>
          <p:nvPr/>
        </p:nvSpPr>
        <p:spPr bwMode="auto">
          <a:xfrm>
            <a:off x="2267678" y="3146596"/>
            <a:ext cx="1314146" cy="306447"/>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cs typeface="+mn-ea"/>
                <a:sym typeface="+mn-lt"/>
              </a:rPr>
              <a:t>应用系统</a:t>
            </a:r>
            <a:endParaRPr lang="zh-CN" altLang="en-US" sz="1200" dirty="0">
              <a:cs typeface="+mn-ea"/>
              <a:sym typeface="+mn-lt"/>
            </a:endParaRPr>
          </a:p>
        </p:txBody>
      </p:sp>
      <p:sp>
        <p:nvSpPr>
          <p:cNvPr id="63" name="流程图: 可选过程 62"/>
          <p:cNvSpPr/>
          <p:nvPr/>
        </p:nvSpPr>
        <p:spPr bwMode="auto">
          <a:xfrm>
            <a:off x="2267678" y="3717111"/>
            <a:ext cx="1314146" cy="314877"/>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cs typeface="+mn-ea"/>
                <a:sym typeface="+mn-lt"/>
              </a:rPr>
              <a:t>应用开发工具</a:t>
            </a:r>
            <a:endParaRPr lang="zh-CN" altLang="en-US" sz="1200" dirty="0">
              <a:cs typeface="+mn-ea"/>
              <a:sym typeface="+mn-lt"/>
            </a:endParaRPr>
          </a:p>
        </p:txBody>
      </p:sp>
      <p:sp>
        <p:nvSpPr>
          <p:cNvPr id="64" name="流程图: 可选过程 63"/>
          <p:cNvSpPr/>
          <p:nvPr/>
        </p:nvSpPr>
        <p:spPr bwMode="auto">
          <a:xfrm>
            <a:off x="2267678" y="4296056"/>
            <a:ext cx="1314146" cy="314877"/>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cs typeface="+mn-ea"/>
                <a:sym typeface="+mn-lt"/>
              </a:rPr>
              <a:t>数据库管理系统</a:t>
            </a:r>
            <a:endParaRPr lang="zh-CN" altLang="en-US" sz="1200" dirty="0">
              <a:cs typeface="+mn-ea"/>
              <a:sym typeface="+mn-lt"/>
            </a:endParaRPr>
          </a:p>
        </p:txBody>
      </p:sp>
      <p:sp>
        <p:nvSpPr>
          <p:cNvPr id="65" name="流程图: 可选过程 64"/>
          <p:cNvSpPr/>
          <p:nvPr/>
        </p:nvSpPr>
        <p:spPr bwMode="auto">
          <a:xfrm>
            <a:off x="2267678" y="4875001"/>
            <a:ext cx="1314146" cy="314877"/>
          </a:xfrm>
          <a:prstGeom prst="flowChartAlternateProcess">
            <a:avLst/>
          </a:prstGeom>
          <a:noFill/>
          <a:ln w="12700" cap="flat" cmpd="sng" algn="ctr">
            <a:solidFill>
              <a:srgbClr val="CCCCFF"/>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cs typeface="+mn-ea"/>
                <a:sym typeface="+mn-lt"/>
              </a:rPr>
              <a:t>操作系统</a:t>
            </a:r>
            <a:endParaRPr lang="zh-CN" altLang="en-US" sz="1200" dirty="0">
              <a:cs typeface="+mn-ea"/>
              <a:sym typeface="+mn-lt"/>
            </a:endParaRPr>
          </a:p>
        </p:txBody>
      </p:sp>
      <p:sp>
        <p:nvSpPr>
          <p:cNvPr id="6" name="流程图: 磁盘 5"/>
          <p:cNvSpPr/>
          <p:nvPr/>
        </p:nvSpPr>
        <p:spPr bwMode="auto">
          <a:xfrm>
            <a:off x="2387588" y="5453946"/>
            <a:ext cx="1074327" cy="489073"/>
          </a:xfrm>
          <a:prstGeom prst="flowChartMagneticDisk">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cs typeface="+mn-ea"/>
                <a:sym typeface="+mn-lt"/>
              </a:rPr>
              <a:t>数据库</a:t>
            </a:r>
            <a:endParaRPr lang="zh-CN" altLang="en-US" sz="1200" dirty="0">
              <a:cs typeface="+mn-ea"/>
              <a:sym typeface="+mn-lt"/>
            </a:endParaRPr>
          </a:p>
        </p:txBody>
      </p:sp>
      <p:sp>
        <p:nvSpPr>
          <p:cNvPr id="66" name="流程图: 可选过程 65"/>
          <p:cNvSpPr/>
          <p:nvPr/>
        </p:nvSpPr>
        <p:spPr bwMode="auto">
          <a:xfrm>
            <a:off x="4124781" y="4296055"/>
            <a:ext cx="1314146" cy="314877"/>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cs typeface="+mn-ea"/>
                <a:sym typeface="+mn-lt"/>
              </a:rPr>
              <a:t>数据库管理员</a:t>
            </a:r>
            <a:endParaRPr lang="zh-CN" altLang="en-US" sz="1200" dirty="0">
              <a:cs typeface="+mn-ea"/>
              <a:sym typeface="+mn-lt"/>
            </a:endParaRPr>
          </a:p>
        </p:txBody>
      </p:sp>
      <p:cxnSp>
        <p:nvCxnSpPr>
          <p:cNvPr id="67" name="直接箭头连接符 66"/>
          <p:cNvCxnSpPr>
            <a:stCxn id="66" idx="1"/>
            <a:endCxn id="64" idx="3"/>
          </p:cNvCxnSpPr>
          <p:nvPr/>
        </p:nvCxnSpPr>
        <p:spPr bwMode="auto">
          <a:xfrm flipH="1">
            <a:off x="3581824" y="4453494"/>
            <a:ext cx="542957" cy="1"/>
          </a:xfrm>
          <a:prstGeom prst="straightConnector1">
            <a:avLst/>
          </a:prstGeom>
          <a:noFill/>
          <a:ln w="28575" cap="flat" cmpd="sng" algn="ctr">
            <a:solidFill>
              <a:srgbClr val="006699"/>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69" name="肘形连接符 68"/>
          <p:cNvCxnSpPr>
            <a:stCxn id="66" idx="2"/>
            <a:endCxn id="6" idx="4"/>
          </p:cNvCxnSpPr>
          <p:nvPr/>
        </p:nvCxnSpPr>
        <p:spPr bwMode="auto">
          <a:xfrm rot="5400000">
            <a:off x="3578110" y="4494738"/>
            <a:ext cx="1087551" cy="1319939"/>
          </a:xfrm>
          <a:prstGeom prst="bentConnector2">
            <a:avLst/>
          </a:prstGeom>
          <a:noFill/>
          <a:ln w="28575" cap="flat" cmpd="sng" algn="ctr">
            <a:solidFill>
              <a:srgbClr val="006699"/>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71" name="直接连接符 70"/>
          <p:cNvCxnSpPr>
            <a:stCxn id="5" idx="2"/>
            <a:endCxn id="63" idx="0"/>
          </p:cNvCxnSpPr>
          <p:nvPr/>
        </p:nvCxnSpPr>
        <p:spPr bwMode="auto">
          <a:xfrm>
            <a:off x="2924751" y="3453043"/>
            <a:ext cx="0" cy="264068"/>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2" name="直接连接符 71"/>
          <p:cNvCxnSpPr>
            <a:stCxn id="63" idx="2"/>
            <a:endCxn id="64" idx="0"/>
          </p:cNvCxnSpPr>
          <p:nvPr/>
        </p:nvCxnSpPr>
        <p:spPr bwMode="auto">
          <a:xfrm>
            <a:off x="2924751" y="4031988"/>
            <a:ext cx="0" cy="264068"/>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5" name="直接连接符 74"/>
          <p:cNvCxnSpPr>
            <a:endCxn id="65" idx="0"/>
          </p:cNvCxnSpPr>
          <p:nvPr/>
        </p:nvCxnSpPr>
        <p:spPr bwMode="auto">
          <a:xfrm>
            <a:off x="2924751" y="4610932"/>
            <a:ext cx="0" cy="264069"/>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8" name="直接连接符 77"/>
          <p:cNvCxnSpPr>
            <a:stCxn id="65" idx="2"/>
            <a:endCxn id="6" idx="1"/>
          </p:cNvCxnSpPr>
          <p:nvPr/>
        </p:nvCxnSpPr>
        <p:spPr bwMode="auto">
          <a:xfrm>
            <a:off x="2924751" y="5189878"/>
            <a:ext cx="1" cy="264068"/>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1" name="直接箭头连接符 80"/>
          <p:cNvCxnSpPr>
            <a:stCxn id="54" idx="2"/>
            <a:endCxn id="5" idx="1"/>
          </p:cNvCxnSpPr>
          <p:nvPr/>
        </p:nvCxnSpPr>
        <p:spPr bwMode="auto">
          <a:xfrm>
            <a:off x="1721514" y="2763603"/>
            <a:ext cx="546164" cy="536217"/>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84" name="直接箭头连接符 83"/>
          <p:cNvCxnSpPr>
            <a:stCxn id="55" idx="2"/>
            <a:endCxn id="5" idx="0"/>
          </p:cNvCxnSpPr>
          <p:nvPr/>
        </p:nvCxnSpPr>
        <p:spPr bwMode="auto">
          <a:xfrm flipH="1">
            <a:off x="2924751" y="2758350"/>
            <a:ext cx="2897" cy="388246"/>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88" name="直接箭头连接符 87"/>
          <p:cNvCxnSpPr>
            <a:stCxn id="56" idx="2"/>
            <a:endCxn id="5" idx="3"/>
          </p:cNvCxnSpPr>
          <p:nvPr/>
        </p:nvCxnSpPr>
        <p:spPr bwMode="auto">
          <a:xfrm flipH="1">
            <a:off x="3581824" y="2758350"/>
            <a:ext cx="875994" cy="541470"/>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92" name="椭圆 91"/>
          <p:cNvSpPr/>
          <p:nvPr/>
        </p:nvSpPr>
        <p:spPr bwMode="auto">
          <a:xfrm>
            <a:off x="8559609" y="3994368"/>
            <a:ext cx="648074" cy="56724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94" name="椭圆 93"/>
          <p:cNvSpPr/>
          <p:nvPr/>
        </p:nvSpPr>
        <p:spPr bwMode="auto">
          <a:xfrm>
            <a:off x="8167246" y="3575817"/>
            <a:ext cx="1438129" cy="140434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96" name="椭圆 95"/>
          <p:cNvSpPr/>
          <p:nvPr/>
        </p:nvSpPr>
        <p:spPr bwMode="auto">
          <a:xfrm>
            <a:off x="7687124" y="3164793"/>
            <a:ext cx="2398372" cy="222639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97" name="文本框 96"/>
          <p:cNvSpPr txBox="1"/>
          <p:nvPr/>
        </p:nvSpPr>
        <p:spPr bwMode="auto">
          <a:xfrm>
            <a:off x="8472264" y="4210541"/>
            <a:ext cx="822764"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a:cs typeface="+mn-ea"/>
                <a:sym typeface="+mn-lt"/>
              </a:rPr>
              <a:t>硬件</a:t>
            </a:r>
            <a:endParaRPr kumimoji="1" lang="zh-CN" altLang="en-US" sz="1200" b="1" dirty="0">
              <a:cs typeface="+mn-ea"/>
              <a:sym typeface="+mn-lt"/>
            </a:endParaRPr>
          </a:p>
        </p:txBody>
      </p:sp>
      <p:sp>
        <p:nvSpPr>
          <p:cNvPr id="99" name="文本框 98"/>
          <p:cNvSpPr txBox="1"/>
          <p:nvPr/>
        </p:nvSpPr>
        <p:spPr bwMode="auto">
          <a:xfrm>
            <a:off x="8543537" y="3780377"/>
            <a:ext cx="680218"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操作系统</a:t>
            </a:r>
            <a:endParaRPr kumimoji="1" lang="zh-CN" altLang="en-US" sz="1200" b="1" dirty="0">
              <a:cs typeface="+mn-ea"/>
              <a:sym typeface="+mn-lt"/>
            </a:endParaRPr>
          </a:p>
        </p:txBody>
      </p:sp>
      <p:sp>
        <p:nvSpPr>
          <p:cNvPr id="100" name="文本框 99"/>
          <p:cNvSpPr txBox="1"/>
          <p:nvPr/>
        </p:nvSpPr>
        <p:spPr bwMode="auto">
          <a:xfrm>
            <a:off x="8623858" y="3420430"/>
            <a:ext cx="519577" cy="184666"/>
          </a:xfrm>
          <a:prstGeom prst="rect">
            <a:avLst/>
          </a:prstGeom>
          <a:noFill/>
          <a:ln w="9525" algn="ctr">
            <a:noFill/>
            <a:miter lim="800000"/>
          </a:ln>
        </p:spPr>
        <p:txBody>
          <a:bodyPr vert="horz" wrap="square" lIns="0" tIns="0" rIns="0" bIns="0" numCol="1" rtlCol="0" anchor="ctr" anchorCtr="0" compatLnSpc="1">
            <a:spAutoFit/>
          </a:bodyPr>
          <a:lstStyle/>
          <a:p>
            <a:pPr algn="ctr"/>
            <a:endParaRPr kumimoji="1" lang="zh-CN" altLang="en-US" sz="1200" b="1" dirty="0">
              <a:cs typeface="+mn-ea"/>
              <a:sym typeface="+mn-lt"/>
            </a:endParaRPr>
          </a:p>
        </p:txBody>
      </p:sp>
      <p:sp>
        <p:nvSpPr>
          <p:cNvPr id="101" name="文本框 100"/>
          <p:cNvSpPr txBox="1"/>
          <p:nvPr/>
        </p:nvSpPr>
        <p:spPr bwMode="auto">
          <a:xfrm>
            <a:off x="8533468" y="3230455"/>
            <a:ext cx="700356" cy="369332"/>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solidFill>
                  <a:srgbClr val="C00000"/>
                </a:solidFill>
                <a:cs typeface="+mn-ea"/>
                <a:sym typeface="+mn-lt"/>
              </a:rPr>
              <a:t>数据库管理系统</a:t>
            </a:r>
            <a:endParaRPr kumimoji="1" lang="zh-CN" altLang="en-US" sz="1200" b="1" dirty="0">
              <a:solidFill>
                <a:srgbClr val="C00000"/>
              </a:solidFill>
              <a:cs typeface="+mn-ea"/>
              <a:sym typeface="+mn-lt"/>
            </a:endParaRPr>
          </a:p>
        </p:txBody>
      </p:sp>
      <p:sp>
        <p:nvSpPr>
          <p:cNvPr id="102" name="椭圆 101"/>
          <p:cNvSpPr/>
          <p:nvPr/>
        </p:nvSpPr>
        <p:spPr bwMode="auto">
          <a:xfrm>
            <a:off x="7324059" y="2750118"/>
            <a:ext cx="3124502" cy="305574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103" name="文本框 102"/>
          <p:cNvSpPr txBox="1"/>
          <p:nvPr/>
        </p:nvSpPr>
        <p:spPr bwMode="auto">
          <a:xfrm>
            <a:off x="8472264" y="2811934"/>
            <a:ext cx="822764" cy="369332"/>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应用开发</a:t>
            </a:r>
            <a:endParaRPr kumimoji="1" lang="en-US" altLang="zh-CN" sz="1200" b="1" dirty="0" smtClean="0">
              <a:cs typeface="+mn-ea"/>
              <a:sym typeface="+mn-lt"/>
            </a:endParaRPr>
          </a:p>
          <a:p>
            <a:pPr algn="ctr"/>
            <a:r>
              <a:rPr kumimoji="1" lang="zh-CN" altLang="en-US" sz="1200" b="1" dirty="0" smtClean="0">
                <a:cs typeface="+mn-ea"/>
                <a:sym typeface="+mn-lt"/>
              </a:rPr>
              <a:t>工具</a:t>
            </a:r>
            <a:endParaRPr kumimoji="1" lang="zh-CN" altLang="en-US" sz="1200" b="1" dirty="0">
              <a:cs typeface="+mn-ea"/>
              <a:sym typeface="+mn-lt"/>
            </a:endParaRPr>
          </a:p>
        </p:txBody>
      </p:sp>
      <p:sp>
        <p:nvSpPr>
          <p:cNvPr id="104" name="椭圆 103"/>
          <p:cNvSpPr/>
          <p:nvPr/>
        </p:nvSpPr>
        <p:spPr bwMode="auto">
          <a:xfrm>
            <a:off x="6888088" y="2402363"/>
            <a:ext cx="3996444" cy="375125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105" name="文本框 104"/>
          <p:cNvSpPr txBox="1"/>
          <p:nvPr/>
        </p:nvSpPr>
        <p:spPr bwMode="auto">
          <a:xfrm>
            <a:off x="8472264" y="2495791"/>
            <a:ext cx="822764"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应用系统</a:t>
            </a:r>
            <a:endParaRPr kumimoji="1" lang="zh-CN" altLang="en-US" sz="1200" b="1" dirty="0">
              <a:cs typeface="+mn-ea"/>
              <a:sym typeface="+mn-lt"/>
            </a:endParaRPr>
          </a:p>
        </p:txBody>
      </p:sp>
      <p:sp>
        <p:nvSpPr>
          <p:cNvPr id="119" name="文本框 118"/>
          <p:cNvSpPr txBox="1"/>
          <p:nvPr/>
        </p:nvSpPr>
        <p:spPr bwMode="auto">
          <a:xfrm>
            <a:off x="7788188" y="2024844"/>
            <a:ext cx="1981786"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b="1" dirty="0" smtClean="0">
                <a:cs typeface="+mn-ea"/>
                <a:sym typeface="+mn-lt"/>
              </a:rPr>
              <a:t>计算机系统层次结构图</a:t>
            </a:r>
            <a:endParaRPr kumimoji="1" lang="zh-CN" altLang="en-US" sz="1600" b="1" dirty="0">
              <a:cs typeface="+mn-ea"/>
              <a:sym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cs typeface="+mn-ea"/>
                <a:sym typeface="+mn-lt"/>
              </a:rPr>
              <a:t>数据库技术概述</a:t>
            </a:r>
            <a:endParaRPr lang="en-US" altLang="zh-CN" dirty="0">
              <a:solidFill>
                <a:schemeClr val="bg1">
                  <a:lumMod val="50000"/>
                </a:schemeClr>
              </a:solidFill>
              <a:cs typeface="+mn-ea"/>
              <a:sym typeface="+mn-lt"/>
            </a:endParaRPr>
          </a:p>
          <a:p>
            <a:r>
              <a:rPr lang="zh-CN" altLang="en-US" b="1" dirty="0">
                <a:cs typeface="+mn-ea"/>
                <a:sym typeface="+mn-lt"/>
              </a:rPr>
              <a:t>数据库技术发展史</a:t>
            </a:r>
            <a:endParaRPr lang="zh-CN" altLang="en-US" b="1" dirty="0">
              <a:cs typeface="+mn-ea"/>
              <a:sym typeface="+mn-lt"/>
            </a:endParaRPr>
          </a:p>
          <a:p>
            <a:r>
              <a:rPr lang="zh-CN" altLang="en-US" dirty="0" smtClean="0">
                <a:solidFill>
                  <a:schemeClr val="bg1">
                    <a:lumMod val="50000"/>
                  </a:schemeClr>
                </a:solidFill>
                <a:cs typeface="+mn-ea"/>
                <a:sym typeface="+mn-lt"/>
              </a:rPr>
              <a:t>关系型数据库架构</a:t>
            </a:r>
            <a:r>
              <a:rPr lang="zh-CN" altLang="en-US" dirty="0">
                <a:solidFill>
                  <a:schemeClr val="bg1">
                    <a:lumMod val="50000"/>
                  </a:schemeClr>
                </a:solidFill>
                <a:cs typeface="+mn-ea"/>
                <a:sym typeface="+mn-lt"/>
              </a:rPr>
              <a:t>介绍</a:t>
            </a:r>
            <a:endParaRPr lang="en-US" altLang="zh-CN" dirty="0">
              <a:solidFill>
                <a:schemeClr val="bg1">
                  <a:lumMod val="50000"/>
                </a:schemeClr>
              </a:solidFill>
              <a:cs typeface="+mn-ea"/>
              <a:sym typeface="+mn-lt"/>
            </a:endParaRPr>
          </a:p>
          <a:p>
            <a:r>
              <a:rPr lang="zh-CN" altLang="en-US" dirty="0" smtClean="0">
                <a:solidFill>
                  <a:schemeClr val="bg1">
                    <a:lumMod val="50000"/>
                  </a:schemeClr>
                </a:solidFill>
                <a:cs typeface="+mn-ea"/>
                <a:sym typeface="+mn-lt"/>
              </a:rPr>
              <a:t>关系型数据库主流应用场景</a:t>
            </a:r>
            <a:endParaRPr lang="zh-CN" altLang="en-US" dirty="0">
              <a:solidFill>
                <a:schemeClr val="bg1">
                  <a:lumMod val="50000"/>
                </a:schemeClr>
              </a:solidFill>
              <a:cs typeface="+mn-ea"/>
              <a:sym typeface="+mn-lt"/>
            </a:endParaRPr>
          </a:p>
          <a:p>
            <a:endParaRPr lang="en-US" altLang="zh-CN" dirty="0" smtClean="0">
              <a:cs typeface="+mn-ea"/>
              <a:sym typeface="+mn-lt"/>
            </a:endParaRPr>
          </a:p>
          <a:p>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数据库技术产生与发展</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ln>
            <a:solidFill>
              <a:schemeClr val="bg1"/>
            </a:solidFill>
          </a:ln>
        </p:spPr>
        <p:txBody>
          <a:bodyPr>
            <a:normAutofit/>
          </a:bodyPr>
          <a:lstStyle/>
          <a:p>
            <a:r>
              <a:rPr lang="zh-CN" altLang="en-US" sz="1800" dirty="0" smtClean="0">
                <a:latin typeface="+mn-lt"/>
                <a:ea typeface="+mn-ea"/>
                <a:cs typeface="+mn-ea"/>
                <a:sym typeface="+mn-lt"/>
              </a:rPr>
              <a:t>数据库技术应数据管理任务的需要而产生。</a:t>
            </a:r>
            <a:endParaRPr lang="en-US" altLang="zh-CN" sz="1800" dirty="0" smtClean="0">
              <a:latin typeface="+mn-lt"/>
              <a:ea typeface="+mn-ea"/>
              <a:cs typeface="+mn-ea"/>
              <a:sym typeface="+mn-lt"/>
            </a:endParaRPr>
          </a:p>
          <a:p>
            <a:r>
              <a:rPr lang="zh-CN" altLang="en-US" sz="1800" dirty="0" smtClean="0">
                <a:latin typeface="+mn-lt"/>
                <a:ea typeface="+mn-ea"/>
                <a:cs typeface="+mn-ea"/>
                <a:sym typeface="+mn-lt"/>
              </a:rPr>
              <a:t>数据管理的发展</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应用需求推动；</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软硬件的飞速发展为基础；</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三个阶段：人工管理、文件系统、数据库系统。</a:t>
            </a:r>
            <a:endParaRPr lang="en-US" altLang="zh-CN" sz="1600" dirty="0" smtClean="0">
              <a:latin typeface="+mn-lt"/>
              <a:ea typeface="+mn-ea"/>
              <a:cs typeface="+mn-ea"/>
              <a:sym typeface="+mn-lt"/>
            </a:endParaRPr>
          </a:p>
          <a:p>
            <a:pPr lvl="1"/>
            <a:endParaRPr lang="en-US" altLang="zh-CN" sz="1600"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6" name="Line 5"/>
          <p:cNvSpPr>
            <a:spLocks noChangeShapeType="1"/>
          </p:cNvSpPr>
          <p:nvPr/>
        </p:nvSpPr>
        <p:spPr bwMode="auto">
          <a:xfrm>
            <a:off x="3038179" y="4687322"/>
            <a:ext cx="16762" cy="1404469"/>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cs typeface="+mn-ea"/>
              <a:sym typeface="+mn-lt"/>
            </a:endParaRPr>
          </a:p>
        </p:txBody>
      </p:sp>
      <p:sp>
        <p:nvSpPr>
          <p:cNvPr id="57" name="Line 6"/>
          <p:cNvSpPr>
            <a:spLocks noChangeShapeType="1"/>
          </p:cNvSpPr>
          <p:nvPr/>
        </p:nvSpPr>
        <p:spPr bwMode="auto">
          <a:xfrm>
            <a:off x="4028625" y="3823696"/>
            <a:ext cx="9804" cy="2255182"/>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cs typeface="+mn-ea"/>
              <a:sym typeface="+mn-lt"/>
            </a:endParaRPr>
          </a:p>
        </p:txBody>
      </p:sp>
      <p:sp>
        <p:nvSpPr>
          <p:cNvPr id="58" name="Text Box 8"/>
          <p:cNvSpPr txBox="1">
            <a:spLocks noChangeArrowheads="1"/>
          </p:cNvSpPr>
          <p:nvPr/>
        </p:nvSpPr>
        <p:spPr bwMode="auto">
          <a:xfrm>
            <a:off x="2311927" y="6118133"/>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1950</a:t>
            </a:r>
            <a:endParaRPr kumimoji="1" lang="en-US" altLang="zh-CN" sz="1400" dirty="0">
              <a:cs typeface="+mn-ea"/>
              <a:sym typeface="+mn-lt"/>
            </a:endParaRPr>
          </a:p>
        </p:txBody>
      </p:sp>
      <p:sp>
        <p:nvSpPr>
          <p:cNvPr id="59" name="Text Box 9"/>
          <p:cNvSpPr txBox="1">
            <a:spLocks noChangeArrowheads="1"/>
          </p:cNvSpPr>
          <p:nvPr/>
        </p:nvSpPr>
        <p:spPr bwMode="auto">
          <a:xfrm>
            <a:off x="3224077" y="6118133"/>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1960</a:t>
            </a:r>
            <a:endParaRPr kumimoji="1" lang="en-US" altLang="zh-CN" sz="1400" dirty="0">
              <a:cs typeface="+mn-ea"/>
              <a:sym typeface="+mn-lt"/>
            </a:endParaRPr>
          </a:p>
        </p:txBody>
      </p:sp>
      <p:sp>
        <p:nvSpPr>
          <p:cNvPr id="65" name="Line 20"/>
          <p:cNvSpPr>
            <a:spLocks noChangeShapeType="1"/>
          </p:cNvSpPr>
          <p:nvPr/>
        </p:nvSpPr>
        <p:spPr bwMode="auto">
          <a:xfrm flipV="1">
            <a:off x="2033866" y="6076547"/>
            <a:ext cx="7410505" cy="2331"/>
          </a:xfrm>
          <a:prstGeom prst="line">
            <a:avLst/>
          </a:prstGeom>
          <a:noFill/>
          <a:ln w="38100">
            <a:solidFill>
              <a:schemeClr val="tx1"/>
            </a:solidFill>
            <a:round/>
            <a:tailEnd type="arrow" w="med" len="med"/>
          </a:ln>
          <a:effectLst/>
        </p:spPr>
        <p:txBody>
          <a:bodyPr wrap="square" lIns="83448" tIns="41724" rIns="83448" bIns="41724" anchor="ctr">
            <a:spAutoFit/>
          </a:bodyPr>
          <a:lstStyle/>
          <a:p>
            <a:endParaRPr lang="en-US" sz="800">
              <a:cs typeface="+mn-ea"/>
              <a:sym typeface="+mn-lt"/>
            </a:endParaRPr>
          </a:p>
        </p:txBody>
      </p:sp>
      <p:sp>
        <p:nvSpPr>
          <p:cNvPr id="70" name="Text Box 10"/>
          <p:cNvSpPr txBox="1">
            <a:spLocks noChangeArrowheads="1"/>
          </p:cNvSpPr>
          <p:nvPr/>
        </p:nvSpPr>
        <p:spPr bwMode="auto">
          <a:xfrm>
            <a:off x="4136227" y="6118133"/>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1970</a:t>
            </a:r>
            <a:endParaRPr kumimoji="1" lang="en-US" altLang="zh-CN" sz="1400" dirty="0">
              <a:cs typeface="+mn-ea"/>
              <a:sym typeface="+mn-lt"/>
            </a:endParaRPr>
          </a:p>
        </p:txBody>
      </p:sp>
      <p:sp>
        <p:nvSpPr>
          <p:cNvPr id="71" name="Text Box 10"/>
          <p:cNvSpPr txBox="1">
            <a:spLocks noChangeArrowheads="1"/>
          </p:cNvSpPr>
          <p:nvPr/>
        </p:nvSpPr>
        <p:spPr bwMode="auto">
          <a:xfrm>
            <a:off x="6872677" y="6118133"/>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2000</a:t>
            </a:r>
            <a:endParaRPr kumimoji="1" lang="en-US" altLang="zh-CN" sz="1400" dirty="0">
              <a:cs typeface="+mn-ea"/>
              <a:sym typeface="+mn-lt"/>
            </a:endParaRPr>
          </a:p>
        </p:txBody>
      </p:sp>
      <p:sp>
        <p:nvSpPr>
          <p:cNvPr id="72" name="Text Box 15"/>
          <p:cNvSpPr txBox="1">
            <a:spLocks noChangeArrowheads="1"/>
          </p:cNvSpPr>
          <p:nvPr/>
        </p:nvSpPr>
        <p:spPr bwMode="auto">
          <a:xfrm>
            <a:off x="7784827" y="6118133"/>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2010</a:t>
            </a:r>
            <a:endParaRPr kumimoji="1" lang="en-US" altLang="zh-CN" sz="1400" dirty="0">
              <a:cs typeface="+mn-ea"/>
              <a:sym typeface="+mn-lt"/>
            </a:endParaRPr>
          </a:p>
        </p:txBody>
      </p:sp>
      <p:cxnSp>
        <p:nvCxnSpPr>
          <p:cNvPr id="81" name="直接箭头连接符 80"/>
          <p:cNvCxnSpPr/>
          <p:nvPr/>
        </p:nvCxnSpPr>
        <p:spPr bwMode="auto">
          <a:xfrm>
            <a:off x="1900062" y="5049180"/>
            <a:ext cx="1038923" cy="0"/>
          </a:xfrm>
          <a:prstGeom prst="straightConnector1">
            <a:avLst/>
          </a:prstGeom>
          <a:solidFill>
            <a:schemeClr val="accent1"/>
          </a:solidFill>
          <a:ln w="19050"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sp>
        <p:nvSpPr>
          <p:cNvPr id="110" name="椭圆 109"/>
          <p:cNvSpPr/>
          <p:nvPr/>
        </p:nvSpPr>
        <p:spPr bwMode="auto">
          <a:xfrm>
            <a:off x="2582110" y="5933075"/>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sp>
        <p:nvSpPr>
          <p:cNvPr id="111" name="椭圆 110"/>
          <p:cNvSpPr/>
          <p:nvPr/>
        </p:nvSpPr>
        <p:spPr bwMode="auto">
          <a:xfrm>
            <a:off x="3465008" y="5933075"/>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sp>
        <p:nvSpPr>
          <p:cNvPr id="112" name="椭圆 111"/>
          <p:cNvSpPr/>
          <p:nvPr/>
        </p:nvSpPr>
        <p:spPr bwMode="auto">
          <a:xfrm>
            <a:off x="4358566" y="5933075"/>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sp>
        <p:nvSpPr>
          <p:cNvPr id="113" name="文本框 112"/>
          <p:cNvSpPr txBox="1"/>
          <p:nvPr/>
        </p:nvSpPr>
        <p:spPr bwMode="auto">
          <a:xfrm>
            <a:off x="1783041" y="4735843"/>
            <a:ext cx="1107838"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smtClean="0">
                <a:cs typeface="+mn-ea"/>
                <a:sym typeface="+mn-lt"/>
              </a:rPr>
              <a:t>人工管理阶段</a:t>
            </a:r>
            <a:endParaRPr kumimoji="1" lang="zh-CN" altLang="en-US" sz="1600" dirty="0">
              <a:cs typeface="+mn-ea"/>
              <a:sym typeface="+mn-lt"/>
            </a:endParaRPr>
          </a:p>
        </p:txBody>
      </p:sp>
      <p:sp>
        <p:nvSpPr>
          <p:cNvPr id="117" name="文本框 116"/>
          <p:cNvSpPr txBox="1"/>
          <p:nvPr/>
        </p:nvSpPr>
        <p:spPr bwMode="auto">
          <a:xfrm>
            <a:off x="3130213" y="4203413"/>
            <a:ext cx="777602" cy="430887"/>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smtClean="0">
                <a:cs typeface="+mn-ea"/>
                <a:sym typeface="+mn-lt"/>
              </a:rPr>
              <a:t>文件系统</a:t>
            </a:r>
            <a:endParaRPr kumimoji="1" lang="en-US" altLang="zh-CN" sz="1400" dirty="0" smtClean="0">
              <a:cs typeface="+mn-ea"/>
              <a:sym typeface="+mn-lt"/>
            </a:endParaRPr>
          </a:p>
          <a:p>
            <a:pPr algn="ctr"/>
            <a:r>
              <a:rPr kumimoji="1" lang="zh-CN" altLang="en-US" sz="1400" dirty="0" smtClean="0">
                <a:cs typeface="+mn-ea"/>
                <a:sym typeface="+mn-lt"/>
              </a:rPr>
              <a:t>阶段</a:t>
            </a:r>
            <a:endParaRPr kumimoji="1" lang="zh-CN" altLang="en-US" sz="1600" dirty="0">
              <a:cs typeface="+mn-ea"/>
              <a:sym typeface="+mn-lt"/>
            </a:endParaRPr>
          </a:p>
        </p:txBody>
      </p:sp>
      <p:cxnSp>
        <p:nvCxnSpPr>
          <p:cNvPr id="118" name="直接箭头连接符 117"/>
          <p:cNvCxnSpPr/>
          <p:nvPr/>
        </p:nvCxnSpPr>
        <p:spPr bwMode="auto">
          <a:xfrm flipV="1">
            <a:off x="3064745" y="4757557"/>
            <a:ext cx="908537" cy="0"/>
          </a:xfrm>
          <a:prstGeom prst="straightConnector1">
            <a:avLst/>
          </a:prstGeom>
          <a:solidFill>
            <a:schemeClr val="accent1"/>
          </a:solidFill>
          <a:ln w="19050"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sp>
        <p:nvSpPr>
          <p:cNvPr id="123" name="椭圆 122"/>
          <p:cNvSpPr/>
          <p:nvPr/>
        </p:nvSpPr>
        <p:spPr bwMode="auto">
          <a:xfrm>
            <a:off x="8043158" y="5930384"/>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sp>
        <p:nvSpPr>
          <p:cNvPr id="124" name="椭圆 123"/>
          <p:cNvSpPr/>
          <p:nvPr/>
        </p:nvSpPr>
        <p:spPr bwMode="auto">
          <a:xfrm>
            <a:off x="7192308" y="5933075"/>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cxnSp>
        <p:nvCxnSpPr>
          <p:cNvPr id="125" name="直接箭头连接符 124"/>
          <p:cNvCxnSpPr/>
          <p:nvPr/>
        </p:nvCxnSpPr>
        <p:spPr bwMode="auto">
          <a:xfrm flipV="1">
            <a:off x="4187788" y="3765809"/>
            <a:ext cx="4932548" cy="5192"/>
          </a:xfrm>
          <a:prstGeom prst="straightConnector1">
            <a:avLst/>
          </a:prstGeom>
          <a:solidFill>
            <a:schemeClr val="accent1"/>
          </a:solidFill>
          <a:ln w="19050" cap="flat" cmpd="sng" algn="ctr">
            <a:solidFill>
              <a:srgbClr val="C00000"/>
            </a:solidFill>
            <a:prstDash val="solid"/>
            <a:round/>
            <a:headEnd type="none" w="med" len="med"/>
            <a:tailEnd type="triangle"/>
          </a:ln>
          <a:effectLst>
            <a:outerShdw blurRad="50800" dist="38100" dir="2700000" algn="tl" rotWithShape="0">
              <a:prstClr val="black">
                <a:alpha val="40000"/>
              </a:prstClr>
            </a:outerShdw>
          </a:effectLst>
        </p:spPr>
      </p:cxnSp>
      <p:sp>
        <p:nvSpPr>
          <p:cNvPr id="127" name="文本框 126"/>
          <p:cNvSpPr txBox="1"/>
          <p:nvPr/>
        </p:nvSpPr>
        <p:spPr bwMode="auto">
          <a:xfrm>
            <a:off x="5960527" y="3453036"/>
            <a:ext cx="1668709"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smtClean="0">
                <a:solidFill>
                  <a:srgbClr val="C00000"/>
                </a:solidFill>
                <a:cs typeface="+mn-ea"/>
                <a:sym typeface="+mn-lt"/>
              </a:rPr>
              <a:t>数据库系统阶段</a:t>
            </a:r>
            <a:endParaRPr kumimoji="1" lang="zh-CN" altLang="en-US" sz="1600" dirty="0">
              <a:solidFill>
                <a:srgbClr val="C00000"/>
              </a:solidFill>
              <a:cs typeface="+mn-ea"/>
              <a:sym typeface="+mn-lt"/>
            </a:endParaRPr>
          </a:p>
        </p:txBody>
      </p:sp>
      <p:sp>
        <p:nvSpPr>
          <p:cNvPr id="129" name="Text Box 7"/>
          <p:cNvSpPr txBox="1">
            <a:spLocks noChangeArrowheads="1"/>
          </p:cNvSpPr>
          <p:nvPr/>
        </p:nvSpPr>
        <p:spPr bwMode="auto">
          <a:xfrm>
            <a:off x="9444371" y="6118133"/>
            <a:ext cx="1620180" cy="276981"/>
          </a:xfrm>
          <a:prstGeom prst="rect">
            <a:avLst/>
          </a:prstGeom>
          <a:noFill/>
          <a:ln w="9525">
            <a:noFill/>
            <a:miter lim="800000"/>
          </a:ln>
          <a:effectLst/>
        </p:spPr>
        <p:txBody>
          <a:bodyPr wrap="square" lIns="91422" tIns="45711" rIns="91422" bIns="45711">
            <a:spAutoFit/>
          </a:bodyPr>
          <a:lstStyle/>
          <a:p>
            <a:pPr defTabSz="914400"/>
            <a:r>
              <a:rPr kumimoji="1" lang="zh-CN" altLang="en-US" sz="1200" dirty="0" smtClean="0">
                <a:cs typeface="+mn-ea"/>
                <a:sym typeface="+mn-lt"/>
              </a:rPr>
              <a:t>数据管理发展时间线</a:t>
            </a:r>
            <a:endParaRPr kumimoji="1" lang="zh-CN" altLang="en-US" sz="1200" dirty="0">
              <a:cs typeface="+mn-ea"/>
              <a:sym typeface="+mn-lt"/>
            </a:endParaRPr>
          </a:p>
        </p:txBody>
      </p:sp>
      <p:sp>
        <p:nvSpPr>
          <p:cNvPr id="130" name="文本框 129"/>
          <p:cNvSpPr txBox="1"/>
          <p:nvPr/>
        </p:nvSpPr>
        <p:spPr bwMode="auto">
          <a:xfrm>
            <a:off x="4173466" y="3902477"/>
            <a:ext cx="1269594" cy="275936"/>
          </a:xfrm>
          <a:prstGeom prst="rect">
            <a:avLst/>
          </a:prstGeom>
          <a:no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层次型数据库</a:t>
            </a:r>
            <a:endParaRPr lang="zh-CN" altLang="en-US" dirty="0">
              <a:latin typeface="+mn-lt"/>
              <a:ea typeface="+mn-ea"/>
              <a:cs typeface="+mn-ea"/>
              <a:sym typeface="+mn-lt"/>
            </a:endParaRPr>
          </a:p>
        </p:txBody>
      </p:sp>
      <p:sp>
        <p:nvSpPr>
          <p:cNvPr id="131" name="文本框 130"/>
          <p:cNvSpPr txBox="1"/>
          <p:nvPr/>
        </p:nvSpPr>
        <p:spPr bwMode="auto">
          <a:xfrm>
            <a:off x="4173466" y="4261033"/>
            <a:ext cx="1269594" cy="275936"/>
          </a:xfrm>
          <a:prstGeom prst="rect">
            <a:avLst/>
          </a:prstGeom>
          <a:no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网状型数据库</a:t>
            </a:r>
            <a:endParaRPr lang="zh-CN" altLang="en-US" dirty="0">
              <a:latin typeface="+mn-lt"/>
              <a:ea typeface="+mn-ea"/>
              <a:cs typeface="+mn-ea"/>
              <a:sym typeface="+mn-lt"/>
            </a:endParaRPr>
          </a:p>
        </p:txBody>
      </p:sp>
      <p:sp>
        <p:nvSpPr>
          <p:cNvPr id="132" name="文本框 131"/>
          <p:cNvSpPr txBox="1"/>
          <p:nvPr/>
        </p:nvSpPr>
        <p:spPr bwMode="auto">
          <a:xfrm>
            <a:off x="4405841" y="4687322"/>
            <a:ext cx="1269594" cy="275936"/>
          </a:xfrm>
          <a:prstGeom prst="rect">
            <a:avLst/>
          </a:prstGeom>
          <a:no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smtClean="0">
                <a:latin typeface="+mn-lt"/>
                <a:ea typeface="+mn-ea"/>
                <a:cs typeface="+mn-ea"/>
                <a:sym typeface="+mn-lt"/>
              </a:rPr>
              <a:t>关系型数据库</a:t>
            </a:r>
            <a:endParaRPr lang="zh-CN" altLang="en-US" dirty="0">
              <a:latin typeface="+mn-lt"/>
              <a:ea typeface="+mn-ea"/>
              <a:cs typeface="+mn-ea"/>
              <a:sym typeface="+mn-lt"/>
            </a:endParaRPr>
          </a:p>
        </p:txBody>
      </p:sp>
      <p:sp>
        <p:nvSpPr>
          <p:cNvPr id="134" name="椭圆 133"/>
          <p:cNvSpPr/>
          <p:nvPr/>
        </p:nvSpPr>
        <p:spPr bwMode="auto">
          <a:xfrm>
            <a:off x="5293282" y="5929045"/>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sp>
        <p:nvSpPr>
          <p:cNvPr id="135" name="椭圆 134"/>
          <p:cNvSpPr/>
          <p:nvPr/>
        </p:nvSpPr>
        <p:spPr bwMode="auto">
          <a:xfrm>
            <a:off x="6214884" y="5929045"/>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sp>
        <p:nvSpPr>
          <p:cNvPr id="136" name="Text Box 10"/>
          <p:cNvSpPr txBox="1">
            <a:spLocks noChangeArrowheads="1"/>
          </p:cNvSpPr>
          <p:nvPr/>
        </p:nvSpPr>
        <p:spPr bwMode="auto">
          <a:xfrm>
            <a:off x="5048377" y="6118133"/>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1980</a:t>
            </a:r>
            <a:endParaRPr kumimoji="1" lang="en-US" altLang="zh-CN" sz="1400" dirty="0">
              <a:cs typeface="+mn-ea"/>
              <a:sym typeface="+mn-lt"/>
            </a:endParaRPr>
          </a:p>
        </p:txBody>
      </p:sp>
      <p:sp>
        <p:nvSpPr>
          <p:cNvPr id="137" name="Text Box 10"/>
          <p:cNvSpPr txBox="1">
            <a:spLocks noChangeArrowheads="1"/>
          </p:cNvSpPr>
          <p:nvPr/>
        </p:nvSpPr>
        <p:spPr bwMode="auto">
          <a:xfrm>
            <a:off x="5960527" y="6118133"/>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1990</a:t>
            </a:r>
            <a:endParaRPr kumimoji="1" lang="en-US" altLang="zh-CN" sz="1400" dirty="0">
              <a:cs typeface="+mn-ea"/>
              <a:sym typeface="+mn-lt"/>
            </a:endParaRPr>
          </a:p>
        </p:txBody>
      </p:sp>
      <p:sp>
        <p:nvSpPr>
          <p:cNvPr id="138" name="椭圆 137"/>
          <p:cNvSpPr/>
          <p:nvPr/>
        </p:nvSpPr>
        <p:spPr bwMode="auto">
          <a:xfrm>
            <a:off x="4907868" y="4833747"/>
            <a:ext cx="108012" cy="291607"/>
          </a:xfrm>
          <a:prstGeom prst="ellipse">
            <a:avLst/>
          </a:prstGeom>
          <a:solidFill>
            <a:srgbClr val="006699"/>
          </a:solidFill>
          <a:ln w="25400">
            <a:solidFill>
              <a:srgbClr val="000000"/>
            </a:solidFill>
            <a:prstDash val="solid"/>
            <a:round/>
          </a:ln>
          <a:effectLst>
            <a:outerShdw blurRad="50800" dist="38100" dir="2700000" algn="tl" rotWithShape="0">
              <a:prstClr val="black">
                <a:alpha val="40000"/>
              </a:prstClr>
            </a:outerShdw>
          </a:effectLst>
        </p:spPr>
        <p:txBody>
          <a:bodyPr wrap="square" lIns="83448" tIns="41724" rIns="83448" bIns="41724" anchor="ctr">
            <a:spAutoFit/>
          </a:bodyPr>
          <a:lstStyle/>
          <a:p>
            <a:endParaRPr lang="zh-CN" altLang="en-US" sz="800">
              <a:cs typeface="+mn-ea"/>
              <a:sym typeface="+mn-lt"/>
            </a:endParaRPr>
          </a:p>
        </p:txBody>
      </p:sp>
      <p:sp>
        <p:nvSpPr>
          <p:cNvPr id="139" name="椭圆 138"/>
          <p:cNvSpPr/>
          <p:nvPr/>
        </p:nvSpPr>
        <p:spPr bwMode="auto">
          <a:xfrm>
            <a:off x="4191401" y="4411442"/>
            <a:ext cx="108012" cy="291607"/>
          </a:xfrm>
          <a:prstGeom prst="ellipse">
            <a:avLst/>
          </a:prstGeom>
          <a:solidFill>
            <a:srgbClr val="006699"/>
          </a:solidFill>
          <a:ln w="25400">
            <a:solidFill>
              <a:srgbClr val="000000"/>
            </a:solidFill>
            <a:prstDash val="solid"/>
            <a:round/>
          </a:ln>
          <a:effectLst>
            <a:outerShdw blurRad="50800" dist="38100" dir="2700000" algn="tl" rotWithShape="0">
              <a:prstClr val="black">
                <a:alpha val="40000"/>
              </a:prstClr>
            </a:outerShdw>
          </a:effectLst>
        </p:spPr>
        <p:txBody>
          <a:bodyPr wrap="square" lIns="83448" tIns="41724" rIns="83448" bIns="41724" anchor="ctr">
            <a:spAutoFit/>
          </a:bodyPr>
          <a:lstStyle/>
          <a:p>
            <a:endParaRPr lang="zh-CN" altLang="en-US" sz="800">
              <a:cs typeface="+mn-ea"/>
              <a:sym typeface="+mn-lt"/>
            </a:endParaRPr>
          </a:p>
        </p:txBody>
      </p:sp>
      <p:sp>
        <p:nvSpPr>
          <p:cNvPr id="140" name="椭圆 139"/>
          <p:cNvSpPr/>
          <p:nvPr/>
        </p:nvSpPr>
        <p:spPr bwMode="auto">
          <a:xfrm>
            <a:off x="4093772" y="4052886"/>
            <a:ext cx="108012" cy="291607"/>
          </a:xfrm>
          <a:prstGeom prst="ellipse">
            <a:avLst/>
          </a:prstGeom>
          <a:solidFill>
            <a:srgbClr val="006699"/>
          </a:solidFill>
          <a:ln w="25400">
            <a:solidFill>
              <a:srgbClr val="000000"/>
            </a:solidFill>
            <a:prstDash val="solid"/>
            <a:round/>
          </a:ln>
          <a:effectLst>
            <a:outerShdw blurRad="50800" dist="38100" dir="2700000" algn="tl" rotWithShape="0">
              <a:prstClr val="black">
                <a:alpha val="40000"/>
              </a:prstClr>
            </a:outerShdw>
          </a:effectLst>
        </p:spPr>
        <p:txBody>
          <a:bodyPr wrap="square" lIns="83448" tIns="41724" rIns="83448" bIns="41724" anchor="ctr">
            <a:spAutoFit/>
          </a:bodyPr>
          <a:lstStyle/>
          <a:p>
            <a:endParaRPr lang="zh-CN" altLang="en-US" sz="800">
              <a:cs typeface="+mn-ea"/>
              <a:sym typeface="+mn-lt"/>
            </a:endParaRPr>
          </a:p>
        </p:txBody>
      </p:sp>
      <p:sp>
        <p:nvSpPr>
          <p:cNvPr id="141" name="椭圆 140"/>
          <p:cNvSpPr/>
          <p:nvPr/>
        </p:nvSpPr>
        <p:spPr bwMode="auto">
          <a:xfrm>
            <a:off x="5675435" y="5098066"/>
            <a:ext cx="108012" cy="291607"/>
          </a:xfrm>
          <a:prstGeom prst="ellipse">
            <a:avLst/>
          </a:prstGeom>
          <a:solidFill>
            <a:srgbClr val="006699"/>
          </a:solidFill>
          <a:ln w="25400">
            <a:solidFill>
              <a:srgbClr val="000000"/>
            </a:solidFill>
            <a:prstDash val="solid"/>
            <a:round/>
          </a:ln>
          <a:effectLst>
            <a:outerShdw blurRad="50800" dist="38100" dir="2700000" algn="tl" rotWithShape="0">
              <a:prstClr val="black">
                <a:alpha val="40000"/>
              </a:prstClr>
            </a:outerShdw>
          </a:effectLst>
        </p:spPr>
        <p:txBody>
          <a:bodyPr wrap="square" lIns="83448" tIns="41724" rIns="83448" bIns="41724" anchor="ctr">
            <a:spAutoFit/>
          </a:bodyPr>
          <a:lstStyle/>
          <a:p>
            <a:endParaRPr lang="zh-CN" altLang="en-US" sz="800">
              <a:cs typeface="+mn-ea"/>
              <a:sym typeface="+mn-lt"/>
            </a:endParaRPr>
          </a:p>
        </p:txBody>
      </p:sp>
      <p:sp>
        <p:nvSpPr>
          <p:cNvPr id="142" name="文本框 141"/>
          <p:cNvSpPr txBox="1"/>
          <p:nvPr/>
        </p:nvSpPr>
        <p:spPr bwMode="auto">
          <a:xfrm>
            <a:off x="5190397" y="4951287"/>
            <a:ext cx="1269594" cy="275936"/>
          </a:xfrm>
          <a:prstGeom prst="rect">
            <a:avLst/>
          </a:prstGeom>
          <a:no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smtClean="0">
                <a:latin typeface="+mn-lt"/>
                <a:ea typeface="+mn-ea"/>
                <a:cs typeface="+mn-ea"/>
                <a:sym typeface="+mn-lt"/>
              </a:rPr>
              <a:t>面向对象数据库</a:t>
            </a:r>
            <a:endParaRPr lang="zh-CN" altLang="en-US" dirty="0">
              <a:latin typeface="+mn-lt"/>
              <a:ea typeface="+mn-ea"/>
              <a:cs typeface="+mn-ea"/>
              <a:sym typeface="+mn-lt"/>
            </a:endParaRPr>
          </a:p>
        </p:txBody>
      </p:sp>
      <p:sp>
        <p:nvSpPr>
          <p:cNvPr id="144" name="椭圆 143"/>
          <p:cNvSpPr/>
          <p:nvPr/>
        </p:nvSpPr>
        <p:spPr bwMode="auto">
          <a:xfrm>
            <a:off x="7775928" y="4391165"/>
            <a:ext cx="108012" cy="291607"/>
          </a:xfrm>
          <a:prstGeom prst="ellipse">
            <a:avLst/>
          </a:prstGeom>
          <a:solidFill>
            <a:srgbClr val="006699"/>
          </a:solidFill>
          <a:ln w="25400">
            <a:solidFill>
              <a:srgbClr val="000000"/>
            </a:solidFill>
            <a:prstDash val="solid"/>
            <a:round/>
          </a:ln>
          <a:effectLst>
            <a:outerShdw blurRad="50800" dist="38100" dir="2700000" algn="tl" rotWithShape="0">
              <a:prstClr val="black">
                <a:alpha val="40000"/>
              </a:prstClr>
            </a:outerShdw>
          </a:effectLst>
        </p:spPr>
        <p:txBody>
          <a:bodyPr wrap="square" lIns="83448" tIns="41724" rIns="83448" bIns="41724" anchor="ctr">
            <a:spAutoFit/>
          </a:bodyPr>
          <a:lstStyle/>
          <a:p>
            <a:endParaRPr lang="zh-CN" altLang="en-US" sz="800">
              <a:cs typeface="+mn-ea"/>
              <a:sym typeface="+mn-lt"/>
            </a:endParaRPr>
          </a:p>
        </p:txBody>
      </p:sp>
      <p:sp>
        <p:nvSpPr>
          <p:cNvPr id="145" name="文本框 144"/>
          <p:cNvSpPr txBox="1"/>
          <p:nvPr/>
        </p:nvSpPr>
        <p:spPr bwMode="auto">
          <a:xfrm>
            <a:off x="7215944" y="4205774"/>
            <a:ext cx="1269594" cy="275936"/>
          </a:xfrm>
          <a:prstGeom prst="rect">
            <a:avLst/>
          </a:prstGeom>
          <a:no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err="1" smtClean="0">
                <a:latin typeface="+mn-lt"/>
                <a:ea typeface="+mn-ea"/>
                <a:cs typeface="+mn-ea"/>
                <a:sym typeface="+mn-lt"/>
              </a:rPr>
              <a:t>NoSQL</a:t>
            </a:r>
            <a:endParaRPr lang="zh-CN" altLang="en-US" dirty="0">
              <a:latin typeface="+mn-lt"/>
              <a:ea typeface="+mn-ea"/>
              <a:cs typeface="+mn-ea"/>
              <a:sym typeface="+mn-lt"/>
            </a:endParaRPr>
          </a:p>
        </p:txBody>
      </p:sp>
      <p:sp>
        <p:nvSpPr>
          <p:cNvPr id="146" name="Text Box 15"/>
          <p:cNvSpPr txBox="1">
            <a:spLocks noChangeArrowheads="1"/>
          </p:cNvSpPr>
          <p:nvPr/>
        </p:nvSpPr>
        <p:spPr bwMode="auto">
          <a:xfrm>
            <a:off x="8493278" y="6109574"/>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2020</a:t>
            </a:r>
            <a:endParaRPr kumimoji="1" lang="en-US" altLang="zh-CN" sz="1400" dirty="0">
              <a:cs typeface="+mn-ea"/>
              <a:sym typeface="+mn-lt"/>
            </a:endParaRPr>
          </a:p>
        </p:txBody>
      </p:sp>
      <p:sp>
        <p:nvSpPr>
          <p:cNvPr id="147" name="椭圆 146"/>
          <p:cNvSpPr/>
          <p:nvPr/>
        </p:nvSpPr>
        <p:spPr bwMode="auto">
          <a:xfrm>
            <a:off x="8725075" y="5930384"/>
            <a:ext cx="108012" cy="291607"/>
          </a:xfrm>
          <a:prstGeom prst="ellipse">
            <a:avLst/>
          </a:prstGeom>
          <a:noFill/>
          <a:ln w="25400">
            <a:solidFill>
              <a:srgbClr val="000000"/>
            </a:solidFill>
            <a:prstDash val="solid"/>
            <a:round/>
          </a:ln>
          <a:effectLst/>
        </p:spPr>
        <p:txBody>
          <a:bodyPr wrap="square" lIns="83448" tIns="41724" rIns="83448" bIns="41724" anchor="ctr">
            <a:spAutoFit/>
          </a:bodyPr>
          <a:lstStyle/>
          <a:p>
            <a:endParaRPr lang="zh-CN" altLang="en-US" sz="800">
              <a:cs typeface="+mn-ea"/>
              <a:sym typeface="+mn-lt"/>
            </a:endParaRPr>
          </a:p>
        </p:txBody>
      </p:sp>
      <p:sp>
        <p:nvSpPr>
          <p:cNvPr id="86" name="椭圆 85"/>
          <p:cNvSpPr/>
          <p:nvPr/>
        </p:nvSpPr>
        <p:spPr bwMode="auto">
          <a:xfrm>
            <a:off x="8356688" y="4719669"/>
            <a:ext cx="108012" cy="291607"/>
          </a:xfrm>
          <a:prstGeom prst="ellipse">
            <a:avLst/>
          </a:prstGeom>
          <a:solidFill>
            <a:srgbClr val="006699"/>
          </a:solidFill>
          <a:ln w="25400">
            <a:solidFill>
              <a:srgbClr val="000000"/>
            </a:solidFill>
            <a:prstDash val="solid"/>
            <a:round/>
          </a:ln>
          <a:effectLst>
            <a:outerShdw blurRad="50800" dist="38100" dir="2700000" algn="tl" rotWithShape="0">
              <a:prstClr val="black">
                <a:alpha val="40000"/>
              </a:prstClr>
            </a:outerShdw>
          </a:effectLst>
        </p:spPr>
        <p:txBody>
          <a:bodyPr wrap="square" lIns="83448" tIns="41724" rIns="83448" bIns="41724" anchor="ctr">
            <a:spAutoFit/>
          </a:bodyPr>
          <a:lstStyle/>
          <a:p>
            <a:endParaRPr lang="zh-CN" altLang="en-US" sz="800">
              <a:cs typeface="+mn-ea"/>
              <a:sym typeface="+mn-lt"/>
            </a:endParaRPr>
          </a:p>
        </p:txBody>
      </p:sp>
      <p:sp>
        <p:nvSpPr>
          <p:cNvPr id="87" name="文本框 86"/>
          <p:cNvSpPr txBox="1"/>
          <p:nvPr/>
        </p:nvSpPr>
        <p:spPr bwMode="auto">
          <a:xfrm>
            <a:off x="7796704" y="4534278"/>
            <a:ext cx="1269594" cy="275936"/>
          </a:xfrm>
          <a:prstGeom prst="rect">
            <a:avLst/>
          </a:prstGeom>
          <a:no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err="1" smtClean="0">
                <a:latin typeface="+mn-lt"/>
                <a:ea typeface="+mn-ea"/>
                <a:cs typeface="+mn-ea"/>
                <a:sym typeface="+mn-lt"/>
              </a:rPr>
              <a:t>NewSQL</a:t>
            </a:r>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数据管理三个阶段比较</a:t>
            </a:r>
            <a:endParaRPr lang="zh-CN" altLang="en-US"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graphicFrame>
        <p:nvGraphicFramePr>
          <p:cNvPr id="54" name="表格 53"/>
          <p:cNvGraphicFramePr>
            <a:graphicFrameLocks noGrp="1"/>
          </p:cNvGraphicFramePr>
          <p:nvPr/>
        </p:nvGraphicFramePr>
        <p:xfrm>
          <a:off x="732166" y="1437003"/>
          <a:ext cx="10727668" cy="4663440"/>
        </p:xfrm>
        <a:graphic>
          <a:graphicData uri="http://schemas.openxmlformats.org/drawingml/2006/table">
            <a:tbl>
              <a:tblPr firstRow="1" bandRow="1"/>
              <a:tblGrid>
                <a:gridCol w="756084"/>
                <a:gridCol w="1865630"/>
                <a:gridCol w="2347584"/>
                <a:gridCol w="2412268"/>
                <a:gridCol w="3346102"/>
              </a:tblGrid>
              <a:tr h="246578">
                <a:tc>
                  <a:txBody>
                    <a:bodyPr/>
                    <a:lstStyle/>
                    <a:p>
                      <a:pPr algn="ctr"/>
                      <a:r>
                        <a:rPr lang="zh-CN" altLang="en-US" sz="1800" b="1" dirty="0" smtClean="0">
                          <a:latin typeface="+mn-lt"/>
                          <a:ea typeface="+mn-ea"/>
                          <a:cs typeface="+mn-ea"/>
                          <a:sym typeface="+mn-lt"/>
                        </a:rPr>
                        <a:t>角度</a:t>
                      </a:r>
                      <a:endParaRPr lang="zh-CN" altLang="en-US" sz="18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cs typeface="+mn-ea"/>
                          <a:sym typeface="+mn-lt"/>
                        </a:rPr>
                        <a:t>层面</a:t>
                      </a:r>
                      <a:r>
                        <a:rPr lang="en-US" altLang="zh-CN" sz="1800" b="1" dirty="0" smtClean="0">
                          <a:latin typeface="+mn-lt"/>
                          <a:ea typeface="+mn-ea"/>
                          <a:cs typeface="+mn-ea"/>
                          <a:sym typeface="+mn-lt"/>
                        </a:rPr>
                        <a:t>/</a:t>
                      </a:r>
                      <a:r>
                        <a:rPr lang="zh-CN" altLang="en-US" sz="1800" b="1" dirty="0" smtClean="0">
                          <a:latin typeface="+mn-lt"/>
                          <a:ea typeface="+mn-ea"/>
                          <a:cs typeface="+mn-ea"/>
                          <a:sym typeface="+mn-lt"/>
                        </a:rPr>
                        <a:t>阶段</a:t>
                      </a:r>
                      <a:endParaRPr lang="zh-CN" altLang="en-US" sz="18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cs typeface="+mn-ea"/>
                          <a:sym typeface="+mn-lt"/>
                        </a:rPr>
                        <a:t>人工管理阶段</a:t>
                      </a:r>
                      <a:endParaRPr lang="zh-CN" altLang="en-US" sz="18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cs typeface="+mn-ea"/>
                          <a:sym typeface="+mn-lt"/>
                        </a:rPr>
                        <a:t>文件系统阶段</a:t>
                      </a:r>
                      <a:endParaRPr lang="zh-CN" altLang="en-US" sz="18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cs typeface="+mn-ea"/>
                          <a:sym typeface="+mn-lt"/>
                        </a:rPr>
                        <a:t>数据库系统阶段</a:t>
                      </a:r>
                      <a:endParaRPr lang="zh-CN" altLang="en-US" sz="18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03999">
                <a:tc rowSpan="4">
                  <a:txBody>
                    <a:bodyPr/>
                    <a:lstStyle/>
                    <a:p>
                      <a:pPr algn="ctr"/>
                      <a:r>
                        <a:rPr lang="zh-CN" altLang="en-US" sz="1800" b="1" kern="1200" dirty="0" smtClean="0">
                          <a:solidFill>
                            <a:schemeClr val="tx1"/>
                          </a:solidFill>
                          <a:latin typeface="+mn-lt"/>
                          <a:ea typeface="+mn-ea"/>
                          <a:cs typeface="+mn-ea"/>
                          <a:sym typeface="+mn-lt"/>
                        </a:rPr>
                        <a:t>背景</a:t>
                      </a:r>
                      <a:endParaRPr lang="zh-CN" altLang="en-US" sz="18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800" b="1" kern="1200" dirty="0" smtClean="0">
                          <a:solidFill>
                            <a:schemeClr val="tx1"/>
                          </a:solidFill>
                          <a:latin typeface="+mn-lt"/>
                          <a:ea typeface="+mn-ea"/>
                          <a:cs typeface="+mn-ea"/>
                          <a:sym typeface="+mn-lt"/>
                        </a:rPr>
                        <a:t>应用背景</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科学计算</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科学计算、数据管理</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大规模数据管理</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vMerge="1">
                  <a:tcPr anchor="ctr"/>
                </a:tc>
                <a:tc>
                  <a:txBody>
                    <a:bodyPr/>
                    <a:lstStyle/>
                    <a:p>
                      <a:r>
                        <a:rPr lang="zh-CN" altLang="en-US" sz="1800" b="1" kern="1200" dirty="0" smtClean="0">
                          <a:solidFill>
                            <a:schemeClr val="tx1"/>
                          </a:solidFill>
                          <a:latin typeface="+mn-lt"/>
                          <a:ea typeface="+mn-ea"/>
                          <a:cs typeface="+mn-ea"/>
                          <a:sym typeface="+mn-lt"/>
                        </a:rPr>
                        <a:t>硬件背景</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无直接存取存储设备</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磁盘，磁鼓</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大容量磁盘，磁盘阵列</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16862">
                <a:tc vMerge="1">
                  <a:tcPr anchor="ctr"/>
                </a:tc>
                <a:tc>
                  <a:txBody>
                    <a:bodyPr/>
                    <a:lstStyle/>
                    <a:p>
                      <a:r>
                        <a:rPr lang="zh-CN" altLang="en-US" sz="1800" b="1" kern="1200" dirty="0" smtClean="0">
                          <a:solidFill>
                            <a:schemeClr val="tx1"/>
                          </a:solidFill>
                          <a:latin typeface="+mn-lt"/>
                          <a:ea typeface="+mn-ea"/>
                          <a:cs typeface="+mn-ea"/>
                          <a:sym typeface="+mn-lt"/>
                        </a:rPr>
                        <a:t>软件背景</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无操作系统</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有文件系统</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有数据库管理系统</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vMerge="1">
                  <a:tcPr anchor="ctr"/>
                </a:tc>
                <a:tc>
                  <a:txBody>
                    <a:bodyPr/>
                    <a:lstStyle/>
                    <a:p>
                      <a:r>
                        <a:rPr lang="zh-CN" altLang="en-US" sz="1800" b="1" kern="1200" dirty="0" smtClean="0">
                          <a:solidFill>
                            <a:schemeClr val="tx1"/>
                          </a:solidFill>
                          <a:latin typeface="+mn-lt"/>
                          <a:ea typeface="+mn-ea"/>
                          <a:cs typeface="+mn-ea"/>
                          <a:sym typeface="+mn-lt"/>
                        </a:rPr>
                        <a:t>处理方式</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批处理</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联机实时处理，批处理</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联机实时处理，分布处理，批处理</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rowSpan="6">
                  <a:txBody>
                    <a:bodyPr/>
                    <a:lstStyle/>
                    <a:p>
                      <a:pPr algn="ctr"/>
                      <a:r>
                        <a:rPr lang="zh-CN" altLang="en-US" sz="1800" b="1" kern="1200" dirty="0" smtClean="0">
                          <a:solidFill>
                            <a:schemeClr val="tx1"/>
                          </a:solidFill>
                          <a:latin typeface="+mn-lt"/>
                          <a:ea typeface="+mn-ea"/>
                          <a:cs typeface="+mn-ea"/>
                          <a:sym typeface="+mn-lt"/>
                        </a:rPr>
                        <a:t>特点</a:t>
                      </a:r>
                      <a:endParaRPr lang="zh-CN" altLang="en-US" sz="18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800" b="1" kern="1200" dirty="0" smtClean="0">
                          <a:solidFill>
                            <a:schemeClr val="tx1"/>
                          </a:solidFill>
                          <a:latin typeface="+mn-lt"/>
                          <a:ea typeface="+mn-ea"/>
                          <a:cs typeface="+mn-ea"/>
                          <a:sym typeface="+mn-lt"/>
                        </a:rPr>
                        <a:t>数据管理者</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用户（程序员）</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文件系统</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数据库管理系统</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vMerge="1">
                  <a:tcPr anchor="ctr"/>
                </a:tc>
                <a:tc>
                  <a:txBody>
                    <a:bodyPr/>
                    <a:lstStyle/>
                    <a:p>
                      <a:r>
                        <a:rPr lang="zh-CN" altLang="en-US" sz="1800" b="1" kern="1200" dirty="0" smtClean="0">
                          <a:solidFill>
                            <a:schemeClr val="tx1"/>
                          </a:solidFill>
                          <a:latin typeface="+mn-lt"/>
                          <a:ea typeface="+mn-ea"/>
                          <a:cs typeface="+mn-ea"/>
                          <a:sym typeface="+mn-lt"/>
                        </a:rPr>
                        <a:t>数据面向的对象</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某一应用程序</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应用程序</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现实世界（个人，部门，企业等）</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vMerge="1">
                  <a:tcPr anchor="ctr"/>
                </a:tc>
                <a:tc>
                  <a:txBody>
                    <a:bodyPr/>
                    <a:lstStyle/>
                    <a:p>
                      <a:r>
                        <a:rPr lang="zh-CN" altLang="en-US" sz="1800" b="1" kern="1200" dirty="0" smtClean="0">
                          <a:solidFill>
                            <a:schemeClr val="tx1"/>
                          </a:solidFill>
                          <a:latin typeface="+mn-lt"/>
                          <a:ea typeface="+mn-ea"/>
                          <a:cs typeface="+mn-ea"/>
                          <a:sym typeface="+mn-lt"/>
                        </a:rPr>
                        <a:t>数据的共享程度</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无共享，冗余度极大</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共享性差，冗余度大</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共享性高，冗余度小</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vMerge="1">
                  <a:tcPr anchor="ctr"/>
                </a:tc>
                <a:tc>
                  <a:txBody>
                    <a:bodyPr/>
                    <a:lstStyle/>
                    <a:p>
                      <a:r>
                        <a:rPr lang="zh-CN" altLang="en-US" sz="1800" b="1" kern="1200" dirty="0" smtClean="0">
                          <a:solidFill>
                            <a:schemeClr val="tx1"/>
                          </a:solidFill>
                          <a:latin typeface="+mn-lt"/>
                          <a:ea typeface="+mn-ea"/>
                          <a:cs typeface="+mn-ea"/>
                          <a:sym typeface="+mn-lt"/>
                        </a:rPr>
                        <a:t>数据的独立性</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不独立，完全依赖于程序</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独立性差</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具有高度的物理独立性和一定的逻辑独立性</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vMerge="1">
                  <a:tcPr anchor="ctr"/>
                </a:tc>
                <a:tc>
                  <a:txBody>
                    <a:bodyPr/>
                    <a:lstStyle/>
                    <a:p>
                      <a:r>
                        <a:rPr lang="zh-CN" altLang="en-US" sz="1800" b="1" kern="1200" dirty="0" smtClean="0">
                          <a:solidFill>
                            <a:schemeClr val="tx1"/>
                          </a:solidFill>
                          <a:latin typeface="+mn-lt"/>
                          <a:ea typeface="+mn-ea"/>
                          <a:cs typeface="+mn-ea"/>
                          <a:sym typeface="+mn-lt"/>
                        </a:rPr>
                        <a:t>数据的结构化</a:t>
                      </a:r>
                      <a:endParaRPr lang="zh-CN" altLang="en-US" sz="1800" b="1"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无结构</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记录内有结构，整体无结构</a:t>
                      </a:r>
                      <a:endParaRPr lang="zh-CN" altLang="en-US" sz="1600" kern="1200" dirty="0">
                        <a:solidFill>
                          <a:schemeClr val="tx1"/>
                        </a:solidFill>
                        <a:latin typeface="+mn-lt"/>
                        <a:ea typeface="+mn-ea"/>
                        <a:cs typeface="+mn-ea"/>
                        <a:sym typeface="+mn-lt"/>
                      </a:endParaRPr>
                    </a:p>
                  </a:txBody>
                  <a:tcPr anchor="ctr"/>
                </a:tc>
                <a:tc>
                  <a:txBody>
                    <a:bodyPr/>
                    <a:lstStyle/>
                    <a:p>
                      <a:r>
                        <a:rPr lang="zh-CN" altLang="en-US" sz="1600" kern="1200" dirty="0" smtClean="0">
                          <a:solidFill>
                            <a:schemeClr val="tx1"/>
                          </a:solidFill>
                          <a:latin typeface="+mn-lt"/>
                          <a:ea typeface="+mn-ea"/>
                          <a:cs typeface="+mn-ea"/>
                          <a:sym typeface="+mn-lt"/>
                        </a:rPr>
                        <a:t>整体结构化，用数据模型描述</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03999">
                <a:tc vMerge="1">
                  <a:tcPr anchor="ctr"/>
                </a:tc>
                <a:tc>
                  <a:txBody>
                    <a:bodyPr/>
                    <a:lstStyle/>
                    <a:p>
                      <a:r>
                        <a:rPr lang="zh-CN" altLang="en-US" sz="1800" b="1" kern="1200" dirty="0" smtClean="0">
                          <a:solidFill>
                            <a:schemeClr val="tx1"/>
                          </a:solidFill>
                          <a:latin typeface="+mn-lt"/>
                          <a:ea typeface="+mn-ea"/>
                          <a:cs typeface="+mn-ea"/>
                          <a:sym typeface="+mn-lt"/>
                        </a:rPr>
                        <a:t>数据控制能力</a:t>
                      </a:r>
                      <a:endParaRPr lang="zh-CN" altLang="en-US" sz="1800" b="1"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600" kern="1200" dirty="0" smtClean="0">
                          <a:solidFill>
                            <a:schemeClr val="tx1"/>
                          </a:solidFill>
                          <a:latin typeface="+mn-lt"/>
                          <a:ea typeface="+mn-ea"/>
                          <a:cs typeface="+mn-ea"/>
                          <a:sym typeface="+mn-lt"/>
                        </a:rPr>
                        <a:t>应用程序控制</a:t>
                      </a:r>
                      <a:endParaRPr lang="zh-CN" altLang="en-US" sz="16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600" kern="1200" dirty="0" smtClean="0">
                          <a:solidFill>
                            <a:schemeClr val="tx1"/>
                          </a:solidFill>
                          <a:latin typeface="+mn-lt"/>
                          <a:ea typeface="+mn-ea"/>
                          <a:cs typeface="+mn-ea"/>
                          <a:sym typeface="+mn-lt"/>
                        </a:rPr>
                        <a:t>应用程序控制</a:t>
                      </a:r>
                      <a:endParaRPr lang="zh-CN" altLang="en-US" sz="16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600" kern="1200" dirty="0" smtClean="0">
                          <a:solidFill>
                            <a:schemeClr val="tx1"/>
                          </a:solidFill>
                          <a:latin typeface="+mn-lt"/>
                          <a:ea typeface="+mn-ea"/>
                          <a:cs typeface="+mn-ea"/>
                          <a:sym typeface="+mn-lt"/>
                        </a:rPr>
                        <a:t>有数据库管理系统提供数据安全性、完整性、并发控制和恢复能力</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数据库系统优势</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ln>
            <a:solidFill>
              <a:schemeClr val="bg1"/>
            </a:solidFill>
          </a:ln>
        </p:spPr>
        <p:txBody>
          <a:bodyPr>
            <a:normAutofit fontScale="85000" lnSpcReduction="20000"/>
          </a:bodyPr>
          <a:lstStyle/>
          <a:p>
            <a:r>
              <a:rPr lang="zh-CN" altLang="en-US" dirty="0" smtClean="0">
                <a:latin typeface="+mn-lt"/>
                <a:ea typeface="+mn-ea"/>
                <a:cs typeface="+mn-ea"/>
                <a:sym typeface="+mn-lt"/>
              </a:rPr>
              <a:t>整体数据的结构化</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数据面向整个系统而不是单个应用，被多个应用共享。</a:t>
            </a:r>
            <a:endParaRPr lang="en-US" altLang="zh-CN" dirty="0" smtClean="0">
              <a:latin typeface="+mn-lt"/>
              <a:ea typeface="+mn-ea"/>
              <a:cs typeface="+mn-ea"/>
              <a:sym typeface="+mn-lt"/>
            </a:endParaRPr>
          </a:p>
          <a:p>
            <a:r>
              <a:rPr lang="zh-CN" altLang="en-US" dirty="0" smtClean="0">
                <a:latin typeface="+mn-lt"/>
                <a:ea typeface="+mn-ea"/>
                <a:cs typeface="+mn-ea"/>
                <a:sym typeface="+mn-lt"/>
              </a:rPr>
              <a:t>数据的共享性高，冗余度低且易扩充。</a:t>
            </a:r>
            <a:endParaRPr lang="en-US" altLang="zh-CN" dirty="0" smtClean="0">
              <a:latin typeface="+mn-lt"/>
              <a:ea typeface="+mn-ea"/>
              <a:cs typeface="+mn-ea"/>
              <a:sym typeface="+mn-lt"/>
            </a:endParaRPr>
          </a:p>
          <a:p>
            <a:r>
              <a:rPr lang="zh-CN" altLang="en-US" dirty="0" smtClean="0">
                <a:latin typeface="+mn-lt"/>
                <a:ea typeface="+mn-ea"/>
                <a:cs typeface="+mn-ea"/>
                <a:sym typeface="+mn-lt"/>
              </a:rPr>
              <a:t>数据独立性高</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物理独立性：应用程序与数据库中数据的物理存储是相互独立的。</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逻辑独立性：应用程序与数据库的逻辑结构是相互独立的。</a:t>
            </a:r>
            <a:endParaRPr lang="en-US" altLang="zh-CN" dirty="0" smtClean="0">
              <a:latin typeface="+mn-lt"/>
              <a:ea typeface="+mn-ea"/>
              <a:cs typeface="+mn-ea"/>
              <a:sym typeface="+mn-lt"/>
            </a:endParaRPr>
          </a:p>
          <a:p>
            <a:r>
              <a:rPr lang="zh-CN" altLang="en-US" dirty="0" smtClean="0">
                <a:latin typeface="+mn-lt"/>
                <a:ea typeface="+mn-ea"/>
                <a:cs typeface="+mn-ea"/>
                <a:sym typeface="+mn-lt"/>
              </a:rPr>
              <a:t>统一管理和控制</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数据的安全性保护；</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数据的完整性检查；</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并发控制；</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数据库恢复。</a:t>
            </a:r>
            <a:endParaRPr lang="en-US" altLang="zh-CN"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6" name="Rectangle 18"/>
          <p:cNvSpPr>
            <a:spLocks noChangeArrowheads="1"/>
          </p:cNvSpPr>
          <p:nvPr/>
        </p:nvSpPr>
        <p:spPr bwMode="auto">
          <a:xfrm>
            <a:off x="10199323" y="1578606"/>
            <a:ext cx="756084" cy="307758"/>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400" dirty="0">
                <a:cs typeface="+mn-ea"/>
                <a:sym typeface="+mn-lt"/>
              </a:rPr>
              <a:t>用户</a:t>
            </a:r>
            <a:endParaRPr lang="en-US" altLang="zh-CN" sz="1400" dirty="0">
              <a:cs typeface="+mn-ea"/>
              <a:sym typeface="+mn-lt"/>
            </a:endParaRPr>
          </a:p>
        </p:txBody>
      </p:sp>
      <p:sp>
        <p:nvSpPr>
          <p:cNvPr id="57" name="Rectangle 18"/>
          <p:cNvSpPr>
            <a:spLocks noChangeArrowheads="1"/>
          </p:cNvSpPr>
          <p:nvPr/>
        </p:nvSpPr>
        <p:spPr bwMode="auto">
          <a:xfrm>
            <a:off x="9574912" y="1894865"/>
            <a:ext cx="501159" cy="325083"/>
          </a:xfrm>
          <a:prstGeom prst="rect">
            <a:avLst/>
          </a:prstGeom>
          <a:noFill/>
          <a:ln w="28575" algn="ctr">
            <a:noFill/>
            <a:miter lim="800000"/>
          </a:ln>
          <a:effectLst>
            <a:outerShdw blurRad="50800" dist="38100" dir="2700000" algn="tl" rotWithShape="0">
              <a:prstClr val="black">
                <a:alpha val="40000"/>
              </a:prstClr>
            </a:outerShdw>
          </a:effectLst>
        </p:spPr>
        <p:txBody>
          <a:bodyPr wrap="none" lIns="91422" tIns="45711" rIns="91422" bIns="45711" anchor="ctr"/>
          <a:lstStyle/>
          <a:p>
            <a:pPr algn="ctr" defTabSz="914400"/>
            <a:r>
              <a:rPr kumimoji="1" lang="en-US" altLang="zh-CN" sz="1600" b="1" dirty="0" smtClean="0">
                <a:cs typeface="+mn-ea"/>
                <a:sym typeface="+mn-lt"/>
              </a:rPr>
              <a:t>…</a:t>
            </a:r>
            <a:endParaRPr kumimoji="1" lang="en-US" altLang="zh-CN" sz="1600" b="1" dirty="0">
              <a:cs typeface="+mn-ea"/>
              <a:sym typeface="+mn-lt"/>
            </a:endParaRPr>
          </a:p>
        </p:txBody>
      </p:sp>
      <p:sp>
        <p:nvSpPr>
          <p:cNvPr id="58" name="流程图: 可选过程 57"/>
          <p:cNvSpPr/>
          <p:nvPr/>
        </p:nvSpPr>
        <p:spPr bwMode="auto">
          <a:xfrm>
            <a:off x="8373253" y="3320988"/>
            <a:ext cx="1314146" cy="696116"/>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800" dirty="0" smtClean="0">
                <a:cs typeface="+mn-ea"/>
                <a:sym typeface="+mn-lt"/>
              </a:rPr>
              <a:t>数据库</a:t>
            </a:r>
            <a:endParaRPr lang="en-US" altLang="zh-CN" sz="1800" dirty="0" smtClean="0">
              <a:cs typeface="+mn-ea"/>
              <a:sym typeface="+mn-lt"/>
            </a:endParaRPr>
          </a:p>
          <a:p>
            <a:pPr algn="ctr"/>
            <a:r>
              <a:rPr lang="zh-CN" altLang="en-US" sz="1800" dirty="0" smtClean="0">
                <a:cs typeface="+mn-ea"/>
                <a:sym typeface="+mn-lt"/>
              </a:rPr>
              <a:t>管理系统</a:t>
            </a:r>
            <a:endParaRPr lang="zh-CN" altLang="en-US" sz="1800" dirty="0">
              <a:cs typeface="+mn-ea"/>
              <a:sym typeface="+mn-lt"/>
            </a:endParaRPr>
          </a:p>
        </p:txBody>
      </p:sp>
      <p:cxnSp>
        <p:nvCxnSpPr>
          <p:cNvPr id="59" name="直接连接符 58"/>
          <p:cNvCxnSpPr>
            <a:stCxn id="58" idx="2"/>
            <a:endCxn id="150" idx="1"/>
          </p:cNvCxnSpPr>
          <p:nvPr/>
        </p:nvCxnSpPr>
        <p:spPr bwMode="auto">
          <a:xfrm>
            <a:off x="9030326" y="4017104"/>
            <a:ext cx="0" cy="469743"/>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0" name="直接箭头连接符 59"/>
          <p:cNvCxnSpPr>
            <a:stCxn id="116" idx="2"/>
            <a:endCxn id="58" idx="0"/>
          </p:cNvCxnSpPr>
          <p:nvPr/>
        </p:nvCxnSpPr>
        <p:spPr bwMode="auto">
          <a:xfrm>
            <a:off x="7959832" y="2321061"/>
            <a:ext cx="1070494" cy="999927"/>
          </a:xfrm>
          <a:prstGeom prst="straightConnector1">
            <a:avLst/>
          </a:prstGeom>
          <a:noFill/>
          <a:ln w="28575" cap="flat" cmpd="sng" algn="ctr">
            <a:solidFill>
              <a:srgbClr val="99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1" name="直接箭头连接符 60"/>
          <p:cNvCxnSpPr>
            <a:stCxn id="84" idx="18"/>
            <a:endCxn id="58" idx="0"/>
          </p:cNvCxnSpPr>
          <p:nvPr/>
        </p:nvCxnSpPr>
        <p:spPr bwMode="auto">
          <a:xfrm>
            <a:off x="9019552" y="2254082"/>
            <a:ext cx="10774" cy="1066906"/>
          </a:xfrm>
          <a:prstGeom prst="straightConnector1">
            <a:avLst/>
          </a:prstGeom>
          <a:noFill/>
          <a:ln w="28575" cap="flat" cmpd="sng" algn="ctr">
            <a:solidFill>
              <a:srgbClr val="99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2" name="直接箭头连接符 61"/>
          <p:cNvCxnSpPr>
            <a:endCxn id="58" idx="0"/>
          </p:cNvCxnSpPr>
          <p:nvPr/>
        </p:nvCxnSpPr>
        <p:spPr bwMode="auto">
          <a:xfrm flipH="1">
            <a:off x="9030326" y="2321061"/>
            <a:ext cx="1547039" cy="999927"/>
          </a:xfrm>
          <a:prstGeom prst="straightConnector1">
            <a:avLst/>
          </a:prstGeom>
          <a:noFill/>
          <a:ln w="28575" cap="flat" cmpd="sng" algn="ctr">
            <a:solidFill>
              <a:srgbClr val="99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74" name="Man5"/>
          <p:cNvSpPr>
            <a:spLocks noChangeAspect="1" noChangeArrowheads="1"/>
          </p:cNvSpPr>
          <p:nvPr>
            <p:custDataLst>
              <p:tags r:id="rId47"/>
            </p:custDataLst>
          </p:nvPr>
        </p:nvSpPr>
        <p:spPr bwMode="auto">
          <a:xfrm>
            <a:off x="10362474" y="1871056"/>
            <a:ext cx="429782" cy="429780"/>
          </a:xfrm>
          <a:custGeom>
            <a:avLst/>
            <a:gdLst>
              <a:gd name="T0" fmla="*/ 0 w 692"/>
              <a:gd name="T1" fmla="*/ 81 h 692"/>
              <a:gd name="T2" fmla="*/ 0 w 692"/>
              <a:gd name="T3" fmla="*/ 618 h 692"/>
              <a:gd name="T4" fmla="*/ 74 w 692"/>
              <a:gd name="T5" fmla="*/ 691 h 692"/>
              <a:gd name="T6" fmla="*/ 610 w 692"/>
              <a:gd name="T7" fmla="*/ 691 h 692"/>
              <a:gd name="T8" fmla="*/ 691 w 692"/>
              <a:gd name="T9" fmla="*/ 618 h 692"/>
              <a:gd name="T10" fmla="*/ 691 w 692"/>
              <a:gd name="T11" fmla="*/ 81 h 692"/>
              <a:gd name="T12" fmla="*/ 610 w 692"/>
              <a:gd name="T13" fmla="*/ 0 h 692"/>
              <a:gd name="T14" fmla="*/ 74 w 692"/>
              <a:gd name="T15" fmla="*/ 0 h 692"/>
              <a:gd name="T16" fmla="*/ 0 w 692"/>
              <a:gd name="T17" fmla="*/ 81 h 692"/>
              <a:gd name="T18" fmla="*/ 456 w 692"/>
              <a:gd name="T19" fmla="*/ 228 h 692"/>
              <a:gd name="T20" fmla="*/ 346 w 692"/>
              <a:gd name="T21" fmla="*/ 345 h 692"/>
              <a:gd name="T22" fmla="*/ 228 w 692"/>
              <a:gd name="T23" fmla="*/ 228 h 692"/>
              <a:gd name="T24" fmla="*/ 346 w 692"/>
              <a:gd name="T25" fmla="*/ 117 h 692"/>
              <a:gd name="T26" fmla="*/ 456 w 692"/>
              <a:gd name="T27" fmla="*/ 228 h 692"/>
              <a:gd name="T28" fmla="*/ 110 w 692"/>
              <a:gd name="T29" fmla="*/ 537 h 692"/>
              <a:gd name="T30" fmla="*/ 346 w 692"/>
              <a:gd name="T31" fmla="*/ 419 h 692"/>
              <a:gd name="T32" fmla="*/ 574 w 692"/>
              <a:gd name="T33" fmla="*/ 537 h 692"/>
              <a:gd name="T34" fmla="*/ 574 w 692"/>
              <a:gd name="T35" fmla="*/ 581 h 692"/>
              <a:gd name="T36" fmla="*/ 110 w 692"/>
              <a:gd name="T37" fmla="*/ 581 h 692"/>
              <a:gd name="T38" fmla="*/ 110 w 692"/>
              <a:gd name="T39" fmla="*/ 537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2" h="692">
                <a:moveTo>
                  <a:pt x="0" y="81"/>
                </a:moveTo>
                <a:lnTo>
                  <a:pt x="0" y="618"/>
                </a:lnTo>
                <a:cubicBezTo>
                  <a:pt x="0" y="662"/>
                  <a:pt x="29" y="691"/>
                  <a:pt x="74" y="691"/>
                </a:cubicBezTo>
                <a:lnTo>
                  <a:pt x="610" y="691"/>
                </a:lnTo>
                <a:cubicBezTo>
                  <a:pt x="655" y="691"/>
                  <a:pt x="691" y="662"/>
                  <a:pt x="691" y="618"/>
                </a:cubicBezTo>
                <a:lnTo>
                  <a:pt x="691" y="81"/>
                </a:lnTo>
                <a:cubicBezTo>
                  <a:pt x="691" y="37"/>
                  <a:pt x="655" y="0"/>
                  <a:pt x="610" y="0"/>
                </a:cubicBezTo>
                <a:lnTo>
                  <a:pt x="74" y="0"/>
                </a:lnTo>
                <a:cubicBezTo>
                  <a:pt x="29" y="0"/>
                  <a:pt x="0" y="37"/>
                  <a:pt x="0" y="81"/>
                </a:cubicBezTo>
                <a:close/>
                <a:moveTo>
                  <a:pt x="456" y="228"/>
                </a:moveTo>
                <a:cubicBezTo>
                  <a:pt x="456" y="294"/>
                  <a:pt x="412" y="345"/>
                  <a:pt x="346" y="345"/>
                </a:cubicBezTo>
                <a:cubicBezTo>
                  <a:pt x="280" y="345"/>
                  <a:pt x="228" y="290"/>
                  <a:pt x="228" y="228"/>
                </a:cubicBezTo>
                <a:cubicBezTo>
                  <a:pt x="228" y="165"/>
                  <a:pt x="280" y="117"/>
                  <a:pt x="346" y="117"/>
                </a:cubicBezTo>
                <a:cubicBezTo>
                  <a:pt x="412" y="117"/>
                  <a:pt x="456" y="169"/>
                  <a:pt x="456" y="228"/>
                </a:cubicBezTo>
                <a:close/>
                <a:moveTo>
                  <a:pt x="110" y="537"/>
                </a:moveTo>
                <a:cubicBezTo>
                  <a:pt x="110" y="463"/>
                  <a:pt x="268" y="419"/>
                  <a:pt x="346" y="419"/>
                </a:cubicBezTo>
                <a:cubicBezTo>
                  <a:pt x="423" y="419"/>
                  <a:pt x="574" y="463"/>
                  <a:pt x="574" y="537"/>
                </a:cubicBezTo>
                <a:lnTo>
                  <a:pt x="574" y="581"/>
                </a:lnTo>
                <a:lnTo>
                  <a:pt x="110" y="581"/>
                </a:lnTo>
                <a:lnTo>
                  <a:pt x="110" y="537"/>
                </a:lnTo>
                <a:close/>
              </a:path>
            </a:pathLst>
          </a:custGeom>
          <a:solidFill>
            <a:srgbClr val="C00000"/>
          </a:solidFill>
          <a:ln>
            <a:noFill/>
          </a:ln>
          <a:effectLst>
            <a:outerShdw blurRad="50800" dist="38100" dir="2700000" algn="tl" rotWithShape="0">
              <a:prstClr val="black">
                <a:alpha val="40000"/>
              </a:prst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78" name="Analytics"/>
          <p:cNvGrpSpPr>
            <a:grpSpLocks noChangeAspect="1"/>
          </p:cNvGrpSpPr>
          <p:nvPr>
            <p:custDataLst>
              <p:tags r:id="rId48"/>
            </p:custDataLst>
          </p:nvPr>
        </p:nvGrpSpPr>
        <p:grpSpPr>
          <a:xfrm>
            <a:off x="8737145" y="1909641"/>
            <a:ext cx="449517" cy="406113"/>
            <a:chOff x="6889531" y="788276"/>
            <a:chExt cx="4540471" cy="4102057"/>
          </a:xfrm>
        </p:grpSpPr>
        <p:sp>
          <p:nvSpPr>
            <p:cNvPr id="79" name="Rectangle 20"/>
            <p:cNvSpPr/>
            <p:nvPr/>
          </p:nvSpPr>
          <p:spPr>
            <a:xfrm>
              <a:off x="6889531" y="2506717"/>
              <a:ext cx="677917" cy="2017986"/>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80" name="Rectangle 21"/>
            <p:cNvSpPr/>
            <p:nvPr/>
          </p:nvSpPr>
          <p:spPr>
            <a:xfrm>
              <a:off x="7677810" y="1955654"/>
              <a:ext cx="677917" cy="2569049"/>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81" name="Freeform: Shape 902"/>
            <p:cNvSpPr/>
            <p:nvPr/>
          </p:nvSpPr>
          <p:spPr>
            <a:xfrm>
              <a:off x="8500246" y="1434662"/>
              <a:ext cx="1416264" cy="3090041"/>
            </a:xfrm>
            <a:custGeom>
              <a:avLst/>
              <a:gdLst>
                <a:gd name="connsiteX0" fmla="*/ 1014623 w 1416264"/>
                <a:gd name="connsiteY0" fmla="*/ 3021020 h 3090041"/>
                <a:gd name="connsiteX1" fmla="*/ 1156262 w 1416264"/>
                <a:gd name="connsiteY1" fmla="*/ 3021020 h 3090041"/>
                <a:gd name="connsiteX2" fmla="*/ 1156262 w 1416264"/>
                <a:gd name="connsiteY2" fmla="*/ 3090041 h 3090041"/>
                <a:gd name="connsiteX3" fmla="*/ 1014623 w 1416264"/>
                <a:gd name="connsiteY3" fmla="*/ 3090041 h 3090041"/>
                <a:gd name="connsiteX4" fmla="*/ 759496 w 1416264"/>
                <a:gd name="connsiteY4" fmla="*/ 3021020 h 3090041"/>
                <a:gd name="connsiteX5" fmla="*/ 901135 w 1416264"/>
                <a:gd name="connsiteY5" fmla="*/ 3021020 h 3090041"/>
                <a:gd name="connsiteX6" fmla="*/ 901135 w 1416264"/>
                <a:gd name="connsiteY6" fmla="*/ 3090041 h 3090041"/>
                <a:gd name="connsiteX7" fmla="*/ 759496 w 1416264"/>
                <a:gd name="connsiteY7" fmla="*/ 3090041 h 3090041"/>
                <a:gd name="connsiteX8" fmla="*/ 504369 w 1416264"/>
                <a:gd name="connsiteY8" fmla="*/ 3021020 h 3090041"/>
                <a:gd name="connsiteX9" fmla="*/ 646008 w 1416264"/>
                <a:gd name="connsiteY9" fmla="*/ 3021020 h 3090041"/>
                <a:gd name="connsiteX10" fmla="*/ 646008 w 1416264"/>
                <a:gd name="connsiteY10" fmla="*/ 3090041 h 3090041"/>
                <a:gd name="connsiteX11" fmla="*/ 504369 w 1416264"/>
                <a:gd name="connsiteY11" fmla="*/ 3090041 h 3090041"/>
                <a:gd name="connsiteX12" fmla="*/ 249242 w 1416264"/>
                <a:gd name="connsiteY12" fmla="*/ 3021020 h 3090041"/>
                <a:gd name="connsiteX13" fmla="*/ 390881 w 1416264"/>
                <a:gd name="connsiteY13" fmla="*/ 3021020 h 3090041"/>
                <a:gd name="connsiteX14" fmla="*/ 390881 w 1416264"/>
                <a:gd name="connsiteY14" fmla="*/ 3090041 h 3090041"/>
                <a:gd name="connsiteX15" fmla="*/ 249242 w 1416264"/>
                <a:gd name="connsiteY15" fmla="*/ 3090041 h 3090041"/>
                <a:gd name="connsiteX16" fmla="*/ 1351889 w 1416264"/>
                <a:gd name="connsiteY16" fmla="*/ 2864758 h 3090041"/>
                <a:gd name="connsiteX17" fmla="*/ 1416264 w 1416264"/>
                <a:gd name="connsiteY17" fmla="*/ 2864758 h 3090041"/>
                <a:gd name="connsiteX18" fmla="*/ 1416264 w 1416264"/>
                <a:gd name="connsiteY18" fmla="*/ 3090041 h 3090041"/>
                <a:gd name="connsiteX19" fmla="*/ 1269750 w 1416264"/>
                <a:gd name="connsiteY19" fmla="*/ 3090041 h 3090041"/>
                <a:gd name="connsiteX20" fmla="*/ 1269750 w 1416264"/>
                <a:gd name="connsiteY20" fmla="*/ 3021020 h 3090041"/>
                <a:gd name="connsiteX21" fmla="*/ 1351889 w 1416264"/>
                <a:gd name="connsiteY21" fmla="*/ 3021020 h 3090041"/>
                <a:gd name="connsiteX22" fmla="*/ 0 w 1416264"/>
                <a:gd name="connsiteY22" fmla="*/ 2864758 h 3090041"/>
                <a:gd name="connsiteX23" fmla="*/ 64376 w 1416264"/>
                <a:gd name="connsiteY23" fmla="*/ 2864758 h 3090041"/>
                <a:gd name="connsiteX24" fmla="*/ 64376 w 1416264"/>
                <a:gd name="connsiteY24" fmla="*/ 3021020 h 3090041"/>
                <a:gd name="connsiteX25" fmla="*/ 135754 w 1416264"/>
                <a:gd name="connsiteY25" fmla="*/ 3021020 h 3090041"/>
                <a:gd name="connsiteX26" fmla="*/ 135754 w 1416264"/>
                <a:gd name="connsiteY26" fmla="*/ 3090041 h 3090041"/>
                <a:gd name="connsiteX27" fmla="*/ 0 w 1416264"/>
                <a:gd name="connsiteY27" fmla="*/ 3090041 h 3090041"/>
                <a:gd name="connsiteX28" fmla="*/ 1351889 w 1416264"/>
                <a:gd name="connsiteY28" fmla="*/ 2610758 h 3090041"/>
                <a:gd name="connsiteX29" fmla="*/ 1416264 w 1416264"/>
                <a:gd name="connsiteY29" fmla="*/ 2610758 h 3090041"/>
                <a:gd name="connsiteX30" fmla="*/ 1416264 w 1416264"/>
                <a:gd name="connsiteY30" fmla="*/ 2751270 h 3090041"/>
                <a:gd name="connsiteX31" fmla="*/ 1351889 w 1416264"/>
                <a:gd name="connsiteY31" fmla="*/ 2751270 h 3090041"/>
                <a:gd name="connsiteX32" fmla="*/ 0 w 1416264"/>
                <a:gd name="connsiteY32" fmla="*/ 2610758 h 3090041"/>
                <a:gd name="connsiteX33" fmla="*/ 64376 w 1416264"/>
                <a:gd name="connsiteY33" fmla="*/ 2610758 h 3090041"/>
                <a:gd name="connsiteX34" fmla="*/ 64376 w 1416264"/>
                <a:gd name="connsiteY34" fmla="*/ 2751270 h 3090041"/>
                <a:gd name="connsiteX35" fmla="*/ 0 w 1416264"/>
                <a:gd name="connsiteY35" fmla="*/ 2751270 h 3090041"/>
                <a:gd name="connsiteX36" fmla="*/ 1351889 w 1416264"/>
                <a:gd name="connsiteY36" fmla="*/ 2356758 h 3090041"/>
                <a:gd name="connsiteX37" fmla="*/ 1416264 w 1416264"/>
                <a:gd name="connsiteY37" fmla="*/ 2356758 h 3090041"/>
                <a:gd name="connsiteX38" fmla="*/ 1416264 w 1416264"/>
                <a:gd name="connsiteY38" fmla="*/ 2497270 h 3090041"/>
                <a:gd name="connsiteX39" fmla="*/ 1351889 w 1416264"/>
                <a:gd name="connsiteY39" fmla="*/ 2497270 h 3090041"/>
                <a:gd name="connsiteX40" fmla="*/ 0 w 1416264"/>
                <a:gd name="connsiteY40" fmla="*/ 2356758 h 3090041"/>
                <a:gd name="connsiteX41" fmla="*/ 64376 w 1416264"/>
                <a:gd name="connsiteY41" fmla="*/ 2356758 h 3090041"/>
                <a:gd name="connsiteX42" fmla="*/ 64376 w 1416264"/>
                <a:gd name="connsiteY42" fmla="*/ 2497270 h 3090041"/>
                <a:gd name="connsiteX43" fmla="*/ 0 w 1416264"/>
                <a:gd name="connsiteY43" fmla="*/ 2497270 h 3090041"/>
                <a:gd name="connsiteX44" fmla="*/ 1351889 w 1416264"/>
                <a:gd name="connsiteY44" fmla="*/ 2102758 h 3090041"/>
                <a:gd name="connsiteX45" fmla="*/ 1416264 w 1416264"/>
                <a:gd name="connsiteY45" fmla="*/ 2102758 h 3090041"/>
                <a:gd name="connsiteX46" fmla="*/ 1416264 w 1416264"/>
                <a:gd name="connsiteY46" fmla="*/ 2243270 h 3090041"/>
                <a:gd name="connsiteX47" fmla="*/ 1351889 w 1416264"/>
                <a:gd name="connsiteY47" fmla="*/ 2243270 h 3090041"/>
                <a:gd name="connsiteX48" fmla="*/ 0 w 1416264"/>
                <a:gd name="connsiteY48" fmla="*/ 2102758 h 3090041"/>
                <a:gd name="connsiteX49" fmla="*/ 64376 w 1416264"/>
                <a:gd name="connsiteY49" fmla="*/ 2102758 h 3090041"/>
                <a:gd name="connsiteX50" fmla="*/ 64376 w 1416264"/>
                <a:gd name="connsiteY50" fmla="*/ 2243270 h 3090041"/>
                <a:gd name="connsiteX51" fmla="*/ 0 w 1416264"/>
                <a:gd name="connsiteY51" fmla="*/ 2243270 h 3090041"/>
                <a:gd name="connsiteX52" fmla="*/ 1351889 w 1416264"/>
                <a:gd name="connsiteY52" fmla="*/ 1848758 h 3090041"/>
                <a:gd name="connsiteX53" fmla="*/ 1416264 w 1416264"/>
                <a:gd name="connsiteY53" fmla="*/ 1848758 h 3090041"/>
                <a:gd name="connsiteX54" fmla="*/ 1416264 w 1416264"/>
                <a:gd name="connsiteY54" fmla="*/ 1989270 h 3090041"/>
                <a:gd name="connsiteX55" fmla="*/ 1351889 w 1416264"/>
                <a:gd name="connsiteY55" fmla="*/ 1989270 h 3090041"/>
                <a:gd name="connsiteX56" fmla="*/ 0 w 1416264"/>
                <a:gd name="connsiteY56" fmla="*/ 1848758 h 3090041"/>
                <a:gd name="connsiteX57" fmla="*/ 64376 w 1416264"/>
                <a:gd name="connsiteY57" fmla="*/ 1848758 h 3090041"/>
                <a:gd name="connsiteX58" fmla="*/ 64376 w 1416264"/>
                <a:gd name="connsiteY58" fmla="*/ 1989270 h 3090041"/>
                <a:gd name="connsiteX59" fmla="*/ 0 w 1416264"/>
                <a:gd name="connsiteY59" fmla="*/ 1989270 h 3090041"/>
                <a:gd name="connsiteX60" fmla="*/ 1351889 w 1416264"/>
                <a:gd name="connsiteY60" fmla="*/ 1594758 h 3090041"/>
                <a:gd name="connsiteX61" fmla="*/ 1416264 w 1416264"/>
                <a:gd name="connsiteY61" fmla="*/ 1594758 h 3090041"/>
                <a:gd name="connsiteX62" fmla="*/ 1416264 w 1416264"/>
                <a:gd name="connsiteY62" fmla="*/ 1735270 h 3090041"/>
                <a:gd name="connsiteX63" fmla="*/ 1351889 w 1416264"/>
                <a:gd name="connsiteY63" fmla="*/ 1735270 h 3090041"/>
                <a:gd name="connsiteX64" fmla="*/ 0 w 1416264"/>
                <a:gd name="connsiteY64" fmla="*/ 1594758 h 3090041"/>
                <a:gd name="connsiteX65" fmla="*/ 64376 w 1416264"/>
                <a:gd name="connsiteY65" fmla="*/ 1594758 h 3090041"/>
                <a:gd name="connsiteX66" fmla="*/ 64376 w 1416264"/>
                <a:gd name="connsiteY66" fmla="*/ 1735270 h 3090041"/>
                <a:gd name="connsiteX67" fmla="*/ 0 w 1416264"/>
                <a:gd name="connsiteY67" fmla="*/ 1735270 h 3090041"/>
                <a:gd name="connsiteX68" fmla="*/ 1351889 w 1416264"/>
                <a:gd name="connsiteY68" fmla="*/ 1340758 h 3090041"/>
                <a:gd name="connsiteX69" fmla="*/ 1416264 w 1416264"/>
                <a:gd name="connsiteY69" fmla="*/ 1340758 h 3090041"/>
                <a:gd name="connsiteX70" fmla="*/ 1416264 w 1416264"/>
                <a:gd name="connsiteY70" fmla="*/ 1481270 h 3090041"/>
                <a:gd name="connsiteX71" fmla="*/ 1351889 w 1416264"/>
                <a:gd name="connsiteY71" fmla="*/ 1481270 h 3090041"/>
                <a:gd name="connsiteX72" fmla="*/ 0 w 1416264"/>
                <a:gd name="connsiteY72" fmla="*/ 1340758 h 3090041"/>
                <a:gd name="connsiteX73" fmla="*/ 64376 w 1416264"/>
                <a:gd name="connsiteY73" fmla="*/ 1340758 h 3090041"/>
                <a:gd name="connsiteX74" fmla="*/ 64376 w 1416264"/>
                <a:gd name="connsiteY74" fmla="*/ 1481270 h 3090041"/>
                <a:gd name="connsiteX75" fmla="*/ 0 w 1416264"/>
                <a:gd name="connsiteY75" fmla="*/ 1481270 h 3090041"/>
                <a:gd name="connsiteX76" fmla="*/ 1351889 w 1416264"/>
                <a:gd name="connsiteY76" fmla="*/ 1086758 h 3090041"/>
                <a:gd name="connsiteX77" fmla="*/ 1416264 w 1416264"/>
                <a:gd name="connsiteY77" fmla="*/ 1086758 h 3090041"/>
                <a:gd name="connsiteX78" fmla="*/ 1416264 w 1416264"/>
                <a:gd name="connsiteY78" fmla="*/ 1227270 h 3090041"/>
                <a:gd name="connsiteX79" fmla="*/ 1351889 w 1416264"/>
                <a:gd name="connsiteY79" fmla="*/ 1227270 h 3090041"/>
                <a:gd name="connsiteX80" fmla="*/ 0 w 1416264"/>
                <a:gd name="connsiteY80" fmla="*/ 1086758 h 3090041"/>
                <a:gd name="connsiteX81" fmla="*/ 64376 w 1416264"/>
                <a:gd name="connsiteY81" fmla="*/ 1086758 h 3090041"/>
                <a:gd name="connsiteX82" fmla="*/ 64376 w 1416264"/>
                <a:gd name="connsiteY82" fmla="*/ 1227270 h 3090041"/>
                <a:gd name="connsiteX83" fmla="*/ 0 w 1416264"/>
                <a:gd name="connsiteY83" fmla="*/ 1227270 h 3090041"/>
                <a:gd name="connsiteX84" fmla="*/ 1351889 w 1416264"/>
                <a:gd name="connsiteY84" fmla="*/ 832758 h 3090041"/>
                <a:gd name="connsiteX85" fmla="*/ 1416264 w 1416264"/>
                <a:gd name="connsiteY85" fmla="*/ 832758 h 3090041"/>
                <a:gd name="connsiteX86" fmla="*/ 1416264 w 1416264"/>
                <a:gd name="connsiteY86" fmla="*/ 973270 h 3090041"/>
                <a:gd name="connsiteX87" fmla="*/ 1351889 w 1416264"/>
                <a:gd name="connsiteY87" fmla="*/ 973270 h 3090041"/>
                <a:gd name="connsiteX88" fmla="*/ 0 w 1416264"/>
                <a:gd name="connsiteY88" fmla="*/ 832758 h 3090041"/>
                <a:gd name="connsiteX89" fmla="*/ 64376 w 1416264"/>
                <a:gd name="connsiteY89" fmla="*/ 832758 h 3090041"/>
                <a:gd name="connsiteX90" fmla="*/ 64376 w 1416264"/>
                <a:gd name="connsiteY90" fmla="*/ 973270 h 3090041"/>
                <a:gd name="connsiteX91" fmla="*/ 0 w 1416264"/>
                <a:gd name="connsiteY91" fmla="*/ 973270 h 3090041"/>
                <a:gd name="connsiteX92" fmla="*/ 1351889 w 1416264"/>
                <a:gd name="connsiteY92" fmla="*/ 578758 h 3090041"/>
                <a:gd name="connsiteX93" fmla="*/ 1416264 w 1416264"/>
                <a:gd name="connsiteY93" fmla="*/ 578758 h 3090041"/>
                <a:gd name="connsiteX94" fmla="*/ 1416264 w 1416264"/>
                <a:gd name="connsiteY94" fmla="*/ 719270 h 3090041"/>
                <a:gd name="connsiteX95" fmla="*/ 1351889 w 1416264"/>
                <a:gd name="connsiteY95" fmla="*/ 719270 h 3090041"/>
                <a:gd name="connsiteX96" fmla="*/ 0 w 1416264"/>
                <a:gd name="connsiteY96" fmla="*/ 578758 h 3090041"/>
                <a:gd name="connsiteX97" fmla="*/ 64376 w 1416264"/>
                <a:gd name="connsiteY97" fmla="*/ 578758 h 3090041"/>
                <a:gd name="connsiteX98" fmla="*/ 64376 w 1416264"/>
                <a:gd name="connsiteY98" fmla="*/ 719270 h 3090041"/>
                <a:gd name="connsiteX99" fmla="*/ 0 w 1416264"/>
                <a:gd name="connsiteY99" fmla="*/ 719270 h 3090041"/>
                <a:gd name="connsiteX100" fmla="*/ 1351889 w 1416264"/>
                <a:gd name="connsiteY100" fmla="*/ 337458 h 3090041"/>
                <a:gd name="connsiteX101" fmla="*/ 1416264 w 1416264"/>
                <a:gd name="connsiteY101" fmla="*/ 337458 h 3090041"/>
                <a:gd name="connsiteX102" fmla="*/ 1416264 w 1416264"/>
                <a:gd name="connsiteY102" fmla="*/ 465270 h 3090041"/>
                <a:gd name="connsiteX103" fmla="*/ 1351889 w 1416264"/>
                <a:gd name="connsiteY103" fmla="*/ 465270 h 3090041"/>
                <a:gd name="connsiteX104" fmla="*/ 0 w 1416264"/>
                <a:gd name="connsiteY104" fmla="*/ 337458 h 3090041"/>
                <a:gd name="connsiteX105" fmla="*/ 64376 w 1416264"/>
                <a:gd name="connsiteY105" fmla="*/ 337458 h 3090041"/>
                <a:gd name="connsiteX106" fmla="*/ 64376 w 1416264"/>
                <a:gd name="connsiteY106" fmla="*/ 465270 h 3090041"/>
                <a:gd name="connsiteX107" fmla="*/ 0 w 1416264"/>
                <a:gd name="connsiteY107" fmla="*/ 465270 h 3090041"/>
                <a:gd name="connsiteX108" fmla="*/ 1269750 w 1416264"/>
                <a:gd name="connsiteY108" fmla="*/ 0 h 3090041"/>
                <a:gd name="connsiteX109" fmla="*/ 1416264 w 1416264"/>
                <a:gd name="connsiteY109" fmla="*/ 0 h 3090041"/>
                <a:gd name="connsiteX110" fmla="*/ 1416264 w 1416264"/>
                <a:gd name="connsiteY110" fmla="*/ 223970 h 3090041"/>
                <a:gd name="connsiteX111" fmla="*/ 1351889 w 1416264"/>
                <a:gd name="connsiteY111" fmla="*/ 223970 h 3090041"/>
                <a:gd name="connsiteX112" fmla="*/ 1351889 w 1416264"/>
                <a:gd name="connsiteY112" fmla="*/ 69020 h 3090041"/>
                <a:gd name="connsiteX113" fmla="*/ 1269750 w 1416264"/>
                <a:gd name="connsiteY113" fmla="*/ 69020 h 3090041"/>
                <a:gd name="connsiteX114" fmla="*/ 1014623 w 1416264"/>
                <a:gd name="connsiteY114" fmla="*/ 0 h 3090041"/>
                <a:gd name="connsiteX115" fmla="*/ 1156262 w 1416264"/>
                <a:gd name="connsiteY115" fmla="*/ 0 h 3090041"/>
                <a:gd name="connsiteX116" fmla="*/ 1156262 w 1416264"/>
                <a:gd name="connsiteY116" fmla="*/ 69020 h 3090041"/>
                <a:gd name="connsiteX117" fmla="*/ 1014623 w 1416264"/>
                <a:gd name="connsiteY117" fmla="*/ 69020 h 3090041"/>
                <a:gd name="connsiteX118" fmla="*/ 759496 w 1416264"/>
                <a:gd name="connsiteY118" fmla="*/ 0 h 3090041"/>
                <a:gd name="connsiteX119" fmla="*/ 901135 w 1416264"/>
                <a:gd name="connsiteY119" fmla="*/ 0 h 3090041"/>
                <a:gd name="connsiteX120" fmla="*/ 901135 w 1416264"/>
                <a:gd name="connsiteY120" fmla="*/ 69020 h 3090041"/>
                <a:gd name="connsiteX121" fmla="*/ 759496 w 1416264"/>
                <a:gd name="connsiteY121" fmla="*/ 69020 h 3090041"/>
                <a:gd name="connsiteX122" fmla="*/ 504369 w 1416264"/>
                <a:gd name="connsiteY122" fmla="*/ 0 h 3090041"/>
                <a:gd name="connsiteX123" fmla="*/ 646008 w 1416264"/>
                <a:gd name="connsiteY123" fmla="*/ 0 h 3090041"/>
                <a:gd name="connsiteX124" fmla="*/ 646008 w 1416264"/>
                <a:gd name="connsiteY124" fmla="*/ 69020 h 3090041"/>
                <a:gd name="connsiteX125" fmla="*/ 504369 w 1416264"/>
                <a:gd name="connsiteY125" fmla="*/ 69020 h 3090041"/>
                <a:gd name="connsiteX126" fmla="*/ 249242 w 1416264"/>
                <a:gd name="connsiteY126" fmla="*/ 0 h 3090041"/>
                <a:gd name="connsiteX127" fmla="*/ 390881 w 1416264"/>
                <a:gd name="connsiteY127" fmla="*/ 0 h 3090041"/>
                <a:gd name="connsiteX128" fmla="*/ 390881 w 1416264"/>
                <a:gd name="connsiteY128" fmla="*/ 69020 h 3090041"/>
                <a:gd name="connsiteX129" fmla="*/ 249242 w 1416264"/>
                <a:gd name="connsiteY129" fmla="*/ 69020 h 3090041"/>
                <a:gd name="connsiteX130" fmla="*/ 0 w 1416264"/>
                <a:gd name="connsiteY130" fmla="*/ 0 h 3090041"/>
                <a:gd name="connsiteX131" fmla="*/ 135754 w 1416264"/>
                <a:gd name="connsiteY131" fmla="*/ 0 h 3090041"/>
                <a:gd name="connsiteX132" fmla="*/ 135754 w 1416264"/>
                <a:gd name="connsiteY132" fmla="*/ 69020 h 3090041"/>
                <a:gd name="connsiteX133" fmla="*/ 64376 w 1416264"/>
                <a:gd name="connsiteY133" fmla="*/ 69020 h 3090041"/>
                <a:gd name="connsiteX134" fmla="*/ 64376 w 1416264"/>
                <a:gd name="connsiteY134" fmla="*/ 223970 h 3090041"/>
                <a:gd name="connsiteX135" fmla="*/ 0 w 1416264"/>
                <a:gd name="connsiteY135" fmla="*/ 223970 h 309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416264" h="3090041">
                  <a:moveTo>
                    <a:pt x="1014623" y="3021020"/>
                  </a:moveTo>
                  <a:lnTo>
                    <a:pt x="1156262" y="3021020"/>
                  </a:lnTo>
                  <a:lnTo>
                    <a:pt x="1156262" y="3090041"/>
                  </a:lnTo>
                  <a:lnTo>
                    <a:pt x="1014623" y="3090041"/>
                  </a:lnTo>
                  <a:close/>
                  <a:moveTo>
                    <a:pt x="759496" y="3021020"/>
                  </a:moveTo>
                  <a:lnTo>
                    <a:pt x="901135" y="3021020"/>
                  </a:lnTo>
                  <a:lnTo>
                    <a:pt x="901135" y="3090041"/>
                  </a:lnTo>
                  <a:lnTo>
                    <a:pt x="759496" y="3090041"/>
                  </a:lnTo>
                  <a:close/>
                  <a:moveTo>
                    <a:pt x="504369" y="3021020"/>
                  </a:moveTo>
                  <a:lnTo>
                    <a:pt x="646008" y="3021020"/>
                  </a:lnTo>
                  <a:lnTo>
                    <a:pt x="646008" y="3090041"/>
                  </a:lnTo>
                  <a:lnTo>
                    <a:pt x="504369" y="3090041"/>
                  </a:lnTo>
                  <a:close/>
                  <a:moveTo>
                    <a:pt x="249242" y="3021020"/>
                  </a:moveTo>
                  <a:lnTo>
                    <a:pt x="390881" y="3021020"/>
                  </a:lnTo>
                  <a:lnTo>
                    <a:pt x="390881" y="3090041"/>
                  </a:lnTo>
                  <a:lnTo>
                    <a:pt x="249242" y="3090041"/>
                  </a:lnTo>
                  <a:close/>
                  <a:moveTo>
                    <a:pt x="1351889" y="2864758"/>
                  </a:moveTo>
                  <a:lnTo>
                    <a:pt x="1416264" y="2864758"/>
                  </a:lnTo>
                  <a:lnTo>
                    <a:pt x="1416264" y="3090041"/>
                  </a:lnTo>
                  <a:lnTo>
                    <a:pt x="1269750" y="3090041"/>
                  </a:lnTo>
                  <a:lnTo>
                    <a:pt x="1269750" y="3021020"/>
                  </a:lnTo>
                  <a:lnTo>
                    <a:pt x="1351889" y="3021020"/>
                  </a:lnTo>
                  <a:close/>
                  <a:moveTo>
                    <a:pt x="0" y="2864758"/>
                  </a:moveTo>
                  <a:lnTo>
                    <a:pt x="64376" y="2864758"/>
                  </a:lnTo>
                  <a:lnTo>
                    <a:pt x="64376" y="3021020"/>
                  </a:lnTo>
                  <a:lnTo>
                    <a:pt x="135754" y="3021020"/>
                  </a:lnTo>
                  <a:lnTo>
                    <a:pt x="135754" y="3090041"/>
                  </a:lnTo>
                  <a:lnTo>
                    <a:pt x="0" y="3090041"/>
                  </a:lnTo>
                  <a:close/>
                  <a:moveTo>
                    <a:pt x="1351889" y="2610758"/>
                  </a:moveTo>
                  <a:lnTo>
                    <a:pt x="1416264" y="2610758"/>
                  </a:lnTo>
                  <a:lnTo>
                    <a:pt x="1416264" y="2751270"/>
                  </a:lnTo>
                  <a:lnTo>
                    <a:pt x="1351889" y="2751270"/>
                  </a:lnTo>
                  <a:close/>
                  <a:moveTo>
                    <a:pt x="0" y="2610758"/>
                  </a:moveTo>
                  <a:lnTo>
                    <a:pt x="64376" y="2610758"/>
                  </a:lnTo>
                  <a:lnTo>
                    <a:pt x="64376" y="2751270"/>
                  </a:lnTo>
                  <a:lnTo>
                    <a:pt x="0" y="2751270"/>
                  </a:lnTo>
                  <a:close/>
                  <a:moveTo>
                    <a:pt x="1351889" y="2356758"/>
                  </a:moveTo>
                  <a:lnTo>
                    <a:pt x="1416264" y="2356758"/>
                  </a:lnTo>
                  <a:lnTo>
                    <a:pt x="1416264" y="2497270"/>
                  </a:lnTo>
                  <a:lnTo>
                    <a:pt x="1351889" y="2497270"/>
                  </a:lnTo>
                  <a:close/>
                  <a:moveTo>
                    <a:pt x="0" y="2356758"/>
                  </a:moveTo>
                  <a:lnTo>
                    <a:pt x="64376" y="2356758"/>
                  </a:lnTo>
                  <a:lnTo>
                    <a:pt x="64376" y="2497270"/>
                  </a:lnTo>
                  <a:lnTo>
                    <a:pt x="0" y="2497270"/>
                  </a:lnTo>
                  <a:close/>
                  <a:moveTo>
                    <a:pt x="1351889" y="2102758"/>
                  </a:moveTo>
                  <a:lnTo>
                    <a:pt x="1416264" y="2102758"/>
                  </a:lnTo>
                  <a:lnTo>
                    <a:pt x="1416264" y="2243270"/>
                  </a:lnTo>
                  <a:lnTo>
                    <a:pt x="1351889" y="2243270"/>
                  </a:lnTo>
                  <a:close/>
                  <a:moveTo>
                    <a:pt x="0" y="2102758"/>
                  </a:moveTo>
                  <a:lnTo>
                    <a:pt x="64376" y="2102758"/>
                  </a:lnTo>
                  <a:lnTo>
                    <a:pt x="64376" y="2243270"/>
                  </a:lnTo>
                  <a:lnTo>
                    <a:pt x="0" y="2243270"/>
                  </a:lnTo>
                  <a:close/>
                  <a:moveTo>
                    <a:pt x="1351889" y="1848758"/>
                  </a:moveTo>
                  <a:lnTo>
                    <a:pt x="1416264" y="1848758"/>
                  </a:lnTo>
                  <a:lnTo>
                    <a:pt x="1416264" y="1989270"/>
                  </a:lnTo>
                  <a:lnTo>
                    <a:pt x="1351889" y="1989270"/>
                  </a:lnTo>
                  <a:close/>
                  <a:moveTo>
                    <a:pt x="0" y="1848758"/>
                  </a:moveTo>
                  <a:lnTo>
                    <a:pt x="64376" y="1848758"/>
                  </a:lnTo>
                  <a:lnTo>
                    <a:pt x="64376" y="1989270"/>
                  </a:lnTo>
                  <a:lnTo>
                    <a:pt x="0" y="1989270"/>
                  </a:lnTo>
                  <a:close/>
                  <a:moveTo>
                    <a:pt x="1351889" y="1594758"/>
                  </a:moveTo>
                  <a:lnTo>
                    <a:pt x="1416264" y="1594758"/>
                  </a:lnTo>
                  <a:lnTo>
                    <a:pt x="1416264" y="1735270"/>
                  </a:lnTo>
                  <a:lnTo>
                    <a:pt x="1351889" y="1735270"/>
                  </a:lnTo>
                  <a:close/>
                  <a:moveTo>
                    <a:pt x="0" y="1594758"/>
                  </a:moveTo>
                  <a:lnTo>
                    <a:pt x="64376" y="1594758"/>
                  </a:lnTo>
                  <a:lnTo>
                    <a:pt x="64376" y="1735270"/>
                  </a:lnTo>
                  <a:lnTo>
                    <a:pt x="0" y="1735270"/>
                  </a:lnTo>
                  <a:close/>
                  <a:moveTo>
                    <a:pt x="1351889" y="1340758"/>
                  </a:moveTo>
                  <a:lnTo>
                    <a:pt x="1416264" y="1340758"/>
                  </a:lnTo>
                  <a:lnTo>
                    <a:pt x="1416264" y="1481270"/>
                  </a:lnTo>
                  <a:lnTo>
                    <a:pt x="1351889" y="1481270"/>
                  </a:lnTo>
                  <a:close/>
                  <a:moveTo>
                    <a:pt x="0" y="1340758"/>
                  </a:moveTo>
                  <a:lnTo>
                    <a:pt x="64376" y="1340758"/>
                  </a:lnTo>
                  <a:lnTo>
                    <a:pt x="64376" y="1481270"/>
                  </a:lnTo>
                  <a:lnTo>
                    <a:pt x="0" y="1481270"/>
                  </a:lnTo>
                  <a:close/>
                  <a:moveTo>
                    <a:pt x="1351889" y="1086758"/>
                  </a:moveTo>
                  <a:lnTo>
                    <a:pt x="1416264" y="1086758"/>
                  </a:lnTo>
                  <a:lnTo>
                    <a:pt x="1416264" y="1227270"/>
                  </a:lnTo>
                  <a:lnTo>
                    <a:pt x="1351889" y="1227270"/>
                  </a:lnTo>
                  <a:close/>
                  <a:moveTo>
                    <a:pt x="0" y="1086758"/>
                  </a:moveTo>
                  <a:lnTo>
                    <a:pt x="64376" y="1086758"/>
                  </a:lnTo>
                  <a:lnTo>
                    <a:pt x="64376" y="1227270"/>
                  </a:lnTo>
                  <a:lnTo>
                    <a:pt x="0" y="1227270"/>
                  </a:lnTo>
                  <a:close/>
                  <a:moveTo>
                    <a:pt x="1351889" y="832758"/>
                  </a:moveTo>
                  <a:lnTo>
                    <a:pt x="1416264" y="832758"/>
                  </a:lnTo>
                  <a:lnTo>
                    <a:pt x="1416264" y="973270"/>
                  </a:lnTo>
                  <a:lnTo>
                    <a:pt x="1351889" y="973270"/>
                  </a:lnTo>
                  <a:close/>
                  <a:moveTo>
                    <a:pt x="0" y="832758"/>
                  </a:moveTo>
                  <a:lnTo>
                    <a:pt x="64376" y="832758"/>
                  </a:lnTo>
                  <a:lnTo>
                    <a:pt x="64376" y="973270"/>
                  </a:lnTo>
                  <a:lnTo>
                    <a:pt x="0" y="973270"/>
                  </a:lnTo>
                  <a:close/>
                  <a:moveTo>
                    <a:pt x="1351889" y="578758"/>
                  </a:moveTo>
                  <a:lnTo>
                    <a:pt x="1416264" y="578758"/>
                  </a:lnTo>
                  <a:lnTo>
                    <a:pt x="1416264" y="719270"/>
                  </a:lnTo>
                  <a:lnTo>
                    <a:pt x="1351889" y="719270"/>
                  </a:lnTo>
                  <a:close/>
                  <a:moveTo>
                    <a:pt x="0" y="578758"/>
                  </a:moveTo>
                  <a:lnTo>
                    <a:pt x="64376" y="578758"/>
                  </a:lnTo>
                  <a:lnTo>
                    <a:pt x="64376" y="719270"/>
                  </a:lnTo>
                  <a:lnTo>
                    <a:pt x="0" y="719270"/>
                  </a:lnTo>
                  <a:close/>
                  <a:moveTo>
                    <a:pt x="1351889" y="337458"/>
                  </a:moveTo>
                  <a:lnTo>
                    <a:pt x="1416264" y="337458"/>
                  </a:lnTo>
                  <a:lnTo>
                    <a:pt x="1416264" y="465270"/>
                  </a:lnTo>
                  <a:lnTo>
                    <a:pt x="1351889" y="465270"/>
                  </a:lnTo>
                  <a:close/>
                  <a:moveTo>
                    <a:pt x="0" y="337458"/>
                  </a:moveTo>
                  <a:lnTo>
                    <a:pt x="64376" y="337458"/>
                  </a:lnTo>
                  <a:lnTo>
                    <a:pt x="64376" y="465270"/>
                  </a:lnTo>
                  <a:lnTo>
                    <a:pt x="0" y="465270"/>
                  </a:lnTo>
                  <a:close/>
                  <a:moveTo>
                    <a:pt x="1269750" y="0"/>
                  </a:moveTo>
                  <a:lnTo>
                    <a:pt x="1416264" y="0"/>
                  </a:lnTo>
                  <a:lnTo>
                    <a:pt x="1416264" y="223970"/>
                  </a:lnTo>
                  <a:lnTo>
                    <a:pt x="1351889" y="223970"/>
                  </a:lnTo>
                  <a:lnTo>
                    <a:pt x="1351889" y="69020"/>
                  </a:lnTo>
                  <a:lnTo>
                    <a:pt x="1269750" y="69020"/>
                  </a:lnTo>
                  <a:close/>
                  <a:moveTo>
                    <a:pt x="1014623" y="0"/>
                  </a:moveTo>
                  <a:lnTo>
                    <a:pt x="1156262" y="0"/>
                  </a:lnTo>
                  <a:lnTo>
                    <a:pt x="1156262" y="69020"/>
                  </a:lnTo>
                  <a:lnTo>
                    <a:pt x="1014623" y="69020"/>
                  </a:lnTo>
                  <a:close/>
                  <a:moveTo>
                    <a:pt x="759496" y="0"/>
                  </a:moveTo>
                  <a:lnTo>
                    <a:pt x="901135" y="0"/>
                  </a:lnTo>
                  <a:lnTo>
                    <a:pt x="901135" y="69020"/>
                  </a:lnTo>
                  <a:lnTo>
                    <a:pt x="759496" y="69020"/>
                  </a:lnTo>
                  <a:close/>
                  <a:moveTo>
                    <a:pt x="504369" y="0"/>
                  </a:moveTo>
                  <a:lnTo>
                    <a:pt x="646008" y="0"/>
                  </a:lnTo>
                  <a:lnTo>
                    <a:pt x="646008" y="69020"/>
                  </a:lnTo>
                  <a:lnTo>
                    <a:pt x="504369" y="69020"/>
                  </a:lnTo>
                  <a:close/>
                  <a:moveTo>
                    <a:pt x="249242" y="0"/>
                  </a:moveTo>
                  <a:lnTo>
                    <a:pt x="390881" y="0"/>
                  </a:lnTo>
                  <a:lnTo>
                    <a:pt x="390881" y="69020"/>
                  </a:lnTo>
                  <a:lnTo>
                    <a:pt x="249242" y="69020"/>
                  </a:lnTo>
                  <a:close/>
                  <a:moveTo>
                    <a:pt x="0" y="0"/>
                  </a:moveTo>
                  <a:lnTo>
                    <a:pt x="135754" y="0"/>
                  </a:lnTo>
                  <a:lnTo>
                    <a:pt x="135754" y="69020"/>
                  </a:lnTo>
                  <a:lnTo>
                    <a:pt x="64376" y="69020"/>
                  </a:lnTo>
                  <a:lnTo>
                    <a:pt x="64376" y="223970"/>
                  </a:lnTo>
                  <a:lnTo>
                    <a:pt x="0" y="223970"/>
                  </a:lnTo>
                  <a:close/>
                </a:path>
              </a:pathLst>
            </a:cu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82" name="Rectangle 23"/>
            <p:cNvSpPr/>
            <p:nvPr/>
          </p:nvSpPr>
          <p:spPr>
            <a:xfrm>
              <a:off x="9982202" y="1119352"/>
              <a:ext cx="677917" cy="3405351"/>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83" name="Rectangle 24"/>
            <p:cNvSpPr/>
            <p:nvPr/>
          </p:nvSpPr>
          <p:spPr>
            <a:xfrm>
              <a:off x="10752085" y="788276"/>
              <a:ext cx="677917" cy="3736427"/>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84" name="Magnifying_Glass2"/>
            <p:cNvSpPr>
              <a:spLocks noChangeAspect="1" noEditPoints="1"/>
            </p:cNvSpPr>
            <p:nvPr>
              <p:custDataLst>
                <p:tags r:id="rId49"/>
              </p:custDataLst>
            </p:nvPr>
          </p:nvSpPr>
          <p:spPr bwMode="auto">
            <a:xfrm rot="537060">
              <a:off x="8523806" y="3186399"/>
              <a:ext cx="1703934" cy="1703934"/>
            </a:xfrm>
            <a:custGeom>
              <a:avLst/>
              <a:gdLst>
                <a:gd name="T0" fmla="*/ 634 w 896"/>
                <a:gd name="T1" fmla="*/ 514 h 896"/>
                <a:gd name="T2" fmla="*/ 623 w 896"/>
                <a:gd name="T3" fmla="*/ 503 h 896"/>
                <a:gd name="T4" fmla="*/ 619 w 896"/>
                <a:gd name="T5" fmla="*/ 500 h 896"/>
                <a:gd name="T6" fmla="*/ 665 w 896"/>
                <a:gd name="T7" fmla="*/ 332 h 896"/>
                <a:gd name="T8" fmla="*/ 332 w 896"/>
                <a:gd name="T9" fmla="*/ 0 h 896"/>
                <a:gd name="T10" fmla="*/ 0 w 896"/>
                <a:gd name="T11" fmla="*/ 332 h 896"/>
                <a:gd name="T12" fmla="*/ 332 w 896"/>
                <a:gd name="T13" fmla="*/ 665 h 896"/>
                <a:gd name="T14" fmla="*/ 499 w 896"/>
                <a:gd name="T15" fmla="*/ 620 h 896"/>
                <a:gd name="T16" fmla="*/ 502 w 896"/>
                <a:gd name="T17" fmla="*/ 624 h 896"/>
                <a:gd name="T18" fmla="*/ 514 w 896"/>
                <a:gd name="T19" fmla="*/ 635 h 896"/>
                <a:gd name="T20" fmla="*/ 583 w 896"/>
                <a:gd name="T21" fmla="*/ 584 h 896"/>
                <a:gd name="T22" fmla="*/ 634 w 896"/>
                <a:gd name="T23" fmla="*/ 514 h 896"/>
                <a:gd name="T24" fmla="*/ 332 w 896"/>
                <a:gd name="T25" fmla="*/ 564 h 896"/>
                <a:gd name="T26" fmla="*/ 100 w 896"/>
                <a:gd name="T27" fmla="*/ 332 h 896"/>
                <a:gd name="T28" fmla="*/ 332 w 896"/>
                <a:gd name="T29" fmla="*/ 100 h 896"/>
                <a:gd name="T30" fmla="*/ 564 w 896"/>
                <a:gd name="T31" fmla="*/ 332 h 896"/>
                <a:gd name="T32" fmla="*/ 332 w 896"/>
                <a:gd name="T33" fmla="*/ 564 h 896"/>
                <a:gd name="T34" fmla="*/ 860 w 896"/>
                <a:gd name="T35" fmla="*/ 740 h 896"/>
                <a:gd name="T36" fmla="*/ 657 w 896"/>
                <a:gd name="T37" fmla="*/ 537 h 896"/>
                <a:gd name="T38" fmla="*/ 604 w 896"/>
                <a:gd name="T39" fmla="*/ 606 h 896"/>
                <a:gd name="T40" fmla="*/ 537 w 896"/>
                <a:gd name="T41" fmla="*/ 658 h 896"/>
                <a:gd name="T42" fmla="*/ 739 w 896"/>
                <a:gd name="T43" fmla="*/ 860 h 896"/>
                <a:gd name="T44" fmla="*/ 798 w 896"/>
                <a:gd name="T45" fmla="*/ 798 h 896"/>
                <a:gd name="T46" fmla="*/ 860 w 896"/>
                <a:gd name="T47" fmla="*/ 740 h 896"/>
                <a:gd name="T48" fmla="*/ 881 w 896"/>
                <a:gd name="T49" fmla="*/ 769 h 896"/>
                <a:gd name="T50" fmla="*/ 828 w 896"/>
                <a:gd name="T51" fmla="*/ 831 h 896"/>
                <a:gd name="T52" fmla="*/ 769 w 896"/>
                <a:gd name="T53" fmla="*/ 882 h 896"/>
                <a:gd name="T54" fmla="*/ 864 w 896"/>
                <a:gd name="T55" fmla="*/ 865 h 896"/>
                <a:gd name="T56" fmla="*/ 881 w 896"/>
                <a:gd name="T57" fmla="*/ 769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96" h="896">
                  <a:moveTo>
                    <a:pt x="634" y="514"/>
                  </a:moveTo>
                  <a:lnTo>
                    <a:pt x="623" y="503"/>
                  </a:lnTo>
                  <a:cubicBezTo>
                    <a:pt x="622" y="502"/>
                    <a:pt x="621" y="501"/>
                    <a:pt x="619" y="500"/>
                  </a:cubicBezTo>
                  <a:cubicBezTo>
                    <a:pt x="648" y="451"/>
                    <a:pt x="665" y="393"/>
                    <a:pt x="665" y="332"/>
                  </a:cubicBezTo>
                  <a:cubicBezTo>
                    <a:pt x="665" y="149"/>
                    <a:pt x="516" y="0"/>
                    <a:pt x="332" y="0"/>
                  </a:cubicBezTo>
                  <a:cubicBezTo>
                    <a:pt x="149" y="0"/>
                    <a:pt x="0" y="149"/>
                    <a:pt x="0" y="332"/>
                  </a:cubicBezTo>
                  <a:cubicBezTo>
                    <a:pt x="0" y="516"/>
                    <a:pt x="149" y="665"/>
                    <a:pt x="332" y="665"/>
                  </a:cubicBezTo>
                  <a:cubicBezTo>
                    <a:pt x="393" y="665"/>
                    <a:pt x="450" y="648"/>
                    <a:pt x="499" y="620"/>
                  </a:cubicBezTo>
                  <a:cubicBezTo>
                    <a:pt x="500" y="621"/>
                    <a:pt x="501" y="622"/>
                    <a:pt x="502" y="624"/>
                  </a:cubicBezTo>
                  <a:lnTo>
                    <a:pt x="514" y="635"/>
                  </a:lnTo>
                  <a:cubicBezTo>
                    <a:pt x="536" y="622"/>
                    <a:pt x="565" y="603"/>
                    <a:pt x="583" y="584"/>
                  </a:cubicBezTo>
                  <a:cubicBezTo>
                    <a:pt x="602" y="565"/>
                    <a:pt x="621" y="536"/>
                    <a:pt x="634" y="514"/>
                  </a:cubicBezTo>
                  <a:close/>
                  <a:moveTo>
                    <a:pt x="332" y="564"/>
                  </a:moveTo>
                  <a:cubicBezTo>
                    <a:pt x="204" y="564"/>
                    <a:pt x="100" y="460"/>
                    <a:pt x="100" y="332"/>
                  </a:cubicBezTo>
                  <a:cubicBezTo>
                    <a:pt x="100" y="204"/>
                    <a:pt x="204" y="100"/>
                    <a:pt x="332" y="100"/>
                  </a:cubicBezTo>
                  <a:cubicBezTo>
                    <a:pt x="460" y="100"/>
                    <a:pt x="564" y="204"/>
                    <a:pt x="564" y="332"/>
                  </a:cubicBezTo>
                  <a:cubicBezTo>
                    <a:pt x="564" y="460"/>
                    <a:pt x="460" y="564"/>
                    <a:pt x="332" y="564"/>
                  </a:cubicBezTo>
                  <a:close/>
                  <a:moveTo>
                    <a:pt x="860" y="740"/>
                  </a:moveTo>
                  <a:lnTo>
                    <a:pt x="657" y="537"/>
                  </a:lnTo>
                  <a:cubicBezTo>
                    <a:pt x="648" y="554"/>
                    <a:pt x="633" y="577"/>
                    <a:pt x="604" y="606"/>
                  </a:cubicBezTo>
                  <a:cubicBezTo>
                    <a:pt x="576" y="634"/>
                    <a:pt x="554" y="649"/>
                    <a:pt x="537" y="658"/>
                  </a:cubicBezTo>
                  <a:lnTo>
                    <a:pt x="739" y="860"/>
                  </a:lnTo>
                  <a:cubicBezTo>
                    <a:pt x="756" y="841"/>
                    <a:pt x="780" y="816"/>
                    <a:pt x="798" y="798"/>
                  </a:cubicBezTo>
                  <a:cubicBezTo>
                    <a:pt x="817" y="779"/>
                    <a:pt x="842" y="756"/>
                    <a:pt x="860" y="740"/>
                  </a:cubicBezTo>
                  <a:close/>
                  <a:moveTo>
                    <a:pt x="881" y="769"/>
                  </a:moveTo>
                  <a:cubicBezTo>
                    <a:pt x="871" y="784"/>
                    <a:pt x="855" y="805"/>
                    <a:pt x="828" y="831"/>
                  </a:cubicBezTo>
                  <a:cubicBezTo>
                    <a:pt x="803" y="856"/>
                    <a:pt x="784" y="872"/>
                    <a:pt x="769" y="882"/>
                  </a:cubicBezTo>
                  <a:cubicBezTo>
                    <a:pt x="800" y="896"/>
                    <a:pt x="838" y="890"/>
                    <a:pt x="864" y="865"/>
                  </a:cubicBezTo>
                  <a:cubicBezTo>
                    <a:pt x="890" y="839"/>
                    <a:pt x="896" y="801"/>
                    <a:pt x="881" y="769"/>
                  </a:cubicBezTo>
                  <a:close/>
                </a:path>
              </a:pathLst>
            </a:cu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grpSp>
      <p:sp>
        <p:nvSpPr>
          <p:cNvPr id="92" name="Rectangle 18"/>
          <p:cNvSpPr>
            <a:spLocks noChangeArrowheads="1"/>
          </p:cNvSpPr>
          <p:nvPr/>
        </p:nvSpPr>
        <p:spPr bwMode="auto">
          <a:xfrm>
            <a:off x="8479232" y="1578606"/>
            <a:ext cx="1082153" cy="307758"/>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400" dirty="0" smtClean="0">
                <a:cs typeface="+mn-ea"/>
                <a:sym typeface="+mn-lt"/>
              </a:rPr>
              <a:t>应用程序</a:t>
            </a:r>
            <a:r>
              <a:rPr lang="en-US" altLang="zh-CN" sz="1400" dirty="0" smtClean="0">
                <a:cs typeface="+mn-ea"/>
                <a:sym typeface="+mn-lt"/>
              </a:rPr>
              <a:t>2</a:t>
            </a:r>
            <a:endParaRPr lang="en-US" altLang="zh-CN" sz="1400" dirty="0">
              <a:cs typeface="+mn-ea"/>
              <a:sym typeface="+mn-lt"/>
            </a:endParaRPr>
          </a:p>
        </p:txBody>
      </p:sp>
      <p:grpSp>
        <p:nvGrpSpPr>
          <p:cNvPr id="113" name="Graph"/>
          <p:cNvGrpSpPr>
            <a:grpSpLocks noChangeAspect="1"/>
          </p:cNvGrpSpPr>
          <p:nvPr>
            <p:custDataLst>
              <p:tags r:id="rId50"/>
            </p:custDataLst>
          </p:nvPr>
        </p:nvGrpSpPr>
        <p:grpSpPr bwMode="auto">
          <a:xfrm>
            <a:off x="7745143" y="1900913"/>
            <a:ext cx="331666" cy="420148"/>
            <a:chOff x="959" y="1717"/>
            <a:chExt cx="2875" cy="3642"/>
          </a:xfrm>
          <a:solidFill>
            <a:schemeClr val="accent1"/>
          </a:solidFill>
        </p:grpSpPr>
        <p:sp>
          <p:nvSpPr>
            <p:cNvPr id="114" name="Rectangle 467"/>
            <p:cNvSpPr>
              <a:spLocks noChangeArrowheads="1"/>
            </p:cNvSpPr>
            <p:nvPr/>
          </p:nvSpPr>
          <p:spPr bwMode="auto">
            <a:xfrm>
              <a:off x="3496" y="2056"/>
              <a:ext cx="338" cy="3303"/>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115" name="Rectangle 468"/>
            <p:cNvSpPr>
              <a:spLocks noChangeArrowheads="1"/>
            </p:cNvSpPr>
            <p:nvPr/>
          </p:nvSpPr>
          <p:spPr bwMode="auto">
            <a:xfrm>
              <a:off x="3073" y="2605"/>
              <a:ext cx="339" cy="2754"/>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116" name="Rectangle 469"/>
            <p:cNvSpPr>
              <a:spLocks noChangeArrowheads="1"/>
            </p:cNvSpPr>
            <p:nvPr/>
          </p:nvSpPr>
          <p:spPr bwMode="auto">
            <a:xfrm>
              <a:off x="2651" y="3157"/>
              <a:ext cx="338" cy="2202"/>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117" name="Rectangle 470"/>
            <p:cNvSpPr>
              <a:spLocks noChangeArrowheads="1"/>
            </p:cNvSpPr>
            <p:nvPr/>
          </p:nvSpPr>
          <p:spPr bwMode="auto">
            <a:xfrm>
              <a:off x="2228" y="3706"/>
              <a:ext cx="338" cy="1653"/>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118" name="Rectangle 471"/>
            <p:cNvSpPr>
              <a:spLocks noChangeArrowheads="1"/>
            </p:cNvSpPr>
            <p:nvPr/>
          </p:nvSpPr>
          <p:spPr bwMode="auto">
            <a:xfrm>
              <a:off x="1805" y="4258"/>
              <a:ext cx="338" cy="1101"/>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119" name="Rectangle 472"/>
            <p:cNvSpPr>
              <a:spLocks noChangeArrowheads="1"/>
            </p:cNvSpPr>
            <p:nvPr/>
          </p:nvSpPr>
          <p:spPr bwMode="auto">
            <a:xfrm>
              <a:off x="1382" y="4807"/>
              <a:ext cx="338" cy="552"/>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120" name="Rectangle 473"/>
            <p:cNvSpPr>
              <a:spLocks noChangeArrowheads="1"/>
            </p:cNvSpPr>
            <p:nvPr/>
          </p:nvSpPr>
          <p:spPr bwMode="auto">
            <a:xfrm>
              <a:off x="959" y="5190"/>
              <a:ext cx="339" cy="169"/>
            </a:xfrm>
            <a:prstGeom prst="rect">
              <a:avLst/>
            </a:pr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sp>
          <p:nvSpPr>
            <p:cNvPr id="121" name="Freeform 474"/>
            <p:cNvSpPr/>
            <p:nvPr/>
          </p:nvSpPr>
          <p:spPr bwMode="auto">
            <a:xfrm>
              <a:off x="1044" y="1717"/>
              <a:ext cx="2050" cy="3175"/>
            </a:xfrm>
            <a:custGeom>
              <a:avLst/>
              <a:gdLst>
                <a:gd name="T0" fmla="*/ 588 w 606"/>
                <a:gd name="T1" fmla="*/ 0 h 937"/>
                <a:gd name="T2" fmla="*/ 500 w 606"/>
                <a:gd name="T3" fmla="*/ 78 h 937"/>
                <a:gd name="T4" fmla="*/ 546 w 606"/>
                <a:gd name="T5" fmla="*/ 67 h 937"/>
                <a:gd name="T6" fmla="*/ 300 w 606"/>
                <a:gd name="T7" fmla="*/ 525 h 937"/>
                <a:gd name="T8" fmla="*/ 0 w 606"/>
                <a:gd name="T9" fmla="*/ 937 h 937"/>
                <a:gd name="T10" fmla="*/ 187 w 606"/>
                <a:gd name="T11" fmla="*/ 712 h 937"/>
                <a:gd name="T12" fmla="*/ 578 w 606"/>
                <a:gd name="T13" fmla="*/ 76 h 937"/>
                <a:gd name="T14" fmla="*/ 606 w 606"/>
                <a:gd name="T15" fmla="*/ 121 h 937"/>
                <a:gd name="T16" fmla="*/ 588 w 606"/>
                <a:gd name="T17" fmla="*/ 0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937">
                  <a:moveTo>
                    <a:pt x="588" y="0"/>
                  </a:moveTo>
                  <a:lnTo>
                    <a:pt x="500" y="78"/>
                  </a:lnTo>
                  <a:lnTo>
                    <a:pt x="546" y="67"/>
                  </a:lnTo>
                  <a:cubicBezTo>
                    <a:pt x="483" y="213"/>
                    <a:pt x="393" y="384"/>
                    <a:pt x="300" y="525"/>
                  </a:cubicBezTo>
                  <a:cubicBezTo>
                    <a:pt x="225" y="637"/>
                    <a:pt x="15" y="907"/>
                    <a:pt x="0" y="937"/>
                  </a:cubicBezTo>
                  <a:cubicBezTo>
                    <a:pt x="0" y="937"/>
                    <a:pt x="99" y="824"/>
                    <a:pt x="187" y="712"/>
                  </a:cubicBezTo>
                  <a:cubicBezTo>
                    <a:pt x="375" y="475"/>
                    <a:pt x="450" y="337"/>
                    <a:pt x="578" y="76"/>
                  </a:cubicBezTo>
                  <a:lnTo>
                    <a:pt x="606" y="121"/>
                  </a:lnTo>
                  <a:lnTo>
                    <a:pt x="588" y="0"/>
                  </a:lnTo>
                  <a:close/>
                </a:path>
              </a:pathLst>
            </a:custGeom>
            <a:solidFill>
              <a:srgbClr val="C00000"/>
            </a:solidFill>
            <a:ln>
              <a:noFill/>
            </a:ln>
            <a:effectLst>
              <a:outerShdw blurRad="50800" dist="38100" dir="2700000" algn="tl" rotWithShape="0">
                <a:prstClr val="black">
                  <a:alpha val="40000"/>
                </a:prstClr>
              </a:outerShdw>
            </a:effectLst>
          </p:spPr>
          <p:txBody>
            <a:bodyPr wrap="none" anchor="ctr"/>
            <a:lstStyle/>
            <a:p>
              <a:pPr fontAlgn="auto">
                <a:spcBef>
                  <a:spcPts val="0"/>
                </a:spcBef>
                <a:spcAft>
                  <a:spcPts val="0"/>
                </a:spcAft>
              </a:pPr>
              <a:endParaRPr lang="en-US" sz="1800" dirty="0">
                <a:solidFill>
                  <a:prstClr val="black"/>
                </a:solidFill>
                <a:cs typeface="+mn-ea"/>
                <a:sym typeface="+mn-lt"/>
              </a:endParaRPr>
            </a:p>
          </p:txBody>
        </p:sp>
      </p:grpSp>
      <p:sp>
        <p:nvSpPr>
          <p:cNvPr id="131" name="Rectangle 18"/>
          <p:cNvSpPr>
            <a:spLocks noChangeArrowheads="1"/>
          </p:cNvSpPr>
          <p:nvPr/>
        </p:nvSpPr>
        <p:spPr bwMode="auto">
          <a:xfrm>
            <a:off x="7335156" y="1578606"/>
            <a:ext cx="1082153" cy="307758"/>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400" dirty="0" smtClean="0">
                <a:cs typeface="+mn-ea"/>
                <a:sym typeface="+mn-lt"/>
              </a:rPr>
              <a:t>应用程序</a:t>
            </a:r>
            <a:r>
              <a:rPr lang="en-US" altLang="zh-CN" sz="1400" dirty="0">
                <a:cs typeface="+mn-ea"/>
                <a:sym typeface="+mn-lt"/>
              </a:rPr>
              <a:t>1</a:t>
            </a:r>
            <a:endParaRPr lang="en-US" altLang="zh-CN" sz="1400" dirty="0">
              <a:cs typeface="+mn-ea"/>
              <a:sym typeface="+mn-lt"/>
            </a:endParaRPr>
          </a:p>
        </p:txBody>
      </p:sp>
      <p:sp>
        <p:nvSpPr>
          <p:cNvPr id="150" name="Flowchart: Magnetic Disk 99"/>
          <p:cNvSpPr/>
          <p:nvPr/>
        </p:nvSpPr>
        <p:spPr>
          <a:xfrm>
            <a:off x="8373253" y="4486847"/>
            <a:ext cx="1314146" cy="1498437"/>
          </a:xfrm>
          <a:prstGeom prst="flowChartMagneticDisk">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fr-FR" sz="1800">
              <a:solidFill>
                <a:schemeClr val="tx1"/>
              </a:solidFill>
              <a:cs typeface="+mn-ea"/>
              <a:sym typeface="+mn-lt"/>
            </a:endParaRPr>
          </a:p>
        </p:txBody>
      </p:sp>
      <p:sp>
        <p:nvSpPr>
          <p:cNvPr id="151" name="Rectangle 18"/>
          <p:cNvSpPr>
            <a:spLocks noChangeArrowheads="1"/>
          </p:cNvSpPr>
          <p:nvPr/>
        </p:nvSpPr>
        <p:spPr bwMode="auto">
          <a:xfrm>
            <a:off x="8558238" y="4564878"/>
            <a:ext cx="922628" cy="338536"/>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600" dirty="0">
                <a:cs typeface="+mn-ea"/>
                <a:sym typeface="+mn-lt"/>
              </a:rPr>
              <a:t>数据库</a:t>
            </a:r>
            <a:endParaRPr lang="en-US" altLang="zh-CN" sz="1600" dirty="0">
              <a:cs typeface="+mn-ea"/>
              <a:sym typeface="+mn-lt"/>
            </a:endParaRPr>
          </a:p>
        </p:txBody>
      </p:sp>
      <p:sp>
        <p:nvSpPr>
          <p:cNvPr id="161" name="矩形 160"/>
          <p:cNvSpPr/>
          <p:nvPr/>
        </p:nvSpPr>
        <p:spPr bwMode="auto">
          <a:xfrm>
            <a:off x="8652284" y="5079855"/>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162" name="矩形 161"/>
          <p:cNvSpPr/>
          <p:nvPr/>
        </p:nvSpPr>
        <p:spPr bwMode="auto">
          <a:xfrm>
            <a:off x="9210979" y="5377803"/>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163" name="矩形 162"/>
          <p:cNvSpPr/>
          <p:nvPr/>
        </p:nvSpPr>
        <p:spPr bwMode="auto">
          <a:xfrm>
            <a:off x="8652284" y="5377804"/>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165" name="矩形 164"/>
          <p:cNvSpPr/>
          <p:nvPr/>
        </p:nvSpPr>
        <p:spPr bwMode="auto">
          <a:xfrm>
            <a:off x="8921927" y="5675753"/>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cxnSp>
        <p:nvCxnSpPr>
          <p:cNvPr id="169" name="直接连接符 168"/>
          <p:cNvCxnSpPr>
            <a:stCxn id="161" idx="2"/>
            <a:endCxn id="163" idx="0"/>
          </p:cNvCxnSpPr>
          <p:nvPr/>
        </p:nvCxnSpPr>
        <p:spPr bwMode="auto">
          <a:xfrm>
            <a:off x="8814798" y="5281374"/>
            <a:ext cx="0" cy="96430"/>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2" name="直接连接符 171"/>
          <p:cNvCxnSpPr>
            <a:stCxn id="163" idx="2"/>
          </p:cNvCxnSpPr>
          <p:nvPr/>
        </p:nvCxnSpPr>
        <p:spPr bwMode="auto">
          <a:xfrm flipH="1">
            <a:off x="8804260" y="5579323"/>
            <a:ext cx="0" cy="197189"/>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5" name="直接连接符 174"/>
          <p:cNvCxnSpPr>
            <a:stCxn id="165" idx="1"/>
          </p:cNvCxnSpPr>
          <p:nvPr/>
        </p:nvCxnSpPr>
        <p:spPr bwMode="auto">
          <a:xfrm flipH="1" flipV="1">
            <a:off x="8804260" y="5776512"/>
            <a:ext cx="117667" cy="1"/>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2" name="直接连接符 181"/>
          <p:cNvCxnSpPr/>
          <p:nvPr/>
        </p:nvCxnSpPr>
        <p:spPr bwMode="auto">
          <a:xfrm flipH="1">
            <a:off x="9361240" y="5579323"/>
            <a:ext cx="0" cy="197189"/>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3" name="直接连接符 182"/>
          <p:cNvCxnSpPr/>
          <p:nvPr/>
        </p:nvCxnSpPr>
        <p:spPr bwMode="auto">
          <a:xfrm flipH="1" flipV="1">
            <a:off x="9254697" y="5776512"/>
            <a:ext cx="117667" cy="1"/>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数据库系统发展特点</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279397" cy="4680000"/>
          </a:xfrm>
          <a:ln>
            <a:solidFill>
              <a:schemeClr val="bg1"/>
            </a:solidFill>
          </a:ln>
        </p:spPr>
        <p:txBody>
          <a:bodyPr>
            <a:normAutofit/>
          </a:bodyPr>
          <a:lstStyle/>
          <a:p>
            <a:r>
              <a:rPr lang="zh-CN" altLang="en-US" sz="2000" dirty="0" smtClean="0">
                <a:latin typeface="+mn-lt"/>
                <a:ea typeface="+mn-ea"/>
                <a:cs typeface="+mn-ea"/>
                <a:sym typeface="+mn-lt"/>
              </a:rPr>
              <a:t>数据库系统已经成为计算机信息系统和智能应用系统的核心技术之一和重要基础。</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数据库系统的发展特点</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数据库的发展集中表现在数据模型的发展上；</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与其它计算机技术交叉结合；</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面向应用领域发展数据库新技术。</a:t>
            </a:r>
            <a:endParaRPr lang="en-US" altLang="zh-CN" sz="1800" dirty="0" smtClean="0">
              <a:latin typeface="+mn-lt"/>
              <a:ea typeface="+mn-ea"/>
              <a:cs typeface="+mn-ea"/>
              <a:sym typeface="+mn-lt"/>
            </a:endParaRPr>
          </a:p>
          <a:p>
            <a:pPr lvl="1"/>
            <a:endParaRPr lang="en-US" altLang="zh-CN"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89" name="Line 20"/>
          <p:cNvSpPr>
            <a:spLocks noChangeShapeType="1"/>
          </p:cNvSpPr>
          <p:nvPr/>
        </p:nvSpPr>
        <p:spPr bwMode="auto">
          <a:xfrm flipV="1">
            <a:off x="7501296" y="4145200"/>
            <a:ext cx="3384374" cy="2331"/>
          </a:xfrm>
          <a:prstGeom prst="line">
            <a:avLst/>
          </a:prstGeom>
          <a:noFill/>
          <a:ln w="19050">
            <a:solidFill>
              <a:srgbClr val="C00000"/>
            </a:solidFill>
            <a:prstDash val="dash"/>
            <a:round/>
            <a:tailEnd type="arrow" w="med" len="med"/>
          </a:ln>
          <a:effectLst/>
        </p:spPr>
        <p:txBody>
          <a:bodyPr wrap="square" lIns="83448" tIns="41724" rIns="83448" bIns="41724" anchor="ctr">
            <a:spAutoFit/>
          </a:bodyPr>
          <a:lstStyle/>
          <a:p>
            <a:endParaRPr lang="en-US" sz="800">
              <a:cs typeface="+mn-ea"/>
              <a:sym typeface="+mn-lt"/>
            </a:endParaRPr>
          </a:p>
        </p:txBody>
      </p:sp>
      <p:sp>
        <p:nvSpPr>
          <p:cNvPr id="91" name="Text Box 10"/>
          <p:cNvSpPr txBox="1">
            <a:spLocks noChangeArrowheads="1"/>
          </p:cNvSpPr>
          <p:nvPr/>
        </p:nvSpPr>
        <p:spPr bwMode="auto">
          <a:xfrm>
            <a:off x="5373928" y="5785538"/>
            <a:ext cx="902775" cy="307758"/>
          </a:xfrm>
          <a:prstGeom prst="rect">
            <a:avLst/>
          </a:prstGeom>
          <a:noFill/>
          <a:ln w="9525">
            <a:noFill/>
            <a:miter lim="800000"/>
          </a:ln>
          <a:effectLst/>
        </p:spPr>
        <p:txBody>
          <a:bodyPr wrap="none" lIns="91422" tIns="45711" rIns="91422" bIns="45711">
            <a:spAutoFit/>
          </a:bodyPr>
          <a:lstStyle/>
          <a:p>
            <a:pPr defTabSz="914400"/>
            <a:r>
              <a:rPr kumimoji="1" lang="zh-CN" altLang="en-US" sz="1400" b="1" dirty="0" smtClean="0">
                <a:solidFill>
                  <a:srgbClr val="006699"/>
                </a:solidFill>
                <a:cs typeface="+mn-ea"/>
                <a:sym typeface="+mn-lt"/>
              </a:rPr>
              <a:t>数据模型</a:t>
            </a:r>
            <a:endParaRPr kumimoji="1" lang="en-US" altLang="zh-CN" sz="1400" dirty="0">
              <a:solidFill>
                <a:srgbClr val="006699"/>
              </a:solidFill>
              <a:cs typeface="+mn-ea"/>
              <a:sym typeface="+mn-lt"/>
            </a:endParaRPr>
          </a:p>
        </p:txBody>
      </p:sp>
      <p:sp>
        <p:nvSpPr>
          <p:cNvPr id="106" name="Line 20"/>
          <p:cNvSpPr>
            <a:spLocks noChangeShapeType="1"/>
          </p:cNvSpPr>
          <p:nvPr/>
        </p:nvSpPr>
        <p:spPr bwMode="auto">
          <a:xfrm flipH="1">
            <a:off x="5700558" y="4166902"/>
            <a:ext cx="1798628" cy="1673820"/>
          </a:xfrm>
          <a:prstGeom prst="line">
            <a:avLst/>
          </a:prstGeom>
          <a:noFill/>
          <a:ln w="19050">
            <a:solidFill>
              <a:srgbClr val="006699"/>
            </a:solidFill>
            <a:prstDash val="dash"/>
            <a:round/>
            <a:tailEnd type="arrow" w="med" len="med"/>
          </a:ln>
          <a:effectLst/>
        </p:spPr>
        <p:txBody>
          <a:bodyPr wrap="square" lIns="83448" tIns="41724" rIns="83448" bIns="41724" anchor="ctr">
            <a:spAutoFit/>
          </a:bodyPr>
          <a:lstStyle/>
          <a:p>
            <a:endParaRPr lang="en-US" sz="800">
              <a:cs typeface="+mn-ea"/>
              <a:sym typeface="+mn-lt"/>
            </a:endParaRPr>
          </a:p>
        </p:txBody>
      </p:sp>
      <p:sp>
        <p:nvSpPr>
          <p:cNvPr id="107" name="Line 20"/>
          <p:cNvSpPr>
            <a:spLocks noChangeShapeType="1"/>
          </p:cNvSpPr>
          <p:nvPr/>
        </p:nvSpPr>
        <p:spPr bwMode="auto">
          <a:xfrm flipV="1">
            <a:off x="7501294" y="1679293"/>
            <a:ext cx="2" cy="2465908"/>
          </a:xfrm>
          <a:prstGeom prst="line">
            <a:avLst/>
          </a:prstGeom>
          <a:noFill/>
          <a:ln w="19050">
            <a:solidFill>
              <a:schemeClr val="tx1"/>
            </a:solidFill>
            <a:prstDash val="dash"/>
            <a:round/>
            <a:tailEnd type="arrow" w="med" len="med"/>
          </a:ln>
          <a:effectLst/>
        </p:spPr>
        <p:txBody>
          <a:bodyPr wrap="square" lIns="83448" tIns="41724" rIns="83448" bIns="41724" anchor="ctr">
            <a:spAutoFit/>
          </a:bodyPr>
          <a:lstStyle/>
          <a:p>
            <a:endParaRPr lang="en-US" sz="800">
              <a:cs typeface="+mn-ea"/>
              <a:sym typeface="+mn-lt"/>
            </a:endParaRPr>
          </a:p>
        </p:txBody>
      </p:sp>
      <p:sp>
        <p:nvSpPr>
          <p:cNvPr id="108" name="Text Box 10"/>
          <p:cNvSpPr txBox="1">
            <a:spLocks noChangeArrowheads="1"/>
          </p:cNvSpPr>
          <p:nvPr/>
        </p:nvSpPr>
        <p:spPr bwMode="auto">
          <a:xfrm>
            <a:off x="7295004" y="1368370"/>
            <a:ext cx="902775" cy="307758"/>
          </a:xfrm>
          <a:prstGeom prst="rect">
            <a:avLst/>
          </a:prstGeom>
          <a:noFill/>
          <a:ln w="9525">
            <a:noFill/>
            <a:miter lim="800000"/>
          </a:ln>
          <a:effectLst/>
        </p:spPr>
        <p:txBody>
          <a:bodyPr wrap="none" lIns="91422" tIns="45711" rIns="91422" bIns="45711">
            <a:spAutoFit/>
          </a:bodyPr>
          <a:lstStyle/>
          <a:p>
            <a:pPr defTabSz="914400"/>
            <a:r>
              <a:rPr kumimoji="1" lang="zh-CN" altLang="en-US" sz="1400" b="1" dirty="0" smtClean="0">
                <a:cs typeface="+mn-ea"/>
                <a:sym typeface="+mn-lt"/>
              </a:rPr>
              <a:t>应用领域</a:t>
            </a:r>
            <a:endParaRPr kumimoji="1" lang="en-US" altLang="zh-CN" sz="1400" dirty="0">
              <a:cs typeface="+mn-ea"/>
              <a:sym typeface="+mn-lt"/>
            </a:endParaRPr>
          </a:p>
        </p:txBody>
      </p:sp>
      <p:sp>
        <p:nvSpPr>
          <p:cNvPr id="109" name="Text Box 10"/>
          <p:cNvSpPr txBox="1">
            <a:spLocks noChangeArrowheads="1"/>
          </p:cNvSpPr>
          <p:nvPr/>
        </p:nvSpPr>
        <p:spPr bwMode="auto">
          <a:xfrm>
            <a:off x="10524050" y="4199106"/>
            <a:ext cx="723239" cy="523202"/>
          </a:xfrm>
          <a:prstGeom prst="rect">
            <a:avLst/>
          </a:prstGeom>
          <a:noFill/>
          <a:ln w="9525">
            <a:noFill/>
            <a:miter lim="800000"/>
          </a:ln>
          <a:effectLst/>
        </p:spPr>
        <p:txBody>
          <a:bodyPr wrap="none" lIns="91422" tIns="45711" rIns="91422" bIns="45711">
            <a:spAutoFit/>
          </a:bodyPr>
          <a:lstStyle>
            <a:defPPr>
              <a:defRPr lang="zh-CN"/>
            </a:defPPr>
            <a:lvl1pPr defTabSz="914400">
              <a:defRPr kumimoji="1" sz="1400" b="1">
                <a:latin typeface="+mn-lt"/>
                <a:ea typeface="+mn-ea"/>
              </a:defRPr>
            </a:lvl1pPr>
          </a:lstStyle>
          <a:p>
            <a:pPr algn="ctr"/>
            <a:r>
              <a:rPr lang="zh-CN" altLang="en-US" dirty="0">
                <a:solidFill>
                  <a:srgbClr val="C00000"/>
                </a:solidFill>
                <a:cs typeface="+mn-ea"/>
                <a:sym typeface="+mn-lt"/>
              </a:rPr>
              <a:t>计算机</a:t>
            </a:r>
            <a:endParaRPr lang="en-US" altLang="zh-CN" dirty="0">
              <a:solidFill>
                <a:srgbClr val="C00000"/>
              </a:solidFill>
              <a:cs typeface="+mn-ea"/>
              <a:sym typeface="+mn-lt"/>
            </a:endParaRPr>
          </a:p>
          <a:p>
            <a:pPr algn="ctr"/>
            <a:r>
              <a:rPr lang="zh-CN" altLang="en-US" dirty="0">
                <a:solidFill>
                  <a:srgbClr val="C00000"/>
                </a:solidFill>
                <a:cs typeface="+mn-ea"/>
                <a:sym typeface="+mn-lt"/>
              </a:rPr>
              <a:t>技术</a:t>
            </a:r>
            <a:endParaRPr lang="en-US" altLang="zh-CN" dirty="0">
              <a:solidFill>
                <a:srgbClr val="C00000"/>
              </a:solidFill>
              <a:cs typeface="+mn-ea"/>
              <a:sym typeface="+mn-lt"/>
            </a:endParaRPr>
          </a:p>
        </p:txBody>
      </p:sp>
      <p:sp>
        <p:nvSpPr>
          <p:cNvPr id="110" name="Text Box 10"/>
          <p:cNvSpPr txBox="1">
            <a:spLocks noChangeArrowheads="1"/>
          </p:cNvSpPr>
          <p:nvPr/>
        </p:nvSpPr>
        <p:spPr bwMode="auto">
          <a:xfrm>
            <a:off x="6053911" y="4067482"/>
            <a:ext cx="1261848"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solidFill>
                  <a:srgbClr val="006699"/>
                </a:solidFill>
                <a:cs typeface="+mn-ea"/>
                <a:sym typeface="+mn-lt"/>
              </a:rPr>
              <a:t>层次、网状模型</a:t>
            </a:r>
            <a:endParaRPr kumimoji="1" lang="en-US" altLang="zh-CN" sz="1200" dirty="0">
              <a:solidFill>
                <a:srgbClr val="006699"/>
              </a:solidFill>
              <a:cs typeface="+mn-ea"/>
              <a:sym typeface="+mn-lt"/>
            </a:endParaRPr>
          </a:p>
        </p:txBody>
      </p:sp>
      <p:cxnSp>
        <p:nvCxnSpPr>
          <p:cNvPr id="5" name="直接连接符 4"/>
          <p:cNvCxnSpPr/>
          <p:nvPr/>
        </p:nvCxnSpPr>
        <p:spPr bwMode="auto">
          <a:xfrm>
            <a:off x="7232730" y="4313738"/>
            <a:ext cx="124548" cy="62451"/>
          </a:xfrm>
          <a:prstGeom prst="line">
            <a:avLst/>
          </a:prstGeom>
          <a:solidFill>
            <a:schemeClr val="accent1"/>
          </a:solidFill>
          <a:ln w="9525" cap="flat" cmpd="sng" algn="ctr">
            <a:solidFill>
              <a:srgbClr val="006699"/>
            </a:solidFill>
            <a:prstDash val="solid"/>
            <a:round/>
            <a:headEnd type="none" w="med" len="med"/>
            <a:tailEnd type="none" w="med" len="med"/>
          </a:ln>
          <a:effectLst/>
        </p:spPr>
      </p:cxnSp>
      <p:cxnSp>
        <p:nvCxnSpPr>
          <p:cNvPr id="122" name="直接连接符 121"/>
          <p:cNvCxnSpPr/>
          <p:nvPr/>
        </p:nvCxnSpPr>
        <p:spPr bwMode="auto">
          <a:xfrm>
            <a:off x="6980702" y="4548892"/>
            <a:ext cx="124548" cy="62451"/>
          </a:xfrm>
          <a:prstGeom prst="line">
            <a:avLst/>
          </a:prstGeom>
          <a:solidFill>
            <a:schemeClr val="accent1"/>
          </a:solidFill>
          <a:ln w="9525" cap="flat" cmpd="sng" algn="ctr">
            <a:solidFill>
              <a:srgbClr val="006699"/>
            </a:solidFill>
            <a:prstDash val="solid"/>
            <a:round/>
            <a:headEnd type="none" w="med" len="med"/>
            <a:tailEnd type="none" w="med" len="med"/>
          </a:ln>
          <a:effectLst/>
        </p:spPr>
      </p:cxnSp>
      <p:sp>
        <p:nvSpPr>
          <p:cNvPr id="123" name="Text Box 10"/>
          <p:cNvSpPr txBox="1">
            <a:spLocks noChangeArrowheads="1"/>
          </p:cNvSpPr>
          <p:nvPr/>
        </p:nvSpPr>
        <p:spPr bwMode="auto">
          <a:xfrm>
            <a:off x="6222388" y="4323832"/>
            <a:ext cx="800183"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a:solidFill>
                  <a:srgbClr val="006699"/>
                </a:solidFill>
                <a:cs typeface="+mn-ea"/>
                <a:sym typeface="+mn-lt"/>
              </a:rPr>
              <a:t>关系</a:t>
            </a:r>
            <a:r>
              <a:rPr kumimoji="1" lang="zh-CN" altLang="en-US" sz="1200" dirty="0" smtClean="0">
                <a:solidFill>
                  <a:srgbClr val="006699"/>
                </a:solidFill>
                <a:cs typeface="+mn-ea"/>
                <a:sym typeface="+mn-lt"/>
              </a:rPr>
              <a:t>模型</a:t>
            </a:r>
            <a:endParaRPr kumimoji="1" lang="en-US" altLang="zh-CN" sz="1200" dirty="0">
              <a:solidFill>
                <a:srgbClr val="006699"/>
              </a:solidFill>
              <a:cs typeface="+mn-ea"/>
              <a:sym typeface="+mn-lt"/>
            </a:endParaRPr>
          </a:p>
        </p:txBody>
      </p:sp>
      <p:cxnSp>
        <p:nvCxnSpPr>
          <p:cNvPr id="126" name="直接连接符 125"/>
          <p:cNvCxnSpPr/>
          <p:nvPr/>
        </p:nvCxnSpPr>
        <p:spPr bwMode="auto">
          <a:xfrm>
            <a:off x="6702409" y="4800006"/>
            <a:ext cx="124548" cy="62451"/>
          </a:xfrm>
          <a:prstGeom prst="line">
            <a:avLst/>
          </a:prstGeom>
          <a:solidFill>
            <a:schemeClr val="accent1"/>
          </a:solidFill>
          <a:ln w="9525" cap="flat" cmpd="sng" algn="ctr">
            <a:solidFill>
              <a:srgbClr val="006699"/>
            </a:solidFill>
            <a:prstDash val="solid"/>
            <a:round/>
            <a:headEnd type="none" w="med" len="med"/>
            <a:tailEnd type="none" w="med" len="med"/>
          </a:ln>
          <a:effectLst/>
        </p:spPr>
      </p:cxnSp>
      <p:sp>
        <p:nvSpPr>
          <p:cNvPr id="127" name="Text Box 10"/>
          <p:cNvSpPr txBox="1">
            <a:spLocks noChangeArrowheads="1"/>
          </p:cNvSpPr>
          <p:nvPr/>
        </p:nvSpPr>
        <p:spPr bwMode="auto">
          <a:xfrm>
            <a:off x="5681619" y="4576310"/>
            <a:ext cx="1107959"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solidFill>
                  <a:srgbClr val="006699"/>
                </a:solidFill>
                <a:cs typeface="+mn-ea"/>
                <a:sym typeface="+mn-lt"/>
              </a:rPr>
              <a:t>面向对象模型</a:t>
            </a:r>
            <a:endParaRPr kumimoji="1" lang="en-US" altLang="zh-CN" sz="1200" dirty="0">
              <a:solidFill>
                <a:srgbClr val="006699"/>
              </a:solidFill>
              <a:cs typeface="+mn-ea"/>
              <a:sym typeface="+mn-lt"/>
            </a:endParaRPr>
          </a:p>
        </p:txBody>
      </p:sp>
      <p:cxnSp>
        <p:nvCxnSpPr>
          <p:cNvPr id="129" name="直接连接符 128"/>
          <p:cNvCxnSpPr/>
          <p:nvPr/>
        </p:nvCxnSpPr>
        <p:spPr bwMode="auto">
          <a:xfrm>
            <a:off x="6440642" y="5054444"/>
            <a:ext cx="124548" cy="62451"/>
          </a:xfrm>
          <a:prstGeom prst="line">
            <a:avLst/>
          </a:prstGeom>
          <a:solidFill>
            <a:schemeClr val="accent1"/>
          </a:solidFill>
          <a:ln w="9525" cap="flat" cmpd="sng" algn="ctr">
            <a:solidFill>
              <a:srgbClr val="006699"/>
            </a:solidFill>
            <a:prstDash val="solid"/>
            <a:round/>
            <a:headEnd type="none" w="med" len="med"/>
            <a:tailEnd type="none" w="med" len="med"/>
          </a:ln>
          <a:effectLst/>
        </p:spPr>
      </p:cxnSp>
      <p:sp>
        <p:nvSpPr>
          <p:cNvPr id="130" name="Text Box 10"/>
          <p:cNvSpPr txBox="1">
            <a:spLocks noChangeArrowheads="1"/>
          </p:cNvSpPr>
          <p:nvPr/>
        </p:nvSpPr>
        <p:spPr bwMode="auto">
          <a:xfrm>
            <a:off x="5258990" y="4839914"/>
            <a:ext cx="1274672" cy="276981"/>
          </a:xfrm>
          <a:prstGeom prst="rect">
            <a:avLst/>
          </a:prstGeom>
          <a:noFill/>
          <a:ln w="9525">
            <a:noFill/>
            <a:miter lim="800000"/>
          </a:ln>
          <a:effectLst/>
        </p:spPr>
        <p:txBody>
          <a:bodyPr wrap="none" lIns="91422" tIns="45711" rIns="91422" bIns="45711">
            <a:spAutoFit/>
          </a:bodyPr>
          <a:lstStyle/>
          <a:p>
            <a:pPr defTabSz="914400"/>
            <a:r>
              <a:rPr kumimoji="1" lang="en-US" altLang="zh-CN" sz="1200" dirty="0" smtClean="0">
                <a:solidFill>
                  <a:srgbClr val="006699"/>
                </a:solidFill>
                <a:cs typeface="+mn-ea"/>
                <a:sym typeface="+mn-lt"/>
              </a:rPr>
              <a:t>XML</a:t>
            </a:r>
            <a:r>
              <a:rPr kumimoji="1" lang="zh-CN" altLang="en-US" sz="1200" dirty="0" smtClean="0">
                <a:solidFill>
                  <a:srgbClr val="006699"/>
                </a:solidFill>
                <a:cs typeface="+mn-ea"/>
                <a:sym typeface="+mn-lt"/>
              </a:rPr>
              <a:t>、</a:t>
            </a:r>
            <a:r>
              <a:rPr kumimoji="1" lang="en-US" altLang="zh-CN" sz="1200" dirty="0" smtClean="0">
                <a:solidFill>
                  <a:srgbClr val="006699"/>
                </a:solidFill>
                <a:cs typeface="+mn-ea"/>
                <a:sym typeface="+mn-lt"/>
              </a:rPr>
              <a:t>RDF</a:t>
            </a:r>
            <a:r>
              <a:rPr kumimoji="1" lang="zh-CN" altLang="en-US" sz="1200" dirty="0" smtClean="0">
                <a:solidFill>
                  <a:srgbClr val="006699"/>
                </a:solidFill>
                <a:cs typeface="+mn-ea"/>
                <a:sym typeface="+mn-lt"/>
              </a:rPr>
              <a:t>模型</a:t>
            </a:r>
            <a:endParaRPr kumimoji="1" lang="en-US" altLang="zh-CN" sz="1200" dirty="0">
              <a:solidFill>
                <a:srgbClr val="006699"/>
              </a:solidFill>
              <a:cs typeface="+mn-ea"/>
              <a:sym typeface="+mn-lt"/>
            </a:endParaRPr>
          </a:p>
        </p:txBody>
      </p:sp>
      <p:cxnSp>
        <p:nvCxnSpPr>
          <p:cNvPr id="134" name="直接连接符 133"/>
          <p:cNvCxnSpPr/>
          <p:nvPr/>
        </p:nvCxnSpPr>
        <p:spPr bwMode="auto">
          <a:xfrm>
            <a:off x="6152610" y="5314533"/>
            <a:ext cx="124548" cy="62451"/>
          </a:xfrm>
          <a:prstGeom prst="line">
            <a:avLst/>
          </a:prstGeom>
          <a:solidFill>
            <a:schemeClr val="accent1"/>
          </a:solidFill>
          <a:ln w="9525" cap="flat" cmpd="sng" algn="ctr">
            <a:solidFill>
              <a:srgbClr val="006699"/>
            </a:solidFill>
            <a:prstDash val="solid"/>
            <a:round/>
            <a:headEnd type="none" w="med" len="med"/>
            <a:tailEnd type="none" w="med" len="med"/>
          </a:ln>
          <a:effectLst/>
        </p:spPr>
      </p:cxnSp>
      <p:sp>
        <p:nvSpPr>
          <p:cNvPr id="135" name="Text Box 10"/>
          <p:cNvSpPr txBox="1">
            <a:spLocks noChangeArrowheads="1"/>
          </p:cNvSpPr>
          <p:nvPr/>
        </p:nvSpPr>
        <p:spPr bwMode="auto">
          <a:xfrm>
            <a:off x="4763852" y="5100003"/>
            <a:ext cx="1478253" cy="276981"/>
          </a:xfrm>
          <a:prstGeom prst="rect">
            <a:avLst/>
          </a:prstGeom>
          <a:noFill/>
          <a:ln w="9525">
            <a:noFill/>
            <a:miter lim="800000"/>
          </a:ln>
          <a:effectLst/>
        </p:spPr>
        <p:txBody>
          <a:bodyPr wrap="none" lIns="91422" tIns="45711" rIns="91422" bIns="45711">
            <a:spAutoFit/>
          </a:bodyPr>
          <a:lstStyle/>
          <a:p>
            <a:pPr defTabSz="914400"/>
            <a:r>
              <a:rPr kumimoji="1" lang="en-US" altLang="zh-CN" sz="1200" dirty="0" err="1">
                <a:solidFill>
                  <a:srgbClr val="006699"/>
                </a:solidFill>
                <a:cs typeface="+mn-ea"/>
                <a:sym typeface="+mn-lt"/>
              </a:rPr>
              <a:t>NoSQL</a:t>
            </a:r>
            <a:r>
              <a:rPr kumimoji="1" lang="zh-CN" altLang="en-US" sz="1200" dirty="0" smtClean="0">
                <a:solidFill>
                  <a:srgbClr val="006699"/>
                </a:solidFill>
                <a:cs typeface="+mn-ea"/>
                <a:sym typeface="+mn-lt"/>
              </a:rPr>
              <a:t>、</a:t>
            </a:r>
            <a:r>
              <a:rPr kumimoji="1" lang="en-US" altLang="zh-CN" sz="1200" dirty="0" err="1" smtClean="0">
                <a:solidFill>
                  <a:srgbClr val="006699"/>
                </a:solidFill>
                <a:cs typeface="+mn-ea"/>
                <a:sym typeface="+mn-lt"/>
              </a:rPr>
              <a:t>NewSQL</a:t>
            </a:r>
            <a:endParaRPr kumimoji="1" lang="en-US" altLang="zh-CN" sz="1200" dirty="0">
              <a:solidFill>
                <a:srgbClr val="006699"/>
              </a:solidFill>
              <a:cs typeface="+mn-ea"/>
              <a:sym typeface="+mn-lt"/>
            </a:endParaRPr>
          </a:p>
        </p:txBody>
      </p:sp>
      <p:sp>
        <p:nvSpPr>
          <p:cNvPr id="136" name="Text Box 10"/>
          <p:cNvSpPr txBox="1">
            <a:spLocks noChangeArrowheads="1"/>
          </p:cNvSpPr>
          <p:nvPr/>
        </p:nvSpPr>
        <p:spPr bwMode="auto">
          <a:xfrm>
            <a:off x="5512589" y="5345705"/>
            <a:ext cx="142763" cy="276981"/>
          </a:xfrm>
          <a:prstGeom prst="rect">
            <a:avLst/>
          </a:prstGeom>
          <a:noFill/>
          <a:ln w="9525">
            <a:noFill/>
            <a:miter lim="800000"/>
          </a:ln>
          <a:effectLst/>
        </p:spPr>
        <p:txBody>
          <a:bodyPr wrap="square" lIns="91422" tIns="45711" rIns="91422" bIns="45711">
            <a:spAutoFit/>
          </a:bodyPr>
          <a:lstStyle/>
          <a:p>
            <a:pPr defTabSz="914400"/>
            <a:r>
              <a:rPr kumimoji="1" lang="en-US" altLang="zh-CN" sz="1200" b="1" dirty="0" smtClean="0">
                <a:solidFill>
                  <a:srgbClr val="006699"/>
                </a:solidFill>
                <a:cs typeface="+mn-ea"/>
                <a:sym typeface="+mn-lt"/>
              </a:rPr>
              <a:t>…</a:t>
            </a:r>
            <a:endParaRPr kumimoji="1" lang="en-US" altLang="zh-CN" sz="1200" b="1" dirty="0">
              <a:solidFill>
                <a:srgbClr val="006699"/>
              </a:solidFill>
              <a:cs typeface="+mn-ea"/>
              <a:sym typeface="+mn-lt"/>
            </a:endParaRPr>
          </a:p>
        </p:txBody>
      </p:sp>
      <p:cxnSp>
        <p:nvCxnSpPr>
          <p:cNvPr id="137" name="直接连接符 136"/>
          <p:cNvCxnSpPr/>
          <p:nvPr/>
        </p:nvCxnSpPr>
        <p:spPr bwMode="auto">
          <a:xfrm>
            <a:off x="7860356" y="4085160"/>
            <a:ext cx="0" cy="139696"/>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38" name="直接连接符 137"/>
          <p:cNvCxnSpPr/>
          <p:nvPr/>
        </p:nvCxnSpPr>
        <p:spPr bwMode="auto">
          <a:xfrm>
            <a:off x="8335577" y="4085160"/>
            <a:ext cx="0" cy="139696"/>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39" name="直接连接符 138"/>
          <p:cNvCxnSpPr/>
          <p:nvPr/>
        </p:nvCxnSpPr>
        <p:spPr bwMode="auto">
          <a:xfrm>
            <a:off x="8810798" y="4085160"/>
            <a:ext cx="0" cy="139696"/>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40" name="直接连接符 139"/>
          <p:cNvCxnSpPr/>
          <p:nvPr/>
        </p:nvCxnSpPr>
        <p:spPr bwMode="auto">
          <a:xfrm>
            <a:off x="9286019" y="4085160"/>
            <a:ext cx="0" cy="139696"/>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41" name="直接连接符 140"/>
          <p:cNvCxnSpPr/>
          <p:nvPr/>
        </p:nvCxnSpPr>
        <p:spPr bwMode="auto">
          <a:xfrm>
            <a:off x="9761240" y="4085160"/>
            <a:ext cx="0" cy="139696"/>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42" name="直接连接符 141"/>
          <p:cNvCxnSpPr/>
          <p:nvPr/>
        </p:nvCxnSpPr>
        <p:spPr bwMode="auto">
          <a:xfrm>
            <a:off x="10236460" y="4085160"/>
            <a:ext cx="0" cy="139696"/>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143" name="Text Box 10"/>
          <p:cNvSpPr txBox="1">
            <a:spLocks noChangeArrowheads="1"/>
          </p:cNvSpPr>
          <p:nvPr/>
        </p:nvSpPr>
        <p:spPr bwMode="auto">
          <a:xfrm>
            <a:off x="7637943" y="3571048"/>
            <a:ext cx="492406" cy="461647"/>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solidFill>
                  <a:srgbClr val="C00000"/>
                </a:solidFill>
                <a:cs typeface="+mn-ea"/>
                <a:sym typeface="+mn-lt"/>
              </a:rPr>
              <a:t>分布</a:t>
            </a:r>
            <a:endParaRPr kumimoji="1" lang="en-US" altLang="zh-CN" sz="1200" dirty="0" smtClean="0">
              <a:solidFill>
                <a:srgbClr val="C00000"/>
              </a:solidFill>
              <a:cs typeface="+mn-ea"/>
              <a:sym typeface="+mn-lt"/>
            </a:endParaRPr>
          </a:p>
          <a:p>
            <a:pPr defTabSz="914400"/>
            <a:r>
              <a:rPr kumimoji="1" lang="zh-CN" altLang="en-US" sz="1200" dirty="0" smtClean="0">
                <a:solidFill>
                  <a:srgbClr val="C00000"/>
                </a:solidFill>
                <a:cs typeface="+mn-ea"/>
                <a:sym typeface="+mn-lt"/>
              </a:rPr>
              <a:t>处理</a:t>
            </a:r>
            <a:endParaRPr kumimoji="1" lang="en-US" altLang="zh-CN" sz="1200" dirty="0">
              <a:solidFill>
                <a:srgbClr val="C00000"/>
              </a:solidFill>
              <a:cs typeface="+mn-ea"/>
              <a:sym typeface="+mn-lt"/>
            </a:endParaRPr>
          </a:p>
        </p:txBody>
      </p:sp>
      <p:sp>
        <p:nvSpPr>
          <p:cNvPr id="144" name="Text Box 10"/>
          <p:cNvSpPr txBox="1">
            <a:spLocks noChangeArrowheads="1"/>
          </p:cNvSpPr>
          <p:nvPr/>
        </p:nvSpPr>
        <p:spPr bwMode="auto">
          <a:xfrm>
            <a:off x="8138862" y="3567260"/>
            <a:ext cx="492406" cy="461647"/>
          </a:xfrm>
          <a:prstGeom prst="rect">
            <a:avLst/>
          </a:prstGeom>
          <a:noFill/>
          <a:ln w="9525">
            <a:noFill/>
            <a:miter lim="800000"/>
          </a:ln>
          <a:effectLst/>
        </p:spPr>
        <p:txBody>
          <a:bodyPr wrap="none" lIns="91422" tIns="45711" rIns="91422" bIns="45711">
            <a:spAutoFit/>
          </a:bodyPr>
          <a:lstStyle/>
          <a:p>
            <a:pPr defTabSz="914400"/>
            <a:r>
              <a:rPr kumimoji="1" lang="zh-CN" altLang="en-US" sz="1200" dirty="0">
                <a:solidFill>
                  <a:srgbClr val="C00000"/>
                </a:solidFill>
                <a:cs typeface="+mn-ea"/>
                <a:sym typeface="+mn-lt"/>
              </a:rPr>
              <a:t>并行</a:t>
            </a:r>
            <a:endParaRPr kumimoji="1" lang="en-US" altLang="zh-CN" sz="1200" dirty="0" smtClean="0">
              <a:solidFill>
                <a:srgbClr val="C00000"/>
              </a:solidFill>
              <a:cs typeface="+mn-ea"/>
              <a:sym typeface="+mn-lt"/>
            </a:endParaRPr>
          </a:p>
          <a:p>
            <a:pPr defTabSz="914400"/>
            <a:r>
              <a:rPr kumimoji="1" lang="zh-CN" altLang="en-US" sz="1200" dirty="0" smtClean="0">
                <a:solidFill>
                  <a:srgbClr val="C00000"/>
                </a:solidFill>
                <a:cs typeface="+mn-ea"/>
                <a:sym typeface="+mn-lt"/>
              </a:rPr>
              <a:t>处理</a:t>
            </a:r>
            <a:endParaRPr kumimoji="1" lang="en-US" altLang="zh-CN" sz="1200" dirty="0">
              <a:solidFill>
                <a:srgbClr val="C00000"/>
              </a:solidFill>
              <a:cs typeface="+mn-ea"/>
              <a:sym typeface="+mn-lt"/>
            </a:endParaRPr>
          </a:p>
        </p:txBody>
      </p:sp>
      <p:sp>
        <p:nvSpPr>
          <p:cNvPr id="145" name="Text Box 10"/>
          <p:cNvSpPr txBox="1">
            <a:spLocks noChangeArrowheads="1"/>
          </p:cNvSpPr>
          <p:nvPr/>
        </p:nvSpPr>
        <p:spPr bwMode="auto">
          <a:xfrm>
            <a:off x="8564595" y="3565366"/>
            <a:ext cx="492406" cy="461647"/>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solidFill>
                  <a:srgbClr val="C00000"/>
                </a:solidFill>
                <a:cs typeface="+mn-ea"/>
                <a:sym typeface="+mn-lt"/>
              </a:rPr>
              <a:t>人工</a:t>
            </a:r>
            <a:endParaRPr kumimoji="1" lang="en-US" altLang="zh-CN" sz="1200" dirty="0" smtClean="0">
              <a:solidFill>
                <a:srgbClr val="C00000"/>
              </a:solidFill>
              <a:cs typeface="+mn-ea"/>
              <a:sym typeface="+mn-lt"/>
            </a:endParaRPr>
          </a:p>
          <a:p>
            <a:pPr defTabSz="914400"/>
            <a:r>
              <a:rPr kumimoji="1" lang="zh-CN" altLang="en-US" sz="1200" dirty="0" smtClean="0">
                <a:solidFill>
                  <a:srgbClr val="C00000"/>
                </a:solidFill>
                <a:cs typeface="+mn-ea"/>
                <a:sym typeface="+mn-lt"/>
              </a:rPr>
              <a:t>智能</a:t>
            </a:r>
            <a:endParaRPr kumimoji="1" lang="en-US" altLang="zh-CN" sz="1200" dirty="0">
              <a:solidFill>
                <a:srgbClr val="C00000"/>
              </a:solidFill>
              <a:cs typeface="+mn-ea"/>
              <a:sym typeface="+mn-lt"/>
            </a:endParaRPr>
          </a:p>
        </p:txBody>
      </p:sp>
      <p:sp>
        <p:nvSpPr>
          <p:cNvPr id="146" name="Text Box 10"/>
          <p:cNvSpPr txBox="1">
            <a:spLocks noChangeArrowheads="1"/>
          </p:cNvSpPr>
          <p:nvPr/>
        </p:nvSpPr>
        <p:spPr bwMode="auto">
          <a:xfrm>
            <a:off x="8945687" y="3650204"/>
            <a:ext cx="646294"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solidFill>
                  <a:srgbClr val="C00000"/>
                </a:solidFill>
                <a:cs typeface="+mn-ea"/>
                <a:sym typeface="+mn-lt"/>
              </a:rPr>
              <a:t>多媒体</a:t>
            </a:r>
            <a:endParaRPr kumimoji="1" lang="en-US" altLang="zh-CN" sz="1200" dirty="0" smtClean="0">
              <a:solidFill>
                <a:srgbClr val="C00000"/>
              </a:solidFill>
              <a:cs typeface="+mn-ea"/>
              <a:sym typeface="+mn-lt"/>
            </a:endParaRPr>
          </a:p>
        </p:txBody>
      </p:sp>
      <p:sp>
        <p:nvSpPr>
          <p:cNvPr id="147" name="Text Box 10"/>
          <p:cNvSpPr txBox="1">
            <a:spLocks noChangeArrowheads="1"/>
          </p:cNvSpPr>
          <p:nvPr/>
        </p:nvSpPr>
        <p:spPr bwMode="auto">
          <a:xfrm>
            <a:off x="9515037" y="3571047"/>
            <a:ext cx="492406" cy="461647"/>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solidFill>
                  <a:srgbClr val="C00000"/>
                </a:solidFill>
                <a:cs typeface="+mn-ea"/>
                <a:sym typeface="+mn-lt"/>
              </a:rPr>
              <a:t>移动</a:t>
            </a:r>
            <a:endParaRPr kumimoji="1" lang="zh-CN" altLang="en-US" sz="1200" dirty="0" smtClean="0">
              <a:solidFill>
                <a:srgbClr val="C00000"/>
              </a:solidFill>
              <a:cs typeface="+mn-ea"/>
              <a:sym typeface="+mn-lt"/>
            </a:endParaRPr>
          </a:p>
          <a:p>
            <a:pPr defTabSz="914400"/>
            <a:r>
              <a:rPr kumimoji="1" lang="zh-CN" altLang="en-US" sz="1200" dirty="0" smtClean="0">
                <a:solidFill>
                  <a:srgbClr val="C00000"/>
                </a:solidFill>
                <a:cs typeface="+mn-ea"/>
                <a:sym typeface="+mn-lt"/>
              </a:rPr>
              <a:t>技术</a:t>
            </a:r>
            <a:endParaRPr kumimoji="1" lang="en-US" altLang="zh-CN" sz="1200" dirty="0" smtClean="0">
              <a:solidFill>
                <a:srgbClr val="C00000"/>
              </a:solidFill>
              <a:cs typeface="+mn-ea"/>
              <a:sym typeface="+mn-lt"/>
            </a:endParaRPr>
          </a:p>
        </p:txBody>
      </p:sp>
      <p:sp>
        <p:nvSpPr>
          <p:cNvPr id="148" name="Text Box 10"/>
          <p:cNvSpPr txBox="1">
            <a:spLocks noChangeArrowheads="1"/>
          </p:cNvSpPr>
          <p:nvPr/>
        </p:nvSpPr>
        <p:spPr bwMode="auto">
          <a:xfrm>
            <a:off x="10026312" y="3571046"/>
            <a:ext cx="586983" cy="461647"/>
          </a:xfrm>
          <a:prstGeom prst="rect">
            <a:avLst/>
          </a:prstGeom>
          <a:noFill/>
          <a:ln w="9525">
            <a:noFill/>
            <a:miter lim="800000"/>
          </a:ln>
          <a:effectLst/>
        </p:spPr>
        <p:txBody>
          <a:bodyPr wrap="none" lIns="91422" tIns="45711" rIns="91422" bIns="45711">
            <a:spAutoFit/>
          </a:bodyPr>
          <a:lstStyle/>
          <a:p>
            <a:pPr algn="ctr" defTabSz="914400"/>
            <a:r>
              <a:rPr kumimoji="1" lang="en-US" altLang="zh-CN" sz="1200" dirty="0">
                <a:solidFill>
                  <a:srgbClr val="C00000"/>
                </a:solidFill>
                <a:cs typeface="+mn-ea"/>
                <a:sym typeface="+mn-lt"/>
              </a:rPr>
              <a:t>Cloud</a:t>
            </a:r>
            <a:endParaRPr kumimoji="1" lang="en-US" altLang="zh-CN" sz="1200" dirty="0" smtClean="0">
              <a:solidFill>
                <a:srgbClr val="C00000"/>
              </a:solidFill>
              <a:cs typeface="+mn-ea"/>
              <a:sym typeface="+mn-lt"/>
            </a:endParaRPr>
          </a:p>
          <a:p>
            <a:pPr algn="ctr" defTabSz="914400"/>
            <a:r>
              <a:rPr kumimoji="1" lang="zh-CN" altLang="en-US" sz="1200" dirty="0" smtClean="0">
                <a:solidFill>
                  <a:srgbClr val="C00000"/>
                </a:solidFill>
                <a:cs typeface="+mn-ea"/>
                <a:sym typeface="+mn-lt"/>
              </a:rPr>
              <a:t>技术</a:t>
            </a:r>
            <a:endParaRPr kumimoji="1" lang="en-US" altLang="zh-CN" sz="1200" dirty="0" smtClean="0">
              <a:solidFill>
                <a:srgbClr val="C00000"/>
              </a:solidFill>
              <a:cs typeface="+mn-ea"/>
              <a:sym typeface="+mn-lt"/>
            </a:endParaRPr>
          </a:p>
        </p:txBody>
      </p:sp>
      <p:cxnSp>
        <p:nvCxnSpPr>
          <p:cNvPr id="152" name="直接连接符 151"/>
          <p:cNvCxnSpPr/>
          <p:nvPr/>
        </p:nvCxnSpPr>
        <p:spPr bwMode="auto">
          <a:xfrm rot="5400000">
            <a:off x="7491617" y="3737863"/>
            <a:ext cx="0" cy="1396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rot="5400000">
            <a:off x="7491617" y="3356096"/>
            <a:ext cx="0" cy="1396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直接连接符 153"/>
          <p:cNvCxnSpPr/>
          <p:nvPr/>
        </p:nvCxnSpPr>
        <p:spPr bwMode="auto">
          <a:xfrm rot="5400000">
            <a:off x="7491617" y="2974328"/>
            <a:ext cx="0" cy="1396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rot="5400000">
            <a:off x="7491617" y="2592560"/>
            <a:ext cx="0" cy="1396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直接连接符 155"/>
          <p:cNvCxnSpPr/>
          <p:nvPr/>
        </p:nvCxnSpPr>
        <p:spPr bwMode="auto">
          <a:xfrm rot="5400000">
            <a:off x="7491617" y="2210792"/>
            <a:ext cx="0" cy="1396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7" name="Text Box 10"/>
          <p:cNvSpPr txBox="1">
            <a:spLocks noChangeArrowheads="1"/>
          </p:cNvSpPr>
          <p:nvPr/>
        </p:nvSpPr>
        <p:spPr bwMode="auto">
          <a:xfrm>
            <a:off x="6353572" y="3657698"/>
            <a:ext cx="1107959"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cs typeface="+mn-ea"/>
                <a:sym typeface="+mn-lt"/>
              </a:rPr>
              <a:t>联机事务处理</a:t>
            </a:r>
            <a:endParaRPr kumimoji="1" lang="en-US" altLang="zh-CN" sz="1200" dirty="0">
              <a:cs typeface="+mn-ea"/>
              <a:sym typeface="+mn-lt"/>
            </a:endParaRPr>
          </a:p>
        </p:txBody>
      </p:sp>
      <p:sp>
        <p:nvSpPr>
          <p:cNvPr id="158" name="Text Box 10"/>
          <p:cNvSpPr txBox="1">
            <a:spLocks noChangeArrowheads="1"/>
          </p:cNvSpPr>
          <p:nvPr/>
        </p:nvSpPr>
        <p:spPr bwMode="auto">
          <a:xfrm>
            <a:off x="6361566" y="3291629"/>
            <a:ext cx="1107959"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cs typeface="+mn-ea"/>
                <a:sym typeface="+mn-lt"/>
              </a:rPr>
              <a:t>联机分析处理</a:t>
            </a:r>
            <a:endParaRPr kumimoji="1" lang="en-US" altLang="zh-CN" sz="1200" dirty="0">
              <a:cs typeface="+mn-ea"/>
              <a:sym typeface="+mn-lt"/>
            </a:endParaRPr>
          </a:p>
        </p:txBody>
      </p:sp>
      <p:sp>
        <p:nvSpPr>
          <p:cNvPr id="159" name="Text Box 10"/>
          <p:cNvSpPr txBox="1">
            <a:spLocks noChangeArrowheads="1"/>
          </p:cNvSpPr>
          <p:nvPr/>
        </p:nvSpPr>
        <p:spPr bwMode="auto">
          <a:xfrm>
            <a:off x="6502344" y="2902490"/>
            <a:ext cx="800183"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cs typeface="+mn-ea"/>
                <a:sym typeface="+mn-lt"/>
              </a:rPr>
              <a:t>实时处理</a:t>
            </a:r>
            <a:endParaRPr kumimoji="1" lang="en-US" altLang="zh-CN" sz="1200" dirty="0">
              <a:cs typeface="+mn-ea"/>
              <a:sym typeface="+mn-lt"/>
            </a:endParaRPr>
          </a:p>
        </p:txBody>
      </p:sp>
      <p:sp>
        <p:nvSpPr>
          <p:cNvPr id="160" name="Text Box 10"/>
          <p:cNvSpPr txBox="1">
            <a:spLocks noChangeArrowheads="1"/>
          </p:cNvSpPr>
          <p:nvPr/>
        </p:nvSpPr>
        <p:spPr bwMode="auto">
          <a:xfrm>
            <a:off x="6510550" y="2502909"/>
            <a:ext cx="800183"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cs typeface="+mn-ea"/>
                <a:sym typeface="+mn-lt"/>
              </a:rPr>
              <a:t>数据挖掘</a:t>
            </a:r>
            <a:endParaRPr kumimoji="1" lang="en-US" altLang="zh-CN" sz="1200" dirty="0">
              <a:cs typeface="+mn-ea"/>
              <a:sym typeface="+mn-lt"/>
            </a:endParaRPr>
          </a:p>
        </p:txBody>
      </p:sp>
      <p:sp>
        <p:nvSpPr>
          <p:cNvPr id="164" name="Text Box 10"/>
          <p:cNvSpPr txBox="1">
            <a:spLocks noChangeArrowheads="1"/>
          </p:cNvSpPr>
          <p:nvPr/>
        </p:nvSpPr>
        <p:spPr bwMode="auto">
          <a:xfrm>
            <a:off x="6362057" y="2144722"/>
            <a:ext cx="1107959" cy="276981"/>
          </a:xfrm>
          <a:prstGeom prst="rect">
            <a:avLst/>
          </a:prstGeom>
          <a:noFill/>
          <a:ln w="9525">
            <a:noFill/>
            <a:miter lim="800000"/>
          </a:ln>
          <a:effectLst/>
        </p:spPr>
        <p:txBody>
          <a:bodyPr wrap="none" lIns="91422" tIns="45711" rIns="91422" bIns="45711">
            <a:spAutoFit/>
          </a:bodyPr>
          <a:lstStyle/>
          <a:p>
            <a:pPr defTabSz="914400"/>
            <a:r>
              <a:rPr kumimoji="1" lang="zh-CN" altLang="en-US" sz="1200" dirty="0" smtClean="0">
                <a:cs typeface="+mn-ea"/>
                <a:sym typeface="+mn-lt"/>
              </a:rPr>
              <a:t>地理信息系统</a:t>
            </a:r>
            <a:endParaRPr kumimoji="1" lang="en-US" altLang="zh-CN" sz="1200" dirty="0">
              <a:cs typeface="+mn-ea"/>
              <a:sym typeface="+mn-lt"/>
            </a:endParaRPr>
          </a:p>
        </p:txBody>
      </p:sp>
      <p:sp>
        <p:nvSpPr>
          <p:cNvPr id="166" name="Text Box 10"/>
          <p:cNvSpPr txBox="1">
            <a:spLocks noChangeArrowheads="1"/>
          </p:cNvSpPr>
          <p:nvPr/>
        </p:nvSpPr>
        <p:spPr bwMode="auto">
          <a:xfrm>
            <a:off x="10532376" y="3652894"/>
            <a:ext cx="142763" cy="276981"/>
          </a:xfrm>
          <a:prstGeom prst="rect">
            <a:avLst/>
          </a:prstGeom>
          <a:noFill/>
          <a:ln w="9525">
            <a:noFill/>
            <a:miter lim="800000"/>
          </a:ln>
          <a:effectLst/>
        </p:spPr>
        <p:txBody>
          <a:bodyPr wrap="square" lIns="91422" tIns="45711" rIns="91422" bIns="45711">
            <a:spAutoFit/>
          </a:bodyPr>
          <a:lstStyle/>
          <a:p>
            <a:pPr defTabSz="914400"/>
            <a:r>
              <a:rPr kumimoji="1" lang="en-US" altLang="zh-CN" sz="1200" b="1" dirty="0" smtClean="0">
                <a:solidFill>
                  <a:srgbClr val="C00000"/>
                </a:solidFill>
                <a:cs typeface="+mn-ea"/>
                <a:sym typeface="+mn-lt"/>
              </a:rPr>
              <a:t>…</a:t>
            </a:r>
            <a:endParaRPr kumimoji="1" lang="en-US" altLang="zh-CN" sz="1200" b="1" dirty="0">
              <a:solidFill>
                <a:srgbClr val="C00000"/>
              </a:solidFill>
              <a:cs typeface="+mn-ea"/>
              <a:sym typeface="+mn-lt"/>
            </a:endParaRPr>
          </a:p>
        </p:txBody>
      </p:sp>
      <p:sp>
        <p:nvSpPr>
          <p:cNvPr id="167" name="Text Box 10"/>
          <p:cNvSpPr txBox="1">
            <a:spLocks noChangeArrowheads="1"/>
          </p:cNvSpPr>
          <p:nvPr/>
        </p:nvSpPr>
        <p:spPr bwMode="auto">
          <a:xfrm>
            <a:off x="6759672" y="1816520"/>
            <a:ext cx="142763" cy="276981"/>
          </a:xfrm>
          <a:prstGeom prst="rect">
            <a:avLst/>
          </a:prstGeom>
          <a:noFill/>
          <a:ln w="9525">
            <a:noFill/>
            <a:miter lim="800000"/>
          </a:ln>
          <a:effectLst/>
        </p:spPr>
        <p:txBody>
          <a:bodyPr wrap="square" lIns="91422" tIns="45711" rIns="91422" bIns="45711">
            <a:spAutoFit/>
          </a:bodyPr>
          <a:lstStyle/>
          <a:p>
            <a:pPr defTabSz="914400"/>
            <a:r>
              <a:rPr kumimoji="1" lang="en-US" altLang="zh-CN" sz="1200" b="1" dirty="0" smtClean="0">
                <a:cs typeface="+mn-ea"/>
                <a:sym typeface="+mn-lt"/>
              </a:rPr>
              <a:t>…</a:t>
            </a:r>
            <a:endParaRPr kumimoji="1" lang="en-US" altLang="zh-CN" sz="1200" b="1" dirty="0">
              <a:cs typeface="+mn-ea"/>
              <a:sym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层次</a:t>
            </a:r>
            <a:r>
              <a:rPr lang="zh-CN" altLang="en-US" dirty="0">
                <a:latin typeface="+mn-lt"/>
                <a:ea typeface="+mn-ea"/>
                <a:cs typeface="+mn-ea"/>
                <a:sym typeface="+mn-lt"/>
              </a:rPr>
              <a:t>，</a:t>
            </a:r>
            <a:r>
              <a:rPr lang="zh-CN" altLang="en-US" dirty="0" smtClean="0">
                <a:latin typeface="+mn-lt"/>
                <a:ea typeface="+mn-ea"/>
                <a:cs typeface="+mn-ea"/>
                <a:sym typeface="+mn-lt"/>
              </a:rPr>
              <a:t>网状，关系模型</a:t>
            </a:r>
            <a:endParaRPr lang="zh-CN" altLang="en-US" dirty="0">
              <a:latin typeface="+mn-lt"/>
              <a:ea typeface="+mn-ea"/>
              <a:cs typeface="+mn-ea"/>
              <a:sym typeface="+mn-lt"/>
            </a:endParaRPr>
          </a:p>
        </p:txBody>
      </p:sp>
      <p:sp>
        <p:nvSpPr>
          <p:cNvPr id="25" name="文本占位符 2"/>
          <p:cNvSpPr>
            <a:spLocks noGrp="1"/>
          </p:cNvSpPr>
          <p:nvPr>
            <p:ph type="body" sz="quarter" idx="4294967295"/>
          </p:nvPr>
        </p:nvSpPr>
        <p:spPr>
          <a:xfrm>
            <a:off x="488509" y="1405098"/>
            <a:ext cx="3444875" cy="1690688"/>
          </a:xfrm>
        </p:spPr>
        <p:txBody>
          <a:bodyPr>
            <a:normAutofit fontScale="85000" lnSpcReduction="20000"/>
          </a:bodyPr>
          <a:lstStyle/>
          <a:p>
            <a:r>
              <a:rPr lang="zh-CN" altLang="en-US" sz="2000" dirty="0" smtClean="0">
                <a:latin typeface="+mn-lt"/>
                <a:ea typeface="+mn-ea"/>
                <a:cs typeface="+mn-ea"/>
                <a:sym typeface="+mn-lt"/>
              </a:rPr>
              <a:t>层次模型</a:t>
            </a:r>
            <a:endParaRPr lang="en-US" altLang="zh-CN" sz="2000" dirty="0" smtClean="0">
              <a:latin typeface="+mn-lt"/>
              <a:ea typeface="+mn-ea"/>
              <a:cs typeface="+mn-ea"/>
              <a:sym typeface="+mn-lt"/>
            </a:endParaRPr>
          </a:p>
          <a:p>
            <a:pPr lvl="1"/>
            <a:r>
              <a:rPr lang="zh-CN" altLang="en-US" sz="1800" dirty="0">
                <a:latin typeface="+mn-lt"/>
                <a:ea typeface="+mn-ea"/>
                <a:cs typeface="+mn-ea"/>
                <a:sym typeface="+mn-lt"/>
              </a:rPr>
              <a:t>有且只有一个节点没有双亲，该节点被称为根节点（</a:t>
            </a:r>
            <a:r>
              <a:rPr lang="en-US" altLang="zh-CN" sz="1800" dirty="0">
                <a:latin typeface="+mn-lt"/>
                <a:ea typeface="+mn-ea"/>
                <a:cs typeface="+mn-ea"/>
                <a:sym typeface="+mn-lt"/>
              </a:rPr>
              <a:t>root</a:t>
            </a:r>
            <a:r>
              <a:rPr lang="zh-CN" altLang="en-US" sz="1800" dirty="0">
                <a:latin typeface="+mn-lt"/>
                <a:ea typeface="+mn-ea"/>
                <a:cs typeface="+mn-ea"/>
                <a:sym typeface="+mn-lt"/>
              </a:rPr>
              <a:t>）。</a:t>
            </a:r>
            <a:endParaRPr lang="en-US" altLang="zh-CN" sz="1800" dirty="0">
              <a:latin typeface="+mn-lt"/>
              <a:ea typeface="+mn-ea"/>
              <a:cs typeface="+mn-ea"/>
              <a:sym typeface="+mn-lt"/>
            </a:endParaRPr>
          </a:p>
          <a:p>
            <a:pPr lvl="1"/>
            <a:r>
              <a:rPr lang="zh-CN" altLang="en-US" sz="1800" dirty="0">
                <a:latin typeface="+mn-lt"/>
                <a:ea typeface="+mn-ea"/>
                <a:cs typeface="+mn-ea"/>
                <a:sym typeface="+mn-lt"/>
              </a:rPr>
              <a:t>根节点以外的其他节点有且只有一个双亲</a:t>
            </a:r>
            <a:r>
              <a:rPr lang="zh-CN" altLang="en-US" sz="1800" dirty="0" smtClean="0">
                <a:latin typeface="+mn-lt"/>
                <a:ea typeface="+mn-ea"/>
                <a:cs typeface="+mn-ea"/>
                <a:sym typeface="+mn-lt"/>
              </a:rPr>
              <a:t>节点。</a:t>
            </a:r>
            <a:endParaRPr lang="en-US" altLang="zh-CN" dirty="0">
              <a:latin typeface="+mn-lt"/>
              <a:ea typeface="+mn-ea"/>
              <a:cs typeface="+mn-ea"/>
              <a:sym typeface="+mn-lt"/>
            </a:endParaRPr>
          </a:p>
          <a:p>
            <a:pPr lvl="1"/>
            <a:endParaRPr lang="en-US" altLang="zh-CN" sz="1800" dirty="0" smtClean="0">
              <a:latin typeface="+mn-lt"/>
              <a:ea typeface="+mn-ea"/>
              <a:cs typeface="+mn-ea"/>
              <a:sym typeface="+mn-lt"/>
            </a:endParaRPr>
          </a:p>
        </p:txBody>
      </p:sp>
      <p:sp>
        <p:nvSpPr>
          <p:cNvPr id="5" name="Rectangle 18"/>
          <p:cNvSpPr>
            <a:spLocks noChangeArrowheads="1"/>
          </p:cNvSpPr>
          <p:nvPr/>
        </p:nvSpPr>
        <p:spPr bwMode="auto">
          <a:xfrm>
            <a:off x="2464818" y="3380141"/>
            <a:ext cx="865609" cy="46125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400" b="1" dirty="0" smtClean="0">
                <a:cs typeface="+mn-ea"/>
                <a:sym typeface="+mn-lt"/>
              </a:rPr>
              <a:t>部门经理</a:t>
            </a:r>
            <a:endParaRPr kumimoji="1" lang="en-US" altLang="zh-CN" sz="1400" b="1" dirty="0">
              <a:cs typeface="+mn-ea"/>
              <a:sym typeface="+mn-lt"/>
            </a:endParaRPr>
          </a:p>
        </p:txBody>
      </p:sp>
      <p:sp>
        <p:nvSpPr>
          <p:cNvPr id="6" name="Rectangle 18"/>
          <p:cNvSpPr>
            <a:spLocks noChangeArrowheads="1"/>
          </p:cNvSpPr>
          <p:nvPr/>
        </p:nvSpPr>
        <p:spPr bwMode="auto">
          <a:xfrm>
            <a:off x="1679919" y="4297812"/>
            <a:ext cx="865609" cy="46125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400" b="1" dirty="0" smtClean="0">
                <a:cs typeface="+mn-ea"/>
                <a:sym typeface="+mn-lt"/>
              </a:rPr>
              <a:t>项目经理</a:t>
            </a:r>
            <a:r>
              <a:rPr kumimoji="1" lang="en-US" altLang="zh-CN" sz="1400" b="1" dirty="0" smtClean="0">
                <a:cs typeface="+mn-ea"/>
                <a:sym typeface="+mn-lt"/>
              </a:rPr>
              <a:t>1</a:t>
            </a:r>
            <a:endParaRPr kumimoji="1" lang="en-US" altLang="zh-CN" sz="1400" b="1" dirty="0">
              <a:cs typeface="+mn-ea"/>
              <a:sym typeface="+mn-lt"/>
            </a:endParaRPr>
          </a:p>
        </p:txBody>
      </p:sp>
      <p:sp>
        <p:nvSpPr>
          <p:cNvPr id="7" name="Rectangle 18"/>
          <p:cNvSpPr>
            <a:spLocks noChangeArrowheads="1"/>
          </p:cNvSpPr>
          <p:nvPr/>
        </p:nvSpPr>
        <p:spPr bwMode="auto">
          <a:xfrm>
            <a:off x="3358183" y="4297812"/>
            <a:ext cx="865609" cy="46125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400" b="1" dirty="0" smtClean="0">
                <a:cs typeface="+mn-ea"/>
                <a:sym typeface="+mn-lt"/>
              </a:rPr>
              <a:t>项目经理</a:t>
            </a:r>
            <a:r>
              <a:rPr kumimoji="1" lang="en-US" altLang="zh-CN" sz="1400" b="1" dirty="0" smtClean="0">
                <a:cs typeface="+mn-ea"/>
                <a:sym typeface="+mn-lt"/>
              </a:rPr>
              <a:t>2</a:t>
            </a:r>
            <a:endParaRPr kumimoji="1" lang="en-US" altLang="zh-CN" sz="1400" b="1" dirty="0">
              <a:cs typeface="+mn-ea"/>
              <a:sym typeface="+mn-lt"/>
            </a:endParaRPr>
          </a:p>
        </p:txBody>
      </p:sp>
      <p:sp>
        <p:nvSpPr>
          <p:cNvPr id="8" name="Rectangle 18"/>
          <p:cNvSpPr>
            <a:spLocks noChangeArrowheads="1"/>
          </p:cNvSpPr>
          <p:nvPr/>
        </p:nvSpPr>
        <p:spPr bwMode="auto">
          <a:xfrm>
            <a:off x="1000826" y="5235999"/>
            <a:ext cx="865609" cy="46125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400" b="1" dirty="0" smtClean="0">
                <a:cs typeface="+mn-ea"/>
                <a:sym typeface="+mn-lt"/>
              </a:rPr>
              <a:t>员工</a:t>
            </a:r>
            <a:r>
              <a:rPr kumimoji="1" lang="en-US" altLang="zh-CN" sz="1400" b="1" dirty="0" smtClean="0">
                <a:cs typeface="+mn-ea"/>
                <a:sym typeface="+mn-lt"/>
              </a:rPr>
              <a:t>1</a:t>
            </a:r>
            <a:endParaRPr kumimoji="1" lang="en-US" altLang="zh-CN" sz="1400" b="1" dirty="0">
              <a:cs typeface="+mn-ea"/>
              <a:sym typeface="+mn-lt"/>
            </a:endParaRPr>
          </a:p>
        </p:txBody>
      </p:sp>
      <p:sp>
        <p:nvSpPr>
          <p:cNvPr id="9" name="Rectangle 18 - 1"/>
          <p:cNvSpPr>
            <a:spLocks noChangeArrowheads="1"/>
          </p:cNvSpPr>
          <p:nvPr/>
        </p:nvSpPr>
        <p:spPr bwMode="auto">
          <a:xfrm>
            <a:off x="2347412" y="5235999"/>
            <a:ext cx="865609" cy="46125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400" b="1" dirty="0" smtClean="0">
                <a:cs typeface="+mn-ea"/>
                <a:sym typeface="+mn-lt"/>
              </a:rPr>
              <a:t>员工</a:t>
            </a:r>
            <a:r>
              <a:rPr kumimoji="1" lang="en-US" altLang="zh-CN" sz="1400" b="1" dirty="0" smtClean="0">
                <a:cs typeface="+mn-ea"/>
                <a:sym typeface="+mn-lt"/>
              </a:rPr>
              <a:t>2</a:t>
            </a:r>
            <a:endParaRPr kumimoji="1" lang="en-US" altLang="zh-CN" sz="1400" b="1" dirty="0">
              <a:cs typeface="+mn-ea"/>
              <a:sym typeface="+mn-lt"/>
            </a:endParaRPr>
          </a:p>
        </p:txBody>
      </p:sp>
      <p:cxnSp>
        <p:nvCxnSpPr>
          <p:cNvPr id="10" name="肘形连接符 9"/>
          <p:cNvCxnSpPr>
            <a:stCxn id="5" idx="2"/>
            <a:endCxn id="6" idx="0"/>
          </p:cNvCxnSpPr>
          <p:nvPr/>
        </p:nvCxnSpPr>
        <p:spPr bwMode="auto">
          <a:xfrm rot="5400000">
            <a:off x="2276965" y="3677154"/>
            <a:ext cx="456418" cy="784899"/>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12" name="肘形连接符 11"/>
          <p:cNvCxnSpPr>
            <a:stCxn id="5" idx="2"/>
            <a:endCxn id="7" idx="0"/>
          </p:cNvCxnSpPr>
          <p:nvPr/>
        </p:nvCxnSpPr>
        <p:spPr bwMode="auto">
          <a:xfrm rot="16200000" flipH="1">
            <a:off x="3116096" y="3622920"/>
            <a:ext cx="456418" cy="893365"/>
          </a:xfrm>
          <a:prstGeom prst="bentConnector3">
            <a:avLst>
              <a:gd name="adj1" fmla="val 50001"/>
            </a:avLst>
          </a:prstGeom>
          <a:solidFill>
            <a:schemeClr val="accent1"/>
          </a:solidFill>
          <a:ln w="9525" cap="flat" cmpd="sng" algn="ctr">
            <a:solidFill>
              <a:schemeClr val="tx1"/>
            </a:solidFill>
            <a:prstDash val="solid"/>
            <a:round/>
            <a:headEnd type="none" w="med" len="med"/>
            <a:tailEnd type="triangle"/>
          </a:ln>
          <a:effectLst/>
        </p:spPr>
      </p:cxnSp>
      <p:cxnSp>
        <p:nvCxnSpPr>
          <p:cNvPr id="14" name="肘形连接符 13"/>
          <p:cNvCxnSpPr>
            <a:stCxn id="6" idx="2"/>
            <a:endCxn id="8" idx="0"/>
          </p:cNvCxnSpPr>
          <p:nvPr/>
        </p:nvCxnSpPr>
        <p:spPr bwMode="auto">
          <a:xfrm rot="5400000">
            <a:off x="1534712" y="4657986"/>
            <a:ext cx="476933" cy="679093"/>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26" name="文本占位符 2"/>
          <p:cNvSpPr txBox="1"/>
          <p:nvPr/>
        </p:nvSpPr>
        <p:spPr bwMode="auto">
          <a:xfrm>
            <a:off x="4187091" y="1455314"/>
            <a:ext cx="3444212" cy="1691456"/>
          </a:xfrm>
          <a:prstGeom prst="rect">
            <a:avLst/>
          </a:prstGeom>
          <a:noFill/>
          <a:ln w="9525">
            <a:noFill/>
            <a:miter lim="800000"/>
          </a:ln>
        </p:spPr>
        <p:txBody>
          <a:bodyPr vert="horz" wrap="square" lIns="80141" tIns="40071" rIns="80141" bIns="40071" numCol="1" anchor="t" anchorCtr="0" compatLnSpc="1">
            <a:normAutofit/>
          </a:bodyPr>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60" indent="-302260" algn="l" defTabSz="913765" fontAlgn="ctr">
              <a:lnSpc>
                <a:spcPct val="120000"/>
              </a:lnSpc>
              <a:spcBef>
                <a:spcPts val="790"/>
              </a:spcBef>
              <a:buSzPct val="50000"/>
            </a:pPr>
            <a:r>
              <a:rPr lang="zh-CN" altLang="en-US" sz="1700" dirty="0">
                <a:latin typeface="+mn-lt"/>
                <a:cs typeface="+mn-ea"/>
                <a:sym typeface="+mn-lt"/>
              </a:rPr>
              <a:t>网状模型</a:t>
            </a:r>
            <a:endParaRPr lang="en-US" altLang="zh-CN" sz="1700" dirty="0">
              <a:latin typeface="+mn-lt"/>
              <a:cs typeface="+mn-ea"/>
              <a:sym typeface="+mn-lt"/>
            </a:endParaRPr>
          </a:p>
          <a:p>
            <a:pPr lvl="1"/>
            <a:r>
              <a:rPr lang="zh-CN" altLang="en-US" sz="1400" dirty="0">
                <a:cs typeface="+mn-ea"/>
                <a:sym typeface="+mn-lt"/>
              </a:rPr>
              <a:t>允许一个以上的节点无双亲。</a:t>
            </a:r>
            <a:endParaRPr lang="en-US" altLang="zh-CN" sz="1400" dirty="0">
              <a:cs typeface="+mn-ea"/>
              <a:sym typeface="+mn-lt"/>
            </a:endParaRPr>
          </a:p>
          <a:p>
            <a:pPr lvl="1"/>
            <a:r>
              <a:rPr lang="zh-CN" altLang="en-US" sz="1400" dirty="0">
                <a:cs typeface="+mn-ea"/>
                <a:sym typeface="+mn-lt"/>
              </a:rPr>
              <a:t>一个节点可以有多于一个的</a:t>
            </a:r>
            <a:r>
              <a:rPr lang="zh-CN" altLang="en-US" sz="1400" dirty="0" smtClean="0">
                <a:cs typeface="+mn-ea"/>
                <a:sym typeface="+mn-lt"/>
              </a:rPr>
              <a:t>双亲。</a:t>
            </a:r>
            <a:endParaRPr lang="en-US" altLang="zh-CN" sz="1600" kern="0" dirty="0" smtClean="0">
              <a:cs typeface="+mn-ea"/>
              <a:sym typeface="+mn-lt"/>
            </a:endParaRPr>
          </a:p>
          <a:p>
            <a:pPr lvl="1"/>
            <a:endParaRPr lang="en-US" altLang="zh-CN" sz="1400" kern="0" dirty="0" smtClean="0">
              <a:cs typeface="+mn-ea"/>
              <a:sym typeface="+mn-lt"/>
            </a:endParaRPr>
          </a:p>
        </p:txBody>
      </p:sp>
      <p:sp>
        <p:nvSpPr>
          <p:cNvPr id="27" name="文本占位符 2"/>
          <p:cNvSpPr txBox="1"/>
          <p:nvPr/>
        </p:nvSpPr>
        <p:spPr bwMode="auto">
          <a:xfrm>
            <a:off x="7885010" y="1399790"/>
            <a:ext cx="3444212" cy="1691456"/>
          </a:xfrm>
          <a:prstGeom prst="rect">
            <a:avLst/>
          </a:prstGeom>
          <a:noFill/>
          <a:ln w="9525">
            <a:noFill/>
            <a:miter lim="800000"/>
          </a:ln>
        </p:spPr>
        <p:txBody>
          <a:bodyPr vert="horz" wrap="square" lIns="80141" tIns="40071" rIns="80141" bIns="40071" numCol="1" anchor="t" anchorCtr="0" compatLnSpc="1">
            <a:normAutofit fontScale="77500" lnSpcReduction="20000"/>
          </a:bodyPr>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60" indent="-302260" algn="l" defTabSz="913765" fontAlgn="ctr">
              <a:spcBef>
                <a:spcPts val="790"/>
              </a:spcBef>
              <a:buSzPct val="50000"/>
            </a:pPr>
            <a:r>
              <a:rPr lang="zh-CN" altLang="en-US" dirty="0">
                <a:latin typeface="+mn-lt"/>
                <a:cs typeface="+mn-ea"/>
                <a:sym typeface="+mn-lt"/>
              </a:rPr>
              <a:t>关系模型</a:t>
            </a:r>
            <a:endParaRPr lang="en-US" altLang="zh-CN" dirty="0">
              <a:latin typeface="+mn-lt"/>
              <a:cs typeface="+mn-ea"/>
              <a:sym typeface="+mn-lt"/>
            </a:endParaRPr>
          </a:p>
          <a:p>
            <a:pPr lvl="1"/>
            <a:r>
              <a:rPr lang="zh-CN" altLang="en-US" sz="1800" kern="0" dirty="0" smtClean="0">
                <a:cs typeface="+mn-ea"/>
                <a:sym typeface="+mn-lt"/>
              </a:rPr>
              <a:t>建立在严格的数据概念基础上。</a:t>
            </a:r>
            <a:endParaRPr lang="en-US" altLang="zh-CN" sz="1800" kern="0" dirty="0" smtClean="0">
              <a:cs typeface="+mn-ea"/>
              <a:sym typeface="+mn-lt"/>
            </a:endParaRPr>
          </a:p>
          <a:p>
            <a:pPr lvl="1"/>
            <a:r>
              <a:rPr lang="zh-CN" altLang="en-US" sz="1800" kern="0" dirty="0" smtClean="0">
                <a:cs typeface="+mn-ea"/>
                <a:sym typeface="+mn-lt"/>
              </a:rPr>
              <a:t>关系必须是规范化的。</a:t>
            </a:r>
            <a:endParaRPr lang="en-US" altLang="zh-CN" sz="1800" kern="0" dirty="0" smtClean="0">
              <a:cs typeface="+mn-ea"/>
              <a:sym typeface="+mn-lt"/>
            </a:endParaRPr>
          </a:p>
          <a:p>
            <a:pPr lvl="1"/>
            <a:r>
              <a:rPr lang="zh-CN" altLang="en-US" sz="1800" kern="0" dirty="0" smtClean="0">
                <a:cs typeface="+mn-ea"/>
                <a:sym typeface="+mn-lt"/>
              </a:rPr>
              <a:t>关系的分量必须是一个不可分的数据项。</a:t>
            </a:r>
            <a:endParaRPr lang="en-US" altLang="zh-CN" sz="1800" kern="0" dirty="0" smtClean="0">
              <a:cs typeface="+mn-ea"/>
              <a:sym typeface="+mn-lt"/>
            </a:endParaRPr>
          </a:p>
          <a:p>
            <a:pPr lvl="1"/>
            <a:endParaRPr lang="en-US" altLang="zh-CN" kern="0" dirty="0" smtClean="0">
              <a:cs typeface="+mn-ea"/>
              <a:sym typeface="+mn-lt"/>
            </a:endParaRPr>
          </a:p>
          <a:p>
            <a:pPr lvl="1"/>
            <a:endParaRPr lang="en-US" altLang="zh-CN" sz="1800" kern="0" dirty="0" smtClean="0">
              <a:cs typeface="+mn-ea"/>
              <a:sym typeface="+mn-lt"/>
            </a:endParaRPr>
          </a:p>
        </p:txBody>
      </p:sp>
      <p:grpSp>
        <p:nvGrpSpPr>
          <p:cNvPr id="55" name="组合 54"/>
          <p:cNvGrpSpPr/>
          <p:nvPr/>
        </p:nvGrpSpPr>
        <p:grpSpPr>
          <a:xfrm>
            <a:off x="4593255" y="3465808"/>
            <a:ext cx="2631545" cy="2181136"/>
            <a:chOff x="7566530" y="2168860"/>
            <a:chExt cx="3416440" cy="2698426"/>
          </a:xfrm>
        </p:grpSpPr>
        <p:sp>
          <p:nvSpPr>
            <p:cNvPr id="56" name="Rectangle 18"/>
            <p:cNvSpPr>
              <a:spLocks noChangeArrowheads="1"/>
            </p:cNvSpPr>
            <p:nvPr/>
          </p:nvSpPr>
          <p:spPr bwMode="auto">
            <a:xfrm>
              <a:off x="7608168" y="2168860"/>
              <a:ext cx="1084049" cy="521282"/>
            </a:xfrm>
            <a:prstGeom prst="rect">
              <a:avLst/>
            </a:prstGeom>
            <a:solidFill>
              <a:schemeClr val="bg1">
                <a:lumMod val="85000"/>
              </a:schemeClr>
            </a:solidFill>
            <a:ln w="28575" algn="ctr">
              <a:solidFill>
                <a:srgbClr val="99CCFF"/>
              </a:solidFill>
              <a:miter lim="800000"/>
            </a:ln>
            <a:effectLst/>
          </p:spPr>
          <p:txBody>
            <a:bodyPr wrap="none" lIns="91422" tIns="45711" rIns="91422" bIns="45711" anchor="ctr"/>
            <a:lstStyle/>
            <a:p>
              <a:pPr algn="ctr" defTabSz="914400"/>
              <a:r>
                <a:rPr kumimoji="1" lang="en-US" altLang="zh-CN" sz="1400" b="1" dirty="0">
                  <a:cs typeface="+mn-ea"/>
                  <a:sym typeface="+mn-lt"/>
                </a:rPr>
                <a:t>E</a:t>
              </a:r>
              <a:r>
                <a:rPr kumimoji="1" lang="en-US" altLang="zh-CN" sz="1400" b="1" dirty="0" smtClean="0">
                  <a:cs typeface="+mn-ea"/>
                  <a:sym typeface="+mn-lt"/>
                </a:rPr>
                <a:t>1</a:t>
              </a:r>
              <a:endParaRPr kumimoji="1" lang="en-US" altLang="zh-CN" sz="1400" b="1" dirty="0">
                <a:cs typeface="+mn-ea"/>
                <a:sym typeface="+mn-lt"/>
              </a:endParaRPr>
            </a:p>
          </p:txBody>
        </p:sp>
        <p:sp>
          <p:nvSpPr>
            <p:cNvPr id="57" name="Rectangle 18"/>
            <p:cNvSpPr>
              <a:spLocks noChangeArrowheads="1"/>
            </p:cNvSpPr>
            <p:nvPr/>
          </p:nvSpPr>
          <p:spPr bwMode="auto">
            <a:xfrm>
              <a:off x="9898921" y="2168860"/>
              <a:ext cx="1084049" cy="521282"/>
            </a:xfrm>
            <a:prstGeom prst="rect">
              <a:avLst/>
            </a:prstGeom>
            <a:solidFill>
              <a:schemeClr val="bg1">
                <a:lumMod val="85000"/>
              </a:schemeClr>
            </a:solidFill>
            <a:ln w="28575" algn="ctr">
              <a:solidFill>
                <a:srgbClr val="99CCFF"/>
              </a:solidFill>
              <a:miter lim="800000"/>
            </a:ln>
            <a:effectLst/>
          </p:spPr>
          <p:txBody>
            <a:bodyPr wrap="none" lIns="91422" tIns="45711" rIns="91422" bIns="45711" anchor="ctr"/>
            <a:lstStyle/>
            <a:p>
              <a:pPr algn="ctr" defTabSz="914400"/>
              <a:r>
                <a:rPr kumimoji="1" lang="en-US" altLang="zh-CN" sz="1400" b="1" dirty="0">
                  <a:cs typeface="+mn-ea"/>
                  <a:sym typeface="+mn-lt"/>
                </a:rPr>
                <a:t>E</a:t>
              </a:r>
              <a:r>
                <a:rPr kumimoji="1" lang="en-US" altLang="zh-CN" sz="1400" b="1" dirty="0" smtClean="0">
                  <a:cs typeface="+mn-ea"/>
                  <a:sym typeface="+mn-lt"/>
                </a:rPr>
                <a:t>2</a:t>
              </a:r>
              <a:endParaRPr kumimoji="1" lang="en-US" altLang="zh-CN" sz="1400" b="1" dirty="0">
                <a:cs typeface="+mn-ea"/>
                <a:sym typeface="+mn-lt"/>
              </a:endParaRPr>
            </a:p>
          </p:txBody>
        </p:sp>
        <p:sp>
          <p:nvSpPr>
            <p:cNvPr id="58" name="Rectangle 18"/>
            <p:cNvSpPr>
              <a:spLocks noChangeArrowheads="1"/>
            </p:cNvSpPr>
            <p:nvPr/>
          </p:nvSpPr>
          <p:spPr bwMode="auto">
            <a:xfrm>
              <a:off x="9898921" y="3248248"/>
              <a:ext cx="1084049" cy="521282"/>
            </a:xfrm>
            <a:prstGeom prst="rect">
              <a:avLst/>
            </a:prstGeom>
            <a:solidFill>
              <a:schemeClr val="bg1">
                <a:lumMod val="85000"/>
              </a:schemeClr>
            </a:solidFill>
            <a:ln w="28575" algn="ctr">
              <a:solidFill>
                <a:srgbClr val="99CCFF"/>
              </a:solidFill>
              <a:miter lim="800000"/>
            </a:ln>
            <a:effectLst/>
          </p:spPr>
          <p:txBody>
            <a:bodyPr wrap="none" lIns="91422" tIns="45711" rIns="91422" bIns="45711" anchor="ctr"/>
            <a:lstStyle/>
            <a:p>
              <a:pPr algn="ctr" defTabSz="914400"/>
              <a:r>
                <a:rPr kumimoji="1" lang="en-US" altLang="zh-CN" sz="1400" b="1" dirty="0">
                  <a:cs typeface="+mn-ea"/>
                  <a:sym typeface="+mn-lt"/>
                </a:rPr>
                <a:t>E</a:t>
              </a:r>
              <a:r>
                <a:rPr kumimoji="1" lang="en-US" altLang="zh-CN" sz="1400" b="1" dirty="0" smtClean="0">
                  <a:cs typeface="+mn-ea"/>
                  <a:sym typeface="+mn-lt"/>
                </a:rPr>
                <a:t>3</a:t>
              </a:r>
              <a:endParaRPr kumimoji="1" lang="en-US" altLang="zh-CN" sz="1400" b="1" dirty="0">
                <a:cs typeface="+mn-ea"/>
                <a:sym typeface="+mn-lt"/>
              </a:endParaRPr>
            </a:p>
          </p:txBody>
        </p:sp>
        <p:sp>
          <p:nvSpPr>
            <p:cNvPr id="59" name="Rectangle 18"/>
            <p:cNvSpPr>
              <a:spLocks noChangeArrowheads="1"/>
            </p:cNvSpPr>
            <p:nvPr/>
          </p:nvSpPr>
          <p:spPr bwMode="auto">
            <a:xfrm>
              <a:off x="7608168" y="4346004"/>
              <a:ext cx="1084049" cy="521282"/>
            </a:xfrm>
            <a:prstGeom prst="rect">
              <a:avLst/>
            </a:prstGeom>
            <a:solidFill>
              <a:schemeClr val="bg1">
                <a:lumMod val="85000"/>
              </a:schemeClr>
            </a:solidFill>
            <a:ln w="28575" algn="ctr">
              <a:solidFill>
                <a:srgbClr val="99CCFF"/>
              </a:solidFill>
              <a:miter lim="800000"/>
            </a:ln>
            <a:effectLst/>
          </p:spPr>
          <p:txBody>
            <a:bodyPr wrap="none" lIns="91422" tIns="45711" rIns="91422" bIns="45711" anchor="ctr"/>
            <a:lstStyle/>
            <a:p>
              <a:pPr algn="ctr" defTabSz="914400"/>
              <a:r>
                <a:rPr kumimoji="1" lang="en-US" altLang="zh-CN" sz="1400" b="1" dirty="0">
                  <a:cs typeface="+mn-ea"/>
                  <a:sym typeface="+mn-lt"/>
                </a:rPr>
                <a:t>E</a:t>
              </a:r>
              <a:r>
                <a:rPr kumimoji="1" lang="en-US" altLang="zh-CN" sz="1400" b="1" dirty="0" smtClean="0">
                  <a:cs typeface="+mn-ea"/>
                  <a:sym typeface="+mn-lt"/>
                </a:rPr>
                <a:t>4</a:t>
              </a:r>
              <a:endParaRPr kumimoji="1" lang="en-US" altLang="zh-CN" sz="1400" b="1" dirty="0">
                <a:cs typeface="+mn-ea"/>
                <a:sym typeface="+mn-lt"/>
              </a:endParaRPr>
            </a:p>
          </p:txBody>
        </p:sp>
        <p:sp>
          <p:nvSpPr>
            <p:cNvPr id="60" name="Rectangle 18 - 1"/>
            <p:cNvSpPr>
              <a:spLocks noChangeArrowheads="1"/>
            </p:cNvSpPr>
            <p:nvPr/>
          </p:nvSpPr>
          <p:spPr bwMode="auto">
            <a:xfrm>
              <a:off x="9898921" y="4346004"/>
              <a:ext cx="1084049" cy="521282"/>
            </a:xfrm>
            <a:prstGeom prst="rect">
              <a:avLst/>
            </a:prstGeom>
            <a:solidFill>
              <a:schemeClr val="bg1">
                <a:lumMod val="85000"/>
              </a:schemeClr>
            </a:solidFill>
            <a:ln w="28575" algn="ctr">
              <a:solidFill>
                <a:srgbClr val="99CCFF"/>
              </a:solidFill>
              <a:miter lim="800000"/>
            </a:ln>
            <a:effectLst/>
          </p:spPr>
          <p:txBody>
            <a:bodyPr wrap="none" lIns="91422" tIns="45711" rIns="91422" bIns="45711" anchor="ctr"/>
            <a:lstStyle/>
            <a:p>
              <a:pPr algn="ctr" defTabSz="914400"/>
              <a:r>
                <a:rPr kumimoji="1" lang="en-US" altLang="zh-CN" sz="1400" b="1" dirty="0">
                  <a:cs typeface="+mn-ea"/>
                  <a:sym typeface="+mn-lt"/>
                </a:rPr>
                <a:t>E</a:t>
              </a:r>
              <a:r>
                <a:rPr kumimoji="1" lang="en-US" altLang="zh-CN" sz="1400" b="1" dirty="0" smtClean="0">
                  <a:cs typeface="+mn-ea"/>
                  <a:sym typeface="+mn-lt"/>
                </a:rPr>
                <a:t>5</a:t>
              </a:r>
              <a:endParaRPr kumimoji="1" lang="en-US" altLang="zh-CN" sz="1400" b="1" dirty="0">
                <a:cs typeface="+mn-ea"/>
                <a:sym typeface="+mn-lt"/>
              </a:endParaRPr>
            </a:p>
          </p:txBody>
        </p:sp>
        <p:cxnSp>
          <p:nvCxnSpPr>
            <p:cNvPr id="61" name="直接箭头连接符 60"/>
            <p:cNvCxnSpPr/>
            <p:nvPr/>
          </p:nvCxnSpPr>
          <p:spPr bwMode="auto">
            <a:xfrm>
              <a:off x="7854563" y="2690142"/>
              <a:ext cx="0" cy="1655862"/>
            </a:xfrm>
            <a:prstGeom prst="straightConnector1">
              <a:avLst/>
            </a:prstGeom>
            <a:solidFill>
              <a:schemeClr val="accent1"/>
            </a:solidFill>
            <a:ln w="9525" cap="flat" cmpd="sng" algn="ctr">
              <a:solidFill>
                <a:srgbClr val="99CCFF"/>
              </a:solidFill>
              <a:prstDash val="solid"/>
              <a:round/>
              <a:headEnd type="none" w="med" len="med"/>
              <a:tailEnd type="triangle"/>
            </a:ln>
            <a:effectLst/>
          </p:spPr>
        </p:cxnSp>
        <p:cxnSp>
          <p:nvCxnSpPr>
            <p:cNvPr id="62" name="肘形连接符 61"/>
            <p:cNvCxnSpPr>
              <a:endCxn id="58" idx="1"/>
            </p:cNvCxnSpPr>
            <p:nvPr/>
          </p:nvCxnSpPr>
          <p:spPr bwMode="auto">
            <a:xfrm>
              <a:off x="8322615" y="2690142"/>
              <a:ext cx="1576306" cy="818747"/>
            </a:xfrm>
            <a:prstGeom prst="bentConnector3">
              <a:avLst>
                <a:gd name="adj1" fmla="val 1761"/>
              </a:avLst>
            </a:prstGeom>
            <a:solidFill>
              <a:schemeClr val="accent1"/>
            </a:solidFill>
            <a:ln w="9525" cap="flat" cmpd="sng" algn="ctr">
              <a:solidFill>
                <a:srgbClr val="99CCFF"/>
              </a:solidFill>
              <a:prstDash val="solid"/>
              <a:round/>
              <a:headEnd type="none" w="med" len="med"/>
              <a:tailEnd type="triangle"/>
            </a:ln>
            <a:effectLst/>
          </p:spPr>
        </p:cxnSp>
        <p:cxnSp>
          <p:nvCxnSpPr>
            <p:cNvPr id="63" name="直接箭头连接符 62"/>
            <p:cNvCxnSpPr>
              <a:stCxn id="59" idx="3"/>
              <a:endCxn id="60" idx="1"/>
            </p:cNvCxnSpPr>
            <p:nvPr/>
          </p:nvCxnSpPr>
          <p:spPr bwMode="auto">
            <a:xfrm>
              <a:off x="8692217" y="4606645"/>
              <a:ext cx="1206704" cy="0"/>
            </a:xfrm>
            <a:prstGeom prst="straightConnector1">
              <a:avLst/>
            </a:prstGeom>
            <a:solidFill>
              <a:schemeClr val="accent1"/>
            </a:solidFill>
            <a:ln w="9525" cap="flat" cmpd="sng" algn="ctr">
              <a:solidFill>
                <a:srgbClr val="99CCFF"/>
              </a:solidFill>
              <a:prstDash val="solid"/>
              <a:round/>
              <a:headEnd type="none" w="med" len="med"/>
              <a:tailEnd type="triangle"/>
            </a:ln>
            <a:effectLst/>
          </p:spPr>
        </p:cxnSp>
        <p:cxnSp>
          <p:nvCxnSpPr>
            <p:cNvPr id="64" name="直接箭头连接符 63"/>
            <p:cNvCxnSpPr>
              <a:stCxn id="57" idx="2"/>
              <a:endCxn id="58" idx="0"/>
            </p:cNvCxnSpPr>
            <p:nvPr/>
          </p:nvCxnSpPr>
          <p:spPr bwMode="auto">
            <a:xfrm>
              <a:off x="10440946" y="2690142"/>
              <a:ext cx="0" cy="558106"/>
            </a:xfrm>
            <a:prstGeom prst="straightConnector1">
              <a:avLst/>
            </a:prstGeom>
            <a:solidFill>
              <a:schemeClr val="accent1"/>
            </a:solidFill>
            <a:ln w="9525" cap="flat" cmpd="sng" algn="ctr">
              <a:solidFill>
                <a:srgbClr val="99CCFF"/>
              </a:solidFill>
              <a:prstDash val="solid"/>
              <a:round/>
              <a:headEnd type="none" w="med" len="med"/>
              <a:tailEnd type="triangle"/>
            </a:ln>
            <a:effectLst/>
          </p:spPr>
        </p:cxnSp>
        <p:cxnSp>
          <p:nvCxnSpPr>
            <p:cNvPr id="65" name="直接箭头连接符 64"/>
            <p:cNvCxnSpPr>
              <a:stCxn id="58" idx="2"/>
              <a:endCxn id="60" idx="0"/>
            </p:cNvCxnSpPr>
            <p:nvPr/>
          </p:nvCxnSpPr>
          <p:spPr bwMode="auto">
            <a:xfrm>
              <a:off x="10440946" y="3769530"/>
              <a:ext cx="0" cy="576474"/>
            </a:xfrm>
            <a:prstGeom prst="straightConnector1">
              <a:avLst/>
            </a:prstGeom>
            <a:solidFill>
              <a:schemeClr val="accent1"/>
            </a:solidFill>
            <a:ln w="9525" cap="flat" cmpd="sng" algn="ctr">
              <a:solidFill>
                <a:srgbClr val="99CCFF"/>
              </a:solidFill>
              <a:prstDash val="solid"/>
              <a:round/>
              <a:headEnd type="none" w="med" len="med"/>
              <a:tailEnd type="triangle"/>
            </a:ln>
            <a:effectLst/>
          </p:spPr>
        </p:cxnSp>
        <p:sp>
          <p:nvSpPr>
            <p:cNvPr id="66" name="文本框 65"/>
            <p:cNvSpPr txBox="1"/>
            <p:nvPr/>
          </p:nvSpPr>
          <p:spPr bwMode="auto">
            <a:xfrm>
              <a:off x="7566530" y="3393988"/>
              <a:ext cx="322071" cy="266540"/>
            </a:xfrm>
            <a:prstGeom prst="rect">
              <a:avLst/>
            </a:prstGeom>
            <a:noFill/>
            <a:ln w="9525" algn="ctr">
              <a:solidFill>
                <a:srgbClr val="99CCFF"/>
              </a:solidFill>
              <a:miter lim="800000"/>
            </a:ln>
          </p:spPr>
          <p:txBody>
            <a:bodyPr vert="horz" wrap="square" lIns="0" tIns="0" rIns="0" bIns="0" numCol="1" rtlCol="0" anchor="ctr" anchorCtr="0" compatLnSpc="1">
              <a:spAutoFit/>
            </a:bodyPr>
            <a:lstStyle/>
            <a:p>
              <a:pPr algn="ctr"/>
              <a:r>
                <a:rPr kumimoji="1" lang="en-US" altLang="zh-CN" sz="1400" b="1" dirty="0" smtClean="0">
                  <a:cs typeface="+mn-ea"/>
                  <a:sym typeface="+mn-lt"/>
                </a:rPr>
                <a:t>R1</a:t>
              </a:r>
              <a:endParaRPr kumimoji="1" lang="zh-CN" altLang="en-US" sz="1400" b="1" dirty="0">
                <a:cs typeface="+mn-ea"/>
                <a:sym typeface="+mn-lt"/>
              </a:endParaRPr>
            </a:p>
          </p:txBody>
        </p:sp>
        <p:sp>
          <p:nvSpPr>
            <p:cNvPr id="67" name="文本框 66"/>
            <p:cNvSpPr txBox="1"/>
            <p:nvPr/>
          </p:nvSpPr>
          <p:spPr bwMode="auto">
            <a:xfrm>
              <a:off x="8420749" y="3165785"/>
              <a:ext cx="322071" cy="266540"/>
            </a:xfrm>
            <a:prstGeom prst="rect">
              <a:avLst/>
            </a:prstGeom>
            <a:noFill/>
            <a:ln w="9525" algn="ctr">
              <a:solidFill>
                <a:srgbClr val="99CCFF"/>
              </a:solidFill>
              <a:miter lim="800000"/>
            </a:ln>
          </p:spPr>
          <p:txBody>
            <a:bodyPr vert="horz" wrap="square" lIns="0" tIns="0" rIns="0" bIns="0" numCol="1" rtlCol="0" anchor="ctr" anchorCtr="0" compatLnSpc="1">
              <a:spAutoFit/>
            </a:bodyPr>
            <a:lstStyle/>
            <a:p>
              <a:pPr algn="ctr"/>
              <a:r>
                <a:rPr kumimoji="1" lang="en-US" altLang="zh-CN" sz="1400" b="1" dirty="0">
                  <a:cs typeface="+mn-ea"/>
                  <a:sym typeface="+mn-lt"/>
                </a:rPr>
                <a:t>R</a:t>
              </a:r>
              <a:r>
                <a:rPr kumimoji="1" lang="en-US" altLang="zh-CN" sz="1400" b="1" dirty="0" smtClean="0">
                  <a:cs typeface="+mn-ea"/>
                  <a:sym typeface="+mn-lt"/>
                </a:rPr>
                <a:t>2</a:t>
              </a:r>
              <a:endParaRPr kumimoji="1" lang="zh-CN" altLang="en-US" sz="1400" b="1" dirty="0">
                <a:cs typeface="+mn-ea"/>
                <a:sym typeface="+mn-lt"/>
              </a:endParaRPr>
            </a:p>
          </p:txBody>
        </p:sp>
        <p:sp>
          <p:nvSpPr>
            <p:cNvPr id="68" name="文本框 67"/>
            <p:cNvSpPr txBox="1"/>
            <p:nvPr/>
          </p:nvSpPr>
          <p:spPr bwMode="auto">
            <a:xfrm>
              <a:off x="10558118" y="2808572"/>
              <a:ext cx="322071" cy="266540"/>
            </a:xfrm>
            <a:prstGeom prst="rect">
              <a:avLst/>
            </a:prstGeom>
            <a:noFill/>
            <a:ln w="9525" algn="ctr">
              <a:solidFill>
                <a:srgbClr val="99CCFF"/>
              </a:solidFill>
              <a:miter lim="800000"/>
            </a:ln>
          </p:spPr>
          <p:txBody>
            <a:bodyPr vert="horz" wrap="square" lIns="0" tIns="0" rIns="0" bIns="0" numCol="1" rtlCol="0" anchor="ctr" anchorCtr="0" compatLnSpc="1">
              <a:spAutoFit/>
            </a:bodyPr>
            <a:lstStyle/>
            <a:p>
              <a:pPr algn="ctr"/>
              <a:r>
                <a:rPr kumimoji="1" lang="en-US" altLang="zh-CN" sz="1400" b="1" dirty="0">
                  <a:cs typeface="+mn-ea"/>
                  <a:sym typeface="+mn-lt"/>
                </a:rPr>
                <a:t>R</a:t>
              </a:r>
              <a:r>
                <a:rPr kumimoji="1" lang="en-US" altLang="zh-CN" sz="1400" b="1" dirty="0" smtClean="0">
                  <a:cs typeface="+mn-ea"/>
                  <a:sym typeface="+mn-lt"/>
                </a:rPr>
                <a:t>3</a:t>
              </a:r>
              <a:endParaRPr kumimoji="1" lang="zh-CN" altLang="en-US" sz="1400" b="1" dirty="0">
                <a:cs typeface="+mn-ea"/>
                <a:sym typeface="+mn-lt"/>
              </a:endParaRPr>
            </a:p>
          </p:txBody>
        </p:sp>
        <p:sp>
          <p:nvSpPr>
            <p:cNvPr id="69" name="文本框 68"/>
            <p:cNvSpPr txBox="1"/>
            <p:nvPr/>
          </p:nvSpPr>
          <p:spPr bwMode="auto">
            <a:xfrm>
              <a:off x="10440945" y="3908271"/>
              <a:ext cx="322071" cy="266540"/>
            </a:xfrm>
            <a:prstGeom prst="rect">
              <a:avLst/>
            </a:prstGeom>
            <a:noFill/>
            <a:ln w="9525" algn="ctr">
              <a:solidFill>
                <a:srgbClr val="99CCFF"/>
              </a:solidFill>
              <a:miter lim="800000"/>
            </a:ln>
          </p:spPr>
          <p:txBody>
            <a:bodyPr vert="horz" wrap="square" lIns="0" tIns="0" rIns="0" bIns="0" numCol="1" rtlCol="0" anchor="ctr" anchorCtr="0" compatLnSpc="1">
              <a:spAutoFit/>
            </a:bodyPr>
            <a:lstStyle/>
            <a:p>
              <a:pPr algn="ctr"/>
              <a:r>
                <a:rPr kumimoji="1" lang="en-US" altLang="zh-CN" sz="1400" b="1" dirty="0">
                  <a:cs typeface="+mn-ea"/>
                  <a:sym typeface="+mn-lt"/>
                </a:rPr>
                <a:t>R</a:t>
              </a:r>
              <a:r>
                <a:rPr kumimoji="1" lang="en-US" altLang="zh-CN" sz="1400" b="1" dirty="0" smtClean="0">
                  <a:cs typeface="+mn-ea"/>
                  <a:sym typeface="+mn-lt"/>
                </a:rPr>
                <a:t>4</a:t>
              </a:r>
              <a:endParaRPr kumimoji="1" lang="zh-CN" altLang="en-US" sz="1400" b="1" dirty="0">
                <a:cs typeface="+mn-ea"/>
                <a:sym typeface="+mn-lt"/>
              </a:endParaRPr>
            </a:p>
          </p:txBody>
        </p:sp>
        <p:sp>
          <p:nvSpPr>
            <p:cNvPr id="70" name="文本框 69"/>
            <p:cNvSpPr txBox="1"/>
            <p:nvPr/>
          </p:nvSpPr>
          <p:spPr bwMode="auto">
            <a:xfrm>
              <a:off x="9034828" y="4346660"/>
              <a:ext cx="322071" cy="266540"/>
            </a:xfrm>
            <a:prstGeom prst="rect">
              <a:avLst/>
            </a:prstGeom>
            <a:noFill/>
            <a:ln w="9525" algn="ctr">
              <a:solidFill>
                <a:srgbClr val="99CCFF"/>
              </a:solidFill>
              <a:miter lim="800000"/>
            </a:ln>
          </p:spPr>
          <p:txBody>
            <a:bodyPr vert="horz" wrap="square" lIns="0" tIns="0" rIns="0" bIns="0" numCol="1" rtlCol="0" anchor="ctr" anchorCtr="0" compatLnSpc="1">
              <a:spAutoFit/>
            </a:bodyPr>
            <a:lstStyle/>
            <a:p>
              <a:pPr algn="ctr"/>
              <a:r>
                <a:rPr kumimoji="1" lang="en-US" altLang="zh-CN" sz="1400" b="1" dirty="0">
                  <a:cs typeface="+mn-ea"/>
                  <a:sym typeface="+mn-lt"/>
                </a:rPr>
                <a:t>R</a:t>
              </a:r>
              <a:r>
                <a:rPr kumimoji="1" lang="en-US" altLang="zh-CN" sz="1400" b="1" dirty="0" smtClean="0">
                  <a:cs typeface="+mn-ea"/>
                  <a:sym typeface="+mn-lt"/>
                </a:rPr>
                <a:t>5</a:t>
              </a:r>
              <a:endParaRPr kumimoji="1" lang="zh-CN" altLang="en-US" sz="1400" b="1" dirty="0">
                <a:cs typeface="+mn-ea"/>
                <a:sym typeface="+mn-lt"/>
              </a:endParaRPr>
            </a:p>
          </p:txBody>
        </p:sp>
      </p:grpSp>
      <p:graphicFrame>
        <p:nvGraphicFramePr>
          <p:cNvPr id="72" name="表格 71"/>
          <p:cNvGraphicFramePr>
            <a:graphicFrameLocks noGrp="1"/>
          </p:cNvGraphicFramePr>
          <p:nvPr/>
        </p:nvGraphicFramePr>
        <p:xfrm>
          <a:off x="7998228" y="3486353"/>
          <a:ext cx="3390360" cy="2008668"/>
        </p:xfrm>
        <a:graphic>
          <a:graphicData uri="http://schemas.openxmlformats.org/drawingml/2006/table">
            <a:tbl>
              <a:tblPr firstRow="1" bandRow="1"/>
              <a:tblGrid>
                <a:gridCol w="847590"/>
                <a:gridCol w="847590"/>
                <a:gridCol w="847590"/>
                <a:gridCol w="847590"/>
              </a:tblGrid>
              <a:tr h="228849">
                <a:tc>
                  <a:txBody>
                    <a:bodyPr/>
                    <a:lstStyle/>
                    <a:p>
                      <a:pPr algn="ctr"/>
                      <a:r>
                        <a:rPr lang="zh-CN" altLang="en-US" sz="1200" b="1" dirty="0" smtClean="0">
                          <a:latin typeface="+mn-lt"/>
                          <a:ea typeface="+mn-ea"/>
                          <a:cs typeface="+mn-ea"/>
                          <a:sym typeface="+mn-lt"/>
                        </a:rPr>
                        <a:t>学号</a:t>
                      </a:r>
                      <a:endParaRPr lang="zh-CN" altLang="en-US" sz="12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200" b="1" dirty="0" smtClean="0">
                          <a:latin typeface="+mn-lt"/>
                          <a:ea typeface="+mn-ea"/>
                          <a:cs typeface="+mn-ea"/>
                          <a:sym typeface="+mn-lt"/>
                        </a:rPr>
                        <a:t>姓名</a:t>
                      </a:r>
                      <a:endParaRPr lang="zh-CN" altLang="en-US" sz="12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200" b="1" dirty="0" smtClean="0">
                          <a:latin typeface="+mn-lt"/>
                          <a:ea typeface="+mn-ea"/>
                          <a:cs typeface="+mn-ea"/>
                          <a:sym typeface="+mn-lt"/>
                        </a:rPr>
                        <a:t>年龄</a:t>
                      </a:r>
                      <a:endParaRPr lang="zh-CN" altLang="en-US" sz="12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200" b="1" dirty="0" smtClean="0">
                          <a:latin typeface="+mn-lt"/>
                          <a:ea typeface="+mn-ea"/>
                          <a:cs typeface="+mn-ea"/>
                          <a:sym typeface="+mn-lt"/>
                        </a:rPr>
                        <a:t>性别</a:t>
                      </a:r>
                      <a:endParaRPr lang="zh-CN" altLang="en-US" sz="12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r>
              <a:tr h="289058">
                <a:tc>
                  <a:txBody>
                    <a:bodyPr/>
                    <a:lstStyle/>
                    <a:p>
                      <a:pPr algn="ctr"/>
                      <a:r>
                        <a:rPr lang="en-US" altLang="zh-CN" sz="1200" dirty="0" smtClean="0">
                          <a:latin typeface="+mn-lt"/>
                          <a:ea typeface="+mn-ea"/>
                          <a:cs typeface="+mn-ea"/>
                          <a:sym typeface="+mn-lt"/>
                        </a:rPr>
                        <a:t>2019004</a:t>
                      </a:r>
                      <a:endParaRPr lang="zh-CN" altLang="en-US" sz="12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200" kern="1200" dirty="0" smtClean="0">
                          <a:solidFill>
                            <a:schemeClr val="tx1"/>
                          </a:solidFill>
                          <a:latin typeface="+mn-lt"/>
                          <a:ea typeface="+mn-ea"/>
                          <a:cs typeface="+mn-ea"/>
                          <a:sym typeface="+mn-lt"/>
                        </a:rPr>
                        <a:t>王四</a:t>
                      </a:r>
                      <a:endParaRPr lang="zh-CN" altLang="en-US" sz="1200" kern="1200" dirty="0">
                        <a:solidFill>
                          <a:schemeClr val="tx1"/>
                        </a:solidFill>
                        <a:latin typeface="+mn-lt"/>
                        <a:ea typeface="+mn-ea"/>
                        <a:cs typeface="+mn-ea"/>
                        <a:sym typeface="+mn-lt"/>
                      </a:endParaRPr>
                    </a:p>
                  </a:txBody>
                  <a:tcPr anchor="ctr"/>
                </a:tc>
                <a:tc>
                  <a:txBody>
                    <a:bodyPr/>
                    <a:lstStyle/>
                    <a:p>
                      <a:pPr algn="ctr"/>
                      <a:r>
                        <a:rPr lang="en-US" altLang="zh-CN" sz="1200" kern="1200" dirty="0" smtClean="0">
                          <a:solidFill>
                            <a:schemeClr val="tx1"/>
                          </a:solidFill>
                          <a:latin typeface="+mn-lt"/>
                          <a:ea typeface="+mn-ea"/>
                          <a:cs typeface="+mn-ea"/>
                          <a:sym typeface="+mn-lt"/>
                        </a:rPr>
                        <a:t>19</a:t>
                      </a:r>
                      <a:endParaRPr lang="zh-CN" altLang="en-US" sz="1200" kern="1200" dirty="0">
                        <a:solidFill>
                          <a:schemeClr val="tx1"/>
                        </a:solidFill>
                        <a:latin typeface="+mn-lt"/>
                        <a:ea typeface="+mn-ea"/>
                        <a:cs typeface="+mn-ea"/>
                        <a:sym typeface="+mn-lt"/>
                      </a:endParaRPr>
                    </a:p>
                  </a:txBody>
                  <a:tcPr anchor="ctr"/>
                </a:tc>
                <a:tc>
                  <a:txBody>
                    <a:bodyPr/>
                    <a:lstStyle/>
                    <a:p>
                      <a:pPr algn="ctr"/>
                      <a:r>
                        <a:rPr lang="zh-CN" altLang="en-US" sz="1200" kern="1200" dirty="0" smtClean="0">
                          <a:solidFill>
                            <a:schemeClr val="tx1"/>
                          </a:solidFill>
                          <a:latin typeface="+mn-lt"/>
                          <a:ea typeface="+mn-ea"/>
                          <a:cs typeface="+mn-ea"/>
                          <a:sym typeface="+mn-lt"/>
                        </a:rPr>
                        <a:t>男</a:t>
                      </a:r>
                      <a:endParaRPr lang="zh-CN" altLang="en-US" sz="1200" kern="1200" dirty="0">
                        <a:solidFill>
                          <a:schemeClr val="tx1"/>
                        </a:solidFill>
                        <a:latin typeface="+mn-lt"/>
                        <a:ea typeface="+mn-ea"/>
                        <a:cs typeface="+mn-ea"/>
                        <a:sym typeface="+mn-lt"/>
                      </a:endParaRPr>
                    </a:p>
                  </a:txBody>
                  <a:tcPr anchor="ctr"/>
                </a:tc>
              </a:tr>
              <a:tr h="289058">
                <a:tc>
                  <a:txBody>
                    <a:bodyPr/>
                    <a:lstStyle/>
                    <a:p>
                      <a:pPr algn="ctr"/>
                      <a:r>
                        <a:rPr lang="en-US" altLang="zh-CN" sz="1200" dirty="0" smtClean="0">
                          <a:latin typeface="+mn-lt"/>
                          <a:ea typeface="+mn-ea"/>
                          <a:cs typeface="+mn-ea"/>
                          <a:sym typeface="+mn-lt"/>
                        </a:rPr>
                        <a:t>2019005</a:t>
                      </a:r>
                      <a:endParaRPr lang="zh-CN" altLang="en-US" sz="12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200" kern="1200" dirty="0" smtClean="0">
                          <a:solidFill>
                            <a:schemeClr val="tx1"/>
                          </a:solidFill>
                          <a:latin typeface="+mn-lt"/>
                          <a:ea typeface="+mn-ea"/>
                          <a:cs typeface="+mn-ea"/>
                          <a:sym typeface="+mn-lt"/>
                        </a:rPr>
                        <a:t>李五</a:t>
                      </a:r>
                      <a:endParaRPr lang="zh-CN" altLang="en-US" sz="1200" kern="1200" dirty="0">
                        <a:solidFill>
                          <a:schemeClr val="tx1"/>
                        </a:solidFill>
                        <a:latin typeface="+mn-lt"/>
                        <a:ea typeface="+mn-ea"/>
                        <a:cs typeface="+mn-ea"/>
                        <a:sym typeface="+mn-lt"/>
                      </a:endParaRPr>
                    </a:p>
                  </a:txBody>
                  <a:tcPr anchor="ctr"/>
                </a:tc>
                <a:tc>
                  <a:txBody>
                    <a:bodyPr/>
                    <a:lstStyle/>
                    <a:p>
                      <a:pPr algn="ctr"/>
                      <a:r>
                        <a:rPr lang="en-US" altLang="zh-CN" sz="1200" kern="1200" dirty="0" smtClean="0">
                          <a:solidFill>
                            <a:schemeClr val="tx1"/>
                          </a:solidFill>
                          <a:latin typeface="+mn-lt"/>
                          <a:ea typeface="+mn-ea"/>
                          <a:cs typeface="+mn-ea"/>
                          <a:sym typeface="+mn-lt"/>
                        </a:rPr>
                        <a:t>20</a:t>
                      </a:r>
                      <a:endParaRPr lang="zh-CN" altLang="en-US" sz="1200" kern="1200" dirty="0">
                        <a:solidFill>
                          <a:schemeClr val="tx1"/>
                        </a:solidFill>
                        <a:latin typeface="+mn-lt"/>
                        <a:ea typeface="+mn-ea"/>
                        <a:cs typeface="+mn-ea"/>
                        <a:sym typeface="+mn-lt"/>
                      </a:endParaRPr>
                    </a:p>
                  </a:txBody>
                  <a:tcPr anchor="ctr"/>
                </a:tc>
                <a:tc>
                  <a:txBody>
                    <a:bodyPr/>
                    <a:lstStyle/>
                    <a:p>
                      <a:pPr algn="ctr"/>
                      <a:r>
                        <a:rPr lang="zh-CN" altLang="en-US" sz="1200" kern="1200" dirty="0" smtClean="0">
                          <a:solidFill>
                            <a:schemeClr val="tx1"/>
                          </a:solidFill>
                          <a:latin typeface="+mn-lt"/>
                          <a:ea typeface="+mn-ea"/>
                          <a:cs typeface="+mn-ea"/>
                          <a:sym typeface="+mn-lt"/>
                        </a:rPr>
                        <a:t>女</a:t>
                      </a:r>
                      <a:endParaRPr lang="zh-CN" altLang="en-US" sz="1200" kern="1200" dirty="0">
                        <a:solidFill>
                          <a:schemeClr val="tx1"/>
                        </a:solidFill>
                        <a:latin typeface="+mn-lt"/>
                        <a:ea typeface="+mn-ea"/>
                        <a:cs typeface="+mn-ea"/>
                        <a:sym typeface="+mn-lt"/>
                      </a:endParaRPr>
                    </a:p>
                  </a:txBody>
                  <a:tcPr anchor="ctr"/>
                </a:tc>
              </a:tr>
              <a:tr h="2890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latin typeface="+mn-lt"/>
                          <a:ea typeface="+mn-ea"/>
                          <a:cs typeface="+mn-ea"/>
                          <a:sym typeface="+mn-lt"/>
                        </a:rPr>
                        <a:t>2019006</a:t>
                      </a:r>
                      <a:endParaRPr lang="zh-CN" altLang="en-US" sz="1200" dirty="0" smtClean="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200" kern="1200" dirty="0" smtClean="0">
                          <a:solidFill>
                            <a:schemeClr val="tx1"/>
                          </a:solidFill>
                          <a:latin typeface="+mn-lt"/>
                          <a:ea typeface="+mn-ea"/>
                          <a:cs typeface="+mn-ea"/>
                          <a:sym typeface="+mn-lt"/>
                        </a:rPr>
                        <a:t>陈六</a:t>
                      </a:r>
                      <a:endParaRPr lang="zh-CN" altLang="en-US" sz="1200" kern="1200" dirty="0">
                        <a:solidFill>
                          <a:schemeClr val="tx1"/>
                        </a:solidFill>
                        <a:latin typeface="+mn-lt"/>
                        <a:ea typeface="+mn-ea"/>
                        <a:cs typeface="+mn-ea"/>
                        <a:sym typeface="+mn-lt"/>
                      </a:endParaRPr>
                    </a:p>
                  </a:txBody>
                  <a:tcPr anchor="ctr"/>
                </a:tc>
                <a:tc>
                  <a:txBody>
                    <a:bodyPr/>
                    <a:lstStyle/>
                    <a:p>
                      <a:pPr algn="ctr"/>
                      <a:r>
                        <a:rPr lang="en-US" altLang="zh-CN" sz="1200" kern="1200" dirty="0" smtClean="0">
                          <a:solidFill>
                            <a:schemeClr val="tx1"/>
                          </a:solidFill>
                          <a:latin typeface="+mn-lt"/>
                          <a:ea typeface="+mn-ea"/>
                          <a:cs typeface="+mn-ea"/>
                          <a:sym typeface="+mn-lt"/>
                        </a:rPr>
                        <a:t>18</a:t>
                      </a:r>
                      <a:endParaRPr lang="zh-CN" altLang="en-US" sz="12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ea"/>
                          <a:sym typeface="+mn-lt"/>
                        </a:rPr>
                        <a:t>男</a:t>
                      </a:r>
                      <a:endParaRPr lang="zh-CN" altLang="en-US" sz="1200" kern="1200" dirty="0" smtClean="0">
                        <a:solidFill>
                          <a:schemeClr val="tx1"/>
                        </a:solidFill>
                        <a:latin typeface="+mn-lt"/>
                        <a:ea typeface="+mn-ea"/>
                        <a:cs typeface="+mn-ea"/>
                        <a:sym typeface="+mn-lt"/>
                      </a:endParaRPr>
                    </a:p>
                  </a:txBody>
                  <a:tcPr anchor="ctr"/>
                </a:tc>
              </a:tr>
              <a:tr h="2890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latin typeface="+mn-lt"/>
                          <a:ea typeface="+mn-ea"/>
                          <a:cs typeface="+mn-ea"/>
                          <a:sym typeface="+mn-lt"/>
                        </a:rPr>
                        <a:t>2019007</a:t>
                      </a:r>
                      <a:endParaRPr lang="zh-CN" altLang="en-US" sz="1200" dirty="0" smtClean="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200" kern="1200" dirty="0" smtClean="0">
                          <a:solidFill>
                            <a:schemeClr val="tx1"/>
                          </a:solidFill>
                          <a:latin typeface="+mn-lt"/>
                          <a:ea typeface="+mn-ea"/>
                          <a:cs typeface="+mn-ea"/>
                          <a:sym typeface="+mn-lt"/>
                        </a:rPr>
                        <a:t>赵七</a:t>
                      </a:r>
                      <a:endParaRPr lang="zh-CN" altLang="en-US" sz="1200" kern="1200" dirty="0">
                        <a:solidFill>
                          <a:schemeClr val="tx1"/>
                        </a:solidFill>
                        <a:latin typeface="+mn-lt"/>
                        <a:ea typeface="+mn-ea"/>
                        <a:cs typeface="+mn-ea"/>
                        <a:sym typeface="+mn-lt"/>
                      </a:endParaRPr>
                    </a:p>
                  </a:txBody>
                  <a:tcPr anchor="ctr"/>
                </a:tc>
                <a:tc>
                  <a:txBody>
                    <a:bodyPr/>
                    <a:lstStyle/>
                    <a:p>
                      <a:pPr algn="ctr"/>
                      <a:r>
                        <a:rPr lang="en-US" altLang="zh-CN" sz="1200" kern="1200" dirty="0" smtClean="0">
                          <a:solidFill>
                            <a:schemeClr val="tx1"/>
                          </a:solidFill>
                          <a:latin typeface="+mn-lt"/>
                          <a:ea typeface="+mn-ea"/>
                          <a:cs typeface="+mn-ea"/>
                          <a:sym typeface="+mn-lt"/>
                        </a:rPr>
                        <a:t>19</a:t>
                      </a:r>
                      <a:endParaRPr lang="zh-CN" altLang="en-US" sz="1200" kern="1200" dirty="0">
                        <a:solidFill>
                          <a:schemeClr val="tx1"/>
                        </a:solidFill>
                        <a:latin typeface="+mn-lt"/>
                        <a:ea typeface="+mn-ea"/>
                        <a:cs typeface="+mn-ea"/>
                        <a:sym typeface="+mn-lt"/>
                      </a:endParaRPr>
                    </a:p>
                  </a:txBody>
                  <a:tcPr anchor="ctr"/>
                </a:tc>
                <a:tc>
                  <a:txBody>
                    <a:bodyPr/>
                    <a:lstStyle/>
                    <a:p>
                      <a:pPr algn="ctr"/>
                      <a:r>
                        <a:rPr lang="zh-CN" altLang="en-US" sz="1200" kern="1200" dirty="0" smtClean="0">
                          <a:solidFill>
                            <a:schemeClr val="tx1"/>
                          </a:solidFill>
                          <a:latin typeface="+mn-lt"/>
                          <a:ea typeface="+mn-ea"/>
                          <a:cs typeface="+mn-ea"/>
                          <a:sym typeface="+mn-lt"/>
                        </a:rPr>
                        <a:t>女</a:t>
                      </a:r>
                      <a:endParaRPr lang="zh-CN" altLang="en-US" sz="1200" kern="1200" dirty="0">
                        <a:solidFill>
                          <a:schemeClr val="tx1"/>
                        </a:solidFill>
                        <a:latin typeface="+mn-lt"/>
                        <a:ea typeface="+mn-ea"/>
                        <a:cs typeface="+mn-ea"/>
                        <a:sym typeface="+mn-lt"/>
                      </a:endParaRPr>
                    </a:p>
                  </a:txBody>
                  <a:tcPr anchor="ctr"/>
                </a:tc>
              </a:tr>
              <a:tr h="2890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latin typeface="+mn-lt"/>
                          <a:ea typeface="+mn-ea"/>
                          <a:cs typeface="+mn-ea"/>
                          <a:sym typeface="+mn-lt"/>
                        </a:rPr>
                        <a:t>2019010</a:t>
                      </a:r>
                      <a:endParaRPr lang="zh-CN" altLang="en-US" sz="1200" dirty="0" smtClean="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200" kern="1200" dirty="0" smtClean="0">
                          <a:solidFill>
                            <a:schemeClr val="tx1"/>
                          </a:solidFill>
                          <a:latin typeface="+mn-lt"/>
                          <a:ea typeface="+mn-ea"/>
                          <a:cs typeface="+mn-ea"/>
                          <a:sym typeface="+mn-lt"/>
                        </a:rPr>
                        <a:t>宋十</a:t>
                      </a:r>
                      <a:endParaRPr lang="zh-CN" altLang="en-US" sz="1200" kern="1200" dirty="0">
                        <a:solidFill>
                          <a:schemeClr val="tx1"/>
                        </a:solidFill>
                        <a:latin typeface="+mn-lt"/>
                        <a:ea typeface="+mn-ea"/>
                        <a:cs typeface="+mn-ea"/>
                        <a:sym typeface="+mn-lt"/>
                      </a:endParaRPr>
                    </a:p>
                  </a:txBody>
                  <a:tcPr anchor="ctr"/>
                </a:tc>
                <a:tc>
                  <a:txBody>
                    <a:bodyPr/>
                    <a:lstStyle/>
                    <a:p>
                      <a:pPr algn="ctr"/>
                      <a:r>
                        <a:rPr lang="en-US" altLang="zh-CN" sz="1200" kern="1200" dirty="0" smtClean="0">
                          <a:solidFill>
                            <a:schemeClr val="tx1"/>
                          </a:solidFill>
                          <a:latin typeface="+mn-lt"/>
                          <a:ea typeface="+mn-ea"/>
                          <a:cs typeface="+mn-ea"/>
                          <a:sym typeface="+mn-lt"/>
                        </a:rPr>
                        <a:t>17</a:t>
                      </a:r>
                      <a:endParaRPr lang="zh-CN" altLang="en-US" sz="12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ea"/>
                          <a:sym typeface="+mn-lt"/>
                        </a:rPr>
                        <a:t>男</a:t>
                      </a:r>
                      <a:endParaRPr lang="zh-CN" altLang="en-US" sz="1200" kern="1200" dirty="0" smtClean="0">
                        <a:solidFill>
                          <a:schemeClr val="tx1"/>
                        </a:solidFill>
                        <a:latin typeface="+mn-lt"/>
                        <a:ea typeface="+mn-ea"/>
                        <a:cs typeface="+mn-ea"/>
                        <a:sym typeface="+mn-lt"/>
                      </a:endParaRPr>
                    </a:p>
                  </a:txBody>
                  <a:tcPr anchor="ctr"/>
                </a:tc>
              </a:tr>
              <a:tr h="2890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latin typeface="+mn-lt"/>
                          <a:ea typeface="+mn-ea"/>
                          <a:cs typeface="+mn-ea"/>
                          <a:sym typeface="+mn-lt"/>
                        </a:rPr>
                        <a:t>…</a:t>
                      </a:r>
                      <a:endParaRPr lang="zh-CN" altLang="en-US" sz="1200" dirty="0" smtClean="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latin typeface="+mn-lt"/>
                          <a:ea typeface="+mn-ea"/>
                          <a:cs typeface="+mn-ea"/>
                          <a:sym typeface="+mn-lt"/>
                        </a:rPr>
                        <a:t>…</a:t>
                      </a:r>
                      <a:endParaRPr lang="zh-CN" altLang="en-US" sz="1200" dirty="0" smtClean="0">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latin typeface="+mn-lt"/>
                          <a:ea typeface="+mn-ea"/>
                          <a:cs typeface="+mn-ea"/>
                          <a:sym typeface="+mn-lt"/>
                        </a:rPr>
                        <a:t>…</a:t>
                      </a:r>
                      <a:endParaRPr lang="zh-CN" altLang="en-US" sz="1200" dirty="0" smtClean="0">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latin typeface="+mn-lt"/>
                          <a:ea typeface="+mn-ea"/>
                          <a:cs typeface="+mn-ea"/>
                          <a:sym typeface="+mn-lt"/>
                        </a:rPr>
                        <a:t>…</a:t>
                      </a:r>
                      <a:endParaRPr lang="zh-CN" altLang="en-US" sz="1200" dirty="0" smtClean="0">
                        <a:latin typeface="+mn-lt"/>
                        <a:ea typeface="+mn-ea"/>
                        <a:cs typeface="+mn-ea"/>
                        <a:sym typeface="+mn-lt"/>
                      </a:endParaRPr>
                    </a:p>
                  </a:txBody>
                  <a:tcPr anchor="ctr"/>
                </a:tc>
              </a:tr>
            </a:tbl>
          </a:graphicData>
        </a:graphic>
      </p:graphicFrame>
      <p:sp>
        <p:nvSpPr>
          <p:cNvPr id="73" name="Text Box 10"/>
          <p:cNvSpPr txBox="1">
            <a:spLocks noChangeArrowheads="1"/>
          </p:cNvSpPr>
          <p:nvPr/>
        </p:nvSpPr>
        <p:spPr bwMode="auto">
          <a:xfrm>
            <a:off x="8106238" y="5751636"/>
            <a:ext cx="492406" cy="276981"/>
          </a:xfrm>
          <a:prstGeom prst="rect">
            <a:avLst/>
          </a:prstGeom>
          <a:noFill/>
          <a:ln w="9525">
            <a:noFill/>
            <a:miter lim="800000"/>
          </a:ln>
          <a:effectLst>
            <a:outerShdw blurRad="50800" dist="38100" dir="2700000" algn="tl" rotWithShape="0">
              <a:prstClr val="black">
                <a:alpha val="40000"/>
              </a:prstClr>
            </a:outerShdw>
          </a:effectLst>
        </p:spPr>
        <p:txBody>
          <a:bodyPr wrap="none" lIns="91422" tIns="45711" rIns="91422" bIns="45711">
            <a:spAutoFit/>
          </a:bodyPr>
          <a:lstStyle/>
          <a:p>
            <a:pPr defTabSz="914400"/>
            <a:r>
              <a:rPr kumimoji="1" lang="zh-CN" altLang="en-US" sz="1200" b="1" dirty="0">
                <a:solidFill>
                  <a:srgbClr val="C00000"/>
                </a:solidFill>
                <a:cs typeface="+mn-ea"/>
                <a:sym typeface="+mn-lt"/>
              </a:rPr>
              <a:t>元组</a:t>
            </a:r>
            <a:endParaRPr kumimoji="1" lang="en-US" altLang="zh-CN" sz="1200" b="1" dirty="0">
              <a:solidFill>
                <a:srgbClr val="C00000"/>
              </a:solidFill>
              <a:cs typeface="+mn-ea"/>
              <a:sym typeface="+mn-lt"/>
            </a:endParaRPr>
          </a:p>
        </p:txBody>
      </p:sp>
      <p:sp>
        <p:nvSpPr>
          <p:cNvPr id="74" name="矩形 73"/>
          <p:cNvSpPr/>
          <p:nvPr/>
        </p:nvSpPr>
        <p:spPr bwMode="auto">
          <a:xfrm>
            <a:off x="7998228" y="4939324"/>
            <a:ext cx="3390360" cy="282846"/>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cxnSp>
        <p:nvCxnSpPr>
          <p:cNvPr id="76" name="直接箭头连接符 75"/>
          <p:cNvCxnSpPr>
            <a:stCxn id="80" idx="2"/>
          </p:cNvCxnSpPr>
          <p:nvPr/>
        </p:nvCxnSpPr>
        <p:spPr bwMode="auto">
          <a:xfrm>
            <a:off x="8052044" y="3277151"/>
            <a:ext cx="176210" cy="295865"/>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78" name="肘形连接符 77"/>
          <p:cNvCxnSpPr>
            <a:stCxn id="73" idx="1"/>
            <a:endCxn id="74" idx="1"/>
          </p:cNvCxnSpPr>
          <p:nvPr/>
        </p:nvCxnSpPr>
        <p:spPr bwMode="auto">
          <a:xfrm rot="10800000">
            <a:off x="7998228" y="5080747"/>
            <a:ext cx="108010" cy="809380"/>
          </a:xfrm>
          <a:prstGeom prst="bentConnector3">
            <a:avLst>
              <a:gd name="adj1" fmla="val 311647"/>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80" name="Text Box 10"/>
          <p:cNvSpPr txBox="1">
            <a:spLocks noChangeArrowheads="1"/>
          </p:cNvSpPr>
          <p:nvPr/>
        </p:nvSpPr>
        <p:spPr bwMode="auto">
          <a:xfrm>
            <a:off x="7651952" y="3000170"/>
            <a:ext cx="800183" cy="276981"/>
          </a:xfrm>
          <a:prstGeom prst="rect">
            <a:avLst/>
          </a:prstGeom>
          <a:noFill/>
          <a:ln w="9525">
            <a:noFill/>
            <a:miter lim="800000"/>
          </a:ln>
          <a:effectLst>
            <a:outerShdw blurRad="50800" dist="38100" dir="2700000" algn="tl" rotWithShape="0">
              <a:prstClr val="black">
                <a:alpha val="40000"/>
              </a:prstClr>
            </a:outerShdw>
          </a:effectLst>
        </p:spPr>
        <p:txBody>
          <a:bodyPr wrap="none" lIns="91422" tIns="45711" rIns="91422" bIns="45711">
            <a:spAutoFit/>
          </a:bodyPr>
          <a:lstStyle/>
          <a:p>
            <a:pPr defTabSz="914400"/>
            <a:r>
              <a:rPr kumimoji="1" lang="zh-CN" altLang="en-US" sz="1200" b="1" dirty="0" smtClean="0">
                <a:solidFill>
                  <a:srgbClr val="C00000"/>
                </a:solidFill>
                <a:cs typeface="+mn-ea"/>
                <a:sym typeface="+mn-lt"/>
              </a:rPr>
              <a:t>码（键）</a:t>
            </a:r>
            <a:endParaRPr kumimoji="1" lang="en-US" altLang="zh-CN" sz="1200" b="1" dirty="0">
              <a:solidFill>
                <a:srgbClr val="C00000"/>
              </a:solidFill>
              <a:cs typeface="+mn-ea"/>
              <a:sym typeface="+mn-lt"/>
            </a:endParaRPr>
          </a:p>
        </p:txBody>
      </p:sp>
      <p:sp>
        <p:nvSpPr>
          <p:cNvPr id="83" name="Text Box 10"/>
          <p:cNvSpPr txBox="1">
            <a:spLocks noChangeArrowheads="1"/>
          </p:cNvSpPr>
          <p:nvPr/>
        </p:nvSpPr>
        <p:spPr bwMode="auto">
          <a:xfrm>
            <a:off x="9693408" y="2979851"/>
            <a:ext cx="492406" cy="276981"/>
          </a:xfrm>
          <a:prstGeom prst="rect">
            <a:avLst/>
          </a:prstGeom>
          <a:noFill/>
          <a:ln w="9525">
            <a:noFill/>
            <a:miter lim="800000"/>
          </a:ln>
          <a:effectLst>
            <a:outerShdw blurRad="50800" dist="38100" dir="2700000" algn="tl" rotWithShape="0">
              <a:prstClr val="black">
                <a:alpha val="40000"/>
              </a:prstClr>
            </a:outerShdw>
          </a:effectLst>
        </p:spPr>
        <p:txBody>
          <a:bodyPr wrap="none" lIns="91422" tIns="45711" rIns="91422" bIns="45711">
            <a:spAutoFit/>
          </a:bodyPr>
          <a:lstStyle/>
          <a:p>
            <a:pPr defTabSz="914400"/>
            <a:r>
              <a:rPr kumimoji="1" lang="zh-CN" altLang="en-US" sz="1200" b="1" dirty="0" smtClean="0">
                <a:solidFill>
                  <a:srgbClr val="C00000"/>
                </a:solidFill>
                <a:cs typeface="+mn-ea"/>
                <a:sym typeface="+mn-lt"/>
              </a:rPr>
              <a:t>属性</a:t>
            </a:r>
            <a:endParaRPr kumimoji="1" lang="en-US" altLang="zh-CN" sz="1200" b="1" dirty="0">
              <a:solidFill>
                <a:srgbClr val="C00000"/>
              </a:solidFill>
              <a:cs typeface="+mn-ea"/>
              <a:sym typeface="+mn-lt"/>
            </a:endParaRPr>
          </a:p>
        </p:txBody>
      </p:sp>
      <p:cxnSp>
        <p:nvCxnSpPr>
          <p:cNvPr id="84" name="直接箭头连接符 83"/>
          <p:cNvCxnSpPr>
            <a:stCxn id="83" idx="2"/>
          </p:cNvCxnSpPr>
          <p:nvPr/>
        </p:nvCxnSpPr>
        <p:spPr bwMode="auto">
          <a:xfrm flipH="1">
            <a:off x="8558026" y="3256832"/>
            <a:ext cx="1381585" cy="316184"/>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87" name="直接箭头连接符 86"/>
          <p:cNvCxnSpPr>
            <a:stCxn id="83" idx="2"/>
          </p:cNvCxnSpPr>
          <p:nvPr/>
        </p:nvCxnSpPr>
        <p:spPr bwMode="auto">
          <a:xfrm flipH="1">
            <a:off x="9372364" y="3256832"/>
            <a:ext cx="567247" cy="265804"/>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90" name="直接箭头连接符 89"/>
          <p:cNvCxnSpPr>
            <a:stCxn id="83" idx="2"/>
          </p:cNvCxnSpPr>
          <p:nvPr/>
        </p:nvCxnSpPr>
        <p:spPr bwMode="auto">
          <a:xfrm>
            <a:off x="9939611" y="3256832"/>
            <a:ext cx="141651" cy="265804"/>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93" name="直接箭头连接符 92"/>
          <p:cNvCxnSpPr>
            <a:stCxn id="83" idx="2"/>
          </p:cNvCxnSpPr>
          <p:nvPr/>
        </p:nvCxnSpPr>
        <p:spPr bwMode="auto">
          <a:xfrm>
            <a:off x="9939611" y="3256832"/>
            <a:ext cx="836909" cy="316184"/>
          </a:xfrm>
          <a:prstGeom prst="straightConnector1">
            <a:avLst/>
          </a:prstGeom>
          <a:noFill/>
          <a:ln w="28575" cap="flat" cmpd="sng" algn="ctr">
            <a:solidFill>
              <a:srgbClr val="990000"/>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41" name="肘形连接符 40"/>
          <p:cNvCxnSpPr>
            <a:endCxn id="9" idx="0"/>
          </p:cNvCxnSpPr>
          <p:nvPr/>
        </p:nvCxnSpPr>
        <p:spPr bwMode="auto">
          <a:xfrm>
            <a:off x="2098846" y="5007790"/>
            <a:ext cx="681371" cy="228209"/>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层次</a:t>
            </a:r>
            <a:r>
              <a:rPr lang="zh-CN" altLang="en-US" dirty="0">
                <a:latin typeface="+mn-lt"/>
                <a:ea typeface="+mn-ea"/>
                <a:cs typeface="+mn-ea"/>
                <a:sym typeface="+mn-lt"/>
              </a:rPr>
              <a:t>，</a:t>
            </a:r>
            <a:r>
              <a:rPr lang="zh-CN" altLang="en-US" dirty="0" smtClean="0">
                <a:latin typeface="+mn-lt"/>
                <a:ea typeface="+mn-ea"/>
                <a:cs typeface="+mn-ea"/>
                <a:sym typeface="+mn-lt"/>
              </a:rPr>
              <a:t>网状，关系模型对比</a:t>
            </a:r>
            <a:endParaRPr lang="zh-CN" altLang="en-US" dirty="0">
              <a:latin typeface="+mn-lt"/>
              <a:ea typeface="+mn-ea"/>
              <a:cs typeface="+mn-ea"/>
              <a:sym typeface="+mn-lt"/>
            </a:endParaRPr>
          </a:p>
        </p:txBody>
      </p:sp>
      <p:graphicFrame>
        <p:nvGraphicFramePr>
          <p:cNvPr id="21" name="表格 20"/>
          <p:cNvGraphicFramePr>
            <a:graphicFrameLocks noGrp="1"/>
          </p:cNvGraphicFramePr>
          <p:nvPr/>
        </p:nvGraphicFramePr>
        <p:xfrm>
          <a:off x="1199456" y="1520788"/>
          <a:ext cx="9514922" cy="4312920"/>
        </p:xfrm>
        <a:graphic>
          <a:graphicData uri="http://schemas.openxmlformats.org/drawingml/2006/table">
            <a:tbl>
              <a:tblPr firstRow="1" bandRow="1"/>
              <a:tblGrid>
                <a:gridCol w="1306010"/>
                <a:gridCol w="2736304"/>
                <a:gridCol w="2736304"/>
                <a:gridCol w="2736304"/>
              </a:tblGrid>
              <a:tr h="370840">
                <a:tc>
                  <a:txBody>
                    <a:bodyPr/>
                    <a:lstStyle/>
                    <a:p>
                      <a:pPr algn="ctr"/>
                      <a:r>
                        <a:rPr lang="zh-CN" altLang="en-US" sz="1400" b="1" dirty="0" smtClean="0">
                          <a:latin typeface="+mn-lt"/>
                          <a:ea typeface="+mn-ea"/>
                          <a:cs typeface="+mn-ea"/>
                          <a:sym typeface="+mn-lt"/>
                        </a:rPr>
                        <a:t>特点</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400" b="1" dirty="0" smtClean="0">
                          <a:latin typeface="+mn-lt"/>
                          <a:ea typeface="+mn-ea"/>
                          <a:cs typeface="+mn-ea"/>
                          <a:sym typeface="+mn-lt"/>
                        </a:rPr>
                        <a:t>层次模型</a:t>
                      </a:r>
                      <a:endParaRPr lang="zh-CN" altLang="en-US" sz="14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400" b="1" dirty="0" smtClean="0">
                          <a:latin typeface="+mn-lt"/>
                          <a:ea typeface="+mn-ea"/>
                          <a:cs typeface="+mn-ea"/>
                          <a:sym typeface="+mn-lt"/>
                        </a:rPr>
                        <a:t>网状模型</a:t>
                      </a:r>
                      <a:endParaRPr lang="zh-CN" altLang="en-US" sz="14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400" b="1" dirty="0" smtClean="0">
                          <a:latin typeface="+mn-lt"/>
                          <a:ea typeface="+mn-ea"/>
                          <a:cs typeface="+mn-ea"/>
                          <a:sym typeface="+mn-lt"/>
                        </a:rPr>
                        <a:t>关系模型</a:t>
                      </a:r>
                      <a:endParaRPr lang="zh-CN" altLang="en-US" sz="14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r>
                        <a:rPr lang="zh-CN" altLang="en-US" sz="1400" b="1" dirty="0" smtClean="0">
                          <a:latin typeface="+mn-lt"/>
                          <a:ea typeface="+mn-ea"/>
                          <a:cs typeface="+mn-ea"/>
                          <a:sym typeface="+mn-lt"/>
                        </a:rPr>
                        <a:t>数据结构</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200" dirty="0" smtClean="0">
                          <a:latin typeface="+mn-lt"/>
                          <a:ea typeface="+mn-ea"/>
                          <a:cs typeface="+mn-ea"/>
                          <a:sym typeface="+mn-lt"/>
                        </a:rPr>
                        <a:t>格式化模型，树形结构简单清晰</a:t>
                      </a:r>
                      <a:endParaRPr lang="zh-CN" altLang="en-US" sz="1200" dirty="0">
                        <a:latin typeface="+mn-lt"/>
                        <a:ea typeface="+mn-ea"/>
                        <a:cs typeface="+mn-ea"/>
                        <a:sym typeface="+mn-lt"/>
                      </a:endParaRPr>
                    </a:p>
                  </a:txBody>
                  <a:tcPr anchor="ctr"/>
                </a:tc>
                <a:tc>
                  <a:txBody>
                    <a:bodyPr/>
                    <a:lstStyle/>
                    <a:p>
                      <a:pPr algn="l"/>
                      <a:r>
                        <a:rPr lang="zh-CN" altLang="en-US" sz="1200" dirty="0" smtClean="0">
                          <a:latin typeface="+mn-lt"/>
                          <a:ea typeface="+mn-ea"/>
                          <a:cs typeface="+mn-ea"/>
                          <a:sym typeface="+mn-lt"/>
                        </a:rPr>
                        <a:t>格式化模型</a:t>
                      </a:r>
                      <a:endParaRPr lang="zh-CN" altLang="en-US" sz="1200" dirty="0">
                        <a:latin typeface="+mn-lt"/>
                        <a:ea typeface="+mn-ea"/>
                        <a:cs typeface="+mn-ea"/>
                        <a:sym typeface="+mn-lt"/>
                      </a:endParaRPr>
                    </a:p>
                  </a:txBody>
                  <a:tcPr anchor="ctr"/>
                </a:tc>
                <a:tc>
                  <a:txBody>
                    <a:bodyPr/>
                    <a:lstStyle/>
                    <a:p>
                      <a:pPr algn="l"/>
                      <a:r>
                        <a:rPr lang="zh-CN" altLang="en-US" sz="1200" dirty="0" smtClean="0">
                          <a:latin typeface="+mn-lt"/>
                          <a:ea typeface="+mn-ea"/>
                          <a:cs typeface="+mn-ea"/>
                          <a:sym typeface="+mn-lt"/>
                        </a:rPr>
                        <a:t>符合规范化的模型要求</a:t>
                      </a:r>
                      <a:endParaRPr lang="zh-CN" altLang="en-US" sz="12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zh-CN" altLang="en-US" sz="1400" b="1" kern="1200" dirty="0" smtClean="0">
                          <a:solidFill>
                            <a:schemeClr val="tx1"/>
                          </a:solidFill>
                          <a:latin typeface="+mn-lt"/>
                          <a:ea typeface="+mn-ea"/>
                          <a:cs typeface="+mn-ea"/>
                          <a:sym typeface="+mn-lt"/>
                        </a:rPr>
                        <a:t>数据操作</a:t>
                      </a:r>
                      <a:endParaRPr lang="zh-CN" altLang="en-US" sz="14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200" kern="1200" dirty="0" smtClean="0">
                          <a:solidFill>
                            <a:schemeClr val="tx1"/>
                          </a:solidFill>
                          <a:latin typeface="+mn-lt"/>
                          <a:ea typeface="+mn-ea"/>
                          <a:cs typeface="+mn-ea"/>
                          <a:sym typeface="+mn-lt"/>
                        </a:rPr>
                        <a:t>没有双亲节点，不能插入子女节点；删除双亲节点时，子女节点同时被删除。</a:t>
                      </a:r>
                      <a:endParaRPr lang="zh-CN" altLang="en-US" sz="1200" kern="1200" dirty="0">
                        <a:solidFill>
                          <a:schemeClr val="tx1"/>
                        </a:solidFill>
                        <a:latin typeface="+mn-lt"/>
                        <a:ea typeface="+mn-ea"/>
                        <a:cs typeface="+mn-ea"/>
                        <a:sym typeface="+mn-lt"/>
                      </a:endParaRPr>
                    </a:p>
                  </a:txBody>
                  <a:tcPr anchor="ctr"/>
                </a:tc>
                <a:tc>
                  <a:txBody>
                    <a:bodyPr/>
                    <a:lstStyle/>
                    <a:p>
                      <a:pPr algn="l"/>
                      <a:r>
                        <a:rPr lang="zh-CN" altLang="en-US" sz="1200" kern="1200" dirty="0" smtClean="0">
                          <a:solidFill>
                            <a:schemeClr val="tx1"/>
                          </a:solidFill>
                          <a:latin typeface="+mn-lt"/>
                          <a:ea typeface="+mn-ea"/>
                          <a:cs typeface="+mn-ea"/>
                          <a:sym typeface="+mn-lt"/>
                        </a:rPr>
                        <a:t>增加和删除节点时，也要在双亲节点中增加或删除相应的信息（如指针）。</a:t>
                      </a:r>
                      <a:endParaRPr lang="zh-CN" altLang="en-US" sz="1200" kern="1200" dirty="0">
                        <a:solidFill>
                          <a:schemeClr val="tx1"/>
                        </a:solidFill>
                        <a:latin typeface="+mn-lt"/>
                        <a:ea typeface="+mn-ea"/>
                        <a:cs typeface="+mn-ea"/>
                        <a:sym typeface="+mn-lt"/>
                      </a:endParaRPr>
                    </a:p>
                  </a:txBody>
                  <a:tcPr anchor="ctr"/>
                </a:tc>
                <a:tc>
                  <a:txBody>
                    <a:bodyPr/>
                    <a:lstStyle/>
                    <a:p>
                      <a:pPr algn="l"/>
                      <a:r>
                        <a:rPr lang="zh-CN" altLang="en-US" sz="1200" kern="1200" dirty="0" smtClean="0">
                          <a:solidFill>
                            <a:schemeClr val="tx1"/>
                          </a:solidFill>
                          <a:latin typeface="+mn-lt"/>
                          <a:ea typeface="+mn-ea"/>
                          <a:cs typeface="+mn-ea"/>
                          <a:sym typeface="+mn-lt"/>
                        </a:rPr>
                        <a:t>数据的操作都是集合操作，操作对象和结果都是关系。数据操作必须满足关系的完整性约束。</a:t>
                      </a:r>
                      <a:endParaRPr lang="zh-CN" altLang="en-US" sz="12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zh-CN" altLang="en-US" sz="1400" b="1" kern="1200" dirty="0" smtClean="0">
                          <a:solidFill>
                            <a:schemeClr val="tx1"/>
                          </a:solidFill>
                          <a:latin typeface="+mn-lt"/>
                          <a:ea typeface="+mn-ea"/>
                          <a:cs typeface="+mn-ea"/>
                          <a:sym typeface="+mn-lt"/>
                        </a:rPr>
                        <a:t>数据联系</a:t>
                      </a:r>
                      <a:endParaRPr lang="zh-CN" altLang="en-US" sz="14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200" kern="1200" dirty="0" smtClean="0">
                          <a:solidFill>
                            <a:schemeClr val="tx1"/>
                          </a:solidFill>
                          <a:latin typeface="+mn-lt"/>
                          <a:ea typeface="+mn-ea"/>
                          <a:cs typeface="+mn-ea"/>
                          <a:sym typeface="+mn-lt"/>
                        </a:rPr>
                        <a:t>存取路径反映了数据之间的联系。</a:t>
                      </a:r>
                      <a:endParaRPr lang="zh-CN" altLang="en-US" sz="1200" kern="1200" dirty="0">
                        <a:solidFill>
                          <a:schemeClr val="tx1"/>
                        </a:solidFill>
                        <a:latin typeface="+mn-lt"/>
                        <a:ea typeface="+mn-ea"/>
                        <a:cs typeface="+mn-ea"/>
                        <a:sym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ea"/>
                          <a:sym typeface="+mn-lt"/>
                        </a:rPr>
                        <a:t>存取路径反映了数据之间的联系。</a:t>
                      </a:r>
                      <a:endParaRPr lang="zh-CN" altLang="en-US" sz="1200" kern="1200" dirty="0" smtClean="0">
                        <a:solidFill>
                          <a:schemeClr val="tx1"/>
                        </a:solidFill>
                        <a:latin typeface="+mn-lt"/>
                        <a:ea typeface="+mn-ea"/>
                        <a:cs typeface="+mn-ea"/>
                        <a:sym typeface="+mn-lt"/>
                      </a:endParaRPr>
                    </a:p>
                  </a:txBody>
                  <a:tcPr anchor="ctr"/>
                </a:tc>
                <a:tc>
                  <a:txBody>
                    <a:bodyPr/>
                    <a:lstStyle/>
                    <a:p>
                      <a:pPr algn="l"/>
                      <a:r>
                        <a:rPr lang="zh-CN" altLang="en-US" sz="1200" kern="1200" dirty="0" smtClean="0">
                          <a:solidFill>
                            <a:schemeClr val="tx1"/>
                          </a:solidFill>
                          <a:latin typeface="+mn-lt"/>
                          <a:ea typeface="+mn-ea"/>
                          <a:cs typeface="+mn-ea"/>
                          <a:sym typeface="+mn-lt"/>
                        </a:rPr>
                        <a:t>通过关系反映数据之间的联系。</a:t>
                      </a:r>
                      <a:endParaRPr lang="zh-CN" altLang="en-US" sz="12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zh-CN" altLang="en-US" sz="1400" b="1" kern="1200" dirty="0" smtClean="0">
                          <a:solidFill>
                            <a:schemeClr val="tx1"/>
                          </a:solidFill>
                          <a:latin typeface="+mn-lt"/>
                          <a:ea typeface="+mn-ea"/>
                          <a:cs typeface="+mn-ea"/>
                          <a:sym typeface="+mn-lt"/>
                        </a:rPr>
                        <a:t>优点</a:t>
                      </a:r>
                      <a:endParaRPr lang="zh-CN" altLang="en-US" sz="14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200" kern="1200" dirty="0" smtClean="0">
                          <a:solidFill>
                            <a:schemeClr val="tx1"/>
                          </a:solidFill>
                          <a:latin typeface="+mn-lt"/>
                          <a:ea typeface="+mn-ea"/>
                          <a:cs typeface="+mn-ea"/>
                          <a:sym typeface="+mn-lt"/>
                        </a:rPr>
                        <a:t>1.</a:t>
                      </a:r>
                      <a:r>
                        <a:rPr lang="zh-CN" altLang="en-US" sz="1200" kern="1200" dirty="0" smtClean="0">
                          <a:solidFill>
                            <a:schemeClr val="tx1"/>
                          </a:solidFill>
                          <a:latin typeface="+mn-lt"/>
                          <a:ea typeface="+mn-ea"/>
                          <a:cs typeface="+mn-ea"/>
                          <a:sym typeface="+mn-lt"/>
                        </a:rPr>
                        <a:t>数据结构简单清晰；</a:t>
                      </a:r>
                      <a:endParaRPr lang="en-US" altLang="zh-CN" sz="1200" kern="1200" dirty="0" smtClean="0">
                        <a:solidFill>
                          <a:schemeClr val="tx1"/>
                        </a:solidFill>
                        <a:latin typeface="+mn-lt"/>
                        <a:ea typeface="+mn-ea"/>
                        <a:cs typeface="+mn-ea"/>
                        <a:sym typeface="+mn-lt"/>
                      </a:endParaRPr>
                    </a:p>
                    <a:p>
                      <a:pPr algn="l"/>
                      <a:r>
                        <a:rPr lang="en-US" altLang="zh-CN" sz="1200" kern="1200" dirty="0" smtClean="0">
                          <a:solidFill>
                            <a:schemeClr val="tx1"/>
                          </a:solidFill>
                          <a:latin typeface="+mn-lt"/>
                          <a:ea typeface="+mn-ea"/>
                          <a:cs typeface="+mn-ea"/>
                          <a:sym typeface="+mn-lt"/>
                        </a:rPr>
                        <a:t>2.</a:t>
                      </a:r>
                      <a:r>
                        <a:rPr lang="zh-CN" altLang="en-US" sz="1200" kern="1200" dirty="0" smtClean="0">
                          <a:solidFill>
                            <a:schemeClr val="tx1"/>
                          </a:solidFill>
                          <a:latin typeface="+mn-lt"/>
                          <a:ea typeface="+mn-ea"/>
                          <a:cs typeface="+mn-ea"/>
                          <a:sym typeface="+mn-lt"/>
                        </a:rPr>
                        <a:t>查询效率高；</a:t>
                      </a:r>
                      <a:endParaRPr lang="en-US" altLang="zh-CN" sz="1200" kern="1200" dirty="0" smtClean="0">
                        <a:solidFill>
                          <a:schemeClr val="tx1"/>
                        </a:solidFill>
                        <a:latin typeface="+mn-lt"/>
                        <a:ea typeface="+mn-ea"/>
                        <a:cs typeface="+mn-ea"/>
                        <a:sym typeface="+mn-lt"/>
                      </a:endParaRPr>
                    </a:p>
                    <a:p>
                      <a:pPr algn="l"/>
                      <a:r>
                        <a:rPr lang="en-US" altLang="zh-CN" sz="1200" kern="1200" dirty="0" smtClean="0">
                          <a:solidFill>
                            <a:schemeClr val="tx1"/>
                          </a:solidFill>
                          <a:latin typeface="+mn-lt"/>
                          <a:ea typeface="+mn-ea"/>
                          <a:cs typeface="+mn-ea"/>
                          <a:sym typeface="+mn-lt"/>
                        </a:rPr>
                        <a:t>3.</a:t>
                      </a:r>
                      <a:r>
                        <a:rPr lang="zh-CN" altLang="en-US" sz="1200" kern="1200" dirty="0" smtClean="0">
                          <a:solidFill>
                            <a:schemeClr val="tx1"/>
                          </a:solidFill>
                          <a:latin typeface="+mn-lt"/>
                          <a:ea typeface="+mn-ea"/>
                          <a:cs typeface="+mn-ea"/>
                          <a:sym typeface="+mn-lt"/>
                        </a:rPr>
                        <a:t>提供良好的完整性支持。</a:t>
                      </a:r>
                      <a:endParaRPr lang="zh-CN" altLang="en-US" sz="1200" kern="1200" dirty="0">
                        <a:solidFill>
                          <a:schemeClr val="tx1"/>
                        </a:solidFill>
                        <a:latin typeface="+mn-lt"/>
                        <a:ea typeface="+mn-ea"/>
                        <a:cs typeface="+mn-ea"/>
                        <a:sym typeface="+mn-lt"/>
                      </a:endParaRPr>
                    </a:p>
                  </a:txBody>
                  <a:tcPr anchor="ctr"/>
                </a:tc>
                <a:tc>
                  <a:txBody>
                    <a:bodyPr/>
                    <a:lstStyle/>
                    <a:p>
                      <a:pPr algn="l"/>
                      <a:r>
                        <a:rPr lang="en-US" altLang="zh-CN" sz="1200" dirty="0" smtClean="0">
                          <a:latin typeface="+mn-lt"/>
                          <a:ea typeface="+mn-ea"/>
                          <a:cs typeface="+mn-ea"/>
                          <a:sym typeface="+mn-lt"/>
                        </a:rPr>
                        <a:t>1.</a:t>
                      </a:r>
                      <a:r>
                        <a:rPr lang="zh-CN" altLang="en-US" sz="1200" dirty="0" smtClean="0">
                          <a:latin typeface="+mn-lt"/>
                          <a:ea typeface="+mn-ea"/>
                          <a:cs typeface="+mn-ea"/>
                          <a:sym typeface="+mn-lt"/>
                        </a:rPr>
                        <a:t>能够更为直接地描述现实世界，可以反映多对多关系；</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2.</a:t>
                      </a:r>
                      <a:r>
                        <a:rPr lang="zh-CN" altLang="en-US" sz="1200" dirty="0" smtClean="0">
                          <a:latin typeface="+mn-lt"/>
                          <a:ea typeface="+mn-ea"/>
                          <a:cs typeface="+mn-ea"/>
                          <a:sym typeface="+mn-lt"/>
                        </a:rPr>
                        <a:t>具有良好的性能，存取效率较高。</a:t>
                      </a:r>
                      <a:endParaRPr lang="zh-CN" altLang="en-US" sz="1200" dirty="0">
                        <a:latin typeface="+mn-lt"/>
                        <a:ea typeface="+mn-ea"/>
                        <a:cs typeface="+mn-ea"/>
                        <a:sym typeface="+mn-lt"/>
                      </a:endParaRPr>
                    </a:p>
                  </a:txBody>
                  <a:tcPr anchor="ctr"/>
                </a:tc>
                <a:tc>
                  <a:txBody>
                    <a:bodyPr/>
                    <a:lstStyle/>
                    <a:p>
                      <a:pPr algn="l"/>
                      <a:r>
                        <a:rPr lang="en-US" altLang="zh-CN" sz="1200" dirty="0" smtClean="0">
                          <a:latin typeface="+mn-lt"/>
                          <a:ea typeface="+mn-ea"/>
                          <a:cs typeface="+mn-ea"/>
                          <a:sym typeface="+mn-lt"/>
                        </a:rPr>
                        <a:t>1.</a:t>
                      </a:r>
                      <a:r>
                        <a:rPr lang="zh-CN" altLang="en-US" sz="1200" dirty="0" smtClean="0">
                          <a:latin typeface="+mn-lt"/>
                          <a:ea typeface="+mn-ea"/>
                          <a:cs typeface="+mn-ea"/>
                          <a:sym typeface="+mn-lt"/>
                        </a:rPr>
                        <a:t>建立在严格的数学理论基础上；</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2.</a:t>
                      </a:r>
                      <a:r>
                        <a:rPr lang="zh-CN" altLang="en-US" sz="1200" dirty="0" smtClean="0">
                          <a:latin typeface="+mn-lt"/>
                          <a:ea typeface="+mn-ea"/>
                          <a:cs typeface="+mn-ea"/>
                          <a:sym typeface="+mn-lt"/>
                        </a:rPr>
                        <a:t>概念单一，用关系来表示实体和实体之间的联系；</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3.</a:t>
                      </a:r>
                      <a:r>
                        <a:rPr lang="zh-CN" altLang="en-US" sz="1200" dirty="0" smtClean="0">
                          <a:latin typeface="+mn-lt"/>
                          <a:ea typeface="+mn-ea"/>
                          <a:cs typeface="+mn-ea"/>
                          <a:sym typeface="+mn-lt"/>
                        </a:rPr>
                        <a:t>存取路径对用户透明，具有更高的独立型和保密性；</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4.</a:t>
                      </a:r>
                      <a:r>
                        <a:rPr lang="zh-CN" altLang="en-US" sz="1200" baseline="0" dirty="0" smtClean="0">
                          <a:latin typeface="+mn-lt"/>
                          <a:ea typeface="+mn-ea"/>
                          <a:cs typeface="+mn-ea"/>
                          <a:sym typeface="+mn-lt"/>
                        </a:rPr>
                        <a:t>简化程序员的开发工作。</a:t>
                      </a:r>
                      <a:endParaRPr lang="zh-CN" altLang="en-US" sz="12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zh-CN" altLang="en-US" sz="1400" b="1" dirty="0" smtClean="0">
                          <a:latin typeface="+mn-lt"/>
                          <a:ea typeface="+mn-ea"/>
                          <a:cs typeface="+mn-ea"/>
                          <a:sym typeface="+mn-lt"/>
                        </a:rPr>
                        <a:t>不足</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200" dirty="0" smtClean="0">
                          <a:latin typeface="+mn-lt"/>
                          <a:ea typeface="+mn-ea"/>
                          <a:cs typeface="+mn-ea"/>
                          <a:sym typeface="+mn-lt"/>
                        </a:rPr>
                        <a:t>1.</a:t>
                      </a:r>
                      <a:r>
                        <a:rPr lang="zh-CN" altLang="en-US" sz="1200" dirty="0" smtClean="0">
                          <a:latin typeface="+mn-lt"/>
                          <a:ea typeface="+mn-ea"/>
                          <a:cs typeface="+mn-ea"/>
                          <a:sym typeface="+mn-lt"/>
                        </a:rPr>
                        <a:t>现实世界很多非层次性联系，不适合用层次模型表示；</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2.</a:t>
                      </a:r>
                      <a:r>
                        <a:rPr lang="zh-CN" altLang="en-US" sz="1200" dirty="0" smtClean="0">
                          <a:latin typeface="+mn-lt"/>
                          <a:ea typeface="+mn-ea"/>
                          <a:cs typeface="+mn-ea"/>
                          <a:sym typeface="+mn-lt"/>
                        </a:rPr>
                        <a:t>表达多对多的时候产生很多数据冗余；</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3.</a:t>
                      </a:r>
                      <a:r>
                        <a:rPr lang="zh-CN" altLang="en-US" sz="1200" dirty="0" smtClean="0">
                          <a:latin typeface="+mn-lt"/>
                          <a:ea typeface="+mn-ea"/>
                          <a:cs typeface="+mn-ea"/>
                          <a:sym typeface="+mn-lt"/>
                        </a:rPr>
                        <a:t>结构严密，层次命令程序化。</a:t>
                      </a:r>
                      <a:endParaRPr lang="zh-CN" altLang="en-US" sz="1200" dirty="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l"/>
                      <a:r>
                        <a:rPr lang="en-US" altLang="zh-CN" sz="1200" dirty="0" smtClean="0">
                          <a:latin typeface="+mn-lt"/>
                          <a:ea typeface="+mn-ea"/>
                          <a:cs typeface="+mn-ea"/>
                          <a:sym typeface="+mn-lt"/>
                        </a:rPr>
                        <a:t>1.</a:t>
                      </a:r>
                      <a:r>
                        <a:rPr lang="zh-CN" altLang="en-US" sz="1200" dirty="0" smtClean="0">
                          <a:latin typeface="+mn-lt"/>
                          <a:ea typeface="+mn-ea"/>
                          <a:cs typeface="+mn-ea"/>
                          <a:sym typeface="+mn-lt"/>
                        </a:rPr>
                        <a:t>结构复杂，随着应用扩大，结构会变得极为复杂；</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2.</a:t>
                      </a:r>
                      <a:r>
                        <a:rPr lang="zh-CN" altLang="en-US" sz="1200" dirty="0" smtClean="0">
                          <a:latin typeface="+mn-lt"/>
                          <a:ea typeface="+mn-ea"/>
                          <a:cs typeface="+mn-ea"/>
                          <a:sym typeface="+mn-lt"/>
                        </a:rPr>
                        <a:t>对象定义和操作语言复杂，需要嵌入高级语言</a:t>
                      </a:r>
                      <a:r>
                        <a:rPr lang="en-US" altLang="zh-CN" sz="1200" dirty="0" smtClean="0">
                          <a:latin typeface="+mn-lt"/>
                          <a:ea typeface="+mn-ea"/>
                          <a:cs typeface="+mn-ea"/>
                          <a:sym typeface="+mn-lt"/>
                        </a:rPr>
                        <a:t>(COBOL,C)</a:t>
                      </a:r>
                      <a:r>
                        <a:rPr lang="zh-CN" altLang="en-US" sz="1200" dirty="0" smtClean="0">
                          <a:latin typeface="+mn-lt"/>
                          <a:ea typeface="+mn-ea"/>
                          <a:cs typeface="+mn-ea"/>
                          <a:sym typeface="+mn-lt"/>
                        </a:rPr>
                        <a:t>，用户不易掌握，不易使用；</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3.</a:t>
                      </a:r>
                      <a:r>
                        <a:rPr lang="zh-CN" altLang="en-US" sz="1200" dirty="0" smtClean="0">
                          <a:latin typeface="+mn-lt"/>
                          <a:ea typeface="+mn-ea"/>
                          <a:cs typeface="+mn-ea"/>
                          <a:sym typeface="+mn-lt"/>
                        </a:rPr>
                        <a:t>存在多种路径，用户必须了解系统结构细节，增加编写代码负担。</a:t>
                      </a:r>
                      <a:endParaRPr lang="zh-CN" altLang="en-US" sz="1200" dirty="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l"/>
                      <a:r>
                        <a:rPr lang="en-US" altLang="zh-CN" sz="1200" dirty="0" smtClean="0">
                          <a:latin typeface="+mn-lt"/>
                          <a:ea typeface="+mn-ea"/>
                          <a:cs typeface="+mn-ea"/>
                          <a:sym typeface="+mn-lt"/>
                        </a:rPr>
                        <a:t>1.</a:t>
                      </a:r>
                      <a:r>
                        <a:rPr lang="zh-CN" altLang="en-US" sz="1200" dirty="0" smtClean="0">
                          <a:latin typeface="+mn-lt"/>
                          <a:ea typeface="+mn-ea"/>
                          <a:cs typeface="+mn-ea"/>
                          <a:sym typeface="+mn-lt"/>
                        </a:rPr>
                        <a:t>存取路径的隐蔽导致查询效率不如格式化数据模型；</a:t>
                      </a:r>
                      <a:endParaRPr lang="en-US" altLang="zh-CN" sz="1200" dirty="0" smtClean="0">
                        <a:latin typeface="+mn-lt"/>
                        <a:ea typeface="+mn-ea"/>
                        <a:cs typeface="+mn-ea"/>
                        <a:sym typeface="+mn-lt"/>
                      </a:endParaRPr>
                    </a:p>
                    <a:p>
                      <a:pPr algn="l"/>
                      <a:r>
                        <a:rPr lang="en-US" altLang="zh-CN" sz="1200" dirty="0" smtClean="0">
                          <a:latin typeface="+mn-lt"/>
                          <a:ea typeface="+mn-ea"/>
                          <a:cs typeface="+mn-ea"/>
                          <a:sym typeface="+mn-lt"/>
                        </a:rPr>
                        <a:t>2.</a:t>
                      </a:r>
                      <a:r>
                        <a:rPr lang="zh-CN" altLang="en-US" sz="1200" dirty="0" smtClean="0">
                          <a:latin typeface="+mn-lt"/>
                          <a:ea typeface="+mn-ea"/>
                          <a:cs typeface="+mn-ea"/>
                          <a:sym typeface="+mn-lt"/>
                        </a:rPr>
                        <a:t>需要对用户的查询进行优化。</a:t>
                      </a:r>
                      <a:endParaRPr lang="zh-CN" altLang="en-US" sz="12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关系型数据库产品历史回顾</a:t>
            </a:r>
            <a:endParaRPr lang="zh-CN" altLang="en-US" dirty="0">
              <a:latin typeface="+mn-lt"/>
              <a:ea typeface="+mn-ea"/>
              <a:cs typeface="+mn-ea"/>
              <a:sym typeface="+mn-lt"/>
            </a:endParaRPr>
          </a:p>
        </p:txBody>
      </p:sp>
      <p:sp>
        <p:nvSpPr>
          <p:cNvPr id="227" name="标题 1"/>
          <p:cNvSpPr txBox="1"/>
          <p:nvPr/>
        </p:nvSpPr>
        <p:spPr>
          <a:xfrm>
            <a:off x="15843052" y="7868461"/>
            <a:ext cx="672472" cy="2522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1200" dirty="0" smtClean="0">
                <a:solidFill>
                  <a:prstClr val="black"/>
                </a:solidFill>
                <a:latin typeface="+mn-lt"/>
                <a:ea typeface="+mn-ea"/>
                <a:cs typeface="+mn-ea"/>
                <a:sym typeface="+mn-lt"/>
              </a:rPr>
              <a:t>2019</a:t>
            </a:r>
            <a:endParaRPr lang="zh-CN" altLang="en-US" sz="1200" dirty="0">
              <a:solidFill>
                <a:prstClr val="black"/>
              </a:solidFill>
              <a:latin typeface="+mn-lt"/>
              <a:ea typeface="+mn-ea"/>
              <a:cs typeface="+mn-ea"/>
              <a:sym typeface="+mn-lt"/>
            </a:endParaRPr>
          </a:p>
        </p:txBody>
      </p:sp>
      <p:grpSp>
        <p:nvGrpSpPr>
          <p:cNvPr id="5" name="组合 4"/>
          <p:cNvGrpSpPr/>
          <p:nvPr/>
        </p:nvGrpSpPr>
        <p:grpSpPr>
          <a:xfrm>
            <a:off x="828670" y="1487134"/>
            <a:ext cx="10208297" cy="4618565"/>
            <a:chOff x="828670" y="1487134"/>
            <a:chExt cx="10208297" cy="4618565"/>
          </a:xfrm>
        </p:grpSpPr>
        <p:grpSp>
          <p:nvGrpSpPr>
            <p:cNvPr id="12" name="组合 11"/>
            <p:cNvGrpSpPr/>
            <p:nvPr/>
          </p:nvGrpSpPr>
          <p:grpSpPr>
            <a:xfrm>
              <a:off x="828670" y="1487134"/>
              <a:ext cx="10208297" cy="4618565"/>
              <a:chOff x="828670" y="1487134"/>
              <a:chExt cx="10208297" cy="4618565"/>
            </a:xfrm>
          </p:grpSpPr>
          <p:grpSp>
            <p:nvGrpSpPr>
              <p:cNvPr id="11" name="组合 10"/>
              <p:cNvGrpSpPr/>
              <p:nvPr/>
            </p:nvGrpSpPr>
            <p:grpSpPr>
              <a:xfrm>
                <a:off x="828670" y="1487134"/>
                <a:ext cx="10208297" cy="4618565"/>
                <a:chOff x="828670" y="1487134"/>
                <a:chExt cx="10208297" cy="4618565"/>
              </a:xfrm>
            </p:grpSpPr>
            <p:grpSp>
              <p:nvGrpSpPr>
                <p:cNvPr id="53" name="组合 52"/>
                <p:cNvGrpSpPr/>
                <p:nvPr/>
              </p:nvGrpSpPr>
              <p:grpSpPr>
                <a:xfrm>
                  <a:off x="828670" y="1498464"/>
                  <a:ext cx="10208297" cy="4604338"/>
                  <a:chOff x="179512" y="762904"/>
                  <a:chExt cx="10931009" cy="5258384"/>
                </a:xfrm>
              </p:grpSpPr>
              <p:cxnSp>
                <p:nvCxnSpPr>
                  <p:cNvPr id="55" name="直接箭头连接符 54"/>
                  <p:cNvCxnSpPr/>
                  <p:nvPr/>
                </p:nvCxnSpPr>
                <p:spPr>
                  <a:xfrm>
                    <a:off x="179512" y="6021288"/>
                    <a:ext cx="10931009" cy="0"/>
                  </a:xfrm>
                  <a:prstGeom prst="straightConnector1">
                    <a:avLst/>
                  </a:prstGeom>
                  <a:noFill/>
                  <a:ln w="28575" cap="flat" cmpd="sng" algn="ctr">
                    <a:solidFill>
                      <a:sysClr val="windowText" lastClr="000000"/>
                    </a:solidFill>
                    <a:prstDash val="solid"/>
                    <a:headEnd type="none" w="med" len="med"/>
                    <a:tailEnd type="triangle" w="med" len="med"/>
                  </a:ln>
                  <a:effectLst/>
                </p:spPr>
              </p:cxnSp>
              <p:sp>
                <p:nvSpPr>
                  <p:cNvPr id="56" name="标题 1"/>
                  <p:cNvSpPr txBox="1"/>
                  <p:nvPr/>
                </p:nvSpPr>
                <p:spPr>
                  <a:xfrm>
                    <a:off x="179512" y="5733255"/>
                    <a:ext cx="720080" cy="2880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altLang="zh-CN" sz="1200" dirty="0">
                        <a:solidFill>
                          <a:sysClr val="windowText" lastClr="000000"/>
                        </a:solidFill>
                        <a:latin typeface="+mn-lt"/>
                        <a:ea typeface="+mn-ea"/>
                        <a:cs typeface="+mn-ea"/>
                        <a:sym typeface="+mn-lt"/>
                      </a:rPr>
                      <a:t>1970</a:t>
                    </a:r>
                    <a:endParaRPr lang="zh-CN" altLang="en-US" sz="1200" dirty="0">
                      <a:solidFill>
                        <a:sysClr val="windowText" lastClr="000000"/>
                      </a:solidFill>
                      <a:latin typeface="+mn-lt"/>
                      <a:ea typeface="+mn-ea"/>
                      <a:cs typeface="+mn-ea"/>
                      <a:sym typeface="+mn-lt"/>
                    </a:endParaRPr>
                  </a:p>
                </p:txBody>
              </p:sp>
              <p:sp>
                <p:nvSpPr>
                  <p:cNvPr id="57" name="标题 1"/>
                  <p:cNvSpPr txBox="1"/>
                  <p:nvPr/>
                </p:nvSpPr>
                <p:spPr>
                  <a:xfrm>
                    <a:off x="6300192" y="5733255"/>
                    <a:ext cx="720080" cy="2880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1200" dirty="0">
                        <a:solidFill>
                          <a:prstClr val="black"/>
                        </a:solidFill>
                        <a:latin typeface="+mn-lt"/>
                        <a:ea typeface="+mn-ea"/>
                        <a:cs typeface="+mn-ea"/>
                        <a:sym typeface="+mn-lt"/>
                      </a:rPr>
                      <a:t>2010</a:t>
                    </a:r>
                    <a:endParaRPr lang="zh-CN" altLang="en-US" sz="1200" dirty="0">
                      <a:solidFill>
                        <a:prstClr val="black"/>
                      </a:solidFill>
                      <a:latin typeface="+mn-lt"/>
                      <a:ea typeface="+mn-ea"/>
                      <a:cs typeface="+mn-ea"/>
                      <a:sym typeface="+mn-lt"/>
                    </a:endParaRPr>
                  </a:p>
                </p:txBody>
              </p:sp>
              <p:sp>
                <p:nvSpPr>
                  <p:cNvPr id="58" name="标题 1"/>
                  <p:cNvSpPr txBox="1"/>
                  <p:nvPr/>
                </p:nvSpPr>
                <p:spPr>
                  <a:xfrm>
                    <a:off x="4644008" y="5733255"/>
                    <a:ext cx="720080" cy="2880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1200" dirty="0">
                        <a:solidFill>
                          <a:prstClr val="black"/>
                        </a:solidFill>
                        <a:latin typeface="+mn-lt"/>
                        <a:ea typeface="+mn-ea"/>
                        <a:cs typeface="+mn-ea"/>
                        <a:sym typeface="+mn-lt"/>
                      </a:rPr>
                      <a:t>2000</a:t>
                    </a:r>
                    <a:endParaRPr lang="zh-CN" altLang="en-US" sz="1200" dirty="0">
                      <a:solidFill>
                        <a:prstClr val="black"/>
                      </a:solidFill>
                      <a:latin typeface="+mn-lt"/>
                      <a:ea typeface="+mn-ea"/>
                      <a:cs typeface="+mn-ea"/>
                      <a:sym typeface="+mn-lt"/>
                    </a:endParaRPr>
                  </a:p>
                </p:txBody>
              </p:sp>
              <p:sp>
                <p:nvSpPr>
                  <p:cNvPr id="59" name="标题 1"/>
                  <p:cNvSpPr txBox="1"/>
                  <p:nvPr/>
                </p:nvSpPr>
                <p:spPr>
                  <a:xfrm>
                    <a:off x="1691680" y="5733254"/>
                    <a:ext cx="720080" cy="2880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1200" dirty="0">
                        <a:solidFill>
                          <a:prstClr val="black"/>
                        </a:solidFill>
                        <a:latin typeface="+mn-lt"/>
                        <a:ea typeface="+mn-ea"/>
                        <a:cs typeface="+mn-ea"/>
                        <a:sym typeface="+mn-lt"/>
                      </a:rPr>
                      <a:t>1980</a:t>
                    </a:r>
                    <a:endParaRPr lang="zh-CN" altLang="en-US" sz="1200" dirty="0">
                      <a:solidFill>
                        <a:prstClr val="black"/>
                      </a:solidFill>
                      <a:latin typeface="+mn-lt"/>
                      <a:ea typeface="+mn-ea"/>
                      <a:cs typeface="+mn-ea"/>
                      <a:sym typeface="+mn-lt"/>
                    </a:endParaRPr>
                  </a:p>
                </p:txBody>
              </p:sp>
              <p:sp>
                <p:nvSpPr>
                  <p:cNvPr id="61" name="TextBox 21"/>
                  <p:cNvSpPr txBox="1"/>
                  <p:nvPr/>
                </p:nvSpPr>
                <p:spPr>
                  <a:xfrm>
                    <a:off x="630250" y="2374172"/>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1974</a:t>
                    </a:r>
                    <a:endParaRPr lang="zh-CN" altLang="en-US" sz="1400" b="1" dirty="0">
                      <a:solidFill>
                        <a:prstClr val="white"/>
                      </a:solidFill>
                      <a:cs typeface="+mn-ea"/>
                      <a:sym typeface="+mn-lt"/>
                    </a:endParaRPr>
                  </a:p>
                </p:txBody>
              </p:sp>
              <p:sp>
                <p:nvSpPr>
                  <p:cNvPr id="62" name="TextBox 23"/>
                  <p:cNvSpPr txBox="1"/>
                  <p:nvPr/>
                </p:nvSpPr>
                <p:spPr>
                  <a:xfrm>
                    <a:off x="1949909" y="1387746"/>
                    <a:ext cx="651446" cy="527244"/>
                  </a:xfrm>
                  <a:prstGeom prst="rect">
                    <a:avLst/>
                  </a:prstGeom>
                  <a:noFill/>
                </p:spPr>
                <p:txBody>
                  <a:bodyPr wrap="square" rtlCol="0">
                    <a:spAutoFit/>
                  </a:bodyPr>
                  <a:lstStyle>
                    <a:defPPr>
                      <a:defRPr lang="zh-CN"/>
                    </a:defPPr>
                    <a:lvl1pPr algn="ctr" fontAlgn="auto">
                      <a:spcBef>
                        <a:spcPts val="0"/>
                      </a:spcBef>
                      <a:spcAft>
                        <a:spcPts val="0"/>
                      </a:spcAft>
                      <a:defRPr sz="1200">
                        <a:solidFill>
                          <a:prstClr val="black"/>
                        </a:solidFill>
                        <a:latin typeface="微软雅黑" panose="020B0503020204020204" pitchFamily="34" charset="-122"/>
                        <a:ea typeface="微软雅黑" panose="020B0503020204020204" pitchFamily="34" charset="-122"/>
                        <a:cs typeface="Microsoft Sans Serif" panose="020B0604020202020204" pitchFamily="34" charset="0"/>
                      </a:defRPr>
                    </a:lvl1pPr>
                  </a:lstStyle>
                  <a:p>
                    <a:r>
                      <a:rPr lang="zh-CN" altLang="en-US" dirty="0">
                        <a:latin typeface="+mn-lt"/>
                        <a:ea typeface="+mn-ea"/>
                        <a:cs typeface="+mn-ea"/>
                        <a:sym typeface="+mn-lt"/>
                      </a:rPr>
                      <a:t>商用</a:t>
                    </a:r>
                    <a:r>
                      <a:rPr lang="en-US" altLang="zh-CN" dirty="0">
                        <a:latin typeface="+mn-lt"/>
                        <a:ea typeface="+mn-ea"/>
                        <a:cs typeface="+mn-ea"/>
                        <a:sym typeface="+mn-lt"/>
                      </a:rPr>
                      <a:t>Ingres</a:t>
                    </a:r>
                    <a:endParaRPr lang="zh-CN" altLang="en-US" dirty="0">
                      <a:latin typeface="+mn-lt"/>
                      <a:ea typeface="+mn-ea"/>
                      <a:cs typeface="+mn-ea"/>
                      <a:sym typeface="+mn-lt"/>
                    </a:endParaRPr>
                  </a:p>
                </p:txBody>
              </p:sp>
              <p:sp>
                <p:nvSpPr>
                  <p:cNvPr id="63" name="TextBox 24"/>
                  <p:cNvSpPr txBox="1"/>
                  <p:nvPr/>
                </p:nvSpPr>
                <p:spPr>
                  <a:xfrm>
                    <a:off x="1979713" y="1858405"/>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1982</a:t>
                    </a:r>
                    <a:endParaRPr lang="zh-CN" altLang="en-US" sz="1400" b="1" dirty="0">
                      <a:solidFill>
                        <a:prstClr val="white"/>
                      </a:solidFill>
                      <a:cs typeface="+mn-ea"/>
                      <a:sym typeface="+mn-lt"/>
                    </a:endParaRPr>
                  </a:p>
                </p:txBody>
              </p:sp>
              <p:pic>
                <p:nvPicPr>
                  <p:cNvPr id="64" name="Picture 5" descr="C:\Users\Administrator\Desktop\102_120406123238_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191004"/>
                    <a:ext cx="814701" cy="80589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dministrator\Desktop\微信截图_2016103018551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762904"/>
                    <a:ext cx="942576" cy="31189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C:\Users\Administrator\Desktop\2014101309503997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6404" y="3283823"/>
                    <a:ext cx="709566" cy="7095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29"/>
                  <p:cNvSpPr txBox="1"/>
                  <p:nvPr/>
                </p:nvSpPr>
                <p:spPr>
                  <a:xfrm>
                    <a:off x="2386880" y="3739427"/>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smtClean="0">
                        <a:solidFill>
                          <a:prstClr val="white"/>
                        </a:solidFill>
                        <a:cs typeface="+mn-ea"/>
                        <a:sym typeface="+mn-lt"/>
                      </a:rPr>
                      <a:t>1984</a:t>
                    </a:r>
                    <a:endParaRPr lang="zh-CN" altLang="en-US" sz="1400" b="1" dirty="0">
                      <a:solidFill>
                        <a:prstClr val="white"/>
                      </a:solidFill>
                      <a:cs typeface="+mn-ea"/>
                      <a:sym typeface="+mn-lt"/>
                    </a:endParaRPr>
                  </a:p>
                </p:txBody>
              </p:sp>
              <p:pic>
                <p:nvPicPr>
                  <p:cNvPr id="68" name="Picture 4" descr="C:\Users\Administrator\Desktop\Oracle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4186133"/>
                    <a:ext cx="1002060" cy="334020"/>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30"/>
                  <p:cNvSpPr txBox="1"/>
                  <p:nvPr/>
                </p:nvSpPr>
                <p:spPr>
                  <a:xfrm>
                    <a:off x="1132719" y="4509119"/>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1979</a:t>
                    </a:r>
                    <a:endParaRPr lang="zh-CN" altLang="en-US" sz="1400" b="1" dirty="0">
                      <a:solidFill>
                        <a:prstClr val="white"/>
                      </a:solidFill>
                      <a:cs typeface="+mn-ea"/>
                      <a:sym typeface="+mn-lt"/>
                    </a:endParaRPr>
                  </a:p>
                </p:txBody>
              </p:sp>
              <p:sp>
                <p:nvSpPr>
                  <p:cNvPr id="70" name="TextBox 31"/>
                  <p:cNvSpPr txBox="1"/>
                  <p:nvPr/>
                </p:nvSpPr>
                <p:spPr>
                  <a:xfrm>
                    <a:off x="3162081" y="1996904"/>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1989</a:t>
                    </a:r>
                    <a:endParaRPr lang="zh-CN" altLang="en-US" sz="1400" b="1" dirty="0">
                      <a:solidFill>
                        <a:prstClr val="white"/>
                      </a:solidFill>
                      <a:cs typeface="+mn-ea"/>
                      <a:sym typeface="+mn-lt"/>
                    </a:endParaRPr>
                  </a:p>
                </p:txBody>
              </p:sp>
              <p:sp>
                <p:nvSpPr>
                  <p:cNvPr id="71" name="TextBox 32"/>
                  <p:cNvSpPr txBox="1"/>
                  <p:nvPr/>
                </p:nvSpPr>
                <p:spPr>
                  <a:xfrm>
                    <a:off x="5004048" y="1063769"/>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2003</a:t>
                    </a:r>
                    <a:endParaRPr lang="zh-CN" altLang="en-US" sz="1400" b="1" dirty="0">
                      <a:solidFill>
                        <a:prstClr val="white"/>
                      </a:solidFill>
                      <a:cs typeface="+mn-ea"/>
                      <a:sym typeface="+mn-lt"/>
                    </a:endParaRPr>
                  </a:p>
                </p:txBody>
              </p:sp>
              <p:sp>
                <p:nvSpPr>
                  <p:cNvPr id="73" name="TextBox 34"/>
                  <p:cNvSpPr txBox="1"/>
                  <p:nvPr/>
                </p:nvSpPr>
                <p:spPr>
                  <a:xfrm>
                    <a:off x="2195737" y="5096217"/>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1983</a:t>
                    </a:r>
                    <a:endParaRPr lang="zh-CN" altLang="en-US" sz="1400" b="1" dirty="0">
                      <a:solidFill>
                        <a:prstClr val="white"/>
                      </a:solidFill>
                      <a:cs typeface="+mn-ea"/>
                      <a:sym typeface="+mn-lt"/>
                    </a:endParaRPr>
                  </a:p>
                </p:txBody>
              </p:sp>
              <p:sp>
                <p:nvSpPr>
                  <p:cNvPr id="75" name="TextBox 38"/>
                  <p:cNvSpPr txBox="1"/>
                  <p:nvPr/>
                </p:nvSpPr>
                <p:spPr>
                  <a:xfrm>
                    <a:off x="2347454" y="2586970"/>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1984</a:t>
                    </a:r>
                    <a:endParaRPr lang="zh-CN" altLang="en-US" sz="1400" b="1" dirty="0">
                      <a:solidFill>
                        <a:prstClr val="white"/>
                      </a:solidFill>
                      <a:cs typeface="+mn-ea"/>
                      <a:sym typeface="+mn-lt"/>
                    </a:endParaRPr>
                  </a:p>
                </p:txBody>
              </p:sp>
              <p:sp>
                <p:nvSpPr>
                  <p:cNvPr id="77" name="TextBox 40"/>
                  <p:cNvSpPr txBox="1"/>
                  <p:nvPr/>
                </p:nvSpPr>
                <p:spPr>
                  <a:xfrm>
                    <a:off x="3520679" y="3125383"/>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1990</a:t>
                    </a:r>
                    <a:endParaRPr lang="zh-CN" altLang="en-US" sz="1400" b="1" dirty="0">
                      <a:solidFill>
                        <a:prstClr val="white"/>
                      </a:solidFill>
                      <a:cs typeface="+mn-ea"/>
                      <a:sym typeface="+mn-lt"/>
                    </a:endParaRPr>
                  </a:p>
                </p:txBody>
              </p:sp>
              <p:sp>
                <p:nvSpPr>
                  <p:cNvPr id="79" name="TextBox 43"/>
                  <p:cNvSpPr txBox="1"/>
                  <p:nvPr/>
                </p:nvSpPr>
                <p:spPr>
                  <a:xfrm>
                    <a:off x="4355976" y="3656059"/>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1999</a:t>
                    </a:r>
                    <a:endParaRPr lang="zh-CN" altLang="en-US" sz="1400" b="1" dirty="0">
                      <a:solidFill>
                        <a:prstClr val="white"/>
                      </a:solidFill>
                      <a:cs typeface="+mn-ea"/>
                      <a:sym typeface="+mn-lt"/>
                    </a:endParaRPr>
                  </a:p>
                </p:txBody>
              </p:sp>
              <p:sp>
                <p:nvSpPr>
                  <p:cNvPr id="80" name="TextBox 45"/>
                  <p:cNvSpPr txBox="1"/>
                  <p:nvPr/>
                </p:nvSpPr>
                <p:spPr>
                  <a:xfrm>
                    <a:off x="5459251" y="5411362"/>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2005</a:t>
                    </a:r>
                    <a:endParaRPr lang="zh-CN" altLang="en-US" sz="1400" b="1" dirty="0">
                      <a:solidFill>
                        <a:prstClr val="white"/>
                      </a:solidFill>
                      <a:cs typeface="+mn-ea"/>
                      <a:sym typeface="+mn-lt"/>
                    </a:endParaRPr>
                  </a:p>
                </p:txBody>
              </p:sp>
              <p:pic>
                <p:nvPicPr>
                  <p:cNvPr id="81" name="Picture 7" descr="C:\Users\Administrator\Desktop\微信截图_201610302114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8282" y="5128659"/>
                    <a:ext cx="787894" cy="316565"/>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47"/>
                  <p:cNvSpPr txBox="1"/>
                  <p:nvPr/>
                </p:nvSpPr>
                <p:spPr>
                  <a:xfrm>
                    <a:off x="4644008" y="1988839"/>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2000</a:t>
                    </a:r>
                    <a:endParaRPr lang="zh-CN" altLang="en-US" sz="1400" b="1" dirty="0">
                      <a:solidFill>
                        <a:prstClr val="white"/>
                      </a:solidFill>
                      <a:cs typeface="+mn-ea"/>
                      <a:sym typeface="+mn-lt"/>
                    </a:endParaRPr>
                  </a:p>
                </p:txBody>
              </p:sp>
              <p:sp>
                <p:nvSpPr>
                  <p:cNvPr id="83" name="TextBox 51"/>
                  <p:cNvSpPr txBox="1"/>
                  <p:nvPr/>
                </p:nvSpPr>
                <p:spPr>
                  <a:xfrm>
                    <a:off x="7067778" y="2805172"/>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2012</a:t>
                    </a:r>
                    <a:endParaRPr lang="zh-CN" altLang="en-US" sz="1400" b="1" dirty="0">
                      <a:solidFill>
                        <a:prstClr val="white"/>
                      </a:solidFill>
                      <a:cs typeface="+mn-ea"/>
                      <a:sym typeface="+mn-lt"/>
                    </a:endParaRPr>
                  </a:p>
                </p:txBody>
              </p:sp>
              <p:sp>
                <p:nvSpPr>
                  <p:cNvPr id="84" name="TextBox 52"/>
                  <p:cNvSpPr txBox="1"/>
                  <p:nvPr/>
                </p:nvSpPr>
                <p:spPr>
                  <a:xfrm>
                    <a:off x="5992261" y="4481805"/>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2009</a:t>
                    </a:r>
                    <a:endParaRPr lang="zh-CN" altLang="en-US" sz="1400" b="1" dirty="0">
                      <a:solidFill>
                        <a:prstClr val="white"/>
                      </a:solidFill>
                      <a:cs typeface="+mn-ea"/>
                      <a:sym typeface="+mn-lt"/>
                    </a:endParaRPr>
                  </a:p>
                </p:txBody>
              </p:sp>
              <p:sp>
                <p:nvSpPr>
                  <p:cNvPr id="85" name="矩形 84"/>
                  <p:cNvSpPr/>
                  <p:nvPr/>
                </p:nvSpPr>
                <p:spPr>
                  <a:xfrm>
                    <a:off x="6661548" y="2488825"/>
                    <a:ext cx="1519393" cy="316347"/>
                  </a:xfrm>
                  <a:prstGeom prst="rect">
                    <a:avLst/>
                  </a:prstGeom>
                </p:spPr>
                <p:txBody>
                  <a:bodyPr wrap="square">
                    <a:spAutoFit/>
                  </a:bodyPr>
                  <a:lstStyle/>
                  <a:p>
                    <a:pPr fontAlgn="auto">
                      <a:spcBef>
                        <a:spcPts val="0"/>
                      </a:spcBef>
                      <a:spcAft>
                        <a:spcPts val="0"/>
                      </a:spcAft>
                    </a:pPr>
                    <a:r>
                      <a:rPr lang="en-US" altLang="zh-CN" sz="1200" b="1" dirty="0">
                        <a:solidFill>
                          <a:srgbClr val="EAB200"/>
                        </a:solidFill>
                        <a:cs typeface="+mn-ea"/>
                        <a:sym typeface="+mn-lt"/>
                      </a:rPr>
                      <a:t>Amazon Redshift</a:t>
                    </a:r>
                    <a:endParaRPr lang="zh-CN" altLang="en-US" sz="1200" b="1" dirty="0">
                      <a:solidFill>
                        <a:srgbClr val="EAB200"/>
                      </a:solidFill>
                      <a:cs typeface="+mn-ea"/>
                      <a:sym typeface="+mn-lt"/>
                    </a:endParaRPr>
                  </a:p>
                </p:txBody>
              </p:sp>
              <p:pic>
                <p:nvPicPr>
                  <p:cNvPr id="86" name="Picture 8" descr="C:\Users\Administrator\Desktop\888.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8303" y="762904"/>
                    <a:ext cx="779553" cy="39054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2550" y="3302010"/>
                    <a:ext cx="743662" cy="42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9677" y="4136306"/>
                    <a:ext cx="793240" cy="34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13" descr="C:\Users\Administrator\Desktop\16498.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22318" y="4941168"/>
                    <a:ext cx="576063" cy="576063"/>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99992" y="1772817"/>
                    <a:ext cx="924958" cy="17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93300" y="2444911"/>
                    <a:ext cx="1034884" cy="392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TextBox 50"/>
                  <p:cNvSpPr txBox="1"/>
                  <p:nvPr/>
                </p:nvSpPr>
                <p:spPr>
                  <a:xfrm>
                    <a:off x="5398055" y="2848196"/>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2005</a:t>
                    </a:r>
                    <a:endParaRPr lang="zh-CN" altLang="en-US" sz="1400" b="1" dirty="0">
                      <a:solidFill>
                        <a:prstClr val="white"/>
                      </a:solidFill>
                      <a:cs typeface="+mn-ea"/>
                      <a:sym typeface="+mn-lt"/>
                    </a:endParaRPr>
                  </a:p>
                </p:txBody>
              </p:sp>
              <p:sp>
                <p:nvSpPr>
                  <p:cNvPr id="94" name="标题 1"/>
                  <p:cNvSpPr txBox="1"/>
                  <p:nvPr/>
                </p:nvSpPr>
                <p:spPr>
                  <a:xfrm>
                    <a:off x="3203848" y="5733254"/>
                    <a:ext cx="720080" cy="2880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1200" dirty="0">
                        <a:solidFill>
                          <a:prstClr val="black"/>
                        </a:solidFill>
                        <a:latin typeface="+mn-lt"/>
                        <a:ea typeface="+mn-ea"/>
                        <a:cs typeface="+mn-ea"/>
                        <a:sym typeface="+mn-lt"/>
                      </a:rPr>
                      <a:t>1990</a:t>
                    </a:r>
                    <a:endParaRPr lang="zh-CN" altLang="en-US" sz="1200" dirty="0">
                      <a:solidFill>
                        <a:prstClr val="black"/>
                      </a:solidFill>
                      <a:latin typeface="+mn-lt"/>
                      <a:ea typeface="+mn-ea"/>
                      <a:cs typeface="+mn-ea"/>
                      <a:sym typeface="+mn-lt"/>
                    </a:endParaRPr>
                  </a:p>
                </p:txBody>
              </p:sp>
              <p:sp>
                <p:nvSpPr>
                  <p:cNvPr id="95" name="TextBox 45"/>
                  <p:cNvSpPr txBox="1"/>
                  <p:nvPr/>
                </p:nvSpPr>
                <p:spPr>
                  <a:xfrm>
                    <a:off x="6804248" y="5419488"/>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2011</a:t>
                    </a:r>
                    <a:endParaRPr lang="zh-CN" altLang="en-US" sz="1400" b="1" dirty="0">
                      <a:solidFill>
                        <a:prstClr val="white"/>
                      </a:solidFill>
                      <a:cs typeface="+mn-ea"/>
                      <a:sym typeface="+mn-lt"/>
                    </a:endParaRPr>
                  </a:p>
                </p:txBody>
              </p:sp>
              <p:sp>
                <p:nvSpPr>
                  <p:cNvPr id="96" name="TextBox 32"/>
                  <p:cNvSpPr txBox="1"/>
                  <p:nvPr/>
                </p:nvSpPr>
                <p:spPr>
                  <a:xfrm>
                    <a:off x="7374045" y="1061268"/>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2013</a:t>
                    </a:r>
                    <a:endParaRPr lang="zh-CN" altLang="en-US" sz="1400" b="1" dirty="0">
                      <a:solidFill>
                        <a:prstClr val="white"/>
                      </a:solidFill>
                      <a:cs typeface="+mn-ea"/>
                      <a:sym typeface="+mn-lt"/>
                    </a:endParaRPr>
                  </a:p>
                </p:txBody>
              </p:sp>
              <p:sp>
                <p:nvSpPr>
                  <p:cNvPr id="97" name="TextBox 47"/>
                  <p:cNvSpPr txBox="1"/>
                  <p:nvPr/>
                </p:nvSpPr>
                <p:spPr>
                  <a:xfrm>
                    <a:off x="4069054" y="4490957"/>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smtClean="0">
                        <a:solidFill>
                          <a:prstClr val="white"/>
                        </a:solidFill>
                        <a:cs typeface="+mn-ea"/>
                        <a:sym typeface="+mn-lt"/>
                      </a:rPr>
                      <a:t>1996</a:t>
                    </a:r>
                    <a:endParaRPr lang="zh-CN" altLang="en-US" sz="1400" b="1" dirty="0">
                      <a:solidFill>
                        <a:prstClr val="white"/>
                      </a:solidFill>
                      <a:cs typeface="+mn-ea"/>
                      <a:sym typeface="+mn-lt"/>
                    </a:endParaRPr>
                  </a:p>
                </p:txBody>
              </p:sp>
              <p:sp>
                <p:nvSpPr>
                  <p:cNvPr id="98" name="TextBox 52"/>
                  <p:cNvSpPr txBox="1"/>
                  <p:nvPr/>
                </p:nvSpPr>
                <p:spPr>
                  <a:xfrm>
                    <a:off x="8087857" y="3656058"/>
                    <a:ext cx="648072" cy="35149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a:solidFill>
                          <a:prstClr val="white"/>
                        </a:solidFill>
                        <a:cs typeface="+mn-ea"/>
                        <a:sym typeface="+mn-lt"/>
                      </a:rPr>
                      <a:t>2015</a:t>
                    </a:r>
                    <a:endParaRPr lang="zh-CN" altLang="en-US" sz="1400" b="1" dirty="0">
                      <a:solidFill>
                        <a:prstClr val="white"/>
                      </a:solidFill>
                      <a:cs typeface="+mn-ea"/>
                      <a:sym typeface="+mn-lt"/>
                    </a:endParaRPr>
                  </a:p>
                </p:txBody>
              </p:sp>
            </p:grpSp>
            <p:sp>
              <p:nvSpPr>
                <p:cNvPr id="54" name="标题 1"/>
                <p:cNvSpPr txBox="1"/>
                <p:nvPr/>
              </p:nvSpPr>
              <p:spPr>
                <a:xfrm>
                  <a:off x="8180524" y="5848160"/>
                  <a:ext cx="672472" cy="2522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1200" dirty="0">
                      <a:solidFill>
                        <a:prstClr val="black"/>
                      </a:solidFill>
                      <a:latin typeface="+mn-lt"/>
                      <a:ea typeface="+mn-ea"/>
                      <a:cs typeface="+mn-ea"/>
                      <a:sym typeface="+mn-lt"/>
                    </a:rPr>
                    <a:t>2015</a:t>
                  </a:r>
                  <a:endParaRPr lang="zh-CN" altLang="en-US" sz="1200" dirty="0">
                    <a:solidFill>
                      <a:prstClr val="black"/>
                    </a:solidFill>
                    <a:latin typeface="+mn-lt"/>
                    <a:ea typeface="+mn-ea"/>
                    <a:cs typeface="+mn-ea"/>
                    <a:sym typeface="+mn-lt"/>
                  </a:endParaRPr>
                </a:p>
              </p:txBody>
            </p:sp>
            <p:cxnSp>
              <p:nvCxnSpPr>
                <p:cNvPr id="99" name="直接连接符 98"/>
                <p:cNvCxnSpPr/>
                <p:nvPr/>
              </p:nvCxnSpPr>
              <p:spPr bwMode="auto">
                <a:xfrm>
                  <a:off x="1164905" y="1487134"/>
                  <a:ext cx="0" cy="4601648"/>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cxnSp>
              <p:nvCxnSpPr>
                <p:cNvPr id="100" name="直接连接符 99"/>
                <p:cNvCxnSpPr/>
                <p:nvPr/>
              </p:nvCxnSpPr>
              <p:spPr bwMode="auto">
                <a:xfrm>
                  <a:off x="2582090" y="1504051"/>
                  <a:ext cx="0" cy="4601648"/>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cxnSp>
              <p:nvCxnSpPr>
                <p:cNvPr id="101" name="直接连接符 100"/>
                <p:cNvCxnSpPr/>
                <p:nvPr/>
              </p:nvCxnSpPr>
              <p:spPr bwMode="auto">
                <a:xfrm>
                  <a:off x="3959776" y="1504051"/>
                  <a:ext cx="0" cy="4601648"/>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cxnSp>
              <p:nvCxnSpPr>
                <p:cNvPr id="102" name="直接连接符 101"/>
                <p:cNvCxnSpPr/>
                <p:nvPr/>
              </p:nvCxnSpPr>
              <p:spPr bwMode="auto">
                <a:xfrm>
                  <a:off x="5337463" y="1504051"/>
                  <a:ext cx="0" cy="4601648"/>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cxnSp>
              <p:nvCxnSpPr>
                <p:cNvPr id="103" name="直接连接符 102"/>
                <p:cNvCxnSpPr/>
                <p:nvPr/>
              </p:nvCxnSpPr>
              <p:spPr bwMode="auto">
                <a:xfrm>
                  <a:off x="6882142" y="1504051"/>
                  <a:ext cx="0" cy="4601648"/>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cxnSp>
              <p:nvCxnSpPr>
                <p:cNvPr id="104" name="直接连接符 103"/>
                <p:cNvCxnSpPr/>
                <p:nvPr/>
              </p:nvCxnSpPr>
              <p:spPr bwMode="auto">
                <a:xfrm>
                  <a:off x="8510318" y="1487134"/>
                  <a:ext cx="0" cy="4601648"/>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pic>
              <p:nvPicPr>
                <p:cNvPr id="3" name="图片 2"/>
                <p:cNvPicPr>
                  <a:picLocks noChangeAspect="1"/>
                </p:cNvPicPr>
                <p:nvPr/>
              </p:nvPicPr>
              <p:blipFill>
                <a:blip r:embed="rId12"/>
                <a:stretch>
                  <a:fillRect/>
                </a:stretch>
              </p:blipFill>
              <p:spPr>
                <a:xfrm>
                  <a:off x="4438321" y="4425448"/>
                  <a:ext cx="657263" cy="342920"/>
                </a:xfrm>
                <a:prstGeom prst="rect">
                  <a:avLst/>
                </a:prstGeom>
              </p:spPr>
            </p:pic>
            <p:pic>
              <p:nvPicPr>
                <p:cNvPr id="4" name="图片 3"/>
                <p:cNvPicPr>
                  <a:picLocks noChangeAspect="1"/>
                </p:cNvPicPr>
                <p:nvPr/>
              </p:nvPicPr>
              <p:blipFill>
                <a:blip r:embed="rId13"/>
                <a:stretch>
                  <a:fillRect/>
                </a:stretch>
              </p:blipFill>
              <p:spPr>
                <a:xfrm>
                  <a:off x="2921674" y="2893844"/>
                  <a:ext cx="518578" cy="179964"/>
                </a:xfrm>
                <a:prstGeom prst="rect">
                  <a:avLst/>
                </a:prstGeom>
              </p:spPr>
            </p:pic>
            <p:pic>
              <p:nvPicPr>
                <p:cNvPr id="6" name="图片 5"/>
                <p:cNvPicPr>
                  <a:picLocks noChangeAspect="1"/>
                </p:cNvPicPr>
                <p:nvPr/>
              </p:nvPicPr>
              <p:blipFill>
                <a:blip r:embed="rId14"/>
                <a:stretch>
                  <a:fillRect/>
                </a:stretch>
              </p:blipFill>
              <p:spPr>
                <a:xfrm>
                  <a:off x="2593647" y="4981763"/>
                  <a:ext cx="885272" cy="279566"/>
                </a:xfrm>
                <a:prstGeom prst="rect">
                  <a:avLst/>
                </a:prstGeom>
              </p:spPr>
            </p:pic>
            <p:pic>
              <p:nvPicPr>
                <p:cNvPr id="7" name="图片 6"/>
                <p:cNvPicPr>
                  <a:picLocks noChangeAspect="1"/>
                </p:cNvPicPr>
                <p:nvPr/>
              </p:nvPicPr>
              <p:blipFill>
                <a:blip r:embed="rId15"/>
                <a:stretch>
                  <a:fillRect/>
                </a:stretch>
              </p:blipFill>
              <p:spPr>
                <a:xfrm>
                  <a:off x="3951590" y="3111974"/>
                  <a:ext cx="571786" cy="411686"/>
                </a:xfrm>
                <a:prstGeom prst="rect">
                  <a:avLst/>
                </a:prstGeom>
              </p:spPr>
            </p:pic>
            <p:pic>
              <p:nvPicPr>
                <p:cNvPr id="8" name="图片 7"/>
                <p:cNvPicPr>
                  <a:picLocks noChangeAspect="1"/>
                </p:cNvPicPr>
                <p:nvPr/>
              </p:nvPicPr>
              <p:blipFill>
                <a:blip r:embed="rId16"/>
                <a:stretch>
                  <a:fillRect/>
                </a:stretch>
              </p:blipFill>
              <p:spPr>
                <a:xfrm>
                  <a:off x="4822015" y="3580739"/>
                  <a:ext cx="496831" cy="445435"/>
                </a:xfrm>
                <a:prstGeom prst="rect">
                  <a:avLst/>
                </a:prstGeom>
              </p:spPr>
            </p:pic>
            <p:pic>
              <p:nvPicPr>
                <p:cNvPr id="10" name="图片 9"/>
                <p:cNvPicPr>
                  <a:picLocks noChangeAspect="1"/>
                </p:cNvPicPr>
                <p:nvPr/>
              </p:nvPicPr>
              <p:blipFill>
                <a:blip r:embed="rId17"/>
                <a:stretch>
                  <a:fillRect/>
                </a:stretch>
              </p:blipFill>
              <p:spPr>
                <a:xfrm>
                  <a:off x="1235687" y="2670182"/>
                  <a:ext cx="801485" cy="186261"/>
                </a:xfrm>
                <a:prstGeom prst="rect">
                  <a:avLst/>
                </a:prstGeom>
              </p:spPr>
            </p:pic>
            <p:cxnSp>
              <p:nvCxnSpPr>
                <p:cNvPr id="226" name="直接连接符 225"/>
                <p:cNvCxnSpPr/>
                <p:nvPr/>
              </p:nvCxnSpPr>
              <p:spPr bwMode="auto">
                <a:xfrm>
                  <a:off x="9737539" y="1487134"/>
                  <a:ext cx="0" cy="4601648"/>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pic>
              <p:nvPicPr>
                <p:cNvPr id="2050" name="Picture 2" descr="C:\Users\hwx559043\AppData\Roaming\eSpace_Desktop\UserData\hwx559043\imagefiles\C7591C25-AE50-4AA2-8E1E-6C17436B474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04026" y="1735242"/>
                  <a:ext cx="590550" cy="552451"/>
                </a:xfrm>
                <a:prstGeom prst="rect">
                  <a:avLst/>
                </a:prstGeom>
                <a:noFill/>
                <a:extLst>
                  <a:ext uri="{909E8E84-426E-40DD-AFC4-6F175D3DCCD1}">
                    <a14:hiddenFill xmlns:a14="http://schemas.microsoft.com/office/drawing/2010/main">
                      <a:solidFill>
                        <a:srgbClr val="FFFFFF"/>
                      </a:solidFill>
                    </a14:hiddenFill>
                  </a:ext>
                </a:extLst>
              </p:spPr>
            </p:pic>
            <p:sp>
              <p:nvSpPr>
                <p:cNvPr id="228" name="TextBox 32"/>
                <p:cNvSpPr txBox="1"/>
                <p:nvPr/>
              </p:nvSpPr>
              <p:spPr>
                <a:xfrm>
                  <a:off x="6641431" y="2347671"/>
                  <a:ext cx="605224" cy="30777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smtClean="0">
                      <a:solidFill>
                        <a:prstClr val="white"/>
                      </a:solidFill>
                      <a:cs typeface="+mn-ea"/>
                      <a:sym typeface="+mn-lt"/>
                    </a:rPr>
                    <a:t>2010</a:t>
                  </a:r>
                  <a:endParaRPr lang="zh-CN" altLang="en-US" sz="1400" b="1" dirty="0">
                    <a:solidFill>
                      <a:prstClr val="white"/>
                    </a:solidFill>
                    <a:cs typeface="+mn-ea"/>
                    <a:sym typeface="+mn-lt"/>
                  </a:endParaRPr>
                </a:p>
              </p:txBody>
            </p:sp>
            <p:pic>
              <p:nvPicPr>
                <p:cNvPr id="2052" name="Picture 4" descr="C:\Users\hwx559043\AppData\Roaming\eSpace_Desktop\UserData\hwx559043\imagefiles\B2CAC79A-C410-418E-92E3-A0D712B5BA8D.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05688" y="1545971"/>
                  <a:ext cx="832363" cy="178087"/>
                </a:xfrm>
                <a:prstGeom prst="rect">
                  <a:avLst/>
                </a:prstGeom>
                <a:noFill/>
                <a:extLst>
                  <a:ext uri="{909E8E84-426E-40DD-AFC4-6F175D3DCCD1}">
                    <a14:hiddenFill xmlns:a14="http://schemas.microsoft.com/office/drawing/2010/main">
                      <a:solidFill>
                        <a:srgbClr val="FFFFFF"/>
                      </a:solidFill>
                    </a14:hiddenFill>
                  </a:ext>
                </a:extLst>
              </p:spPr>
            </p:pic>
            <p:sp>
              <p:nvSpPr>
                <p:cNvPr id="229" name="标题 1"/>
                <p:cNvSpPr txBox="1"/>
                <p:nvPr/>
              </p:nvSpPr>
              <p:spPr>
                <a:xfrm>
                  <a:off x="9400006" y="5850382"/>
                  <a:ext cx="672472" cy="2522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1200" dirty="0" smtClean="0">
                      <a:solidFill>
                        <a:prstClr val="black"/>
                      </a:solidFill>
                      <a:latin typeface="+mn-lt"/>
                      <a:ea typeface="+mn-ea"/>
                      <a:cs typeface="+mn-ea"/>
                      <a:sym typeface="+mn-lt"/>
                    </a:rPr>
                    <a:t>2019</a:t>
                  </a:r>
                  <a:endParaRPr lang="zh-CN" altLang="en-US" sz="1200" dirty="0">
                    <a:solidFill>
                      <a:prstClr val="black"/>
                    </a:solidFill>
                    <a:latin typeface="+mn-lt"/>
                    <a:ea typeface="+mn-ea"/>
                    <a:cs typeface="+mn-ea"/>
                    <a:sym typeface="+mn-lt"/>
                  </a:endParaRPr>
                </a:p>
              </p:txBody>
            </p:sp>
            <p:pic>
              <p:nvPicPr>
                <p:cNvPr id="2054" name="Picture 6" descr="C:\Users\hwx559043\AppData\Roaming\eSpace_Desktop\UserData\hwx559043\imagefiles\17EC2710-ABB4-49D8-9EB3-27D41354BB94.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321789" y="2669951"/>
                  <a:ext cx="904385" cy="138942"/>
                </a:xfrm>
                <a:prstGeom prst="rect">
                  <a:avLst/>
                </a:prstGeom>
                <a:noFill/>
                <a:extLst>
                  <a:ext uri="{909E8E84-426E-40DD-AFC4-6F175D3DCCD1}">
                    <a14:hiddenFill xmlns:a14="http://schemas.microsoft.com/office/drawing/2010/main">
                      <a:solidFill>
                        <a:srgbClr val="FFFFFF"/>
                      </a:solidFill>
                    </a14:hiddenFill>
                  </a:ext>
                </a:extLst>
              </p:spPr>
            </p:pic>
            <p:sp>
              <p:nvSpPr>
                <p:cNvPr id="230" name="TextBox 51"/>
                <p:cNvSpPr txBox="1"/>
                <p:nvPr/>
              </p:nvSpPr>
              <p:spPr>
                <a:xfrm>
                  <a:off x="9472382" y="2887158"/>
                  <a:ext cx="605224" cy="30777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smtClean="0">
                      <a:solidFill>
                        <a:prstClr val="white"/>
                      </a:solidFill>
                      <a:cs typeface="+mn-ea"/>
                      <a:sym typeface="+mn-lt"/>
                    </a:rPr>
                    <a:t>2019</a:t>
                  </a:r>
                  <a:endParaRPr lang="zh-CN" altLang="en-US" sz="1400" b="1" dirty="0">
                    <a:solidFill>
                      <a:prstClr val="white"/>
                    </a:solidFill>
                    <a:cs typeface="+mn-ea"/>
                    <a:sym typeface="+mn-lt"/>
                  </a:endParaRPr>
                </a:p>
              </p:txBody>
            </p:sp>
          </p:grpSp>
          <p:pic>
            <p:nvPicPr>
              <p:cNvPr id="231" name="Picture 8" descr="C:\Users\hwx559043\AppData\Roaming\eSpace_Desktop\UserData\hwx559043\imagefiles\A18C63FA-50ED-4A12-935C-E98F6E5076A9.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28688" y="3768820"/>
                <a:ext cx="942995" cy="246305"/>
              </a:xfrm>
              <a:prstGeom prst="rect">
                <a:avLst/>
              </a:prstGeom>
              <a:noFill/>
              <a:extLst>
                <a:ext uri="{909E8E84-426E-40DD-AFC4-6F175D3DCCD1}">
                  <a14:hiddenFill xmlns:a14="http://schemas.microsoft.com/office/drawing/2010/main">
                    <a:solidFill>
                      <a:srgbClr val="FFFFFF"/>
                    </a:solidFill>
                  </a14:hiddenFill>
                </a:ext>
              </a:extLst>
            </p:spPr>
          </p:pic>
          <p:sp>
            <p:nvSpPr>
              <p:cNvPr id="232" name="TextBox 51"/>
              <p:cNvSpPr txBox="1"/>
              <p:nvPr/>
            </p:nvSpPr>
            <p:spPr>
              <a:xfrm>
                <a:off x="6095522" y="4050210"/>
                <a:ext cx="605224" cy="30777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smtClean="0">
                    <a:solidFill>
                      <a:prstClr val="white"/>
                    </a:solidFill>
                    <a:cs typeface="+mn-ea"/>
                    <a:sym typeface="+mn-lt"/>
                  </a:rPr>
                  <a:t>2007</a:t>
                </a:r>
                <a:endParaRPr lang="zh-CN" altLang="en-US" sz="1400" b="1" dirty="0">
                  <a:solidFill>
                    <a:prstClr val="white"/>
                  </a:solidFill>
                  <a:cs typeface="+mn-ea"/>
                  <a:sym typeface="+mn-lt"/>
                </a:endParaRPr>
              </a:p>
            </p:txBody>
          </p:sp>
          <p:sp>
            <p:nvSpPr>
              <p:cNvPr id="233" name="TextBox 51"/>
              <p:cNvSpPr txBox="1"/>
              <p:nvPr/>
            </p:nvSpPr>
            <p:spPr>
              <a:xfrm>
                <a:off x="9828113" y="4754803"/>
                <a:ext cx="605224" cy="307777"/>
              </a:xfrm>
              <a:prstGeom prst="rect">
                <a:avLst/>
              </a:prstGeom>
              <a:solidFill>
                <a:srgbClr val="0070C0"/>
              </a:solidFill>
            </p:spPr>
            <p:txBody>
              <a:bodyPr wrap="square" rtlCol="0">
                <a:spAutoFit/>
              </a:bodyPr>
              <a:lstStyle/>
              <a:p>
                <a:pPr algn="ctr" fontAlgn="auto">
                  <a:spcBef>
                    <a:spcPts val="0"/>
                  </a:spcBef>
                  <a:spcAft>
                    <a:spcPts val="0"/>
                  </a:spcAft>
                </a:pPr>
                <a:r>
                  <a:rPr lang="en-US" altLang="zh-CN" sz="1400" b="1" dirty="0" smtClean="0">
                    <a:solidFill>
                      <a:prstClr val="white"/>
                    </a:solidFill>
                    <a:cs typeface="+mn-ea"/>
                    <a:sym typeface="+mn-lt"/>
                  </a:rPr>
                  <a:t>2020</a:t>
                </a:r>
                <a:endParaRPr lang="zh-CN" altLang="en-US" sz="1400" b="1" dirty="0">
                  <a:solidFill>
                    <a:prstClr val="white"/>
                  </a:solidFill>
                  <a:cs typeface="+mn-ea"/>
                  <a:sym typeface="+mn-lt"/>
                </a:endParaRPr>
              </a:p>
            </p:txBody>
          </p:sp>
        </p:grpSp>
        <p:sp>
          <p:nvSpPr>
            <p:cNvPr id="72" name="文本框 71"/>
            <p:cNvSpPr txBox="1"/>
            <p:nvPr/>
          </p:nvSpPr>
          <p:spPr>
            <a:xfrm>
              <a:off x="9494935" y="4434263"/>
              <a:ext cx="1337601" cy="338554"/>
            </a:xfrm>
            <a:prstGeom prst="rect">
              <a:avLst/>
            </a:prstGeom>
            <a:noFill/>
          </p:spPr>
          <p:txBody>
            <a:bodyPr wrap="square" rtlCol="0">
              <a:spAutoFit/>
            </a:bodyPr>
            <a:lstStyle/>
            <a:p>
              <a:r>
                <a:rPr lang="en-US" altLang="zh-CN" sz="1600" b="1" dirty="0" err="1" smtClean="0">
                  <a:solidFill>
                    <a:srgbClr val="C00000"/>
                  </a:solidFill>
                </a:rPr>
                <a:t>openGauss</a:t>
              </a:r>
              <a:endParaRPr lang="zh-CN" altLang="en-US" sz="1600" b="1" dirty="0">
                <a:solidFill>
                  <a:srgbClr val="C00000"/>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n-lt"/>
                <a:ea typeface="+mn-ea"/>
              </a:rPr>
              <a:t>结构化查询语言</a:t>
            </a:r>
            <a:r>
              <a:rPr lang="en-US" altLang="zh-CN" dirty="0" smtClean="0">
                <a:latin typeface="+mn-lt"/>
                <a:ea typeface="+mn-ea"/>
              </a:rPr>
              <a:t> -</a:t>
            </a:r>
            <a:r>
              <a:rPr lang="zh-CN" altLang="en-US" dirty="0" smtClean="0">
                <a:latin typeface="+mn-lt"/>
                <a:ea typeface="+mn-ea"/>
              </a:rPr>
              <a:t> </a:t>
            </a:r>
            <a:r>
              <a:rPr lang="en-US" altLang="zh-CN" dirty="0" smtClean="0">
                <a:solidFill>
                  <a:srgbClr val="C00000"/>
                </a:solidFill>
                <a:latin typeface="+mn-lt"/>
                <a:ea typeface="+mn-ea"/>
              </a:rPr>
              <a:t>S</a:t>
            </a:r>
            <a:r>
              <a:rPr lang="en-US" altLang="zh-CN" dirty="0" smtClean="0">
                <a:latin typeface="+mn-lt"/>
                <a:ea typeface="+mn-ea"/>
              </a:rPr>
              <a:t>tructured </a:t>
            </a:r>
            <a:r>
              <a:rPr lang="en-US" altLang="zh-CN" sz="3600" dirty="0">
                <a:solidFill>
                  <a:srgbClr val="C00000"/>
                </a:solidFill>
                <a:latin typeface="+mn-lt"/>
                <a:ea typeface="+mn-ea"/>
              </a:rPr>
              <a:t>Q</a:t>
            </a:r>
            <a:r>
              <a:rPr lang="en-US" altLang="zh-CN" dirty="0" smtClean="0">
                <a:latin typeface="+mn-lt"/>
                <a:ea typeface="+mn-ea"/>
              </a:rPr>
              <a:t>uery </a:t>
            </a:r>
            <a:r>
              <a:rPr lang="en-US" altLang="zh-CN" sz="3600" dirty="0">
                <a:solidFill>
                  <a:srgbClr val="C00000"/>
                </a:solidFill>
                <a:latin typeface="+mn-lt"/>
                <a:ea typeface="+mn-ea"/>
              </a:rPr>
              <a:t>L</a:t>
            </a:r>
            <a:r>
              <a:rPr lang="en-US" altLang="zh-CN" dirty="0" smtClean="0">
                <a:latin typeface="+mn-lt"/>
                <a:ea typeface="+mn-ea"/>
              </a:rPr>
              <a:t>anguage</a:t>
            </a:r>
            <a:endParaRPr lang="zh-CN" altLang="en-US" dirty="0">
              <a:latin typeface="+mn-lt"/>
              <a:ea typeface="+mn-ea"/>
            </a:endParaRPr>
          </a:p>
        </p:txBody>
      </p:sp>
      <p:sp>
        <p:nvSpPr>
          <p:cNvPr id="3" name="文本占位符 2"/>
          <p:cNvSpPr>
            <a:spLocks noGrp="1"/>
          </p:cNvSpPr>
          <p:nvPr>
            <p:ph type="body" sz="quarter" idx="10"/>
          </p:nvPr>
        </p:nvSpPr>
        <p:spPr/>
        <p:txBody>
          <a:bodyPr>
            <a:normAutofit/>
          </a:bodyPr>
          <a:lstStyle/>
          <a:p>
            <a:r>
              <a:rPr lang="en-US" altLang="zh-CN" sz="1800" dirty="0" smtClean="0">
                <a:latin typeface="+mn-lt"/>
                <a:ea typeface="+mn-ea"/>
              </a:rPr>
              <a:t>SQL</a:t>
            </a:r>
            <a:r>
              <a:rPr lang="zh-CN" altLang="en-US" sz="1800" dirty="0" smtClean="0">
                <a:latin typeface="+mn-lt"/>
                <a:ea typeface="+mn-ea"/>
              </a:rPr>
              <a:t>语言</a:t>
            </a:r>
            <a:endParaRPr lang="en-US" altLang="zh-CN" sz="1600" dirty="0" smtClean="0">
              <a:latin typeface="+mn-lt"/>
              <a:ea typeface="+mn-ea"/>
            </a:endParaRPr>
          </a:p>
          <a:p>
            <a:pPr lvl="1"/>
            <a:r>
              <a:rPr lang="zh-CN" altLang="en-US" sz="1600" dirty="0" smtClean="0">
                <a:latin typeface="+mn-lt"/>
                <a:ea typeface="+mn-ea"/>
              </a:rPr>
              <a:t>高级的非过程化编程语言，允许用户在高层数据结构上工作；</a:t>
            </a:r>
            <a:endParaRPr lang="en-US" altLang="zh-CN" sz="1600" dirty="0" smtClean="0">
              <a:latin typeface="+mn-lt"/>
              <a:ea typeface="+mn-ea"/>
            </a:endParaRPr>
          </a:p>
          <a:p>
            <a:pPr lvl="1"/>
            <a:r>
              <a:rPr lang="zh-CN" altLang="en-US" sz="1600" dirty="0">
                <a:latin typeface="+mn-lt"/>
                <a:ea typeface="+mn-ea"/>
              </a:rPr>
              <a:t>不</a:t>
            </a:r>
            <a:r>
              <a:rPr lang="zh-CN" altLang="en-US" sz="1600" dirty="0" smtClean="0">
                <a:latin typeface="+mn-lt"/>
                <a:ea typeface="+mn-ea"/>
              </a:rPr>
              <a:t>要求用户指定数据存放方法；</a:t>
            </a:r>
            <a:endParaRPr lang="en-US" altLang="zh-CN" sz="1600" dirty="0" smtClean="0">
              <a:latin typeface="+mn-lt"/>
              <a:ea typeface="+mn-ea"/>
            </a:endParaRPr>
          </a:p>
          <a:p>
            <a:pPr lvl="1"/>
            <a:r>
              <a:rPr lang="zh-CN" altLang="en-US" sz="1600" dirty="0" smtClean="0">
                <a:latin typeface="+mn-lt"/>
                <a:ea typeface="+mn-ea"/>
              </a:rPr>
              <a:t>不需要用户了解具体数据存放方式；</a:t>
            </a:r>
            <a:endParaRPr lang="en-US" altLang="zh-CN" sz="1600" dirty="0" smtClean="0">
              <a:latin typeface="+mn-lt"/>
              <a:ea typeface="+mn-ea"/>
            </a:endParaRPr>
          </a:p>
          <a:p>
            <a:pPr lvl="1"/>
            <a:r>
              <a:rPr lang="zh-CN" altLang="en-US" sz="1600" dirty="0" smtClean="0">
                <a:latin typeface="+mn-lt"/>
                <a:ea typeface="+mn-ea"/>
              </a:rPr>
              <a:t>底层结构完全不同的各种关系型数据库系统可以使用相同的</a:t>
            </a:r>
            <a:r>
              <a:rPr lang="en-US" altLang="zh-CN" sz="1600" dirty="0" smtClean="0">
                <a:latin typeface="+mn-lt"/>
                <a:ea typeface="+mn-ea"/>
              </a:rPr>
              <a:t>SQL</a:t>
            </a:r>
            <a:r>
              <a:rPr lang="zh-CN" altLang="en-US" sz="1600" dirty="0" smtClean="0">
                <a:latin typeface="+mn-lt"/>
                <a:ea typeface="+mn-ea"/>
              </a:rPr>
              <a:t>语言作为数据操作和管理的接口。</a:t>
            </a:r>
            <a:endParaRPr lang="en-US" altLang="zh-CN" sz="1600" dirty="0" smtClean="0">
              <a:latin typeface="+mn-lt"/>
              <a:ea typeface="+mn-ea"/>
            </a:endParaRPr>
          </a:p>
          <a:p>
            <a:pPr lvl="1"/>
            <a:endParaRPr lang="en-US" altLang="zh-CN" sz="1800" dirty="0">
              <a:latin typeface="+mn-lt"/>
              <a:ea typeface="+mn-ea"/>
            </a:endParaRPr>
          </a:p>
          <a:p>
            <a:pPr lvl="1"/>
            <a:endParaRPr lang="en-US" altLang="zh-CN" sz="1600" dirty="0" smtClean="0">
              <a:latin typeface="+mn-lt"/>
              <a:ea typeface="+mn-ea"/>
            </a:endParaRPr>
          </a:p>
        </p:txBody>
      </p:sp>
      <p:sp>
        <p:nvSpPr>
          <p:cNvPr id="4" name="Line 3"/>
          <p:cNvSpPr>
            <a:spLocks noChangeShapeType="1"/>
          </p:cNvSpPr>
          <p:nvPr/>
        </p:nvSpPr>
        <p:spPr bwMode="auto">
          <a:xfrm flipH="1">
            <a:off x="8398490" y="3980399"/>
            <a:ext cx="1765" cy="2100601"/>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p>
        </p:txBody>
      </p:sp>
      <p:sp>
        <p:nvSpPr>
          <p:cNvPr id="5" name="Rectangle 4"/>
          <p:cNvSpPr>
            <a:spLocks noChangeArrowheads="1"/>
          </p:cNvSpPr>
          <p:nvPr/>
        </p:nvSpPr>
        <p:spPr bwMode="auto">
          <a:xfrm>
            <a:off x="2033867" y="5208059"/>
            <a:ext cx="1099426"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defTabSz="914400"/>
            <a:r>
              <a:rPr kumimoji="1" lang="en-US" altLang="zh-CN" sz="1400" b="1" dirty="0" smtClean="0"/>
              <a:t>SEQUEL2</a:t>
            </a:r>
            <a:endParaRPr kumimoji="1" lang="en-US" altLang="zh-CN" sz="1400" b="1" dirty="0"/>
          </a:p>
        </p:txBody>
      </p:sp>
      <p:sp>
        <p:nvSpPr>
          <p:cNvPr id="6" name="Line 5"/>
          <p:cNvSpPr>
            <a:spLocks noChangeShapeType="1"/>
          </p:cNvSpPr>
          <p:nvPr/>
        </p:nvSpPr>
        <p:spPr bwMode="auto">
          <a:xfrm>
            <a:off x="2636116" y="5756921"/>
            <a:ext cx="0" cy="347522"/>
          </a:xfrm>
          <a:prstGeom prst="line">
            <a:avLst/>
          </a:prstGeom>
          <a:noFill/>
          <a:ln w="25400">
            <a:solidFill>
              <a:srgbClr val="000000"/>
            </a:solidFill>
            <a:prstDash val="dash"/>
            <a:round/>
          </a:ln>
          <a:effectLst/>
        </p:spPr>
        <p:txBody>
          <a:bodyPr lIns="83448" tIns="41724" rIns="83448" bIns="41724" anchor="ctr">
            <a:spAutoFit/>
          </a:bodyPr>
          <a:lstStyle/>
          <a:p>
            <a:endParaRPr lang="en-US" sz="800"/>
          </a:p>
        </p:txBody>
      </p:sp>
      <p:sp>
        <p:nvSpPr>
          <p:cNvPr id="7" name="Line 6"/>
          <p:cNvSpPr>
            <a:spLocks noChangeShapeType="1"/>
          </p:cNvSpPr>
          <p:nvPr/>
        </p:nvSpPr>
        <p:spPr bwMode="auto">
          <a:xfrm>
            <a:off x="3904626" y="5432247"/>
            <a:ext cx="0" cy="670817"/>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p>
        </p:txBody>
      </p:sp>
      <p:sp>
        <p:nvSpPr>
          <p:cNvPr id="8" name="Text Box 7"/>
          <p:cNvSpPr txBox="1">
            <a:spLocks noChangeArrowheads="1"/>
          </p:cNvSpPr>
          <p:nvPr/>
        </p:nvSpPr>
        <p:spPr bwMode="auto">
          <a:xfrm>
            <a:off x="8832304" y="6093296"/>
            <a:ext cx="1620180" cy="276981"/>
          </a:xfrm>
          <a:prstGeom prst="rect">
            <a:avLst/>
          </a:prstGeom>
          <a:noFill/>
          <a:ln w="9525">
            <a:noFill/>
            <a:miter lim="800000"/>
          </a:ln>
          <a:effectLst/>
        </p:spPr>
        <p:txBody>
          <a:bodyPr wrap="square" lIns="91422" tIns="45711" rIns="91422" bIns="45711">
            <a:spAutoFit/>
          </a:bodyPr>
          <a:lstStyle/>
          <a:p>
            <a:pPr defTabSz="914400"/>
            <a:r>
              <a:rPr kumimoji="1" lang="en-US" altLang="zh-CN" sz="1200" smtClean="0"/>
              <a:t>SQL</a:t>
            </a:r>
            <a:r>
              <a:rPr kumimoji="1" lang="zh-CN" altLang="en-US" sz="1200" smtClean="0"/>
              <a:t>标准</a:t>
            </a:r>
            <a:r>
              <a:rPr kumimoji="1" lang="zh-CN" altLang="en-US" sz="1200" dirty="0" smtClean="0"/>
              <a:t>发展时间线</a:t>
            </a:r>
            <a:endParaRPr kumimoji="1" lang="zh-CN" altLang="en-US" sz="1200" dirty="0"/>
          </a:p>
        </p:txBody>
      </p:sp>
      <p:sp>
        <p:nvSpPr>
          <p:cNvPr id="9" name="Text Box 8"/>
          <p:cNvSpPr txBox="1">
            <a:spLocks noChangeArrowheads="1"/>
          </p:cNvSpPr>
          <p:nvPr/>
        </p:nvSpPr>
        <p:spPr bwMode="auto">
          <a:xfrm>
            <a:off x="2311927" y="6103064"/>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t>1976</a:t>
            </a:r>
            <a:endParaRPr kumimoji="1" lang="en-US" altLang="zh-CN" sz="1400" dirty="0"/>
          </a:p>
        </p:txBody>
      </p:sp>
      <p:sp>
        <p:nvSpPr>
          <p:cNvPr id="10" name="Text Box 9"/>
          <p:cNvSpPr txBox="1">
            <a:spLocks noChangeArrowheads="1"/>
          </p:cNvSpPr>
          <p:nvPr/>
        </p:nvSpPr>
        <p:spPr bwMode="auto">
          <a:xfrm>
            <a:off x="3612529" y="6103064"/>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t>1986</a:t>
            </a:r>
            <a:endParaRPr kumimoji="1" lang="en-US" altLang="zh-CN" sz="1400" dirty="0"/>
          </a:p>
        </p:txBody>
      </p:sp>
      <p:sp>
        <p:nvSpPr>
          <p:cNvPr id="11" name="Text Box 10"/>
          <p:cNvSpPr txBox="1">
            <a:spLocks noChangeArrowheads="1"/>
          </p:cNvSpPr>
          <p:nvPr/>
        </p:nvSpPr>
        <p:spPr bwMode="auto">
          <a:xfrm>
            <a:off x="4289206" y="6103064"/>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t>1989</a:t>
            </a:r>
            <a:endParaRPr kumimoji="1" lang="en-US" altLang="zh-CN" sz="1400" dirty="0"/>
          </a:p>
        </p:txBody>
      </p:sp>
      <p:sp>
        <p:nvSpPr>
          <p:cNvPr id="12" name="Text Box 11"/>
          <p:cNvSpPr txBox="1">
            <a:spLocks noChangeArrowheads="1"/>
          </p:cNvSpPr>
          <p:nvPr/>
        </p:nvSpPr>
        <p:spPr bwMode="auto">
          <a:xfrm>
            <a:off x="1029694" y="4631226"/>
            <a:ext cx="2041970" cy="460116"/>
          </a:xfrm>
          <a:prstGeom prst="rect">
            <a:avLst/>
          </a:prstGeom>
          <a:noFill/>
          <a:ln w="9525">
            <a:noFill/>
            <a:miter lim="800000"/>
          </a:ln>
          <a:effectLst/>
        </p:spPr>
        <p:txBody>
          <a:bodyPr lIns="91422" tIns="45711" rIns="91422" bIns="45711"/>
          <a:lstStyle/>
          <a:p>
            <a:pPr defTabSz="914400">
              <a:buFontTx/>
              <a:buChar char="•"/>
            </a:pPr>
            <a:r>
              <a:rPr lang="en-US" altLang="zh-CN" sz="1200" dirty="0"/>
              <a:t>Don </a:t>
            </a:r>
            <a:r>
              <a:rPr lang="en-US" altLang="zh-CN" sz="1200" dirty="0" smtClean="0"/>
              <a:t>Chamberlin</a:t>
            </a:r>
            <a:r>
              <a:rPr lang="zh-CN" altLang="en-US" sz="1200" dirty="0" smtClean="0"/>
              <a:t>等人描述的</a:t>
            </a:r>
            <a:r>
              <a:rPr lang="en-US" altLang="zh-CN" sz="1200" dirty="0" smtClean="0"/>
              <a:t>SQL</a:t>
            </a:r>
            <a:r>
              <a:rPr lang="zh-CN" altLang="en-US" sz="1200" dirty="0" smtClean="0"/>
              <a:t>最早版本</a:t>
            </a:r>
            <a:endParaRPr kumimoji="1" lang="zh-CN" altLang="en-US" sz="1200" dirty="0"/>
          </a:p>
        </p:txBody>
      </p:sp>
      <p:sp>
        <p:nvSpPr>
          <p:cNvPr id="16" name="Text Box 15"/>
          <p:cNvSpPr txBox="1">
            <a:spLocks noChangeArrowheads="1"/>
          </p:cNvSpPr>
          <p:nvPr/>
        </p:nvSpPr>
        <p:spPr bwMode="auto">
          <a:xfrm>
            <a:off x="7167861" y="6103064"/>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t>2003</a:t>
            </a:r>
            <a:endParaRPr kumimoji="1" lang="en-US" altLang="zh-CN" sz="1400" dirty="0"/>
          </a:p>
        </p:txBody>
      </p:sp>
      <p:sp>
        <p:nvSpPr>
          <p:cNvPr id="18" name="Line 17"/>
          <p:cNvSpPr>
            <a:spLocks noChangeShapeType="1"/>
          </p:cNvSpPr>
          <p:nvPr/>
        </p:nvSpPr>
        <p:spPr bwMode="auto">
          <a:xfrm>
            <a:off x="4732015" y="4556255"/>
            <a:ext cx="15377" cy="1548677"/>
          </a:xfrm>
          <a:prstGeom prst="line">
            <a:avLst/>
          </a:prstGeom>
          <a:noFill/>
          <a:ln w="25400">
            <a:solidFill>
              <a:srgbClr val="000000"/>
            </a:solidFill>
            <a:prstDash val="dash"/>
            <a:round/>
          </a:ln>
          <a:effectLst/>
        </p:spPr>
        <p:txBody>
          <a:bodyPr lIns="83448" tIns="41724" rIns="83448" bIns="41724" anchor="ctr">
            <a:spAutoFit/>
          </a:bodyPr>
          <a:lstStyle/>
          <a:p>
            <a:endParaRPr lang="en-US" sz="800"/>
          </a:p>
        </p:txBody>
      </p:sp>
      <p:sp>
        <p:nvSpPr>
          <p:cNvPr id="19" name="Rectangle 18"/>
          <p:cNvSpPr>
            <a:spLocks noChangeArrowheads="1"/>
          </p:cNvSpPr>
          <p:nvPr/>
        </p:nvSpPr>
        <p:spPr bwMode="auto">
          <a:xfrm>
            <a:off x="3407510" y="4895014"/>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t>SQL-86</a:t>
            </a:r>
            <a:endParaRPr kumimoji="1" lang="en-US" altLang="zh-CN" sz="1400" b="1" dirty="0"/>
          </a:p>
        </p:txBody>
      </p:sp>
      <p:sp>
        <p:nvSpPr>
          <p:cNvPr id="21" name="Line 20"/>
          <p:cNvSpPr>
            <a:spLocks noChangeShapeType="1"/>
          </p:cNvSpPr>
          <p:nvPr/>
        </p:nvSpPr>
        <p:spPr bwMode="auto">
          <a:xfrm>
            <a:off x="2033867" y="6085109"/>
            <a:ext cx="6968154" cy="0"/>
          </a:xfrm>
          <a:prstGeom prst="line">
            <a:avLst/>
          </a:prstGeom>
          <a:noFill/>
          <a:ln w="38100">
            <a:solidFill>
              <a:schemeClr val="tx1"/>
            </a:solidFill>
            <a:round/>
            <a:tailEnd type="arrow" w="med" len="med"/>
          </a:ln>
          <a:effectLst/>
        </p:spPr>
        <p:txBody>
          <a:bodyPr lIns="83448" tIns="41724" rIns="83448" bIns="41724" anchor="ctr">
            <a:spAutoFit/>
          </a:bodyPr>
          <a:lstStyle/>
          <a:p>
            <a:endParaRPr lang="en-US" sz="800"/>
          </a:p>
        </p:txBody>
      </p:sp>
      <p:sp>
        <p:nvSpPr>
          <p:cNvPr id="23" name="Text Box 11"/>
          <p:cNvSpPr txBox="1">
            <a:spLocks noChangeArrowheads="1"/>
          </p:cNvSpPr>
          <p:nvPr/>
        </p:nvSpPr>
        <p:spPr bwMode="auto">
          <a:xfrm>
            <a:off x="2311927" y="3655414"/>
            <a:ext cx="1300602" cy="460116"/>
          </a:xfrm>
          <a:prstGeom prst="rect">
            <a:avLst/>
          </a:prstGeom>
          <a:noFill/>
          <a:ln w="9525">
            <a:noFill/>
            <a:miter lim="800000"/>
          </a:ln>
          <a:effectLst/>
        </p:spPr>
        <p:txBody>
          <a:bodyPr lIns="91422" tIns="45711" rIns="91422" bIns="45711"/>
          <a:lstStyle/>
          <a:p>
            <a:pPr defTabSz="914400">
              <a:buFontTx/>
              <a:buChar char="•"/>
            </a:pPr>
            <a:r>
              <a:rPr lang="en-US" altLang="zh-CN" sz="1200" dirty="0" smtClean="0"/>
              <a:t>ANSI</a:t>
            </a:r>
            <a:r>
              <a:rPr lang="zh-CN" altLang="en-US" sz="1200" dirty="0" smtClean="0"/>
              <a:t>制定标准称为</a:t>
            </a:r>
            <a:r>
              <a:rPr lang="en-US" altLang="zh-CN" sz="1200" dirty="0" smtClean="0"/>
              <a:t>ANSI-SQL</a:t>
            </a:r>
            <a:endParaRPr kumimoji="1" lang="zh-CN" altLang="en-US" sz="1200" dirty="0"/>
          </a:p>
        </p:txBody>
      </p:sp>
      <p:sp>
        <p:nvSpPr>
          <p:cNvPr id="24" name="Rectangle 18"/>
          <p:cNvSpPr>
            <a:spLocks noChangeArrowheads="1"/>
          </p:cNvSpPr>
          <p:nvPr/>
        </p:nvSpPr>
        <p:spPr bwMode="auto">
          <a:xfrm>
            <a:off x="4285373" y="4048873"/>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t>SQL-89</a:t>
            </a:r>
            <a:endParaRPr kumimoji="1" lang="en-US" altLang="zh-CN" sz="1400" b="1" dirty="0"/>
          </a:p>
        </p:txBody>
      </p:sp>
      <p:sp>
        <p:nvSpPr>
          <p:cNvPr id="25" name="Rectangle 18"/>
          <p:cNvSpPr>
            <a:spLocks noChangeArrowheads="1"/>
          </p:cNvSpPr>
          <p:nvPr/>
        </p:nvSpPr>
        <p:spPr bwMode="auto">
          <a:xfrm>
            <a:off x="5089560" y="4649087"/>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t>SQL-92</a:t>
            </a:r>
            <a:endParaRPr kumimoji="1" lang="en-US" altLang="zh-CN" sz="1400" b="1" dirty="0"/>
          </a:p>
        </p:txBody>
      </p:sp>
      <p:sp>
        <p:nvSpPr>
          <p:cNvPr id="26" name="Line 17"/>
          <p:cNvSpPr>
            <a:spLocks noChangeShapeType="1"/>
          </p:cNvSpPr>
          <p:nvPr/>
        </p:nvSpPr>
        <p:spPr bwMode="auto">
          <a:xfrm>
            <a:off x="5484486" y="5170370"/>
            <a:ext cx="1" cy="932694"/>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p>
        </p:txBody>
      </p:sp>
      <p:sp>
        <p:nvSpPr>
          <p:cNvPr id="27" name="Text Box 10"/>
          <p:cNvSpPr txBox="1">
            <a:spLocks noChangeArrowheads="1"/>
          </p:cNvSpPr>
          <p:nvPr/>
        </p:nvSpPr>
        <p:spPr bwMode="auto">
          <a:xfrm>
            <a:off x="5151483" y="6103064"/>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t>1992</a:t>
            </a:r>
            <a:endParaRPr kumimoji="1" lang="en-US" altLang="zh-CN" sz="1400" dirty="0"/>
          </a:p>
        </p:txBody>
      </p:sp>
      <p:sp>
        <p:nvSpPr>
          <p:cNvPr id="28" name="Text Box 10"/>
          <p:cNvSpPr txBox="1">
            <a:spLocks noChangeArrowheads="1"/>
          </p:cNvSpPr>
          <p:nvPr/>
        </p:nvSpPr>
        <p:spPr bwMode="auto">
          <a:xfrm>
            <a:off x="6305584" y="6103064"/>
            <a:ext cx="588586"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t>1999</a:t>
            </a:r>
            <a:endParaRPr kumimoji="1" lang="en-US" altLang="zh-CN" sz="1400" dirty="0"/>
          </a:p>
        </p:txBody>
      </p:sp>
      <p:sp>
        <p:nvSpPr>
          <p:cNvPr id="29" name="Text Box 15"/>
          <p:cNvSpPr txBox="1">
            <a:spLocks noChangeArrowheads="1"/>
          </p:cNvSpPr>
          <p:nvPr/>
        </p:nvSpPr>
        <p:spPr bwMode="auto">
          <a:xfrm>
            <a:off x="8084962" y="6103064"/>
            <a:ext cx="594998" cy="307758"/>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t>2011</a:t>
            </a:r>
            <a:endParaRPr kumimoji="1" lang="en-US" altLang="zh-CN" sz="1400" dirty="0"/>
          </a:p>
        </p:txBody>
      </p:sp>
      <p:sp>
        <p:nvSpPr>
          <p:cNvPr id="30" name="Rectangle 18"/>
          <p:cNvSpPr>
            <a:spLocks noChangeArrowheads="1"/>
          </p:cNvSpPr>
          <p:nvPr/>
        </p:nvSpPr>
        <p:spPr bwMode="auto">
          <a:xfrm>
            <a:off x="6045932" y="4048873"/>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t>SQL-99</a:t>
            </a:r>
            <a:endParaRPr kumimoji="1" lang="en-US" altLang="zh-CN" sz="1400" b="1" dirty="0"/>
          </a:p>
        </p:txBody>
      </p:sp>
      <p:sp>
        <p:nvSpPr>
          <p:cNvPr id="31" name="Rectangle 18"/>
          <p:cNvSpPr>
            <a:spLocks noChangeArrowheads="1"/>
          </p:cNvSpPr>
          <p:nvPr/>
        </p:nvSpPr>
        <p:spPr bwMode="auto">
          <a:xfrm>
            <a:off x="6940687" y="4649087"/>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t>SQL-2003</a:t>
            </a:r>
            <a:endParaRPr kumimoji="1" lang="en-US" altLang="zh-CN" sz="1400" b="1" dirty="0"/>
          </a:p>
        </p:txBody>
      </p:sp>
      <p:sp>
        <p:nvSpPr>
          <p:cNvPr id="32" name="Rectangle 18"/>
          <p:cNvSpPr>
            <a:spLocks noChangeArrowheads="1"/>
          </p:cNvSpPr>
          <p:nvPr/>
        </p:nvSpPr>
        <p:spPr bwMode="auto">
          <a:xfrm>
            <a:off x="7856466" y="3459117"/>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t>SQL-2011</a:t>
            </a:r>
            <a:endParaRPr kumimoji="1" lang="en-US" altLang="zh-CN" sz="1400" b="1" dirty="0"/>
          </a:p>
        </p:txBody>
      </p:sp>
      <p:sp>
        <p:nvSpPr>
          <p:cNvPr id="33" name="Line 3"/>
          <p:cNvSpPr>
            <a:spLocks noChangeShapeType="1"/>
          </p:cNvSpPr>
          <p:nvPr/>
        </p:nvSpPr>
        <p:spPr bwMode="auto">
          <a:xfrm>
            <a:off x="6506610" y="4586028"/>
            <a:ext cx="1" cy="1483130"/>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p>
        </p:txBody>
      </p:sp>
      <p:sp>
        <p:nvSpPr>
          <p:cNvPr id="34" name="Line 3"/>
          <p:cNvSpPr>
            <a:spLocks noChangeShapeType="1"/>
          </p:cNvSpPr>
          <p:nvPr/>
        </p:nvSpPr>
        <p:spPr bwMode="auto">
          <a:xfrm>
            <a:off x="7464152" y="5186241"/>
            <a:ext cx="0" cy="882917"/>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p>
        </p:txBody>
      </p:sp>
      <p:cxnSp>
        <p:nvCxnSpPr>
          <p:cNvPr id="36" name="直接箭头连接符 35"/>
          <p:cNvCxnSpPr>
            <a:stCxn id="23" idx="2"/>
          </p:cNvCxnSpPr>
          <p:nvPr/>
        </p:nvCxnSpPr>
        <p:spPr bwMode="auto">
          <a:xfrm>
            <a:off x="2962228" y="4115530"/>
            <a:ext cx="865520" cy="794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接箭头连接符 36"/>
          <p:cNvCxnSpPr>
            <a:stCxn id="23" idx="2"/>
            <a:endCxn id="24" idx="1"/>
          </p:cNvCxnSpPr>
          <p:nvPr/>
        </p:nvCxnSpPr>
        <p:spPr bwMode="auto">
          <a:xfrm>
            <a:off x="2962228" y="4115530"/>
            <a:ext cx="1323145" cy="1939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Text Box 11"/>
          <p:cNvSpPr txBox="1">
            <a:spLocks noChangeArrowheads="1"/>
          </p:cNvSpPr>
          <p:nvPr/>
        </p:nvSpPr>
        <p:spPr bwMode="auto">
          <a:xfrm>
            <a:off x="5407126" y="3453099"/>
            <a:ext cx="1216024" cy="460116"/>
          </a:xfrm>
          <a:prstGeom prst="rect">
            <a:avLst/>
          </a:prstGeom>
          <a:noFill/>
          <a:ln w="9525">
            <a:noFill/>
            <a:miter lim="800000"/>
          </a:ln>
          <a:effectLst/>
        </p:spPr>
        <p:txBody>
          <a:bodyPr lIns="91422" tIns="45711" rIns="91422" bIns="45711"/>
          <a:lstStyle/>
          <a:p>
            <a:pPr defTabSz="914400">
              <a:buFontTx/>
              <a:buChar char="•"/>
            </a:pPr>
            <a:r>
              <a:rPr lang="en-US" altLang="zh-CN" sz="1200" dirty="0" smtClean="0"/>
              <a:t>ISO</a:t>
            </a:r>
            <a:r>
              <a:rPr lang="zh-CN" altLang="en-US" sz="1200" dirty="0" smtClean="0"/>
              <a:t>组织开始制定</a:t>
            </a:r>
            <a:r>
              <a:rPr lang="en-US" altLang="zh-CN" sz="1200" dirty="0" smtClean="0"/>
              <a:t>SQL</a:t>
            </a:r>
            <a:r>
              <a:rPr lang="zh-CN" altLang="en-US" sz="1200" dirty="0" smtClean="0"/>
              <a:t>标准</a:t>
            </a:r>
            <a:endParaRPr kumimoji="1" lang="zh-CN" altLang="en-US" sz="1200" dirty="0"/>
          </a:p>
        </p:txBody>
      </p:sp>
      <p:cxnSp>
        <p:nvCxnSpPr>
          <p:cNvPr id="42" name="直接箭头连接符 41"/>
          <p:cNvCxnSpPr>
            <a:endCxn id="25" idx="0"/>
          </p:cNvCxnSpPr>
          <p:nvPr/>
        </p:nvCxnSpPr>
        <p:spPr bwMode="auto">
          <a:xfrm flipH="1">
            <a:off x="5631585" y="3850788"/>
            <a:ext cx="146956" cy="7982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mn-lt"/>
                <a:ea typeface="+mn-ea"/>
                <a:cs typeface="+mn-ea"/>
                <a:sym typeface="+mn-lt"/>
              </a:rPr>
              <a:t>数据库从诞生之日起至今已近</a:t>
            </a:r>
            <a:r>
              <a:rPr lang="en-US" altLang="zh-CN" dirty="0" smtClean="0">
                <a:latin typeface="+mn-lt"/>
                <a:ea typeface="+mn-ea"/>
                <a:cs typeface="+mn-ea"/>
                <a:sym typeface="+mn-lt"/>
              </a:rPr>
              <a:t>60</a:t>
            </a:r>
            <a:r>
              <a:rPr lang="zh-CN" altLang="en-US" dirty="0" smtClean="0">
                <a:latin typeface="+mn-lt"/>
                <a:ea typeface="+mn-ea"/>
                <a:cs typeface="+mn-ea"/>
                <a:sym typeface="+mn-lt"/>
              </a:rPr>
              <a:t>年，从早期单纯</a:t>
            </a:r>
            <a:r>
              <a:rPr lang="zh-CN" altLang="en-US" dirty="0">
                <a:latin typeface="+mn-lt"/>
                <a:ea typeface="+mn-ea"/>
                <a:cs typeface="+mn-ea"/>
                <a:sym typeface="+mn-lt"/>
              </a:rPr>
              <a:t>地</a:t>
            </a:r>
            <a:r>
              <a:rPr lang="zh-CN" altLang="en-US" dirty="0" smtClean="0">
                <a:latin typeface="+mn-lt"/>
                <a:ea typeface="+mn-ea"/>
                <a:cs typeface="+mn-ea"/>
                <a:sym typeface="+mn-lt"/>
              </a:rPr>
              <a:t>对数据文件的保存和处理，发展出以数据建模和数据库管理系统核心技术为主的一门内容丰富的学科，</a:t>
            </a:r>
            <a:r>
              <a:rPr lang="zh-CN" altLang="en-US" dirty="0">
                <a:latin typeface="+mn-lt"/>
                <a:ea typeface="+mn-ea"/>
                <a:cs typeface="+mn-ea"/>
                <a:sym typeface="+mn-lt"/>
              </a:rPr>
              <a:t>成为现代计算机应用系统的基础和</a:t>
            </a:r>
            <a:r>
              <a:rPr lang="zh-CN" altLang="en-US" dirty="0" smtClean="0">
                <a:latin typeface="+mn-lt"/>
                <a:ea typeface="+mn-ea"/>
                <a:cs typeface="+mn-ea"/>
                <a:sym typeface="+mn-lt"/>
              </a:rPr>
              <a:t>核心。伴随着互联网、大数据、人工智能等技术的蓬勃兴起，数据库技术和产品更是百花齐放，带动了一个巨大的软件产业的发展。</a:t>
            </a:r>
            <a:endParaRPr lang="en-US" altLang="zh-CN" dirty="0" smtClean="0">
              <a:latin typeface="+mn-lt"/>
              <a:ea typeface="+mn-ea"/>
              <a:cs typeface="+mn-ea"/>
              <a:sym typeface="+mn-lt"/>
            </a:endParaRPr>
          </a:p>
          <a:p>
            <a:r>
              <a:rPr lang="zh-CN" altLang="en-US" dirty="0" smtClean="0">
                <a:latin typeface="+mn-lt"/>
                <a:ea typeface="+mn-ea"/>
                <a:cs typeface="+mn-ea"/>
                <a:sym typeface="+mn-lt"/>
              </a:rPr>
              <a:t>本章</a:t>
            </a:r>
            <a:r>
              <a:rPr lang="zh-CN" altLang="en-US" dirty="0">
                <a:latin typeface="+mn-lt"/>
                <a:ea typeface="+mn-ea"/>
                <a:cs typeface="+mn-ea"/>
                <a:sym typeface="+mn-lt"/>
              </a:rPr>
              <a:t>主要</a:t>
            </a:r>
            <a:r>
              <a:rPr lang="zh-CN" altLang="en-US" dirty="0" smtClean="0">
                <a:latin typeface="+mn-lt"/>
                <a:ea typeface="+mn-ea"/>
                <a:cs typeface="+mn-ea"/>
                <a:sym typeface="+mn-lt"/>
              </a:rPr>
              <a:t>讲述数据库的基本概念，数据库技术的发展历史，关系型数据库的架构演进以及关系型数据库的主流应用场景。</a:t>
            </a:r>
            <a:endParaRPr lang="zh-CN" altLang="en-US" dirty="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其他数据模型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ln>
            <a:solidFill>
              <a:schemeClr val="bg1"/>
            </a:solidFill>
          </a:ln>
        </p:spPr>
        <p:txBody>
          <a:bodyPr>
            <a:normAutofit fontScale="85000" lnSpcReduction="10000"/>
          </a:bodyPr>
          <a:lstStyle/>
          <a:p>
            <a:r>
              <a:rPr lang="zh-CN" altLang="en-US" sz="2000" dirty="0" smtClean="0">
                <a:latin typeface="+mn-lt"/>
                <a:ea typeface="+mn-ea"/>
                <a:cs typeface="+mn-ea"/>
                <a:sym typeface="+mn-lt"/>
              </a:rPr>
              <a:t>面向对象数据模型（</a:t>
            </a:r>
            <a:r>
              <a:rPr lang="en-US" altLang="zh-CN" sz="2000" dirty="0" smtClean="0">
                <a:latin typeface="+mn-lt"/>
                <a:ea typeface="+mn-ea"/>
                <a:cs typeface="+mn-ea"/>
                <a:sym typeface="+mn-lt"/>
              </a:rPr>
              <a:t>Object Oriented Data Model</a:t>
            </a:r>
            <a:r>
              <a:rPr lang="zh-CN" altLang="en-US" sz="2000" dirty="0" smtClean="0">
                <a:latin typeface="+mn-lt"/>
                <a:ea typeface="+mn-ea"/>
                <a:cs typeface="+mn-ea"/>
                <a:sym typeface="+mn-lt"/>
              </a:rPr>
              <a:t>，</a:t>
            </a:r>
            <a:r>
              <a:rPr lang="en-US" altLang="zh-CN" sz="2000" dirty="0" smtClean="0">
                <a:latin typeface="+mn-lt"/>
                <a:ea typeface="+mn-ea"/>
                <a:cs typeface="+mn-ea"/>
                <a:sym typeface="+mn-lt"/>
              </a:rPr>
              <a:t>OO</a:t>
            </a:r>
            <a:r>
              <a:rPr lang="zh-CN" altLang="en-US" sz="2000" dirty="0" smtClean="0">
                <a:latin typeface="+mn-lt"/>
                <a:ea typeface="+mn-ea"/>
                <a:cs typeface="+mn-ea"/>
                <a:sym typeface="+mn-lt"/>
              </a:rPr>
              <a:t>模型）</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将语义数据模型和面向对象程序设计方法结合起来，用一系列面向对象核心概念构成模型基础。</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由于面向对象数据库操作语言过于</a:t>
            </a:r>
            <a:r>
              <a:rPr lang="zh-CN" altLang="en-US" sz="1800" dirty="0">
                <a:latin typeface="+mn-lt"/>
                <a:ea typeface="+mn-ea"/>
                <a:cs typeface="+mn-ea"/>
                <a:sym typeface="+mn-lt"/>
              </a:rPr>
              <a:t>复杂</a:t>
            </a:r>
            <a:r>
              <a:rPr lang="zh-CN" altLang="en-US" sz="1800" dirty="0" smtClean="0">
                <a:latin typeface="+mn-lt"/>
                <a:ea typeface="+mn-ea"/>
                <a:cs typeface="+mn-ea"/>
                <a:sym typeface="+mn-lt"/>
              </a:rPr>
              <a:t>，没有得到开发人员认可。</a:t>
            </a:r>
            <a:endParaRPr lang="en-US" altLang="zh-CN" sz="1800" dirty="0" smtClean="0">
              <a:latin typeface="+mn-lt"/>
              <a:ea typeface="+mn-ea"/>
              <a:cs typeface="+mn-ea"/>
              <a:sym typeface="+mn-lt"/>
            </a:endParaRPr>
          </a:p>
          <a:p>
            <a:r>
              <a:rPr lang="en-US" altLang="zh-CN" sz="2000" dirty="0" smtClean="0">
                <a:latin typeface="+mn-lt"/>
                <a:ea typeface="+mn-ea"/>
                <a:cs typeface="+mn-ea"/>
                <a:sym typeface="+mn-lt"/>
              </a:rPr>
              <a:t>XML</a:t>
            </a:r>
            <a:r>
              <a:rPr lang="zh-CN" altLang="en-US" sz="2000" dirty="0" smtClean="0">
                <a:latin typeface="+mn-lt"/>
                <a:ea typeface="+mn-ea"/>
                <a:cs typeface="+mn-ea"/>
                <a:sym typeface="+mn-lt"/>
              </a:rPr>
              <a:t>数据模型</a:t>
            </a:r>
            <a:endParaRPr lang="en-US" altLang="zh-CN" sz="2000" dirty="0" smtClean="0">
              <a:latin typeface="+mn-lt"/>
              <a:ea typeface="+mn-ea"/>
              <a:cs typeface="+mn-ea"/>
              <a:sym typeface="+mn-lt"/>
            </a:endParaRPr>
          </a:p>
          <a:p>
            <a:pPr lvl="1"/>
            <a:r>
              <a:rPr lang="zh-CN" altLang="en-US" sz="1800" kern="1200" dirty="0">
                <a:latin typeface="+mn-lt"/>
                <a:ea typeface="+mn-ea"/>
                <a:cs typeface="+mn-ea"/>
                <a:sym typeface="+mn-lt"/>
              </a:rPr>
              <a:t>可扩展标记语言</a:t>
            </a:r>
            <a:r>
              <a:rPr lang="en-US" altLang="zh-CN" sz="1800" kern="1200" dirty="0">
                <a:latin typeface="+mn-lt"/>
                <a:ea typeface="+mn-ea"/>
                <a:cs typeface="+mn-ea"/>
                <a:sym typeface="+mn-lt"/>
              </a:rPr>
              <a:t>(extensible markup language, </a:t>
            </a:r>
            <a:r>
              <a:rPr lang="zh-CN" altLang="en-US" sz="1800" kern="1200" dirty="0">
                <a:latin typeface="+mn-lt"/>
                <a:ea typeface="+mn-ea"/>
                <a:cs typeface="+mn-ea"/>
                <a:sym typeface="+mn-lt"/>
              </a:rPr>
              <a:t>简称</a:t>
            </a:r>
            <a:r>
              <a:rPr lang="en-US" altLang="zh-CN" sz="1800" kern="1200" dirty="0">
                <a:latin typeface="+mn-lt"/>
                <a:ea typeface="+mn-ea"/>
                <a:cs typeface="+mn-ea"/>
                <a:sym typeface="+mn-lt"/>
              </a:rPr>
              <a:t>XML</a:t>
            </a:r>
            <a:r>
              <a:rPr lang="en-US" altLang="zh-CN" sz="1800" kern="1200" dirty="0" smtClean="0">
                <a:latin typeface="+mn-lt"/>
                <a:ea typeface="+mn-ea"/>
                <a:cs typeface="+mn-ea"/>
                <a:sym typeface="+mn-lt"/>
              </a:rPr>
              <a:t>)</a:t>
            </a:r>
            <a:r>
              <a:rPr lang="zh-CN" altLang="en-US" sz="1800" kern="1200" dirty="0">
                <a:latin typeface="+mn-lt"/>
                <a:ea typeface="+mn-ea"/>
                <a:cs typeface="+mn-ea"/>
                <a:sym typeface="+mn-lt"/>
              </a:rPr>
              <a:t>，</a:t>
            </a:r>
            <a:r>
              <a:rPr lang="zh-CN" altLang="en-US" sz="1800" kern="1200" dirty="0" smtClean="0">
                <a:latin typeface="+mn-lt"/>
                <a:ea typeface="+mn-ea"/>
                <a:cs typeface="+mn-ea"/>
                <a:sym typeface="+mn-lt"/>
              </a:rPr>
              <a:t>是</a:t>
            </a:r>
            <a:r>
              <a:rPr lang="en-US" altLang="zh-CN" sz="1800" kern="1200" dirty="0" smtClean="0">
                <a:latin typeface="+mn-lt"/>
                <a:ea typeface="+mn-ea"/>
                <a:cs typeface="+mn-ea"/>
                <a:sym typeface="+mn-lt"/>
              </a:rPr>
              <a:t>W3C</a:t>
            </a:r>
            <a:r>
              <a:rPr lang="zh-CN" altLang="en-US" sz="1800" kern="1200" dirty="0" smtClean="0">
                <a:latin typeface="+mn-lt"/>
                <a:ea typeface="+mn-ea"/>
                <a:cs typeface="+mn-ea"/>
                <a:sym typeface="+mn-lt"/>
              </a:rPr>
              <a:t>在</a:t>
            </a:r>
            <a:r>
              <a:rPr lang="en-US" altLang="zh-CN" sz="1800" kern="1200" dirty="0" smtClean="0">
                <a:latin typeface="+mn-lt"/>
                <a:ea typeface="+mn-ea"/>
                <a:cs typeface="+mn-ea"/>
                <a:sym typeface="+mn-lt"/>
              </a:rPr>
              <a:t>1998</a:t>
            </a:r>
            <a:r>
              <a:rPr lang="zh-CN" altLang="en-US" sz="1800" kern="1200" dirty="0" smtClean="0">
                <a:latin typeface="+mn-lt"/>
                <a:ea typeface="+mn-ea"/>
                <a:cs typeface="+mn-ea"/>
                <a:sym typeface="+mn-lt"/>
              </a:rPr>
              <a:t>年制定的一项标准，</a:t>
            </a:r>
            <a:r>
              <a:rPr lang="zh-CN" altLang="en-US" sz="1800" kern="1200" dirty="0">
                <a:latin typeface="+mn-lt"/>
                <a:ea typeface="+mn-ea"/>
                <a:cs typeface="+mn-ea"/>
                <a:sym typeface="+mn-lt"/>
              </a:rPr>
              <a:t>被作为互联网信息交换的标准</a:t>
            </a:r>
            <a:r>
              <a:rPr lang="zh-CN" altLang="en-US" sz="1800" kern="1200" dirty="0" smtClean="0">
                <a:latin typeface="+mn-lt"/>
                <a:ea typeface="+mn-ea"/>
                <a:cs typeface="+mn-ea"/>
                <a:sym typeface="+mn-lt"/>
              </a:rPr>
              <a:t>。</a:t>
            </a:r>
            <a:endParaRPr lang="en-US" altLang="zh-CN" sz="1800" dirty="0" smtClean="0">
              <a:latin typeface="+mn-lt"/>
              <a:ea typeface="+mn-ea"/>
              <a:cs typeface="+mn-ea"/>
              <a:sym typeface="+mn-lt"/>
            </a:endParaRPr>
          </a:p>
          <a:p>
            <a:pPr lvl="1"/>
            <a:r>
              <a:rPr lang="en-US" altLang="zh-CN" sz="1800" dirty="0" smtClean="0">
                <a:latin typeface="+mn-lt"/>
                <a:ea typeface="+mn-ea"/>
                <a:cs typeface="+mn-ea"/>
                <a:sym typeface="+mn-lt"/>
              </a:rPr>
              <a:t>XML</a:t>
            </a:r>
            <a:r>
              <a:rPr lang="zh-CN" altLang="en-US" sz="1800" dirty="0">
                <a:latin typeface="+mn-lt"/>
                <a:ea typeface="+mn-ea"/>
                <a:cs typeface="+mn-ea"/>
                <a:sym typeface="+mn-lt"/>
              </a:rPr>
              <a:t>模型是由若干带有标签的节点组成的</a:t>
            </a:r>
            <a:r>
              <a:rPr lang="zh-CN" altLang="en-US" sz="1800" dirty="0" smtClean="0">
                <a:latin typeface="+mn-lt"/>
                <a:ea typeface="+mn-ea"/>
                <a:cs typeface="+mn-ea"/>
                <a:sym typeface="+mn-lt"/>
              </a:rPr>
              <a:t>有向树，</a:t>
            </a:r>
            <a:r>
              <a:rPr lang="zh-CN" altLang="en-US" sz="1800" kern="1200" dirty="0" smtClean="0">
                <a:latin typeface="+mn-lt"/>
                <a:ea typeface="+mn-ea"/>
                <a:cs typeface="+mn-ea"/>
                <a:sym typeface="+mn-lt"/>
              </a:rPr>
              <a:t>是</a:t>
            </a:r>
            <a:r>
              <a:rPr lang="zh-CN" altLang="en-US" sz="1800" kern="1200" dirty="0">
                <a:latin typeface="+mn-lt"/>
                <a:ea typeface="+mn-ea"/>
                <a:cs typeface="+mn-ea"/>
                <a:sym typeface="+mn-lt"/>
              </a:rPr>
              <a:t>一种分层自描述模型，具有良好的语义和可扩展性，可以灵活地表示和组织数据，并提供高效的查询方法，例如</a:t>
            </a:r>
            <a:r>
              <a:rPr lang="en-US" altLang="zh-CN" sz="1800" kern="1200" dirty="0">
                <a:latin typeface="+mn-lt"/>
                <a:ea typeface="+mn-ea"/>
                <a:cs typeface="+mn-ea"/>
                <a:sym typeface="+mn-lt"/>
              </a:rPr>
              <a:t>XPath</a:t>
            </a:r>
            <a:r>
              <a:rPr lang="zh-CN" altLang="en-US" sz="1800" kern="1200" dirty="0">
                <a:latin typeface="+mn-lt"/>
                <a:ea typeface="+mn-ea"/>
                <a:cs typeface="+mn-ea"/>
                <a:sym typeface="+mn-lt"/>
              </a:rPr>
              <a:t>、 </a:t>
            </a:r>
            <a:r>
              <a:rPr lang="en-US" altLang="zh-CN" sz="1800" kern="1200" dirty="0">
                <a:latin typeface="+mn-lt"/>
                <a:ea typeface="+mn-ea"/>
                <a:cs typeface="+mn-ea"/>
                <a:sym typeface="+mn-lt"/>
              </a:rPr>
              <a:t>XQuery</a:t>
            </a:r>
            <a:r>
              <a:rPr lang="zh-CN" altLang="en-US" sz="1800" kern="1200" dirty="0">
                <a:latin typeface="+mn-lt"/>
                <a:ea typeface="+mn-ea"/>
                <a:cs typeface="+mn-ea"/>
                <a:sym typeface="+mn-lt"/>
              </a:rPr>
              <a:t>、 关键字查询、子树匹配等</a:t>
            </a:r>
            <a:r>
              <a:rPr lang="zh-CN" altLang="en-US" sz="1800" kern="1200" dirty="0" smtClean="0">
                <a:latin typeface="+mn-lt"/>
                <a:ea typeface="+mn-ea"/>
                <a:cs typeface="+mn-ea"/>
                <a:sym typeface="+mn-lt"/>
              </a:rPr>
              <a:t>。</a:t>
            </a:r>
            <a:endParaRPr lang="en-US" altLang="zh-CN" sz="1800" dirty="0" smtClean="0">
              <a:latin typeface="+mn-lt"/>
              <a:ea typeface="+mn-ea"/>
              <a:cs typeface="+mn-ea"/>
              <a:sym typeface="+mn-lt"/>
            </a:endParaRPr>
          </a:p>
          <a:p>
            <a:r>
              <a:rPr lang="en-US" altLang="zh-CN" sz="2000" dirty="0" smtClean="0">
                <a:latin typeface="+mn-lt"/>
                <a:ea typeface="+mn-ea"/>
                <a:cs typeface="+mn-ea"/>
                <a:sym typeface="+mn-lt"/>
              </a:rPr>
              <a:t>RDF</a:t>
            </a:r>
            <a:r>
              <a:rPr lang="zh-CN" altLang="en-US" sz="2000" dirty="0" smtClean="0">
                <a:latin typeface="+mn-lt"/>
                <a:ea typeface="+mn-ea"/>
                <a:cs typeface="+mn-ea"/>
                <a:sym typeface="+mn-lt"/>
              </a:rPr>
              <a:t>数据模型</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互联网的信息没有</a:t>
            </a:r>
            <a:r>
              <a:rPr lang="zh-CN" altLang="en-US" sz="1800" dirty="0">
                <a:latin typeface="+mn-lt"/>
                <a:ea typeface="+mn-ea"/>
                <a:cs typeface="+mn-ea"/>
                <a:sym typeface="+mn-lt"/>
              </a:rPr>
              <a:t>统一</a:t>
            </a:r>
            <a:r>
              <a:rPr lang="zh-CN" altLang="en-US" sz="1800" dirty="0" smtClean="0">
                <a:latin typeface="+mn-lt"/>
                <a:ea typeface="+mn-ea"/>
                <a:cs typeface="+mn-ea"/>
                <a:sym typeface="+mn-lt"/>
              </a:rPr>
              <a:t>表达方式，</a:t>
            </a:r>
            <a:r>
              <a:rPr lang="en-US" altLang="zh-CN" sz="1800" dirty="0" smtClean="0">
                <a:latin typeface="+mn-lt"/>
                <a:ea typeface="+mn-ea"/>
                <a:cs typeface="+mn-ea"/>
                <a:sym typeface="+mn-lt"/>
              </a:rPr>
              <a:t>W3C</a:t>
            </a:r>
            <a:r>
              <a:rPr lang="zh-CN" altLang="en-US" sz="1800" dirty="0" smtClean="0">
                <a:latin typeface="+mn-lt"/>
                <a:ea typeface="+mn-ea"/>
                <a:cs typeface="+mn-ea"/>
                <a:sym typeface="+mn-lt"/>
              </a:rPr>
              <a:t>提出资源描述框架 </a:t>
            </a:r>
            <a:r>
              <a:rPr lang="en-US" altLang="zh-CN" sz="1800" dirty="0" smtClean="0">
                <a:latin typeface="+mn-lt"/>
                <a:ea typeface="+mn-ea"/>
                <a:cs typeface="+mn-ea"/>
                <a:sym typeface="+mn-lt"/>
              </a:rPr>
              <a:t>(Resource Description Framework</a:t>
            </a:r>
            <a:r>
              <a:rPr lang="zh-CN" altLang="en-US" sz="1800" dirty="0" smtClean="0">
                <a:latin typeface="+mn-lt"/>
                <a:ea typeface="+mn-ea"/>
                <a:cs typeface="+mn-ea"/>
                <a:sym typeface="+mn-lt"/>
              </a:rPr>
              <a:t>，</a:t>
            </a:r>
            <a:r>
              <a:rPr lang="en-US" altLang="zh-CN" sz="1800" dirty="0" smtClean="0">
                <a:latin typeface="+mn-lt"/>
                <a:ea typeface="+mn-ea"/>
                <a:cs typeface="+mn-ea"/>
                <a:sym typeface="+mn-lt"/>
              </a:rPr>
              <a:t>RDF) </a:t>
            </a:r>
            <a:r>
              <a:rPr lang="zh-CN" altLang="en-US" sz="1800" dirty="0" smtClean="0">
                <a:latin typeface="+mn-lt"/>
                <a:ea typeface="+mn-ea"/>
                <a:cs typeface="+mn-ea"/>
                <a:sym typeface="+mn-lt"/>
              </a:rPr>
              <a:t>来描述和注解互联网资源；</a:t>
            </a:r>
            <a:endParaRPr lang="en-US" altLang="zh-CN" sz="1800" dirty="0" smtClean="0">
              <a:latin typeface="+mn-lt"/>
              <a:ea typeface="+mn-ea"/>
              <a:cs typeface="+mn-ea"/>
              <a:sym typeface="+mn-lt"/>
            </a:endParaRPr>
          </a:p>
          <a:p>
            <a:pPr lvl="1"/>
            <a:r>
              <a:rPr lang="en-US" altLang="zh-CN" sz="1800" dirty="0" smtClean="0">
                <a:latin typeface="+mn-lt"/>
                <a:ea typeface="+mn-ea"/>
                <a:cs typeface="+mn-ea"/>
                <a:sym typeface="+mn-lt"/>
              </a:rPr>
              <a:t>RDF</a:t>
            </a:r>
            <a:r>
              <a:rPr lang="zh-CN" altLang="en-US" sz="1800" dirty="0" smtClean="0">
                <a:latin typeface="+mn-lt"/>
                <a:ea typeface="+mn-ea"/>
                <a:cs typeface="+mn-ea"/>
                <a:sym typeface="+mn-lt"/>
              </a:rPr>
              <a:t>是描述互联网资源的标记语言，结构为（主语，谓词，宾语）；</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主要用于语义网、知识库的基础数据模型，是当前知识图谱技术的基石。</a:t>
            </a:r>
            <a:endParaRPr lang="en-US" altLang="zh-CN" sz="1800" dirty="0" smtClean="0">
              <a:latin typeface="+mn-lt"/>
              <a:ea typeface="+mn-ea"/>
              <a:cs typeface="+mn-ea"/>
              <a:sym typeface="+mn-lt"/>
            </a:endParaRPr>
          </a:p>
          <a:p>
            <a:pPr lvl="1"/>
            <a:endParaRPr lang="en-US" altLang="zh-CN"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数据管理技术的新挑战</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6307749" cy="4680000"/>
          </a:xfrm>
          <a:ln>
            <a:solidFill>
              <a:schemeClr val="bg1"/>
            </a:solidFill>
          </a:ln>
        </p:spPr>
        <p:txBody>
          <a:bodyPr>
            <a:noAutofit/>
          </a:bodyPr>
          <a:lstStyle/>
          <a:p>
            <a:r>
              <a:rPr lang="zh-CN" altLang="en-US" sz="1600" dirty="0" smtClean="0">
                <a:latin typeface="+mn-lt"/>
                <a:ea typeface="+mn-ea"/>
                <a:cs typeface="+mn-ea"/>
                <a:sym typeface="+mn-lt"/>
              </a:rPr>
              <a:t>高度可扩展性和可伸缩性</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随着数据获取手段的自动化，多样化和智能化，导致数据量急剧增大。</a:t>
            </a:r>
            <a:endParaRPr lang="en-US" altLang="zh-CN" sz="1400" dirty="0" smtClean="0">
              <a:latin typeface="+mn-lt"/>
              <a:ea typeface="+mn-ea"/>
              <a:cs typeface="+mn-ea"/>
              <a:sym typeface="+mn-lt"/>
            </a:endParaRPr>
          </a:p>
          <a:p>
            <a:r>
              <a:rPr lang="zh-CN" altLang="en-US" sz="1600" dirty="0" smtClean="0">
                <a:latin typeface="+mn-lt"/>
                <a:ea typeface="+mn-ea"/>
                <a:cs typeface="+mn-ea"/>
                <a:sym typeface="+mn-lt"/>
              </a:rPr>
              <a:t>数据类型多样和异构处理能力</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结构化数据到半结构化</a:t>
            </a:r>
            <a:r>
              <a:rPr lang="en-US" altLang="zh-CN" sz="1400" dirty="0" smtClean="0">
                <a:latin typeface="+mn-lt"/>
                <a:ea typeface="+mn-ea"/>
                <a:cs typeface="+mn-ea"/>
                <a:sym typeface="+mn-lt"/>
              </a:rPr>
              <a:t>/</a:t>
            </a:r>
            <a:r>
              <a:rPr lang="zh-CN" altLang="en-US" sz="1400" dirty="0" smtClean="0">
                <a:latin typeface="+mn-lt"/>
                <a:ea typeface="+mn-ea"/>
                <a:cs typeface="+mn-ea"/>
                <a:sym typeface="+mn-lt"/>
              </a:rPr>
              <a:t>非结构化数据；</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文本到图形图像，音频视频等多媒体数据；</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流数据、队列数据。</a:t>
            </a:r>
            <a:endParaRPr lang="en-US" altLang="zh-CN" sz="1400" dirty="0" smtClean="0">
              <a:latin typeface="+mn-lt"/>
              <a:ea typeface="+mn-ea"/>
              <a:cs typeface="+mn-ea"/>
              <a:sym typeface="+mn-lt"/>
            </a:endParaRPr>
          </a:p>
          <a:p>
            <a:r>
              <a:rPr lang="zh-CN" altLang="en-US" sz="1600" dirty="0">
                <a:latin typeface="+mn-lt"/>
                <a:ea typeface="+mn-ea"/>
                <a:cs typeface="+mn-ea"/>
                <a:sym typeface="+mn-lt"/>
              </a:rPr>
              <a:t>数据处理时效性要求</a:t>
            </a:r>
            <a:endParaRPr lang="en-US" altLang="zh-CN" sz="1600" dirty="0">
              <a:latin typeface="+mn-lt"/>
              <a:ea typeface="+mn-ea"/>
              <a:cs typeface="+mn-ea"/>
              <a:sym typeface="+mn-lt"/>
            </a:endParaRPr>
          </a:p>
          <a:p>
            <a:pPr lvl="1"/>
            <a:r>
              <a:rPr lang="zh-CN" altLang="en-US" sz="1400" dirty="0">
                <a:latin typeface="+mn-lt"/>
                <a:ea typeface="+mn-ea"/>
                <a:cs typeface="+mn-ea"/>
                <a:sym typeface="+mn-lt"/>
              </a:rPr>
              <a:t>传感、</a:t>
            </a:r>
            <a:r>
              <a:rPr lang="zh-CN" altLang="en-US" sz="1400" dirty="0" smtClean="0">
                <a:latin typeface="+mn-lt"/>
                <a:ea typeface="+mn-ea"/>
                <a:cs typeface="+mn-ea"/>
                <a:sym typeface="+mn-lt"/>
              </a:rPr>
              <a:t>网络和</a:t>
            </a:r>
            <a:r>
              <a:rPr lang="zh-CN" altLang="en-US" sz="1400" dirty="0">
                <a:latin typeface="+mn-lt"/>
                <a:ea typeface="+mn-ea"/>
                <a:cs typeface="+mn-ea"/>
                <a:sym typeface="+mn-lt"/>
              </a:rPr>
              <a:t>通信</a:t>
            </a:r>
            <a:r>
              <a:rPr lang="zh-CN" altLang="en-US" sz="1400" dirty="0" smtClean="0">
                <a:latin typeface="+mn-lt"/>
                <a:ea typeface="+mn-ea"/>
                <a:cs typeface="+mn-ea"/>
                <a:sym typeface="+mn-lt"/>
              </a:rPr>
              <a:t>技术发展</a:t>
            </a:r>
            <a:r>
              <a:rPr lang="zh-CN" altLang="en-US" sz="1400" dirty="0">
                <a:latin typeface="+mn-lt"/>
                <a:ea typeface="+mn-ea"/>
                <a:cs typeface="+mn-ea"/>
                <a:sym typeface="+mn-lt"/>
              </a:rPr>
              <a:t>对于数据快速流入和处理，实时性方面提出了更</a:t>
            </a:r>
            <a:r>
              <a:rPr lang="zh-CN" altLang="en-US" sz="1400" dirty="0" smtClean="0">
                <a:latin typeface="+mn-lt"/>
                <a:ea typeface="+mn-ea"/>
                <a:cs typeface="+mn-ea"/>
                <a:sym typeface="+mn-lt"/>
              </a:rPr>
              <a:t>高要求。</a:t>
            </a:r>
            <a:endParaRPr lang="en-US" altLang="zh-CN" sz="1400" dirty="0" smtClean="0">
              <a:latin typeface="+mn-lt"/>
              <a:ea typeface="+mn-ea"/>
              <a:cs typeface="+mn-ea"/>
              <a:sym typeface="+mn-lt"/>
            </a:endParaRPr>
          </a:p>
          <a:p>
            <a:r>
              <a:rPr lang="zh-CN" altLang="en-US" sz="1600" dirty="0">
                <a:latin typeface="+mn-lt"/>
                <a:ea typeface="+mn-ea"/>
                <a:cs typeface="+mn-ea"/>
                <a:sym typeface="+mn-lt"/>
              </a:rPr>
              <a:t>大数据时代</a:t>
            </a:r>
            <a:r>
              <a:rPr lang="zh-CN" altLang="en-US" sz="1600" dirty="0" smtClean="0">
                <a:latin typeface="+mn-lt"/>
                <a:ea typeface="+mn-ea"/>
                <a:cs typeface="+mn-ea"/>
                <a:sym typeface="+mn-lt"/>
              </a:rPr>
              <a:t>来临</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传统关系型数据库面对海量异构、形式繁杂、高速增长、价值密度低的数据问题遇到全面挑战。</a:t>
            </a:r>
            <a:endParaRPr lang="en-US" altLang="zh-CN" sz="1400" dirty="0" smtClean="0">
              <a:latin typeface="+mn-lt"/>
              <a:ea typeface="+mn-ea"/>
              <a:cs typeface="+mn-ea"/>
              <a:sym typeface="+mn-lt"/>
            </a:endParaRPr>
          </a:p>
          <a:p>
            <a:pPr lvl="1"/>
            <a:r>
              <a:rPr lang="en-US" altLang="zh-CN" sz="1400" dirty="0" smtClean="0">
                <a:latin typeface="+mn-lt"/>
                <a:ea typeface="+mn-ea"/>
                <a:cs typeface="+mn-ea"/>
                <a:sym typeface="+mn-lt"/>
              </a:rPr>
              <a:t>NoSQL</a:t>
            </a:r>
            <a:r>
              <a:rPr lang="zh-CN" altLang="en-US" sz="1400" dirty="0" smtClean="0">
                <a:latin typeface="+mn-lt"/>
                <a:ea typeface="+mn-ea"/>
                <a:cs typeface="+mn-ea"/>
                <a:sym typeface="+mn-lt"/>
              </a:rPr>
              <a:t>和</a:t>
            </a:r>
            <a:r>
              <a:rPr lang="en-US" altLang="zh-CN" sz="1400" dirty="0" err="1" smtClean="0">
                <a:latin typeface="+mn-lt"/>
                <a:ea typeface="+mn-ea"/>
                <a:cs typeface="+mn-ea"/>
                <a:sym typeface="+mn-lt"/>
              </a:rPr>
              <a:t>NewSQL</a:t>
            </a:r>
            <a:r>
              <a:rPr lang="zh-CN" altLang="en-US" sz="1400" dirty="0" smtClean="0">
                <a:latin typeface="+mn-lt"/>
                <a:ea typeface="+mn-ea"/>
                <a:cs typeface="+mn-ea"/>
                <a:sym typeface="+mn-lt"/>
              </a:rPr>
              <a:t>技术顺应大数据发展的需要，蓬勃发展。</a:t>
            </a:r>
            <a:endParaRPr lang="en-US" altLang="zh-CN" sz="14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grpSp>
        <p:nvGrpSpPr>
          <p:cNvPr id="5" name="组合 4"/>
          <p:cNvGrpSpPr/>
          <p:nvPr/>
        </p:nvGrpSpPr>
        <p:grpSpPr>
          <a:xfrm>
            <a:off x="6797787" y="1830125"/>
            <a:ext cx="4743425" cy="3932320"/>
            <a:chOff x="6797787" y="1830125"/>
            <a:chExt cx="4743425" cy="3932320"/>
          </a:xfrm>
        </p:grpSpPr>
        <p:sp>
          <p:nvSpPr>
            <p:cNvPr id="79" name="文本框 78"/>
            <p:cNvSpPr txBox="1"/>
            <p:nvPr/>
          </p:nvSpPr>
          <p:spPr bwMode="auto">
            <a:xfrm>
              <a:off x="10487241" y="2622993"/>
              <a:ext cx="936104"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smtClean="0">
                  <a:solidFill>
                    <a:srgbClr val="006699"/>
                  </a:solidFill>
                  <a:cs typeface="+mn-ea"/>
                  <a:sym typeface="+mn-lt"/>
                </a:rPr>
                <a:t>高可扩展性</a:t>
              </a:r>
              <a:endParaRPr kumimoji="1" lang="zh-CN" altLang="en-US" sz="1600" dirty="0">
                <a:solidFill>
                  <a:srgbClr val="006699"/>
                </a:solidFill>
                <a:cs typeface="+mn-ea"/>
                <a:sym typeface="+mn-lt"/>
              </a:endParaRPr>
            </a:p>
          </p:txBody>
        </p:sp>
        <p:sp>
          <p:nvSpPr>
            <p:cNvPr id="80" name="文本框 79"/>
            <p:cNvSpPr txBox="1"/>
            <p:nvPr/>
          </p:nvSpPr>
          <p:spPr bwMode="auto">
            <a:xfrm>
              <a:off x="10487241" y="3409245"/>
              <a:ext cx="936104"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smtClean="0">
                  <a:solidFill>
                    <a:srgbClr val="006699"/>
                  </a:solidFill>
                  <a:cs typeface="+mn-ea"/>
                  <a:sym typeface="+mn-lt"/>
                </a:rPr>
                <a:t>高性能</a:t>
              </a:r>
              <a:endParaRPr kumimoji="1" lang="zh-CN" altLang="en-US" sz="1600" dirty="0">
                <a:solidFill>
                  <a:srgbClr val="006699"/>
                </a:solidFill>
                <a:cs typeface="+mn-ea"/>
                <a:sym typeface="+mn-lt"/>
              </a:endParaRPr>
            </a:p>
          </p:txBody>
        </p:sp>
        <p:sp>
          <p:nvSpPr>
            <p:cNvPr id="81" name="文本框 80"/>
            <p:cNvSpPr txBox="1"/>
            <p:nvPr/>
          </p:nvSpPr>
          <p:spPr bwMode="auto">
            <a:xfrm>
              <a:off x="10471895" y="4115322"/>
              <a:ext cx="936104"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a:solidFill>
                    <a:srgbClr val="006699"/>
                  </a:solidFill>
                  <a:cs typeface="+mn-ea"/>
                  <a:sym typeface="+mn-lt"/>
                </a:rPr>
                <a:t>容错性</a:t>
              </a:r>
              <a:endParaRPr kumimoji="1" lang="zh-CN" altLang="en-US" sz="1600" dirty="0">
                <a:solidFill>
                  <a:srgbClr val="006699"/>
                </a:solidFill>
                <a:cs typeface="+mn-ea"/>
                <a:sym typeface="+mn-lt"/>
              </a:endParaRPr>
            </a:p>
          </p:txBody>
        </p:sp>
        <p:sp>
          <p:nvSpPr>
            <p:cNvPr id="82" name="文本框 81"/>
            <p:cNvSpPr txBox="1"/>
            <p:nvPr/>
          </p:nvSpPr>
          <p:spPr bwMode="auto">
            <a:xfrm>
              <a:off x="10487241" y="4864403"/>
              <a:ext cx="936104"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smtClean="0">
                  <a:solidFill>
                    <a:srgbClr val="006699"/>
                  </a:solidFill>
                  <a:cs typeface="+mn-ea"/>
                  <a:sym typeface="+mn-lt"/>
                </a:rPr>
                <a:t>高伸缩性</a:t>
              </a:r>
              <a:endParaRPr kumimoji="1" lang="zh-CN" altLang="en-US" sz="1600" dirty="0">
                <a:solidFill>
                  <a:srgbClr val="006699"/>
                </a:solidFill>
                <a:cs typeface="+mn-ea"/>
                <a:sym typeface="+mn-lt"/>
              </a:endParaRPr>
            </a:p>
          </p:txBody>
        </p:sp>
        <p:sp>
          <p:nvSpPr>
            <p:cNvPr id="54" name="文本框 53"/>
            <p:cNvSpPr txBox="1"/>
            <p:nvPr/>
          </p:nvSpPr>
          <p:spPr bwMode="auto">
            <a:xfrm>
              <a:off x="7022587" y="2451280"/>
              <a:ext cx="792088" cy="252028"/>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r>
                <a:rPr kumimoji="1" lang="en-US" altLang="zh-CN" sz="1600" b="1" dirty="0" smtClean="0">
                  <a:solidFill>
                    <a:srgbClr val="C00000"/>
                  </a:solidFill>
                  <a:cs typeface="+mn-ea"/>
                  <a:sym typeface="+mn-lt"/>
                </a:rPr>
                <a:t>V</a:t>
              </a:r>
              <a:r>
                <a:rPr kumimoji="1" lang="en-US" altLang="zh-CN" sz="1600" b="1" dirty="0" smtClean="0">
                  <a:cs typeface="+mn-ea"/>
                  <a:sym typeface="+mn-lt"/>
                </a:rPr>
                <a:t>olume</a:t>
              </a:r>
              <a:endParaRPr kumimoji="1" lang="zh-CN" altLang="en-US" sz="1800" b="1" dirty="0">
                <a:cs typeface="+mn-ea"/>
                <a:sym typeface="+mn-lt"/>
              </a:endParaRPr>
            </a:p>
          </p:txBody>
        </p:sp>
        <p:sp>
          <p:nvSpPr>
            <p:cNvPr id="55" name="文本框 54"/>
            <p:cNvSpPr txBox="1"/>
            <p:nvPr/>
          </p:nvSpPr>
          <p:spPr bwMode="auto">
            <a:xfrm>
              <a:off x="7022587" y="3081664"/>
              <a:ext cx="792088" cy="246221"/>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r>
                <a:rPr kumimoji="1" lang="en-US" altLang="zh-CN" sz="1600" b="1" dirty="0" smtClean="0">
                  <a:solidFill>
                    <a:srgbClr val="C00000"/>
                  </a:solidFill>
                  <a:cs typeface="+mn-ea"/>
                  <a:sym typeface="+mn-lt"/>
                </a:rPr>
                <a:t>V</a:t>
              </a:r>
              <a:r>
                <a:rPr kumimoji="1" lang="en-US" altLang="zh-CN" sz="1600" b="1" dirty="0" smtClean="0">
                  <a:cs typeface="+mn-ea"/>
                  <a:sym typeface="+mn-lt"/>
                </a:rPr>
                <a:t>ariety</a:t>
              </a:r>
              <a:endParaRPr kumimoji="1" lang="zh-CN" altLang="en-US" sz="1800" b="1" dirty="0">
                <a:cs typeface="+mn-ea"/>
                <a:sym typeface="+mn-lt"/>
              </a:endParaRPr>
            </a:p>
          </p:txBody>
        </p:sp>
        <p:sp>
          <p:nvSpPr>
            <p:cNvPr id="56" name="文本框 55"/>
            <p:cNvSpPr txBox="1"/>
            <p:nvPr/>
          </p:nvSpPr>
          <p:spPr bwMode="auto">
            <a:xfrm>
              <a:off x="7022587" y="5140009"/>
              <a:ext cx="882011" cy="246221"/>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r>
                <a:rPr kumimoji="1" lang="en-US" altLang="zh-CN" sz="1600" b="1" dirty="0" smtClean="0">
                  <a:solidFill>
                    <a:srgbClr val="C00000"/>
                  </a:solidFill>
                  <a:cs typeface="+mn-ea"/>
                  <a:sym typeface="+mn-lt"/>
                </a:rPr>
                <a:t>V</a:t>
              </a:r>
              <a:r>
                <a:rPr kumimoji="1" lang="en-US" altLang="zh-CN" sz="1600" b="1" dirty="0" smtClean="0">
                  <a:cs typeface="+mn-ea"/>
                  <a:sym typeface="+mn-lt"/>
                </a:rPr>
                <a:t>eracity</a:t>
              </a:r>
              <a:endParaRPr kumimoji="1" lang="zh-CN" altLang="en-US" sz="1800" b="1" dirty="0">
                <a:cs typeface="+mn-ea"/>
                <a:sym typeface="+mn-lt"/>
              </a:endParaRPr>
            </a:p>
          </p:txBody>
        </p:sp>
        <p:sp>
          <p:nvSpPr>
            <p:cNvPr id="57" name="文本框 56"/>
            <p:cNvSpPr txBox="1"/>
            <p:nvPr/>
          </p:nvSpPr>
          <p:spPr bwMode="auto">
            <a:xfrm>
              <a:off x="7022587" y="4448113"/>
              <a:ext cx="882011" cy="249125"/>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r>
                <a:rPr kumimoji="1" lang="en-US" altLang="zh-CN" sz="1600" b="1" dirty="0" smtClean="0">
                  <a:solidFill>
                    <a:srgbClr val="C00000"/>
                  </a:solidFill>
                  <a:cs typeface="+mn-ea"/>
                  <a:sym typeface="+mn-lt"/>
                </a:rPr>
                <a:t>V</a:t>
              </a:r>
              <a:r>
                <a:rPr kumimoji="1" lang="en-US" altLang="zh-CN" sz="1600" b="1" dirty="0" smtClean="0">
                  <a:cs typeface="+mn-ea"/>
                  <a:sym typeface="+mn-lt"/>
                </a:rPr>
                <a:t>elocity</a:t>
              </a:r>
              <a:endParaRPr kumimoji="1" lang="zh-CN" altLang="en-US" sz="1800" b="1" dirty="0">
                <a:cs typeface="+mn-ea"/>
                <a:sym typeface="+mn-lt"/>
              </a:endParaRPr>
            </a:p>
          </p:txBody>
        </p:sp>
        <p:sp>
          <p:nvSpPr>
            <p:cNvPr id="75" name="文本框 74"/>
            <p:cNvSpPr txBox="1"/>
            <p:nvPr/>
          </p:nvSpPr>
          <p:spPr bwMode="auto">
            <a:xfrm>
              <a:off x="7161913" y="2730715"/>
              <a:ext cx="469282"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a:cs typeface="+mn-ea"/>
                  <a:sym typeface="+mn-lt"/>
                </a:rPr>
                <a:t>数量</a:t>
              </a:r>
              <a:endParaRPr kumimoji="1" lang="zh-CN" altLang="en-US" sz="1600" dirty="0">
                <a:cs typeface="+mn-ea"/>
                <a:sym typeface="+mn-lt"/>
              </a:endParaRPr>
            </a:p>
          </p:txBody>
        </p:sp>
        <p:sp>
          <p:nvSpPr>
            <p:cNvPr id="76" name="文本框 75"/>
            <p:cNvSpPr txBox="1"/>
            <p:nvPr/>
          </p:nvSpPr>
          <p:spPr bwMode="auto">
            <a:xfrm>
              <a:off x="7089905" y="3352332"/>
              <a:ext cx="613298"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a:cs typeface="+mn-ea"/>
                  <a:sym typeface="+mn-lt"/>
                </a:rPr>
                <a:t>多样性</a:t>
              </a:r>
              <a:endParaRPr kumimoji="1" lang="zh-CN" altLang="en-US" sz="1600" dirty="0">
                <a:cs typeface="+mn-ea"/>
                <a:sym typeface="+mn-lt"/>
              </a:endParaRPr>
            </a:p>
          </p:txBody>
        </p:sp>
        <p:sp>
          <p:nvSpPr>
            <p:cNvPr id="77" name="文本框 76"/>
            <p:cNvSpPr txBox="1"/>
            <p:nvPr/>
          </p:nvSpPr>
          <p:spPr bwMode="auto">
            <a:xfrm>
              <a:off x="7111982" y="4725837"/>
              <a:ext cx="613298"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a:cs typeface="+mn-ea"/>
                  <a:sym typeface="+mn-lt"/>
                </a:rPr>
                <a:t>速度</a:t>
              </a:r>
              <a:endParaRPr kumimoji="1" lang="zh-CN" altLang="en-US" sz="1600" dirty="0">
                <a:cs typeface="+mn-ea"/>
                <a:sym typeface="+mn-lt"/>
              </a:endParaRPr>
            </a:p>
          </p:txBody>
        </p:sp>
        <p:sp>
          <p:nvSpPr>
            <p:cNvPr id="78" name="文本框 77"/>
            <p:cNvSpPr txBox="1"/>
            <p:nvPr/>
          </p:nvSpPr>
          <p:spPr bwMode="auto">
            <a:xfrm>
              <a:off x="7156943" y="5384052"/>
              <a:ext cx="613298" cy="246221"/>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600" dirty="0" smtClean="0">
                  <a:cs typeface="+mn-ea"/>
                  <a:sym typeface="+mn-lt"/>
                </a:rPr>
                <a:t>真实</a:t>
              </a:r>
              <a:endParaRPr kumimoji="1" lang="zh-CN" altLang="en-US" sz="1600" dirty="0">
                <a:cs typeface="+mn-ea"/>
                <a:sym typeface="+mn-lt"/>
              </a:endParaRPr>
            </a:p>
          </p:txBody>
        </p:sp>
        <p:sp>
          <p:nvSpPr>
            <p:cNvPr id="95" name="文本框 94"/>
            <p:cNvSpPr txBox="1"/>
            <p:nvPr/>
          </p:nvSpPr>
          <p:spPr bwMode="auto">
            <a:xfrm>
              <a:off x="6797787" y="1977295"/>
              <a:ext cx="1197534"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en-US" altLang="zh-CN" b="1" dirty="0">
                  <a:solidFill>
                    <a:srgbClr val="C00000"/>
                  </a:solidFill>
                  <a:cs typeface="+mn-ea"/>
                  <a:sym typeface="+mn-lt"/>
                </a:rPr>
                <a:t>5</a:t>
              </a:r>
              <a:r>
                <a:rPr kumimoji="1" lang="en-US" altLang="zh-CN" sz="1800" b="1" dirty="0" smtClean="0">
                  <a:solidFill>
                    <a:srgbClr val="C00000"/>
                  </a:solidFill>
                  <a:cs typeface="+mn-ea"/>
                  <a:sym typeface="+mn-lt"/>
                </a:rPr>
                <a:t>V</a:t>
              </a:r>
              <a:r>
                <a:rPr kumimoji="1" lang="zh-CN" altLang="en-US" sz="1800" b="1" dirty="0" smtClean="0">
                  <a:solidFill>
                    <a:srgbClr val="C00000"/>
                  </a:solidFill>
                  <a:cs typeface="+mn-ea"/>
                  <a:sym typeface="+mn-lt"/>
                </a:rPr>
                <a:t>特性</a:t>
              </a:r>
              <a:endParaRPr kumimoji="1" lang="zh-CN" altLang="en-US" sz="2000" b="1" dirty="0">
                <a:solidFill>
                  <a:srgbClr val="C00000"/>
                </a:solidFill>
                <a:cs typeface="+mn-ea"/>
                <a:sym typeface="+mn-lt"/>
              </a:endParaRPr>
            </a:p>
          </p:txBody>
        </p:sp>
        <p:sp>
          <p:nvSpPr>
            <p:cNvPr id="96" name="流程图: 可选过程 95"/>
            <p:cNvSpPr/>
            <p:nvPr/>
          </p:nvSpPr>
          <p:spPr bwMode="auto">
            <a:xfrm>
              <a:off x="6824377" y="1881002"/>
              <a:ext cx="1195986" cy="3881443"/>
            </a:xfrm>
            <a:prstGeom prst="flowChartAlternateProcess">
              <a:avLst/>
            </a:prstGeom>
            <a:noFill/>
            <a:ln w="1905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800" dirty="0">
                <a:cs typeface="+mn-ea"/>
                <a:sym typeface="+mn-lt"/>
              </a:endParaRPr>
            </a:p>
          </p:txBody>
        </p:sp>
        <p:sp>
          <p:nvSpPr>
            <p:cNvPr id="107" name="下箭头 106"/>
            <p:cNvSpPr/>
            <p:nvPr/>
          </p:nvSpPr>
          <p:spPr bwMode="auto">
            <a:xfrm rot="16200000">
              <a:off x="8145833" y="3635598"/>
              <a:ext cx="216022" cy="241863"/>
            </a:xfrm>
            <a:prstGeom prst="downArrow">
              <a:avLst/>
            </a:prstGeom>
            <a:solidFill>
              <a:srgbClr val="990000"/>
            </a:solidFill>
            <a:ln w="9525" cap="flat" cmpd="sng" algn="ctr">
              <a:solidFill>
                <a:srgbClr val="99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rgbClr val="990000"/>
                </a:solidFill>
                <a:effectLst/>
                <a:cs typeface="+mn-ea"/>
                <a:sym typeface="+mn-lt"/>
              </a:endParaRPr>
            </a:p>
          </p:txBody>
        </p:sp>
        <p:sp>
          <p:nvSpPr>
            <p:cNvPr id="108" name="文本框 107"/>
            <p:cNvSpPr txBox="1"/>
            <p:nvPr/>
          </p:nvSpPr>
          <p:spPr bwMode="auto">
            <a:xfrm>
              <a:off x="10318636" y="1926417"/>
              <a:ext cx="1197534"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800" b="1" dirty="0" smtClean="0">
                  <a:solidFill>
                    <a:srgbClr val="006699"/>
                  </a:solidFill>
                  <a:cs typeface="+mn-ea"/>
                  <a:sym typeface="+mn-lt"/>
                </a:rPr>
                <a:t>管理需求</a:t>
              </a:r>
              <a:endParaRPr kumimoji="1" lang="zh-CN" altLang="en-US" sz="2000" b="1" dirty="0">
                <a:solidFill>
                  <a:srgbClr val="006699"/>
                </a:solidFill>
                <a:cs typeface="+mn-ea"/>
                <a:sym typeface="+mn-lt"/>
              </a:endParaRPr>
            </a:p>
          </p:txBody>
        </p:sp>
        <p:sp>
          <p:nvSpPr>
            <p:cNvPr id="109" name="流程图: 可选过程 108"/>
            <p:cNvSpPr/>
            <p:nvPr/>
          </p:nvSpPr>
          <p:spPr bwMode="auto">
            <a:xfrm>
              <a:off x="10345226" y="1830125"/>
              <a:ext cx="1195986" cy="3636786"/>
            </a:xfrm>
            <a:prstGeom prst="flowChartAlternateProcess">
              <a:avLst/>
            </a:prstGeom>
            <a:noFill/>
            <a:ln w="19050"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800" dirty="0">
                <a:cs typeface="+mn-ea"/>
                <a:sym typeface="+mn-lt"/>
              </a:endParaRPr>
            </a:p>
          </p:txBody>
        </p:sp>
        <p:sp>
          <p:nvSpPr>
            <p:cNvPr id="110" name="下箭头 109"/>
            <p:cNvSpPr/>
            <p:nvPr/>
          </p:nvSpPr>
          <p:spPr bwMode="auto">
            <a:xfrm rot="16200000">
              <a:off x="9994689" y="3611768"/>
              <a:ext cx="216022" cy="241863"/>
            </a:xfrm>
            <a:prstGeom prst="downArrow">
              <a:avLst/>
            </a:prstGeom>
            <a:solidFill>
              <a:srgbClr val="990000"/>
            </a:solidFill>
            <a:ln w="9525" cap="flat" cmpd="sng" algn="ctr">
              <a:solidFill>
                <a:srgbClr val="99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rgbClr val="990000"/>
                </a:solidFill>
                <a:effectLst/>
                <a:cs typeface="+mn-ea"/>
                <a:sym typeface="+mn-lt"/>
              </a:endParaRPr>
            </a:p>
          </p:txBody>
        </p:sp>
      </p:grpSp>
      <p:sp>
        <p:nvSpPr>
          <p:cNvPr id="70" name="文本框 69"/>
          <p:cNvSpPr txBox="1"/>
          <p:nvPr/>
        </p:nvSpPr>
        <p:spPr bwMode="auto">
          <a:xfrm>
            <a:off x="7036963" y="3786153"/>
            <a:ext cx="792088" cy="246221"/>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r>
              <a:rPr kumimoji="1" lang="en-US" altLang="zh-CN" sz="1600" b="1" dirty="0" smtClean="0">
                <a:solidFill>
                  <a:srgbClr val="C00000"/>
                </a:solidFill>
                <a:cs typeface="+mn-ea"/>
                <a:sym typeface="+mn-lt"/>
              </a:rPr>
              <a:t>V</a:t>
            </a:r>
            <a:r>
              <a:rPr kumimoji="1" lang="en-US" altLang="zh-CN" sz="1600" b="1" dirty="0" smtClean="0">
                <a:cs typeface="+mn-ea"/>
                <a:sym typeface="+mn-lt"/>
              </a:rPr>
              <a:t>alue</a:t>
            </a:r>
            <a:endParaRPr kumimoji="1" lang="zh-CN" altLang="en-US" sz="1800" b="1" dirty="0">
              <a:cs typeface="+mn-ea"/>
              <a:sym typeface="+mn-lt"/>
            </a:endParaRPr>
          </a:p>
        </p:txBody>
      </p:sp>
      <p:sp>
        <p:nvSpPr>
          <p:cNvPr id="71" name="文本框 70"/>
          <p:cNvSpPr txBox="1"/>
          <p:nvPr/>
        </p:nvSpPr>
        <p:spPr bwMode="auto">
          <a:xfrm>
            <a:off x="7104281" y="4056821"/>
            <a:ext cx="613298"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dirty="0">
                <a:cs typeface="+mn-ea"/>
                <a:sym typeface="+mn-lt"/>
              </a:rPr>
              <a:t>价值</a:t>
            </a:r>
            <a:endParaRPr kumimoji="1" lang="zh-CN" altLang="en-US" sz="1600" dirty="0">
              <a:cs typeface="+mn-ea"/>
              <a:sym typeface="+mn-lt"/>
            </a:endParaRPr>
          </a:p>
        </p:txBody>
      </p:sp>
      <p:sp>
        <p:nvSpPr>
          <p:cNvPr id="6" name="矩形 5"/>
          <p:cNvSpPr/>
          <p:nvPr/>
        </p:nvSpPr>
        <p:spPr>
          <a:xfrm>
            <a:off x="8355080" y="3104705"/>
            <a:ext cx="1519968" cy="1323439"/>
          </a:xfrm>
          <a:prstGeom prst="rect">
            <a:avLst/>
          </a:prstGeom>
          <a:noFill/>
        </p:spPr>
        <p:txBody>
          <a:bodyPr wrap="none" lIns="91440" tIns="45720" rIns="91440" bIns="45720">
            <a:spAutoFit/>
          </a:bodyPr>
          <a:lstStyle/>
          <a:p>
            <a:pPr algn="ctr"/>
            <a:r>
              <a:rPr lang="en-US" altLang="zh-CN" sz="4000" b="1" i="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BIG</a:t>
            </a:r>
            <a:endParaRPr lang="en-US" altLang="zh-CN" sz="4000" b="1" i="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altLang="zh-CN" sz="4000" b="1" i="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a:t>
            </a:r>
            <a:endParaRPr lang="zh-CN" altLang="en-US" sz="4000" b="1" i="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n-lt"/>
                <a:ea typeface="+mn-ea"/>
                <a:cs typeface="+mn-ea"/>
                <a:sym typeface="+mn-lt"/>
              </a:rPr>
              <a:t>NoSQL</a:t>
            </a:r>
            <a:r>
              <a:rPr lang="zh-CN" altLang="en-US" dirty="0" smtClean="0">
                <a:latin typeface="+mn-lt"/>
                <a:ea typeface="+mn-ea"/>
                <a:cs typeface="+mn-ea"/>
                <a:sym typeface="+mn-lt"/>
              </a:rPr>
              <a:t>技术特点和类型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657079" cy="4680000"/>
          </a:xfrm>
        </p:spPr>
        <p:txBody>
          <a:bodyPr>
            <a:normAutofit/>
          </a:bodyPr>
          <a:lstStyle/>
          <a:p>
            <a:r>
              <a:rPr lang="en-US" altLang="zh-CN" sz="1900" dirty="0" smtClean="0">
                <a:latin typeface="+mn-lt"/>
                <a:ea typeface="+mn-ea"/>
                <a:cs typeface="+mn-ea"/>
                <a:sym typeface="+mn-lt"/>
              </a:rPr>
              <a:t>NoSQL</a:t>
            </a:r>
            <a:r>
              <a:rPr lang="en-US" altLang="zh-CN" sz="1900" dirty="0">
                <a:latin typeface="+mn-lt"/>
                <a:ea typeface="+mn-ea"/>
                <a:cs typeface="+mn-ea"/>
                <a:sym typeface="+mn-lt"/>
              </a:rPr>
              <a:t>(</a:t>
            </a:r>
            <a:r>
              <a:rPr lang="en-US" altLang="zh-CN" sz="1900" dirty="0" smtClean="0">
                <a:solidFill>
                  <a:srgbClr val="C00000"/>
                </a:solidFill>
                <a:latin typeface="+mn-lt"/>
                <a:ea typeface="+mn-ea"/>
                <a:cs typeface="+mn-ea"/>
                <a:sym typeface="+mn-lt"/>
              </a:rPr>
              <a:t>N</a:t>
            </a:r>
            <a:r>
              <a:rPr lang="en-US" altLang="zh-CN" sz="1900" dirty="0" smtClean="0">
                <a:latin typeface="+mn-lt"/>
                <a:ea typeface="+mn-ea"/>
                <a:cs typeface="+mn-ea"/>
                <a:sym typeface="+mn-lt"/>
              </a:rPr>
              <a:t>ot </a:t>
            </a:r>
            <a:r>
              <a:rPr lang="en-US" altLang="zh-CN" sz="1900" dirty="0" smtClean="0">
                <a:solidFill>
                  <a:srgbClr val="C00000"/>
                </a:solidFill>
                <a:latin typeface="+mn-lt"/>
                <a:ea typeface="+mn-ea"/>
                <a:cs typeface="+mn-ea"/>
                <a:sym typeface="+mn-lt"/>
              </a:rPr>
              <a:t>O</a:t>
            </a:r>
            <a:r>
              <a:rPr lang="en-US" altLang="zh-CN" sz="1900" dirty="0" smtClean="0">
                <a:latin typeface="+mn-lt"/>
                <a:ea typeface="+mn-ea"/>
                <a:cs typeface="+mn-ea"/>
                <a:sym typeface="+mn-lt"/>
              </a:rPr>
              <a:t>nly </a:t>
            </a:r>
            <a:r>
              <a:rPr lang="en-US" altLang="zh-CN" sz="1900" dirty="0" smtClean="0">
                <a:solidFill>
                  <a:srgbClr val="C00000"/>
                </a:solidFill>
                <a:latin typeface="+mn-lt"/>
                <a:ea typeface="+mn-ea"/>
                <a:cs typeface="+mn-ea"/>
                <a:sym typeface="+mn-lt"/>
              </a:rPr>
              <a:t>SQL</a:t>
            </a:r>
            <a:r>
              <a:rPr lang="en-US" altLang="zh-CN" sz="1900" dirty="0">
                <a:latin typeface="+mn-lt"/>
                <a:ea typeface="+mn-ea"/>
                <a:cs typeface="+mn-ea"/>
                <a:sym typeface="+mn-lt"/>
              </a:rPr>
              <a:t>)</a:t>
            </a:r>
            <a:endParaRPr lang="en-US" altLang="zh-CN" sz="1900" dirty="0" smtClean="0">
              <a:latin typeface="+mn-lt"/>
              <a:ea typeface="+mn-ea"/>
              <a:cs typeface="+mn-ea"/>
              <a:sym typeface="+mn-lt"/>
            </a:endParaRPr>
          </a:p>
          <a:p>
            <a:pPr lvl="1"/>
            <a:r>
              <a:rPr lang="zh-CN" altLang="en-US" sz="1700" dirty="0" smtClean="0">
                <a:latin typeface="+mn-lt"/>
                <a:ea typeface="+mn-ea"/>
                <a:cs typeface="+mn-ea"/>
                <a:sym typeface="+mn-lt"/>
              </a:rPr>
              <a:t>非关系型的、分布式的、不保证满足</a:t>
            </a:r>
            <a:r>
              <a:rPr lang="en-US" altLang="zh-CN" sz="1700" dirty="0" smtClean="0">
                <a:latin typeface="+mn-lt"/>
                <a:ea typeface="+mn-ea"/>
                <a:cs typeface="+mn-ea"/>
                <a:sym typeface="+mn-lt"/>
              </a:rPr>
              <a:t>ACID</a:t>
            </a:r>
            <a:r>
              <a:rPr lang="zh-CN" altLang="en-US" sz="1700" dirty="0" smtClean="0">
                <a:latin typeface="+mn-lt"/>
                <a:ea typeface="+mn-ea"/>
                <a:cs typeface="+mn-ea"/>
                <a:sym typeface="+mn-lt"/>
              </a:rPr>
              <a:t>特性的一类数据管理系统。</a:t>
            </a:r>
            <a:endParaRPr lang="en-US" altLang="zh-CN" sz="1700" dirty="0" smtClean="0">
              <a:latin typeface="+mn-lt"/>
              <a:ea typeface="+mn-ea"/>
              <a:cs typeface="+mn-ea"/>
              <a:sym typeface="+mn-lt"/>
            </a:endParaRPr>
          </a:p>
          <a:p>
            <a:r>
              <a:rPr lang="zh-CN" altLang="en-US" sz="1900" dirty="0" smtClean="0">
                <a:latin typeface="+mn-lt"/>
                <a:ea typeface="+mn-ea"/>
                <a:cs typeface="+mn-ea"/>
                <a:sym typeface="+mn-lt"/>
              </a:rPr>
              <a:t>技术特点</a:t>
            </a:r>
            <a:endParaRPr lang="en-US" altLang="zh-CN" sz="1900" dirty="0" smtClean="0">
              <a:latin typeface="+mn-lt"/>
              <a:ea typeface="+mn-ea"/>
              <a:cs typeface="+mn-ea"/>
              <a:sym typeface="+mn-lt"/>
            </a:endParaRPr>
          </a:p>
          <a:p>
            <a:pPr lvl="1"/>
            <a:r>
              <a:rPr lang="zh-CN" altLang="en-US" sz="1700" dirty="0">
                <a:latin typeface="+mn-lt"/>
                <a:ea typeface="+mn-ea"/>
                <a:cs typeface="+mn-ea"/>
                <a:sym typeface="+mn-lt"/>
              </a:rPr>
              <a:t>对数据进行</a:t>
            </a:r>
            <a:r>
              <a:rPr lang="zh-CN" altLang="en-US" sz="1700" dirty="0" smtClean="0">
                <a:latin typeface="+mn-lt"/>
                <a:ea typeface="+mn-ea"/>
                <a:cs typeface="+mn-ea"/>
                <a:sym typeface="+mn-lt"/>
              </a:rPr>
              <a:t>分区</a:t>
            </a:r>
            <a:r>
              <a:rPr lang="en-US" altLang="zh-CN" sz="1700" dirty="0" smtClean="0">
                <a:latin typeface="+mn-lt"/>
                <a:ea typeface="+mn-ea"/>
                <a:cs typeface="+mn-ea"/>
                <a:sym typeface="+mn-lt"/>
              </a:rPr>
              <a:t>(partitioning)</a:t>
            </a:r>
            <a:r>
              <a:rPr lang="zh-CN" altLang="en-US" sz="1700" dirty="0" smtClean="0">
                <a:latin typeface="+mn-lt"/>
                <a:ea typeface="+mn-ea"/>
                <a:cs typeface="+mn-ea"/>
                <a:sym typeface="+mn-lt"/>
              </a:rPr>
              <a:t>，</a:t>
            </a:r>
            <a:r>
              <a:rPr lang="zh-CN" altLang="en-US" sz="1700" dirty="0">
                <a:latin typeface="+mn-lt"/>
                <a:ea typeface="+mn-ea"/>
                <a:cs typeface="+mn-ea"/>
                <a:sym typeface="+mn-lt"/>
              </a:rPr>
              <a:t>利用大量节点并行处理获得高性能，同时能够采用横向扩展</a:t>
            </a:r>
            <a:r>
              <a:rPr lang="zh-CN" altLang="en-US" sz="1700" dirty="0" smtClean="0">
                <a:latin typeface="+mn-lt"/>
                <a:ea typeface="+mn-ea"/>
                <a:cs typeface="+mn-ea"/>
                <a:sym typeface="+mn-lt"/>
              </a:rPr>
              <a:t>方式</a:t>
            </a:r>
            <a:r>
              <a:rPr lang="en-US" altLang="zh-CN" sz="1700" dirty="0" smtClean="0">
                <a:latin typeface="+mn-lt"/>
                <a:ea typeface="+mn-ea"/>
                <a:cs typeface="+mn-ea"/>
                <a:sym typeface="+mn-lt"/>
              </a:rPr>
              <a:t>(scale out</a:t>
            </a:r>
            <a:r>
              <a:rPr lang="en-US" altLang="zh-CN" sz="1700" dirty="0">
                <a:latin typeface="+mn-lt"/>
                <a:ea typeface="+mn-ea"/>
                <a:cs typeface="+mn-ea"/>
                <a:sym typeface="+mn-lt"/>
              </a:rPr>
              <a:t>)</a:t>
            </a:r>
            <a:r>
              <a:rPr lang="zh-CN" altLang="en-US" sz="1700" dirty="0" smtClean="0">
                <a:latin typeface="+mn-lt"/>
                <a:ea typeface="+mn-ea"/>
                <a:cs typeface="+mn-ea"/>
                <a:sym typeface="+mn-lt"/>
              </a:rPr>
              <a:t>；</a:t>
            </a:r>
            <a:endParaRPr lang="en-US" altLang="zh-CN" sz="1700" dirty="0">
              <a:latin typeface="+mn-lt"/>
              <a:ea typeface="+mn-ea"/>
              <a:cs typeface="+mn-ea"/>
              <a:sym typeface="+mn-lt"/>
            </a:endParaRPr>
          </a:p>
          <a:p>
            <a:pPr lvl="1"/>
            <a:r>
              <a:rPr lang="zh-CN" altLang="en-US" sz="1700" dirty="0">
                <a:latin typeface="+mn-lt"/>
                <a:ea typeface="+mn-ea"/>
                <a:cs typeface="+mn-ea"/>
                <a:sym typeface="+mn-lt"/>
              </a:rPr>
              <a:t>降低</a:t>
            </a:r>
            <a:r>
              <a:rPr lang="en-US" altLang="zh-CN" sz="1700" dirty="0">
                <a:latin typeface="+mn-lt"/>
                <a:ea typeface="+mn-ea"/>
                <a:cs typeface="+mn-ea"/>
                <a:sym typeface="+mn-lt"/>
              </a:rPr>
              <a:t>ACID</a:t>
            </a:r>
            <a:r>
              <a:rPr lang="zh-CN" altLang="en-US" sz="1700" dirty="0">
                <a:latin typeface="+mn-lt"/>
                <a:ea typeface="+mn-ea"/>
                <a:cs typeface="+mn-ea"/>
                <a:sym typeface="+mn-lt"/>
              </a:rPr>
              <a:t>一致性约束，允许暂时不一致，接受最终一致性。</a:t>
            </a:r>
            <a:r>
              <a:rPr lang="zh-CN" altLang="en-US" sz="1700" dirty="0" smtClean="0">
                <a:latin typeface="+mn-lt"/>
                <a:ea typeface="+mn-ea"/>
                <a:cs typeface="+mn-ea"/>
                <a:sym typeface="+mn-lt"/>
              </a:rPr>
              <a:t>遵循</a:t>
            </a:r>
            <a:r>
              <a:rPr lang="en-US" altLang="zh-CN" sz="1700" dirty="0" smtClean="0">
                <a:latin typeface="+mn-lt"/>
                <a:ea typeface="+mn-ea"/>
                <a:cs typeface="+mn-ea"/>
                <a:sym typeface="+mn-lt"/>
              </a:rPr>
              <a:t>CAP</a:t>
            </a:r>
            <a:r>
              <a:rPr lang="zh-CN" altLang="en-US" sz="1700" dirty="0" smtClean="0">
                <a:latin typeface="+mn-lt"/>
                <a:ea typeface="+mn-ea"/>
                <a:cs typeface="+mn-ea"/>
                <a:sym typeface="+mn-lt"/>
              </a:rPr>
              <a:t>理论和</a:t>
            </a:r>
            <a:r>
              <a:rPr lang="en-US" altLang="zh-CN" sz="1700" dirty="0" smtClean="0">
                <a:latin typeface="+mn-lt"/>
                <a:ea typeface="+mn-ea"/>
                <a:cs typeface="+mn-ea"/>
                <a:sym typeface="+mn-lt"/>
              </a:rPr>
              <a:t>BASE</a:t>
            </a:r>
            <a:r>
              <a:rPr lang="zh-CN" altLang="en-US" sz="1700" dirty="0" smtClean="0">
                <a:latin typeface="+mn-lt"/>
                <a:ea typeface="+mn-ea"/>
                <a:cs typeface="+mn-ea"/>
                <a:sym typeface="+mn-lt"/>
              </a:rPr>
              <a:t>原则</a:t>
            </a:r>
            <a:r>
              <a:rPr lang="zh-CN" altLang="en-US" sz="1700" dirty="0">
                <a:latin typeface="+mn-lt"/>
                <a:ea typeface="+mn-ea"/>
                <a:cs typeface="+mn-ea"/>
                <a:sym typeface="+mn-lt"/>
              </a:rPr>
              <a:t>；</a:t>
            </a:r>
            <a:endParaRPr lang="en-US" altLang="zh-CN" sz="1700" dirty="0">
              <a:latin typeface="+mn-lt"/>
              <a:ea typeface="+mn-ea"/>
              <a:cs typeface="+mn-ea"/>
              <a:sym typeface="+mn-lt"/>
            </a:endParaRPr>
          </a:p>
          <a:p>
            <a:pPr lvl="1"/>
            <a:r>
              <a:rPr lang="zh-CN" altLang="en-US" sz="1700" dirty="0">
                <a:latin typeface="+mn-lt"/>
                <a:ea typeface="+mn-ea"/>
                <a:cs typeface="+mn-ea"/>
                <a:sym typeface="+mn-lt"/>
              </a:rPr>
              <a:t>各数据分区提供备份（一般是三份），应对节点故障，提高系统</a:t>
            </a:r>
            <a:r>
              <a:rPr lang="zh-CN" altLang="en-US" sz="1700" dirty="0" smtClean="0">
                <a:latin typeface="+mn-lt"/>
                <a:ea typeface="+mn-ea"/>
                <a:cs typeface="+mn-ea"/>
                <a:sym typeface="+mn-lt"/>
              </a:rPr>
              <a:t>可用性</a:t>
            </a:r>
            <a:r>
              <a:rPr lang="zh-CN" altLang="en-US" sz="1700" dirty="0">
                <a:latin typeface="+mn-lt"/>
                <a:ea typeface="+mn-ea"/>
                <a:cs typeface="+mn-ea"/>
                <a:sym typeface="+mn-lt"/>
              </a:rPr>
              <a:t>。</a:t>
            </a:r>
            <a:endParaRPr lang="en-US" altLang="zh-CN" sz="1700" dirty="0">
              <a:latin typeface="+mn-lt"/>
              <a:ea typeface="+mn-ea"/>
              <a:cs typeface="+mn-ea"/>
              <a:sym typeface="+mn-lt"/>
            </a:endParaRPr>
          </a:p>
          <a:p>
            <a:pPr lvl="1"/>
            <a:endParaRPr lang="en-US" altLang="zh-CN" dirty="0" smtClean="0">
              <a:latin typeface="+mn-lt"/>
              <a:ea typeface="+mn-ea"/>
              <a:cs typeface="+mn-ea"/>
              <a:sym typeface="+mn-lt"/>
            </a:endParaRPr>
          </a:p>
        </p:txBody>
      </p:sp>
      <p:sp>
        <p:nvSpPr>
          <p:cNvPr id="4" name="文本框 3"/>
          <p:cNvSpPr txBox="1"/>
          <p:nvPr/>
        </p:nvSpPr>
        <p:spPr bwMode="auto">
          <a:xfrm>
            <a:off x="7320136" y="1268760"/>
            <a:ext cx="3384376"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800" b="1" dirty="0">
                <a:solidFill>
                  <a:srgbClr val="006699"/>
                </a:solidFill>
                <a:cs typeface="+mn-ea"/>
                <a:sym typeface="+mn-lt"/>
              </a:rPr>
              <a:t>常见</a:t>
            </a:r>
            <a:r>
              <a:rPr kumimoji="1" lang="en-US" altLang="zh-CN" sz="1800" b="1" dirty="0" err="1" smtClean="0">
                <a:solidFill>
                  <a:srgbClr val="006699"/>
                </a:solidFill>
                <a:cs typeface="+mn-ea"/>
                <a:sym typeface="+mn-lt"/>
              </a:rPr>
              <a:t>NoSQL</a:t>
            </a:r>
            <a:r>
              <a:rPr kumimoji="1" lang="zh-CN" altLang="en-US" sz="1800" b="1" dirty="0" smtClean="0">
                <a:solidFill>
                  <a:srgbClr val="006699"/>
                </a:solidFill>
                <a:cs typeface="+mn-ea"/>
                <a:sym typeface="+mn-lt"/>
              </a:rPr>
              <a:t>数据库技术</a:t>
            </a:r>
            <a:endParaRPr kumimoji="1" lang="zh-CN" altLang="en-US" sz="2000" b="1" dirty="0">
              <a:solidFill>
                <a:srgbClr val="006699"/>
              </a:solidFill>
              <a:cs typeface="+mn-ea"/>
              <a:sym typeface="+mn-lt"/>
            </a:endParaRPr>
          </a:p>
        </p:txBody>
      </p:sp>
      <p:cxnSp>
        <p:nvCxnSpPr>
          <p:cNvPr id="6" name="Straight Connector 40"/>
          <p:cNvCxnSpPr/>
          <p:nvPr/>
        </p:nvCxnSpPr>
        <p:spPr bwMode="auto">
          <a:xfrm>
            <a:off x="9012324" y="2425466"/>
            <a:ext cx="11820" cy="2461865"/>
          </a:xfrm>
          <a:prstGeom prst="line">
            <a:avLst/>
          </a:prstGeom>
          <a:solidFill>
            <a:schemeClr val="accent1"/>
          </a:solidFill>
          <a:ln w="19050" cap="flat" cmpd="sng" algn="ctr">
            <a:solidFill>
              <a:schemeClr val="tx2">
                <a:lumMod val="60000"/>
                <a:lumOff val="40000"/>
              </a:schemeClr>
            </a:solidFill>
            <a:prstDash val="dash"/>
            <a:round/>
            <a:headEnd type="none" w="med" len="med"/>
            <a:tailEnd type="none" w="med" len="med"/>
          </a:ln>
          <a:effectLst/>
        </p:spPr>
      </p:cxnSp>
      <p:cxnSp>
        <p:nvCxnSpPr>
          <p:cNvPr id="7" name="Straight Connector 42"/>
          <p:cNvCxnSpPr/>
          <p:nvPr/>
        </p:nvCxnSpPr>
        <p:spPr bwMode="auto">
          <a:xfrm>
            <a:off x="6312024" y="3825044"/>
            <a:ext cx="4659256" cy="0"/>
          </a:xfrm>
          <a:prstGeom prst="line">
            <a:avLst/>
          </a:prstGeom>
          <a:solidFill>
            <a:schemeClr val="accent1"/>
          </a:solidFill>
          <a:ln w="19050" cap="flat" cmpd="sng" algn="ctr">
            <a:solidFill>
              <a:schemeClr val="tx2">
                <a:lumMod val="60000"/>
                <a:lumOff val="40000"/>
              </a:schemeClr>
            </a:solidFill>
            <a:prstDash val="dash"/>
            <a:round/>
            <a:headEnd type="none" w="med" len="med"/>
            <a:tailEnd type="none" w="med" len="med"/>
          </a:ln>
          <a:effectLst/>
        </p:spPr>
      </p:cxnSp>
      <p:grpSp>
        <p:nvGrpSpPr>
          <p:cNvPr id="8" name="Group 21"/>
          <p:cNvGrpSpPr/>
          <p:nvPr/>
        </p:nvGrpSpPr>
        <p:grpSpPr>
          <a:xfrm>
            <a:off x="9513736" y="2234341"/>
            <a:ext cx="1427093" cy="1458127"/>
            <a:chOff x="6801538" y="4272749"/>
            <a:chExt cx="1242060" cy="1225932"/>
          </a:xfrm>
        </p:grpSpPr>
        <p:sp>
          <p:nvSpPr>
            <p:cNvPr id="9" name="Rounded Rectangle 22"/>
            <p:cNvSpPr/>
            <p:nvPr/>
          </p:nvSpPr>
          <p:spPr>
            <a:xfrm>
              <a:off x="6801538" y="4432769"/>
              <a:ext cx="213360" cy="303912"/>
            </a:xfrm>
            <a:prstGeom prst="roundRect">
              <a:avLst/>
            </a:prstGeom>
            <a:solidFill>
              <a:schemeClr val="tx2"/>
            </a:solidFill>
            <a:ln>
              <a:no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10" name="Rounded Rectangle 23"/>
            <p:cNvSpPr/>
            <p:nvPr/>
          </p:nvSpPr>
          <p:spPr>
            <a:xfrm>
              <a:off x="6816778" y="5194769"/>
              <a:ext cx="213360" cy="303912"/>
            </a:xfrm>
            <a:prstGeom prst="roundRect">
              <a:avLst/>
            </a:prstGeom>
            <a:solidFill>
              <a:schemeClr val="tx2"/>
            </a:solidFill>
            <a:ln>
              <a:no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11" name="Rounded Rectangle 24"/>
            <p:cNvSpPr/>
            <p:nvPr/>
          </p:nvSpPr>
          <p:spPr>
            <a:xfrm>
              <a:off x="7243498" y="4272749"/>
              <a:ext cx="213360" cy="303912"/>
            </a:xfrm>
            <a:prstGeom prst="roundRect">
              <a:avLst/>
            </a:prstGeom>
            <a:solidFill>
              <a:schemeClr val="tx2"/>
            </a:solidFill>
            <a:ln>
              <a:no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12" name="Rounded Rectangle 25"/>
            <p:cNvSpPr/>
            <p:nvPr/>
          </p:nvSpPr>
          <p:spPr>
            <a:xfrm>
              <a:off x="7243498" y="4737570"/>
              <a:ext cx="213360" cy="303912"/>
            </a:xfrm>
            <a:prstGeom prst="roundRect">
              <a:avLst/>
            </a:prstGeom>
            <a:solidFill>
              <a:schemeClr val="tx2"/>
            </a:solidFill>
            <a:ln>
              <a:no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13" name="Rounded Rectangle 26"/>
            <p:cNvSpPr/>
            <p:nvPr/>
          </p:nvSpPr>
          <p:spPr>
            <a:xfrm>
              <a:off x="7830238" y="4425149"/>
              <a:ext cx="213360" cy="303912"/>
            </a:xfrm>
            <a:prstGeom prst="roundRect">
              <a:avLst/>
            </a:prstGeom>
            <a:solidFill>
              <a:schemeClr val="tx2"/>
            </a:solidFill>
            <a:ln>
              <a:no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14" name="Rounded Rectangle 27"/>
            <p:cNvSpPr/>
            <p:nvPr/>
          </p:nvSpPr>
          <p:spPr>
            <a:xfrm>
              <a:off x="7830238" y="5042370"/>
              <a:ext cx="213360" cy="303912"/>
            </a:xfrm>
            <a:prstGeom prst="roundRect">
              <a:avLst/>
            </a:prstGeom>
            <a:solidFill>
              <a:schemeClr val="tx2"/>
            </a:solidFill>
            <a:ln>
              <a:no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cxnSp>
          <p:nvCxnSpPr>
            <p:cNvPr id="15" name="Straight Arrow Connector 28"/>
            <p:cNvCxnSpPr>
              <a:stCxn id="9" idx="3"/>
            </p:cNvCxnSpPr>
            <p:nvPr/>
          </p:nvCxnSpPr>
          <p:spPr bwMode="auto">
            <a:xfrm flipV="1">
              <a:off x="7014898" y="4447566"/>
              <a:ext cx="228600" cy="13716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6" name="Straight Arrow Connector 29"/>
            <p:cNvCxnSpPr>
              <a:endCxn id="12" idx="2"/>
            </p:cNvCxnSpPr>
            <p:nvPr/>
          </p:nvCxnSpPr>
          <p:spPr bwMode="auto">
            <a:xfrm flipV="1">
              <a:off x="7014898" y="5041482"/>
              <a:ext cx="335280" cy="25190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7" name="Straight Arrow Connector 30"/>
            <p:cNvCxnSpPr>
              <a:endCxn id="14" idx="1"/>
            </p:cNvCxnSpPr>
            <p:nvPr/>
          </p:nvCxnSpPr>
          <p:spPr bwMode="auto">
            <a:xfrm flipV="1">
              <a:off x="7022518" y="5194326"/>
              <a:ext cx="807720" cy="144529"/>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8" name="Straight Arrow Connector 31"/>
            <p:cNvCxnSpPr>
              <a:stCxn id="11" idx="3"/>
            </p:cNvCxnSpPr>
            <p:nvPr/>
          </p:nvCxnSpPr>
          <p:spPr bwMode="auto">
            <a:xfrm>
              <a:off x="7456858" y="4424705"/>
              <a:ext cx="373380" cy="16002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9" name="Straight Arrow Connector 32"/>
            <p:cNvCxnSpPr>
              <a:stCxn id="12" idx="3"/>
            </p:cNvCxnSpPr>
            <p:nvPr/>
          </p:nvCxnSpPr>
          <p:spPr bwMode="auto">
            <a:xfrm>
              <a:off x="7456858" y="4889526"/>
              <a:ext cx="396240" cy="209549"/>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0" name="Straight Arrow Connector 33"/>
            <p:cNvCxnSpPr>
              <a:endCxn id="10" idx="0"/>
            </p:cNvCxnSpPr>
            <p:nvPr/>
          </p:nvCxnSpPr>
          <p:spPr bwMode="auto">
            <a:xfrm>
              <a:off x="6915838" y="4691405"/>
              <a:ext cx="7620" cy="503364"/>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34"/>
            <p:cNvCxnSpPr/>
            <p:nvPr/>
          </p:nvCxnSpPr>
          <p:spPr bwMode="auto">
            <a:xfrm flipV="1">
              <a:off x="7936918" y="4676415"/>
              <a:ext cx="0" cy="41123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2" name="Straight Arrow Connector 35"/>
            <p:cNvCxnSpPr/>
            <p:nvPr/>
          </p:nvCxnSpPr>
          <p:spPr bwMode="auto">
            <a:xfrm>
              <a:off x="7342558" y="4531385"/>
              <a:ext cx="0" cy="25514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23" name="TextBox 37"/>
          <p:cNvSpPr txBox="1"/>
          <p:nvPr/>
        </p:nvSpPr>
        <p:spPr>
          <a:xfrm>
            <a:off x="9651259" y="1645640"/>
            <a:ext cx="981358" cy="523220"/>
          </a:xfrm>
          <a:prstGeom prst="rect">
            <a:avLst/>
          </a:prstGeom>
          <a:noFill/>
        </p:spPr>
        <p:txBody>
          <a:bodyPr wrap="none" rtlCol="0">
            <a:spAutoFit/>
          </a:bodyPr>
          <a:lstStyle/>
          <a:p>
            <a:pPr algn="ctr"/>
            <a:r>
              <a:rPr lang="en-US" sz="1400" dirty="0">
                <a:cs typeface="+mn-ea"/>
                <a:sym typeface="+mn-lt"/>
              </a:rPr>
              <a:t>Graph </a:t>
            </a:r>
            <a:r>
              <a:rPr lang="en-US" sz="1400" dirty="0" smtClean="0">
                <a:cs typeface="+mn-ea"/>
                <a:sym typeface="+mn-lt"/>
              </a:rPr>
              <a:t>DB</a:t>
            </a:r>
            <a:endParaRPr lang="en-US" sz="1400" dirty="0" smtClean="0">
              <a:cs typeface="+mn-ea"/>
              <a:sym typeface="+mn-lt"/>
            </a:endParaRPr>
          </a:p>
          <a:p>
            <a:pPr algn="ctr"/>
            <a:r>
              <a:rPr lang="zh-CN" altLang="en-US" sz="1400" dirty="0" smtClean="0">
                <a:cs typeface="+mn-ea"/>
                <a:sym typeface="+mn-lt"/>
              </a:rPr>
              <a:t>图数据库</a:t>
            </a:r>
            <a:endParaRPr lang="en-US" sz="1400" dirty="0">
              <a:cs typeface="+mn-ea"/>
              <a:sym typeface="+mn-lt"/>
            </a:endParaRPr>
          </a:p>
        </p:txBody>
      </p:sp>
      <p:sp>
        <p:nvSpPr>
          <p:cNvPr id="24" name="TextBox 38"/>
          <p:cNvSpPr txBox="1"/>
          <p:nvPr/>
        </p:nvSpPr>
        <p:spPr>
          <a:xfrm>
            <a:off x="9615191" y="3911161"/>
            <a:ext cx="1124027" cy="523220"/>
          </a:xfrm>
          <a:prstGeom prst="rect">
            <a:avLst/>
          </a:prstGeom>
          <a:noFill/>
        </p:spPr>
        <p:txBody>
          <a:bodyPr wrap="none" rtlCol="0">
            <a:spAutoFit/>
          </a:bodyPr>
          <a:lstStyle>
            <a:defPPr>
              <a:defRPr lang="zh-CN"/>
            </a:defPPr>
            <a:lvl1pPr algn="ctr">
              <a:defRPr sz="1400">
                <a:latin typeface="+mn-ea"/>
                <a:ea typeface="+mn-ea"/>
                <a:cs typeface="Arial" panose="020B0604020202020204" pitchFamily="34" charset="0"/>
              </a:defRPr>
            </a:lvl1pPr>
          </a:lstStyle>
          <a:p>
            <a:r>
              <a:rPr lang="en-US" dirty="0" smtClean="0">
                <a:latin typeface="+mn-lt"/>
                <a:cs typeface="+mn-ea"/>
                <a:sym typeface="+mn-lt"/>
              </a:rPr>
              <a:t>Document</a:t>
            </a:r>
            <a:endParaRPr lang="en-US" dirty="0" smtClean="0">
              <a:latin typeface="+mn-lt"/>
              <a:cs typeface="+mn-ea"/>
              <a:sym typeface="+mn-lt"/>
            </a:endParaRPr>
          </a:p>
          <a:p>
            <a:r>
              <a:rPr lang="zh-CN" altLang="en-US" dirty="0" smtClean="0">
                <a:latin typeface="+mn-lt"/>
                <a:cs typeface="+mn-ea"/>
                <a:sym typeface="+mn-lt"/>
              </a:rPr>
              <a:t>文档数据库</a:t>
            </a:r>
            <a:endParaRPr lang="en-US" dirty="0">
              <a:latin typeface="+mn-lt"/>
              <a:cs typeface="+mn-ea"/>
              <a:sym typeface="+mn-lt"/>
            </a:endParaRPr>
          </a:p>
        </p:txBody>
      </p:sp>
      <p:grpSp>
        <p:nvGrpSpPr>
          <p:cNvPr id="25" name="Group 119"/>
          <p:cNvGrpSpPr/>
          <p:nvPr/>
        </p:nvGrpSpPr>
        <p:grpSpPr>
          <a:xfrm>
            <a:off x="9525174" y="4487394"/>
            <a:ext cx="1401671" cy="1498685"/>
            <a:chOff x="5259576" y="4351946"/>
            <a:chExt cx="1401671" cy="1498685"/>
          </a:xfrm>
        </p:grpSpPr>
        <p:grpSp>
          <p:nvGrpSpPr>
            <p:cNvPr id="26" name="Group 112"/>
            <p:cNvGrpSpPr/>
            <p:nvPr/>
          </p:nvGrpSpPr>
          <p:grpSpPr>
            <a:xfrm>
              <a:off x="6321717" y="4351946"/>
              <a:ext cx="339530" cy="1498685"/>
              <a:chOff x="6018368" y="4351946"/>
              <a:chExt cx="339530" cy="1498685"/>
            </a:xfrm>
            <a:solidFill>
              <a:schemeClr val="bg1">
                <a:lumMod val="95000"/>
              </a:schemeClr>
            </a:solidFill>
          </p:grpSpPr>
          <p:sp>
            <p:nvSpPr>
              <p:cNvPr id="35" name="Folded Corner 44"/>
              <p:cNvSpPr/>
              <p:nvPr/>
            </p:nvSpPr>
            <p:spPr>
              <a:xfrm flipV="1">
                <a:off x="6018368" y="4351946"/>
                <a:ext cx="339530" cy="394216"/>
              </a:xfrm>
              <a:prstGeom prst="foldedCorner">
                <a:avLst/>
              </a:prstGeom>
              <a:grp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36" name="Folded Corner 46"/>
              <p:cNvSpPr/>
              <p:nvPr/>
            </p:nvSpPr>
            <p:spPr>
              <a:xfrm flipV="1">
                <a:off x="6018368" y="4904181"/>
                <a:ext cx="339530" cy="394216"/>
              </a:xfrm>
              <a:prstGeom prst="foldedCorner">
                <a:avLst/>
              </a:prstGeom>
              <a:grp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37" name="Folded Corner 47"/>
              <p:cNvSpPr/>
              <p:nvPr/>
            </p:nvSpPr>
            <p:spPr>
              <a:xfrm flipV="1">
                <a:off x="6018368" y="5456415"/>
                <a:ext cx="339530" cy="394216"/>
              </a:xfrm>
              <a:prstGeom prst="foldedCorner">
                <a:avLst/>
              </a:prstGeom>
              <a:grp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grpSp>
        <p:grpSp>
          <p:nvGrpSpPr>
            <p:cNvPr id="27" name="Group 48"/>
            <p:cNvGrpSpPr/>
            <p:nvPr/>
          </p:nvGrpSpPr>
          <p:grpSpPr>
            <a:xfrm>
              <a:off x="5259576" y="4491113"/>
              <a:ext cx="320698" cy="1220349"/>
              <a:chOff x="5037724" y="4362173"/>
              <a:chExt cx="320698" cy="1585560"/>
            </a:xfrm>
          </p:grpSpPr>
          <p:sp>
            <p:nvSpPr>
              <p:cNvPr id="32" name="Rectangle 45"/>
              <p:cNvSpPr/>
              <p:nvPr/>
            </p:nvSpPr>
            <p:spPr>
              <a:xfrm>
                <a:off x="5037724" y="4362173"/>
                <a:ext cx="320698" cy="439872"/>
              </a:xfrm>
              <a:prstGeom prst="rect">
                <a:avLst/>
              </a:prstGeom>
              <a:solidFill>
                <a:schemeClr val="bg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33" name="Rectangle 49"/>
              <p:cNvSpPr/>
              <p:nvPr/>
            </p:nvSpPr>
            <p:spPr>
              <a:xfrm>
                <a:off x="5037724" y="4935018"/>
                <a:ext cx="320698" cy="439872"/>
              </a:xfrm>
              <a:prstGeom prst="rect">
                <a:avLst/>
              </a:prstGeom>
              <a:solidFill>
                <a:schemeClr val="bg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sp>
            <p:nvSpPr>
              <p:cNvPr id="34" name="Rectangle 50"/>
              <p:cNvSpPr/>
              <p:nvPr/>
            </p:nvSpPr>
            <p:spPr>
              <a:xfrm>
                <a:off x="5037724" y="5507861"/>
                <a:ext cx="320698" cy="439872"/>
              </a:xfrm>
              <a:prstGeom prst="rect">
                <a:avLst/>
              </a:prstGeom>
              <a:solidFill>
                <a:schemeClr val="bg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en-US" sz="1600" dirty="0">
                  <a:cs typeface="+mn-ea"/>
                  <a:sym typeface="+mn-lt"/>
                </a:endParaRPr>
              </a:p>
            </p:txBody>
          </p:sp>
        </p:grpSp>
        <p:grpSp>
          <p:nvGrpSpPr>
            <p:cNvPr id="28" name="Group 113"/>
            <p:cNvGrpSpPr/>
            <p:nvPr/>
          </p:nvGrpSpPr>
          <p:grpSpPr>
            <a:xfrm>
              <a:off x="5580274" y="4603997"/>
              <a:ext cx="741443" cy="994582"/>
              <a:chOff x="5261871" y="4549054"/>
              <a:chExt cx="741443" cy="994582"/>
            </a:xfrm>
          </p:grpSpPr>
          <p:cxnSp>
            <p:nvCxnSpPr>
              <p:cNvPr id="29" name="Straight Arrow Connector 52"/>
              <p:cNvCxnSpPr/>
              <p:nvPr/>
            </p:nvCxnSpPr>
            <p:spPr bwMode="auto">
              <a:xfrm>
                <a:off x="5261871" y="4549054"/>
                <a:ext cx="741443"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30" name="Straight Arrow Connector 54"/>
              <p:cNvCxnSpPr/>
              <p:nvPr/>
            </p:nvCxnSpPr>
            <p:spPr bwMode="auto">
              <a:xfrm>
                <a:off x="5261871" y="5046345"/>
                <a:ext cx="741443"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31" name="Straight Arrow Connector 55"/>
              <p:cNvCxnSpPr/>
              <p:nvPr/>
            </p:nvCxnSpPr>
            <p:spPr bwMode="auto">
              <a:xfrm>
                <a:off x="5261871" y="5543636"/>
                <a:ext cx="741443"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grpSp>
      </p:grpSp>
      <p:sp>
        <p:nvSpPr>
          <p:cNvPr id="38" name="TextBox 20"/>
          <p:cNvSpPr txBox="1"/>
          <p:nvPr/>
        </p:nvSpPr>
        <p:spPr>
          <a:xfrm>
            <a:off x="6867373" y="1537628"/>
            <a:ext cx="1082348" cy="523220"/>
          </a:xfrm>
          <a:prstGeom prst="rect">
            <a:avLst/>
          </a:prstGeom>
          <a:noFill/>
        </p:spPr>
        <p:txBody>
          <a:bodyPr wrap="none" rtlCol="0">
            <a:spAutoFit/>
          </a:bodyPr>
          <a:lstStyle>
            <a:defPPr>
              <a:defRPr lang="zh-CN"/>
            </a:defPPr>
            <a:lvl1pPr algn="ctr">
              <a:defRPr sz="1400">
                <a:latin typeface="+mn-ea"/>
                <a:ea typeface="+mn-ea"/>
                <a:cs typeface="Arial" panose="020B0604020202020204" pitchFamily="34" charset="0"/>
              </a:defRPr>
            </a:lvl1pPr>
          </a:lstStyle>
          <a:p>
            <a:r>
              <a:rPr lang="en-US" dirty="0" smtClean="0">
                <a:latin typeface="+mn-lt"/>
                <a:cs typeface="+mn-ea"/>
                <a:sym typeface="+mn-lt"/>
              </a:rPr>
              <a:t>Key-Value</a:t>
            </a:r>
            <a:endParaRPr lang="en-US" dirty="0">
              <a:latin typeface="+mn-lt"/>
              <a:cs typeface="+mn-ea"/>
              <a:sym typeface="+mn-lt"/>
            </a:endParaRPr>
          </a:p>
          <a:p>
            <a:r>
              <a:rPr lang="zh-CN" altLang="en-US" dirty="0" smtClean="0">
                <a:latin typeface="+mn-lt"/>
                <a:cs typeface="+mn-ea"/>
                <a:sym typeface="+mn-lt"/>
              </a:rPr>
              <a:t>键值数据库</a:t>
            </a:r>
            <a:endParaRPr lang="en-US" dirty="0">
              <a:latin typeface="+mn-lt"/>
              <a:cs typeface="+mn-ea"/>
              <a:sym typeface="+mn-lt"/>
            </a:endParaRPr>
          </a:p>
        </p:txBody>
      </p:sp>
      <p:sp>
        <p:nvSpPr>
          <p:cNvPr id="39" name="TextBox 39"/>
          <p:cNvSpPr txBox="1"/>
          <p:nvPr/>
        </p:nvSpPr>
        <p:spPr>
          <a:xfrm>
            <a:off x="6694117" y="3861201"/>
            <a:ext cx="1415772" cy="523220"/>
          </a:xfrm>
          <a:prstGeom prst="rect">
            <a:avLst/>
          </a:prstGeom>
          <a:noFill/>
        </p:spPr>
        <p:txBody>
          <a:bodyPr wrap="none" rtlCol="0">
            <a:spAutoFit/>
          </a:bodyPr>
          <a:lstStyle>
            <a:defPPr>
              <a:defRPr lang="zh-CN"/>
            </a:defPPr>
            <a:lvl1pPr algn="ctr">
              <a:defRPr sz="1400">
                <a:latin typeface="+mn-ea"/>
                <a:ea typeface="+mn-ea"/>
                <a:cs typeface="Arial" panose="020B0604020202020204" pitchFamily="34" charset="0"/>
              </a:defRPr>
            </a:lvl1pPr>
          </a:lstStyle>
          <a:p>
            <a:r>
              <a:rPr lang="en-US" altLang="zh-CN" dirty="0" smtClean="0">
                <a:latin typeface="+mn-lt"/>
                <a:cs typeface="+mn-ea"/>
                <a:sym typeface="+mn-lt"/>
              </a:rPr>
              <a:t>Column Family</a:t>
            </a:r>
            <a:endParaRPr lang="en-US" altLang="zh-CN" dirty="0" smtClean="0">
              <a:latin typeface="+mn-lt"/>
              <a:cs typeface="+mn-ea"/>
              <a:sym typeface="+mn-lt"/>
            </a:endParaRPr>
          </a:p>
          <a:p>
            <a:r>
              <a:rPr lang="zh-CN" altLang="en-US" dirty="0" smtClean="0">
                <a:latin typeface="+mn-lt"/>
                <a:cs typeface="+mn-ea"/>
                <a:sym typeface="+mn-lt"/>
              </a:rPr>
              <a:t>列</a:t>
            </a:r>
            <a:r>
              <a:rPr lang="zh-CN" altLang="en-US" dirty="0">
                <a:latin typeface="+mn-lt"/>
                <a:cs typeface="+mn-ea"/>
                <a:sym typeface="+mn-lt"/>
              </a:rPr>
              <a:t>式</a:t>
            </a:r>
            <a:r>
              <a:rPr lang="zh-CN" altLang="en-US" dirty="0" smtClean="0">
                <a:latin typeface="+mn-lt"/>
                <a:cs typeface="+mn-ea"/>
                <a:sym typeface="+mn-lt"/>
              </a:rPr>
              <a:t>数据库</a:t>
            </a:r>
            <a:endParaRPr lang="en-US" dirty="0">
              <a:latin typeface="+mn-lt"/>
              <a:cs typeface="+mn-ea"/>
              <a:sym typeface="+mn-lt"/>
            </a:endParaRPr>
          </a:p>
        </p:txBody>
      </p:sp>
      <p:grpSp>
        <p:nvGrpSpPr>
          <p:cNvPr id="40" name="Group 100"/>
          <p:cNvGrpSpPr/>
          <p:nvPr/>
        </p:nvGrpSpPr>
        <p:grpSpPr>
          <a:xfrm>
            <a:off x="6368393" y="4407095"/>
            <a:ext cx="2446609" cy="1750129"/>
            <a:chOff x="1760432" y="4146455"/>
            <a:chExt cx="2446609" cy="1750129"/>
          </a:xfrm>
        </p:grpSpPr>
        <p:pic>
          <p:nvPicPr>
            <p:cNvPr id="41" name="Picture 9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0432" y="4146455"/>
              <a:ext cx="2446609" cy="1750129"/>
            </a:xfrm>
            <a:prstGeom prst="rect">
              <a:avLst/>
            </a:prstGeom>
          </p:spPr>
        </p:pic>
        <p:sp>
          <p:nvSpPr>
            <p:cNvPr id="42" name="TextBox 99"/>
            <p:cNvSpPr txBox="1"/>
            <p:nvPr/>
          </p:nvSpPr>
          <p:spPr>
            <a:xfrm>
              <a:off x="2230405" y="4349692"/>
              <a:ext cx="277640" cy="276999"/>
            </a:xfrm>
            <a:prstGeom prst="rect">
              <a:avLst/>
            </a:prstGeom>
            <a:noFill/>
          </p:spPr>
          <p:txBody>
            <a:bodyPr wrap="none" rtlCol="0">
              <a:spAutoFit/>
            </a:bodyPr>
            <a:lstStyle/>
            <a:p>
              <a:r>
                <a:rPr lang="en-US" sz="1200" dirty="0" smtClean="0">
                  <a:cs typeface="+mn-ea"/>
                  <a:sym typeface="+mn-lt"/>
                </a:rPr>
                <a:t>a</a:t>
              </a:r>
              <a:endParaRPr lang="en-US" sz="1200" dirty="0" smtClean="0">
                <a:cs typeface="+mn-ea"/>
                <a:sym typeface="+mn-lt"/>
              </a:endParaRPr>
            </a:p>
          </p:txBody>
        </p:sp>
        <p:sp>
          <p:nvSpPr>
            <p:cNvPr id="43" name="TextBox 101"/>
            <p:cNvSpPr txBox="1"/>
            <p:nvPr/>
          </p:nvSpPr>
          <p:spPr>
            <a:xfrm>
              <a:off x="1864645" y="4763851"/>
              <a:ext cx="277640" cy="276999"/>
            </a:xfrm>
            <a:prstGeom prst="rect">
              <a:avLst/>
            </a:prstGeom>
            <a:noFill/>
          </p:spPr>
          <p:txBody>
            <a:bodyPr wrap="none" rtlCol="0">
              <a:spAutoFit/>
            </a:bodyPr>
            <a:lstStyle/>
            <a:p>
              <a:r>
                <a:rPr lang="en-US" sz="1200" dirty="0" smtClean="0">
                  <a:cs typeface="+mn-ea"/>
                  <a:sym typeface="+mn-lt"/>
                </a:rPr>
                <a:t>a</a:t>
              </a:r>
              <a:endParaRPr lang="en-US" sz="1200" dirty="0" smtClean="0">
                <a:cs typeface="+mn-ea"/>
                <a:sym typeface="+mn-lt"/>
              </a:endParaRPr>
            </a:p>
          </p:txBody>
        </p:sp>
        <p:sp>
          <p:nvSpPr>
            <p:cNvPr id="44" name="TextBox 102"/>
            <p:cNvSpPr txBox="1"/>
            <p:nvPr/>
          </p:nvSpPr>
          <p:spPr>
            <a:xfrm>
              <a:off x="3026698" y="4558180"/>
              <a:ext cx="277640" cy="276999"/>
            </a:xfrm>
            <a:prstGeom prst="rect">
              <a:avLst/>
            </a:prstGeom>
            <a:noFill/>
          </p:spPr>
          <p:txBody>
            <a:bodyPr wrap="none" rtlCol="0">
              <a:spAutoFit/>
            </a:bodyPr>
            <a:lstStyle/>
            <a:p>
              <a:r>
                <a:rPr lang="en-US" sz="1200" dirty="0" smtClean="0">
                  <a:cs typeface="+mn-ea"/>
                  <a:sym typeface="+mn-lt"/>
                </a:rPr>
                <a:t>a</a:t>
              </a:r>
              <a:endParaRPr lang="en-US" sz="1200" dirty="0" smtClean="0">
                <a:cs typeface="+mn-ea"/>
                <a:sym typeface="+mn-lt"/>
              </a:endParaRPr>
            </a:p>
          </p:txBody>
        </p:sp>
        <p:sp>
          <p:nvSpPr>
            <p:cNvPr id="45" name="TextBox 103"/>
            <p:cNvSpPr txBox="1"/>
            <p:nvPr/>
          </p:nvSpPr>
          <p:spPr>
            <a:xfrm>
              <a:off x="2230405" y="5170528"/>
              <a:ext cx="277640" cy="276999"/>
            </a:xfrm>
            <a:prstGeom prst="rect">
              <a:avLst/>
            </a:prstGeom>
            <a:noFill/>
          </p:spPr>
          <p:txBody>
            <a:bodyPr wrap="none" rtlCol="0">
              <a:spAutoFit/>
            </a:bodyPr>
            <a:lstStyle/>
            <a:p>
              <a:r>
                <a:rPr lang="en-US" sz="1200" dirty="0" smtClean="0">
                  <a:cs typeface="+mn-ea"/>
                  <a:sym typeface="+mn-lt"/>
                </a:rPr>
                <a:t>a</a:t>
              </a:r>
              <a:endParaRPr lang="en-US" sz="1200" dirty="0" smtClean="0">
                <a:cs typeface="+mn-ea"/>
                <a:sym typeface="+mn-lt"/>
              </a:endParaRPr>
            </a:p>
          </p:txBody>
        </p:sp>
        <p:sp>
          <p:nvSpPr>
            <p:cNvPr id="46" name="TextBox 104"/>
            <p:cNvSpPr txBox="1"/>
            <p:nvPr/>
          </p:nvSpPr>
          <p:spPr>
            <a:xfrm>
              <a:off x="2630452" y="5568880"/>
              <a:ext cx="277640" cy="276999"/>
            </a:xfrm>
            <a:prstGeom prst="rect">
              <a:avLst/>
            </a:prstGeom>
            <a:noFill/>
          </p:spPr>
          <p:txBody>
            <a:bodyPr wrap="none" rtlCol="0">
              <a:spAutoFit/>
            </a:bodyPr>
            <a:lstStyle/>
            <a:p>
              <a:r>
                <a:rPr lang="en-US" sz="1200" dirty="0" smtClean="0">
                  <a:cs typeface="+mn-ea"/>
                  <a:sym typeface="+mn-lt"/>
                </a:rPr>
                <a:t>a</a:t>
              </a:r>
              <a:endParaRPr lang="en-US" sz="1200" dirty="0" smtClean="0">
                <a:cs typeface="+mn-ea"/>
                <a:sym typeface="+mn-lt"/>
              </a:endParaRPr>
            </a:p>
          </p:txBody>
        </p:sp>
        <p:sp>
          <p:nvSpPr>
            <p:cNvPr id="47" name="TextBox 105"/>
            <p:cNvSpPr txBox="1"/>
            <p:nvPr/>
          </p:nvSpPr>
          <p:spPr>
            <a:xfrm>
              <a:off x="1861439" y="4146455"/>
              <a:ext cx="280846" cy="276999"/>
            </a:xfrm>
            <a:prstGeom prst="rect">
              <a:avLst/>
            </a:prstGeom>
            <a:noFill/>
          </p:spPr>
          <p:txBody>
            <a:bodyPr wrap="none" rtlCol="0">
              <a:spAutoFit/>
            </a:bodyPr>
            <a:lstStyle/>
            <a:p>
              <a:r>
                <a:rPr lang="en-US" sz="1200" dirty="0" smtClean="0">
                  <a:cs typeface="+mn-ea"/>
                  <a:sym typeface="+mn-lt"/>
                </a:rPr>
                <a:t>b</a:t>
              </a:r>
              <a:endParaRPr lang="en-US" sz="1200" dirty="0" smtClean="0">
                <a:cs typeface="+mn-ea"/>
                <a:sym typeface="+mn-lt"/>
              </a:endParaRPr>
            </a:p>
          </p:txBody>
        </p:sp>
        <p:sp>
          <p:nvSpPr>
            <p:cNvPr id="48" name="TextBox 106"/>
            <p:cNvSpPr txBox="1"/>
            <p:nvPr/>
          </p:nvSpPr>
          <p:spPr>
            <a:xfrm>
              <a:off x="3800182" y="4558180"/>
              <a:ext cx="280846" cy="276999"/>
            </a:xfrm>
            <a:prstGeom prst="rect">
              <a:avLst/>
            </a:prstGeom>
            <a:noFill/>
          </p:spPr>
          <p:txBody>
            <a:bodyPr wrap="none" rtlCol="0">
              <a:spAutoFit/>
            </a:bodyPr>
            <a:lstStyle/>
            <a:p>
              <a:r>
                <a:rPr lang="en-US" sz="1200" dirty="0" smtClean="0">
                  <a:cs typeface="+mn-ea"/>
                  <a:sym typeface="+mn-lt"/>
                </a:rPr>
                <a:t>b</a:t>
              </a:r>
              <a:endParaRPr lang="en-US" sz="1200" dirty="0" smtClean="0">
                <a:cs typeface="+mn-ea"/>
                <a:sym typeface="+mn-lt"/>
              </a:endParaRPr>
            </a:p>
          </p:txBody>
        </p:sp>
        <p:sp>
          <p:nvSpPr>
            <p:cNvPr id="49" name="TextBox 107"/>
            <p:cNvSpPr txBox="1"/>
            <p:nvPr/>
          </p:nvSpPr>
          <p:spPr>
            <a:xfrm>
              <a:off x="3413804" y="4760905"/>
              <a:ext cx="280846" cy="276999"/>
            </a:xfrm>
            <a:prstGeom prst="rect">
              <a:avLst/>
            </a:prstGeom>
            <a:noFill/>
          </p:spPr>
          <p:txBody>
            <a:bodyPr wrap="none" rtlCol="0">
              <a:spAutoFit/>
            </a:bodyPr>
            <a:lstStyle/>
            <a:p>
              <a:r>
                <a:rPr lang="en-US" sz="1200" dirty="0" smtClean="0">
                  <a:cs typeface="+mn-ea"/>
                  <a:sym typeface="+mn-lt"/>
                </a:rPr>
                <a:t>b</a:t>
              </a:r>
              <a:endParaRPr lang="en-US" sz="1200" dirty="0" smtClean="0">
                <a:cs typeface="+mn-ea"/>
                <a:sym typeface="+mn-lt"/>
              </a:endParaRPr>
            </a:p>
          </p:txBody>
        </p:sp>
        <p:sp>
          <p:nvSpPr>
            <p:cNvPr id="50" name="TextBox 108"/>
            <p:cNvSpPr txBox="1"/>
            <p:nvPr/>
          </p:nvSpPr>
          <p:spPr>
            <a:xfrm>
              <a:off x="2630452" y="5380876"/>
              <a:ext cx="280846" cy="276999"/>
            </a:xfrm>
            <a:prstGeom prst="rect">
              <a:avLst/>
            </a:prstGeom>
            <a:noFill/>
          </p:spPr>
          <p:txBody>
            <a:bodyPr wrap="none" rtlCol="0">
              <a:spAutoFit/>
            </a:bodyPr>
            <a:lstStyle/>
            <a:p>
              <a:r>
                <a:rPr lang="en-US" sz="1200" dirty="0" smtClean="0">
                  <a:cs typeface="+mn-ea"/>
                  <a:sym typeface="+mn-lt"/>
                </a:rPr>
                <a:t>b</a:t>
              </a:r>
              <a:endParaRPr lang="en-US" sz="1200" dirty="0" smtClean="0">
                <a:cs typeface="+mn-ea"/>
                <a:sym typeface="+mn-lt"/>
              </a:endParaRPr>
            </a:p>
          </p:txBody>
        </p:sp>
        <p:sp>
          <p:nvSpPr>
            <p:cNvPr id="51" name="TextBox 109"/>
            <p:cNvSpPr txBox="1"/>
            <p:nvPr/>
          </p:nvSpPr>
          <p:spPr>
            <a:xfrm>
              <a:off x="3013105" y="4760905"/>
              <a:ext cx="280846" cy="276999"/>
            </a:xfrm>
            <a:prstGeom prst="rect">
              <a:avLst/>
            </a:prstGeom>
            <a:noFill/>
          </p:spPr>
          <p:txBody>
            <a:bodyPr wrap="none" rtlCol="0">
              <a:spAutoFit/>
            </a:bodyPr>
            <a:lstStyle/>
            <a:p>
              <a:r>
                <a:rPr lang="en-US" sz="1200" dirty="0" smtClean="0">
                  <a:cs typeface="+mn-ea"/>
                  <a:sym typeface="+mn-lt"/>
                </a:rPr>
                <a:t>b</a:t>
              </a:r>
              <a:endParaRPr lang="en-US" sz="1200" dirty="0" smtClean="0">
                <a:cs typeface="+mn-ea"/>
                <a:sym typeface="+mn-lt"/>
              </a:endParaRPr>
            </a:p>
          </p:txBody>
        </p:sp>
        <p:sp>
          <p:nvSpPr>
            <p:cNvPr id="52" name="TextBox 110"/>
            <p:cNvSpPr txBox="1"/>
            <p:nvPr/>
          </p:nvSpPr>
          <p:spPr>
            <a:xfrm>
              <a:off x="2627246" y="4760905"/>
              <a:ext cx="280846" cy="276999"/>
            </a:xfrm>
            <a:prstGeom prst="rect">
              <a:avLst/>
            </a:prstGeom>
            <a:noFill/>
          </p:spPr>
          <p:txBody>
            <a:bodyPr wrap="none" rtlCol="0">
              <a:spAutoFit/>
            </a:bodyPr>
            <a:lstStyle/>
            <a:p>
              <a:r>
                <a:rPr lang="en-US" sz="1200" dirty="0" smtClean="0">
                  <a:cs typeface="+mn-ea"/>
                  <a:sym typeface="+mn-lt"/>
                </a:rPr>
                <a:t>b</a:t>
              </a:r>
              <a:endParaRPr lang="en-US" sz="1200" dirty="0" smtClean="0">
                <a:cs typeface="+mn-ea"/>
                <a:sym typeface="+mn-lt"/>
              </a:endParaRPr>
            </a:p>
          </p:txBody>
        </p:sp>
        <p:sp>
          <p:nvSpPr>
            <p:cNvPr id="53" name="TextBox 111"/>
            <p:cNvSpPr txBox="1"/>
            <p:nvPr/>
          </p:nvSpPr>
          <p:spPr>
            <a:xfrm>
              <a:off x="3413804" y="5380876"/>
              <a:ext cx="280846" cy="276999"/>
            </a:xfrm>
            <a:prstGeom prst="rect">
              <a:avLst/>
            </a:prstGeom>
            <a:noFill/>
          </p:spPr>
          <p:txBody>
            <a:bodyPr wrap="none" rtlCol="0">
              <a:spAutoFit/>
            </a:bodyPr>
            <a:lstStyle/>
            <a:p>
              <a:r>
                <a:rPr lang="en-US" sz="1200" dirty="0" smtClean="0">
                  <a:cs typeface="+mn-ea"/>
                  <a:sym typeface="+mn-lt"/>
                </a:rPr>
                <a:t>b</a:t>
              </a:r>
              <a:endParaRPr lang="en-US" sz="1200" dirty="0" smtClean="0">
                <a:cs typeface="+mn-ea"/>
                <a:sym typeface="+mn-lt"/>
              </a:endParaRPr>
            </a:p>
          </p:txBody>
        </p:sp>
      </p:grpSp>
      <p:cxnSp>
        <p:nvCxnSpPr>
          <p:cNvPr id="84" name="Straight Connector 4"/>
          <p:cNvCxnSpPr/>
          <p:nvPr/>
        </p:nvCxnSpPr>
        <p:spPr bwMode="auto">
          <a:xfrm>
            <a:off x="7067119" y="2328801"/>
            <a:ext cx="81464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5" name="Straight Connector 6"/>
          <p:cNvCxnSpPr/>
          <p:nvPr/>
        </p:nvCxnSpPr>
        <p:spPr bwMode="auto">
          <a:xfrm>
            <a:off x="7067118" y="2768451"/>
            <a:ext cx="81464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6" name="Straight Connector 7"/>
          <p:cNvCxnSpPr/>
          <p:nvPr/>
        </p:nvCxnSpPr>
        <p:spPr bwMode="auto">
          <a:xfrm>
            <a:off x="7067117" y="2988276"/>
            <a:ext cx="81464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7" name="Straight Connector 8"/>
          <p:cNvCxnSpPr/>
          <p:nvPr/>
        </p:nvCxnSpPr>
        <p:spPr bwMode="auto">
          <a:xfrm>
            <a:off x="7067116" y="3427926"/>
            <a:ext cx="81464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0" name="Straight Connector 11"/>
          <p:cNvCxnSpPr/>
          <p:nvPr/>
        </p:nvCxnSpPr>
        <p:spPr bwMode="auto">
          <a:xfrm>
            <a:off x="7067119" y="3208101"/>
            <a:ext cx="81464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1" name="Straight Connector 12"/>
          <p:cNvCxnSpPr/>
          <p:nvPr/>
        </p:nvCxnSpPr>
        <p:spPr bwMode="auto">
          <a:xfrm>
            <a:off x="7067124" y="2548626"/>
            <a:ext cx="814647"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2" name="Straight Connector 17"/>
          <p:cNvCxnSpPr>
            <a:stCxn id="105" idx="0"/>
            <a:endCxn id="105" idx="2"/>
          </p:cNvCxnSpPr>
          <p:nvPr/>
        </p:nvCxnSpPr>
        <p:spPr bwMode="auto">
          <a:xfrm>
            <a:off x="7486150" y="2058444"/>
            <a:ext cx="0" cy="1621062"/>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nvGrpSpPr>
          <p:cNvPr id="56" name="Group 121"/>
          <p:cNvGrpSpPr/>
          <p:nvPr/>
        </p:nvGrpSpPr>
        <p:grpSpPr>
          <a:xfrm>
            <a:off x="7132509" y="2058862"/>
            <a:ext cx="667836" cy="276999"/>
            <a:chOff x="2864628" y="1392381"/>
            <a:chExt cx="667836" cy="276999"/>
          </a:xfrm>
        </p:grpSpPr>
        <p:sp>
          <p:nvSpPr>
            <p:cNvPr id="81" name="TextBox 120"/>
            <p:cNvSpPr txBox="1"/>
            <p:nvPr/>
          </p:nvSpPr>
          <p:spPr>
            <a:xfrm>
              <a:off x="2864628" y="1392381"/>
              <a:ext cx="276038" cy="276999"/>
            </a:xfrm>
            <a:prstGeom prst="rect">
              <a:avLst/>
            </a:prstGeom>
            <a:noFill/>
          </p:spPr>
          <p:txBody>
            <a:bodyPr wrap="none" rtlCol="0">
              <a:spAutoFit/>
            </a:bodyPr>
            <a:lstStyle/>
            <a:p>
              <a:r>
                <a:rPr lang="en-US" sz="1200" dirty="0" smtClean="0">
                  <a:cs typeface="+mn-ea"/>
                  <a:sym typeface="+mn-lt"/>
                </a:rPr>
                <a:t>k</a:t>
              </a:r>
              <a:endParaRPr lang="en-US" sz="1200" dirty="0" smtClean="0">
                <a:cs typeface="+mn-ea"/>
                <a:sym typeface="+mn-lt"/>
              </a:endParaRPr>
            </a:p>
          </p:txBody>
        </p:sp>
        <p:sp>
          <p:nvSpPr>
            <p:cNvPr id="82" name="TextBox 122"/>
            <p:cNvSpPr txBox="1"/>
            <p:nvPr/>
          </p:nvSpPr>
          <p:spPr>
            <a:xfrm>
              <a:off x="3272456" y="1392381"/>
              <a:ext cx="260008" cy="276999"/>
            </a:xfrm>
            <a:prstGeom prst="rect">
              <a:avLst/>
            </a:prstGeom>
            <a:noFill/>
          </p:spPr>
          <p:txBody>
            <a:bodyPr wrap="none" rtlCol="0">
              <a:spAutoFit/>
            </a:bodyPr>
            <a:lstStyle/>
            <a:p>
              <a:r>
                <a:rPr lang="en-US" sz="1200" dirty="0" smtClean="0">
                  <a:cs typeface="+mn-ea"/>
                  <a:sym typeface="+mn-lt"/>
                </a:rPr>
                <a:t>v</a:t>
              </a:r>
              <a:endParaRPr lang="en-US" sz="1200" dirty="0" smtClean="0">
                <a:cs typeface="+mn-ea"/>
                <a:sym typeface="+mn-lt"/>
              </a:endParaRPr>
            </a:p>
          </p:txBody>
        </p:sp>
      </p:grpSp>
      <p:grpSp>
        <p:nvGrpSpPr>
          <p:cNvPr id="57" name="Group 124"/>
          <p:cNvGrpSpPr/>
          <p:nvPr/>
        </p:nvGrpSpPr>
        <p:grpSpPr>
          <a:xfrm>
            <a:off x="7132509" y="2286967"/>
            <a:ext cx="667836" cy="276999"/>
            <a:chOff x="2864628" y="1392381"/>
            <a:chExt cx="667836" cy="276999"/>
          </a:xfrm>
        </p:grpSpPr>
        <p:sp>
          <p:nvSpPr>
            <p:cNvPr id="79" name="TextBox 125"/>
            <p:cNvSpPr txBox="1"/>
            <p:nvPr/>
          </p:nvSpPr>
          <p:spPr>
            <a:xfrm>
              <a:off x="2864628" y="1392381"/>
              <a:ext cx="276038" cy="276999"/>
            </a:xfrm>
            <a:prstGeom prst="rect">
              <a:avLst/>
            </a:prstGeom>
            <a:noFill/>
          </p:spPr>
          <p:txBody>
            <a:bodyPr wrap="none" rtlCol="0">
              <a:spAutoFit/>
            </a:bodyPr>
            <a:lstStyle/>
            <a:p>
              <a:r>
                <a:rPr lang="en-US" sz="1200" dirty="0" smtClean="0">
                  <a:cs typeface="+mn-ea"/>
                  <a:sym typeface="+mn-lt"/>
                </a:rPr>
                <a:t>k</a:t>
              </a:r>
              <a:endParaRPr lang="en-US" sz="1200" dirty="0" smtClean="0">
                <a:cs typeface="+mn-ea"/>
                <a:sym typeface="+mn-lt"/>
              </a:endParaRPr>
            </a:p>
          </p:txBody>
        </p:sp>
        <p:sp>
          <p:nvSpPr>
            <p:cNvPr id="80" name="TextBox 126"/>
            <p:cNvSpPr txBox="1"/>
            <p:nvPr/>
          </p:nvSpPr>
          <p:spPr>
            <a:xfrm>
              <a:off x="3272456" y="1392381"/>
              <a:ext cx="260008" cy="276999"/>
            </a:xfrm>
            <a:prstGeom prst="rect">
              <a:avLst/>
            </a:prstGeom>
            <a:noFill/>
          </p:spPr>
          <p:txBody>
            <a:bodyPr wrap="none" rtlCol="0">
              <a:spAutoFit/>
            </a:bodyPr>
            <a:lstStyle/>
            <a:p>
              <a:r>
                <a:rPr lang="en-US" sz="1200" dirty="0" smtClean="0">
                  <a:cs typeface="+mn-ea"/>
                  <a:sym typeface="+mn-lt"/>
                </a:rPr>
                <a:t>v</a:t>
              </a:r>
              <a:endParaRPr lang="en-US" sz="1200" dirty="0" smtClean="0">
                <a:cs typeface="+mn-ea"/>
                <a:sym typeface="+mn-lt"/>
              </a:endParaRPr>
            </a:p>
          </p:txBody>
        </p:sp>
      </p:grpSp>
      <p:grpSp>
        <p:nvGrpSpPr>
          <p:cNvPr id="58" name="Group 127"/>
          <p:cNvGrpSpPr/>
          <p:nvPr/>
        </p:nvGrpSpPr>
        <p:grpSpPr>
          <a:xfrm>
            <a:off x="7132509" y="2515072"/>
            <a:ext cx="667836" cy="276999"/>
            <a:chOff x="2864628" y="1392381"/>
            <a:chExt cx="667836" cy="276999"/>
          </a:xfrm>
        </p:grpSpPr>
        <p:sp>
          <p:nvSpPr>
            <p:cNvPr id="77" name="TextBox 128"/>
            <p:cNvSpPr txBox="1"/>
            <p:nvPr/>
          </p:nvSpPr>
          <p:spPr>
            <a:xfrm>
              <a:off x="2864628" y="1392381"/>
              <a:ext cx="276038" cy="276999"/>
            </a:xfrm>
            <a:prstGeom prst="rect">
              <a:avLst/>
            </a:prstGeom>
            <a:noFill/>
          </p:spPr>
          <p:txBody>
            <a:bodyPr wrap="none" rtlCol="0">
              <a:spAutoFit/>
            </a:bodyPr>
            <a:lstStyle/>
            <a:p>
              <a:r>
                <a:rPr lang="en-US" sz="1200" dirty="0" smtClean="0">
                  <a:cs typeface="+mn-ea"/>
                  <a:sym typeface="+mn-lt"/>
                </a:rPr>
                <a:t>k</a:t>
              </a:r>
              <a:endParaRPr lang="en-US" sz="1200" dirty="0" smtClean="0">
                <a:cs typeface="+mn-ea"/>
                <a:sym typeface="+mn-lt"/>
              </a:endParaRPr>
            </a:p>
          </p:txBody>
        </p:sp>
        <p:sp>
          <p:nvSpPr>
            <p:cNvPr id="78" name="TextBox 129"/>
            <p:cNvSpPr txBox="1"/>
            <p:nvPr/>
          </p:nvSpPr>
          <p:spPr>
            <a:xfrm>
              <a:off x="3272456" y="1392381"/>
              <a:ext cx="260008" cy="276999"/>
            </a:xfrm>
            <a:prstGeom prst="rect">
              <a:avLst/>
            </a:prstGeom>
            <a:noFill/>
          </p:spPr>
          <p:txBody>
            <a:bodyPr wrap="none" rtlCol="0">
              <a:spAutoFit/>
            </a:bodyPr>
            <a:lstStyle/>
            <a:p>
              <a:r>
                <a:rPr lang="en-US" sz="1200" dirty="0" smtClean="0">
                  <a:cs typeface="+mn-ea"/>
                  <a:sym typeface="+mn-lt"/>
                </a:rPr>
                <a:t>v</a:t>
              </a:r>
              <a:endParaRPr lang="en-US" sz="1200" dirty="0" smtClean="0">
                <a:cs typeface="+mn-ea"/>
                <a:sym typeface="+mn-lt"/>
              </a:endParaRPr>
            </a:p>
          </p:txBody>
        </p:sp>
      </p:grpSp>
      <p:grpSp>
        <p:nvGrpSpPr>
          <p:cNvPr id="59" name="Group 130"/>
          <p:cNvGrpSpPr/>
          <p:nvPr/>
        </p:nvGrpSpPr>
        <p:grpSpPr>
          <a:xfrm>
            <a:off x="7132509" y="2741173"/>
            <a:ext cx="667836" cy="276999"/>
            <a:chOff x="2864628" y="1392381"/>
            <a:chExt cx="667836" cy="276999"/>
          </a:xfrm>
        </p:grpSpPr>
        <p:sp>
          <p:nvSpPr>
            <p:cNvPr id="75" name="TextBox 131"/>
            <p:cNvSpPr txBox="1"/>
            <p:nvPr/>
          </p:nvSpPr>
          <p:spPr>
            <a:xfrm>
              <a:off x="2864628" y="1392381"/>
              <a:ext cx="276038" cy="276999"/>
            </a:xfrm>
            <a:prstGeom prst="rect">
              <a:avLst/>
            </a:prstGeom>
            <a:noFill/>
          </p:spPr>
          <p:txBody>
            <a:bodyPr wrap="none" rtlCol="0">
              <a:spAutoFit/>
            </a:bodyPr>
            <a:lstStyle/>
            <a:p>
              <a:r>
                <a:rPr lang="en-US" sz="1200" dirty="0" smtClean="0">
                  <a:cs typeface="+mn-ea"/>
                  <a:sym typeface="+mn-lt"/>
                </a:rPr>
                <a:t>k</a:t>
              </a:r>
              <a:endParaRPr lang="en-US" sz="1200" dirty="0" smtClean="0">
                <a:cs typeface="+mn-ea"/>
                <a:sym typeface="+mn-lt"/>
              </a:endParaRPr>
            </a:p>
          </p:txBody>
        </p:sp>
        <p:sp>
          <p:nvSpPr>
            <p:cNvPr id="76" name="TextBox 132"/>
            <p:cNvSpPr txBox="1"/>
            <p:nvPr/>
          </p:nvSpPr>
          <p:spPr>
            <a:xfrm>
              <a:off x="3272456" y="1392381"/>
              <a:ext cx="260008" cy="276999"/>
            </a:xfrm>
            <a:prstGeom prst="rect">
              <a:avLst/>
            </a:prstGeom>
            <a:noFill/>
          </p:spPr>
          <p:txBody>
            <a:bodyPr wrap="none" rtlCol="0">
              <a:spAutoFit/>
            </a:bodyPr>
            <a:lstStyle/>
            <a:p>
              <a:r>
                <a:rPr lang="en-US" sz="1200" dirty="0" smtClean="0">
                  <a:cs typeface="+mn-ea"/>
                  <a:sym typeface="+mn-lt"/>
                </a:rPr>
                <a:t>v</a:t>
              </a:r>
              <a:endParaRPr lang="en-US" sz="1200" dirty="0" smtClean="0">
                <a:cs typeface="+mn-ea"/>
                <a:sym typeface="+mn-lt"/>
              </a:endParaRPr>
            </a:p>
          </p:txBody>
        </p:sp>
      </p:grpSp>
      <p:grpSp>
        <p:nvGrpSpPr>
          <p:cNvPr id="60" name="Group 133"/>
          <p:cNvGrpSpPr/>
          <p:nvPr/>
        </p:nvGrpSpPr>
        <p:grpSpPr>
          <a:xfrm>
            <a:off x="7132509" y="2967274"/>
            <a:ext cx="667836" cy="276999"/>
            <a:chOff x="2864628" y="1392381"/>
            <a:chExt cx="667836" cy="276999"/>
          </a:xfrm>
        </p:grpSpPr>
        <p:sp>
          <p:nvSpPr>
            <p:cNvPr id="73" name="TextBox 134"/>
            <p:cNvSpPr txBox="1"/>
            <p:nvPr/>
          </p:nvSpPr>
          <p:spPr>
            <a:xfrm>
              <a:off x="2864628" y="1392381"/>
              <a:ext cx="276038" cy="276999"/>
            </a:xfrm>
            <a:prstGeom prst="rect">
              <a:avLst/>
            </a:prstGeom>
            <a:noFill/>
          </p:spPr>
          <p:txBody>
            <a:bodyPr wrap="none" rtlCol="0">
              <a:spAutoFit/>
            </a:bodyPr>
            <a:lstStyle/>
            <a:p>
              <a:r>
                <a:rPr lang="en-US" sz="1200" dirty="0" smtClean="0">
                  <a:cs typeface="+mn-ea"/>
                  <a:sym typeface="+mn-lt"/>
                </a:rPr>
                <a:t>k</a:t>
              </a:r>
              <a:endParaRPr lang="en-US" sz="1200" dirty="0" smtClean="0">
                <a:cs typeface="+mn-ea"/>
                <a:sym typeface="+mn-lt"/>
              </a:endParaRPr>
            </a:p>
          </p:txBody>
        </p:sp>
        <p:sp>
          <p:nvSpPr>
            <p:cNvPr id="74" name="TextBox 135"/>
            <p:cNvSpPr txBox="1"/>
            <p:nvPr/>
          </p:nvSpPr>
          <p:spPr>
            <a:xfrm>
              <a:off x="3272456" y="1392381"/>
              <a:ext cx="260008" cy="276999"/>
            </a:xfrm>
            <a:prstGeom prst="rect">
              <a:avLst/>
            </a:prstGeom>
            <a:noFill/>
          </p:spPr>
          <p:txBody>
            <a:bodyPr wrap="none" rtlCol="0">
              <a:spAutoFit/>
            </a:bodyPr>
            <a:lstStyle/>
            <a:p>
              <a:r>
                <a:rPr lang="en-US" sz="1200" dirty="0" smtClean="0">
                  <a:cs typeface="+mn-ea"/>
                  <a:sym typeface="+mn-lt"/>
                </a:rPr>
                <a:t>v</a:t>
              </a:r>
              <a:endParaRPr lang="en-US" sz="1200" dirty="0" smtClean="0">
                <a:cs typeface="+mn-ea"/>
                <a:sym typeface="+mn-lt"/>
              </a:endParaRPr>
            </a:p>
          </p:txBody>
        </p:sp>
      </p:grpSp>
      <p:grpSp>
        <p:nvGrpSpPr>
          <p:cNvPr id="61" name="Group 136"/>
          <p:cNvGrpSpPr/>
          <p:nvPr/>
        </p:nvGrpSpPr>
        <p:grpSpPr>
          <a:xfrm>
            <a:off x="7132509" y="3170812"/>
            <a:ext cx="667836" cy="276999"/>
            <a:chOff x="2864628" y="1392381"/>
            <a:chExt cx="667836" cy="276999"/>
          </a:xfrm>
        </p:grpSpPr>
        <p:sp>
          <p:nvSpPr>
            <p:cNvPr id="71" name="TextBox 137"/>
            <p:cNvSpPr txBox="1"/>
            <p:nvPr/>
          </p:nvSpPr>
          <p:spPr>
            <a:xfrm>
              <a:off x="2864628" y="1392381"/>
              <a:ext cx="276038" cy="276999"/>
            </a:xfrm>
            <a:prstGeom prst="rect">
              <a:avLst/>
            </a:prstGeom>
            <a:noFill/>
          </p:spPr>
          <p:txBody>
            <a:bodyPr wrap="none" rtlCol="0">
              <a:spAutoFit/>
            </a:bodyPr>
            <a:lstStyle/>
            <a:p>
              <a:r>
                <a:rPr lang="en-US" sz="1200" dirty="0" smtClean="0">
                  <a:cs typeface="+mn-ea"/>
                  <a:sym typeface="+mn-lt"/>
                </a:rPr>
                <a:t>k</a:t>
              </a:r>
              <a:endParaRPr lang="en-US" sz="1200" dirty="0" smtClean="0">
                <a:cs typeface="+mn-ea"/>
                <a:sym typeface="+mn-lt"/>
              </a:endParaRPr>
            </a:p>
          </p:txBody>
        </p:sp>
        <p:sp>
          <p:nvSpPr>
            <p:cNvPr id="72" name="TextBox 138"/>
            <p:cNvSpPr txBox="1"/>
            <p:nvPr/>
          </p:nvSpPr>
          <p:spPr>
            <a:xfrm>
              <a:off x="3272456" y="1392381"/>
              <a:ext cx="260008" cy="276999"/>
            </a:xfrm>
            <a:prstGeom prst="rect">
              <a:avLst/>
            </a:prstGeom>
            <a:noFill/>
          </p:spPr>
          <p:txBody>
            <a:bodyPr wrap="none" rtlCol="0">
              <a:spAutoFit/>
            </a:bodyPr>
            <a:lstStyle/>
            <a:p>
              <a:r>
                <a:rPr lang="en-US" sz="1200" dirty="0" smtClean="0">
                  <a:cs typeface="+mn-ea"/>
                  <a:sym typeface="+mn-lt"/>
                </a:rPr>
                <a:t>v</a:t>
              </a:r>
              <a:endParaRPr lang="en-US" sz="1200" dirty="0" smtClean="0">
                <a:cs typeface="+mn-ea"/>
                <a:sym typeface="+mn-lt"/>
              </a:endParaRPr>
            </a:p>
          </p:txBody>
        </p:sp>
      </p:grpSp>
      <p:grpSp>
        <p:nvGrpSpPr>
          <p:cNvPr id="62" name="Group 139"/>
          <p:cNvGrpSpPr/>
          <p:nvPr/>
        </p:nvGrpSpPr>
        <p:grpSpPr>
          <a:xfrm>
            <a:off x="7132509" y="3402925"/>
            <a:ext cx="667836" cy="276999"/>
            <a:chOff x="2864628" y="1392381"/>
            <a:chExt cx="667836" cy="276999"/>
          </a:xfrm>
        </p:grpSpPr>
        <p:sp>
          <p:nvSpPr>
            <p:cNvPr id="69" name="TextBox 140"/>
            <p:cNvSpPr txBox="1"/>
            <p:nvPr/>
          </p:nvSpPr>
          <p:spPr>
            <a:xfrm>
              <a:off x="2864628" y="1392381"/>
              <a:ext cx="276038" cy="276999"/>
            </a:xfrm>
            <a:prstGeom prst="rect">
              <a:avLst/>
            </a:prstGeom>
            <a:noFill/>
          </p:spPr>
          <p:txBody>
            <a:bodyPr wrap="none" rtlCol="0">
              <a:spAutoFit/>
            </a:bodyPr>
            <a:lstStyle/>
            <a:p>
              <a:r>
                <a:rPr lang="en-US" sz="1200" dirty="0" smtClean="0">
                  <a:cs typeface="+mn-ea"/>
                  <a:sym typeface="+mn-lt"/>
                </a:rPr>
                <a:t>k</a:t>
              </a:r>
              <a:endParaRPr lang="en-US" sz="1200" dirty="0" smtClean="0">
                <a:cs typeface="+mn-ea"/>
                <a:sym typeface="+mn-lt"/>
              </a:endParaRPr>
            </a:p>
          </p:txBody>
        </p:sp>
        <p:sp>
          <p:nvSpPr>
            <p:cNvPr id="70" name="TextBox 141"/>
            <p:cNvSpPr txBox="1"/>
            <p:nvPr/>
          </p:nvSpPr>
          <p:spPr>
            <a:xfrm>
              <a:off x="3272456" y="1392381"/>
              <a:ext cx="260008" cy="276999"/>
            </a:xfrm>
            <a:prstGeom prst="rect">
              <a:avLst/>
            </a:prstGeom>
            <a:noFill/>
          </p:spPr>
          <p:txBody>
            <a:bodyPr wrap="none" rtlCol="0">
              <a:spAutoFit/>
            </a:bodyPr>
            <a:lstStyle/>
            <a:p>
              <a:r>
                <a:rPr lang="en-US" sz="1200" dirty="0" smtClean="0">
                  <a:cs typeface="+mn-ea"/>
                  <a:sym typeface="+mn-lt"/>
                </a:rPr>
                <a:t>v</a:t>
              </a:r>
              <a:endParaRPr lang="en-US" sz="1200" dirty="0" smtClean="0">
                <a:cs typeface="+mn-ea"/>
                <a:sym typeface="+mn-lt"/>
              </a:endParaRPr>
            </a:p>
          </p:txBody>
        </p:sp>
      </p:grpSp>
      <p:sp>
        <p:nvSpPr>
          <p:cNvPr id="105" name="矩形 104"/>
          <p:cNvSpPr/>
          <p:nvPr/>
        </p:nvSpPr>
        <p:spPr bwMode="auto">
          <a:xfrm>
            <a:off x="7067452" y="2058444"/>
            <a:ext cx="837395" cy="1621062"/>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主要</a:t>
            </a:r>
            <a:r>
              <a:rPr lang="en-US" altLang="zh-CN" dirty="0" err="1" smtClean="0">
                <a:latin typeface="+mn-lt"/>
                <a:ea typeface="+mn-ea"/>
                <a:cs typeface="+mn-ea"/>
                <a:sym typeface="+mn-lt"/>
              </a:rPr>
              <a:t>NoSQL</a:t>
            </a:r>
            <a:r>
              <a:rPr lang="zh-CN" altLang="en-US" dirty="0" smtClean="0">
                <a:latin typeface="+mn-lt"/>
                <a:ea typeface="+mn-ea"/>
                <a:cs typeface="+mn-ea"/>
                <a:sym typeface="+mn-lt"/>
              </a:rPr>
              <a:t>数据库简介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2913" y="4870415"/>
            <a:ext cx="8928131" cy="1438905"/>
          </a:xfrm>
        </p:spPr>
        <p:txBody>
          <a:bodyPr>
            <a:normAutofit/>
          </a:bodyPr>
          <a:lstStyle/>
          <a:p>
            <a:r>
              <a:rPr lang="en-US" altLang="zh-CN" sz="2000" dirty="0" err="1" smtClean="0">
                <a:latin typeface="+mn-lt"/>
                <a:ea typeface="+mn-ea"/>
                <a:cs typeface="+mn-ea"/>
                <a:sym typeface="+mn-lt"/>
              </a:rPr>
              <a:t>NoSQL</a:t>
            </a:r>
            <a:r>
              <a:rPr lang="zh-CN" altLang="en-US" sz="2000" dirty="0" smtClean="0">
                <a:latin typeface="+mn-lt"/>
                <a:ea typeface="+mn-ea"/>
                <a:cs typeface="+mn-ea"/>
                <a:sym typeface="+mn-lt"/>
              </a:rPr>
              <a:t>并不是为了取代</a:t>
            </a:r>
            <a:r>
              <a:rPr lang="en-US" altLang="zh-CN" sz="2000" dirty="0" smtClean="0">
                <a:latin typeface="+mn-lt"/>
                <a:ea typeface="+mn-ea"/>
                <a:cs typeface="+mn-ea"/>
                <a:sym typeface="+mn-lt"/>
              </a:rPr>
              <a:t>RDBMS</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优势显著，缺点也较为明显</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与</a:t>
            </a:r>
            <a:r>
              <a:rPr lang="en-US" altLang="zh-CN" sz="1600" dirty="0" smtClean="0">
                <a:latin typeface="+mn-lt"/>
                <a:ea typeface="+mn-ea"/>
                <a:cs typeface="+mn-ea"/>
                <a:sym typeface="+mn-lt"/>
              </a:rPr>
              <a:t>RDBMS</a:t>
            </a:r>
            <a:r>
              <a:rPr lang="zh-CN" altLang="en-US" sz="1600" dirty="0" smtClean="0">
                <a:latin typeface="+mn-lt"/>
                <a:ea typeface="+mn-ea"/>
                <a:cs typeface="+mn-ea"/>
                <a:sym typeface="+mn-lt"/>
              </a:rPr>
              <a:t>一起构建完整的数据库生态系统</a:t>
            </a:r>
            <a:endParaRPr lang="en-US" altLang="zh-CN" sz="1600" dirty="0">
              <a:latin typeface="+mn-lt"/>
              <a:ea typeface="+mn-ea"/>
              <a:cs typeface="+mn-ea"/>
              <a:sym typeface="+mn-lt"/>
            </a:endParaRPr>
          </a:p>
        </p:txBody>
      </p:sp>
      <p:graphicFrame>
        <p:nvGraphicFramePr>
          <p:cNvPr id="17" name="表格 16"/>
          <p:cNvGraphicFramePr>
            <a:graphicFrameLocks noGrp="1"/>
          </p:cNvGraphicFramePr>
          <p:nvPr/>
        </p:nvGraphicFramePr>
        <p:xfrm>
          <a:off x="946524" y="1354116"/>
          <a:ext cx="10374468" cy="3360980"/>
        </p:xfrm>
        <a:graphic>
          <a:graphicData uri="http://schemas.openxmlformats.org/drawingml/2006/table">
            <a:tbl>
              <a:tblPr firstRow="1" bandRow="1"/>
              <a:tblGrid>
                <a:gridCol w="1305243"/>
                <a:gridCol w="1268154"/>
                <a:gridCol w="2144450"/>
                <a:gridCol w="1950559"/>
                <a:gridCol w="1911547"/>
                <a:gridCol w="1794515"/>
              </a:tblGrid>
              <a:tr h="479411">
                <a:tc>
                  <a:txBody>
                    <a:bodyPr/>
                    <a:lstStyle/>
                    <a:p>
                      <a:pPr algn="ctr"/>
                      <a:r>
                        <a:rPr lang="zh-CN" altLang="en-US" sz="1600" b="1" dirty="0" smtClean="0">
                          <a:latin typeface="+mn-lt"/>
                          <a:ea typeface="+mn-ea"/>
                          <a:cs typeface="+mn-ea"/>
                          <a:sym typeface="+mn-lt"/>
                        </a:rPr>
                        <a:t>分类</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代表产品</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典型应用场景</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数据模型</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优点</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限制性</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91053">
                <a:tc>
                  <a:txBody>
                    <a:bodyPr/>
                    <a:lstStyle/>
                    <a:p>
                      <a:pPr algn="ctr"/>
                      <a:r>
                        <a:rPr lang="zh-CN" altLang="en-US" sz="1400" dirty="0">
                          <a:latin typeface="+mn-lt"/>
                          <a:ea typeface="+mn-ea"/>
                          <a:cs typeface="+mn-ea"/>
                          <a:sym typeface="+mn-lt"/>
                        </a:rPr>
                        <a:t>键</a:t>
                      </a:r>
                      <a:r>
                        <a:rPr lang="zh-CN" altLang="en-US" sz="1400" dirty="0" smtClean="0">
                          <a:latin typeface="+mn-lt"/>
                          <a:ea typeface="+mn-ea"/>
                          <a:cs typeface="+mn-ea"/>
                          <a:sym typeface="+mn-lt"/>
                        </a:rPr>
                        <a:t>值数据库</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en-US" altLang="zh-CN" sz="1400" kern="1200" dirty="0" err="1" smtClean="0">
                          <a:solidFill>
                            <a:schemeClr val="tx1"/>
                          </a:solidFill>
                          <a:latin typeface="+mn-lt"/>
                          <a:ea typeface="+mn-ea"/>
                          <a:cs typeface="+mn-ea"/>
                          <a:sym typeface="+mn-lt"/>
                        </a:rPr>
                        <a:t>Redis</a:t>
                      </a:r>
                      <a:endParaRPr lang="en-US" altLang="zh-CN" sz="1400" kern="1200" dirty="0" smtClean="0">
                        <a:solidFill>
                          <a:schemeClr val="tx1"/>
                        </a:solidFill>
                        <a:latin typeface="+mn-lt"/>
                        <a:ea typeface="+mn-ea"/>
                        <a:cs typeface="+mn-ea"/>
                        <a:sym typeface="+mn-lt"/>
                      </a:endParaRPr>
                    </a:p>
                    <a:p>
                      <a:r>
                        <a:rPr lang="en-US" altLang="zh-CN" sz="1400" kern="1200" dirty="0" err="1" smtClean="0">
                          <a:solidFill>
                            <a:schemeClr val="tx1"/>
                          </a:solidFill>
                          <a:latin typeface="+mn-lt"/>
                          <a:ea typeface="+mn-ea"/>
                          <a:cs typeface="+mn-ea"/>
                          <a:sym typeface="+mn-lt"/>
                        </a:rPr>
                        <a:t>MemCahed</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缓存用户信息，会话信息，配置文件，购物车等</a:t>
                      </a:r>
                      <a:endParaRPr lang="zh-CN" altLang="en-US" sz="1400" kern="1200" dirty="0">
                        <a:solidFill>
                          <a:schemeClr val="tx1"/>
                        </a:solidFill>
                        <a:latin typeface="+mn-lt"/>
                        <a:ea typeface="+mn-ea"/>
                        <a:cs typeface="+mn-ea"/>
                        <a:sym typeface="+mn-lt"/>
                      </a:endParaRPr>
                    </a:p>
                  </a:txBody>
                  <a:tcPr anchor="ctr"/>
                </a:tc>
                <a:tc>
                  <a:txBody>
                    <a:bodyPr/>
                    <a:lstStyle/>
                    <a:p>
                      <a:r>
                        <a:rPr lang="en-US" altLang="zh-CN" sz="1400" kern="1200" dirty="0" smtClean="0">
                          <a:solidFill>
                            <a:schemeClr val="tx1"/>
                          </a:solidFill>
                          <a:latin typeface="+mn-lt"/>
                          <a:ea typeface="+mn-ea"/>
                          <a:cs typeface="+mn-ea"/>
                          <a:sym typeface="+mn-lt"/>
                        </a:rPr>
                        <a:t>Key</a:t>
                      </a:r>
                      <a:r>
                        <a:rPr lang="zh-CN" altLang="en-US" sz="1400" kern="1200" dirty="0" smtClean="0">
                          <a:solidFill>
                            <a:schemeClr val="tx1"/>
                          </a:solidFill>
                          <a:latin typeface="+mn-lt"/>
                          <a:ea typeface="+mn-ea"/>
                          <a:cs typeface="+mn-ea"/>
                          <a:sym typeface="+mn-lt"/>
                        </a:rPr>
                        <a:t>指向</a:t>
                      </a:r>
                      <a:r>
                        <a:rPr lang="en-US" altLang="zh-CN" sz="1400" kern="1200" dirty="0" smtClean="0">
                          <a:solidFill>
                            <a:schemeClr val="tx1"/>
                          </a:solidFill>
                          <a:latin typeface="+mn-lt"/>
                          <a:ea typeface="+mn-ea"/>
                          <a:cs typeface="+mn-ea"/>
                          <a:sym typeface="+mn-lt"/>
                        </a:rPr>
                        <a:t>Value</a:t>
                      </a:r>
                      <a:r>
                        <a:rPr lang="zh-CN" altLang="en-US" sz="1400" kern="1200" dirty="0" smtClean="0">
                          <a:solidFill>
                            <a:schemeClr val="tx1"/>
                          </a:solidFill>
                          <a:latin typeface="+mn-lt"/>
                          <a:ea typeface="+mn-ea"/>
                          <a:cs typeface="+mn-ea"/>
                          <a:sym typeface="+mn-lt"/>
                        </a:rPr>
                        <a:t>，通常基于</a:t>
                      </a:r>
                      <a:r>
                        <a:rPr lang="en-US" altLang="zh-CN" sz="1400" kern="1200" dirty="0" smtClean="0">
                          <a:solidFill>
                            <a:schemeClr val="tx1"/>
                          </a:solidFill>
                          <a:latin typeface="+mn-lt"/>
                          <a:ea typeface="+mn-ea"/>
                          <a:cs typeface="+mn-ea"/>
                          <a:sym typeface="+mn-lt"/>
                        </a:rPr>
                        <a:t>Hash table</a:t>
                      </a:r>
                      <a:r>
                        <a:rPr lang="zh-CN" altLang="en-US" sz="1400" kern="1200" dirty="0" smtClean="0">
                          <a:solidFill>
                            <a:schemeClr val="tx1"/>
                          </a:solidFill>
                          <a:latin typeface="+mn-lt"/>
                          <a:ea typeface="+mn-ea"/>
                          <a:cs typeface="+mn-ea"/>
                          <a:sym typeface="+mn-lt"/>
                        </a:rPr>
                        <a:t>实现</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查找速度快</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数据无结构化，字符串或者二进制数据</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702015">
                <a:tc>
                  <a:txBody>
                    <a:bodyPr/>
                    <a:lstStyle/>
                    <a:p>
                      <a:pPr algn="ctr"/>
                      <a:r>
                        <a:rPr lang="zh-CN" altLang="en-US" sz="1400" dirty="0" smtClean="0">
                          <a:latin typeface="+mn-lt"/>
                          <a:ea typeface="+mn-ea"/>
                          <a:cs typeface="+mn-ea"/>
                          <a:sym typeface="+mn-lt"/>
                        </a:rPr>
                        <a:t>列式数据库</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en-US" altLang="zh-CN" sz="1400" kern="1200" dirty="0" err="1" smtClean="0">
                          <a:solidFill>
                            <a:schemeClr val="tx1"/>
                          </a:solidFill>
                          <a:latin typeface="+mn-lt"/>
                          <a:ea typeface="+mn-ea"/>
                          <a:cs typeface="+mn-ea"/>
                          <a:sym typeface="+mn-lt"/>
                        </a:rPr>
                        <a:t>HBase</a:t>
                      </a:r>
                      <a:endParaRPr lang="en-US" altLang="zh-CN" sz="1400" kern="1200" dirty="0" smtClean="0">
                        <a:solidFill>
                          <a:schemeClr val="tx1"/>
                        </a:solidFill>
                        <a:latin typeface="+mn-lt"/>
                        <a:ea typeface="+mn-ea"/>
                        <a:cs typeface="+mn-ea"/>
                        <a:sym typeface="+mn-lt"/>
                      </a:endParaRPr>
                    </a:p>
                    <a:p>
                      <a:r>
                        <a:rPr lang="en-US" altLang="zh-CN" sz="1400" kern="1200" dirty="0" smtClean="0">
                          <a:solidFill>
                            <a:schemeClr val="tx1"/>
                          </a:solidFill>
                          <a:latin typeface="+mn-lt"/>
                          <a:ea typeface="+mn-ea"/>
                          <a:cs typeface="+mn-ea"/>
                          <a:sym typeface="+mn-lt"/>
                        </a:rPr>
                        <a:t>Cassandra</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日志</a:t>
                      </a:r>
                      <a:endParaRPr lang="en-US" altLang="zh-CN" sz="1400" kern="1200" dirty="0" smtClean="0">
                        <a:solidFill>
                          <a:schemeClr val="tx1"/>
                        </a:solidFill>
                        <a:latin typeface="+mn-lt"/>
                        <a:ea typeface="+mn-ea"/>
                        <a:cs typeface="+mn-ea"/>
                        <a:sym typeface="+mn-lt"/>
                      </a:endParaRPr>
                    </a:p>
                    <a:p>
                      <a:r>
                        <a:rPr lang="zh-CN" altLang="en-US" sz="1400" kern="1200" dirty="0" smtClean="0">
                          <a:solidFill>
                            <a:schemeClr val="tx1"/>
                          </a:solidFill>
                          <a:latin typeface="+mn-lt"/>
                          <a:ea typeface="+mn-ea"/>
                          <a:cs typeface="+mn-ea"/>
                          <a:sym typeface="+mn-lt"/>
                        </a:rPr>
                        <a:t>博客平台</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列族式存储</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查找速度快，可容易分布式扩展</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不适合随机更新，不适合做有删除和更新的实时操作</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827476">
                <a:tc>
                  <a:txBody>
                    <a:bodyPr/>
                    <a:lstStyle/>
                    <a:p>
                      <a:pPr algn="ctr"/>
                      <a:r>
                        <a:rPr lang="zh-CN" altLang="en-US" sz="1400" dirty="0">
                          <a:latin typeface="+mn-lt"/>
                          <a:ea typeface="+mn-ea"/>
                          <a:cs typeface="+mn-ea"/>
                          <a:sym typeface="+mn-lt"/>
                        </a:rPr>
                        <a:t>文档</a:t>
                      </a:r>
                      <a:r>
                        <a:rPr lang="zh-CN" altLang="en-US" sz="1400" dirty="0" smtClean="0">
                          <a:latin typeface="+mn-lt"/>
                          <a:ea typeface="+mn-ea"/>
                          <a:cs typeface="+mn-ea"/>
                          <a:sym typeface="+mn-lt"/>
                        </a:rPr>
                        <a:t>型数据库</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en-US" altLang="zh-CN" sz="1400" kern="1200" dirty="0" err="1" smtClean="0">
                          <a:solidFill>
                            <a:schemeClr val="tx1"/>
                          </a:solidFill>
                          <a:latin typeface="+mn-lt"/>
                          <a:ea typeface="+mn-ea"/>
                          <a:cs typeface="+mn-ea"/>
                          <a:sym typeface="+mn-lt"/>
                        </a:rPr>
                        <a:t>DouchDB</a:t>
                      </a:r>
                      <a:endParaRPr lang="en-US" altLang="zh-CN" sz="1400" kern="1200" dirty="0" smtClean="0">
                        <a:solidFill>
                          <a:schemeClr val="tx1"/>
                        </a:solidFill>
                        <a:latin typeface="+mn-lt"/>
                        <a:ea typeface="+mn-ea"/>
                        <a:cs typeface="+mn-ea"/>
                        <a:sym typeface="+mn-lt"/>
                      </a:endParaRPr>
                    </a:p>
                    <a:p>
                      <a:r>
                        <a:rPr lang="en-US" altLang="zh-CN" sz="1400" kern="1200" dirty="0" err="1" smtClean="0">
                          <a:solidFill>
                            <a:schemeClr val="tx1"/>
                          </a:solidFill>
                          <a:latin typeface="+mn-lt"/>
                          <a:ea typeface="+mn-ea"/>
                          <a:cs typeface="+mn-ea"/>
                          <a:sym typeface="+mn-lt"/>
                        </a:rPr>
                        <a:t>MongoDB</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日志，可以存储不同模式的日志信息。基于弱模式的数据分析</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和</a:t>
                      </a:r>
                      <a:r>
                        <a:rPr lang="en-US" altLang="zh-CN" sz="1400" kern="1200" dirty="0" smtClean="0">
                          <a:solidFill>
                            <a:schemeClr val="tx1"/>
                          </a:solidFill>
                          <a:latin typeface="+mn-lt"/>
                          <a:ea typeface="+mn-ea"/>
                          <a:cs typeface="+mn-ea"/>
                          <a:sym typeface="+mn-lt"/>
                        </a:rPr>
                        <a:t>K-V</a:t>
                      </a:r>
                      <a:r>
                        <a:rPr lang="zh-CN" altLang="en-US" sz="1400" kern="1200" dirty="0" smtClean="0">
                          <a:solidFill>
                            <a:schemeClr val="tx1"/>
                          </a:solidFill>
                          <a:latin typeface="+mn-lt"/>
                          <a:ea typeface="+mn-ea"/>
                          <a:cs typeface="+mn-ea"/>
                          <a:sym typeface="+mn-lt"/>
                        </a:rPr>
                        <a:t>类似，</a:t>
                      </a:r>
                      <a:r>
                        <a:rPr lang="en-US" altLang="zh-CN" sz="1400" kern="1200" dirty="0" smtClean="0">
                          <a:solidFill>
                            <a:schemeClr val="tx1"/>
                          </a:solidFill>
                          <a:latin typeface="+mn-lt"/>
                          <a:ea typeface="+mn-ea"/>
                          <a:cs typeface="+mn-ea"/>
                          <a:sym typeface="+mn-lt"/>
                        </a:rPr>
                        <a:t>Value</a:t>
                      </a:r>
                      <a:r>
                        <a:rPr lang="zh-CN" altLang="en-US" sz="1400" kern="1200" dirty="0" smtClean="0">
                          <a:solidFill>
                            <a:schemeClr val="tx1"/>
                          </a:solidFill>
                          <a:latin typeface="+mn-lt"/>
                          <a:ea typeface="+mn-ea"/>
                          <a:cs typeface="+mn-ea"/>
                          <a:sym typeface="+mn-lt"/>
                        </a:rPr>
                        <a:t>的数据结构要求不严格，无需预先定义表结构</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表结构可变，扩展性好，适合非结构化对象</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有些产品不支持事务操作</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91053">
                <a:tc>
                  <a:txBody>
                    <a:bodyPr/>
                    <a:lstStyle/>
                    <a:p>
                      <a:pPr algn="ctr"/>
                      <a:r>
                        <a:rPr lang="zh-CN" altLang="en-US" sz="1400" dirty="0" smtClean="0">
                          <a:latin typeface="+mn-lt"/>
                          <a:ea typeface="+mn-ea"/>
                          <a:cs typeface="+mn-ea"/>
                          <a:sym typeface="+mn-lt"/>
                        </a:rPr>
                        <a:t>图数据库</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US" altLang="zh-CN" sz="1400" kern="1200" dirty="0" smtClean="0">
                          <a:solidFill>
                            <a:schemeClr val="tx1"/>
                          </a:solidFill>
                          <a:latin typeface="+mn-lt"/>
                          <a:ea typeface="+mn-ea"/>
                          <a:cs typeface="+mn-ea"/>
                          <a:sym typeface="+mn-lt"/>
                        </a:rPr>
                        <a:t>Neo4j</a:t>
                      </a:r>
                      <a:endParaRPr lang="en-US" altLang="zh-CN" sz="1400" kern="1200" dirty="0" smtClean="0">
                        <a:solidFill>
                          <a:schemeClr val="tx1"/>
                        </a:solidFill>
                        <a:latin typeface="+mn-lt"/>
                        <a:ea typeface="+mn-ea"/>
                        <a:cs typeface="+mn-ea"/>
                        <a:sym typeface="+mn-lt"/>
                      </a:endParaRPr>
                    </a:p>
                    <a:p>
                      <a:r>
                        <a:rPr lang="en-US" altLang="zh-CN" sz="1400" kern="1200" dirty="0" smtClean="0">
                          <a:solidFill>
                            <a:schemeClr val="tx1"/>
                          </a:solidFill>
                          <a:latin typeface="+mn-lt"/>
                          <a:ea typeface="+mn-ea"/>
                          <a:cs typeface="+mn-ea"/>
                          <a:sym typeface="+mn-lt"/>
                        </a:rPr>
                        <a:t>Infinite Graph</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推荐引擎</a:t>
                      </a:r>
                      <a:endParaRPr lang="en-US" altLang="zh-CN" sz="1400" kern="1200" dirty="0" smtClean="0">
                        <a:solidFill>
                          <a:schemeClr val="tx1"/>
                        </a:solidFill>
                        <a:latin typeface="+mn-lt"/>
                        <a:ea typeface="+mn-ea"/>
                        <a:cs typeface="+mn-ea"/>
                        <a:sym typeface="+mn-lt"/>
                      </a:endParaRPr>
                    </a:p>
                    <a:p>
                      <a:r>
                        <a:rPr lang="zh-CN" altLang="en-US" sz="1400" kern="1200" dirty="0" smtClean="0">
                          <a:solidFill>
                            <a:schemeClr val="tx1"/>
                          </a:solidFill>
                          <a:latin typeface="+mn-lt"/>
                          <a:ea typeface="+mn-ea"/>
                          <a:cs typeface="+mn-ea"/>
                          <a:sym typeface="+mn-lt"/>
                        </a:rPr>
                        <a:t>关系图谱</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图结构</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借助图论算法处理特定领域问题</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非图领域的应用受限</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n-lt"/>
                <a:ea typeface="+mn-ea"/>
                <a:cs typeface="+mn-ea"/>
                <a:sym typeface="+mn-lt"/>
              </a:rPr>
              <a:t>NewSQL</a:t>
            </a:r>
            <a:r>
              <a:rPr lang="zh-CN" altLang="en-US" dirty="0" smtClean="0">
                <a:latin typeface="+mn-lt"/>
                <a:ea typeface="+mn-ea"/>
                <a:cs typeface="+mn-ea"/>
                <a:sym typeface="+mn-lt"/>
              </a:rPr>
              <a:t>浅谈</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600" dirty="0" err="1" smtClean="0">
                <a:latin typeface="+mn-lt"/>
                <a:ea typeface="+mn-ea"/>
                <a:cs typeface="+mn-ea"/>
                <a:sym typeface="+mn-lt"/>
              </a:rPr>
              <a:t>NewSQL</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指追求</a:t>
            </a:r>
            <a:r>
              <a:rPr lang="en-US" altLang="zh-CN" sz="1400" dirty="0" err="1" smtClean="0">
                <a:latin typeface="+mn-lt"/>
                <a:ea typeface="+mn-ea"/>
                <a:cs typeface="+mn-ea"/>
                <a:sym typeface="+mn-lt"/>
              </a:rPr>
              <a:t>NoSQL</a:t>
            </a:r>
            <a:r>
              <a:rPr lang="zh-CN" altLang="en-US" sz="1400" dirty="0" smtClean="0">
                <a:latin typeface="+mn-lt"/>
                <a:ea typeface="+mn-ea"/>
                <a:cs typeface="+mn-ea"/>
                <a:sym typeface="+mn-lt"/>
              </a:rPr>
              <a:t>的可扩展性同时能够支持关系模型（包括</a:t>
            </a:r>
            <a:r>
              <a:rPr lang="en-US" altLang="zh-CN" sz="1400" dirty="0" smtClean="0">
                <a:latin typeface="+mn-lt"/>
                <a:ea typeface="+mn-ea"/>
                <a:cs typeface="+mn-ea"/>
                <a:sym typeface="+mn-lt"/>
              </a:rPr>
              <a:t>ACID</a:t>
            </a:r>
            <a:r>
              <a:rPr lang="zh-CN" altLang="en-US" sz="1400" dirty="0" smtClean="0">
                <a:latin typeface="+mn-lt"/>
                <a:ea typeface="+mn-ea"/>
                <a:cs typeface="+mn-ea"/>
                <a:sym typeface="+mn-lt"/>
              </a:rPr>
              <a:t>特性）的关系型数据库系统，主要面向</a:t>
            </a:r>
            <a:r>
              <a:rPr lang="en-US" altLang="zh-CN" sz="1400" dirty="0" smtClean="0">
                <a:latin typeface="+mn-lt"/>
                <a:ea typeface="+mn-ea"/>
                <a:cs typeface="+mn-ea"/>
                <a:sym typeface="+mn-lt"/>
              </a:rPr>
              <a:t>OLTP</a:t>
            </a:r>
            <a:r>
              <a:rPr lang="zh-CN" altLang="en-US" sz="1400" dirty="0" smtClean="0">
                <a:latin typeface="+mn-lt"/>
                <a:ea typeface="+mn-ea"/>
                <a:cs typeface="+mn-ea"/>
                <a:sym typeface="+mn-lt"/>
              </a:rPr>
              <a:t>场景。</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能够支持</a:t>
            </a:r>
            <a:r>
              <a:rPr lang="en-US" altLang="zh-CN" sz="1400" dirty="0" smtClean="0">
                <a:latin typeface="+mn-lt"/>
                <a:ea typeface="+mn-ea"/>
                <a:cs typeface="+mn-ea"/>
                <a:sym typeface="+mn-lt"/>
              </a:rPr>
              <a:t>SQL</a:t>
            </a:r>
            <a:r>
              <a:rPr lang="zh-CN" altLang="en-US" sz="1400" dirty="0" smtClean="0">
                <a:latin typeface="+mn-lt"/>
                <a:ea typeface="+mn-ea"/>
                <a:cs typeface="+mn-ea"/>
                <a:sym typeface="+mn-lt"/>
              </a:rPr>
              <a:t>作为主要的使用语言。</a:t>
            </a:r>
            <a:endParaRPr lang="en-US" altLang="zh-CN" sz="1400" dirty="0" smtClean="0">
              <a:latin typeface="+mn-lt"/>
              <a:ea typeface="+mn-ea"/>
              <a:cs typeface="+mn-ea"/>
              <a:sym typeface="+mn-lt"/>
            </a:endParaRPr>
          </a:p>
          <a:p>
            <a:r>
              <a:rPr lang="en-US" altLang="zh-CN" sz="1600" dirty="0" err="1" smtClean="0">
                <a:latin typeface="+mn-lt"/>
                <a:ea typeface="+mn-ea"/>
                <a:cs typeface="+mn-ea"/>
                <a:sym typeface="+mn-lt"/>
              </a:rPr>
              <a:t>NewSQL</a:t>
            </a:r>
            <a:r>
              <a:rPr lang="zh-CN" altLang="en-US" sz="1600" dirty="0" smtClean="0">
                <a:latin typeface="+mn-lt"/>
                <a:ea typeface="+mn-ea"/>
                <a:cs typeface="+mn-ea"/>
                <a:sym typeface="+mn-lt"/>
              </a:rPr>
              <a:t>的分类</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采用了新架构重新构建产品。</a:t>
            </a:r>
            <a:endParaRPr lang="en-US" altLang="zh-CN" sz="1400" dirty="0" smtClean="0">
              <a:latin typeface="+mn-lt"/>
              <a:ea typeface="+mn-ea"/>
              <a:cs typeface="+mn-ea"/>
              <a:sym typeface="+mn-lt"/>
            </a:endParaRPr>
          </a:p>
          <a:p>
            <a:pPr lvl="2"/>
            <a:r>
              <a:rPr lang="en-US" altLang="zh-CN" sz="1200" dirty="0" smtClean="0">
                <a:latin typeface="+mn-lt"/>
                <a:ea typeface="+mn-ea"/>
                <a:cs typeface="+mn-ea"/>
                <a:sym typeface="+mn-lt"/>
              </a:rPr>
              <a:t>Shared-Nothing</a:t>
            </a:r>
            <a:r>
              <a:rPr lang="zh-CN" altLang="en-US" sz="1200" dirty="0" smtClean="0">
                <a:latin typeface="+mn-lt"/>
                <a:ea typeface="+mn-ea"/>
                <a:cs typeface="+mn-ea"/>
                <a:sym typeface="+mn-lt"/>
              </a:rPr>
              <a:t>，多节点并发控制，分布式处理，利用复制实现容错，流式控制等技术架构。</a:t>
            </a:r>
            <a:endParaRPr lang="en-US" altLang="zh-CN" sz="1200" dirty="0" smtClean="0">
              <a:latin typeface="+mn-lt"/>
              <a:ea typeface="+mn-ea"/>
              <a:cs typeface="+mn-ea"/>
              <a:sym typeface="+mn-lt"/>
            </a:endParaRPr>
          </a:p>
          <a:p>
            <a:pPr lvl="2"/>
            <a:r>
              <a:rPr lang="en-US" altLang="zh-CN" sz="1200" dirty="0" smtClean="0">
                <a:latin typeface="+mn-lt"/>
                <a:ea typeface="+mn-ea"/>
                <a:cs typeface="+mn-ea"/>
                <a:sym typeface="+mn-lt"/>
              </a:rPr>
              <a:t>Google Spanner</a:t>
            </a:r>
            <a:r>
              <a:rPr lang="zh-CN" altLang="en-US" sz="1200" dirty="0" smtClean="0">
                <a:latin typeface="+mn-lt"/>
                <a:ea typeface="+mn-ea"/>
                <a:cs typeface="+mn-ea"/>
                <a:sym typeface="+mn-lt"/>
              </a:rPr>
              <a:t>，</a:t>
            </a:r>
            <a:r>
              <a:rPr lang="en-US" altLang="zh-CN" sz="1200" dirty="0" smtClean="0">
                <a:latin typeface="+mn-lt"/>
                <a:ea typeface="+mn-ea"/>
                <a:cs typeface="+mn-ea"/>
                <a:sym typeface="+mn-lt"/>
              </a:rPr>
              <a:t>H-Store</a:t>
            </a:r>
            <a:r>
              <a:rPr lang="zh-CN" altLang="en-US" sz="1200" dirty="0" smtClean="0">
                <a:latin typeface="+mn-lt"/>
                <a:ea typeface="+mn-ea"/>
                <a:cs typeface="+mn-ea"/>
                <a:sym typeface="+mn-lt"/>
              </a:rPr>
              <a:t>，</a:t>
            </a:r>
            <a:r>
              <a:rPr lang="en-US" altLang="zh-CN" sz="1200" dirty="0" err="1" smtClean="0">
                <a:latin typeface="+mn-lt"/>
                <a:ea typeface="+mn-ea"/>
                <a:cs typeface="+mn-ea"/>
                <a:sym typeface="+mn-lt"/>
              </a:rPr>
              <a:t>VoltDB</a:t>
            </a:r>
            <a:r>
              <a:rPr lang="zh-CN" altLang="en-US" sz="1200" dirty="0" smtClean="0">
                <a:latin typeface="+mn-lt"/>
                <a:ea typeface="+mn-ea"/>
                <a:cs typeface="+mn-ea"/>
                <a:sym typeface="+mn-lt"/>
              </a:rPr>
              <a:t>等。</a:t>
            </a:r>
            <a:endParaRPr lang="en-US" altLang="zh-CN" sz="1200" dirty="0" smtClean="0">
              <a:latin typeface="+mn-lt"/>
              <a:ea typeface="+mn-ea"/>
              <a:cs typeface="+mn-ea"/>
              <a:sym typeface="+mn-lt"/>
            </a:endParaRPr>
          </a:p>
          <a:p>
            <a:pPr lvl="1"/>
            <a:r>
              <a:rPr lang="zh-CN" altLang="en-US" sz="1400" dirty="0" smtClean="0">
                <a:latin typeface="+mn-lt"/>
                <a:ea typeface="+mn-ea"/>
                <a:cs typeface="+mn-ea"/>
                <a:sym typeface="+mn-lt"/>
              </a:rPr>
              <a:t>采用</a:t>
            </a:r>
            <a:r>
              <a:rPr lang="en-US" altLang="zh-CN" sz="1400" dirty="0" smtClean="0">
                <a:latin typeface="+mn-lt"/>
                <a:ea typeface="+mn-ea"/>
                <a:cs typeface="+mn-ea"/>
                <a:sym typeface="+mn-lt"/>
              </a:rPr>
              <a:t>Transparent </a:t>
            </a:r>
            <a:r>
              <a:rPr lang="en-US" altLang="zh-CN" sz="1400" dirty="0" err="1" smtClean="0">
                <a:latin typeface="+mn-lt"/>
                <a:ea typeface="+mn-ea"/>
                <a:cs typeface="+mn-ea"/>
                <a:sym typeface="+mn-lt"/>
              </a:rPr>
              <a:t>Sharding</a:t>
            </a:r>
            <a:r>
              <a:rPr lang="zh-CN" altLang="en-US" sz="1400" dirty="0" smtClean="0">
                <a:latin typeface="+mn-lt"/>
                <a:ea typeface="+mn-ea"/>
                <a:cs typeface="+mn-ea"/>
                <a:sym typeface="+mn-lt"/>
              </a:rPr>
              <a:t>中间件技术。</a:t>
            </a:r>
            <a:endParaRPr lang="en-US" altLang="zh-CN" sz="1400" dirty="0" smtClean="0">
              <a:latin typeface="+mn-lt"/>
              <a:ea typeface="+mn-ea"/>
              <a:cs typeface="+mn-ea"/>
              <a:sym typeface="+mn-lt"/>
            </a:endParaRPr>
          </a:p>
          <a:p>
            <a:pPr lvl="2"/>
            <a:r>
              <a:rPr lang="zh-CN" altLang="en-US" sz="1200" dirty="0" smtClean="0">
                <a:latin typeface="+mn-lt"/>
                <a:ea typeface="+mn-ea"/>
                <a:cs typeface="+mn-ea"/>
                <a:sym typeface="+mn-lt"/>
              </a:rPr>
              <a:t>数据分片</a:t>
            </a:r>
            <a:r>
              <a:rPr lang="en-US" altLang="zh-CN" sz="1200" dirty="0" smtClean="0">
                <a:latin typeface="+mn-lt"/>
                <a:ea typeface="+mn-ea"/>
                <a:cs typeface="+mn-ea"/>
                <a:sym typeface="+mn-lt"/>
              </a:rPr>
              <a:t>(</a:t>
            </a:r>
            <a:r>
              <a:rPr lang="en-US" altLang="zh-CN" sz="1200" dirty="0" err="1" smtClean="0">
                <a:latin typeface="+mn-lt"/>
                <a:ea typeface="+mn-ea"/>
                <a:cs typeface="+mn-ea"/>
                <a:sym typeface="+mn-lt"/>
              </a:rPr>
              <a:t>sharding</a:t>
            </a:r>
            <a:r>
              <a:rPr lang="en-US" altLang="zh-CN" sz="1200" dirty="0" smtClean="0">
                <a:latin typeface="+mn-lt"/>
                <a:ea typeface="+mn-ea"/>
                <a:cs typeface="+mn-ea"/>
                <a:sym typeface="+mn-lt"/>
              </a:rPr>
              <a:t>)</a:t>
            </a:r>
            <a:r>
              <a:rPr lang="zh-CN" altLang="en-US" sz="1200" dirty="0" smtClean="0">
                <a:latin typeface="+mn-lt"/>
                <a:ea typeface="+mn-ea"/>
                <a:cs typeface="+mn-ea"/>
                <a:sym typeface="+mn-lt"/>
              </a:rPr>
              <a:t>的过程对于用户来说是透明的</a:t>
            </a:r>
            <a:r>
              <a:rPr lang="en-US" altLang="zh-CN" sz="1200" dirty="0" smtClean="0">
                <a:latin typeface="+mn-lt"/>
                <a:ea typeface="+mn-ea"/>
                <a:cs typeface="+mn-ea"/>
                <a:sym typeface="+mn-lt"/>
              </a:rPr>
              <a:t>(transparent)</a:t>
            </a:r>
            <a:r>
              <a:rPr lang="zh-CN" altLang="en-US" sz="1200" dirty="0" smtClean="0">
                <a:latin typeface="+mn-lt"/>
                <a:ea typeface="+mn-ea"/>
                <a:cs typeface="+mn-ea"/>
                <a:sym typeface="+mn-lt"/>
              </a:rPr>
              <a:t>，用户的应用程序不需要作出变化。</a:t>
            </a:r>
            <a:endParaRPr lang="en-US" altLang="zh-CN" sz="1200" dirty="0" smtClean="0">
              <a:latin typeface="+mn-lt"/>
              <a:ea typeface="+mn-ea"/>
              <a:cs typeface="+mn-ea"/>
              <a:sym typeface="+mn-lt"/>
            </a:endParaRPr>
          </a:p>
          <a:p>
            <a:pPr lvl="2"/>
            <a:r>
              <a:rPr lang="en-US" altLang="zh-CN" sz="1200" dirty="0" smtClean="0">
                <a:latin typeface="+mn-lt"/>
                <a:ea typeface="+mn-ea"/>
                <a:cs typeface="+mn-ea"/>
                <a:sym typeface="+mn-lt"/>
              </a:rPr>
              <a:t>Oracle</a:t>
            </a:r>
            <a:r>
              <a:rPr lang="zh-CN" altLang="en-US" sz="1200" dirty="0" smtClean="0">
                <a:latin typeface="+mn-lt"/>
                <a:ea typeface="+mn-ea"/>
                <a:cs typeface="+mn-ea"/>
                <a:sym typeface="+mn-lt"/>
              </a:rPr>
              <a:t> </a:t>
            </a:r>
            <a:r>
              <a:rPr lang="en-US" altLang="zh-CN" sz="1200" dirty="0" smtClean="0">
                <a:latin typeface="+mn-lt"/>
                <a:ea typeface="+mn-ea"/>
                <a:cs typeface="+mn-ea"/>
                <a:sym typeface="+mn-lt"/>
              </a:rPr>
              <a:t>MySQL Proxy</a:t>
            </a:r>
            <a:r>
              <a:rPr lang="zh-CN" altLang="en-US" sz="1200" dirty="0" smtClean="0">
                <a:latin typeface="+mn-lt"/>
                <a:ea typeface="+mn-ea"/>
                <a:cs typeface="+mn-ea"/>
                <a:sym typeface="+mn-lt"/>
              </a:rPr>
              <a:t>，</a:t>
            </a:r>
            <a:r>
              <a:rPr lang="en-US" altLang="zh-CN" sz="1200" dirty="0" err="1" smtClean="0">
                <a:latin typeface="+mn-lt"/>
                <a:ea typeface="+mn-ea"/>
                <a:cs typeface="+mn-ea"/>
                <a:sym typeface="+mn-lt"/>
              </a:rPr>
              <a:t>MariaDB</a:t>
            </a:r>
            <a:r>
              <a:rPr lang="en-US" altLang="zh-CN" sz="1200" dirty="0" smtClean="0">
                <a:latin typeface="+mn-lt"/>
                <a:ea typeface="+mn-ea"/>
                <a:cs typeface="+mn-ea"/>
                <a:sym typeface="+mn-lt"/>
              </a:rPr>
              <a:t> </a:t>
            </a:r>
            <a:r>
              <a:rPr lang="en-US" altLang="zh-CN" sz="1200" dirty="0" err="1" smtClean="0">
                <a:latin typeface="+mn-lt"/>
                <a:ea typeface="+mn-ea"/>
                <a:cs typeface="+mn-ea"/>
                <a:sym typeface="+mn-lt"/>
              </a:rPr>
              <a:t>MaxSacle</a:t>
            </a:r>
            <a:r>
              <a:rPr lang="zh-CN" altLang="en-US" sz="1200" dirty="0" smtClean="0">
                <a:latin typeface="+mn-lt"/>
                <a:ea typeface="+mn-ea"/>
                <a:cs typeface="+mn-ea"/>
                <a:sym typeface="+mn-lt"/>
              </a:rPr>
              <a:t>等。</a:t>
            </a:r>
            <a:endParaRPr lang="en-US" altLang="zh-CN" sz="1200" dirty="0" smtClean="0">
              <a:latin typeface="+mn-lt"/>
              <a:ea typeface="+mn-ea"/>
              <a:cs typeface="+mn-ea"/>
              <a:sym typeface="+mn-lt"/>
            </a:endParaRPr>
          </a:p>
          <a:p>
            <a:pPr lvl="1"/>
            <a:r>
              <a:rPr lang="en-US" altLang="zh-CN" sz="1400" dirty="0" smtClean="0">
                <a:latin typeface="+mn-lt"/>
                <a:ea typeface="+mn-ea"/>
                <a:cs typeface="+mn-ea"/>
                <a:sym typeface="+mn-lt"/>
              </a:rPr>
              <a:t>DAAS</a:t>
            </a:r>
            <a:r>
              <a:rPr lang="zh-CN" altLang="en-US" sz="1400" dirty="0" smtClean="0">
                <a:latin typeface="+mn-lt"/>
                <a:ea typeface="+mn-ea"/>
                <a:cs typeface="+mn-ea"/>
                <a:sym typeface="+mn-lt"/>
              </a:rPr>
              <a:t>（</a:t>
            </a:r>
            <a:r>
              <a:rPr lang="en-US" altLang="zh-CN" sz="1400" dirty="0" smtClean="0">
                <a:latin typeface="+mn-lt"/>
                <a:ea typeface="+mn-ea"/>
                <a:cs typeface="+mn-ea"/>
                <a:sym typeface="+mn-lt"/>
              </a:rPr>
              <a:t>Database-as-a-Service, </a:t>
            </a:r>
            <a:r>
              <a:rPr lang="zh-CN" altLang="en-US" sz="1400" dirty="0" smtClean="0">
                <a:latin typeface="+mn-lt"/>
                <a:ea typeface="+mn-ea"/>
                <a:cs typeface="+mn-ea"/>
                <a:sym typeface="+mn-lt"/>
              </a:rPr>
              <a:t>数据库即服务）。</a:t>
            </a:r>
            <a:endParaRPr lang="en-US" altLang="zh-CN" sz="1400" dirty="0" smtClean="0">
              <a:latin typeface="+mn-lt"/>
              <a:ea typeface="+mn-ea"/>
              <a:cs typeface="+mn-ea"/>
              <a:sym typeface="+mn-lt"/>
            </a:endParaRPr>
          </a:p>
          <a:p>
            <a:pPr lvl="2"/>
            <a:r>
              <a:rPr lang="zh-CN" altLang="en-US" sz="1200" dirty="0" smtClean="0">
                <a:latin typeface="+mn-lt"/>
                <a:ea typeface="+mn-ea"/>
                <a:cs typeface="+mn-ea"/>
                <a:sym typeface="+mn-lt"/>
              </a:rPr>
              <a:t>云服务商提供的数据库产品，云服务商提供具备</a:t>
            </a:r>
            <a:r>
              <a:rPr lang="en-US" altLang="zh-CN" sz="1200" dirty="0" err="1" smtClean="0">
                <a:latin typeface="+mn-lt"/>
                <a:ea typeface="+mn-ea"/>
                <a:cs typeface="+mn-ea"/>
                <a:sym typeface="+mn-lt"/>
              </a:rPr>
              <a:t>NewSQL</a:t>
            </a:r>
            <a:r>
              <a:rPr lang="zh-CN" altLang="en-US" sz="1200" dirty="0" smtClean="0">
                <a:latin typeface="+mn-lt"/>
                <a:ea typeface="+mn-ea"/>
                <a:cs typeface="+mn-ea"/>
                <a:sym typeface="+mn-lt"/>
              </a:rPr>
              <a:t>特性的数据库产品。</a:t>
            </a:r>
            <a:endParaRPr lang="en-US" altLang="zh-CN" sz="1200" dirty="0" smtClean="0">
              <a:latin typeface="+mn-lt"/>
              <a:ea typeface="+mn-ea"/>
              <a:cs typeface="+mn-ea"/>
              <a:sym typeface="+mn-lt"/>
            </a:endParaRPr>
          </a:p>
          <a:p>
            <a:pPr lvl="2"/>
            <a:r>
              <a:rPr lang="en-US" altLang="zh-CN" sz="1200" dirty="0" smtClean="0">
                <a:latin typeface="+mn-lt"/>
                <a:ea typeface="+mn-ea"/>
                <a:cs typeface="+mn-ea"/>
                <a:sym typeface="+mn-lt"/>
              </a:rPr>
              <a:t>Amazon Aurora</a:t>
            </a:r>
            <a:r>
              <a:rPr lang="zh-CN" altLang="en-US" sz="1200" dirty="0" smtClean="0">
                <a:latin typeface="+mn-lt"/>
                <a:ea typeface="+mn-ea"/>
                <a:cs typeface="+mn-ea"/>
                <a:sym typeface="+mn-lt"/>
              </a:rPr>
              <a:t>，阿里云的</a:t>
            </a:r>
            <a:r>
              <a:rPr lang="en-US" altLang="zh-CN" sz="1200" dirty="0" err="1" smtClean="0">
                <a:latin typeface="+mn-lt"/>
                <a:ea typeface="+mn-ea"/>
                <a:cs typeface="+mn-ea"/>
                <a:sym typeface="+mn-lt"/>
              </a:rPr>
              <a:t>Oceanbase</a:t>
            </a:r>
            <a:r>
              <a:rPr lang="zh-CN" altLang="en-US" sz="1200" dirty="0" smtClean="0">
                <a:latin typeface="+mn-lt"/>
                <a:ea typeface="+mn-ea"/>
                <a:cs typeface="+mn-ea"/>
                <a:sym typeface="+mn-lt"/>
              </a:rPr>
              <a:t>，腾讯云的</a:t>
            </a:r>
            <a:r>
              <a:rPr lang="en-US" altLang="zh-CN" sz="1200" dirty="0" err="1" smtClean="0">
                <a:latin typeface="+mn-lt"/>
                <a:ea typeface="+mn-ea"/>
                <a:cs typeface="+mn-ea"/>
                <a:sym typeface="+mn-lt"/>
              </a:rPr>
              <a:t>CynosDB</a:t>
            </a:r>
            <a:r>
              <a:rPr lang="zh-CN" altLang="en-US" sz="1200" dirty="0" smtClean="0">
                <a:latin typeface="+mn-lt"/>
                <a:ea typeface="+mn-ea"/>
                <a:cs typeface="+mn-ea"/>
                <a:sym typeface="+mn-lt"/>
              </a:rPr>
              <a:t>。</a:t>
            </a:r>
            <a:endParaRPr lang="en-US" altLang="zh-CN" sz="1200"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云数据库</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在全新的时代</a:t>
            </a:r>
            <a:r>
              <a:rPr lang="zh-CN" altLang="en-US" sz="1800" dirty="0">
                <a:latin typeface="+mn-lt"/>
                <a:ea typeface="+mn-ea"/>
                <a:cs typeface="+mn-ea"/>
                <a:sym typeface="+mn-lt"/>
              </a:rPr>
              <a:t>背景下，商业</a:t>
            </a:r>
            <a:r>
              <a:rPr lang="zh-CN" altLang="en-US" sz="1800" dirty="0" smtClean="0">
                <a:latin typeface="+mn-lt"/>
                <a:ea typeface="+mn-ea"/>
                <a:cs typeface="+mn-ea"/>
                <a:sym typeface="+mn-lt"/>
              </a:rPr>
              <a:t>数据库</a:t>
            </a:r>
            <a:r>
              <a:rPr lang="zh-CN" altLang="en-US" sz="1800" dirty="0">
                <a:latin typeface="+mn-lt"/>
                <a:ea typeface="+mn-ea"/>
                <a:cs typeface="+mn-ea"/>
                <a:sym typeface="+mn-lt"/>
              </a:rPr>
              <a:t>因其昂贵、高运维难度以及低扩展性</a:t>
            </a:r>
            <a:r>
              <a:rPr lang="zh-CN" altLang="en-US" sz="1800" dirty="0" smtClean="0">
                <a:latin typeface="+mn-lt"/>
                <a:ea typeface="+mn-ea"/>
                <a:cs typeface="+mn-ea"/>
                <a:sym typeface="+mn-lt"/>
              </a:rPr>
              <a:t>和可用性</a:t>
            </a:r>
            <a:r>
              <a:rPr lang="zh-CN" altLang="en-US" sz="1800" dirty="0">
                <a:latin typeface="+mn-lt"/>
                <a:ea typeface="+mn-ea"/>
                <a:cs typeface="+mn-ea"/>
                <a:sym typeface="+mn-lt"/>
              </a:rPr>
              <a:t>受到挑战</a:t>
            </a:r>
            <a:r>
              <a:rPr lang="zh-CN" altLang="en-US" sz="1800" dirty="0" smtClean="0">
                <a:latin typeface="+mn-lt"/>
                <a:ea typeface="+mn-ea"/>
                <a:cs typeface="+mn-ea"/>
                <a:sym typeface="+mn-lt"/>
              </a:rPr>
              <a:t>。</a:t>
            </a:r>
            <a:r>
              <a:rPr lang="zh-CN" altLang="en-US" sz="1800" dirty="0">
                <a:latin typeface="+mn-lt"/>
                <a:ea typeface="+mn-ea"/>
                <a:cs typeface="+mn-ea"/>
                <a:sym typeface="+mn-lt"/>
              </a:rPr>
              <a:t>在</a:t>
            </a:r>
            <a:r>
              <a:rPr lang="en-US" altLang="zh-CN" sz="1800" dirty="0">
                <a:latin typeface="+mn-lt"/>
                <a:ea typeface="+mn-ea"/>
                <a:cs typeface="+mn-ea"/>
                <a:sym typeface="+mn-lt"/>
              </a:rPr>
              <a:t>5G+</a:t>
            </a:r>
            <a:r>
              <a:rPr lang="zh-CN" altLang="en-US" sz="1800" dirty="0">
                <a:latin typeface="+mn-lt"/>
                <a:ea typeface="+mn-ea"/>
                <a:cs typeface="+mn-ea"/>
                <a:sym typeface="+mn-lt"/>
              </a:rPr>
              <a:t>云</a:t>
            </a:r>
            <a:r>
              <a:rPr lang="zh-CN" altLang="en-US" sz="1800" dirty="0" smtClean="0">
                <a:latin typeface="+mn-lt"/>
                <a:ea typeface="+mn-ea"/>
                <a:cs typeface="+mn-ea"/>
                <a:sym typeface="+mn-lt"/>
              </a:rPr>
              <a:t>计算</a:t>
            </a:r>
            <a:r>
              <a:rPr lang="zh-CN" altLang="en-US" sz="1800" dirty="0">
                <a:latin typeface="+mn-lt"/>
                <a:ea typeface="+mn-ea"/>
                <a:cs typeface="+mn-ea"/>
                <a:sym typeface="+mn-lt"/>
              </a:rPr>
              <a:t>的强力冲击下，云数据库的格局已经</a:t>
            </a:r>
            <a:r>
              <a:rPr lang="zh-CN" altLang="en-US" sz="1800" dirty="0" smtClean="0">
                <a:latin typeface="+mn-lt"/>
                <a:ea typeface="+mn-ea"/>
                <a:cs typeface="+mn-ea"/>
                <a:sym typeface="+mn-lt"/>
              </a:rPr>
              <a:t>悄然生变化。</a:t>
            </a:r>
            <a:endParaRPr lang="en-US" altLang="zh-CN" sz="1800" dirty="0" smtClean="0">
              <a:latin typeface="+mn-lt"/>
              <a:ea typeface="+mn-ea"/>
              <a:cs typeface="+mn-ea"/>
              <a:sym typeface="+mn-lt"/>
            </a:endParaRPr>
          </a:p>
          <a:p>
            <a:r>
              <a:rPr lang="zh-CN" altLang="en-US" sz="1800" dirty="0"/>
              <a:t>云数据库是指被优化或部署到一个虚拟计算环境中的</a:t>
            </a:r>
            <a:r>
              <a:rPr lang="zh-CN" altLang="en-US" sz="1800" dirty="0" smtClean="0"/>
              <a:t>数据库。</a:t>
            </a:r>
            <a:endParaRPr lang="en-US" altLang="zh-CN" sz="1800"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grpSp>
        <p:nvGrpSpPr>
          <p:cNvPr id="5" name="组合 4"/>
          <p:cNvGrpSpPr/>
          <p:nvPr/>
        </p:nvGrpSpPr>
        <p:grpSpPr>
          <a:xfrm>
            <a:off x="539572" y="2420059"/>
            <a:ext cx="10820736" cy="3571292"/>
            <a:chOff x="804646" y="2495405"/>
            <a:chExt cx="10820736" cy="3571292"/>
          </a:xfrm>
        </p:grpSpPr>
        <p:pic>
          <p:nvPicPr>
            <p:cNvPr id="1040" name="Picture 16" descr="C:\Users\hwx559043\AppData\Roaming\eSpace_Desktop\UserData\hwx559043\imagefiles\7A9D198C-3844-430D-BCF1-23A063A68A5B.png"/>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495835" y="3530033"/>
              <a:ext cx="1123950" cy="371475"/>
            </a:xfrm>
            <a:prstGeom prst="rect">
              <a:avLst/>
            </a:prstGeom>
            <a:noFill/>
            <a:extLst>
              <a:ext uri="{909E8E84-426E-40DD-AFC4-6F175D3DCCD1}">
                <a14:hiddenFill xmlns:a14="http://schemas.microsoft.com/office/drawing/2010/main">
                  <a:solidFill>
                    <a:srgbClr val="FFFFFF"/>
                  </a:solidFill>
                </a14:hiddenFill>
              </a:ext>
            </a:extLst>
          </p:spPr>
        </p:pic>
        <p:sp>
          <p:nvSpPr>
            <p:cNvPr id="100" name="形状 99"/>
            <p:cNvSpPr/>
            <p:nvPr/>
          </p:nvSpPr>
          <p:spPr>
            <a:xfrm>
              <a:off x="1317159" y="2664173"/>
              <a:ext cx="9435227" cy="3298425"/>
            </a:xfrm>
            <a:prstGeom prst="swooshArrow">
              <a:avLst>
                <a:gd name="adj1" fmla="val 25000"/>
                <a:gd name="adj2" fmla="val 25000"/>
              </a:avLst>
            </a:prstGeom>
            <a:solidFill>
              <a:schemeClr val="accent3">
                <a:lumMod val="7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pic>
          <p:nvPicPr>
            <p:cNvPr id="66" name="Picture 8" descr="https://console.ng.bluemix.net/lib/cloudOE/resources/dt/imgs/landing/bluemix_logo_multi_181.png?@revision@"/>
            <p:cNvPicPr>
              <a:picLocks noChangeAspect="1" noChangeArrowheads="1"/>
            </p:cNvPicPr>
            <p:nvPr/>
          </p:nvPicPr>
          <p:blipFill>
            <a:blip r:embed="rId48" cstate="print"/>
            <a:srcRect/>
            <a:stretch>
              <a:fillRect/>
            </a:stretch>
          </p:blipFill>
          <p:spPr bwMode="auto">
            <a:xfrm>
              <a:off x="7179100" y="3268398"/>
              <a:ext cx="786929" cy="879300"/>
            </a:xfrm>
            <a:prstGeom prst="rect">
              <a:avLst/>
            </a:prstGeom>
            <a:noFill/>
          </p:spPr>
        </p:pic>
        <p:sp>
          <p:nvSpPr>
            <p:cNvPr id="82" name="矩形 81"/>
            <p:cNvSpPr/>
            <p:nvPr/>
          </p:nvSpPr>
          <p:spPr>
            <a:xfrm>
              <a:off x="10198388" y="5629024"/>
              <a:ext cx="1426994" cy="369332"/>
            </a:xfrm>
            <a:prstGeom prst="rect">
              <a:avLst/>
            </a:prstGeom>
          </p:spPr>
          <p:txBody>
            <a:bodyPr wrap="none">
              <a:spAutoFit/>
            </a:bodyPr>
            <a:lstStyle/>
            <a:p>
              <a:pPr fontAlgn="auto">
                <a:spcBef>
                  <a:spcPts val="0"/>
                </a:spcBef>
                <a:spcAft>
                  <a:spcPts val="0"/>
                </a:spcAft>
                <a:defRPr/>
              </a:pPr>
              <a:r>
                <a:rPr lang="zh-CN" altLang="en-US" kern="0" dirty="0">
                  <a:cs typeface="+mn-ea"/>
                  <a:sym typeface="+mn-lt"/>
                </a:rPr>
                <a:t>还有</a:t>
              </a:r>
              <a:r>
                <a:rPr lang="zh-CN" altLang="en-US" kern="0" dirty="0" smtClean="0">
                  <a:cs typeface="+mn-ea"/>
                  <a:sym typeface="+mn-lt"/>
                </a:rPr>
                <a:t>更多</a:t>
              </a:r>
              <a:r>
                <a:rPr lang="en-US" altLang="zh-CN" kern="0" dirty="0" smtClean="0">
                  <a:cs typeface="+mn-ea"/>
                  <a:sym typeface="+mn-lt"/>
                </a:rPr>
                <a:t>……</a:t>
              </a:r>
              <a:endParaRPr lang="zh-CN" altLang="en-US" kern="0" dirty="0">
                <a:cs typeface="+mn-ea"/>
                <a:sym typeface="+mn-lt"/>
              </a:endParaRPr>
            </a:p>
          </p:txBody>
        </p:sp>
        <p:sp>
          <p:nvSpPr>
            <p:cNvPr id="4" name="文本框 3"/>
            <p:cNvSpPr txBox="1"/>
            <p:nvPr/>
          </p:nvSpPr>
          <p:spPr bwMode="auto">
            <a:xfrm>
              <a:off x="804646" y="4617132"/>
              <a:ext cx="1462245" cy="950434"/>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400" dirty="0">
                  <a:cs typeface="+mn-ea"/>
                  <a:sym typeface="+mn-lt"/>
                </a:rPr>
                <a:t>2009</a:t>
              </a:r>
              <a:r>
                <a:rPr lang="zh-CN" altLang="en-US" sz="1400" dirty="0">
                  <a:cs typeface="+mn-ea"/>
                  <a:sym typeface="+mn-lt"/>
                </a:rPr>
                <a:t>年</a:t>
              </a:r>
              <a:r>
                <a:rPr lang="en-US" altLang="zh-CN" sz="1400" dirty="0">
                  <a:cs typeface="+mn-ea"/>
                  <a:sym typeface="+mn-lt"/>
                </a:rPr>
                <a:t>10</a:t>
              </a:r>
              <a:r>
                <a:rPr lang="zh-CN" altLang="en-US" sz="1400" dirty="0">
                  <a:cs typeface="+mn-ea"/>
                  <a:sym typeface="+mn-lt"/>
                </a:rPr>
                <a:t>月，</a:t>
              </a:r>
              <a:r>
                <a:rPr lang="en-US" altLang="zh-CN" sz="1400" dirty="0">
                  <a:cs typeface="+mn-ea"/>
                  <a:sym typeface="+mn-lt"/>
                </a:rPr>
                <a:t>Amazon</a:t>
              </a:r>
              <a:r>
                <a:rPr lang="zh-CN" altLang="en-US" sz="1400" dirty="0">
                  <a:cs typeface="+mn-ea"/>
                  <a:sym typeface="+mn-lt"/>
                </a:rPr>
                <a:t>率先推出关系型数据库服务</a:t>
              </a:r>
              <a:r>
                <a:rPr lang="en-US" altLang="zh-CN" sz="1400" dirty="0" smtClean="0">
                  <a:cs typeface="+mn-ea"/>
                  <a:sym typeface="+mn-lt"/>
                </a:rPr>
                <a:t>RDS</a:t>
              </a:r>
              <a:r>
                <a:rPr lang="zh-CN" altLang="en-US" sz="1400" dirty="0" smtClean="0">
                  <a:cs typeface="+mn-ea"/>
                  <a:sym typeface="+mn-lt"/>
                </a:rPr>
                <a:t>。</a:t>
              </a:r>
              <a:endParaRPr lang="zh-CN" altLang="en-US" sz="1400" dirty="0">
                <a:cs typeface="+mn-ea"/>
                <a:sym typeface="+mn-lt"/>
              </a:endParaRPr>
            </a:p>
          </p:txBody>
        </p:sp>
        <p:sp>
          <p:nvSpPr>
            <p:cNvPr id="99" name="文本框 98"/>
            <p:cNvSpPr txBox="1"/>
            <p:nvPr/>
          </p:nvSpPr>
          <p:spPr bwMode="auto">
            <a:xfrm>
              <a:off x="2399916" y="5070281"/>
              <a:ext cx="1410308" cy="950434"/>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400" dirty="0">
                  <a:cs typeface="+mn-ea"/>
                  <a:sym typeface="+mn-lt"/>
                </a:rPr>
                <a:t>2011</a:t>
              </a:r>
              <a:r>
                <a:rPr lang="zh-CN" altLang="en-US" sz="1400" dirty="0">
                  <a:cs typeface="+mn-ea"/>
                  <a:sym typeface="+mn-lt"/>
                </a:rPr>
                <a:t>年</a:t>
              </a:r>
              <a:r>
                <a:rPr lang="en-US" altLang="zh-CN" sz="1400" dirty="0">
                  <a:cs typeface="+mn-ea"/>
                  <a:sym typeface="+mn-lt"/>
                </a:rPr>
                <a:t>3</a:t>
              </a:r>
              <a:r>
                <a:rPr lang="zh-CN" altLang="en-US" sz="1400" dirty="0">
                  <a:cs typeface="+mn-ea"/>
                  <a:sym typeface="+mn-lt"/>
                </a:rPr>
                <a:t>月，阿里云在国内首家推出关系型数据库服务</a:t>
              </a:r>
              <a:r>
                <a:rPr lang="en-US" altLang="zh-CN" sz="1400" dirty="0" smtClean="0">
                  <a:cs typeface="+mn-ea"/>
                  <a:sym typeface="+mn-lt"/>
                </a:rPr>
                <a:t>RDS</a:t>
              </a:r>
              <a:r>
                <a:rPr lang="zh-CN" altLang="en-US" sz="1400" dirty="0">
                  <a:cs typeface="+mn-ea"/>
                  <a:sym typeface="+mn-lt"/>
                </a:rPr>
                <a:t>。</a:t>
              </a:r>
              <a:endParaRPr lang="en-US" altLang="zh-CN" sz="1400" dirty="0">
                <a:cs typeface="+mn-ea"/>
                <a:sym typeface="+mn-lt"/>
              </a:endParaRPr>
            </a:p>
          </p:txBody>
        </p:sp>
        <p:sp>
          <p:nvSpPr>
            <p:cNvPr id="101" name="文本框 100"/>
            <p:cNvSpPr txBox="1"/>
            <p:nvPr/>
          </p:nvSpPr>
          <p:spPr bwMode="auto">
            <a:xfrm>
              <a:off x="3862587" y="3357402"/>
              <a:ext cx="1198028" cy="734990"/>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400" dirty="0">
                  <a:cs typeface="+mn-ea"/>
                  <a:sym typeface="+mn-lt"/>
                </a:rPr>
                <a:t>2013</a:t>
              </a:r>
              <a:r>
                <a:rPr lang="zh-CN" altLang="en-US" sz="1400" dirty="0">
                  <a:cs typeface="+mn-ea"/>
                  <a:sym typeface="+mn-lt"/>
                </a:rPr>
                <a:t>年</a:t>
              </a:r>
              <a:r>
                <a:rPr lang="en-US" altLang="zh-CN" sz="1400" dirty="0">
                  <a:cs typeface="+mn-ea"/>
                  <a:sym typeface="+mn-lt"/>
                </a:rPr>
                <a:t>7</a:t>
              </a:r>
              <a:r>
                <a:rPr lang="zh-CN" altLang="en-US" sz="1400" dirty="0">
                  <a:cs typeface="+mn-ea"/>
                  <a:sym typeface="+mn-lt"/>
                </a:rPr>
                <a:t>月，</a:t>
              </a:r>
              <a:r>
                <a:rPr lang="en-US" altLang="zh-CN" sz="1400" dirty="0">
                  <a:cs typeface="+mn-ea"/>
                  <a:sym typeface="+mn-lt"/>
                </a:rPr>
                <a:t>Oracle </a:t>
              </a:r>
              <a:r>
                <a:rPr lang="zh-CN" altLang="en-US" sz="1400" dirty="0">
                  <a:cs typeface="+mn-ea"/>
                  <a:sym typeface="+mn-lt"/>
                </a:rPr>
                <a:t>推出</a:t>
              </a:r>
              <a:r>
                <a:rPr lang="en-US" altLang="zh-CN" sz="1400" dirty="0" err="1">
                  <a:cs typeface="+mn-ea"/>
                  <a:sym typeface="+mn-lt"/>
                </a:rPr>
                <a:t>DBaaS</a:t>
              </a:r>
              <a:r>
                <a:rPr lang="zh-CN" altLang="en-US" sz="1400" dirty="0" smtClean="0">
                  <a:cs typeface="+mn-ea"/>
                  <a:sym typeface="+mn-lt"/>
                </a:rPr>
                <a:t>服务。</a:t>
              </a:r>
              <a:endParaRPr lang="zh-CN" altLang="en-US" sz="1400" dirty="0">
                <a:cs typeface="+mn-ea"/>
                <a:sym typeface="+mn-lt"/>
              </a:endParaRPr>
            </a:p>
          </p:txBody>
        </p:sp>
        <p:sp>
          <p:nvSpPr>
            <p:cNvPr id="102" name="文本框 101"/>
            <p:cNvSpPr txBox="1"/>
            <p:nvPr/>
          </p:nvSpPr>
          <p:spPr bwMode="auto">
            <a:xfrm>
              <a:off x="5347799" y="4156046"/>
              <a:ext cx="1542118" cy="734990"/>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400" dirty="0" smtClean="0">
                  <a:cs typeface="+mn-ea"/>
                  <a:sym typeface="+mn-lt"/>
                </a:rPr>
                <a:t>2014</a:t>
              </a:r>
              <a:r>
                <a:rPr lang="zh-CN" altLang="en-US" sz="1400" dirty="0">
                  <a:cs typeface="+mn-ea"/>
                  <a:sym typeface="+mn-lt"/>
                </a:rPr>
                <a:t>年</a:t>
              </a:r>
              <a:r>
                <a:rPr lang="en-US" altLang="zh-CN" sz="1400" dirty="0">
                  <a:cs typeface="+mn-ea"/>
                  <a:sym typeface="+mn-lt"/>
                </a:rPr>
                <a:t>9</a:t>
              </a:r>
              <a:r>
                <a:rPr lang="zh-CN" altLang="en-US" sz="1400" dirty="0">
                  <a:cs typeface="+mn-ea"/>
                  <a:sym typeface="+mn-lt"/>
                </a:rPr>
                <a:t>月，微软</a:t>
              </a:r>
              <a:r>
                <a:rPr lang="en-US" altLang="zh-CN" sz="1400" dirty="0">
                  <a:cs typeface="+mn-ea"/>
                  <a:sym typeface="+mn-lt"/>
                </a:rPr>
                <a:t>SQL</a:t>
              </a:r>
              <a:r>
                <a:rPr lang="zh-CN" altLang="en-US" sz="1400" dirty="0">
                  <a:cs typeface="+mn-ea"/>
                  <a:sym typeface="+mn-lt"/>
                </a:rPr>
                <a:t>数据库服务正式版</a:t>
              </a:r>
              <a:r>
                <a:rPr lang="zh-CN" altLang="en-US" sz="1400" dirty="0" smtClean="0">
                  <a:cs typeface="+mn-ea"/>
                  <a:sym typeface="+mn-lt"/>
                </a:rPr>
                <a:t>上线。</a:t>
              </a:r>
              <a:endParaRPr lang="zh-CN" altLang="en-US" sz="1400" dirty="0">
                <a:cs typeface="+mn-ea"/>
                <a:sym typeface="+mn-lt"/>
              </a:endParaRPr>
            </a:p>
          </p:txBody>
        </p:sp>
        <p:sp>
          <p:nvSpPr>
            <p:cNvPr id="103" name="文本框 102"/>
            <p:cNvSpPr txBox="1"/>
            <p:nvPr/>
          </p:nvSpPr>
          <p:spPr bwMode="auto">
            <a:xfrm>
              <a:off x="6939037" y="2591756"/>
              <a:ext cx="1314747" cy="734990"/>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400" dirty="0" smtClean="0">
                  <a:cs typeface="+mn-ea"/>
                  <a:sym typeface="+mn-lt"/>
                </a:rPr>
                <a:t>2014</a:t>
              </a:r>
              <a:r>
                <a:rPr lang="zh-CN" altLang="en-US" sz="1400" dirty="0">
                  <a:cs typeface="+mn-ea"/>
                  <a:sym typeface="+mn-lt"/>
                </a:rPr>
                <a:t>年</a:t>
              </a:r>
              <a:r>
                <a:rPr lang="en-US" altLang="zh-CN" sz="1400" dirty="0">
                  <a:cs typeface="+mn-ea"/>
                  <a:sym typeface="+mn-lt"/>
                </a:rPr>
                <a:t>12</a:t>
              </a:r>
              <a:r>
                <a:rPr lang="zh-CN" altLang="en-US" sz="1400" dirty="0">
                  <a:cs typeface="+mn-ea"/>
                  <a:sym typeface="+mn-lt"/>
                </a:rPr>
                <a:t>月，</a:t>
              </a:r>
              <a:r>
                <a:rPr lang="en-US" altLang="zh-CN" sz="1400" dirty="0">
                  <a:cs typeface="+mn-ea"/>
                  <a:sym typeface="+mn-lt"/>
                </a:rPr>
                <a:t>IBM SQL</a:t>
              </a:r>
              <a:r>
                <a:rPr lang="zh-CN" altLang="en-US" sz="1400" dirty="0">
                  <a:cs typeface="+mn-ea"/>
                  <a:sym typeface="+mn-lt"/>
                </a:rPr>
                <a:t>数据库服务</a:t>
              </a:r>
              <a:r>
                <a:rPr lang="zh-CN" altLang="en-US" sz="1400" dirty="0" smtClean="0">
                  <a:cs typeface="+mn-ea"/>
                  <a:sym typeface="+mn-lt"/>
                </a:rPr>
                <a:t>上线。</a:t>
              </a:r>
              <a:endParaRPr lang="zh-CN" altLang="en-US" sz="1400" dirty="0">
                <a:cs typeface="+mn-ea"/>
                <a:sym typeface="+mn-lt"/>
              </a:endParaRPr>
            </a:p>
          </p:txBody>
        </p:sp>
        <p:sp>
          <p:nvSpPr>
            <p:cNvPr id="104" name="文本框 103"/>
            <p:cNvSpPr txBox="1"/>
            <p:nvPr/>
          </p:nvSpPr>
          <p:spPr bwMode="auto">
            <a:xfrm>
              <a:off x="8125331" y="3986998"/>
              <a:ext cx="1555875" cy="950434"/>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400" dirty="0" smtClean="0">
                  <a:cs typeface="+mn-ea"/>
                  <a:sym typeface="+mn-lt"/>
                </a:rPr>
                <a:t>2015</a:t>
              </a:r>
              <a:r>
                <a:rPr lang="zh-CN" altLang="en-US" sz="1400" dirty="0">
                  <a:cs typeface="+mn-ea"/>
                  <a:sym typeface="+mn-lt"/>
                </a:rPr>
                <a:t>年</a:t>
              </a:r>
              <a:r>
                <a:rPr lang="en-US" altLang="zh-CN" sz="1400" dirty="0">
                  <a:cs typeface="+mn-ea"/>
                  <a:sym typeface="+mn-lt"/>
                </a:rPr>
                <a:t>7</a:t>
              </a:r>
              <a:r>
                <a:rPr lang="zh-CN" altLang="en-US" sz="1400" dirty="0">
                  <a:cs typeface="+mn-ea"/>
                  <a:sym typeface="+mn-lt"/>
                </a:rPr>
                <a:t>月，华</a:t>
              </a:r>
              <a:r>
                <a:rPr lang="zh-CN" altLang="en-US" sz="1400" dirty="0" smtClean="0">
                  <a:cs typeface="+mn-ea"/>
                  <a:sym typeface="+mn-lt"/>
                </a:rPr>
                <a:t>为在</a:t>
              </a:r>
              <a:r>
                <a:rPr lang="zh-CN" altLang="en-US" sz="1400" dirty="0">
                  <a:cs typeface="+mn-ea"/>
                  <a:sym typeface="+mn-lt"/>
                </a:rPr>
                <a:t>国内正式推出关系型数据库服务</a:t>
              </a:r>
              <a:r>
                <a:rPr lang="en-US" altLang="zh-CN" sz="1400" dirty="0" smtClean="0">
                  <a:cs typeface="+mn-ea"/>
                  <a:sym typeface="+mn-lt"/>
                </a:rPr>
                <a:t>RDS</a:t>
              </a:r>
              <a:r>
                <a:rPr lang="zh-CN" altLang="en-US" sz="1400" dirty="0">
                  <a:cs typeface="+mn-ea"/>
                  <a:sym typeface="+mn-lt"/>
                </a:rPr>
                <a:t>。</a:t>
              </a:r>
              <a:endParaRPr lang="en-US" altLang="zh-CN" sz="1400" dirty="0">
                <a:cs typeface="+mn-ea"/>
                <a:sym typeface="+mn-lt"/>
              </a:endParaRPr>
            </a:p>
          </p:txBody>
        </p:sp>
        <p:pic>
          <p:nvPicPr>
            <p:cNvPr id="1026" name="Picture 2" descr="C:\Users\hwx559043\AppData\Roaming\eSpace_Desktop\UserData\hwx559043\imagefiles\57618267-7E5F-447A-A6F7-84A597C30144.png"/>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370500" y="4652609"/>
              <a:ext cx="11906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wx559043\AppData\Roaming\eSpace_Desktop\UserData\hwx559043\imagefiles\CFE99A86-5A04-4DFC-BF97-A4D99B72BE0E.png"/>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148586" y="5599971"/>
              <a:ext cx="6096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hwx559043\AppData\Roaming\eSpace_Desktop\UserData\hwx559043\imagefiles\9C54C6B9-A007-4B86-B6C3-27AD904C67EF.png"/>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872216" y="4149489"/>
              <a:ext cx="1085850" cy="4953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hwx559043\AppData\Roaming\eSpace_Desktop\UserData\hwx559043\imagefiles\E2616F95-2BD6-497A-A25C-3B46B896FF58.png"/>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317373" y="3801224"/>
              <a:ext cx="1619250" cy="3143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hwx559043\AppData\Roaming\eSpace_Desktop\UserData\hwx559043\imagefiles\5CD098C5-0197-4435-B3E3-6ECA74C49854.png"/>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8535858" y="3214023"/>
              <a:ext cx="714778" cy="6688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hwx559043\AppData\Roaming\eSpace_Desktop\UserData\hwx559043\imagefiles\4109343C-0B82-42E4-ACFD-A0F64D633CBD.png"/>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0562062" y="4047698"/>
              <a:ext cx="782656" cy="855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hwx559043\AppData\Roaming\eSpace_Desktop\UserData\hwx559043\imagefiles\AFF00840-9520-43E6-9915-0C88F0233BFD.png"/>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0637243" y="2495405"/>
              <a:ext cx="878911" cy="74784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hwx559043\AppData\Roaming\eSpace_Desktop\UserData\hwx559043\imagefiles\AD6E161E-AC25-4097-9C36-37EE9F1BC6C2.png"/>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10458430" y="5120031"/>
              <a:ext cx="1123950" cy="333376"/>
            </a:xfrm>
            <a:prstGeom prst="rect">
              <a:avLst/>
            </a:prstGeom>
            <a:noFill/>
            <a:extLst>
              <a:ext uri="{909E8E84-426E-40DD-AFC4-6F175D3DCCD1}">
                <a14:hiddenFill xmlns:a14="http://schemas.microsoft.com/office/drawing/2010/main">
                  <a:solidFill>
                    <a:srgbClr val="FFFFFF"/>
                  </a:solidFill>
                </a14:hiddenFill>
              </a:ext>
            </a:extLst>
          </p:spPr>
        </p:pic>
      </p:grpSp>
      <p:sp>
        <p:nvSpPr>
          <p:cNvPr id="70" name="文本框 69"/>
          <p:cNvSpPr txBox="1"/>
          <p:nvPr/>
        </p:nvSpPr>
        <p:spPr bwMode="auto">
          <a:xfrm>
            <a:off x="8606909" y="2107087"/>
            <a:ext cx="1373277" cy="950434"/>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400" dirty="0" smtClean="0">
                <a:cs typeface="+mn-ea"/>
                <a:sym typeface="+mn-lt"/>
              </a:rPr>
              <a:t>2020</a:t>
            </a:r>
            <a:r>
              <a:rPr lang="zh-CN" altLang="en-US" sz="1400" dirty="0" smtClean="0">
                <a:cs typeface="+mn-ea"/>
                <a:sym typeface="+mn-lt"/>
              </a:rPr>
              <a:t>年</a:t>
            </a:r>
            <a:r>
              <a:rPr lang="en-US" altLang="zh-CN" sz="1400" dirty="0">
                <a:cs typeface="+mn-ea"/>
                <a:sym typeface="+mn-lt"/>
              </a:rPr>
              <a:t>6</a:t>
            </a:r>
            <a:r>
              <a:rPr lang="zh-CN" altLang="en-US" sz="1400" dirty="0" smtClean="0">
                <a:cs typeface="+mn-ea"/>
                <a:sym typeface="+mn-lt"/>
              </a:rPr>
              <a:t>月</a:t>
            </a:r>
            <a:r>
              <a:rPr lang="zh-CN" altLang="en-US" sz="1400" dirty="0">
                <a:cs typeface="+mn-ea"/>
                <a:sym typeface="+mn-lt"/>
              </a:rPr>
              <a:t>，华</a:t>
            </a:r>
            <a:r>
              <a:rPr lang="zh-CN" altLang="en-US" sz="1400" dirty="0" smtClean="0">
                <a:cs typeface="+mn-ea"/>
                <a:sym typeface="+mn-lt"/>
              </a:rPr>
              <a:t>为正式推出云数据库</a:t>
            </a:r>
            <a:r>
              <a:rPr lang="en-US" altLang="zh-CN" sz="1400" dirty="0" err="1" smtClean="0">
                <a:cs typeface="+mn-ea"/>
                <a:sym typeface="+mn-lt"/>
              </a:rPr>
              <a:t>GaussDB</a:t>
            </a:r>
            <a:r>
              <a:rPr lang="zh-CN" altLang="en-US" sz="1400" dirty="0" smtClean="0">
                <a:cs typeface="+mn-ea"/>
                <a:sym typeface="+mn-lt"/>
              </a:rPr>
              <a:t>。</a:t>
            </a:r>
            <a:endParaRPr lang="en-US" altLang="zh-CN" sz="1400" dirty="0">
              <a:cs typeface="+mn-ea"/>
              <a:sym typeface="+mn-lt"/>
            </a:endParaRPr>
          </a:p>
        </p:txBody>
      </p:sp>
      <p:sp>
        <p:nvSpPr>
          <p:cNvPr id="7" name="文本框 6"/>
          <p:cNvSpPr txBox="1"/>
          <p:nvPr/>
        </p:nvSpPr>
        <p:spPr>
          <a:xfrm>
            <a:off x="5420982" y="6033391"/>
            <a:ext cx="1825575" cy="307777"/>
          </a:xfrm>
          <a:prstGeom prst="rect">
            <a:avLst/>
          </a:prstGeom>
          <a:noFill/>
        </p:spPr>
        <p:txBody>
          <a:bodyPr wrap="square" rtlCol="0">
            <a:spAutoFit/>
          </a:bodyPr>
          <a:lstStyle/>
          <a:p>
            <a:r>
              <a:rPr lang="zh-CN" altLang="en-US" sz="1400" dirty="0" smtClean="0"/>
              <a:t>分布式数据库中间件</a:t>
            </a:r>
            <a:endParaRPr lang="zh-CN" altLang="en-US" sz="1400" dirty="0"/>
          </a:p>
        </p:txBody>
      </p:sp>
      <p:sp>
        <p:nvSpPr>
          <p:cNvPr id="75" name="矩形 74"/>
          <p:cNvSpPr/>
          <p:nvPr/>
        </p:nvSpPr>
        <p:spPr>
          <a:xfrm>
            <a:off x="7166962" y="6031391"/>
            <a:ext cx="1463892" cy="307777"/>
          </a:xfrm>
          <a:prstGeom prst="rect">
            <a:avLst/>
          </a:prstGeom>
          <a:noFill/>
        </p:spPr>
        <p:txBody>
          <a:bodyPr wrap="square" rtlCol="0">
            <a:spAutoFit/>
          </a:bodyPr>
          <a:lstStyle/>
          <a:p>
            <a:r>
              <a:rPr lang="zh-CN" altLang="en-US" sz="1400" dirty="0">
                <a:sym typeface="+mn-lt"/>
              </a:rPr>
              <a:t>文档数据库</a:t>
            </a:r>
            <a:r>
              <a:rPr lang="zh-CN" altLang="en-US" sz="1400" dirty="0" smtClean="0">
                <a:sym typeface="+mn-lt"/>
              </a:rPr>
              <a:t>服务</a:t>
            </a:r>
            <a:endParaRPr lang="en-US" sz="1400" dirty="0">
              <a:sym typeface="+mn-lt"/>
            </a:endParaRPr>
          </a:p>
        </p:txBody>
      </p:sp>
      <p:grpSp>
        <p:nvGrpSpPr>
          <p:cNvPr id="55" name="组合 54"/>
          <p:cNvGrpSpPr/>
          <p:nvPr/>
        </p:nvGrpSpPr>
        <p:grpSpPr>
          <a:xfrm>
            <a:off x="7600828" y="5492220"/>
            <a:ext cx="433480" cy="488490"/>
            <a:chOff x="6996392" y="5473393"/>
            <a:chExt cx="312656" cy="352333"/>
          </a:xfrm>
        </p:grpSpPr>
        <p:sp>
          <p:nvSpPr>
            <p:cNvPr id="76" name="Freeform 76"/>
            <p:cNvSpPr>
              <a:spLocks noEditPoints="1"/>
            </p:cNvSpPr>
            <p:nvPr/>
          </p:nvSpPr>
          <p:spPr bwMode="auto">
            <a:xfrm>
              <a:off x="6996392" y="5473393"/>
              <a:ext cx="312656" cy="352333"/>
            </a:xfrm>
            <a:custGeom>
              <a:avLst/>
              <a:gdLst>
                <a:gd name="T0" fmla="*/ 151 w 160"/>
                <a:gd name="T1" fmla="*/ 37 h 177"/>
                <a:gd name="T2" fmla="*/ 90 w 160"/>
                <a:gd name="T3" fmla="*/ 3 h 177"/>
                <a:gd name="T4" fmla="*/ 71 w 160"/>
                <a:gd name="T5" fmla="*/ 3 h 177"/>
                <a:gd name="T6" fmla="*/ 10 w 160"/>
                <a:gd name="T7" fmla="*/ 37 h 177"/>
                <a:gd name="T8" fmla="*/ 0 w 160"/>
                <a:gd name="T9" fmla="*/ 53 h 177"/>
                <a:gd name="T10" fmla="*/ 0 w 160"/>
                <a:gd name="T11" fmla="*/ 125 h 177"/>
                <a:gd name="T12" fmla="*/ 10 w 160"/>
                <a:gd name="T13" fmla="*/ 140 h 177"/>
                <a:gd name="T14" fmla="*/ 71 w 160"/>
                <a:gd name="T15" fmla="*/ 174 h 177"/>
                <a:gd name="T16" fmla="*/ 80 w 160"/>
                <a:gd name="T17" fmla="*/ 177 h 177"/>
                <a:gd name="T18" fmla="*/ 90 w 160"/>
                <a:gd name="T19" fmla="*/ 174 h 177"/>
                <a:gd name="T20" fmla="*/ 151 w 160"/>
                <a:gd name="T21" fmla="*/ 140 h 177"/>
                <a:gd name="T22" fmla="*/ 160 w 160"/>
                <a:gd name="T23" fmla="*/ 125 h 177"/>
                <a:gd name="T24" fmla="*/ 160 w 160"/>
                <a:gd name="T25" fmla="*/ 53 h 177"/>
                <a:gd name="T26" fmla="*/ 151 w 160"/>
                <a:gd name="T27" fmla="*/ 37 h 177"/>
                <a:gd name="T28" fmla="*/ 152 w 160"/>
                <a:gd name="T29" fmla="*/ 125 h 177"/>
                <a:gd name="T30" fmla="*/ 147 w 160"/>
                <a:gd name="T31" fmla="*/ 133 h 177"/>
                <a:gd name="T32" fmla="*/ 86 w 160"/>
                <a:gd name="T33" fmla="*/ 167 h 177"/>
                <a:gd name="T34" fmla="*/ 75 w 160"/>
                <a:gd name="T35" fmla="*/ 167 h 177"/>
                <a:gd name="T36" fmla="*/ 14 w 160"/>
                <a:gd name="T37" fmla="*/ 133 h 177"/>
                <a:gd name="T38" fmla="*/ 9 w 160"/>
                <a:gd name="T39" fmla="*/ 125 h 177"/>
                <a:gd name="T40" fmla="*/ 9 w 160"/>
                <a:gd name="T41" fmla="*/ 53 h 177"/>
                <a:gd name="T42" fmla="*/ 14 w 160"/>
                <a:gd name="T43" fmla="*/ 44 h 177"/>
                <a:gd name="T44" fmla="*/ 75 w 160"/>
                <a:gd name="T45" fmla="*/ 10 h 177"/>
                <a:gd name="T46" fmla="*/ 80 w 160"/>
                <a:gd name="T47" fmla="*/ 9 h 177"/>
                <a:gd name="T48" fmla="*/ 86 w 160"/>
                <a:gd name="T49" fmla="*/ 10 h 177"/>
                <a:gd name="T50" fmla="*/ 147 w 160"/>
                <a:gd name="T51" fmla="*/ 44 h 177"/>
                <a:gd name="T52" fmla="*/ 152 w 160"/>
                <a:gd name="T53" fmla="*/ 53 h 177"/>
                <a:gd name="T54" fmla="*/ 152 w 160"/>
                <a:gd name="T55" fmla="*/ 12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77">
                  <a:moveTo>
                    <a:pt x="151" y="37"/>
                  </a:moveTo>
                  <a:cubicBezTo>
                    <a:pt x="90" y="3"/>
                    <a:pt x="90" y="3"/>
                    <a:pt x="90" y="3"/>
                  </a:cubicBezTo>
                  <a:cubicBezTo>
                    <a:pt x="85" y="0"/>
                    <a:pt x="76" y="0"/>
                    <a:pt x="71" y="3"/>
                  </a:cubicBezTo>
                  <a:cubicBezTo>
                    <a:pt x="10" y="37"/>
                    <a:pt x="10" y="37"/>
                    <a:pt x="10" y="37"/>
                  </a:cubicBezTo>
                  <a:cubicBezTo>
                    <a:pt x="5" y="40"/>
                    <a:pt x="0" y="47"/>
                    <a:pt x="0" y="53"/>
                  </a:cubicBezTo>
                  <a:cubicBezTo>
                    <a:pt x="0" y="125"/>
                    <a:pt x="0" y="125"/>
                    <a:pt x="0" y="125"/>
                  </a:cubicBezTo>
                  <a:cubicBezTo>
                    <a:pt x="0" y="131"/>
                    <a:pt x="5" y="138"/>
                    <a:pt x="10" y="140"/>
                  </a:cubicBezTo>
                  <a:cubicBezTo>
                    <a:pt x="71" y="174"/>
                    <a:pt x="71" y="174"/>
                    <a:pt x="71" y="174"/>
                  </a:cubicBezTo>
                  <a:cubicBezTo>
                    <a:pt x="74" y="176"/>
                    <a:pt x="77" y="177"/>
                    <a:pt x="80" y="177"/>
                  </a:cubicBezTo>
                  <a:cubicBezTo>
                    <a:pt x="84" y="177"/>
                    <a:pt x="87" y="176"/>
                    <a:pt x="90" y="174"/>
                  </a:cubicBezTo>
                  <a:cubicBezTo>
                    <a:pt x="151" y="140"/>
                    <a:pt x="151" y="140"/>
                    <a:pt x="151" y="140"/>
                  </a:cubicBezTo>
                  <a:cubicBezTo>
                    <a:pt x="156" y="138"/>
                    <a:pt x="160" y="131"/>
                    <a:pt x="160" y="125"/>
                  </a:cubicBezTo>
                  <a:cubicBezTo>
                    <a:pt x="160" y="53"/>
                    <a:pt x="160" y="53"/>
                    <a:pt x="160" y="53"/>
                  </a:cubicBezTo>
                  <a:cubicBezTo>
                    <a:pt x="160" y="47"/>
                    <a:pt x="156" y="40"/>
                    <a:pt x="151" y="37"/>
                  </a:cubicBezTo>
                  <a:moveTo>
                    <a:pt x="152" y="125"/>
                  </a:moveTo>
                  <a:cubicBezTo>
                    <a:pt x="152" y="128"/>
                    <a:pt x="150" y="132"/>
                    <a:pt x="147" y="133"/>
                  </a:cubicBezTo>
                  <a:cubicBezTo>
                    <a:pt x="86" y="167"/>
                    <a:pt x="86" y="167"/>
                    <a:pt x="86" y="167"/>
                  </a:cubicBezTo>
                  <a:cubicBezTo>
                    <a:pt x="83" y="169"/>
                    <a:pt x="78" y="169"/>
                    <a:pt x="75" y="167"/>
                  </a:cubicBezTo>
                  <a:cubicBezTo>
                    <a:pt x="14" y="133"/>
                    <a:pt x="14" y="133"/>
                    <a:pt x="14" y="133"/>
                  </a:cubicBezTo>
                  <a:cubicBezTo>
                    <a:pt x="11" y="132"/>
                    <a:pt x="9" y="128"/>
                    <a:pt x="9" y="125"/>
                  </a:cubicBezTo>
                  <a:cubicBezTo>
                    <a:pt x="9" y="53"/>
                    <a:pt x="9" y="53"/>
                    <a:pt x="9" y="53"/>
                  </a:cubicBezTo>
                  <a:cubicBezTo>
                    <a:pt x="9" y="50"/>
                    <a:pt x="11" y="46"/>
                    <a:pt x="14" y="44"/>
                  </a:cubicBezTo>
                  <a:cubicBezTo>
                    <a:pt x="75" y="10"/>
                    <a:pt x="75" y="10"/>
                    <a:pt x="75" y="10"/>
                  </a:cubicBezTo>
                  <a:cubicBezTo>
                    <a:pt x="77" y="9"/>
                    <a:pt x="78" y="9"/>
                    <a:pt x="80" y="9"/>
                  </a:cubicBezTo>
                  <a:cubicBezTo>
                    <a:pt x="82" y="9"/>
                    <a:pt x="84" y="9"/>
                    <a:pt x="86" y="10"/>
                  </a:cubicBezTo>
                  <a:cubicBezTo>
                    <a:pt x="147" y="44"/>
                    <a:pt x="147" y="44"/>
                    <a:pt x="147" y="44"/>
                  </a:cubicBezTo>
                  <a:cubicBezTo>
                    <a:pt x="150" y="46"/>
                    <a:pt x="152" y="50"/>
                    <a:pt x="152" y="53"/>
                  </a:cubicBezTo>
                  <a:lnTo>
                    <a:pt x="152" y="125"/>
                  </a:lnTo>
                  <a:close/>
                </a:path>
              </a:pathLst>
            </a:custGeom>
            <a:solidFill>
              <a:srgbClr val="080103"/>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77" name="Freeform 77"/>
            <p:cNvSpPr>
              <a:spLocks noEditPoints="1"/>
            </p:cNvSpPr>
            <p:nvPr/>
          </p:nvSpPr>
          <p:spPr bwMode="auto">
            <a:xfrm>
              <a:off x="7086855" y="5527354"/>
              <a:ext cx="131728" cy="257108"/>
            </a:xfrm>
            <a:custGeom>
              <a:avLst/>
              <a:gdLst>
                <a:gd name="T0" fmla="*/ 33 w 67"/>
                <a:gd name="T1" fmla="*/ 0 h 129"/>
                <a:gd name="T2" fmla="*/ 0 w 67"/>
                <a:gd name="T3" fmla="*/ 58 h 129"/>
                <a:gd name="T4" fmla="*/ 31 w 67"/>
                <a:gd name="T5" fmla="*/ 107 h 129"/>
                <a:gd name="T6" fmla="*/ 31 w 67"/>
                <a:gd name="T7" fmla="*/ 127 h 129"/>
                <a:gd name="T8" fmla="*/ 33 w 67"/>
                <a:gd name="T9" fmla="*/ 129 h 129"/>
                <a:gd name="T10" fmla="*/ 36 w 67"/>
                <a:gd name="T11" fmla="*/ 127 h 129"/>
                <a:gd name="T12" fmla="*/ 36 w 67"/>
                <a:gd name="T13" fmla="*/ 107 h 129"/>
                <a:gd name="T14" fmla="*/ 67 w 67"/>
                <a:gd name="T15" fmla="*/ 58 h 129"/>
                <a:gd name="T16" fmla="*/ 33 w 67"/>
                <a:gd name="T17" fmla="*/ 0 h 129"/>
                <a:gd name="T18" fmla="*/ 4 w 67"/>
                <a:gd name="T19" fmla="*/ 58 h 129"/>
                <a:gd name="T20" fmla="*/ 31 w 67"/>
                <a:gd name="T21" fmla="*/ 8 h 129"/>
                <a:gd name="T22" fmla="*/ 31 w 67"/>
                <a:gd name="T23" fmla="*/ 103 h 129"/>
                <a:gd name="T24" fmla="*/ 4 w 67"/>
                <a:gd name="T25" fmla="*/ 58 h 129"/>
                <a:gd name="T26" fmla="*/ 36 w 67"/>
                <a:gd name="T27" fmla="*/ 103 h 129"/>
                <a:gd name="T28" fmla="*/ 36 w 67"/>
                <a:gd name="T29" fmla="*/ 8 h 129"/>
                <a:gd name="T30" fmla="*/ 63 w 67"/>
                <a:gd name="T31" fmla="*/ 58 h 129"/>
                <a:gd name="T32" fmla="*/ 36 w 67"/>
                <a:gd name="T33"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29">
                  <a:moveTo>
                    <a:pt x="33" y="0"/>
                  </a:moveTo>
                  <a:cubicBezTo>
                    <a:pt x="33" y="0"/>
                    <a:pt x="0" y="28"/>
                    <a:pt x="0" y="58"/>
                  </a:cubicBezTo>
                  <a:cubicBezTo>
                    <a:pt x="0" y="86"/>
                    <a:pt x="14" y="105"/>
                    <a:pt x="31" y="107"/>
                  </a:cubicBezTo>
                  <a:cubicBezTo>
                    <a:pt x="31" y="127"/>
                    <a:pt x="31" y="127"/>
                    <a:pt x="31" y="127"/>
                  </a:cubicBezTo>
                  <a:cubicBezTo>
                    <a:pt x="31" y="129"/>
                    <a:pt x="32" y="129"/>
                    <a:pt x="33" y="129"/>
                  </a:cubicBezTo>
                  <a:cubicBezTo>
                    <a:pt x="35" y="129"/>
                    <a:pt x="36" y="129"/>
                    <a:pt x="36" y="127"/>
                  </a:cubicBezTo>
                  <a:cubicBezTo>
                    <a:pt x="36" y="107"/>
                    <a:pt x="36" y="107"/>
                    <a:pt x="36" y="107"/>
                  </a:cubicBezTo>
                  <a:cubicBezTo>
                    <a:pt x="53" y="105"/>
                    <a:pt x="67" y="86"/>
                    <a:pt x="67" y="58"/>
                  </a:cubicBezTo>
                  <a:cubicBezTo>
                    <a:pt x="67" y="28"/>
                    <a:pt x="33" y="0"/>
                    <a:pt x="33" y="0"/>
                  </a:cubicBezTo>
                  <a:moveTo>
                    <a:pt x="4" y="58"/>
                  </a:moveTo>
                  <a:cubicBezTo>
                    <a:pt x="4" y="37"/>
                    <a:pt x="22" y="16"/>
                    <a:pt x="31" y="8"/>
                  </a:cubicBezTo>
                  <a:cubicBezTo>
                    <a:pt x="31" y="103"/>
                    <a:pt x="31" y="103"/>
                    <a:pt x="31" y="103"/>
                  </a:cubicBezTo>
                  <a:cubicBezTo>
                    <a:pt x="16" y="101"/>
                    <a:pt x="4" y="82"/>
                    <a:pt x="4" y="58"/>
                  </a:cubicBezTo>
                  <a:moveTo>
                    <a:pt x="36" y="103"/>
                  </a:moveTo>
                  <a:cubicBezTo>
                    <a:pt x="36" y="8"/>
                    <a:pt x="36" y="8"/>
                    <a:pt x="36" y="8"/>
                  </a:cubicBezTo>
                  <a:cubicBezTo>
                    <a:pt x="45" y="16"/>
                    <a:pt x="63" y="37"/>
                    <a:pt x="63" y="58"/>
                  </a:cubicBezTo>
                  <a:cubicBezTo>
                    <a:pt x="63" y="82"/>
                    <a:pt x="51" y="101"/>
                    <a:pt x="36" y="103"/>
                  </a:cubicBezTo>
                </a:path>
              </a:pathLst>
            </a:custGeom>
            <a:solidFill>
              <a:srgbClr val="080103"/>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grpSp>
      <p:pic>
        <p:nvPicPr>
          <p:cNvPr id="54" name="Picture 4" descr="C:\Users\hwx559043\AppData\Roaming\eSpace_Desktop\UserData\hwx559043\imagefiles\498AFCAD-65A4-487C-816E-9EBA7C779BDB.png"/>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9179702" y="5468189"/>
            <a:ext cx="553411" cy="528997"/>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80"/>
          <p:cNvSpPr>
            <a:spLocks noEditPoints="1"/>
          </p:cNvSpPr>
          <p:nvPr/>
        </p:nvSpPr>
        <p:spPr bwMode="auto">
          <a:xfrm>
            <a:off x="6081228" y="5484358"/>
            <a:ext cx="432903" cy="514690"/>
          </a:xfrm>
          <a:custGeom>
            <a:avLst/>
            <a:gdLst>
              <a:gd name="T0" fmla="*/ 80 w 160"/>
              <a:gd name="T1" fmla="*/ 71 h 177"/>
              <a:gd name="T2" fmla="*/ 96 w 160"/>
              <a:gd name="T3" fmla="*/ 60 h 177"/>
              <a:gd name="T4" fmla="*/ 82 w 160"/>
              <a:gd name="T5" fmla="*/ 35 h 177"/>
              <a:gd name="T6" fmla="*/ 64 w 160"/>
              <a:gd name="T7" fmla="*/ 46 h 177"/>
              <a:gd name="T8" fmla="*/ 68 w 160"/>
              <a:gd name="T9" fmla="*/ 46 h 177"/>
              <a:gd name="T10" fmla="*/ 92 w 160"/>
              <a:gd name="T11" fmla="*/ 60 h 177"/>
              <a:gd name="T12" fmla="*/ 68 w 160"/>
              <a:gd name="T13" fmla="*/ 46 h 177"/>
              <a:gd name="T14" fmla="*/ 24 w 160"/>
              <a:gd name="T15" fmla="*/ 115 h 177"/>
              <a:gd name="T16" fmla="*/ 44 w 160"/>
              <a:gd name="T17" fmla="*/ 135 h 177"/>
              <a:gd name="T18" fmla="*/ 44 w 160"/>
              <a:gd name="T19" fmla="*/ 106 h 177"/>
              <a:gd name="T20" fmla="*/ 44 w 160"/>
              <a:gd name="T21" fmla="*/ 131 h 177"/>
              <a:gd name="T22" fmla="*/ 28 w 160"/>
              <a:gd name="T23" fmla="*/ 115 h 177"/>
              <a:gd name="T24" fmla="*/ 48 w 160"/>
              <a:gd name="T25" fmla="*/ 115 h 177"/>
              <a:gd name="T26" fmla="*/ 78 w 160"/>
              <a:gd name="T27" fmla="*/ 77 h 177"/>
              <a:gd name="T28" fmla="*/ 82 w 160"/>
              <a:gd name="T29" fmla="*/ 100 h 177"/>
              <a:gd name="T30" fmla="*/ 151 w 160"/>
              <a:gd name="T31" fmla="*/ 37 h 177"/>
              <a:gd name="T32" fmla="*/ 10 w 160"/>
              <a:gd name="T33" fmla="*/ 37 h 177"/>
              <a:gd name="T34" fmla="*/ 10 w 160"/>
              <a:gd name="T35" fmla="*/ 140 h 177"/>
              <a:gd name="T36" fmla="*/ 90 w 160"/>
              <a:gd name="T37" fmla="*/ 174 h 177"/>
              <a:gd name="T38" fmla="*/ 160 w 160"/>
              <a:gd name="T39" fmla="*/ 53 h 177"/>
              <a:gd name="T40" fmla="*/ 147 w 160"/>
              <a:gd name="T41" fmla="*/ 133 h 177"/>
              <a:gd name="T42" fmla="*/ 14 w 160"/>
              <a:gd name="T43" fmla="*/ 133 h 177"/>
              <a:gd name="T44" fmla="*/ 14 w 160"/>
              <a:gd name="T45" fmla="*/ 44 h 177"/>
              <a:gd name="T46" fmla="*/ 85 w 160"/>
              <a:gd name="T47" fmla="*/ 10 h 177"/>
              <a:gd name="T48" fmla="*/ 152 w 160"/>
              <a:gd name="T49" fmla="*/ 125 h 177"/>
              <a:gd name="T50" fmla="*/ 108 w 160"/>
              <a:gd name="T51" fmla="*/ 115 h 177"/>
              <a:gd name="T52" fmla="*/ 128 w 160"/>
              <a:gd name="T53" fmla="*/ 135 h 177"/>
              <a:gd name="T54" fmla="*/ 128 w 160"/>
              <a:gd name="T55" fmla="*/ 106 h 177"/>
              <a:gd name="T56" fmla="*/ 117 w 160"/>
              <a:gd name="T57" fmla="*/ 131 h 177"/>
              <a:gd name="T58" fmla="*/ 117 w 160"/>
              <a:gd name="T59" fmla="*/ 110 h 177"/>
              <a:gd name="T60" fmla="*/ 132 w 160"/>
              <a:gd name="T61" fmla="*/ 126 h 177"/>
              <a:gd name="T62" fmla="*/ 124 w 160"/>
              <a:gd name="T63" fmla="*/ 99 h 177"/>
              <a:gd name="T64" fmla="*/ 95 w 160"/>
              <a:gd name="T65" fmla="*/ 75 h 177"/>
              <a:gd name="T66" fmla="*/ 86 w 160"/>
              <a:gd name="T67" fmla="*/ 106 h 177"/>
              <a:gd name="T68" fmla="*/ 66 w 160"/>
              <a:gd name="T69" fmla="*/ 126 h 177"/>
              <a:gd name="T70" fmla="*/ 94 w 160"/>
              <a:gd name="T71" fmla="*/ 126 h 177"/>
              <a:gd name="T72" fmla="*/ 90 w 160"/>
              <a:gd name="T73" fmla="*/ 126 h 177"/>
              <a:gd name="T74" fmla="*/ 75 w 160"/>
              <a:gd name="T75" fmla="*/ 131 h 177"/>
              <a:gd name="T76" fmla="*/ 75 w 160"/>
              <a:gd name="T77" fmla="*/ 110 h 177"/>
              <a:gd name="T78" fmla="*/ 90 w 160"/>
              <a:gd name="T79" fmla="*/ 126 h 177"/>
              <a:gd name="T80" fmla="*/ 37 w 160"/>
              <a:gd name="T81" fmla="*/ 102 h 177"/>
              <a:gd name="T82" fmla="*/ 65 w 160"/>
              <a:gd name="T83" fmla="*/ 7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0" h="177">
                <a:moveTo>
                  <a:pt x="66" y="63"/>
                </a:moveTo>
                <a:cubicBezTo>
                  <a:pt x="78" y="71"/>
                  <a:pt x="78" y="71"/>
                  <a:pt x="78" y="71"/>
                </a:cubicBezTo>
                <a:cubicBezTo>
                  <a:pt x="79" y="71"/>
                  <a:pt x="80" y="71"/>
                  <a:pt x="80" y="71"/>
                </a:cubicBezTo>
                <a:cubicBezTo>
                  <a:pt x="81" y="71"/>
                  <a:pt x="81" y="71"/>
                  <a:pt x="82" y="71"/>
                </a:cubicBezTo>
                <a:cubicBezTo>
                  <a:pt x="94" y="63"/>
                  <a:pt x="94" y="63"/>
                  <a:pt x="94" y="63"/>
                </a:cubicBezTo>
                <a:cubicBezTo>
                  <a:pt x="95" y="63"/>
                  <a:pt x="96" y="61"/>
                  <a:pt x="96" y="60"/>
                </a:cubicBezTo>
                <a:cubicBezTo>
                  <a:pt x="96" y="46"/>
                  <a:pt x="96" y="46"/>
                  <a:pt x="96" y="46"/>
                </a:cubicBezTo>
                <a:cubicBezTo>
                  <a:pt x="96" y="44"/>
                  <a:pt x="95" y="43"/>
                  <a:pt x="94" y="43"/>
                </a:cubicBezTo>
                <a:cubicBezTo>
                  <a:pt x="82" y="35"/>
                  <a:pt x="82" y="35"/>
                  <a:pt x="82" y="35"/>
                </a:cubicBezTo>
                <a:cubicBezTo>
                  <a:pt x="81" y="35"/>
                  <a:pt x="79" y="35"/>
                  <a:pt x="78" y="35"/>
                </a:cubicBezTo>
                <a:cubicBezTo>
                  <a:pt x="66" y="43"/>
                  <a:pt x="66" y="43"/>
                  <a:pt x="66" y="43"/>
                </a:cubicBezTo>
                <a:cubicBezTo>
                  <a:pt x="65" y="43"/>
                  <a:pt x="64" y="44"/>
                  <a:pt x="64" y="46"/>
                </a:cubicBezTo>
                <a:cubicBezTo>
                  <a:pt x="64" y="60"/>
                  <a:pt x="64" y="60"/>
                  <a:pt x="64" y="60"/>
                </a:cubicBezTo>
                <a:cubicBezTo>
                  <a:pt x="64" y="61"/>
                  <a:pt x="65" y="63"/>
                  <a:pt x="66" y="63"/>
                </a:cubicBezTo>
                <a:moveTo>
                  <a:pt x="68" y="46"/>
                </a:moveTo>
                <a:cubicBezTo>
                  <a:pt x="80" y="39"/>
                  <a:pt x="80" y="39"/>
                  <a:pt x="80" y="39"/>
                </a:cubicBezTo>
                <a:cubicBezTo>
                  <a:pt x="92" y="46"/>
                  <a:pt x="92" y="46"/>
                  <a:pt x="92" y="46"/>
                </a:cubicBezTo>
                <a:cubicBezTo>
                  <a:pt x="92" y="60"/>
                  <a:pt x="92" y="60"/>
                  <a:pt x="92" y="60"/>
                </a:cubicBezTo>
                <a:cubicBezTo>
                  <a:pt x="80" y="67"/>
                  <a:pt x="80" y="67"/>
                  <a:pt x="80" y="67"/>
                </a:cubicBezTo>
                <a:cubicBezTo>
                  <a:pt x="68" y="60"/>
                  <a:pt x="68" y="60"/>
                  <a:pt x="68" y="60"/>
                </a:cubicBezTo>
                <a:lnTo>
                  <a:pt x="68" y="46"/>
                </a:lnTo>
                <a:close/>
                <a:moveTo>
                  <a:pt x="44" y="106"/>
                </a:moveTo>
                <a:cubicBezTo>
                  <a:pt x="33" y="106"/>
                  <a:pt x="33" y="106"/>
                  <a:pt x="33" y="106"/>
                </a:cubicBezTo>
                <a:cubicBezTo>
                  <a:pt x="28" y="106"/>
                  <a:pt x="24" y="110"/>
                  <a:pt x="24" y="115"/>
                </a:cubicBezTo>
                <a:cubicBezTo>
                  <a:pt x="24" y="126"/>
                  <a:pt x="24" y="126"/>
                  <a:pt x="24" y="126"/>
                </a:cubicBezTo>
                <a:cubicBezTo>
                  <a:pt x="24" y="131"/>
                  <a:pt x="28" y="135"/>
                  <a:pt x="33" y="135"/>
                </a:cubicBezTo>
                <a:cubicBezTo>
                  <a:pt x="44" y="135"/>
                  <a:pt x="44" y="135"/>
                  <a:pt x="44" y="135"/>
                </a:cubicBezTo>
                <a:cubicBezTo>
                  <a:pt x="48" y="135"/>
                  <a:pt x="52" y="131"/>
                  <a:pt x="52" y="126"/>
                </a:cubicBezTo>
                <a:cubicBezTo>
                  <a:pt x="52" y="115"/>
                  <a:pt x="52" y="115"/>
                  <a:pt x="52" y="115"/>
                </a:cubicBezTo>
                <a:cubicBezTo>
                  <a:pt x="52" y="110"/>
                  <a:pt x="48" y="106"/>
                  <a:pt x="44" y="106"/>
                </a:cubicBezTo>
                <a:moveTo>
                  <a:pt x="48" y="126"/>
                </a:moveTo>
                <a:cubicBezTo>
                  <a:pt x="48" y="126"/>
                  <a:pt x="48" y="126"/>
                  <a:pt x="48" y="126"/>
                </a:cubicBezTo>
                <a:cubicBezTo>
                  <a:pt x="48" y="129"/>
                  <a:pt x="46" y="131"/>
                  <a:pt x="44" y="131"/>
                </a:cubicBezTo>
                <a:cubicBezTo>
                  <a:pt x="33" y="131"/>
                  <a:pt x="33" y="131"/>
                  <a:pt x="33" y="131"/>
                </a:cubicBezTo>
                <a:cubicBezTo>
                  <a:pt x="30" y="131"/>
                  <a:pt x="28" y="129"/>
                  <a:pt x="28" y="126"/>
                </a:cubicBezTo>
                <a:cubicBezTo>
                  <a:pt x="28" y="115"/>
                  <a:pt x="28" y="115"/>
                  <a:pt x="28" y="115"/>
                </a:cubicBezTo>
                <a:cubicBezTo>
                  <a:pt x="28" y="112"/>
                  <a:pt x="30" y="110"/>
                  <a:pt x="33" y="110"/>
                </a:cubicBezTo>
                <a:cubicBezTo>
                  <a:pt x="44" y="110"/>
                  <a:pt x="44" y="110"/>
                  <a:pt x="44" y="110"/>
                </a:cubicBezTo>
                <a:cubicBezTo>
                  <a:pt x="46" y="110"/>
                  <a:pt x="48" y="112"/>
                  <a:pt x="48" y="115"/>
                </a:cubicBezTo>
                <a:lnTo>
                  <a:pt x="48" y="126"/>
                </a:lnTo>
                <a:close/>
                <a:moveTo>
                  <a:pt x="80" y="75"/>
                </a:moveTo>
                <a:cubicBezTo>
                  <a:pt x="79" y="75"/>
                  <a:pt x="78" y="76"/>
                  <a:pt x="78" y="77"/>
                </a:cubicBezTo>
                <a:cubicBezTo>
                  <a:pt x="78" y="100"/>
                  <a:pt x="78" y="100"/>
                  <a:pt x="78" y="100"/>
                </a:cubicBezTo>
                <a:cubicBezTo>
                  <a:pt x="78" y="101"/>
                  <a:pt x="79" y="102"/>
                  <a:pt x="80" y="102"/>
                </a:cubicBezTo>
                <a:cubicBezTo>
                  <a:pt x="81" y="102"/>
                  <a:pt x="82" y="101"/>
                  <a:pt x="82" y="100"/>
                </a:cubicBezTo>
                <a:cubicBezTo>
                  <a:pt x="82" y="77"/>
                  <a:pt x="82" y="77"/>
                  <a:pt x="82" y="77"/>
                </a:cubicBezTo>
                <a:cubicBezTo>
                  <a:pt x="82" y="76"/>
                  <a:pt x="81" y="75"/>
                  <a:pt x="80" y="75"/>
                </a:cubicBezTo>
                <a:moveTo>
                  <a:pt x="151" y="37"/>
                </a:moveTo>
                <a:cubicBezTo>
                  <a:pt x="90" y="3"/>
                  <a:pt x="90" y="3"/>
                  <a:pt x="90" y="3"/>
                </a:cubicBezTo>
                <a:cubicBezTo>
                  <a:pt x="84" y="0"/>
                  <a:pt x="76" y="0"/>
                  <a:pt x="71" y="3"/>
                </a:cubicBezTo>
                <a:cubicBezTo>
                  <a:pt x="10" y="37"/>
                  <a:pt x="10" y="37"/>
                  <a:pt x="10" y="37"/>
                </a:cubicBezTo>
                <a:cubicBezTo>
                  <a:pt x="4" y="40"/>
                  <a:pt x="0" y="47"/>
                  <a:pt x="0" y="53"/>
                </a:cubicBezTo>
                <a:cubicBezTo>
                  <a:pt x="0" y="125"/>
                  <a:pt x="0" y="125"/>
                  <a:pt x="0" y="125"/>
                </a:cubicBezTo>
                <a:cubicBezTo>
                  <a:pt x="0" y="131"/>
                  <a:pt x="4" y="138"/>
                  <a:pt x="10" y="140"/>
                </a:cubicBezTo>
                <a:cubicBezTo>
                  <a:pt x="71" y="174"/>
                  <a:pt x="71" y="174"/>
                  <a:pt x="71" y="174"/>
                </a:cubicBezTo>
                <a:cubicBezTo>
                  <a:pt x="73" y="176"/>
                  <a:pt x="77" y="177"/>
                  <a:pt x="80" y="177"/>
                </a:cubicBezTo>
                <a:cubicBezTo>
                  <a:pt x="84" y="177"/>
                  <a:pt x="87" y="176"/>
                  <a:pt x="90" y="174"/>
                </a:cubicBezTo>
                <a:cubicBezTo>
                  <a:pt x="151" y="140"/>
                  <a:pt x="151" y="140"/>
                  <a:pt x="151" y="140"/>
                </a:cubicBezTo>
                <a:cubicBezTo>
                  <a:pt x="156" y="138"/>
                  <a:pt x="160" y="131"/>
                  <a:pt x="160" y="125"/>
                </a:cubicBezTo>
                <a:cubicBezTo>
                  <a:pt x="160" y="53"/>
                  <a:pt x="160" y="53"/>
                  <a:pt x="160" y="53"/>
                </a:cubicBezTo>
                <a:cubicBezTo>
                  <a:pt x="160" y="47"/>
                  <a:pt x="156" y="40"/>
                  <a:pt x="151" y="37"/>
                </a:cubicBezTo>
                <a:moveTo>
                  <a:pt x="152" y="125"/>
                </a:moveTo>
                <a:cubicBezTo>
                  <a:pt x="152" y="128"/>
                  <a:pt x="149" y="132"/>
                  <a:pt x="147" y="133"/>
                </a:cubicBezTo>
                <a:cubicBezTo>
                  <a:pt x="85" y="167"/>
                  <a:pt x="85" y="167"/>
                  <a:pt x="85" y="167"/>
                </a:cubicBezTo>
                <a:cubicBezTo>
                  <a:pt x="83" y="169"/>
                  <a:pt x="78" y="169"/>
                  <a:pt x="75" y="167"/>
                </a:cubicBezTo>
                <a:cubicBezTo>
                  <a:pt x="14" y="133"/>
                  <a:pt x="14" y="133"/>
                  <a:pt x="14" y="133"/>
                </a:cubicBezTo>
                <a:cubicBezTo>
                  <a:pt x="11" y="132"/>
                  <a:pt x="9" y="128"/>
                  <a:pt x="9" y="125"/>
                </a:cubicBezTo>
                <a:cubicBezTo>
                  <a:pt x="9" y="53"/>
                  <a:pt x="9" y="53"/>
                  <a:pt x="9" y="53"/>
                </a:cubicBezTo>
                <a:cubicBezTo>
                  <a:pt x="9" y="50"/>
                  <a:pt x="11" y="46"/>
                  <a:pt x="14" y="44"/>
                </a:cubicBezTo>
                <a:cubicBezTo>
                  <a:pt x="75" y="10"/>
                  <a:pt x="75" y="10"/>
                  <a:pt x="75" y="10"/>
                </a:cubicBezTo>
                <a:cubicBezTo>
                  <a:pt x="76" y="9"/>
                  <a:pt x="78" y="9"/>
                  <a:pt x="80" y="9"/>
                </a:cubicBezTo>
                <a:cubicBezTo>
                  <a:pt x="82" y="9"/>
                  <a:pt x="84" y="9"/>
                  <a:pt x="85" y="10"/>
                </a:cubicBezTo>
                <a:cubicBezTo>
                  <a:pt x="147" y="44"/>
                  <a:pt x="147" y="44"/>
                  <a:pt x="147" y="44"/>
                </a:cubicBezTo>
                <a:cubicBezTo>
                  <a:pt x="149" y="46"/>
                  <a:pt x="152" y="50"/>
                  <a:pt x="152" y="53"/>
                </a:cubicBezTo>
                <a:lnTo>
                  <a:pt x="152" y="125"/>
                </a:lnTo>
                <a:close/>
                <a:moveTo>
                  <a:pt x="128" y="106"/>
                </a:moveTo>
                <a:cubicBezTo>
                  <a:pt x="117" y="106"/>
                  <a:pt x="117" y="106"/>
                  <a:pt x="117" y="106"/>
                </a:cubicBezTo>
                <a:cubicBezTo>
                  <a:pt x="112" y="106"/>
                  <a:pt x="108" y="110"/>
                  <a:pt x="108" y="115"/>
                </a:cubicBezTo>
                <a:cubicBezTo>
                  <a:pt x="108" y="126"/>
                  <a:pt x="108" y="126"/>
                  <a:pt x="108" y="126"/>
                </a:cubicBezTo>
                <a:cubicBezTo>
                  <a:pt x="108" y="131"/>
                  <a:pt x="112" y="135"/>
                  <a:pt x="117" y="135"/>
                </a:cubicBezTo>
                <a:cubicBezTo>
                  <a:pt x="128" y="135"/>
                  <a:pt x="128" y="135"/>
                  <a:pt x="128" y="135"/>
                </a:cubicBezTo>
                <a:cubicBezTo>
                  <a:pt x="132" y="135"/>
                  <a:pt x="136" y="131"/>
                  <a:pt x="136" y="126"/>
                </a:cubicBezTo>
                <a:cubicBezTo>
                  <a:pt x="136" y="115"/>
                  <a:pt x="136" y="115"/>
                  <a:pt x="136" y="115"/>
                </a:cubicBezTo>
                <a:cubicBezTo>
                  <a:pt x="136" y="110"/>
                  <a:pt x="132" y="106"/>
                  <a:pt x="128" y="106"/>
                </a:cubicBezTo>
                <a:moveTo>
                  <a:pt x="132" y="126"/>
                </a:moveTo>
                <a:cubicBezTo>
                  <a:pt x="132" y="129"/>
                  <a:pt x="130" y="131"/>
                  <a:pt x="128" y="131"/>
                </a:cubicBezTo>
                <a:cubicBezTo>
                  <a:pt x="117" y="131"/>
                  <a:pt x="117" y="131"/>
                  <a:pt x="117" y="131"/>
                </a:cubicBezTo>
                <a:cubicBezTo>
                  <a:pt x="114" y="131"/>
                  <a:pt x="112" y="129"/>
                  <a:pt x="112" y="126"/>
                </a:cubicBezTo>
                <a:cubicBezTo>
                  <a:pt x="112" y="115"/>
                  <a:pt x="112" y="115"/>
                  <a:pt x="112" y="115"/>
                </a:cubicBezTo>
                <a:cubicBezTo>
                  <a:pt x="112" y="112"/>
                  <a:pt x="114" y="110"/>
                  <a:pt x="117" y="110"/>
                </a:cubicBezTo>
                <a:cubicBezTo>
                  <a:pt x="128" y="110"/>
                  <a:pt x="128" y="110"/>
                  <a:pt x="128" y="110"/>
                </a:cubicBezTo>
                <a:cubicBezTo>
                  <a:pt x="130" y="110"/>
                  <a:pt x="132" y="112"/>
                  <a:pt x="132" y="115"/>
                </a:cubicBezTo>
                <a:lnTo>
                  <a:pt x="132" y="126"/>
                </a:lnTo>
                <a:close/>
                <a:moveTo>
                  <a:pt x="122" y="102"/>
                </a:moveTo>
                <a:cubicBezTo>
                  <a:pt x="123" y="102"/>
                  <a:pt x="123" y="102"/>
                  <a:pt x="123" y="102"/>
                </a:cubicBezTo>
                <a:cubicBezTo>
                  <a:pt x="124" y="101"/>
                  <a:pt x="124" y="100"/>
                  <a:pt x="124" y="99"/>
                </a:cubicBezTo>
                <a:cubicBezTo>
                  <a:pt x="124" y="98"/>
                  <a:pt x="114" y="81"/>
                  <a:pt x="97" y="72"/>
                </a:cubicBezTo>
                <a:cubicBezTo>
                  <a:pt x="96" y="71"/>
                  <a:pt x="95" y="71"/>
                  <a:pt x="94" y="72"/>
                </a:cubicBezTo>
                <a:cubicBezTo>
                  <a:pt x="94" y="73"/>
                  <a:pt x="94" y="75"/>
                  <a:pt x="95" y="75"/>
                </a:cubicBezTo>
                <a:cubicBezTo>
                  <a:pt x="111" y="84"/>
                  <a:pt x="120" y="101"/>
                  <a:pt x="120" y="101"/>
                </a:cubicBezTo>
                <a:cubicBezTo>
                  <a:pt x="121" y="102"/>
                  <a:pt x="121" y="102"/>
                  <a:pt x="122" y="102"/>
                </a:cubicBezTo>
                <a:moveTo>
                  <a:pt x="86" y="106"/>
                </a:moveTo>
                <a:cubicBezTo>
                  <a:pt x="75" y="106"/>
                  <a:pt x="75" y="106"/>
                  <a:pt x="75" y="106"/>
                </a:cubicBezTo>
                <a:cubicBezTo>
                  <a:pt x="70" y="106"/>
                  <a:pt x="66" y="110"/>
                  <a:pt x="66" y="115"/>
                </a:cubicBezTo>
                <a:cubicBezTo>
                  <a:pt x="66" y="126"/>
                  <a:pt x="66" y="126"/>
                  <a:pt x="66" y="126"/>
                </a:cubicBezTo>
                <a:cubicBezTo>
                  <a:pt x="66" y="131"/>
                  <a:pt x="70" y="135"/>
                  <a:pt x="75" y="135"/>
                </a:cubicBezTo>
                <a:cubicBezTo>
                  <a:pt x="86" y="135"/>
                  <a:pt x="86" y="135"/>
                  <a:pt x="86" y="135"/>
                </a:cubicBezTo>
                <a:cubicBezTo>
                  <a:pt x="90" y="135"/>
                  <a:pt x="94" y="131"/>
                  <a:pt x="94" y="126"/>
                </a:cubicBezTo>
                <a:cubicBezTo>
                  <a:pt x="94" y="115"/>
                  <a:pt x="94" y="115"/>
                  <a:pt x="94" y="115"/>
                </a:cubicBezTo>
                <a:cubicBezTo>
                  <a:pt x="94" y="110"/>
                  <a:pt x="90" y="106"/>
                  <a:pt x="86" y="106"/>
                </a:cubicBezTo>
                <a:moveTo>
                  <a:pt x="90" y="126"/>
                </a:moveTo>
                <a:cubicBezTo>
                  <a:pt x="90" y="126"/>
                  <a:pt x="90" y="126"/>
                  <a:pt x="90" y="126"/>
                </a:cubicBezTo>
                <a:cubicBezTo>
                  <a:pt x="90" y="129"/>
                  <a:pt x="88" y="131"/>
                  <a:pt x="86" y="131"/>
                </a:cubicBezTo>
                <a:cubicBezTo>
                  <a:pt x="75" y="131"/>
                  <a:pt x="75" y="131"/>
                  <a:pt x="75" y="131"/>
                </a:cubicBezTo>
                <a:cubicBezTo>
                  <a:pt x="72" y="131"/>
                  <a:pt x="70" y="129"/>
                  <a:pt x="70" y="126"/>
                </a:cubicBezTo>
                <a:cubicBezTo>
                  <a:pt x="70" y="115"/>
                  <a:pt x="70" y="115"/>
                  <a:pt x="70" y="115"/>
                </a:cubicBezTo>
                <a:cubicBezTo>
                  <a:pt x="70" y="112"/>
                  <a:pt x="72" y="110"/>
                  <a:pt x="75" y="110"/>
                </a:cubicBezTo>
                <a:cubicBezTo>
                  <a:pt x="86" y="110"/>
                  <a:pt x="86" y="110"/>
                  <a:pt x="86" y="110"/>
                </a:cubicBezTo>
                <a:cubicBezTo>
                  <a:pt x="88" y="110"/>
                  <a:pt x="90" y="112"/>
                  <a:pt x="90" y="115"/>
                </a:cubicBezTo>
                <a:lnTo>
                  <a:pt x="90" y="126"/>
                </a:lnTo>
                <a:close/>
                <a:moveTo>
                  <a:pt x="63" y="72"/>
                </a:moveTo>
                <a:cubicBezTo>
                  <a:pt x="47" y="81"/>
                  <a:pt x="37" y="98"/>
                  <a:pt x="36" y="99"/>
                </a:cubicBezTo>
                <a:cubicBezTo>
                  <a:pt x="36" y="100"/>
                  <a:pt x="36" y="101"/>
                  <a:pt x="37" y="102"/>
                </a:cubicBezTo>
                <a:cubicBezTo>
                  <a:pt x="38" y="102"/>
                  <a:pt x="38" y="102"/>
                  <a:pt x="38" y="102"/>
                </a:cubicBezTo>
                <a:cubicBezTo>
                  <a:pt x="39" y="102"/>
                  <a:pt x="40" y="102"/>
                  <a:pt x="40" y="101"/>
                </a:cubicBezTo>
                <a:cubicBezTo>
                  <a:pt x="40" y="101"/>
                  <a:pt x="50" y="84"/>
                  <a:pt x="65" y="75"/>
                </a:cubicBezTo>
                <a:cubicBezTo>
                  <a:pt x="66" y="75"/>
                  <a:pt x="66" y="73"/>
                  <a:pt x="66" y="72"/>
                </a:cubicBezTo>
                <a:cubicBezTo>
                  <a:pt x="65" y="71"/>
                  <a:pt x="64" y="71"/>
                  <a:pt x="63" y="72"/>
                </a:cubicBezTo>
              </a:path>
            </a:pathLst>
          </a:custGeom>
          <a:solidFill>
            <a:srgbClr val="090204"/>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83" name="矩形 82"/>
          <p:cNvSpPr/>
          <p:nvPr/>
        </p:nvSpPr>
        <p:spPr>
          <a:xfrm>
            <a:off x="8689132" y="6046845"/>
            <a:ext cx="1656843" cy="307777"/>
          </a:xfrm>
          <a:prstGeom prst="rect">
            <a:avLst/>
          </a:prstGeom>
          <a:noFill/>
        </p:spPr>
        <p:txBody>
          <a:bodyPr wrap="square" rtlCol="0">
            <a:spAutoFit/>
          </a:bodyPr>
          <a:lstStyle/>
          <a:p>
            <a:r>
              <a:rPr lang="en-US" altLang="zh-CN" sz="1400" dirty="0" smtClean="0">
                <a:sym typeface="+mn-lt"/>
              </a:rPr>
              <a:t>NoSQL</a:t>
            </a:r>
            <a:r>
              <a:rPr lang="zh-CN" altLang="en-US" sz="1400" dirty="0" smtClean="0">
                <a:sym typeface="+mn-lt"/>
              </a:rPr>
              <a:t>数据库服务</a:t>
            </a:r>
            <a:r>
              <a:rPr lang="en-US" altLang="zh-CN" sz="1400" dirty="0" smtClean="0">
                <a:sym typeface="+mn-lt"/>
              </a:rPr>
              <a:t> </a:t>
            </a:r>
            <a:endParaRPr lang="en-US" sz="1400" dirty="0">
              <a:sym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传统数据库 </a:t>
            </a:r>
            <a:r>
              <a:rPr lang="en-US" altLang="zh-CN" dirty="0" smtClean="0"/>
              <a:t>VS </a:t>
            </a:r>
            <a:r>
              <a:rPr lang="zh-CN" altLang="en-US" dirty="0" smtClean="0"/>
              <a:t>云数据库 </a:t>
            </a:r>
            <a:r>
              <a:rPr lang="en-US" altLang="zh-CN" dirty="0" smtClean="0"/>
              <a:t>(1)</a:t>
            </a:r>
            <a:endParaRPr lang="zh-CN" altLang="en-US" dirty="0"/>
          </a:p>
        </p:txBody>
      </p:sp>
      <p:sp>
        <p:nvSpPr>
          <p:cNvPr id="3" name="文本占位符 2"/>
          <p:cNvSpPr>
            <a:spLocks noGrp="1"/>
          </p:cNvSpPr>
          <p:nvPr>
            <p:ph type="body" sz="quarter" idx="10"/>
          </p:nvPr>
        </p:nvSpPr>
        <p:spPr/>
        <p:txBody>
          <a:bodyPr/>
          <a:lstStyle/>
          <a:p>
            <a:r>
              <a:rPr lang="en-US" altLang="zh-CN" sz="2200" dirty="0">
                <a:cs typeface="+mn-ea"/>
                <a:sym typeface="+mn-lt"/>
              </a:rPr>
              <a:t>Gartner </a:t>
            </a:r>
            <a:r>
              <a:rPr lang="zh-CN" altLang="en-US" sz="2200" dirty="0">
                <a:cs typeface="+mn-ea"/>
                <a:sym typeface="+mn-lt"/>
              </a:rPr>
              <a:t>的最新报告（</a:t>
            </a:r>
            <a:r>
              <a:rPr lang="en-US" altLang="zh-CN" sz="2200" dirty="0">
                <a:cs typeface="+mn-ea"/>
                <a:sym typeface="+mn-lt"/>
              </a:rPr>
              <a:t>2019</a:t>
            </a:r>
            <a:r>
              <a:rPr lang="zh-CN" altLang="en-US" sz="2200" dirty="0">
                <a:cs typeface="+mn-ea"/>
                <a:sym typeface="+mn-lt"/>
              </a:rPr>
              <a:t>年）指出，云将主导数据库市场的未来，到</a:t>
            </a:r>
            <a:r>
              <a:rPr lang="en-US" altLang="zh-CN" sz="2200" dirty="0">
                <a:cs typeface="+mn-ea"/>
                <a:sym typeface="+mn-lt"/>
              </a:rPr>
              <a:t>2022</a:t>
            </a:r>
            <a:r>
              <a:rPr lang="zh-CN" altLang="en-US" sz="2200" dirty="0">
                <a:cs typeface="+mn-ea"/>
                <a:sym typeface="+mn-lt"/>
              </a:rPr>
              <a:t>年，</a:t>
            </a:r>
            <a:r>
              <a:rPr lang="en-US" altLang="zh-CN" sz="2200" dirty="0">
                <a:cs typeface="+mn-ea"/>
                <a:sym typeface="+mn-lt"/>
              </a:rPr>
              <a:t>75% </a:t>
            </a:r>
            <a:r>
              <a:rPr lang="zh-CN" altLang="en-US" sz="2200" dirty="0">
                <a:cs typeface="+mn-ea"/>
                <a:sym typeface="+mn-lt"/>
              </a:rPr>
              <a:t>的数据库将被部署或迁移至云平台，只有</a:t>
            </a:r>
            <a:r>
              <a:rPr lang="en-US" altLang="zh-CN" sz="2200" dirty="0">
                <a:cs typeface="+mn-ea"/>
                <a:sym typeface="+mn-lt"/>
              </a:rPr>
              <a:t>5% </a:t>
            </a:r>
            <a:r>
              <a:rPr lang="zh-CN" altLang="en-US" sz="2200" dirty="0">
                <a:cs typeface="+mn-ea"/>
                <a:sym typeface="+mn-lt"/>
              </a:rPr>
              <a:t>的数据库会考虑部署在本地。</a:t>
            </a:r>
            <a:endParaRPr lang="en-US" altLang="zh-CN" sz="2200" dirty="0">
              <a:cs typeface="+mn-ea"/>
              <a:sym typeface="+mn-lt"/>
            </a:endParaRPr>
          </a:p>
        </p:txBody>
      </p:sp>
      <p:sp>
        <p:nvSpPr>
          <p:cNvPr id="4" name="矩形 3"/>
          <p:cNvSpPr/>
          <p:nvPr/>
        </p:nvSpPr>
        <p:spPr>
          <a:xfrm>
            <a:off x="6442585" y="2371092"/>
            <a:ext cx="5303328" cy="2862322"/>
          </a:xfrm>
          <a:prstGeom prst="rect">
            <a:avLst/>
          </a:prstGeom>
        </p:spPr>
        <p:txBody>
          <a:bodyPr wrap="square">
            <a:spAutoFit/>
          </a:bodyPr>
          <a:lstStyle/>
          <a:p>
            <a:pPr>
              <a:lnSpc>
                <a:spcPct val="150000"/>
              </a:lnSpc>
            </a:pPr>
            <a:r>
              <a:rPr lang="zh-CN" altLang="en-US" sz="2000" b="1" dirty="0" smtClean="0">
                <a:latin typeface="+mj-ea"/>
                <a:ea typeface="+mj-ea"/>
              </a:rPr>
              <a:t>云数据库：</a:t>
            </a:r>
            <a:endParaRPr lang="en-US" altLang="zh-CN" sz="2000" b="1" dirty="0">
              <a:latin typeface="+mj-ea"/>
              <a:ea typeface="+mj-ea"/>
            </a:endParaRPr>
          </a:p>
          <a:p>
            <a:pPr>
              <a:lnSpc>
                <a:spcPct val="150000"/>
              </a:lnSpc>
            </a:pPr>
            <a:r>
              <a:rPr lang="zh-CN" altLang="en-US" sz="2000" b="1" dirty="0" smtClean="0">
                <a:solidFill>
                  <a:srgbClr val="C00000"/>
                </a:solidFill>
                <a:latin typeface="+mj-ea"/>
                <a:ea typeface="+mj-ea"/>
              </a:rPr>
              <a:t>易 </a:t>
            </a:r>
            <a:r>
              <a:rPr lang="en-US" altLang="zh-CN" sz="2000" dirty="0" smtClean="0">
                <a:latin typeface="+mj-ea"/>
                <a:ea typeface="+mj-ea"/>
              </a:rPr>
              <a:t>- </a:t>
            </a:r>
            <a:r>
              <a:rPr lang="zh-CN" altLang="en-US" sz="2000" dirty="0" smtClean="0">
                <a:latin typeface="+mj-ea"/>
                <a:ea typeface="+mj-ea"/>
              </a:rPr>
              <a:t>易</a:t>
            </a:r>
            <a:r>
              <a:rPr lang="zh-CN" altLang="en-US" sz="2000" dirty="0">
                <a:latin typeface="+mj-ea"/>
                <a:ea typeface="+mj-ea"/>
              </a:rPr>
              <a:t>使用易管理，业务敏捷上线</a:t>
            </a:r>
            <a:endParaRPr lang="en-US" altLang="zh-CN" sz="2000" dirty="0">
              <a:latin typeface="+mj-ea"/>
              <a:ea typeface="+mj-ea"/>
            </a:endParaRPr>
          </a:p>
          <a:p>
            <a:pPr>
              <a:lnSpc>
                <a:spcPct val="150000"/>
              </a:lnSpc>
            </a:pPr>
            <a:r>
              <a:rPr lang="zh-CN" altLang="en-US" sz="2000" b="1" dirty="0" smtClean="0">
                <a:solidFill>
                  <a:srgbClr val="C00000"/>
                </a:solidFill>
                <a:latin typeface="+mj-ea"/>
                <a:ea typeface="+mj-ea"/>
              </a:rPr>
              <a:t>稳 </a:t>
            </a:r>
            <a:r>
              <a:rPr lang="en-US" altLang="zh-CN" sz="2000" dirty="0" smtClean="0">
                <a:latin typeface="+mj-ea"/>
                <a:ea typeface="+mj-ea"/>
              </a:rPr>
              <a:t>- </a:t>
            </a:r>
            <a:r>
              <a:rPr lang="zh-CN" altLang="en-US" sz="2000" dirty="0" smtClean="0">
                <a:latin typeface="+mj-ea"/>
                <a:ea typeface="+mj-ea"/>
              </a:rPr>
              <a:t>高可靠，业务零中断，跨地域容灾备份</a:t>
            </a:r>
            <a:endParaRPr lang="zh-CN" altLang="en-US" sz="2000" dirty="0" smtClean="0">
              <a:latin typeface="+mj-ea"/>
              <a:ea typeface="+mj-ea"/>
            </a:endParaRPr>
          </a:p>
          <a:p>
            <a:pPr>
              <a:lnSpc>
                <a:spcPct val="150000"/>
              </a:lnSpc>
            </a:pPr>
            <a:r>
              <a:rPr lang="zh-CN" altLang="en-US" sz="2000" b="1" dirty="0" smtClean="0">
                <a:solidFill>
                  <a:srgbClr val="C00000"/>
                </a:solidFill>
                <a:latin typeface="+mj-ea"/>
                <a:ea typeface="+mj-ea"/>
              </a:rPr>
              <a:t>快 </a:t>
            </a:r>
            <a:r>
              <a:rPr lang="en-US" altLang="zh-CN" sz="2000" b="1" dirty="0" smtClean="0">
                <a:solidFill>
                  <a:srgbClr val="C00000"/>
                </a:solidFill>
                <a:latin typeface="+mj-ea"/>
                <a:ea typeface="+mj-ea"/>
              </a:rPr>
              <a:t>- </a:t>
            </a:r>
            <a:r>
              <a:rPr lang="zh-CN" altLang="en-US" sz="2000" dirty="0" smtClean="0">
                <a:latin typeface="+mj-ea"/>
                <a:ea typeface="+mj-ea"/>
              </a:rPr>
              <a:t>数据读写时延低，快速响应业务需求</a:t>
            </a:r>
            <a:endParaRPr lang="en-US" altLang="zh-CN" sz="2000" dirty="0" smtClean="0">
              <a:latin typeface="+mj-ea"/>
              <a:ea typeface="+mj-ea"/>
            </a:endParaRPr>
          </a:p>
          <a:p>
            <a:pPr>
              <a:lnSpc>
                <a:spcPct val="150000"/>
              </a:lnSpc>
            </a:pPr>
            <a:r>
              <a:rPr lang="zh-CN" altLang="en-US" sz="2000" b="1" dirty="0" smtClean="0">
                <a:solidFill>
                  <a:srgbClr val="C00000"/>
                </a:solidFill>
                <a:latin typeface="+mj-ea"/>
                <a:ea typeface="+mj-ea"/>
              </a:rPr>
              <a:t>弹 </a:t>
            </a:r>
            <a:r>
              <a:rPr lang="en-US" altLang="zh-CN" sz="2000" dirty="0" smtClean="0">
                <a:latin typeface="+mj-ea"/>
                <a:ea typeface="+mj-ea"/>
              </a:rPr>
              <a:t>- </a:t>
            </a:r>
            <a:r>
              <a:rPr lang="zh-CN" altLang="en-US" sz="2000" dirty="0" smtClean="0">
                <a:latin typeface="+mj-ea"/>
                <a:ea typeface="+mj-ea"/>
              </a:rPr>
              <a:t>扩展性好，快速自动弹性伸缩</a:t>
            </a:r>
            <a:endParaRPr lang="en-US" altLang="zh-CN" sz="2000" dirty="0" smtClean="0">
              <a:latin typeface="+mj-ea"/>
              <a:ea typeface="+mj-ea"/>
            </a:endParaRPr>
          </a:p>
          <a:p>
            <a:pPr>
              <a:lnSpc>
                <a:spcPct val="150000"/>
              </a:lnSpc>
            </a:pPr>
            <a:r>
              <a:rPr lang="zh-CN" altLang="en-US" sz="2000" b="1" dirty="0" smtClean="0">
                <a:solidFill>
                  <a:srgbClr val="C00000"/>
                </a:solidFill>
                <a:latin typeface="+mj-ea"/>
                <a:ea typeface="+mj-ea"/>
              </a:rPr>
              <a:t>密 </a:t>
            </a:r>
            <a:r>
              <a:rPr lang="en-US" altLang="zh-CN" sz="2000" dirty="0" smtClean="0">
                <a:latin typeface="+mj-ea"/>
                <a:ea typeface="+mj-ea"/>
              </a:rPr>
              <a:t>- </a:t>
            </a:r>
            <a:r>
              <a:rPr lang="zh-CN" altLang="en-US" sz="2000" dirty="0" smtClean="0">
                <a:latin typeface="+mj-ea"/>
                <a:ea typeface="+mj-ea"/>
              </a:rPr>
              <a:t>数据安全性好，全同态加密</a:t>
            </a:r>
            <a:endParaRPr lang="zh-CN" altLang="en-US" sz="2000" dirty="0">
              <a:latin typeface="+mj-ea"/>
              <a:ea typeface="+mj-ea"/>
            </a:endParaRPr>
          </a:p>
        </p:txBody>
      </p:sp>
      <p:sp>
        <p:nvSpPr>
          <p:cNvPr id="5" name="矩形 4"/>
          <p:cNvSpPr/>
          <p:nvPr/>
        </p:nvSpPr>
        <p:spPr>
          <a:xfrm>
            <a:off x="953918" y="2375849"/>
            <a:ext cx="4979353" cy="3323987"/>
          </a:xfrm>
          <a:prstGeom prst="rect">
            <a:avLst/>
          </a:prstGeom>
        </p:spPr>
        <p:txBody>
          <a:bodyPr wrap="square">
            <a:spAutoFit/>
          </a:bodyPr>
          <a:lstStyle/>
          <a:p>
            <a:pPr>
              <a:lnSpc>
                <a:spcPct val="150000"/>
              </a:lnSpc>
            </a:pPr>
            <a:r>
              <a:rPr lang="zh-CN" altLang="en-US" sz="2000" b="1" dirty="0">
                <a:latin typeface="+mj-ea"/>
                <a:ea typeface="+mj-ea"/>
              </a:rPr>
              <a:t>传统</a:t>
            </a:r>
            <a:r>
              <a:rPr lang="zh-CN" altLang="en-US" sz="2000" b="1" dirty="0" smtClean="0">
                <a:latin typeface="+mj-ea"/>
                <a:ea typeface="+mj-ea"/>
              </a:rPr>
              <a:t>数据库：</a:t>
            </a:r>
            <a:endParaRPr lang="en-US" altLang="zh-CN" sz="2000" b="1" dirty="0">
              <a:latin typeface="+mj-ea"/>
              <a:ea typeface="+mj-ea"/>
            </a:endParaRPr>
          </a:p>
          <a:p>
            <a:pPr>
              <a:lnSpc>
                <a:spcPct val="150000"/>
              </a:lnSpc>
            </a:pPr>
            <a:r>
              <a:rPr lang="zh-CN" altLang="en-US" sz="2000" dirty="0">
                <a:latin typeface="+mj-ea"/>
              </a:rPr>
              <a:t>建设和运维成本</a:t>
            </a:r>
            <a:r>
              <a:rPr lang="zh-CN" altLang="en-US" sz="2000" dirty="0" smtClean="0">
                <a:latin typeface="+mj-ea"/>
              </a:rPr>
              <a:t>高</a:t>
            </a:r>
            <a:endParaRPr lang="en-US" altLang="zh-CN" sz="2000" dirty="0" smtClean="0">
              <a:latin typeface="+mj-ea"/>
              <a:ea typeface="+mj-ea"/>
            </a:endParaRPr>
          </a:p>
          <a:p>
            <a:pPr>
              <a:lnSpc>
                <a:spcPct val="150000"/>
              </a:lnSpc>
            </a:pPr>
            <a:r>
              <a:rPr lang="zh-CN" altLang="en-US" sz="2000" dirty="0" smtClean="0">
                <a:latin typeface="+mj-ea"/>
                <a:ea typeface="+mj-ea"/>
              </a:rPr>
              <a:t>扩展不灵活</a:t>
            </a:r>
            <a:endParaRPr lang="en-US" altLang="zh-CN" sz="2000" dirty="0">
              <a:latin typeface="+mj-ea"/>
              <a:ea typeface="+mj-ea"/>
            </a:endParaRPr>
          </a:p>
          <a:p>
            <a:pPr>
              <a:lnSpc>
                <a:spcPct val="150000"/>
              </a:lnSpc>
            </a:pPr>
            <a:r>
              <a:rPr lang="zh-CN" altLang="en-US" sz="2000" dirty="0" smtClean="0">
                <a:latin typeface="+mj-ea"/>
                <a:ea typeface="+mj-ea"/>
              </a:rPr>
              <a:t>性能冗余</a:t>
            </a:r>
            <a:endParaRPr lang="en-US" altLang="zh-CN" sz="2000" b="1" dirty="0">
              <a:solidFill>
                <a:srgbClr val="C00000"/>
              </a:solidFill>
              <a:latin typeface="+mj-ea"/>
              <a:ea typeface="+mj-ea"/>
            </a:endParaRPr>
          </a:p>
          <a:p>
            <a:pPr>
              <a:lnSpc>
                <a:spcPct val="150000"/>
              </a:lnSpc>
            </a:pPr>
            <a:r>
              <a:rPr lang="zh-CN" altLang="en-US" sz="2000" dirty="0">
                <a:latin typeface="+mj-ea"/>
                <a:ea typeface="+mj-ea"/>
              </a:rPr>
              <a:t>资源</a:t>
            </a:r>
            <a:r>
              <a:rPr lang="zh-CN" altLang="en-US" sz="2000" dirty="0" smtClean="0">
                <a:latin typeface="+mj-ea"/>
                <a:ea typeface="+mj-ea"/>
              </a:rPr>
              <a:t>隔离差</a:t>
            </a:r>
            <a:endParaRPr lang="en-US" altLang="zh-CN" sz="2000" dirty="0" smtClean="0">
              <a:latin typeface="+mj-ea"/>
              <a:ea typeface="+mj-ea"/>
            </a:endParaRPr>
          </a:p>
          <a:p>
            <a:pPr>
              <a:lnSpc>
                <a:spcPct val="150000"/>
              </a:lnSpc>
            </a:pPr>
            <a:r>
              <a:rPr lang="zh-CN" altLang="en-US" sz="2000" dirty="0" smtClean="0">
                <a:latin typeface="+mj-ea"/>
                <a:ea typeface="+mj-ea"/>
              </a:rPr>
              <a:t>集成性能差</a:t>
            </a:r>
            <a:endParaRPr lang="en-US" altLang="zh-CN" sz="2000" dirty="0" smtClean="0">
              <a:latin typeface="+mj-ea"/>
              <a:ea typeface="+mj-ea"/>
            </a:endParaRPr>
          </a:p>
          <a:p>
            <a:pPr>
              <a:lnSpc>
                <a:spcPct val="150000"/>
              </a:lnSpc>
            </a:pPr>
            <a:r>
              <a:rPr lang="en-US" altLang="zh-CN" sz="2000" dirty="0" smtClean="0">
                <a:latin typeface="+mj-ea"/>
                <a:ea typeface="+mj-ea"/>
              </a:rPr>
              <a:t>……</a:t>
            </a:r>
            <a:endParaRPr lang="en-US" altLang="zh-CN" sz="2000" dirty="0">
              <a:latin typeface="+mj-ea"/>
              <a:ea typeface="+mj-ea"/>
            </a:endParaRPr>
          </a:p>
        </p:txBody>
      </p:sp>
      <p:sp>
        <p:nvSpPr>
          <p:cNvPr id="6" name="右箭头 5"/>
          <p:cNvSpPr/>
          <p:nvPr/>
        </p:nvSpPr>
        <p:spPr>
          <a:xfrm>
            <a:off x="3922963" y="3672460"/>
            <a:ext cx="1935229" cy="5823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24350" y="3389616"/>
            <a:ext cx="1314450" cy="400110"/>
          </a:xfrm>
          <a:prstGeom prst="rect">
            <a:avLst/>
          </a:prstGeom>
          <a:noFill/>
        </p:spPr>
        <p:txBody>
          <a:bodyPr wrap="square" rtlCol="0">
            <a:spAutoFit/>
          </a:bodyPr>
          <a:lstStyle/>
          <a:p>
            <a:r>
              <a:rPr lang="zh-CN" altLang="en-US" sz="2000" dirty="0" smtClean="0"/>
              <a:t>云计算</a:t>
            </a:r>
            <a:endParaRPr lang="zh-CN" altLang="en-US" sz="2000" dirty="0"/>
          </a:p>
        </p:txBody>
      </p:sp>
      <p:sp>
        <p:nvSpPr>
          <p:cNvPr id="10" name="矩形 9"/>
          <p:cNvSpPr/>
          <p:nvPr/>
        </p:nvSpPr>
        <p:spPr>
          <a:xfrm>
            <a:off x="1448497" y="5513340"/>
            <a:ext cx="9295005" cy="461665"/>
          </a:xfrm>
          <a:prstGeom prst="rect">
            <a:avLst/>
          </a:prstGeom>
          <a:solidFill>
            <a:schemeClr val="bg2"/>
          </a:solidFill>
        </p:spPr>
        <p:txBody>
          <a:bodyPr wrap="square">
            <a:spAutoFit/>
          </a:bodyPr>
          <a:lstStyle/>
          <a:p>
            <a:pPr defTabSz="1172210" eaLnBrk="0" hangingPunct="0"/>
            <a:r>
              <a:rPr lang="zh-CN" altLang="en-US" sz="24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“易、稳、快、弹、密”</a:t>
            </a:r>
            <a:r>
              <a:rPr lang="zh-CN" altLang="en-US" sz="2400" b="1" kern="0" dirty="0"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是对</a:t>
            </a:r>
            <a:r>
              <a:rPr lang="en-US" altLang="zh-CN" sz="2400" b="1" kern="0" dirty="0" err="1">
                <a:solidFill>
                  <a:srgbClr val="C00000"/>
                </a:solidFill>
                <a:latin typeface="微软雅黑" panose="020B0503020204020204" pitchFamily="34" charset="-122"/>
                <a:ea typeface="微软雅黑" panose="020B0503020204020204" pitchFamily="34" charset="-122"/>
                <a:cs typeface="Arial" panose="020B0604020202020204" pitchFamily="34" charset="0"/>
              </a:rPr>
              <a:t>DBaaS</a:t>
            </a:r>
            <a:r>
              <a:rPr lang="zh-CN" altLang="en-US" sz="24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的需求，也是其演进方向</a:t>
            </a:r>
            <a:endParaRPr lang="zh-CN" altLang="en-US" sz="24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传统数据库 </a:t>
            </a:r>
            <a:r>
              <a:rPr lang="en-US" altLang="zh-CN" dirty="0"/>
              <a:t>VS </a:t>
            </a:r>
            <a:r>
              <a:rPr lang="zh-CN" altLang="en-US" dirty="0"/>
              <a:t>云数据库 </a:t>
            </a:r>
            <a:r>
              <a:rPr lang="en-US" altLang="zh-CN" dirty="0" smtClean="0"/>
              <a:t>(2)</a:t>
            </a:r>
            <a:endParaRPr lang="zh-CN" altLang="en-US" dirty="0"/>
          </a:p>
        </p:txBody>
      </p:sp>
      <p:graphicFrame>
        <p:nvGraphicFramePr>
          <p:cNvPr id="7" name="表格 6"/>
          <p:cNvGraphicFramePr>
            <a:graphicFrameLocks noGrp="1"/>
          </p:cNvGraphicFramePr>
          <p:nvPr/>
        </p:nvGraphicFramePr>
        <p:xfrm>
          <a:off x="579149" y="1344281"/>
          <a:ext cx="11046835" cy="4900284"/>
        </p:xfrm>
        <a:graphic>
          <a:graphicData uri="http://schemas.openxmlformats.org/drawingml/2006/table">
            <a:tbl>
              <a:tblPr/>
              <a:tblGrid>
                <a:gridCol w="1259500"/>
                <a:gridCol w="4858874"/>
                <a:gridCol w="4928461"/>
              </a:tblGrid>
              <a:tr h="318468">
                <a:tc>
                  <a:txBody>
                    <a:bodyPr/>
                    <a:lstStyle/>
                    <a:p>
                      <a:pPr algn="ctr"/>
                      <a:r>
                        <a:rPr lang="zh-CN" altLang="en-US" sz="1600" b="1" dirty="0"/>
                        <a:t>性能项目</a:t>
                      </a:r>
                      <a:endParaRPr lang="zh-CN" altLang="en-US" sz="1600" b="1" dirty="0"/>
                    </a:p>
                  </a:txBody>
                  <a:tcPr marL="90000" marR="90000" marT="46800" marB="46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自购服务器搭建数据库服务</a:t>
                      </a:r>
                      <a:endParaRPr lang="zh-CN" altLang="en-US" sz="1600" b="1" dirty="0"/>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云</a:t>
                      </a:r>
                      <a:r>
                        <a:rPr lang="zh-CN" altLang="en-US" sz="1600" b="1" dirty="0" smtClean="0"/>
                        <a:t>数据库</a:t>
                      </a:r>
                      <a:endParaRPr lang="en-US" sz="1600" b="1" dirty="0"/>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18468">
                <a:tc>
                  <a:txBody>
                    <a:bodyPr/>
                    <a:lstStyle/>
                    <a:p>
                      <a:pPr algn="ctr"/>
                      <a:r>
                        <a:rPr lang="zh-CN" altLang="en-US" sz="1600" dirty="0"/>
                        <a:t>服务可用性</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需要购买额外设备，自建主从，自建</a:t>
                      </a:r>
                      <a:r>
                        <a:rPr lang="en-US" altLang="zh-CN" sz="1600" dirty="0"/>
                        <a:t>RAID</a:t>
                      </a:r>
                      <a:r>
                        <a:rPr lang="zh-CN" altLang="en-US" sz="1600" dirty="0"/>
                        <a:t>。</a:t>
                      </a:r>
                      <a:endParaRPr lang="zh-CN" altLang="en-US" sz="1600" dirty="0"/>
                    </a:p>
                  </a:txBody>
                  <a:tcPr marL="90000" marR="90000" marT="46800" marB="46800" anchor="ctr"/>
                </a:tc>
                <a:tc>
                  <a:txBody>
                    <a:bodyPr/>
                    <a:lstStyle/>
                    <a:p>
                      <a:r>
                        <a:rPr lang="zh-CN" altLang="en-US" sz="1600" dirty="0" smtClean="0"/>
                        <a:t>根据业务需求和策略，自动调整资源，高效匹配业务要求。</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318468">
                <a:tc>
                  <a:txBody>
                    <a:bodyPr/>
                    <a:lstStyle/>
                    <a:p>
                      <a:pPr algn="ctr"/>
                      <a:r>
                        <a:rPr lang="zh-CN" altLang="en-US" sz="1600" dirty="0"/>
                        <a:t>数据可靠性</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需要购买额外设备，自建主从，自建</a:t>
                      </a:r>
                      <a:r>
                        <a:rPr lang="en-US" altLang="zh-CN" sz="1600" dirty="0"/>
                        <a:t>RAID</a:t>
                      </a:r>
                      <a:r>
                        <a:rPr lang="zh-CN" altLang="en-US" sz="1600" dirty="0"/>
                        <a:t>。</a:t>
                      </a:r>
                      <a:endParaRPr lang="zh-CN" altLang="en-US" sz="1600" dirty="0"/>
                    </a:p>
                  </a:txBody>
                  <a:tcPr marL="90000" marR="90000" marT="46800" marB="46800" anchor="ctr"/>
                </a:tc>
                <a:tc>
                  <a:txBody>
                    <a:bodyPr/>
                    <a:lstStyle/>
                    <a:p>
                      <a:r>
                        <a:rPr lang="zh-CN" altLang="en-US" sz="1600" dirty="0" smtClean="0"/>
                        <a:t>能够保证任何一个副本故障时快速进行数据迁移恢复。</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567679">
                <a:tc>
                  <a:txBody>
                    <a:bodyPr/>
                    <a:lstStyle/>
                    <a:p>
                      <a:pPr algn="ctr"/>
                      <a:r>
                        <a:rPr lang="zh-CN" altLang="en-US" sz="1600" dirty="0"/>
                        <a:t>系统安全性</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需要购买昂贵的硬件设备和软件服务，需要自行检测和修复安全漏洞等。</a:t>
                      </a:r>
                      <a:endParaRPr lang="zh-CN" altLang="en-US" sz="1600" dirty="0"/>
                    </a:p>
                  </a:txBody>
                  <a:tcPr marL="90000" marR="90000" marT="46800" marB="46800" anchor="ctr"/>
                </a:tc>
                <a:tc>
                  <a:txBody>
                    <a:bodyPr/>
                    <a:lstStyle/>
                    <a:p>
                      <a:r>
                        <a:rPr lang="zh-CN" altLang="en-US" sz="1600" dirty="0"/>
                        <a:t>防</a:t>
                      </a:r>
                      <a:r>
                        <a:rPr lang="en-US" altLang="zh-CN" sz="1600" dirty="0"/>
                        <a:t>DDoS</a:t>
                      </a:r>
                      <a:r>
                        <a:rPr lang="zh-CN" altLang="en-US" sz="1600" dirty="0"/>
                        <a:t>攻击，流量清洗；及时修复各种数据库安全漏洞。</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413885">
                <a:tc>
                  <a:txBody>
                    <a:bodyPr/>
                    <a:lstStyle/>
                    <a:p>
                      <a:pPr algn="ctr"/>
                      <a:r>
                        <a:rPr lang="zh-CN" altLang="en-US" sz="1600" dirty="0"/>
                        <a:t>数据库备份</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需要购买设备，并自行搭建设置和后期维护。</a:t>
                      </a:r>
                      <a:endParaRPr lang="zh-CN" altLang="en-US" sz="1600" dirty="0"/>
                    </a:p>
                  </a:txBody>
                  <a:tcPr marL="90000" marR="90000" marT="46800" marB="46800" anchor="ctr"/>
                </a:tc>
                <a:tc>
                  <a:txBody>
                    <a:bodyPr/>
                    <a:lstStyle/>
                    <a:p>
                      <a:r>
                        <a:rPr lang="zh-CN" altLang="en-US" sz="1600" dirty="0"/>
                        <a:t>支持自动备份，手动备份，自定义备份存储周期。</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567679">
                <a:tc>
                  <a:txBody>
                    <a:bodyPr/>
                    <a:lstStyle/>
                    <a:p>
                      <a:pPr algn="ctr"/>
                      <a:r>
                        <a:rPr lang="zh-CN" altLang="en-US" sz="1600" dirty="0"/>
                        <a:t>软硬件投入</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数据库服务器成本相对较高，对于</a:t>
                      </a:r>
                      <a:r>
                        <a:rPr lang="en-US" altLang="zh-CN" sz="1600" dirty="0"/>
                        <a:t>SQL Server</a:t>
                      </a:r>
                      <a:r>
                        <a:rPr lang="zh-CN" altLang="en-US" sz="1600" dirty="0"/>
                        <a:t>需支付许可证费用。</a:t>
                      </a:r>
                      <a:endParaRPr lang="zh-CN" altLang="en-US" sz="1600" dirty="0"/>
                    </a:p>
                  </a:txBody>
                  <a:tcPr marL="90000" marR="90000" marT="46800" marB="46800" anchor="ctr"/>
                </a:tc>
                <a:tc>
                  <a:txBody>
                    <a:bodyPr/>
                    <a:lstStyle/>
                    <a:p>
                      <a:r>
                        <a:rPr lang="zh-CN" altLang="en-US" sz="1600" dirty="0"/>
                        <a:t>无需投入软硬件成本，按需购买，弹性伸缩。</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567679">
                <a:tc>
                  <a:txBody>
                    <a:bodyPr/>
                    <a:lstStyle/>
                    <a:p>
                      <a:pPr algn="ctr"/>
                      <a:r>
                        <a:rPr lang="zh-CN" altLang="en-US" sz="1600" dirty="0"/>
                        <a:t>系统托管</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需要自</a:t>
                      </a:r>
                      <a:r>
                        <a:rPr lang="zh-CN" altLang="en-US" sz="1600" dirty="0" smtClean="0"/>
                        <a:t>购服务器</a:t>
                      </a:r>
                      <a:r>
                        <a:rPr lang="zh-CN" altLang="en-US" sz="1600" dirty="0"/>
                        <a:t>设备，如需实现主从，购买两台服务器，并进行自建。</a:t>
                      </a:r>
                      <a:endParaRPr lang="zh-CN" altLang="en-US" sz="1600" dirty="0"/>
                    </a:p>
                  </a:txBody>
                  <a:tcPr marL="90000" marR="90000" marT="46800" marB="46800" anchor="ctr"/>
                </a:tc>
                <a:tc>
                  <a:txBody>
                    <a:bodyPr/>
                    <a:lstStyle/>
                    <a:p>
                      <a:r>
                        <a:rPr lang="zh-CN" altLang="en-US" sz="1600" dirty="0"/>
                        <a:t>无需托管。</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567679">
                <a:tc>
                  <a:txBody>
                    <a:bodyPr/>
                    <a:lstStyle/>
                    <a:p>
                      <a:pPr algn="ctr"/>
                      <a:r>
                        <a:rPr lang="zh-CN" altLang="en-US" sz="1600" dirty="0"/>
                        <a:t>维护成本</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需要投入大量人力成本，招聘专业的</a:t>
                      </a:r>
                      <a:r>
                        <a:rPr lang="en-US" altLang="zh-CN" sz="1600" dirty="0"/>
                        <a:t>DBA</a:t>
                      </a:r>
                      <a:r>
                        <a:rPr lang="zh-CN" altLang="en-US" sz="1600" dirty="0"/>
                        <a:t>进行维护。</a:t>
                      </a:r>
                      <a:endParaRPr lang="zh-CN" altLang="en-US" sz="1600" dirty="0"/>
                    </a:p>
                  </a:txBody>
                  <a:tcPr marL="90000" marR="90000" marT="46800" marB="46800" anchor="ctr"/>
                </a:tc>
                <a:tc>
                  <a:txBody>
                    <a:bodyPr/>
                    <a:lstStyle/>
                    <a:p>
                      <a:r>
                        <a:rPr lang="zh-CN" altLang="en-US" sz="1600" dirty="0"/>
                        <a:t>无需运维。</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567679">
                <a:tc>
                  <a:txBody>
                    <a:bodyPr/>
                    <a:lstStyle/>
                    <a:p>
                      <a:pPr algn="ctr"/>
                      <a:r>
                        <a:rPr lang="zh-CN" altLang="en-US" sz="1600" dirty="0"/>
                        <a:t>部署扩容</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r>
                        <a:rPr lang="zh-CN" altLang="en-US" sz="1600" dirty="0"/>
                        <a:t>需采购和原设备匹配的硬件，需托管机房的配合，需部署设备，整体周期较长。</a:t>
                      </a:r>
                      <a:endParaRPr lang="zh-CN" altLang="en-US" sz="1600" dirty="0"/>
                    </a:p>
                  </a:txBody>
                  <a:tcPr marL="90000" marR="90000" marT="46800" marB="46800" anchor="ctr"/>
                </a:tc>
                <a:tc>
                  <a:txBody>
                    <a:bodyPr/>
                    <a:lstStyle/>
                    <a:p>
                      <a:r>
                        <a:rPr lang="zh-CN" altLang="en-US" sz="1600" dirty="0"/>
                        <a:t>弹性扩容，快速升级，按需开通。</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tcPr>
                </a:tc>
              </a:tr>
              <a:tr h="318468">
                <a:tc>
                  <a:txBody>
                    <a:bodyPr/>
                    <a:lstStyle/>
                    <a:p>
                      <a:pPr algn="ctr"/>
                      <a:r>
                        <a:rPr lang="zh-CN" altLang="en-US" sz="1600" dirty="0"/>
                        <a:t>资源利用率</a:t>
                      </a:r>
                      <a:endParaRPr lang="zh-CN" altLang="en-US" sz="1600" dirty="0"/>
                    </a:p>
                  </a:txBody>
                  <a:tcPr marL="90000" marR="90000" marT="46800" marB="468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600" dirty="0"/>
                        <a:t>考虑峰值，资源利用率低。</a:t>
                      </a:r>
                      <a:endParaRPr lang="zh-CN" altLang="en-US" sz="1600" dirty="0"/>
                    </a:p>
                  </a:txBody>
                  <a:tcPr marL="90000" marR="90000" marT="46800" marB="46800" anchor="ctr">
                    <a:lnB w="28575" cap="flat" cmpd="sng" algn="ctr">
                      <a:solidFill>
                        <a:schemeClr val="tx1"/>
                      </a:solidFill>
                      <a:prstDash val="solid"/>
                      <a:round/>
                      <a:headEnd type="none" w="med" len="med"/>
                      <a:tailEnd type="none" w="med" len="med"/>
                    </a:lnB>
                  </a:tcPr>
                </a:tc>
                <a:tc>
                  <a:txBody>
                    <a:bodyPr/>
                    <a:lstStyle/>
                    <a:p>
                      <a:r>
                        <a:rPr lang="zh-CN" altLang="en-US" sz="1600" dirty="0"/>
                        <a:t>按实际结算，</a:t>
                      </a:r>
                      <a:r>
                        <a:rPr lang="en-US" altLang="zh-CN" sz="1600" dirty="0"/>
                        <a:t>100%</a:t>
                      </a:r>
                      <a:r>
                        <a:rPr lang="zh-CN" altLang="en-US" sz="1600" dirty="0"/>
                        <a:t>利用率。</a:t>
                      </a:r>
                      <a:endParaRPr lang="zh-CN" altLang="en-US" sz="1600" dirty="0"/>
                    </a:p>
                  </a:txBody>
                  <a:tcPr marL="90000" marR="90000" marT="46800" marB="468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数据库排名</a:t>
            </a:r>
            <a:endParaRPr lang="zh-CN" altLang="en-US" dirty="0"/>
          </a:p>
        </p:txBody>
      </p:sp>
      <p:sp>
        <p:nvSpPr>
          <p:cNvPr id="25" name="文本占位符 2"/>
          <p:cNvSpPr>
            <a:spLocks noGrp="1"/>
          </p:cNvSpPr>
          <p:nvPr>
            <p:ph type="body" sz="quarter" idx="10"/>
          </p:nvPr>
        </p:nvSpPr>
        <p:spPr/>
        <p:txBody>
          <a:bodyPr/>
          <a:lstStyle/>
          <a:p>
            <a:r>
              <a:rPr lang="en-US" altLang="zh-CN" smtClean="0"/>
              <a:t>DB-ENGINES</a:t>
            </a:r>
            <a:r>
              <a:rPr lang="zh-CN" altLang="en-US" smtClean="0"/>
              <a:t>会根据数据库管理系统的流行度进行排名。</a:t>
            </a:r>
            <a:endParaRPr lang="en-US" altLang="zh-CN" dirty="0" smtClean="0"/>
          </a:p>
        </p:txBody>
      </p:sp>
      <p:pic>
        <p:nvPicPr>
          <p:cNvPr id="3" name="图片 2"/>
          <p:cNvPicPr>
            <a:picLocks noChangeAspect="1"/>
          </p:cNvPicPr>
          <p:nvPr/>
        </p:nvPicPr>
        <p:blipFill>
          <a:blip r:embed="rId1"/>
          <a:stretch>
            <a:fillRect/>
          </a:stretch>
        </p:blipFill>
        <p:spPr>
          <a:xfrm>
            <a:off x="2459596" y="1844824"/>
            <a:ext cx="6871208" cy="4336133"/>
          </a:xfrm>
          <a:prstGeom prst="rect">
            <a:avLst/>
          </a:prstGeom>
          <a:ln w="12700">
            <a:solidFill>
              <a:schemeClr val="bg1">
                <a:lumMod val="85000"/>
              </a:schemeClr>
            </a:solid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cs typeface="+mn-ea"/>
                <a:sym typeface="+mn-lt"/>
              </a:rPr>
              <a:t>数据库技术概述</a:t>
            </a:r>
            <a:endParaRPr lang="zh-CN" altLang="en-US" dirty="0">
              <a:solidFill>
                <a:schemeClr val="bg1">
                  <a:lumMod val="50000"/>
                </a:schemeClr>
              </a:solidFill>
              <a:cs typeface="+mn-ea"/>
              <a:sym typeface="+mn-lt"/>
            </a:endParaRPr>
          </a:p>
          <a:p>
            <a:r>
              <a:rPr lang="zh-CN" altLang="en-US" dirty="0" smtClean="0">
                <a:solidFill>
                  <a:schemeClr val="bg1">
                    <a:lumMod val="50000"/>
                  </a:schemeClr>
                </a:solidFill>
                <a:cs typeface="+mn-ea"/>
                <a:sym typeface="+mn-lt"/>
              </a:rPr>
              <a:t>数据库</a:t>
            </a:r>
            <a:r>
              <a:rPr lang="zh-CN" altLang="en-US" dirty="0">
                <a:solidFill>
                  <a:schemeClr val="bg1">
                    <a:lumMod val="50000"/>
                  </a:schemeClr>
                </a:solidFill>
                <a:cs typeface="+mn-ea"/>
                <a:sym typeface="+mn-lt"/>
              </a:rPr>
              <a:t>技术发展史</a:t>
            </a:r>
            <a:endParaRPr lang="zh-CN" altLang="en-US" dirty="0">
              <a:solidFill>
                <a:schemeClr val="bg1">
                  <a:lumMod val="50000"/>
                </a:schemeClr>
              </a:solidFill>
              <a:cs typeface="+mn-ea"/>
              <a:sym typeface="+mn-lt"/>
            </a:endParaRPr>
          </a:p>
          <a:p>
            <a:r>
              <a:rPr lang="zh-CN" altLang="en-US" b="1" dirty="0">
                <a:cs typeface="+mn-ea"/>
                <a:sym typeface="+mn-lt"/>
              </a:rPr>
              <a:t>关系型数据库</a:t>
            </a:r>
            <a:r>
              <a:rPr lang="zh-CN" altLang="en-US" b="1" dirty="0" smtClean="0">
                <a:cs typeface="+mn-ea"/>
                <a:sym typeface="+mn-lt"/>
              </a:rPr>
              <a:t>架构</a:t>
            </a:r>
            <a:r>
              <a:rPr lang="zh-CN" altLang="en-US" b="1" dirty="0">
                <a:cs typeface="+mn-ea"/>
                <a:sym typeface="+mn-lt"/>
              </a:rPr>
              <a:t>介绍</a:t>
            </a:r>
            <a:endParaRPr lang="en-US" altLang="zh-CN" b="1" dirty="0">
              <a:cs typeface="+mn-ea"/>
              <a:sym typeface="+mn-lt"/>
            </a:endParaRPr>
          </a:p>
          <a:p>
            <a:r>
              <a:rPr lang="zh-CN" altLang="en-US" dirty="0" smtClean="0">
                <a:solidFill>
                  <a:schemeClr val="bg1">
                    <a:lumMod val="50000"/>
                  </a:schemeClr>
                </a:solidFill>
                <a:cs typeface="+mn-ea"/>
                <a:sym typeface="+mn-lt"/>
              </a:rPr>
              <a:t>关系型数据库主流应用场景</a:t>
            </a:r>
            <a:endParaRPr lang="zh-CN" altLang="en-US" dirty="0">
              <a:solidFill>
                <a:schemeClr val="bg1">
                  <a:lumMod val="50000"/>
                </a:schemeClr>
              </a:solidFill>
              <a:cs typeface="+mn-ea"/>
              <a:sym typeface="+mn-lt"/>
            </a:endParaRPr>
          </a:p>
          <a:p>
            <a:endParaRPr lang="en-US" altLang="zh-CN" dirty="0" smtClean="0">
              <a:cs typeface="+mn-ea"/>
              <a:sym typeface="+mn-lt"/>
            </a:endParaRPr>
          </a:p>
          <a:p>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a:prstGeom prst="rect">
            <a:avLst/>
          </a:prstGeom>
        </p:spPr>
        <p:txBody>
          <a:bodyPr/>
          <a:lstStyle/>
          <a:p>
            <a:r>
              <a:rPr lang="zh-CN" altLang="en-US" dirty="0" smtClean="0">
                <a:latin typeface="+mn-lt"/>
                <a:ea typeface="+mn-ea"/>
                <a:cs typeface="+mn-ea"/>
                <a:sym typeface="+mn-lt"/>
              </a:rPr>
              <a:t>学完本课程后，您将能够：</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描述数据库技术相关概念；</a:t>
            </a:r>
            <a:endParaRPr lang="en-US" altLang="zh-CN" dirty="0">
              <a:latin typeface="+mn-lt"/>
              <a:ea typeface="+mn-ea"/>
              <a:cs typeface="+mn-ea"/>
              <a:sym typeface="+mn-lt"/>
            </a:endParaRPr>
          </a:p>
          <a:p>
            <a:pPr lvl="1"/>
            <a:r>
              <a:rPr lang="zh-CN" altLang="en-US" dirty="0" smtClean="0">
                <a:latin typeface="+mn-lt"/>
                <a:ea typeface="+mn-ea"/>
                <a:cs typeface="+mn-ea"/>
                <a:sym typeface="+mn-lt"/>
              </a:rPr>
              <a:t>列举主要的关系型数据库；</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区分不同的关系型数据架构；</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描述并识别关系型数据库的主要应用场景。</a:t>
            </a:r>
            <a:endParaRPr lang="en-US" altLang="zh-CN" dirty="0">
              <a:latin typeface="+mn-lt"/>
              <a:ea typeface="+mn-ea"/>
              <a:cs typeface="+mn-ea"/>
              <a:sym typeface="+mn-lt"/>
            </a:endParaRPr>
          </a:p>
          <a:p>
            <a:pPr lvl="1"/>
            <a:endParaRPr lang="en-US" altLang="zh-CN" dirty="0">
              <a:latin typeface="+mn-lt"/>
              <a:ea typeface="+mn-ea"/>
              <a:cs typeface="+mn-ea"/>
              <a:sym typeface="+mn-lt"/>
            </a:endParaRPr>
          </a:p>
          <a:p>
            <a:pPr lvl="1"/>
            <a:endParaRPr lang="zh-CN" altLang="en-US" dirty="0" smtClean="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数据库架构发展</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ln>
            <a:solidFill>
              <a:schemeClr val="bg1"/>
            </a:solidFill>
          </a:ln>
        </p:spPr>
        <p:txBody>
          <a:bodyPr>
            <a:normAutofit/>
          </a:bodyPr>
          <a:lstStyle/>
          <a:p>
            <a:r>
              <a:rPr lang="zh-CN" altLang="en-US" sz="2000" dirty="0" smtClean="0">
                <a:latin typeface="+mn-lt"/>
                <a:ea typeface="+mn-ea"/>
                <a:cs typeface="+mn-ea"/>
                <a:sym typeface="+mn-lt"/>
              </a:rPr>
              <a:t>数据库架构变化</a:t>
            </a:r>
            <a:endParaRPr lang="en-US" altLang="zh-CN" sz="2000" dirty="0" smtClean="0">
              <a:latin typeface="+mn-lt"/>
              <a:ea typeface="+mn-ea"/>
              <a:cs typeface="+mn-ea"/>
              <a:sym typeface="+mn-lt"/>
            </a:endParaRPr>
          </a:p>
          <a:p>
            <a:pPr lvl="1"/>
            <a:r>
              <a:rPr lang="zh-CN" altLang="en-US" sz="1800" kern="1200" dirty="0" smtClean="0">
                <a:latin typeface="+mn-lt"/>
                <a:ea typeface="+mn-ea"/>
                <a:cs typeface="+mn-ea"/>
                <a:sym typeface="+mn-lt"/>
              </a:rPr>
              <a:t>随着业务规模增大，数据库存储的数据量和承载的业务压力也不断增加，数据库的架构需要随之变化，为上层应用提供稳定和高效的数据服务。</a:t>
            </a:r>
            <a:endParaRPr lang="en-US" altLang="zh-CN" sz="1800" kern="1200" dirty="0">
              <a:latin typeface="+mn-lt"/>
              <a:ea typeface="+mn-ea"/>
              <a:cs typeface="+mn-ea"/>
              <a:sym typeface="+mn-lt"/>
            </a:endParaRPr>
          </a:p>
          <a:p>
            <a:pPr lvl="1"/>
            <a:endParaRPr lang="en-US" altLang="zh-CN" sz="1600"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86" name="Rectangle 18"/>
          <p:cNvSpPr>
            <a:spLocks noChangeArrowheads="1"/>
          </p:cNvSpPr>
          <p:nvPr/>
        </p:nvSpPr>
        <p:spPr bwMode="auto">
          <a:xfrm>
            <a:off x="2273103" y="4072594"/>
            <a:ext cx="1084049" cy="521282"/>
          </a:xfrm>
          <a:prstGeom prst="rect">
            <a:avLst/>
          </a:prstGeom>
          <a:solidFill>
            <a:srgbClr val="FFFFFF">
              <a:lumMod val="85000"/>
            </a:srgbClr>
          </a:solidFill>
          <a:ln w="28575"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cs typeface="+mn-ea"/>
                <a:sym typeface="+mn-lt"/>
              </a:rPr>
              <a:t>数据库架构</a:t>
            </a:r>
            <a:endParaRPr kumimoji="1" lang="en-US" altLang="zh-CN" sz="1600" b="1" i="0" u="none" strike="noStrike" kern="0" cap="none" spc="0" normalizeH="0" baseline="0" noProof="0" dirty="0" smtClean="0">
              <a:ln>
                <a:noFill/>
              </a:ln>
              <a:solidFill>
                <a:srgbClr val="000000"/>
              </a:solidFill>
              <a:effectLst/>
              <a:uLnTx/>
              <a:uFillTx/>
              <a:cs typeface="+mn-ea"/>
              <a:sym typeface="+mn-lt"/>
            </a:endParaRPr>
          </a:p>
        </p:txBody>
      </p:sp>
      <p:sp>
        <p:nvSpPr>
          <p:cNvPr id="89" name="Rectangle 18"/>
          <p:cNvSpPr>
            <a:spLocks noChangeArrowheads="1"/>
          </p:cNvSpPr>
          <p:nvPr/>
        </p:nvSpPr>
        <p:spPr bwMode="auto">
          <a:xfrm>
            <a:off x="4625180" y="3328453"/>
            <a:ext cx="1084049" cy="420105"/>
          </a:xfrm>
          <a:prstGeom prst="rect">
            <a:avLst/>
          </a:prstGeom>
          <a:solidFill>
            <a:srgbClr val="FFFFFF">
              <a:lumMod val="85000"/>
            </a:srgbClr>
          </a:solidFill>
          <a:ln w="28575"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cs typeface="+mn-ea"/>
                <a:sym typeface="+mn-lt"/>
              </a:rPr>
              <a:t>单机架构</a:t>
            </a:r>
            <a:endParaRPr kumimoji="1" lang="en-US" altLang="zh-CN" sz="1600" b="1" i="0" u="none" strike="noStrike" kern="0" cap="none" spc="0" normalizeH="0" baseline="0" noProof="0" dirty="0" smtClean="0">
              <a:ln>
                <a:noFill/>
              </a:ln>
              <a:solidFill>
                <a:srgbClr val="000000"/>
              </a:solidFill>
              <a:effectLst/>
              <a:uLnTx/>
              <a:uFillTx/>
              <a:cs typeface="+mn-ea"/>
              <a:sym typeface="+mn-lt"/>
            </a:endParaRPr>
          </a:p>
        </p:txBody>
      </p:sp>
      <p:sp>
        <p:nvSpPr>
          <p:cNvPr id="90" name="Rectangle 18"/>
          <p:cNvSpPr>
            <a:spLocks noChangeArrowheads="1"/>
          </p:cNvSpPr>
          <p:nvPr/>
        </p:nvSpPr>
        <p:spPr bwMode="auto">
          <a:xfrm>
            <a:off x="4628628" y="4880475"/>
            <a:ext cx="1084049" cy="420105"/>
          </a:xfrm>
          <a:prstGeom prst="rect">
            <a:avLst/>
          </a:prstGeom>
          <a:solidFill>
            <a:srgbClr val="FFFFFF">
              <a:lumMod val="85000"/>
            </a:srgbClr>
          </a:solidFill>
          <a:ln w="28575"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cs typeface="+mn-ea"/>
                <a:sym typeface="+mn-lt"/>
              </a:rPr>
              <a:t>多机架构</a:t>
            </a:r>
            <a:endParaRPr kumimoji="1" lang="en-US" altLang="zh-CN" sz="1600" b="1" i="0" u="none" strike="noStrike" kern="0" cap="none" spc="0" normalizeH="0" baseline="0" noProof="0" dirty="0" smtClean="0">
              <a:ln>
                <a:noFill/>
              </a:ln>
              <a:solidFill>
                <a:srgbClr val="000000"/>
              </a:solidFill>
              <a:effectLst/>
              <a:uLnTx/>
              <a:uFillTx/>
              <a:cs typeface="+mn-ea"/>
              <a:sym typeface="+mn-lt"/>
            </a:endParaRPr>
          </a:p>
        </p:txBody>
      </p:sp>
      <p:sp>
        <p:nvSpPr>
          <p:cNvPr id="91" name="Rectangle 18"/>
          <p:cNvSpPr>
            <a:spLocks noChangeArrowheads="1"/>
          </p:cNvSpPr>
          <p:nvPr/>
        </p:nvSpPr>
        <p:spPr bwMode="auto">
          <a:xfrm>
            <a:off x="6276020" y="2963216"/>
            <a:ext cx="1084049" cy="420105"/>
          </a:xfrm>
          <a:prstGeom prst="rect">
            <a:avLst/>
          </a:prstGeom>
          <a:solidFill>
            <a:srgbClr val="FFFFFF">
              <a:lumMod val="85000"/>
            </a:srgbClr>
          </a:solidFill>
          <a:ln w="28575"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cs typeface="+mn-ea"/>
                <a:sym typeface="+mn-lt"/>
              </a:rPr>
              <a:t>单主机</a:t>
            </a:r>
            <a:endParaRPr kumimoji="1" lang="en-US" altLang="zh-CN" sz="1600" b="1" i="0" u="none" strike="noStrike" kern="0" cap="none" spc="0" normalizeH="0" baseline="0" noProof="0" dirty="0" smtClean="0">
              <a:ln>
                <a:noFill/>
              </a:ln>
              <a:solidFill>
                <a:srgbClr val="000000"/>
              </a:solidFill>
              <a:effectLst/>
              <a:uLnTx/>
              <a:uFillTx/>
              <a:cs typeface="+mn-ea"/>
              <a:sym typeface="+mn-lt"/>
            </a:endParaRPr>
          </a:p>
        </p:txBody>
      </p:sp>
      <p:sp>
        <p:nvSpPr>
          <p:cNvPr id="92" name="Rectangle 18"/>
          <p:cNvSpPr>
            <a:spLocks noChangeArrowheads="1"/>
          </p:cNvSpPr>
          <p:nvPr/>
        </p:nvSpPr>
        <p:spPr bwMode="auto">
          <a:xfrm>
            <a:off x="6276020" y="3737796"/>
            <a:ext cx="1084049" cy="420105"/>
          </a:xfrm>
          <a:prstGeom prst="rect">
            <a:avLst/>
          </a:prstGeom>
          <a:solidFill>
            <a:srgbClr val="FFFFFF">
              <a:lumMod val="85000"/>
            </a:srgbClr>
          </a:solidFill>
          <a:ln w="28575"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cs typeface="+mn-ea"/>
                <a:sym typeface="+mn-lt"/>
              </a:rPr>
              <a:t>独立主机</a:t>
            </a:r>
            <a:endParaRPr kumimoji="1" lang="en-US" altLang="zh-CN" sz="1600" b="1" i="0" u="none" strike="noStrike" kern="0" cap="none" spc="0" normalizeH="0" baseline="0" noProof="0" dirty="0" smtClean="0">
              <a:ln>
                <a:noFill/>
              </a:ln>
              <a:solidFill>
                <a:srgbClr val="000000"/>
              </a:solidFill>
              <a:effectLst/>
              <a:uLnTx/>
              <a:uFillTx/>
              <a:cs typeface="+mn-ea"/>
              <a:sym typeface="+mn-lt"/>
            </a:endParaRPr>
          </a:p>
        </p:txBody>
      </p:sp>
      <p:sp>
        <p:nvSpPr>
          <p:cNvPr id="93" name="Rectangle 18"/>
          <p:cNvSpPr>
            <a:spLocks noChangeArrowheads="1"/>
          </p:cNvSpPr>
          <p:nvPr/>
        </p:nvSpPr>
        <p:spPr bwMode="auto">
          <a:xfrm>
            <a:off x="6276020" y="4512376"/>
            <a:ext cx="1084049" cy="420105"/>
          </a:xfrm>
          <a:prstGeom prst="rect">
            <a:avLst/>
          </a:prstGeom>
          <a:solidFill>
            <a:srgbClr val="FFFFFF">
              <a:lumMod val="85000"/>
            </a:srgbClr>
          </a:solidFill>
          <a:ln w="28575"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cs typeface="+mn-ea"/>
                <a:sym typeface="+mn-lt"/>
              </a:rPr>
              <a:t>分组</a:t>
            </a:r>
            <a:endParaRPr kumimoji="1" lang="en-US" altLang="zh-CN" sz="1600" b="1" i="0" u="none" strike="noStrike" kern="0" cap="none" spc="0" normalizeH="0" baseline="0" noProof="0" dirty="0" smtClean="0">
              <a:ln>
                <a:noFill/>
              </a:ln>
              <a:solidFill>
                <a:srgbClr val="000000"/>
              </a:solidFill>
              <a:effectLst/>
              <a:uLnTx/>
              <a:uFillTx/>
              <a:cs typeface="+mn-ea"/>
              <a:sym typeface="+mn-lt"/>
            </a:endParaRPr>
          </a:p>
        </p:txBody>
      </p:sp>
      <p:sp>
        <p:nvSpPr>
          <p:cNvPr id="94" name="Rectangle 18"/>
          <p:cNvSpPr>
            <a:spLocks noChangeArrowheads="1"/>
          </p:cNvSpPr>
          <p:nvPr/>
        </p:nvSpPr>
        <p:spPr bwMode="auto">
          <a:xfrm>
            <a:off x="6276020" y="5286955"/>
            <a:ext cx="1084049" cy="420105"/>
          </a:xfrm>
          <a:prstGeom prst="rect">
            <a:avLst/>
          </a:prstGeom>
          <a:solidFill>
            <a:srgbClr val="FFFFFF">
              <a:lumMod val="85000"/>
            </a:srgbClr>
          </a:solidFill>
          <a:ln w="28575"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cs typeface="+mn-ea"/>
                <a:sym typeface="+mn-lt"/>
              </a:rPr>
              <a:t>分片</a:t>
            </a:r>
            <a:endParaRPr kumimoji="1" lang="en-US" altLang="zh-CN" sz="1600" b="1" i="0" u="none" strike="noStrike" kern="0" cap="none" spc="0" normalizeH="0" baseline="0" noProof="0" dirty="0" smtClean="0">
              <a:ln>
                <a:noFill/>
              </a:ln>
              <a:solidFill>
                <a:srgbClr val="000000"/>
              </a:solidFill>
              <a:effectLst/>
              <a:uLnTx/>
              <a:uFillTx/>
              <a:cs typeface="+mn-ea"/>
              <a:sym typeface="+mn-lt"/>
            </a:endParaRPr>
          </a:p>
        </p:txBody>
      </p:sp>
      <p:cxnSp>
        <p:nvCxnSpPr>
          <p:cNvPr id="95" name="肘形连接符 94"/>
          <p:cNvCxnSpPr>
            <a:stCxn id="86" idx="3"/>
            <a:endCxn id="89" idx="1"/>
          </p:cNvCxnSpPr>
          <p:nvPr/>
        </p:nvCxnSpPr>
        <p:spPr bwMode="auto">
          <a:xfrm flipV="1">
            <a:off x="3357152" y="3538506"/>
            <a:ext cx="1268028" cy="794729"/>
          </a:xfrm>
          <a:prstGeom prst="bentConnector3">
            <a:avLst/>
          </a:prstGeom>
          <a:solidFill>
            <a:srgbClr val="FFFFFF">
              <a:lumMod val="85000"/>
            </a:srgbClr>
          </a:solidFill>
          <a:ln w="28575" algn="ctr">
            <a:solidFill>
              <a:srgbClr val="800000"/>
            </a:solidFill>
            <a:miter lim="800000"/>
          </a:ln>
          <a:effectLst/>
        </p:spPr>
      </p:cxnSp>
      <p:cxnSp>
        <p:nvCxnSpPr>
          <p:cNvPr id="96" name="肘形连接符 95"/>
          <p:cNvCxnSpPr>
            <a:stCxn id="86" idx="3"/>
            <a:endCxn id="90" idx="1"/>
          </p:cNvCxnSpPr>
          <p:nvPr/>
        </p:nvCxnSpPr>
        <p:spPr bwMode="auto">
          <a:xfrm>
            <a:off x="3357152" y="4333235"/>
            <a:ext cx="1271476" cy="757293"/>
          </a:xfrm>
          <a:prstGeom prst="bentConnector3">
            <a:avLst/>
          </a:prstGeom>
          <a:solidFill>
            <a:srgbClr val="FFFFFF">
              <a:lumMod val="85000"/>
            </a:srgbClr>
          </a:solidFill>
          <a:ln w="28575" algn="ctr">
            <a:solidFill>
              <a:srgbClr val="800000"/>
            </a:solidFill>
            <a:miter lim="800000"/>
          </a:ln>
          <a:effectLst/>
        </p:spPr>
      </p:cxnSp>
      <p:cxnSp>
        <p:nvCxnSpPr>
          <p:cNvPr id="97" name="肘形连接符 96"/>
          <p:cNvCxnSpPr>
            <a:stCxn id="89" idx="3"/>
            <a:endCxn id="91" idx="1"/>
          </p:cNvCxnSpPr>
          <p:nvPr/>
        </p:nvCxnSpPr>
        <p:spPr bwMode="auto">
          <a:xfrm flipV="1">
            <a:off x="5709229" y="3173269"/>
            <a:ext cx="566791" cy="365237"/>
          </a:xfrm>
          <a:prstGeom prst="bentConnector3">
            <a:avLst>
              <a:gd name="adj1" fmla="val 50000"/>
            </a:avLst>
          </a:prstGeom>
          <a:solidFill>
            <a:srgbClr val="FFFFFF">
              <a:lumMod val="85000"/>
            </a:srgbClr>
          </a:solidFill>
          <a:ln w="28575" algn="ctr">
            <a:solidFill>
              <a:srgbClr val="800000"/>
            </a:solidFill>
            <a:miter lim="800000"/>
          </a:ln>
          <a:effectLst/>
        </p:spPr>
      </p:cxnSp>
      <p:cxnSp>
        <p:nvCxnSpPr>
          <p:cNvPr id="98" name="肘形连接符 97"/>
          <p:cNvCxnSpPr>
            <a:stCxn id="89" idx="3"/>
            <a:endCxn id="92" idx="1"/>
          </p:cNvCxnSpPr>
          <p:nvPr/>
        </p:nvCxnSpPr>
        <p:spPr bwMode="auto">
          <a:xfrm>
            <a:off x="5709229" y="3538506"/>
            <a:ext cx="566791" cy="409343"/>
          </a:xfrm>
          <a:prstGeom prst="bentConnector3">
            <a:avLst>
              <a:gd name="adj1" fmla="val 50000"/>
            </a:avLst>
          </a:prstGeom>
          <a:solidFill>
            <a:srgbClr val="FFFFFF">
              <a:lumMod val="85000"/>
            </a:srgbClr>
          </a:solidFill>
          <a:ln w="28575" algn="ctr">
            <a:solidFill>
              <a:srgbClr val="800000"/>
            </a:solidFill>
            <a:miter lim="800000"/>
          </a:ln>
          <a:effectLst/>
        </p:spPr>
      </p:cxnSp>
      <p:cxnSp>
        <p:nvCxnSpPr>
          <p:cNvPr id="99" name="肘形连接符 98"/>
          <p:cNvCxnSpPr>
            <a:stCxn id="90" idx="3"/>
            <a:endCxn id="93" idx="1"/>
          </p:cNvCxnSpPr>
          <p:nvPr/>
        </p:nvCxnSpPr>
        <p:spPr bwMode="auto">
          <a:xfrm flipV="1">
            <a:off x="5712677" y="4722429"/>
            <a:ext cx="563343" cy="368099"/>
          </a:xfrm>
          <a:prstGeom prst="bentConnector3">
            <a:avLst>
              <a:gd name="adj1" fmla="val 50000"/>
            </a:avLst>
          </a:prstGeom>
          <a:solidFill>
            <a:srgbClr val="FFFFFF">
              <a:lumMod val="85000"/>
            </a:srgbClr>
          </a:solidFill>
          <a:ln w="28575" algn="ctr">
            <a:solidFill>
              <a:srgbClr val="800000"/>
            </a:solidFill>
            <a:miter lim="800000"/>
          </a:ln>
          <a:effectLst/>
        </p:spPr>
      </p:cxnSp>
      <p:cxnSp>
        <p:nvCxnSpPr>
          <p:cNvPr id="100" name="肘形连接符 99"/>
          <p:cNvCxnSpPr>
            <a:stCxn id="90" idx="3"/>
            <a:endCxn id="94" idx="1"/>
          </p:cNvCxnSpPr>
          <p:nvPr/>
        </p:nvCxnSpPr>
        <p:spPr bwMode="auto">
          <a:xfrm>
            <a:off x="5712677" y="5090528"/>
            <a:ext cx="563343" cy="406480"/>
          </a:xfrm>
          <a:prstGeom prst="bentConnector3">
            <a:avLst>
              <a:gd name="adj1" fmla="val 50000"/>
            </a:avLst>
          </a:prstGeom>
          <a:solidFill>
            <a:srgbClr val="FFFFFF">
              <a:lumMod val="85000"/>
            </a:srgbClr>
          </a:solidFill>
          <a:ln w="28575" algn="ctr">
            <a:solidFill>
              <a:srgbClr val="800000"/>
            </a:solidFill>
            <a:miter lim="800000"/>
          </a:ln>
          <a:effectLst/>
        </p:spPr>
      </p:cxnSp>
      <p:grpSp>
        <p:nvGrpSpPr>
          <p:cNvPr id="101" name="Database"/>
          <p:cNvGrpSpPr/>
          <p:nvPr>
            <p:custDataLst>
              <p:tags r:id="rId47"/>
            </p:custDataLst>
          </p:nvPr>
        </p:nvGrpSpPr>
        <p:grpSpPr>
          <a:xfrm>
            <a:off x="3896371" y="3034831"/>
            <a:ext cx="324036" cy="420105"/>
            <a:chOff x="-1607704" y="4375315"/>
            <a:chExt cx="357909" cy="378772"/>
          </a:xfrm>
          <a:solidFill>
            <a:srgbClr val="99CCFF"/>
          </a:solidFill>
        </p:grpSpPr>
        <p:sp>
          <p:nvSpPr>
            <p:cNvPr id="102"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3"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4"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nvGrpSpPr>
          <p:cNvPr id="105" name="组合 104"/>
          <p:cNvGrpSpPr/>
          <p:nvPr/>
        </p:nvGrpSpPr>
        <p:grpSpPr>
          <a:xfrm>
            <a:off x="3719416" y="5286955"/>
            <a:ext cx="734375" cy="426454"/>
            <a:chOff x="2981655" y="4718795"/>
            <a:chExt cx="734375" cy="426454"/>
          </a:xfrm>
        </p:grpSpPr>
        <p:grpSp>
          <p:nvGrpSpPr>
            <p:cNvPr id="106" name="Database"/>
            <p:cNvGrpSpPr/>
            <p:nvPr>
              <p:custDataLst>
                <p:tags r:id="rId48"/>
              </p:custDataLst>
            </p:nvPr>
          </p:nvGrpSpPr>
          <p:grpSpPr>
            <a:xfrm>
              <a:off x="2981655" y="4725144"/>
              <a:ext cx="324036" cy="420105"/>
              <a:chOff x="-1607704" y="4375315"/>
              <a:chExt cx="357909" cy="378772"/>
            </a:xfrm>
            <a:solidFill>
              <a:srgbClr val="99CCFF"/>
            </a:solidFill>
          </p:grpSpPr>
          <p:sp>
            <p:nvSpPr>
              <p:cNvPr id="112"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13"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14"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nvGrpSpPr>
            <p:cNvPr id="107" name="Database"/>
            <p:cNvGrpSpPr/>
            <p:nvPr>
              <p:custDataLst>
                <p:tags r:id="rId49"/>
              </p:custDataLst>
            </p:nvPr>
          </p:nvGrpSpPr>
          <p:grpSpPr>
            <a:xfrm>
              <a:off x="3391994" y="4725144"/>
              <a:ext cx="324036" cy="420105"/>
              <a:chOff x="-1607704" y="4375315"/>
              <a:chExt cx="357909" cy="378772"/>
            </a:xfrm>
            <a:solidFill>
              <a:srgbClr val="99CCFF"/>
            </a:solidFill>
          </p:grpSpPr>
          <p:sp>
            <p:nvSpPr>
              <p:cNvPr id="109"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10"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11"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cxnSp>
          <p:nvCxnSpPr>
            <p:cNvPr id="108" name="肘形连接符 107"/>
            <p:cNvCxnSpPr>
              <a:stCxn id="114" idx="1"/>
              <a:endCxn id="111" idx="1"/>
            </p:cNvCxnSpPr>
            <p:nvPr/>
          </p:nvCxnSpPr>
          <p:spPr bwMode="auto">
            <a:xfrm rot="5400000" flipH="1" flipV="1">
              <a:off x="3348842" y="4519975"/>
              <a:ext cx="12700" cy="410339"/>
            </a:xfrm>
            <a:prstGeom prst="bentConnector3">
              <a:avLst>
                <a:gd name="adj1" fmla="val 799984"/>
              </a:avLst>
            </a:prstGeom>
            <a:solidFill>
              <a:srgbClr val="CCFF99"/>
            </a:solidFill>
            <a:ln w="19050" cap="flat" cmpd="sng" algn="ctr">
              <a:solidFill>
                <a:srgbClr val="000000"/>
              </a:solidFill>
              <a:prstDash val="solid"/>
              <a:round/>
              <a:headEnd type="none" w="med" len="med"/>
              <a:tailEnd type="none" w="med" len="med"/>
            </a:ln>
            <a:effectLst/>
          </p:spPr>
        </p:cxnSp>
      </p:grpSp>
      <p:sp>
        <p:nvSpPr>
          <p:cNvPr id="115" name="Rectangle 18"/>
          <p:cNvSpPr>
            <a:spLocks noChangeArrowheads="1"/>
          </p:cNvSpPr>
          <p:nvPr/>
        </p:nvSpPr>
        <p:spPr bwMode="auto">
          <a:xfrm>
            <a:off x="7923413" y="4216778"/>
            <a:ext cx="656864" cy="263341"/>
          </a:xfrm>
          <a:prstGeom prst="rect">
            <a:avLst/>
          </a:prstGeom>
          <a:solidFill>
            <a:srgbClr val="FFFFFF">
              <a:lumMod val="85000"/>
            </a:srgbClr>
          </a:solidFill>
          <a:ln w="19050"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400" b="1" i="0" u="none" strike="noStrike" kern="0" cap="none" spc="0" normalizeH="0" baseline="0" noProof="0" dirty="0" smtClean="0">
                <a:ln>
                  <a:noFill/>
                </a:ln>
                <a:solidFill>
                  <a:srgbClr val="000000"/>
                </a:solidFill>
                <a:effectLst/>
                <a:uLnTx/>
                <a:uFillTx/>
                <a:cs typeface="+mn-ea"/>
                <a:sym typeface="+mn-lt"/>
              </a:rPr>
              <a:t>主备</a:t>
            </a:r>
            <a:endParaRPr kumimoji="1" lang="en-US" altLang="zh-CN" sz="1400" b="1" i="0" u="none" strike="noStrike" kern="0" cap="none" spc="0" normalizeH="0" baseline="0" noProof="0" dirty="0" smtClean="0">
              <a:ln>
                <a:noFill/>
              </a:ln>
              <a:solidFill>
                <a:srgbClr val="000000"/>
              </a:solidFill>
              <a:effectLst/>
              <a:uLnTx/>
              <a:uFillTx/>
              <a:cs typeface="+mn-ea"/>
              <a:sym typeface="+mn-lt"/>
            </a:endParaRPr>
          </a:p>
        </p:txBody>
      </p:sp>
      <p:sp>
        <p:nvSpPr>
          <p:cNvPr id="116" name="Rectangle 18"/>
          <p:cNvSpPr>
            <a:spLocks noChangeArrowheads="1"/>
          </p:cNvSpPr>
          <p:nvPr/>
        </p:nvSpPr>
        <p:spPr bwMode="auto">
          <a:xfrm>
            <a:off x="7923413" y="4609320"/>
            <a:ext cx="656864" cy="263341"/>
          </a:xfrm>
          <a:prstGeom prst="rect">
            <a:avLst/>
          </a:prstGeom>
          <a:solidFill>
            <a:srgbClr val="FFFFFF">
              <a:lumMod val="85000"/>
            </a:srgbClr>
          </a:solidFill>
          <a:ln w="19050"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400" b="1" i="0" u="none" strike="noStrike" kern="0" cap="none" spc="0" normalizeH="0" baseline="0" noProof="0" dirty="0" smtClean="0">
                <a:ln>
                  <a:noFill/>
                </a:ln>
                <a:solidFill>
                  <a:srgbClr val="000000"/>
                </a:solidFill>
                <a:effectLst/>
                <a:uLnTx/>
                <a:uFillTx/>
                <a:cs typeface="+mn-ea"/>
                <a:sym typeface="+mn-lt"/>
              </a:rPr>
              <a:t>主从</a:t>
            </a:r>
            <a:endParaRPr kumimoji="1" lang="en-US" altLang="zh-CN" sz="1400" b="1" i="0" u="none" strike="noStrike" kern="0" cap="none" spc="0" normalizeH="0" baseline="0" noProof="0" dirty="0" smtClean="0">
              <a:ln>
                <a:noFill/>
              </a:ln>
              <a:solidFill>
                <a:srgbClr val="000000"/>
              </a:solidFill>
              <a:effectLst/>
              <a:uLnTx/>
              <a:uFillTx/>
              <a:cs typeface="+mn-ea"/>
              <a:sym typeface="+mn-lt"/>
            </a:endParaRPr>
          </a:p>
        </p:txBody>
      </p:sp>
      <p:sp>
        <p:nvSpPr>
          <p:cNvPr id="117" name="Rectangle 18"/>
          <p:cNvSpPr>
            <a:spLocks noChangeArrowheads="1"/>
          </p:cNvSpPr>
          <p:nvPr/>
        </p:nvSpPr>
        <p:spPr bwMode="auto">
          <a:xfrm>
            <a:off x="7923413" y="5001863"/>
            <a:ext cx="656864" cy="263341"/>
          </a:xfrm>
          <a:prstGeom prst="rect">
            <a:avLst/>
          </a:prstGeom>
          <a:solidFill>
            <a:srgbClr val="FFFFFF">
              <a:lumMod val="85000"/>
            </a:srgbClr>
          </a:solidFill>
          <a:ln w="19050" algn="ctr">
            <a:solidFill>
              <a:srgbClr val="800000"/>
            </a:solidFill>
            <a:miter lim="800000"/>
          </a:ln>
          <a:effectLst/>
        </p:spPr>
        <p:txBody>
          <a:bodyPr wrap="none" lIns="91422" tIns="45711" rIns="91422" bIns="45711" anchor="ct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400" b="1" i="0" u="none" strike="noStrike" kern="0" cap="none" spc="0" normalizeH="0" baseline="0" noProof="0" dirty="0" smtClean="0">
                <a:ln>
                  <a:noFill/>
                </a:ln>
                <a:solidFill>
                  <a:srgbClr val="000000"/>
                </a:solidFill>
                <a:effectLst/>
                <a:uLnTx/>
                <a:uFillTx/>
                <a:cs typeface="+mn-ea"/>
                <a:sym typeface="+mn-lt"/>
              </a:rPr>
              <a:t>多主</a:t>
            </a:r>
            <a:endParaRPr kumimoji="1" lang="en-US" altLang="zh-CN" sz="1400" b="1" i="0" u="none" strike="noStrike" kern="0" cap="none" spc="0" normalizeH="0" baseline="0" noProof="0" dirty="0" smtClean="0">
              <a:ln>
                <a:noFill/>
              </a:ln>
              <a:solidFill>
                <a:srgbClr val="000000"/>
              </a:solidFill>
              <a:effectLst/>
              <a:uLnTx/>
              <a:uFillTx/>
              <a:cs typeface="+mn-ea"/>
              <a:sym typeface="+mn-lt"/>
            </a:endParaRPr>
          </a:p>
        </p:txBody>
      </p:sp>
      <p:cxnSp>
        <p:nvCxnSpPr>
          <p:cNvPr id="118" name="肘形连接符 117"/>
          <p:cNvCxnSpPr>
            <a:stCxn id="93" idx="3"/>
            <a:endCxn id="115" idx="1"/>
          </p:cNvCxnSpPr>
          <p:nvPr/>
        </p:nvCxnSpPr>
        <p:spPr bwMode="auto">
          <a:xfrm flipV="1">
            <a:off x="7360069" y="4348449"/>
            <a:ext cx="563344" cy="373980"/>
          </a:xfrm>
          <a:prstGeom prst="bentConnector3">
            <a:avLst>
              <a:gd name="adj1" fmla="val 50000"/>
            </a:avLst>
          </a:prstGeom>
          <a:solidFill>
            <a:srgbClr val="FFFFFF">
              <a:lumMod val="85000"/>
            </a:srgbClr>
          </a:solidFill>
          <a:ln w="19050" algn="ctr">
            <a:solidFill>
              <a:srgbClr val="800000"/>
            </a:solidFill>
            <a:miter lim="800000"/>
          </a:ln>
          <a:effectLst/>
        </p:spPr>
      </p:cxnSp>
      <p:cxnSp>
        <p:nvCxnSpPr>
          <p:cNvPr id="119" name="肘形连接符 118"/>
          <p:cNvCxnSpPr>
            <a:stCxn id="93" idx="3"/>
            <a:endCxn id="116" idx="1"/>
          </p:cNvCxnSpPr>
          <p:nvPr/>
        </p:nvCxnSpPr>
        <p:spPr bwMode="auto">
          <a:xfrm>
            <a:off x="7360069" y="4722429"/>
            <a:ext cx="563344" cy="18562"/>
          </a:xfrm>
          <a:prstGeom prst="bentConnector3">
            <a:avLst>
              <a:gd name="adj1" fmla="val 50000"/>
            </a:avLst>
          </a:prstGeom>
          <a:solidFill>
            <a:srgbClr val="FFFFFF">
              <a:lumMod val="85000"/>
            </a:srgbClr>
          </a:solidFill>
          <a:ln w="19050" algn="ctr">
            <a:solidFill>
              <a:srgbClr val="800000"/>
            </a:solidFill>
            <a:miter lim="800000"/>
          </a:ln>
          <a:effectLst/>
        </p:spPr>
      </p:cxnSp>
      <p:cxnSp>
        <p:nvCxnSpPr>
          <p:cNvPr id="120" name="肘形连接符 119"/>
          <p:cNvCxnSpPr>
            <a:stCxn id="93" idx="3"/>
            <a:endCxn id="117" idx="1"/>
          </p:cNvCxnSpPr>
          <p:nvPr/>
        </p:nvCxnSpPr>
        <p:spPr bwMode="auto">
          <a:xfrm>
            <a:off x="7360069" y="4722429"/>
            <a:ext cx="563344" cy="411105"/>
          </a:xfrm>
          <a:prstGeom prst="bentConnector3">
            <a:avLst>
              <a:gd name="adj1" fmla="val 50000"/>
            </a:avLst>
          </a:prstGeom>
          <a:solidFill>
            <a:srgbClr val="FFFFFF">
              <a:lumMod val="85000"/>
            </a:srgbClr>
          </a:solidFill>
          <a:ln w="19050" algn="ctr">
            <a:solidFill>
              <a:srgbClr val="800000"/>
            </a:solidFill>
            <a:miter lim="800000"/>
          </a:ln>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单机架构</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6504836" cy="4680000"/>
          </a:xfrm>
        </p:spPr>
        <p:txBody>
          <a:bodyPr/>
          <a:lstStyle/>
          <a:p>
            <a:r>
              <a:rPr lang="zh-CN" altLang="en-US" sz="1450" dirty="0" smtClean="0">
                <a:latin typeface="+mn-lt"/>
                <a:ea typeface="+mn-ea"/>
                <a:cs typeface="+mn-ea"/>
                <a:sym typeface="+mn-lt"/>
              </a:rPr>
              <a:t>单机架构：</a:t>
            </a:r>
            <a:endParaRPr lang="en-US" altLang="zh-CN" sz="1450" dirty="0" smtClean="0">
              <a:latin typeface="+mn-lt"/>
              <a:ea typeface="+mn-ea"/>
              <a:cs typeface="+mn-ea"/>
              <a:sym typeface="+mn-lt"/>
            </a:endParaRPr>
          </a:p>
          <a:p>
            <a:pPr lvl="1"/>
            <a:r>
              <a:rPr lang="zh-CN" altLang="en-US" sz="1400" dirty="0" smtClean="0">
                <a:latin typeface="+mn-lt"/>
                <a:ea typeface="+mn-ea"/>
                <a:cs typeface="+mn-ea"/>
                <a:sym typeface="+mn-lt"/>
              </a:rPr>
              <a:t>为了避免应用服务和数据库服务对资源的竞争，单机架构也从早期的单主机模式发展到数据库独立主机模式，把应用和数据服务分开。应用服务可以增加服务器数量，进行负载均衡，增大系统并发能力。</a:t>
            </a:r>
            <a:endParaRPr lang="en-US" altLang="zh-CN" sz="1400" dirty="0" smtClean="0">
              <a:latin typeface="+mn-lt"/>
              <a:ea typeface="+mn-ea"/>
              <a:cs typeface="+mn-ea"/>
              <a:sym typeface="+mn-lt"/>
            </a:endParaRPr>
          </a:p>
          <a:p>
            <a:r>
              <a:rPr lang="zh-CN" altLang="en-US" sz="1450" dirty="0" smtClean="0">
                <a:latin typeface="+mn-lt"/>
                <a:ea typeface="+mn-ea"/>
                <a:cs typeface="+mn-ea"/>
                <a:sym typeface="+mn-lt"/>
              </a:rPr>
              <a:t>优点</a:t>
            </a:r>
            <a:endParaRPr lang="en-US" altLang="zh-CN" sz="1450" dirty="0" smtClean="0">
              <a:latin typeface="+mn-lt"/>
              <a:ea typeface="+mn-ea"/>
              <a:cs typeface="+mn-ea"/>
              <a:sym typeface="+mn-lt"/>
            </a:endParaRPr>
          </a:p>
          <a:p>
            <a:pPr lvl="1">
              <a:lnSpc>
                <a:spcPct val="150000"/>
              </a:lnSpc>
              <a:spcBef>
                <a:spcPts val="0"/>
              </a:spcBef>
            </a:pPr>
            <a:r>
              <a:rPr lang="zh-CN" altLang="en-US" sz="1450" dirty="0" smtClean="0">
                <a:latin typeface="+mn-lt"/>
                <a:ea typeface="+mn-ea"/>
                <a:cs typeface="+mn-ea"/>
                <a:sym typeface="+mn-lt"/>
              </a:rPr>
              <a:t>部署集中，运维方便。</a:t>
            </a:r>
            <a:endParaRPr lang="en-US" altLang="zh-CN" sz="1450" dirty="0" smtClean="0">
              <a:latin typeface="+mn-lt"/>
              <a:ea typeface="+mn-ea"/>
              <a:cs typeface="+mn-ea"/>
              <a:sym typeface="+mn-lt"/>
            </a:endParaRPr>
          </a:p>
          <a:p>
            <a:r>
              <a:rPr lang="zh-CN" altLang="en-US" sz="1450" dirty="0" smtClean="0">
                <a:latin typeface="+mn-lt"/>
                <a:ea typeface="+mn-ea"/>
                <a:cs typeface="+mn-ea"/>
                <a:sym typeface="+mn-lt"/>
              </a:rPr>
              <a:t>缺点</a:t>
            </a:r>
            <a:endParaRPr lang="en-US" altLang="zh-CN" sz="1450" dirty="0" smtClean="0">
              <a:latin typeface="+mn-lt"/>
              <a:ea typeface="+mn-ea"/>
              <a:cs typeface="+mn-ea"/>
              <a:sym typeface="+mn-lt"/>
            </a:endParaRPr>
          </a:p>
          <a:p>
            <a:pPr lvl="1"/>
            <a:r>
              <a:rPr lang="zh-CN" altLang="en-US" sz="1450" dirty="0" smtClean="0">
                <a:latin typeface="+mn-lt"/>
                <a:ea typeface="+mn-ea"/>
                <a:cs typeface="+mn-ea"/>
                <a:sym typeface="+mn-lt"/>
              </a:rPr>
              <a:t>可扩展性：</a:t>
            </a:r>
            <a:endParaRPr lang="en-US" altLang="zh-CN" sz="1450" dirty="0" smtClean="0">
              <a:latin typeface="+mn-lt"/>
              <a:ea typeface="+mn-ea"/>
              <a:cs typeface="+mn-ea"/>
              <a:sym typeface="+mn-lt"/>
            </a:endParaRPr>
          </a:p>
          <a:p>
            <a:pPr lvl="2">
              <a:lnSpc>
                <a:spcPct val="150000"/>
              </a:lnSpc>
              <a:spcBef>
                <a:spcPts val="0"/>
              </a:spcBef>
            </a:pPr>
            <a:r>
              <a:rPr lang="zh-CN" altLang="en-US" sz="1450" dirty="0">
                <a:latin typeface="+mn-lt"/>
                <a:ea typeface="+mn-ea"/>
                <a:cs typeface="+mn-ea"/>
                <a:sym typeface="+mn-lt"/>
              </a:rPr>
              <a:t>数据库单机架构扩展性只有纵向扩展 </a:t>
            </a:r>
            <a:r>
              <a:rPr lang="en-US" altLang="zh-CN" sz="1450" dirty="0">
                <a:latin typeface="+mn-lt"/>
                <a:ea typeface="+mn-ea"/>
                <a:cs typeface="+mn-ea"/>
                <a:sym typeface="+mn-lt"/>
              </a:rPr>
              <a:t>(Scale-up)</a:t>
            </a:r>
            <a:r>
              <a:rPr lang="zh-CN" altLang="en-US" sz="1450" dirty="0">
                <a:latin typeface="+mn-lt"/>
                <a:ea typeface="+mn-ea"/>
                <a:cs typeface="+mn-ea"/>
                <a:sym typeface="+mn-lt"/>
              </a:rPr>
              <a:t>。通过增加硬件配置来提升性能，但单台主机的硬件可配置的资源会遇到上限。</a:t>
            </a:r>
            <a:endParaRPr lang="en-US" altLang="zh-CN" sz="1450" dirty="0">
              <a:latin typeface="+mn-lt"/>
              <a:ea typeface="+mn-ea"/>
              <a:cs typeface="+mn-ea"/>
              <a:sym typeface="+mn-lt"/>
            </a:endParaRPr>
          </a:p>
          <a:p>
            <a:pPr lvl="1"/>
            <a:r>
              <a:rPr lang="zh-CN" altLang="en-US" sz="1450" dirty="0" smtClean="0">
                <a:latin typeface="+mn-lt"/>
                <a:ea typeface="+mn-ea"/>
                <a:cs typeface="+mn-ea"/>
                <a:sym typeface="+mn-lt"/>
              </a:rPr>
              <a:t>存在单点故障</a:t>
            </a:r>
            <a:endParaRPr lang="en-US" altLang="zh-CN" sz="1450" dirty="0" smtClean="0">
              <a:latin typeface="+mn-lt"/>
              <a:ea typeface="+mn-ea"/>
              <a:cs typeface="+mn-ea"/>
              <a:sym typeface="+mn-lt"/>
            </a:endParaRPr>
          </a:p>
          <a:p>
            <a:pPr lvl="2">
              <a:lnSpc>
                <a:spcPct val="150000"/>
              </a:lnSpc>
              <a:spcBef>
                <a:spcPts val="0"/>
              </a:spcBef>
            </a:pPr>
            <a:r>
              <a:rPr lang="zh-CN" altLang="en-US" sz="1450" dirty="0" smtClean="0">
                <a:latin typeface="+mn-lt"/>
                <a:ea typeface="+mn-ea"/>
                <a:cs typeface="+mn-ea"/>
                <a:sym typeface="+mn-lt"/>
              </a:rPr>
              <a:t>扩容的时候往往需要停机扩容，服务停止。</a:t>
            </a:r>
            <a:endParaRPr lang="en-US" altLang="zh-CN" sz="1450" dirty="0" smtClean="0">
              <a:latin typeface="+mn-lt"/>
              <a:ea typeface="+mn-ea"/>
              <a:cs typeface="+mn-ea"/>
              <a:sym typeface="+mn-lt"/>
            </a:endParaRPr>
          </a:p>
          <a:p>
            <a:pPr lvl="2">
              <a:lnSpc>
                <a:spcPct val="150000"/>
              </a:lnSpc>
              <a:spcBef>
                <a:spcPts val="0"/>
              </a:spcBef>
            </a:pPr>
            <a:r>
              <a:rPr lang="zh-CN" altLang="en-US" sz="1450" dirty="0" smtClean="0">
                <a:latin typeface="+mn-lt"/>
                <a:ea typeface="+mn-ea"/>
                <a:cs typeface="+mn-ea"/>
                <a:sym typeface="+mn-lt"/>
              </a:rPr>
              <a:t>硬件故障导致整个服务不可用，甚至数据丢失。</a:t>
            </a:r>
            <a:endParaRPr lang="en-US" altLang="zh-CN" sz="1450" dirty="0" smtClean="0">
              <a:latin typeface="+mn-lt"/>
              <a:ea typeface="+mn-ea"/>
              <a:cs typeface="+mn-ea"/>
              <a:sym typeface="+mn-lt"/>
            </a:endParaRPr>
          </a:p>
          <a:p>
            <a:pPr lvl="1"/>
            <a:r>
              <a:rPr lang="zh-CN" altLang="en-US" sz="1450" dirty="0" smtClean="0">
                <a:latin typeface="+mn-lt"/>
                <a:ea typeface="+mn-ea"/>
                <a:cs typeface="+mn-ea"/>
                <a:sym typeface="+mn-lt"/>
              </a:rPr>
              <a:t>单机会遇到性能瓶颈。</a:t>
            </a:r>
            <a:endParaRPr lang="en-US" altLang="zh-CN" sz="1450" dirty="0">
              <a:latin typeface="+mn-lt"/>
              <a:ea typeface="+mn-ea"/>
              <a:cs typeface="+mn-ea"/>
              <a:sym typeface="+mn-lt"/>
            </a:endParaRPr>
          </a:p>
        </p:txBody>
      </p:sp>
      <p:sp>
        <p:nvSpPr>
          <p:cNvPr id="165" name="流程图: 可选过程 164"/>
          <p:cNvSpPr/>
          <p:nvPr/>
        </p:nvSpPr>
        <p:spPr bwMode="auto">
          <a:xfrm>
            <a:off x="9408958" y="3095598"/>
            <a:ext cx="1606191" cy="852454"/>
          </a:xfrm>
          <a:prstGeom prst="flowChartAlternateProcess">
            <a:avLst/>
          </a:prstGeom>
          <a:solidFill>
            <a:srgbClr val="FFFF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t"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smtClean="0">
              <a:ln>
                <a:noFill/>
              </a:ln>
              <a:solidFill>
                <a:srgbClr val="000000"/>
              </a:solidFill>
              <a:effectLst/>
              <a:uLnTx/>
              <a:uFillTx/>
              <a:cs typeface="+mn-ea"/>
              <a:sym typeface="+mn-lt"/>
            </a:endParaRPr>
          </a:p>
        </p:txBody>
      </p:sp>
      <p:grpSp>
        <p:nvGrpSpPr>
          <p:cNvPr id="166" name="Community_Gathering"/>
          <p:cNvGrpSpPr>
            <a:grpSpLocks noChangeAspect="1"/>
          </p:cNvGrpSpPr>
          <p:nvPr>
            <p:custDataLst>
              <p:tags r:id="rId1"/>
            </p:custDataLst>
          </p:nvPr>
        </p:nvGrpSpPr>
        <p:grpSpPr bwMode="auto">
          <a:xfrm>
            <a:off x="7750824" y="1386576"/>
            <a:ext cx="474701" cy="363194"/>
            <a:chOff x="22" y="71"/>
            <a:chExt cx="447" cy="342"/>
          </a:xfrm>
          <a:solidFill>
            <a:srgbClr val="990000"/>
          </a:solidFill>
          <a:effectLst>
            <a:outerShdw blurRad="50800" dist="38100" dir="2700000" algn="tl" rotWithShape="0">
              <a:prstClr val="black">
                <a:alpha val="40000"/>
              </a:prstClr>
            </a:outerShdw>
          </a:effectLst>
        </p:grpSpPr>
        <p:sp>
          <p:nvSpPr>
            <p:cNvPr id="167" name="Community_Gathering"/>
            <p:cNvSpPr>
              <a:spLocks noEditPoints="1"/>
            </p:cNvSpPr>
            <p:nvPr>
              <p:custDataLst>
                <p:tags r:id="rId2"/>
              </p:custDataLst>
            </p:nvPr>
          </p:nvSpPr>
          <p:spPr bwMode="auto">
            <a:xfrm>
              <a:off x="179" y="83"/>
              <a:ext cx="133" cy="133"/>
            </a:xfrm>
            <a:custGeom>
              <a:avLst/>
              <a:gdLst>
                <a:gd name="T0" fmla="*/ 630 w 1258"/>
                <a:gd name="T1" fmla="*/ 1258 h 1258"/>
                <a:gd name="T2" fmla="*/ 628 w 1258"/>
                <a:gd name="T3" fmla="*/ 1258 h 1258"/>
                <a:gd name="T4" fmla="*/ 0 w 1258"/>
                <a:gd name="T5" fmla="*/ 630 h 1258"/>
                <a:gd name="T6" fmla="*/ 0 w 1258"/>
                <a:gd name="T7" fmla="*/ 628 h 1258"/>
                <a:gd name="T8" fmla="*/ 628 w 1258"/>
                <a:gd name="T9" fmla="*/ 0 h 1258"/>
                <a:gd name="T10" fmla="*/ 630 w 1258"/>
                <a:gd name="T11" fmla="*/ 0 h 1258"/>
                <a:gd name="T12" fmla="*/ 1258 w 1258"/>
                <a:gd name="T13" fmla="*/ 628 h 1258"/>
                <a:gd name="T14" fmla="*/ 1258 w 1258"/>
                <a:gd name="T15" fmla="*/ 630 h 1258"/>
                <a:gd name="T16" fmla="*/ 630 w 1258"/>
                <a:gd name="T17" fmla="*/ 1258 h 1258"/>
                <a:gd name="T18" fmla="*/ 628 w 1258"/>
                <a:gd name="T19" fmla="*/ 113 h 1258"/>
                <a:gd name="T20" fmla="*/ 113 w 1258"/>
                <a:gd name="T21" fmla="*/ 628 h 1258"/>
                <a:gd name="T22" fmla="*/ 113 w 1258"/>
                <a:gd name="T23" fmla="*/ 630 h 1258"/>
                <a:gd name="T24" fmla="*/ 628 w 1258"/>
                <a:gd name="T25" fmla="*/ 1146 h 1258"/>
                <a:gd name="T26" fmla="*/ 630 w 1258"/>
                <a:gd name="T27" fmla="*/ 1146 h 1258"/>
                <a:gd name="T28" fmla="*/ 1146 w 1258"/>
                <a:gd name="T29" fmla="*/ 630 h 1258"/>
                <a:gd name="T30" fmla="*/ 1146 w 1258"/>
                <a:gd name="T31" fmla="*/ 628 h 1258"/>
                <a:gd name="T32" fmla="*/ 630 w 1258"/>
                <a:gd name="T33" fmla="*/ 113 h 1258"/>
                <a:gd name="T34" fmla="*/ 628 w 1258"/>
                <a:gd name="T35" fmla="*/ 113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8" h="1258">
                  <a:moveTo>
                    <a:pt x="630" y="1258"/>
                  </a:moveTo>
                  <a:lnTo>
                    <a:pt x="628" y="1258"/>
                  </a:lnTo>
                  <a:cubicBezTo>
                    <a:pt x="281" y="1258"/>
                    <a:pt x="1" y="977"/>
                    <a:pt x="0" y="630"/>
                  </a:cubicBezTo>
                  <a:lnTo>
                    <a:pt x="0" y="628"/>
                  </a:lnTo>
                  <a:cubicBezTo>
                    <a:pt x="0" y="281"/>
                    <a:pt x="281" y="1"/>
                    <a:pt x="628" y="0"/>
                  </a:cubicBezTo>
                  <a:lnTo>
                    <a:pt x="630" y="0"/>
                  </a:lnTo>
                  <a:cubicBezTo>
                    <a:pt x="977" y="1"/>
                    <a:pt x="1258" y="281"/>
                    <a:pt x="1258" y="628"/>
                  </a:cubicBezTo>
                  <a:lnTo>
                    <a:pt x="1258" y="630"/>
                  </a:lnTo>
                  <a:cubicBezTo>
                    <a:pt x="1258" y="977"/>
                    <a:pt x="977" y="1258"/>
                    <a:pt x="630" y="1258"/>
                  </a:cubicBezTo>
                  <a:close/>
                  <a:moveTo>
                    <a:pt x="628" y="113"/>
                  </a:moveTo>
                  <a:cubicBezTo>
                    <a:pt x="344" y="113"/>
                    <a:pt x="113" y="344"/>
                    <a:pt x="113" y="628"/>
                  </a:cubicBezTo>
                  <a:lnTo>
                    <a:pt x="113" y="630"/>
                  </a:lnTo>
                  <a:cubicBezTo>
                    <a:pt x="113" y="915"/>
                    <a:pt x="343" y="1145"/>
                    <a:pt x="628" y="1146"/>
                  </a:cubicBezTo>
                  <a:lnTo>
                    <a:pt x="630" y="1146"/>
                  </a:lnTo>
                  <a:cubicBezTo>
                    <a:pt x="915" y="1145"/>
                    <a:pt x="1145" y="915"/>
                    <a:pt x="1146" y="630"/>
                  </a:cubicBezTo>
                  <a:lnTo>
                    <a:pt x="1146" y="628"/>
                  </a:lnTo>
                  <a:cubicBezTo>
                    <a:pt x="1145" y="344"/>
                    <a:pt x="915" y="113"/>
                    <a:pt x="630" y="113"/>
                  </a:cubicBezTo>
                  <a:lnTo>
                    <a:pt x="628" y="113"/>
                  </a:ln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68" name="Community_Gathering"/>
            <p:cNvSpPr/>
            <p:nvPr>
              <p:custDataLst>
                <p:tags r:id="rId3"/>
              </p:custDataLst>
            </p:nvPr>
          </p:nvSpPr>
          <p:spPr bwMode="auto">
            <a:xfrm>
              <a:off x="22" y="181"/>
              <a:ext cx="171" cy="125"/>
            </a:xfrm>
            <a:custGeom>
              <a:avLst/>
              <a:gdLst>
                <a:gd name="T0" fmla="*/ 1083 w 1621"/>
                <a:gd name="T1" fmla="*/ 1181 h 1181"/>
                <a:gd name="T2" fmla="*/ 56 w 1621"/>
                <a:gd name="T3" fmla="*/ 1181 h 1181"/>
                <a:gd name="T4" fmla="*/ 0 w 1621"/>
                <a:gd name="T5" fmla="*/ 1124 h 1181"/>
                <a:gd name="T6" fmla="*/ 0 w 1621"/>
                <a:gd name="T7" fmla="*/ 811 h 1181"/>
                <a:gd name="T8" fmla="*/ 811 w 1621"/>
                <a:gd name="T9" fmla="*/ 0 h 1181"/>
                <a:gd name="T10" fmla="*/ 1606 w 1621"/>
                <a:gd name="T11" fmla="*/ 664 h 1181"/>
                <a:gd name="T12" fmla="*/ 1496 w 1621"/>
                <a:gd name="T13" fmla="*/ 686 h 1181"/>
                <a:gd name="T14" fmla="*/ 811 w 1621"/>
                <a:gd name="T15" fmla="*/ 111 h 1181"/>
                <a:gd name="T16" fmla="*/ 112 w 1621"/>
                <a:gd name="T17" fmla="*/ 810 h 1181"/>
                <a:gd name="T18" fmla="*/ 112 w 1621"/>
                <a:gd name="T19" fmla="*/ 1068 h 1181"/>
                <a:gd name="T20" fmla="*/ 1083 w 1621"/>
                <a:gd name="T21" fmla="*/ 1068 h 1181"/>
                <a:gd name="T22" fmla="*/ 1083 w 1621"/>
                <a:gd name="T23"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1" h="1181">
                  <a:moveTo>
                    <a:pt x="1083" y="1181"/>
                  </a:moveTo>
                  <a:lnTo>
                    <a:pt x="56" y="1181"/>
                  </a:lnTo>
                  <a:cubicBezTo>
                    <a:pt x="25" y="1181"/>
                    <a:pt x="0" y="1155"/>
                    <a:pt x="0" y="1124"/>
                  </a:cubicBezTo>
                  <a:lnTo>
                    <a:pt x="0" y="811"/>
                  </a:lnTo>
                  <a:cubicBezTo>
                    <a:pt x="1" y="363"/>
                    <a:pt x="363" y="0"/>
                    <a:pt x="811" y="0"/>
                  </a:cubicBezTo>
                  <a:cubicBezTo>
                    <a:pt x="1193" y="0"/>
                    <a:pt x="1527" y="279"/>
                    <a:pt x="1606" y="664"/>
                  </a:cubicBezTo>
                  <a:cubicBezTo>
                    <a:pt x="1621" y="737"/>
                    <a:pt x="1511" y="760"/>
                    <a:pt x="1496" y="686"/>
                  </a:cubicBezTo>
                  <a:cubicBezTo>
                    <a:pt x="1428" y="354"/>
                    <a:pt x="1140" y="111"/>
                    <a:pt x="811" y="111"/>
                  </a:cubicBezTo>
                  <a:cubicBezTo>
                    <a:pt x="425" y="112"/>
                    <a:pt x="113" y="425"/>
                    <a:pt x="112" y="810"/>
                  </a:cubicBezTo>
                  <a:lnTo>
                    <a:pt x="112" y="1068"/>
                  </a:lnTo>
                  <a:lnTo>
                    <a:pt x="1083" y="1068"/>
                  </a:lnTo>
                  <a:cubicBezTo>
                    <a:pt x="1158" y="1068"/>
                    <a:pt x="1158" y="1181"/>
                    <a:pt x="1083" y="1181"/>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69" name="Community_Gathering"/>
            <p:cNvSpPr>
              <a:spLocks noEditPoints="1"/>
            </p:cNvSpPr>
            <p:nvPr>
              <p:custDataLst>
                <p:tags r:id="rId4"/>
              </p:custDataLst>
            </p:nvPr>
          </p:nvSpPr>
          <p:spPr bwMode="auto">
            <a:xfrm>
              <a:off x="58" y="71"/>
              <a:ext cx="95" cy="95"/>
            </a:xfrm>
            <a:custGeom>
              <a:avLst/>
              <a:gdLst>
                <a:gd name="T0" fmla="*/ 466 w 898"/>
                <a:gd name="T1" fmla="*/ 897 h 897"/>
                <a:gd name="T2" fmla="*/ 67 w 898"/>
                <a:gd name="T3" fmla="*/ 631 h 897"/>
                <a:gd name="T4" fmla="*/ 161 w 898"/>
                <a:gd name="T5" fmla="*/ 160 h 897"/>
                <a:gd name="T6" fmla="*/ 631 w 898"/>
                <a:gd name="T7" fmla="*/ 67 h 897"/>
                <a:gd name="T8" fmla="*/ 898 w 898"/>
                <a:gd name="T9" fmla="*/ 466 h 897"/>
                <a:gd name="T10" fmla="*/ 466 w 898"/>
                <a:gd name="T11" fmla="*/ 897 h 897"/>
                <a:gd name="T12" fmla="*/ 466 w 898"/>
                <a:gd name="T13" fmla="*/ 146 h 897"/>
                <a:gd name="T14" fmla="*/ 240 w 898"/>
                <a:gd name="T15" fmla="*/ 691 h 897"/>
                <a:gd name="T16" fmla="*/ 786 w 898"/>
                <a:gd name="T17" fmla="*/ 466 h 897"/>
                <a:gd name="T18" fmla="*/ 466 w 898"/>
                <a:gd name="T19" fmla="*/ 146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 h="897">
                  <a:moveTo>
                    <a:pt x="466" y="897"/>
                  </a:moveTo>
                  <a:cubicBezTo>
                    <a:pt x="291" y="897"/>
                    <a:pt x="134" y="792"/>
                    <a:pt x="67" y="631"/>
                  </a:cubicBezTo>
                  <a:cubicBezTo>
                    <a:pt x="0" y="469"/>
                    <a:pt x="37" y="284"/>
                    <a:pt x="161" y="160"/>
                  </a:cubicBezTo>
                  <a:cubicBezTo>
                    <a:pt x="284" y="37"/>
                    <a:pt x="470" y="0"/>
                    <a:pt x="631" y="67"/>
                  </a:cubicBezTo>
                  <a:cubicBezTo>
                    <a:pt x="793" y="133"/>
                    <a:pt x="898" y="291"/>
                    <a:pt x="898" y="466"/>
                  </a:cubicBezTo>
                  <a:cubicBezTo>
                    <a:pt x="898" y="704"/>
                    <a:pt x="705" y="897"/>
                    <a:pt x="466" y="897"/>
                  </a:cubicBezTo>
                  <a:close/>
                  <a:moveTo>
                    <a:pt x="466" y="146"/>
                  </a:moveTo>
                  <a:cubicBezTo>
                    <a:pt x="182" y="146"/>
                    <a:pt x="39" y="490"/>
                    <a:pt x="240" y="691"/>
                  </a:cubicBezTo>
                  <a:cubicBezTo>
                    <a:pt x="441" y="893"/>
                    <a:pt x="786" y="750"/>
                    <a:pt x="786" y="466"/>
                  </a:cubicBezTo>
                  <a:cubicBezTo>
                    <a:pt x="785" y="289"/>
                    <a:pt x="642" y="146"/>
                    <a:pt x="466" y="146"/>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70" name="Community_Gathering"/>
            <p:cNvSpPr/>
            <p:nvPr>
              <p:custDataLst>
                <p:tags r:id="rId5"/>
              </p:custDataLst>
            </p:nvPr>
          </p:nvSpPr>
          <p:spPr bwMode="auto">
            <a:xfrm>
              <a:off x="297" y="181"/>
              <a:ext cx="172" cy="125"/>
            </a:xfrm>
            <a:custGeom>
              <a:avLst/>
              <a:gdLst>
                <a:gd name="T0" fmla="*/ 1570 w 1627"/>
                <a:gd name="T1" fmla="*/ 1181 h 1181"/>
                <a:gd name="T2" fmla="*/ 545 w 1627"/>
                <a:gd name="T3" fmla="*/ 1181 h 1181"/>
                <a:gd name="T4" fmla="*/ 545 w 1627"/>
                <a:gd name="T5" fmla="*/ 1068 h 1181"/>
                <a:gd name="T6" fmla="*/ 1514 w 1627"/>
                <a:gd name="T7" fmla="*/ 1068 h 1181"/>
                <a:gd name="T8" fmla="*/ 1514 w 1627"/>
                <a:gd name="T9" fmla="*/ 701 h 1181"/>
                <a:gd name="T10" fmla="*/ 925 w 1627"/>
                <a:gd name="T11" fmla="*/ 112 h 1181"/>
                <a:gd name="T12" fmla="*/ 707 w 1627"/>
                <a:gd name="T13" fmla="*/ 112 h 1181"/>
                <a:gd name="T14" fmla="*/ 118 w 1627"/>
                <a:gd name="T15" fmla="*/ 663 h 1181"/>
                <a:gd name="T16" fmla="*/ 5 w 1627"/>
                <a:gd name="T17" fmla="*/ 656 h 1181"/>
                <a:gd name="T18" fmla="*/ 707 w 1627"/>
                <a:gd name="T19" fmla="*/ 0 h 1181"/>
                <a:gd name="T20" fmla="*/ 925 w 1627"/>
                <a:gd name="T21" fmla="*/ 0 h 1181"/>
                <a:gd name="T22" fmla="*/ 1627 w 1627"/>
                <a:gd name="T23" fmla="*/ 701 h 1181"/>
                <a:gd name="T24" fmla="*/ 1627 w 1627"/>
                <a:gd name="T25" fmla="*/ 1125 h 1181"/>
                <a:gd name="T26" fmla="*/ 1570 w 1627"/>
                <a:gd name="T27"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7" h="1181">
                  <a:moveTo>
                    <a:pt x="1570" y="1181"/>
                  </a:moveTo>
                  <a:lnTo>
                    <a:pt x="545" y="1181"/>
                  </a:lnTo>
                  <a:cubicBezTo>
                    <a:pt x="470" y="1181"/>
                    <a:pt x="470" y="1068"/>
                    <a:pt x="545" y="1068"/>
                  </a:cubicBezTo>
                  <a:lnTo>
                    <a:pt x="1514" y="1068"/>
                  </a:lnTo>
                  <a:lnTo>
                    <a:pt x="1514" y="701"/>
                  </a:lnTo>
                  <a:cubicBezTo>
                    <a:pt x="1514" y="375"/>
                    <a:pt x="1250" y="112"/>
                    <a:pt x="925" y="112"/>
                  </a:cubicBezTo>
                  <a:lnTo>
                    <a:pt x="707" y="112"/>
                  </a:lnTo>
                  <a:cubicBezTo>
                    <a:pt x="396" y="112"/>
                    <a:pt x="139" y="353"/>
                    <a:pt x="118" y="663"/>
                  </a:cubicBezTo>
                  <a:cubicBezTo>
                    <a:pt x="113" y="738"/>
                    <a:pt x="0" y="730"/>
                    <a:pt x="5" y="656"/>
                  </a:cubicBezTo>
                  <a:cubicBezTo>
                    <a:pt x="31" y="287"/>
                    <a:pt x="337" y="0"/>
                    <a:pt x="707" y="0"/>
                  </a:cubicBezTo>
                  <a:lnTo>
                    <a:pt x="925" y="0"/>
                  </a:lnTo>
                  <a:cubicBezTo>
                    <a:pt x="1312" y="0"/>
                    <a:pt x="1626" y="314"/>
                    <a:pt x="1627" y="701"/>
                  </a:cubicBezTo>
                  <a:lnTo>
                    <a:pt x="1627" y="1125"/>
                  </a:lnTo>
                  <a:cubicBezTo>
                    <a:pt x="1627" y="1156"/>
                    <a:pt x="1601" y="1181"/>
                    <a:pt x="1570" y="1181"/>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71" name="Community_Gathering"/>
            <p:cNvSpPr>
              <a:spLocks noEditPoints="1"/>
            </p:cNvSpPr>
            <p:nvPr>
              <p:custDataLst>
                <p:tags r:id="rId6"/>
              </p:custDataLst>
            </p:nvPr>
          </p:nvSpPr>
          <p:spPr bwMode="auto">
            <a:xfrm>
              <a:off x="334" y="71"/>
              <a:ext cx="94" cy="95"/>
            </a:xfrm>
            <a:custGeom>
              <a:avLst/>
              <a:gdLst>
                <a:gd name="T0" fmla="*/ 466 w 898"/>
                <a:gd name="T1" fmla="*/ 897 h 897"/>
                <a:gd name="T2" fmla="*/ 67 w 898"/>
                <a:gd name="T3" fmla="*/ 631 h 897"/>
                <a:gd name="T4" fmla="*/ 161 w 898"/>
                <a:gd name="T5" fmla="*/ 160 h 897"/>
                <a:gd name="T6" fmla="*/ 632 w 898"/>
                <a:gd name="T7" fmla="*/ 67 h 897"/>
                <a:gd name="T8" fmla="*/ 898 w 898"/>
                <a:gd name="T9" fmla="*/ 466 h 897"/>
                <a:gd name="T10" fmla="*/ 466 w 898"/>
                <a:gd name="T11" fmla="*/ 897 h 897"/>
                <a:gd name="T12" fmla="*/ 466 w 898"/>
                <a:gd name="T13" fmla="*/ 146 h 897"/>
                <a:gd name="T14" fmla="*/ 240 w 898"/>
                <a:gd name="T15" fmla="*/ 691 h 897"/>
                <a:gd name="T16" fmla="*/ 786 w 898"/>
                <a:gd name="T17" fmla="*/ 466 h 897"/>
                <a:gd name="T18" fmla="*/ 466 w 898"/>
                <a:gd name="T19" fmla="*/ 146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 h="897">
                  <a:moveTo>
                    <a:pt x="466" y="897"/>
                  </a:moveTo>
                  <a:cubicBezTo>
                    <a:pt x="292" y="897"/>
                    <a:pt x="134" y="792"/>
                    <a:pt x="67" y="631"/>
                  </a:cubicBezTo>
                  <a:cubicBezTo>
                    <a:pt x="0" y="469"/>
                    <a:pt x="37" y="284"/>
                    <a:pt x="161" y="160"/>
                  </a:cubicBezTo>
                  <a:cubicBezTo>
                    <a:pt x="284" y="37"/>
                    <a:pt x="470" y="0"/>
                    <a:pt x="632" y="67"/>
                  </a:cubicBezTo>
                  <a:cubicBezTo>
                    <a:pt x="793" y="133"/>
                    <a:pt x="898" y="291"/>
                    <a:pt x="898" y="466"/>
                  </a:cubicBezTo>
                  <a:cubicBezTo>
                    <a:pt x="898" y="704"/>
                    <a:pt x="705" y="897"/>
                    <a:pt x="466" y="897"/>
                  </a:cubicBezTo>
                  <a:close/>
                  <a:moveTo>
                    <a:pt x="466" y="146"/>
                  </a:moveTo>
                  <a:cubicBezTo>
                    <a:pt x="182" y="146"/>
                    <a:pt x="39" y="490"/>
                    <a:pt x="240" y="691"/>
                  </a:cubicBezTo>
                  <a:cubicBezTo>
                    <a:pt x="442" y="893"/>
                    <a:pt x="786" y="750"/>
                    <a:pt x="786" y="466"/>
                  </a:cubicBezTo>
                  <a:cubicBezTo>
                    <a:pt x="785" y="289"/>
                    <a:pt x="643" y="146"/>
                    <a:pt x="466" y="146"/>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72" name="Community_Gathering"/>
            <p:cNvSpPr>
              <a:spLocks noEditPoints="1"/>
            </p:cNvSpPr>
            <p:nvPr>
              <p:custDataLst>
                <p:tags r:id="rId7"/>
              </p:custDataLst>
            </p:nvPr>
          </p:nvSpPr>
          <p:spPr bwMode="auto">
            <a:xfrm>
              <a:off x="120" y="231"/>
              <a:ext cx="252" cy="182"/>
            </a:xfrm>
            <a:custGeom>
              <a:avLst/>
              <a:gdLst>
                <a:gd name="T0" fmla="*/ 2332 w 2388"/>
                <a:gd name="T1" fmla="*/ 1722 h 1722"/>
                <a:gd name="T2" fmla="*/ 57 w 2388"/>
                <a:gd name="T3" fmla="*/ 1722 h 1722"/>
                <a:gd name="T4" fmla="*/ 0 w 2388"/>
                <a:gd name="T5" fmla="*/ 1666 h 1722"/>
                <a:gd name="T6" fmla="*/ 0 w 2388"/>
                <a:gd name="T7" fmla="*/ 1193 h 1722"/>
                <a:gd name="T8" fmla="*/ 1194 w 2388"/>
                <a:gd name="T9" fmla="*/ 0 h 1722"/>
                <a:gd name="T10" fmla="*/ 2388 w 2388"/>
                <a:gd name="T11" fmla="*/ 1193 h 1722"/>
                <a:gd name="T12" fmla="*/ 2388 w 2388"/>
                <a:gd name="T13" fmla="*/ 1666 h 1722"/>
                <a:gd name="T14" fmla="*/ 2332 w 2388"/>
                <a:gd name="T15" fmla="*/ 1722 h 1722"/>
                <a:gd name="T16" fmla="*/ 113 w 2388"/>
                <a:gd name="T17" fmla="*/ 1610 h 1722"/>
                <a:gd name="T18" fmla="*/ 2275 w 2388"/>
                <a:gd name="T19" fmla="*/ 1610 h 1722"/>
                <a:gd name="T20" fmla="*/ 2275 w 2388"/>
                <a:gd name="T21" fmla="*/ 1193 h 1722"/>
                <a:gd name="T22" fmla="*/ 1194 w 2388"/>
                <a:gd name="T23" fmla="*/ 112 h 1722"/>
                <a:gd name="T24" fmla="*/ 113 w 2388"/>
                <a:gd name="T25" fmla="*/ 1193 h 1722"/>
                <a:gd name="T26" fmla="*/ 113 w 2388"/>
                <a:gd name="T27" fmla="*/ 1610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8" h="1722">
                  <a:moveTo>
                    <a:pt x="2332" y="1722"/>
                  </a:moveTo>
                  <a:lnTo>
                    <a:pt x="57" y="1722"/>
                  </a:lnTo>
                  <a:cubicBezTo>
                    <a:pt x="26" y="1722"/>
                    <a:pt x="0" y="1697"/>
                    <a:pt x="0" y="1666"/>
                  </a:cubicBezTo>
                  <a:lnTo>
                    <a:pt x="0" y="1193"/>
                  </a:lnTo>
                  <a:cubicBezTo>
                    <a:pt x="0" y="534"/>
                    <a:pt x="535" y="0"/>
                    <a:pt x="1194" y="0"/>
                  </a:cubicBezTo>
                  <a:cubicBezTo>
                    <a:pt x="1853" y="0"/>
                    <a:pt x="2388" y="534"/>
                    <a:pt x="2388" y="1193"/>
                  </a:cubicBezTo>
                  <a:lnTo>
                    <a:pt x="2388" y="1666"/>
                  </a:lnTo>
                  <a:cubicBezTo>
                    <a:pt x="2388" y="1697"/>
                    <a:pt x="2363" y="1722"/>
                    <a:pt x="2332" y="1722"/>
                  </a:cubicBezTo>
                  <a:close/>
                  <a:moveTo>
                    <a:pt x="113" y="1610"/>
                  </a:moveTo>
                  <a:lnTo>
                    <a:pt x="2275" y="1610"/>
                  </a:lnTo>
                  <a:lnTo>
                    <a:pt x="2275" y="1193"/>
                  </a:lnTo>
                  <a:cubicBezTo>
                    <a:pt x="2275" y="596"/>
                    <a:pt x="1791" y="112"/>
                    <a:pt x="1194" y="112"/>
                  </a:cubicBezTo>
                  <a:cubicBezTo>
                    <a:pt x="597" y="112"/>
                    <a:pt x="113" y="596"/>
                    <a:pt x="113" y="1193"/>
                  </a:cubicBezTo>
                  <a:lnTo>
                    <a:pt x="113" y="1610"/>
                  </a:ln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grpSp>
      <p:sp>
        <p:nvSpPr>
          <p:cNvPr id="173" name="文本框 172"/>
          <p:cNvSpPr txBox="1"/>
          <p:nvPr/>
        </p:nvSpPr>
        <p:spPr bwMode="auto">
          <a:xfrm>
            <a:off x="8289243" y="1492798"/>
            <a:ext cx="413378" cy="184666"/>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a:solidFill>
                  <a:srgbClr val="C00000"/>
                </a:solidFill>
                <a:cs typeface="+mn-ea"/>
                <a:sym typeface="+mn-lt"/>
              </a:rPr>
              <a:t>用户</a:t>
            </a:r>
            <a:endParaRPr kumimoji="1" lang="zh-CN" altLang="en-US" sz="1200" b="1" dirty="0">
              <a:solidFill>
                <a:srgbClr val="C00000"/>
              </a:solidFill>
              <a:cs typeface="+mn-ea"/>
              <a:sym typeface="+mn-lt"/>
            </a:endParaRPr>
          </a:p>
        </p:txBody>
      </p:sp>
      <p:grpSp>
        <p:nvGrpSpPr>
          <p:cNvPr id="174" name="组合 173"/>
          <p:cNvGrpSpPr/>
          <p:nvPr/>
        </p:nvGrpSpPr>
        <p:grpSpPr>
          <a:xfrm>
            <a:off x="7236932" y="2053296"/>
            <a:ext cx="1523364" cy="1878090"/>
            <a:chOff x="6911804" y="1831394"/>
            <a:chExt cx="1523364" cy="1878090"/>
          </a:xfrm>
        </p:grpSpPr>
        <p:sp>
          <p:nvSpPr>
            <p:cNvPr id="175" name="流程图: 可选过程 174"/>
            <p:cNvSpPr/>
            <p:nvPr/>
          </p:nvSpPr>
          <p:spPr bwMode="auto">
            <a:xfrm>
              <a:off x="6911804" y="1831394"/>
              <a:ext cx="1523364" cy="1878090"/>
            </a:xfrm>
            <a:prstGeom prst="flowChartAlternateProcess">
              <a:avLst/>
            </a:prstGeom>
            <a:solidFill>
              <a:srgbClr val="FFFF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t"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smtClean="0">
                <a:ln>
                  <a:noFill/>
                </a:ln>
                <a:solidFill>
                  <a:srgbClr val="000000"/>
                </a:solidFill>
                <a:effectLst/>
                <a:uLnTx/>
                <a:uFillTx/>
                <a:cs typeface="+mn-ea"/>
                <a:sym typeface="+mn-lt"/>
              </a:endParaRPr>
            </a:p>
          </p:txBody>
        </p:sp>
        <p:sp>
          <p:nvSpPr>
            <p:cNvPr id="176" name="文本框 175"/>
            <p:cNvSpPr txBox="1"/>
            <p:nvPr/>
          </p:nvSpPr>
          <p:spPr bwMode="auto">
            <a:xfrm>
              <a:off x="7183339" y="3388822"/>
              <a:ext cx="1009920" cy="184666"/>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200" b="1" i="0" u="none" strike="noStrike" kern="0" cap="none" spc="0" normalizeH="0" baseline="0" noProof="0" dirty="0" smtClean="0">
                  <a:ln>
                    <a:noFill/>
                  </a:ln>
                  <a:solidFill>
                    <a:srgbClr val="006699"/>
                  </a:solidFill>
                  <a:effectLst/>
                  <a:uLnTx/>
                  <a:uFillTx/>
                  <a:cs typeface="+mn-ea"/>
                  <a:sym typeface="+mn-lt"/>
                </a:rPr>
                <a:t>操作系统</a:t>
              </a:r>
              <a:r>
                <a:rPr kumimoji="1" lang="en-US" altLang="zh-CN" sz="1200" b="1" i="0" u="none" strike="noStrike" kern="0" cap="none" spc="0" normalizeH="0" baseline="0" noProof="0" dirty="0" smtClean="0">
                  <a:ln>
                    <a:noFill/>
                  </a:ln>
                  <a:solidFill>
                    <a:srgbClr val="006699"/>
                  </a:solidFill>
                  <a:effectLst/>
                  <a:uLnTx/>
                  <a:uFillTx/>
                  <a:cs typeface="+mn-ea"/>
                  <a:sym typeface="+mn-lt"/>
                </a:rPr>
                <a:t>OS</a:t>
              </a:r>
              <a:endParaRPr kumimoji="1" lang="zh-CN" altLang="en-US" sz="1200" b="1" i="0" u="none" strike="noStrike" kern="0" cap="none" spc="0" normalizeH="0" baseline="0" noProof="0" dirty="0" smtClean="0">
                <a:ln>
                  <a:noFill/>
                </a:ln>
                <a:solidFill>
                  <a:srgbClr val="006699"/>
                </a:solidFill>
                <a:effectLst/>
                <a:uLnTx/>
                <a:uFillTx/>
                <a:cs typeface="+mn-ea"/>
                <a:sym typeface="+mn-lt"/>
              </a:endParaRPr>
            </a:p>
          </p:txBody>
        </p:sp>
        <p:grpSp>
          <p:nvGrpSpPr>
            <p:cNvPr id="177" name="组合 176"/>
            <p:cNvGrpSpPr/>
            <p:nvPr/>
          </p:nvGrpSpPr>
          <p:grpSpPr>
            <a:xfrm>
              <a:off x="7092470" y="2234425"/>
              <a:ext cx="1162033" cy="874414"/>
              <a:chOff x="7092470" y="2234425"/>
              <a:chExt cx="1162033" cy="874414"/>
            </a:xfrm>
          </p:grpSpPr>
          <p:sp>
            <p:nvSpPr>
              <p:cNvPr id="178" name="流程图: 过程 177"/>
              <p:cNvSpPr/>
              <p:nvPr/>
            </p:nvSpPr>
            <p:spPr bwMode="auto">
              <a:xfrm>
                <a:off x="7092470" y="2234425"/>
                <a:ext cx="1162032" cy="271462"/>
              </a:xfrm>
              <a:prstGeom prst="flowChartProcess">
                <a:avLst/>
              </a:prstGeom>
              <a:solidFill>
                <a:srgbClr val="99CCFF"/>
              </a:solidFill>
              <a:ln w="952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Application</a:t>
                </a:r>
                <a:endParaRPr kumimoji="0" lang="zh-CN" altLang="en-US" sz="1200" b="0" i="0" u="none" strike="noStrike" kern="0" cap="none" spc="0" normalizeH="0" baseline="0" noProof="0" dirty="0" smtClean="0">
                  <a:ln>
                    <a:noFill/>
                  </a:ln>
                  <a:solidFill>
                    <a:srgbClr val="000000"/>
                  </a:solidFill>
                  <a:effectLst/>
                  <a:uLnTx/>
                  <a:uFillTx/>
                  <a:cs typeface="+mn-ea"/>
                  <a:sym typeface="+mn-lt"/>
                </a:endParaRPr>
              </a:p>
            </p:txBody>
          </p:sp>
          <p:sp>
            <p:nvSpPr>
              <p:cNvPr id="179" name="流程图: 过程 178"/>
              <p:cNvSpPr/>
              <p:nvPr/>
            </p:nvSpPr>
            <p:spPr bwMode="auto">
              <a:xfrm>
                <a:off x="7092470" y="2837377"/>
                <a:ext cx="1162033" cy="271462"/>
              </a:xfrm>
              <a:prstGeom prst="flowChartProcess">
                <a:avLst/>
              </a:prstGeom>
              <a:solidFill>
                <a:srgbClr val="CCCCFF"/>
              </a:solidFill>
              <a:ln w="952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Database</a:t>
                </a:r>
                <a:endParaRPr kumimoji="0" lang="zh-CN" alt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180" name="直接箭头连接符 179"/>
              <p:cNvCxnSpPr/>
              <p:nvPr/>
            </p:nvCxnSpPr>
            <p:spPr bwMode="auto">
              <a:xfrm>
                <a:off x="7945566" y="2511671"/>
                <a:ext cx="1" cy="331490"/>
              </a:xfrm>
              <a:prstGeom prst="straightConnector1">
                <a:avLst/>
              </a:prstGeom>
              <a:solidFill>
                <a:srgbClr val="CCFF99"/>
              </a:solidFill>
              <a:ln w="25400" cap="flat" cmpd="sng" algn="ctr">
                <a:solidFill>
                  <a:srgbClr val="006699"/>
                </a:solidFill>
                <a:prstDash val="solid"/>
                <a:round/>
                <a:headEnd type="triangle" w="med" len="med"/>
                <a:tailEnd type="triangle" w="med" len="med"/>
              </a:ln>
              <a:effectLst>
                <a:outerShdw blurRad="50800" dist="38100" dir="2700000" algn="tl" rotWithShape="0">
                  <a:prstClr val="black">
                    <a:alpha val="40000"/>
                  </a:prstClr>
                </a:outerShdw>
              </a:effectLst>
            </p:spPr>
          </p:cxnSp>
          <p:cxnSp>
            <p:nvCxnSpPr>
              <p:cNvPr id="181" name="直接箭头连接符 180"/>
              <p:cNvCxnSpPr/>
              <p:nvPr/>
            </p:nvCxnSpPr>
            <p:spPr bwMode="auto">
              <a:xfrm>
                <a:off x="7428148" y="2511671"/>
                <a:ext cx="1" cy="331490"/>
              </a:xfrm>
              <a:prstGeom prst="straightConnector1">
                <a:avLst/>
              </a:prstGeom>
              <a:solidFill>
                <a:srgbClr val="CCFF99"/>
              </a:solidFill>
              <a:ln w="25400" cap="flat" cmpd="sng" algn="ctr">
                <a:solidFill>
                  <a:srgbClr val="006699"/>
                </a:solidFill>
                <a:prstDash val="solid"/>
                <a:round/>
                <a:headEnd type="triangle" w="med" len="med"/>
                <a:tailEnd type="triangle" w="med" len="med"/>
              </a:ln>
              <a:effectLst>
                <a:outerShdw blurRad="50800" dist="38100" dir="2700000" algn="tl" rotWithShape="0">
                  <a:prstClr val="black">
                    <a:alpha val="40000"/>
                  </a:prstClr>
                </a:outerShdw>
              </a:effectLst>
            </p:spPr>
          </p:cxnSp>
          <p:cxnSp>
            <p:nvCxnSpPr>
              <p:cNvPr id="182" name="直接箭头连接符 181"/>
              <p:cNvCxnSpPr/>
              <p:nvPr/>
            </p:nvCxnSpPr>
            <p:spPr bwMode="auto">
              <a:xfrm>
                <a:off x="7686857" y="2511671"/>
                <a:ext cx="1" cy="331490"/>
              </a:xfrm>
              <a:prstGeom prst="straightConnector1">
                <a:avLst/>
              </a:prstGeom>
              <a:solidFill>
                <a:srgbClr val="CCFF99"/>
              </a:solidFill>
              <a:ln w="25400" cap="flat" cmpd="sng" algn="ctr">
                <a:solidFill>
                  <a:srgbClr val="006699"/>
                </a:solidFill>
                <a:prstDash val="solid"/>
                <a:round/>
                <a:headEnd type="triangle" w="med" len="med"/>
                <a:tailEnd type="triangle" w="med" len="med"/>
              </a:ln>
              <a:effectLst>
                <a:outerShdw blurRad="50800" dist="38100" dir="2700000" algn="tl" rotWithShape="0">
                  <a:prstClr val="black">
                    <a:alpha val="40000"/>
                  </a:prstClr>
                </a:outerShdw>
              </a:effectLst>
            </p:spPr>
          </p:cxnSp>
        </p:grpSp>
      </p:grpSp>
      <p:sp>
        <p:nvSpPr>
          <p:cNvPr id="183" name="文本框 182"/>
          <p:cNvSpPr txBox="1"/>
          <p:nvPr/>
        </p:nvSpPr>
        <p:spPr bwMode="auto">
          <a:xfrm>
            <a:off x="7493654" y="4072426"/>
            <a:ext cx="1009920" cy="184666"/>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0000"/>
                </a:solidFill>
                <a:cs typeface="+mn-ea"/>
                <a:sym typeface="+mn-lt"/>
              </a:rPr>
              <a:t>单主机</a:t>
            </a:r>
            <a:endParaRPr kumimoji="1" lang="zh-CN" altLang="en-US" sz="1200" b="1" dirty="0">
              <a:solidFill>
                <a:srgbClr val="000000"/>
              </a:solidFill>
              <a:cs typeface="+mn-ea"/>
              <a:sym typeface="+mn-lt"/>
            </a:endParaRPr>
          </a:p>
        </p:txBody>
      </p:sp>
      <p:grpSp>
        <p:nvGrpSpPr>
          <p:cNvPr id="184" name="Community_Gathering"/>
          <p:cNvGrpSpPr>
            <a:grpSpLocks noChangeAspect="1"/>
          </p:cNvGrpSpPr>
          <p:nvPr>
            <p:custDataLst>
              <p:tags r:id="rId8"/>
            </p:custDataLst>
          </p:nvPr>
        </p:nvGrpSpPr>
        <p:grpSpPr bwMode="auto">
          <a:xfrm>
            <a:off x="9936249" y="1379537"/>
            <a:ext cx="474701" cy="363194"/>
            <a:chOff x="22" y="71"/>
            <a:chExt cx="447" cy="342"/>
          </a:xfrm>
          <a:solidFill>
            <a:srgbClr val="990000"/>
          </a:solidFill>
          <a:effectLst>
            <a:outerShdw blurRad="50800" dist="38100" dir="2700000" algn="tl" rotWithShape="0">
              <a:prstClr val="black">
                <a:alpha val="40000"/>
              </a:prstClr>
            </a:outerShdw>
          </a:effectLst>
        </p:grpSpPr>
        <p:sp>
          <p:nvSpPr>
            <p:cNvPr id="185" name="Community_Gathering"/>
            <p:cNvSpPr>
              <a:spLocks noEditPoints="1"/>
            </p:cNvSpPr>
            <p:nvPr>
              <p:custDataLst>
                <p:tags r:id="rId9"/>
              </p:custDataLst>
            </p:nvPr>
          </p:nvSpPr>
          <p:spPr bwMode="auto">
            <a:xfrm>
              <a:off x="179" y="83"/>
              <a:ext cx="133" cy="133"/>
            </a:xfrm>
            <a:custGeom>
              <a:avLst/>
              <a:gdLst>
                <a:gd name="T0" fmla="*/ 630 w 1258"/>
                <a:gd name="T1" fmla="*/ 1258 h 1258"/>
                <a:gd name="T2" fmla="*/ 628 w 1258"/>
                <a:gd name="T3" fmla="*/ 1258 h 1258"/>
                <a:gd name="T4" fmla="*/ 0 w 1258"/>
                <a:gd name="T5" fmla="*/ 630 h 1258"/>
                <a:gd name="T6" fmla="*/ 0 w 1258"/>
                <a:gd name="T7" fmla="*/ 628 h 1258"/>
                <a:gd name="T8" fmla="*/ 628 w 1258"/>
                <a:gd name="T9" fmla="*/ 0 h 1258"/>
                <a:gd name="T10" fmla="*/ 630 w 1258"/>
                <a:gd name="T11" fmla="*/ 0 h 1258"/>
                <a:gd name="T12" fmla="*/ 1258 w 1258"/>
                <a:gd name="T13" fmla="*/ 628 h 1258"/>
                <a:gd name="T14" fmla="*/ 1258 w 1258"/>
                <a:gd name="T15" fmla="*/ 630 h 1258"/>
                <a:gd name="T16" fmla="*/ 630 w 1258"/>
                <a:gd name="T17" fmla="*/ 1258 h 1258"/>
                <a:gd name="T18" fmla="*/ 628 w 1258"/>
                <a:gd name="T19" fmla="*/ 113 h 1258"/>
                <a:gd name="T20" fmla="*/ 113 w 1258"/>
                <a:gd name="T21" fmla="*/ 628 h 1258"/>
                <a:gd name="T22" fmla="*/ 113 w 1258"/>
                <a:gd name="T23" fmla="*/ 630 h 1258"/>
                <a:gd name="T24" fmla="*/ 628 w 1258"/>
                <a:gd name="T25" fmla="*/ 1146 h 1258"/>
                <a:gd name="T26" fmla="*/ 630 w 1258"/>
                <a:gd name="T27" fmla="*/ 1146 h 1258"/>
                <a:gd name="T28" fmla="*/ 1146 w 1258"/>
                <a:gd name="T29" fmla="*/ 630 h 1258"/>
                <a:gd name="T30" fmla="*/ 1146 w 1258"/>
                <a:gd name="T31" fmla="*/ 628 h 1258"/>
                <a:gd name="T32" fmla="*/ 630 w 1258"/>
                <a:gd name="T33" fmla="*/ 113 h 1258"/>
                <a:gd name="T34" fmla="*/ 628 w 1258"/>
                <a:gd name="T35" fmla="*/ 113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8" h="1258">
                  <a:moveTo>
                    <a:pt x="630" y="1258"/>
                  </a:moveTo>
                  <a:lnTo>
                    <a:pt x="628" y="1258"/>
                  </a:lnTo>
                  <a:cubicBezTo>
                    <a:pt x="281" y="1258"/>
                    <a:pt x="1" y="977"/>
                    <a:pt x="0" y="630"/>
                  </a:cubicBezTo>
                  <a:lnTo>
                    <a:pt x="0" y="628"/>
                  </a:lnTo>
                  <a:cubicBezTo>
                    <a:pt x="0" y="281"/>
                    <a:pt x="281" y="1"/>
                    <a:pt x="628" y="0"/>
                  </a:cubicBezTo>
                  <a:lnTo>
                    <a:pt x="630" y="0"/>
                  </a:lnTo>
                  <a:cubicBezTo>
                    <a:pt x="977" y="1"/>
                    <a:pt x="1258" y="281"/>
                    <a:pt x="1258" y="628"/>
                  </a:cubicBezTo>
                  <a:lnTo>
                    <a:pt x="1258" y="630"/>
                  </a:lnTo>
                  <a:cubicBezTo>
                    <a:pt x="1258" y="977"/>
                    <a:pt x="977" y="1258"/>
                    <a:pt x="630" y="1258"/>
                  </a:cubicBezTo>
                  <a:close/>
                  <a:moveTo>
                    <a:pt x="628" y="113"/>
                  </a:moveTo>
                  <a:cubicBezTo>
                    <a:pt x="344" y="113"/>
                    <a:pt x="113" y="344"/>
                    <a:pt x="113" y="628"/>
                  </a:cubicBezTo>
                  <a:lnTo>
                    <a:pt x="113" y="630"/>
                  </a:lnTo>
                  <a:cubicBezTo>
                    <a:pt x="113" y="915"/>
                    <a:pt x="343" y="1145"/>
                    <a:pt x="628" y="1146"/>
                  </a:cubicBezTo>
                  <a:lnTo>
                    <a:pt x="630" y="1146"/>
                  </a:lnTo>
                  <a:cubicBezTo>
                    <a:pt x="915" y="1145"/>
                    <a:pt x="1145" y="915"/>
                    <a:pt x="1146" y="630"/>
                  </a:cubicBezTo>
                  <a:lnTo>
                    <a:pt x="1146" y="628"/>
                  </a:lnTo>
                  <a:cubicBezTo>
                    <a:pt x="1145" y="344"/>
                    <a:pt x="915" y="113"/>
                    <a:pt x="630" y="113"/>
                  </a:cubicBezTo>
                  <a:lnTo>
                    <a:pt x="628" y="113"/>
                  </a:ln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86" name="Community_Gathering"/>
            <p:cNvSpPr/>
            <p:nvPr>
              <p:custDataLst>
                <p:tags r:id="rId10"/>
              </p:custDataLst>
            </p:nvPr>
          </p:nvSpPr>
          <p:spPr bwMode="auto">
            <a:xfrm>
              <a:off x="22" y="181"/>
              <a:ext cx="171" cy="125"/>
            </a:xfrm>
            <a:custGeom>
              <a:avLst/>
              <a:gdLst>
                <a:gd name="T0" fmla="*/ 1083 w 1621"/>
                <a:gd name="T1" fmla="*/ 1181 h 1181"/>
                <a:gd name="T2" fmla="*/ 56 w 1621"/>
                <a:gd name="T3" fmla="*/ 1181 h 1181"/>
                <a:gd name="T4" fmla="*/ 0 w 1621"/>
                <a:gd name="T5" fmla="*/ 1124 h 1181"/>
                <a:gd name="T6" fmla="*/ 0 w 1621"/>
                <a:gd name="T7" fmla="*/ 811 h 1181"/>
                <a:gd name="T8" fmla="*/ 811 w 1621"/>
                <a:gd name="T9" fmla="*/ 0 h 1181"/>
                <a:gd name="T10" fmla="*/ 1606 w 1621"/>
                <a:gd name="T11" fmla="*/ 664 h 1181"/>
                <a:gd name="T12" fmla="*/ 1496 w 1621"/>
                <a:gd name="T13" fmla="*/ 686 h 1181"/>
                <a:gd name="T14" fmla="*/ 811 w 1621"/>
                <a:gd name="T15" fmla="*/ 111 h 1181"/>
                <a:gd name="T16" fmla="*/ 112 w 1621"/>
                <a:gd name="T17" fmla="*/ 810 h 1181"/>
                <a:gd name="T18" fmla="*/ 112 w 1621"/>
                <a:gd name="T19" fmla="*/ 1068 h 1181"/>
                <a:gd name="T20" fmla="*/ 1083 w 1621"/>
                <a:gd name="T21" fmla="*/ 1068 h 1181"/>
                <a:gd name="T22" fmla="*/ 1083 w 1621"/>
                <a:gd name="T23"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1" h="1181">
                  <a:moveTo>
                    <a:pt x="1083" y="1181"/>
                  </a:moveTo>
                  <a:lnTo>
                    <a:pt x="56" y="1181"/>
                  </a:lnTo>
                  <a:cubicBezTo>
                    <a:pt x="25" y="1181"/>
                    <a:pt x="0" y="1155"/>
                    <a:pt x="0" y="1124"/>
                  </a:cubicBezTo>
                  <a:lnTo>
                    <a:pt x="0" y="811"/>
                  </a:lnTo>
                  <a:cubicBezTo>
                    <a:pt x="1" y="363"/>
                    <a:pt x="363" y="0"/>
                    <a:pt x="811" y="0"/>
                  </a:cubicBezTo>
                  <a:cubicBezTo>
                    <a:pt x="1193" y="0"/>
                    <a:pt x="1527" y="279"/>
                    <a:pt x="1606" y="664"/>
                  </a:cubicBezTo>
                  <a:cubicBezTo>
                    <a:pt x="1621" y="737"/>
                    <a:pt x="1511" y="760"/>
                    <a:pt x="1496" y="686"/>
                  </a:cubicBezTo>
                  <a:cubicBezTo>
                    <a:pt x="1428" y="354"/>
                    <a:pt x="1140" y="111"/>
                    <a:pt x="811" y="111"/>
                  </a:cubicBezTo>
                  <a:cubicBezTo>
                    <a:pt x="425" y="112"/>
                    <a:pt x="113" y="425"/>
                    <a:pt x="112" y="810"/>
                  </a:cubicBezTo>
                  <a:lnTo>
                    <a:pt x="112" y="1068"/>
                  </a:lnTo>
                  <a:lnTo>
                    <a:pt x="1083" y="1068"/>
                  </a:lnTo>
                  <a:cubicBezTo>
                    <a:pt x="1158" y="1068"/>
                    <a:pt x="1158" y="1181"/>
                    <a:pt x="1083" y="1181"/>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87" name="Community_Gathering"/>
            <p:cNvSpPr>
              <a:spLocks noEditPoints="1"/>
            </p:cNvSpPr>
            <p:nvPr>
              <p:custDataLst>
                <p:tags r:id="rId11"/>
              </p:custDataLst>
            </p:nvPr>
          </p:nvSpPr>
          <p:spPr bwMode="auto">
            <a:xfrm>
              <a:off x="58" y="71"/>
              <a:ext cx="95" cy="95"/>
            </a:xfrm>
            <a:custGeom>
              <a:avLst/>
              <a:gdLst>
                <a:gd name="T0" fmla="*/ 466 w 898"/>
                <a:gd name="T1" fmla="*/ 897 h 897"/>
                <a:gd name="T2" fmla="*/ 67 w 898"/>
                <a:gd name="T3" fmla="*/ 631 h 897"/>
                <a:gd name="T4" fmla="*/ 161 w 898"/>
                <a:gd name="T5" fmla="*/ 160 h 897"/>
                <a:gd name="T6" fmla="*/ 631 w 898"/>
                <a:gd name="T7" fmla="*/ 67 h 897"/>
                <a:gd name="T8" fmla="*/ 898 w 898"/>
                <a:gd name="T9" fmla="*/ 466 h 897"/>
                <a:gd name="T10" fmla="*/ 466 w 898"/>
                <a:gd name="T11" fmla="*/ 897 h 897"/>
                <a:gd name="T12" fmla="*/ 466 w 898"/>
                <a:gd name="T13" fmla="*/ 146 h 897"/>
                <a:gd name="T14" fmla="*/ 240 w 898"/>
                <a:gd name="T15" fmla="*/ 691 h 897"/>
                <a:gd name="T16" fmla="*/ 786 w 898"/>
                <a:gd name="T17" fmla="*/ 466 h 897"/>
                <a:gd name="T18" fmla="*/ 466 w 898"/>
                <a:gd name="T19" fmla="*/ 146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 h="897">
                  <a:moveTo>
                    <a:pt x="466" y="897"/>
                  </a:moveTo>
                  <a:cubicBezTo>
                    <a:pt x="291" y="897"/>
                    <a:pt x="134" y="792"/>
                    <a:pt x="67" y="631"/>
                  </a:cubicBezTo>
                  <a:cubicBezTo>
                    <a:pt x="0" y="469"/>
                    <a:pt x="37" y="284"/>
                    <a:pt x="161" y="160"/>
                  </a:cubicBezTo>
                  <a:cubicBezTo>
                    <a:pt x="284" y="37"/>
                    <a:pt x="470" y="0"/>
                    <a:pt x="631" y="67"/>
                  </a:cubicBezTo>
                  <a:cubicBezTo>
                    <a:pt x="793" y="133"/>
                    <a:pt x="898" y="291"/>
                    <a:pt x="898" y="466"/>
                  </a:cubicBezTo>
                  <a:cubicBezTo>
                    <a:pt x="898" y="704"/>
                    <a:pt x="705" y="897"/>
                    <a:pt x="466" y="897"/>
                  </a:cubicBezTo>
                  <a:close/>
                  <a:moveTo>
                    <a:pt x="466" y="146"/>
                  </a:moveTo>
                  <a:cubicBezTo>
                    <a:pt x="182" y="146"/>
                    <a:pt x="39" y="490"/>
                    <a:pt x="240" y="691"/>
                  </a:cubicBezTo>
                  <a:cubicBezTo>
                    <a:pt x="441" y="893"/>
                    <a:pt x="786" y="750"/>
                    <a:pt x="786" y="466"/>
                  </a:cubicBezTo>
                  <a:cubicBezTo>
                    <a:pt x="785" y="289"/>
                    <a:pt x="642" y="146"/>
                    <a:pt x="466" y="146"/>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88" name="Community_Gathering"/>
            <p:cNvSpPr/>
            <p:nvPr>
              <p:custDataLst>
                <p:tags r:id="rId12"/>
              </p:custDataLst>
            </p:nvPr>
          </p:nvSpPr>
          <p:spPr bwMode="auto">
            <a:xfrm>
              <a:off x="297" y="181"/>
              <a:ext cx="172" cy="125"/>
            </a:xfrm>
            <a:custGeom>
              <a:avLst/>
              <a:gdLst>
                <a:gd name="T0" fmla="*/ 1570 w 1627"/>
                <a:gd name="T1" fmla="*/ 1181 h 1181"/>
                <a:gd name="T2" fmla="*/ 545 w 1627"/>
                <a:gd name="T3" fmla="*/ 1181 h 1181"/>
                <a:gd name="T4" fmla="*/ 545 w 1627"/>
                <a:gd name="T5" fmla="*/ 1068 h 1181"/>
                <a:gd name="T6" fmla="*/ 1514 w 1627"/>
                <a:gd name="T7" fmla="*/ 1068 h 1181"/>
                <a:gd name="T8" fmla="*/ 1514 w 1627"/>
                <a:gd name="T9" fmla="*/ 701 h 1181"/>
                <a:gd name="T10" fmla="*/ 925 w 1627"/>
                <a:gd name="T11" fmla="*/ 112 h 1181"/>
                <a:gd name="T12" fmla="*/ 707 w 1627"/>
                <a:gd name="T13" fmla="*/ 112 h 1181"/>
                <a:gd name="T14" fmla="*/ 118 w 1627"/>
                <a:gd name="T15" fmla="*/ 663 h 1181"/>
                <a:gd name="T16" fmla="*/ 5 w 1627"/>
                <a:gd name="T17" fmla="*/ 656 h 1181"/>
                <a:gd name="T18" fmla="*/ 707 w 1627"/>
                <a:gd name="T19" fmla="*/ 0 h 1181"/>
                <a:gd name="T20" fmla="*/ 925 w 1627"/>
                <a:gd name="T21" fmla="*/ 0 h 1181"/>
                <a:gd name="T22" fmla="*/ 1627 w 1627"/>
                <a:gd name="T23" fmla="*/ 701 h 1181"/>
                <a:gd name="T24" fmla="*/ 1627 w 1627"/>
                <a:gd name="T25" fmla="*/ 1125 h 1181"/>
                <a:gd name="T26" fmla="*/ 1570 w 1627"/>
                <a:gd name="T27"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7" h="1181">
                  <a:moveTo>
                    <a:pt x="1570" y="1181"/>
                  </a:moveTo>
                  <a:lnTo>
                    <a:pt x="545" y="1181"/>
                  </a:lnTo>
                  <a:cubicBezTo>
                    <a:pt x="470" y="1181"/>
                    <a:pt x="470" y="1068"/>
                    <a:pt x="545" y="1068"/>
                  </a:cubicBezTo>
                  <a:lnTo>
                    <a:pt x="1514" y="1068"/>
                  </a:lnTo>
                  <a:lnTo>
                    <a:pt x="1514" y="701"/>
                  </a:lnTo>
                  <a:cubicBezTo>
                    <a:pt x="1514" y="375"/>
                    <a:pt x="1250" y="112"/>
                    <a:pt x="925" y="112"/>
                  </a:cubicBezTo>
                  <a:lnTo>
                    <a:pt x="707" y="112"/>
                  </a:lnTo>
                  <a:cubicBezTo>
                    <a:pt x="396" y="112"/>
                    <a:pt x="139" y="353"/>
                    <a:pt x="118" y="663"/>
                  </a:cubicBezTo>
                  <a:cubicBezTo>
                    <a:pt x="113" y="738"/>
                    <a:pt x="0" y="730"/>
                    <a:pt x="5" y="656"/>
                  </a:cubicBezTo>
                  <a:cubicBezTo>
                    <a:pt x="31" y="287"/>
                    <a:pt x="337" y="0"/>
                    <a:pt x="707" y="0"/>
                  </a:cubicBezTo>
                  <a:lnTo>
                    <a:pt x="925" y="0"/>
                  </a:lnTo>
                  <a:cubicBezTo>
                    <a:pt x="1312" y="0"/>
                    <a:pt x="1626" y="314"/>
                    <a:pt x="1627" y="701"/>
                  </a:cubicBezTo>
                  <a:lnTo>
                    <a:pt x="1627" y="1125"/>
                  </a:lnTo>
                  <a:cubicBezTo>
                    <a:pt x="1627" y="1156"/>
                    <a:pt x="1601" y="1181"/>
                    <a:pt x="1570" y="1181"/>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89" name="Community_Gathering"/>
            <p:cNvSpPr>
              <a:spLocks noEditPoints="1"/>
            </p:cNvSpPr>
            <p:nvPr>
              <p:custDataLst>
                <p:tags r:id="rId13"/>
              </p:custDataLst>
            </p:nvPr>
          </p:nvSpPr>
          <p:spPr bwMode="auto">
            <a:xfrm>
              <a:off x="334" y="71"/>
              <a:ext cx="94" cy="95"/>
            </a:xfrm>
            <a:custGeom>
              <a:avLst/>
              <a:gdLst>
                <a:gd name="T0" fmla="*/ 466 w 898"/>
                <a:gd name="T1" fmla="*/ 897 h 897"/>
                <a:gd name="T2" fmla="*/ 67 w 898"/>
                <a:gd name="T3" fmla="*/ 631 h 897"/>
                <a:gd name="T4" fmla="*/ 161 w 898"/>
                <a:gd name="T5" fmla="*/ 160 h 897"/>
                <a:gd name="T6" fmla="*/ 632 w 898"/>
                <a:gd name="T7" fmla="*/ 67 h 897"/>
                <a:gd name="T8" fmla="*/ 898 w 898"/>
                <a:gd name="T9" fmla="*/ 466 h 897"/>
                <a:gd name="T10" fmla="*/ 466 w 898"/>
                <a:gd name="T11" fmla="*/ 897 h 897"/>
                <a:gd name="T12" fmla="*/ 466 w 898"/>
                <a:gd name="T13" fmla="*/ 146 h 897"/>
                <a:gd name="T14" fmla="*/ 240 w 898"/>
                <a:gd name="T15" fmla="*/ 691 h 897"/>
                <a:gd name="T16" fmla="*/ 786 w 898"/>
                <a:gd name="T17" fmla="*/ 466 h 897"/>
                <a:gd name="T18" fmla="*/ 466 w 898"/>
                <a:gd name="T19" fmla="*/ 146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 h="897">
                  <a:moveTo>
                    <a:pt x="466" y="897"/>
                  </a:moveTo>
                  <a:cubicBezTo>
                    <a:pt x="292" y="897"/>
                    <a:pt x="134" y="792"/>
                    <a:pt x="67" y="631"/>
                  </a:cubicBezTo>
                  <a:cubicBezTo>
                    <a:pt x="0" y="469"/>
                    <a:pt x="37" y="284"/>
                    <a:pt x="161" y="160"/>
                  </a:cubicBezTo>
                  <a:cubicBezTo>
                    <a:pt x="284" y="37"/>
                    <a:pt x="470" y="0"/>
                    <a:pt x="632" y="67"/>
                  </a:cubicBezTo>
                  <a:cubicBezTo>
                    <a:pt x="793" y="133"/>
                    <a:pt x="898" y="291"/>
                    <a:pt x="898" y="466"/>
                  </a:cubicBezTo>
                  <a:cubicBezTo>
                    <a:pt x="898" y="704"/>
                    <a:pt x="705" y="897"/>
                    <a:pt x="466" y="897"/>
                  </a:cubicBezTo>
                  <a:close/>
                  <a:moveTo>
                    <a:pt x="466" y="146"/>
                  </a:moveTo>
                  <a:cubicBezTo>
                    <a:pt x="182" y="146"/>
                    <a:pt x="39" y="490"/>
                    <a:pt x="240" y="691"/>
                  </a:cubicBezTo>
                  <a:cubicBezTo>
                    <a:pt x="442" y="893"/>
                    <a:pt x="786" y="750"/>
                    <a:pt x="786" y="466"/>
                  </a:cubicBezTo>
                  <a:cubicBezTo>
                    <a:pt x="785" y="289"/>
                    <a:pt x="643" y="146"/>
                    <a:pt x="466" y="146"/>
                  </a:cubicBez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190" name="Community_Gathering"/>
            <p:cNvSpPr>
              <a:spLocks noEditPoints="1"/>
            </p:cNvSpPr>
            <p:nvPr>
              <p:custDataLst>
                <p:tags r:id="rId14"/>
              </p:custDataLst>
            </p:nvPr>
          </p:nvSpPr>
          <p:spPr bwMode="auto">
            <a:xfrm>
              <a:off x="120" y="231"/>
              <a:ext cx="252" cy="182"/>
            </a:xfrm>
            <a:custGeom>
              <a:avLst/>
              <a:gdLst>
                <a:gd name="T0" fmla="*/ 2332 w 2388"/>
                <a:gd name="T1" fmla="*/ 1722 h 1722"/>
                <a:gd name="T2" fmla="*/ 57 w 2388"/>
                <a:gd name="T3" fmla="*/ 1722 h 1722"/>
                <a:gd name="T4" fmla="*/ 0 w 2388"/>
                <a:gd name="T5" fmla="*/ 1666 h 1722"/>
                <a:gd name="T6" fmla="*/ 0 w 2388"/>
                <a:gd name="T7" fmla="*/ 1193 h 1722"/>
                <a:gd name="T8" fmla="*/ 1194 w 2388"/>
                <a:gd name="T9" fmla="*/ 0 h 1722"/>
                <a:gd name="T10" fmla="*/ 2388 w 2388"/>
                <a:gd name="T11" fmla="*/ 1193 h 1722"/>
                <a:gd name="T12" fmla="*/ 2388 w 2388"/>
                <a:gd name="T13" fmla="*/ 1666 h 1722"/>
                <a:gd name="T14" fmla="*/ 2332 w 2388"/>
                <a:gd name="T15" fmla="*/ 1722 h 1722"/>
                <a:gd name="T16" fmla="*/ 113 w 2388"/>
                <a:gd name="T17" fmla="*/ 1610 h 1722"/>
                <a:gd name="T18" fmla="*/ 2275 w 2388"/>
                <a:gd name="T19" fmla="*/ 1610 h 1722"/>
                <a:gd name="T20" fmla="*/ 2275 w 2388"/>
                <a:gd name="T21" fmla="*/ 1193 h 1722"/>
                <a:gd name="T22" fmla="*/ 1194 w 2388"/>
                <a:gd name="T23" fmla="*/ 112 h 1722"/>
                <a:gd name="T24" fmla="*/ 113 w 2388"/>
                <a:gd name="T25" fmla="*/ 1193 h 1722"/>
                <a:gd name="T26" fmla="*/ 113 w 2388"/>
                <a:gd name="T27" fmla="*/ 1610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8" h="1722">
                  <a:moveTo>
                    <a:pt x="2332" y="1722"/>
                  </a:moveTo>
                  <a:lnTo>
                    <a:pt x="57" y="1722"/>
                  </a:lnTo>
                  <a:cubicBezTo>
                    <a:pt x="26" y="1722"/>
                    <a:pt x="0" y="1697"/>
                    <a:pt x="0" y="1666"/>
                  </a:cubicBezTo>
                  <a:lnTo>
                    <a:pt x="0" y="1193"/>
                  </a:lnTo>
                  <a:cubicBezTo>
                    <a:pt x="0" y="534"/>
                    <a:pt x="535" y="0"/>
                    <a:pt x="1194" y="0"/>
                  </a:cubicBezTo>
                  <a:cubicBezTo>
                    <a:pt x="1853" y="0"/>
                    <a:pt x="2388" y="534"/>
                    <a:pt x="2388" y="1193"/>
                  </a:cubicBezTo>
                  <a:lnTo>
                    <a:pt x="2388" y="1666"/>
                  </a:lnTo>
                  <a:cubicBezTo>
                    <a:pt x="2388" y="1697"/>
                    <a:pt x="2363" y="1722"/>
                    <a:pt x="2332" y="1722"/>
                  </a:cubicBezTo>
                  <a:close/>
                  <a:moveTo>
                    <a:pt x="113" y="1610"/>
                  </a:moveTo>
                  <a:lnTo>
                    <a:pt x="2275" y="1610"/>
                  </a:lnTo>
                  <a:lnTo>
                    <a:pt x="2275" y="1193"/>
                  </a:lnTo>
                  <a:cubicBezTo>
                    <a:pt x="2275" y="596"/>
                    <a:pt x="1791" y="112"/>
                    <a:pt x="1194" y="112"/>
                  </a:cubicBezTo>
                  <a:cubicBezTo>
                    <a:pt x="597" y="112"/>
                    <a:pt x="113" y="596"/>
                    <a:pt x="113" y="1193"/>
                  </a:cubicBezTo>
                  <a:lnTo>
                    <a:pt x="113" y="1610"/>
                  </a:lnTo>
                  <a:close/>
                </a:path>
              </a:pathLst>
            </a:custGeom>
            <a:grpFill/>
            <a:ln w="0">
              <a:solidFill>
                <a:srgbClr val="990000"/>
              </a:solidFill>
              <a:prstDash val="solid"/>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grpSp>
      <p:sp>
        <p:nvSpPr>
          <p:cNvPr id="191" name="文本框 190"/>
          <p:cNvSpPr txBox="1"/>
          <p:nvPr/>
        </p:nvSpPr>
        <p:spPr bwMode="auto">
          <a:xfrm>
            <a:off x="10474668" y="1485759"/>
            <a:ext cx="413378" cy="184666"/>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a:solidFill>
                  <a:srgbClr val="C00000"/>
                </a:solidFill>
                <a:cs typeface="+mn-ea"/>
                <a:sym typeface="+mn-lt"/>
              </a:rPr>
              <a:t>用户</a:t>
            </a:r>
            <a:endParaRPr kumimoji="1" lang="zh-CN" altLang="en-US" sz="1200" b="1" dirty="0">
              <a:solidFill>
                <a:srgbClr val="C00000"/>
              </a:solidFill>
              <a:cs typeface="+mn-ea"/>
              <a:sym typeface="+mn-lt"/>
            </a:endParaRPr>
          </a:p>
        </p:txBody>
      </p:sp>
      <p:sp>
        <p:nvSpPr>
          <p:cNvPr id="192" name="流程图: 可选过程 191"/>
          <p:cNvSpPr/>
          <p:nvPr/>
        </p:nvSpPr>
        <p:spPr bwMode="auto">
          <a:xfrm>
            <a:off x="9422356" y="2046257"/>
            <a:ext cx="1606191" cy="852454"/>
          </a:xfrm>
          <a:prstGeom prst="flowChartAlternateProcess">
            <a:avLst/>
          </a:prstGeom>
          <a:solidFill>
            <a:srgbClr val="FFFF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t"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smtClean="0">
              <a:ln>
                <a:noFill/>
              </a:ln>
              <a:solidFill>
                <a:srgbClr val="000000"/>
              </a:solidFill>
              <a:effectLst/>
              <a:uLnTx/>
              <a:uFillTx/>
              <a:cs typeface="+mn-ea"/>
              <a:sym typeface="+mn-lt"/>
            </a:endParaRPr>
          </a:p>
        </p:txBody>
      </p:sp>
      <p:sp>
        <p:nvSpPr>
          <p:cNvPr id="193" name="文本框 192"/>
          <p:cNvSpPr txBox="1"/>
          <p:nvPr/>
        </p:nvSpPr>
        <p:spPr bwMode="auto">
          <a:xfrm>
            <a:off x="9984432" y="3714231"/>
            <a:ext cx="1009920" cy="184666"/>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6699"/>
                </a:solidFill>
                <a:cs typeface="+mn-ea"/>
                <a:sym typeface="+mn-lt"/>
              </a:rPr>
              <a:t>数据库服务器</a:t>
            </a:r>
            <a:endParaRPr kumimoji="1" lang="zh-CN" altLang="en-US" sz="1200" b="1" dirty="0">
              <a:solidFill>
                <a:srgbClr val="006699"/>
              </a:solidFill>
              <a:cs typeface="+mn-ea"/>
              <a:sym typeface="+mn-lt"/>
            </a:endParaRPr>
          </a:p>
        </p:txBody>
      </p:sp>
      <p:sp>
        <p:nvSpPr>
          <p:cNvPr id="194" name="流程图: 过程 193"/>
          <p:cNvSpPr/>
          <p:nvPr/>
        </p:nvSpPr>
        <p:spPr bwMode="auto">
          <a:xfrm>
            <a:off x="9616394" y="2315057"/>
            <a:ext cx="1162032" cy="271462"/>
          </a:xfrm>
          <a:prstGeom prst="flowChartProcess">
            <a:avLst/>
          </a:prstGeom>
          <a:solidFill>
            <a:srgbClr val="99CCFF"/>
          </a:solidFill>
          <a:ln w="952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Application</a:t>
            </a:r>
            <a:endParaRPr kumimoji="0" lang="zh-CN" altLang="en-US" sz="1200" b="0" i="0" u="none" strike="noStrike" kern="0" cap="none" spc="0" normalizeH="0" baseline="0" noProof="0" dirty="0" smtClean="0">
              <a:ln>
                <a:noFill/>
              </a:ln>
              <a:solidFill>
                <a:srgbClr val="000000"/>
              </a:solidFill>
              <a:effectLst/>
              <a:uLnTx/>
              <a:uFillTx/>
              <a:cs typeface="+mn-ea"/>
              <a:sym typeface="+mn-lt"/>
            </a:endParaRPr>
          </a:p>
        </p:txBody>
      </p:sp>
      <p:sp>
        <p:nvSpPr>
          <p:cNvPr id="195" name="流程图: 过程 194"/>
          <p:cNvSpPr/>
          <p:nvPr/>
        </p:nvSpPr>
        <p:spPr bwMode="auto">
          <a:xfrm>
            <a:off x="9603023" y="3307432"/>
            <a:ext cx="1162033" cy="271462"/>
          </a:xfrm>
          <a:prstGeom prst="flowChartProcess">
            <a:avLst/>
          </a:prstGeom>
          <a:solidFill>
            <a:srgbClr val="CCCCFF"/>
          </a:solidFill>
          <a:ln w="952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eaLnBrk="1" fontAlgn="t"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000000"/>
                </a:solidFill>
                <a:effectLst/>
                <a:uLnTx/>
                <a:uFillTx/>
                <a:cs typeface="+mn-ea"/>
                <a:sym typeface="+mn-lt"/>
              </a:rPr>
              <a:t>Database</a:t>
            </a:r>
            <a:endParaRPr kumimoji="0" lang="zh-CN" altLang="en-US" sz="1200" b="0" i="0" u="none" strike="noStrike" kern="0" cap="none" spc="0" normalizeH="0" baseline="0" noProof="0" dirty="0" smtClean="0">
              <a:ln>
                <a:noFill/>
              </a:ln>
              <a:solidFill>
                <a:srgbClr val="000000"/>
              </a:solidFill>
              <a:effectLst/>
              <a:uLnTx/>
              <a:uFillTx/>
              <a:cs typeface="+mn-ea"/>
              <a:sym typeface="+mn-lt"/>
            </a:endParaRPr>
          </a:p>
        </p:txBody>
      </p:sp>
      <p:cxnSp>
        <p:nvCxnSpPr>
          <p:cNvPr id="196" name="直接箭头连接符 195"/>
          <p:cNvCxnSpPr/>
          <p:nvPr/>
        </p:nvCxnSpPr>
        <p:spPr bwMode="auto">
          <a:xfrm flipH="1">
            <a:off x="10456120" y="2586519"/>
            <a:ext cx="0" cy="726697"/>
          </a:xfrm>
          <a:prstGeom prst="straightConnector1">
            <a:avLst/>
          </a:prstGeom>
          <a:solidFill>
            <a:srgbClr val="CCFF99"/>
          </a:solidFill>
          <a:ln w="25400" cap="flat" cmpd="sng" algn="ctr">
            <a:solidFill>
              <a:srgbClr val="006699"/>
            </a:solidFill>
            <a:prstDash val="solid"/>
            <a:round/>
            <a:headEnd type="triangle" w="med" len="med"/>
            <a:tailEnd type="triangle" w="med" len="med"/>
          </a:ln>
          <a:effectLst>
            <a:outerShdw blurRad="50800" dist="38100" dir="2700000" algn="tl" rotWithShape="0">
              <a:prstClr val="black">
                <a:alpha val="40000"/>
              </a:prstClr>
            </a:outerShdw>
          </a:effectLst>
        </p:spPr>
      </p:cxnSp>
      <p:cxnSp>
        <p:nvCxnSpPr>
          <p:cNvPr id="197" name="直接箭头连接符 196"/>
          <p:cNvCxnSpPr/>
          <p:nvPr/>
        </p:nvCxnSpPr>
        <p:spPr bwMode="auto">
          <a:xfrm flipH="1">
            <a:off x="9938702" y="2586519"/>
            <a:ext cx="0" cy="726697"/>
          </a:xfrm>
          <a:prstGeom prst="straightConnector1">
            <a:avLst/>
          </a:prstGeom>
          <a:solidFill>
            <a:srgbClr val="CCFF99"/>
          </a:solidFill>
          <a:ln w="25400" cap="flat" cmpd="sng" algn="ctr">
            <a:solidFill>
              <a:srgbClr val="006699"/>
            </a:solidFill>
            <a:prstDash val="solid"/>
            <a:round/>
            <a:headEnd type="triangle" w="med" len="med"/>
            <a:tailEnd type="triangle" w="med" len="med"/>
          </a:ln>
          <a:effectLst>
            <a:outerShdw blurRad="50800" dist="38100" dir="2700000" algn="tl" rotWithShape="0">
              <a:prstClr val="black">
                <a:alpha val="40000"/>
              </a:prstClr>
            </a:outerShdw>
          </a:effectLst>
        </p:spPr>
      </p:cxnSp>
      <p:cxnSp>
        <p:nvCxnSpPr>
          <p:cNvPr id="198" name="直接箭头连接符 197"/>
          <p:cNvCxnSpPr>
            <a:stCxn id="194" idx="2"/>
          </p:cNvCxnSpPr>
          <p:nvPr/>
        </p:nvCxnSpPr>
        <p:spPr bwMode="auto">
          <a:xfrm>
            <a:off x="10197410" y="2586519"/>
            <a:ext cx="1" cy="726697"/>
          </a:xfrm>
          <a:prstGeom prst="straightConnector1">
            <a:avLst/>
          </a:prstGeom>
          <a:solidFill>
            <a:srgbClr val="CCFF99"/>
          </a:solidFill>
          <a:ln w="25400" cap="flat" cmpd="sng" algn="ctr">
            <a:solidFill>
              <a:srgbClr val="006699"/>
            </a:solidFill>
            <a:prstDash val="solid"/>
            <a:round/>
            <a:headEnd type="triangle" w="med" len="med"/>
            <a:tailEnd type="triangle" w="med" len="med"/>
          </a:ln>
          <a:effectLst>
            <a:outerShdw blurRad="50800" dist="38100" dir="2700000" algn="tl" rotWithShape="0">
              <a:prstClr val="black">
                <a:alpha val="40000"/>
              </a:prstClr>
            </a:outerShdw>
          </a:effectLst>
        </p:spPr>
      </p:cxnSp>
      <p:sp>
        <p:nvSpPr>
          <p:cNvPr id="199" name="文本框 198"/>
          <p:cNvSpPr txBox="1"/>
          <p:nvPr/>
        </p:nvSpPr>
        <p:spPr bwMode="auto">
          <a:xfrm>
            <a:off x="9679079" y="4065387"/>
            <a:ext cx="1009920" cy="184666"/>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smtClean="0">
                <a:solidFill>
                  <a:srgbClr val="000000"/>
                </a:solidFill>
                <a:cs typeface="+mn-ea"/>
                <a:sym typeface="+mn-lt"/>
              </a:rPr>
              <a:t>DB</a:t>
            </a:r>
            <a:r>
              <a:rPr kumimoji="1" lang="zh-CN" altLang="en-US" sz="1200" b="1" dirty="0" smtClean="0">
                <a:solidFill>
                  <a:srgbClr val="000000"/>
                </a:solidFill>
                <a:cs typeface="+mn-ea"/>
                <a:sym typeface="+mn-lt"/>
              </a:rPr>
              <a:t>独立主机</a:t>
            </a:r>
            <a:endParaRPr kumimoji="1" lang="zh-CN" altLang="en-US" sz="1200" b="1" dirty="0">
              <a:solidFill>
                <a:srgbClr val="000000"/>
              </a:solidFill>
              <a:cs typeface="+mn-ea"/>
              <a:sym typeface="+mn-lt"/>
            </a:endParaRPr>
          </a:p>
        </p:txBody>
      </p:sp>
      <p:sp>
        <p:nvSpPr>
          <p:cNvPr id="200" name="上下箭头 199"/>
          <p:cNvSpPr/>
          <p:nvPr/>
        </p:nvSpPr>
        <p:spPr bwMode="auto">
          <a:xfrm>
            <a:off x="10102978" y="1849370"/>
            <a:ext cx="214518" cy="426341"/>
          </a:xfrm>
          <a:prstGeom prst="upDownArrow">
            <a:avLst/>
          </a:prstGeom>
          <a:solidFill>
            <a:srgbClr val="990000"/>
          </a:solidFill>
          <a:ln w="25400" cap="flat" cmpd="sng" algn="ctr">
            <a:solidFill>
              <a:srgbClr val="C00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defTabSz="914400" fontAlgn="t">
              <a:spcBef>
                <a:spcPct val="0"/>
              </a:spcBef>
              <a:spcAft>
                <a:spcPct val="0"/>
              </a:spcAft>
            </a:pPr>
            <a:endParaRPr lang="zh-CN" altLang="en-US" sz="1000" smtClean="0">
              <a:solidFill>
                <a:srgbClr val="000000"/>
              </a:solidFill>
              <a:cs typeface="+mn-ea"/>
              <a:sym typeface="+mn-lt"/>
            </a:endParaRPr>
          </a:p>
        </p:txBody>
      </p:sp>
      <p:sp>
        <p:nvSpPr>
          <p:cNvPr id="201" name="上下箭头 200"/>
          <p:cNvSpPr/>
          <p:nvPr/>
        </p:nvSpPr>
        <p:spPr bwMode="auto">
          <a:xfrm>
            <a:off x="7917553" y="1856409"/>
            <a:ext cx="214518" cy="426341"/>
          </a:xfrm>
          <a:prstGeom prst="upDownArrow">
            <a:avLst/>
          </a:prstGeom>
          <a:solidFill>
            <a:srgbClr val="990000"/>
          </a:solidFill>
          <a:ln w="25400" cap="flat" cmpd="sng" algn="ctr">
            <a:solidFill>
              <a:srgbClr val="C00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defTabSz="914400" fontAlgn="t">
              <a:spcBef>
                <a:spcPct val="0"/>
              </a:spcBef>
              <a:spcAft>
                <a:spcPct val="0"/>
              </a:spcAft>
            </a:pPr>
            <a:endParaRPr lang="zh-CN" altLang="en-US" sz="1000" smtClean="0">
              <a:solidFill>
                <a:srgbClr val="000000"/>
              </a:solidFill>
              <a:cs typeface="+mn-ea"/>
              <a:sym typeface="+mn-lt"/>
            </a:endParaRPr>
          </a:p>
        </p:txBody>
      </p:sp>
      <p:sp>
        <p:nvSpPr>
          <p:cNvPr id="202" name="文本框 201"/>
          <p:cNvSpPr txBox="1"/>
          <p:nvPr/>
        </p:nvSpPr>
        <p:spPr bwMode="auto">
          <a:xfrm>
            <a:off x="10024923" y="2667271"/>
            <a:ext cx="1009920" cy="184666"/>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6699"/>
                </a:solidFill>
                <a:cs typeface="+mn-ea"/>
                <a:sym typeface="+mn-lt"/>
              </a:rPr>
              <a:t>应用服务器</a:t>
            </a:r>
            <a:endParaRPr kumimoji="1" lang="zh-CN" altLang="en-US" sz="1200" b="1" dirty="0">
              <a:solidFill>
                <a:srgbClr val="006699"/>
              </a:solidFill>
              <a:cs typeface="+mn-ea"/>
              <a:sym typeface="+mn-lt"/>
            </a:endParaRPr>
          </a:p>
        </p:txBody>
      </p:sp>
      <p:grpSp>
        <p:nvGrpSpPr>
          <p:cNvPr id="203" name="组合 202"/>
          <p:cNvGrpSpPr/>
          <p:nvPr/>
        </p:nvGrpSpPr>
        <p:grpSpPr>
          <a:xfrm>
            <a:off x="7238071" y="4590798"/>
            <a:ext cx="1115390" cy="1475175"/>
            <a:chOff x="7063056" y="5194185"/>
            <a:chExt cx="654682" cy="1008824"/>
          </a:xfrm>
        </p:grpSpPr>
        <p:grpSp>
          <p:nvGrpSpPr>
            <p:cNvPr id="204" name="Server"/>
            <p:cNvGrpSpPr>
              <a:grpSpLocks noChangeAspect="1"/>
            </p:cNvGrpSpPr>
            <p:nvPr>
              <p:custDataLst>
                <p:tags r:id="rId15"/>
              </p:custDataLst>
            </p:nvPr>
          </p:nvGrpSpPr>
          <p:grpSpPr>
            <a:xfrm>
              <a:off x="7063056" y="5194185"/>
              <a:ext cx="654682" cy="936104"/>
              <a:chOff x="4754879" y="1097281"/>
              <a:chExt cx="3331031" cy="4762911"/>
            </a:xfrm>
          </p:grpSpPr>
          <p:sp>
            <p:nvSpPr>
              <p:cNvPr id="209"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10"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11"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205" name="Database"/>
            <p:cNvGrpSpPr/>
            <p:nvPr>
              <p:custDataLst>
                <p:tags r:id="rId16"/>
              </p:custDataLst>
            </p:nvPr>
          </p:nvGrpSpPr>
          <p:grpSpPr>
            <a:xfrm>
              <a:off x="7348157" y="5782904"/>
              <a:ext cx="324036" cy="420105"/>
              <a:chOff x="-1607704" y="4375315"/>
              <a:chExt cx="357909" cy="378772"/>
            </a:xfrm>
            <a:solidFill>
              <a:srgbClr val="99CCFF"/>
            </a:solidFill>
          </p:grpSpPr>
          <p:sp>
            <p:nvSpPr>
              <p:cNvPr id="206"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07"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08"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grpSp>
        <p:nvGrpSpPr>
          <p:cNvPr id="212" name="组合 211"/>
          <p:cNvGrpSpPr/>
          <p:nvPr/>
        </p:nvGrpSpPr>
        <p:grpSpPr>
          <a:xfrm>
            <a:off x="9135323" y="4913810"/>
            <a:ext cx="1453609" cy="747438"/>
            <a:chOff x="9516380" y="5009883"/>
            <a:chExt cx="1453609" cy="747438"/>
          </a:xfrm>
        </p:grpSpPr>
        <p:sp>
          <p:nvSpPr>
            <p:cNvPr id="213" name="下弧形箭头 212"/>
            <p:cNvSpPr/>
            <p:nvPr/>
          </p:nvSpPr>
          <p:spPr bwMode="auto">
            <a:xfrm>
              <a:off x="9517034" y="5009883"/>
              <a:ext cx="1452955" cy="713195"/>
            </a:xfrm>
            <a:prstGeom prst="curvedUpArrow">
              <a:avLst>
                <a:gd name="adj1" fmla="val 25000"/>
                <a:gd name="adj2" fmla="val 60157"/>
                <a:gd name="adj3" fmla="val 25000"/>
              </a:avLst>
            </a:prstGeom>
            <a:solidFill>
              <a:srgbClr val="C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endParaRPr kumimoji="0" lang="zh-CN" altLang="en-US" sz="1000" b="0" i="0" u="none" strike="noStrike" kern="0" cap="none" spc="0" normalizeH="0" baseline="0" noProof="0" smtClean="0">
                <a:ln>
                  <a:noFill/>
                </a:ln>
                <a:solidFill>
                  <a:srgbClr val="000000"/>
                </a:solidFill>
                <a:effectLst/>
                <a:uLnTx/>
                <a:uFillTx/>
                <a:cs typeface="+mn-ea"/>
                <a:sym typeface="+mn-lt"/>
              </a:endParaRPr>
            </a:p>
          </p:txBody>
        </p:sp>
        <p:sp>
          <p:nvSpPr>
            <p:cNvPr id="214" name="矩形 213"/>
            <p:cNvSpPr/>
            <p:nvPr/>
          </p:nvSpPr>
          <p:spPr bwMode="auto">
            <a:xfrm>
              <a:off x="9516380" y="5041696"/>
              <a:ext cx="693203" cy="715625"/>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endParaRPr kumimoji="0" lang="zh-CN" altLang="en-US" sz="1000" b="0" i="0" u="none" strike="noStrike" kern="0" cap="none" spc="0" normalizeH="0" baseline="0" noProof="0" smtClean="0">
                <a:ln>
                  <a:noFill/>
                </a:ln>
                <a:solidFill>
                  <a:srgbClr val="000000"/>
                </a:solidFill>
                <a:effectLst/>
                <a:uLnTx/>
                <a:uFillTx/>
                <a:cs typeface="+mn-ea"/>
                <a:sym typeface="+mn-lt"/>
              </a:endParaRPr>
            </a:p>
          </p:txBody>
        </p:sp>
      </p:grpSp>
      <p:sp>
        <p:nvSpPr>
          <p:cNvPr id="215" name="文本框 214"/>
          <p:cNvSpPr txBox="1"/>
          <p:nvPr/>
        </p:nvSpPr>
        <p:spPr bwMode="auto">
          <a:xfrm>
            <a:off x="10550619" y="5173048"/>
            <a:ext cx="801965" cy="369332"/>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smtClean="0">
                <a:solidFill>
                  <a:srgbClr val="000000"/>
                </a:solidFill>
                <a:cs typeface="+mn-ea"/>
                <a:sym typeface="+mn-lt"/>
              </a:rPr>
              <a:t>Scale up</a:t>
            </a:r>
            <a:endParaRPr kumimoji="1" lang="en-US" altLang="zh-CN" sz="1200" b="1" dirty="0" smtClean="0">
              <a:solidFill>
                <a:srgbClr val="000000"/>
              </a:solidFill>
              <a:cs typeface="+mn-ea"/>
              <a:sym typeface="+mn-lt"/>
            </a:endParaRPr>
          </a:p>
          <a:p>
            <a:pPr algn="ctr" defTabSz="914400" fontAlgn="t">
              <a:spcBef>
                <a:spcPct val="0"/>
              </a:spcBef>
              <a:spcAft>
                <a:spcPct val="0"/>
              </a:spcAft>
            </a:pPr>
            <a:r>
              <a:rPr kumimoji="1" lang="zh-CN" altLang="en-US" sz="1200" b="1" dirty="0" smtClean="0">
                <a:solidFill>
                  <a:srgbClr val="000000"/>
                </a:solidFill>
                <a:cs typeface="+mn-ea"/>
                <a:sym typeface="+mn-lt"/>
              </a:rPr>
              <a:t>纵向扩展</a:t>
            </a:r>
            <a:endParaRPr kumimoji="1" lang="zh-CN" altLang="en-US" sz="1200" b="1" dirty="0">
              <a:solidFill>
                <a:srgbClr val="000000"/>
              </a:solidFill>
              <a:cs typeface="+mn-ea"/>
              <a:sym typeface="+mn-lt"/>
            </a:endParaRPr>
          </a:p>
        </p:txBody>
      </p:sp>
      <p:pic>
        <p:nvPicPr>
          <p:cNvPr id="216" name="图片 215"/>
          <p:cNvPicPr>
            <a:picLocks noChangeAspect="1"/>
          </p:cNvPicPr>
          <p:nvPr/>
        </p:nvPicPr>
        <p:blipFill>
          <a:blip r:embed="rId17"/>
          <a:stretch>
            <a:fillRect/>
          </a:stretch>
        </p:blipFill>
        <p:spPr>
          <a:xfrm>
            <a:off x="8538544" y="4762162"/>
            <a:ext cx="447070" cy="444456"/>
          </a:xfrm>
          <a:prstGeom prst="rect">
            <a:avLst/>
          </a:prstGeom>
        </p:spPr>
      </p:pic>
      <p:pic>
        <p:nvPicPr>
          <p:cNvPr id="217" name="图片 216"/>
          <p:cNvPicPr>
            <a:picLocks noChangeAspect="1"/>
          </p:cNvPicPr>
          <p:nvPr/>
        </p:nvPicPr>
        <p:blipFill>
          <a:blip r:embed="rId18"/>
          <a:stretch>
            <a:fillRect/>
          </a:stretch>
        </p:blipFill>
        <p:spPr>
          <a:xfrm>
            <a:off x="9147314" y="4806103"/>
            <a:ext cx="801114" cy="356574"/>
          </a:xfrm>
          <a:prstGeom prst="rect">
            <a:avLst/>
          </a:prstGeom>
        </p:spPr>
      </p:pic>
      <p:pic>
        <p:nvPicPr>
          <p:cNvPr id="218" name="图片 217"/>
          <p:cNvPicPr>
            <a:picLocks noChangeAspect="1"/>
          </p:cNvPicPr>
          <p:nvPr/>
        </p:nvPicPr>
        <p:blipFill>
          <a:blip r:embed="rId19"/>
          <a:stretch>
            <a:fillRect/>
          </a:stretch>
        </p:blipFill>
        <p:spPr>
          <a:xfrm>
            <a:off x="8548784" y="5378909"/>
            <a:ext cx="421251" cy="446544"/>
          </a:xfrm>
          <a:prstGeom prst="rect">
            <a:avLst/>
          </a:prstGeom>
        </p:spPr>
      </p:pic>
      <p:grpSp>
        <p:nvGrpSpPr>
          <p:cNvPr id="219" name="组合 218"/>
          <p:cNvGrpSpPr/>
          <p:nvPr/>
        </p:nvGrpSpPr>
        <p:grpSpPr>
          <a:xfrm>
            <a:off x="9147314" y="5253396"/>
            <a:ext cx="574235" cy="519680"/>
            <a:chOff x="10067384" y="5342380"/>
            <a:chExt cx="574235" cy="519680"/>
          </a:xfrm>
        </p:grpSpPr>
        <p:sp>
          <p:nvSpPr>
            <p:cNvPr id="220" name="矩形 219"/>
            <p:cNvSpPr/>
            <p:nvPr/>
          </p:nvSpPr>
          <p:spPr bwMode="auto">
            <a:xfrm>
              <a:off x="10243202" y="5342380"/>
              <a:ext cx="185499" cy="180045"/>
            </a:xfrm>
            <a:prstGeom prst="rect">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endParaRPr kumimoji="0" lang="zh-CN" altLang="en-US" sz="1000" b="0" i="0" u="none" strike="noStrike" kern="0" cap="none" spc="0" normalizeH="0" baseline="0" noProof="0" smtClean="0">
                <a:ln>
                  <a:noFill/>
                </a:ln>
                <a:solidFill>
                  <a:srgbClr val="000000"/>
                </a:solidFill>
                <a:effectLst/>
                <a:uLnTx/>
                <a:uFillTx/>
                <a:cs typeface="+mn-ea"/>
                <a:sym typeface="+mn-lt"/>
              </a:endParaRPr>
            </a:p>
          </p:txBody>
        </p:sp>
        <p:sp>
          <p:nvSpPr>
            <p:cNvPr id="221" name="矩形 220"/>
            <p:cNvSpPr/>
            <p:nvPr/>
          </p:nvSpPr>
          <p:spPr bwMode="auto">
            <a:xfrm>
              <a:off x="10067384" y="5682015"/>
              <a:ext cx="185499" cy="180045"/>
            </a:xfrm>
            <a:prstGeom prst="rect">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endParaRPr kumimoji="0" lang="zh-CN" altLang="en-US" sz="1000" b="0" i="0" u="none" strike="noStrike" kern="0" cap="none" spc="0" normalizeH="0" baseline="0" noProof="0" smtClean="0">
                <a:ln>
                  <a:noFill/>
                </a:ln>
                <a:solidFill>
                  <a:srgbClr val="000000"/>
                </a:solidFill>
                <a:effectLst/>
                <a:uLnTx/>
                <a:uFillTx/>
                <a:cs typeface="+mn-ea"/>
                <a:sym typeface="+mn-lt"/>
              </a:endParaRPr>
            </a:p>
          </p:txBody>
        </p:sp>
        <p:sp>
          <p:nvSpPr>
            <p:cNvPr id="222" name="矩形 221"/>
            <p:cNvSpPr/>
            <p:nvPr/>
          </p:nvSpPr>
          <p:spPr bwMode="auto">
            <a:xfrm>
              <a:off x="10456120" y="5682015"/>
              <a:ext cx="185499" cy="180045"/>
            </a:xfrm>
            <a:prstGeom prst="rect">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endParaRPr kumimoji="0" lang="zh-CN" altLang="en-US" sz="1000" b="0" i="0" u="none" strike="noStrike" kern="0" cap="none" spc="0" normalizeH="0" baseline="0" noProof="0" smtClean="0">
                <a:ln>
                  <a:noFill/>
                </a:ln>
                <a:solidFill>
                  <a:srgbClr val="000000"/>
                </a:solidFill>
                <a:effectLst/>
                <a:uLnTx/>
                <a:uFillTx/>
                <a:cs typeface="+mn-ea"/>
                <a:sym typeface="+mn-lt"/>
              </a:endParaRPr>
            </a:p>
          </p:txBody>
        </p:sp>
        <p:cxnSp>
          <p:nvCxnSpPr>
            <p:cNvPr id="223" name="直接连接符 222"/>
            <p:cNvCxnSpPr/>
            <p:nvPr/>
          </p:nvCxnSpPr>
          <p:spPr bwMode="auto">
            <a:xfrm>
              <a:off x="10067384" y="5613944"/>
              <a:ext cx="574235" cy="0"/>
            </a:xfrm>
            <a:prstGeom prst="line">
              <a:avLst/>
            </a:prstGeom>
            <a:solidFill>
              <a:srgbClr val="CCFF99"/>
            </a:solidFill>
            <a:ln w="28575" cap="flat" cmpd="sng" algn="ctr">
              <a:solidFill>
                <a:srgbClr val="000000"/>
              </a:solidFill>
              <a:prstDash val="solid"/>
              <a:round/>
              <a:headEnd type="none" w="med" len="med"/>
              <a:tailEnd type="none" w="med" len="med"/>
            </a:ln>
            <a:effectLst/>
          </p:spPr>
        </p:cxnSp>
        <p:cxnSp>
          <p:nvCxnSpPr>
            <p:cNvPr id="224" name="直接连接符 223"/>
            <p:cNvCxnSpPr/>
            <p:nvPr/>
          </p:nvCxnSpPr>
          <p:spPr bwMode="auto">
            <a:xfrm flipH="1">
              <a:off x="10344472" y="5535244"/>
              <a:ext cx="0" cy="90000"/>
            </a:xfrm>
            <a:prstGeom prst="line">
              <a:avLst/>
            </a:prstGeom>
            <a:solidFill>
              <a:srgbClr val="CCFF99"/>
            </a:solidFill>
            <a:ln w="28575" cap="flat" cmpd="sng" algn="ctr">
              <a:solidFill>
                <a:srgbClr val="000000"/>
              </a:solidFill>
              <a:prstDash val="solid"/>
              <a:round/>
              <a:headEnd type="none" w="med" len="med"/>
              <a:tailEnd type="none" w="med" len="med"/>
            </a:ln>
            <a:effectLst/>
          </p:spPr>
        </p:cxnSp>
        <p:cxnSp>
          <p:nvCxnSpPr>
            <p:cNvPr id="225" name="直接连接符 224"/>
            <p:cNvCxnSpPr/>
            <p:nvPr/>
          </p:nvCxnSpPr>
          <p:spPr bwMode="auto">
            <a:xfrm flipH="1">
              <a:off x="10560496" y="5607252"/>
              <a:ext cx="0" cy="90000"/>
            </a:xfrm>
            <a:prstGeom prst="line">
              <a:avLst/>
            </a:prstGeom>
            <a:solidFill>
              <a:srgbClr val="CCFF99"/>
            </a:solidFill>
            <a:ln w="28575" cap="flat" cmpd="sng" algn="ctr">
              <a:solidFill>
                <a:srgbClr val="000000"/>
              </a:solidFill>
              <a:prstDash val="solid"/>
              <a:round/>
              <a:headEnd type="none" w="med" len="med"/>
              <a:tailEnd type="none" w="med" len="med"/>
            </a:ln>
            <a:effectLst/>
          </p:spPr>
        </p:cxnSp>
        <p:cxnSp>
          <p:nvCxnSpPr>
            <p:cNvPr id="226" name="直接连接符 225"/>
            <p:cNvCxnSpPr/>
            <p:nvPr/>
          </p:nvCxnSpPr>
          <p:spPr bwMode="auto">
            <a:xfrm flipH="1">
              <a:off x="10164452" y="5607252"/>
              <a:ext cx="0" cy="90000"/>
            </a:xfrm>
            <a:prstGeom prst="line">
              <a:avLst/>
            </a:prstGeom>
            <a:solidFill>
              <a:srgbClr val="CCFF99"/>
            </a:solidFill>
            <a:ln w="28575" cap="flat" cmpd="sng" algn="ctr">
              <a:solidFill>
                <a:srgbClr val="000000"/>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分组架构 </a:t>
            </a:r>
            <a:r>
              <a:rPr lang="en-US" altLang="zh-CN" dirty="0">
                <a:latin typeface="+mn-lt"/>
                <a:ea typeface="+mn-ea"/>
                <a:cs typeface="+mn-ea"/>
                <a:sym typeface="+mn-lt"/>
              </a:rPr>
              <a:t>-</a:t>
            </a:r>
            <a:r>
              <a:rPr lang="en-US" altLang="zh-CN" dirty="0" smtClean="0">
                <a:latin typeface="+mn-lt"/>
                <a:ea typeface="+mn-ea"/>
                <a:cs typeface="+mn-ea"/>
                <a:sym typeface="+mn-lt"/>
              </a:rPr>
              <a:t> </a:t>
            </a:r>
            <a:r>
              <a:rPr lang="zh-CN" altLang="en-US" dirty="0" smtClean="0">
                <a:latin typeface="+mn-lt"/>
                <a:ea typeface="+mn-ea"/>
                <a:cs typeface="+mn-ea"/>
                <a:sym typeface="+mn-lt"/>
              </a:rPr>
              <a:t>主备</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normAutofit fontScale="92500" lnSpcReduction="10000"/>
          </a:bodyPr>
          <a:lstStyle/>
          <a:p>
            <a:r>
              <a:rPr lang="zh-CN" altLang="en-US" sz="2000" dirty="0">
                <a:latin typeface="+mn-lt"/>
                <a:ea typeface="+mn-ea"/>
                <a:cs typeface="+mn-ea"/>
                <a:sym typeface="+mn-lt"/>
              </a:rPr>
              <a:t>主备机</a:t>
            </a:r>
            <a:r>
              <a:rPr lang="zh-CN" altLang="en-US" sz="2000" dirty="0" smtClean="0">
                <a:latin typeface="+mn-lt"/>
                <a:ea typeface="+mn-ea"/>
                <a:cs typeface="+mn-ea"/>
                <a:sym typeface="+mn-lt"/>
              </a:rPr>
              <a:t>架构</a:t>
            </a:r>
            <a:endParaRPr lang="en-US" altLang="zh-CN" sz="2000" dirty="0">
              <a:latin typeface="+mn-lt"/>
              <a:ea typeface="+mn-ea"/>
              <a:cs typeface="+mn-ea"/>
              <a:sym typeface="+mn-lt"/>
            </a:endParaRPr>
          </a:p>
          <a:p>
            <a:pPr lvl="1"/>
            <a:r>
              <a:rPr lang="zh-CN" altLang="en-US" sz="1600" dirty="0">
                <a:latin typeface="+mn-lt"/>
                <a:ea typeface="+mn-ea"/>
                <a:cs typeface="+mn-ea"/>
                <a:sym typeface="+mn-lt"/>
              </a:rPr>
              <a:t>数据库部署在两台服务器，其中承担数据读写服务的服务器称为“主机”。</a:t>
            </a:r>
            <a:endParaRPr lang="en-US" altLang="zh-CN" sz="1600" dirty="0">
              <a:latin typeface="+mn-lt"/>
              <a:ea typeface="+mn-ea"/>
              <a:cs typeface="+mn-ea"/>
              <a:sym typeface="+mn-lt"/>
            </a:endParaRPr>
          </a:p>
          <a:p>
            <a:pPr lvl="1"/>
            <a:r>
              <a:rPr lang="zh-CN" altLang="en-US" sz="1600" dirty="0">
                <a:latin typeface="+mn-lt"/>
                <a:ea typeface="+mn-ea"/>
                <a:cs typeface="+mn-ea"/>
                <a:sym typeface="+mn-lt"/>
              </a:rPr>
              <a:t>另外一台服务器利用数据同步机制把主机的数据复制过来，称为“备机”。</a:t>
            </a:r>
            <a:endParaRPr lang="en-US" altLang="zh-CN" sz="1600" dirty="0">
              <a:latin typeface="+mn-lt"/>
              <a:ea typeface="+mn-ea"/>
              <a:cs typeface="+mn-ea"/>
              <a:sym typeface="+mn-lt"/>
            </a:endParaRPr>
          </a:p>
          <a:p>
            <a:pPr lvl="1"/>
            <a:r>
              <a:rPr lang="zh-CN" altLang="en-US" sz="1600" dirty="0">
                <a:latin typeface="+mn-lt"/>
                <a:ea typeface="+mn-ea"/>
                <a:cs typeface="+mn-ea"/>
                <a:sym typeface="+mn-lt"/>
              </a:rPr>
              <a:t>同</a:t>
            </a:r>
            <a:r>
              <a:rPr lang="zh-CN" altLang="en-US" sz="1600" dirty="0" smtClean="0">
                <a:latin typeface="+mn-lt"/>
                <a:ea typeface="+mn-ea"/>
                <a:cs typeface="+mn-ea"/>
                <a:sym typeface="+mn-lt"/>
              </a:rPr>
              <a:t>一时刻，</a:t>
            </a:r>
            <a:r>
              <a:rPr lang="zh-CN" altLang="en-US" sz="1600" dirty="0">
                <a:latin typeface="+mn-lt"/>
                <a:ea typeface="+mn-ea"/>
                <a:cs typeface="+mn-ea"/>
                <a:sym typeface="+mn-lt"/>
              </a:rPr>
              <a:t>只有一台服务器对外提供数据服务。</a:t>
            </a:r>
            <a:endParaRPr lang="en-US" altLang="zh-CN" sz="1600" dirty="0">
              <a:latin typeface="+mn-lt"/>
              <a:ea typeface="+mn-ea"/>
              <a:cs typeface="+mn-ea"/>
              <a:sym typeface="+mn-lt"/>
            </a:endParaRPr>
          </a:p>
          <a:p>
            <a:r>
              <a:rPr lang="zh-CN" altLang="en-US" sz="2100" dirty="0">
                <a:latin typeface="+mn-lt"/>
                <a:ea typeface="+mn-ea"/>
                <a:cs typeface="+mn-ea"/>
                <a:sym typeface="+mn-lt"/>
              </a:rPr>
              <a:t>优点</a:t>
            </a:r>
            <a:endParaRPr lang="en-US" altLang="zh-CN" sz="2100" dirty="0">
              <a:latin typeface="+mn-lt"/>
              <a:ea typeface="+mn-ea"/>
              <a:cs typeface="+mn-ea"/>
              <a:sym typeface="+mn-lt"/>
            </a:endParaRPr>
          </a:p>
          <a:p>
            <a:pPr lvl="1"/>
            <a:r>
              <a:rPr lang="zh-CN" altLang="en-US" sz="1600" dirty="0">
                <a:latin typeface="+mn-lt"/>
                <a:ea typeface="+mn-ea"/>
                <a:cs typeface="+mn-ea"/>
                <a:sym typeface="+mn-lt"/>
              </a:rPr>
              <a:t>应用不需要针对数据库故障来增加开发量。</a:t>
            </a:r>
            <a:endParaRPr lang="en-US" altLang="zh-CN" sz="1600" dirty="0">
              <a:latin typeface="+mn-lt"/>
              <a:ea typeface="+mn-ea"/>
              <a:cs typeface="+mn-ea"/>
              <a:sym typeface="+mn-lt"/>
            </a:endParaRPr>
          </a:p>
          <a:p>
            <a:pPr lvl="1"/>
            <a:r>
              <a:rPr lang="zh-CN" altLang="en-US" sz="1600" dirty="0">
                <a:latin typeface="+mn-lt"/>
                <a:ea typeface="+mn-ea"/>
                <a:cs typeface="+mn-ea"/>
                <a:sym typeface="+mn-lt"/>
              </a:rPr>
              <a:t>相对单机架构提升了</a:t>
            </a:r>
            <a:r>
              <a:rPr lang="zh-CN" altLang="en-US" sz="1600" dirty="0" smtClean="0">
                <a:latin typeface="+mn-lt"/>
                <a:ea typeface="+mn-ea"/>
                <a:cs typeface="+mn-ea"/>
                <a:sym typeface="+mn-lt"/>
              </a:rPr>
              <a:t>数据</a:t>
            </a:r>
            <a:r>
              <a:rPr lang="zh-CN" altLang="en-US" sz="1600" dirty="0">
                <a:latin typeface="+mn-lt"/>
                <a:ea typeface="+mn-ea"/>
                <a:cs typeface="+mn-ea"/>
                <a:sym typeface="+mn-lt"/>
              </a:rPr>
              <a:t>容错性</a:t>
            </a:r>
            <a:r>
              <a:rPr lang="zh-CN" altLang="en-US" sz="1600" dirty="0" smtClean="0">
                <a:latin typeface="+mn-lt"/>
                <a:ea typeface="+mn-ea"/>
                <a:cs typeface="+mn-ea"/>
                <a:sym typeface="+mn-lt"/>
              </a:rPr>
              <a:t>。</a:t>
            </a:r>
            <a:endParaRPr lang="en-US" altLang="zh-CN" sz="1600" dirty="0">
              <a:latin typeface="+mn-lt"/>
              <a:ea typeface="+mn-ea"/>
              <a:cs typeface="+mn-ea"/>
              <a:sym typeface="+mn-lt"/>
            </a:endParaRPr>
          </a:p>
          <a:p>
            <a:r>
              <a:rPr lang="zh-CN" altLang="en-US" sz="1800" dirty="0">
                <a:latin typeface="+mn-lt"/>
                <a:ea typeface="+mn-ea"/>
                <a:cs typeface="+mn-ea"/>
                <a:sym typeface="+mn-lt"/>
              </a:rPr>
              <a:t>缺点</a:t>
            </a:r>
            <a:endParaRPr lang="en-US" altLang="zh-CN" sz="1800" dirty="0">
              <a:latin typeface="+mn-lt"/>
              <a:ea typeface="+mn-ea"/>
              <a:cs typeface="+mn-ea"/>
              <a:sym typeface="+mn-lt"/>
            </a:endParaRPr>
          </a:p>
          <a:p>
            <a:pPr lvl="1"/>
            <a:r>
              <a:rPr lang="zh-CN" altLang="en-US" sz="1600" dirty="0">
                <a:latin typeface="+mn-lt"/>
                <a:ea typeface="+mn-ea"/>
                <a:cs typeface="+mn-ea"/>
                <a:sym typeface="+mn-lt"/>
              </a:rPr>
              <a:t>资源浪费，备机和主机同等配置，但长期范围内基本上资源限制，无法利用。</a:t>
            </a:r>
            <a:endParaRPr lang="en-US" altLang="zh-CN" sz="1600" dirty="0">
              <a:latin typeface="+mn-lt"/>
              <a:ea typeface="+mn-ea"/>
              <a:cs typeface="+mn-ea"/>
              <a:sym typeface="+mn-lt"/>
            </a:endParaRPr>
          </a:p>
          <a:p>
            <a:pPr lvl="1"/>
            <a:r>
              <a:rPr lang="zh-CN" altLang="en-US" sz="1600" dirty="0">
                <a:latin typeface="+mn-lt"/>
                <a:ea typeface="+mn-ea"/>
                <a:cs typeface="+mn-ea"/>
                <a:sym typeface="+mn-lt"/>
              </a:rPr>
              <a:t>性能压力还是集中在单机上，无法解决性能瓶颈问题。</a:t>
            </a:r>
            <a:endParaRPr lang="en-US" altLang="zh-CN" sz="1600" dirty="0">
              <a:latin typeface="+mn-lt"/>
              <a:ea typeface="+mn-ea"/>
              <a:cs typeface="+mn-ea"/>
              <a:sym typeface="+mn-lt"/>
            </a:endParaRPr>
          </a:p>
          <a:p>
            <a:pPr lvl="1"/>
            <a:r>
              <a:rPr lang="zh-CN" altLang="en-US" sz="1600" dirty="0">
                <a:latin typeface="+mn-lt"/>
                <a:ea typeface="+mn-ea"/>
                <a:cs typeface="+mn-ea"/>
                <a:sym typeface="+mn-lt"/>
              </a:rPr>
              <a:t>当出现故障时候，主备机切换需要一定的人工干预或者监控。</a:t>
            </a:r>
            <a:endParaRPr lang="en-US" altLang="zh-CN" sz="1600" dirty="0">
              <a:latin typeface="+mn-lt"/>
              <a:ea typeface="+mn-ea"/>
              <a:cs typeface="+mn-ea"/>
              <a:sym typeface="+mn-lt"/>
            </a:endParaRPr>
          </a:p>
        </p:txBody>
      </p:sp>
      <p:grpSp>
        <p:nvGrpSpPr>
          <p:cNvPr id="34" name="组合 33"/>
          <p:cNvGrpSpPr/>
          <p:nvPr/>
        </p:nvGrpSpPr>
        <p:grpSpPr>
          <a:xfrm>
            <a:off x="8377175" y="3474783"/>
            <a:ext cx="2637866" cy="1507284"/>
            <a:chOff x="8580088" y="3637725"/>
            <a:chExt cx="2637866" cy="1507284"/>
          </a:xfrm>
        </p:grpSpPr>
        <p:sp>
          <p:nvSpPr>
            <p:cNvPr id="55" name="文本框 54"/>
            <p:cNvSpPr txBox="1"/>
            <p:nvPr/>
          </p:nvSpPr>
          <p:spPr bwMode="auto">
            <a:xfrm>
              <a:off x="8580088" y="4775677"/>
              <a:ext cx="801965" cy="369332"/>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200" b="1" i="0" u="none" strike="noStrike" kern="0" cap="none" spc="0" normalizeH="0" baseline="0" noProof="0" dirty="0" smtClean="0">
                  <a:ln>
                    <a:noFill/>
                  </a:ln>
                  <a:solidFill>
                    <a:srgbClr val="000000"/>
                  </a:solidFill>
                  <a:effectLst/>
                  <a:uLnTx/>
                  <a:uFillTx/>
                  <a:cs typeface="+mn-ea"/>
                  <a:sym typeface="+mn-lt"/>
                </a:rPr>
                <a:t>主机</a:t>
              </a:r>
              <a:endParaRPr kumimoji="1" lang="en-US" altLang="zh-CN" sz="1200" b="1" i="0" u="none" strike="noStrike" kern="0" cap="none" spc="0" normalizeH="0" baseline="0" noProof="0" dirty="0" smtClean="0">
                <a:ln>
                  <a:noFill/>
                </a:ln>
                <a:solidFill>
                  <a:srgbClr val="000000"/>
                </a:solidFill>
                <a:effectLst/>
                <a:uLnTx/>
                <a:uFillTx/>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kern="0" dirty="0">
                  <a:solidFill>
                    <a:srgbClr val="000000"/>
                  </a:solidFill>
                  <a:cs typeface="+mn-ea"/>
                  <a:sym typeface="+mn-lt"/>
                </a:rPr>
                <a:t>(</a:t>
              </a:r>
              <a:r>
                <a:rPr kumimoji="1" lang="en-US" altLang="zh-CN" sz="1200" b="1" i="0" u="none" strike="noStrike" kern="0" cap="none" spc="0" normalizeH="0" baseline="0" noProof="0" dirty="0" smtClean="0">
                  <a:ln>
                    <a:noFill/>
                  </a:ln>
                  <a:solidFill>
                    <a:srgbClr val="000000"/>
                  </a:solidFill>
                  <a:effectLst/>
                  <a:uLnTx/>
                  <a:uFillTx/>
                  <a:cs typeface="+mn-ea"/>
                  <a:sym typeface="+mn-lt"/>
                </a:rPr>
                <a:t>Master)</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56" name="文本框 55"/>
            <p:cNvSpPr txBox="1"/>
            <p:nvPr/>
          </p:nvSpPr>
          <p:spPr bwMode="auto">
            <a:xfrm>
              <a:off x="10415989" y="4775677"/>
              <a:ext cx="801965" cy="369332"/>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200" b="1" i="0" u="none" strike="noStrike" kern="0" cap="none" spc="0" normalizeH="0" baseline="0" noProof="0" dirty="0" smtClean="0">
                  <a:ln>
                    <a:noFill/>
                  </a:ln>
                  <a:solidFill>
                    <a:srgbClr val="000000"/>
                  </a:solidFill>
                  <a:effectLst/>
                  <a:uLnTx/>
                  <a:uFillTx/>
                  <a:cs typeface="+mn-ea"/>
                  <a:sym typeface="+mn-lt"/>
                </a:rPr>
                <a:t>备机</a:t>
              </a:r>
              <a:endParaRPr kumimoji="1" lang="en-US" altLang="zh-CN" sz="1200" b="1" i="0" u="none" strike="noStrike" kern="0" cap="none" spc="0" normalizeH="0" baseline="0" noProof="0" dirty="0" smtClean="0">
                <a:ln>
                  <a:noFill/>
                </a:ln>
                <a:solidFill>
                  <a:srgbClr val="000000"/>
                </a:solidFill>
                <a:effectLst/>
                <a:uLnTx/>
                <a:uFillTx/>
                <a:cs typeface="+mn-ea"/>
                <a:sym typeface="+mn-lt"/>
              </a:endParaRPr>
            </a:p>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kern="0" dirty="0">
                  <a:solidFill>
                    <a:srgbClr val="000000"/>
                  </a:solidFill>
                  <a:cs typeface="+mn-ea"/>
                  <a:sym typeface="+mn-lt"/>
                </a:rPr>
                <a:t>(</a:t>
              </a:r>
              <a:r>
                <a:rPr kumimoji="1" lang="en-US" altLang="zh-CN" sz="1200" b="1" i="0" u="none" strike="noStrike" kern="0" cap="none" spc="0" normalizeH="0" baseline="0" noProof="0" dirty="0" smtClean="0">
                  <a:ln>
                    <a:noFill/>
                  </a:ln>
                  <a:solidFill>
                    <a:srgbClr val="000000"/>
                  </a:solidFill>
                  <a:effectLst/>
                  <a:uLnTx/>
                  <a:uFillTx/>
                  <a:cs typeface="+mn-ea"/>
                  <a:sym typeface="+mn-lt"/>
                </a:rPr>
                <a:t>Backup</a:t>
              </a:r>
              <a:r>
                <a:rPr kumimoji="1" lang="en-US" altLang="zh-CN" sz="1200" b="1" kern="0" dirty="0">
                  <a:solidFill>
                    <a:srgbClr val="000000"/>
                  </a:solidFill>
                  <a:cs typeface="+mn-ea"/>
                  <a:sym typeface="+mn-lt"/>
                </a:rPr>
                <a:t>)</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57" name="文本框 56"/>
            <p:cNvSpPr txBox="1"/>
            <p:nvPr/>
          </p:nvSpPr>
          <p:spPr bwMode="auto">
            <a:xfrm>
              <a:off x="9605532" y="4775677"/>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200" b="1" i="0" u="none" strike="noStrike" kern="0" cap="none" spc="0" normalizeH="0" baseline="0" noProof="0" dirty="0" smtClean="0">
                  <a:ln>
                    <a:noFill/>
                  </a:ln>
                  <a:solidFill>
                    <a:srgbClr val="006699"/>
                  </a:solidFill>
                  <a:effectLst/>
                  <a:uLnTx/>
                  <a:uFillTx/>
                  <a:cs typeface="+mn-ea"/>
                  <a:sym typeface="+mn-lt"/>
                </a:rPr>
                <a:t>数据同步</a:t>
              </a:r>
              <a:endParaRPr kumimoji="1" lang="zh-CN" altLang="en-US" sz="1200" b="1" i="0" u="none" strike="noStrike" kern="0" cap="none" spc="0" normalizeH="0" baseline="0" noProof="0" dirty="0" smtClean="0">
                <a:ln>
                  <a:noFill/>
                </a:ln>
                <a:solidFill>
                  <a:srgbClr val="006699"/>
                </a:solidFill>
                <a:effectLst/>
                <a:uLnTx/>
                <a:uFillTx/>
                <a:cs typeface="+mn-ea"/>
                <a:sym typeface="+mn-lt"/>
              </a:endParaRPr>
            </a:p>
          </p:txBody>
        </p:sp>
        <p:grpSp>
          <p:nvGrpSpPr>
            <p:cNvPr id="58" name="组合 57"/>
            <p:cNvGrpSpPr/>
            <p:nvPr/>
          </p:nvGrpSpPr>
          <p:grpSpPr>
            <a:xfrm>
              <a:off x="8708100" y="3655411"/>
              <a:ext cx="598866" cy="873585"/>
              <a:chOff x="7063056" y="5194185"/>
              <a:chExt cx="654682" cy="1008824"/>
            </a:xfrm>
          </p:grpSpPr>
          <p:grpSp>
            <p:nvGrpSpPr>
              <p:cNvPr id="72" name="Server"/>
              <p:cNvGrpSpPr>
                <a:grpSpLocks noChangeAspect="1"/>
              </p:cNvGrpSpPr>
              <p:nvPr>
                <p:custDataLst>
                  <p:tags r:id="rId1"/>
                </p:custDataLst>
              </p:nvPr>
            </p:nvGrpSpPr>
            <p:grpSpPr>
              <a:xfrm>
                <a:off x="7063056" y="5194185"/>
                <a:ext cx="654682" cy="936104"/>
                <a:chOff x="4754879" y="1097281"/>
                <a:chExt cx="3331031" cy="4762911"/>
              </a:xfrm>
            </p:grpSpPr>
            <p:sp>
              <p:nvSpPr>
                <p:cNvPr id="77"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8"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9"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73" name="Database"/>
              <p:cNvGrpSpPr/>
              <p:nvPr>
                <p:custDataLst>
                  <p:tags r:id="rId2"/>
                </p:custDataLst>
              </p:nvPr>
            </p:nvGrpSpPr>
            <p:grpSpPr>
              <a:xfrm>
                <a:off x="7348157" y="5782904"/>
                <a:ext cx="324036" cy="420105"/>
                <a:chOff x="-1607704" y="4375315"/>
                <a:chExt cx="357909" cy="378772"/>
              </a:xfrm>
              <a:solidFill>
                <a:srgbClr val="99CCFF"/>
              </a:solidFill>
            </p:grpSpPr>
            <p:sp>
              <p:nvSpPr>
                <p:cNvPr id="74"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75"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76"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grpSp>
          <p:nvGrpSpPr>
            <p:cNvPr id="59" name="组合 58"/>
            <p:cNvGrpSpPr/>
            <p:nvPr/>
          </p:nvGrpSpPr>
          <p:grpSpPr>
            <a:xfrm>
              <a:off x="10517539" y="3637725"/>
              <a:ext cx="598866" cy="873585"/>
              <a:chOff x="7063056" y="5194185"/>
              <a:chExt cx="654682" cy="1008824"/>
            </a:xfrm>
          </p:grpSpPr>
          <p:grpSp>
            <p:nvGrpSpPr>
              <p:cNvPr id="62" name="Server"/>
              <p:cNvGrpSpPr>
                <a:grpSpLocks noChangeAspect="1"/>
              </p:cNvGrpSpPr>
              <p:nvPr>
                <p:custDataLst>
                  <p:tags r:id="rId3"/>
                </p:custDataLst>
              </p:nvPr>
            </p:nvGrpSpPr>
            <p:grpSpPr>
              <a:xfrm>
                <a:off x="7063056" y="5194185"/>
                <a:ext cx="654682" cy="936104"/>
                <a:chOff x="4754879" y="1097281"/>
                <a:chExt cx="3331031" cy="4762911"/>
              </a:xfrm>
            </p:grpSpPr>
            <p:sp>
              <p:nvSpPr>
                <p:cNvPr id="69"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0"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1"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65" name="Database"/>
              <p:cNvGrpSpPr/>
              <p:nvPr>
                <p:custDataLst>
                  <p:tags r:id="rId4"/>
                </p:custDataLst>
              </p:nvPr>
            </p:nvGrpSpPr>
            <p:grpSpPr>
              <a:xfrm>
                <a:off x="7348157" y="5782904"/>
                <a:ext cx="324036" cy="420105"/>
                <a:chOff x="-1607704" y="4375315"/>
                <a:chExt cx="357909" cy="378772"/>
              </a:xfrm>
              <a:solidFill>
                <a:srgbClr val="99CCFF"/>
              </a:solidFill>
            </p:grpSpPr>
            <p:sp>
              <p:nvSpPr>
                <p:cNvPr id="66"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67"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68"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cxnSp>
          <p:nvCxnSpPr>
            <p:cNvPr id="60" name="肘形连接符 59"/>
            <p:cNvCxnSpPr>
              <a:stCxn id="74" idx="3"/>
              <a:endCxn id="66" idx="3"/>
            </p:cNvCxnSpPr>
            <p:nvPr/>
          </p:nvCxnSpPr>
          <p:spPr bwMode="auto">
            <a:xfrm rot="5400000" flipH="1" flipV="1">
              <a:off x="10012975" y="3615433"/>
              <a:ext cx="17686" cy="1809439"/>
            </a:xfrm>
            <a:prstGeom prst="bentConnector3">
              <a:avLst>
                <a:gd name="adj1" fmla="val -1292548"/>
              </a:avLst>
            </a:prstGeom>
            <a:solidFill>
              <a:srgbClr val="CCFF99"/>
            </a:solidFill>
            <a:ln w="19050" cap="flat" cmpd="sng" algn="ctr">
              <a:solidFill>
                <a:srgbClr val="006699"/>
              </a:solidFill>
              <a:prstDash val="solid"/>
              <a:round/>
              <a:headEnd type="none" w="med" len="med"/>
              <a:tailEnd type="triangle"/>
            </a:ln>
            <a:effectLst/>
          </p:spPr>
        </p:cxnSp>
      </p:grpSp>
      <p:grpSp>
        <p:nvGrpSpPr>
          <p:cNvPr id="80" name="Browser"/>
          <p:cNvGrpSpPr>
            <a:grpSpLocks noChangeAspect="1"/>
          </p:cNvGrpSpPr>
          <p:nvPr>
            <p:custDataLst>
              <p:tags r:id="rId5"/>
            </p:custDataLst>
          </p:nvPr>
        </p:nvGrpSpPr>
        <p:grpSpPr bwMode="auto">
          <a:xfrm>
            <a:off x="8641548" y="2010117"/>
            <a:ext cx="459841" cy="436785"/>
            <a:chOff x="2545" y="863"/>
            <a:chExt cx="2513" cy="2387"/>
          </a:xfrm>
          <a:solidFill>
            <a:srgbClr val="C00000"/>
          </a:solidFill>
          <a:effectLst>
            <a:outerShdw blurRad="50800" dist="38100" dir="2700000" algn="tl" rotWithShape="0">
              <a:prstClr val="black">
                <a:alpha val="40000"/>
              </a:prstClr>
            </a:outerShdw>
          </a:effectLst>
        </p:grpSpPr>
        <p:sp>
          <p:nvSpPr>
            <p:cNvPr id="81" name="Freeform 150"/>
            <p:cNvSpPr>
              <a:spLocks noEditPoints="1"/>
            </p:cNvSpPr>
            <p:nvPr/>
          </p:nvSpPr>
          <p:spPr bwMode="auto">
            <a:xfrm>
              <a:off x="2545" y="1523"/>
              <a:ext cx="2513" cy="1727"/>
            </a:xfrm>
            <a:custGeom>
              <a:avLst/>
              <a:gdLst>
                <a:gd name="T0" fmla="*/ 50 w 633"/>
                <a:gd name="T1" fmla="*/ 84 h 434"/>
                <a:gd name="T2" fmla="*/ 250 w 633"/>
                <a:gd name="T3" fmla="*/ 84 h 434"/>
                <a:gd name="T4" fmla="*/ 250 w 633"/>
                <a:gd name="T5" fmla="*/ 384 h 434"/>
                <a:gd name="T6" fmla="*/ 50 w 633"/>
                <a:gd name="T7" fmla="*/ 384 h 434"/>
                <a:gd name="T8" fmla="*/ 50 w 633"/>
                <a:gd name="T9" fmla="*/ 84 h 434"/>
                <a:gd name="T10" fmla="*/ 316 w 633"/>
                <a:gd name="T11" fmla="*/ 350 h 434"/>
                <a:gd name="T12" fmla="*/ 583 w 633"/>
                <a:gd name="T13" fmla="*/ 350 h 434"/>
                <a:gd name="T14" fmla="*/ 583 w 633"/>
                <a:gd name="T15" fmla="*/ 384 h 434"/>
                <a:gd name="T16" fmla="*/ 316 w 633"/>
                <a:gd name="T17" fmla="*/ 384 h 434"/>
                <a:gd name="T18" fmla="*/ 316 w 633"/>
                <a:gd name="T19" fmla="*/ 350 h 434"/>
                <a:gd name="T20" fmla="*/ 316 w 633"/>
                <a:gd name="T21" fmla="*/ 284 h 434"/>
                <a:gd name="T22" fmla="*/ 583 w 633"/>
                <a:gd name="T23" fmla="*/ 284 h 434"/>
                <a:gd name="T24" fmla="*/ 583 w 633"/>
                <a:gd name="T25" fmla="*/ 317 h 434"/>
                <a:gd name="T26" fmla="*/ 316 w 633"/>
                <a:gd name="T27" fmla="*/ 317 h 434"/>
                <a:gd name="T28" fmla="*/ 316 w 633"/>
                <a:gd name="T29" fmla="*/ 284 h 434"/>
                <a:gd name="T30" fmla="*/ 316 w 633"/>
                <a:gd name="T31" fmla="*/ 217 h 434"/>
                <a:gd name="T32" fmla="*/ 583 w 633"/>
                <a:gd name="T33" fmla="*/ 217 h 434"/>
                <a:gd name="T34" fmla="*/ 583 w 633"/>
                <a:gd name="T35" fmla="*/ 250 h 434"/>
                <a:gd name="T36" fmla="*/ 316 w 633"/>
                <a:gd name="T37" fmla="*/ 250 h 434"/>
                <a:gd name="T38" fmla="*/ 316 w 633"/>
                <a:gd name="T39" fmla="*/ 217 h 434"/>
                <a:gd name="T40" fmla="*/ 316 w 633"/>
                <a:gd name="T41" fmla="*/ 150 h 434"/>
                <a:gd name="T42" fmla="*/ 583 w 633"/>
                <a:gd name="T43" fmla="*/ 150 h 434"/>
                <a:gd name="T44" fmla="*/ 583 w 633"/>
                <a:gd name="T45" fmla="*/ 184 h 434"/>
                <a:gd name="T46" fmla="*/ 316 w 633"/>
                <a:gd name="T47" fmla="*/ 184 h 434"/>
                <a:gd name="T48" fmla="*/ 316 w 633"/>
                <a:gd name="T49" fmla="*/ 150 h 434"/>
                <a:gd name="T50" fmla="*/ 316 w 633"/>
                <a:gd name="T51" fmla="*/ 84 h 434"/>
                <a:gd name="T52" fmla="*/ 583 w 633"/>
                <a:gd name="T53" fmla="*/ 84 h 434"/>
                <a:gd name="T54" fmla="*/ 583 w 633"/>
                <a:gd name="T55" fmla="*/ 117 h 434"/>
                <a:gd name="T56" fmla="*/ 316 w 633"/>
                <a:gd name="T57" fmla="*/ 117 h 434"/>
                <a:gd name="T58" fmla="*/ 316 w 633"/>
                <a:gd name="T59" fmla="*/ 84 h 434"/>
                <a:gd name="T60" fmla="*/ 0 w 633"/>
                <a:gd name="T61" fmla="*/ 384 h 434"/>
                <a:gd name="T62" fmla="*/ 50 w 633"/>
                <a:gd name="T63" fmla="*/ 434 h 434"/>
                <a:gd name="T64" fmla="*/ 583 w 633"/>
                <a:gd name="T65" fmla="*/ 434 h 434"/>
                <a:gd name="T66" fmla="*/ 633 w 633"/>
                <a:gd name="T67" fmla="*/ 384 h 434"/>
                <a:gd name="T68" fmla="*/ 633 w 633"/>
                <a:gd name="T69" fmla="*/ 0 h 434"/>
                <a:gd name="T70" fmla="*/ 0 w 633"/>
                <a:gd name="T71" fmla="*/ 0 h 434"/>
                <a:gd name="T72" fmla="*/ 0 w 633"/>
                <a:gd name="T73" fmla="*/ 38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3" h="434">
                  <a:moveTo>
                    <a:pt x="50" y="84"/>
                  </a:moveTo>
                  <a:lnTo>
                    <a:pt x="250" y="84"/>
                  </a:lnTo>
                  <a:lnTo>
                    <a:pt x="250" y="384"/>
                  </a:lnTo>
                  <a:lnTo>
                    <a:pt x="50" y="384"/>
                  </a:lnTo>
                  <a:lnTo>
                    <a:pt x="50" y="84"/>
                  </a:lnTo>
                  <a:close/>
                  <a:moveTo>
                    <a:pt x="316" y="350"/>
                  </a:moveTo>
                  <a:lnTo>
                    <a:pt x="583" y="350"/>
                  </a:lnTo>
                  <a:lnTo>
                    <a:pt x="583" y="384"/>
                  </a:lnTo>
                  <a:lnTo>
                    <a:pt x="316" y="384"/>
                  </a:lnTo>
                  <a:lnTo>
                    <a:pt x="316" y="350"/>
                  </a:lnTo>
                  <a:close/>
                  <a:moveTo>
                    <a:pt x="316" y="284"/>
                  </a:moveTo>
                  <a:lnTo>
                    <a:pt x="583" y="284"/>
                  </a:lnTo>
                  <a:lnTo>
                    <a:pt x="583" y="317"/>
                  </a:lnTo>
                  <a:lnTo>
                    <a:pt x="316" y="317"/>
                  </a:lnTo>
                  <a:lnTo>
                    <a:pt x="316" y="284"/>
                  </a:lnTo>
                  <a:close/>
                  <a:moveTo>
                    <a:pt x="316" y="217"/>
                  </a:moveTo>
                  <a:lnTo>
                    <a:pt x="583" y="217"/>
                  </a:lnTo>
                  <a:lnTo>
                    <a:pt x="583" y="250"/>
                  </a:lnTo>
                  <a:lnTo>
                    <a:pt x="316" y="250"/>
                  </a:lnTo>
                  <a:lnTo>
                    <a:pt x="316" y="217"/>
                  </a:lnTo>
                  <a:close/>
                  <a:moveTo>
                    <a:pt x="316" y="150"/>
                  </a:moveTo>
                  <a:lnTo>
                    <a:pt x="583" y="150"/>
                  </a:lnTo>
                  <a:lnTo>
                    <a:pt x="583" y="184"/>
                  </a:lnTo>
                  <a:lnTo>
                    <a:pt x="316" y="184"/>
                  </a:lnTo>
                  <a:lnTo>
                    <a:pt x="316" y="150"/>
                  </a:lnTo>
                  <a:close/>
                  <a:moveTo>
                    <a:pt x="316" y="84"/>
                  </a:moveTo>
                  <a:lnTo>
                    <a:pt x="583" y="84"/>
                  </a:lnTo>
                  <a:lnTo>
                    <a:pt x="583" y="117"/>
                  </a:lnTo>
                  <a:lnTo>
                    <a:pt x="316" y="117"/>
                  </a:lnTo>
                  <a:lnTo>
                    <a:pt x="316" y="84"/>
                  </a:lnTo>
                  <a:close/>
                  <a:moveTo>
                    <a:pt x="0" y="384"/>
                  </a:moveTo>
                  <a:cubicBezTo>
                    <a:pt x="0" y="411"/>
                    <a:pt x="22" y="434"/>
                    <a:pt x="50" y="434"/>
                  </a:cubicBezTo>
                  <a:lnTo>
                    <a:pt x="583" y="434"/>
                  </a:lnTo>
                  <a:cubicBezTo>
                    <a:pt x="611" y="434"/>
                    <a:pt x="633" y="411"/>
                    <a:pt x="633" y="384"/>
                  </a:cubicBezTo>
                  <a:lnTo>
                    <a:pt x="633" y="0"/>
                  </a:lnTo>
                  <a:lnTo>
                    <a:pt x="0" y="0"/>
                  </a:lnTo>
                  <a:lnTo>
                    <a:pt x="0" y="384"/>
                  </a:ln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82" name="Freeform 151"/>
            <p:cNvSpPr>
              <a:spLocks noEditPoints="1"/>
            </p:cNvSpPr>
            <p:nvPr/>
          </p:nvSpPr>
          <p:spPr bwMode="auto">
            <a:xfrm>
              <a:off x="2545" y="863"/>
              <a:ext cx="2513" cy="529"/>
            </a:xfrm>
            <a:custGeom>
              <a:avLst/>
              <a:gdLst>
                <a:gd name="T0" fmla="*/ 266 w 633"/>
                <a:gd name="T1" fmla="*/ 100 h 133"/>
                <a:gd name="T2" fmla="*/ 233 w 633"/>
                <a:gd name="T3" fmla="*/ 66 h 133"/>
                <a:gd name="T4" fmla="*/ 266 w 633"/>
                <a:gd name="T5" fmla="*/ 33 h 133"/>
                <a:gd name="T6" fmla="*/ 300 w 633"/>
                <a:gd name="T7" fmla="*/ 66 h 133"/>
                <a:gd name="T8" fmla="*/ 266 w 633"/>
                <a:gd name="T9" fmla="*/ 100 h 133"/>
                <a:gd name="T10" fmla="*/ 166 w 633"/>
                <a:gd name="T11" fmla="*/ 100 h 133"/>
                <a:gd name="T12" fmla="*/ 133 w 633"/>
                <a:gd name="T13" fmla="*/ 66 h 133"/>
                <a:gd name="T14" fmla="*/ 166 w 633"/>
                <a:gd name="T15" fmla="*/ 33 h 133"/>
                <a:gd name="T16" fmla="*/ 200 w 633"/>
                <a:gd name="T17" fmla="*/ 66 h 133"/>
                <a:gd name="T18" fmla="*/ 166 w 633"/>
                <a:gd name="T19" fmla="*/ 100 h 133"/>
                <a:gd name="T20" fmla="*/ 66 w 633"/>
                <a:gd name="T21" fmla="*/ 100 h 133"/>
                <a:gd name="T22" fmla="*/ 33 w 633"/>
                <a:gd name="T23" fmla="*/ 66 h 133"/>
                <a:gd name="T24" fmla="*/ 66 w 633"/>
                <a:gd name="T25" fmla="*/ 33 h 133"/>
                <a:gd name="T26" fmla="*/ 100 w 633"/>
                <a:gd name="T27" fmla="*/ 66 h 133"/>
                <a:gd name="T28" fmla="*/ 66 w 633"/>
                <a:gd name="T29" fmla="*/ 100 h 133"/>
                <a:gd name="T30" fmla="*/ 583 w 633"/>
                <a:gd name="T31" fmla="*/ 0 h 133"/>
                <a:gd name="T32" fmla="*/ 50 w 633"/>
                <a:gd name="T33" fmla="*/ 0 h 133"/>
                <a:gd name="T34" fmla="*/ 0 w 633"/>
                <a:gd name="T35" fmla="*/ 50 h 133"/>
                <a:gd name="T36" fmla="*/ 0 w 633"/>
                <a:gd name="T37" fmla="*/ 133 h 133"/>
                <a:gd name="T38" fmla="*/ 633 w 633"/>
                <a:gd name="T39" fmla="*/ 133 h 133"/>
                <a:gd name="T40" fmla="*/ 633 w 633"/>
                <a:gd name="T41" fmla="*/ 50 h 133"/>
                <a:gd name="T42" fmla="*/ 583 w 633"/>
                <a:gd name="T4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3" h="133">
                  <a:moveTo>
                    <a:pt x="266" y="100"/>
                  </a:moveTo>
                  <a:cubicBezTo>
                    <a:pt x="248" y="100"/>
                    <a:pt x="233" y="85"/>
                    <a:pt x="233" y="66"/>
                  </a:cubicBezTo>
                  <a:cubicBezTo>
                    <a:pt x="233" y="48"/>
                    <a:pt x="248" y="33"/>
                    <a:pt x="266" y="33"/>
                  </a:cubicBezTo>
                  <a:cubicBezTo>
                    <a:pt x="285" y="33"/>
                    <a:pt x="300" y="48"/>
                    <a:pt x="300" y="66"/>
                  </a:cubicBezTo>
                  <a:cubicBezTo>
                    <a:pt x="300" y="85"/>
                    <a:pt x="285" y="100"/>
                    <a:pt x="266" y="100"/>
                  </a:cubicBezTo>
                  <a:close/>
                  <a:moveTo>
                    <a:pt x="166" y="100"/>
                  </a:moveTo>
                  <a:cubicBezTo>
                    <a:pt x="148" y="100"/>
                    <a:pt x="133" y="85"/>
                    <a:pt x="133" y="66"/>
                  </a:cubicBezTo>
                  <a:cubicBezTo>
                    <a:pt x="133" y="48"/>
                    <a:pt x="148" y="33"/>
                    <a:pt x="166" y="33"/>
                  </a:cubicBezTo>
                  <a:cubicBezTo>
                    <a:pt x="185" y="33"/>
                    <a:pt x="200" y="48"/>
                    <a:pt x="200" y="66"/>
                  </a:cubicBezTo>
                  <a:cubicBezTo>
                    <a:pt x="200" y="85"/>
                    <a:pt x="185" y="100"/>
                    <a:pt x="166" y="100"/>
                  </a:cubicBezTo>
                  <a:close/>
                  <a:moveTo>
                    <a:pt x="66" y="100"/>
                  </a:moveTo>
                  <a:cubicBezTo>
                    <a:pt x="48" y="100"/>
                    <a:pt x="33" y="85"/>
                    <a:pt x="33" y="66"/>
                  </a:cubicBezTo>
                  <a:cubicBezTo>
                    <a:pt x="33" y="48"/>
                    <a:pt x="48" y="33"/>
                    <a:pt x="66" y="33"/>
                  </a:cubicBezTo>
                  <a:cubicBezTo>
                    <a:pt x="85" y="33"/>
                    <a:pt x="100" y="48"/>
                    <a:pt x="100" y="66"/>
                  </a:cubicBezTo>
                  <a:cubicBezTo>
                    <a:pt x="100" y="85"/>
                    <a:pt x="85" y="100"/>
                    <a:pt x="66" y="100"/>
                  </a:cubicBezTo>
                  <a:close/>
                  <a:moveTo>
                    <a:pt x="583" y="0"/>
                  </a:moveTo>
                  <a:lnTo>
                    <a:pt x="50" y="0"/>
                  </a:lnTo>
                  <a:cubicBezTo>
                    <a:pt x="22" y="0"/>
                    <a:pt x="0" y="22"/>
                    <a:pt x="0" y="50"/>
                  </a:cubicBezTo>
                  <a:lnTo>
                    <a:pt x="0" y="133"/>
                  </a:lnTo>
                  <a:lnTo>
                    <a:pt x="633" y="133"/>
                  </a:lnTo>
                  <a:lnTo>
                    <a:pt x="633" y="50"/>
                  </a:lnTo>
                  <a:cubicBezTo>
                    <a:pt x="633" y="22"/>
                    <a:pt x="611" y="0"/>
                    <a:pt x="583" y="0"/>
                  </a:cubicBez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grpSp>
      <p:sp>
        <p:nvSpPr>
          <p:cNvPr id="83" name="文本框 82"/>
          <p:cNvSpPr txBox="1"/>
          <p:nvPr/>
        </p:nvSpPr>
        <p:spPr bwMode="auto">
          <a:xfrm>
            <a:off x="9174130" y="2068271"/>
            <a:ext cx="895233" cy="369332"/>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a:solidFill>
                  <a:srgbClr val="C00000"/>
                </a:solidFill>
                <a:cs typeface="+mn-ea"/>
                <a:sym typeface="+mn-lt"/>
              </a:rPr>
              <a:t>Application</a:t>
            </a:r>
            <a:endParaRPr kumimoji="1" lang="en-US" altLang="zh-CN" sz="1200" b="1" dirty="0" smtClean="0">
              <a:solidFill>
                <a:srgbClr val="C00000"/>
              </a:solidFill>
              <a:cs typeface="+mn-ea"/>
              <a:sym typeface="+mn-lt"/>
            </a:endParaRPr>
          </a:p>
          <a:p>
            <a:pPr algn="ctr" defTabSz="914400" fontAlgn="t">
              <a:spcBef>
                <a:spcPct val="0"/>
              </a:spcBef>
              <a:spcAft>
                <a:spcPct val="0"/>
              </a:spcAft>
            </a:pPr>
            <a:r>
              <a:rPr kumimoji="1" lang="zh-CN" altLang="en-US" sz="1200" b="1" dirty="0">
                <a:solidFill>
                  <a:srgbClr val="C00000"/>
                </a:solidFill>
                <a:cs typeface="+mn-ea"/>
                <a:sym typeface="+mn-lt"/>
              </a:rPr>
              <a:t>应用</a:t>
            </a:r>
            <a:endParaRPr kumimoji="1" lang="zh-CN" altLang="en-US" sz="1200" b="1" dirty="0">
              <a:solidFill>
                <a:srgbClr val="C00000"/>
              </a:solidFill>
              <a:cs typeface="+mn-ea"/>
              <a:sym typeface="+mn-lt"/>
            </a:endParaRPr>
          </a:p>
        </p:txBody>
      </p:sp>
      <p:cxnSp>
        <p:nvCxnSpPr>
          <p:cNvPr id="84" name="直接箭头连接符 83"/>
          <p:cNvCxnSpPr/>
          <p:nvPr/>
        </p:nvCxnSpPr>
        <p:spPr bwMode="auto">
          <a:xfrm>
            <a:off x="8868936" y="2562500"/>
            <a:ext cx="2532" cy="796685"/>
          </a:xfrm>
          <a:prstGeom prst="straightConnector1">
            <a:avLst/>
          </a:prstGeom>
          <a:solidFill>
            <a:srgbClr val="CCFF99"/>
          </a:solidFill>
          <a:ln w="19050" cap="flat" cmpd="sng" algn="ctr">
            <a:solidFill>
              <a:srgbClr val="C00000"/>
            </a:solidFill>
            <a:prstDash val="solid"/>
            <a:round/>
            <a:headEnd type="triangle"/>
            <a:tailEnd type="triangle"/>
          </a:ln>
          <a:effectLst/>
        </p:spPr>
      </p:cxnSp>
      <p:sp>
        <p:nvSpPr>
          <p:cNvPr id="85" name="文本框 84"/>
          <p:cNvSpPr txBox="1"/>
          <p:nvPr/>
        </p:nvSpPr>
        <p:spPr bwMode="auto">
          <a:xfrm>
            <a:off x="8868936" y="2846838"/>
            <a:ext cx="895233"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C00000"/>
                </a:solidFill>
                <a:cs typeface="+mn-ea"/>
                <a:sym typeface="+mn-lt"/>
              </a:rPr>
              <a:t>数据读写</a:t>
            </a:r>
            <a:endParaRPr kumimoji="1" lang="zh-CN" altLang="en-US" sz="1200" b="1" dirty="0">
              <a:solidFill>
                <a:srgbClr val="C00000"/>
              </a:solidFill>
              <a:cs typeface="+mn-ea"/>
              <a:sym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分组架构 </a:t>
            </a:r>
            <a:r>
              <a:rPr lang="en-US" altLang="zh-CN" dirty="0">
                <a:latin typeface="+mn-lt"/>
                <a:ea typeface="+mn-ea"/>
                <a:cs typeface="+mn-ea"/>
                <a:sym typeface="+mn-lt"/>
              </a:rPr>
              <a:t>-</a:t>
            </a:r>
            <a:r>
              <a:rPr lang="en-US" altLang="zh-CN" dirty="0" smtClean="0">
                <a:latin typeface="+mn-lt"/>
                <a:ea typeface="+mn-ea"/>
                <a:cs typeface="+mn-ea"/>
                <a:sym typeface="+mn-lt"/>
              </a:rPr>
              <a:t> </a:t>
            </a:r>
            <a:r>
              <a:rPr lang="zh-CN" altLang="en-US" dirty="0">
                <a:latin typeface="+mn-lt"/>
                <a:ea typeface="+mn-ea"/>
                <a:cs typeface="+mn-ea"/>
                <a:sym typeface="+mn-lt"/>
              </a:rPr>
              <a:t>主从</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7678445" cy="4680000"/>
          </a:xfrm>
        </p:spPr>
        <p:txBody>
          <a:bodyPr>
            <a:noAutofit/>
          </a:bodyPr>
          <a:lstStyle/>
          <a:p>
            <a:pPr>
              <a:spcBef>
                <a:spcPts val="0"/>
              </a:spcBef>
            </a:pPr>
            <a:r>
              <a:rPr lang="zh-CN" altLang="en-US" sz="1600" dirty="0">
                <a:latin typeface="+mn-lt"/>
                <a:ea typeface="+mn-ea"/>
                <a:cs typeface="+mn-ea"/>
                <a:sym typeface="+mn-lt"/>
              </a:rPr>
              <a:t>主从式</a:t>
            </a:r>
            <a:r>
              <a:rPr lang="zh-CN" altLang="en-US" sz="1600" dirty="0" smtClean="0">
                <a:latin typeface="+mn-lt"/>
                <a:ea typeface="+mn-ea"/>
                <a:cs typeface="+mn-ea"/>
                <a:sym typeface="+mn-lt"/>
              </a:rPr>
              <a:t>架构</a:t>
            </a:r>
            <a:endParaRPr lang="en-US" altLang="zh-CN" sz="1600" dirty="0">
              <a:latin typeface="+mn-lt"/>
              <a:ea typeface="+mn-ea"/>
              <a:cs typeface="+mn-ea"/>
              <a:sym typeface="+mn-lt"/>
            </a:endParaRPr>
          </a:p>
          <a:p>
            <a:pPr lvl="1"/>
            <a:r>
              <a:rPr lang="zh-CN" altLang="en-US" sz="1200" dirty="0" smtClean="0">
                <a:latin typeface="+mn-lt"/>
                <a:ea typeface="+mn-ea"/>
                <a:cs typeface="+mn-ea"/>
                <a:sym typeface="+mn-lt"/>
              </a:rPr>
              <a:t>部署模式和主备机模式相似，备机</a:t>
            </a:r>
            <a:r>
              <a:rPr lang="en-US" altLang="zh-CN" sz="1200" dirty="0" smtClean="0">
                <a:latin typeface="+mn-lt"/>
                <a:ea typeface="+mn-ea"/>
                <a:cs typeface="+mn-ea"/>
                <a:sym typeface="+mn-lt"/>
              </a:rPr>
              <a:t>(Backup</a:t>
            </a:r>
            <a:r>
              <a:rPr lang="en-US" altLang="zh-CN" sz="1200" dirty="0">
                <a:latin typeface="+mn-lt"/>
                <a:ea typeface="+mn-ea"/>
                <a:cs typeface="+mn-ea"/>
                <a:sym typeface="+mn-lt"/>
              </a:rPr>
              <a:t>)</a:t>
            </a:r>
            <a:r>
              <a:rPr lang="zh-CN" altLang="en-US" sz="1200" dirty="0" smtClean="0">
                <a:latin typeface="+mn-lt"/>
                <a:ea typeface="+mn-ea"/>
                <a:cs typeface="+mn-ea"/>
                <a:sym typeface="+mn-lt"/>
              </a:rPr>
              <a:t>上升为从机</a:t>
            </a:r>
            <a:r>
              <a:rPr lang="en-US" altLang="zh-CN" sz="1200" dirty="0" smtClean="0">
                <a:latin typeface="+mn-lt"/>
                <a:ea typeface="+mn-ea"/>
                <a:cs typeface="+mn-ea"/>
                <a:sym typeface="+mn-lt"/>
              </a:rPr>
              <a:t>(Slave</a:t>
            </a:r>
            <a:r>
              <a:rPr lang="en-US" altLang="zh-CN" sz="1200" dirty="0">
                <a:latin typeface="+mn-lt"/>
                <a:ea typeface="+mn-ea"/>
                <a:cs typeface="+mn-ea"/>
                <a:sym typeface="+mn-lt"/>
              </a:rPr>
              <a:t>)</a:t>
            </a:r>
            <a:r>
              <a:rPr lang="zh-CN" altLang="en-US" sz="1200" dirty="0" smtClean="0">
                <a:latin typeface="+mn-lt"/>
                <a:ea typeface="+mn-ea"/>
                <a:cs typeface="+mn-ea"/>
                <a:sym typeface="+mn-lt"/>
              </a:rPr>
              <a:t>，对外提供一定的数据服务。</a:t>
            </a:r>
            <a:endParaRPr lang="en-US" altLang="zh-CN" sz="1200" dirty="0">
              <a:latin typeface="+mn-lt"/>
              <a:ea typeface="+mn-ea"/>
              <a:cs typeface="+mn-ea"/>
              <a:sym typeface="+mn-lt"/>
            </a:endParaRPr>
          </a:p>
          <a:p>
            <a:pPr lvl="1"/>
            <a:r>
              <a:rPr lang="zh-CN" altLang="en-US" sz="1200" dirty="0" smtClean="0">
                <a:latin typeface="+mn-lt"/>
                <a:ea typeface="+mn-ea"/>
                <a:cs typeface="+mn-ea"/>
                <a:sym typeface="+mn-lt"/>
              </a:rPr>
              <a:t>通过读写分离方式分散压力：</a:t>
            </a:r>
            <a:endParaRPr lang="en-US" altLang="zh-CN" sz="1200" dirty="0" smtClean="0">
              <a:latin typeface="+mn-lt"/>
              <a:ea typeface="+mn-ea"/>
              <a:cs typeface="+mn-ea"/>
              <a:sym typeface="+mn-lt"/>
            </a:endParaRPr>
          </a:p>
          <a:p>
            <a:pPr lvl="2"/>
            <a:r>
              <a:rPr lang="zh-CN" altLang="en-US" sz="1200" dirty="0">
                <a:latin typeface="+mn-lt"/>
                <a:ea typeface="+mn-ea"/>
                <a:cs typeface="+mn-ea"/>
                <a:sym typeface="+mn-lt"/>
              </a:rPr>
              <a:t>写入、修改、删除操作，在写库（主机）上</a:t>
            </a:r>
            <a:r>
              <a:rPr lang="zh-CN" altLang="en-US" sz="1200" dirty="0" smtClean="0">
                <a:latin typeface="+mn-lt"/>
                <a:ea typeface="+mn-ea"/>
                <a:cs typeface="+mn-ea"/>
                <a:sym typeface="+mn-lt"/>
              </a:rPr>
              <a:t>完成；</a:t>
            </a:r>
            <a:endParaRPr lang="en-US" altLang="zh-CN" sz="1200" dirty="0" smtClean="0">
              <a:latin typeface="+mn-lt"/>
              <a:ea typeface="+mn-ea"/>
              <a:cs typeface="+mn-ea"/>
              <a:sym typeface="+mn-lt"/>
            </a:endParaRPr>
          </a:p>
          <a:p>
            <a:pPr lvl="2"/>
            <a:r>
              <a:rPr lang="zh-CN" altLang="en-US" sz="1200" dirty="0" smtClean="0">
                <a:latin typeface="+mn-lt"/>
                <a:ea typeface="+mn-ea"/>
                <a:cs typeface="+mn-ea"/>
                <a:sym typeface="+mn-lt"/>
              </a:rPr>
              <a:t>把查询请求，分配到读库（从机）。</a:t>
            </a:r>
            <a:endParaRPr lang="en-US" altLang="zh-CN" sz="1200" dirty="0">
              <a:latin typeface="+mn-lt"/>
              <a:ea typeface="+mn-ea"/>
              <a:cs typeface="+mn-ea"/>
              <a:sym typeface="+mn-lt"/>
            </a:endParaRPr>
          </a:p>
          <a:p>
            <a:pPr>
              <a:spcBef>
                <a:spcPts val="0"/>
              </a:spcBef>
            </a:pPr>
            <a:r>
              <a:rPr lang="zh-CN" altLang="en-US" sz="1600" dirty="0" smtClean="0">
                <a:latin typeface="+mn-lt"/>
                <a:ea typeface="+mn-ea"/>
                <a:cs typeface="+mn-ea"/>
                <a:sym typeface="+mn-lt"/>
              </a:rPr>
              <a:t>优点</a:t>
            </a:r>
            <a:endParaRPr lang="en-US" altLang="zh-CN" sz="1600" dirty="0" smtClean="0">
              <a:latin typeface="+mn-lt"/>
              <a:ea typeface="+mn-ea"/>
              <a:cs typeface="+mn-ea"/>
              <a:sym typeface="+mn-lt"/>
            </a:endParaRPr>
          </a:p>
          <a:p>
            <a:pPr lvl="1"/>
            <a:r>
              <a:rPr lang="zh-CN" altLang="en-US" sz="1400" dirty="0">
                <a:latin typeface="+mn-lt"/>
                <a:ea typeface="+mn-ea"/>
                <a:cs typeface="+mn-ea"/>
                <a:sym typeface="+mn-lt"/>
              </a:rPr>
              <a:t>提升资源利用率，适合读多写少的应用场景。</a:t>
            </a:r>
            <a:endParaRPr lang="en-US" altLang="zh-CN" sz="1400" dirty="0">
              <a:latin typeface="+mn-lt"/>
              <a:ea typeface="+mn-ea"/>
              <a:cs typeface="+mn-ea"/>
              <a:sym typeface="+mn-lt"/>
            </a:endParaRPr>
          </a:p>
          <a:p>
            <a:pPr lvl="1"/>
            <a:r>
              <a:rPr lang="zh-CN" altLang="en-US" sz="1400" dirty="0">
                <a:latin typeface="+mn-lt"/>
                <a:ea typeface="+mn-ea"/>
                <a:cs typeface="+mn-ea"/>
                <a:sym typeface="+mn-lt"/>
              </a:rPr>
              <a:t>在大并发读的使用场景，可以使用负载均衡在多</a:t>
            </a:r>
            <a:r>
              <a:rPr lang="zh-CN" altLang="en-US" sz="1400" dirty="0" smtClean="0">
                <a:latin typeface="+mn-lt"/>
                <a:ea typeface="+mn-ea"/>
                <a:cs typeface="+mn-ea"/>
                <a:sym typeface="+mn-lt"/>
              </a:rPr>
              <a:t>个从机</a:t>
            </a:r>
            <a:r>
              <a:rPr lang="zh-CN" altLang="en-US" sz="1400" dirty="0">
                <a:latin typeface="+mn-lt"/>
                <a:ea typeface="+mn-ea"/>
                <a:cs typeface="+mn-ea"/>
                <a:sym typeface="+mn-lt"/>
              </a:rPr>
              <a:t>间进行平衡。</a:t>
            </a:r>
            <a:endParaRPr lang="en-US" altLang="zh-CN" sz="1400" dirty="0">
              <a:latin typeface="+mn-lt"/>
              <a:ea typeface="+mn-ea"/>
              <a:cs typeface="+mn-ea"/>
              <a:sym typeface="+mn-lt"/>
            </a:endParaRPr>
          </a:p>
          <a:p>
            <a:pPr lvl="1"/>
            <a:r>
              <a:rPr lang="zh-CN" altLang="en-US" sz="1400" dirty="0">
                <a:latin typeface="+mn-lt"/>
                <a:ea typeface="+mn-ea"/>
                <a:cs typeface="+mn-ea"/>
                <a:sym typeface="+mn-lt"/>
              </a:rPr>
              <a:t>从机的扩展性比较灵活，扩容操作不会影响到业务进行。</a:t>
            </a:r>
            <a:endParaRPr lang="en-US" altLang="zh-CN" sz="1400" dirty="0">
              <a:latin typeface="+mn-lt"/>
              <a:ea typeface="+mn-ea"/>
              <a:cs typeface="+mn-ea"/>
              <a:sym typeface="+mn-lt"/>
            </a:endParaRPr>
          </a:p>
          <a:p>
            <a:pPr>
              <a:spcBef>
                <a:spcPts val="0"/>
              </a:spcBef>
            </a:pPr>
            <a:r>
              <a:rPr lang="zh-CN" altLang="en-US" sz="1600" dirty="0">
                <a:latin typeface="+mn-lt"/>
                <a:ea typeface="+mn-ea"/>
                <a:cs typeface="+mn-ea"/>
                <a:sym typeface="+mn-lt"/>
              </a:rPr>
              <a:t>缺点</a:t>
            </a:r>
            <a:endParaRPr lang="en-US" altLang="zh-CN" sz="1600" dirty="0">
              <a:latin typeface="+mn-lt"/>
              <a:ea typeface="+mn-ea"/>
              <a:cs typeface="+mn-ea"/>
              <a:sym typeface="+mn-lt"/>
            </a:endParaRPr>
          </a:p>
          <a:p>
            <a:pPr lvl="1"/>
            <a:r>
              <a:rPr lang="zh-CN" altLang="en-US" sz="1400" dirty="0">
                <a:latin typeface="+mn-lt"/>
                <a:ea typeface="+mn-ea"/>
                <a:cs typeface="+mn-ea"/>
                <a:sym typeface="+mn-lt"/>
              </a:rPr>
              <a:t>延迟问题，数据同步到从机数据库时会有延迟，所以应用必须能够容忍短暂的不一致性。对于一致性要求非常高的场景是不适合的。</a:t>
            </a:r>
            <a:endParaRPr lang="en-US" altLang="zh-CN" sz="1400" dirty="0">
              <a:latin typeface="+mn-lt"/>
              <a:ea typeface="+mn-ea"/>
              <a:cs typeface="+mn-ea"/>
              <a:sym typeface="+mn-lt"/>
            </a:endParaRPr>
          </a:p>
          <a:p>
            <a:pPr lvl="1"/>
            <a:r>
              <a:rPr lang="zh-CN" altLang="en-US" sz="1400" dirty="0">
                <a:latin typeface="+mn-lt"/>
                <a:ea typeface="+mn-ea"/>
                <a:cs typeface="+mn-ea"/>
                <a:sym typeface="+mn-lt"/>
              </a:rPr>
              <a:t>写操作的性能压力还是集中在主机</a:t>
            </a:r>
            <a:r>
              <a:rPr lang="zh-CN" altLang="en-US" sz="1400" dirty="0" smtClean="0">
                <a:latin typeface="+mn-lt"/>
                <a:ea typeface="+mn-ea"/>
                <a:cs typeface="+mn-ea"/>
                <a:sym typeface="+mn-lt"/>
              </a:rPr>
              <a:t>上。</a:t>
            </a:r>
            <a:endParaRPr lang="en-US" altLang="zh-CN" sz="1400" dirty="0">
              <a:latin typeface="+mn-lt"/>
              <a:ea typeface="+mn-ea"/>
              <a:cs typeface="+mn-ea"/>
              <a:sym typeface="+mn-lt"/>
            </a:endParaRPr>
          </a:p>
          <a:p>
            <a:pPr lvl="1"/>
            <a:r>
              <a:rPr lang="zh-CN" altLang="en-US" sz="1400" dirty="0">
                <a:latin typeface="+mn-lt"/>
                <a:ea typeface="+mn-ea"/>
                <a:cs typeface="+mn-ea"/>
                <a:sym typeface="+mn-lt"/>
              </a:rPr>
              <a:t>主机出现故障，需要实现主从切换，人工干预需要响应时间，自动切换复杂度较高。</a:t>
            </a:r>
            <a:endParaRPr lang="en-US" altLang="zh-CN" sz="1400" dirty="0">
              <a:latin typeface="+mn-lt"/>
              <a:ea typeface="+mn-ea"/>
              <a:cs typeface="+mn-ea"/>
              <a:sym typeface="+mn-lt"/>
            </a:endParaRPr>
          </a:p>
        </p:txBody>
      </p:sp>
      <p:sp>
        <p:nvSpPr>
          <p:cNvPr id="55" name="矩形 54"/>
          <p:cNvSpPr/>
          <p:nvPr/>
        </p:nvSpPr>
        <p:spPr bwMode="auto">
          <a:xfrm>
            <a:off x="9449130" y="3358024"/>
            <a:ext cx="1909023" cy="1093555"/>
          </a:xfrm>
          <a:prstGeom prst="rect">
            <a:avLst/>
          </a:prstGeom>
          <a:solidFill>
            <a:srgbClr val="FFFF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eaLnBrk="1" fontAlgn="t"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cs typeface="+mn-ea"/>
              <a:sym typeface="+mn-lt"/>
            </a:endParaRPr>
          </a:p>
        </p:txBody>
      </p:sp>
      <p:sp>
        <p:nvSpPr>
          <p:cNvPr id="56" name="文本框 55"/>
          <p:cNvSpPr txBox="1"/>
          <p:nvPr/>
        </p:nvSpPr>
        <p:spPr bwMode="auto">
          <a:xfrm>
            <a:off x="8076220" y="4612735"/>
            <a:ext cx="801965" cy="369332"/>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a:solidFill>
                  <a:srgbClr val="000000"/>
                </a:solidFill>
                <a:cs typeface="+mn-ea"/>
                <a:sym typeface="+mn-lt"/>
              </a:rPr>
              <a:t>主机</a:t>
            </a:r>
            <a:endParaRPr kumimoji="1" lang="en-US" altLang="zh-CN" sz="1200" b="1" dirty="0" smtClean="0">
              <a:solidFill>
                <a:srgbClr val="000000"/>
              </a:solidFill>
              <a:cs typeface="+mn-ea"/>
              <a:sym typeface="+mn-lt"/>
            </a:endParaRPr>
          </a:p>
          <a:p>
            <a:pPr algn="ctr" defTabSz="914400" fontAlgn="t">
              <a:spcBef>
                <a:spcPct val="0"/>
              </a:spcBef>
              <a:spcAft>
                <a:spcPct val="0"/>
              </a:spcAft>
            </a:pPr>
            <a:r>
              <a:rPr kumimoji="1" lang="en-US" altLang="zh-CN" sz="1200" b="1" dirty="0">
                <a:solidFill>
                  <a:srgbClr val="000000"/>
                </a:solidFill>
                <a:cs typeface="+mn-ea"/>
                <a:sym typeface="+mn-lt"/>
              </a:rPr>
              <a:t>(</a:t>
            </a:r>
            <a:r>
              <a:rPr kumimoji="1" lang="en-US" altLang="zh-CN" sz="1200" b="1" dirty="0" smtClean="0">
                <a:solidFill>
                  <a:srgbClr val="000000"/>
                </a:solidFill>
                <a:cs typeface="+mn-ea"/>
                <a:sym typeface="+mn-lt"/>
              </a:rPr>
              <a:t>Master)</a:t>
            </a:r>
            <a:endParaRPr kumimoji="1" lang="zh-CN" altLang="en-US" sz="1200" b="1" dirty="0">
              <a:solidFill>
                <a:srgbClr val="000000"/>
              </a:solidFill>
              <a:cs typeface="+mn-ea"/>
              <a:sym typeface="+mn-lt"/>
            </a:endParaRPr>
          </a:p>
        </p:txBody>
      </p:sp>
      <p:sp>
        <p:nvSpPr>
          <p:cNvPr id="57" name="文本框 56"/>
          <p:cNvSpPr txBox="1"/>
          <p:nvPr/>
        </p:nvSpPr>
        <p:spPr bwMode="auto">
          <a:xfrm>
            <a:off x="10125596" y="4611785"/>
            <a:ext cx="801965" cy="369332"/>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0000"/>
                </a:solidFill>
                <a:cs typeface="+mn-ea"/>
                <a:sym typeface="+mn-lt"/>
              </a:rPr>
              <a:t>从机</a:t>
            </a:r>
            <a:endParaRPr kumimoji="1" lang="en-US" altLang="zh-CN" sz="1200" b="1" dirty="0" smtClean="0">
              <a:solidFill>
                <a:srgbClr val="000000"/>
              </a:solidFill>
              <a:cs typeface="+mn-ea"/>
              <a:sym typeface="+mn-lt"/>
            </a:endParaRPr>
          </a:p>
          <a:p>
            <a:pPr algn="ctr" defTabSz="914400" fontAlgn="t">
              <a:spcBef>
                <a:spcPct val="0"/>
              </a:spcBef>
              <a:spcAft>
                <a:spcPct val="0"/>
              </a:spcAft>
            </a:pPr>
            <a:r>
              <a:rPr kumimoji="1" lang="en-US" altLang="zh-CN" sz="1200" b="1" dirty="0">
                <a:solidFill>
                  <a:srgbClr val="000000"/>
                </a:solidFill>
                <a:cs typeface="+mn-ea"/>
                <a:sym typeface="+mn-lt"/>
              </a:rPr>
              <a:t>(</a:t>
            </a:r>
            <a:r>
              <a:rPr kumimoji="1" lang="en-US" altLang="zh-CN" sz="1200" b="1" dirty="0" smtClean="0">
                <a:solidFill>
                  <a:srgbClr val="000000"/>
                </a:solidFill>
                <a:cs typeface="+mn-ea"/>
                <a:sym typeface="+mn-lt"/>
              </a:rPr>
              <a:t>Slaves)</a:t>
            </a:r>
            <a:endParaRPr kumimoji="1" lang="zh-CN" altLang="en-US" sz="1200" b="1" dirty="0">
              <a:solidFill>
                <a:srgbClr val="000000"/>
              </a:solidFill>
              <a:cs typeface="+mn-ea"/>
              <a:sym typeface="+mn-lt"/>
            </a:endParaRPr>
          </a:p>
        </p:txBody>
      </p:sp>
      <p:sp>
        <p:nvSpPr>
          <p:cNvPr id="58" name="文本框 57"/>
          <p:cNvSpPr txBox="1"/>
          <p:nvPr/>
        </p:nvSpPr>
        <p:spPr bwMode="auto">
          <a:xfrm>
            <a:off x="8761436" y="4104331"/>
            <a:ext cx="801965" cy="369332"/>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6699"/>
                </a:solidFill>
                <a:cs typeface="+mn-ea"/>
                <a:sym typeface="+mn-lt"/>
              </a:rPr>
              <a:t>数据</a:t>
            </a:r>
            <a:endParaRPr kumimoji="1" lang="en-US" altLang="zh-CN" sz="1200" b="1" dirty="0" smtClean="0">
              <a:solidFill>
                <a:srgbClr val="006699"/>
              </a:solidFill>
              <a:cs typeface="+mn-ea"/>
              <a:sym typeface="+mn-lt"/>
            </a:endParaRPr>
          </a:p>
          <a:p>
            <a:pPr algn="ctr" defTabSz="914400" fontAlgn="t">
              <a:spcBef>
                <a:spcPct val="0"/>
              </a:spcBef>
              <a:spcAft>
                <a:spcPct val="0"/>
              </a:spcAft>
            </a:pPr>
            <a:r>
              <a:rPr kumimoji="1" lang="zh-CN" altLang="en-US" sz="1200" b="1" dirty="0" smtClean="0">
                <a:solidFill>
                  <a:srgbClr val="006699"/>
                </a:solidFill>
                <a:cs typeface="+mn-ea"/>
                <a:sym typeface="+mn-lt"/>
              </a:rPr>
              <a:t>同步</a:t>
            </a:r>
            <a:endParaRPr kumimoji="1" lang="zh-CN" altLang="en-US" sz="1200" b="1" dirty="0">
              <a:solidFill>
                <a:srgbClr val="006699"/>
              </a:solidFill>
              <a:cs typeface="+mn-ea"/>
              <a:sym typeface="+mn-lt"/>
            </a:endParaRPr>
          </a:p>
        </p:txBody>
      </p:sp>
      <p:grpSp>
        <p:nvGrpSpPr>
          <p:cNvPr id="59" name="组合 58"/>
          <p:cNvGrpSpPr/>
          <p:nvPr/>
        </p:nvGrpSpPr>
        <p:grpSpPr>
          <a:xfrm>
            <a:off x="8204232" y="3492469"/>
            <a:ext cx="598866" cy="873585"/>
            <a:chOff x="7063056" y="5194185"/>
            <a:chExt cx="654682" cy="1008824"/>
          </a:xfrm>
        </p:grpSpPr>
        <p:grpSp>
          <p:nvGrpSpPr>
            <p:cNvPr id="60" name="Server"/>
            <p:cNvGrpSpPr>
              <a:grpSpLocks noChangeAspect="1"/>
            </p:cNvGrpSpPr>
            <p:nvPr>
              <p:custDataLst>
                <p:tags r:id="rId1"/>
              </p:custDataLst>
            </p:nvPr>
          </p:nvGrpSpPr>
          <p:grpSpPr>
            <a:xfrm>
              <a:off x="7063056" y="5194185"/>
              <a:ext cx="654682" cy="936104"/>
              <a:chOff x="4754879" y="1097281"/>
              <a:chExt cx="3331031" cy="4762911"/>
            </a:xfrm>
          </p:grpSpPr>
          <p:sp>
            <p:nvSpPr>
              <p:cNvPr id="79"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80"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81"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62" name="Database"/>
            <p:cNvGrpSpPr/>
            <p:nvPr>
              <p:custDataLst>
                <p:tags r:id="rId2"/>
              </p:custDataLst>
            </p:nvPr>
          </p:nvGrpSpPr>
          <p:grpSpPr>
            <a:xfrm>
              <a:off x="7348157" y="5782904"/>
              <a:ext cx="324036" cy="420105"/>
              <a:chOff x="-1607704" y="4375315"/>
              <a:chExt cx="357909" cy="378772"/>
            </a:xfrm>
            <a:solidFill>
              <a:srgbClr val="99CCFF"/>
            </a:solidFill>
          </p:grpSpPr>
          <p:sp>
            <p:nvSpPr>
              <p:cNvPr id="63"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65"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66"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grpSp>
        <p:nvGrpSpPr>
          <p:cNvPr id="82" name="组合 81"/>
          <p:cNvGrpSpPr/>
          <p:nvPr/>
        </p:nvGrpSpPr>
        <p:grpSpPr>
          <a:xfrm>
            <a:off x="9619689" y="3491519"/>
            <a:ext cx="598866" cy="873585"/>
            <a:chOff x="7063056" y="5194185"/>
            <a:chExt cx="654682" cy="1008824"/>
          </a:xfrm>
        </p:grpSpPr>
        <p:grpSp>
          <p:nvGrpSpPr>
            <p:cNvPr id="83" name="Server"/>
            <p:cNvGrpSpPr>
              <a:grpSpLocks noChangeAspect="1"/>
            </p:cNvGrpSpPr>
            <p:nvPr>
              <p:custDataLst>
                <p:tags r:id="rId3"/>
              </p:custDataLst>
            </p:nvPr>
          </p:nvGrpSpPr>
          <p:grpSpPr>
            <a:xfrm>
              <a:off x="7063056" y="5194185"/>
              <a:ext cx="654682" cy="936104"/>
              <a:chOff x="4754879" y="1097281"/>
              <a:chExt cx="3331031" cy="4762911"/>
            </a:xfrm>
          </p:grpSpPr>
          <p:sp>
            <p:nvSpPr>
              <p:cNvPr id="88"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89"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90"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84" name="Database"/>
            <p:cNvGrpSpPr/>
            <p:nvPr>
              <p:custDataLst>
                <p:tags r:id="rId4"/>
              </p:custDataLst>
            </p:nvPr>
          </p:nvGrpSpPr>
          <p:grpSpPr>
            <a:xfrm>
              <a:off x="7348157" y="5782904"/>
              <a:ext cx="324036" cy="420105"/>
              <a:chOff x="-1607704" y="4375315"/>
              <a:chExt cx="357909" cy="378772"/>
            </a:xfrm>
            <a:solidFill>
              <a:srgbClr val="99CCFF"/>
            </a:solidFill>
          </p:grpSpPr>
          <p:sp>
            <p:nvSpPr>
              <p:cNvPr id="85"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86"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87"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grpSp>
        <p:nvGrpSpPr>
          <p:cNvPr id="91" name="Browser"/>
          <p:cNvGrpSpPr>
            <a:grpSpLocks noChangeAspect="1"/>
          </p:cNvGrpSpPr>
          <p:nvPr>
            <p:custDataLst>
              <p:tags r:id="rId5"/>
            </p:custDataLst>
          </p:nvPr>
        </p:nvGrpSpPr>
        <p:grpSpPr bwMode="auto">
          <a:xfrm>
            <a:off x="9177882" y="2045006"/>
            <a:ext cx="459841" cy="436785"/>
            <a:chOff x="2545" y="863"/>
            <a:chExt cx="2513" cy="2387"/>
          </a:xfrm>
          <a:solidFill>
            <a:srgbClr val="C00000"/>
          </a:solidFill>
          <a:effectLst>
            <a:outerShdw blurRad="50800" dist="38100" dir="2700000" algn="tl" rotWithShape="0">
              <a:prstClr val="black">
                <a:alpha val="40000"/>
              </a:prstClr>
            </a:outerShdw>
          </a:effectLst>
        </p:grpSpPr>
        <p:sp>
          <p:nvSpPr>
            <p:cNvPr id="92" name="Freeform 150"/>
            <p:cNvSpPr>
              <a:spLocks noEditPoints="1"/>
            </p:cNvSpPr>
            <p:nvPr/>
          </p:nvSpPr>
          <p:spPr bwMode="auto">
            <a:xfrm>
              <a:off x="2545" y="1523"/>
              <a:ext cx="2513" cy="1727"/>
            </a:xfrm>
            <a:custGeom>
              <a:avLst/>
              <a:gdLst>
                <a:gd name="T0" fmla="*/ 50 w 633"/>
                <a:gd name="T1" fmla="*/ 84 h 434"/>
                <a:gd name="T2" fmla="*/ 250 w 633"/>
                <a:gd name="T3" fmla="*/ 84 h 434"/>
                <a:gd name="T4" fmla="*/ 250 w 633"/>
                <a:gd name="T5" fmla="*/ 384 h 434"/>
                <a:gd name="T6" fmla="*/ 50 w 633"/>
                <a:gd name="T7" fmla="*/ 384 h 434"/>
                <a:gd name="T8" fmla="*/ 50 w 633"/>
                <a:gd name="T9" fmla="*/ 84 h 434"/>
                <a:gd name="T10" fmla="*/ 316 w 633"/>
                <a:gd name="T11" fmla="*/ 350 h 434"/>
                <a:gd name="T12" fmla="*/ 583 w 633"/>
                <a:gd name="T13" fmla="*/ 350 h 434"/>
                <a:gd name="T14" fmla="*/ 583 w 633"/>
                <a:gd name="T15" fmla="*/ 384 h 434"/>
                <a:gd name="T16" fmla="*/ 316 w 633"/>
                <a:gd name="T17" fmla="*/ 384 h 434"/>
                <a:gd name="T18" fmla="*/ 316 w 633"/>
                <a:gd name="T19" fmla="*/ 350 h 434"/>
                <a:gd name="T20" fmla="*/ 316 w 633"/>
                <a:gd name="T21" fmla="*/ 284 h 434"/>
                <a:gd name="T22" fmla="*/ 583 w 633"/>
                <a:gd name="T23" fmla="*/ 284 h 434"/>
                <a:gd name="T24" fmla="*/ 583 w 633"/>
                <a:gd name="T25" fmla="*/ 317 h 434"/>
                <a:gd name="T26" fmla="*/ 316 w 633"/>
                <a:gd name="T27" fmla="*/ 317 h 434"/>
                <a:gd name="T28" fmla="*/ 316 w 633"/>
                <a:gd name="T29" fmla="*/ 284 h 434"/>
                <a:gd name="T30" fmla="*/ 316 w 633"/>
                <a:gd name="T31" fmla="*/ 217 h 434"/>
                <a:gd name="T32" fmla="*/ 583 w 633"/>
                <a:gd name="T33" fmla="*/ 217 h 434"/>
                <a:gd name="T34" fmla="*/ 583 w 633"/>
                <a:gd name="T35" fmla="*/ 250 h 434"/>
                <a:gd name="T36" fmla="*/ 316 w 633"/>
                <a:gd name="T37" fmla="*/ 250 h 434"/>
                <a:gd name="T38" fmla="*/ 316 w 633"/>
                <a:gd name="T39" fmla="*/ 217 h 434"/>
                <a:gd name="T40" fmla="*/ 316 w 633"/>
                <a:gd name="T41" fmla="*/ 150 h 434"/>
                <a:gd name="T42" fmla="*/ 583 w 633"/>
                <a:gd name="T43" fmla="*/ 150 h 434"/>
                <a:gd name="T44" fmla="*/ 583 w 633"/>
                <a:gd name="T45" fmla="*/ 184 h 434"/>
                <a:gd name="T46" fmla="*/ 316 w 633"/>
                <a:gd name="T47" fmla="*/ 184 h 434"/>
                <a:gd name="T48" fmla="*/ 316 w 633"/>
                <a:gd name="T49" fmla="*/ 150 h 434"/>
                <a:gd name="T50" fmla="*/ 316 w 633"/>
                <a:gd name="T51" fmla="*/ 84 h 434"/>
                <a:gd name="T52" fmla="*/ 583 w 633"/>
                <a:gd name="T53" fmla="*/ 84 h 434"/>
                <a:gd name="T54" fmla="*/ 583 w 633"/>
                <a:gd name="T55" fmla="*/ 117 h 434"/>
                <a:gd name="T56" fmla="*/ 316 w 633"/>
                <a:gd name="T57" fmla="*/ 117 h 434"/>
                <a:gd name="T58" fmla="*/ 316 w 633"/>
                <a:gd name="T59" fmla="*/ 84 h 434"/>
                <a:gd name="T60" fmla="*/ 0 w 633"/>
                <a:gd name="T61" fmla="*/ 384 h 434"/>
                <a:gd name="T62" fmla="*/ 50 w 633"/>
                <a:gd name="T63" fmla="*/ 434 h 434"/>
                <a:gd name="T64" fmla="*/ 583 w 633"/>
                <a:gd name="T65" fmla="*/ 434 h 434"/>
                <a:gd name="T66" fmla="*/ 633 w 633"/>
                <a:gd name="T67" fmla="*/ 384 h 434"/>
                <a:gd name="T68" fmla="*/ 633 w 633"/>
                <a:gd name="T69" fmla="*/ 0 h 434"/>
                <a:gd name="T70" fmla="*/ 0 w 633"/>
                <a:gd name="T71" fmla="*/ 0 h 434"/>
                <a:gd name="T72" fmla="*/ 0 w 633"/>
                <a:gd name="T73" fmla="*/ 38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3" h="434">
                  <a:moveTo>
                    <a:pt x="50" y="84"/>
                  </a:moveTo>
                  <a:lnTo>
                    <a:pt x="250" y="84"/>
                  </a:lnTo>
                  <a:lnTo>
                    <a:pt x="250" y="384"/>
                  </a:lnTo>
                  <a:lnTo>
                    <a:pt x="50" y="384"/>
                  </a:lnTo>
                  <a:lnTo>
                    <a:pt x="50" y="84"/>
                  </a:lnTo>
                  <a:close/>
                  <a:moveTo>
                    <a:pt x="316" y="350"/>
                  </a:moveTo>
                  <a:lnTo>
                    <a:pt x="583" y="350"/>
                  </a:lnTo>
                  <a:lnTo>
                    <a:pt x="583" y="384"/>
                  </a:lnTo>
                  <a:lnTo>
                    <a:pt x="316" y="384"/>
                  </a:lnTo>
                  <a:lnTo>
                    <a:pt x="316" y="350"/>
                  </a:lnTo>
                  <a:close/>
                  <a:moveTo>
                    <a:pt x="316" y="284"/>
                  </a:moveTo>
                  <a:lnTo>
                    <a:pt x="583" y="284"/>
                  </a:lnTo>
                  <a:lnTo>
                    <a:pt x="583" y="317"/>
                  </a:lnTo>
                  <a:lnTo>
                    <a:pt x="316" y="317"/>
                  </a:lnTo>
                  <a:lnTo>
                    <a:pt x="316" y="284"/>
                  </a:lnTo>
                  <a:close/>
                  <a:moveTo>
                    <a:pt x="316" y="217"/>
                  </a:moveTo>
                  <a:lnTo>
                    <a:pt x="583" y="217"/>
                  </a:lnTo>
                  <a:lnTo>
                    <a:pt x="583" y="250"/>
                  </a:lnTo>
                  <a:lnTo>
                    <a:pt x="316" y="250"/>
                  </a:lnTo>
                  <a:lnTo>
                    <a:pt x="316" y="217"/>
                  </a:lnTo>
                  <a:close/>
                  <a:moveTo>
                    <a:pt x="316" y="150"/>
                  </a:moveTo>
                  <a:lnTo>
                    <a:pt x="583" y="150"/>
                  </a:lnTo>
                  <a:lnTo>
                    <a:pt x="583" y="184"/>
                  </a:lnTo>
                  <a:lnTo>
                    <a:pt x="316" y="184"/>
                  </a:lnTo>
                  <a:lnTo>
                    <a:pt x="316" y="150"/>
                  </a:lnTo>
                  <a:close/>
                  <a:moveTo>
                    <a:pt x="316" y="84"/>
                  </a:moveTo>
                  <a:lnTo>
                    <a:pt x="583" y="84"/>
                  </a:lnTo>
                  <a:lnTo>
                    <a:pt x="583" y="117"/>
                  </a:lnTo>
                  <a:lnTo>
                    <a:pt x="316" y="117"/>
                  </a:lnTo>
                  <a:lnTo>
                    <a:pt x="316" y="84"/>
                  </a:lnTo>
                  <a:close/>
                  <a:moveTo>
                    <a:pt x="0" y="384"/>
                  </a:moveTo>
                  <a:cubicBezTo>
                    <a:pt x="0" y="411"/>
                    <a:pt x="22" y="434"/>
                    <a:pt x="50" y="434"/>
                  </a:cubicBezTo>
                  <a:lnTo>
                    <a:pt x="583" y="434"/>
                  </a:lnTo>
                  <a:cubicBezTo>
                    <a:pt x="611" y="434"/>
                    <a:pt x="633" y="411"/>
                    <a:pt x="633" y="384"/>
                  </a:cubicBezTo>
                  <a:lnTo>
                    <a:pt x="633" y="0"/>
                  </a:lnTo>
                  <a:lnTo>
                    <a:pt x="0" y="0"/>
                  </a:lnTo>
                  <a:lnTo>
                    <a:pt x="0" y="384"/>
                  </a:ln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93" name="Freeform 151"/>
            <p:cNvSpPr>
              <a:spLocks noEditPoints="1"/>
            </p:cNvSpPr>
            <p:nvPr/>
          </p:nvSpPr>
          <p:spPr bwMode="auto">
            <a:xfrm>
              <a:off x="2545" y="863"/>
              <a:ext cx="2513" cy="529"/>
            </a:xfrm>
            <a:custGeom>
              <a:avLst/>
              <a:gdLst>
                <a:gd name="T0" fmla="*/ 266 w 633"/>
                <a:gd name="T1" fmla="*/ 100 h 133"/>
                <a:gd name="T2" fmla="*/ 233 w 633"/>
                <a:gd name="T3" fmla="*/ 66 h 133"/>
                <a:gd name="T4" fmla="*/ 266 w 633"/>
                <a:gd name="T5" fmla="*/ 33 h 133"/>
                <a:gd name="T6" fmla="*/ 300 w 633"/>
                <a:gd name="T7" fmla="*/ 66 h 133"/>
                <a:gd name="T8" fmla="*/ 266 w 633"/>
                <a:gd name="T9" fmla="*/ 100 h 133"/>
                <a:gd name="T10" fmla="*/ 166 w 633"/>
                <a:gd name="T11" fmla="*/ 100 h 133"/>
                <a:gd name="T12" fmla="*/ 133 w 633"/>
                <a:gd name="T13" fmla="*/ 66 h 133"/>
                <a:gd name="T14" fmla="*/ 166 w 633"/>
                <a:gd name="T15" fmla="*/ 33 h 133"/>
                <a:gd name="T16" fmla="*/ 200 w 633"/>
                <a:gd name="T17" fmla="*/ 66 h 133"/>
                <a:gd name="T18" fmla="*/ 166 w 633"/>
                <a:gd name="T19" fmla="*/ 100 h 133"/>
                <a:gd name="T20" fmla="*/ 66 w 633"/>
                <a:gd name="T21" fmla="*/ 100 h 133"/>
                <a:gd name="T22" fmla="*/ 33 w 633"/>
                <a:gd name="T23" fmla="*/ 66 h 133"/>
                <a:gd name="T24" fmla="*/ 66 w 633"/>
                <a:gd name="T25" fmla="*/ 33 h 133"/>
                <a:gd name="T26" fmla="*/ 100 w 633"/>
                <a:gd name="T27" fmla="*/ 66 h 133"/>
                <a:gd name="T28" fmla="*/ 66 w 633"/>
                <a:gd name="T29" fmla="*/ 100 h 133"/>
                <a:gd name="T30" fmla="*/ 583 w 633"/>
                <a:gd name="T31" fmla="*/ 0 h 133"/>
                <a:gd name="T32" fmla="*/ 50 w 633"/>
                <a:gd name="T33" fmla="*/ 0 h 133"/>
                <a:gd name="T34" fmla="*/ 0 w 633"/>
                <a:gd name="T35" fmla="*/ 50 h 133"/>
                <a:gd name="T36" fmla="*/ 0 w 633"/>
                <a:gd name="T37" fmla="*/ 133 h 133"/>
                <a:gd name="T38" fmla="*/ 633 w 633"/>
                <a:gd name="T39" fmla="*/ 133 h 133"/>
                <a:gd name="T40" fmla="*/ 633 w 633"/>
                <a:gd name="T41" fmla="*/ 50 h 133"/>
                <a:gd name="T42" fmla="*/ 583 w 633"/>
                <a:gd name="T4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3" h="133">
                  <a:moveTo>
                    <a:pt x="266" y="100"/>
                  </a:moveTo>
                  <a:cubicBezTo>
                    <a:pt x="248" y="100"/>
                    <a:pt x="233" y="85"/>
                    <a:pt x="233" y="66"/>
                  </a:cubicBezTo>
                  <a:cubicBezTo>
                    <a:pt x="233" y="48"/>
                    <a:pt x="248" y="33"/>
                    <a:pt x="266" y="33"/>
                  </a:cubicBezTo>
                  <a:cubicBezTo>
                    <a:pt x="285" y="33"/>
                    <a:pt x="300" y="48"/>
                    <a:pt x="300" y="66"/>
                  </a:cubicBezTo>
                  <a:cubicBezTo>
                    <a:pt x="300" y="85"/>
                    <a:pt x="285" y="100"/>
                    <a:pt x="266" y="100"/>
                  </a:cubicBezTo>
                  <a:close/>
                  <a:moveTo>
                    <a:pt x="166" y="100"/>
                  </a:moveTo>
                  <a:cubicBezTo>
                    <a:pt x="148" y="100"/>
                    <a:pt x="133" y="85"/>
                    <a:pt x="133" y="66"/>
                  </a:cubicBezTo>
                  <a:cubicBezTo>
                    <a:pt x="133" y="48"/>
                    <a:pt x="148" y="33"/>
                    <a:pt x="166" y="33"/>
                  </a:cubicBezTo>
                  <a:cubicBezTo>
                    <a:pt x="185" y="33"/>
                    <a:pt x="200" y="48"/>
                    <a:pt x="200" y="66"/>
                  </a:cubicBezTo>
                  <a:cubicBezTo>
                    <a:pt x="200" y="85"/>
                    <a:pt x="185" y="100"/>
                    <a:pt x="166" y="100"/>
                  </a:cubicBezTo>
                  <a:close/>
                  <a:moveTo>
                    <a:pt x="66" y="100"/>
                  </a:moveTo>
                  <a:cubicBezTo>
                    <a:pt x="48" y="100"/>
                    <a:pt x="33" y="85"/>
                    <a:pt x="33" y="66"/>
                  </a:cubicBezTo>
                  <a:cubicBezTo>
                    <a:pt x="33" y="48"/>
                    <a:pt x="48" y="33"/>
                    <a:pt x="66" y="33"/>
                  </a:cubicBezTo>
                  <a:cubicBezTo>
                    <a:pt x="85" y="33"/>
                    <a:pt x="100" y="48"/>
                    <a:pt x="100" y="66"/>
                  </a:cubicBezTo>
                  <a:cubicBezTo>
                    <a:pt x="100" y="85"/>
                    <a:pt x="85" y="100"/>
                    <a:pt x="66" y="100"/>
                  </a:cubicBezTo>
                  <a:close/>
                  <a:moveTo>
                    <a:pt x="583" y="0"/>
                  </a:moveTo>
                  <a:lnTo>
                    <a:pt x="50" y="0"/>
                  </a:lnTo>
                  <a:cubicBezTo>
                    <a:pt x="22" y="0"/>
                    <a:pt x="0" y="22"/>
                    <a:pt x="0" y="50"/>
                  </a:cubicBezTo>
                  <a:lnTo>
                    <a:pt x="0" y="133"/>
                  </a:lnTo>
                  <a:lnTo>
                    <a:pt x="633" y="133"/>
                  </a:lnTo>
                  <a:lnTo>
                    <a:pt x="633" y="50"/>
                  </a:lnTo>
                  <a:cubicBezTo>
                    <a:pt x="633" y="22"/>
                    <a:pt x="611" y="0"/>
                    <a:pt x="583" y="0"/>
                  </a:cubicBez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grpSp>
      <p:sp>
        <p:nvSpPr>
          <p:cNvPr id="94" name="文本框 93"/>
          <p:cNvSpPr txBox="1"/>
          <p:nvPr/>
        </p:nvSpPr>
        <p:spPr bwMode="auto">
          <a:xfrm>
            <a:off x="9710464" y="2103160"/>
            <a:ext cx="895233" cy="369332"/>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a:solidFill>
                  <a:srgbClr val="C00000"/>
                </a:solidFill>
                <a:cs typeface="+mn-ea"/>
                <a:sym typeface="+mn-lt"/>
              </a:rPr>
              <a:t>Application</a:t>
            </a:r>
            <a:endParaRPr kumimoji="1" lang="en-US" altLang="zh-CN" sz="1200" b="1" dirty="0" smtClean="0">
              <a:solidFill>
                <a:srgbClr val="C00000"/>
              </a:solidFill>
              <a:cs typeface="+mn-ea"/>
              <a:sym typeface="+mn-lt"/>
            </a:endParaRPr>
          </a:p>
          <a:p>
            <a:pPr algn="ctr" defTabSz="914400" fontAlgn="t">
              <a:spcBef>
                <a:spcPct val="0"/>
              </a:spcBef>
              <a:spcAft>
                <a:spcPct val="0"/>
              </a:spcAft>
            </a:pPr>
            <a:r>
              <a:rPr kumimoji="1" lang="zh-CN" altLang="en-US" sz="1200" b="1" dirty="0">
                <a:solidFill>
                  <a:srgbClr val="C00000"/>
                </a:solidFill>
                <a:cs typeface="+mn-ea"/>
                <a:sym typeface="+mn-lt"/>
              </a:rPr>
              <a:t>应用</a:t>
            </a:r>
            <a:endParaRPr kumimoji="1" lang="zh-CN" altLang="en-US" sz="1200" b="1" dirty="0">
              <a:solidFill>
                <a:srgbClr val="C00000"/>
              </a:solidFill>
              <a:cs typeface="+mn-ea"/>
              <a:sym typeface="+mn-lt"/>
            </a:endParaRPr>
          </a:p>
        </p:txBody>
      </p:sp>
      <p:sp>
        <p:nvSpPr>
          <p:cNvPr id="95" name="文本框 94"/>
          <p:cNvSpPr txBox="1"/>
          <p:nvPr/>
        </p:nvSpPr>
        <p:spPr bwMode="auto">
          <a:xfrm>
            <a:off x="8409134" y="3028785"/>
            <a:ext cx="895233"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smtClean="0">
                <a:solidFill>
                  <a:srgbClr val="C00000"/>
                </a:solidFill>
                <a:cs typeface="+mn-ea"/>
                <a:sym typeface="+mn-lt"/>
              </a:rPr>
              <a:t>Write</a:t>
            </a:r>
            <a:r>
              <a:rPr kumimoji="1" lang="zh-CN" altLang="en-US" sz="1200" b="1" dirty="0" smtClean="0">
                <a:solidFill>
                  <a:srgbClr val="C00000"/>
                </a:solidFill>
                <a:cs typeface="+mn-ea"/>
                <a:sym typeface="+mn-lt"/>
              </a:rPr>
              <a:t>操作</a:t>
            </a:r>
            <a:endParaRPr kumimoji="1" lang="zh-CN" altLang="en-US" sz="1200" b="1" dirty="0">
              <a:solidFill>
                <a:srgbClr val="C00000"/>
              </a:solidFill>
              <a:cs typeface="+mn-ea"/>
              <a:sym typeface="+mn-lt"/>
            </a:endParaRPr>
          </a:p>
        </p:txBody>
      </p:sp>
      <p:cxnSp>
        <p:nvCxnSpPr>
          <p:cNvPr id="96" name="肘形连接符 95"/>
          <p:cNvCxnSpPr/>
          <p:nvPr/>
        </p:nvCxnSpPr>
        <p:spPr bwMode="auto">
          <a:xfrm rot="5400000">
            <a:off x="8394426" y="2555531"/>
            <a:ext cx="1002113" cy="855230"/>
          </a:xfrm>
          <a:prstGeom prst="bentConnector3">
            <a:avLst>
              <a:gd name="adj1" fmla="val 50000"/>
            </a:avLst>
          </a:prstGeom>
          <a:solidFill>
            <a:srgbClr val="CCFF99"/>
          </a:solidFill>
          <a:ln w="19050" cap="flat" cmpd="sng" algn="ctr">
            <a:solidFill>
              <a:srgbClr val="C00000"/>
            </a:solidFill>
            <a:prstDash val="solid"/>
            <a:round/>
            <a:headEnd type="none" w="med" len="med"/>
            <a:tailEnd type="triangle" w="med" len="med"/>
          </a:ln>
          <a:effectLst/>
        </p:spPr>
      </p:cxnSp>
      <p:grpSp>
        <p:nvGrpSpPr>
          <p:cNvPr id="97" name="组合 96"/>
          <p:cNvGrpSpPr/>
          <p:nvPr/>
        </p:nvGrpSpPr>
        <p:grpSpPr>
          <a:xfrm>
            <a:off x="10526579" y="3491519"/>
            <a:ext cx="598866" cy="873585"/>
            <a:chOff x="7063056" y="5194185"/>
            <a:chExt cx="654682" cy="1008824"/>
          </a:xfrm>
        </p:grpSpPr>
        <p:grpSp>
          <p:nvGrpSpPr>
            <p:cNvPr id="98" name="Server"/>
            <p:cNvGrpSpPr>
              <a:grpSpLocks noChangeAspect="1"/>
            </p:cNvGrpSpPr>
            <p:nvPr>
              <p:custDataLst>
                <p:tags r:id="rId6"/>
              </p:custDataLst>
            </p:nvPr>
          </p:nvGrpSpPr>
          <p:grpSpPr>
            <a:xfrm>
              <a:off x="7063056" y="5194185"/>
              <a:ext cx="654682" cy="936104"/>
              <a:chOff x="4754879" y="1097281"/>
              <a:chExt cx="3331031" cy="4762911"/>
            </a:xfrm>
          </p:grpSpPr>
          <p:sp>
            <p:nvSpPr>
              <p:cNvPr id="103"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04"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05"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99" name="Database"/>
            <p:cNvGrpSpPr/>
            <p:nvPr>
              <p:custDataLst>
                <p:tags r:id="rId7"/>
              </p:custDataLst>
            </p:nvPr>
          </p:nvGrpSpPr>
          <p:grpSpPr>
            <a:xfrm>
              <a:off x="7348157" y="5782904"/>
              <a:ext cx="324036" cy="420105"/>
              <a:chOff x="-1607704" y="4375315"/>
              <a:chExt cx="357909" cy="378772"/>
            </a:xfrm>
            <a:solidFill>
              <a:srgbClr val="99CCFF"/>
            </a:solidFill>
          </p:grpSpPr>
          <p:sp>
            <p:nvSpPr>
              <p:cNvPr id="100"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1"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2"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sp>
        <p:nvSpPr>
          <p:cNvPr id="106" name="右箭头 105"/>
          <p:cNvSpPr/>
          <p:nvPr/>
        </p:nvSpPr>
        <p:spPr bwMode="auto">
          <a:xfrm>
            <a:off x="8921722" y="3902797"/>
            <a:ext cx="512320" cy="180962"/>
          </a:xfrm>
          <a:prstGeom prst="rightArrow">
            <a:avLst/>
          </a:prstGeom>
          <a:solidFill>
            <a:srgbClr val="99CC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cs typeface="+mn-ea"/>
              <a:sym typeface="+mn-lt"/>
            </a:endParaRPr>
          </a:p>
        </p:txBody>
      </p:sp>
      <p:cxnSp>
        <p:nvCxnSpPr>
          <p:cNvPr id="107" name="肘形连接符 106"/>
          <p:cNvCxnSpPr>
            <a:stCxn id="55" idx="0"/>
          </p:cNvCxnSpPr>
          <p:nvPr/>
        </p:nvCxnSpPr>
        <p:spPr bwMode="auto">
          <a:xfrm rot="16200000" flipV="1">
            <a:off x="9730513" y="2684895"/>
            <a:ext cx="391746" cy="954512"/>
          </a:xfrm>
          <a:prstGeom prst="bentConnector2">
            <a:avLst/>
          </a:prstGeom>
          <a:solidFill>
            <a:srgbClr val="CCFF99"/>
          </a:solidFill>
          <a:ln w="19050" cap="flat" cmpd="sng" algn="ctr">
            <a:solidFill>
              <a:srgbClr val="C00000"/>
            </a:solidFill>
            <a:prstDash val="solid"/>
            <a:round/>
            <a:headEnd type="none" w="med" len="med"/>
            <a:tailEnd type="none" w="med" len="med"/>
          </a:ln>
          <a:effectLst/>
        </p:spPr>
      </p:cxnSp>
      <p:cxnSp>
        <p:nvCxnSpPr>
          <p:cNvPr id="108" name="直接箭头连接符 107"/>
          <p:cNvCxnSpPr/>
          <p:nvPr/>
        </p:nvCxnSpPr>
        <p:spPr bwMode="auto">
          <a:xfrm flipV="1">
            <a:off x="9467453" y="2480165"/>
            <a:ext cx="0" cy="480783"/>
          </a:xfrm>
          <a:prstGeom prst="straightConnector1">
            <a:avLst/>
          </a:prstGeom>
          <a:solidFill>
            <a:srgbClr val="CCFF99"/>
          </a:solidFill>
          <a:ln w="19050" cap="flat" cmpd="sng" algn="ctr">
            <a:solidFill>
              <a:srgbClr val="C00000"/>
            </a:solidFill>
            <a:prstDash val="solid"/>
            <a:round/>
            <a:headEnd type="none" w="med" len="med"/>
            <a:tailEnd type="triangle" w="med" len="med"/>
          </a:ln>
          <a:effectLst/>
        </p:spPr>
      </p:cxnSp>
      <p:sp>
        <p:nvSpPr>
          <p:cNvPr id="109" name="文本框 108"/>
          <p:cNvSpPr txBox="1"/>
          <p:nvPr/>
        </p:nvSpPr>
        <p:spPr bwMode="auto">
          <a:xfrm>
            <a:off x="10433281" y="2995391"/>
            <a:ext cx="895233"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a:solidFill>
                  <a:srgbClr val="C00000"/>
                </a:solidFill>
                <a:cs typeface="+mn-ea"/>
                <a:sym typeface="+mn-lt"/>
              </a:rPr>
              <a:t>Read</a:t>
            </a:r>
            <a:r>
              <a:rPr kumimoji="1" lang="zh-CN" altLang="en-US" sz="1200" b="1" dirty="0" smtClean="0">
                <a:solidFill>
                  <a:srgbClr val="C00000"/>
                </a:solidFill>
                <a:cs typeface="+mn-ea"/>
                <a:sym typeface="+mn-lt"/>
              </a:rPr>
              <a:t>操作</a:t>
            </a:r>
            <a:endParaRPr kumimoji="1" lang="zh-CN" altLang="en-US" sz="1200" b="1" dirty="0">
              <a:solidFill>
                <a:srgbClr val="C00000"/>
              </a:solidFill>
              <a:cs typeface="+mn-ea"/>
              <a:sym typeface="+mn-lt"/>
            </a:endParaRPr>
          </a:p>
        </p:txBody>
      </p:sp>
      <p:sp>
        <p:nvSpPr>
          <p:cNvPr id="110" name="文本框 109"/>
          <p:cNvSpPr txBox="1"/>
          <p:nvPr/>
        </p:nvSpPr>
        <p:spPr bwMode="auto">
          <a:xfrm>
            <a:off x="8733528" y="5258544"/>
            <a:ext cx="1808390" cy="246221"/>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600" b="1" dirty="0" smtClean="0">
                <a:solidFill>
                  <a:srgbClr val="000000"/>
                </a:solidFill>
                <a:cs typeface="+mn-ea"/>
                <a:sym typeface="+mn-lt"/>
              </a:rPr>
              <a:t>场景：一主多从</a:t>
            </a:r>
            <a:endParaRPr kumimoji="1" lang="zh-CN" altLang="en-US" sz="1600" b="1" dirty="0">
              <a:solidFill>
                <a:srgbClr val="000000"/>
              </a:solidFill>
              <a:cs typeface="+mn-ea"/>
              <a:sym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分组架构 </a:t>
            </a:r>
            <a:r>
              <a:rPr lang="en-US" altLang="zh-CN" dirty="0">
                <a:latin typeface="+mn-lt"/>
                <a:ea typeface="+mn-ea"/>
                <a:cs typeface="+mn-ea"/>
                <a:sym typeface="+mn-lt"/>
              </a:rPr>
              <a:t>-</a:t>
            </a:r>
            <a:r>
              <a:rPr lang="en-US" altLang="zh-CN" dirty="0" smtClean="0">
                <a:latin typeface="+mn-lt"/>
                <a:ea typeface="+mn-ea"/>
                <a:cs typeface="+mn-ea"/>
                <a:sym typeface="+mn-lt"/>
              </a:rPr>
              <a:t> </a:t>
            </a:r>
            <a:r>
              <a:rPr lang="zh-CN" altLang="en-US" dirty="0">
                <a:latin typeface="+mn-lt"/>
                <a:ea typeface="+mn-ea"/>
                <a:cs typeface="+mn-ea"/>
                <a:sym typeface="+mn-lt"/>
              </a:rPr>
              <a:t>多主</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7811413" cy="4680000"/>
          </a:xfrm>
        </p:spPr>
        <p:txBody>
          <a:bodyPr>
            <a:normAutofit/>
          </a:bodyPr>
          <a:lstStyle/>
          <a:p>
            <a:r>
              <a:rPr lang="zh-CN" altLang="en-US" sz="2000" dirty="0" smtClean="0">
                <a:latin typeface="+mn-lt"/>
                <a:ea typeface="+mn-ea"/>
                <a:cs typeface="+mn-ea"/>
                <a:sym typeface="+mn-lt"/>
              </a:rPr>
              <a:t>多主架构</a:t>
            </a:r>
            <a:endParaRPr lang="en-US" altLang="zh-CN" sz="2000" dirty="0">
              <a:latin typeface="+mn-lt"/>
              <a:ea typeface="+mn-ea"/>
              <a:cs typeface="+mn-ea"/>
              <a:sym typeface="+mn-lt"/>
            </a:endParaRPr>
          </a:p>
          <a:p>
            <a:pPr lvl="1"/>
            <a:r>
              <a:rPr lang="zh-CN" altLang="en-US" sz="1600" dirty="0" smtClean="0">
                <a:latin typeface="+mn-lt"/>
                <a:ea typeface="+mn-ea"/>
                <a:cs typeface="+mn-ea"/>
                <a:sym typeface="+mn-lt"/>
              </a:rPr>
              <a:t>数据库服务器互为主从，同时对外提供完整的数据服务。</a:t>
            </a:r>
            <a:endParaRPr lang="en-US" altLang="zh-CN" sz="1600" dirty="0">
              <a:latin typeface="+mn-lt"/>
              <a:ea typeface="+mn-ea"/>
              <a:cs typeface="+mn-ea"/>
              <a:sym typeface="+mn-lt"/>
            </a:endParaRPr>
          </a:p>
          <a:p>
            <a:r>
              <a:rPr lang="zh-CN" altLang="en-US" sz="1800" dirty="0" smtClean="0">
                <a:latin typeface="+mn-lt"/>
                <a:ea typeface="+mn-ea"/>
                <a:cs typeface="+mn-ea"/>
                <a:sym typeface="+mn-lt"/>
              </a:rPr>
              <a:t>优点</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资源利用率较高的同时降低了单点故障的风险。</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缺点</a:t>
            </a:r>
            <a:endParaRPr lang="en-US" altLang="zh-CN" sz="1800" dirty="0">
              <a:latin typeface="+mn-lt"/>
              <a:ea typeface="+mn-ea"/>
              <a:cs typeface="+mn-ea"/>
              <a:sym typeface="+mn-lt"/>
            </a:endParaRPr>
          </a:p>
          <a:p>
            <a:pPr lvl="1"/>
            <a:r>
              <a:rPr lang="zh-CN" altLang="en-US" sz="1600" dirty="0" smtClean="0">
                <a:latin typeface="+mn-lt"/>
                <a:ea typeface="+mn-ea"/>
                <a:cs typeface="+mn-ea"/>
                <a:sym typeface="+mn-lt"/>
              </a:rPr>
              <a:t>双主机都接受写数据，要实现数据双向同步。双向复制同样会带来延迟问题，极端情况下有可能数据丢失。</a:t>
            </a:r>
            <a:endParaRPr lang="en-US" altLang="zh-CN" sz="1600" dirty="0">
              <a:latin typeface="+mn-lt"/>
              <a:ea typeface="+mn-ea"/>
              <a:cs typeface="+mn-ea"/>
              <a:sym typeface="+mn-lt"/>
            </a:endParaRPr>
          </a:p>
          <a:p>
            <a:pPr lvl="1"/>
            <a:r>
              <a:rPr lang="zh-CN" altLang="en-US" sz="1600" dirty="0" smtClean="0">
                <a:latin typeface="+mn-lt"/>
                <a:ea typeface="+mn-ea"/>
                <a:cs typeface="+mn-ea"/>
                <a:sym typeface="+mn-lt"/>
              </a:rPr>
              <a:t>数据库数量增加会导致数据同步问题变得极为复杂，实际应用中多见双机模式。</a:t>
            </a:r>
            <a:endParaRPr lang="en-US" altLang="zh-CN" sz="1600" dirty="0">
              <a:latin typeface="+mn-lt"/>
              <a:ea typeface="+mn-ea"/>
              <a:cs typeface="+mn-ea"/>
              <a:sym typeface="+mn-lt"/>
            </a:endParaRPr>
          </a:p>
        </p:txBody>
      </p:sp>
      <p:sp>
        <p:nvSpPr>
          <p:cNvPr id="34" name="文本框 33"/>
          <p:cNvSpPr txBox="1"/>
          <p:nvPr/>
        </p:nvSpPr>
        <p:spPr bwMode="auto">
          <a:xfrm>
            <a:off x="8403637" y="4473116"/>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0000"/>
                </a:solidFill>
                <a:cs typeface="+mn-ea"/>
                <a:sym typeface="+mn-lt"/>
              </a:rPr>
              <a:t>主</a:t>
            </a:r>
            <a:r>
              <a:rPr kumimoji="1" lang="en-US" altLang="zh-CN" sz="1200" b="1" dirty="0" smtClean="0">
                <a:solidFill>
                  <a:srgbClr val="000000"/>
                </a:solidFill>
                <a:cs typeface="+mn-ea"/>
                <a:sym typeface="+mn-lt"/>
              </a:rPr>
              <a:t>/</a:t>
            </a:r>
            <a:r>
              <a:rPr kumimoji="1" lang="zh-CN" altLang="en-US" sz="1200" b="1" dirty="0" smtClean="0">
                <a:solidFill>
                  <a:srgbClr val="000000"/>
                </a:solidFill>
                <a:cs typeface="+mn-ea"/>
                <a:sym typeface="+mn-lt"/>
              </a:rPr>
              <a:t>从</a:t>
            </a:r>
            <a:endParaRPr kumimoji="1" lang="en-US" altLang="zh-CN" sz="1200" b="1" dirty="0" smtClean="0">
              <a:solidFill>
                <a:srgbClr val="000000"/>
              </a:solidFill>
              <a:cs typeface="+mn-ea"/>
              <a:sym typeface="+mn-lt"/>
            </a:endParaRPr>
          </a:p>
        </p:txBody>
      </p:sp>
      <p:sp>
        <p:nvSpPr>
          <p:cNvPr id="55" name="文本框 54"/>
          <p:cNvSpPr txBox="1"/>
          <p:nvPr/>
        </p:nvSpPr>
        <p:spPr bwMode="auto">
          <a:xfrm>
            <a:off x="10206236" y="4473116"/>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0000"/>
                </a:solidFill>
                <a:cs typeface="+mn-ea"/>
                <a:sym typeface="+mn-lt"/>
              </a:rPr>
              <a:t>主</a:t>
            </a:r>
            <a:r>
              <a:rPr kumimoji="1" lang="en-US" altLang="zh-CN" sz="1200" b="1" dirty="0" smtClean="0">
                <a:solidFill>
                  <a:srgbClr val="000000"/>
                </a:solidFill>
                <a:cs typeface="+mn-ea"/>
                <a:sym typeface="+mn-lt"/>
              </a:rPr>
              <a:t>/</a:t>
            </a:r>
            <a:r>
              <a:rPr kumimoji="1" lang="zh-CN" altLang="en-US" sz="1200" b="1" dirty="0" smtClean="0">
                <a:solidFill>
                  <a:srgbClr val="000000"/>
                </a:solidFill>
                <a:cs typeface="+mn-ea"/>
                <a:sym typeface="+mn-lt"/>
              </a:rPr>
              <a:t>从</a:t>
            </a:r>
            <a:endParaRPr kumimoji="1" lang="en-US" altLang="zh-CN" sz="1200" b="1" dirty="0" smtClean="0">
              <a:solidFill>
                <a:srgbClr val="000000"/>
              </a:solidFill>
              <a:cs typeface="+mn-ea"/>
              <a:sym typeface="+mn-lt"/>
            </a:endParaRPr>
          </a:p>
        </p:txBody>
      </p:sp>
      <p:sp>
        <p:nvSpPr>
          <p:cNvPr id="56" name="文本框 55"/>
          <p:cNvSpPr txBox="1"/>
          <p:nvPr/>
        </p:nvSpPr>
        <p:spPr bwMode="auto">
          <a:xfrm>
            <a:off x="9337362" y="4003010"/>
            <a:ext cx="840030"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6699"/>
                </a:solidFill>
                <a:cs typeface="+mn-ea"/>
                <a:sym typeface="+mn-lt"/>
              </a:rPr>
              <a:t>主从复制</a:t>
            </a:r>
            <a:endParaRPr kumimoji="1" lang="zh-CN" altLang="en-US" sz="1200" b="1" dirty="0">
              <a:solidFill>
                <a:srgbClr val="006699"/>
              </a:solidFill>
              <a:cs typeface="+mn-ea"/>
              <a:sym typeface="+mn-lt"/>
            </a:endParaRPr>
          </a:p>
        </p:txBody>
      </p:sp>
      <p:grpSp>
        <p:nvGrpSpPr>
          <p:cNvPr id="57" name="组合 56"/>
          <p:cNvGrpSpPr/>
          <p:nvPr/>
        </p:nvGrpSpPr>
        <p:grpSpPr>
          <a:xfrm>
            <a:off x="8505187" y="3492469"/>
            <a:ext cx="598866" cy="873585"/>
            <a:chOff x="7063056" y="5194185"/>
            <a:chExt cx="654682" cy="1008824"/>
          </a:xfrm>
        </p:grpSpPr>
        <p:grpSp>
          <p:nvGrpSpPr>
            <p:cNvPr id="58" name="Server"/>
            <p:cNvGrpSpPr>
              <a:grpSpLocks noChangeAspect="1"/>
            </p:cNvGrpSpPr>
            <p:nvPr>
              <p:custDataLst>
                <p:tags r:id="rId1"/>
              </p:custDataLst>
            </p:nvPr>
          </p:nvGrpSpPr>
          <p:grpSpPr>
            <a:xfrm>
              <a:off x="7063056" y="5194185"/>
              <a:ext cx="654682" cy="936104"/>
              <a:chOff x="4754879" y="1097281"/>
              <a:chExt cx="3331031" cy="4762911"/>
            </a:xfrm>
          </p:grpSpPr>
          <p:sp>
            <p:nvSpPr>
              <p:cNvPr id="65"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66"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67"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59" name="Database"/>
            <p:cNvGrpSpPr/>
            <p:nvPr>
              <p:custDataLst>
                <p:tags r:id="rId2"/>
              </p:custDataLst>
            </p:nvPr>
          </p:nvGrpSpPr>
          <p:grpSpPr>
            <a:xfrm>
              <a:off x="7348157" y="5782904"/>
              <a:ext cx="324036" cy="420105"/>
              <a:chOff x="-1607704" y="4375315"/>
              <a:chExt cx="357909" cy="378772"/>
            </a:xfrm>
            <a:solidFill>
              <a:srgbClr val="99CCFF"/>
            </a:solidFill>
          </p:grpSpPr>
          <p:sp>
            <p:nvSpPr>
              <p:cNvPr id="60"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62"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63"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grpSp>
        <p:nvGrpSpPr>
          <p:cNvPr id="68" name="组合 67"/>
          <p:cNvGrpSpPr/>
          <p:nvPr/>
        </p:nvGrpSpPr>
        <p:grpSpPr>
          <a:xfrm>
            <a:off x="10307786" y="3427688"/>
            <a:ext cx="598866" cy="873585"/>
            <a:chOff x="7063056" y="5194185"/>
            <a:chExt cx="654682" cy="1008824"/>
          </a:xfrm>
        </p:grpSpPr>
        <p:grpSp>
          <p:nvGrpSpPr>
            <p:cNvPr id="69" name="Server"/>
            <p:cNvGrpSpPr>
              <a:grpSpLocks noChangeAspect="1"/>
            </p:cNvGrpSpPr>
            <p:nvPr>
              <p:custDataLst>
                <p:tags r:id="rId3"/>
              </p:custDataLst>
            </p:nvPr>
          </p:nvGrpSpPr>
          <p:grpSpPr>
            <a:xfrm>
              <a:off x="7063056" y="5194185"/>
              <a:ext cx="654682" cy="936104"/>
              <a:chOff x="4754879" y="1097281"/>
              <a:chExt cx="3331031" cy="4762911"/>
            </a:xfrm>
          </p:grpSpPr>
          <p:sp>
            <p:nvSpPr>
              <p:cNvPr id="74"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5"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7"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70" name="Database"/>
            <p:cNvGrpSpPr/>
            <p:nvPr>
              <p:custDataLst>
                <p:tags r:id="rId4"/>
              </p:custDataLst>
            </p:nvPr>
          </p:nvGrpSpPr>
          <p:grpSpPr>
            <a:xfrm>
              <a:off x="7348157" y="5782904"/>
              <a:ext cx="324036" cy="420105"/>
              <a:chOff x="-1607704" y="4375315"/>
              <a:chExt cx="357909" cy="378772"/>
            </a:xfrm>
            <a:solidFill>
              <a:srgbClr val="99CCFF"/>
            </a:solidFill>
          </p:grpSpPr>
          <p:sp>
            <p:nvSpPr>
              <p:cNvPr id="71"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72"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73"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grpSp>
        <p:nvGrpSpPr>
          <p:cNvPr id="78" name="Browser"/>
          <p:cNvGrpSpPr>
            <a:grpSpLocks noChangeAspect="1"/>
          </p:cNvGrpSpPr>
          <p:nvPr>
            <p:custDataLst>
              <p:tags r:id="rId5"/>
            </p:custDataLst>
          </p:nvPr>
        </p:nvGrpSpPr>
        <p:grpSpPr bwMode="auto">
          <a:xfrm>
            <a:off x="9478837" y="2045006"/>
            <a:ext cx="459841" cy="436785"/>
            <a:chOff x="2545" y="863"/>
            <a:chExt cx="2513" cy="2387"/>
          </a:xfrm>
          <a:solidFill>
            <a:srgbClr val="C00000"/>
          </a:solidFill>
          <a:effectLst>
            <a:outerShdw blurRad="50800" dist="38100" dir="2700000" algn="tl" rotWithShape="0">
              <a:prstClr val="black">
                <a:alpha val="40000"/>
              </a:prstClr>
            </a:outerShdw>
          </a:effectLst>
        </p:grpSpPr>
        <p:sp>
          <p:nvSpPr>
            <p:cNvPr id="79" name="Freeform 150"/>
            <p:cNvSpPr>
              <a:spLocks noEditPoints="1"/>
            </p:cNvSpPr>
            <p:nvPr/>
          </p:nvSpPr>
          <p:spPr bwMode="auto">
            <a:xfrm>
              <a:off x="2545" y="1523"/>
              <a:ext cx="2513" cy="1727"/>
            </a:xfrm>
            <a:custGeom>
              <a:avLst/>
              <a:gdLst>
                <a:gd name="T0" fmla="*/ 50 w 633"/>
                <a:gd name="T1" fmla="*/ 84 h 434"/>
                <a:gd name="T2" fmla="*/ 250 w 633"/>
                <a:gd name="T3" fmla="*/ 84 h 434"/>
                <a:gd name="T4" fmla="*/ 250 w 633"/>
                <a:gd name="T5" fmla="*/ 384 h 434"/>
                <a:gd name="T6" fmla="*/ 50 w 633"/>
                <a:gd name="T7" fmla="*/ 384 h 434"/>
                <a:gd name="T8" fmla="*/ 50 w 633"/>
                <a:gd name="T9" fmla="*/ 84 h 434"/>
                <a:gd name="T10" fmla="*/ 316 w 633"/>
                <a:gd name="T11" fmla="*/ 350 h 434"/>
                <a:gd name="T12" fmla="*/ 583 w 633"/>
                <a:gd name="T13" fmla="*/ 350 h 434"/>
                <a:gd name="T14" fmla="*/ 583 w 633"/>
                <a:gd name="T15" fmla="*/ 384 h 434"/>
                <a:gd name="T16" fmla="*/ 316 w 633"/>
                <a:gd name="T17" fmla="*/ 384 h 434"/>
                <a:gd name="T18" fmla="*/ 316 w 633"/>
                <a:gd name="T19" fmla="*/ 350 h 434"/>
                <a:gd name="T20" fmla="*/ 316 w 633"/>
                <a:gd name="T21" fmla="*/ 284 h 434"/>
                <a:gd name="T22" fmla="*/ 583 w 633"/>
                <a:gd name="T23" fmla="*/ 284 h 434"/>
                <a:gd name="T24" fmla="*/ 583 w 633"/>
                <a:gd name="T25" fmla="*/ 317 h 434"/>
                <a:gd name="T26" fmla="*/ 316 w 633"/>
                <a:gd name="T27" fmla="*/ 317 h 434"/>
                <a:gd name="T28" fmla="*/ 316 w 633"/>
                <a:gd name="T29" fmla="*/ 284 h 434"/>
                <a:gd name="T30" fmla="*/ 316 w 633"/>
                <a:gd name="T31" fmla="*/ 217 h 434"/>
                <a:gd name="T32" fmla="*/ 583 w 633"/>
                <a:gd name="T33" fmla="*/ 217 h 434"/>
                <a:gd name="T34" fmla="*/ 583 w 633"/>
                <a:gd name="T35" fmla="*/ 250 h 434"/>
                <a:gd name="T36" fmla="*/ 316 w 633"/>
                <a:gd name="T37" fmla="*/ 250 h 434"/>
                <a:gd name="T38" fmla="*/ 316 w 633"/>
                <a:gd name="T39" fmla="*/ 217 h 434"/>
                <a:gd name="T40" fmla="*/ 316 w 633"/>
                <a:gd name="T41" fmla="*/ 150 h 434"/>
                <a:gd name="T42" fmla="*/ 583 w 633"/>
                <a:gd name="T43" fmla="*/ 150 h 434"/>
                <a:gd name="T44" fmla="*/ 583 w 633"/>
                <a:gd name="T45" fmla="*/ 184 h 434"/>
                <a:gd name="T46" fmla="*/ 316 w 633"/>
                <a:gd name="T47" fmla="*/ 184 h 434"/>
                <a:gd name="T48" fmla="*/ 316 w 633"/>
                <a:gd name="T49" fmla="*/ 150 h 434"/>
                <a:gd name="T50" fmla="*/ 316 w 633"/>
                <a:gd name="T51" fmla="*/ 84 h 434"/>
                <a:gd name="T52" fmla="*/ 583 w 633"/>
                <a:gd name="T53" fmla="*/ 84 h 434"/>
                <a:gd name="T54" fmla="*/ 583 w 633"/>
                <a:gd name="T55" fmla="*/ 117 h 434"/>
                <a:gd name="T56" fmla="*/ 316 w 633"/>
                <a:gd name="T57" fmla="*/ 117 h 434"/>
                <a:gd name="T58" fmla="*/ 316 w 633"/>
                <a:gd name="T59" fmla="*/ 84 h 434"/>
                <a:gd name="T60" fmla="*/ 0 w 633"/>
                <a:gd name="T61" fmla="*/ 384 h 434"/>
                <a:gd name="T62" fmla="*/ 50 w 633"/>
                <a:gd name="T63" fmla="*/ 434 h 434"/>
                <a:gd name="T64" fmla="*/ 583 w 633"/>
                <a:gd name="T65" fmla="*/ 434 h 434"/>
                <a:gd name="T66" fmla="*/ 633 w 633"/>
                <a:gd name="T67" fmla="*/ 384 h 434"/>
                <a:gd name="T68" fmla="*/ 633 w 633"/>
                <a:gd name="T69" fmla="*/ 0 h 434"/>
                <a:gd name="T70" fmla="*/ 0 w 633"/>
                <a:gd name="T71" fmla="*/ 0 h 434"/>
                <a:gd name="T72" fmla="*/ 0 w 633"/>
                <a:gd name="T73" fmla="*/ 38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3" h="434">
                  <a:moveTo>
                    <a:pt x="50" y="84"/>
                  </a:moveTo>
                  <a:lnTo>
                    <a:pt x="250" y="84"/>
                  </a:lnTo>
                  <a:lnTo>
                    <a:pt x="250" y="384"/>
                  </a:lnTo>
                  <a:lnTo>
                    <a:pt x="50" y="384"/>
                  </a:lnTo>
                  <a:lnTo>
                    <a:pt x="50" y="84"/>
                  </a:lnTo>
                  <a:close/>
                  <a:moveTo>
                    <a:pt x="316" y="350"/>
                  </a:moveTo>
                  <a:lnTo>
                    <a:pt x="583" y="350"/>
                  </a:lnTo>
                  <a:lnTo>
                    <a:pt x="583" y="384"/>
                  </a:lnTo>
                  <a:lnTo>
                    <a:pt x="316" y="384"/>
                  </a:lnTo>
                  <a:lnTo>
                    <a:pt x="316" y="350"/>
                  </a:lnTo>
                  <a:close/>
                  <a:moveTo>
                    <a:pt x="316" y="284"/>
                  </a:moveTo>
                  <a:lnTo>
                    <a:pt x="583" y="284"/>
                  </a:lnTo>
                  <a:lnTo>
                    <a:pt x="583" y="317"/>
                  </a:lnTo>
                  <a:lnTo>
                    <a:pt x="316" y="317"/>
                  </a:lnTo>
                  <a:lnTo>
                    <a:pt x="316" y="284"/>
                  </a:lnTo>
                  <a:close/>
                  <a:moveTo>
                    <a:pt x="316" y="217"/>
                  </a:moveTo>
                  <a:lnTo>
                    <a:pt x="583" y="217"/>
                  </a:lnTo>
                  <a:lnTo>
                    <a:pt x="583" y="250"/>
                  </a:lnTo>
                  <a:lnTo>
                    <a:pt x="316" y="250"/>
                  </a:lnTo>
                  <a:lnTo>
                    <a:pt x="316" y="217"/>
                  </a:lnTo>
                  <a:close/>
                  <a:moveTo>
                    <a:pt x="316" y="150"/>
                  </a:moveTo>
                  <a:lnTo>
                    <a:pt x="583" y="150"/>
                  </a:lnTo>
                  <a:lnTo>
                    <a:pt x="583" y="184"/>
                  </a:lnTo>
                  <a:lnTo>
                    <a:pt x="316" y="184"/>
                  </a:lnTo>
                  <a:lnTo>
                    <a:pt x="316" y="150"/>
                  </a:lnTo>
                  <a:close/>
                  <a:moveTo>
                    <a:pt x="316" y="84"/>
                  </a:moveTo>
                  <a:lnTo>
                    <a:pt x="583" y="84"/>
                  </a:lnTo>
                  <a:lnTo>
                    <a:pt x="583" y="117"/>
                  </a:lnTo>
                  <a:lnTo>
                    <a:pt x="316" y="117"/>
                  </a:lnTo>
                  <a:lnTo>
                    <a:pt x="316" y="84"/>
                  </a:lnTo>
                  <a:close/>
                  <a:moveTo>
                    <a:pt x="0" y="384"/>
                  </a:moveTo>
                  <a:cubicBezTo>
                    <a:pt x="0" y="411"/>
                    <a:pt x="22" y="434"/>
                    <a:pt x="50" y="434"/>
                  </a:cubicBezTo>
                  <a:lnTo>
                    <a:pt x="583" y="434"/>
                  </a:lnTo>
                  <a:cubicBezTo>
                    <a:pt x="611" y="434"/>
                    <a:pt x="633" y="411"/>
                    <a:pt x="633" y="384"/>
                  </a:cubicBezTo>
                  <a:lnTo>
                    <a:pt x="633" y="0"/>
                  </a:lnTo>
                  <a:lnTo>
                    <a:pt x="0" y="0"/>
                  </a:lnTo>
                  <a:lnTo>
                    <a:pt x="0" y="384"/>
                  </a:ln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80" name="Freeform 151"/>
            <p:cNvSpPr>
              <a:spLocks noEditPoints="1"/>
            </p:cNvSpPr>
            <p:nvPr/>
          </p:nvSpPr>
          <p:spPr bwMode="auto">
            <a:xfrm>
              <a:off x="2545" y="863"/>
              <a:ext cx="2513" cy="529"/>
            </a:xfrm>
            <a:custGeom>
              <a:avLst/>
              <a:gdLst>
                <a:gd name="T0" fmla="*/ 266 w 633"/>
                <a:gd name="T1" fmla="*/ 100 h 133"/>
                <a:gd name="T2" fmla="*/ 233 w 633"/>
                <a:gd name="T3" fmla="*/ 66 h 133"/>
                <a:gd name="T4" fmla="*/ 266 w 633"/>
                <a:gd name="T5" fmla="*/ 33 h 133"/>
                <a:gd name="T6" fmla="*/ 300 w 633"/>
                <a:gd name="T7" fmla="*/ 66 h 133"/>
                <a:gd name="T8" fmla="*/ 266 w 633"/>
                <a:gd name="T9" fmla="*/ 100 h 133"/>
                <a:gd name="T10" fmla="*/ 166 w 633"/>
                <a:gd name="T11" fmla="*/ 100 h 133"/>
                <a:gd name="T12" fmla="*/ 133 w 633"/>
                <a:gd name="T13" fmla="*/ 66 h 133"/>
                <a:gd name="T14" fmla="*/ 166 w 633"/>
                <a:gd name="T15" fmla="*/ 33 h 133"/>
                <a:gd name="T16" fmla="*/ 200 w 633"/>
                <a:gd name="T17" fmla="*/ 66 h 133"/>
                <a:gd name="T18" fmla="*/ 166 w 633"/>
                <a:gd name="T19" fmla="*/ 100 h 133"/>
                <a:gd name="T20" fmla="*/ 66 w 633"/>
                <a:gd name="T21" fmla="*/ 100 h 133"/>
                <a:gd name="T22" fmla="*/ 33 w 633"/>
                <a:gd name="T23" fmla="*/ 66 h 133"/>
                <a:gd name="T24" fmla="*/ 66 w 633"/>
                <a:gd name="T25" fmla="*/ 33 h 133"/>
                <a:gd name="T26" fmla="*/ 100 w 633"/>
                <a:gd name="T27" fmla="*/ 66 h 133"/>
                <a:gd name="T28" fmla="*/ 66 w 633"/>
                <a:gd name="T29" fmla="*/ 100 h 133"/>
                <a:gd name="T30" fmla="*/ 583 w 633"/>
                <a:gd name="T31" fmla="*/ 0 h 133"/>
                <a:gd name="T32" fmla="*/ 50 w 633"/>
                <a:gd name="T33" fmla="*/ 0 h 133"/>
                <a:gd name="T34" fmla="*/ 0 w 633"/>
                <a:gd name="T35" fmla="*/ 50 h 133"/>
                <a:gd name="T36" fmla="*/ 0 w 633"/>
                <a:gd name="T37" fmla="*/ 133 h 133"/>
                <a:gd name="T38" fmla="*/ 633 w 633"/>
                <a:gd name="T39" fmla="*/ 133 h 133"/>
                <a:gd name="T40" fmla="*/ 633 w 633"/>
                <a:gd name="T41" fmla="*/ 50 h 133"/>
                <a:gd name="T42" fmla="*/ 583 w 633"/>
                <a:gd name="T4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3" h="133">
                  <a:moveTo>
                    <a:pt x="266" y="100"/>
                  </a:moveTo>
                  <a:cubicBezTo>
                    <a:pt x="248" y="100"/>
                    <a:pt x="233" y="85"/>
                    <a:pt x="233" y="66"/>
                  </a:cubicBezTo>
                  <a:cubicBezTo>
                    <a:pt x="233" y="48"/>
                    <a:pt x="248" y="33"/>
                    <a:pt x="266" y="33"/>
                  </a:cubicBezTo>
                  <a:cubicBezTo>
                    <a:pt x="285" y="33"/>
                    <a:pt x="300" y="48"/>
                    <a:pt x="300" y="66"/>
                  </a:cubicBezTo>
                  <a:cubicBezTo>
                    <a:pt x="300" y="85"/>
                    <a:pt x="285" y="100"/>
                    <a:pt x="266" y="100"/>
                  </a:cubicBezTo>
                  <a:close/>
                  <a:moveTo>
                    <a:pt x="166" y="100"/>
                  </a:moveTo>
                  <a:cubicBezTo>
                    <a:pt x="148" y="100"/>
                    <a:pt x="133" y="85"/>
                    <a:pt x="133" y="66"/>
                  </a:cubicBezTo>
                  <a:cubicBezTo>
                    <a:pt x="133" y="48"/>
                    <a:pt x="148" y="33"/>
                    <a:pt x="166" y="33"/>
                  </a:cubicBezTo>
                  <a:cubicBezTo>
                    <a:pt x="185" y="33"/>
                    <a:pt x="200" y="48"/>
                    <a:pt x="200" y="66"/>
                  </a:cubicBezTo>
                  <a:cubicBezTo>
                    <a:pt x="200" y="85"/>
                    <a:pt x="185" y="100"/>
                    <a:pt x="166" y="100"/>
                  </a:cubicBezTo>
                  <a:close/>
                  <a:moveTo>
                    <a:pt x="66" y="100"/>
                  </a:moveTo>
                  <a:cubicBezTo>
                    <a:pt x="48" y="100"/>
                    <a:pt x="33" y="85"/>
                    <a:pt x="33" y="66"/>
                  </a:cubicBezTo>
                  <a:cubicBezTo>
                    <a:pt x="33" y="48"/>
                    <a:pt x="48" y="33"/>
                    <a:pt x="66" y="33"/>
                  </a:cubicBezTo>
                  <a:cubicBezTo>
                    <a:pt x="85" y="33"/>
                    <a:pt x="100" y="48"/>
                    <a:pt x="100" y="66"/>
                  </a:cubicBezTo>
                  <a:cubicBezTo>
                    <a:pt x="100" y="85"/>
                    <a:pt x="85" y="100"/>
                    <a:pt x="66" y="100"/>
                  </a:cubicBezTo>
                  <a:close/>
                  <a:moveTo>
                    <a:pt x="583" y="0"/>
                  </a:moveTo>
                  <a:lnTo>
                    <a:pt x="50" y="0"/>
                  </a:lnTo>
                  <a:cubicBezTo>
                    <a:pt x="22" y="0"/>
                    <a:pt x="0" y="22"/>
                    <a:pt x="0" y="50"/>
                  </a:cubicBezTo>
                  <a:lnTo>
                    <a:pt x="0" y="133"/>
                  </a:lnTo>
                  <a:lnTo>
                    <a:pt x="633" y="133"/>
                  </a:lnTo>
                  <a:lnTo>
                    <a:pt x="633" y="50"/>
                  </a:lnTo>
                  <a:cubicBezTo>
                    <a:pt x="633" y="22"/>
                    <a:pt x="611" y="0"/>
                    <a:pt x="583" y="0"/>
                  </a:cubicBez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grpSp>
      <p:sp>
        <p:nvSpPr>
          <p:cNvPr id="81" name="文本框 80"/>
          <p:cNvSpPr txBox="1"/>
          <p:nvPr/>
        </p:nvSpPr>
        <p:spPr bwMode="auto">
          <a:xfrm>
            <a:off x="10011419" y="2103160"/>
            <a:ext cx="895233" cy="369332"/>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a:solidFill>
                  <a:srgbClr val="C00000"/>
                </a:solidFill>
                <a:cs typeface="+mn-ea"/>
                <a:sym typeface="+mn-lt"/>
              </a:rPr>
              <a:t>Application</a:t>
            </a:r>
            <a:endParaRPr kumimoji="1" lang="en-US" altLang="zh-CN" sz="1200" b="1" dirty="0" smtClean="0">
              <a:solidFill>
                <a:srgbClr val="C00000"/>
              </a:solidFill>
              <a:cs typeface="+mn-ea"/>
              <a:sym typeface="+mn-lt"/>
            </a:endParaRPr>
          </a:p>
          <a:p>
            <a:pPr algn="ctr" defTabSz="914400" fontAlgn="t">
              <a:spcBef>
                <a:spcPct val="0"/>
              </a:spcBef>
              <a:spcAft>
                <a:spcPct val="0"/>
              </a:spcAft>
            </a:pPr>
            <a:r>
              <a:rPr kumimoji="1" lang="zh-CN" altLang="en-US" sz="1200" b="1" dirty="0">
                <a:solidFill>
                  <a:srgbClr val="C00000"/>
                </a:solidFill>
                <a:cs typeface="+mn-ea"/>
                <a:sym typeface="+mn-lt"/>
              </a:rPr>
              <a:t>应用</a:t>
            </a:r>
            <a:endParaRPr kumimoji="1" lang="zh-CN" altLang="en-US" sz="1200" b="1" dirty="0">
              <a:solidFill>
                <a:srgbClr val="C00000"/>
              </a:solidFill>
              <a:cs typeface="+mn-ea"/>
              <a:sym typeface="+mn-lt"/>
            </a:endParaRPr>
          </a:p>
        </p:txBody>
      </p:sp>
      <p:sp>
        <p:nvSpPr>
          <p:cNvPr id="82" name="文本框 81"/>
          <p:cNvSpPr txBox="1"/>
          <p:nvPr/>
        </p:nvSpPr>
        <p:spPr bwMode="auto">
          <a:xfrm>
            <a:off x="9275960" y="3028412"/>
            <a:ext cx="895233"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a:solidFill>
                  <a:srgbClr val="C00000"/>
                </a:solidFill>
                <a:cs typeface="+mn-ea"/>
                <a:sym typeface="+mn-lt"/>
              </a:rPr>
              <a:t>读写</a:t>
            </a:r>
            <a:r>
              <a:rPr kumimoji="1" lang="zh-CN" altLang="en-US" sz="1200" b="1" dirty="0" smtClean="0">
                <a:solidFill>
                  <a:srgbClr val="C00000"/>
                </a:solidFill>
                <a:cs typeface="+mn-ea"/>
                <a:sym typeface="+mn-lt"/>
              </a:rPr>
              <a:t>操作</a:t>
            </a:r>
            <a:endParaRPr kumimoji="1" lang="zh-CN" altLang="en-US" sz="1200" b="1" dirty="0">
              <a:solidFill>
                <a:srgbClr val="C00000"/>
              </a:solidFill>
              <a:cs typeface="+mn-ea"/>
              <a:sym typeface="+mn-lt"/>
            </a:endParaRPr>
          </a:p>
        </p:txBody>
      </p:sp>
      <p:cxnSp>
        <p:nvCxnSpPr>
          <p:cNvPr id="83" name="肘形连接符 82"/>
          <p:cNvCxnSpPr/>
          <p:nvPr/>
        </p:nvCxnSpPr>
        <p:spPr bwMode="auto">
          <a:xfrm rot="5400000">
            <a:off x="8741635" y="2517080"/>
            <a:ext cx="994310" cy="939934"/>
          </a:xfrm>
          <a:prstGeom prst="bentConnector3">
            <a:avLst>
              <a:gd name="adj1" fmla="val 50000"/>
            </a:avLst>
          </a:prstGeom>
          <a:solidFill>
            <a:srgbClr val="CCFF99"/>
          </a:solidFill>
          <a:ln w="19050" cap="flat" cmpd="sng" algn="ctr">
            <a:solidFill>
              <a:srgbClr val="C00000"/>
            </a:solidFill>
            <a:prstDash val="solid"/>
            <a:round/>
            <a:headEnd type="triangle" w="med" len="med"/>
            <a:tailEnd type="triangle" w="med" len="med"/>
          </a:ln>
          <a:effectLst/>
        </p:spPr>
      </p:cxnSp>
      <p:cxnSp>
        <p:nvCxnSpPr>
          <p:cNvPr id="84" name="肘形连接符 83"/>
          <p:cNvCxnSpPr/>
          <p:nvPr/>
        </p:nvCxnSpPr>
        <p:spPr bwMode="auto">
          <a:xfrm rot="10800000">
            <a:off x="9708757" y="2987048"/>
            <a:ext cx="995840" cy="370977"/>
          </a:xfrm>
          <a:prstGeom prst="bentConnector3">
            <a:avLst>
              <a:gd name="adj1" fmla="val -795"/>
            </a:avLst>
          </a:prstGeom>
          <a:solidFill>
            <a:srgbClr val="CCFF99"/>
          </a:solidFill>
          <a:ln w="19050" cap="flat" cmpd="sng" algn="ctr">
            <a:solidFill>
              <a:srgbClr val="C00000"/>
            </a:solidFill>
            <a:prstDash val="solid"/>
            <a:round/>
            <a:headEnd type="none" w="med" len="med"/>
            <a:tailEnd type="none" w="med" len="med"/>
          </a:ln>
          <a:effectLst/>
        </p:spPr>
      </p:cxnSp>
      <p:sp>
        <p:nvSpPr>
          <p:cNvPr id="85" name="左右箭头 84"/>
          <p:cNvSpPr/>
          <p:nvPr/>
        </p:nvSpPr>
        <p:spPr bwMode="auto">
          <a:xfrm>
            <a:off x="9269611" y="3804875"/>
            <a:ext cx="919500" cy="184583"/>
          </a:xfrm>
          <a:prstGeom prst="leftRightArrow">
            <a:avLst/>
          </a:prstGeom>
          <a:solidFill>
            <a:srgbClr val="99CC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cs typeface="+mn-ea"/>
              <a:sym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共享存储多活架构</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7173378" cy="4680000"/>
          </a:xfrm>
        </p:spPr>
        <p:txBody>
          <a:bodyPr>
            <a:normAutofit lnSpcReduction="10000"/>
          </a:bodyPr>
          <a:lstStyle/>
          <a:p>
            <a:r>
              <a:rPr lang="zh-CN" altLang="en-US" sz="2000" dirty="0" smtClean="0">
                <a:latin typeface="+mn-lt"/>
                <a:ea typeface="+mn-ea"/>
                <a:cs typeface="+mn-ea"/>
                <a:sym typeface="+mn-lt"/>
              </a:rPr>
              <a:t>共享存储的多活架构</a:t>
            </a:r>
            <a:r>
              <a:rPr lang="en-US" altLang="zh-CN" sz="2000" dirty="0" smtClean="0">
                <a:latin typeface="+mn-lt"/>
                <a:ea typeface="+mn-ea"/>
                <a:cs typeface="+mn-ea"/>
                <a:sym typeface="+mn-lt"/>
              </a:rPr>
              <a:t>(Shared-Disk</a:t>
            </a:r>
            <a:r>
              <a:rPr lang="en-US" altLang="zh-CN" sz="2000" dirty="0">
                <a:latin typeface="+mn-lt"/>
                <a:ea typeface="+mn-ea"/>
                <a:cs typeface="+mn-ea"/>
                <a:sym typeface="+mn-lt"/>
              </a:rPr>
              <a:t>)</a:t>
            </a:r>
            <a:endParaRPr lang="en-US" altLang="zh-CN" sz="2000" dirty="0">
              <a:latin typeface="+mn-lt"/>
              <a:ea typeface="+mn-ea"/>
              <a:cs typeface="+mn-ea"/>
              <a:sym typeface="+mn-lt"/>
            </a:endParaRPr>
          </a:p>
          <a:p>
            <a:pPr lvl="1"/>
            <a:r>
              <a:rPr lang="zh-CN" altLang="en-US" sz="1600" dirty="0">
                <a:latin typeface="+mn-lt"/>
                <a:ea typeface="+mn-ea"/>
                <a:cs typeface="+mn-ea"/>
                <a:sym typeface="+mn-lt"/>
              </a:rPr>
              <a:t>一</a:t>
            </a:r>
            <a:r>
              <a:rPr lang="zh-CN" altLang="en-US" sz="1600" dirty="0" smtClean="0">
                <a:latin typeface="+mn-lt"/>
                <a:ea typeface="+mn-ea"/>
                <a:cs typeface="+mn-ea"/>
                <a:sym typeface="+mn-lt"/>
              </a:rPr>
              <a:t>种特殊的多主架构。</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数据库服务器共享数据存储，而多个服务器实现均衡负载。</a:t>
            </a:r>
            <a:endParaRPr lang="en-US" altLang="zh-CN" sz="1600" dirty="0">
              <a:latin typeface="+mn-lt"/>
              <a:ea typeface="+mn-ea"/>
              <a:cs typeface="+mn-ea"/>
              <a:sym typeface="+mn-lt"/>
            </a:endParaRPr>
          </a:p>
          <a:p>
            <a:r>
              <a:rPr lang="zh-CN" altLang="en-US" sz="1800" dirty="0" smtClean="0">
                <a:latin typeface="+mn-lt"/>
                <a:ea typeface="+mn-ea"/>
                <a:cs typeface="+mn-ea"/>
                <a:sym typeface="+mn-lt"/>
              </a:rPr>
              <a:t>优点</a:t>
            </a:r>
            <a:endParaRPr lang="en-US" altLang="zh-CN" sz="1800" dirty="0" smtClean="0">
              <a:latin typeface="+mn-lt"/>
              <a:ea typeface="+mn-ea"/>
              <a:cs typeface="+mn-ea"/>
              <a:sym typeface="+mn-lt"/>
            </a:endParaRPr>
          </a:p>
          <a:p>
            <a:pPr lvl="1"/>
            <a:r>
              <a:rPr lang="zh-CN" altLang="en-US" sz="1600" dirty="0">
                <a:latin typeface="+mn-lt"/>
                <a:ea typeface="+mn-ea"/>
                <a:cs typeface="+mn-ea"/>
                <a:sym typeface="+mn-lt"/>
              </a:rPr>
              <a:t>多</a:t>
            </a:r>
            <a:r>
              <a:rPr lang="zh-CN" altLang="en-US" sz="1600" dirty="0" smtClean="0">
                <a:latin typeface="+mn-lt"/>
                <a:ea typeface="+mn-ea"/>
                <a:cs typeface="+mn-ea"/>
                <a:sym typeface="+mn-lt"/>
              </a:rPr>
              <a:t>个计算服务器提供高可用服务，提供了高级别的可用性。可伸缩性，避免了服务器集群的单点故障问题。</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比较方便的横向扩展能够增加整体系统并行处理能力。</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缺点</a:t>
            </a:r>
            <a:endParaRPr lang="en-US" altLang="zh-CN" sz="1800" dirty="0">
              <a:latin typeface="+mn-lt"/>
              <a:ea typeface="+mn-ea"/>
              <a:cs typeface="+mn-ea"/>
              <a:sym typeface="+mn-lt"/>
            </a:endParaRPr>
          </a:p>
          <a:p>
            <a:pPr lvl="1"/>
            <a:r>
              <a:rPr lang="zh-CN" altLang="en-US" sz="1600" dirty="0" smtClean="0">
                <a:latin typeface="+mn-lt"/>
                <a:ea typeface="+mn-ea"/>
                <a:cs typeface="+mn-ea"/>
                <a:sym typeface="+mn-lt"/>
              </a:rPr>
              <a:t>实现技术难度大。</a:t>
            </a:r>
            <a:endParaRPr lang="en-US" altLang="zh-CN" sz="1600" dirty="0" smtClean="0">
              <a:latin typeface="+mn-lt"/>
              <a:ea typeface="+mn-ea"/>
              <a:cs typeface="+mn-ea"/>
              <a:sym typeface="+mn-lt"/>
            </a:endParaRPr>
          </a:p>
          <a:p>
            <a:pPr lvl="1"/>
            <a:r>
              <a:rPr lang="zh-CN" altLang="en-US" sz="1600" dirty="0">
                <a:latin typeface="+mn-lt"/>
                <a:ea typeface="+mn-ea"/>
                <a:cs typeface="+mn-ea"/>
                <a:sym typeface="+mn-lt"/>
              </a:rPr>
              <a:t>当存储器</a:t>
            </a:r>
            <a:r>
              <a:rPr lang="zh-CN" altLang="en-US" sz="1600" dirty="0" smtClean="0">
                <a:latin typeface="+mn-lt"/>
                <a:ea typeface="+mn-ea"/>
                <a:cs typeface="+mn-ea"/>
                <a:sym typeface="+mn-lt"/>
              </a:rPr>
              <a:t>接口带宽达到</a:t>
            </a:r>
            <a:r>
              <a:rPr lang="zh-CN" altLang="en-US" sz="1600" dirty="0">
                <a:latin typeface="+mn-lt"/>
                <a:ea typeface="+mn-ea"/>
                <a:cs typeface="+mn-ea"/>
                <a:sym typeface="+mn-lt"/>
              </a:rPr>
              <a:t>饱和的时候，增加节点并不能获得更高的</a:t>
            </a:r>
            <a:r>
              <a:rPr lang="zh-CN" altLang="en-US" sz="1600" dirty="0" smtClean="0">
                <a:latin typeface="+mn-lt"/>
                <a:ea typeface="+mn-ea"/>
                <a:cs typeface="+mn-ea"/>
                <a:sym typeface="+mn-lt"/>
              </a:rPr>
              <a:t>性能，存储</a:t>
            </a:r>
            <a:r>
              <a:rPr lang="en-US" altLang="zh-CN" sz="1600" dirty="0" smtClean="0">
                <a:latin typeface="+mn-lt"/>
                <a:ea typeface="+mn-ea"/>
                <a:cs typeface="+mn-ea"/>
                <a:sym typeface="+mn-lt"/>
              </a:rPr>
              <a:t>IO</a:t>
            </a:r>
            <a:r>
              <a:rPr lang="zh-CN" altLang="en-US" sz="1600" dirty="0" smtClean="0">
                <a:latin typeface="+mn-lt"/>
                <a:ea typeface="+mn-ea"/>
                <a:cs typeface="+mn-ea"/>
                <a:sym typeface="+mn-lt"/>
              </a:rPr>
              <a:t>容易成为整个系统的性能瓶颈。</a:t>
            </a:r>
            <a:endParaRPr lang="en-US" altLang="zh-CN" sz="1600" dirty="0">
              <a:latin typeface="+mn-lt"/>
              <a:ea typeface="+mn-ea"/>
              <a:cs typeface="+mn-ea"/>
              <a:sym typeface="+mn-lt"/>
            </a:endParaRPr>
          </a:p>
        </p:txBody>
      </p:sp>
      <p:sp>
        <p:nvSpPr>
          <p:cNvPr id="64" name="文本框 63"/>
          <p:cNvSpPr txBox="1"/>
          <p:nvPr/>
        </p:nvSpPr>
        <p:spPr bwMode="auto">
          <a:xfrm>
            <a:off x="7617981" y="3937598"/>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0000"/>
                </a:solidFill>
                <a:cs typeface="+mn-ea"/>
                <a:sym typeface="+mn-lt"/>
              </a:rPr>
              <a:t>节点</a:t>
            </a:r>
            <a:r>
              <a:rPr kumimoji="1" lang="en-US" altLang="zh-CN" sz="1200" b="1" dirty="0" smtClean="0">
                <a:solidFill>
                  <a:srgbClr val="000000"/>
                </a:solidFill>
                <a:cs typeface="+mn-ea"/>
                <a:sym typeface="+mn-lt"/>
              </a:rPr>
              <a:t>1</a:t>
            </a:r>
            <a:endParaRPr kumimoji="1" lang="en-US" altLang="zh-CN" sz="1200" b="1" dirty="0" smtClean="0">
              <a:solidFill>
                <a:srgbClr val="000000"/>
              </a:solidFill>
              <a:cs typeface="+mn-ea"/>
              <a:sym typeface="+mn-lt"/>
            </a:endParaRPr>
          </a:p>
        </p:txBody>
      </p:sp>
      <p:sp>
        <p:nvSpPr>
          <p:cNvPr id="70" name="文本框 69"/>
          <p:cNvSpPr txBox="1"/>
          <p:nvPr/>
        </p:nvSpPr>
        <p:spPr bwMode="auto">
          <a:xfrm>
            <a:off x="8714928" y="3923127"/>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0000"/>
                </a:solidFill>
                <a:cs typeface="+mn-ea"/>
                <a:sym typeface="+mn-lt"/>
              </a:rPr>
              <a:t>节点</a:t>
            </a:r>
            <a:r>
              <a:rPr kumimoji="1" lang="en-US" altLang="zh-CN" sz="1200" b="1" dirty="0" smtClean="0">
                <a:solidFill>
                  <a:srgbClr val="000000"/>
                </a:solidFill>
                <a:cs typeface="+mn-ea"/>
                <a:sym typeface="+mn-lt"/>
              </a:rPr>
              <a:t>2</a:t>
            </a:r>
            <a:endParaRPr kumimoji="1" lang="en-US" altLang="zh-CN" sz="1200" b="1" dirty="0" smtClean="0">
              <a:solidFill>
                <a:srgbClr val="000000"/>
              </a:solidFill>
              <a:cs typeface="+mn-ea"/>
              <a:sym typeface="+mn-lt"/>
            </a:endParaRPr>
          </a:p>
        </p:txBody>
      </p:sp>
      <p:grpSp>
        <p:nvGrpSpPr>
          <p:cNvPr id="71" name="Server"/>
          <p:cNvGrpSpPr>
            <a:grpSpLocks noChangeAspect="1"/>
          </p:cNvGrpSpPr>
          <p:nvPr>
            <p:custDataLst>
              <p:tags r:id="rId1"/>
            </p:custDataLst>
          </p:nvPr>
        </p:nvGrpSpPr>
        <p:grpSpPr>
          <a:xfrm>
            <a:off x="7719531" y="3032519"/>
            <a:ext cx="598866" cy="810614"/>
            <a:chOff x="4754879" y="1097281"/>
            <a:chExt cx="3331031" cy="4762911"/>
          </a:xfrm>
        </p:grpSpPr>
        <p:sp>
          <p:nvSpPr>
            <p:cNvPr id="72"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3"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4"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75" name="Server - 1"/>
          <p:cNvGrpSpPr>
            <a:grpSpLocks noChangeAspect="1"/>
          </p:cNvGrpSpPr>
          <p:nvPr>
            <p:custDataLst>
              <p:tags r:id="rId2"/>
            </p:custDataLst>
          </p:nvPr>
        </p:nvGrpSpPr>
        <p:grpSpPr>
          <a:xfrm>
            <a:off x="8842940" y="3032519"/>
            <a:ext cx="598866" cy="810614"/>
            <a:chOff x="4754879" y="1097281"/>
            <a:chExt cx="3331031" cy="4762911"/>
          </a:xfrm>
        </p:grpSpPr>
        <p:sp>
          <p:nvSpPr>
            <p:cNvPr id="77"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8"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79"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80" name="Browser"/>
          <p:cNvGrpSpPr>
            <a:grpSpLocks noChangeAspect="1"/>
          </p:cNvGrpSpPr>
          <p:nvPr>
            <p:custDataLst>
              <p:tags r:id="rId3"/>
            </p:custDataLst>
          </p:nvPr>
        </p:nvGrpSpPr>
        <p:grpSpPr bwMode="auto">
          <a:xfrm>
            <a:off x="8897252" y="1622487"/>
            <a:ext cx="459841" cy="436785"/>
            <a:chOff x="2545" y="863"/>
            <a:chExt cx="2513" cy="2387"/>
          </a:xfrm>
          <a:solidFill>
            <a:srgbClr val="C00000"/>
          </a:solidFill>
          <a:effectLst>
            <a:outerShdw blurRad="50800" dist="38100" dir="2700000" algn="tl" rotWithShape="0">
              <a:prstClr val="black">
                <a:alpha val="40000"/>
              </a:prstClr>
            </a:outerShdw>
          </a:effectLst>
        </p:grpSpPr>
        <p:sp>
          <p:nvSpPr>
            <p:cNvPr id="81" name="Freeform 150"/>
            <p:cNvSpPr>
              <a:spLocks noEditPoints="1"/>
            </p:cNvSpPr>
            <p:nvPr/>
          </p:nvSpPr>
          <p:spPr bwMode="auto">
            <a:xfrm>
              <a:off x="2545" y="1523"/>
              <a:ext cx="2513" cy="1727"/>
            </a:xfrm>
            <a:custGeom>
              <a:avLst/>
              <a:gdLst>
                <a:gd name="T0" fmla="*/ 50 w 633"/>
                <a:gd name="T1" fmla="*/ 84 h 434"/>
                <a:gd name="T2" fmla="*/ 250 w 633"/>
                <a:gd name="T3" fmla="*/ 84 h 434"/>
                <a:gd name="T4" fmla="*/ 250 w 633"/>
                <a:gd name="T5" fmla="*/ 384 h 434"/>
                <a:gd name="T6" fmla="*/ 50 w 633"/>
                <a:gd name="T7" fmla="*/ 384 h 434"/>
                <a:gd name="T8" fmla="*/ 50 w 633"/>
                <a:gd name="T9" fmla="*/ 84 h 434"/>
                <a:gd name="T10" fmla="*/ 316 w 633"/>
                <a:gd name="T11" fmla="*/ 350 h 434"/>
                <a:gd name="T12" fmla="*/ 583 w 633"/>
                <a:gd name="T13" fmla="*/ 350 h 434"/>
                <a:gd name="T14" fmla="*/ 583 w 633"/>
                <a:gd name="T15" fmla="*/ 384 h 434"/>
                <a:gd name="T16" fmla="*/ 316 w 633"/>
                <a:gd name="T17" fmla="*/ 384 h 434"/>
                <a:gd name="T18" fmla="*/ 316 w 633"/>
                <a:gd name="T19" fmla="*/ 350 h 434"/>
                <a:gd name="T20" fmla="*/ 316 w 633"/>
                <a:gd name="T21" fmla="*/ 284 h 434"/>
                <a:gd name="T22" fmla="*/ 583 w 633"/>
                <a:gd name="T23" fmla="*/ 284 h 434"/>
                <a:gd name="T24" fmla="*/ 583 w 633"/>
                <a:gd name="T25" fmla="*/ 317 h 434"/>
                <a:gd name="T26" fmla="*/ 316 w 633"/>
                <a:gd name="T27" fmla="*/ 317 h 434"/>
                <a:gd name="T28" fmla="*/ 316 w 633"/>
                <a:gd name="T29" fmla="*/ 284 h 434"/>
                <a:gd name="T30" fmla="*/ 316 w 633"/>
                <a:gd name="T31" fmla="*/ 217 h 434"/>
                <a:gd name="T32" fmla="*/ 583 w 633"/>
                <a:gd name="T33" fmla="*/ 217 h 434"/>
                <a:gd name="T34" fmla="*/ 583 w 633"/>
                <a:gd name="T35" fmla="*/ 250 h 434"/>
                <a:gd name="T36" fmla="*/ 316 w 633"/>
                <a:gd name="T37" fmla="*/ 250 h 434"/>
                <a:gd name="T38" fmla="*/ 316 w 633"/>
                <a:gd name="T39" fmla="*/ 217 h 434"/>
                <a:gd name="T40" fmla="*/ 316 w 633"/>
                <a:gd name="T41" fmla="*/ 150 h 434"/>
                <a:gd name="T42" fmla="*/ 583 w 633"/>
                <a:gd name="T43" fmla="*/ 150 h 434"/>
                <a:gd name="T44" fmla="*/ 583 w 633"/>
                <a:gd name="T45" fmla="*/ 184 h 434"/>
                <a:gd name="T46" fmla="*/ 316 w 633"/>
                <a:gd name="T47" fmla="*/ 184 h 434"/>
                <a:gd name="T48" fmla="*/ 316 w 633"/>
                <a:gd name="T49" fmla="*/ 150 h 434"/>
                <a:gd name="T50" fmla="*/ 316 w 633"/>
                <a:gd name="T51" fmla="*/ 84 h 434"/>
                <a:gd name="T52" fmla="*/ 583 w 633"/>
                <a:gd name="T53" fmla="*/ 84 h 434"/>
                <a:gd name="T54" fmla="*/ 583 w 633"/>
                <a:gd name="T55" fmla="*/ 117 h 434"/>
                <a:gd name="T56" fmla="*/ 316 w 633"/>
                <a:gd name="T57" fmla="*/ 117 h 434"/>
                <a:gd name="T58" fmla="*/ 316 w 633"/>
                <a:gd name="T59" fmla="*/ 84 h 434"/>
                <a:gd name="T60" fmla="*/ 0 w 633"/>
                <a:gd name="T61" fmla="*/ 384 h 434"/>
                <a:gd name="T62" fmla="*/ 50 w 633"/>
                <a:gd name="T63" fmla="*/ 434 h 434"/>
                <a:gd name="T64" fmla="*/ 583 w 633"/>
                <a:gd name="T65" fmla="*/ 434 h 434"/>
                <a:gd name="T66" fmla="*/ 633 w 633"/>
                <a:gd name="T67" fmla="*/ 384 h 434"/>
                <a:gd name="T68" fmla="*/ 633 w 633"/>
                <a:gd name="T69" fmla="*/ 0 h 434"/>
                <a:gd name="T70" fmla="*/ 0 w 633"/>
                <a:gd name="T71" fmla="*/ 0 h 434"/>
                <a:gd name="T72" fmla="*/ 0 w 633"/>
                <a:gd name="T73" fmla="*/ 38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3" h="434">
                  <a:moveTo>
                    <a:pt x="50" y="84"/>
                  </a:moveTo>
                  <a:lnTo>
                    <a:pt x="250" y="84"/>
                  </a:lnTo>
                  <a:lnTo>
                    <a:pt x="250" y="384"/>
                  </a:lnTo>
                  <a:lnTo>
                    <a:pt x="50" y="384"/>
                  </a:lnTo>
                  <a:lnTo>
                    <a:pt x="50" y="84"/>
                  </a:lnTo>
                  <a:close/>
                  <a:moveTo>
                    <a:pt x="316" y="350"/>
                  </a:moveTo>
                  <a:lnTo>
                    <a:pt x="583" y="350"/>
                  </a:lnTo>
                  <a:lnTo>
                    <a:pt x="583" y="384"/>
                  </a:lnTo>
                  <a:lnTo>
                    <a:pt x="316" y="384"/>
                  </a:lnTo>
                  <a:lnTo>
                    <a:pt x="316" y="350"/>
                  </a:lnTo>
                  <a:close/>
                  <a:moveTo>
                    <a:pt x="316" y="284"/>
                  </a:moveTo>
                  <a:lnTo>
                    <a:pt x="583" y="284"/>
                  </a:lnTo>
                  <a:lnTo>
                    <a:pt x="583" y="317"/>
                  </a:lnTo>
                  <a:lnTo>
                    <a:pt x="316" y="317"/>
                  </a:lnTo>
                  <a:lnTo>
                    <a:pt x="316" y="284"/>
                  </a:lnTo>
                  <a:close/>
                  <a:moveTo>
                    <a:pt x="316" y="217"/>
                  </a:moveTo>
                  <a:lnTo>
                    <a:pt x="583" y="217"/>
                  </a:lnTo>
                  <a:lnTo>
                    <a:pt x="583" y="250"/>
                  </a:lnTo>
                  <a:lnTo>
                    <a:pt x="316" y="250"/>
                  </a:lnTo>
                  <a:lnTo>
                    <a:pt x="316" y="217"/>
                  </a:lnTo>
                  <a:close/>
                  <a:moveTo>
                    <a:pt x="316" y="150"/>
                  </a:moveTo>
                  <a:lnTo>
                    <a:pt x="583" y="150"/>
                  </a:lnTo>
                  <a:lnTo>
                    <a:pt x="583" y="184"/>
                  </a:lnTo>
                  <a:lnTo>
                    <a:pt x="316" y="184"/>
                  </a:lnTo>
                  <a:lnTo>
                    <a:pt x="316" y="150"/>
                  </a:lnTo>
                  <a:close/>
                  <a:moveTo>
                    <a:pt x="316" y="84"/>
                  </a:moveTo>
                  <a:lnTo>
                    <a:pt x="583" y="84"/>
                  </a:lnTo>
                  <a:lnTo>
                    <a:pt x="583" y="117"/>
                  </a:lnTo>
                  <a:lnTo>
                    <a:pt x="316" y="117"/>
                  </a:lnTo>
                  <a:lnTo>
                    <a:pt x="316" y="84"/>
                  </a:lnTo>
                  <a:close/>
                  <a:moveTo>
                    <a:pt x="0" y="384"/>
                  </a:moveTo>
                  <a:cubicBezTo>
                    <a:pt x="0" y="411"/>
                    <a:pt x="22" y="434"/>
                    <a:pt x="50" y="434"/>
                  </a:cubicBezTo>
                  <a:lnTo>
                    <a:pt x="583" y="434"/>
                  </a:lnTo>
                  <a:cubicBezTo>
                    <a:pt x="611" y="434"/>
                    <a:pt x="633" y="411"/>
                    <a:pt x="633" y="384"/>
                  </a:cubicBezTo>
                  <a:lnTo>
                    <a:pt x="633" y="0"/>
                  </a:lnTo>
                  <a:lnTo>
                    <a:pt x="0" y="0"/>
                  </a:lnTo>
                  <a:lnTo>
                    <a:pt x="0" y="384"/>
                  </a:ln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sp>
          <p:nvSpPr>
            <p:cNvPr id="82" name="Freeform 151"/>
            <p:cNvSpPr>
              <a:spLocks noEditPoints="1"/>
            </p:cNvSpPr>
            <p:nvPr/>
          </p:nvSpPr>
          <p:spPr bwMode="auto">
            <a:xfrm>
              <a:off x="2545" y="863"/>
              <a:ext cx="2513" cy="529"/>
            </a:xfrm>
            <a:custGeom>
              <a:avLst/>
              <a:gdLst>
                <a:gd name="T0" fmla="*/ 266 w 633"/>
                <a:gd name="T1" fmla="*/ 100 h 133"/>
                <a:gd name="T2" fmla="*/ 233 w 633"/>
                <a:gd name="T3" fmla="*/ 66 h 133"/>
                <a:gd name="T4" fmla="*/ 266 w 633"/>
                <a:gd name="T5" fmla="*/ 33 h 133"/>
                <a:gd name="T6" fmla="*/ 300 w 633"/>
                <a:gd name="T7" fmla="*/ 66 h 133"/>
                <a:gd name="T8" fmla="*/ 266 w 633"/>
                <a:gd name="T9" fmla="*/ 100 h 133"/>
                <a:gd name="T10" fmla="*/ 166 w 633"/>
                <a:gd name="T11" fmla="*/ 100 h 133"/>
                <a:gd name="T12" fmla="*/ 133 w 633"/>
                <a:gd name="T13" fmla="*/ 66 h 133"/>
                <a:gd name="T14" fmla="*/ 166 w 633"/>
                <a:gd name="T15" fmla="*/ 33 h 133"/>
                <a:gd name="T16" fmla="*/ 200 w 633"/>
                <a:gd name="T17" fmla="*/ 66 h 133"/>
                <a:gd name="T18" fmla="*/ 166 w 633"/>
                <a:gd name="T19" fmla="*/ 100 h 133"/>
                <a:gd name="T20" fmla="*/ 66 w 633"/>
                <a:gd name="T21" fmla="*/ 100 h 133"/>
                <a:gd name="T22" fmla="*/ 33 w 633"/>
                <a:gd name="T23" fmla="*/ 66 h 133"/>
                <a:gd name="T24" fmla="*/ 66 w 633"/>
                <a:gd name="T25" fmla="*/ 33 h 133"/>
                <a:gd name="T26" fmla="*/ 100 w 633"/>
                <a:gd name="T27" fmla="*/ 66 h 133"/>
                <a:gd name="T28" fmla="*/ 66 w 633"/>
                <a:gd name="T29" fmla="*/ 100 h 133"/>
                <a:gd name="T30" fmla="*/ 583 w 633"/>
                <a:gd name="T31" fmla="*/ 0 h 133"/>
                <a:gd name="T32" fmla="*/ 50 w 633"/>
                <a:gd name="T33" fmla="*/ 0 h 133"/>
                <a:gd name="T34" fmla="*/ 0 w 633"/>
                <a:gd name="T35" fmla="*/ 50 h 133"/>
                <a:gd name="T36" fmla="*/ 0 w 633"/>
                <a:gd name="T37" fmla="*/ 133 h 133"/>
                <a:gd name="T38" fmla="*/ 633 w 633"/>
                <a:gd name="T39" fmla="*/ 133 h 133"/>
                <a:gd name="T40" fmla="*/ 633 w 633"/>
                <a:gd name="T41" fmla="*/ 50 h 133"/>
                <a:gd name="T42" fmla="*/ 583 w 633"/>
                <a:gd name="T4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3" h="133">
                  <a:moveTo>
                    <a:pt x="266" y="100"/>
                  </a:moveTo>
                  <a:cubicBezTo>
                    <a:pt x="248" y="100"/>
                    <a:pt x="233" y="85"/>
                    <a:pt x="233" y="66"/>
                  </a:cubicBezTo>
                  <a:cubicBezTo>
                    <a:pt x="233" y="48"/>
                    <a:pt x="248" y="33"/>
                    <a:pt x="266" y="33"/>
                  </a:cubicBezTo>
                  <a:cubicBezTo>
                    <a:pt x="285" y="33"/>
                    <a:pt x="300" y="48"/>
                    <a:pt x="300" y="66"/>
                  </a:cubicBezTo>
                  <a:cubicBezTo>
                    <a:pt x="300" y="85"/>
                    <a:pt x="285" y="100"/>
                    <a:pt x="266" y="100"/>
                  </a:cubicBezTo>
                  <a:close/>
                  <a:moveTo>
                    <a:pt x="166" y="100"/>
                  </a:moveTo>
                  <a:cubicBezTo>
                    <a:pt x="148" y="100"/>
                    <a:pt x="133" y="85"/>
                    <a:pt x="133" y="66"/>
                  </a:cubicBezTo>
                  <a:cubicBezTo>
                    <a:pt x="133" y="48"/>
                    <a:pt x="148" y="33"/>
                    <a:pt x="166" y="33"/>
                  </a:cubicBezTo>
                  <a:cubicBezTo>
                    <a:pt x="185" y="33"/>
                    <a:pt x="200" y="48"/>
                    <a:pt x="200" y="66"/>
                  </a:cubicBezTo>
                  <a:cubicBezTo>
                    <a:pt x="200" y="85"/>
                    <a:pt x="185" y="100"/>
                    <a:pt x="166" y="100"/>
                  </a:cubicBezTo>
                  <a:close/>
                  <a:moveTo>
                    <a:pt x="66" y="100"/>
                  </a:moveTo>
                  <a:cubicBezTo>
                    <a:pt x="48" y="100"/>
                    <a:pt x="33" y="85"/>
                    <a:pt x="33" y="66"/>
                  </a:cubicBezTo>
                  <a:cubicBezTo>
                    <a:pt x="33" y="48"/>
                    <a:pt x="48" y="33"/>
                    <a:pt x="66" y="33"/>
                  </a:cubicBezTo>
                  <a:cubicBezTo>
                    <a:pt x="85" y="33"/>
                    <a:pt x="100" y="48"/>
                    <a:pt x="100" y="66"/>
                  </a:cubicBezTo>
                  <a:cubicBezTo>
                    <a:pt x="100" y="85"/>
                    <a:pt x="85" y="100"/>
                    <a:pt x="66" y="100"/>
                  </a:cubicBezTo>
                  <a:close/>
                  <a:moveTo>
                    <a:pt x="583" y="0"/>
                  </a:moveTo>
                  <a:lnTo>
                    <a:pt x="50" y="0"/>
                  </a:lnTo>
                  <a:cubicBezTo>
                    <a:pt x="22" y="0"/>
                    <a:pt x="0" y="22"/>
                    <a:pt x="0" y="50"/>
                  </a:cubicBezTo>
                  <a:lnTo>
                    <a:pt x="0" y="133"/>
                  </a:lnTo>
                  <a:lnTo>
                    <a:pt x="633" y="133"/>
                  </a:lnTo>
                  <a:lnTo>
                    <a:pt x="633" y="50"/>
                  </a:lnTo>
                  <a:cubicBezTo>
                    <a:pt x="633" y="22"/>
                    <a:pt x="611" y="0"/>
                    <a:pt x="583" y="0"/>
                  </a:cubicBezTo>
                  <a:close/>
                </a:path>
              </a:pathLst>
            </a:custGeom>
            <a:grpFill/>
            <a:ln w="9525">
              <a:noFill/>
              <a:round/>
            </a:ln>
          </p:spPr>
          <p:txBody>
            <a:bodyPr vert="horz" wrap="square" lIns="91440" tIns="45720" rIns="91440" bIns="45720" numCol="1" anchor="t" anchorCtr="0" compatLnSpc="1"/>
            <a:lstStyle/>
            <a:p>
              <a:pPr defTabSz="914400">
                <a:defRPr/>
              </a:pPr>
              <a:endParaRPr lang="en-US" dirty="0">
                <a:solidFill>
                  <a:prstClr val="black"/>
                </a:solidFill>
                <a:cs typeface="+mn-ea"/>
                <a:sym typeface="+mn-lt"/>
              </a:endParaRPr>
            </a:p>
          </p:txBody>
        </p:sp>
      </p:grpSp>
      <p:sp>
        <p:nvSpPr>
          <p:cNvPr id="83" name="文本框 82"/>
          <p:cNvSpPr txBox="1"/>
          <p:nvPr/>
        </p:nvSpPr>
        <p:spPr bwMode="auto">
          <a:xfrm>
            <a:off x="9552384" y="1700808"/>
            <a:ext cx="895233" cy="369332"/>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a:solidFill>
                  <a:srgbClr val="C00000"/>
                </a:solidFill>
                <a:cs typeface="+mn-ea"/>
                <a:sym typeface="+mn-lt"/>
              </a:rPr>
              <a:t>Application</a:t>
            </a:r>
            <a:endParaRPr kumimoji="1" lang="en-US" altLang="zh-CN" sz="1200" b="1" dirty="0" smtClean="0">
              <a:solidFill>
                <a:srgbClr val="C00000"/>
              </a:solidFill>
              <a:cs typeface="+mn-ea"/>
              <a:sym typeface="+mn-lt"/>
            </a:endParaRPr>
          </a:p>
          <a:p>
            <a:pPr algn="ctr" defTabSz="914400" fontAlgn="t">
              <a:spcBef>
                <a:spcPct val="0"/>
              </a:spcBef>
              <a:spcAft>
                <a:spcPct val="0"/>
              </a:spcAft>
            </a:pPr>
            <a:r>
              <a:rPr kumimoji="1" lang="zh-CN" altLang="en-US" sz="1200" b="1" dirty="0">
                <a:solidFill>
                  <a:srgbClr val="C00000"/>
                </a:solidFill>
                <a:cs typeface="+mn-ea"/>
                <a:sym typeface="+mn-lt"/>
              </a:rPr>
              <a:t>应用</a:t>
            </a:r>
            <a:endParaRPr kumimoji="1" lang="zh-CN" altLang="en-US" sz="1200" b="1" dirty="0">
              <a:solidFill>
                <a:srgbClr val="C00000"/>
              </a:solidFill>
              <a:cs typeface="+mn-ea"/>
              <a:sym typeface="+mn-lt"/>
            </a:endParaRPr>
          </a:p>
        </p:txBody>
      </p:sp>
      <p:cxnSp>
        <p:nvCxnSpPr>
          <p:cNvPr id="84" name="肘形连接符 83"/>
          <p:cNvCxnSpPr/>
          <p:nvPr/>
        </p:nvCxnSpPr>
        <p:spPr bwMode="auto">
          <a:xfrm flipV="1">
            <a:off x="8002873" y="2648100"/>
            <a:ext cx="1139499" cy="264742"/>
          </a:xfrm>
          <a:prstGeom prst="bentConnector3">
            <a:avLst>
              <a:gd name="adj1" fmla="val 487"/>
            </a:avLst>
          </a:prstGeom>
          <a:solidFill>
            <a:srgbClr val="CCFF99"/>
          </a:solidFill>
          <a:ln w="19050" cap="flat" cmpd="sng" algn="ctr">
            <a:solidFill>
              <a:srgbClr val="C00000"/>
            </a:solidFill>
            <a:prstDash val="solid"/>
            <a:round/>
            <a:headEnd type="none" w="med" len="med"/>
            <a:tailEnd type="none" w="med" len="med"/>
          </a:ln>
          <a:effectLst/>
        </p:spPr>
      </p:cxnSp>
      <p:grpSp>
        <p:nvGrpSpPr>
          <p:cNvPr id="85" name="Server - 2"/>
          <p:cNvGrpSpPr>
            <a:grpSpLocks noChangeAspect="1"/>
          </p:cNvGrpSpPr>
          <p:nvPr>
            <p:custDataLst>
              <p:tags r:id="rId4"/>
            </p:custDataLst>
          </p:nvPr>
        </p:nvGrpSpPr>
        <p:grpSpPr>
          <a:xfrm>
            <a:off x="9982441" y="3004470"/>
            <a:ext cx="598866" cy="810614"/>
            <a:chOff x="4754879" y="1097281"/>
            <a:chExt cx="3331031" cy="4762911"/>
          </a:xfrm>
        </p:grpSpPr>
        <p:sp>
          <p:nvSpPr>
            <p:cNvPr id="86"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87"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88"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sp>
        <p:nvSpPr>
          <p:cNvPr id="89" name="文本框 88"/>
          <p:cNvSpPr txBox="1"/>
          <p:nvPr/>
        </p:nvSpPr>
        <p:spPr bwMode="auto">
          <a:xfrm>
            <a:off x="9823140" y="3937095"/>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0000"/>
                </a:solidFill>
                <a:cs typeface="+mn-ea"/>
                <a:sym typeface="+mn-lt"/>
              </a:rPr>
              <a:t>节点</a:t>
            </a:r>
            <a:r>
              <a:rPr kumimoji="1" lang="en-US" altLang="zh-CN" sz="1200" b="1" dirty="0">
                <a:solidFill>
                  <a:srgbClr val="000000"/>
                </a:solidFill>
                <a:cs typeface="+mn-ea"/>
                <a:sym typeface="+mn-lt"/>
              </a:rPr>
              <a:t>3</a:t>
            </a:r>
            <a:endParaRPr kumimoji="1" lang="en-US" altLang="zh-CN" sz="1200" b="1" dirty="0" smtClean="0">
              <a:solidFill>
                <a:srgbClr val="000000"/>
              </a:solidFill>
              <a:cs typeface="+mn-ea"/>
              <a:sym typeface="+mn-lt"/>
            </a:endParaRPr>
          </a:p>
        </p:txBody>
      </p:sp>
      <p:sp>
        <p:nvSpPr>
          <p:cNvPr id="90" name="文本框 89"/>
          <p:cNvSpPr txBox="1"/>
          <p:nvPr/>
        </p:nvSpPr>
        <p:spPr bwMode="auto">
          <a:xfrm>
            <a:off x="8621374" y="5465521"/>
            <a:ext cx="971345"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006699"/>
                </a:solidFill>
                <a:cs typeface="+mn-ea"/>
                <a:sym typeface="+mn-lt"/>
              </a:rPr>
              <a:t>共享存储设备</a:t>
            </a:r>
            <a:endParaRPr kumimoji="1" lang="zh-CN" altLang="en-US" sz="1200" b="1" dirty="0">
              <a:solidFill>
                <a:srgbClr val="006699"/>
              </a:solidFill>
              <a:cs typeface="+mn-ea"/>
              <a:sym typeface="+mn-lt"/>
            </a:endParaRPr>
          </a:p>
        </p:txBody>
      </p:sp>
      <p:cxnSp>
        <p:nvCxnSpPr>
          <p:cNvPr id="91" name="肘形连接符 90"/>
          <p:cNvCxnSpPr>
            <a:stCxn id="64" idx="2"/>
            <a:endCxn id="93" idx="0"/>
          </p:cNvCxnSpPr>
          <p:nvPr/>
        </p:nvCxnSpPr>
        <p:spPr bwMode="auto">
          <a:xfrm rot="16200000" flipH="1">
            <a:off x="8350104" y="3791123"/>
            <a:ext cx="425802" cy="1088083"/>
          </a:xfrm>
          <a:prstGeom prst="bentConnector3">
            <a:avLst>
              <a:gd name="adj1" fmla="val 50000"/>
            </a:avLst>
          </a:prstGeom>
          <a:solidFill>
            <a:srgbClr val="CCFF99"/>
          </a:solidFill>
          <a:ln w="28575" cap="flat" cmpd="sng" algn="ctr">
            <a:solidFill>
              <a:srgbClr val="99CCFF"/>
            </a:solidFill>
            <a:prstDash val="solid"/>
            <a:round/>
            <a:headEnd type="none" w="med" len="med"/>
            <a:tailEnd type="none" w="med" len="med"/>
          </a:ln>
          <a:effectLst/>
        </p:spPr>
      </p:cxnSp>
      <p:grpSp>
        <p:nvGrpSpPr>
          <p:cNvPr id="92" name="组合 91"/>
          <p:cNvGrpSpPr/>
          <p:nvPr/>
        </p:nvGrpSpPr>
        <p:grpSpPr>
          <a:xfrm>
            <a:off x="8510022" y="4548067"/>
            <a:ext cx="1194049" cy="1024756"/>
            <a:chOff x="7664990" y="5215789"/>
            <a:chExt cx="1194049" cy="1062947"/>
          </a:xfrm>
        </p:grpSpPr>
        <p:sp>
          <p:nvSpPr>
            <p:cNvPr id="93" name="矩形 92"/>
            <p:cNvSpPr/>
            <p:nvPr/>
          </p:nvSpPr>
          <p:spPr bwMode="auto">
            <a:xfrm>
              <a:off x="7664990" y="5215789"/>
              <a:ext cx="1194049" cy="10629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t" latinLnBrk="0" hangingPunct="1">
                <a:lnSpc>
                  <a:spcPct val="100000"/>
                </a:lnSpc>
                <a:spcBef>
                  <a:spcPct val="0"/>
                </a:spcBef>
                <a:spcAft>
                  <a:spcPct val="0"/>
                </a:spcAft>
                <a:buClrTx/>
                <a:buSzTx/>
                <a:buFontTx/>
                <a:buNone/>
                <a:defRPr/>
              </a:pPr>
              <a:endParaRPr kumimoji="0" lang="zh-CN" altLang="en-US" sz="1000" b="0" i="0" u="none" strike="noStrike" kern="0" cap="none" spc="0" normalizeH="0" baseline="0" noProof="0" smtClean="0">
                <a:ln>
                  <a:noFill/>
                </a:ln>
                <a:solidFill>
                  <a:srgbClr val="000000"/>
                </a:solidFill>
                <a:effectLst/>
                <a:uLnTx/>
                <a:uFillTx/>
                <a:cs typeface="+mn-ea"/>
                <a:sym typeface="+mn-lt"/>
              </a:endParaRPr>
            </a:p>
          </p:txBody>
        </p:sp>
        <p:grpSp>
          <p:nvGrpSpPr>
            <p:cNvPr id="94" name="组合 93"/>
            <p:cNvGrpSpPr/>
            <p:nvPr/>
          </p:nvGrpSpPr>
          <p:grpSpPr>
            <a:xfrm>
              <a:off x="7742557" y="5293930"/>
              <a:ext cx="1038915" cy="808896"/>
              <a:chOff x="9275960" y="4797152"/>
              <a:chExt cx="662718" cy="514636"/>
            </a:xfrm>
          </p:grpSpPr>
          <p:grpSp>
            <p:nvGrpSpPr>
              <p:cNvPr id="95" name="Database"/>
              <p:cNvGrpSpPr/>
              <p:nvPr>
                <p:custDataLst>
                  <p:tags r:id="rId5"/>
                </p:custDataLst>
              </p:nvPr>
            </p:nvGrpSpPr>
            <p:grpSpPr>
              <a:xfrm>
                <a:off x="9275960" y="4797152"/>
                <a:ext cx="296410" cy="363787"/>
                <a:chOff x="-1607704" y="4375315"/>
                <a:chExt cx="357909" cy="378772"/>
              </a:xfrm>
              <a:solidFill>
                <a:srgbClr val="99CCFF"/>
              </a:solidFill>
            </p:grpSpPr>
            <p:sp>
              <p:nvSpPr>
                <p:cNvPr id="104"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5"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6"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nvGrpSpPr>
              <p:cNvPr id="96" name="Database"/>
              <p:cNvGrpSpPr/>
              <p:nvPr>
                <p:custDataLst>
                  <p:tags r:id="rId6"/>
                </p:custDataLst>
              </p:nvPr>
            </p:nvGrpSpPr>
            <p:grpSpPr>
              <a:xfrm>
                <a:off x="9642268" y="4797152"/>
                <a:ext cx="296410" cy="363787"/>
                <a:chOff x="-1607704" y="4375315"/>
                <a:chExt cx="357909" cy="378772"/>
              </a:xfrm>
              <a:solidFill>
                <a:srgbClr val="99CCFF"/>
              </a:solidFill>
            </p:grpSpPr>
            <p:sp>
              <p:nvSpPr>
                <p:cNvPr id="101"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2"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3"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nvGrpSpPr>
              <p:cNvPr id="97" name="Database"/>
              <p:cNvGrpSpPr/>
              <p:nvPr>
                <p:custDataLst>
                  <p:tags r:id="rId7"/>
                </p:custDataLst>
              </p:nvPr>
            </p:nvGrpSpPr>
            <p:grpSpPr>
              <a:xfrm>
                <a:off x="9451544" y="4948001"/>
                <a:ext cx="296410" cy="363787"/>
                <a:chOff x="-1607704" y="4375315"/>
                <a:chExt cx="357909" cy="378772"/>
              </a:xfrm>
              <a:solidFill>
                <a:srgbClr val="99CCFF"/>
              </a:solidFill>
            </p:grpSpPr>
            <p:sp>
              <p:nvSpPr>
                <p:cNvPr id="98" name="Flowchart: Magnetic Disk 22"/>
                <p:cNvSpPr/>
                <p:nvPr/>
              </p:nvSpPr>
              <p:spPr>
                <a:xfrm>
                  <a:off x="-1607704" y="4582410"/>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99" name="Flowchart: Magnetic Disk 98"/>
                <p:cNvSpPr/>
                <p:nvPr/>
              </p:nvSpPr>
              <p:spPr>
                <a:xfrm>
                  <a:off x="-1607704" y="4481556"/>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0" name="Flowchart: Magnetic Disk 99"/>
                <p:cNvSpPr/>
                <p:nvPr/>
              </p:nvSpPr>
              <p:spPr>
                <a:xfrm>
                  <a:off x="-1607704" y="4375315"/>
                  <a:ext cx="357909" cy="171677"/>
                </a:xfrm>
                <a:prstGeom prst="flowChartMagneticDisk">
                  <a:avLst/>
                </a:prstGeom>
                <a:grp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grpSp>
      </p:grpSp>
      <p:cxnSp>
        <p:nvCxnSpPr>
          <p:cNvPr id="107" name="肘形连接符 106"/>
          <p:cNvCxnSpPr>
            <a:stCxn id="70" idx="2"/>
            <a:endCxn id="93" idx="0"/>
          </p:cNvCxnSpPr>
          <p:nvPr/>
        </p:nvCxnSpPr>
        <p:spPr bwMode="auto">
          <a:xfrm rot="5400000">
            <a:off x="8891342" y="4323498"/>
            <a:ext cx="440274" cy="8864"/>
          </a:xfrm>
          <a:prstGeom prst="bentConnector3">
            <a:avLst>
              <a:gd name="adj1" fmla="val 50000"/>
            </a:avLst>
          </a:prstGeom>
          <a:solidFill>
            <a:srgbClr val="CCFF99"/>
          </a:solidFill>
          <a:ln w="28575" cap="flat" cmpd="sng" algn="ctr">
            <a:solidFill>
              <a:srgbClr val="99CCFF"/>
            </a:solidFill>
            <a:prstDash val="solid"/>
            <a:round/>
            <a:headEnd type="none" w="med" len="med"/>
            <a:tailEnd type="none" w="med" len="med"/>
          </a:ln>
          <a:effectLst/>
        </p:spPr>
      </p:cxnSp>
      <p:cxnSp>
        <p:nvCxnSpPr>
          <p:cNvPr id="108" name="肘形连接符 107"/>
          <p:cNvCxnSpPr>
            <a:stCxn id="89" idx="2"/>
            <a:endCxn id="93" idx="0"/>
          </p:cNvCxnSpPr>
          <p:nvPr/>
        </p:nvCxnSpPr>
        <p:spPr bwMode="auto">
          <a:xfrm rot="5400000">
            <a:off x="9452432" y="3776376"/>
            <a:ext cx="426306" cy="1117076"/>
          </a:xfrm>
          <a:prstGeom prst="bentConnector3">
            <a:avLst>
              <a:gd name="adj1" fmla="val 50000"/>
            </a:avLst>
          </a:prstGeom>
          <a:solidFill>
            <a:srgbClr val="CCFF99"/>
          </a:solidFill>
          <a:ln w="28575" cap="flat" cmpd="sng" algn="ctr">
            <a:solidFill>
              <a:srgbClr val="99CCFF"/>
            </a:solidFill>
            <a:prstDash val="solid"/>
            <a:round/>
            <a:headEnd type="none" w="med" len="med"/>
            <a:tailEnd type="none" w="med" len="med"/>
          </a:ln>
          <a:effectLst/>
        </p:spPr>
      </p:cxnSp>
      <p:cxnSp>
        <p:nvCxnSpPr>
          <p:cNvPr id="109" name="肘形连接符 108"/>
          <p:cNvCxnSpPr/>
          <p:nvPr/>
        </p:nvCxnSpPr>
        <p:spPr bwMode="auto">
          <a:xfrm rot="5400000" flipH="1" flipV="1">
            <a:off x="8764575" y="2556313"/>
            <a:ext cx="787782" cy="2"/>
          </a:xfrm>
          <a:prstGeom prst="bentConnector3">
            <a:avLst>
              <a:gd name="adj1" fmla="val 50000"/>
            </a:avLst>
          </a:prstGeom>
          <a:solidFill>
            <a:srgbClr val="CCFF99"/>
          </a:solidFill>
          <a:ln w="19050" cap="flat" cmpd="sng" algn="ctr">
            <a:solidFill>
              <a:srgbClr val="C00000"/>
            </a:solidFill>
            <a:prstDash val="solid"/>
            <a:round/>
            <a:headEnd type="none" w="med" len="med"/>
            <a:tailEnd type="none" w="med" len="med"/>
          </a:ln>
          <a:effectLst/>
        </p:spPr>
      </p:cxnSp>
      <p:cxnSp>
        <p:nvCxnSpPr>
          <p:cNvPr id="110" name="肘形连接符 109"/>
          <p:cNvCxnSpPr/>
          <p:nvPr/>
        </p:nvCxnSpPr>
        <p:spPr bwMode="auto">
          <a:xfrm rot="10800000">
            <a:off x="9150420" y="2648101"/>
            <a:ext cx="1273570" cy="258908"/>
          </a:xfrm>
          <a:prstGeom prst="bentConnector3">
            <a:avLst>
              <a:gd name="adj1" fmla="val -411"/>
            </a:avLst>
          </a:prstGeom>
          <a:solidFill>
            <a:srgbClr val="CCFF99"/>
          </a:solidFill>
          <a:ln w="19050" cap="flat" cmpd="sng" algn="ctr">
            <a:solidFill>
              <a:srgbClr val="C0000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分片</a:t>
            </a:r>
            <a:r>
              <a:rPr lang="en-US" altLang="zh-CN" dirty="0" smtClean="0">
                <a:latin typeface="+mn-lt"/>
                <a:ea typeface="+mn-ea"/>
                <a:cs typeface="+mn-ea"/>
                <a:sym typeface="+mn-lt"/>
              </a:rPr>
              <a:t>(</a:t>
            </a:r>
            <a:r>
              <a:rPr lang="en-US" altLang="zh-CN" dirty="0" err="1" smtClean="0">
                <a:latin typeface="+mn-lt"/>
                <a:ea typeface="+mn-ea"/>
                <a:cs typeface="+mn-ea"/>
                <a:sym typeface="+mn-lt"/>
              </a:rPr>
              <a:t>Sharding</a:t>
            </a:r>
            <a:r>
              <a:rPr lang="en-US" altLang="zh-CN" dirty="0" smtClean="0">
                <a:latin typeface="+mn-lt"/>
                <a:ea typeface="+mn-ea"/>
                <a:cs typeface="+mn-ea"/>
                <a:sym typeface="+mn-lt"/>
              </a:rPr>
              <a:t>)</a:t>
            </a:r>
            <a:r>
              <a:rPr lang="zh-CN" altLang="en-US" dirty="0" smtClean="0">
                <a:latin typeface="+mn-lt"/>
                <a:ea typeface="+mn-ea"/>
                <a:cs typeface="+mn-ea"/>
                <a:sym typeface="+mn-lt"/>
              </a:rPr>
              <a:t>架构</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2914" y="1233488"/>
            <a:ext cx="4886656" cy="5075832"/>
          </a:xfrm>
        </p:spPr>
        <p:txBody>
          <a:bodyPr>
            <a:normAutofit/>
          </a:bodyPr>
          <a:lstStyle/>
          <a:p>
            <a:r>
              <a:rPr lang="zh-CN" altLang="en-US" sz="1700" dirty="0" smtClean="0">
                <a:latin typeface="+mn-lt"/>
                <a:ea typeface="+mn-ea"/>
                <a:cs typeface="+mn-ea"/>
                <a:sym typeface="+mn-lt"/>
              </a:rPr>
              <a:t>分片架构主要表现形式就是水平数据分片架构</a:t>
            </a:r>
            <a:endParaRPr lang="en-US" altLang="zh-CN" sz="1700" dirty="0" smtClean="0">
              <a:latin typeface="+mn-lt"/>
              <a:ea typeface="+mn-ea"/>
              <a:cs typeface="+mn-ea"/>
              <a:sym typeface="+mn-lt"/>
            </a:endParaRPr>
          </a:p>
          <a:p>
            <a:pPr lvl="1"/>
            <a:r>
              <a:rPr lang="zh-CN" altLang="en-US" sz="1500" dirty="0">
                <a:latin typeface="+mn-lt"/>
                <a:ea typeface="+mn-ea"/>
                <a:cs typeface="+mn-ea"/>
                <a:sym typeface="+mn-lt"/>
              </a:rPr>
              <a:t>把数据分散在多个节点上的</a:t>
            </a:r>
            <a:r>
              <a:rPr lang="zh-CN" altLang="en-US" sz="1500" dirty="0" smtClean="0">
                <a:latin typeface="+mn-lt"/>
                <a:ea typeface="+mn-ea"/>
                <a:cs typeface="+mn-ea"/>
                <a:sym typeface="+mn-lt"/>
              </a:rPr>
              <a:t>分片方案</a:t>
            </a:r>
            <a:r>
              <a:rPr lang="zh-CN" altLang="en-US" sz="1500" dirty="0">
                <a:latin typeface="+mn-lt"/>
                <a:ea typeface="+mn-ea"/>
                <a:cs typeface="+mn-ea"/>
                <a:sym typeface="+mn-lt"/>
              </a:rPr>
              <a:t>，每一个</a:t>
            </a:r>
            <a:r>
              <a:rPr lang="zh-CN" altLang="en-US" sz="1500" dirty="0" smtClean="0">
                <a:latin typeface="+mn-lt"/>
                <a:ea typeface="+mn-ea"/>
                <a:cs typeface="+mn-ea"/>
                <a:sym typeface="+mn-lt"/>
              </a:rPr>
              <a:t>分片包括</a:t>
            </a:r>
            <a:r>
              <a:rPr lang="zh-CN" altLang="en-US" sz="1500" dirty="0">
                <a:latin typeface="+mn-lt"/>
                <a:ea typeface="+mn-ea"/>
                <a:cs typeface="+mn-ea"/>
                <a:sym typeface="+mn-lt"/>
              </a:rPr>
              <a:t>数据库的一部分，称为一个</a:t>
            </a:r>
            <a:r>
              <a:rPr lang="en-US" altLang="zh-CN" sz="1500" dirty="0" smtClean="0">
                <a:latin typeface="+mn-lt"/>
                <a:ea typeface="+mn-ea"/>
                <a:cs typeface="+mn-ea"/>
                <a:sym typeface="+mn-lt"/>
              </a:rPr>
              <a:t>shard</a:t>
            </a:r>
            <a:r>
              <a:rPr lang="zh-CN" altLang="en-US" sz="1500" dirty="0" smtClean="0">
                <a:latin typeface="+mn-lt"/>
                <a:ea typeface="+mn-ea"/>
                <a:cs typeface="+mn-ea"/>
                <a:sym typeface="+mn-lt"/>
              </a:rPr>
              <a:t>。</a:t>
            </a:r>
            <a:endParaRPr lang="en-US" altLang="zh-CN" sz="1500" dirty="0" smtClean="0">
              <a:latin typeface="+mn-lt"/>
              <a:ea typeface="+mn-ea"/>
              <a:cs typeface="+mn-ea"/>
              <a:sym typeface="+mn-lt"/>
            </a:endParaRPr>
          </a:p>
          <a:p>
            <a:pPr lvl="1"/>
            <a:r>
              <a:rPr lang="zh-CN" altLang="en-US" sz="1500" dirty="0">
                <a:latin typeface="+mn-lt"/>
                <a:ea typeface="+mn-ea"/>
                <a:cs typeface="+mn-ea"/>
                <a:sym typeface="+mn-lt"/>
              </a:rPr>
              <a:t>多</a:t>
            </a:r>
            <a:r>
              <a:rPr lang="zh-CN" altLang="en-US" sz="1500" dirty="0" smtClean="0">
                <a:latin typeface="+mn-lt"/>
                <a:ea typeface="+mn-ea"/>
                <a:cs typeface="+mn-ea"/>
                <a:sym typeface="+mn-lt"/>
              </a:rPr>
              <a:t>个节点都拥有相同的数据库结构，但不同分片的数据之间没有交集，所有分区数据的并集构成数据总体。</a:t>
            </a:r>
            <a:endParaRPr lang="en-US" altLang="zh-CN" sz="1500" dirty="0" smtClean="0">
              <a:latin typeface="+mn-lt"/>
              <a:ea typeface="+mn-ea"/>
              <a:cs typeface="+mn-ea"/>
              <a:sym typeface="+mn-lt"/>
            </a:endParaRPr>
          </a:p>
          <a:p>
            <a:pPr lvl="1"/>
            <a:r>
              <a:rPr lang="zh-CN" altLang="en-US" sz="1500" dirty="0" smtClean="0">
                <a:latin typeface="+mn-lt"/>
                <a:ea typeface="+mn-ea"/>
                <a:cs typeface="+mn-ea"/>
                <a:sym typeface="+mn-lt"/>
              </a:rPr>
              <a:t>常见的分片算法有：根据列表值，范围取值和</a:t>
            </a:r>
            <a:r>
              <a:rPr lang="en-US" altLang="zh-CN" sz="1500" dirty="0" smtClean="0">
                <a:latin typeface="+mn-lt"/>
                <a:ea typeface="+mn-ea"/>
                <a:cs typeface="+mn-ea"/>
                <a:sym typeface="+mn-lt"/>
              </a:rPr>
              <a:t>Hash</a:t>
            </a:r>
            <a:r>
              <a:rPr lang="zh-CN" altLang="en-US" sz="1500" dirty="0" smtClean="0">
                <a:latin typeface="+mn-lt"/>
                <a:ea typeface="+mn-ea"/>
                <a:cs typeface="+mn-ea"/>
                <a:sym typeface="+mn-lt"/>
              </a:rPr>
              <a:t>值进行数据分片。</a:t>
            </a:r>
            <a:endParaRPr lang="en-US" altLang="zh-CN" sz="1500" dirty="0">
              <a:latin typeface="+mn-lt"/>
              <a:ea typeface="+mn-ea"/>
              <a:cs typeface="+mn-ea"/>
              <a:sym typeface="+mn-lt"/>
            </a:endParaRPr>
          </a:p>
          <a:p>
            <a:r>
              <a:rPr lang="zh-CN" altLang="en-US" sz="1700" dirty="0" smtClean="0">
                <a:latin typeface="+mn-lt"/>
                <a:ea typeface="+mn-ea"/>
                <a:cs typeface="+mn-ea"/>
                <a:sym typeface="+mn-lt"/>
              </a:rPr>
              <a:t>优点</a:t>
            </a:r>
            <a:endParaRPr lang="en-US" altLang="zh-CN" sz="1700" dirty="0">
              <a:latin typeface="+mn-lt"/>
              <a:ea typeface="+mn-ea"/>
              <a:cs typeface="+mn-ea"/>
              <a:sym typeface="+mn-lt"/>
            </a:endParaRPr>
          </a:p>
          <a:p>
            <a:pPr lvl="1"/>
            <a:r>
              <a:rPr lang="zh-CN" altLang="en-US" sz="1500" dirty="0" smtClean="0">
                <a:latin typeface="+mn-lt"/>
                <a:ea typeface="+mn-ea"/>
                <a:cs typeface="+mn-ea"/>
                <a:sym typeface="+mn-lt"/>
              </a:rPr>
              <a:t>数据分散在集群内的各个节点上，所有节点可以独立性工作</a:t>
            </a:r>
            <a:r>
              <a:rPr lang="zh-CN" altLang="en-US" sz="1500" dirty="0">
                <a:latin typeface="+mn-lt"/>
                <a:ea typeface="+mn-ea"/>
                <a:cs typeface="+mn-ea"/>
                <a:sym typeface="+mn-lt"/>
              </a:rPr>
              <a:t>。</a:t>
            </a:r>
            <a:endParaRPr lang="en-US" altLang="zh-CN" sz="1500" dirty="0" smtClean="0">
              <a:latin typeface="+mn-lt"/>
              <a:ea typeface="+mn-ea"/>
              <a:cs typeface="+mn-ea"/>
              <a:sym typeface="+mn-lt"/>
            </a:endParaRPr>
          </a:p>
        </p:txBody>
      </p:sp>
      <p:sp>
        <p:nvSpPr>
          <p:cNvPr id="5" name="圆角矩形 4"/>
          <p:cNvSpPr/>
          <p:nvPr/>
        </p:nvSpPr>
        <p:spPr bwMode="auto">
          <a:xfrm>
            <a:off x="9849357" y="2775482"/>
            <a:ext cx="1503227" cy="1728192"/>
          </a:xfrm>
          <a:prstGeom prst="round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800">
              <a:cs typeface="+mn-ea"/>
              <a:sym typeface="+mn-lt"/>
            </a:endParaRPr>
          </a:p>
        </p:txBody>
      </p:sp>
      <p:sp>
        <p:nvSpPr>
          <p:cNvPr id="6" name="圆角矩形 5"/>
          <p:cNvSpPr/>
          <p:nvPr/>
        </p:nvSpPr>
        <p:spPr bwMode="auto">
          <a:xfrm>
            <a:off x="7707240" y="2775482"/>
            <a:ext cx="1152130" cy="1728192"/>
          </a:xfrm>
          <a:prstGeom prst="round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800">
              <a:cs typeface="+mn-ea"/>
              <a:sym typeface="+mn-lt"/>
            </a:endParaRPr>
          </a:p>
        </p:txBody>
      </p:sp>
      <p:sp>
        <p:nvSpPr>
          <p:cNvPr id="7" name="TextBox 74"/>
          <p:cNvSpPr txBox="1"/>
          <p:nvPr/>
        </p:nvSpPr>
        <p:spPr>
          <a:xfrm>
            <a:off x="7810245" y="2065180"/>
            <a:ext cx="978482" cy="646331"/>
          </a:xfrm>
          <a:prstGeom prst="rect">
            <a:avLst/>
          </a:prstGeom>
          <a:noFill/>
        </p:spPr>
        <p:txBody>
          <a:bodyPr wrap="square" rtlCol="0">
            <a:spAutoFit/>
          </a:bodyPr>
          <a:lstStyle/>
          <a:p>
            <a:r>
              <a:rPr lang="en-US" altLang="zh-CN" sz="1200" dirty="0" smtClean="0">
                <a:cs typeface="+mn-ea"/>
                <a:sym typeface="+mn-lt"/>
              </a:rPr>
              <a:t>Hash</a:t>
            </a:r>
            <a:r>
              <a:rPr lang="zh-CN" altLang="en-US" sz="1200" dirty="0" smtClean="0">
                <a:cs typeface="+mn-ea"/>
                <a:sym typeface="+mn-lt"/>
              </a:rPr>
              <a:t>值</a:t>
            </a:r>
            <a:endParaRPr lang="en-US" altLang="zh-CN" sz="1200" dirty="0" smtClean="0">
              <a:cs typeface="+mn-ea"/>
              <a:sym typeface="+mn-lt"/>
            </a:endParaRPr>
          </a:p>
          <a:p>
            <a:r>
              <a:rPr lang="en-US" altLang="zh-CN" sz="1200" dirty="0" smtClean="0">
                <a:cs typeface="+mn-ea"/>
                <a:sym typeface="+mn-lt"/>
              </a:rPr>
              <a:t>List</a:t>
            </a:r>
            <a:r>
              <a:rPr lang="zh-CN" altLang="en-US" sz="1200" dirty="0" smtClean="0">
                <a:cs typeface="+mn-ea"/>
                <a:sym typeface="+mn-lt"/>
              </a:rPr>
              <a:t>值</a:t>
            </a:r>
            <a:endParaRPr lang="en-US" altLang="zh-CN" sz="1200" dirty="0" smtClean="0">
              <a:cs typeface="+mn-ea"/>
              <a:sym typeface="+mn-lt"/>
            </a:endParaRPr>
          </a:p>
          <a:p>
            <a:r>
              <a:rPr lang="en-US" altLang="zh-CN" sz="1200" dirty="0" smtClean="0">
                <a:cs typeface="+mn-ea"/>
                <a:sym typeface="+mn-lt"/>
              </a:rPr>
              <a:t>Range</a:t>
            </a:r>
            <a:r>
              <a:rPr lang="zh-CN" altLang="en-US" sz="1200" dirty="0" smtClean="0">
                <a:cs typeface="+mn-ea"/>
                <a:sym typeface="+mn-lt"/>
              </a:rPr>
              <a:t>区间</a:t>
            </a:r>
            <a:endParaRPr lang="zh-CN" altLang="en-US" sz="1200" dirty="0">
              <a:cs typeface="+mn-ea"/>
              <a:sym typeface="+mn-lt"/>
            </a:endParaRPr>
          </a:p>
        </p:txBody>
      </p:sp>
      <p:sp>
        <p:nvSpPr>
          <p:cNvPr id="8" name="TextBox 79"/>
          <p:cNvSpPr txBox="1"/>
          <p:nvPr/>
        </p:nvSpPr>
        <p:spPr>
          <a:xfrm>
            <a:off x="10029379" y="2781289"/>
            <a:ext cx="1237839" cy="276999"/>
          </a:xfrm>
          <a:prstGeom prst="rect">
            <a:avLst/>
          </a:prstGeom>
          <a:noFill/>
        </p:spPr>
        <p:txBody>
          <a:bodyPr wrap="none" rtlCol="0">
            <a:spAutoFit/>
          </a:bodyPr>
          <a:lstStyle/>
          <a:p>
            <a:r>
              <a:rPr lang="en-US" altLang="zh-CN" sz="1200" dirty="0" smtClean="0">
                <a:cs typeface="+mn-ea"/>
                <a:sym typeface="+mn-lt"/>
              </a:rPr>
              <a:t> col1      col2,…</a:t>
            </a:r>
            <a:endParaRPr lang="zh-CN" altLang="en-US" sz="1200" dirty="0">
              <a:cs typeface="+mn-ea"/>
              <a:sym typeface="+mn-lt"/>
            </a:endParaRPr>
          </a:p>
        </p:txBody>
      </p:sp>
      <p:cxnSp>
        <p:nvCxnSpPr>
          <p:cNvPr id="9" name="直接箭头连接符 8"/>
          <p:cNvCxnSpPr>
            <a:stCxn id="31" idx="1"/>
            <a:endCxn id="26" idx="3"/>
          </p:cNvCxnSpPr>
          <p:nvPr/>
        </p:nvCxnSpPr>
        <p:spPr bwMode="auto">
          <a:xfrm flipH="1" flipV="1">
            <a:off x="8809090" y="3451127"/>
            <a:ext cx="1249149" cy="226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0" name="组合 7"/>
          <p:cNvGrpSpPr/>
          <p:nvPr/>
        </p:nvGrpSpPr>
        <p:grpSpPr>
          <a:xfrm>
            <a:off x="5522578" y="1402271"/>
            <a:ext cx="996529" cy="847480"/>
            <a:chOff x="1763688" y="3861048"/>
            <a:chExt cx="1332148" cy="1260140"/>
          </a:xfrm>
        </p:grpSpPr>
        <p:sp>
          <p:nvSpPr>
            <p:cNvPr id="70" name="圆角矩形 69"/>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71" name="TextBox 164"/>
            <p:cNvSpPr txBox="1"/>
            <p:nvPr/>
          </p:nvSpPr>
          <p:spPr>
            <a:xfrm>
              <a:off x="2096725" y="3861048"/>
              <a:ext cx="690435" cy="411877"/>
            </a:xfrm>
            <a:prstGeom prst="rect">
              <a:avLst/>
            </a:prstGeom>
            <a:noFill/>
          </p:spPr>
          <p:txBody>
            <a:bodyPr wrap="none" rtlCol="0">
              <a:spAutoFit/>
            </a:bodyPr>
            <a:lstStyle/>
            <a:p>
              <a:r>
                <a:rPr lang="en-US" altLang="zh-CN" sz="1200" dirty="0" smtClean="0">
                  <a:cs typeface="+mn-ea"/>
                  <a:sym typeface="+mn-lt"/>
                </a:rPr>
                <a:t>DN1</a:t>
              </a:r>
              <a:endParaRPr lang="zh-CN" altLang="en-US" sz="1200" dirty="0">
                <a:cs typeface="+mn-ea"/>
                <a:sym typeface="+mn-lt"/>
              </a:endParaRPr>
            </a:p>
          </p:txBody>
        </p:sp>
      </p:grpSp>
      <p:cxnSp>
        <p:nvCxnSpPr>
          <p:cNvPr id="16" name="直接箭头连接符 15"/>
          <p:cNvCxnSpPr>
            <a:stCxn id="25" idx="1"/>
            <a:endCxn id="22" idx="3"/>
          </p:cNvCxnSpPr>
          <p:nvPr/>
        </p:nvCxnSpPr>
        <p:spPr bwMode="auto">
          <a:xfrm flipH="1" flipV="1">
            <a:off x="6366609" y="1893520"/>
            <a:ext cx="1544647" cy="127249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17" name="直接箭头连接符 16"/>
          <p:cNvCxnSpPr>
            <a:stCxn id="26" idx="1"/>
            <a:endCxn id="40" idx="3"/>
          </p:cNvCxnSpPr>
          <p:nvPr/>
        </p:nvCxnSpPr>
        <p:spPr bwMode="auto">
          <a:xfrm flipH="1" flipV="1">
            <a:off x="6357497" y="2899569"/>
            <a:ext cx="1553759" cy="551558"/>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18" name="直接箭头连接符 17"/>
          <p:cNvCxnSpPr>
            <a:endCxn id="49" idx="3"/>
          </p:cNvCxnSpPr>
          <p:nvPr/>
        </p:nvCxnSpPr>
        <p:spPr bwMode="auto">
          <a:xfrm flipH="1">
            <a:off x="6322004" y="4423225"/>
            <a:ext cx="1624987" cy="150372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sp>
        <p:nvSpPr>
          <p:cNvPr id="19" name="TextBox 307"/>
          <p:cNvSpPr txBox="1"/>
          <p:nvPr/>
        </p:nvSpPr>
        <p:spPr>
          <a:xfrm>
            <a:off x="6834022" y="2361982"/>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a:latin typeface="+mn-lt"/>
                <a:ea typeface="+mn-ea"/>
                <a:cs typeface="+mn-ea"/>
                <a:sym typeface="+mn-lt"/>
              </a:rPr>
              <a:t>shard</a:t>
            </a:r>
            <a:endParaRPr lang="zh-CN" altLang="en-US" dirty="0">
              <a:latin typeface="+mn-lt"/>
              <a:ea typeface="+mn-ea"/>
              <a:cs typeface="+mn-ea"/>
              <a:sym typeface="+mn-lt"/>
            </a:endParaRPr>
          </a:p>
        </p:txBody>
      </p:sp>
      <p:sp>
        <p:nvSpPr>
          <p:cNvPr id="21" name="TextBox 317"/>
          <p:cNvSpPr txBox="1"/>
          <p:nvPr/>
        </p:nvSpPr>
        <p:spPr>
          <a:xfrm>
            <a:off x="10333365" y="4519909"/>
            <a:ext cx="734890" cy="307777"/>
          </a:xfrm>
          <a:prstGeom prst="rect">
            <a:avLst/>
          </a:prstGeom>
          <a:noFill/>
        </p:spPr>
        <p:txBody>
          <a:bodyPr wrap="square" rtlCol="0">
            <a:spAutoFit/>
          </a:bodyPr>
          <a:lstStyle/>
          <a:p>
            <a:pPr algn="ctr"/>
            <a:r>
              <a:rPr lang="zh-CN" altLang="en-US" sz="1400" b="1" dirty="0" smtClean="0">
                <a:cs typeface="+mn-ea"/>
                <a:sym typeface="+mn-lt"/>
              </a:rPr>
              <a:t>表</a:t>
            </a:r>
            <a:r>
              <a:rPr lang="en-US" altLang="zh-CN" sz="1400" b="1" dirty="0" smtClean="0">
                <a:cs typeface="+mn-ea"/>
                <a:sym typeface="+mn-lt"/>
              </a:rPr>
              <a:t>T2</a:t>
            </a:r>
            <a:endParaRPr lang="zh-CN" altLang="en-US" sz="1400" b="1" dirty="0">
              <a:cs typeface="+mn-ea"/>
              <a:sym typeface="+mn-lt"/>
            </a:endParaRPr>
          </a:p>
        </p:txBody>
      </p:sp>
      <p:sp>
        <p:nvSpPr>
          <p:cNvPr id="22" name="矩形 21"/>
          <p:cNvSpPr/>
          <p:nvPr/>
        </p:nvSpPr>
        <p:spPr bwMode="auto">
          <a:xfrm>
            <a:off x="5672340" y="1746069"/>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T2.p1</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25" name="TextBox 96"/>
          <p:cNvSpPr txBox="1"/>
          <p:nvPr/>
        </p:nvSpPr>
        <p:spPr>
          <a:xfrm>
            <a:off x="7911256" y="3027510"/>
            <a:ext cx="897834" cy="276999"/>
          </a:xfrm>
          <a:prstGeom prst="rect">
            <a:avLst/>
          </a:prstGeom>
          <a:noFill/>
        </p:spPr>
        <p:txBody>
          <a:bodyPr wrap="square" rtlCol="0">
            <a:spAutoFit/>
          </a:bodyPr>
          <a:lstStyle/>
          <a:p>
            <a:r>
              <a:rPr lang="en-US" altLang="zh-CN" sz="1200" dirty="0" smtClean="0">
                <a:cs typeface="+mn-ea"/>
                <a:sym typeface="+mn-lt"/>
              </a:rPr>
              <a:t>value 1</a:t>
            </a:r>
            <a:endParaRPr lang="en-US" altLang="zh-CN" sz="1200" dirty="0" smtClean="0">
              <a:cs typeface="+mn-ea"/>
              <a:sym typeface="+mn-lt"/>
            </a:endParaRPr>
          </a:p>
        </p:txBody>
      </p:sp>
      <p:sp>
        <p:nvSpPr>
          <p:cNvPr id="26" name="TextBox 96"/>
          <p:cNvSpPr txBox="1"/>
          <p:nvPr/>
        </p:nvSpPr>
        <p:spPr>
          <a:xfrm>
            <a:off x="7911256" y="3312627"/>
            <a:ext cx="897834" cy="276999"/>
          </a:xfrm>
          <a:prstGeom prst="rect">
            <a:avLst/>
          </a:prstGeom>
          <a:noFill/>
        </p:spPr>
        <p:txBody>
          <a:bodyPr wrap="square" rtlCol="0">
            <a:spAutoFit/>
          </a:bodyPr>
          <a:lstStyle/>
          <a:p>
            <a:r>
              <a:rPr lang="en-US" altLang="zh-CN" sz="1200" dirty="0" smtClean="0">
                <a:cs typeface="+mn-ea"/>
                <a:sym typeface="+mn-lt"/>
              </a:rPr>
              <a:t>value 2</a:t>
            </a:r>
            <a:endParaRPr lang="en-US" altLang="zh-CN" sz="1200" dirty="0" smtClean="0">
              <a:cs typeface="+mn-ea"/>
              <a:sym typeface="+mn-lt"/>
            </a:endParaRPr>
          </a:p>
        </p:txBody>
      </p:sp>
      <p:sp>
        <p:nvSpPr>
          <p:cNvPr id="27" name="TextBox 96"/>
          <p:cNvSpPr txBox="1"/>
          <p:nvPr/>
        </p:nvSpPr>
        <p:spPr>
          <a:xfrm>
            <a:off x="7911256" y="3597744"/>
            <a:ext cx="897834" cy="276999"/>
          </a:xfrm>
          <a:prstGeom prst="rect">
            <a:avLst/>
          </a:prstGeom>
          <a:noFill/>
        </p:spPr>
        <p:txBody>
          <a:bodyPr wrap="square" rtlCol="0">
            <a:spAutoFit/>
          </a:bodyPr>
          <a:lstStyle/>
          <a:p>
            <a:r>
              <a:rPr lang="en-US" altLang="zh-CN" sz="1200" dirty="0" smtClean="0">
                <a:cs typeface="+mn-ea"/>
                <a:sym typeface="+mn-lt"/>
              </a:rPr>
              <a:t>value 3</a:t>
            </a:r>
            <a:endParaRPr lang="en-US" altLang="zh-CN" sz="1200" dirty="0" smtClean="0">
              <a:cs typeface="+mn-ea"/>
              <a:sym typeface="+mn-lt"/>
            </a:endParaRPr>
          </a:p>
        </p:txBody>
      </p:sp>
      <p:sp>
        <p:nvSpPr>
          <p:cNvPr id="28" name="TextBox 96"/>
          <p:cNvSpPr txBox="1"/>
          <p:nvPr/>
        </p:nvSpPr>
        <p:spPr>
          <a:xfrm>
            <a:off x="7911256" y="4167977"/>
            <a:ext cx="897834" cy="276999"/>
          </a:xfrm>
          <a:prstGeom prst="rect">
            <a:avLst/>
          </a:prstGeom>
          <a:noFill/>
        </p:spPr>
        <p:txBody>
          <a:bodyPr wrap="square" rtlCol="0">
            <a:spAutoFit/>
          </a:bodyPr>
          <a:lstStyle/>
          <a:p>
            <a:r>
              <a:rPr lang="en-US" altLang="zh-CN" sz="1200" dirty="0" smtClean="0">
                <a:cs typeface="+mn-ea"/>
                <a:sym typeface="+mn-lt"/>
              </a:rPr>
              <a:t>value n</a:t>
            </a:r>
            <a:endParaRPr lang="en-US" altLang="zh-CN" sz="1200" dirty="0" smtClean="0">
              <a:cs typeface="+mn-ea"/>
              <a:sym typeface="+mn-lt"/>
            </a:endParaRPr>
          </a:p>
        </p:txBody>
      </p:sp>
      <p:sp>
        <p:nvSpPr>
          <p:cNvPr id="29" name="TextBox 96"/>
          <p:cNvSpPr txBox="1"/>
          <p:nvPr/>
        </p:nvSpPr>
        <p:spPr>
          <a:xfrm>
            <a:off x="7911256" y="3882861"/>
            <a:ext cx="550253" cy="276999"/>
          </a:xfrm>
          <a:prstGeom prst="rect">
            <a:avLst/>
          </a:prstGeom>
          <a:noFill/>
        </p:spPr>
        <p:txBody>
          <a:bodyPr wrap="square" rtlCol="0">
            <a:spAutoFit/>
          </a:bodyPr>
          <a:lstStyle/>
          <a:p>
            <a:r>
              <a:rPr lang="en-US" altLang="zh-CN" sz="1200" dirty="0" smtClean="0">
                <a:cs typeface="+mn-ea"/>
                <a:sym typeface="+mn-lt"/>
              </a:rPr>
              <a:t>……</a:t>
            </a:r>
            <a:endParaRPr lang="en-US" altLang="zh-CN" sz="1200" dirty="0" smtClean="0">
              <a:cs typeface="+mn-ea"/>
              <a:sym typeface="+mn-lt"/>
            </a:endParaRPr>
          </a:p>
        </p:txBody>
      </p:sp>
      <p:sp>
        <p:nvSpPr>
          <p:cNvPr id="30" name="TextBox 96"/>
          <p:cNvSpPr txBox="1"/>
          <p:nvPr/>
        </p:nvSpPr>
        <p:spPr>
          <a:xfrm>
            <a:off x="10045907" y="3035628"/>
            <a:ext cx="897834" cy="276999"/>
          </a:xfrm>
          <a:prstGeom prst="rect">
            <a:avLst/>
          </a:prstGeom>
          <a:noFill/>
        </p:spPr>
        <p:txBody>
          <a:bodyPr wrap="square" rtlCol="0">
            <a:spAutoFit/>
          </a:bodyPr>
          <a:lstStyle/>
          <a:p>
            <a:r>
              <a:rPr lang="en-US" altLang="zh-CN" sz="1200" dirty="0" smtClean="0">
                <a:cs typeface="+mn-ea"/>
                <a:sym typeface="+mn-lt"/>
              </a:rPr>
              <a:t>data1</a:t>
            </a:r>
            <a:endParaRPr lang="en-US" altLang="zh-CN" sz="1200" dirty="0" smtClean="0">
              <a:cs typeface="+mn-ea"/>
              <a:sym typeface="+mn-lt"/>
            </a:endParaRPr>
          </a:p>
        </p:txBody>
      </p:sp>
      <p:sp>
        <p:nvSpPr>
          <p:cNvPr id="31" name="TextBox 96"/>
          <p:cNvSpPr txBox="1"/>
          <p:nvPr/>
        </p:nvSpPr>
        <p:spPr>
          <a:xfrm>
            <a:off x="10058239" y="3335321"/>
            <a:ext cx="897834" cy="276999"/>
          </a:xfrm>
          <a:prstGeom prst="rect">
            <a:avLst/>
          </a:prstGeom>
          <a:noFill/>
        </p:spPr>
        <p:txBody>
          <a:bodyPr wrap="square" rtlCol="0">
            <a:spAutoFit/>
          </a:bodyPr>
          <a:lstStyle/>
          <a:p>
            <a:r>
              <a:rPr lang="en-US" altLang="zh-CN" sz="1200" dirty="0" smtClean="0">
                <a:cs typeface="+mn-ea"/>
                <a:sym typeface="+mn-lt"/>
              </a:rPr>
              <a:t>data2</a:t>
            </a:r>
            <a:endParaRPr lang="en-US" altLang="zh-CN" sz="1200" dirty="0" smtClean="0">
              <a:cs typeface="+mn-ea"/>
              <a:sym typeface="+mn-lt"/>
            </a:endParaRPr>
          </a:p>
        </p:txBody>
      </p:sp>
      <p:sp>
        <p:nvSpPr>
          <p:cNvPr id="32" name="TextBox 96"/>
          <p:cNvSpPr txBox="1"/>
          <p:nvPr/>
        </p:nvSpPr>
        <p:spPr>
          <a:xfrm>
            <a:off x="10058239" y="3620438"/>
            <a:ext cx="897834" cy="276999"/>
          </a:xfrm>
          <a:prstGeom prst="rect">
            <a:avLst/>
          </a:prstGeom>
          <a:noFill/>
        </p:spPr>
        <p:txBody>
          <a:bodyPr wrap="square" rtlCol="0">
            <a:spAutoFit/>
          </a:bodyPr>
          <a:lstStyle/>
          <a:p>
            <a:r>
              <a:rPr lang="en-US" altLang="zh-CN" sz="1200" dirty="0" smtClean="0">
                <a:cs typeface="+mn-ea"/>
                <a:sym typeface="+mn-lt"/>
              </a:rPr>
              <a:t>data3</a:t>
            </a:r>
            <a:endParaRPr lang="en-US" altLang="zh-CN" sz="1200" dirty="0" smtClean="0">
              <a:cs typeface="+mn-ea"/>
              <a:sym typeface="+mn-lt"/>
            </a:endParaRPr>
          </a:p>
        </p:txBody>
      </p:sp>
      <p:sp>
        <p:nvSpPr>
          <p:cNvPr id="33" name="TextBox 96"/>
          <p:cNvSpPr txBox="1"/>
          <p:nvPr/>
        </p:nvSpPr>
        <p:spPr>
          <a:xfrm>
            <a:off x="10058239" y="4190671"/>
            <a:ext cx="897834" cy="276999"/>
          </a:xfrm>
          <a:prstGeom prst="rect">
            <a:avLst/>
          </a:prstGeom>
          <a:noFill/>
        </p:spPr>
        <p:txBody>
          <a:bodyPr wrap="square" rtlCol="0">
            <a:spAutoFit/>
          </a:bodyPr>
          <a:lstStyle/>
          <a:p>
            <a:r>
              <a:rPr lang="en-US" altLang="zh-CN" sz="1200" dirty="0" err="1" smtClean="0">
                <a:cs typeface="+mn-ea"/>
                <a:sym typeface="+mn-lt"/>
              </a:rPr>
              <a:t>datan</a:t>
            </a:r>
            <a:endParaRPr lang="en-US" altLang="zh-CN" sz="1200" dirty="0" smtClean="0">
              <a:cs typeface="+mn-ea"/>
              <a:sym typeface="+mn-lt"/>
            </a:endParaRPr>
          </a:p>
        </p:txBody>
      </p:sp>
      <p:sp>
        <p:nvSpPr>
          <p:cNvPr id="34" name="TextBox 96"/>
          <p:cNvSpPr txBox="1"/>
          <p:nvPr/>
        </p:nvSpPr>
        <p:spPr>
          <a:xfrm>
            <a:off x="10058239" y="3905555"/>
            <a:ext cx="550253" cy="276999"/>
          </a:xfrm>
          <a:prstGeom prst="rect">
            <a:avLst/>
          </a:prstGeom>
          <a:noFill/>
        </p:spPr>
        <p:txBody>
          <a:bodyPr wrap="square" rtlCol="0">
            <a:spAutoFit/>
          </a:bodyPr>
          <a:lstStyle/>
          <a:p>
            <a:r>
              <a:rPr lang="en-US" altLang="zh-CN" sz="1200" dirty="0" smtClean="0">
                <a:cs typeface="+mn-ea"/>
                <a:sym typeface="+mn-lt"/>
              </a:rPr>
              <a:t>……</a:t>
            </a:r>
            <a:endParaRPr lang="en-US" altLang="zh-CN" sz="1200" dirty="0" smtClean="0">
              <a:cs typeface="+mn-ea"/>
              <a:sym typeface="+mn-lt"/>
            </a:endParaRPr>
          </a:p>
        </p:txBody>
      </p:sp>
      <p:cxnSp>
        <p:nvCxnSpPr>
          <p:cNvPr id="35" name="直接箭头连接符 34"/>
          <p:cNvCxnSpPr>
            <a:stCxn id="30" idx="1"/>
            <a:endCxn id="25" idx="3"/>
          </p:cNvCxnSpPr>
          <p:nvPr/>
        </p:nvCxnSpPr>
        <p:spPr bwMode="auto">
          <a:xfrm flipH="1" flipV="1">
            <a:off x="8809090" y="3166010"/>
            <a:ext cx="1236817" cy="81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32" idx="1"/>
            <a:endCxn id="27" idx="3"/>
          </p:cNvCxnSpPr>
          <p:nvPr/>
        </p:nvCxnSpPr>
        <p:spPr bwMode="auto">
          <a:xfrm flipH="1" flipV="1">
            <a:off x="8809090" y="3736244"/>
            <a:ext cx="1249149" cy="226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直接箭头连接符 36"/>
          <p:cNvCxnSpPr>
            <a:stCxn id="33" idx="1"/>
            <a:endCxn id="28" idx="3"/>
          </p:cNvCxnSpPr>
          <p:nvPr/>
        </p:nvCxnSpPr>
        <p:spPr bwMode="auto">
          <a:xfrm flipH="1" flipV="1">
            <a:off x="8809090" y="4306477"/>
            <a:ext cx="1249149" cy="226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流程图: 可选过程 37"/>
          <p:cNvSpPr/>
          <p:nvPr/>
        </p:nvSpPr>
        <p:spPr bwMode="auto">
          <a:xfrm>
            <a:off x="9088188" y="2969949"/>
            <a:ext cx="608212" cy="1431159"/>
          </a:xfrm>
          <a:prstGeom prst="flowChartAlternateProcess">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p>
            <a:pPr algn="ctr"/>
            <a:r>
              <a:rPr lang="zh-CN" altLang="en-US" sz="1400" b="1" dirty="0" smtClean="0">
                <a:cs typeface="+mn-ea"/>
                <a:sym typeface="+mn-lt"/>
              </a:rPr>
              <a:t>函数映射</a:t>
            </a:r>
            <a:endParaRPr lang="en-US" altLang="zh-CN" sz="1400" b="1" dirty="0" smtClean="0">
              <a:cs typeface="+mn-ea"/>
              <a:sym typeface="+mn-lt"/>
            </a:endParaRPr>
          </a:p>
          <a:p>
            <a:pPr algn="ctr"/>
            <a:r>
              <a:rPr lang="en-US" altLang="zh-CN" sz="1200" dirty="0" smtClean="0">
                <a:cs typeface="+mn-ea"/>
                <a:sym typeface="+mn-lt"/>
              </a:rPr>
              <a:t>(Hash</a:t>
            </a:r>
            <a:r>
              <a:rPr lang="zh-CN" altLang="en-US" sz="1200" dirty="0" smtClean="0">
                <a:cs typeface="+mn-ea"/>
                <a:sym typeface="+mn-lt"/>
              </a:rPr>
              <a:t>、区间、</a:t>
            </a:r>
            <a:r>
              <a:rPr lang="en-US" altLang="zh-CN" sz="1200" dirty="0" smtClean="0">
                <a:cs typeface="+mn-ea"/>
                <a:sym typeface="+mn-lt"/>
              </a:rPr>
              <a:t>List</a:t>
            </a:r>
            <a:r>
              <a:rPr lang="zh-CN" altLang="en-US" sz="1200" dirty="0" smtClean="0">
                <a:cs typeface="+mn-ea"/>
                <a:sym typeface="+mn-lt"/>
              </a:rPr>
              <a:t>）</a:t>
            </a:r>
            <a:endParaRPr lang="zh-CN" altLang="en-US" sz="1200" dirty="0">
              <a:cs typeface="+mn-ea"/>
              <a:sym typeface="+mn-lt"/>
            </a:endParaRPr>
          </a:p>
        </p:txBody>
      </p:sp>
      <p:grpSp>
        <p:nvGrpSpPr>
          <p:cNvPr id="39" name="组合 7"/>
          <p:cNvGrpSpPr/>
          <p:nvPr/>
        </p:nvGrpSpPr>
        <p:grpSpPr>
          <a:xfrm>
            <a:off x="5512099" y="2409684"/>
            <a:ext cx="996529" cy="847480"/>
            <a:chOff x="1763688" y="3861048"/>
            <a:chExt cx="1332148" cy="1260140"/>
          </a:xfrm>
        </p:grpSpPr>
        <p:sp>
          <p:nvSpPr>
            <p:cNvPr id="68" name="圆角矩形 67"/>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69"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DN2</a:t>
              </a:r>
              <a:endParaRPr lang="zh-CN" altLang="en-US" sz="1200" dirty="0">
                <a:cs typeface="+mn-ea"/>
                <a:sym typeface="+mn-lt"/>
              </a:endParaRPr>
            </a:p>
          </p:txBody>
        </p:sp>
      </p:grpSp>
      <p:sp>
        <p:nvSpPr>
          <p:cNvPr id="40" name="矩形 39"/>
          <p:cNvSpPr/>
          <p:nvPr/>
        </p:nvSpPr>
        <p:spPr bwMode="auto">
          <a:xfrm>
            <a:off x="5663228" y="2752118"/>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T2.p2</a:t>
            </a:r>
            <a:endParaRPr kumimoji="0" lang="zh-CN" altLang="en-US" sz="1200" b="0" i="0" u="none" strike="noStrike" cap="none" normalizeH="0" baseline="0" dirty="0" smtClean="0">
              <a:ln>
                <a:noFill/>
              </a:ln>
              <a:solidFill>
                <a:schemeClr val="tx1"/>
              </a:solidFill>
              <a:effectLst/>
              <a:cs typeface="+mn-ea"/>
              <a:sym typeface="+mn-lt"/>
            </a:endParaRPr>
          </a:p>
        </p:txBody>
      </p:sp>
      <p:grpSp>
        <p:nvGrpSpPr>
          <p:cNvPr id="42" name="组合 7"/>
          <p:cNvGrpSpPr/>
          <p:nvPr/>
        </p:nvGrpSpPr>
        <p:grpSpPr>
          <a:xfrm>
            <a:off x="5476606" y="3430688"/>
            <a:ext cx="996529" cy="847480"/>
            <a:chOff x="1763688" y="3861048"/>
            <a:chExt cx="1332148" cy="1260140"/>
          </a:xfrm>
        </p:grpSpPr>
        <p:sp>
          <p:nvSpPr>
            <p:cNvPr id="66" name="圆角矩形 65"/>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67"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DN3</a:t>
              </a:r>
              <a:endParaRPr lang="zh-CN" altLang="en-US" sz="1200" dirty="0">
                <a:cs typeface="+mn-ea"/>
                <a:sym typeface="+mn-lt"/>
              </a:endParaRPr>
            </a:p>
          </p:txBody>
        </p:sp>
      </p:grpSp>
      <p:sp>
        <p:nvSpPr>
          <p:cNvPr id="43" name="矩形 42"/>
          <p:cNvSpPr/>
          <p:nvPr/>
        </p:nvSpPr>
        <p:spPr bwMode="auto">
          <a:xfrm>
            <a:off x="5638992" y="3774673"/>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T2.p3</a:t>
            </a:r>
            <a:endParaRPr kumimoji="0" lang="zh-CN" altLang="en-US" sz="1200" b="0" i="0" u="none" strike="noStrike" cap="none" normalizeH="0" baseline="0" dirty="0" smtClean="0">
              <a:ln>
                <a:noFill/>
              </a:ln>
              <a:solidFill>
                <a:schemeClr val="tx1"/>
              </a:solidFill>
              <a:effectLst/>
              <a:cs typeface="+mn-ea"/>
              <a:sym typeface="+mn-lt"/>
            </a:endParaRPr>
          </a:p>
        </p:txBody>
      </p:sp>
      <p:grpSp>
        <p:nvGrpSpPr>
          <p:cNvPr id="45" name="组合 7"/>
          <p:cNvGrpSpPr/>
          <p:nvPr/>
        </p:nvGrpSpPr>
        <p:grpSpPr>
          <a:xfrm>
            <a:off x="5498438" y="4405516"/>
            <a:ext cx="996529" cy="847480"/>
            <a:chOff x="1763688" y="3861048"/>
            <a:chExt cx="1332148" cy="1260140"/>
          </a:xfrm>
        </p:grpSpPr>
        <p:sp>
          <p:nvSpPr>
            <p:cNvPr id="64" name="圆角矩形 63"/>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65"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DN4</a:t>
              </a:r>
              <a:endParaRPr lang="zh-CN" altLang="en-US" sz="1200" dirty="0">
                <a:cs typeface="+mn-ea"/>
                <a:sym typeface="+mn-lt"/>
              </a:endParaRPr>
            </a:p>
          </p:txBody>
        </p:sp>
      </p:grpSp>
      <p:sp>
        <p:nvSpPr>
          <p:cNvPr id="46" name="矩形 45"/>
          <p:cNvSpPr/>
          <p:nvPr/>
        </p:nvSpPr>
        <p:spPr bwMode="auto">
          <a:xfrm>
            <a:off x="5627735" y="4719075"/>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T2.p4</a:t>
            </a:r>
            <a:endParaRPr kumimoji="0" lang="zh-CN" altLang="en-US" sz="1200" b="0" i="0" u="none" strike="noStrike" cap="none" normalizeH="0" baseline="0" dirty="0" smtClean="0">
              <a:ln>
                <a:noFill/>
              </a:ln>
              <a:solidFill>
                <a:schemeClr val="tx1"/>
              </a:solidFill>
              <a:effectLst/>
              <a:cs typeface="+mn-ea"/>
              <a:sym typeface="+mn-lt"/>
            </a:endParaRPr>
          </a:p>
        </p:txBody>
      </p:sp>
      <p:grpSp>
        <p:nvGrpSpPr>
          <p:cNvPr id="48" name="组合 7"/>
          <p:cNvGrpSpPr/>
          <p:nvPr/>
        </p:nvGrpSpPr>
        <p:grpSpPr>
          <a:xfrm>
            <a:off x="5469247" y="5451471"/>
            <a:ext cx="996529" cy="847480"/>
            <a:chOff x="1763688" y="3861048"/>
            <a:chExt cx="1332148" cy="1260140"/>
          </a:xfrm>
        </p:grpSpPr>
        <p:sp>
          <p:nvSpPr>
            <p:cNvPr id="62" name="圆角矩形 61"/>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63"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DN5</a:t>
              </a:r>
              <a:endParaRPr lang="zh-CN" altLang="en-US" sz="1200" dirty="0">
                <a:cs typeface="+mn-ea"/>
                <a:sym typeface="+mn-lt"/>
              </a:endParaRPr>
            </a:p>
          </p:txBody>
        </p:sp>
      </p:grpSp>
      <p:sp>
        <p:nvSpPr>
          <p:cNvPr id="49" name="矩形 48"/>
          <p:cNvSpPr/>
          <p:nvPr/>
        </p:nvSpPr>
        <p:spPr bwMode="auto">
          <a:xfrm>
            <a:off x="5627735" y="5779494"/>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T2.p5</a:t>
            </a:r>
            <a:endParaRPr kumimoji="0" lang="zh-CN" altLang="en-US" sz="1200" b="0" i="0" u="none" strike="noStrike" cap="none" normalizeH="0" baseline="0" dirty="0" smtClean="0">
              <a:ln>
                <a:noFill/>
              </a:ln>
              <a:solidFill>
                <a:schemeClr val="tx1"/>
              </a:solidFill>
              <a:effectLst/>
              <a:cs typeface="+mn-ea"/>
              <a:sym typeface="+mn-lt"/>
            </a:endParaRPr>
          </a:p>
        </p:txBody>
      </p:sp>
      <p:cxnSp>
        <p:nvCxnSpPr>
          <p:cNvPr id="51" name="直接箭头连接符 50"/>
          <p:cNvCxnSpPr>
            <a:stCxn id="27" idx="1"/>
            <a:endCxn id="43" idx="3"/>
          </p:cNvCxnSpPr>
          <p:nvPr/>
        </p:nvCxnSpPr>
        <p:spPr bwMode="auto">
          <a:xfrm flipH="1">
            <a:off x="6333261" y="3736244"/>
            <a:ext cx="1577995" cy="18588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52" name="直接箭头连接符 51"/>
          <p:cNvCxnSpPr>
            <a:stCxn id="29" idx="1"/>
            <a:endCxn id="46" idx="3"/>
          </p:cNvCxnSpPr>
          <p:nvPr/>
        </p:nvCxnSpPr>
        <p:spPr bwMode="auto">
          <a:xfrm flipH="1">
            <a:off x="6322004" y="4021361"/>
            <a:ext cx="1589252" cy="845165"/>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sp>
        <p:nvSpPr>
          <p:cNvPr id="53" name="TextBox 307"/>
          <p:cNvSpPr txBox="1"/>
          <p:nvPr/>
        </p:nvSpPr>
        <p:spPr>
          <a:xfrm>
            <a:off x="6793908" y="3056043"/>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a:latin typeface="+mn-lt"/>
                <a:ea typeface="+mn-ea"/>
                <a:cs typeface="+mn-ea"/>
                <a:sym typeface="+mn-lt"/>
              </a:rPr>
              <a:t>shard</a:t>
            </a:r>
            <a:endParaRPr lang="zh-CN" altLang="en-US" dirty="0">
              <a:latin typeface="+mn-lt"/>
              <a:ea typeface="+mn-ea"/>
              <a:cs typeface="+mn-ea"/>
              <a:sym typeface="+mn-lt"/>
            </a:endParaRPr>
          </a:p>
        </p:txBody>
      </p:sp>
      <p:sp>
        <p:nvSpPr>
          <p:cNvPr id="54" name="TextBox 307"/>
          <p:cNvSpPr txBox="1"/>
          <p:nvPr/>
        </p:nvSpPr>
        <p:spPr>
          <a:xfrm>
            <a:off x="6805516" y="3711581"/>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a:latin typeface="+mn-lt"/>
                <a:ea typeface="+mn-ea"/>
                <a:cs typeface="+mn-ea"/>
                <a:sym typeface="+mn-lt"/>
              </a:rPr>
              <a:t>shard</a:t>
            </a:r>
            <a:endParaRPr lang="zh-CN" altLang="en-US" dirty="0">
              <a:latin typeface="+mn-lt"/>
              <a:ea typeface="+mn-ea"/>
              <a:cs typeface="+mn-ea"/>
              <a:sym typeface="+mn-lt"/>
            </a:endParaRPr>
          </a:p>
        </p:txBody>
      </p:sp>
      <p:sp>
        <p:nvSpPr>
          <p:cNvPr id="55" name="TextBox 307"/>
          <p:cNvSpPr txBox="1"/>
          <p:nvPr/>
        </p:nvSpPr>
        <p:spPr>
          <a:xfrm>
            <a:off x="6833275" y="4364422"/>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a:latin typeface="+mn-lt"/>
                <a:ea typeface="+mn-ea"/>
                <a:cs typeface="+mn-ea"/>
                <a:sym typeface="+mn-lt"/>
              </a:rPr>
              <a:t>shard</a:t>
            </a:r>
            <a:endParaRPr lang="zh-CN" altLang="en-US" dirty="0">
              <a:latin typeface="+mn-lt"/>
              <a:ea typeface="+mn-ea"/>
              <a:cs typeface="+mn-ea"/>
              <a:sym typeface="+mn-lt"/>
            </a:endParaRPr>
          </a:p>
        </p:txBody>
      </p:sp>
      <p:sp>
        <p:nvSpPr>
          <p:cNvPr id="56" name="TextBox 307"/>
          <p:cNvSpPr txBox="1"/>
          <p:nvPr/>
        </p:nvSpPr>
        <p:spPr>
          <a:xfrm>
            <a:off x="6833275" y="5113214"/>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a:latin typeface="+mn-lt"/>
                <a:ea typeface="+mn-ea"/>
                <a:cs typeface="+mn-ea"/>
                <a:sym typeface="+mn-lt"/>
              </a:rPr>
              <a:t>shard</a:t>
            </a:r>
            <a:endParaRPr lang="zh-CN" altLang="en-US" dirty="0">
              <a:latin typeface="+mn-lt"/>
              <a:ea typeface="+mn-ea"/>
              <a:cs typeface="+mn-ea"/>
              <a:sym typeface="+mn-lt"/>
            </a:endParaRPr>
          </a:p>
        </p:txBody>
      </p:sp>
      <p:sp>
        <p:nvSpPr>
          <p:cNvPr id="77" name="TextBox 317"/>
          <p:cNvSpPr txBox="1"/>
          <p:nvPr/>
        </p:nvSpPr>
        <p:spPr>
          <a:xfrm>
            <a:off x="9849357" y="2326352"/>
            <a:ext cx="953036" cy="276999"/>
          </a:xfrm>
          <a:prstGeom prst="rect">
            <a:avLst/>
          </a:prstGeom>
          <a:noFill/>
        </p:spPr>
        <p:txBody>
          <a:bodyPr wrap="square" rtlCol="0">
            <a:spAutoFit/>
          </a:bodyPr>
          <a:lstStyle/>
          <a:p>
            <a:pPr algn="ctr"/>
            <a:r>
              <a:rPr lang="zh-CN" altLang="en-US" sz="1200" b="1" dirty="0" smtClean="0">
                <a:cs typeface="+mn-ea"/>
                <a:sym typeface="+mn-lt"/>
              </a:rPr>
              <a:t>分片字段</a:t>
            </a:r>
            <a:endParaRPr lang="zh-CN" altLang="en-US" sz="1200" b="1" dirty="0">
              <a:cs typeface="+mn-ea"/>
              <a:sym typeface="+mn-lt"/>
            </a:endParaRPr>
          </a:p>
        </p:txBody>
      </p:sp>
      <p:cxnSp>
        <p:nvCxnSpPr>
          <p:cNvPr id="78" name="直接箭头连接符 77"/>
          <p:cNvCxnSpPr>
            <a:stCxn id="77" idx="2"/>
          </p:cNvCxnSpPr>
          <p:nvPr/>
        </p:nvCxnSpPr>
        <p:spPr bwMode="auto">
          <a:xfrm>
            <a:off x="10325875" y="2603351"/>
            <a:ext cx="0" cy="263574"/>
          </a:xfrm>
          <a:prstGeom prst="straightConnector1">
            <a:avLst/>
          </a:prstGeom>
          <a:solidFill>
            <a:schemeClr val="accent1"/>
          </a:solidFill>
          <a:ln w="28575" cap="flat" cmpd="sng" algn="ctr">
            <a:solidFill>
              <a:srgbClr val="99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无共享</a:t>
            </a:r>
            <a:r>
              <a:rPr lang="en-US" altLang="zh-CN" dirty="0" smtClean="0">
                <a:latin typeface="+mn-lt"/>
                <a:ea typeface="+mn-ea"/>
                <a:cs typeface="+mn-ea"/>
                <a:sym typeface="+mn-lt"/>
              </a:rPr>
              <a:t>(Shared-Nothing)</a:t>
            </a:r>
            <a:r>
              <a:rPr lang="zh-CN" altLang="en-US" dirty="0" smtClean="0">
                <a:latin typeface="+mn-lt"/>
                <a:ea typeface="+mn-ea"/>
                <a:cs typeface="+mn-ea"/>
                <a:sym typeface="+mn-lt"/>
              </a:rPr>
              <a:t>架构</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2913" y="1233488"/>
            <a:ext cx="6161087" cy="4680000"/>
          </a:xfrm>
        </p:spPr>
        <p:txBody>
          <a:bodyPr>
            <a:normAutofit/>
          </a:bodyPr>
          <a:lstStyle/>
          <a:p>
            <a:r>
              <a:rPr lang="zh-CN" altLang="en-US" sz="2000" dirty="0" smtClean="0">
                <a:latin typeface="+mn-lt"/>
                <a:ea typeface="+mn-ea"/>
                <a:cs typeface="+mn-ea"/>
                <a:sym typeface="+mn-lt"/>
              </a:rPr>
              <a:t>无共享架构</a:t>
            </a:r>
            <a:endParaRPr lang="en-US" altLang="zh-CN" sz="2000" dirty="0" smtClean="0">
              <a:latin typeface="+mn-lt"/>
              <a:ea typeface="+mn-ea"/>
              <a:cs typeface="+mn-ea"/>
              <a:sym typeface="+mn-lt"/>
            </a:endParaRPr>
          </a:p>
          <a:p>
            <a:pPr lvl="1"/>
            <a:r>
              <a:rPr lang="zh-CN" altLang="en-US" sz="1600" dirty="0" smtClean="0">
                <a:latin typeface="+mn-lt"/>
                <a:ea typeface="+mn-ea"/>
                <a:cs typeface="+mn-ea"/>
                <a:sym typeface="+mn-lt"/>
              </a:rPr>
              <a:t>集群中每一个节点（处理单元）都完全拥有自己独立的</a:t>
            </a:r>
            <a:r>
              <a:rPr lang="en-US" altLang="zh-CN" sz="1600" dirty="0" smtClean="0">
                <a:latin typeface="+mn-lt"/>
                <a:ea typeface="+mn-ea"/>
                <a:cs typeface="+mn-ea"/>
                <a:sym typeface="+mn-lt"/>
              </a:rPr>
              <a:t>CPU/</a:t>
            </a:r>
            <a:r>
              <a:rPr lang="zh-CN" altLang="en-US" sz="1600" dirty="0" smtClean="0">
                <a:latin typeface="+mn-lt"/>
                <a:ea typeface="+mn-ea"/>
                <a:cs typeface="+mn-ea"/>
                <a:sym typeface="+mn-lt"/>
              </a:rPr>
              <a:t>内存</a:t>
            </a:r>
            <a:r>
              <a:rPr lang="en-US" altLang="zh-CN" sz="1600" dirty="0">
                <a:latin typeface="+mn-lt"/>
                <a:ea typeface="+mn-ea"/>
                <a:cs typeface="+mn-ea"/>
                <a:sym typeface="+mn-lt"/>
              </a:rPr>
              <a:t>/</a:t>
            </a:r>
            <a:r>
              <a:rPr lang="zh-CN" altLang="en-US" sz="1600" dirty="0" smtClean="0">
                <a:latin typeface="+mn-lt"/>
                <a:ea typeface="+mn-ea"/>
                <a:cs typeface="+mn-ea"/>
                <a:sym typeface="+mn-lt"/>
              </a:rPr>
              <a:t>存储，不存在共享资源。</a:t>
            </a:r>
            <a:endParaRPr lang="en-US" altLang="zh-CN" sz="1600" dirty="0" smtClean="0">
              <a:latin typeface="+mn-lt"/>
              <a:ea typeface="+mn-ea"/>
              <a:cs typeface="+mn-ea"/>
              <a:sym typeface="+mn-lt"/>
            </a:endParaRPr>
          </a:p>
          <a:p>
            <a:pPr lvl="1"/>
            <a:r>
              <a:rPr lang="zh-CN" altLang="en-US" sz="1600" dirty="0">
                <a:latin typeface="+mn-lt"/>
                <a:ea typeface="+mn-ea"/>
                <a:cs typeface="+mn-ea"/>
                <a:sym typeface="+mn-lt"/>
              </a:rPr>
              <a:t>各节点（处理单元）处理自己本地的数据，处理结果可以向上层汇总或者通过通信协议在节点间</a:t>
            </a:r>
            <a:r>
              <a:rPr lang="zh-CN" altLang="en-US" sz="1600" dirty="0" smtClean="0">
                <a:latin typeface="+mn-lt"/>
                <a:ea typeface="+mn-ea"/>
                <a:cs typeface="+mn-ea"/>
                <a:sym typeface="+mn-lt"/>
              </a:rPr>
              <a:t>流转。</a:t>
            </a:r>
            <a:endParaRPr lang="en-US" altLang="zh-CN" sz="1600" dirty="0">
              <a:latin typeface="+mn-lt"/>
              <a:ea typeface="+mn-ea"/>
              <a:cs typeface="+mn-ea"/>
              <a:sym typeface="+mn-lt"/>
            </a:endParaRPr>
          </a:p>
          <a:p>
            <a:pPr lvl="1"/>
            <a:r>
              <a:rPr lang="zh-CN" altLang="en-US" sz="1600" dirty="0" smtClean="0">
                <a:latin typeface="+mn-lt"/>
                <a:ea typeface="+mn-ea"/>
                <a:cs typeface="+mn-ea"/>
                <a:sym typeface="+mn-lt"/>
              </a:rPr>
              <a:t>节点是相互</a:t>
            </a:r>
            <a:r>
              <a:rPr lang="zh-CN" altLang="en-US" sz="1600" dirty="0">
                <a:latin typeface="+mn-lt"/>
                <a:ea typeface="+mn-ea"/>
                <a:cs typeface="+mn-ea"/>
                <a:sym typeface="+mn-lt"/>
              </a:rPr>
              <a:t>独立的</a:t>
            </a:r>
            <a:r>
              <a:rPr lang="zh-CN" altLang="en-US" sz="1600" dirty="0" smtClean="0">
                <a:latin typeface="+mn-lt"/>
                <a:ea typeface="+mn-ea"/>
                <a:cs typeface="+mn-ea"/>
                <a:sym typeface="+mn-lt"/>
              </a:rPr>
              <a:t>，扩展</a:t>
            </a:r>
            <a:r>
              <a:rPr lang="zh-CN" altLang="en-US" sz="1600" dirty="0">
                <a:latin typeface="+mn-lt"/>
                <a:ea typeface="+mn-ea"/>
                <a:cs typeface="+mn-ea"/>
                <a:sym typeface="+mn-lt"/>
              </a:rPr>
              <a:t>能力强。整个集群拥有强大的并行处理能力</a:t>
            </a:r>
            <a:r>
              <a:rPr lang="zh-CN" altLang="en-US" sz="1600" dirty="0" smtClean="0">
                <a:latin typeface="+mn-lt"/>
                <a:ea typeface="+mn-ea"/>
                <a:cs typeface="+mn-ea"/>
                <a:sym typeface="+mn-lt"/>
              </a:rPr>
              <a:t>。</a:t>
            </a:r>
            <a:endParaRPr lang="en-US" altLang="zh-CN" sz="1600" dirty="0">
              <a:latin typeface="+mn-lt"/>
              <a:ea typeface="+mn-ea"/>
              <a:cs typeface="+mn-ea"/>
              <a:sym typeface="+mn-lt"/>
            </a:endParaRPr>
          </a:p>
        </p:txBody>
      </p:sp>
      <p:cxnSp>
        <p:nvCxnSpPr>
          <p:cNvPr id="68" name="直接箭头连接符 67"/>
          <p:cNvCxnSpPr>
            <a:endCxn id="84" idx="0"/>
          </p:cNvCxnSpPr>
          <p:nvPr/>
        </p:nvCxnSpPr>
        <p:spPr bwMode="auto">
          <a:xfrm>
            <a:off x="8023282" y="2071649"/>
            <a:ext cx="21590" cy="513994"/>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grpSp>
        <p:nvGrpSpPr>
          <p:cNvPr id="69" name="组合 68"/>
          <p:cNvGrpSpPr/>
          <p:nvPr/>
        </p:nvGrpSpPr>
        <p:grpSpPr>
          <a:xfrm>
            <a:off x="7700537" y="2572292"/>
            <a:ext cx="801965" cy="1898576"/>
            <a:chOff x="7891771" y="2910165"/>
            <a:chExt cx="801965" cy="1898576"/>
          </a:xfrm>
        </p:grpSpPr>
        <p:grpSp>
          <p:nvGrpSpPr>
            <p:cNvPr id="70" name="Server"/>
            <p:cNvGrpSpPr>
              <a:grpSpLocks noChangeAspect="1"/>
            </p:cNvGrpSpPr>
            <p:nvPr>
              <p:custDataLst>
                <p:tags r:id="rId1"/>
              </p:custDataLst>
            </p:nvPr>
          </p:nvGrpSpPr>
          <p:grpSpPr>
            <a:xfrm>
              <a:off x="7991811" y="2910165"/>
              <a:ext cx="488589" cy="698614"/>
              <a:chOff x="4754879" y="1097281"/>
              <a:chExt cx="3331031" cy="4762911"/>
            </a:xfrm>
          </p:grpSpPr>
          <p:sp>
            <p:nvSpPr>
              <p:cNvPr id="83"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84"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85"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71" name="Database"/>
            <p:cNvGrpSpPr/>
            <p:nvPr>
              <p:custDataLst>
                <p:tags r:id="rId2"/>
              </p:custDataLst>
            </p:nvPr>
          </p:nvGrpSpPr>
          <p:grpSpPr>
            <a:xfrm>
              <a:off x="8090148" y="4282799"/>
              <a:ext cx="291914" cy="312093"/>
              <a:chOff x="-1607704" y="4375315"/>
              <a:chExt cx="357909" cy="378772"/>
            </a:xfrm>
          </p:grpSpPr>
          <p:sp>
            <p:nvSpPr>
              <p:cNvPr id="80"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81"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82"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76" name="文本框 75"/>
            <p:cNvSpPr txBox="1"/>
            <p:nvPr/>
          </p:nvSpPr>
          <p:spPr bwMode="auto">
            <a:xfrm>
              <a:off x="7891771" y="4624075"/>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Disk1</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77" name="文本框 76"/>
            <p:cNvSpPr txBox="1"/>
            <p:nvPr/>
          </p:nvSpPr>
          <p:spPr bwMode="auto">
            <a:xfrm>
              <a:off x="7927113" y="3674320"/>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DB1</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79" name="直接箭头连接符 78"/>
            <p:cNvCxnSpPr>
              <a:stCxn id="77" idx="2"/>
              <a:endCxn id="82" idx="0"/>
            </p:cNvCxnSpPr>
            <p:nvPr/>
          </p:nvCxnSpPr>
          <p:spPr bwMode="auto">
            <a:xfrm>
              <a:off x="8236105" y="3859415"/>
              <a:ext cx="0" cy="470536"/>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grpSp>
        <p:nvGrpSpPr>
          <p:cNvPr id="86" name="组合 85"/>
          <p:cNvGrpSpPr/>
          <p:nvPr/>
        </p:nvGrpSpPr>
        <p:grpSpPr>
          <a:xfrm>
            <a:off x="8406042" y="2572292"/>
            <a:ext cx="801965" cy="1898576"/>
            <a:chOff x="8593696" y="2905411"/>
            <a:chExt cx="801965" cy="1898576"/>
          </a:xfrm>
        </p:grpSpPr>
        <p:grpSp>
          <p:nvGrpSpPr>
            <p:cNvPr id="87" name="Server"/>
            <p:cNvGrpSpPr>
              <a:grpSpLocks noChangeAspect="1"/>
            </p:cNvGrpSpPr>
            <p:nvPr>
              <p:custDataLst>
                <p:tags r:id="rId3"/>
              </p:custDataLst>
            </p:nvPr>
          </p:nvGrpSpPr>
          <p:grpSpPr>
            <a:xfrm>
              <a:off x="8693736" y="2905411"/>
              <a:ext cx="488589" cy="698614"/>
              <a:chOff x="4754879" y="1097281"/>
              <a:chExt cx="3331031" cy="4762911"/>
            </a:xfrm>
          </p:grpSpPr>
          <p:sp>
            <p:nvSpPr>
              <p:cNvPr id="95"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96"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97"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88" name="Database"/>
            <p:cNvGrpSpPr/>
            <p:nvPr>
              <p:custDataLst>
                <p:tags r:id="rId4"/>
              </p:custDataLst>
            </p:nvPr>
          </p:nvGrpSpPr>
          <p:grpSpPr>
            <a:xfrm>
              <a:off x="8792073" y="4278045"/>
              <a:ext cx="291914" cy="312093"/>
              <a:chOff x="-1607704" y="4375315"/>
              <a:chExt cx="357909" cy="378772"/>
            </a:xfrm>
          </p:grpSpPr>
          <p:sp>
            <p:nvSpPr>
              <p:cNvPr id="92"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93"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94"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89" name="文本框 88"/>
            <p:cNvSpPr txBox="1"/>
            <p:nvPr/>
          </p:nvSpPr>
          <p:spPr bwMode="auto">
            <a:xfrm>
              <a:off x="8593696" y="4619321"/>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Disk2</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90" name="文本框 89"/>
            <p:cNvSpPr txBox="1"/>
            <p:nvPr/>
          </p:nvSpPr>
          <p:spPr bwMode="auto">
            <a:xfrm>
              <a:off x="8629038" y="3669566"/>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DB2</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91" name="直接箭头连接符 90"/>
            <p:cNvCxnSpPr>
              <a:stCxn id="90" idx="2"/>
              <a:endCxn id="94" idx="0"/>
            </p:cNvCxnSpPr>
            <p:nvPr/>
          </p:nvCxnSpPr>
          <p:spPr bwMode="auto">
            <a:xfrm>
              <a:off x="8938030" y="3854661"/>
              <a:ext cx="0" cy="470536"/>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grpSp>
        <p:nvGrpSpPr>
          <p:cNvPr id="98" name="组合 97"/>
          <p:cNvGrpSpPr/>
          <p:nvPr/>
        </p:nvGrpSpPr>
        <p:grpSpPr>
          <a:xfrm>
            <a:off x="9111547" y="2572292"/>
            <a:ext cx="801965" cy="1898576"/>
            <a:chOff x="9241665" y="2908605"/>
            <a:chExt cx="801965" cy="1898576"/>
          </a:xfrm>
        </p:grpSpPr>
        <p:grpSp>
          <p:nvGrpSpPr>
            <p:cNvPr id="99" name="Server"/>
            <p:cNvGrpSpPr>
              <a:grpSpLocks noChangeAspect="1"/>
            </p:cNvGrpSpPr>
            <p:nvPr>
              <p:custDataLst>
                <p:tags r:id="rId5"/>
              </p:custDataLst>
            </p:nvPr>
          </p:nvGrpSpPr>
          <p:grpSpPr>
            <a:xfrm>
              <a:off x="9341705" y="2908605"/>
              <a:ext cx="488589" cy="698614"/>
              <a:chOff x="4754879" y="1097281"/>
              <a:chExt cx="3331031" cy="4762911"/>
            </a:xfrm>
          </p:grpSpPr>
          <p:sp>
            <p:nvSpPr>
              <p:cNvPr id="107"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08"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09"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00" name="Database"/>
            <p:cNvGrpSpPr/>
            <p:nvPr>
              <p:custDataLst>
                <p:tags r:id="rId6"/>
              </p:custDataLst>
            </p:nvPr>
          </p:nvGrpSpPr>
          <p:grpSpPr>
            <a:xfrm>
              <a:off x="9440042" y="4281239"/>
              <a:ext cx="291914" cy="312093"/>
              <a:chOff x="-1607704" y="4375315"/>
              <a:chExt cx="357909" cy="378772"/>
            </a:xfrm>
          </p:grpSpPr>
          <p:sp>
            <p:nvSpPr>
              <p:cNvPr id="104"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5"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06"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01" name="文本框 100"/>
            <p:cNvSpPr txBox="1"/>
            <p:nvPr/>
          </p:nvSpPr>
          <p:spPr bwMode="auto">
            <a:xfrm>
              <a:off x="9241665" y="4622515"/>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Disk3</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02" name="文本框 101"/>
            <p:cNvSpPr txBox="1"/>
            <p:nvPr/>
          </p:nvSpPr>
          <p:spPr bwMode="auto">
            <a:xfrm>
              <a:off x="9277007" y="3672760"/>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DB3</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03" name="直接箭头连接符 102"/>
            <p:cNvCxnSpPr>
              <a:stCxn id="102" idx="2"/>
              <a:endCxn id="106" idx="0"/>
            </p:cNvCxnSpPr>
            <p:nvPr/>
          </p:nvCxnSpPr>
          <p:spPr bwMode="auto">
            <a:xfrm>
              <a:off x="9585999" y="3857855"/>
              <a:ext cx="0" cy="470536"/>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grpSp>
        <p:nvGrpSpPr>
          <p:cNvPr id="110" name="组合 109"/>
          <p:cNvGrpSpPr/>
          <p:nvPr/>
        </p:nvGrpSpPr>
        <p:grpSpPr>
          <a:xfrm>
            <a:off x="9817053" y="2572292"/>
            <a:ext cx="801965" cy="1898576"/>
            <a:chOff x="10008287" y="2903851"/>
            <a:chExt cx="801965" cy="1898576"/>
          </a:xfrm>
        </p:grpSpPr>
        <p:grpSp>
          <p:nvGrpSpPr>
            <p:cNvPr id="111" name="Server"/>
            <p:cNvGrpSpPr>
              <a:grpSpLocks noChangeAspect="1"/>
            </p:cNvGrpSpPr>
            <p:nvPr>
              <p:custDataLst>
                <p:tags r:id="rId7"/>
              </p:custDataLst>
            </p:nvPr>
          </p:nvGrpSpPr>
          <p:grpSpPr>
            <a:xfrm>
              <a:off x="10108327" y="2903851"/>
              <a:ext cx="488589" cy="698614"/>
              <a:chOff x="4754879" y="1097281"/>
              <a:chExt cx="3331031" cy="4762911"/>
            </a:xfrm>
          </p:grpSpPr>
          <p:sp>
            <p:nvSpPr>
              <p:cNvPr id="119"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20"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21"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12" name="Database"/>
            <p:cNvGrpSpPr/>
            <p:nvPr>
              <p:custDataLst>
                <p:tags r:id="rId8"/>
              </p:custDataLst>
            </p:nvPr>
          </p:nvGrpSpPr>
          <p:grpSpPr>
            <a:xfrm>
              <a:off x="10206664" y="4276485"/>
              <a:ext cx="291914" cy="312093"/>
              <a:chOff x="-1607704" y="4375315"/>
              <a:chExt cx="357909" cy="378772"/>
            </a:xfrm>
          </p:grpSpPr>
          <p:sp>
            <p:nvSpPr>
              <p:cNvPr id="116"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17"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18"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13" name="文本框 112"/>
            <p:cNvSpPr txBox="1"/>
            <p:nvPr/>
          </p:nvSpPr>
          <p:spPr bwMode="auto">
            <a:xfrm>
              <a:off x="10008287" y="4617761"/>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err="1" smtClean="0">
                  <a:ln>
                    <a:noFill/>
                  </a:ln>
                  <a:solidFill>
                    <a:srgbClr val="000000"/>
                  </a:solidFill>
                  <a:effectLst/>
                  <a:uLnTx/>
                  <a:uFillTx/>
                  <a:cs typeface="+mn-ea"/>
                  <a:sym typeface="+mn-lt"/>
                </a:rPr>
                <a:t>Diskn</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14" name="文本框 113"/>
            <p:cNvSpPr txBox="1"/>
            <p:nvPr/>
          </p:nvSpPr>
          <p:spPr bwMode="auto">
            <a:xfrm>
              <a:off x="10043629" y="3668006"/>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err="1" smtClean="0">
                  <a:ln>
                    <a:noFill/>
                  </a:ln>
                  <a:solidFill>
                    <a:srgbClr val="000000"/>
                  </a:solidFill>
                  <a:effectLst/>
                  <a:uLnTx/>
                  <a:uFillTx/>
                  <a:cs typeface="+mn-ea"/>
                  <a:sym typeface="+mn-lt"/>
                </a:rPr>
                <a:t>DBn</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15" name="直接箭头连接符 114"/>
            <p:cNvCxnSpPr>
              <a:stCxn id="114" idx="2"/>
              <a:endCxn id="118" idx="0"/>
            </p:cNvCxnSpPr>
            <p:nvPr/>
          </p:nvCxnSpPr>
          <p:spPr bwMode="auto">
            <a:xfrm>
              <a:off x="10352621" y="3853101"/>
              <a:ext cx="0" cy="470536"/>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cxnSp>
        <p:nvCxnSpPr>
          <p:cNvPr id="122" name="直接箭头连接符 121"/>
          <p:cNvCxnSpPr/>
          <p:nvPr/>
        </p:nvCxnSpPr>
        <p:spPr bwMode="auto">
          <a:xfrm>
            <a:off x="8750376" y="2071649"/>
            <a:ext cx="21590" cy="513994"/>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123" name="直接箭头连接符 122"/>
          <p:cNvCxnSpPr/>
          <p:nvPr/>
        </p:nvCxnSpPr>
        <p:spPr bwMode="auto">
          <a:xfrm>
            <a:off x="9453757" y="2071649"/>
            <a:ext cx="21590" cy="513994"/>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124" name="直接箭头连接符 123"/>
          <p:cNvCxnSpPr/>
          <p:nvPr/>
        </p:nvCxnSpPr>
        <p:spPr bwMode="auto">
          <a:xfrm>
            <a:off x="10157138" y="2071649"/>
            <a:ext cx="21590" cy="513994"/>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125" name="直接箭头连接符 124"/>
          <p:cNvCxnSpPr/>
          <p:nvPr/>
        </p:nvCxnSpPr>
        <p:spPr bwMode="auto">
          <a:xfrm flipH="1">
            <a:off x="8023283" y="2071649"/>
            <a:ext cx="2133855" cy="0"/>
          </a:xfrm>
          <a:prstGeom prst="straightConnector1">
            <a:avLst/>
          </a:prstGeom>
          <a:solidFill>
            <a:srgbClr val="CCFF99"/>
          </a:solidFill>
          <a:ln w="28575" cap="flat" cmpd="sng" algn="ctr">
            <a:solidFill>
              <a:srgbClr val="C00000"/>
            </a:solidFill>
            <a:prstDash val="solid"/>
            <a:round/>
            <a:headEnd type="none" w="med" len="med"/>
            <a:tailEnd type="none" w="med" len="med"/>
          </a:ln>
          <a:effectLst/>
        </p:spPr>
      </p:cxnSp>
      <p:sp>
        <p:nvSpPr>
          <p:cNvPr id="126" name="文本框 125"/>
          <p:cNvSpPr txBox="1"/>
          <p:nvPr/>
        </p:nvSpPr>
        <p:spPr bwMode="auto">
          <a:xfrm>
            <a:off x="8542910" y="1669753"/>
            <a:ext cx="1250925"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en-US" altLang="zh-CN" sz="1200" b="1" dirty="0" smtClean="0">
                <a:solidFill>
                  <a:srgbClr val="000000"/>
                </a:solidFill>
                <a:cs typeface="+mn-ea"/>
                <a:sym typeface="+mn-lt"/>
              </a:rPr>
              <a:t>Share-Nothing</a:t>
            </a:r>
            <a:endParaRPr kumimoji="1" lang="zh-CN" altLang="en-US" sz="1200" b="1" dirty="0">
              <a:solidFill>
                <a:srgbClr val="000000"/>
              </a:solidFill>
              <a:cs typeface="+mn-ea"/>
              <a:sym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cs typeface="+mn-ea"/>
                <a:sym typeface="+mn-lt"/>
              </a:rPr>
              <a:t>MPP</a:t>
            </a:r>
            <a:r>
              <a:rPr lang="zh-CN" altLang="en-US" dirty="0" smtClean="0">
                <a:latin typeface="+mn-lt"/>
                <a:ea typeface="+mn-ea"/>
                <a:cs typeface="+mn-ea"/>
                <a:sym typeface="+mn-lt"/>
              </a:rPr>
              <a:t>架构 </a:t>
            </a:r>
            <a:r>
              <a:rPr lang="en-US" altLang="zh-CN" dirty="0" smtClean="0">
                <a:latin typeface="+mn-lt"/>
                <a:ea typeface="+mn-ea"/>
                <a:cs typeface="+mn-ea"/>
                <a:sym typeface="+mn-lt"/>
              </a:rPr>
              <a:t>(Massively Parallel Processing)</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2913" y="1233488"/>
            <a:ext cx="4880117" cy="4680000"/>
          </a:xfrm>
        </p:spPr>
        <p:txBody>
          <a:bodyPr/>
          <a:lstStyle/>
          <a:p>
            <a:r>
              <a:rPr lang="en-US" altLang="zh-CN" sz="1800" dirty="0" smtClean="0">
                <a:latin typeface="+mn-lt"/>
                <a:ea typeface="+mn-ea"/>
                <a:cs typeface="+mn-ea"/>
                <a:sym typeface="+mn-lt"/>
              </a:rPr>
              <a:t>MPP:</a:t>
            </a:r>
            <a:r>
              <a:rPr lang="zh-CN" altLang="en-US" sz="1800" dirty="0" smtClean="0">
                <a:latin typeface="+mn-lt"/>
                <a:ea typeface="+mn-ea"/>
                <a:cs typeface="+mn-ea"/>
                <a:sym typeface="+mn-lt"/>
              </a:rPr>
              <a:t>大规模并行处理</a:t>
            </a:r>
            <a:r>
              <a:rPr lang="en-US" altLang="zh-CN" sz="1800" dirty="0" smtClean="0">
                <a:latin typeface="+mn-lt"/>
                <a:ea typeface="+mn-ea"/>
                <a:cs typeface="+mn-ea"/>
                <a:sym typeface="+mn-lt"/>
              </a:rPr>
              <a:t>(Massively Parallel Processing</a:t>
            </a:r>
            <a:r>
              <a:rPr lang="en-US" altLang="zh-CN" sz="1800" dirty="0">
                <a:latin typeface="+mn-lt"/>
                <a:ea typeface="+mn-ea"/>
                <a:cs typeface="+mn-ea"/>
                <a:sym typeface="+mn-lt"/>
              </a:rPr>
              <a:t>)</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MPP</a:t>
            </a:r>
            <a:r>
              <a:rPr lang="zh-CN" altLang="en-US" sz="1600" dirty="0" smtClean="0">
                <a:latin typeface="+mn-lt"/>
                <a:ea typeface="+mn-ea"/>
                <a:cs typeface="+mn-ea"/>
                <a:sym typeface="+mn-lt"/>
              </a:rPr>
              <a:t>是将任务并行的分散到多个服务器和节点上，在每个节点上计算完成后，将各自部分的结果汇总在一起得到最终的结果。</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特征</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任务并行执行，分布式计算。</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常见的</a:t>
            </a:r>
            <a:r>
              <a:rPr lang="en-US" altLang="zh-CN" sz="1800" dirty="0" smtClean="0">
                <a:latin typeface="+mn-lt"/>
                <a:ea typeface="+mn-ea"/>
                <a:cs typeface="+mn-ea"/>
                <a:sym typeface="+mn-lt"/>
              </a:rPr>
              <a:t>MPP</a:t>
            </a:r>
            <a:r>
              <a:rPr lang="zh-CN" altLang="en-US" sz="1800" dirty="0" smtClean="0">
                <a:latin typeface="+mn-lt"/>
                <a:ea typeface="+mn-ea"/>
                <a:cs typeface="+mn-ea"/>
                <a:sym typeface="+mn-lt"/>
              </a:rPr>
              <a:t>产品</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无共享</a:t>
            </a:r>
            <a:r>
              <a:rPr lang="en-US" altLang="zh-CN" sz="1600" dirty="0" smtClean="0">
                <a:latin typeface="+mn-lt"/>
                <a:ea typeface="+mn-ea"/>
                <a:cs typeface="+mn-ea"/>
                <a:sym typeface="+mn-lt"/>
              </a:rPr>
              <a:t>Master</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Vertica</a:t>
            </a:r>
            <a:r>
              <a:rPr lang="zh-CN" altLang="en-US" sz="1600" dirty="0" smtClean="0">
                <a:latin typeface="+mn-lt"/>
                <a:ea typeface="+mn-ea"/>
                <a:cs typeface="+mn-ea"/>
                <a:sym typeface="+mn-lt"/>
              </a:rPr>
              <a:t>，</a:t>
            </a:r>
            <a:r>
              <a:rPr lang="en-US" altLang="zh-CN" sz="1600" dirty="0" smtClean="0">
                <a:latin typeface="+mn-lt"/>
                <a:ea typeface="+mn-ea"/>
                <a:cs typeface="+mn-ea"/>
                <a:sym typeface="+mn-lt"/>
              </a:rPr>
              <a:t>Teradata</a:t>
            </a:r>
            <a:r>
              <a:rPr lang="zh-CN" altLang="en-US" sz="1600" dirty="0" smtClean="0">
                <a:latin typeface="+mn-lt"/>
                <a:ea typeface="+mn-ea"/>
                <a:cs typeface="+mn-ea"/>
                <a:sym typeface="+mn-lt"/>
              </a:rPr>
              <a:t>。</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共享</a:t>
            </a:r>
            <a:r>
              <a:rPr lang="en-US" altLang="zh-CN" sz="1600" dirty="0" smtClean="0">
                <a:latin typeface="+mn-lt"/>
                <a:ea typeface="+mn-ea"/>
                <a:cs typeface="+mn-ea"/>
                <a:sym typeface="+mn-lt"/>
              </a:rPr>
              <a:t>Master</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Greenplum</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Netezza</a:t>
            </a:r>
            <a:r>
              <a:rPr lang="zh-CN" altLang="en-US" sz="1600" dirty="0" smtClean="0">
                <a:latin typeface="+mn-lt"/>
                <a:ea typeface="+mn-ea"/>
                <a:cs typeface="+mn-ea"/>
                <a:sym typeface="+mn-lt"/>
              </a:rPr>
              <a:t>。</a:t>
            </a:r>
            <a:endParaRPr lang="en-US" altLang="zh-CN" sz="1600" dirty="0">
              <a:latin typeface="+mn-lt"/>
              <a:ea typeface="+mn-ea"/>
              <a:cs typeface="+mn-ea"/>
              <a:sym typeface="+mn-lt"/>
            </a:endParaRPr>
          </a:p>
        </p:txBody>
      </p:sp>
      <p:grpSp>
        <p:nvGrpSpPr>
          <p:cNvPr id="125" name="组合 124"/>
          <p:cNvGrpSpPr/>
          <p:nvPr/>
        </p:nvGrpSpPr>
        <p:grpSpPr>
          <a:xfrm>
            <a:off x="5353554" y="2330297"/>
            <a:ext cx="2918481" cy="1871885"/>
            <a:chOff x="7068108" y="3685997"/>
            <a:chExt cx="2918481" cy="1871885"/>
          </a:xfrm>
        </p:grpSpPr>
        <p:cxnSp>
          <p:nvCxnSpPr>
            <p:cNvPr id="126" name="直接箭头连接符 125"/>
            <p:cNvCxnSpPr>
              <a:endCxn id="175" idx="0"/>
            </p:cNvCxnSpPr>
            <p:nvPr/>
          </p:nvCxnSpPr>
          <p:spPr bwMode="auto">
            <a:xfrm>
              <a:off x="7449736" y="3685997"/>
              <a:ext cx="1"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grpSp>
          <p:nvGrpSpPr>
            <p:cNvPr id="129" name="Server"/>
            <p:cNvGrpSpPr>
              <a:grpSpLocks noChangeAspect="1"/>
            </p:cNvGrpSpPr>
            <p:nvPr>
              <p:custDataLst>
                <p:tags r:id="rId1"/>
              </p:custDataLst>
            </p:nvPr>
          </p:nvGrpSpPr>
          <p:grpSpPr>
            <a:xfrm>
              <a:off x="7205442" y="3929643"/>
              <a:ext cx="488589" cy="698614"/>
              <a:chOff x="4754879" y="1097281"/>
              <a:chExt cx="3331031" cy="4762911"/>
            </a:xfrm>
          </p:grpSpPr>
          <p:sp>
            <p:nvSpPr>
              <p:cNvPr id="174"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75"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76"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30" name="Database"/>
            <p:cNvGrpSpPr/>
            <p:nvPr>
              <p:custDataLst>
                <p:tags r:id="rId2"/>
              </p:custDataLst>
            </p:nvPr>
          </p:nvGrpSpPr>
          <p:grpSpPr>
            <a:xfrm>
              <a:off x="7291639" y="5077722"/>
              <a:ext cx="291914" cy="312093"/>
              <a:chOff x="-1607704" y="4375315"/>
              <a:chExt cx="357909" cy="378772"/>
            </a:xfrm>
          </p:grpSpPr>
          <p:sp>
            <p:nvSpPr>
              <p:cNvPr id="171"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72"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73"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31" name="文本框 130"/>
            <p:cNvSpPr txBox="1"/>
            <p:nvPr/>
          </p:nvSpPr>
          <p:spPr bwMode="auto">
            <a:xfrm>
              <a:off x="7068108" y="537321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Disk1</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32" name="文本框 131"/>
            <p:cNvSpPr txBox="1"/>
            <p:nvPr/>
          </p:nvSpPr>
          <p:spPr bwMode="auto">
            <a:xfrm>
              <a:off x="7140744" y="469379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DB1</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33" name="直接箭头连接符 132"/>
            <p:cNvCxnSpPr>
              <a:stCxn id="132" idx="2"/>
              <a:endCxn id="173" idx="0"/>
            </p:cNvCxnSpPr>
            <p:nvPr/>
          </p:nvCxnSpPr>
          <p:spPr bwMode="auto">
            <a:xfrm flipH="1">
              <a:off x="7437596" y="4878893"/>
              <a:ext cx="12140" cy="245981"/>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nvGrpSpPr>
            <p:cNvPr id="134" name="Server"/>
            <p:cNvGrpSpPr>
              <a:grpSpLocks noChangeAspect="1"/>
            </p:cNvGrpSpPr>
            <p:nvPr>
              <p:custDataLst>
                <p:tags r:id="rId3"/>
              </p:custDataLst>
            </p:nvPr>
          </p:nvGrpSpPr>
          <p:grpSpPr>
            <a:xfrm>
              <a:off x="7910947" y="3929643"/>
              <a:ext cx="488589" cy="698614"/>
              <a:chOff x="4754879" y="1097281"/>
              <a:chExt cx="3331031" cy="4762911"/>
            </a:xfrm>
          </p:grpSpPr>
          <p:sp>
            <p:nvSpPr>
              <p:cNvPr id="168"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69"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70"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35" name="Database"/>
            <p:cNvGrpSpPr/>
            <p:nvPr>
              <p:custDataLst>
                <p:tags r:id="rId4"/>
              </p:custDataLst>
            </p:nvPr>
          </p:nvGrpSpPr>
          <p:grpSpPr>
            <a:xfrm>
              <a:off x="8009284" y="5077722"/>
              <a:ext cx="291914" cy="312093"/>
              <a:chOff x="-1607704" y="4375315"/>
              <a:chExt cx="357909" cy="378772"/>
            </a:xfrm>
          </p:grpSpPr>
          <p:sp>
            <p:nvSpPr>
              <p:cNvPr id="165"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66"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67"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36" name="文本框 135"/>
            <p:cNvSpPr txBox="1"/>
            <p:nvPr/>
          </p:nvSpPr>
          <p:spPr bwMode="auto">
            <a:xfrm>
              <a:off x="7773613" y="537321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Disk2</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37" name="文本框 136"/>
            <p:cNvSpPr txBox="1"/>
            <p:nvPr/>
          </p:nvSpPr>
          <p:spPr bwMode="auto">
            <a:xfrm>
              <a:off x="7846249" y="469379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DB2</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38" name="直接箭头连接符 137"/>
            <p:cNvCxnSpPr>
              <a:stCxn id="137" idx="2"/>
              <a:endCxn id="167" idx="0"/>
            </p:cNvCxnSpPr>
            <p:nvPr/>
          </p:nvCxnSpPr>
          <p:spPr bwMode="auto">
            <a:xfrm>
              <a:off x="8155241" y="4878893"/>
              <a:ext cx="0" cy="245981"/>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nvGrpSpPr>
            <p:cNvPr id="139" name="Server"/>
            <p:cNvGrpSpPr>
              <a:grpSpLocks noChangeAspect="1"/>
            </p:cNvGrpSpPr>
            <p:nvPr>
              <p:custDataLst>
                <p:tags r:id="rId5"/>
              </p:custDataLst>
            </p:nvPr>
          </p:nvGrpSpPr>
          <p:grpSpPr>
            <a:xfrm>
              <a:off x="8616452" y="3929643"/>
              <a:ext cx="488589" cy="698614"/>
              <a:chOff x="4754879" y="1097281"/>
              <a:chExt cx="3331031" cy="4762911"/>
            </a:xfrm>
          </p:grpSpPr>
          <p:sp>
            <p:nvSpPr>
              <p:cNvPr id="162"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63"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64"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40" name="Database"/>
            <p:cNvGrpSpPr/>
            <p:nvPr>
              <p:custDataLst>
                <p:tags r:id="rId6"/>
              </p:custDataLst>
            </p:nvPr>
          </p:nvGrpSpPr>
          <p:grpSpPr>
            <a:xfrm>
              <a:off x="8720410" y="5078694"/>
              <a:ext cx="291914" cy="312093"/>
              <a:chOff x="-1607704" y="4375315"/>
              <a:chExt cx="357909" cy="378772"/>
            </a:xfrm>
          </p:grpSpPr>
          <p:sp>
            <p:nvSpPr>
              <p:cNvPr id="159"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60"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61"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41" name="文本框 140"/>
            <p:cNvSpPr txBox="1"/>
            <p:nvPr/>
          </p:nvSpPr>
          <p:spPr bwMode="auto">
            <a:xfrm>
              <a:off x="8479118" y="537321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Disk3</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42" name="文本框 141"/>
            <p:cNvSpPr txBox="1"/>
            <p:nvPr/>
          </p:nvSpPr>
          <p:spPr bwMode="auto">
            <a:xfrm>
              <a:off x="8551754" y="469379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DB3</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43" name="直接箭头连接符 142"/>
            <p:cNvCxnSpPr>
              <a:stCxn id="142" idx="2"/>
              <a:endCxn id="161" idx="0"/>
            </p:cNvCxnSpPr>
            <p:nvPr/>
          </p:nvCxnSpPr>
          <p:spPr bwMode="auto">
            <a:xfrm>
              <a:off x="8860746" y="4878893"/>
              <a:ext cx="5621" cy="246953"/>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nvGrpSpPr>
            <p:cNvPr id="144" name="Server"/>
            <p:cNvGrpSpPr>
              <a:grpSpLocks noChangeAspect="1"/>
            </p:cNvGrpSpPr>
            <p:nvPr>
              <p:custDataLst>
                <p:tags r:id="rId7"/>
              </p:custDataLst>
            </p:nvPr>
          </p:nvGrpSpPr>
          <p:grpSpPr>
            <a:xfrm>
              <a:off x="9321958" y="3929643"/>
              <a:ext cx="488589" cy="698614"/>
              <a:chOff x="4754879" y="1097281"/>
              <a:chExt cx="3331031" cy="4762911"/>
            </a:xfrm>
          </p:grpSpPr>
          <p:sp>
            <p:nvSpPr>
              <p:cNvPr id="156"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57"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58"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45" name="Database"/>
            <p:cNvGrpSpPr/>
            <p:nvPr>
              <p:custDataLst>
                <p:tags r:id="rId8"/>
              </p:custDataLst>
            </p:nvPr>
          </p:nvGrpSpPr>
          <p:grpSpPr>
            <a:xfrm>
              <a:off x="9408837" y="5077722"/>
              <a:ext cx="291914" cy="312093"/>
              <a:chOff x="-1607704" y="4375315"/>
              <a:chExt cx="357909" cy="378772"/>
            </a:xfrm>
          </p:grpSpPr>
          <p:sp>
            <p:nvSpPr>
              <p:cNvPr id="153"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54"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155"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46" name="文本框 145"/>
            <p:cNvSpPr txBox="1"/>
            <p:nvPr/>
          </p:nvSpPr>
          <p:spPr bwMode="auto">
            <a:xfrm>
              <a:off x="9184624" y="537321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err="1" smtClean="0">
                  <a:ln>
                    <a:noFill/>
                  </a:ln>
                  <a:solidFill>
                    <a:srgbClr val="000000"/>
                  </a:solidFill>
                  <a:effectLst/>
                  <a:uLnTx/>
                  <a:uFillTx/>
                  <a:cs typeface="+mn-ea"/>
                  <a:sym typeface="+mn-lt"/>
                </a:rPr>
                <a:t>Diskn</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47" name="文本框 146"/>
            <p:cNvSpPr txBox="1"/>
            <p:nvPr/>
          </p:nvSpPr>
          <p:spPr bwMode="auto">
            <a:xfrm>
              <a:off x="9257260" y="469379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err="1" smtClean="0">
                  <a:ln>
                    <a:noFill/>
                  </a:ln>
                  <a:solidFill>
                    <a:srgbClr val="000000"/>
                  </a:solidFill>
                  <a:effectLst/>
                  <a:uLnTx/>
                  <a:uFillTx/>
                  <a:cs typeface="+mn-ea"/>
                  <a:sym typeface="+mn-lt"/>
                </a:rPr>
                <a:t>DBn</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48" name="直接箭头连接符 147"/>
            <p:cNvCxnSpPr>
              <a:stCxn id="147" idx="2"/>
              <a:endCxn id="155" idx="0"/>
            </p:cNvCxnSpPr>
            <p:nvPr/>
          </p:nvCxnSpPr>
          <p:spPr bwMode="auto">
            <a:xfrm flipH="1">
              <a:off x="9554794" y="4878893"/>
              <a:ext cx="11458" cy="245981"/>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cxnSp>
          <p:nvCxnSpPr>
            <p:cNvPr id="149" name="直接箭头连接符 148"/>
            <p:cNvCxnSpPr/>
            <p:nvPr/>
          </p:nvCxnSpPr>
          <p:spPr bwMode="auto">
            <a:xfrm>
              <a:off x="8174595" y="3685997"/>
              <a:ext cx="2236"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150" name="直接箭头连接符 149"/>
            <p:cNvCxnSpPr/>
            <p:nvPr/>
          </p:nvCxnSpPr>
          <p:spPr bwMode="auto">
            <a:xfrm>
              <a:off x="8880100" y="3685997"/>
              <a:ext cx="112"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151" name="直接箭头连接符 150"/>
            <p:cNvCxnSpPr/>
            <p:nvPr/>
          </p:nvCxnSpPr>
          <p:spPr bwMode="auto">
            <a:xfrm>
              <a:off x="9580378" y="3685997"/>
              <a:ext cx="3215"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152" name="直接箭头连接符 151"/>
            <p:cNvCxnSpPr/>
            <p:nvPr/>
          </p:nvCxnSpPr>
          <p:spPr bwMode="auto">
            <a:xfrm flipH="1">
              <a:off x="7453664" y="3685997"/>
              <a:ext cx="2133855" cy="0"/>
            </a:xfrm>
            <a:prstGeom prst="straightConnector1">
              <a:avLst/>
            </a:prstGeom>
            <a:solidFill>
              <a:srgbClr val="CCFF99"/>
            </a:solidFill>
            <a:ln w="28575" cap="flat" cmpd="sng" algn="ctr">
              <a:solidFill>
                <a:srgbClr val="C00000"/>
              </a:solidFill>
              <a:prstDash val="solid"/>
              <a:round/>
              <a:headEnd type="none" w="med" len="med"/>
              <a:tailEnd type="none" w="med" len="med"/>
            </a:ln>
            <a:effectLst/>
          </p:spPr>
        </p:cxnSp>
      </p:grpSp>
      <p:sp>
        <p:nvSpPr>
          <p:cNvPr id="177" name="文本框 176"/>
          <p:cNvSpPr txBox="1"/>
          <p:nvPr/>
        </p:nvSpPr>
        <p:spPr bwMode="auto">
          <a:xfrm>
            <a:off x="6131606" y="2108069"/>
            <a:ext cx="1323303" cy="184666"/>
          </a:xfrm>
          <a:prstGeom prst="rect">
            <a:avLst/>
          </a:prstGeom>
          <a:noFill/>
          <a:ln w="9525" algn="ctr">
            <a:noFill/>
            <a:miter lim="800000"/>
          </a:ln>
        </p:spPr>
        <p:txBody>
          <a:bodyPr vert="horz" wrap="square" lIns="0" tIns="0" rIns="0" bIns="0" numCol="1" rtlCol="0" anchor="ctr" anchorCtr="0" compatLnSpc="1">
            <a:spAutoFit/>
          </a:bodyPr>
          <a:lstStyle/>
          <a:p>
            <a:pPr algn="ctr" defTabSz="914400" fontAlgn="t">
              <a:spcBef>
                <a:spcPct val="0"/>
              </a:spcBef>
              <a:spcAft>
                <a:spcPct val="0"/>
              </a:spcAft>
            </a:pPr>
            <a:r>
              <a:rPr kumimoji="1" lang="zh-CN" altLang="en-US" sz="1200" b="1" dirty="0" smtClean="0">
                <a:solidFill>
                  <a:srgbClr val="C00000"/>
                </a:solidFill>
                <a:cs typeface="+mn-ea"/>
                <a:sym typeface="+mn-lt"/>
              </a:rPr>
              <a:t>无共享</a:t>
            </a:r>
            <a:r>
              <a:rPr kumimoji="1" lang="en-US" altLang="zh-CN" sz="1200" b="1" dirty="0" smtClean="0">
                <a:solidFill>
                  <a:srgbClr val="C00000"/>
                </a:solidFill>
                <a:cs typeface="+mn-ea"/>
                <a:sym typeface="+mn-lt"/>
              </a:rPr>
              <a:t>Master</a:t>
            </a:r>
            <a:r>
              <a:rPr kumimoji="1" lang="zh-CN" altLang="en-US" sz="1200" b="1" dirty="0" smtClean="0">
                <a:solidFill>
                  <a:srgbClr val="C00000"/>
                </a:solidFill>
                <a:cs typeface="+mn-ea"/>
                <a:sym typeface="+mn-lt"/>
              </a:rPr>
              <a:t>架构</a:t>
            </a:r>
            <a:endParaRPr kumimoji="1" lang="zh-CN" altLang="en-US" sz="1200" b="1" dirty="0">
              <a:solidFill>
                <a:srgbClr val="C00000"/>
              </a:solidFill>
              <a:cs typeface="+mn-ea"/>
              <a:sym typeface="+mn-lt"/>
            </a:endParaRPr>
          </a:p>
        </p:txBody>
      </p:sp>
      <p:grpSp>
        <p:nvGrpSpPr>
          <p:cNvPr id="178" name="组合 177"/>
          <p:cNvGrpSpPr/>
          <p:nvPr/>
        </p:nvGrpSpPr>
        <p:grpSpPr>
          <a:xfrm>
            <a:off x="8659049" y="1555006"/>
            <a:ext cx="2918481" cy="2793543"/>
            <a:chOff x="5773282" y="1283529"/>
            <a:chExt cx="2918481" cy="2793543"/>
          </a:xfrm>
        </p:grpSpPr>
        <p:cxnSp>
          <p:nvCxnSpPr>
            <p:cNvPr id="179" name="直接箭头连接符 178"/>
            <p:cNvCxnSpPr>
              <a:endCxn id="238" idx="0"/>
            </p:cNvCxnSpPr>
            <p:nvPr/>
          </p:nvCxnSpPr>
          <p:spPr bwMode="auto">
            <a:xfrm>
              <a:off x="6154910" y="2205187"/>
              <a:ext cx="1"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grpSp>
          <p:nvGrpSpPr>
            <p:cNvPr id="180" name="Server"/>
            <p:cNvGrpSpPr>
              <a:grpSpLocks noChangeAspect="1"/>
            </p:cNvGrpSpPr>
            <p:nvPr>
              <p:custDataLst>
                <p:tags r:id="rId9"/>
              </p:custDataLst>
            </p:nvPr>
          </p:nvGrpSpPr>
          <p:grpSpPr>
            <a:xfrm>
              <a:off x="5910616" y="2448833"/>
              <a:ext cx="488589" cy="698614"/>
              <a:chOff x="4754879" y="1097281"/>
              <a:chExt cx="3331031" cy="4762911"/>
            </a:xfrm>
          </p:grpSpPr>
          <p:sp>
            <p:nvSpPr>
              <p:cNvPr id="237"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38"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39"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81" name="Database"/>
            <p:cNvGrpSpPr/>
            <p:nvPr>
              <p:custDataLst>
                <p:tags r:id="rId10"/>
              </p:custDataLst>
            </p:nvPr>
          </p:nvGrpSpPr>
          <p:grpSpPr>
            <a:xfrm>
              <a:off x="5996813" y="3596912"/>
              <a:ext cx="291914" cy="312093"/>
              <a:chOff x="-1607704" y="4375315"/>
              <a:chExt cx="357909" cy="378772"/>
            </a:xfrm>
          </p:grpSpPr>
          <p:sp>
            <p:nvSpPr>
              <p:cNvPr id="234"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35"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36"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82" name="文本框 181"/>
            <p:cNvSpPr txBox="1"/>
            <p:nvPr/>
          </p:nvSpPr>
          <p:spPr bwMode="auto">
            <a:xfrm>
              <a:off x="5773282" y="389240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Disk1</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83" name="文本框 182"/>
            <p:cNvSpPr txBox="1"/>
            <p:nvPr/>
          </p:nvSpPr>
          <p:spPr bwMode="auto">
            <a:xfrm>
              <a:off x="5845918" y="321298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DB1</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84" name="直接箭头连接符 183"/>
            <p:cNvCxnSpPr>
              <a:stCxn id="183" idx="2"/>
              <a:endCxn id="236" idx="0"/>
            </p:cNvCxnSpPr>
            <p:nvPr/>
          </p:nvCxnSpPr>
          <p:spPr bwMode="auto">
            <a:xfrm flipH="1">
              <a:off x="6142770" y="3398083"/>
              <a:ext cx="12140" cy="245981"/>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nvGrpSpPr>
            <p:cNvPr id="185" name="Server"/>
            <p:cNvGrpSpPr>
              <a:grpSpLocks noChangeAspect="1"/>
            </p:cNvGrpSpPr>
            <p:nvPr>
              <p:custDataLst>
                <p:tags r:id="rId11"/>
              </p:custDataLst>
            </p:nvPr>
          </p:nvGrpSpPr>
          <p:grpSpPr>
            <a:xfrm>
              <a:off x="6616121" y="2448833"/>
              <a:ext cx="488589" cy="698614"/>
              <a:chOff x="4754879" y="1097281"/>
              <a:chExt cx="3331031" cy="4762911"/>
            </a:xfrm>
          </p:grpSpPr>
          <p:sp>
            <p:nvSpPr>
              <p:cNvPr id="231"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32"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33"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86" name="Database"/>
            <p:cNvGrpSpPr/>
            <p:nvPr>
              <p:custDataLst>
                <p:tags r:id="rId12"/>
              </p:custDataLst>
            </p:nvPr>
          </p:nvGrpSpPr>
          <p:grpSpPr>
            <a:xfrm>
              <a:off x="6714458" y="3596912"/>
              <a:ext cx="291914" cy="312093"/>
              <a:chOff x="-1607704" y="4375315"/>
              <a:chExt cx="357909" cy="378772"/>
            </a:xfrm>
          </p:grpSpPr>
          <p:sp>
            <p:nvSpPr>
              <p:cNvPr id="228"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29"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30"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87" name="文本框 186"/>
            <p:cNvSpPr txBox="1"/>
            <p:nvPr/>
          </p:nvSpPr>
          <p:spPr bwMode="auto">
            <a:xfrm>
              <a:off x="6478787" y="389240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Disk2</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88" name="文本框 187"/>
            <p:cNvSpPr txBox="1"/>
            <p:nvPr/>
          </p:nvSpPr>
          <p:spPr bwMode="auto">
            <a:xfrm>
              <a:off x="6551423" y="321298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DB2</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89" name="直接箭头连接符 188"/>
            <p:cNvCxnSpPr>
              <a:stCxn id="188" idx="2"/>
              <a:endCxn id="230" idx="0"/>
            </p:cNvCxnSpPr>
            <p:nvPr/>
          </p:nvCxnSpPr>
          <p:spPr bwMode="auto">
            <a:xfrm>
              <a:off x="6860415" y="3398083"/>
              <a:ext cx="0" cy="245981"/>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nvGrpSpPr>
            <p:cNvPr id="190" name="Server"/>
            <p:cNvGrpSpPr>
              <a:grpSpLocks noChangeAspect="1"/>
            </p:cNvGrpSpPr>
            <p:nvPr>
              <p:custDataLst>
                <p:tags r:id="rId13"/>
              </p:custDataLst>
            </p:nvPr>
          </p:nvGrpSpPr>
          <p:grpSpPr>
            <a:xfrm>
              <a:off x="7321626" y="2448833"/>
              <a:ext cx="488589" cy="698614"/>
              <a:chOff x="4754879" y="1097281"/>
              <a:chExt cx="3331031" cy="4762911"/>
            </a:xfrm>
          </p:grpSpPr>
          <p:sp>
            <p:nvSpPr>
              <p:cNvPr id="225"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26"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27"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91" name="Database"/>
            <p:cNvGrpSpPr/>
            <p:nvPr>
              <p:custDataLst>
                <p:tags r:id="rId14"/>
              </p:custDataLst>
            </p:nvPr>
          </p:nvGrpSpPr>
          <p:grpSpPr>
            <a:xfrm>
              <a:off x="7425584" y="3597884"/>
              <a:ext cx="291914" cy="312093"/>
              <a:chOff x="-1607704" y="4375315"/>
              <a:chExt cx="357909" cy="378772"/>
            </a:xfrm>
          </p:grpSpPr>
          <p:sp>
            <p:nvSpPr>
              <p:cNvPr id="222"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23"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24"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92" name="文本框 191"/>
            <p:cNvSpPr txBox="1"/>
            <p:nvPr/>
          </p:nvSpPr>
          <p:spPr bwMode="auto">
            <a:xfrm>
              <a:off x="7184292" y="389240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Disk3</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93" name="文本框 192"/>
            <p:cNvSpPr txBox="1"/>
            <p:nvPr/>
          </p:nvSpPr>
          <p:spPr bwMode="auto">
            <a:xfrm>
              <a:off x="7256928" y="321298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DB3</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94" name="直接箭头连接符 193"/>
            <p:cNvCxnSpPr>
              <a:stCxn id="193" idx="2"/>
              <a:endCxn id="224" idx="0"/>
            </p:cNvCxnSpPr>
            <p:nvPr/>
          </p:nvCxnSpPr>
          <p:spPr bwMode="auto">
            <a:xfrm>
              <a:off x="7565920" y="3398083"/>
              <a:ext cx="5621" cy="246953"/>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grpSp>
          <p:nvGrpSpPr>
            <p:cNvPr id="195" name="Server"/>
            <p:cNvGrpSpPr>
              <a:grpSpLocks noChangeAspect="1"/>
            </p:cNvGrpSpPr>
            <p:nvPr>
              <p:custDataLst>
                <p:tags r:id="rId15"/>
              </p:custDataLst>
            </p:nvPr>
          </p:nvGrpSpPr>
          <p:grpSpPr>
            <a:xfrm>
              <a:off x="8027132" y="2448833"/>
              <a:ext cx="488589" cy="698614"/>
              <a:chOff x="4754879" y="1097281"/>
              <a:chExt cx="3331031" cy="4762911"/>
            </a:xfrm>
          </p:grpSpPr>
          <p:sp>
            <p:nvSpPr>
              <p:cNvPr id="219"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20"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21"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96" name="Database"/>
            <p:cNvGrpSpPr/>
            <p:nvPr>
              <p:custDataLst>
                <p:tags r:id="rId16"/>
              </p:custDataLst>
            </p:nvPr>
          </p:nvGrpSpPr>
          <p:grpSpPr>
            <a:xfrm>
              <a:off x="8114011" y="3596912"/>
              <a:ext cx="291914" cy="312093"/>
              <a:chOff x="-1607704" y="4375315"/>
              <a:chExt cx="357909" cy="378772"/>
            </a:xfrm>
          </p:grpSpPr>
          <p:sp>
            <p:nvSpPr>
              <p:cNvPr id="216" name="Flowchart: Magnetic Disk 22"/>
              <p:cNvSpPr/>
              <p:nvPr/>
            </p:nvSpPr>
            <p:spPr>
              <a:xfrm>
                <a:off x="-1607704" y="4582410"/>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17" name="Flowchart: Magnetic Disk 98"/>
              <p:cNvSpPr/>
              <p:nvPr/>
            </p:nvSpPr>
            <p:spPr>
              <a:xfrm>
                <a:off x="-1607704" y="4481556"/>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sp>
            <p:nvSpPr>
              <p:cNvPr id="218" name="Flowchart: Magnetic Disk 99"/>
              <p:cNvSpPr/>
              <p:nvPr/>
            </p:nvSpPr>
            <p:spPr>
              <a:xfrm>
                <a:off x="-1607704" y="4375315"/>
                <a:ext cx="357909" cy="17167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FR" sz="1800" b="0" i="0" u="none" strike="noStrike" kern="0" cap="none" spc="0" normalizeH="0" baseline="0" noProof="0">
                  <a:ln>
                    <a:noFill/>
                  </a:ln>
                  <a:solidFill>
                    <a:prstClr val="white"/>
                  </a:solidFill>
                  <a:effectLst/>
                  <a:uLnTx/>
                  <a:uFillTx/>
                  <a:cs typeface="+mn-ea"/>
                  <a:sym typeface="+mn-lt"/>
                </a:endParaRPr>
              </a:p>
            </p:txBody>
          </p:sp>
        </p:grpSp>
        <p:sp>
          <p:nvSpPr>
            <p:cNvPr id="197" name="文本框 196"/>
            <p:cNvSpPr txBox="1"/>
            <p:nvPr/>
          </p:nvSpPr>
          <p:spPr bwMode="auto">
            <a:xfrm>
              <a:off x="7889798" y="3892406"/>
              <a:ext cx="80196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err="1" smtClean="0">
                  <a:ln>
                    <a:noFill/>
                  </a:ln>
                  <a:solidFill>
                    <a:srgbClr val="000000"/>
                  </a:solidFill>
                  <a:effectLst/>
                  <a:uLnTx/>
                  <a:uFillTx/>
                  <a:cs typeface="+mn-ea"/>
                  <a:sym typeface="+mn-lt"/>
                </a:rPr>
                <a:t>Diskn</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sp>
          <p:nvSpPr>
            <p:cNvPr id="198" name="文本框 197"/>
            <p:cNvSpPr txBox="1"/>
            <p:nvPr/>
          </p:nvSpPr>
          <p:spPr bwMode="auto">
            <a:xfrm>
              <a:off x="7962434" y="3212988"/>
              <a:ext cx="617984" cy="185095"/>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err="1" smtClean="0">
                  <a:ln>
                    <a:noFill/>
                  </a:ln>
                  <a:solidFill>
                    <a:srgbClr val="000000"/>
                  </a:solidFill>
                  <a:effectLst/>
                  <a:uLnTx/>
                  <a:uFillTx/>
                  <a:cs typeface="+mn-ea"/>
                  <a:sym typeface="+mn-lt"/>
                </a:rPr>
                <a:t>DBn</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199" name="直接箭头连接符 198"/>
            <p:cNvCxnSpPr>
              <a:stCxn id="198" idx="2"/>
              <a:endCxn id="218" idx="0"/>
            </p:cNvCxnSpPr>
            <p:nvPr/>
          </p:nvCxnSpPr>
          <p:spPr bwMode="auto">
            <a:xfrm flipH="1">
              <a:off x="8259968" y="3398083"/>
              <a:ext cx="11458" cy="245981"/>
            </a:xfrm>
            <a:prstGeom prst="straightConnector1">
              <a:avLst/>
            </a:prstGeom>
            <a:solidFill>
              <a:srgbClr val="CCFF99"/>
            </a:solidFill>
            <a:ln w="9525" cap="flat" cmpd="sng" algn="ctr">
              <a:solidFill>
                <a:srgbClr val="000000"/>
              </a:solidFill>
              <a:prstDash val="solid"/>
              <a:round/>
              <a:headEnd type="none" w="med" len="med"/>
              <a:tailEnd type="triangle" w="med" len="med"/>
            </a:ln>
            <a:effectLst/>
          </p:spPr>
        </p:cxnSp>
        <p:cxnSp>
          <p:nvCxnSpPr>
            <p:cNvPr id="200" name="直接箭头连接符 199"/>
            <p:cNvCxnSpPr/>
            <p:nvPr/>
          </p:nvCxnSpPr>
          <p:spPr bwMode="auto">
            <a:xfrm>
              <a:off x="6879769" y="2205187"/>
              <a:ext cx="2236"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201" name="直接箭头连接符 200"/>
            <p:cNvCxnSpPr/>
            <p:nvPr/>
          </p:nvCxnSpPr>
          <p:spPr bwMode="auto">
            <a:xfrm>
              <a:off x="7585274" y="2205187"/>
              <a:ext cx="112"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202" name="直接箭头连接符 201"/>
            <p:cNvCxnSpPr/>
            <p:nvPr/>
          </p:nvCxnSpPr>
          <p:spPr bwMode="auto">
            <a:xfrm>
              <a:off x="8285552" y="2205187"/>
              <a:ext cx="3215" cy="256997"/>
            </a:xfrm>
            <a:prstGeom prst="straightConnector1">
              <a:avLst/>
            </a:prstGeom>
            <a:solidFill>
              <a:srgbClr val="CCFF99"/>
            </a:solidFill>
            <a:ln w="9525" cap="flat" cmpd="sng" algn="ctr">
              <a:solidFill>
                <a:srgbClr val="000000"/>
              </a:solidFill>
              <a:prstDash val="solid"/>
              <a:round/>
              <a:headEnd type="none" w="med" len="med"/>
              <a:tailEnd type="none" w="med" len="med"/>
            </a:ln>
            <a:effectLst/>
          </p:spPr>
        </p:cxnSp>
        <p:cxnSp>
          <p:nvCxnSpPr>
            <p:cNvPr id="203" name="直接箭头连接符 202"/>
            <p:cNvCxnSpPr/>
            <p:nvPr/>
          </p:nvCxnSpPr>
          <p:spPr bwMode="auto">
            <a:xfrm flipH="1">
              <a:off x="6158838" y="2205187"/>
              <a:ext cx="2133855" cy="0"/>
            </a:xfrm>
            <a:prstGeom prst="straightConnector1">
              <a:avLst/>
            </a:prstGeom>
            <a:solidFill>
              <a:srgbClr val="CCFF99"/>
            </a:solidFill>
            <a:ln w="28575" cap="flat" cmpd="sng" algn="ctr">
              <a:solidFill>
                <a:srgbClr val="C00000"/>
              </a:solidFill>
              <a:prstDash val="solid"/>
              <a:round/>
              <a:headEnd type="none" w="med" len="med"/>
              <a:tailEnd type="none" w="med" len="med"/>
            </a:ln>
            <a:effectLst/>
          </p:spPr>
        </p:cxnSp>
        <p:sp>
          <p:nvSpPr>
            <p:cNvPr id="204" name="文本框 203"/>
            <p:cNvSpPr txBox="1"/>
            <p:nvPr/>
          </p:nvSpPr>
          <p:spPr bwMode="auto">
            <a:xfrm>
              <a:off x="6246452" y="1582583"/>
              <a:ext cx="705505"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Master</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grpSp>
          <p:nvGrpSpPr>
            <p:cNvPr id="205" name="Server"/>
            <p:cNvGrpSpPr>
              <a:grpSpLocks noChangeAspect="1"/>
            </p:cNvGrpSpPr>
            <p:nvPr>
              <p:custDataLst>
                <p:tags r:id="rId17"/>
              </p:custDataLst>
            </p:nvPr>
          </p:nvGrpSpPr>
          <p:grpSpPr>
            <a:xfrm>
              <a:off x="6901253" y="1292489"/>
              <a:ext cx="487498" cy="697054"/>
              <a:chOff x="4754879" y="1097281"/>
              <a:chExt cx="3331031" cy="4762911"/>
            </a:xfrm>
          </p:grpSpPr>
          <p:sp>
            <p:nvSpPr>
              <p:cNvPr id="213"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14"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15"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206" name="Server"/>
            <p:cNvGrpSpPr>
              <a:grpSpLocks noChangeAspect="1"/>
            </p:cNvGrpSpPr>
            <p:nvPr>
              <p:custDataLst>
                <p:tags r:id="rId18"/>
              </p:custDataLst>
            </p:nvPr>
          </p:nvGrpSpPr>
          <p:grpSpPr>
            <a:xfrm>
              <a:off x="7280752" y="1283529"/>
              <a:ext cx="487498" cy="697054"/>
              <a:chOff x="4754879" y="1097281"/>
              <a:chExt cx="3331031" cy="4762911"/>
            </a:xfrm>
          </p:grpSpPr>
          <p:sp>
            <p:nvSpPr>
              <p:cNvPr id="210"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11" name="Parallelogram 143"/>
              <p:cNvSpPr/>
              <p:nvPr/>
            </p:nvSpPr>
            <p:spPr>
              <a:xfrm>
                <a:off x="4754879" y="1097281"/>
                <a:ext cx="3331031" cy="1165359"/>
              </a:xfrm>
              <a:prstGeom prst="parallelogram">
                <a:avLst>
                  <a:gd name="adj" fmla="val 155028"/>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12"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sp>
          <p:nvSpPr>
            <p:cNvPr id="207" name="文本框 206"/>
            <p:cNvSpPr txBox="1"/>
            <p:nvPr/>
          </p:nvSpPr>
          <p:spPr bwMode="auto">
            <a:xfrm>
              <a:off x="7797627" y="1490250"/>
              <a:ext cx="705505" cy="369332"/>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en-US" altLang="zh-CN" sz="1200" b="1" i="0" u="none" strike="noStrike" kern="0" cap="none" spc="0" normalizeH="0" baseline="0" noProof="0" dirty="0" smtClean="0">
                  <a:ln>
                    <a:noFill/>
                  </a:ln>
                  <a:solidFill>
                    <a:srgbClr val="000000"/>
                  </a:solidFill>
                  <a:effectLst/>
                  <a:uLnTx/>
                  <a:uFillTx/>
                  <a:cs typeface="+mn-ea"/>
                  <a:sym typeface="+mn-lt"/>
                </a:rPr>
                <a:t>Standby Master</a:t>
              </a:r>
              <a:endParaRPr kumimoji="1" lang="zh-CN" altLang="en-US" sz="1200" b="1" i="0" u="none" strike="noStrike" kern="0" cap="none" spc="0" normalizeH="0" baseline="0" noProof="0" dirty="0" smtClean="0">
                <a:ln>
                  <a:noFill/>
                </a:ln>
                <a:solidFill>
                  <a:srgbClr val="000000"/>
                </a:solidFill>
                <a:effectLst/>
                <a:uLnTx/>
                <a:uFillTx/>
                <a:cs typeface="+mn-ea"/>
                <a:sym typeface="+mn-lt"/>
              </a:endParaRPr>
            </a:p>
          </p:txBody>
        </p:sp>
        <p:cxnSp>
          <p:nvCxnSpPr>
            <p:cNvPr id="208" name="直接箭头连接符 207"/>
            <p:cNvCxnSpPr>
              <a:endCxn id="215" idx="122"/>
            </p:cNvCxnSpPr>
            <p:nvPr/>
          </p:nvCxnSpPr>
          <p:spPr bwMode="auto">
            <a:xfrm flipV="1">
              <a:off x="7123461" y="1987987"/>
              <a:ext cx="0" cy="231814"/>
            </a:xfrm>
            <a:prstGeom prst="straightConnector1">
              <a:avLst/>
            </a:prstGeom>
            <a:solidFill>
              <a:srgbClr val="CCFF99"/>
            </a:solidFill>
            <a:ln w="28575" cap="flat" cmpd="sng" algn="ctr">
              <a:solidFill>
                <a:srgbClr val="C00000"/>
              </a:solidFill>
              <a:prstDash val="solid"/>
              <a:round/>
              <a:headEnd type="none" w="med" len="med"/>
              <a:tailEnd type="none" w="med" len="med"/>
            </a:ln>
            <a:effectLst/>
          </p:spPr>
        </p:cxnSp>
        <p:sp>
          <p:nvSpPr>
            <p:cNvPr id="209" name="文本框 208"/>
            <p:cNvSpPr txBox="1"/>
            <p:nvPr/>
          </p:nvSpPr>
          <p:spPr bwMode="auto">
            <a:xfrm>
              <a:off x="7371090" y="1981012"/>
              <a:ext cx="1241569" cy="184666"/>
            </a:xfrm>
            <a:prstGeom prst="rect">
              <a:avLst/>
            </a:prstGeom>
            <a:noFill/>
            <a:ln w="9525" algn="ctr">
              <a:noFill/>
              <a:miter lim="800000"/>
            </a:ln>
          </p:spPr>
          <p:txBody>
            <a:bodyPr vert="horz" wrap="square" lIns="0" tIns="0" rIns="0" bIns="0" numCol="1" rtlCol="0" anchor="ctr" anchorCtr="0" compatLnSpc="1">
              <a:spAutoFit/>
            </a:bodyPr>
            <a:lstStyle/>
            <a:p>
              <a:pPr marL="0" marR="0" lvl="0" indent="0" algn="ctr" defTabSz="914400" eaLnBrk="1" fontAlgn="t" latinLnBrk="0" hangingPunct="1">
                <a:lnSpc>
                  <a:spcPct val="100000"/>
                </a:lnSpc>
                <a:spcBef>
                  <a:spcPct val="0"/>
                </a:spcBef>
                <a:spcAft>
                  <a:spcPct val="0"/>
                </a:spcAft>
                <a:buClrTx/>
                <a:buSzTx/>
                <a:buFontTx/>
                <a:buNone/>
                <a:defRPr/>
              </a:pPr>
              <a:r>
                <a:rPr kumimoji="1" lang="zh-CN" altLang="en-US" sz="1200" b="1" i="0" u="none" strike="noStrike" kern="0" cap="none" spc="0" normalizeH="0" baseline="0" noProof="0" dirty="0" smtClean="0">
                  <a:ln>
                    <a:noFill/>
                  </a:ln>
                  <a:solidFill>
                    <a:srgbClr val="C00000"/>
                  </a:solidFill>
                  <a:effectLst/>
                  <a:uLnTx/>
                  <a:uFillTx/>
                  <a:cs typeface="+mn-ea"/>
                  <a:sym typeface="+mn-lt"/>
                </a:rPr>
                <a:t>共享</a:t>
              </a:r>
              <a:r>
                <a:rPr kumimoji="1" lang="en-US" altLang="zh-CN" sz="1200" b="1" i="0" u="none" strike="noStrike" kern="0" cap="none" spc="0" normalizeH="0" baseline="0" noProof="0" dirty="0" smtClean="0">
                  <a:ln>
                    <a:noFill/>
                  </a:ln>
                  <a:solidFill>
                    <a:srgbClr val="C00000"/>
                  </a:solidFill>
                  <a:effectLst/>
                  <a:uLnTx/>
                  <a:uFillTx/>
                  <a:cs typeface="+mn-ea"/>
                  <a:sym typeface="+mn-lt"/>
                </a:rPr>
                <a:t>Master</a:t>
              </a:r>
              <a:r>
                <a:rPr kumimoji="1" lang="zh-CN" altLang="en-US" sz="1200" b="1" i="0" u="none" strike="noStrike" kern="0" cap="none" spc="0" normalizeH="0" baseline="0" noProof="0" dirty="0" smtClean="0">
                  <a:ln>
                    <a:noFill/>
                  </a:ln>
                  <a:solidFill>
                    <a:srgbClr val="C00000"/>
                  </a:solidFill>
                  <a:effectLst/>
                  <a:uLnTx/>
                  <a:uFillTx/>
                  <a:cs typeface="+mn-ea"/>
                  <a:sym typeface="+mn-lt"/>
                </a:rPr>
                <a:t>架构</a:t>
              </a:r>
              <a:endParaRPr kumimoji="1" lang="zh-CN" altLang="en-US" sz="1200" b="1" i="0" u="none" strike="noStrike" kern="0" cap="none" spc="0" normalizeH="0" baseline="0" noProof="0" dirty="0" smtClean="0">
                <a:ln>
                  <a:noFill/>
                </a:ln>
                <a:solidFill>
                  <a:srgbClr val="C00000"/>
                </a:solidFill>
                <a:effectLst/>
                <a:uLnTx/>
                <a:uFillTx/>
                <a:cs typeface="+mn-ea"/>
                <a:sym typeface="+mn-lt"/>
              </a:endParaRPr>
            </a:p>
          </p:txBody>
        </p:sp>
      </p:grpSp>
      <p:sp>
        <p:nvSpPr>
          <p:cNvPr id="240" name="Text Box 64"/>
          <p:cNvSpPr txBox="1">
            <a:spLocks noChangeArrowheads="1"/>
          </p:cNvSpPr>
          <p:nvPr/>
        </p:nvSpPr>
        <p:spPr bwMode="auto">
          <a:xfrm>
            <a:off x="7164989" y="4710986"/>
            <a:ext cx="3091868" cy="1384970"/>
          </a:xfrm>
          <a:prstGeom prst="rect">
            <a:avLst/>
          </a:prstGeom>
          <a:solidFill>
            <a:srgbClr val="CCCCCC"/>
          </a:solidFill>
          <a:ln w="28575" algn="ctr">
            <a:solidFill>
              <a:srgbClr val="C00000"/>
            </a:solidFill>
            <a:miter lim="800000"/>
          </a:ln>
          <a:effectLst/>
        </p:spPr>
        <p:txBody>
          <a:bodyPr wrap="square" lIns="91416" tIns="45708" rIns="91416" bIns="45708">
            <a:spAutoFit/>
          </a:bodyPr>
          <a:lstStyle/>
          <a:p>
            <a:pPr defTabSz="914400" fontAlgn="t">
              <a:lnSpc>
                <a:spcPct val="150000"/>
              </a:lnSpc>
              <a:spcBef>
                <a:spcPct val="0"/>
              </a:spcBef>
              <a:spcAft>
                <a:spcPct val="0"/>
              </a:spcAft>
            </a:pPr>
            <a:r>
              <a:rPr lang="zh-CN" altLang="en-US" sz="1400" dirty="0" smtClean="0">
                <a:solidFill>
                  <a:srgbClr val="000000"/>
                </a:solidFill>
                <a:cs typeface="+mn-ea"/>
                <a:sym typeface="+mn-lt"/>
              </a:rPr>
              <a:t>无共享</a:t>
            </a:r>
            <a:r>
              <a:rPr lang="en-US" altLang="zh-CN" sz="1400" dirty="0" smtClean="0">
                <a:solidFill>
                  <a:srgbClr val="000000"/>
                </a:solidFill>
                <a:cs typeface="+mn-ea"/>
                <a:sym typeface="+mn-lt"/>
              </a:rPr>
              <a:t>Master</a:t>
            </a:r>
            <a:r>
              <a:rPr lang="zh-CN" altLang="en-US" sz="1400" dirty="0" smtClean="0">
                <a:solidFill>
                  <a:srgbClr val="000000"/>
                </a:solidFill>
                <a:cs typeface="+mn-ea"/>
                <a:sym typeface="+mn-lt"/>
              </a:rPr>
              <a:t>：</a:t>
            </a:r>
            <a:endParaRPr lang="en-US" altLang="zh-CN" sz="1400" dirty="0" smtClean="0">
              <a:solidFill>
                <a:srgbClr val="000000"/>
              </a:solidFill>
              <a:cs typeface="+mn-ea"/>
              <a:sym typeface="+mn-lt"/>
            </a:endParaRPr>
          </a:p>
          <a:p>
            <a:pPr defTabSz="914400" fontAlgn="t">
              <a:lnSpc>
                <a:spcPct val="150000"/>
              </a:lnSpc>
              <a:spcBef>
                <a:spcPct val="0"/>
              </a:spcBef>
              <a:spcAft>
                <a:spcPct val="0"/>
              </a:spcAft>
            </a:pPr>
            <a:r>
              <a:rPr lang="en-US" altLang="zh-CN" sz="1400" dirty="0" smtClean="0">
                <a:solidFill>
                  <a:srgbClr val="000000"/>
                </a:solidFill>
                <a:cs typeface="+mn-ea"/>
                <a:sym typeface="+mn-lt"/>
              </a:rPr>
              <a:t>1.</a:t>
            </a:r>
            <a:r>
              <a:rPr lang="zh-CN" altLang="en-US" sz="1400" dirty="0" smtClean="0">
                <a:solidFill>
                  <a:srgbClr val="000000"/>
                </a:solidFill>
                <a:cs typeface="+mn-ea"/>
                <a:sym typeface="+mn-lt"/>
              </a:rPr>
              <a:t>所有节点对等；</a:t>
            </a:r>
            <a:endParaRPr lang="en-US" altLang="zh-CN" sz="1400" dirty="0" smtClean="0">
              <a:solidFill>
                <a:srgbClr val="000000"/>
              </a:solidFill>
              <a:cs typeface="+mn-ea"/>
              <a:sym typeface="+mn-lt"/>
            </a:endParaRPr>
          </a:p>
          <a:p>
            <a:pPr defTabSz="914400" fontAlgn="t">
              <a:lnSpc>
                <a:spcPct val="150000"/>
              </a:lnSpc>
              <a:spcBef>
                <a:spcPct val="0"/>
              </a:spcBef>
              <a:spcAft>
                <a:spcPct val="0"/>
              </a:spcAft>
            </a:pPr>
            <a:r>
              <a:rPr lang="en-US" altLang="zh-CN" sz="1400" dirty="0" smtClean="0">
                <a:solidFill>
                  <a:srgbClr val="000000"/>
                </a:solidFill>
                <a:cs typeface="+mn-ea"/>
                <a:sym typeface="+mn-lt"/>
              </a:rPr>
              <a:t>2.</a:t>
            </a:r>
            <a:r>
              <a:rPr lang="zh-CN" altLang="en-US" sz="1400" dirty="0" smtClean="0">
                <a:solidFill>
                  <a:srgbClr val="000000"/>
                </a:solidFill>
                <a:cs typeface="+mn-ea"/>
                <a:sym typeface="+mn-lt"/>
              </a:rPr>
              <a:t>可以通过任意节点查询或加载数据；</a:t>
            </a:r>
            <a:endParaRPr lang="en-US" altLang="zh-CN" sz="1400" dirty="0" smtClean="0">
              <a:solidFill>
                <a:srgbClr val="000000"/>
              </a:solidFill>
              <a:cs typeface="+mn-ea"/>
              <a:sym typeface="+mn-lt"/>
            </a:endParaRPr>
          </a:p>
          <a:p>
            <a:pPr defTabSz="914400" fontAlgn="t">
              <a:lnSpc>
                <a:spcPct val="150000"/>
              </a:lnSpc>
              <a:spcBef>
                <a:spcPct val="0"/>
              </a:spcBef>
              <a:spcAft>
                <a:spcPct val="0"/>
              </a:spcAft>
            </a:pPr>
            <a:r>
              <a:rPr lang="en-US" altLang="zh-CN" sz="1400" dirty="0" smtClean="0">
                <a:solidFill>
                  <a:srgbClr val="000000"/>
                </a:solidFill>
                <a:cs typeface="+mn-ea"/>
                <a:sym typeface="+mn-lt"/>
              </a:rPr>
              <a:t>3.</a:t>
            </a:r>
            <a:r>
              <a:rPr lang="zh-CN" altLang="en-US" sz="1400" dirty="0" smtClean="0">
                <a:solidFill>
                  <a:srgbClr val="000000"/>
                </a:solidFill>
                <a:cs typeface="+mn-ea"/>
                <a:sym typeface="+mn-lt"/>
              </a:rPr>
              <a:t>不存在性能瓶颈和单点风险。</a:t>
            </a:r>
            <a:endParaRPr lang="zh-CN" altLang="en-US" sz="1400" dirty="0">
              <a:solidFill>
                <a:srgbClr val="000000"/>
              </a:solidFill>
              <a:cs typeface="+mn-ea"/>
              <a:sym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数据库架构特点对比</a:t>
            </a:r>
            <a:endParaRPr lang="zh-CN" altLang="en-US" dirty="0">
              <a:latin typeface="+mn-lt"/>
              <a:ea typeface="+mn-ea"/>
              <a:cs typeface="+mn-ea"/>
              <a:sym typeface="+mn-lt"/>
            </a:endParaRPr>
          </a:p>
        </p:txBody>
      </p:sp>
      <p:graphicFrame>
        <p:nvGraphicFramePr>
          <p:cNvPr id="33" name="表格 32"/>
          <p:cNvGraphicFramePr>
            <a:graphicFrameLocks noGrp="1"/>
          </p:cNvGraphicFramePr>
          <p:nvPr/>
        </p:nvGraphicFramePr>
        <p:xfrm>
          <a:off x="1091444" y="1412776"/>
          <a:ext cx="9865097" cy="4593465"/>
        </p:xfrm>
        <a:graphic>
          <a:graphicData uri="http://schemas.openxmlformats.org/drawingml/2006/table">
            <a:tbl>
              <a:tblPr firstRow="1" bandRow="1"/>
              <a:tblGrid>
                <a:gridCol w="1253352"/>
                <a:gridCol w="1722349"/>
                <a:gridCol w="1722349"/>
                <a:gridCol w="1722349"/>
                <a:gridCol w="1722349"/>
                <a:gridCol w="1722349"/>
              </a:tblGrid>
              <a:tr h="600585">
                <a:tc>
                  <a:txBody>
                    <a:bodyPr/>
                    <a:lstStyle/>
                    <a:p>
                      <a:pPr algn="ctr"/>
                      <a:r>
                        <a:rPr lang="zh-CN" altLang="en-US" sz="1600" b="1" dirty="0" smtClean="0">
                          <a:latin typeface="+mn-lt"/>
                          <a:ea typeface="+mn-ea"/>
                          <a:cs typeface="+mn-ea"/>
                          <a:sym typeface="+mn-lt"/>
                        </a:rPr>
                        <a:t>特点</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单机</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主备</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主从</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多主</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分片</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277400">
                <a:tc>
                  <a:txBody>
                    <a:bodyPr/>
                    <a:lstStyle/>
                    <a:p>
                      <a:pPr algn="ctr"/>
                      <a:r>
                        <a:rPr lang="zh-CN" altLang="en-US" sz="1400" b="1" dirty="0" smtClean="0">
                          <a:latin typeface="+mn-lt"/>
                          <a:ea typeface="+mn-ea"/>
                          <a:cs typeface="+mn-ea"/>
                          <a:sym typeface="+mn-lt"/>
                        </a:rPr>
                        <a:t>高可用性</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dirty="0" smtClean="0">
                          <a:latin typeface="+mn-lt"/>
                          <a:ea typeface="+mn-ea"/>
                          <a:cs typeface="+mn-ea"/>
                          <a:sym typeface="+mn-lt"/>
                        </a:rPr>
                        <a:t>差</a:t>
                      </a:r>
                      <a:endParaRPr lang="zh-CN" altLang="en-US" sz="1400" dirty="0">
                        <a:latin typeface="+mn-lt"/>
                        <a:ea typeface="+mn-ea"/>
                        <a:cs typeface="+mn-ea"/>
                        <a:sym typeface="+mn-lt"/>
                      </a:endParaRPr>
                    </a:p>
                  </a:txBody>
                  <a:tcPr anchor="ctr"/>
                </a:tc>
                <a:tc>
                  <a:txBody>
                    <a:bodyPr/>
                    <a:lstStyle/>
                    <a:p>
                      <a:pPr algn="ctr"/>
                      <a:r>
                        <a:rPr lang="zh-CN" altLang="en-US" sz="1400" dirty="0" smtClean="0">
                          <a:latin typeface="+mn-lt"/>
                          <a:ea typeface="+mn-ea"/>
                          <a:cs typeface="+mn-ea"/>
                          <a:sym typeface="+mn-lt"/>
                        </a:rPr>
                        <a:t>一般</a:t>
                      </a:r>
                      <a:endParaRPr lang="zh-CN" altLang="en-US" sz="1400" dirty="0">
                        <a:latin typeface="+mn-lt"/>
                        <a:ea typeface="+mn-ea"/>
                        <a:cs typeface="+mn-ea"/>
                        <a:sym typeface="+mn-lt"/>
                      </a:endParaRPr>
                    </a:p>
                  </a:txBody>
                  <a:tcPr anchor="ctr"/>
                </a:tc>
                <a:tc>
                  <a:txBody>
                    <a:bodyPr/>
                    <a:lstStyle/>
                    <a:p>
                      <a:pPr algn="ctr"/>
                      <a:r>
                        <a:rPr lang="zh-CN" altLang="en-US" sz="1400" dirty="0" smtClean="0">
                          <a:latin typeface="+mn-lt"/>
                          <a:ea typeface="+mn-ea"/>
                          <a:cs typeface="+mn-ea"/>
                          <a:sym typeface="+mn-lt"/>
                        </a:rPr>
                        <a:t>较好</a:t>
                      </a:r>
                      <a:endParaRPr lang="zh-CN" altLang="en-US" sz="1400" dirty="0">
                        <a:latin typeface="+mn-lt"/>
                        <a:ea typeface="+mn-ea"/>
                        <a:cs typeface="+mn-ea"/>
                        <a:sym typeface="+mn-lt"/>
                      </a:endParaRPr>
                    </a:p>
                  </a:txBody>
                  <a:tcPr anchor="ctr"/>
                </a:tc>
                <a:tc>
                  <a:txBody>
                    <a:bodyPr/>
                    <a:lstStyle/>
                    <a:p>
                      <a:pPr algn="ctr"/>
                      <a:r>
                        <a:rPr lang="zh-CN" altLang="en-US" sz="1400" dirty="0" smtClean="0">
                          <a:latin typeface="+mn-lt"/>
                          <a:ea typeface="+mn-ea"/>
                          <a:cs typeface="+mn-ea"/>
                          <a:sym typeface="+mn-lt"/>
                        </a:rPr>
                        <a:t>好</a:t>
                      </a:r>
                      <a:endParaRPr lang="zh-CN" altLang="en-US" sz="1400" dirty="0">
                        <a:latin typeface="+mn-lt"/>
                        <a:ea typeface="+mn-ea"/>
                        <a:cs typeface="+mn-ea"/>
                        <a:sym typeface="+mn-lt"/>
                      </a:endParaRPr>
                    </a:p>
                  </a:txBody>
                  <a:tcPr anchor="ctr"/>
                </a:tc>
                <a:tc>
                  <a:txBody>
                    <a:bodyPr/>
                    <a:lstStyle/>
                    <a:p>
                      <a:pPr algn="ctr"/>
                      <a:r>
                        <a:rPr lang="zh-CN" altLang="en-US" sz="1400" dirty="0" smtClean="0">
                          <a:latin typeface="+mn-lt"/>
                          <a:ea typeface="+mn-ea"/>
                          <a:cs typeface="+mn-ea"/>
                          <a:sym typeface="+mn-lt"/>
                        </a:rPr>
                        <a:t>好</a:t>
                      </a:r>
                      <a:endParaRPr lang="zh-CN" altLang="en-US" sz="14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277400">
                <a:tc>
                  <a:txBody>
                    <a:bodyPr/>
                    <a:lstStyle/>
                    <a:p>
                      <a:pPr algn="ctr"/>
                      <a:r>
                        <a:rPr lang="zh-CN" altLang="en-US" sz="1400" b="1" dirty="0" smtClean="0">
                          <a:latin typeface="+mn-lt"/>
                          <a:ea typeface="+mn-ea"/>
                          <a:cs typeface="+mn-ea"/>
                          <a:sym typeface="+mn-lt"/>
                        </a:rPr>
                        <a:t>读写性能</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400" kern="1200" dirty="0" smtClean="0">
                          <a:solidFill>
                            <a:schemeClr val="tx1"/>
                          </a:solidFill>
                          <a:latin typeface="+mn-lt"/>
                          <a:ea typeface="+mn-ea"/>
                          <a:cs typeface="+mn-ea"/>
                          <a:sym typeface="+mn-lt"/>
                        </a:rPr>
                        <a:t>依赖于单主机的硬件性能瓶颈。</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solidFill>
                            <a:schemeClr val="tx1"/>
                          </a:solidFill>
                          <a:latin typeface="+mn-lt"/>
                          <a:ea typeface="+mn-ea"/>
                          <a:cs typeface="+mn-ea"/>
                          <a:sym typeface="+mn-lt"/>
                        </a:rPr>
                        <a:t>依赖于单主机的硬件性能瓶颈。</a:t>
                      </a:r>
                      <a:endParaRPr lang="zh-CN" altLang="en-US" sz="1400" kern="1200" dirty="0" smtClean="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利用读写分离，写性能受主机限制，读性能可以通过增加从机数量来提升并发能力。</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多个主机能够同时提供读写服务，具备较好的读写能力。</a:t>
                      </a:r>
                      <a:endParaRPr lang="zh-CN" altLang="en-US" sz="1400" kern="1200" dirty="0">
                        <a:solidFill>
                          <a:schemeClr val="tx1"/>
                        </a:solidFill>
                        <a:latin typeface="+mn-lt"/>
                        <a:ea typeface="+mn-ea"/>
                        <a:cs typeface="+mn-ea"/>
                        <a:sym typeface="+mn-lt"/>
                      </a:endParaRPr>
                    </a:p>
                  </a:txBody>
                  <a:tcPr anchor="ctr"/>
                </a:tc>
                <a:tc>
                  <a:txBody>
                    <a:bodyPr/>
                    <a:lstStyle/>
                    <a:p>
                      <a:r>
                        <a:rPr lang="en-US" altLang="zh-CN" sz="1400" kern="1200" dirty="0" smtClean="0">
                          <a:solidFill>
                            <a:schemeClr val="tx1"/>
                          </a:solidFill>
                          <a:latin typeface="+mn-lt"/>
                          <a:ea typeface="+mn-ea"/>
                          <a:cs typeface="+mn-ea"/>
                          <a:sym typeface="+mn-lt"/>
                        </a:rPr>
                        <a:t>Shared-Nothing</a:t>
                      </a:r>
                      <a:r>
                        <a:rPr lang="zh-CN" altLang="en-US" sz="1400" kern="1200" dirty="0" smtClean="0">
                          <a:solidFill>
                            <a:schemeClr val="tx1"/>
                          </a:solidFill>
                          <a:latin typeface="+mn-lt"/>
                          <a:ea typeface="+mn-ea"/>
                          <a:cs typeface="+mn-ea"/>
                          <a:sym typeface="+mn-lt"/>
                        </a:rPr>
                        <a:t>架构提供了出色的分布式计算能力，具备强大的并行处理能力。</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277400">
                <a:tc>
                  <a:txBody>
                    <a:bodyPr/>
                    <a:lstStyle/>
                    <a:p>
                      <a:pPr algn="ctr"/>
                      <a:r>
                        <a:rPr lang="zh-CN" altLang="en-US" sz="1400" b="1" dirty="0" smtClean="0">
                          <a:latin typeface="+mn-lt"/>
                          <a:ea typeface="+mn-ea"/>
                          <a:cs typeface="+mn-ea"/>
                          <a:sym typeface="+mn-lt"/>
                        </a:rPr>
                        <a:t>数据一致性</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400" kern="1200" dirty="0" smtClean="0">
                          <a:solidFill>
                            <a:schemeClr val="tx1"/>
                          </a:solidFill>
                          <a:latin typeface="+mn-lt"/>
                          <a:ea typeface="+mn-ea"/>
                          <a:cs typeface="+mn-ea"/>
                          <a:sym typeface="+mn-lt"/>
                        </a:rPr>
                        <a:t>不存在数据一致性问题。</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利用数据同步机制在主备机之间进行同步，存在数据延迟问题和数据丢失风险。</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solidFill>
                            <a:schemeClr val="tx1"/>
                          </a:solidFill>
                          <a:latin typeface="+mn-lt"/>
                          <a:ea typeface="+mn-ea"/>
                          <a:cs typeface="+mn-ea"/>
                          <a:sym typeface="+mn-lt"/>
                        </a:rPr>
                        <a:t>同主备模式，而且随着从机数量的增加，数据延迟问题和数据丢失风险更为突出。</a:t>
                      </a:r>
                      <a:endParaRPr lang="zh-CN" altLang="en-US" sz="1400" kern="1200" dirty="0" smtClean="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多主机之间需要进行数据双向同步，所以容易产生数据不一致问题。但对于</a:t>
                      </a:r>
                      <a:r>
                        <a:rPr lang="en-US" altLang="zh-CN" sz="1400" kern="1200" dirty="0" smtClean="0">
                          <a:solidFill>
                            <a:schemeClr val="tx1"/>
                          </a:solidFill>
                          <a:latin typeface="+mn-lt"/>
                          <a:ea typeface="+mn-ea"/>
                          <a:cs typeface="+mn-ea"/>
                          <a:sym typeface="+mn-lt"/>
                        </a:rPr>
                        <a:t>Shared-Disk</a:t>
                      </a:r>
                      <a:r>
                        <a:rPr lang="zh-CN" altLang="en-US" sz="1400" kern="1200" dirty="0" smtClean="0">
                          <a:solidFill>
                            <a:schemeClr val="tx1"/>
                          </a:solidFill>
                          <a:latin typeface="+mn-lt"/>
                          <a:ea typeface="+mn-ea"/>
                          <a:cs typeface="+mn-ea"/>
                          <a:sym typeface="+mn-lt"/>
                        </a:rPr>
                        <a:t>架构不存在数据一致性问题。</a:t>
                      </a:r>
                      <a:endParaRPr lang="zh-CN" altLang="en-US" sz="1400" kern="1200" dirty="0">
                        <a:solidFill>
                          <a:schemeClr val="tx1"/>
                        </a:solidFill>
                        <a:latin typeface="+mn-lt"/>
                        <a:ea typeface="+mn-ea"/>
                        <a:cs typeface="+mn-ea"/>
                        <a:sym typeface="+mn-lt"/>
                      </a:endParaRPr>
                    </a:p>
                  </a:txBody>
                  <a:tcPr anchor="ctr"/>
                </a:tc>
                <a:tc>
                  <a:txBody>
                    <a:bodyPr/>
                    <a:lstStyle/>
                    <a:p>
                      <a:r>
                        <a:rPr lang="zh-CN" altLang="en-US" sz="1400" kern="1200" dirty="0" smtClean="0">
                          <a:solidFill>
                            <a:schemeClr val="tx1"/>
                          </a:solidFill>
                          <a:latin typeface="+mn-lt"/>
                          <a:ea typeface="+mn-ea"/>
                          <a:cs typeface="+mn-ea"/>
                          <a:sym typeface="+mn-lt"/>
                        </a:rPr>
                        <a:t>基于</a:t>
                      </a:r>
                      <a:r>
                        <a:rPr lang="en-US" altLang="zh-CN" sz="1400" kern="1200" dirty="0" err="1" smtClean="0">
                          <a:solidFill>
                            <a:schemeClr val="tx1"/>
                          </a:solidFill>
                          <a:latin typeface="+mn-lt"/>
                          <a:ea typeface="+mn-ea"/>
                          <a:cs typeface="+mn-ea"/>
                          <a:sym typeface="+mn-lt"/>
                        </a:rPr>
                        <a:t>sharding</a:t>
                      </a:r>
                      <a:r>
                        <a:rPr lang="zh-CN" altLang="en-US" sz="1400" kern="1200" dirty="0" smtClean="0">
                          <a:solidFill>
                            <a:schemeClr val="tx1"/>
                          </a:solidFill>
                          <a:latin typeface="+mn-lt"/>
                          <a:ea typeface="+mn-ea"/>
                          <a:cs typeface="+mn-ea"/>
                          <a:sym typeface="+mn-lt"/>
                        </a:rPr>
                        <a:t>技术，数据分散在各节点上，节点之间不需要数据同步，所以不存在数据一致性问题。</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277400">
                <a:tc>
                  <a:txBody>
                    <a:bodyPr/>
                    <a:lstStyle/>
                    <a:p>
                      <a:pPr algn="ctr"/>
                      <a:r>
                        <a:rPr lang="zh-CN" altLang="en-US" sz="1400" b="1" dirty="0" smtClean="0">
                          <a:latin typeface="+mn-lt"/>
                          <a:ea typeface="+mn-ea"/>
                          <a:cs typeface="+mn-ea"/>
                          <a:sym typeface="+mn-lt"/>
                        </a:rPr>
                        <a:t>可扩展性</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只能纵向扩展，会遇到单机硬件性能瓶颈。</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只能纵向扩展，同样遇到单机硬件性能瓶颈。</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从机可以通过横向扩展来提升并发读能力。</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扩展性好，但是主机数量增加，会导致数据同步的复杂性急剧升高。</a:t>
                      </a:r>
                      <a:endParaRPr lang="zh-CN" altLang="en-US" sz="14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latin typeface="+mn-lt"/>
                          <a:ea typeface="+mn-ea"/>
                          <a:cs typeface="+mn-ea"/>
                          <a:sym typeface="+mn-lt"/>
                        </a:rPr>
                        <a:t>理论上可以实现线性扩展，扩展性最好。</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cs typeface="+mn-ea"/>
                <a:sym typeface="+mn-lt"/>
              </a:rPr>
              <a:t>数据库技术概述</a:t>
            </a:r>
            <a:endParaRPr lang="en-US" altLang="zh-CN" b="1" dirty="0">
              <a:cs typeface="+mn-ea"/>
              <a:sym typeface="+mn-lt"/>
            </a:endParaRPr>
          </a:p>
          <a:p>
            <a:r>
              <a:rPr lang="zh-CN" altLang="en-US" dirty="0" smtClean="0">
                <a:solidFill>
                  <a:schemeClr val="bg1">
                    <a:lumMod val="50000"/>
                  </a:schemeClr>
                </a:solidFill>
                <a:cs typeface="+mn-ea"/>
                <a:sym typeface="+mn-lt"/>
              </a:rPr>
              <a:t>数据库技术发展史</a:t>
            </a:r>
            <a:endParaRPr lang="zh-CN" altLang="en-US" dirty="0">
              <a:solidFill>
                <a:schemeClr val="bg1">
                  <a:lumMod val="50000"/>
                </a:schemeClr>
              </a:solidFill>
              <a:cs typeface="+mn-ea"/>
              <a:sym typeface="+mn-lt"/>
            </a:endParaRPr>
          </a:p>
          <a:p>
            <a:r>
              <a:rPr lang="zh-CN" altLang="en-US" dirty="0" smtClean="0">
                <a:solidFill>
                  <a:schemeClr val="bg1">
                    <a:lumMod val="50000"/>
                  </a:schemeClr>
                </a:solidFill>
                <a:cs typeface="+mn-ea"/>
                <a:sym typeface="+mn-lt"/>
              </a:rPr>
              <a:t>关系型数据库架构</a:t>
            </a:r>
            <a:r>
              <a:rPr lang="zh-CN" altLang="en-US" dirty="0">
                <a:solidFill>
                  <a:schemeClr val="bg1">
                    <a:lumMod val="50000"/>
                  </a:schemeClr>
                </a:solidFill>
                <a:cs typeface="+mn-ea"/>
                <a:sym typeface="+mn-lt"/>
              </a:rPr>
              <a:t>介绍</a:t>
            </a:r>
            <a:endParaRPr lang="en-US" altLang="zh-CN" dirty="0">
              <a:solidFill>
                <a:schemeClr val="bg1">
                  <a:lumMod val="50000"/>
                </a:schemeClr>
              </a:solidFill>
              <a:cs typeface="+mn-ea"/>
              <a:sym typeface="+mn-lt"/>
            </a:endParaRPr>
          </a:p>
          <a:p>
            <a:r>
              <a:rPr lang="zh-CN" altLang="en-US" dirty="0" smtClean="0">
                <a:solidFill>
                  <a:schemeClr val="bg1">
                    <a:lumMod val="50000"/>
                  </a:schemeClr>
                </a:solidFill>
                <a:cs typeface="+mn-ea"/>
                <a:sym typeface="+mn-lt"/>
              </a:rPr>
              <a:t>关系型数据库主流应用场景</a:t>
            </a:r>
            <a:endParaRPr lang="zh-CN" altLang="en-US" dirty="0">
              <a:solidFill>
                <a:schemeClr val="bg1">
                  <a:lumMod val="50000"/>
                </a:schemeClr>
              </a:solidFill>
              <a:cs typeface="+mn-ea"/>
              <a:sym typeface="+mn-lt"/>
            </a:endParaRPr>
          </a:p>
          <a:p>
            <a:endParaRPr lang="en-US" altLang="zh-CN" dirty="0" smtClean="0">
              <a:cs typeface="+mn-ea"/>
              <a:sym typeface="+mn-lt"/>
            </a:endParaRPr>
          </a:p>
          <a:p>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cs typeface="+mn-ea"/>
                <a:sym typeface="+mn-lt"/>
              </a:rPr>
              <a:t>数据库技术概述</a:t>
            </a:r>
            <a:endParaRPr lang="zh-CN" altLang="en-US" dirty="0">
              <a:solidFill>
                <a:schemeClr val="bg1">
                  <a:lumMod val="50000"/>
                </a:schemeClr>
              </a:solidFill>
              <a:cs typeface="+mn-ea"/>
              <a:sym typeface="+mn-lt"/>
            </a:endParaRPr>
          </a:p>
          <a:p>
            <a:r>
              <a:rPr lang="zh-CN" altLang="en-US" dirty="0" smtClean="0">
                <a:solidFill>
                  <a:schemeClr val="bg1">
                    <a:lumMod val="50000"/>
                  </a:schemeClr>
                </a:solidFill>
                <a:cs typeface="+mn-ea"/>
                <a:sym typeface="+mn-lt"/>
              </a:rPr>
              <a:t>数据库</a:t>
            </a:r>
            <a:r>
              <a:rPr lang="zh-CN" altLang="en-US" dirty="0">
                <a:solidFill>
                  <a:schemeClr val="bg1">
                    <a:lumMod val="50000"/>
                  </a:schemeClr>
                </a:solidFill>
                <a:cs typeface="+mn-ea"/>
                <a:sym typeface="+mn-lt"/>
              </a:rPr>
              <a:t>技术发展史</a:t>
            </a:r>
            <a:endParaRPr lang="zh-CN" altLang="en-US" dirty="0">
              <a:solidFill>
                <a:schemeClr val="bg1">
                  <a:lumMod val="50000"/>
                </a:schemeClr>
              </a:solidFill>
              <a:cs typeface="+mn-ea"/>
              <a:sym typeface="+mn-lt"/>
            </a:endParaRPr>
          </a:p>
          <a:p>
            <a:r>
              <a:rPr lang="zh-CN" altLang="en-US" dirty="0">
                <a:solidFill>
                  <a:schemeClr val="bg1">
                    <a:lumMod val="50000"/>
                  </a:schemeClr>
                </a:solidFill>
                <a:cs typeface="+mn-ea"/>
                <a:sym typeface="+mn-lt"/>
              </a:rPr>
              <a:t>关系型数据库</a:t>
            </a:r>
            <a:r>
              <a:rPr lang="zh-CN" altLang="en-US" dirty="0" smtClean="0">
                <a:solidFill>
                  <a:schemeClr val="bg1">
                    <a:lumMod val="50000"/>
                  </a:schemeClr>
                </a:solidFill>
                <a:cs typeface="+mn-ea"/>
                <a:sym typeface="+mn-lt"/>
              </a:rPr>
              <a:t>架构</a:t>
            </a:r>
            <a:r>
              <a:rPr lang="zh-CN" altLang="en-US" dirty="0">
                <a:solidFill>
                  <a:schemeClr val="bg1">
                    <a:lumMod val="50000"/>
                  </a:schemeClr>
                </a:solidFill>
                <a:cs typeface="+mn-ea"/>
                <a:sym typeface="+mn-lt"/>
              </a:rPr>
              <a:t>介绍</a:t>
            </a:r>
            <a:endParaRPr lang="en-US" altLang="zh-CN" dirty="0">
              <a:solidFill>
                <a:schemeClr val="bg1">
                  <a:lumMod val="50000"/>
                </a:schemeClr>
              </a:solidFill>
              <a:cs typeface="+mn-ea"/>
              <a:sym typeface="+mn-lt"/>
            </a:endParaRPr>
          </a:p>
          <a:p>
            <a:r>
              <a:rPr lang="zh-CN" altLang="en-US" b="1" dirty="0">
                <a:cs typeface="+mn-ea"/>
                <a:sym typeface="+mn-lt"/>
              </a:rPr>
              <a:t>关系型数据库主流应用</a:t>
            </a:r>
            <a:r>
              <a:rPr lang="zh-CN" altLang="en-US" b="1" dirty="0" smtClean="0">
                <a:cs typeface="+mn-ea"/>
                <a:sym typeface="+mn-lt"/>
              </a:rPr>
              <a:t>场景</a:t>
            </a:r>
            <a:endParaRPr lang="en-US" altLang="zh-CN" dirty="0" smtClean="0">
              <a:cs typeface="+mn-ea"/>
              <a:sym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500" dirty="0" smtClean="0">
                <a:latin typeface="+mn-lt"/>
                <a:ea typeface="+mn-ea"/>
                <a:cs typeface="+mn-ea"/>
                <a:sym typeface="+mn-lt"/>
              </a:rPr>
              <a:t>联机事务处理 </a:t>
            </a:r>
            <a:r>
              <a:rPr lang="en-US" altLang="zh-CN" sz="3500" dirty="0" smtClean="0">
                <a:latin typeface="+mn-lt"/>
                <a:ea typeface="+mn-ea"/>
                <a:cs typeface="+mn-ea"/>
                <a:sym typeface="+mn-lt"/>
              </a:rPr>
              <a:t>(</a:t>
            </a:r>
            <a:r>
              <a:rPr lang="en-US" altLang="zh-CN" sz="3500" dirty="0" err="1" smtClean="0">
                <a:latin typeface="+mn-lt"/>
                <a:ea typeface="+mn-ea"/>
                <a:cs typeface="+mn-ea"/>
                <a:sym typeface="+mn-lt"/>
              </a:rPr>
              <a:t>OnLine</a:t>
            </a:r>
            <a:r>
              <a:rPr lang="en-US" altLang="zh-CN" sz="3500" dirty="0" smtClean="0">
                <a:latin typeface="+mn-lt"/>
                <a:ea typeface="+mn-ea"/>
                <a:cs typeface="+mn-ea"/>
                <a:sym typeface="+mn-lt"/>
              </a:rPr>
              <a:t> Transaction Processing)</a:t>
            </a:r>
            <a:endParaRPr lang="zh-CN" altLang="en-US" sz="3500"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2000" dirty="0" smtClean="0">
                <a:latin typeface="+mn-lt"/>
                <a:ea typeface="+mn-ea"/>
                <a:cs typeface="+mn-ea"/>
                <a:sym typeface="+mn-lt"/>
              </a:rPr>
              <a:t>OLTP</a:t>
            </a:r>
            <a:r>
              <a:rPr lang="zh-CN" altLang="en-US" sz="2000" dirty="0" smtClean="0">
                <a:latin typeface="+mn-lt"/>
                <a:ea typeface="+mn-ea"/>
                <a:cs typeface="+mn-ea"/>
                <a:sym typeface="+mn-lt"/>
              </a:rPr>
              <a:t>是传统关系数据库的主要应用</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面向基本的，日常的事务处理，例如银行储蓄业务的存取交易，转账交易等。</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特点</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大吞吐量：大量的短在线事务（插入、更新、删除），非常快速的查询处理。</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高并发，（准）实时响应。</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典型的</a:t>
            </a:r>
            <a:r>
              <a:rPr lang="en-US" altLang="zh-CN" sz="2000" dirty="0" smtClean="0">
                <a:latin typeface="+mn-lt"/>
                <a:ea typeface="+mn-ea"/>
                <a:cs typeface="+mn-ea"/>
                <a:sym typeface="+mn-lt"/>
              </a:rPr>
              <a:t>OLTP</a:t>
            </a:r>
            <a:r>
              <a:rPr lang="zh-CN" altLang="en-US" sz="2000" dirty="0" smtClean="0">
                <a:latin typeface="+mn-lt"/>
                <a:ea typeface="+mn-ea"/>
                <a:cs typeface="+mn-ea"/>
                <a:sym typeface="+mn-lt"/>
              </a:rPr>
              <a:t>场景</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零售系统</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金融交易系统</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火车票销售系统</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秒杀活动</a:t>
            </a:r>
            <a:endParaRPr lang="en-US" altLang="zh-CN"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联机分析处理 </a:t>
            </a:r>
            <a:r>
              <a:rPr lang="en-US" altLang="zh-CN" dirty="0" smtClean="0">
                <a:latin typeface="+mn-lt"/>
                <a:ea typeface="+mn-ea"/>
                <a:cs typeface="+mn-ea"/>
                <a:sym typeface="+mn-lt"/>
              </a:rPr>
              <a:t>(</a:t>
            </a:r>
            <a:r>
              <a:rPr lang="en-US" altLang="zh-CN" dirty="0" err="1" smtClean="0">
                <a:latin typeface="+mn-lt"/>
                <a:ea typeface="+mn-ea"/>
                <a:cs typeface="+mn-ea"/>
                <a:sym typeface="+mn-lt"/>
              </a:rPr>
              <a:t>OnLine</a:t>
            </a:r>
            <a:r>
              <a:rPr lang="en-US" altLang="zh-CN" dirty="0" smtClean="0">
                <a:latin typeface="+mn-lt"/>
                <a:ea typeface="+mn-ea"/>
                <a:cs typeface="+mn-ea"/>
                <a:sym typeface="+mn-lt"/>
              </a:rPr>
              <a:t> Analytical Processing)</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800" dirty="0" smtClean="0">
                <a:latin typeface="+mn-lt"/>
                <a:ea typeface="+mn-ea"/>
                <a:cs typeface="+mn-ea"/>
                <a:sym typeface="+mn-lt"/>
              </a:rPr>
              <a:t>OLAP</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联机分析处理的概念最早是</a:t>
            </a:r>
            <a:r>
              <a:rPr lang="en-US" altLang="zh-CN" sz="1600" dirty="0" err="1" smtClean="0">
                <a:latin typeface="+mn-lt"/>
                <a:ea typeface="+mn-ea"/>
                <a:cs typeface="+mn-ea"/>
                <a:sym typeface="+mn-lt"/>
              </a:rPr>
              <a:t>E.F.Codd</a:t>
            </a:r>
            <a:r>
              <a:rPr lang="zh-CN" altLang="en-US" sz="1600" dirty="0" smtClean="0">
                <a:latin typeface="+mn-lt"/>
                <a:ea typeface="+mn-ea"/>
                <a:cs typeface="+mn-ea"/>
                <a:sym typeface="+mn-lt"/>
              </a:rPr>
              <a:t>于</a:t>
            </a:r>
            <a:r>
              <a:rPr lang="en-US" altLang="zh-CN" sz="1600" dirty="0" smtClean="0">
                <a:latin typeface="+mn-lt"/>
                <a:ea typeface="+mn-ea"/>
                <a:cs typeface="+mn-ea"/>
                <a:sym typeface="+mn-lt"/>
              </a:rPr>
              <a:t>1993</a:t>
            </a:r>
            <a:r>
              <a:rPr lang="zh-CN" altLang="en-US" sz="1600" dirty="0" smtClean="0">
                <a:latin typeface="+mn-lt"/>
                <a:ea typeface="+mn-ea"/>
                <a:cs typeface="+mn-ea"/>
                <a:sym typeface="+mn-lt"/>
              </a:rPr>
              <a:t>年相对于</a:t>
            </a:r>
            <a:r>
              <a:rPr lang="en-US" altLang="zh-CN" sz="1600" dirty="0" smtClean="0">
                <a:latin typeface="+mn-lt"/>
                <a:ea typeface="+mn-ea"/>
                <a:cs typeface="+mn-ea"/>
                <a:sym typeface="+mn-lt"/>
              </a:rPr>
              <a:t>OLTP</a:t>
            </a:r>
            <a:r>
              <a:rPr lang="zh-CN" altLang="en-US" sz="1600" dirty="0" smtClean="0">
                <a:latin typeface="+mn-lt"/>
                <a:ea typeface="+mn-ea"/>
                <a:cs typeface="+mn-ea"/>
                <a:sym typeface="+mn-lt"/>
              </a:rPr>
              <a:t>系统而提出的。</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是指对数据的查询和分析操作，通常对大量的历史数据查询和分析。涉及到的历史周期比较长，数据量大，在不同层级上的汇总，聚合操作使得事务处理操作比较复杂。</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特点</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主要面向侧重于复杂查询，回答一些“战略性”的问题。</a:t>
            </a:r>
            <a:endParaRPr lang="zh-CN" altLang="en-US" sz="1600" dirty="0" smtClean="0">
              <a:latin typeface="+mn-lt"/>
              <a:ea typeface="+mn-ea"/>
              <a:cs typeface="+mn-ea"/>
              <a:sym typeface="+mn-lt"/>
            </a:endParaRPr>
          </a:p>
          <a:p>
            <a:pPr lvl="1"/>
            <a:r>
              <a:rPr lang="zh-CN" altLang="en-US" sz="1600" dirty="0" smtClean="0">
                <a:latin typeface="+mn-lt"/>
                <a:ea typeface="+mn-ea"/>
                <a:cs typeface="+mn-ea"/>
                <a:sym typeface="+mn-lt"/>
              </a:rPr>
              <a:t>数据处理方面聚焦于数据的聚合，汇总，分组计算，窗口计算等“分析型”数据加工和操作。</a:t>
            </a:r>
            <a:endParaRPr lang="zh-CN" altLang="en-US" sz="1600" dirty="0" smtClean="0">
              <a:latin typeface="+mn-lt"/>
              <a:ea typeface="+mn-ea"/>
              <a:cs typeface="+mn-ea"/>
              <a:sym typeface="+mn-lt"/>
            </a:endParaRPr>
          </a:p>
          <a:p>
            <a:pPr lvl="1"/>
            <a:r>
              <a:rPr lang="zh-CN" altLang="en-US" sz="1600" dirty="0" smtClean="0">
                <a:latin typeface="+mn-lt"/>
                <a:ea typeface="+mn-ea"/>
                <a:cs typeface="+mn-ea"/>
                <a:sym typeface="+mn-lt"/>
              </a:rPr>
              <a:t>从多维度去使用和分析数据。</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典型的</a:t>
            </a:r>
            <a:r>
              <a:rPr lang="en-US" altLang="zh-CN" sz="1800" dirty="0" smtClean="0">
                <a:latin typeface="+mn-lt"/>
                <a:ea typeface="+mn-ea"/>
                <a:cs typeface="+mn-ea"/>
                <a:sym typeface="+mn-lt"/>
              </a:rPr>
              <a:t>OLAP</a:t>
            </a:r>
            <a:r>
              <a:rPr lang="zh-CN" altLang="en-US" sz="1800" dirty="0" smtClean="0">
                <a:latin typeface="+mn-lt"/>
                <a:ea typeface="+mn-ea"/>
                <a:cs typeface="+mn-ea"/>
                <a:sym typeface="+mn-lt"/>
              </a:rPr>
              <a:t>场景</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报表系统，</a:t>
            </a:r>
            <a:r>
              <a:rPr lang="en-US" altLang="zh-CN" sz="1600" dirty="0" smtClean="0">
                <a:latin typeface="+mn-lt"/>
                <a:ea typeface="+mn-ea"/>
                <a:cs typeface="+mn-ea"/>
                <a:sym typeface="+mn-lt"/>
              </a:rPr>
              <a:t>CRM</a:t>
            </a:r>
            <a:r>
              <a:rPr lang="zh-CN" altLang="en-US" sz="1600" dirty="0" smtClean="0">
                <a:latin typeface="+mn-lt"/>
                <a:ea typeface="+mn-ea"/>
                <a:cs typeface="+mn-ea"/>
                <a:sym typeface="+mn-lt"/>
              </a:rPr>
              <a:t>系统。</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金融风险预测预警系统、反洗钱系统。</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数据集市，数据仓库。</a:t>
            </a:r>
            <a:endParaRPr lang="en-US" altLang="zh-CN" sz="16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n-lt"/>
                <a:ea typeface="+mn-ea"/>
                <a:cs typeface="+mn-ea"/>
                <a:sym typeface="+mn-lt"/>
              </a:rPr>
              <a:t>OLTP</a:t>
            </a:r>
            <a:r>
              <a:rPr lang="zh-CN" altLang="en-US" sz="3600" dirty="0">
                <a:latin typeface="+mn-lt"/>
                <a:ea typeface="+mn-ea"/>
                <a:cs typeface="+mn-ea"/>
                <a:sym typeface="+mn-lt"/>
              </a:rPr>
              <a:t>和</a:t>
            </a:r>
            <a:r>
              <a:rPr lang="en-US" altLang="zh-CN" sz="3600" dirty="0">
                <a:latin typeface="+mn-lt"/>
                <a:ea typeface="+mn-ea"/>
                <a:cs typeface="+mn-ea"/>
                <a:sym typeface="+mn-lt"/>
              </a:rPr>
              <a:t>OLAP</a:t>
            </a:r>
            <a:r>
              <a:rPr lang="zh-CN" altLang="en-US" sz="3600" dirty="0">
                <a:latin typeface="+mn-lt"/>
                <a:ea typeface="+mn-ea"/>
                <a:cs typeface="+mn-ea"/>
                <a:sym typeface="+mn-lt"/>
              </a:rPr>
              <a:t>对比分析</a:t>
            </a:r>
            <a:endParaRPr lang="zh-CN" altLang="en-US" dirty="0">
              <a:latin typeface="+mn-lt"/>
              <a:ea typeface="+mn-ea"/>
              <a:cs typeface="+mn-ea"/>
              <a:sym typeface="+mn-lt"/>
            </a:endParaRPr>
          </a:p>
        </p:txBody>
      </p:sp>
      <p:graphicFrame>
        <p:nvGraphicFramePr>
          <p:cNvPr id="17" name="表格 16"/>
          <p:cNvGraphicFramePr>
            <a:graphicFrameLocks noGrp="1"/>
          </p:cNvGraphicFramePr>
          <p:nvPr/>
        </p:nvGraphicFramePr>
        <p:xfrm>
          <a:off x="1273067" y="1633408"/>
          <a:ext cx="9902933" cy="4165860"/>
        </p:xfrm>
        <a:graphic>
          <a:graphicData uri="http://schemas.openxmlformats.org/drawingml/2006/table">
            <a:tbl>
              <a:tblPr firstRow="1" bandRow="1"/>
              <a:tblGrid>
                <a:gridCol w="1908212"/>
                <a:gridCol w="3903980"/>
                <a:gridCol w="4090741"/>
              </a:tblGrid>
              <a:tr h="310703">
                <a:tc>
                  <a:txBody>
                    <a:bodyPr/>
                    <a:lstStyle/>
                    <a:p>
                      <a:pPr algn="ctr"/>
                      <a:r>
                        <a:rPr lang="zh-CN" altLang="en-US" sz="1600" b="1" kern="1200" dirty="0" smtClean="0">
                          <a:solidFill>
                            <a:schemeClr val="tx1"/>
                          </a:solidFill>
                          <a:latin typeface="+mn-lt"/>
                          <a:ea typeface="+mn-ea"/>
                          <a:cs typeface="+mn-ea"/>
                          <a:sym typeface="+mn-lt"/>
                        </a:rPr>
                        <a:t>分类</a:t>
                      </a:r>
                      <a:endParaRPr lang="zh-CN" altLang="en-US" sz="16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kern="1200" dirty="0" smtClean="0">
                          <a:solidFill>
                            <a:schemeClr val="tx1"/>
                          </a:solidFill>
                          <a:latin typeface="+mn-lt"/>
                          <a:ea typeface="+mn-ea"/>
                          <a:cs typeface="+mn-ea"/>
                          <a:sym typeface="+mn-lt"/>
                        </a:rPr>
                        <a:t>OLTP</a:t>
                      </a:r>
                      <a:endParaRPr lang="zh-CN" altLang="en-US" sz="1600" b="1" kern="1200" dirty="0">
                        <a:solidFill>
                          <a:schemeClr val="tx1"/>
                        </a:solidFill>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kern="1200" dirty="0" smtClean="0">
                          <a:solidFill>
                            <a:schemeClr val="tx1"/>
                          </a:solidFill>
                          <a:latin typeface="+mn-lt"/>
                          <a:ea typeface="+mn-ea"/>
                          <a:cs typeface="+mn-ea"/>
                          <a:sym typeface="+mn-lt"/>
                        </a:rPr>
                        <a:t>OLAP</a:t>
                      </a:r>
                      <a:endParaRPr lang="zh-CN" altLang="en-US" sz="1600" b="1"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83058">
                <a:tc>
                  <a:txBody>
                    <a:bodyPr/>
                    <a:lstStyle/>
                    <a:p>
                      <a:pPr algn="ctr"/>
                      <a:r>
                        <a:rPr lang="zh-CN" altLang="en-US" sz="1600" kern="1200" dirty="0" smtClean="0">
                          <a:solidFill>
                            <a:schemeClr val="tx1"/>
                          </a:solidFill>
                          <a:latin typeface="+mn-lt"/>
                          <a:ea typeface="+mn-ea"/>
                          <a:cs typeface="+mn-ea"/>
                          <a:sym typeface="+mn-lt"/>
                        </a:rPr>
                        <a:t>分析粒度</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细节的</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细节的，综合的或提炼的</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时效性</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在存取瞬间是准确的</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代表过去的数据</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数据更新需求</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可更新</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一般情况，无需更新</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操作可预知性</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操作需求事先可知道</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操作需求事先可能不知道</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实时性</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对性能要求高，响应毫秒级、秒级</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对性能要求相对宽松，响应分钟级、小时级</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数据量</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一个时刻操作一条或几条记录，数据量小</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一个时刻操作一集合，数据量大</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驱动方式</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事务驱动</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分析驱动</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应用类型</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面向应用</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面向分析</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应用场景</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l"/>
                      <a:r>
                        <a:rPr lang="zh-CN" altLang="en-US" sz="1600" kern="1200" dirty="0" smtClean="0">
                          <a:solidFill>
                            <a:schemeClr val="tx1"/>
                          </a:solidFill>
                          <a:latin typeface="+mn-lt"/>
                          <a:ea typeface="+mn-ea"/>
                          <a:cs typeface="+mn-ea"/>
                          <a:sym typeface="+mn-lt"/>
                        </a:rPr>
                        <a:t>支持日常运营</a:t>
                      </a:r>
                      <a:endParaRPr lang="en-US" sz="1600" kern="1200" dirty="0">
                        <a:solidFill>
                          <a:schemeClr val="tx1"/>
                        </a:solidFill>
                        <a:latin typeface="+mn-lt"/>
                        <a:ea typeface="+mn-ea"/>
                        <a:cs typeface="+mn-ea"/>
                        <a:sym typeface="+mn-lt"/>
                      </a:endParaRPr>
                    </a:p>
                  </a:txBody>
                  <a:tcPr anchor="ctr"/>
                </a:tc>
                <a:tc>
                  <a:txBody>
                    <a:bodyPr/>
                    <a:lstStyle/>
                    <a:p>
                      <a:pPr algn="l"/>
                      <a:r>
                        <a:rPr lang="zh-CN" altLang="en-US" sz="1600" kern="1200" dirty="0" smtClean="0">
                          <a:solidFill>
                            <a:schemeClr val="tx1"/>
                          </a:solidFill>
                          <a:latin typeface="+mn-lt"/>
                          <a:ea typeface="+mn-ea"/>
                          <a:cs typeface="+mn-ea"/>
                          <a:sym typeface="+mn-lt"/>
                        </a:rPr>
                        <a:t>支持管理需求</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83058">
                <a:tc>
                  <a:txBody>
                    <a:bodyPr/>
                    <a:lstStyle/>
                    <a:p>
                      <a:pPr algn="ctr"/>
                      <a:r>
                        <a:rPr lang="zh-CN" altLang="en-US" sz="1600" kern="1200" dirty="0" smtClean="0">
                          <a:solidFill>
                            <a:schemeClr val="tx1"/>
                          </a:solidFill>
                          <a:latin typeface="+mn-lt"/>
                          <a:ea typeface="+mn-ea"/>
                          <a:cs typeface="+mn-ea"/>
                          <a:sym typeface="+mn-lt"/>
                        </a:rPr>
                        <a:t>典型应用</a:t>
                      </a:r>
                      <a:endParaRPr 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zh-CN" altLang="en-US" sz="1600" kern="1200" dirty="0" smtClean="0">
                          <a:solidFill>
                            <a:schemeClr val="tx1"/>
                          </a:solidFill>
                          <a:latin typeface="+mn-lt"/>
                          <a:ea typeface="+mn-ea"/>
                          <a:cs typeface="+mn-ea"/>
                          <a:sym typeface="+mn-lt"/>
                        </a:rPr>
                        <a:t>银行核心系统、信用卡系统</a:t>
                      </a:r>
                      <a:endParaRPr lang="en-US" sz="1600" kern="1200" dirty="0">
                        <a:solidFill>
                          <a:schemeClr val="tx1"/>
                        </a:solidFill>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l"/>
                      <a:r>
                        <a:rPr lang="en-US" altLang="zh-CN" sz="1600" kern="1200" dirty="0" smtClean="0">
                          <a:solidFill>
                            <a:schemeClr val="tx1"/>
                          </a:solidFill>
                          <a:latin typeface="+mn-lt"/>
                          <a:ea typeface="+mn-ea"/>
                          <a:cs typeface="+mn-ea"/>
                          <a:sym typeface="+mn-lt"/>
                        </a:rPr>
                        <a:t>ACRM</a:t>
                      </a:r>
                      <a:r>
                        <a:rPr lang="zh-CN" altLang="en-US" sz="1600" kern="1200" dirty="0" smtClean="0">
                          <a:solidFill>
                            <a:schemeClr val="tx1"/>
                          </a:solidFill>
                          <a:latin typeface="+mn-lt"/>
                          <a:ea typeface="+mn-ea"/>
                          <a:cs typeface="+mn-ea"/>
                          <a:sym typeface="+mn-lt"/>
                        </a:rPr>
                        <a:t>、风险管理</a:t>
                      </a:r>
                      <a:endParaRPr 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数据库性能衡量指标</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1700" dirty="0" smtClean="0">
                <a:latin typeface="+mn-lt"/>
                <a:ea typeface="+mn-ea"/>
                <a:cs typeface="+mn-ea"/>
                <a:sym typeface="+mn-lt"/>
              </a:rPr>
              <a:t>TPC</a:t>
            </a:r>
            <a:r>
              <a:rPr lang="zh-CN" altLang="en-US" sz="1700" dirty="0" smtClean="0">
                <a:latin typeface="+mn-lt"/>
                <a:ea typeface="+mn-ea"/>
                <a:cs typeface="+mn-ea"/>
                <a:sym typeface="+mn-lt"/>
              </a:rPr>
              <a:t>（</a:t>
            </a:r>
            <a:r>
              <a:rPr lang="en-US" altLang="zh-CN" sz="1700" dirty="0" smtClean="0">
                <a:latin typeface="+mn-lt"/>
                <a:ea typeface="+mn-ea"/>
                <a:cs typeface="+mn-ea"/>
                <a:sym typeface="+mn-lt"/>
              </a:rPr>
              <a:t>Transaction Processing Performance Council</a:t>
            </a:r>
            <a:r>
              <a:rPr lang="zh-CN" altLang="en-US" sz="1700" dirty="0" smtClean="0">
                <a:latin typeface="+mn-lt"/>
                <a:ea typeface="+mn-ea"/>
                <a:cs typeface="+mn-ea"/>
                <a:sym typeface="+mn-lt"/>
              </a:rPr>
              <a:t>，事务处理性能委员会</a:t>
            </a:r>
            <a:r>
              <a:rPr lang="zh-CN" altLang="en-US" sz="1700" dirty="0">
                <a:latin typeface="+mn-lt"/>
                <a:ea typeface="+mn-ea"/>
                <a:cs typeface="+mn-ea"/>
                <a:sym typeface="+mn-lt"/>
              </a:rPr>
              <a:t>）</a:t>
            </a:r>
            <a:endParaRPr lang="en-US" altLang="zh-CN" sz="1700" dirty="0" smtClean="0">
              <a:latin typeface="+mn-lt"/>
              <a:ea typeface="+mn-ea"/>
              <a:cs typeface="+mn-ea"/>
              <a:sym typeface="+mn-lt"/>
            </a:endParaRPr>
          </a:p>
          <a:p>
            <a:pPr lvl="1"/>
            <a:r>
              <a:rPr lang="zh-CN" altLang="en-US" sz="1600" dirty="0" smtClean="0">
                <a:latin typeface="+mn-lt"/>
                <a:ea typeface="+mn-ea"/>
                <a:cs typeface="+mn-ea"/>
                <a:sym typeface="+mn-lt"/>
              </a:rPr>
              <a:t>职责是制定商务应用基准测试标准</a:t>
            </a:r>
            <a:r>
              <a:rPr lang="en-US" altLang="zh-CN" sz="1600" dirty="0" smtClean="0">
                <a:latin typeface="+mn-lt"/>
                <a:ea typeface="+mn-ea"/>
                <a:cs typeface="+mn-ea"/>
                <a:sym typeface="+mn-lt"/>
              </a:rPr>
              <a:t>(Benchmark</a:t>
            </a:r>
            <a:r>
              <a:rPr lang="en-US" altLang="zh-CN" sz="1600" dirty="0">
                <a:latin typeface="+mn-lt"/>
                <a:ea typeface="+mn-ea"/>
                <a:cs typeface="+mn-ea"/>
                <a:sym typeface="+mn-lt"/>
              </a:rPr>
              <a:t>)</a:t>
            </a:r>
            <a:r>
              <a:rPr lang="zh-CN" altLang="en-US" sz="1600" dirty="0" smtClean="0">
                <a:latin typeface="+mn-lt"/>
                <a:ea typeface="+mn-ea"/>
                <a:cs typeface="+mn-ea"/>
                <a:sym typeface="+mn-lt"/>
              </a:rPr>
              <a:t>的规范、性能和价格度量，并管理测试结果的发布。</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制定的是标准规范而不是代码，任何厂家依据规范最优地构造自己系统进行评测。</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推出了很多基准测试标准，其中针对</a:t>
            </a:r>
            <a:r>
              <a:rPr lang="en-US" altLang="zh-CN" sz="1600" dirty="0" smtClean="0">
                <a:latin typeface="+mn-lt"/>
                <a:ea typeface="+mn-ea"/>
                <a:cs typeface="+mn-ea"/>
                <a:sym typeface="+mn-lt"/>
              </a:rPr>
              <a:t>OLTP</a:t>
            </a:r>
            <a:r>
              <a:rPr lang="zh-CN" altLang="en-US" sz="1600" dirty="0" smtClean="0">
                <a:latin typeface="+mn-lt"/>
                <a:ea typeface="+mn-ea"/>
                <a:cs typeface="+mn-ea"/>
                <a:sym typeface="+mn-lt"/>
              </a:rPr>
              <a:t>和</a:t>
            </a:r>
            <a:r>
              <a:rPr lang="en-US" altLang="zh-CN" sz="1600" dirty="0" smtClean="0">
                <a:latin typeface="+mn-lt"/>
                <a:ea typeface="+mn-ea"/>
                <a:cs typeface="+mn-ea"/>
                <a:sym typeface="+mn-lt"/>
              </a:rPr>
              <a:t>OLAP</a:t>
            </a:r>
            <a:r>
              <a:rPr lang="zh-CN" altLang="en-US" sz="1600" dirty="0" smtClean="0">
                <a:latin typeface="+mn-lt"/>
                <a:ea typeface="+mn-ea"/>
                <a:cs typeface="+mn-ea"/>
                <a:sym typeface="+mn-lt"/>
              </a:rPr>
              <a:t>分别有两个规范。</a:t>
            </a:r>
            <a:endParaRPr lang="en-US" altLang="zh-CN" sz="1600" dirty="0" smtClean="0">
              <a:latin typeface="+mn-lt"/>
              <a:ea typeface="+mn-ea"/>
              <a:cs typeface="+mn-ea"/>
              <a:sym typeface="+mn-lt"/>
            </a:endParaRPr>
          </a:p>
          <a:p>
            <a:r>
              <a:rPr lang="en-US" altLang="zh-CN" sz="1700" dirty="0" smtClean="0">
                <a:latin typeface="+mn-lt"/>
                <a:ea typeface="+mn-ea"/>
                <a:cs typeface="+mn-ea"/>
                <a:sym typeface="+mn-lt"/>
              </a:rPr>
              <a:t>TPC-C</a:t>
            </a:r>
            <a:r>
              <a:rPr lang="zh-CN" altLang="en-US" sz="1700" dirty="0" smtClean="0">
                <a:latin typeface="+mn-lt"/>
                <a:ea typeface="+mn-ea"/>
                <a:cs typeface="+mn-ea"/>
                <a:sym typeface="+mn-lt"/>
              </a:rPr>
              <a:t>规范</a:t>
            </a:r>
            <a:endParaRPr lang="en-US" altLang="zh-CN" sz="1700" dirty="0" smtClean="0">
              <a:latin typeface="+mn-lt"/>
              <a:ea typeface="+mn-ea"/>
              <a:cs typeface="+mn-ea"/>
              <a:sym typeface="+mn-lt"/>
            </a:endParaRPr>
          </a:p>
          <a:p>
            <a:pPr lvl="1"/>
            <a:r>
              <a:rPr lang="zh-CN" altLang="en-US" sz="1600" dirty="0" smtClean="0">
                <a:latin typeface="+mn-lt"/>
                <a:ea typeface="+mn-ea"/>
                <a:cs typeface="+mn-ea"/>
                <a:sym typeface="+mn-lt"/>
              </a:rPr>
              <a:t>面向</a:t>
            </a:r>
            <a:r>
              <a:rPr lang="en-US" altLang="zh-CN" sz="1600" dirty="0" smtClean="0">
                <a:latin typeface="+mn-lt"/>
                <a:ea typeface="+mn-ea"/>
                <a:cs typeface="+mn-ea"/>
                <a:sym typeface="+mn-lt"/>
              </a:rPr>
              <a:t>OLTP</a:t>
            </a:r>
            <a:r>
              <a:rPr lang="zh-CN" altLang="en-US" sz="1600" dirty="0" smtClean="0">
                <a:latin typeface="+mn-lt"/>
                <a:ea typeface="+mn-ea"/>
                <a:cs typeface="+mn-ea"/>
                <a:sym typeface="+mn-lt"/>
              </a:rPr>
              <a:t>系统，主要包括两个指标</a:t>
            </a:r>
            <a:endParaRPr lang="en-US" altLang="zh-CN" sz="16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流量指标：</a:t>
            </a:r>
            <a:r>
              <a:rPr lang="en-US" altLang="zh-CN" sz="1400" dirty="0" err="1" smtClean="0">
                <a:latin typeface="+mn-lt"/>
                <a:ea typeface="+mn-ea"/>
                <a:cs typeface="+mn-ea"/>
                <a:sym typeface="+mn-lt"/>
              </a:rPr>
              <a:t>tpmC</a:t>
            </a:r>
            <a:r>
              <a:rPr lang="zh-CN" altLang="en-US" sz="1400" dirty="0" smtClean="0">
                <a:latin typeface="+mn-lt"/>
                <a:ea typeface="+mn-ea"/>
                <a:cs typeface="+mn-ea"/>
                <a:sym typeface="+mn-lt"/>
              </a:rPr>
              <a:t>（</a:t>
            </a:r>
            <a:r>
              <a:rPr lang="en-US" altLang="zh-CN" sz="1400" dirty="0" err="1" smtClean="0">
                <a:latin typeface="+mn-lt"/>
                <a:ea typeface="+mn-ea"/>
                <a:cs typeface="+mn-ea"/>
                <a:sym typeface="+mn-lt"/>
              </a:rPr>
              <a:t>tpm</a:t>
            </a:r>
            <a:r>
              <a:rPr lang="en-US" altLang="zh-CN" sz="1400" dirty="0" smtClean="0">
                <a:latin typeface="+mn-lt"/>
                <a:ea typeface="+mn-ea"/>
                <a:cs typeface="+mn-ea"/>
                <a:sym typeface="+mn-lt"/>
              </a:rPr>
              <a:t> – transactions per </a:t>
            </a:r>
            <a:r>
              <a:rPr lang="en-US" altLang="zh-CN" sz="1400" dirty="0" err="1" smtClean="0">
                <a:latin typeface="+mn-lt"/>
                <a:ea typeface="+mn-ea"/>
                <a:cs typeface="+mn-ea"/>
                <a:sym typeface="+mn-lt"/>
              </a:rPr>
              <a:t>minuete</a:t>
            </a:r>
            <a:r>
              <a:rPr lang="en-US" altLang="zh-CN" sz="1400" dirty="0" smtClean="0">
                <a:latin typeface="+mn-lt"/>
                <a:ea typeface="+mn-ea"/>
                <a:cs typeface="+mn-ea"/>
                <a:sym typeface="+mn-lt"/>
              </a:rPr>
              <a:t>, </a:t>
            </a:r>
            <a:r>
              <a:rPr lang="zh-CN" altLang="en-US" sz="1400" dirty="0" smtClean="0">
                <a:latin typeface="+mn-lt"/>
                <a:ea typeface="+mn-ea"/>
                <a:cs typeface="+mn-ea"/>
                <a:sym typeface="+mn-lt"/>
              </a:rPr>
              <a:t>即每分钟测试系统处理的事务数量）。</a:t>
            </a:r>
            <a:endParaRPr lang="en-US" altLang="zh-CN" sz="14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性价比指标：</a:t>
            </a:r>
            <a:r>
              <a:rPr lang="en-US" altLang="zh-CN" sz="1400" dirty="0" smtClean="0">
                <a:latin typeface="+mn-lt"/>
                <a:ea typeface="+mn-ea"/>
                <a:cs typeface="+mn-ea"/>
                <a:sym typeface="+mn-lt"/>
              </a:rPr>
              <a:t>Price</a:t>
            </a:r>
            <a:r>
              <a:rPr lang="zh-CN" altLang="en-US" sz="1400" dirty="0" smtClean="0">
                <a:latin typeface="+mn-lt"/>
                <a:ea typeface="+mn-ea"/>
                <a:cs typeface="+mn-ea"/>
                <a:sym typeface="+mn-lt"/>
              </a:rPr>
              <a:t>（测试系统价格）</a:t>
            </a:r>
            <a:r>
              <a:rPr lang="en-US" altLang="zh-CN" sz="1400" dirty="0" smtClean="0">
                <a:latin typeface="+mn-lt"/>
                <a:ea typeface="+mn-ea"/>
                <a:cs typeface="+mn-ea"/>
                <a:sym typeface="+mn-lt"/>
              </a:rPr>
              <a:t>/</a:t>
            </a:r>
            <a:r>
              <a:rPr lang="en-US" altLang="zh-CN" sz="1400" dirty="0" err="1" smtClean="0">
                <a:latin typeface="+mn-lt"/>
                <a:ea typeface="+mn-ea"/>
                <a:cs typeface="+mn-ea"/>
                <a:sym typeface="+mn-lt"/>
              </a:rPr>
              <a:t>tmpC</a:t>
            </a:r>
            <a:r>
              <a:rPr lang="zh-CN" altLang="en-US" sz="1400" dirty="0" smtClean="0">
                <a:latin typeface="+mn-lt"/>
                <a:ea typeface="+mn-ea"/>
                <a:cs typeface="+mn-ea"/>
                <a:sym typeface="+mn-lt"/>
              </a:rPr>
              <a:t>。</a:t>
            </a:r>
            <a:endParaRPr lang="en-US" altLang="zh-CN" sz="1400" dirty="0" smtClean="0">
              <a:latin typeface="+mn-lt"/>
              <a:ea typeface="+mn-ea"/>
              <a:cs typeface="+mn-ea"/>
              <a:sym typeface="+mn-lt"/>
            </a:endParaRPr>
          </a:p>
          <a:p>
            <a:r>
              <a:rPr lang="en-US" altLang="zh-CN" sz="1700" dirty="0" smtClean="0">
                <a:latin typeface="+mn-lt"/>
                <a:ea typeface="+mn-ea"/>
                <a:cs typeface="+mn-ea"/>
                <a:sym typeface="+mn-lt"/>
              </a:rPr>
              <a:t>TPC-H</a:t>
            </a:r>
            <a:r>
              <a:rPr lang="zh-CN" altLang="en-US" sz="1700" dirty="0" smtClean="0">
                <a:latin typeface="+mn-lt"/>
                <a:ea typeface="+mn-ea"/>
                <a:cs typeface="+mn-ea"/>
                <a:sym typeface="+mn-lt"/>
              </a:rPr>
              <a:t>规范</a:t>
            </a:r>
            <a:endParaRPr lang="en-US" altLang="zh-CN" sz="1700" dirty="0" smtClean="0">
              <a:latin typeface="+mn-lt"/>
              <a:ea typeface="+mn-ea"/>
              <a:cs typeface="+mn-ea"/>
              <a:sym typeface="+mn-lt"/>
            </a:endParaRPr>
          </a:p>
          <a:p>
            <a:pPr lvl="1"/>
            <a:r>
              <a:rPr lang="zh-CN" altLang="en-US" sz="1600" dirty="0" smtClean="0">
                <a:latin typeface="+mn-lt"/>
                <a:ea typeface="+mn-ea"/>
                <a:cs typeface="+mn-ea"/>
                <a:sym typeface="+mn-lt"/>
              </a:rPr>
              <a:t>面向</a:t>
            </a:r>
            <a:r>
              <a:rPr lang="en-US" altLang="zh-CN" sz="1600" dirty="0" smtClean="0">
                <a:latin typeface="+mn-lt"/>
                <a:ea typeface="+mn-ea"/>
                <a:cs typeface="+mn-ea"/>
                <a:sym typeface="+mn-lt"/>
              </a:rPr>
              <a:t>OLAP</a:t>
            </a:r>
            <a:r>
              <a:rPr lang="zh-CN" altLang="en-US" sz="1600" dirty="0" smtClean="0">
                <a:latin typeface="+mn-lt"/>
                <a:ea typeface="+mn-ea"/>
                <a:cs typeface="+mn-ea"/>
                <a:sym typeface="+mn-lt"/>
              </a:rPr>
              <a:t>类系统</a:t>
            </a:r>
            <a:endParaRPr lang="en-US" altLang="zh-CN" sz="16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流量指标：</a:t>
            </a:r>
            <a:r>
              <a:rPr lang="en-US" altLang="zh-CN" sz="1400" dirty="0" err="1" smtClean="0">
                <a:latin typeface="+mn-lt"/>
                <a:ea typeface="+mn-ea"/>
                <a:cs typeface="+mn-ea"/>
                <a:sym typeface="+mn-lt"/>
              </a:rPr>
              <a:t>qphH</a:t>
            </a:r>
            <a:r>
              <a:rPr lang="en-US" altLang="zh-CN" sz="1400" dirty="0" smtClean="0">
                <a:latin typeface="+mn-lt"/>
                <a:ea typeface="+mn-ea"/>
                <a:cs typeface="+mn-ea"/>
                <a:sym typeface="+mn-lt"/>
              </a:rPr>
              <a:t> – Query per hour</a:t>
            </a:r>
            <a:r>
              <a:rPr lang="zh-CN" altLang="en-US" sz="1400" dirty="0" smtClean="0">
                <a:latin typeface="+mn-lt"/>
                <a:ea typeface="+mn-ea"/>
                <a:cs typeface="+mn-ea"/>
                <a:sym typeface="+mn-lt"/>
              </a:rPr>
              <a:t>，即每小时处理的复杂查询数量。</a:t>
            </a:r>
            <a:endParaRPr lang="en-US" altLang="zh-CN" sz="14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需要考虑测试数据集合大小，分为不同的测试数据集，指定了</a:t>
            </a:r>
            <a:r>
              <a:rPr lang="en-US" altLang="zh-CN" sz="1400" dirty="0" smtClean="0">
                <a:latin typeface="+mn-lt"/>
                <a:ea typeface="+mn-ea"/>
                <a:cs typeface="+mn-ea"/>
                <a:sym typeface="+mn-lt"/>
              </a:rPr>
              <a:t>22</a:t>
            </a:r>
            <a:r>
              <a:rPr lang="zh-CN" altLang="en-US" sz="1400" dirty="0" smtClean="0">
                <a:latin typeface="+mn-lt"/>
                <a:ea typeface="+mn-ea"/>
                <a:cs typeface="+mn-ea"/>
                <a:sym typeface="+mn-lt"/>
              </a:rPr>
              <a:t>个查询语句，可以根据产品微调。</a:t>
            </a:r>
            <a:endParaRPr lang="en-US" altLang="zh-CN" sz="14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测试场景：数据加载，</a:t>
            </a:r>
            <a:r>
              <a:rPr lang="en-US" altLang="zh-CN" sz="1400" dirty="0" smtClean="0">
                <a:latin typeface="+mn-lt"/>
                <a:ea typeface="+mn-ea"/>
                <a:cs typeface="+mn-ea"/>
                <a:sym typeface="+mn-lt"/>
              </a:rPr>
              <a:t>Power</a:t>
            </a:r>
            <a:r>
              <a:rPr lang="zh-CN" altLang="en-US" sz="1400" dirty="0" smtClean="0">
                <a:latin typeface="+mn-lt"/>
                <a:ea typeface="+mn-ea"/>
                <a:cs typeface="+mn-ea"/>
                <a:sym typeface="+mn-lt"/>
              </a:rPr>
              <a:t>能力测试和</a:t>
            </a:r>
            <a:r>
              <a:rPr lang="en-US" altLang="zh-CN" sz="1400" dirty="0" err="1" smtClean="0">
                <a:latin typeface="+mn-lt"/>
                <a:ea typeface="+mn-ea"/>
                <a:cs typeface="+mn-ea"/>
                <a:sym typeface="+mn-lt"/>
              </a:rPr>
              <a:t>Througput</a:t>
            </a:r>
            <a:r>
              <a:rPr lang="zh-CN" altLang="en-US" sz="1400" dirty="0" smtClean="0">
                <a:latin typeface="+mn-lt"/>
                <a:ea typeface="+mn-ea"/>
                <a:cs typeface="+mn-ea"/>
                <a:sym typeface="+mn-lt"/>
              </a:rPr>
              <a:t>测试。</a:t>
            </a:r>
            <a:endParaRPr lang="en-US" altLang="zh-CN" sz="14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sz="quarter" idx="10"/>
          </p:nvPr>
        </p:nvSpPr>
        <p:spPr>
          <a:prstGeom prst="rect">
            <a:avLst/>
          </a:prstGeom>
        </p:spPr>
        <p:txBody>
          <a:bodyPr/>
          <a:lstStyle/>
          <a:p>
            <a:r>
              <a:rPr lang="zh-CN" altLang="en-US" dirty="0" smtClean="0">
                <a:latin typeface="+mn-lt"/>
                <a:ea typeface="+mn-ea"/>
                <a:cs typeface="+mn-ea"/>
                <a:sym typeface="+mn-lt"/>
              </a:rPr>
              <a:t>本章主要介绍了数据库、数据库系统和数据管理系统的基本概念，对数据库几十年的发展历史进行了回顾，详细介绍了数据库从早期的网状模型，层次模型发展到关系型模型的历程，并对近年来新兴的</a:t>
            </a:r>
            <a:r>
              <a:rPr lang="en-US" altLang="zh-CN" dirty="0" err="1" smtClean="0">
                <a:latin typeface="+mn-lt"/>
                <a:ea typeface="+mn-ea"/>
                <a:cs typeface="+mn-ea"/>
                <a:sym typeface="+mn-lt"/>
              </a:rPr>
              <a:t>NoSQL</a:t>
            </a:r>
            <a:r>
              <a:rPr lang="zh-CN" altLang="en-US" dirty="0" smtClean="0">
                <a:latin typeface="+mn-lt"/>
                <a:ea typeface="+mn-ea"/>
                <a:cs typeface="+mn-ea"/>
                <a:sym typeface="+mn-lt"/>
              </a:rPr>
              <a:t>和</a:t>
            </a:r>
            <a:r>
              <a:rPr lang="en-US" altLang="zh-CN" dirty="0" err="1" smtClean="0">
                <a:latin typeface="+mn-lt"/>
                <a:ea typeface="+mn-ea"/>
                <a:cs typeface="+mn-ea"/>
                <a:sym typeface="+mn-lt"/>
              </a:rPr>
              <a:t>NewSQL</a:t>
            </a:r>
            <a:r>
              <a:rPr lang="zh-CN" altLang="en-US" dirty="0" smtClean="0">
                <a:latin typeface="+mn-lt"/>
                <a:ea typeface="+mn-ea"/>
                <a:cs typeface="+mn-ea"/>
                <a:sym typeface="+mn-lt"/>
              </a:rPr>
              <a:t>概念进行了介绍。</a:t>
            </a:r>
            <a:endParaRPr lang="en-US" altLang="zh-CN" dirty="0" smtClean="0">
              <a:latin typeface="+mn-lt"/>
              <a:ea typeface="+mn-ea"/>
              <a:cs typeface="+mn-ea"/>
              <a:sym typeface="+mn-lt"/>
            </a:endParaRPr>
          </a:p>
          <a:p>
            <a:r>
              <a:rPr lang="zh-CN" altLang="en-US" dirty="0" smtClean="0">
                <a:latin typeface="+mn-lt"/>
                <a:ea typeface="+mn-ea"/>
                <a:cs typeface="+mn-ea"/>
                <a:sym typeface="+mn-lt"/>
              </a:rPr>
              <a:t>对关系型数据库的主要架构进行了对比分析和介绍，对于不同场景下各种架构的优缺点进行了简单说明。</a:t>
            </a:r>
            <a:endParaRPr lang="en-US" altLang="zh-CN" dirty="0" smtClean="0">
              <a:latin typeface="+mn-lt"/>
              <a:ea typeface="+mn-ea"/>
              <a:cs typeface="+mn-ea"/>
              <a:sym typeface="+mn-lt"/>
            </a:endParaRPr>
          </a:p>
          <a:p>
            <a:r>
              <a:rPr lang="zh-CN" altLang="en-US" dirty="0" smtClean="0">
                <a:latin typeface="+mn-lt"/>
                <a:ea typeface="+mn-ea"/>
                <a:cs typeface="+mn-ea"/>
                <a:sym typeface="+mn-lt"/>
              </a:rPr>
              <a:t>最后对关系型数据的主流应用场景</a:t>
            </a:r>
            <a:r>
              <a:rPr lang="en-US" altLang="zh-CN" dirty="0" smtClean="0">
                <a:latin typeface="+mn-lt"/>
                <a:ea typeface="+mn-ea"/>
                <a:cs typeface="+mn-ea"/>
                <a:sym typeface="+mn-lt"/>
              </a:rPr>
              <a:t>OLTP</a:t>
            </a:r>
            <a:r>
              <a:rPr lang="zh-CN" altLang="en-US" dirty="0" smtClean="0">
                <a:latin typeface="+mn-lt"/>
                <a:ea typeface="+mn-ea"/>
                <a:cs typeface="+mn-ea"/>
                <a:sym typeface="+mn-lt"/>
              </a:rPr>
              <a:t>和</a:t>
            </a:r>
            <a:r>
              <a:rPr lang="en-US" altLang="zh-CN" dirty="0" smtClean="0">
                <a:latin typeface="+mn-lt"/>
                <a:ea typeface="+mn-ea"/>
                <a:cs typeface="+mn-ea"/>
                <a:sym typeface="+mn-lt"/>
              </a:rPr>
              <a:t>OLAP</a:t>
            </a:r>
            <a:r>
              <a:rPr lang="zh-CN" altLang="en-US" dirty="0" smtClean="0">
                <a:latin typeface="+mn-lt"/>
                <a:ea typeface="+mn-ea"/>
                <a:cs typeface="+mn-ea"/>
                <a:sym typeface="+mn-lt"/>
              </a:rPr>
              <a:t>进行了介绍和对比说明。</a:t>
            </a:r>
            <a:endParaRPr lang="zh-CN" altLang="en-US" dirty="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数据库技术</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数据库技术是数据库管理的有效技术，研究如何对数据进行科学管理，从而为人们提供可共享的、安全的、可靠的数据。</a:t>
            </a:r>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8" name="椭圆 57"/>
          <p:cNvSpPr/>
          <p:nvPr/>
        </p:nvSpPr>
        <p:spPr bwMode="auto">
          <a:xfrm>
            <a:off x="4806071" y="3320988"/>
            <a:ext cx="1007251" cy="972108"/>
          </a:xfrm>
          <a:prstGeom prst="ellipse">
            <a:avLst/>
          </a:prstGeom>
          <a:solidFill>
            <a:srgbClr val="99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2000" dirty="0">
                <a:solidFill>
                  <a:schemeClr val="bg1"/>
                </a:solidFill>
                <a:cs typeface="+mn-ea"/>
                <a:sym typeface="+mn-lt"/>
              </a:rPr>
              <a:t>数据</a:t>
            </a:r>
            <a:endParaRPr lang="zh-CN" altLang="en-US" sz="2000" dirty="0">
              <a:solidFill>
                <a:schemeClr val="bg1"/>
              </a:solidFill>
              <a:cs typeface="+mn-ea"/>
              <a:sym typeface="+mn-lt"/>
            </a:endParaRPr>
          </a:p>
        </p:txBody>
      </p:sp>
      <p:sp>
        <p:nvSpPr>
          <p:cNvPr id="59" name="椭圆 58"/>
          <p:cNvSpPr/>
          <p:nvPr/>
        </p:nvSpPr>
        <p:spPr bwMode="auto">
          <a:xfrm>
            <a:off x="5990213" y="3020119"/>
            <a:ext cx="1363702" cy="1314146"/>
          </a:xfrm>
          <a:prstGeom prst="ellipse">
            <a:avLst/>
          </a:prstGeom>
          <a:solidFill>
            <a:srgbClr val="00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2000" dirty="0" smtClean="0">
                <a:solidFill>
                  <a:schemeClr val="bg1"/>
                </a:solidFill>
                <a:cs typeface="+mn-ea"/>
                <a:sym typeface="+mn-lt"/>
              </a:rPr>
              <a:t>数据库</a:t>
            </a:r>
            <a:endParaRPr lang="zh-CN" altLang="en-US" sz="2000" dirty="0">
              <a:solidFill>
                <a:schemeClr val="bg1"/>
              </a:solidFill>
              <a:cs typeface="+mn-ea"/>
              <a:sym typeface="+mn-lt"/>
            </a:endParaRPr>
          </a:p>
        </p:txBody>
      </p:sp>
      <p:sp>
        <p:nvSpPr>
          <p:cNvPr id="60" name="椭圆 59"/>
          <p:cNvSpPr/>
          <p:nvPr/>
        </p:nvSpPr>
        <p:spPr bwMode="auto">
          <a:xfrm>
            <a:off x="4234961" y="4338700"/>
            <a:ext cx="1726828" cy="1645844"/>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2000" dirty="0" smtClean="0">
                <a:cs typeface="+mn-ea"/>
                <a:sym typeface="+mn-lt"/>
              </a:rPr>
              <a:t>数据库</a:t>
            </a:r>
            <a:endParaRPr lang="en-US" altLang="zh-CN" sz="2000" dirty="0" smtClean="0">
              <a:cs typeface="+mn-ea"/>
              <a:sym typeface="+mn-lt"/>
            </a:endParaRPr>
          </a:p>
          <a:p>
            <a:pPr marL="0" marR="0" indent="0" algn="ctr" defTabSz="914400" rtl="0" eaLnBrk="1" fontAlgn="t" latinLnBrk="0" hangingPunct="1">
              <a:lnSpc>
                <a:spcPct val="100000"/>
              </a:lnSpc>
              <a:spcBef>
                <a:spcPct val="0"/>
              </a:spcBef>
              <a:spcAft>
                <a:spcPct val="0"/>
              </a:spcAft>
              <a:buClrTx/>
              <a:buSzTx/>
              <a:buFontTx/>
              <a:buNone/>
            </a:pPr>
            <a:r>
              <a:rPr lang="zh-CN" altLang="en-US" sz="2000" dirty="0" smtClean="0">
                <a:cs typeface="+mn-ea"/>
                <a:sym typeface="+mn-lt"/>
              </a:rPr>
              <a:t>管理系统</a:t>
            </a:r>
            <a:endParaRPr lang="zh-CN" altLang="en-US" sz="2000" dirty="0">
              <a:cs typeface="+mn-ea"/>
              <a:sym typeface="+mn-lt"/>
            </a:endParaRPr>
          </a:p>
        </p:txBody>
      </p:sp>
      <p:sp>
        <p:nvSpPr>
          <p:cNvPr id="63" name="椭圆 62"/>
          <p:cNvSpPr/>
          <p:nvPr/>
        </p:nvSpPr>
        <p:spPr bwMode="auto">
          <a:xfrm>
            <a:off x="5997374" y="4334265"/>
            <a:ext cx="1367514" cy="1287875"/>
          </a:xfrm>
          <a:prstGeom prst="ellipse">
            <a:avLst/>
          </a:prstGeom>
          <a:solidFill>
            <a:srgbClr val="CC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2000" dirty="0" smtClean="0">
                <a:cs typeface="+mn-ea"/>
                <a:sym typeface="+mn-lt"/>
              </a:rPr>
              <a:t>数据库</a:t>
            </a:r>
            <a:endParaRPr lang="en-US" altLang="zh-CN" sz="2000" dirty="0" smtClean="0">
              <a:cs typeface="+mn-ea"/>
              <a:sym typeface="+mn-lt"/>
            </a:endParaRPr>
          </a:p>
          <a:p>
            <a:pPr marL="0" marR="0" indent="0" algn="ctr" defTabSz="914400" rtl="0" eaLnBrk="1" fontAlgn="t" latinLnBrk="0" hangingPunct="1">
              <a:lnSpc>
                <a:spcPct val="100000"/>
              </a:lnSpc>
              <a:spcBef>
                <a:spcPct val="0"/>
              </a:spcBef>
              <a:spcAft>
                <a:spcPct val="0"/>
              </a:spcAft>
              <a:buClrTx/>
              <a:buSzTx/>
              <a:buFontTx/>
              <a:buNone/>
            </a:pPr>
            <a:r>
              <a:rPr lang="zh-CN" altLang="en-US" sz="2000" dirty="0" smtClean="0">
                <a:cs typeface="+mn-ea"/>
                <a:sym typeface="+mn-lt"/>
              </a:rPr>
              <a:t>系统</a:t>
            </a:r>
            <a:endParaRPr lang="zh-CN" altLang="en-US" sz="2000" dirty="0">
              <a:cs typeface="+mn-ea"/>
              <a:sym typeface="+mn-lt"/>
            </a:endParaRPr>
          </a:p>
        </p:txBody>
      </p:sp>
      <p:sp>
        <p:nvSpPr>
          <p:cNvPr id="64" name="椭圆 63"/>
          <p:cNvSpPr/>
          <p:nvPr/>
        </p:nvSpPr>
        <p:spPr bwMode="auto">
          <a:xfrm>
            <a:off x="3275040" y="2060848"/>
            <a:ext cx="5076564" cy="4258802"/>
          </a:xfrm>
          <a:prstGeom prst="ellipse">
            <a:avLst/>
          </a:prstGeom>
          <a:no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endParaRPr lang="zh-CN" altLang="en-US" sz="2000" dirty="0">
              <a:cs typeface="+mn-ea"/>
              <a:sym typeface="+mn-lt"/>
            </a:endParaRPr>
          </a:p>
        </p:txBody>
      </p:sp>
      <p:sp>
        <p:nvSpPr>
          <p:cNvPr id="65" name="文本框 64"/>
          <p:cNvSpPr txBox="1"/>
          <p:nvPr/>
        </p:nvSpPr>
        <p:spPr bwMode="auto">
          <a:xfrm>
            <a:off x="4583832" y="2302147"/>
            <a:ext cx="2088232" cy="430887"/>
          </a:xfrm>
          <a:prstGeom prst="rect">
            <a:avLst/>
          </a:prstGeom>
          <a:noFill/>
          <a:ln w="9525" algn="ctr">
            <a:noFill/>
            <a:miter lim="800000"/>
          </a:ln>
        </p:spPr>
        <p:txBody>
          <a:bodyPr vert="horz" wrap="square" lIns="0" tIns="0" rIns="0" bIns="0" numCol="1" rtlCol="0" anchor="ctr" anchorCtr="0" compatLnSpc="1">
            <a:spAutoFit/>
          </a:bodyPr>
          <a:lstStyle/>
          <a:p>
            <a:pPr algn="ctr"/>
            <a:r>
              <a:rPr lang="zh-CN" altLang="en-US" sz="2800" dirty="0">
                <a:cs typeface="+mn-ea"/>
                <a:sym typeface="+mn-lt"/>
              </a:rPr>
              <a:t>数据库技术</a:t>
            </a:r>
            <a:endParaRPr lang="zh-CN" altLang="en-US" sz="2800" dirty="0">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 </a:t>
            </a:r>
            <a:r>
              <a:rPr lang="en-US" altLang="zh-CN" dirty="0" smtClean="0">
                <a:latin typeface="+mn-lt"/>
                <a:ea typeface="+mn-ea"/>
                <a:cs typeface="+mn-ea"/>
                <a:sym typeface="+mn-lt"/>
              </a:rPr>
              <a:t>(Data)</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ln>
            <a:solidFill>
              <a:schemeClr val="bg1"/>
            </a:solidFill>
          </a:ln>
        </p:spPr>
        <p:txBody>
          <a:bodyPr/>
          <a:lstStyle/>
          <a:p>
            <a:r>
              <a:rPr lang="zh-CN" altLang="en-US" sz="2000" dirty="0" smtClean="0">
                <a:latin typeface="+mn-lt"/>
                <a:ea typeface="+mn-ea"/>
                <a:cs typeface="+mn-ea"/>
                <a:sym typeface="+mn-lt"/>
              </a:rPr>
              <a:t>早期的计算机系统主要用于科学计算，处理的数据是</a:t>
            </a:r>
            <a:r>
              <a:rPr lang="zh-CN" altLang="en-US" sz="2000" b="1" dirty="0" smtClean="0">
                <a:solidFill>
                  <a:srgbClr val="C00000"/>
                </a:solidFill>
                <a:latin typeface="+mn-lt"/>
                <a:ea typeface="+mn-ea"/>
                <a:cs typeface="+mn-ea"/>
                <a:sym typeface="+mn-lt"/>
              </a:rPr>
              <a:t>数值型数据</a:t>
            </a:r>
            <a:r>
              <a:rPr lang="zh-CN" altLang="en-US" sz="2000" dirty="0" smtClean="0">
                <a:latin typeface="+mn-lt"/>
                <a:ea typeface="+mn-ea"/>
                <a:cs typeface="+mn-ea"/>
                <a:sym typeface="+mn-lt"/>
              </a:rPr>
              <a:t>：</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整数</a:t>
            </a:r>
            <a:r>
              <a:rPr lang="en-US" altLang="zh-CN" sz="1800" dirty="0" smtClean="0">
                <a:latin typeface="+mn-lt"/>
                <a:ea typeface="+mn-ea"/>
                <a:cs typeface="+mn-ea"/>
                <a:sym typeface="+mn-lt"/>
              </a:rPr>
              <a:t>:</a:t>
            </a:r>
            <a:r>
              <a:rPr lang="zh-CN" altLang="en-US" sz="1800" dirty="0">
                <a:latin typeface="+mn-lt"/>
                <a:ea typeface="+mn-ea"/>
                <a:cs typeface="+mn-ea"/>
                <a:sym typeface="+mn-lt"/>
              </a:rPr>
              <a:t> </a:t>
            </a:r>
            <a:r>
              <a:rPr lang="en-US" altLang="zh-CN" sz="1800" dirty="0" smtClean="0">
                <a:latin typeface="+mn-lt"/>
                <a:ea typeface="+mn-ea"/>
                <a:cs typeface="+mn-ea"/>
                <a:sym typeface="+mn-lt"/>
              </a:rPr>
              <a:t>1,2,3,4,5….</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浮点数：</a:t>
            </a:r>
            <a:r>
              <a:rPr lang="en-US" altLang="zh-CN" sz="1800" dirty="0" smtClean="0">
                <a:latin typeface="+mn-lt"/>
                <a:ea typeface="+mn-ea"/>
                <a:cs typeface="+mn-ea"/>
                <a:sym typeface="+mn-lt"/>
              </a:rPr>
              <a:t>3.14, 100.34, -25.336…</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现代计算机系统的数据概念是广义的：</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数字</a:t>
            </a:r>
            <a:r>
              <a:rPr lang="zh-CN" altLang="en-US" sz="1800" dirty="0">
                <a:latin typeface="+mn-lt"/>
                <a:ea typeface="+mn-ea"/>
                <a:cs typeface="+mn-ea"/>
                <a:sym typeface="+mn-lt"/>
              </a:rPr>
              <a:t>、</a:t>
            </a:r>
            <a:r>
              <a:rPr lang="zh-CN" altLang="en-US" sz="1800" dirty="0" smtClean="0">
                <a:latin typeface="+mn-lt"/>
                <a:ea typeface="+mn-ea"/>
                <a:cs typeface="+mn-ea"/>
                <a:sym typeface="+mn-lt"/>
              </a:rPr>
              <a:t>文字、图形、图像、音频、视频等。</a:t>
            </a:r>
            <a:endParaRPr lang="en-US" altLang="zh-CN" sz="1800" dirty="0" smtClean="0">
              <a:latin typeface="+mn-lt"/>
              <a:ea typeface="+mn-ea"/>
              <a:cs typeface="+mn-ea"/>
              <a:sym typeface="+mn-lt"/>
            </a:endParaRPr>
          </a:p>
          <a:p>
            <a:r>
              <a:rPr lang="zh-CN" altLang="en-US" sz="2000" dirty="0">
                <a:latin typeface="+mn-lt"/>
                <a:ea typeface="+mn-ea"/>
                <a:cs typeface="+mn-ea"/>
                <a:sym typeface="+mn-lt"/>
              </a:rPr>
              <a:t>描述事务的符号记录称为数据。</a:t>
            </a:r>
            <a:endParaRPr lang="en-US" altLang="zh-CN" sz="2000" dirty="0">
              <a:latin typeface="+mn-lt"/>
              <a:ea typeface="+mn-ea"/>
              <a:cs typeface="+mn-ea"/>
              <a:sym typeface="+mn-lt"/>
            </a:endParaRPr>
          </a:p>
          <a:p>
            <a:r>
              <a:rPr lang="zh-CN" altLang="en-US" sz="2000" dirty="0">
                <a:latin typeface="+mn-lt"/>
                <a:ea typeface="+mn-ea"/>
                <a:cs typeface="+mn-ea"/>
                <a:sym typeface="+mn-lt"/>
              </a:rPr>
              <a:t>数据除了表现形式之外，</a:t>
            </a:r>
            <a:r>
              <a:rPr lang="zh-CN" altLang="en-US" sz="2000" dirty="0" smtClean="0">
                <a:latin typeface="+mn-lt"/>
                <a:ea typeface="+mn-ea"/>
                <a:cs typeface="+mn-ea"/>
                <a:sym typeface="+mn-lt"/>
              </a:rPr>
              <a:t>还有语义。</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数据的含义称为数据的</a:t>
            </a:r>
            <a:r>
              <a:rPr lang="zh-CN" altLang="en-US" b="1" dirty="0" smtClean="0">
                <a:solidFill>
                  <a:srgbClr val="C00000"/>
                </a:solidFill>
                <a:latin typeface="+mn-lt"/>
                <a:ea typeface="+mn-ea"/>
                <a:cs typeface="+mn-ea"/>
                <a:sym typeface="+mn-lt"/>
              </a:rPr>
              <a:t>语义。</a:t>
            </a:r>
            <a:endParaRPr lang="zh-CN" altLang="en-US" b="1" dirty="0">
              <a:solidFill>
                <a:srgbClr val="C00000"/>
              </a:solidFill>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grpSp>
        <p:nvGrpSpPr>
          <p:cNvPr id="59" name="组合 58"/>
          <p:cNvGrpSpPr/>
          <p:nvPr/>
        </p:nvGrpSpPr>
        <p:grpSpPr>
          <a:xfrm>
            <a:off x="7104112" y="1880828"/>
            <a:ext cx="3146541" cy="2681171"/>
            <a:chOff x="7237699" y="2708920"/>
            <a:chExt cx="3146541" cy="2681171"/>
          </a:xfrm>
        </p:grpSpPr>
        <p:grpSp>
          <p:nvGrpSpPr>
            <p:cNvPr id="91" name="Server"/>
            <p:cNvGrpSpPr>
              <a:grpSpLocks noChangeAspect="1"/>
            </p:cNvGrpSpPr>
            <p:nvPr>
              <p:custDataLst>
                <p:tags r:id="rId47"/>
              </p:custDataLst>
            </p:nvPr>
          </p:nvGrpSpPr>
          <p:grpSpPr>
            <a:xfrm>
              <a:off x="9232716" y="4514919"/>
              <a:ext cx="612068" cy="875172"/>
              <a:chOff x="4754879" y="1097281"/>
              <a:chExt cx="3331031" cy="4762911"/>
            </a:xfrm>
            <a:solidFill>
              <a:srgbClr val="006699"/>
            </a:solidFill>
          </p:grpSpPr>
          <p:sp>
            <p:nvSpPr>
              <p:cNvPr id="92" name="Freeform: Shape 1262"/>
              <p:cNvSpPr/>
              <p:nvPr/>
            </p:nvSpPr>
            <p:spPr>
              <a:xfrm>
                <a:off x="4754879" y="2325190"/>
                <a:ext cx="1518329" cy="3535002"/>
              </a:xfrm>
              <a:custGeom>
                <a:avLst/>
                <a:gdLst>
                  <a:gd name="connsiteX0" fmla="*/ 131756 w 1518329"/>
                  <a:gd name="connsiteY0" fmla="*/ 3382149 h 3535002"/>
                  <a:gd name="connsiteX1" fmla="*/ 131756 w 1518329"/>
                  <a:gd name="connsiteY1" fmla="*/ 3429154 h 3535002"/>
                  <a:gd name="connsiteX2" fmla="*/ 1386573 w 1518329"/>
                  <a:gd name="connsiteY2" fmla="*/ 3429154 h 3535002"/>
                  <a:gd name="connsiteX3" fmla="*/ 1386573 w 1518329"/>
                  <a:gd name="connsiteY3" fmla="*/ 3382149 h 3535002"/>
                  <a:gd name="connsiteX4" fmla="*/ 131756 w 1518329"/>
                  <a:gd name="connsiteY4" fmla="*/ 3296844 h 3535002"/>
                  <a:gd name="connsiteX5" fmla="*/ 131756 w 1518329"/>
                  <a:gd name="connsiteY5" fmla="*/ 3343849 h 3535002"/>
                  <a:gd name="connsiteX6" fmla="*/ 1386573 w 1518329"/>
                  <a:gd name="connsiteY6" fmla="*/ 3343849 h 3535002"/>
                  <a:gd name="connsiteX7" fmla="*/ 1386573 w 1518329"/>
                  <a:gd name="connsiteY7" fmla="*/ 3296844 h 3535002"/>
                  <a:gd name="connsiteX8" fmla="*/ 131756 w 1518329"/>
                  <a:gd name="connsiteY8" fmla="*/ 3211539 h 3535002"/>
                  <a:gd name="connsiteX9" fmla="*/ 131756 w 1518329"/>
                  <a:gd name="connsiteY9" fmla="*/ 3258544 h 3535002"/>
                  <a:gd name="connsiteX10" fmla="*/ 1386573 w 1518329"/>
                  <a:gd name="connsiteY10" fmla="*/ 3258544 h 3535002"/>
                  <a:gd name="connsiteX11" fmla="*/ 1386573 w 1518329"/>
                  <a:gd name="connsiteY11" fmla="*/ 3211539 h 3535002"/>
                  <a:gd name="connsiteX12" fmla="*/ 131756 w 1518329"/>
                  <a:gd name="connsiteY12" fmla="*/ 3126234 h 3535002"/>
                  <a:gd name="connsiteX13" fmla="*/ 131756 w 1518329"/>
                  <a:gd name="connsiteY13" fmla="*/ 3173239 h 3535002"/>
                  <a:gd name="connsiteX14" fmla="*/ 1386573 w 1518329"/>
                  <a:gd name="connsiteY14" fmla="*/ 3173239 h 3535002"/>
                  <a:gd name="connsiteX15" fmla="*/ 1386573 w 1518329"/>
                  <a:gd name="connsiteY15" fmla="*/ 3126234 h 3535002"/>
                  <a:gd name="connsiteX16" fmla="*/ 131756 w 1518329"/>
                  <a:gd name="connsiteY16" fmla="*/ 3040929 h 3535002"/>
                  <a:gd name="connsiteX17" fmla="*/ 131756 w 1518329"/>
                  <a:gd name="connsiteY17" fmla="*/ 3087934 h 3535002"/>
                  <a:gd name="connsiteX18" fmla="*/ 1386573 w 1518329"/>
                  <a:gd name="connsiteY18" fmla="*/ 3087934 h 3535002"/>
                  <a:gd name="connsiteX19" fmla="*/ 1386573 w 1518329"/>
                  <a:gd name="connsiteY19" fmla="*/ 3040929 h 3535002"/>
                  <a:gd name="connsiteX20" fmla="*/ 131756 w 1518329"/>
                  <a:gd name="connsiteY20" fmla="*/ 2955624 h 3535002"/>
                  <a:gd name="connsiteX21" fmla="*/ 131756 w 1518329"/>
                  <a:gd name="connsiteY21" fmla="*/ 3002629 h 3535002"/>
                  <a:gd name="connsiteX22" fmla="*/ 1386573 w 1518329"/>
                  <a:gd name="connsiteY22" fmla="*/ 3002629 h 3535002"/>
                  <a:gd name="connsiteX23" fmla="*/ 1386573 w 1518329"/>
                  <a:gd name="connsiteY23" fmla="*/ 2955624 h 3535002"/>
                  <a:gd name="connsiteX24" fmla="*/ 131756 w 1518329"/>
                  <a:gd name="connsiteY24" fmla="*/ 2870319 h 3535002"/>
                  <a:gd name="connsiteX25" fmla="*/ 131756 w 1518329"/>
                  <a:gd name="connsiteY25" fmla="*/ 2917324 h 3535002"/>
                  <a:gd name="connsiteX26" fmla="*/ 1386573 w 1518329"/>
                  <a:gd name="connsiteY26" fmla="*/ 2917324 h 3535002"/>
                  <a:gd name="connsiteX27" fmla="*/ 1386573 w 1518329"/>
                  <a:gd name="connsiteY27" fmla="*/ 2870319 h 3535002"/>
                  <a:gd name="connsiteX28" fmla="*/ 131756 w 1518329"/>
                  <a:gd name="connsiteY28" fmla="*/ 2785014 h 3535002"/>
                  <a:gd name="connsiteX29" fmla="*/ 131756 w 1518329"/>
                  <a:gd name="connsiteY29" fmla="*/ 2832019 h 3535002"/>
                  <a:gd name="connsiteX30" fmla="*/ 1386573 w 1518329"/>
                  <a:gd name="connsiteY30" fmla="*/ 2832019 h 3535002"/>
                  <a:gd name="connsiteX31" fmla="*/ 1386573 w 1518329"/>
                  <a:gd name="connsiteY31" fmla="*/ 2785014 h 3535002"/>
                  <a:gd name="connsiteX32" fmla="*/ 992334 w 1518329"/>
                  <a:gd name="connsiteY32" fmla="*/ 964744 h 3535002"/>
                  <a:gd name="connsiteX33" fmla="*/ 975775 w 1518329"/>
                  <a:gd name="connsiteY33" fmla="*/ 967071 h 3535002"/>
                  <a:gd name="connsiteX34" fmla="*/ 943210 w 1518329"/>
                  <a:gd name="connsiteY34" fmla="*/ 996214 h 3535002"/>
                  <a:gd name="connsiteX35" fmla="*/ 911134 w 1518329"/>
                  <a:gd name="connsiteY35" fmla="*/ 1084379 h 3535002"/>
                  <a:gd name="connsiteX36" fmla="*/ 1051680 w 1518329"/>
                  <a:gd name="connsiteY36" fmla="*/ 1226423 h 3535002"/>
                  <a:gd name="connsiteX37" fmla="*/ 1192225 w 1518329"/>
                  <a:gd name="connsiteY37" fmla="*/ 1084379 h 3535002"/>
                  <a:gd name="connsiteX38" fmla="*/ 1160150 w 1518329"/>
                  <a:gd name="connsiteY38" fmla="*/ 996214 h 3535002"/>
                  <a:gd name="connsiteX39" fmla="*/ 1127584 w 1518329"/>
                  <a:gd name="connsiteY39" fmla="*/ 967071 h 3535002"/>
                  <a:gd name="connsiteX40" fmla="*/ 1097957 w 1518329"/>
                  <a:gd name="connsiteY40" fmla="*/ 974908 h 3535002"/>
                  <a:gd name="connsiteX41" fmla="*/ 1105547 w 1518329"/>
                  <a:gd name="connsiteY41" fmla="*/ 1004786 h 3535002"/>
                  <a:gd name="connsiteX42" fmla="*/ 1128074 w 1518329"/>
                  <a:gd name="connsiteY42" fmla="*/ 1025603 h 3535002"/>
                  <a:gd name="connsiteX43" fmla="*/ 1148886 w 1518329"/>
                  <a:gd name="connsiteY43" fmla="*/ 1084379 h 3535002"/>
                  <a:gd name="connsiteX44" fmla="*/ 1120483 w 1518329"/>
                  <a:gd name="connsiteY44" fmla="*/ 1153932 h 3535002"/>
                  <a:gd name="connsiteX45" fmla="*/ 1051680 w 1518329"/>
                  <a:gd name="connsiteY45" fmla="*/ 1182585 h 3535002"/>
                  <a:gd name="connsiteX46" fmla="*/ 982876 w 1518329"/>
                  <a:gd name="connsiteY46" fmla="*/ 1153932 h 3535002"/>
                  <a:gd name="connsiteX47" fmla="*/ 954473 w 1518329"/>
                  <a:gd name="connsiteY47" fmla="*/ 1084379 h 3535002"/>
                  <a:gd name="connsiteX48" fmla="*/ 976265 w 1518329"/>
                  <a:gd name="connsiteY48" fmla="*/ 1024133 h 3535002"/>
                  <a:gd name="connsiteX49" fmla="*/ 991691 w 1518329"/>
                  <a:gd name="connsiteY49" fmla="*/ 1009194 h 3535002"/>
                  <a:gd name="connsiteX50" fmla="*/ 996588 w 1518329"/>
                  <a:gd name="connsiteY50" fmla="*/ 1005520 h 3535002"/>
                  <a:gd name="connsiteX51" fmla="*/ 997567 w 1518329"/>
                  <a:gd name="connsiteY51" fmla="*/ 1004786 h 3535002"/>
                  <a:gd name="connsiteX52" fmla="*/ 997812 w 1518329"/>
                  <a:gd name="connsiteY52" fmla="*/ 1004786 h 3535002"/>
                  <a:gd name="connsiteX53" fmla="*/ 1005403 w 1518329"/>
                  <a:gd name="connsiteY53" fmla="*/ 974908 h 3535002"/>
                  <a:gd name="connsiteX54" fmla="*/ 992334 w 1518329"/>
                  <a:gd name="connsiteY54" fmla="*/ 964744 h 3535002"/>
                  <a:gd name="connsiteX55" fmla="*/ 463936 w 1518329"/>
                  <a:gd name="connsiteY55" fmla="*/ 949638 h 3535002"/>
                  <a:gd name="connsiteX56" fmla="*/ 405457 w 1518329"/>
                  <a:gd name="connsiteY56" fmla="*/ 1008117 h 3535002"/>
                  <a:gd name="connsiteX57" fmla="*/ 463936 w 1518329"/>
                  <a:gd name="connsiteY57" fmla="*/ 1066596 h 3535002"/>
                  <a:gd name="connsiteX58" fmla="*/ 522415 w 1518329"/>
                  <a:gd name="connsiteY58" fmla="*/ 1008117 h 3535002"/>
                  <a:gd name="connsiteX59" fmla="*/ 463936 w 1518329"/>
                  <a:gd name="connsiteY59" fmla="*/ 949638 h 3535002"/>
                  <a:gd name="connsiteX60" fmla="*/ 279637 w 1518329"/>
                  <a:gd name="connsiteY60" fmla="*/ 949638 h 3535002"/>
                  <a:gd name="connsiteX61" fmla="*/ 221158 w 1518329"/>
                  <a:gd name="connsiteY61" fmla="*/ 1008117 h 3535002"/>
                  <a:gd name="connsiteX62" fmla="*/ 279637 w 1518329"/>
                  <a:gd name="connsiteY62" fmla="*/ 1066596 h 3535002"/>
                  <a:gd name="connsiteX63" fmla="*/ 338116 w 1518329"/>
                  <a:gd name="connsiteY63" fmla="*/ 1008117 h 3535002"/>
                  <a:gd name="connsiteX64" fmla="*/ 279637 w 1518329"/>
                  <a:gd name="connsiteY64" fmla="*/ 949638 h 3535002"/>
                  <a:gd name="connsiteX65" fmla="*/ 1051679 w 1518329"/>
                  <a:gd name="connsiteY65" fmla="*/ 919956 h 3535002"/>
                  <a:gd name="connsiteX66" fmla="*/ 1030207 w 1518329"/>
                  <a:gd name="connsiteY66" fmla="*/ 941774 h 3535002"/>
                  <a:gd name="connsiteX67" fmla="*/ 1030207 w 1518329"/>
                  <a:gd name="connsiteY67" fmla="*/ 1007472 h 3535002"/>
                  <a:gd name="connsiteX68" fmla="*/ 1030207 w 1518329"/>
                  <a:gd name="connsiteY68" fmla="*/ 1073170 h 3535002"/>
                  <a:gd name="connsiteX69" fmla="*/ 1051679 w 1518329"/>
                  <a:gd name="connsiteY69" fmla="*/ 1094987 h 3535002"/>
                  <a:gd name="connsiteX70" fmla="*/ 1073151 w 1518329"/>
                  <a:gd name="connsiteY70" fmla="*/ 1073170 h 3535002"/>
                  <a:gd name="connsiteX71" fmla="*/ 1073151 w 1518329"/>
                  <a:gd name="connsiteY71" fmla="*/ 1007472 h 3535002"/>
                  <a:gd name="connsiteX72" fmla="*/ 1073151 w 1518329"/>
                  <a:gd name="connsiteY72" fmla="*/ 941774 h 3535002"/>
                  <a:gd name="connsiteX73" fmla="*/ 1051679 w 1518329"/>
                  <a:gd name="connsiteY73" fmla="*/ 919956 h 3535002"/>
                  <a:gd name="connsiteX74" fmla="*/ 131756 w 1518329"/>
                  <a:gd name="connsiteY74" fmla="*/ 714104 h 3535002"/>
                  <a:gd name="connsiteX75" fmla="*/ 131756 w 1518329"/>
                  <a:gd name="connsiteY75" fmla="*/ 836024 h 3535002"/>
                  <a:gd name="connsiteX76" fmla="*/ 1386573 w 1518329"/>
                  <a:gd name="connsiteY76" fmla="*/ 836024 h 3535002"/>
                  <a:gd name="connsiteX77" fmla="*/ 1386573 w 1518329"/>
                  <a:gd name="connsiteY77" fmla="*/ 714104 h 3535002"/>
                  <a:gd name="connsiteX78" fmla="*/ 131756 w 1518329"/>
                  <a:gd name="connsiteY78" fmla="*/ 535578 h 3535002"/>
                  <a:gd name="connsiteX79" fmla="*/ 131756 w 1518329"/>
                  <a:gd name="connsiteY79" fmla="*/ 657498 h 3535002"/>
                  <a:gd name="connsiteX80" fmla="*/ 1386573 w 1518329"/>
                  <a:gd name="connsiteY80" fmla="*/ 657498 h 3535002"/>
                  <a:gd name="connsiteX81" fmla="*/ 1386573 w 1518329"/>
                  <a:gd name="connsiteY81" fmla="*/ 535578 h 3535002"/>
                  <a:gd name="connsiteX82" fmla="*/ 131756 w 1518329"/>
                  <a:gd name="connsiteY82" fmla="*/ 357052 h 3535002"/>
                  <a:gd name="connsiteX83" fmla="*/ 131756 w 1518329"/>
                  <a:gd name="connsiteY83" fmla="*/ 478972 h 3535002"/>
                  <a:gd name="connsiteX84" fmla="*/ 1386573 w 1518329"/>
                  <a:gd name="connsiteY84" fmla="*/ 478972 h 3535002"/>
                  <a:gd name="connsiteX85" fmla="*/ 1386573 w 1518329"/>
                  <a:gd name="connsiteY85" fmla="*/ 357052 h 3535002"/>
                  <a:gd name="connsiteX86" fmla="*/ 131756 w 1518329"/>
                  <a:gd name="connsiteY86" fmla="*/ 178526 h 3535002"/>
                  <a:gd name="connsiteX87" fmla="*/ 131756 w 1518329"/>
                  <a:gd name="connsiteY87" fmla="*/ 300446 h 3535002"/>
                  <a:gd name="connsiteX88" fmla="*/ 1386573 w 1518329"/>
                  <a:gd name="connsiteY88" fmla="*/ 300446 h 3535002"/>
                  <a:gd name="connsiteX89" fmla="*/ 1386573 w 1518329"/>
                  <a:gd name="connsiteY89" fmla="*/ 178526 h 3535002"/>
                  <a:gd name="connsiteX90" fmla="*/ 0 w 1518329"/>
                  <a:gd name="connsiteY90" fmla="*/ 0 h 3535002"/>
                  <a:gd name="connsiteX91" fmla="*/ 1518329 w 1518329"/>
                  <a:gd name="connsiteY91" fmla="*/ 0 h 3535002"/>
                  <a:gd name="connsiteX92" fmla="*/ 1518329 w 1518329"/>
                  <a:gd name="connsiteY92" fmla="*/ 3535002 h 3535002"/>
                  <a:gd name="connsiteX93" fmla="*/ 0 w 1518329"/>
                  <a:gd name="connsiteY93" fmla="*/ 3535002 h 35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518329" h="3535002">
                    <a:moveTo>
                      <a:pt x="131756" y="3382149"/>
                    </a:moveTo>
                    <a:lnTo>
                      <a:pt x="131756" y="3429154"/>
                    </a:lnTo>
                    <a:lnTo>
                      <a:pt x="1386573" y="3429154"/>
                    </a:lnTo>
                    <a:lnTo>
                      <a:pt x="1386573" y="3382149"/>
                    </a:lnTo>
                    <a:close/>
                    <a:moveTo>
                      <a:pt x="131756" y="3296844"/>
                    </a:moveTo>
                    <a:lnTo>
                      <a:pt x="131756" y="3343849"/>
                    </a:lnTo>
                    <a:lnTo>
                      <a:pt x="1386573" y="3343849"/>
                    </a:lnTo>
                    <a:lnTo>
                      <a:pt x="1386573" y="3296844"/>
                    </a:lnTo>
                    <a:close/>
                    <a:moveTo>
                      <a:pt x="131756" y="3211539"/>
                    </a:moveTo>
                    <a:lnTo>
                      <a:pt x="131756" y="3258544"/>
                    </a:lnTo>
                    <a:lnTo>
                      <a:pt x="1386573" y="3258544"/>
                    </a:lnTo>
                    <a:lnTo>
                      <a:pt x="1386573" y="3211539"/>
                    </a:lnTo>
                    <a:close/>
                    <a:moveTo>
                      <a:pt x="131756" y="3126234"/>
                    </a:moveTo>
                    <a:lnTo>
                      <a:pt x="131756" y="3173239"/>
                    </a:lnTo>
                    <a:lnTo>
                      <a:pt x="1386573" y="3173239"/>
                    </a:lnTo>
                    <a:lnTo>
                      <a:pt x="1386573" y="3126234"/>
                    </a:lnTo>
                    <a:close/>
                    <a:moveTo>
                      <a:pt x="131756" y="3040929"/>
                    </a:moveTo>
                    <a:lnTo>
                      <a:pt x="131756" y="3087934"/>
                    </a:lnTo>
                    <a:lnTo>
                      <a:pt x="1386573" y="3087934"/>
                    </a:lnTo>
                    <a:lnTo>
                      <a:pt x="1386573" y="3040929"/>
                    </a:lnTo>
                    <a:close/>
                    <a:moveTo>
                      <a:pt x="131756" y="2955624"/>
                    </a:moveTo>
                    <a:lnTo>
                      <a:pt x="131756" y="3002629"/>
                    </a:lnTo>
                    <a:lnTo>
                      <a:pt x="1386573" y="3002629"/>
                    </a:lnTo>
                    <a:lnTo>
                      <a:pt x="1386573" y="2955624"/>
                    </a:lnTo>
                    <a:close/>
                    <a:moveTo>
                      <a:pt x="131756" y="2870319"/>
                    </a:moveTo>
                    <a:lnTo>
                      <a:pt x="131756" y="2917324"/>
                    </a:lnTo>
                    <a:lnTo>
                      <a:pt x="1386573" y="2917324"/>
                    </a:lnTo>
                    <a:lnTo>
                      <a:pt x="1386573" y="2870319"/>
                    </a:lnTo>
                    <a:close/>
                    <a:moveTo>
                      <a:pt x="131756" y="2785014"/>
                    </a:moveTo>
                    <a:lnTo>
                      <a:pt x="131756" y="2832019"/>
                    </a:lnTo>
                    <a:lnTo>
                      <a:pt x="1386573" y="2832019"/>
                    </a:lnTo>
                    <a:lnTo>
                      <a:pt x="1386573" y="2785014"/>
                    </a:lnTo>
                    <a:close/>
                    <a:moveTo>
                      <a:pt x="992334" y="964744"/>
                    </a:moveTo>
                    <a:cubicBezTo>
                      <a:pt x="986977" y="963336"/>
                      <a:pt x="981040" y="964009"/>
                      <a:pt x="975775" y="967071"/>
                    </a:cubicBezTo>
                    <a:cubicBezTo>
                      <a:pt x="974551" y="967805"/>
                      <a:pt x="959125" y="977112"/>
                      <a:pt x="943210" y="996214"/>
                    </a:cubicBezTo>
                    <a:cubicBezTo>
                      <a:pt x="927539" y="1015072"/>
                      <a:pt x="911134" y="1044950"/>
                      <a:pt x="911134" y="1084379"/>
                    </a:cubicBezTo>
                    <a:cubicBezTo>
                      <a:pt x="911134" y="1162748"/>
                      <a:pt x="974061" y="1226423"/>
                      <a:pt x="1051680" y="1226423"/>
                    </a:cubicBezTo>
                    <a:cubicBezTo>
                      <a:pt x="1129298" y="1226423"/>
                      <a:pt x="1192225" y="1162748"/>
                      <a:pt x="1192225" y="1084379"/>
                    </a:cubicBezTo>
                    <a:cubicBezTo>
                      <a:pt x="1192225" y="1044950"/>
                      <a:pt x="1176065" y="1015072"/>
                      <a:pt x="1160150" y="996214"/>
                    </a:cubicBezTo>
                    <a:cubicBezTo>
                      <a:pt x="1144234" y="977112"/>
                      <a:pt x="1128808" y="967805"/>
                      <a:pt x="1127584" y="967071"/>
                    </a:cubicBezTo>
                    <a:cubicBezTo>
                      <a:pt x="1117300" y="960948"/>
                      <a:pt x="1103833" y="964377"/>
                      <a:pt x="1097957" y="974908"/>
                    </a:cubicBezTo>
                    <a:cubicBezTo>
                      <a:pt x="1091836" y="985194"/>
                      <a:pt x="1095264" y="998663"/>
                      <a:pt x="1105547" y="1004786"/>
                    </a:cubicBezTo>
                    <a:cubicBezTo>
                      <a:pt x="1106772" y="1005520"/>
                      <a:pt x="1117790" y="1012623"/>
                      <a:pt x="1128074" y="1025603"/>
                    </a:cubicBezTo>
                    <a:cubicBezTo>
                      <a:pt x="1138847" y="1039072"/>
                      <a:pt x="1148886" y="1058175"/>
                      <a:pt x="1148886" y="1084379"/>
                    </a:cubicBezTo>
                    <a:cubicBezTo>
                      <a:pt x="1148886" y="1111564"/>
                      <a:pt x="1138113" y="1136054"/>
                      <a:pt x="1120483" y="1153932"/>
                    </a:cubicBezTo>
                    <a:cubicBezTo>
                      <a:pt x="1102854" y="1171810"/>
                      <a:pt x="1078614" y="1182585"/>
                      <a:pt x="1051680" y="1182585"/>
                    </a:cubicBezTo>
                    <a:cubicBezTo>
                      <a:pt x="1024746" y="1182585"/>
                      <a:pt x="1000506" y="1171810"/>
                      <a:pt x="982876" y="1153932"/>
                    </a:cubicBezTo>
                    <a:cubicBezTo>
                      <a:pt x="965247" y="1136054"/>
                      <a:pt x="954473" y="1111564"/>
                      <a:pt x="954473" y="1084379"/>
                    </a:cubicBezTo>
                    <a:cubicBezTo>
                      <a:pt x="954473" y="1057195"/>
                      <a:pt x="965247" y="1037848"/>
                      <a:pt x="976265" y="1024133"/>
                    </a:cubicBezTo>
                    <a:cubicBezTo>
                      <a:pt x="981897" y="1017521"/>
                      <a:pt x="987528" y="1012378"/>
                      <a:pt x="991691" y="1009194"/>
                    </a:cubicBezTo>
                    <a:cubicBezTo>
                      <a:pt x="993894" y="1007480"/>
                      <a:pt x="995608" y="1006255"/>
                      <a:pt x="996588" y="1005520"/>
                    </a:cubicBezTo>
                    <a:cubicBezTo>
                      <a:pt x="997078" y="1005276"/>
                      <a:pt x="997567" y="1005031"/>
                      <a:pt x="997567" y="1004786"/>
                    </a:cubicBezTo>
                    <a:cubicBezTo>
                      <a:pt x="997812" y="1004786"/>
                      <a:pt x="997812" y="1004786"/>
                      <a:pt x="997812" y="1004786"/>
                    </a:cubicBezTo>
                    <a:cubicBezTo>
                      <a:pt x="1008096" y="998663"/>
                      <a:pt x="1011524" y="985194"/>
                      <a:pt x="1005403" y="974908"/>
                    </a:cubicBezTo>
                    <a:cubicBezTo>
                      <a:pt x="1002465" y="969642"/>
                      <a:pt x="997690" y="966152"/>
                      <a:pt x="992334" y="964744"/>
                    </a:cubicBezTo>
                    <a:close/>
                    <a:moveTo>
                      <a:pt x="463936" y="949638"/>
                    </a:moveTo>
                    <a:cubicBezTo>
                      <a:pt x="431639" y="949638"/>
                      <a:pt x="405457" y="975820"/>
                      <a:pt x="405457" y="1008117"/>
                    </a:cubicBezTo>
                    <a:cubicBezTo>
                      <a:pt x="405457" y="1040414"/>
                      <a:pt x="431639" y="1066596"/>
                      <a:pt x="463936" y="1066596"/>
                    </a:cubicBezTo>
                    <a:cubicBezTo>
                      <a:pt x="496233" y="1066596"/>
                      <a:pt x="522415" y="1040414"/>
                      <a:pt x="522415" y="1008117"/>
                    </a:cubicBezTo>
                    <a:cubicBezTo>
                      <a:pt x="522415" y="975820"/>
                      <a:pt x="496233" y="949638"/>
                      <a:pt x="463936" y="949638"/>
                    </a:cubicBezTo>
                    <a:close/>
                    <a:moveTo>
                      <a:pt x="279637" y="949638"/>
                    </a:moveTo>
                    <a:cubicBezTo>
                      <a:pt x="247340" y="949638"/>
                      <a:pt x="221158" y="975820"/>
                      <a:pt x="221158" y="1008117"/>
                    </a:cubicBezTo>
                    <a:cubicBezTo>
                      <a:pt x="221158" y="1040414"/>
                      <a:pt x="247340" y="1066596"/>
                      <a:pt x="279637" y="1066596"/>
                    </a:cubicBezTo>
                    <a:cubicBezTo>
                      <a:pt x="311934" y="1066596"/>
                      <a:pt x="338116" y="1040414"/>
                      <a:pt x="338116" y="1008117"/>
                    </a:cubicBezTo>
                    <a:cubicBezTo>
                      <a:pt x="338116" y="975820"/>
                      <a:pt x="311934" y="949638"/>
                      <a:pt x="279637" y="949638"/>
                    </a:cubicBezTo>
                    <a:close/>
                    <a:moveTo>
                      <a:pt x="1051679" y="919956"/>
                    </a:moveTo>
                    <a:cubicBezTo>
                      <a:pt x="1039723" y="919956"/>
                      <a:pt x="1030207" y="929762"/>
                      <a:pt x="1030207" y="941774"/>
                    </a:cubicBezTo>
                    <a:lnTo>
                      <a:pt x="1030207" y="1007472"/>
                    </a:lnTo>
                    <a:lnTo>
                      <a:pt x="1030207" y="1073170"/>
                    </a:lnTo>
                    <a:cubicBezTo>
                      <a:pt x="1030207" y="1085181"/>
                      <a:pt x="1039723" y="1094987"/>
                      <a:pt x="1051679" y="1094987"/>
                    </a:cubicBezTo>
                    <a:cubicBezTo>
                      <a:pt x="1063635" y="1094987"/>
                      <a:pt x="1073151" y="1085181"/>
                      <a:pt x="1073151" y="1073170"/>
                    </a:cubicBezTo>
                    <a:lnTo>
                      <a:pt x="1073151" y="1007472"/>
                    </a:lnTo>
                    <a:lnTo>
                      <a:pt x="1073151" y="941774"/>
                    </a:lnTo>
                    <a:cubicBezTo>
                      <a:pt x="1073151" y="929762"/>
                      <a:pt x="1063635" y="919956"/>
                      <a:pt x="1051679" y="919956"/>
                    </a:cubicBezTo>
                    <a:close/>
                    <a:moveTo>
                      <a:pt x="131756" y="714104"/>
                    </a:moveTo>
                    <a:lnTo>
                      <a:pt x="131756" y="836024"/>
                    </a:lnTo>
                    <a:lnTo>
                      <a:pt x="1386573" y="836024"/>
                    </a:lnTo>
                    <a:lnTo>
                      <a:pt x="1386573" y="714104"/>
                    </a:lnTo>
                    <a:close/>
                    <a:moveTo>
                      <a:pt x="131756" y="535578"/>
                    </a:moveTo>
                    <a:lnTo>
                      <a:pt x="131756" y="657498"/>
                    </a:lnTo>
                    <a:lnTo>
                      <a:pt x="1386573" y="657498"/>
                    </a:lnTo>
                    <a:lnTo>
                      <a:pt x="1386573" y="535578"/>
                    </a:lnTo>
                    <a:close/>
                    <a:moveTo>
                      <a:pt x="131756" y="357052"/>
                    </a:moveTo>
                    <a:lnTo>
                      <a:pt x="131756" y="478972"/>
                    </a:lnTo>
                    <a:lnTo>
                      <a:pt x="1386573" y="478972"/>
                    </a:lnTo>
                    <a:lnTo>
                      <a:pt x="1386573" y="357052"/>
                    </a:lnTo>
                    <a:close/>
                    <a:moveTo>
                      <a:pt x="131756" y="178526"/>
                    </a:moveTo>
                    <a:lnTo>
                      <a:pt x="131756" y="300446"/>
                    </a:lnTo>
                    <a:lnTo>
                      <a:pt x="1386573" y="300446"/>
                    </a:lnTo>
                    <a:lnTo>
                      <a:pt x="1386573" y="178526"/>
                    </a:lnTo>
                    <a:close/>
                    <a:moveTo>
                      <a:pt x="0" y="0"/>
                    </a:moveTo>
                    <a:lnTo>
                      <a:pt x="1518329" y="0"/>
                    </a:lnTo>
                    <a:lnTo>
                      <a:pt x="1518329" y="3535002"/>
                    </a:lnTo>
                    <a:lnTo>
                      <a:pt x="0" y="35350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93" name="Parallelogram 143"/>
              <p:cNvSpPr/>
              <p:nvPr/>
            </p:nvSpPr>
            <p:spPr>
              <a:xfrm>
                <a:off x="4754879" y="1097281"/>
                <a:ext cx="3331031" cy="1165359"/>
              </a:xfrm>
              <a:prstGeom prst="parallelogram">
                <a:avLst>
                  <a:gd name="adj" fmla="val 15502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94" name="Freeform: Shape 1270"/>
              <p:cNvSpPr/>
              <p:nvPr/>
            </p:nvSpPr>
            <p:spPr>
              <a:xfrm rot="5400000" flipH="1">
                <a:off x="4875143" y="2638790"/>
                <a:ext cx="4671470" cy="1750063"/>
              </a:xfrm>
              <a:custGeom>
                <a:avLst/>
                <a:gdLst>
                  <a:gd name="connsiteX0" fmla="*/ 3724402 w 4671470"/>
                  <a:gd name="connsiteY0" fmla="*/ 599823 h 1750063"/>
                  <a:gd name="connsiteX1" fmla="*/ 3699601 w 4671470"/>
                  <a:gd name="connsiteY1" fmla="*/ 624624 h 1750063"/>
                  <a:gd name="connsiteX2" fmla="*/ 3674800 w 4671470"/>
                  <a:gd name="connsiteY2" fmla="*/ 599823 h 1750063"/>
                  <a:gd name="connsiteX3" fmla="*/ 3699601 w 4671470"/>
                  <a:gd name="connsiteY3" fmla="*/ 575022 h 1750063"/>
                  <a:gd name="connsiteX4" fmla="*/ 3724402 w 4671470"/>
                  <a:gd name="connsiteY4" fmla="*/ 599823 h 1750063"/>
                  <a:gd name="connsiteX5" fmla="*/ 3768160 w 4671470"/>
                  <a:gd name="connsiteY5" fmla="*/ 523881 h 1750063"/>
                  <a:gd name="connsiteX6" fmla="*/ 3743360 w 4671470"/>
                  <a:gd name="connsiteY6" fmla="*/ 548682 h 1750063"/>
                  <a:gd name="connsiteX7" fmla="*/ 3718559 w 4671470"/>
                  <a:gd name="connsiteY7" fmla="*/ 523881 h 1750063"/>
                  <a:gd name="connsiteX8" fmla="*/ 3743360 w 4671470"/>
                  <a:gd name="connsiteY8" fmla="*/ 499080 h 1750063"/>
                  <a:gd name="connsiteX9" fmla="*/ 3768160 w 4671470"/>
                  <a:gd name="connsiteY9" fmla="*/ 523881 h 1750063"/>
                  <a:gd name="connsiteX10" fmla="*/ 3811919 w 4671470"/>
                  <a:gd name="connsiteY10" fmla="*/ 447943 h 1750063"/>
                  <a:gd name="connsiteX11" fmla="*/ 3787119 w 4671470"/>
                  <a:gd name="connsiteY11" fmla="*/ 472744 h 1750063"/>
                  <a:gd name="connsiteX12" fmla="*/ 3762317 w 4671470"/>
                  <a:gd name="connsiteY12" fmla="*/ 447943 h 1750063"/>
                  <a:gd name="connsiteX13" fmla="*/ 3787119 w 4671470"/>
                  <a:gd name="connsiteY13" fmla="*/ 423142 h 1750063"/>
                  <a:gd name="connsiteX14" fmla="*/ 3811919 w 4671470"/>
                  <a:gd name="connsiteY14" fmla="*/ 447943 h 1750063"/>
                  <a:gd name="connsiteX15" fmla="*/ 3817761 w 4671470"/>
                  <a:gd name="connsiteY15" fmla="*/ 599823 h 1750063"/>
                  <a:gd name="connsiteX16" fmla="*/ 3792960 w 4671470"/>
                  <a:gd name="connsiteY16" fmla="*/ 624624 h 1750063"/>
                  <a:gd name="connsiteX17" fmla="*/ 3768160 w 4671470"/>
                  <a:gd name="connsiteY17" fmla="*/ 599823 h 1750063"/>
                  <a:gd name="connsiteX18" fmla="*/ 3792960 w 4671470"/>
                  <a:gd name="connsiteY18" fmla="*/ 575022 h 1750063"/>
                  <a:gd name="connsiteX19" fmla="*/ 3817761 w 4671470"/>
                  <a:gd name="connsiteY19" fmla="*/ 599823 h 1750063"/>
                  <a:gd name="connsiteX20" fmla="*/ 3855678 w 4671470"/>
                  <a:gd name="connsiteY20" fmla="*/ 371999 h 1750063"/>
                  <a:gd name="connsiteX21" fmla="*/ 3830878 w 4671470"/>
                  <a:gd name="connsiteY21" fmla="*/ 396800 h 1750063"/>
                  <a:gd name="connsiteX22" fmla="*/ 3806076 w 4671470"/>
                  <a:gd name="connsiteY22" fmla="*/ 371999 h 1750063"/>
                  <a:gd name="connsiteX23" fmla="*/ 3830878 w 4671470"/>
                  <a:gd name="connsiteY23" fmla="*/ 347198 h 1750063"/>
                  <a:gd name="connsiteX24" fmla="*/ 3855678 w 4671470"/>
                  <a:gd name="connsiteY24" fmla="*/ 371999 h 1750063"/>
                  <a:gd name="connsiteX25" fmla="*/ 3861520 w 4671470"/>
                  <a:gd name="connsiteY25" fmla="*/ 523881 h 1750063"/>
                  <a:gd name="connsiteX26" fmla="*/ 3836719 w 4671470"/>
                  <a:gd name="connsiteY26" fmla="*/ 548682 h 1750063"/>
                  <a:gd name="connsiteX27" fmla="*/ 3811919 w 4671470"/>
                  <a:gd name="connsiteY27" fmla="*/ 523881 h 1750063"/>
                  <a:gd name="connsiteX28" fmla="*/ 3836719 w 4671470"/>
                  <a:gd name="connsiteY28" fmla="*/ 499080 h 1750063"/>
                  <a:gd name="connsiteX29" fmla="*/ 3861520 w 4671470"/>
                  <a:gd name="connsiteY29" fmla="*/ 523881 h 1750063"/>
                  <a:gd name="connsiteX30" fmla="*/ 3899432 w 4671470"/>
                  <a:gd name="connsiteY30" fmla="*/ 296070 h 1750063"/>
                  <a:gd name="connsiteX31" fmla="*/ 3874632 w 4671470"/>
                  <a:gd name="connsiteY31" fmla="*/ 320871 h 1750063"/>
                  <a:gd name="connsiteX32" fmla="*/ 3849831 w 4671470"/>
                  <a:gd name="connsiteY32" fmla="*/ 296070 h 1750063"/>
                  <a:gd name="connsiteX33" fmla="*/ 3874632 w 4671470"/>
                  <a:gd name="connsiteY33" fmla="*/ 271269 h 1750063"/>
                  <a:gd name="connsiteX34" fmla="*/ 3899432 w 4671470"/>
                  <a:gd name="connsiteY34" fmla="*/ 296070 h 1750063"/>
                  <a:gd name="connsiteX35" fmla="*/ 3905279 w 4671470"/>
                  <a:gd name="connsiteY35" fmla="*/ 447943 h 1750063"/>
                  <a:gd name="connsiteX36" fmla="*/ 3880478 w 4671470"/>
                  <a:gd name="connsiteY36" fmla="*/ 472744 h 1750063"/>
                  <a:gd name="connsiteX37" fmla="*/ 3855678 w 4671470"/>
                  <a:gd name="connsiteY37" fmla="*/ 447943 h 1750063"/>
                  <a:gd name="connsiteX38" fmla="*/ 3880478 w 4671470"/>
                  <a:gd name="connsiteY38" fmla="*/ 423142 h 1750063"/>
                  <a:gd name="connsiteX39" fmla="*/ 3905279 w 4671470"/>
                  <a:gd name="connsiteY39" fmla="*/ 447943 h 1750063"/>
                  <a:gd name="connsiteX40" fmla="*/ 3911120 w 4671470"/>
                  <a:gd name="connsiteY40" fmla="*/ 599823 h 1750063"/>
                  <a:gd name="connsiteX41" fmla="*/ 3886319 w 4671470"/>
                  <a:gd name="connsiteY41" fmla="*/ 624624 h 1750063"/>
                  <a:gd name="connsiteX42" fmla="*/ 3861519 w 4671470"/>
                  <a:gd name="connsiteY42" fmla="*/ 599823 h 1750063"/>
                  <a:gd name="connsiteX43" fmla="*/ 3886319 w 4671470"/>
                  <a:gd name="connsiteY43" fmla="*/ 575022 h 1750063"/>
                  <a:gd name="connsiteX44" fmla="*/ 3911120 w 4671470"/>
                  <a:gd name="connsiteY44" fmla="*/ 599823 h 1750063"/>
                  <a:gd name="connsiteX45" fmla="*/ 3943188 w 4671470"/>
                  <a:gd name="connsiteY45" fmla="*/ 220112 h 1750063"/>
                  <a:gd name="connsiteX46" fmla="*/ 3918388 w 4671470"/>
                  <a:gd name="connsiteY46" fmla="*/ 244913 h 1750063"/>
                  <a:gd name="connsiteX47" fmla="*/ 3893586 w 4671470"/>
                  <a:gd name="connsiteY47" fmla="*/ 220112 h 1750063"/>
                  <a:gd name="connsiteX48" fmla="*/ 3918388 w 4671470"/>
                  <a:gd name="connsiteY48" fmla="*/ 195311 h 1750063"/>
                  <a:gd name="connsiteX49" fmla="*/ 3943188 w 4671470"/>
                  <a:gd name="connsiteY49" fmla="*/ 220112 h 1750063"/>
                  <a:gd name="connsiteX50" fmla="*/ 3949038 w 4671470"/>
                  <a:gd name="connsiteY50" fmla="*/ 371999 h 1750063"/>
                  <a:gd name="connsiteX51" fmla="*/ 3924237 w 4671470"/>
                  <a:gd name="connsiteY51" fmla="*/ 396800 h 1750063"/>
                  <a:gd name="connsiteX52" fmla="*/ 3899437 w 4671470"/>
                  <a:gd name="connsiteY52" fmla="*/ 371999 h 1750063"/>
                  <a:gd name="connsiteX53" fmla="*/ 3924237 w 4671470"/>
                  <a:gd name="connsiteY53" fmla="*/ 347198 h 1750063"/>
                  <a:gd name="connsiteX54" fmla="*/ 3949038 w 4671470"/>
                  <a:gd name="connsiteY54" fmla="*/ 371999 h 1750063"/>
                  <a:gd name="connsiteX55" fmla="*/ 3954879 w 4671470"/>
                  <a:gd name="connsiteY55" fmla="*/ 523881 h 1750063"/>
                  <a:gd name="connsiteX56" fmla="*/ 3930078 w 4671470"/>
                  <a:gd name="connsiteY56" fmla="*/ 548682 h 1750063"/>
                  <a:gd name="connsiteX57" fmla="*/ 3905278 w 4671470"/>
                  <a:gd name="connsiteY57" fmla="*/ 523881 h 1750063"/>
                  <a:gd name="connsiteX58" fmla="*/ 3930078 w 4671470"/>
                  <a:gd name="connsiteY58" fmla="*/ 499080 h 1750063"/>
                  <a:gd name="connsiteX59" fmla="*/ 3954879 w 4671470"/>
                  <a:gd name="connsiteY59" fmla="*/ 523881 h 1750063"/>
                  <a:gd name="connsiteX60" fmla="*/ 3992793 w 4671470"/>
                  <a:gd name="connsiteY60" fmla="*/ 296070 h 1750063"/>
                  <a:gd name="connsiteX61" fmla="*/ 3967991 w 4671470"/>
                  <a:gd name="connsiteY61" fmla="*/ 320871 h 1750063"/>
                  <a:gd name="connsiteX62" fmla="*/ 3943191 w 4671470"/>
                  <a:gd name="connsiteY62" fmla="*/ 296070 h 1750063"/>
                  <a:gd name="connsiteX63" fmla="*/ 3967991 w 4671470"/>
                  <a:gd name="connsiteY63" fmla="*/ 271269 h 1750063"/>
                  <a:gd name="connsiteX64" fmla="*/ 3992793 w 4671470"/>
                  <a:gd name="connsiteY64" fmla="*/ 296070 h 1750063"/>
                  <a:gd name="connsiteX65" fmla="*/ 3998638 w 4671470"/>
                  <a:gd name="connsiteY65" fmla="*/ 447943 h 1750063"/>
                  <a:gd name="connsiteX66" fmla="*/ 3973837 w 4671470"/>
                  <a:gd name="connsiteY66" fmla="*/ 472744 h 1750063"/>
                  <a:gd name="connsiteX67" fmla="*/ 3949037 w 4671470"/>
                  <a:gd name="connsiteY67" fmla="*/ 447943 h 1750063"/>
                  <a:gd name="connsiteX68" fmla="*/ 3973837 w 4671470"/>
                  <a:gd name="connsiteY68" fmla="*/ 423142 h 1750063"/>
                  <a:gd name="connsiteX69" fmla="*/ 3998638 w 4671470"/>
                  <a:gd name="connsiteY69" fmla="*/ 447943 h 1750063"/>
                  <a:gd name="connsiteX70" fmla="*/ 4004480 w 4671470"/>
                  <a:gd name="connsiteY70" fmla="*/ 599823 h 1750063"/>
                  <a:gd name="connsiteX71" fmla="*/ 3979679 w 4671470"/>
                  <a:gd name="connsiteY71" fmla="*/ 624624 h 1750063"/>
                  <a:gd name="connsiteX72" fmla="*/ 3954878 w 4671470"/>
                  <a:gd name="connsiteY72" fmla="*/ 599823 h 1750063"/>
                  <a:gd name="connsiteX73" fmla="*/ 3979679 w 4671470"/>
                  <a:gd name="connsiteY73" fmla="*/ 575022 h 1750063"/>
                  <a:gd name="connsiteX74" fmla="*/ 4004480 w 4671470"/>
                  <a:gd name="connsiteY74" fmla="*/ 599823 h 1750063"/>
                  <a:gd name="connsiteX75" fmla="*/ 4036548 w 4671470"/>
                  <a:gd name="connsiteY75" fmla="*/ 220112 h 1750063"/>
                  <a:gd name="connsiteX76" fmla="*/ 4011747 w 4671470"/>
                  <a:gd name="connsiteY76" fmla="*/ 244913 h 1750063"/>
                  <a:gd name="connsiteX77" fmla="*/ 3986947 w 4671470"/>
                  <a:gd name="connsiteY77" fmla="*/ 220112 h 1750063"/>
                  <a:gd name="connsiteX78" fmla="*/ 4011747 w 4671470"/>
                  <a:gd name="connsiteY78" fmla="*/ 195311 h 1750063"/>
                  <a:gd name="connsiteX79" fmla="*/ 4036548 w 4671470"/>
                  <a:gd name="connsiteY79" fmla="*/ 220112 h 1750063"/>
                  <a:gd name="connsiteX80" fmla="*/ 4042397 w 4671470"/>
                  <a:gd name="connsiteY80" fmla="*/ 371999 h 1750063"/>
                  <a:gd name="connsiteX81" fmla="*/ 4017596 w 4671470"/>
                  <a:gd name="connsiteY81" fmla="*/ 396800 h 1750063"/>
                  <a:gd name="connsiteX82" fmla="*/ 3992796 w 4671470"/>
                  <a:gd name="connsiteY82" fmla="*/ 371999 h 1750063"/>
                  <a:gd name="connsiteX83" fmla="*/ 4017596 w 4671470"/>
                  <a:gd name="connsiteY83" fmla="*/ 347198 h 1750063"/>
                  <a:gd name="connsiteX84" fmla="*/ 4042397 w 4671470"/>
                  <a:gd name="connsiteY84" fmla="*/ 371999 h 1750063"/>
                  <a:gd name="connsiteX85" fmla="*/ 4048240 w 4671470"/>
                  <a:gd name="connsiteY85" fmla="*/ 523881 h 1750063"/>
                  <a:gd name="connsiteX86" fmla="*/ 4023438 w 4671470"/>
                  <a:gd name="connsiteY86" fmla="*/ 548682 h 1750063"/>
                  <a:gd name="connsiteX87" fmla="*/ 3998637 w 4671470"/>
                  <a:gd name="connsiteY87" fmla="*/ 523881 h 1750063"/>
                  <a:gd name="connsiteX88" fmla="*/ 4023438 w 4671470"/>
                  <a:gd name="connsiteY88" fmla="*/ 499080 h 1750063"/>
                  <a:gd name="connsiteX89" fmla="*/ 4048240 w 4671470"/>
                  <a:gd name="connsiteY89" fmla="*/ 523881 h 1750063"/>
                  <a:gd name="connsiteX90" fmla="*/ 4086152 w 4671470"/>
                  <a:gd name="connsiteY90" fmla="*/ 296070 h 1750063"/>
                  <a:gd name="connsiteX91" fmla="*/ 4061350 w 4671470"/>
                  <a:gd name="connsiteY91" fmla="*/ 320871 h 1750063"/>
                  <a:gd name="connsiteX92" fmla="*/ 4036550 w 4671470"/>
                  <a:gd name="connsiteY92" fmla="*/ 296070 h 1750063"/>
                  <a:gd name="connsiteX93" fmla="*/ 4061350 w 4671470"/>
                  <a:gd name="connsiteY93" fmla="*/ 271269 h 1750063"/>
                  <a:gd name="connsiteX94" fmla="*/ 4086152 w 4671470"/>
                  <a:gd name="connsiteY94" fmla="*/ 296070 h 1750063"/>
                  <a:gd name="connsiteX95" fmla="*/ 4091999 w 4671470"/>
                  <a:gd name="connsiteY95" fmla="*/ 447943 h 1750063"/>
                  <a:gd name="connsiteX96" fmla="*/ 4067197 w 4671470"/>
                  <a:gd name="connsiteY96" fmla="*/ 472744 h 1750063"/>
                  <a:gd name="connsiteX97" fmla="*/ 4042396 w 4671470"/>
                  <a:gd name="connsiteY97" fmla="*/ 447943 h 1750063"/>
                  <a:gd name="connsiteX98" fmla="*/ 4067197 w 4671470"/>
                  <a:gd name="connsiteY98" fmla="*/ 423142 h 1750063"/>
                  <a:gd name="connsiteX99" fmla="*/ 4091999 w 4671470"/>
                  <a:gd name="connsiteY99" fmla="*/ 447943 h 1750063"/>
                  <a:gd name="connsiteX100" fmla="*/ 4129907 w 4671470"/>
                  <a:gd name="connsiteY100" fmla="*/ 220112 h 1750063"/>
                  <a:gd name="connsiteX101" fmla="*/ 4105106 w 4671470"/>
                  <a:gd name="connsiteY101" fmla="*/ 244913 h 1750063"/>
                  <a:gd name="connsiteX102" fmla="*/ 4080306 w 4671470"/>
                  <a:gd name="connsiteY102" fmla="*/ 220112 h 1750063"/>
                  <a:gd name="connsiteX103" fmla="*/ 4105106 w 4671470"/>
                  <a:gd name="connsiteY103" fmla="*/ 195311 h 1750063"/>
                  <a:gd name="connsiteX104" fmla="*/ 4129907 w 4671470"/>
                  <a:gd name="connsiteY104" fmla="*/ 220112 h 1750063"/>
                  <a:gd name="connsiteX105" fmla="*/ 4135758 w 4671470"/>
                  <a:gd name="connsiteY105" fmla="*/ 371999 h 1750063"/>
                  <a:gd name="connsiteX106" fmla="*/ 4110956 w 4671470"/>
                  <a:gd name="connsiteY106" fmla="*/ 396800 h 1750063"/>
                  <a:gd name="connsiteX107" fmla="*/ 4086155 w 4671470"/>
                  <a:gd name="connsiteY107" fmla="*/ 371999 h 1750063"/>
                  <a:gd name="connsiteX108" fmla="*/ 4110956 w 4671470"/>
                  <a:gd name="connsiteY108" fmla="*/ 347198 h 1750063"/>
                  <a:gd name="connsiteX109" fmla="*/ 4135758 w 4671470"/>
                  <a:gd name="connsiteY109" fmla="*/ 371999 h 1750063"/>
                  <a:gd name="connsiteX110" fmla="*/ 4179512 w 4671470"/>
                  <a:gd name="connsiteY110" fmla="*/ 296070 h 1750063"/>
                  <a:gd name="connsiteX111" fmla="*/ 4154710 w 4671470"/>
                  <a:gd name="connsiteY111" fmla="*/ 320871 h 1750063"/>
                  <a:gd name="connsiteX112" fmla="*/ 4129909 w 4671470"/>
                  <a:gd name="connsiteY112" fmla="*/ 296070 h 1750063"/>
                  <a:gd name="connsiteX113" fmla="*/ 4154710 w 4671470"/>
                  <a:gd name="connsiteY113" fmla="*/ 271269 h 1750063"/>
                  <a:gd name="connsiteX114" fmla="*/ 4179512 w 4671470"/>
                  <a:gd name="connsiteY114" fmla="*/ 296070 h 1750063"/>
                  <a:gd name="connsiteX115" fmla="*/ 4223268 w 4671470"/>
                  <a:gd name="connsiteY115" fmla="*/ 220112 h 1750063"/>
                  <a:gd name="connsiteX116" fmla="*/ 4198466 w 4671470"/>
                  <a:gd name="connsiteY116" fmla="*/ 244913 h 1750063"/>
                  <a:gd name="connsiteX117" fmla="*/ 4173665 w 4671470"/>
                  <a:gd name="connsiteY117" fmla="*/ 220112 h 1750063"/>
                  <a:gd name="connsiteX118" fmla="*/ 4198466 w 4671470"/>
                  <a:gd name="connsiteY118" fmla="*/ 195311 h 1750063"/>
                  <a:gd name="connsiteX119" fmla="*/ 4223268 w 4671470"/>
                  <a:gd name="connsiteY119" fmla="*/ 220112 h 1750063"/>
                  <a:gd name="connsiteX120" fmla="*/ 4671470 w 4671470"/>
                  <a:gd name="connsiteY120" fmla="*/ 0 h 1750063"/>
                  <a:gd name="connsiteX121" fmla="*/ 1143544 w 4671470"/>
                  <a:gd name="connsiteY121" fmla="*/ 0 h 1750063"/>
                  <a:gd name="connsiteX122" fmla="*/ 0 w 4671470"/>
                  <a:gd name="connsiteY122" fmla="*/ 1750063 h 1750063"/>
                  <a:gd name="connsiteX123" fmla="*/ 3527926 w 4671470"/>
                  <a:gd name="connsiteY123" fmla="*/ 1750063 h 175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671470" h="1750063">
                    <a:moveTo>
                      <a:pt x="3724402" y="599823"/>
                    </a:moveTo>
                    <a:cubicBezTo>
                      <a:pt x="3724402" y="613520"/>
                      <a:pt x="3713298" y="624624"/>
                      <a:pt x="3699601" y="624624"/>
                    </a:cubicBezTo>
                    <a:cubicBezTo>
                      <a:pt x="3685904" y="624624"/>
                      <a:pt x="3674800" y="613520"/>
                      <a:pt x="3674800" y="599823"/>
                    </a:cubicBezTo>
                    <a:cubicBezTo>
                      <a:pt x="3674800" y="586126"/>
                      <a:pt x="3685904" y="575022"/>
                      <a:pt x="3699601" y="575022"/>
                    </a:cubicBezTo>
                    <a:cubicBezTo>
                      <a:pt x="3713298" y="575022"/>
                      <a:pt x="3724402" y="586126"/>
                      <a:pt x="3724402" y="599823"/>
                    </a:cubicBezTo>
                    <a:close/>
                    <a:moveTo>
                      <a:pt x="3768160" y="523881"/>
                    </a:moveTo>
                    <a:cubicBezTo>
                      <a:pt x="3768160" y="537578"/>
                      <a:pt x="3757056" y="548682"/>
                      <a:pt x="3743360" y="548682"/>
                    </a:cubicBezTo>
                    <a:cubicBezTo>
                      <a:pt x="3729663" y="548682"/>
                      <a:pt x="3718559" y="537578"/>
                      <a:pt x="3718559" y="523881"/>
                    </a:cubicBezTo>
                    <a:cubicBezTo>
                      <a:pt x="3718559" y="510184"/>
                      <a:pt x="3729663" y="499080"/>
                      <a:pt x="3743360" y="499080"/>
                    </a:cubicBezTo>
                    <a:cubicBezTo>
                      <a:pt x="3757056" y="499080"/>
                      <a:pt x="3768160" y="510184"/>
                      <a:pt x="3768160" y="523881"/>
                    </a:cubicBezTo>
                    <a:close/>
                    <a:moveTo>
                      <a:pt x="3811919" y="447943"/>
                    </a:moveTo>
                    <a:cubicBezTo>
                      <a:pt x="3811919" y="461640"/>
                      <a:pt x="3800815" y="472744"/>
                      <a:pt x="3787119" y="472744"/>
                    </a:cubicBezTo>
                    <a:cubicBezTo>
                      <a:pt x="3773422" y="472744"/>
                      <a:pt x="3762317" y="461640"/>
                      <a:pt x="3762317" y="447943"/>
                    </a:cubicBezTo>
                    <a:cubicBezTo>
                      <a:pt x="3762317" y="434246"/>
                      <a:pt x="3773422" y="423142"/>
                      <a:pt x="3787119" y="423142"/>
                    </a:cubicBezTo>
                    <a:cubicBezTo>
                      <a:pt x="3800815" y="423142"/>
                      <a:pt x="3811919" y="434246"/>
                      <a:pt x="3811919" y="447943"/>
                    </a:cubicBezTo>
                    <a:close/>
                    <a:moveTo>
                      <a:pt x="3817761" y="599823"/>
                    </a:moveTo>
                    <a:cubicBezTo>
                      <a:pt x="3817761" y="613520"/>
                      <a:pt x="3806658" y="624624"/>
                      <a:pt x="3792960" y="624624"/>
                    </a:cubicBezTo>
                    <a:cubicBezTo>
                      <a:pt x="3779263" y="624624"/>
                      <a:pt x="3768160" y="613520"/>
                      <a:pt x="3768160" y="599823"/>
                    </a:cubicBezTo>
                    <a:cubicBezTo>
                      <a:pt x="3768160" y="586126"/>
                      <a:pt x="3779263" y="575022"/>
                      <a:pt x="3792960" y="575022"/>
                    </a:cubicBezTo>
                    <a:cubicBezTo>
                      <a:pt x="3806658" y="575022"/>
                      <a:pt x="3817761" y="586126"/>
                      <a:pt x="3817761" y="599823"/>
                    </a:cubicBezTo>
                    <a:close/>
                    <a:moveTo>
                      <a:pt x="3855678" y="371999"/>
                    </a:moveTo>
                    <a:cubicBezTo>
                      <a:pt x="3855678" y="385696"/>
                      <a:pt x="3844574" y="396800"/>
                      <a:pt x="3830878" y="396800"/>
                    </a:cubicBezTo>
                    <a:cubicBezTo>
                      <a:pt x="3817181" y="396800"/>
                      <a:pt x="3806076" y="385696"/>
                      <a:pt x="3806076" y="371999"/>
                    </a:cubicBezTo>
                    <a:cubicBezTo>
                      <a:pt x="3806076" y="358302"/>
                      <a:pt x="3817181" y="347198"/>
                      <a:pt x="3830878" y="347198"/>
                    </a:cubicBezTo>
                    <a:cubicBezTo>
                      <a:pt x="3844574" y="347198"/>
                      <a:pt x="3855678" y="358302"/>
                      <a:pt x="3855678" y="371999"/>
                    </a:cubicBezTo>
                    <a:close/>
                    <a:moveTo>
                      <a:pt x="3861520" y="523881"/>
                    </a:moveTo>
                    <a:cubicBezTo>
                      <a:pt x="3861520" y="537578"/>
                      <a:pt x="3850417" y="548682"/>
                      <a:pt x="3836719" y="548682"/>
                    </a:cubicBezTo>
                    <a:cubicBezTo>
                      <a:pt x="3823022" y="548682"/>
                      <a:pt x="3811919" y="537578"/>
                      <a:pt x="3811919" y="523881"/>
                    </a:cubicBezTo>
                    <a:cubicBezTo>
                      <a:pt x="3811919" y="510184"/>
                      <a:pt x="3823022" y="499080"/>
                      <a:pt x="3836719" y="499080"/>
                    </a:cubicBezTo>
                    <a:cubicBezTo>
                      <a:pt x="3850417" y="499080"/>
                      <a:pt x="3861520" y="510184"/>
                      <a:pt x="3861520" y="523881"/>
                    </a:cubicBezTo>
                    <a:close/>
                    <a:moveTo>
                      <a:pt x="3899432" y="296070"/>
                    </a:moveTo>
                    <a:cubicBezTo>
                      <a:pt x="3899432" y="309767"/>
                      <a:pt x="3888329" y="320871"/>
                      <a:pt x="3874632" y="320871"/>
                    </a:cubicBezTo>
                    <a:cubicBezTo>
                      <a:pt x="3860934" y="320871"/>
                      <a:pt x="3849831" y="309767"/>
                      <a:pt x="3849831" y="296070"/>
                    </a:cubicBezTo>
                    <a:cubicBezTo>
                      <a:pt x="3849831" y="282373"/>
                      <a:pt x="3860934" y="271269"/>
                      <a:pt x="3874632" y="271269"/>
                    </a:cubicBezTo>
                    <a:cubicBezTo>
                      <a:pt x="3888329" y="271269"/>
                      <a:pt x="3899432" y="282373"/>
                      <a:pt x="3899432" y="296070"/>
                    </a:cubicBezTo>
                    <a:close/>
                    <a:moveTo>
                      <a:pt x="3905279" y="447943"/>
                    </a:moveTo>
                    <a:cubicBezTo>
                      <a:pt x="3905279" y="461640"/>
                      <a:pt x="3894176" y="472744"/>
                      <a:pt x="3880478" y="472744"/>
                    </a:cubicBezTo>
                    <a:cubicBezTo>
                      <a:pt x="3866781" y="472744"/>
                      <a:pt x="3855678" y="461640"/>
                      <a:pt x="3855678" y="447943"/>
                    </a:cubicBezTo>
                    <a:cubicBezTo>
                      <a:pt x="3855678" y="434246"/>
                      <a:pt x="3866781" y="423142"/>
                      <a:pt x="3880478" y="423142"/>
                    </a:cubicBezTo>
                    <a:cubicBezTo>
                      <a:pt x="3894176" y="423142"/>
                      <a:pt x="3905279" y="434246"/>
                      <a:pt x="3905279" y="447943"/>
                    </a:cubicBezTo>
                    <a:close/>
                    <a:moveTo>
                      <a:pt x="3911120" y="599823"/>
                    </a:moveTo>
                    <a:cubicBezTo>
                      <a:pt x="3911120" y="613520"/>
                      <a:pt x="3900017" y="624624"/>
                      <a:pt x="3886319" y="624624"/>
                    </a:cubicBezTo>
                    <a:cubicBezTo>
                      <a:pt x="3872622" y="624624"/>
                      <a:pt x="3861519" y="613520"/>
                      <a:pt x="3861519" y="599823"/>
                    </a:cubicBezTo>
                    <a:cubicBezTo>
                      <a:pt x="3861519" y="586126"/>
                      <a:pt x="3872622" y="575022"/>
                      <a:pt x="3886319" y="575022"/>
                    </a:cubicBezTo>
                    <a:cubicBezTo>
                      <a:pt x="3900017" y="575022"/>
                      <a:pt x="3911120" y="586126"/>
                      <a:pt x="3911120" y="599823"/>
                    </a:cubicBezTo>
                    <a:close/>
                    <a:moveTo>
                      <a:pt x="3943188" y="220112"/>
                    </a:moveTo>
                    <a:cubicBezTo>
                      <a:pt x="3943188" y="233809"/>
                      <a:pt x="3932085" y="244913"/>
                      <a:pt x="3918388" y="244913"/>
                    </a:cubicBezTo>
                    <a:cubicBezTo>
                      <a:pt x="3904690" y="244913"/>
                      <a:pt x="3893586" y="233809"/>
                      <a:pt x="3893586" y="220112"/>
                    </a:cubicBezTo>
                    <a:cubicBezTo>
                      <a:pt x="3893586" y="206415"/>
                      <a:pt x="3904690" y="195311"/>
                      <a:pt x="3918388" y="195311"/>
                    </a:cubicBezTo>
                    <a:cubicBezTo>
                      <a:pt x="3932085" y="195311"/>
                      <a:pt x="3943188" y="206415"/>
                      <a:pt x="3943188" y="220112"/>
                    </a:cubicBezTo>
                    <a:close/>
                    <a:moveTo>
                      <a:pt x="3949038" y="371999"/>
                    </a:moveTo>
                    <a:cubicBezTo>
                      <a:pt x="3949038" y="385696"/>
                      <a:pt x="3937935" y="396800"/>
                      <a:pt x="3924237" y="396800"/>
                    </a:cubicBezTo>
                    <a:cubicBezTo>
                      <a:pt x="3910540" y="396800"/>
                      <a:pt x="3899437" y="385696"/>
                      <a:pt x="3899437" y="371999"/>
                    </a:cubicBezTo>
                    <a:cubicBezTo>
                      <a:pt x="3899437" y="358302"/>
                      <a:pt x="3910540" y="347198"/>
                      <a:pt x="3924237" y="347198"/>
                    </a:cubicBezTo>
                    <a:cubicBezTo>
                      <a:pt x="3937935" y="347198"/>
                      <a:pt x="3949038" y="358302"/>
                      <a:pt x="3949038" y="371999"/>
                    </a:cubicBezTo>
                    <a:close/>
                    <a:moveTo>
                      <a:pt x="3954879" y="523881"/>
                    </a:moveTo>
                    <a:cubicBezTo>
                      <a:pt x="3954879" y="537578"/>
                      <a:pt x="3943776" y="548682"/>
                      <a:pt x="3930078" y="548682"/>
                    </a:cubicBezTo>
                    <a:cubicBezTo>
                      <a:pt x="3916381" y="548682"/>
                      <a:pt x="3905278" y="537578"/>
                      <a:pt x="3905278" y="523881"/>
                    </a:cubicBezTo>
                    <a:cubicBezTo>
                      <a:pt x="3905278" y="510184"/>
                      <a:pt x="3916381" y="499080"/>
                      <a:pt x="3930078" y="499080"/>
                    </a:cubicBezTo>
                    <a:cubicBezTo>
                      <a:pt x="3943776" y="499080"/>
                      <a:pt x="3954879" y="510184"/>
                      <a:pt x="3954879" y="523881"/>
                    </a:cubicBezTo>
                    <a:close/>
                    <a:moveTo>
                      <a:pt x="3992793" y="296070"/>
                    </a:moveTo>
                    <a:cubicBezTo>
                      <a:pt x="3992793" y="309767"/>
                      <a:pt x="3981688" y="320871"/>
                      <a:pt x="3967991" y="320871"/>
                    </a:cubicBezTo>
                    <a:cubicBezTo>
                      <a:pt x="3954294" y="320871"/>
                      <a:pt x="3943191" y="309767"/>
                      <a:pt x="3943191" y="296070"/>
                    </a:cubicBezTo>
                    <a:cubicBezTo>
                      <a:pt x="3943191" y="282373"/>
                      <a:pt x="3954294" y="271269"/>
                      <a:pt x="3967991" y="271269"/>
                    </a:cubicBezTo>
                    <a:cubicBezTo>
                      <a:pt x="3981688" y="271269"/>
                      <a:pt x="3992793" y="282373"/>
                      <a:pt x="3992793" y="296070"/>
                    </a:cubicBezTo>
                    <a:close/>
                    <a:moveTo>
                      <a:pt x="3998638" y="447943"/>
                    </a:moveTo>
                    <a:cubicBezTo>
                      <a:pt x="3998638" y="461640"/>
                      <a:pt x="3987535" y="472744"/>
                      <a:pt x="3973837" y="472744"/>
                    </a:cubicBezTo>
                    <a:cubicBezTo>
                      <a:pt x="3960140" y="472744"/>
                      <a:pt x="3949037" y="461640"/>
                      <a:pt x="3949037" y="447943"/>
                    </a:cubicBezTo>
                    <a:cubicBezTo>
                      <a:pt x="3949037" y="434246"/>
                      <a:pt x="3960140" y="423142"/>
                      <a:pt x="3973837" y="423142"/>
                    </a:cubicBezTo>
                    <a:cubicBezTo>
                      <a:pt x="3987535" y="423142"/>
                      <a:pt x="3998638" y="434246"/>
                      <a:pt x="3998638" y="447943"/>
                    </a:cubicBezTo>
                    <a:close/>
                    <a:moveTo>
                      <a:pt x="4004480" y="599823"/>
                    </a:moveTo>
                    <a:cubicBezTo>
                      <a:pt x="4004480" y="613520"/>
                      <a:pt x="3993376" y="624624"/>
                      <a:pt x="3979679" y="624624"/>
                    </a:cubicBezTo>
                    <a:cubicBezTo>
                      <a:pt x="3965982" y="624624"/>
                      <a:pt x="3954878" y="613520"/>
                      <a:pt x="3954878" y="599823"/>
                    </a:cubicBezTo>
                    <a:cubicBezTo>
                      <a:pt x="3954878" y="586126"/>
                      <a:pt x="3965982" y="575022"/>
                      <a:pt x="3979679" y="575022"/>
                    </a:cubicBezTo>
                    <a:cubicBezTo>
                      <a:pt x="3993376" y="575022"/>
                      <a:pt x="4004480" y="586126"/>
                      <a:pt x="4004480" y="599823"/>
                    </a:cubicBezTo>
                    <a:close/>
                    <a:moveTo>
                      <a:pt x="4036548" y="220112"/>
                    </a:moveTo>
                    <a:cubicBezTo>
                      <a:pt x="4036548" y="233809"/>
                      <a:pt x="4025445" y="244913"/>
                      <a:pt x="4011747" y="244913"/>
                    </a:cubicBezTo>
                    <a:cubicBezTo>
                      <a:pt x="3998050" y="244913"/>
                      <a:pt x="3986947" y="233809"/>
                      <a:pt x="3986947" y="220112"/>
                    </a:cubicBezTo>
                    <a:cubicBezTo>
                      <a:pt x="3986947" y="206415"/>
                      <a:pt x="3998050" y="195311"/>
                      <a:pt x="4011747" y="195311"/>
                    </a:cubicBezTo>
                    <a:cubicBezTo>
                      <a:pt x="4025445" y="195311"/>
                      <a:pt x="4036548" y="206415"/>
                      <a:pt x="4036548" y="220112"/>
                    </a:cubicBezTo>
                    <a:close/>
                    <a:moveTo>
                      <a:pt x="4042397" y="371999"/>
                    </a:moveTo>
                    <a:cubicBezTo>
                      <a:pt x="4042397" y="385696"/>
                      <a:pt x="4031294" y="396800"/>
                      <a:pt x="4017596" y="396800"/>
                    </a:cubicBezTo>
                    <a:cubicBezTo>
                      <a:pt x="4003899" y="396800"/>
                      <a:pt x="3992796" y="385696"/>
                      <a:pt x="3992796" y="371999"/>
                    </a:cubicBezTo>
                    <a:cubicBezTo>
                      <a:pt x="3992796" y="358302"/>
                      <a:pt x="4003899" y="347198"/>
                      <a:pt x="4017596" y="347198"/>
                    </a:cubicBezTo>
                    <a:cubicBezTo>
                      <a:pt x="4031294" y="347198"/>
                      <a:pt x="4042397" y="358302"/>
                      <a:pt x="4042397" y="371999"/>
                    </a:cubicBezTo>
                    <a:close/>
                    <a:moveTo>
                      <a:pt x="4048240" y="523881"/>
                    </a:moveTo>
                    <a:cubicBezTo>
                      <a:pt x="4048240" y="537578"/>
                      <a:pt x="4037135" y="548682"/>
                      <a:pt x="4023438" y="548682"/>
                    </a:cubicBezTo>
                    <a:cubicBezTo>
                      <a:pt x="4009742" y="548682"/>
                      <a:pt x="3998637" y="537578"/>
                      <a:pt x="3998637" y="523881"/>
                    </a:cubicBezTo>
                    <a:cubicBezTo>
                      <a:pt x="3998637" y="510184"/>
                      <a:pt x="4009742" y="499080"/>
                      <a:pt x="4023438" y="499080"/>
                    </a:cubicBezTo>
                    <a:cubicBezTo>
                      <a:pt x="4037135" y="499080"/>
                      <a:pt x="4048240" y="510184"/>
                      <a:pt x="4048240" y="523881"/>
                    </a:cubicBezTo>
                    <a:close/>
                    <a:moveTo>
                      <a:pt x="4086152" y="296070"/>
                    </a:moveTo>
                    <a:cubicBezTo>
                      <a:pt x="4086152" y="309767"/>
                      <a:pt x="4075047" y="320871"/>
                      <a:pt x="4061350" y="320871"/>
                    </a:cubicBezTo>
                    <a:cubicBezTo>
                      <a:pt x="4047653" y="320871"/>
                      <a:pt x="4036550" y="309767"/>
                      <a:pt x="4036550" y="296070"/>
                    </a:cubicBezTo>
                    <a:cubicBezTo>
                      <a:pt x="4036550" y="282373"/>
                      <a:pt x="4047653" y="271269"/>
                      <a:pt x="4061350" y="271269"/>
                    </a:cubicBezTo>
                    <a:cubicBezTo>
                      <a:pt x="4075047" y="271269"/>
                      <a:pt x="4086152" y="282373"/>
                      <a:pt x="4086152" y="296070"/>
                    </a:cubicBezTo>
                    <a:close/>
                    <a:moveTo>
                      <a:pt x="4091999" y="447943"/>
                    </a:moveTo>
                    <a:cubicBezTo>
                      <a:pt x="4091999" y="461640"/>
                      <a:pt x="4080894" y="472744"/>
                      <a:pt x="4067197" y="472744"/>
                    </a:cubicBezTo>
                    <a:cubicBezTo>
                      <a:pt x="4053501" y="472744"/>
                      <a:pt x="4042396" y="461640"/>
                      <a:pt x="4042396" y="447943"/>
                    </a:cubicBezTo>
                    <a:cubicBezTo>
                      <a:pt x="4042396" y="434246"/>
                      <a:pt x="4053501" y="423142"/>
                      <a:pt x="4067197" y="423142"/>
                    </a:cubicBezTo>
                    <a:cubicBezTo>
                      <a:pt x="4080894" y="423142"/>
                      <a:pt x="4091999" y="434246"/>
                      <a:pt x="4091999" y="447943"/>
                    </a:cubicBezTo>
                    <a:close/>
                    <a:moveTo>
                      <a:pt x="4129907" y="220112"/>
                    </a:moveTo>
                    <a:cubicBezTo>
                      <a:pt x="4129907" y="233809"/>
                      <a:pt x="4118804" y="244913"/>
                      <a:pt x="4105106" y="244913"/>
                    </a:cubicBezTo>
                    <a:cubicBezTo>
                      <a:pt x="4091409" y="244913"/>
                      <a:pt x="4080306" y="233809"/>
                      <a:pt x="4080306" y="220112"/>
                    </a:cubicBezTo>
                    <a:cubicBezTo>
                      <a:pt x="4080306" y="206415"/>
                      <a:pt x="4091409" y="195311"/>
                      <a:pt x="4105106" y="195311"/>
                    </a:cubicBezTo>
                    <a:cubicBezTo>
                      <a:pt x="4118804" y="195311"/>
                      <a:pt x="4129907" y="206415"/>
                      <a:pt x="4129907" y="220112"/>
                    </a:cubicBezTo>
                    <a:close/>
                    <a:moveTo>
                      <a:pt x="4135758" y="371999"/>
                    </a:moveTo>
                    <a:cubicBezTo>
                      <a:pt x="4135758" y="385696"/>
                      <a:pt x="4124653" y="396800"/>
                      <a:pt x="4110956" y="396800"/>
                    </a:cubicBezTo>
                    <a:cubicBezTo>
                      <a:pt x="4097260" y="396800"/>
                      <a:pt x="4086155" y="385696"/>
                      <a:pt x="4086155" y="371999"/>
                    </a:cubicBezTo>
                    <a:cubicBezTo>
                      <a:pt x="4086155" y="358302"/>
                      <a:pt x="4097260" y="347198"/>
                      <a:pt x="4110956" y="347198"/>
                    </a:cubicBezTo>
                    <a:cubicBezTo>
                      <a:pt x="4124653" y="347198"/>
                      <a:pt x="4135758" y="358302"/>
                      <a:pt x="4135758" y="371999"/>
                    </a:cubicBezTo>
                    <a:close/>
                    <a:moveTo>
                      <a:pt x="4179512" y="296070"/>
                    </a:moveTo>
                    <a:cubicBezTo>
                      <a:pt x="4179512" y="309767"/>
                      <a:pt x="4168407" y="320871"/>
                      <a:pt x="4154710" y="320871"/>
                    </a:cubicBezTo>
                    <a:cubicBezTo>
                      <a:pt x="4141014" y="320871"/>
                      <a:pt x="4129909" y="309767"/>
                      <a:pt x="4129909" y="296070"/>
                    </a:cubicBezTo>
                    <a:cubicBezTo>
                      <a:pt x="4129909" y="282373"/>
                      <a:pt x="4141014" y="271269"/>
                      <a:pt x="4154710" y="271269"/>
                    </a:cubicBezTo>
                    <a:cubicBezTo>
                      <a:pt x="4168407" y="271269"/>
                      <a:pt x="4179512" y="282373"/>
                      <a:pt x="4179512" y="296070"/>
                    </a:cubicBezTo>
                    <a:close/>
                    <a:moveTo>
                      <a:pt x="4223268" y="220112"/>
                    </a:moveTo>
                    <a:cubicBezTo>
                      <a:pt x="4223268" y="233809"/>
                      <a:pt x="4212163" y="244913"/>
                      <a:pt x="4198466" y="244913"/>
                    </a:cubicBezTo>
                    <a:cubicBezTo>
                      <a:pt x="4184770" y="244913"/>
                      <a:pt x="4173665" y="233809"/>
                      <a:pt x="4173665" y="220112"/>
                    </a:cubicBezTo>
                    <a:cubicBezTo>
                      <a:pt x="4173665" y="206415"/>
                      <a:pt x="4184770" y="195311"/>
                      <a:pt x="4198466" y="195311"/>
                    </a:cubicBezTo>
                    <a:cubicBezTo>
                      <a:pt x="4212163" y="195311"/>
                      <a:pt x="4223268" y="206415"/>
                      <a:pt x="4223268" y="220112"/>
                    </a:cubicBezTo>
                    <a:close/>
                    <a:moveTo>
                      <a:pt x="4671470" y="0"/>
                    </a:moveTo>
                    <a:lnTo>
                      <a:pt x="1143544" y="0"/>
                    </a:lnTo>
                    <a:lnTo>
                      <a:pt x="0" y="1750063"/>
                    </a:lnTo>
                    <a:lnTo>
                      <a:pt x="3527926" y="17500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 name="组合 6"/>
            <p:cNvGrpSpPr/>
            <p:nvPr/>
          </p:nvGrpSpPr>
          <p:grpSpPr>
            <a:xfrm>
              <a:off x="7237699" y="2708920"/>
              <a:ext cx="3146541" cy="1556290"/>
              <a:chOff x="6611093" y="2208239"/>
              <a:chExt cx="4032448" cy="1908212"/>
            </a:xfrm>
          </p:grpSpPr>
          <p:grpSp>
            <p:nvGrpSpPr>
              <p:cNvPr id="4" name="组合 3"/>
              <p:cNvGrpSpPr/>
              <p:nvPr/>
            </p:nvGrpSpPr>
            <p:grpSpPr>
              <a:xfrm>
                <a:off x="7320136" y="2514415"/>
                <a:ext cx="2603372" cy="1238621"/>
                <a:chOff x="7006610" y="2623973"/>
                <a:chExt cx="2603372" cy="1238621"/>
              </a:xfrm>
            </p:grpSpPr>
            <p:sp>
              <p:nvSpPr>
                <p:cNvPr id="57" name="文本框 56"/>
                <p:cNvSpPr txBox="1"/>
                <p:nvPr/>
              </p:nvSpPr>
              <p:spPr bwMode="auto">
                <a:xfrm>
                  <a:off x="8011303" y="3082972"/>
                  <a:ext cx="604979" cy="22642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a:solidFill>
                        <a:srgbClr val="C00000"/>
                      </a:solidFill>
                      <a:cs typeface="+mn-ea"/>
                      <a:sym typeface="+mn-lt"/>
                    </a:rPr>
                    <a:t>计算机</a:t>
                  </a:r>
                  <a:endParaRPr kumimoji="1" lang="zh-CN" altLang="en-US" sz="1400" b="1" dirty="0">
                    <a:solidFill>
                      <a:srgbClr val="C00000"/>
                    </a:solidFill>
                    <a:cs typeface="+mn-ea"/>
                    <a:sym typeface="+mn-lt"/>
                  </a:endParaRPr>
                </a:p>
              </p:txBody>
            </p:sp>
            <p:sp>
              <p:nvSpPr>
                <p:cNvPr id="61" name="文本框 60"/>
                <p:cNvSpPr txBox="1"/>
                <p:nvPr/>
              </p:nvSpPr>
              <p:spPr bwMode="auto">
                <a:xfrm>
                  <a:off x="7651262" y="2761427"/>
                  <a:ext cx="468051" cy="22642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dirty="0" smtClean="0">
                      <a:solidFill>
                        <a:srgbClr val="C00000"/>
                      </a:solidFill>
                      <a:cs typeface="+mn-ea"/>
                      <a:sym typeface="+mn-lt"/>
                    </a:rPr>
                    <a:t>1080</a:t>
                  </a:r>
                  <a:endParaRPr kumimoji="1" lang="zh-CN" altLang="en-US" sz="1400" dirty="0">
                    <a:solidFill>
                      <a:srgbClr val="C00000"/>
                    </a:solidFill>
                    <a:cs typeface="+mn-ea"/>
                    <a:sym typeface="+mn-lt"/>
                  </a:endParaRPr>
                </a:p>
              </p:txBody>
            </p:sp>
            <p:sp>
              <p:nvSpPr>
                <p:cNvPr id="66" name="文本框 65"/>
                <p:cNvSpPr txBox="1"/>
                <p:nvPr/>
              </p:nvSpPr>
              <p:spPr bwMode="auto">
                <a:xfrm>
                  <a:off x="8497444" y="2763759"/>
                  <a:ext cx="504057" cy="264162"/>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400" b="1" dirty="0" smtClean="0">
                      <a:solidFill>
                        <a:srgbClr val="C00000"/>
                      </a:solidFill>
                      <a:cs typeface="+mn-ea"/>
                      <a:sym typeface="+mn-lt"/>
                    </a:rPr>
                    <a:t>ABC</a:t>
                  </a:r>
                  <a:endParaRPr kumimoji="1" lang="en-US" altLang="zh-CN" sz="1400" b="1" dirty="0" smtClean="0">
                    <a:solidFill>
                      <a:srgbClr val="C00000"/>
                    </a:solidFill>
                    <a:cs typeface="+mn-ea"/>
                    <a:sym typeface="+mn-lt"/>
                  </a:endParaRPr>
                </a:p>
              </p:txBody>
            </p:sp>
            <p:grpSp>
              <p:nvGrpSpPr>
                <p:cNvPr id="70" name="Book4"/>
                <p:cNvGrpSpPr>
                  <a:grpSpLocks noChangeAspect="1"/>
                </p:cNvGrpSpPr>
                <p:nvPr>
                  <p:custDataLst>
                    <p:tags r:id="rId48"/>
                  </p:custDataLst>
                </p:nvPr>
              </p:nvGrpSpPr>
              <p:grpSpPr>
                <a:xfrm>
                  <a:off x="7006610" y="2752774"/>
                  <a:ext cx="354203" cy="405428"/>
                  <a:chOff x="6627813" y="4986338"/>
                  <a:chExt cx="1284288" cy="1470025"/>
                </a:xfrm>
                <a:solidFill>
                  <a:srgbClr val="990000"/>
                </a:solidFill>
              </p:grpSpPr>
              <p:sp>
                <p:nvSpPr>
                  <p:cNvPr id="71" name="Freeform 138"/>
                  <p:cNvSpPr/>
                  <p:nvPr/>
                </p:nvSpPr>
                <p:spPr bwMode="auto">
                  <a:xfrm>
                    <a:off x="6627813" y="4986338"/>
                    <a:ext cx="1284288" cy="1470025"/>
                  </a:xfrm>
                  <a:custGeom>
                    <a:avLst/>
                    <a:gdLst>
                      <a:gd name="T0" fmla="*/ 162 w 175"/>
                      <a:gd name="T1" fmla="*/ 25 h 200"/>
                      <a:gd name="T2" fmla="*/ 162 w 175"/>
                      <a:gd name="T3" fmla="*/ 188 h 200"/>
                      <a:gd name="T4" fmla="*/ 31 w 175"/>
                      <a:gd name="T5" fmla="*/ 188 h 200"/>
                      <a:gd name="T6" fmla="*/ 12 w 175"/>
                      <a:gd name="T7" fmla="*/ 169 h 200"/>
                      <a:gd name="T8" fmla="*/ 31 w 175"/>
                      <a:gd name="T9" fmla="*/ 150 h 200"/>
                      <a:gd name="T10" fmla="*/ 150 w 175"/>
                      <a:gd name="T11" fmla="*/ 150 h 200"/>
                      <a:gd name="T12" fmla="*/ 150 w 175"/>
                      <a:gd name="T13" fmla="*/ 0 h 200"/>
                      <a:gd name="T14" fmla="*/ 25 w 175"/>
                      <a:gd name="T15" fmla="*/ 0 h 200"/>
                      <a:gd name="T16" fmla="*/ 0 w 175"/>
                      <a:gd name="T17" fmla="*/ 25 h 200"/>
                      <a:gd name="T18" fmla="*/ 0 w 175"/>
                      <a:gd name="T19" fmla="*/ 175 h 200"/>
                      <a:gd name="T20" fmla="*/ 25 w 175"/>
                      <a:gd name="T21" fmla="*/ 200 h 200"/>
                      <a:gd name="T22" fmla="*/ 175 w 175"/>
                      <a:gd name="T23" fmla="*/ 200 h 200"/>
                      <a:gd name="T24" fmla="*/ 175 w 175"/>
                      <a:gd name="T25" fmla="*/ 25 h 200"/>
                      <a:gd name="T26" fmla="*/ 162 w 175"/>
                      <a:gd name="T27" fmla="*/ 2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200">
                        <a:moveTo>
                          <a:pt x="162" y="25"/>
                        </a:moveTo>
                        <a:lnTo>
                          <a:pt x="162" y="188"/>
                        </a:lnTo>
                        <a:lnTo>
                          <a:pt x="31" y="188"/>
                        </a:lnTo>
                        <a:cubicBezTo>
                          <a:pt x="20" y="188"/>
                          <a:pt x="12" y="179"/>
                          <a:pt x="12" y="169"/>
                        </a:cubicBezTo>
                        <a:cubicBezTo>
                          <a:pt x="12" y="158"/>
                          <a:pt x="20" y="150"/>
                          <a:pt x="31" y="150"/>
                        </a:cubicBezTo>
                        <a:lnTo>
                          <a:pt x="150" y="150"/>
                        </a:lnTo>
                        <a:lnTo>
                          <a:pt x="150" y="0"/>
                        </a:lnTo>
                        <a:lnTo>
                          <a:pt x="25" y="0"/>
                        </a:lnTo>
                        <a:cubicBezTo>
                          <a:pt x="11" y="0"/>
                          <a:pt x="0" y="11"/>
                          <a:pt x="0" y="25"/>
                        </a:cubicBezTo>
                        <a:lnTo>
                          <a:pt x="0" y="175"/>
                        </a:lnTo>
                        <a:cubicBezTo>
                          <a:pt x="0" y="189"/>
                          <a:pt x="11" y="200"/>
                          <a:pt x="25" y="200"/>
                        </a:cubicBezTo>
                        <a:lnTo>
                          <a:pt x="175" y="200"/>
                        </a:lnTo>
                        <a:lnTo>
                          <a:pt x="175" y="25"/>
                        </a:lnTo>
                        <a:lnTo>
                          <a:pt x="162" y="25"/>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0000"/>
                      </a:solidFill>
                      <a:effectLst/>
                      <a:uLnTx/>
                      <a:uFillTx/>
                      <a:cs typeface="+mn-ea"/>
                      <a:sym typeface="+mn-lt"/>
                    </a:endParaRPr>
                  </a:p>
                </p:txBody>
              </p:sp>
              <p:sp>
                <p:nvSpPr>
                  <p:cNvPr id="72" name="Freeform 139"/>
                  <p:cNvSpPr/>
                  <p:nvPr/>
                </p:nvSpPr>
                <p:spPr bwMode="auto">
                  <a:xfrm>
                    <a:off x="6811963" y="6184901"/>
                    <a:ext cx="909638" cy="88900"/>
                  </a:xfrm>
                  <a:custGeom>
                    <a:avLst/>
                    <a:gdLst>
                      <a:gd name="T0" fmla="*/ 6 w 124"/>
                      <a:gd name="T1" fmla="*/ 0 h 12"/>
                      <a:gd name="T2" fmla="*/ 6 w 124"/>
                      <a:gd name="T3" fmla="*/ 0 h 12"/>
                      <a:gd name="T4" fmla="*/ 6 w 124"/>
                      <a:gd name="T5" fmla="*/ 0 h 12"/>
                      <a:gd name="T6" fmla="*/ 0 w 124"/>
                      <a:gd name="T7" fmla="*/ 6 h 12"/>
                      <a:gd name="T8" fmla="*/ 6 w 124"/>
                      <a:gd name="T9" fmla="*/ 12 h 12"/>
                      <a:gd name="T10" fmla="*/ 6 w 124"/>
                      <a:gd name="T11" fmla="*/ 12 h 12"/>
                      <a:gd name="T12" fmla="*/ 6 w 124"/>
                      <a:gd name="T13" fmla="*/ 12 h 12"/>
                      <a:gd name="T14" fmla="*/ 124 w 124"/>
                      <a:gd name="T15" fmla="*/ 12 h 12"/>
                      <a:gd name="T16" fmla="*/ 124 w 124"/>
                      <a:gd name="T17" fmla="*/ 0 h 12"/>
                      <a:gd name="T18" fmla="*/ 6 w 12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
                        <a:moveTo>
                          <a:pt x="6" y="0"/>
                        </a:moveTo>
                        <a:lnTo>
                          <a:pt x="6" y="0"/>
                        </a:lnTo>
                        <a:lnTo>
                          <a:pt x="6" y="0"/>
                        </a:lnTo>
                        <a:cubicBezTo>
                          <a:pt x="2" y="0"/>
                          <a:pt x="0" y="2"/>
                          <a:pt x="0" y="6"/>
                        </a:cubicBezTo>
                        <a:cubicBezTo>
                          <a:pt x="0" y="9"/>
                          <a:pt x="2" y="12"/>
                          <a:pt x="6" y="12"/>
                        </a:cubicBezTo>
                        <a:lnTo>
                          <a:pt x="6" y="12"/>
                        </a:lnTo>
                        <a:lnTo>
                          <a:pt x="6" y="12"/>
                        </a:lnTo>
                        <a:lnTo>
                          <a:pt x="124" y="12"/>
                        </a:lnTo>
                        <a:lnTo>
                          <a:pt x="124" y="0"/>
                        </a:lnTo>
                        <a:lnTo>
                          <a:pt x="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0000"/>
                      </a:solidFill>
                      <a:effectLst/>
                      <a:uLnTx/>
                      <a:uFillTx/>
                      <a:cs typeface="+mn-ea"/>
                      <a:sym typeface="+mn-lt"/>
                    </a:endParaRPr>
                  </a:p>
                </p:txBody>
              </p:sp>
            </p:grpSp>
            <p:sp>
              <p:nvSpPr>
                <p:cNvPr id="74" name="Music2"/>
                <p:cNvSpPr>
                  <a:spLocks noChangeAspect="1"/>
                </p:cNvSpPr>
                <p:nvPr>
                  <p:custDataLst>
                    <p:tags r:id="rId49"/>
                  </p:custDataLst>
                </p:nvPr>
              </p:nvSpPr>
              <p:spPr bwMode="auto">
                <a:xfrm>
                  <a:off x="8497444" y="3424468"/>
                  <a:ext cx="356836" cy="381207"/>
                </a:xfrm>
                <a:custGeom>
                  <a:avLst/>
                  <a:gdLst>
                    <a:gd name="T0" fmla="*/ 510 w 546"/>
                    <a:gd name="T1" fmla="*/ 6 h 582"/>
                    <a:gd name="T2" fmla="*/ 190 w 546"/>
                    <a:gd name="T3" fmla="*/ 66 h 582"/>
                    <a:gd name="T4" fmla="*/ 163 w 546"/>
                    <a:gd name="T5" fmla="*/ 112 h 582"/>
                    <a:gd name="T6" fmla="*/ 163 w 546"/>
                    <a:gd name="T7" fmla="*/ 329 h 582"/>
                    <a:gd name="T8" fmla="*/ 104 w 546"/>
                    <a:gd name="T9" fmla="*/ 404 h 582"/>
                    <a:gd name="T10" fmla="*/ 101 w 546"/>
                    <a:gd name="T11" fmla="*/ 404 h 582"/>
                    <a:gd name="T12" fmla="*/ 99 w 546"/>
                    <a:gd name="T13" fmla="*/ 405 h 582"/>
                    <a:gd name="T14" fmla="*/ 99 w 546"/>
                    <a:gd name="T15" fmla="*/ 405 h 582"/>
                    <a:gd name="T16" fmla="*/ 53 w 546"/>
                    <a:gd name="T17" fmla="*/ 425 h 582"/>
                    <a:gd name="T18" fmla="*/ 27 w 546"/>
                    <a:gd name="T19" fmla="*/ 545 h 582"/>
                    <a:gd name="T20" fmla="*/ 150 w 546"/>
                    <a:gd name="T21" fmla="*/ 550 h 582"/>
                    <a:gd name="T22" fmla="*/ 196 w 546"/>
                    <a:gd name="T23" fmla="*/ 431 h 582"/>
                    <a:gd name="T24" fmla="*/ 196 w 546"/>
                    <a:gd name="T25" fmla="*/ 208 h 582"/>
                    <a:gd name="T26" fmla="*/ 513 w 546"/>
                    <a:gd name="T27" fmla="*/ 148 h 582"/>
                    <a:gd name="T28" fmla="*/ 513 w 546"/>
                    <a:gd name="T29" fmla="*/ 288 h 582"/>
                    <a:gd name="T30" fmla="*/ 459 w 546"/>
                    <a:gd name="T31" fmla="*/ 351 h 582"/>
                    <a:gd name="T32" fmla="*/ 456 w 546"/>
                    <a:gd name="T33" fmla="*/ 352 h 582"/>
                    <a:gd name="T34" fmla="*/ 454 w 546"/>
                    <a:gd name="T35" fmla="*/ 352 h 582"/>
                    <a:gd name="T36" fmla="*/ 454 w 546"/>
                    <a:gd name="T37" fmla="*/ 352 h 582"/>
                    <a:gd name="T38" fmla="*/ 408 w 546"/>
                    <a:gd name="T39" fmla="*/ 373 h 582"/>
                    <a:gd name="T40" fmla="*/ 382 w 546"/>
                    <a:gd name="T41" fmla="*/ 493 h 582"/>
                    <a:gd name="T42" fmla="*/ 505 w 546"/>
                    <a:gd name="T43" fmla="*/ 498 h 582"/>
                    <a:gd name="T44" fmla="*/ 546 w 546"/>
                    <a:gd name="T45" fmla="*/ 402 h 582"/>
                    <a:gd name="T46" fmla="*/ 546 w 546"/>
                    <a:gd name="T47" fmla="*/ 30 h 582"/>
                    <a:gd name="T48" fmla="*/ 510 w 546"/>
                    <a:gd name="T49" fmla="*/ 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6" h="582">
                      <a:moveTo>
                        <a:pt x="510" y="6"/>
                      </a:moveTo>
                      <a:lnTo>
                        <a:pt x="190" y="66"/>
                      </a:lnTo>
                      <a:cubicBezTo>
                        <a:pt x="171" y="72"/>
                        <a:pt x="163" y="93"/>
                        <a:pt x="163" y="112"/>
                      </a:cubicBezTo>
                      <a:lnTo>
                        <a:pt x="163" y="329"/>
                      </a:lnTo>
                      <a:cubicBezTo>
                        <a:pt x="163" y="379"/>
                        <a:pt x="117" y="401"/>
                        <a:pt x="104" y="404"/>
                      </a:cubicBezTo>
                      <a:cubicBezTo>
                        <a:pt x="103" y="404"/>
                        <a:pt x="102" y="404"/>
                        <a:pt x="101" y="404"/>
                      </a:cubicBezTo>
                      <a:cubicBezTo>
                        <a:pt x="100" y="405"/>
                        <a:pt x="99" y="405"/>
                        <a:pt x="99" y="405"/>
                      </a:cubicBezTo>
                      <a:lnTo>
                        <a:pt x="99" y="405"/>
                      </a:lnTo>
                      <a:cubicBezTo>
                        <a:pt x="83" y="408"/>
                        <a:pt x="67" y="414"/>
                        <a:pt x="53" y="425"/>
                      </a:cubicBezTo>
                      <a:cubicBezTo>
                        <a:pt x="12" y="457"/>
                        <a:pt x="0" y="511"/>
                        <a:pt x="27" y="545"/>
                      </a:cubicBezTo>
                      <a:cubicBezTo>
                        <a:pt x="53" y="580"/>
                        <a:pt x="108" y="582"/>
                        <a:pt x="150" y="550"/>
                      </a:cubicBezTo>
                      <a:cubicBezTo>
                        <a:pt x="166" y="537"/>
                        <a:pt x="196" y="502"/>
                        <a:pt x="196" y="431"/>
                      </a:cubicBezTo>
                      <a:lnTo>
                        <a:pt x="196" y="208"/>
                      </a:lnTo>
                      <a:lnTo>
                        <a:pt x="513" y="148"/>
                      </a:lnTo>
                      <a:lnTo>
                        <a:pt x="513" y="288"/>
                      </a:lnTo>
                      <a:cubicBezTo>
                        <a:pt x="513" y="338"/>
                        <a:pt x="473" y="349"/>
                        <a:pt x="459" y="351"/>
                      </a:cubicBezTo>
                      <a:cubicBezTo>
                        <a:pt x="458" y="352"/>
                        <a:pt x="457" y="352"/>
                        <a:pt x="456" y="352"/>
                      </a:cubicBezTo>
                      <a:cubicBezTo>
                        <a:pt x="455" y="352"/>
                        <a:pt x="454" y="352"/>
                        <a:pt x="454" y="352"/>
                      </a:cubicBezTo>
                      <a:lnTo>
                        <a:pt x="454" y="352"/>
                      </a:lnTo>
                      <a:cubicBezTo>
                        <a:pt x="439" y="355"/>
                        <a:pt x="423" y="362"/>
                        <a:pt x="408" y="373"/>
                      </a:cubicBezTo>
                      <a:cubicBezTo>
                        <a:pt x="367" y="405"/>
                        <a:pt x="355" y="458"/>
                        <a:pt x="382" y="493"/>
                      </a:cubicBezTo>
                      <a:cubicBezTo>
                        <a:pt x="408" y="527"/>
                        <a:pt x="463" y="530"/>
                        <a:pt x="505" y="498"/>
                      </a:cubicBezTo>
                      <a:cubicBezTo>
                        <a:pt x="525" y="482"/>
                        <a:pt x="546" y="451"/>
                        <a:pt x="546" y="402"/>
                      </a:cubicBezTo>
                      <a:lnTo>
                        <a:pt x="546" y="30"/>
                      </a:lnTo>
                      <a:cubicBezTo>
                        <a:pt x="546" y="11"/>
                        <a:pt x="530" y="0"/>
                        <a:pt x="510" y="6"/>
                      </a:cubicBezTo>
                      <a:close/>
                    </a:path>
                  </a:pathLst>
                </a:custGeom>
                <a:solidFill>
                  <a:srgbClr val="99000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0000"/>
                    </a:solidFill>
                    <a:effectLst/>
                    <a:uLnTx/>
                    <a:uFillTx/>
                    <a:cs typeface="+mn-ea"/>
                    <a:sym typeface="+mn-lt"/>
                  </a:endParaRPr>
                </a:p>
              </p:txBody>
            </p:sp>
            <p:sp>
              <p:nvSpPr>
                <p:cNvPr id="76" name="Movie2"/>
                <p:cNvSpPr>
                  <a:spLocks noChangeAspect="1" noEditPoints="1"/>
                </p:cNvSpPr>
                <p:nvPr>
                  <p:custDataLst>
                    <p:tags r:id="rId50"/>
                  </p:custDataLst>
                </p:nvPr>
              </p:nvSpPr>
              <p:spPr bwMode="auto">
                <a:xfrm>
                  <a:off x="9120336" y="2623973"/>
                  <a:ext cx="489646" cy="442633"/>
                </a:xfrm>
                <a:custGeom>
                  <a:avLst/>
                  <a:gdLst>
                    <a:gd name="T0" fmla="*/ 0 w 200"/>
                    <a:gd name="T1" fmla="*/ 0 h 150"/>
                    <a:gd name="T2" fmla="*/ 0 w 200"/>
                    <a:gd name="T3" fmla="*/ 150 h 150"/>
                    <a:gd name="T4" fmla="*/ 200 w 200"/>
                    <a:gd name="T5" fmla="*/ 150 h 150"/>
                    <a:gd name="T6" fmla="*/ 200 w 200"/>
                    <a:gd name="T7" fmla="*/ 0 h 150"/>
                    <a:gd name="T8" fmla="*/ 0 w 200"/>
                    <a:gd name="T9" fmla="*/ 0 h 150"/>
                    <a:gd name="T10" fmla="*/ 38 w 200"/>
                    <a:gd name="T11" fmla="*/ 138 h 150"/>
                    <a:gd name="T12" fmla="*/ 13 w 200"/>
                    <a:gd name="T13" fmla="*/ 138 h 150"/>
                    <a:gd name="T14" fmla="*/ 13 w 200"/>
                    <a:gd name="T15" fmla="*/ 113 h 150"/>
                    <a:gd name="T16" fmla="*/ 38 w 200"/>
                    <a:gd name="T17" fmla="*/ 113 h 150"/>
                    <a:gd name="T18" fmla="*/ 38 w 200"/>
                    <a:gd name="T19" fmla="*/ 138 h 150"/>
                    <a:gd name="T20" fmla="*/ 38 w 200"/>
                    <a:gd name="T21" fmla="*/ 88 h 150"/>
                    <a:gd name="T22" fmla="*/ 13 w 200"/>
                    <a:gd name="T23" fmla="*/ 88 h 150"/>
                    <a:gd name="T24" fmla="*/ 13 w 200"/>
                    <a:gd name="T25" fmla="*/ 63 h 150"/>
                    <a:gd name="T26" fmla="*/ 38 w 200"/>
                    <a:gd name="T27" fmla="*/ 63 h 150"/>
                    <a:gd name="T28" fmla="*/ 38 w 200"/>
                    <a:gd name="T29" fmla="*/ 88 h 150"/>
                    <a:gd name="T30" fmla="*/ 38 w 200"/>
                    <a:gd name="T31" fmla="*/ 38 h 150"/>
                    <a:gd name="T32" fmla="*/ 13 w 200"/>
                    <a:gd name="T33" fmla="*/ 38 h 150"/>
                    <a:gd name="T34" fmla="*/ 13 w 200"/>
                    <a:gd name="T35" fmla="*/ 13 h 150"/>
                    <a:gd name="T36" fmla="*/ 38 w 200"/>
                    <a:gd name="T37" fmla="*/ 13 h 150"/>
                    <a:gd name="T38" fmla="*/ 38 w 200"/>
                    <a:gd name="T39" fmla="*/ 38 h 150"/>
                    <a:gd name="T40" fmla="*/ 150 w 200"/>
                    <a:gd name="T41" fmla="*/ 138 h 150"/>
                    <a:gd name="T42" fmla="*/ 50 w 200"/>
                    <a:gd name="T43" fmla="*/ 138 h 150"/>
                    <a:gd name="T44" fmla="*/ 50 w 200"/>
                    <a:gd name="T45" fmla="*/ 13 h 150"/>
                    <a:gd name="T46" fmla="*/ 150 w 200"/>
                    <a:gd name="T47" fmla="*/ 13 h 150"/>
                    <a:gd name="T48" fmla="*/ 150 w 200"/>
                    <a:gd name="T49" fmla="*/ 138 h 150"/>
                    <a:gd name="T50" fmla="*/ 188 w 200"/>
                    <a:gd name="T51" fmla="*/ 138 h 150"/>
                    <a:gd name="T52" fmla="*/ 163 w 200"/>
                    <a:gd name="T53" fmla="*/ 138 h 150"/>
                    <a:gd name="T54" fmla="*/ 163 w 200"/>
                    <a:gd name="T55" fmla="*/ 113 h 150"/>
                    <a:gd name="T56" fmla="*/ 188 w 200"/>
                    <a:gd name="T57" fmla="*/ 113 h 150"/>
                    <a:gd name="T58" fmla="*/ 188 w 200"/>
                    <a:gd name="T59" fmla="*/ 138 h 150"/>
                    <a:gd name="T60" fmla="*/ 188 w 200"/>
                    <a:gd name="T61" fmla="*/ 88 h 150"/>
                    <a:gd name="T62" fmla="*/ 163 w 200"/>
                    <a:gd name="T63" fmla="*/ 88 h 150"/>
                    <a:gd name="T64" fmla="*/ 163 w 200"/>
                    <a:gd name="T65" fmla="*/ 63 h 150"/>
                    <a:gd name="T66" fmla="*/ 188 w 200"/>
                    <a:gd name="T67" fmla="*/ 63 h 150"/>
                    <a:gd name="T68" fmla="*/ 188 w 200"/>
                    <a:gd name="T69" fmla="*/ 88 h 150"/>
                    <a:gd name="T70" fmla="*/ 188 w 200"/>
                    <a:gd name="T71" fmla="*/ 38 h 150"/>
                    <a:gd name="T72" fmla="*/ 163 w 200"/>
                    <a:gd name="T73" fmla="*/ 38 h 150"/>
                    <a:gd name="T74" fmla="*/ 163 w 200"/>
                    <a:gd name="T75" fmla="*/ 13 h 150"/>
                    <a:gd name="T76" fmla="*/ 188 w 200"/>
                    <a:gd name="T77" fmla="*/ 13 h 150"/>
                    <a:gd name="T78" fmla="*/ 188 w 200"/>
                    <a:gd name="T79" fmla="*/ 38 h 150"/>
                    <a:gd name="T80" fmla="*/ 75 w 200"/>
                    <a:gd name="T81" fmla="*/ 38 h 150"/>
                    <a:gd name="T82" fmla="*/ 75 w 200"/>
                    <a:gd name="T83" fmla="*/ 113 h 150"/>
                    <a:gd name="T84" fmla="*/ 125 w 200"/>
                    <a:gd name="T85" fmla="*/ 75 h 150"/>
                    <a:gd name="T86" fmla="*/ 75 w 200"/>
                    <a:gd name="T87" fmla="*/ 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150">
                      <a:moveTo>
                        <a:pt x="0" y="0"/>
                      </a:moveTo>
                      <a:lnTo>
                        <a:pt x="0" y="150"/>
                      </a:lnTo>
                      <a:lnTo>
                        <a:pt x="200" y="150"/>
                      </a:lnTo>
                      <a:lnTo>
                        <a:pt x="200" y="0"/>
                      </a:lnTo>
                      <a:lnTo>
                        <a:pt x="0" y="0"/>
                      </a:lnTo>
                      <a:close/>
                      <a:moveTo>
                        <a:pt x="38" y="138"/>
                      </a:moveTo>
                      <a:lnTo>
                        <a:pt x="13" y="138"/>
                      </a:lnTo>
                      <a:lnTo>
                        <a:pt x="13" y="113"/>
                      </a:lnTo>
                      <a:lnTo>
                        <a:pt x="38" y="113"/>
                      </a:lnTo>
                      <a:lnTo>
                        <a:pt x="38" y="138"/>
                      </a:lnTo>
                      <a:close/>
                      <a:moveTo>
                        <a:pt x="38" y="88"/>
                      </a:moveTo>
                      <a:lnTo>
                        <a:pt x="13" y="88"/>
                      </a:lnTo>
                      <a:lnTo>
                        <a:pt x="13" y="63"/>
                      </a:lnTo>
                      <a:lnTo>
                        <a:pt x="38" y="63"/>
                      </a:lnTo>
                      <a:lnTo>
                        <a:pt x="38" y="88"/>
                      </a:lnTo>
                      <a:close/>
                      <a:moveTo>
                        <a:pt x="38" y="38"/>
                      </a:moveTo>
                      <a:lnTo>
                        <a:pt x="13" y="38"/>
                      </a:lnTo>
                      <a:lnTo>
                        <a:pt x="13" y="13"/>
                      </a:lnTo>
                      <a:lnTo>
                        <a:pt x="38" y="13"/>
                      </a:lnTo>
                      <a:lnTo>
                        <a:pt x="38" y="38"/>
                      </a:lnTo>
                      <a:close/>
                      <a:moveTo>
                        <a:pt x="150" y="138"/>
                      </a:moveTo>
                      <a:lnTo>
                        <a:pt x="50" y="138"/>
                      </a:lnTo>
                      <a:lnTo>
                        <a:pt x="50" y="13"/>
                      </a:lnTo>
                      <a:lnTo>
                        <a:pt x="150" y="13"/>
                      </a:lnTo>
                      <a:lnTo>
                        <a:pt x="150" y="138"/>
                      </a:lnTo>
                      <a:close/>
                      <a:moveTo>
                        <a:pt x="188" y="138"/>
                      </a:moveTo>
                      <a:lnTo>
                        <a:pt x="163" y="138"/>
                      </a:lnTo>
                      <a:lnTo>
                        <a:pt x="163" y="113"/>
                      </a:lnTo>
                      <a:lnTo>
                        <a:pt x="188" y="113"/>
                      </a:lnTo>
                      <a:lnTo>
                        <a:pt x="188" y="138"/>
                      </a:lnTo>
                      <a:close/>
                      <a:moveTo>
                        <a:pt x="188" y="88"/>
                      </a:moveTo>
                      <a:lnTo>
                        <a:pt x="163" y="88"/>
                      </a:lnTo>
                      <a:lnTo>
                        <a:pt x="163" y="63"/>
                      </a:lnTo>
                      <a:lnTo>
                        <a:pt x="188" y="63"/>
                      </a:lnTo>
                      <a:lnTo>
                        <a:pt x="188" y="88"/>
                      </a:lnTo>
                      <a:close/>
                      <a:moveTo>
                        <a:pt x="188" y="38"/>
                      </a:moveTo>
                      <a:lnTo>
                        <a:pt x="163" y="38"/>
                      </a:lnTo>
                      <a:lnTo>
                        <a:pt x="163" y="13"/>
                      </a:lnTo>
                      <a:lnTo>
                        <a:pt x="188" y="13"/>
                      </a:lnTo>
                      <a:lnTo>
                        <a:pt x="188" y="38"/>
                      </a:lnTo>
                      <a:close/>
                      <a:moveTo>
                        <a:pt x="75" y="38"/>
                      </a:moveTo>
                      <a:lnTo>
                        <a:pt x="75" y="113"/>
                      </a:lnTo>
                      <a:lnTo>
                        <a:pt x="125" y="75"/>
                      </a:lnTo>
                      <a:lnTo>
                        <a:pt x="75" y="38"/>
                      </a:lnTo>
                      <a:close/>
                    </a:path>
                  </a:pathLst>
                </a:custGeom>
                <a:solidFill>
                  <a:srgbClr val="990000"/>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0000"/>
                    </a:solidFill>
                    <a:effectLst/>
                    <a:uLnTx/>
                    <a:uFillTx/>
                    <a:cs typeface="+mn-ea"/>
                    <a:sym typeface="+mn-lt"/>
                  </a:endParaRPr>
                </a:p>
              </p:txBody>
            </p:sp>
            <p:grpSp>
              <p:nvGrpSpPr>
                <p:cNvPr id="77" name="Picture2"/>
                <p:cNvGrpSpPr>
                  <a:grpSpLocks noChangeAspect="1"/>
                </p:cNvGrpSpPr>
                <p:nvPr>
                  <p:custDataLst>
                    <p:tags r:id="rId51"/>
                  </p:custDataLst>
                </p:nvPr>
              </p:nvGrpSpPr>
              <p:grpSpPr>
                <a:xfrm>
                  <a:off x="7440473" y="3464652"/>
                  <a:ext cx="453879" cy="397942"/>
                  <a:chOff x="2044700" y="4244975"/>
                  <a:chExt cx="1468438" cy="1287463"/>
                </a:xfrm>
                <a:solidFill>
                  <a:srgbClr val="990000"/>
                </a:solidFill>
              </p:grpSpPr>
              <p:sp>
                <p:nvSpPr>
                  <p:cNvPr id="78" name="Freeform 60"/>
                  <p:cNvSpPr>
                    <a:spLocks noEditPoints="1"/>
                  </p:cNvSpPr>
                  <p:nvPr/>
                </p:nvSpPr>
                <p:spPr bwMode="auto">
                  <a:xfrm>
                    <a:off x="2044700" y="4244975"/>
                    <a:ext cx="1468438" cy="1287463"/>
                  </a:xfrm>
                  <a:custGeom>
                    <a:avLst/>
                    <a:gdLst>
                      <a:gd name="T0" fmla="*/ 187 w 200"/>
                      <a:gd name="T1" fmla="*/ 12 h 175"/>
                      <a:gd name="T2" fmla="*/ 188 w 200"/>
                      <a:gd name="T3" fmla="*/ 12 h 175"/>
                      <a:gd name="T4" fmla="*/ 188 w 200"/>
                      <a:gd name="T5" fmla="*/ 162 h 175"/>
                      <a:gd name="T6" fmla="*/ 187 w 200"/>
                      <a:gd name="T7" fmla="*/ 162 h 175"/>
                      <a:gd name="T8" fmla="*/ 13 w 200"/>
                      <a:gd name="T9" fmla="*/ 162 h 175"/>
                      <a:gd name="T10" fmla="*/ 12 w 200"/>
                      <a:gd name="T11" fmla="*/ 162 h 175"/>
                      <a:gd name="T12" fmla="*/ 12 w 200"/>
                      <a:gd name="T13" fmla="*/ 12 h 175"/>
                      <a:gd name="T14" fmla="*/ 13 w 200"/>
                      <a:gd name="T15" fmla="*/ 12 h 175"/>
                      <a:gd name="T16" fmla="*/ 187 w 200"/>
                      <a:gd name="T17" fmla="*/ 12 h 175"/>
                      <a:gd name="T18" fmla="*/ 188 w 200"/>
                      <a:gd name="T19" fmla="*/ 0 h 175"/>
                      <a:gd name="T20" fmla="*/ 13 w 200"/>
                      <a:gd name="T21" fmla="*/ 0 h 175"/>
                      <a:gd name="T22" fmla="*/ 0 w 200"/>
                      <a:gd name="T23" fmla="*/ 12 h 175"/>
                      <a:gd name="T24" fmla="*/ 0 w 200"/>
                      <a:gd name="T25" fmla="*/ 162 h 175"/>
                      <a:gd name="T26" fmla="*/ 13 w 200"/>
                      <a:gd name="T27" fmla="*/ 175 h 175"/>
                      <a:gd name="T28" fmla="*/ 188 w 200"/>
                      <a:gd name="T29" fmla="*/ 175 h 175"/>
                      <a:gd name="T30" fmla="*/ 200 w 200"/>
                      <a:gd name="T31" fmla="*/ 162 h 175"/>
                      <a:gd name="T32" fmla="*/ 200 w 200"/>
                      <a:gd name="T33" fmla="*/ 12 h 175"/>
                      <a:gd name="T34" fmla="*/ 188 w 200"/>
                      <a:gd name="T3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75">
                        <a:moveTo>
                          <a:pt x="187" y="12"/>
                        </a:moveTo>
                        <a:lnTo>
                          <a:pt x="188" y="12"/>
                        </a:lnTo>
                        <a:lnTo>
                          <a:pt x="188" y="162"/>
                        </a:lnTo>
                        <a:lnTo>
                          <a:pt x="187" y="162"/>
                        </a:lnTo>
                        <a:lnTo>
                          <a:pt x="13" y="162"/>
                        </a:lnTo>
                        <a:lnTo>
                          <a:pt x="12" y="162"/>
                        </a:lnTo>
                        <a:lnTo>
                          <a:pt x="12" y="12"/>
                        </a:lnTo>
                        <a:lnTo>
                          <a:pt x="13" y="12"/>
                        </a:lnTo>
                        <a:lnTo>
                          <a:pt x="187" y="12"/>
                        </a:lnTo>
                        <a:close/>
                        <a:moveTo>
                          <a:pt x="188" y="0"/>
                        </a:moveTo>
                        <a:lnTo>
                          <a:pt x="13" y="0"/>
                        </a:lnTo>
                        <a:cubicBezTo>
                          <a:pt x="6" y="0"/>
                          <a:pt x="0" y="5"/>
                          <a:pt x="0" y="12"/>
                        </a:cubicBezTo>
                        <a:lnTo>
                          <a:pt x="0" y="162"/>
                        </a:lnTo>
                        <a:cubicBezTo>
                          <a:pt x="0" y="169"/>
                          <a:pt x="6" y="175"/>
                          <a:pt x="13" y="175"/>
                        </a:cubicBezTo>
                        <a:lnTo>
                          <a:pt x="188" y="175"/>
                        </a:lnTo>
                        <a:cubicBezTo>
                          <a:pt x="194" y="175"/>
                          <a:pt x="200" y="169"/>
                          <a:pt x="200" y="162"/>
                        </a:cubicBezTo>
                        <a:lnTo>
                          <a:pt x="200" y="12"/>
                        </a:lnTo>
                        <a:cubicBezTo>
                          <a:pt x="200" y="5"/>
                          <a:pt x="194" y="0"/>
                          <a:pt x="188" y="0"/>
                        </a:cubicBez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0000"/>
                      </a:solidFill>
                      <a:effectLst/>
                      <a:uLnTx/>
                      <a:uFillTx/>
                      <a:cs typeface="+mn-ea"/>
                      <a:sym typeface="+mn-lt"/>
                    </a:endParaRPr>
                  </a:p>
                </p:txBody>
              </p:sp>
              <p:sp>
                <p:nvSpPr>
                  <p:cNvPr id="79" name="Oval 61"/>
                  <p:cNvSpPr>
                    <a:spLocks noChangeArrowheads="1"/>
                  </p:cNvSpPr>
                  <p:nvPr/>
                </p:nvSpPr>
                <p:spPr bwMode="auto">
                  <a:xfrm>
                    <a:off x="2962275" y="4429125"/>
                    <a:ext cx="279400" cy="271463"/>
                  </a:xfrm>
                  <a:prstGeom prst="ellipse">
                    <a:avLst/>
                  </a:pr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0000"/>
                      </a:solidFill>
                      <a:effectLst/>
                      <a:uLnTx/>
                      <a:uFillTx/>
                      <a:cs typeface="+mn-ea"/>
                      <a:sym typeface="+mn-lt"/>
                    </a:endParaRPr>
                  </a:p>
                </p:txBody>
              </p:sp>
              <p:sp>
                <p:nvSpPr>
                  <p:cNvPr id="80" name="Freeform 62"/>
                  <p:cNvSpPr/>
                  <p:nvPr/>
                </p:nvSpPr>
                <p:spPr bwMode="auto">
                  <a:xfrm>
                    <a:off x="2228850" y="4613275"/>
                    <a:ext cx="1100138" cy="735013"/>
                  </a:xfrm>
                  <a:custGeom>
                    <a:avLst/>
                    <a:gdLst>
                      <a:gd name="T0" fmla="*/ 150 w 150"/>
                      <a:gd name="T1" fmla="*/ 100 h 100"/>
                      <a:gd name="T2" fmla="*/ 0 w 150"/>
                      <a:gd name="T3" fmla="*/ 100 h 100"/>
                      <a:gd name="T4" fmla="*/ 0 w 150"/>
                      <a:gd name="T5" fmla="*/ 75 h 100"/>
                      <a:gd name="T6" fmla="*/ 44 w 150"/>
                      <a:gd name="T7" fmla="*/ 0 h 100"/>
                      <a:gd name="T8" fmla="*/ 94 w 150"/>
                      <a:gd name="T9" fmla="*/ 62 h 100"/>
                      <a:gd name="T10" fmla="*/ 106 w 150"/>
                      <a:gd name="T11" fmla="*/ 62 h 100"/>
                      <a:gd name="T12" fmla="*/ 150 w 150"/>
                      <a:gd name="T13" fmla="*/ 25 h 100"/>
                      <a:gd name="T14" fmla="*/ 150 w 150"/>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00">
                        <a:moveTo>
                          <a:pt x="150" y="100"/>
                        </a:moveTo>
                        <a:lnTo>
                          <a:pt x="0" y="100"/>
                        </a:lnTo>
                        <a:lnTo>
                          <a:pt x="0" y="75"/>
                        </a:lnTo>
                        <a:lnTo>
                          <a:pt x="44" y="0"/>
                        </a:lnTo>
                        <a:lnTo>
                          <a:pt x="94" y="62"/>
                        </a:lnTo>
                        <a:lnTo>
                          <a:pt x="106" y="62"/>
                        </a:lnTo>
                        <a:lnTo>
                          <a:pt x="150" y="25"/>
                        </a:lnTo>
                        <a:lnTo>
                          <a:pt x="150" y="10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0000"/>
                      </a:solidFill>
                      <a:effectLst/>
                      <a:uLnTx/>
                      <a:uFillTx/>
                      <a:cs typeface="+mn-ea"/>
                      <a:sym typeface="+mn-lt"/>
                    </a:endParaRPr>
                  </a:p>
                </p:txBody>
              </p:sp>
            </p:grpSp>
          </p:grpSp>
          <p:sp>
            <p:nvSpPr>
              <p:cNvPr id="6" name="云形 5"/>
              <p:cNvSpPr/>
              <p:nvPr/>
            </p:nvSpPr>
            <p:spPr bwMode="auto">
              <a:xfrm>
                <a:off x="6611093" y="2208239"/>
                <a:ext cx="4032448" cy="1908212"/>
              </a:xfrm>
              <a:prstGeom prst="cloud">
                <a:avLst/>
              </a:prstGeom>
              <a:no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rgbClr val="C00000"/>
                  </a:solidFill>
                  <a:effectLst/>
                  <a:cs typeface="+mn-ea"/>
                  <a:sym typeface="+mn-lt"/>
                </a:endParaRPr>
              </a:p>
            </p:txBody>
          </p:sp>
        </p:grpSp>
        <p:grpSp>
          <p:nvGrpSpPr>
            <p:cNvPr id="54" name="组合 53"/>
            <p:cNvGrpSpPr/>
            <p:nvPr/>
          </p:nvGrpSpPr>
          <p:grpSpPr>
            <a:xfrm>
              <a:off x="8555450" y="4915114"/>
              <a:ext cx="532017" cy="348690"/>
              <a:chOff x="8483679" y="4842990"/>
              <a:chExt cx="532017" cy="348690"/>
            </a:xfrm>
          </p:grpSpPr>
          <p:pic>
            <p:nvPicPr>
              <p:cNvPr id="95" name="图片 94"/>
              <p:cNvPicPr>
                <a:picLocks noChangeAspect="1"/>
              </p:cNvPicPr>
              <p:nvPr/>
            </p:nvPicPr>
            <p:blipFill>
              <a:blip r:embed="rId52"/>
              <a:stretch>
                <a:fillRect/>
              </a:stretch>
            </p:blipFill>
            <p:spPr>
              <a:xfrm>
                <a:off x="8738630" y="4959759"/>
                <a:ext cx="277066" cy="231921"/>
              </a:xfrm>
              <a:prstGeom prst="rect">
                <a:avLst/>
              </a:prstGeom>
              <a:effectLst>
                <a:outerShdw blurRad="50800" dist="38100" dir="2700000" algn="tl" rotWithShape="0">
                  <a:prstClr val="black">
                    <a:alpha val="40000"/>
                  </a:prstClr>
                </a:outerShdw>
              </a:effectLst>
            </p:spPr>
          </p:pic>
          <p:pic>
            <p:nvPicPr>
              <p:cNvPr id="5" name="图片 4"/>
              <p:cNvPicPr>
                <a:picLocks noChangeAspect="1"/>
              </p:cNvPicPr>
              <p:nvPr/>
            </p:nvPicPr>
            <p:blipFill>
              <a:blip r:embed="rId52"/>
              <a:stretch>
                <a:fillRect/>
              </a:stretch>
            </p:blipFill>
            <p:spPr>
              <a:xfrm>
                <a:off x="8600097" y="4895067"/>
                <a:ext cx="277066" cy="231921"/>
              </a:xfrm>
              <a:prstGeom prst="rect">
                <a:avLst/>
              </a:prstGeom>
              <a:effectLst>
                <a:outerShdw blurRad="50800" dist="38100" dir="2700000" algn="tl" rotWithShape="0">
                  <a:prstClr val="black">
                    <a:alpha val="40000"/>
                  </a:prstClr>
                </a:outerShdw>
              </a:effectLst>
            </p:spPr>
          </p:pic>
          <p:pic>
            <p:nvPicPr>
              <p:cNvPr id="96" name="图片 95"/>
              <p:cNvPicPr>
                <a:picLocks noChangeAspect="1"/>
              </p:cNvPicPr>
              <p:nvPr/>
            </p:nvPicPr>
            <p:blipFill>
              <a:blip r:embed="rId52"/>
              <a:stretch>
                <a:fillRect/>
              </a:stretch>
            </p:blipFill>
            <p:spPr>
              <a:xfrm>
                <a:off x="8483679" y="4842990"/>
                <a:ext cx="277066" cy="231921"/>
              </a:xfrm>
              <a:prstGeom prst="rect">
                <a:avLst/>
              </a:prstGeom>
              <a:effectLst>
                <a:outerShdw blurRad="50800" dist="38100" dir="2700000" algn="tl" rotWithShape="0">
                  <a:prstClr val="black">
                    <a:alpha val="40000"/>
                  </a:prstClr>
                </a:outerShdw>
              </a:effectLst>
            </p:spPr>
          </p:pic>
        </p:grpSp>
        <p:sp>
          <p:nvSpPr>
            <p:cNvPr id="55" name="下箭头 54"/>
            <p:cNvSpPr/>
            <p:nvPr/>
          </p:nvSpPr>
          <p:spPr bwMode="auto">
            <a:xfrm>
              <a:off x="8700011" y="4372329"/>
              <a:ext cx="217245" cy="401715"/>
            </a:xfrm>
            <a:prstGeom prst="downArrow">
              <a:avLst/>
            </a:prstGeom>
            <a:solidFill>
              <a:srgbClr val="990000"/>
            </a:solidFill>
            <a:ln w="9525" cap="flat" cmpd="sng" algn="ctr">
              <a:solidFill>
                <a:srgbClr val="99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rgbClr val="990000"/>
                </a:solidFill>
                <a:effectLst/>
                <a:cs typeface="+mn-ea"/>
                <a:sym typeface="+mn-lt"/>
              </a:endParaRPr>
            </a:p>
          </p:txBody>
        </p:sp>
      </p:grpSp>
      <p:grpSp>
        <p:nvGrpSpPr>
          <p:cNvPr id="56" name="组合 55"/>
          <p:cNvGrpSpPr/>
          <p:nvPr/>
        </p:nvGrpSpPr>
        <p:grpSpPr>
          <a:xfrm>
            <a:off x="4948034" y="5018090"/>
            <a:ext cx="3212373" cy="1067880"/>
            <a:chOff x="1912400" y="5205436"/>
            <a:chExt cx="3212373" cy="1067880"/>
          </a:xfrm>
        </p:grpSpPr>
        <p:sp>
          <p:nvSpPr>
            <p:cNvPr id="75" name="文本框 74"/>
            <p:cNvSpPr txBox="1"/>
            <p:nvPr/>
          </p:nvSpPr>
          <p:spPr bwMode="auto">
            <a:xfrm>
              <a:off x="1912400" y="5604109"/>
              <a:ext cx="365223"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en-US" altLang="zh-CN" sz="1800" b="1" dirty="0" smtClean="0">
                  <a:solidFill>
                    <a:srgbClr val="C00000"/>
                  </a:solidFill>
                  <a:cs typeface="+mn-ea"/>
                  <a:sym typeface="+mn-lt"/>
                </a:rPr>
                <a:t>88</a:t>
              </a:r>
              <a:endParaRPr kumimoji="1" lang="zh-CN" altLang="en-US" sz="2000" b="1" dirty="0">
                <a:solidFill>
                  <a:srgbClr val="C00000"/>
                </a:solidFill>
                <a:cs typeface="+mn-ea"/>
                <a:sym typeface="+mn-lt"/>
              </a:endParaRPr>
            </a:p>
          </p:txBody>
        </p:sp>
        <p:grpSp>
          <p:nvGrpSpPr>
            <p:cNvPr id="81" name="Advocacy"/>
            <p:cNvGrpSpPr>
              <a:grpSpLocks noChangeAspect="1"/>
            </p:cNvGrpSpPr>
            <p:nvPr>
              <p:custDataLst>
                <p:tags r:id="rId53"/>
              </p:custDataLst>
            </p:nvPr>
          </p:nvGrpSpPr>
          <p:grpSpPr bwMode="auto">
            <a:xfrm>
              <a:off x="2783632" y="5205436"/>
              <a:ext cx="460321" cy="381248"/>
              <a:chOff x="8" y="209"/>
              <a:chExt cx="326" cy="270"/>
            </a:xfrm>
            <a:solidFill>
              <a:srgbClr val="006699"/>
            </a:solidFill>
            <a:effectLst>
              <a:outerShdw blurRad="50800" dist="38100" dir="2700000" algn="tl" rotWithShape="0">
                <a:prstClr val="black">
                  <a:alpha val="40000"/>
                </a:prstClr>
              </a:outerShdw>
            </a:effectLst>
          </p:grpSpPr>
          <p:sp>
            <p:nvSpPr>
              <p:cNvPr id="82" name="Advocacy"/>
              <p:cNvSpPr>
                <a:spLocks noChangeArrowheads="1"/>
              </p:cNvSpPr>
              <p:nvPr>
                <p:custDataLst>
                  <p:tags r:id="rId54"/>
                </p:custDataLst>
              </p:nvPr>
            </p:nvSpPr>
            <p:spPr bwMode="auto">
              <a:xfrm>
                <a:off x="285" y="298"/>
                <a:ext cx="37" cy="37"/>
              </a:xfrm>
              <a:prstGeom prst="ellipse">
                <a:avLst/>
              </a:pr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3" name="Advocacy"/>
              <p:cNvSpPr>
                <a:spLocks noChangeArrowheads="1"/>
              </p:cNvSpPr>
              <p:nvPr>
                <p:custDataLst>
                  <p:tags r:id="rId55"/>
                </p:custDataLst>
              </p:nvPr>
            </p:nvSpPr>
            <p:spPr bwMode="auto">
              <a:xfrm>
                <a:off x="20" y="298"/>
                <a:ext cx="37" cy="37"/>
              </a:xfrm>
              <a:prstGeom prst="ellipse">
                <a:avLst/>
              </a:pr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4" name="Advocacy"/>
              <p:cNvSpPr>
                <a:spLocks noChangeArrowheads="1"/>
              </p:cNvSpPr>
              <p:nvPr>
                <p:custDataLst>
                  <p:tags r:id="rId56"/>
                </p:custDataLst>
              </p:nvPr>
            </p:nvSpPr>
            <p:spPr bwMode="auto">
              <a:xfrm>
                <a:off x="221" y="264"/>
                <a:ext cx="56" cy="55"/>
              </a:xfrm>
              <a:prstGeom prst="ellipse">
                <a:avLst/>
              </a:pr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5" name="Advocacy"/>
              <p:cNvSpPr/>
              <p:nvPr>
                <p:custDataLst>
                  <p:tags r:id="rId57"/>
                </p:custDataLst>
              </p:nvPr>
            </p:nvSpPr>
            <p:spPr bwMode="auto">
              <a:xfrm>
                <a:off x="295" y="345"/>
                <a:ext cx="39" cy="86"/>
              </a:xfrm>
              <a:custGeom>
                <a:avLst/>
                <a:gdLst>
                  <a:gd name="T0" fmla="*/ 103 w 103"/>
                  <a:gd name="T1" fmla="*/ 229 h 229"/>
                  <a:gd name="T2" fmla="*/ 20 w 103"/>
                  <a:gd name="T3" fmla="*/ 229 h 229"/>
                  <a:gd name="T4" fmla="*/ 20 w 103"/>
                  <a:gd name="T5" fmla="*/ 76 h 229"/>
                  <a:gd name="T6" fmla="*/ 0 w 103"/>
                  <a:gd name="T7" fmla="*/ 4 h 229"/>
                  <a:gd name="T8" fmla="*/ 23 w 103"/>
                  <a:gd name="T9" fmla="*/ 0 h 229"/>
                  <a:gd name="T10" fmla="*/ 103 w 103"/>
                  <a:gd name="T11" fmla="*/ 81 h 229"/>
                  <a:gd name="T12" fmla="*/ 103 w 103"/>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103" h="229">
                    <a:moveTo>
                      <a:pt x="103" y="229"/>
                    </a:moveTo>
                    <a:lnTo>
                      <a:pt x="20" y="229"/>
                    </a:lnTo>
                    <a:lnTo>
                      <a:pt x="20" y="76"/>
                    </a:lnTo>
                    <a:cubicBezTo>
                      <a:pt x="20" y="50"/>
                      <a:pt x="12" y="25"/>
                      <a:pt x="0" y="4"/>
                    </a:cubicBezTo>
                    <a:cubicBezTo>
                      <a:pt x="7" y="2"/>
                      <a:pt x="15" y="0"/>
                      <a:pt x="23" y="0"/>
                    </a:cubicBezTo>
                    <a:cubicBezTo>
                      <a:pt x="67" y="0"/>
                      <a:pt x="103" y="36"/>
                      <a:pt x="103" y="81"/>
                    </a:cubicBezTo>
                    <a:lnTo>
                      <a:pt x="103" y="229"/>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6" name="Advocacy"/>
              <p:cNvSpPr>
                <a:spLocks noChangeArrowheads="1"/>
              </p:cNvSpPr>
              <p:nvPr>
                <p:custDataLst>
                  <p:tags r:id="rId58"/>
                </p:custDataLst>
              </p:nvPr>
            </p:nvSpPr>
            <p:spPr bwMode="auto">
              <a:xfrm>
                <a:off x="66" y="264"/>
                <a:ext cx="55" cy="55"/>
              </a:xfrm>
              <a:prstGeom prst="ellipse">
                <a:avLst/>
              </a:pr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7" name="Advocacy"/>
              <p:cNvSpPr/>
              <p:nvPr>
                <p:custDataLst>
                  <p:tags r:id="rId59"/>
                </p:custDataLst>
              </p:nvPr>
            </p:nvSpPr>
            <p:spPr bwMode="auto">
              <a:xfrm>
                <a:off x="8" y="345"/>
                <a:ext cx="39" cy="86"/>
              </a:xfrm>
              <a:custGeom>
                <a:avLst/>
                <a:gdLst>
                  <a:gd name="T0" fmla="*/ 81 w 104"/>
                  <a:gd name="T1" fmla="*/ 0 h 229"/>
                  <a:gd name="T2" fmla="*/ 104 w 104"/>
                  <a:gd name="T3" fmla="*/ 4 h 229"/>
                  <a:gd name="T4" fmla="*/ 83 w 104"/>
                  <a:gd name="T5" fmla="*/ 76 h 229"/>
                  <a:gd name="T6" fmla="*/ 83 w 104"/>
                  <a:gd name="T7" fmla="*/ 229 h 229"/>
                  <a:gd name="T8" fmla="*/ 0 w 104"/>
                  <a:gd name="T9" fmla="*/ 229 h 229"/>
                  <a:gd name="T10" fmla="*/ 0 w 104"/>
                  <a:gd name="T11" fmla="*/ 81 h 229"/>
                  <a:gd name="T12" fmla="*/ 81 w 104"/>
                  <a:gd name="T13" fmla="*/ 0 h 229"/>
                </a:gdLst>
                <a:ahLst/>
                <a:cxnLst>
                  <a:cxn ang="0">
                    <a:pos x="T0" y="T1"/>
                  </a:cxn>
                  <a:cxn ang="0">
                    <a:pos x="T2" y="T3"/>
                  </a:cxn>
                  <a:cxn ang="0">
                    <a:pos x="T4" y="T5"/>
                  </a:cxn>
                  <a:cxn ang="0">
                    <a:pos x="T6" y="T7"/>
                  </a:cxn>
                  <a:cxn ang="0">
                    <a:pos x="T8" y="T9"/>
                  </a:cxn>
                  <a:cxn ang="0">
                    <a:pos x="T10" y="T11"/>
                  </a:cxn>
                  <a:cxn ang="0">
                    <a:pos x="T12" y="T13"/>
                  </a:cxn>
                </a:cxnLst>
                <a:rect l="0" t="0" r="r" b="b"/>
                <a:pathLst>
                  <a:path w="104" h="229">
                    <a:moveTo>
                      <a:pt x="81" y="0"/>
                    </a:moveTo>
                    <a:cubicBezTo>
                      <a:pt x="89" y="0"/>
                      <a:pt x="96" y="2"/>
                      <a:pt x="104" y="4"/>
                    </a:cubicBezTo>
                    <a:cubicBezTo>
                      <a:pt x="91" y="25"/>
                      <a:pt x="83" y="50"/>
                      <a:pt x="83" y="76"/>
                    </a:cubicBezTo>
                    <a:lnTo>
                      <a:pt x="83" y="229"/>
                    </a:lnTo>
                    <a:lnTo>
                      <a:pt x="0" y="229"/>
                    </a:lnTo>
                    <a:lnTo>
                      <a:pt x="0" y="81"/>
                    </a:lnTo>
                    <a:cubicBezTo>
                      <a:pt x="0" y="36"/>
                      <a:pt x="36" y="0"/>
                      <a:pt x="81" y="0"/>
                    </a:cubicBez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8" name="Advocacy"/>
              <p:cNvSpPr>
                <a:spLocks noChangeArrowheads="1"/>
              </p:cNvSpPr>
              <p:nvPr>
                <p:custDataLst>
                  <p:tags r:id="rId60"/>
                </p:custDataLst>
              </p:nvPr>
            </p:nvSpPr>
            <p:spPr bwMode="auto">
              <a:xfrm>
                <a:off x="130" y="209"/>
                <a:ext cx="82" cy="82"/>
              </a:xfrm>
              <a:prstGeom prst="ellipse">
                <a:avLst/>
              </a:pr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9" name="Advocacy"/>
              <p:cNvSpPr/>
              <p:nvPr>
                <p:custDataLst>
                  <p:tags r:id="rId61"/>
                </p:custDataLst>
              </p:nvPr>
            </p:nvSpPr>
            <p:spPr bwMode="auto">
              <a:xfrm>
                <a:off x="236" y="330"/>
                <a:ext cx="57" cy="123"/>
              </a:xfrm>
              <a:custGeom>
                <a:avLst/>
                <a:gdLst>
                  <a:gd name="T0" fmla="*/ 150 w 150"/>
                  <a:gd name="T1" fmla="*/ 327 h 327"/>
                  <a:gd name="T2" fmla="*/ 22 w 150"/>
                  <a:gd name="T3" fmla="*/ 327 h 327"/>
                  <a:gd name="T4" fmla="*/ 22 w 150"/>
                  <a:gd name="T5" fmla="*/ 94 h 327"/>
                  <a:gd name="T6" fmla="*/ 0 w 150"/>
                  <a:gd name="T7" fmla="*/ 5 h 327"/>
                  <a:gd name="T8" fmla="*/ 33 w 150"/>
                  <a:gd name="T9" fmla="*/ 0 h 327"/>
                  <a:gd name="T10" fmla="*/ 150 w 150"/>
                  <a:gd name="T11" fmla="*/ 117 h 327"/>
                  <a:gd name="T12" fmla="*/ 150 w 150"/>
                  <a:gd name="T13" fmla="*/ 327 h 327"/>
                </a:gdLst>
                <a:ahLst/>
                <a:cxnLst>
                  <a:cxn ang="0">
                    <a:pos x="T0" y="T1"/>
                  </a:cxn>
                  <a:cxn ang="0">
                    <a:pos x="T2" y="T3"/>
                  </a:cxn>
                  <a:cxn ang="0">
                    <a:pos x="T4" y="T5"/>
                  </a:cxn>
                  <a:cxn ang="0">
                    <a:pos x="T6" y="T7"/>
                  </a:cxn>
                  <a:cxn ang="0">
                    <a:pos x="T8" y="T9"/>
                  </a:cxn>
                  <a:cxn ang="0">
                    <a:pos x="T10" y="T11"/>
                  </a:cxn>
                  <a:cxn ang="0">
                    <a:pos x="T12" y="T13"/>
                  </a:cxn>
                </a:cxnLst>
                <a:rect l="0" t="0" r="r" b="b"/>
                <a:pathLst>
                  <a:path w="150" h="327">
                    <a:moveTo>
                      <a:pt x="150" y="327"/>
                    </a:moveTo>
                    <a:lnTo>
                      <a:pt x="22" y="327"/>
                    </a:lnTo>
                    <a:lnTo>
                      <a:pt x="22" y="94"/>
                    </a:lnTo>
                    <a:cubicBezTo>
                      <a:pt x="22" y="62"/>
                      <a:pt x="14" y="32"/>
                      <a:pt x="0" y="5"/>
                    </a:cubicBezTo>
                    <a:cubicBezTo>
                      <a:pt x="11" y="2"/>
                      <a:pt x="22" y="0"/>
                      <a:pt x="33" y="0"/>
                    </a:cubicBezTo>
                    <a:cubicBezTo>
                      <a:pt x="98" y="0"/>
                      <a:pt x="150" y="52"/>
                      <a:pt x="150" y="117"/>
                    </a:cubicBezTo>
                    <a:lnTo>
                      <a:pt x="150" y="327"/>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0" name="Advocacy"/>
              <p:cNvSpPr/>
              <p:nvPr>
                <p:custDataLst>
                  <p:tags r:id="rId62"/>
                </p:custDataLst>
              </p:nvPr>
            </p:nvSpPr>
            <p:spPr bwMode="auto">
              <a:xfrm>
                <a:off x="49" y="330"/>
                <a:ext cx="57" cy="123"/>
              </a:xfrm>
              <a:custGeom>
                <a:avLst/>
                <a:gdLst>
                  <a:gd name="T0" fmla="*/ 128 w 150"/>
                  <a:gd name="T1" fmla="*/ 94 h 327"/>
                  <a:gd name="T2" fmla="*/ 128 w 150"/>
                  <a:gd name="T3" fmla="*/ 327 h 327"/>
                  <a:gd name="T4" fmla="*/ 0 w 150"/>
                  <a:gd name="T5" fmla="*/ 327 h 327"/>
                  <a:gd name="T6" fmla="*/ 0 w 150"/>
                  <a:gd name="T7" fmla="*/ 117 h 327"/>
                  <a:gd name="T8" fmla="*/ 117 w 150"/>
                  <a:gd name="T9" fmla="*/ 0 h 327"/>
                  <a:gd name="T10" fmla="*/ 150 w 150"/>
                  <a:gd name="T11" fmla="*/ 5 h 327"/>
                  <a:gd name="T12" fmla="*/ 128 w 150"/>
                  <a:gd name="T13" fmla="*/ 94 h 327"/>
                </a:gdLst>
                <a:ahLst/>
                <a:cxnLst>
                  <a:cxn ang="0">
                    <a:pos x="T0" y="T1"/>
                  </a:cxn>
                  <a:cxn ang="0">
                    <a:pos x="T2" y="T3"/>
                  </a:cxn>
                  <a:cxn ang="0">
                    <a:pos x="T4" y="T5"/>
                  </a:cxn>
                  <a:cxn ang="0">
                    <a:pos x="T6" y="T7"/>
                  </a:cxn>
                  <a:cxn ang="0">
                    <a:pos x="T8" y="T9"/>
                  </a:cxn>
                  <a:cxn ang="0">
                    <a:pos x="T10" y="T11"/>
                  </a:cxn>
                  <a:cxn ang="0">
                    <a:pos x="T12" y="T13"/>
                  </a:cxn>
                </a:cxnLst>
                <a:rect l="0" t="0" r="r" b="b"/>
                <a:pathLst>
                  <a:path w="150" h="327">
                    <a:moveTo>
                      <a:pt x="128" y="94"/>
                    </a:moveTo>
                    <a:lnTo>
                      <a:pt x="128" y="327"/>
                    </a:lnTo>
                    <a:lnTo>
                      <a:pt x="0" y="327"/>
                    </a:lnTo>
                    <a:lnTo>
                      <a:pt x="0" y="117"/>
                    </a:lnTo>
                    <a:cubicBezTo>
                      <a:pt x="0" y="52"/>
                      <a:pt x="53" y="0"/>
                      <a:pt x="117" y="0"/>
                    </a:cubicBezTo>
                    <a:cubicBezTo>
                      <a:pt x="129" y="0"/>
                      <a:pt x="139" y="2"/>
                      <a:pt x="150" y="5"/>
                    </a:cubicBezTo>
                    <a:cubicBezTo>
                      <a:pt x="136" y="32"/>
                      <a:pt x="128" y="62"/>
                      <a:pt x="128" y="94"/>
                    </a:cubicBez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7" name="Advocacy"/>
              <p:cNvSpPr/>
              <p:nvPr>
                <p:custDataLst>
                  <p:tags r:id="rId63"/>
                </p:custDataLst>
              </p:nvPr>
            </p:nvSpPr>
            <p:spPr bwMode="auto">
              <a:xfrm>
                <a:off x="107" y="301"/>
                <a:ext cx="128" cy="178"/>
              </a:xfrm>
              <a:custGeom>
                <a:avLst/>
                <a:gdLst>
                  <a:gd name="T0" fmla="*/ 0 w 340"/>
                  <a:gd name="T1" fmla="*/ 471 h 471"/>
                  <a:gd name="T2" fmla="*/ 340 w 340"/>
                  <a:gd name="T3" fmla="*/ 471 h 471"/>
                  <a:gd name="T4" fmla="*/ 340 w 340"/>
                  <a:gd name="T5" fmla="*/ 170 h 471"/>
                  <a:gd name="T6" fmla="*/ 170 w 340"/>
                  <a:gd name="T7" fmla="*/ 0 h 471"/>
                  <a:gd name="T8" fmla="*/ 0 w 340"/>
                  <a:gd name="T9" fmla="*/ 170 h 471"/>
                  <a:gd name="T10" fmla="*/ 0 w 340"/>
                  <a:gd name="T11" fmla="*/ 471 h 471"/>
                </a:gdLst>
                <a:ahLst/>
                <a:cxnLst>
                  <a:cxn ang="0">
                    <a:pos x="T0" y="T1"/>
                  </a:cxn>
                  <a:cxn ang="0">
                    <a:pos x="T2" y="T3"/>
                  </a:cxn>
                  <a:cxn ang="0">
                    <a:pos x="T4" y="T5"/>
                  </a:cxn>
                  <a:cxn ang="0">
                    <a:pos x="T6" y="T7"/>
                  </a:cxn>
                  <a:cxn ang="0">
                    <a:pos x="T8" y="T9"/>
                  </a:cxn>
                  <a:cxn ang="0">
                    <a:pos x="T10" y="T11"/>
                  </a:cxn>
                </a:cxnLst>
                <a:rect l="0" t="0" r="r" b="b"/>
                <a:pathLst>
                  <a:path w="340" h="471">
                    <a:moveTo>
                      <a:pt x="0" y="471"/>
                    </a:moveTo>
                    <a:lnTo>
                      <a:pt x="340" y="471"/>
                    </a:lnTo>
                    <a:lnTo>
                      <a:pt x="340" y="170"/>
                    </a:lnTo>
                    <a:cubicBezTo>
                      <a:pt x="340" y="76"/>
                      <a:pt x="264" y="0"/>
                      <a:pt x="170" y="0"/>
                    </a:cubicBezTo>
                    <a:cubicBezTo>
                      <a:pt x="76" y="0"/>
                      <a:pt x="0" y="76"/>
                      <a:pt x="0" y="170"/>
                    </a:cubicBezTo>
                    <a:lnTo>
                      <a:pt x="0" y="471"/>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99" name="文本框 98"/>
            <p:cNvSpPr txBox="1"/>
            <p:nvPr/>
          </p:nvSpPr>
          <p:spPr bwMode="auto">
            <a:xfrm>
              <a:off x="3436731" y="5291227"/>
              <a:ext cx="1567977" cy="246221"/>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r>
                <a:rPr kumimoji="1" lang="zh-CN" altLang="en-US" sz="1600" b="1" dirty="0">
                  <a:solidFill>
                    <a:srgbClr val="006699"/>
                  </a:solidFill>
                  <a:cs typeface="+mn-ea"/>
                  <a:sym typeface="+mn-lt"/>
                </a:rPr>
                <a:t>一</a:t>
              </a:r>
              <a:r>
                <a:rPr kumimoji="1" lang="zh-CN" altLang="en-US" sz="1600" b="1" dirty="0" smtClean="0">
                  <a:solidFill>
                    <a:srgbClr val="006699"/>
                  </a:solidFill>
                  <a:cs typeface="+mn-ea"/>
                  <a:sym typeface="+mn-lt"/>
                </a:rPr>
                <a:t>个部门的人数</a:t>
              </a:r>
              <a:endParaRPr kumimoji="1" lang="zh-CN" altLang="en-US" sz="1800" b="1" dirty="0">
                <a:solidFill>
                  <a:srgbClr val="006699"/>
                </a:solidFill>
                <a:cs typeface="+mn-ea"/>
                <a:sym typeface="+mn-lt"/>
              </a:endParaRPr>
            </a:p>
          </p:txBody>
        </p:sp>
        <p:grpSp>
          <p:nvGrpSpPr>
            <p:cNvPr id="100" name="Certificate"/>
            <p:cNvGrpSpPr>
              <a:grpSpLocks noChangeAspect="1"/>
            </p:cNvGrpSpPr>
            <p:nvPr>
              <p:custDataLst>
                <p:tags r:id="rId64"/>
              </p:custDataLst>
            </p:nvPr>
          </p:nvGrpSpPr>
          <p:grpSpPr bwMode="auto">
            <a:xfrm>
              <a:off x="2757061" y="5858881"/>
              <a:ext cx="529912" cy="414435"/>
              <a:chOff x="44" y="66"/>
              <a:chExt cx="413" cy="323"/>
            </a:xfrm>
            <a:solidFill>
              <a:srgbClr val="990000"/>
            </a:solidFill>
            <a:effectLst>
              <a:outerShdw blurRad="50800" dist="38100" dir="2700000" algn="tl" rotWithShape="0">
                <a:prstClr val="black">
                  <a:alpha val="40000"/>
                </a:prstClr>
              </a:outerShdw>
            </a:effectLst>
          </p:grpSpPr>
          <p:sp>
            <p:nvSpPr>
              <p:cNvPr id="101" name="Certificate"/>
              <p:cNvSpPr>
                <a:spLocks noEditPoints="1"/>
              </p:cNvSpPr>
              <p:nvPr>
                <p:custDataLst>
                  <p:tags r:id="rId65"/>
                </p:custDataLst>
              </p:nvPr>
            </p:nvSpPr>
            <p:spPr bwMode="auto">
              <a:xfrm>
                <a:off x="44" y="66"/>
                <a:ext cx="413" cy="323"/>
              </a:xfrm>
              <a:custGeom>
                <a:avLst/>
                <a:gdLst>
                  <a:gd name="T0" fmla="*/ 0 w 896"/>
                  <a:gd name="T1" fmla="*/ 0 h 698"/>
                  <a:gd name="T2" fmla="*/ 0 w 896"/>
                  <a:gd name="T3" fmla="*/ 37 h 698"/>
                  <a:gd name="T4" fmla="*/ 0 w 896"/>
                  <a:gd name="T5" fmla="*/ 661 h 698"/>
                  <a:gd name="T6" fmla="*/ 0 w 896"/>
                  <a:gd name="T7" fmla="*/ 698 h 698"/>
                  <a:gd name="T8" fmla="*/ 36 w 896"/>
                  <a:gd name="T9" fmla="*/ 698 h 698"/>
                  <a:gd name="T10" fmla="*/ 860 w 896"/>
                  <a:gd name="T11" fmla="*/ 698 h 698"/>
                  <a:gd name="T12" fmla="*/ 896 w 896"/>
                  <a:gd name="T13" fmla="*/ 698 h 698"/>
                  <a:gd name="T14" fmla="*/ 896 w 896"/>
                  <a:gd name="T15" fmla="*/ 661 h 698"/>
                  <a:gd name="T16" fmla="*/ 896 w 896"/>
                  <a:gd name="T17" fmla="*/ 37 h 698"/>
                  <a:gd name="T18" fmla="*/ 896 w 896"/>
                  <a:gd name="T19" fmla="*/ 0 h 698"/>
                  <a:gd name="T20" fmla="*/ 860 w 896"/>
                  <a:gd name="T21" fmla="*/ 0 h 698"/>
                  <a:gd name="T22" fmla="*/ 36 w 896"/>
                  <a:gd name="T23" fmla="*/ 0 h 698"/>
                  <a:gd name="T24" fmla="*/ 0 w 896"/>
                  <a:gd name="T25" fmla="*/ 0 h 698"/>
                  <a:gd name="T26" fmla="*/ 72 w 896"/>
                  <a:gd name="T27" fmla="*/ 74 h 698"/>
                  <a:gd name="T28" fmla="*/ 824 w 896"/>
                  <a:gd name="T29" fmla="*/ 74 h 698"/>
                  <a:gd name="T30" fmla="*/ 824 w 896"/>
                  <a:gd name="T31" fmla="*/ 624 h 698"/>
                  <a:gd name="T32" fmla="*/ 72 w 896"/>
                  <a:gd name="T33" fmla="*/ 624 h 698"/>
                  <a:gd name="T34" fmla="*/ 72 w 896"/>
                  <a:gd name="T35" fmla="*/ 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6" h="698">
                    <a:moveTo>
                      <a:pt x="0" y="0"/>
                    </a:moveTo>
                    <a:lnTo>
                      <a:pt x="0" y="37"/>
                    </a:lnTo>
                    <a:lnTo>
                      <a:pt x="0" y="661"/>
                    </a:lnTo>
                    <a:lnTo>
                      <a:pt x="0" y="698"/>
                    </a:lnTo>
                    <a:lnTo>
                      <a:pt x="36" y="698"/>
                    </a:lnTo>
                    <a:lnTo>
                      <a:pt x="860" y="698"/>
                    </a:lnTo>
                    <a:lnTo>
                      <a:pt x="896" y="698"/>
                    </a:lnTo>
                    <a:lnTo>
                      <a:pt x="896" y="661"/>
                    </a:lnTo>
                    <a:lnTo>
                      <a:pt x="896" y="37"/>
                    </a:lnTo>
                    <a:lnTo>
                      <a:pt x="896" y="0"/>
                    </a:lnTo>
                    <a:lnTo>
                      <a:pt x="860" y="0"/>
                    </a:lnTo>
                    <a:lnTo>
                      <a:pt x="36" y="0"/>
                    </a:lnTo>
                    <a:lnTo>
                      <a:pt x="0" y="0"/>
                    </a:lnTo>
                    <a:close/>
                    <a:moveTo>
                      <a:pt x="72" y="74"/>
                    </a:moveTo>
                    <a:lnTo>
                      <a:pt x="824" y="74"/>
                    </a:lnTo>
                    <a:lnTo>
                      <a:pt x="824" y="624"/>
                    </a:lnTo>
                    <a:lnTo>
                      <a:pt x="72" y="624"/>
                    </a:lnTo>
                    <a:lnTo>
                      <a:pt x="72" y="74"/>
                    </a:ln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2" name="Certificate"/>
              <p:cNvSpPr>
                <a:spLocks noEditPoints="1"/>
              </p:cNvSpPr>
              <p:nvPr>
                <p:custDataLst>
                  <p:tags r:id="rId66"/>
                </p:custDataLst>
              </p:nvPr>
            </p:nvSpPr>
            <p:spPr bwMode="auto">
              <a:xfrm>
                <a:off x="100" y="121"/>
                <a:ext cx="303" cy="213"/>
              </a:xfrm>
              <a:custGeom>
                <a:avLst/>
                <a:gdLst>
                  <a:gd name="T0" fmla="*/ 0 w 657"/>
                  <a:gd name="T1" fmla="*/ 0 h 462"/>
                  <a:gd name="T2" fmla="*/ 0 w 657"/>
                  <a:gd name="T3" fmla="*/ 6 h 462"/>
                  <a:gd name="T4" fmla="*/ 0 w 657"/>
                  <a:gd name="T5" fmla="*/ 456 h 462"/>
                  <a:gd name="T6" fmla="*/ 0 w 657"/>
                  <a:gd name="T7" fmla="*/ 462 h 462"/>
                  <a:gd name="T8" fmla="*/ 5 w 657"/>
                  <a:gd name="T9" fmla="*/ 462 h 462"/>
                  <a:gd name="T10" fmla="*/ 651 w 657"/>
                  <a:gd name="T11" fmla="*/ 462 h 462"/>
                  <a:gd name="T12" fmla="*/ 657 w 657"/>
                  <a:gd name="T13" fmla="*/ 462 h 462"/>
                  <a:gd name="T14" fmla="*/ 657 w 657"/>
                  <a:gd name="T15" fmla="*/ 456 h 462"/>
                  <a:gd name="T16" fmla="*/ 657 w 657"/>
                  <a:gd name="T17" fmla="*/ 6 h 462"/>
                  <a:gd name="T18" fmla="*/ 657 w 657"/>
                  <a:gd name="T19" fmla="*/ 0 h 462"/>
                  <a:gd name="T20" fmla="*/ 651 w 657"/>
                  <a:gd name="T21" fmla="*/ 0 h 462"/>
                  <a:gd name="T22" fmla="*/ 5 w 657"/>
                  <a:gd name="T23" fmla="*/ 0 h 462"/>
                  <a:gd name="T24" fmla="*/ 0 w 657"/>
                  <a:gd name="T25" fmla="*/ 0 h 462"/>
                  <a:gd name="T26" fmla="*/ 11 w 657"/>
                  <a:gd name="T27" fmla="*/ 12 h 462"/>
                  <a:gd name="T28" fmla="*/ 645 w 657"/>
                  <a:gd name="T29" fmla="*/ 12 h 462"/>
                  <a:gd name="T30" fmla="*/ 645 w 657"/>
                  <a:gd name="T31" fmla="*/ 450 h 462"/>
                  <a:gd name="T32" fmla="*/ 11 w 657"/>
                  <a:gd name="T33" fmla="*/ 450 h 462"/>
                  <a:gd name="T34" fmla="*/ 11 w 657"/>
                  <a:gd name="T35" fmla="*/ 1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7" h="462">
                    <a:moveTo>
                      <a:pt x="0" y="0"/>
                    </a:moveTo>
                    <a:lnTo>
                      <a:pt x="0" y="6"/>
                    </a:lnTo>
                    <a:lnTo>
                      <a:pt x="0" y="456"/>
                    </a:lnTo>
                    <a:lnTo>
                      <a:pt x="0" y="462"/>
                    </a:lnTo>
                    <a:lnTo>
                      <a:pt x="5" y="462"/>
                    </a:lnTo>
                    <a:lnTo>
                      <a:pt x="651" y="462"/>
                    </a:lnTo>
                    <a:lnTo>
                      <a:pt x="657" y="462"/>
                    </a:lnTo>
                    <a:lnTo>
                      <a:pt x="657" y="456"/>
                    </a:lnTo>
                    <a:lnTo>
                      <a:pt x="657" y="6"/>
                    </a:lnTo>
                    <a:lnTo>
                      <a:pt x="657" y="0"/>
                    </a:lnTo>
                    <a:lnTo>
                      <a:pt x="651" y="0"/>
                    </a:lnTo>
                    <a:lnTo>
                      <a:pt x="5" y="0"/>
                    </a:lnTo>
                    <a:lnTo>
                      <a:pt x="0" y="0"/>
                    </a:lnTo>
                    <a:close/>
                    <a:moveTo>
                      <a:pt x="11" y="12"/>
                    </a:moveTo>
                    <a:lnTo>
                      <a:pt x="645" y="12"/>
                    </a:lnTo>
                    <a:lnTo>
                      <a:pt x="645" y="450"/>
                    </a:lnTo>
                    <a:lnTo>
                      <a:pt x="11" y="450"/>
                    </a:lnTo>
                    <a:lnTo>
                      <a:pt x="11" y="12"/>
                    </a:ln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3" name="Certificate"/>
              <p:cNvSpPr>
                <a:spLocks noEditPoints="1"/>
              </p:cNvSpPr>
              <p:nvPr>
                <p:custDataLst>
                  <p:tags r:id="rId67"/>
                </p:custDataLst>
              </p:nvPr>
            </p:nvSpPr>
            <p:spPr bwMode="auto">
              <a:xfrm>
                <a:off x="331" y="221"/>
                <a:ext cx="60" cy="93"/>
              </a:xfrm>
              <a:custGeom>
                <a:avLst/>
                <a:gdLst>
                  <a:gd name="T0" fmla="*/ 57 w 130"/>
                  <a:gd name="T1" fmla="*/ 13 h 202"/>
                  <a:gd name="T2" fmla="*/ 65 w 130"/>
                  <a:gd name="T3" fmla="*/ 0 h 202"/>
                  <a:gd name="T4" fmla="*/ 73 w 130"/>
                  <a:gd name="T5" fmla="*/ 13 h 202"/>
                  <a:gd name="T6" fmla="*/ 85 w 130"/>
                  <a:gd name="T7" fmla="*/ 3 h 202"/>
                  <a:gd name="T8" fmla="*/ 89 w 130"/>
                  <a:gd name="T9" fmla="*/ 18 h 202"/>
                  <a:gd name="T10" fmla="*/ 103 w 130"/>
                  <a:gd name="T11" fmla="*/ 12 h 202"/>
                  <a:gd name="T12" fmla="*/ 102 w 130"/>
                  <a:gd name="T13" fmla="*/ 28 h 202"/>
                  <a:gd name="T14" fmla="*/ 118 w 130"/>
                  <a:gd name="T15" fmla="*/ 26 h 202"/>
                  <a:gd name="T16" fmla="*/ 111 w 130"/>
                  <a:gd name="T17" fmla="*/ 41 h 202"/>
                  <a:gd name="T18" fmla="*/ 127 w 130"/>
                  <a:gd name="T19" fmla="*/ 44 h 202"/>
                  <a:gd name="T20" fmla="*/ 117 w 130"/>
                  <a:gd name="T21" fmla="*/ 57 h 202"/>
                  <a:gd name="T22" fmla="*/ 130 w 130"/>
                  <a:gd name="T23" fmla="*/ 65 h 202"/>
                  <a:gd name="T24" fmla="*/ 116 w 130"/>
                  <a:gd name="T25" fmla="*/ 73 h 202"/>
                  <a:gd name="T26" fmla="*/ 127 w 130"/>
                  <a:gd name="T27" fmla="*/ 85 h 202"/>
                  <a:gd name="T28" fmla="*/ 111 w 130"/>
                  <a:gd name="T29" fmla="*/ 88 h 202"/>
                  <a:gd name="T30" fmla="*/ 118 w 130"/>
                  <a:gd name="T31" fmla="*/ 103 h 202"/>
                  <a:gd name="T32" fmla="*/ 102 w 130"/>
                  <a:gd name="T33" fmla="*/ 101 h 202"/>
                  <a:gd name="T34" fmla="*/ 103 w 130"/>
                  <a:gd name="T35" fmla="*/ 117 h 202"/>
                  <a:gd name="T36" fmla="*/ 89 w 130"/>
                  <a:gd name="T37" fmla="*/ 111 h 202"/>
                  <a:gd name="T38" fmla="*/ 88 w 130"/>
                  <a:gd name="T39" fmla="*/ 118 h 202"/>
                  <a:gd name="T40" fmla="*/ 114 w 130"/>
                  <a:gd name="T41" fmla="*/ 194 h 202"/>
                  <a:gd name="T42" fmla="*/ 93 w 130"/>
                  <a:gd name="T43" fmla="*/ 182 h 202"/>
                  <a:gd name="T44" fmla="*/ 83 w 130"/>
                  <a:gd name="T45" fmla="*/ 202 h 202"/>
                  <a:gd name="T46" fmla="*/ 82 w 130"/>
                  <a:gd name="T47" fmla="*/ 198 h 202"/>
                  <a:gd name="T48" fmla="*/ 66 w 130"/>
                  <a:gd name="T49" fmla="*/ 129 h 202"/>
                  <a:gd name="T50" fmla="*/ 65 w 130"/>
                  <a:gd name="T51" fmla="*/ 129 h 202"/>
                  <a:gd name="T52" fmla="*/ 52 w 130"/>
                  <a:gd name="T53" fmla="*/ 183 h 202"/>
                  <a:gd name="T54" fmla="*/ 48 w 130"/>
                  <a:gd name="T55" fmla="*/ 202 h 202"/>
                  <a:gd name="T56" fmla="*/ 37 w 130"/>
                  <a:gd name="T57" fmla="*/ 182 h 202"/>
                  <a:gd name="T58" fmla="*/ 17 w 130"/>
                  <a:gd name="T59" fmla="*/ 194 h 202"/>
                  <a:gd name="T60" fmla="*/ 42 w 130"/>
                  <a:gd name="T61" fmla="*/ 118 h 202"/>
                  <a:gd name="T62" fmla="*/ 42 w 130"/>
                  <a:gd name="T63" fmla="*/ 111 h 202"/>
                  <a:gd name="T64" fmla="*/ 27 w 130"/>
                  <a:gd name="T65" fmla="*/ 117 h 202"/>
                  <a:gd name="T66" fmla="*/ 28 w 130"/>
                  <a:gd name="T67" fmla="*/ 101 h 202"/>
                  <a:gd name="T68" fmla="*/ 13 w 130"/>
                  <a:gd name="T69" fmla="*/ 103 h 202"/>
                  <a:gd name="T70" fmla="*/ 19 w 130"/>
                  <a:gd name="T71" fmla="*/ 88 h 202"/>
                  <a:gd name="T72" fmla="*/ 4 w 130"/>
                  <a:gd name="T73" fmla="*/ 85 h 202"/>
                  <a:gd name="T74" fmla="*/ 14 w 130"/>
                  <a:gd name="T75" fmla="*/ 73 h 202"/>
                  <a:gd name="T76" fmla="*/ 0 w 130"/>
                  <a:gd name="T77" fmla="*/ 65 h 202"/>
                  <a:gd name="T78" fmla="*/ 14 w 130"/>
                  <a:gd name="T79" fmla="*/ 57 h 202"/>
                  <a:gd name="T80" fmla="*/ 4 w 130"/>
                  <a:gd name="T81" fmla="*/ 44 h 202"/>
                  <a:gd name="T82" fmla="*/ 19 w 130"/>
                  <a:gd name="T83" fmla="*/ 41 h 202"/>
                  <a:gd name="T84" fmla="*/ 13 w 130"/>
                  <a:gd name="T85" fmla="*/ 26 h 202"/>
                  <a:gd name="T86" fmla="*/ 28 w 130"/>
                  <a:gd name="T87" fmla="*/ 28 h 202"/>
                  <a:gd name="T88" fmla="*/ 27 w 130"/>
                  <a:gd name="T89" fmla="*/ 12 h 202"/>
                  <a:gd name="T90" fmla="*/ 42 w 130"/>
                  <a:gd name="T91" fmla="*/ 18 h 202"/>
                  <a:gd name="T92" fmla="*/ 45 w 130"/>
                  <a:gd name="T93" fmla="*/ 3 h 202"/>
                  <a:gd name="T94" fmla="*/ 57 w 130"/>
                  <a:gd name="T95" fmla="*/ 13 h 202"/>
                  <a:gd name="T96" fmla="*/ 63 w 130"/>
                  <a:gd name="T97" fmla="*/ 22 h 202"/>
                  <a:gd name="T98" fmla="*/ 31 w 130"/>
                  <a:gd name="T99" fmla="*/ 39 h 202"/>
                  <a:gd name="T100" fmla="*/ 26 w 130"/>
                  <a:gd name="T101" fmla="*/ 78 h 202"/>
                  <a:gd name="T102" fmla="*/ 45 w 130"/>
                  <a:gd name="T103" fmla="*/ 100 h 202"/>
                  <a:gd name="T104" fmla="*/ 84 w 130"/>
                  <a:gd name="T105" fmla="*/ 101 h 202"/>
                  <a:gd name="T106" fmla="*/ 100 w 130"/>
                  <a:gd name="T107" fmla="*/ 86 h 202"/>
                  <a:gd name="T108" fmla="*/ 99 w 130"/>
                  <a:gd name="T109" fmla="*/ 39 h 202"/>
                  <a:gd name="T110" fmla="*/ 63 w 130"/>
                  <a:gd name="T111" fmla="*/ 2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 h="202">
                    <a:moveTo>
                      <a:pt x="57" y="13"/>
                    </a:moveTo>
                    <a:cubicBezTo>
                      <a:pt x="60" y="9"/>
                      <a:pt x="62" y="4"/>
                      <a:pt x="65" y="0"/>
                    </a:cubicBezTo>
                    <a:cubicBezTo>
                      <a:pt x="68" y="4"/>
                      <a:pt x="71" y="9"/>
                      <a:pt x="73" y="13"/>
                    </a:cubicBezTo>
                    <a:cubicBezTo>
                      <a:pt x="77" y="10"/>
                      <a:pt x="81" y="6"/>
                      <a:pt x="85" y="3"/>
                    </a:cubicBezTo>
                    <a:cubicBezTo>
                      <a:pt x="86" y="8"/>
                      <a:pt x="88" y="13"/>
                      <a:pt x="89" y="18"/>
                    </a:cubicBezTo>
                    <a:cubicBezTo>
                      <a:pt x="94" y="16"/>
                      <a:pt x="98" y="14"/>
                      <a:pt x="103" y="12"/>
                    </a:cubicBezTo>
                    <a:cubicBezTo>
                      <a:pt x="103" y="17"/>
                      <a:pt x="102" y="23"/>
                      <a:pt x="102" y="28"/>
                    </a:cubicBezTo>
                    <a:cubicBezTo>
                      <a:pt x="107" y="27"/>
                      <a:pt x="112" y="27"/>
                      <a:pt x="118" y="26"/>
                    </a:cubicBezTo>
                    <a:cubicBezTo>
                      <a:pt x="116" y="31"/>
                      <a:pt x="113" y="36"/>
                      <a:pt x="111" y="41"/>
                    </a:cubicBezTo>
                    <a:cubicBezTo>
                      <a:pt x="117" y="42"/>
                      <a:pt x="122" y="43"/>
                      <a:pt x="127" y="44"/>
                    </a:cubicBezTo>
                    <a:cubicBezTo>
                      <a:pt x="123" y="49"/>
                      <a:pt x="120" y="52"/>
                      <a:pt x="117" y="57"/>
                    </a:cubicBezTo>
                    <a:cubicBezTo>
                      <a:pt x="121" y="59"/>
                      <a:pt x="126" y="62"/>
                      <a:pt x="130" y="65"/>
                    </a:cubicBezTo>
                    <a:cubicBezTo>
                      <a:pt x="126" y="67"/>
                      <a:pt x="121" y="70"/>
                      <a:pt x="116" y="73"/>
                    </a:cubicBezTo>
                    <a:cubicBezTo>
                      <a:pt x="120" y="77"/>
                      <a:pt x="123" y="81"/>
                      <a:pt x="127" y="85"/>
                    </a:cubicBezTo>
                    <a:cubicBezTo>
                      <a:pt x="122" y="86"/>
                      <a:pt x="117" y="87"/>
                      <a:pt x="111" y="88"/>
                    </a:cubicBezTo>
                    <a:cubicBezTo>
                      <a:pt x="113" y="93"/>
                      <a:pt x="116" y="98"/>
                      <a:pt x="118" y="103"/>
                    </a:cubicBezTo>
                    <a:cubicBezTo>
                      <a:pt x="112" y="102"/>
                      <a:pt x="107" y="102"/>
                      <a:pt x="102" y="101"/>
                    </a:cubicBezTo>
                    <a:cubicBezTo>
                      <a:pt x="102" y="107"/>
                      <a:pt x="103" y="112"/>
                      <a:pt x="103" y="117"/>
                    </a:cubicBezTo>
                    <a:cubicBezTo>
                      <a:pt x="98" y="115"/>
                      <a:pt x="94" y="113"/>
                      <a:pt x="89" y="111"/>
                    </a:cubicBezTo>
                    <a:cubicBezTo>
                      <a:pt x="88" y="113"/>
                      <a:pt x="87" y="116"/>
                      <a:pt x="88" y="118"/>
                    </a:cubicBezTo>
                    <a:cubicBezTo>
                      <a:pt x="97" y="144"/>
                      <a:pt x="105" y="169"/>
                      <a:pt x="114" y="194"/>
                    </a:cubicBezTo>
                    <a:cubicBezTo>
                      <a:pt x="107" y="190"/>
                      <a:pt x="100" y="186"/>
                      <a:pt x="93" y="182"/>
                    </a:cubicBezTo>
                    <a:cubicBezTo>
                      <a:pt x="90" y="189"/>
                      <a:pt x="87" y="196"/>
                      <a:pt x="83" y="202"/>
                    </a:cubicBezTo>
                    <a:cubicBezTo>
                      <a:pt x="82" y="201"/>
                      <a:pt x="82" y="199"/>
                      <a:pt x="82" y="198"/>
                    </a:cubicBezTo>
                    <a:cubicBezTo>
                      <a:pt x="76" y="175"/>
                      <a:pt x="71" y="152"/>
                      <a:pt x="66" y="129"/>
                    </a:cubicBezTo>
                    <a:lnTo>
                      <a:pt x="65" y="129"/>
                    </a:lnTo>
                    <a:cubicBezTo>
                      <a:pt x="61" y="147"/>
                      <a:pt x="56" y="165"/>
                      <a:pt x="52" y="183"/>
                    </a:cubicBezTo>
                    <a:cubicBezTo>
                      <a:pt x="51" y="189"/>
                      <a:pt x="49" y="196"/>
                      <a:pt x="48" y="202"/>
                    </a:cubicBezTo>
                    <a:cubicBezTo>
                      <a:pt x="44" y="195"/>
                      <a:pt x="41" y="188"/>
                      <a:pt x="37" y="182"/>
                    </a:cubicBezTo>
                    <a:cubicBezTo>
                      <a:pt x="30" y="186"/>
                      <a:pt x="23" y="190"/>
                      <a:pt x="17" y="194"/>
                    </a:cubicBezTo>
                    <a:cubicBezTo>
                      <a:pt x="25" y="169"/>
                      <a:pt x="33" y="144"/>
                      <a:pt x="42" y="118"/>
                    </a:cubicBezTo>
                    <a:cubicBezTo>
                      <a:pt x="43" y="116"/>
                      <a:pt x="42" y="113"/>
                      <a:pt x="42" y="111"/>
                    </a:cubicBezTo>
                    <a:cubicBezTo>
                      <a:pt x="37" y="113"/>
                      <a:pt x="32" y="115"/>
                      <a:pt x="27" y="117"/>
                    </a:cubicBezTo>
                    <a:cubicBezTo>
                      <a:pt x="27" y="112"/>
                      <a:pt x="28" y="107"/>
                      <a:pt x="28" y="101"/>
                    </a:cubicBezTo>
                    <a:cubicBezTo>
                      <a:pt x="23" y="102"/>
                      <a:pt x="18" y="102"/>
                      <a:pt x="13" y="103"/>
                    </a:cubicBezTo>
                    <a:cubicBezTo>
                      <a:pt x="15" y="98"/>
                      <a:pt x="17" y="93"/>
                      <a:pt x="19" y="88"/>
                    </a:cubicBezTo>
                    <a:cubicBezTo>
                      <a:pt x="14" y="87"/>
                      <a:pt x="9" y="86"/>
                      <a:pt x="4" y="85"/>
                    </a:cubicBezTo>
                    <a:cubicBezTo>
                      <a:pt x="7" y="81"/>
                      <a:pt x="11" y="77"/>
                      <a:pt x="14" y="73"/>
                    </a:cubicBezTo>
                    <a:cubicBezTo>
                      <a:pt x="9" y="70"/>
                      <a:pt x="5" y="67"/>
                      <a:pt x="0" y="65"/>
                    </a:cubicBezTo>
                    <a:cubicBezTo>
                      <a:pt x="5" y="62"/>
                      <a:pt x="9" y="59"/>
                      <a:pt x="14" y="57"/>
                    </a:cubicBezTo>
                    <a:cubicBezTo>
                      <a:pt x="11" y="52"/>
                      <a:pt x="7" y="49"/>
                      <a:pt x="4" y="44"/>
                    </a:cubicBezTo>
                    <a:cubicBezTo>
                      <a:pt x="9" y="43"/>
                      <a:pt x="14" y="42"/>
                      <a:pt x="19" y="41"/>
                    </a:cubicBezTo>
                    <a:cubicBezTo>
                      <a:pt x="17" y="36"/>
                      <a:pt x="15" y="31"/>
                      <a:pt x="13" y="26"/>
                    </a:cubicBezTo>
                    <a:cubicBezTo>
                      <a:pt x="18" y="27"/>
                      <a:pt x="23" y="27"/>
                      <a:pt x="28" y="28"/>
                    </a:cubicBezTo>
                    <a:cubicBezTo>
                      <a:pt x="28" y="23"/>
                      <a:pt x="28" y="17"/>
                      <a:pt x="27" y="12"/>
                    </a:cubicBezTo>
                    <a:cubicBezTo>
                      <a:pt x="32" y="14"/>
                      <a:pt x="37" y="16"/>
                      <a:pt x="42" y="18"/>
                    </a:cubicBezTo>
                    <a:cubicBezTo>
                      <a:pt x="43" y="13"/>
                      <a:pt x="44" y="8"/>
                      <a:pt x="45" y="3"/>
                    </a:cubicBezTo>
                    <a:cubicBezTo>
                      <a:pt x="49" y="6"/>
                      <a:pt x="53" y="10"/>
                      <a:pt x="57" y="13"/>
                    </a:cubicBezTo>
                    <a:close/>
                    <a:moveTo>
                      <a:pt x="63" y="22"/>
                    </a:moveTo>
                    <a:cubicBezTo>
                      <a:pt x="51" y="22"/>
                      <a:pt x="39" y="29"/>
                      <a:pt x="31" y="39"/>
                    </a:cubicBezTo>
                    <a:cubicBezTo>
                      <a:pt x="23" y="50"/>
                      <a:pt x="22" y="65"/>
                      <a:pt x="26" y="78"/>
                    </a:cubicBezTo>
                    <a:cubicBezTo>
                      <a:pt x="29" y="87"/>
                      <a:pt x="36" y="95"/>
                      <a:pt x="45" y="100"/>
                    </a:cubicBezTo>
                    <a:cubicBezTo>
                      <a:pt x="56" y="106"/>
                      <a:pt x="71" y="107"/>
                      <a:pt x="84" y="101"/>
                    </a:cubicBezTo>
                    <a:cubicBezTo>
                      <a:pt x="90" y="98"/>
                      <a:pt x="96" y="92"/>
                      <a:pt x="100" y="86"/>
                    </a:cubicBezTo>
                    <a:cubicBezTo>
                      <a:pt x="109" y="72"/>
                      <a:pt x="109" y="53"/>
                      <a:pt x="99" y="39"/>
                    </a:cubicBezTo>
                    <a:cubicBezTo>
                      <a:pt x="91" y="28"/>
                      <a:pt x="77" y="21"/>
                      <a:pt x="63" y="22"/>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4" name="Certificate"/>
              <p:cNvSpPr/>
              <p:nvPr>
                <p:custDataLst>
                  <p:tags r:id="rId68"/>
                </p:custDataLst>
              </p:nvPr>
            </p:nvSpPr>
            <p:spPr bwMode="auto">
              <a:xfrm>
                <a:off x="342" y="232"/>
                <a:ext cx="37" cy="37"/>
              </a:xfrm>
              <a:custGeom>
                <a:avLst/>
                <a:gdLst>
                  <a:gd name="T0" fmla="*/ 39 w 80"/>
                  <a:gd name="T1" fmla="*/ 1 h 80"/>
                  <a:gd name="T2" fmla="*/ 75 w 80"/>
                  <a:gd name="T3" fmla="*/ 21 h 80"/>
                  <a:gd name="T4" fmla="*/ 80 w 80"/>
                  <a:gd name="T5" fmla="*/ 42 h 80"/>
                  <a:gd name="T6" fmla="*/ 48 w 80"/>
                  <a:gd name="T7" fmla="*/ 77 h 80"/>
                  <a:gd name="T8" fmla="*/ 9 w 80"/>
                  <a:gd name="T9" fmla="*/ 60 h 80"/>
                  <a:gd name="T10" fmla="*/ 10 w 80"/>
                  <a:gd name="T11" fmla="*/ 16 h 80"/>
                  <a:gd name="T12" fmla="*/ 39 w 80"/>
                  <a:gd name="T13" fmla="*/ 1 h 80"/>
                </a:gdLst>
                <a:ahLst/>
                <a:cxnLst>
                  <a:cxn ang="0">
                    <a:pos x="T0" y="T1"/>
                  </a:cxn>
                  <a:cxn ang="0">
                    <a:pos x="T2" y="T3"/>
                  </a:cxn>
                  <a:cxn ang="0">
                    <a:pos x="T4" y="T5"/>
                  </a:cxn>
                  <a:cxn ang="0">
                    <a:pos x="T6" y="T7"/>
                  </a:cxn>
                  <a:cxn ang="0">
                    <a:pos x="T8" y="T9"/>
                  </a:cxn>
                  <a:cxn ang="0">
                    <a:pos x="T10" y="T11"/>
                  </a:cxn>
                  <a:cxn ang="0">
                    <a:pos x="T12" y="T13"/>
                  </a:cxn>
                </a:cxnLst>
                <a:rect l="0" t="0" r="r" b="b"/>
                <a:pathLst>
                  <a:path w="80" h="80">
                    <a:moveTo>
                      <a:pt x="39" y="1"/>
                    </a:moveTo>
                    <a:cubicBezTo>
                      <a:pt x="53" y="0"/>
                      <a:pt x="69" y="8"/>
                      <a:pt x="75" y="21"/>
                    </a:cubicBezTo>
                    <a:cubicBezTo>
                      <a:pt x="79" y="28"/>
                      <a:pt x="80" y="35"/>
                      <a:pt x="80" y="42"/>
                    </a:cubicBezTo>
                    <a:cubicBezTo>
                      <a:pt x="79" y="59"/>
                      <a:pt x="65" y="75"/>
                      <a:pt x="48" y="77"/>
                    </a:cubicBezTo>
                    <a:cubicBezTo>
                      <a:pt x="33" y="80"/>
                      <a:pt x="17" y="73"/>
                      <a:pt x="9" y="60"/>
                    </a:cubicBezTo>
                    <a:cubicBezTo>
                      <a:pt x="0" y="47"/>
                      <a:pt x="1" y="29"/>
                      <a:pt x="10" y="16"/>
                    </a:cubicBezTo>
                    <a:cubicBezTo>
                      <a:pt x="17" y="7"/>
                      <a:pt x="27" y="2"/>
                      <a:pt x="39" y="1"/>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5" name="Certificate"/>
              <p:cNvSpPr>
                <a:spLocks noEditPoints="1"/>
              </p:cNvSpPr>
              <p:nvPr>
                <p:custDataLst>
                  <p:tags r:id="rId69"/>
                </p:custDataLst>
              </p:nvPr>
            </p:nvSpPr>
            <p:spPr bwMode="auto">
              <a:xfrm>
                <a:off x="132" y="165"/>
                <a:ext cx="236" cy="32"/>
              </a:xfrm>
              <a:custGeom>
                <a:avLst/>
                <a:gdLst>
                  <a:gd name="T0" fmla="*/ 265 w 511"/>
                  <a:gd name="T1" fmla="*/ 0 h 68"/>
                  <a:gd name="T2" fmla="*/ 265 w 511"/>
                  <a:gd name="T3" fmla="*/ 20 h 68"/>
                  <a:gd name="T4" fmla="*/ 443 w 511"/>
                  <a:gd name="T5" fmla="*/ 44 h 68"/>
                  <a:gd name="T6" fmla="*/ 500 w 511"/>
                  <a:gd name="T7" fmla="*/ 68 h 68"/>
                  <a:gd name="T8" fmla="*/ 511 w 511"/>
                  <a:gd name="T9" fmla="*/ 52 h 68"/>
                  <a:gd name="T10" fmla="*/ 449 w 511"/>
                  <a:gd name="T11" fmla="*/ 26 h 68"/>
                  <a:gd name="T12" fmla="*/ 265 w 511"/>
                  <a:gd name="T13" fmla="*/ 0 h 68"/>
                  <a:gd name="T14" fmla="*/ 224 w 511"/>
                  <a:gd name="T15" fmla="*/ 0 h 68"/>
                  <a:gd name="T16" fmla="*/ 125 w 511"/>
                  <a:gd name="T17" fmla="*/ 11 h 68"/>
                  <a:gd name="T18" fmla="*/ 129 w 511"/>
                  <a:gd name="T19" fmla="*/ 30 h 68"/>
                  <a:gd name="T20" fmla="*/ 226 w 511"/>
                  <a:gd name="T21" fmla="*/ 21 h 68"/>
                  <a:gd name="T22" fmla="*/ 226 w 511"/>
                  <a:gd name="T23" fmla="*/ 0 h 68"/>
                  <a:gd name="T24" fmla="*/ 224 w 511"/>
                  <a:gd name="T25" fmla="*/ 0 h 68"/>
                  <a:gd name="T26" fmla="*/ 87 w 511"/>
                  <a:gd name="T27" fmla="*/ 19 h 68"/>
                  <a:gd name="T28" fmla="*/ 63 w 511"/>
                  <a:gd name="T29" fmla="*/ 26 h 68"/>
                  <a:gd name="T30" fmla="*/ 0 w 511"/>
                  <a:gd name="T31" fmla="*/ 52 h 68"/>
                  <a:gd name="T32" fmla="*/ 11 w 511"/>
                  <a:gd name="T33" fmla="*/ 68 h 68"/>
                  <a:gd name="T34" fmla="*/ 68 w 511"/>
                  <a:gd name="T35" fmla="*/ 44 h 68"/>
                  <a:gd name="T36" fmla="*/ 91 w 511"/>
                  <a:gd name="T37" fmla="*/ 38 h 68"/>
                  <a:gd name="T38" fmla="*/ 87 w 511"/>
                  <a:gd name="T39"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1" h="68">
                    <a:moveTo>
                      <a:pt x="265" y="0"/>
                    </a:moveTo>
                    <a:lnTo>
                      <a:pt x="265" y="20"/>
                    </a:lnTo>
                    <a:cubicBezTo>
                      <a:pt x="346" y="21"/>
                      <a:pt x="404" y="33"/>
                      <a:pt x="443" y="44"/>
                    </a:cubicBezTo>
                    <a:cubicBezTo>
                      <a:pt x="483" y="57"/>
                      <a:pt x="500" y="68"/>
                      <a:pt x="500" y="68"/>
                    </a:cubicBezTo>
                    <a:lnTo>
                      <a:pt x="511" y="52"/>
                    </a:lnTo>
                    <a:cubicBezTo>
                      <a:pt x="511" y="52"/>
                      <a:pt x="490" y="38"/>
                      <a:pt x="449" y="26"/>
                    </a:cubicBezTo>
                    <a:cubicBezTo>
                      <a:pt x="409" y="13"/>
                      <a:pt x="348" y="1"/>
                      <a:pt x="265" y="0"/>
                    </a:cubicBezTo>
                    <a:close/>
                    <a:moveTo>
                      <a:pt x="224" y="0"/>
                    </a:moveTo>
                    <a:cubicBezTo>
                      <a:pt x="185" y="2"/>
                      <a:pt x="153" y="6"/>
                      <a:pt x="125" y="11"/>
                    </a:cubicBezTo>
                    <a:lnTo>
                      <a:pt x="129" y="30"/>
                    </a:lnTo>
                    <a:cubicBezTo>
                      <a:pt x="156" y="26"/>
                      <a:pt x="188" y="22"/>
                      <a:pt x="226" y="21"/>
                    </a:cubicBezTo>
                    <a:lnTo>
                      <a:pt x="226" y="0"/>
                    </a:lnTo>
                    <a:cubicBezTo>
                      <a:pt x="225" y="0"/>
                      <a:pt x="224" y="0"/>
                      <a:pt x="224" y="0"/>
                    </a:cubicBezTo>
                    <a:close/>
                    <a:moveTo>
                      <a:pt x="87" y="19"/>
                    </a:moveTo>
                    <a:cubicBezTo>
                      <a:pt x="78" y="21"/>
                      <a:pt x="70" y="23"/>
                      <a:pt x="63" y="26"/>
                    </a:cubicBezTo>
                    <a:cubicBezTo>
                      <a:pt x="21" y="38"/>
                      <a:pt x="0" y="52"/>
                      <a:pt x="0" y="52"/>
                    </a:cubicBezTo>
                    <a:lnTo>
                      <a:pt x="11" y="68"/>
                    </a:lnTo>
                    <a:cubicBezTo>
                      <a:pt x="11" y="68"/>
                      <a:pt x="28" y="57"/>
                      <a:pt x="68" y="44"/>
                    </a:cubicBezTo>
                    <a:cubicBezTo>
                      <a:pt x="75" y="42"/>
                      <a:pt x="83" y="40"/>
                      <a:pt x="91" y="38"/>
                    </a:cubicBezTo>
                    <a:lnTo>
                      <a:pt x="87" y="19"/>
                    </a:ln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6" name="Certificate"/>
              <p:cNvSpPr>
                <a:spLocks noChangeArrowheads="1"/>
              </p:cNvSpPr>
              <p:nvPr>
                <p:custDataLst>
                  <p:tags r:id="rId70"/>
                </p:custDataLst>
              </p:nvPr>
            </p:nvSpPr>
            <p:spPr bwMode="auto">
              <a:xfrm>
                <a:off x="123" y="283"/>
                <a:ext cx="69" cy="5"/>
              </a:xfrm>
              <a:prstGeom prst="rect">
                <a:avLst/>
              </a:prstGeom>
              <a:grpFill/>
              <a:ln w="9525">
                <a:no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7" name="Certificate"/>
              <p:cNvSpPr>
                <a:spLocks noChangeArrowheads="1"/>
              </p:cNvSpPr>
              <p:nvPr>
                <p:custDataLst>
                  <p:tags r:id="rId71"/>
                </p:custDataLst>
              </p:nvPr>
            </p:nvSpPr>
            <p:spPr bwMode="auto">
              <a:xfrm>
                <a:off x="123" y="306"/>
                <a:ext cx="69" cy="5"/>
              </a:xfrm>
              <a:prstGeom prst="rect">
                <a:avLst/>
              </a:prstGeom>
              <a:grpFill/>
              <a:ln w="9525">
                <a:no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108" name="文本框 107"/>
            <p:cNvSpPr txBox="1"/>
            <p:nvPr/>
          </p:nvSpPr>
          <p:spPr bwMode="auto">
            <a:xfrm>
              <a:off x="3429451" y="5915434"/>
              <a:ext cx="1695322" cy="246221"/>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r>
                <a:rPr kumimoji="1" lang="zh-CN" altLang="en-US" sz="1600" b="1" dirty="0">
                  <a:solidFill>
                    <a:srgbClr val="C00000"/>
                  </a:solidFill>
                  <a:cs typeface="+mn-ea"/>
                  <a:sym typeface="+mn-lt"/>
                </a:rPr>
                <a:t>一门</a:t>
              </a:r>
              <a:r>
                <a:rPr kumimoji="1" lang="zh-CN" altLang="en-US" sz="1600" b="1" dirty="0" smtClean="0">
                  <a:solidFill>
                    <a:srgbClr val="C00000"/>
                  </a:solidFill>
                  <a:cs typeface="+mn-ea"/>
                  <a:sym typeface="+mn-lt"/>
                </a:rPr>
                <a:t>课的考试</a:t>
              </a:r>
              <a:r>
                <a:rPr kumimoji="1" lang="zh-CN" altLang="en-US" sz="1600" b="1" dirty="0">
                  <a:solidFill>
                    <a:srgbClr val="C00000"/>
                  </a:solidFill>
                  <a:cs typeface="+mn-ea"/>
                  <a:sym typeface="+mn-lt"/>
                </a:rPr>
                <a:t>成绩</a:t>
              </a:r>
              <a:endParaRPr kumimoji="1" lang="zh-CN" altLang="en-US" sz="1600" b="1" dirty="0">
                <a:solidFill>
                  <a:srgbClr val="C00000"/>
                </a:solidFill>
                <a:cs typeface="+mn-ea"/>
                <a:sym typeface="+mn-lt"/>
              </a:endParaRPr>
            </a:p>
          </p:txBody>
        </p:sp>
        <p:cxnSp>
          <p:nvCxnSpPr>
            <p:cNvPr id="58" name="直接箭头连接符 57"/>
            <p:cNvCxnSpPr>
              <a:stCxn id="75" idx="3"/>
            </p:cNvCxnSpPr>
            <p:nvPr/>
          </p:nvCxnSpPr>
          <p:spPr bwMode="auto">
            <a:xfrm flipV="1">
              <a:off x="2277623" y="5518907"/>
              <a:ext cx="479438" cy="223702"/>
            </a:xfrm>
            <a:prstGeom prst="straightConnector1">
              <a:avLst/>
            </a:prstGeom>
            <a:solidFill>
              <a:schemeClr val="accent1"/>
            </a:solidFill>
            <a:ln w="28575" cap="flat" cmpd="sng" algn="ctr">
              <a:solidFill>
                <a:srgbClr val="006699"/>
              </a:solidFill>
              <a:prstDash val="solid"/>
              <a:round/>
              <a:headEnd type="none" w="med" len="med"/>
              <a:tailEnd type="triangle"/>
            </a:ln>
            <a:effectLst>
              <a:outerShdw blurRad="50800" dist="38100" dir="2700000" algn="tl" rotWithShape="0">
                <a:prstClr val="black">
                  <a:alpha val="40000"/>
                </a:prstClr>
              </a:outerShdw>
            </a:effectLst>
          </p:spPr>
        </p:cxnSp>
        <p:cxnSp>
          <p:nvCxnSpPr>
            <p:cNvPr id="110" name="直接箭头连接符 109"/>
            <p:cNvCxnSpPr>
              <a:stCxn id="75" idx="3"/>
            </p:cNvCxnSpPr>
            <p:nvPr/>
          </p:nvCxnSpPr>
          <p:spPr bwMode="auto">
            <a:xfrm>
              <a:off x="2277623" y="5742609"/>
              <a:ext cx="479438" cy="298470"/>
            </a:xfrm>
            <a:prstGeom prst="straightConnector1">
              <a:avLst/>
            </a:prstGeom>
            <a:solidFill>
              <a:schemeClr val="accent1"/>
            </a:solidFill>
            <a:ln w="28575" cap="flat" cmpd="sng" algn="ctr">
              <a:solidFill>
                <a:srgbClr val="990000"/>
              </a:solidFill>
              <a:prstDash val="solid"/>
              <a:round/>
              <a:headEnd type="none" w="med" len="med"/>
              <a:tailEnd type="triangle"/>
            </a:ln>
            <a:effectLst>
              <a:outerShdw blurRad="50800" dist="38100" dir="2700000" algn="tl" rotWithShape="0">
                <a:prstClr val="black">
                  <a:alpha val="40000"/>
                </a:prstClr>
              </a:outerShdw>
            </a:effectLst>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记录</a:t>
            </a:r>
            <a:endParaRPr lang="zh-CN" altLang="en-US" dirty="0"/>
          </a:p>
        </p:txBody>
      </p:sp>
      <p:sp>
        <p:nvSpPr>
          <p:cNvPr id="3" name="文本占位符 2"/>
          <p:cNvSpPr>
            <a:spLocks noGrp="1"/>
          </p:cNvSpPr>
          <p:nvPr>
            <p:ph type="body" sz="quarter" idx="10"/>
          </p:nvPr>
        </p:nvSpPr>
        <p:spPr>
          <a:ln>
            <a:solidFill>
              <a:schemeClr val="bg1"/>
            </a:solidFill>
          </a:ln>
        </p:spPr>
        <p:txBody>
          <a:bodyPr/>
          <a:lstStyle/>
          <a:p>
            <a:r>
              <a:rPr lang="zh-CN" altLang="en-US" sz="2000" dirty="0" smtClean="0"/>
              <a:t>记录是在计算机中表示和存储数据的一种格式或一种方法。</a:t>
            </a:r>
            <a:endParaRPr lang="en-US" altLang="zh-CN" sz="2000" dirty="0" smtClean="0"/>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rPr>
              <a:t>Text</a:t>
            </a:r>
            <a:endParaRPr kumimoji="0" lang="zh-CN" altLang="en-US" sz="1200" strike="noStrike" cap="none" normalizeH="0" baseline="0" smtClean="0">
              <a:ln>
                <a:noFill/>
              </a:ln>
              <a:solidFill>
                <a:srgbClr val="FFFFFF"/>
              </a:solidFill>
              <a:effectLst>
                <a:glow>
                  <a:scrgbClr r="0" g="0" b="0"/>
                </a:glow>
              </a:effectLst>
              <a:latin typeface="FrutigerNext LT Regular" pitchFamily="34" charset="0"/>
              <a:ea typeface="宋体" panose="02010600030101010101" pitchFamily="2" charset="-122"/>
            </a:endParaRPr>
          </a:p>
        </p:txBody>
      </p:sp>
      <p:sp>
        <p:nvSpPr>
          <p:cNvPr id="75" name="文本框 74"/>
          <p:cNvSpPr txBox="1"/>
          <p:nvPr/>
        </p:nvSpPr>
        <p:spPr bwMode="auto">
          <a:xfrm>
            <a:off x="1919536" y="2390065"/>
            <a:ext cx="576064"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800" b="1" dirty="0">
                <a:latin typeface="+mn-lt"/>
                <a:ea typeface="+mn-ea"/>
              </a:rPr>
              <a:t>李明</a:t>
            </a:r>
            <a:endParaRPr kumimoji="1" lang="zh-CN" altLang="en-US" sz="2000" b="1" dirty="0">
              <a:latin typeface="+mn-lt"/>
              <a:ea typeface="+mn-ea"/>
            </a:endParaRPr>
          </a:p>
        </p:txBody>
      </p:sp>
      <p:grpSp>
        <p:nvGrpSpPr>
          <p:cNvPr id="114" name="Education"/>
          <p:cNvGrpSpPr>
            <a:grpSpLocks noChangeAspect="1"/>
          </p:cNvGrpSpPr>
          <p:nvPr>
            <p:custDataLst>
              <p:tags r:id="rId47"/>
            </p:custDataLst>
          </p:nvPr>
        </p:nvGrpSpPr>
        <p:grpSpPr bwMode="auto">
          <a:xfrm>
            <a:off x="2665996" y="2721690"/>
            <a:ext cx="1834231" cy="2097683"/>
            <a:chOff x="57" y="32"/>
            <a:chExt cx="369" cy="422"/>
          </a:xfrm>
          <a:solidFill>
            <a:srgbClr val="006699"/>
          </a:solidFill>
          <a:effectLst>
            <a:outerShdw blurRad="50800" dist="38100" dir="2700000" algn="tl" rotWithShape="0">
              <a:prstClr val="black">
                <a:alpha val="40000"/>
              </a:prstClr>
            </a:outerShdw>
          </a:effectLst>
        </p:grpSpPr>
        <p:sp>
          <p:nvSpPr>
            <p:cNvPr id="115" name="Education"/>
            <p:cNvSpPr>
              <a:spLocks noChangeArrowheads="1"/>
            </p:cNvSpPr>
            <p:nvPr>
              <p:custDataLst>
                <p:tags r:id="rId48"/>
              </p:custDataLst>
            </p:nvPr>
          </p:nvSpPr>
          <p:spPr bwMode="auto">
            <a:xfrm>
              <a:off x="127" y="34"/>
              <a:ext cx="82" cy="82"/>
            </a:xfrm>
            <a:prstGeom prst="ellipse">
              <a:avLst/>
            </a:pr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Education"/>
            <p:cNvSpPr/>
            <p:nvPr>
              <p:custDataLst>
                <p:tags r:id="rId49"/>
              </p:custDataLst>
            </p:nvPr>
          </p:nvSpPr>
          <p:spPr bwMode="auto">
            <a:xfrm>
              <a:off x="252" y="32"/>
              <a:ext cx="174" cy="221"/>
            </a:xfrm>
            <a:custGeom>
              <a:avLst/>
              <a:gdLst>
                <a:gd name="T0" fmla="*/ 0 w 463"/>
                <a:gd name="T1" fmla="*/ 0 h 587"/>
                <a:gd name="T2" fmla="*/ 0 w 463"/>
                <a:gd name="T3" fmla="*/ 293 h 587"/>
                <a:gd name="T4" fmla="*/ 29 w 463"/>
                <a:gd name="T5" fmla="*/ 329 h 587"/>
                <a:gd name="T6" fmla="*/ 50 w 463"/>
                <a:gd name="T7" fmla="*/ 303 h 587"/>
                <a:gd name="T8" fmla="*/ 50 w 463"/>
                <a:gd name="T9" fmla="*/ 62 h 587"/>
                <a:gd name="T10" fmla="*/ 413 w 463"/>
                <a:gd name="T11" fmla="*/ 62 h 587"/>
                <a:gd name="T12" fmla="*/ 413 w 463"/>
                <a:gd name="T13" fmla="*/ 537 h 587"/>
                <a:gd name="T14" fmla="*/ 0 w 463"/>
                <a:gd name="T15" fmla="*/ 537 h 587"/>
                <a:gd name="T16" fmla="*/ 0 w 463"/>
                <a:gd name="T17" fmla="*/ 587 h 587"/>
                <a:gd name="T18" fmla="*/ 463 w 463"/>
                <a:gd name="T19" fmla="*/ 587 h 587"/>
                <a:gd name="T20" fmla="*/ 463 w 463"/>
                <a:gd name="T21" fmla="*/ 0 h 587"/>
                <a:gd name="T22" fmla="*/ 0 w 463"/>
                <a:gd name="T2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587">
                  <a:moveTo>
                    <a:pt x="0" y="0"/>
                  </a:moveTo>
                  <a:lnTo>
                    <a:pt x="0" y="293"/>
                  </a:lnTo>
                  <a:lnTo>
                    <a:pt x="29" y="329"/>
                  </a:lnTo>
                  <a:lnTo>
                    <a:pt x="50" y="303"/>
                  </a:lnTo>
                  <a:lnTo>
                    <a:pt x="50" y="62"/>
                  </a:lnTo>
                  <a:lnTo>
                    <a:pt x="413" y="62"/>
                  </a:lnTo>
                  <a:lnTo>
                    <a:pt x="413" y="537"/>
                  </a:lnTo>
                  <a:lnTo>
                    <a:pt x="0" y="537"/>
                  </a:lnTo>
                  <a:lnTo>
                    <a:pt x="0" y="587"/>
                  </a:lnTo>
                  <a:lnTo>
                    <a:pt x="463" y="587"/>
                  </a:lnTo>
                  <a:lnTo>
                    <a:pt x="463" y="0"/>
                  </a:lnTo>
                  <a:lnTo>
                    <a:pt x="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Education"/>
            <p:cNvSpPr>
              <a:spLocks noEditPoints="1"/>
            </p:cNvSpPr>
            <p:nvPr>
              <p:custDataLst>
                <p:tags r:id="rId50"/>
              </p:custDataLst>
            </p:nvPr>
          </p:nvSpPr>
          <p:spPr bwMode="auto">
            <a:xfrm>
              <a:off x="57" y="130"/>
              <a:ext cx="276" cy="324"/>
            </a:xfrm>
            <a:custGeom>
              <a:avLst/>
              <a:gdLst>
                <a:gd name="T0" fmla="*/ 719 w 734"/>
                <a:gd name="T1" fmla="*/ 23 h 862"/>
                <a:gd name="T2" fmla="*/ 665 w 734"/>
                <a:gd name="T3" fmla="*/ 23 h 862"/>
                <a:gd name="T4" fmla="*/ 552 w 734"/>
                <a:gd name="T5" fmla="*/ 137 h 862"/>
                <a:gd name="T6" fmla="*/ 399 w 734"/>
                <a:gd name="T7" fmla="*/ 2 h 862"/>
                <a:gd name="T8" fmla="*/ 187 w 734"/>
                <a:gd name="T9" fmla="*/ 2 h 862"/>
                <a:gd name="T10" fmla="*/ 132 w 734"/>
                <a:gd name="T11" fmla="*/ 18 h 862"/>
                <a:gd name="T12" fmla="*/ 11 w 734"/>
                <a:gd name="T13" fmla="*/ 178 h 862"/>
                <a:gd name="T14" fmla="*/ 11 w 734"/>
                <a:gd name="T15" fmla="*/ 226 h 862"/>
                <a:gd name="T16" fmla="*/ 121 w 734"/>
                <a:gd name="T17" fmla="*/ 380 h 862"/>
                <a:gd name="T18" fmla="*/ 145 w 734"/>
                <a:gd name="T19" fmla="*/ 396 h 862"/>
                <a:gd name="T20" fmla="*/ 145 w 734"/>
                <a:gd name="T21" fmla="*/ 812 h 862"/>
                <a:gd name="T22" fmla="*/ 195 w 734"/>
                <a:gd name="T23" fmla="*/ 862 h 862"/>
                <a:gd name="T24" fmla="*/ 245 w 734"/>
                <a:gd name="T25" fmla="*/ 812 h 862"/>
                <a:gd name="T26" fmla="*/ 245 w 734"/>
                <a:gd name="T27" fmla="*/ 452 h 862"/>
                <a:gd name="T28" fmla="*/ 333 w 734"/>
                <a:gd name="T29" fmla="*/ 452 h 862"/>
                <a:gd name="T30" fmla="*/ 333 w 734"/>
                <a:gd name="T31" fmla="*/ 812 h 862"/>
                <a:gd name="T32" fmla="*/ 383 w 734"/>
                <a:gd name="T33" fmla="*/ 862 h 862"/>
                <a:gd name="T34" fmla="*/ 433 w 734"/>
                <a:gd name="T35" fmla="*/ 812 h 862"/>
                <a:gd name="T36" fmla="*/ 433 w 734"/>
                <a:gd name="T37" fmla="*/ 131 h 862"/>
                <a:gd name="T38" fmla="*/ 522 w 734"/>
                <a:gd name="T39" fmla="*/ 218 h 862"/>
                <a:gd name="T40" fmla="*/ 550 w 734"/>
                <a:gd name="T41" fmla="*/ 229 h 862"/>
                <a:gd name="T42" fmla="*/ 578 w 734"/>
                <a:gd name="T43" fmla="*/ 218 h 862"/>
                <a:gd name="T44" fmla="*/ 719 w 734"/>
                <a:gd name="T45" fmla="*/ 77 h 862"/>
                <a:gd name="T46" fmla="*/ 719 w 734"/>
                <a:gd name="T47" fmla="*/ 23 h 862"/>
                <a:gd name="T48" fmla="*/ 83 w 734"/>
                <a:gd name="T49" fmla="*/ 202 h 862"/>
                <a:gd name="T50" fmla="*/ 145 w 734"/>
                <a:gd name="T51" fmla="*/ 120 h 862"/>
                <a:gd name="T52" fmla="*/ 145 w 734"/>
                <a:gd name="T53" fmla="*/ 285 h 862"/>
                <a:gd name="T54" fmla="*/ 83 w 734"/>
                <a:gd name="T55" fmla="*/ 20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4" h="862">
                  <a:moveTo>
                    <a:pt x="719" y="23"/>
                  </a:moveTo>
                  <a:cubicBezTo>
                    <a:pt x="704" y="8"/>
                    <a:pt x="680" y="8"/>
                    <a:pt x="665" y="23"/>
                  </a:cubicBezTo>
                  <a:lnTo>
                    <a:pt x="552" y="137"/>
                  </a:lnTo>
                  <a:cubicBezTo>
                    <a:pt x="552" y="137"/>
                    <a:pt x="430" y="2"/>
                    <a:pt x="399" y="2"/>
                  </a:cubicBezTo>
                  <a:lnTo>
                    <a:pt x="187" y="2"/>
                  </a:lnTo>
                  <a:cubicBezTo>
                    <a:pt x="187" y="2"/>
                    <a:pt x="145" y="0"/>
                    <a:pt x="132" y="18"/>
                  </a:cubicBezTo>
                  <a:lnTo>
                    <a:pt x="11" y="178"/>
                  </a:lnTo>
                  <a:cubicBezTo>
                    <a:pt x="0" y="192"/>
                    <a:pt x="0" y="211"/>
                    <a:pt x="11" y="226"/>
                  </a:cubicBezTo>
                  <a:lnTo>
                    <a:pt x="121" y="380"/>
                  </a:lnTo>
                  <a:cubicBezTo>
                    <a:pt x="128" y="390"/>
                    <a:pt x="133" y="395"/>
                    <a:pt x="145" y="396"/>
                  </a:cubicBezTo>
                  <a:lnTo>
                    <a:pt x="145" y="812"/>
                  </a:lnTo>
                  <a:cubicBezTo>
                    <a:pt x="145" y="840"/>
                    <a:pt x="168" y="862"/>
                    <a:pt x="195" y="862"/>
                  </a:cubicBezTo>
                  <a:cubicBezTo>
                    <a:pt x="222" y="862"/>
                    <a:pt x="245" y="840"/>
                    <a:pt x="245" y="812"/>
                  </a:cubicBezTo>
                  <a:lnTo>
                    <a:pt x="245" y="452"/>
                  </a:lnTo>
                  <a:lnTo>
                    <a:pt x="333" y="452"/>
                  </a:lnTo>
                  <a:lnTo>
                    <a:pt x="333" y="812"/>
                  </a:lnTo>
                  <a:cubicBezTo>
                    <a:pt x="333" y="840"/>
                    <a:pt x="355" y="862"/>
                    <a:pt x="383" y="862"/>
                  </a:cubicBezTo>
                  <a:cubicBezTo>
                    <a:pt x="410" y="862"/>
                    <a:pt x="433" y="840"/>
                    <a:pt x="433" y="812"/>
                  </a:cubicBezTo>
                  <a:lnTo>
                    <a:pt x="433" y="131"/>
                  </a:lnTo>
                  <a:lnTo>
                    <a:pt x="522" y="218"/>
                  </a:lnTo>
                  <a:cubicBezTo>
                    <a:pt x="529" y="225"/>
                    <a:pt x="541" y="229"/>
                    <a:pt x="550" y="229"/>
                  </a:cubicBezTo>
                  <a:cubicBezTo>
                    <a:pt x="560" y="229"/>
                    <a:pt x="571" y="225"/>
                    <a:pt x="578" y="218"/>
                  </a:cubicBezTo>
                  <a:lnTo>
                    <a:pt x="719" y="77"/>
                  </a:lnTo>
                  <a:cubicBezTo>
                    <a:pt x="734" y="62"/>
                    <a:pt x="734" y="38"/>
                    <a:pt x="719" y="23"/>
                  </a:cubicBezTo>
                  <a:close/>
                  <a:moveTo>
                    <a:pt x="83" y="202"/>
                  </a:moveTo>
                  <a:lnTo>
                    <a:pt x="145" y="120"/>
                  </a:lnTo>
                  <a:lnTo>
                    <a:pt x="145" y="285"/>
                  </a:lnTo>
                  <a:lnTo>
                    <a:pt x="83" y="202"/>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18" name="文本框 117"/>
          <p:cNvSpPr txBox="1"/>
          <p:nvPr/>
        </p:nvSpPr>
        <p:spPr bwMode="auto">
          <a:xfrm>
            <a:off x="4079226" y="2129511"/>
            <a:ext cx="576064"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800" b="1" dirty="0">
                <a:latin typeface="+mn-lt"/>
                <a:ea typeface="+mn-ea"/>
              </a:rPr>
              <a:t>男</a:t>
            </a:r>
            <a:endParaRPr kumimoji="1" lang="zh-CN" altLang="en-US" sz="2000" b="1" dirty="0">
              <a:latin typeface="+mn-lt"/>
              <a:ea typeface="+mn-ea"/>
            </a:endParaRPr>
          </a:p>
        </p:txBody>
      </p:sp>
      <p:sp>
        <p:nvSpPr>
          <p:cNvPr id="119" name="文本框 118"/>
          <p:cNvSpPr txBox="1"/>
          <p:nvPr/>
        </p:nvSpPr>
        <p:spPr bwMode="auto">
          <a:xfrm>
            <a:off x="4225725" y="4014101"/>
            <a:ext cx="1197534"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en-US" altLang="zh-CN" sz="1800" b="1" dirty="0" smtClean="0">
                <a:latin typeface="+mn-lt"/>
                <a:ea typeface="+mn-ea"/>
              </a:rPr>
              <a:t>2000-06</a:t>
            </a:r>
            <a:endParaRPr kumimoji="1" lang="zh-CN" altLang="en-US" sz="2000" b="1" dirty="0">
              <a:latin typeface="+mn-lt"/>
              <a:ea typeface="+mn-ea"/>
            </a:endParaRPr>
          </a:p>
        </p:txBody>
      </p:sp>
      <p:sp>
        <p:nvSpPr>
          <p:cNvPr id="120" name="文本框 119"/>
          <p:cNvSpPr txBox="1"/>
          <p:nvPr/>
        </p:nvSpPr>
        <p:spPr bwMode="auto">
          <a:xfrm>
            <a:off x="1019436" y="4317401"/>
            <a:ext cx="1458776" cy="276999"/>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800" b="1" dirty="0" smtClean="0">
                <a:latin typeface="+mn-lt"/>
                <a:ea typeface="+mn-ea"/>
              </a:rPr>
              <a:t>江苏省南京市</a:t>
            </a:r>
            <a:endParaRPr kumimoji="1" lang="zh-CN" altLang="en-US" sz="2000" b="1" dirty="0">
              <a:latin typeface="+mn-lt"/>
              <a:ea typeface="+mn-ea"/>
            </a:endParaRPr>
          </a:p>
        </p:txBody>
      </p:sp>
      <p:sp>
        <p:nvSpPr>
          <p:cNvPr id="121" name="文本框 120"/>
          <p:cNvSpPr txBox="1"/>
          <p:nvPr/>
        </p:nvSpPr>
        <p:spPr bwMode="auto">
          <a:xfrm>
            <a:off x="3740793" y="4806545"/>
            <a:ext cx="1052711" cy="553998"/>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800" b="1" dirty="0" smtClean="0">
                <a:latin typeface="+mn-lt"/>
                <a:ea typeface="+mn-ea"/>
              </a:rPr>
              <a:t>计算机系</a:t>
            </a:r>
            <a:r>
              <a:rPr kumimoji="1" lang="en-US" altLang="zh-CN" sz="1800" b="1" dirty="0" smtClean="0">
                <a:latin typeface="+mn-lt"/>
                <a:ea typeface="+mn-ea"/>
              </a:rPr>
              <a:t>2020</a:t>
            </a:r>
            <a:r>
              <a:rPr kumimoji="1" lang="zh-CN" altLang="en-US" sz="1800" b="1" dirty="0" smtClean="0">
                <a:latin typeface="+mn-lt"/>
                <a:ea typeface="+mn-ea"/>
              </a:rPr>
              <a:t>级</a:t>
            </a:r>
            <a:endParaRPr kumimoji="1" lang="zh-CN" altLang="en-US" sz="2000" b="1" dirty="0">
              <a:latin typeface="+mn-lt"/>
              <a:ea typeface="+mn-ea"/>
            </a:endParaRPr>
          </a:p>
        </p:txBody>
      </p:sp>
      <p:sp>
        <p:nvSpPr>
          <p:cNvPr id="122" name="下箭头 121"/>
          <p:cNvSpPr/>
          <p:nvPr/>
        </p:nvSpPr>
        <p:spPr bwMode="auto">
          <a:xfrm rot="16200000">
            <a:off x="5803659" y="2888319"/>
            <a:ext cx="216024" cy="1220673"/>
          </a:xfrm>
          <a:prstGeom prst="down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effectLst/>
              <a:latin typeface="FrutigerNext LT Regular" pitchFamily="34" charset="0"/>
              <a:ea typeface="宋体" panose="02010600030101010101" pitchFamily="2" charset="-122"/>
            </a:endParaRPr>
          </a:p>
        </p:txBody>
      </p:sp>
      <p:sp>
        <p:nvSpPr>
          <p:cNvPr id="123" name="文本框 122"/>
          <p:cNvSpPr txBox="1"/>
          <p:nvPr/>
        </p:nvSpPr>
        <p:spPr bwMode="auto">
          <a:xfrm>
            <a:off x="6343324" y="3338276"/>
            <a:ext cx="5074836"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b="1" dirty="0" smtClean="0">
                <a:latin typeface="+mn-lt"/>
                <a:ea typeface="+mn-ea"/>
              </a:rPr>
              <a:t>（李明，男，</a:t>
            </a:r>
            <a:r>
              <a:rPr kumimoji="1" lang="en-US" altLang="zh-CN" sz="1400" b="1" dirty="0" smtClean="0">
                <a:latin typeface="+mn-lt"/>
                <a:ea typeface="+mn-ea"/>
              </a:rPr>
              <a:t>2000-06</a:t>
            </a:r>
            <a:r>
              <a:rPr kumimoji="1" lang="zh-CN" altLang="en-US" sz="1400" b="1" dirty="0" smtClean="0">
                <a:latin typeface="+mn-lt"/>
                <a:ea typeface="+mn-ea"/>
              </a:rPr>
              <a:t>，江苏省南京市，计算机系，</a:t>
            </a:r>
            <a:r>
              <a:rPr kumimoji="1" lang="en-US" altLang="zh-CN" sz="1400" b="1" dirty="0" smtClean="0">
                <a:latin typeface="+mn-lt"/>
                <a:ea typeface="+mn-ea"/>
              </a:rPr>
              <a:t>2020</a:t>
            </a:r>
            <a:r>
              <a:rPr kumimoji="1" lang="zh-CN" altLang="en-US" sz="1400" b="1" dirty="0" smtClean="0">
                <a:latin typeface="+mn-lt"/>
                <a:ea typeface="+mn-ea"/>
              </a:rPr>
              <a:t>）</a:t>
            </a:r>
            <a:endParaRPr kumimoji="1" lang="zh-CN" altLang="en-US" sz="1600" b="1" dirty="0">
              <a:latin typeface="+mn-lt"/>
              <a:ea typeface="+mn-ea"/>
            </a:endParaRPr>
          </a:p>
        </p:txBody>
      </p:sp>
      <p:sp>
        <p:nvSpPr>
          <p:cNvPr id="134" name="文本框 133"/>
          <p:cNvSpPr txBox="1"/>
          <p:nvPr/>
        </p:nvSpPr>
        <p:spPr bwMode="auto">
          <a:xfrm>
            <a:off x="8552002" y="3629608"/>
            <a:ext cx="328740" cy="246221"/>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en-US" altLang="zh-CN" sz="1600" b="1" dirty="0" smtClean="0">
                <a:solidFill>
                  <a:srgbClr val="990000"/>
                </a:solidFill>
                <a:latin typeface="+mn-lt"/>
                <a:ea typeface="+mn-ea"/>
              </a:rPr>
              <a:t>…</a:t>
            </a:r>
            <a:endParaRPr kumimoji="1" lang="zh-CN" altLang="en-US" sz="1600" b="1" dirty="0">
              <a:solidFill>
                <a:srgbClr val="990000"/>
              </a:solidFill>
              <a:latin typeface="+mn-lt"/>
              <a:ea typeface="+mn-ea"/>
            </a:endParaRPr>
          </a:p>
        </p:txBody>
      </p:sp>
      <p:grpSp>
        <p:nvGrpSpPr>
          <p:cNvPr id="59" name="组合 58"/>
          <p:cNvGrpSpPr/>
          <p:nvPr/>
        </p:nvGrpSpPr>
        <p:grpSpPr>
          <a:xfrm>
            <a:off x="8118346" y="4458740"/>
            <a:ext cx="1196052" cy="1291968"/>
            <a:chOff x="8250380" y="4336597"/>
            <a:chExt cx="1196052" cy="1291968"/>
          </a:xfrm>
        </p:grpSpPr>
        <p:sp>
          <p:nvSpPr>
            <p:cNvPr id="56" name="流程图: 磁盘 55"/>
            <p:cNvSpPr/>
            <p:nvPr/>
          </p:nvSpPr>
          <p:spPr bwMode="auto">
            <a:xfrm>
              <a:off x="8250380" y="4336597"/>
              <a:ext cx="1196052" cy="1291968"/>
            </a:xfrm>
            <a:prstGeom prst="flowChartMagneticDisk">
              <a:avLst/>
            </a:prstGeom>
            <a:noFill/>
            <a:ln w="28575" cap="flat" cmpd="sng" algn="ctr">
              <a:solidFill>
                <a:srgbClr val="00669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grpSp>
          <p:nvGrpSpPr>
            <p:cNvPr id="138" name="Document"/>
            <p:cNvGrpSpPr>
              <a:grpSpLocks noChangeAspect="1"/>
            </p:cNvGrpSpPr>
            <p:nvPr>
              <p:custDataLst>
                <p:tags r:id="rId51"/>
              </p:custDataLst>
            </p:nvPr>
          </p:nvGrpSpPr>
          <p:grpSpPr bwMode="auto">
            <a:xfrm>
              <a:off x="8337883" y="5030860"/>
              <a:ext cx="280200" cy="350645"/>
              <a:chOff x="2744" y="780"/>
              <a:chExt cx="2132" cy="2668"/>
            </a:xfrm>
            <a:solidFill>
              <a:srgbClr val="006699"/>
            </a:solidFill>
          </p:grpSpPr>
          <p:sp>
            <p:nvSpPr>
              <p:cNvPr id="139" name="Freeform 19"/>
              <p:cNvSpPr>
                <a:spLocks noEditPoints="1"/>
              </p:cNvSpPr>
              <p:nvPr/>
            </p:nvSpPr>
            <p:spPr bwMode="auto">
              <a:xfrm>
                <a:off x="2744" y="795"/>
                <a:ext cx="2116" cy="2653"/>
              </a:xfrm>
              <a:custGeom>
                <a:avLst/>
                <a:gdLst>
                  <a:gd name="T0" fmla="*/ 433 w 533"/>
                  <a:gd name="T1" fmla="*/ 283 h 667"/>
                  <a:gd name="T2" fmla="*/ 100 w 533"/>
                  <a:gd name="T3" fmla="*/ 283 h 667"/>
                  <a:gd name="T4" fmla="*/ 100 w 533"/>
                  <a:gd name="T5" fmla="*/ 250 h 667"/>
                  <a:gd name="T6" fmla="*/ 433 w 533"/>
                  <a:gd name="T7" fmla="*/ 250 h 667"/>
                  <a:gd name="T8" fmla="*/ 433 w 533"/>
                  <a:gd name="T9" fmla="*/ 283 h 667"/>
                  <a:gd name="T10" fmla="*/ 433 w 533"/>
                  <a:gd name="T11" fmla="*/ 367 h 667"/>
                  <a:gd name="T12" fmla="*/ 100 w 533"/>
                  <a:gd name="T13" fmla="*/ 367 h 667"/>
                  <a:gd name="T14" fmla="*/ 100 w 533"/>
                  <a:gd name="T15" fmla="*/ 333 h 667"/>
                  <a:gd name="T16" fmla="*/ 433 w 533"/>
                  <a:gd name="T17" fmla="*/ 333 h 667"/>
                  <a:gd name="T18" fmla="*/ 433 w 533"/>
                  <a:gd name="T19" fmla="*/ 367 h 667"/>
                  <a:gd name="T20" fmla="*/ 433 w 533"/>
                  <a:gd name="T21" fmla="*/ 450 h 667"/>
                  <a:gd name="T22" fmla="*/ 100 w 533"/>
                  <a:gd name="T23" fmla="*/ 450 h 667"/>
                  <a:gd name="T24" fmla="*/ 100 w 533"/>
                  <a:gd name="T25" fmla="*/ 417 h 667"/>
                  <a:gd name="T26" fmla="*/ 433 w 533"/>
                  <a:gd name="T27" fmla="*/ 417 h 667"/>
                  <a:gd name="T28" fmla="*/ 433 w 533"/>
                  <a:gd name="T29" fmla="*/ 450 h 667"/>
                  <a:gd name="T30" fmla="*/ 433 w 533"/>
                  <a:gd name="T31" fmla="*/ 533 h 667"/>
                  <a:gd name="T32" fmla="*/ 100 w 533"/>
                  <a:gd name="T33" fmla="*/ 533 h 667"/>
                  <a:gd name="T34" fmla="*/ 100 w 533"/>
                  <a:gd name="T35" fmla="*/ 500 h 667"/>
                  <a:gd name="T36" fmla="*/ 433 w 533"/>
                  <a:gd name="T37" fmla="*/ 500 h 667"/>
                  <a:gd name="T38" fmla="*/ 433 w 533"/>
                  <a:gd name="T39" fmla="*/ 533 h 667"/>
                  <a:gd name="T40" fmla="*/ 100 w 533"/>
                  <a:gd name="T41" fmla="*/ 167 h 667"/>
                  <a:gd name="T42" fmla="*/ 260 w 533"/>
                  <a:gd name="T43" fmla="*/ 167 h 667"/>
                  <a:gd name="T44" fmla="*/ 260 w 533"/>
                  <a:gd name="T45" fmla="*/ 200 h 667"/>
                  <a:gd name="T46" fmla="*/ 100 w 533"/>
                  <a:gd name="T47" fmla="*/ 200 h 667"/>
                  <a:gd name="T48" fmla="*/ 100 w 533"/>
                  <a:gd name="T49" fmla="*/ 167 h 667"/>
                  <a:gd name="T50" fmla="*/ 316 w 533"/>
                  <a:gd name="T51" fmla="*/ 139 h 667"/>
                  <a:gd name="T52" fmla="*/ 316 w 533"/>
                  <a:gd name="T53" fmla="*/ 0 h 667"/>
                  <a:gd name="T54" fmla="*/ 50 w 533"/>
                  <a:gd name="T55" fmla="*/ 0 h 667"/>
                  <a:gd name="T56" fmla="*/ 0 w 533"/>
                  <a:gd name="T57" fmla="*/ 50 h 667"/>
                  <a:gd name="T58" fmla="*/ 0 w 533"/>
                  <a:gd name="T59" fmla="*/ 617 h 667"/>
                  <a:gd name="T60" fmla="*/ 50 w 533"/>
                  <a:gd name="T61" fmla="*/ 667 h 667"/>
                  <a:gd name="T62" fmla="*/ 483 w 533"/>
                  <a:gd name="T63" fmla="*/ 667 h 667"/>
                  <a:gd name="T64" fmla="*/ 533 w 533"/>
                  <a:gd name="T65" fmla="*/ 617 h 667"/>
                  <a:gd name="T66" fmla="*/ 533 w 533"/>
                  <a:gd name="T67" fmla="*/ 217 h 667"/>
                  <a:gd name="T68" fmla="*/ 394 w 533"/>
                  <a:gd name="T69" fmla="*/ 217 h 667"/>
                  <a:gd name="T70" fmla="*/ 316 w 533"/>
                  <a:gd name="T71" fmla="*/ 13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3" h="667">
                    <a:moveTo>
                      <a:pt x="433" y="283"/>
                    </a:moveTo>
                    <a:lnTo>
                      <a:pt x="100" y="283"/>
                    </a:lnTo>
                    <a:lnTo>
                      <a:pt x="100" y="250"/>
                    </a:lnTo>
                    <a:lnTo>
                      <a:pt x="433" y="250"/>
                    </a:lnTo>
                    <a:lnTo>
                      <a:pt x="433" y="283"/>
                    </a:lnTo>
                    <a:close/>
                    <a:moveTo>
                      <a:pt x="433" y="367"/>
                    </a:moveTo>
                    <a:lnTo>
                      <a:pt x="100" y="367"/>
                    </a:lnTo>
                    <a:lnTo>
                      <a:pt x="100" y="333"/>
                    </a:lnTo>
                    <a:lnTo>
                      <a:pt x="433" y="333"/>
                    </a:lnTo>
                    <a:lnTo>
                      <a:pt x="433" y="367"/>
                    </a:lnTo>
                    <a:close/>
                    <a:moveTo>
                      <a:pt x="433" y="450"/>
                    </a:moveTo>
                    <a:lnTo>
                      <a:pt x="100" y="450"/>
                    </a:lnTo>
                    <a:lnTo>
                      <a:pt x="100" y="417"/>
                    </a:lnTo>
                    <a:lnTo>
                      <a:pt x="433" y="417"/>
                    </a:lnTo>
                    <a:lnTo>
                      <a:pt x="433" y="450"/>
                    </a:lnTo>
                    <a:close/>
                    <a:moveTo>
                      <a:pt x="433" y="533"/>
                    </a:moveTo>
                    <a:lnTo>
                      <a:pt x="100" y="533"/>
                    </a:lnTo>
                    <a:lnTo>
                      <a:pt x="100" y="500"/>
                    </a:lnTo>
                    <a:lnTo>
                      <a:pt x="433" y="500"/>
                    </a:lnTo>
                    <a:lnTo>
                      <a:pt x="433" y="533"/>
                    </a:lnTo>
                    <a:close/>
                    <a:moveTo>
                      <a:pt x="100" y="167"/>
                    </a:moveTo>
                    <a:lnTo>
                      <a:pt x="260" y="167"/>
                    </a:lnTo>
                    <a:lnTo>
                      <a:pt x="260" y="200"/>
                    </a:lnTo>
                    <a:lnTo>
                      <a:pt x="100" y="200"/>
                    </a:lnTo>
                    <a:lnTo>
                      <a:pt x="100" y="167"/>
                    </a:lnTo>
                    <a:close/>
                    <a:moveTo>
                      <a:pt x="316" y="139"/>
                    </a:moveTo>
                    <a:lnTo>
                      <a:pt x="316" y="0"/>
                    </a:lnTo>
                    <a:lnTo>
                      <a:pt x="50" y="0"/>
                    </a:lnTo>
                    <a:cubicBezTo>
                      <a:pt x="22" y="0"/>
                      <a:pt x="0" y="22"/>
                      <a:pt x="0" y="50"/>
                    </a:cubicBezTo>
                    <a:lnTo>
                      <a:pt x="0" y="617"/>
                    </a:lnTo>
                    <a:cubicBezTo>
                      <a:pt x="0" y="644"/>
                      <a:pt x="22" y="667"/>
                      <a:pt x="50" y="667"/>
                    </a:cubicBezTo>
                    <a:lnTo>
                      <a:pt x="483" y="667"/>
                    </a:lnTo>
                    <a:cubicBezTo>
                      <a:pt x="511" y="667"/>
                      <a:pt x="533" y="644"/>
                      <a:pt x="533" y="617"/>
                    </a:cubicBezTo>
                    <a:lnTo>
                      <a:pt x="533" y="217"/>
                    </a:lnTo>
                    <a:lnTo>
                      <a:pt x="394" y="217"/>
                    </a:lnTo>
                    <a:cubicBezTo>
                      <a:pt x="351" y="217"/>
                      <a:pt x="316" y="182"/>
                      <a:pt x="316" y="139"/>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20"/>
              <p:cNvSpPr/>
              <p:nvPr/>
            </p:nvSpPr>
            <p:spPr bwMode="auto">
              <a:xfrm>
                <a:off x="4133" y="780"/>
                <a:ext cx="743" cy="743"/>
              </a:xfrm>
              <a:custGeom>
                <a:avLst/>
                <a:gdLst>
                  <a:gd name="T0" fmla="*/ 0 w 187"/>
                  <a:gd name="T1" fmla="*/ 143 h 187"/>
                  <a:gd name="T2" fmla="*/ 44 w 187"/>
                  <a:gd name="T3" fmla="*/ 187 h 187"/>
                  <a:gd name="T4" fmla="*/ 187 w 187"/>
                  <a:gd name="T5" fmla="*/ 187 h 187"/>
                  <a:gd name="T6" fmla="*/ 0 w 187"/>
                  <a:gd name="T7" fmla="*/ 0 h 187"/>
                  <a:gd name="T8" fmla="*/ 0 w 187"/>
                  <a:gd name="T9" fmla="*/ 143 h 187"/>
                </a:gdLst>
                <a:ahLst/>
                <a:cxnLst>
                  <a:cxn ang="0">
                    <a:pos x="T0" y="T1"/>
                  </a:cxn>
                  <a:cxn ang="0">
                    <a:pos x="T2" y="T3"/>
                  </a:cxn>
                  <a:cxn ang="0">
                    <a:pos x="T4" y="T5"/>
                  </a:cxn>
                  <a:cxn ang="0">
                    <a:pos x="T6" y="T7"/>
                  </a:cxn>
                  <a:cxn ang="0">
                    <a:pos x="T8" y="T9"/>
                  </a:cxn>
                </a:cxnLst>
                <a:rect l="0" t="0" r="r" b="b"/>
                <a:pathLst>
                  <a:path w="187" h="187">
                    <a:moveTo>
                      <a:pt x="0" y="143"/>
                    </a:moveTo>
                    <a:cubicBezTo>
                      <a:pt x="0" y="167"/>
                      <a:pt x="20" y="187"/>
                      <a:pt x="44" y="187"/>
                    </a:cubicBezTo>
                    <a:lnTo>
                      <a:pt x="187" y="187"/>
                    </a:lnTo>
                    <a:lnTo>
                      <a:pt x="0" y="0"/>
                    </a:lnTo>
                    <a:lnTo>
                      <a:pt x="0" y="143"/>
                    </a:ln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41" name="Document"/>
            <p:cNvGrpSpPr>
              <a:grpSpLocks noChangeAspect="1"/>
            </p:cNvGrpSpPr>
            <p:nvPr>
              <p:custDataLst>
                <p:tags r:id="rId52"/>
              </p:custDataLst>
            </p:nvPr>
          </p:nvGrpSpPr>
          <p:grpSpPr bwMode="auto">
            <a:xfrm>
              <a:off x="8709358" y="4831256"/>
              <a:ext cx="280200" cy="350645"/>
              <a:chOff x="2744" y="780"/>
              <a:chExt cx="2132" cy="2668"/>
            </a:xfrm>
            <a:solidFill>
              <a:srgbClr val="006699"/>
            </a:solidFill>
          </p:grpSpPr>
          <p:sp>
            <p:nvSpPr>
              <p:cNvPr id="142" name="Freeform 19"/>
              <p:cNvSpPr>
                <a:spLocks noEditPoints="1"/>
              </p:cNvSpPr>
              <p:nvPr/>
            </p:nvSpPr>
            <p:spPr bwMode="auto">
              <a:xfrm>
                <a:off x="2744" y="795"/>
                <a:ext cx="2116" cy="2653"/>
              </a:xfrm>
              <a:custGeom>
                <a:avLst/>
                <a:gdLst>
                  <a:gd name="T0" fmla="*/ 433 w 533"/>
                  <a:gd name="T1" fmla="*/ 283 h 667"/>
                  <a:gd name="T2" fmla="*/ 100 w 533"/>
                  <a:gd name="T3" fmla="*/ 283 h 667"/>
                  <a:gd name="T4" fmla="*/ 100 w 533"/>
                  <a:gd name="T5" fmla="*/ 250 h 667"/>
                  <a:gd name="T6" fmla="*/ 433 w 533"/>
                  <a:gd name="T7" fmla="*/ 250 h 667"/>
                  <a:gd name="T8" fmla="*/ 433 w 533"/>
                  <a:gd name="T9" fmla="*/ 283 h 667"/>
                  <a:gd name="T10" fmla="*/ 433 w 533"/>
                  <a:gd name="T11" fmla="*/ 367 h 667"/>
                  <a:gd name="T12" fmla="*/ 100 w 533"/>
                  <a:gd name="T13" fmla="*/ 367 h 667"/>
                  <a:gd name="T14" fmla="*/ 100 w 533"/>
                  <a:gd name="T15" fmla="*/ 333 h 667"/>
                  <a:gd name="T16" fmla="*/ 433 w 533"/>
                  <a:gd name="T17" fmla="*/ 333 h 667"/>
                  <a:gd name="T18" fmla="*/ 433 w 533"/>
                  <a:gd name="T19" fmla="*/ 367 h 667"/>
                  <a:gd name="T20" fmla="*/ 433 w 533"/>
                  <a:gd name="T21" fmla="*/ 450 h 667"/>
                  <a:gd name="T22" fmla="*/ 100 w 533"/>
                  <a:gd name="T23" fmla="*/ 450 h 667"/>
                  <a:gd name="T24" fmla="*/ 100 w 533"/>
                  <a:gd name="T25" fmla="*/ 417 h 667"/>
                  <a:gd name="T26" fmla="*/ 433 w 533"/>
                  <a:gd name="T27" fmla="*/ 417 h 667"/>
                  <a:gd name="T28" fmla="*/ 433 w 533"/>
                  <a:gd name="T29" fmla="*/ 450 h 667"/>
                  <a:gd name="T30" fmla="*/ 433 w 533"/>
                  <a:gd name="T31" fmla="*/ 533 h 667"/>
                  <a:gd name="T32" fmla="*/ 100 w 533"/>
                  <a:gd name="T33" fmla="*/ 533 h 667"/>
                  <a:gd name="T34" fmla="*/ 100 w 533"/>
                  <a:gd name="T35" fmla="*/ 500 h 667"/>
                  <a:gd name="T36" fmla="*/ 433 w 533"/>
                  <a:gd name="T37" fmla="*/ 500 h 667"/>
                  <a:gd name="T38" fmla="*/ 433 w 533"/>
                  <a:gd name="T39" fmla="*/ 533 h 667"/>
                  <a:gd name="T40" fmla="*/ 100 w 533"/>
                  <a:gd name="T41" fmla="*/ 167 h 667"/>
                  <a:gd name="T42" fmla="*/ 260 w 533"/>
                  <a:gd name="T43" fmla="*/ 167 h 667"/>
                  <a:gd name="T44" fmla="*/ 260 w 533"/>
                  <a:gd name="T45" fmla="*/ 200 h 667"/>
                  <a:gd name="T46" fmla="*/ 100 w 533"/>
                  <a:gd name="T47" fmla="*/ 200 h 667"/>
                  <a:gd name="T48" fmla="*/ 100 w 533"/>
                  <a:gd name="T49" fmla="*/ 167 h 667"/>
                  <a:gd name="T50" fmla="*/ 316 w 533"/>
                  <a:gd name="T51" fmla="*/ 139 h 667"/>
                  <a:gd name="T52" fmla="*/ 316 w 533"/>
                  <a:gd name="T53" fmla="*/ 0 h 667"/>
                  <a:gd name="T54" fmla="*/ 50 w 533"/>
                  <a:gd name="T55" fmla="*/ 0 h 667"/>
                  <a:gd name="T56" fmla="*/ 0 w 533"/>
                  <a:gd name="T57" fmla="*/ 50 h 667"/>
                  <a:gd name="T58" fmla="*/ 0 w 533"/>
                  <a:gd name="T59" fmla="*/ 617 h 667"/>
                  <a:gd name="T60" fmla="*/ 50 w 533"/>
                  <a:gd name="T61" fmla="*/ 667 h 667"/>
                  <a:gd name="T62" fmla="*/ 483 w 533"/>
                  <a:gd name="T63" fmla="*/ 667 h 667"/>
                  <a:gd name="T64" fmla="*/ 533 w 533"/>
                  <a:gd name="T65" fmla="*/ 617 h 667"/>
                  <a:gd name="T66" fmla="*/ 533 w 533"/>
                  <a:gd name="T67" fmla="*/ 217 h 667"/>
                  <a:gd name="T68" fmla="*/ 394 w 533"/>
                  <a:gd name="T69" fmla="*/ 217 h 667"/>
                  <a:gd name="T70" fmla="*/ 316 w 533"/>
                  <a:gd name="T71" fmla="*/ 13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3" h="667">
                    <a:moveTo>
                      <a:pt x="433" y="283"/>
                    </a:moveTo>
                    <a:lnTo>
                      <a:pt x="100" y="283"/>
                    </a:lnTo>
                    <a:lnTo>
                      <a:pt x="100" y="250"/>
                    </a:lnTo>
                    <a:lnTo>
                      <a:pt x="433" y="250"/>
                    </a:lnTo>
                    <a:lnTo>
                      <a:pt x="433" y="283"/>
                    </a:lnTo>
                    <a:close/>
                    <a:moveTo>
                      <a:pt x="433" y="367"/>
                    </a:moveTo>
                    <a:lnTo>
                      <a:pt x="100" y="367"/>
                    </a:lnTo>
                    <a:lnTo>
                      <a:pt x="100" y="333"/>
                    </a:lnTo>
                    <a:lnTo>
                      <a:pt x="433" y="333"/>
                    </a:lnTo>
                    <a:lnTo>
                      <a:pt x="433" y="367"/>
                    </a:lnTo>
                    <a:close/>
                    <a:moveTo>
                      <a:pt x="433" y="450"/>
                    </a:moveTo>
                    <a:lnTo>
                      <a:pt x="100" y="450"/>
                    </a:lnTo>
                    <a:lnTo>
                      <a:pt x="100" y="417"/>
                    </a:lnTo>
                    <a:lnTo>
                      <a:pt x="433" y="417"/>
                    </a:lnTo>
                    <a:lnTo>
                      <a:pt x="433" y="450"/>
                    </a:lnTo>
                    <a:close/>
                    <a:moveTo>
                      <a:pt x="433" y="533"/>
                    </a:moveTo>
                    <a:lnTo>
                      <a:pt x="100" y="533"/>
                    </a:lnTo>
                    <a:lnTo>
                      <a:pt x="100" y="500"/>
                    </a:lnTo>
                    <a:lnTo>
                      <a:pt x="433" y="500"/>
                    </a:lnTo>
                    <a:lnTo>
                      <a:pt x="433" y="533"/>
                    </a:lnTo>
                    <a:close/>
                    <a:moveTo>
                      <a:pt x="100" y="167"/>
                    </a:moveTo>
                    <a:lnTo>
                      <a:pt x="260" y="167"/>
                    </a:lnTo>
                    <a:lnTo>
                      <a:pt x="260" y="200"/>
                    </a:lnTo>
                    <a:lnTo>
                      <a:pt x="100" y="200"/>
                    </a:lnTo>
                    <a:lnTo>
                      <a:pt x="100" y="167"/>
                    </a:lnTo>
                    <a:close/>
                    <a:moveTo>
                      <a:pt x="316" y="139"/>
                    </a:moveTo>
                    <a:lnTo>
                      <a:pt x="316" y="0"/>
                    </a:lnTo>
                    <a:lnTo>
                      <a:pt x="50" y="0"/>
                    </a:lnTo>
                    <a:cubicBezTo>
                      <a:pt x="22" y="0"/>
                      <a:pt x="0" y="22"/>
                      <a:pt x="0" y="50"/>
                    </a:cubicBezTo>
                    <a:lnTo>
                      <a:pt x="0" y="617"/>
                    </a:lnTo>
                    <a:cubicBezTo>
                      <a:pt x="0" y="644"/>
                      <a:pt x="22" y="667"/>
                      <a:pt x="50" y="667"/>
                    </a:cubicBezTo>
                    <a:lnTo>
                      <a:pt x="483" y="667"/>
                    </a:lnTo>
                    <a:cubicBezTo>
                      <a:pt x="511" y="667"/>
                      <a:pt x="533" y="644"/>
                      <a:pt x="533" y="617"/>
                    </a:cubicBezTo>
                    <a:lnTo>
                      <a:pt x="533" y="217"/>
                    </a:lnTo>
                    <a:lnTo>
                      <a:pt x="394" y="217"/>
                    </a:lnTo>
                    <a:cubicBezTo>
                      <a:pt x="351" y="217"/>
                      <a:pt x="316" y="182"/>
                      <a:pt x="316" y="139"/>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20"/>
              <p:cNvSpPr/>
              <p:nvPr/>
            </p:nvSpPr>
            <p:spPr bwMode="auto">
              <a:xfrm>
                <a:off x="4133" y="780"/>
                <a:ext cx="743" cy="743"/>
              </a:xfrm>
              <a:custGeom>
                <a:avLst/>
                <a:gdLst>
                  <a:gd name="T0" fmla="*/ 0 w 187"/>
                  <a:gd name="T1" fmla="*/ 143 h 187"/>
                  <a:gd name="T2" fmla="*/ 44 w 187"/>
                  <a:gd name="T3" fmla="*/ 187 h 187"/>
                  <a:gd name="T4" fmla="*/ 187 w 187"/>
                  <a:gd name="T5" fmla="*/ 187 h 187"/>
                  <a:gd name="T6" fmla="*/ 0 w 187"/>
                  <a:gd name="T7" fmla="*/ 0 h 187"/>
                  <a:gd name="T8" fmla="*/ 0 w 187"/>
                  <a:gd name="T9" fmla="*/ 143 h 187"/>
                </a:gdLst>
                <a:ahLst/>
                <a:cxnLst>
                  <a:cxn ang="0">
                    <a:pos x="T0" y="T1"/>
                  </a:cxn>
                  <a:cxn ang="0">
                    <a:pos x="T2" y="T3"/>
                  </a:cxn>
                  <a:cxn ang="0">
                    <a:pos x="T4" y="T5"/>
                  </a:cxn>
                  <a:cxn ang="0">
                    <a:pos x="T6" y="T7"/>
                  </a:cxn>
                  <a:cxn ang="0">
                    <a:pos x="T8" y="T9"/>
                  </a:cxn>
                </a:cxnLst>
                <a:rect l="0" t="0" r="r" b="b"/>
                <a:pathLst>
                  <a:path w="187" h="187">
                    <a:moveTo>
                      <a:pt x="0" y="143"/>
                    </a:moveTo>
                    <a:cubicBezTo>
                      <a:pt x="0" y="167"/>
                      <a:pt x="20" y="187"/>
                      <a:pt x="44" y="187"/>
                    </a:cubicBezTo>
                    <a:lnTo>
                      <a:pt x="187" y="187"/>
                    </a:lnTo>
                    <a:lnTo>
                      <a:pt x="0" y="0"/>
                    </a:lnTo>
                    <a:lnTo>
                      <a:pt x="0" y="143"/>
                    </a:ln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44" name="Document"/>
            <p:cNvGrpSpPr>
              <a:grpSpLocks noChangeAspect="1"/>
            </p:cNvGrpSpPr>
            <p:nvPr>
              <p:custDataLst>
                <p:tags r:id="rId53"/>
              </p:custDataLst>
            </p:nvPr>
          </p:nvGrpSpPr>
          <p:grpSpPr bwMode="auto">
            <a:xfrm>
              <a:off x="9061212" y="5108533"/>
              <a:ext cx="280200" cy="350645"/>
              <a:chOff x="2744" y="780"/>
              <a:chExt cx="2132" cy="2668"/>
            </a:xfrm>
            <a:solidFill>
              <a:srgbClr val="006699"/>
            </a:solidFill>
          </p:grpSpPr>
          <p:sp>
            <p:nvSpPr>
              <p:cNvPr id="145" name="Freeform 19"/>
              <p:cNvSpPr>
                <a:spLocks noEditPoints="1"/>
              </p:cNvSpPr>
              <p:nvPr/>
            </p:nvSpPr>
            <p:spPr bwMode="auto">
              <a:xfrm>
                <a:off x="2744" y="795"/>
                <a:ext cx="2116" cy="2653"/>
              </a:xfrm>
              <a:custGeom>
                <a:avLst/>
                <a:gdLst>
                  <a:gd name="T0" fmla="*/ 433 w 533"/>
                  <a:gd name="T1" fmla="*/ 283 h 667"/>
                  <a:gd name="T2" fmla="*/ 100 w 533"/>
                  <a:gd name="T3" fmla="*/ 283 h 667"/>
                  <a:gd name="T4" fmla="*/ 100 w 533"/>
                  <a:gd name="T5" fmla="*/ 250 h 667"/>
                  <a:gd name="T6" fmla="*/ 433 w 533"/>
                  <a:gd name="T7" fmla="*/ 250 h 667"/>
                  <a:gd name="T8" fmla="*/ 433 w 533"/>
                  <a:gd name="T9" fmla="*/ 283 h 667"/>
                  <a:gd name="T10" fmla="*/ 433 w 533"/>
                  <a:gd name="T11" fmla="*/ 367 h 667"/>
                  <a:gd name="T12" fmla="*/ 100 w 533"/>
                  <a:gd name="T13" fmla="*/ 367 h 667"/>
                  <a:gd name="T14" fmla="*/ 100 w 533"/>
                  <a:gd name="T15" fmla="*/ 333 h 667"/>
                  <a:gd name="T16" fmla="*/ 433 w 533"/>
                  <a:gd name="T17" fmla="*/ 333 h 667"/>
                  <a:gd name="T18" fmla="*/ 433 w 533"/>
                  <a:gd name="T19" fmla="*/ 367 h 667"/>
                  <a:gd name="T20" fmla="*/ 433 w 533"/>
                  <a:gd name="T21" fmla="*/ 450 h 667"/>
                  <a:gd name="T22" fmla="*/ 100 w 533"/>
                  <a:gd name="T23" fmla="*/ 450 h 667"/>
                  <a:gd name="T24" fmla="*/ 100 w 533"/>
                  <a:gd name="T25" fmla="*/ 417 h 667"/>
                  <a:gd name="T26" fmla="*/ 433 w 533"/>
                  <a:gd name="T27" fmla="*/ 417 h 667"/>
                  <a:gd name="T28" fmla="*/ 433 w 533"/>
                  <a:gd name="T29" fmla="*/ 450 h 667"/>
                  <a:gd name="T30" fmla="*/ 433 w 533"/>
                  <a:gd name="T31" fmla="*/ 533 h 667"/>
                  <a:gd name="T32" fmla="*/ 100 w 533"/>
                  <a:gd name="T33" fmla="*/ 533 h 667"/>
                  <a:gd name="T34" fmla="*/ 100 w 533"/>
                  <a:gd name="T35" fmla="*/ 500 h 667"/>
                  <a:gd name="T36" fmla="*/ 433 w 533"/>
                  <a:gd name="T37" fmla="*/ 500 h 667"/>
                  <a:gd name="T38" fmla="*/ 433 w 533"/>
                  <a:gd name="T39" fmla="*/ 533 h 667"/>
                  <a:gd name="T40" fmla="*/ 100 w 533"/>
                  <a:gd name="T41" fmla="*/ 167 h 667"/>
                  <a:gd name="T42" fmla="*/ 260 w 533"/>
                  <a:gd name="T43" fmla="*/ 167 h 667"/>
                  <a:gd name="T44" fmla="*/ 260 w 533"/>
                  <a:gd name="T45" fmla="*/ 200 h 667"/>
                  <a:gd name="T46" fmla="*/ 100 w 533"/>
                  <a:gd name="T47" fmla="*/ 200 h 667"/>
                  <a:gd name="T48" fmla="*/ 100 w 533"/>
                  <a:gd name="T49" fmla="*/ 167 h 667"/>
                  <a:gd name="T50" fmla="*/ 316 w 533"/>
                  <a:gd name="T51" fmla="*/ 139 h 667"/>
                  <a:gd name="T52" fmla="*/ 316 w 533"/>
                  <a:gd name="T53" fmla="*/ 0 h 667"/>
                  <a:gd name="T54" fmla="*/ 50 w 533"/>
                  <a:gd name="T55" fmla="*/ 0 h 667"/>
                  <a:gd name="T56" fmla="*/ 0 w 533"/>
                  <a:gd name="T57" fmla="*/ 50 h 667"/>
                  <a:gd name="T58" fmla="*/ 0 w 533"/>
                  <a:gd name="T59" fmla="*/ 617 h 667"/>
                  <a:gd name="T60" fmla="*/ 50 w 533"/>
                  <a:gd name="T61" fmla="*/ 667 h 667"/>
                  <a:gd name="T62" fmla="*/ 483 w 533"/>
                  <a:gd name="T63" fmla="*/ 667 h 667"/>
                  <a:gd name="T64" fmla="*/ 533 w 533"/>
                  <a:gd name="T65" fmla="*/ 617 h 667"/>
                  <a:gd name="T66" fmla="*/ 533 w 533"/>
                  <a:gd name="T67" fmla="*/ 217 h 667"/>
                  <a:gd name="T68" fmla="*/ 394 w 533"/>
                  <a:gd name="T69" fmla="*/ 217 h 667"/>
                  <a:gd name="T70" fmla="*/ 316 w 533"/>
                  <a:gd name="T71" fmla="*/ 13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3" h="667">
                    <a:moveTo>
                      <a:pt x="433" y="283"/>
                    </a:moveTo>
                    <a:lnTo>
                      <a:pt x="100" y="283"/>
                    </a:lnTo>
                    <a:lnTo>
                      <a:pt x="100" y="250"/>
                    </a:lnTo>
                    <a:lnTo>
                      <a:pt x="433" y="250"/>
                    </a:lnTo>
                    <a:lnTo>
                      <a:pt x="433" y="283"/>
                    </a:lnTo>
                    <a:close/>
                    <a:moveTo>
                      <a:pt x="433" y="367"/>
                    </a:moveTo>
                    <a:lnTo>
                      <a:pt x="100" y="367"/>
                    </a:lnTo>
                    <a:lnTo>
                      <a:pt x="100" y="333"/>
                    </a:lnTo>
                    <a:lnTo>
                      <a:pt x="433" y="333"/>
                    </a:lnTo>
                    <a:lnTo>
                      <a:pt x="433" y="367"/>
                    </a:lnTo>
                    <a:close/>
                    <a:moveTo>
                      <a:pt x="433" y="450"/>
                    </a:moveTo>
                    <a:lnTo>
                      <a:pt x="100" y="450"/>
                    </a:lnTo>
                    <a:lnTo>
                      <a:pt x="100" y="417"/>
                    </a:lnTo>
                    <a:lnTo>
                      <a:pt x="433" y="417"/>
                    </a:lnTo>
                    <a:lnTo>
                      <a:pt x="433" y="450"/>
                    </a:lnTo>
                    <a:close/>
                    <a:moveTo>
                      <a:pt x="433" y="533"/>
                    </a:moveTo>
                    <a:lnTo>
                      <a:pt x="100" y="533"/>
                    </a:lnTo>
                    <a:lnTo>
                      <a:pt x="100" y="500"/>
                    </a:lnTo>
                    <a:lnTo>
                      <a:pt x="433" y="500"/>
                    </a:lnTo>
                    <a:lnTo>
                      <a:pt x="433" y="533"/>
                    </a:lnTo>
                    <a:close/>
                    <a:moveTo>
                      <a:pt x="100" y="167"/>
                    </a:moveTo>
                    <a:lnTo>
                      <a:pt x="260" y="167"/>
                    </a:lnTo>
                    <a:lnTo>
                      <a:pt x="260" y="200"/>
                    </a:lnTo>
                    <a:lnTo>
                      <a:pt x="100" y="200"/>
                    </a:lnTo>
                    <a:lnTo>
                      <a:pt x="100" y="167"/>
                    </a:lnTo>
                    <a:close/>
                    <a:moveTo>
                      <a:pt x="316" y="139"/>
                    </a:moveTo>
                    <a:lnTo>
                      <a:pt x="316" y="0"/>
                    </a:lnTo>
                    <a:lnTo>
                      <a:pt x="50" y="0"/>
                    </a:lnTo>
                    <a:cubicBezTo>
                      <a:pt x="22" y="0"/>
                      <a:pt x="0" y="22"/>
                      <a:pt x="0" y="50"/>
                    </a:cubicBezTo>
                    <a:lnTo>
                      <a:pt x="0" y="617"/>
                    </a:lnTo>
                    <a:cubicBezTo>
                      <a:pt x="0" y="644"/>
                      <a:pt x="22" y="667"/>
                      <a:pt x="50" y="667"/>
                    </a:cubicBezTo>
                    <a:lnTo>
                      <a:pt x="483" y="667"/>
                    </a:lnTo>
                    <a:cubicBezTo>
                      <a:pt x="511" y="667"/>
                      <a:pt x="533" y="644"/>
                      <a:pt x="533" y="617"/>
                    </a:cubicBezTo>
                    <a:lnTo>
                      <a:pt x="533" y="217"/>
                    </a:lnTo>
                    <a:lnTo>
                      <a:pt x="394" y="217"/>
                    </a:lnTo>
                    <a:cubicBezTo>
                      <a:pt x="351" y="217"/>
                      <a:pt x="316" y="182"/>
                      <a:pt x="316" y="139"/>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20"/>
              <p:cNvSpPr/>
              <p:nvPr/>
            </p:nvSpPr>
            <p:spPr bwMode="auto">
              <a:xfrm>
                <a:off x="4133" y="780"/>
                <a:ext cx="743" cy="743"/>
              </a:xfrm>
              <a:custGeom>
                <a:avLst/>
                <a:gdLst>
                  <a:gd name="T0" fmla="*/ 0 w 187"/>
                  <a:gd name="T1" fmla="*/ 143 h 187"/>
                  <a:gd name="T2" fmla="*/ 44 w 187"/>
                  <a:gd name="T3" fmla="*/ 187 h 187"/>
                  <a:gd name="T4" fmla="*/ 187 w 187"/>
                  <a:gd name="T5" fmla="*/ 187 h 187"/>
                  <a:gd name="T6" fmla="*/ 0 w 187"/>
                  <a:gd name="T7" fmla="*/ 0 h 187"/>
                  <a:gd name="T8" fmla="*/ 0 w 187"/>
                  <a:gd name="T9" fmla="*/ 143 h 187"/>
                </a:gdLst>
                <a:ahLst/>
                <a:cxnLst>
                  <a:cxn ang="0">
                    <a:pos x="T0" y="T1"/>
                  </a:cxn>
                  <a:cxn ang="0">
                    <a:pos x="T2" y="T3"/>
                  </a:cxn>
                  <a:cxn ang="0">
                    <a:pos x="T4" y="T5"/>
                  </a:cxn>
                  <a:cxn ang="0">
                    <a:pos x="T6" y="T7"/>
                  </a:cxn>
                  <a:cxn ang="0">
                    <a:pos x="T8" y="T9"/>
                  </a:cxn>
                </a:cxnLst>
                <a:rect l="0" t="0" r="r" b="b"/>
                <a:pathLst>
                  <a:path w="187" h="187">
                    <a:moveTo>
                      <a:pt x="0" y="143"/>
                    </a:moveTo>
                    <a:cubicBezTo>
                      <a:pt x="0" y="167"/>
                      <a:pt x="20" y="187"/>
                      <a:pt x="44" y="187"/>
                    </a:cubicBezTo>
                    <a:lnTo>
                      <a:pt x="187" y="187"/>
                    </a:lnTo>
                    <a:lnTo>
                      <a:pt x="0" y="0"/>
                    </a:lnTo>
                    <a:lnTo>
                      <a:pt x="0" y="143"/>
                    </a:ln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cxnSp>
        <p:nvCxnSpPr>
          <p:cNvPr id="63" name="直接连接符 62"/>
          <p:cNvCxnSpPr/>
          <p:nvPr/>
        </p:nvCxnSpPr>
        <p:spPr bwMode="auto">
          <a:xfrm flipH="1" flipV="1">
            <a:off x="2478212" y="2721690"/>
            <a:ext cx="341424" cy="275262"/>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49" name="直接连接符 148"/>
          <p:cNvCxnSpPr/>
          <p:nvPr/>
        </p:nvCxnSpPr>
        <p:spPr bwMode="auto">
          <a:xfrm flipV="1">
            <a:off x="3464909" y="2461284"/>
            <a:ext cx="602857" cy="398037"/>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50" name="直接连接符 149"/>
          <p:cNvCxnSpPr/>
          <p:nvPr/>
        </p:nvCxnSpPr>
        <p:spPr bwMode="auto">
          <a:xfrm flipV="1">
            <a:off x="4066833" y="2461284"/>
            <a:ext cx="544022" cy="1"/>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52" name="直接连接符 151"/>
          <p:cNvCxnSpPr/>
          <p:nvPr/>
        </p:nvCxnSpPr>
        <p:spPr bwMode="auto">
          <a:xfrm flipV="1">
            <a:off x="1912516" y="2731632"/>
            <a:ext cx="544022" cy="1"/>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53" name="直接连接符 152"/>
          <p:cNvCxnSpPr/>
          <p:nvPr/>
        </p:nvCxnSpPr>
        <p:spPr bwMode="auto">
          <a:xfrm flipV="1">
            <a:off x="4362006" y="4335685"/>
            <a:ext cx="939328" cy="2"/>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55" name="直接连接符 154"/>
          <p:cNvCxnSpPr/>
          <p:nvPr/>
        </p:nvCxnSpPr>
        <p:spPr bwMode="auto">
          <a:xfrm>
            <a:off x="3635305" y="3969516"/>
            <a:ext cx="703539" cy="366169"/>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58" name="直接连接符 157"/>
          <p:cNvCxnSpPr/>
          <p:nvPr/>
        </p:nvCxnSpPr>
        <p:spPr bwMode="auto">
          <a:xfrm flipH="1">
            <a:off x="2547165" y="4034085"/>
            <a:ext cx="319474" cy="651109"/>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61" name="直接连接符 160"/>
          <p:cNvCxnSpPr/>
          <p:nvPr/>
        </p:nvCxnSpPr>
        <p:spPr bwMode="auto">
          <a:xfrm flipH="1">
            <a:off x="1051251" y="4685194"/>
            <a:ext cx="1495914" cy="0"/>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64" name="直接连接符 163"/>
          <p:cNvCxnSpPr/>
          <p:nvPr/>
        </p:nvCxnSpPr>
        <p:spPr bwMode="auto">
          <a:xfrm flipH="1">
            <a:off x="3714723" y="5406984"/>
            <a:ext cx="966637" cy="0"/>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cxnSp>
        <p:nvCxnSpPr>
          <p:cNvPr id="166" name="直接连接符 165"/>
          <p:cNvCxnSpPr/>
          <p:nvPr/>
        </p:nvCxnSpPr>
        <p:spPr bwMode="auto">
          <a:xfrm flipH="1" flipV="1">
            <a:off x="3421560" y="4819373"/>
            <a:ext cx="291060" cy="587611"/>
          </a:xfrm>
          <a:prstGeom prst="line">
            <a:avLst/>
          </a:prstGeom>
          <a:solidFill>
            <a:schemeClr val="accent1"/>
          </a:solidFill>
          <a:ln w="28575" cap="flat" cmpd="sng" algn="ctr">
            <a:solidFill>
              <a:schemeClr val="tx1"/>
            </a:solidFill>
            <a:prstDash val="sysDash"/>
            <a:round/>
            <a:headEnd type="none" w="med" len="med"/>
            <a:tailEnd type="none" w="med" len="med"/>
          </a:ln>
          <a:effectLst>
            <a:outerShdw blurRad="50800" dist="38100" dir="2700000" algn="tl" rotWithShape="0">
              <a:prstClr val="black">
                <a:alpha val="40000"/>
              </a:prstClr>
            </a:outerShdw>
          </a:effectLst>
        </p:spPr>
      </p:cxnSp>
      <p:sp>
        <p:nvSpPr>
          <p:cNvPr id="169" name="文本框 168"/>
          <p:cNvSpPr txBox="1"/>
          <p:nvPr/>
        </p:nvSpPr>
        <p:spPr bwMode="auto">
          <a:xfrm>
            <a:off x="8002243" y="5794344"/>
            <a:ext cx="1515264"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en-US" altLang="zh-CN" sz="1400" b="1" dirty="0" smtClean="0">
                <a:solidFill>
                  <a:srgbClr val="006699"/>
                </a:solidFill>
                <a:latin typeface="+mn-lt"/>
                <a:ea typeface="+mn-ea"/>
              </a:rPr>
              <a:t>2020</a:t>
            </a:r>
            <a:r>
              <a:rPr kumimoji="1" lang="zh-CN" altLang="en-US" sz="1400" b="1" dirty="0" smtClean="0">
                <a:solidFill>
                  <a:srgbClr val="006699"/>
                </a:solidFill>
                <a:latin typeface="+mn-lt"/>
                <a:ea typeface="+mn-ea"/>
              </a:rPr>
              <a:t>级学生信息库</a:t>
            </a:r>
            <a:endParaRPr kumimoji="1" lang="zh-CN" altLang="en-US" sz="1600" b="1" dirty="0">
              <a:solidFill>
                <a:srgbClr val="006699"/>
              </a:solidFill>
              <a:latin typeface="+mn-lt"/>
              <a:ea typeface="+mn-ea"/>
            </a:endParaRPr>
          </a:p>
        </p:txBody>
      </p:sp>
      <p:sp>
        <p:nvSpPr>
          <p:cNvPr id="86" name="Arrow10"/>
          <p:cNvSpPr>
            <a:spLocks noChangeAspect="1" noEditPoints="1"/>
          </p:cNvSpPr>
          <p:nvPr>
            <p:custDataLst>
              <p:tags r:id="rId54"/>
            </p:custDataLst>
          </p:nvPr>
        </p:nvSpPr>
        <p:spPr bwMode="auto">
          <a:xfrm>
            <a:off x="8488480" y="3916686"/>
            <a:ext cx="480658" cy="495998"/>
          </a:xfrm>
          <a:custGeom>
            <a:avLst/>
            <a:gdLst>
              <a:gd name="T0" fmla="*/ 2906 w 2920"/>
              <a:gd name="T1" fmla="*/ 1389 h 3012"/>
              <a:gd name="T2" fmla="*/ 2826 w 2920"/>
              <a:gd name="T3" fmla="*/ 1337 h 3012"/>
              <a:gd name="T4" fmla="*/ 2135 w 2920"/>
              <a:gd name="T5" fmla="*/ 1337 h 3012"/>
              <a:gd name="T6" fmla="*/ 2411 w 2920"/>
              <a:gd name="T7" fmla="*/ 105 h 3012"/>
              <a:gd name="T8" fmla="*/ 2394 w 2920"/>
              <a:gd name="T9" fmla="*/ 32 h 3012"/>
              <a:gd name="T10" fmla="*/ 2326 w 2920"/>
              <a:gd name="T11" fmla="*/ 0 h 3012"/>
              <a:gd name="T12" fmla="*/ 593 w 2920"/>
              <a:gd name="T13" fmla="*/ 0 h 3012"/>
              <a:gd name="T14" fmla="*/ 525 w 2920"/>
              <a:gd name="T15" fmla="*/ 32 h 3012"/>
              <a:gd name="T16" fmla="*/ 509 w 2920"/>
              <a:gd name="T17" fmla="*/ 105 h 3012"/>
              <a:gd name="T18" fmla="*/ 785 w 2920"/>
              <a:gd name="T19" fmla="*/ 1337 h 3012"/>
              <a:gd name="T20" fmla="*/ 93 w 2920"/>
              <a:gd name="T21" fmla="*/ 1337 h 3012"/>
              <a:gd name="T22" fmla="*/ 14 w 2920"/>
              <a:gd name="T23" fmla="*/ 1389 h 3012"/>
              <a:gd name="T24" fmla="*/ 29 w 2920"/>
              <a:gd name="T25" fmla="*/ 1482 h 3012"/>
              <a:gd name="T26" fmla="*/ 1395 w 2920"/>
              <a:gd name="T27" fmla="*/ 2983 h 3012"/>
              <a:gd name="T28" fmla="*/ 1460 w 2920"/>
              <a:gd name="T29" fmla="*/ 3012 h 3012"/>
              <a:gd name="T30" fmla="*/ 1524 w 2920"/>
              <a:gd name="T31" fmla="*/ 2983 h 3012"/>
              <a:gd name="T32" fmla="*/ 2891 w 2920"/>
              <a:gd name="T33" fmla="*/ 1482 h 3012"/>
              <a:gd name="T34" fmla="*/ 2906 w 2920"/>
              <a:gd name="T35" fmla="*/ 1389 h 3012"/>
              <a:gd name="T36" fmla="*/ 1460 w 2920"/>
              <a:gd name="T37" fmla="*/ 2795 h 3012"/>
              <a:gd name="T38" fmla="*/ 1460 w 2920"/>
              <a:gd name="T39" fmla="*/ 2796 h 3012"/>
              <a:gd name="T40" fmla="*/ 1459 w 2920"/>
              <a:gd name="T41" fmla="*/ 2796 h 3012"/>
              <a:gd name="T42" fmla="*/ 1459 w 2920"/>
              <a:gd name="T43" fmla="*/ 2796 h 3012"/>
              <a:gd name="T44" fmla="*/ 1459 w 2920"/>
              <a:gd name="T45" fmla="*/ 2795 h 3012"/>
              <a:gd name="T46" fmla="*/ 289 w 2920"/>
              <a:gd name="T47" fmla="*/ 1510 h 3012"/>
              <a:gd name="T48" fmla="*/ 1002 w 2920"/>
              <a:gd name="T49" fmla="*/ 1510 h 3012"/>
              <a:gd name="T50" fmla="*/ 702 w 2920"/>
              <a:gd name="T51" fmla="*/ 173 h 3012"/>
              <a:gd name="T52" fmla="*/ 2218 w 2920"/>
              <a:gd name="T53" fmla="*/ 173 h 3012"/>
              <a:gd name="T54" fmla="*/ 1919 w 2920"/>
              <a:gd name="T55" fmla="*/ 1510 h 3012"/>
              <a:gd name="T56" fmla="*/ 2629 w 2920"/>
              <a:gd name="T57" fmla="*/ 1510 h 3012"/>
              <a:gd name="T58" fmla="*/ 1460 w 2920"/>
              <a:gd name="T59" fmla="*/ 2795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20" h="3012">
                <a:moveTo>
                  <a:pt x="2906" y="1389"/>
                </a:moveTo>
                <a:cubicBezTo>
                  <a:pt x="2892" y="1357"/>
                  <a:pt x="2861" y="1337"/>
                  <a:pt x="2826" y="1337"/>
                </a:cubicBezTo>
                <a:lnTo>
                  <a:pt x="2135" y="1337"/>
                </a:lnTo>
                <a:lnTo>
                  <a:pt x="2411" y="105"/>
                </a:lnTo>
                <a:cubicBezTo>
                  <a:pt x="2417" y="80"/>
                  <a:pt x="2410" y="53"/>
                  <a:pt x="2394" y="32"/>
                </a:cubicBezTo>
                <a:cubicBezTo>
                  <a:pt x="2377" y="12"/>
                  <a:pt x="2352" y="0"/>
                  <a:pt x="2326" y="0"/>
                </a:cubicBezTo>
                <a:lnTo>
                  <a:pt x="593" y="0"/>
                </a:lnTo>
                <a:cubicBezTo>
                  <a:pt x="567" y="0"/>
                  <a:pt x="542" y="12"/>
                  <a:pt x="525" y="32"/>
                </a:cubicBezTo>
                <a:cubicBezTo>
                  <a:pt x="509" y="53"/>
                  <a:pt x="503" y="80"/>
                  <a:pt x="509" y="105"/>
                </a:cubicBezTo>
                <a:lnTo>
                  <a:pt x="785" y="1337"/>
                </a:lnTo>
                <a:lnTo>
                  <a:pt x="93" y="1337"/>
                </a:lnTo>
                <a:cubicBezTo>
                  <a:pt x="59" y="1337"/>
                  <a:pt x="28" y="1357"/>
                  <a:pt x="14" y="1389"/>
                </a:cubicBezTo>
                <a:cubicBezTo>
                  <a:pt x="0" y="1420"/>
                  <a:pt x="6" y="1457"/>
                  <a:pt x="29" y="1482"/>
                </a:cubicBezTo>
                <a:lnTo>
                  <a:pt x="1395" y="2983"/>
                </a:lnTo>
                <a:cubicBezTo>
                  <a:pt x="1412" y="3001"/>
                  <a:pt x="1435" y="3012"/>
                  <a:pt x="1460" y="3012"/>
                </a:cubicBezTo>
                <a:cubicBezTo>
                  <a:pt x="1484" y="3012"/>
                  <a:pt x="1507" y="3001"/>
                  <a:pt x="1524" y="2983"/>
                </a:cubicBezTo>
                <a:lnTo>
                  <a:pt x="2891" y="1482"/>
                </a:lnTo>
                <a:cubicBezTo>
                  <a:pt x="2914" y="1457"/>
                  <a:pt x="2920" y="1420"/>
                  <a:pt x="2906" y="1389"/>
                </a:cubicBezTo>
                <a:close/>
                <a:moveTo>
                  <a:pt x="1460" y="2795"/>
                </a:moveTo>
                <a:lnTo>
                  <a:pt x="1460" y="2796"/>
                </a:lnTo>
                <a:lnTo>
                  <a:pt x="1459" y="2796"/>
                </a:lnTo>
                <a:lnTo>
                  <a:pt x="1459" y="2796"/>
                </a:lnTo>
                <a:lnTo>
                  <a:pt x="1459" y="2795"/>
                </a:lnTo>
                <a:lnTo>
                  <a:pt x="289" y="1510"/>
                </a:lnTo>
                <a:lnTo>
                  <a:pt x="1002" y="1510"/>
                </a:lnTo>
                <a:lnTo>
                  <a:pt x="702" y="173"/>
                </a:lnTo>
                <a:lnTo>
                  <a:pt x="2218" y="173"/>
                </a:lnTo>
                <a:lnTo>
                  <a:pt x="1919" y="1510"/>
                </a:lnTo>
                <a:lnTo>
                  <a:pt x="2629" y="1510"/>
                </a:lnTo>
                <a:lnTo>
                  <a:pt x="1460" y="2795"/>
                </a:lnTo>
                <a:close/>
              </a:path>
            </a:pathLst>
          </a:custGeom>
          <a:solidFill>
            <a:schemeClr val="tx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en-US" dirty="0">
              <a:solidFill>
                <a:srgbClr val="99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 </a:t>
            </a:r>
            <a:r>
              <a:rPr lang="en-US" altLang="zh-CN" dirty="0" smtClean="0">
                <a:latin typeface="+mn-lt"/>
                <a:ea typeface="+mn-ea"/>
                <a:cs typeface="+mn-ea"/>
                <a:sym typeface="+mn-lt"/>
              </a:rPr>
              <a:t>(Database, DB)</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ln>
            <a:solidFill>
              <a:schemeClr val="bg1"/>
            </a:solidFill>
          </a:ln>
        </p:spPr>
        <p:txBody>
          <a:bodyPr/>
          <a:lstStyle/>
          <a:p>
            <a:r>
              <a:rPr lang="zh-CN" altLang="en-US" sz="2000" dirty="0" smtClean="0">
                <a:latin typeface="+mn-lt"/>
                <a:ea typeface="+mn-ea"/>
                <a:cs typeface="+mn-ea"/>
                <a:sym typeface="+mn-lt"/>
              </a:rPr>
              <a:t>数据库是存放数据的仓库，是大量数据的集合。</a:t>
            </a:r>
            <a:endParaRPr lang="en-US" altLang="zh-CN" sz="2000" dirty="0" smtClean="0">
              <a:latin typeface="+mn-lt"/>
              <a:ea typeface="+mn-ea"/>
              <a:cs typeface="+mn-ea"/>
              <a:sym typeface="+mn-lt"/>
            </a:endParaRPr>
          </a:p>
          <a:p>
            <a:r>
              <a:rPr lang="zh-CN" altLang="en-US" sz="2000" dirty="0">
                <a:latin typeface="+mn-lt"/>
                <a:ea typeface="+mn-ea"/>
                <a:cs typeface="+mn-ea"/>
                <a:sym typeface="+mn-lt"/>
              </a:rPr>
              <a:t>存放在数据库中数据的特点</a:t>
            </a:r>
            <a:endParaRPr lang="en-US" altLang="zh-CN" sz="2000" dirty="0">
              <a:latin typeface="+mn-lt"/>
              <a:ea typeface="+mn-ea"/>
              <a:cs typeface="+mn-ea"/>
              <a:sym typeface="+mn-lt"/>
            </a:endParaRPr>
          </a:p>
          <a:p>
            <a:pPr lvl="1"/>
            <a:r>
              <a:rPr lang="zh-CN" altLang="en-US" dirty="0" smtClean="0">
                <a:latin typeface="+mn-lt"/>
                <a:ea typeface="+mn-ea"/>
                <a:cs typeface="+mn-ea"/>
                <a:sym typeface="+mn-lt"/>
              </a:rPr>
              <a:t>永久存储</a:t>
            </a:r>
            <a:endParaRPr lang="en-US" altLang="zh-CN" dirty="0" smtClean="0">
              <a:latin typeface="+mn-lt"/>
              <a:ea typeface="+mn-ea"/>
              <a:cs typeface="+mn-ea"/>
              <a:sym typeface="+mn-lt"/>
            </a:endParaRPr>
          </a:p>
          <a:p>
            <a:pPr lvl="1"/>
            <a:r>
              <a:rPr lang="zh-CN" altLang="en-US" dirty="0">
                <a:latin typeface="+mn-lt"/>
                <a:ea typeface="+mn-ea"/>
                <a:cs typeface="+mn-ea"/>
                <a:sym typeface="+mn-lt"/>
              </a:rPr>
              <a:t>有</a:t>
            </a:r>
            <a:r>
              <a:rPr lang="zh-CN" altLang="en-US" dirty="0" smtClean="0">
                <a:latin typeface="+mn-lt"/>
                <a:ea typeface="+mn-ea"/>
                <a:cs typeface="+mn-ea"/>
                <a:sym typeface="+mn-lt"/>
              </a:rPr>
              <a:t>组织</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可共享</a:t>
            </a:r>
            <a:endParaRPr lang="en-US" altLang="zh-CN"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grpSp>
        <p:nvGrpSpPr>
          <p:cNvPr id="74" name="组合 73"/>
          <p:cNvGrpSpPr/>
          <p:nvPr/>
        </p:nvGrpSpPr>
        <p:grpSpPr>
          <a:xfrm>
            <a:off x="4115780" y="2996952"/>
            <a:ext cx="1196052" cy="1291968"/>
            <a:chOff x="8250380" y="4336597"/>
            <a:chExt cx="1196052" cy="1291968"/>
          </a:xfrm>
          <a:effectLst>
            <a:outerShdw blurRad="50800" dist="38100" dir="2700000" algn="tl" rotWithShape="0">
              <a:prstClr val="black">
                <a:alpha val="40000"/>
              </a:prstClr>
            </a:outerShdw>
          </a:effectLst>
        </p:grpSpPr>
        <p:sp>
          <p:nvSpPr>
            <p:cNvPr id="76" name="流程图: 磁盘 75"/>
            <p:cNvSpPr/>
            <p:nvPr/>
          </p:nvSpPr>
          <p:spPr bwMode="auto">
            <a:xfrm>
              <a:off x="8250380" y="4336597"/>
              <a:ext cx="1196052" cy="1291968"/>
            </a:xfrm>
            <a:prstGeom prst="flowChartMagneticDisk">
              <a:avLst/>
            </a:prstGeom>
            <a:noFill/>
            <a:ln w="28575" cap="flat" cmpd="sng" algn="ctr">
              <a:solidFill>
                <a:srgbClr val="00669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grpSp>
          <p:nvGrpSpPr>
            <p:cNvPr id="77" name="Document"/>
            <p:cNvGrpSpPr>
              <a:grpSpLocks noChangeAspect="1"/>
            </p:cNvGrpSpPr>
            <p:nvPr>
              <p:custDataLst>
                <p:tags r:id="rId47"/>
              </p:custDataLst>
            </p:nvPr>
          </p:nvGrpSpPr>
          <p:grpSpPr bwMode="auto">
            <a:xfrm>
              <a:off x="8337883" y="5030860"/>
              <a:ext cx="280200" cy="350645"/>
              <a:chOff x="2744" y="780"/>
              <a:chExt cx="2132" cy="2668"/>
            </a:xfrm>
            <a:solidFill>
              <a:srgbClr val="006699"/>
            </a:solidFill>
          </p:grpSpPr>
          <p:sp>
            <p:nvSpPr>
              <p:cNvPr id="84" name="Freeform 19"/>
              <p:cNvSpPr>
                <a:spLocks noEditPoints="1"/>
              </p:cNvSpPr>
              <p:nvPr/>
            </p:nvSpPr>
            <p:spPr bwMode="auto">
              <a:xfrm>
                <a:off x="2744" y="795"/>
                <a:ext cx="2116" cy="2653"/>
              </a:xfrm>
              <a:custGeom>
                <a:avLst/>
                <a:gdLst>
                  <a:gd name="T0" fmla="*/ 433 w 533"/>
                  <a:gd name="T1" fmla="*/ 283 h 667"/>
                  <a:gd name="T2" fmla="*/ 100 w 533"/>
                  <a:gd name="T3" fmla="*/ 283 h 667"/>
                  <a:gd name="T4" fmla="*/ 100 w 533"/>
                  <a:gd name="T5" fmla="*/ 250 h 667"/>
                  <a:gd name="T6" fmla="*/ 433 w 533"/>
                  <a:gd name="T7" fmla="*/ 250 h 667"/>
                  <a:gd name="T8" fmla="*/ 433 w 533"/>
                  <a:gd name="T9" fmla="*/ 283 h 667"/>
                  <a:gd name="T10" fmla="*/ 433 w 533"/>
                  <a:gd name="T11" fmla="*/ 367 h 667"/>
                  <a:gd name="T12" fmla="*/ 100 w 533"/>
                  <a:gd name="T13" fmla="*/ 367 h 667"/>
                  <a:gd name="T14" fmla="*/ 100 w 533"/>
                  <a:gd name="T15" fmla="*/ 333 h 667"/>
                  <a:gd name="T16" fmla="*/ 433 w 533"/>
                  <a:gd name="T17" fmla="*/ 333 h 667"/>
                  <a:gd name="T18" fmla="*/ 433 w 533"/>
                  <a:gd name="T19" fmla="*/ 367 h 667"/>
                  <a:gd name="T20" fmla="*/ 433 w 533"/>
                  <a:gd name="T21" fmla="*/ 450 h 667"/>
                  <a:gd name="T22" fmla="*/ 100 w 533"/>
                  <a:gd name="T23" fmla="*/ 450 h 667"/>
                  <a:gd name="T24" fmla="*/ 100 w 533"/>
                  <a:gd name="T25" fmla="*/ 417 h 667"/>
                  <a:gd name="T26" fmla="*/ 433 w 533"/>
                  <a:gd name="T27" fmla="*/ 417 h 667"/>
                  <a:gd name="T28" fmla="*/ 433 w 533"/>
                  <a:gd name="T29" fmla="*/ 450 h 667"/>
                  <a:gd name="T30" fmla="*/ 433 w 533"/>
                  <a:gd name="T31" fmla="*/ 533 h 667"/>
                  <a:gd name="T32" fmla="*/ 100 w 533"/>
                  <a:gd name="T33" fmla="*/ 533 h 667"/>
                  <a:gd name="T34" fmla="*/ 100 w 533"/>
                  <a:gd name="T35" fmla="*/ 500 h 667"/>
                  <a:gd name="T36" fmla="*/ 433 w 533"/>
                  <a:gd name="T37" fmla="*/ 500 h 667"/>
                  <a:gd name="T38" fmla="*/ 433 w 533"/>
                  <a:gd name="T39" fmla="*/ 533 h 667"/>
                  <a:gd name="T40" fmla="*/ 100 w 533"/>
                  <a:gd name="T41" fmla="*/ 167 h 667"/>
                  <a:gd name="T42" fmla="*/ 260 w 533"/>
                  <a:gd name="T43" fmla="*/ 167 h 667"/>
                  <a:gd name="T44" fmla="*/ 260 w 533"/>
                  <a:gd name="T45" fmla="*/ 200 h 667"/>
                  <a:gd name="T46" fmla="*/ 100 w 533"/>
                  <a:gd name="T47" fmla="*/ 200 h 667"/>
                  <a:gd name="T48" fmla="*/ 100 w 533"/>
                  <a:gd name="T49" fmla="*/ 167 h 667"/>
                  <a:gd name="T50" fmla="*/ 316 w 533"/>
                  <a:gd name="T51" fmla="*/ 139 h 667"/>
                  <a:gd name="T52" fmla="*/ 316 w 533"/>
                  <a:gd name="T53" fmla="*/ 0 h 667"/>
                  <a:gd name="T54" fmla="*/ 50 w 533"/>
                  <a:gd name="T55" fmla="*/ 0 h 667"/>
                  <a:gd name="T56" fmla="*/ 0 w 533"/>
                  <a:gd name="T57" fmla="*/ 50 h 667"/>
                  <a:gd name="T58" fmla="*/ 0 w 533"/>
                  <a:gd name="T59" fmla="*/ 617 h 667"/>
                  <a:gd name="T60" fmla="*/ 50 w 533"/>
                  <a:gd name="T61" fmla="*/ 667 h 667"/>
                  <a:gd name="T62" fmla="*/ 483 w 533"/>
                  <a:gd name="T63" fmla="*/ 667 h 667"/>
                  <a:gd name="T64" fmla="*/ 533 w 533"/>
                  <a:gd name="T65" fmla="*/ 617 h 667"/>
                  <a:gd name="T66" fmla="*/ 533 w 533"/>
                  <a:gd name="T67" fmla="*/ 217 h 667"/>
                  <a:gd name="T68" fmla="*/ 394 w 533"/>
                  <a:gd name="T69" fmla="*/ 217 h 667"/>
                  <a:gd name="T70" fmla="*/ 316 w 533"/>
                  <a:gd name="T71" fmla="*/ 13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3" h="667">
                    <a:moveTo>
                      <a:pt x="433" y="283"/>
                    </a:moveTo>
                    <a:lnTo>
                      <a:pt x="100" y="283"/>
                    </a:lnTo>
                    <a:lnTo>
                      <a:pt x="100" y="250"/>
                    </a:lnTo>
                    <a:lnTo>
                      <a:pt x="433" y="250"/>
                    </a:lnTo>
                    <a:lnTo>
                      <a:pt x="433" y="283"/>
                    </a:lnTo>
                    <a:close/>
                    <a:moveTo>
                      <a:pt x="433" y="367"/>
                    </a:moveTo>
                    <a:lnTo>
                      <a:pt x="100" y="367"/>
                    </a:lnTo>
                    <a:lnTo>
                      <a:pt x="100" y="333"/>
                    </a:lnTo>
                    <a:lnTo>
                      <a:pt x="433" y="333"/>
                    </a:lnTo>
                    <a:lnTo>
                      <a:pt x="433" y="367"/>
                    </a:lnTo>
                    <a:close/>
                    <a:moveTo>
                      <a:pt x="433" y="450"/>
                    </a:moveTo>
                    <a:lnTo>
                      <a:pt x="100" y="450"/>
                    </a:lnTo>
                    <a:lnTo>
                      <a:pt x="100" y="417"/>
                    </a:lnTo>
                    <a:lnTo>
                      <a:pt x="433" y="417"/>
                    </a:lnTo>
                    <a:lnTo>
                      <a:pt x="433" y="450"/>
                    </a:lnTo>
                    <a:close/>
                    <a:moveTo>
                      <a:pt x="433" y="533"/>
                    </a:moveTo>
                    <a:lnTo>
                      <a:pt x="100" y="533"/>
                    </a:lnTo>
                    <a:lnTo>
                      <a:pt x="100" y="500"/>
                    </a:lnTo>
                    <a:lnTo>
                      <a:pt x="433" y="500"/>
                    </a:lnTo>
                    <a:lnTo>
                      <a:pt x="433" y="533"/>
                    </a:lnTo>
                    <a:close/>
                    <a:moveTo>
                      <a:pt x="100" y="167"/>
                    </a:moveTo>
                    <a:lnTo>
                      <a:pt x="260" y="167"/>
                    </a:lnTo>
                    <a:lnTo>
                      <a:pt x="260" y="200"/>
                    </a:lnTo>
                    <a:lnTo>
                      <a:pt x="100" y="200"/>
                    </a:lnTo>
                    <a:lnTo>
                      <a:pt x="100" y="167"/>
                    </a:lnTo>
                    <a:close/>
                    <a:moveTo>
                      <a:pt x="316" y="139"/>
                    </a:moveTo>
                    <a:lnTo>
                      <a:pt x="316" y="0"/>
                    </a:lnTo>
                    <a:lnTo>
                      <a:pt x="50" y="0"/>
                    </a:lnTo>
                    <a:cubicBezTo>
                      <a:pt x="22" y="0"/>
                      <a:pt x="0" y="22"/>
                      <a:pt x="0" y="50"/>
                    </a:cubicBezTo>
                    <a:lnTo>
                      <a:pt x="0" y="617"/>
                    </a:lnTo>
                    <a:cubicBezTo>
                      <a:pt x="0" y="644"/>
                      <a:pt x="22" y="667"/>
                      <a:pt x="50" y="667"/>
                    </a:cubicBezTo>
                    <a:lnTo>
                      <a:pt x="483" y="667"/>
                    </a:lnTo>
                    <a:cubicBezTo>
                      <a:pt x="511" y="667"/>
                      <a:pt x="533" y="644"/>
                      <a:pt x="533" y="617"/>
                    </a:cubicBezTo>
                    <a:lnTo>
                      <a:pt x="533" y="217"/>
                    </a:lnTo>
                    <a:lnTo>
                      <a:pt x="394" y="217"/>
                    </a:lnTo>
                    <a:cubicBezTo>
                      <a:pt x="351" y="217"/>
                      <a:pt x="316" y="182"/>
                      <a:pt x="316" y="139"/>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5" name="Freeform 20"/>
              <p:cNvSpPr/>
              <p:nvPr/>
            </p:nvSpPr>
            <p:spPr bwMode="auto">
              <a:xfrm>
                <a:off x="4133" y="780"/>
                <a:ext cx="743" cy="743"/>
              </a:xfrm>
              <a:custGeom>
                <a:avLst/>
                <a:gdLst>
                  <a:gd name="T0" fmla="*/ 0 w 187"/>
                  <a:gd name="T1" fmla="*/ 143 h 187"/>
                  <a:gd name="T2" fmla="*/ 44 w 187"/>
                  <a:gd name="T3" fmla="*/ 187 h 187"/>
                  <a:gd name="T4" fmla="*/ 187 w 187"/>
                  <a:gd name="T5" fmla="*/ 187 h 187"/>
                  <a:gd name="T6" fmla="*/ 0 w 187"/>
                  <a:gd name="T7" fmla="*/ 0 h 187"/>
                  <a:gd name="T8" fmla="*/ 0 w 187"/>
                  <a:gd name="T9" fmla="*/ 143 h 187"/>
                </a:gdLst>
                <a:ahLst/>
                <a:cxnLst>
                  <a:cxn ang="0">
                    <a:pos x="T0" y="T1"/>
                  </a:cxn>
                  <a:cxn ang="0">
                    <a:pos x="T2" y="T3"/>
                  </a:cxn>
                  <a:cxn ang="0">
                    <a:pos x="T4" y="T5"/>
                  </a:cxn>
                  <a:cxn ang="0">
                    <a:pos x="T6" y="T7"/>
                  </a:cxn>
                  <a:cxn ang="0">
                    <a:pos x="T8" y="T9"/>
                  </a:cxn>
                </a:cxnLst>
                <a:rect l="0" t="0" r="r" b="b"/>
                <a:pathLst>
                  <a:path w="187" h="187">
                    <a:moveTo>
                      <a:pt x="0" y="143"/>
                    </a:moveTo>
                    <a:cubicBezTo>
                      <a:pt x="0" y="167"/>
                      <a:pt x="20" y="187"/>
                      <a:pt x="44" y="187"/>
                    </a:cubicBezTo>
                    <a:lnTo>
                      <a:pt x="187" y="187"/>
                    </a:lnTo>
                    <a:lnTo>
                      <a:pt x="0" y="0"/>
                    </a:lnTo>
                    <a:lnTo>
                      <a:pt x="0" y="143"/>
                    </a:ln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78" name="Document"/>
            <p:cNvGrpSpPr>
              <a:grpSpLocks noChangeAspect="1"/>
            </p:cNvGrpSpPr>
            <p:nvPr>
              <p:custDataLst>
                <p:tags r:id="rId48"/>
              </p:custDataLst>
            </p:nvPr>
          </p:nvGrpSpPr>
          <p:grpSpPr bwMode="auto">
            <a:xfrm>
              <a:off x="8709358" y="4831256"/>
              <a:ext cx="280200" cy="350645"/>
              <a:chOff x="2744" y="780"/>
              <a:chExt cx="2132" cy="2668"/>
            </a:xfrm>
            <a:solidFill>
              <a:srgbClr val="006699"/>
            </a:solidFill>
          </p:grpSpPr>
          <p:sp>
            <p:nvSpPr>
              <p:cNvPr id="82" name="Freeform 19"/>
              <p:cNvSpPr>
                <a:spLocks noEditPoints="1"/>
              </p:cNvSpPr>
              <p:nvPr/>
            </p:nvSpPr>
            <p:spPr bwMode="auto">
              <a:xfrm>
                <a:off x="2744" y="795"/>
                <a:ext cx="2116" cy="2653"/>
              </a:xfrm>
              <a:custGeom>
                <a:avLst/>
                <a:gdLst>
                  <a:gd name="T0" fmla="*/ 433 w 533"/>
                  <a:gd name="T1" fmla="*/ 283 h 667"/>
                  <a:gd name="T2" fmla="*/ 100 w 533"/>
                  <a:gd name="T3" fmla="*/ 283 h 667"/>
                  <a:gd name="T4" fmla="*/ 100 w 533"/>
                  <a:gd name="T5" fmla="*/ 250 h 667"/>
                  <a:gd name="T6" fmla="*/ 433 w 533"/>
                  <a:gd name="T7" fmla="*/ 250 h 667"/>
                  <a:gd name="T8" fmla="*/ 433 w 533"/>
                  <a:gd name="T9" fmla="*/ 283 h 667"/>
                  <a:gd name="T10" fmla="*/ 433 w 533"/>
                  <a:gd name="T11" fmla="*/ 367 h 667"/>
                  <a:gd name="T12" fmla="*/ 100 w 533"/>
                  <a:gd name="T13" fmla="*/ 367 h 667"/>
                  <a:gd name="T14" fmla="*/ 100 w 533"/>
                  <a:gd name="T15" fmla="*/ 333 h 667"/>
                  <a:gd name="T16" fmla="*/ 433 w 533"/>
                  <a:gd name="T17" fmla="*/ 333 h 667"/>
                  <a:gd name="T18" fmla="*/ 433 w 533"/>
                  <a:gd name="T19" fmla="*/ 367 h 667"/>
                  <a:gd name="T20" fmla="*/ 433 w 533"/>
                  <a:gd name="T21" fmla="*/ 450 h 667"/>
                  <a:gd name="T22" fmla="*/ 100 w 533"/>
                  <a:gd name="T23" fmla="*/ 450 h 667"/>
                  <a:gd name="T24" fmla="*/ 100 w 533"/>
                  <a:gd name="T25" fmla="*/ 417 h 667"/>
                  <a:gd name="T26" fmla="*/ 433 w 533"/>
                  <a:gd name="T27" fmla="*/ 417 h 667"/>
                  <a:gd name="T28" fmla="*/ 433 w 533"/>
                  <a:gd name="T29" fmla="*/ 450 h 667"/>
                  <a:gd name="T30" fmla="*/ 433 w 533"/>
                  <a:gd name="T31" fmla="*/ 533 h 667"/>
                  <a:gd name="T32" fmla="*/ 100 w 533"/>
                  <a:gd name="T33" fmla="*/ 533 h 667"/>
                  <a:gd name="T34" fmla="*/ 100 w 533"/>
                  <a:gd name="T35" fmla="*/ 500 h 667"/>
                  <a:gd name="T36" fmla="*/ 433 w 533"/>
                  <a:gd name="T37" fmla="*/ 500 h 667"/>
                  <a:gd name="T38" fmla="*/ 433 w 533"/>
                  <a:gd name="T39" fmla="*/ 533 h 667"/>
                  <a:gd name="T40" fmla="*/ 100 w 533"/>
                  <a:gd name="T41" fmla="*/ 167 h 667"/>
                  <a:gd name="T42" fmla="*/ 260 w 533"/>
                  <a:gd name="T43" fmla="*/ 167 h 667"/>
                  <a:gd name="T44" fmla="*/ 260 w 533"/>
                  <a:gd name="T45" fmla="*/ 200 h 667"/>
                  <a:gd name="T46" fmla="*/ 100 w 533"/>
                  <a:gd name="T47" fmla="*/ 200 h 667"/>
                  <a:gd name="T48" fmla="*/ 100 w 533"/>
                  <a:gd name="T49" fmla="*/ 167 h 667"/>
                  <a:gd name="T50" fmla="*/ 316 w 533"/>
                  <a:gd name="T51" fmla="*/ 139 h 667"/>
                  <a:gd name="T52" fmla="*/ 316 w 533"/>
                  <a:gd name="T53" fmla="*/ 0 h 667"/>
                  <a:gd name="T54" fmla="*/ 50 w 533"/>
                  <a:gd name="T55" fmla="*/ 0 h 667"/>
                  <a:gd name="T56" fmla="*/ 0 w 533"/>
                  <a:gd name="T57" fmla="*/ 50 h 667"/>
                  <a:gd name="T58" fmla="*/ 0 w 533"/>
                  <a:gd name="T59" fmla="*/ 617 h 667"/>
                  <a:gd name="T60" fmla="*/ 50 w 533"/>
                  <a:gd name="T61" fmla="*/ 667 h 667"/>
                  <a:gd name="T62" fmla="*/ 483 w 533"/>
                  <a:gd name="T63" fmla="*/ 667 h 667"/>
                  <a:gd name="T64" fmla="*/ 533 w 533"/>
                  <a:gd name="T65" fmla="*/ 617 h 667"/>
                  <a:gd name="T66" fmla="*/ 533 w 533"/>
                  <a:gd name="T67" fmla="*/ 217 h 667"/>
                  <a:gd name="T68" fmla="*/ 394 w 533"/>
                  <a:gd name="T69" fmla="*/ 217 h 667"/>
                  <a:gd name="T70" fmla="*/ 316 w 533"/>
                  <a:gd name="T71" fmla="*/ 13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3" h="667">
                    <a:moveTo>
                      <a:pt x="433" y="283"/>
                    </a:moveTo>
                    <a:lnTo>
                      <a:pt x="100" y="283"/>
                    </a:lnTo>
                    <a:lnTo>
                      <a:pt x="100" y="250"/>
                    </a:lnTo>
                    <a:lnTo>
                      <a:pt x="433" y="250"/>
                    </a:lnTo>
                    <a:lnTo>
                      <a:pt x="433" y="283"/>
                    </a:lnTo>
                    <a:close/>
                    <a:moveTo>
                      <a:pt x="433" y="367"/>
                    </a:moveTo>
                    <a:lnTo>
                      <a:pt x="100" y="367"/>
                    </a:lnTo>
                    <a:lnTo>
                      <a:pt x="100" y="333"/>
                    </a:lnTo>
                    <a:lnTo>
                      <a:pt x="433" y="333"/>
                    </a:lnTo>
                    <a:lnTo>
                      <a:pt x="433" y="367"/>
                    </a:lnTo>
                    <a:close/>
                    <a:moveTo>
                      <a:pt x="433" y="450"/>
                    </a:moveTo>
                    <a:lnTo>
                      <a:pt x="100" y="450"/>
                    </a:lnTo>
                    <a:lnTo>
                      <a:pt x="100" y="417"/>
                    </a:lnTo>
                    <a:lnTo>
                      <a:pt x="433" y="417"/>
                    </a:lnTo>
                    <a:lnTo>
                      <a:pt x="433" y="450"/>
                    </a:lnTo>
                    <a:close/>
                    <a:moveTo>
                      <a:pt x="433" y="533"/>
                    </a:moveTo>
                    <a:lnTo>
                      <a:pt x="100" y="533"/>
                    </a:lnTo>
                    <a:lnTo>
                      <a:pt x="100" y="500"/>
                    </a:lnTo>
                    <a:lnTo>
                      <a:pt x="433" y="500"/>
                    </a:lnTo>
                    <a:lnTo>
                      <a:pt x="433" y="533"/>
                    </a:lnTo>
                    <a:close/>
                    <a:moveTo>
                      <a:pt x="100" y="167"/>
                    </a:moveTo>
                    <a:lnTo>
                      <a:pt x="260" y="167"/>
                    </a:lnTo>
                    <a:lnTo>
                      <a:pt x="260" y="200"/>
                    </a:lnTo>
                    <a:lnTo>
                      <a:pt x="100" y="200"/>
                    </a:lnTo>
                    <a:lnTo>
                      <a:pt x="100" y="167"/>
                    </a:lnTo>
                    <a:close/>
                    <a:moveTo>
                      <a:pt x="316" y="139"/>
                    </a:moveTo>
                    <a:lnTo>
                      <a:pt x="316" y="0"/>
                    </a:lnTo>
                    <a:lnTo>
                      <a:pt x="50" y="0"/>
                    </a:lnTo>
                    <a:cubicBezTo>
                      <a:pt x="22" y="0"/>
                      <a:pt x="0" y="22"/>
                      <a:pt x="0" y="50"/>
                    </a:cubicBezTo>
                    <a:lnTo>
                      <a:pt x="0" y="617"/>
                    </a:lnTo>
                    <a:cubicBezTo>
                      <a:pt x="0" y="644"/>
                      <a:pt x="22" y="667"/>
                      <a:pt x="50" y="667"/>
                    </a:cubicBezTo>
                    <a:lnTo>
                      <a:pt x="483" y="667"/>
                    </a:lnTo>
                    <a:cubicBezTo>
                      <a:pt x="511" y="667"/>
                      <a:pt x="533" y="644"/>
                      <a:pt x="533" y="617"/>
                    </a:cubicBezTo>
                    <a:lnTo>
                      <a:pt x="533" y="217"/>
                    </a:lnTo>
                    <a:lnTo>
                      <a:pt x="394" y="217"/>
                    </a:lnTo>
                    <a:cubicBezTo>
                      <a:pt x="351" y="217"/>
                      <a:pt x="316" y="182"/>
                      <a:pt x="316" y="139"/>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3" name="Freeform 20"/>
              <p:cNvSpPr/>
              <p:nvPr/>
            </p:nvSpPr>
            <p:spPr bwMode="auto">
              <a:xfrm>
                <a:off x="4133" y="780"/>
                <a:ext cx="743" cy="743"/>
              </a:xfrm>
              <a:custGeom>
                <a:avLst/>
                <a:gdLst>
                  <a:gd name="T0" fmla="*/ 0 w 187"/>
                  <a:gd name="T1" fmla="*/ 143 h 187"/>
                  <a:gd name="T2" fmla="*/ 44 w 187"/>
                  <a:gd name="T3" fmla="*/ 187 h 187"/>
                  <a:gd name="T4" fmla="*/ 187 w 187"/>
                  <a:gd name="T5" fmla="*/ 187 h 187"/>
                  <a:gd name="T6" fmla="*/ 0 w 187"/>
                  <a:gd name="T7" fmla="*/ 0 h 187"/>
                  <a:gd name="T8" fmla="*/ 0 w 187"/>
                  <a:gd name="T9" fmla="*/ 143 h 187"/>
                </a:gdLst>
                <a:ahLst/>
                <a:cxnLst>
                  <a:cxn ang="0">
                    <a:pos x="T0" y="T1"/>
                  </a:cxn>
                  <a:cxn ang="0">
                    <a:pos x="T2" y="T3"/>
                  </a:cxn>
                  <a:cxn ang="0">
                    <a:pos x="T4" y="T5"/>
                  </a:cxn>
                  <a:cxn ang="0">
                    <a:pos x="T6" y="T7"/>
                  </a:cxn>
                  <a:cxn ang="0">
                    <a:pos x="T8" y="T9"/>
                  </a:cxn>
                </a:cxnLst>
                <a:rect l="0" t="0" r="r" b="b"/>
                <a:pathLst>
                  <a:path w="187" h="187">
                    <a:moveTo>
                      <a:pt x="0" y="143"/>
                    </a:moveTo>
                    <a:cubicBezTo>
                      <a:pt x="0" y="167"/>
                      <a:pt x="20" y="187"/>
                      <a:pt x="44" y="187"/>
                    </a:cubicBezTo>
                    <a:lnTo>
                      <a:pt x="187" y="187"/>
                    </a:lnTo>
                    <a:lnTo>
                      <a:pt x="0" y="0"/>
                    </a:lnTo>
                    <a:lnTo>
                      <a:pt x="0" y="143"/>
                    </a:ln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79" name="Document"/>
            <p:cNvGrpSpPr>
              <a:grpSpLocks noChangeAspect="1"/>
            </p:cNvGrpSpPr>
            <p:nvPr>
              <p:custDataLst>
                <p:tags r:id="rId49"/>
              </p:custDataLst>
            </p:nvPr>
          </p:nvGrpSpPr>
          <p:grpSpPr bwMode="auto">
            <a:xfrm>
              <a:off x="9061212" y="5108533"/>
              <a:ext cx="280200" cy="350645"/>
              <a:chOff x="2744" y="780"/>
              <a:chExt cx="2132" cy="2668"/>
            </a:xfrm>
            <a:solidFill>
              <a:srgbClr val="006699"/>
            </a:solidFill>
          </p:grpSpPr>
          <p:sp>
            <p:nvSpPr>
              <p:cNvPr id="80" name="Freeform 19"/>
              <p:cNvSpPr>
                <a:spLocks noEditPoints="1"/>
              </p:cNvSpPr>
              <p:nvPr/>
            </p:nvSpPr>
            <p:spPr bwMode="auto">
              <a:xfrm>
                <a:off x="2744" y="795"/>
                <a:ext cx="2116" cy="2653"/>
              </a:xfrm>
              <a:custGeom>
                <a:avLst/>
                <a:gdLst>
                  <a:gd name="T0" fmla="*/ 433 w 533"/>
                  <a:gd name="T1" fmla="*/ 283 h 667"/>
                  <a:gd name="T2" fmla="*/ 100 w 533"/>
                  <a:gd name="T3" fmla="*/ 283 h 667"/>
                  <a:gd name="T4" fmla="*/ 100 w 533"/>
                  <a:gd name="T5" fmla="*/ 250 h 667"/>
                  <a:gd name="T6" fmla="*/ 433 w 533"/>
                  <a:gd name="T7" fmla="*/ 250 h 667"/>
                  <a:gd name="T8" fmla="*/ 433 w 533"/>
                  <a:gd name="T9" fmla="*/ 283 h 667"/>
                  <a:gd name="T10" fmla="*/ 433 w 533"/>
                  <a:gd name="T11" fmla="*/ 367 h 667"/>
                  <a:gd name="T12" fmla="*/ 100 w 533"/>
                  <a:gd name="T13" fmla="*/ 367 h 667"/>
                  <a:gd name="T14" fmla="*/ 100 w 533"/>
                  <a:gd name="T15" fmla="*/ 333 h 667"/>
                  <a:gd name="T16" fmla="*/ 433 w 533"/>
                  <a:gd name="T17" fmla="*/ 333 h 667"/>
                  <a:gd name="T18" fmla="*/ 433 w 533"/>
                  <a:gd name="T19" fmla="*/ 367 h 667"/>
                  <a:gd name="T20" fmla="*/ 433 w 533"/>
                  <a:gd name="T21" fmla="*/ 450 h 667"/>
                  <a:gd name="T22" fmla="*/ 100 w 533"/>
                  <a:gd name="T23" fmla="*/ 450 h 667"/>
                  <a:gd name="T24" fmla="*/ 100 w 533"/>
                  <a:gd name="T25" fmla="*/ 417 h 667"/>
                  <a:gd name="T26" fmla="*/ 433 w 533"/>
                  <a:gd name="T27" fmla="*/ 417 h 667"/>
                  <a:gd name="T28" fmla="*/ 433 w 533"/>
                  <a:gd name="T29" fmla="*/ 450 h 667"/>
                  <a:gd name="T30" fmla="*/ 433 w 533"/>
                  <a:gd name="T31" fmla="*/ 533 h 667"/>
                  <a:gd name="T32" fmla="*/ 100 w 533"/>
                  <a:gd name="T33" fmla="*/ 533 h 667"/>
                  <a:gd name="T34" fmla="*/ 100 w 533"/>
                  <a:gd name="T35" fmla="*/ 500 h 667"/>
                  <a:gd name="T36" fmla="*/ 433 w 533"/>
                  <a:gd name="T37" fmla="*/ 500 h 667"/>
                  <a:gd name="T38" fmla="*/ 433 w 533"/>
                  <a:gd name="T39" fmla="*/ 533 h 667"/>
                  <a:gd name="T40" fmla="*/ 100 w 533"/>
                  <a:gd name="T41" fmla="*/ 167 h 667"/>
                  <a:gd name="T42" fmla="*/ 260 w 533"/>
                  <a:gd name="T43" fmla="*/ 167 h 667"/>
                  <a:gd name="T44" fmla="*/ 260 w 533"/>
                  <a:gd name="T45" fmla="*/ 200 h 667"/>
                  <a:gd name="T46" fmla="*/ 100 w 533"/>
                  <a:gd name="T47" fmla="*/ 200 h 667"/>
                  <a:gd name="T48" fmla="*/ 100 w 533"/>
                  <a:gd name="T49" fmla="*/ 167 h 667"/>
                  <a:gd name="T50" fmla="*/ 316 w 533"/>
                  <a:gd name="T51" fmla="*/ 139 h 667"/>
                  <a:gd name="T52" fmla="*/ 316 w 533"/>
                  <a:gd name="T53" fmla="*/ 0 h 667"/>
                  <a:gd name="T54" fmla="*/ 50 w 533"/>
                  <a:gd name="T55" fmla="*/ 0 h 667"/>
                  <a:gd name="T56" fmla="*/ 0 w 533"/>
                  <a:gd name="T57" fmla="*/ 50 h 667"/>
                  <a:gd name="T58" fmla="*/ 0 w 533"/>
                  <a:gd name="T59" fmla="*/ 617 h 667"/>
                  <a:gd name="T60" fmla="*/ 50 w 533"/>
                  <a:gd name="T61" fmla="*/ 667 h 667"/>
                  <a:gd name="T62" fmla="*/ 483 w 533"/>
                  <a:gd name="T63" fmla="*/ 667 h 667"/>
                  <a:gd name="T64" fmla="*/ 533 w 533"/>
                  <a:gd name="T65" fmla="*/ 617 h 667"/>
                  <a:gd name="T66" fmla="*/ 533 w 533"/>
                  <a:gd name="T67" fmla="*/ 217 h 667"/>
                  <a:gd name="T68" fmla="*/ 394 w 533"/>
                  <a:gd name="T69" fmla="*/ 217 h 667"/>
                  <a:gd name="T70" fmla="*/ 316 w 533"/>
                  <a:gd name="T71" fmla="*/ 13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3" h="667">
                    <a:moveTo>
                      <a:pt x="433" y="283"/>
                    </a:moveTo>
                    <a:lnTo>
                      <a:pt x="100" y="283"/>
                    </a:lnTo>
                    <a:lnTo>
                      <a:pt x="100" y="250"/>
                    </a:lnTo>
                    <a:lnTo>
                      <a:pt x="433" y="250"/>
                    </a:lnTo>
                    <a:lnTo>
                      <a:pt x="433" y="283"/>
                    </a:lnTo>
                    <a:close/>
                    <a:moveTo>
                      <a:pt x="433" y="367"/>
                    </a:moveTo>
                    <a:lnTo>
                      <a:pt x="100" y="367"/>
                    </a:lnTo>
                    <a:lnTo>
                      <a:pt x="100" y="333"/>
                    </a:lnTo>
                    <a:lnTo>
                      <a:pt x="433" y="333"/>
                    </a:lnTo>
                    <a:lnTo>
                      <a:pt x="433" y="367"/>
                    </a:lnTo>
                    <a:close/>
                    <a:moveTo>
                      <a:pt x="433" y="450"/>
                    </a:moveTo>
                    <a:lnTo>
                      <a:pt x="100" y="450"/>
                    </a:lnTo>
                    <a:lnTo>
                      <a:pt x="100" y="417"/>
                    </a:lnTo>
                    <a:lnTo>
                      <a:pt x="433" y="417"/>
                    </a:lnTo>
                    <a:lnTo>
                      <a:pt x="433" y="450"/>
                    </a:lnTo>
                    <a:close/>
                    <a:moveTo>
                      <a:pt x="433" y="533"/>
                    </a:moveTo>
                    <a:lnTo>
                      <a:pt x="100" y="533"/>
                    </a:lnTo>
                    <a:lnTo>
                      <a:pt x="100" y="500"/>
                    </a:lnTo>
                    <a:lnTo>
                      <a:pt x="433" y="500"/>
                    </a:lnTo>
                    <a:lnTo>
                      <a:pt x="433" y="533"/>
                    </a:lnTo>
                    <a:close/>
                    <a:moveTo>
                      <a:pt x="100" y="167"/>
                    </a:moveTo>
                    <a:lnTo>
                      <a:pt x="260" y="167"/>
                    </a:lnTo>
                    <a:lnTo>
                      <a:pt x="260" y="200"/>
                    </a:lnTo>
                    <a:lnTo>
                      <a:pt x="100" y="200"/>
                    </a:lnTo>
                    <a:lnTo>
                      <a:pt x="100" y="167"/>
                    </a:lnTo>
                    <a:close/>
                    <a:moveTo>
                      <a:pt x="316" y="139"/>
                    </a:moveTo>
                    <a:lnTo>
                      <a:pt x="316" y="0"/>
                    </a:lnTo>
                    <a:lnTo>
                      <a:pt x="50" y="0"/>
                    </a:lnTo>
                    <a:cubicBezTo>
                      <a:pt x="22" y="0"/>
                      <a:pt x="0" y="22"/>
                      <a:pt x="0" y="50"/>
                    </a:cubicBezTo>
                    <a:lnTo>
                      <a:pt x="0" y="617"/>
                    </a:lnTo>
                    <a:cubicBezTo>
                      <a:pt x="0" y="644"/>
                      <a:pt x="22" y="667"/>
                      <a:pt x="50" y="667"/>
                    </a:cubicBezTo>
                    <a:lnTo>
                      <a:pt x="483" y="667"/>
                    </a:lnTo>
                    <a:cubicBezTo>
                      <a:pt x="511" y="667"/>
                      <a:pt x="533" y="644"/>
                      <a:pt x="533" y="617"/>
                    </a:cubicBezTo>
                    <a:lnTo>
                      <a:pt x="533" y="217"/>
                    </a:lnTo>
                    <a:lnTo>
                      <a:pt x="394" y="217"/>
                    </a:lnTo>
                    <a:cubicBezTo>
                      <a:pt x="351" y="217"/>
                      <a:pt x="316" y="182"/>
                      <a:pt x="316" y="139"/>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1" name="Freeform 20"/>
              <p:cNvSpPr/>
              <p:nvPr/>
            </p:nvSpPr>
            <p:spPr bwMode="auto">
              <a:xfrm>
                <a:off x="4133" y="780"/>
                <a:ext cx="743" cy="743"/>
              </a:xfrm>
              <a:custGeom>
                <a:avLst/>
                <a:gdLst>
                  <a:gd name="T0" fmla="*/ 0 w 187"/>
                  <a:gd name="T1" fmla="*/ 143 h 187"/>
                  <a:gd name="T2" fmla="*/ 44 w 187"/>
                  <a:gd name="T3" fmla="*/ 187 h 187"/>
                  <a:gd name="T4" fmla="*/ 187 w 187"/>
                  <a:gd name="T5" fmla="*/ 187 h 187"/>
                  <a:gd name="T6" fmla="*/ 0 w 187"/>
                  <a:gd name="T7" fmla="*/ 0 h 187"/>
                  <a:gd name="T8" fmla="*/ 0 w 187"/>
                  <a:gd name="T9" fmla="*/ 143 h 187"/>
                </a:gdLst>
                <a:ahLst/>
                <a:cxnLst>
                  <a:cxn ang="0">
                    <a:pos x="T0" y="T1"/>
                  </a:cxn>
                  <a:cxn ang="0">
                    <a:pos x="T2" y="T3"/>
                  </a:cxn>
                  <a:cxn ang="0">
                    <a:pos x="T4" y="T5"/>
                  </a:cxn>
                  <a:cxn ang="0">
                    <a:pos x="T6" y="T7"/>
                  </a:cxn>
                  <a:cxn ang="0">
                    <a:pos x="T8" y="T9"/>
                  </a:cxn>
                </a:cxnLst>
                <a:rect l="0" t="0" r="r" b="b"/>
                <a:pathLst>
                  <a:path w="187" h="187">
                    <a:moveTo>
                      <a:pt x="0" y="143"/>
                    </a:moveTo>
                    <a:cubicBezTo>
                      <a:pt x="0" y="167"/>
                      <a:pt x="20" y="187"/>
                      <a:pt x="44" y="187"/>
                    </a:cubicBezTo>
                    <a:lnTo>
                      <a:pt x="187" y="187"/>
                    </a:lnTo>
                    <a:lnTo>
                      <a:pt x="0" y="0"/>
                    </a:lnTo>
                    <a:lnTo>
                      <a:pt x="0" y="143"/>
                    </a:lnTo>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sp>
        <p:nvSpPr>
          <p:cNvPr id="86" name="文本框 85"/>
          <p:cNvSpPr txBox="1"/>
          <p:nvPr/>
        </p:nvSpPr>
        <p:spPr bwMode="auto">
          <a:xfrm>
            <a:off x="3999677" y="4332556"/>
            <a:ext cx="1515264"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en-US" altLang="zh-CN" sz="1400" b="1" dirty="0" smtClean="0">
                <a:solidFill>
                  <a:srgbClr val="006699"/>
                </a:solidFill>
                <a:cs typeface="+mn-ea"/>
                <a:sym typeface="+mn-lt"/>
              </a:rPr>
              <a:t>2020</a:t>
            </a:r>
            <a:r>
              <a:rPr kumimoji="1" lang="zh-CN" altLang="en-US" sz="1400" b="1" dirty="0" smtClean="0">
                <a:solidFill>
                  <a:srgbClr val="006699"/>
                </a:solidFill>
                <a:cs typeface="+mn-ea"/>
                <a:sym typeface="+mn-lt"/>
              </a:rPr>
              <a:t>级学生信息库</a:t>
            </a:r>
            <a:endParaRPr kumimoji="1" lang="zh-CN" altLang="en-US" sz="1600" b="1" dirty="0">
              <a:solidFill>
                <a:srgbClr val="006699"/>
              </a:solidFill>
              <a:cs typeface="+mn-ea"/>
              <a:sym typeface="+mn-lt"/>
            </a:endParaRPr>
          </a:p>
        </p:txBody>
      </p:sp>
      <p:sp>
        <p:nvSpPr>
          <p:cNvPr id="88" name="Business_Man"/>
          <p:cNvSpPr>
            <a:spLocks noChangeAspect="1" noEditPoints="1"/>
          </p:cNvSpPr>
          <p:nvPr>
            <p:custDataLst>
              <p:tags r:id="rId50"/>
            </p:custDataLst>
          </p:nvPr>
        </p:nvSpPr>
        <p:spPr bwMode="auto">
          <a:xfrm>
            <a:off x="7248128" y="2168860"/>
            <a:ext cx="509255" cy="542925"/>
          </a:xfrm>
          <a:custGeom>
            <a:avLst/>
            <a:gdLst>
              <a:gd name="T0" fmla="*/ 483 w 966"/>
              <a:gd name="T1" fmla="*/ 0 h 1028"/>
              <a:gd name="T2" fmla="*/ 226 w 966"/>
              <a:gd name="T3" fmla="*/ 258 h 1028"/>
              <a:gd name="T4" fmla="*/ 483 w 966"/>
              <a:gd name="T5" fmla="*/ 516 h 1028"/>
              <a:gd name="T6" fmla="*/ 740 w 966"/>
              <a:gd name="T7" fmla="*/ 258 h 1028"/>
              <a:gd name="T8" fmla="*/ 483 w 966"/>
              <a:gd name="T9" fmla="*/ 0 h 1028"/>
              <a:gd name="T10" fmla="*/ 399 w 966"/>
              <a:gd name="T11" fmla="*/ 581 h 1028"/>
              <a:gd name="T12" fmla="*/ 0 w 966"/>
              <a:gd name="T13" fmla="*/ 1028 h 1028"/>
              <a:gd name="T14" fmla="*/ 197 w 966"/>
              <a:gd name="T15" fmla="*/ 1028 h 1028"/>
              <a:gd name="T16" fmla="*/ 275 w 966"/>
              <a:gd name="T17" fmla="*/ 814 h 1028"/>
              <a:gd name="T18" fmla="*/ 242 w 966"/>
              <a:gd name="T19" fmla="*/ 990 h 1028"/>
              <a:gd name="T20" fmla="*/ 253 w 966"/>
              <a:gd name="T21" fmla="*/ 1028 h 1028"/>
              <a:gd name="T22" fmla="*/ 713 w 966"/>
              <a:gd name="T23" fmla="*/ 1028 h 1028"/>
              <a:gd name="T24" fmla="*/ 724 w 966"/>
              <a:gd name="T25" fmla="*/ 990 h 1028"/>
              <a:gd name="T26" fmla="*/ 691 w 966"/>
              <a:gd name="T27" fmla="*/ 814 h 1028"/>
              <a:gd name="T28" fmla="*/ 769 w 966"/>
              <a:gd name="T29" fmla="*/ 1028 h 1028"/>
              <a:gd name="T30" fmla="*/ 966 w 966"/>
              <a:gd name="T31" fmla="*/ 1028 h 1028"/>
              <a:gd name="T32" fmla="*/ 567 w 966"/>
              <a:gd name="T33" fmla="*/ 581 h 1028"/>
              <a:gd name="T34" fmla="*/ 513 w 966"/>
              <a:gd name="T35" fmla="*/ 636 h 1028"/>
              <a:gd name="T36" fmla="*/ 484 w 966"/>
              <a:gd name="T37" fmla="*/ 596 h 1028"/>
              <a:gd name="T38" fmla="*/ 453 w 966"/>
              <a:gd name="T39" fmla="*/ 637 h 1028"/>
              <a:gd name="T40" fmla="*/ 399 w 966"/>
              <a:gd name="T41" fmla="*/ 581 h 1028"/>
              <a:gd name="T42" fmla="*/ 484 w 966"/>
              <a:gd name="T43" fmla="*/ 669 h 1028"/>
              <a:gd name="T44" fmla="*/ 561 w 966"/>
              <a:gd name="T45" fmla="*/ 920 h 1028"/>
              <a:gd name="T46" fmla="*/ 484 w 966"/>
              <a:gd name="T47" fmla="*/ 983 h 1028"/>
              <a:gd name="T48" fmla="*/ 405 w 966"/>
              <a:gd name="T49" fmla="*/ 920 h 1028"/>
              <a:gd name="T50" fmla="*/ 484 w 966"/>
              <a:gd name="T51" fmla="*/ 669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6" h="1028">
                <a:moveTo>
                  <a:pt x="483" y="0"/>
                </a:moveTo>
                <a:cubicBezTo>
                  <a:pt x="341" y="0"/>
                  <a:pt x="226" y="115"/>
                  <a:pt x="226" y="258"/>
                </a:cubicBezTo>
                <a:cubicBezTo>
                  <a:pt x="226" y="400"/>
                  <a:pt x="341" y="516"/>
                  <a:pt x="483" y="516"/>
                </a:cubicBezTo>
                <a:cubicBezTo>
                  <a:pt x="625" y="516"/>
                  <a:pt x="740" y="400"/>
                  <a:pt x="740" y="258"/>
                </a:cubicBezTo>
                <a:cubicBezTo>
                  <a:pt x="740" y="115"/>
                  <a:pt x="625" y="0"/>
                  <a:pt x="483" y="0"/>
                </a:cubicBezTo>
                <a:close/>
                <a:moveTo>
                  <a:pt x="399" y="581"/>
                </a:moveTo>
                <a:cubicBezTo>
                  <a:pt x="182" y="619"/>
                  <a:pt x="14" y="803"/>
                  <a:pt x="0" y="1028"/>
                </a:cubicBezTo>
                <a:lnTo>
                  <a:pt x="197" y="1028"/>
                </a:lnTo>
                <a:cubicBezTo>
                  <a:pt x="184" y="945"/>
                  <a:pt x="216" y="866"/>
                  <a:pt x="275" y="814"/>
                </a:cubicBezTo>
                <a:cubicBezTo>
                  <a:pt x="242" y="865"/>
                  <a:pt x="228" y="926"/>
                  <a:pt x="242" y="990"/>
                </a:cubicBezTo>
                <a:cubicBezTo>
                  <a:pt x="245" y="1003"/>
                  <a:pt x="248" y="1016"/>
                  <a:pt x="253" y="1028"/>
                </a:cubicBezTo>
                <a:lnTo>
                  <a:pt x="713" y="1028"/>
                </a:lnTo>
                <a:cubicBezTo>
                  <a:pt x="718" y="1016"/>
                  <a:pt x="721" y="1003"/>
                  <a:pt x="724" y="990"/>
                </a:cubicBezTo>
                <a:cubicBezTo>
                  <a:pt x="738" y="926"/>
                  <a:pt x="724" y="865"/>
                  <a:pt x="691" y="814"/>
                </a:cubicBezTo>
                <a:cubicBezTo>
                  <a:pt x="750" y="866"/>
                  <a:pt x="782" y="945"/>
                  <a:pt x="769" y="1028"/>
                </a:cubicBezTo>
                <a:lnTo>
                  <a:pt x="966" y="1028"/>
                </a:lnTo>
                <a:cubicBezTo>
                  <a:pt x="952" y="803"/>
                  <a:pt x="784" y="619"/>
                  <a:pt x="567" y="581"/>
                </a:cubicBezTo>
                <a:lnTo>
                  <a:pt x="513" y="636"/>
                </a:lnTo>
                <a:lnTo>
                  <a:pt x="484" y="596"/>
                </a:lnTo>
                <a:lnTo>
                  <a:pt x="453" y="637"/>
                </a:lnTo>
                <a:lnTo>
                  <a:pt x="399" y="581"/>
                </a:lnTo>
                <a:close/>
                <a:moveTo>
                  <a:pt x="484" y="669"/>
                </a:moveTo>
                <a:lnTo>
                  <a:pt x="561" y="920"/>
                </a:lnTo>
                <a:lnTo>
                  <a:pt x="484" y="983"/>
                </a:lnTo>
                <a:lnTo>
                  <a:pt x="405" y="920"/>
                </a:lnTo>
                <a:lnTo>
                  <a:pt x="484" y="669"/>
                </a:lnTo>
                <a:close/>
              </a:path>
            </a:pathLst>
          </a:custGeom>
          <a:solidFill>
            <a:srgbClr val="006699"/>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cxnSp>
        <p:nvCxnSpPr>
          <p:cNvPr id="5" name="直接箭头连接符 4"/>
          <p:cNvCxnSpPr>
            <a:stCxn id="88" idx="6"/>
            <a:endCxn id="76" idx="4"/>
          </p:cNvCxnSpPr>
          <p:nvPr/>
        </p:nvCxnSpPr>
        <p:spPr bwMode="auto">
          <a:xfrm flipH="1">
            <a:off x="5311832" y="2711785"/>
            <a:ext cx="1936296" cy="931151"/>
          </a:xfrm>
          <a:prstGeom prst="straightConnector1">
            <a:avLst/>
          </a:prstGeom>
          <a:noFill/>
          <a:ln w="28575" cap="flat" cmpd="sng" algn="ctr">
            <a:solidFill>
              <a:srgbClr val="006699"/>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91" name="文本框 90"/>
          <p:cNvSpPr txBox="1"/>
          <p:nvPr/>
        </p:nvSpPr>
        <p:spPr bwMode="auto">
          <a:xfrm>
            <a:off x="7143241" y="2733826"/>
            <a:ext cx="719028"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b="1" dirty="0" smtClean="0">
                <a:solidFill>
                  <a:srgbClr val="006699"/>
                </a:solidFill>
                <a:cs typeface="+mn-ea"/>
                <a:sym typeface="+mn-lt"/>
              </a:rPr>
              <a:t>学生</a:t>
            </a:r>
            <a:endParaRPr kumimoji="1" lang="zh-CN" altLang="en-US" sz="1600" b="1" dirty="0">
              <a:solidFill>
                <a:srgbClr val="006699"/>
              </a:solidFill>
              <a:cs typeface="+mn-ea"/>
              <a:sym typeface="+mn-lt"/>
            </a:endParaRPr>
          </a:p>
        </p:txBody>
      </p:sp>
      <p:sp>
        <p:nvSpPr>
          <p:cNvPr id="93" name="Businessman2"/>
          <p:cNvSpPr>
            <a:spLocks noChangeAspect="1" noEditPoints="1"/>
          </p:cNvSpPr>
          <p:nvPr>
            <p:custDataLst>
              <p:tags r:id="rId51"/>
            </p:custDataLst>
          </p:nvPr>
        </p:nvSpPr>
        <p:spPr bwMode="auto">
          <a:xfrm>
            <a:off x="7250155" y="3292849"/>
            <a:ext cx="604574" cy="542925"/>
          </a:xfrm>
          <a:custGeom>
            <a:avLst/>
            <a:gdLst>
              <a:gd name="T0" fmla="*/ 3004 w 7500"/>
              <a:gd name="T1" fmla="*/ 181 h 6725"/>
              <a:gd name="T2" fmla="*/ 2577 w 7500"/>
              <a:gd name="T3" fmla="*/ 902 h 6725"/>
              <a:gd name="T4" fmla="*/ 2492 w 7500"/>
              <a:gd name="T5" fmla="*/ 1589 h 6725"/>
              <a:gd name="T6" fmla="*/ 2538 w 7500"/>
              <a:gd name="T7" fmla="*/ 2301 h 6725"/>
              <a:gd name="T8" fmla="*/ 2713 w 7500"/>
              <a:gd name="T9" fmla="*/ 2676 h 6725"/>
              <a:gd name="T10" fmla="*/ 2457 w 7500"/>
              <a:gd name="T11" fmla="*/ 3176 h 6725"/>
              <a:gd name="T12" fmla="*/ 913 w 7500"/>
              <a:gd name="T13" fmla="*/ 3645 h 6725"/>
              <a:gd name="T14" fmla="*/ 734 w 7500"/>
              <a:gd name="T15" fmla="*/ 4293 h 6725"/>
              <a:gd name="T16" fmla="*/ 7500 w 7500"/>
              <a:gd name="T17" fmla="*/ 6725 h 6725"/>
              <a:gd name="T18" fmla="*/ 6988 w 7500"/>
              <a:gd name="T19" fmla="*/ 4370 h 6725"/>
              <a:gd name="T20" fmla="*/ 6860 w 7500"/>
              <a:gd name="T21" fmla="*/ 3867 h 6725"/>
              <a:gd name="T22" fmla="*/ 5452 w 7500"/>
              <a:gd name="T23" fmla="*/ 3509 h 6725"/>
              <a:gd name="T24" fmla="*/ 4650 w 7500"/>
              <a:gd name="T25" fmla="*/ 3031 h 6725"/>
              <a:gd name="T26" fmla="*/ 4744 w 7500"/>
              <a:gd name="T27" fmla="*/ 2706 h 6725"/>
              <a:gd name="T28" fmla="*/ 4846 w 7500"/>
              <a:gd name="T29" fmla="*/ 2399 h 6725"/>
              <a:gd name="T30" fmla="*/ 4932 w 7500"/>
              <a:gd name="T31" fmla="*/ 1964 h 6725"/>
              <a:gd name="T32" fmla="*/ 4846 w 7500"/>
              <a:gd name="T33" fmla="*/ 1452 h 6725"/>
              <a:gd name="T34" fmla="*/ 4564 w 7500"/>
              <a:gd name="T35" fmla="*/ 394 h 6725"/>
              <a:gd name="T36" fmla="*/ 3541 w 7500"/>
              <a:gd name="T37" fmla="*/ 19 h 6725"/>
              <a:gd name="T38" fmla="*/ 3088 w 7500"/>
              <a:gd name="T39" fmla="*/ 3415 h 6725"/>
              <a:gd name="T40" fmla="*/ 3814 w 7500"/>
              <a:gd name="T41" fmla="*/ 3841 h 6725"/>
              <a:gd name="T42" fmla="*/ 4616 w 7500"/>
              <a:gd name="T43" fmla="*/ 3201 h 6725"/>
              <a:gd name="T44" fmla="*/ 4292 w 7500"/>
              <a:gd name="T45" fmla="*/ 4191 h 6725"/>
              <a:gd name="T46" fmla="*/ 3882 w 7500"/>
              <a:gd name="T47" fmla="*/ 5744 h 6725"/>
              <a:gd name="T48" fmla="*/ 3319 w 7500"/>
              <a:gd name="T49" fmla="*/ 4234 h 6725"/>
              <a:gd name="T50" fmla="*/ 2952 w 7500"/>
              <a:gd name="T51" fmla="*/ 3168 h 6725"/>
              <a:gd name="T52" fmla="*/ 3805 w 7500"/>
              <a:gd name="T53" fmla="*/ 6009 h 6725"/>
              <a:gd name="T54" fmla="*/ 3435 w 7500"/>
              <a:gd name="T55" fmla="*/ 4701 h 6725"/>
              <a:gd name="T56" fmla="*/ 3785 w 7500"/>
              <a:gd name="T57" fmla="*/ 4417 h 6725"/>
              <a:gd name="T58" fmla="*/ 3391 w 7500"/>
              <a:gd name="T59" fmla="*/ 4093 h 6725"/>
              <a:gd name="T60" fmla="*/ 3532 w 7500"/>
              <a:gd name="T61" fmla="*/ 3867 h 6725"/>
              <a:gd name="T62" fmla="*/ 4177 w 7500"/>
              <a:gd name="T63" fmla="*/ 4281 h 6725"/>
              <a:gd name="T64" fmla="*/ 3797 w 7500"/>
              <a:gd name="T65" fmla="*/ 4413 h 6725"/>
              <a:gd name="T66" fmla="*/ 4010 w 7500"/>
              <a:gd name="T67" fmla="*/ 4985 h 6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0" h="6725">
                <a:moveTo>
                  <a:pt x="3541" y="19"/>
                </a:moveTo>
                <a:cubicBezTo>
                  <a:pt x="3355" y="35"/>
                  <a:pt x="3161" y="78"/>
                  <a:pt x="3004" y="181"/>
                </a:cubicBezTo>
                <a:cubicBezTo>
                  <a:pt x="2867" y="270"/>
                  <a:pt x="2763" y="410"/>
                  <a:pt x="2684" y="554"/>
                </a:cubicBezTo>
                <a:cubicBezTo>
                  <a:pt x="2626" y="660"/>
                  <a:pt x="2597" y="782"/>
                  <a:pt x="2577" y="902"/>
                </a:cubicBezTo>
                <a:cubicBezTo>
                  <a:pt x="2545" y="1091"/>
                  <a:pt x="2559" y="1478"/>
                  <a:pt x="2559" y="1478"/>
                </a:cubicBezTo>
                <a:lnTo>
                  <a:pt x="2492" y="1589"/>
                </a:lnTo>
                <a:cubicBezTo>
                  <a:pt x="2475" y="1723"/>
                  <a:pt x="2496" y="1853"/>
                  <a:pt x="2501" y="1987"/>
                </a:cubicBezTo>
                <a:cubicBezTo>
                  <a:pt x="2505" y="2092"/>
                  <a:pt x="2517" y="2196"/>
                  <a:pt x="2538" y="2301"/>
                </a:cubicBezTo>
                <a:lnTo>
                  <a:pt x="2645" y="2425"/>
                </a:lnTo>
                <a:cubicBezTo>
                  <a:pt x="2645" y="2425"/>
                  <a:pt x="2670" y="2574"/>
                  <a:pt x="2713" y="2676"/>
                </a:cubicBezTo>
                <a:cubicBezTo>
                  <a:pt x="2757" y="2779"/>
                  <a:pt x="2927" y="3014"/>
                  <a:pt x="2927" y="3014"/>
                </a:cubicBezTo>
                <a:cubicBezTo>
                  <a:pt x="2770" y="3068"/>
                  <a:pt x="2537" y="3114"/>
                  <a:pt x="2457" y="3176"/>
                </a:cubicBezTo>
                <a:cubicBezTo>
                  <a:pt x="2398" y="3221"/>
                  <a:pt x="2385" y="3309"/>
                  <a:pt x="2354" y="3381"/>
                </a:cubicBezTo>
                <a:lnTo>
                  <a:pt x="913" y="3645"/>
                </a:lnTo>
                <a:lnTo>
                  <a:pt x="734" y="3910"/>
                </a:lnTo>
                <a:lnTo>
                  <a:pt x="734" y="4293"/>
                </a:lnTo>
                <a:lnTo>
                  <a:pt x="0" y="6725"/>
                </a:lnTo>
                <a:lnTo>
                  <a:pt x="7500" y="6725"/>
                </a:lnTo>
                <a:lnTo>
                  <a:pt x="7270" y="5949"/>
                </a:lnTo>
                <a:lnTo>
                  <a:pt x="6988" y="4370"/>
                </a:lnTo>
                <a:lnTo>
                  <a:pt x="6971" y="4055"/>
                </a:lnTo>
                <a:lnTo>
                  <a:pt x="6860" y="3867"/>
                </a:lnTo>
                <a:lnTo>
                  <a:pt x="6280" y="3653"/>
                </a:lnTo>
                <a:lnTo>
                  <a:pt x="5452" y="3509"/>
                </a:lnTo>
                <a:cubicBezTo>
                  <a:pt x="5364" y="3418"/>
                  <a:pt x="5252" y="3291"/>
                  <a:pt x="5187" y="3235"/>
                </a:cubicBezTo>
                <a:cubicBezTo>
                  <a:pt x="5123" y="3180"/>
                  <a:pt x="4829" y="3099"/>
                  <a:pt x="4650" y="3031"/>
                </a:cubicBezTo>
                <a:lnTo>
                  <a:pt x="4616" y="2911"/>
                </a:lnTo>
                <a:cubicBezTo>
                  <a:pt x="4616" y="2911"/>
                  <a:pt x="4712" y="2796"/>
                  <a:pt x="4744" y="2706"/>
                </a:cubicBezTo>
                <a:cubicBezTo>
                  <a:pt x="4776" y="2617"/>
                  <a:pt x="4786" y="2382"/>
                  <a:pt x="4786" y="2382"/>
                </a:cubicBezTo>
                <a:lnTo>
                  <a:pt x="4846" y="2399"/>
                </a:lnTo>
                <a:lnTo>
                  <a:pt x="4907" y="2305"/>
                </a:lnTo>
                <a:lnTo>
                  <a:pt x="4932" y="1964"/>
                </a:lnTo>
                <a:cubicBezTo>
                  <a:pt x="4932" y="1964"/>
                  <a:pt x="4937" y="1560"/>
                  <a:pt x="4915" y="1512"/>
                </a:cubicBezTo>
                <a:cubicBezTo>
                  <a:pt x="4893" y="1464"/>
                  <a:pt x="4846" y="1452"/>
                  <a:pt x="4846" y="1452"/>
                </a:cubicBezTo>
                <a:cubicBezTo>
                  <a:pt x="4846" y="1452"/>
                  <a:pt x="4859" y="1082"/>
                  <a:pt x="4813" y="906"/>
                </a:cubicBezTo>
                <a:cubicBezTo>
                  <a:pt x="4764" y="723"/>
                  <a:pt x="4682" y="543"/>
                  <a:pt x="4564" y="394"/>
                </a:cubicBezTo>
                <a:cubicBezTo>
                  <a:pt x="4468" y="272"/>
                  <a:pt x="4345" y="161"/>
                  <a:pt x="4202" y="100"/>
                </a:cubicBezTo>
                <a:cubicBezTo>
                  <a:pt x="3998" y="13"/>
                  <a:pt x="3762" y="0"/>
                  <a:pt x="3541" y="19"/>
                </a:cubicBezTo>
                <a:close/>
                <a:moveTo>
                  <a:pt x="2952" y="3168"/>
                </a:moveTo>
                <a:lnTo>
                  <a:pt x="3088" y="3415"/>
                </a:lnTo>
                <a:lnTo>
                  <a:pt x="3575" y="3824"/>
                </a:lnTo>
                <a:lnTo>
                  <a:pt x="3814" y="3841"/>
                </a:lnTo>
                <a:lnTo>
                  <a:pt x="4369" y="3542"/>
                </a:lnTo>
                <a:lnTo>
                  <a:pt x="4616" y="3201"/>
                </a:lnTo>
                <a:lnTo>
                  <a:pt x="4591" y="3329"/>
                </a:lnTo>
                <a:lnTo>
                  <a:pt x="4292" y="4191"/>
                </a:lnTo>
                <a:lnTo>
                  <a:pt x="4044" y="5002"/>
                </a:lnTo>
                <a:lnTo>
                  <a:pt x="3882" y="5744"/>
                </a:lnTo>
                <a:lnTo>
                  <a:pt x="3720" y="6649"/>
                </a:lnTo>
                <a:lnTo>
                  <a:pt x="3319" y="4234"/>
                </a:lnTo>
                <a:lnTo>
                  <a:pt x="3080" y="3730"/>
                </a:lnTo>
                <a:lnTo>
                  <a:pt x="2952" y="3168"/>
                </a:lnTo>
                <a:close/>
                <a:moveTo>
                  <a:pt x="4010" y="4985"/>
                </a:moveTo>
                <a:lnTo>
                  <a:pt x="3805" y="6009"/>
                </a:lnTo>
                <a:lnTo>
                  <a:pt x="3720" y="6628"/>
                </a:lnTo>
                <a:lnTo>
                  <a:pt x="3435" y="4701"/>
                </a:lnTo>
                <a:lnTo>
                  <a:pt x="3533" y="4442"/>
                </a:lnTo>
                <a:lnTo>
                  <a:pt x="3785" y="4417"/>
                </a:lnTo>
                <a:lnTo>
                  <a:pt x="3545" y="4413"/>
                </a:lnTo>
                <a:lnTo>
                  <a:pt x="3391" y="4093"/>
                </a:lnTo>
                <a:lnTo>
                  <a:pt x="3308" y="4159"/>
                </a:lnTo>
                <a:lnTo>
                  <a:pt x="3532" y="3867"/>
                </a:lnTo>
                <a:lnTo>
                  <a:pt x="3840" y="3884"/>
                </a:lnTo>
                <a:lnTo>
                  <a:pt x="4177" y="4281"/>
                </a:lnTo>
                <a:lnTo>
                  <a:pt x="3981" y="4118"/>
                </a:lnTo>
                <a:lnTo>
                  <a:pt x="3797" y="4413"/>
                </a:lnTo>
                <a:lnTo>
                  <a:pt x="4002" y="4848"/>
                </a:lnTo>
                <a:lnTo>
                  <a:pt x="4010" y="4985"/>
                </a:lnTo>
                <a:close/>
              </a:path>
            </a:pathLst>
          </a:custGeom>
          <a:solidFill>
            <a:srgbClr val="006699"/>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fontAlgn="auto">
              <a:spcBef>
                <a:spcPts val="0"/>
              </a:spcBef>
              <a:spcAft>
                <a:spcPts val="0"/>
              </a:spcAft>
            </a:pPr>
            <a:endParaRPr lang="en-US" sz="1800" dirty="0">
              <a:solidFill>
                <a:prstClr val="black"/>
              </a:solidFill>
              <a:cs typeface="+mn-ea"/>
              <a:sym typeface="+mn-lt"/>
            </a:endParaRPr>
          </a:p>
        </p:txBody>
      </p:sp>
      <p:sp>
        <p:nvSpPr>
          <p:cNvPr id="94" name="文本框 93"/>
          <p:cNvSpPr txBox="1"/>
          <p:nvPr/>
        </p:nvSpPr>
        <p:spPr bwMode="auto">
          <a:xfrm>
            <a:off x="7192928" y="3878503"/>
            <a:ext cx="719028"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b="1" dirty="0" smtClean="0">
                <a:solidFill>
                  <a:srgbClr val="006699"/>
                </a:solidFill>
                <a:cs typeface="+mn-ea"/>
                <a:sym typeface="+mn-lt"/>
              </a:rPr>
              <a:t>老师</a:t>
            </a:r>
            <a:endParaRPr kumimoji="1" lang="zh-CN" altLang="en-US" sz="1600" b="1" dirty="0">
              <a:solidFill>
                <a:srgbClr val="006699"/>
              </a:solidFill>
              <a:cs typeface="+mn-ea"/>
              <a:sym typeface="+mn-lt"/>
            </a:endParaRPr>
          </a:p>
        </p:txBody>
      </p:sp>
      <p:sp>
        <p:nvSpPr>
          <p:cNvPr id="96" name="Business_People3"/>
          <p:cNvSpPr>
            <a:spLocks noChangeAspect="1"/>
          </p:cNvSpPr>
          <p:nvPr>
            <p:custDataLst>
              <p:tags r:id="rId52"/>
            </p:custDataLst>
          </p:nvPr>
        </p:nvSpPr>
        <p:spPr bwMode="auto">
          <a:xfrm>
            <a:off x="7341707" y="4398253"/>
            <a:ext cx="415676" cy="542925"/>
          </a:xfrm>
          <a:custGeom>
            <a:avLst/>
            <a:gdLst>
              <a:gd name="connsiteX0" fmla="*/ 865613 w 2208433"/>
              <a:gd name="connsiteY0" fmla="*/ 1682726 h 2884488"/>
              <a:gd name="connsiteX1" fmla="*/ 866321 w 2208433"/>
              <a:gd name="connsiteY1" fmla="*/ 1704565 h 2884488"/>
              <a:gd name="connsiteX2" fmla="*/ 789393 w 2208433"/>
              <a:gd name="connsiteY2" fmla="*/ 1963819 h 2884488"/>
              <a:gd name="connsiteX3" fmla="*/ 876381 w 2208433"/>
              <a:gd name="connsiteY3" fmla="*/ 1971514 h 2884488"/>
              <a:gd name="connsiteX4" fmla="*/ 926215 w 2208433"/>
              <a:gd name="connsiteY4" fmla="*/ 1963293 h 2884488"/>
              <a:gd name="connsiteX5" fmla="*/ 919070 w 2208433"/>
              <a:gd name="connsiteY5" fmla="*/ 1737369 h 2884488"/>
              <a:gd name="connsiteX6" fmla="*/ 905769 w 2208433"/>
              <a:gd name="connsiteY6" fmla="*/ 1736436 h 2884488"/>
              <a:gd name="connsiteX7" fmla="*/ 892172 w 2208433"/>
              <a:gd name="connsiteY7" fmla="*/ 1728167 h 2884488"/>
              <a:gd name="connsiteX8" fmla="*/ 880348 w 2208433"/>
              <a:gd name="connsiteY8" fmla="*/ 1696274 h 2884488"/>
              <a:gd name="connsiteX9" fmla="*/ 867342 w 2208433"/>
              <a:gd name="connsiteY9" fmla="*/ 1683280 h 2884488"/>
              <a:gd name="connsiteX10" fmla="*/ 1058756 w 2208433"/>
              <a:gd name="connsiteY10" fmla="*/ 1643194 h 2884488"/>
              <a:gd name="connsiteX11" fmla="*/ 1059247 w 2208433"/>
              <a:gd name="connsiteY11" fmla="*/ 1654350 h 2884488"/>
              <a:gd name="connsiteX12" fmla="*/ 1061428 w 2208433"/>
              <a:gd name="connsiteY12" fmla="*/ 1661003 h 2884488"/>
              <a:gd name="connsiteX13" fmla="*/ 1062361 w 2208433"/>
              <a:gd name="connsiteY13" fmla="*/ 1682247 h 2884488"/>
              <a:gd name="connsiteX14" fmla="*/ 1061988 w 2208433"/>
              <a:gd name="connsiteY14" fmla="*/ 1716610 h 2884488"/>
              <a:gd name="connsiteX15" fmla="*/ 1071681 w 2208433"/>
              <a:gd name="connsiteY15" fmla="*/ 1936797 h 2884488"/>
              <a:gd name="connsiteX16" fmla="*/ 1074500 w 2208433"/>
              <a:gd name="connsiteY16" fmla="*/ 1936157 h 2884488"/>
              <a:gd name="connsiteX17" fmla="*/ 1119001 w 2208433"/>
              <a:gd name="connsiteY17" fmla="*/ 1915875 h 2884488"/>
              <a:gd name="connsiteX18" fmla="*/ 1106008 w 2208433"/>
              <a:gd name="connsiteY18" fmla="*/ 1829854 h 2884488"/>
              <a:gd name="connsiteX19" fmla="*/ 1160857 w 2208433"/>
              <a:gd name="connsiteY19" fmla="*/ 1837531 h 2884488"/>
              <a:gd name="connsiteX20" fmla="*/ 1207548 w 2208433"/>
              <a:gd name="connsiteY20" fmla="*/ 1812208 h 2884488"/>
              <a:gd name="connsiteX21" fmla="*/ 1345848 w 2208433"/>
              <a:gd name="connsiteY21" fmla="*/ 1859910 h 2884488"/>
              <a:gd name="connsiteX22" fmla="*/ 1479421 w 2208433"/>
              <a:gd name="connsiteY22" fmla="*/ 1882289 h 2884488"/>
              <a:gd name="connsiteX23" fmla="*/ 1547389 w 2208433"/>
              <a:gd name="connsiteY23" fmla="*/ 1892300 h 2884488"/>
              <a:gd name="connsiteX24" fmla="*/ 1706375 w 2208433"/>
              <a:gd name="connsiteY24" fmla="*/ 1823398 h 2884488"/>
              <a:gd name="connsiteX25" fmla="*/ 1200196 w 2208433"/>
              <a:gd name="connsiteY25" fmla="*/ 1766926 h 2884488"/>
              <a:gd name="connsiteX26" fmla="*/ 1203138 w 2208433"/>
              <a:gd name="connsiteY26" fmla="*/ 1774826 h 2884488"/>
              <a:gd name="connsiteX27" fmla="*/ 1153478 w 2208433"/>
              <a:gd name="connsiteY27" fmla="*/ 1768920 h 2884488"/>
              <a:gd name="connsiteX28" fmla="*/ 1150427 w 2208433"/>
              <a:gd name="connsiteY28" fmla="*/ 1761374 h 2884488"/>
              <a:gd name="connsiteX29" fmla="*/ 1094725 w 2208433"/>
              <a:gd name="connsiteY29" fmla="*/ 1755159 h 2884488"/>
              <a:gd name="connsiteX30" fmla="*/ 1080538 w 2208433"/>
              <a:gd name="connsiteY30" fmla="*/ 1661239 h 2884488"/>
              <a:gd name="connsiteX31" fmla="*/ 1062435 w 2208433"/>
              <a:gd name="connsiteY31" fmla="*/ 1646071 h 2884488"/>
              <a:gd name="connsiteX32" fmla="*/ 1516881 w 2208433"/>
              <a:gd name="connsiteY32" fmla="*/ 1057046 h 2884488"/>
              <a:gd name="connsiteX33" fmla="*/ 1481659 w 2208433"/>
              <a:gd name="connsiteY33" fmla="*/ 1080602 h 2884488"/>
              <a:gd name="connsiteX34" fmla="*/ 1481773 w 2208433"/>
              <a:gd name="connsiteY34" fmla="*/ 1089589 h 2884488"/>
              <a:gd name="connsiteX35" fmla="*/ 1480754 w 2208433"/>
              <a:gd name="connsiteY35" fmla="*/ 1080499 h 2884488"/>
              <a:gd name="connsiteX36" fmla="*/ 860404 w 2208433"/>
              <a:gd name="connsiteY36" fmla="*/ 495300 h 2884488"/>
              <a:gd name="connsiteX37" fmla="*/ 836142 w 2208433"/>
              <a:gd name="connsiteY37" fmla="*/ 529631 h 2884488"/>
              <a:gd name="connsiteX38" fmla="*/ 816614 w 2208433"/>
              <a:gd name="connsiteY38" fmla="*/ 529039 h 2884488"/>
              <a:gd name="connsiteX39" fmla="*/ 855392 w 2208433"/>
              <a:gd name="connsiteY39" fmla="*/ 1367817 h 2884488"/>
              <a:gd name="connsiteX40" fmla="*/ 860030 w 2208433"/>
              <a:gd name="connsiteY40" fmla="*/ 1510704 h 2884488"/>
              <a:gd name="connsiteX41" fmla="*/ 871480 w 2208433"/>
              <a:gd name="connsiteY41" fmla="*/ 1500188 h 2884488"/>
              <a:gd name="connsiteX42" fmla="*/ 904596 w 2208433"/>
              <a:gd name="connsiteY42" fmla="*/ 1509850 h 2884488"/>
              <a:gd name="connsiteX43" fmla="*/ 911955 w 2208433"/>
              <a:gd name="connsiteY43" fmla="*/ 1512368 h 2884488"/>
              <a:gd name="connsiteX44" fmla="*/ 911627 w 2208433"/>
              <a:gd name="connsiteY44" fmla="*/ 1502004 h 2884488"/>
              <a:gd name="connsiteX45" fmla="*/ 917573 w 2208433"/>
              <a:gd name="connsiteY45" fmla="*/ 943459 h 2884488"/>
              <a:gd name="connsiteX46" fmla="*/ 906275 w 2208433"/>
              <a:gd name="connsiteY46" fmla="*/ 807964 h 2884488"/>
              <a:gd name="connsiteX47" fmla="*/ 967520 w 2208433"/>
              <a:gd name="connsiteY47" fmla="*/ 763588 h 2884488"/>
              <a:gd name="connsiteX48" fmla="*/ 1027576 w 2208433"/>
              <a:gd name="connsiteY48" fmla="*/ 764771 h 2884488"/>
              <a:gd name="connsiteX49" fmla="*/ 1055523 w 2208433"/>
              <a:gd name="connsiteY49" fmla="*/ 785480 h 2884488"/>
              <a:gd name="connsiteX50" fmla="*/ 1000818 w 2208433"/>
              <a:gd name="connsiteY50" fmla="*/ 852340 h 2884488"/>
              <a:gd name="connsiteX51" fmla="*/ 1013900 w 2208433"/>
              <a:gd name="connsiteY51" fmla="*/ 915058 h 2884488"/>
              <a:gd name="connsiteX52" fmla="*/ 1034117 w 2208433"/>
              <a:gd name="connsiteY52" fmla="*/ 1019785 h 2884488"/>
              <a:gd name="connsiteX53" fmla="*/ 1053739 w 2208433"/>
              <a:gd name="connsiteY53" fmla="*/ 1529222 h 2884488"/>
              <a:gd name="connsiteX54" fmla="*/ 1054178 w 2208433"/>
              <a:gd name="connsiteY54" fmla="*/ 1539189 h 2884488"/>
              <a:gd name="connsiteX55" fmla="*/ 1063559 w 2208433"/>
              <a:gd name="connsiteY55" fmla="*/ 1548835 h 2884488"/>
              <a:gd name="connsiteX56" fmla="*/ 1061601 w 2208433"/>
              <a:gd name="connsiteY56" fmla="*/ 1535871 h 2884488"/>
              <a:gd name="connsiteX57" fmla="*/ 1101249 w 2208433"/>
              <a:gd name="connsiteY57" fmla="*/ 1133967 h 2884488"/>
              <a:gd name="connsiteX58" fmla="*/ 1106574 w 2208433"/>
              <a:gd name="connsiteY58" fmla="*/ 762842 h 2884488"/>
              <a:gd name="connsiteX59" fmla="*/ 1107758 w 2208433"/>
              <a:gd name="connsiteY59" fmla="*/ 723776 h 2884488"/>
              <a:gd name="connsiteX60" fmla="*/ 1057459 w 2208433"/>
              <a:gd name="connsiteY60" fmla="*/ 723184 h 2884488"/>
              <a:gd name="connsiteX61" fmla="*/ 1036747 w 2208433"/>
              <a:gd name="connsiteY61" fmla="*/ 735022 h 2884488"/>
              <a:gd name="connsiteX62" fmla="*/ 996508 w 2208433"/>
              <a:gd name="connsiteY62" fmla="*/ 736206 h 2884488"/>
              <a:gd name="connsiteX63" fmla="*/ 865138 w 2208433"/>
              <a:gd name="connsiteY63" fmla="*/ 549164 h 2884488"/>
              <a:gd name="connsiteX64" fmla="*/ 862771 w 2208433"/>
              <a:gd name="connsiteY64" fmla="*/ 495892 h 2884488"/>
              <a:gd name="connsiteX65" fmla="*/ 1211378 w 2208433"/>
              <a:gd name="connsiteY65" fmla="*/ 0 h 2884488"/>
              <a:gd name="connsiteX66" fmla="*/ 1411638 w 2208433"/>
              <a:gd name="connsiteY66" fmla="*/ 238006 h 2884488"/>
              <a:gd name="connsiteX67" fmla="*/ 1366742 w 2208433"/>
              <a:gd name="connsiteY67" fmla="*/ 364706 h 2884488"/>
              <a:gd name="connsiteX68" fmla="*/ 1324209 w 2208433"/>
              <a:gd name="connsiteY68" fmla="*/ 457658 h 2884488"/>
              <a:gd name="connsiteX69" fmla="*/ 1325981 w 2208433"/>
              <a:gd name="connsiteY69" fmla="*/ 481932 h 2884488"/>
              <a:gd name="connsiteX70" fmla="*/ 1297626 w 2208433"/>
              <a:gd name="connsiteY70" fmla="*/ 509759 h 2884488"/>
              <a:gd name="connsiteX71" fmla="*/ 1258637 w 2208433"/>
              <a:gd name="connsiteY71" fmla="*/ 594423 h 2884488"/>
              <a:gd name="connsiteX72" fmla="*/ 1137536 w 2208433"/>
              <a:gd name="connsiteY72" fmla="*/ 721714 h 2884488"/>
              <a:gd name="connsiteX73" fmla="*/ 1131629 w 2208433"/>
              <a:gd name="connsiteY73" fmla="*/ 724674 h 2884488"/>
              <a:gd name="connsiteX74" fmla="*/ 1131629 w 2208433"/>
              <a:gd name="connsiteY74" fmla="*/ 728227 h 2884488"/>
              <a:gd name="connsiteX75" fmla="*/ 1377375 w 2208433"/>
              <a:gd name="connsiteY75" fmla="*/ 930709 h 2884488"/>
              <a:gd name="connsiteX76" fmla="*/ 1348429 w 2208433"/>
              <a:gd name="connsiteY76" fmla="*/ 1343371 h 2884488"/>
              <a:gd name="connsiteX77" fmla="*/ 1450627 w 2208433"/>
              <a:gd name="connsiteY77" fmla="*/ 1183517 h 2884488"/>
              <a:gd name="connsiteX78" fmla="*/ 1481345 w 2208433"/>
              <a:gd name="connsiteY78" fmla="*/ 1134968 h 2884488"/>
              <a:gd name="connsiteX79" fmla="*/ 1482280 w 2208433"/>
              <a:gd name="connsiteY79" fmla="*/ 1123842 h 2884488"/>
              <a:gd name="connsiteX80" fmla="*/ 1483207 w 2208433"/>
              <a:gd name="connsiteY80" fmla="*/ 1143551 h 2884488"/>
              <a:gd name="connsiteX81" fmla="*/ 1488736 w 2208433"/>
              <a:gd name="connsiteY81" fmla="*/ 1168287 h 2884488"/>
              <a:gd name="connsiteX82" fmla="*/ 1540044 w 2208433"/>
              <a:gd name="connsiteY82" fmla="*/ 1137479 h 2884488"/>
              <a:gd name="connsiteX83" fmla="*/ 1564813 w 2208433"/>
              <a:gd name="connsiteY83" fmla="*/ 1178951 h 2884488"/>
              <a:gd name="connsiteX84" fmla="*/ 1325375 w 2208433"/>
              <a:gd name="connsiteY84" fmla="*/ 1455632 h 2884488"/>
              <a:gd name="connsiteX85" fmla="*/ 1440966 w 2208433"/>
              <a:gd name="connsiteY85" fmla="*/ 1763713 h 2884488"/>
              <a:gd name="connsiteX86" fmla="*/ 1830200 w 2208433"/>
              <a:gd name="connsiteY86" fmla="*/ 1031427 h 2884488"/>
              <a:gd name="connsiteX87" fmla="*/ 1788918 w 2208433"/>
              <a:gd name="connsiteY87" fmla="*/ 1023725 h 2884488"/>
              <a:gd name="connsiteX88" fmla="*/ 1697507 w 2208433"/>
              <a:gd name="connsiteY88" fmla="*/ 1104301 h 2884488"/>
              <a:gd name="connsiteX89" fmla="*/ 1672737 w 2208433"/>
              <a:gd name="connsiteY89" fmla="*/ 1185468 h 2884488"/>
              <a:gd name="connsiteX90" fmla="*/ 1646199 w 2208433"/>
              <a:gd name="connsiteY90" fmla="*/ 1190208 h 2884488"/>
              <a:gd name="connsiteX91" fmla="*/ 1645609 w 2208433"/>
              <a:gd name="connsiteY91" fmla="*/ 1212722 h 2884488"/>
              <a:gd name="connsiteX92" fmla="*/ 1645019 w 2208433"/>
              <a:gd name="connsiteY92" fmla="*/ 1221016 h 2884488"/>
              <a:gd name="connsiteX93" fmla="*/ 1591352 w 2208433"/>
              <a:gd name="connsiteY93" fmla="*/ 1297444 h 2884488"/>
              <a:gd name="connsiteX94" fmla="*/ 1610814 w 2208433"/>
              <a:gd name="connsiteY94" fmla="*/ 1217461 h 2884488"/>
              <a:gd name="connsiteX95" fmla="*/ 1614352 w 2208433"/>
              <a:gd name="connsiteY95" fmla="*/ 1057496 h 2884488"/>
              <a:gd name="connsiteX96" fmla="*/ 1590172 w 2208433"/>
              <a:gd name="connsiteY96" fmla="*/ 1020763 h 2884488"/>
              <a:gd name="connsiteX97" fmla="*/ 1534598 w 2208433"/>
              <a:gd name="connsiteY97" fmla="*/ 1045544 h 2884488"/>
              <a:gd name="connsiteX98" fmla="*/ 1537982 w 2208433"/>
              <a:gd name="connsiteY98" fmla="*/ 1043348 h 2884488"/>
              <a:gd name="connsiteX99" fmla="*/ 1591222 w 2208433"/>
              <a:gd name="connsiteY99" fmla="*/ 1017741 h 2884488"/>
              <a:gd name="connsiteX100" fmla="*/ 1591813 w 2208433"/>
              <a:gd name="connsiteY100" fmla="*/ 996427 h 2884488"/>
              <a:gd name="connsiteX101" fmla="*/ 1533330 w 2208433"/>
              <a:gd name="connsiteY101" fmla="*/ 820587 h 2884488"/>
              <a:gd name="connsiteX102" fmla="*/ 1526241 w 2208433"/>
              <a:gd name="connsiteY102" fmla="*/ 732371 h 2884488"/>
              <a:gd name="connsiteX103" fmla="*/ 1524469 w 2208433"/>
              <a:gd name="connsiteY103" fmla="*/ 716978 h 2884488"/>
              <a:gd name="connsiteX104" fmla="*/ 1762536 w 2208433"/>
              <a:gd name="connsiteY104" fmla="*/ 412662 h 2884488"/>
              <a:gd name="connsiteX105" fmla="*/ 2034865 w 2208433"/>
              <a:gd name="connsiteY105" fmla="*/ 657180 h 2884488"/>
              <a:gd name="connsiteX106" fmla="*/ 2067947 w 2208433"/>
              <a:gd name="connsiteY106" fmla="*/ 722306 h 2884488"/>
              <a:gd name="connsiteX107" fmla="*/ 2072673 w 2208433"/>
              <a:gd name="connsiteY107" fmla="*/ 772631 h 2884488"/>
              <a:gd name="connsiteX108" fmla="*/ 2057313 w 2208433"/>
              <a:gd name="connsiteY108" fmla="*/ 722306 h 2884488"/>
              <a:gd name="connsiteX109" fmla="*/ 2053178 w 2208433"/>
              <a:gd name="connsiteY109" fmla="*/ 768486 h 2884488"/>
              <a:gd name="connsiteX110" fmla="*/ 2031912 w 2208433"/>
              <a:gd name="connsiteY110" fmla="*/ 989323 h 2884488"/>
              <a:gd name="connsiteX111" fmla="*/ 2018325 w 2208433"/>
              <a:gd name="connsiteY111" fmla="*/ 1002348 h 2884488"/>
              <a:gd name="connsiteX112" fmla="*/ 2021278 w 2208433"/>
              <a:gd name="connsiteY112" fmla="*/ 1042016 h 2884488"/>
              <a:gd name="connsiteX113" fmla="*/ 2098074 w 2208433"/>
              <a:gd name="connsiteY113" fmla="*/ 1080499 h 2884488"/>
              <a:gd name="connsiteX114" fmla="*/ 2202044 w 2208433"/>
              <a:gd name="connsiteY114" fmla="*/ 1191805 h 2884488"/>
              <a:gd name="connsiteX115" fmla="*/ 2203816 w 2208433"/>
              <a:gd name="connsiteY115" fmla="*/ 1435140 h 2884488"/>
              <a:gd name="connsiteX116" fmla="*/ 2194955 w 2208433"/>
              <a:gd name="connsiteY116" fmla="*/ 1661896 h 2884488"/>
              <a:gd name="connsiteX117" fmla="*/ 2178414 w 2208433"/>
              <a:gd name="connsiteY117" fmla="*/ 1764914 h 2884488"/>
              <a:gd name="connsiteX118" fmla="*/ 2196727 w 2208433"/>
              <a:gd name="connsiteY118" fmla="*/ 1927729 h 2884488"/>
              <a:gd name="connsiteX119" fmla="*/ 2190229 w 2208433"/>
              <a:gd name="connsiteY119" fmla="*/ 1962660 h 2884488"/>
              <a:gd name="connsiteX120" fmla="*/ 2113433 w 2208433"/>
              <a:gd name="connsiteY120" fmla="*/ 2049692 h 2884488"/>
              <a:gd name="connsiteX121" fmla="*/ 2089804 w 2208433"/>
              <a:gd name="connsiteY121" fmla="*/ 2055612 h 2884488"/>
              <a:gd name="connsiteX122" fmla="*/ 1926170 w 2208433"/>
              <a:gd name="connsiteY122" fmla="*/ 2044363 h 2884488"/>
              <a:gd name="connsiteX123" fmla="*/ 1962796 w 2208433"/>
              <a:gd name="connsiteY123" fmla="*/ 2303091 h 2884488"/>
              <a:gd name="connsiteX124" fmla="*/ 1934440 w 2208433"/>
              <a:gd name="connsiteY124" fmla="*/ 2454657 h 2884488"/>
              <a:gd name="connsiteX125" fmla="*/ 1917900 w 2208433"/>
              <a:gd name="connsiteY125" fmla="*/ 2684374 h 2884488"/>
              <a:gd name="connsiteX126" fmla="*/ 1865324 w 2208433"/>
              <a:gd name="connsiteY126" fmla="*/ 2883896 h 2884488"/>
              <a:gd name="connsiteX127" fmla="*/ 1167073 w 2208433"/>
              <a:gd name="connsiteY127" fmla="*/ 2883896 h 2884488"/>
              <a:gd name="connsiteX128" fmla="*/ 1240915 w 2208433"/>
              <a:gd name="connsiteY128" fmla="*/ 2271712 h 2884488"/>
              <a:gd name="connsiteX129" fmla="*/ 1218467 w 2208433"/>
              <a:gd name="connsiteY129" fmla="*/ 2255135 h 2884488"/>
              <a:gd name="connsiteX130" fmla="*/ 1246822 w 2208433"/>
              <a:gd name="connsiteY130" fmla="*/ 2143236 h 2884488"/>
              <a:gd name="connsiteX131" fmla="*/ 1207243 w 2208433"/>
              <a:gd name="connsiteY131" fmla="*/ 2156854 h 2884488"/>
              <a:gd name="connsiteX132" fmla="*/ 1190702 w 2208433"/>
              <a:gd name="connsiteY132" fmla="*/ 2107121 h 2884488"/>
              <a:gd name="connsiteX133" fmla="*/ 1175343 w 2208433"/>
              <a:gd name="connsiteY133" fmla="*/ 2107121 h 2884488"/>
              <a:gd name="connsiteX134" fmla="*/ 1164119 w 2208433"/>
              <a:gd name="connsiteY134" fmla="*/ 2600894 h 2884488"/>
              <a:gd name="connsiteX135" fmla="*/ 1140490 w 2208433"/>
              <a:gd name="connsiteY135" fmla="*/ 2639378 h 2884488"/>
              <a:gd name="connsiteX136" fmla="*/ 1108590 w 2208433"/>
              <a:gd name="connsiteY136" fmla="*/ 2884488 h 2884488"/>
              <a:gd name="connsiteX137" fmla="*/ 220122 w 2208433"/>
              <a:gd name="connsiteY137" fmla="*/ 2882712 h 2884488"/>
              <a:gd name="connsiteX138" fmla="*/ 260292 w 2208433"/>
              <a:gd name="connsiteY138" fmla="*/ 2571884 h 2884488"/>
              <a:gd name="connsiteX139" fmla="*/ 83662 w 2208433"/>
              <a:gd name="connsiteY139" fmla="*/ 2416765 h 2884488"/>
              <a:gd name="connsiteX140" fmla="*/ 331180 w 2208433"/>
              <a:gd name="connsiteY140" fmla="*/ 1677882 h 2884488"/>
              <a:gd name="connsiteX141" fmla="*/ 317003 w 2208433"/>
              <a:gd name="connsiteY141" fmla="*/ 1655976 h 2884488"/>
              <a:gd name="connsiteX142" fmla="*/ 959 w 2208433"/>
              <a:gd name="connsiteY142" fmla="*/ 1463558 h 2884488"/>
              <a:gd name="connsiteX143" fmla="*/ 39947 w 2208433"/>
              <a:gd name="connsiteY143" fmla="*/ 1331530 h 2884488"/>
              <a:gd name="connsiteX144" fmla="*/ 386710 w 2208433"/>
              <a:gd name="connsiteY144" fmla="*/ 654220 h 2884488"/>
              <a:gd name="connsiteX145" fmla="*/ 720476 w 2208433"/>
              <a:gd name="connsiteY145" fmla="*/ 592646 h 2884488"/>
              <a:gd name="connsiteX146" fmla="*/ 809677 w 2208433"/>
              <a:gd name="connsiteY146" fmla="*/ 525152 h 2884488"/>
              <a:gd name="connsiteX147" fmla="*/ 835670 w 2208433"/>
              <a:gd name="connsiteY147" fmla="*/ 526336 h 2884488"/>
              <a:gd name="connsiteX148" fmla="*/ 860481 w 2208433"/>
              <a:gd name="connsiteY148" fmla="*/ 491997 h 2884488"/>
              <a:gd name="connsiteX149" fmla="*/ 895334 w 2208433"/>
              <a:gd name="connsiteY149" fmla="*/ 487261 h 2884488"/>
              <a:gd name="connsiteX150" fmla="*/ 901832 w 2208433"/>
              <a:gd name="connsiteY150" fmla="*/ 424503 h 2884488"/>
              <a:gd name="connsiteX151" fmla="*/ 905967 w 2208433"/>
              <a:gd name="connsiteY151" fmla="*/ 257544 h 2884488"/>
              <a:gd name="connsiteX152" fmla="*/ 1211378 w 2208433"/>
              <a:gd name="connsiteY152" fmla="*/ 0 h 288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08433" h="2884488">
                <a:moveTo>
                  <a:pt x="865613" y="1682726"/>
                </a:moveTo>
                <a:lnTo>
                  <a:pt x="866321" y="1704565"/>
                </a:lnTo>
                <a:cubicBezTo>
                  <a:pt x="866321" y="1716403"/>
                  <a:pt x="788801" y="1952573"/>
                  <a:pt x="789393" y="1963819"/>
                </a:cubicBezTo>
                <a:cubicBezTo>
                  <a:pt x="814247" y="1968555"/>
                  <a:pt x="847385" y="1978025"/>
                  <a:pt x="876381" y="1971514"/>
                </a:cubicBezTo>
                <a:lnTo>
                  <a:pt x="926215" y="1963293"/>
                </a:lnTo>
                <a:lnTo>
                  <a:pt x="919070" y="1737369"/>
                </a:lnTo>
                <a:lnTo>
                  <a:pt x="905769" y="1736436"/>
                </a:lnTo>
                <a:cubicBezTo>
                  <a:pt x="898083" y="1737026"/>
                  <a:pt x="893354" y="1735845"/>
                  <a:pt x="892172" y="1728167"/>
                </a:cubicBezTo>
                <a:lnTo>
                  <a:pt x="880348" y="1696274"/>
                </a:lnTo>
                <a:cubicBezTo>
                  <a:pt x="877983" y="1686824"/>
                  <a:pt x="876209" y="1686233"/>
                  <a:pt x="867342" y="1683280"/>
                </a:cubicBezTo>
                <a:close/>
                <a:moveTo>
                  <a:pt x="1058756" y="1643194"/>
                </a:moveTo>
                <a:lnTo>
                  <a:pt x="1059247" y="1654350"/>
                </a:lnTo>
                <a:lnTo>
                  <a:pt x="1061428" y="1661003"/>
                </a:lnTo>
                <a:cubicBezTo>
                  <a:pt x="1062195" y="1667002"/>
                  <a:pt x="1062398" y="1674347"/>
                  <a:pt x="1062361" y="1682247"/>
                </a:cubicBezTo>
                <a:lnTo>
                  <a:pt x="1061988" y="1716610"/>
                </a:lnTo>
                <a:lnTo>
                  <a:pt x="1071681" y="1936797"/>
                </a:lnTo>
                <a:lnTo>
                  <a:pt x="1074500" y="1936157"/>
                </a:lnTo>
                <a:cubicBezTo>
                  <a:pt x="1089746" y="1931339"/>
                  <a:pt x="1104651" y="1924902"/>
                  <a:pt x="1119001" y="1915875"/>
                </a:cubicBezTo>
                <a:lnTo>
                  <a:pt x="1106008" y="1829854"/>
                </a:lnTo>
                <a:lnTo>
                  <a:pt x="1160857" y="1837531"/>
                </a:lnTo>
                <a:cubicBezTo>
                  <a:pt x="1211094" y="1856377"/>
                  <a:pt x="1179179" y="1821631"/>
                  <a:pt x="1207548" y="1812208"/>
                </a:cubicBezTo>
                <a:cubicBezTo>
                  <a:pt x="1241237" y="1801019"/>
                  <a:pt x="1300930" y="1799841"/>
                  <a:pt x="1345848" y="1859910"/>
                </a:cubicBezTo>
                <a:cubicBezTo>
                  <a:pt x="1365352" y="1885233"/>
                  <a:pt x="1441004" y="1864032"/>
                  <a:pt x="1479421" y="1882289"/>
                </a:cubicBezTo>
                <a:lnTo>
                  <a:pt x="1547389" y="1892300"/>
                </a:lnTo>
                <a:lnTo>
                  <a:pt x="1706375" y="1823398"/>
                </a:lnTo>
                <a:lnTo>
                  <a:pt x="1200196" y="1766926"/>
                </a:lnTo>
                <a:lnTo>
                  <a:pt x="1203138" y="1774826"/>
                </a:lnTo>
                <a:cubicBezTo>
                  <a:pt x="1188358" y="1774826"/>
                  <a:pt x="1175352" y="1770101"/>
                  <a:pt x="1153478" y="1768920"/>
                </a:cubicBezTo>
                <a:lnTo>
                  <a:pt x="1150427" y="1761374"/>
                </a:lnTo>
                <a:lnTo>
                  <a:pt x="1094725" y="1755159"/>
                </a:lnTo>
                <a:lnTo>
                  <a:pt x="1080538" y="1661239"/>
                </a:lnTo>
                <a:lnTo>
                  <a:pt x="1062435" y="1646071"/>
                </a:lnTo>
                <a:close/>
                <a:moveTo>
                  <a:pt x="1516881" y="1057046"/>
                </a:moveTo>
                <a:lnTo>
                  <a:pt x="1481659" y="1080602"/>
                </a:lnTo>
                <a:lnTo>
                  <a:pt x="1481773" y="1089589"/>
                </a:lnTo>
                <a:lnTo>
                  <a:pt x="1480754" y="1080499"/>
                </a:lnTo>
                <a:close/>
                <a:moveTo>
                  <a:pt x="860404" y="495300"/>
                </a:moveTo>
                <a:lnTo>
                  <a:pt x="836142" y="529631"/>
                </a:lnTo>
                <a:lnTo>
                  <a:pt x="816614" y="529039"/>
                </a:lnTo>
                <a:cubicBezTo>
                  <a:pt x="841024" y="728808"/>
                  <a:pt x="846461" y="1036118"/>
                  <a:pt x="855392" y="1367817"/>
                </a:cubicBezTo>
                <a:lnTo>
                  <a:pt x="860030" y="1510704"/>
                </a:lnTo>
                <a:lnTo>
                  <a:pt x="871480" y="1500188"/>
                </a:lnTo>
                <a:cubicBezTo>
                  <a:pt x="888181" y="1504322"/>
                  <a:pt x="897456" y="1507312"/>
                  <a:pt x="904596" y="1509850"/>
                </a:cubicBezTo>
                <a:lnTo>
                  <a:pt x="911955" y="1512368"/>
                </a:lnTo>
                <a:lnTo>
                  <a:pt x="911627" y="1502004"/>
                </a:lnTo>
                <a:lnTo>
                  <a:pt x="917573" y="943459"/>
                </a:lnTo>
                <a:cubicBezTo>
                  <a:pt x="924708" y="877191"/>
                  <a:pt x="938384" y="825714"/>
                  <a:pt x="906275" y="807964"/>
                </a:cubicBezTo>
                <a:cubicBezTo>
                  <a:pt x="924708" y="796722"/>
                  <a:pt x="945520" y="781930"/>
                  <a:pt x="967520" y="763588"/>
                </a:cubicBezTo>
                <a:cubicBezTo>
                  <a:pt x="978818" y="774238"/>
                  <a:pt x="993683" y="776605"/>
                  <a:pt x="1027576" y="764771"/>
                </a:cubicBezTo>
                <a:lnTo>
                  <a:pt x="1055523" y="785480"/>
                </a:lnTo>
                <a:cubicBezTo>
                  <a:pt x="1032333" y="795539"/>
                  <a:pt x="1016873" y="824531"/>
                  <a:pt x="1000818" y="852340"/>
                </a:cubicBezTo>
                <a:cubicBezTo>
                  <a:pt x="1004386" y="864174"/>
                  <a:pt x="1004386" y="890208"/>
                  <a:pt x="1013900" y="915058"/>
                </a:cubicBezTo>
                <a:cubicBezTo>
                  <a:pt x="1024008" y="942867"/>
                  <a:pt x="1025792" y="981326"/>
                  <a:pt x="1034117" y="1019785"/>
                </a:cubicBezTo>
                <a:lnTo>
                  <a:pt x="1053739" y="1529222"/>
                </a:lnTo>
                <a:lnTo>
                  <a:pt x="1054178" y="1539189"/>
                </a:lnTo>
                <a:lnTo>
                  <a:pt x="1063559" y="1548835"/>
                </a:lnTo>
                <a:lnTo>
                  <a:pt x="1061601" y="1535871"/>
                </a:lnTo>
                <a:lnTo>
                  <a:pt x="1101249" y="1133967"/>
                </a:lnTo>
                <a:lnTo>
                  <a:pt x="1106574" y="762842"/>
                </a:lnTo>
                <a:lnTo>
                  <a:pt x="1107758" y="723776"/>
                </a:lnTo>
                <a:cubicBezTo>
                  <a:pt x="1094147" y="723184"/>
                  <a:pt x="1083496" y="722000"/>
                  <a:pt x="1057459" y="723184"/>
                </a:cubicBezTo>
                <a:lnTo>
                  <a:pt x="1036747" y="735022"/>
                </a:lnTo>
                <a:cubicBezTo>
                  <a:pt x="1029054" y="739757"/>
                  <a:pt x="1018994" y="742717"/>
                  <a:pt x="996508" y="736206"/>
                </a:cubicBezTo>
                <a:cubicBezTo>
                  <a:pt x="958635" y="671688"/>
                  <a:pt x="911887" y="610722"/>
                  <a:pt x="865138" y="549164"/>
                </a:cubicBezTo>
                <a:cubicBezTo>
                  <a:pt x="858037" y="534958"/>
                  <a:pt x="856853" y="517793"/>
                  <a:pt x="862771" y="495892"/>
                </a:cubicBezTo>
                <a:close/>
                <a:moveTo>
                  <a:pt x="1211378" y="0"/>
                </a:moveTo>
                <a:cubicBezTo>
                  <a:pt x="1301170" y="5921"/>
                  <a:pt x="1420499" y="103017"/>
                  <a:pt x="1411638" y="238006"/>
                </a:cubicBezTo>
                <a:cubicBezTo>
                  <a:pt x="1399823" y="279450"/>
                  <a:pt x="1395097" y="320301"/>
                  <a:pt x="1366742" y="364706"/>
                </a:cubicBezTo>
                <a:lnTo>
                  <a:pt x="1324209" y="457658"/>
                </a:lnTo>
                <a:cubicBezTo>
                  <a:pt x="1325981" y="473051"/>
                  <a:pt x="1326572" y="480156"/>
                  <a:pt x="1325981" y="481932"/>
                </a:cubicBezTo>
                <a:lnTo>
                  <a:pt x="1297626" y="509759"/>
                </a:lnTo>
                <a:cubicBezTo>
                  <a:pt x="1293491" y="575477"/>
                  <a:pt x="1288174" y="569556"/>
                  <a:pt x="1258637" y="594423"/>
                </a:cubicBezTo>
                <a:cubicBezTo>
                  <a:pt x="1209015" y="635866"/>
                  <a:pt x="1170617" y="671390"/>
                  <a:pt x="1137536" y="721714"/>
                </a:cubicBezTo>
                <a:lnTo>
                  <a:pt x="1131629" y="724674"/>
                </a:lnTo>
                <a:lnTo>
                  <a:pt x="1131629" y="728227"/>
                </a:lnTo>
                <a:cubicBezTo>
                  <a:pt x="1222012" y="792169"/>
                  <a:pt x="1299398" y="861439"/>
                  <a:pt x="1377375" y="930709"/>
                </a:cubicBezTo>
                <a:lnTo>
                  <a:pt x="1348429" y="1343371"/>
                </a:lnTo>
                <a:lnTo>
                  <a:pt x="1450627" y="1183517"/>
                </a:lnTo>
                <a:cubicBezTo>
                  <a:pt x="1455353" y="1153914"/>
                  <a:pt x="1469530" y="1147401"/>
                  <a:pt x="1481345" y="1134968"/>
                </a:cubicBezTo>
                <a:lnTo>
                  <a:pt x="1482280" y="1123842"/>
                </a:lnTo>
                <a:lnTo>
                  <a:pt x="1483207" y="1143551"/>
                </a:lnTo>
                <a:cubicBezTo>
                  <a:pt x="1484165" y="1153771"/>
                  <a:pt x="1485787" y="1157622"/>
                  <a:pt x="1488736" y="1168287"/>
                </a:cubicBezTo>
                <a:cubicBezTo>
                  <a:pt x="1506428" y="1151698"/>
                  <a:pt x="1521762" y="1143403"/>
                  <a:pt x="1540044" y="1137479"/>
                </a:cubicBezTo>
                <a:cubicBezTo>
                  <a:pt x="1553608" y="1151105"/>
                  <a:pt x="1561275" y="1165324"/>
                  <a:pt x="1564813" y="1178951"/>
                </a:cubicBezTo>
                <a:cubicBezTo>
                  <a:pt x="1442735" y="1253009"/>
                  <a:pt x="1453351" y="1318773"/>
                  <a:pt x="1325375" y="1455632"/>
                </a:cubicBezTo>
                <a:cubicBezTo>
                  <a:pt x="1373145" y="1649960"/>
                  <a:pt x="1403222" y="1628631"/>
                  <a:pt x="1440966" y="1763713"/>
                </a:cubicBezTo>
                <a:cubicBezTo>
                  <a:pt x="1536505" y="1469258"/>
                  <a:pt x="1512326" y="1486440"/>
                  <a:pt x="1830200" y="1031427"/>
                </a:cubicBezTo>
                <a:cubicBezTo>
                  <a:pt x="1817816" y="1029650"/>
                  <a:pt x="1810149" y="1030243"/>
                  <a:pt x="1788918" y="1023725"/>
                </a:cubicBezTo>
                <a:lnTo>
                  <a:pt x="1697507" y="1104301"/>
                </a:lnTo>
                <a:lnTo>
                  <a:pt x="1672737" y="1185468"/>
                </a:lnTo>
                <a:cubicBezTo>
                  <a:pt x="1658583" y="1182506"/>
                  <a:pt x="1652686" y="1188430"/>
                  <a:pt x="1646199" y="1190208"/>
                </a:cubicBezTo>
                <a:lnTo>
                  <a:pt x="1645609" y="1212722"/>
                </a:lnTo>
                <a:cubicBezTo>
                  <a:pt x="1646788" y="1215684"/>
                  <a:pt x="1645609" y="1218646"/>
                  <a:pt x="1645019" y="1221016"/>
                </a:cubicBezTo>
                <a:lnTo>
                  <a:pt x="1591352" y="1297444"/>
                </a:lnTo>
                <a:lnTo>
                  <a:pt x="1610814" y="1217461"/>
                </a:lnTo>
                <a:lnTo>
                  <a:pt x="1614352" y="1057496"/>
                </a:lnTo>
                <a:cubicBezTo>
                  <a:pt x="1613173" y="1055126"/>
                  <a:pt x="1604326" y="1042092"/>
                  <a:pt x="1590172" y="1020763"/>
                </a:cubicBezTo>
                <a:lnTo>
                  <a:pt x="1534598" y="1045544"/>
                </a:lnTo>
                <a:lnTo>
                  <a:pt x="1537982" y="1043348"/>
                </a:lnTo>
                <a:cubicBezTo>
                  <a:pt x="1556369" y="1033135"/>
                  <a:pt x="1574091" y="1024846"/>
                  <a:pt x="1591222" y="1017741"/>
                </a:cubicBezTo>
                <a:lnTo>
                  <a:pt x="1591813" y="996427"/>
                </a:lnTo>
                <a:cubicBezTo>
                  <a:pt x="1554596" y="935446"/>
                  <a:pt x="1526832" y="876240"/>
                  <a:pt x="1533330" y="820587"/>
                </a:cubicBezTo>
                <a:cubicBezTo>
                  <a:pt x="1535102" y="799273"/>
                  <a:pt x="1544554" y="756645"/>
                  <a:pt x="1526241" y="732371"/>
                </a:cubicBezTo>
                <a:lnTo>
                  <a:pt x="1524469" y="716978"/>
                </a:lnTo>
                <a:cubicBezTo>
                  <a:pt x="1503793" y="574885"/>
                  <a:pt x="1543963" y="458842"/>
                  <a:pt x="1762536" y="412662"/>
                </a:cubicBezTo>
                <a:cubicBezTo>
                  <a:pt x="2040773" y="442265"/>
                  <a:pt x="2028958" y="548834"/>
                  <a:pt x="2034865" y="657180"/>
                </a:cubicBezTo>
                <a:cubicBezTo>
                  <a:pt x="2046680" y="678494"/>
                  <a:pt x="2058495" y="698624"/>
                  <a:pt x="2067947" y="722306"/>
                </a:cubicBezTo>
                <a:lnTo>
                  <a:pt x="2072673" y="772631"/>
                </a:lnTo>
                <a:lnTo>
                  <a:pt x="2057313" y="722306"/>
                </a:lnTo>
                <a:lnTo>
                  <a:pt x="2053178" y="768486"/>
                </a:lnTo>
                <a:cubicBezTo>
                  <a:pt x="2072673" y="845454"/>
                  <a:pt x="2072082" y="920052"/>
                  <a:pt x="2031912" y="989323"/>
                </a:cubicBezTo>
                <a:lnTo>
                  <a:pt x="2018325" y="1002348"/>
                </a:lnTo>
                <a:lnTo>
                  <a:pt x="2021278" y="1042016"/>
                </a:lnTo>
                <a:cubicBezTo>
                  <a:pt x="2066765" y="1062145"/>
                  <a:pt x="2081534" y="1062145"/>
                  <a:pt x="2098074" y="1080499"/>
                </a:cubicBezTo>
                <a:cubicBezTo>
                  <a:pt x="2127020" y="1112470"/>
                  <a:pt x="2173688" y="1126679"/>
                  <a:pt x="2202044" y="1191805"/>
                </a:cubicBezTo>
                <a:cubicBezTo>
                  <a:pt x="2223901" y="1260484"/>
                  <a:pt x="2180777" y="1378302"/>
                  <a:pt x="2203816" y="1435140"/>
                </a:cubicBezTo>
                <a:cubicBezTo>
                  <a:pt x="2170144" y="1582561"/>
                  <a:pt x="2201453" y="1573088"/>
                  <a:pt x="2194955" y="1661896"/>
                </a:cubicBezTo>
                <a:cubicBezTo>
                  <a:pt x="2180777" y="1712813"/>
                  <a:pt x="2173688" y="1720510"/>
                  <a:pt x="2178414" y="1764914"/>
                </a:cubicBezTo>
                <a:cubicBezTo>
                  <a:pt x="2163646" y="1864971"/>
                  <a:pt x="2193774" y="1850170"/>
                  <a:pt x="2196727" y="1927729"/>
                </a:cubicBezTo>
                <a:cubicBezTo>
                  <a:pt x="2198499" y="1942530"/>
                  <a:pt x="2197318" y="1951411"/>
                  <a:pt x="2190229" y="1962660"/>
                </a:cubicBezTo>
                <a:cubicBezTo>
                  <a:pt x="2143561" y="2036667"/>
                  <a:pt x="2129974" y="2039627"/>
                  <a:pt x="2113433" y="2049692"/>
                </a:cubicBezTo>
                <a:cubicBezTo>
                  <a:pt x="2105163" y="2056796"/>
                  <a:pt x="2099256" y="2056204"/>
                  <a:pt x="2089804" y="2055612"/>
                </a:cubicBezTo>
                <a:cubicBezTo>
                  <a:pt x="1987016" y="2043771"/>
                  <a:pt x="1960433" y="2044955"/>
                  <a:pt x="1926170" y="2044363"/>
                </a:cubicBezTo>
                <a:lnTo>
                  <a:pt x="1962796" y="2303091"/>
                </a:lnTo>
                <a:lnTo>
                  <a:pt x="1934440" y="2454657"/>
                </a:lnTo>
                <a:lnTo>
                  <a:pt x="1917900" y="2684374"/>
                </a:lnTo>
                <a:lnTo>
                  <a:pt x="1865324" y="2883896"/>
                </a:lnTo>
                <a:lnTo>
                  <a:pt x="1167073" y="2883896"/>
                </a:lnTo>
                <a:cubicBezTo>
                  <a:pt x="1165892" y="2801601"/>
                  <a:pt x="1217876" y="2466498"/>
                  <a:pt x="1240915" y="2271712"/>
                </a:cubicBezTo>
                <a:cubicBezTo>
                  <a:pt x="1242097" y="2260463"/>
                  <a:pt x="1217286" y="2265199"/>
                  <a:pt x="1218467" y="2255135"/>
                </a:cubicBezTo>
                <a:cubicBezTo>
                  <a:pt x="1224374" y="2200666"/>
                  <a:pt x="1239143" y="2221979"/>
                  <a:pt x="1246822" y="2143236"/>
                </a:cubicBezTo>
                <a:cubicBezTo>
                  <a:pt x="1248004" y="2131395"/>
                  <a:pt x="1209015" y="2157446"/>
                  <a:pt x="1207243" y="2156854"/>
                </a:cubicBezTo>
                <a:cubicBezTo>
                  <a:pt x="1196019" y="2149157"/>
                  <a:pt x="1192475" y="2127251"/>
                  <a:pt x="1190702" y="2107121"/>
                </a:cubicBezTo>
                <a:cubicBezTo>
                  <a:pt x="1190112" y="2100016"/>
                  <a:pt x="1174753" y="2101792"/>
                  <a:pt x="1175343" y="2107121"/>
                </a:cubicBezTo>
                <a:cubicBezTo>
                  <a:pt x="1185977" y="2170471"/>
                  <a:pt x="1184204" y="2415581"/>
                  <a:pt x="1164119" y="2600894"/>
                </a:cubicBezTo>
                <a:cubicBezTo>
                  <a:pt x="1162938" y="2621024"/>
                  <a:pt x="1141081" y="2619840"/>
                  <a:pt x="1140490" y="2639378"/>
                </a:cubicBezTo>
                <a:cubicBezTo>
                  <a:pt x="1136945" y="2756012"/>
                  <a:pt x="1120996" y="2797456"/>
                  <a:pt x="1108590" y="2884488"/>
                </a:cubicBezTo>
                <a:lnTo>
                  <a:pt x="220122" y="2882712"/>
                </a:lnTo>
                <a:cubicBezTo>
                  <a:pt x="231346" y="2775550"/>
                  <a:pt x="246705" y="2654179"/>
                  <a:pt x="260292" y="2571884"/>
                </a:cubicBezTo>
                <a:cubicBezTo>
                  <a:pt x="185859" y="2547609"/>
                  <a:pt x="142145" y="2469458"/>
                  <a:pt x="83662" y="2416765"/>
                </a:cubicBezTo>
                <a:cubicBezTo>
                  <a:pt x="191176" y="1980421"/>
                  <a:pt x="200037" y="1868523"/>
                  <a:pt x="331180" y="1677882"/>
                </a:cubicBezTo>
                <a:lnTo>
                  <a:pt x="317003" y="1655976"/>
                </a:lnTo>
                <a:cubicBezTo>
                  <a:pt x="-3177" y="1612164"/>
                  <a:pt x="21044" y="1489016"/>
                  <a:pt x="959" y="1463558"/>
                </a:cubicBezTo>
                <a:cubicBezTo>
                  <a:pt x="-4949" y="1395472"/>
                  <a:pt x="17499" y="1364093"/>
                  <a:pt x="39947" y="1331530"/>
                </a:cubicBezTo>
                <a:cubicBezTo>
                  <a:pt x="119697" y="1081091"/>
                  <a:pt x="249068" y="863215"/>
                  <a:pt x="386710" y="654220"/>
                </a:cubicBezTo>
                <a:cubicBezTo>
                  <a:pt x="419200" y="618697"/>
                  <a:pt x="589923" y="608040"/>
                  <a:pt x="720476" y="592646"/>
                </a:cubicBezTo>
                <a:cubicBezTo>
                  <a:pt x="757692" y="574885"/>
                  <a:pt x="785457" y="550611"/>
                  <a:pt x="809677" y="525152"/>
                </a:cubicBezTo>
                <a:lnTo>
                  <a:pt x="835670" y="526336"/>
                </a:lnTo>
                <a:lnTo>
                  <a:pt x="860481" y="491997"/>
                </a:lnTo>
                <a:cubicBezTo>
                  <a:pt x="871705" y="487853"/>
                  <a:pt x="883519" y="486077"/>
                  <a:pt x="895334" y="487261"/>
                </a:cubicBezTo>
                <a:cubicBezTo>
                  <a:pt x="903014" y="448777"/>
                  <a:pt x="901241" y="441081"/>
                  <a:pt x="901832" y="424503"/>
                </a:cubicBezTo>
                <a:cubicBezTo>
                  <a:pt x="867569" y="369442"/>
                  <a:pt x="878203" y="309644"/>
                  <a:pt x="905967" y="257544"/>
                </a:cubicBezTo>
                <a:cubicBezTo>
                  <a:pt x="937867" y="97689"/>
                  <a:pt x="973311" y="15986"/>
                  <a:pt x="1211378" y="0"/>
                </a:cubicBezTo>
                <a:close/>
              </a:path>
            </a:pathLst>
          </a:custGeom>
          <a:solidFill>
            <a:srgbClr val="006699"/>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fontAlgn="auto">
              <a:spcBef>
                <a:spcPts val="0"/>
              </a:spcBef>
              <a:spcAft>
                <a:spcPts val="0"/>
              </a:spcAft>
            </a:pPr>
            <a:endParaRPr lang="en-US" sz="1800" dirty="0">
              <a:solidFill>
                <a:prstClr val="black"/>
              </a:solidFill>
              <a:cs typeface="+mn-ea"/>
              <a:sym typeface="+mn-lt"/>
            </a:endParaRPr>
          </a:p>
        </p:txBody>
      </p:sp>
      <p:sp>
        <p:nvSpPr>
          <p:cNvPr id="97" name="文本框 96"/>
          <p:cNvSpPr txBox="1"/>
          <p:nvPr/>
        </p:nvSpPr>
        <p:spPr bwMode="auto">
          <a:xfrm>
            <a:off x="7216011" y="4995469"/>
            <a:ext cx="719028" cy="215444"/>
          </a:xfrm>
          <a:prstGeom prst="rect">
            <a:avLst/>
          </a:prstGeom>
          <a:noFill/>
          <a:ln w="9525" algn="ctr">
            <a:noFill/>
            <a:miter lim="800000"/>
          </a:ln>
          <a:effectLst>
            <a:outerShdw blurRad="50800" dist="38100" dir="2700000" algn="tl" rotWithShape="0">
              <a:prstClr val="black">
                <a:alpha val="40000"/>
              </a:prstClr>
            </a:outerShdw>
          </a:effectLst>
        </p:spPr>
        <p:txBody>
          <a:bodyPr vert="horz" wrap="square" lIns="0" tIns="0" rIns="0" bIns="0" numCol="1" rtlCol="0" anchor="ctr" anchorCtr="0" compatLnSpc="1">
            <a:spAutoFit/>
          </a:bodyPr>
          <a:lstStyle/>
          <a:p>
            <a:pPr algn="ctr"/>
            <a:r>
              <a:rPr kumimoji="1" lang="zh-CN" altLang="en-US" sz="1400" b="1" dirty="0">
                <a:solidFill>
                  <a:srgbClr val="006699"/>
                </a:solidFill>
                <a:cs typeface="+mn-ea"/>
                <a:sym typeface="+mn-lt"/>
              </a:rPr>
              <a:t>家长</a:t>
            </a:r>
            <a:endParaRPr kumimoji="1" lang="zh-CN" altLang="en-US" sz="1600" b="1" dirty="0">
              <a:solidFill>
                <a:srgbClr val="006699"/>
              </a:solidFill>
              <a:cs typeface="+mn-ea"/>
              <a:sym typeface="+mn-lt"/>
            </a:endParaRPr>
          </a:p>
        </p:txBody>
      </p:sp>
      <p:cxnSp>
        <p:nvCxnSpPr>
          <p:cNvPr id="98" name="直接箭头连接符 97"/>
          <p:cNvCxnSpPr>
            <a:stCxn id="93" idx="7"/>
            <a:endCxn id="76" idx="4"/>
          </p:cNvCxnSpPr>
          <p:nvPr/>
        </p:nvCxnSpPr>
        <p:spPr bwMode="auto">
          <a:xfrm flipH="1">
            <a:off x="5311832" y="3639433"/>
            <a:ext cx="1997491" cy="3503"/>
          </a:xfrm>
          <a:prstGeom prst="straightConnector1">
            <a:avLst/>
          </a:prstGeom>
          <a:noFill/>
          <a:ln w="28575" cap="flat" cmpd="sng" algn="ctr">
            <a:solidFill>
              <a:srgbClr val="006699"/>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101" name="直接箭头连接符 100"/>
          <p:cNvCxnSpPr>
            <a:stCxn id="96" idx="143"/>
            <a:endCxn id="76" idx="4"/>
          </p:cNvCxnSpPr>
          <p:nvPr/>
        </p:nvCxnSpPr>
        <p:spPr bwMode="auto">
          <a:xfrm flipH="1" flipV="1">
            <a:off x="5311832" y="3642936"/>
            <a:ext cx="2037394" cy="1005941"/>
          </a:xfrm>
          <a:prstGeom prst="straightConnector1">
            <a:avLst/>
          </a:prstGeom>
          <a:noFill/>
          <a:ln w="28575" cap="flat" cmpd="sng" algn="ctr">
            <a:solidFill>
              <a:srgbClr val="006699"/>
            </a:solidFill>
            <a:prstDash val="solid"/>
            <a:round/>
            <a:headEnd type="none" w="med" len="med"/>
            <a:tailEnd type="triangle" w="med" len="med"/>
          </a:ln>
          <a:effectLst>
            <a:outerShdw blurRad="50800" dist="38100" dir="2700000" algn="tl" rotWithShape="0">
              <a:prstClr val="black">
                <a:alpha val="40000"/>
              </a:prstClr>
            </a:outerShdw>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数据库管理系统 </a:t>
            </a:r>
            <a:r>
              <a:rPr lang="en-US" altLang="zh-CN" smtClean="0">
                <a:latin typeface="+mn-lt"/>
                <a:ea typeface="+mn-ea"/>
                <a:cs typeface="+mn-ea"/>
                <a:sym typeface="+mn-lt"/>
              </a:rPr>
              <a:t>(DBMS)</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数据库管理系统是一个能够科学地组织和存储数据，高效地获取和维护数据的系统软件，是位于用户与操作系统之间的数据管理软件，其主要功能包括：</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数据定义功能；</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数据组织、存储和管理功能；</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数据操纵功能；</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数据库的事务管理和运行管理功能；</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数据库的建立和维护功能；</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与其他软件系统的通信功能等。</a:t>
            </a:r>
            <a:endParaRPr lang="en-US" altLang="zh-CN" sz="1800" dirty="0" smtClean="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OWER_USER_DIAGRAM_CIRCULAR_ARROW_KEY" val="POWER_USER_DIAGRAM_CIRCULAR_ARROW_VALUE_5"/>
</p:tagLst>
</file>

<file path=ppt/tags/tag10.xml><?xml version="1.0" encoding="utf-8"?>
<p:tagLst xmlns:p="http://schemas.openxmlformats.org/presentationml/2006/main">
  <p:tag name="POWER_USER_DIAGRAM_CIRCULAR_ARROW_KEY" val="POWER_USER_DIAGRAM_CIRCULAR_ARROW_VALUE_14"/>
</p:tagLst>
</file>

<file path=ppt/tags/tag100.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1.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2.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3.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4.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5.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6.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7.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8.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109.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xml><?xml version="1.0" encoding="utf-8"?>
<p:tagLst xmlns:p="http://schemas.openxmlformats.org/presentationml/2006/main">
  <p:tag name="POWER_USER_DIAGRAM_CIRCULAR_ARROW_KEY" val="POWER_USER_DIAGRAM_CIRCULAR_ARROW_VALUE_15"/>
</p:tagLst>
</file>

<file path=ppt/tags/tag110.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1.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2.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3.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4.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5.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6.xml><?xml version="1.0" encoding="utf-8"?>
<p:tagLst xmlns:p="http://schemas.openxmlformats.org/presentationml/2006/main">
  <p:tag name="POWER_USER_TAGS_ICONS" val="certificate_POWER_USER_SEPARATOR_ICONS_award_POWER_USER_SEPARATOR_ICONS_certified_POWER_USER_SEPARATOR_ICONS_diploma"/>
</p:tagLst>
</file>

<file path=ppt/tags/tag117.xml><?xml version="1.0" encoding="utf-8"?>
<p:tagLst xmlns:p="http://schemas.openxmlformats.org/presentationml/2006/main">
  <p:tag name="POWER_USER_DIAGRAM_CIRCULAR_ARROW_KEY" val="POWER_USER_DIAGRAM_CIRCULAR_ARROW_VALUE_5"/>
</p:tagLst>
</file>

<file path=ppt/tags/tag118.xml><?xml version="1.0" encoding="utf-8"?>
<p:tagLst xmlns:p="http://schemas.openxmlformats.org/presentationml/2006/main">
  <p:tag name="POWER_USER_DIAGRAM_CIRCULAR_ARROW_KEY" val="POWER_USER_DIAGRAM_CIRCULAR_ARROW_VALUE_6"/>
</p:tagLst>
</file>

<file path=ppt/tags/tag119.xml><?xml version="1.0" encoding="utf-8"?>
<p:tagLst xmlns:p="http://schemas.openxmlformats.org/presentationml/2006/main">
  <p:tag name="POWER_USER_DIAGRAM_CIRCULAR_ARROW_KEY" val="POWER_USER_DIAGRAM_CIRCULAR_ARROW_VALUE_7"/>
</p:tagLst>
</file>

<file path=ppt/tags/tag12.xml><?xml version="1.0" encoding="utf-8"?>
<p:tagLst xmlns:p="http://schemas.openxmlformats.org/presentationml/2006/main">
  <p:tag name="POWER_USER_DIAGRAM_CIRCULAR_ARROW_KEY" val="POWER_USER_DIAGRAM_CIRCULAR_ARROW_VALUE_16"/>
</p:tagLst>
</file>

<file path=ppt/tags/tag120.xml><?xml version="1.0" encoding="utf-8"?>
<p:tagLst xmlns:p="http://schemas.openxmlformats.org/presentationml/2006/main">
  <p:tag name="POWER_USER_DIAGRAM_CIRCULAR_ARROW_KEY" val="POWER_USER_DIAGRAM_CIRCULAR_ARROW_VALUE_8"/>
</p:tagLst>
</file>

<file path=ppt/tags/tag121.xml><?xml version="1.0" encoding="utf-8"?>
<p:tagLst xmlns:p="http://schemas.openxmlformats.org/presentationml/2006/main">
  <p:tag name="POWER_USER_DIAGRAM_CIRCULAR_ARROW_KEY" val="POWER_USER_DIAGRAM_CIRCULAR_ARROW_VALUE_9"/>
</p:tagLst>
</file>

<file path=ppt/tags/tag122.xml><?xml version="1.0" encoding="utf-8"?>
<p:tagLst xmlns:p="http://schemas.openxmlformats.org/presentationml/2006/main">
  <p:tag name="POWER_USER_DIAGRAM_CIRCULAR_ARROW_KEY" val="POWER_USER_DIAGRAM_CIRCULAR_ARROW_VALUE_10"/>
</p:tagLst>
</file>

<file path=ppt/tags/tag123.xml><?xml version="1.0" encoding="utf-8"?>
<p:tagLst xmlns:p="http://schemas.openxmlformats.org/presentationml/2006/main">
  <p:tag name="POWER_USER_DIAGRAM_CIRCULAR_ARROW_KEY" val="POWER_USER_DIAGRAM_CIRCULAR_ARROW_VALUE_11"/>
</p:tagLst>
</file>

<file path=ppt/tags/tag124.xml><?xml version="1.0" encoding="utf-8"?>
<p:tagLst xmlns:p="http://schemas.openxmlformats.org/presentationml/2006/main">
  <p:tag name="POWER_USER_DIAGRAM_CIRCULAR_ARROW_KEY" val="POWER_USER_DIAGRAM_CIRCULAR_ARROW_VALUE_12"/>
</p:tagLst>
</file>

<file path=ppt/tags/tag125.xml><?xml version="1.0" encoding="utf-8"?>
<p:tagLst xmlns:p="http://schemas.openxmlformats.org/presentationml/2006/main">
  <p:tag name="POWER_USER_DIAGRAM_CIRCULAR_ARROW_KEY" val="POWER_USER_DIAGRAM_CIRCULAR_ARROW_VALUE_13"/>
</p:tagLst>
</file>

<file path=ppt/tags/tag126.xml><?xml version="1.0" encoding="utf-8"?>
<p:tagLst xmlns:p="http://schemas.openxmlformats.org/presentationml/2006/main">
  <p:tag name="POWER_USER_DIAGRAM_CIRCULAR_ARROW_KEY" val="POWER_USER_DIAGRAM_CIRCULAR_ARROW_VALUE_14"/>
</p:tagLst>
</file>

<file path=ppt/tags/tag127.xml><?xml version="1.0" encoding="utf-8"?>
<p:tagLst xmlns:p="http://schemas.openxmlformats.org/presentationml/2006/main">
  <p:tag name="POWER_USER_DIAGRAM_CIRCULAR_ARROW_KEY" val="POWER_USER_DIAGRAM_CIRCULAR_ARROW_VALUE_15"/>
</p:tagLst>
</file>

<file path=ppt/tags/tag128.xml><?xml version="1.0" encoding="utf-8"?>
<p:tagLst xmlns:p="http://schemas.openxmlformats.org/presentationml/2006/main">
  <p:tag name="POWER_USER_DIAGRAM_CIRCULAR_ARROW_KEY" val="POWER_USER_DIAGRAM_CIRCULAR_ARROW_VALUE_16"/>
</p:tagLst>
</file>

<file path=ppt/tags/tag129.xml><?xml version="1.0" encoding="utf-8"?>
<p:tagLst xmlns:p="http://schemas.openxmlformats.org/presentationml/2006/main">
  <p:tag name="POWER_USER_DIAGRAM_CIRCULAR_ARROW_KEY" val="POWER_USER_DIAGRAM_CIRCULAR_ARROW_VALUE_17"/>
</p:tagLst>
</file>

<file path=ppt/tags/tag13.xml><?xml version="1.0" encoding="utf-8"?>
<p:tagLst xmlns:p="http://schemas.openxmlformats.org/presentationml/2006/main">
  <p:tag name="POWER_USER_DIAGRAM_CIRCULAR_ARROW_KEY" val="POWER_USER_DIAGRAM_CIRCULAR_ARROW_VALUE_17"/>
</p:tagLst>
</file>

<file path=ppt/tags/tag130.xml><?xml version="1.0" encoding="utf-8"?>
<p:tagLst xmlns:p="http://schemas.openxmlformats.org/presentationml/2006/main">
  <p:tag name="POWER_USER_DIAGRAM_CIRCULAR_ARROW_KEY" val="POWER_USER_DIAGRAM_CIRCULAR_ARROW_VALUE_18"/>
</p:tagLst>
</file>

<file path=ppt/tags/tag131.xml><?xml version="1.0" encoding="utf-8"?>
<p:tagLst xmlns:p="http://schemas.openxmlformats.org/presentationml/2006/main">
  <p:tag name="POWER_USER_DIAGRAM_CIRCULAR_ARROW_KEY" val="POWER_USER_DIAGRAM_CIRCULAR_ARROW_VALUE_19"/>
</p:tagLst>
</file>

<file path=ppt/tags/tag132.xml><?xml version="1.0" encoding="utf-8"?>
<p:tagLst xmlns:p="http://schemas.openxmlformats.org/presentationml/2006/main">
  <p:tag name="POWER_USER_DIAGRAM_CIRCULAR_ARROW_KEY" val="POWER_USER_DIAGRAM_CIRCULAR_ARROW_VALUE_20"/>
</p:tagLst>
</file>

<file path=ppt/tags/tag133.xml><?xml version="1.0" encoding="utf-8"?>
<p:tagLst xmlns:p="http://schemas.openxmlformats.org/presentationml/2006/main">
  <p:tag name="POWER_USER_DIAGRAM_CIRCULAR_ARROW_KEY" val="POWER_USER_DIAGRAM_CIRCULAR_ARROW_VALUE_21"/>
</p:tagLst>
</file>

<file path=ppt/tags/tag134.xml><?xml version="1.0" encoding="utf-8"?>
<p:tagLst xmlns:p="http://schemas.openxmlformats.org/presentationml/2006/main">
  <p:tag name="POWER_USER_DIAGRAM_CIRCULAR_ARROW_KEY" val="POWER_USER_DIAGRAM_CIRCULAR_ARROW_VALUE_22"/>
</p:tagLst>
</file>

<file path=ppt/tags/tag135.xml><?xml version="1.0" encoding="utf-8"?>
<p:tagLst xmlns:p="http://schemas.openxmlformats.org/presentationml/2006/main">
  <p:tag name="POWER_USER_DIAGRAM_CIRCULAR_ARROW_KEY" val="POWER_USER_DIAGRAM_CIRCULAR_ARROW_VALUE_23"/>
</p:tagLst>
</file>

<file path=ppt/tags/tag136.xml><?xml version="1.0" encoding="utf-8"?>
<p:tagLst xmlns:p="http://schemas.openxmlformats.org/presentationml/2006/main">
  <p:tag name="POWER_USER_DIAGRAM_CIRCULAR_ARROW_KEY" val="POWER_USER_DIAGRAM_CIRCULAR_ARROW_VALUE_24"/>
</p:tagLst>
</file>

<file path=ppt/tags/tag137.xml><?xml version="1.0" encoding="utf-8"?>
<p:tagLst xmlns:p="http://schemas.openxmlformats.org/presentationml/2006/main">
  <p:tag name="POWER_USER_DIAGRAM_CIRCULAR_ARROW_KEY" val="POWER_USER_DIAGRAM_CIRCULAR_ARROW_VALUE_25"/>
</p:tagLst>
</file>

<file path=ppt/tags/tag138.xml><?xml version="1.0" encoding="utf-8"?>
<p:tagLst xmlns:p="http://schemas.openxmlformats.org/presentationml/2006/main">
  <p:tag name="POWER_USER_DIAGRAM_CIRCULAR_ARROW_KEY" val="POWER_USER_DIAGRAM_CIRCULAR_ARROW_VALUE_26"/>
</p:tagLst>
</file>

<file path=ppt/tags/tag139.xml><?xml version="1.0" encoding="utf-8"?>
<p:tagLst xmlns:p="http://schemas.openxmlformats.org/presentationml/2006/main">
  <p:tag name="POWER_USER_DIAGRAM_CIRCULAR_ARROW_KEY" val="POWER_USER_DIAGRAM_CIRCULAR_ARROW_VALUE_27"/>
</p:tagLst>
</file>

<file path=ppt/tags/tag14.xml><?xml version="1.0" encoding="utf-8"?>
<p:tagLst xmlns:p="http://schemas.openxmlformats.org/presentationml/2006/main">
  <p:tag name="POWER_USER_DIAGRAM_CIRCULAR_ARROW_KEY" val="POWER_USER_DIAGRAM_CIRCULAR_ARROW_VALUE_18"/>
</p:tagLst>
</file>

<file path=ppt/tags/tag140.xml><?xml version="1.0" encoding="utf-8"?>
<p:tagLst xmlns:p="http://schemas.openxmlformats.org/presentationml/2006/main">
  <p:tag name="POWER_USER_DIAGRAM_CIRCULAR_ARROW_KEY" val="POWER_USER_DIAGRAM_CIRCULAR_ARROW_VALUE_28"/>
</p:tagLst>
</file>

<file path=ppt/tags/tag141.xml><?xml version="1.0" encoding="utf-8"?>
<p:tagLst xmlns:p="http://schemas.openxmlformats.org/presentationml/2006/main">
  <p:tag name="POWER_USER_DIAGRAM_CIRCULAR_ARROW_KEY" val="POWER_USER_DIAGRAM_CIRCULAR_ARROW_VALUE_29"/>
</p:tagLst>
</file>

<file path=ppt/tags/tag142.xml><?xml version="1.0" encoding="utf-8"?>
<p:tagLst xmlns:p="http://schemas.openxmlformats.org/presentationml/2006/main">
  <p:tag name="POWER_USER_DIAGRAM_CIRCULAR_ARROW_KEY" val="POWER_USER_DIAGRAM_CIRCULAR_ARROW_VALUE_30"/>
</p:tagLst>
</file>

<file path=ppt/tags/tag143.xml><?xml version="1.0" encoding="utf-8"?>
<p:tagLst xmlns:p="http://schemas.openxmlformats.org/presentationml/2006/main">
  <p:tag name="POWER_USER_DIAGRAM_CIRCULAR_ARROW_KEY" val="POWER_USER_DIAGRAM_CIRCULAR_ARROW_VALUE_31"/>
</p:tagLst>
</file>

<file path=ppt/tags/tag144.xml><?xml version="1.0" encoding="utf-8"?>
<p:tagLst xmlns:p="http://schemas.openxmlformats.org/presentationml/2006/main">
  <p:tag name="POWER_USER_DIAGRAM_CIRCULAR_ARROW_KEY" val="POWER_USER_DIAGRAM_CIRCULAR_ARROW_VALUE_32"/>
</p:tagLst>
</file>

<file path=ppt/tags/tag145.xml><?xml version="1.0" encoding="utf-8"?>
<p:tagLst xmlns:p="http://schemas.openxmlformats.org/presentationml/2006/main">
  <p:tag name="POWER_USER_DIAGRAM_CIRCULAR_ARROW_KEY" val="POWER_USER_DIAGRAM_CIRCULAR_ARROW_VALUE_33"/>
</p:tagLst>
</file>

<file path=ppt/tags/tag146.xml><?xml version="1.0" encoding="utf-8"?>
<p:tagLst xmlns:p="http://schemas.openxmlformats.org/presentationml/2006/main">
  <p:tag name="POWER_USER_DIAGRAM_CIRCULAR_ARROW_KEY" val="POWER_USER_DIAGRAM_CIRCULAR_ARROW_VALUE_34"/>
</p:tagLst>
</file>

<file path=ppt/tags/tag147.xml><?xml version="1.0" encoding="utf-8"?>
<p:tagLst xmlns:p="http://schemas.openxmlformats.org/presentationml/2006/main">
  <p:tag name="POWER_USER_DIAGRAM_CIRCULAR_ARROW_KEY" val="POWER_USER_DIAGRAM_CIRCULAR_ARROW_VALUE_35"/>
</p:tagLst>
</file>

<file path=ppt/tags/tag148.xml><?xml version="1.0" encoding="utf-8"?>
<p:tagLst xmlns:p="http://schemas.openxmlformats.org/presentationml/2006/main">
  <p:tag name="POWER_USER_DIAGRAM_CIRCULAR_ARROW_KEY" val="POWER_USER_DIAGRAM_CIRCULAR_ARROW_VALUE_36"/>
</p:tagLst>
</file>

<file path=ppt/tags/tag149.xml><?xml version="1.0" encoding="utf-8"?>
<p:tagLst xmlns:p="http://schemas.openxmlformats.org/presentationml/2006/main">
  <p:tag name="POWER_USER_DIAGRAM_CIRCULAR_ARROW_KEY" val="POWER_USER_DIAGRAM_CIRCULAR_ARROW_VALUE_37"/>
</p:tagLst>
</file>

<file path=ppt/tags/tag15.xml><?xml version="1.0" encoding="utf-8"?>
<p:tagLst xmlns:p="http://schemas.openxmlformats.org/presentationml/2006/main">
  <p:tag name="POWER_USER_DIAGRAM_CIRCULAR_ARROW_KEY" val="POWER_USER_DIAGRAM_CIRCULAR_ARROW_VALUE_19"/>
</p:tagLst>
</file>

<file path=ppt/tags/tag150.xml><?xml version="1.0" encoding="utf-8"?>
<p:tagLst xmlns:p="http://schemas.openxmlformats.org/presentationml/2006/main">
  <p:tag name="POWER_USER_DIAGRAM_CIRCULAR_ARROW_KEY" val="POWER_USER_DIAGRAM_CIRCULAR_ARROW_VALUE_38"/>
</p:tagLst>
</file>

<file path=ppt/tags/tag151.xml><?xml version="1.0" encoding="utf-8"?>
<p:tagLst xmlns:p="http://schemas.openxmlformats.org/presentationml/2006/main">
  <p:tag name="POWER_USER_DIAGRAM_CIRCULAR_ARROW_KEY" val="POWER_USER_DIAGRAM_CIRCULAR_ARROW_VALUE_39"/>
</p:tagLst>
</file>

<file path=ppt/tags/tag152.xml><?xml version="1.0" encoding="utf-8"?>
<p:tagLst xmlns:p="http://schemas.openxmlformats.org/presentationml/2006/main">
  <p:tag name="POWER_USER_DIAGRAM_CIRCULAR_ARROW_KEY" val="POWER_USER_DIAGRAM_CIRCULAR_ARROW_VALUE_40"/>
</p:tagLst>
</file>

<file path=ppt/tags/tag153.xml><?xml version="1.0" encoding="utf-8"?>
<p:tagLst xmlns:p="http://schemas.openxmlformats.org/presentationml/2006/main">
  <p:tag name="POWER_USER_DIAGRAM_CIRCULAR_ARROW_KEY" val="POWER_USER_DIAGRAM_CIRCULAR_ARROW_VALUE_41"/>
</p:tagLst>
</file>

<file path=ppt/tags/tag154.xml><?xml version="1.0" encoding="utf-8"?>
<p:tagLst xmlns:p="http://schemas.openxmlformats.org/presentationml/2006/main">
  <p:tag name="POWER_USER_DIAGRAM_CIRCULAR_ARROW_KEY" val="POWER_USER_DIAGRAM_CIRCULAR_ARROW_VALUE_42"/>
</p:tagLst>
</file>

<file path=ppt/tags/tag155.xml><?xml version="1.0" encoding="utf-8"?>
<p:tagLst xmlns:p="http://schemas.openxmlformats.org/presentationml/2006/main">
  <p:tag name="POWER_USER_DIAGRAM_CIRCULAR_ARROW_KEY" val="POWER_USER_DIAGRAM_CIRCULAR_ARROW_VALUE_43"/>
</p:tagLst>
</file>

<file path=ppt/tags/tag156.xml><?xml version="1.0" encoding="utf-8"?>
<p:tagLst xmlns:p="http://schemas.openxmlformats.org/presentationml/2006/main">
  <p:tag name="POWER_USER_DIAGRAM_CIRCULAR_ARROW_KEY" val="POWER_USER_DIAGRAM_CIRCULAR_ARROW_VALUE_44"/>
</p:tagLst>
</file>

<file path=ppt/tags/tag157.xml><?xml version="1.0" encoding="utf-8"?>
<p:tagLst xmlns:p="http://schemas.openxmlformats.org/presentationml/2006/main">
  <p:tag name="POWER_USER_DIAGRAM_CIRCULAR_ARROW_KEY" val="POWER_USER_DIAGRAM_CIRCULAR_ARROW_VALUE_45"/>
</p:tagLst>
</file>

<file path=ppt/tags/tag158.xml><?xml version="1.0" encoding="utf-8"?>
<p:tagLst xmlns:p="http://schemas.openxmlformats.org/presentationml/2006/main">
  <p:tag name="POWER_USER_DIAGRAM_CIRCULAR_ARROW_KEY" val="POWER_USER_DIAGRAM_CIRCULAR_ARROW_VALUE_46"/>
</p:tagLst>
</file>

<file path=ppt/tags/tag159.xml><?xml version="1.0" encoding="utf-8"?>
<p:tagLst xmlns:p="http://schemas.openxmlformats.org/presentationml/2006/main">
  <p:tag name="POWER_USER_DIAGRAM_CIRCULAR_ARROW_KEY" val="POWER_USER_DIAGRAM_CIRCULAR_ARROW_VALUE_47"/>
</p:tagLst>
</file>

<file path=ppt/tags/tag16.xml><?xml version="1.0" encoding="utf-8"?>
<p:tagLst xmlns:p="http://schemas.openxmlformats.org/presentationml/2006/main">
  <p:tag name="POWER_USER_DIAGRAM_CIRCULAR_ARROW_KEY" val="POWER_USER_DIAGRAM_CIRCULAR_ARROW_VALUE_20"/>
</p:tagLst>
</file>

<file path=ppt/tags/tag160.xml><?xml version="1.0" encoding="utf-8"?>
<p:tagLst xmlns:p="http://schemas.openxmlformats.org/presentationml/2006/main">
  <p:tag name="POWER_USER_DIAGRAM_CIRCULAR_ARROW_KEY" val="POWER_USER_DIAGRAM_CIRCULAR_ARROW_VALUE_48"/>
</p:tagLst>
</file>

<file path=ppt/tags/tag161.xml><?xml version="1.0" encoding="utf-8"?>
<p:tagLst xmlns:p="http://schemas.openxmlformats.org/presentationml/2006/main">
  <p:tag name="POWER_USER_DIAGRAM_CIRCULAR_ARROW_KEY" val="POWER_USER_DIAGRAM_CIRCULAR_ARROW_VALUE_49"/>
</p:tagLst>
</file>

<file path=ppt/tags/tag162.xml><?xml version="1.0" encoding="utf-8"?>
<p:tagLst xmlns:p="http://schemas.openxmlformats.org/presentationml/2006/main">
  <p:tag name="POWER_USER_DIAGRAM_CIRCULAR_ARROW_KEY" val="POWER_USER_DIAGRAM_CIRCULAR_ARROW_VALUE_50"/>
</p:tagLst>
</file>

<file path=ppt/tags/tag163.xml><?xml version="1.0" encoding="utf-8"?>
<p:tagLst xmlns:p="http://schemas.openxmlformats.org/presentationml/2006/main">
  <p:tag name="POWER_USER_TAGS_ICONS" val="Shape icons"/>
</p:tagLst>
</file>

<file path=ppt/tags/tag164.xml><?xml version="1.0" encoding="utf-8"?>
<p:tagLst xmlns:p="http://schemas.openxmlformats.org/presentationml/2006/main">
  <p:tag name="POWER_USER_TAGS_ICONS" val="Shape icons"/>
</p:tagLst>
</file>

<file path=ppt/tags/tag165.xml><?xml version="1.0" encoding="utf-8"?>
<p:tagLst xmlns:p="http://schemas.openxmlformats.org/presentationml/2006/main">
  <p:tag name="POWER_USER_TAGS_ICONS" val="Shape icons"/>
</p:tagLst>
</file>

<file path=ppt/tags/tag166.xml><?xml version="1.0" encoding="utf-8"?>
<p:tagLst xmlns:p="http://schemas.openxmlformats.org/presentationml/2006/main">
  <p:tag name="POWER_USER_TAGS_ICONS" val="Shape icons"/>
</p:tagLst>
</file>

<file path=ppt/tags/tag167.xml><?xml version="1.0" encoding="utf-8"?>
<p:tagLst xmlns:p="http://schemas.openxmlformats.org/presentationml/2006/main">
  <p:tag name="POWER_USER_TAGS_ICONS" val=""/>
</p:tagLst>
</file>

<file path=ppt/tags/tag168.xml><?xml version="1.0" encoding="utf-8"?>
<p:tagLst xmlns:p="http://schemas.openxmlformats.org/presentationml/2006/main">
  <p:tag name="POWER_USER_TAGS_ICONS" val=""/>
</p:tagLst>
</file>

<file path=ppt/tags/tag169.xml><?xml version="1.0" encoding="utf-8"?>
<p:tagLst xmlns:p="http://schemas.openxmlformats.org/presentationml/2006/main">
  <p:tag name="POWER_USER_TAGS_ICONS" val=""/>
</p:tagLst>
</file>

<file path=ppt/tags/tag17.xml><?xml version="1.0" encoding="utf-8"?>
<p:tagLst xmlns:p="http://schemas.openxmlformats.org/presentationml/2006/main">
  <p:tag name="POWER_USER_DIAGRAM_CIRCULAR_ARROW_KEY" val="POWER_USER_DIAGRAM_CIRCULAR_ARROW_VALUE_21"/>
</p:tagLst>
</file>

<file path=ppt/tags/tag170.xml><?xml version="1.0" encoding="utf-8"?>
<p:tagLst xmlns:p="http://schemas.openxmlformats.org/presentationml/2006/main">
  <p:tag name="POWER_USER_TAGS_ICONS" val="Shape icons"/>
</p:tagLst>
</file>

<file path=ppt/tags/tag171.xml><?xml version="1.0" encoding="utf-8"?>
<p:tagLst xmlns:p="http://schemas.openxmlformats.org/presentationml/2006/main">
  <p:tag name="POWER_USER_DIAGRAM_CIRCULAR_ARROW_KEY" val="POWER_USER_DIAGRAM_CIRCULAR_ARROW_VALUE_5"/>
</p:tagLst>
</file>

<file path=ppt/tags/tag172.xml><?xml version="1.0" encoding="utf-8"?>
<p:tagLst xmlns:p="http://schemas.openxmlformats.org/presentationml/2006/main">
  <p:tag name="POWER_USER_DIAGRAM_CIRCULAR_ARROW_KEY" val="POWER_USER_DIAGRAM_CIRCULAR_ARROW_VALUE_6"/>
</p:tagLst>
</file>

<file path=ppt/tags/tag173.xml><?xml version="1.0" encoding="utf-8"?>
<p:tagLst xmlns:p="http://schemas.openxmlformats.org/presentationml/2006/main">
  <p:tag name="POWER_USER_DIAGRAM_CIRCULAR_ARROW_KEY" val="POWER_USER_DIAGRAM_CIRCULAR_ARROW_VALUE_7"/>
</p:tagLst>
</file>

<file path=ppt/tags/tag174.xml><?xml version="1.0" encoding="utf-8"?>
<p:tagLst xmlns:p="http://schemas.openxmlformats.org/presentationml/2006/main">
  <p:tag name="POWER_USER_DIAGRAM_CIRCULAR_ARROW_KEY" val="POWER_USER_DIAGRAM_CIRCULAR_ARROW_VALUE_8"/>
</p:tagLst>
</file>

<file path=ppt/tags/tag175.xml><?xml version="1.0" encoding="utf-8"?>
<p:tagLst xmlns:p="http://schemas.openxmlformats.org/presentationml/2006/main">
  <p:tag name="POWER_USER_DIAGRAM_CIRCULAR_ARROW_KEY" val="POWER_USER_DIAGRAM_CIRCULAR_ARROW_VALUE_9"/>
</p:tagLst>
</file>

<file path=ppt/tags/tag176.xml><?xml version="1.0" encoding="utf-8"?>
<p:tagLst xmlns:p="http://schemas.openxmlformats.org/presentationml/2006/main">
  <p:tag name="POWER_USER_DIAGRAM_CIRCULAR_ARROW_KEY" val="POWER_USER_DIAGRAM_CIRCULAR_ARROW_VALUE_10"/>
</p:tagLst>
</file>

<file path=ppt/tags/tag177.xml><?xml version="1.0" encoding="utf-8"?>
<p:tagLst xmlns:p="http://schemas.openxmlformats.org/presentationml/2006/main">
  <p:tag name="POWER_USER_DIAGRAM_CIRCULAR_ARROW_KEY" val="POWER_USER_DIAGRAM_CIRCULAR_ARROW_VALUE_11"/>
</p:tagLst>
</file>

<file path=ppt/tags/tag178.xml><?xml version="1.0" encoding="utf-8"?>
<p:tagLst xmlns:p="http://schemas.openxmlformats.org/presentationml/2006/main">
  <p:tag name="POWER_USER_DIAGRAM_CIRCULAR_ARROW_KEY" val="POWER_USER_DIAGRAM_CIRCULAR_ARROW_VALUE_12"/>
</p:tagLst>
</file>

<file path=ppt/tags/tag179.xml><?xml version="1.0" encoding="utf-8"?>
<p:tagLst xmlns:p="http://schemas.openxmlformats.org/presentationml/2006/main">
  <p:tag name="POWER_USER_DIAGRAM_CIRCULAR_ARROW_KEY" val="POWER_USER_DIAGRAM_CIRCULAR_ARROW_VALUE_13"/>
</p:tagLst>
</file>

<file path=ppt/tags/tag18.xml><?xml version="1.0" encoding="utf-8"?>
<p:tagLst xmlns:p="http://schemas.openxmlformats.org/presentationml/2006/main">
  <p:tag name="POWER_USER_DIAGRAM_CIRCULAR_ARROW_KEY" val="POWER_USER_DIAGRAM_CIRCULAR_ARROW_VALUE_22"/>
</p:tagLst>
</file>

<file path=ppt/tags/tag180.xml><?xml version="1.0" encoding="utf-8"?>
<p:tagLst xmlns:p="http://schemas.openxmlformats.org/presentationml/2006/main">
  <p:tag name="POWER_USER_DIAGRAM_CIRCULAR_ARROW_KEY" val="POWER_USER_DIAGRAM_CIRCULAR_ARROW_VALUE_14"/>
</p:tagLst>
</file>

<file path=ppt/tags/tag181.xml><?xml version="1.0" encoding="utf-8"?>
<p:tagLst xmlns:p="http://schemas.openxmlformats.org/presentationml/2006/main">
  <p:tag name="POWER_USER_DIAGRAM_CIRCULAR_ARROW_KEY" val="POWER_USER_DIAGRAM_CIRCULAR_ARROW_VALUE_15"/>
</p:tagLst>
</file>

<file path=ppt/tags/tag182.xml><?xml version="1.0" encoding="utf-8"?>
<p:tagLst xmlns:p="http://schemas.openxmlformats.org/presentationml/2006/main">
  <p:tag name="POWER_USER_DIAGRAM_CIRCULAR_ARROW_KEY" val="POWER_USER_DIAGRAM_CIRCULAR_ARROW_VALUE_16"/>
</p:tagLst>
</file>

<file path=ppt/tags/tag183.xml><?xml version="1.0" encoding="utf-8"?>
<p:tagLst xmlns:p="http://schemas.openxmlformats.org/presentationml/2006/main">
  <p:tag name="POWER_USER_DIAGRAM_CIRCULAR_ARROW_KEY" val="POWER_USER_DIAGRAM_CIRCULAR_ARROW_VALUE_17"/>
</p:tagLst>
</file>

<file path=ppt/tags/tag184.xml><?xml version="1.0" encoding="utf-8"?>
<p:tagLst xmlns:p="http://schemas.openxmlformats.org/presentationml/2006/main">
  <p:tag name="POWER_USER_DIAGRAM_CIRCULAR_ARROW_KEY" val="POWER_USER_DIAGRAM_CIRCULAR_ARROW_VALUE_18"/>
</p:tagLst>
</file>

<file path=ppt/tags/tag185.xml><?xml version="1.0" encoding="utf-8"?>
<p:tagLst xmlns:p="http://schemas.openxmlformats.org/presentationml/2006/main">
  <p:tag name="POWER_USER_DIAGRAM_CIRCULAR_ARROW_KEY" val="POWER_USER_DIAGRAM_CIRCULAR_ARROW_VALUE_19"/>
</p:tagLst>
</file>

<file path=ppt/tags/tag186.xml><?xml version="1.0" encoding="utf-8"?>
<p:tagLst xmlns:p="http://schemas.openxmlformats.org/presentationml/2006/main">
  <p:tag name="POWER_USER_DIAGRAM_CIRCULAR_ARROW_KEY" val="POWER_USER_DIAGRAM_CIRCULAR_ARROW_VALUE_20"/>
</p:tagLst>
</file>

<file path=ppt/tags/tag187.xml><?xml version="1.0" encoding="utf-8"?>
<p:tagLst xmlns:p="http://schemas.openxmlformats.org/presentationml/2006/main">
  <p:tag name="POWER_USER_DIAGRAM_CIRCULAR_ARROW_KEY" val="POWER_USER_DIAGRAM_CIRCULAR_ARROW_VALUE_21"/>
</p:tagLst>
</file>

<file path=ppt/tags/tag188.xml><?xml version="1.0" encoding="utf-8"?>
<p:tagLst xmlns:p="http://schemas.openxmlformats.org/presentationml/2006/main">
  <p:tag name="POWER_USER_DIAGRAM_CIRCULAR_ARROW_KEY" val="POWER_USER_DIAGRAM_CIRCULAR_ARROW_VALUE_22"/>
</p:tagLst>
</file>

<file path=ppt/tags/tag189.xml><?xml version="1.0" encoding="utf-8"?>
<p:tagLst xmlns:p="http://schemas.openxmlformats.org/presentationml/2006/main">
  <p:tag name="POWER_USER_DIAGRAM_CIRCULAR_ARROW_KEY" val="POWER_USER_DIAGRAM_CIRCULAR_ARROW_VALUE_23"/>
</p:tagLst>
</file>

<file path=ppt/tags/tag19.xml><?xml version="1.0" encoding="utf-8"?>
<p:tagLst xmlns:p="http://schemas.openxmlformats.org/presentationml/2006/main">
  <p:tag name="POWER_USER_DIAGRAM_CIRCULAR_ARROW_KEY" val="POWER_USER_DIAGRAM_CIRCULAR_ARROW_VALUE_23"/>
</p:tagLst>
</file>

<file path=ppt/tags/tag190.xml><?xml version="1.0" encoding="utf-8"?>
<p:tagLst xmlns:p="http://schemas.openxmlformats.org/presentationml/2006/main">
  <p:tag name="POWER_USER_DIAGRAM_CIRCULAR_ARROW_KEY" val="POWER_USER_DIAGRAM_CIRCULAR_ARROW_VALUE_24"/>
</p:tagLst>
</file>

<file path=ppt/tags/tag191.xml><?xml version="1.0" encoding="utf-8"?>
<p:tagLst xmlns:p="http://schemas.openxmlformats.org/presentationml/2006/main">
  <p:tag name="POWER_USER_DIAGRAM_CIRCULAR_ARROW_KEY" val="POWER_USER_DIAGRAM_CIRCULAR_ARROW_VALUE_25"/>
</p:tagLst>
</file>

<file path=ppt/tags/tag192.xml><?xml version="1.0" encoding="utf-8"?>
<p:tagLst xmlns:p="http://schemas.openxmlformats.org/presentationml/2006/main">
  <p:tag name="POWER_USER_DIAGRAM_CIRCULAR_ARROW_KEY" val="POWER_USER_DIAGRAM_CIRCULAR_ARROW_VALUE_26"/>
</p:tagLst>
</file>

<file path=ppt/tags/tag193.xml><?xml version="1.0" encoding="utf-8"?>
<p:tagLst xmlns:p="http://schemas.openxmlformats.org/presentationml/2006/main">
  <p:tag name="POWER_USER_DIAGRAM_CIRCULAR_ARROW_KEY" val="POWER_USER_DIAGRAM_CIRCULAR_ARROW_VALUE_27"/>
</p:tagLst>
</file>

<file path=ppt/tags/tag194.xml><?xml version="1.0" encoding="utf-8"?>
<p:tagLst xmlns:p="http://schemas.openxmlformats.org/presentationml/2006/main">
  <p:tag name="POWER_USER_DIAGRAM_CIRCULAR_ARROW_KEY" val="POWER_USER_DIAGRAM_CIRCULAR_ARROW_VALUE_28"/>
</p:tagLst>
</file>

<file path=ppt/tags/tag195.xml><?xml version="1.0" encoding="utf-8"?>
<p:tagLst xmlns:p="http://schemas.openxmlformats.org/presentationml/2006/main">
  <p:tag name="POWER_USER_DIAGRAM_CIRCULAR_ARROW_KEY" val="POWER_USER_DIAGRAM_CIRCULAR_ARROW_VALUE_29"/>
</p:tagLst>
</file>

<file path=ppt/tags/tag196.xml><?xml version="1.0" encoding="utf-8"?>
<p:tagLst xmlns:p="http://schemas.openxmlformats.org/presentationml/2006/main">
  <p:tag name="POWER_USER_DIAGRAM_CIRCULAR_ARROW_KEY" val="POWER_USER_DIAGRAM_CIRCULAR_ARROW_VALUE_30"/>
</p:tagLst>
</file>

<file path=ppt/tags/tag197.xml><?xml version="1.0" encoding="utf-8"?>
<p:tagLst xmlns:p="http://schemas.openxmlformats.org/presentationml/2006/main">
  <p:tag name="POWER_USER_DIAGRAM_CIRCULAR_ARROW_KEY" val="POWER_USER_DIAGRAM_CIRCULAR_ARROW_VALUE_31"/>
</p:tagLst>
</file>

<file path=ppt/tags/tag198.xml><?xml version="1.0" encoding="utf-8"?>
<p:tagLst xmlns:p="http://schemas.openxmlformats.org/presentationml/2006/main">
  <p:tag name="POWER_USER_DIAGRAM_CIRCULAR_ARROW_KEY" val="POWER_USER_DIAGRAM_CIRCULAR_ARROW_VALUE_32"/>
</p:tagLst>
</file>

<file path=ppt/tags/tag199.xml><?xml version="1.0" encoding="utf-8"?>
<p:tagLst xmlns:p="http://schemas.openxmlformats.org/presentationml/2006/main">
  <p:tag name="POWER_USER_DIAGRAM_CIRCULAR_ARROW_KEY" val="POWER_USER_DIAGRAM_CIRCULAR_ARROW_VALUE_33"/>
</p:tagLst>
</file>

<file path=ppt/tags/tag2.xml><?xml version="1.0" encoding="utf-8"?>
<p:tagLst xmlns:p="http://schemas.openxmlformats.org/presentationml/2006/main">
  <p:tag name="POWER_USER_DIAGRAM_CIRCULAR_ARROW_KEY" val="POWER_USER_DIAGRAM_CIRCULAR_ARROW_VALUE_6"/>
</p:tagLst>
</file>

<file path=ppt/tags/tag20.xml><?xml version="1.0" encoding="utf-8"?>
<p:tagLst xmlns:p="http://schemas.openxmlformats.org/presentationml/2006/main">
  <p:tag name="POWER_USER_DIAGRAM_CIRCULAR_ARROW_KEY" val="POWER_USER_DIAGRAM_CIRCULAR_ARROW_VALUE_24"/>
</p:tagLst>
</file>

<file path=ppt/tags/tag200.xml><?xml version="1.0" encoding="utf-8"?>
<p:tagLst xmlns:p="http://schemas.openxmlformats.org/presentationml/2006/main">
  <p:tag name="POWER_USER_DIAGRAM_CIRCULAR_ARROW_KEY" val="POWER_USER_DIAGRAM_CIRCULAR_ARROW_VALUE_34"/>
</p:tagLst>
</file>

<file path=ppt/tags/tag201.xml><?xml version="1.0" encoding="utf-8"?>
<p:tagLst xmlns:p="http://schemas.openxmlformats.org/presentationml/2006/main">
  <p:tag name="POWER_USER_DIAGRAM_CIRCULAR_ARROW_KEY" val="POWER_USER_DIAGRAM_CIRCULAR_ARROW_VALUE_35"/>
</p:tagLst>
</file>

<file path=ppt/tags/tag202.xml><?xml version="1.0" encoding="utf-8"?>
<p:tagLst xmlns:p="http://schemas.openxmlformats.org/presentationml/2006/main">
  <p:tag name="POWER_USER_DIAGRAM_CIRCULAR_ARROW_KEY" val="POWER_USER_DIAGRAM_CIRCULAR_ARROW_VALUE_36"/>
</p:tagLst>
</file>

<file path=ppt/tags/tag203.xml><?xml version="1.0" encoding="utf-8"?>
<p:tagLst xmlns:p="http://schemas.openxmlformats.org/presentationml/2006/main">
  <p:tag name="POWER_USER_DIAGRAM_CIRCULAR_ARROW_KEY" val="POWER_USER_DIAGRAM_CIRCULAR_ARROW_VALUE_37"/>
</p:tagLst>
</file>

<file path=ppt/tags/tag204.xml><?xml version="1.0" encoding="utf-8"?>
<p:tagLst xmlns:p="http://schemas.openxmlformats.org/presentationml/2006/main">
  <p:tag name="POWER_USER_DIAGRAM_CIRCULAR_ARROW_KEY" val="POWER_USER_DIAGRAM_CIRCULAR_ARROW_VALUE_38"/>
</p:tagLst>
</file>

<file path=ppt/tags/tag205.xml><?xml version="1.0" encoding="utf-8"?>
<p:tagLst xmlns:p="http://schemas.openxmlformats.org/presentationml/2006/main">
  <p:tag name="POWER_USER_DIAGRAM_CIRCULAR_ARROW_KEY" val="POWER_USER_DIAGRAM_CIRCULAR_ARROW_VALUE_39"/>
</p:tagLst>
</file>

<file path=ppt/tags/tag206.xml><?xml version="1.0" encoding="utf-8"?>
<p:tagLst xmlns:p="http://schemas.openxmlformats.org/presentationml/2006/main">
  <p:tag name="POWER_USER_DIAGRAM_CIRCULAR_ARROW_KEY" val="POWER_USER_DIAGRAM_CIRCULAR_ARROW_VALUE_40"/>
</p:tagLst>
</file>

<file path=ppt/tags/tag207.xml><?xml version="1.0" encoding="utf-8"?>
<p:tagLst xmlns:p="http://schemas.openxmlformats.org/presentationml/2006/main">
  <p:tag name="POWER_USER_DIAGRAM_CIRCULAR_ARROW_KEY" val="POWER_USER_DIAGRAM_CIRCULAR_ARROW_VALUE_41"/>
</p:tagLst>
</file>

<file path=ppt/tags/tag208.xml><?xml version="1.0" encoding="utf-8"?>
<p:tagLst xmlns:p="http://schemas.openxmlformats.org/presentationml/2006/main">
  <p:tag name="POWER_USER_DIAGRAM_CIRCULAR_ARROW_KEY" val="POWER_USER_DIAGRAM_CIRCULAR_ARROW_VALUE_42"/>
</p:tagLst>
</file>

<file path=ppt/tags/tag209.xml><?xml version="1.0" encoding="utf-8"?>
<p:tagLst xmlns:p="http://schemas.openxmlformats.org/presentationml/2006/main">
  <p:tag name="POWER_USER_DIAGRAM_CIRCULAR_ARROW_KEY" val="POWER_USER_DIAGRAM_CIRCULAR_ARROW_VALUE_43"/>
</p:tagLst>
</file>

<file path=ppt/tags/tag21.xml><?xml version="1.0" encoding="utf-8"?>
<p:tagLst xmlns:p="http://schemas.openxmlformats.org/presentationml/2006/main">
  <p:tag name="POWER_USER_DIAGRAM_CIRCULAR_ARROW_KEY" val="POWER_USER_DIAGRAM_CIRCULAR_ARROW_VALUE_25"/>
</p:tagLst>
</file>

<file path=ppt/tags/tag210.xml><?xml version="1.0" encoding="utf-8"?>
<p:tagLst xmlns:p="http://schemas.openxmlformats.org/presentationml/2006/main">
  <p:tag name="POWER_USER_DIAGRAM_CIRCULAR_ARROW_KEY" val="POWER_USER_DIAGRAM_CIRCULAR_ARROW_VALUE_44"/>
</p:tagLst>
</file>

<file path=ppt/tags/tag211.xml><?xml version="1.0" encoding="utf-8"?>
<p:tagLst xmlns:p="http://schemas.openxmlformats.org/presentationml/2006/main">
  <p:tag name="POWER_USER_DIAGRAM_CIRCULAR_ARROW_KEY" val="POWER_USER_DIAGRAM_CIRCULAR_ARROW_VALUE_45"/>
</p:tagLst>
</file>

<file path=ppt/tags/tag212.xml><?xml version="1.0" encoding="utf-8"?>
<p:tagLst xmlns:p="http://schemas.openxmlformats.org/presentationml/2006/main">
  <p:tag name="POWER_USER_DIAGRAM_CIRCULAR_ARROW_KEY" val="POWER_USER_DIAGRAM_CIRCULAR_ARROW_VALUE_46"/>
</p:tagLst>
</file>

<file path=ppt/tags/tag213.xml><?xml version="1.0" encoding="utf-8"?>
<p:tagLst xmlns:p="http://schemas.openxmlformats.org/presentationml/2006/main">
  <p:tag name="POWER_USER_DIAGRAM_CIRCULAR_ARROW_KEY" val="POWER_USER_DIAGRAM_CIRCULAR_ARROW_VALUE_47"/>
</p:tagLst>
</file>

<file path=ppt/tags/tag214.xml><?xml version="1.0" encoding="utf-8"?>
<p:tagLst xmlns:p="http://schemas.openxmlformats.org/presentationml/2006/main">
  <p:tag name="POWER_USER_DIAGRAM_CIRCULAR_ARROW_KEY" val="POWER_USER_DIAGRAM_CIRCULAR_ARROW_VALUE_48"/>
</p:tagLst>
</file>

<file path=ppt/tags/tag215.xml><?xml version="1.0" encoding="utf-8"?>
<p:tagLst xmlns:p="http://schemas.openxmlformats.org/presentationml/2006/main">
  <p:tag name="POWER_USER_DIAGRAM_CIRCULAR_ARROW_KEY" val="POWER_USER_DIAGRAM_CIRCULAR_ARROW_VALUE_49"/>
</p:tagLst>
</file>

<file path=ppt/tags/tag216.xml><?xml version="1.0" encoding="utf-8"?>
<p:tagLst xmlns:p="http://schemas.openxmlformats.org/presentationml/2006/main">
  <p:tag name="POWER_USER_DIAGRAM_CIRCULAR_ARROW_KEY" val="POWER_USER_DIAGRAM_CIRCULAR_ARROW_VALUE_50"/>
</p:tagLst>
</file>

<file path=ppt/tags/tag217.xml><?xml version="1.0" encoding="utf-8"?>
<p:tagLst xmlns:p="http://schemas.openxmlformats.org/presentationml/2006/main">
  <p:tag name="POWER_USER_TAGS_ICONS" val=""/>
</p:tagLst>
</file>

<file path=ppt/tags/tag218.xml><?xml version="1.0" encoding="utf-8"?>
<p:tagLst xmlns:p="http://schemas.openxmlformats.org/presentationml/2006/main">
  <p:tag name="POWER_USER_TAGS_ICONS" val=""/>
</p:tagLst>
</file>

<file path=ppt/tags/tag219.xml><?xml version="1.0" encoding="utf-8"?>
<p:tagLst xmlns:p="http://schemas.openxmlformats.org/presentationml/2006/main">
  <p:tag name="POWER_USER_TAGS_ICONS" val=""/>
</p:tagLst>
</file>

<file path=ppt/tags/tag22.xml><?xml version="1.0" encoding="utf-8"?>
<p:tagLst xmlns:p="http://schemas.openxmlformats.org/presentationml/2006/main">
  <p:tag name="POWER_USER_DIAGRAM_CIRCULAR_ARROW_KEY" val="POWER_USER_DIAGRAM_CIRCULAR_ARROW_VALUE_26"/>
</p:tagLst>
</file>

<file path=ppt/tags/tag220.xml><?xml version="1.0" encoding="utf-8"?>
<p:tagLst xmlns:p="http://schemas.openxmlformats.org/presentationml/2006/main">
  <p:tag name="POWER_USER_TAGS_ICONS" val="business-man_POWER_USER_SEPARATOR_ICONS_worker"/>
</p:tagLst>
</file>

<file path=ppt/tags/tag221.xml><?xml version="1.0" encoding="utf-8"?>
<p:tagLst xmlns:p="http://schemas.openxmlformats.org/presentationml/2006/main">
  <p:tag name="POWER_USER_TAGS_ICONS" val="businessman*professional"/>
</p:tagLst>
</file>

<file path=ppt/tags/tag222.xml><?xml version="1.0" encoding="utf-8"?>
<p:tagLst xmlns:p="http://schemas.openxmlformats.org/presentationml/2006/main">
  <p:tag name="POWER_USER_TAGS_ICONS" val="business people"/>
</p:tagLst>
</file>

<file path=ppt/tags/tag223.xml><?xml version="1.0" encoding="utf-8"?>
<p:tagLst xmlns:p="http://schemas.openxmlformats.org/presentationml/2006/main">
  <p:tag name="POWER_USER_DIAGRAM_CIRCULAR_ARROW_KEY" val="POWER_USER_DIAGRAM_CIRCULAR_ARROW_VALUE_5"/>
</p:tagLst>
</file>

<file path=ppt/tags/tag224.xml><?xml version="1.0" encoding="utf-8"?>
<p:tagLst xmlns:p="http://schemas.openxmlformats.org/presentationml/2006/main">
  <p:tag name="POWER_USER_DIAGRAM_CIRCULAR_ARROW_KEY" val="POWER_USER_DIAGRAM_CIRCULAR_ARROW_VALUE_6"/>
</p:tagLst>
</file>

<file path=ppt/tags/tag225.xml><?xml version="1.0" encoding="utf-8"?>
<p:tagLst xmlns:p="http://schemas.openxmlformats.org/presentationml/2006/main">
  <p:tag name="POWER_USER_DIAGRAM_CIRCULAR_ARROW_KEY" val="POWER_USER_DIAGRAM_CIRCULAR_ARROW_VALUE_7"/>
</p:tagLst>
</file>

<file path=ppt/tags/tag226.xml><?xml version="1.0" encoding="utf-8"?>
<p:tagLst xmlns:p="http://schemas.openxmlformats.org/presentationml/2006/main">
  <p:tag name="POWER_USER_DIAGRAM_CIRCULAR_ARROW_KEY" val="POWER_USER_DIAGRAM_CIRCULAR_ARROW_VALUE_8"/>
</p:tagLst>
</file>

<file path=ppt/tags/tag227.xml><?xml version="1.0" encoding="utf-8"?>
<p:tagLst xmlns:p="http://schemas.openxmlformats.org/presentationml/2006/main">
  <p:tag name="POWER_USER_DIAGRAM_CIRCULAR_ARROW_KEY" val="POWER_USER_DIAGRAM_CIRCULAR_ARROW_VALUE_9"/>
</p:tagLst>
</file>

<file path=ppt/tags/tag228.xml><?xml version="1.0" encoding="utf-8"?>
<p:tagLst xmlns:p="http://schemas.openxmlformats.org/presentationml/2006/main">
  <p:tag name="POWER_USER_DIAGRAM_CIRCULAR_ARROW_KEY" val="POWER_USER_DIAGRAM_CIRCULAR_ARROW_VALUE_10"/>
</p:tagLst>
</file>

<file path=ppt/tags/tag229.xml><?xml version="1.0" encoding="utf-8"?>
<p:tagLst xmlns:p="http://schemas.openxmlformats.org/presentationml/2006/main">
  <p:tag name="POWER_USER_DIAGRAM_CIRCULAR_ARROW_KEY" val="POWER_USER_DIAGRAM_CIRCULAR_ARROW_VALUE_11"/>
</p:tagLst>
</file>

<file path=ppt/tags/tag23.xml><?xml version="1.0" encoding="utf-8"?>
<p:tagLst xmlns:p="http://schemas.openxmlformats.org/presentationml/2006/main">
  <p:tag name="POWER_USER_DIAGRAM_CIRCULAR_ARROW_KEY" val="POWER_USER_DIAGRAM_CIRCULAR_ARROW_VALUE_27"/>
</p:tagLst>
</file>

<file path=ppt/tags/tag230.xml><?xml version="1.0" encoding="utf-8"?>
<p:tagLst xmlns:p="http://schemas.openxmlformats.org/presentationml/2006/main">
  <p:tag name="POWER_USER_DIAGRAM_CIRCULAR_ARROW_KEY" val="POWER_USER_DIAGRAM_CIRCULAR_ARROW_VALUE_12"/>
</p:tagLst>
</file>

<file path=ppt/tags/tag231.xml><?xml version="1.0" encoding="utf-8"?>
<p:tagLst xmlns:p="http://schemas.openxmlformats.org/presentationml/2006/main">
  <p:tag name="POWER_USER_DIAGRAM_CIRCULAR_ARROW_KEY" val="POWER_USER_DIAGRAM_CIRCULAR_ARROW_VALUE_13"/>
</p:tagLst>
</file>

<file path=ppt/tags/tag232.xml><?xml version="1.0" encoding="utf-8"?>
<p:tagLst xmlns:p="http://schemas.openxmlformats.org/presentationml/2006/main">
  <p:tag name="POWER_USER_DIAGRAM_CIRCULAR_ARROW_KEY" val="POWER_USER_DIAGRAM_CIRCULAR_ARROW_VALUE_14"/>
</p:tagLst>
</file>

<file path=ppt/tags/tag233.xml><?xml version="1.0" encoding="utf-8"?>
<p:tagLst xmlns:p="http://schemas.openxmlformats.org/presentationml/2006/main">
  <p:tag name="POWER_USER_DIAGRAM_CIRCULAR_ARROW_KEY" val="POWER_USER_DIAGRAM_CIRCULAR_ARROW_VALUE_15"/>
</p:tagLst>
</file>

<file path=ppt/tags/tag234.xml><?xml version="1.0" encoding="utf-8"?>
<p:tagLst xmlns:p="http://schemas.openxmlformats.org/presentationml/2006/main">
  <p:tag name="POWER_USER_DIAGRAM_CIRCULAR_ARROW_KEY" val="POWER_USER_DIAGRAM_CIRCULAR_ARROW_VALUE_16"/>
</p:tagLst>
</file>

<file path=ppt/tags/tag235.xml><?xml version="1.0" encoding="utf-8"?>
<p:tagLst xmlns:p="http://schemas.openxmlformats.org/presentationml/2006/main">
  <p:tag name="POWER_USER_DIAGRAM_CIRCULAR_ARROW_KEY" val="POWER_USER_DIAGRAM_CIRCULAR_ARROW_VALUE_17"/>
</p:tagLst>
</file>

<file path=ppt/tags/tag236.xml><?xml version="1.0" encoding="utf-8"?>
<p:tagLst xmlns:p="http://schemas.openxmlformats.org/presentationml/2006/main">
  <p:tag name="POWER_USER_DIAGRAM_CIRCULAR_ARROW_KEY" val="POWER_USER_DIAGRAM_CIRCULAR_ARROW_VALUE_18"/>
</p:tagLst>
</file>

<file path=ppt/tags/tag237.xml><?xml version="1.0" encoding="utf-8"?>
<p:tagLst xmlns:p="http://schemas.openxmlformats.org/presentationml/2006/main">
  <p:tag name="POWER_USER_DIAGRAM_CIRCULAR_ARROW_KEY" val="POWER_USER_DIAGRAM_CIRCULAR_ARROW_VALUE_19"/>
</p:tagLst>
</file>

<file path=ppt/tags/tag238.xml><?xml version="1.0" encoding="utf-8"?>
<p:tagLst xmlns:p="http://schemas.openxmlformats.org/presentationml/2006/main">
  <p:tag name="POWER_USER_DIAGRAM_CIRCULAR_ARROW_KEY" val="POWER_USER_DIAGRAM_CIRCULAR_ARROW_VALUE_20"/>
</p:tagLst>
</file>

<file path=ppt/tags/tag239.xml><?xml version="1.0" encoding="utf-8"?>
<p:tagLst xmlns:p="http://schemas.openxmlformats.org/presentationml/2006/main">
  <p:tag name="POWER_USER_DIAGRAM_CIRCULAR_ARROW_KEY" val="POWER_USER_DIAGRAM_CIRCULAR_ARROW_VALUE_21"/>
</p:tagLst>
</file>

<file path=ppt/tags/tag24.xml><?xml version="1.0" encoding="utf-8"?>
<p:tagLst xmlns:p="http://schemas.openxmlformats.org/presentationml/2006/main">
  <p:tag name="POWER_USER_DIAGRAM_CIRCULAR_ARROW_KEY" val="POWER_USER_DIAGRAM_CIRCULAR_ARROW_VALUE_28"/>
</p:tagLst>
</file>

<file path=ppt/tags/tag240.xml><?xml version="1.0" encoding="utf-8"?>
<p:tagLst xmlns:p="http://schemas.openxmlformats.org/presentationml/2006/main">
  <p:tag name="POWER_USER_DIAGRAM_CIRCULAR_ARROW_KEY" val="POWER_USER_DIAGRAM_CIRCULAR_ARROW_VALUE_22"/>
</p:tagLst>
</file>

<file path=ppt/tags/tag241.xml><?xml version="1.0" encoding="utf-8"?>
<p:tagLst xmlns:p="http://schemas.openxmlformats.org/presentationml/2006/main">
  <p:tag name="POWER_USER_DIAGRAM_CIRCULAR_ARROW_KEY" val="POWER_USER_DIAGRAM_CIRCULAR_ARROW_VALUE_23"/>
</p:tagLst>
</file>

<file path=ppt/tags/tag242.xml><?xml version="1.0" encoding="utf-8"?>
<p:tagLst xmlns:p="http://schemas.openxmlformats.org/presentationml/2006/main">
  <p:tag name="POWER_USER_DIAGRAM_CIRCULAR_ARROW_KEY" val="POWER_USER_DIAGRAM_CIRCULAR_ARROW_VALUE_24"/>
</p:tagLst>
</file>

<file path=ppt/tags/tag243.xml><?xml version="1.0" encoding="utf-8"?>
<p:tagLst xmlns:p="http://schemas.openxmlformats.org/presentationml/2006/main">
  <p:tag name="POWER_USER_DIAGRAM_CIRCULAR_ARROW_KEY" val="POWER_USER_DIAGRAM_CIRCULAR_ARROW_VALUE_25"/>
</p:tagLst>
</file>

<file path=ppt/tags/tag244.xml><?xml version="1.0" encoding="utf-8"?>
<p:tagLst xmlns:p="http://schemas.openxmlformats.org/presentationml/2006/main">
  <p:tag name="POWER_USER_DIAGRAM_CIRCULAR_ARROW_KEY" val="POWER_USER_DIAGRAM_CIRCULAR_ARROW_VALUE_26"/>
</p:tagLst>
</file>

<file path=ppt/tags/tag245.xml><?xml version="1.0" encoding="utf-8"?>
<p:tagLst xmlns:p="http://schemas.openxmlformats.org/presentationml/2006/main">
  <p:tag name="POWER_USER_DIAGRAM_CIRCULAR_ARROW_KEY" val="POWER_USER_DIAGRAM_CIRCULAR_ARROW_VALUE_27"/>
</p:tagLst>
</file>

<file path=ppt/tags/tag246.xml><?xml version="1.0" encoding="utf-8"?>
<p:tagLst xmlns:p="http://schemas.openxmlformats.org/presentationml/2006/main">
  <p:tag name="POWER_USER_DIAGRAM_CIRCULAR_ARROW_KEY" val="POWER_USER_DIAGRAM_CIRCULAR_ARROW_VALUE_28"/>
</p:tagLst>
</file>

<file path=ppt/tags/tag247.xml><?xml version="1.0" encoding="utf-8"?>
<p:tagLst xmlns:p="http://schemas.openxmlformats.org/presentationml/2006/main">
  <p:tag name="POWER_USER_DIAGRAM_CIRCULAR_ARROW_KEY" val="POWER_USER_DIAGRAM_CIRCULAR_ARROW_VALUE_29"/>
</p:tagLst>
</file>

<file path=ppt/tags/tag248.xml><?xml version="1.0" encoding="utf-8"?>
<p:tagLst xmlns:p="http://schemas.openxmlformats.org/presentationml/2006/main">
  <p:tag name="POWER_USER_DIAGRAM_CIRCULAR_ARROW_KEY" val="POWER_USER_DIAGRAM_CIRCULAR_ARROW_VALUE_30"/>
</p:tagLst>
</file>

<file path=ppt/tags/tag249.xml><?xml version="1.0" encoding="utf-8"?>
<p:tagLst xmlns:p="http://schemas.openxmlformats.org/presentationml/2006/main">
  <p:tag name="POWER_USER_DIAGRAM_CIRCULAR_ARROW_KEY" val="POWER_USER_DIAGRAM_CIRCULAR_ARROW_VALUE_31"/>
</p:tagLst>
</file>

<file path=ppt/tags/tag25.xml><?xml version="1.0" encoding="utf-8"?>
<p:tagLst xmlns:p="http://schemas.openxmlformats.org/presentationml/2006/main">
  <p:tag name="POWER_USER_DIAGRAM_CIRCULAR_ARROW_KEY" val="POWER_USER_DIAGRAM_CIRCULAR_ARROW_VALUE_29"/>
</p:tagLst>
</file>

<file path=ppt/tags/tag250.xml><?xml version="1.0" encoding="utf-8"?>
<p:tagLst xmlns:p="http://schemas.openxmlformats.org/presentationml/2006/main">
  <p:tag name="POWER_USER_DIAGRAM_CIRCULAR_ARROW_KEY" val="POWER_USER_DIAGRAM_CIRCULAR_ARROW_VALUE_32"/>
</p:tagLst>
</file>

<file path=ppt/tags/tag251.xml><?xml version="1.0" encoding="utf-8"?>
<p:tagLst xmlns:p="http://schemas.openxmlformats.org/presentationml/2006/main">
  <p:tag name="POWER_USER_DIAGRAM_CIRCULAR_ARROW_KEY" val="POWER_USER_DIAGRAM_CIRCULAR_ARROW_VALUE_33"/>
</p:tagLst>
</file>

<file path=ppt/tags/tag252.xml><?xml version="1.0" encoding="utf-8"?>
<p:tagLst xmlns:p="http://schemas.openxmlformats.org/presentationml/2006/main">
  <p:tag name="POWER_USER_DIAGRAM_CIRCULAR_ARROW_KEY" val="POWER_USER_DIAGRAM_CIRCULAR_ARROW_VALUE_34"/>
</p:tagLst>
</file>

<file path=ppt/tags/tag253.xml><?xml version="1.0" encoding="utf-8"?>
<p:tagLst xmlns:p="http://schemas.openxmlformats.org/presentationml/2006/main">
  <p:tag name="POWER_USER_DIAGRAM_CIRCULAR_ARROW_KEY" val="POWER_USER_DIAGRAM_CIRCULAR_ARROW_VALUE_35"/>
</p:tagLst>
</file>

<file path=ppt/tags/tag254.xml><?xml version="1.0" encoding="utf-8"?>
<p:tagLst xmlns:p="http://schemas.openxmlformats.org/presentationml/2006/main">
  <p:tag name="POWER_USER_DIAGRAM_CIRCULAR_ARROW_KEY" val="POWER_USER_DIAGRAM_CIRCULAR_ARROW_VALUE_36"/>
</p:tagLst>
</file>

<file path=ppt/tags/tag255.xml><?xml version="1.0" encoding="utf-8"?>
<p:tagLst xmlns:p="http://schemas.openxmlformats.org/presentationml/2006/main">
  <p:tag name="POWER_USER_DIAGRAM_CIRCULAR_ARROW_KEY" val="POWER_USER_DIAGRAM_CIRCULAR_ARROW_VALUE_37"/>
</p:tagLst>
</file>

<file path=ppt/tags/tag256.xml><?xml version="1.0" encoding="utf-8"?>
<p:tagLst xmlns:p="http://schemas.openxmlformats.org/presentationml/2006/main">
  <p:tag name="POWER_USER_DIAGRAM_CIRCULAR_ARROW_KEY" val="POWER_USER_DIAGRAM_CIRCULAR_ARROW_VALUE_38"/>
</p:tagLst>
</file>

<file path=ppt/tags/tag257.xml><?xml version="1.0" encoding="utf-8"?>
<p:tagLst xmlns:p="http://schemas.openxmlformats.org/presentationml/2006/main">
  <p:tag name="POWER_USER_DIAGRAM_CIRCULAR_ARROW_KEY" val="POWER_USER_DIAGRAM_CIRCULAR_ARROW_VALUE_39"/>
</p:tagLst>
</file>

<file path=ppt/tags/tag258.xml><?xml version="1.0" encoding="utf-8"?>
<p:tagLst xmlns:p="http://schemas.openxmlformats.org/presentationml/2006/main">
  <p:tag name="POWER_USER_DIAGRAM_CIRCULAR_ARROW_KEY" val="POWER_USER_DIAGRAM_CIRCULAR_ARROW_VALUE_40"/>
</p:tagLst>
</file>

<file path=ppt/tags/tag259.xml><?xml version="1.0" encoding="utf-8"?>
<p:tagLst xmlns:p="http://schemas.openxmlformats.org/presentationml/2006/main">
  <p:tag name="POWER_USER_DIAGRAM_CIRCULAR_ARROW_KEY" val="POWER_USER_DIAGRAM_CIRCULAR_ARROW_VALUE_41"/>
</p:tagLst>
</file>

<file path=ppt/tags/tag26.xml><?xml version="1.0" encoding="utf-8"?>
<p:tagLst xmlns:p="http://schemas.openxmlformats.org/presentationml/2006/main">
  <p:tag name="POWER_USER_DIAGRAM_CIRCULAR_ARROW_KEY" val="POWER_USER_DIAGRAM_CIRCULAR_ARROW_VALUE_30"/>
</p:tagLst>
</file>

<file path=ppt/tags/tag260.xml><?xml version="1.0" encoding="utf-8"?>
<p:tagLst xmlns:p="http://schemas.openxmlformats.org/presentationml/2006/main">
  <p:tag name="POWER_USER_DIAGRAM_CIRCULAR_ARROW_KEY" val="POWER_USER_DIAGRAM_CIRCULAR_ARROW_VALUE_42"/>
</p:tagLst>
</file>

<file path=ppt/tags/tag261.xml><?xml version="1.0" encoding="utf-8"?>
<p:tagLst xmlns:p="http://schemas.openxmlformats.org/presentationml/2006/main">
  <p:tag name="POWER_USER_DIAGRAM_CIRCULAR_ARROW_KEY" val="POWER_USER_DIAGRAM_CIRCULAR_ARROW_VALUE_43"/>
</p:tagLst>
</file>

<file path=ppt/tags/tag262.xml><?xml version="1.0" encoding="utf-8"?>
<p:tagLst xmlns:p="http://schemas.openxmlformats.org/presentationml/2006/main">
  <p:tag name="POWER_USER_DIAGRAM_CIRCULAR_ARROW_KEY" val="POWER_USER_DIAGRAM_CIRCULAR_ARROW_VALUE_44"/>
</p:tagLst>
</file>

<file path=ppt/tags/tag263.xml><?xml version="1.0" encoding="utf-8"?>
<p:tagLst xmlns:p="http://schemas.openxmlformats.org/presentationml/2006/main">
  <p:tag name="POWER_USER_DIAGRAM_CIRCULAR_ARROW_KEY" val="POWER_USER_DIAGRAM_CIRCULAR_ARROW_VALUE_45"/>
</p:tagLst>
</file>

<file path=ppt/tags/tag264.xml><?xml version="1.0" encoding="utf-8"?>
<p:tagLst xmlns:p="http://schemas.openxmlformats.org/presentationml/2006/main">
  <p:tag name="POWER_USER_DIAGRAM_CIRCULAR_ARROW_KEY" val="POWER_USER_DIAGRAM_CIRCULAR_ARROW_VALUE_46"/>
</p:tagLst>
</file>

<file path=ppt/tags/tag265.xml><?xml version="1.0" encoding="utf-8"?>
<p:tagLst xmlns:p="http://schemas.openxmlformats.org/presentationml/2006/main">
  <p:tag name="POWER_USER_DIAGRAM_CIRCULAR_ARROW_KEY" val="POWER_USER_DIAGRAM_CIRCULAR_ARROW_VALUE_47"/>
</p:tagLst>
</file>

<file path=ppt/tags/tag266.xml><?xml version="1.0" encoding="utf-8"?>
<p:tagLst xmlns:p="http://schemas.openxmlformats.org/presentationml/2006/main">
  <p:tag name="POWER_USER_DIAGRAM_CIRCULAR_ARROW_KEY" val="POWER_USER_DIAGRAM_CIRCULAR_ARROW_VALUE_48"/>
</p:tagLst>
</file>

<file path=ppt/tags/tag267.xml><?xml version="1.0" encoding="utf-8"?>
<p:tagLst xmlns:p="http://schemas.openxmlformats.org/presentationml/2006/main">
  <p:tag name="POWER_USER_DIAGRAM_CIRCULAR_ARROW_KEY" val="POWER_USER_DIAGRAM_CIRCULAR_ARROW_VALUE_49"/>
</p:tagLst>
</file>

<file path=ppt/tags/tag268.xml><?xml version="1.0" encoding="utf-8"?>
<p:tagLst xmlns:p="http://schemas.openxmlformats.org/presentationml/2006/main">
  <p:tag name="POWER_USER_DIAGRAM_CIRCULAR_ARROW_KEY" val="POWER_USER_DIAGRAM_CIRCULAR_ARROW_VALUE_50"/>
</p:tagLst>
</file>

<file path=ppt/tags/tag269.xml><?xml version="1.0" encoding="utf-8"?>
<p:tagLst xmlns:p="http://schemas.openxmlformats.org/presentationml/2006/main">
  <p:tag name="POWER_USER_DIAGRAM_CIRCULAR_ARROW_KEY" val="POWER_USER_DIAGRAM_CIRCULAR_ARROW_VALUE_5"/>
</p:tagLst>
</file>

<file path=ppt/tags/tag27.xml><?xml version="1.0" encoding="utf-8"?>
<p:tagLst xmlns:p="http://schemas.openxmlformats.org/presentationml/2006/main">
  <p:tag name="POWER_USER_DIAGRAM_CIRCULAR_ARROW_KEY" val="POWER_USER_DIAGRAM_CIRCULAR_ARROW_VALUE_31"/>
</p:tagLst>
</file>

<file path=ppt/tags/tag270.xml><?xml version="1.0" encoding="utf-8"?>
<p:tagLst xmlns:p="http://schemas.openxmlformats.org/presentationml/2006/main">
  <p:tag name="POWER_USER_DIAGRAM_CIRCULAR_ARROW_KEY" val="POWER_USER_DIAGRAM_CIRCULAR_ARROW_VALUE_6"/>
</p:tagLst>
</file>

<file path=ppt/tags/tag271.xml><?xml version="1.0" encoding="utf-8"?>
<p:tagLst xmlns:p="http://schemas.openxmlformats.org/presentationml/2006/main">
  <p:tag name="POWER_USER_DIAGRAM_CIRCULAR_ARROW_KEY" val="POWER_USER_DIAGRAM_CIRCULAR_ARROW_VALUE_7"/>
</p:tagLst>
</file>

<file path=ppt/tags/tag272.xml><?xml version="1.0" encoding="utf-8"?>
<p:tagLst xmlns:p="http://schemas.openxmlformats.org/presentationml/2006/main">
  <p:tag name="POWER_USER_DIAGRAM_CIRCULAR_ARROW_KEY" val="POWER_USER_DIAGRAM_CIRCULAR_ARROW_VALUE_8"/>
</p:tagLst>
</file>

<file path=ppt/tags/tag273.xml><?xml version="1.0" encoding="utf-8"?>
<p:tagLst xmlns:p="http://schemas.openxmlformats.org/presentationml/2006/main">
  <p:tag name="POWER_USER_DIAGRAM_CIRCULAR_ARROW_KEY" val="POWER_USER_DIAGRAM_CIRCULAR_ARROW_VALUE_9"/>
</p:tagLst>
</file>

<file path=ppt/tags/tag274.xml><?xml version="1.0" encoding="utf-8"?>
<p:tagLst xmlns:p="http://schemas.openxmlformats.org/presentationml/2006/main">
  <p:tag name="POWER_USER_DIAGRAM_CIRCULAR_ARROW_KEY" val="POWER_USER_DIAGRAM_CIRCULAR_ARROW_VALUE_10"/>
</p:tagLst>
</file>

<file path=ppt/tags/tag275.xml><?xml version="1.0" encoding="utf-8"?>
<p:tagLst xmlns:p="http://schemas.openxmlformats.org/presentationml/2006/main">
  <p:tag name="POWER_USER_DIAGRAM_CIRCULAR_ARROW_KEY" val="POWER_USER_DIAGRAM_CIRCULAR_ARROW_VALUE_11"/>
</p:tagLst>
</file>

<file path=ppt/tags/tag276.xml><?xml version="1.0" encoding="utf-8"?>
<p:tagLst xmlns:p="http://schemas.openxmlformats.org/presentationml/2006/main">
  <p:tag name="POWER_USER_DIAGRAM_CIRCULAR_ARROW_KEY" val="POWER_USER_DIAGRAM_CIRCULAR_ARROW_VALUE_12"/>
</p:tagLst>
</file>

<file path=ppt/tags/tag277.xml><?xml version="1.0" encoding="utf-8"?>
<p:tagLst xmlns:p="http://schemas.openxmlformats.org/presentationml/2006/main">
  <p:tag name="POWER_USER_DIAGRAM_CIRCULAR_ARROW_KEY" val="POWER_USER_DIAGRAM_CIRCULAR_ARROW_VALUE_13"/>
</p:tagLst>
</file>

<file path=ppt/tags/tag278.xml><?xml version="1.0" encoding="utf-8"?>
<p:tagLst xmlns:p="http://schemas.openxmlformats.org/presentationml/2006/main">
  <p:tag name="POWER_USER_DIAGRAM_CIRCULAR_ARROW_KEY" val="POWER_USER_DIAGRAM_CIRCULAR_ARROW_VALUE_14"/>
</p:tagLst>
</file>

<file path=ppt/tags/tag279.xml><?xml version="1.0" encoding="utf-8"?>
<p:tagLst xmlns:p="http://schemas.openxmlformats.org/presentationml/2006/main">
  <p:tag name="POWER_USER_DIAGRAM_CIRCULAR_ARROW_KEY" val="POWER_USER_DIAGRAM_CIRCULAR_ARROW_VALUE_15"/>
</p:tagLst>
</file>

<file path=ppt/tags/tag28.xml><?xml version="1.0" encoding="utf-8"?>
<p:tagLst xmlns:p="http://schemas.openxmlformats.org/presentationml/2006/main">
  <p:tag name="POWER_USER_DIAGRAM_CIRCULAR_ARROW_KEY" val="POWER_USER_DIAGRAM_CIRCULAR_ARROW_VALUE_32"/>
</p:tagLst>
</file>

<file path=ppt/tags/tag280.xml><?xml version="1.0" encoding="utf-8"?>
<p:tagLst xmlns:p="http://schemas.openxmlformats.org/presentationml/2006/main">
  <p:tag name="POWER_USER_DIAGRAM_CIRCULAR_ARROW_KEY" val="POWER_USER_DIAGRAM_CIRCULAR_ARROW_VALUE_16"/>
</p:tagLst>
</file>

<file path=ppt/tags/tag281.xml><?xml version="1.0" encoding="utf-8"?>
<p:tagLst xmlns:p="http://schemas.openxmlformats.org/presentationml/2006/main">
  <p:tag name="POWER_USER_DIAGRAM_CIRCULAR_ARROW_KEY" val="POWER_USER_DIAGRAM_CIRCULAR_ARROW_VALUE_17"/>
</p:tagLst>
</file>

<file path=ppt/tags/tag282.xml><?xml version="1.0" encoding="utf-8"?>
<p:tagLst xmlns:p="http://schemas.openxmlformats.org/presentationml/2006/main">
  <p:tag name="POWER_USER_DIAGRAM_CIRCULAR_ARROW_KEY" val="POWER_USER_DIAGRAM_CIRCULAR_ARROW_VALUE_18"/>
</p:tagLst>
</file>

<file path=ppt/tags/tag283.xml><?xml version="1.0" encoding="utf-8"?>
<p:tagLst xmlns:p="http://schemas.openxmlformats.org/presentationml/2006/main">
  <p:tag name="POWER_USER_DIAGRAM_CIRCULAR_ARROW_KEY" val="POWER_USER_DIAGRAM_CIRCULAR_ARROW_VALUE_19"/>
</p:tagLst>
</file>

<file path=ppt/tags/tag284.xml><?xml version="1.0" encoding="utf-8"?>
<p:tagLst xmlns:p="http://schemas.openxmlformats.org/presentationml/2006/main">
  <p:tag name="POWER_USER_DIAGRAM_CIRCULAR_ARROW_KEY" val="POWER_USER_DIAGRAM_CIRCULAR_ARROW_VALUE_20"/>
</p:tagLst>
</file>

<file path=ppt/tags/tag285.xml><?xml version="1.0" encoding="utf-8"?>
<p:tagLst xmlns:p="http://schemas.openxmlformats.org/presentationml/2006/main">
  <p:tag name="POWER_USER_DIAGRAM_CIRCULAR_ARROW_KEY" val="POWER_USER_DIAGRAM_CIRCULAR_ARROW_VALUE_21"/>
</p:tagLst>
</file>

<file path=ppt/tags/tag286.xml><?xml version="1.0" encoding="utf-8"?>
<p:tagLst xmlns:p="http://schemas.openxmlformats.org/presentationml/2006/main">
  <p:tag name="POWER_USER_DIAGRAM_CIRCULAR_ARROW_KEY" val="POWER_USER_DIAGRAM_CIRCULAR_ARROW_VALUE_22"/>
</p:tagLst>
</file>

<file path=ppt/tags/tag287.xml><?xml version="1.0" encoding="utf-8"?>
<p:tagLst xmlns:p="http://schemas.openxmlformats.org/presentationml/2006/main">
  <p:tag name="POWER_USER_DIAGRAM_CIRCULAR_ARROW_KEY" val="POWER_USER_DIAGRAM_CIRCULAR_ARROW_VALUE_23"/>
</p:tagLst>
</file>

<file path=ppt/tags/tag288.xml><?xml version="1.0" encoding="utf-8"?>
<p:tagLst xmlns:p="http://schemas.openxmlformats.org/presentationml/2006/main">
  <p:tag name="POWER_USER_DIAGRAM_CIRCULAR_ARROW_KEY" val="POWER_USER_DIAGRAM_CIRCULAR_ARROW_VALUE_24"/>
</p:tagLst>
</file>

<file path=ppt/tags/tag289.xml><?xml version="1.0" encoding="utf-8"?>
<p:tagLst xmlns:p="http://schemas.openxmlformats.org/presentationml/2006/main">
  <p:tag name="POWER_USER_DIAGRAM_CIRCULAR_ARROW_KEY" val="POWER_USER_DIAGRAM_CIRCULAR_ARROW_VALUE_25"/>
</p:tagLst>
</file>

<file path=ppt/tags/tag29.xml><?xml version="1.0" encoding="utf-8"?>
<p:tagLst xmlns:p="http://schemas.openxmlformats.org/presentationml/2006/main">
  <p:tag name="POWER_USER_DIAGRAM_CIRCULAR_ARROW_KEY" val="POWER_USER_DIAGRAM_CIRCULAR_ARROW_VALUE_33"/>
</p:tagLst>
</file>

<file path=ppt/tags/tag290.xml><?xml version="1.0" encoding="utf-8"?>
<p:tagLst xmlns:p="http://schemas.openxmlformats.org/presentationml/2006/main">
  <p:tag name="POWER_USER_DIAGRAM_CIRCULAR_ARROW_KEY" val="POWER_USER_DIAGRAM_CIRCULAR_ARROW_VALUE_26"/>
</p:tagLst>
</file>

<file path=ppt/tags/tag291.xml><?xml version="1.0" encoding="utf-8"?>
<p:tagLst xmlns:p="http://schemas.openxmlformats.org/presentationml/2006/main">
  <p:tag name="POWER_USER_DIAGRAM_CIRCULAR_ARROW_KEY" val="POWER_USER_DIAGRAM_CIRCULAR_ARROW_VALUE_27"/>
</p:tagLst>
</file>

<file path=ppt/tags/tag292.xml><?xml version="1.0" encoding="utf-8"?>
<p:tagLst xmlns:p="http://schemas.openxmlformats.org/presentationml/2006/main">
  <p:tag name="POWER_USER_DIAGRAM_CIRCULAR_ARROW_KEY" val="POWER_USER_DIAGRAM_CIRCULAR_ARROW_VALUE_28"/>
</p:tagLst>
</file>

<file path=ppt/tags/tag293.xml><?xml version="1.0" encoding="utf-8"?>
<p:tagLst xmlns:p="http://schemas.openxmlformats.org/presentationml/2006/main">
  <p:tag name="POWER_USER_DIAGRAM_CIRCULAR_ARROW_KEY" val="POWER_USER_DIAGRAM_CIRCULAR_ARROW_VALUE_29"/>
</p:tagLst>
</file>

<file path=ppt/tags/tag294.xml><?xml version="1.0" encoding="utf-8"?>
<p:tagLst xmlns:p="http://schemas.openxmlformats.org/presentationml/2006/main">
  <p:tag name="POWER_USER_DIAGRAM_CIRCULAR_ARROW_KEY" val="POWER_USER_DIAGRAM_CIRCULAR_ARROW_VALUE_30"/>
</p:tagLst>
</file>

<file path=ppt/tags/tag295.xml><?xml version="1.0" encoding="utf-8"?>
<p:tagLst xmlns:p="http://schemas.openxmlformats.org/presentationml/2006/main">
  <p:tag name="POWER_USER_DIAGRAM_CIRCULAR_ARROW_KEY" val="POWER_USER_DIAGRAM_CIRCULAR_ARROW_VALUE_31"/>
</p:tagLst>
</file>

<file path=ppt/tags/tag296.xml><?xml version="1.0" encoding="utf-8"?>
<p:tagLst xmlns:p="http://schemas.openxmlformats.org/presentationml/2006/main">
  <p:tag name="POWER_USER_DIAGRAM_CIRCULAR_ARROW_KEY" val="POWER_USER_DIAGRAM_CIRCULAR_ARROW_VALUE_32"/>
</p:tagLst>
</file>

<file path=ppt/tags/tag297.xml><?xml version="1.0" encoding="utf-8"?>
<p:tagLst xmlns:p="http://schemas.openxmlformats.org/presentationml/2006/main">
  <p:tag name="POWER_USER_DIAGRAM_CIRCULAR_ARROW_KEY" val="POWER_USER_DIAGRAM_CIRCULAR_ARROW_VALUE_33"/>
</p:tagLst>
</file>

<file path=ppt/tags/tag298.xml><?xml version="1.0" encoding="utf-8"?>
<p:tagLst xmlns:p="http://schemas.openxmlformats.org/presentationml/2006/main">
  <p:tag name="POWER_USER_DIAGRAM_CIRCULAR_ARROW_KEY" val="POWER_USER_DIAGRAM_CIRCULAR_ARROW_VALUE_34"/>
</p:tagLst>
</file>

<file path=ppt/tags/tag299.xml><?xml version="1.0" encoding="utf-8"?>
<p:tagLst xmlns:p="http://schemas.openxmlformats.org/presentationml/2006/main">
  <p:tag name="POWER_USER_DIAGRAM_CIRCULAR_ARROW_KEY" val="POWER_USER_DIAGRAM_CIRCULAR_ARROW_VALUE_35"/>
</p:tagLst>
</file>

<file path=ppt/tags/tag3.xml><?xml version="1.0" encoding="utf-8"?>
<p:tagLst xmlns:p="http://schemas.openxmlformats.org/presentationml/2006/main">
  <p:tag name="POWER_USER_DIAGRAM_CIRCULAR_ARROW_KEY" val="POWER_USER_DIAGRAM_CIRCULAR_ARROW_VALUE_7"/>
</p:tagLst>
</file>

<file path=ppt/tags/tag30.xml><?xml version="1.0" encoding="utf-8"?>
<p:tagLst xmlns:p="http://schemas.openxmlformats.org/presentationml/2006/main">
  <p:tag name="POWER_USER_DIAGRAM_CIRCULAR_ARROW_KEY" val="POWER_USER_DIAGRAM_CIRCULAR_ARROW_VALUE_34"/>
</p:tagLst>
</file>

<file path=ppt/tags/tag300.xml><?xml version="1.0" encoding="utf-8"?>
<p:tagLst xmlns:p="http://schemas.openxmlformats.org/presentationml/2006/main">
  <p:tag name="POWER_USER_DIAGRAM_CIRCULAR_ARROW_KEY" val="POWER_USER_DIAGRAM_CIRCULAR_ARROW_VALUE_36"/>
</p:tagLst>
</file>

<file path=ppt/tags/tag301.xml><?xml version="1.0" encoding="utf-8"?>
<p:tagLst xmlns:p="http://schemas.openxmlformats.org/presentationml/2006/main">
  <p:tag name="POWER_USER_DIAGRAM_CIRCULAR_ARROW_KEY" val="POWER_USER_DIAGRAM_CIRCULAR_ARROW_VALUE_37"/>
</p:tagLst>
</file>

<file path=ppt/tags/tag302.xml><?xml version="1.0" encoding="utf-8"?>
<p:tagLst xmlns:p="http://schemas.openxmlformats.org/presentationml/2006/main">
  <p:tag name="POWER_USER_DIAGRAM_CIRCULAR_ARROW_KEY" val="POWER_USER_DIAGRAM_CIRCULAR_ARROW_VALUE_38"/>
</p:tagLst>
</file>

<file path=ppt/tags/tag303.xml><?xml version="1.0" encoding="utf-8"?>
<p:tagLst xmlns:p="http://schemas.openxmlformats.org/presentationml/2006/main">
  <p:tag name="POWER_USER_DIAGRAM_CIRCULAR_ARROW_KEY" val="POWER_USER_DIAGRAM_CIRCULAR_ARROW_VALUE_39"/>
</p:tagLst>
</file>

<file path=ppt/tags/tag304.xml><?xml version="1.0" encoding="utf-8"?>
<p:tagLst xmlns:p="http://schemas.openxmlformats.org/presentationml/2006/main">
  <p:tag name="POWER_USER_DIAGRAM_CIRCULAR_ARROW_KEY" val="POWER_USER_DIAGRAM_CIRCULAR_ARROW_VALUE_40"/>
</p:tagLst>
</file>

<file path=ppt/tags/tag305.xml><?xml version="1.0" encoding="utf-8"?>
<p:tagLst xmlns:p="http://schemas.openxmlformats.org/presentationml/2006/main">
  <p:tag name="POWER_USER_DIAGRAM_CIRCULAR_ARROW_KEY" val="POWER_USER_DIAGRAM_CIRCULAR_ARROW_VALUE_41"/>
</p:tagLst>
</file>

<file path=ppt/tags/tag306.xml><?xml version="1.0" encoding="utf-8"?>
<p:tagLst xmlns:p="http://schemas.openxmlformats.org/presentationml/2006/main">
  <p:tag name="POWER_USER_DIAGRAM_CIRCULAR_ARROW_KEY" val="POWER_USER_DIAGRAM_CIRCULAR_ARROW_VALUE_42"/>
</p:tagLst>
</file>

<file path=ppt/tags/tag307.xml><?xml version="1.0" encoding="utf-8"?>
<p:tagLst xmlns:p="http://schemas.openxmlformats.org/presentationml/2006/main">
  <p:tag name="POWER_USER_DIAGRAM_CIRCULAR_ARROW_KEY" val="POWER_USER_DIAGRAM_CIRCULAR_ARROW_VALUE_43"/>
</p:tagLst>
</file>

<file path=ppt/tags/tag308.xml><?xml version="1.0" encoding="utf-8"?>
<p:tagLst xmlns:p="http://schemas.openxmlformats.org/presentationml/2006/main">
  <p:tag name="POWER_USER_DIAGRAM_CIRCULAR_ARROW_KEY" val="POWER_USER_DIAGRAM_CIRCULAR_ARROW_VALUE_44"/>
</p:tagLst>
</file>

<file path=ppt/tags/tag309.xml><?xml version="1.0" encoding="utf-8"?>
<p:tagLst xmlns:p="http://schemas.openxmlformats.org/presentationml/2006/main">
  <p:tag name="POWER_USER_DIAGRAM_CIRCULAR_ARROW_KEY" val="POWER_USER_DIAGRAM_CIRCULAR_ARROW_VALUE_45"/>
</p:tagLst>
</file>

<file path=ppt/tags/tag31.xml><?xml version="1.0" encoding="utf-8"?>
<p:tagLst xmlns:p="http://schemas.openxmlformats.org/presentationml/2006/main">
  <p:tag name="POWER_USER_DIAGRAM_CIRCULAR_ARROW_KEY" val="POWER_USER_DIAGRAM_CIRCULAR_ARROW_VALUE_35"/>
</p:tagLst>
</file>

<file path=ppt/tags/tag310.xml><?xml version="1.0" encoding="utf-8"?>
<p:tagLst xmlns:p="http://schemas.openxmlformats.org/presentationml/2006/main">
  <p:tag name="POWER_USER_DIAGRAM_CIRCULAR_ARROW_KEY" val="POWER_USER_DIAGRAM_CIRCULAR_ARROW_VALUE_46"/>
</p:tagLst>
</file>

<file path=ppt/tags/tag311.xml><?xml version="1.0" encoding="utf-8"?>
<p:tagLst xmlns:p="http://schemas.openxmlformats.org/presentationml/2006/main">
  <p:tag name="POWER_USER_DIAGRAM_CIRCULAR_ARROW_KEY" val="POWER_USER_DIAGRAM_CIRCULAR_ARROW_VALUE_47"/>
</p:tagLst>
</file>

<file path=ppt/tags/tag312.xml><?xml version="1.0" encoding="utf-8"?>
<p:tagLst xmlns:p="http://schemas.openxmlformats.org/presentationml/2006/main">
  <p:tag name="POWER_USER_DIAGRAM_CIRCULAR_ARROW_KEY" val="POWER_USER_DIAGRAM_CIRCULAR_ARROW_VALUE_48"/>
</p:tagLst>
</file>

<file path=ppt/tags/tag313.xml><?xml version="1.0" encoding="utf-8"?>
<p:tagLst xmlns:p="http://schemas.openxmlformats.org/presentationml/2006/main">
  <p:tag name="POWER_USER_DIAGRAM_CIRCULAR_ARROW_KEY" val="POWER_USER_DIAGRAM_CIRCULAR_ARROW_VALUE_49"/>
</p:tagLst>
</file>

<file path=ppt/tags/tag314.xml><?xml version="1.0" encoding="utf-8"?>
<p:tagLst xmlns:p="http://schemas.openxmlformats.org/presentationml/2006/main">
  <p:tag name="POWER_USER_DIAGRAM_CIRCULAR_ARROW_KEY" val="POWER_USER_DIAGRAM_CIRCULAR_ARROW_VALUE_50"/>
</p:tagLst>
</file>

<file path=ppt/tags/tag315.xml><?xml version="1.0" encoding="utf-8"?>
<p:tagLst xmlns:p="http://schemas.openxmlformats.org/presentationml/2006/main">
  <p:tag name="POWER_USER_DIAGRAM_CIRCULAR_ARROW_KEY" val="POWER_USER_DIAGRAM_CIRCULAR_ARROW_VALUE_5"/>
</p:tagLst>
</file>

<file path=ppt/tags/tag316.xml><?xml version="1.0" encoding="utf-8"?>
<p:tagLst xmlns:p="http://schemas.openxmlformats.org/presentationml/2006/main">
  <p:tag name="POWER_USER_DIAGRAM_CIRCULAR_ARROW_KEY" val="POWER_USER_DIAGRAM_CIRCULAR_ARROW_VALUE_6"/>
</p:tagLst>
</file>

<file path=ppt/tags/tag317.xml><?xml version="1.0" encoding="utf-8"?>
<p:tagLst xmlns:p="http://schemas.openxmlformats.org/presentationml/2006/main">
  <p:tag name="POWER_USER_DIAGRAM_CIRCULAR_ARROW_KEY" val="POWER_USER_DIAGRAM_CIRCULAR_ARROW_VALUE_7"/>
</p:tagLst>
</file>

<file path=ppt/tags/tag318.xml><?xml version="1.0" encoding="utf-8"?>
<p:tagLst xmlns:p="http://schemas.openxmlformats.org/presentationml/2006/main">
  <p:tag name="POWER_USER_DIAGRAM_CIRCULAR_ARROW_KEY" val="POWER_USER_DIAGRAM_CIRCULAR_ARROW_VALUE_8"/>
</p:tagLst>
</file>

<file path=ppt/tags/tag319.xml><?xml version="1.0" encoding="utf-8"?>
<p:tagLst xmlns:p="http://schemas.openxmlformats.org/presentationml/2006/main">
  <p:tag name="POWER_USER_DIAGRAM_CIRCULAR_ARROW_KEY" val="POWER_USER_DIAGRAM_CIRCULAR_ARROW_VALUE_9"/>
</p:tagLst>
</file>

<file path=ppt/tags/tag32.xml><?xml version="1.0" encoding="utf-8"?>
<p:tagLst xmlns:p="http://schemas.openxmlformats.org/presentationml/2006/main">
  <p:tag name="POWER_USER_DIAGRAM_CIRCULAR_ARROW_KEY" val="POWER_USER_DIAGRAM_CIRCULAR_ARROW_VALUE_36"/>
</p:tagLst>
</file>

<file path=ppt/tags/tag320.xml><?xml version="1.0" encoding="utf-8"?>
<p:tagLst xmlns:p="http://schemas.openxmlformats.org/presentationml/2006/main">
  <p:tag name="POWER_USER_DIAGRAM_CIRCULAR_ARROW_KEY" val="POWER_USER_DIAGRAM_CIRCULAR_ARROW_VALUE_10"/>
</p:tagLst>
</file>

<file path=ppt/tags/tag321.xml><?xml version="1.0" encoding="utf-8"?>
<p:tagLst xmlns:p="http://schemas.openxmlformats.org/presentationml/2006/main">
  <p:tag name="POWER_USER_DIAGRAM_CIRCULAR_ARROW_KEY" val="POWER_USER_DIAGRAM_CIRCULAR_ARROW_VALUE_11"/>
</p:tagLst>
</file>

<file path=ppt/tags/tag322.xml><?xml version="1.0" encoding="utf-8"?>
<p:tagLst xmlns:p="http://schemas.openxmlformats.org/presentationml/2006/main">
  <p:tag name="POWER_USER_DIAGRAM_CIRCULAR_ARROW_KEY" val="POWER_USER_DIAGRAM_CIRCULAR_ARROW_VALUE_12"/>
</p:tagLst>
</file>

<file path=ppt/tags/tag323.xml><?xml version="1.0" encoding="utf-8"?>
<p:tagLst xmlns:p="http://schemas.openxmlformats.org/presentationml/2006/main">
  <p:tag name="POWER_USER_DIAGRAM_CIRCULAR_ARROW_KEY" val="POWER_USER_DIAGRAM_CIRCULAR_ARROW_VALUE_13"/>
</p:tagLst>
</file>

<file path=ppt/tags/tag324.xml><?xml version="1.0" encoding="utf-8"?>
<p:tagLst xmlns:p="http://schemas.openxmlformats.org/presentationml/2006/main">
  <p:tag name="POWER_USER_DIAGRAM_CIRCULAR_ARROW_KEY" val="POWER_USER_DIAGRAM_CIRCULAR_ARROW_VALUE_14"/>
</p:tagLst>
</file>

<file path=ppt/tags/tag325.xml><?xml version="1.0" encoding="utf-8"?>
<p:tagLst xmlns:p="http://schemas.openxmlformats.org/presentationml/2006/main">
  <p:tag name="POWER_USER_DIAGRAM_CIRCULAR_ARROW_KEY" val="POWER_USER_DIAGRAM_CIRCULAR_ARROW_VALUE_15"/>
</p:tagLst>
</file>

<file path=ppt/tags/tag326.xml><?xml version="1.0" encoding="utf-8"?>
<p:tagLst xmlns:p="http://schemas.openxmlformats.org/presentationml/2006/main">
  <p:tag name="POWER_USER_DIAGRAM_CIRCULAR_ARROW_KEY" val="POWER_USER_DIAGRAM_CIRCULAR_ARROW_VALUE_16"/>
</p:tagLst>
</file>

<file path=ppt/tags/tag327.xml><?xml version="1.0" encoding="utf-8"?>
<p:tagLst xmlns:p="http://schemas.openxmlformats.org/presentationml/2006/main">
  <p:tag name="POWER_USER_DIAGRAM_CIRCULAR_ARROW_KEY" val="POWER_USER_DIAGRAM_CIRCULAR_ARROW_VALUE_17"/>
</p:tagLst>
</file>

<file path=ppt/tags/tag328.xml><?xml version="1.0" encoding="utf-8"?>
<p:tagLst xmlns:p="http://schemas.openxmlformats.org/presentationml/2006/main">
  <p:tag name="POWER_USER_DIAGRAM_CIRCULAR_ARROW_KEY" val="POWER_USER_DIAGRAM_CIRCULAR_ARROW_VALUE_18"/>
</p:tagLst>
</file>

<file path=ppt/tags/tag329.xml><?xml version="1.0" encoding="utf-8"?>
<p:tagLst xmlns:p="http://schemas.openxmlformats.org/presentationml/2006/main">
  <p:tag name="POWER_USER_DIAGRAM_CIRCULAR_ARROW_KEY" val="POWER_USER_DIAGRAM_CIRCULAR_ARROW_VALUE_19"/>
</p:tagLst>
</file>

<file path=ppt/tags/tag33.xml><?xml version="1.0" encoding="utf-8"?>
<p:tagLst xmlns:p="http://schemas.openxmlformats.org/presentationml/2006/main">
  <p:tag name="POWER_USER_DIAGRAM_CIRCULAR_ARROW_KEY" val="POWER_USER_DIAGRAM_CIRCULAR_ARROW_VALUE_37"/>
</p:tagLst>
</file>

<file path=ppt/tags/tag330.xml><?xml version="1.0" encoding="utf-8"?>
<p:tagLst xmlns:p="http://schemas.openxmlformats.org/presentationml/2006/main">
  <p:tag name="POWER_USER_DIAGRAM_CIRCULAR_ARROW_KEY" val="POWER_USER_DIAGRAM_CIRCULAR_ARROW_VALUE_20"/>
</p:tagLst>
</file>

<file path=ppt/tags/tag331.xml><?xml version="1.0" encoding="utf-8"?>
<p:tagLst xmlns:p="http://schemas.openxmlformats.org/presentationml/2006/main">
  <p:tag name="POWER_USER_DIAGRAM_CIRCULAR_ARROW_KEY" val="POWER_USER_DIAGRAM_CIRCULAR_ARROW_VALUE_21"/>
</p:tagLst>
</file>

<file path=ppt/tags/tag332.xml><?xml version="1.0" encoding="utf-8"?>
<p:tagLst xmlns:p="http://schemas.openxmlformats.org/presentationml/2006/main">
  <p:tag name="POWER_USER_DIAGRAM_CIRCULAR_ARROW_KEY" val="POWER_USER_DIAGRAM_CIRCULAR_ARROW_VALUE_22"/>
</p:tagLst>
</file>

<file path=ppt/tags/tag333.xml><?xml version="1.0" encoding="utf-8"?>
<p:tagLst xmlns:p="http://schemas.openxmlformats.org/presentationml/2006/main">
  <p:tag name="POWER_USER_DIAGRAM_CIRCULAR_ARROW_KEY" val="POWER_USER_DIAGRAM_CIRCULAR_ARROW_VALUE_23"/>
</p:tagLst>
</file>

<file path=ppt/tags/tag334.xml><?xml version="1.0" encoding="utf-8"?>
<p:tagLst xmlns:p="http://schemas.openxmlformats.org/presentationml/2006/main">
  <p:tag name="POWER_USER_DIAGRAM_CIRCULAR_ARROW_KEY" val="POWER_USER_DIAGRAM_CIRCULAR_ARROW_VALUE_24"/>
</p:tagLst>
</file>

<file path=ppt/tags/tag335.xml><?xml version="1.0" encoding="utf-8"?>
<p:tagLst xmlns:p="http://schemas.openxmlformats.org/presentationml/2006/main">
  <p:tag name="POWER_USER_DIAGRAM_CIRCULAR_ARROW_KEY" val="POWER_USER_DIAGRAM_CIRCULAR_ARROW_VALUE_25"/>
</p:tagLst>
</file>

<file path=ppt/tags/tag336.xml><?xml version="1.0" encoding="utf-8"?>
<p:tagLst xmlns:p="http://schemas.openxmlformats.org/presentationml/2006/main">
  <p:tag name="POWER_USER_DIAGRAM_CIRCULAR_ARROW_KEY" val="POWER_USER_DIAGRAM_CIRCULAR_ARROW_VALUE_26"/>
</p:tagLst>
</file>

<file path=ppt/tags/tag337.xml><?xml version="1.0" encoding="utf-8"?>
<p:tagLst xmlns:p="http://schemas.openxmlformats.org/presentationml/2006/main">
  <p:tag name="POWER_USER_DIAGRAM_CIRCULAR_ARROW_KEY" val="POWER_USER_DIAGRAM_CIRCULAR_ARROW_VALUE_27"/>
</p:tagLst>
</file>

<file path=ppt/tags/tag338.xml><?xml version="1.0" encoding="utf-8"?>
<p:tagLst xmlns:p="http://schemas.openxmlformats.org/presentationml/2006/main">
  <p:tag name="POWER_USER_DIAGRAM_CIRCULAR_ARROW_KEY" val="POWER_USER_DIAGRAM_CIRCULAR_ARROW_VALUE_28"/>
</p:tagLst>
</file>

<file path=ppt/tags/tag339.xml><?xml version="1.0" encoding="utf-8"?>
<p:tagLst xmlns:p="http://schemas.openxmlformats.org/presentationml/2006/main">
  <p:tag name="POWER_USER_DIAGRAM_CIRCULAR_ARROW_KEY" val="POWER_USER_DIAGRAM_CIRCULAR_ARROW_VALUE_29"/>
</p:tagLst>
</file>

<file path=ppt/tags/tag34.xml><?xml version="1.0" encoding="utf-8"?>
<p:tagLst xmlns:p="http://schemas.openxmlformats.org/presentationml/2006/main">
  <p:tag name="POWER_USER_DIAGRAM_CIRCULAR_ARROW_KEY" val="POWER_USER_DIAGRAM_CIRCULAR_ARROW_VALUE_38"/>
</p:tagLst>
</file>

<file path=ppt/tags/tag340.xml><?xml version="1.0" encoding="utf-8"?>
<p:tagLst xmlns:p="http://schemas.openxmlformats.org/presentationml/2006/main">
  <p:tag name="POWER_USER_DIAGRAM_CIRCULAR_ARROW_KEY" val="POWER_USER_DIAGRAM_CIRCULAR_ARROW_VALUE_30"/>
</p:tagLst>
</file>

<file path=ppt/tags/tag341.xml><?xml version="1.0" encoding="utf-8"?>
<p:tagLst xmlns:p="http://schemas.openxmlformats.org/presentationml/2006/main">
  <p:tag name="POWER_USER_DIAGRAM_CIRCULAR_ARROW_KEY" val="POWER_USER_DIAGRAM_CIRCULAR_ARROW_VALUE_31"/>
</p:tagLst>
</file>

<file path=ppt/tags/tag342.xml><?xml version="1.0" encoding="utf-8"?>
<p:tagLst xmlns:p="http://schemas.openxmlformats.org/presentationml/2006/main">
  <p:tag name="POWER_USER_DIAGRAM_CIRCULAR_ARROW_KEY" val="POWER_USER_DIAGRAM_CIRCULAR_ARROW_VALUE_32"/>
</p:tagLst>
</file>

<file path=ppt/tags/tag343.xml><?xml version="1.0" encoding="utf-8"?>
<p:tagLst xmlns:p="http://schemas.openxmlformats.org/presentationml/2006/main">
  <p:tag name="POWER_USER_DIAGRAM_CIRCULAR_ARROW_KEY" val="POWER_USER_DIAGRAM_CIRCULAR_ARROW_VALUE_33"/>
</p:tagLst>
</file>

<file path=ppt/tags/tag344.xml><?xml version="1.0" encoding="utf-8"?>
<p:tagLst xmlns:p="http://schemas.openxmlformats.org/presentationml/2006/main">
  <p:tag name="POWER_USER_DIAGRAM_CIRCULAR_ARROW_KEY" val="POWER_USER_DIAGRAM_CIRCULAR_ARROW_VALUE_34"/>
</p:tagLst>
</file>

<file path=ppt/tags/tag345.xml><?xml version="1.0" encoding="utf-8"?>
<p:tagLst xmlns:p="http://schemas.openxmlformats.org/presentationml/2006/main">
  <p:tag name="POWER_USER_DIAGRAM_CIRCULAR_ARROW_KEY" val="POWER_USER_DIAGRAM_CIRCULAR_ARROW_VALUE_35"/>
</p:tagLst>
</file>

<file path=ppt/tags/tag346.xml><?xml version="1.0" encoding="utf-8"?>
<p:tagLst xmlns:p="http://schemas.openxmlformats.org/presentationml/2006/main">
  <p:tag name="POWER_USER_DIAGRAM_CIRCULAR_ARROW_KEY" val="POWER_USER_DIAGRAM_CIRCULAR_ARROW_VALUE_36"/>
</p:tagLst>
</file>

<file path=ppt/tags/tag347.xml><?xml version="1.0" encoding="utf-8"?>
<p:tagLst xmlns:p="http://schemas.openxmlformats.org/presentationml/2006/main">
  <p:tag name="POWER_USER_DIAGRAM_CIRCULAR_ARROW_KEY" val="POWER_USER_DIAGRAM_CIRCULAR_ARROW_VALUE_37"/>
</p:tagLst>
</file>

<file path=ppt/tags/tag348.xml><?xml version="1.0" encoding="utf-8"?>
<p:tagLst xmlns:p="http://schemas.openxmlformats.org/presentationml/2006/main">
  <p:tag name="POWER_USER_DIAGRAM_CIRCULAR_ARROW_KEY" val="POWER_USER_DIAGRAM_CIRCULAR_ARROW_VALUE_38"/>
</p:tagLst>
</file>

<file path=ppt/tags/tag349.xml><?xml version="1.0" encoding="utf-8"?>
<p:tagLst xmlns:p="http://schemas.openxmlformats.org/presentationml/2006/main">
  <p:tag name="POWER_USER_DIAGRAM_CIRCULAR_ARROW_KEY" val="POWER_USER_DIAGRAM_CIRCULAR_ARROW_VALUE_39"/>
</p:tagLst>
</file>

<file path=ppt/tags/tag35.xml><?xml version="1.0" encoding="utf-8"?>
<p:tagLst xmlns:p="http://schemas.openxmlformats.org/presentationml/2006/main">
  <p:tag name="POWER_USER_DIAGRAM_CIRCULAR_ARROW_KEY" val="POWER_USER_DIAGRAM_CIRCULAR_ARROW_VALUE_39"/>
</p:tagLst>
</file>

<file path=ppt/tags/tag350.xml><?xml version="1.0" encoding="utf-8"?>
<p:tagLst xmlns:p="http://schemas.openxmlformats.org/presentationml/2006/main">
  <p:tag name="POWER_USER_DIAGRAM_CIRCULAR_ARROW_KEY" val="POWER_USER_DIAGRAM_CIRCULAR_ARROW_VALUE_40"/>
</p:tagLst>
</file>

<file path=ppt/tags/tag351.xml><?xml version="1.0" encoding="utf-8"?>
<p:tagLst xmlns:p="http://schemas.openxmlformats.org/presentationml/2006/main">
  <p:tag name="POWER_USER_DIAGRAM_CIRCULAR_ARROW_KEY" val="POWER_USER_DIAGRAM_CIRCULAR_ARROW_VALUE_41"/>
</p:tagLst>
</file>

<file path=ppt/tags/tag352.xml><?xml version="1.0" encoding="utf-8"?>
<p:tagLst xmlns:p="http://schemas.openxmlformats.org/presentationml/2006/main">
  <p:tag name="POWER_USER_DIAGRAM_CIRCULAR_ARROW_KEY" val="POWER_USER_DIAGRAM_CIRCULAR_ARROW_VALUE_42"/>
</p:tagLst>
</file>

<file path=ppt/tags/tag353.xml><?xml version="1.0" encoding="utf-8"?>
<p:tagLst xmlns:p="http://schemas.openxmlformats.org/presentationml/2006/main">
  <p:tag name="POWER_USER_DIAGRAM_CIRCULAR_ARROW_KEY" val="POWER_USER_DIAGRAM_CIRCULAR_ARROW_VALUE_43"/>
</p:tagLst>
</file>

<file path=ppt/tags/tag354.xml><?xml version="1.0" encoding="utf-8"?>
<p:tagLst xmlns:p="http://schemas.openxmlformats.org/presentationml/2006/main">
  <p:tag name="POWER_USER_DIAGRAM_CIRCULAR_ARROW_KEY" val="POWER_USER_DIAGRAM_CIRCULAR_ARROW_VALUE_44"/>
</p:tagLst>
</file>

<file path=ppt/tags/tag355.xml><?xml version="1.0" encoding="utf-8"?>
<p:tagLst xmlns:p="http://schemas.openxmlformats.org/presentationml/2006/main">
  <p:tag name="POWER_USER_DIAGRAM_CIRCULAR_ARROW_KEY" val="POWER_USER_DIAGRAM_CIRCULAR_ARROW_VALUE_45"/>
</p:tagLst>
</file>

<file path=ppt/tags/tag356.xml><?xml version="1.0" encoding="utf-8"?>
<p:tagLst xmlns:p="http://schemas.openxmlformats.org/presentationml/2006/main">
  <p:tag name="POWER_USER_DIAGRAM_CIRCULAR_ARROW_KEY" val="POWER_USER_DIAGRAM_CIRCULAR_ARROW_VALUE_46"/>
</p:tagLst>
</file>

<file path=ppt/tags/tag357.xml><?xml version="1.0" encoding="utf-8"?>
<p:tagLst xmlns:p="http://schemas.openxmlformats.org/presentationml/2006/main">
  <p:tag name="POWER_USER_DIAGRAM_CIRCULAR_ARROW_KEY" val="POWER_USER_DIAGRAM_CIRCULAR_ARROW_VALUE_47"/>
</p:tagLst>
</file>

<file path=ppt/tags/tag358.xml><?xml version="1.0" encoding="utf-8"?>
<p:tagLst xmlns:p="http://schemas.openxmlformats.org/presentationml/2006/main">
  <p:tag name="POWER_USER_DIAGRAM_CIRCULAR_ARROW_KEY" val="POWER_USER_DIAGRAM_CIRCULAR_ARROW_VALUE_48"/>
</p:tagLst>
</file>

<file path=ppt/tags/tag359.xml><?xml version="1.0" encoding="utf-8"?>
<p:tagLst xmlns:p="http://schemas.openxmlformats.org/presentationml/2006/main">
  <p:tag name="POWER_USER_DIAGRAM_CIRCULAR_ARROW_KEY" val="POWER_USER_DIAGRAM_CIRCULAR_ARROW_VALUE_49"/>
</p:tagLst>
</file>

<file path=ppt/tags/tag36.xml><?xml version="1.0" encoding="utf-8"?>
<p:tagLst xmlns:p="http://schemas.openxmlformats.org/presentationml/2006/main">
  <p:tag name="POWER_USER_DIAGRAM_CIRCULAR_ARROW_KEY" val="POWER_USER_DIAGRAM_CIRCULAR_ARROW_VALUE_40"/>
</p:tagLst>
</file>

<file path=ppt/tags/tag360.xml><?xml version="1.0" encoding="utf-8"?>
<p:tagLst xmlns:p="http://schemas.openxmlformats.org/presentationml/2006/main">
  <p:tag name="POWER_USER_DIAGRAM_CIRCULAR_ARROW_KEY" val="POWER_USER_DIAGRAM_CIRCULAR_ARROW_VALUE_50"/>
</p:tagLst>
</file>

<file path=ppt/tags/tag361.xml><?xml version="1.0" encoding="utf-8"?>
<p:tagLst xmlns:p="http://schemas.openxmlformats.org/presentationml/2006/main">
  <p:tag name="POWER_USER_DIAGRAM_CIRCULAR_ARROW_KEY" val="POWER_USER_DIAGRAM_CIRCULAR_ARROW_VALUE_5"/>
</p:tagLst>
</file>

<file path=ppt/tags/tag362.xml><?xml version="1.0" encoding="utf-8"?>
<p:tagLst xmlns:p="http://schemas.openxmlformats.org/presentationml/2006/main">
  <p:tag name="POWER_USER_DIAGRAM_CIRCULAR_ARROW_KEY" val="POWER_USER_DIAGRAM_CIRCULAR_ARROW_VALUE_6"/>
</p:tagLst>
</file>

<file path=ppt/tags/tag363.xml><?xml version="1.0" encoding="utf-8"?>
<p:tagLst xmlns:p="http://schemas.openxmlformats.org/presentationml/2006/main">
  <p:tag name="POWER_USER_DIAGRAM_CIRCULAR_ARROW_KEY" val="POWER_USER_DIAGRAM_CIRCULAR_ARROW_VALUE_7"/>
</p:tagLst>
</file>

<file path=ppt/tags/tag364.xml><?xml version="1.0" encoding="utf-8"?>
<p:tagLst xmlns:p="http://schemas.openxmlformats.org/presentationml/2006/main">
  <p:tag name="POWER_USER_DIAGRAM_CIRCULAR_ARROW_KEY" val="POWER_USER_DIAGRAM_CIRCULAR_ARROW_VALUE_8"/>
</p:tagLst>
</file>

<file path=ppt/tags/tag365.xml><?xml version="1.0" encoding="utf-8"?>
<p:tagLst xmlns:p="http://schemas.openxmlformats.org/presentationml/2006/main">
  <p:tag name="POWER_USER_DIAGRAM_CIRCULAR_ARROW_KEY" val="POWER_USER_DIAGRAM_CIRCULAR_ARROW_VALUE_9"/>
</p:tagLst>
</file>

<file path=ppt/tags/tag366.xml><?xml version="1.0" encoding="utf-8"?>
<p:tagLst xmlns:p="http://schemas.openxmlformats.org/presentationml/2006/main">
  <p:tag name="POWER_USER_DIAGRAM_CIRCULAR_ARROW_KEY" val="POWER_USER_DIAGRAM_CIRCULAR_ARROW_VALUE_10"/>
</p:tagLst>
</file>

<file path=ppt/tags/tag367.xml><?xml version="1.0" encoding="utf-8"?>
<p:tagLst xmlns:p="http://schemas.openxmlformats.org/presentationml/2006/main">
  <p:tag name="POWER_USER_DIAGRAM_CIRCULAR_ARROW_KEY" val="POWER_USER_DIAGRAM_CIRCULAR_ARROW_VALUE_11"/>
</p:tagLst>
</file>

<file path=ppt/tags/tag368.xml><?xml version="1.0" encoding="utf-8"?>
<p:tagLst xmlns:p="http://schemas.openxmlformats.org/presentationml/2006/main">
  <p:tag name="POWER_USER_DIAGRAM_CIRCULAR_ARROW_KEY" val="POWER_USER_DIAGRAM_CIRCULAR_ARROW_VALUE_12"/>
</p:tagLst>
</file>

<file path=ppt/tags/tag369.xml><?xml version="1.0" encoding="utf-8"?>
<p:tagLst xmlns:p="http://schemas.openxmlformats.org/presentationml/2006/main">
  <p:tag name="POWER_USER_DIAGRAM_CIRCULAR_ARROW_KEY" val="POWER_USER_DIAGRAM_CIRCULAR_ARROW_VALUE_13"/>
</p:tagLst>
</file>

<file path=ppt/tags/tag37.xml><?xml version="1.0" encoding="utf-8"?>
<p:tagLst xmlns:p="http://schemas.openxmlformats.org/presentationml/2006/main">
  <p:tag name="POWER_USER_DIAGRAM_CIRCULAR_ARROW_KEY" val="POWER_USER_DIAGRAM_CIRCULAR_ARROW_VALUE_41"/>
</p:tagLst>
</file>

<file path=ppt/tags/tag370.xml><?xml version="1.0" encoding="utf-8"?>
<p:tagLst xmlns:p="http://schemas.openxmlformats.org/presentationml/2006/main">
  <p:tag name="POWER_USER_DIAGRAM_CIRCULAR_ARROW_KEY" val="POWER_USER_DIAGRAM_CIRCULAR_ARROW_VALUE_14"/>
</p:tagLst>
</file>

<file path=ppt/tags/tag371.xml><?xml version="1.0" encoding="utf-8"?>
<p:tagLst xmlns:p="http://schemas.openxmlformats.org/presentationml/2006/main">
  <p:tag name="POWER_USER_DIAGRAM_CIRCULAR_ARROW_KEY" val="POWER_USER_DIAGRAM_CIRCULAR_ARROW_VALUE_15"/>
</p:tagLst>
</file>

<file path=ppt/tags/tag372.xml><?xml version="1.0" encoding="utf-8"?>
<p:tagLst xmlns:p="http://schemas.openxmlformats.org/presentationml/2006/main">
  <p:tag name="POWER_USER_DIAGRAM_CIRCULAR_ARROW_KEY" val="POWER_USER_DIAGRAM_CIRCULAR_ARROW_VALUE_16"/>
</p:tagLst>
</file>

<file path=ppt/tags/tag373.xml><?xml version="1.0" encoding="utf-8"?>
<p:tagLst xmlns:p="http://schemas.openxmlformats.org/presentationml/2006/main">
  <p:tag name="POWER_USER_DIAGRAM_CIRCULAR_ARROW_KEY" val="POWER_USER_DIAGRAM_CIRCULAR_ARROW_VALUE_17"/>
</p:tagLst>
</file>

<file path=ppt/tags/tag374.xml><?xml version="1.0" encoding="utf-8"?>
<p:tagLst xmlns:p="http://schemas.openxmlformats.org/presentationml/2006/main">
  <p:tag name="POWER_USER_DIAGRAM_CIRCULAR_ARROW_KEY" val="POWER_USER_DIAGRAM_CIRCULAR_ARROW_VALUE_18"/>
</p:tagLst>
</file>

<file path=ppt/tags/tag375.xml><?xml version="1.0" encoding="utf-8"?>
<p:tagLst xmlns:p="http://schemas.openxmlformats.org/presentationml/2006/main">
  <p:tag name="POWER_USER_DIAGRAM_CIRCULAR_ARROW_KEY" val="POWER_USER_DIAGRAM_CIRCULAR_ARROW_VALUE_19"/>
</p:tagLst>
</file>

<file path=ppt/tags/tag376.xml><?xml version="1.0" encoding="utf-8"?>
<p:tagLst xmlns:p="http://schemas.openxmlformats.org/presentationml/2006/main">
  <p:tag name="POWER_USER_DIAGRAM_CIRCULAR_ARROW_KEY" val="POWER_USER_DIAGRAM_CIRCULAR_ARROW_VALUE_20"/>
</p:tagLst>
</file>

<file path=ppt/tags/tag377.xml><?xml version="1.0" encoding="utf-8"?>
<p:tagLst xmlns:p="http://schemas.openxmlformats.org/presentationml/2006/main">
  <p:tag name="POWER_USER_DIAGRAM_CIRCULAR_ARROW_KEY" val="POWER_USER_DIAGRAM_CIRCULAR_ARROW_VALUE_21"/>
</p:tagLst>
</file>

<file path=ppt/tags/tag378.xml><?xml version="1.0" encoding="utf-8"?>
<p:tagLst xmlns:p="http://schemas.openxmlformats.org/presentationml/2006/main">
  <p:tag name="POWER_USER_DIAGRAM_CIRCULAR_ARROW_KEY" val="POWER_USER_DIAGRAM_CIRCULAR_ARROW_VALUE_22"/>
</p:tagLst>
</file>

<file path=ppt/tags/tag379.xml><?xml version="1.0" encoding="utf-8"?>
<p:tagLst xmlns:p="http://schemas.openxmlformats.org/presentationml/2006/main">
  <p:tag name="POWER_USER_DIAGRAM_CIRCULAR_ARROW_KEY" val="POWER_USER_DIAGRAM_CIRCULAR_ARROW_VALUE_23"/>
</p:tagLst>
</file>

<file path=ppt/tags/tag38.xml><?xml version="1.0" encoding="utf-8"?>
<p:tagLst xmlns:p="http://schemas.openxmlformats.org/presentationml/2006/main">
  <p:tag name="POWER_USER_DIAGRAM_CIRCULAR_ARROW_KEY" val="POWER_USER_DIAGRAM_CIRCULAR_ARROW_VALUE_42"/>
</p:tagLst>
</file>

<file path=ppt/tags/tag380.xml><?xml version="1.0" encoding="utf-8"?>
<p:tagLst xmlns:p="http://schemas.openxmlformats.org/presentationml/2006/main">
  <p:tag name="POWER_USER_DIAGRAM_CIRCULAR_ARROW_KEY" val="POWER_USER_DIAGRAM_CIRCULAR_ARROW_VALUE_24"/>
</p:tagLst>
</file>

<file path=ppt/tags/tag381.xml><?xml version="1.0" encoding="utf-8"?>
<p:tagLst xmlns:p="http://schemas.openxmlformats.org/presentationml/2006/main">
  <p:tag name="POWER_USER_DIAGRAM_CIRCULAR_ARROW_KEY" val="POWER_USER_DIAGRAM_CIRCULAR_ARROW_VALUE_25"/>
</p:tagLst>
</file>

<file path=ppt/tags/tag382.xml><?xml version="1.0" encoding="utf-8"?>
<p:tagLst xmlns:p="http://schemas.openxmlformats.org/presentationml/2006/main">
  <p:tag name="POWER_USER_DIAGRAM_CIRCULAR_ARROW_KEY" val="POWER_USER_DIAGRAM_CIRCULAR_ARROW_VALUE_26"/>
</p:tagLst>
</file>

<file path=ppt/tags/tag383.xml><?xml version="1.0" encoding="utf-8"?>
<p:tagLst xmlns:p="http://schemas.openxmlformats.org/presentationml/2006/main">
  <p:tag name="POWER_USER_DIAGRAM_CIRCULAR_ARROW_KEY" val="POWER_USER_DIAGRAM_CIRCULAR_ARROW_VALUE_27"/>
</p:tagLst>
</file>

<file path=ppt/tags/tag384.xml><?xml version="1.0" encoding="utf-8"?>
<p:tagLst xmlns:p="http://schemas.openxmlformats.org/presentationml/2006/main">
  <p:tag name="POWER_USER_DIAGRAM_CIRCULAR_ARROW_KEY" val="POWER_USER_DIAGRAM_CIRCULAR_ARROW_VALUE_28"/>
</p:tagLst>
</file>

<file path=ppt/tags/tag385.xml><?xml version="1.0" encoding="utf-8"?>
<p:tagLst xmlns:p="http://schemas.openxmlformats.org/presentationml/2006/main">
  <p:tag name="POWER_USER_DIAGRAM_CIRCULAR_ARROW_KEY" val="POWER_USER_DIAGRAM_CIRCULAR_ARROW_VALUE_29"/>
</p:tagLst>
</file>

<file path=ppt/tags/tag386.xml><?xml version="1.0" encoding="utf-8"?>
<p:tagLst xmlns:p="http://schemas.openxmlformats.org/presentationml/2006/main">
  <p:tag name="POWER_USER_DIAGRAM_CIRCULAR_ARROW_KEY" val="POWER_USER_DIAGRAM_CIRCULAR_ARROW_VALUE_30"/>
</p:tagLst>
</file>

<file path=ppt/tags/tag387.xml><?xml version="1.0" encoding="utf-8"?>
<p:tagLst xmlns:p="http://schemas.openxmlformats.org/presentationml/2006/main">
  <p:tag name="POWER_USER_DIAGRAM_CIRCULAR_ARROW_KEY" val="POWER_USER_DIAGRAM_CIRCULAR_ARROW_VALUE_31"/>
</p:tagLst>
</file>

<file path=ppt/tags/tag388.xml><?xml version="1.0" encoding="utf-8"?>
<p:tagLst xmlns:p="http://schemas.openxmlformats.org/presentationml/2006/main">
  <p:tag name="POWER_USER_DIAGRAM_CIRCULAR_ARROW_KEY" val="POWER_USER_DIAGRAM_CIRCULAR_ARROW_VALUE_32"/>
</p:tagLst>
</file>

<file path=ppt/tags/tag389.xml><?xml version="1.0" encoding="utf-8"?>
<p:tagLst xmlns:p="http://schemas.openxmlformats.org/presentationml/2006/main">
  <p:tag name="POWER_USER_DIAGRAM_CIRCULAR_ARROW_KEY" val="POWER_USER_DIAGRAM_CIRCULAR_ARROW_VALUE_33"/>
</p:tagLst>
</file>

<file path=ppt/tags/tag39.xml><?xml version="1.0" encoding="utf-8"?>
<p:tagLst xmlns:p="http://schemas.openxmlformats.org/presentationml/2006/main">
  <p:tag name="POWER_USER_DIAGRAM_CIRCULAR_ARROW_KEY" val="POWER_USER_DIAGRAM_CIRCULAR_ARROW_VALUE_43"/>
</p:tagLst>
</file>

<file path=ppt/tags/tag390.xml><?xml version="1.0" encoding="utf-8"?>
<p:tagLst xmlns:p="http://schemas.openxmlformats.org/presentationml/2006/main">
  <p:tag name="POWER_USER_DIAGRAM_CIRCULAR_ARROW_KEY" val="POWER_USER_DIAGRAM_CIRCULAR_ARROW_VALUE_34"/>
</p:tagLst>
</file>

<file path=ppt/tags/tag391.xml><?xml version="1.0" encoding="utf-8"?>
<p:tagLst xmlns:p="http://schemas.openxmlformats.org/presentationml/2006/main">
  <p:tag name="POWER_USER_DIAGRAM_CIRCULAR_ARROW_KEY" val="POWER_USER_DIAGRAM_CIRCULAR_ARROW_VALUE_35"/>
</p:tagLst>
</file>

<file path=ppt/tags/tag392.xml><?xml version="1.0" encoding="utf-8"?>
<p:tagLst xmlns:p="http://schemas.openxmlformats.org/presentationml/2006/main">
  <p:tag name="POWER_USER_DIAGRAM_CIRCULAR_ARROW_KEY" val="POWER_USER_DIAGRAM_CIRCULAR_ARROW_VALUE_36"/>
</p:tagLst>
</file>

<file path=ppt/tags/tag393.xml><?xml version="1.0" encoding="utf-8"?>
<p:tagLst xmlns:p="http://schemas.openxmlformats.org/presentationml/2006/main">
  <p:tag name="POWER_USER_DIAGRAM_CIRCULAR_ARROW_KEY" val="POWER_USER_DIAGRAM_CIRCULAR_ARROW_VALUE_37"/>
</p:tagLst>
</file>

<file path=ppt/tags/tag394.xml><?xml version="1.0" encoding="utf-8"?>
<p:tagLst xmlns:p="http://schemas.openxmlformats.org/presentationml/2006/main">
  <p:tag name="POWER_USER_DIAGRAM_CIRCULAR_ARROW_KEY" val="POWER_USER_DIAGRAM_CIRCULAR_ARROW_VALUE_38"/>
</p:tagLst>
</file>

<file path=ppt/tags/tag395.xml><?xml version="1.0" encoding="utf-8"?>
<p:tagLst xmlns:p="http://schemas.openxmlformats.org/presentationml/2006/main">
  <p:tag name="POWER_USER_DIAGRAM_CIRCULAR_ARROW_KEY" val="POWER_USER_DIAGRAM_CIRCULAR_ARROW_VALUE_39"/>
</p:tagLst>
</file>

<file path=ppt/tags/tag396.xml><?xml version="1.0" encoding="utf-8"?>
<p:tagLst xmlns:p="http://schemas.openxmlformats.org/presentationml/2006/main">
  <p:tag name="POWER_USER_DIAGRAM_CIRCULAR_ARROW_KEY" val="POWER_USER_DIAGRAM_CIRCULAR_ARROW_VALUE_40"/>
</p:tagLst>
</file>

<file path=ppt/tags/tag397.xml><?xml version="1.0" encoding="utf-8"?>
<p:tagLst xmlns:p="http://schemas.openxmlformats.org/presentationml/2006/main">
  <p:tag name="POWER_USER_DIAGRAM_CIRCULAR_ARROW_KEY" val="POWER_USER_DIAGRAM_CIRCULAR_ARROW_VALUE_41"/>
</p:tagLst>
</file>

<file path=ppt/tags/tag398.xml><?xml version="1.0" encoding="utf-8"?>
<p:tagLst xmlns:p="http://schemas.openxmlformats.org/presentationml/2006/main">
  <p:tag name="POWER_USER_DIAGRAM_CIRCULAR_ARROW_KEY" val="POWER_USER_DIAGRAM_CIRCULAR_ARROW_VALUE_42"/>
</p:tagLst>
</file>

<file path=ppt/tags/tag399.xml><?xml version="1.0" encoding="utf-8"?>
<p:tagLst xmlns:p="http://schemas.openxmlformats.org/presentationml/2006/main">
  <p:tag name="POWER_USER_DIAGRAM_CIRCULAR_ARROW_KEY" val="POWER_USER_DIAGRAM_CIRCULAR_ARROW_VALUE_43"/>
</p:tagLst>
</file>

<file path=ppt/tags/tag4.xml><?xml version="1.0" encoding="utf-8"?>
<p:tagLst xmlns:p="http://schemas.openxmlformats.org/presentationml/2006/main">
  <p:tag name="POWER_USER_DIAGRAM_CIRCULAR_ARROW_KEY" val="POWER_USER_DIAGRAM_CIRCULAR_ARROW_VALUE_8"/>
</p:tagLst>
</file>

<file path=ppt/tags/tag40.xml><?xml version="1.0" encoding="utf-8"?>
<p:tagLst xmlns:p="http://schemas.openxmlformats.org/presentationml/2006/main">
  <p:tag name="POWER_USER_DIAGRAM_CIRCULAR_ARROW_KEY" val="POWER_USER_DIAGRAM_CIRCULAR_ARROW_VALUE_44"/>
</p:tagLst>
</file>

<file path=ppt/tags/tag400.xml><?xml version="1.0" encoding="utf-8"?>
<p:tagLst xmlns:p="http://schemas.openxmlformats.org/presentationml/2006/main">
  <p:tag name="POWER_USER_DIAGRAM_CIRCULAR_ARROW_KEY" val="POWER_USER_DIAGRAM_CIRCULAR_ARROW_VALUE_44"/>
</p:tagLst>
</file>

<file path=ppt/tags/tag401.xml><?xml version="1.0" encoding="utf-8"?>
<p:tagLst xmlns:p="http://schemas.openxmlformats.org/presentationml/2006/main">
  <p:tag name="POWER_USER_DIAGRAM_CIRCULAR_ARROW_KEY" val="POWER_USER_DIAGRAM_CIRCULAR_ARROW_VALUE_45"/>
</p:tagLst>
</file>

<file path=ppt/tags/tag402.xml><?xml version="1.0" encoding="utf-8"?>
<p:tagLst xmlns:p="http://schemas.openxmlformats.org/presentationml/2006/main">
  <p:tag name="POWER_USER_DIAGRAM_CIRCULAR_ARROW_KEY" val="POWER_USER_DIAGRAM_CIRCULAR_ARROW_VALUE_46"/>
</p:tagLst>
</file>

<file path=ppt/tags/tag403.xml><?xml version="1.0" encoding="utf-8"?>
<p:tagLst xmlns:p="http://schemas.openxmlformats.org/presentationml/2006/main">
  <p:tag name="POWER_USER_DIAGRAM_CIRCULAR_ARROW_KEY" val="POWER_USER_DIAGRAM_CIRCULAR_ARROW_VALUE_47"/>
</p:tagLst>
</file>

<file path=ppt/tags/tag404.xml><?xml version="1.0" encoding="utf-8"?>
<p:tagLst xmlns:p="http://schemas.openxmlformats.org/presentationml/2006/main">
  <p:tag name="POWER_USER_DIAGRAM_CIRCULAR_ARROW_KEY" val="POWER_USER_DIAGRAM_CIRCULAR_ARROW_VALUE_48"/>
</p:tagLst>
</file>

<file path=ppt/tags/tag405.xml><?xml version="1.0" encoding="utf-8"?>
<p:tagLst xmlns:p="http://schemas.openxmlformats.org/presentationml/2006/main">
  <p:tag name="POWER_USER_DIAGRAM_CIRCULAR_ARROW_KEY" val="POWER_USER_DIAGRAM_CIRCULAR_ARROW_VALUE_49"/>
</p:tagLst>
</file>

<file path=ppt/tags/tag406.xml><?xml version="1.0" encoding="utf-8"?>
<p:tagLst xmlns:p="http://schemas.openxmlformats.org/presentationml/2006/main">
  <p:tag name="POWER_USER_DIAGRAM_CIRCULAR_ARROW_KEY" val="POWER_USER_DIAGRAM_CIRCULAR_ARROW_VALUE_50"/>
</p:tagLst>
</file>

<file path=ppt/tags/tag407.xml><?xml version="1.0" encoding="utf-8"?>
<p:tagLst xmlns:p="http://schemas.openxmlformats.org/presentationml/2006/main">
  <p:tag name="POWER_USER_DIAGRAM_CIRCULAR_ARROW_KEY" val="POWER_USER_DIAGRAM_CIRCULAR_ARROW_VALUE_5"/>
</p:tagLst>
</file>

<file path=ppt/tags/tag408.xml><?xml version="1.0" encoding="utf-8"?>
<p:tagLst xmlns:p="http://schemas.openxmlformats.org/presentationml/2006/main">
  <p:tag name="POWER_USER_DIAGRAM_CIRCULAR_ARROW_KEY" val="POWER_USER_DIAGRAM_CIRCULAR_ARROW_VALUE_6"/>
</p:tagLst>
</file>

<file path=ppt/tags/tag409.xml><?xml version="1.0" encoding="utf-8"?>
<p:tagLst xmlns:p="http://schemas.openxmlformats.org/presentationml/2006/main">
  <p:tag name="POWER_USER_DIAGRAM_CIRCULAR_ARROW_KEY" val="POWER_USER_DIAGRAM_CIRCULAR_ARROW_VALUE_7"/>
</p:tagLst>
</file>

<file path=ppt/tags/tag41.xml><?xml version="1.0" encoding="utf-8"?>
<p:tagLst xmlns:p="http://schemas.openxmlformats.org/presentationml/2006/main">
  <p:tag name="POWER_USER_DIAGRAM_CIRCULAR_ARROW_KEY" val="POWER_USER_DIAGRAM_CIRCULAR_ARROW_VALUE_45"/>
</p:tagLst>
</file>

<file path=ppt/tags/tag410.xml><?xml version="1.0" encoding="utf-8"?>
<p:tagLst xmlns:p="http://schemas.openxmlformats.org/presentationml/2006/main">
  <p:tag name="POWER_USER_DIAGRAM_CIRCULAR_ARROW_KEY" val="POWER_USER_DIAGRAM_CIRCULAR_ARROW_VALUE_8"/>
</p:tagLst>
</file>

<file path=ppt/tags/tag411.xml><?xml version="1.0" encoding="utf-8"?>
<p:tagLst xmlns:p="http://schemas.openxmlformats.org/presentationml/2006/main">
  <p:tag name="POWER_USER_DIAGRAM_CIRCULAR_ARROW_KEY" val="POWER_USER_DIAGRAM_CIRCULAR_ARROW_VALUE_9"/>
</p:tagLst>
</file>

<file path=ppt/tags/tag412.xml><?xml version="1.0" encoding="utf-8"?>
<p:tagLst xmlns:p="http://schemas.openxmlformats.org/presentationml/2006/main">
  <p:tag name="POWER_USER_DIAGRAM_CIRCULAR_ARROW_KEY" val="POWER_USER_DIAGRAM_CIRCULAR_ARROW_VALUE_10"/>
</p:tagLst>
</file>

<file path=ppt/tags/tag413.xml><?xml version="1.0" encoding="utf-8"?>
<p:tagLst xmlns:p="http://schemas.openxmlformats.org/presentationml/2006/main">
  <p:tag name="POWER_USER_DIAGRAM_CIRCULAR_ARROW_KEY" val="POWER_USER_DIAGRAM_CIRCULAR_ARROW_VALUE_11"/>
</p:tagLst>
</file>

<file path=ppt/tags/tag414.xml><?xml version="1.0" encoding="utf-8"?>
<p:tagLst xmlns:p="http://schemas.openxmlformats.org/presentationml/2006/main">
  <p:tag name="POWER_USER_DIAGRAM_CIRCULAR_ARROW_KEY" val="POWER_USER_DIAGRAM_CIRCULAR_ARROW_VALUE_12"/>
</p:tagLst>
</file>

<file path=ppt/tags/tag415.xml><?xml version="1.0" encoding="utf-8"?>
<p:tagLst xmlns:p="http://schemas.openxmlformats.org/presentationml/2006/main">
  <p:tag name="POWER_USER_DIAGRAM_CIRCULAR_ARROW_KEY" val="POWER_USER_DIAGRAM_CIRCULAR_ARROW_VALUE_13"/>
</p:tagLst>
</file>

<file path=ppt/tags/tag416.xml><?xml version="1.0" encoding="utf-8"?>
<p:tagLst xmlns:p="http://schemas.openxmlformats.org/presentationml/2006/main">
  <p:tag name="POWER_USER_DIAGRAM_CIRCULAR_ARROW_KEY" val="POWER_USER_DIAGRAM_CIRCULAR_ARROW_VALUE_14"/>
</p:tagLst>
</file>

<file path=ppt/tags/tag417.xml><?xml version="1.0" encoding="utf-8"?>
<p:tagLst xmlns:p="http://schemas.openxmlformats.org/presentationml/2006/main">
  <p:tag name="POWER_USER_DIAGRAM_CIRCULAR_ARROW_KEY" val="POWER_USER_DIAGRAM_CIRCULAR_ARROW_VALUE_15"/>
</p:tagLst>
</file>

<file path=ppt/tags/tag418.xml><?xml version="1.0" encoding="utf-8"?>
<p:tagLst xmlns:p="http://schemas.openxmlformats.org/presentationml/2006/main">
  <p:tag name="POWER_USER_DIAGRAM_CIRCULAR_ARROW_KEY" val="POWER_USER_DIAGRAM_CIRCULAR_ARROW_VALUE_16"/>
</p:tagLst>
</file>

<file path=ppt/tags/tag419.xml><?xml version="1.0" encoding="utf-8"?>
<p:tagLst xmlns:p="http://schemas.openxmlformats.org/presentationml/2006/main">
  <p:tag name="POWER_USER_DIAGRAM_CIRCULAR_ARROW_KEY" val="POWER_USER_DIAGRAM_CIRCULAR_ARROW_VALUE_17"/>
</p:tagLst>
</file>

<file path=ppt/tags/tag42.xml><?xml version="1.0" encoding="utf-8"?>
<p:tagLst xmlns:p="http://schemas.openxmlformats.org/presentationml/2006/main">
  <p:tag name="POWER_USER_DIAGRAM_CIRCULAR_ARROW_KEY" val="POWER_USER_DIAGRAM_CIRCULAR_ARROW_VALUE_46"/>
</p:tagLst>
</file>

<file path=ppt/tags/tag420.xml><?xml version="1.0" encoding="utf-8"?>
<p:tagLst xmlns:p="http://schemas.openxmlformats.org/presentationml/2006/main">
  <p:tag name="POWER_USER_DIAGRAM_CIRCULAR_ARROW_KEY" val="POWER_USER_DIAGRAM_CIRCULAR_ARROW_VALUE_18"/>
</p:tagLst>
</file>

<file path=ppt/tags/tag421.xml><?xml version="1.0" encoding="utf-8"?>
<p:tagLst xmlns:p="http://schemas.openxmlformats.org/presentationml/2006/main">
  <p:tag name="POWER_USER_DIAGRAM_CIRCULAR_ARROW_KEY" val="POWER_USER_DIAGRAM_CIRCULAR_ARROW_VALUE_19"/>
</p:tagLst>
</file>

<file path=ppt/tags/tag422.xml><?xml version="1.0" encoding="utf-8"?>
<p:tagLst xmlns:p="http://schemas.openxmlformats.org/presentationml/2006/main">
  <p:tag name="POWER_USER_DIAGRAM_CIRCULAR_ARROW_KEY" val="POWER_USER_DIAGRAM_CIRCULAR_ARROW_VALUE_20"/>
</p:tagLst>
</file>

<file path=ppt/tags/tag423.xml><?xml version="1.0" encoding="utf-8"?>
<p:tagLst xmlns:p="http://schemas.openxmlformats.org/presentationml/2006/main">
  <p:tag name="POWER_USER_DIAGRAM_CIRCULAR_ARROW_KEY" val="POWER_USER_DIAGRAM_CIRCULAR_ARROW_VALUE_21"/>
</p:tagLst>
</file>

<file path=ppt/tags/tag424.xml><?xml version="1.0" encoding="utf-8"?>
<p:tagLst xmlns:p="http://schemas.openxmlformats.org/presentationml/2006/main">
  <p:tag name="POWER_USER_DIAGRAM_CIRCULAR_ARROW_KEY" val="POWER_USER_DIAGRAM_CIRCULAR_ARROW_VALUE_22"/>
</p:tagLst>
</file>

<file path=ppt/tags/tag425.xml><?xml version="1.0" encoding="utf-8"?>
<p:tagLst xmlns:p="http://schemas.openxmlformats.org/presentationml/2006/main">
  <p:tag name="POWER_USER_DIAGRAM_CIRCULAR_ARROW_KEY" val="POWER_USER_DIAGRAM_CIRCULAR_ARROW_VALUE_23"/>
</p:tagLst>
</file>

<file path=ppt/tags/tag426.xml><?xml version="1.0" encoding="utf-8"?>
<p:tagLst xmlns:p="http://schemas.openxmlformats.org/presentationml/2006/main">
  <p:tag name="POWER_USER_DIAGRAM_CIRCULAR_ARROW_KEY" val="POWER_USER_DIAGRAM_CIRCULAR_ARROW_VALUE_24"/>
</p:tagLst>
</file>

<file path=ppt/tags/tag427.xml><?xml version="1.0" encoding="utf-8"?>
<p:tagLst xmlns:p="http://schemas.openxmlformats.org/presentationml/2006/main">
  <p:tag name="POWER_USER_DIAGRAM_CIRCULAR_ARROW_KEY" val="POWER_USER_DIAGRAM_CIRCULAR_ARROW_VALUE_25"/>
</p:tagLst>
</file>

<file path=ppt/tags/tag428.xml><?xml version="1.0" encoding="utf-8"?>
<p:tagLst xmlns:p="http://schemas.openxmlformats.org/presentationml/2006/main">
  <p:tag name="POWER_USER_DIAGRAM_CIRCULAR_ARROW_KEY" val="POWER_USER_DIAGRAM_CIRCULAR_ARROW_VALUE_26"/>
</p:tagLst>
</file>

<file path=ppt/tags/tag429.xml><?xml version="1.0" encoding="utf-8"?>
<p:tagLst xmlns:p="http://schemas.openxmlformats.org/presentationml/2006/main">
  <p:tag name="POWER_USER_DIAGRAM_CIRCULAR_ARROW_KEY" val="POWER_USER_DIAGRAM_CIRCULAR_ARROW_VALUE_27"/>
</p:tagLst>
</file>

<file path=ppt/tags/tag43.xml><?xml version="1.0" encoding="utf-8"?>
<p:tagLst xmlns:p="http://schemas.openxmlformats.org/presentationml/2006/main">
  <p:tag name="POWER_USER_DIAGRAM_CIRCULAR_ARROW_KEY" val="POWER_USER_DIAGRAM_CIRCULAR_ARROW_VALUE_47"/>
</p:tagLst>
</file>

<file path=ppt/tags/tag430.xml><?xml version="1.0" encoding="utf-8"?>
<p:tagLst xmlns:p="http://schemas.openxmlformats.org/presentationml/2006/main">
  <p:tag name="POWER_USER_DIAGRAM_CIRCULAR_ARROW_KEY" val="POWER_USER_DIAGRAM_CIRCULAR_ARROW_VALUE_28"/>
</p:tagLst>
</file>

<file path=ppt/tags/tag431.xml><?xml version="1.0" encoding="utf-8"?>
<p:tagLst xmlns:p="http://schemas.openxmlformats.org/presentationml/2006/main">
  <p:tag name="POWER_USER_DIAGRAM_CIRCULAR_ARROW_KEY" val="POWER_USER_DIAGRAM_CIRCULAR_ARROW_VALUE_29"/>
</p:tagLst>
</file>

<file path=ppt/tags/tag432.xml><?xml version="1.0" encoding="utf-8"?>
<p:tagLst xmlns:p="http://schemas.openxmlformats.org/presentationml/2006/main">
  <p:tag name="POWER_USER_DIAGRAM_CIRCULAR_ARROW_KEY" val="POWER_USER_DIAGRAM_CIRCULAR_ARROW_VALUE_30"/>
</p:tagLst>
</file>

<file path=ppt/tags/tag433.xml><?xml version="1.0" encoding="utf-8"?>
<p:tagLst xmlns:p="http://schemas.openxmlformats.org/presentationml/2006/main">
  <p:tag name="POWER_USER_DIAGRAM_CIRCULAR_ARROW_KEY" val="POWER_USER_DIAGRAM_CIRCULAR_ARROW_VALUE_31"/>
</p:tagLst>
</file>

<file path=ppt/tags/tag434.xml><?xml version="1.0" encoding="utf-8"?>
<p:tagLst xmlns:p="http://schemas.openxmlformats.org/presentationml/2006/main">
  <p:tag name="POWER_USER_DIAGRAM_CIRCULAR_ARROW_KEY" val="POWER_USER_DIAGRAM_CIRCULAR_ARROW_VALUE_32"/>
</p:tagLst>
</file>

<file path=ppt/tags/tag435.xml><?xml version="1.0" encoding="utf-8"?>
<p:tagLst xmlns:p="http://schemas.openxmlformats.org/presentationml/2006/main">
  <p:tag name="POWER_USER_DIAGRAM_CIRCULAR_ARROW_KEY" val="POWER_USER_DIAGRAM_CIRCULAR_ARROW_VALUE_33"/>
</p:tagLst>
</file>

<file path=ppt/tags/tag436.xml><?xml version="1.0" encoding="utf-8"?>
<p:tagLst xmlns:p="http://schemas.openxmlformats.org/presentationml/2006/main">
  <p:tag name="POWER_USER_DIAGRAM_CIRCULAR_ARROW_KEY" val="POWER_USER_DIAGRAM_CIRCULAR_ARROW_VALUE_34"/>
</p:tagLst>
</file>

<file path=ppt/tags/tag437.xml><?xml version="1.0" encoding="utf-8"?>
<p:tagLst xmlns:p="http://schemas.openxmlformats.org/presentationml/2006/main">
  <p:tag name="POWER_USER_DIAGRAM_CIRCULAR_ARROW_KEY" val="POWER_USER_DIAGRAM_CIRCULAR_ARROW_VALUE_35"/>
</p:tagLst>
</file>

<file path=ppt/tags/tag438.xml><?xml version="1.0" encoding="utf-8"?>
<p:tagLst xmlns:p="http://schemas.openxmlformats.org/presentationml/2006/main">
  <p:tag name="POWER_USER_DIAGRAM_CIRCULAR_ARROW_KEY" val="POWER_USER_DIAGRAM_CIRCULAR_ARROW_VALUE_36"/>
</p:tagLst>
</file>

<file path=ppt/tags/tag439.xml><?xml version="1.0" encoding="utf-8"?>
<p:tagLst xmlns:p="http://schemas.openxmlformats.org/presentationml/2006/main">
  <p:tag name="POWER_USER_DIAGRAM_CIRCULAR_ARROW_KEY" val="POWER_USER_DIAGRAM_CIRCULAR_ARROW_VALUE_37"/>
</p:tagLst>
</file>

<file path=ppt/tags/tag44.xml><?xml version="1.0" encoding="utf-8"?>
<p:tagLst xmlns:p="http://schemas.openxmlformats.org/presentationml/2006/main">
  <p:tag name="POWER_USER_DIAGRAM_CIRCULAR_ARROW_KEY" val="POWER_USER_DIAGRAM_CIRCULAR_ARROW_VALUE_48"/>
</p:tagLst>
</file>

<file path=ppt/tags/tag440.xml><?xml version="1.0" encoding="utf-8"?>
<p:tagLst xmlns:p="http://schemas.openxmlformats.org/presentationml/2006/main">
  <p:tag name="POWER_USER_DIAGRAM_CIRCULAR_ARROW_KEY" val="POWER_USER_DIAGRAM_CIRCULAR_ARROW_VALUE_38"/>
</p:tagLst>
</file>

<file path=ppt/tags/tag441.xml><?xml version="1.0" encoding="utf-8"?>
<p:tagLst xmlns:p="http://schemas.openxmlformats.org/presentationml/2006/main">
  <p:tag name="POWER_USER_DIAGRAM_CIRCULAR_ARROW_KEY" val="POWER_USER_DIAGRAM_CIRCULAR_ARROW_VALUE_39"/>
</p:tagLst>
</file>

<file path=ppt/tags/tag442.xml><?xml version="1.0" encoding="utf-8"?>
<p:tagLst xmlns:p="http://schemas.openxmlformats.org/presentationml/2006/main">
  <p:tag name="POWER_USER_DIAGRAM_CIRCULAR_ARROW_KEY" val="POWER_USER_DIAGRAM_CIRCULAR_ARROW_VALUE_40"/>
</p:tagLst>
</file>

<file path=ppt/tags/tag443.xml><?xml version="1.0" encoding="utf-8"?>
<p:tagLst xmlns:p="http://schemas.openxmlformats.org/presentationml/2006/main">
  <p:tag name="POWER_USER_DIAGRAM_CIRCULAR_ARROW_KEY" val="POWER_USER_DIAGRAM_CIRCULAR_ARROW_VALUE_41"/>
</p:tagLst>
</file>

<file path=ppt/tags/tag444.xml><?xml version="1.0" encoding="utf-8"?>
<p:tagLst xmlns:p="http://schemas.openxmlformats.org/presentationml/2006/main">
  <p:tag name="POWER_USER_DIAGRAM_CIRCULAR_ARROW_KEY" val="POWER_USER_DIAGRAM_CIRCULAR_ARROW_VALUE_42"/>
</p:tagLst>
</file>

<file path=ppt/tags/tag445.xml><?xml version="1.0" encoding="utf-8"?>
<p:tagLst xmlns:p="http://schemas.openxmlformats.org/presentationml/2006/main">
  <p:tag name="POWER_USER_DIAGRAM_CIRCULAR_ARROW_KEY" val="POWER_USER_DIAGRAM_CIRCULAR_ARROW_VALUE_43"/>
</p:tagLst>
</file>

<file path=ppt/tags/tag446.xml><?xml version="1.0" encoding="utf-8"?>
<p:tagLst xmlns:p="http://schemas.openxmlformats.org/presentationml/2006/main">
  <p:tag name="POWER_USER_DIAGRAM_CIRCULAR_ARROW_KEY" val="POWER_USER_DIAGRAM_CIRCULAR_ARROW_VALUE_44"/>
</p:tagLst>
</file>

<file path=ppt/tags/tag447.xml><?xml version="1.0" encoding="utf-8"?>
<p:tagLst xmlns:p="http://schemas.openxmlformats.org/presentationml/2006/main">
  <p:tag name="POWER_USER_DIAGRAM_CIRCULAR_ARROW_KEY" val="POWER_USER_DIAGRAM_CIRCULAR_ARROW_VALUE_45"/>
</p:tagLst>
</file>

<file path=ppt/tags/tag448.xml><?xml version="1.0" encoding="utf-8"?>
<p:tagLst xmlns:p="http://schemas.openxmlformats.org/presentationml/2006/main">
  <p:tag name="POWER_USER_DIAGRAM_CIRCULAR_ARROW_KEY" val="POWER_USER_DIAGRAM_CIRCULAR_ARROW_VALUE_46"/>
</p:tagLst>
</file>

<file path=ppt/tags/tag449.xml><?xml version="1.0" encoding="utf-8"?>
<p:tagLst xmlns:p="http://schemas.openxmlformats.org/presentationml/2006/main">
  <p:tag name="POWER_USER_DIAGRAM_CIRCULAR_ARROW_KEY" val="POWER_USER_DIAGRAM_CIRCULAR_ARROW_VALUE_47"/>
</p:tagLst>
</file>

<file path=ppt/tags/tag45.xml><?xml version="1.0" encoding="utf-8"?>
<p:tagLst xmlns:p="http://schemas.openxmlformats.org/presentationml/2006/main">
  <p:tag name="POWER_USER_DIAGRAM_CIRCULAR_ARROW_KEY" val="POWER_USER_DIAGRAM_CIRCULAR_ARROW_VALUE_49"/>
</p:tagLst>
</file>

<file path=ppt/tags/tag450.xml><?xml version="1.0" encoding="utf-8"?>
<p:tagLst xmlns:p="http://schemas.openxmlformats.org/presentationml/2006/main">
  <p:tag name="POWER_USER_DIAGRAM_CIRCULAR_ARROW_KEY" val="POWER_USER_DIAGRAM_CIRCULAR_ARROW_VALUE_48"/>
</p:tagLst>
</file>

<file path=ppt/tags/tag451.xml><?xml version="1.0" encoding="utf-8"?>
<p:tagLst xmlns:p="http://schemas.openxmlformats.org/presentationml/2006/main">
  <p:tag name="POWER_USER_DIAGRAM_CIRCULAR_ARROW_KEY" val="POWER_USER_DIAGRAM_CIRCULAR_ARROW_VALUE_49"/>
</p:tagLst>
</file>

<file path=ppt/tags/tag452.xml><?xml version="1.0" encoding="utf-8"?>
<p:tagLst xmlns:p="http://schemas.openxmlformats.org/presentationml/2006/main">
  <p:tag name="POWER_USER_DIAGRAM_CIRCULAR_ARROW_KEY" val="POWER_USER_DIAGRAM_CIRCULAR_ARROW_VALUE_50"/>
</p:tagLst>
</file>

<file path=ppt/tags/tag453.xml><?xml version="1.0" encoding="utf-8"?>
<p:tagLst xmlns:p="http://schemas.openxmlformats.org/presentationml/2006/main">
  <p:tag name="POWER_USER_TAGS_ICONS" val=""/>
</p:tagLst>
</file>

<file path=ppt/tags/tag454.xml><?xml version="1.0" encoding="utf-8"?>
<p:tagLst xmlns:p="http://schemas.openxmlformats.org/presentationml/2006/main">
  <p:tag name="POWER_USER_TAGS_ICONS" val="analytics*data*analysis*chart"/>
</p:tagLst>
</file>

<file path=ppt/tags/tag455.xml><?xml version="1.0" encoding="utf-8"?>
<p:tagLst xmlns:p="http://schemas.openxmlformats.org/presentationml/2006/main">
  <p:tag name="POWER_USER_TAGS_ICONS" val="magnifying-glass_POWER_USER_SEPARATOR_ICONS_detective_POWER_USER_SEPARATOR_ICONS_find_POWER_USER_SEPARATOR_ICONS_look_POWER_USER_SEPARATOR_ICONS_search_POWER_USER_SEPARATOR_ICONS_view"/>
</p:tagLst>
</file>

<file path=ppt/tags/tag456.xml><?xml version="1.0" encoding="utf-8"?>
<p:tagLst xmlns:p="http://schemas.openxmlformats.org/presentationml/2006/main">
  <p:tag name="POWER_USER_TAGS_ICONS" val=""/>
</p:tagLst>
</file>

<file path=ppt/tags/tag457.xml><?xml version="1.0" encoding="utf-8"?>
<p:tagLst xmlns:p="http://schemas.openxmlformats.org/presentationml/2006/main">
  <p:tag name="POWER_USER_DIAGRAM_CIRCULAR_ARROW_KEY" val="POWER_USER_DIAGRAM_CIRCULAR_ARROW_VALUE_5"/>
</p:tagLst>
</file>

<file path=ppt/tags/tag458.xml><?xml version="1.0" encoding="utf-8"?>
<p:tagLst xmlns:p="http://schemas.openxmlformats.org/presentationml/2006/main">
  <p:tag name="POWER_USER_DIAGRAM_CIRCULAR_ARROW_KEY" val="POWER_USER_DIAGRAM_CIRCULAR_ARROW_VALUE_6"/>
</p:tagLst>
</file>

<file path=ppt/tags/tag459.xml><?xml version="1.0" encoding="utf-8"?>
<p:tagLst xmlns:p="http://schemas.openxmlformats.org/presentationml/2006/main">
  <p:tag name="POWER_USER_DIAGRAM_CIRCULAR_ARROW_KEY" val="POWER_USER_DIAGRAM_CIRCULAR_ARROW_VALUE_7"/>
</p:tagLst>
</file>

<file path=ppt/tags/tag46.xml><?xml version="1.0" encoding="utf-8"?>
<p:tagLst xmlns:p="http://schemas.openxmlformats.org/presentationml/2006/main">
  <p:tag name="POWER_USER_DIAGRAM_CIRCULAR_ARROW_KEY" val="POWER_USER_DIAGRAM_CIRCULAR_ARROW_VALUE_50"/>
</p:tagLst>
</file>

<file path=ppt/tags/tag460.xml><?xml version="1.0" encoding="utf-8"?>
<p:tagLst xmlns:p="http://schemas.openxmlformats.org/presentationml/2006/main">
  <p:tag name="POWER_USER_DIAGRAM_CIRCULAR_ARROW_KEY" val="POWER_USER_DIAGRAM_CIRCULAR_ARROW_VALUE_8"/>
</p:tagLst>
</file>

<file path=ppt/tags/tag461.xml><?xml version="1.0" encoding="utf-8"?>
<p:tagLst xmlns:p="http://schemas.openxmlformats.org/presentationml/2006/main">
  <p:tag name="POWER_USER_DIAGRAM_CIRCULAR_ARROW_KEY" val="POWER_USER_DIAGRAM_CIRCULAR_ARROW_VALUE_9"/>
</p:tagLst>
</file>

<file path=ppt/tags/tag462.xml><?xml version="1.0" encoding="utf-8"?>
<p:tagLst xmlns:p="http://schemas.openxmlformats.org/presentationml/2006/main">
  <p:tag name="POWER_USER_DIAGRAM_CIRCULAR_ARROW_KEY" val="POWER_USER_DIAGRAM_CIRCULAR_ARROW_VALUE_10"/>
</p:tagLst>
</file>

<file path=ppt/tags/tag463.xml><?xml version="1.0" encoding="utf-8"?>
<p:tagLst xmlns:p="http://schemas.openxmlformats.org/presentationml/2006/main">
  <p:tag name="POWER_USER_DIAGRAM_CIRCULAR_ARROW_KEY" val="POWER_USER_DIAGRAM_CIRCULAR_ARROW_VALUE_11"/>
</p:tagLst>
</file>

<file path=ppt/tags/tag464.xml><?xml version="1.0" encoding="utf-8"?>
<p:tagLst xmlns:p="http://schemas.openxmlformats.org/presentationml/2006/main">
  <p:tag name="POWER_USER_DIAGRAM_CIRCULAR_ARROW_KEY" val="POWER_USER_DIAGRAM_CIRCULAR_ARROW_VALUE_12"/>
</p:tagLst>
</file>

<file path=ppt/tags/tag465.xml><?xml version="1.0" encoding="utf-8"?>
<p:tagLst xmlns:p="http://schemas.openxmlformats.org/presentationml/2006/main">
  <p:tag name="POWER_USER_DIAGRAM_CIRCULAR_ARROW_KEY" val="POWER_USER_DIAGRAM_CIRCULAR_ARROW_VALUE_13"/>
</p:tagLst>
</file>

<file path=ppt/tags/tag466.xml><?xml version="1.0" encoding="utf-8"?>
<p:tagLst xmlns:p="http://schemas.openxmlformats.org/presentationml/2006/main">
  <p:tag name="POWER_USER_DIAGRAM_CIRCULAR_ARROW_KEY" val="POWER_USER_DIAGRAM_CIRCULAR_ARROW_VALUE_14"/>
</p:tagLst>
</file>

<file path=ppt/tags/tag467.xml><?xml version="1.0" encoding="utf-8"?>
<p:tagLst xmlns:p="http://schemas.openxmlformats.org/presentationml/2006/main">
  <p:tag name="POWER_USER_DIAGRAM_CIRCULAR_ARROW_KEY" val="POWER_USER_DIAGRAM_CIRCULAR_ARROW_VALUE_15"/>
</p:tagLst>
</file>

<file path=ppt/tags/tag468.xml><?xml version="1.0" encoding="utf-8"?>
<p:tagLst xmlns:p="http://schemas.openxmlformats.org/presentationml/2006/main">
  <p:tag name="POWER_USER_DIAGRAM_CIRCULAR_ARROW_KEY" val="POWER_USER_DIAGRAM_CIRCULAR_ARROW_VALUE_16"/>
</p:tagLst>
</file>

<file path=ppt/tags/tag469.xml><?xml version="1.0" encoding="utf-8"?>
<p:tagLst xmlns:p="http://schemas.openxmlformats.org/presentationml/2006/main">
  <p:tag name="POWER_USER_DIAGRAM_CIRCULAR_ARROW_KEY" val="POWER_USER_DIAGRAM_CIRCULAR_ARROW_VALUE_17"/>
</p:tagLst>
</file>

<file path=ppt/tags/tag47.xml><?xml version="1.0" encoding="utf-8"?>
<p:tagLst xmlns:p="http://schemas.openxmlformats.org/presentationml/2006/main">
  <p:tag name="POWER_USER_DIAGRAM_CIRCULAR_ARROW_KEY" val="POWER_USER_DIAGRAM_CIRCULAR_ARROW_VALUE_5"/>
</p:tagLst>
</file>

<file path=ppt/tags/tag470.xml><?xml version="1.0" encoding="utf-8"?>
<p:tagLst xmlns:p="http://schemas.openxmlformats.org/presentationml/2006/main">
  <p:tag name="POWER_USER_DIAGRAM_CIRCULAR_ARROW_KEY" val="POWER_USER_DIAGRAM_CIRCULAR_ARROW_VALUE_18"/>
</p:tagLst>
</file>

<file path=ppt/tags/tag471.xml><?xml version="1.0" encoding="utf-8"?>
<p:tagLst xmlns:p="http://schemas.openxmlformats.org/presentationml/2006/main">
  <p:tag name="POWER_USER_DIAGRAM_CIRCULAR_ARROW_KEY" val="POWER_USER_DIAGRAM_CIRCULAR_ARROW_VALUE_19"/>
</p:tagLst>
</file>

<file path=ppt/tags/tag472.xml><?xml version="1.0" encoding="utf-8"?>
<p:tagLst xmlns:p="http://schemas.openxmlformats.org/presentationml/2006/main">
  <p:tag name="POWER_USER_DIAGRAM_CIRCULAR_ARROW_KEY" val="POWER_USER_DIAGRAM_CIRCULAR_ARROW_VALUE_20"/>
</p:tagLst>
</file>

<file path=ppt/tags/tag473.xml><?xml version="1.0" encoding="utf-8"?>
<p:tagLst xmlns:p="http://schemas.openxmlformats.org/presentationml/2006/main">
  <p:tag name="POWER_USER_DIAGRAM_CIRCULAR_ARROW_KEY" val="POWER_USER_DIAGRAM_CIRCULAR_ARROW_VALUE_21"/>
</p:tagLst>
</file>

<file path=ppt/tags/tag474.xml><?xml version="1.0" encoding="utf-8"?>
<p:tagLst xmlns:p="http://schemas.openxmlformats.org/presentationml/2006/main">
  <p:tag name="POWER_USER_DIAGRAM_CIRCULAR_ARROW_KEY" val="POWER_USER_DIAGRAM_CIRCULAR_ARROW_VALUE_22"/>
</p:tagLst>
</file>

<file path=ppt/tags/tag475.xml><?xml version="1.0" encoding="utf-8"?>
<p:tagLst xmlns:p="http://schemas.openxmlformats.org/presentationml/2006/main">
  <p:tag name="POWER_USER_DIAGRAM_CIRCULAR_ARROW_KEY" val="POWER_USER_DIAGRAM_CIRCULAR_ARROW_VALUE_23"/>
</p:tagLst>
</file>

<file path=ppt/tags/tag476.xml><?xml version="1.0" encoding="utf-8"?>
<p:tagLst xmlns:p="http://schemas.openxmlformats.org/presentationml/2006/main">
  <p:tag name="POWER_USER_DIAGRAM_CIRCULAR_ARROW_KEY" val="POWER_USER_DIAGRAM_CIRCULAR_ARROW_VALUE_24"/>
</p:tagLst>
</file>

<file path=ppt/tags/tag477.xml><?xml version="1.0" encoding="utf-8"?>
<p:tagLst xmlns:p="http://schemas.openxmlformats.org/presentationml/2006/main">
  <p:tag name="POWER_USER_DIAGRAM_CIRCULAR_ARROW_KEY" val="POWER_USER_DIAGRAM_CIRCULAR_ARROW_VALUE_25"/>
</p:tagLst>
</file>

<file path=ppt/tags/tag478.xml><?xml version="1.0" encoding="utf-8"?>
<p:tagLst xmlns:p="http://schemas.openxmlformats.org/presentationml/2006/main">
  <p:tag name="POWER_USER_DIAGRAM_CIRCULAR_ARROW_KEY" val="POWER_USER_DIAGRAM_CIRCULAR_ARROW_VALUE_26"/>
</p:tagLst>
</file>

<file path=ppt/tags/tag479.xml><?xml version="1.0" encoding="utf-8"?>
<p:tagLst xmlns:p="http://schemas.openxmlformats.org/presentationml/2006/main">
  <p:tag name="POWER_USER_DIAGRAM_CIRCULAR_ARROW_KEY" val="POWER_USER_DIAGRAM_CIRCULAR_ARROW_VALUE_27"/>
</p:tagLst>
</file>

<file path=ppt/tags/tag48.xml><?xml version="1.0" encoding="utf-8"?>
<p:tagLst xmlns:p="http://schemas.openxmlformats.org/presentationml/2006/main">
  <p:tag name="POWER_USER_DIAGRAM_CIRCULAR_ARROW_KEY" val="POWER_USER_DIAGRAM_CIRCULAR_ARROW_VALUE_6"/>
</p:tagLst>
</file>

<file path=ppt/tags/tag480.xml><?xml version="1.0" encoding="utf-8"?>
<p:tagLst xmlns:p="http://schemas.openxmlformats.org/presentationml/2006/main">
  <p:tag name="POWER_USER_DIAGRAM_CIRCULAR_ARROW_KEY" val="POWER_USER_DIAGRAM_CIRCULAR_ARROW_VALUE_28"/>
</p:tagLst>
</file>

<file path=ppt/tags/tag481.xml><?xml version="1.0" encoding="utf-8"?>
<p:tagLst xmlns:p="http://schemas.openxmlformats.org/presentationml/2006/main">
  <p:tag name="POWER_USER_DIAGRAM_CIRCULAR_ARROW_KEY" val="POWER_USER_DIAGRAM_CIRCULAR_ARROW_VALUE_29"/>
</p:tagLst>
</file>

<file path=ppt/tags/tag482.xml><?xml version="1.0" encoding="utf-8"?>
<p:tagLst xmlns:p="http://schemas.openxmlformats.org/presentationml/2006/main">
  <p:tag name="POWER_USER_DIAGRAM_CIRCULAR_ARROW_KEY" val="POWER_USER_DIAGRAM_CIRCULAR_ARROW_VALUE_30"/>
</p:tagLst>
</file>

<file path=ppt/tags/tag483.xml><?xml version="1.0" encoding="utf-8"?>
<p:tagLst xmlns:p="http://schemas.openxmlformats.org/presentationml/2006/main">
  <p:tag name="POWER_USER_DIAGRAM_CIRCULAR_ARROW_KEY" val="POWER_USER_DIAGRAM_CIRCULAR_ARROW_VALUE_31"/>
</p:tagLst>
</file>

<file path=ppt/tags/tag484.xml><?xml version="1.0" encoding="utf-8"?>
<p:tagLst xmlns:p="http://schemas.openxmlformats.org/presentationml/2006/main">
  <p:tag name="POWER_USER_DIAGRAM_CIRCULAR_ARROW_KEY" val="POWER_USER_DIAGRAM_CIRCULAR_ARROW_VALUE_32"/>
</p:tagLst>
</file>

<file path=ppt/tags/tag485.xml><?xml version="1.0" encoding="utf-8"?>
<p:tagLst xmlns:p="http://schemas.openxmlformats.org/presentationml/2006/main">
  <p:tag name="POWER_USER_DIAGRAM_CIRCULAR_ARROW_KEY" val="POWER_USER_DIAGRAM_CIRCULAR_ARROW_VALUE_33"/>
</p:tagLst>
</file>

<file path=ppt/tags/tag486.xml><?xml version="1.0" encoding="utf-8"?>
<p:tagLst xmlns:p="http://schemas.openxmlformats.org/presentationml/2006/main">
  <p:tag name="POWER_USER_DIAGRAM_CIRCULAR_ARROW_KEY" val="POWER_USER_DIAGRAM_CIRCULAR_ARROW_VALUE_34"/>
</p:tagLst>
</file>

<file path=ppt/tags/tag487.xml><?xml version="1.0" encoding="utf-8"?>
<p:tagLst xmlns:p="http://schemas.openxmlformats.org/presentationml/2006/main">
  <p:tag name="POWER_USER_DIAGRAM_CIRCULAR_ARROW_KEY" val="POWER_USER_DIAGRAM_CIRCULAR_ARROW_VALUE_35"/>
</p:tagLst>
</file>

<file path=ppt/tags/tag488.xml><?xml version="1.0" encoding="utf-8"?>
<p:tagLst xmlns:p="http://schemas.openxmlformats.org/presentationml/2006/main">
  <p:tag name="POWER_USER_DIAGRAM_CIRCULAR_ARROW_KEY" val="POWER_USER_DIAGRAM_CIRCULAR_ARROW_VALUE_36"/>
</p:tagLst>
</file>

<file path=ppt/tags/tag489.xml><?xml version="1.0" encoding="utf-8"?>
<p:tagLst xmlns:p="http://schemas.openxmlformats.org/presentationml/2006/main">
  <p:tag name="POWER_USER_DIAGRAM_CIRCULAR_ARROW_KEY" val="POWER_USER_DIAGRAM_CIRCULAR_ARROW_VALUE_37"/>
</p:tagLst>
</file>

<file path=ppt/tags/tag49.xml><?xml version="1.0" encoding="utf-8"?>
<p:tagLst xmlns:p="http://schemas.openxmlformats.org/presentationml/2006/main">
  <p:tag name="POWER_USER_DIAGRAM_CIRCULAR_ARROW_KEY" val="POWER_USER_DIAGRAM_CIRCULAR_ARROW_VALUE_7"/>
</p:tagLst>
</file>

<file path=ppt/tags/tag490.xml><?xml version="1.0" encoding="utf-8"?>
<p:tagLst xmlns:p="http://schemas.openxmlformats.org/presentationml/2006/main">
  <p:tag name="POWER_USER_DIAGRAM_CIRCULAR_ARROW_KEY" val="POWER_USER_DIAGRAM_CIRCULAR_ARROW_VALUE_38"/>
</p:tagLst>
</file>

<file path=ppt/tags/tag491.xml><?xml version="1.0" encoding="utf-8"?>
<p:tagLst xmlns:p="http://schemas.openxmlformats.org/presentationml/2006/main">
  <p:tag name="POWER_USER_DIAGRAM_CIRCULAR_ARROW_KEY" val="POWER_USER_DIAGRAM_CIRCULAR_ARROW_VALUE_39"/>
</p:tagLst>
</file>

<file path=ppt/tags/tag492.xml><?xml version="1.0" encoding="utf-8"?>
<p:tagLst xmlns:p="http://schemas.openxmlformats.org/presentationml/2006/main">
  <p:tag name="POWER_USER_DIAGRAM_CIRCULAR_ARROW_KEY" val="POWER_USER_DIAGRAM_CIRCULAR_ARROW_VALUE_40"/>
</p:tagLst>
</file>

<file path=ppt/tags/tag493.xml><?xml version="1.0" encoding="utf-8"?>
<p:tagLst xmlns:p="http://schemas.openxmlformats.org/presentationml/2006/main">
  <p:tag name="POWER_USER_DIAGRAM_CIRCULAR_ARROW_KEY" val="POWER_USER_DIAGRAM_CIRCULAR_ARROW_VALUE_41"/>
</p:tagLst>
</file>

<file path=ppt/tags/tag494.xml><?xml version="1.0" encoding="utf-8"?>
<p:tagLst xmlns:p="http://schemas.openxmlformats.org/presentationml/2006/main">
  <p:tag name="POWER_USER_DIAGRAM_CIRCULAR_ARROW_KEY" val="POWER_USER_DIAGRAM_CIRCULAR_ARROW_VALUE_42"/>
</p:tagLst>
</file>

<file path=ppt/tags/tag495.xml><?xml version="1.0" encoding="utf-8"?>
<p:tagLst xmlns:p="http://schemas.openxmlformats.org/presentationml/2006/main">
  <p:tag name="POWER_USER_DIAGRAM_CIRCULAR_ARROW_KEY" val="POWER_USER_DIAGRAM_CIRCULAR_ARROW_VALUE_43"/>
</p:tagLst>
</file>

<file path=ppt/tags/tag496.xml><?xml version="1.0" encoding="utf-8"?>
<p:tagLst xmlns:p="http://schemas.openxmlformats.org/presentationml/2006/main">
  <p:tag name="POWER_USER_DIAGRAM_CIRCULAR_ARROW_KEY" val="POWER_USER_DIAGRAM_CIRCULAR_ARROW_VALUE_44"/>
</p:tagLst>
</file>

<file path=ppt/tags/tag497.xml><?xml version="1.0" encoding="utf-8"?>
<p:tagLst xmlns:p="http://schemas.openxmlformats.org/presentationml/2006/main">
  <p:tag name="POWER_USER_DIAGRAM_CIRCULAR_ARROW_KEY" val="POWER_USER_DIAGRAM_CIRCULAR_ARROW_VALUE_45"/>
</p:tagLst>
</file>

<file path=ppt/tags/tag498.xml><?xml version="1.0" encoding="utf-8"?>
<p:tagLst xmlns:p="http://schemas.openxmlformats.org/presentationml/2006/main">
  <p:tag name="POWER_USER_DIAGRAM_CIRCULAR_ARROW_KEY" val="POWER_USER_DIAGRAM_CIRCULAR_ARROW_VALUE_46"/>
</p:tagLst>
</file>

<file path=ppt/tags/tag499.xml><?xml version="1.0" encoding="utf-8"?>
<p:tagLst xmlns:p="http://schemas.openxmlformats.org/presentationml/2006/main">
  <p:tag name="POWER_USER_DIAGRAM_CIRCULAR_ARROW_KEY" val="POWER_USER_DIAGRAM_CIRCULAR_ARROW_VALUE_47"/>
</p:tagLst>
</file>

<file path=ppt/tags/tag5.xml><?xml version="1.0" encoding="utf-8"?>
<p:tagLst xmlns:p="http://schemas.openxmlformats.org/presentationml/2006/main">
  <p:tag name="POWER_USER_DIAGRAM_CIRCULAR_ARROW_KEY" val="POWER_USER_DIAGRAM_CIRCULAR_ARROW_VALUE_9"/>
</p:tagLst>
</file>

<file path=ppt/tags/tag50.xml><?xml version="1.0" encoding="utf-8"?>
<p:tagLst xmlns:p="http://schemas.openxmlformats.org/presentationml/2006/main">
  <p:tag name="POWER_USER_DIAGRAM_CIRCULAR_ARROW_KEY" val="POWER_USER_DIAGRAM_CIRCULAR_ARROW_VALUE_8"/>
</p:tagLst>
</file>

<file path=ppt/tags/tag500.xml><?xml version="1.0" encoding="utf-8"?>
<p:tagLst xmlns:p="http://schemas.openxmlformats.org/presentationml/2006/main">
  <p:tag name="POWER_USER_DIAGRAM_CIRCULAR_ARROW_KEY" val="POWER_USER_DIAGRAM_CIRCULAR_ARROW_VALUE_48"/>
</p:tagLst>
</file>

<file path=ppt/tags/tag501.xml><?xml version="1.0" encoding="utf-8"?>
<p:tagLst xmlns:p="http://schemas.openxmlformats.org/presentationml/2006/main">
  <p:tag name="POWER_USER_DIAGRAM_CIRCULAR_ARROW_KEY" val="POWER_USER_DIAGRAM_CIRCULAR_ARROW_VALUE_49"/>
</p:tagLst>
</file>

<file path=ppt/tags/tag502.xml><?xml version="1.0" encoding="utf-8"?>
<p:tagLst xmlns:p="http://schemas.openxmlformats.org/presentationml/2006/main">
  <p:tag name="POWER_USER_DIAGRAM_CIRCULAR_ARROW_KEY" val="POWER_USER_DIAGRAM_CIRCULAR_ARROW_VALUE_50"/>
</p:tagLst>
</file>

<file path=ppt/tags/tag503.xml><?xml version="1.0" encoding="utf-8"?>
<p:tagLst xmlns:p="http://schemas.openxmlformats.org/presentationml/2006/main">
  <p:tag name="POWER_USER_DIAGRAM_CIRCULAR_ARROW_KEY" val="POWER_USER_DIAGRAM_CIRCULAR_ARROW_VALUE_5"/>
</p:tagLst>
</file>

<file path=ppt/tags/tag504.xml><?xml version="1.0" encoding="utf-8"?>
<p:tagLst xmlns:p="http://schemas.openxmlformats.org/presentationml/2006/main">
  <p:tag name="POWER_USER_DIAGRAM_CIRCULAR_ARROW_KEY" val="POWER_USER_DIAGRAM_CIRCULAR_ARROW_VALUE_6"/>
</p:tagLst>
</file>

<file path=ppt/tags/tag505.xml><?xml version="1.0" encoding="utf-8"?>
<p:tagLst xmlns:p="http://schemas.openxmlformats.org/presentationml/2006/main">
  <p:tag name="POWER_USER_DIAGRAM_CIRCULAR_ARROW_KEY" val="POWER_USER_DIAGRAM_CIRCULAR_ARROW_VALUE_7"/>
</p:tagLst>
</file>

<file path=ppt/tags/tag506.xml><?xml version="1.0" encoding="utf-8"?>
<p:tagLst xmlns:p="http://schemas.openxmlformats.org/presentationml/2006/main">
  <p:tag name="POWER_USER_DIAGRAM_CIRCULAR_ARROW_KEY" val="POWER_USER_DIAGRAM_CIRCULAR_ARROW_VALUE_8"/>
</p:tagLst>
</file>

<file path=ppt/tags/tag507.xml><?xml version="1.0" encoding="utf-8"?>
<p:tagLst xmlns:p="http://schemas.openxmlformats.org/presentationml/2006/main">
  <p:tag name="POWER_USER_DIAGRAM_CIRCULAR_ARROW_KEY" val="POWER_USER_DIAGRAM_CIRCULAR_ARROW_VALUE_9"/>
</p:tagLst>
</file>

<file path=ppt/tags/tag508.xml><?xml version="1.0" encoding="utf-8"?>
<p:tagLst xmlns:p="http://schemas.openxmlformats.org/presentationml/2006/main">
  <p:tag name="POWER_USER_DIAGRAM_CIRCULAR_ARROW_KEY" val="POWER_USER_DIAGRAM_CIRCULAR_ARROW_VALUE_10"/>
</p:tagLst>
</file>

<file path=ppt/tags/tag509.xml><?xml version="1.0" encoding="utf-8"?>
<p:tagLst xmlns:p="http://schemas.openxmlformats.org/presentationml/2006/main">
  <p:tag name="POWER_USER_DIAGRAM_CIRCULAR_ARROW_KEY" val="POWER_USER_DIAGRAM_CIRCULAR_ARROW_VALUE_11"/>
</p:tagLst>
</file>

<file path=ppt/tags/tag51.xml><?xml version="1.0" encoding="utf-8"?>
<p:tagLst xmlns:p="http://schemas.openxmlformats.org/presentationml/2006/main">
  <p:tag name="POWER_USER_DIAGRAM_CIRCULAR_ARROW_KEY" val="POWER_USER_DIAGRAM_CIRCULAR_ARROW_VALUE_9"/>
</p:tagLst>
</file>

<file path=ppt/tags/tag510.xml><?xml version="1.0" encoding="utf-8"?>
<p:tagLst xmlns:p="http://schemas.openxmlformats.org/presentationml/2006/main">
  <p:tag name="POWER_USER_DIAGRAM_CIRCULAR_ARROW_KEY" val="POWER_USER_DIAGRAM_CIRCULAR_ARROW_VALUE_12"/>
</p:tagLst>
</file>

<file path=ppt/tags/tag511.xml><?xml version="1.0" encoding="utf-8"?>
<p:tagLst xmlns:p="http://schemas.openxmlformats.org/presentationml/2006/main">
  <p:tag name="POWER_USER_DIAGRAM_CIRCULAR_ARROW_KEY" val="POWER_USER_DIAGRAM_CIRCULAR_ARROW_VALUE_13"/>
</p:tagLst>
</file>

<file path=ppt/tags/tag512.xml><?xml version="1.0" encoding="utf-8"?>
<p:tagLst xmlns:p="http://schemas.openxmlformats.org/presentationml/2006/main">
  <p:tag name="POWER_USER_DIAGRAM_CIRCULAR_ARROW_KEY" val="POWER_USER_DIAGRAM_CIRCULAR_ARROW_VALUE_14"/>
</p:tagLst>
</file>

<file path=ppt/tags/tag513.xml><?xml version="1.0" encoding="utf-8"?>
<p:tagLst xmlns:p="http://schemas.openxmlformats.org/presentationml/2006/main">
  <p:tag name="POWER_USER_DIAGRAM_CIRCULAR_ARROW_KEY" val="POWER_USER_DIAGRAM_CIRCULAR_ARROW_VALUE_15"/>
</p:tagLst>
</file>

<file path=ppt/tags/tag514.xml><?xml version="1.0" encoding="utf-8"?>
<p:tagLst xmlns:p="http://schemas.openxmlformats.org/presentationml/2006/main">
  <p:tag name="POWER_USER_DIAGRAM_CIRCULAR_ARROW_KEY" val="POWER_USER_DIAGRAM_CIRCULAR_ARROW_VALUE_16"/>
</p:tagLst>
</file>

<file path=ppt/tags/tag515.xml><?xml version="1.0" encoding="utf-8"?>
<p:tagLst xmlns:p="http://schemas.openxmlformats.org/presentationml/2006/main">
  <p:tag name="POWER_USER_DIAGRAM_CIRCULAR_ARROW_KEY" val="POWER_USER_DIAGRAM_CIRCULAR_ARROW_VALUE_17"/>
</p:tagLst>
</file>

<file path=ppt/tags/tag516.xml><?xml version="1.0" encoding="utf-8"?>
<p:tagLst xmlns:p="http://schemas.openxmlformats.org/presentationml/2006/main">
  <p:tag name="POWER_USER_DIAGRAM_CIRCULAR_ARROW_KEY" val="POWER_USER_DIAGRAM_CIRCULAR_ARROW_VALUE_18"/>
</p:tagLst>
</file>

<file path=ppt/tags/tag517.xml><?xml version="1.0" encoding="utf-8"?>
<p:tagLst xmlns:p="http://schemas.openxmlformats.org/presentationml/2006/main">
  <p:tag name="POWER_USER_DIAGRAM_CIRCULAR_ARROW_KEY" val="POWER_USER_DIAGRAM_CIRCULAR_ARROW_VALUE_19"/>
</p:tagLst>
</file>

<file path=ppt/tags/tag518.xml><?xml version="1.0" encoding="utf-8"?>
<p:tagLst xmlns:p="http://schemas.openxmlformats.org/presentationml/2006/main">
  <p:tag name="POWER_USER_DIAGRAM_CIRCULAR_ARROW_KEY" val="POWER_USER_DIAGRAM_CIRCULAR_ARROW_VALUE_20"/>
</p:tagLst>
</file>

<file path=ppt/tags/tag519.xml><?xml version="1.0" encoding="utf-8"?>
<p:tagLst xmlns:p="http://schemas.openxmlformats.org/presentationml/2006/main">
  <p:tag name="POWER_USER_DIAGRAM_CIRCULAR_ARROW_KEY" val="POWER_USER_DIAGRAM_CIRCULAR_ARROW_VALUE_21"/>
</p:tagLst>
</file>

<file path=ppt/tags/tag52.xml><?xml version="1.0" encoding="utf-8"?>
<p:tagLst xmlns:p="http://schemas.openxmlformats.org/presentationml/2006/main">
  <p:tag name="POWER_USER_DIAGRAM_CIRCULAR_ARROW_KEY" val="POWER_USER_DIAGRAM_CIRCULAR_ARROW_VALUE_10"/>
</p:tagLst>
</file>

<file path=ppt/tags/tag520.xml><?xml version="1.0" encoding="utf-8"?>
<p:tagLst xmlns:p="http://schemas.openxmlformats.org/presentationml/2006/main">
  <p:tag name="POWER_USER_DIAGRAM_CIRCULAR_ARROW_KEY" val="POWER_USER_DIAGRAM_CIRCULAR_ARROW_VALUE_22"/>
</p:tagLst>
</file>

<file path=ppt/tags/tag521.xml><?xml version="1.0" encoding="utf-8"?>
<p:tagLst xmlns:p="http://schemas.openxmlformats.org/presentationml/2006/main">
  <p:tag name="POWER_USER_DIAGRAM_CIRCULAR_ARROW_KEY" val="POWER_USER_DIAGRAM_CIRCULAR_ARROW_VALUE_23"/>
</p:tagLst>
</file>

<file path=ppt/tags/tag522.xml><?xml version="1.0" encoding="utf-8"?>
<p:tagLst xmlns:p="http://schemas.openxmlformats.org/presentationml/2006/main">
  <p:tag name="POWER_USER_DIAGRAM_CIRCULAR_ARROW_KEY" val="POWER_USER_DIAGRAM_CIRCULAR_ARROW_VALUE_24"/>
</p:tagLst>
</file>

<file path=ppt/tags/tag523.xml><?xml version="1.0" encoding="utf-8"?>
<p:tagLst xmlns:p="http://schemas.openxmlformats.org/presentationml/2006/main">
  <p:tag name="POWER_USER_DIAGRAM_CIRCULAR_ARROW_KEY" val="POWER_USER_DIAGRAM_CIRCULAR_ARROW_VALUE_25"/>
</p:tagLst>
</file>

<file path=ppt/tags/tag524.xml><?xml version="1.0" encoding="utf-8"?>
<p:tagLst xmlns:p="http://schemas.openxmlformats.org/presentationml/2006/main">
  <p:tag name="POWER_USER_DIAGRAM_CIRCULAR_ARROW_KEY" val="POWER_USER_DIAGRAM_CIRCULAR_ARROW_VALUE_26"/>
</p:tagLst>
</file>

<file path=ppt/tags/tag525.xml><?xml version="1.0" encoding="utf-8"?>
<p:tagLst xmlns:p="http://schemas.openxmlformats.org/presentationml/2006/main">
  <p:tag name="POWER_USER_DIAGRAM_CIRCULAR_ARROW_KEY" val="POWER_USER_DIAGRAM_CIRCULAR_ARROW_VALUE_27"/>
</p:tagLst>
</file>

<file path=ppt/tags/tag526.xml><?xml version="1.0" encoding="utf-8"?>
<p:tagLst xmlns:p="http://schemas.openxmlformats.org/presentationml/2006/main">
  <p:tag name="POWER_USER_DIAGRAM_CIRCULAR_ARROW_KEY" val="POWER_USER_DIAGRAM_CIRCULAR_ARROW_VALUE_28"/>
</p:tagLst>
</file>

<file path=ppt/tags/tag527.xml><?xml version="1.0" encoding="utf-8"?>
<p:tagLst xmlns:p="http://schemas.openxmlformats.org/presentationml/2006/main">
  <p:tag name="POWER_USER_DIAGRAM_CIRCULAR_ARROW_KEY" val="POWER_USER_DIAGRAM_CIRCULAR_ARROW_VALUE_29"/>
</p:tagLst>
</file>

<file path=ppt/tags/tag528.xml><?xml version="1.0" encoding="utf-8"?>
<p:tagLst xmlns:p="http://schemas.openxmlformats.org/presentationml/2006/main">
  <p:tag name="POWER_USER_DIAGRAM_CIRCULAR_ARROW_KEY" val="POWER_USER_DIAGRAM_CIRCULAR_ARROW_VALUE_30"/>
</p:tagLst>
</file>

<file path=ppt/tags/tag529.xml><?xml version="1.0" encoding="utf-8"?>
<p:tagLst xmlns:p="http://schemas.openxmlformats.org/presentationml/2006/main">
  <p:tag name="POWER_USER_DIAGRAM_CIRCULAR_ARROW_KEY" val="POWER_USER_DIAGRAM_CIRCULAR_ARROW_VALUE_31"/>
</p:tagLst>
</file>

<file path=ppt/tags/tag53.xml><?xml version="1.0" encoding="utf-8"?>
<p:tagLst xmlns:p="http://schemas.openxmlformats.org/presentationml/2006/main">
  <p:tag name="POWER_USER_DIAGRAM_CIRCULAR_ARROW_KEY" val="POWER_USER_DIAGRAM_CIRCULAR_ARROW_VALUE_11"/>
</p:tagLst>
</file>

<file path=ppt/tags/tag530.xml><?xml version="1.0" encoding="utf-8"?>
<p:tagLst xmlns:p="http://schemas.openxmlformats.org/presentationml/2006/main">
  <p:tag name="POWER_USER_DIAGRAM_CIRCULAR_ARROW_KEY" val="POWER_USER_DIAGRAM_CIRCULAR_ARROW_VALUE_32"/>
</p:tagLst>
</file>

<file path=ppt/tags/tag531.xml><?xml version="1.0" encoding="utf-8"?>
<p:tagLst xmlns:p="http://schemas.openxmlformats.org/presentationml/2006/main">
  <p:tag name="POWER_USER_DIAGRAM_CIRCULAR_ARROW_KEY" val="POWER_USER_DIAGRAM_CIRCULAR_ARROW_VALUE_33"/>
</p:tagLst>
</file>

<file path=ppt/tags/tag532.xml><?xml version="1.0" encoding="utf-8"?>
<p:tagLst xmlns:p="http://schemas.openxmlformats.org/presentationml/2006/main">
  <p:tag name="POWER_USER_DIAGRAM_CIRCULAR_ARROW_KEY" val="POWER_USER_DIAGRAM_CIRCULAR_ARROW_VALUE_34"/>
</p:tagLst>
</file>

<file path=ppt/tags/tag533.xml><?xml version="1.0" encoding="utf-8"?>
<p:tagLst xmlns:p="http://schemas.openxmlformats.org/presentationml/2006/main">
  <p:tag name="POWER_USER_DIAGRAM_CIRCULAR_ARROW_KEY" val="POWER_USER_DIAGRAM_CIRCULAR_ARROW_VALUE_35"/>
</p:tagLst>
</file>

<file path=ppt/tags/tag534.xml><?xml version="1.0" encoding="utf-8"?>
<p:tagLst xmlns:p="http://schemas.openxmlformats.org/presentationml/2006/main">
  <p:tag name="POWER_USER_DIAGRAM_CIRCULAR_ARROW_KEY" val="POWER_USER_DIAGRAM_CIRCULAR_ARROW_VALUE_36"/>
</p:tagLst>
</file>

<file path=ppt/tags/tag535.xml><?xml version="1.0" encoding="utf-8"?>
<p:tagLst xmlns:p="http://schemas.openxmlformats.org/presentationml/2006/main">
  <p:tag name="POWER_USER_DIAGRAM_CIRCULAR_ARROW_KEY" val="POWER_USER_DIAGRAM_CIRCULAR_ARROW_VALUE_37"/>
</p:tagLst>
</file>

<file path=ppt/tags/tag536.xml><?xml version="1.0" encoding="utf-8"?>
<p:tagLst xmlns:p="http://schemas.openxmlformats.org/presentationml/2006/main">
  <p:tag name="POWER_USER_DIAGRAM_CIRCULAR_ARROW_KEY" val="POWER_USER_DIAGRAM_CIRCULAR_ARROW_VALUE_38"/>
</p:tagLst>
</file>

<file path=ppt/tags/tag537.xml><?xml version="1.0" encoding="utf-8"?>
<p:tagLst xmlns:p="http://schemas.openxmlformats.org/presentationml/2006/main">
  <p:tag name="POWER_USER_DIAGRAM_CIRCULAR_ARROW_KEY" val="POWER_USER_DIAGRAM_CIRCULAR_ARROW_VALUE_39"/>
</p:tagLst>
</file>

<file path=ppt/tags/tag538.xml><?xml version="1.0" encoding="utf-8"?>
<p:tagLst xmlns:p="http://schemas.openxmlformats.org/presentationml/2006/main">
  <p:tag name="POWER_USER_DIAGRAM_CIRCULAR_ARROW_KEY" val="POWER_USER_DIAGRAM_CIRCULAR_ARROW_VALUE_40"/>
</p:tagLst>
</file>

<file path=ppt/tags/tag539.xml><?xml version="1.0" encoding="utf-8"?>
<p:tagLst xmlns:p="http://schemas.openxmlformats.org/presentationml/2006/main">
  <p:tag name="POWER_USER_DIAGRAM_CIRCULAR_ARROW_KEY" val="POWER_USER_DIAGRAM_CIRCULAR_ARROW_VALUE_41"/>
</p:tagLst>
</file>

<file path=ppt/tags/tag54.xml><?xml version="1.0" encoding="utf-8"?>
<p:tagLst xmlns:p="http://schemas.openxmlformats.org/presentationml/2006/main">
  <p:tag name="POWER_USER_DIAGRAM_CIRCULAR_ARROW_KEY" val="POWER_USER_DIAGRAM_CIRCULAR_ARROW_VALUE_12"/>
</p:tagLst>
</file>

<file path=ppt/tags/tag540.xml><?xml version="1.0" encoding="utf-8"?>
<p:tagLst xmlns:p="http://schemas.openxmlformats.org/presentationml/2006/main">
  <p:tag name="POWER_USER_DIAGRAM_CIRCULAR_ARROW_KEY" val="POWER_USER_DIAGRAM_CIRCULAR_ARROW_VALUE_42"/>
</p:tagLst>
</file>

<file path=ppt/tags/tag541.xml><?xml version="1.0" encoding="utf-8"?>
<p:tagLst xmlns:p="http://schemas.openxmlformats.org/presentationml/2006/main">
  <p:tag name="POWER_USER_DIAGRAM_CIRCULAR_ARROW_KEY" val="POWER_USER_DIAGRAM_CIRCULAR_ARROW_VALUE_43"/>
</p:tagLst>
</file>

<file path=ppt/tags/tag542.xml><?xml version="1.0" encoding="utf-8"?>
<p:tagLst xmlns:p="http://schemas.openxmlformats.org/presentationml/2006/main">
  <p:tag name="POWER_USER_DIAGRAM_CIRCULAR_ARROW_KEY" val="POWER_USER_DIAGRAM_CIRCULAR_ARROW_VALUE_44"/>
</p:tagLst>
</file>

<file path=ppt/tags/tag543.xml><?xml version="1.0" encoding="utf-8"?>
<p:tagLst xmlns:p="http://schemas.openxmlformats.org/presentationml/2006/main">
  <p:tag name="POWER_USER_DIAGRAM_CIRCULAR_ARROW_KEY" val="POWER_USER_DIAGRAM_CIRCULAR_ARROW_VALUE_45"/>
</p:tagLst>
</file>

<file path=ppt/tags/tag544.xml><?xml version="1.0" encoding="utf-8"?>
<p:tagLst xmlns:p="http://schemas.openxmlformats.org/presentationml/2006/main">
  <p:tag name="POWER_USER_DIAGRAM_CIRCULAR_ARROW_KEY" val="POWER_USER_DIAGRAM_CIRCULAR_ARROW_VALUE_46"/>
</p:tagLst>
</file>

<file path=ppt/tags/tag545.xml><?xml version="1.0" encoding="utf-8"?>
<p:tagLst xmlns:p="http://schemas.openxmlformats.org/presentationml/2006/main">
  <p:tag name="POWER_USER_DIAGRAM_CIRCULAR_ARROW_KEY" val="POWER_USER_DIAGRAM_CIRCULAR_ARROW_VALUE_47"/>
</p:tagLst>
</file>

<file path=ppt/tags/tag546.xml><?xml version="1.0" encoding="utf-8"?>
<p:tagLst xmlns:p="http://schemas.openxmlformats.org/presentationml/2006/main">
  <p:tag name="POWER_USER_DIAGRAM_CIRCULAR_ARROW_KEY" val="POWER_USER_DIAGRAM_CIRCULAR_ARROW_VALUE_48"/>
</p:tagLst>
</file>

<file path=ppt/tags/tag547.xml><?xml version="1.0" encoding="utf-8"?>
<p:tagLst xmlns:p="http://schemas.openxmlformats.org/presentationml/2006/main">
  <p:tag name="POWER_USER_DIAGRAM_CIRCULAR_ARROW_KEY" val="POWER_USER_DIAGRAM_CIRCULAR_ARROW_VALUE_49"/>
</p:tagLst>
</file>

<file path=ppt/tags/tag548.xml><?xml version="1.0" encoding="utf-8"?>
<p:tagLst xmlns:p="http://schemas.openxmlformats.org/presentationml/2006/main">
  <p:tag name="POWER_USER_DIAGRAM_CIRCULAR_ARROW_KEY" val="POWER_USER_DIAGRAM_CIRCULAR_ARROW_VALUE_50"/>
</p:tagLst>
</file>

<file path=ppt/tags/tag549.xml><?xml version="1.0" encoding="utf-8"?>
<p:tagLst xmlns:p="http://schemas.openxmlformats.org/presentationml/2006/main">
  <p:tag name="POWER_USER_DIAGRAM_CIRCULAR_ARROW_KEY" val="POWER_USER_DIAGRAM_CIRCULAR_ARROW_VALUE_5"/>
</p:tagLst>
</file>

<file path=ppt/tags/tag55.xml><?xml version="1.0" encoding="utf-8"?>
<p:tagLst xmlns:p="http://schemas.openxmlformats.org/presentationml/2006/main">
  <p:tag name="POWER_USER_DIAGRAM_CIRCULAR_ARROW_KEY" val="POWER_USER_DIAGRAM_CIRCULAR_ARROW_VALUE_13"/>
</p:tagLst>
</file>

<file path=ppt/tags/tag550.xml><?xml version="1.0" encoding="utf-8"?>
<p:tagLst xmlns:p="http://schemas.openxmlformats.org/presentationml/2006/main">
  <p:tag name="POWER_USER_DIAGRAM_CIRCULAR_ARROW_KEY" val="POWER_USER_DIAGRAM_CIRCULAR_ARROW_VALUE_6"/>
</p:tagLst>
</file>

<file path=ppt/tags/tag551.xml><?xml version="1.0" encoding="utf-8"?>
<p:tagLst xmlns:p="http://schemas.openxmlformats.org/presentationml/2006/main">
  <p:tag name="POWER_USER_DIAGRAM_CIRCULAR_ARROW_KEY" val="POWER_USER_DIAGRAM_CIRCULAR_ARROW_VALUE_7"/>
</p:tagLst>
</file>

<file path=ppt/tags/tag552.xml><?xml version="1.0" encoding="utf-8"?>
<p:tagLst xmlns:p="http://schemas.openxmlformats.org/presentationml/2006/main">
  <p:tag name="POWER_USER_DIAGRAM_CIRCULAR_ARROW_KEY" val="POWER_USER_DIAGRAM_CIRCULAR_ARROW_VALUE_8"/>
</p:tagLst>
</file>

<file path=ppt/tags/tag553.xml><?xml version="1.0" encoding="utf-8"?>
<p:tagLst xmlns:p="http://schemas.openxmlformats.org/presentationml/2006/main">
  <p:tag name="POWER_USER_DIAGRAM_CIRCULAR_ARROW_KEY" val="POWER_USER_DIAGRAM_CIRCULAR_ARROW_VALUE_9"/>
</p:tagLst>
</file>

<file path=ppt/tags/tag554.xml><?xml version="1.0" encoding="utf-8"?>
<p:tagLst xmlns:p="http://schemas.openxmlformats.org/presentationml/2006/main">
  <p:tag name="POWER_USER_DIAGRAM_CIRCULAR_ARROW_KEY" val="POWER_USER_DIAGRAM_CIRCULAR_ARROW_VALUE_10"/>
</p:tagLst>
</file>

<file path=ppt/tags/tag555.xml><?xml version="1.0" encoding="utf-8"?>
<p:tagLst xmlns:p="http://schemas.openxmlformats.org/presentationml/2006/main">
  <p:tag name="POWER_USER_DIAGRAM_CIRCULAR_ARROW_KEY" val="POWER_USER_DIAGRAM_CIRCULAR_ARROW_VALUE_11"/>
</p:tagLst>
</file>

<file path=ppt/tags/tag556.xml><?xml version="1.0" encoding="utf-8"?>
<p:tagLst xmlns:p="http://schemas.openxmlformats.org/presentationml/2006/main">
  <p:tag name="POWER_USER_DIAGRAM_CIRCULAR_ARROW_KEY" val="POWER_USER_DIAGRAM_CIRCULAR_ARROW_VALUE_12"/>
</p:tagLst>
</file>

<file path=ppt/tags/tag557.xml><?xml version="1.0" encoding="utf-8"?>
<p:tagLst xmlns:p="http://schemas.openxmlformats.org/presentationml/2006/main">
  <p:tag name="POWER_USER_DIAGRAM_CIRCULAR_ARROW_KEY" val="POWER_USER_DIAGRAM_CIRCULAR_ARROW_VALUE_13"/>
</p:tagLst>
</file>

<file path=ppt/tags/tag558.xml><?xml version="1.0" encoding="utf-8"?>
<p:tagLst xmlns:p="http://schemas.openxmlformats.org/presentationml/2006/main">
  <p:tag name="POWER_USER_DIAGRAM_CIRCULAR_ARROW_KEY" val="POWER_USER_DIAGRAM_CIRCULAR_ARROW_VALUE_14"/>
</p:tagLst>
</file>

<file path=ppt/tags/tag559.xml><?xml version="1.0" encoding="utf-8"?>
<p:tagLst xmlns:p="http://schemas.openxmlformats.org/presentationml/2006/main">
  <p:tag name="POWER_USER_DIAGRAM_CIRCULAR_ARROW_KEY" val="POWER_USER_DIAGRAM_CIRCULAR_ARROW_VALUE_15"/>
</p:tagLst>
</file>

<file path=ppt/tags/tag56.xml><?xml version="1.0" encoding="utf-8"?>
<p:tagLst xmlns:p="http://schemas.openxmlformats.org/presentationml/2006/main">
  <p:tag name="POWER_USER_DIAGRAM_CIRCULAR_ARROW_KEY" val="POWER_USER_DIAGRAM_CIRCULAR_ARROW_VALUE_14"/>
</p:tagLst>
</file>

<file path=ppt/tags/tag560.xml><?xml version="1.0" encoding="utf-8"?>
<p:tagLst xmlns:p="http://schemas.openxmlformats.org/presentationml/2006/main">
  <p:tag name="POWER_USER_DIAGRAM_CIRCULAR_ARROW_KEY" val="POWER_USER_DIAGRAM_CIRCULAR_ARROW_VALUE_16"/>
</p:tagLst>
</file>

<file path=ppt/tags/tag561.xml><?xml version="1.0" encoding="utf-8"?>
<p:tagLst xmlns:p="http://schemas.openxmlformats.org/presentationml/2006/main">
  <p:tag name="POWER_USER_DIAGRAM_CIRCULAR_ARROW_KEY" val="POWER_USER_DIAGRAM_CIRCULAR_ARROW_VALUE_17"/>
</p:tagLst>
</file>

<file path=ppt/tags/tag562.xml><?xml version="1.0" encoding="utf-8"?>
<p:tagLst xmlns:p="http://schemas.openxmlformats.org/presentationml/2006/main">
  <p:tag name="POWER_USER_DIAGRAM_CIRCULAR_ARROW_KEY" val="POWER_USER_DIAGRAM_CIRCULAR_ARROW_VALUE_18"/>
</p:tagLst>
</file>

<file path=ppt/tags/tag563.xml><?xml version="1.0" encoding="utf-8"?>
<p:tagLst xmlns:p="http://schemas.openxmlformats.org/presentationml/2006/main">
  <p:tag name="POWER_USER_DIAGRAM_CIRCULAR_ARROW_KEY" val="POWER_USER_DIAGRAM_CIRCULAR_ARROW_VALUE_19"/>
</p:tagLst>
</file>

<file path=ppt/tags/tag564.xml><?xml version="1.0" encoding="utf-8"?>
<p:tagLst xmlns:p="http://schemas.openxmlformats.org/presentationml/2006/main">
  <p:tag name="POWER_USER_DIAGRAM_CIRCULAR_ARROW_KEY" val="POWER_USER_DIAGRAM_CIRCULAR_ARROW_VALUE_20"/>
</p:tagLst>
</file>

<file path=ppt/tags/tag565.xml><?xml version="1.0" encoding="utf-8"?>
<p:tagLst xmlns:p="http://schemas.openxmlformats.org/presentationml/2006/main">
  <p:tag name="POWER_USER_DIAGRAM_CIRCULAR_ARROW_KEY" val="POWER_USER_DIAGRAM_CIRCULAR_ARROW_VALUE_21"/>
</p:tagLst>
</file>

<file path=ppt/tags/tag566.xml><?xml version="1.0" encoding="utf-8"?>
<p:tagLst xmlns:p="http://schemas.openxmlformats.org/presentationml/2006/main">
  <p:tag name="POWER_USER_DIAGRAM_CIRCULAR_ARROW_KEY" val="POWER_USER_DIAGRAM_CIRCULAR_ARROW_VALUE_22"/>
</p:tagLst>
</file>

<file path=ppt/tags/tag567.xml><?xml version="1.0" encoding="utf-8"?>
<p:tagLst xmlns:p="http://schemas.openxmlformats.org/presentationml/2006/main">
  <p:tag name="POWER_USER_DIAGRAM_CIRCULAR_ARROW_KEY" val="POWER_USER_DIAGRAM_CIRCULAR_ARROW_VALUE_23"/>
</p:tagLst>
</file>

<file path=ppt/tags/tag568.xml><?xml version="1.0" encoding="utf-8"?>
<p:tagLst xmlns:p="http://schemas.openxmlformats.org/presentationml/2006/main">
  <p:tag name="POWER_USER_DIAGRAM_CIRCULAR_ARROW_KEY" val="POWER_USER_DIAGRAM_CIRCULAR_ARROW_VALUE_24"/>
</p:tagLst>
</file>

<file path=ppt/tags/tag569.xml><?xml version="1.0" encoding="utf-8"?>
<p:tagLst xmlns:p="http://schemas.openxmlformats.org/presentationml/2006/main">
  <p:tag name="POWER_USER_DIAGRAM_CIRCULAR_ARROW_KEY" val="POWER_USER_DIAGRAM_CIRCULAR_ARROW_VALUE_25"/>
</p:tagLst>
</file>

<file path=ppt/tags/tag57.xml><?xml version="1.0" encoding="utf-8"?>
<p:tagLst xmlns:p="http://schemas.openxmlformats.org/presentationml/2006/main">
  <p:tag name="POWER_USER_DIAGRAM_CIRCULAR_ARROW_KEY" val="POWER_USER_DIAGRAM_CIRCULAR_ARROW_VALUE_15"/>
</p:tagLst>
</file>

<file path=ppt/tags/tag570.xml><?xml version="1.0" encoding="utf-8"?>
<p:tagLst xmlns:p="http://schemas.openxmlformats.org/presentationml/2006/main">
  <p:tag name="POWER_USER_DIAGRAM_CIRCULAR_ARROW_KEY" val="POWER_USER_DIAGRAM_CIRCULAR_ARROW_VALUE_26"/>
</p:tagLst>
</file>

<file path=ppt/tags/tag571.xml><?xml version="1.0" encoding="utf-8"?>
<p:tagLst xmlns:p="http://schemas.openxmlformats.org/presentationml/2006/main">
  <p:tag name="POWER_USER_DIAGRAM_CIRCULAR_ARROW_KEY" val="POWER_USER_DIAGRAM_CIRCULAR_ARROW_VALUE_27"/>
</p:tagLst>
</file>

<file path=ppt/tags/tag572.xml><?xml version="1.0" encoding="utf-8"?>
<p:tagLst xmlns:p="http://schemas.openxmlformats.org/presentationml/2006/main">
  <p:tag name="POWER_USER_DIAGRAM_CIRCULAR_ARROW_KEY" val="POWER_USER_DIAGRAM_CIRCULAR_ARROW_VALUE_28"/>
</p:tagLst>
</file>

<file path=ppt/tags/tag573.xml><?xml version="1.0" encoding="utf-8"?>
<p:tagLst xmlns:p="http://schemas.openxmlformats.org/presentationml/2006/main">
  <p:tag name="POWER_USER_DIAGRAM_CIRCULAR_ARROW_KEY" val="POWER_USER_DIAGRAM_CIRCULAR_ARROW_VALUE_29"/>
</p:tagLst>
</file>

<file path=ppt/tags/tag574.xml><?xml version="1.0" encoding="utf-8"?>
<p:tagLst xmlns:p="http://schemas.openxmlformats.org/presentationml/2006/main">
  <p:tag name="POWER_USER_DIAGRAM_CIRCULAR_ARROW_KEY" val="POWER_USER_DIAGRAM_CIRCULAR_ARROW_VALUE_30"/>
</p:tagLst>
</file>

<file path=ppt/tags/tag575.xml><?xml version="1.0" encoding="utf-8"?>
<p:tagLst xmlns:p="http://schemas.openxmlformats.org/presentationml/2006/main">
  <p:tag name="POWER_USER_DIAGRAM_CIRCULAR_ARROW_KEY" val="POWER_USER_DIAGRAM_CIRCULAR_ARROW_VALUE_31"/>
</p:tagLst>
</file>

<file path=ppt/tags/tag576.xml><?xml version="1.0" encoding="utf-8"?>
<p:tagLst xmlns:p="http://schemas.openxmlformats.org/presentationml/2006/main">
  <p:tag name="POWER_USER_DIAGRAM_CIRCULAR_ARROW_KEY" val="POWER_USER_DIAGRAM_CIRCULAR_ARROW_VALUE_32"/>
</p:tagLst>
</file>

<file path=ppt/tags/tag577.xml><?xml version="1.0" encoding="utf-8"?>
<p:tagLst xmlns:p="http://schemas.openxmlformats.org/presentationml/2006/main">
  <p:tag name="POWER_USER_DIAGRAM_CIRCULAR_ARROW_KEY" val="POWER_USER_DIAGRAM_CIRCULAR_ARROW_VALUE_33"/>
</p:tagLst>
</file>

<file path=ppt/tags/tag578.xml><?xml version="1.0" encoding="utf-8"?>
<p:tagLst xmlns:p="http://schemas.openxmlformats.org/presentationml/2006/main">
  <p:tag name="POWER_USER_DIAGRAM_CIRCULAR_ARROW_KEY" val="POWER_USER_DIAGRAM_CIRCULAR_ARROW_VALUE_34"/>
</p:tagLst>
</file>

<file path=ppt/tags/tag579.xml><?xml version="1.0" encoding="utf-8"?>
<p:tagLst xmlns:p="http://schemas.openxmlformats.org/presentationml/2006/main">
  <p:tag name="POWER_USER_DIAGRAM_CIRCULAR_ARROW_KEY" val="POWER_USER_DIAGRAM_CIRCULAR_ARROW_VALUE_35"/>
</p:tagLst>
</file>

<file path=ppt/tags/tag58.xml><?xml version="1.0" encoding="utf-8"?>
<p:tagLst xmlns:p="http://schemas.openxmlformats.org/presentationml/2006/main">
  <p:tag name="POWER_USER_DIAGRAM_CIRCULAR_ARROW_KEY" val="POWER_USER_DIAGRAM_CIRCULAR_ARROW_VALUE_16"/>
</p:tagLst>
</file>

<file path=ppt/tags/tag580.xml><?xml version="1.0" encoding="utf-8"?>
<p:tagLst xmlns:p="http://schemas.openxmlformats.org/presentationml/2006/main">
  <p:tag name="POWER_USER_DIAGRAM_CIRCULAR_ARROW_KEY" val="POWER_USER_DIAGRAM_CIRCULAR_ARROW_VALUE_36"/>
</p:tagLst>
</file>

<file path=ppt/tags/tag581.xml><?xml version="1.0" encoding="utf-8"?>
<p:tagLst xmlns:p="http://schemas.openxmlformats.org/presentationml/2006/main">
  <p:tag name="POWER_USER_DIAGRAM_CIRCULAR_ARROW_KEY" val="POWER_USER_DIAGRAM_CIRCULAR_ARROW_VALUE_37"/>
</p:tagLst>
</file>

<file path=ppt/tags/tag582.xml><?xml version="1.0" encoding="utf-8"?>
<p:tagLst xmlns:p="http://schemas.openxmlformats.org/presentationml/2006/main">
  <p:tag name="POWER_USER_DIAGRAM_CIRCULAR_ARROW_KEY" val="POWER_USER_DIAGRAM_CIRCULAR_ARROW_VALUE_38"/>
</p:tagLst>
</file>

<file path=ppt/tags/tag583.xml><?xml version="1.0" encoding="utf-8"?>
<p:tagLst xmlns:p="http://schemas.openxmlformats.org/presentationml/2006/main">
  <p:tag name="POWER_USER_DIAGRAM_CIRCULAR_ARROW_KEY" val="POWER_USER_DIAGRAM_CIRCULAR_ARROW_VALUE_39"/>
</p:tagLst>
</file>

<file path=ppt/tags/tag584.xml><?xml version="1.0" encoding="utf-8"?>
<p:tagLst xmlns:p="http://schemas.openxmlformats.org/presentationml/2006/main">
  <p:tag name="POWER_USER_DIAGRAM_CIRCULAR_ARROW_KEY" val="POWER_USER_DIAGRAM_CIRCULAR_ARROW_VALUE_40"/>
</p:tagLst>
</file>

<file path=ppt/tags/tag585.xml><?xml version="1.0" encoding="utf-8"?>
<p:tagLst xmlns:p="http://schemas.openxmlformats.org/presentationml/2006/main">
  <p:tag name="POWER_USER_DIAGRAM_CIRCULAR_ARROW_KEY" val="POWER_USER_DIAGRAM_CIRCULAR_ARROW_VALUE_41"/>
</p:tagLst>
</file>

<file path=ppt/tags/tag586.xml><?xml version="1.0" encoding="utf-8"?>
<p:tagLst xmlns:p="http://schemas.openxmlformats.org/presentationml/2006/main">
  <p:tag name="POWER_USER_DIAGRAM_CIRCULAR_ARROW_KEY" val="POWER_USER_DIAGRAM_CIRCULAR_ARROW_VALUE_42"/>
</p:tagLst>
</file>

<file path=ppt/tags/tag587.xml><?xml version="1.0" encoding="utf-8"?>
<p:tagLst xmlns:p="http://schemas.openxmlformats.org/presentationml/2006/main">
  <p:tag name="POWER_USER_DIAGRAM_CIRCULAR_ARROW_KEY" val="POWER_USER_DIAGRAM_CIRCULAR_ARROW_VALUE_43"/>
</p:tagLst>
</file>

<file path=ppt/tags/tag588.xml><?xml version="1.0" encoding="utf-8"?>
<p:tagLst xmlns:p="http://schemas.openxmlformats.org/presentationml/2006/main">
  <p:tag name="POWER_USER_DIAGRAM_CIRCULAR_ARROW_KEY" val="POWER_USER_DIAGRAM_CIRCULAR_ARROW_VALUE_44"/>
</p:tagLst>
</file>

<file path=ppt/tags/tag589.xml><?xml version="1.0" encoding="utf-8"?>
<p:tagLst xmlns:p="http://schemas.openxmlformats.org/presentationml/2006/main">
  <p:tag name="POWER_USER_DIAGRAM_CIRCULAR_ARROW_KEY" val="POWER_USER_DIAGRAM_CIRCULAR_ARROW_VALUE_45"/>
</p:tagLst>
</file>

<file path=ppt/tags/tag59.xml><?xml version="1.0" encoding="utf-8"?>
<p:tagLst xmlns:p="http://schemas.openxmlformats.org/presentationml/2006/main">
  <p:tag name="POWER_USER_DIAGRAM_CIRCULAR_ARROW_KEY" val="POWER_USER_DIAGRAM_CIRCULAR_ARROW_VALUE_17"/>
</p:tagLst>
</file>

<file path=ppt/tags/tag590.xml><?xml version="1.0" encoding="utf-8"?>
<p:tagLst xmlns:p="http://schemas.openxmlformats.org/presentationml/2006/main">
  <p:tag name="POWER_USER_DIAGRAM_CIRCULAR_ARROW_KEY" val="POWER_USER_DIAGRAM_CIRCULAR_ARROW_VALUE_46"/>
</p:tagLst>
</file>

<file path=ppt/tags/tag591.xml><?xml version="1.0" encoding="utf-8"?>
<p:tagLst xmlns:p="http://schemas.openxmlformats.org/presentationml/2006/main">
  <p:tag name="POWER_USER_DIAGRAM_CIRCULAR_ARROW_KEY" val="POWER_USER_DIAGRAM_CIRCULAR_ARROW_VALUE_47"/>
</p:tagLst>
</file>

<file path=ppt/tags/tag592.xml><?xml version="1.0" encoding="utf-8"?>
<p:tagLst xmlns:p="http://schemas.openxmlformats.org/presentationml/2006/main">
  <p:tag name="POWER_USER_DIAGRAM_CIRCULAR_ARROW_KEY" val="POWER_USER_DIAGRAM_CIRCULAR_ARROW_VALUE_48"/>
</p:tagLst>
</file>

<file path=ppt/tags/tag593.xml><?xml version="1.0" encoding="utf-8"?>
<p:tagLst xmlns:p="http://schemas.openxmlformats.org/presentationml/2006/main">
  <p:tag name="POWER_USER_DIAGRAM_CIRCULAR_ARROW_KEY" val="POWER_USER_DIAGRAM_CIRCULAR_ARROW_VALUE_49"/>
</p:tagLst>
</file>

<file path=ppt/tags/tag594.xml><?xml version="1.0" encoding="utf-8"?>
<p:tagLst xmlns:p="http://schemas.openxmlformats.org/presentationml/2006/main">
  <p:tag name="POWER_USER_DIAGRAM_CIRCULAR_ARROW_KEY" val="POWER_USER_DIAGRAM_CIRCULAR_ARROW_VALUE_50"/>
</p:tagLst>
</file>

<file path=ppt/tags/tag595.xml><?xml version="1.0" encoding="utf-8"?>
<p:tagLst xmlns:p="http://schemas.openxmlformats.org/presentationml/2006/main">
  <p:tag name="POWER_USER_DIAGRAM_CIRCULAR_ARROW_KEY" val="POWER_USER_DIAGRAM_CIRCULAR_ARROW_VALUE_5"/>
</p:tagLst>
</file>

<file path=ppt/tags/tag596.xml><?xml version="1.0" encoding="utf-8"?>
<p:tagLst xmlns:p="http://schemas.openxmlformats.org/presentationml/2006/main">
  <p:tag name="POWER_USER_DIAGRAM_CIRCULAR_ARROW_KEY" val="POWER_USER_DIAGRAM_CIRCULAR_ARROW_VALUE_6"/>
</p:tagLst>
</file>

<file path=ppt/tags/tag597.xml><?xml version="1.0" encoding="utf-8"?>
<p:tagLst xmlns:p="http://schemas.openxmlformats.org/presentationml/2006/main">
  <p:tag name="POWER_USER_DIAGRAM_CIRCULAR_ARROW_KEY" val="POWER_USER_DIAGRAM_CIRCULAR_ARROW_VALUE_7"/>
</p:tagLst>
</file>

<file path=ppt/tags/tag598.xml><?xml version="1.0" encoding="utf-8"?>
<p:tagLst xmlns:p="http://schemas.openxmlformats.org/presentationml/2006/main">
  <p:tag name="POWER_USER_DIAGRAM_CIRCULAR_ARROW_KEY" val="POWER_USER_DIAGRAM_CIRCULAR_ARROW_VALUE_8"/>
</p:tagLst>
</file>

<file path=ppt/tags/tag599.xml><?xml version="1.0" encoding="utf-8"?>
<p:tagLst xmlns:p="http://schemas.openxmlformats.org/presentationml/2006/main">
  <p:tag name="POWER_USER_DIAGRAM_CIRCULAR_ARROW_KEY" val="POWER_USER_DIAGRAM_CIRCULAR_ARROW_VALUE_9"/>
</p:tagLst>
</file>

<file path=ppt/tags/tag6.xml><?xml version="1.0" encoding="utf-8"?>
<p:tagLst xmlns:p="http://schemas.openxmlformats.org/presentationml/2006/main">
  <p:tag name="POWER_USER_DIAGRAM_CIRCULAR_ARROW_KEY" val="POWER_USER_DIAGRAM_CIRCULAR_ARROW_VALUE_10"/>
</p:tagLst>
</file>

<file path=ppt/tags/tag60.xml><?xml version="1.0" encoding="utf-8"?>
<p:tagLst xmlns:p="http://schemas.openxmlformats.org/presentationml/2006/main">
  <p:tag name="POWER_USER_DIAGRAM_CIRCULAR_ARROW_KEY" val="POWER_USER_DIAGRAM_CIRCULAR_ARROW_VALUE_18"/>
</p:tagLst>
</file>

<file path=ppt/tags/tag600.xml><?xml version="1.0" encoding="utf-8"?>
<p:tagLst xmlns:p="http://schemas.openxmlformats.org/presentationml/2006/main">
  <p:tag name="POWER_USER_DIAGRAM_CIRCULAR_ARROW_KEY" val="POWER_USER_DIAGRAM_CIRCULAR_ARROW_VALUE_10"/>
</p:tagLst>
</file>

<file path=ppt/tags/tag601.xml><?xml version="1.0" encoding="utf-8"?>
<p:tagLst xmlns:p="http://schemas.openxmlformats.org/presentationml/2006/main">
  <p:tag name="POWER_USER_DIAGRAM_CIRCULAR_ARROW_KEY" val="POWER_USER_DIAGRAM_CIRCULAR_ARROW_VALUE_11"/>
</p:tagLst>
</file>

<file path=ppt/tags/tag602.xml><?xml version="1.0" encoding="utf-8"?>
<p:tagLst xmlns:p="http://schemas.openxmlformats.org/presentationml/2006/main">
  <p:tag name="POWER_USER_DIAGRAM_CIRCULAR_ARROW_KEY" val="POWER_USER_DIAGRAM_CIRCULAR_ARROW_VALUE_12"/>
</p:tagLst>
</file>

<file path=ppt/tags/tag603.xml><?xml version="1.0" encoding="utf-8"?>
<p:tagLst xmlns:p="http://schemas.openxmlformats.org/presentationml/2006/main">
  <p:tag name="POWER_USER_DIAGRAM_CIRCULAR_ARROW_KEY" val="POWER_USER_DIAGRAM_CIRCULAR_ARROW_VALUE_13"/>
</p:tagLst>
</file>

<file path=ppt/tags/tag604.xml><?xml version="1.0" encoding="utf-8"?>
<p:tagLst xmlns:p="http://schemas.openxmlformats.org/presentationml/2006/main">
  <p:tag name="POWER_USER_DIAGRAM_CIRCULAR_ARROW_KEY" val="POWER_USER_DIAGRAM_CIRCULAR_ARROW_VALUE_14"/>
</p:tagLst>
</file>

<file path=ppt/tags/tag605.xml><?xml version="1.0" encoding="utf-8"?>
<p:tagLst xmlns:p="http://schemas.openxmlformats.org/presentationml/2006/main">
  <p:tag name="POWER_USER_DIAGRAM_CIRCULAR_ARROW_KEY" val="POWER_USER_DIAGRAM_CIRCULAR_ARROW_VALUE_15"/>
</p:tagLst>
</file>

<file path=ppt/tags/tag606.xml><?xml version="1.0" encoding="utf-8"?>
<p:tagLst xmlns:p="http://schemas.openxmlformats.org/presentationml/2006/main">
  <p:tag name="POWER_USER_DIAGRAM_CIRCULAR_ARROW_KEY" val="POWER_USER_DIAGRAM_CIRCULAR_ARROW_VALUE_16"/>
</p:tagLst>
</file>

<file path=ppt/tags/tag607.xml><?xml version="1.0" encoding="utf-8"?>
<p:tagLst xmlns:p="http://schemas.openxmlformats.org/presentationml/2006/main">
  <p:tag name="POWER_USER_DIAGRAM_CIRCULAR_ARROW_KEY" val="POWER_USER_DIAGRAM_CIRCULAR_ARROW_VALUE_17"/>
</p:tagLst>
</file>

<file path=ppt/tags/tag608.xml><?xml version="1.0" encoding="utf-8"?>
<p:tagLst xmlns:p="http://schemas.openxmlformats.org/presentationml/2006/main">
  <p:tag name="POWER_USER_DIAGRAM_CIRCULAR_ARROW_KEY" val="POWER_USER_DIAGRAM_CIRCULAR_ARROW_VALUE_18"/>
</p:tagLst>
</file>

<file path=ppt/tags/tag609.xml><?xml version="1.0" encoding="utf-8"?>
<p:tagLst xmlns:p="http://schemas.openxmlformats.org/presentationml/2006/main">
  <p:tag name="POWER_USER_DIAGRAM_CIRCULAR_ARROW_KEY" val="POWER_USER_DIAGRAM_CIRCULAR_ARROW_VALUE_19"/>
</p:tagLst>
</file>

<file path=ppt/tags/tag61.xml><?xml version="1.0" encoding="utf-8"?>
<p:tagLst xmlns:p="http://schemas.openxmlformats.org/presentationml/2006/main">
  <p:tag name="POWER_USER_DIAGRAM_CIRCULAR_ARROW_KEY" val="POWER_USER_DIAGRAM_CIRCULAR_ARROW_VALUE_19"/>
</p:tagLst>
</file>

<file path=ppt/tags/tag610.xml><?xml version="1.0" encoding="utf-8"?>
<p:tagLst xmlns:p="http://schemas.openxmlformats.org/presentationml/2006/main">
  <p:tag name="POWER_USER_DIAGRAM_CIRCULAR_ARROW_KEY" val="POWER_USER_DIAGRAM_CIRCULAR_ARROW_VALUE_20"/>
</p:tagLst>
</file>

<file path=ppt/tags/tag611.xml><?xml version="1.0" encoding="utf-8"?>
<p:tagLst xmlns:p="http://schemas.openxmlformats.org/presentationml/2006/main">
  <p:tag name="POWER_USER_DIAGRAM_CIRCULAR_ARROW_KEY" val="POWER_USER_DIAGRAM_CIRCULAR_ARROW_VALUE_21"/>
</p:tagLst>
</file>

<file path=ppt/tags/tag612.xml><?xml version="1.0" encoding="utf-8"?>
<p:tagLst xmlns:p="http://schemas.openxmlformats.org/presentationml/2006/main">
  <p:tag name="POWER_USER_DIAGRAM_CIRCULAR_ARROW_KEY" val="POWER_USER_DIAGRAM_CIRCULAR_ARROW_VALUE_22"/>
</p:tagLst>
</file>

<file path=ppt/tags/tag613.xml><?xml version="1.0" encoding="utf-8"?>
<p:tagLst xmlns:p="http://schemas.openxmlformats.org/presentationml/2006/main">
  <p:tag name="POWER_USER_DIAGRAM_CIRCULAR_ARROW_KEY" val="POWER_USER_DIAGRAM_CIRCULAR_ARROW_VALUE_23"/>
</p:tagLst>
</file>

<file path=ppt/tags/tag614.xml><?xml version="1.0" encoding="utf-8"?>
<p:tagLst xmlns:p="http://schemas.openxmlformats.org/presentationml/2006/main">
  <p:tag name="POWER_USER_DIAGRAM_CIRCULAR_ARROW_KEY" val="POWER_USER_DIAGRAM_CIRCULAR_ARROW_VALUE_24"/>
</p:tagLst>
</file>

<file path=ppt/tags/tag615.xml><?xml version="1.0" encoding="utf-8"?>
<p:tagLst xmlns:p="http://schemas.openxmlformats.org/presentationml/2006/main">
  <p:tag name="POWER_USER_DIAGRAM_CIRCULAR_ARROW_KEY" val="POWER_USER_DIAGRAM_CIRCULAR_ARROW_VALUE_25"/>
</p:tagLst>
</file>

<file path=ppt/tags/tag616.xml><?xml version="1.0" encoding="utf-8"?>
<p:tagLst xmlns:p="http://schemas.openxmlformats.org/presentationml/2006/main">
  <p:tag name="POWER_USER_DIAGRAM_CIRCULAR_ARROW_KEY" val="POWER_USER_DIAGRAM_CIRCULAR_ARROW_VALUE_26"/>
</p:tagLst>
</file>

<file path=ppt/tags/tag617.xml><?xml version="1.0" encoding="utf-8"?>
<p:tagLst xmlns:p="http://schemas.openxmlformats.org/presentationml/2006/main">
  <p:tag name="POWER_USER_DIAGRAM_CIRCULAR_ARROW_KEY" val="POWER_USER_DIAGRAM_CIRCULAR_ARROW_VALUE_27"/>
</p:tagLst>
</file>

<file path=ppt/tags/tag618.xml><?xml version="1.0" encoding="utf-8"?>
<p:tagLst xmlns:p="http://schemas.openxmlformats.org/presentationml/2006/main">
  <p:tag name="POWER_USER_DIAGRAM_CIRCULAR_ARROW_KEY" val="POWER_USER_DIAGRAM_CIRCULAR_ARROW_VALUE_28"/>
</p:tagLst>
</file>

<file path=ppt/tags/tag619.xml><?xml version="1.0" encoding="utf-8"?>
<p:tagLst xmlns:p="http://schemas.openxmlformats.org/presentationml/2006/main">
  <p:tag name="POWER_USER_DIAGRAM_CIRCULAR_ARROW_KEY" val="POWER_USER_DIAGRAM_CIRCULAR_ARROW_VALUE_29"/>
</p:tagLst>
</file>

<file path=ppt/tags/tag62.xml><?xml version="1.0" encoding="utf-8"?>
<p:tagLst xmlns:p="http://schemas.openxmlformats.org/presentationml/2006/main">
  <p:tag name="POWER_USER_DIAGRAM_CIRCULAR_ARROW_KEY" val="POWER_USER_DIAGRAM_CIRCULAR_ARROW_VALUE_20"/>
</p:tagLst>
</file>

<file path=ppt/tags/tag620.xml><?xml version="1.0" encoding="utf-8"?>
<p:tagLst xmlns:p="http://schemas.openxmlformats.org/presentationml/2006/main">
  <p:tag name="POWER_USER_DIAGRAM_CIRCULAR_ARROW_KEY" val="POWER_USER_DIAGRAM_CIRCULAR_ARROW_VALUE_30"/>
</p:tagLst>
</file>

<file path=ppt/tags/tag621.xml><?xml version="1.0" encoding="utf-8"?>
<p:tagLst xmlns:p="http://schemas.openxmlformats.org/presentationml/2006/main">
  <p:tag name="POWER_USER_DIAGRAM_CIRCULAR_ARROW_KEY" val="POWER_USER_DIAGRAM_CIRCULAR_ARROW_VALUE_31"/>
</p:tagLst>
</file>

<file path=ppt/tags/tag622.xml><?xml version="1.0" encoding="utf-8"?>
<p:tagLst xmlns:p="http://schemas.openxmlformats.org/presentationml/2006/main">
  <p:tag name="POWER_USER_DIAGRAM_CIRCULAR_ARROW_KEY" val="POWER_USER_DIAGRAM_CIRCULAR_ARROW_VALUE_32"/>
</p:tagLst>
</file>

<file path=ppt/tags/tag623.xml><?xml version="1.0" encoding="utf-8"?>
<p:tagLst xmlns:p="http://schemas.openxmlformats.org/presentationml/2006/main">
  <p:tag name="POWER_USER_DIAGRAM_CIRCULAR_ARROW_KEY" val="POWER_USER_DIAGRAM_CIRCULAR_ARROW_VALUE_33"/>
</p:tagLst>
</file>

<file path=ppt/tags/tag624.xml><?xml version="1.0" encoding="utf-8"?>
<p:tagLst xmlns:p="http://schemas.openxmlformats.org/presentationml/2006/main">
  <p:tag name="POWER_USER_DIAGRAM_CIRCULAR_ARROW_KEY" val="POWER_USER_DIAGRAM_CIRCULAR_ARROW_VALUE_34"/>
</p:tagLst>
</file>

<file path=ppt/tags/tag625.xml><?xml version="1.0" encoding="utf-8"?>
<p:tagLst xmlns:p="http://schemas.openxmlformats.org/presentationml/2006/main">
  <p:tag name="POWER_USER_DIAGRAM_CIRCULAR_ARROW_KEY" val="POWER_USER_DIAGRAM_CIRCULAR_ARROW_VALUE_35"/>
</p:tagLst>
</file>

<file path=ppt/tags/tag626.xml><?xml version="1.0" encoding="utf-8"?>
<p:tagLst xmlns:p="http://schemas.openxmlformats.org/presentationml/2006/main">
  <p:tag name="POWER_USER_DIAGRAM_CIRCULAR_ARROW_KEY" val="POWER_USER_DIAGRAM_CIRCULAR_ARROW_VALUE_36"/>
</p:tagLst>
</file>

<file path=ppt/tags/tag627.xml><?xml version="1.0" encoding="utf-8"?>
<p:tagLst xmlns:p="http://schemas.openxmlformats.org/presentationml/2006/main">
  <p:tag name="POWER_USER_DIAGRAM_CIRCULAR_ARROW_KEY" val="POWER_USER_DIAGRAM_CIRCULAR_ARROW_VALUE_37"/>
</p:tagLst>
</file>

<file path=ppt/tags/tag628.xml><?xml version="1.0" encoding="utf-8"?>
<p:tagLst xmlns:p="http://schemas.openxmlformats.org/presentationml/2006/main">
  <p:tag name="POWER_USER_DIAGRAM_CIRCULAR_ARROW_KEY" val="POWER_USER_DIAGRAM_CIRCULAR_ARROW_VALUE_38"/>
</p:tagLst>
</file>

<file path=ppt/tags/tag629.xml><?xml version="1.0" encoding="utf-8"?>
<p:tagLst xmlns:p="http://schemas.openxmlformats.org/presentationml/2006/main">
  <p:tag name="POWER_USER_DIAGRAM_CIRCULAR_ARROW_KEY" val="POWER_USER_DIAGRAM_CIRCULAR_ARROW_VALUE_39"/>
</p:tagLst>
</file>

<file path=ppt/tags/tag63.xml><?xml version="1.0" encoding="utf-8"?>
<p:tagLst xmlns:p="http://schemas.openxmlformats.org/presentationml/2006/main">
  <p:tag name="POWER_USER_DIAGRAM_CIRCULAR_ARROW_KEY" val="POWER_USER_DIAGRAM_CIRCULAR_ARROW_VALUE_21"/>
</p:tagLst>
</file>

<file path=ppt/tags/tag630.xml><?xml version="1.0" encoding="utf-8"?>
<p:tagLst xmlns:p="http://schemas.openxmlformats.org/presentationml/2006/main">
  <p:tag name="POWER_USER_DIAGRAM_CIRCULAR_ARROW_KEY" val="POWER_USER_DIAGRAM_CIRCULAR_ARROW_VALUE_40"/>
</p:tagLst>
</file>

<file path=ppt/tags/tag631.xml><?xml version="1.0" encoding="utf-8"?>
<p:tagLst xmlns:p="http://schemas.openxmlformats.org/presentationml/2006/main">
  <p:tag name="POWER_USER_DIAGRAM_CIRCULAR_ARROW_KEY" val="POWER_USER_DIAGRAM_CIRCULAR_ARROW_VALUE_41"/>
</p:tagLst>
</file>

<file path=ppt/tags/tag632.xml><?xml version="1.0" encoding="utf-8"?>
<p:tagLst xmlns:p="http://schemas.openxmlformats.org/presentationml/2006/main">
  <p:tag name="POWER_USER_DIAGRAM_CIRCULAR_ARROW_KEY" val="POWER_USER_DIAGRAM_CIRCULAR_ARROW_VALUE_42"/>
</p:tagLst>
</file>

<file path=ppt/tags/tag633.xml><?xml version="1.0" encoding="utf-8"?>
<p:tagLst xmlns:p="http://schemas.openxmlformats.org/presentationml/2006/main">
  <p:tag name="POWER_USER_DIAGRAM_CIRCULAR_ARROW_KEY" val="POWER_USER_DIAGRAM_CIRCULAR_ARROW_VALUE_43"/>
</p:tagLst>
</file>

<file path=ppt/tags/tag634.xml><?xml version="1.0" encoding="utf-8"?>
<p:tagLst xmlns:p="http://schemas.openxmlformats.org/presentationml/2006/main">
  <p:tag name="POWER_USER_DIAGRAM_CIRCULAR_ARROW_KEY" val="POWER_USER_DIAGRAM_CIRCULAR_ARROW_VALUE_44"/>
</p:tagLst>
</file>

<file path=ppt/tags/tag635.xml><?xml version="1.0" encoding="utf-8"?>
<p:tagLst xmlns:p="http://schemas.openxmlformats.org/presentationml/2006/main">
  <p:tag name="POWER_USER_DIAGRAM_CIRCULAR_ARROW_KEY" val="POWER_USER_DIAGRAM_CIRCULAR_ARROW_VALUE_45"/>
</p:tagLst>
</file>

<file path=ppt/tags/tag636.xml><?xml version="1.0" encoding="utf-8"?>
<p:tagLst xmlns:p="http://schemas.openxmlformats.org/presentationml/2006/main">
  <p:tag name="POWER_USER_DIAGRAM_CIRCULAR_ARROW_KEY" val="POWER_USER_DIAGRAM_CIRCULAR_ARROW_VALUE_46"/>
</p:tagLst>
</file>

<file path=ppt/tags/tag637.xml><?xml version="1.0" encoding="utf-8"?>
<p:tagLst xmlns:p="http://schemas.openxmlformats.org/presentationml/2006/main">
  <p:tag name="POWER_USER_DIAGRAM_CIRCULAR_ARROW_KEY" val="POWER_USER_DIAGRAM_CIRCULAR_ARROW_VALUE_47"/>
</p:tagLst>
</file>

<file path=ppt/tags/tag638.xml><?xml version="1.0" encoding="utf-8"?>
<p:tagLst xmlns:p="http://schemas.openxmlformats.org/presentationml/2006/main">
  <p:tag name="POWER_USER_DIAGRAM_CIRCULAR_ARROW_KEY" val="POWER_USER_DIAGRAM_CIRCULAR_ARROW_VALUE_48"/>
</p:tagLst>
</file>

<file path=ppt/tags/tag639.xml><?xml version="1.0" encoding="utf-8"?>
<p:tagLst xmlns:p="http://schemas.openxmlformats.org/presentationml/2006/main">
  <p:tag name="POWER_USER_DIAGRAM_CIRCULAR_ARROW_KEY" val="POWER_USER_DIAGRAM_CIRCULAR_ARROW_VALUE_49"/>
</p:tagLst>
</file>

<file path=ppt/tags/tag64.xml><?xml version="1.0" encoding="utf-8"?>
<p:tagLst xmlns:p="http://schemas.openxmlformats.org/presentationml/2006/main">
  <p:tag name="POWER_USER_DIAGRAM_CIRCULAR_ARROW_KEY" val="POWER_USER_DIAGRAM_CIRCULAR_ARROW_VALUE_22"/>
</p:tagLst>
</file>

<file path=ppt/tags/tag640.xml><?xml version="1.0" encoding="utf-8"?>
<p:tagLst xmlns:p="http://schemas.openxmlformats.org/presentationml/2006/main">
  <p:tag name="POWER_USER_DIAGRAM_CIRCULAR_ARROW_KEY" val="POWER_USER_DIAGRAM_CIRCULAR_ARROW_VALUE_50"/>
</p:tagLst>
</file>

<file path=ppt/tags/tag641.xml><?xml version="1.0" encoding="utf-8"?>
<p:tagLst xmlns:p="http://schemas.openxmlformats.org/presentationml/2006/main">
  <p:tag name="POWER_USER_DIAGRAM_CIRCULAR_ARROW_KEY" val="POWER_USER_DIAGRAM_CIRCULAR_ARROW_VALUE_5"/>
</p:tagLst>
</file>

<file path=ppt/tags/tag642.xml><?xml version="1.0" encoding="utf-8"?>
<p:tagLst xmlns:p="http://schemas.openxmlformats.org/presentationml/2006/main">
  <p:tag name="POWER_USER_DIAGRAM_CIRCULAR_ARROW_KEY" val="POWER_USER_DIAGRAM_CIRCULAR_ARROW_VALUE_6"/>
</p:tagLst>
</file>

<file path=ppt/tags/tag643.xml><?xml version="1.0" encoding="utf-8"?>
<p:tagLst xmlns:p="http://schemas.openxmlformats.org/presentationml/2006/main">
  <p:tag name="POWER_USER_DIAGRAM_CIRCULAR_ARROW_KEY" val="POWER_USER_DIAGRAM_CIRCULAR_ARROW_VALUE_7"/>
</p:tagLst>
</file>

<file path=ppt/tags/tag644.xml><?xml version="1.0" encoding="utf-8"?>
<p:tagLst xmlns:p="http://schemas.openxmlformats.org/presentationml/2006/main">
  <p:tag name="POWER_USER_DIAGRAM_CIRCULAR_ARROW_KEY" val="POWER_USER_DIAGRAM_CIRCULAR_ARROW_VALUE_8"/>
</p:tagLst>
</file>

<file path=ppt/tags/tag645.xml><?xml version="1.0" encoding="utf-8"?>
<p:tagLst xmlns:p="http://schemas.openxmlformats.org/presentationml/2006/main">
  <p:tag name="POWER_USER_DIAGRAM_CIRCULAR_ARROW_KEY" val="POWER_USER_DIAGRAM_CIRCULAR_ARROW_VALUE_9"/>
</p:tagLst>
</file>

<file path=ppt/tags/tag646.xml><?xml version="1.0" encoding="utf-8"?>
<p:tagLst xmlns:p="http://schemas.openxmlformats.org/presentationml/2006/main">
  <p:tag name="POWER_USER_DIAGRAM_CIRCULAR_ARROW_KEY" val="POWER_USER_DIAGRAM_CIRCULAR_ARROW_VALUE_10"/>
</p:tagLst>
</file>

<file path=ppt/tags/tag647.xml><?xml version="1.0" encoding="utf-8"?>
<p:tagLst xmlns:p="http://schemas.openxmlformats.org/presentationml/2006/main">
  <p:tag name="POWER_USER_DIAGRAM_CIRCULAR_ARROW_KEY" val="POWER_USER_DIAGRAM_CIRCULAR_ARROW_VALUE_11"/>
</p:tagLst>
</file>

<file path=ppt/tags/tag648.xml><?xml version="1.0" encoding="utf-8"?>
<p:tagLst xmlns:p="http://schemas.openxmlformats.org/presentationml/2006/main">
  <p:tag name="POWER_USER_DIAGRAM_CIRCULAR_ARROW_KEY" val="POWER_USER_DIAGRAM_CIRCULAR_ARROW_VALUE_12"/>
</p:tagLst>
</file>

<file path=ppt/tags/tag649.xml><?xml version="1.0" encoding="utf-8"?>
<p:tagLst xmlns:p="http://schemas.openxmlformats.org/presentationml/2006/main">
  <p:tag name="POWER_USER_DIAGRAM_CIRCULAR_ARROW_KEY" val="POWER_USER_DIAGRAM_CIRCULAR_ARROW_VALUE_13"/>
</p:tagLst>
</file>

<file path=ppt/tags/tag65.xml><?xml version="1.0" encoding="utf-8"?>
<p:tagLst xmlns:p="http://schemas.openxmlformats.org/presentationml/2006/main">
  <p:tag name="POWER_USER_DIAGRAM_CIRCULAR_ARROW_KEY" val="POWER_USER_DIAGRAM_CIRCULAR_ARROW_VALUE_23"/>
</p:tagLst>
</file>

<file path=ppt/tags/tag650.xml><?xml version="1.0" encoding="utf-8"?>
<p:tagLst xmlns:p="http://schemas.openxmlformats.org/presentationml/2006/main">
  <p:tag name="POWER_USER_DIAGRAM_CIRCULAR_ARROW_KEY" val="POWER_USER_DIAGRAM_CIRCULAR_ARROW_VALUE_14"/>
</p:tagLst>
</file>

<file path=ppt/tags/tag651.xml><?xml version="1.0" encoding="utf-8"?>
<p:tagLst xmlns:p="http://schemas.openxmlformats.org/presentationml/2006/main">
  <p:tag name="POWER_USER_DIAGRAM_CIRCULAR_ARROW_KEY" val="POWER_USER_DIAGRAM_CIRCULAR_ARROW_VALUE_15"/>
</p:tagLst>
</file>

<file path=ppt/tags/tag652.xml><?xml version="1.0" encoding="utf-8"?>
<p:tagLst xmlns:p="http://schemas.openxmlformats.org/presentationml/2006/main">
  <p:tag name="POWER_USER_DIAGRAM_CIRCULAR_ARROW_KEY" val="POWER_USER_DIAGRAM_CIRCULAR_ARROW_VALUE_16"/>
</p:tagLst>
</file>

<file path=ppt/tags/tag653.xml><?xml version="1.0" encoding="utf-8"?>
<p:tagLst xmlns:p="http://schemas.openxmlformats.org/presentationml/2006/main">
  <p:tag name="POWER_USER_DIAGRAM_CIRCULAR_ARROW_KEY" val="POWER_USER_DIAGRAM_CIRCULAR_ARROW_VALUE_17"/>
</p:tagLst>
</file>

<file path=ppt/tags/tag654.xml><?xml version="1.0" encoding="utf-8"?>
<p:tagLst xmlns:p="http://schemas.openxmlformats.org/presentationml/2006/main">
  <p:tag name="POWER_USER_DIAGRAM_CIRCULAR_ARROW_KEY" val="POWER_USER_DIAGRAM_CIRCULAR_ARROW_VALUE_18"/>
</p:tagLst>
</file>

<file path=ppt/tags/tag655.xml><?xml version="1.0" encoding="utf-8"?>
<p:tagLst xmlns:p="http://schemas.openxmlformats.org/presentationml/2006/main">
  <p:tag name="POWER_USER_DIAGRAM_CIRCULAR_ARROW_KEY" val="POWER_USER_DIAGRAM_CIRCULAR_ARROW_VALUE_19"/>
</p:tagLst>
</file>

<file path=ppt/tags/tag656.xml><?xml version="1.0" encoding="utf-8"?>
<p:tagLst xmlns:p="http://schemas.openxmlformats.org/presentationml/2006/main">
  <p:tag name="POWER_USER_DIAGRAM_CIRCULAR_ARROW_KEY" val="POWER_USER_DIAGRAM_CIRCULAR_ARROW_VALUE_20"/>
</p:tagLst>
</file>

<file path=ppt/tags/tag657.xml><?xml version="1.0" encoding="utf-8"?>
<p:tagLst xmlns:p="http://schemas.openxmlformats.org/presentationml/2006/main">
  <p:tag name="POWER_USER_DIAGRAM_CIRCULAR_ARROW_KEY" val="POWER_USER_DIAGRAM_CIRCULAR_ARROW_VALUE_21"/>
</p:tagLst>
</file>

<file path=ppt/tags/tag658.xml><?xml version="1.0" encoding="utf-8"?>
<p:tagLst xmlns:p="http://schemas.openxmlformats.org/presentationml/2006/main">
  <p:tag name="POWER_USER_DIAGRAM_CIRCULAR_ARROW_KEY" val="POWER_USER_DIAGRAM_CIRCULAR_ARROW_VALUE_22"/>
</p:tagLst>
</file>

<file path=ppt/tags/tag659.xml><?xml version="1.0" encoding="utf-8"?>
<p:tagLst xmlns:p="http://schemas.openxmlformats.org/presentationml/2006/main">
  <p:tag name="POWER_USER_DIAGRAM_CIRCULAR_ARROW_KEY" val="POWER_USER_DIAGRAM_CIRCULAR_ARROW_VALUE_23"/>
</p:tagLst>
</file>

<file path=ppt/tags/tag66.xml><?xml version="1.0" encoding="utf-8"?>
<p:tagLst xmlns:p="http://schemas.openxmlformats.org/presentationml/2006/main">
  <p:tag name="POWER_USER_DIAGRAM_CIRCULAR_ARROW_KEY" val="POWER_USER_DIAGRAM_CIRCULAR_ARROW_VALUE_24"/>
</p:tagLst>
</file>

<file path=ppt/tags/tag660.xml><?xml version="1.0" encoding="utf-8"?>
<p:tagLst xmlns:p="http://schemas.openxmlformats.org/presentationml/2006/main">
  <p:tag name="POWER_USER_DIAGRAM_CIRCULAR_ARROW_KEY" val="POWER_USER_DIAGRAM_CIRCULAR_ARROW_VALUE_24"/>
</p:tagLst>
</file>

<file path=ppt/tags/tag661.xml><?xml version="1.0" encoding="utf-8"?>
<p:tagLst xmlns:p="http://schemas.openxmlformats.org/presentationml/2006/main">
  <p:tag name="POWER_USER_DIAGRAM_CIRCULAR_ARROW_KEY" val="POWER_USER_DIAGRAM_CIRCULAR_ARROW_VALUE_25"/>
</p:tagLst>
</file>

<file path=ppt/tags/tag662.xml><?xml version="1.0" encoding="utf-8"?>
<p:tagLst xmlns:p="http://schemas.openxmlformats.org/presentationml/2006/main">
  <p:tag name="POWER_USER_DIAGRAM_CIRCULAR_ARROW_KEY" val="POWER_USER_DIAGRAM_CIRCULAR_ARROW_VALUE_26"/>
</p:tagLst>
</file>

<file path=ppt/tags/tag663.xml><?xml version="1.0" encoding="utf-8"?>
<p:tagLst xmlns:p="http://schemas.openxmlformats.org/presentationml/2006/main">
  <p:tag name="POWER_USER_DIAGRAM_CIRCULAR_ARROW_KEY" val="POWER_USER_DIAGRAM_CIRCULAR_ARROW_VALUE_27"/>
</p:tagLst>
</file>

<file path=ppt/tags/tag664.xml><?xml version="1.0" encoding="utf-8"?>
<p:tagLst xmlns:p="http://schemas.openxmlformats.org/presentationml/2006/main">
  <p:tag name="POWER_USER_DIAGRAM_CIRCULAR_ARROW_KEY" val="POWER_USER_DIAGRAM_CIRCULAR_ARROW_VALUE_28"/>
</p:tagLst>
</file>

<file path=ppt/tags/tag665.xml><?xml version="1.0" encoding="utf-8"?>
<p:tagLst xmlns:p="http://schemas.openxmlformats.org/presentationml/2006/main">
  <p:tag name="POWER_USER_DIAGRAM_CIRCULAR_ARROW_KEY" val="POWER_USER_DIAGRAM_CIRCULAR_ARROW_VALUE_29"/>
</p:tagLst>
</file>

<file path=ppt/tags/tag666.xml><?xml version="1.0" encoding="utf-8"?>
<p:tagLst xmlns:p="http://schemas.openxmlformats.org/presentationml/2006/main">
  <p:tag name="POWER_USER_DIAGRAM_CIRCULAR_ARROW_KEY" val="POWER_USER_DIAGRAM_CIRCULAR_ARROW_VALUE_30"/>
</p:tagLst>
</file>

<file path=ppt/tags/tag667.xml><?xml version="1.0" encoding="utf-8"?>
<p:tagLst xmlns:p="http://schemas.openxmlformats.org/presentationml/2006/main">
  <p:tag name="POWER_USER_DIAGRAM_CIRCULAR_ARROW_KEY" val="POWER_USER_DIAGRAM_CIRCULAR_ARROW_VALUE_31"/>
</p:tagLst>
</file>

<file path=ppt/tags/tag668.xml><?xml version="1.0" encoding="utf-8"?>
<p:tagLst xmlns:p="http://schemas.openxmlformats.org/presentationml/2006/main">
  <p:tag name="POWER_USER_DIAGRAM_CIRCULAR_ARROW_KEY" val="POWER_USER_DIAGRAM_CIRCULAR_ARROW_VALUE_32"/>
</p:tagLst>
</file>

<file path=ppt/tags/tag669.xml><?xml version="1.0" encoding="utf-8"?>
<p:tagLst xmlns:p="http://schemas.openxmlformats.org/presentationml/2006/main">
  <p:tag name="POWER_USER_DIAGRAM_CIRCULAR_ARROW_KEY" val="POWER_USER_DIAGRAM_CIRCULAR_ARROW_VALUE_33"/>
</p:tagLst>
</file>

<file path=ppt/tags/tag67.xml><?xml version="1.0" encoding="utf-8"?>
<p:tagLst xmlns:p="http://schemas.openxmlformats.org/presentationml/2006/main">
  <p:tag name="POWER_USER_DIAGRAM_CIRCULAR_ARROW_KEY" val="POWER_USER_DIAGRAM_CIRCULAR_ARROW_VALUE_25"/>
</p:tagLst>
</file>

<file path=ppt/tags/tag670.xml><?xml version="1.0" encoding="utf-8"?>
<p:tagLst xmlns:p="http://schemas.openxmlformats.org/presentationml/2006/main">
  <p:tag name="POWER_USER_DIAGRAM_CIRCULAR_ARROW_KEY" val="POWER_USER_DIAGRAM_CIRCULAR_ARROW_VALUE_34"/>
</p:tagLst>
</file>

<file path=ppt/tags/tag671.xml><?xml version="1.0" encoding="utf-8"?>
<p:tagLst xmlns:p="http://schemas.openxmlformats.org/presentationml/2006/main">
  <p:tag name="POWER_USER_DIAGRAM_CIRCULAR_ARROW_KEY" val="POWER_USER_DIAGRAM_CIRCULAR_ARROW_VALUE_35"/>
</p:tagLst>
</file>

<file path=ppt/tags/tag672.xml><?xml version="1.0" encoding="utf-8"?>
<p:tagLst xmlns:p="http://schemas.openxmlformats.org/presentationml/2006/main">
  <p:tag name="POWER_USER_DIAGRAM_CIRCULAR_ARROW_KEY" val="POWER_USER_DIAGRAM_CIRCULAR_ARROW_VALUE_36"/>
</p:tagLst>
</file>

<file path=ppt/tags/tag673.xml><?xml version="1.0" encoding="utf-8"?>
<p:tagLst xmlns:p="http://schemas.openxmlformats.org/presentationml/2006/main">
  <p:tag name="POWER_USER_DIAGRAM_CIRCULAR_ARROW_KEY" val="POWER_USER_DIAGRAM_CIRCULAR_ARROW_VALUE_37"/>
</p:tagLst>
</file>

<file path=ppt/tags/tag674.xml><?xml version="1.0" encoding="utf-8"?>
<p:tagLst xmlns:p="http://schemas.openxmlformats.org/presentationml/2006/main">
  <p:tag name="POWER_USER_DIAGRAM_CIRCULAR_ARROW_KEY" val="POWER_USER_DIAGRAM_CIRCULAR_ARROW_VALUE_38"/>
</p:tagLst>
</file>

<file path=ppt/tags/tag675.xml><?xml version="1.0" encoding="utf-8"?>
<p:tagLst xmlns:p="http://schemas.openxmlformats.org/presentationml/2006/main">
  <p:tag name="POWER_USER_DIAGRAM_CIRCULAR_ARROW_KEY" val="POWER_USER_DIAGRAM_CIRCULAR_ARROW_VALUE_39"/>
</p:tagLst>
</file>

<file path=ppt/tags/tag676.xml><?xml version="1.0" encoding="utf-8"?>
<p:tagLst xmlns:p="http://schemas.openxmlformats.org/presentationml/2006/main">
  <p:tag name="POWER_USER_DIAGRAM_CIRCULAR_ARROW_KEY" val="POWER_USER_DIAGRAM_CIRCULAR_ARROW_VALUE_40"/>
</p:tagLst>
</file>

<file path=ppt/tags/tag677.xml><?xml version="1.0" encoding="utf-8"?>
<p:tagLst xmlns:p="http://schemas.openxmlformats.org/presentationml/2006/main">
  <p:tag name="POWER_USER_DIAGRAM_CIRCULAR_ARROW_KEY" val="POWER_USER_DIAGRAM_CIRCULAR_ARROW_VALUE_41"/>
</p:tagLst>
</file>

<file path=ppt/tags/tag678.xml><?xml version="1.0" encoding="utf-8"?>
<p:tagLst xmlns:p="http://schemas.openxmlformats.org/presentationml/2006/main">
  <p:tag name="POWER_USER_DIAGRAM_CIRCULAR_ARROW_KEY" val="POWER_USER_DIAGRAM_CIRCULAR_ARROW_VALUE_42"/>
</p:tagLst>
</file>

<file path=ppt/tags/tag679.xml><?xml version="1.0" encoding="utf-8"?>
<p:tagLst xmlns:p="http://schemas.openxmlformats.org/presentationml/2006/main">
  <p:tag name="POWER_USER_DIAGRAM_CIRCULAR_ARROW_KEY" val="POWER_USER_DIAGRAM_CIRCULAR_ARROW_VALUE_43"/>
</p:tagLst>
</file>

<file path=ppt/tags/tag68.xml><?xml version="1.0" encoding="utf-8"?>
<p:tagLst xmlns:p="http://schemas.openxmlformats.org/presentationml/2006/main">
  <p:tag name="POWER_USER_DIAGRAM_CIRCULAR_ARROW_KEY" val="POWER_USER_DIAGRAM_CIRCULAR_ARROW_VALUE_26"/>
</p:tagLst>
</file>

<file path=ppt/tags/tag680.xml><?xml version="1.0" encoding="utf-8"?>
<p:tagLst xmlns:p="http://schemas.openxmlformats.org/presentationml/2006/main">
  <p:tag name="POWER_USER_DIAGRAM_CIRCULAR_ARROW_KEY" val="POWER_USER_DIAGRAM_CIRCULAR_ARROW_VALUE_44"/>
</p:tagLst>
</file>

<file path=ppt/tags/tag681.xml><?xml version="1.0" encoding="utf-8"?>
<p:tagLst xmlns:p="http://schemas.openxmlformats.org/presentationml/2006/main">
  <p:tag name="POWER_USER_DIAGRAM_CIRCULAR_ARROW_KEY" val="POWER_USER_DIAGRAM_CIRCULAR_ARROW_VALUE_45"/>
</p:tagLst>
</file>

<file path=ppt/tags/tag682.xml><?xml version="1.0" encoding="utf-8"?>
<p:tagLst xmlns:p="http://schemas.openxmlformats.org/presentationml/2006/main">
  <p:tag name="POWER_USER_DIAGRAM_CIRCULAR_ARROW_KEY" val="POWER_USER_DIAGRAM_CIRCULAR_ARROW_VALUE_46"/>
</p:tagLst>
</file>

<file path=ppt/tags/tag683.xml><?xml version="1.0" encoding="utf-8"?>
<p:tagLst xmlns:p="http://schemas.openxmlformats.org/presentationml/2006/main">
  <p:tag name="POWER_USER_DIAGRAM_CIRCULAR_ARROW_KEY" val="POWER_USER_DIAGRAM_CIRCULAR_ARROW_VALUE_47"/>
</p:tagLst>
</file>

<file path=ppt/tags/tag684.xml><?xml version="1.0" encoding="utf-8"?>
<p:tagLst xmlns:p="http://schemas.openxmlformats.org/presentationml/2006/main">
  <p:tag name="POWER_USER_DIAGRAM_CIRCULAR_ARROW_KEY" val="POWER_USER_DIAGRAM_CIRCULAR_ARROW_VALUE_48"/>
</p:tagLst>
</file>

<file path=ppt/tags/tag685.xml><?xml version="1.0" encoding="utf-8"?>
<p:tagLst xmlns:p="http://schemas.openxmlformats.org/presentationml/2006/main">
  <p:tag name="POWER_USER_DIAGRAM_CIRCULAR_ARROW_KEY" val="POWER_USER_DIAGRAM_CIRCULAR_ARROW_VALUE_49"/>
</p:tagLst>
</file>

<file path=ppt/tags/tag686.xml><?xml version="1.0" encoding="utf-8"?>
<p:tagLst xmlns:p="http://schemas.openxmlformats.org/presentationml/2006/main">
  <p:tag name="POWER_USER_DIAGRAM_CIRCULAR_ARROW_KEY" val="POWER_USER_DIAGRAM_CIRCULAR_ARROW_VALUE_50"/>
</p:tagLst>
</file>

<file path=ppt/tags/tag687.xml><?xml version="1.0" encoding="utf-8"?>
<p:tagLst xmlns:p="http://schemas.openxmlformats.org/presentationml/2006/main">
  <p:tag name="POWER_USER_DIAGRAM_CIRCULAR_ARROW_KEY" val="POWER_USER_DIAGRAM_CIRCULAR_ARROW_VALUE_5"/>
</p:tagLst>
</file>

<file path=ppt/tags/tag688.xml><?xml version="1.0" encoding="utf-8"?>
<p:tagLst xmlns:p="http://schemas.openxmlformats.org/presentationml/2006/main">
  <p:tag name="POWER_USER_DIAGRAM_CIRCULAR_ARROW_KEY" val="POWER_USER_DIAGRAM_CIRCULAR_ARROW_VALUE_6"/>
</p:tagLst>
</file>

<file path=ppt/tags/tag689.xml><?xml version="1.0" encoding="utf-8"?>
<p:tagLst xmlns:p="http://schemas.openxmlformats.org/presentationml/2006/main">
  <p:tag name="POWER_USER_DIAGRAM_CIRCULAR_ARROW_KEY" val="POWER_USER_DIAGRAM_CIRCULAR_ARROW_VALUE_7"/>
</p:tagLst>
</file>

<file path=ppt/tags/tag69.xml><?xml version="1.0" encoding="utf-8"?>
<p:tagLst xmlns:p="http://schemas.openxmlformats.org/presentationml/2006/main">
  <p:tag name="POWER_USER_DIAGRAM_CIRCULAR_ARROW_KEY" val="POWER_USER_DIAGRAM_CIRCULAR_ARROW_VALUE_27"/>
</p:tagLst>
</file>

<file path=ppt/tags/tag690.xml><?xml version="1.0" encoding="utf-8"?>
<p:tagLst xmlns:p="http://schemas.openxmlformats.org/presentationml/2006/main">
  <p:tag name="POWER_USER_DIAGRAM_CIRCULAR_ARROW_KEY" val="POWER_USER_DIAGRAM_CIRCULAR_ARROW_VALUE_8"/>
</p:tagLst>
</file>

<file path=ppt/tags/tag691.xml><?xml version="1.0" encoding="utf-8"?>
<p:tagLst xmlns:p="http://schemas.openxmlformats.org/presentationml/2006/main">
  <p:tag name="POWER_USER_DIAGRAM_CIRCULAR_ARROW_KEY" val="POWER_USER_DIAGRAM_CIRCULAR_ARROW_VALUE_9"/>
</p:tagLst>
</file>

<file path=ppt/tags/tag692.xml><?xml version="1.0" encoding="utf-8"?>
<p:tagLst xmlns:p="http://schemas.openxmlformats.org/presentationml/2006/main">
  <p:tag name="POWER_USER_DIAGRAM_CIRCULAR_ARROW_KEY" val="POWER_USER_DIAGRAM_CIRCULAR_ARROW_VALUE_10"/>
</p:tagLst>
</file>

<file path=ppt/tags/tag693.xml><?xml version="1.0" encoding="utf-8"?>
<p:tagLst xmlns:p="http://schemas.openxmlformats.org/presentationml/2006/main">
  <p:tag name="POWER_USER_DIAGRAM_CIRCULAR_ARROW_KEY" val="POWER_USER_DIAGRAM_CIRCULAR_ARROW_VALUE_11"/>
</p:tagLst>
</file>

<file path=ppt/tags/tag694.xml><?xml version="1.0" encoding="utf-8"?>
<p:tagLst xmlns:p="http://schemas.openxmlformats.org/presentationml/2006/main">
  <p:tag name="POWER_USER_DIAGRAM_CIRCULAR_ARROW_KEY" val="POWER_USER_DIAGRAM_CIRCULAR_ARROW_VALUE_12"/>
</p:tagLst>
</file>

<file path=ppt/tags/tag695.xml><?xml version="1.0" encoding="utf-8"?>
<p:tagLst xmlns:p="http://schemas.openxmlformats.org/presentationml/2006/main">
  <p:tag name="POWER_USER_DIAGRAM_CIRCULAR_ARROW_KEY" val="POWER_USER_DIAGRAM_CIRCULAR_ARROW_VALUE_13"/>
</p:tagLst>
</file>

<file path=ppt/tags/tag696.xml><?xml version="1.0" encoding="utf-8"?>
<p:tagLst xmlns:p="http://schemas.openxmlformats.org/presentationml/2006/main">
  <p:tag name="POWER_USER_DIAGRAM_CIRCULAR_ARROW_KEY" val="POWER_USER_DIAGRAM_CIRCULAR_ARROW_VALUE_14"/>
</p:tagLst>
</file>

<file path=ppt/tags/tag697.xml><?xml version="1.0" encoding="utf-8"?>
<p:tagLst xmlns:p="http://schemas.openxmlformats.org/presentationml/2006/main">
  <p:tag name="POWER_USER_DIAGRAM_CIRCULAR_ARROW_KEY" val="POWER_USER_DIAGRAM_CIRCULAR_ARROW_VALUE_15"/>
</p:tagLst>
</file>

<file path=ppt/tags/tag698.xml><?xml version="1.0" encoding="utf-8"?>
<p:tagLst xmlns:p="http://schemas.openxmlformats.org/presentationml/2006/main">
  <p:tag name="POWER_USER_DIAGRAM_CIRCULAR_ARROW_KEY" val="POWER_USER_DIAGRAM_CIRCULAR_ARROW_VALUE_16"/>
</p:tagLst>
</file>

<file path=ppt/tags/tag699.xml><?xml version="1.0" encoding="utf-8"?>
<p:tagLst xmlns:p="http://schemas.openxmlformats.org/presentationml/2006/main">
  <p:tag name="POWER_USER_DIAGRAM_CIRCULAR_ARROW_KEY" val="POWER_USER_DIAGRAM_CIRCULAR_ARROW_VALUE_17"/>
</p:tagLst>
</file>

<file path=ppt/tags/tag7.xml><?xml version="1.0" encoding="utf-8"?>
<p:tagLst xmlns:p="http://schemas.openxmlformats.org/presentationml/2006/main">
  <p:tag name="POWER_USER_DIAGRAM_CIRCULAR_ARROW_KEY" val="POWER_USER_DIAGRAM_CIRCULAR_ARROW_VALUE_11"/>
</p:tagLst>
</file>

<file path=ppt/tags/tag70.xml><?xml version="1.0" encoding="utf-8"?>
<p:tagLst xmlns:p="http://schemas.openxmlformats.org/presentationml/2006/main">
  <p:tag name="POWER_USER_DIAGRAM_CIRCULAR_ARROW_KEY" val="POWER_USER_DIAGRAM_CIRCULAR_ARROW_VALUE_28"/>
</p:tagLst>
</file>

<file path=ppt/tags/tag700.xml><?xml version="1.0" encoding="utf-8"?>
<p:tagLst xmlns:p="http://schemas.openxmlformats.org/presentationml/2006/main">
  <p:tag name="POWER_USER_DIAGRAM_CIRCULAR_ARROW_KEY" val="POWER_USER_DIAGRAM_CIRCULAR_ARROW_VALUE_18"/>
</p:tagLst>
</file>

<file path=ppt/tags/tag701.xml><?xml version="1.0" encoding="utf-8"?>
<p:tagLst xmlns:p="http://schemas.openxmlformats.org/presentationml/2006/main">
  <p:tag name="POWER_USER_DIAGRAM_CIRCULAR_ARROW_KEY" val="POWER_USER_DIAGRAM_CIRCULAR_ARROW_VALUE_19"/>
</p:tagLst>
</file>

<file path=ppt/tags/tag702.xml><?xml version="1.0" encoding="utf-8"?>
<p:tagLst xmlns:p="http://schemas.openxmlformats.org/presentationml/2006/main">
  <p:tag name="POWER_USER_DIAGRAM_CIRCULAR_ARROW_KEY" val="POWER_USER_DIAGRAM_CIRCULAR_ARROW_VALUE_20"/>
</p:tagLst>
</file>

<file path=ppt/tags/tag703.xml><?xml version="1.0" encoding="utf-8"?>
<p:tagLst xmlns:p="http://schemas.openxmlformats.org/presentationml/2006/main">
  <p:tag name="POWER_USER_DIAGRAM_CIRCULAR_ARROW_KEY" val="POWER_USER_DIAGRAM_CIRCULAR_ARROW_VALUE_21"/>
</p:tagLst>
</file>

<file path=ppt/tags/tag704.xml><?xml version="1.0" encoding="utf-8"?>
<p:tagLst xmlns:p="http://schemas.openxmlformats.org/presentationml/2006/main">
  <p:tag name="POWER_USER_DIAGRAM_CIRCULAR_ARROW_KEY" val="POWER_USER_DIAGRAM_CIRCULAR_ARROW_VALUE_22"/>
</p:tagLst>
</file>

<file path=ppt/tags/tag705.xml><?xml version="1.0" encoding="utf-8"?>
<p:tagLst xmlns:p="http://schemas.openxmlformats.org/presentationml/2006/main">
  <p:tag name="POWER_USER_DIAGRAM_CIRCULAR_ARROW_KEY" val="POWER_USER_DIAGRAM_CIRCULAR_ARROW_VALUE_23"/>
</p:tagLst>
</file>

<file path=ppt/tags/tag706.xml><?xml version="1.0" encoding="utf-8"?>
<p:tagLst xmlns:p="http://schemas.openxmlformats.org/presentationml/2006/main">
  <p:tag name="POWER_USER_DIAGRAM_CIRCULAR_ARROW_KEY" val="POWER_USER_DIAGRAM_CIRCULAR_ARROW_VALUE_24"/>
</p:tagLst>
</file>

<file path=ppt/tags/tag707.xml><?xml version="1.0" encoding="utf-8"?>
<p:tagLst xmlns:p="http://schemas.openxmlformats.org/presentationml/2006/main">
  <p:tag name="POWER_USER_DIAGRAM_CIRCULAR_ARROW_KEY" val="POWER_USER_DIAGRAM_CIRCULAR_ARROW_VALUE_25"/>
</p:tagLst>
</file>

<file path=ppt/tags/tag708.xml><?xml version="1.0" encoding="utf-8"?>
<p:tagLst xmlns:p="http://schemas.openxmlformats.org/presentationml/2006/main">
  <p:tag name="POWER_USER_DIAGRAM_CIRCULAR_ARROW_KEY" val="POWER_USER_DIAGRAM_CIRCULAR_ARROW_VALUE_26"/>
</p:tagLst>
</file>

<file path=ppt/tags/tag709.xml><?xml version="1.0" encoding="utf-8"?>
<p:tagLst xmlns:p="http://schemas.openxmlformats.org/presentationml/2006/main">
  <p:tag name="POWER_USER_DIAGRAM_CIRCULAR_ARROW_KEY" val="POWER_USER_DIAGRAM_CIRCULAR_ARROW_VALUE_27"/>
</p:tagLst>
</file>

<file path=ppt/tags/tag71.xml><?xml version="1.0" encoding="utf-8"?>
<p:tagLst xmlns:p="http://schemas.openxmlformats.org/presentationml/2006/main">
  <p:tag name="POWER_USER_DIAGRAM_CIRCULAR_ARROW_KEY" val="POWER_USER_DIAGRAM_CIRCULAR_ARROW_VALUE_29"/>
</p:tagLst>
</file>

<file path=ppt/tags/tag710.xml><?xml version="1.0" encoding="utf-8"?>
<p:tagLst xmlns:p="http://schemas.openxmlformats.org/presentationml/2006/main">
  <p:tag name="POWER_USER_DIAGRAM_CIRCULAR_ARROW_KEY" val="POWER_USER_DIAGRAM_CIRCULAR_ARROW_VALUE_28"/>
</p:tagLst>
</file>

<file path=ppt/tags/tag711.xml><?xml version="1.0" encoding="utf-8"?>
<p:tagLst xmlns:p="http://schemas.openxmlformats.org/presentationml/2006/main">
  <p:tag name="POWER_USER_DIAGRAM_CIRCULAR_ARROW_KEY" val="POWER_USER_DIAGRAM_CIRCULAR_ARROW_VALUE_29"/>
</p:tagLst>
</file>

<file path=ppt/tags/tag712.xml><?xml version="1.0" encoding="utf-8"?>
<p:tagLst xmlns:p="http://schemas.openxmlformats.org/presentationml/2006/main">
  <p:tag name="POWER_USER_DIAGRAM_CIRCULAR_ARROW_KEY" val="POWER_USER_DIAGRAM_CIRCULAR_ARROW_VALUE_30"/>
</p:tagLst>
</file>

<file path=ppt/tags/tag713.xml><?xml version="1.0" encoding="utf-8"?>
<p:tagLst xmlns:p="http://schemas.openxmlformats.org/presentationml/2006/main">
  <p:tag name="POWER_USER_DIAGRAM_CIRCULAR_ARROW_KEY" val="POWER_USER_DIAGRAM_CIRCULAR_ARROW_VALUE_31"/>
</p:tagLst>
</file>

<file path=ppt/tags/tag714.xml><?xml version="1.0" encoding="utf-8"?>
<p:tagLst xmlns:p="http://schemas.openxmlformats.org/presentationml/2006/main">
  <p:tag name="POWER_USER_DIAGRAM_CIRCULAR_ARROW_KEY" val="POWER_USER_DIAGRAM_CIRCULAR_ARROW_VALUE_32"/>
</p:tagLst>
</file>

<file path=ppt/tags/tag715.xml><?xml version="1.0" encoding="utf-8"?>
<p:tagLst xmlns:p="http://schemas.openxmlformats.org/presentationml/2006/main">
  <p:tag name="POWER_USER_DIAGRAM_CIRCULAR_ARROW_KEY" val="POWER_USER_DIAGRAM_CIRCULAR_ARROW_VALUE_33"/>
</p:tagLst>
</file>

<file path=ppt/tags/tag716.xml><?xml version="1.0" encoding="utf-8"?>
<p:tagLst xmlns:p="http://schemas.openxmlformats.org/presentationml/2006/main">
  <p:tag name="POWER_USER_DIAGRAM_CIRCULAR_ARROW_KEY" val="POWER_USER_DIAGRAM_CIRCULAR_ARROW_VALUE_34"/>
</p:tagLst>
</file>

<file path=ppt/tags/tag717.xml><?xml version="1.0" encoding="utf-8"?>
<p:tagLst xmlns:p="http://schemas.openxmlformats.org/presentationml/2006/main">
  <p:tag name="POWER_USER_DIAGRAM_CIRCULAR_ARROW_KEY" val="POWER_USER_DIAGRAM_CIRCULAR_ARROW_VALUE_35"/>
</p:tagLst>
</file>

<file path=ppt/tags/tag718.xml><?xml version="1.0" encoding="utf-8"?>
<p:tagLst xmlns:p="http://schemas.openxmlformats.org/presentationml/2006/main">
  <p:tag name="POWER_USER_DIAGRAM_CIRCULAR_ARROW_KEY" val="POWER_USER_DIAGRAM_CIRCULAR_ARROW_VALUE_36"/>
</p:tagLst>
</file>

<file path=ppt/tags/tag719.xml><?xml version="1.0" encoding="utf-8"?>
<p:tagLst xmlns:p="http://schemas.openxmlformats.org/presentationml/2006/main">
  <p:tag name="POWER_USER_DIAGRAM_CIRCULAR_ARROW_KEY" val="POWER_USER_DIAGRAM_CIRCULAR_ARROW_VALUE_37"/>
</p:tagLst>
</file>

<file path=ppt/tags/tag72.xml><?xml version="1.0" encoding="utf-8"?>
<p:tagLst xmlns:p="http://schemas.openxmlformats.org/presentationml/2006/main">
  <p:tag name="POWER_USER_DIAGRAM_CIRCULAR_ARROW_KEY" val="POWER_USER_DIAGRAM_CIRCULAR_ARROW_VALUE_30"/>
</p:tagLst>
</file>

<file path=ppt/tags/tag720.xml><?xml version="1.0" encoding="utf-8"?>
<p:tagLst xmlns:p="http://schemas.openxmlformats.org/presentationml/2006/main">
  <p:tag name="POWER_USER_DIAGRAM_CIRCULAR_ARROW_KEY" val="POWER_USER_DIAGRAM_CIRCULAR_ARROW_VALUE_38"/>
</p:tagLst>
</file>

<file path=ppt/tags/tag721.xml><?xml version="1.0" encoding="utf-8"?>
<p:tagLst xmlns:p="http://schemas.openxmlformats.org/presentationml/2006/main">
  <p:tag name="POWER_USER_DIAGRAM_CIRCULAR_ARROW_KEY" val="POWER_USER_DIAGRAM_CIRCULAR_ARROW_VALUE_39"/>
</p:tagLst>
</file>

<file path=ppt/tags/tag722.xml><?xml version="1.0" encoding="utf-8"?>
<p:tagLst xmlns:p="http://schemas.openxmlformats.org/presentationml/2006/main">
  <p:tag name="POWER_USER_DIAGRAM_CIRCULAR_ARROW_KEY" val="POWER_USER_DIAGRAM_CIRCULAR_ARROW_VALUE_40"/>
</p:tagLst>
</file>

<file path=ppt/tags/tag723.xml><?xml version="1.0" encoding="utf-8"?>
<p:tagLst xmlns:p="http://schemas.openxmlformats.org/presentationml/2006/main">
  <p:tag name="POWER_USER_DIAGRAM_CIRCULAR_ARROW_KEY" val="POWER_USER_DIAGRAM_CIRCULAR_ARROW_VALUE_41"/>
</p:tagLst>
</file>

<file path=ppt/tags/tag724.xml><?xml version="1.0" encoding="utf-8"?>
<p:tagLst xmlns:p="http://schemas.openxmlformats.org/presentationml/2006/main">
  <p:tag name="POWER_USER_DIAGRAM_CIRCULAR_ARROW_KEY" val="POWER_USER_DIAGRAM_CIRCULAR_ARROW_VALUE_42"/>
</p:tagLst>
</file>

<file path=ppt/tags/tag725.xml><?xml version="1.0" encoding="utf-8"?>
<p:tagLst xmlns:p="http://schemas.openxmlformats.org/presentationml/2006/main">
  <p:tag name="POWER_USER_DIAGRAM_CIRCULAR_ARROW_KEY" val="POWER_USER_DIAGRAM_CIRCULAR_ARROW_VALUE_43"/>
</p:tagLst>
</file>

<file path=ppt/tags/tag726.xml><?xml version="1.0" encoding="utf-8"?>
<p:tagLst xmlns:p="http://schemas.openxmlformats.org/presentationml/2006/main">
  <p:tag name="POWER_USER_DIAGRAM_CIRCULAR_ARROW_KEY" val="POWER_USER_DIAGRAM_CIRCULAR_ARROW_VALUE_44"/>
</p:tagLst>
</file>

<file path=ppt/tags/tag727.xml><?xml version="1.0" encoding="utf-8"?>
<p:tagLst xmlns:p="http://schemas.openxmlformats.org/presentationml/2006/main">
  <p:tag name="POWER_USER_DIAGRAM_CIRCULAR_ARROW_KEY" val="POWER_USER_DIAGRAM_CIRCULAR_ARROW_VALUE_45"/>
</p:tagLst>
</file>

<file path=ppt/tags/tag728.xml><?xml version="1.0" encoding="utf-8"?>
<p:tagLst xmlns:p="http://schemas.openxmlformats.org/presentationml/2006/main">
  <p:tag name="POWER_USER_DIAGRAM_CIRCULAR_ARROW_KEY" val="POWER_USER_DIAGRAM_CIRCULAR_ARROW_VALUE_46"/>
</p:tagLst>
</file>

<file path=ppt/tags/tag729.xml><?xml version="1.0" encoding="utf-8"?>
<p:tagLst xmlns:p="http://schemas.openxmlformats.org/presentationml/2006/main">
  <p:tag name="POWER_USER_DIAGRAM_CIRCULAR_ARROW_KEY" val="POWER_USER_DIAGRAM_CIRCULAR_ARROW_VALUE_47"/>
</p:tagLst>
</file>

<file path=ppt/tags/tag73.xml><?xml version="1.0" encoding="utf-8"?>
<p:tagLst xmlns:p="http://schemas.openxmlformats.org/presentationml/2006/main">
  <p:tag name="POWER_USER_DIAGRAM_CIRCULAR_ARROW_KEY" val="POWER_USER_DIAGRAM_CIRCULAR_ARROW_VALUE_31"/>
</p:tagLst>
</file>

<file path=ppt/tags/tag730.xml><?xml version="1.0" encoding="utf-8"?>
<p:tagLst xmlns:p="http://schemas.openxmlformats.org/presentationml/2006/main">
  <p:tag name="POWER_USER_DIAGRAM_CIRCULAR_ARROW_KEY" val="POWER_USER_DIAGRAM_CIRCULAR_ARROW_VALUE_48"/>
</p:tagLst>
</file>

<file path=ppt/tags/tag731.xml><?xml version="1.0" encoding="utf-8"?>
<p:tagLst xmlns:p="http://schemas.openxmlformats.org/presentationml/2006/main">
  <p:tag name="POWER_USER_DIAGRAM_CIRCULAR_ARROW_KEY" val="POWER_USER_DIAGRAM_CIRCULAR_ARROW_VALUE_49"/>
</p:tagLst>
</file>

<file path=ppt/tags/tag732.xml><?xml version="1.0" encoding="utf-8"?>
<p:tagLst xmlns:p="http://schemas.openxmlformats.org/presentationml/2006/main">
  <p:tag name="POWER_USER_DIAGRAM_CIRCULAR_ARROW_KEY" val="POWER_USER_DIAGRAM_CIRCULAR_ARROW_VALUE_50"/>
</p:tagLst>
</file>

<file path=ppt/tags/tag733.xml><?xml version="1.0" encoding="utf-8"?>
<p:tagLst xmlns:p="http://schemas.openxmlformats.org/presentationml/2006/main">
  <p:tag name="POWER_USER_TAGS_ICONS" val="database*wireframes*mockup"/>
</p:tagLst>
</file>

<file path=ppt/tags/tag734.xml><?xml version="1.0" encoding="utf-8"?>
<p:tagLst xmlns:p="http://schemas.openxmlformats.org/presentationml/2006/main">
  <p:tag name="POWER_USER_TAGS_ICONS" val="database*wireframes*mockup"/>
</p:tagLst>
</file>

<file path=ppt/tags/tag735.xml><?xml version="1.0" encoding="utf-8"?>
<p:tagLst xmlns:p="http://schemas.openxmlformats.org/presentationml/2006/main">
  <p:tag name="POWER_USER_TAGS_ICONS" val="database*wireframes*mockup"/>
</p:tagLst>
</file>

<file path=ppt/tags/tag736.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37.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38.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39.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xml><?xml version="1.0" encoding="utf-8"?>
<p:tagLst xmlns:p="http://schemas.openxmlformats.org/presentationml/2006/main">
  <p:tag name="POWER_USER_DIAGRAM_CIRCULAR_ARROW_KEY" val="POWER_USER_DIAGRAM_CIRCULAR_ARROW_VALUE_32"/>
</p:tagLst>
</file>

<file path=ppt/tags/tag740.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1.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2.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3.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4.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5.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6.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7.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8.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49.xml><?xml version="1.0" encoding="utf-8"?>
<p:tagLst xmlns:p="http://schemas.openxmlformats.org/presentationml/2006/main">
  <p:tag name="POWER_USER_TAGS_ICONS" val="community-gathering_POWER_USER_SEPARATOR_ICONS_community-engagement_POWER_USER_SEPARATOR_ICONS_public-party_POWER_USER_SEPARATOR_ICONS_town-festival_POWER_USER_SEPARATOR_ICONS_society-together_POWER_USER_SEPARATOR_ICONS_public-convention_POWER_USER_SEPARATOR_ICONS_public-space_POWER_USER_SEPARATOR_ICONS_empowerment_POWER_USER_SEPARATOR_ICONS_community_POWER_USER_SEPARATOR_ICONS_assembly_POWER_USER_SEPARATOR_ICONS_citizen-engagement"/>
</p:tagLst>
</file>

<file path=ppt/tags/tag75.xml><?xml version="1.0" encoding="utf-8"?>
<p:tagLst xmlns:p="http://schemas.openxmlformats.org/presentationml/2006/main">
  <p:tag name="POWER_USER_DIAGRAM_CIRCULAR_ARROW_KEY" val="POWER_USER_DIAGRAM_CIRCULAR_ARROW_VALUE_33"/>
</p:tagLst>
</file>

<file path=ppt/tags/tag750.xml><?xml version="1.0" encoding="utf-8"?>
<p:tagLst xmlns:p="http://schemas.openxmlformats.org/presentationml/2006/main">
  <p:tag name="POWER_USER_TAGS_ICONS" val="server*computer*technology*digital*numerical*hardrive"/>
</p:tagLst>
</file>

<file path=ppt/tags/tag751.xml><?xml version="1.0" encoding="utf-8"?>
<p:tagLst xmlns:p="http://schemas.openxmlformats.org/presentationml/2006/main">
  <p:tag name="POWER_USER_TAGS_ICONS" val="database*wireframes*mockup"/>
</p:tagLst>
</file>

<file path=ppt/tags/tag752.xml><?xml version="1.0" encoding="utf-8"?>
<p:tagLst xmlns:p="http://schemas.openxmlformats.org/presentationml/2006/main">
  <p:tag name="POWER_USER_TAGS_ICONS" val="server*computer*technology*digital*numerical*hardrive"/>
</p:tagLst>
</file>

<file path=ppt/tags/tag753.xml><?xml version="1.0" encoding="utf-8"?>
<p:tagLst xmlns:p="http://schemas.openxmlformats.org/presentationml/2006/main">
  <p:tag name="POWER_USER_TAGS_ICONS" val="database*wireframes*mockup"/>
</p:tagLst>
</file>

<file path=ppt/tags/tag754.xml><?xml version="1.0" encoding="utf-8"?>
<p:tagLst xmlns:p="http://schemas.openxmlformats.org/presentationml/2006/main">
  <p:tag name="POWER_USER_TAGS_ICONS" val="server*computer*technology*digital*numerical*hardrive"/>
</p:tagLst>
</file>

<file path=ppt/tags/tag755.xml><?xml version="1.0" encoding="utf-8"?>
<p:tagLst xmlns:p="http://schemas.openxmlformats.org/presentationml/2006/main">
  <p:tag name="POWER_USER_TAGS_ICONS" val="database*wireframes*mockup"/>
</p:tagLst>
</file>

<file path=ppt/tags/tag756.xml><?xml version="1.0" encoding="utf-8"?>
<p:tagLst xmlns:p="http://schemas.openxmlformats.org/presentationml/2006/main">
  <p:tag name="POWER_USER_TAGS_ICONS" val="browser_POWER_USER_SEPARATOR_ICONS_internet_POWER_USER_SEPARATOR_ICONS_wireframe"/>
</p:tagLst>
</file>

<file path=ppt/tags/tag757.xml><?xml version="1.0" encoding="utf-8"?>
<p:tagLst xmlns:p="http://schemas.openxmlformats.org/presentationml/2006/main">
  <p:tag name="POWER_USER_TAGS_ICONS" val="server*computer*technology*digital*numerical*hardrive"/>
</p:tagLst>
</file>

<file path=ppt/tags/tag758.xml><?xml version="1.0" encoding="utf-8"?>
<p:tagLst xmlns:p="http://schemas.openxmlformats.org/presentationml/2006/main">
  <p:tag name="POWER_USER_TAGS_ICONS" val="database*wireframes*mockup"/>
</p:tagLst>
</file>

<file path=ppt/tags/tag759.xml><?xml version="1.0" encoding="utf-8"?>
<p:tagLst xmlns:p="http://schemas.openxmlformats.org/presentationml/2006/main">
  <p:tag name="POWER_USER_TAGS_ICONS" val="server*computer*technology*digital*numerical*hardrive"/>
</p:tagLst>
</file>

<file path=ppt/tags/tag76.xml><?xml version="1.0" encoding="utf-8"?>
<p:tagLst xmlns:p="http://schemas.openxmlformats.org/presentationml/2006/main">
  <p:tag name="POWER_USER_DIAGRAM_CIRCULAR_ARROW_KEY" val="POWER_USER_DIAGRAM_CIRCULAR_ARROW_VALUE_34"/>
</p:tagLst>
</file>

<file path=ppt/tags/tag760.xml><?xml version="1.0" encoding="utf-8"?>
<p:tagLst xmlns:p="http://schemas.openxmlformats.org/presentationml/2006/main">
  <p:tag name="POWER_USER_TAGS_ICONS" val="database*wireframes*mockup"/>
</p:tagLst>
</file>

<file path=ppt/tags/tag761.xml><?xml version="1.0" encoding="utf-8"?>
<p:tagLst xmlns:p="http://schemas.openxmlformats.org/presentationml/2006/main">
  <p:tag name="POWER_USER_TAGS_ICONS" val="browser_POWER_USER_SEPARATOR_ICONS_internet_POWER_USER_SEPARATOR_ICONS_wireframe"/>
</p:tagLst>
</file>

<file path=ppt/tags/tag762.xml><?xml version="1.0" encoding="utf-8"?>
<p:tagLst xmlns:p="http://schemas.openxmlformats.org/presentationml/2006/main">
  <p:tag name="POWER_USER_TAGS_ICONS" val="server*computer*technology*digital*numerical*hardrive"/>
</p:tagLst>
</file>

<file path=ppt/tags/tag763.xml><?xml version="1.0" encoding="utf-8"?>
<p:tagLst xmlns:p="http://schemas.openxmlformats.org/presentationml/2006/main">
  <p:tag name="POWER_USER_TAGS_ICONS" val="database*wireframes*mockup"/>
</p:tagLst>
</file>

<file path=ppt/tags/tag764.xml><?xml version="1.0" encoding="utf-8"?>
<p:tagLst xmlns:p="http://schemas.openxmlformats.org/presentationml/2006/main">
  <p:tag name="POWER_USER_TAGS_ICONS" val="server*computer*technology*digital*numerical*hardrive"/>
</p:tagLst>
</file>

<file path=ppt/tags/tag765.xml><?xml version="1.0" encoding="utf-8"?>
<p:tagLst xmlns:p="http://schemas.openxmlformats.org/presentationml/2006/main">
  <p:tag name="POWER_USER_TAGS_ICONS" val="database*wireframes*mockup"/>
</p:tagLst>
</file>

<file path=ppt/tags/tag766.xml><?xml version="1.0" encoding="utf-8"?>
<p:tagLst xmlns:p="http://schemas.openxmlformats.org/presentationml/2006/main">
  <p:tag name="POWER_USER_TAGS_ICONS" val="server*computer*technology*digital*numerical*hardrive"/>
</p:tagLst>
</file>

<file path=ppt/tags/tag767.xml><?xml version="1.0" encoding="utf-8"?>
<p:tagLst xmlns:p="http://schemas.openxmlformats.org/presentationml/2006/main">
  <p:tag name="POWER_USER_TAGS_ICONS" val="database*wireframes*mockup"/>
</p:tagLst>
</file>

<file path=ppt/tags/tag768.xml><?xml version="1.0" encoding="utf-8"?>
<p:tagLst xmlns:p="http://schemas.openxmlformats.org/presentationml/2006/main">
  <p:tag name="POWER_USER_TAGS_ICONS" val="browser_POWER_USER_SEPARATOR_ICONS_internet_POWER_USER_SEPARATOR_ICONS_wireframe"/>
</p:tagLst>
</file>

<file path=ppt/tags/tag769.xml><?xml version="1.0" encoding="utf-8"?>
<p:tagLst xmlns:p="http://schemas.openxmlformats.org/presentationml/2006/main">
  <p:tag name="POWER_USER_TAGS_ICONS" val="server*computer*technology*digital*numerical*hardrive"/>
</p:tagLst>
</file>

<file path=ppt/tags/tag77.xml><?xml version="1.0" encoding="utf-8"?>
<p:tagLst xmlns:p="http://schemas.openxmlformats.org/presentationml/2006/main">
  <p:tag name="POWER_USER_DIAGRAM_CIRCULAR_ARROW_KEY" val="POWER_USER_DIAGRAM_CIRCULAR_ARROW_VALUE_35"/>
</p:tagLst>
</file>

<file path=ppt/tags/tag770.xml><?xml version="1.0" encoding="utf-8"?>
<p:tagLst xmlns:p="http://schemas.openxmlformats.org/presentationml/2006/main">
  <p:tag name="POWER_USER_TAGS_ICONS" val="server*computer*technology*digital*numerical*hardrive"/>
</p:tagLst>
</file>

<file path=ppt/tags/tag771.xml><?xml version="1.0" encoding="utf-8"?>
<p:tagLst xmlns:p="http://schemas.openxmlformats.org/presentationml/2006/main">
  <p:tag name="POWER_USER_TAGS_ICONS" val="browser_POWER_USER_SEPARATOR_ICONS_internet_POWER_USER_SEPARATOR_ICONS_wireframe"/>
</p:tagLst>
</file>

<file path=ppt/tags/tag772.xml><?xml version="1.0" encoding="utf-8"?>
<p:tagLst xmlns:p="http://schemas.openxmlformats.org/presentationml/2006/main">
  <p:tag name="POWER_USER_TAGS_ICONS" val="server*computer*technology*digital*numerical*hardrive"/>
</p:tagLst>
</file>

<file path=ppt/tags/tag773.xml><?xml version="1.0" encoding="utf-8"?>
<p:tagLst xmlns:p="http://schemas.openxmlformats.org/presentationml/2006/main">
  <p:tag name="POWER_USER_TAGS_ICONS" val="database*wireframes*mockup"/>
</p:tagLst>
</file>

<file path=ppt/tags/tag774.xml><?xml version="1.0" encoding="utf-8"?>
<p:tagLst xmlns:p="http://schemas.openxmlformats.org/presentationml/2006/main">
  <p:tag name="POWER_USER_TAGS_ICONS" val="database*wireframes*mockup"/>
</p:tagLst>
</file>

<file path=ppt/tags/tag775.xml><?xml version="1.0" encoding="utf-8"?>
<p:tagLst xmlns:p="http://schemas.openxmlformats.org/presentationml/2006/main">
  <p:tag name="POWER_USER_TAGS_ICONS" val="database*wireframes*mockup"/>
</p:tagLst>
</file>

<file path=ppt/tags/tag776.xml><?xml version="1.0" encoding="utf-8"?>
<p:tagLst xmlns:p="http://schemas.openxmlformats.org/presentationml/2006/main">
  <p:tag name="POWER_USER_TAGS_ICONS" val="server*computer*technology*digital*numerical*hardrive"/>
</p:tagLst>
</file>

<file path=ppt/tags/tag777.xml><?xml version="1.0" encoding="utf-8"?>
<p:tagLst xmlns:p="http://schemas.openxmlformats.org/presentationml/2006/main">
  <p:tag name="POWER_USER_TAGS_ICONS" val="database*wireframes*mockup"/>
</p:tagLst>
</file>

<file path=ppt/tags/tag778.xml><?xml version="1.0" encoding="utf-8"?>
<p:tagLst xmlns:p="http://schemas.openxmlformats.org/presentationml/2006/main">
  <p:tag name="POWER_USER_TAGS_ICONS" val="server*computer*technology*digital*numerical*hardrive"/>
</p:tagLst>
</file>

<file path=ppt/tags/tag779.xml><?xml version="1.0" encoding="utf-8"?>
<p:tagLst xmlns:p="http://schemas.openxmlformats.org/presentationml/2006/main">
  <p:tag name="POWER_USER_TAGS_ICONS" val="database*wireframes*mockup"/>
</p:tagLst>
</file>

<file path=ppt/tags/tag78.xml><?xml version="1.0" encoding="utf-8"?>
<p:tagLst xmlns:p="http://schemas.openxmlformats.org/presentationml/2006/main">
  <p:tag name="POWER_USER_DIAGRAM_CIRCULAR_ARROW_KEY" val="POWER_USER_DIAGRAM_CIRCULAR_ARROW_VALUE_36"/>
</p:tagLst>
</file>

<file path=ppt/tags/tag780.xml><?xml version="1.0" encoding="utf-8"?>
<p:tagLst xmlns:p="http://schemas.openxmlformats.org/presentationml/2006/main">
  <p:tag name="POWER_USER_TAGS_ICONS" val="server*computer*technology*digital*numerical*hardrive"/>
</p:tagLst>
</file>

<file path=ppt/tags/tag781.xml><?xml version="1.0" encoding="utf-8"?>
<p:tagLst xmlns:p="http://schemas.openxmlformats.org/presentationml/2006/main">
  <p:tag name="POWER_USER_TAGS_ICONS" val="database*wireframes*mockup"/>
</p:tagLst>
</file>

<file path=ppt/tags/tag782.xml><?xml version="1.0" encoding="utf-8"?>
<p:tagLst xmlns:p="http://schemas.openxmlformats.org/presentationml/2006/main">
  <p:tag name="POWER_USER_TAGS_ICONS" val="server*computer*technology*digital*numerical*hardrive"/>
</p:tagLst>
</file>

<file path=ppt/tags/tag783.xml><?xml version="1.0" encoding="utf-8"?>
<p:tagLst xmlns:p="http://schemas.openxmlformats.org/presentationml/2006/main">
  <p:tag name="POWER_USER_TAGS_ICONS" val="database*wireframes*mockup"/>
</p:tagLst>
</file>

<file path=ppt/tags/tag784.xml><?xml version="1.0" encoding="utf-8"?>
<p:tagLst xmlns:p="http://schemas.openxmlformats.org/presentationml/2006/main">
  <p:tag name="POWER_USER_TAGS_ICONS" val="server*computer*technology*digital*numerical*hardrive"/>
</p:tagLst>
</file>

<file path=ppt/tags/tag785.xml><?xml version="1.0" encoding="utf-8"?>
<p:tagLst xmlns:p="http://schemas.openxmlformats.org/presentationml/2006/main">
  <p:tag name="POWER_USER_TAGS_ICONS" val="database*wireframes*mockup"/>
</p:tagLst>
</file>

<file path=ppt/tags/tag786.xml><?xml version="1.0" encoding="utf-8"?>
<p:tagLst xmlns:p="http://schemas.openxmlformats.org/presentationml/2006/main">
  <p:tag name="POWER_USER_TAGS_ICONS" val="server*computer*technology*digital*numerical*hardrive"/>
</p:tagLst>
</file>

<file path=ppt/tags/tag787.xml><?xml version="1.0" encoding="utf-8"?>
<p:tagLst xmlns:p="http://schemas.openxmlformats.org/presentationml/2006/main">
  <p:tag name="POWER_USER_TAGS_ICONS" val="database*wireframes*mockup"/>
</p:tagLst>
</file>

<file path=ppt/tags/tag788.xml><?xml version="1.0" encoding="utf-8"?>
<p:tagLst xmlns:p="http://schemas.openxmlformats.org/presentationml/2006/main">
  <p:tag name="POWER_USER_TAGS_ICONS" val="server*computer*technology*digital*numerical*hardrive"/>
</p:tagLst>
</file>

<file path=ppt/tags/tag789.xml><?xml version="1.0" encoding="utf-8"?>
<p:tagLst xmlns:p="http://schemas.openxmlformats.org/presentationml/2006/main">
  <p:tag name="POWER_USER_TAGS_ICONS" val="database*wireframes*mockup"/>
</p:tagLst>
</file>

<file path=ppt/tags/tag79.xml><?xml version="1.0" encoding="utf-8"?>
<p:tagLst xmlns:p="http://schemas.openxmlformats.org/presentationml/2006/main">
  <p:tag name="POWER_USER_DIAGRAM_CIRCULAR_ARROW_KEY" val="POWER_USER_DIAGRAM_CIRCULAR_ARROW_VALUE_37"/>
</p:tagLst>
</file>

<file path=ppt/tags/tag790.xml><?xml version="1.0" encoding="utf-8"?>
<p:tagLst xmlns:p="http://schemas.openxmlformats.org/presentationml/2006/main">
  <p:tag name="POWER_USER_TAGS_ICONS" val="server*computer*technology*digital*numerical*hardrive"/>
</p:tagLst>
</file>

<file path=ppt/tags/tag791.xml><?xml version="1.0" encoding="utf-8"?>
<p:tagLst xmlns:p="http://schemas.openxmlformats.org/presentationml/2006/main">
  <p:tag name="POWER_USER_TAGS_ICONS" val="database*wireframes*mockup"/>
</p:tagLst>
</file>

<file path=ppt/tags/tag792.xml><?xml version="1.0" encoding="utf-8"?>
<p:tagLst xmlns:p="http://schemas.openxmlformats.org/presentationml/2006/main">
  <p:tag name="POWER_USER_TAGS_ICONS" val="server*computer*technology*digital*numerical*hardrive"/>
</p:tagLst>
</file>

<file path=ppt/tags/tag793.xml><?xml version="1.0" encoding="utf-8"?>
<p:tagLst xmlns:p="http://schemas.openxmlformats.org/presentationml/2006/main">
  <p:tag name="POWER_USER_TAGS_ICONS" val="database*wireframes*mockup"/>
</p:tagLst>
</file>

<file path=ppt/tags/tag794.xml><?xml version="1.0" encoding="utf-8"?>
<p:tagLst xmlns:p="http://schemas.openxmlformats.org/presentationml/2006/main">
  <p:tag name="POWER_USER_TAGS_ICONS" val="server*computer*technology*digital*numerical*hardrive"/>
</p:tagLst>
</file>

<file path=ppt/tags/tag795.xml><?xml version="1.0" encoding="utf-8"?>
<p:tagLst xmlns:p="http://schemas.openxmlformats.org/presentationml/2006/main">
  <p:tag name="POWER_USER_TAGS_ICONS" val="database*wireframes*mockup"/>
</p:tagLst>
</file>

<file path=ppt/tags/tag796.xml><?xml version="1.0" encoding="utf-8"?>
<p:tagLst xmlns:p="http://schemas.openxmlformats.org/presentationml/2006/main">
  <p:tag name="POWER_USER_TAGS_ICONS" val="server*computer*technology*digital*numerical*hardrive"/>
</p:tagLst>
</file>

<file path=ppt/tags/tag797.xml><?xml version="1.0" encoding="utf-8"?>
<p:tagLst xmlns:p="http://schemas.openxmlformats.org/presentationml/2006/main">
  <p:tag name="POWER_USER_TAGS_ICONS" val="database*wireframes*mockup"/>
</p:tagLst>
</file>

<file path=ppt/tags/tag798.xml><?xml version="1.0" encoding="utf-8"?>
<p:tagLst xmlns:p="http://schemas.openxmlformats.org/presentationml/2006/main">
  <p:tag name="POWER_USER_TAGS_ICONS" val="server*computer*technology*digital*numerical*hardrive"/>
</p:tagLst>
</file>

<file path=ppt/tags/tag799.xml><?xml version="1.0" encoding="utf-8"?>
<p:tagLst xmlns:p="http://schemas.openxmlformats.org/presentationml/2006/main">
  <p:tag name="POWER_USER_TAGS_ICONS" val="database*wireframes*mockup"/>
</p:tagLst>
</file>

<file path=ppt/tags/tag8.xml><?xml version="1.0" encoding="utf-8"?>
<p:tagLst xmlns:p="http://schemas.openxmlformats.org/presentationml/2006/main">
  <p:tag name="POWER_USER_DIAGRAM_CIRCULAR_ARROW_KEY" val="POWER_USER_DIAGRAM_CIRCULAR_ARROW_VALUE_12"/>
</p:tagLst>
</file>

<file path=ppt/tags/tag80.xml><?xml version="1.0" encoding="utf-8"?>
<p:tagLst xmlns:p="http://schemas.openxmlformats.org/presentationml/2006/main">
  <p:tag name="POWER_USER_DIAGRAM_CIRCULAR_ARROW_KEY" val="POWER_USER_DIAGRAM_CIRCULAR_ARROW_VALUE_38"/>
</p:tagLst>
</file>

<file path=ppt/tags/tag800.xml><?xml version="1.0" encoding="utf-8"?>
<p:tagLst xmlns:p="http://schemas.openxmlformats.org/presentationml/2006/main">
  <p:tag name="POWER_USER_TAGS_ICONS" val="server*computer*technology*digital*numerical*hardrive"/>
</p:tagLst>
</file>

<file path=ppt/tags/tag801.xml><?xml version="1.0" encoding="utf-8"?>
<p:tagLst xmlns:p="http://schemas.openxmlformats.org/presentationml/2006/main">
  <p:tag name="POWER_USER_TAGS_ICONS" val="server*computer*technology*digital*numerical*hardrive"/>
</p:tagLst>
</file>

<file path=ppt/tags/tag802.xml><?xml version="1.0" encoding="utf-8"?>
<p:tagLst xmlns:p="http://schemas.openxmlformats.org/presentationml/2006/main">
  <p:tag name="POWER_USER_DIAGRAM_CIRCULAR_ARROW_KEY" val="POWER_USER_DIAGRAM_CIRCULAR_ARROW_VALUE_5"/>
</p:tagLst>
</file>

<file path=ppt/tags/tag803.xml><?xml version="1.0" encoding="utf-8"?>
<p:tagLst xmlns:p="http://schemas.openxmlformats.org/presentationml/2006/main">
  <p:tag name="POWER_USER_DIAGRAM_CIRCULAR_ARROW_KEY" val="POWER_USER_DIAGRAM_CIRCULAR_ARROW_VALUE_6"/>
</p:tagLst>
</file>

<file path=ppt/tags/tag804.xml><?xml version="1.0" encoding="utf-8"?>
<p:tagLst xmlns:p="http://schemas.openxmlformats.org/presentationml/2006/main">
  <p:tag name="POWER_USER_DIAGRAM_CIRCULAR_ARROW_KEY" val="POWER_USER_DIAGRAM_CIRCULAR_ARROW_VALUE_7"/>
</p:tagLst>
</file>

<file path=ppt/tags/tag805.xml><?xml version="1.0" encoding="utf-8"?>
<p:tagLst xmlns:p="http://schemas.openxmlformats.org/presentationml/2006/main">
  <p:tag name="POWER_USER_DIAGRAM_CIRCULAR_ARROW_KEY" val="POWER_USER_DIAGRAM_CIRCULAR_ARROW_VALUE_8"/>
</p:tagLst>
</file>

<file path=ppt/tags/tag806.xml><?xml version="1.0" encoding="utf-8"?>
<p:tagLst xmlns:p="http://schemas.openxmlformats.org/presentationml/2006/main">
  <p:tag name="POWER_USER_DIAGRAM_CIRCULAR_ARROW_KEY" val="POWER_USER_DIAGRAM_CIRCULAR_ARROW_VALUE_9"/>
</p:tagLst>
</file>

<file path=ppt/tags/tag807.xml><?xml version="1.0" encoding="utf-8"?>
<p:tagLst xmlns:p="http://schemas.openxmlformats.org/presentationml/2006/main">
  <p:tag name="POWER_USER_DIAGRAM_CIRCULAR_ARROW_KEY" val="POWER_USER_DIAGRAM_CIRCULAR_ARROW_VALUE_10"/>
</p:tagLst>
</file>

<file path=ppt/tags/tag808.xml><?xml version="1.0" encoding="utf-8"?>
<p:tagLst xmlns:p="http://schemas.openxmlformats.org/presentationml/2006/main">
  <p:tag name="POWER_USER_DIAGRAM_CIRCULAR_ARROW_KEY" val="POWER_USER_DIAGRAM_CIRCULAR_ARROW_VALUE_11"/>
</p:tagLst>
</file>

<file path=ppt/tags/tag809.xml><?xml version="1.0" encoding="utf-8"?>
<p:tagLst xmlns:p="http://schemas.openxmlformats.org/presentationml/2006/main">
  <p:tag name="POWER_USER_DIAGRAM_CIRCULAR_ARROW_KEY" val="POWER_USER_DIAGRAM_CIRCULAR_ARROW_VALUE_12"/>
</p:tagLst>
</file>

<file path=ppt/tags/tag81.xml><?xml version="1.0" encoding="utf-8"?>
<p:tagLst xmlns:p="http://schemas.openxmlformats.org/presentationml/2006/main">
  <p:tag name="POWER_USER_DIAGRAM_CIRCULAR_ARROW_KEY" val="POWER_USER_DIAGRAM_CIRCULAR_ARROW_VALUE_39"/>
</p:tagLst>
</file>

<file path=ppt/tags/tag810.xml><?xml version="1.0" encoding="utf-8"?>
<p:tagLst xmlns:p="http://schemas.openxmlformats.org/presentationml/2006/main">
  <p:tag name="POWER_USER_DIAGRAM_CIRCULAR_ARROW_KEY" val="POWER_USER_DIAGRAM_CIRCULAR_ARROW_VALUE_13"/>
</p:tagLst>
</file>

<file path=ppt/tags/tag811.xml><?xml version="1.0" encoding="utf-8"?>
<p:tagLst xmlns:p="http://schemas.openxmlformats.org/presentationml/2006/main">
  <p:tag name="POWER_USER_DIAGRAM_CIRCULAR_ARROW_KEY" val="POWER_USER_DIAGRAM_CIRCULAR_ARROW_VALUE_14"/>
</p:tagLst>
</file>

<file path=ppt/tags/tag812.xml><?xml version="1.0" encoding="utf-8"?>
<p:tagLst xmlns:p="http://schemas.openxmlformats.org/presentationml/2006/main">
  <p:tag name="POWER_USER_DIAGRAM_CIRCULAR_ARROW_KEY" val="POWER_USER_DIAGRAM_CIRCULAR_ARROW_VALUE_15"/>
</p:tagLst>
</file>

<file path=ppt/tags/tag813.xml><?xml version="1.0" encoding="utf-8"?>
<p:tagLst xmlns:p="http://schemas.openxmlformats.org/presentationml/2006/main">
  <p:tag name="POWER_USER_DIAGRAM_CIRCULAR_ARROW_KEY" val="POWER_USER_DIAGRAM_CIRCULAR_ARROW_VALUE_16"/>
</p:tagLst>
</file>

<file path=ppt/tags/tag814.xml><?xml version="1.0" encoding="utf-8"?>
<p:tagLst xmlns:p="http://schemas.openxmlformats.org/presentationml/2006/main">
  <p:tag name="POWER_USER_DIAGRAM_CIRCULAR_ARROW_KEY" val="POWER_USER_DIAGRAM_CIRCULAR_ARROW_VALUE_17"/>
</p:tagLst>
</file>

<file path=ppt/tags/tag815.xml><?xml version="1.0" encoding="utf-8"?>
<p:tagLst xmlns:p="http://schemas.openxmlformats.org/presentationml/2006/main">
  <p:tag name="POWER_USER_DIAGRAM_CIRCULAR_ARROW_KEY" val="POWER_USER_DIAGRAM_CIRCULAR_ARROW_VALUE_18"/>
</p:tagLst>
</file>

<file path=ppt/tags/tag816.xml><?xml version="1.0" encoding="utf-8"?>
<p:tagLst xmlns:p="http://schemas.openxmlformats.org/presentationml/2006/main">
  <p:tag name="POWER_USER_DIAGRAM_CIRCULAR_ARROW_KEY" val="POWER_USER_DIAGRAM_CIRCULAR_ARROW_VALUE_19"/>
</p:tagLst>
</file>

<file path=ppt/tags/tag817.xml><?xml version="1.0" encoding="utf-8"?>
<p:tagLst xmlns:p="http://schemas.openxmlformats.org/presentationml/2006/main">
  <p:tag name="POWER_USER_DIAGRAM_CIRCULAR_ARROW_KEY" val="POWER_USER_DIAGRAM_CIRCULAR_ARROW_VALUE_20"/>
</p:tagLst>
</file>

<file path=ppt/tags/tag818.xml><?xml version="1.0" encoding="utf-8"?>
<p:tagLst xmlns:p="http://schemas.openxmlformats.org/presentationml/2006/main">
  <p:tag name="POWER_USER_DIAGRAM_CIRCULAR_ARROW_KEY" val="POWER_USER_DIAGRAM_CIRCULAR_ARROW_VALUE_21"/>
</p:tagLst>
</file>

<file path=ppt/tags/tag819.xml><?xml version="1.0" encoding="utf-8"?>
<p:tagLst xmlns:p="http://schemas.openxmlformats.org/presentationml/2006/main">
  <p:tag name="POWER_USER_DIAGRAM_CIRCULAR_ARROW_KEY" val="POWER_USER_DIAGRAM_CIRCULAR_ARROW_VALUE_22"/>
</p:tagLst>
</file>

<file path=ppt/tags/tag82.xml><?xml version="1.0" encoding="utf-8"?>
<p:tagLst xmlns:p="http://schemas.openxmlformats.org/presentationml/2006/main">
  <p:tag name="POWER_USER_DIAGRAM_CIRCULAR_ARROW_KEY" val="POWER_USER_DIAGRAM_CIRCULAR_ARROW_VALUE_40"/>
</p:tagLst>
</file>

<file path=ppt/tags/tag820.xml><?xml version="1.0" encoding="utf-8"?>
<p:tagLst xmlns:p="http://schemas.openxmlformats.org/presentationml/2006/main">
  <p:tag name="POWER_USER_DIAGRAM_CIRCULAR_ARROW_KEY" val="POWER_USER_DIAGRAM_CIRCULAR_ARROW_VALUE_23"/>
</p:tagLst>
</file>

<file path=ppt/tags/tag821.xml><?xml version="1.0" encoding="utf-8"?>
<p:tagLst xmlns:p="http://schemas.openxmlformats.org/presentationml/2006/main">
  <p:tag name="POWER_USER_DIAGRAM_CIRCULAR_ARROW_KEY" val="POWER_USER_DIAGRAM_CIRCULAR_ARROW_VALUE_24"/>
</p:tagLst>
</file>

<file path=ppt/tags/tag822.xml><?xml version="1.0" encoding="utf-8"?>
<p:tagLst xmlns:p="http://schemas.openxmlformats.org/presentationml/2006/main">
  <p:tag name="POWER_USER_DIAGRAM_CIRCULAR_ARROW_KEY" val="POWER_USER_DIAGRAM_CIRCULAR_ARROW_VALUE_25"/>
</p:tagLst>
</file>

<file path=ppt/tags/tag823.xml><?xml version="1.0" encoding="utf-8"?>
<p:tagLst xmlns:p="http://schemas.openxmlformats.org/presentationml/2006/main">
  <p:tag name="POWER_USER_DIAGRAM_CIRCULAR_ARROW_KEY" val="POWER_USER_DIAGRAM_CIRCULAR_ARROW_VALUE_26"/>
</p:tagLst>
</file>

<file path=ppt/tags/tag824.xml><?xml version="1.0" encoding="utf-8"?>
<p:tagLst xmlns:p="http://schemas.openxmlformats.org/presentationml/2006/main">
  <p:tag name="POWER_USER_DIAGRAM_CIRCULAR_ARROW_KEY" val="POWER_USER_DIAGRAM_CIRCULAR_ARROW_VALUE_27"/>
</p:tagLst>
</file>

<file path=ppt/tags/tag825.xml><?xml version="1.0" encoding="utf-8"?>
<p:tagLst xmlns:p="http://schemas.openxmlformats.org/presentationml/2006/main">
  <p:tag name="POWER_USER_DIAGRAM_CIRCULAR_ARROW_KEY" val="POWER_USER_DIAGRAM_CIRCULAR_ARROW_VALUE_28"/>
</p:tagLst>
</file>

<file path=ppt/tags/tag826.xml><?xml version="1.0" encoding="utf-8"?>
<p:tagLst xmlns:p="http://schemas.openxmlformats.org/presentationml/2006/main">
  <p:tag name="POWER_USER_DIAGRAM_CIRCULAR_ARROW_KEY" val="POWER_USER_DIAGRAM_CIRCULAR_ARROW_VALUE_29"/>
</p:tagLst>
</file>

<file path=ppt/tags/tag827.xml><?xml version="1.0" encoding="utf-8"?>
<p:tagLst xmlns:p="http://schemas.openxmlformats.org/presentationml/2006/main">
  <p:tag name="POWER_USER_DIAGRAM_CIRCULAR_ARROW_KEY" val="POWER_USER_DIAGRAM_CIRCULAR_ARROW_VALUE_30"/>
</p:tagLst>
</file>

<file path=ppt/tags/tag828.xml><?xml version="1.0" encoding="utf-8"?>
<p:tagLst xmlns:p="http://schemas.openxmlformats.org/presentationml/2006/main">
  <p:tag name="POWER_USER_DIAGRAM_CIRCULAR_ARROW_KEY" val="POWER_USER_DIAGRAM_CIRCULAR_ARROW_VALUE_31"/>
</p:tagLst>
</file>

<file path=ppt/tags/tag829.xml><?xml version="1.0" encoding="utf-8"?>
<p:tagLst xmlns:p="http://schemas.openxmlformats.org/presentationml/2006/main">
  <p:tag name="POWER_USER_DIAGRAM_CIRCULAR_ARROW_KEY" val="POWER_USER_DIAGRAM_CIRCULAR_ARROW_VALUE_32"/>
</p:tagLst>
</file>

<file path=ppt/tags/tag83.xml><?xml version="1.0" encoding="utf-8"?>
<p:tagLst xmlns:p="http://schemas.openxmlformats.org/presentationml/2006/main">
  <p:tag name="POWER_USER_DIAGRAM_CIRCULAR_ARROW_KEY" val="POWER_USER_DIAGRAM_CIRCULAR_ARROW_VALUE_41"/>
</p:tagLst>
</file>

<file path=ppt/tags/tag830.xml><?xml version="1.0" encoding="utf-8"?>
<p:tagLst xmlns:p="http://schemas.openxmlformats.org/presentationml/2006/main">
  <p:tag name="POWER_USER_DIAGRAM_CIRCULAR_ARROW_KEY" val="POWER_USER_DIAGRAM_CIRCULAR_ARROW_VALUE_33"/>
</p:tagLst>
</file>

<file path=ppt/tags/tag831.xml><?xml version="1.0" encoding="utf-8"?>
<p:tagLst xmlns:p="http://schemas.openxmlformats.org/presentationml/2006/main">
  <p:tag name="POWER_USER_DIAGRAM_CIRCULAR_ARROW_KEY" val="POWER_USER_DIAGRAM_CIRCULAR_ARROW_VALUE_34"/>
</p:tagLst>
</file>

<file path=ppt/tags/tag832.xml><?xml version="1.0" encoding="utf-8"?>
<p:tagLst xmlns:p="http://schemas.openxmlformats.org/presentationml/2006/main">
  <p:tag name="POWER_USER_DIAGRAM_CIRCULAR_ARROW_KEY" val="POWER_USER_DIAGRAM_CIRCULAR_ARROW_VALUE_35"/>
</p:tagLst>
</file>

<file path=ppt/tags/tag833.xml><?xml version="1.0" encoding="utf-8"?>
<p:tagLst xmlns:p="http://schemas.openxmlformats.org/presentationml/2006/main">
  <p:tag name="POWER_USER_DIAGRAM_CIRCULAR_ARROW_KEY" val="POWER_USER_DIAGRAM_CIRCULAR_ARROW_VALUE_36"/>
</p:tagLst>
</file>

<file path=ppt/tags/tag834.xml><?xml version="1.0" encoding="utf-8"?>
<p:tagLst xmlns:p="http://schemas.openxmlformats.org/presentationml/2006/main">
  <p:tag name="POWER_USER_DIAGRAM_CIRCULAR_ARROW_KEY" val="POWER_USER_DIAGRAM_CIRCULAR_ARROW_VALUE_37"/>
</p:tagLst>
</file>

<file path=ppt/tags/tag835.xml><?xml version="1.0" encoding="utf-8"?>
<p:tagLst xmlns:p="http://schemas.openxmlformats.org/presentationml/2006/main">
  <p:tag name="POWER_USER_DIAGRAM_CIRCULAR_ARROW_KEY" val="POWER_USER_DIAGRAM_CIRCULAR_ARROW_VALUE_38"/>
</p:tagLst>
</file>

<file path=ppt/tags/tag836.xml><?xml version="1.0" encoding="utf-8"?>
<p:tagLst xmlns:p="http://schemas.openxmlformats.org/presentationml/2006/main">
  <p:tag name="POWER_USER_DIAGRAM_CIRCULAR_ARROW_KEY" val="POWER_USER_DIAGRAM_CIRCULAR_ARROW_VALUE_39"/>
</p:tagLst>
</file>

<file path=ppt/tags/tag837.xml><?xml version="1.0" encoding="utf-8"?>
<p:tagLst xmlns:p="http://schemas.openxmlformats.org/presentationml/2006/main">
  <p:tag name="POWER_USER_DIAGRAM_CIRCULAR_ARROW_KEY" val="POWER_USER_DIAGRAM_CIRCULAR_ARROW_VALUE_40"/>
</p:tagLst>
</file>

<file path=ppt/tags/tag838.xml><?xml version="1.0" encoding="utf-8"?>
<p:tagLst xmlns:p="http://schemas.openxmlformats.org/presentationml/2006/main">
  <p:tag name="POWER_USER_DIAGRAM_CIRCULAR_ARROW_KEY" val="POWER_USER_DIAGRAM_CIRCULAR_ARROW_VALUE_41"/>
</p:tagLst>
</file>

<file path=ppt/tags/tag839.xml><?xml version="1.0" encoding="utf-8"?>
<p:tagLst xmlns:p="http://schemas.openxmlformats.org/presentationml/2006/main">
  <p:tag name="POWER_USER_DIAGRAM_CIRCULAR_ARROW_KEY" val="POWER_USER_DIAGRAM_CIRCULAR_ARROW_VALUE_42"/>
</p:tagLst>
</file>

<file path=ppt/tags/tag84.xml><?xml version="1.0" encoding="utf-8"?>
<p:tagLst xmlns:p="http://schemas.openxmlformats.org/presentationml/2006/main">
  <p:tag name="POWER_USER_DIAGRAM_CIRCULAR_ARROW_KEY" val="POWER_USER_DIAGRAM_CIRCULAR_ARROW_VALUE_42"/>
</p:tagLst>
</file>

<file path=ppt/tags/tag840.xml><?xml version="1.0" encoding="utf-8"?>
<p:tagLst xmlns:p="http://schemas.openxmlformats.org/presentationml/2006/main">
  <p:tag name="POWER_USER_DIAGRAM_CIRCULAR_ARROW_KEY" val="POWER_USER_DIAGRAM_CIRCULAR_ARROW_VALUE_43"/>
</p:tagLst>
</file>

<file path=ppt/tags/tag841.xml><?xml version="1.0" encoding="utf-8"?>
<p:tagLst xmlns:p="http://schemas.openxmlformats.org/presentationml/2006/main">
  <p:tag name="POWER_USER_DIAGRAM_CIRCULAR_ARROW_KEY" val="POWER_USER_DIAGRAM_CIRCULAR_ARROW_VALUE_44"/>
</p:tagLst>
</file>

<file path=ppt/tags/tag842.xml><?xml version="1.0" encoding="utf-8"?>
<p:tagLst xmlns:p="http://schemas.openxmlformats.org/presentationml/2006/main">
  <p:tag name="POWER_USER_DIAGRAM_CIRCULAR_ARROW_KEY" val="POWER_USER_DIAGRAM_CIRCULAR_ARROW_VALUE_45"/>
</p:tagLst>
</file>

<file path=ppt/tags/tag843.xml><?xml version="1.0" encoding="utf-8"?>
<p:tagLst xmlns:p="http://schemas.openxmlformats.org/presentationml/2006/main">
  <p:tag name="POWER_USER_DIAGRAM_CIRCULAR_ARROW_KEY" val="POWER_USER_DIAGRAM_CIRCULAR_ARROW_VALUE_46"/>
</p:tagLst>
</file>

<file path=ppt/tags/tag844.xml><?xml version="1.0" encoding="utf-8"?>
<p:tagLst xmlns:p="http://schemas.openxmlformats.org/presentationml/2006/main">
  <p:tag name="POWER_USER_DIAGRAM_CIRCULAR_ARROW_KEY" val="POWER_USER_DIAGRAM_CIRCULAR_ARROW_VALUE_47"/>
</p:tagLst>
</file>

<file path=ppt/tags/tag845.xml><?xml version="1.0" encoding="utf-8"?>
<p:tagLst xmlns:p="http://schemas.openxmlformats.org/presentationml/2006/main">
  <p:tag name="POWER_USER_DIAGRAM_CIRCULAR_ARROW_KEY" val="POWER_USER_DIAGRAM_CIRCULAR_ARROW_VALUE_48"/>
</p:tagLst>
</file>

<file path=ppt/tags/tag846.xml><?xml version="1.0" encoding="utf-8"?>
<p:tagLst xmlns:p="http://schemas.openxmlformats.org/presentationml/2006/main">
  <p:tag name="POWER_USER_DIAGRAM_CIRCULAR_ARROW_KEY" val="POWER_USER_DIAGRAM_CIRCULAR_ARROW_VALUE_49"/>
</p:tagLst>
</file>

<file path=ppt/tags/tag847.xml><?xml version="1.0" encoding="utf-8"?>
<p:tagLst xmlns:p="http://schemas.openxmlformats.org/presentationml/2006/main">
  <p:tag name="POWER_USER_DIAGRAM_CIRCULAR_ARROW_KEY" val="POWER_USER_DIAGRAM_CIRCULAR_ARROW_VALUE_50"/>
</p:tagLst>
</file>

<file path=ppt/tags/tag85.xml><?xml version="1.0" encoding="utf-8"?>
<p:tagLst xmlns:p="http://schemas.openxmlformats.org/presentationml/2006/main">
  <p:tag name="POWER_USER_DIAGRAM_CIRCULAR_ARROW_KEY" val="POWER_USER_DIAGRAM_CIRCULAR_ARROW_VALUE_43"/>
</p:tagLst>
</file>

<file path=ppt/tags/tag86.xml><?xml version="1.0" encoding="utf-8"?>
<p:tagLst xmlns:p="http://schemas.openxmlformats.org/presentationml/2006/main">
  <p:tag name="POWER_USER_DIAGRAM_CIRCULAR_ARROW_KEY" val="POWER_USER_DIAGRAM_CIRCULAR_ARROW_VALUE_44"/>
</p:tagLst>
</file>

<file path=ppt/tags/tag87.xml><?xml version="1.0" encoding="utf-8"?>
<p:tagLst xmlns:p="http://schemas.openxmlformats.org/presentationml/2006/main">
  <p:tag name="POWER_USER_DIAGRAM_CIRCULAR_ARROW_KEY" val="POWER_USER_DIAGRAM_CIRCULAR_ARROW_VALUE_45"/>
</p:tagLst>
</file>

<file path=ppt/tags/tag88.xml><?xml version="1.0" encoding="utf-8"?>
<p:tagLst xmlns:p="http://schemas.openxmlformats.org/presentationml/2006/main">
  <p:tag name="POWER_USER_DIAGRAM_CIRCULAR_ARROW_KEY" val="POWER_USER_DIAGRAM_CIRCULAR_ARROW_VALUE_46"/>
</p:tagLst>
</file>

<file path=ppt/tags/tag89.xml><?xml version="1.0" encoding="utf-8"?>
<p:tagLst xmlns:p="http://schemas.openxmlformats.org/presentationml/2006/main">
  <p:tag name="POWER_USER_DIAGRAM_CIRCULAR_ARROW_KEY" val="POWER_USER_DIAGRAM_CIRCULAR_ARROW_VALUE_47"/>
</p:tagLst>
</file>

<file path=ppt/tags/tag9.xml><?xml version="1.0" encoding="utf-8"?>
<p:tagLst xmlns:p="http://schemas.openxmlformats.org/presentationml/2006/main">
  <p:tag name="POWER_USER_DIAGRAM_CIRCULAR_ARROW_KEY" val="POWER_USER_DIAGRAM_CIRCULAR_ARROW_VALUE_13"/>
</p:tagLst>
</file>

<file path=ppt/tags/tag90.xml><?xml version="1.0" encoding="utf-8"?>
<p:tagLst xmlns:p="http://schemas.openxmlformats.org/presentationml/2006/main">
  <p:tag name="POWER_USER_DIAGRAM_CIRCULAR_ARROW_KEY" val="POWER_USER_DIAGRAM_CIRCULAR_ARROW_VALUE_48"/>
</p:tagLst>
</file>

<file path=ppt/tags/tag91.xml><?xml version="1.0" encoding="utf-8"?>
<p:tagLst xmlns:p="http://schemas.openxmlformats.org/presentationml/2006/main">
  <p:tag name="POWER_USER_DIAGRAM_CIRCULAR_ARROW_KEY" val="POWER_USER_DIAGRAM_CIRCULAR_ARROW_VALUE_49"/>
</p:tagLst>
</file>

<file path=ppt/tags/tag92.xml><?xml version="1.0" encoding="utf-8"?>
<p:tagLst xmlns:p="http://schemas.openxmlformats.org/presentationml/2006/main">
  <p:tag name="POWER_USER_DIAGRAM_CIRCULAR_ARROW_KEY" val="POWER_USER_DIAGRAM_CIRCULAR_ARROW_VALUE_50"/>
</p:tagLst>
</file>

<file path=ppt/tags/tag93.xml><?xml version="1.0" encoding="utf-8"?>
<p:tagLst xmlns:p="http://schemas.openxmlformats.org/presentationml/2006/main">
  <p:tag name="POWER_USER_TAGS_ICONS" val="server*computer*technology*digital*numerical*hardrive"/>
</p:tagLst>
</file>

<file path=ppt/tags/tag94.xml><?xml version="1.0" encoding="utf-8"?>
<p:tagLst xmlns:p="http://schemas.openxmlformats.org/presentationml/2006/main">
  <p:tag name="POWER_USER_TAGS_ICONS" val=""/>
</p:tagLst>
</file>

<file path=ppt/tags/tag95.xml><?xml version="1.0" encoding="utf-8"?>
<p:tagLst xmlns:p="http://schemas.openxmlformats.org/presentationml/2006/main">
  <p:tag name="POWER_USER_TAGS_ICONS" val=""/>
</p:tagLst>
</file>

<file path=ppt/tags/tag96.xml><?xml version="1.0" encoding="utf-8"?>
<p:tagLst xmlns:p="http://schemas.openxmlformats.org/presentationml/2006/main">
  <p:tag name="POWER_USER_TAGS_ICONS" val=""/>
</p:tagLst>
</file>

<file path=ppt/tags/tag97.xml><?xml version="1.0" encoding="utf-8"?>
<p:tagLst xmlns:p="http://schemas.openxmlformats.org/presentationml/2006/main">
  <p:tag name="POWER_USER_TAGS_ICONS" val=""/>
</p:tagLst>
</file>

<file path=ppt/tags/tag98.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ags/tag99.xml><?xml version="1.0" encoding="utf-8"?>
<p:tagLst xmlns:p="http://schemas.openxmlformats.org/presentationml/2006/main">
  <p:tag name="POWER_USER_TAGS_ICONS" val="advocacy_POWER_USER_SEPARATOR_ICONS_activity_POWER_USER_SEPARATOR_ICONS_humanitarian_POWER_USER_SEPARATOR_ICONS_leadership_POWER_USER_SEPARATOR_ICONS_voice"/>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rhq4u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13427</Words>
  <Application>WPS 演示</Application>
  <PresentationFormat>宽屏</PresentationFormat>
  <Paragraphs>3010</Paragraphs>
  <Slides>46</Slides>
  <Notes>55</Notes>
  <HiddenSlides>5</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46</vt:i4>
      </vt:variant>
    </vt:vector>
  </HeadingPairs>
  <TitlesOfParts>
    <vt:vector size="63" baseType="lpstr">
      <vt:lpstr>Arial</vt:lpstr>
      <vt:lpstr>宋体</vt:lpstr>
      <vt:lpstr>Wingdings</vt:lpstr>
      <vt:lpstr>Huawei Sans</vt:lpstr>
      <vt:lpstr>Oswald</vt:lpstr>
      <vt:lpstr>方正兰亭黑简体</vt:lpstr>
      <vt:lpstr>微软雅黑</vt:lpstr>
      <vt:lpstr>FrutigerNext LT Regular</vt:lpstr>
      <vt:lpstr>Calibri</vt:lpstr>
      <vt:lpstr>Calibri</vt:lpstr>
      <vt:lpstr>Arial Unicode MS</vt:lpstr>
      <vt:lpstr>FrutigerNext LT Light</vt:lpstr>
      <vt:lpstr>Dark Courier</vt:lpstr>
      <vt:lpstr>FrutigerNext LT Medium</vt:lpstr>
      <vt:lpstr>Microsoft Sans Serif</vt:lpstr>
      <vt:lpstr>方正兰亭黑简体</vt:lpstr>
      <vt:lpstr>自定义设计方案</vt:lpstr>
      <vt:lpstr>PowerPoint 演示文稿</vt:lpstr>
      <vt:lpstr>PowerPoint 演示文稿</vt:lpstr>
      <vt:lpstr>PowerPoint 演示文稿</vt:lpstr>
      <vt:lpstr>PowerPoint 演示文稿</vt:lpstr>
      <vt:lpstr>数据库技术</vt:lpstr>
      <vt:lpstr>数据 (Data)</vt:lpstr>
      <vt:lpstr>记录</vt:lpstr>
      <vt:lpstr>数据库 (Database, DB)</vt:lpstr>
      <vt:lpstr>数据库管理系统 (DBMS)</vt:lpstr>
      <vt:lpstr>数据库系统 (Database System, DBS)</vt:lpstr>
      <vt:lpstr>PowerPoint 演示文稿</vt:lpstr>
      <vt:lpstr>数据库技术产生与发展</vt:lpstr>
      <vt:lpstr>数据管理三个阶段比较</vt:lpstr>
      <vt:lpstr>数据库系统优势</vt:lpstr>
      <vt:lpstr>数据库系统发展特点</vt:lpstr>
      <vt:lpstr>层次，网状，关系模型</vt:lpstr>
      <vt:lpstr>层次，网状，关系模型对比</vt:lpstr>
      <vt:lpstr>关系型数据库产品历史回顾</vt:lpstr>
      <vt:lpstr>结构化查询语言 - Structured Query Language</vt:lpstr>
      <vt:lpstr>其他数据模型</vt:lpstr>
      <vt:lpstr>数据管理技术的新挑战</vt:lpstr>
      <vt:lpstr>NoSQL技术特点和类型</vt:lpstr>
      <vt:lpstr>主要NoSQL数据库简介</vt:lpstr>
      <vt:lpstr>NewSQL浅谈</vt:lpstr>
      <vt:lpstr>云数据库</vt:lpstr>
      <vt:lpstr>传统数据库 VS 云数据库 (1)</vt:lpstr>
      <vt:lpstr>传统数据库 VS 云数据库 (2)</vt:lpstr>
      <vt:lpstr>数据库排名</vt:lpstr>
      <vt:lpstr>PowerPoint 演示文稿</vt:lpstr>
      <vt:lpstr>数据库架构发展</vt:lpstr>
      <vt:lpstr>单机架构</vt:lpstr>
      <vt:lpstr>分组架构 - 主备</vt:lpstr>
      <vt:lpstr>分组架构 - 主从</vt:lpstr>
      <vt:lpstr>分组架构 - 多主</vt:lpstr>
      <vt:lpstr>共享存储多活架构</vt:lpstr>
      <vt:lpstr>分片(Sharding)架构</vt:lpstr>
      <vt:lpstr>无共享(Shared-Nothing)架构</vt:lpstr>
      <vt:lpstr>MPP架构 (Massively Parallel Processing)</vt:lpstr>
      <vt:lpstr>数据库架构特点对比</vt:lpstr>
      <vt:lpstr>PowerPoint 演示文稿</vt:lpstr>
      <vt:lpstr>联机事务处理 (OnLine Transaction Processing)</vt:lpstr>
      <vt:lpstr>联机分析处理 (OnLine Analytical Processing)</vt:lpstr>
      <vt:lpstr>OLTP和OLAP对比分析</vt:lpstr>
      <vt:lpstr>数据库性能衡量指标</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马瑞新</cp:lastModifiedBy>
  <cp:revision>191</cp:revision>
  <dcterms:created xsi:type="dcterms:W3CDTF">2018-11-29T10:16:00Z</dcterms:created>
  <dcterms:modified xsi:type="dcterms:W3CDTF">2021-01-10T03:59:19Z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(3)6gRPdHs4ysXDdyqT6+ylAlidbCtZdjSv5sEdXsCLl+kgPpm+EB7kUl9XdBGyfAD5SfU0jw78
X79mlBeFTtRGVCt46Wje3oyBqeTJv5klVEHReZUOzNbOFM5Qa3GtIQ40gFf+oA8TZ1clxiuP
zAvEw00K18Kjyxyrn+UFGyvbfEndwOCpWOS7ncFhaQqJNFotm00zms0fejWwkzinC3Gcx71u
FqGIWAcm7STylXM3Or</vt:lpwstr>
  </property>
  <property fmtid="{D5CDD505-2E9C-101B-9397-08002B2CF9AE}" pid="3" name="_2015_ms_pID_7253431">
    <vt:lpwstr>Ssvbcq66tOCG2EKgXiQVoF01XodADT+KUe1Df01Hn0N/yBQyPX0ucb
Jke/OcBi7zzznOCV9nsnSd7kKAzPESS/LBxFcicJYpXrOyBecG9zrfBbBnlQHhyJ1hQjX34j
W6D185YexSTkQtI6GDxRG9VKSmP3xr24oRzygoViEr4gOVGuEgN/v33/QhMmpjAPdA7n1RTb
VVzOOGxMw/WkPJeRHpJ2Fp9uP3aUICP66DHO</vt:lpwstr>
  </property>
  <property fmtid="{D5CDD505-2E9C-101B-9397-08002B2CF9AE}" pid="4" name="_2015_ms_pID_7253432">
    <vt:lpwstr>lQrYVU1Qe8ol8wrjLhAURn8=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1593762884</vt:lpwstr>
  </property>
  <property fmtid="{D5CDD505-2E9C-101B-9397-08002B2CF9AE}" pid="9" name="KSOProductBuildVer">
    <vt:lpwstr>2052-11.1.0.10314</vt:lpwstr>
  </property>
</Properties>
</file>