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356" r:id="rId3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31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55" r:id="rId57"/>
  </p:sldIdLst>
  <p:sldSz cx="12192000" cy="6858000"/>
  <p:notesSz cx="6797675" cy="9926320"/>
  <p:embeddedFontLst>
    <p:embeddedFont>
      <p:font typeface="方正兰亭黑简体" panose="02000000000000000000" pitchFamily="2" charset="-122"/>
      <p:regular r:id="rId63"/>
    </p:embeddedFont>
    <p:embeddedFont>
      <p:font typeface="微软雅黑" panose="020B0503020204020204" pitchFamily="34" charset="-122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huiguozjhw" initials="l" lastIdx="21" clrIdx="0"/>
  <p:cmAuthor id="2" name="yanhuazjhw" initials="y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C7000B"/>
    <a:srgbClr val="575756"/>
    <a:srgbClr val="FFFFFF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0" autoAdjust="0"/>
    <p:restoredTop sz="76355" autoAdjust="0"/>
  </p:normalViewPr>
  <p:slideViewPr>
    <p:cSldViewPr snapToGrid="0" snapToObjects="1">
      <p:cViewPr varScale="1">
        <p:scale>
          <a:sx n="65" d="100"/>
          <a:sy n="65" d="100"/>
        </p:scale>
        <p:origin x="9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792" y="84"/>
      </p:cViewPr>
      <p:guideLst>
        <p:guide orient="horz"/>
        <p:guide pos="2139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2913" y="765175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t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4896" y="4603008"/>
            <a:ext cx="5932800" cy="510840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970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39750" indent="-179705" algn="l" defTabSz="1219200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899795" indent="-179705" algn="l" defTabSz="1219200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59840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1988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GaussDB(for MySQL)</a:t>
            </a:r>
            <a:r>
              <a:rPr lang="zh-CN" altLang="en-US" smtClean="0"/>
              <a:t>数据库数值类型由整数类型、浮点类型、定点类型组成。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Decimal/numeric</a:t>
            </a:r>
            <a:r>
              <a:rPr lang="zh-CN" altLang="en-US" smtClean="0"/>
              <a:t>占用字节根据其精度决定</a:t>
            </a:r>
            <a:endParaRPr lang="en-US" altLang="zh-CN" smtClean="0"/>
          </a:p>
          <a:p>
            <a:pPr lvl="0"/>
            <a:r>
              <a:rPr lang="en-US" altLang="zh-CN" smtClean="0"/>
              <a:t>p</a:t>
            </a:r>
            <a:r>
              <a:rPr lang="zh-CN" altLang="en-US" smtClean="0"/>
              <a:t>的取值范围是</a:t>
            </a:r>
            <a:r>
              <a:rPr lang="en-US" altLang="zh-CN" smtClean="0"/>
              <a:t>1~65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zh-CN" altLang="en-US" smtClean="0"/>
              <a:t>的取值范围是</a:t>
            </a:r>
            <a:r>
              <a:rPr lang="en-US" altLang="zh-CN" smtClean="0"/>
              <a:t>0~30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若不指定</a:t>
            </a:r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s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zh-CN" altLang="en-US" smtClean="0"/>
              <a:t>默认为</a:t>
            </a:r>
            <a:r>
              <a:rPr lang="en-US" altLang="zh-CN" smtClean="0"/>
              <a:t>10</a:t>
            </a:r>
            <a:r>
              <a:rPr lang="zh-CN" altLang="en-US" smtClean="0"/>
              <a:t>，表示不对小数点后面的数值做限制。</a:t>
            </a:r>
            <a:endParaRPr lang="zh-CN" altLang="en-US" smtClean="0"/>
          </a:p>
          <a:p>
            <a:r>
              <a:rPr lang="zh-CN" altLang="en-US" smtClean="0"/>
              <a:t>若不指定</a:t>
            </a:r>
            <a:r>
              <a:rPr lang="en-US" altLang="zh-CN" smtClean="0"/>
              <a:t>s</a:t>
            </a:r>
            <a:r>
              <a:rPr lang="zh-CN" altLang="en-US" smtClean="0"/>
              <a:t>或</a:t>
            </a:r>
            <a:r>
              <a:rPr lang="en-US" altLang="zh-CN" smtClean="0"/>
              <a:t>s=0</a:t>
            </a:r>
            <a:r>
              <a:rPr lang="zh-CN" altLang="en-US" smtClean="0"/>
              <a:t>时， 表示定点类型没有小数部分。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</a:t>
            </a:r>
            <a:r>
              <a:rPr lang="zh-CN" altLang="en-US" smtClean="0"/>
              <a:t>表示字符串的长度。</a:t>
            </a:r>
            <a:endParaRPr lang="en-US" altLang="zh-CN" smtClean="0"/>
          </a:p>
          <a:p>
            <a:r>
              <a:rPr lang="en-US" altLang="zh-CN" smtClean="0"/>
              <a:t>char(4)</a:t>
            </a:r>
            <a:r>
              <a:rPr lang="zh-CN" altLang="en-US" smtClean="0"/>
              <a:t>不管是存入几个字符，都将占用</a:t>
            </a:r>
            <a:r>
              <a:rPr lang="en-US" altLang="zh-CN" smtClean="0"/>
              <a:t>4</a:t>
            </a:r>
            <a:r>
              <a:rPr lang="zh-CN" altLang="en-US" smtClean="0"/>
              <a:t>个字符的字节数。</a:t>
            </a:r>
            <a:endParaRPr lang="en-US" altLang="zh-CN" smtClean="0"/>
          </a:p>
          <a:p>
            <a:r>
              <a:rPr lang="en-US" altLang="zh-CN" smtClean="0"/>
              <a:t>varchar</a:t>
            </a:r>
            <a:r>
              <a:rPr lang="zh-CN" altLang="en-US" smtClean="0"/>
              <a:t>占用字节数是存入的实际字符数</a:t>
            </a:r>
            <a:r>
              <a:rPr lang="en-US" altLang="zh-CN" smtClean="0"/>
              <a:t>+1</a:t>
            </a:r>
            <a:r>
              <a:rPr lang="zh-CN" altLang="en-US" smtClean="0"/>
              <a:t>个字节（</a:t>
            </a:r>
            <a:r>
              <a:rPr lang="en-US" altLang="zh-CN" smtClean="0"/>
              <a:t>n&lt;=255</a:t>
            </a:r>
            <a:r>
              <a:rPr lang="zh-CN" altLang="en-US" smtClean="0"/>
              <a:t>）或</a:t>
            </a:r>
            <a:r>
              <a:rPr lang="en-US" altLang="zh-CN" smtClean="0"/>
              <a:t>2</a:t>
            </a:r>
            <a:r>
              <a:rPr lang="zh-CN" altLang="en-US" smtClean="0"/>
              <a:t>个字节</a:t>
            </a:r>
            <a:r>
              <a:rPr lang="en-US" altLang="zh-CN" smtClean="0"/>
              <a:t>(n&gt;255)</a:t>
            </a:r>
            <a:r>
              <a:rPr lang="zh-CN" altLang="en-US" smtClean="0"/>
              <a:t>，所以</a:t>
            </a:r>
            <a:r>
              <a:rPr lang="en-US" altLang="zh-CN" smtClean="0"/>
              <a:t>varchar(4)</a:t>
            </a:r>
            <a:r>
              <a:rPr lang="zh-CN" altLang="en-US" smtClean="0"/>
              <a:t>，存入</a:t>
            </a:r>
            <a:r>
              <a:rPr lang="en-US" altLang="zh-CN" smtClean="0"/>
              <a:t>3</a:t>
            </a:r>
            <a:r>
              <a:rPr lang="zh-CN" altLang="en-US" smtClean="0"/>
              <a:t>个英文字符将占用</a:t>
            </a:r>
            <a:r>
              <a:rPr lang="en-US" altLang="zh-CN" smtClean="0"/>
              <a:t>4</a:t>
            </a:r>
            <a:r>
              <a:rPr lang="zh-CN" altLang="en-US" smtClean="0"/>
              <a:t>个字节。</a:t>
            </a:r>
            <a:endParaRPr lang="en-US" altLang="zh-CN" smtClean="0"/>
          </a:p>
          <a:p>
            <a:r>
              <a:rPr lang="en-US" altLang="zh-CN" smtClean="0"/>
              <a:t>char</a:t>
            </a:r>
            <a:r>
              <a:rPr lang="zh-CN" altLang="en-US" smtClean="0"/>
              <a:t>与</a:t>
            </a:r>
            <a:r>
              <a:rPr lang="en-US" altLang="zh-CN" smtClean="0"/>
              <a:t>varchar</a:t>
            </a:r>
            <a:r>
              <a:rPr lang="zh-CN" altLang="en-US" smtClean="0"/>
              <a:t>的字符比较中，忽略大小写与最后的空格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</a:t>
            </a:r>
            <a:r>
              <a:rPr lang="zh-CN" altLang="en-US" smtClean="0"/>
              <a:t>表示的是字节的长度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Text</a:t>
            </a:r>
            <a:r>
              <a:rPr lang="zh-CN" altLang="en-US" smtClean="0"/>
              <a:t>能保存字符数据，如文章或日记等</a:t>
            </a:r>
            <a:endParaRPr lang="en-US" altLang="zh-CN" smtClean="0"/>
          </a:p>
          <a:p>
            <a:r>
              <a:rPr lang="en-US" altLang="zh-CN" smtClean="0"/>
              <a:t>Blob</a:t>
            </a:r>
            <a:r>
              <a:rPr lang="zh-CN" altLang="en-US" smtClean="0"/>
              <a:t>能用来保存二进制数据，如照片等</a:t>
            </a:r>
            <a:endParaRPr lang="en-US" altLang="zh-CN" smtClean="0"/>
          </a:p>
          <a:p>
            <a:r>
              <a:rPr lang="en-US" altLang="zh-CN" smtClean="0"/>
              <a:t>Tinytext 2^8-1</a:t>
            </a:r>
            <a:r>
              <a:rPr lang="zh-CN" altLang="en-US" smtClean="0"/>
              <a:t>个字符，</a:t>
            </a:r>
            <a:r>
              <a:rPr lang="en-US" altLang="zh-CN" smtClean="0"/>
              <a:t>text 2^16-1</a:t>
            </a:r>
            <a:r>
              <a:rPr lang="zh-CN" altLang="en-US" smtClean="0"/>
              <a:t>个字符，</a:t>
            </a:r>
            <a:r>
              <a:rPr lang="en-US" altLang="zh-CN" smtClean="0"/>
              <a:t>mediumtext 2^24-1</a:t>
            </a:r>
            <a:r>
              <a:rPr lang="zh-CN" altLang="en-US" smtClean="0"/>
              <a:t>个字符，</a:t>
            </a:r>
            <a:r>
              <a:rPr lang="en-US" altLang="zh-CN" smtClean="0"/>
              <a:t>longtext 2^32-1</a:t>
            </a:r>
            <a:r>
              <a:rPr lang="zh-CN" altLang="en-US" smtClean="0"/>
              <a:t>个字符</a:t>
            </a:r>
            <a:endParaRPr lang="en-US" altLang="zh-CN" smtClean="0"/>
          </a:p>
          <a:p>
            <a:r>
              <a:rPr lang="en-US" altLang="zh-CN" smtClean="0"/>
              <a:t>Tinyblob 2^8-1</a:t>
            </a:r>
            <a:r>
              <a:rPr lang="zh-CN" altLang="en-US" smtClean="0"/>
              <a:t>个字节，</a:t>
            </a:r>
            <a:r>
              <a:rPr lang="en-US" altLang="zh-CN" smtClean="0"/>
              <a:t>blob 2^16-1</a:t>
            </a:r>
            <a:r>
              <a:rPr lang="zh-CN" altLang="en-US" smtClean="0"/>
              <a:t>个字节，</a:t>
            </a:r>
            <a:r>
              <a:rPr lang="en-US" altLang="zh-CN" smtClean="0"/>
              <a:t>mediumblob 2^24-1</a:t>
            </a:r>
            <a:r>
              <a:rPr lang="zh-CN" altLang="en-US" smtClean="0"/>
              <a:t>个字节，</a:t>
            </a:r>
            <a:r>
              <a:rPr lang="en-US" altLang="zh-CN" smtClean="0"/>
              <a:t>longblob 2^32-1</a:t>
            </a:r>
            <a:r>
              <a:rPr lang="zh-CN" altLang="en-US" smtClean="0"/>
              <a:t>个字节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year</a:t>
            </a:r>
            <a:r>
              <a:rPr lang="zh-CN" altLang="en-US" smtClean="0"/>
              <a:t>也可以表示为两位字符串</a:t>
            </a:r>
            <a:r>
              <a:rPr lang="en-US" altLang="zh-CN" smtClean="0"/>
              <a:t>YY</a:t>
            </a:r>
            <a:r>
              <a:rPr lang="zh-CN" altLang="en-US" smtClean="0"/>
              <a:t>，范围为</a:t>
            </a:r>
            <a:r>
              <a:rPr lang="en-US" altLang="zh-CN" smtClean="0"/>
              <a:t>'00'</a:t>
            </a:r>
            <a:r>
              <a:rPr lang="zh-CN" altLang="en-US" smtClean="0"/>
              <a:t>到</a:t>
            </a:r>
            <a:r>
              <a:rPr lang="en-US" altLang="zh-CN" smtClean="0"/>
              <a:t>'99'</a:t>
            </a:r>
            <a:r>
              <a:rPr lang="zh-CN" altLang="en-US" smtClean="0"/>
              <a:t>。</a:t>
            </a:r>
            <a:r>
              <a:rPr lang="en-US" altLang="zh-CN" smtClean="0"/>
              <a:t>'00'</a:t>
            </a:r>
            <a:r>
              <a:rPr lang="zh-CN" altLang="en-US" smtClean="0"/>
              <a:t>到</a:t>
            </a:r>
            <a:r>
              <a:rPr lang="en-US" altLang="zh-CN" smtClean="0"/>
              <a:t>'69'</a:t>
            </a:r>
            <a:r>
              <a:rPr lang="zh-CN" altLang="en-US" smtClean="0"/>
              <a:t>和</a:t>
            </a:r>
            <a:r>
              <a:rPr lang="en-US" altLang="zh-CN" smtClean="0"/>
              <a:t>'70'</a:t>
            </a:r>
            <a:r>
              <a:rPr lang="zh-CN" altLang="en-US" smtClean="0"/>
              <a:t>到</a:t>
            </a:r>
            <a:r>
              <a:rPr lang="en-US" altLang="zh-CN" smtClean="0"/>
              <a:t>'99'</a:t>
            </a:r>
            <a:r>
              <a:rPr lang="zh-CN" altLang="en-US" smtClean="0"/>
              <a:t>范围的值被转换为</a:t>
            </a:r>
            <a:r>
              <a:rPr lang="en-US" altLang="zh-CN" smtClean="0"/>
              <a:t>2000</a:t>
            </a:r>
            <a:r>
              <a:rPr lang="zh-CN" altLang="en-US" smtClean="0"/>
              <a:t>到</a:t>
            </a:r>
            <a:r>
              <a:rPr lang="en-US" altLang="zh-CN" smtClean="0"/>
              <a:t>2069</a:t>
            </a:r>
            <a:r>
              <a:rPr lang="zh-CN" altLang="en-US" smtClean="0"/>
              <a:t>和</a:t>
            </a:r>
            <a:r>
              <a:rPr lang="en-US" altLang="zh-CN" smtClean="0"/>
              <a:t>1970</a:t>
            </a:r>
            <a:r>
              <a:rPr lang="zh-CN" altLang="en-US" smtClean="0"/>
              <a:t>到</a:t>
            </a:r>
            <a:r>
              <a:rPr lang="en-US" altLang="zh-CN" smtClean="0"/>
              <a:t>1999</a:t>
            </a:r>
            <a:r>
              <a:rPr lang="zh-CN" altLang="en-US" smtClean="0"/>
              <a:t>范围的</a:t>
            </a:r>
            <a:r>
              <a:rPr lang="en-US" altLang="zh-CN" smtClean="0"/>
              <a:t>year</a:t>
            </a:r>
            <a:r>
              <a:rPr lang="zh-CN" altLang="en-US" smtClean="0"/>
              <a:t>值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布尔类型可以看成是数字</a:t>
            </a:r>
            <a:r>
              <a:rPr lang="en-US" altLang="zh-CN" smtClean="0"/>
              <a:t>0</a:t>
            </a:r>
            <a:r>
              <a:rPr lang="zh-CN" altLang="en-US" smtClean="0"/>
              <a:t>与</a:t>
            </a:r>
            <a:r>
              <a:rPr lang="en-US" altLang="zh-CN" smtClean="0"/>
              <a:t>1</a:t>
            </a:r>
            <a:r>
              <a:rPr lang="zh-CN" altLang="en-US" smtClean="0"/>
              <a:t>，转换规则为整数</a:t>
            </a:r>
            <a:r>
              <a:rPr lang="en-US" altLang="zh-CN" smtClean="0"/>
              <a:t>0</a:t>
            </a:r>
            <a:r>
              <a:rPr lang="zh-CN" altLang="en-US" smtClean="0"/>
              <a:t>对应布尔</a:t>
            </a:r>
            <a:r>
              <a:rPr lang="en-US" altLang="zh-CN" smtClean="0"/>
              <a:t>false</a:t>
            </a:r>
            <a:r>
              <a:rPr lang="zh-CN" altLang="en-US" smtClean="0"/>
              <a:t>，其他非</a:t>
            </a:r>
            <a:r>
              <a:rPr lang="en-US" altLang="zh-CN" smtClean="0"/>
              <a:t>0</a:t>
            </a:r>
            <a:r>
              <a:rPr lang="zh-CN" altLang="en-US" smtClean="0"/>
              <a:t>整数为布尔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JSON </a:t>
            </a:r>
            <a:r>
              <a:rPr lang="zh-CN" altLang="en-US" smtClean="0"/>
              <a:t>即 </a:t>
            </a:r>
            <a:r>
              <a:rPr lang="en-US" altLang="zh-CN" smtClean="0"/>
              <a:t>javascript object notation</a:t>
            </a:r>
            <a:r>
              <a:rPr lang="zh-CN" altLang="en-US" smtClean="0"/>
              <a:t>简写</a:t>
            </a:r>
            <a:endParaRPr lang="en-US" altLang="zh-CN" smtClean="0"/>
          </a:p>
          <a:p>
            <a:pPr lvl="0"/>
            <a:r>
              <a:rPr lang="en-US" altLang="zh-CN" smtClean="0">
                <a:sym typeface="+mn-lt"/>
              </a:rPr>
              <a:t>geometry</a:t>
            </a:r>
            <a:r>
              <a:rPr lang="zh-CN" altLang="en-US" smtClean="0">
                <a:sym typeface="+mn-lt"/>
              </a:rPr>
              <a:t>（几何体），</a:t>
            </a:r>
            <a:r>
              <a:rPr lang="en-US" altLang="zh-CN" smtClean="0">
                <a:sym typeface="+mn-lt"/>
              </a:rPr>
              <a:t>point</a:t>
            </a:r>
            <a:r>
              <a:rPr lang="zh-CN" altLang="en-US" smtClean="0">
                <a:sym typeface="+mn-lt"/>
              </a:rPr>
              <a:t>（点），</a:t>
            </a:r>
            <a:r>
              <a:rPr lang="en-US" altLang="zh-CN" smtClean="0">
                <a:sym typeface="+mn-lt"/>
              </a:rPr>
              <a:t>linestring</a:t>
            </a:r>
            <a:r>
              <a:rPr lang="zh-CN" altLang="en-US" smtClean="0">
                <a:sym typeface="+mn-lt"/>
              </a:rPr>
              <a:t>（线），</a:t>
            </a:r>
            <a:r>
              <a:rPr lang="en-US" altLang="zh-CN" smtClean="0">
                <a:sym typeface="+mn-lt"/>
              </a:rPr>
              <a:t>polygon</a:t>
            </a:r>
            <a:r>
              <a:rPr lang="zh-CN" altLang="en-US" smtClean="0">
                <a:sym typeface="+mn-lt"/>
              </a:rPr>
              <a:t>（多边形）</a:t>
            </a:r>
            <a:endParaRPr lang="en-US" altLang="zh-CN" smtClean="0">
              <a:sym typeface="+mn-lt"/>
            </a:endParaRPr>
          </a:p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在创建表时，为表中字段指定数据类型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GaussDB(for MySQL)</a:t>
            </a:r>
            <a:r>
              <a:rPr lang="zh-CN" altLang="en-US" smtClean="0"/>
              <a:t>系统函数不可手动修改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abs</a:t>
            </a:r>
            <a:r>
              <a:rPr lang="zh-CN" altLang="en-US" smtClean="0"/>
              <a:t>说明：</a:t>
            </a:r>
            <a:r>
              <a:rPr lang="en-US" altLang="zh-CN" smtClean="0"/>
              <a:t>x</a:t>
            </a:r>
            <a:r>
              <a:rPr lang="zh-CN" altLang="en-US" smtClean="0"/>
              <a:t>必须是可转换为数值类型的表达式，返回</a:t>
            </a:r>
            <a:r>
              <a:rPr lang="en-US" altLang="zh-CN" smtClean="0"/>
              <a:t>x</a:t>
            </a:r>
            <a:r>
              <a:rPr lang="zh-CN" altLang="en-US" smtClean="0"/>
              <a:t>的绝对值</a:t>
            </a:r>
            <a:endParaRPr lang="en-US" altLang="zh-CN" smtClean="0"/>
          </a:p>
          <a:p>
            <a:r>
              <a:rPr lang="en-US" altLang="zh-CN" smtClean="0"/>
              <a:t>sin</a:t>
            </a:r>
            <a:r>
              <a:rPr lang="zh-CN" altLang="en-US" smtClean="0"/>
              <a:t>和</a:t>
            </a:r>
            <a:r>
              <a:rPr lang="en-US" altLang="zh-CN" smtClean="0"/>
              <a:t>cos</a:t>
            </a:r>
            <a:r>
              <a:rPr lang="zh-CN" altLang="en-US" smtClean="0"/>
              <a:t>说明：入参是可转成数值型的表达式。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concat</a:t>
            </a:r>
            <a:r>
              <a:rPr lang="zh-CN" altLang="en-US" smtClean="0"/>
              <a:t>函数说明：入参是字符串或可转换成字符串的表达式，返回值是字符串。该函数可拼接一个或多个字符串，多个字符串之间以逗号“</a:t>
            </a:r>
            <a:r>
              <a:rPr lang="en-US" altLang="zh-CN" smtClean="0"/>
              <a:t>,</a:t>
            </a:r>
            <a:r>
              <a:rPr lang="zh-CN" altLang="en-US" smtClean="0"/>
              <a:t>”分割，返回结果为拼接各个参数所产生的字符串。如果一个参数是</a:t>
            </a:r>
            <a:r>
              <a:rPr lang="en-US" altLang="zh-CN" smtClean="0"/>
              <a:t>NULL</a:t>
            </a:r>
            <a:r>
              <a:rPr lang="zh-CN" altLang="en-US" smtClean="0"/>
              <a:t>，</a:t>
            </a:r>
            <a:r>
              <a:rPr lang="en-US" altLang="zh-CN" smtClean="0"/>
              <a:t>CONCAT</a:t>
            </a:r>
            <a:r>
              <a:rPr lang="zh-CN" altLang="en-US" smtClean="0"/>
              <a:t>函数则忽略该参数；但是，如果</a:t>
            </a:r>
            <a:r>
              <a:rPr lang="en-US" altLang="zh-CN" smtClean="0"/>
              <a:t>NULL</a:t>
            </a:r>
            <a:r>
              <a:rPr lang="zh-CN" altLang="en-US" smtClean="0"/>
              <a:t>使用单引号括起来，</a:t>
            </a:r>
            <a:r>
              <a:rPr lang="en-US" altLang="zh-CN" smtClean="0"/>
              <a:t>CONCAT</a:t>
            </a:r>
            <a:r>
              <a:rPr lang="zh-CN" altLang="en-US" smtClean="0"/>
              <a:t>函数则会将</a:t>
            </a:r>
            <a:r>
              <a:rPr lang="en-US" altLang="zh-CN" smtClean="0"/>
              <a:t>NULL</a:t>
            </a:r>
            <a:r>
              <a:rPr lang="zh-CN" altLang="en-US" smtClean="0"/>
              <a:t>作为字符串处理。</a:t>
            </a:r>
            <a:endParaRPr lang="en-US" altLang="zh-CN" smtClean="0"/>
          </a:p>
          <a:p>
            <a:pPr lvl="0"/>
            <a:r>
              <a:rPr lang="en-US" altLang="zh-CN" smtClean="0"/>
              <a:t>concat_ws</a:t>
            </a:r>
            <a:r>
              <a:rPr lang="zh-CN" altLang="en-US" smtClean="0"/>
              <a:t>函数说明：入参是字符串或可转成字符串的表达式，返回值是字符串。如果参数是</a:t>
            </a:r>
            <a:r>
              <a:rPr lang="en-US" altLang="zh-CN" smtClean="0"/>
              <a:t>NULL</a:t>
            </a:r>
            <a:r>
              <a:rPr lang="zh-CN" altLang="en-US" smtClean="0"/>
              <a:t>，则</a:t>
            </a:r>
            <a:r>
              <a:rPr lang="en-US" altLang="zh-CN" smtClean="0"/>
              <a:t>CONCAT_WS</a:t>
            </a:r>
            <a:r>
              <a:rPr lang="zh-CN" altLang="en-US" smtClean="0"/>
              <a:t>函数忽略该参数；如果</a:t>
            </a:r>
            <a:r>
              <a:rPr lang="en-US" altLang="zh-CN" smtClean="0"/>
              <a:t>NULL</a:t>
            </a:r>
            <a:r>
              <a:rPr lang="zh-CN" altLang="en-US" smtClean="0"/>
              <a:t>用单引号括起来，则</a:t>
            </a:r>
            <a:r>
              <a:rPr lang="en-US" altLang="zh-CN" smtClean="0"/>
              <a:t>CONCAT_WS</a:t>
            </a:r>
            <a:r>
              <a:rPr lang="zh-CN" altLang="en-US" smtClean="0"/>
              <a:t>函数会将</a:t>
            </a:r>
            <a:r>
              <a:rPr lang="en-US" altLang="zh-CN" smtClean="0"/>
              <a:t>NULL</a:t>
            </a:r>
            <a:r>
              <a:rPr lang="zh-CN" altLang="en-US" smtClean="0"/>
              <a:t>作为字符串处理。</a:t>
            </a:r>
            <a:endParaRPr lang="en-US" altLang="zh-CN" smtClean="0"/>
          </a:p>
          <a:p>
            <a:pPr lvl="0"/>
            <a:r>
              <a:rPr lang="en-US" altLang="zh-CN" smtClean="0"/>
              <a:t>hex</a:t>
            </a:r>
            <a:r>
              <a:rPr lang="zh-CN" altLang="en-US" smtClean="0"/>
              <a:t>函数：入参</a:t>
            </a:r>
            <a:r>
              <a:rPr lang="en-US" altLang="zh-CN" smtClean="0"/>
              <a:t>p1</a:t>
            </a:r>
            <a:r>
              <a:rPr lang="zh-CN" altLang="en-US" smtClean="0"/>
              <a:t>可为数值型或</a:t>
            </a:r>
            <a:r>
              <a:rPr lang="en-US" altLang="zh-CN" smtClean="0"/>
              <a:t>string</a:t>
            </a:r>
            <a:r>
              <a:rPr lang="zh-CN" altLang="en-US" smtClean="0"/>
              <a:t>类型，返回值是</a:t>
            </a:r>
            <a:r>
              <a:rPr lang="en-US" altLang="zh-CN" smtClean="0"/>
              <a:t>string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insert</a:t>
            </a:r>
            <a:r>
              <a:rPr lang="zh-CN" altLang="en-US" smtClean="0"/>
              <a:t>函数说明：返回字符串</a:t>
            </a:r>
            <a:r>
              <a:rPr lang="en-US" altLang="zh-CN" smtClean="0"/>
              <a:t>str</a:t>
            </a:r>
            <a:r>
              <a:rPr lang="zh-CN" altLang="en-US" smtClean="0"/>
              <a:t>，并将自</a:t>
            </a:r>
            <a:r>
              <a:rPr lang="en-US" altLang="zh-CN" smtClean="0"/>
              <a:t>pos</a:t>
            </a:r>
            <a:r>
              <a:rPr lang="zh-CN" altLang="en-US" smtClean="0"/>
              <a:t>位置开始、长度为</a:t>
            </a:r>
            <a:r>
              <a:rPr lang="en-US" altLang="zh-CN" smtClean="0"/>
              <a:t>len</a:t>
            </a:r>
            <a:r>
              <a:rPr lang="zh-CN" altLang="en-US" smtClean="0"/>
              <a:t>的字符串替换成</a:t>
            </a:r>
            <a:r>
              <a:rPr lang="en-US" altLang="zh-CN" smtClean="0"/>
              <a:t>newstr</a:t>
            </a:r>
            <a:r>
              <a:rPr lang="zh-CN" altLang="en-US" smtClean="0"/>
              <a:t>。入参</a:t>
            </a:r>
            <a:r>
              <a:rPr lang="en-US" altLang="zh-CN" smtClean="0"/>
              <a:t>str</a:t>
            </a:r>
            <a:r>
              <a:rPr lang="zh-CN" altLang="en-US" smtClean="0"/>
              <a:t>和</a:t>
            </a:r>
            <a:r>
              <a:rPr lang="en-US" altLang="zh-CN" smtClean="0"/>
              <a:t>newstr</a:t>
            </a:r>
            <a:r>
              <a:rPr lang="zh-CN" altLang="en-US" smtClean="0"/>
              <a:t>都是可转成</a:t>
            </a:r>
            <a:r>
              <a:rPr lang="en-US" altLang="zh-CN" smtClean="0"/>
              <a:t>string</a:t>
            </a:r>
            <a:r>
              <a:rPr lang="zh-CN" altLang="en-US" smtClean="0"/>
              <a:t>的表达式，入参</a:t>
            </a:r>
            <a:r>
              <a:rPr lang="en-US" altLang="zh-CN" smtClean="0"/>
              <a:t>pos</a:t>
            </a:r>
            <a:r>
              <a:rPr lang="zh-CN" altLang="en-US" smtClean="0"/>
              <a:t>和</a:t>
            </a:r>
            <a:r>
              <a:rPr lang="en-US" altLang="zh-CN" smtClean="0"/>
              <a:t>len</a:t>
            </a:r>
            <a:r>
              <a:rPr lang="zh-CN" altLang="en-US" smtClean="0"/>
              <a:t>都是可转成</a:t>
            </a:r>
            <a:r>
              <a:rPr lang="en-US" altLang="zh-CN" smtClean="0"/>
              <a:t>integer</a:t>
            </a:r>
            <a:r>
              <a:rPr lang="zh-CN" altLang="en-US" smtClean="0"/>
              <a:t>的表达式，返回值是</a:t>
            </a:r>
            <a:r>
              <a:rPr lang="en-US" altLang="zh-CN" smtClean="0"/>
              <a:t>string</a:t>
            </a:r>
            <a:r>
              <a:rPr lang="zh-CN" altLang="en-US" smtClean="0"/>
              <a:t>。如果</a:t>
            </a:r>
            <a:r>
              <a:rPr lang="en-US" altLang="zh-CN" smtClean="0"/>
              <a:t>pos</a:t>
            </a:r>
            <a:r>
              <a:rPr lang="zh-CN" altLang="en-US" smtClean="0"/>
              <a:t>不在字符串</a:t>
            </a:r>
            <a:r>
              <a:rPr lang="en-US" altLang="zh-CN" smtClean="0"/>
              <a:t>str</a:t>
            </a:r>
            <a:r>
              <a:rPr lang="zh-CN" altLang="en-US" smtClean="0"/>
              <a:t>的长度内，则返回原始字符串。如果参数</a:t>
            </a:r>
            <a:r>
              <a:rPr lang="en-US" altLang="zh-CN" smtClean="0"/>
              <a:t>len</a:t>
            </a:r>
            <a:r>
              <a:rPr lang="zh-CN" altLang="en-US" smtClean="0"/>
              <a:t>的值大于自起始位置</a:t>
            </a:r>
            <a:r>
              <a:rPr lang="en-US" altLang="zh-CN" smtClean="0"/>
              <a:t>pos</a:t>
            </a:r>
            <a:r>
              <a:rPr lang="zh-CN" altLang="en-US" smtClean="0"/>
              <a:t>开始的其余字符串长度，则将自起始位置</a:t>
            </a:r>
            <a:r>
              <a:rPr lang="en-US" altLang="zh-CN" smtClean="0"/>
              <a:t>pos</a:t>
            </a:r>
            <a:r>
              <a:rPr lang="zh-CN" altLang="en-US" smtClean="0"/>
              <a:t>开始的所有字符替换为字符串</a:t>
            </a:r>
            <a:r>
              <a:rPr lang="en-US" altLang="zh-CN" smtClean="0"/>
              <a:t>newstr</a:t>
            </a:r>
            <a:r>
              <a:rPr lang="zh-CN" altLang="en-US" smtClean="0"/>
              <a:t>。</a:t>
            </a:r>
            <a:r>
              <a:rPr lang="en-US" altLang="zh-CN" smtClean="0"/>
              <a:t>insert</a:t>
            </a:r>
            <a:r>
              <a:rPr lang="zh-CN" altLang="en-US" smtClean="0"/>
              <a:t>函数处理的是字符。</a:t>
            </a:r>
            <a:endParaRPr lang="en-US" altLang="zh-CN" smtClean="0"/>
          </a:p>
          <a:p>
            <a:pPr lvl="0"/>
            <a:r>
              <a:rPr lang="en-US" altLang="zh-CN" smtClean="0"/>
              <a:t>insert('quadratic',5,2,'what')</a:t>
            </a:r>
            <a:r>
              <a:rPr lang="zh-CN" altLang="en-US" smtClean="0"/>
              <a:t>表示从字符串的“</a:t>
            </a:r>
            <a:r>
              <a:rPr lang="en-US" altLang="zh-CN" smtClean="0"/>
              <a:t>quadratic</a:t>
            </a:r>
            <a:r>
              <a:rPr lang="zh-CN" altLang="en-US" smtClean="0"/>
              <a:t>”的第</a:t>
            </a:r>
            <a:r>
              <a:rPr lang="en-US" altLang="zh-CN" smtClean="0"/>
              <a:t>5</a:t>
            </a:r>
            <a:r>
              <a:rPr lang="zh-CN" altLang="en-US" smtClean="0"/>
              <a:t>个字符起的连续</a:t>
            </a:r>
            <a:r>
              <a:rPr lang="en-US" altLang="zh-CN" smtClean="0"/>
              <a:t>2</a:t>
            </a:r>
            <a:r>
              <a:rPr lang="zh-CN" altLang="en-US" smtClean="0"/>
              <a:t>个字符替换为</a:t>
            </a:r>
            <a:r>
              <a:rPr lang="en-US" altLang="zh-CN" smtClean="0"/>
              <a:t>what</a:t>
            </a:r>
            <a:r>
              <a:rPr lang="zh-CN" altLang="en-US" smtClean="0"/>
              <a:t>。等价于</a:t>
            </a:r>
            <a:r>
              <a:rPr lang="en-US" altLang="zh-CN" smtClean="0"/>
              <a:t>replace('quadratic','ra','what')</a:t>
            </a:r>
            <a:endParaRPr lang="en-US" altLang="zh-CN" smtClean="0"/>
          </a:p>
          <a:p>
            <a:pPr lvl="0"/>
            <a:r>
              <a:rPr lang="en-US" altLang="zh-CN" smtClean="0"/>
              <a:t>replace</a:t>
            </a:r>
            <a:r>
              <a:rPr lang="zh-CN" altLang="en-US" smtClean="0"/>
              <a:t>函数说明：将字符串</a:t>
            </a:r>
            <a:r>
              <a:rPr lang="en-US" altLang="zh-CN" smtClean="0"/>
              <a:t>str</a:t>
            </a:r>
            <a:r>
              <a:rPr lang="zh-CN" altLang="en-US" smtClean="0"/>
              <a:t>中对应的</a:t>
            </a:r>
            <a:r>
              <a:rPr lang="en-US" altLang="zh-CN" smtClean="0"/>
              <a:t>src</a:t>
            </a:r>
            <a:r>
              <a:rPr lang="zh-CN" altLang="en-US" smtClean="0"/>
              <a:t>子串替换为</a:t>
            </a:r>
            <a:r>
              <a:rPr lang="en-US" altLang="zh-CN" smtClean="0"/>
              <a:t>dst</a:t>
            </a:r>
            <a:r>
              <a:rPr lang="zh-CN" altLang="en-US" smtClean="0"/>
              <a:t>子串。入参</a:t>
            </a:r>
            <a:r>
              <a:rPr lang="en-US" altLang="zh-CN" smtClean="0"/>
              <a:t>str</a:t>
            </a:r>
            <a:r>
              <a:rPr lang="zh-CN" altLang="en-US" smtClean="0"/>
              <a:t>表示原始字符串，入参</a:t>
            </a:r>
            <a:r>
              <a:rPr lang="en-US" altLang="zh-CN" smtClean="0"/>
              <a:t>src</a:t>
            </a:r>
            <a:r>
              <a:rPr lang="zh-CN" altLang="en-US" smtClean="0"/>
              <a:t>表示待替换的字符串，入参</a:t>
            </a:r>
            <a:r>
              <a:rPr lang="en-US" altLang="zh-CN" smtClean="0"/>
              <a:t>dst</a:t>
            </a:r>
            <a:r>
              <a:rPr lang="zh-CN" altLang="en-US" smtClean="0"/>
              <a:t>表示替换字符串。返回值是</a:t>
            </a:r>
            <a:r>
              <a:rPr lang="en-US" altLang="zh-CN" smtClean="0"/>
              <a:t>string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replace('123456','45','abds') </a:t>
            </a:r>
            <a:r>
              <a:rPr lang="zh-CN" altLang="en-US" smtClean="0"/>
              <a:t>表示将字符串“</a:t>
            </a:r>
            <a:r>
              <a:rPr lang="en-US" altLang="zh-CN" smtClean="0"/>
              <a:t>12345</a:t>
            </a:r>
            <a:r>
              <a:rPr lang="zh-CN" altLang="en-US" smtClean="0"/>
              <a:t>“中的”</a:t>
            </a:r>
            <a:r>
              <a:rPr lang="en-US" altLang="zh-CN" smtClean="0"/>
              <a:t>45</a:t>
            </a:r>
            <a:r>
              <a:rPr lang="zh-CN" altLang="en-US" smtClean="0"/>
              <a:t>”替换为“</a:t>
            </a:r>
            <a:r>
              <a:rPr lang="en-US" altLang="zh-CN" smtClean="0"/>
              <a:t>abds</a:t>
            </a:r>
            <a:r>
              <a:rPr lang="zh-CN" altLang="en-US" smtClean="0"/>
              <a:t>”。等价于</a:t>
            </a:r>
            <a:r>
              <a:rPr lang="en-US" altLang="zh-CN" smtClean="0"/>
              <a:t>insert('123456',4,2,'abds')</a:t>
            </a:r>
            <a:endParaRPr lang="en-US" altLang="zh-CN" smtClean="0"/>
          </a:p>
          <a:p>
            <a:pPr lvl="0"/>
            <a:r>
              <a:rPr lang="en-US" altLang="zh-CN" smtClean="0"/>
              <a:t>instr</a:t>
            </a:r>
            <a:r>
              <a:rPr lang="zh-CN" altLang="en-US" smtClean="0"/>
              <a:t>函数说明：</a:t>
            </a:r>
            <a:r>
              <a:rPr lang="en-US" altLang="zh-CN" smtClean="0"/>
              <a:t>str1</a:t>
            </a:r>
            <a:r>
              <a:rPr lang="zh-CN" altLang="en-US" smtClean="0"/>
              <a:t>是源字符串，</a:t>
            </a:r>
            <a:r>
              <a:rPr lang="en-US" altLang="zh-CN" smtClean="0"/>
              <a:t>str2</a:t>
            </a:r>
            <a:r>
              <a:rPr lang="zh-CN" altLang="en-US" smtClean="0"/>
              <a:t>是要查找的字符串。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left,right</a:t>
            </a:r>
            <a:r>
              <a:rPr lang="zh-CN" altLang="en-US" smtClean="0"/>
              <a:t>函数说明：</a:t>
            </a:r>
            <a:r>
              <a:rPr lang="en-US" altLang="zh-CN" smtClean="0"/>
              <a:t>str</a:t>
            </a:r>
            <a:r>
              <a:rPr lang="zh-CN" altLang="en-US" smtClean="0"/>
              <a:t>是要提取子字符串的字符串。不支持</a:t>
            </a:r>
            <a:r>
              <a:rPr lang="en-US" altLang="zh-CN" smtClean="0"/>
              <a:t>clob</a:t>
            </a:r>
            <a:r>
              <a:rPr lang="zh-CN" altLang="en-US" smtClean="0"/>
              <a:t>类型的字符串。</a:t>
            </a:r>
            <a:r>
              <a:rPr lang="en-US" altLang="zh-CN" smtClean="0"/>
              <a:t>length</a:t>
            </a:r>
            <a:r>
              <a:rPr lang="zh-CN" altLang="en-US" smtClean="0"/>
              <a:t>是一个正整数，指定从左边返回的字符个数。如果</a:t>
            </a:r>
            <a:r>
              <a:rPr lang="en-US" altLang="zh-CN" smtClean="0"/>
              <a:t>length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或负数，则</a:t>
            </a:r>
            <a:r>
              <a:rPr lang="en-US" altLang="zh-CN" smtClean="0"/>
              <a:t>LEFT</a:t>
            </a:r>
            <a:r>
              <a:rPr lang="zh-CN" altLang="en-US" smtClean="0"/>
              <a:t>函数返回一个空字符串。如果</a:t>
            </a:r>
            <a:r>
              <a:rPr lang="en-US" altLang="zh-CN" smtClean="0"/>
              <a:t>length</a:t>
            </a:r>
            <a:r>
              <a:rPr lang="zh-CN" altLang="en-US" smtClean="0"/>
              <a:t>大于</a:t>
            </a:r>
            <a:r>
              <a:rPr lang="en-US" altLang="zh-CN" smtClean="0"/>
              <a:t>str</a:t>
            </a:r>
            <a:r>
              <a:rPr lang="zh-CN" altLang="en-US" smtClean="0"/>
              <a:t>字符串的长度，则</a:t>
            </a:r>
            <a:r>
              <a:rPr lang="en-US" altLang="zh-CN" smtClean="0"/>
              <a:t>LEFT</a:t>
            </a:r>
            <a:r>
              <a:rPr lang="zh-CN" altLang="en-US" smtClean="0"/>
              <a:t>函数返回整个</a:t>
            </a:r>
            <a:r>
              <a:rPr lang="en-US" altLang="zh-CN" smtClean="0"/>
              <a:t>str</a:t>
            </a:r>
            <a:r>
              <a:rPr lang="zh-CN" altLang="en-US" smtClean="0"/>
              <a:t>字符串。</a:t>
            </a:r>
            <a:endParaRPr lang="en-US" altLang="zh-CN" smtClean="0"/>
          </a:p>
          <a:p>
            <a:r>
              <a:rPr lang="en-US" altLang="zh-CN" smtClean="0"/>
              <a:t>length</a:t>
            </a:r>
            <a:r>
              <a:rPr lang="zh-CN" altLang="en-US" smtClean="0"/>
              <a:t>函数说明：该函数返回</a:t>
            </a:r>
            <a:r>
              <a:rPr lang="en-US" altLang="zh-CN" smtClean="0"/>
              <a:t>str</a:t>
            </a:r>
            <a:r>
              <a:rPr lang="zh-CN" altLang="en-US" smtClean="0"/>
              <a:t>的字节数。</a:t>
            </a:r>
            <a:endParaRPr lang="en-US" altLang="zh-CN" smtClean="0"/>
          </a:p>
          <a:p>
            <a:pPr lvl="0"/>
            <a:r>
              <a:rPr lang="en-US" altLang="zh-CN" smtClean="0"/>
              <a:t>lower,upper</a:t>
            </a:r>
            <a:r>
              <a:rPr lang="zh-CN" altLang="en-US" smtClean="0"/>
              <a:t>函数说明：入参是可转成</a:t>
            </a:r>
            <a:r>
              <a:rPr lang="en-US" altLang="zh-CN" smtClean="0"/>
              <a:t>STRING</a:t>
            </a:r>
            <a:r>
              <a:rPr lang="zh-CN" altLang="en-US" smtClean="0"/>
              <a:t>的表达式，返回值是</a:t>
            </a:r>
            <a:r>
              <a:rPr lang="en-US" altLang="zh-CN" smtClean="0"/>
              <a:t>STRING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0"/>
            <a:r>
              <a:rPr lang="en-US" altLang="zh-CN" smtClean="0"/>
              <a:t>substr</a:t>
            </a:r>
            <a:r>
              <a:rPr lang="zh-CN" altLang="en-US" smtClean="0"/>
              <a:t>函数说明：截取并返回</a:t>
            </a:r>
            <a:r>
              <a:rPr lang="en-US" altLang="zh-CN" smtClean="0"/>
              <a:t>str</a:t>
            </a:r>
            <a:r>
              <a:rPr lang="zh-CN" altLang="en-US" smtClean="0"/>
              <a:t>中从</a:t>
            </a:r>
            <a:r>
              <a:rPr lang="en-US" altLang="zh-CN" smtClean="0"/>
              <a:t>|start|</a:t>
            </a:r>
            <a:r>
              <a:rPr lang="zh-CN" altLang="en-US" smtClean="0"/>
              <a:t>开始的</a:t>
            </a:r>
            <a:r>
              <a:rPr lang="en-US" altLang="zh-CN" smtClean="0"/>
              <a:t>len</a:t>
            </a:r>
            <a:r>
              <a:rPr lang="zh-CN" altLang="en-US" smtClean="0"/>
              <a:t>个字符的子串。入参</a:t>
            </a:r>
            <a:r>
              <a:rPr lang="en-US" altLang="zh-CN" smtClean="0"/>
              <a:t>str</a:t>
            </a:r>
            <a:r>
              <a:rPr lang="zh-CN" altLang="en-US" smtClean="0"/>
              <a:t>必须是可转成</a:t>
            </a:r>
            <a:r>
              <a:rPr lang="en-US" altLang="zh-CN" smtClean="0"/>
              <a:t>string</a:t>
            </a:r>
            <a:r>
              <a:rPr lang="zh-CN" altLang="en-US" smtClean="0"/>
              <a:t>的表达式，入参</a:t>
            </a:r>
            <a:r>
              <a:rPr lang="en-US" altLang="zh-CN" smtClean="0"/>
              <a:t>start</a:t>
            </a:r>
            <a:r>
              <a:rPr lang="zh-CN" altLang="en-US" smtClean="0"/>
              <a:t>、</a:t>
            </a:r>
            <a:r>
              <a:rPr lang="en-US" altLang="zh-CN" smtClean="0"/>
              <a:t>len</a:t>
            </a:r>
            <a:r>
              <a:rPr lang="zh-CN" altLang="en-US" smtClean="0"/>
              <a:t>必须是可转成</a:t>
            </a:r>
            <a:r>
              <a:rPr lang="en-US" altLang="zh-CN" smtClean="0"/>
              <a:t>int</a:t>
            </a:r>
            <a:r>
              <a:rPr lang="zh-CN" altLang="en-US" smtClean="0"/>
              <a:t>的表达式。返回值是</a:t>
            </a:r>
            <a:r>
              <a:rPr lang="en-US" altLang="zh-CN" smtClean="0"/>
              <a:t>string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Format: %W:Monday-Sunday; %w:1-7; %Y:YYYY</a:t>
            </a:r>
            <a:r>
              <a:rPr lang="zh-CN" altLang="en-US" smtClean="0"/>
              <a:t>四位年份</a:t>
            </a:r>
            <a:r>
              <a:rPr lang="en-US" altLang="zh-CN" smtClean="0"/>
              <a:t>; %m:0-12</a:t>
            </a:r>
            <a:r>
              <a:rPr lang="zh-CN" altLang="en-US" smtClean="0"/>
              <a:t>月份</a:t>
            </a:r>
            <a:r>
              <a:rPr lang="en-US" altLang="zh-CN" smtClean="0"/>
              <a:t>; %d:00-31</a:t>
            </a:r>
            <a:r>
              <a:rPr lang="zh-CN" altLang="en-US" smtClean="0"/>
              <a:t>天</a:t>
            </a:r>
            <a:endParaRPr lang="en-US" altLang="zh-CN" smtClean="0"/>
          </a:p>
          <a:p>
            <a:r>
              <a:rPr lang="en-US" altLang="zh-CN" smtClean="0"/>
              <a:t>Field:second,minute,hour,day,week,month,year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6796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marR="0" lvl="0" indent="-17970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defRPr/>
            </a:pPr>
            <a:endParaRPr lang="zh-CN" altLang="en-US" sz="1100" i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Timediff</a:t>
            </a:r>
            <a:r>
              <a:rPr lang="zh-CN" altLang="en-US" smtClean="0"/>
              <a:t>由于为</a:t>
            </a:r>
            <a:r>
              <a:rPr lang="en-US" altLang="zh-CN" smtClean="0"/>
              <a:t>time</a:t>
            </a:r>
            <a:r>
              <a:rPr lang="zh-CN" altLang="en-US" smtClean="0"/>
              <a:t>类型，取值范围为</a:t>
            </a:r>
            <a:r>
              <a:rPr lang="en-US" altLang="zh-CN" smtClean="0"/>
              <a:t>[</a:t>
            </a:r>
            <a:r>
              <a:rPr lang="en-US" altLang="zh-CN" smtClean="0">
                <a:sym typeface="+mn-lt"/>
              </a:rPr>
              <a:t>-838:59:59,838:59:59</a:t>
            </a:r>
            <a:r>
              <a:rPr lang="en-US" altLang="zh-CN" smtClean="0"/>
              <a:t>]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函数说明：计算条件</a:t>
            </a:r>
            <a:r>
              <a:rPr lang="en-US" altLang="zh-CN" smtClean="0"/>
              <a:t>cond</a:t>
            </a:r>
            <a:r>
              <a:rPr lang="zh-CN" altLang="en-US" smtClean="0"/>
              <a:t>，如果条件为真，则返回</a:t>
            </a:r>
            <a:r>
              <a:rPr lang="en-US" altLang="zh-CN" smtClean="0"/>
              <a:t>exp1</a:t>
            </a:r>
            <a:r>
              <a:rPr lang="zh-CN" altLang="en-US" smtClean="0"/>
              <a:t>，否则返回</a:t>
            </a:r>
            <a:r>
              <a:rPr lang="en-US" altLang="zh-CN" smtClean="0"/>
              <a:t>exp2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ifnull</a:t>
            </a:r>
            <a:r>
              <a:rPr lang="zh-CN" altLang="en-US" smtClean="0"/>
              <a:t>函数说明：如果</a:t>
            </a:r>
            <a:r>
              <a:rPr lang="en-US" altLang="zh-CN" smtClean="0"/>
              <a:t>expr1</a:t>
            </a:r>
            <a:r>
              <a:rPr lang="zh-CN" altLang="en-US" smtClean="0"/>
              <a:t>不为</a:t>
            </a:r>
            <a:r>
              <a:rPr lang="en-US" altLang="zh-CN" smtClean="0"/>
              <a:t>NULL</a:t>
            </a:r>
            <a:r>
              <a:rPr lang="zh-CN" altLang="en-US" smtClean="0"/>
              <a:t>，则返回</a:t>
            </a:r>
            <a:r>
              <a:rPr lang="en-US" altLang="zh-CN" smtClean="0"/>
              <a:t>expr1</a:t>
            </a:r>
            <a:r>
              <a:rPr lang="zh-CN" altLang="en-US" smtClean="0"/>
              <a:t>。如果</a:t>
            </a:r>
            <a:r>
              <a:rPr lang="en-US" altLang="zh-CN" smtClean="0"/>
              <a:t>expr1</a:t>
            </a:r>
            <a:r>
              <a:rPr lang="zh-CN" altLang="en-US" smtClean="0"/>
              <a:t>等于</a:t>
            </a:r>
            <a:r>
              <a:rPr lang="en-US" altLang="zh-CN" smtClean="0"/>
              <a:t>NULL</a:t>
            </a:r>
            <a:r>
              <a:rPr lang="zh-CN" altLang="en-US" smtClean="0"/>
              <a:t>，则返回</a:t>
            </a:r>
            <a:r>
              <a:rPr lang="en-US" altLang="zh-CN" smtClean="0"/>
              <a:t>expr2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nullif</a:t>
            </a:r>
            <a:r>
              <a:rPr lang="zh-CN" altLang="en-US" smtClean="0"/>
              <a:t>函数说明：如果</a:t>
            </a:r>
            <a:r>
              <a:rPr lang="en-US" altLang="zh-CN" smtClean="0"/>
              <a:t>expr1</a:t>
            </a:r>
            <a:r>
              <a:rPr lang="zh-CN" altLang="en-US" smtClean="0"/>
              <a:t>等于</a:t>
            </a:r>
            <a:r>
              <a:rPr lang="en-US" altLang="zh-CN" smtClean="0"/>
              <a:t>expr2</a:t>
            </a:r>
            <a:r>
              <a:rPr lang="zh-CN" altLang="en-US" smtClean="0"/>
              <a:t>，则返回</a:t>
            </a:r>
            <a:r>
              <a:rPr lang="en-US" altLang="zh-CN" smtClean="0"/>
              <a:t>NULL</a:t>
            </a:r>
            <a:r>
              <a:rPr lang="zh-CN" altLang="en-US" smtClean="0"/>
              <a:t>。如果</a:t>
            </a:r>
            <a:r>
              <a:rPr lang="en-US" altLang="zh-CN" smtClean="0"/>
              <a:t>expr1</a:t>
            </a:r>
            <a:r>
              <a:rPr lang="zh-CN" altLang="en-US" smtClean="0"/>
              <a:t>不等于</a:t>
            </a:r>
            <a:r>
              <a:rPr lang="en-US" altLang="zh-CN" smtClean="0"/>
              <a:t>expr2</a:t>
            </a:r>
            <a:r>
              <a:rPr lang="zh-CN" altLang="en-US" smtClean="0"/>
              <a:t>， 则返回</a:t>
            </a:r>
            <a:r>
              <a:rPr lang="en-US" altLang="zh-CN" smtClean="0"/>
              <a:t>expr1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Binary</a:t>
            </a:r>
            <a:r>
              <a:rPr lang="zh-CN" altLang="en-US" smtClean="0"/>
              <a:t>二进制 </a:t>
            </a:r>
            <a:r>
              <a:rPr lang="en-US" altLang="zh-CN" smtClean="0"/>
              <a:t>char()</a:t>
            </a:r>
            <a:r>
              <a:rPr lang="zh-CN" altLang="en-US" smtClean="0"/>
              <a:t>字符串 </a:t>
            </a:r>
            <a:r>
              <a:rPr lang="en-US" altLang="zh-CN" smtClean="0"/>
              <a:t>date</a:t>
            </a:r>
            <a:r>
              <a:rPr lang="zh-CN" altLang="en-US" smtClean="0"/>
              <a:t>日期 </a:t>
            </a:r>
            <a:r>
              <a:rPr lang="en-US" altLang="zh-CN" smtClean="0"/>
              <a:t>time</a:t>
            </a:r>
            <a:r>
              <a:rPr lang="zh-CN" altLang="en-US" smtClean="0"/>
              <a:t>时间 </a:t>
            </a:r>
            <a:r>
              <a:rPr lang="en-US" altLang="zh-CN" smtClean="0"/>
              <a:t>datetime</a:t>
            </a:r>
            <a:r>
              <a:rPr lang="zh-CN" altLang="en-US" smtClean="0"/>
              <a:t>日期时间 </a:t>
            </a:r>
            <a:r>
              <a:rPr lang="en-US" altLang="zh-CN" smtClean="0"/>
              <a:t>decimal</a:t>
            </a:r>
            <a:r>
              <a:rPr lang="zh-CN" altLang="en-US" smtClean="0"/>
              <a:t>定点</a:t>
            </a:r>
            <a:r>
              <a:rPr lang="en-US" altLang="zh-CN" smtClean="0"/>
              <a:t> signed</a:t>
            </a:r>
            <a:r>
              <a:rPr lang="zh-CN" altLang="en-US" smtClean="0"/>
              <a:t>整数 </a:t>
            </a:r>
            <a:r>
              <a:rPr lang="en-US" altLang="zh-CN" smtClean="0"/>
              <a:t>unsigned</a:t>
            </a:r>
            <a:r>
              <a:rPr lang="zh-CN" altLang="en-US" smtClean="0"/>
              <a:t>无符号整数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Mysql 8.</a:t>
            </a:r>
            <a:r>
              <a:rPr lang="zh-CN" altLang="en-US" smtClean="0"/>
              <a:t>* 中</a:t>
            </a:r>
            <a:r>
              <a:rPr lang="en-US" altLang="zh-CN" smtClean="0"/>
              <a:t>charset(str)</a:t>
            </a:r>
            <a:r>
              <a:rPr lang="zh-CN" altLang="en-US" smtClean="0"/>
              <a:t>一般返回默认字符集</a:t>
            </a:r>
            <a:r>
              <a:rPr lang="en-US" altLang="zh-CN" smtClean="0"/>
              <a:t>utf8mb4</a:t>
            </a:r>
            <a:r>
              <a:rPr lang="zh-CN" altLang="en-US" smtClean="0"/>
              <a:t>，</a:t>
            </a:r>
            <a:r>
              <a:rPr lang="en-US" altLang="zh-CN" smtClean="0"/>
              <a:t>collation(str)</a:t>
            </a:r>
            <a:r>
              <a:rPr lang="zh-CN" altLang="en-US" smtClean="0"/>
              <a:t>一般返回默认字符排列方式</a:t>
            </a:r>
            <a:r>
              <a:rPr lang="en-US" altLang="zh-CN" smtClean="0"/>
              <a:t>utf8mb4_0900_ai_ci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操作符是构成表达式的重要元素，指明对操作数进行的运算，根据所需操作数个数分为单目、双目操作符。</a:t>
            </a:r>
            <a:endParaRPr lang="en-US" altLang="zh-CN" smtClean="0"/>
          </a:p>
          <a:p>
            <a:pPr lvl="0"/>
            <a:r>
              <a:rPr lang="zh-CN" altLang="en-US" smtClean="0"/>
              <a:t>操作符的优先级决定不同操作符在表达式中计算的先后顺序。相同优先级的操作符，按照自左向右的顺序依次计算。</a:t>
            </a:r>
            <a:endParaRPr lang="en-US" altLang="zh-CN" smtClean="0"/>
          </a:p>
          <a:p>
            <a:pPr lvl="0"/>
            <a:endParaRPr lang="en-US" altLang="zh-CN" smtClean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not</a:t>
            </a:r>
            <a:r>
              <a:rPr lang="zh-CN" altLang="en-US" smtClean="0"/>
              <a:t>操作符使用的语法形式：</a:t>
            </a:r>
            <a:r>
              <a:rPr lang="en-US" altLang="zh-CN" smtClean="0"/>
              <a:t>select * from table where/having not {condition};</a:t>
            </a:r>
            <a:endParaRPr lang="en-US" altLang="zh-CN" smtClean="0"/>
          </a:p>
          <a:p>
            <a:pPr lvl="0"/>
            <a:r>
              <a:rPr lang="zh-CN" altLang="en-US" smtClean="0"/>
              <a:t>操作数必须是布尔类型的取值，有三种取值：</a:t>
            </a:r>
            <a:r>
              <a:rPr lang="en-US" altLang="zh-CN" smtClean="0"/>
              <a:t>TRUE</a:t>
            </a:r>
            <a:r>
              <a:rPr lang="zh-CN" altLang="en-US" smtClean="0"/>
              <a:t>、</a:t>
            </a:r>
            <a:r>
              <a:rPr lang="en-US" altLang="zh-CN" smtClean="0"/>
              <a:t>FALSE</a:t>
            </a:r>
            <a:r>
              <a:rPr lang="zh-CN" altLang="en-US" smtClean="0"/>
              <a:t>和</a:t>
            </a:r>
            <a:r>
              <a:rPr lang="en-US" altLang="zh-CN" smtClean="0"/>
              <a:t>NULL</a:t>
            </a:r>
            <a:r>
              <a:rPr lang="zh-CN" altLang="en-US" smtClean="0"/>
              <a:t>，其中</a:t>
            </a:r>
            <a:r>
              <a:rPr lang="en-US" altLang="zh-CN" smtClean="0"/>
              <a:t>NULL</a:t>
            </a:r>
            <a:r>
              <a:rPr lang="zh-CN" altLang="en-US" smtClean="0"/>
              <a:t>表示未知。</a:t>
            </a:r>
            <a:endParaRPr lang="en-US" altLang="zh-CN" smtClean="0"/>
          </a:p>
          <a:p>
            <a:pPr lvl="0"/>
            <a:r>
              <a:rPr lang="zh-CN" altLang="en-US" smtClean="0"/>
              <a:t>逻辑与 </a:t>
            </a:r>
            <a:r>
              <a:rPr lang="en-US" altLang="zh-CN" smtClean="0"/>
              <a:t>(AND)</a:t>
            </a:r>
            <a:r>
              <a:rPr lang="zh-CN" altLang="en-US" smtClean="0"/>
              <a:t>：当所有操作数均为</a:t>
            </a:r>
            <a:r>
              <a:rPr lang="en-US" altLang="zh-CN" smtClean="0"/>
              <a:t>TRUE</a:t>
            </a:r>
            <a:r>
              <a:rPr lang="zh-CN" altLang="en-US" smtClean="0"/>
              <a:t>且不为</a:t>
            </a:r>
            <a:r>
              <a:rPr lang="en-US" altLang="zh-CN" smtClean="0"/>
              <a:t>NULL</a:t>
            </a:r>
            <a:r>
              <a:rPr lang="zh-CN" altLang="en-US" smtClean="0"/>
              <a:t>时，返回</a:t>
            </a:r>
            <a:r>
              <a:rPr lang="en-US" altLang="zh-CN" smtClean="0"/>
              <a:t>t</a:t>
            </a:r>
            <a:r>
              <a:rPr lang="zh-CN" altLang="en-US" smtClean="0"/>
              <a:t>；当至少有一个操作数为</a:t>
            </a:r>
            <a:r>
              <a:rPr lang="en-US" altLang="zh-CN" smtClean="0"/>
              <a:t>FALSE</a:t>
            </a:r>
            <a:r>
              <a:rPr lang="zh-CN" altLang="en-US" smtClean="0"/>
              <a:t>时，返回</a:t>
            </a:r>
            <a:r>
              <a:rPr lang="en-US" altLang="zh-CN" smtClean="0"/>
              <a:t>f</a:t>
            </a:r>
            <a:r>
              <a:rPr lang="zh-CN" altLang="en-US" smtClean="0"/>
              <a:t>；否则为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0"/>
            <a:r>
              <a:rPr lang="zh-CN" altLang="en-US" smtClean="0"/>
              <a:t>逻辑或 </a:t>
            </a:r>
            <a:r>
              <a:rPr lang="en-US" altLang="zh-CN" smtClean="0"/>
              <a:t>(OR)</a:t>
            </a:r>
            <a:r>
              <a:rPr lang="zh-CN" altLang="en-US" smtClean="0"/>
              <a:t>：当两个操作数为均为非</a:t>
            </a:r>
            <a:r>
              <a:rPr lang="en-US" altLang="zh-CN" smtClean="0"/>
              <a:t>NULL</a:t>
            </a:r>
            <a:r>
              <a:rPr lang="zh-CN" altLang="en-US" smtClean="0"/>
              <a:t>时，至少有一个操作数为</a:t>
            </a:r>
            <a:r>
              <a:rPr lang="en-US" altLang="zh-CN" smtClean="0"/>
              <a:t>TRUE</a:t>
            </a:r>
            <a:r>
              <a:rPr lang="zh-CN" altLang="en-US" smtClean="0"/>
              <a:t>，则返回</a:t>
            </a:r>
            <a:r>
              <a:rPr lang="en-US" altLang="zh-CN" smtClean="0"/>
              <a:t>t</a:t>
            </a:r>
            <a:r>
              <a:rPr lang="zh-CN" altLang="en-US" smtClean="0"/>
              <a:t>；否则返回</a:t>
            </a:r>
            <a:r>
              <a:rPr lang="en-US" altLang="zh-CN" smtClean="0"/>
              <a:t>f</a:t>
            </a:r>
            <a:r>
              <a:rPr lang="zh-CN" altLang="en-US" smtClean="0"/>
              <a:t>；当有一个操作数为</a:t>
            </a:r>
            <a:r>
              <a:rPr lang="en-US" altLang="zh-CN" smtClean="0"/>
              <a:t>NULL</a:t>
            </a:r>
            <a:r>
              <a:rPr lang="zh-CN" altLang="en-US" smtClean="0"/>
              <a:t>时，如果另一个操作数为</a:t>
            </a:r>
            <a:r>
              <a:rPr lang="en-US" altLang="zh-CN" smtClean="0"/>
              <a:t>TRUE</a:t>
            </a:r>
            <a:r>
              <a:rPr lang="zh-CN" altLang="en-US" smtClean="0"/>
              <a:t>，则返回</a:t>
            </a:r>
            <a:r>
              <a:rPr lang="en-US" altLang="zh-CN" smtClean="0"/>
              <a:t>t</a:t>
            </a:r>
            <a:r>
              <a:rPr lang="zh-CN" altLang="en-US" smtClean="0"/>
              <a:t>，否则返回</a:t>
            </a:r>
            <a:r>
              <a:rPr lang="en-US" altLang="zh-CN" smtClean="0"/>
              <a:t>NULL</a:t>
            </a:r>
            <a:r>
              <a:rPr lang="zh-CN" altLang="en-US" smtClean="0"/>
              <a:t>；当两个操作数均为</a:t>
            </a:r>
            <a:r>
              <a:rPr lang="en-US" altLang="zh-CN" smtClean="0"/>
              <a:t>NULL</a:t>
            </a:r>
            <a:r>
              <a:rPr lang="zh-CN" altLang="en-US" smtClean="0"/>
              <a:t>，则返回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0"/>
            <a:r>
              <a:rPr lang="zh-CN" altLang="en-US" smtClean="0"/>
              <a:t>逻辑非 </a:t>
            </a:r>
            <a:r>
              <a:rPr lang="en-US" altLang="zh-CN" smtClean="0"/>
              <a:t>(NOT)</a:t>
            </a:r>
            <a:r>
              <a:rPr lang="zh-CN" altLang="en-US" smtClean="0"/>
              <a:t>：当操作数为</a:t>
            </a:r>
            <a:r>
              <a:rPr lang="en-US" altLang="zh-CN" smtClean="0"/>
              <a:t>TRUE</a:t>
            </a:r>
            <a:r>
              <a:rPr lang="zh-CN" altLang="en-US" smtClean="0"/>
              <a:t>时，返回</a:t>
            </a:r>
            <a:r>
              <a:rPr lang="en-US" altLang="zh-CN" smtClean="0"/>
              <a:t>f</a:t>
            </a:r>
            <a:r>
              <a:rPr lang="zh-CN" altLang="en-US" smtClean="0"/>
              <a:t>；当操作数为</a:t>
            </a:r>
            <a:r>
              <a:rPr lang="en-US" altLang="zh-CN" smtClean="0"/>
              <a:t>FALSE</a:t>
            </a:r>
            <a:r>
              <a:rPr lang="zh-CN" altLang="en-US" smtClean="0"/>
              <a:t>时，返回</a:t>
            </a:r>
            <a:r>
              <a:rPr lang="en-US" altLang="zh-CN" smtClean="0"/>
              <a:t>t</a:t>
            </a:r>
            <a:r>
              <a:rPr lang="zh-CN" altLang="en-US" smtClean="0"/>
              <a:t>；当操作数为</a:t>
            </a:r>
            <a:r>
              <a:rPr lang="en-US" altLang="zh-CN" smtClean="0"/>
              <a:t>NULL</a:t>
            </a:r>
            <a:r>
              <a:rPr lang="zh-CN" altLang="en-US" smtClean="0"/>
              <a:t>时，返回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  <a:endParaRPr lang="en-US" smtClean="0"/>
          </a:p>
          <a:p>
            <a:pPr lvl="0"/>
            <a:endParaRPr lang="en-US" smtClean="0"/>
          </a:p>
          <a:p>
            <a:pPr lvl="0"/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比较操作符可以用于所有相关的数据类型。所有比较操作符都是双目操作符，返回</a:t>
            </a:r>
            <a:r>
              <a:rPr lang="en-US" altLang="zh-CN" smtClean="0"/>
              <a:t>boolean</a:t>
            </a:r>
            <a:r>
              <a:rPr lang="zh-CN" altLang="en-US" smtClean="0"/>
              <a:t>类型数值。像</a:t>
            </a:r>
            <a:r>
              <a:rPr lang="en-US" altLang="zh-CN" smtClean="0"/>
              <a:t>1&lt;2&lt;3</a:t>
            </a:r>
            <a:r>
              <a:rPr lang="zh-CN" altLang="en-US" smtClean="0"/>
              <a:t>这样的表达式是非法的。（因为布尔值和</a:t>
            </a:r>
            <a:r>
              <a:rPr lang="en-US" altLang="zh-CN" smtClean="0"/>
              <a:t>3</a:t>
            </a:r>
            <a:r>
              <a:rPr lang="zh-CN" altLang="en-US" smtClean="0"/>
              <a:t>之间不能做比较。）</a:t>
            </a:r>
            <a:endParaRPr lang="en-US" altLang="zh-CN" smtClean="0"/>
          </a:p>
          <a:p>
            <a:pPr lvl="0"/>
            <a:r>
              <a:rPr lang="zh-CN" altLang="en-US" smtClean="0"/>
              <a:t>返回类型为布尔类型，可以是</a:t>
            </a:r>
            <a:r>
              <a:rPr lang="en-US" altLang="zh-CN" smtClean="0"/>
              <a:t>t</a:t>
            </a:r>
            <a:r>
              <a:rPr lang="zh-CN" altLang="en-US" smtClean="0"/>
              <a:t>、</a:t>
            </a:r>
            <a:r>
              <a:rPr lang="en-US" altLang="zh-CN" smtClean="0"/>
              <a:t>f</a:t>
            </a:r>
            <a:r>
              <a:rPr lang="zh-CN" altLang="en-US" smtClean="0"/>
              <a:t>或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0"/>
            <a:r>
              <a:rPr lang="zh-CN" altLang="en-US" smtClean="0"/>
              <a:t>通常应用于</a:t>
            </a:r>
            <a:r>
              <a:rPr lang="en-US" altLang="zh-CN" smtClean="0"/>
              <a:t>SELECT</a:t>
            </a:r>
            <a:r>
              <a:rPr lang="zh-CN" altLang="en-US" smtClean="0"/>
              <a:t>语句的查询条件中，构造查询的筛选或过滤条件表达式。</a:t>
            </a:r>
            <a:endParaRPr 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算术运算符语法实例：如</a:t>
            </a:r>
            <a:r>
              <a:rPr lang="en-US" altLang="zh-CN" smtClean="0"/>
              <a:t>select 2+3 from dual;</a:t>
            </a:r>
            <a:endParaRPr lang="en-US" altLang="zh-CN" smtClean="0"/>
          </a:p>
          <a:p>
            <a:r>
              <a:rPr lang="en-US" altLang="zh-CN" smtClean="0"/>
              <a:t>operation</a:t>
            </a:r>
            <a:r>
              <a:rPr lang="zh-CN" altLang="en-US" smtClean="0"/>
              <a:t>操作可为：</a:t>
            </a:r>
            <a:r>
              <a:rPr lang="en-US" altLang="zh-CN" smtClean="0"/>
              <a:t>2+3</a:t>
            </a:r>
            <a:r>
              <a:rPr lang="zh-CN" altLang="en-US" smtClean="0"/>
              <a:t>，</a:t>
            </a:r>
            <a:r>
              <a:rPr lang="en-US" altLang="zh-CN" smtClean="0"/>
              <a:t>2-3,2</a:t>
            </a:r>
            <a:r>
              <a:rPr lang="zh-CN" altLang="en-US" smtClean="0"/>
              <a:t>*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4/2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优先级顺序为：四则运算</a:t>
            </a:r>
            <a:r>
              <a:rPr lang="en-US" altLang="zh-CN" smtClean="0"/>
              <a:t>&gt;</a:t>
            </a:r>
            <a:r>
              <a:rPr lang="zh-CN" altLang="en-US" smtClean="0"/>
              <a:t>左移和右移</a:t>
            </a:r>
            <a:r>
              <a:rPr lang="en-US" altLang="zh-CN" smtClean="0"/>
              <a:t>&gt;&gt;</a:t>
            </a:r>
            <a:r>
              <a:rPr lang="zh-CN" altLang="en-US" smtClean="0"/>
              <a:t>位与</a:t>
            </a:r>
            <a:r>
              <a:rPr lang="en-US" altLang="zh-CN" smtClean="0"/>
              <a:t>&gt;</a:t>
            </a:r>
            <a:r>
              <a:rPr lang="zh-CN" altLang="en-US" smtClean="0"/>
              <a:t>位异或</a:t>
            </a:r>
            <a:r>
              <a:rPr lang="en-US" altLang="zh-CN" smtClean="0"/>
              <a:t>&gt;</a:t>
            </a:r>
            <a:r>
              <a:rPr lang="zh-CN" altLang="en-US" smtClean="0"/>
              <a:t>位或。</a:t>
            </a:r>
            <a:endParaRPr lang="en-US" altLang="zh-CN" smtClean="0"/>
          </a:p>
          <a:p>
            <a:r>
              <a:rPr lang="zh-CN" altLang="en-US" smtClean="0"/>
              <a:t>以上运算符执行时，如果入参包含</a:t>
            </a:r>
            <a:r>
              <a:rPr lang="en-US" altLang="zh-CN" smtClean="0"/>
              <a:t>NULL</a:t>
            </a:r>
            <a:r>
              <a:rPr lang="zh-CN" altLang="en-US" smtClean="0"/>
              <a:t>，则结果返回空串。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like … [escape char]</a:t>
            </a:r>
            <a:r>
              <a:rPr lang="zh-CN" altLang="en-US" smtClean="0"/>
              <a:t>的例子：</a:t>
            </a:r>
            <a:r>
              <a:rPr lang="en-US" altLang="zh-CN" smtClean="0"/>
              <a:t>SELECT 'David_' LIKE 'David|_' ESCAPE '|' from dual;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相对的测试运算符只举一个例子，另一个形式一样，只是运算符不一样。</a:t>
            </a:r>
            <a:endParaRPr lang="en-US" altLang="zh-CN" smtClean="0"/>
          </a:p>
          <a:p>
            <a:r>
              <a:rPr lang="en-US" altLang="zh-CN" smtClean="0"/>
              <a:t>regexp_like</a:t>
            </a:r>
            <a:r>
              <a:rPr lang="zh-CN" altLang="en-US" smtClean="0"/>
              <a:t>的语法：</a:t>
            </a:r>
            <a:r>
              <a:rPr lang="en-US" altLang="zh-CN" smtClean="0"/>
              <a:t>regexp_like(str, pattern[, match_param])</a:t>
            </a:r>
            <a:endParaRPr lang="en-US" altLang="zh-CN" smtClean="0"/>
          </a:p>
          <a:p>
            <a:r>
              <a:rPr lang="zh-CN" altLang="en-US" smtClean="0"/>
              <a:t>参数解释：</a:t>
            </a:r>
            <a:endParaRPr lang="en-US" altLang="zh-CN" smtClean="0"/>
          </a:p>
          <a:p>
            <a:pPr lvl="1"/>
            <a:r>
              <a:rPr lang="zh-CN" altLang="en-US" smtClean="0"/>
              <a:t>比如：</a:t>
            </a:r>
            <a:r>
              <a:rPr lang="en-US" altLang="zh-CN" smtClean="0"/>
              <a:t>drop table if exists T_TEST_OPERATOR;         create table T_TEST_OPERATOR(ID int, NAME varchar(36));       select * from T_TEST_OPERATOR where regexp_like (NAME ,'[a-z]*');</a:t>
            </a:r>
            <a:endParaRPr lang="en-US" altLang="zh-CN" smtClean="0"/>
          </a:p>
          <a:p>
            <a:r>
              <a:rPr lang="en-US" altLang="zh-CN" smtClean="0"/>
              <a:t>--REGEXP</a:t>
            </a:r>
            <a:r>
              <a:rPr lang="zh-CN" altLang="en-US" smtClean="0"/>
              <a:t>运算符。</a:t>
            </a:r>
            <a:endParaRPr lang="zh-CN" altLang="en-US" smtClean="0"/>
          </a:p>
          <a:p>
            <a:pPr lvl="1"/>
            <a:r>
              <a:rPr lang="en-US" altLang="zh-CN" smtClean="0"/>
              <a:t>select * from T_TEST_OPERATOR where NAME REGEXP '[a-z]*';</a:t>
            </a:r>
            <a:endParaRPr lang="en-US" altLang="zh-CN" smtClean="0"/>
          </a:p>
          <a:p>
            <a:r>
              <a:rPr lang="en-US" altLang="zh-CN" smtClean="0"/>
              <a:t>--REGEXP_LIKE</a:t>
            </a:r>
            <a:r>
              <a:rPr lang="zh-CN" altLang="en-US" smtClean="0"/>
              <a:t>运算符。</a:t>
            </a:r>
            <a:endParaRPr lang="zh-CN" altLang="en-US" smtClean="0"/>
          </a:p>
          <a:p>
            <a:pPr lvl="1"/>
            <a:r>
              <a:rPr lang="en-US" altLang="zh-CN" smtClean="0"/>
              <a:t>select * from T_TEST_OPERATOR where REGEXP_LIKE (NAME ,'[a-z]*');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双引号（</a:t>
            </a:r>
            <a:r>
              <a:rPr lang="en-US" altLang="zh-CN" smtClean="0"/>
              <a:t>“</a:t>
            </a:r>
            <a:r>
              <a:rPr lang="zh-CN" altLang="en-US" smtClean="0"/>
              <a:t>）</a:t>
            </a:r>
            <a:r>
              <a:rPr lang="en-US" altLang="zh-CN" smtClean="0"/>
              <a:t>/</a:t>
            </a:r>
            <a:r>
              <a:rPr lang="zh-CN" altLang="en-US" smtClean="0"/>
              <a:t>反引号（</a:t>
            </a:r>
            <a:r>
              <a:rPr lang="en-US" altLang="zh-CN" smtClean="0"/>
              <a:t>`</a:t>
            </a:r>
            <a:r>
              <a:rPr lang="zh-CN" altLang="en-US" smtClean="0"/>
              <a:t>）操作符需要注意：</a:t>
            </a:r>
            <a:r>
              <a:rPr lang="en-US" altLang="zh-CN" smtClean="0"/>
              <a:t>Object Name</a:t>
            </a:r>
            <a:r>
              <a:rPr lang="zh-CN" altLang="en-US" smtClean="0"/>
              <a:t>或者是别名如果没有用双引号或者反引号括起来的话。</a:t>
            </a:r>
            <a:endParaRPr lang="en-US" altLang="zh-CN" smtClean="0"/>
          </a:p>
          <a:p>
            <a:pPr lvl="0"/>
            <a:r>
              <a:rPr lang="en-US" altLang="zh-CN" smtClean="0"/>
              <a:t>GaussDB(for MySQL)</a:t>
            </a:r>
            <a:r>
              <a:rPr lang="zh-CN" altLang="en-US" smtClean="0"/>
              <a:t>默认是大小写区分的，可以通过</a:t>
            </a:r>
            <a:r>
              <a:rPr lang="en-US" altLang="zh-CN" smtClean="0"/>
              <a:t>lower_case_table_names=0/1</a:t>
            </a:r>
            <a:r>
              <a:rPr lang="zh-CN" altLang="en-US" smtClean="0"/>
              <a:t>进行修改。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2913" y="765175"/>
            <a:ext cx="5932487" cy="3338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2913" y="776288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DDL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定义数据库：创建数据库（</a:t>
            </a:r>
            <a:r>
              <a:rPr lang="en-US" altLang="zh-CN" dirty="0"/>
              <a:t>create database</a:t>
            </a:r>
            <a:r>
              <a:rPr lang="zh-CN" altLang="en-US" dirty="0"/>
              <a:t>），修改数据库属性（</a:t>
            </a:r>
            <a:r>
              <a:rPr lang="en-US" altLang="zh-CN" dirty="0"/>
              <a:t>alter database</a:t>
            </a:r>
            <a:r>
              <a:rPr lang="zh-CN" altLang="en-US" dirty="0" smtClean="0"/>
              <a:t>），删除数据库（</a:t>
            </a:r>
            <a:r>
              <a:rPr lang="en-US" altLang="zh-CN" dirty="0" smtClean="0"/>
              <a:t>drop</a:t>
            </a:r>
            <a:r>
              <a:rPr lang="en-US" altLang="zh-CN" baseline="0" dirty="0" smtClean="0"/>
              <a:t> database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定义表空间</a:t>
            </a:r>
            <a:r>
              <a:rPr lang="zh-CN" altLang="en-US" dirty="0" smtClean="0"/>
              <a:t>：创建表空间（</a:t>
            </a:r>
            <a:r>
              <a:rPr lang="en-US" altLang="zh-CN" dirty="0" smtClean="0"/>
              <a:t>create tablespace</a:t>
            </a:r>
            <a:r>
              <a:rPr lang="zh-CN" altLang="en-US" dirty="0" smtClean="0"/>
              <a:t>），修改表空间属性（</a:t>
            </a:r>
            <a:r>
              <a:rPr lang="en-US" altLang="zh-CN" dirty="0" smtClean="0"/>
              <a:t>alter tablespace</a:t>
            </a:r>
            <a:r>
              <a:rPr lang="zh-CN" altLang="en-US" dirty="0" smtClean="0"/>
              <a:t>），删除表空间（</a:t>
            </a:r>
            <a:r>
              <a:rPr lang="en-US" altLang="zh-CN" dirty="0" smtClean="0"/>
              <a:t>drop tablespace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定义表：创建表（</a:t>
            </a:r>
            <a:r>
              <a:rPr lang="en-US" altLang="zh-CN" dirty="0"/>
              <a:t>create table</a:t>
            </a:r>
            <a:r>
              <a:rPr lang="zh-CN" altLang="en-US" dirty="0"/>
              <a:t>），修改表属性（</a:t>
            </a:r>
            <a:r>
              <a:rPr lang="en-US" altLang="zh-CN" dirty="0" smtClean="0"/>
              <a:t>alter table</a:t>
            </a:r>
            <a:r>
              <a:rPr lang="zh-CN" altLang="en-US" dirty="0" smtClean="0"/>
              <a:t>），重命名表（</a:t>
            </a:r>
            <a:r>
              <a:rPr lang="en-US" altLang="zh-CN" dirty="0" smtClean="0"/>
              <a:t>rename table</a:t>
            </a:r>
            <a:r>
              <a:rPr lang="zh-CN" altLang="en-US" dirty="0" smtClean="0"/>
              <a:t>），</a:t>
            </a:r>
            <a:r>
              <a:rPr lang="zh-CN" altLang="en-US" dirty="0"/>
              <a:t>删除表（</a:t>
            </a:r>
            <a:r>
              <a:rPr lang="en-US" altLang="zh-CN" dirty="0"/>
              <a:t>drop table</a:t>
            </a:r>
            <a:r>
              <a:rPr lang="zh-CN" altLang="en-US" dirty="0"/>
              <a:t>），删除表中所有数据（</a:t>
            </a:r>
            <a:r>
              <a:rPr lang="en-US" altLang="zh-CN" dirty="0"/>
              <a:t>truncate table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定义索引：创建索引（</a:t>
            </a:r>
            <a:r>
              <a:rPr lang="en-US" altLang="zh-CN" dirty="0"/>
              <a:t>create index</a:t>
            </a:r>
            <a:r>
              <a:rPr lang="zh-CN" altLang="en-US" dirty="0" smtClean="0"/>
              <a:t>），删除</a:t>
            </a:r>
            <a:r>
              <a:rPr lang="zh-CN" altLang="en-US" dirty="0"/>
              <a:t>索引（</a:t>
            </a:r>
            <a:r>
              <a:rPr lang="en-US" altLang="zh-CN" dirty="0"/>
              <a:t>drop index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定义函数：创建函数（</a:t>
            </a:r>
            <a:r>
              <a:rPr lang="en-US" altLang="zh-CN" dirty="0" smtClean="0"/>
              <a:t>create function</a:t>
            </a:r>
            <a:r>
              <a:rPr lang="zh-CN" altLang="en-US" dirty="0" smtClean="0"/>
              <a:t>），删除函数（</a:t>
            </a:r>
            <a:r>
              <a:rPr lang="en-US" altLang="zh-CN" dirty="0" smtClean="0"/>
              <a:t>drop function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定义视图：创建视图（</a:t>
            </a:r>
            <a:r>
              <a:rPr lang="en-US" altLang="zh-CN" dirty="0"/>
              <a:t>create view</a:t>
            </a:r>
            <a:r>
              <a:rPr lang="zh-CN" altLang="en-US" dirty="0"/>
              <a:t>），删除视图（</a:t>
            </a:r>
            <a:r>
              <a:rPr lang="en-US" altLang="zh-CN" dirty="0"/>
              <a:t>drop 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定义事件：创建事件（</a:t>
            </a:r>
            <a:r>
              <a:rPr lang="en-US" altLang="zh-CN" dirty="0" smtClean="0"/>
              <a:t>create</a:t>
            </a:r>
            <a:r>
              <a:rPr lang="en-US" altLang="zh-CN" baseline="0" dirty="0" smtClean="0"/>
              <a:t> event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修改事件（</a:t>
            </a:r>
            <a:r>
              <a:rPr lang="en-US" altLang="zh-CN" dirty="0" smtClean="0"/>
              <a:t>alter event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删除事件（</a:t>
            </a:r>
            <a:r>
              <a:rPr lang="en-US" altLang="zh-CN" dirty="0" smtClean="0"/>
              <a:t>drop event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DML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数据操作：插入数据（</a:t>
            </a:r>
            <a:r>
              <a:rPr lang="en-US" altLang="zh-CN" dirty="0"/>
              <a:t>insert</a:t>
            </a:r>
            <a:r>
              <a:rPr lang="zh-CN" altLang="en-US" dirty="0"/>
              <a:t>），更新数据（</a:t>
            </a:r>
            <a:r>
              <a:rPr lang="en-US" altLang="zh-CN" dirty="0"/>
              <a:t>update</a:t>
            </a:r>
            <a:r>
              <a:rPr lang="zh-CN" altLang="en-US" dirty="0"/>
              <a:t>）和删除数据（</a:t>
            </a:r>
            <a:r>
              <a:rPr lang="en-US" altLang="zh-CN" dirty="0"/>
              <a:t>delete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导入导出：导入（</a:t>
            </a:r>
            <a:r>
              <a:rPr lang="en-US" altLang="zh-CN" dirty="0"/>
              <a:t>load</a:t>
            </a:r>
            <a:r>
              <a:rPr lang="zh-CN" altLang="en-US" dirty="0" smtClean="0"/>
              <a:t>），导出</a:t>
            </a:r>
            <a:r>
              <a:rPr lang="en-US" altLang="zh-CN" dirty="0" smtClean="0"/>
              <a:t>(import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其他：调用（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），替换（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）等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DCL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smtClean="0"/>
              <a:t>事务管理：启动事务（</a:t>
            </a:r>
            <a:r>
              <a:rPr lang="en-US" altLang="zh-CN" smtClean="0"/>
              <a:t>start transaction/begin</a:t>
            </a:r>
            <a:r>
              <a:rPr lang="zh-CN" altLang="en-US" smtClean="0"/>
              <a:t>），提交事务（</a:t>
            </a:r>
            <a:r>
              <a:rPr lang="en-US" altLang="zh-CN" smtClean="0"/>
              <a:t>commit</a:t>
            </a:r>
            <a:r>
              <a:rPr lang="zh-CN" altLang="en-US" smtClean="0"/>
              <a:t>），回滚事务（</a:t>
            </a:r>
            <a:r>
              <a:rPr lang="en-US" altLang="zh-CN" smtClean="0"/>
              <a:t>rollback</a:t>
            </a:r>
            <a:r>
              <a:rPr lang="zh-CN" altLang="en-US" smtClean="0"/>
              <a:t>），是否设置自动提交（</a:t>
            </a:r>
            <a:r>
              <a:rPr lang="en-US" altLang="zh-CN" smtClean="0"/>
              <a:t>set autocommit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保存点操作：启动保存点（</a:t>
            </a:r>
            <a:r>
              <a:rPr lang="en-US" altLang="zh-CN" smtClean="0"/>
              <a:t>savepoint</a:t>
            </a:r>
            <a:r>
              <a:rPr lang="zh-CN" altLang="en-US" smtClean="0"/>
              <a:t>），回滚保存点（</a:t>
            </a:r>
            <a:r>
              <a:rPr lang="en-US" altLang="zh-CN" smtClean="0"/>
              <a:t>rollback to savepoint</a:t>
            </a:r>
            <a:r>
              <a:rPr lang="zh-CN" altLang="en-US" smtClean="0"/>
              <a:t>），发布保存点（</a:t>
            </a:r>
            <a:r>
              <a:rPr lang="en-US" altLang="zh-CN" smtClean="0"/>
              <a:t>release savepoint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定义角色：创建角色（</a:t>
            </a:r>
            <a:r>
              <a:rPr lang="en-US" altLang="zh-CN" smtClean="0"/>
              <a:t>create role</a:t>
            </a:r>
            <a:r>
              <a:rPr lang="zh-CN" altLang="en-US" smtClean="0"/>
              <a:t>），删除角色（</a:t>
            </a:r>
            <a:r>
              <a:rPr lang="en-US" altLang="zh-CN" smtClean="0"/>
              <a:t>drop role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授权操作：授予权限（</a:t>
            </a:r>
            <a:r>
              <a:rPr lang="en-US" altLang="zh-CN" smtClean="0"/>
              <a:t>grant</a:t>
            </a:r>
            <a:r>
              <a:rPr lang="zh-CN" altLang="en-US" smtClean="0"/>
              <a:t>）</a:t>
            </a:r>
            <a:r>
              <a:rPr lang="en-US" altLang="zh-CN" smtClean="0"/>
              <a:t>,</a:t>
            </a:r>
            <a:r>
              <a:rPr lang="zh-CN" altLang="en-US" smtClean="0"/>
              <a:t>回收权限（</a:t>
            </a:r>
            <a:r>
              <a:rPr lang="en-US" altLang="zh-CN" smtClean="0"/>
              <a:t>revoke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锁表：</a:t>
            </a:r>
            <a:r>
              <a:rPr lang="en-US" altLang="zh-CN" smtClean="0"/>
              <a:t>lock/unlock table</a:t>
            </a:r>
            <a:endParaRPr lang="en-US" altLang="zh-CN" smtClean="0"/>
          </a:p>
          <a:p>
            <a:r>
              <a:rPr lang="zh-CN" altLang="en-US" smtClean="0"/>
              <a:t>锁实例：</a:t>
            </a:r>
            <a:r>
              <a:rPr lang="en-US" altLang="zh-CN" smtClean="0"/>
              <a:t>lock/unlock instance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DQL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smtClean="0"/>
              <a:t>查询数据（</a:t>
            </a:r>
            <a:r>
              <a:rPr lang="en-US" altLang="zh-CN" smtClean="0"/>
              <a:t>select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合并多个</a:t>
            </a:r>
            <a:r>
              <a:rPr lang="en-US" altLang="zh-CN" smtClean="0"/>
              <a:t>select</a:t>
            </a:r>
            <a:r>
              <a:rPr lang="zh-CN" altLang="en-US" smtClean="0"/>
              <a:t>语句的结果集</a:t>
            </a:r>
            <a:endParaRPr lang="en-US" altLang="zh-CN" smtClean="0"/>
          </a:p>
          <a:p>
            <a:r>
              <a:rPr lang="en-US" altLang="zh-CN" smtClean="0"/>
              <a:t>With AS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注意：不同的数据类型所占的存储空间不同，能够进行的操作也不相同。数据库中的数据存储在数据表中。数据表中的每一列都定义了数据类型，用户存储数据时，须遵从这些数据类型的属性，否则可能会出错。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/>
                <a:gridCol w="1967450"/>
                <a:gridCol w="3023155"/>
                <a:gridCol w="2351079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/>
                <a:gridCol w="1967450"/>
                <a:gridCol w="3023155"/>
                <a:gridCol w="2351079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27" tIns="39112" rIns="78227" bIns="39112" anchor="ctr"/>
          <a:lstStyle/>
          <a:p>
            <a:pPr algn="l" defTabSz="1001395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  <a:endParaRPr lang="zh-CN" altLang="en-US" sz="3500" b="1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4000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  <a:endParaRPr lang="zh-CN" altLang="en-US" sz="4000" i="0" baseline="0" dirty="0">
              <a:solidFill>
                <a:schemeClr val="bg2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思考题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1" name="Freeform 6"/>
          <p:cNvSpPr/>
          <p:nvPr userDrawn="1"/>
        </p:nvSpPr>
        <p:spPr bwMode="auto">
          <a:xfrm>
            <a:off x="3588303" y="296368"/>
            <a:ext cx="860369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2" name="Freeform 11"/>
          <p:cNvSpPr/>
          <p:nvPr userDrawn="1"/>
        </p:nvSpPr>
        <p:spPr bwMode="auto">
          <a:xfrm>
            <a:off x="3482973" y="296368"/>
            <a:ext cx="223610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51191" y="1247555"/>
            <a:ext cx="113076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200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本节小结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本章总结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更多信息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学习推荐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7896" b="10658"/>
          <a:stretch>
            <a:fillRect/>
          </a:stretch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indent="0" algn="l" defTabSz="913765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zh-CN" altLang="en-US" sz="5400" b="0" cap="none" spc="0" baseline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谢 谢</a:t>
              </a:r>
              <a:endParaRPr lang="en-US" altLang="zh-CN" sz="5400" b="0" cap="none" spc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3600" b="0" cap="none" spc="0" baseline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www.huawei.com</a:t>
              </a:r>
              <a:endParaRPr lang="zh-CN" altLang="en-US" sz="3600" b="0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>
            <a:fillRect/>
          </a:stretch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370" rtl="0" eaLnBrk="0" fontAlgn="ctr" hangingPunct="0">
              <a:spcBef>
                <a:spcPct val="0"/>
              </a:spcBef>
              <a:spcAft>
                <a:spcPct val="0"/>
              </a:spcAft>
              <a:defRPr lang="zh-CN" altLang="en-US" sz="4300" b="1" kern="1200" baseline="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  <a:prstGeom prst="rect">
            <a:avLst/>
          </a:prstGeom>
        </p:spPr>
        <p:txBody>
          <a:bodyPr/>
          <a:lstStyle>
            <a:lvl1pPr marL="0" indent="0" algn="l" defTabSz="801370" rtl="0" eaLnBrk="0" fontAlgn="ctr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baseline="0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54"/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</a:t>
            </a:r>
            <a:r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 </a:t>
            </a: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  <a:endParaRPr lang="zh-CN" altLang="en-US" sz="1200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7556"/>
            <a:ext cx="11307600" cy="467978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6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395" eaLnBrk="0" fontAlgn="auto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前言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4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5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7556"/>
            <a:ext cx="11307600" cy="4679788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fontAlgn="ctr"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目录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4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2452"/>
            <a:ext cx="113076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4460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603" y="1247556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/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1" name="文本框 10"/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/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2" y="1248073"/>
            <a:ext cx="11307600" cy="468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" name="Rectangle 69"/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algn="l"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页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0" name="Rectangle 54"/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</a:t>
            </a:r>
            <a:r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 </a:t>
            </a: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  <a:endParaRPr lang="zh-CN" altLang="en-US" sz="1200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60" y="6504032"/>
            <a:ext cx="1248712" cy="273343"/>
          </a:xfrm>
          <a:prstGeom prst="rect">
            <a:avLst/>
          </a:prstGeom>
        </p:spPr>
      </p:pic>
      <p:grpSp>
        <p:nvGrpSpPr>
          <p:cNvPr id="32" name="组合 3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3" name="矩形 32"/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8" name="矩形 37"/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表格表头</a:t>
              </a:r>
              <a:endParaRPr lang="zh-CN" altLang="en-US" sz="9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表格边框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导航灰底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华为红</a:t>
              </a:r>
              <a:endParaRPr lang="zh-CN" altLang="en-US" sz="9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文字底色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4" name="文本框 43"/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文字边框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ctr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第三章 </a:t>
            </a:r>
            <a:r>
              <a:rPr altLang="zh-CN" smtClean="0">
                <a:latin typeface="+mn-lt"/>
                <a:cs typeface="+mn-ea"/>
                <a:sym typeface="+mn-lt"/>
              </a:rPr>
              <a:t>SQL</a:t>
            </a:r>
            <a:r>
              <a:rPr lang="zh-CN" altLang="en-US">
                <a:latin typeface="+mn-lt"/>
                <a:cs typeface="+mn-ea"/>
                <a:sym typeface="+mn-lt"/>
              </a:rPr>
              <a:t>语法入门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常用数据类型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(1)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数值类型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整数类型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  <a:cs typeface="+mn-ea"/>
                <a:sym typeface="+mn-lt"/>
              </a:rPr>
              <a:t>            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464" y="2392388"/>
          <a:ext cx="8941045" cy="3386065"/>
        </p:xfrm>
        <a:graphic>
          <a:graphicData uri="http://schemas.openxmlformats.org/drawingml/2006/table">
            <a:tbl>
              <a:tblPr firstRow="1" bandRow="1"/>
              <a:tblGrid>
                <a:gridCol w="1831813"/>
                <a:gridCol w="3040779"/>
                <a:gridCol w="2229914"/>
                <a:gridCol w="1838539"/>
              </a:tblGrid>
              <a:tr h="4057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整数类型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范围（</a:t>
                      </a:r>
                      <a:r>
                        <a:rPr lang="en-US" altLang="zh-CN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Signed</a:t>
                      </a:r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范围（</a:t>
                      </a:r>
                      <a:r>
                        <a:rPr lang="en-US" altLang="zh-CN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unsigned</a:t>
                      </a:r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占用</a:t>
                      </a:r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空间（</a:t>
                      </a:r>
                      <a:r>
                        <a:rPr lang="en-US" altLang="zh-CN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Bytes</a:t>
                      </a:r>
                      <a:r>
                        <a:rPr lang="zh-CN" altLang="en-US" sz="18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57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tinyint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[-128,127]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[0,255]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7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smallint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[-32768,32767]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[0,65535]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0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mediumint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[-8388608,8388607]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[0,16777215]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66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(integer)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[-2147483648,2147483647]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[0,4294967295]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66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bigint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[-2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63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,2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63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[0,2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64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常用数据类型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(2)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2912" y="1233488"/>
            <a:ext cx="11303001" cy="5148262"/>
          </a:xfrm>
        </p:spPr>
        <p:txBody>
          <a:bodyPr/>
          <a:lstStyle/>
          <a:p>
            <a:pPr lvl="1"/>
            <a:r>
              <a:rPr lang="zh-CN" altLang="en-US" sz="1800" dirty="0" smtClean="0">
                <a:cs typeface="+mn-ea"/>
                <a:sym typeface="+mn-lt"/>
              </a:rPr>
              <a:t>浮点类型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2"/>
            <a:r>
              <a:rPr lang="en-US" altLang="zh-CN" sz="1600" dirty="0" smtClean="0">
                <a:latin typeface="+mn-lt"/>
                <a:cs typeface="+mn-ea"/>
                <a:sym typeface="+mn-lt"/>
              </a:rPr>
              <a:t>float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sz="1600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sz="1400" dirty="0" smtClean="0">
                <a:latin typeface="+mn-lt"/>
                <a:cs typeface="+mn-ea"/>
                <a:sym typeface="+mn-lt"/>
              </a:rPr>
              <a:t>单精度浮点数，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8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位精度</a:t>
            </a:r>
            <a:endParaRPr lang="en-US" altLang="zh-CN" sz="1400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sz="1400" dirty="0" smtClean="0">
                <a:latin typeface="+mn-lt"/>
                <a:cs typeface="+mn-ea"/>
                <a:sym typeface="+mn-lt"/>
              </a:rPr>
              <a:t>占用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4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字节</a:t>
            </a:r>
            <a:endParaRPr lang="en-US" altLang="zh-CN" sz="1400" dirty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600" dirty="0" smtClean="0">
                <a:latin typeface="+mn-lt"/>
                <a:cs typeface="+mn-ea"/>
                <a:sym typeface="+mn-lt"/>
              </a:rPr>
              <a:t>double:</a:t>
            </a:r>
            <a:endParaRPr lang="en-US" altLang="zh-CN" sz="1600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sz="1400" dirty="0" smtClean="0">
                <a:latin typeface="+mn-lt"/>
                <a:cs typeface="+mn-ea"/>
                <a:sym typeface="+mn-lt"/>
              </a:rPr>
              <a:t>双精度浮点数，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16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位精度</a:t>
            </a:r>
            <a:endParaRPr lang="en-US" altLang="zh-CN" sz="1400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sz="1400" dirty="0" smtClean="0">
                <a:latin typeface="+mn-lt"/>
                <a:cs typeface="+mn-ea"/>
                <a:sym typeface="+mn-lt"/>
              </a:rPr>
              <a:t>占用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8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字节</a:t>
            </a:r>
            <a:endParaRPr lang="en-US" altLang="zh-CN" sz="140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定点</a:t>
            </a:r>
            <a:r>
              <a:rPr lang="zh-CN" altLang="en-US" sz="1800" dirty="0" smtClean="0">
                <a:cs typeface="+mn-ea"/>
                <a:sym typeface="+mn-lt"/>
              </a:rPr>
              <a:t>类型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2"/>
            <a:r>
              <a:rPr lang="en-US" altLang="zh-CN" sz="1600" dirty="0" smtClean="0">
                <a:latin typeface="+mn-lt"/>
                <a:cs typeface="+mn-ea"/>
                <a:sym typeface="+mn-lt"/>
              </a:rPr>
              <a:t>decimal/numeric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sz="1400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sz="1400" dirty="0" smtClean="0">
                <a:latin typeface="+mn-lt"/>
                <a:cs typeface="+mn-ea"/>
                <a:sym typeface="+mn-lt"/>
              </a:rPr>
              <a:t>语法格式包括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numeric/decimal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numeric/decimal(p)</a:t>
            </a:r>
            <a:endParaRPr lang="en-US" altLang="zh-CN" sz="1400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sz="1400" dirty="0" smtClean="0">
                <a:latin typeface="+mn-lt"/>
                <a:cs typeface="+mn-ea"/>
                <a:sym typeface="+mn-lt"/>
              </a:rPr>
              <a:t>和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numeric/decimal(p</a:t>
            </a:r>
            <a:r>
              <a:rPr lang="zh-CN" altLang="en-US" sz="1400" dirty="0" err="1">
                <a:latin typeface="+mn-lt"/>
                <a:cs typeface="+mn-ea"/>
                <a:sym typeface="+mn-lt"/>
              </a:rPr>
              <a:t>，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s)  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要求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s</a:t>
            </a:r>
            <a:r>
              <a:rPr lang="zh-CN" altLang="en-US" sz="1400" dirty="0" smtClean="0">
                <a:latin typeface="+mn-lt"/>
                <a:cs typeface="+mn-ea"/>
                <a:sym typeface="+mn-lt"/>
              </a:rPr>
              <a:t>≤</a:t>
            </a:r>
            <a:r>
              <a:rPr lang="en-US" altLang="zh-CN" sz="1400" dirty="0" smtClean="0">
                <a:latin typeface="+mn-lt"/>
                <a:cs typeface="+mn-ea"/>
                <a:sym typeface="+mn-lt"/>
              </a:rPr>
              <a:t>p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57950" y="5892457"/>
            <a:ext cx="178479" cy="3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159883" y="4996618"/>
            <a:ext cx="1382024" cy="523202"/>
          </a:xfrm>
          <a:prstGeom prst="rect">
            <a:avLst/>
          </a:prstGeom>
          <a:solidFill>
            <a:srgbClr val="CCCCCC"/>
          </a:solidFill>
          <a:ln w="28575" algn="ctr">
            <a:solidFill>
              <a:srgbClr val="C00000"/>
            </a:solidFill>
            <a:miter lim="800000"/>
          </a:ln>
          <a:effectLst/>
        </p:spPr>
        <p:txBody>
          <a:bodyPr wrap="square" lIns="91422" tIns="45711" rIns="91422" bIns="45711">
            <a:spAutoFit/>
          </a:bodyPr>
          <a:lstStyle/>
          <a:p>
            <a:pPr defTabSz="783590"/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表示可存储的最大精度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486491" y="5531379"/>
            <a:ext cx="0" cy="361078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712698" y="5899098"/>
            <a:ext cx="220206" cy="3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109523" y="6051180"/>
            <a:ext cx="2373652" cy="307758"/>
          </a:xfrm>
          <a:prstGeom prst="rect">
            <a:avLst/>
          </a:prstGeom>
          <a:solidFill>
            <a:srgbClr val="CCCCCC"/>
          </a:solidFill>
          <a:ln w="28575" algn="ctr">
            <a:solidFill>
              <a:srgbClr val="C00000"/>
            </a:solidFill>
            <a:miter lim="800000"/>
          </a:ln>
          <a:effectLst/>
        </p:spPr>
        <p:txBody>
          <a:bodyPr wrap="square" lIns="91422" tIns="45711" rIns="91422" bIns="45711">
            <a:spAutoFit/>
          </a:bodyPr>
          <a:lstStyle/>
          <a:p>
            <a:pPr defTabSz="783590"/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表示小数点后有效数字个数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035193" y="6207955"/>
            <a:ext cx="1074330" cy="875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常用数据类型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(3)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2913" y="1233488"/>
            <a:ext cx="11303000" cy="5148262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字符类型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marL="744220" lvl="1" indent="-342900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支持的字符类型有</a:t>
            </a:r>
            <a:r>
              <a:rPr lang="en-US" altLang="zh-CN" dirty="0" err="1" smtClean="0">
                <a:cs typeface="+mn-ea"/>
                <a:sym typeface="+mn-lt"/>
              </a:rPr>
              <a:t>char,varchar,binary,varbinary,blob,text,enum,set</a:t>
            </a:r>
            <a:r>
              <a:rPr lang="zh-CN" altLang="en-US" dirty="0" smtClean="0">
                <a:cs typeface="+mn-ea"/>
                <a:sym typeface="+mn-lt"/>
              </a:rPr>
              <a:t>。默认编码集</a:t>
            </a:r>
            <a:r>
              <a:rPr lang="en-US" altLang="zh-CN" dirty="0" smtClean="0">
                <a:cs typeface="+mn-ea"/>
                <a:sym typeface="+mn-lt"/>
              </a:rPr>
              <a:t>utf8mb4</a:t>
            </a:r>
            <a:r>
              <a:rPr lang="zh-CN" altLang="en-US" dirty="0" smtClean="0">
                <a:cs typeface="+mn-ea"/>
                <a:sym typeface="+mn-lt"/>
              </a:rPr>
              <a:t>下，汉字占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 smtClean="0">
                <a:cs typeface="+mn-ea"/>
                <a:sym typeface="+mn-lt"/>
              </a:rPr>
              <a:t>个</a:t>
            </a:r>
            <a:r>
              <a:rPr lang="zh-CN" altLang="en-US" dirty="0">
                <a:cs typeface="+mn-ea"/>
                <a:sym typeface="+mn-lt"/>
              </a:rPr>
              <a:t>字节，数字和英文</a:t>
            </a:r>
            <a:r>
              <a:rPr lang="zh-CN" altLang="en-US" dirty="0" smtClean="0">
                <a:cs typeface="+mn-ea"/>
                <a:sym typeface="+mn-lt"/>
              </a:rPr>
              <a:t>字符占</a:t>
            </a:r>
            <a:r>
              <a:rPr lang="en-US" altLang="zh-CN" dirty="0" smtClean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个</a:t>
            </a:r>
            <a:r>
              <a:rPr lang="zh-CN" altLang="en-US" dirty="0" smtClean="0">
                <a:cs typeface="+mn-ea"/>
                <a:sym typeface="+mn-lt"/>
              </a:rPr>
              <a:t>字节，其他字符最多可占</a:t>
            </a:r>
            <a:r>
              <a:rPr lang="en-US" altLang="zh-CN" dirty="0" smtClean="0">
                <a:cs typeface="+mn-ea"/>
                <a:sym typeface="+mn-lt"/>
              </a:rPr>
              <a:t>4</a:t>
            </a:r>
            <a:r>
              <a:rPr lang="zh-CN" altLang="en-US" dirty="0" smtClean="0">
                <a:cs typeface="+mn-ea"/>
                <a:sym typeface="+mn-lt"/>
              </a:rPr>
              <a:t>个字节。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char</a:t>
            </a:r>
            <a:r>
              <a:rPr lang="zh-CN" altLang="en-US" dirty="0" smtClean="0">
                <a:cs typeface="+mn-ea"/>
                <a:sym typeface="+mn-lt"/>
              </a:rPr>
              <a:t>与</a:t>
            </a:r>
            <a:r>
              <a:rPr lang="en-US" altLang="zh-CN" dirty="0" err="1" smtClean="0">
                <a:cs typeface="+mn-ea"/>
                <a:sym typeface="+mn-lt"/>
              </a:rPr>
              <a:t>varchar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char(n)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存储</a:t>
            </a:r>
            <a:r>
              <a:rPr lang="zh-CN" altLang="en-US" dirty="0">
                <a:latin typeface="+mn-lt"/>
                <a:cs typeface="+mn-ea"/>
                <a:sym typeface="+mn-lt"/>
              </a:rPr>
              <a:t>定长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字符串，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取值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0~255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若输入长度小于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，则用空格在右端补齐。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dirty="0" err="1" smtClean="0">
                <a:latin typeface="+mn-lt"/>
                <a:cs typeface="+mn-ea"/>
                <a:sym typeface="+mn-lt"/>
              </a:rPr>
              <a:t>varchar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(n)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存储</a:t>
            </a:r>
            <a:r>
              <a:rPr lang="zh-CN" altLang="en-US" dirty="0">
                <a:latin typeface="+mn-lt"/>
                <a:cs typeface="+mn-ea"/>
                <a:sym typeface="+mn-lt"/>
              </a:rPr>
              <a:t>变长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字符串，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取值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0~65535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若输入长度小于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不需要利用空格补齐</a:t>
            </a:r>
            <a:r>
              <a:rPr lang="zh-CN" altLang="en-US" dirty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常用数据类型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(4)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2913" y="1233488"/>
            <a:ext cx="11303000" cy="5148262"/>
          </a:xfrm>
        </p:spPr>
        <p:txBody>
          <a:bodyPr/>
          <a:lstStyle/>
          <a:p>
            <a:pPr lvl="1"/>
            <a:r>
              <a:rPr lang="en-US" altLang="zh-CN" dirty="0" smtClean="0">
                <a:cs typeface="+mn-ea"/>
                <a:sym typeface="+mn-lt"/>
              </a:rPr>
              <a:t>binary</a:t>
            </a:r>
            <a:r>
              <a:rPr lang="zh-CN" altLang="en-US" dirty="0" smtClean="0">
                <a:cs typeface="+mn-ea"/>
                <a:sym typeface="+mn-lt"/>
              </a:rPr>
              <a:t>与</a:t>
            </a:r>
            <a:r>
              <a:rPr lang="en-US" altLang="zh-CN" dirty="0" err="1" smtClean="0">
                <a:cs typeface="+mn-ea"/>
                <a:sym typeface="+mn-lt"/>
              </a:rPr>
              <a:t>varbinary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en-US" altLang="zh-CN" dirty="0">
                <a:latin typeface="+mn-lt"/>
                <a:cs typeface="+mn-ea"/>
                <a:sym typeface="+mn-lt"/>
              </a:rPr>
              <a:t>b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inary(n)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存储二进制定长字符串。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少于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个</a:t>
            </a:r>
            <a:r>
              <a:rPr lang="zh-CN" altLang="en-US" dirty="0">
                <a:latin typeface="+mn-lt"/>
                <a:cs typeface="+mn-ea"/>
                <a:sym typeface="+mn-lt"/>
              </a:rPr>
              <a:t>字节的会自动在尾部加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0x00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字节。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dirty="0" err="1">
                <a:latin typeface="+mn-lt"/>
                <a:cs typeface="+mn-ea"/>
                <a:sym typeface="+mn-lt"/>
              </a:rPr>
              <a:t>v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arbinary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(n)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 smtClean="0">
                <a:latin typeface="+mn-lt"/>
                <a:cs typeface="+mn-ea"/>
                <a:sym typeface="+mn-lt"/>
              </a:rPr>
              <a:t>存储二进制变长字符串。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3"/>
            <a:r>
              <a:rPr lang="zh-CN" altLang="en-US" dirty="0">
                <a:latin typeface="+mn-lt"/>
                <a:cs typeface="+mn-ea"/>
                <a:sym typeface="+mn-lt"/>
              </a:rPr>
              <a:t>少于</a:t>
            </a:r>
            <a:r>
              <a:rPr lang="en-US" altLang="zh-CN" dirty="0">
                <a:latin typeface="+mn-lt"/>
                <a:cs typeface="+mn-ea"/>
                <a:sym typeface="+mn-lt"/>
              </a:rPr>
              <a:t>n</a:t>
            </a:r>
            <a:r>
              <a:rPr lang="zh-CN" altLang="en-US" dirty="0">
                <a:latin typeface="+mn-lt"/>
                <a:cs typeface="+mn-ea"/>
                <a:sym typeface="+mn-lt"/>
              </a:rPr>
              <a:t>个字节的</a:t>
            </a:r>
            <a:r>
              <a:rPr lang="zh-CN" altLang="en-US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不会去填补</a:t>
            </a:r>
            <a:r>
              <a:rPr lang="en-US" altLang="zh-CN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0x00</a:t>
            </a:r>
            <a:r>
              <a:rPr lang="zh-CN" altLang="en-US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字节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常用数据类型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(5)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2913" y="1233488"/>
            <a:ext cx="11303000" cy="5148262"/>
          </a:xfrm>
        </p:spPr>
        <p:txBody>
          <a:bodyPr/>
          <a:lstStyle/>
          <a:p>
            <a:pPr lvl="1"/>
            <a:r>
              <a:rPr lang="en-US" altLang="zh-CN" dirty="0" smtClean="0">
                <a:cs typeface="+mn-ea"/>
                <a:sym typeface="+mn-lt"/>
              </a:rPr>
              <a:t>text</a:t>
            </a:r>
            <a:endParaRPr lang="en-US" altLang="zh-CN" dirty="0" smtClean="0">
              <a:cs typeface="+mn-ea"/>
              <a:sym typeface="+mn-lt"/>
            </a:endParaRPr>
          </a:p>
          <a:p>
            <a:pPr marL="1037590" lvl="2" indent="-285750"/>
            <a:r>
              <a:rPr lang="zh-CN" altLang="en-US" dirty="0" smtClean="0">
                <a:latin typeface="+mn-lt"/>
                <a:cs typeface="+mn-ea"/>
                <a:sym typeface="+mn-lt"/>
              </a:rPr>
              <a:t>存储大对象变长字符串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1037590" lvl="2" indent="-285750"/>
            <a:r>
              <a:rPr lang="zh-CN" altLang="en-US" dirty="0" smtClean="0">
                <a:latin typeface="+mn-lt"/>
                <a:cs typeface="+mn-ea"/>
                <a:sym typeface="+mn-lt"/>
              </a:rPr>
              <a:t>关键词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tinytext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(1 byte),text(2 bytes),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mediumtext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(3 bytes),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longtext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(4 bytes)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blob</a:t>
            </a:r>
            <a:endParaRPr lang="en-US" altLang="zh-CN" dirty="0" smtClean="0">
              <a:cs typeface="+mn-ea"/>
              <a:sym typeface="+mn-lt"/>
            </a:endParaRPr>
          </a:p>
          <a:p>
            <a:pPr marL="1037590" lvl="2" indent="-285750"/>
            <a:r>
              <a:rPr lang="zh-CN" altLang="en-US" dirty="0" smtClean="0">
                <a:latin typeface="+mn-lt"/>
                <a:cs typeface="+mn-ea"/>
                <a:sym typeface="+mn-lt"/>
              </a:rPr>
              <a:t>存储二进制大对象变长字符串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1037590" lvl="2" indent="-285750"/>
            <a:r>
              <a:rPr lang="zh-CN" altLang="en-US" dirty="0" smtClean="0">
                <a:latin typeface="+mn-lt"/>
                <a:cs typeface="+mn-ea"/>
                <a:sym typeface="+mn-lt"/>
              </a:rPr>
              <a:t>关键词：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tinyblob</a:t>
            </a:r>
            <a:r>
              <a:rPr lang="en-US" altLang="zh-CN" dirty="0">
                <a:latin typeface="+mn-lt"/>
                <a:cs typeface="+mn-ea"/>
                <a:sym typeface="+mn-lt"/>
              </a:rPr>
              <a:t>(1 byte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), blob(2 bytes),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mediumblob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(3 bytes),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longblob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(4 bytes)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enum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单选</a:t>
            </a:r>
            <a:r>
              <a:rPr lang="zh-CN" altLang="en-US" dirty="0" smtClean="0">
                <a:cs typeface="+mn-ea"/>
                <a:sym typeface="+mn-lt"/>
              </a:rPr>
              <a:t>枚举，最多</a:t>
            </a:r>
            <a:r>
              <a:rPr lang="zh-CN" altLang="en-US" dirty="0">
                <a:cs typeface="+mn-ea"/>
                <a:sym typeface="+mn-lt"/>
              </a:rPr>
              <a:t>可包含</a:t>
            </a:r>
            <a:r>
              <a:rPr lang="en-US" altLang="zh-CN" dirty="0" smtClean="0">
                <a:cs typeface="+mn-ea"/>
                <a:sym typeface="+mn-lt"/>
              </a:rPr>
              <a:t>65535</a:t>
            </a:r>
            <a:r>
              <a:rPr lang="zh-CN" altLang="en-US" dirty="0">
                <a:cs typeface="+mn-ea"/>
                <a:sym typeface="+mn-lt"/>
              </a:rPr>
              <a:t>个不同的元素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set</a:t>
            </a:r>
            <a:r>
              <a:rPr lang="zh-CN" altLang="en-US" dirty="0" smtClean="0">
                <a:cs typeface="+mn-ea"/>
                <a:sym typeface="+mn-lt"/>
              </a:rPr>
              <a:t>：多选枚举，最多可包含</a:t>
            </a:r>
            <a:r>
              <a:rPr lang="en-US" altLang="zh-CN" dirty="0" smtClean="0">
                <a:cs typeface="+mn-ea"/>
                <a:sym typeface="+mn-lt"/>
              </a:rPr>
              <a:t>64</a:t>
            </a:r>
            <a:r>
              <a:rPr lang="zh-CN" altLang="en-US" dirty="0" smtClean="0">
                <a:cs typeface="+mn-ea"/>
                <a:sym typeface="+mn-lt"/>
              </a:rPr>
              <a:t>个元素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常用数据类型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(6)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307600" cy="5134194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日期类型 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71369" y="1988839"/>
          <a:ext cx="10723541" cy="3932128"/>
        </p:xfrm>
        <a:graphic>
          <a:graphicData uri="http://schemas.openxmlformats.org/drawingml/2006/table">
            <a:tbl>
              <a:tblPr firstRow="1" bandRow="1"/>
              <a:tblGrid>
                <a:gridCol w="1732646"/>
                <a:gridCol w="4656455"/>
                <a:gridCol w="2973705"/>
                <a:gridCol w="1360735"/>
              </a:tblGrid>
              <a:tr h="1098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日期类型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范围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格式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占用</a:t>
                      </a:r>
                      <a:r>
                        <a:rPr lang="zh-CN" altLang="en-US" sz="20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空间</a:t>
                      </a:r>
                      <a:r>
                        <a:rPr lang="en-US" altLang="zh-CN" sz="20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(Bytes)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1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year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1901/2155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YYYY/YY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1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1000-01-01/9999-12-31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YYYY-MM-DD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-838:59:59/838:59:59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HH:MM:SS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5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timestamp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1970-01-01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00:00:00/2037-12-31 23:59:59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YYYY-MM-DD HH-MM-SS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5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1000-01-01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00:00:00/9999-12-31 23:59:59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YYYY-MM-DD HH-MM-SS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非常用数据类型 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307600" cy="5134194"/>
          </a:xfrm>
        </p:spPr>
        <p:txBody>
          <a:bodyPr/>
          <a:lstStyle/>
          <a:p>
            <a:r>
              <a:rPr lang="zh-CN" altLang="en-US" sz="2000" dirty="0" smtClean="0">
                <a:latin typeface="+mn-lt"/>
                <a:cs typeface="+mn-ea"/>
                <a:sym typeface="+mn-lt"/>
              </a:rPr>
              <a:t>布尔类型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zh-CN" altLang="en-US" sz="2000" dirty="0" smtClean="0">
                <a:latin typeface="+mn-lt"/>
                <a:cs typeface="+mn-ea"/>
                <a:sym typeface="+mn-lt"/>
              </a:rPr>
              <a:t>空间数据类型</a:t>
            </a:r>
            <a:endParaRPr lang="en-US" altLang="zh-CN" sz="20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latin typeface="+mn-lt"/>
                <a:cs typeface="+mn-ea"/>
                <a:sym typeface="+mn-lt"/>
              </a:rPr>
              <a:t>geometry</a:t>
            </a:r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latin typeface="+mn-lt"/>
                <a:cs typeface="+mn-ea"/>
                <a:sym typeface="+mn-lt"/>
              </a:rPr>
              <a:t>point</a:t>
            </a: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err="1">
                <a:latin typeface="+mn-lt"/>
                <a:cs typeface="+mn-ea"/>
                <a:sym typeface="+mn-lt"/>
              </a:rPr>
              <a:t>l</a:t>
            </a:r>
            <a:r>
              <a:rPr lang="en-US" altLang="zh-CN" sz="1800" dirty="0" err="1" smtClean="0">
                <a:latin typeface="+mn-lt"/>
                <a:cs typeface="+mn-ea"/>
                <a:sym typeface="+mn-lt"/>
              </a:rPr>
              <a:t>inestring</a:t>
            </a: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latin typeface="+mn-lt"/>
                <a:cs typeface="+mn-ea"/>
                <a:sym typeface="+mn-lt"/>
              </a:rPr>
              <a:t>polygon</a:t>
            </a:r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r>
              <a:rPr lang="en-US" altLang="zh-CN" sz="2000" dirty="0" smtClean="0">
                <a:latin typeface="+mn-lt"/>
                <a:cs typeface="+mn-ea"/>
                <a:sym typeface="+mn-lt"/>
              </a:rPr>
              <a:t>JSON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数据类型</a:t>
            </a:r>
            <a:endParaRPr lang="en-US" altLang="zh-CN" sz="2000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latin typeface="+mn-lt"/>
                <a:cs typeface="+mn-ea"/>
                <a:sym typeface="+mn-lt"/>
              </a:rPr>
              <a:t>支持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原生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JSON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数据类型，可以更有效地存储和管理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JSON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文档</a:t>
            </a:r>
            <a:endParaRPr lang="zh-CN" altLang="en-US" sz="1800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6982" y="1913972"/>
          <a:ext cx="10334956" cy="889000"/>
        </p:xfrm>
        <a:graphic>
          <a:graphicData uri="http://schemas.openxmlformats.org/drawingml/2006/table">
            <a:tbl>
              <a:tblPr firstRow="1" bandRow="1"/>
              <a:tblGrid>
                <a:gridCol w="1658848"/>
                <a:gridCol w="2697636"/>
                <a:gridCol w="1980220"/>
                <a:gridCol w="2301591"/>
                <a:gridCol w="16966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数据类型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说明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对应关键字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取值范围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占用空间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boolean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存储布尔类型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数据，转化为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tinyint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(1)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bool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boolean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true,false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数据类型案例介绍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307600" cy="5134194"/>
          </a:xfrm>
        </p:spPr>
        <p:txBody>
          <a:bodyPr/>
          <a:lstStyle/>
          <a:p>
            <a:r>
              <a:rPr lang="zh-CN" altLang="en-US" sz="2200" dirty="0">
                <a:latin typeface="+mn-lt"/>
                <a:cs typeface="+mn-ea"/>
                <a:sym typeface="+mn-lt"/>
              </a:rPr>
              <a:t>案例介绍</a:t>
            </a:r>
            <a:endParaRPr lang="zh-CN" altLang="en-US" sz="22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cs typeface="+mn-ea"/>
                <a:sym typeface="+mn-lt"/>
              </a:rPr>
              <a:t>-- </a:t>
            </a:r>
            <a:r>
              <a:rPr lang="zh-CN" altLang="en-US" sz="1800" dirty="0">
                <a:cs typeface="+mn-ea"/>
                <a:sym typeface="+mn-lt"/>
              </a:rPr>
              <a:t>创建表</a:t>
            </a:r>
            <a:endParaRPr lang="zh-CN" altLang="en-US" sz="1800" dirty="0">
              <a:cs typeface="+mn-ea"/>
              <a:sym typeface="+mn-lt"/>
            </a:endParaRPr>
          </a:p>
          <a:p>
            <a:endParaRPr lang="zh-CN" altLang="en-US" sz="2000" dirty="0">
              <a:latin typeface="+mn-lt"/>
              <a:cs typeface="+mn-ea"/>
              <a:sym typeface="+mn-lt"/>
            </a:endParaRPr>
          </a:p>
          <a:p>
            <a:endParaRPr lang="zh-CN" altLang="en-US" sz="2000" dirty="0">
              <a:latin typeface="+mn-lt"/>
              <a:cs typeface="+mn-ea"/>
              <a:sym typeface="+mn-lt"/>
            </a:endParaRPr>
          </a:p>
          <a:p>
            <a:endParaRPr lang="zh-CN" altLang="en-US" sz="2000" dirty="0">
              <a:latin typeface="+mn-lt"/>
              <a:cs typeface="+mn-ea"/>
              <a:sym typeface="+mn-lt"/>
            </a:endParaRPr>
          </a:p>
          <a:p>
            <a:pPr marL="403225" lvl="1" indent="0">
              <a:buNone/>
            </a:pPr>
            <a:endParaRPr lang="zh-CN" altLang="en-US" sz="1800" dirty="0">
              <a:cs typeface="+mn-ea"/>
              <a:sym typeface="+mn-lt"/>
            </a:endParaRPr>
          </a:p>
          <a:p>
            <a:endParaRPr lang="zh-CN" altLang="en-US" sz="20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cs typeface="+mn-ea"/>
                <a:sym typeface="+mn-lt"/>
              </a:rPr>
              <a:t>--</a:t>
            </a:r>
            <a:r>
              <a:rPr lang="zh-CN" altLang="en-US" sz="1800" dirty="0">
                <a:cs typeface="+mn-ea"/>
                <a:sym typeface="+mn-lt"/>
              </a:rPr>
              <a:t>修改列的</a:t>
            </a:r>
            <a:r>
              <a:rPr lang="zh-CN" altLang="en-US" sz="1800" dirty="0" smtClean="0">
                <a:cs typeface="+mn-ea"/>
                <a:sym typeface="+mn-lt"/>
              </a:rPr>
              <a:t>数据类型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5" name="文本占位符 1"/>
          <p:cNvSpPr txBox="1"/>
          <p:nvPr/>
        </p:nvSpPr>
        <p:spPr>
          <a:xfrm>
            <a:off x="1064685" y="1385888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endParaRPr lang="en-US" altLang="zh-CN" kern="0" dirty="0">
              <a:cs typeface="+mn-ea"/>
              <a:sym typeface="+mn-lt"/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911424" y="1268760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360045" indent="0">
              <a:buNone/>
            </a:pPr>
            <a:endParaRPr lang="en-US" altLang="zh-CN" sz="1800" kern="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347373" y="2381445"/>
            <a:ext cx="7752233" cy="23046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SQL&gt; drop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table if exists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T_TEST_CASE; 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create table T_TEST_CASE(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section_id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numeric(10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primary key,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section_grade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,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section_name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varchar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(100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),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section_is_excellent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Boolean,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section_date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date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1347372" y="5474477"/>
            <a:ext cx="7752233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SQL&gt; alter table T_TEST_CASE modify </a:t>
            </a:r>
            <a:r>
              <a:rPr lang="en-US" altLang="zh-CN" dirty="0" err="1">
                <a:cs typeface="+mn-ea"/>
                <a:sym typeface="+mn-lt"/>
              </a:rPr>
              <a:t>section_grade</a:t>
            </a:r>
            <a:r>
              <a:rPr lang="en-US" altLang="zh-CN" dirty="0">
                <a:cs typeface="+mn-ea"/>
                <a:sym typeface="+mn-lt"/>
              </a:rPr>
              <a:t> double ; 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45851" y="1242452"/>
            <a:ext cx="11307600" cy="51392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SQL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语句概述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数据类型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latin typeface="+mn-lt"/>
                <a:cs typeface="+mn-ea"/>
                <a:sym typeface="+mn-lt"/>
              </a:rPr>
              <a:t>系统函数</a:t>
            </a:r>
            <a:endParaRPr lang="zh-CN" altLang="en-US" b="1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操作符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系统函数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307600" cy="5134194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系统函数是对一些业务逻辑的封装，以完成特定的功能。系统函数可以有参数，也可以没有参数。系统函数执行完成后会返回执行结果。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系统函数的分类如下：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数值计算函数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字符处理函数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时间日期函数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类型转换函数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系统信息函数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err="1" smtClean="0"/>
              <a:t>GaussDB</a:t>
            </a:r>
            <a:r>
              <a:rPr lang="en-US" altLang="zh-CN" dirty="0" smtClean="0"/>
              <a:t>(for MySQL)</a:t>
            </a:r>
            <a:r>
              <a:rPr lang="zh-CN" altLang="en-US" dirty="0" smtClean="0"/>
              <a:t>是一款华为云端高性能、高可用的关系型数据库服务，全面支持开源数据库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语法和能力。</a:t>
            </a:r>
            <a:endParaRPr lang="en-US" altLang="zh-CN" dirty="0" smtClean="0"/>
          </a:p>
          <a:p>
            <a:r>
              <a:rPr lang="zh-CN" altLang="en-US" dirty="0" smtClean="0"/>
              <a:t>本章主要讲述</a:t>
            </a:r>
            <a:r>
              <a:rPr lang="en-US" altLang="zh-CN" dirty="0" err="1" smtClean="0"/>
              <a:t>GaussDB</a:t>
            </a:r>
            <a:r>
              <a:rPr lang="en-US" altLang="zh-CN" dirty="0" smtClean="0"/>
              <a:t>(for MySQL)</a:t>
            </a:r>
            <a:r>
              <a:rPr lang="zh-CN" altLang="en-US" dirty="0" smtClean="0"/>
              <a:t>的数据类型、系统函数</a:t>
            </a:r>
            <a:r>
              <a:rPr lang="zh-CN" altLang="en-US" dirty="0"/>
              <a:t>及</a:t>
            </a:r>
            <a:r>
              <a:rPr lang="zh-CN" altLang="en-US" dirty="0" smtClean="0"/>
              <a:t>操作符的介绍，帮助初学者掌握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入门级的基础语法。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数值计算函数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abs(X)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smtClean="0">
                <a:sym typeface="+mn-lt"/>
              </a:rPr>
              <a:t>cos(X)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smtClean="0">
                <a:sym typeface="+mn-lt"/>
              </a:rPr>
              <a:t>sin(X)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err="1" smtClean="0">
                <a:sym typeface="+mn-lt"/>
              </a:rPr>
              <a:t>acos</a:t>
            </a:r>
            <a:r>
              <a:rPr lang="en-US" altLang="zh-CN" dirty="0" smtClean="0">
                <a:sym typeface="+mn-lt"/>
              </a:rPr>
              <a:t>(X)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err="1" smtClean="0">
                <a:sym typeface="+mn-lt"/>
              </a:rPr>
              <a:t>asin</a:t>
            </a:r>
            <a:r>
              <a:rPr lang="en-US" altLang="zh-CN" dirty="0" smtClean="0">
                <a:sym typeface="+mn-lt"/>
              </a:rPr>
              <a:t>(X)</a:t>
            </a:r>
            <a:r>
              <a:rPr lang="zh-CN" altLang="en-US" dirty="0" smtClean="0">
                <a:sym typeface="+mn-lt"/>
              </a:rPr>
              <a:t>：返回表达式的绝对值，余弦值，正弦值，反余弦值和反正弦值。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abs(X)</a:t>
            </a:r>
            <a:r>
              <a:rPr lang="zh-CN" altLang="en-US" dirty="0" smtClean="0">
                <a:sym typeface="+mn-lt"/>
              </a:rPr>
              <a:t>的返回值类型与参数</a:t>
            </a:r>
            <a:r>
              <a:rPr lang="en-US" altLang="zh-CN" dirty="0" smtClean="0">
                <a:sym typeface="+mn-lt"/>
              </a:rPr>
              <a:t>X</a:t>
            </a:r>
            <a:r>
              <a:rPr lang="zh-CN" altLang="en-US" dirty="0" smtClean="0">
                <a:sym typeface="+mn-lt"/>
              </a:rPr>
              <a:t>数据类型相同。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err="1" smtClean="0">
                <a:sym typeface="+mn-lt"/>
              </a:rPr>
              <a:t>asin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err="1" smtClean="0">
                <a:sym typeface="+mn-lt"/>
              </a:rPr>
              <a:t>acos</a:t>
            </a:r>
            <a:r>
              <a:rPr lang="zh-CN" altLang="en-US" dirty="0" smtClean="0">
                <a:sym typeface="+mn-lt"/>
              </a:rPr>
              <a:t>函数说明：入参</a:t>
            </a:r>
            <a:r>
              <a:rPr lang="en-US" altLang="zh-CN" dirty="0" smtClean="0">
                <a:sym typeface="+mn-lt"/>
              </a:rPr>
              <a:t>X</a:t>
            </a:r>
            <a:r>
              <a:rPr lang="zh-CN" altLang="en-US" dirty="0" smtClean="0">
                <a:sym typeface="+mn-lt"/>
              </a:rPr>
              <a:t>是可转成数值型的表达式，取值范围为</a:t>
            </a:r>
            <a:r>
              <a:rPr lang="en-US" altLang="zh-CN" dirty="0" smtClean="0">
                <a:sym typeface="+mn-lt"/>
              </a:rPr>
              <a:t>[-1,1]</a:t>
            </a:r>
            <a:r>
              <a:rPr lang="zh-CN" altLang="en-US" dirty="0" smtClean="0">
                <a:sym typeface="+mn-lt"/>
              </a:rPr>
              <a:t>。</a:t>
            </a:r>
            <a:endParaRPr lang="zh-CN" altLang="en-US" dirty="0" smtClean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23492" y="3308399"/>
            <a:ext cx="9721780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abs(-10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 , cos(0) , sin(0) 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acos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(1) 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asin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(0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from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dual;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+----------+--------+--------+---------+---------+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abs(-10) | cos(0) | sin(0) 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acos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(1) 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asin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(0)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+----------+--------+--------+---------+---------+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10 |      1 |      0 |       0 |       0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+----------+--------+--------+---------+---------+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数值计算函数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(2)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200" dirty="0" smtClean="0">
                <a:latin typeface="+mn-lt"/>
                <a:cs typeface="+mn-ea"/>
                <a:sym typeface="+mn-lt"/>
              </a:rPr>
              <a:t>round(X,D)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：将数值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X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按照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D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指定的向小数点前后截断，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D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取值范围为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[-30,30]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间的整数。</a:t>
            </a:r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endParaRPr lang="en-US" altLang="zh-CN" sz="2200" dirty="0">
              <a:latin typeface="+mn-lt"/>
              <a:cs typeface="+mn-ea"/>
              <a:sym typeface="+mn-lt"/>
            </a:endParaRPr>
          </a:p>
          <a:p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endParaRPr lang="en-US" altLang="zh-CN" sz="2200" dirty="0">
              <a:latin typeface="+mn-lt"/>
              <a:cs typeface="+mn-ea"/>
              <a:sym typeface="+mn-lt"/>
            </a:endParaRPr>
          </a:p>
          <a:p>
            <a:r>
              <a:rPr lang="en-US" altLang="zh-CN" sz="2200" dirty="0" smtClean="0">
                <a:latin typeface="+mn-lt"/>
                <a:cs typeface="+mn-ea"/>
                <a:sym typeface="+mn-lt"/>
              </a:rPr>
              <a:t>pow(X,Y)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：等同于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power(X,Y)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，计算</a:t>
            </a:r>
            <a:r>
              <a:rPr lang="en-US" altLang="zh-CN" sz="2200" dirty="0">
                <a:latin typeface="+mn-lt"/>
                <a:cs typeface="+mn-ea"/>
                <a:sym typeface="+mn-lt"/>
              </a:rPr>
              <a:t>X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的</a:t>
            </a:r>
            <a:r>
              <a:rPr lang="en-US" altLang="zh-CN" sz="2200" dirty="0">
                <a:latin typeface="+mn-lt"/>
                <a:cs typeface="+mn-ea"/>
                <a:sym typeface="+mn-lt"/>
              </a:rPr>
              <a:t>Y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次方。</a:t>
            </a:r>
            <a:endParaRPr lang="en-US" altLang="zh-CN" sz="2200" dirty="0">
              <a:latin typeface="+mn-lt"/>
              <a:cs typeface="+mn-ea"/>
              <a:sym typeface="+mn-lt"/>
            </a:endParaRPr>
          </a:p>
          <a:p>
            <a:endParaRPr lang="en-US" altLang="zh-CN" sz="1800" dirty="0">
              <a:latin typeface="+mn-lt"/>
              <a:cs typeface="+mn-ea"/>
              <a:sym typeface="+mn-lt"/>
            </a:endParaRPr>
          </a:p>
          <a:p>
            <a:endParaRPr lang="en-US" altLang="zh-CN" sz="18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48625" y="1870353"/>
            <a:ext cx="9723707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round(1234.5678,-2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 , round(1234.5678,2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from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dual;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+---------------------+--------------------+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round(1234.5678,-2) | round(1234.5678,2)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+---------------------+--------------------+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         1200 |            1234.57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+---------------------+--------------------+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247827" y="4212273"/>
            <a:ext cx="9723707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pow(3,2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 , power(3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,-2)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from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dual;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+----------+--------------------+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pow(3,2) | power(3,-2)       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+----------+--------------------+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 9 | 0.1111111111111111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+----------+--------------------+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数值计算函数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(3)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94018" y="1580480"/>
          <a:ext cx="10045115" cy="4312920"/>
        </p:xfrm>
        <a:graphic>
          <a:graphicData uri="http://schemas.openxmlformats.org/drawingml/2006/table">
            <a:tbl>
              <a:tblPr firstRow="1" bandRow="1"/>
              <a:tblGrid>
                <a:gridCol w="2129674"/>
                <a:gridCol w="4032448"/>
                <a:gridCol w="38829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语法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ceil(X)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返回大于或者等于指定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表达式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最小整数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ceil(15.3)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sign(X)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取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结果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的符号，大于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，小于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，等于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sign(2*3)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sqrt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(X)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返回非负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实数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平方根。入参是可转成非负数值型表达式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sqrt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(49)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7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truncate(X,D)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按指定的格式截取输入的数值数据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待截取的数据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截取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精度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truncate(15.79,1)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15.7;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truncate(15.79,-1)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10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floor(X)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求小于或等于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表达式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值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的最近的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整数。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floor(12.8)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12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pi()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返回结果为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π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的值，默认有效数字为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位。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pi()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3.141593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mod(X, Y)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求模运算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mod(29,3)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2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字符处理函数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(1)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307600" cy="4927333"/>
          </a:xfrm>
        </p:spPr>
        <p:txBody>
          <a:bodyPr/>
          <a:lstStyle/>
          <a:p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concat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(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str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[,…])</a:t>
            </a:r>
            <a:r>
              <a:rPr lang="en-US" altLang="zh-CN" sz="2200" dirty="0">
                <a:latin typeface="+mn-lt"/>
                <a:cs typeface="+mn-ea"/>
                <a:sym typeface="+mn-lt"/>
              </a:rPr>
              <a:t>,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concat_ws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(separator,str1,str2,…)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：拼接一个或多个字符串。第一个函数无分隔符，第二个函数可以指定分隔符连接。</a:t>
            </a:r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r>
              <a:rPr lang="en-US" altLang="zh-CN" sz="2200" dirty="0" smtClean="0">
                <a:latin typeface="+mn-lt"/>
                <a:cs typeface="+mn-ea"/>
                <a:sym typeface="+mn-lt"/>
              </a:rPr>
              <a:t>hex(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str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：返回十六进制值的字符串表示形式。</a:t>
            </a:r>
            <a:endParaRPr lang="en-US" altLang="zh-CN" sz="2200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61907" y="2302453"/>
            <a:ext cx="9613768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('11','null','22') 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concat_ws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('-','11',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null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,'22')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from dual;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+--------------------------+-------------------------------+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('11','null','22')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concat_ws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('-','11',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null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,'22')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+--------------------------+-------------------------------+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11null22                 | 11-22                        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+--------------------------+-------------------------------+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61907" y="4664134"/>
            <a:ext cx="9613768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 select hex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('ABC');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hex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('ABC')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414243    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+------------+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字符处理函数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(2)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n-lt"/>
                <a:cs typeface="+mn-ea"/>
                <a:sym typeface="+mn-lt"/>
              </a:rPr>
              <a:t>insert(</a:t>
            </a:r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str,pos,len,newstr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replace(</a:t>
            </a:r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str,src,dst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：字符串插入和字符串替换函数。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instr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(str1,str2)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：字符串查找函数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，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返回要查找的字符串首次在源字符串中出现的位置。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4800" y="1805977"/>
            <a:ext cx="9721780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insert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('quadratic',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5,2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,'what') , replace('123456','45','abds')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from dual;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+--------------------------------+-------------------------------+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insert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('quadratic',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5,2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,'what')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replace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('123456','45','abds')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+--------------------------------+-------------------------------+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quadwhattic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| 123abds6                     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+--------------------------------+-------------------------------+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1025" y="3897052"/>
            <a:ext cx="9721780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instr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gaussdb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数据库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','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库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instr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('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gaussdb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数据库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','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库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')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                       10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字符处理函数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(3)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99457" y="1484784"/>
          <a:ext cx="10045115" cy="4287520"/>
        </p:xfrm>
        <a:graphic>
          <a:graphicData uri="http://schemas.openxmlformats.org/drawingml/2006/table">
            <a:tbl>
              <a:tblPr firstRow="1" bandRow="1"/>
              <a:tblGrid>
                <a:gridCol w="1802969"/>
                <a:gridCol w="4121073"/>
                <a:gridCol w="4121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语法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示例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left(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, length)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返回指定字符串的左边几位字符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left('abcdef',3)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left('abcdef',0)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left('abcdef',-1)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空串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length(</a:t>
                      </a:r>
                      <a:r>
                        <a:rPr lang="en-US" altLang="zh-CN" sz="1400" b="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字符串字节数的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函数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length('1234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7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lower(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将字符串转换成对应字符的小写。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lower('ABCD')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abcd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lower('1234')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1234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upper(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将字符串转换成对应字符的大写。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upper('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abcd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ABCD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upper('1234')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1234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space(n)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生成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个空格。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concat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(‘123’,space(3),‘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’)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123  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right(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str,len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返回指定字符串的右边几位字符。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right(‘abcdef’,3)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def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right('abcdef',0)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right('abcdef',-1)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空串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reverse(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返回字符串的倒序。仅支持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reverse('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abcd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dcba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substr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i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[, </a:t>
                      </a:r>
                      <a:r>
                        <a:rPr lang="en-US" altLang="zh-CN" sz="1400" i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len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])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字符串截取函数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substr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('abcdefg',3,4)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cdef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表示从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abcdefg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字符串的第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个字符开始截取长度为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的字符。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时间日期函数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(1)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307600" cy="5134194"/>
          </a:xfrm>
        </p:spPr>
        <p:txBody>
          <a:bodyPr/>
          <a:lstStyle/>
          <a:p>
            <a:r>
              <a:rPr lang="en-US" altLang="zh-CN" sz="1800" dirty="0" err="1" smtClean="0">
                <a:latin typeface="+mn-lt"/>
                <a:cs typeface="+mn-ea"/>
                <a:sym typeface="+mn-lt"/>
              </a:rPr>
              <a:t>date_format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(</a:t>
            </a:r>
            <a:r>
              <a:rPr lang="en-US" altLang="zh-CN" sz="1800" dirty="0" err="1" smtClean="0">
                <a:latin typeface="+mn-lt"/>
                <a:cs typeface="+mn-ea"/>
                <a:sym typeface="+mn-lt"/>
              </a:rPr>
              <a:t>date,format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：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格式化日期函数，根据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format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转化为需要的格式。</a:t>
            </a:r>
            <a:endParaRPr lang="zh-CN" altLang="en-US" sz="1800" dirty="0" smtClean="0">
              <a:latin typeface="+mn-lt"/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cs typeface="+mn-ea"/>
                <a:sym typeface="+mn-lt"/>
              </a:rPr>
              <a:t>extract(field from </a:t>
            </a:r>
            <a:r>
              <a:rPr lang="en-US" altLang="zh-CN" sz="1800" dirty="0" err="1" smtClean="0">
                <a:latin typeface="+mn-lt"/>
                <a:cs typeface="+mn-ea"/>
                <a:sym typeface="+mn-lt"/>
              </a:rPr>
              <a:t>datetime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：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从指定的日期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(</a:t>
            </a:r>
            <a:r>
              <a:rPr lang="en-US" altLang="zh-CN" sz="1800" dirty="0" err="1" smtClean="0">
                <a:latin typeface="+mn-lt"/>
                <a:cs typeface="+mn-ea"/>
                <a:sym typeface="+mn-lt"/>
              </a:rPr>
              <a:t>datetime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中提取指定的时间字段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(field)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，按指定的格式截取输入的日期数据。</a:t>
            </a:r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endParaRPr lang="zh-CN" altLang="en-US" sz="1800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068038" y="4551719"/>
            <a:ext cx="10353900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extract(month from date '2019-08-23') from dual;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extract(month from date '2019-08-23')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                              8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68038" y="1808820"/>
            <a:ext cx="10404295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DATE_FORMAT(SYSDATE(),'%W'),DATE_FORMAT(SYSDATE(),'%w'),DATE_FORMAT(SYSDATE(),'%Y-%m-%d');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+-----------------------------+-----------------------------+-----------------------------------+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DATE_FORMAT(SYSDATE(),'%W') | DATE_FORMAT(SYSDATE(),'%w') | DATE_FORMAT(SYSDATE(),'%Y-%m-%d')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+-----------------------------+-----------------------------+-----------------------------------+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Tuesday                     | 2                           | 2020-05-19                       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+-----------------------------+-----------------------------+-----------------------------------+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时间日期函数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(2)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592796"/>
          <a:ext cx="10045116" cy="3982720"/>
        </p:xfrm>
        <a:graphic>
          <a:graphicData uri="http://schemas.openxmlformats.org/drawingml/2006/table">
            <a:tbl>
              <a:tblPr firstRow="1" bandRow="1"/>
              <a:tblGrid>
                <a:gridCol w="2140046"/>
                <a:gridCol w="3952535"/>
                <a:gridCol w="3952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语法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示例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current_timestamp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fractional_second_precision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获取当前系统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时间时间戳。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current_timestamp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(4)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2019-08-23 16:10:45.5461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表示微秒精度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current_date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获取当前日期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current_date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2019-08-23</a:t>
                      </a:r>
                      <a:endParaRPr lang="zh-CN" altLang="en-US" sz="14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current_time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获取当前时间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current_time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16:10:45</a:t>
                      </a:r>
                      <a:endParaRPr lang="zh-CN" altLang="en-US" sz="14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from_unixtime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unix_timestamp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转换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Unix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戳为日期。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from_unixtime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(1111885200)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2005-03-27 09:00:00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now(</a:t>
                      </a:r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fractional_second_precision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获取当前系统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now()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2019-08-23 16:15:22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sleep(</a:t>
                      </a:r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n_second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设置休眠时间。单位是秒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unix_timestamp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en-US" altLang="zh-CN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unix_timestamp</a:t>
                      </a: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i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Unix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时间戳的方法，即当前时间到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1970-01-01 00:00:00 UTC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所经过的秒数。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unix_timestamp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1566548122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时间日期函数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(3)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3452" y="1592796"/>
          <a:ext cx="10045116" cy="4520716"/>
        </p:xfrm>
        <a:graphic>
          <a:graphicData uri="http://schemas.openxmlformats.org/drawingml/2006/table">
            <a:tbl>
              <a:tblPr firstRow="1" bandRow="1"/>
              <a:tblGrid>
                <a:gridCol w="2140046"/>
                <a:gridCol w="3952535"/>
                <a:gridCol w="3952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语法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72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date_add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(date2,INTERVAL </a:t>
                      </a: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d_value</a:t>
                      </a:r>
                      <a:r>
                        <a:rPr lang="en-US" altLang="zh-CN" sz="140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d_type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中加上日期和时间，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d_type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可取值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second,minute,hour,day,week,month,year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date_add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sysdate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(),interval 3 hour);</a:t>
                      </a:r>
                      <a:r>
                        <a:rPr lang="zh-CN" altLang="en-US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即当前时间加上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个小时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2020-05-20 00:05:48 </a:t>
                      </a:r>
                      <a:endParaRPr lang="en-US" altLang="zh-CN" sz="14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date_sub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(date2,INTERVAL </a:t>
                      </a: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d_value</a:t>
                      </a:r>
                      <a:r>
                        <a:rPr lang="en-US" altLang="zh-CN" sz="140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d_type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140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中减去日期和时间，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d_type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可取值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second,minute,hour,day,week,month,year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date_sub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sysdate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(),interval 3 hour);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即当前时间减去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个小时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2020-05-19 18:07:16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add_time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(date2,time_interval)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中加上时间间隔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addtime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('1997-12-31 23:59:59.999999','1 1:1:1.000002');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1998-01-02 01:01:01.000001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sub_time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(date2,time_interval)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中减去时间间隔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subtime('1997-12-31 23:59:59.999999','1 1:1:1.000002');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1997-12-30 22:58:58.999997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datediff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(date1,date2)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与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的日期差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datediff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sysdate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(),'2017-08-04'),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datediff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('2017-08-04‘,sysdate())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1019|-1019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timediff</a:t>
                      </a:r>
                      <a:r>
                        <a:rPr lang="en-US" altLang="zh-CN" sz="140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(time1,time2)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与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的时间差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timediff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sysdate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(),'2020-05-01 20:20:20'),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timediff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('2020-05-01 20:20:20',sysdate());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500:01:59  | -500:01:59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类型转换函数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(1)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n-lt"/>
                <a:cs typeface="+mn-ea"/>
                <a:sym typeface="+mn-lt"/>
              </a:rPr>
              <a:t>if(cond,exp1,exp2)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ifnull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(exp1,exp2)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nullif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(exp1,exp2)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 ：条件判断函数。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nullif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函数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中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expr1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和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expr2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应该为相同数据类型，或能隐式转换成相同数据类型，否则校验报错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149398" y="2602207"/>
            <a:ext cx="10045816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 select if(10&gt;13,10,14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 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ifnull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(10,12) 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nullif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(10,12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+-----------------+---------------+---------------+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if(10&gt;13,10,14) 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ifnull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(10,12) 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nullif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(10,12)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+-----------------+---------------+---------------+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       14 |            10 |            10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+-----------------+---------------+---------------+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2913" y="1233487"/>
            <a:ext cx="11303000" cy="4680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语句的定义及类型，识别给定语句所属的类别；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列举可用的数据类型，并学会选择正确的数据类型来创建表；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描述不同系统函数的用法，并掌握如何在查询语句中正确使用系统函数；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列举常用操作符，并掌握不同操作符的优先级及使用方法。</a:t>
            </a:r>
            <a:endParaRPr lang="en-US" altLang="zh-CN" dirty="0" smtClean="0"/>
          </a:p>
          <a:p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类型转换函数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(2)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200" dirty="0" smtClean="0">
                <a:latin typeface="+mn-lt"/>
                <a:cs typeface="+mn-ea"/>
                <a:sym typeface="+mn-lt"/>
              </a:rPr>
              <a:t>cast(value as type)/convert(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value,type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：类型转换函数</a:t>
            </a:r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r>
              <a:rPr lang="en-US" altLang="zh-CN" sz="2200" dirty="0" smtClean="0">
                <a:latin typeface="+mn-lt"/>
                <a:cs typeface="+mn-ea"/>
                <a:sym typeface="+mn-lt"/>
              </a:rPr>
              <a:t>Type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取值：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binary,char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(),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date,time,datetime,decimal,signed,unsigned</a:t>
            </a:r>
            <a:endParaRPr lang="en-US" altLang="zh-CN" sz="2200" dirty="0" smtClean="0">
              <a:latin typeface="+mn-lt"/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endParaRPr lang="zh-CN" altLang="en-US" sz="18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081506" y="2518583"/>
            <a:ext cx="10404295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 SELECT CAST('125e342.83' AS signed);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CAST('125e342.83' AS signed)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                         125 |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+------------------------------+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 row in set, 1 warning (0.00 sec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081506" y="4419425"/>
            <a:ext cx="10404295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err="1" smtClean="0">
                <a:cs typeface="+mn-ea"/>
                <a:sym typeface="+mn-lt"/>
              </a:rPr>
              <a:t>mysql</a:t>
            </a:r>
            <a:r>
              <a:rPr lang="en-US" altLang="zh-CN" sz="1400" dirty="0">
                <a:cs typeface="+mn-ea"/>
                <a:sym typeface="+mn-lt"/>
              </a:rPr>
              <a:t>&gt; select convert((1/3)*100,UNSIGNED) as percent from dual;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+---------+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| percent |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+---------+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|      33 |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+---------+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1 row in set (0.00 sec</a:t>
            </a:r>
            <a:r>
              <a:rPr lang="en-US" altLang="zh-CN" sz="1400" dirty="0" smtClean="0">
                <a:cs typeface="+mn-ea"/>
                <a:sym typeface="+mn-lt"/>
              </a:rPr>
              <a:t>)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系统信息函数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系统信息函数用来查询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数据库的系统信息。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ersion()</a:t>
            </a:r>
            <a:r>
              <a:rPr lang="zh-CN" altLang="en-US" dirty="0" smtClean="0"/>
              <a:t>：返回数据库的版本号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connection_id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：返回服务器的连接数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atabase()</a:t>
            </a:r>
            <a:r>
              <a:rPr lang="zh-CN" altLang="en-US" dirty="0" smtClean="0"/>
              <a:t>：返回当前数据库名称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chema()</a:t>
            </a:r>
            <a:r>
              <a:rPr lang="zh-CN" altLang="en-US" dirty="0" smtClean="0"/>
              <a:t>：返回当前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ser(),</a:t>
            </a:r>
            <a:r>
              <a:rPr lang="en-US" altLang="zh-CN" dirty="0" err="1" smtClean="0"/>
              <a:t>system_user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session_user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current_user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：返回当前用户名称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ast_insert_id</a:t>
            </a:r>
            <a:r>
              <a:rPr lang="zh-CN" altLang="en-US" dirty="0" smtClean="0"/>
              <a:t>：返回最后生成的</a:t>
            </a:r>
            <a:r>
              <a:rPr lang="en-US" altLang="zh-CN" dirty="0" err="1" smtClean="0"/>
              <a:t>auto_increment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charset(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：返回字符串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的字符集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collation(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：返回字符串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的字符排列方式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SQL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语句概述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数据类型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系统函数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latin typeface="+mn-lt"/>
                <a:cs typeface="+mn-ea"/>
                <a:sym typeface="+mn-lt"/>
              </a:rPr>
              <a:t>操作符</a:t>
            </a:r>
            <a:endParaRPr lang="en-US" altLang="zh-CN" b="1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操作符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0" dirty="0">
                <a:cs typeface="+mn-ea"/>
                <a:sym typeface="+mn-lt"/>
              </a:rPr>
              <a:t>操作符可对一个或多个操作数进行处理，位置上可能处于操作数之前、之后，或两个操作数之间。</a:t>
            </a:r>
            <a:endParaRPr lang="en-US" altLang="zh-CN" kern="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常见操作符类型（从使用场景划分）</a:t>
            </a:r>
            <a:endParaRPr lang="en-US" altLang="zh-CN" kern="0" dirty="0">
              <a:cs typeface="+mn-ea"/>
              <a:sym typeface="+mn-lt"/>
            </a:endParaRPr>
          </a:p>
          <a:p>
            <a:pPr lvl="1" algn="just"/>
            <a:r>
              <a:rPr lang="zh-CN" altLang="en-US" dirty="0">
                <a:cs typeface="+mn-ea"/>
                <a:sym typeface="+mn-lt"/>
              </a:rPr>
              <a:t>逻辑操作符</a:t>
            </a:r>
            <a:endParaRPr lang="en-US" altLang="zh-CN" dirty="0">
              <a:cs typeface="+mn-ea"/>
              <a:sym typeface="+mn-lt"/>
            </a:endParaRPr>
          </a:p>
          <a:p>
            <a:pPr lvl="1" algn="just"/>
            <a:r>
              <a:rPr lang="zh-CN" altLang="en-US" dirty="0">
                <a:cs typeface="+mn-ea"/>
                <a:sym typeface="+mn-lt"/>
              </a:rPr>
              <a:t>比较操作符</a:t>
            </a:r>
            <a:endParaRPr lang="en-US" altLang="zh-CN" dirty="0">
              <a:cs typeface="+mn-ea"/>
              <a:sym typeface="+mn-lt"/>
            </a:endParaRPr>
          </a:p>
          <a:p>
            <a:pPr lvl="1" algn="just"/>
            <a:r>
              <a:rPr lang="zh-CN" altLang="en-US" dirty="0">
                <a:cs typeface="+mn-ea"/>
                <a:sym typeface="+mn-lt"/>
              </a:rPr>
              <a:t>算术运算符</a:t>
            </a:r>
            <a:endParaRPr lang="en-US" altLang="zh-CN" dirty="0">
              <a:cs typeface="+mn-ea"/>
              <a:sym typeface="+mn-lt"/>
            </a:endParaRPr>
          </a:p>
          <a:p>
            <a:pPr lvl="1" algn="just"/>
            <a:r>
              <a:rPr lang="zh-CN" altLang="en-US" dirty="0">
                <a:cs typeface="+mn-ea"/>
                <a:sym typeface="+mn-lt"/>
              </a:rPr>
              <a:t>测试运算符</a:t>
            </a:r>
            <a:endParaRPr lang="en-US" altLang="zh-CN" dirty="0">
              <a:cs typeface="+mn-ea"/>
              <a:sym typeface="+mn-lt"/>
            </a:endParaRPr>
          </a:p>
          <a:p>
            <a:pPr lvl="1" algn="just"/>
            <a:r>
              <a:rPr lang="zh-CN" altLang="en-US" dirty="0">
                <a:cs typeface="+mn-ea"/>
                <a:sym typeface="+mn-lt"/>
              </a:rPr>
              <a:t>通配符</a:t>
            </a:r>
            <a:endParaRPr lang="en-US" altLang="zh-CN" dirty="0">
              <a:cs typeface="+mn-ea"/>
              <a:sym typeface="+mn-lt"/>
            </a:endParaRPr>
          </a:p>
          <a:p>
            <a:pPr lvl="1" algn="just"/>
            <a:r>
              <a:rPr lang="zh-CN" altLang="en-US" dirty="0">
                <a:cs typeface="+mn-ea"/>
                <a:sym typeface="+mn-lt"/>
              </a:rPr>
              <a:t>其他</a:t>
            </a:r>
            <a:r>
              <a:rPr lang="zh-CN" altLang="en-US" dirty="0" smtClean="0">
                <a:cs typeface="+mn-ea"/>
                <a:sym typeface="+mn-lt"/>
              </a:rPr>
              <a:t>操作符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逻辑操作符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936552" y="1233488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20031" y="1629272"/>
          <a:ext cx="9793089" cy="2401192"/>
        </p:xfrm>
        <a:graphic>
          <a:graphicData uri="http://schemas.openxmlformats.org/drawingml/2006/table">
            <a:tbl>
              <a:tblPr firstRow="1" bandRow="1"/>
              <a:tblGrid>
                <a:gridCol w="1684833"/>
                <a:gridCol w="8108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操作符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87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and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在查询条件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where/on/having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语句中，用于条件之间的逻辑与操作。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支持在查询条件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where/on/having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语句中，用于条件之间的逻辑或操作。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where/having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子句后的条件表达式前加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关键字，对条件结果取反，常与关系运算合用，例如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in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exists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1320031" y="4252446"/>
            <a:ext cx="9793089" cy="1750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表中查询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年后入职，且薪酬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&gt;5000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的职员信息。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select * from staffs where 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hire_date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&gt;'2000-01-01 00:00:00' and salary&gt;5000;</a:t>
            </a:r>
            <a:endParaRPr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表中查询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年后入职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薪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酬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&gt;5000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的职员信息。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* from staffs where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hire_date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&gt;'2000-01-01 00:00:00' or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salary&gt;5000;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表中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查询不在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2000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年后入职，且薪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酬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不大于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5000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的职员信息。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* from staffs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not where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hire_date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&gt;'2000-01-01 00:00:00'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and salary&gt;5000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比较操作符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936552" y="1233488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51584" y="1664804"/>
          <a:ext cx="7488832" cy="2621280"/>
        </p:xfrm>
        <a:graphic>
          <a:graphicData uri="http://schemas.openxmlformats.org/drawingml/2006/table">
            <a:tbl>
              <a:tblPr firstRow="1" bandRow="1"/>
              <a:tblGrid>
                <a:gridCol w="2448272"/>
                <a:gridCol w="5040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操作符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小于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大于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小于或等于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大于或等于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等于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&lt;&gt;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!=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不等于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2340088" y="4602034"/>
            <a:ext cx="7500328" cy="11966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表中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查询薪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酬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&gt;5000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的职员信息。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select * from staffs where salary&gt;5000;</a:t>
            </a:r>
            <a:endParaRPr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表中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查询薪酬不等于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5000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的职员信息。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* from staffs where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salary&lt;&gt;5000;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算术操作符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88777" y="1656219"/>
          <a:ext cx="8038078" cy="2250440"/>
        </p:xfrm>
        <a:graphic>
          <a:graphicData uri="http://schemas.openxmlformats.org/drawingml/2006/table">
            <a:tbl>
              <a:tblPr firstRow="1" bandRow="1"/>
              <a:tblGrid>
                <a:gridCol w="1440160"/>
                <a:gridCol w="2997518"/>
                <a:gridCol w="1440160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加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|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按位或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减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&amp;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按位与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乘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按位异或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除（除法操作符不会取整）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&lt;&lt;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左移位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模运算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&gt;&gt;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右移位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1688776" y="4308567"/>
            <a:ext cx="8038079" cy="2027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&gt; select 2+3,2*3, 3&lt;&lt;1 from dual;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+-----+-----+------+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| 2+3 | 2*3 | 3&lt;&lt;1 |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+-----+-----+------+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|   5 |   6 |    6 |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+-----+-----+------+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 row in set (0.00 sec)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测试操作符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(1)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6404" y="1808848"/>
          <a:ext cx="9999191" cy="4104640"/>
        </p:xfrm>
        <a:graphic>
          <a:graphicData uri="http://schemas.openxmlformats.org/drawingml/2006/table">
            <a:tbl>
              <a:tblPr firstRow="1" bandRow="1"/>
              <a:tblGrid>
                <a:gridCol w="3048798"/>
                <a:gridCol w="695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元素在指定的集合中。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in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元素不在指定的集合中。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exists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存在符合条件的元素。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exists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不存在符合条件的元素。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between … and 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在两者之间，例如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 between x and 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等效于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a&gt;= x and a &lt;= 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between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… and 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不在两者之间，例如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 not between x and 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等效于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 &lt; x or a &gt; 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is null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等于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is not null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不等于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like …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[escape char]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相匹配。仅支持字符类型。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like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… [escape char]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不匹配。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测试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操作符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</a:t>
            </a:r>
            <a:r>
              <a:rPr lang="en-US" altLang="zh-CN" dirty="0">
                <a:latin typeface="+mn-lt"/>
                <a:cs typeface="+mn-ea"/>
                <a:sym typeface="+mn-lt"/>
              </a:rPr>
              <a:t>2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39516" y="1520788"/>
          <a:ext cx="9109012" cy="1407160"/>
        </p:xfrm>
        <a:graphic>
          <a:graphicData uri="http://schemas.openxmlformats.org/drawingml/2006/table">
            <a:tbl>
              <a:tblPr firstRow="1" bandRow="1"/>
              <a:tblGrid>
                <a:gridCol w="2977946"/>
                <a:gridCol w="6131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regexp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字符串与正则表达式相匹配，仅支持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regexp_like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字符串与正则表达式相匹配，支持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numeric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。表达式返回值是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bool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1739516" y="3168469"/>
            <a:ext cx="9109012" cy="31356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运算符。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* from T_TEST_OPERATOR where ID IN(1,2);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--EXISTS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运算符。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count(1) from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dual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where EXISTS(select ID from T_TEST_OPERATOR where NAME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='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zhangsan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');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--BETWEEN…AND…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运算符。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* from T_TEST_OPERATOR where ID BETWEEN 1 AND 2;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--IS NULL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运算符。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* from T_TEST_OPERATOR where NAME IS NULL;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LIKE ...[ESCAPE char]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运算符。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* from T_TEST_OPERATOR where NAME LIKE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'%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%';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其他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操作符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442913" y="1233488"/>
            <a:ext cx="11303000" cy="4680000"/>
          </a:xfrm>
          <a:prstGeom prst="rect">
            <a:avLst/>
          </a:prstGeom>
        </p:spPr>
        <p:txBody>
          <a:bodyPr/>
          <a:lstStyle>
            <a:lvl1pPr marL="301625" indent="-30162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buClrTx/>
            </a:pPr>
            <a:r>
              <a:rPr lang="zh-CN" altLang="en-US" kern="0" dirty="0">
                <a:cs typeface="+mn-ea"/>
                <a:sym typeface="+mn-lt"/>
              </a:rPr>
              <a:t>通配符</a:t>
            </a:r>
            <a:endParaRPr lang="en-US" altLang="zh-CN" kern="0" dirty="0">
              <a:cs typeface="+mn-ea"/>
              <a:sym typeface="+mn-lt"/>
            </a:endParaRPr>
          </a:p>
          <a:p>
            <a:pPr>
              <a:buClrTx/>
            </a:pPr>
            <a:endParaRPr lang="en-US" altLang="zh-CN" kern="0" dirty="0">
              <a:cs typeface="+mn-ea"/>
              <a:sym typeface="+mn-lt"/>
            </a:endParaRPr>
          </a:p>
          <a:p>
            <a:pPr>
              <a:buClrTx/>
            </a:pPr>
            <a:endParaRPr lang="en-US" altLang="zh-CN" kern="0" dirty="0">
              <a:cs typeface="+mn-ea"/>
              <a:sym typeface="+mn-lt"/>
            </a:endParaRPr>
          </a:p>
          <a:p>
            <a:pPr>
              <a:buClrTx/>
            </a:pPr>
            <a:endParaRPr lang="en-US" altLang="zh-CN" kern="0" dirty="0">
              <a:cs typeface="+mn-ea"/>
              <a:sym typeface="+mn-lt"/>
            </a:endParaRPr>
          </a:p>
          <a:p>
            <a:pPr>
              <a:buClrTx/>
            </a:pPr>
            <a:r>
              <a:rPr lang="zh-CN" altLang="en-US" kern="0" dirty="0">
                <a:cs typeface="+mn-ea"/>
                <a:sym typeface="+mn-lt"/>
              </a:rPr>
              <a:t>其他操作符</a:t>
            </a:r>
            <a:endParaRPr lang="en-US" altLang="zh-CN" kern="0" dirty="0"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35560" y="1870337"/>
          <a:ext cx="7920880" cy="1676400"/>
        </p:xfrm>
        <a:graphic>
          <a:graphicData uri="http://schemas.openxmlformats.org/drawingml/2006/table">
            <a:tbl>
              <a:tblPr firstRow="1" bandRow="1"/>
              <a:tblGrid>
                <a:gridCol w="2448272"/>
                <a:gridCol w="54726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通配符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表示任意数量的字符，包括无字符，用于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like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like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语句中。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6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_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下划线，表示确切的一个未知字符，用于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like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like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语句中。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35560" y="4224692"/>
          <a:ext cx="7920880" cy="1676400"/>
        </p:xfrm>
        <a:graphic>
          <a:graphicData uri="http://schemas.openxmlformats.org/drawingml/2006/table">
            <a:tbl>
              <a:tblPr firstRow="1" bandRow="1"/>
              <a:tblGrid>
                <a:gridCol w="2448272"/>
                <a:gridCol w="54726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操作符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20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单引号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表示字符串类型。如果在字符串文本里含有单引号，那么必须运用两个单引号示意。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双引号（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"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反引号（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`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表示表、字段、索引等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Object Name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或者是别名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42913" y="1233487"/>
            <a:ext cx="11303000" cy="4680000"/>
          </a:xfrm>
        </p:spPr>
        <p:txBody>
          <a:bodyPr/>
          <a:lstStyle/>
          <a:p>
            <a:r>
              <a:rPr lang="en-US" altLang="zh-CN" b="1" dirty="0" smtClean="0"/>
              <a:t>SQL</a:t>
            </a:r>
            <a:r>
              <a:rPr lang="zh-CN" altLang="en-US" b="1" dirty="0" smtClean="0"/>
              <a:t>语句概述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数据类型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系统函数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操作符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42913" y="1232756"/>
            <a:ext cx="11302999" cy="4680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本章</a:t>
            </a:r>
            <a:r>
              <a:rPr lang="zh-CN" altLang="en-US" dirty="0">
                <a:latin typeface="+mn-lt"/>
                <a:cs typeface="+mn-ea"/>
                <a:sym typeface="+mn-lt"/>
              </a:rPr>
              <a:t>主要讲述华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为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GaussDB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(for MySQL)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</a:t>
            </a:r>
            <a:r>
              <a:rPr lang="zh-CN" altLang="en-US" dirty="0">
                <a:latin typeface="+mn-lt"/>
                <a:cs typeface="+mn-ea"/>
                <a:sym typeface="+mn-lt"/>
              </a:rPr>
              <a:t>数据类型、系统函数、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操作符等</a:t>
            </a:r>
            <a:r>
              <a:rPr lang="zh-CN" altLang="en-US" dirty="0">
                <a:latin typeface="+mn-lt"/>
                <a:cs typeface="+mn-ea"/>
                <a:sym typeface="+mn-lt"/>
              </a:rPr>
              <a:t>内容，帮助学员初步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了解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GaussDB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(for MySQL) 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，为下一步的学习打下基础。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语句分类差异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SQL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语句分类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将</a:t>
            </a:r>
            <a:r>
              <a:rPr lang="en-US" altLang="zh-CN" dirty="0" smtClean="0">
                <a:cs typeface="+mn-ea"/>
                <a:sym typeface="+mn-lt"/>
              </a:rPr>
              <a:t>SQL</a:t>
            </a:r>
            <a:r>
              <a:rPr lang="zh-CN" altLang="en-US" dirty="0" smtClean="0">
                <a:cs typeface="+mn-ea"/>
                <a:sym typeface="+mn-lt"/>
              </a:rPr>
              <a:t>语句分为数据定义语言 </a:t>
            </a:r>
            <a:r>
              <a:rPr lang="en-US" altLang="zh-CN" dirty="0" smtClean="0">
                <a:cs typeface="+mn-ea"/>
                <a:sym typeface="+mn-lt"/>
              </a:rPr>
              <a:t>(Data Definition Language, </a:t>
            </a:r>
            <a:r>
              <a:rPr lang="zh-CN" altLang="en-US" dirty="0" smtClean="0">
                <a:cs typeface="+mn-ea"/>
                <a:sym typeface="+mn-lt"/>
              </a:rPr>
              <a:t>简称</a:t>
            </a:r>
            <a:r>
              <a:rPr lang="en-US" b="1" dirty="0" smtClean="0">
                <a:solidFill>
                  <a:srgbClr val="C00000"/>
                </a:solidFill>
                <a:cs typeface="+mn-ea"/>
                <a:sym typeface="+mn-lt"/>
              </a:rPr>
              <a:t>DDL</a:t>
            </a:r>
            <a:r>
              <a:rPr lang="en-US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、数据操纵语言 </a:t>
            </a:r>
            <a:r>
              <a:rPr lang="en-US" altLang="zh-CN" dirty="0" smtClean="0">
                <a:cs typeface="+mn-ea"/>
                <a:sym typeface="+mn-lt"/>
              </a:rPr>
              <a:t>(Data Manipulation Language, </a:t>
            </a:r>
            <a:r>
              <a:rPr lang="zh-CN" altLang="en-US" dirty="0" smtClean="0">
                <a:cs typeface="+mn-ea"/>
                <a:sym typeface="+mn-lt"/>
              </a:rPr>
              <a:t>简称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DML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、数据控制语言 </a:t>
            </a:r>
            <a:r>
              <a:rPr lang="en-US" altLang="zh-CN" dirty="0" smtClean="0">
                <a:cs typeface="+mn-ea"/>
                <a:sym typeface="+mn-lt"/>
              </a:rPr>
              <a:t>(Data Control Language, </a:t>
            </a:r>
            <a:r>
              <a:rPr lang="zh-CN" altLang="en-US" dirty="0" smtClean="0">
                <a:cs typeface="+mn-ea"/>
                <a:sym typeface="+mn-lt"/>
              </a:rPr>
              <a:t>简称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DCL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三种，</a:t>
            </a:r>
            <a:r>
              <a:rPr lang="zh-CN" altLang="en-US" b="1" dirty="0" smtClean="0">
                <a:solidFill>
                  <a:srgbClr val="C00000"/>
                </a:solidFill>
                <a:cs typeface="+mn-ea"/>
                <a:sym typeface="+mn-lt"/>
              </a:rPr>
              <a:t>没有数据查询语言，将其归到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DML</a:t>
            </a:r>
            <a:r>
              <a:rPr lang="zh-CN" altLang="en-US" b="1" dirty="0" smtClean="0">
                <a:solidFill>
                  <a:srgbClr val="C00000"/>
                </a:solidFill>
                <a:cs typeface="+mn-ea"/>
                <a:sym typeface="+mn-lt"/>
              </a:rPr>
              <a:t>中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DDL</a:t>
            </a:r>
            <a:r>
              <a:rPr lang="zh-CN" altLang="en-US" dirty="0" smtClean="0">
                <a:cs typeface="+mn-ea"/>
                <a:sym typeface="+mn-lt"/>
              </a:rPr>
              <a:t>语句可以支持物化视图</a:t>
            </a:r>
            <a:r>
              <a:rPr lang="en-US" altLang="zh-CN" dirty="0" smtClean="0">
                <a:cs typeface="+mn-ea"/>
                <a:sym typeface="+mn-lt"/>
              </a:rPr>
              <a:t>VIEW</a:t>
            </a:r>
            <a:r>
              <a:rPr lang="zh-CN" altLang="en-US" dirty="0" smtClean="0">
                <a:cs typeface="+mn-ea"/>
                <a:sym typeface="+mn-lt"/>
              </a:rPr>
              <a:t>、存储过程</a:t>
            </a:r>
            <a:r>
              <a:rPr lang="en-US" altLang="zh-CN" dirty="0" smtClean="0">
                <a:cs typeface="+mn-ea"/>
                <a:sym typeface="+mn-lt"/>
              </a:rPr>
              <a:t>PROCEDURE</a:t>
            </a:r>
            <a:r>
              <a:rPr lang="zh-CN" altLang="en-US" dirty="0" smtClean="0">
                <a:cs typeface="+mn-ea"/>
                <a:sym typeface="+mn-lt"/>
              </a:rPr>
              <a:t>、触发器</a:t>
            </a:r>
            <a:r>
              <a:rPr lang="en-US" altLang="zh-CN" dirty="0" smtClean="0">
                <a:cs typeface="+mn-ea"/>
                <a:sym typeface="+mn-lt"/>
              </a:rPr>
              <a:t>TRIGGER</a:t>
            </a:r>
            <a:r>
              <a:rPr lang="zh-CN" altLang="en-US" dirty="0" smtClean="0">
                <a:cs typeface="+mn-ea"/>
                <a:sym typeface="+mn-lt"/>
              </a:rPr>
              <a:t>、自定义函数</a:t>
            </a:r>
            <a:r>
              <a:rPr lang="en-US" altLang="zh-CN" dirty="0" smtClean="0">
                <a:cs typeface="+mn-ea"/>
                <a:sym typeface="+mn-lt"/>
              </a:rPr>
              <a:t>FUNCTION</a:t>
            </a:r>
            <a:r>
              <a:rPr lang="zh-CN" altLang="en-US" dirty="0" smtClean="0">
                <a:cs typeface="+mn-ea"/>
                <a:sym typeface="+mn-lt"/>
              </a:rPr>
              <a:t>、自定义类型</a:t>
            </a:r>
            <a:r>
              <a:rPr lang="en-US" altLang="zh-CN" dirty="0" smtClean="0">
                <a:cs typeface="+mn-ea"/>
                <a:sym typeface="+mn-lt"/>
              </a:rPr>
              <a:t>TYPE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DCL</a:t>
            </a:r>
            <a:r>
              <a:rPr lang="zh-CN" altLang="en-US" dirty="0" smtClean="0">
                <a:cs typeface="+mn-ea"/>
                <a:sym typeface="+mn-lt"/>
              </a:rPr>
              <a:t>语句仅用于数据库用户或角色权限的设置或更改，包括权限授予</a:t>
            </a:r>
            <a:r>
              <a:rPr lang="en-US" altLang="zh-CN" dirty="0" smtClean="0">
                <a:cs typeface="+mn-ea"/>
                <a:sym typeface="+mn-lt"/>
              </a:rPr>
              <a:t>GRANT</a:t>
            </a:r>
            <a:r>
              <a:rPr lang="zh-CN" altLang="en-US" dirty="0" smtClean="0">
                <a:cs typeface="+mn-ea"/>
                <a:sym typeface="+mn-lt"/>
              </a:rPr>
              <a:t>，权限收回</a:t>
            </a:r>
            <a:r>
              <a:rPr lang="en-US" altLang="zh-CN" dirty="0" smtClean="0">
                <a:cs typeface="+mn-ea"/>
                <a:sym typeface="+mn-lt"/>
              </a:rPr>
              <a:t>REVOKE</a:t>
            </a:r>
            <a:r>
              <a:rPr lang="zh-CN" altLang="en-US" dirty="0" smtClean="0">
                <a:cs typeface="+mn-ea"/>
                <a:sym typeface="+mn-lt"/>
              </a:rPr>
              <a:t>及设置默认权限</a:t>
            </a:r>
            <a:r>
              <a:rPr lang="en-US" altLang="zh-CN" dirty="0" smtClean="0">
                <a:cs typeface="+mn-ea"/>
                <a:sym typeface="+mn-lt"/>
              </a:rPr>
              <a:t>ALTER DEFAULT PRIVILEGES</a:t>
            </a:r>
            <a:r>
              <a:rPr lang="zh-CN" altLang="en-US" dirty="0" smtClean="0">
                <a:cs typeface="+mn-ea"/>
                <a:sym typeface="+mn-lt"/>
              </a:rPr>
              <a:t>三种语句。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dirty="0" smtClean="0">
              <a:cs typeface="+mn-ea"/>
              <a:sym typeface="+mn-lt"/>
            </a:endParaRPr>
          </a:p>
          <a:p>
            <a:pPr lvl="1"/>
            <a:endParaRPr 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数据类型差异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(1)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整型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除过常用的数值类型、字符类型、二进制类型、日期类型、布尔类型，还提供货币类型</a:t>
            </a:r>
            <a:r>
              <a:rPr lang="en-US" altLang="zh-CN" dirty="0" smtClean="0">
                <a:cs typeface="+mn-ea"/>
                <a:sym typeface="+mn-lt"/>
              </a:rPr>
              <a:t>money</a:t>
            </a:r>
            <a:r>
              <a:rPr lang="zh-CN" altLang="en-US" dirty="0" smtClean="0">
                <a:cs typeface="+mn-ea"/>
                <a:sym typeface="+mn-lt"/>
              </a:rPr>
              <a:t>、几何类型、网络地址类型、位串类型、文本搜索类型、</a:t>
            </a:r>
            <a:r>
              <a:rPr lang="en-US" altLang="zh-CN" dirty="0" smtClean="0">
                <a:cs typeface="+mn-ea"/>
                <a:sym typeface="+mn-lt"/>
              </a:rPr>
              <a:t>UUID</a:t>
            </a:r>
            <a:r>
              <a:rPr lang="zh-CN" altLang="en-US" dirty="0" smtClean="0">
                <a:cs typeface="+mn-ea"/>
                <a:sym typeface="+mn-lt"/>
              </a:rPr>
              <a:t>类型、</a:t>
            </a:r>
            <a:r>
              <a:rPr lang="en-US" altLang="zh-CN" dirty="0" smtClean="0">
                <a:cs typeface="+mn-ea"/>
                <a:sym typeface="+mn-lt"/>
              </a:rPr>
              <a:t>JSON</a:t>
            </a:r>
            <a:r>
              <a:rPr lang="zh-CN" altLang="en-US" dirty="0" smtClean="0">
                <a:cs typeface="+mn-ea"/>
                <a:sym typeface="+mn-lt"/>
              </a:rPr>
              <a:t>类型、</a:t>
            </a:r>
            <a:r>
              <a:rPr lang="en-US" altLang="zh-CN" dirty="0" smtClean="0">
                <a:cs typeface="+mn-ea"/>
                <a:sym typeface="+mn-lt"/>
              </a:rPr>
              <a:t>HLL</a:t>
            </a:r>
            <a:r>
              <a:rPr lang="zh-CN" altLang="en-US" dirty="0" smtClean="0">
                <a:cs typeface="+mn-ea"/>
                <a:sym typeface="+mn-lt"/>
              </a:rPr>
              <a:t>类型。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整型除</a:t>
            </a:r>
            <a:r>
              <a:rPr lang="en-US" altLang="zh-CN" dirty="0" smtClean="0">
                <a:cs typeface="+mn-ea"/>
                <a:sym typeface="+mn-lt"/>
              </a:rPr>
              <a:t>INTEGER</a:t>
            </a:r>
            <a:r>
              <a:rPr lang="zh-CN" altLang="en-US" dirty="0" smtClean="0">
                <a:cs typeface="+mn-ea"/>
                <a:sym typeface="+mn-lt"/>
              </a:rPr>
              <a:t>和</a:t>
            </a:r>
            <a:r>
              <a:rPr lang="en-US" altLang="zh-CN" dirty="0" smtClean="0">
                <a:cs typeface="+mn-ea"/>
                <a:sym typeface="+mn-lt"/>
              </a:rPr>
              <a:t>BIGINT</a:t>
            </a:r>
            <a:r>
              <a:rPr lang="zh-CN" altLang="en-US" dirty="0" smtClean="0">
                <a:cs typeface="+mn-ea"/>
                <a:sym typeface="+mn-lt"/>
              </a:rPr>
              <a:t>外，还提供以下整数类型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dirty="0" smtClean="0">
              <a:cs typeface="+mn-ea"/>
              <a:sym typeface="+mn-lt"/>
            </a:endParaRPr>
          </a:p>
          <a:p>
            <a:pPr lvl="1"/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83722" y="3825044"/>
          <a:ext cx="9702522" cy="1752337"/>
        </p:xfrm>
        <a:graphic>
          <a:graphicData uri="http://schemas.openxmlformats.org/drawingml/2006/table">
            <a:tbl>
              <a:tblPr/>
              <a:tblGrid>
                <a:gridCol w="2177169"/>
                <a:gridCol w="3223430"/>
                <a:gridCol w="1332147"/>
                <a:gridCol w="2969776"/>
              </a:tblGrid>
              <a:tr h="3708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名称</a:t>
                      </a:r>
                      <a:r>
                        <a:rPr lang="zh-CN" alt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存储空间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范围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0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TINYINT</a:t>
                      </a:r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en-US" altLang="zh-CN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微整数，别名为</a:t>
                      </a:r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INT1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 ~ 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SMALLINT</a:t>
                      </a: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en-US" altLang="zh-CN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小范围整数，别名为</a:t>
                      </a:r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INT2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-32,768 ~ +32,767​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BINARY_INTEGER</a:t>
                      </a:r>
                      <a:r>
                        <a:rPr lang="en-US" altLang="zh-CN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en-US" altLang="zh-CN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常用的整数</a:t>
                      </a:r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INTEGER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的别名，为兼容</a:t>
                      </a:r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Oracle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的类型​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字节​</a:t>
                      </a:r>
                      <a:endParaRPr lang="zh-CN" altLang="en-US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-2,147,483,648 ~ +2,147,483,647​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数据类型差异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(2)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浮点型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中，</a:t>
            </a:r>
            <a:r>
              <a:rPr lang="en-US" altLang="zh-CN" dirty="0" smtClean="0">
                <a:cs typeface="+mn-ea"/>
                <a:sym typeface="+mn-lt"/>
              </a:rPr>
              <a:t>REAL</a:t>
            </a:r>
            <a:r>
              <a:rPr lang="zh-CN" altLang="en-US" dirty="0" smtClean="0">
                <a:cs typeface="+mn-ea"/>
                <a:sym typeface="+mn-lt"/>
              </a:rPr>
              <a:t>类型为单精度浮点类型，允许</a:t>
            </a: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位十进制数字精度；</a:t>
            </a:r>
            <a:r>
              <a:rPr lang="en-US" altLang="zh-CN" dirty="0" smtClean="0">
                <a:cs typeface="+mn-ea"/>
                <a:sym typeface="+mn-lt"/>
              </a:rPr>
              <a:t>DOUBLE PRECISION</a:t>
            </a:r>
            <a:r>
              <a:rPr lang="zh-CN" altLang="en-US" dirty="0" smtClean="0">
                <a:cs typeface="+mn-ea"/>
                <a:sym typeface="+mn-lt"/>
              </a:rPr>
              <a:t>为双精度浮点型，允许</a:t>
            </a:r>
            <a:r>
              <a:rPr lang="en-US" altLang="zh-CN" dirty="0" smtClean="0">
                <a:cs typeface="+mn-ea"/>
                <a:sym typeface="+mn-lt"/>
              </a:rPr>
              <a:t>15</a:t>
            </a:r>
            <a:r>
              <a:rPr lang="zh-CN" altLang="en-US" dirty="0" smtClean="0">
                <a:cs typeface="+mn-ea"/>
                <a:sym typeface="+mn-lt"/>
              </a:rPr>
              <a:t>位十进制数字精度。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高精度数值类型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常用的高精度数字类型为</a:t>
            </a:r>
            <a:r>
              <a:rPr lang="en-US" dirty="0" smtClean="0">
                <a:cs typeface="+mn-ea"/>
                <a:sym typeface="+mn-lt"/>
              </a:rPr>
              <a:t>NUM</a:t>
            </a:r>
            <a:r>
              <a:rPr lang="en-US" altLang="zh-CN" dirty="0" smtClean="0">
                <a:cs typeface="+mn-ea"/>
                <a:sym typeface="+mn-lt"/>
              </a:rPr>
              <a:t>ERIC </a:t>
            </a:r>
            <a:r>
              <a:rPr lang="en-US" dirty="0" smtClean="0">
                <a:cs typeface="+mn-ea"/>
                <a:sym typeface="+mn-lt"/>
              </a:rPr>
              <a:t>[(p[,s])]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dirty="0" smtClean="0">
                <a:cs typeface="+mn-ea"/>
                <a:sym typeface="+mn-lt"/>
              </a:rPr>
              <a:t> </a:t>
            </a:r>
            <a:r>
              <a:rPr lang="zh-CN" altLang="en-US" dirty="0" smtClean="0">
                <a:cs typeface="+mn-ea"/>
                <a:sym typeface="+mn-lt"/>
              </a:rPr>
              <a:t>等效于</a:t>
            </a:r>
            <a:r>
              <a:rPr lang="en-US" dirty="0" smtClean="0">
                <a:cs typeface="+mn-ea"/>
                <a:sym typeface="+mn-lt"/>
              </a:rPr>
              <a:t>DECIMAL[(p[,s])]</a:t>
            </a:r>
            <a:r>
              <a:rPr lang="zh-CN" altLang="en-US" dirty="0" smtClean="0">
                <a:cs typeface="+mn-ea"/>
                <a:sym typeface="+mn-lt"/>
              </a:rPr>
              <a:t>。精度</a:t>
            </a:r>
            <a:r>
              <a:rPr lang="en-US" altLang="zh-CN" dirty="0" smtClean="0">
                <a:cs typeface="+mn-ea"/>
                <a:sym typeface="+mn-lt"/>
              </a:rPr>
              <a:t>p</a:t>
            </a:r>
            <a:r>
              <a:rPr lang="zh-CN" altLang="en-US" dirty="0" smtClean="0">
                <a:cs typeface="+mn-ea"/>
                <a:sym typeface="+mn-lt"/>
              </a:rPr>
              <a:t>为总位数，标度</a:t>
            </a:r>
            <a:r>
              <a:rPr lang="en-US" altLang="zh-CN" dirty="0" smtClean="0">
                <a:cs typeface="+mn-ea"/>
                <a:sym typeface="+mn-lt"/>
              </a:rPr>
              <a:t>s</a:t>
            </a:r>
            <a:r>
              <a:rPr lang="zh-CN" altLang="en-US" dirty="0" smtClean="0">
                <a:cs typeface="+mn-ea"/>
                <a:sym typeface="+mn-lt"/>
              </a:rPr>
              <a:t>为小数位数。适用于货币金额等要求精确计算的场景，计算性能略差。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​</a:t>
            </a:r>
            <a:r>
              <a:rPr lang="en-US" altLang="zh-CN" dirty="0" smtClean="0">
                <a:cs typeface="+mn-ea"/>
                <a:sym typeface="+mn-lt"/>
              </a:rPr>
              <a:t>NUMBER</a:t>
            </a:r>
            <a:r>
              <a:rPr lang="zh-CN" altLang="en-US" dirty="0" smtClean="0">
                <a:cs typeface="+mn-ea"/>
                <a:sym typeface="+mn-lt"/>
              </a:rPr>
              <a:t>则为兼容</a:t>
            </a:r>
            <a:r>
              <a:rPr lang="en-US" altLang="zh-CN" dirty="0" smtClean="0">
                <a:cs typeface="+mn-ea"/>
                <a:sym typeface="+mn-lt"/>
              </a:rPr>
              <a:t>Oracle</a:t>
            </a:r>
            <a:r>
              <a:rPr lang="zh-CN" altLang="en-US" dirty="0" smtClean="0">
                <a:cs typeface="+mn-ea"/>
                <a:sym typeface="+mn-lt"/>
              </a:rPr>
              <a:t>的高精度数值类型，用法与</a:t>
            </a:r>
            <a:r>
              <a:rPr lang="en-US" altLang="zh-CN" dirty="0" smtClean="0">
                <a:cs typeface="+mn-ea"/>
                <a:sym typeface="+mn-lt"/>
              </a:rPr>
              <a:t>NUMERIC</a:t>
            </a:r>
            <a:r>
              <a:rPr lang="zh-CN" altLang="en-US" dirty="0" smtClean="0">
                <a:cs typeface="+mn-ea"/>
                <a:sym typeface="+mn-lt"/>
              </a:rPr>
              <a:t>相同。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dirty="0" smtClean="0">
              <a:cs typeface="+mn-ea"/>
              <a:sym typeface="+mn-lt"/>
            </a:endParaRPr>
          </a:p>
          <a:p>
            <a:pPr lvl="1"/>
            <a:endParaRPr 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数据类型差异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(3)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字符类型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对于常用字符类型</a:t>
            </a:r>
            <a:r>
              <a:rPr lang="en-US" altLang="zh-CN" sz="1800" dirty="0" smtClean="0">
                <a:cs typeface="+mn-ea"/>
                <a:sym typeface="+mn-lt"/>
              </a:rPr>
              <a:t>CHAR(n)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smtClean="0">
                <a:cs typeface="+mn-ea"/>
                <a:sym typeface="+mn-lt"/>
              </a:rPr>
              <a:t>VARCHAR(n)</a:t>
            </a:r>
            <a:r>
              <a:rPr lang="zh-CN" altLang="en-US" sz="1800" dirty="0" smtClean="0">
                <a:cs typeface="+mn-ea"/>
                <a:sym typeface="+mn-lt"/>
              </a:rPr>
              <a:t>，</a:t>
            </a:r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(for MySQL)</a:t>
            </a:r>
            <a:r>
              <a:rPr lang="zh-CN" altLang="en-US" sz="1800" dirty="0" smtClean="0">
                <a:cs typeface="+mn-ea"/>
                <a:sym typeface="+mn-lt"/>
              </a:rPr>
              <a:t>最大容纳</a:t>
            </a:r>
            <a:r>
              <a:rPr lang="en-US" altLang="zh-CN" sz="1800" dirty="0" smtClean="0">
                <a:cs typeface="+mn-ea"/>
                <a:sym typeface="+mn-lt"/>
              </a:rPr>
              <a:t>64KB</a:t>
            </a:r>
            <a:r>
              <a:rPr lang="zh-CN" altLang="en-US" sz="1800" dirty="0" smtClean="0">
                <a:cs typeface="+mn-ea"/>
                <a:sym typeface="+mn-lt"/>
              </a:rPr>
              <a:t>，而</a:t>
            </a:r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最大可容纳</a:t>
            </a:r>
            <a:r>
              <a:rPr lang="en-US" altLang="zh-CN" sz="1800" dirty="0" smtClean="0">
                <a:cs typeface="+mn-ea"/>
                <a:sym typeface="+mn-lt"/>
              </a:rPr>
              <a:t>10MB</a:t>
            </a:r>
            <a:r>
              <a:rPr lang="zh-CN" altLang="en-US" sz="1800" dirty="0" smtClean="0">
                <a:cs typeface="+mn-ea"/>
                <a:sym typeface="+mn-lt"/>
              </a:rPr>
              <a:t>的字符序列。</a:t>
            </a:r>
            <a:endParaRPr lang="en-US" altLang="zh-CN" sz="1800" dirty="0" smtClean="0"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日期时间类型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没有类型</a:t>
            </a:r>
            <a:r>
              <a:rPr lang="en-US" altLang="zh-CN" sz="1800" dirty="0" smtClean="0">
                <a:cs typeface="+mn-ea"/>
                <a:sym typeface="+mn-lt"/>
              </a:rPr>
              <a:t>DATETIME</a:t>
            </a:r>
            <a:r>
              <a:rPr lang="zh-CN" altLang="en-US" sz="1800" dirty="0" smtClean="0">
                <a:cs typeface="+mn-ea"/>
                <a:sym typeface="+mn-lt"/>
              </a:rPr>
              <a:t>，类型</a:t>
            </a:r>
            <a:r>
              <a:rPr lang="en-US" altLang="zh-CN" sz="1800" dirty="0" smtClean="0">
                <a:cs typeface="+mn-ea"/>
                <a:sym typeface="+mn-lt"/>
              </a:rPr>
              <a:t>DATE</a:t>
            </a:r>
            <a:r>
              <a:rPr lang="zh-CN" altLang="en-US" sz="1800" dirty="0" smtClean="0">
                <a:cs typeface="+mn-ea"/>
                <a:sym typeface="+mn-lt"/>
              </a:rPr>
              <a:t>与之对应。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还提供类型</a:t>
            </a:r>
            <a:r>
              <a:rPr lang="en-US" altLang="zh-CN" sz="1800" dirty="0" smtClean="0">
                <a:cs typeface="+mn-ea"/>
                <a:sym typeface="+mn-lt"/>
              </a:rPr>
              <a:t>TIME</a:t>
            </a:r>
            <a:r>
              <a:rPr lang="zh-CN" altLang="en-US" sz="1800" dirty="0" smtClean="0">
                <a:cs typeface="+mn-ea"/>
                <a:sym typeface="+mn-lt"/>
              </a:rPr>
              <a:t>和</a:t>
            </a:r>
            <a:r>
              <a:rPr lang="en-US" altLang="zh-CN" sz="1800" dirty="0" smtClean="0">
                <a:cs typeface="+mn-ea"/>
                <a:sym typeface="+mn-lt"/>
              </a:rPr>
              <a:t>TIMETZ</a:t>
            </a:r>
            <a:r>
              <a:rPr lang="zh-CN" altLang="en-US" sz="1800" dirty="0" smtClean="0">
                <a:cs typeface="+mn-ea"/>
                <a:sym typeface="+mn-lt"/>
              </a:rPr>
              <a:t>，用于表示一日内的时间。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401320" lvl="1" indent="0">
              <a:buNone/>
            </a:pPr>
            <a:endParaRPr lang="en-US" dirty="0" smtClean="0">
              <a:cs typeface="+mn-ea"/>
              <a:sym typeface="+mn-lt"/>
            </a:endParaRPr>
          </a:p>
          <a:p>
            <a:pPr marL="401320" lvl="1" indent="0">
              <a:buNone/>
            </a:pPr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51484" y="4232654"/>
          <a:ext cx="9253028" cy="1680834"/>
        </p:xfrm>
        <a:graphic>
          <a:graphicData uri="http://schemas.openxmlformats.org/drawingml/2006/table">
            <a:tbl>
              <a:tblPr/>
              <a:tblGrid>
                <a:gridCol w="3672408"/>
                <a:gridCol w="4248472"/>
                <a:gridCol w="1332148"/>
              </a:tblGrid>
              <a:tr h="3600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名称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1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存储空间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​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0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SMALLDATETIME​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日期和时间，不带时区。精确到分钟，秒位大于等于</a:t>
                      </a:r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秒进一位​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[(p)] [WITHOUT TIME ZONE]​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只用于一日内时间，不带时区。​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[(p)] [WITH TIME ZONE]​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只用于一日内时间，带时区。​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字节​</a:t>
                      </a:r>
                      <a:endParaRPr lang="zh-CN" alt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数据类型差异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(4)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日期时间类型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支持三种常见风格的输入方式。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ISO-8601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格式 </a:t>
            </a:r>
            <a:r>
              <a:rPr lang="en-US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推荐</a:t>
            </a:r>
            <a:r>
              <a:rPr lang="en-US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)</a:t>
            </a:r>
            <a:r>
              <a:rPr lang="en-US" dirty="0" smtClean="0">
                <a:latin typeface="+mn-lt"/>
                <a:cs typeface="+mn-ea"/>
                <a:sym typeface="+mn-lt"/>
              </a:rPr>
              <a:t>: “YYYY-MM-DD HH:MM:SS”, 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任何</a:t>
            </a:r>
            <a:r>
              <a:rPr lang="en-US" dirty="0" err="1" smtClean="0">
                <a:latin typeface="+mn-lt"/>
                <a:cs typeface="+mn-ea"/>
                <a:sym typeface="+mn-lt"/>
              </a:rPr>
              <a:t>DateStyle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下无歧义。比如，“</a:t>
            </a:r>
            <a:r>
              <a:rPr lang="en-US" dirty="0" smtClean="0">
                <a:latin typeface="+mn-lt"/>
                <a:cs typeface="+mn-ea"/>
                <a:sym typeface="+mn-lt"/>
              </a:rPr>
              <a:t>2019-08-07 11:06:52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”​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b="1" dirty="0" smtClean="0">
                <a:latin typeface="+mn-lt"/>
                <a:cs typeface="+mn-ea"/>
                <a:sym typeface="+mn-lt"/>
              </a:rPr>
              <a:t>SQL-</a:t>
            </a:r>
            <a:r>
              <a:rPr lang="zh-CN" altLang="en-US" b="1" dirty="0" smtClean="0">
                <a:latin typeface="+mn-lt"/>
                <a:cs typeface="+mn-ea"/>
                <a:sym typeface="+mn-lt"/>
              </a:rPr>
              <a:t>兼容格式</a:t>
            </a:r>
            <a:r>
              <a:rPr lang="en-US" dirty="0" smtClean="0">
                <a:latin typeface="+mn-lt"/>
                <a:cs typeface="+mn-ea"/>
                <a:sym typeface="+mn-lt"/>
              </a:rPr>
              <a:t>: 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与</a:t>
            </a:r>
            <a:r>
              <a:rPr lang="en-US" dirty="0" err="1" smtClean="0">
                <a:latin typeface="+mn-lt"/>
                <a:cs typeface="+mn-ea"/>
                <a:sym typeface="+mn-lt"/>
              </a:rPr>
              <a:t>DateStyle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有关，</a:t>
            </a:r>
            <a:r>
              <a:rPr lang="en-US" dirty="0" smtClean="0">
                <a:latin typeface="+mn-lt"/>
                <a:cs typeface="+mn-ea"/>
                <a:sym typeface="+mn-lt"/>
              </a:rPr>
              <a:t>MDY (“MM/DD/YYYY HH:MM:SS”)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dirty="0" smtClean="0">
                <a:latin typeface="+mn-lt"/>
                <a:cs typeface="+mn-ea"/>
                <a:sym typeface="+mn-lt"/>
              </a:rPr>
              <a:t>DMY (“DD/MM/YYYY HH:MM:SS”)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r>
              <a:rPr lang="en-US" dirty="0" smtClean="0">
                <a:latin typeface="+mn-lt"/>
                <a:cs typeface="+mn-ea"/>
                <a:sym typeface="+mn-lt"/>
              </a:rPr>
              <a:t>​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比如，</a:t>
            </a:r>
            <a:r>
              <a:rPr lang="en-US" dirty="0" smtClean="0">
                <a:latin typeface="+mn-lt"/>
                <a:cs typeface="+mn-ea"/>
                <a:sym typeface="+mn-lt"/>
              </a:rPr>
              <a:t>MDY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顺序下，“</a:t>
            </a:r>
            <a:r>
              <a:rPr lang="en-US" dirty="0" smtClean="0">
                <a:latin typeface="+mn-lt"/>
                <a:cs typeface="+mn-ea"/>
                <a:sym typeface="+mn-lt"/>
              </a:rPr>
              <a:t>08/07/2019 </a:t>
            </a:r>
            <a:r>
              <a:rPr lang="de-DE" dirty="0" smtClean="0">
                <a:latin typeface="+mn-lt"/>
                <a:cs typeface="+mn-ea"/>
                <a:sym typeface="+mn-lt"/>
              </a:rPr>
              <a:t>11:06:52</a:t>
            </a:r>
            <a:r>
              <a:rPr lang="en-US" dirty="0" smtClean="0">
                <a:latin typeface="+mn-lt"/>
                <a:cs typeface="+mn-ea"/>
                <a:sym typeface="+mn-lt"/>
              </a:rPr>
              <a:t>”​</a:t>
            </a:r>
            <a:endParaRPr lang="en-US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zh-CN" altLang="en-US" b="1" dirty="0" smtClean="0">
                <a:latin typeface="+mn-lt"/>
                <a:cs typeface="+mn-ea"/>
                <a:sym typeface="+mn-lt"/>
              </a:rPr>
              <a:t>传统</a:t>
            </a:r>
            <a:r>
              <a:rPr lang="en-US" b="1" dirty="0" smtClean="0">
                <a:latin typeface="+mn-lt"/>
                <a:cs typeface="+mn-ea"/>
                <a:sym typeface="+mn-lt"/>
              </a:rPr>
              <a:t>POSTGRES</a:t>
            </a:r>
            <a:r>
              <a:rPr lang="zh-CN" altLang="en-US" b="1" dirty="0" smtClean="0">
                <a:latin typeface="+mn-lt"/>
                <a:cs typeface="+mn-ea"/>
                <a:sym typeface="+mn-lt"/>
              </a:rPr>
              <a:t>格式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r>
              <a:rPr lang="en-US" dirty="0" smtClean="0">
                <a:latin typeface="+mn-lt"/>
                <a:cs typeface="+mn-ea"/>
                <a:sym typeface="+mn-lt"/>
              </a:rPr>
              <a:t>”Week Month DD HH:MM:SS YYYY”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，比如，“</a:t>
            </a:r>
            <a:r>
              <a:rPr lang="de-DE" dirty="0" smtClean="0">
                <a:latin typeface="+mn-lt"/>
                <a:cs typeface="+mn-ea"/>
                <a:sym typeface="+mn-lt"/>
              </a:rPr>
              <a:t>Thu Aug 07 11:06:52 2019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”</a:t>
            </a:r>
            <a:endParaRPr lang="en-US" dirty="0" smtClean="0">
              <a:latin typeface="+mn-lt"/>
              <a:cs typeface="+mn-ea"/>
              <a:sym typeface="+mn-lt"/>
            </a:endParaRPr>
          </a:p>
          <a:p>
            <a:r>
              <a:rPr lang="en-US" dirty="0" err="1" smtClean="0">
                <a:latin typeface="+mn-lt"/>
                <a:cs typeface="+mn-ea"/>
                <a:sym typeface="+mn-lt"/>
              </a:rPr>
              <a:t>GaussDB</a:t>
            </a:r>
            <a:r>
              <a:rPr lang="en-US" dirty="0" smtClean="0">
                <a:latin typeface="+mn-lt"/>
                <a:cs typeface="+mn-ea"/>
                <a:sym typeface="+mn-lt"/>
              </a:rPr>
              <a:t>(DWS)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列存表支持所有数值类型、货币类型、除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name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外的字符类型、日期时间类型，其他类型均不支持。</a:t>
            </a:r>
            <a:endParaRPr lang="en-US" dirty="0" smtClean="0">
              <a:latin typeface="+mn-lt"/>
              <a:cs typeface="+mn-ea"/>
              <a:sym typeface="+mn-lt"/>
            </a:endParaRPr>
          </a:p>
          <a:p>
            <a:pPr lvl="1"/>
            <a:endParaRPr 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系统函数差异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(1)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2913" y="1233488"/>
            <a:ext cx="11302999" cy="5148262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数学函数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dirty="0" err="1" smtClean="0">
                <a:cs typeface="+mn-ea"/>
                <a:sym typeface="+mn-lt"/>
              </a:rPr>
              <a:t>GaussDB</a:t>
            </a:r>
            <a:r>
              <a:rPr lang="en-US" dirty="0" smtClean="0">
                <a:cs typeface="+mn-ea"/>
                <a:sym typeface="+mn-lt"/>
              </a:rPr>
              <a:t>(DWS)</a:t>
            </a:r>
            <a:r>
              <a:rPr lang="zh-CN" altLang="en-US" b="1" dirty="0" smtClean="0">
                <a:solidFill>
                  <a:srgbClr val="C00000"/>
                </a:solidFill>
                <a:cs typeface="+mn-ea"/>
                <a:sym typeface="+mn-lt"/>
              </a:rPr>
              <a:t>仅支持两数值的按位与函数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cs typeface="+mn-ea"/>
                <a:sym typeface="+mn-lt"/>
              </a:rPr>
              <a:t>bitand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，不支持按位或</a:t>
            </a:r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 smtClean="0">
                <a:cs typeface="+mn-ea"/>
                <a:sym typeface="+mn-lt"/>
              </a:rPr>
              <a:t>bitor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和按位异或函数</a:t>
            </a:r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en-US" altLang="zh-CN" dirty="0" err="1" smtClean="0">
                <a:cs typeface="+mn-ea"/>
                <a:sym typeface="+mn-lt"/>
              </a:rPr>
              <a:t>bitxor</a:t>
            </a:r>
            <a:r>
              <a:rPr lang="en-US" altLang="zh-CN" dirty="0" smtClean="0">
                <a:cs typeface="+mn-ea"/>
                <a:sym typeface="+mn-lt"/>
              </a:rPr>
              <a:t>)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除过正文所述数学函数外，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还提供下列常用函数。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zh-CN" altLang="en-US" b="1" dirty="0" smtClean="0">
                <a:latin typeface="+mn-lt"/>
                <a:cs typeface="+mn-ea"/>
                <a:sym typeface="+mn-lt"/>
              </a:rPr>
              <a:t>三角函数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r>
              <a:rPr lang="en-US" dirty="0" smtClean="0">
                <a:latin typeface="+mn-lt"/>
                <a:cs typeface="+mn-ea"/>
                <a:sym typeface="+mn-lt"/>
              </a:rPr>
              <a:t>tan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 </a:t>
            </a:r>
            <a:r>
              <a:rPr lang="en-US" dirty="0" smtClean="0">
                <a:latin typeface="+mn-lt"/>
                <a:cs typeface="+mn-ea"/>
                <a:sym typeface="+mn-lt"/>
              </a:rPr>
              <a:t>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正切</a:t>
            </a:r>
            <a:r>
              <a:rPr lang="en-US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dirty="0" smtClean="0">
                <a:latin typeface="+mn-lt"/>
                <a:cs typeface="+mn-ea"/>
                <a:sym typeface="+mn-lt"/>
              </a:rPr>
              <a:t> cot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余切</a:t>
            </a:r>
            <a:r>
              <a:rPr lang="en-US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 </a:t>
            </a:r>
            <a:r>
              <a:rPr lang="en-US" dirty="0" err="1" smtClean="0">
                <a:latin typeface="+mn-lt"/>
                <a:cs typeface="+mn-ea"/>
                <a:sym typeface="+mn-lt"/>
              </a:rPr>
              <a:t>atan</a:t>
            </a:r>
            <a:r>
              <a:rPr lang="en-US" dirty="0" smtClean="0">
                <a:latin typeface="+mn-lt"/>
                <a:cs typeface="+mn-ea"/>
                <a:sym typeface="+mn-lt"/>
              </a:rPr>
              <a:t>/atan2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反正切</a:t>
            </a:r>
            <a:r>
              <a:rPr lang="en-US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dirty="0" smtClean="0">
                <a:latin typeface="+mn-lt"/>
                <a:cs typeface="+mn-ea"/>
                <a:sym typeface="+mn-lt"/>
              </a:rPr>
              <a:t>radians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角度转弧度</a:t>
            </a:r>
            <a:r>
              <a:rPr lang="en-US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dirty="0" smtClean="0">
                <a:latin typeface="+mn-lt"/>
                <a:cs typeface="+mn-ea"/>
                <a:sym typeface="+mn-lt"/>
              </a:rPr>
              <a:t> degrees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弧度转角度</a:t>
            </a:r>
            <a:r>
              <a:rPr lang="en-US" dirty="0" smtClean="0">
                <a:latin typeface="+mn-lt"/>
                <a:cs typeface="+mn-ea"/>
                <a:sym typeface="+mn-lt"/>
              </a:rPr>
              <a:t>)</a:t>
            </a:r>
            <a:endParaRPr lang="en-US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zh-CN" altLang="en-US" b="1" dirty="0" smtClean="0">
                <a:latin typeface="+mn-lt"/>
                <a:cs typeface="+mn-ea"/>
                <a:sym typeface="+mn-lt"/>
              </a:rPr>
              <a:t>其他函数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random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生成随机数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setseed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设置种子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pi (</a:t>
            </a:r>
            <a:r>
              <a:rPr lang="el-GR" dirty="0" smtClean="0">
                <a:latin typeface="+mn-lt"/>
                <a:cs typeface="+mn-ea"/>
                <a:sym typeface="+mn-lt"/>
              </a:rPr>
              <a:t>“π”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常量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width_bucket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(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返回参数指定的桶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中函数</a:t>
            </a:r>
            <a:r>
              <a:rPr lang="en-US" altLang="zh-CN" dirty="0" smtClean="0">
                <a:cs typeface="+mn-ea"/>
                <a:sym typeface="+mn-lt"/>
              </a:rPr>
              <a:t>truncate</a:t>
            </a:r>
            <a:r>
              <a:rPr lang="zh-CN" altLang="en-US" dirty="0" smtClean="0">
                <a:cs typeface="+mn-ea"/>
                <a:sym typeface="+mn-lt"/>
              </a:rPr>
              <a:t>按参数指定精度截取，与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的函数</a:t>
            </a:r>
            <a:r>
              <a:rPr lang="en-US" altLang="zh-CN" dirty="0" err="1" smtClean="0">
                <a:cs typeface="+mn-ea"/>
                <a:sym typeface="+mn-lt"/>
              </a:rPr>
              <a:t>trunc</a:t>
            </a:r>
            <a:r>
              <a:rPr lang="en-US" altLang="zh-CN" dirty="0" smtClean="0">
                <a:cs typeface="+mn-ea"/>
                <a:sym typeface="+mn-lt"/>
              </a:rPr>
              <a:t>()</a:t>
            </a:r>
            <a:r>
              <a:rPr lang="zh-CN" altLang="en-US" dirty="0" smtClean="0">
                <a:cs typeface="+mn-ea"/>
                <a:sym typeface="+mn-lt"/>
              </a:rPr>
              <a:t>等效。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系统函数差异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(2)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字符处理函数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获取字符串长度的函数中，除过</a:t>
            </a:r>
            <a:r>
              <a:rPr lang="en-US" altLang="zh-CN" sz="1800" dirty="0" smtClean="0">
                <a:cs typeface="+mn-ea"/>
                <a:sym typeface="+mn-lt"/>
              </a:rPr>
              <a:t>length()</a:t>
            </a:r>
            <a:r>
              <a:rPr lang="zh-CN" altLang="en-US" sz="1800" dirty="0" smtClean="0">
                <a:cs typeface="+mn-ea"/>
                <a:sym typeface="+mn-lt"/>
              </a:rPr>
              <a:t>外，还提供</a:t>
            </a:r>
            <a:r>
              <a:rPr lang="en-US" sz="1800" dirty="0" err="1" smtClean="0">
                <a:solidFill>
                  <a:srgbClr val="C00000"/>
                </a:solidFill>
                <a:cs typeface="+mn-ea"/>
                <a:sym typeface="+mn-lt"/>
              </a:rPr>
              <a:t>bit_length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 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位数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sz="1800" dirty="0" err="1" smtClean="0">
                <a:solidFill>
                  <a:srgbClr val="C00000"/>
                </a:solidFill>
                <a:cs typeface="+mn-ea"/>
                <a:sym typeface="+mn-lt"/>
              </a:rPr>
              <a:t>char_length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/length 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字符个数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 </a:t>
            </a:r>
            <a:r>
              <a:rPr lang="en-US" sz="1800" dirty="0" err="1" smtClean="0">
                <a:solidFill>
                  <a:srgbClr val="C00000"/>
                </a:solidFill>
                <a:cs typeface="+mn-ea"/>
                <a:sym typeface="+mn-lt"/>
              </a:rPr>
              <a:t>lengthb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cs typeface="+mn-ea"/>
                <a:sym typeface="+mn-lt"/>
              </a:rPr>
              <a:t>octet_length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 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字节数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​ 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提取或截取子字符串的函数，除过</a:t>
            </a:r>
            <a:r>
              <a:rPr lang="en-US" altLang="zh-CN" sz="1800" dirty="0" smtClean="0">
                <a:cs typeface="+mn-ea"/>
                <a:sym typeface="+mn-lt"/>
              </a:rPr>
              <a:t>left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smtClean="0">
                <a:cs typeface="+mn-ea"/>
                <a:sym typeface="+mn-lt"/>
              </a:rPr>
              <a:t>right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cs typeface="+mn-ea"/>
                <a:sym typeface="+mn-lt"/>
              </a:rPr>
              <a:t>substr</a:t>
            </a:r>
            <a:r>
              <a:rPr lang="zh-CN" altLang="en-US" sz="1800" dirty="0" smtClean="0">
                <a:cs typeface="+mn-ea"/>
                <a:sym typeface="+mn-lt"/>
              </a:rPr>
              <a:t>外，还有</a:t>
            </a:r>
            <a:r>
              <a:rPr lang="en-US" sz="1800" dirty="0" smtClean="0">
                <a:cs typeface="+mn-ea"/>
                <a:sym typeface="+mn-lt"/>
              </a:rPr>
              <a:t>substring/</a:t>
            </a:r>
            <a:r>
              <a:rPr lang="en-US" sz="1800" dirty="0" err="1" smtClean="0">
                <a:cs typeface="+mn-ea"/>
                <a:sym typeface="+mn-lt"/>
              </a:rPr>
              <a:t>substrb</a:t>
            </a:r>
            <a:r>
              <a:rPr lang="en-US" sz="1800" dirty="0" smtClean="0">
                <a:cs typeface="+mn-ea"/>
                <a:sym typeface="+mn-lt"/>
              </a:rPr>
              <a:t> (</a:t>
            </a:r>
            <a:r>
              <a:rPr lang="zh-CN" altLang="en-US" sz="1800" dirty="0" smtClean="0">
                <a:cs typeface="+mn-ea"/>
                <a:sym typeface="+mn-lt"/>
              </a:rPr>
              <a:t>提取子串</a:t>
            </a:r>
            <a:r>
              <a:rPr lang="en-US" altLang="zh-CN" sz="1800" dirty="0" smtClean="0"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sz="1800" dirty="0" smtClean="0">
                <a:cs typeface="+mn-ea"/>
                <a:sym typeface="+mn-lt"/>
              </a:rPr>
              <a:t>trim/</a:t>
            </a:r>
            <a:r>
              <a:rPr lang="en-US" sz="1800" dirty="0" err="1" smtClean="0">
                <a:cs typeface="+mn-ea"/>
                <a:sym typeface="+mn-lt"/>
              </a:rPr>
              <a:t>btrim</a:t>
            </a:r>
            <a:r>
              <a:rPr lang="en-US" sz="1800" dirty="0" smtClean="0">
                <a:cs typeface="+mn-ea"/>
                <a:sym typeface="+mn-lt"/>
              </a:rPr>
              <a:t>/</a:t>
            </a:r>
            <a:r>
              <a:rPr lang="en-US" sz="1800" dirty="0" err="1" smtClean="0">
                <a:cs typeface="+mn-ea"/>
                <a:sym typeface="+mn-lt"/>
              </a:rPr>
              <a:t>ltrim</a:t>
            </a:r>
            <a:r>
              <a:rPr lang="en-US" sz="1800" dirty="0" smtClean="0">
                <a:cs typeface="+mn-ea"/>
                <a:sym typeface="+mn-lt"/>
              </a:rPr>
              <a:t>/</a:t>
            </a:r>
            <a:r>
              <a:rPr lang="en-US" sz="1800" dirty="0" err="1" smtClean="0">
                <a:cs typeface="+mn-ea"/>
                <a:sym typeface="+mn-lt"/>
              </a:rPr>
              <a:t>rtrim</a:t>
            </a:r>
            <a:r>
              <a:rPr lang="en-US" sz="1800" dirty="0" smtClean="0">
                <a:cs typeface="+mn-ea"/>
                <a:sym typeface="+mn-lt"/>
              </a:rPr>
              <a:t> (</a:t>
            </a:r>
            <a:r>
              <a:rPr lang="zh-CN" altLang="en-US" sz="1800" dirty="0" smtClean="0">
                <a:cs typeface="+mn-ea"/>
                <a:sym typeface="+mn-lt"/>
              </a:rPr>
              <a:t>删除子串</a:t>
            </a:r>
            <a:r>
              <a:rPr lang="en-US" altLang="zh-CN" sz="1800" dirty="0" smtClean="0"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​。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字符串拼接函数，除过</a:t>
            </a:r>
            <a:r>
              <a:rPr lang="en-US" altLang="zh-CN" sz="1800" dirty="0" err="1" smtClean="0">
                <a:cs typeface="+mn-ea"/>
                <a:sym typeface="+mn-lt"/>
              </a:rPr>
              <a:t>concat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cs typeface="+mn-ea"/>
                <a:sym typeface="+mn-lt"/>
              </a:rPr>
              <a:t>concat_ws</a:t>
            </a:r>
            <a:r>
              <a:rPr lang="zh-CN" altLang="en-US" sz="1800" dirty="0" smtClean="0">
                <a:cs typeface="+mn-ea"/>
                <a:sym typeface="+mn-lt"/>
              </a:rPr>
              <a:t>外，还有</a:t>
            </a:r>
            <a:r>
              <a:rPr lang="en-US" altLang="zh-CN" sz="1800" dirty="0" err="1" smtClean="0">
                <a:cs typeface="+mn-ea"/>
                <a:sym typeface="+mn-lt"/>
              </a:rPr>
              <a:t>rawcat</a:t>
            </a:r>
            <a:r>
              <a:rPr lang="en-US" altLang="zh-CN" sz="1800" dirty="0" smtClean="0">
                <a:cs typeface="+mn-ea"/>
                <a:sym typeface="+mn-lt"/>
              </a:rPr>
              <a:t>()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字符串替换</a:t>
            </a:r>
            <a:r>
              <a:rPr lang="en-US" altLang="zh-CN" sz="1800" dirty="0" smtClean="0">
                <a:cs typeface="+mn-ea"/>
                <a:sym typeface="+mn-lt"/>
              </a:rPr>
              <a:t>/</a:t>
            </a:r>
            <a:r>
              <a:rPr lang="zh-CN" altLang="en-US" sz="1800" dirty="0" smtClean="0">
                <a:cs typeface="+mn-ea"/>
                <a:sym typeface="+mn-lt"/>
              </a:rPr>
              <a:t>填充函数，除过</a:t>
            </a:r>
            <a:r>
              <a:rPr lang="en-US" altLang="zh-CN" sz="1800" dirty="0" smtClean="0">
                <a:cs typeface="+mn-ea"/>
                <a:sym typeface="+mn-lt"/>
              </a:rPr>
              <a:t>replace</a:t>
            </a:r>
            <a:r>
              <a:rPr lang="zh-CN" altLang="en-US" sz="1800" dirty="0" smtClean="0">
                <a:cs typeface="+mn-ea"/>
                <a:sym typeface="+mn-lt"/>
              </a:rPr>
              <a:t>外，还有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overlay(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替换子串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lpad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在源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string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左侧填充至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length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长度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rpad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右侧填充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查找子串位置信息的函数，除过</a:t>
            </a:r>
            <a:r>
              <a:rPr lang="en-US" altLang="zh-CN" sz="1800" dirty="0" err="1" smtClean="0">
                <a:cs typeface="+mn-ea"/>
                <a:sym typeface="+mn-lt"/>
              </a:rPr>
              <a:t>instr</a:t>
            </a:r>
            <a:r>
              <a:rPr lang="zh-CN" altLang="en-US" sz="1800" dirty="0" smtClean="0">
                <a:cs typeface="+mn-ea"/>
                <a:sym typeface="+mn-lt"/>
              </a:rPr>
              <a:t>外，还有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position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strops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函数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split_part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()</a:t>
            </a:r>
            <a:r>
              <a:rPr lang="zh-CN" altLang="en-US" sz="1800" dirty="0" smtClean="0">
                <a:cs typeface="+mn-ea"/>
                <a:sym typeface="+mn-lt"/>
              </a:rPr>
              <a:t>是最常用的字符串分割函数，按分隔符参数分割源串</a:t>
            </a:r>
            <a:r>
              <a:rPr lang="en-US" altLang="zh-CN" sz="1800" dirty="0" smtClean="0">
                <a:cs typeface="+mn-ea"/>
                <a:sym typeface="+mn-lt"/>
              </a:rPr>
              <a:t>string</a:t>
            </a:r>
            <a:r>
              <a:rPr lang="zh-CN" altLang="en-US" sz="1800" dirty="0" smtClean="0">
                <a:cs typeface="+mn-ea"/>
                <a:sym typeface="+mn-lt"/>
              </a:rPr>
              <a:t>，返回第</a:t>
            </a:r>
            <a:r>
              <a:rPr lang="en-US" altLang="zh-CN" sz="1800" dirty="0" smtClean="0">
                <a:cs typeface="+mn-ea"/>
                <a:sym typeface="+mn-lt"/>
              </a:rPr>
              <a:t>field</a:t>
            </a:r>
            <a:r>
              <a:rPr lang="zh-CN" altLang="en-US" sz="1800" dirty="0" smtClean="0">
                <a:cs typeface="+mn-ea"/>
                <a:sym typeface="+mn-lt"/>
              </a:rPr>
              <a:t>个子字符串。</a:t>
            </a:r>
            <a:endParaRPr lang="en-US" altLang="zh-CN" sz="1800" dirty="0" smtClean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系统函数差异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(3)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字符处理函数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不仅提供字符串大小写转换</a:t>
            </a:r>
            <a:r>
              <a:rPr lang="en-US" altLang="zh-CN" sz="1800" dirty="0" smtClean="0">
                <a:cs typeface="+mn-ea"/>
                <a:sym typeface="+mn-lt"/>
              </a:rPr>
              <a:t>upper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smtClean="0">
                <a:cs typeface="+mn-ea"/>
                <a:sym typeface="+mn-lt"/>
              </a:rPr>
              <a:t>lower</a:t>
            </a:r>
            <a:r>
              <a:rPr lang="zh-CN" altLang="en-US" sz="1800" dirty="0" smtClean="0">
                <a:cs typeface="+mn-ea"/>
                <a:sym typeface="+mn-lt"/>
              </a:rPr>
              <a:t>，还有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initcap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format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convert</a:t>
            </a:r>
            <a:r>
              <a:rPr lang="zh-CN" altLang="en-US" sz="1800" dirty="0" smtClean="0">
                <a:cs typeface="+mn-ea"/>
                <a:sym typeface="+mn-lt"/>
              </a:rPr>
              <a:t>，其中</a:t>
            </a:r>
            <a:r>
              <a:rPr lang="en-US" altLang="zh-CN" sz="1800" dirty="0" err="1" smtClean="0">
                <a:cs typeface="+mn-ea"/>
                <a:sym typeface="+mn-lt"/>
              </a:rPr>
              <a:t>initcap</a:t>
            </a:r>
            <a:r>
              <a:rPr lang="zh-CN" altLang="en-US" sz="1800" dirty="0" smtClean="0">
                <a:cs typeface="+mn-ea"/>
                <a:sym typeface="+mn-lt"/>
              </a:rPr>
              <a:t>转换为每个单词首字符大写，其他字母小写的形式。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提供一系列正则表达式处理函数，如，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regexp_like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模式匹配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regexp_substr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提取子串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regexp_matches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所有匹配子串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​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regexp_split_to_array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/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regexp_split_to_table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分割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regexp_replace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替换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还提供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repeat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源串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string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重复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numbers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次</a:t>
            </a:r>
            <a:r>
              <a:rPr lang="en-US" sz="1800" dirty="0" smtClean="0">
                <a:solidFill>
                  <a:srgbClr val="C00000"/>
                </a:solidFill>
                <a:cs typeface="+mn-ea"/>
                <a:sym typeface="+mn-lt"/>
              </a:rPr>
              <a:t>) 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C00000"/>
                </a:solidFill>
                <a:cs typeface="+mn-ea"/>
                <a:sym typeface="+mn-lt"/>
              </a:rPr>
              <a:t>chr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给定整型参数的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ASCII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字符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)</a:t>
            </a:r>
            <a:r>
              <a:rPr lang="zh-CN" altLang="en-US" sz="1800" dirty="0" smtClean="0">
                <a:cs typeface="+mn-ea"/>
                <a:sym typeface="+mn-lt"/>
              </a:rPr>
              <a:t>​两个常用函数。</a:t>
            </a:r>
            <a:endParaRPr lang="en-US" altLang="zh-CN" sz="1800" dirty="0" smtClean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系统函数差异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(4)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时间日期函数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不仅支持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已有的时间域截取函数</a:t>
            </a:r>
            <a:r>
              <a:rPr lang="en-US" altLang="zh-CN" dirty="0" smtClean="0">
                <a:cs typeface="+mn-ea"/>
                <a:sym typeface="+mn-lt"/>
              </a:rPr>
              <a:t>extract</a:t>
            </a:r>
            <a:r>
              <a:rPr lang="zh-CN" altLang="en-US" dirty="0" smtClean="0">
                <a:cs typeface="+mn-ea"/>
                <a:sym typeface="+mn-lt"/>
              </a:rPr>
              <a:t>，还支持函数</a:t>
            </a:r>
            <a:r>
              <a:rPr lang="en-US" altLang="zh-CN" dirty="0" err="1" smtClean="0">
                <a:cs typeface="+mn-ea"/>
                <a:sym typeface="+mn-lt"/>
              </a:rPr>
              <a:t>date_trunc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date_part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提供日期时间有效性的检查函数</a:t>
            </a:r>
            <a:r>
              <a:rPr lang="en-US" altLang="zh-CN" dirty="0" err="1" smtClean="0">
                <a:cs typeface="+mn-ea"/>
                <a:sym typeface="+mn-lt"/>
              </a:rPr>
              <a:t>isfinite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获取特殊日期时间的函数中，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不支持</a:t>
            </a:r>
            <a:r>
              <a:rPr lang="en-US" altLang="zh-CN" dirty="0" err="1" smtClean="0">
                <a:cs typeface="+mn-ea"/>
                <a:sym typeface="+mn-lt"/>
              </a:rPr>
              <a:t>systimestamp</a:t>
            </a:r>
            <a:r>
              <a:rPr lang="zh-CN" altLang="en-US" dirty="0" smtClean="0">
                <a:cs typeface="+mn-ea"/>
                <a:sym typeface="+mn-lt"/>
              </a:rPr>
              <a:t>，但有等效特殊日期值</a:t>
            </a:r>
            <a:r>
              <a:rPr lang="en-US" altLang="zh-CN" dirty="0" err="1" smtClean="0">
                <a:cs typeface="+mn-ea"/>
                <a:sym typeface="+mn-lt"/>
              </a:rPr>
              <a:t>current_timestamp</a:t>
            </a:r>
            <a:r>
              <a:rPr lang="zh-CN" altLang="en-US" dirty="0" smtClean="0">
                <a:cs typeface="+mn-ea"/>
                <a:sym typeface="+mn-lt"/>
              </a:rPr>
              <a:t>、函数</a:t>
            </a:r>
            <a:r>
              <a:rPr lang="en-US" dirty="0" err="1" smtClean="0">
                <a:cs typeface="+mn-ea"/>
                <a:sym typeface="+mn-lt"/>
              </a:rPr>
              <a:t>clock_timestamp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pg_systimestamp</a:t>
            </a:r>
            <a:r>
              <a:rPr lang="en-US" altLang="zh-CN" dirty="0" smtClean="0">
                <a:cs typeface="+mn-ea"/>
                <a:sym typeface="+mn-lt"/>
              </a:rPr>
              <a:t>()</a:t>
            </a:r>
            <a:r>
              <a:rPr lang="zh-CN" altLang="en-US" dirty="0" smtClean="0">
                <a:cs typeface="+mn-ea"/>
                <a:sym typeface="+mn-lt"/>
              </a:rPr>
              <a:t>，还不支持</a:t>
            </a:r>
            <a:r>
              <a:rPr lang="en-US" altLang="zh-CN" dirty="0" err="1" smtClean="0">
                <a:cs typeface="+mn-ea"/>
                <a:sym typeface="+mn-lt"/>
              </a:rPr>
              <a:t>unix_timestamp</a:t>
            </a:r>
            <a:r>
              <a:rPr lang="en-US" altLang="zh-CN" dirty="0" smtClean="0">
                <a:cs typeface="+mn-ea"/>
                <a:sym typeface="+mn-lt"/>
              </a:rPr>
              <a:t>()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from_unixtime</a:t>
            </a:r>
            <a:r>
              <a:rPr lang="en-US" altLang="zh-CN" dirty="0" smtClean="0">
                <a:cs typeface="+mn-ea"/>
                <a:sym typeface="+mn-lt"/>
              </a:rPr>
              <a:t>()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getutcdate</a:t>
            </a:r>
            <a:r>
              <a:rPr lang="en-US" altLang="zh-CN" dirty="0" smtClean="0">
                <a:cs typeface="+mn-ea"/>
                <a:sym typeface="+mn-lt"/>
              </a:rPr>
              <a:t>()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除此之外，提供下列特殊日期时间函数，</a:t>
            </a:r>
            <a:endParaRPr lang="en-US" dirty="0" smtClean="0">
              <a:cs typeface="+mn-ea"/>
              <a:sym typeface="+mn-lt"/>
            </a:endParaRPr>
          </a:p>
          <a:p>
            <a:pPr lvl="2"/>
            <a:r>
              <a:rPr lang="en-US" sz="1600" dirty="0" err="1" smtClean="0">
                <a:latin typeface="+mn-lt"/>
                <a:cs typeface="+mn-ea"/>
                <a:sym typeface="+mn-lt"/>
              </a:rPr>
              <a:t>statement_timestamp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/</a:t>
            </a:r>
            <a:r>
              <a:rPr lang="en-US" sz="1600" dirty="0" err="1" smtClean="0">
                <a:latin typeface="+mn-lt"/>
                <a:cs typeface="+mn-ea"/>
                <a:sym typeface="+mn-lt"/>
              </a:rPr>
              <a:t>timeofday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/</a:t>
            </a:r>
            <a:r>
              <a:rPr lang="en-US" sz="1600" dirty="0" err="1" smtClean="0">
                <a:latin typeface="+mn-lt"/>
                <a:cs typeface="+mn-ea"/>
                <a:sym typeface="+mn-lt"/>
              </a:rPr>
              <a:t>transaction_timestamp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（获取当前日期及时间）</a:t>
            </a:r>
            <a:endParaRPr lang="en-US" altLang="zh-CN" sz="1600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sz="1600" dirty="0" err="1" smtClean="0">
                <a:latin typeface="+mn-lt"/>
                <a:cs typeface="+mn-ea"/>
                <a:sym typeface="+mn-lt"/>
              </a:rPr>
              <a:t>last_day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(d): 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获取时间点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d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对应本月的最后一天的时间</a:t>
            </a:r>
            <a:endParaRPr lang="en-US" altLang="zh-CN" sz="1600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sz="1600" dirty="0" err="1" smtClean="0">
                <a:latin typeface="+mn-lt"/>
                <a:cs typeface="+mn-ea"/>
                <a:sym typeface="+mn-lt"/>
              </a:rPr>
              <a:t>next_day</a:t>
            </a:r>
            <a:r>
              <a:rPr lang="en-US" altLang="zh-CN" sz="1600" dirty="0" smtClean="0">
                <a:latin typeface="+mn-lt"/>
                <a:cs typeface="+mn-ea"/>
                <a:sym typeface="+mn-lt"/>
              </a:rPr>
              <a:t>(x, y): 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计算时间点</a:t>
            </a:r>
            <a:r>
              <a:rPr lang="en-US" altLang="zh-CN" sz="1600" dirty="0" smtClean="0">
                <a:latin typeface="+mn-lt"/>
                <a:cs typeface="+mn-ea"/>
                <a:sym typeface="+mn-lt"/>
              </a:rPr>
              <a:t>x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开始的下一个星期</a:t>
            </a:r>
            <a:r>
              <a:rPr lang="en-US" altLang="zh-CN" sz="1600" dirty="0" smtClean="0">
                <a:latin typeface="+mn-lt"/>
                <a:cs typeface="+mn-ea"/>
                <a:sym typeface="+mn-lt"/>
              </a:rPr>
              <a:t>y</a:t>
            </a:r>
            <a:r>
              <a:rPr lang="zh-CN" altLang="en-US" sz="1600" dirty="0" smtClean="0">
                <a:latin typeface="+mn-lt"/>
                <a:cs typeface="+mn-ea"/>
                <a:sym typeface="+mn-lt"/>
              </a:rPr>
              <a:t>的时间​</a:t>
            </a:r>
            <a:endParaRPr lang="en-US" altLang="zh-CN" sz="1600" dirty="0" smtClean="0">
              <a:latin typeface="+mn-lt"/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语句介绍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维基百科的定义：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Structured Query Language</a:t>
            </a:r>
            <a:r>
              <a:rPr lang="zh-CN" altLang="en-US" dirty="0" smtClean="0">
                <a:latin typeface="+mn-ea"/>
              </a:rPr>
              <a:t>，结构性查询语句）是一种特定目的编程语言，用于管理关系数据库管理系统，或在关系流数据管理系统中进行流处理。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基于关系代数和元组关系演算，包括一个数据定义语言和数据操作语言。</a:t>
            </a:r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的范围包括数据插入、查询、更新和删除，数据库模式创建和修改，以及数据访问控制。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系统函数差异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(5)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时间日期函数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设置休眠时间函数</a:t>
            </a:r>
            <a:r>
              <a:rPr lang="en-US" altLang="zh-CN" dirty="0" smtClean="0">
                <a:cs typeface="+mn-ea"/>
                <a:sym typeface="+mn-lt"/>
              </a:rPr>
              <a:t>sleep()</a:t>
            </a:r>
            <a:r>
              <a:rPr lang="zh-CN" altLang="en-US" dirty="0" smtClean="0">
                <a:cs typeface="+mn-ea"/>
                <a:sym typeface="+mn-lt"/>
              </a:rPr>
              <a:t>，等效于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中的</a:t>
            </a:r>
            <a:r>
              <a:rPr lang="en-US" altLang="zh-CN" dirty="0" err="1" smtClean="0">
                <a:cs typeface="+mn-ea"/>
                <a:sym typeface="+mn-lt"/>
              </a:rPr>
              <a:t>pg_sleep</a:t>
            </a:r>
            <a:r>
              <a:rPr lang="en-US" altLang="zh-CN" dirty="0" smtClean="0">
                <a:cs typeface="+mn-ea"/>
                <a:sym typeface="+mn-lt"/>
              </a:rPr>
              <a:t>()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另外，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还提供其他的日期时间函数及特殊值：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en-US" b="1" dirty="0" err="1" smtClean="0">
                <a:latin typeface="+mn-lt"/>
                <a:cs typeface="+mn-ea"/>
                <a:sym typeface="+mn-lt"/>
              </a:rPr>
              <a:t>justify_days</a:t>
            </a:r>
            <a:r>
              <a:rPr lang="en-US" b="1" dirty="0" smtClean="0">
                <a:latin typeface="+mn-lt"/>
                <a:cs typeface="+mn-ea"/>
                <a:sym typeface="+mn-lt"/>
              </a:rPr>
              <a:t>(interval)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：将时间间隔以</a:t>
            </a:r>
            <a:r>
              <a:rPr lang="en-US" dirty="0" smtClean="0">
                <a:latin typeface="+mn-lt"/>
                <a:cs typeface="+mn-ea"/>
                <a:sym typeface="+mn-lt"/>
              </a:rPr>
              <a:t>30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天为单位转换为月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b="1" dirty="0" err="1" smtClean="0">
                <a:latin typeface="+mn-lt"/>
                <a:cs typeface="+mn-ea"/>
                <a:sym typeface="+mn-lt"/>
              </a:rPr>
              <a:t>justify_hours</a:t>
            </a:r>
            <a:r>
              <a:rPr lang="en-US" b="1" dirty="0" smtClean="0">
                <a:latin typeface="+mn-lt"/>
                <a:cs typeface="+mn-ea"/>
                <a:sym typeface="+mn-lt"/>
              </a:rPr>
              <a:t>(interval)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：将时间间隔以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24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小时为单位转换为小时​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altLang="zh-CN" b="1" dirty="0" smtClean="0">
                <a:latin typeface="+mn-lt"/>
                <a:cs typeface="+mn-ea"/>
                <a:sym typeface="+mn-lt"/>
              </a:rPr>
              <a:t>age(timestamp, timestamp)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 两个时间相减，如果参数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2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缺省，则与当前时间相减​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en-US" dirty="0" smtClean="0">
                <a:latin typeface="+mn-lt"/>
                <a:cs typeface="+mn-ea"/>
                <a:sym typeface="+mn-lt"/>
              </a:rPr>
              <a:t>current_date，current_date，current_time，current_timestamp，localtime，localtimestamp​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系统函数差异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(6)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类型转换函数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除常用的转换函数</a:t>
            </a:r>
            <a:r>
              <a:rPr lang="en-US" altLang="zh-CN" dirty="0" smtClean="0">
                <a:cs typeface="+mn-ea"/>
                <a:sym typeface="+mn-lt"/>
              </a:rPr>
              <a:t>cast()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smtClean="0">
                <a:cs typeface="+mn-ea"/>
                <a:sym typeface="+mn-lt"/>
              </a:rPr>
              <a:t>convert()</a:t>
            </a:r>
            <a:r>
              <a:rPr lang="zh-CN" altLang="en-US" dirty="0">
                <a:cs typeface="+mn-ea"/>
                <a:sym typeface="+mn-lt"/>
              </a:rPr>
              <a:t>等</a:t>
            </a:r>
            <a:r>
              <a:rPr lang="zh-CN" altLang="en-US" dirty="0" smtClean="0">
                <a:cs typeface="+mn-ea"/>
                <a:sym typeface="+mn-lt"/>
              </a:rPr>
              <a:t>外，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的其他类型转换函数（像</a:t>
            </a:r>
            <a:r>
              <a:rPr lang="en-US" altLang="zh-CN" dirty="0" smtClean="0">
                <a:cs typeface="+mn-ea"/>
                <a:sym typeface="+mn-lt"/>
              </a:rPr>
              <a:t>if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ifnull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nullif</a:t>
            </a:r>
            <a:r>
              <a:rPr lang="zh-CN" altLang="en-US" dirty="0" smtClean="0">
                <a:cs typeface="+mn-ea"/>
                <a:sym typeface="+mn-lt"/>
              </a:rPr>
              <a:t>等）都划归到条件表达式函数中，用法与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基本类似。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err="1" smtClean="0">
                <a:latin typeface="+mn-lt"/>
                <a:cs typeface="+mn-ea"/>
                <a:sym typeface="+mn-lt"/>
              </a:rPr>
              <a:t>GaussDB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(DWS)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除过上文所涉及的常用函数外，与其丰富的数据类型对应，还提供一系列相应处理函数，比如，几何函数、网络地址函数、文本检索函数、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UUID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函数、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JSON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函数、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HLL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函数、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SEQUENCE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函数、数组函数、范围函数等。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操作符差异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(1)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算术运算符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(DWS)</a:t>
            </a:r>
            <a:r>
              <a:rPr lang="zh-CN" altLang="en-US" dirty="0" smtClean="0">
                <a:cs typeface="+mn-ea"/>
                <a:sym typeface="+mn-lt"/>
              </a:rPr>
              <a:t>除过支持</a:t>
            </a:r>
            <a:r>
              <a:rPr lang="en-US" altLang="zh-CN" dirty="0" err="1" smtClean="0">
                <a:cs typeface="+mn-ea"/>
                <a:sym typeface="+mn-lt"/>
              </a:rPr>
              <a:t>GaussDB</a:t>
            </a:r>
            <a:r>
              <a:rPr lang="en-US" altLang="zh-CN" dirty="0" smtClean="0">
                <a:cs typeface="+mn-ea"/>
                <a:sym typeface="+mn-lt"/>
              </a:rPr>
              <a:t>(for MySQL)</a:t>
            </a:r>
            <a:r>
              <a:rPr lang="zh-CN" altLang="en-US" dirty="0" smtClean="0">
                <a:cs typeface="+mn-ea"/>
                <a:sym typeface="+mn-lt"/>
              </a:rPr>
              <a:t>提供的基本算术运算符外，还支持绝对值 </a:t>
            </a:r>
            <a:r>
              <a:rPr lang="en-US" altLang="zh-CN" dirty="0" smtClean="0">
                <a:cs typeface="+mn-ea"/>
                <a:sym typeface="+mn-lt"/>
              </a:rPr>
              <a:t>(@)</a:t>
            </a:r>
            <a:r>
              <a:rPr lang="zh-CN" altLang="en-US" dirty="0" smtClean="0">
                <a:cs typeface="+mn-ea"/>
                <a:sym typeface="+mn-lt"/>
              </a:rPr>
              <a:t>​、幂 </a:t>
            </a:r>
            <a:r>
              <a:rPr lang="en-US" altLang="zh-CN" dirty="0" smtClean="0">
                <a:cs typeface="+mn-ea"/>
                <a:sym typeface="+mn-lt"/>
              </a:rPr>
              <a:t>(^)</a:t>
            </a:r>
            <a:r>
              <a:rPr lang="zh-CN" altLang="en-US" dirty="0" smtClean="0">
                <a:cs typeface="+mn-ea"/>
                <a:sym typeface="+mn-lt"/>
              </a:rPr>
              <a:t>、平方根 </a:t>
            </a:r>
            <a:r>
              <a:rPr lang="en-US" altLang="zh-CN" dirty="0" smtClean="0">
                <a:cs typeface="+mn-ea"/>
                <a:sym typeface="+mn-lt"/>
              </a:rPr>
              <a:t>(|/)</a:t>
            </a:r>
            <a:r>
              <a:rPr lang="zh-CN" altLang="en-US" dirty="0" smtClean="0">
                <a:cs typeface="+mn-ea"/>
                <a:sym typeface="+mn-lt"/>
              </a:rPr>
              <a:t>、立方根 </a:t>
            </a:r>
            <a:r>
              <a:rPr lang="en-US" altLang="zh-CN" dirty="0" smtClean="0">
                <a:cs typeface="+mn-ea"/>
                <a:sym typeface="+mn-lt"/>
              </a:rPr>
              <a:t>(||/)</a:t>
            </a:r>
            <a:r>
              <a:rPr lang="zh-CN" altLang="en-US" dirty="0" smtClean="0">
                <a:cs typeface="+mn-ea"/>
                <a:sym typeface="+mn-lt"/>
              </a:rPr>
              <a:t>​、阶乘 </a:t>
            </a:r>
            <a:r>
              <a:rPr lang="en-US" altLang="zh-CN" dirty="0" smtClean="0">
                <a:cs typeface="+mn-ea"/>
                <a:sym typeface="+mn-lt"/>
              </a:rPr>
              <a:t>(!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smtClean="0">
                <a:cs typeface="+mn-ea"/>
                <a:sym typeface="+mn-lt"/>
              </a:rPr>
              <a:t>!!)</a:t>
            </a:r>
            <a:r>
              <a:rPr lang="zh-CN" altLang="en-US" dirty="0" smtClean="0">
                <a:cs typeface="+mn-ea"/>
                <a:sym typeface="+mn-lt"/>
              </a:rPr>
              <a:t>​、异或 </a:t>
            </a:r>
            <a:r>
              <a:rPr lang="en-US" dirty="0" smtClean="0">
                <a:cs typeface="+mn-ea"/>
                <a:sym typeface="+mn-lt"/>
              </a:rPr>
              <a:t>(#)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与 </a:t>
            </a:r>
            <a:r>
              <a:rPr lang="en-US" altLang="zh-CN" dirty="0" smtClean="0">
                <a:cs typeface="+mn-ea"/>
                <a:sym typeface="+mn-lt"/>
              </a:rPr>
              <a:t>(&amp;)</a:t>
            </a:r>
            <a:r>
              <a:rPr lang="zh-CN" altLang="en-US" dirty="0" smtClean="0">
                <a:cs typeface="+mn-ea"/>
                <a:sym typeface="+mn-lt"/>
              </a:rPr>
              <a:t>、或 </a:t>
            </a:r>
            <a:r>
              <a:rPr lang="en-US" altLang="zh-CN" dirty="0" smtClean="0">
                <a:cs typeface="+mn-ea"/>
                <a:sym typeface="+mn-lt"/>
              </a:rPr>
              <a:t>(|)</a:t>
            </a:r>
            <a:r>
              <a:rPr lang="zh-CN" altLang="en-US" dirty="0" smtClean="0">
                <a:cs typeface="+mn-ea"/>
                <a:sym typeface="+mn-lt"/>
              </a:rPr>
              <a:t>、非 </a:t>
            </a:r>
            <a:r>
              <a:rPr lang="en-US" altLang="zh-CN" dirty="0" smtClean="0">
                <a:cs typeface="+mn-ea"/>
                <a:sym typeface="+mn-lt"/>
              </a:rPr>
              <a:t>(~)</a:t>
            </a:r>
            <a:r>
              <a:rPr lang="zh-CN" altLang="en-US" dirty="0" smtClean="0">
                <a:cs typeface="+mn-ea"/>
                <a:sym typeface="+mn-lt"/>
              </a:rPr>
              <a:t>、异或 </a:t>
            </a:r>
            <a:r>
              <a:rPr lang="en-US" altLang="zh-CN" dirty="0" smtClean="0">
                <a:cs typeface="+mn-ea"/>
                <a:sym typeface="+mn-lt"/>
              </a:rPr>
              <a:t>(#)</a:t>
            </a:r>
            <a:r>
              <a:rPr lang="zh-CN" altLang="en-US" dirty="0" smtClean="0">
                <a:cs typeface="+mn-ea"/>
                <a:sym typeface="+mn-lt"/>
              </a:rPr>
              <a:t>、左移 </a:t>
            </a:r>
            <a:r>
              <a:rPr lang="en-US" altLang="zh-CN" dirty="0" smtClean="0">
                <a:cs typeface="+mn-ea"/>
                <a:sym typeface="+mn-lt"/>
              </a:rPr>
              <a:t>(&lt;&lt;)</a:t>
            </a:r>
            <a:r>
              <a:rPr lang="zh-CN" altLang="en-US" dirty="0" smtClean="0">
                <a:cs typeface="+mn-ea"/>
                <a:sym typeface="+mn-lt"/>
              </a:rPr>
              <a:t>、右移 </a:t>
            </a:r>
            <a:r>
              <a:rPr lang="en-US" altLang="zh-CN" dirty="0" smtClean="0">
                <a:cs typeface="+mn-ea"/>
                <a:sym typeface="+mn-lt"/>
              </a:rPr>
              <a:t>(&gt;&gt;)</a:t>
            </a:r>
            <a:r>
              <a:rPr lang="zh-CN" altLang="en-US" dirty="0" smtClean="0">
                <a:cs typeface="+mn-ea"/>
                <a:sym typeface="+mn-lt"/>
              </a:rPr>
              <a:t>运算符，不仅适用于数值运算，还属于位串操作符，可支持二进制位串的相应计算。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dirty="0" smtClean="0">
                <a:cs typeface="+mn-ea"/>
                <a:sym typeface="+mn-lt"/>
              </a:rPr>
              <a:t>+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dirty="0" smtClean="0">
                <a:cs typeface="+mn-ea"/>
                <a:sym typeface="+mn-lt"/>
              </a:rPr>
              <a:t>-</a:t>
            </a:r>
            <a:r>
              <a:rPr lang="zh-CN" altLang="en-US" dirty="0" smtClean="0">
                <a:cs typeface="+mn-ea"/>
                <a:sym typeface="+mn-lt"/>
              </a:rPr>
              <a:t>、*、</a:t>
            </a:r>
            <a:r>
              <a:rPr lang="en-US" dirty="0" smtClean="0">
                <a:cs typeface="+mn-ea"/>
                <a:sym typeface="+mn-lt"/>
              </a:rPr>
              <a:t>/</a:t>
            </a:r>
            <a:r>
              <a:rPr lang="zh-CN" altLang="en-US" dirty="0" smtClean="0">
                <a:cs typeface="+mn-ea"/>
                <a:sym typeface="+mn-lt"/>
              </a:rPr>
              <a:t> 不仅适用于数字型操作数的运算，也同样支持时间日期类型的操作符，有着时间意义上的另一层含义。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附录 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操作符差异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(2)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测试运算符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LIKE/NOT LIKE</a:t>
            </a:r>
            <a:r>
              <a:rPr lang="zh-CN" altLang="en-US" sz="1800" dirty="0" smtClean="0">
                <a:cs typeface="+mn-ea"/>
                <a:sym typeface="+mn-lt"/>
              </a:rPr>
              <a:t>运算符在</a:t>
            </a:r>
            <a:r>
              <a:rPr lang="en-US" altLang="zh-CN" sz="1800" dirty="0" err="1" smtClean="0">
                <a:cs typeface="+mn-ea"/>
                <a:sym typeface="+mn-lt"/>
              </a:rPr>
              <a:t>GaussDB</a:t>
            </a:r>
            <a:r>
              <a:rPr lang="en-US" altLang="zh-CN" sz="1800" dirty="0" smtClean="0">
                <a:cs typeface="+mn-ea"/>
                <a:sym typeface="+mn-lt"/>
              </a:rPr>
              <a:t>(DWS)</a:t>
            </a:r>
            <a:r>
              <a:rPr lang="zh-CN" altLang="en-US" sz="1800" dirty="0" smtClean="0">
                <a:cs typeface="+mn-ea"/>
                <a:sym typeface="+mn-lt"/>
              </a:rPr>
              <a:t>中划归到模式匹配操作符，可以支持正则表达式的模式匹配运算。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sz="1800" dirty="0" smtClean="0">
                <a:cs typeface="+mn-ea"/>
                <a:sym typeface="+mn-lt"/>
              </a:rPr>
              <a:t>~~</a:t>
            </a:r>
            <a:r>
              <a:rPr lang="zh-CN" altLang="en-US" sz="1800" dirty="0" smtClean="0">
                <a:cs typeface="+mn-ea"/>
                <a:sym typeface="+mn-lt"/>
              </a:rPr>
              <a:t>等效于</a:t>
            </a:r>
            <a:r>
              <a:rPr lang="en-US" altLang="zh-CN" sz="1800" dirty="0" smtClean="0">
                <a:cs typeface="+mn-ea"/>
                <a:sym typeface="+mn-lt"/>
              </a:rPr>
              <a:t>LIKE, ~~</a:t>
            </a:r>
            <a:r>
              <a:rPr lang="zh-CN" altLang="en-US" sz="1800" dirty="0" smtClean="0">
                <a:cs typeface="+mn-ea"/>
                <a:sym typeface="+mn-lt"/>
              </a:rPr>
              <a:t>*等效于</a:t>
            </a:r>
            <a:r>
              <a:rPr lang="en-US" altLang="zh-CN" sz="1800" dirty="0" smtClean="0">
                <a:cs typeface="+mn-ea"/>
                <a:sym typeface="+mn-lt"/>
              </a:rPr>
              <a:t>NOT LIKE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ILIKE</a:t>
            </a:r>
            <a:r>
              <a:rPr lang="zh-CN" altLang="en-US" sz="1800" dirty="0" smtClean="0">
                <a:cs typeface="+mn-ea"/>
                <a:sym typeface="+mn-lt"/>
              </a:rPr>
              <a:t>等效于</a:t>
            </a:r>
            <a:r>
              <a:rPr lang="en-US" altLang="zh-CN" sz="1800" dirty="0" smtClean="0">
                <a:cs typeface="+mn-ea"/>
                <a:sym typeface="+mn-lt"/>
              </a:rPr>
              <a:t>LIKE</a:t>
            </a:r>
            <a:r>
              <a:rPr lang="zh-CN" altLang="en-US" sz="1800" dirty="0" smtClean="0">
                <a:cs typeface="+mn-ea"/>
                <a:sym typeface="+mn-lt"/>
              </a:rPr>
              <a:t>，但</a:t>
            </a:r>
            <a:r>
              <a:rPr lang="en-US" altLang="zh-CN" sz="1800" dirty="0" smtClean="0">
                <a:cs typeface="+mn-ea"/>
                <a:sym typeface="+mn-lt"/>
              </a:rPr>
              <a:t>ILIKE</a:t>
            </a:r>
            <a:r>
              <a:rPr lang="zh-CN" altLang="en-US" sz="1800" dirty="0" smtClean="0">
                <a:cs typeface="+mn-ea"/>
                <a:sym typeface="+mn-lt"/>
              </a:rPr>
              <a:t>忽略大小写。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sz="1800" dirty="0" smtClean="0">
                <a:cs typeface="+mn-ea"/>
                <a:sym typeface="+mn-lt"/>
              </a:rPr>
              <a:t>SIMILAR TO</a:t>
            </a:r>
            <a:r>
              <a:rPr lang="zh-CN" altLang="en-US" sz="1800" dirty="0" smtClean="0">
                <a:cs typeface="+mn-ea"/>
                <a:sym typeface="+mn-lt"/>
              </a:rPr>
              <a:t>支持正则表达式的模式匹配元字符。操作符</a:t>
            </a:r>
            <a:r>
              <a:rPr lang="en-US" sz="1800" dirty="0" smtClean="0">
                <a:cs typeface="+mn-ea"/>
                <a:sym typeface="+mn-lt"/>
              </a:rPr>
              <a:t>~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sz="1800" dirty="0" smtClean="0">
                <a:cs typeface="+mn-ea"/>
                <a:sym typeface="+mn-lt"/>
              </a:rPr>
              <a:t>~*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sz="1800" dirty="0" smtClean="0">
                <a:cs typeface="+mn-ea"/>
                <a:sym typeface="+mn-lt"/>
              </a:rPr>
              <a:t>!~</a:t>
            </a:r>
            <a:r>
              <a:rPr lang="zh-CN" altLang="en-US" sz="1800" dirty="0" smtClean="0">
                <a:cs typeface="+mn-ea"/>
                <a:sym typeface="+mn-lt"/>
              </a:rPr>
              <a:t>、</a:t>
            </a:r>
            <a:r>
              <a:rPr lang="en-US" sz="1800" dirty="0" smtClean="0">
                <a:cs typeface="+mn-ea"/>
                <a:sym typeface="+mn-lt"/>
              </a:rPr>
              <a:t>!~*</a:t>
            </a:r>
            <a:r>
              <a:rPr lang="zh-CN" altLang="en-US" sz="1800" dirty="0" smtClean="0">
                <a:cs typeface="+mn-ea"/>
                <a:sym typeface="+mn-lt"/>
              </a:rPr>
              <a:t>也支持正则表达式的模式匹配。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2"/>
            <a:endParaRPr lang="en-US" altLang="zh-CN" sz="1600" dirty="0" smtClean="0">
              <a:latin typeface="+mn-lt"/>
              <a:cs typeface="+mn-ea"/>
              <a:sym typeface="+mn-lt"/>
            </a:endParaRPr>
          </a:p>
          <a:p>
            <a:pPr lvl="1"/>
            <a:endParaRPr lang="en-US" altLang="zh-CN" sz="1800" dirty="0" smtClean="0">
              <a:cs typeface="+mn-ea"/>
              <a:sym typeface="+mn-lt"/>
            </a:endParaRPr>
          </a:p>
          <a:p>
            <a:pPr lvl="2"/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239175" y="4164847"/>
            <a:ext cx="8856984" cy="2179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postgres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=# SELECT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'ABC'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LIKE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'a__'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AS like,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'ABC'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ILIKE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'A__'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AS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ilike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; 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like |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ilike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------+-------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f    | t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(1 row)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postgres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=# SELECT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'ABC'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~~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'a__'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AS a,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'ABC'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~~*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'a%'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AS b,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'ABC'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SIMILAR TO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'[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A-Z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]+'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AS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sim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a | b |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sim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---+---+-----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f | t | t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​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(1 row)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语句分类 </a:t>
            </a:r>
            <a:r>
              <a:rPr lang="en-US" altLang="zh-CN" smtClean="0"/>
              <a:t>(1)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DDL (Data Definition Language) </a:t>
            </a:r>
            <a:r>
              <a:rPr lang="zh-CN" altLang="en-US" dirty="0" smtClean="0"/>
              <a:t>数据定义语言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用于定义或修改数据库中的对象，如：表、索引、视图、数据库</a:t>
            </a:r>
            <a:r>
              <a:rPr lang="zh-CN" altLang="en-US" dirty="0">
                <a:latin typeface="+mn-ea"/>
              </a:rPr>
              <a:t>、存储过程、触发器、自定义函数等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/>
              <a:t>DML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(Data Manipulation Language) </a:t>
            </a:r>
            <a:r>
              <a:rPr lang="zh-CN" altLang="en-US" smtClean="0"/>
              <a:t>数据</a:t>
            </a:r>
            <a:r>
              <a:rPr lang="zh-CN" altLang="en-US"/>
              <a:t>操作</a:t>
            </a:r>
            <a:r>
              <a:rPr lang="zh-CN" altLang="en-US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用于对数据库表中的数据进行操作，如插入，更新和删除。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语句分类 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DCL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Data Control Language) </a:t>
            </a:r>
            <a:r>
              <a:rPr lang="zh-CN" altLang="en-US" dirty="0" smtClean="0"/>
              <a:t>数据控制语言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用来设置或更改数据库事务、保存点操作、授权操作（用户或角色授权，权限回收，创建角色，删除角色等）、锁表、锁</a:t>
            </a:r>
            <a:r>
              <a:rPr lang="zh-CN" altLang="en-US" dirty="0">
                <a:latin typeface="+mn-ea"/>
              </a:rPr>
              <a:t>实例</a:t>
            </a:r>
            <a:r>
              <a:rPr lang="zh-CN" altLang="en-US" dirty="0" smtClean="0">
                <a:latin typeface="+mn-ea"/>
              </a:rPr>
              <a:t>等。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/>
              <a:t>DQL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Data Query Language) </a:t>
            </a:r>
            <a:r>
              <a:rPr lang="zh-CN" altLang="en-US" dirty="0" smtClean="0"/>
              <a:t>数据查询语言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用来查询数据库内的数据，如查询数据、合并多个</a:t>
            </a:r>
            <a:r>
              <a:rPr lang="en-US" altLang="zh-CN" dirty="0" smtClean="0">
                <a:latin typeface="+mn-ea"/>
              </a:rPr>
              <a:t>select</a:t>
            </a:r>
            <a:r>
              <a:rPr lang="zh-CN" altLang="en-US" dirty="0" smtClean="0">
                <a:latin typeface="+mn-ea"/>
              </a:rPr>
              <a:t>语句的结果集、子查询。</a:t>
            </a:r>
            <a:endParaRPr lang="en-US" altLang="zh-CN" dirty="0" smtClean="0">
              <a:latin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42913" y="1233487"/>
            <a:ext cx="11303000" cy="4680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语句概述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/>
              <a:t>数据类型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系统函数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数据类型是数据的一个基本属性，主要用于建表时指定字段的数据类型，包括：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常用数据类型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数值类型、字符类型、日期类型等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非常用数据类型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布尔类型、空间数据类型、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数据类型等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16311</Words>
  <Application>WPS 演示</Application>
  <PresentationFormat>宽屏</PresentationFormat>
  <Paragraphs>1106</Paragraphs>
  <Slides>54</Slides>
  <Notes>59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Wingdings</vt:lpstr>
      <vt:lpstr>Huawei Sans</vt:lpstr>
      <vt:lpstr>Oswald</vt:lpstr>
      <vt:lpstr>方正兰亭黑简体</vt:lpstr>
      <vt:lpstr>微软雅黑</vt:lpstr>
      <vt:lpstr>Arial Unicode MS</vt:lpstr>
      <vt:lpstr>FrutigerNext LT Light</vt:lpstr>
      <vt:lpstr>Dark Courier</vt:lpstr>
      <vt:lpstr>FrutigerNext LT Medium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SQL语句介绍</vt:lpstr>
      <vt:lpstr>SQL语句分类 (1)</vt:lpstr>
      <vt:lpstr>SQL语句分类 (2)</vt:lpstr>
      <vt:lpstr>PowerPoint 演示文稿</vt:lpstr>
      <vt:lpstr>数据类型</vt:lpstr>
      <vt:lpstr>常用数据类型 (1)</vt:lpstr>
      <vt:lpstr>常用数据类型 (2)</vt:lpstr>
      <vt:lpstr>常用数据类型 (3)</vt:lpstr>
      <vt:lpstr>常用数据类型 (4)</vt:lpstr>
      <vt:lpstr>常用数据类型 (5)</vt:lpstr>
      <vt:lpstr>常用数据类型 (6)</vt:lpstr>
      <vt:lpstr>非常用数据类型 </vt:lpstr>
      <vt:lpstr>数据类型案例介绍</vt:lpstr>
      <vt:lpstr>PowerPoint 演示文稿</vt:lpstr>
      <vt:lpstr>系统函数</vt:lpstr>
      <vt:lpstr>数值计算函数 (1)</vt:lpstr>
      <vt:lpstr>数值计算函数 (2)</vt:lpstr>
      <vt:lpstr>数值计算函数 (3)</vt:lpstr>
      <vt:lpstr>字符处理函数 (1)</vt:lpstr>
      <vt:lpstr>字符处理函数 (2)</vt:lpstr>
      <vt:lpstr>字符处理函数 (3)</vt:lpstr>
      <vt:lpstr>时间日期函数 (1)</vt:lpstr>
      <vt:lpstr>时间日期函数 (2)</vt:lpstr>
      <vt:lpstr>时间日期函数 (3)</vt:lpstr>
      <vt:lpstr>类型转换函数 (1)</vt:lpstr>
      <vt:lpstr>类型转换函数 (2)</vt:lpstr>
      <vt:lpstr>系统信息函数</vt:lpstr>
      <vt:lpstr>PowerPoint 演示文稿</vt:lpstr>
      <vt:lpstr>操作符</vt:lpstr>
      <vt:lpstr>逻辑操作符</vt:lpstr>
      <vt:lpstr>比较操作符</vt:lpstr>
      <vt:lpstr>算术操作符</vt:lpstr>
      <vt:lpstr>测试操作符 (1)</vt:lpstr>
      <vt:lpstr>测试操作符 (2)</vt:lpstr>
      <vt:lpstr>其他操作符</vt:lpstr>
      <vt:lpstr>PowerPoint 演示文稿</vt:lpstr>
      <vt:lpstr>附录 - 语句分类差异</vt:lpstr>
      <vt:lpstr>附录 - 数据类型差异 (1)</vt:lpstr>
      <vt:lpstr>附录 - 数据类型差异 (2)</vt:lpstr>
      <vt:lpstr>附录 - 数据类型差异 (3)</vt:lpstr>
      <vt:lpstr>附录 - 数据类型差异 (4)</vt:lpstr>
      <vt:lpstr>附录 - 系统函数差异 (1)</vt:lpstr>
      <vt:lpstr>附录 - 系统函数差异 (2)</vt:lpstr>
      <vt:lpstr>附录 - 系统函数差异 (3)</vt:lpstr>
      <vt:lpstr>附录 - 系统函数差异 (4)</vt:lpstr>
      <vt:lpstr>附录 - 系统函数差异 (5)</vt:lpstr>
      <vt:lpstr>附录 - 系统函数差异 (6)</vt:lpstr>
      <vt:lpstr>附录 - 操作符差异 (1)</vt:lpstr>
      <vt:lpstr>附录 - 操作符差异 (2)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马瑞新</cp:lastModifiedBy>
  <cp:revision>280</cp:revision>
  <dcterms:created xsi:type="dcterms:W3CDTF">2018-11-29T10:16:00Z</dcterms:created>
  <dcterms:modified xsi:type="dcterms:W3CDTF">2021-01-10T04:00:49Z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(3)/fevY48gABCEZTBGpRv28OUdVcZa95RcclO6HM+Hpf0Dt/+sAmIEFPSGxF46UfQXNf1TUult
h+nPJ2oE6DPAgvLi+VqwCrHEscy4pVNqO2w5xqwHQDPXZ4qBw419L7uo6HTnyIBNXtPpgroB
egPT3jNR3tG8whr8XhVWHGY+/FsqfHqv57TSUno0FS5uyxqvfvzUyqVxFJPRw95U83QaC2/Q
l9m2BrqRQoD2uMjP7B</vt:lpwstr>
  </property>
  <property fmtid="{D5CDD505-2E9C-101B-9397-08002B2CF9AE}" pid="3" name="_2015_ms_pID_7253431">
    <vt:lpwstr>ERdGHqFJLFuOcN/R7d/uc26SG1Ht2G/ejh3ON6Hj91+hOGs6dzKTy+
wGNCedPTWsQ105FeMEXjoOuh0kRl8rRUXDbdasq6k7HMO5OewUvtQds8gCyhdqBKzvvDTwH7
knNahpLTZrWif99LWJhq1jlOuzW9FIlhzdlTpNHF63pM5iS3gR4+3bhspyTv1ch980TN1Pyz
Uo1AtD586Z5pSKRmMToGT9RyP7OYJmjQd8nE</vt:lpwstr>
  </property>
  <property fmtid="{D5CDD505-2E9C-101B-9397-08002B2CF9AE}" pid="4" name="_2015_ms_pID_7253432">
    <vt:lpwstr>pzoH6z0KNjOWR6VL/bh556I=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1593762884</vt:lpwstr>
  </property>
  <property fmtid="{D5CDD505-2E9C-101B-9397-08002B2CF9AE}" pid="9" name="KSOProductBuildVer">
    <vt:lpwstr>2052-11.1.0.10314</vt:lpwstr>
  </property>
</Properties>
</file>