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81"/>
  </p:handoutMasterIdLst>
  <p:sldIdLst>
    <p:sldId id="272" r:id="rId3"/>
    <p:sldId id="355"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1" r:id="rId52"/>
    <p:sldId id="322" r:id="rId53"/>
    <p:sldId id="323" r:id="rId54"/>
    <p:sldId id="324"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51" r:id="rId79"/>
    <p:sldId id="356" r:id="rId80"/>
  </p:sldIdLst>
  <p:sldSz cx="12192000" cy="6858000"/>
  <p:notesSz cx="6797675" cy="9926320"/>
  <p:embeddedFontLst>
    <p:embeddedFont>
      <p:font typeface="方正兰亭黑简体" panose="02000000000000000000" pitchFamily="2" charset="-122"/>
      <p:regular r:id="rId86"/>
    </p:embeddedFont>
    <p:embeddedFont>
      <p:font typeface="微软雅黑" panose="020B0503020204020204" pitchFamily="34" charset="-122"/>
      <p:regular r:id="rId8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qiaolingzjhw" initials="h" lastIdx="8" clrIdx="0"/>
  <p:cmAuthor id="2" name="yanhuazjhw" initials="y"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45" autoAdjust="0"/>
  </p:normalViewPr>
  <p:slideViewPr>
    <p:cSldViewPr snapToGrid="0" snapToObjects="1">
      <p:cViewPr varScale="1">
        <p:scale>
          <a:sx n="73" d="100"/>
          <a:sy n="73" d="100"/>
        </p:scale>
        <p:origin x="61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80" d="100"/>
          <a:sy n="80" d="100"/>
        </p:scale>
        <p:origin x="2274" y="-7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font" Target="fonts/font2.fntdata"/><Relationship Id="rId86" Type="http://schemas.openxmlformats.org/officeDocument/2006/relationships/font" Target="fonts/font1.fntdata"/><Relationship Id="rId85" Type="http://schemas.openxmlformats.org/officeDocument/2006/relationships/commentAuthors" Target="commentAuthors.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8625B76-FCBD-47FB-A32B-7E5ED0BB146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4D537194-83B9-4D08-AB9E-6119B31B7A9E}">
      <dgm:prSet phldrT="[文本]" custT="1"/>
      <dgm:spPr>
        <a:solidFill>
          <a:srgbClr val="C00000"/>
        </a:solidFill>
      </dgm:spPr>
      <dgm:t>
        <a:bodyPr/>
        <a:lstStyle/>
        <a:p>
          <a:r>
            <a:rPr lang="zh-CN" altLang="en-US" sz="1800" b="1" dirty="0" smtClean="0">
              <a:latin typeface="+mn-lt"/>
              <a:ea typeface="+mn-ea"/>
              <a:cs typeface="+mn-ea"/>
              <a:sym typeface="+mn-lt"/>
            </a:rPr>
            <a:t>分布列选择的原则</a:t>
          </a:r>
          <a:endParaRPr lang="zh-CN" altLang="en-US" sz="1800" b="1" dirty="0">
            <a:latin typeface="+mn-lt"/>
            <a:ea typeface="+mn-ea"/>
            <a:cs typeface="+mn-ea"/>
            <a:sym typeface="+mn-lt"/>
          </a:endParaRPr>
        </a:p>
      </dgm:t>
    </dgm:pt>
    <dgm:pt modelId="{D9875C59-C76B-4F6C-A0D1-0A681546B893}" cxnId="{958E731A-0F3E-41E7-8D6F-1823C99A7849}" type="parTrans">
      <dgm:prSet/>
      <dgm:spPr/>
      <dgm:t>
        <a:bodyPr/>
        <a:lstStyle/>
        <a:p>
          <a:endParaRPr lang="zh-CN" altLang="en-US" sz="2800"/>
        </a:p>
      </dgm:t>
    </dgm:pt>
    <dgm:pt modelId="{54578DD1-727B-4D05-BAFD-E2DB699204C1}" cxnId="{958E731A-0F3E-41E7-8D6F-1823C99A7849}" type="sibTrans">
      <dgm:prSet/>
      <dgm:spPr/>
      <dgm:t>
        <a:bodyPr/>
        <a:lstStyle/>
        <a:p>
          <a:endParaRPr lang="zh-CN" altLang="en-US" sz="2800"/>
        </a:p>
      </dgm:t>
    </dgm:pt>
    <dgm:pt modelId="{4F20E66D-DFEE-4C48-9A2B-6654FB8A2167}">
      <dgm:prSet phldrT="[文本]" custT="1"/>
      <dgm:spPr>
        <a:solidFill>
          <a:srgbClr val="00B0F0"/>
        </a:solidFill>
      </dgm:spPr>
      <dgm:t>
        <a:bodyPr/>
        <a:lstStyle/>
        <a:p>
          <a:r>
            <a:rPr lang="zh-CN" altLang="en-US" sz="1600" b="1" dirty="0" smtClean="0">
              <a:solidFill>
                <a:schemeClr val="tx1"/>
              </a:solidFill>
              <a:latin typeface="+mn-lt"/>
              <a:ea typeface="+mn-ea"/>
              <a:cs typeface="+mn-ea"/>
              <a:sym typeface="+mn-lt"/>
            </a:rPr>
            <a:t>保证数据均匀分布</a:t>
          </a:r>
          <a:endParaRPr lang="zh-CN" altLang="en-US" sz="1600" b="1" dirty="0">
            <a:solidFill>
              <a:schemeClr val="tx1"/>
            </a:solidFill>
            <a:latin typeface="+mn-lt"/>
            <a:ea typeface="+mn-ea"/>
            <a:cs typeface="+mn-ea"/>
            <a:sym typeface="+mn-lt"/>
          </a:endParaRPr>
        </a:p>
      </dgm:t>
    </dgm:pt>
    <dgm:pt modelId="{EEE0F95D-B504-41AA-BFBF-9DC8F6BD98E0}" cxnId="{B814D95C-9241-45AD-8628-184DFD47D2E7}" type="parTrans">
      <dgm:prSet/>
      <dgm:spPr/>
      <dgm:t>
        <a:bodyPr/>
        <a:lstStyle/>
        <a:p>
          <a:endParaRPr lang="zh-CN" altLang="en-US" sz="2800"/>
        </a:p>
      </dgm:t>
    </dgm:pt>
    <dgm:pt modelId="{49E2968B-552D-440D-847C-6D8979909CA5}" cxnId="{B814D95C-9241-45AD-8628-184DFD47D2E7}" type="sibTrans">
      <dgm:prSet/>
      <dgm:spPr>
        <a:solidFill>
          <a:srgbClr val="00B0F0"/>
        </a:solidFill>
      </dgm:spPr>
      <dgm:t>
        <a:bodyPr/>
        <a:lstStyle/>
        <a:p>
          <a:endParaRPr lang="zh-CN" altLang="en-US" sz="2800"/>
        </a:p>
      </dgm:t>
    </dgm:pt>
    <dgm:pt modelId="{0B8C7133-E7E5-4618-8340-A11BD76AA4D5}">
      <dgm:prSet phldrT="[文本]" custT="1"/>
      <dgm:spPr>
        <a:solidFill>
          <a:srgbClr val="00B0F0"/>
        </a:solidFill>
      </dgm:spPr>
      <dgm:t>
        <a:bodyPr/>
        <a:lstStyle/>
        <a:p>
          <a:r>
            <a:rPr lang="zh-CN" altLang="en-US" sz="1600" b="1" dirty="0" smtClean="0">
              <a:solidFill>
                <a:schemeClr val="tx1"/>
              </a:solidFill>
              <a:latin typeface="+mn-lt"/>
              <a:ea typeface="+mn-ea"/>
              <a:cs typeface="+mn-ea"/>
              <a:sym typeface="+mn-lt"/>
            </a:rPr>
            <a:t>尽量选择关联字段</a:t>
          </a:r>
          <a:endParaRPr lang="zh-CN" altLang="en-US" sz="1600" b="1" dirty="0">
            <a:solidFill>
              <a:schemeClr val="tx1"/>
            </a:solidFill>
            <a:latin typeface="+mn-lt"/>
            <a:ea typeface="+mn-ea"/>
            <a:cs typeface="+mn-ea"/>
            <a:sym typeface="+mn-lt"/>
          </a:endParaRPr>
        </a:p>
      </dgm:t>
    </dgm:pt>
    <dgm:pt modelId="{9CB85CAB-F71E-412C-A25C-51FA56321061}" cxnId="{C16B9D79-AA22-4915-8AF3-65340DFAA96A}" type="parTrans">
      <dgm:prSet/>
      <dgm:spPr/>
      <dgm:t>
        <a:bodyPr/>
        <a:lstStyle/>
        <a:p>
          <a:endParaRPr lang="zh-CN" altLang="en-US" sz="2800"/>
        </a:p>
      </dgm:t>
    </dgm:pt>
    <dgm:pt modelId="{45FD6BFD-2528-4A89-AA7D-7E53C3298DAA}" cxnId="{C16B9D79-AA22-4915-8AF3-65340DFAA96A}" type="sibTrans">
      <dgm:prSet/>
      <dgm:spPr>
        <a:solidFill>
          <a:srgbClr val="00B0F0"/>
        </a:solidFill>
      </dgm:spPr>
      <dgm:t>
        <a:bodyPr/>
        <a:lstStyle/>
        <a:p>
          <a:endParaRPr lang="zh-CN" altLang="en-US" sz="2800"/>
        </a:p>
      </dgm:t>
    </dgm:pt>
    <dgm:pt modelId="{B973ED16-E5F1-48B2-B1DA-71C3C04AFFFC}">
      <dgm:prSet phldrT="[文本]" custT="1"/>
      <dgm:spPr>
        <a:solidFill>
          <a:srgbClr val="00B0F0"/>
        </a:solidFill>
      </dgm:spPr>
      <dgm:t>
        <a:bodyPr/>
        <a:lstStyle/>
        <a:p>
          <a:r>
            <a:rPr lang="zh-CN" altLang="en-US" sz="1600" b="1" dirty="0" smtClean="0">
              <a:solidFill>
                <a:schemeClr val="tx1"/>
              </a:solidFill>
              <a:latin typeface="+mn-lt"/>
              <a:ea typeface="+mn-ea"/>
              <a:cs typeface="+mn-ea"/>
              <a:sym typeface="+mn-lt"/>
            </a:rPr>
            <a:t>尽量选择聚合字段</a:t>
          </a:r>
          <a:endParaRPr lang="zh-CN" altLang="en-US" sz="1600" b="1" dirty="0">
            <a:solidFill>
              <a:schemeClr val="tx1"/>
            </a:solidFill>
            <a:latin typeface="+mn-lt"/>
            <a:ea typeface="+mn-ea"/>
            <a:cs typeface="+mn-ea"/>
            <a:sym typeface="+mn-lt"/>
          </a:endParaRPr>
        </a:p>
      </dgm:t>
    </dgm:pt>
    <dgm:pt modelId="{4ECD2163-1A11-453C-87B8-6E413412D2CB}" cxnId="{AA84F35D-AFE5-4E76-8D93-F5C8D39BFA35}" type="parTrans">
      <dgm:prSet/>
      <dgm:spPr/>
      <dgm:t>
        <a:bodyPr/>
        <a:lstStyle/>
        <a:p>
          <a:endParaRPr lang="zh-CN" altLang="en-US" sz="2800"/>
        </a:p>
      </dgm:t>
    </dgm:pt>
    <dgm:pt modelId="{BB6F20B2-4172-4E6E-80C8-613452554B5B}" cxnId="{AA84F35D-AFE5-4E76-8D93-F5C8D39BFA35}" type="sibTrans">
      <dgm:prSet/>
      <dgm:spPr>
        <a:solidFill>
          <a:srgbClr val="00B0F0"/>
        </a:solidFill>
      </dgm:spPr>
      <dgm:t>
        <a:bodyPr/>
        <a:lstStyle/>
        <a:p>
          <a:endParaRPr lang="zh-CN" altLang="en-US" sz="2800"/>
        </a:p>
      </dgm:t>
    </dgm:pt>
    <dgm:pt modelId="{701BB9D4-14C7-46C5-ADC6-B3B49654ABD2}">
      <dgm:prSet phldrT="[文本]"/>
      <dgm:spPr/>
      <dgm:t>
        <a:bodyPr/>
        <a:lstStyle/>
        <a:p>
          <a:endParaRPr lang="zh-CN" altLang="en-US" sz="2800" dirty="0">
            <a:latin typeface="+mn-lt"/>
            <a:ea typeface="+mn-ea"/>
            <a:cs typeface="+mn-ea"/>
            <a:sym typeface="+mn-lt"/>
          </a:endParaRPr>
        </a:p>
      </dgm:t>
    </dgm:pt>
    <dgm:pt modelId="{BF8B161F-5851-4CC8-9A17-232A6AE7DCF7}" cxnId="{F09021BA-9620-4DD5-9C15-DD13D3FD3281}" type="parTrans">
      <dgm:prSet/>
      <dgm:spPr/>
      <dgm:t>
        <a:bodyPr/>
        <a:lstStyle/>
        <a:p>
          <a:endParaRPr lang="zh-CN" altLang="en-US" sz="2800"/>
        </a:p>
      </dgm:t>
    </dgm:pt>
    <dgm:pt modelId="{FE73A013-E48E-426F-8ADD-B4D120195F3C}" cxnId="{F09021BA-9620-4DD5-9C15-DD13D3FD3281}" type="sibTrans">
      <dgm:prSet/>
      <dgm:spPr/>
      <dgm:t>
        <a:bodyPr/>
        <a:lstStyle/>
        <a:p>
          <a:endParaRPr lang="zh-CN" altLang="en-US" sz="2800"/>
        </a:p>
      </dgm:t>
    </dgm:pt>
    <dgm:pt modelId="{0C83DC6B-88C1-4BBB-A2B9-EDA88AD966FD}" type="pres">
      <dgm:prSet presAssocID="{F8625B76-FCBD-47FB-A32B-7E5ED0BB146D}" presName="Name0" presStyleCnt="0">
        <dgm:presLayoutVars>
          <dgm:chMax val="1"/>
          <dgm:dir/>
          <dgm:animLvl val="ctr"/>
          <dgm:resizeHandles val="exact"/>
        </dgm:presLayoutVars>
      </dgm:prSet>
      <dgm:spPr/>
      <dgm:t>
        <a:bodyPr/>
        <a:lstStyle/>
        <a:p>
          <a:endParaRPr lang="zh-CN" altLang="en-US"/>
        </a:p>
      </dgm:t>
    </dgm:pt>
    <dgm:pt modelId="{FF69FE34-72DC-4A4A-9D85-56289FF668E1}" type="pres">
      <dgm:prSet presAssocID="{4D537194-83B9-4D08-AB9E-6119B31B7A9E}" presName="centerShape" presStyleLbl="node0" presStyleIdx="0" presStyleCnt="1"/>
      <dgm:spPr/>
      <dgm:t>
        <a:bodyPr/>
        <a:lstStyle/>
        <a:p>
          <a:endParaRPr lang="zh-CN" altLang="en-US"/>
        </a:p>
      </dgm:t>
    </dgm:pt>
    <dgm:pt modelId="{0170A2CA-5BE7-4FBF-BD2D-540CB1B38957}" type="pres">
      <dgm:prSet presAssocID="{4F20E66D-DFEE-4C48-9A2B-6654FB8A2167}" presName="node" presStyleLbl="node1" presStyleIdx="0" presStyleCnt="3">
        <dgm:presLayoutVars>
          <dgm:bulletEnabled val="1"/>
        </dgm:presLayoutVars>
      </dgm:prSet>
      <dgm:spPr/>
      <dgm:t>
        <a:bodyPr/>
        <a:lstStyle/>
        <a:p>
          <a:endParaRPr lang="zh-CN" altLang="en-US"/>
        </a:p>
      </dgm:t>
    </dgm:pt>
    <dgm:pt modelId="{4AC264A4-D6EB-4D94-8957-737A64131DDF}" type="pres">
      <dgm:prSet presAssocID="{4F20E66D-DFEE-4C48-9A2B-6654FB8A2167}" presName="dummy" presStyleCnt="0"/>
      <dgm:spPr/>
    </dgm:pt>
    <dgm:pt modelId="{A67F3549-3F25-4222-A9FA-0378AD680473}" type="pres">
      <dgm:prSet presAssocID="{49E2968B-552D-440D-847C-6D8979909CA5}" presName="sibTrans" presStyleLbl="sibTrans2D1" presStyleIdx="0" presStyleCnt="3"/>
      <dgm:spPr/>
      <dgm:t>
        <a:bodyPr/>
        <a:lstStyle/>
        <a:p>
          <a:endParaRPr lang="zh-CN" altLang="en-US"/>
        </a:p>
      </dgm:t>
    </dgm:pt>
    <dgm:pt modelId="{F049A563-2902-4856-BEC0-03483CB1E945}" type="pres">
      <dgm:prSet presAssocID="{0B8C7133-E7E5-4618-8340-A11BD76AA4D5}" presName="node" presStyleLbl="node1" presStyleIdx="1" presStyleCnt="3">
        <dgm:presLayoutVars>
          <dgm:bulletEnabled val="1"/>
        </dgm:presLayoutVars>
      </dgm:prSet>
      <dgm:spPr/>
      <dgm:t>
        <a:bodyPr/>
        <a:lstStyle/>
        <a:p>
          <a:endParaRPr lang="zh-CN" altLang="en-US"/>
        </a:p>
      </dgm:t>
    </dgm:pt>
    <dgm:pt modelId="{3F4E8F15-E963-46C8-AC6E-A4D7B446507B}" type="pres">
      <dgm:prSet presAssocID="{0B8C7133-E7E5-4618-8340-A11BD76AA4D5}" presName="dummy" presStyleCnt="0"/>
      <dgm:spPr/>
    </dgm:pt>
    <dgm:pt modelId="{BC2D079F-56FB-4D00-8F81-A24A2AC4F637}" type="pres">
      <dgm:prSet presAssocID="{45FD6BFD-2528-4A89-AA7D-7E53C3298DAA}" presName="sibTrans" presStyleLbl="sibTrans2D1" presStyleIdx="1" presStyleCnt="3"/>
      <dgm:spPr/>
      <dgm:t>
        <a:bodyPr/>
        <a:lstStyle/>
        <a:p>
          <a:endParaRPr lang="zh-CN" altLang="en-US"/>
        </a:p>
      </dgm:t>
    </dgm:pt>
    <dgm:pt modelId="{DD2E2E3D-0EB0-44A0-95E7-4328B4D409B4}" type="pres">
      <dgm:prSet presAssocID="{B973ED16-E5F1-48B2-B1DA-71C3C04AFFFC}" presName="node" presStyleLbl="node1" presStyleIdx="2" presStyleCnt="3">
        <dgm:presLayoutVars>
          <dgm:bulletEnabled val="1"/>
        </dgm:presLayoutVars>
      </dgm:prSet>
      <dgm:spPr/>
      <dgm:t>
        <a:bodyPr/>
        <a:lstStyle/>
        <a:p>
          <a:endParaRPr lang="zh-CN" altLang="en-US"/>
        </a:p>
      </dgm:t>
    </dgm:pt>
    <dgm:pt modelId="{9CF054A6-E32C-4641-A96C-31F1BBCB44EE}" type="pres">
      <dgm:prSet presAssocID="{B973ED16-E5F1-48B2-B1DA-71C3C04AFFFC}" presName="dummy" presStyleCnt="0"/>
      <dgm:spPr/>
    </dgm:pt>
    <dgm:pt modelId="{6E6DA8C9-CB72-486C-BB06-270138C38E51}" type="pres">
      <dgm:prSet presAssocID="{BB6F20B2-4172-4E6E-80C8-613452554B5B}" presName="sibTrans" presStyleLbl="sibTrans2D1" presStyleIdx="2" presStyleCnt="3"/>
      <dgm:spPr/>
      <dgm:t>
        <a:bodyPr/>
        <a:lstStyle/>
        <a:p>
          <a:endParaRPr lang="zh-CN" altLang="en-US"/>
        </a:p>
      </dgm:t>
    </dgm:pt>
  </dgm:ptLst>
  <dgm:cxnLst>
    <dgm:cxn modelId="{77FC0931-40CD-4C51-98B7-B0F6468631E6}" type="presOf" srcId="{F8625B76-FCBD-47FB-A32B-7E5ED0BB146D}" destId="{0C83DC6B-88C1-4BBB-A2B9-EDA88AD966FD}" srcOrd="0" destOrd="0" presId="urn:microsoft.com/office/officeart/2005/8/layout/radial6"/>
    <dgm:cxn modelId="{4562AB4B-B4F6-49E1-8528-EF47AF20617A}" type="presOf" srcId="{45FD6BFD-2528-4A89-AA7D-7E53C3298DAA}" destId="{BC2D079F-56FB-4D00-8F81-A24A2AC4F637}" srcOrd="0" destOrd="0" presId="urn:microsoft.com/office/officeart/2005/8/layout/radial6"/>
    <dgm:cxn modelId="{AD82D0A6-7D01-432A-B457-9ECEA2E3F56A}" type="presOf" srcId="{BB6F20B2-4172-4E6E-80C8-613452554B5B}" destId="{6E6DA8C9-CB72-486C-BB06-270138C38E51}" srcOrd="0" destOrd="0" presId="urn:microsoft.com/office/officeart/2005/8/layout/radial6"/>
    <dgm:cxn modelId="{6D492D82-307E-4F5A-941C-1DC7F1E671AE}" type="presOf" srcId="{0B8C7133-E7E5-4618-8340-A11BD76AA4D5}" destId="{F049A563-2902-4856-BEC0-03483CB1E945}" srcOrd="0" destOrd="0" presId="urn:microsoft.com/office/officeart/2005/8/layout/radial6"/>
    <dgm:cxn modelId="{AA84F35D-AFE5-4E76-8D93-F5C8D39BFA35}" srcId="{4D537194-83B9-4D08-AB9E-6119B31B7A9E}" destId="{B973ED16-E5F1-48B2-B1DA-71C3C04AFFFC}" srcOrd="2" destOrd="0" parTransId="{4ECD2163-1A11-453C-87B8-6E413412D2CB}" sibTransId="{BB6F20B2-4172-4E6E-80C8-613452554B5B}"/>
    <dgm:cxn modelId="{F09021BA-9620-4DD5-9C15-DD13D3FD3281}" srcId="{F8625B76-FCBD-47FB-A32B-7E5ED0BB146D}" destId="{701BB9D4-14C7-46C5-ADC6-B3B49654ABD2}" srcOrd="1" destOrd="0" parTransId="{BF8B161F-5851-4CC8-9A17-232A6AE7DCF7}" sibTransId="{FE73A013-E48E-426F-8ADD-B4D120195F3C}"/>
    <dgm:cxn modelId="{C16B9D79-AA22-4915-8AF3-65340DFAA96A}" srcId="{4D537194-83B9-4D08-AB9E-6119B31B7A9E}" destId="{0B8C7133-E7E5-4618-8340-A11BD76AA4D5}" srcOrd="1" destOrd="0" parTransId="{9CB85CAB-F71E-412C-A25C-51FA56321061}" sibTransId="{45FD6BFD-2528-4A89-AA7D-7E53C3298DAA}"/>
    <dgm:cxn modelId="{B40225F4-FAD8-4926-A14F-9B9E8DDF388E}" type="presOf" srcId="{4D537194-83B9-4D08-AB9E-6119B31B7A9E}" destId="{FF69FE34-72DC-4A4A-9D85-56289FF668E1}" srcOrd="0" destOrd="0" presId="urn:microsoft.com/office/officeart/2005/8/layout/radial6"/>
    <dgm:cxn modelId="{B814D95C-9241-45AD-8628-184DFD47D2E7}" srcId="{4D537194-83B9-4D08-AB9E-6119B31B7A9E}" destId="{4F20E66D-DFEE-4C48-9A2B-6654FB8A2167}" srcOrd="0" destOrd="0" parTransId="{EEE0F95D-B504-41AA-BFBF-9DC8F6BD98E0}" sibTransId="{49E2968B-552D-440D-847C-6D8979909CA5}"/>
    <dgm:cxn modelId="{F69E33DE-24ED-45D3-87E6-C216524F77CD}" type="presOf" srcId="{49E2968B-552D-440D-847C-6D8979909CA5}" destId="{A67F3549-3F25-4222-A9FA-0378AD680473}" srcOrd="0" destOrd="0" presId="urn:microsoft.com/office/officeart/2005/8/layout/radial6"/>
    <dgm:cxn modelId="{958E731A-0F3E-41E7-8D6F-1823C99A7849}" srcId="{F8625B76-FCBD-47FB-A32B-7E5ED0BB146D}" destId="{4D537194-83B9-4D08-AB9E-6119B31B7A9E}" srcOrd="0" destOrd="0" parTransId="{D9875C59-C76B-4F6C-A0D1-0A681546B893}" sibTransId="{54578DD1-727B-4D05-BAFD-E2DB699204C1}"/>
    <dgm:cxn modelId="{26B4D88B-096E-41F8-807A-BACF68D1C0AE}" type="presOf" srcId="{B973ED16-E5F1-48B2-B1DA-71C3C04AFFFC}" destId="{DD2E2E3D-0EB0-44A0-95E7-4328B4D409B4}" srcOrd="0" destOrd="0" presId="urn:microsoft.com/office/officeart/2005/8/layout/radial6"/>
    <dgm:cxn modelId="{0AA7C740-1CA5-458F-8BE6-A6009569FFF6}" type="presOf" srcId="{4F20E66D-DFEE-4C48-9A2B-6654FB8A2167}" destId="{0170A2CA-5BE7-4FBF-BD2D-540CB1B38957}" srcOrd="0" destOrd="0" presId="urn:microsoft.com/office/officeart/2005/8/layout/radial6"/>
    <dgm:cxn modelId="{F648E141-4413-41E2-870E-047216BAA5CB}" type="presParOf" srcId="{0C83DC6B-88C1-4BBB-A2B9-EDA88AD966FD}" destId="{FF69FE34-72DC-4A4A-9D85-56289FF668E1}" srcOrd="0" destOrd="0" presId="urn:microsoft.com/office/officeart/2005/8/layout/radial6"/>
    <dgm:cxn modelId="{DB792327-AEBC-4F30-BFA8-843EFB88074B}" type="presParOf" srcId="{0C83DC6B-88C1-4BBB-A2B9-EDA88AD966FD}" destId="{0170A2CA-5BE7-4FBF-BD2D-540CB1B38957}" srcOrd="1" destOrd="0" presId="urn:microsoft.com/office/officeart/2005/8/layout/radial6"/>
    <dgm:cxn modelId="{EEA3EC63-1721-4FE3-B85A-7170AAFC5B4E}" type="presParOf" srcId="{0C83DC6B-88C1-4BBB-A2B9-EDA88AD966FD}" destId="{4AC264A4-D6EB-4D94-8957-737A64131DDF}" srcOrd="2" destOrd="0" presId="urn:microsoft.com/office/officeart/2005/8/layout/radial6"/>
    <dgm:cxn modelId="{C57A7CD5-7074-42E1-A4DC-1D7A848423E6}" type="presParOf" srcId="{0C83DC6B-88C1-4BBB-A2B9-EDA88AD966FD}" destId="{A67F3549-3F25-4222-A9FA-0378AD680473}" srcOrd="3" destOrd="0" presId="urn:microsoft.com/office/officeart/2005/8/layout/radial6"/>
    <dgm:cxn modelId="{1DF7E9CB-3C51-4984-BF9C-533570D7E8F7}" type="presParOf" srcId="{0C83DC6B-88C1-4BBB-A2B9-EDA88AD966FD}" destId="{F049A563-2902-4856-BEC0-03483CB1E945}" srcOrd="4" destOrd="0" presId="urn:microsoft.com/office/officeart/2005/8/layout/radial6"/>
    <dgm:cxn modelId="{3C978E6E-AD5D-4913-94D5-C7F24B010669}" type="presParOf" srcId="{0C83DC6B-88C1-4BBB-A2B9-EDA88AD966FD}" destId="{3F4E8F15-E963-46C8-AC6E-A4D7B446507B}" srcOrd="5" destOrd="0" presId="urn:microsoft.com/office/officeart/2005/8/layout/radial6"/>
    <dgm:cxn modelId="{5FA7D8F9-70F9-41AD-AD60-904D3D4B60FC}" type="presParOf" srcId="{0C83DC6B-88C1-4BBB-A2B9-EDA88AD966FD}" destId="{BC2D079F-56FB-4D00-8F81-A24A2AC4F637}" srcOrd="6" destOrd="0" presId="urn:microsoft.com/office/officeart/2005/8/layout/radial6"/>
    <dgm:cxn modelId="{A92F702F-808F-44CB-AB80-3878CCD491DB}" type="presParOf" srcId="{0C83DC6B-88C1-4BBB-A2B9-EDA88AD966FD}" destId="{DD2E2E3D-0EB0-44A0-95E7-4328B4D409B4}" srcOrd="7" destOrd="0" presId="urn:microsoft.com/office/officeart/2005/8/layout/radial6"/>
    <dgm:cxn modelId="{349C80EA-8C97-4904-8641-A2C17ACF9209}" type="presParOf" srcId="{0C83DC6B-88C1-4BBB-A2B9-EDA88AD966FD}" destId="{9CF054A6-E32C-4641-A96C-31F1BBCB44EE}" srcOrd="8" destOrd="0" presId="urn:microsoft.com/office/officeart/2005/8/layout/radial6"/>
    <dgm:cxn modelId="{BA36AD74-5382-4CA6-A835-AD69A28DFA81}" type="presParOf" srcId="{0C83DC6B-88C1-4BBB-A2B9-EDA88AD966FD}" destId="{6E6DA8C9-CB72-486C-BB06-270138C38E51}" srcOrd="9"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092788" cy="4716524"/>
        <a:chOff x="0" y="0"/>
        <a:chExt cx="7092788" cy="4716524"/>
      </a:xfrm>
    </dsp:grpSpPr>
    <dsp:sp modelId="{A67F3549-3F25-4222-A9FA-0378AD680473}">
      <dsp:nvSpPr>
        <dsp:cNvPr id="5" name="空心弧 4"/>
        <dsp:cNvSpPr/>
      </dsp:nvSpPr>
      <dsp:spPr bwMode="white">
        <a:xfrm>
          <a:off x="1364141" y="507412"/>
          <a:ext cx="4364506" cy="4364506"/>
        </a:xfrm>
        <a:prstGeom prst="blockArc">
          <a:avLst>
            <a:gd name="adj1" fmla="val 16199999"/>
            <a:gd name="adj2" fmla="val 1799999"/>
            <a:gd name="adj3" fmla="val 3962"/>
          </a:avLst>
        </a:prstGeom>
        <a:solidFill>
          <a:srgbClr val="00B0F0"/>
        </a:solidFill>
      </dsp:spPr>
      <dsp:style>
        <a:lnRef idx="0">
          <a:schemeClr val="accent1">
            <a:tint val="60000"/>
          </a:schemeClr>
        </a:lnRef>
        <a:fillRef idx="1">
          <a:schemeClr val="accent1">
            <a:tint val="60000"/>
          </a:schemeClr>
        </a:fillRef>
        <a:effectRef idx="0">
          <a:scrgbClr r="0" g="0" b="0"/>
        </a:effectRef>
        <a:fontRef idx="minor">
          <a:schemeClr val="lt1"/>
        </a:fontRef>
      </dsp:style>
      <dsp:txXfrm>
        <a:off x="1364141" y="507412"/>
        <a:ext cx="4364506" cy="4364506"/>
      </dsp:txXfrm>
    </dsp:sp>
    <dsp:sp modelId="{BC2D079F-56FB-4D00-8F81-A24A2AC4F637}">
      <dsp:nvSpPr>
        <dsp:cNvPr id="7" name="空心弧 6"/>
        <dsp:cNvSpPr/>
      </dsp:nvSpPr>
      <dsp:spPr bwMode="white">
        <a:xfrm>
          <a:off x="1364141" y="507412"/>
          <a:ext cx="4364506" cy="4364506"/>
        </a:xfrm>
        <a:prstGeom prst="blockArc">
          <a:avLst>
            <a:gd name="adj1" fmla="val 1799999"/>
            <a:gd name="adj2" fmla="val 9000000"/>
            <a:gd name="adj3" fmla="val 3962"/>
          </a:avLst>
        </a:prstGeom>
        <a:solidFill>
          <a:srgbClr val="00B0F0"/>
        </a:solidFill>
      </dsp:spPr>
      <dsp:style>
        <a:lnRef idx="0">
          <a:schemeClr val="accent1">
            <a:tint val="60000"/>
          </a:schemeClr>
        </a:lnRef>
        <a:fillRef idx="1">
          <a:schemeClr val="accent1">
            <a:tint val="60000"/>
          </a:schemeClr>
        </a:fillRef>
        <a:effectRef idx="0">
          <a:scrgbClr r="0" g="0" b="0"/>
        </a:effectRef>
        <a:fontRef idx="minor">
          <a:schemeClr val="lt1"/>
        </a:fontRef>
      </dsp:style>
      <dsp:txXfrm>
        <a:off x="1364141" y="507412"/>
        <a:ext cx="4364506" cy="4364506"/>
      </dsp:txXfrm>
    </dsp:sp>
    <dsp:sp modelId="{6E6DA8C9-CB72-486C-BB06-270138C38E51}">
      <dsp:nvSpPr>
        <dsp:cNvPr id="9" name="空心弧 8"/>
        <dsp:cNvSpPr/>
      </dsp:nvSpPr>
      <dsp:spPr bwMode="white">
        <a:xfrm>
          <a:off x="1364141" y="507412"/>
          <a:ext cx="4364506" cy="4364506"/>
        </a:xfrm>
        <a:prstGeom prst="blockArc">
          <a:avLst>
            <a:gd name="adj1" fmla="val 9000000"/>
            <a:gd name="adj2" fmla="val 16199999"/>
            <a:gd name="adj3" fmla="val 3962"/>
          </a:avLst>
        </a:prstGeom>
        <a:solidFill>
          <a:srgbClr val="00B0F0"/>
        </a:solidFill>
      </dsp:spPr>
      <dsp:style>
        <a:lnRef idx="0">
          <a:schemeClr val="accent1">
            <a:tint val="60000"/>
          </a:schemeClr>
        </a:lnRef>
        <a:fillRef idx="1">
          <a:schemeClr val="accent1">
            <a:tint val="60000"/>
          </a:schemeClr>
        </a:fillRef>
        <a:effectRef idx="0">
          <a:scrgbClr r="0" g="0" b="0"/>
        </a:effectRef>
        <a:fontRef idx="minor">
          <a:schemeClr val="lt1"/>
        </a:fontRef>
      </dsp:style>
      <dsp:txXfrm>
        <a:off x="1364141" y="507412"/>
        <a:ext cx="4364506" cy="4364506"/>
      </dsp:txXfrm>
    </dsp:sp>
    <dsp:sp modelId="{FF69FE34-72DC-4A4A-9D85-56289FF668E1}">
      <dsp:nvSpPr>
        <dsp:cNvPr id="3" name="椭圆 2"/>
        <dsp:cNvSpPr/>
      </dsp:nvSpPr>
      <dsp:spPr bwMode="white">
        <a:xfrm>
          <a:off x="2592612" y="1735883"/>
          <a:ext cx="1907564" cy="1907564"/>
        </a:xfrm>
        <a:prstGeom prst="ellipse">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b="1" dirty="0" smtClean="0">
              <a:latin typeface="+mn-lt"/>
              <a:ea typeface="+mn-ea"/>
              <a:cs typeface="+mn-ea"/>
              <a:sym typeface="+mn-lt"/>
            </a:rPr>
            <a:t>分布列选择的原则</a:t>
          </a:r>
          <a:endParaRPr lang="zh-CN" altLang="en-US" sz="1800" b="1" dirty="0">
            <a:latin typeface="+mn-lt"/>
            <a:ea typeface="+mn-ea"/>
            <a:cs typeface="+mn-ea"/>
            <a:sym typeface="+mn-lt"/>
          </a:endParaRPr>
        </a:p>
      </dsp:txBody>
      <dsp:txXfrm>
        <a:off x="2592612" y="1735883"/>
        <a:ext cx="1907564" cy="1907564"/>
      </dsp:txXfrm>
    </dsp:sp>
    <dsp:sp modelId="{0170A2CA-5BE7-4FBF-BD2D-540CB1B38957}">
      <dsp:nvSpPr>
        <dsp:cNvPr id="4" name="椭圆 3"/>
        <dsp:cNvSpPr/>
      </dsp:nvSpPr>
      <dsp:spPr bwMode="white">
        <a:xfrm>
          <a:off x="2878747" y="0"/>
          <a:ext cx="1335295" cy="1335295"/>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zh-CN" altLang="en-US" sz="1600" b="1" dirty="0" smtClean="0">
              <a:solidFill>
                <a:schemeClr val="tx1"/>
              </a:solidFill>
              <a:latin typeface="+mn-lt"/>
              <a:ea typeface="+mn-ea"/>
              <a:cs typeface="+mn-ea"/>
              <a:sym typeface="+mn-lt"/>
            </a:rPr>
            <a:t>保证数据均匀分布</a:t>
          </a:r>
          <a:endParaRPr lang="zh-CN" altLang="en-US" sz="1600" b="1" dirty="0">
            <a:solidFill>
              <a:schemeClr val="tx1"/>
            </a:solidFill>
            <a:latin typeface="+mn-lt"/>
            <a:ea typeface="+mn-ea"/>
            <a:cs typeface="+mn-ea"/>
            <a:sym typeface="+mn-lt"/>
          </a:endParaRPr>
        </a:p>
      </dsp:txBody>
      <dsp:txXfrm>
        <a:off x="2878747" y="0"/>
        <a:ext cx="1335295" cy="1335295"/>
      </dsp:txXfrm>
    </dsp:sp>
    <dsp:sp modelId="{F049A563-2902-4856-BEC0-03483CB1E945}">
      <dsp:nvSpPr>
        <dsp:cNvPr id="6" name="椭圆 5"/>
        <dsp:cNvSpPr/>
      </dsp:nvSpPr>
      <dsp:spPr bwMode="white">
        <a:xfrm>
          <a:off x="4629865" y="3033027"/>
          <a:ext cx="1335295" cy="1335295"/>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zh-CN" altLang="en-US" sz="1600" b="1" dirty="0" smtClean="0">
              <a:solidFill>
                <a:schemeClr val="tx1"/>
              </a:solidFill>
              <a:latin typeface="+mn-lt"/>
              <a:ea typeface="+mn-ea"/>
              <a:cs typeface="+mn-ea"/>
              <a:sym typeface="+mn-lt"/>
            </a:rPr>
            <a:t>尽量选择关联字段</a:t>
          </a:r>
          <a:endParaRPr lang="zh-CN" altLang="en-US" sz="1600" b="1" dirty="0">
            <a:solidFill>
              <a:schemeClr val="tx1"/>
            </a:solidFill>
            <a:latin typeface="+mn-lt"/>
            <a:ea typeface="+mn-ea"/>
            <a:cs typeface="+mn-ea"/>
            <a:sym typeface="+mn-lt"/>
          </a:endParaRPr>
        </a:p>
      </dsp:txBody>
      <dsp:txXfrm>
        <a:off x="4629865" y="3033027"/>
        <a:ext cx="1335295" cy="1335295"/>
      </dsp:txXfrm>
    </dsp:sp>
    <dsp:sp modelId="{DD2E2E3D-0EB0-44A0-95E7-4328B4D409B4}">
      <dsp:nvSpPr>
        <dsp:cNvPr id="8" name="椭圆 7"/>
        <dsp:cNvSpPr/>
      </dsp:nvSpPr>
      <dsp:spPr bwMode="white">
        <a:xfrm>
          <a:off x="1127628" y="3033027"/>
          <a:ext cx="1335295" cy="1335295"/>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20320" tIns="20320" rIns="20320" bIns="2032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zh-CN" altLang="en-US" sz="1600" b="1" dirty="0" smtClean="0">
              <a:solidFill>
                <a:schemeClr val="tx1"/>
              </a:solidFill>
              <a:latin typeface="+mn-lt"/>
              <a:ea typeface="+mn-ea"/>
              <a:cs typeface="+mn-ea"/>
              <a:sym typeface="+mn-lt"/>
            </a:rPr>
            <a:t>尽量选择聚合字段</a:t>
          </a:r>
          <a:endParaRPr lang="zh-CN" altLang="en-US" sz="1600" b="1" dirty="0">
            <a:solidFill>
              <a:schemeClr val="tx1"/>
            </a:solidFill>
            <a:latin typeface="+mn-lt"/>
            <a:ea typeface="+mn-ea"/>
            <a:cs typeface="+mn-ea"/>
            <a:sym typeface="+mn-lt"/>
          </a:endParaRPr>
        </a:p>
      </dsp:txBody>
      <dsp:txXfrm>
        <a:off x="1127628" y="3033027"/>
        <a:ext cx="1335295" cy="133529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fld>
            <a:endParaRPr lang="en-US" dirty="0">
              <a:latin typeface="Huawei Sans" panose="020C05030302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59840"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1988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mtClean="0"/>
              <a:t>数据库对象并没有严格的正式的定义。</a:t>
            </a:r>
            <a:endParaRPr lang="zh-CN" altLang="en-US" smtClean="0"/>
          </a:p>
          <a:p>
            <a:r>
              <a:rPr lang="en-US" altLang="zh-CN" smtClean="0"/>
              <a:t>A database object is any defined object in a database that is used to store or reference data  --</a:t>
            </a:r>
            <a:r>
              <a:rPr lang="zh-CN" altLang="en-US" smtClean="0"/>
              <a:t>摘自 </a:t>
            </a:r>
            <a:r>
              <a:rPr lang="en-US" altLang="zh-CN" smtClean="0"/>
              <a:t>Sams Teach Yourself SQL in 24 Hours, 4th Edition</a:t>
            </a:r>
            <a:endParaRPr lang="en-US" altLang="zh-CN" smtClean="0"/>
          </a:p>
          <a:p>
            <a:r>
              <a:rPr lang="en-US" altLang="zh-CN" smtClean="0"/>
              <a:t>Object type</a:t>
            </a:r>
            <a:r>
              <a:rPr lang="zh-CN" altLang="en-US" smtClean="0"/>
              <a:t>是对象的基本概念，比如表，索引等。</a:t>
            </a:r>
            <a:endParaRPr lang="zh-CN" altLang="en-US" smtClean="0"/>
          </a:p>
          <a:p>
            <a:r>
              <a:rPr lang="en-US" altLang="zh-CN" smtClean="0"/>
              <a:t>Object instance</a:t>
            </a:r>
            <a:r>
              <a:rPr lang="zh-CN" altLang="en-US" smtClean="0"/>
              <a:t>是对象的实例，比如 </a:t>
            </a:r>
            <a:r>
              <a:rPr lang="en-US" altLang="zh-CN" smtClean="0"/>
              <a:t>customer_infor</a:t>
            </a:r>
            <a:r>
              <a:rPr lang="zh-CN" altLang="en-US" smtClean="0"/>
              <a:t>就是</a:t>
            </a:r>
            <a:r>
              <a:rPr lang="en-US" altLang="zh-CN" smtClean="0"/>
              <a:t>TABLE</a:t>
            </a:r>
            <a:r>
              <a:rPr lang="zh-CN" altLang="en-US" smtClean="0"/>
              <a:t>对象的一个实例。</a:t>
            </a:r>
            <a:endParaRPr lang="zh-CN" altLang="en-US" smtClean="0"/>
          </a:p>
          <a:p>
            <a:endParaRPr lang="en-US" altLang="zh-CN" smtClean="0"/>
          </a:p>
          <a:p>
            <a:endParaRPr lang="en-US" altLang="zh-CN" smtClean="0"/>
          </a:p>
          <a:p>
            <a:endParaRPr lang="zh-CN" altLang="en-US" dirty="0"/>
          </a:p>
        </p:txBody>
      </p:sp>
      <p:sp>
        <p:nvSpPr>
          <p:cNvPr id="3" name="幻灯片图像占位符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名称大小写规范可以在一个项目为单位进行规范，比如全部大写，全部小写，或者首字母大写。</a:t>
            </a:r>
            <a:endParaRPr lang="en-US" altLang="zh-CN" smtClean="0"/>
          </a:p>
          <a:p>
            <a:r>
              <a:rPr lang="zh-CN" altLang="en-US" smtClean="0"/>
              <a:t>有些规范建议数据库对象命名一般不超过</a:t>
            </a:r>
            <a:r>
              <a:rPr lang="en-US" altLang="zh-CN" smtClean="0"/>
              <a:t>30</a:t>
            </a:r>
            <a:r>
              <a:rPr lang="zh-CN" altLang="en-US" smtClean="0"/>
              <a:t>个字符。这是由于有些商业数据库早期的版本对表名视图名称有长度的限制，比如不能超过</a:t>
            </a:r>
            <a:r>
              <a:rPr lang="en-US" altLang="zh-CN" smtClean="0"/>
              <a:t>30</a:t>
            </a:r>
            <a:r>
              <a:rPr lang="zh-CN" altLang="en-US" smtClean="0"/>
              <a:t>个字符。</a:t>
            </a:r>
            <a:endParaRPr lang="en-US" altLang="zh-CN" smtClean="0"/>
          </a:p>
          <a:p>
            <a:r>
              <a:rPr lang="zh-CN" altLang="en-US" smtClean="0"/>
              <a:t>从另外一个方面讲，过长的名称也不便于记忆，交流和编写</a:t>
            </a:r>
            <a:r>
              <a:rPr lang="en-US" altLang="zh-CN" smtClean="0"/>
              <a:t>SQL</a:t>
            </a:r>
            <a:r>
              <a:rPr lang="zh-CN" altLang="en-US" smtClean="0"/>
              <a:t>代码。</a:t>
            </a:r>
            <a:endParaRPr lang="en-US" altLang="zh-CN" smtClean="0"/>
          </a:p>
          <a:p>
            <a:r>
              <a:rPr lang="zh-CN" altLang="en-US" smtClean="0"/>
              <a:t>可以找一些公开的数据库命名规范为蓝本，根据项目特点，制定一些面向行业的，面向项目的数据库命名规范。</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本节先介绍备份和恢复的基本概念。在实际应用中，数据库的备份恢复策略需要和整个部门或企业的信息系统平台的灾难备份方案统一考虑，因此重点介绍了信息系统灾难恢复规范准中对灾难恢复等级的相关规定。最后是对不同的备份方式进行了对比介绍。</a:t>
            </a:r>
            <a:endParaRPr lang="zh-CN" altLang="en-US"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导致数据丢失的可能原因：</a:t>
            </a:r>
            <a:endParaRPr lang="en-US" altLang="zh-CN" smtClean="0"/>
          </a:p>
          <a:p>
            <a:pPr lvl="1"/>
            <a:r>
              <a:rPr lang="zh-CN" altLang="en-US" smtClean="0"/>
              <a:t>存储介质故障</a:t>
            </a:r>
            <a:endParaRPr lang="en-US" altLang="zh-CN" smtClean="0"/>
          </a:p>
          <a:p>
            <a:pPr lvl="1"/>
            <a:r>
              <a:rPr lang="zh-CN" altLang="en-US" smtClean="0"/>
              <a:t>用户的操作错误</a:t>
            </a:r>
            <a:endParaRPr lang="en-US" altLang="zh-CN" smtClean="0"/>
          </a:p>
          <a:p>
            <a:pPr lvl="1"/>
            <a:r>
              <a:rPr lang="zh-CN" altLang="en-US" smtClean="0"/>
              <a:t>服务器故障</a:t>
            </a:r>
            <a:endParaRPr lang="en-US" altLang="zh-CN" smtClean="0"/>
          </a:p>
          <a:p>
            <a:pPr lvl="1"/>
            <a:r>
              <a:rPr lang="zh-CN" altLang="en-US" smtClean="0"/>
              <a:t>病毒侵害</a:t>
            </a:r>
            <a:endParaRPr lang="en-US" altLang="zh-CN" smtClean="0"/>
          </a:p>
          <a:p>
            <a:pPr lvl="1"/>
            <a:r>
              <a:rPr lang="zh-CN" altLang="en-US" smtClean="0"/>
              <a:t>自然灾害</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RPO</a:t>
            </a:r>
            <a:r>
              <a:rPr lang="zh-CN" altLang="en-US" smtClean="0"/>
              <a:t>：必须恢复到的时间点要求，举个例子说明，比如</a:t>
            </a:r>
            <a:r>
              <a:rPr lang="en-US" altLang="zh-CN" smtClean="0"/>
              <a:t>RPO</a:t>
            </a:r>
            <a:r>
              <a:rPr lang="zh-CN" altLang="en-US" smtClean="0"/>
              <a:t>要求是</a:t>
            </a:r>
            <a:r>
              <a:rPr lang="en-US" altLang="zh-CN" smtClean="0"/>
              <a:t>1</a:t>
            </a:r>
            <a:r>
              <a:rPr lang="zh-CN" altLang="en-US" smtClean="0"/>
              <a:t>天，那么就是灾难发生后，必须能够把系统和数据恢复到故障发生</a:t>
            </a:r>
            <a:r>
              <a:rPr lang="en-US" altLang="zh-CN" smtClean="0"/>
              <a:t>24</a:t>
            </a:r>
            <a:r>
              <a:rPr lang="zh-CN" altLang="en-US" smtClean="0"/>
              <a:t>小时之前这个时间点的状态。</a:t>
            </a:r>
            <a:r>
              <a:rPr lang="en-US" altLang="zh-CN" smtClean="0"/>
              <a:t>24</a:t>
            </a:r>
            <a:r>
              <a:rPr lang="zh-CN" altLang="en-US" smtClean="0"/>
              <a:t>小时以内的数据存在丢失的可能性。</a:t>
            </a:r>
            <a:r>
              <a:rPr lang="en-US" altLang="zh-CN" smtClean="0"/>
              <a:t>24</a:t>
            </a:r>
            <a:r>
              <a:rPr lang="zh-CN" altLang="en-US" smtClean="0"/>
              <a:t>小时以内的数据丢失在这个等级下是允许的，但如果数据只能恢复到</a:t>
            </a:r>
            <a:r>
              <a:rPr lang="en-US" altLang="zh-CN" smtClean="0"/>
              <a:t>2</a:t>
            </a:r>
            <a:r>
              <a:rPr lang="zh-CN" altLang="en-US" smtClean="0"/>
              <a:t>天前，就是</a:t>
            </a:r>
            <a:r>
              <a:rPr lang="en-US" altLang="zh-CN" smtClean="0"/>
              <a:t>48</a:t>
            </a:r>
            <a:r>
              <a:rPr lang="zh-CN" altLang="en-US" smtClean="0"/>
              <a:t>个小时之前的状态，那么就不满足</a:t>
            </a:r>
            <a:r>
              <a:rPr lang="en-US" altLang="zh-CN" smtClean="0"/>
              <a:t>RPO=1</a:t>
            </a:r>
            <a:r>
              <a:rPr lang="zh-CN" altLang="en-US" smtClean="0"/>
              <a:t>天的要求。</a:t>
            </a:r>
            <a:endParaRPr lang="en-US" altLang="zh-CN" smtClean="0"/>
          </a:p>
          <a:p>
            <a:r>
              <a:rPr lang="en-US" altLang="zh-CN" smtClean="0"/>
              <a:t>RTO</a:t>
            </a:r>
            <a:r>
              <a:rPr lang="zh-CN" altLang="en-US" smtClean="0"/>
              <a:t>强调的是服务的可用性，</a:t>
            </a:r>
            <a:r>
              <a:rPr lang="en-US" altLang="zh-CN" smtClean="0"/>
              <a:t>RTO</a:t>
            </a:r>
            <a:r>
              <a:rPr lang="zh-CN" altLang="en-US" smtClean="0"/>
              <a:t>越小服务损失就越少，</a:t>
            </a:r>
            <a:r>
              <a:rPr lang="en-US" altLang="zh-CN" smtClean="0"/>
              <a:t>RPO</a:t>
            </a:r>
            <a:r>
              <a:rPr lang="zh-CN" altLang="en-US" smtClean="0"/>
              <a:t>是数据丢失，</a:t>
            </a:r>
            <a:r>
              <a:rPr lang="en-US" altLang="zh-CN" smtClean="0"/>
              <a:t>RPO</a:t>
            </a:r>
            <a:r>
              <a:rPr lang="zh-CN" altLang="en-US" smtClean="0"/>
              <a:t>越小数据丢失的越少。</a:t>
            </a:r>
            <a:endParaRPr lang="en-US" altLang="zh-CN" smtClean="0"/>
          </a:p>
          <a:p>
            <a:r>
              <a:rPr lang="zh-CN" altLang="en-US" smtClean="0"/>
              <a:t>信息系统灾难恢复规范</a:t>
            </a:r>
            <a:r>
              <a:rPr lang="en-US" altLang="zh-CN" smtClean="0"/>
              <a:t> GB/T 20988-2007   2007</a:t>
            </a:r>
            <a:r>
              <a:rPr lang="zh-CN" altLang="en-US" smtClean="0"/>
              <a:t>年</a:t>
            </a:r>
            <a:r>
              <a:rPr lang="en-US" altLang="zh-CN" smtClean="0"/>
              <a:t>6</a:t>
            </a:r>
            <a:r>
              <a:rPr lang="zh-CN" altLang="en-US" smtClean="0"/>
              <a:t>月发布，</a:t>
            </a:r>
            <a:r>
              <a:rPr lang="en-US" altLang="zh-CN" smtClean="0"/>
              <a:t>11</a:t>
            </a:r>
            <a:r>
              <a:rPr lang="zh-CN" altLang="en-US" smtClean="0"/>
              <a:t>月开始实施。</a:t>
            </a:r>
            <a:endParaRPr lang="en-US" altLang="zh-CN" smtClean="0"/>
          </a:p>
          <a:p>
            <a:r>
              <a:rPr lang="zh-CN" altLang="en-US" smtClean="0"/>
              <a:t>灾难备份，简称灾备。</a:t>
            </a:r>
            <a:endParaRPr lang="en-US" altLang="zh-CN" smtClean="0"/>
          </a:p>
          <a:p>
            <a:r>
              <a:rPr lang="zh-CN" altLang="en-US" smtClean="0"/>
              <a:t>典型的企业容灾目标：</a:t>
            </a:r>
            <a:endParaRPr lang="en-US" altLang="zh-CN" smtClean="0"/>
          </a:p>
          <a:p>
            <a:pPr lvl="1"/>
            <a:r>
              <a:rPr lang="zh-CN" altLang="en-US" smtClean="0"/>
              <a:t>恢复时间目标</a:t>
            </a:r>
            <a:r>
              <a:rPr lang="en-US" altLang="zh-CN" smtClean="0"/>
              <a:t>RTO&lt;30</a:t>
            </a:r>
            <a:r>
              <a:rPr lang="zh-CN" altLang="en-US" smtClean="0"/>
              <a:t>分钟</a:t>
            </a:r>
            <a:endParaRPr lang="en-US" altLang="zh-CN" smtClean="0"/>
          </a:p>
          <a:p>
            <a:pPr lvl="1"/>
            <a:r>
              <a:rPr lang="zh-CN" altLang="en-US" smtClean="0"/>
              <a:t>数据零丢失 </a:t>
            </a:r>
            <a:r>
              <a:rPr lang="en-US" altLang="zh-CN" smtClean="0"/>
              <a:t>RPO = 0</a:t>
            </a:r>
            <a:endParaRPr lang="en-US" altLang="zh-CN" smtClean="0"/>
          </a:p>
          <a:p>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等级一：基本支持。要求数据备份系统能够保证每周至少进行一次数据备份，备份介质能够提供场外存放。对于备用数据处理系统和备用网络系统，没有具体要求。例如能够把数据备份到磁带上，磁带同城异地保存。</a:t>
            </a:r>
            <a:endParaRPr lang="en-US" altLang="zh-CN" smtClean="0"/>
          </a:p>
          <a:p>
            <a:r>
              <a:rPr lang="zh-CN" altLang="en-US" smtClean="0"/>
              <a:t>等级二：备用场地支持。在满足等级一的条件基础上，要求配备灾难恢复所需的部分数据处理设备，或灾难发生后能在预定时间内调配所需的数据处理设备到备用场地；要求配备部分通信线路和相应的网络设备，或灾难发生后能在预定时间内调配所需的通信线路和网络设备到备用场地。</a:t>
            </a:r>
            <a:endParaRPr lang="en-US" altLang="zh-CN" smtClean="0"/>
          </a:p>
          <a:p>
            <a:r>
              <a:rPr lang="zh-CN" altLang="en-US" smtClean="0"/>
              <a:t>等级三：电子传输和设备支持。要求每天至少进行一次完全数据备份，备份介质场外存放，同时每天多次利用通信网络将关键数据定时批量传送至备用场地。配备灾难恢复所需的部分数据处理设备、通信线路和相应的网络设备。</a:t>
            </a:r>
            <a:endParaRPr lang="en-US" altLang="zh-CN" smtClean="0"/>
          </a:p>
          <a:p>
            <a:r>
              <a:rPr lang="zh-CN" altLang="en-US" smtClean="0"/>
              <a:t>等级四：电子传输及完整设备支持。在等级三的基础上，要求配置灾难恢复所需的所有数据处理设备、通行线路和相应的网络设备，并且出于就绪或运行状态。</a:t>
            </a:r>
            <a:endParaRPr lang="en-US" altLang="zh-CN" smtClean="0"/>
          </a:p>
          <a:p>
            <a:r>
              <a:rPr lang="zh-CN" altLang="en-US" smtClean="0"/>
              <a:t>等级五：实时数据传输及完整设备支持。除要求每天至少进行一次完全数据备份，备份介质场外存放外，还要求采用远程数据复制技术，利用通信网络将关键数据实时复制到备用场地。</a:t>
            </a:r>
            <a:endParaRPr lang="en-US" altLang="zh-CN" smtClean="0"/>
          </a:p>
          <a:p>
            <a:r>
              <a:rPr lang="zh-CN" altLang="en-US" smtClean="0"/>
              <a:t>等级六：数据零丢失和远程集群支持。要求实现远程实时备份，数据零丢失；备用数据处理系统具备与生产数据处理系统一致的处理能力，应用软件是“集群的”，可实时无缝切换。</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该表格是国家标准规范</a:t>
            </a:r>
            <a:r>
              <a:rPr lang="en-US" altLang="zh-CN" smtClean="0"/>
              <a:t>《</a:t>
            </a:r>
            <a:r>
              <a:rPr lang="zh-CN" altLang="en-US" smtClean="0"/>
              <a:t>信息系统灾难恢复规范中</a:t>
            </a:r>
            <a:r>
              <a:rPr lang="en-US" altLang="zh-CN" smtClean="0"/>
              <a:t>》</a:t>
            </a:r>
            <a:r>
              <a:rPr lang="zh-CN" altLang="en-US" smtClean="0"/>
              <a:t>所给出的示例。</a:t>
            </a:r>
            <a:endParaRPr lang="en-US" altLang="zh-CN" smtClean="0"/>
          </a:p>
          <a:p>
            <a:pPr lvl="0"/>
            <a:r>
              <a:rPr lang="zh-CN" altLang="en-US" smtClean="0"/>
              <a:t>灾难恢复能力等级越高，对于信息系统的保护效果越好，但同时成本也会急剧上升。因此，需要根据成本风险平衡原则（即灾难恢复资源的成本与风险可能造成的损失之间取得平衡），确定业务系统的合理的灾难恢复能力等级。</a:t>
            </a:r>
            <a:endParaRPr lang="en-US" altLang="zh-CN" smtClean="0"/>
          </a:p>
          <a:p>
            <a:pPr lvl="0"/>
            <a:r>
              <a:rPr lang="zh-CN" altLang="en-US" smtClean="0"/>
              <a:t>比如金融核心业务系统规定的灾难恢复等级都是在</a:t>
            </a:r>
            <a:r>
              <a:rPr lang="en-US" altLang="zh-CN" smtClean="0"/>
              <a:t>6</a:t>
            </a:r>
            <a:r>
              <a:rPr lang="zh-CN" altLang="en-US" smtClean="0"/>
              <a:t>级，非核心业务根据根据业务范围和行业标准一般会在</a:t>
            </a:r>
            <a:r>
              <a:rPr lang="en-US" altLang="zh-CN" smtClean="0"/>
              <a:t>4</a:t>
            </a:r>
            <a:r>
              <a:rPr lang="zh-CN" altLang="en-US" smtClean="0"/>
              <a:t>级或者</a:t>
            </a:r>
            <a:r>
              <a:rPr lang="en-US" altLang="zh-CN" smtClean="0"/>
              <a:t>5</a:t>
            </a:r>
            <a:r>
              <a:rPr lang="zh-CN" altLang="en-US" smtClean="0"/>
              <a:t>级；电信行业里面短信网的灾难恢复等级在</a:t>
            </a:r>
            <a:r>
              <a:rPr lang="en-US" altLang="zh-CN" smtClean="0"/>
              <a:t>3~4</a:t>
            </a:r>
            <a:r>
              <a:rPr lang="zh-CN" altLang="en-US" smtClean="0"/>
              <a:t>等等。</a:t>
            </a:r>
            <a:endParaRPr lang="en-US" altLang="zh-CN" smtClean="0"/>
          </a:p>
          <a:p>
            <a:pPr lvl="0"/>
            <a:r>
              <a:rPr lang="zh-CN" altLang="en-US" smtClean="0"/>
              <a:t>各行业按照规范来评估自身不同业务系统的重要性，来决定各系统灾难恢复能力等级的要求标准。</a:t>
            </a:r>
            <a:endParaRPr lang="en-US" altLang="zh-CN" dirty="0" smtClean="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不同的数据库提供不同的备份工具和手段，但是都会涉及到各种“备份策略”。</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完全备份是备份的基础，虽然重要，但对于大规模系统来说，全备也是要付出时间成本地，可能会对整个系统产生性能影响。</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全量备份由于每次需要备份的数据量相当大，因此备份所需时间较长。所以虽然数据安全性最高，但是不宜频繁操作。</a:t>
            </a:r>
            <a:endParaRPr lang="en-US" altLang="zh-CN" smtClean="0"/>
          </a:p>
          <a:p>
            <a:r>
              <a:rPr lang="zh-CN" altLang="en-US" smtClean="0"/>
              <a:t>增量备份的优点是：没有重复的备份数据，因此每次增量备份的数据量不大，备份所需的时间很短，但是必须保证每次备份的可靠性。比如周四凌晨发生故障，需要恢复系统，就必须把周日的全量备份、周一增量备份、周二增量备份、周三增量备份都准备好并按照时间线依次恢复，如果万一周二的增量备份文件损坏了，那么周三的增量备份就无效了，数据只能恢复到周一晚上</a:t>
            </a:r>
            <a:r>
              <a:rPr lang="en-US" altLang="zh-CN" smtClean="0"/>
              <a:t>24</a:t>
            </a:r>
            <a:r>
              <a:rPr lang="zh-CN" altLang="en-US" smtClean="0"/>
              <a:t>点的状态。</a:t>
            </a:r>
            <a:endParaRPr lang="en-US" altLang="zh-CN" smtClean="0"/>
          </a:p>
          <a:p>
            <a:r>
              <a:rPr lang="zh-CN" altLang="en-US" smtClean="0"/>
              <a:t>差异备份的优点：和增量备份一样，每次备份的数据量不大，备份时间比较短。要保证系统数据可用性，只需要拥有最后一次完全备份和最近一次的差异备份即可。比如周四凌晨发生故障，需要恢复系统，只需要周日的全量备份和周三的差异备份准备好，就可以将系统恢复。</a:t>
            </a:r>
            <a:endParaRPr lang="en-US" altLang="zh-CN" smtClean="0"/>
          </a:p>
          <a:p>
            <a:r>
              <a:rPr lang="zh-CN" altLang="en-US" smtClean="0"/>
              <a:t>按备份数据量，从多到少排序：全量备份</a:t>
            </a:r>
            <a:r>
              <a:rPr lang="en-US" altLang="zh-CN" smtClean="0"/>
              <a:t>-&gt;</a:t>
            </a:r>
            <a:r>
              <a:rPr lang="zh-CN" altLang="en-US" smtClean="0"/>
              <a:t>差异备份</a:t>
            </a:r>
            <a:r>
              <a:rPr lang="en-US" altLang="zh-CN" smtClean="0"/>
              <a:t>-&gt;</a:t>
            </a:r>
            <a:r>
              <a:rPr lang="zh-CN" altLang="en-US" smtClean="0"/>
              <a:t>增量备份。</a:t>
            </a:r>
            <a:endParaRPr lang="en-US" altLang="zh-CN" smtClean="0"/>
          </a:p>
          <a:p>
            <a:r>
              <a:rPr lang="zh-CN" altLang="en-US" smtClean="0"/>
              <a:t>通常在备份时间窗口允许的条件下，推荐使用全量备份</a:t>
            </a:r>
            <a:r>
              <a:rPr lang="en-US" altLang="zh-CN" smtClean="0"/>
              <a:t>+</a:t>
            </a:r>
            <a:r>
              <a:rPr lang="zh-CN" altLang="en-US" smtClean="0"/>
              <a:t>差异备份的方式。</a:t>
            </a:r>
            <a:endParaRPr lang="en-US" altLang="zh-CN" smtClean="0"/>
          </a:p>
          <a:p>
            <a:r>
              <a:rPr lang="zh-CN" altLang="en-US" smtClean="0"/>
              <a:t>如果差异增量数据量比较大，导致在允许备份的时间窗口内无法完成的话，那么可以采用完全备份</a:t>
            </a:r>
            <a:r>
              <a:rPr lang="en-US" altLang="zh-CN" smtClean="0"/>
              <a:t>+</a:t>
            </a:r>
            <a:r>
              <a:rPr lang="zh-CN" altLang="en-US" smtClean="0"/>
              <a:t>增量备份形式。</a:t>
            </a:r>
            <a:endParaRPr lang="en-US" altLang="zh-CN" smtClean="0"/>
          </a:p>
          <a:p>
            <a:endParaRPr lang="en-US" altLang="zh-CN" smtClean="0"/>
          </a:p>
          <a:p>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如果数据库的应用不接受服务停止的情况下，均采用热备方案，但是数据无法保证绝对的准确性。</a:t>
            </a:r>
            <a:endParaRPr lang="en-US" altLang="zh-CN" smtClean="0"/>
          </a:p>
          <a:p>
            <a:r>
              <a:rPr lang="zh-CN" altLang="en-US" smtClean="0"/>
              <a:t>如果可以停止应用读写服务，而要求备份点数据的准确性的情况下，优先使用冷备方案。</a:t>
            </a:r>
            <a:endParaRPr lang="en-US" altLang="zh-CN" smtClean="0"/>
          </a:p>
          <a:p>
            <a:r>
              <a:rPr lang="zh-CN" altLang="en-US" smtClean="0"/>
              <a:t>例如常规的日常备份尽量采用热备方案，而在系统迁移的情况下，为保证数据时点的准确性，倾向使用冷备方案。</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备份可移植性：可以把数据库的备份结果恢复到不同版本不同平台的数据库上。</a:t>
            </a:r>
            <a:endParaRPr lang="en-US" altLang="zh-CN" smtClean="0"/>
          </a:p>
          <a:p>
            <a:r>
              <a:rPr lang="zh-CN" altLang="en-US" smtClean="0"/>
              <a:t>恢复效率：物理备份只要直接恢复数据块数据文件即可，效率高；逻辑备份恢复的时候相当于重新执行</a:t>
            </a:r>
            <a:r>
              <a:rPr lang="en-US" altLang="zh-CN" smtClean="0"/>
              <a:t>sql</a:t>
            </a:r>
            <a:r>
              <a:rPr lang="zh-CN" altLang="en-US" smtClean="0"/>
              <a:t>，所以数据量大的时候系统开销大，效率低。</a:t>
            </a:r>
            <a:endParaRPr lang="en-US" altLang="zh-CN" smtClean="0"/>
          </a:p>
          <a:p>
            <a:r>
              <a:rPr lang="zh-CN" altLang="en-US" smtClean="0"/>
              <a:t>相对于物理复制对日志物理格式的强依赖，逻辑复制仅基于数据的逻辑变化，应用更加灵活。可以实现跨版本复制、向其它异构数据库复制，以及在源、目标数据库表结构不一致时的定制支持。</a:t>
            </a:r>
            <a:endParaRPr lang="en-US" altLang="zh-CN" smtClean="0"/>
          </a:p>
          <a:p>
            <a:r>
              <a:rPr lang="zh-CN" altLang="en-US" smtClean="0"/>
              <a:t>逻辑备份只备份数据，物理备份在备份的时候是数据</a:t>
            </a:r>
            <a:r>
              <a:rPr lang="en-US" altLang="zh-CN" smtClean="0"/>
              <a:t>+</a:t>
            </a:r>
            <a:r>
              <a:rPr lang="zh-CN" altLang="en-US" smtClean="0"/>
              <a:t>元数据，所以相对而言这种情况下，逻辑备份占用空间小。</a:t>
            </a:r>
            <a:endParaRPr lang="en-US" altLang="zh-CN" smtClean="0"/>
          </a:p>
          <a:p>
            <a:r>
              <a:rPr lang="zh-CN" altLang="en-US" smtClean="0"/>
              <a:t>物理备份也可以只备份元数据，在这种使用方式下，备份结果是最小的。</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本章节我们只关注数据库管理系统层次的安全，其他方面暂不涉及。</a:t>
            </a:r>
            <a:endParaRPr lang="en-US" altLang="zh-CN" smtClean="0"/>
          </a:p>
          <a:p>
            <a:r>
              <a:rPr lang="zh-CN" altLang="en-US" smtClean="0"/>
              <a:t>在数据管理系统层次安全里面，数据备份单独作为一个概念在前面讲解过了，这里也不在重复介绍。</a:t>
            </a:r>
            <a:endParaRPr lang="en-US" altLang="zh-CN" smtClean="0"/>
          </a:p>
          <a:p>
            <a:r>
              <a:rPr lang="zh-CN" altLang="en-US" smtClean="0"/>
              <a:t>三个层次都涉及到加密：</a:t>
            </a:r>
            <a:endParaRPr lang="en-US" altLang="zh-CN" smtClean="0"/>
          </a:p>
          <a:p>
            <a:pPr lvl="1"/>
            <a:r>
              <a:rPr lang="zh-CN" altLang="en-US" smtClean="0"/>
              <a:t>网络层次重点专注对传输内容的加密，在通过网络传输前，对传输内容加密，接收方收到信息后进行解密，保证传输安全性。</a:t>
            </a:r>
            <a:endParaRPr lang="en-US" altLang="zh-CN" smtClean="0"/>
          </a:p>
          <a:p>
            <a:pPr lvl="1"/>
            <a:r>
              <a:rPr lang="zh-CN" altLang="en-US" smtClean="0"/>
              <a:t>操作系统层次的加密是对存储在操作系统中的数据文件进行加解密的过程。</a:t>
            </a:r>
            <a:endParaRPr lang="en-US" altLang="zh-CN" smtClean="0"/>
          </a:p>
          <a:p>
            <a:pPr lvl="1"/>
            <a:r>
              <a:rPr lang="zh-CN" altLang="en-US" smtClean="0"/>
              <a:t>数据库管理系统层面的加密则主要是在读写数据的过程通过自定义函数或者内置系统函数的方法来对数据进行加解密。</a:t>
            </a:r>
            <a:endParaRPr lang="en-US" altLang="zh-CN" smtClean="0"/>
          </a:p>
          <a:p>
            <a:r>
              <a:rPr lang="zh-CN" altLang="en-US" smtClean="0"/>
              <a:t>下面这三个概念建议不用特意解释，简单说明即可。</a:t>
            </a:r>
            <a:endParaRPr lang="en-US" altLang="zh-CN" smtClean="0"/>
          </a:p>
          <a:p>
            <a:pPr lvl="1"/>
            <a:r>
              <a:rPr lang="en-US" altLang="zh-CN" smtClean="0"/>
              <a:t>Kerberos</a:t>
            </a:r>
            <a:r>
              <a:rPr lang="zh-CN" altLang="en-US" smtClean="0"/>
              <a:t>是一种计算机网络授权协议，用来在非安全网络中，对个人通信以安全的手段进行身份认证。设计的初衷便是通过密钥系统为 </a:t>
            </a:r>
            <a:r>
              <a:rPr lang="en-US" altLang="zh-CN" smtClean="0"/>
              <a:t>Client </a:t>
            </a:r>
            <a:r>
              <a:rPr lang="zh-CN" altLang="en-US" smtClean="0"/>
              <a:t>和 </a:t>
            </a:r>
            <a:r>
              <a:rPr lang="en-US" altLang="zh-CN" smtClean="0"/>
              <a:t>Server </a:t>
            </a:r>
            <a:r>
              <a:rPr lang="zh-CN" altLang="en-US" smtClean="0"/>
              <a:t>应用程序之间提供强大的认证服务。在使用 </a:t>
            </a:r>
            <a:r>
              <a:rPr lang="en-US" altLang="zh-CN" smtClean="0"/>
              <a:t>Kerberos </a:t>
            </a:r>
            <a:r>
              <a:rPr lang="zh-CN" altLang="en-US" smtClean="0"/>
              <a:t>认证的集群中，</a:t>
            </a:r>
            <a:r>
              <a:rPr lang="en-US" altLang="zh-CN" smtClean="0"/>
              <a:t>Client </a:t>
            </a:r>
            <a:r>
              <a:rPr lang="zh-CN" altLang="en-US" smtClean="0"/>
              <a:t>不会直接和 </a:t>
            </a:r>
            <a:r>
              <a:rPr lang="en-US" altLang="zh-CN" smtClean="0"/>
              <a:t>Server </a:t>
            </a:r>
            <a:r>
              <a:rPr lang="zh-CN" altLang="en-US" smtClean="0"/>
              <a:t>进行认证，而是通过 </a:t>
            </a:r>
            <a:r>
              <a:rPr lang="en-US" altLang="zh-CN" smtClean="0"/>
              <a:t>KDC</a:t>
            </a:r>
            <a:r>
              <a:rPr lang="zh-CN" altLang="en-US" smtClean="0"/>
              <a:t>（</a:t>
            </a:r>
            <a:r>
              <a:rPr lang="en-US" altLang="zh-CN" smtClean="0"/>
              <a:t>Key Distribution Center</a:t>
            </a:r>
            <a:r>
              <a:rPr lang="zh-CN" altLang="en-US" smtClean="0"/>
              <a:t>）来完成互相的认证。</a:t>
            </a:r>
            <a:endParaRPr lang="en-US" altLang="zh-CN" smtClean="0"/>
          </a:p>
          <a:p>
            <a:pPr lvl="1"/>
            <a:r>
              <a:rPr lang="zh-CN" altLang="en-US" smtClean="0"/>
              <a:t>互联网安全协议（英语：</a:t>
            </a:r>
            <a:r>
              <a:rPr lang="en-US" altLang="zh-CN" smtClean="0"/>
              <a:t>Internet Protocol Security</a:t>
            </a:r>
            <a:r>
              <a:rPr lang="zh-CN" altLang="en-US" smtClean="0"/>
              <a:t>，缩写为</a:t>
            </a:r>
            <a:r>
              <a:rPr lang="en-US" altLang="zh-CN" smtClean="0"/>
              <a:t>IPsec</a:t>
            </a:r>
            <a:r>
              <a:rPr lang="zh-CN" altLang="en-US" smtClean="0"/>
              <a:t>），是一个协议包，通过对</a:t>
            </a:r>
            <a:r>
              <a:rPr lang="en-US" altLang="zh-CN" smtClean="0"/>
              <a:t>IP</a:t>
            </a:r>
            <a:r>
              <a:rPr lang="zh-CN" altLang="en-US" smtClean="0"/>
              <a:t>协议的分组进行加密和认证来保护</a:t>
            </a:r>
            <a:r>
              <a:rPr lang="en-US" altLang="zh-CN" smtClean="0"/>
              <a:t>IP</a:t>
            </a:r>
            <a:r>
              <a:rPr lang="zh-CN" altLang="en-US" smtClean="0"/>
              <a:t>协议的网络传输协议族（一些相互关联的协议的集合）。</a:t>
            </a:r>
            <a:endParaRPr lang="en-US" altLang="zh-CN" smtClean="0"/>
          </a:p>
          <a:p>
            <a:pPr lvl="1"/>
            <a:r>
              <a:rPr lang="en-US" altLang="zh-CN" smtClean="0"/>
              <a:t>SSL(Secure Sockets Layer </a:t>
            </a:r>
            <a:r>
              <a:rPr lang="zh-CN" altLang="en-US" smtClean="0"/>
              <a:t>安全套接层</a:t>
            </a:r>
            <a:r>
              <a:rPr lang="en-US" altLang="zh-CN" smtClean="0"/>
              <a:t>)</a:t>
            </a:r>
            <a:r>
              <a:rPr lang="zh-CN" altLang="en-US" smtClean="0"/>
              <a:t>及其继任者传输层安全（</a:t>
            </a:r>
            <a:r>
              <a:rPr lang="en-US" altLang="zh-CN" smtClean="0"/>
              <a:t>Transport Layer Security</a:t>
            </a:r>
            <a:r>
              <a:rPr lang="zh-CN" altLang="en-US" smtClean="0"/>
              <a:t>，</a:t>
            </a:r>
            <a:r>
              <a:rPr lang="en-US" altLang="zh-CN" smtClean="0"/>
              <a:t>TLS</a:t>
            </a:r>
            <a:r>
              <a:rPr lang="zh-CN" altLang="en-US" smtClean="0"/>
              <a:t>）是为网络通信提供安全及数据完整性的一种安全协议。</a:t>
            </a:r>
            <a:r>
              <a:rPr lang="en-US" altLang="zh-CN" smtClean="0"/>
              <a:t>TLS</a:t>
            </a:r>
            <a:r>
              <a:rPr lang="zh-CN" altLang="en-US" smtClean="0"/>
              <a:t>与</a:t>
            </a:r>
            <a:r>
              <a:rPr lang="en-US" altLang="zh-CN" smtClean="0"/>
              <a:t>SSL</a:t>
            </a:r>
            <a:r>
              <a:rPr lang="zh-CN" altLang="en-US" smtClean="0"/>
              <a:t>在传输层对网络连接进行加密。</a:t>
            </a:r>
            <a:endParaRPr lang="en-US" altLang="zh-CN" smtClean="0"/>
          </a:p>
          <a:p>
            <a:endParaRPr lang="zh-CN" altLang="en-US"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这个安全控制模型只是一个示意图，现代的数据库产品都有自己的安全控制模型。</a:t>
            </a:r>
            <a:endParaRPr lang="en-US" altLang="zh-CN" smtClean="0"/>
          </a:p>
          <a:p>
            <a:r>
              <a:rPr lang="zh-CN" altLang="en-US" smtClean="0"/>
              <a:t>当用户要访问数据库数据时，需要先进入数据库系统。</a:t>
            </a:r>
            <a:endParaRPr lang="en-US" altLang="zh-CN" smtClean="0"/>
          </a:p>
          <a:p>
            <a:r>
              <a:rPr lang="zh-CN" altLang="en-US" smtClean="0"/>
              <a:t>用户向应用程序提供其身份，应用程序将用户身份提交给</a:t>
            </a:r>
            <a:r>
              <a:rPr lang="en-US" altLang="zh-CN" smtClean="0"/>
              <a:t>DBMS</a:t>
            </a:r>
            <a:r>
              <a:rPr lang="zh-CN" altLang="en-US" smtClean="0"/>
              <a:t>进行验证，只有合法的用户才能进入到下一步的操作。</a:t>
            </a:r>
            <a:endParaRPr lang="en-US" altLang="zh-CN" smtClean="0"/>
          </a:p>
          <a:p>
            <a:r>
              <a:rPr lang="zh-CN" altLang="en-US" smtClean="0"/>
              <a:t>对于合法用户，在进行数据库操作时，</a:t>
            </a:r>
            <a:r>
              <a:rPr lang="en-US" altLang="zh-CN" smtClean="0"/>
              <a:t>DBMS</a:t>
            </a:r>
            <a:r>
              <a:rPr lang="zh-CN" altLang="en-US" smtClean="0"/>
              <a:t>还要验证此用户是否具有这种操作权限。如果有操作权限，才进行操作，否则拒绝执行用户的操作。</a:t>
            </a:r>
            <a:endParaRPr lang="en-US" altLang="zh-CN" smtClean="0"/>
          </a:p>
          <a:p>
            <a:r>
              <a:rPr lang="zh-CN" altLang="en-US" smtClean="0"/>
              <a:t>操作系统也有自己的保护措施，比如设置文件的访问权限。</a:t>
            </a:r>
            <a:endParaRPr lang="en-US" altLang="zh-CN" smtClean="0"/>
          </a:p>
          <a:p>
            <a:r>
              <a:rPr lang="zh-CN" altLang="en-US" smtClean="0"/>
              <a:t>对于存储在磁盘上的文件，可以进行加密存储，这样即使数据被人窃取，也无法解读数据。</a:t>
            </a:r>
            <a:endParaRPr lang="en-US" altLang="zh-CN" smtClean="0"/>
          </a:p>
          <a:p>
            <a:r>
              <a:rPr lang="zh-CN" altLang="en-US" smtClean="0"/>
              <a:t>此外，还可以将数据文件保存多份进行冗余，当意外情况出现时候，避免损失数据。</a:t>
            </a:r>
            <a:endParaRPr lang="en-US" altLang="zh-CN" smtClean="0"/>
          </a:p>
          <a:p>
            <a:r>
              <a:rPr lang="zh-CN" altLang="en-US" smtClean="0"/>
              <a:t>后续主要讨论用户身份验证和用户操作权限管理方面的内容。</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安全策略主要分为密码复杂度、密码重用、密码有效期、密码修改和密码验证五个部分。</a:t>
            </a:r>
            <a:endParaRPr lang="en-US" altLang="zh-CN" smtClean="0"/>
          </a:p>
          <a:p>
            <a:r>
              <a:rPr lang="zh-CN" altLang="en-US" smtClean="0"/>
              <a:t>禁止密码明文出现，一般情况下建议使用交互方式登录，实时输入密码登录。而对于一些固定运行的脚本或者代码，则应当部署在特定的可信的服务器端，使用特定的用户，在服务器端设置特定的免密登录方式，允许特定服务器执行的代码和脚本可以通过免密方式进行数据库登录。</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altLang="zh-CN" smtClean="0"/>
              <a:t>GaussDB(for MySQL)</a:t>
            </a:r>
            <a:r>
              <a:rPr lang="zh-CN" altLang="en-US" smtClean="0"/>
              <a:t>对在客户端新创建的数据库用户，设置了密码安全策略：</a:t>
            </a:r>
            <a:endParaRPr lang="en-US" altLang="zh-CN" smtClean="0"/>
          </a:p>
          <a:p>
            <a:pPr lvl="1"/>
            <a:r>
              <a:rPr lang="zh-CN" altLang="en-US" smtClean="0"/>
              <a:t>口令长度至少</a:t>
            </a:r>
            <a:r>
              <a:rPr lang="en-US" altLang="zh-CN" smtClean="0"/>
              <a:t>8</a:t>
            </a:r>
            <a:r>
              <a:rPr lang="zh-CN" altLang="en-US" smtClean="0"/>
              <a:t>个字符。</a:t>
            </a:r>
            <a:endParaRPr lang="zh-CN" altLang="en-US" smtClean="0"/>
          </a:p>
          <a:p>
            <a:pPr lvl="1"/>
            <a:r>
              <a:rPr lang="zh-CN" altLang="en-US" smtClean="0"/>
              <a:t>口令至少包含大写字母、小写字母、数字和特殊字符各一个。</a:t>
            </a:r>
            <a:endParaRPr lang="en-US" altLang="zh-CN" smtClean="0"/>
          </a:p>
          <a:p>
            <a:pPr lvl="1"/>
            <a:r>
              <a:rPr lang="zh-CN" altLang="en-US" smtClean="0"/>
              <a:t>定期更换密码。</a:t>
            </a:r>
            <a:endParaRPr lang="zh-CN" altLang="en-US" smtClean="0"/>
          </a:p>
          <a:p>
            <a:r>
              <a:rPr lang="zh-CN" altLang="en-US" smtClean="0"/>
              <a:t>数据库“角色” 就是一个或者一群用户在数据库内可执行操作的集合。角色可以根据不同的工作职责创建，然后用户分配到相应的角色下，也可以轻松的切换角色，或者同时拥有多个角色。</a:t>
            </a:r>
            <a:endParaRPr lang="zh-CN" altLang="en-US" smtClean="0"/>
          </a:p>
          <a:p>
            <a:r>
              <a:rPr lang="en-US" altLang="zh-CN" smtClean="0"/>
              <a:t>RBAC</a:t>
            </a:r>
            <a:r>
              <a:rPr lang="zh-CN" altLang="en-US" smtClean="0"/>
              <a:t>的出发点就是用户和数据库对象没有直接联系，权限分配在角色上，只有拥有对应的角色才能获取相应的权限，从而访问相应的数据库对象。</a:t>
            </a:r>
            <a:endParaRPr lang="zh-CN" altLang="en-US" smtClean="0"/>
          </a:p>
          <a:p>
            <a:r>
              <a:rPr lang="zh-CN" altLang="en-US" smtClean="0"/>
              <a:t>最小权限原则：就是给予能否满足需求的最小范围权限，不能随意扩大权限授予范围。例如，需要查询数据，那么只授予</a:t>
            </a:r>
            <a:r>
              <a:rPr lang="en-US" altLang="zh-CN" smtClean="0"/>
              <a:t>select</a:t>
            </a:r>
            <a:r>
              <a:rPr lang="zh-CN" altLang="en-US" smtClean="0"/>
              <a:t>权限就可以了，不能把</a:t>
            </a:r>
            <a:r>
              <a:rPr lang="en-US" altLang="zh-CN" smtClean="0"/>
              <a:t>delete</a:t>
            </a:r>
            <a:r>
              <a:rPr lang="zh-CN" altLang="en-US" smtClean="0"/>
              <a:t>，</a:t>
            </a:r>
            <a:r>
              <a:rPr lang="en-US" altLang="zh-CN" smtClean="0"/>
              <a:t>update</a:t>
            </a:r>
            <a:r>
              <a:rPr lang="zh-CN" altLang="en-US" smtClean="0"/>
              <a:t>这些权限也授予给用户。</a:t>
            </a:r>
            <a:endParaRPr lang="zh-CN" altLang="en-US" smtClean="0"/>
          </a:p>
          <a:p>
            <a:r>
              <a:rPr lang="zh-CN" altLang="en-US" smtClean="0"/>
              <a:t>检查关键权限：对于</a:t>
            </a:r>
            <a:r>
              <a:rPr lang="en-US" altLang="zh-CN" smtClean="0"/>
              <a:t>drop</a:t>
            </a:r>
            <a:r>
              <a:rPr lang="zh-CN" altLang="en-US" smtClean="0"/>
              <a:t>表，</a:t>
            </a:r>
            <a:r>
              <a:rPr lang="en-US" altLang="zh-CN" smtClean="0"/>
              <a:t>truncate</a:t>
            </a:r>
            <a:r>
              <a:rPr lang="zh-CN" altLang="en-US" smtClean="0"/>
              <a:t>表，</a:t>
            </a:r>
            <a:r>
              <a:rPr lang="en-US" altLang="zh-CN" smtClean="0"/>
              <a:t>update</a:t>
            </a:r>
            <a:r>
              <a:rPr lang="zh-CN" altLang="en-US" smtClean="0"/>
              <a:t>，</a:t>
            </a:r>
            <a:r>
              <a:rPr lang="en-US" altLang="zh-CN" smtClean="0"/>
              <a:t>delete</a:t>
            </a:r>
            <a:r>
              <a:rPr lang="zh-CN" altLang="en-US" smtClean="0"/>
              <a:t>这些会导致数据消失，或者数据变更的查询要谨慎授予，而且经常复检授予的对象用户是否还继续使用；</a:t>
            </a:r>
            <a:endParaRPr lang="zh-CN" altLang="en-US" smtClean="0"/>
          </a:p>
          <a:p>
            <a:r>
              <a:rPr lang="zh-CN" altLang="en-US" smtClean="0"/>
              <a:t>检查关键数据库对象：对于系统表，数据字典，敏感数据库表的访问权限要严格检查。</a:t>
            </a:r>
            <a:endParaRPr lang="zh-CN" altLang="en-US" smtClean="0"/>
          </a:p>
          <a:p>
            <a:r>
              <a:rPr lang="zh-CN" altLang="en-US" smtClean="0"/>
              <a:t>举例说明一下：用户</a:t>
            </a:r>
            <a:r>
              <a:rPr lang="en-US" altLang="zh-CN" smtClean="0"/>
              <a:t>A</a:t>
            </a:r>
            <a:r>
              <a:rPr lang="zh-CN" altLang="en-US" smtClean="0"/>
              <a:t>想查询表</a:t>
            </a:r>
            <a:r>
              <a:rPr lang="en-US" altLang="zh-CN" smtClean="0"/>
              <a:t>T</a:t>
            </a:r>
            <a:r>
              <a:rPr lang="zh-CN" altLang="en-US" smtClean="0"/>
              <a:t>的数据，可以实现的方法是：</a:t>
            </a:r>
            <a:endParaRPr lang="zh-CN" altLang="en-US" smtClean="0"/>
          </a:p>
          <a:p>
            <a:pPr lvl="1"/>
            <a:r>
              <a:rPr lang="zh-CN" altLang="en-US" smtClean="0"/>
              <a:t>授予用户</a:t>
            </a:r>
            <a:r>
              <a:rPr lang="en-US" altLang="zh-CN" smtClean="0"/>
              <a:t>A</a:t>
            </a:r>
            <a:r>
              <a:rPr lang="zh-CN" altLang="en-US" smtClean="0"/>
              <a:t>查看表</a:t>
            </a:r>
            <a:r>
              <a:rPr lang="en-US" altLang="zh-CN" smtClean="0"/>
              <a:t>T</a:t>
            </a:r>
            <a:r>
              <a:rPr lang="zh-CN" altLang="en-US" smtClean="0"/>
              <a:t>的权限；</a:t>
            </a:r>
            <a:endParaRPr lang="zh-CN" altLang="en-US" smtClean="0"/>
          </a:p>
          <a:p>
            <a:pPr lvl="1"/>
            <a:r>
              <a:rPr lang="zh-CN" altLang="en-US" smtClean="0"/>
              <a:t>创建角色</a:t>
            </a:r>
            <a:r>
              <a:rPr lang="en-US" altLang="zh-CN" smtClean="0"/>
              <a:t>R</a:t>
            </a:r>
            <a:r>
              <a:rPr lang="zh-CN" altLang="en-US" smtClean="0"/>
              <a:t>，把查看表</a:t>
            </a:r>
            <a:r>
              <a:rPr lang="en-US" altLang="zh-CN" smtClean="0"/>
              <a:t>T</a:t>
            </a:r>
            <a:r>
              <a:rPr lang="zh-CN" altLang="en-US" smtClean="0"/>
              <a:t>的权限授予</a:t>
            </a:r>
            <a:r>
              <a:rPr lang="en-US" altLang="zh-CN" smtClean="0"/>
              <a:t>R</a:t>
            </a:r>
            <a:r>
              <a:rPr lang="zh-CN" altLang="en-US" smtClean="0"/>
              <a:t>，然后角色</a:t>
            </a:r>
            <a:r>
              <a:rPr lang="en-US" altLang="zh-CN" smtClean="0"/>
              <a:t>R</a:t>
            </a:r>
            <a:r>
              <a:rPr lang="zh-CN" altLang="en-US" smtClean="0"/>
              <a:t>授予用户</a:t>
            </a:r>
            <a:r>
              <a:rPr lang="en-US" altLang="zh-CN" smtClean="0"/>
              <a:t>A</a:t>
            </a:r>
            <a:r>
              <a:rPr lang="zh-CN" altLang="en-US" smtClean="0"/>
              <a:t>。</a:t>
            </a:r>
            <a:endParaRPr lang="en-US" altLang="zh-CN" smtClean="0"/>
          </a:p>
          <a:p>
            <a:endParaRPr lang="zh-CN" altLang="en-US" dirty="0"/>
          </a:p>
        </p:txBody>
      </p:sp>
      <p:sp>
        <p:nvSpPr>
          <p:cNvPr id="3" name="幻灯片图像占位符 2"/>
          <p:cNvSpPr>
            <a:spLocks noGrp="1" noRot="1" noChangeAspec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用户与管理员审计，就是各种操作如创建删除修改实例，重置密码，备份恢复，创建修改删除参数模板等。</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对于高负载系统，开启内核加密功能，因为是整个</a:t>
            </a:r>
            <a:r>
              <a:rPr lang="en-US" altLang="zh-CN" smtClean="0"/>
              <a:t>DBMS</a:t>
            </a:r>
            <a:r>
              <a:rPr lang="zh-CN" altLang="en-US" smtClean="0"/>
              <a:t>系统层面的功能开启，所以对性能的影响要慎重考虑。</a:t>
            </a:r>
            <a:endParaRPr lang="en-US" altLang="zh-CN" smtClean="0"/>
          </a:p>
          <a:p>
            <a:r>
              <a:rPr lang="zh-CN" altLang="en-US" smtClean="0"/>
              <a:t>外层加密需要额外的开发时间，尤其针对不同数据对象，不同类型，加解密的算法都是比较复杂的，而且有些关键业务的数据加密之后还要保证一定的业务规则。比如不同表的姓名加密之后还能够关联成立等等要求，所以实现一个好的加密引擎也是非常庞大的一个应用。</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虽然在具体实现方式上各有不同，但是出发点都是相似的，对于这些共有的特性，基本的理念和思想的介绍，就是本章的学习内容。</a:t>
            </a:r>
            <a:endParaRPr lang="zh-CN" altLang="en-US" smtClean="0"/>
          </a:p>
          <a:p>
            <a:pPr lvl="0"/>
            <a:r>
              <a:rPr lang="en-US" altLang="zh-CN" smtClean="0"/>
              <a:t>GaussDB</a:t>
            </a:r>
            <a:r>
              <a:rPr lang="zh-CN" altLang="en-US" smtClean="0"/>
              <a:t>，不仅蕴含着华为对数学和科学的无限敬畏，也承载着华为对基础软件的坚持和梦想。 </a:t>
            </a:r>
            <a:r>
              <a:rPr lang="en-US" altLang="zh-CN" smtClean="0"/>
              <a:t>-- </a:t>
            </a:r>
            <a:r>
              <a:rPr lang="zh-CN" altLang="en-US" smtClean="0"/>
              <a:t>华为</a:t>
            </a:r>
            <a:r>
              <a:rPr lang="en-US" altLang="zh-CN" smtClean="0"/>
              <a:t>GaussDB</a:t>
            </a:r>
            <a:r>
              <a:rPr lang="zh-CN" altLang="en-US" smtClean="0"/>
              <a:t>发布会</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zh-CN" altLang="en-US" smtClean="0"/>
              <a:t>资源都有处理能力的上限，比如磁盘空间是有限的，</a:t>
            </a:r>
            <a:r>
              <a:rPr lang="en-US" altLang="zh-CN" smtClean="0"/>
              <a:t>CPU</a:t>
            </a:r>
            <a:r>
              <a:rPr lang="zh-CN" altLang="en-US" smtClean="0"/>
              <a:t>主频是有上限的，内存大小也是有上限的，网络带宽是有上限的。</a:t>
            </a:r>
            <a:endParaRPr lang="zh-CN" altLang="en-US" smtClean="0"/>
          </a:p>
          <a:p>
            <a:r>
              <a:rPr lang="zh-CN" altLang="en-US" smtClean="0"/>
              <a:t>资源瓶颈是可以相互交换的：比如</a:t>
            </a:r>
            <a:r>
              <a:rPr lang="en-US" altLang="zh-CN" smtClean="0"/>
              <a:t>IO</a:t>
            </a:r>
            <a:r>
              <a:rPr lang="zh-CN" altLang="en-US" smtClean="0"/>
              <a:t>性能低，内存充足的系统，可以通过高内存高</a:t>
            </a:r>
            <a:r>
              <a:rPr lang="en-US" altLang="zh-CN" smtClean="0"/>
              <a:t>CPU</a:t>
            </a:r>
            <a:r>
              <a:rPr lang="zh-CN" altLang="en-US" smtClean="0"/>
              <a:t>消耗来交换。一个网络带宽有限的系统可以通过压缩传输，利用</a:t>
            </a:r>
            <a:r>
              <a:rPr lang="en-US" altLang="zh-CN" smtClean="0"/>
              <a:t>CPU</a:t>
            </a:r>
            <a:r>
              <a:rPr lang="zh-CN" altLang="en-US" smtClean="0"/>
              <a:t>处理压缩解压缩来提升数据传输效率。通俗的说法：用空间换时间，用时间换取空间的优化思路。</a:t>
            </a:r>
            <a:endParaRPr lang="zh-CN" altLang="en-US" smtClean="0"/>
          </a:p>
          <a:p>
            <a:r>
              <a:rPr lang="zh-CN" altLang="en-US" smtClean="0"/>
              <a:t>资源的供给是均匀的，但是资源的使用是不均匀的。 比如分布式系统，如果选择数据切片不合理，那么数据分布多的节点负载重，资源消耗紧张，数据少的节点负载轻，资源就相对清闲。</a:t>
            </a:r>
            <a:endParaRPr lang="zh-CN" altLang="en-US" smtClean="0"/>
          </a:p>
          <a:p>
            <a:r>
              <a:rPr lang="zh-CN" altLang="en-US" smtClean="0"/>
              <a:t>表格数据来源：</a:t>
            </a:r>
            <a:endParaRPr lang="zh-CN" altLang="en-US" smtClean="0"/>
          </a:p>
          <a:p>
            <a:pPr lvl="1"/>
            <a:r>
              <a:rPr lang="en-US" altLang="zh-CN" smtClean="0"/>
              <a:t>Numbers Everyone Should Know</a:t>
            </a:r>
            <a:r>
              <a:rPr lang="zh-CN" altLang="en-US" smtClean="0"/>
              <a:t>；</a:t>
            </a:r>
            <a:r>
              <a:rPr lang="en-US" altLang="zh-CN" smtClean="0"/>
              <a:t>google </a:t>
            </a:r>
            <a:r>
              <a:rPr lang="zh-CN" altLang="en-US" smtClean="0"/>
              <a:t>工程师</a:t>
            </a:r>
            <a:r>
              <a:rPr lang="en-US" altLang="zh-CN" smtClean="0"/>
              <a:t>Jeff Dean </a:t>
            </a:r>
            <a:r>
              <a:rPr lang="zh-CN" altLang="en-US" smtClean="0"/>
              <a:t>首先在他关于分布式系统的</a:t>
            </a:r>
            <a:r>
              <a:rPr lang="en-US" altLang="zh-CN" smtClean="0"/>
              <a:t>ppt</a:t>
            </a:r>
            <a:r>
              <a:rPr lang="zh-CN" altLang="en-US" smtClean="0"/>
              <a:t>文档列出来， </a:t>
            </a:r>
            <a:r>
              <a:rPr lang="en-US" altLang="zh-CN" smtClean="0"/>
              <a:t>2009</a:t>
            </a:r>
            <a:r>
              <a:rPr lang="zh-CN" altLang="en-US" smtClean="0"/>
              <a:t>年：</a:t>
            </a:r>
            <a:r>
              <a:rPr lang="en-US" altLang="zh-CN" smtClean="0"/>
              <a:t>https://www.slideshare.net/ikewu83/dean-keynoteladis2009-4885081</a:t>
            </a:r>
            <a:endParaRPr lang="en-US" altLang="zh-CN" smtClean="0"/>
          </a:p>
          <a:p>
            <a:pPr lvl="1"/>
            <a:r>
              <a:rPr lang="zh-CN" altLang="en-US" smtClean="0"/>
              <a:t>中文参考：</a:t>
            </a:r>
            <a:r>
              <a:rPr lang="en-US" altLang="zh-CN" smtClean="0"/>
              <a:t>https://www.cnblogs.com/liqiu/p/3211746.html</a:t>
            </a:r>
            <a:endParaRPr lang="en-US" altLang="zh-CN" smtClean="0"/>
          </a:p>
          <a:p>
            <a:pPr lvl="0"/>
            <a:r>
              <a:rPr lang="en-US" altLang="zh-CN" smtClean="0"/>
              <a:t>1</a:t>
            </a:r>
            <a:r>
              <a:rPr lang="zh-CN" altLang="en-US" smtClean="0"/>
              <a:t>纳秒等于</a:t>
            </a:r>
            <a:r>
              <a:rPr lang="en-US" altLang="zh-CN" smtClean="0"/>
              <a:t>10</a:t>
            </a:r>
            <a:r>
              <a:rPr lang="zh-CN" altLang="en-US" smtClean="0"/>
              <a:t>亿分之一秒，</a:t>
            </a:r>
            <a:r>
              <a:rPr lang="en-US" altLang="zh-CN" smtClean="0"/>
              <a:t>= 10 ^ -9 </a:t>
            </a:r>
            <a:r>
              <a:rPr lang="zh-CN" altLang="en-US" smtClean="0"/>
              <a:t>秒 </a:t>
            </a:r>
            <a:endParaRPr lang="zh-CN" altLang="en-US" smtClean="0"/>
          </a:p>
          <a:p>
            <a:endParaRPr lang="en-US" altLang="zh-CN" smtClean="0"/>
          </a:p>
          <a:p>
            <a:endParaRPr lang="en-US" altLang="zh-CN" smtClean="0"/>
          </a:p>
          <a:p>
            <a:endParaRPr lang="zh-CN" altLang="en-US" dirty="0"/>
          </a:p>
        </p:txBody>
      </p:sp>
      <p:sp>
        <p:nvSpPr>
          <p:cNvPr id="3" name="幻灯片图像占位符 2"/>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使用人员假设前提，资源是无限的：</a:t>
            </a:r>
            <a:endParaRPr lang="en-US" altLang="zh-CN" smtClean="0"/>
          </a:p>
          <a:p>
            <a:pPr lvl="1"/>
            <a:r>
              <a:rPr lang="en-US" altLang="zh-CN" smtClean="0"/>
              <a:t>CPU</a:t>
            </a:r>
            <a:r>
              <a:rPr lang="zh-CN" altLang="en-US" smtClean="0"/>
              <a:t>无限快</a:t>
            </a:r>
            <a:endParaRPr lang="en-US" altLang="zh-CN" smtClean="0"/>
          </a:p>
          <a:p>
            <a:pPr lvl="1"/>
            <a:r>
              <a:rPr lang="zh-CN" altLang="en-US" smtClean="0"/>
              <a:t>内存无限多</a:t>
            </a:r>
            <a:endParaRPr lang="en-US" altLang="zh-CN" smtClean="0"/>
          </a:p>
          <a:p>
            <a:pPr lvl="1"/>
            <a:r>
              <a:rPr lang="zh-CN" altLang="en-US" smtClean="0"/>
              <a:t>磁盘无限大</a:t>
            </a:r>
            <a:endParaRPr lang="en-US" altLang="zh-CN" smtClean="0"/>
          </a:p>
          <a:p>
            <a:pPr lvl="1"/>
            <a:r>
              <a:rPr lang="zh-CN" altLang="en-US" smtClean="0"/>
              <a:t>网络无限宽</a:t>
            </a:r>
            <a:endParaRPr lang="en-US" altLang="zh-CN" smtClean="0"/>
          </a:p>
          <a:p>
            <a:r>
              <a:rPr lang="zh-CN" altLang="en-US" smtClean="0"/>
              <a:t>实时的性能监控能够对系统出现的问题及时反应。</a:t>
            </a:r>
            <a:endParaRPr lang="en-US" altLang="zh-CN" smtClean="0"/>
          </a:p>
          <a:p>
            <a:r>
              <a:rPr lang="zh-CN" altLang="en-US" smtClean="0"/>
              <a:t>历史数据的分析，发现潜在的问题，以及根据发展趋势对未来做出更好的预防措施。</a:t>
            </a:r>
            <a:endParaRPr lang="en-US" altLang="zh-CN"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并发共享区域就是指的那些会导致竞争的数据库资源，最常见的就是锁，队列等， </a:t>
            </a:r>
            <a:r>
              <a:rPr lang="en-US" altLang="zh-CN" smtClean="0"/>
              <a:t>Oracle</a:t>
            </a:r>
            <a:r>
              <a:rPr lang="zh-CN" altLang="en-US" smtClean="0"/>
              <a:t>的</a:t>
            </a:r>
            <a:r>
              <a:rPr lang="en-US" altLang="zh-CN" smtClean="0"/>
              <a:t>latch</a:t>
            </a:r>
            <a:r>
              <a:rPr lang="zh-CN" altLang="en-US" smtClean="0"/>
              <a:t>也属于并发共享资源。当数据库应用程序中使用到了这些共享资源，涉及到使用共享资源的代码段就可以被称为并发共享区域，为了避免长时间占据这些竞争资源，并发共享区域的代码应当尽可能精简，使用完相关资源后尽早释放，这就是快速通过并发共享区域的意思。</a:t>
            </a:r>
            <a:endParaRPr lang="en-US" altLang="zh-CN" smtClean="0"/>
          </a:p>
          <a:p>
            <a:pPr lvl="0"/>
            <a:r>
              <a:rPr lang="en-US" altLang="zh-CN" smtClean="0"/>
              <a:t>OLTP</a:t>
            </a:r>
            <a:r>
              <a:rPr lang="zh-CN" altLang="en-US" smtClean="0"/>
              <a:t>和</a:t>
            </a:r>
            <a:r>
              <a:rPr lang="en-US" altLang="zh-CN" smtClean="0"/>
              <a:t>OLAP</a:t>
            </a:r>
            <a:r>
              <a:rPr lang="zh-CN" altLang="en-US" smtClean="0"/>
              <a:t>的性能管理目标实际上是应该区分对待的。</a:t>
            </a:r>
            <a:endParaRPr lang="en-US" altLang="zh-CN" smtClean="0"/>
          </a:p>
          <a:p>
            <a:pPr lvl="0"/>
            <a:r>
              <a:rPr lang="zh-CN" altLang="en-US" smtClean="0"/>
              <a:t>两个指标要联合起来看，在性能管理的时候不能片面的追求一个目标，比如追求高吞吐量，简单地增大并发量，结果反而得不偿失。简单讲，以</a:t>
            </a:r>
            <a:r>
              <a:rPr lang="en-US" altLang="zh-CN" smtClean="0"/>
              <a:t>SQL</a:t>
            </a:r>
            <a:r>
              <a:rPr lang="zh-CN" altLang="en-US" smtClean="0"/>
              <a:t>为例：</a:t>
            </a:r>
            <a:r>
              <a:rPr lang="en-US" altLang="zh-CN" smtClean="0"/>
              <a:t>OLTP</a:t>
            </a:r>
            <a:r>
              <a:rPr lang="zh-CN" altLang="en-US" smtClean="0"/>
              <a:t>的</a:t>
            </a:r>
            <a:r>
              <a:rPr lang="en-US" altLang="zh-CN" smtClean="0"/>
              <a:t>SQL</a:t>
            </a:r>
            <a:r>
              <a:rPr lang="zh-CN" altLang="en-US" smtClean="0"/>
              <a:t>优化要尽可能地考虑减少</a:t>
            </a:r>
            <a:r>
              <a:rPr lang="en-US" altLang="zh-CN" smtClean="0"/>
              <a:t>sql</a:t>
            </a:r>
            <a:r>
              <a:rPr lang="zh-CN" altLang="en-US" smtClean="0"/>
              <a:t>对资源的使用，</a:t>
            </a:r>
            <a:r>
              <a:rPr lang="en-US" altLang="zh-CN" smtClean="0"/>
              <a:t>OLAP</a:t>
            </a:r>
            <a:r>
              <a:rPr lang="zh-CN" altLang="en-US" smtClean="0"/>
              <a:t>系统则要在限定的范围内，让</a:t>
            </a:r>
            <a:r>
              <a:rPr lang="en-US" altLang="zh-CN" smtClean="0"/>
              <a:t>sql</a:t>
            </a:r>
            <a:r>
              <a:rPr lang="zh-CN" altLang="en-US" smtClean="0"/>
              <a:t>尽可能地发挥资源利用率，尤其对于</a:t>
            </a:r>
            <a:r>
              <a:rPr lang="en-US" altLang="zh-CN" smtClean="0"/>
              <a:t>MPP</a:t>
            </a:r>
            <a:r>
              <a:rPr lang="zh-CN" altLang="en-US" smtClean="0"/>
              <a:t>架构的数据库来说。换句话说，对于</a:t>
            </a:r>
            <a:r>
              <a:rPr lang="en-US" altLang="zh-CN" smtClean="0"/>
              <a:t>OLAP</a:t>
            </a:r>
            <a:r>
              <a:rPr lang="zh-CN" altLang="en-US" smtClean="0"/>
              <a:t>系统来说，在处理批量作业的时候，系统资源利用率反而越高越好（也需要在一定时间窗口内）。</a:t>
            </a:r>
            <a:endParaRPr lang="en-US" altLang="zh-CN"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上线后，发现性能未达到性能期望：尤其对于</a:t>
            </a:r>
            <a:r>
              <a:rPr lang="en-US" altLang="zh-CN" smtClean="0"/>
              <a:t>OLAP</a:t>
            </a:r>
            <a:r>
              <a:rPr lang="zh-CN" altLang="en-US" smtClean="0"/>
              <a:t>系统来说，可能较为明显，因为开发环境，测试环境往往更注重功能开发，即便压力测试也是考虑的一些单表查询类型的</a:t>
            </a:r>
            <a:r>
              <a:rPr lang="en-US" altLang="zh-CN" smtClean="0"/>
              <a:t>sql</a:t>
            </a:r>
            <a:r>
              <a:rPr lang="zh-CN" altLang="en-US" smtClean="0"/>
              <a:t>压力测试。 而对于</a:t>
            </a:r>
            <a:r>
              <a:rPr lang="en-US" altLang="zh-CN" smtClean="0"/>
              <a:t>OLAP</a:t>
            </a:r>
            <a:r>
              <a:rPr lang="zh-CN" altLang="en-US" smtClean="0"/>
              <a:t>的批量作业来说，在全量数据或者历史数据的环境下，其性能表现会和少量样本数据的场景有很大区别。</a:t>
            </a:r>
            <a:endParaRPr lang="en-US" altLang="zh-CN" smtClean="0"/>
          </a:p>
          <a:p>
            <a:pPr lvl="0"/>
            <a:r>
              <a:rPr lang="zh-CN" altLang="en-US" smtClean="0"/>
              <a:t>响应逐渐变慢，主要是上线时间积累一段时间以后，数据量和业务的发展，使得系统数据的模型和规格已经和初始的设计发生了偏差，而导致性能发生了变化，这种基本上都需要对性能数据的长时间积累，来分析和发现哪些因子的关系比较大。</a:t>
            </a:r>
            <a:endParaRPr lang="en-US" altLang="zh-CN" smtClean="0"/>
          </a:p>
          <a:p>
            <a:pPr lvl="0"/>
            <a:r>
              <a:rPr lang="zh-CN" altLang="en-US" smtClean="0"/>
              <a:t>应急处理：性能问题不会无缘无故发生的。突然的性能变化往往是应用代码的变化引起的： 新开发的业务投产，新需求变更，</a:t>
            </a:r>
            <a:r>
              <a:rPr lang="en-US" altLang="zh-CN" smtClean="0"/>
              <a:t>DDL</a:t>
            </a:r>
            <a:r>
              <a:rPr lang="zh-CN" altLang="en-US" smtClean="0"/>
              <a:t>发生变化，意外的配置变化甚至可能是数据库的升级等等。 一半这种问题紧迫度比较高，往往需要经验丰富的人员进行干预，快速响应。</a:t>
            </a:r>
            <a:endParaRPr lang="en-US" altLang="zh-CN" smtClean="0"/>
          </a:p>
          <a:p>
            <a:pPr lvl="0"/>
            <a:r>
              <a:rPr lang="zh-CN" altLang="en-US" smtClean="0"/>
              <a:t>变慢后，持续一段时间恢复正常：一般是遇到了高峰时期的瓶颈问题，限制了吞吐量。扩容是针对这种问题最简单地方法，但由于涉及到额外投资和时间周期问题，需要有充分的利用来支持这种方案。更自然的方法：降低单位操作数量（并发控制）或降低单位操作的资源消耗。</a:t>
            </a:r>
            <a:endParaRPr lang="en-US" altLang="zh-CN" smtClean="0"/>
          </a:p>
          <a:p>
            <a:pPr lvl="0"/>
            <a:r>
              <a:rPr lang="zh-CN" altLang="en-US" smtClean="0"/>
              <a:t>这种场景一般是整个系统并没有出现明显的性能问题，只是从资源使用率的有效性角度出发，时间相对充裕，压力不大。比如把系统应用中消耗资源最大，响应时间最长的</a:t>
            </a:r>
            <a:r>
              <a:rPr lang="en-US" altLang="zh-CN" smtClean="0"/>
              <a:t>top 10</a:t>
            </a:r>
            <a:r>
              <a:rPr lang="zh-CN" altLang="en-US" smtClean="0"/>
              <a:t>的作业进行分析优化。</a:t>
            </a:r>
            <a:endParaRPr lang="en-US" altLang="zh-CN" smtClean="0"/>
          </a:p>
          <a:p>
            <a:pPr lvl="0"/>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系统</a:t>
            </a:r>
            <a:r>
              <a:rPr lang="zh-CN" altLang="en-US" dirty="0" smtClean="0"/>
              <a:t>是否内置资源视图或监控报表属于数据库提供的一些高级特性，有些数据库没有提供内置的监控视图和报表。</a:t>
            </a:r>
            <a:endParaRPr lang="en-US" altLang="zh-CN"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不同数据库产品基本原理类似，但是每个产品都由自己的特点和注意事项，这些都是在安装之前要了解和学习的。</a:t>
            </a:r>
            <a:endParaRPr lang="en-US" altLang="zh-CN" smtClean="0"/>
          </a:p>
          <a:p>
            <a:r>
              <a:rPr lang="zh-CN" altLang="en-US" smtClean="0"/>
              <a:t>软件架构，就是数据库产品里面都提供了哪些组件，哪些是基本的主要的，必须安装的，哪些是可选的。</a:t>
            </a:r>
            <a:endParaRPr lang="en-US" altLang="zh-CN" smtClean="0"/>
          </a:p>
          <a:p>
            <a:r>
              <a:rPr lang="zh-CN" altLang="en-US" smtClean="0"/>
              <a:t>网络架构一般来说要保证数据库服务器运行，管理网络和数据库网络应该怎么规划。</a:t>
            </a:r>
            <a:endParaRPr lang="en-US" altLang="zh-CN" smtClean="0"/>
          </a:p>
          <a:p>
            <a:r>
              <a:rPr lang="zh-CN" altLang="en-US" smtClean="0"/>
              <a:t>数据库网络指的是数据库，主备机，级联支架同步用的内网。</a:t>
            </a:r>
            <a:endParaRPr lang="en-US" altLang="zh-CN" smtClean="0"/>
          </a:p>
          <a:p>
            <a:r>
              <a:rPr lang="zh-CN" altLang="en-US" smtClean="0"/>
              <a:t>管理网络一般是管理模块和代理模块之间使用的通信网络。</a:t>
            </a:r>
            <a:endParaRPr lang="en-US" altLang="zh-CN" smtClean="0"/>
          </a:p>
          <a:p>
            <a:r>
              <a:rPr lang="zh-CN" altLang="en-US" smtClean="0"/>
              <a:t>服务器架构就是了解产品在单机模式， 主备机模式，集群模式或者分布式模式下，需要搭建的注意事项。</a:t>
            </a:r>
            <a:endParaRPr lang="en-US" altLang="zh-CN" smtClean="0"/>
          </a:p>
          <a:p>
            <a:r>
              <a:rPr lang="zh-CN" altLang="en-US" smtClean="0"/>
              <a:t>对于目标数据库的专有名词要理解掌握，不同数据库产品相同的名称可能里面有很大的差异，不能一概而论。</a:t>
            </a:r>
            <a:endParaRPr lang="en-US" altLang="zh-CN" smtClean="0"/>
          </a:p>
          <a:p>
            <a:endParaRPr lang="zh-CN" altLang="en-US" dirty="0" smtClean="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判断网络情况主要是用来决定是否能够使用数据直连的方式。</a:t>
            </a:r>
            <a:endParaRPr lang="en-US" altLang="zh-CN" smtClean="0"/>
          </a:p>
          <a:p>
            <a:r>
              <a:rPr lang="zh-CN" altLang="en-US" smtClean="0"/>
              <a:t>如果两端网络情况良好，那么采用数据不落地的直接迁移方式能否提升效率，毕竟数据落地产生的磁盘</a:t>
            </a:r>
            <a:r>
              <a:rPr lang="en-US" altLang="zh-CN" smtClean="0"/>
              <a:t>IO</a:t>
            </a:r>
            <a:r>
              <a:rPr lang="zh-CN" altLang="en-US" smtClean="0"/>
              <a:t>还是开销比较大的。</a:t>
            </a:r>
            <a:endParaRPr lang="en-US" altLang="zh-CN" smtClean="0"/>
          </a:p>
          <a:p>
            <a:r>
              <a:rPr lang="zh-CN" altLang="en-US" smtClean="0"/>
              <a:t>数据一致性如何稽核，通常快速比较方法是比对两边同一个表的数量，要保证记录数相同。其他可以采用对特定列的聚合运算结果进行比对的方法，比如对金额字段求总和比对结果，根据日期字段进行分组统计，统计每一天的记录数是否相同等方法。</a:t>
            </a:r>
            <a:endParaRPr lang="en-US" altLang="zh-CN" smtClean="0"/>
          </a:p>
          <a:p>
            <a:r>
              <a:rPr lang="zh-CN" altLang="en-US" smtClean="0"/>
              <a:t>数据迁移工作往往面临着有限的时间里面完成巨量工作的挑战，设计多种方案以及应急处理方案是数据迁移成功的首要前提。</a:t>
            </a:r>
            <a:endParaRPr lang="en-US" altLang="zh-CN" smtClean="0"/>
          </a:p>
          <a:p>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SLA</a:t>
            </a:r>
            <a:r>
              <a:rPr lang="zh-CN" altLang="en-US" smtClean="0"/>
              <a:t>：</a:t>
            </a:r>
            <a:r>
              <a:rPr lang="en-US" altLang="zh-CN" smtClean="0"/>
              <a:t>Service Level Agreement </a:t>
            </a:r>
            <a:r>
              <a:rPr lang="zh-CN" altLang="en-US" smtClean="0"/>
              <a:t>服务等级协议。在和客户签署合同时，一般会向客户做出一些性能方面的承诺，比如提供的数据库系统应当能够满足</a:t>
            </a:r>
            <a:r>
              <a:rPr lang="en-US" altLang="zh-CN" smtClean="0"/>
              <a:t>1</a:t>
            </a:r>
            <a:r>
              <a:rPr lang="zh-CN" altLang="en-US" smtClean="0"/>
              <a:t>万次</a:t>
            </a:r>
            <a:r>
              <a:rPr lang="en-US" altLang="zh-CN" smtClean="0"/>
              <a:t>/</a:t>
            </a:r>
            <a:r>
              <a:rPr lang="zh-CN" altLang="en-US" smtClean="0"/>
              <a:t>秒的查询，单次查询不超过</a:t>
            </a:r>
            <a:r>
              <a:rPr lang="en-US" altLang="zh-CN" smtClean="0"/>
              <a:t>30</a:t>
            </a:r>
            <a:r>
              <a:rPr lang="zh-CN" altLang="en-US" smtClean="0"/>
              <a:t>毫秒，能够承受</a:t>
            </a:r>
            <a:r>
              <a:rPr lang="en-US" altLang="zh-CN" smtClean="0"/>
              <a:t>3000</a:t>
            </a:r>
            <a:r>
              <a:rPr lang="zh-CN" altLang="en-US" smtClean="0"/>
              <a:t>的并发查询等和数据库相关的服务性指标。</a:t>
            </a:r>
            <a:endParaRPr lang="en-US" altLang="zh-CN" smtClean="0"/>
          </a:p>
          <a:p>
            <a:r>
              <a:rPr lang="zh-CN" altLang="en-US" smtClean="0"/>
              <a:t>其他还可能包括</a:t>
            </a:r>
            <a:r>
              <a:rPr lang="en-US" altLang="zh-CN" smtClean="0"/>
              <a:t>7</a:t>
            </a:r>
            <a:r>
              <a:rPr lang="zh-CN" altLang="en-US" smtClean="0"/>
              <a:t>*</a:t>
            </a:r>
            <a:r>
              <a:rPr lang="en-US" altLang="zh-CN" smtClean="0"/>
              <a:t>24</a:t>
            </a:r>
            <a:r>
              <a:rPr lang="zh-CN" altLang="en-US" smtClean="0"/>
              <a:t>小时响应等不同方面的服务承诺，根据不同程度要达到的服务水平的协议，称为</a:t>
            </a:r>
            <a:r>
              <a:rPr lang="en-US" altLang="zh-CN" smtClean="0"/>
              <a:t>SLA</a:t>
            </a:r>
            <a:r>
              <a:rPr lang="zh-CN" altLang="en-US" smtClean="0"/>
              <a:t>。</a:t>
            </a:r>
            <a:endParaRPr lang="en-US" altLang="zh-CN" smtClean="0"/>
          </a:p>
          <a:p>
            <a:r>
              <a:rPr lang="zh-CN" altLang="en-US" smtClean="0"/>
              <a:t>对于</a:t>
            </a:r>
            <a:r>
              <a:rPr lang="en-US" altLang="zh-CN" smtClean="0"/>
              <a:t>OLTP</a:t>
            </a:r>
            <a:r>
              <a:rPr lang="zh-CN" altLang="en-US" smtClean="0"/>
              <a:t>和</a:t>
            </a:r>
            <a:r>
              <a:rPr lang="en-US" altLang="zh-CN" smtClean="0"/>
              <a:t>OLAP</a:t>
            </a:r>
            <a:r>
              <a:rPr lang="zh-CN" altLang="en-US" smtClean="0"/>
              <a:t>来说，各自容量不足的指标考量是不一样的。</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其实本章节内容之前的所有工作都是管理员所应当承担的数据管理工作。</a:t>
            </a:r>
            <a:endParaRPr lang="en-US" altLang="zh-CN" smtClean="0"/>
          </a:p>
          <a:p>
            <a:r>
              <a:rPr lang="zh-CN" altLang="en-US" smtClean="0"/>
              <a:t>应当把各项工作制定较为严格的工作计划，按计划执行，排查风险，保证数据库系统安全高效地运行。</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数据库系统从诞生起就是管理数据的，所以数据库实际上就是数据的集合，表现出来就是数据文件，或者数据块。</a:t>
            </a:r>
            <a:endParaRPr lang="en-US" altLang="zh-CN" smtClean="0"/>
          </a:p>
          <a:p>
            <a:r>
              <a:rPr lang="zh-CN" altLang="en-US" smtClean="0"/>
              <a:t>数据库是物理存储的数据，数据库实例就是访问数据的软件进程、线程和内存的集合。</a:t>
            </a:r>
            <a:endParaRPr lang="en-US" altLang="zh-CN" smtClean="0"/>
          </a:p>
          <a:p>
            <a:r>
              <a:rPr lang="en-US" altLang="zh-CN" smtClean="0"/>
              <a:t>Oracle</a:t>
            </a:r>
            <a:r>
              <a:rPr lang="zh-CN" altLang="en-US" smtClean="0"/>
              <a:t>是基于进程的，所以实例值得是一系列进程，而</a:t>
            </a:r>
            <a:r>
              <a:rPr lang="en-US" altLang="zh-CN" smtClean="0"/>
              <a:t>MySQL</a:t>
            </a:r>
            <a:r>
              <a:rPr lang="zh-CN" altLang="en-US" smtClean="0"/>
              <a:t>的实例就是一系列线程，和线程所关联的内存。</a:t>
            </a:r>
            <a:endParaRPr lang="en-US" altLang="zh-CN" smtClean="0"/>
          </a:p>
          <a:p>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多实例：</a:t>
            </a:r>
            <a:endParaRPr lang="en-US" altLang="zh-CN" smtClean="0"/>
          </a:p>
          <a:p>
            <a:pPr lvl="1"/>
            <a:r>
              <a:rPr lang="zh-CN" altLang="en-US" smtClean="0"/>
              <a:t>一台物理服务器上搭建、运行多个数据库实例。</a:t>
            </a:r>
            <a:endParaRPr lang="en-US" altLang="zh-CN" smtClean="0"/>
          </a:p>
          <a:p>
            <a:pPr lvl="1"/>
            <a:r>
              <a:rPr lang="zh-CN" altLang="en-US" smtClean="0"/>
              <a:t>每个实例使用不同的端口，通过不同的</a:t>
            </a:r>
            <a:r>
              <a:rPr lang="en-US" altLang="zh-CN" smtClean="0"/>
              <a:t>Socket</a:t>
            </a:r>
            <a:r>
              <a:rPr lang="zh-CN" altLang="en-US" smtClean="0"/>
              <a:t>监听。</a:t>
            </a:r>
            <a:endParaRPr lang="en-US" altLang="zh-CN" smtClean="0"/>
          </a:p>
          <a:p>
            <a:pPr lvl="1"/>
            <a:r>
              <a:rPr lang="zh-CN" altLang="en-US" smtClean="0"/>
              <a:t>每个实例拥有独立的参数配置文件。</a:t>
            </a:r>
            <a:endParaRPr lang="en-US" altLang="zh-CN" smtClean="0"/>
          </a:p>
          <a:p>
            <a:r>
              <a:rPr lang="zh-CN" altLang="en-US" smtClean="0"/>
              <a:t>分布式数据库对外都是统一的一个实例，一般不允许用户直接去连接数据节点上的实例。</a:t>
            </a:r>
            <a:br>
              <a:rPr lang="zh-CN" altLang="en-US" smtClean="0"/>
            </a:br>
            <a:endParaRPr lang="zh-CN" altLang="en-US"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会话</a:t>
            </a:r>
            <a:r>
              <a:rPr lang="en-US" altLang="zh-CN" smtClean="0"/>
              <a:t>(Session) </a:t>
            </a:r>
            <a:r>
              <a:rPr lang="zh-CN" altLang="en-US" smtClean="0"/>
              <a:t>和连接</a:t>
            </a:r>
            <a:r>
              <a:rPr lang="en-US" altLang="zh-CN" smtClean="0"/>
              <a:t>(Connection)</a:t>
            </a:r>
            <a:r>
              <a:rPr lang="zh-CN" altLang="en-US" smtClean="0"/>
              <a:t>是同时建立的，两者是对同一件事情不同层次的描述。</a:t>
            </a:r>
            <a:endParaRPr lang="en-US" altLang="zh-CN" smtClean="0"/>
          </a:p>
          <a:p>
            <a:r>
              <a:rPr lang="zh-CN" altLang="en-US" smtClean="0"/>
              <a:t>简单讲，连接</a:t>
            </a:r>
            <a:r>
              <a:rPr lang="en-US" altLang="zh-CN" smtClean="0"/>
              <a:t>(Connection)</a:t>
            </a:r>
            <a:r>
              <a:rPr lang="zh-CN" altLang="en-US" smtClean="0"/>
              <a:t>是物理上的客户端同服务器的通信链路，会话</a:t>
            </a:r>
            <a:r>
              <a:rPr lang="en-US" altLang="zh-CN" smtClean="0"/>
              <a:t>(Session)</a:t>
            </a:r>
            <a:r>
              <a:rPr lang="zh-CN" altLang="en-US" smtClean="0"/>
              <a:t>是逻辑上的用户同服务器的通信交互。</a:t>
            </a:r>
            <a:endParaRPr lang="en-US" altLang="zh-CN" smtClean="0"/>
          </a:p>
          <a:p>
            <a:r>
              <a:rPr lang="zh-CN" altLang="en-US" smtClean="0"/>
              <a:t>专有服务器就是数据库服务器上的实例，调度服务器一般指分布式集群上的负责对外接口的组件所在的服务器，例如</a:t>
            </a:r>
            <a:r>
              <a:rPr lang="en-US" altLang="zh-CN" smtClean="0"/>
              <a:t>GaussDB (DWS)</a:t>
            </a:r>
            <a:r>
              <a:rPr lang="zh-CN" altLang="en-US" smtClean="0"/>
              <a:t>里面的</a:t>
            </a:r>
            <a:r>
              <a:rPr lang="en-US" altLang="zh-CN" smtClean="0"/>
              <a:t>Coordinator Node</a:t>
            </a:r>
            <a:r>
              <a:rPr lang="zh-CN" altLang="en-US" smtClean="0"/>
              <a:t>。</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连接池基本的思想是在系统初始化的时候，将数据库连接作为对象存储在内存中，当用户需要访问数据库时，并非建立一个新的连接，而是从连接池中取出一个已建立的空闲连接对象。使用完毕后，用户也并非将连接关闭，而是将连接放回连接池中，以供下一个请求访问使用。</a:t>
            </a:r>
            <a:endParaRPr lang="en-US" altLang="zh-CN" smtClean="0"/>
          </a:p>
          <a:p>
            <a:r>
              <a:rPr lang="zh-CN" altLang="en-US" smtClean="0"/>
              <a:t>连接的建立、断开都由连接池自身来管理。同时，还可以通过设置连接池的参数来控制连接池中的初始连接数、连接的上下限数以及每个连接的最大使用次数、最大空闲时间等等。也可以通过其自身的管理机制来监视数据库连接的数量、使用情况等。</a:t>
            </a:r>
            <a:endParaRPr lang="en-US" altLang="zh-CN" smtClean="0"/>
          </a:p>
          <a:p>
            <a:r>
              <a:rPr lang="zh-CN" altLang="en-US" smtClean="0"/>
              <a:t>不同数据库产品的连接也不一样，</a:t>
            </a:r>
            <a:r>
              <a:rPr lang="en-US" altLang="zh-CN" smtClean="0"/>
              <a:t>oracle</a:t>
            </a:r>
            <a:r>
              <a:rPr lang="zh-CN" altLang="en-US" smtClean="0"/>
              <a:t>连接的开销较大，</a:t>
            </a:r>
            <a:r>
              <a:rPr lang="en-US" altLang="zh-CN" smtClean="0"/>
              <a:t>mysql</a:t>
            </a:r>
            <a:r>
              <a:rPr lang="zh-CN" altLang="en-US" smtClean="0"/>
              <a:t>相对来说连接开销较小。</a:t>
            </a:r>
            <a:endParaRPr lang="en-US" altLang="zh-CN" smtClean="0"/>
          </a:p>
          <a:p>
            <a:r>
              <a:rPr lang="zh-CN" altLang="en-US" smtClean="0"/>
              <a:t>对于高并发的业务场景，累计数量多的话，总体数据库连接开销也是</a:t>
            </a:r>
            <a:r>
              <a:rPr lang="en-US" altLang="zh-CN" smtClean="0"/>
              <a:t>DBA</a:t>
            </a:r>
            <a:r>
              <a:rPr lang="zh-CN" altLang="en-US" smtClean="0"/>
              <a:t>需要进行综合考虑的。</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从概念上讲，模式是一组相互关联的数据库对象。</a:t>
            </a:r>
            <a:r>
              <a:rPr lang="en-US" altLang="zh-CN" smtClean="0"/>
              <a:t>Conceptually, a schema is a set of interrelated database objects, such as tables, table columns, data types of the columns, indexes, foreign keys, and so on. </a:t>
            </a:r>
            <a:endParaRPr lang="en-US" altLang="zh-CN" smtClean="0"/>
          </a:p>
          <a:p>
            <a:r>
              <a:rPr lang="en-US" altLang="zh-CN" smtClean="0"/>
              <a:t>table_a</a:t>
            </a:r>
            <a:r>
              <a:rPr lang="zh-CN" altLang="en-US" smtClean="0"/>
              <a:t>是名称相同的表，因为属于不同的</a:t>
            </a:r>
            <a:r>
              <a:rPr lang="en-US" altLang="zh-CN" smtClean="0"/>
              <a:t>schema</a:t>
            </a:r>
            <a:r>
              <a:rPr lang="zh-CN" altLang="en-US" smtClean="0"/>
              <a:t>，所以可以名称相同，而实际上可能存储不同的数据，具有不同的结构。</a:t>
            </a:r>
            <a:endParaRPr lang="en-US" altLang="zh-CN" smtClean="0"/>
          </a:p>
          <a:p>
            <a:r>
              <a:rPr lang="zh-CN" altLang="en-US" smtClean="0"/>
              <a:t>在访问同名表的时候，要指定</a:t>
            </a:r>
            <a:r>
              <a:rPr lang="en-US" altLang="zh-CN" smtClean="0"/>
              <a:t>shcema</a:t>
            </a:r>
            <a:r>
              <a:rPr lang="zh-CN" altLang="en-US" smtClean="0"/>
              <a:t>名称来明确指向目标表：</a:t>
            </a:r>
            <a:r>
              <a:rPr lang="en-US" altLang="zh-CN" smtClean="0"/>
              <a:t>select * from schema2.table_a; </a:t>
            </a:r>
            <a:r>
              <a:rPr lang="zh-CN" altLang="en-US" smtClean="0"/>
              <a:t>明确要访问的是</a:t>
            </a:r>
            <a:r>
              <a:rPr lang="en-US" altLang="zh-CN" smtClean="0"/>
              <a:t>schema2</a:t>
            </a:r>
            <a:r>
              <a:rPr lang="zh-CN" altLang="en-US" smtClean="0"/>
              <a:t>下面的</a:t>
            </a:r>
            <a:r>
              <a:rPr lang="en-US" altLang="zh-CN" smtClean="0"/>
              <a:t>table_a</a:t>
            </a:r>
            <a:r>
              <a:rPr lang="zh-CN" altLang="en-US" smtClean="0"/>
              <a:t>的表。</a:t>
            </a:r>
            <a:endParaRPr lang="en-US" altLang="zh-CN" smtClean="0"/>
          </a:p>
          <a:p>
            <a:r>
              <a:rPr lang="en-US" altLang="zh-CN" smtClean="0"/>
              <a:t>Schema</a:t>
            </a:r>
            <a:r>
              <a:rPr lang="zh-CN" altLang="en-US" smtClean="0"/>
              <a:t>中文翻译为模式，但是在不同数据库里面用不同的概念来反映</a:t>
            </a:r>
            <a:r>
              <a:rPr lang="en-US" altLang="zh-CN" smtClean="0"/>
              <a:t>Schema</a:t>
            </a:r>
            <a:r>
              <a:rPr lang="zh-CN" altLang="en-US" smtClean="0"/>
              <a:t>，所以一般对于数据库用户来说，不会用模式这个词，而直接使用</a:t>
            </a:r>
            <a:r>
              <a:rPr lang="en-US" altLang="zh-CN" smtClean="0"/>
              <a:t>Schema</a:t>
            </a:r>
            <a:r>
              <a:rPr lang="zh-CN" altLang="en-US" smtClean="0"/>
              <a:t>这个英文单词本身。</a:t>
            </a:r>
            <a:endParaRPr lang="en-US" altLang="zh-CN" smtClean="0"/>
          </a:p>
          <a:p>
            <a:r>
              <a:rPr lang="en-US" altLang="zh-CN" smtClean="0"/>
              <a:t>MySQL</a:t>
            </a:r>
            <a:r>
              <a:rPr lang="zh-CN" altLang="en-US" smtClean="0"/>
              <a:t>官方文档对</a:t>
            </a:r>
            <a:r>
              <a:rPr lang="en-US" altLang="zh-CN" smtClean="0"/>
              <a:t>schema</a:t>
            </a:r>
            <a:r>
              <a:rPr lang="zh-CN" altLang="en-US" smtClean="0"/>
              <a:t>的解释：</a:t>
            </a:r>
            <a:r>
              <a:rPr lang="en-US" altLang="zh-CN" smtClean="0"/>
              <a:t>In MySQL, physically, a schema is synonymous with a database. You can substitute the keyword SCHEMA instead of DATABASE in MySQL SQL syntax, for example using CREATE SCHEMA instead of CREATE DATABASE. </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注意：云上服务弱化了表空间的概念。此页胶片的语法为传统线下数据库所有，且为</a:t>
            </a:r>
            <a:r>
              <a:rPr lang="en-US" altLang="zh-CN" smtClean="0"/>
              <a:t>MySQL</a:t>
            </a:r>
            <a:r>
              <a:rPr lang="zh-CN" altLang="en-US" smtClean="0"/>
              <a:t>语法。</a:t>
            </a:r>
            <a:endParaRPr lang="en-US" altLang="zh-CN" smtClean="0"/>
          </a:p>
          <a:p>
            <a:pPr lvl="0"/>
            <a:r>
              <a:rPr lang="zh-CN" altLang="en-US" smtClean="0"/>
              <a:t>因为表空间和物理数据文件相对应，所以表空间实际上就能把数据和存储关联起来。</a:t>
            </a:r>
            <a:endParaRPr lang="en-US" altLang="zh-CN" smtClean="0"/>
          </a:p>
          <a:p>
            <a:pPr lvl="0"/>
            <a:r>
              <a:rPr lang="zh-CN" altLang="en-US" smtClean="0"/>
              <a:t>表空间用来指定数据库中表、索引等数据库对象的存储位置。 管理员创建表空间后，可以在创建数据库对象时引用它。</a:t>
            </a:r>
            <a:endParaRPr lang="en-US" altLang="zh-CN" smtClean="0"/>
          </a:p>
          <a:p>
            <a:pPr lvl="0"/>
            <a:r>
              <a:rPr lang="en-US" altLang="zh-CN" smtClean="0"/>
              <a:t>GaussDB(DWS)</a:t>
            </a:r>
            <a:r>
              <a:rPr lang="zh-CN" altLang="en-US" smtClean="0"/>
              <a:t>的表空间是不一样的，它实现的是和物理地目录的映射，而不到文件，示例： </a:t>
            </a:r>
            <a:r>
              <a:rPr lang="en-US" altLang="zh-CN" smtClean="0"/>
              <a:t>create tablespace testspace LOCATION “/test/testspacedir/”  MAXSIZE ‘5G’;</a:t>
            </a:r>
            <a:endParaRPr lang="en-US" altLang="zh-CN" smtClean="0"/>
          </a:p>
          <a:p>
            <a:pPr lvl="0"/>
            <a:r>
              <a:rPr lang="zh-CN" altLang="en-US" smtClean="0"/>
              <a:t>对于</a:t>
            </a:r>
            <a:r>
              <a:rPr lang="en-US" altLang="zh-CN" smtClean="0"/>
              <a:t>GaussDB(DWS)</a:t>
            </a:r>
            <a:r>
              <a:rPr lang="zh-CN" altLang="en-US" smtClean="0"/>
              <a:t>来说，表空间可以控制数据库数据占用的磁盘空间，当表空间所在磁盘的使用率达到</a:t>
            </a:r>
            <a:r>
              <a:rPr lang="en-US" altLang="zh-CN" smtClean="0"/>
              <a:t>90%</a:t>
            </a:r>
            <a:r>
              <a:rPr lang="zh-CN" altLang="en-US" smtClean="0"/>
              <a:t>时，数据库将被设置为只读模式，当磁盘使用率降到</a:t>
            </a:r>
            <a:r>
              <a:rPr lang="en-US" altLang="zh-CN" smtClean="0"/>
              <a:t>90%</a:t>
            </a:r>
            <a:r>
              <a:rPr lang="zh-CN" altLang="en-US" smtClean="0"/>
              <a:t>以下时，数据库将恢复到读写模式。</a:t>
            </a:r>
            <a:endParaRPr lang="en-US" altLang="zh-CN" smtClean="0"/>
          </a:p>
          <a:p>
            <a:pPr lvl="0"/>
            <a:r>
              <a:rPr lang="en-US" altLang="zh-CN" smtClean="0"/>
              <a:t>create tablespace ts1 add datafile ‘ts1.ibd’ engine=innodb; </a:t>
            </a:r>
            <a:r>
              <a:rPr lang="zh-CN" altLang="en-US" smtClean="0"/>
              <a:t>文件的扩展名必须是</a:t>
            </a:r>
            <a:r>
              <a:rPr lang="en-US" altLang="zh-CN" smtClean="0"/>
              <a:t>.ibd</a:t>
            </a:r>
            <a:r>
              <a:rPr lang="zh-CN" altLang="en-US" smtClean="0"/>
              <a:t>。文件默认位于</a:t>
            </a:r>
            <a:r>
              <a:rPr lang="en-US" altLang="zh-CN" smtClean="0"/>
              <a:t>datadir</a:t>
            </a:r>
            <a:r>
              <a:rPr lang="zh-CN" altLang="en-US" smtClean="0"/>
              <a:t>目录，需要指定</a:t>
            </a:r>
            <a:r>
              <a:rPr lang="en-US" altLang="zh-CN" smtClean="0"/>
              <a:t>engine=innodb</a:t>
            </a:r>
            <a:r>
              <a:rPr lang="zh-CN" altLang="en-US" smtClean="0"/>
              <a:t>，否则需要设置变量：</a:t>
            </a:r>
            <a:r>
              <a:rPr lang="en-US" altLang="zh-CN" smtClean="0"/>
              <a:t>set global default_storage_engine=innodb;</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完整性约束后面有胶片介绍，这里带一句就可以。</a:t>
            </a:r>
            <a:endParaRPr lang="en-US" altLang="zh-CN" smtClean="0"/>
          </a:p>
          <a:p>
            <a:r>
              <a:rPr lang="zh-CN" altLang="en-US" smtClean="0"/>
              <a:t>表中能存放的记录理论上是没有限制的，但是物理上可能会受到存储或者系统等方面的限制。</a:t>
            </a:r>
            <a:endParaRPr lang="en-US" altLang="zh-CN" smtClean="0"/>
          </a:p>
          <a:p>
            <a:endParaRPr lang="en-US" altLang="zh-CN" smtClean="0"/>
          </a:p>
          <a:p>
            <a:endParaRPr lang="en-US" altLang="zh-CN" smtClean="0"/>
          </a:p>
          <a:p>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不同的会话可以创建相同表名称的临时表。临时表的表名可以和永久表的名字相同。</a:t>
            </a:r>
            <a:endParaRPr lang="en-US" altLang="zh-CN" smtClean="0"/>
          </a:p>
          <a:p>
            <a:r>
              <a:rPr lang="zh-CN" altLang="en-US" smtClean="0"/>
              <a:t>为了避免删除相同表名的永久表，执行删除表结构的时候可以使用：</a:t>
            </a:r>
            <a:r>
              <a:rPr lang="en-US" altLang="zh-CN" smtClean="0"/>
              <a:t>DROP TEMPORARY TABLE staff_history_session;</a:t>
            </a:r>
            <a:endParaRPr lang="en-US" altLang="zh-CN" smtClean="0"/>
          </a:p>
          <a:p>
            <a:r>
              <a:rPr lang="en-US" altLang="zh-CN" smtClean="0"/>
              <a:t>GaussDB(DWS)</a:t>
            </a:r>
            <a:r>
              <a:rPr lang="zh-CN" altLang="en-US" smtClean="0"/>
              <a:t>中创建临时表：</a:t>
            </a:r>
            <a:r>
              <a:rPr lang="en-US" altLang="zh-CN" smtClean="0"/>
              <a:t>CREATE TEMP TABLE test_tpcds(a INT, b VARCHAR(10)) DISTRIBUTE BY HASH(a); </a:t>
            </a:r>
            <a:endParaRPr lang="en-US" altLang="zh-CN" smtClean="0"/>
          </a:p>
          <a:p>
            <a:endParaRPr lang="zh-CN" altLang="en-US"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GaussDB(for MySQL)</a:t>
            </a:r>
            <a:r>
              <a:rPr lang="zh-CN" altLang="en-US" smtClean="0"/>
              <a:t>目前只支持行存，</a:t>
            </a:r>
            <a:r>
              <a:rPr lang="en-US" altLang="zh-CN" smtClean="0"/>
              <a:t>GaussDB(DWS)</a:t>
            </a:r>
            <a:r>
              <a:rPr lang="zh-CN" altLang="en-US" smtClean="0"/>
              <a:t>支持行存和列存，行存是默认存储方式。</a:t>
            </a:r>
            <a:endParaRPr lang="en-US" altLang="zh-CN" smtClean="0"/>
          </a:p>
          <a:p>
            <a:r>
              <a:rPr lang="zh-CN" altLang="en-US" smtClean="0"/>
              <a:t>行存表和列存表只是数据存储的方式不同，从表的展现形式上看，仍然是二维数据，都应当符合关系型数据库的关系理论。</a:t>
            </a:r>
            <a:endParaRPr lang="en-US" altLang="zh-CN" smtClean="0"/>
          </a:p>
          <a:p>
            <a:r>
              <a:rPr lang="zh-CN" altLang="en-US" smtClean="0"/>
              <a:t>行存储表不同列同一行的数据物理存储也在一起，</a:t>
            </a:r>
            <a:r>
              <a:rPr lang="en-US" altLang="zh-CN" smtClean="0"/>
              <a:t>INSERT</a:t>
            </a:r>
            <a:r>
              <a:rPr lang="zh-CN" altLang="en-US" smtClean="0"/>
              <a:t>和</a:t>
            </a:r>
            <a:r>
              <a:rPr lang="en-US" altLang="zh-CN" smtClean="0"/>
              <a:t>UPDATE</a:t>
            </a:r>
            <a:r>
              <a:rPr lang="zh-CN" altLang="en-US" smtClean="0"/>
              <a:t>的时候能够一次性写入记录，但是选择查询的时候，即便只查询其中的几列，所有数据也都会被读取；列存储在写入数据的时候要把记录先拆开，一行记录被拆开多列，然后相同列的数据保存在物理临近的区域。所以在列存储模式下，一行记录写入次数明显比行存储多，这种写入次数的增加导致</a:t>
            </a:r>
            <a:r>
              <a:rPr lang="en-US" altLang="zh-CN" smtClean="0"/>
              <a:t>insert</a:t>
            </a:r>
            <a:r>
              <a:rPr lang="zh-CN" altLang="en-US" smtClean="0"/>
              <a:t>和</a:t>
            </a:r>
            <a:r>
              <a:rPr lang="en-US" altLang="zh-CN" smtClean="0"/>
              <a:t>update</a:t>
            </a:r>
            <a:r>
              <a:rPr lang="zh-CN" altLang="en-US" smtClean="0"/>
              <a:t>操作的时候，列存表相对开销比较大，性能相对差一些。</a:t>
            </a:r>
            <a:endParaRPr lang="en-US" altLang="zh-CN" smtClean="0"/>
          </a:p>
          <a:p>
            <a:r>
              <a:rPr lang="zh-CN" altLang="en-US" smtClean="0"/>
              <a:t>在查询的时候，如果只是查询整个表中很少的字段，对于行存表，要把整个记录完全读出，不需要的列也会被读取出来，然后再内存中消除这些不需要的冗余列；而对于列存储表，只要扫描涉及到的列，然后进行读取就可以，所以</a:t>
            </a:r>
            <a:r>
              <a:rPr lang="en-US" altLang="zh-CN" smtClean="0"/>
              <a:t>IO</a:t>
            </a:r>
            <a:r>
              <a:rPr lang="zh-CN" altLang="en-US" smtClean="0"/>
              <a:t>扫描和读取范围都要小很多。列存储查询可以剔除无关的列，当查询只有少量列时，可以极大的减少查询的数据量，提高查询速度。</a:t>
            </a:r>
            <a:endParaRPr lang="en-US" altLang="zh-CN" smtClean="0"/>
          </a:p>
          <a:p>
            <a:r>
              <a:rPr lang="zh-CN" altLang="en-US" smtClean="0"/>
              <a:t>另外对于列存储方式来说，每个列都是数据类型相同的数据，这种同类型数据在进行数据压缩的时候，可以使用轻量级的压缩算法达到很好的压缩比，所以列存储表占据的空间也相对较小。对于行式来说，很难进行压缩，因为每个表的字段的类型是不统一的，除非预先确认，否则无法动态的进行压缩。</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行式存储是默认存储方式。</a:t>
            </a:r>
            <a:endParaRPr lang="en-US" altLang="zh-CN" smtClean="0"/>
          </a:p>
          <a:p>
            <a:r>
              <a:rPr lang="zh-CN" altLang="en-US" smtClean="0"/>
              <a:t>列式存储的主要优点之一就是在读取过程，可以大幅降低系统的</a:t>
            </a:r>
            <a:r>
              <a:rPr lang="en-US" altLang="zh-CN" smtClean="0"/>
              <a:t>I/O</a:t>
            </a:r>
            <a:r>
              <a:rPr lang="zh-CN" altLang="en-US" smtClean="0"/>
              <a:t>，尤其是在海量数据查询时，</a:t>
            </a:r>
            <a:r>
              <a:rPr lang="en-US" altLang="zh-CN" smtClean="0"/>
              <a:t>I/O</a:t>
            </a:r>
            <a:r>
              <a:rPr lang="zh-CN" altLang="en-US" smtClean="0"/>
              <a:t>向来是系统的主要瓶颈之一。</a:t>
            </a:r>
            <a:endParaRPr lang="en-US" altLang="zh-CN" smtClean="0"/>
          </a:p>
          <a:p>
            <a:r>
              <a:rPr lang="zh-CN" altLang="en-US" smtClean="0"/>
              <a:t>行存更适合</a:t>
            </a:r>
            <a:r>
              <a:rPr lang="en-US" altLang="zh-CN" smtClean="0"/>
              <a:t>OLTP</a:t>
            </a:r>
            <a:r>
              <a:rPr lang="zh-CN" altLang="en-US" smtClean="0"/>
              <a:t>，比如传统的基于增删改查操作的应用。列式更适合</a:t>
            </a:r>
            <a:r>
              <a:rPr lang="en-US" altLang="zh-CN" smtClean="0"/>
              <a:t>OLAP</a:t>
            </a:r>
            <a:r>
              <a:rPr lang="zh-CN" altLang="en-US" smtClean="0"/>
              <a:t>，非常适合于在数据仓库领域发挥作用，比如数据分析、海量存储和商业智能，涉及不经常更新的场景。</a:t>
            </a:r>
            <a:endParaRPr lang="en-US" altLang="zh-CN" smtClean="0"/>
          </a:p>
          <a:p>
            <a:endParaRPr lang="zh-CN" altLang="en-US" dirty="0" smtClean="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GaussDB(DWS)</a:t>
            </a:r>
            <a:r>
              <a:rPr lang="zh-CN" altLang="en-US" smtClean="0"/>
              <a:t>只支持范围分区表。</a:t>
            </a:r>
            <a:endParaRPr lang="en-US" altLang="zh-CN" smtClean="0"/>
          </a:p>
          <a:p>
            <a:r>
              <a:rPr lang="zh-CN" altLang="en-US" smtClean="0"/>
              <a:t>范围分区表：将数据基于范围映射到每一个分区，这个范围是由创建分区表时指定的分区键决定的。这种分区方式是最为常用的，并且分区键经常采用日期，例如将销售数据按照月份进行分区。</a:t>
            </a:r>
            <a:endParaRPr lang="en-US" altLang="zh-CN" smtClean="0"/>
          </a:p>
          <a:p>
            <a:r>
              <a:rPr lang="zh-CN" altLang="en-US" smtClean="0"/>
              <a:t>列表分区表：将庞大的表分割成小的、易于管理的小块。</a:t>
            </a:r>
            <a:endParaRPr lang="en-US" altLang="zh-CN" smtClean="0"/>
          </a:p>
          <a:p>
            <a:r>
              <a:rPr lang="zh-CN" altLang="en-US" smtClean="0"/>
              <a:t>哈希分区表：在很多情况下，用户无法预测某个列上的数据变化范围，因而无法实现创建固定数量的范围分区或列表分区。在这种情况下，哈希分区提供了一种在指定数量的分区中均等地划分数据的方法，写入表中的数据均匀地分布在各个分区中，用户无法预测数据将被写入哪个分区中。</a:t>
            </a:r>
            <a:endParaRPr lang="en-US" altLang="zh-CN" smtClean="0"/>
          </a:p>
          <a:p>
            <a:r>
              <a:rPr lang="zh-CN" altLang="en-US" smtClean="0"/>
              <a:t>间隔分区表：间隔分区表是一种特殊的范围分区表。对于普通的范围分区，用户预先创建了多少个分区，如果插入不在该分区的数据时，数据库会报错，这种情况下，用户可以手动添加分区，也可以使用间隔分区。比如用户会按照每天一个分区的方式使用</a:t>
            </a:r>
            <a:r>
              <a:rPr lang="en-US" altLang="zh-CN" smtClean="0"/>
              <a:t>range</a:t>
            </a:r>
            <a:r>
              <a:rPr lang="zh-CN" altLang="en-US" smtClean="0"/>
              <a:t>分区表，在业务部署时会创建一批分区</a:t>
            </a:r>
            <a:r>
              <a:rPr lang="en-US" altLang="zh-CN" smtClean="0"/>
              <a:t>(</a:t>
            </a:r>
            <a:r>
              <a:rPr lang="zh-CN" altLang="en-US" smtClean="0"/>
              <a:t>如</a:t>
            </a:r>
            <a:r>
              <a:rPr lang="en-US" altLang="zh-CN" smtClean="0"/>
              <a:t>3</a:t>
            </a:r>
            <a:r>
              <a:rPr lang="zh-CN" altLang="en-US" smtClean="0"/>
              <a:t>个月</a:t>
            </a:r>
            <a:r>
              <a:rPr lang="en-US" altLang="zh-CN" smtClean="0"/>
              <a:t>)</a:t>
            </a:r>
            <a:r>
              <a:rPr lang="zh-CN" altLang="en-US" smtClean="0"/>
              <a:t>以备后续使用，但是</a:t>
            </a:r>
            <a:r>
              <a:rPr lang="en-US" altLang="zh-CN" smtClean="0"/>
              <a:t>3</a:t>
            </a:r>
            <a:r>
              <a:rPr lang="zh-CN" altLang="en-US" smtClean="0"/>
              <a:t>个月后需要再次创建，不然后续的业务数据入库会报错。</a:t>
            </a:r>
            <a:r>
              <a:rPr lang="en-US" altLang="zh-CN" smtClean="0"/>
              <a:t>range</a:t>
            </a:r>
            <a:r>
              <a:rPr lang="zh-CN" altLang="en-US" smtClean="0"/>
              <a:t>分区的这种方式增加了维护成本，需要内核支持分区的自动创建功能。如果使用间隔分区，用户可以不必关心后续分区的创建，既减少分区的设计成本和维护成本。</a:t>
            </a:r>
            <a:endParaRPr lang="en-US" altLang="zh-CN"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范围分区表：将数据基于范围映射到每一个分区，这个范围是由创建分区表时指定的分区键决定的。这种分区方式是最为常用的，并且分区键经常采用日期，例如将销售数据按照月份进行分区。</a:t>
            </a:r>
            <a:endParaRPr lang="en-US" altLang="zh-CN" smtClean="0"/>
          </a:p>
          <a:p>
            <a:r>
              <a:rPr lang="zh-CN" altLang="en-US" smtClean="0"/>
              <a:t>查询条件搜索的数据范围在一个分区，所以</a:t>
            </a:r>
            <a:r>
              <a:rPr lang="en-US" altLang="zh-CN" smtClean="0"/>
              <a:t>SQL</a:t>
            </a:r>
            <a:r>
              <a:rPr lang="zh-CN" altLang="en-US" smtClean="0"/>
              <a:t>在查询过程中，只要扫描一个分区的数据即可，不用进行全表范围扫描。</a:t>
            </a:r>
            <a:endParaRPr lang="en-US" altLang="zh-CN" smtClean="0"/>
          </a:p>
          <a:p>
            <a:r>
              <a:rPr lang="zh-CN" altLang="en-US" smtClean="0"/>
              <a:t>假设整个表包含了</a:t>
            </a:r>
            <a:r>
              <a:rPr lang="en-US" altLang="zh-CN" smtClean="0"/>
              <a:t>10</a:t>
            </a:r>
            <a:r>
              <a:rPr lang="zh-CN" altLang="en-US" smtClean="0"/>
              <a:t>年数据，没有分区表就要扫描所有</a:t>
            </a:r>
            <a:r>
              <a:rPr lang="en-US" altLang="zh-CN" smtClean="0"/>
              <a:t>10</a:t>
            </a:r>
            <a:r>
              <a:rPr lang="zh-CN" altLang="en-US" smtClean="0"/>
              <a:t>年的数据计算结果，而分区表只要扫描</a:t>
            </a:r>
            <a:r>
              <a:rPr lang="en-US" altLang="zh-CN" smtClean="0"/>
              <a:t>1</a:t>
            </a:r>
            <a:r>
              <a:rPr lang="zh-CN" altLang="en-US" smtClean="0"/>
              <a:t>年的分区表数据就可以。</a:t>
            </a:r>
            <a:endParaRPr lang="en-US" altLang="zh-CN" dirty="0" smtClean="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场景</a:t>
            </a:r>
            <a:r>
              <a:rPr lang="en-US" altLang="zh-CN" smtClean="0"/>
              <a:t>1</a:t>
            </a:r>
            <a:r>
              <a:rPr lang="zh-CN" altLang="en-US" smtClean="0"/>
              <a:t>，通常这种情况是在</a:t>
            </a:r>
            <a:r>
              <a:rPr lang="en-US" altLang="zh-CN" smtClean="0"/>
              <a:t>where</a:t>
            </a:r>
            <a:r>
              <a:rPr lang="zh-CN" altLang="en-US" smtClean="0"/>
              <a:t>子句中，过滤的条件使用了分区字段，并且分区字段是等于某个分区，或者使用</a:t>
            </a:r>
            <a:r>
              <a:rPr lang="en-US" altLang="zh-CN" smtClean="0"/>
              <a:t>between…and…</a:t>
            </a:r>
            <a:r>
              <a:rPr lang="zh-CN" altLang="en-US" smtClean="0"/>
              <a:t>这种方式，搜索条件在几个分区范围内，那么查询语句在扫描数据的时候，会通过分区剪枝只搜索特点的分区而不是整个表进行扫描，一般情况下相对于整个表而言，分区扫描的</a:t>
            </a:r>
            <a:r>
              <a:rPr lang="en-US" altLang="zh-CN" smtClean="0"/>
              <a:t>io</a:t>
            </a:r>
            <a:r>
              <a:rPr lang="zh-CN" altLang="en-US" smtClean="0"/>
              <a:t>开销为</a:t>
            </a:r>
            <a:r>
              <a:rPr lang="en-US" altLang="zh-CN" smtClean="0"/>
              <a:t>n/m, </a:t>
            </a:r>
            <a:r>
              <a:rPr lang="zh-CN" altLang="en-US" smtClean="0"/>
              <a:t>其中</a:t>
            </a:r>
            <a:r>
              <a:rPr lang="en-US" altLang="zh-CN" smtClean="0"/>
              <a:t>m</a:t>
            </a:r>
            <a:r>
              <a:rPr lang="zh-CN" altLang="en-US" smtClean="0"/>
              <a:t>为总的分区数量，</a:t>
            </a:r>
            <a:r>
              <a:rPr lang="en-US" altLang="zh-CN" smtClean="0"/>
              <a:t>n</a:t>
            </a:r>
            <a:r>
              <a:rPr lang="zh-CN" altLang="en-US" smtClean="0"/>
              <a:t>为</a:t>
            </a:r>
            <a:r>
              <a:rPr lang="en-US" altLang="zh-CN" smtClean="0"/>
              <a:t>where</a:t>
            </a:r>
            <a:r>
              <a:rPr lang="zh-CN" altLang="en-US" smtClean="0"/>
              <a:t>条件满足的分区数量。</a:t>
            </a:r>
            <a:endParaRPr lang="en-US" altLang="zh-CN" smtClean="0"/>
          </a:p>
          <a:p>
            <a:r>
              <a:rPr lang="zh-CN" altLang="en-US" smtClean="0"/>
              <a:t>场景</a:t>
            </a:r>
            <a:r>
              <a:rPr lang="en-US" altLang="zh-CN" smtClean="0"/>
              <a:t>2</a:t>
            </a:r>
            <a:r>
              <a:rPr lang="zh-CN" altLang="en-US" smtClean="0"/>
              <a:t>，向空分区插入数据类似向空表加载数据，内部实现这种方式这种插入数据效率较高。</a:t>
            </a:r>
            <a:endParaRPr lang="en-US" altLang="zh-CN" smtClean="0"/>
          </a:p>
          <a:p>
            <a:r>
              <a:rPr lang="zh-CN" altLang="en-US" smtClean="0"/>
              <a:t>场景</a:t>
            </a:r>
            <a:r>
              <a:rPr lang="en-US" altLang="zh-CN" smtClean="0"/>
              <a:t>3</a:t>
            </a:r>
            <a:r>
              <a:rPr lang="zh-CN" altLang="en-US" smtClean="0"/>
              <a:t>，如果</a:t>
            </a:r>
            <a:r>
              <a:rPr lang="en-US" altLang="zh-CN" smtClean="0"/>
              <a:t>delete</a:t>
            </a:r>
            <a:r>
              <a:rPr lang="zh-CN" altLang="en-US" smtClean="0"/>
              <a:t>或者</a:t>
            </a:r>
            <a:r>
              <a:rPr lang="en-US" altLang="zh-CN" smtClean="0"/>
              <a:t>truncate</a:t>
            </a:r>
            <a:r>
              <a:rPr lang="zh-CN" altLang="en-US" smtClean="0"/>
              <a:t>数据，直接删除某些分区的话，分区的快速定位和删除比没有分区效率要高很多。</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需要说明的是</a:t>
            </a:r>
            <a:r>
              <a:rPr lang="en-US" altLang="zh-CN" dirty="0" err="1" smtClean="0"/>
              <a:t>GaussDB</a:t>
            </a:r>
            <a:r>
              <a:rPr lang="en-US" altLang="zh-CN" dirty="0" smtClean="0"/>
              <a:t>(DWS)</a:t>
            </a:r>
            <a:r>
              <a:rPr lang="zh-CN" altLang="en-US" dirty="0" smtClean="0"/>
              <a:t>只支持</a:t>
            </a:r>
            <a:r>
              <a:rPr lang="en-US" altLang="zh-CN" dirty="0" smtClean="0"/>
              <a:t>Hash</a:t>
            </a:r>
            <a:r>
              <a:rPr lang="zh-CN" altLang="en-US" dirty="0" smtClean="0"/>
              <a:t>和</a:t>
            </a:r>
            <a:r>
              <a:rPr lang="en-US" altLang="zh-CN" dirty="0" smtClean="0"/>
              <a:t>Replication</a:t>
            </a:r>
            <a:r>
              <a:rPr lang="zh-CN" altLang="en-US" dirty="0" smtClean="0"/>
              <a:t>两种分布方式，</a:t>
            </a:r>
            <a:r>
              <a:rPr lang="en-US" altLang="zh-CN" dirty="0" err="1" smtClean="0"/>
              <a:t>GaussDB</a:t>
            </a:r>
            <a:r>
              <a:rPr lang="en-US" altLang="zh-CN" dirty="0" smtClean="0"/>
              <a:t>(for MySQL)</a:t>
            </a:r>
            <a:r>
              <a:rPr lang="zh-CN" altLang="en-US" dirty="0" smtClean="0"/>
              <a:t>数据库共享存储，暂不涉及。</a:t>
            </a:r>
            <a:endParaRPr lang="en-US" altLang="zh-CN" dirty="0" smtClean="0"/>
          </a:p>
          <a:p>
            <a:r>
              <a:rPr lang="zh-CN" altLang="en-US" dirty="0" smtClean="0"/>
              <a:t>创建表 </a:t>
            </a:r>
            <a:r>
              <a:rPr lang="en-US" altLang="zh-CN" dirty="0" smtClean="0"/>
              <a:t>education</a:t>
            </a:r>
            <a:r>
              <a:rPr lang="zh-CN" altLang="en-US" dirty="0" smtClean="0"/>
              <a:t>，按照列表（</a:t>
            </a:r>
            <a:r>
              <a:rPr lang="en-US" altLang="zh-CN" dirty="0" smtClean="0"/>
              <a:t>List</a:t>
            </a:r>
            <a:r>
              <a:rPr lang="zh-CN" altLang="en-US" dirty="0" smtClean="0"/>
              <a:t>）分布。</a:t>
            </a:r>
            <a:endParaRPr lang="zh-CN" altLang="en-US" dirty="0" smtClean="0"/>
          </a:p>
          <a:p>
            <a:pPr marL="360045" lvl="1" indent="0">
              <a:buNone/>
            </a:pPr>
            <a:r>
              <a:rPr lang="en-US" altLang="zh-CN" dirty="0" smtClean="0"/>
              <a:t>CREATE TABLE education(</a:t>
            </a:r>
            <a:r>
              <a:rPr lang="en-US" altLang="zh-CN" dirty="0" err="1" smtClean="0"/>
              <a:t>staff_id</a:t>
            </a:r>
            <a:r>
              <a:rPr lang="en-US" altLang="zh-CN" dirty="0" smtClean="0"/>
              <a:t> INT, </a:t>
            </a:r>
            <a:r>
              <a:rPr lang="en-US" altLang="zh-CN" dirty="0" err="1" smtClean="0"/>
              <a:t>higest_degree</a:t>
            </a:r>
            <a:r>
              <a:rPr lang="en-US" altLang="zh-CN" dirty="0" smtClean="0"/>
              <a:t> CHAR(8) NOT NULL, </a:t>
            </a:r>
            <a:r>
              <a:rPr lang="en-US" altLang="zh-CN" dirty="0" err="1" smtClean="0"/>
              <a:t>graduate_school</a:t>
            </a:r>
            <a:endParaRPr lang="en-US" altLang="zh-CN" dirty="0" smtClean="0"/>
          </a:p>
          <a:p>
            <a:pPr marL="360045" lvl="1" indent="0">
              <a:buNone/>
            </a:pPr>
            <a:r>
              <a:rPr lang="en-US" altLang="zh-CN" dirty="0" smtClean="0"/>
              <a:t>VARCHAR(64), </a:t>
            </a:r>
            <a:r>
              <a:rPr lang="en-US" altLang="zh-CN" dirty="0" err="1" smtClean="0"/>
              <a:t>graduate_date</a:t>
            </a:r>
            <a:r>
              <a:rPr lang="en-US" altLang="zh-CN" dirty="0" smtClean="0"/>
              <a:t> DATETIME, </a:t>
            </a:r>
            <a:r>
              <a:rPr lang="en-US" altLang="zh-CN" dirty="0" err="1" smtClean="0"/>
              <a:t>education_note</a:t>
            </a:r>
            <a:r>
              <a:rPr lang="en-US" altLang="zh-CN" dirty="0" smtClean="0"/>
              <a:t> VARCHAR(70))</a:t>
            </a:r>
            <a:endParaRPr lang="en-US" altLang="zh-CN" dirty="0" smtClean="0"/>
          </a:p>
          <a:p>
            <a:pPr marL="360045" lvl="1" indent="0">
              <a:buNone/>
            </a:pPr>
            <a:r>
              <a:rPr lang="en-US" altLang="zh-CN" dirty="0" smtClean="0"/>
              <a:t>DISTRIBUTE BY LIST(</a:t>
            </a:r>
            <a:r>
              <a:rPr lang="en-US" altLang="zh-CN" dirty="0" err="1" smtClean="0"/>
              <a:t>higest_degree</a:t>
            </a:r>
            <a:r>
              <a:rPr lang="en-US" altLang="zh-CN" dirty="0" smtClean="0"/>
              <a:t>)</a:t>
            </a:r>
            <a:endParaRPr lang="en-US" altLang="zh-CN" dirty="0" smtClean="0"/>
          </a:p>
          <a:p>
            <a:pPr marL="360045" lvl="1" indent="0">
              <a:buNone/>
            </a:pPr>
            <a:r>
              <a:rPr lang="en-US" altLang="zh-CN" dirty="0" smtClean="0"/>
              <a:t>(GROUPID 1 VALUES ('</a:t>
            </a:r>
            <a:r>
              <a:rPr lang="zh-CN" altLang="en-US" dirty="0" smtClean="0"/>
              <a:t>博士</a:t>
            </a:r>
            <a:r>
              <a:rPr lang="en-US" altLang="zh-CN" dirty="0" smtClean="0"/>
              <a:t>','</a:t>
            </a:r>
            <a:r>
              <a:rPr lang="zh-CN" altLang="en-US" dirty="0" smtClean="0"/>
              <a:t>学士</a:t>
            </a:r>
            <a:r>
              <a:rPr lang="en-US" altLang="zh-CN" dirty="0" smtClean="0"/>
              <a:t>'),</a:t>
            </a:r>
            <a:endParaRPr lang="en-US" altLang="zh-CN" dirty="0" smtClean="0"/>
          </a:p>
          <a:p>
            <a:pPr marL="360045" lvl="1" indent="0">
              <a:buNone/>
            </a:pPr>
            <a:r>
              <a:rPr lang="en-US" altLang="zh-CN" dirty="0" smtClean="0"/>
              <a:t>GROUPID 2 VALUES ('</a:t>
            </a:r>
            <a:r>
              <a:rPr lang="zh-CN" altLang="en-US" dirty="0" smtClean="0"/>
              <a:t>硕士</a:t>
            </a:r>
            <a:r>
              <a:rPr lang="en-US" altLang="zh-CN" dirty="0" smtClean="0"/>
              <a:t>'));</a:t>
            </a:r>
            <a:endParaRPr lang="en-US" altLang="zh-CN" dirty="0" smtClean="0"/>
          </a:p>
          <a:p>
            <a:r>
              <a:rPr lang="zh-CN" altLang="en-US" dirty="0" smtClean="0"/>
              <a:t>创建表</a:t>
            </a:r>
            <a:r>
              <a:rPr lang="en-US" altLang="zh-CN" dirty="0" smtClean="0"/>
              <a:t>training</a:t>
            </a:r>
            <a:r>
              <a:rPr lang="zh-CN" altLang="en-US" dirty="0" smtClean="0"/>
              <a:t>，按照范围分布。</a:t>
            </a:r>
            <a:endParaRPr lang="zh-CN" altLang="en-US" dirty="0" smtClean="0"/>
          </a:p>
          <a:p>
            <a:pPr marL="360045" lvl="1" indent="0">
              <a:buNone/>
            </a:pPr>
            <a:r>
              <a:rPr lang="en-US" altLang="zh-CN" dirty="0" smtClean="0"/>
              <a:t>CREATE TABLE training(</a:t>
            </a:r>
            <a:r>
              <a:rPr lang="en-US" altLang="zh-CN" dirty="0" err="1" smtClean="0"/>
              <a:t>staff_id</a:t>
            </a:r>
            <a:r>
              <a:rPr lang="en-US" altLang="zh-CN" dirty="0" smtClean="0"/>
              <a:t> INT NOT NULL, </a:t>
            </a:r>
            <a:r>
              <a:rPr lang="en-US" altLang="zh-CN" dirty="0" err="1" smtClean="0"/>
              <a:t>course_name</a:t>
            </a:r>
            <a:r>
              <a:rPr lang="en-US" altLang="zh-CN" dirty="0" smtClean="0"/>
              <a:t> VARCHAR(50), </a:t>
            </a:r>
            <a:r>
              <a:rPr lang="en-US" altLang="zh-CN" dirty="0" err="1" smtClean="0"/>
              <a:t>course_start_date</a:t>
            </a:r>
            <a:endParaRPr lang="en-US" altLang="zh-CN" dirty="0" smtClean="0"/>
          </a:p>
          <a:p>
            <a:pPr marL="360045" lvl="1" indent="0">
              <a:buNone/>
            </a:pPr>
            <a:r>
              <a:rPr lang="en-US" altLang="zh-CN" dirty="0" smtClean="0"/>
              <a:t>DATETIME, </a:t>
            </a:r>
            <a:r>
              <a:rPr lang="en-US" altLang="zh-CN" dirty="0" err="1" smtClean="0"/>
              <a:t>course_end_date</a:t>
            </a:r>
            <a:r>
              <a:rPr lang="en-US" altLang="zh-CN" dirty="0" smtClean="0"/>
              <a:t> DATETIME, </a:t>
            </a:r>
            <a:r>
              <a:rPr lang="en-US" altLang="zh-CN" dirty="0" err="1" smtClean="0"/>
              <a:t>exam_date</a:t>
            </a:r>
            <a:r>
              <a:rPr lang="en-US" altLang="zh-CN" dirty="0" smtClean="0"/>
              <a:t> DATETIME, score INT)</a:t>
            </a:r>
            <a:endParaRPr lang="en-US" altLang="zh-CN" dirty="0" smtClean="0"/>
          </a:p>
          <a:p>
            <a:pPr marL="360045" lvl="1" indent="0">
              <a:buNone/>
            </a:pPr>
            <a:r>
              <a:rPr lang="en-US" altLang="zh-CN" dirty="0" smtClean="0"/>
              <a:t>DISTRIBUTE BY RANGE(</a:t>
            </a:r>
            <a:r>
              <a:rPr lang="en-US" altLang="zh-CN" dirty="0" err="1" smtClean="0"/>
              <a:t>staff_id</a:t>
            </a:r>
            <a:r>
              <a:rPr lang="en-US" altLang="zh-CN" dirty="0" smtClean="0"/>
              <a:t>)</a:t>
            </a:r>
            <a:endParaRPr lang="en-US" altLang="zh-CN" dirty="0" smtClean="0"/>
          </a:p>
          <a:p>
            <a:pPr marL="360045" lvl="1" indent="0">
              <a:buNone/>
            </a:pPr>
            <a:r>
              <a:rPr lang="en-US" altLang="zh-CN" dirty="0" smtClean="0"/>
              <a:t>(GROUPID 1 VALUES LESS than (100),</a:t>
            </a:r>
            <a:endParaRPr lang="en-US" altLang="zh-CN" dirty="0" smtClean="0"/>
          </a:p>
          <a:p>
            <a:pPr marL="360045" lvl="1" indent="0">
              <a:buNone/>
            </a:pPr>
            <a:r>
              <a:rPr lang="en-US" altLang="zh-CN" dirty="0" smtClean="0"/>
              <a:t>GROUPID 2 VALUES LESS than(200));</a:t>
            </a:r>
            <a:endParaRPr lang="en-US" altLang="zh-CN" dirty="0"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复制</a:t>
            </a:r>
            <a:r>
              <a:rPr lang="en-US" altLang="zh-CN" smtClean="0"/>
              <a:t>Relication</a:t>
            </a:r>
            <a:r>
              <a:rPr lang="zh-CN" altLang="en-US" smtClean="0"/>
              <a:t>分布方式适合数据较小的表，一般</a:t>
            </a:r>
            <a:r>
              <a:rPr lang="en-US" altLang="zh-CN" smtClean="0"/>
              <a:t>10</a:t>
            </a:r>
            <a:r>
              <a:rPr lang="zh-CN" altLang="en-US" smtClean="0"/>
              <a:t>万条记录以下，根据集群数量酌情处理。</a:t>
            </a:r>
            <a:endParaRPr lang="en-US" altLang="zh-CN" smtClean="0"/>
          </a:p>
          <a:p>
            <a:r>
              <a:rPr lang="en-US" altLang="zh-CN" smtClean="0"/>
              <a:t>Hash</a:t>
            </a:r>
            <a:r>
              <a:rPr lang="zh-CN" altLang="en-US" smtClean="0"/>
              <a:t>方式适合追求数据均匀分布的情况。</a:t>
            </a:r>
            <a:endParaRPr lang="en-US" altLang="zh-CN" smtClean="0"/>
          </a:p>
          <a:p>
            <a:r>
              <a:rPr lang="zh-CN" altLang="en-US" smtClean="0"/>
              <a:t>区间和列表方式则适合一些取值明显有列表属性或者区间属性的字段，比如按省份代码，可以通过</a:t>
            </a:r>
            <a:r>
              <a:rPr lang="en-US" altLang="zh-CN" smtClean="0"/>
              <a:t>list</a:t>
            </a:r>
            <a:r>
              <a:rPr lang="zh-CN" altLang="en-US" smtClean="0"/>
              <a:t>方式，不同省份的数据分布在不同</a:t>
            </a:r>
            <a:r>
              <a:rPr lang="en-US" altLang="zh-CN" smtClean="0"/>
              <a:t>DN</a:t>
            </a:r>
            <a:r>
              <a:rPr lang="zh-CN" altLang="en-US" smtClean="0"/>
              <a:t>上。</a:t>
            </a:r>
            <a:endParaRPr lang="en-US" altLang="zh-CN" smtClean="0"/>
          </a:p>
          <a:p>
            <a:r>
              <a:rPr lang="zh-CN" altLang="en-US" smtClean="0"/>
              <a:t>区间：例如按照时间分布，把一天</a:t>
            </a:r>
            <a:r>
              <a:rPr lang="en-US" altLang="zh-CN" smtClean="0"/>
              <a:t>24</a:t>
            </a:r>
            <a:r>
              <a:rPr lang="zh-CN" altLang="en-US" smtClean="0"/>
              <a:t>小时的数据分别分布在不同</a:t>
            </a:r>
            <a:r>
              <a:rPr lang="en-US" altLang="zh-CN" smtClean="0"/>
              <a:t>DN</a:t>
            </a:r>
            <a:r>
              <a:rPr lang="zh-CN" altLang="en-US" smtClean="0"/>
              <a:t>上。</a:t>
            </a:r>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第一个原则：比如选择人员信息表中的身份证号码作为分布列。</a:t>
            </a:r>
            <a:endParaRPr lang="en-US" altLang="zh-CN" smtClean="0"/>
          </a:p>
          <a:p>
            <a:r>
              <a:rPr lang="zh-CN" altLang="en-US" smtClean="0"/>
              <a:t>第二个原则：例如，表</a:t>
            </a:r>
            <a:r>
              <a:rPr lang="en-US" altLang="zh-CN" smtClean="0"/>
              <a:t>dwcjk</a:t>
            </a:r>
            <a:r>
              <a:rPr lang="zh-CN" altLang="en-US" smtClean="0"/>
              <a:t>相关的部分查询中出现</a:t>
            </a:r>
            <a:r>
              <a:rPr lang="en-US" altLang="zh-CN" smtClean="0"/>
              <a:t>dwcjk</a:t>
            </a:r>
            <a:r>
              <a:rPr lang="zh-CN" altLang="en-US" smtClean="0"/>
              <a:t>的列</a:t>
            </a:r>
            <a:r>
              <a:rPr lang="en-US" altLang="zh-CN" smtClean="0"/>
              <a:t>zqdh</a:t>
            </a:r>
            <a:r>
              <a:rPr lang="zh-CN" altLang="en-US" smtClean="0"/>
              <a:t>存在常量的约束</a:t>
            </a:r>
            <a:r>
              <a:rPr lang="en-US" altLang="zh-CN" smtClean="0"/>
              <a:t>(</a:t>
            </a:r>
            <a:r>
              <a:rPr lang="zh-CN" altLang="en-US" smtClean="0"/>
              <a:t>例如</a:t>
            </a:r>
            <a:r>
              <a:rPr lang="en-US" altLang="zh-CN" smtClean="0"/>
              <a:t>zqdh=</a:t>
            </a:r>
            <a:r>
              <a:rPr lang="zh-CN" altLang="en-US" smtClean="0"/>
              <a:t>’</a:t>
            </a:r>
            <a:r>
              <a:rPr lang="en-US" altLang="zh-CN" smtClean="0"/>
              <a:t>000001</a:t>
            </a:r>
            <a:r>
              <a:rPr lang="zh-CN" altLang="en-US" smtClean="0"/>
              <a:t>’</a:t>
            </a:r>
            <a:r>
              <a:rPr lang="en-US" altLang="zh-CN" smtClean="0"/>
              <a:t>)</a:t>
            </a:r>
            <a:r>
              <a:rPr lang="zh-CN" altLang="en-US" smtClean="0"/>
              <a:t>，那么就应当尽量不用</a:t>
            </a:r>
            <a:r>
              <a:rPr lang="en-US" altLang="zh-CN" smtClean="0"/>
              <a:t>zqdh</a:t>
            </a:r>
            <a:r>
              <a:rPr lang="zh-CN" altLang="en-US" smtClean="0"/>
              <a:t>做分布列。</a:t>
            </a:r>
            <a:endParaRPr lang="en-US" altLang="zh-CN" smtClean="0"/>
          </a:p>
          <a:p>
            <a:r>
              <a:rPr lang="zh-CN" altLang="en-US" smtClean="0"/>
              <a:t>第三个原则：例如</a:t>
            </a:r>
            <a:r>
              <a:rPr lang="en-US" altLang="zh-CN" smtClean="0"/>
              <a:t>, </a:t>
            </a:r>
            <a:r>
              <a:rPr lang="zh-CN" altLang="en-US" smtClean="0"/>
              <a:t>两个大表通过</a:t>
            </a:r>
            <a:r>
              <a:rPr lang="en-US" altLang="zh-CN" smtClean="0"/>
              <a:t>orde_id</a:t>
            </a:r>
            <a:r>
              <a:rPr lang="zh-CN" altLang="en-US" smtClean="0"/>
              <a:t>关联，那么可以选择</a:t>
            </a:r>
            <a:r>
              <a:rPr lang="en-US" altLang="zh-CN" smtClean="0"/>
              <a:t>order_id</a:t>
            </a:r>
            <a:r>
              <a:rPr lang="zh-CN" altLang="en-US" smtClean="0"/>
              <a:t>作为分布列。</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只要介绍一下基本数据类型就可以，其他数据类型简单一带而过，不常用，所以不作为重点介绍，实际上支持的数据类型很多很多。</a:t>
            </a:r>
            <a:endParaRPr lang="en-US" altLang="zh-CN" smtClean="0"/>
          </a:p>
          <a:p>
            <a:r>
              <a:rPr lang="zh-CN" altLang="en-US" smtClean="0"/>
              <a:t>浮点型：数据类型</a:t>
            </a:r>
            <a:r>
              <a:rPr lang="en-US" altLang="zh-CN" smtClean="0"/>
              <a:t>float</a:t>
            </a:r>
            <a:r>
              <a:rPr lang="zh-CN" altLang="en-US" smtClean="0"/>
              <a:t>和</a:t>
            </a:r>
            <a:r>
              <a:rPr lang="en-US" altLang="zh-CN" smtClean="0"/>
              <a:t>double</a:t>
            </a:r>
            <a:r>
              <a:rPr lang="zh-CN" altLang="en-US" smtClean="0"/>
              <a:t>是不准确的、牺牲精度的数字类型。不准确意味着一些数值不能准确地转换成内部格式并且是以近似的形式存储的，因此存储后再把数据打印出来可能显示一些缺失。所以在金融计算对精度有严格要求的应用中，数据类型应当首选</a:t>
            </a:r>
            <a:r>
              <a:rPr lang="en-US" altLang="zh-CN" smtClean="0"/>
              <a:t>decimal</a:t>
            </a:r>
            <a:r>
              <a:rPr lang="zh-CN" altLang="en-US" smtClean="0"/>
              <a:t>，</a:t>
            </a:r>
            <a:r>
              <a:rPr lang="en-US" altLang="zh-CN" smtClean="0"/>
              <a:t>numeric</a:t>
            </a:r>
            <a:r>
              <a:rPr lang="zh-CN" altLang="en-US" smtClean="0"/>
              <a:t>这种精度数据类型。</a:t>
            </a:r>
            <a:endParaRPr lang="en-US" altLang="zh-CN" smtClean="0"/>
          </a:p>
          <a:p>
            <a:r>
              <a:rPr lang="en-US" altLang="zh-CN" smtClean="0"/>
              <a:t>char</a:t>
            </a:r>
            <a:r>
              <a:rPr lang="zh-CN" altLang="en-US" smtClean="0"/>
              <a:t>类型是定长字符串，当插入的字符少于设定的长度时，会自动在后面补足空白，比如定义 </a:t>
            </a:r>
            <a:r>
              <a:rPr lang="en-US" altLang="zh-CN" smtClean="0"/>
              <a:t>char[10], </a:t>
            </a:r>
            <a:r>
              <a:rPr lang="zh-CN" altLang="en-US" smtClean="0"/>
              <a:t>插入‘</a:t>
            </a:r>
            <a:r>
              <a:rPr lang="en-US" altLang="zh-CN" smtClean="0"/>
              <a:t>abc</a:t>
            </a:r>
            <a:r>
              <a:rPr lang="zh-CN" altLang="en-US" smtClean="0"/>
              <a:t>’字符后，会在后面补足</a:t>
            </a:r>
            <a:r>
              <a:rPr lang="en-US" altLang="zh-CN" smtClean="0"/>
              <a:t>7</a:t>
            </a:r>
            <a:r>
              <a:rPr lang="zh-CN" altLang="en-US" smtClean="0"/>
              <a:t>个空白，保证整个字符串为</a:t>
            </a:r>
            <a:r>
              <a:rPr lang="en-US" altLang="zh-CN" smtClean="0"/>
              <a:t>10</a:t>
            </a:r>
            <a:r>
              <a:rPr lang="zh-CN" altLang="en-US" smtClean="0"/>
              <a:t>个字节的长度。</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稳定性：指的是数据库系统的高可用性，利用主从、多主、分布式等不同的高可用架构（</a:t>
            </a:r>
            <a:r>
              <a:rPr lang="en-US" altLang="zh-CN" smtClean="0"/>
              <a:t>HA</a:t>
            </a:r>
            <a:r>
              <a:rPr lang="zh-CN" altLang="en-US" smtClean="0"/>
              <a:t>）来保证数据库系统的可用性，稳定性。</a:t>
            </a:r>
            <a:endParaRPr lang="en-US" altLang="zh-CN" smtClean="0"/>
          </a:p>
          <a:p>
            <a:r>
              <a:rPr lang="zh-CN" altLang="en-US" smtClean="0"/>
              <a:t>安全性：数据库存储内容的安全性，避免数据内容被非法访问和使用。</a:t>
            </a:r>
            <a:endParaRPr lang="en-US" altLang="zh-CN" smtClean="0"/>
          </a:p>
          <a:p>
            <a:r>
              <a:rPr lang="zh-CN" altLang="en-US" smtClean="0"/>
              <a:t>数据一致性：数据库自身提供很多功能来保证数据一致性，比如表的外键约束，非空约束等，这里说的数据库管理系统的数据一致性，是指在构建主备系统，主从系统等多主机系统时候，利用数据库提供的同步技术，复制工具等来保证多个数据库之间的数据一致性，这种保证性工作属于数据库管理工作的一部分。</a:t>
            </a:r>
            <a:endParaRPr lang="en-US" altLang="zh-CN" smtClean="0"/>
          </a:p>
          <a:p>
            <a:r>
              <a:rPr lang="zh-CN" altLang="en-US" smtClean="0"/>
              <a:t>高性能：主要是管理工作里面的优化，监控，故障排除等工作。</a:t>
            </a:r>
            <a:endParaRPr lang="en-US" altLang="zh-CN" smtClean="0"/>
          </a:p>
          <a:p>
            <a:r>
              <a:rPr lang="en-US" altLang="zh-CN" smtClean="0"/>
              <a:t>DBA</a:t>
            </a:r>
            <a:r>
              <a:rPr lang="zh-CN" altLang="en-US" smtClean="0"/>
              <a:t>并不是特指某一个人，而是一个角色。</a:t>
            </a:r>
            <a:endParaRPr lang="en-US" altLang="zh-CN" smtClean="0"/>
          </a:p>
          <a:p>
            <a:r>
              <a:rPr lang="zh-CN" altLang="en-US" smtClean="0"/>
              <a:t>在国外，也有公司把</a:t>
            </a:r>
            <a:r>
              <a:rPr lang="en-US" altLang="zh-CN" smtClean="0"/>
              <a:t>DBA</a:t>
            </a:r>
            <a:r>
              <a:rPr lang="zh-CN" altLang="en-US" smtClean="0"/>
              <a:t>称作数据库工程师</a:t>
            </a:r>
            <a:r>
              <a:rPr lang="en-US" altLang="zh-CN" smtClean="0"/>
              <a:t>(Database Engineer)</a:t>
            </a:r>
            <a:r>
              <a:rPr lang="zh-CN" altLang="en-US" smtClean="0"/>
              <a:t>，两者的工作内容基本相同，都是保证数据库服务</a:t>
            </a:r>
            <a:r>
              <a:rPr lang="en-US" altLang="zh-CN" smtClean="0"/>
              <a:t>7*24</a:t>
            </a:r>
            <a:r>
              <a:rPr lang="zh-CN" altLang="en-US" smtClean="0"/>
              <a:t>小时的稳定高效运转。</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在字段设计时，基于查询效率的考虑，一般遵循本页提到的原则。</a:t>
            </a:r>
            <a:endParaRPr lang="en-US" altLang="zh-CN" smtClean="0"/>
          </a:p>
          <a:p>
            <a:r>
              <a:rPr lang="zh-CN" altLang="en-US" smtClean="0"/>
              <a:t>确保指定的最大长度大于需要存储的最大字符数，避免超出最大长度时出现字符截断现象。</a:t>
            </a:r>
            <a:endParaRPr lang="en-US" altLang="zh-CN" smtClean="0"/>
          </a:p>
          <a:p>
            <a:r>
              <a:rPr lang="zh-CN" altLang="en-US" smtClean="0"/>
              <a:t>在数据库中，</a:t>
            </a:r>
            <a:r>
              <a:rPr lang="en-US" altLang="zh-CN" smtClean="0"/>
              <a:t>sql</a:t>
            </a:r>
            <a:r>
              <a:rPr lang="zh-CN" altLang="en-US" smtClean="0"/>
              <a:t>语句插入数据时候，如果出现字符截断情况，</a:t>
            </a:r>
            <a:r>
              <a:rPr lang="en-US" altLang="zh-CN" smtClean="0"/>
              <a:t>sql</a:t>
            </a:r>
            <a:r>
              <a:rPr lang="zh-CN" altLang="en-US" smtClean="0"/>
              <a:t>语句并不会报错。</a:t>
            </a:r>
            <a:endParaRPr lang="en-US" altLang="zh-CN" smtClean="0"/>
          </a:p>
          <a:p>
            <a:r>
              <a:rPr lang="zh-CN" altLang="en-US" smtClean="0"/>
              <a:t>尽量使用执行效率比较高的数据类型</a:t>
            </a:r>
            <a:endParaRPr lang="zh-CN" altLang="en-US" smtClean="0"/>
          </a:p>
          <a:p>
            <a:pPr lvl="1"/>
            <a:r>
              <a:rPr lang="zh-CN" altLang="en-US" smtClean="0"/>
              <a:t>一般来说整型数据运算</a:t>
            </a:r>
            <a:r>
              <a:rPr lang="en-US" altLang="zh-CN" smtClean="0"/>
              <a:t>(</a:t>
            </a:r>
            <a:r>
              <a:rPr lang="zh-CN" altLang="en-US" smtClean="0"/>
              <a:t>包括</a:t>
            </a:r>
            <a:r>
              <a:rPr lang="en-US" altLang="zh-CN" smtClean="0"/>
              <a:t>=</a:t>
            </a:r>
            <a:r>
              <a:rPr lang="zh-CN" altLang="en-US" smtClean="0"/>
              <a:t>、＞、＜、≧、≦、≠等常规的比较运算，以及</a:t>
            </a:r>
            <a:r>
              <a:rPr lang="en-US" altLang="zh-CN" smtClean="0"/>
              <a:t>group by)</a:t>
            </a:r>
            <a:r>
              <a:rPr lang="zh-CN" altLang="en-US" smtClean="0"/>
              <a:t>的效率比字符串、浮点数要高。</a:t>
            </a:r>
            <a:endParaRPr lang="en-US" altLang="zh-CN" smtClean="0"/>
          </a:p>
          <a:p>
            <a:r>
              <a:rPr lang="zh-CN" altLang="en-US" smtClean="0"/>
              <a:t>尽量使用短字段的数据类型</a:t>
            </a:r>
            <a:endParaRPr lang="zh-CN" altLang="en-US" smtClean="0"/>
          </a:p>
          <a:p>
            <a:pPr lvl="1"/>
            <a:r>
              <a:rPr lang="zh-CN" altLang="en-US" smtClean="0"/>
              <a:t>长度较短的数据类型不仅可以减小数据文件的大小，提升</a:t>
            </a:r>
            <a:r>
              <a:rPr lang="en-US" altLang="zh-CN" smtClean="0"/>
              <a:t>IO</a:t>
            </a:r>
            <a:r>
              <a:rPr lang="zh-CN" altLang="en-US" smtClean="0"/>
              <a:t>性能；同时也可以减小相关计算时的内存消耗，提升计算性能。比如对于整型数据，如果可以用</a:t>
            </a:r>
            <a:r>
              <a:rPr lang="en-US" altLang="zh-CN" smtClean="0"/>
              <a:t>smallint</a:t>
            </a:r>
            <a:r>
              <a:rPr lang="zh-CN" altLang="en-US" smtClean="0"/>
              <a:t>就尽量不用</a:t>
            </a:r>
            <a:r>
              <a:rPr lang="en-US" altLang="zh-CN" smtClean="0"/>
              <a:t>int</a:t>
            </a:r>
            <a:r>
              <a:rPr lang="zh-CN" altLang="en-US" smtClean="0"/>
              <a:t>，如果可以用</a:t>
            </a:r>
            <a:r>
              <a:rPr lang="en-US" altLang="zh-CN" smtClean="0"/>
              <a:t>int</a:t>
            </a:r>
            <a:r>
              <a:rPr lang="zh-CN" altLang="en-US" smtClean="0"/>
              <a:t>就尽量不用</a:t>
            </a:r>
            <a:r>
              <a:rPr lang="en-US" altLang="zh-CN" smtClean="0"/>
              <a:t>bigint</a:t>
            </a:r>
            <a:r>
              <a:rPr lang="zh-CN" altLang="en-US" smtClean="0"/>
              <a:t>。</a:t>
            </a:r>
            <a:endParaRPr lang="en-US" altLang="zh-CN" smtClean="0"/>
          </a:p>
          <a:p>
            <a:r>
              <a:rPr lang="zh-CN" altLang="en-US" smtClean="0"/>
              <a:t>使用一致的数据类型</a:t>
            </a:r>
            <a:endParaRPr lang="zh-CN" altLang="en-US" smtClean="0"/>
          </a:p>
          <a:p>
            <a:pPr lvl="1"/>
            <a:r>
              <a:rPr lang="zh-CN" altLang="en-US" smtClean="0"/>
              <a:t>表关联列尽量使用相同的数据类型。如果表关联列数据类型不同，数据库必须动态地转化为相同的数据类型进行比较，这种转换会带来一定的性能开销。</a:t>
            </a:r>
            <a:endParaRPr lang="en-US" altLang="zh-CN" smtClean="0"/>
          </a:p>
          <a:p>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若基本表中的数据发生变化，从视图中查询出的数据也随之改变。从这个意义上讲，视图就像一个窗口，透过它可以看到数据库中用户感兴趣的数据及变化。视图每次被引用的时候都会运行一次。</a:t>
            </a:r>
            <a:endParaRPr lang="en-US" altLang="zh-CN" smtClean="0"/>
          </a:p>
          <a:p>
            <a:r>
              <a:rPr lang="en-US" altLang="zh-CN" smtClean="0"/>
              <a:t>author_v1: </a:t>
            </a:r>
            <a:r>
              <a:rPr lang="zh-CN" altLang="en-US" smtClean="0"/>
              <a:t>纵向拆分数据，只能看到基表的两个列，其它列通过视图是不可见的。</a:t>
            </a:r>
            <a:endParaRPr lang="en-US" altLang="zh-CN" smtClean="0"/>
          </a:p>
          <a:p>
            <a:r>
              <a:rPr lang="en-US" altLang="zh-CN" smtClean="0"/>
              <a:t>author_v2: </a:t>
            </a:r>
            <a:r>
              <a:rPr lang="zh-CN" altLang="en-US" smtClean="0"/>
              <a:t>横向拆分数据，只能看到基表中所有年龄大于</a:t>
            </a:r>
            <a:r>
              <a:rPr lang="en-US" altLang="zh-CN" smtClean="0"/>
              <a:t>20</a:t>
            </a:r>
            <a:r>
              <a:rPr lang="zh-CN" altLang="en-US" smtClean="0"/>
              <a:t>岁的数据，但是所有的列是可见的。</a:t>
            </a:r>
            <a:endParaRPr lang="en-US" altLang="zh-CN" smtClean="0"/>
          </a:p>
          <a:p>
            <a:r>
              <a:rPr lang="zh-CN" altLang="en-US" smtClean="0"/>
              <a:t>无论怎么拆分，</a:t>
            </a:r>
            <a:r>
              <a:rPr lang="en-US" altLang="zh-CN" smtClean="0"/>
              <a:t>author_v1</a:t>
            </a:r>
            <a:r>
              <a:rPr lang="zh-CN" altLang="en-US" smtClean="0"/>
              <a:t>和</a:t>
            </a:r>
            <a:r>
              <a:rPr lang="en-US" altLang="zh-CN" smtClean="0"/>
              <a:t>author_v2</a:t>
            </a:r>
            <a:r>
              <a:rPr lang="zh-CN" altLang="en-US" smtClean="0"/>
              <a:t>这两个视图的数据都不会在数据库里面真正存储，用户在通过</a:t>
            </a:r>
            <a:r>
              <a:rPr lang="en-US" altLang="zh-CN" smtClean="0"/>
              <a:t>select</a:t>
            </a:r>
            <a:r>
              <a:rPr lang="zh-CN" altLang="en-US" smtClean="0"/>
              <a:t>语句访问视图的时候，都通过视图去访问底层基表的数据。所以称为视图为“虚表”</a:t>
            </a:r>
            <a:endParaRPr lang="en-US" altLang="zh-CN" smtClean="0"/>
          </a:p>
          <a:p>
            <a:r>
              <a:rPr lang="zh-CN" altLang="en-US" smtClean="0"/>
              <a:t>对于用来来说，访问试图和访问表的用法是一模一样的。</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简化了操作，把经常使用的数据定义为视图。</a:t>
            </a:r>
            <a:endParaRPr lang="en-US" altLang="zh-CN" smtClean="0"/>
          </a:p>
          <a:p>
            <a:pPr lvl="1"/>
            <a:r>
              <a:rPr lang="zh-CN" altLang="en-US" smtClean="0"/>
              <a:t>在使用查询时，在很多时候我们要使用聚合函数，同时还要显示其它字段的信息，可能还会需要关联到其它表，这时写的语句可能会很长，如果这个动作频繁发生的话，我们可以创建视图，这以后，我们只需要</a:t>
            </a:r>
            <a:r>
              <a:rPr lang="en-US" altLang="zh-CN" smtClean="0"/>
              <a:t>select * from view</a:t>
            </a:r>
            <a:r>
              <a:rPr lang="zh-CN" altLang="en-US" smtClean="0"/>
              <a:t>就可以了，这样很方便。</a:t>
            </a:r>
            <a:endParaRPr lang="en-US" altLang="zh-CN" smtClean="0"/>
          </a:p>
          <a:p>
            <a:r>
              <a:rPr lang="zh-CN" altLang="en-US" smtClean="0"/>
              <a:t>安全性，用户只能查询和修改能看到的数据。</a:t>
            </a:r>
            <a:endParaRPr lang="en-US" altLang="zh-CN" smtClean="0"/>
          </a:p>
          <a:p>
            <a:pPr lvl="1"/>
            <a:r>
              <a:rPr lang="zh-CN" altLang="en-US" smtClean="0"/>
              <a:t>因为视图是虚拟的，物理上是不存在的，只是存储了数据的集合，我们可以将基表中重要的字段信息，可以不通过视图给用户，视图是动态的数据的集合，数据是随着基表的更新而更新。同时，用户对视图不可以随意的更改和删除，可以保证数据的安全性。</a:t>
            </a:r>
            <a:endParaRPr lang="en-US" altLang="zh-CN" smtClean="0"/>
          </a:p>
          <a:p>
            <a:r>
              <a:rPr lang="zh-CN" altLang="en-US" smtClean="0"/>
              <a:t>逻辑上的独立性，屏蔽了真实表的结构带来的影响。</a:t>
            </a:r>
            <a:endParaRPr lang="en-US" altLang="zh-CN" smtClean="0"/>
          </a:p>
          <a:p>
            <a:pPr lvl="1"/>
            <a:r>
              <a:rPr lang="zh-CN" altLang="en-US" smtClean="0"/>
              <a:t>视图可以使应用程序和数据库表在一定程度上独立。如果没有视图，应用一定是建立在表上的。有了视图之后，程序可以建立在视图之上，从而程序与数据库表被视图分割开来。</a:t>
            </a:r>
            <a:endParaRPr lang="en-US" altLang="zh-CN" smtClean="0"/>
          </a:p>
          <a:p>
            <a:r>
              <a:rPr lang="zh-CN" altLang="en-US" smtClean="0"/>
              <a:t>复杂视图不能修改基表数据：</a:t>
            </a:r>
            <a:endParaRPr lang="en-US" altLang="zh-CN" smtClean="0"/>
          </a:p>
          <a:p>
            <a:pPr lvl="1"/>
            <a:r>
              <a:rPr lang="zh-CN" altLang="en-US" smtClean="0"/>
              <a:t>如果是单表的直接</a:t>
            </a:r>
            <a:r>
              <a:rPr lang="en-US" altLang="zh-CN" smtClean="0"/>
              <a:t>select</a:t>
            </a:r>
            <a:r>
              <a:rPr lang="zh-CN" altLang="en-US" smtClean="0"/>
              <a:t>语句表现出来的视图，比如 </a:t>
            </a:r>
            <a:r>
              <a:rPr lang="en-US" altLang="zh-CN" smtClean="0"/>
              <a:t>create v_abc(a,b,c) as select a,b,c from tableA;</a:t>
            </a:r>
            <a:r>
              <a:rPr lang="zh-CN" altLang="en-US" smtClean="0"/>
              <a:t>这种形式的叫简单视图，是可以通过视图对表进行修改的，例如</a:t>
            </a:r>
            <a:r>
              <a:rPr lang="en-US" altLang="zh-CN" smtClean="0"/>
              <a:t>update v_abc set a=‘101’ where b=‘xxxx’;</a:t>
            </a:r>
            <a:endParaRPr lang="en-US" altLang="zh-CN" smtClean="0"/>
          </a:p>
          <a:p>
            <a:pPr lvl="1"/>
            <a:r>
              <a:rPr lang="zh-CN" altLang="en-US" smtClean="0"/>
              <a:t>如果视图中有聚合函数，汇总函数，</a:t>
            </a:r>
            <a:r>
              <a:rPr lang="en-US" altLang="zh-CN" smtClean="0"/>
              <a:t>group by</a:t>
            </a:r>
            <a:r>
              <a:rPr lang="zh-CN" altLang="en-US" smtClean="0"/>
              <a:t>分组计算，或者视图是多表关联的结果视图，这种形式都是复杂视图，此类视图不能用来对基表数据进行修改。</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要为表增加索引，索引建立在哪些字段上，是创建索引前必须要考虑的问题。</a:t>
            </a:r>
            <a:endParaRPr lang="en-US" altLang="zh-CN" smtClean="0"/>
          </a:p>
          <a:p>
            <a:r>
              <a:rPr lang="zh-CN" altLang="en-US" smtClean="0"/>
              <a:t>需要分析应用程序的业务处理、数据使用、经常被用作查询的条件或者被要求排序的字段来确定是否建立索引。</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可以利用</a:t>
            </a:r>
            <a:r>
              <a:rPr lang="en-US" altLang="zh-CN" smtClean="0"/>
              <a:t>explain</a:t>
            </a:r>
            <a:r>
              <a:rPr lang="zh-CN" altLang="en-US" smtClean="0"/>
              <a:t>语句显示</a:t>
            </a:r>
            <a:r>
              <a:rPr lang="en-US" altLang="zh-CN" smtClean="0"/>
              <a:t>SQL</a:t>
            </a:r>
            <a:r>
              <a:rPr lang="zh-CN" altLang="en-US" smtClean="0"/>
              <a:t>语句的执行计划。</a:t>
            </a:r>
            <a:endParaRPr lang="zh-CN" altLang="en-US" smtClean="0"/>
          </a:p>
          <a:p>
            <a:r>
              <a:rPr lang="zh-CN" altLang="en-US" smtClean="0"/>
              <a:t>执行计划将显示</a:t>
            </a:r>
            <a:r>
              <a:rPr lang="en-US" altLang="zh-CN" smtClean="0"/>
              <a:t>SQL</a:t>
            </a:r>
            <a:r>
              <a:rPr lang="zh-CN" altLang="en-US" smtClean="0"/>
              <a:t>语句所引用的表会采用什么样的扫描方式，如：简单的顺序扫描、索引扫描等。如果引用了多个表，执行计划还会显示用到的</a:t>
            </a:r>
            <a:r>
              <a:rPr lang="en-US" altLang="zh-CN" smtClean="0"/>
              <a:t>JOIN</a:t>
            </a:r>
            <a:r>
              <a:rPr lang="zh-CN" altLang="en-US" smtClean="0"/>
              <a:t>算法。</a:t>
            </a:r>
            <a:endParaRPr lang="zh-CN" altLang="en-US" smtClean="0"/>
          </a:p>
          <a:p>
            <a:r>
              <a:rPr lang="zh-CN" altLang="en-US" smtClean="0"/>
              <a:t>执行计划的最关键的部分是语句的预计执行开销，这是计划生成器估算执行该语句将花费多长的时间。</a:t>
            </a:r>
            <a:endParaRPr lang="en-US" altLang="zh-CN" smtClean="0"/>
          </a:p>
          <a:p>
            <a:r>
              <a:rPr lang="zh-CN" altLang="en-US" smtClean="0"/>
              <a:t>利用</a:t>
            </a:r>
            <a:r>
              <a:rPr lang="en-US" altLang="zh-CN" smtClean="0"/>
              <a:t>explain</a:t>
            </a:r>
            <a:r>
              <a:rPr lang="zh-CN" altLang="en-US" smtClean="0"/>
              <a:t>的结果来诊断</a:t>
            </a:r>
            <a:r>
              <a:rPr lang="en-US" altLang="zh-CN" smtClean="0"/>
              <a:t>sql</a:t>
            </a:r>
            <a:r>
              <a:rPr lang="zh-CN" altLang="en-US" smtClean="0"/>
              <a:t>语句是否存在潜在的性能问题。</a:t>
            </a:r>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如果一个表声明了唯一约束或者主键，则自动在组成主键或唯一约束的字段上创建唯一索引（可能是组合索引），以实现这些约束。表格中的索引通过</a:t>
            </a:r>
            <a:r>
              <a:rPr lang="en-US" altLang="zh-CN" smtClean="0"/>
              <a:t>B-Tree</a:t>
            </a:r>
            <a:r>
              <a:rPr lang="zh-CN" altLang="en-US" smtClean="0"/>
              <a:t>实现。</a:t>
            </a:r>
            <a:endParaRPr lang="en-US" altLang="zh-CN" smtClean="0"/>
          </a:p>
          <a:p>
            <a:r>
              <a:rPr lang="en-US" altLang="zh-CN" smtClean="0"/>
              <a:t>Most MySQL indexes (PRIMARY KEY, UNIQUE, INDEX, and FULLTEXT) are stored in B-trees. Exceptions: Indexes on spatial data types use R-trees; MEMORY tables also support hash indexes; InnoDB uses inverted lists for FULLTEXT indexes. </a:t>
            </a:r>
            <a:endParaRPr lang="en-US" altLang="zh-CN" smtClean="0"/>
          </a:p>
          <a:p>
            <a:r>
              <a:rPr lang="zh-CN" altLang="en-US" smtClean="0"/>
              <a:t>创建普通索引 </a:t>
            </a:r>
            <a:r>
              <a:rPr lang="en-US" altLang="zh-CN" smtClean="0"/>
              <a:t>CREATE INDEX index_name ON table_name(col_name);</a:t>
            </a:r>
            <a:endParaRPr lang="en-US" altLang="zh-CN" smtClean="0"/>
          </a:p>
          <a:p>
            <a:r>
              <a:rPr lang="zh-CN" altLang="en-US" smtClean="0"/>
              <a:t>创建唯一索引 </a:t>
            </a:r>
            <a:r>
              <a:rPr lang="en-US" altLang="zh-CN" smtClean="0"/>
              <a:t>CREATE UNIQUE INDEX index_name ON table_name(col_name);</a:t>
            </a:r>
            <a:endParaRPr lang="en-US" altLang="zh-CN" smtClean="0"/>
          </a:p>
          <a:p>
            <a:r>
              <a:rPr lang="zh-CN" altLang="en-US" smtClean="0"/>
              <a:t>创建普通组合索引 </a:t>
            </a:r>
            <a:r>
              <a:rPr lang="en-US" altLang="zh-CN" smtClean="0"/>
              <a:t>CREATE INDEX index_name ON table_name(col_name_1,col_name_2);</a:t>
            </a:r>
            <a:endParaRPr lang="en-US" altLang="zh-CN" smtClean="0"/>
          </a:p>
          <a:p>
            <a:r>
              <a:rPr lang="zh-CN" altLang="en-US" smtClean="0"/>
              <a:t>创建唯一组合索引 </a:t>
            </a:r>
            <a:r>
              <a:rPr lang="en-US" altLang="zh-CN" smtClean="0"/>
              <a:t>CREATE UNIQUE INDEX index_name ON table_name(col_name_1,col_name_2);</a:t>
            </a:r>
            <a:endParaRPr lang="en-US" altLang="zh-CN" smtClean="0"/>
          </a:p>
          <a:p>
            <a:r>
              <a:rPr lang="zh-CN" altLang="en-US" smtClean="0"/>
              <a:t>创建全文索引 </a:t>
            </a:r>
            <a:r>
              <a:rPr lang="en-US" altLang="zh-CN" smtClean="0"/>
              <a:t>CREATE FULLTEXT INDEX index_contents ON article(contents);</a:t>
            </a:r>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唯一性：当字段中所有取值不会出现重复记录的时候，可以给对应字段增加唯一性约束，例如身份证字段，员工工号字段。如果一个表中没有任何唯一性约束，那么表中的记录是可以出现重复记录的。</a:t>
            </a:r>
            <a:endParaRPr lang="en-US" altLang="zh-CN" smtClean="0"/>
          </a:p>
          <a:p>
            <a:r>
              <a:rPr lang="en-US" altLang="zh-CN" smtClean="0"/>
              <a:t>NOT NULL</a:t>
            </a:r>
            <a:r>
              <a:rPr lang="zh-CN" altLang="en-US" smtClean="0"/>
              <a:t>：如果当前字段从业务含义上说不应当出现空值或者未知数据的话，就可以增加</a:t>
            </a:r>
            <a:r>
              <a:rPr lang="en-US" altLang="zh-CN" smtClean="0"/>
              <a:t>NOTNULL </a:t>
            </a:r>
            <a:r>
              <a:rPr lang="zh-CN" altLang="en-US" smtClean="0"/>
              <a:t>约束，保证插入的数据都是非空的数据。比如个人信息的身份证字段。</a:t>
            </a:r>
            <a:endParaRPr lang="en-US" altLang="zh-CN" smtClean="0"/>
          </a:p>
          <a:p>
            <a:r>
              <a:rPr lang="zh-CN" altLang="en-US" smtClean="0"/>
              <a:t>如果字段能够同时保证唯一性和非空性约束，那么就可以使用</a:t>
            </a:r>
            <a:r>
              <a:rPr lang="en-US" altLang="zh-CN" smtClean="0"/>
              <a:t>PIRMARY KEY</a:t>
            </a:r>
            <a:r>
              <a:rPr lang="zh-CN" altLang="en-US" smtClean="0"/>
              <a:t>约束，通常一个表只能增加一个</a:t>
            </a:r>
            <a:r>
              <a:rPr lang="en-US" altLang="zh-CN" smtClean="0"/>
              <a:t>PRIMARY KEY</a:t>
            </a:r>
            <a:r>
              <a:rPr lang="zh-CN" altLang="en-US" smtClean="0"/>
              <a:t>约束。</a:t>
            </a:r>
            <a:endParaRPr lang="en-US" altLang="zh-CN" smtClean="0"/>
          </a:p>
          <a:p>
            <a:r>
              <a:rPr lang="zh-CN" altLang="en-US" smtClean="0"/>
              <a:t>检查约束是对字段中的合法值的范围进行的约束，比如储蓄账户表中的余额不允许出现负值，那么可以在余额字段上增加一个检查约束，确保余额字段的取值都是≥</a:t>
            </a:r>
            <a:r>
              <a:rPr lang="en-US" altLang="zh-CN" smtClean="0"/>
              <a:t>0</a:t>
            </a:r>
            <a:r>
              <a:rPr lang="zh-CN" altLang="en-US" smtClean="0"/>
              <a:t>的。</a:t>
            </a:r>
            <a:endParaRPr lang="en-US" altLang="zh-CN" smtClean="0"/>
          </a:p>
          <a:p>
            <a:r>
              <a:rPr lang="zh-CN" altLang="en-US" smtClean="0"/>
              <a:t>默认约束：当</a:t>
            </a:r>
            <a:r>
              <a:rPr lang="en-US" altLang="zh-CN" smtClean="0"/>
              <a:t>insert</a:t>
            </a:r>
            <a:r>
              <a:rPr lang="zh-CN" altLang="en-US" smtClean="0"/>
              <a:t>数据的时候，如果没有给定取值，那么使用默认约束，就会给一个默认的初始值，比如会员等级分，初始会员可以给等级分的默认值为</a:t>
            </a:r>
            <a:r>
              <a:rPr lang="en-US" altLang="zh-CN" smtClean="0"/>
              <a:t>0</a:t>
            </a:r>
            <a:r>
              <a:rPr lang="zh-CN" altLang="en-US" smtClean="0"/>
              <a:t>，这样新增一个会员记录的时候成绩就为</a:t>
            </a:r>
            <a:r>
              <a:rPr lang="en-US" altLang="zh-CN" smtClean="0"/>
              <a:t>0</a:t>
            </a:r>
            <a:r>
              <a:rPr lang="zh-CN" altLang="en-US" smtClean="0"/>
              <a:t>。</a:t>
            </a:r>
            <a:endParaRPr lang="en-US" altLang="zh-CN" smtClean="0"/>
          </a:p>
          <a:p>
            <a:r>
              <a:rPr lang="zh-CN" altLang="en-US" smtClean="0"/>
              <a:t>外键约束也叫参考一致性约束。</a:t>
            </a:r>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如果使用</a:t>
            </a:r>
            <a:r>
              <a:rPr lang="en-US" altLang="zh-CN" smtClean="0"/>
              <a:t>default</a:t>
            </a:r>
            <a:r>
              <a:rPr lang="zh-CN" altLang="en-US" smtClean="0"/>
              <a:t>约束，实际上是针对一些意外的情况默认赋值了，这种默认值可能会隐藏一些潜在的问题。所以对于</a:t>
            </a:r>
            <a:r>
              <a:rPr lang="en-US" altLang="zh-CN" smtClean="0"/>
              <a:t>OLAP</a:t>
            </a:r>
            <a:r>
              <a:rPr lang="zh-CN" altLang="en-US" smtClean="0"/>
              <a:t>系统来说，</a:t>
            </a:r>
            <a:r>
              <a:rPr lang="en-US" altLang="zh-CN" smtClean="0"/>
              <a:t>default</a:t>
            </a:r>
            <a:r>
              <a:rPr lang="zh-CN" altLang="en-US" smtClean="0"/>
              <a:t>约束要慎用或者少用，对于</a:t>
            </a:r>
            <a:r>
              <a:rPr lang="en-US" altLang="zh-CN" smtClean="0"/>
              <a:t>OLTP</a:t>
            </a:r>
            <a:r>
              <a:rPr lang="zh-CN" altLang="en-US" smtClean="0"/>
              <a:t>系统来说使用率较高。</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这里涵盖了</a:t>
            </a:r>
            <a:r>
              <a:rPr lang="en-US" altLang="zh-CN" smtClean="0"/>
              <a:t>tablespace, schema</a:t>
            </a:r>
            <a:r>
              <a:rPr lang="zh-CN" altLang="en-US" smtClean="0"/>
              <a:t>，做了隐藏，授课老师可以自己展开。</a:t>
            </a:r>
            <a:endParaRPr lang="en-US" altLang="zh-CN" smtClean="0"/>
          </a:p>
          <a:p>
            <a:r>
              <a:rPr lang="zh-CN" altLang="en-US" smtClean="0"/>
              <a:t>一个总结页面，把之前所介绍的数据库对象的概念演示出来。</a:t>
            </a:r>
            <a:endParaRPr lang="en-US" altLang="zh-CN" smtClean="0"/>
          </a:p>
          <a:p>
            <a:r>
              <a:rPr lang="en-US" altLang="zh-CN" smtClean="0"/>
              <a:t>Schema</a:t>
            </a:r>
            <a:r>
              <a:rPr lang="zh-CN" altLang="en-US" smtClean="0"/>
              <a:t>：一个数据库可以包含一个或多个已命名的</a:t>
            </a:r>
            <a:r>
              <a:rPr lang="en-US" altLang="zh-CN" smtClean="0"/>
              <a:t>schema</a:t>
            </a:r>
            <a:r>
              <a:rPr lang="zh-CN" altLang="en-US" smtClean="0"/>
              <a:t>，</a:t>
            </a:r>
            <a:r>
              <a:rPr lang="en-US" altLang="zh-CN" smtClean="0"/>
              <a:t>schema</a:t>
            </a:r>
            <a:r>
              <a:rPr lang="zh-CN" altLang="en-US" smtClean="0"/>
              <a:t>是一个逻辑概念，包含表、索引等其他数据库对象等。</a:t>
            </a:r>
            <a:endParaRPr lang="en-US" altLang="zh-CN" smtClean="0"/>
          </a:p>
          <a:p>
            <a:r>
              <a:rPr lang="en-US" altLang="zh-CN" smtClean="0"/>
              <a:t>Tablespace</a:t>
            </a:r>
            <a:r>
              <a:rPr lang="zh-CN" altLang="en-US" smtClean="0"/>
              <a:t>：表空间用来指定数据库中表、索引等数据库对象的存储位置，是一个物理概念。 管理员创建表空间后，可以在创建数据库对象时引用它。</a:t>
            </a:r>
            <a:endParaRPr lang="en-US" altLang="zh-CN" smtClean="0"/>
          </a:p>
          <a:p>
            <a:r>
              <a:rPr lang="en-US" altLang="zh-CN" smtClean="0"/>
              <a:t>table</a:t>
            </a:r>
            <a:r>
              <a:rPr lang="zh-CN" altLang="en-US" smtClean="0"/>
              <a:t>：一个表空间可包含多张表。数据库中的数据都是以表的形式存在的，表是建立在数据库中的，在不同的数据库或相同数据库不同模式中可以存放相同的表。</a:t>
            </a:r>
            <a:endParaRPr lang="en-US" altLang="zh-CN" smtClean="0"/>
          </a:p>
          <a:p>
            <a:r>
              <a:rPr lang="en-US" altLang="zh-CN" smtClean="0"/>
              <a:t>Schema1</a:t>
            </a:r>
            <a:r>
              <a:rPr lang="zh-CN" altLang="en-US" smtClean="0"/>
              <a:t>包括对象：</a:t>
            </a:r>
            <a:r>
              <a:rPr lang="en-US" altLang="zh-CN" smtClean="0"/>
              <a:t>Table0</a:t>
            </a:r>
            <a:r>
              <a:rPr lang="zh-CN" altLang="en-US" smtClean="0"/>
              <a:t>，</a:t>
            </a:r>
            <a:r>
              <a:rPr lang="en-US" altLang="zh-CN" smtClean="0"/>
              <a:t>Table1</a:t>
            </a:r>
            <a:r>
              <a:rPr lang="zh-CN" altLang="en-US" smtClean="0"/>
              <a:t>和</a:t>
            </a:r>
            <a:r>
              <a:rPr lang="en-US" altLang="zh-CN" smtClean="0"/>
              <a:t>Table2</a:t>
            </a:r>
            <a:r>
              <a:rPr lang="zh-CN" altLang="en-US" smtClean="0"/>
              <a:t>。</a:t>
            </a:r>
            <a:endParaRPr lang="en-US" altLang="zh-CN" smtClean="0"/>
          </a:p>
          <a:p>
            <a:r>
              <a:rPr lang="en-US" altLang="zh-CN" smtClean="0"/>
              <a:t>Schema2</a:t>
            </a:r>
            <a:r>
              <a:rPr lang="zh-CN" altLang="en-US" smtClean="0"/>
              <a:t>包括对象：</a:t>
            </a:r>
            <a:r>
              <a:rPr lang="en-US" altLang="zh-CN" smtClean="0"/>
              <a:t>Table3</a:t>
            </a:r>
            <a:r>
              <a:rPr lang="zh-CN" altLang="en-US" smtClean="0"/>
              <a:t>，</a:t>
            </a:r>
            <a:r>
              <a:rPr lang="en-US" altLang="zh-CN" smtClean="0"/>
              <a:t>Table5</a:t>
            </a:r>
            <a:r>
              <a:rPr lang="zh-CN" altLang="en-US" smtClean="0"/>
              <a:t>，</a:t>
            </a:r>
            <a:r>
              <a:rPr lang="en-US" altLang="zh-CN" smtClean="0"/>
              <a:t>Table6, View3</a:t>
            </a:r>
            <a:r>
              <a:rPr lang="zh-CN" altLang="en-US" smtClean="0"/>
              <a:t>和</a:t>
            </a:r>
            <a:r>
              <a:rPr lang="en-US" altLang="zh-CN" smtClean="0"/>
              <a:t>Index5</a:t>
            </a:r>
            <a:r>
              <a:rPr lang="zh-CN" altLang="en-US" smtClean="0"/>
              <a:t>。</a:t>
            </a:r>
            <a:endParaRPr lang="en-US" altLang="zh-CN" smtClean="0"/>
          </a:p>
          <a:p>
            <a:r>
              <a:rPr lang="en-US" altLang="zh-CN" smtClean="0"/>
              <a:t>Schema3</a:t>
            </a:r>
            <a:r>
              <a:rPr lang="zh-CN" altLang="en-US" smtClean="0"/>
              <a:t>包括对象：</a:t>
            </a:r>
            <a:r>
              <a:rPr lang="en-US" altLang="zh-CN" smtClean="0"/>
              <a:t>Table3 </a:t>
            </a:r>
            <a:r>
              <a:rPr lang="zh-CN" altLang="en-US" smtClean="0"/>
              <a:t>和 </a:t>
            </a:r>
            <a:r>
              <a:rPr lang="en-US" altLang="zh-CN" smtClean="0"/>
              <a:t>Table4</a:t>
            </a:r>
            <a:r>
              <a:rPr lang="zh-CN" altLang="en-US" smtClean="0"/>
              <a:t>。</a:t>
            </a:r>
            <a:endParaRPr lang="en-US" altLang="zh-CN" smtClean="0"/>
          </a:p>
          <a:p>
            <a:r>
              <a:rPr lang="en-US" altLang="zh-CN" smtClean="0"/>
              <a:t>Table3</a:t>
            </a:r>
            <a:r>
              <a:rPr lang="zh-CN" altLang="en-US" smtClean="0"/>
              <a:t>有两个，但是他们分别在</a:t>
            </a:r>
            <a:r>
              <a:rPr lang="en-US" altLang="zh-CN" smtClean="0"/>
              <a:t>Schema2</a:t>
            </a:r>
            <a:r>
              <a:rPr lang="zh-CN" altLang="en-US" smtClean="0"/>
              <a:t>和</a:t>
            </a:r>
            <a:r>
              <a:rPr lang="en-US" altLang="zh-CN" smtClean="0"/>
              <a:t>Schema3</a:t>
            </a:r>
            <a:r>
              <a:rPr lang="zh-CN" altLang="en-US" smtClean="0"/>
              <a:t>中，所以可以是重名情况。使用的时候通过</a:t>
            </a:r>
            <a:r>
              <a:rPr lang="en-US" altLang="zh-CN" smtClean="0"/>
              <a:t>Schema2.Table3</a:t>
            </a:r>
            <a:r>
              <a:rPr lang="zh-CN" altLang="en-US" smtClean="0"/>
              <a:t>和</a:t>
            </a:r>
            <a:r>
              <a:rPr lang="en-US" altLang="zh-CN" smtClean="0"/>
              <a:t>Schema3.Table3</a:t>
            </a:r>
            <a:r>
              <a:rPr lang="zh-CN" altLang="en-US" smtClean="0"/>
              <a:t>来区分。</a:t>
            </a:r>
            <a:endParaRPr lang="en-US" altLang="zh-CN" smtClean="0"/>
          </a:p>
          <a:p>
            <a:r>
              <a:rPr lang="en-US" altLang="zh-CN" smtClean="0"/>
              <a:t>View3</a:t>
            </a:r>
            <a:r>
              <a:rPr lang="zh-CN" altLang="en-US" smtClean="0"/>
              <a:t>对应</a:t>
            </a:r>
            <a:r>
              <a:rPr lang="en-US" altLang="zh-CN" smtClean="0"/>
              <a:t>Table3</a:t>
            </a:r>
            <a:r>
              <a:rPr lang="zh-CN" altLang="en-US" smtClean="0"/>
              <a:t>，它是虚表，不占用实际的物理空间。</a:t>
            </a:r>
            <a:endParaRPr lang="en-US" altLang="zh-CN" smtClean="0"/>
          </a:p>
          <a:p>
            <a:r>
              <a:rPr lang="en-US" altLang="zh-CN" smtClean="0"/>
              <a:t>Index5</a:t>
            </a:r>
            <a:r>
              <a:rPr lang="zh-CN" altLang="en-US" smtClean="0"/>
              <a:t>对应</a:t>
            </a:r>
            <a:r>
              <a:rPr lang="en-US" altLang="zh-CN" smtClean="0"/>
              <a:t>Table5</a:t>
            </a:r>
            <a:r>
              <a:rPr lang="zh-CN" altLang="en-US" smtClean="0"/>
              <a:t>，表和索引可以不在同一个表空间。</a:t>
            </a:r>
            <a:endParaRPr lang="en-US" altLang="zh-CN" smtClean="0"/>
          </a:p>
          <a:p>
            <a:r>
              <a:rPr lang="zh-CN" altLang="en-US" smtClean="0"/>
              <a:t>物理层面数据存放在</a:t>
            </a:r>
            <a:r>
              <a:rPr lang="en-US" altLang="zh-CN" smtClean="0"/>
              <a:t>tablespace1</a:t>
            </a:r>
            <a:r>
              <a:rPr lang="zh-CN" altLang="en-US" smtClean="0"/>
              <a:t>的对象是：</a:t>
            </a:r>
            <a:r>
              <a:rPr lang="en-US" altLang="zh-CN" smtClean="0"/>
              <a:t>Table1,Table2,Table3</a:t>
            </a:r>
            <a:r>
              <a:rPr lang="zh-CN" altLang="en-US" smtClean="0"/>
              <a:t>和</a:t>
            </a:r>
            <a:r>
              <a:rPr lang="en-US" altLang="zh-CN" smtClean="0"/>
              <a:t>Index5</a:t>
            </a:r>
            <a:r>
              <a:rPr lang="zh-CN" altLang="en-US" smtClean="0"/>
              <a:t>，存放在</a:t>
            </a:r>
            <a:r>
              <a:rPr lang="en-US" altLang="zh-CN" smtClean="0"/>
              <a:t>tablespace2</a:t>
            </a:r>
            <a:r>
              <a:rPr lang="zh-CN" altLang="en-US" smtClean="0"/>
              <a:t>表空间的对象是： </a:t>
            </a:r>
            <a:r>
              <a:rPr lang="en-US" altLang="zh-CN" smtClean="0"/>
              <a:t>Table3</a:t>
            </a:r>
            <a:r>
              <a:rPr lang="zh-CN" altLang="en-US" smtClean="0"/>
              <a:t>，</a:t>
            </a:r>
            <a:r>
              <a:rPr lang="en-US" altLang="zh-CN" smtClean="0"/>
              <a:t>Table4</a:t>
            </a:r>
            <a:r>
              <a:rPr lang="zh-CN" altLang="en-US" smtClean="0"/>
              <a:t>和</a:t>
            </a:r>
            <a:r>
              <a:rPr lang="en-US" altLang="zh-CN" smtClean="0"/>
              <a:t>Table5</a:t>
            </a:r>
            <a:r>
              <a:rPr lang="zh-CN" altLang="en-US" smtClean="0"/>
              <a:t>。</a:t>
            </a:r>
            <a:endParaRPr lang="en-US" altLang="zh-CN" smtClean="0"/>
          </a:p>
          <a:p>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数据库中的数据是共享资源，允许多用户同时访问相同的数据。当多个用户同时对一段数据进行增删改的操作的时候，如果不采取任何措施，就会造成数据异常，事务就是防止这种情况的发生而产生的概念。</a:t>
            </a:r>
            <a:endParaRPr lang="en-US" altLang="zh-CN" smtClean="0"/>
          </a:p>
          <a:p>
            <a:pPr lvl="0"/>
            <a:r>
              <a:rPr lang="zh-CN" altLang="en-US" smtClean="0"/>
              <a:t>举例：</a:t>
            </a:r>
            <a:r>
              <a:rPr lang="en-US" altLang="zh-CN" smtClean="0"/>
              <a:t>A</a:t>
            </a:r>
            <a:r>
              <a:rPr lang="zh-CN" altLang="en-US" smtClean="0"/>
              <a:t>账户给</a:t>
            </a:r>
            <a:r>
              <a:rPr lang="en-US" altLang="zh-CN" smtClean="0"/>
              <a:t>B</a:t>
            </a:r>
            <a:r>
              <a:rPr lang="zh-CN" altLang="en-US" smtClean="0"/>
              <a:t>账户转账</a:t>
            </a:r>
            <a:r>
              <a:rPr lang="en-US" altLang="zh-CN" smtClean="0"/>
              <a:t>1000</a:t>
            </a:r>
            <a:r>
              <a:rPr lang="zh-CN" altLang="en-US" smtClean="0"/>
              <a:t>元。第一个操作：</a:t>
            </a:r>
            <a:r>
              <a:rPr lang="en-US" altLang="zh-CN" smtClean="0"/>
              <a:t>A</a:t>
            </a:r>
            <a:r>
              <a:rPr lang="zh-CN" altLang="en-US" smtClean="0"/>
              <a:t>账户</a:t>
            </a:r>
            <a:r>
              <a:rPr lang="en-US" altLang="zh-CN" smtClean="0"/>
              <a:t>-1000</a:t>
            </a:r>
            <a:r>
              <a:rPr lang="zh-CN" altLang="en-US" smtClean="0"/>
              <a:t>；第二个操作：</a:t>
            </a:r>
            <a:r>
              <a:rPr lang="en-US" altLang="zh-CN" smtClean="0"/>
              <a:t>B</a:t>
            </a:r>
            <a:r>
              <a:rPr lang="zh-CN" altLang="en-US" smtClean="0"/>
              <a:t>账户</a:t>
            </a:r>
            <a:r>
              <a:rPr lang="en-US" altLang="zh-CN" smtClean="0"/>
              <a:t>+1000</a:t>
            </a:r>
            <a:r>
              <a:rPr lang="zh-CN" altLang="en-US" smtClean="0"/>
              <a:t>。</a:t>
            </a:r>
            <a:endParaRPr lang="en-US" altLang="zh-CN" smtClean="0"/>
          </a:p>
          <a:p>
            <a:pPr lvl="0"/>
            <a:r>
              <a:rPr lang="zh-CN" altLang="en-US" smtClean="0"/>
              <a:t>原子性：</a:t>
            </a:r>
            <a:endParaRPr lang="en-US" altLang="zh-CN" smtClean="0"/>
          </a:p>
          <a:p>
            <a:pPr lvl="1"/>
            <a:r>
              <a:rPr lang="zh-CN" altLang="en-US" smtClean="0"/>
              <a:t>转账的两个操作必须通过事务来保证全部操作成功，或者全部失败。</a:t>
            </a:r>
            <a:endParaRPr lang="en-US" altLang="zh-CN" smtClean="0"/>
          </a:p>
          <a:p>
            <a:r>
              <a:rPr lang="zh-CN" altLang="en-US" smtClean="0"/>
              <a:t>一致性：</a:t>
            </a:r>
            <a:endParaRPr lang="en-US" altLang="zh-CN" smtClean="0"/>
          </a:p>
          <a:p>
            <a:pPr lvl="1"/>
            <a:r>
              <a:rPr lang="zh-CN" altLang="en-US" smtClean="0"/>
              <a:t>无论转账成功与否，转账前和转账后</a:t>
            </a:r>
            <a:r>
              <a:rPr lang="en-US" altLang="zh-CN" smtClean="0"/>
              <a:t>AB</a:t>
            </a:r>
            <a:r>
              <a:rPr lang="zh-CN" altLang="en-US" smtClean="0"/>
              <a:t>两个账户的余额之和是不变的。</a:t>
            </a:r>
            <a:endParaRPr lang="en-US" altLang="zh-CN" smtClean="0"/>
          </a:p>
          <a:p>
            <a:r>
              <a:rPr lang="zh-CN" altLang="en-US" smtClean="0"/>
              <a:t>隔离性：</a:t>
            </a:r>
            <a:endParaRPr lang="en-US" altLang="zh-CN" smtClean="0"/>
          </a:p>
          <a:p>
            <a:pPr lvl="1"/>
            <a:r>
              <a:rPr lang="zh-CN" altLang="en-US" smtClean="0"/>
              <a:t>一个事务在执行过程中不能被其他事务打扰， 同样举例，</a:t>
            </a:r>
            <a:r>
              <a:rPr lang="en-US" altLang="zh-CN" smtClean="0"/>
              <a:t>A</a:t>
            </a:r>
            <a:r>
              <a:rPr lang="zh-CN" altLang="en-US" smtClean="0"/>
              <a:t>账户给</a:t>
            </a:r>
            <a:r>
              <a:rPr lang="en-US" altLang="zh-CN" smtClean="0"/>
              <a:t>B</a:t>
            </a:r>
            <a:r>
              <a:rPr lang="zh-CN" altLang="en-US" smtClean="0"/>
              <a:t>账户转账，这个事务发生的过程中，如果</a:t>
            </a:r>
            <a:r>
              <a:rPr lang="en-US" altLang="zh-CN" smtClean="0"/>
              <a:t>C</a:t>
            </a:r>
            <a:r>
              <a:rPr lang="zh-CN" altLang="en-US" smtClean="0"/>
              <a:t>账户给</a:t>
            </a:r>
            <a:r>
              <a:rPr lang="en-US" altLang="zh-CN" smtClean="0"/>
              <a:t>A</a:t>
            </a:r>
            <a:r>
              <a:rPr lang="zh-CN" altLang="en-US" smtClean="0"/>
              <a:t>账户也发生了转账事务。 那么</a:t>
            </a:r>
            <a:r>
              <a:rPr lang="en-US" altLang="zh-CN" smtClean="0"/>
              <a:t>C</a:t>
            </a:r>
            <a:r>
              <a:rPr lang="zh-CN" altLang="en-US" smtClean="0"/>
              <a:t>给</a:t>
            </a:r>
            <a:r>
              <a:rPr lang="en-US" altLang="zh-CN" smtClean="0"/>
              <a:t>A</a:t>
            </a:r>
            <a:r>
              <a:rPr lang="zh-CN" altLang="en-US" smtClean="0"/>
              <a:t>转账的事务，应当和</a:t>
            </a:r>
            <a:r>
              <a:rPr lang="en-US" altLang="zh-CN" smtClean="0"/>
              <a:t>A</a:t>
            </a:r>
            <a:r>
              <a:rPr lang="zh-CN" altLang="en-US" smtClean="0"/>
              <a:t>转账</a:t>
            </a:r>
            <a:r>
              <a:rPr lang="en-US" altLang="zh-CN" smtClean="0"/>
              <a:t>B</a:t>
            </a:r>
            <a:r>
              <a:rPr lang="zh-CN" altLang="en-US" smtClean="0"/>
              <a:t>的事务进行隔离，避免互相干扰。如果隔离级别做的不够严格，会出现多种数据不一致的情况。</a:t>
            </a:r>
            <a:endParaRPr lang="en-US" altLang="zh-CN" smtClean="0"/>
          </a:p>
          <a:p>
            <a:r>
              <a:rPr lang="zh-CN" altLang="en-US" smtClean="0"/>
              <a:t>持久性：</a:t>
            </a:r>
            <a:endParaRPr lang="en-US" altLang="zh-CN" smtClean="0"/>
          </a:p>
          <a:p>
            <a:pPr lvl="1"/>
            <a:r>
              <a:rPr lang="zh-CN" altLang="en-US" smtClean="0"/>
              <a:t>事务开始时读取</a:t>
            </a:r>
            <a:r>
              <a:rPr lang="en-US" altLang="zh-CN" smtClean="0"/>
              <a:t>A</a:t>
            </a:r>
            <a:r>
              <a:rPr lang="zh-CN" altLang="en-US" smtClean="0"/>
              <a:t>为</a:t>
            </a:r>
            <a:r>
              <a:rPr lang="en-US" altLang="zh-CN" smtClean="0"/>
              <a:t>2000</a:t>
            </a:r>
            <a:r>
              <a:rPr lang="zh-CN" altLang="en-US" smtClean="0"/>
              <a:t>，经过计算后，</a:t>
            </a:r>
            <a:r>
              <a:rPr lang="en-US" altLang="zh-CN" smtClean="0"/>
              <a:t>A</a:t>
            </a:r>
            <a:r>
              <a:rPr lang="zh-CN" altLang="en-US" smtClean="0"/>
              <a:t>变成</a:t>
            </a:r>
            <a:r>
              <a:rPr lang="en-US" altLang="zh-CN" smtClean="0"/>
              <a:t>1000</a:t>
            </a:r>
            <a:r>
              <a:rPr lang="zh-CN" altLang="en-US" smtClean="0"/>
              <a:t>，提交后继续执行后续操作，此时数据库出现故障。当故障恢复后，从数据库提取</a:t>
            </a:r>
            <a:r>
              <a:rPr lang="en-US" altLang="zh-CN" smtClean="0"/>
              <a:t>A</a:t>
            </a:r>
            <a:r>
              <a:rPr lang="zh-CN" altLang="en-US" smtClean="0"/>
              <a:t>的值旧应该是</a:t>
            </a:r>
            <a:r>
              <a:rPr lang="en-US" altLang="zh-CN" smtClean="0"/>
              <a:t>1000.</a:t>
            </a:r>
            <a:r>
              <a:rPr lang="zh-CN" altLang="en-US" smtClean="0"/>
              <a:t>而不是最初的</a:t>
            </a:r>
            <a:r>
              <a:rPr lang="en-US" altLang="zh-CN" smtClean="0"/>
              <a:t>2000</a:t>
            </a:r>
            <a:r>
              <a:rPr lang="zh-CN" altLang="en-US" smtClean="0"/>
              <a:t>或者其他值。</a:t>
            </a:r>
            <a:endParaRPr lang="en-US" altLang="zh-CN" smtClean="0"/>
          </a:p>
          <a:p>
            <a:r>
              <a:rPr lang="en-US" altLang="zh-CN" smtClean="0"/>
              <a:t>Commit</a:t>
            </a:r>
            <a:r>
              <a:rPr lang="zh-CN" altLang="en-US" smtClean="0"/>
              <a:t>提交事务后，事务所有的操作都会物理地保存到数据库中，称为永久的操作。</a:t>
            </a:r>
            <a:endParaRPr lang="en-US" altLang="zh-CN" smtClean="0"/>
          </a:p>
          <a:p>
            <a:r>
              <a:rPr lang="en-US" altLang="zh-CN" smtClean="0"/>
              <a:t>Rollback</a:t>
            </a:r>
            <a:r>
              <a:rPr lang="zh-CN" altLang="en-US" smtClean="0"/>
              <a:t>事务回滚后，事务中的全部操作被撤销，数据库回到事务开始之前的状态。</a:t>
            </a:r>
            <a:endParaRPr lang="en-US" altLang="zh-CN" smtClean="0"/>
          </a:p>
          <a:p>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数据库对象管理实际上是对数据库内数据的管理。</a:t>
            </a:r>
            <a:endParaRPr lang="en-US" altLang="zh-CN" smtClean="0"/>
          </a:p>
          <a:p>
            <a:pPr lvl="0"/>
            <a:r>
              <a:rPr lang="zh-CN" altLang="en-US" smtClean="0"/>
              <a:t>物理设计工作：了解不同数据库对象提供的特征和功能，遵循合理的关系设计原则，把概念设计和逻辑设计中的数据模型转化成物理数据库对象。</a:t>
            </a:r>
            <a:endParaRPr lang="en-US" altLang="zh-CN" smtClean="0"/>
          </a:p>
          <a:p>
            <a:r>
              <a:rPr lang="zh-CN" altLang="en-US" smtClean="0"/>
              <a:t>物理实现工作：数据库对象的创建，删除，修改和优化</a:t>
            </a:r>
            <a:endParaRPr lang="en-US" altLang="zh-CN" smtClean="0"/>
          </a:p>
          <a:p>
            <a:r>
              <a:rPr lang="zh-CN" altLang="en-US" smtClean="0"/>
              <a:t>数据库安全管理包括但不限于：</a:t>
            </a:r>
            <a:endParaRPr lang="en-US" altLang="zh-CN" smtClean="0"/>
          </a:p>
          <a:p>
            <a:pPr lvl="1"/>
            <a:r>
              <a:rPr lang="zh-CN" altLang="en-US" smtClean="0"/>
              <a:t>系统安全性</a:t>
            </a:r>
            <a:endParaRPr lang="en-US" altLang="zh-CN" smtClean="0"/>
          </a:p>
          <a:p>
            <a:pPr lvl="1"/>
            <a:r>
              <a:rPr lang="zh-CN" altLang="en-US" smtClean="0"/>
              <a:t>数据安全性</a:t>
            </a:r>
            <a:endParaRPr lang="en-US" altLang="zh-CN" smtClean="0"/>
          </a:p>
          <a:p>
            <a:pPr lvl="1"/>
            <a:r>
              <a:rPr lang="zh-CN" altLang="en-US" smtClean="0"/>
              <a:t>网络安全性</a:t>
            </a:r>
            <a:endParaRPr lang="en-US" altLang="zh-CN" smtClean="0"/>
          </a:p>
          <a:p>
            <a:r>
              <a:rPr lang="zh-CN" altLang="en-US" smtClean="0"/>
              <a:t>企业数据库安全策略</a:t>
            </a:r>
            <a:endParaRPr lang="en-US" altLang="zh-CN" smtClean="0"/>
          </a:p>
          <a:p>
            <a:pPr lvl="1"/>
            <a:r>
              <a:rPr lang="zh-CN" altLang="en-US" smtClean="0"/>
              <a:t>用验证，授权，访问控制，恢复和分类以及分批管理来创建强大的基础。</a:t>
            </a:r>
            <a:endParaRPr lang="en-US" altLang="zh-CN" smtClean="0"/>
          </a:p>
          <a:p>
            <a:pPr lvl="1"/>
            <a:r>
              <a:rPr lang="zh-CN" altLang="en-US" smtClean="0"/>
              <a:t>通过数据防御性保护措施，加密和脱敏，在不影响程序应用功能基础上保护关键信息和数据隐私。</a:t>
            </a:r>
            <a:endParaRPr lang="en-US" altLang="zh-CN" smtClean="0"/>
          </a:p>
          <a:p>
            <a:pPr lvl="1"/>
            <a:r>
              <a:rPr lang="zh-CN" altLang="en-US" smtClean="0"/>
              <a:t>用审计，监控和漏洞评估创建数据库侵入侦查。</a:t>
            </a:r>
            <a:endParaRPr lang="en-US" altLang="zh-CN" smtClean="0"/>
          </a:p>
          <a:p>
            <a:pPr lvl="1"/>
            <a:r>
              <a:rPr lang="zh-CN" altLang="en-US" smtClean="0"/>
              <a:t>制定安全策略，标准，角色分离和可用性。</a:t>
            </a:r>
            <a:endParaRPr lang="en-US" altLang="zh-CN"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err="1" smtClean="0"/>
              <a:t>GaussDB</a:t>
            </a:r>
            <a:r>
              <a:rPr lang="en-US" altLang="zh-CN" dirty="0" smtClean="0"/>
              <a:t>(for MySQL) </a:t>
            </a:r>
            <a:r>
              <a:rPr lang="zh-CN" altLang="en-US" dirty="0" smtClean="0"/>
              <a:t>默认是隐式提交，这种情况下不需要增加</a:t>
            </a:r>
            <a:r>
              <a:rPr lang="en-US" altLang="zh-CN" dirty="0" smtClean="0"/>
              <a:t>commit</a:t>
            </a:r>
            <a:r>
              <a:rPr lang="zh-CN" altLang="en-US" dirty="0" smtClean="0"/>
              <a:t>语句，每个语句都视为一个事务自动提交。可以通过 </a:t>
            </a:r>
            <a:r>
              <a:rPr lang="en-US" altLang="zh-CN" dirty="0" smtClean="0"/>
              <a:t>SET </a:t>
            </a:r>
            <a:r>
              <a:rPr lang="en-US" altLang="zh-CN" dirty="0" err="1" smtClean="0"/>
              <a:t>autocommit</a:t>
            </a:r>
            <a:r>
              <a:rPr lang="en-US" altLang="zh-CN" dirty="0" smtClean="0"/>
              <a:t> = 0</a:t>
            </a:r>
            <a:r>
              <a:rPr lang="zh-CN" altLang="en-US" dirty="0" smtClean="0"/>
              <a:t>来关闭隐式提交。</a:t>
            </a:r>
            <a:endParaRPr lang="en-US" altLang="zh-CN" dirty="0" smtClean="0"/>
          </a:p>
          <a:p>
            <a:r>
              <a:rPr lang="zh-CN" altLang="en-US" dirty="0" smtClean="0"/>
              <a:t>设置为显示提交的例子：</a:t>
            </a:r>
            <a:endParaRPr lang="en-US" altLang="zh-CN" dirty="0" smtClean="0"/>
          </a:p>
          <a:p>
            <a:pPr marL="360045" lvl="1" indent="0">
              <a:buNone/>
            </a:pPr>
            <a:r>
              <a:rPr lang="en-US" altLang="zh-CN" dirty="0" smtClean="0"/>
              <a:t>CREATE TABLE customer (a INT, b CHAR (20), INDEX (a));</a:t>
            </a:r>
            <a:endParaRPr lang="en-US" altLang="zh-CN" dirty="0" smtClean="0"/>
          </a:p>
          <a:p>
            <a:pPr marL="360045" lvl="1" indent="0">
              <a:buNone/>
            </a:pPr>
            <a:r>
              <a:rPr lang="en-US" altLang="zh-CN" dirty="0" smtClean="0"/>
              <a:t>START TRANSACTION;</a:t>
            </a:r>
            <a:endParaRPr lang="en-US" altLang="zh-CN" dirty="0" smtClean="0"/>
          </a:p>
          <a:p>
            <a:pPr marL="360045" lvl="1" indent="0">
              <a:buNone/>
            </a:pPr>
            <a:r>
              <a:rPr lang="en-US" altLang="zh-CN" dirty="0" smtClean="0"/>
              <a:t>INSERT INTO customer VALUES (10, '</a:t>
            </a:r>
            <a:r>
              <a:rPr lang="en-US" altLang="zh-CN" dirty="0" err="1" smtClean="0"/>
              <a:t>Heikki</a:t>
            </a:r>
            <a:r>
              <a:rPr lang="en-US" altLang="zh-CN" dirty="0" smtClean="0"/>
              <a:t>');</a:t>
            </a:r>
            <a:endParaRPr lang="en-US" altLang="zh-CN" dirty="0" smtClean="0"/>
          </a:p>
          <a:p>
            <a:pPr marL="360045" lvl="1" indent="0">
              <a:buNone/>
            </a:pPr>
            <a:r>
              <a:rPr lang="en-US" altLang="zh-CN" dirty="0" smtClean="0"/>
              <a:t>COMMIT;</a:t>
            </a:r>
            <a:endParaRPr lang="en-US" altLang="zh-CN" dirty="0" smtClean="0"/>
          </a:p>
          <a:p>
            <a:pPr marL="360045" lvl="1" indent="0">
              <a:buNone/>
            </a:pPr>
            <a:r>
              <a:rPr lang="en-US" altLang="zh-CN" dirty="0" smtClean="0"/>
              <a:t>SET </a:t>
            </a:r>
            <a:r>
              <a:rPr lang="en-US" altLang="zh-CN" dirty="0" err="1" smtClean="0"/>
              <a:t>autocommit</a:t>
            </a:r>
            <a:r>
              <a:rPr lang="en-US" altLang="zh-CN" dirty="0" smtClean="0"/>
              <a:t>=0;</a:t>
            </a:r>
            <a:endParaRPr lang="en-US" altLang="zh-CN" dirty="0" smtClean="0"/>
          </a:p>
          <a:p>
            <a:pPr marL="360045" lvl="1" indent="0">
              <a:buNone/>
            </a:pPr>
            <a:r>
              <a:rPr lang="en-US" altLang="zh-CN" dirty="0" smtClean="0"/>
              <a:t>INSERT INTO customer VALUES (15, 'John');</a:t>
            </a:r>
            <a:endParaRPr lang="en-US" altLang="zh-CN" dirty="0" smtClean="0"/>
          </a:p>
          <a:p>
            <a:pPr marL="360045" lvl="1" indent="0">
              <a:buNone/>
            </a:pPr>
            <a:r>
              <a:rPr lang="en-US" altLang="zh-CN" dirty="0" smtClean="0"/>
              <a:t>INSERT INTO customer VALUES (20, 'Paul');</a:t>
            </a:r>
            <a:endParaRPr lang="en-US" altLang="zh-CN" dirty="0" smtClean="0"/>
          </a:p>
          <a:p>
            <a:pPr marL="360045" lvl="1" indent="0">
              <a:buNone/>
            </a:pPr>
            <a:r>
              <a:rPr lang="en-US" altLang="zh-CN" dirty="0" smtClean="0"/>
              <a:t>DELETE FROM customer WHERE b = '</a:t>
            </a:r>
            <a:r>
              <a:rPr lang="en-US" altLang="zh-CN" dirty="0" err="1" smtClean="0"/>
              <a:t>Heikki</a:t>
            </a:r>
            <a:r>
              <a:rPr lang="en-US" altLang="zh-CN" dirty="0" smtClean="0"/>
              <a:t>';</a:t>
            </a:r>
            <a:endParaRPr lang="en-US" altLang="zh-CN" dirty="0" smtClean="0"/>
          </a:p>
          <a:p>
            <a:pPr marL="360045" lvl="1" indent="0">
              <a:buNone/>
            </a:pPr>
            <a:r>
              <a:rPr lang="en-US" altLang="zh-CN" dirty="0" smtClean="0"/>
              <a:t>ROLLBACK;</a:t>
            </a:r>
            <a:endParaRPr lang="en-US" altLang="zh-CN" dirty="0" smtClean="0"/>
          </a:p>
          <a:p>
            <a:pPr marL="360045" lvl="1" indent="0">
              <a:buNone/>
            </a:pPr>
            <a:r>
              <a:rPr lang="en-US" altLang="zh-CN" dirty="0" smtClean="0"/>
              <a:t>SELECT * FROM customer;</a:t>
            </a:r>
            <a:endParaRPr lang="en-US" altLang="zh-CN"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事务</a:t>
            </a:r>
            <a:r>
              <a:rPr lang="en-US" altLang="zh-CN" smtClean="0"/>
              <a:t>T1</a:t>
            </a:r>
            <a:r>
              <a:rPr lang="zh-CN" altLang="en-US" smtClean="0"/>
              <a:t>进行转账</a:t>
            </a:r>
            <a:r>
              <a:rPr lang="en-US" altLang="zh-CN" smtClean="0"/>
              <a:t>A</a:t>
            </a:r>
            <a:r>
              <a:rPr lang="zh-CN" altLang="en-US" smtClean="0"/>
              <a:t>给</a:t>
            </a:r>
            <a:r>
              <a:rPr lang="en-US" altLang="zh-CN" smtClean="0"/>
              <a:t>B</a:t>
            </a:r>
            <a:r>
              <a:rPr lang="zh-CN" altLang="en-US" smtClean="0"/>
              <a:t>账户转账</a:t>
            </a:r>
            <a:r>
              <a:rPr lang="en-US" altLang="zh-CN" smtClean="0"/>
              <a:t>200</a:t>
            </a:r>
            <a:r>
              <a:rPr lang="zh-CN" altLang="en-US" smtClean="0"/>
              <a:t>元，</a:t>
            </a:r>
            <a:r>
              <a:rPr lang="en-US" altLang="zh-CN" smtClean="0"/>
              <a:t>A</a:t>
            </a:r>
            <a:r>
              <a:rPr lang="zh-CN" altLang="en-US" smtClean="0"/>
              <a:t>初始余额为</a:t>
            </a:r>
            <a:r>
              <a:rPr lang="en-US" altLang="zh-CN" smtClean="0"/>
              <a:t>1000</a:t>
            </a:r>
            <a:r>
              <a:rPr lang="zh-CN" altLang="en-US" smtClean="0"/>
              <a:t>，</a:t>
            </a:r>
            <a:r>
              <a:rPr lang="en-US" altLang="zh-CN" smtClean="0"/>
              <a:t>B</a:t>
            </a:r>
            <a:r>
              <a:rPr lang="zh-CN" altLang="en-US" smtClean="0"/>
              <a:t>初始余额为</a:t>
            </a:r>
            <a:r>
              <a:rPr lang="en-US" altLang="zh-CN" smtClean="0"/>
              <a:t>500</a:t>
            </a:r>
            <a:r>
              <a:rPr lang="zh-CN" altLang="en-US" smtClean="0"/>
              <a:t>元。</a:t>
            </a:r>
            <a:endParaRPr lang="en-US" altLang="zh-CN" smtClean="0"/>
          </a:p>
          <a:p>
            <a:r>
              <a:rPr lang="zh-CN" altLang="en-US" smtClean="0"/>
              <a:t>事务</a:t>
            </a:r>
            <a:r>
              <a:rPr lang="en-US" altLang="zh-CN" smtClean="0"/>
              <a:t>T1</a:t>
            </a:r>
            <a:r>
              <a:rPr lang="zh-CN" altLang="en-US" smtClean="0"/>
              <a:t>把</a:t>
            </a:r>
            <a:r>
              <a:rPr lang="en-US" altLang="zh-CN" smtClean="0"/>
              <a:t>A</a:t>
            </a:r>
            <a:r>
              <a:rPr lang="zh-CN" altLang="en-US" smtClean="0"/>
              <a:t>的值从</a:t>
            </a:r>
            <a:r>
              <a:rPr lang="en-US" altLang="zh-CN" smtClean="0"/>
              <a:t>1000</a:t>
            </a:r>
            <a:r>
              <a:rPr lang="zh-CN" altLang="en-US" smtClean="0"/>
              <a:t>修改为</a:t>
            </a:r>
            <a:r>
              <a:rPr lang="en-US" altLang="zh-CN" smtClean="0"/>
              <a:t>800</a:t>
            </a:r>
            <a:r>
              <a:rPr lang="zh-CN" altLang="en-US" smtClean="0"/>
              <a:t>，</a:t>
            </a:r>
            <a:r>
              <a:rPr lang="en-US" altLang="zh-CN" smtClean="0"/>
              <a:t>B</a:t>
            </a:r>
            <a:r>
              <a:rPr lang="zh-CN" altLang="en-US" smtClean="0"/>
              <a:t>的值修改为</a:t>
            </a:r>
            <a:r>
              <a:rPr lang="en-US" altLang="zh-CN" smtClean="0"/>
              <a:t>700</a:t>
            </a:r>
            <a:r>
              <a:rPr lang="zh-CN" altLang="en-US" smtClean="0"/>
              <a:t>，但还没有提交事务。</a:t>
            </a:r>
            <a:endParaRPr lang="en-US" altLang="zh-CN" smtClean="0"/>
          </a:p>
          <a:p>
            <a:r>
              <a:rPr lang="zh-CN" altLang="en-US" smtClean="0"/>
              <a:t>此时</a:t>
            </a:r>
            <a:r>
              <a:rPr lang="en-US" altLang="zh-CN" smtClean="0"/>
              <a:t>T2</a:t>
            </a:r>
            <a:r>
              <a:rPr lang="zh-CN" altLang="en-US" smtClean="0"/>
              <a:t>事务开始读取数据，它读取到</a:t>
            </a:r>
            <a:r>
              <a:rPr lang="en-US" altLang="zh-CN" smtClean="0"/>
              <a:t>T1</a:t>
            </a:r>
            <a:r>
              <a:rPr lang="zh-CN" altLang="en-US" smtClean="0"/>
              <a:t>修改后的</a:t>
            </a:r>
            <a:r>
              <a:rPr lang="en-US" altLang="zh-CN" smtClean="0"/>
              <a:t>A</a:t>
            </a:r>
            <a:r>
              <a:rPr lang="zh-CN" altLang="en-US" smtClean="0"/>
              <a:t>的值为</a:t>
            </a:r>
            <a:r>
              <a:rPr lang="en-US" altLang="zh-CN" smtClean="0"/>
              <a:t>800</a:t>
            </a:r>
            <a:r>
              <a:rPr lang="zh-CN" altLang="en-US" smtClean="0"/>
              <a:t>。</a:t>
            </a:r>
            <a:endParaRPr lang="en-US" altLang="zh-CN" smtClean="0"/>
          </a:p>
          <a:p>
            <a:r>
              <a:rPr lang="en-US" altLang="zh-CN" smtClean="0"/>
              <a:t>T1</a:t>
            </a:r>
            <a:r>
              <a:rPr lang="zh-CN" altLang="en-US" smtClean="0"/>
              <a:t>事务进行回滚，以为没有提交，所以</a:t>
            </a:r>
            <a:r>
              <a:rPr lang="en-US" altLang="zh-CN" smtClean="0"/>
              <a:t>A</a:t>
            </a:r>
            <a:r>
              <a:rPr lang="zh-CN" altLang="en-US" smtClean="0"/>
              <a:t>恢复到事务开始时候的值</a:t>
            </a:r>
            <a:r>
              <a:rPr lang="en-US" altLang="zh-CN" smtClean="0"/>
              <a:t>1000</a:t>
            </a:r>
            <a:r>
              <a:rPr lang="zh-CN" altLang="en-US" smtClean="0"/>
              <a:t>，</a:t>
            </a:r>
            <a:r>
              <a:rPr lang="en-US" altLang="zh-CN" smtClean="0"/>
              <a:t>B</a:t>
            </a:r>
            <a:r>
              <a:rPr lang="zh-CN" altLang="en-US" smtClean="0"/>
              <a:t>的值为</a:t>
            </a:r>
            <a:r>
              <a:rPr lang="en-US" altLang="zh-CN" smtClean="0"/>
              <a:t>500. </a:t>
            </a:r>
            <a:r>
              <a:rPr lang="zh-CN" altLang="en-US" smtClean="0"/>
              <a:t>但此时对于</a:t>
            </a:r>
            <a:r>
              <a:rPr lang="en-US" altLang="zh-CN" smtClean="0"/>
              <a:t>T2</a:t>
            </a:r>
            <a:r>
              <a:rPr lang="zh-CN" altLang="en-US" smtClean="0"/>
              <a:t>，</a:t>
            </a:r>
            <a:r>
              <a:rPr lang="en-US" altLang="zh-CN" smtClean="0"/>
              <a:t>A</a:t>
            </a:r>
            <a:r>
              <a:rPr lang="zh-CN" altLang="en-US" smtClean="0"/>
              <a:t>的值还是</a:t>
            </a:r>
            <a:r>
              <a:rPr lang="en-US" altLang="zh-CN" smtClean="0"/>
              <a:t>800</a:t>
            </a:r>
            <a:r>
              <a:rPr lang="zh-CN" altLang="en-US" smtClean="0"/>
              <a:t>，这种情况就是脏读。</a:t>
            </a:r>
            <a:r>
              <a:rPr lang="en-US" altLang="zh-CN" smtClean="0"/>
              <a:t>T2</a:t>
            </a:r>
            <a:r>
              <a:rPr lang="zh-CN" altLang="en-US" smtClean="0"/>
              <a:t>读取到了</a:t>
            </a:r>
            <a:r>
              <a:rPr lang="en-US" altLang="zh-CN" smtClean="0"/>
              <a:t>T1</a:t>
            </a:r>
            <a:r>
              <a:rPr lang="zh-CN" altLang="en-US" smtClean="0"/>
              <a:t>还没有提交的数据。</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幻影数据也有叫幽灵数据的，所以幻影读也有叫幽灵读的。</a:t>
            </a:r>
            <a:endParaRPr lang="en-US" altLang="zh-CN" smtClean="0"/>
          </a:p>
          <a:p>
            <a:r>
              <a:rPr lang="zh-CN" altLang="en-US" smtClean="0"/>
              <a:t>事务</a:t>
            </a:r>
            <a:r>
              <a:rPr lang="en-US" altLang="zh-CN" smtClean="0"/>
              <a:t>T1</a:t>
            </a:r>
            <a:r>
              <a:rPr lang="zh-CN" altLang="en-US" smtClean="0"/>
              <a:t>计算</a:t>
            </a:r>
            <a:r>
              <a:rPr lang="en-US" altLang="zh-CN" smtClean="0"/>
              <a:t>A</a:t>
            </a:r>
            <a:r>
              <a:rPr lang="zh-CN" altLang="en-US" smtClean="0"/>
              <a:t>和</a:t>
            </a:r>
            <a:r>
              <a:rPr lang="en-US" altLang="zh-CN" smtClean="0"/>
              <a:t>B</a:t>
            </a:r>
            <a:r>
              <a:rPr lang="zh-CN" altLang="en-US" smtClean="0"/>
              <a:t>的求和，此时求和值为</a:t>
            </a:r>
            <a:r>
              <a:rPr lang="en-US" altLang="zh-CN" smtClean="0"/>
              <a:t>A+B = 300</a:t>
            </a:r>
            <a:r>
              <a:rPr lang="zh-CN" altLang="en-US" smtClean="0"/>
              <a:t>。</a:t>
            </a:r>
            <a:endParaRPr lang="en-US" altLang="zh-CN" smtClean="0"/>
          </a:p>
          <a:p>
            <a:r>
              <a:rPr lang="zh-CN" altLang="en-US" smtClean="0"/>
              <a:t>事务</a:t>
            </a:r>
            <a:r>
              <a:rPr lang="en-US" altLang="zh-CN" smtClean="0"/>
              <a:t>T2</a:t>
            </a:r>
            <a:r>
              <a:rPr lang="zh-CN" altLang="en-US" smtClean="0"/>
              <a:t>读取到了</a:t>
            </a:r>
            <a:r>
              <a:rPr lang="en-US" altLang="zh-CN" smtClean="0"/>
              <a:t>B</a:t>
            </a:r>
            <a:r>
              <a:rPr lang="zh-CN" altLang="en-US" smtClean="0"/>
              <a:t>数值，计算后得到结果为</a:t>
            </a:r>
            <a:r>
              <a:rPr lang="en-US" altLang="zh-CN" smtClean="0"/>
              <a:t>400</a:t>
            </a:r>
            <a:r>
              <a:rPr lang="zh-CN" altLang="en-US" smtClean="0"/>
              <a:t>，并写回计算结果。</a:t>
            </a:r>
            <a:endParaRPr lang="en-US" altLang="zh-CN" smtClean="0"/>
          </a:p>
          <a:p>
            <a:r>
              <a:rPr lang="zh-CN" altLang="en-US" smtClean="0"/>
              <a:t>事务</a:t>
            </a:r>
            <a:r>
              <a:rPr lang="en-US" altLang="zh-CN" smtClean="0"/>
              <a:t>T1</a:t>
            </a:r>
            <a:r>
              <a:rPr lang="zh-CN" altLang="en-US" smtClean="0"/>
              <a:t>再次读取</a:t>
            </a:r>
            <a:r>
              <a:rPr lang="en-US" altLang="zh-CN" smtClean="0"/>
              <a:t>A</a:t>
            </a:r>
            <a:r>
              <a:rPr lang="zh-CN" altLang="en-US" smtClean="0"/>
              <a:t>，</a:t>
            </a:r>
            <a:r>
              <a:rPr lang="en-US" altLang="zh-CN" smtClean="0"/>
              <a:t>B</a:t>
            </a:r>
            <a:r>
              <a:rPr lang="zh-CN" altLang="en-US" smtClean="0"/>
              <a:t>数值，并求和结果这次计算结果变成了</a:t>
            </a:r>
            <a:r>
              <a:rPr lang="en-US" altLang="zh-CN" smtClean="0"/>
              <a:t>500</a:t>
            </a:r>
            <a:r>
              <a:rPr lang="zh-CN" altLang="en-US" smtClean="0"/>
              <a:t>，对于</a:t>
            </a:r>
            <a:r>
              <a:rPr lang="en-US" altLang="zh-CN" smtClean="0"/>
              <a:t>T1</a:t>
            </a:r>
            <a:r>
              <a:rPr lang="zh-CN" altLang="en-US" smtClean="0"/>
              <a:t>事务来说，仍然在一个事务中，多次读取统一个数据源，但是发生了变化，这种情况就是不可重复读。</a:t>
            </a:r>
            <a:endParaRPr lang="en-US" altLang="zh-CN" smtClean="0"/>
          </a:p>
          <a:p>
            <a:endParaRPr lang="en-US" altLang="zh-CN" smtClean="0"/>
          </a:p>
          <a:p>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序列化，就是所有操作都要串行排队。</a:t>
            </a:r>
            <a:endParaRPr lang="en-US" altLang="zh-CN" smtClean="0"/>
          </a:p>
          <a:p>
            <a:r>
              <a:rPr lang="zh-CN" altLang="en-US" smtClean="0"/>
              <a:t>比如</a:t>
            </a:r>
            <a:r>
              <a:rPr lang="en-US" altLang="zh-CN" smtClean="0"/>
              <a:t>Q1</a:t>
            </a:r>
            <a:r>
              <a:rPr lang="zh-CN" altLang="en-US" smtClean="0"/>
              <a:t>插入操作：</a:t>
            </a:r>
            <a:r>
              <a:rPr lang="en-US" altLang="zh-CN" smtClean="0"/>
              <a:t>insert  into TA valules(1,2,3);Q2</a:t>
            </a:r>
            <a:r>
              <a:rPr lang="zh-CN" altLang="en-US" smtClean="0"/>
              <a:t>查询操作</a:t>
            </a:r>
            <a:r>
              <a:rPr lang="en-US" altLang="zh-CN" smtClean="0"/>
              <a:t>select * from TA;</a:t>
            </a:r>
            <a:endParaRPr lang="en-US" altLang="zh-CN" smtClean="0"/>
          </a:p>
          <a:p>
            <a:r>
              <a:rPr lang="zh-CN" altLang="en-US" smtClean="0"/>
              <a:t>那么在序列化事务隔离机制下， </a:t>
            </a:r>
            <a:r>
              <a:rPr lang="en-US" altLang="zh-CN" smtClean="0"/>
              <a:t>Q2</a:t>
            </a:r>
            <a:r>
              <a:rPr lang="zh-CN" altLang="en-US" smtClean="0"/>
              <a:t>必须等</a:t>
            </a:r>
            <a:r>
              <a:rPr lang="en-US" altLang="zh-CN" smtClean="0"/>
              <a:t>Q1</a:t>
            </a:r>
            <a:r>
              <a:rPr lang="zh-CN" altLang="en-US" smtClean="0"/>
              <a:t>插入操作完成后，才会有返回结果。</a:t>
            </a:r>
            <a:r>
              <a:rPr lang="en-US" altLang="zh-CN" smtClean="0"/>
              <a:t>Q1</a:t>
            </a:r>
            <a:r>
              <a:rPr lang="zh-CN" altLang="en-US" smtClean="0"/>
              <a:t>未完成插入操作，</a:t>
            </a:r>
            <a:r>
              <a:rPr lang="en-US" altLang="zh-CN" smtClean="0"/>
              <a:t>Q2</a:t>
            </a:r>
            <a:r>
              <a:rPr lang="zh-CN" altLang="en-US" smtClean="0"/>
              <a:t>始终处于排队等待状态，是一种串行方式排队。</a:t>
            </a:r>
            <a:endParaRPr lang="en-US" altLang="zh-CN" smtClean="0"/>
          </a:p>
          <a:p>
            <a:r>
              <a:rPr lang="zh-CN" altLang="en-US" smtClean="0"/>
              <a:t>对于</a:t>
            </a:r>
            <a:r>
              <a:rPr lang="en-US" altLang="zh-CN" smtClean="0"/>
              <a:t>Q1</a:t>
            </a:r>
            <a:r>
              <a:rPr lang="zh-CN" altLang="en-US" smtClean="0"/>
              <a:t>事务， </a:t>
            </a:r>
            <a:r>
              <a:rPr lang="en-US" altLang="zh-CN" smtClean="0"/>
              <a:t>select </a:t>
            </a:r>
            <a:r>
              <a:rPr lang="zh-CN" altLang="en-US" smtClean="0"/>
              <a:t>* </a:t>
            </a:r>
            <a:r>
              <a:rPr lang="en-US" altLang="zh-CN" smtClean="0"/>
              <a:t>from TA where order_date=‘2019-01-01’,  </a:t>
            </a:r>
            <a:r>
              <a:rPr lang="zh-CN" altLang="en-US" smtClean="0"/>
              <a:t>第一次查询记录为</a:t>
            </a:r>
            <a:r>
              <a:rPr lang="en-US" altLang="zh-CN" smtClean="0"/>
              <a:t>100</a:t>
            </a:r>
            <a:r>
              <a:rPr lang="zh-CN" altLang="en-US" smtClean="0"/>
              <a:t>条。然后去执行其他表的查询操作。此时</a:t>
            </a:r>
            <a:r>
              <a:rPr lang="en-US" altLang="zh-CN" smtClean="0"/>
              <a:t>Q2</a:t>
            </a:r>
            <a:r>
              <a:rPr lang="zh-CN" altLang="en-US" smtClean="0"/>
              <a:t>进行了一个插入操作 </a:t>
            </a:r>
            <a:r>
              <a:rPr lang="en-US" altLang="zh-CN" smtClean="0"/>
              <a:t>insert Into TA values</a:t>
            </a:r>
            <a:r>
              <a:rPr lang="zh-CN" altLang="en-US" smtClean="0"/>
              <a:t>（</a:t>
            </a:r>
            <a:r>
              <a:rPr lang="en-US" altLang="zh-CN" smtClean="0"/>
              <a:t>1,2,3,’2019-01-01’</a:t>
            </a:r>
            <a:r>
              <a:rPr lang="zh-CN" altLang="en-US" smtClean="0"/>
              <a:t>）</a:t>
            </a:r>
            <a:r>
              <a:rPr lang="en-US" altLang="zh-CN" smtClean="0"/>
              <a:t>,</a:t>
            </a:r>
            <a:r>
              <a:rPr lang="zh-CN" altLang="en-US" smtClean="0"/>
              <a:t>增加了</a:t>
            </a:r>
            <a:r>
              <a:rPr lang="en-US" altLang="zh-CN" smtClean="0"/>
              <a:t>ordr_date</a:t>
            </a:r>
            <a:r>
              <a:rPr lang="zh-CN" altLang="en-US" smtClean="0"/>
              <a:t>为</a:t>
            </a:r>
            <a:r>
              <a:rPr lang="en-US" altLang="zh-CN" smtClean="0"/>
              <a:t>2019-01-01</a:t>
            </a:r>
            <a:r>
              <a:rPr lang="zh-CN" altLang="en-US" smtClean="0"/>
              <a:t>的一条记录。然后</a:t>
            </a:r>
            <a:r>
              <a:rPr lang="en-US" altLang="zh-CN" smtClean="0"/>
              <a:t>Q1</a:t>
            </a:r>
            <a:r>
              <a:rPr lang="zh-CN" altLang="en-US" smtClean="0"/>
              <a:t>事务如果再次执行，</a:t>
            </a:r>
            <a:r>
              <a:rPr lang="en-US" altLang="zh-CN" smtClean="0"/>
              <a:t>select </a:t>
            </a:r>
            <a:r>
              <a:rPr lang="zh-CN" altLang="en-US" smtClean="0"/>
              <a:t>* </a:t>
            </a:r>
            <a:r>
              <a:rPr lang="en-US" altLang="zh-CN" smtClean="0"/>
              <a:t>from TA where order_date=‘2019-01-01’,</a:t>
            </a:r>
            <a:r>
              <a:rPr lang="zh-CN" altLang="en-US" smtClean="0"/>
              <a:t>这时候查询结果就出现了</a:t>
            </a:r>
            <a:r>
              <a:rPr lang="en-US" altLang="zh-CN" smtClean="0"/>
              <a:t>101</a:t>
            </a:r>
            <a:r>
              <a:rPr lang="zh-CN" altLang="en-US" smtClean="0"/>
              <a:t>条记录。对于</a:t>
            </a:r>
            <a:r>
              <a:rPr lang="en-US" altLang="zh-CN" smtClean="0"/>
              <a:t>Q1</a:t>
            </a:r>
            <a:r>
              <a:rPr lang="zh-CN" altLang="en-US" smtClean="0"/>
              <a:t>事务来说，同样的范围查询同一个事务里面出现了不同结果，这种现象称为幻影读。</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GaussDB(for MySQL)</a:t>
            </a:r>
            <a:r>
              <a:rPr lang="zh-CN" altLang="en-US" smtClean="0"/>
              <a:t>默认的事务隔离级别为可重复读。</a:t>
            </a:r>
            <a:endParaRPr lang="zh-CN" altLang="en-US" smtClean="0"/>
          </a:p>
          <a:p>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数据库性能优化的因素包括：工作负载，吞吐量，资源和竞争。</a:t>
            </a:r>
            <a:endParaRPr lang="en-US" altLang="zh-CN" smtClean="0"/>
          </a:p>
          <a:p>
            <a:r>
              <a:rPr lang="zh-CN" altLang="en-US" smtClean="0"/>
              <a:t>工作负载对于数据库来说，就是用户提交的使用需求，根据不同的特征有在线交易，批量作业，分析查询，即席查询等不同的形式。在不同时段数据库承载的工作负载都是不同的，整体的工作负载对数据库性能有很大的影响。</a:t>
            </a:r>
            <a:endParaRPr lang="en-US" altLang="zh-CN" smtClean="0"/>
          </a:p>
          <a:p>
            <a:r>
              <a:rPr lang="zh-CN" altLang="en-US" smtClean="0"/>
              <a:t>吞吐量，就是数据库软件的整体处理能力，单位时间能处理的查询数量，交易数量。</a:t>
            </a:r>
            <a:endParaRPr lang="en-US" altLang="zh-CN" smtClean="0"/>
          </a:p>
          <a:p>
            <a:r>
              <a:rPr lang="zh-CN" altLang="en-US" smtClean="0"/>
              <a:t>资源：资源包括</a:t>
            </a:r>
            <a:r>
              <a:rPr lang="en-US" altLang="zh-CN" smtClean="0"/>
              <a:t>CPU</a:t>
            </a:r>
            <a:r>
              <a:rPr lang="zh-CN" altLang="en-US" smtClean="0"/>
              <a:t>，</a:t>
            </a:r>
            <a:r>
              <a:rPr lang="en-US" altLang="zh-CN" smtClean="0"/>
              <a:t>IO</a:t>
            </a:r>
            <a:r>
              <a:rPr lang="zh-CN" altLang="en-US" smtClean="0"/>
              <a:t>，网络，存储，进程，线程等一切数据库可获取和支配硬件和软件对象。</a:t>
            </a:r>
            <a:endParaRPr lang="en-US" altLang="zh-CN" smtClean="0"/>
          </a:p>
          <a:p>
            <a:r>
              <a:rPr lang="zh-CN" altLang="en-US" smtClean="0"/>
              <a:t>竞争：多个工作负载在同一时间对同一资源的使用需求，因资源数量少于工作负载的需求量而产生的冲突。</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254490"/>
          <a:ext cx="10460715" cy="1082675"/>
        </p:xfrm>
        <a:graphic>
          <a:graphicData uri="http://schemas.openxmlformats.org/drawingml/2006/table">
            <a:tbl>
              <a:tblPr/>
              <a:tblGrid>
                <a:gridCol w="3119031"/>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课程编码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适用产品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产品版本</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21"/>
          <p:cNvGraphicFramePr>
            <a:graphicFrameLocks noGrp="1"/>
          </p:cNvGraphicFramePr>
          <p:nvPr userDrawn="1"/>
        </p:nvGraphicFramePr>
        <p:xfrm>
          <a:off x="1007140" y="2776902"/>
          <a:ext cx="10460714" cy="3038475"/>
        </p:xfrm>
        <a:graphic>
          <a:graphicData uri="http://schemas.openxmlformats.org/drawingml/2006/table">
            <a:tbl>
              <a:tblPr/>
              <a:tblGrid>
                <a:gridCol w="3119030"/>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时间</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endParaRPr lang="zh-CN" altLang="en-US" dirty="0"/>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endParaRPr lang="zh-CN" altLang="en-US" dirty="0"/>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endParaRPr lang="zh-CN" altLang="en-US" dirty="0"/>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ln>
        </p:spPr>
        <p:txBody>
          <a:bodyPr lIns="78227" tIns="39112" rIns="78227" bIns="39112" anchor="ctr"/>
          <a:lstStyle/>
          <a:p>
            <a:pPr algn="l" defTabSz="1001395" rtl="0" eaLnBrk="0" fontAlgn="ctr" hangingPunct="0">
              <a:spcBef>
                <a:spcPct val="0"/>
              </a:spcBef>
              <a:spcAft>
                <a:spcPct val="0"/>
              </a:spcAft>
            </a:pPr>
            <a:r>
              <a:rPr lang="zh-CN" altLang="en-US"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endParaRPr lang="zh-CN" altLang="en-US"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ln>
        </p:spPr>
        <p:txBody>
          <a:bodyPr wrap="square">
            <a:spAutoFit/>
          </a:bodyPr>
          <a:lstStyle/>
          <a:p>
            <a:pPr fontAlgn="ctr">
              <a:spcBef>
                <a:spcPct val="50000"/>
              </a:spcBef>
            </a:pPr>
            <a:r>
              <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endPar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思考题</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1" name="Freeform 6"/>
          <p:cNvSpPr/>
          <p:nvPr userDrawn="1"/>
        </p:nvSpPr>
        <p:spPr bwMode="auto">
          <a:xfrm>
            <a:off x="3588303" y="296368"/>
            <a:ext cx="860369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Freeform 11"/>
          <p:cNvSpPr/>
          <p:nvPr userDrawn="1"/>
        </p:nvSpPr>
        <p:spPr bwMode="auto">
          <a:xfrm>
            <a:off x="3482973" y="296368"/>
            <a:ext cx="223610"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文本占位符 6"/>
          <p:cNvSpPr>
            <a:spLocks noGrp="1"/>
          </p:cNvSpPr>
          <p:nvPr>
            <p:ph type="body" sz="quarter" idx="11" hasCustomPrompt="1"/>
          </p:nvPr>
        </p:nvSpPr>
        <p:spPr>
          <a:xfrm>
            <a:off x="451191" y="1247555"/>
            <a:ext cx="11307600" cy="4680000"/>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401320" indent="0" algn="just">
              <a:buSzPct val="100000"/>
              <a:buFont typeface="+mj-lt"/>
              <a:buNone/>
              <a:defRPr sz="1800" baseline="0">
                <a:latin typeface="Huawei Sans" panose="020C0503030203020204" pitchFamily="34" charset="0"/>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本节小结</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0" name="内容占位符 6"/>
          <p:cNvSpPr>
            <a:spLocks noGrp="1"/>
          </p:cNvSpPr>
          <p:nvPr>
            <p:ph sz="quarter" idx="10" hasCustomPrompt="1"/>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endParaRPr lang="zh-CN" altLang="en-US" dirty="0" smtClean="0"/>
          </a:p>
          <a:p>
            <a:pPr lvl="1"/>
            <a:r>
              <a:rPr lang="zh-CN" altLang="en-US" dirty="0" smtClean="0"/>
              <a:t>第二</a:t>
            </a:r>
            <a:r>
              <a:rPr lang="zh-CN" altLang="en-US" dirty="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本章总结</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0" name="内容占位符 6"/>
          <p:cNvSpPr>
            <a:spLocks noGrp="1"/>
          </p:cNvSpPr>
          <p:nvPr>
            <p:ph sz="quarter" idx="10"/>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更多信息</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学习推荐</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marL="0" marR="0" indent="0" algn="l" defTabSz="913765" rtl="0" eaLnBrk="1" fontAlgn="ctr"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fontAlgn="ctr"/>
              <a:r>
                <a:rPr lang="zh-CN" altLang="en-US"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谢 谢</a:t>
              </a:r>
              <a:endParaRPr lang="en-US" altLang="zh-CN"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6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600"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zh-CN" altLang="en-US" dirty="0"/>
              <a:t>单击此处添加标题</a:t>
            </a:r>
            <a:endParaRPr lang="en-US" dirty="0"/>
          </a:p>
        </p:txBody>
      </p:sp>
      <p:sp>
        <p:nvSpPr>
          <p:cNvPr id="10" name="Text Placeholder 5"/>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a:fillRect/>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prstGeom prst="rect">
            <a:avLst/>
          </a:prstGeom>
          <a:ln algn="ctr"/>
        </p:spPr>
        <p:txBody>
          <a:bodyPr lIns="87802" tIns="43901" rIns="87802" bIns="43901"/>
          <a:lstStyle>
            <a:lvl1pPr algn="l" defTabSz="801370"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单击此处编辑母版标题样式</a:t>
            </a:r>
            <a:endParaRPr lang="zh-CN" altLang="en-US" dirty="0"/>
          </a:p>
        </p:txBody>
      </p:sp>
      <p:sp>
        <p:nvSpPr>
          <p:cNvPr id="10" name="文本占位符 29"/>
          <p:cNvSpPr>
            <a:spLocks noGrp="1"/>
          </p:cNvSpPr>
          <p:nvPr>
            <p:ph type="body" sz="quarter" idx="10"/>
          </p:nvPr>
        </p:nvSpPr>
        <p:spPr>
          <a:xfrm>
            <a:off x="1030892" y="5816120"/>
            <a:ext cx="6909301" cy="493200"/>
          </a:xfrm>
          <a:prstGeom prst="rect">
            <a:avLst/>
          </a:prstGeom>
        </p:spPr>
        <p:txBody>
          <a:bodyPr/>
          <a:lstStyle>
            <a:lvl1pPr marL="0" indent="0" algn="l" defTabSz="801370"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单击此处编辑母版文本样式</a:t>
            </a:r>
            <a:endParaRPr lang="zh-CN" altLang="en-US" dirty="0"/>
          </a:p>
        </p:txBody>
      </p:sp>
      <p:sp>
        <p:nvSpPr>
          <p:cNvPr id="11"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endPar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45851" y="1247556"/>
            <a:ext cx="11307600" cy="467978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
        <p:nvSpPr>
          <p:cNvPr id="16"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algn="l" defTabSz="1001395" eaLnBrk="0" fontAlgn="auto"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前言</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1"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4"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5"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6"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文本占位符 6"/>
          <p:cNvSpPr>
            <a:spLocks noGrp="1"/>
          </p:cNvSpPr>
          <p:nvPr>
            <p:ph type="body" sz="quarter" idx="10" hasCustomPrompt="1"/>
          </p:nvPr>
        </p:nvSpPr>
        <p:spPr>
          <a:xfrm>
            <a:off x="445851" y="1247556"/>
            <a:ext cx="11307600" cy="4679788"/>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fontAlgn="ctr">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目录</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4"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7" name="文本占位符 6"/>
          <p:cNvSpPr>
            <a:spLocks noGrp="1"/>
          </p:cNvSpPr>
          <p:nvPr>
            <p:ph type="body" sz="quarter" idx="10" hasCustomPrompt="1"/>
          </p:nvPr>
        </p:nvSpPr>
        <p:spPr>
          <a:xfrm>
            <a:off x="445851" y="1242452"/>
            <a:ext cx="11307600" cy="4680000"/>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4460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10"/>
          <p:cNvSpPr txBox="1"/>
          <p:nvPr userDrawn="1"/>
        </p:nvSpPr>
        <p:spPr bwMode="auto">
          <a:xfrm>
            <a:off x="1594877" y="408780"/>
            <a:ext cx="9825899"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smtClean="0"/>
              <a:t>单击</a:t>
            </a:r>
            <a:r>
              <a:rPr lang="zh-CN" altLang="en-US" dirty="0"/>
              <a:t>此处编辑母版标题样式</a:t>
            </a:r>
            <a:endParaRPr lang="zh-CN" altLang="en-US" dirty="0"/>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9" name="文本占位符 6"/>
          <p:cNvSpPr>
            <a:spLocks noGrp="1"/>
          </p:cNvSpPr>
          <p:nvPr>
            <p:ph type="body" sz="quarter" idx="10" hasCustomPrompt="1"/>
          </p:nvPr>
        </p:nvSpPr>
        <p:spPr>
          <a:xfrm>
            <a:off x="444603" y="1247556"/>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4"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表格表头</a:t>
              </a:r>
              <a:endParaRPr lang="zh-CN" altLang="en-US" sz="900" dirty="0">
                <a:solidFill>
                  <a:schemeClr val="bg1"/>
                </a:solidFill>
                <a:latin typeface="+mn-lt"/>
                <a:ea typeface="+mn-ea"/>
              </a:endParaRPr>
            </a:p>
          </p:txBody>
        </p:sp>
        <p:sp>
          <p:nvSpPr>
            <p:cNvPr id="10" name="文本框 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表格边框</a:t>
              </a:r>
              <a:endParaRPr lang="zh-CN" altLang="en-US" sz="900" dirty="0">
                <a:latin typeface="+mn-lt"/>
                <a:ea typeface="+mn-ea"/>
              </a:endParaRPr>
            </a:p>
          </p:txBody>
        </p:sp>
        <p:sp>
          <p:nvSpPr>
            <p:cNvPr id="11" name="文本框 1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导航灰底</a:t>
              </a:r>
              <a:endParaRPr lang="zh-CN" altLang="en-US" sz="900" dirty="0">
                <a:latin typeface="+mn-lt"/>
                <a:ea typeface="+mn-ea"/>
              </a:endParaRPr>
            </a:p>
          </p:txBody>
        </p:sp>
        <p:sp>
          <p:nvSpPr>
            <p:cNvPr id="12" name="文本框 1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华为红</a:t>
              </a:r>
              <a:endParaRPr lang="zh-CN" altLang="en-US" sz="900" dirty="0">
                <a:solidFill>
                  <a:schemeClr val="bg1"/>
                </a:solidFill>
                <a:latin typeface="+mn-lt"/>
                <a:ea typeface="+mn-ea"/>
              </a:endParaRPr>
            </a:p>
          </p:txBody>
        </p:sp>
        <p:sp>
          <p:nvSpPr>
            <p:cNvPr id="13" name="文本框 1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文字底色</a:t>
              </a:r>
              <a:endParaRPr lang="zh-CN" altLang="en-US" sz="900" dirty="0">
                <a:latin typeface="+mn-lt"/>
                <a:ea typeface="+mn-ea"/>
              </a:endParaRPr>
            </a:p>
          </p:txBody>
        </p:sp>
        <p:sp>
          <p:nvSpPr>
            <p:cNvPr id="14" name="文本框 1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文字边框</a:t>
              </a:r>
              <a:endParaRPr lang="zh-CN" altLang="en-US" sz="900" dirty="0">
                <a:latin typeface="+mn-lt"/>
                <a:ea typeface="+mn-ea"/>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5.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lstStyle/>
          <a:p>
            <a:pPr lvl="0"/>
            <a:r>
              <a:rPr lang="zh-CN" altLang="en-US" dirty="0"/>
              <a:t>单击此处编辑母版标题样式</a:t>
            </a:r>
            <a:endParaRPr lang="zh-CN" altLang="en-US" dirty="0"/>
          </a:p>
        </p:txBody>
      </p:sp>
      <p:sp>
        <p:nvSpPr>
          <p:cNvPr id="28" name="Rectangle 57"/>
          <p:cNvSpPr>
            <a:spLocks noGrp="1" noChangeArrowheads="1"/>
          </p:cNvSpPr>
          <p:nvPr>
            <p:ph type="body" idx="1"/>
          </p:nvPr>
        </p:nvSpPr>
        <p:spPr bwMode="auto">
          <a:xfrm>
            <a:off x="442912" y="1248073"/>
            <a:ext cx="11307600" cy="4680000"/>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9" name="Rectangle 69"/>
          <p:cNvSpPr>
            <a:spLocks noChangeArrowheads="1"/>
          </p:cNvSpPr>
          <p:nvPr userDrawn="1"/>
        </p:nvSpPr>
        <p:spPr bwMode="auto">
          <a:xfrm>
            <a:off x="155280" y="6500581"/>
            <a:ext cx="658440" cy="265552"/>
          </a:xfrm>
          <a:prstGeom prst="rect">
            <a:avLst/>
          </a:prstGeom>
          <a:noFill/>
          <a:ln w="9525" algn="ctr">
            <a:noFill/>
            <a:miter lim="800000"/>
          </a:ln>
          <a:effectLst/>
        </p:spPr>
        <p:txBody>
          <a:bodyPr wrap="none" lIns="80070" tIns="40036" rIns="80070" bIns="40036">
            <a:spAutoFit/>
          </a:bodyPr>
          <a:lstStyle/>
          <a:p>
            <a:pPr algn="l"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第</a:t>
            </a:r>
            <a:fld id="{2F2CF7F5-F178-4429-B6CA-28062DF31937}" type="slidenum">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fld>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页</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endPar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1" name="图片 3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grpSp>
        <p:nvGrpSpPr>
          <p:cNvPr id="32" name="组合 31"/>
          <p:cNvGrpSpPr/>
          <p:nvPr userDrawn="1"/>
        </p:nvGrpSpPr>
        <p:grpSpPr>
          <a:xfrm>
            <a:off x="12162528" y="4653136"/>
            <a:ext cx="638734" cy="1729234"/>
            <a:chOff x="12162528" y="4653136"/>
            <a:chExt cx="638734" cy="1729234"/>
          </a:xfrm>
        </p:grpSpPr>
        <p:sp>
          <p:nvSpPr>
            <p:cNvPr id="33" name="矩形 3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文本框 3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endParaRPr lang="zh-CN" altLang="en-US" sz="900" dirty="0">
                <a:solidFill>
                  <a:schemeClr val="bg1"/>
                </a:solidFill>
                <a:latin typeface="Huawei Sans" panose="020C0503030203020204" pitchFamily="34" charset="0"/>
                <a:ea typeface="方正兰亭黑简体" panose="02000000000000000000" pitchFamily="2" charset="-122"/>
              </a:endParaRPr>
            </a:p>
          </p:txBody>
        </p:sp>
        <p:sp>
          <p:nvSpPr>
            <p:cNvPr id="40" name="文本框 3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endParaRPr lang="zh-CN" altLang="en-US" sz="900" dirty="0">
                <a:latin typeface="Huawei Sans" panose="020C0503030203020204" pitchFamily="34" charset="0"/>
                <a:ea typeface="方正兰亭黑简体" panose="02000000000000000000" pitchFamily="2" charset="-122"/>
              </a:endParaRPr>
            </a:p>
          </p:txBody>
        </p:sp>
        <p:sp>
          <p:nvSpPr>
            <p:cNvPr id="41" name="文本框 4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endParaRPr lang="zh-CN" altLang="en-US" sz="900" dirty="0">
                <a:latin typeface="Huawei Sans" panose="020C0503030203020204" pitchFamily="34" charset="0"/>
                <a:ea typeface="方正兰亭黑简体" panose="02000000000000000000" pitchFamily="2" charset="-122"/>
              </a:endParaRPr>
            </a:p>
          </p:txBody>
        </p:sp>
        <p:sp>
          <p:nvSpPr>
            <p:cNvPr id="42" name="文本框 4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endParaRPr lang="zh-CN" altLang="en-US" sz="900" dirty="0">
                <a:solidFill>
                  <a:schemeClr val="bg1"/>
                </a:solidFill>
                <a:latin typeface="Huawei Sans" panose="020C0503030203020204" pitchFamily="34" charset="0"/>
                <a:ea typeface="方正兰亭黑简体" panose="02000000000000000000" pitchFamily="2" charset="-122"/>
              </a:endParaRPr>
            </a:p>
          </p:txBody>
        </p:sp>
        <p:sp>
          <p:nvSpPr>
            <p:cNvPr id="43" name="文本框 4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endParaRPr lang="zh-CN" altLang="en-US" sz="900" dirty="0">
                <a:latin typeface="Huawei Sans" panose="020C0503030203020204" pitchFamily="34" charset="0"/>
                <a:ea typeface="方正兰亭黑简体" panose="02000000000000000000" pitchFamily="2" charset="-122"/>
              </a:endParaRPr>
            </a:p>
          </p:txBody>
        </p:sp>
        <p:sp>
          <p:nvSpPr>
            <p:cNvPr id="44" name="文本框 4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endParaRPr lang="zh-CN" altLang="en-US" sz="900" dirty="0">
                <a:latin typeface="Huawei Sans" panose="020C0503030203020204" pitchFamily="34" charset="0"/>
                <a:ea typeface="方正兰亭黑简体" panose="02000000000000000000"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txStyles>
    <p:titleStyle>
      <a:lvl1pPr algn="l" defTabSz="913765" rtl="0" eaLnBrk="1" fontAlgn="ctr" latinLnBrk="0" hangingPunct="1">
        <a:lnSpc>
          <a:spcPct val="90000"/>
        </a:lnSpc>
        <a:spcBef>
          <a:spcPct val="0"/>
        </a:spcBef>
        <a:buNone/>
        <a:defRPr sz="3500"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zh-CN" altLang="en-US">
              <a:cs typeface="+mn-ea"/>
              <a:sym typeface="+mn-lt"/>
            </a:endParaRPr>
          </a:p>
        </p:txBody>
      </p:sp>
      <p:sp>
        <p:nvSpPr>
          <p:cNvPr id="2" name="标题 1"/>
          <p:cNvSpPr>
            <a:spLocks noGrp="1"/>
          </p:cNvSpPr>
          <p:nvPr>
            <p:ph type="ctrTitle" sz="quarter"/>
          </p:nvPr>
        </p:nvSpPr>
        <p:spPr/>
        <p:txBody>
          <a:bodyPr/>
          <a:lstStyle/>
          <a:p>
            <a:r>
              <a:rPr lang="zh-CN" altLang="en-US" dirty="0" smtClean="0">
                <a:latin typeface="+mn-lt"/>
                <a:ea typeface="+mn-ea"/>
                <a:cs typeface="+mn-ea"/>
                <a:sym typeface="+mn-lt"/>
              </a:rPr>
              <a:t>第二章 数据库基础知识</a:t>
            </a:r>
            <a:endParaRPr lang="zh-CN" altLang="en-US" dirty="0">
              <a:latin typeface="+mn-lt"/>
              <a:ea typeface="+mn-ea"/>
              <a:cs typeface="+mn-ea"/>
              <a:sym typeface="+mn-lt"/>
            </a:endParaRPr>
          </a:p>
        </p:txBody>
      </p:sp>
      <p:sp>
        <p:nvSpPr>
          <p:cNvPr id="4" name="文本占位符 3"/>
          <p:cNvSpPr>
            <a:spLocks noGrp="1"/>
          </p:cNvSpPr>
          <p:nvPr>
            <p:ph type="body" sz="quarter" idx="10"/>
          </p:nvPr>
        </p:nvSpPr>
        <p:spPr/>
        <p:txBody>
          <a:bodyPr/>
          <a:lstStyle/>
          <a:p>
            <a:endParaRPr lang="zh-CN" altLang="en-US">
              <a:latin typeface="+mn-lt"/>
              <a:ea typeface="+mn-ea"/>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数据库对象</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什么是数据库对象？</a:t>
            </a:r>
            <a:endParaRPr lang="zh-CN" altLang="en-US" sz="2000" dirty="0" smtClean="0">
              <a:latin typeface="+mn-lt"/>
              <a:ea typeface="+mn-ea"/>
              <a:cs typeface="+mn-ea"/>
              <a:sym typeface="+mn-lt"/>
            </a:endParaRPr>
          </a:p>
          <a:p>
            <a:pPr lvl="1"/>
            <a:r>
              <a:rPr lang="zh-CN" altLang="en-US" sz="1800" dirty="0" smtClean="0">
                <a:latin typeface="+mn-lt"/>
                <a:ea typeface="+mn-ea"/>
                <a:cs typeface="+mn-ea"/>
                <a:sym typeface="+mn-lt"/>
              </a:rPr>
              <a:t>数据库里用来存储和指向数据的各种概念和结构的总称。</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对象管理就是使用对象定义语言或者工具创建，修改或删除各种数据库对象的管理过程。</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常见的基本数据库对象：</a:t>
            </a:r>
            <a:endParaRPr lang="zh-CN" altLang="en-US" sz="1800" dirty="0" smtClean="0">
              <a:latin typeface="+mn-lt"/>
              <a:ea typeface="+mn-ea"/>
              <a:cs typeface="+mn-ea"/>
              <a:sym typeface="+mn-lt"/>
            </a:endParaRPr>
          </a:p>
          <a:p>
            <a:endParaRPr lang="zh-CN" altLang="en-US" sz="2000" dirty="0">
              <a:latin typeface="+mn-lt"/>
              <a:ea typeface="+mn-ea"/>
              <a:cs typeface="+mn-ea"/>
              <a:sym typeface="+mn-lt"/>
            </a:endParaRPr>
          </a:p>
        </p:txBody>
      </p:sp>
      <p:graphicFrame>
        <p:nvGraphicFramePr>
          <p:cNvPr id="4" name="表格 3"/>
          <p:cNvGraphicFramePr>
            <a:graphicFrameLocks noGrp="1"/>
          </p:cNvGraphicFramePr>
          <p:nvPr/>
        </p:nvGraphicFramePr>
        <p:xfrm>
          <a:off x="1883532" y="3248980"/>
          <a:ext cx="8029593" cy="2880360"/>
        </p:xfrm>
        <a:graphic>
          <a:graphicData uri="http://schemas.openxmlformats.org/drawingml/2006/table">
            <a:tbl>
              <a:tblPr firstRow="1" bandRow="1"/>
              <a:tblGrid>
                <a:gridCol w="1672833"/>
                <a:gridCol w="1854594"/>
                <a:gridCol w="4502166"/>
              </a:tblGrid>
              <a:tr h="370840">
                <a:tc>
                  <a:txBody>
                    <a:bodyPr/>
                    <a:lstStyle/>
                    <a:p>
                      <a:pPr algn="ctr"/>
                      <a:r>
                        <a:rPr lang="zh-CN" altLang="en-US" sz="1600" b="1" dirty="0" smtClean="0">
                          <a:latin typeface="+mn-lt"/>
                          <a:ea typeface="+mn-ea"/>
                          <a:cs typeface="+mn-ea"/>
                          <a:sym typeface="+mn-lt"/>
                        </a:rPr>
                        <a:t>对象</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名称</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作用</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pPr algn="ctr"/>
                      <a:r>
                        <a:rPr lang="en-US" altLang="zh-CN" sz="1400" b="1" dirty="0" smtClean="0">
                          <a:latin typeface="+mn-lt"/>
                          <a:ea typeface="+mn-ea"/>
                          <a:cs typeface="+mn-ea"/>
                          <a:sym typeface="+mn-lt"/>
                        </a:rPr>
                        <a:t>TABLE</a:t>
                      </a:r>
                      <a:endParaRPr lang="zh-CN" altLang="en-US" sz="14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dirty="0" smtClean="0">
                          <a:latin typeface="+mn-lt"/>
                          <a:ea typeface="+mn-ea"/>
                          <a:cs typeface="+mn-ea"/>
                          <a:sym typeface="+mn-lt"/>
                        </a:rPr>
                        <a:t>表</a:t>
                      </a:r>
                      <a:endParaRPr lang="zh-CN" altLang="en-US" sz="1400" dirty="0">
                        <a:latin typeface="+mn-lt"/>
                        <a:ea typeface="+mn-ea"/>
                        <a:cs typeface="+mn-ea"/>
                        <a:sym typeface="+mn-lt"/>
                      </a:endParaRPr>
                    </a:p>
                  </a:txBody>
                  <a:tcPr anchor="ctr"/>
                </a:tc>
                <a:tc>
                  <a:txBody>
                    <a:bodyPr/>
                    <a:lstStyle/>
                    <a:p>
                      <a:pPr algn="l"/>
                      <a:r>
                        <a:rPr lang="zh-CN" altLang="en-US" sz="1400" dirty="0" smtClean="0">
                          <a:latin typeface="+mn-lt"/>
                          <a:ea typeface="+mn-ea"/>
                          <a:cs typeface="+mn-ea"/>
                          <a:sym typeface="+mn-lt"/>
                        </a:rPr>
                        <a:t>用于存储数据的基本结构。</a:t>
                      </a:r>
                      <a:endParaRPr lang="zh-CN" altLang="en-US" sz="1400"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70840">
                <a:tc>
                  <a:txBody>
                    <a:bodyPr/>
                    <a:lstStyle/>
                    <a:p>
                      <a:pPr algn="ctr"/>
                      <a:r>
                        <a:rPr lang="en-US" altLang="zh-CN" sz="1400" b="1" kern="1200" dirty="0" smtClean="0">
                          <a:latin typeface="+mn-lt"/>
                          <a:ea typeface="+mn-ea"/>
                          <a:cs typeface="+mn-ea"/>
                          <a:sym typeface="+mn-lt"/>
                        </a:rPr>
                        <a:t>VIEW</a:t>
                      </a:r>
                      <a:endParaRPr lang="zh-CN" altLang="en-US" sz="1400" b="1"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kern="1200" dirty="0" smtClean="0">
                          <a:latin typeface="+mn-lt"/>
                          <a:ea typeface="+mn-ea"/>
                          <a:cs typeface="+mn-ea"/>
                          <a:sym typeface="+mn-lt"/>
                        </a:rPr>
                        <a:t>视图</a:t>
                      </a:r>
                      <a:endParaRPr lang="zh-CN" altLang="en-US" sz="1400" kern="1200" dirty="0">
                        <a:solidFill>
                          <a:schemeClr val="tx1"/>
                        </a:solidFill>
                        <a:latin typeface="+mn-lt"/>
                        <a:ea typeface="+mn-ea"/>
                        <a:cs typeface="+mn-ea"/>
                        <a:sym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dirty="0" smtClean="0">
                          <a:latin typeface="+mn-lt"/>
                          <a:ea typeface="+mn-ea"/>
                          <a:cs typeface="+mn-ea"/>
                          <a:sym typeface="+mn-lt"/>
                        </a:rPr>
                        <a:t>以不同的侧面反映表的数据，是一种逻辑上的“虚拟表”，视图本身不存储数据。</a:t>
                      </a:r>
                      <a:endParaRPr lang="zh-CN" altLang="en-US" sz="14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70840">
                <a:tc>
                  <a:txBody>
                    <a:bodyPr/>
                    <a:lstStyle/>
                    <a:p>
                      <a:pPr algn="ctr"/>
                      <a:r>
                        <a:rPr lang="en-US" altLang="zh-CN" sz="1400" b="1" kern="1200" dirty="0" smtClean="0">
                          <a:latin typeface="+mn-lt"/>
                          <a:ea typeface="+mn-ea"/>
                          <a:cs typeface="+mn-ea"/>
                          <a:sym typeface="+mn-lt"/>
                        </a:rPr>
                        <a:t>INDEX</a:t>
                      </a:r>
                      <a:endParaRPr lang="zh-CN" altLang="en-US" sz="1400" b="1"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kern="1200" dirty="0" smtClean="0">
                          <a:latin typeface="+mn-lt"/>
                          <a:ea typeface="+mn-ea"/>
                          <a:cs typeface="+mn-ea"/>
                          <a:sym typeface="+mn-lt"/>
                        </a:rPr>
                        <a:t>索引</a:t>
                      </a:r>
                      <a:endParaRPr lang="zh-CN" altLang="en-US" sz="1400" kern="1200" dirty="0">
                        <a:solidFill>
                          <a:schemeClr val="tx1"/>
                        </a:solidFill>
                        <a:latin typeface="+mn-lt"/>
                        <a:ea typeface="+mn-ea"/>
                        <a:cs typeface="+mn-ea"/>
                        <a:sym typeface="+mn-lt"/>
                      </a:endParaRPr>
                    </a:p>
                  </a:txBody>
                  <a:tcPr anchor="ctr"/>
                </a:tc>
                <a:tc>
                  <a:txBody>
                    <a:bodyPr/>
                    <a:lstStyle/>
                    <a:p>
                      <a:pPr algn="l"/>
                      <a:r>
                        <a:rPr lang="zh-CN" altLang="en-US" sz="1400" kern="1200" dirty="0" smtClean="0">
                          <a:latin typeface="+mn-lt"/>
                          <a:ea typeface="+mn-ea"/>
                          <a:cs typeface="+mn-ea"/>
                          <a:sym typeface="+mn-lt"/>
                        </a:rPr>
                        <a:t>索引提供指向存储在表的指定列中的数据值的指针，如同图书的目录，能够加快表的查询速度。</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70840">
                <a:tc>
                  <a:txBody>
                    <a:bodyPr/>
                    <a:lstStyle/>
                    <a:p>
                      <a:pPr algn="ctr"/>
                      <a:r>
                        <a:rPr lang="en-US" altLang="zh-CN" sz="1400" b="1" kern="1200" dirty="0" smtClean="0">
                          <a:latin typeface="+mn-lt"/>
                          <a:ea typeface="+mn-ea"/>
                          <a:cs typeface="+mn-ea"/>
                          <a:sym typeface="+mn-lt"/>
                        </a:rPr>
                        <a:t>SEQUENCE</a:t>
                      </a:r>
                      <a:endParaRPr lang="zh-CN" altLang="en-US" sz="1400" b="1"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kern="1200" dirty="0" smtClean="0">
                          <a:latin typeface="+mn-lt"/>
                          <a:ea typeface="+mn-ea"/>
                          <a:cs typeface="+mn-ea"/>
                          <a:sym typeface="+mn-lt"/>
                        </a:rPr>
                        <a:t>序列</a:t>
                      </a:r>
                      <a:endParaRPr lang="zh-CN" altLang="en-US" sz="1400" kern="1200" dirty="0">
                        <a:solidFill>
                          <a:schemeClr val="tx1"/>
                        </a:solidFill>
                        <a:latin typeface="+mn-lt"/>
                        <a:ea typeface="+mn-ea"/>
                        <a:cs typeface="+mn-ea"/>
                        <a:sym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latin typeface="+mn-lt"/>
                          <a:ea typeface="+mn-ea"/>
                          <a:cs typeface="+mn-ea"/>
                          <a:sym typeface="+mn-lt"/>
                        </a:rPr>
                        <a:t>用来产生唯一整数的数据库对象。</a:t>
                      </a:r>
                      <a:endParaRPr lang="zh-CN" altLang="en-US" sz="1400" kern="1200" dirty="0" smtClean="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370840">
                <a:tc>
                  <a:txBody>
                    <a:bodyPr/>
                    <a:lstStyle/>
                    <a:p>
                      <a:pPr algn="ctr"/>
                      <a:r>
                        <a:rPr lang="en-US" altLang="zh-CN" sz="1400" b="1" dirty="0" smtClean="0">
                          <a:latin typeface="+mn-lt"/>
                          <a:ea typeface="+mn-ea"/>
                          <a:cs typeface="+mn-ea"/>
                          <a:sym typeface="+mn-lt"/>
                        </a:rPr>
                        <a:t>STORE</a:t>
                      </a:r>
                      <a:r>
                        <a:rPr lang="en-US" altLang="zh-CN" sz="1400" b="1" baseline="0" dirty="0" smtClean="0">
                          <a:latin typeface="+mn-lt"/>
                          <a:ea typeface="+mn-ea"/>
                          <a:cs typeface="+mn-ea"/>
                          <a:sym typeface="+mn-lt"/>
                        </a:rPr>
                        <a:t> PROCEDURE</a:t>
                      </a:r>
                      <a:r>
                        <a:rPr lang="zh-CN" altLang="en-US" sz="1400" b="1" baseline="0" dirty="0" smtClean="0">
                          <a:latin typeface="+mn-lt"/>
                          <a:ea typeface="+mn-ea"/>
                          <a:cs typeface="+mn-ea"/>
                          <a:sym typeface="+mn-lt"/>
                        </a:rPr>
                        <a:t>、</a:t>
                      </a:r>
                      <a:r>
                        <a:rPr lang="en-US" altLang="zh-CN" sz="1400" b="1" baseline="0" dirty="0" smtClean="0">
                          <a:latin typeface="+mn-lt"/>
                          <a:ea typeface="+mn-ea"/>
                          <a:cs typeface="+mn-ea"/>
                          <a:sym typeface="+mn-lt"/>
                        </a:rPr>
                        <a:t>FUNCTION</a:t>
                      </a:r>
                      <a:endParaRPr lang="zh-CN" altLang="en-US" sz="14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zh-CN" altLang="en-US" sz="1400" dirty="0" smtClean="0">
                          <a:latin typeface="+mn-lt"/>
                          <a:ea typeface="+mn-ea"/>
                          <a:cs typeface="+mn-ea"/>
                          <a:sym typeface="+mn-lt"/>
                        </a:rPr>
                        <a:t>存储过程、函数</a:t>
                      </a:r>
                      <a:endParaRPr lang="zh-CN" altLang="en-US" sz="1400" dirty="0">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400" kern="1200" dirty="0" smtClean="0">
                          <a:latin typeface="+mn-lt"/>
                          <a:ea typeface="+mn-ea"/>
                          <a:cs typeface="+mn-ea"/>
                          <a:sym typeface="+mn-lt"/>
                        </a:rPr>
                        <a:t>一组为了完成特定功能的</a:t>
                      </a:r>
                      <a:r>
                        <a:rPr lang="en-US" altLang="zh-CN" sz="1400" kern="1200" dirty="0" smtClean="0">
                          <a:latin typeface="+mn-lt"/>
                          <a:ea typeface="+mn-ea"/>
                          <a:cs typeface="+mn-ea"/>
                          <a:sym typeface="+mn-lt"/>
                        </a:rPr>
                        <a:t>SQL </a:t>
                      </a:r>
                      <a:r>
                        <a:rPr lang="zh-CN" altLang="en-US" sz="1400" kern="1200" dirty="0" smtClean="0">
                          <a:latin typeface="+mn-lt"/>
                          <a:ea typeface="+mn-ea"/>
                          <a:cs typeface="+mn-ea"/>
                          <a:sym typeface="+mn-lt"/>
                        </a:rPr>
                        <a:t>语句集。存储过程、函数经过编译后，可以被重复调用，从而可以减少数据库开发人员的工作量。</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制定数据库对象命名规范</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4790785" cy="4680000"/>
          </a:xfrm>
        </p:spPr>
        <p:txBody>
          <a:bodyPr/>
          <a:lstStyle/>
          <a:p>
            <a:r>
              <a:rPr lang="zh-CN" altLang="en-US" sz="1600" dirty="0" smtClean="0">
                <a:latin typeface="+mn-lt"/>
                <a:ea typeface="+mn-ea"/>
                <a:cs typeface="+mn-ea"/>
                <a:sym typeface="+mn-lt"/>
              </a:rPr>
              <a:t>良好的设计是良好的开端</a:t>
            </a:r>
            <a:endParaRPr lang="zh-CN" altLang="en-US" sz="1600" dirty="0" smtClean="0">
              <a:latin typeface="+mn-lt"/>
              <a:ea typeface="+mn-ea"/>
              <a:cs typeface="+mn-ea"/>
              <a:sym typeface="+mn-lt"/>
            </a:endParaRPr>
          </a:p>
          <a:p>
            <a:pPr lvl="1"/>
            <a:r>
              <a:rPr lang="zh-CN" altLang="en-US" sz="1400" dirty="0" smtClean="0">
                <a:latin typeface="+mn-lt"/>
                <a:ea typeface="+mn-ea"/>
                <a:cs typeface="+mn-ea"/>
                <a:sym typeface="+mn-lt"/>
              </a:rPr>
              <a:t>数据库产品本身没有严格的限制。</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随意的对象命名会导致系统的不可控，不可维护。</a:t>
            </a:r>
            <a:endParaRPr lang="en-US" altLang="zh-CN" sz="1400" dirty="0" smtClean="0">
              <a:latin typeface="+mn-lt"/>
              <a:ea typeface="+mn-ea"/>
              <a:cs typeface="+mn-ea"/>
              <a:sym typeface="+mn-lt"/>
            </a:endParaRPr>
          </a:p>
          <a:p>
            <a:r>
              <a:rPr lang="zh-CN" altLang="en-US" sz="1600" dirty="0" smtClean="0">
                <a:latin typeface="+mn-lt"/>
                <a:ea typeface="+mn-ea"/>
                <a:cs typeface="+mn-ea"/>
                <a:sym typeface="+mn-lt"/>
              </a:rPr>
              <a:t>命名规范的几点建议</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统一名称的大小写；</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利用前缀标识对象类型，如表名前缀</a:t>
            </a:r>
            <a:r>
              <a:rPr lang="en-US" altLang="zh-CN" sz="1400" dirty="0" smtClean="0">
                <a:latin typeface="+mn-lt"/>
                <a:ea typeface="+mn-ea"/>
                <a:cs typeface="+mn-ea"/>
                <a:sym typeface="+mn-lt"/>
              </a:rPr>
              <a:t>t_</a:t>
            </a:r>
            <a:r>
              <a:rPr lang="zh-CN" altLang="en-US" sz="1400" dirty="0" smtClean="0">
                <a:latin typeface="+mn-lt"/>
                <a:ea typeface="+mn-ea"/>
                <a:cs typeface="+mn-ea"/>
                <a:sym typeface="+mn-lt"/>
              </a:rPr>
              <a:t>，视图前缀</a:t>
            </a:r>
            <a:r>
              <a:rPr lang="en-US" altLang="zh-CN" sz="1400" dirty="0" smtClean="0">
                <a:latin typeface="+mn-lt"/>
                <a:ea typeface="+mn-ea"/>
                <a:cs typeface="+mn-ea"/>
                <a:sym typeface="+mn-lt"/>
              </a:rPr>
              <a:t>v_</a:t>
            </a:r>
            <a:r>
              <a:rPr lang="zh-CN" altLang="en-US" sz="1400" dirty="0" smtClean="0">
                <a:latin typeface="+mn-lt"/>
                <a:ea typeface="+mn-ea"/>
                <a:cs typeface="+mn-ea"/>
                <a:sym typeface="+mn-lt"/>
              </a:rPr>
              <a:t>，函数前缀</a:t>
            </a:r>
            <a:r>
              <a:rPr lang="en-US" altLang="zh-CN" sz="1400" dirty="0" smtClean="0">
                <a:latin typeface="+mn-lt"/>
                <a:ea typeface="+mn-ea"/>
                <a:cs typeface="+mn-ea"/>
                <a:sym typeface="+mn-lt"/>
              </a:rPr>
              <a:t>f_</a:t>
            </a:r>
            <a:r>
              <a:rPr lang="zh-CN" altLang="en-US" sz="1400" dirty="0" smtClean="0">
                <a:latin typeface="+mn-lt"/>
                <a:ea typeface="+mn-ea"/>
                <a:cs typeface="+mn-ea"/>
                <a:sym typeface="+mn-lt"/>
              </a:rPr>
              <a:t>等；</a:t>
            </a:r>
            <a:endParaRPr lang="en-US" altLang="zh-CN" sz="1400" dirty="0" smtClean="0">
              <a:latin typeface="+mn-lt"/>
              <a:ea typeface="+mn-ea"/>
              <a:cs typeface="+mn-ea"/>
              <a:sym typeface="+mn-lt"/>
            </a:endParaRPr>
          </a:p>
          <a:p>
            <a:pPr lvl="1"/>
            <a:r>
              <a:rPr lang="zh-CN" altLang="zh-CN" sz="1400" dirty="0" smtClean="0">
                <a:latin typeface="+mn-lt"/>
                <a:ea typeface="+mn-ea"/>
                <a:cs typeface="+mn-ea"/>
                <a:sym typeface="+mn-lt"/>
              </a:rPr>
              <a:t>命名尽量采用富有意义、易于记忆、描述性强、简短及具有唯一性的英文词汇，不</a:t>
            </a:r>
            <a:r>
              <a:rPr lang="zh-CN" altLang="en-US" sz="1400" dirty="0" smtClean="0">
                <a:latin typeface="+mn-lt"/>
                <a:ea typeface="+mn-ea"/>
                <a:cs typeface="+mn-ea"/>
                <a:sym typeface="+mn-lt"/>
              </a:rPr>
              <a:t>建议使用</a:t>
            </a:r>
            <a:r>
              <a:rPr lang="zh-CN" altLang="zh-CN" sz="1400" dirty="0" smtClean="0">
                <a:latin typeface="+mn-lt"/>
                <a:ea typeface="+mn-ea"/>
                <a:cs typeface="+mn-ea"/>
                <a:sym typeface="+mn-lt"/>
              </a:rPr>
              <a:t>汉语拼音</a:t>
            </a:r>
            <a:r>
              <a:rPr lang="zh-CN" altLang="en-US" sz="1400" dirty="0" smtClean="0">
                <a:latin typeface="+mn-lt"/>
                <a:ea typeface="+mn-ea"/>
                <a:cs typeface="+mn-ea"/>
                <a:sym typeface="+mn-lt"/>
              </a:rPr>
              <a:t>；</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以项目为单位，采用名称词典，制定一些公共的缩略词，如</a:t>
            </a:r>
            <a:r>
              <a:rPr lang="en-US" altLang="zh-CN" sz="1400" dirty="0" err="1" smtClean="0">
                <a:latin typeface="+mn-lt"/>
                <a:ea typeface="+mn-ea"/>
                <a:cs typeface="+mn-ea"/>
                <a:sym typeface="+mn-lt"/>
              </a:rPr>
              <a:t>amt</a:t>
            </a:r>
            <a:r>
              <a:rPr lang="zh-CN" altLang="en-US" sz="1400" dirty="0" smtClean="0">
                <a:latin typeface="+mn-lt"/>
                <a:ea typeface="+mn-ea"/>
                <a:cs typeface="+mn-ea"/>
                <a:sym typeface="+mn-lt"/>
              </a:rPr>
              <a:t>代表</a:t>
            </a:r>
            <a:r>
              <a:rPr lang="en-US" altLang="zh-CN" sz="1400" dirty="0" smtClean="0">
                <a:latin typeface="+mn-lt"/>
                <a:ea typeface="+mn-ea"/>
                <a:cs typeface="+mn-ea"/>
                <a:sym typeface="+mn-lt"/>
              </a:rPr>
              <a:t>amount</a:t>
            </a:r>
            <a:r>
              <a:rPr lang="zh-CN" altLang="en-US" sz="1400" dirty="0" smtClean="0">
                <a:latin typeface="+mn-lt"/>
                <a:ea typeface="+mn-ea"/>
                <a:cs typeface="+mn-ea"/>
                <a:sym typeface="+mn-lt"/>
              </a:rPr>
              <a:t>（数量）。</a:t>
            </a:r>
            <a:endParaRPr lang="en-US" altLang="zh-CN" sz="1400" dirty="0" smtClean="0">
              <a:latin typeface="+mn-lt"/>
              <a:ea typeface="+mn-ea"/>
              <a:cs typeface="+mn-ea"/>
              <a:sym typeface="+mn-lt"/>
            </a:endParaRPr>
          </a:p>
          <a:p>
            <a:pPr lvl="1"/>
            <a:endParaRPr lang="zh-CN" altLang="en-US" sz="1400" dirty="0" smtClean="0">
              <a:latin typeface="+mn-lt"/>
              <a:ea typeface="+mn-ea"/>
              <a:cs typeface="+mn-ea"/>
              <a:sym typeface="+mn-lt"/>
            </a:endParaRPr>
          </a:p>
          <a:p>
            <a:endParaRPr lang="zh-CN" altLang="en-US" sz="1600" dirty="0">
              <a:latin typeface="+mn-lt"/>
              <a:ea typeface="+mn-ea"/>
              <a:cs typeface="+mn-ea"/>
              <a:sym typeface="+mn-lt"/>
            </a:endParaRPr>
          </a:p>
        </p:txBody>
      </p:sp>
      <p:graphicFrame>
        <p:nvGraphicFramePr>
          <p:cNvPr id="5" name="表格 4"/>
          <p:cNvGraphicFramePr>
            <a:graphicFrameLocks noGrp="1"/>
          </p:cNvGraphicFramePr>
          <p:nvPr/>
        </p:nvGraphicFramePr>
        <p:xfrm>
          <a:off x="5593752" y="1750072"/>
          <a:ext cx="5832648" cy="3932532"/>
        </p:xfrm>
        <a:graphic>
          <a:graphicData uri="http://schemas.openxmlformats.org/drawingml/2006/table">
            <a:tbl>
              <a:tblPr firstRow="1" bandRow="1"/>
              <a:tblGrid>
                <a:gridCol w="1944216"/>
                <a:gridCol w="1944216"/>
                <a:gridCol w="1944216"/>
              </a:tblGrid>
              <a:tr h="533502">
                <a:tc>
                  <a:txBody>
                    <a:bodyPr/>
                    <a:lstStyle/>
                    <a:p>
                      <a:pPr algn="ctr"/>
                      <a:r>
                        <a:rPr lang="zh-CN" altLang="en-US" sz="1600" b="1" dirty="0" smtClean="0">
                          <a:latin typeface="+mn-lt"/>
                          <a:ea typeface="+mn-ea"/>
                          <a:cs typeface="+mn-ea"/>
                          <a:sym typeface="+mn-lt"/>
                        </a:rPr>
                        <a:t>不建议命名</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建议命名</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说明</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33502">
                <a:tc>
                  <a:txBody>
                    <a:bodyPr/>
                    <a:lstStyle/>
                    <a:p>
                      <a:pPr algn="ctr"/>
                      <a:r>
                        <a:rPr lang="en-US" altLang="zh-CN" sz="1400" dirty="0" err="1" smtClean="0">
                          <a:latin typeface="+mn-lt"/>
                          <a:ea typeface="+mn-ea"/>
                          <a:cs typeface="+mn-ea"/>
                          <a:sym typeface="+mn-lt"/>
                        </a:rPr>
                        <a:t>Table_customer</a:t>
                      </a:r>
                      <a:endParaRPr lang="zh-CN" altLang="en-US" sz="14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400" dirty="0" err="1" smtClean="0">
                          <a:latin typeface="+mn-lt"/>
                          <a:ea typeface="+mn-ea"/>
                          <a:cs typeface="+mn-ea"/>
                          <a:sym typeface="+mn-lt"/>
                        </a:rPr>
                        <a:t>t_customer</a:t>
                      </a:r>
                      <a:endParaRPr lang="zh-CN" altLang="en-US" sz="1400" dirty="0">
                        <a:latin typeface="+mn-lt"/>
                        <a:ea typeface="+mn-ea"/>
                        <a:cs typeface="+mn-ea"/>
                        <a:sym typeface="+mn-lt"/>
                      </a:endParaRPr>
                    </a:p>
                  </a:txBody>
                  <a:tcPr anchor="ctr"/>
                </a:tc>
                <a:tc>
                  <a:txBody>
                    <a:bodyPr/>
                    <a:lstStyle/>
                    <a:p>
                      <a:pPr algn="ctr"/>
                      <a:r>
                        <a:rPr lang="en-US" altLang="zh-CN" sz="1400" dirty="0" smtClean="0">
                          <a:latin typeface="+mn-lt"/>
                          <a:ea typeface="+mn-ea"/>
                          <a:cs typeface="+mn-ea"/>
                          <a:sym typeface="+mn-lt"/>
                        </a:rPr>
                        <a:t>Table</a:t>
                      </a:r>
                      <a:r>
                        <a:rPr lang="zh-CN" altLang="en-US" sz="1400" dirty="0" smtClean="0">
                          <a:latin typeface="+mn-lt"/>
                          <a:ea typeface="+mn-ea"/>
                          <a:cs typeface="+mn-ea"/>
                          <a:sym typeface="+mn-lt"/>
                        </a:rPr>
                        <a:t>是数据库保留关键词，不建议使用</a:t>
                      </a:r>
                      <a:endParaRPr lang="zh-CN" altLang="en-US" sz="1400"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533502">
                <a:tc>
                  <a:txBody>
                    <a:bodyPr/>
                    <a:lstStyle/>
                    <a:p>
                      <a:pPr algn="ctr"/>
                      <a:r>
                        <a:rPr lang="en-US" altLang="zh-CN" sz="1400" kern="1200" dirty="0" smtClean="0">
                          <a:solidFill>
                            <a:schemeClr val="tx1"/>
                          </a:solidFill>
                          <a:latin typeface="+mn-lt"/>
                          <a:ea typeface="+mn-ea"/>
                          <a:cs typeface="+mn-ea"/>
                          <a:sym typeface="+mn-lt"/>
                        </a:rPr>
                        <a:t>t_001</a:t>
                      </a:r>
                      <a:endParaRPr lang="en-US" altLang="zh-CN" sz="1400" kern="1200" dirty="0" smtClean="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400" kern="1200" dirty="0" err="1" smtClean="0">
                          <a:solidFill>
                            <a:schemeClr val="tx1"/>
                          </a:solidFill>
                          <a:latin typeface="+mn-lt"/>
                          <a:ea typeface="+mn-ea"/>
                          <a:cs typeface="+mn-ea"/>
                          <a:sym typeface="+mn-lt"/>
                        </a:rPr>
                        <a:t>t_customer_orders</a:t>
                      </a:r>
                      <a:endParaRPr lang="zh-CN" altLang="en-US" sz="1400" kern="1200" dirty="0">
                        <a:solidFill>
                          <a:schemeClr val="tx1"/>
                        </a:solidFill>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smtClean="0">
                          <a:latin typeface="+mn-lt"/>
                          <a:ea typeface="+mn-ea"/>
                          <a:cs typeface="+mn-ea"/>
                          <a:sym typeface="+mn-lt"/>
                        </a:rPr>
                        <a:t>命名只有数字和无意义的字母，整体名称无法体现对象的含义</a:t>
                      </a:r>
                      <a:endParaRPr lang="zh-CN" altLang="en-US" sz="14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533502">
                <a:tc>
                  <a:txBody>
                    <a:bodyPr/>
                    <a:lstStyle/>
                    <a:p>
                      <a:pPr algn="ctr"/>
                      <a:r>
                        <a:rPr lang="en-US" altLang="zh-CN" sz="1400" kern="1200" dirty="0" err="1" smtClean="0">
                          <a:solidFill>
                            <a:schemeClr val="tx1"/>
                          </a:solidFill>
                          <a:latin typeface="+mn-lt"/>
                          <a:ea typeface="+mn-ea"/>
                          <a:cs typeface="+mn-ea"/>
                          <a:sym typeface="+mn-lt"/>
                        </a:rPr>
                        <a:t>v@orders</a:t>
                      </a:r>
                      <a:endParaRPr lang="zh-CN" altLang="en-US" sz="14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400" kern="1200" dirty="0" err="1" smtClean="0">
                          <a:solidFill>
                            <a:schemeClr val="tx1"/>
                          </a:solidFill>
                          <a:latin typeface="+mn-lt"/>
                          <a:ea typeface="+mn-ea"/>
                          <a:cs typeface="+mn-ea"/>
                          <a:sym typeface="+mn-lt"/>
                        </a:rPr>
                        <a:t>v_orders</a:t>
                      </a:r>
                      <a:endParaRPr lang="zh-CN" altLang="en-US" sz="1400" kern="1200" dirty="0">
                        <a:solidFill>
                          <a:schemeClr val="tx1"/>
                        </a:solidFill>
                        <a:latin typeface="+mn-lt"/>
                        <a:ea typeface="+mn-ea"/>
                        <a:cs typeface="+mn-ea"/>
                        <a:sym typeface="+mn-lt"/>
                      </a:endParaRPr>
                    </a:p>
                  </a:txBody>
                  <a:tcPr anchor="ctr"/>
                </a:tc>
                <a:tc>
                  <a:txBody>
                    <a:bodyPr/>
                    <a:lstStyle/>
                    <a:p>
                      <a:pPr algn="ctr"/>
                      <a:r>
                        <a:rPr lang="zh-CN" altLang="en-US" sz="1400" kern="1200" dirty="0" smtClean="0">
                          <a:solidFill>
                            <a:schemeClr val="tx1"/>
                          </a:solidFill>
                          <a:latin typeface="+mn-lt"/>
                          <a:ea typeface="+mn-ea"/>
                          <a:cs typeface="+mn-ea"/>
                          <a:sym typeface="+mn-lt"/>
                        </a:rPr>
                        <a:t>还有非法字符</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533502">
                <a:tc>
                  <a:txBody>
                    <a:bodyPr/>
                    <a:lstStyle/>
                    <a:p>
                      <a:pPr algn="ctr"/>
                      <a:r>
                        <a:rPr lang="en-US" altLang="zh-CN" sz="1400" kern="1200" dirty="0" err="1" smtClean="0">
                          <a:solidFill>
                            <a:schemeClr val="tx1"/>
                          </a:solidFill>
                          <a:latin typeface="+mn-lt"/>
                          <a:ea typeface="+mn-ea"/>
                          <a:cs typeface="+mn-ea"/>
                          <a:sym typeface="+mn-lt"/>
                        </a:rPr>
                        <a:t>shitu_dizhi</a:t>
                      </a:r>
                      <a:endParaRPr lang="zh-CN" altLang="en-US" sz="14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400" kern="1200" dirty="0" err="1" smtClean="0">
                          <a:solidFill>
                            <a:schemeClr val="tx1"/>
                          </a:solidFill>
                          <a:latin typeface="+mn-lt"/>
                          <a:ea typeface="+mn-ea"/>
                          <a:cs typeface="+mn-ea"/>
                          <a:sym typeface="+mn-lt"/>
                        </a:rPr>
                        <a:t>v_address</a:t>
                      </a:r>
                      <a:endParaRPr lang="zh-CN" altLang="en-US" sz="1400" kern="1200" dirty="0">
                        <a:solidFill>
                          <a:schemeClr val="tx1"/>
                        </a:solidFill>
                        <a:latin typeface="+mn-lt"/>
                        <a:ea typeface="+mn-ea"/>
                        <a:cs typeface="+mn-ea"/>
                        <a:sym typeface="+mn-lt"/>
                      </a:endParaRPr>
                    </a:p>
                  </a:txBody>
                  <a:tcPr anchor="ctr"/>
                </a:tc>
                <a:tc>
                  <a:txBody>
                    <a:bodyPr/>
                    <a:lstStyle/>
                    <a:p>
                      <a:pPr algn="ctr"/>
                      <a:r>
                        <a:rPr lang="zh-CN" altLang="en-US" sz="1400" kern="1200" dirty="0" smtClean="0">
                          <a:solidFill>
                            <a:schemeClr val="tx1"/>
                          </a:solidFill>
                          <a:latin typeface="+mn-lt"/>
                          <a:ea typeface="+mn-ea"/>
                          <a:cs typeface="+mn-ea"/>
                          <a:sym typeface="+mn-lt"/>
                        </a:rPr>
                        <a:t>避免使用汉语拼音</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533502">
                <a:tc>
                  <a:txBody>
                    <a:bodyPr/>
                    <a:lstStyle/>
                    <a:p>
                      <a:pPr algn="ctr"/>
                      <a:r>
                        <a:rPr lang="en-US" altLang="zh-CN" sz="1400" kern="1200" dirty="0" err="1" smtClean="0">
                          <a:solidFill>
                            <a:schemeClr val="tx1"/>
                          </a:solidFill>
                          <a:latin typeface="+mn-lt"/>
                          <a:ea typeface="+mn-ea"/>
                          <a:cs typeface="+mn-ea"/>
                          <a:sym typeface="+mn-lt"/>
                        </a:rPr>
                        <a:t>special_customer_account_total_amount</a:t>
                      </a:r>
                      <a:endParaRPr lang="zh-CN" altLang="en-US" sz="14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400" kern="1200" dirty="0" err="1" smtClean="0">
                          <a:solidFill>
                            <a:schemeClr val="tx1"/>
                          </a:solidFill>
                          <a:latin typeface="+mn-lt"/>
                          <a:ea typeface="+mn-ea"/>
                          <a:cs typeface="+mn-ea"/>
                          <a:sym typeface="+mn-lt"/>
                        </a:rPr>
                        <a:t>acct_amt</a:t>
                      </a:r>
                      <a:endParaRPr lang="zh-CN" altLang="en-US" sz="1400" kern="1200" dirty="0">
                        <a:solidFill>
                          <a:schemeClr val="tx1"/>
                        </a:solidFill>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kern="1200" dirty="0" smtClean="0">
                          <a:solidFill>
                            <a:schemeClr val="tx1"/>
                          </a:solidFill>
                          <a:latin typeface="+mn-lt"/>
                          <a:ea typeface="+mn-ea"/>
                          <a:cs typeface="+mn-ea"/>
                          <a:sym typeface="+mn-lt"/>
                        </a:rPr>
                        <a:t>名称过长，适当使用缩略词</a:t>
                      </a:r>
                      <a:endParaRPr lang="zh-CN" altLang="en-US" sz="1400" kern="1200" dirty="0" smtClean="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533502">
                <a:tc>
                  <a:txBody>
                    <a:bodyPr/>
                    <a:lstStyle/>
                    <a:p>
                      <a:pPr algn="ctr"/>
                      <a:r>
                        <a:rPr lang="en-US" altLang="zh-CN" sz="1400" dirty="0" err="1" smtClean="0">
                          <a:latin typeface="+mn-lt"/>
                          <a:ea typeface="+mn-ea"/>
                          <a:cs typeface="+mn-ea"/>
                          <a:sym typeface="+mn-lt"/>
                        </a:rPr>
                        <a:t>T_Customer_Orders</a:t>
                      </a:r>
                      <a:r>
                        <a:rPr lang="en-US" altLang="zh-CN" sz="1400" dirty="0" smtClean="0">
                          <a:latin typeface="+mn-lt"/>
                          <a:ea typeface="+mn-ea"/>
                          <a:cs typeface="+mn-ea"/>
                          <a:sym typeface="+mn-lt"/>
                        </a:rPr>
                        <a:t>,</a:t>
                      </a:r>
                      <a:endParaRPr lang="en-US" altLang="zh-CN" sz="1400" dirty="0" smtClean="0">
                        <a:latin typeface="+mn-lt"/>
                        <a:ea typeface="+mn-ea"/>
                        <a:cs typeface="+mn-ea"/>
                        <a:sym typeface="+mn-lt"/>
                      </a:endParaRPr>
                    </a:p>
                    <a:p>
                      <a:pPr algn="ctr"/>
                      <a:r>
                        <a:rPr lang="en-US" altLang="zh-CN" sz="1400" dirty="0" err="1" smtClean="0">
                          <a:latin typeface="+mn-lt"/>
                          <a:ea typeface="+mn-ea"/>
                          <a:cs typeface="+mn-ea"/>
                          <a:sym typeface="+mn-lt"/>
                        </a:rPr>
                        <a:t>v_customer_orders</a:t>
                      </a:r>
                      <a:endParaRPr lang="zh-CN" altLang="en-US" sz="14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400" dirty="0" err="1" smtClean="0">
                          <a:latin typeface="+mn-lt"/>
                          <a:ea typeface="+mn-ea"/>
                          <a:cs typeface="+mn-ea"/>
                          <a:sym typeface="+mn-lt"/>
                        </a:rPr>
                        <a:t>t_cust_orders</a:t>
                      </a:r>
                      <a:r>
                        <a:rPr lang="en-US" altLang="zh-CN" sz="1400" dirty="0" smtClean="0">
                          <a:latin typeface="+mn-lt"/>
                          <a:ea typeface="+mn-ea"/>
                          <a:cs typeface="+mn-ea"/>
                          <a:sym typeface="+mn-lt"/>
                        </a:rPr>
                        <a:t>,</a:t>
                      </a:r>
                      <a:endParaRPr lang="en-US" altLang="zh-CN" sz="1400" dirty="0" smtClean="0">
                        <a:latin typeface="+mn-lt"/>
                        <a:ea typeface="+mn-ea"/>
                        <a:cs typeface="+mn-ea"/>
                        <a:sym typeface="+mn-lt"/>
                      </a:endParaRPr>
                    </a:p>
                    <a:p>
                      <a:pPr algn="ctr"/>
                      <a:r>
                        <a:rPr lang="en-US" altLang="zh-CN" sz="1400" dirty="0" err="1" smtClean="0">
                          <a:latin typeface="+mn-lt"/>
                          <a:ea typeface="+mn-ea"/>
                          <a:cs typeface="+mn-ea"/>
                          <a:sym typeface="+mn-lt"/>
                        </a:rPr>
                        <a:t>v_cust_orders</a:t>
                      </a:r>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algn="ctr"/>
                      <a:r>
                        <a:rPr lang="zh-CN" altLang="en-US" sz="1400" kern="1200" dirty="0" smtClean="0">
                          <a:solidFill>
                            <a:schemeClr val="tx1"/>
                          </a:solidFill>
                          <a:latin typeface="+mn-lt"/>
                          <a:ea typeface="+mn-ea"/>
                          <a:cs typeface="+mn-ea"/>
                          <a:sym typeface="+mn-lt"/>
                        </a:rPr>
                        <a:t>大小写规则要统一</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cs typeface="+mn-ea"/>
                <a:sym typeface="+mn-lt"/>
              </a:rPr>
              <a:t>数据库管理简介</a:t>
            </a:r>
            <a:endParaRPr lang="en-US" altLang="zh-CN" b="1" dirty="0" smtClean="0">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数据库管理及其工作范围</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对象管理</a:t>
            </a:r>
            <a:endParaRPr lang="en-US" altLang="zh-CN" dirty="0">
              <a:solidFill>
                <a:schemeClr val="bg1">
                  <a:lumMod val="50000"/>
                </a:schemeClr>
              </a:solidFill>
              <a:ea typeface="+mn-ea"/>
              <a:cs typeface="+mn-ea"/>
              <a:sym typeface="+mn-lt"/>
            </a:endParaRPr>
          </a:p>
          <a:p>
            <a:pPr lvl="1">
              <a:buSzPct val="60000"/>
              <a:buFont typeface="Wingdings" panose="05000000000000000000" pitchFamily="2" charset="2"/>
              <a:buChar char="n"/>
            </a:pPr>
            <a:r>
              <a:rPr lang="zh-CN" altLang="en-US" dirty="0" smtClean="0">
                <a:ea typeface="+mn-ea"/>
                <a:cs typeface="+mn-ea"/>
                <a:sym typeface="+mn-lt"/>
              </a:rPr>
              <a:t>备份恢复管理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安全管理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性能管理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运维管理</a:t>
            </a:r>
            <a:endParaRPr lang="en-US" altLang="zh-CN" dirty="0">
              <a:solidFill>
                <a:schemeClr val="bg1">
                  <a:lumMod val="50000"/>
                </a:schemeClr>
              </a:solidFill>
              <a:ea typeface="+mn-ea"/>
              <a:cs typeface="+mn-ea"/>
              <a:sym typeface="+mn-lt"/>
            </a:endParaRPr>
          </a:p>
          <a:p>
            <a:r>
              <a:rPr lang="zh-CN" altLang="en-US" dirty="0" smtClean="0">
                <a:solidFill>
                  <a:schemeClr val="bg1">
                    <a:lumMod val="50000"/>
                  </a:schemeClr>
                </a:solidFill>
                <a:cs typeface="+mn-ea"/>
                <a:sym typeface="+mn-lt"/>
              </a:rPr>
              <a:t>数据库重要概念</a:t>
            </a:r>
            <a:endParaRPr lang="zh-CN" altLang="en-US" dirty="0">
              <a:solidFill>
                <a:schemeClr val="bg1">
                  <a:lumMod val="50000"/>
                </a:schemeClr>
              </a:solidFill>
              <a:cs typeface="+mn-ea"/>
              <a:sym typeface="+mn-lt"/>
            </a:endParaRPr>
          </a:p>
          <a:p>
            <a:endParaRPr lang="en-US" altLang="zh-CN" dirty="0" smtClean="0">
              <a:cs typeface="+mn-ea"/>
              <a:sym typeface="+mn-lt"/>
            </a:endParaRPr>
          </a:p>
          <a:p>
            <a:endParaRPr lang="zh-CN" altLang="en-US" dirty="0">
              <a:cs typeface="+mn-ea"/>
              <a:sym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备份和恢复的基本概念</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数据库备份</a:t>
            </a:r>
            <a:endParaRPr lang="zh-CN" altLang="en-US" sz="2000" dirty="0" smtClean="0">
              <a:latin typeface="+mn-lt"/>
              <a:ea typeface="+mn-ea"/>
              <a:cs typeface="+mn-ea"/>
              <a:sym typeface="+mn-lt"/>
            </a:endParaRPr>
          </a:p>
          <a:p>
            <a:pPr lvl="1"/>
            <a:r>
              <a:rPr lang="zh-CN" altLang="en-US" sz="1800" dirty="0" smtClean="0">
                <a:latin typeface="+mn-lt"/>
                <a:ea typeface="+mn-ea"/>
                <a:cs typeface="+mn-ea"/>
                <a:sym typeface="+mn-lt"/>
              </a:rPr>
              <a:t>备份数据库就是将数据库中的数据，以及保证数据库系统正常运行的有关信息保存起来，以备系统出现故障后恢复数据库时使用。</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备份对象，包括但不限于：</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数据本身；</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和数据相关的数据库对象；</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用户及权限；</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数据库环境，如配置文件，定时任务等。</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数据库恢复</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将数据库系统从故障或者瘫痪状态恢复到可正常运行，并能够将数据恢复到可接受状态的活动。</a:t>
            </a:r>
            <a:endParaRPr lang="en-US" altLang="zh-CN"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灾难恢复</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企业级容灾</a:t>
            </a:r>
            <a:endParaRPr lang="zh-CN" altLang="en-US" sz="2000" dirty="0" smtClean="0">
              <a:latin typeface="+mn-lt"/>
              <a:ea typeface="+mn-ea"/>
              <a:cs typeface="+mn-ea"/>
              <a:sym typeface="+mn-lt"/>
            </a:endParaRPr>
          </a:p>
          <a:p>
            <a:pPr lvl="1"/>
            <a:r>
              <a:rPr lang="zh-CN" altLang="en-US" sz="1800" dirty="0" smtClean="0">
                <a:latin typeface="+mn-lt"/>
                <a:ea typeface="+mn-ea"/>
                <a:cs typeface="+mn-ea"/>
                <a:sym typeface="+mn-lt"/>
              </a:rPr>
              <a:t>对于企业和单位来说，数据库系统和其他应用系统构成更大的信息系统平台，所以数据库备份恢复并不是孤立的功能点，要和其它应用系统一并考虑整个信息系统平台的容灾性能。</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灾难备份</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为了灾难恢复而对数据、数据处理系统、网络系统、基础设施、专业技术能力和运行管理能力进行备份的过程。</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恢复时间目标</a:t>
            </a:r>
            <a:r>
              <a:rPr lang="en-US" altLang="zh-CN" sz="1800" dirty="0" smtClean="0">
                <a:latin typeface="+mn-lt"/>
                <a:ea typeface="+mn-ea"/>
                <a:cs typeface="+mn-ea"/>
                <a:sym typeface="+mn-lt"/>
              </a:rPr>
              <a:t>(RTO</a:t>
            </a:r>
            <a:r>
              <a:rPr lang="en-US" altLang="zh-CN" sz="1800" dirty="0">
                <a:latin typeface="+mn-lt"/>
                <a:ea typeface="+mn-ea"/>
                <a:cs typeface="+mn-ea"/>
                <a:sym typeface="+mn-lt"/>
              </a:rPr>
              <a:t>)</a:t>
            </a:r>
            <a:endParaRPr lang="en-US" altLang="zh-CN" sz="1800" dirty="0" smtClean="0">
              <a:latin typeface="+mn-lt"/>
              <a:ea typeface="+mn-ea"/>
              <a:cs typeface="+mn-ea"/>
              <a:sym typeface="+mn-lt"/>
            </a:endParaRPr>
          </a:p>
          <a:p>
            <a:pPr lvl="2"/>
            <a:r>
              <a:rPr lang="zh-CN" altLang="en-US" sz="1600" dirty="0" smtClean="0">
                <a:latin typeface="+mn-lt"/>
                <a:ea typeface="+mn-ea"/>
                <a:cs typeface="+mn-ea"/>
                <a:sym typeface="+mn-lt"/>
              </a:rPr>
              <a:t>灾难发生后，信息系统或业务功能从停顿到必须恢复的时间要求。</a:t>
            </a:r>
            <a:endParaRPr lang="en-US" altLang="zh-CN" sz="1600" dirty="0" smtClean="0">
              <a:latin typeface="+mn-lt"/>
              <a:ea typeface="+mn-ea"/>
              <a:cs typeface="+mn-ea"/>
              <a:sym typeface="+mn-lt"/>
            </a:endParaRPr>
          </a:p>
          <a:p>
            <a:pPr lvl="1"/>
            <a:r>
              <a:rPr lang="zh-CN" altLang="en-US" sz="1800" dirty="0" smtClean="0">
                <a:latin typeface="+mn-lt"/>
                <a:ea typeface="+mn-ea"/>
                <a:cs typeface="+mn-ea"/>
                <a:sym typeface="+mn-lt"/>
              </a:rPr>
              <a:t>恢复点目标</a:t>
            </a:r>
            <a:r>
              <a:rPr lang="en-US" altLang="zh-CN" sz="1800" dirty="0" smtClean="0">
                <a:latin typeface="+mn-lt"/>
                <a:ea typeface="+mn-ea"/>
                <a:cs typeface="+mn-ea"/>
                <a:sym typeface="+mn-lt"/>
              </a:rPr>
              <a:t>(RPO)</a:t>
            </a:r>
            <a:endParaRPr lang="en-US" altLang="zh-CN" sz="1800" dirty="0" smtClean="0">
              <a:latin typeface="+mn-lt"/>
              <a:ea typeface="+mn-ea"/>
              <a:cs typeface="+mn-ea"/>
              <a:sym typeface="+mn-lt"/>
            </a:endParaRPr>
          </a:p>
          <a:p>
            <a:pPr lvl="2"/>
            <a:r>
              <a:rPr lang="zh-CN" altLang="en-US" sz="1600" dirty="0" smtClean="0">
                <a:latin typeface="+mn-lt"/>
                <a:ea typeface="+mn-ea"/>
                <a:cs typeface="+mn-ea"/>
                <a:sym typeface="+mn-lt"/>
              </a:rPr>
              <a:t>灾难发生后，系统和数据必须恢复到的时间点要求。</a:t>
            </a:r>
            <a:endParaRPr lang="en-US" altLang="zh-CN"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灾难恢复等级</a:t>
            </a:r>
            <a:endParaRPr lang="zh-CN" altLang="en-US" dirty="0">
              <a:latin typeface="+mn-lt"/>
              <a:ea typeface="+mn-ea"/>
              <a:cs typeface="+mn-ea"/>
              <a:sym typeface="+mn-lt"/>
            </a:endParaRPr>
          </a:p>
        </p:txBody>
      </p:sp>
      <p:grpSp>
        <p:nvGrpSpPr>
          <p:cNvPr id="40" name="组合 39"/>
          <p:cNvGrpSpPr/>
          <p:nvPr/>
        </p:nvGrpSpPr>
        <p:grpSpPr>
          <a:xfrm>
            <a:off x="1295944" y="1545744"/>
            <a:ext cx="9652256" cy="4212624"/>
            <a:chOff x="1113211" y="2415821"/>
            <a:chExt cx="8582400" cy="3295181"/>
          </a:xfrm>
        </p:grpSpPr>
        <p:sp>
          <p:nvSpPr>
            <p:cNvPr id="30" name="矩形 29"/>
            <p:cNvSpPr/>
            <p:nvPr/>
          </p:nvSpPr>
          <p:spPr bwMode="auto">
            <a:xfrm>
              <a:off x="1867190" y="4882635"/>
              <a:ext cx="6444716" cy="333803"/>
            </a:xfrm>
            <a:prstGeom prst="rect">
              <a:avLst/>
            </a:prstGeom>
            <a:solidFill>
              <a:srgbClr val="A3E7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cs typeface="+mn-ea"/>
                  <a:sym typeface="+mn-lt"/>
                </a:rPr>
                <a:t>等级一：基本支持</a:t>
              </a:r>
              <a:endParaRPr kumimoji="0" lang="zh-CN" altLang="en-US" sz="1400" b="1" i="0" u="none" strike="noStrike" cap="none" normalizeH="0" baseline="0" dirty="0" smtClean="0">
                <a:ln>
                  <a:noFill/>
                </a:ln>
                <a:solidFill>
                  <a:schemeClr val="tx1"/>
                </a:solidFill>
                <a:effectLst/>
                <a:cs typeface="+mn-ea"/>
                <a:sym typeface="+mn-lt"/>
              </a:endParaRPr>
            </a:p>
          </p:txBody>
        </p:sp>
        <p:sp>
          <p:nvSpPr>
            <p:cNvPr id="8" name="Text Box 8"/>
            <p:cNvSpPr txBox="1">
              <a:spLocks noChangeArrowheads="1"/>
            </p:cNvSpPr>
            <p:nvPr/>
          </p:nvSpPr>
          <p:spPr bwMode="auto">
            <a:xfrm>
              <a:off x="3162702" y="5445224"/>
              <a:ext cx="663030" cy="240733"/>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72</a:t>
              </a:r>
              <a:r>
                <a:rPr kumimoji="1" lang="zh-CN" altLang="en-US" sz="1400" b="1" dirty="0" smtClean="0">
                  <a:cs typeface="+mn-ea"/>
                  <a:sym typeface="+mn-lt"/>
                </a:rPr>
                <a:t>小时</a:t>
              </a:r>
              <a:endParaRPr kumimoji="1" lang="en-US" altLang="zh-CN" sz="1400" dirty="0">
                <a:cs typeface="+mn-ea"/>
                <a:sym typeface="+mn-lt"/>
              </a:endParaRPr>
            </a:p>
          </p:txBody>
        </p:sp>
        <p:sp>
          <p:nvSpPr>
            <p:cNvPr id="9" name="Line 20"/>
            <p:cNvSpPr>
              <a:spLocks noChangeShapeType="1"/>
            </p:cNvSpPr>
            <p:nvPr/>
          </p:nvSpPr>
          <p:spPr bwMode="auto">
            <a:xfrm>
              <a:off x="1605472" y="5427269"/>
              <a:ext cx="6968154" cy="0"/>
            </a:xfrm>
            <a:prstGeom prst="line">
              <a:avLst/>
            </a:prstGeom>
            <a:noFill/>
            <a:ln w="28575">
              <a:solidFill>
                <a:schemeClr val="tx1"/>
              </a:solidFill>
              <a:round/>
              <a:tailEnd type="arrow" w="med" len="med"/>
            </a:ln>
            <a:effectLst/>
          </p:spPr>
          <p:txBody>
            <a:bodyPr lIns="83448" tIns="41724" rIns="83448" bIns="41724" anchor="ctr">
              <a:spAutoFit/>
            </a:bodyPr>
            <a:lstStyle/>
            <a:p>
              <a:endParaRPr lang="en-US" sz="800">
                <a:cs typeface="+mn-ea"/>
                <a:sym typeface="+mn-lt"/>
              </a:endParaRPr>
            </a:p>
          </p:txBody>
        </p:sp>
        <p:sp>
          <p:nvSpPr>
            <p:cNvPr id="10" name="Text Box 8"/>
            <p:cNvSpPr txBox="1">
              <a:spLocks noChangeArrowheads="1"/>
            </p:cNvSpPr>
            <p:nvPr/>
          </p:nvSpPr>
          <p:spPr bwMode="auto">
            <a:xfrm>
              <a:off x="5260011" y="5445224"/>
              <a:ext cx="663030" cy="240733"/>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24</a:t>
              </a:r>
              <a:r>
                <a:rPr kumimoji="1" lang="zh-CN" altLang="en-US" sz="1400" b="1" dirty="0" smtClean="0">
                  <a:cs typeface="+mn-ea"/>
                  <a:sym typeface="+mn-lt"/>
                </a:rPr>
                <a:t>小时</a:t>
              </a:r>
              <a:endParaRPr kumimoji="1" lang="en-US" altLang="zh-CN" sz="1400" dirty="0">
                <a:cs typeface="+mn-ea"/>
                <a:sym typeface="+mn-lt"/>
              </a:endParaRPr>
            </a:p>
          </p:txBody>
        </p:sp>
        <p:sp>
          <p:nvSpPr>
            <p:cNvPr id="11" name="Text Box 8"/>
            <p:cNvSpPr txBox="1">
              <a:spLocks noChangeArrowheads="1"/>
            </p:cNvSpPr>
            <p:nvPr/>
          </p:nvSpPr>
          <p:spPr bwMode="auto">
            <a:xfrm>
              <a:off x="6689442" y="5470269"/>
              <a:ext cx="663030" cy="240733"/>
            </a:xfrm>
            <a:prstGeom prst="rect">
              <a:avLst/>
            </a:prstGeom>
            <a:noFill/>
            <a:ln w="9525">
              <a:noFill/>
              <a:miter lim="800000"/>
            </a:ln>
            <a:effectLst/>
          </p:spPr>
          <p:txBody>
            <a:bodyPr wrap="none" lIns="91422" tIns="45711" rIns="91422" bIns="45711">
              <a:spAutoFit/>
            </a:bodyPr>
            <a:lstStyle/>
            <a:p>
              <a:pPr defTabSz="914400"/>
              <a:r>
                <a:rPr kumimoji="1" lang="en-US" altLang="zh-CN" sz="1400" b="1" dirty="0" smtClean="0">
                  <a:cs typeface="+mn-ea"/>
                  <a:sym typeface="+mn-lt"/>
                </a:rPr>
                <a:t>12</a:t>
              </a:r>
              <a:r>
                <a:rPr kumimoji="1" lang="zh-CN" altLang="en-US" sz="1400" b="1" dirty="0" smtClean="0">
                  <a:cs typeface="+mn-ea"/>
                  <a:sym typeface="+mn-lt"/>
                </a:rPr>
                <a:t>小时</a:t>
              </a:r>
              <a:endParaRPr kumimoji="1" lang="en-US" altLang="zh-CN" sz="1400" dirty="0">
                <a:cs typeface="+mn-ea"/>
                <a:sym typeface="+mn-lt"/>
              </a:endParaRPr>
            </a:p>
          </p:txBody>
        </p:sp>
        <p:sp>
          <p:nvSpPr>
            <p:cNvPr id="12" name="Text Box 8"/>
            <p:cNvSpPr txBox="1">
              <a:spLocks noChangeArrowheads="1"/>
            </p:cNvSpPr>
            <p:nvPr/>
          </p:nvSpPr>
          <p:spPr bwMode="auto">
            <a:xfrm>
              <a:off x="7652373" y="5445224"/>
              <a:ext cx="643075" cy="240733"/>
            </a:xfrm>
            <a:prstGeom prst="rect">
              <a:avLst/>
            </a:prstGeom>
            <a:noFill/>
            <a:ln w="9525">
              <a:noFill/>
              <a:miter lim="800000"/>
            </a:ln>
            <a:effectLst/>
          </p:spPr>
          <p:txBody>
            <a:bodyPr wrap="none" lIns="91422" tIns="45711" rIns="91422" bIns="45711">
              <a:spAutoFit/>
            </a:bodyPr>
            <a:lstStyle/>
            <a:p>
              <a:pPr defTabSz="914400"/>
              <a:r>
                <a:rPr kumimoji="1" lang="zh-CN" altLang="en-US" sz="1400" b="1" dirty="0" smtClean="0">
                  <a:cs typeface="+mn-ea"/>
                  <a:sym typeface="+mn-lt"/>
                </a:rPr>
                <a:t>分钟级</a:t>
              </a:r>
              <a:endParaRPr kumimoji="1" lang="en-US" altLang="zh-CN" sz="1400" dirty="0">
                <a:cs typeface="+mn-ea"/>
                <a:sym typeface="+mn-lt"/>
              </a:endParaRPr>
            </a:p>
          </p:txBody>
        </p:sp>
        <p:sp>
          <p:nvSpPr>
            <p:cNvPr id="13" name="Text Box 8"/>
            <p:cNvSpPr txBox="1">
              <a:spLocks noChangeArrowheads="1"/>
            </p:cNvSpPr>
            <p:nvPr/>
          </p:nvSpPr>
          <p:spPr bwMode="auto">
            <a:xfrm>
              <a:off x="8573626" y="5445224"/>
              <a:ext cx="1121985" cy="240733"/>
            </a:xfrm>
            <a:prstGeom prst="rect">
              <a:avLst/>
            </a:prstGeom>
            <a:noFill/>
            <a:ln w="9525">
              <a:noFill/>
              <a:miter lim="800000"/>
            </a:ln>
            <a:effectLst/>
          </p:spPr>
          <p:txBody>
            <a:bodyPr wrap="none" lIns="91422" tIns="45711" rIns="91422" bIns="45711">
              <a:spAutoFit/>
            </a:bodyPr>
            <a:lstStyle/>
            <a:p>
              <a:pPr defTabSz="914400"/>
              <a:r>
                <a:rPr kumimoji="1" lang="zh-CN" altLang="en-US" sz="1400" b="1" dirty="0" smtClean="0">
                  <a:cs typeface="+mn-ea"/>
                  <a:sym typeface="+mn-lt"/>
                </a:rPr>
                <a:t>恢复时间目标</a:t>
              </a:r>
              <a:endParaRPr kumimoji="1" lang="en-US" altLang="zh-CN" sz="1400" dirty="0">
                <a:cs typeface="+mn-ea"/>
                <a:sym typeface="+mn-lt"/>
              </a:endParaRPr>
            </a:p>
          </p:txBody>
        </p:sp>
        <p:sp>
          <p:nvSpPr>
            <p:cNvPr id="14" name="Line 20"/>
            <p:cNvSpPr>
              <a:spLocks noChangeShapeType="1"/>
            </p:cNvSpPr>
            <p:nvPr/>
          </p:nvSpPr>
          <p:spPr bwMode="auto">
            <a:xfrm flipV="1">
              <a:off x="1603657" y="2476829"/>
              <a:ext cx="0" cy="2952422"/>
            </a:xfrm>
            <a:prstGeom prst="line">
              <a:avLst/>
            </a:prstGeom>
            <a:noFill/>
            <a:ln w="28575">
              <a:solidFill>
                <a:schemeClr val="tx1"/>
              </a:solidFill>
              <a:round/>
              <a:tailEnd type="arrow" w="med" len="med"/>
            </a:ln>
            <a:effectLst/>
          </p:spPr>
          <p:txBody>
            <a:bodyPr wrap="square" lIns="83448" tIns="41724" rIns="83448" bIns="41724" anchor="ctr">
              <a:spAutoFit/>
            </a:bodyPr>
            <a:lstStyle/>
            <a:p>
              <a:endParaRPr lang="en-US" sz="800">
                <a:cs typeface="+mn-ea"/>
                <a:sym typeface="+mn-lt"/>
              </a:endParaRPr>
            </a:p>
          </p:txBody>
        </p:sp>
        <p:sp>
          <p:nvSpPr>
            <p:cNvPr id="15" name="文本框 14"/>
            <p:cNvSpPr txBox="1"/>
            <p:nvPr/>
          </p:nvSpPr>
          <p:spPr bwMode="auto">
            <a:xfrm>
              <a:off x="1113211" y="3529700"/>
              <a:ext cx="349228" cy="621064"/>
            </a:xfrm>
            <a:prstGeom prst="rect">
              <a:avLst/>
            </a:prstGeom>
            <a:noFill/>
            <a:ln w="9525" algn="ctr">
              <a:noFill/>
              <a:miter lim="800000"/>
            </a:ln>
          </p:spPr>
          <p:txBody>
            <a:bodyPr vert="eaVert" wrap="none" lIns="87802" tIns="43901" rIns="87802" bIns="43901" numCol="1" rtlCol="0" anchor="ctr" anchorCtr="0" compatLnSpc="1">
              <a:spAutoFit/>
            </a:bodyPr>
            <a:lstStyle/>
            <a:p>
              <a:r>
                <a:rPr kumimoji="1" lang="zh-CN" altLang="en-US" sz="1400" b="1" dirty="0">
                  <a:cs typeface="+mn-ea"/>
                  <a:sym typeface="+mn-lt"/>
                </a:rPr>
                <a:t>恢复成本</a:t>
              </a:r>
              <a:endParaRPr kumimoji="1" lang="zh-CN" altLang="en-US" sz="1400" b="1" dirty="0">
                <a:cs typeface="+mn-ea"/>
                <a:sym typeface="+mn-lt"/>
              </a:endParaRPr>
            </a:p>
          </p:txBody>
        </p:sp>
        <p:sp>
          <p:nvSpPr>
            <p:cNvPr id="31" name="矩形 30"/>
            <p:cNvSpPr/>
            <p:nvPr/>
          </p:nvSpPr>
          <p:spPr bwMode="auto">
            <a:xfrm>
              <a:off x="1867190" y="4418132"/>
              <a:ext cx="6444716" cy="333803"/>
            </a:xfrm>
            <a:prstGeom prst="rect">
              <a:avLst/>
            </a:prstGeom>
            <a:solidFill>
              <a:srgbClr val="A3E7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cs typeface="+mn-ea"/>
                  <a:sym typeface="+mn-lt"/>
                </a:rPr>
                <a:t>等级二：备用场地支持</a:t>
              </a:r>
              <a:endParaRPr kumimoji="0" lang="zh-CN" altLang="en-US" sz="1400" b="1" i="0" u="none" strike="noStrike" cap="none" normalizeH="0" baseline="0" dirty="0" smtClean="0">
                <a:ln>
                  <a:noFill/>
                </a:ln>
                <a:solidFill>
                  <a:schemeClr val="tx1"/>
                </a:solidFill>
                <a:effectLst/>
                <a:cs typeface="+mn-ea"/>
                <a:sym typeface="+mn-lt"/>
              </a:endParaRPr>
            </a:p>
          </p:txBody>
        </p:sp>
        <p:sp>
          <p:nvSpPr>
            <p:cNvPr id="32" name="矩形 31"/>
            <p:cNvSpPr/>
            <p:nvPr/>
          </p:nvSpPr>
          <p:spPr bwMode="auto">
            <a:xfrm>
              <a:off x="1855336" y="3953627"/>
              <a:ext cx="6444716" cy="333803"/>
            </a:xfrm>
            <a:prstGeom prst="rect">
              <a:avLst/>
            </a:prstGeom>
            <a:solidFill>
              <a:srgbClr val="A3E7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cs typeface="+mn-ea"/>
                  <a:sym typeface="+mn-lt"/>
                </a:rPr>
                <a:t>等级三：电子传输和设备支持</a:t>
              </a:r>
              <a:endParaRPr kumimoji="0" lang="zh-CN" altLang="en-US" sz="1400" b="1" i="0" u="none" strike="noStrike" cap="none" normalizeH="0" baseline="0" dirty="0" smtClean="0">
                <a:ln>
                  <a:noFill/>
                </a:ln>
                <a:solidFill>
                  <a:schemeClr val="tx1"/>
                </a:solidFill>
                <a:effectLst/>
                <a:cs typeface="+mn-ea"/>
                <a:sym typeface="+mn-lt"/>
              </a:endParaRPr>
            </a:p>
          </p:txBody>
        </p:sp>
        <p:sp>
          <p:nvSpPr>
            <p:cNvPr id="33" name="矩形 32"/>
            <p:cNvSpPr/>
            <p:nvPr/>
          </p:nvSpPr>
          <p:spPr bwMode="auto">
            <a:xfrm>
              <a:off x="1855336" y="3489122"/>
              <a:ext cx="6444716" cy="333803"/>
            </a:xfrm>
            <a:prstGeom prst="rect">
              <a:avLst/>
            </a:prstGeom>
            <a:solidFill>
              <a:srgbClr val="A3E7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cs typeface="+mn-ea"/>
                  <a:sym typeface="+mn-lt"/>
                </a:rPr>
                <a:t>等级四：电子传输及完整设备支持</a:t>
              </a:r>
              <a:endParaRPr kumimoji="0" lang="zh-CN" altLang="en-US" sz="1400" b="1" i="0" u="none" strike="noStrike" cap="none" normalizeH="0" baseline="0" dirty="0" smtClean="0">
                <a:ln>
                  <a:noFill/>
                </a:ln>
                <a:solidFill>
                  <a:schemeClr val="tx1"/>
                </a:solidFill>
                <a:effectLst/>
                <a:cs typeface="+mn-ea"/>
                <a:sym typeface="+mn-lt"/>
              </a:endParaRPr>
            </a:p>
          </p:txBody>
        </p:sp>
        <p:sp>
          <p:nvSpPr>
            <p:cNvPr id="34" name="矩形 33"/>
            <p:cNvSpPr/>
            <p:nvPr/>
          </p:nvSpPr>
          <p:spPr bwMode="auto">
            <a:xfrm>
              <a:off x="1855336" y="3024617"/>
              <a:ext cx="6444716" cy="333803"/>
            </a:xfrm>
            <a:prstGeom prst="rect">
              <a:avLst/>
            </a:prstGeom>
            <a:solidFill>
              <a:srgbClr val="A3E7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cs typeface="+mn-ea"/>
                  <a:sym typeface="+mn-lt"/>
                </a:rPr>
                <a:t>等级五：实时数据传输及完整设备支持</a:t>
              </a:r>
              <a:endParaRPr kumimoji="0" lang="zh-CN" altLang="en-US" sz="1400" b="1" i="0" u="none" strike="noStrike" cap="none" normalizeH="0" baseline="0" dirty="0" smtClean="0">
                <a:ln>
                  <a:noFill/>
                </a:ln>
                <a:solidFill>
                  <a:schemeClr val="tx1"/>
                </a:solidFill>
                <a:effectLst/>
                <a:cs typeface="+mn-ea"/>
                <a:sym typeface="+mn-lt"/>
              </a:endParaRPr>
            </a:p>
          </p:txBody>
        </p:sp>
        <p:sp>
          <p:nvSpPr>
            <p:cNvPr id="35" name="矩形 34"/>
            <p:cNvSpPr/>
            <p:nvPr/>
          </p:nvSpPr>
          <p:spPr bwMode="auto">
            <a:xfrm>
              <a:off x="1855336" y="2560112"/>
              <a:ext cx="6444716" cy="333803"/>
            </a:xfrm>
            <a:prstGeom prst="rect">
              <a:avLst/>
            </a:prstGeom>
            <a:solidFill>
              <a:srgbClr val="A3E7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cs typeface="+mn-ea"/>
                  <a:sym typeface="+mn-lt"/>
                </a:rPr>
                <a:t>等级六：数据零丢失和远程集群支持</a:t>
              </a:r>
              <a:endParaRPr kumimoji="0" lang="zh-CN" altLang="en-US" sz="1400" b="1" i="0" u="none" strike="noStrike" cap="none" normalizeH="0" baseline="0" dirty="0" smtClean="0">
                <a:ln>
                  <a:noFill/>
                </a:ln>
                <a:solidFill>
                  <a:schemeClr val="tx1"/>
                </a:solidFill>
                <a:effectLst/>
                <a:cs typeface="+mn-ea"/>
                <a:sym typeface="+mn-lt"/>
              </a:endParaRPr>
            </a:p>
          </p:txBody>
        </p:sp>
        <p:sp>
          <p:nvSpPr>
            <p:cNvPr id="7" name="Line 6"/>
            <p:cNvSpPr>
              <a:spLocks noChangeShapeType="1"/>
            </p:cNvSpPr>
            <p:nvPr/>
          </p:nvSpPr>
          <p:spPr bwMode="auto">
            <a:xfrm>
              <a:off x="3467708" y="4751935"/>
              <a:ext cx="8523" cy="693289"/>
            </a:xfrm>
            <a:prstGeom prst="line">
              <a:avLst/>
            </a:prstGeom>
            <a:noFill/>
            <a:ln w="25400">
              <a:solidFill>
                <a:srgbClr val="000000"/>
              </a:solidFill>
              <a:prstDash val="dash"/>
              <a:round/>
            </a:ln>
            <a:effectLst/>
          </p:spPr>
          <p:txBody>
            <a:bodyPr wrap="square" lIns="83448" tIns="41724" rIns="83448" bIns="41724" anchor="ctr">
              <a:spAutoFit/>
            </a:bodyPr>
            <a:lstStyle/>
            <a:p>
              <a:endParaRPr lang="en-US" sz="800">
                <a:cs typeface="+mn-ea"/>
                <a:sym typeface="+mn-lt"/>
              </a:endParaRPr>
            </a:p>
          </p:txBody>
        </p:sp>
        <p:sp>
          <p:nvSpPr>
            <p:cNvPr id="38" name="任意多边形 37"/>
            <p:cNvSpPr/>
            <p:nvPr/>
          </p:nvSpPr>
          <p:spPr bwMode="auto">
            <a:xfrm>
              <a:off x="1867189" y="2415821"/>
              <a:ext cx="6213369" cy="2532993"/>
            </a:xfrm>
            <a:custGeom>
              <a:avLst/>
              <a:gdLst>
                <a:gd name="connsiteX0" fmla="*/ 0 w 4782206"/>
                <a:gd name="connsiteY0" fmla="*/ 2532993 h 2532993"/>
                <a:gd name="connsiteX1" fmla="*/ 3520965 w 4782206"/>
                <a:gd name="connsiteY1" fmla="*/ 1524000 h 2532993"/>
                <a:gd name="connsiteX2" fmla="*/ 4782206 w 4782206"/>
                <a:gd name="connsiteY2" fmla="*/ 0 h 2532993"/>
              </a:gdLst>
              <a:ahLst/>
              <a:cxnLst>
                <a:cxn ang="0">
                  <a:pos x="connsiteX0" y="connsiteY0"/>
                </a:cxn>
                <a:cxn ang="0">
                  <a:pos x="connsiteX1" y="connsiteY1"/>
                </a:cxn>
                <a:cxn ang="0">
                  <a:pos x="connsiteX2" y="connsiteY2"/>
                </a:cxn>
              </a:cxnLst>
              <a:rect l="l" t="t" r="r" b="b"/>
              <a:pathLst>
                <a:path w="4782206" h="2532993">
                  <a:moveTo>
                    <a:pt x="0" y="2532993"/>
                  </a:moveTo>
                  <a:cubicBezTo>
                    <a:pt x="1361965" y="2239579"/>
                    <a:pt x="2723931" y="1946165"/>
                    <a:pt x="3520965" y="1524000"/>
                  </a:cubicBezTo>
                  <a:cubicBezTo>
                    <a:pt x="4317999" y="1101835"/>
                    <a:pt x="4550102" y="550917"/>
                    <a:pt x="4782206" y="0"/>
                  </a:cubicBezTo>
                </a:path>
              </a:pathLst>
            </a:cu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cs typeface="+mn-ea"/>
                <a:sym typeface="+mn-lt"/>
              </a:endParaRPr>
            </a:p>
          </p:txBody>
        </p:sp>
        <p:sp>
          <p:nvSpPr>
            <p:cNvPr id="36" name="Line 6"/>
            <p:cNvSpPr>
              <a:spLocks noChangeShapeType="1"/>
            </p:cNvSpPr>
            <p:nvPr/>
          </p:nvSpPr>
          <p:spPr bwMode="auto">
            <a:xfrm>
              <a:off x="5591944" y="4199773"/>
              <a:ext cx="33641" cy="1245451"/>
            </a:xfrm>
            <a:prstGeom prst="line">
              <a:avLst/>
            </a:prstGeom>
            <a:noFill/>
            <a:ln w="25400">
              <a:solidFill>
                <a:srgbClr val="000000"/>
              </a:solidFill>
              <a:prstDash val="dash"/>
              <a:round/>
            </a:ln>
            <a:effectLst/>
          </p:spPr>
          <p:txBody>
            <a:bodyPr wrap="square" lIns="83448" tIns="41724" rIns="83448" bIns="41724" anchor="ctr">
              <a:spAutoFit/>
            </a:bodyPr>
            <a:lstStyle/>
            <a:p>
              <a:endParaRPr lang="en-US" sz="800">
                <a:cs typeface="+mn-ea"/>
                <a:sym typeface="+mn-lt"/>
              </a:endParaRPr>
            </a:p>
          </p:txBody>
        </p:sp>
        <p:sp>
          <p:nvSpPr>
            <p:cNvPr id="39" name="Line 6"/>
            <p:cNvSpPr>
              <a:spLocks noChangeShapeType="1"/>
            </p:cNvSpPr>
            <p:nvPr/>
          </p:nvSpPr>
          <p:spPr bwMode="auto">
            <a:xfrm>
              <a:off x="7068108" y="3584554"/>
              <a:ext cx="10917" cy="1821215"/>
            </a:xfrm>
            <a:prstGeom prst="line">
              <a:avLst/>
            </a:prstGeom>
            <a:noFill/>
            <a:ln w="25400">
              <a:solidFill>
                <a:srgbClr val="000000"/>
              </a:solidFill>
              <a:prstDash val="dash"/>
              <a:round/>
            </a:ln>
            <a:effectLst/>
          </p:spPr>
          <p:txBody>
            <a:bodyPr wrap="square" lIns="83448" tIns="41724" rIns="83448" bIns="41724" anchor="ctr">
              <a:spAutoFit/>
            </a:bodyPr>
            <a:lstStyle/>
            <a:p>
              <a:endParaRPr lang="en-US" sz="800">
                <a:cs typeface="+mn-ea"/>
                <a:sym typeface="+mn-lt"/>
              </a:endParaRPr>
            </a:p>
          </p:txBody>
        </p:sp>
      </p:grpSp>
      <p:sp>
        <p:nvSpPr>
          <p:cNvPr id="22" name="Rectangle 18"/>
          <p:cNvSpPr>
            <a:spLocks noChangeArrowheads="1"/>
          </p:cNvSpPr>
          <p:nvPr/>
        </p:nvSpPr>
        <p:spPr bwMode="auto">
          <a:xfrm>
            <a:off x="5303912" y="5888562"/>
            <a:ext cx="6122489"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lang="zh-CN" altLang="en-US" sz="1200" dirty="0" smtClean="0">
                <a:cs typeface="+mn-ea"/>
                <a:sym typeface="+mn-lt"/>
              </a:rPr>
              <a:t>灾难恢复等级划分参考国家标准规范：</a:t>
            </a:r>
            <a:r>
              <a:rPr lang="en-US" altLang="zh-CN" sz="1200" dirty="0" smtClean="0">
                <a:cs typeface="+mn-ea"/>
                <a:sym typeface="+mn-lt"/>
              </a:rPr>
              <a:t>《GB/T 20988-2007 </a:t>
            </a:r>
            <a:r>
              <a:rPr lang="zh-CN" altLang="en-US" sz="1200" dirty="0" smtClean="0">
                <a:cs typeface="+mn-ea"/>
                <a:sym typeface="+mn-lt"/>
              </a:rPr>
              <a:t>： 信息系统灾难恢复规范</a:t>
            </a:r>
            <a:r>
              <a:rPr lang="en-US" altLang="zh-CN" sz="1200" dirty="0" smtClean="0">
                <a:cs typeface="+mn-ea"/>
                <a:sym typeface="+mn-lt"/>
              </a:rPr>
              <a:t>》</a:t>
            </a:r>
            <a:endParaRPr kumimoji="1" lang="en-US" altLang="zh-CN" sz="1200" b="1" dirty="0">
              <a:cs typeface="+mn-ea"/>
              <a:sym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某行业</a:t>
            </a:r>
            <a:r>
              <a:rPr lang="en-US" altLang="zh-CN" dirty="0" smtClean="0">
                <a:latin typeface="+mn-lt"/>
                <a:ea typeface="+mn-ea"/>
                <a:cs typeface="+mn-ea"/>
                <a:sym typeface="+mn-lt"/>
              </a:rPr>
              <a:t>RTO/RPO</a:t>
            </a:r>
            <a:r>
              <a:rPr lang="zh-CN" altLang="en-US" dirty="0" smtClean="0">
                <a:latin typeface="+mn-lt"/>
                <a:ea typeface="+mn-ea"/>
                <a:cs typeface="+mn-ea"/>
                <a:sym typeface="+mn-lt"/>
              </a:rPr>
              <a:t>与灾难恢复能力等级关系</a:t>
            </a:r>
            <a:endParaRPr lang="zh-CN" altLang="en-US" dirty="0">
              <a:latin typeface="+mn-lt"/>
              <a:ea typeface="+mn-ea"/>
              <a:cs typeface="+mn-ea"/>
              <a:sym typeface="+mn-lt"/>
            </a:endParaRPr>
          </a:p>
        </p:txBody>
      </p:sp>
      <p:graphicFrame>
        <p:nvGraphicFramePr>
          <p:cNvPr id="5" name="表格 4"/>
          <p:cNvGraphicFramePr>
            <a:graphicFrameLocks noGrp="1"/>
          </p:cNvGraphicFramePr>
          <p:nvPr/>
        </p:nvGraphicFramePr>
        <p:xfrm>
          <a:off x="1955540" y="2024149"/>
          <a:ext cx="8280920" cy="3268374"/>
        </p:xfrm>
        <a:graphic>
          <a:graphicData uri="http://schemas.openxmlformats.org/drawingml/2006/table">
            <a:tbl>
              <a:tblPr firstRow="1" bandRow="1"/>
              <a:tblGrid>
                <a:gridCol w="1725192"/>
                <a:gridCol w="3277864"/>
                <a:gridCol w="3277864"/>
              </a:tblGrid>
              <a:tr h="617451">
                <a:tc>
                  <a:txBody>
                    <a:bodyPr/>
                    <a:lstStyle/>
                    <a:p>
                      <a:pPr algn="ctr"/>
                      <a:r>
                        <a:rPr lang="zh-CN" altLang="en-US" sz="1800" b="1" dirty="0" smtClean="0">
                          <a:latin typeface="+mn-lt"/>
                          <a:ea typeface="+mn-ea"/>
                          <a:cs typeface="+mn-ea"/>
                          <a:sym typeface="+mn-lt"/>
                        </a:rPr>
                        <a:t>灾难恢复能力等级</a:t>
                      </a:r>
                      <a:endParaRPr lang="zh-CN" altLang="en-US" sz="18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800" b="1" dirty="0" smtClean="0">
                          <a:latin typeface="+mn-lt"/>
                          <a:ea typeface="+mn-ea"/>
                          <a:cs typeface="+mn-ea"/>
                          <a:sym typeface="+mn-lt"/>
                        </a:rPr>
                        <a:t>RTO</a:t>
                      </a:r>
                      <a:endParaRPr lang="zh-CN" altLang="en-US" sz="18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800" b="1" dirty="0" smtClean="0">
                          <a:latin typeface="+mn-lt"/>
                          <a:ea typeface="+mn-ea"/>
                          <a:cs typeface="+mn-ea"/>
                          <a:sym typeface="+mn-lt"/>
                        </a:rPr>
                        <a:t>RPO</a:t>
                      </a:r>
                      <a:endParaRPr lang="zh-CN" altLang="en-US" sz="18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38049">
                <a:tc>
                  <a:txBody>
                    <a:bodyPr/>
                    <a:lstStyle/>
                    <a:p>
                      <a:pPr algn="ctr"/>
                      <a:r>
                        <a:rPr lang="en-US" altLang="zh-CN" sz="1600" dirty="0" smtClean="0">
                          <a:latin typeface="+mn-lt"/>
                          <a:ea typeface="+mn-ea"/>
                          <a:cs typeface="+mn-ea"/>
                          <a:sym typeface="+mn-lt"/>
                        </a:rPr>
                        <a:t>1</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smtClean="0">
                          <a:latin typeface="+mn-lt"/>
                          <a:ea typeface="+mn-ea"/>
                          <a:cs typeface="+mn-ea"/>
                          <a:sym typeface="+mn-lt"/>
                        </a:rPr>
                        <a:t>2</a:t>
                      </a:r>
                      <a:r>
                        <a:rPr lang="zh-CN" altLang="en-US" sz="1600" dirty="0" smtClean="0">
                          <a:latin typeface="+mn-lt"/>
                          <a:ea typeface="+mn-ea"/>
                          <a:cs typeface="+mn-ea"/>
                          <a:sym typeface="+mn-lt"/>
                        </a:rPr>
                        <a:t>天以上</a:t>
                      </a:r>
                      <a:endParaRPr lang="zh-CN" altLang="en-US" sz="1600" dirty="0">
                        <a:latin typeface="+mn-lt"/>
                        <a:ea typeface="+mn-ea"/>
                        <a:cs typeface="+mn-ea"/>
                        <a:sym typeface="+mn-lt"/>
                      </a:endParaRPr>
                    </a:p>
                  </a:txBody>
                  <a:tcPr anchor="ctr"/>
                </a:tc>
                <a:tc>
                  <a:txBody>
                    <a:bodyPr/>
                    <a:lstStyle/>
                    <a:p>
                      <a:pPr algn="ctr"/>
                      <a:r>
                        <a:rPr lang="en-US" altLang="zh-CN" sz="1600" dirty="0" smtClean="0">
                          <a:latin typeface="+mn-lt"/>
                          <a:ea typeface="+mn-ea"/>
                          <a:cs typeface="+mn-ea"/>
                          <a:sym typeface="+mn-lt"/>
                        </a:rPr>
                        <a:t>1</a:t>
                      </a:r>
                      <a:r>
                        <a:rPr lang="zh-CN" altLang="en-US" sz="1600" dirty="0" smtClean="0">
                          <a:latin typeface="+mn-lt"/>
                          <a:ea typeface="+mn-ea"/>
                          <a:cs typeface="+mn-ea"/>
                          <a:sym typeface="+mn-lt"/>
                        </a:rPr>
                        <a:t>天至</a:t>
                      </a:r>
                      <a:r>
                        <a:rPr lang="en-US" altLang="zh-CN" sz="1600" dirty="0" smtClean="0">
                          <a:latin typeface="+mn-lt"/>
                          <a:ea typeface="+mn-ea"/>
                          <a:cs typeface="+mn-ea"/>
                          <a:sym typeface="+mn-lt"/>
                        </a:rPr>
                        <a:t>7</a:t>
                      </a:r>
                      <a:r>
                        <a:rPr lang="zh-CN" altLang="en-US" sz="1600" dirty="0" smtClean="0">
                          <a:latin typeface="+mn-lt"/>
                          <a:ea typeface="+mn-ea"/>
                          <a:cs typeface="+mn-ea"/>
                          <a:sym typeface="+mn-lt"/>
                        </a:rPr>
                        <a:t>天</a:t>
                      </a:r>
                      <a:endParaRPr lang="zh-CN" altLang="en-US" sz="1600"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38049">
                <a:tc>
                  <a:txBody>
                    <a:bodyPr/>
                    <a:lstStyle/>
                    <a:p>
                      <a:pPr algn="ctr"/>
                      <a:r>
                        <a:rPr lang="en-US" altLang="zh-CN" sz="1600" kern="1200" dirty="0" smtClean="0">
                          <a:solidFill>
                            <a:schemeClr val="tx1"/>
                          </a:solidFill>
                          <a:latin typeface="+mn-lt"/>
                          <a:ea typeface="+mn-ea"/>
                          <a:cs typeface="+mn-ea"/>
                          <a:sym typeface="+mn-lt"/>
                        </a:rPr>
                        <a:t>2</a:t>
                      </a:r>
                      <a:endParaRPr lang="zh-CN" alt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kern="1200" dirty="0" smtClean="0">
                          <a:solidFill>
                            <a:schemeClr val="tx1"/>
                          </a:solidFill>
                          <a:latin typeface="+mn-lt"/>
                          <a:ea typeface="+mn-ea"/>
                          <a:cs typeface="+mn-ea"/>
                          <a:sym typeface="+mn-lt"/>
                        </a:rPr>
                        <a:t>24</a:t>
                      </a:r>
                      <a:r>
                        <a:rPr lang="zh-CN" altLang="en-US" sz="1600" kern="1200" dirty="0" smtClean="0">
                          <a:solidFill>
                            <a:schemeClr val="tx1"/>
                          </a:solidFill>
                          <a:latin typeface="+mn-lt"/>
                          <a:ea typeface="+mn-ea"/>
                          <a:cs typeface="+mn-ea"/>
                          <a:sym typeface="+mn-lt"/>
                        </a:rPr>
                        <a:t>小时以上</a:t>
                      </a:r>
                      <a:endParaRPr lang="zh-CN" altLang="en-US" sz="1600" kern="1200" dirty="0">
                        <a:solidFill>
                          <a:schemeClr val="tx1"/>
                        </a:solidFill>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smtClean="0">
                          <a:latin typeface="+mn-lt"/>
                          <a:ea typeface="+mn-ea"/>
                          <a:cs typeface="+mn-ea"/>
                          <a:sym typeface="+mn-lt"/>
                        </a:rPr>
                        <a:t>1</a:t>
                      </a:r>
                      <a:r>
                        <a:rPr lang="zh-CN" altLang="en-US" sz="1600" dirty="0" smtClean="0">
                          <a:latin typeface="+mn-lt"/>
                          <a:ea typeface="+mn-ea"/>
                          <a:cs typeface="+mn-ea"/>
                          <a:sym typeface="+mn-lt"/>
                        </a:rPr>
                        <a:t>天至</a:t>
                      </a:r>
                      <a:r>
                        <a:rPr lang="en-US" altLang="zh-CN" sz="1600" dirty="0" smtClean="0">
                          <a:latin typeface="+mn-lt"/>
                          <a:ea typeface="+mn-ea"/>
                          <a:cs typeface="+mn-ea"/>
                          <a:sym typeface="+mn-lt"/>
                        </a:rPr>
                        <a:t>7</a:t>
                      </a:r>
                      <a:r>
                        <a:rPr lang="zh-CN" altLang="en-US" sz="1600" dirty="0" smtClean="0">
                          <a:latin typeface="+mn-lt"/>
                          <a:ea typeface="+mn-ea"/>
                          <a:cs typeface="+mn-ea"/>
                          <a:sym typeface="+mn-lt"/>
                        </a:rPr>
                        <a:t>天</a:t>
                      </a:r>
                      <a:endParaRPr lang="zh-CN" altLang="en-US" sz="16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38049">
                <a:tc>
                  <a:txBody>
                    <a:bodyPr/>
                    <a:lstStyle/>
                    <a:p>
                      <a:pPr algn="ctr"/>
                      <a:r>
                        <a:rPr lang="en-US" altLang="zh-CN" sz="1600" kern="1200" dirty="0" smtClean="0">
                          <a:solidFill>
                            <a:schemeClr val="tx1"/>
                          </a:solidFill>
                          <a:latin typeface="+mn-lt"/>
                          <a:ea typeface="+mn-ea"/>
                          <a:cs typeface="+mn-ea"/>
                          <a:sym typeface="+mn-lt"/>
                        </a:rPr>
                        <a:t>3</a:t>
                      </a:r>
                      <a:endParaRPr lang="zh-CN" alt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kern="1200" dirty="0" smtClean="0">
                          <a:solidFill>
                            <a:schemeClr val="tx1"/>
                          </a:solidFill>
                          <a:latin typeface="+mn-lt"/>
                          <a:ea typeface="+mn-ea"/>
                          <a:cs typeface="+mn-ea"/>
                          <a:sym typeface="+mn-lt"/>
                        </a:rPr>
                        <a:t>12</a:t>
                      </a:r>
                      <a:r>
                        <a:rPr lang="zh-CN" altLang="en-US" sz="1600" kern="1200" dirty="0" smtClean="0">
                          <a:solidFill>
                            <a:schemeClr val="tx1"/>
                          </a:solidFill>
                          <a:latin typeface="+mn-lt"/>
                          <a:ea typeface="+mn-ea"/>
                          <a:cs typeface="+mn-ea"/>
                          <a:sym typeface="+mn-lt"/>
                        </a:rPr>
                        <a:t>小时以上</a:t>
                      </a:r>
                      <a:endParaRPr lang="zh-CN" altLang="en-US" sz="1600" kern="1200" dirty="0">
                        <a:solidFill>
                          <a:schemeClr val="tx1"/>
                        </a:solidFill>
                        <a:latin typeface="+mn-lt"/>
                        <a:ea typeface="+mn-ea"/>
                        <a:cs typeface="+mn-ea"/>
                        <a:sym typeface="+mn-lt"/>
                      </a:endParaRPr>
                    </a:p>
                  </a:txBody>
                  <a:tcPr anchor="ctr"/>
                </a:tc>
                <a:tc>
                  <a:txBody>
                    <a:bodyPr/>
                    <a:lstStyle/>
                    <a:p>
                      <a:pPr algn="ctr"/>
                      <a:r>
                        <a:rPr lang="zh-CN" altLang="en-US" sz="1600" kern="1200" dirty="0" smtClean="0">
                          <a:solidFill>
                            <a:schemeClr val="tx1"/>
                          </a:solidFill>
                          <a:latin typeface="+mn-lt"/>
                          <a:ea typeface="+mn-ea"/>
                          <a:cs typeface="+mn-ea"/>
                          <a:sym typeface="+mn-lt"/>
                        </a:rPr>
                        <a:t>数小时至</a:t>
                      </a:r>
                      <a:r>
                        <a:rPr lang="en-US" altLang="zh-CN" sz="1600" kern="1200" dirty="0" smtClean="0">
                          <a:solidFill>
                            <a:schemeClr val="tx1"/>
                          </a:solidFill>
                          <a:latin typeface="+mn-lt"/>
                          <a:ea typeface="+mn-ea"/>
                          <a:cs typeface="+mn-ea"/>
                          <a:sym typeface="+mn-lt"/>
                        </a:rPr>
                        <a:t>1</a:t>
                      </a:r>
                      <a:r>
                        <a:rPr lang="zh-CN" altLang="en-US" sz="1600" kern="1200" dirty="0" smtClean="0">
                          <a:solidFill>
                            <a:schemeClr val="tx1"/>
                          </a:solidFill>
                          <a:latin typeface="+mn-lt"/>
                          <a:ea typeface="+mn-ea"/>
                          <a:cs typeface="+mn-ea"/>
                          <a:sym typeface="+mn-lt"/>
                        </a:rPr>
                        <a:t>天</a:t>
                      </a:r>
                      <a:endParaRPr lang="zh-CN" altLang="en-US" sz="16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38049">
                <a:tc>
                  <a:txBody>
                    <a:bodyPr/>
                    <a:lstStyle/>
                    <a:p>
                      <a:pPr algn="ctr"/>
                      <a:r>
                        <a:rPr lang="en-US" altLang="zh-CN" sz="1600" kern="1200" dirty="0" smtClean="0">
                          <a:solidFill>
                            <a:schemeClr val="tx1"/>
                          </a:solidFill>
                          <a:latin typeface="+mn-lt"/>
                          <a:ea typeface="+mn-ea"/>
                          <a:cs typeface="+mn-ea"/>
                          <a:sym typeface="+mn-lt"/>
                        </a:rPr>
                        <a:t>4</a:t>
                      </a:r>
                      <a:endParaRPr lang="zh-CN" altLang="en-US" sz="16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600" kern="1200" dirty="0" smtClean="0">
                          <a:solidFill>
                            <a:schemeClr val="tx1"/>
                          </a:solidFill>
                          <a:latin typeface="+mn-lt"/>
                          <a:ea typeface="+mn-ea"/>
                          <a:cs typeface="+mn-ea"/>
                          <a:sym typeface="+mn-lt"/>
                        </a:rPr>
                        <a:t>数小时至</a:t>
                      </a:r>
                      <a:r>
                        <a:rPr lang="en-US" altLang="zh-CN" sz="1600" kern="1200" dirty="0" smtClean="0">
                          <a:solidFill>
                            <a:schemeClr val="tx1"/>
                          </a:solidFill>
                          <a:latin typeface="+mn-lt"/>
                          <a:ea typeface="+mn-ea"/>
                          <a:cs typeface="+mn-ea"/>
                          <a:sym typeface="+mn-lt"/>
                        </a:rPr>
                        <a:t>2</a:t>
                      </a:r>
                      <a:r>
                        <a:rPr lang="zh-CN" altLang="en-US" sz="1600" kern="1200" dirty="0" smtClean="0">
                          <a:solidFill>
                            <a:schemeClr val="tx1"/>
                          </a:solidFill>
                          <a:latin typeface="+mn-lt"/>
                          <a:ea typeface="+mn-ea"/>
                          <a:cs typeface="+mn-ea"/>
                          <a:sym typeface="+mn-lt"/>
                        </a:rPr>
                        <a:t>天</a:t>
                      </a:r>
                      <a:endParaRPr lang="zh-CN" altLang="en-US" sz="1600" kern="1200" dirty="0">
                        <a:solidFill>
                          <a:schemeClr val="tx1"/>
                        </a:solidFill>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tx1"/>
                          </a:solidFill>
                          <a:latin typeface="+mn-lt"/>
                          <a:ea typeface="+mn-ea"/>
                          <a:cs typeface="+mn-ea"/>
                          <a:sym typeface="+mn-lt"/>
                        </a:rPr>
                        <a:t>数小时至</a:t>
                      </a:r>
                      <a:r>
                        <a:rPr lang="en-US" altLang="zh-CN" sz="1600" kern="1200" dirty="0" smtClean="0">
                          <a:solidFill>
                            <a:schemeClr val="tx1"/>
                          </a:solidFill>
                          <a:latin typeface="+mn-lt"/>
                          <a:ea typeface="+mn-ea"/>
                          <a:cs typeface="+mn-ea"/>
                          <a:sym typeface="+mn-lt"/>
                        </a:rPr>
                        <a:t>1</a:t>
                      </a:r>
                      <a:r>
                        <a:rPr lang="zh-CN" altLang="en-US" sz="1600" kern="1200" dirty="0" smtClean="0">
                          <a:solidFill>
                            <a:schemeClr val="tx1"/>
                          </a:solidFill>
                          <a:latin typeface="+mn-lt"/>
                          <a:ea typeface="+mn-ea"/>
                          <a:cs typeface="+mn-ea"/>
                          <a:sym typeface="+mn-lt"/>
                        </a:rPr>
                        <a:t>天</a:t>
                      </a:r>
                      <a:endParaRPr lang="zh-CN" altLang="en-US" sz="1600" kern="1200" dirty="0" smtClean="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38049">
                <a:tc>
                  <a:txBody>
                    <a:bodyPr/>
                    <a:lstStyle/>
                    <a:p>
                      <a:pPr algn="ctr"/>
                      <a:r>
                        <a:rPr lang="en-US" altLang="zh-CN" sz="1600" dirty="0" smtClean="0">
                          <a:latin typeface="+mn-lt"/>
                          <a:ea typeface="+mn-ea"/>
                          <a:cs typeface="+mn-ea"/>
                          <a:sym typeface="+mn-lt"/>
                        </a:rPr>
                        <a:t>5</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600" dirty="0" smtClean="0">
                          <a:latin typeface="+mn-lt"/>
                          <a:ea typeface="+mn-ea"/>
                          <a:cs typeface="+mn-ea"/>
                          <a:sym typeface="+mn-lt"/>
                        </a:rPr>
                        <a:t>数分钟至</a:t>
                      </a:r>
                      <a:r>
                        <a:rPr lang="en-US" altLang="zh-CN" sz="1600" dirty="0" smtClean="0">
                          <a:latin typeface="+mn-lt"/>
                          <a:ea typeface="+mn-ea"/>
                          <a:cs typeface="+mn-ea"/>
                          <a:sym typeface="+mn-lt"/>
                        </a:rPr>
                        <a:t>2</a:t>
                      </a:r>
                      <a:r>
                        <a:rPr lang="zh-CN" altLang="en-US" sz="1600" dirty="0" smtClean="0">
                          <a:latin typeface="+mn-lt"/>
                          <a:ea typeface="+mn-ea"/>
                          <a:cs typeface="+mn-ea"/>
                          <a:sym typeface="+mn-lt"/>
                        </a:rPr>
                        <a:t>天</a:t>
                      </a:r>
                      <a:endParaRPr lang="zh-CN" altLang="en-US" sz="1600" dirty="0">
                        <a:latin typeface="+mn-lt"/>
                        <a:ea typeface="+mn-ea"/>
                        <a:cs typeface="+mn-ea"/>
                        <a:sym typeface="+mn-lt"/>
                      </a:endParaRPr>
                    </a:p>
                  </a:txBody>
                  <a:tcPr anchor="ctr"/>
                </a:tc>
                <a:tc>
                  <a:txBody>
                    <a:bodyPr/>
                    <a:lstStyle/>
                    <a:p>
                      <a:pPr algn="ctr"/>
                      <a:r>
                        <a:rPr lang="en-US" altLang="zh-CN" sz="1600" dirty="0" smtClean="0">
                          <a:latin typeface="+mn-lt"/>
                          <a:ea typeface="+mn-ea"/>
                          <a:cs typeface="+mn-ea"/>
                          <a:sym typeface="+mn-lt"/>
                        </a:rPr>
                        <a:t>0</a:t>
                      </a:r>
                      <a:r>
                        <a:rPr lang="zh-CN" altLang="en-US" sz="1600" dirty="0" smtClean="0">
                          <a:latin typeface="+mn-lt"/>
                          <a:ea typeface="+mn-ea"/>
                          <a:cs typeface="+mn-ea"/>
                          <a:sym typeface="+mn-lt"/>
                        </a:rPr>
                        <a:t>至</a:t>
                      </a:r>
                      <a:r>
                        <a:rPr lang="en-US" altLang="zh-CN" sz="1600" dirty="0" smtClean="0">
                          <a:latin typeface="+mn-lt"/>
                          <a:ea typeface="+mn-ea"/>
                          <a:cs typeface="+mn-ea"/>
                          <a:sym typeface="+mn-lt"/>
                        </a:rPr>
                        <a:t>30</a:t>
                      </a:r>
                      <a:r>
                        <a:rPr lang="zh-CN" altLang="en-US" sz="1600" dirty="0" smtClean="0">
                          <a:latin typeface="+mn-lt"/>
                          <a:ea typeface="+mn-ea"/>
                          <a:cs typeface="+mn-ea"/>
                          <a:sym typeface="+mn-lt"/>
                        </a:rPr>
                        <a:t>分钟</a:t>
                      </a:r>
                      <a:endParaRPr lang="zh-CN" altLang="en-US" sz="1600"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38049">
                <a:tc>
                  <a:txBody>
                    <a:bodyPr/>
                    <a:lstStyle/>
                    <a:p>
                      <a:pPr algn="ctr"/>
                      <a:r>
                        <a:rPr lang="en-US" altLang="zh-CN" sz="1600" dirty="0" smtClean="0">
                          <a:latin typeface="+mn-lt"/>
                          <a:ea typeface="+mn-ea"/>
                          <a:cs typeface="+mn-ea"/>
                          <a:sym typeface="+mn-lt"/>
                        </a:rPr>
                        <a:t>6</a:t>
                      </a:r>
                      <a:endParaRPr lang="zh-CN" altLang="en-US" sz="16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mn-lt"/>
                          <a:ea typeface="+mn-ea"/>
                          <a:cs typeface="+mn-ea"/>
                          <a:sym typeface="+mn-lt"/>
                        </a:rPr>
                        <a:t>数分钟</a:t>
                      </a:r>
                      <a:endParaRPr lang="zh-CN" altLang="en-US" sz="1600" dirty="0">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smtClean="0">
                          <a:latin typeface="+mn-lt"/>
                          <a:ea typeface="+mn-ea"/>
                          <a:cs typeface="+mn-ea"/>
                          <a:sym typeface="+mn-lt"/>
                        </a:rPr>
                        <a:t>0</a:t>
                      </a:r>
                      <a:endParaRPr lang="zh-CN" altLang="en-US" sz="1600"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备份方式</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pPr>
              <a:lnSpc>
                <a:spcPct val="150000"/>
              </a:lnSpc>
              <a:spcBef>
                <a:spcPts val="0"/>
              </a:spcBef>
            </a:pPr>
            <a:r>
              <a:rPr lang="zh-CN" altLang="en-US" sz="2000" dirty="0" smtClean="0">
                <a:latin typeface="+mn-lt"/>
                <a:ea typeface="+mn-ea"/>
                <a:cs typeface="+mn-ea"/>
                <a:sym typeface="+mn-lt"/>
              </a:rPr>
              <a:t>根据备份的数据集合的范围：</a:t>
            </a:r>
            <a:endParaRPr lang="en-US" altLang="zh-CN" sz="2000" dirty="0" smtClean="0">
              <a:latin typeface="+mn-lt"/>
              <a:ea typeface="+mn-ea"/>
              <a:cs typeface="+mn-ea"/>
              <a:sym typeface="+mn-lt"/>
            </a:endParaRPr>
          </a:p>
          <a:p>
            <a:pPr lvl="1">
              <a:lnSpc>
                <a:spcPct val="150000"/>
              </a:lnSpc>
              <a:spcBef>
                <a:spcPts val="0"/>
              </a:spcBef>
            </a:pPr>
            <a:r>
              <a:rPr lang="zh-CN" altLang="en-US" sz="1800" dirty="0" smtClean="0">
                <a:latin typeface="+mn-lt"/>
                <a:ea typeface="+mn-ea"/>
                <a:cs typeface="+mn-ea"/>
                <a:sym typeface="+mn-lt"/>
              </a:rPr>
              <a:t>全量备份</a:t>
            </a:r>
            <a:endParaRPr lang="en-US" altLang="zh-CN" sz="1800" dirty="0" smtClean="0">
              <a:latin typeface="+mn-lt"/>
              <a:ea typeface="+mn-ea"/>
              <a:cs typeface="+mn-ea"/>
              <a:sym typeface="+mn-lt"/>
            </a:endParaRPr>
          </a:p>
          <a:p>
            <a:pPr lvl="1">
              <a:lnSpc>
                <a:spcPct val="150000"/>
              </a:lnSpc>
              <a:spcBef>
                <a:spcPts val="0"/>
              </a:spcBef>
            </a:pPr>
            <a:r>
              <a:rPr lang="zh-CN" altLang="en-US" sz="1800" dirty="0" smtClean="0">
                <a:latin typeface="+mn-lt"/>
                <a:ea typeface="+mn-ea"/>
                <a:cs typeface="+mn-ea"/>
                <a:sym typeface="+mn-lt"/>
              </a:rPr>
              <a:t>差异备份</a:t>
            </a:r>
            <a:endParaRPr lang="en-US" altLang="zh-CN" sz="1800" dirty="0" smtClean="0">
              <a:latin typeface="+mn-lt"/>
              <a:ea typeface="+mn-ea"/>
              <a:cs typeface="+mn-ea"/>
              <a:sym typeface="+mn-lt"/>
            </a:endParaRPr>
          </a:p>
          <a:p>
            <a:pPr lvl="1">
              <a:lnSpc>
                <a:spcPct val="150000"/>
              </a:lnSpc>
              <a:spcBef>
                <a:spcPts val="0"/>
              </a:spcBef>
            </a:pPr>
            <a:r>
              <a:rPr lang="zh-CN" altLang="en-US" sz="1800" dirty="0" smtClean="0">
                <a:latin typeface="+mn-lt"/>
                <a:ea typeface="+mn-ea"/>
                <a:cs typeface="+mn-ea"/>
                <a:sym typeface="+mn-lt"/>
              </a:rPr>
              <a:t>增量备份</a:t>
            </a:r>
            <a:endParaRPr lang="en-US" altLang="zh-CN" sz="1800" dirty="0" smtClean="0">
              <a:latin typeface="+mn-lt"/>
              <a:ea typeface="+mn-ea"/>
              <a:cs typeface="+mn-ea"/>
              <a:sym typeface="+mn-lt"/>
            </a:endParaRPr>
          </a:p>
          <a:p>
            <a:pPr>
              <a:lnSpc>
                <a:spcPct val="150000"/>
              </a:lnSpc>
              <a:spcBef>
                <a:spcPts val="0"/>
              </a:spcBef>
            </a:pPr>
            <a:r>
              <a:rPr lang="zh-CN" altLang="en-US" sz="2000" dirty="0">
                <a:latin typeface="+mn-lt"/>
                <a:ea typeface="+mn-ea"/>
                <a:cs typeface="+mn-ea"/>
                <a:sym typeface="+mn-lt"/>
              </a:rPr>
              <a:t>根据是否停用</a:t>
            </a:r>
            <a:r>
              <a:rPr lang="zh-CN" altLang="en-US" sz="2000" dirty="0" smtClean="0">
                <a:latin typeface="+mn-lt"/>
                <a:ea typeface="+mn-ea"/>
                <a:cs typeface="+mn-ea"/>
                <a:sym typeface="+mn-lt"/>
              </a:rPr>
              <a:t>数据库：</a:t>
            </a:r>
            <a:endParaRPr lang="en-US" altLang="zh-CN" sz="2000" dirty="0" smtClean="0">
              <a:latin typeface="+mn-lt"/>
              <a:ea typeface="+mn-ea"/>
              <a:cs typeface="+mn-ea"/>
              <a:sym typeface="+mn-lt"/>
            </a:endParaRPr>
          </a:p>
          <a:p>
            <a:pPr lvl="1">
              <a:lnSpc>
                <a:spcPct val="150000"/>
              </a:lnSpc>
              <a:spcBef>
                <a:spcPts val="0"/>
              </a:spcBef>
            </a:pPr>
            <a:r>
              <a:rPr lang="zh-CN" altLang="en-US" sz="1800" dirty="0" smtClean="0">
                <a:latin typeface="+mn-lt"/>
                <a:ea typeface="+mn-ea"/>
                <a:cs typeface="+mn-ea"/>
                <a:sym typeface="+mn-lt"/>
              </a:rPr>
              <a:t>热备</a:t>
            </a:r>
            <a:endParaRPr lang="en-US" altLang="zh-CN" sz="1800" dirty="0" smtClean="0">
              <a:latin typeface="+mn-lt"/>
              <a:ea typeface="+mn-ea"/>
              <a:cs typeface="+mn-ea"/>
              <a:sym typeface="+mn-lt"/>
            </a:endParaRPr>
          </a:p>
          <a:p>
            <a:pPr lvl="1">
              <a:lnSpc>
                <a:spcPct val="150000"/>
              </a:lnSpc>
              <a:spcBef>
                <a:spcPts val="0"/>
              </a:spcBef>
            </a:pPr>
            <a:r>
              <a:rPr lang="zh-CN" altLang="en-US" sz="1800" dirty="0" smtClean="0">
                <a:latin typeface="+mn-lt"/>
                <a:ea typeface="+mn-ea"/>
                <a:cs typeface="+mn-ea"/>
                <a:sym typeface="+mn-lt"/>
              </a:rPr>
              <a:t>温备</a:t>
            </a:r>
            <a:endParaRPr lang="en-US" altLang="zh-CN" sz="1800" dirty="0" smtClean="0">
              <a:latin typeface="+mn-lt"/>
              <a:ea typeface="+mn-ea"/>
              <a:cs typeface="+mn-ea"/>
              <a:sym typeface="+mn-lt"/>
            </a:endParaRPr>
          </a:p>
          <a:p>
            <a:pPr lvl="1">
              <a:lnSpc>
                <a:spcPct val="150000"/>
              </a:lnSpc>
              <a:spcBef>
                <a:spcPts val="0"/>
              </a:spcBef>
            </a:pPr>
            <a:r>
              <a:rPr lang="zh-CN" altLang="en-US" sz="1800" dirty="0" smtClean="0">
                <a:latin typeface="+mn-lt"/>
                <a:ea typeface="+mn-ea"/>
                <a:cs typeface="+mn-ea"/>
                <a:sym typeface="+mn-lt"/>
              </a:rPr>
              <a:t>冷备</a:t>
            </a:r>
            <a:endParaRPr lang="en-US" altLang="zh-CN" sz="1800" dirty="0" smtClean="0">
              <a:latin typeface="+mn-lt"/>
              <a:ea typeface="+mn-ea"/>
              <a:cs typeface="+mn-ea"/>
              <a:sym typeface="+mn-lt"/>
            </a:endParaRPr>
          </a:p>
          <a:p>
            <a:pPr>
              <a:lnSpc>
                <a:spcPct val="150000"/>
              </a:lnSpc>
              <a:spcBef>
                <a:spcPts val="0"/>
              </a:spcBef>
            </a:pPr>
            <a:r>
              <a:rPr lang="zh-CN" altLang="en-US" sz="2000" dirty="0" smtClean="0">
                <a:latin typeface="+mn-lt"/>
                <a:ea typeface="+mn-ea"/>
                <a:cs typeface="+mn-ea"/>
                <a:sym typeface="+mn-lt"/>
              </a:rPr>
              <a:t>根据备份内容：</a:t>
            </a:r>
            <a:endParaRPr lang="en-US" altLang="zh-CN" sz="2000" dirty="0" smtClean="0">
              <a:latin typeface="+mn-lt"/>
              <a:ea typeface="+mn-ea"/>
              <a:cs typeface="+mn-ea"/>
              <a:sym typeface="+mn-lt"/>
            </a:endParaRPr>
          </a:p>
          <a:p>
            <a:pPr lvl="1">
              <a:lnSpc>
                <a:spcPct val="150000"/>
              </a:lnSpc>
              <a:spcBef>
                <a:spcPts val="0"/>
              </a:spcBef>
            </a:pPr>
            <a:r>
              <a:rPr lang="zh-CN" altLang="en-US" sz="1800" dirty="0" smtClean="0">
                <a:latin typeface="+mn-lt"/>
                <a:ea typeface="+mn-ea"/>
                <a:cs typeface="+mn-ea"/>
                <a:sym typeface="+mn-lt"/>
              </a:rPr>
              <a:t>物理备份</a:t>
            </a:r>
            <a:endParaRPr lang="en-US" altLang="zh-CN" sz="1800" dirty="0" smtClean="0">
              <a:latin typeface="+mn-lt"/>
              <a:ea typeface="+mn-ea"/>
              <a:cs typeface="+mn-ea"/>
              <a:sym typeface="+mn-lt"/>
            </a:endParaRPr>
          </a:p>
          <a:p>
            <a:pPr lvl="1">
              <a:lnSpc>
                <a:spcPct val="150000"/>
              </a:lnSpc>
              <a:spcBef>
                <a:spcPts val="0"/>
              </a:spcBef>
            </a:pPr>
            <a:r>
              <a:rPr lang="zh-CN" altLang="en-US" sz="1800" dirty="0" smtClean="0">
                <a:latin typeface="+mn-lt"/>
                <a:ea typeface="+mn-ea"/>
                <a:cs typeface="+mn-ea"/>
                <a:sym typeface="+mn-lt"/>
              </a:rPr>
              <a:t>逻辑备份</a:t>
            </a:r>
            <a:endParaRPr lang="en-US" altLang="zh-CN"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全量备份</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mtClean="0">
                <a:latin typeface="+mn-lt"/>
                <a:ea typeface="+mn-ea"/>
                <a:cs typeface="+mn-ea"/>
                <a:sym typeface="+mn-lt"/>
              </a:rPr>
              <a:t>全量备份</a:t>
            </a:r>
            <a:endParaRPr lang="zh-CN" altLang="en-US" smtClean="0">
              <a:latin typeface="+mn-lt"/>
              <a:ea typeface="+mn-ea"/>
              <a:cs typeface="+mn-ea"/>
              <a:sym typeface="+mn-lt"/>
            </a:endParaRPr>
          </a:p>
          <a:p>
            <a:pPr lvl="1"/>
            <a:r>
              <a:rPr lang="zh-CN" altLang="en-US" smtClean="0">
                <a:latin typeface="+mn-lt"/>
                <a:ea typeface="+mn-ea"/>
                <a:cs typeface="+mn-ea"/>
                <a:sym typeface="+mn-lt"/>
              </a:rPr>
              <a:t>也称为完全备份。</a:t>
            </a:r>
            <a:endParaRPr lang="en-US" altLang="zh-CN" smtClean="0">
              <a:latin typeface="+mn-lt"/>
              <a:ea typeface="+mn-ea"/>
              <a:cs typeface="+mn-ea"/>
              <a:sym typeface="+mn-lt"/>
            </a:endParaRPr>
          </a:p>
          <a:p>
            <a:pPr lvl="1"/>
            <a:r>
              <a:rPr lang="zh-CN" altLang="en-US" smtClean="0">
                <a:latin typeface="+mn-lt"/>
                <a:ea typeface="+mn-ea"/>
                <a:cs typeface="+mn-ea"/>
                <a:sym typeface="+mn-lt"/>
              </a:rPr>
              <a:t>对某个指定时间点的所有数据和对应的结构进行一个完全的备份。</a:t>
            </a:r>
            <a:endParaRPr lang="en-US" altLang="zh-CN" smtClean="0">
              <a:latin typeface="+mn-lt"/>
              <a:ea typeface="+mn-ea"/>
              <a:cs typeface="+mn-ea"/>
              <a:sym typeface="+mn-lt"/>
            </a:endParaRPr>
          </a:p>
          <a:p>
            <a:r>
              <a:rPr lang="zh-CN" altLang="en-US" smtClean="0">
                <a:latin typeface="+mn-lt"/>
                <a:ea typeface="+mn-ea"/>
                <a:cs typeface="+mn-ea"/>
                <a:sym typeface="+mn-lt"/>
              </a:rPr>
              <a:t>特点</a:t>
            </a:r>
            <a:endParaRPr lang="en-US" altLang="zh-CN" smtClean="0">
              <a:latin typeface="+mn-lt"/>
              <a:ea typeface="+mn-ea"/>
              <a:cs typeface="+mn-ea"/>
              <a:sym typeface="+mn-lt"/>
            </a:endParaRPr>
          </a:p>
          <a:p>
            <a:pPr lvl="1"/>
            <a:r>
              <a:rPr lang="zh-CN" altLang="en-US" smtClean="0">
                <a:latin typeface="+mn-lt"/>
                <a:ea typeface="+mn-ea"/>
                <a:cs typeface="+mn-ea"/>
                <a:sym typeface="+mn-lt"/>
              </a:rPr>
              <a:t>数据最完备；</a:t>
            </a:r>
            <a:endParaRPr lang="en-US" altLang="zh-CN" smtClean="0">
              <a:latin typeface="+mn-lt"/>
              <a:ea typeface="+mn-ea"/>
              <a:cs typeface="+mn-ea"/>
              <a:sym typeface="+mn-lt"/>
            </a:endParaRPr>
          </a:p>
          <a:p>
            <a:pPr lvl="1"/>
            <a:r>
              <a:rPr lang="zh-CN" altLang="en-US" smtClean="0">
                <a:latin typeface="+mn-lt"/>
                <a:ea typeface="+mn-ea"/>
                <a:cs typeface="+mn-ea"/>
                <a:sym typeface="+mn-lt"/>
              </a:rPr>
              <a:t>安全性最高；</a:t>
            </a:r>
            <a:endParaRPr lang="en-US" altLang="zh-CN" smtClean="0">
              <a:latin typeface="+mn-lt"/>
              <a:ea typeface="+mn-ea"/>
              <a:cs typeface="+mn-ea"/>
              <a:sym typeface="+mn-lt"/>
            </a:endParaRPr>
          </a:p>
          <a:p>
            <a:pPr lvl="1"/>
            <a:r>
              <a:rPr lang="zh-CN" altLang="en-US" smtClean="0">
                <a:latin typeface="+mn-lt"/>
                <a:ea typeface="+mn-ea"/>
                <a:cs typeface="+mn-ea"/>
                <a:sym typeface="+mn-lt"/>
              </a:rPr>
              <a:t>备份和恢复时间随着数据的体量而明显增加；</a:t>
            </a:r>
            <a:endParaRPr lang="en-US" altLang="zh-CN" smtClean="0">
              <a:latin typeface="+mn-lt"/>
              <a:ea typeface="+mn-ea"/>
              <a:cs typeface="+mn-ea"/>
              <a:sym typeface="+mn-lt"/>
            </a:endParaRPr>
          </a:p>
          <a:p>
            <a:pPr lvl="1"/>
            <a:r>
              <a:rPr lang="zh-CN" altLang="en-US" smtClean="0">
                <a:latin typeface="+mn-lt"/>
                <a:ea typeface="+mn-ea"/>
                <a:cs typeface="+mn-ea"/>
                <a:sym typeface="+mn-lt"/>
              </a:rPr>
              <a:t>非常重要，是差异备份和增量备份的基础；</a:t>
            </a:r>
            <a:endParaRPr lang="en-US" altLang="zh-CN" smtClean="0">
              <a:latin typeface="+mn-lt"/>
              <a:ea typeface="+mn-ea"/>
              <a:cs typeface="+mn-ea"/>
              <a:sym typeface="+mn-lt"/>
            </a:endParaRPr>
          </a:p>
          <a:p>
            <a:pPr lvl="1"/>
            <a:r>
              <a:rPr lang="zh-CN" altLang="en-US" smtClean="0">
                <a:latin typeface="+mn-lt"/>
                <a:ea typeface="+mn-ea"/>
                <a:cs typeface="+mn-ea"/>
                <a:sym typeface="+mn-lt"/>
              </a:rPr>
              <a:t>备份期间会对系统性能产生一定影响。</a:t>
            </a:r>
            <a:endParaRPr lang="en-US" altLang="zh-CN"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差异备份和增量备份</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差异备份</a:t>
            </a:r>
            <a:endParaRPr lang="zh-CN" altLang="en-US" sz="2000" dirty="0" smtClean="0">
              <a:latin typeface="+mn-lt"/>
              <a:ea typeface="+mn-ea"/>
              <a:cs typeface="+mn-ea"/>
              <a:sym typeface="+mn-lt"/>
            </a:endParaRPr>
          </a:p>
          <a:p>
            <a:pPr lvl="1"/>
            <a:r>
              <a:rPr lang="zh-CN" altLang="en-US" sz="1800" dirty="0" smtClean="0">
                <a:latin typeface="+mn-lt"/>
                <a:ea typeface="+mn-ea"/>
                <a:cs typeface="+mn-ea"/>
                <a:sym typeface="+mn-lt"/>
              </a:rPr>
              <a:t>差异备份是指上一次全量备份之后，对发生变化的数据进行的备份。</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增量备份</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增量备份是指上一次备份之后，对发生变化的数据进行的备份。</a:t>
            </a:r>
            <a:endParaRPr lang="en-US" altLang="zh-CN" sz="1800" dirty="0" smtClean="0">
              <a:latin typeface="+mn-lt"/>
              <a:ea typeface="+mn-ea"/>
              <a:cs typeface="+mn-ea"/>
              <a:sym typeface="+mn-lt"/>
            </a:endParaRPr>
          </a:p>
        </p:txBody>
      </p:sp>
      <p:sp>
        <p:nvSpPr>
          <p:cNvPr id="4" name="Line 20"/>
          <p:cNvSpPr>
            <a:spLocks noChangeShapeType="1"/>
          </p:cNvSpPr>
          <p:nvPr/>
        </p:nvSpPr>
        <p:spPr bwMode="auto">
          <a:xfrm>
            <a:off x="7705900" y="5920290"/>
            <a:ext cx="666620" cy="0"/>
          </a:xfrm>
          <a:prstGeom prst="line">
            <a:avLst/>
          </a:prstGeom>
          <a:noFill/>
          <a:ln w="38100">
            <a:solidFill>
              <a:schemeClr val="tx1"/>
            </a:solidFill>
            <a:round/>
            <a:tailEnd type="arrow" w="med" len="med"/>
          </a:ln>
          <a:effectLst/>
        </p:spPr>
        <p:txBody>
          <a:bodyPr wrap="square" lIns="83448" tIns="41724" rIns="83448" bIns="41724" anchor="ctr">
            <a:spAutoFit/>
          </a:bodyPr>
          <a:lstStyle/>
          <a:p>
            <a:endParaRPr lang="en-US" sz="800">
              <a:cs typeface="+mn-ea"/>
              <a:sym typeface="+mn-lt"/>
            </a:endParaRPr>
          </a:p>
        </p:txBody>
      </p:sp>
      <p:sp>
        <p:nvSpPr>
          <p:cNvPr id="5" name="Rectangle 18"/>
          <p:cNvSpPr>
            <a:spLocks noChangeArrowheads="1"/>
          </p:cNvSpPr>
          <p:nvPr/>
        </p:nvSpPr>
        <p:spPr bwMode="auto">
          <a:xfrm>
            <a:off x="1078953" y="3392996"/>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a:cs typeface="+mn-ea"/>
                <a:sym typeface="+mn-lt"/>
              </a:rPr>
              <a:t>周日</a:t>
            </a:r>
            <a:endParaRPr kumimoji="1" lang="en-US" altLang="zh-CN" sz="1600" b="1" dirty="0">
              <a:cs typeface="+mn-ea"/>
              <a:sym typeface="+mn-lt"/>
            </a:endParaRPr>
          </a:p>
        </p:txBody>
      </p:sp>
      <p:sp>
        <p:nvSpPr>
          <p:cNvPr id="9" name="Rectangle 18"/>
          <p:cNvSpPr>
            <a:spLocks noChangeArrowheads="1"/>
          </p:cNvSpPr>
          <p:nvPr/>
        </p:nvSpPr>
        <p:spPr bwMode="auto">
          <a:xfrm>
            <a:off x="2385377" y="3392996"/>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周一</a:t>
            </a:r>
            <a:endParaRPr kumimoji="1" lang="en-US" altLang="zh-CN" sz="1600" b="1" dirty="0">
              <a:cs typeface="+mn-ea"/>
              <a:sym typeface="+mn-lt"/>
            </a:endParaRPr>
          </a:p>
        </p:txBody>
      </p:sp>
      <p:sp>
        <p:nvSpPr>
          <p:cNvPr id="10" name="Rectangle 18"/>
          <p:cNvSpPr>
            <a:spLocks noChangeArrowheads="1"/>
          </p:cNvSpPr>
          <p:nvPr/>
        </p:nvSpPr>
        <p:spPr bwMode="auto">
          <a:xfrm>
            <a:off x="3691801" y="3390412"/>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周二</a:t>
            </a:r>
            <a:endParaRPr kumimoji="1" lang="en-US" altLang="zh-CN" sz="1600" b="1" dirty="0">
              <a:cs typeface="+mn-ea"/>
              <a:sym typeface="+mn-lt"/>
            </a:endParaRPr>
          </a:p>
        </p:txBody>
      </p:sp>
      <p:sp>
        <p:nvSpPr>
          <p:cNvPr id="11" name="Rectangle 18"/>
          <p:cNvSpPr>
            <a:spLocks noChangeArrowheads="1"/>
          </p:cNvSpPr>
          <p:nvPr/>
        </p:nvSpPr>
        <p:spPr bwMode="auto">
          <a:xfrm>
            <a:off x="4998225" y="3385244"/>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周三</a:t>
            </a:r>
            <a:endParaRPr kumimoji="1" lang="en-US" altLang="zh-CN" sz="1600" b="1" dirty="0">
              <a:cs typeface="+mn-ea"/>
              <a:sym typeface="+mn-lt"/>
            </a:endParaRPr>
          </a:p>
        </p:txBody>
      </p:sp>
      <p:sp>
        <p:nvSpPr>
          <p:cNvPr id="12" name="Rectangle 18"/>
          <p:cNvSpPr>
            <a:spLocks noChangeArrowheads="1"/>
          </p:cNvSpPr>
          <p:nvPr/>
        </p:nvSpPr>
        <p:spPr bwMode="auto">
          <a:xfrm>
            <a:off x="6399476" y="3387828"/>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a:cs typeface="+mn-ea"/>
                <a:sym typeface="+mn-lt"/>
              </a:rPr>
              <a:t>周日</a:t>
            </a:r>
            <a:endParaRPr kumimoji="1" lang="en-US" altLang="zh-CN" sz="1600" b="1" dirty="0">
              <a:cs typeface="+mn-ea"/>
              <a:sym typeface="+mn-lt"/>
            </a:endParaRPr>
          </a:p>
        </p:txBody>
      </p:sp>
      <p:sp>
        <p:nvSpPr>
          <p:cNvPr id="13" name="Rectangle 18"/>
          <p:cNvSpPr>
            <a:spLocks noChangeArrowheads="1"/>
          </p:cNvSpPr>
          <p:nvPr/>
        </p:nvSpPr>
        <p:spPr bwMode="auto">
          <a:xfrm>
            <a:off x="7705900" y="3387828"/>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周一</a:t>
            </a:r>
            <a:endParaRPr kumimoji="1" lang="en-US" altLang="zh-CN" sz="1600" b="1" dirty="0">
              <a:cs typeface="+mn-ea"/>
              <a:sym typeface="+mn-lt"/>
            </a:endParaRPr>
          </a:p>
        </p:txBody>
      </p:sp>
      <p:sp>
        <p:nvSpPr>
          <p:cNvPr id="14" name="Rectangle 18"/>
          <p:cNvSpPr>
            <a:spLocks noChangeArrowheads="1"/>
          </p:cNvSpPr>
          <p:nvPr/>
        </p:nvSpPr>
        <p:spPr bwMode="auto">
          <a:xfrm>
            <a:off x="9012324" y="3385244"/>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周二</a:t>
            </a:r>
            <a:endParaRPr kumimoji="1" lang="en-US" altLang="zh-CN" sz="1600" b="1" dirty="0">
              <a:cs typeface="+mn-ea"/>
              <a:sym typeface="+mn-lt"/>
            </a:endParaRPr>
          </a:p>
        </p:txBody>
      </p:sp>
      <p:sp>
        <p:nvSpPr>
          <p:cNvPr id="15" name="Rectangle 18"/>
          <p:cNvSpPr>
            <a:spLocks noChangeArrowheads="1"/>
          </p:cNvSpPr>
          <p:nvPr/>
        </p:nvSpPr>
        <p:spPr bwMode="auto">
          <a:xfrm>
            <a:off x="10318748" y="3380076"/>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周三</a:t>
            </a:r>
            <a:endParaRPr kumimoji="1" lang="en-US" altLang="zh-CN" sz="1600" b="1" dirty="0">
              <a:cs typeface="+mn-ea"/>
              <a:sym typeface="+mn-lt"/>
            </a:endParaRPr>
          </a:p>
        </p:txBody>
      </p:sp>
      <p:sp>
        <p:nvSpPr>
          <p:cNvPr id="16" name="Line 20"/>
          <p:cNvSpPr>
            <a:spLocks noChangeShapeType="1"/>
          </p:cNvSpPr>
          <p:nvPr/>
        </p:nvSpPr>
        <p:spPr bwMode="auto">
          <a:xfrm>
            <a:off x="6090214" y="3325680"/>
            <a:ext cx="1" cy="2772307"/>
          </a:xfrm>
          <a:prstGeom prst="line">
            <a:avLst/>
          </a:prstGeom>
          <a:noFill/>
          <a:ln w="38100">
            <a:solidFill>
              <a:srgbClr val="C00000"/>
            </a:solidFill>
            <a:round/>
            <a:headEnd type="none" w="med" len="med"/>
            <a:tailEnd type="none" w="med" len="med"/>
          </a:ln>
          <a:effectLst/>
        </p:spPr>
        <p:txBody>
          <a:bodyPr wrap="square" lIns="83448" tIns="41724" rIns="83448" bIns="41724" anchor="ctr">
            <a:spAutoFit/>
          </a:bodyPr>
          <a:lstStyle/>
          <a:p>
            <a:endParaRPr lang="en-US" sz="800">
              <a:cs typeface="+mn-ea"/>
              <a:sym typeface="+mn-lt"/>
            </a:endParaRPr>
          </a:p>
        </p:txBody>
      </p:sp>
      <p:grpSp>
        <p:nvGrpSpPr>
          <p:cNvPr id="17" name="Database"/>
          <p:cNvGrpSpPr/>
          <p:nvPr>
            <p:custDataLst>
              <p:tags r:id="rId1"/>
            </p:custDataLst>
          </p:nvPr>
        </p:nvGrpSpPr>
        <p:grpSpPr>
          <a:xfrm>
            <a:off x="1300530" y="4977172"/>
            <a:ext cx="474919" cy="624186"/>
            <a:chOff x="-1607704" y="4375315"/>
            <a:chExt cx="357909" cy="378772"/>
          </a:xfrm>
        </p:grpSpPr>
        <p:sp>
          <p:nvSpPr>
            <p:cNvPr id="18" name="Flowchart: Magnetic Disk 22"/>
            <p:cNvSpPr/>
            <p:nvPr/>
          </p:nvSpPr>
          <p:spPr>
            <a:xfrm>
              <a:off x="-1607704" y="4582410"/>
              <a:ext cx="357909" cy="17167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cs typeface="+mn-ea"/>
                <a:sym typeface="+mn-lt"/>
              </a:endParaRPr>
            </a:p>
          </p:txBody>
        </p:sp>
        <p:sp>
          <p:nvSpPr>
            <p:cNvPr id="19" name="Flowchart: Magnetic Disk 98"/>
            <p:cNvSpPr/>
            <p:nvPr/>
          </p:nvSpPr>
          <p:spPr>
            <a:xfrm>
              <a:off x="-1607704" y="4481556"/>
              <a:ext cx="357909" cy="17167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cs typeface="+mn-ea"/>
                <a:sym typeface="+mn-lt"/>
              </a:endParaRPr>
            </a:p>
          </p:txBody>
        </p:sp>
        <p:sp>
          <p:nvSpPr>
            <p:cNvPr id="20" name="Flowchart: Magnetic Disk 99"/>
            <p:cNvSpPr/>
            <p:nvPr/>
          </p:nvSpPr>
          <p:spPr>
            <a:xfrm>
              <a:off x="-1607704" y="4375315"/>
              <a:ext cx="357909" cy="17167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cs typeface="+mn-ea"/>
                <a:sym typeface="+mn-lt"/>
              </a:endParaRPr>
            </a:p>
          </p:txBody>
        </p:sp>
      </p:grpSp>
      <p:sp>
        <p:nvSpPr>
          <p:cNvPr id="21" name="文本框 20"/>
          <p:cNvSpPr txBox="1"/>
          <p:nvPr/>
        </p:nvSpPr>
        <p:spPr bwMode="auto">
          <a:xfrm>
            <a:off x="7638227" y="6005654"/>
            <a:ext cx="801965"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增量备份</a:t>
            </a:r>
            <a:endParaRPr kumimoji="1" lang="zh-CN" altLang="en-US" sz="1200" b="1" dirty="0">
              <a:cs typeface="+mn-ea"/>
              <a:sym typeface="+mn-lt"/>
            </a:endParaRPr>
          </a:p>
        </p:txBody>
      </p:sp>
      <p:sp>
        <p:nvSpPr>
          <p:cNvPr id="22" name="Line 20"/>
          <p:cNvSpPr>
            <a:spLocks noChangeShapeType="1"/>
          </p:cNvSpPr>
          <p:nvPr/>
        </p:nvSpPr>
        <p:spPr bwMode="auto">
          <a:xfrm flipH="1">
            <a:off x="4609874" y="5920290"/>
            <a:ext cx="666620" cy="0"/>
          </a:xfrm>
          <a:prstGeom prst="line">
            <a:avLst/>
          </a:prstGeom>
          <a:noFill/>
          <a:ln w="38100">
            <a:solidFill>
              <a:schemeClr val="tx1"/>
            </a:solidFill>
            <a:round/>
            <a:tailEnd type="arrow" w="med" len="med"/>
          </a:ln>
          <a:effectLst/>
        </p:spPr>
        <p:txBody>
          <a:bodyPr wrap="square" lIns="83448" tIns="41724" rIns="83448" bIns="41724" anchor="ctr">
            <a:spAutoFit/>
          </a:bodyPr>
          <a:lstStyle/>
          <a:p>
            <a:endParaRPr lang="en-US" sz="800">
              <a:cs typeface="+mn-ea"/>
              <a:sym typeface="+mn-lt"/>
            </a:endParaRPr>
          </a:p>
        </p:txBody>
      </p:sp>
      <p:sp>
        <p:nvSpPr>
          <p:cNvPr id="23" name="文本框 22"/>
          <p:cNvSpPr txBox="1"/>
          <p:nvPr/>
        </p:nvSpPr>
        <p:spPr bwMode="auto">
          <a:xfrm>
            <a:off x="4569800" y="6005654"/>
            <a:ext cx="801965"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a:cs typeface="+mn-ea"/>
                <a:sym typeface="+mn-lt"/>
              </a:rPr>
              <a:t>差异</a:t>
            </a:r>
            <a:r>
              <a:rPr kumimoji="1" lang="zh-CN" altLang="en-US" sz="1200" b="1" dirty="0" smtClean="0">
                <a:cs typeface="+mn-ea"/>
                <a:sym typeface="+mn-lt"/>
              </a:rPr>
              <a:t>备份</a:t>
            </a:r>
            <a:endParaRPr kumimoji="1" lang="zh-CN" altLang="en-US" sz="1200" b="1" dirty="0">
              <a:cs typeface="+mn-ea"/>
              <a:sym typeface="+mn-lt"/>
            </a:endParaRPr>
          </a:p>
        </p:txBody>
      </p:sp>
      <p:cxnSp>
        <p:nvCxnSpPr>
          <p:cNvPr id="25" name="直接箭头连接符 24"/>
          <p:cNvCxnSpPr>
            <a:stCxn id="5" idx="2"/>
            <a:endCxn id="20" idx="1"/>
          </p:cNvCxnSpPr>
          <p:nvPr/>
        </p:nvCxnSpPr>
        <p:spPr bwMode="auto">
          <a:xfrm>
            <a:off x="1537990" y="3753775"/>
            <a:ext cx="0" cy="1223397"/>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直接箭头连接符 28"/>
          <p:cNvCxnSpPr/>
          <p:nvPr/>
        </p:nvCxnSpPr>
        <p:spPr bwMode="auto">
          <a:xfrm>
            <a:off x="2844413" y="3740855"/>
            <a:ext cx="0" cy="1223397"/>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箭头连接符 29"/>
          <p:cNvCxnSpPr/>
          <p:nvPr/>
        </p:nvCxnSpPr>
        <p:spPr bwMode="auto">
          <a:xfrm>
            <a:off x="4150837" y="3776066"/>
            <a:ext cx="0" cy="1223397"/>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箭头连接符 30"/>
          <p:cNvCxnSpPr/>
          <p:nvPr/>
        </p:nvCxnSpPr>
        <p:spPr bwMode="auto">
          <a:xfrm>
            <a:off x="5457261" y="3740855"/>
            <a:ext cx="0" cy="1223397"/>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grpSp>
        <p:nvGrpSpPr>
          <p:cNvPr id="32" name="Database"/>
          <p:cNvGrpSpPr/>
          <p:nvPr>
            <p:custDataLst>
              <p:tags r:id="rId2"/>
            </p:custDataLst>
          </p:nvPr>
        </p:nvGrpSpPr>
        <p:grpSpPr>
          <a:xfrm>
            <a:off x="6603840" y="4977172"/>
            <a:ext cx="474919" cy="624186"/>
            <a:chOff x="-1607704" y="4375315"/>
            <a:chExt cx="357909" cy="378772"/>
          </a:xfrm>
        </p:grpSpPr>
        <p:sp>
          <p:nvSpPr>
            <p:cNvPr id="33" name="Flowchart: Magnetic Disk 22"/>
            <p:cNvSpPr/>
            <p:nvPr/>
          </p:nvSpPr>
          <p:spPr>
            <a:xfrm>
              <a:off x="-1607704" y="4582410"/>
              <a:ext cx="357909" cy="17167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cs typeface="+mn-ea"/>
                <a:sym typeface="+mn-lt"/>
              </a:endParaRPr>
            </a:p>
          </p:txBody>
        </p:sp>
        <p:sp>
          <p:nvSpPr>
            <p:cNvPr id="34" name="Flowchart: Magnetic Disk 98"/>
            <p:cNvSpPr/>
            <p:nvPr/>
          </p:nvSpPr>
          <p:spPr>
            <a:xfrm>
              <a:off x="-1607704" y="4481556"/>
              <a:ext cx="357909" cy="17167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cs typeface="+mn-ea"/>
                <a:sym typeface="+mn-lt"/>
              </a:endParaRPr>
            </a:p>
          </p:txBody>
        </p:sp>
        <p:sp>
          <p:nvSpPr>
            <p:cNvPr id="35" name="Flowchart: Magnetic Disk 99"/>
            <p:cNvSpPr/>
            <p:nvPr/>
          </p:nvSpPr>
          <p:spPr>
            <a:xfrm>
              <a:off x="-1607704" y="4375315"/>
              <a:ext cx="357909" cy="17167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cs typeface="+mn-ea"/>
                <a:sym typeface="+mn-lt"/>
              </a:endParaRPr>
            </a:p>
          </p:txBody>
        </p:sp>
      </p:grpSp>
      <p:cxnSp>
        <p:nvCxnSpPr>
          <p:cNvPr id="36" name="直接箭头连接符 35"/>
          <p:cNvCxnSpPr>
            <a:endCxn id="35" idx="1"/>
          </p:cNvCxnSpPr>
          <p:nvPr/>
        </p:nvCxnSpPr>
        <p:spPr bwMode="auto">
          <a:xfrm>
            <a:off x="6841300" y="3753775"/>
            <a:ext cx="0" cy="1223397"/>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直接箭头连接符 36"/>
          <p:cNvCxnSpPr/>
          <p:nvPr/>
        </p:nvCxnSpPr>
        <p:spPr bwMode="auto">
          <a:xfrm>
            <a:off x="8147723" y="3740855"/>
            <a:ext cx="0" cy="1223397"/>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直接箭头连接符 37"/>
          <p:cNvCxnSpPr/>
          <p:nvPr/>
        </p:nvCxnSpPr>
        <p:spPr bwMode="auto">
          <a:xfrm>
            <a:off x="9454147" y="3776066"/>
            <a:ext cx="0" cy="1223397"/>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直接箭头连接符 38"/>
          <p:cNvCxnSpPr/>
          <p:nvPr/>
        </p:nvCxnSpPr>
        <p:spPr bwMode="auto">
          <a:xfrm>
            <a:off x="10760571" y="3740855"/>
            <a:ext cx="0" cy="1223397"/>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直接箭头连接符 39"/>
          <p:cNvCxnSpPr/>
          <p:nvPr/>
        </p:nvCxnSpPr>
        <p:spPr bwMode="auto">
          <a:xfrm>
            <a:off x="1537990" y="4041068"/>
            <a:ext cx="130642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4" name="文本框 43"/>
          <p:cNvSpPr txBox="1"/>
          <p:nvPr/>
        </p:nvSpPr>
        <p:spPr bwMode="auto">
          <a:xfrm>
            <a:off x="2899149" y="3933056"/>
            <a:ext cx="1001006"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周一差异备份</a:t>
            </a:r>
            <a:endParaRPr kumimoji="1" lang="zh-CN" altLang="en-US" sz="1200" b="1" dirty="0">
              <a:cs typeface="+mn-ea"/>
              <a:sym typeface="+mn-lt"/>
            </a:endParaRPr>
          </a:p>
        </p:txBody>
      </p:sp>
      <p:cxnSp>
        <p:nvCxnSpPr>
          <p:cNvPr id="45" name="直接箭头连接符 44"/>
          <p:cNvCxnSpPr/>
          <p:nvPr/>
        </p:nvCxnSpPr>
        <p:spPr bwMode="auto">
          <a:xfrm>
            <a:off x="1537990" y="4437112"/>
            <a:ext cx="261284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文本框 46"/>
          <p:cNvSpPr txBox="1"/>
          <p:nvPr/>
        </p:nvSpPr>
        <p:spPr bwMode="auto">
          <a:xfrm>
            <a:off x="4243482" y="4344779"/>
            <a:ext cx="1001006"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周</a:t>
            </a:r>
            <a:r>
              <a:rPr kumimoji="1" lang="zh-CN" altLang="en-US" sz="1200" b="1" dirty="0">
                <a:cs typeface="+mn-ea"/>
                <a:sym typeface="+mn-lt"/>
              </a:rPr>
              <a:t>二</a:t>
            </a:r>
            <a:r>
              <a:rPr kumimoji="1" lang="zh-CN" altLang="en-US" sz="1200" b="1" dirty="0" smtClean="0">
                <a:cs typeface="+mn-ea"/>
                <a:sym typeface="+mn-lt"/>
              </a:rPr>
              <a:t>差异备份</a:t>
            </a:r>
            <a:endParaRPr kumimoji="1" lang="zh-CN" altLang="en-US" sz="1200" b="1" dirty="0">
              <a:cs typeface="+mn-ea"/>
              <a:sym typeface="+mn-lt"/>
            </a:endParaRPr>
          </a:p>
        </p:txBody>
      </p:sp>
      <p:cxnSp>
        <p:nvCxnSpPr>
          <p:cNvPr id="48" name="直接箭头连接符 47"/>
          <p:cNvCxnSpPr/>
          <p:nvPr/>
        </p:nvCxnSpPr>
        <p:spPr bwMode="auto">
          <a:xfrm>
            <a:off x="1537989" y="4833156"/>
            <a:ext cx="39192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0" name="文本框 49"/>
          <p:cNvSpPr txBox="1"/>
          <p:nvPr/>
        </p:nvSpPr>
        <p:spPr bwMode="auto">
          <a:xfrm>
            <a:off x="5401518" y="4662353"/>
            <a:ext cx="704201" cy="369332"/>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周三差</a:t>
            </a:r>
            <a:endParaRPr kumimoji="1" lang="en-US" altLang="zh-CN" sz="1200" b="1" dirty="0" smtClean="0">
              <a:cs typeface="+mn-ea"/>
              <a:sym typeface="+mn-lt"/>
            </a:endParaRPr>
          </a:p>
          <a:p>
            <a:pPr algn="ctr"/>
            <a:r>
              <a:rPr kumimoji="1" lang="zh-CN" altLang="en-US" sz="1200" b="1" dirty="0" smtClean="0">
                <a:cs typeface="+mn-ea"/>
                <a:sym typeface="+mn-lt"/>
              </a:rPr>
              <a:t>异备份</a:t>
            </a:r>
            <a:endParaRPr kumimoji="1" lang="zh-CN" altLang="en-US" sz="1200" b="1" dirty="0">
              <a:cs typeface="+mn-ea"/>
              <a:sym typeface="+mn-lt"/>
            </a:endParaRPr>
          </a:p>
        </p:txBody>
      </p:sp>
      <p:cxnSp>
        <p:nvCxnSpPr>
          <p:cNvPr id="51" name="直接箭头连接符 50"/>
          <p:cNvCxnSpPr/>
          <p:nvPr/>
        </p:nvCxnSpPr>
        <p:spPr bwMode="auto">
          <a:xfrm>
            <a:off x="6847680" y="4040999"/>
            <a:ext cx="130642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2" name="文本框 51"/>
          <p:cNvSpPr txBox="1"/>
          <p:nvPr/>
        </p:nvSpPr>
        <p:spPr bwMode="auto">
          <a:xfrm>
            <a:off x="8208839" y="3932987"/>
            <a:ext cx="1001006"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周一增量备份</a:t>
            </a:r>
            <a:endParaRPr kumimoji="1" lang="zh-CN" altLang="en-US" sz="1200" b="1" dirty="0">
              <a:cs typeface="+mn-ea"/>
              <a:sym typeface="+mn-lt"/>
            </a:endParaRPr>
          </a:p>
        </p:txBody>
      </p:sp>
      <p:cxnSp>
        <p:nvCxnSpPr>
          <p:cNvPr id="53" name="直接箭头连接符 52"/>
          <p:cNvCxnSpPr/>
          <p:nvPr/>
        </p:nvCxnSpPr>
        <p:spPr bwMode="auto">
          <a:xfrm>
            <a:off x="8147723" y="4365104"/>
            <a:ext cx="129918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文本框 53"/>
          <p:cNvSpPr txBox="1"/>
          <p:nvPr/>
        </p:nvSpPr>
        <p:spPr bwMode="auto">
          <a:xfrm>
            <a:off x="9564163" y="4275779"/>
            <a:ext cx="1001006"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周二</a:t>
            </a:r>
            <a:r>
              <a:rPr kumimoji="1" lang="zh-CN" altLang="en-US" sz="1200" b="1" dirty="0">
                <a:cs typeface="+mn-ea"/>
                <a:sym typeface="+mn-lt"/>
              </a:rPr>
              <a:t>增量</a:t>
            </a:r>
            <a:r>
              <a:rPr kumimoji="1" lang="zh-CN" altLang="en-US" sz="1200" b="1" dirty="0" smtClean="0">
                <a:cs typeface="+mn-ea"/>
                <a:sym typeface="+mn-lt"/>
              </a:rPr>
              <a:t>备份</a:t>
            </a:r>
            <a:endParaRPr kumimoji="1" lang="zh-CN" altLang="en-US" sz="1200" b="1" dirty="0">
              <a:cs typeface="+mn-ea"/>
              <a:sym typeface="+mn-lt"/>
            </a:endParaRPr>
          </a:p>
        </p:txBody>
      </p:sp>
      <p:cxnSp>
        <p:nvCxnSpPr>
          <p:cNvPr id="55" name="直接箭头连接符 54"/>
          <p:cNvCxnSpPr/>
          <p:nvPr/>
        </p:nvCxnSpPr>
        <p:spPr bwMode="auto">
          <a:xfrm>
            <a:off x="9454147" y="4764156"/>
            <a:ext cx="132379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6" name="文本框 55"/>
          <p:cNvSpPr txBox="1"/>
          <p:nvPr/>
        </p:nvSpPr>
        <p:spPr bwMode="auto">
          <a:xfrm>
            <a:off x="10760570" y="4594920"/>
            <a:ext cx="704201" cy="369332"/>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周三增量备份</a:t>
            </a:r>
            <a:endParaRPr kumimoji="1" lang="zh-CN" altLang="en-US" sz="1200" b="1" dirty="0">
              <a:cs typeface="+mn-ea"/>
              <a:sym typeface="+mn-lt"/>
            </a:endParaRPr>
          </a:p>
        </p:txBody>
      </p:sp>
      <p:sp>
        <p:nvSpPr>
          <p:cNvPr id="61" name="文本框 60"/>
          <p:cNvSpPr txBox="1"/>
          <p:nvPr/>
        </p:nvSpPr>
        <p:spPr bwMode="auto">
          <a:xfrm>
            <a:off x="1078953" y="5640383"/>
            <a:ext cx="1001006"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周日完全备份</a:t>
            </a:r>
            <a:endParaRPr kumimoji="1" lang="zh-CN" altLang="en-US" sz="1200" b="1" dirty="0">
              <a:cs typeface="+mn-ea"/>
              <a:sym typeface="+mn-lt"/>
            </a:endParaRPr>
          </a:p>
        </p:txBody>
      </p:sp>
      <p:sp>
        <p:nvSpPr>
          <p:cNvPr id="62" name="文本框 61"/>
          <p:cNvSpPr txBox="1"/>
          <p:nvPr/>
        </p:nvSpPr>
        <p:spPr bwMode="auto">
          <a:xfrm>
            <a:off x="6324173" y="5639818"/>
            <a:ext cx="1001006"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周日完全备份</a:t>
            </a:r>
            <a:endParaRPr kumimoji="1" lang="zh-CN" altLang="en-US" sz="1200" b="1" dirty="0">
              <a:cs typeface="+mn-ea"/>
              <a:sym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latin typeface="+mn-lt"/>
                <a:ea typeface="+mn-ea"/>
                <a:cs typeface="+mn-ea"/>
                <a:sym typeface="+mn-lt"/>
              </a:rPr>
              <a:t>第二章 数据库基础知识</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热备，温备和冷备</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热备</a:t>
            </a:r>
            <a:endParaRPr lang="zh-CN" altLang="en-US" dirty="0" smtClean="0">
              <a:latin typeface="+mn-lt"/>
              <a:ea typeface="+mn-ea"/>
              <a:cs typeface="+mn-ea"/>
              <a:sym typeface="+mn-lt"/>
            </a:endParaRPr>
          </a:p>
          <a:p>
            <a:pPr lvl="1"/>
            <a:r>
              <a:rPr lang="zh-CN" altLang="en-US" dirty="0" smtClean="0">
                <a:latin typeface="+mn-lt"/>
                <a:ea typeface="+mn-ea"/>
                <a:cs typeface="+mn-ea"/>
                <a:sym typeface="+mn-lt"/>
              </a:rPr>
              <a:t>在数据库正常运行下进行备份。</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备份期间，数据库读写均可正常进行。</a:t>
            </a:r>
            <a:endParaRPr lang="en-US" altLang="zh-CN" dirty="0" smtClean="0">
              <a:latin typeface="+mn-lt"/>
              <a:ea typeface="+mn-ea"/>
              <a:cs typeface="+mn-ea"/>
              <a:sym typeface="+mn-lt"/>
            </a:endParaRPr>
          </a:p>
          <a:p>
            <a:r>
              <a:rPr lang="zh-CN" altLang="en-US" dirty="0" smtClean="0">
                <a:latin typeface="+mn-lt"/>
                <a:ea typeface="+mn-ea"/>
                <a:cs typeface="+mn-ea"/>
                <a:sym typeface="+mn-lt"/>
              </a:rPr>
              <a:t>温备</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数据库可用性弱于热备，备份期间，数据库只能进行读操作，不能进行写操作。</a:t>
            </a:r>
            <a:endParaRPr lang="en-US" altLang="zh-CN" dirty="0" smtClean="0">
              <a:latin typeface="+mn-lt"/>
              <a:ea typeface="+mn-ea"/>
              <a:cs typeface="+mn-ea"/>
              <a:sym typeface="+mn-lt"/>
            </a:endParaRPr>
          </a:p>
          <a:p>
            <a:r>
              <a:rPr lang="zh-CN" altLang="en-US" dirty="0" smtClean="0">
                <a:latin typeface="+mn-lt"/>
                <a:ea typeface="+mn-ea"/>
                <a:cs typeface="+mn-ea"/>
                <a:sym typeface="+mn-lt"/>
              </a:rPr>
              <a:t>冷备</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在备份期间，应用的读写操作不可进行。</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备份出的数据可靠性最高。</a:t>
            </a:r>
            <a:endParaRPr lang="en-US" altLang="zh-CN"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物理备份和逻辑备份</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物理备份</a:t>
            </a:r>
            <a:endParaRPr lang="zh-CN" altLang="en-US" dirty="0" smtClean="0">
              <a:latin typeface="+mn-lt"/>
              <a:ea typeface="+mn-ea"/>
              <a:cs typeface="+mn-ea"/>
              <a:sym typeface="+mn-lt"/>
            </a:endParaRPr>
          </a:p>
          <a:p>
            <a:pPr lvl="1"/>
            <a:r>
              <a:rPr lang="zh-CN" altLang="en-US" dirty="0" smtClean="0">
                <a:latin typeface="+mn-lt"/>
                <a:ea typeface="+mn-ea"/>
                <a:cs typeface="+mn-ea"/>
                <a:sym typeface="+mn-lt"/>
              </a:rPr>
              <a:t>直接备份数据库所对应的数据文件甚至是整个磁盘。</a:t>
            </a:r>
            <a:endParaRPr lang="en-US" altLang="zh-CN" dirty="0" smtClean="0">
              <a:latin typeface="+mn-lt"/>
              <a:ea typeface="+mn-ea"/>
              <a:cs typeface="+mn-ea"/>
              <a:sym typeface="+mn-lt"/>
            </a:endParaRPr>
          </a:p>
          <a:p>
            <a:r>
              <a:rPr lang="zh-CN" altLang="en-US" dirty="0" smtClean="0">
                <a:latin typeface="+mn-lt"/>
                <a:ea typeface="+mn-ea"/>
                <a:cs typeface="+mn-ea"/>
                <a:sym typeface="+mn-lt"/>
              </a:rPr>
              <a:t>逻辑备份</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将数据从数据库中导出，并将导出的数据进行存档备份。</a:t>
            </a:r>
            <a:endParaRPr lang="en-US" altLang="zh-CN" dirty="0" smtClean="0">
              <a:latin typeface="+mn-lt"/>
              <a:ea typeface="+mn-ea"/>
              <a:cs typeface="+mn-ea"/>
              <a:sym typeface="+mn-lt"/>
            </a:endParaRPr>
          </a:p>
        </p:txBody>
      </p:sp>
      <p:graphicFrame>
        <p:nvGraphicFramePr>
          <p:cNvPr id="5" name="表格 4"/>
          <p:cNvGraphicFramePr>
            <a:graphicFrameLocks noGrp="1"/>
          </p:cNvGraphicFramePr>
          <p:nvPr/>
        </p:nvGraphicFramePr>
        <p:xfrm>
          <a:off x="1775520" y="3392996"/>
          <a:ext cx="8568953" cy="2875004"/>
        </p:xfrm>
        <a:graphic>
          <a:graphicData uri="http://schemas.openxmlformats.org/drawingml/2006/table">
            <a:tbl>
              <a:tblPr firstRow="1" bandRow="1"/>
              <a:tblGrid>
                <a:gridCol w="1785199"/>
                <a:gridCol w="3391877"/>
                <a:gridCol w="3391877"/>
              </a:tblGrid>
              <a:tr h="406331">
                <a:tc>
                  <a:txBody>
                    <a:bodyPr/>
                    <a:lstStyle/>
                    <a:p>
                      <a:pPr algn="ctr"/>
                      <a:r>
                        <a:rPr lang="zh-CN" altLang="en-US" sz="1600" b="1" dirty="0" smtClean="0">
                          <a:latin typeface="+mn-lt"/>
                          <a:ea typeface="+mn-ea"/>
                          <a:cs typeface="+mn-ea"/>
                          <a:sym typeface="+mn-lt"/>
                        </a:rPr>
                        <a:t>类别</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物理备份</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逻辑备份</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33729">
                <a:tc>
                  <a:txBody>
                    <a:bodyPr/>
                    <a:lstStyle/>
                    <a:p>
                      <a:pPr algn="ctr"/>
                      <a:r>
                        <a:rPr lang="zh-CN" altLang="en-US" sz="1400" dirty="0" smtClean="0">
                          <a:latin typeface="+mn-lt"/>
                          <a:ea typeface="+mn-ea"/>
                          <a:cs typeface="+mn-ea"/>
                          <a:sym typeface="+mn-lt"/>
                        </a:rPr>
                        <a:t>备份对象</a:t>
                      </a:r>
                      <a:endParaRPr lang="zh-CN" altLang="en-US" sz="14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dirty="0" smtClean="0">
                          <a:latin typeface="+mn-lt"/>
                          <a:ea typeface="+mn-ea"/>
                          <a:cs typeface="+mn-ea"/>
                          <a:sym typeface="+mn-lt"/>
                        </a:rPr>
                        <a:t>数据库的物理文件（如数据文件，控制文件，归档日志文件等）</a:t>
                      </a:r>
                      <a:endParaRPr lang="zh-CN" altLang="en-US" sz="1400" dirty="0">
                        <a:latin typeface="+mn-lt"/>
                        <a:ea typeface="+mn-ea"/>
                        <a:cs typeface="+mn-ea"/>
                        <a:sym typeface="+mn-lt"/>
                      </a:endParaRPr>
                    </a:p>
                  </a:txBody>
                  <a:tcPr anchor="ctr"/>
                </a:tc>
                <a:tc>
                  <a:txBody>
                    <a:bodyPr/>
                    <a:lstStyle/>
                    <a:p>
                      <a:pPr algn="ctr"/>
                      <a:r>
                        <a:rPr lang="zh-CN" altLang="en-US" sz="1400" dirty="0" smtClean="0">
                          <a:latin typeface="+mn-lt"/>
                          <a:ea typeface="+mn-ea"/>
                          <a:cs typeface="+mn-ea"/>
                          <a:sym typeface="+mn-lt"/>
                        </a:rPr>
                        <a:t>数据库对象（如用户，表，存储过程等）</a:t>
                      </a:r>
                      <a:endParaRPr lang="zh-CN" altLang="en-US" sz="1400"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zh-CN" altLang="en-US" sz="1400" kern="1200" dirty="0" smtClean="0">
                          <a:solidFill>
                            <a:schemeClr val="tx1"/>
                          </a:solidFill>
                          <a:latin typeface="+mn-lt"/>
                          <a:ea typeface="+mn-ea"/>
                          <a:cs typeface="+mn-ea"/>
                          <a:sym typeface="+mn-lt"/>
                        </a:rPr>
                        <a:t>可移植性</a:t>
                      </a:r>
                      <a:endParaRPr lang="zh-CN" altLang="en-US" sz="14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kern="1200" dirty="0" smtClean="0">
                          <a:solidFill>
                            <a:schemeClr val="tx1"/>
                          </a:solidFill>
                          <a:latin typeface="+mn-lt"/>
                          <a:ea typeface="+mn-ea"/>
                          <a:cs typeface="+mn-ea"/>
                          <a:sym typeface="+mn-lt"/>
                        </a:rPr>
                        <a:t>较弱，甚至不可移植</a:t>
                      </a:r>
                      <a:endParaRPr lang="zh-CN" altLang="en-US" sz="1400" kern="1200" dirty="0">
                        <a:solidFill>
                          <a:schemeClr val="tx1"/>
                        </a:solidFill>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smtClean="0">
                          <a:latin typeface="+mn-lt"/>
                          <a:ea typeface="+mn-ea"/>
                          <a:cs typeface="+mn-ea"/>
                          <a:sym typeface="+mn-lt"/>
                        </a:rPr>
                        <a:t>数据库对象级备份，可移植性较强</a:t>
                      </a:r>
                      <a:endParaRPr lang="zh-CN" altLang="en-US" sz="1400" dirty="0" smtClean="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zh-CN" altLang="en-US" sz="1400" kern="1200" dirty="0" smtClean="0">
                          <a:solidFill>
                            <a:schemeClr val="tx1"/>
                          </a:solidFill>
                          <a:latin typeface="+mn-lt"/>
                          <a:ea typeface="+mn-ea"/>
                          <a:cs typeface="+mn-ea"/>
                          <a:sym typeface="+mn-lt"/>
                        </a:rPr>
                        <a:t>占用空间</a:t>
                      </a:r>
                      <a:endParaRPr lang="zh-CN" altLang="en-US" sz="14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kern="1200" dirty="0" smtClean="0">
                          <a:solidFill>
                            <a:schemeClr val="tx1"/>
                          </a:solidFill>
                          <a:latin typeface="+mn-lt"/>
                          <a:ea typeface="+mn-ea"/>
                          <a:cs typeface="+mn-ea"/>
                          <a:sym typeface="+mn-lt"/>
                        </a:rPr>
                        <a:t>占用空间大</a:t>
                      </a:r>
                      <a:endParaRPr lang="zh-CN" altLang="en-US" sz="1400" kern="1200" dirty="0">
                        <a:solidFill>
                          <a:schemeClr val="tx1"/>
                        </a:solidFill>
                        <a:latin typeface="+mn-lt"/>
                        <a:ea typeface="+mn-ea"/>
                        <a:cs typeface="+mn-ea"/>
                        <a:sym typeface="+mn-lt"/>
                      </a:endParaRPr>
                    </a:p>
                  </a:txBody>
                  <a:tcPr anchor="ctr"/>
                </a:tc>
                <a:tc>
                  <a:txBody>
                    <a:bodyPr/>
                    <a:lstStyle/>
                    <a:p>
                      <a:pPr algn="ctr"/>
                      <a:r>
                        <a:rPr lang="zh-CN" altLang="en-US" sz="1400" kern="1200" dirty="0" smtClean="0">
                          <a:solidFill>
                            <a:schemeClr val="tx1"/>
                          </a:solidFill>
                          <a:latin typeface="+mn-lt"/>
                          <a:ea typeface="+mn-ea"/>
                          <a:cs typeface="+mn-ea"/>
                          <a:sym typeface="+mn-lt"/>
                        </a:rPr>
                        <a:t>占用空间相对较小</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zh-CN" altLang="en-US" sz="1400" kern="1200" dirty="0" smtClean="0">
                          <a:solidFill>
                            <a:schemeClr val="tx1"/>
                          </a:solidFill>
                          <a:latin typeface="+mn-lt"/>
                          <a:ea typeface="+mn-ea"/>
                          <a:cs typeface="+mn-ea"/>
                          <a:sym typeface="+mn-lt"/>
                        </a:rPr>
                        <a:t>恢复效率</a:t>
                      </a:r>
                      <a:endParaRPr lang="zh-CN" altLang="en-US" sz="1400" kern="12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kern="1200" dirty="0" smtClean="0">
                          <a:solidFill>
                            <a:schemeClr val="tx1"/>
                          </a:solidFill>
                          <a:latin typeface="+mn-lt"/>
                          <a:ea typeface="+mn-ea"/>
                          <a:cs typeface="+mn-ea"/>
                          <a:sym typeface="+mn-lt"/>
                        </a:rPr>
                        <a:t>效率高</a:t>
                      </a:r>
                      <a:endParaRPr lang="zh-CN" altLang="en-US" sz="1400" kern="1200" dirty="0">
                        <a:solidFill>
                          <a:schemeClr val="tx1"/>
                        </a:solidFill>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kern="1200" dirty="0" smtClean="0">
                          <a:solidFill>
                            <a:schemeClr val="tx1"/>
                          </a:solidFill>
                          <a:latin typeface="+mn-lt"/>
                          <a:ea typeface="+mn-ea"/>
                          <a:cs typeface="+mn-ea"/>
                          <a:sym typeface="+mn-lt"/>
                        </a:rPr>
                        <a:t>效率较低</a:t>
                      </a:r>
                      <a:endParaRPr lang="zh-CN" altLang="en-US" sz="1400" kern="1200" dirty="0" smtClean="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zh-CN" altLang="en-US" sz="1400" dirty="0" smtClean="0">
                          <a:latin typeface="+mn-lt"/>
                          <a:ea typeface="+mn-ea"/>
                          <a:cs typeface="+mn-ea"/>
                          <a:sym typeface="+mn-lt"/>
                        </a:rPr>
                        <a:t>适用场景</a:t>
                      </a:r>
                      <a:endParaRPr lang="zh-CN" altLang="en-US" sz="14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zh-CN" altLang="en-US" sz="1400" dirty="0" smtClean="0">
                          <a:latin typeface="+mn-lt"/>
                          <a:ea typeface="+mn-ea"/>
                          <a:cs typeface="+mn-ea"/>
                          <a:sym typeface="+mn-lt"/>
                        </a:rPr>
                        <a:t>大型业务系统或者整系统的容灾恢复、</a:t>
                      </a:r>
                      <a:endParaRPr lang="en-US" altLang="zh-CN" sz="1400" dirty="0" smtClean="0">
                        <a:latin typeface="+mn-lt"/>
                        <a:ea typeface="+mn-ea"/>
                        <a:cs typeface="+mn-ea"/>
                        <a:sym typeface="+mn-lt"/>
                      </a:endParaRPr>
                    </a:p>
                    <a:p>
                      <a:pPr algn="ctr"/>
                      <a:r>
                        <a:rPr lang="zh-CN" altLang="en-US" sz="1400" dirty="0" smtClean="0">
                          <a:latin typeface="+mn-lt"/>
                          <a:ea typeface="+mn-ea"/>
                          <a:cs typeface="+mn-ea"/>
                          <a:sym typeface="+mn-lt"/>
                        </a:rPr>
                        <a:t>系统级全量备份</a:t>
                      </a:r>
                      <a:endParaRPr lang="en-US" altLang="zh-CN" sz="1400" dirty="0" smtClean="0">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algn="ctr"/>
                      <a:r>
                        <a:rPr lang="zh-CN" altLang="en-US" sz="1400" kern="1200" dirty="0" smtClean="0">
                          <a:solidFill>
                            <a:schemeClr val="tx1"/>
                          </a:solidFill>
                          <a:latin typeface="+mn-lt"/>
                          <a:ea typeface="+mn-ea"/>
                          <a:cs typeface="+mn-ea"/>
                          <a:sym typeface="+mn-lt"/>
                        </a:rPr>
                        <a:t>主备数据库间的增量数据备份、</a:t>
                      </a:r>
                      <a:endParaRPr lang="en-US" altLang="zh-CN" sz="1400" kern="1200" dirty="0" smtClean="0">
                        <a:solidFill>
                          <a:schemeClr val="tx1"/>
                        </a:solidFill>
                        <a:latin typeface="+mn-lt"/>
                        <a:ea typeface="+mn-ea"/>
                        <a:cs typeface="+mn-ea"/>
                        <a:sym typeface="+mn-lt"/>
                      </a:endParaRPr>
                    </a:p>
                    <a:p>
                      <a:pPr algn="ctr"/>
                      <a:r>
                        <a:rPr lang="zh-CN" altLang="en-US" sz="1400" kern="1200" dirty="0" smtClean="0">
                          <a:solidFill>
                            <a:schemeClr val="tx1"/>
                          </a:solidFill>
                          <a:latin typeface="+mn-lt"/>
                          <a:ea typeface="+mn-ea"/>
                          <a:cs typeface="+mn-ea"/>
                          <a:sym typeface="+mn-lt"/>
                        </a:rPr>
                        <a:t>不同业务系统之间的数据同步、</a:t>
                      </a:r>
                      <a:endParaRPr lang="en-US" altLang="zh-CN" sz="1400" kern="1200" dirty="0" smtClean="0">
                        <a:solidFill>
                          <a:schemeClr val="tx1"/>
                        </a:solidFill>
                        <a:latin typeface="+mn-lt"/>
                        <a:ea typeface="+mn-ea"/>
                        <a:cs typeface="+mn-ea"/>
                        <a:sym typeface="+mn-lt"/>
                      </a:endParaRPr>
                    </a:p>
                    <a:p>
                      <a:pPr algn="ctr"/>
                      <a:r>
                        <a:rPr lang="zh-CN" altLang="en-US" sz="1400" kern="1200" dirty="0" smtClean="0">
                          <a:solidFill>
                            <a:schemeClr val="tx1"/>
                          </a:solidFill>
                          <a:latin typeface="+mn-lt"/>
                          <a:ea typeface="+mn-ea"/>
                          <a:cs typeface="+mn-ea"/>
                          <a:sym typeface="+mn-lt"/>
                        </a:rPr>
                        <a:t>业务不中断升级过程中在线数据迁移</a:t>
                      </a:r>
                      <a:endParaRPr lang="zh-CN" altLang="en-US" sz="1400" kern="1200" dirty="0">
                        <a:solidFill>
                          <a:schemeClr val="tx1"/>
                        </a:solidFill>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cs typeface="+mn-ea"/>
                <a:sym typeface="+mn-lt"/>
              </a:rPr>
              <a:t>数据库管理简介</a:t>
            </a:r>
            <a:endParaRPr lang="en-US" altLang="zh-CN" b="1" dirty="0" smtClean="0">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数据库管理及其工作范围</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对象管理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备份恢复管理</a:t>
            </a:r>
            <a:endParaRPr lang="en-US" altLang="zh-CN" dirty="0">
              <a:solidFill>
                <a:schemeClr val="bg1">
                  <a:lumMod val="50000"/>
                </a:schemeClr>
              </a:solidFill>
              <a:ea typeface="+mn-ea"/>
              <a:cs typeface="+mn-ea"/>
              <a:sym typeface="+mn-lt"/>
            </a:endParaRPr>
          </a:p>
          <a:p>
            <a:pPr lvl="1">
              <a:buSzPct val="60000"/>
              <a:buFont typeface="Wingdings" panose="05000000000000000000" pitchFamily="2" charset="2"/>
              <a:buChar char="n"/>
            </a:pPr>
            <a:r>
              <a:rPr lang="zh-CN" altLang="en-US" dirty="0" smtClean="0">
                <a:ea typeface="+mn-ea"/>
                <a:cs typeface="+mn-ea"/>
                <a:sym typeface="+mn-lt"/>
              </a:rPr>
              <a:t>安全管理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性能管理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运维管理</a:t>
            </a:r>
            <a:endParaRPr lang="en-US" altLang="zh-CN" dirty="0">
              <a:solidFill>
                <a:schemeClr val="bg1">
                  <a:lumMod val="50000"/>
                </a:schemeClr>
              </a:solidFill>
              <a:ea typeface="+mn-ea"/>
              <a:cs typeface="+mn-ea"/>
              <a:sym typeface="+mn-lt"/>
            </a:endParaRPr>
          </a:p>
          <a:p>
            <a:r>
              <a:rPr lang="zh-CN" altLang="en-US" dirty="0" smtClean="0">
                <a:solidFill>
                  <a:schemeClr val="bg1">
                    <a:lumMod val="50000"/>
                  </a:schemeClr>
                </a:solidFill>
                <a:cs typeface="+mn-ea"/>
                <a:sym typeface="+mn-lt"/>
              </a:rPr>
              <a:t>数据库基本概念</a:t>
            </a:r>
            <a:endParaRPr lang="en-US" altLang="zh-CN" dirty="0" smtClean="0">
              <a:cs typeface="+mn-ea"/>
              <a:sym typeface="+mn-lt"/>
            </a:endParaRPr>
          </a:p>
          <a:p>
            <a:endParaRPr lang="zh-CN" altLang="en-US" sz="2800" dirty="0">
              <a:cs typeface="+mn-ea"/>
              <a:sym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数据库系统安全框架</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广义范围，数据库安全框架可以分为三个层次：</a:t>
            </a:r>
            <a:endParaRPr lang="zh-CN" altLang="en-US" sz="1800" dirty="0" smtClean="0">
              <a:latin typeface="+mn-lt"/>
              <a:ea typeface="+mn-ea"/>
              <a:cs typeface="+mn-ea"/>
              <a:sym typeface="+mn-lt"/>
            </a:endParaRPr>
          </a:p>
          <a:p>
            <a:pPr lvl="1"/>
            <a:r>
              <a:rPr lang="zh-CN" altLang="en-US" sz="1600" dirty="0" smtClean="0">
                <a:latin typeface="+mn-lt"/>
                <a:ea typeface="+mn-ea"/>
                <a:cs typeface="+mn-ea"/>
                <a:sym typeface="+mn-lt"/>
              </a:rPr>
              <a:t>网络层次安全</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从技术角度讲，网络系统层次安全方法技术主要有加密技术，数字签名技术，防火墙技术和入侵检测技术等。</a:t>
            </a:r>
            <a:endParaRPr lang="en-US" altLang="zh-CN" sz="1400" dirty="0" smtClean="0">
              <a:latin typeface="+mn-lt"/>
              <a:ea typeface="+mn-ea"/>
              <a:cs typeface="+mn-ea"/>
              <a:sym typeface="+mn-lt"/>
            </a:endParaRPr>
          </a:p>
          <a:p>
            <a:pPr lvl="1"/>
            <a:r>
              <a:rPr lang="zh-CN" altLang="en-US" sz="1600" dirty="0" smtClean="0">
                <a:latin typeface="+mn-lt"/>
                <a:ea typeface="+mn-ea"/>
                <a:cs typeface="+mn-ea"/>
                <a:sym typeface="+mn-lt"/>
              </a:rPr>
              <a:t>操作系统层次安全</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核心是要保证服务器的安全，主要体现在服务器的用户账户，口令，访问权限等方面。</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数据安全主要体现在加密技术、数据存储的安全性，数据传输的安全性等方面，如</a:t>
            </a:r>
            <a:r>
              <a:rPr lang="en-US" altLang="zh-CN" sz="1400" dirty="0" smtClean="0">
                <a:latin typeface="+mn-lt"/>
                <a:ea typeface="+mn-ea"/>
                <a:cs typeface="+mn-ea"/>
                <a:sym typeface="+mn-lt"/>
              </a:rPr>
              <a:t>Kerberos</a:t>
            </a:r>
            <a:r>
              <a:rPr lang="zh-CN" altLang="en-US" sz="1400" dirty="0" smtClean="0">
                <a:latin typeface="+mn-lt"/>
                <a:ea typeface="+mn-ea"/>
                <a:cs typeface="+mn-ea"/>
                <a:sym typeface="+mn-lt"/>
              </a:rPr>
              <a:t>，</a:t>
            </a:r>
            <a:r>
              <a:rPr lang="en-US" altLang="zh-CN" sz="1400" dirty="0" smtClean="0">
                <a:latin typeface="+mn-lt"/>
                <a:ea typeface="+mn-ea"/>
                <a:cs typeface="+mn-ea"/>
                <a:sym typeface="+mn-lt"/>
              </a:rPr>
              <a:t>IPsec</a:t>
            </a:r>
            <a:r>
              <a:rPr lang="zh-CN" altLang="en-US" sz="1400" dirty="0" smtClean="0">
                <a:latin typeface="+mn-lt"/>
                <a:ea typeface="+mn-ea"/>
                <a:cs typeface="+mn-ea"/>
                <a:sym typeface="+mn-lt"/>
              </a:rPr>
              <a:t>，</a:t>
            </a:r>
            <a:r>
              <a:rPr lang="en-US" altLang="zh-CN" sz="1400" dirty="0" smtClean="0">
                <a:latin typeface="+mn-lt"/>
                <a:ea typeface="+mn-ea"/>
                <a:cs typeface="+mn-ea"/>
                <a:sym typeface="+mn-lt"/>
              </a:rPr>
              <a:t>SSL</a:t>
            </a:r>
            <a:r>
              <a:rPr lang="zh-CN" altLang="en-US" sz="1400" dirty="0" smtClean="0">
                <a:latin typeface="+mn-lt"/>
                <a:ea typeface="+mn-ea"/>
                <a:cs typeface="+mn-ea"/>
                <a:sym typeface="+mn-lt"/>
              </a:rPr>
              <a:t>和</a:t>
            </a:r>
            <a:r>
              <a:rPr lang="en-US" altLang="zh-CN" sz="1400" dirty="0" smtClean="0">
                <a:latin typeface="+mn-lt"/>
                <a:ea typeface="+mn-ea"/>
                <a:cs typeface="+mn-ea"/>
                <a:sym typeface="+mn-lt"/>
              </a:rPr>
              <a:t>VPN</a:t>
            </a:r>
            <a:r>
              <a:rPr lang="zh-CN" altLang="en-US" sz="1400" dirty="0" smtClean="0">
                <a:latin typeface="+mn-lt"/>
                <a:ea typeface="+mn-ea"/>
                <a:cs typeface="+mn-ea"/>
                <a:sym typeface="+mn-lt"/>
              </a:rPr>
              <a:t>等技术。</a:t>
            </a:r>
            <a:endParaRPr lang="en-US" altLang="zh-CN" sz="1400" dirty="0" smtClean="0">
              <a:latin typeface="+mn-lt"/>
              <a:ea typeface="+mn-ea"/>
              <a:cs typeface="+mn-ea"/>
              <a:sym typeface="+mn-lt"/>
            </a:endParaRPr>
          </a:p>
          <a:p>
            <a:pPr lvl="1"/>
            <a:r>
              <a:rPr lang="zh-CN" altLang="en-US" sz="1600" dirty="0" smtClean="0">
                <a:latin typeface="+mn-lt"/>
                <a:ea typeface="+mn-ea"/>
                <a:cs typeface="+mn-ea"/>
                <a:sym typeface="+mn-lt"/>
              </a:rPr>
              <a:t>数据管理系统层次安全</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数据库加密；</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数据存取访问控制；</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安全审计；</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数据备份。</a:t>
            </a:r>
            <a:endParaRPr lang="en-US" altLang="zh-CN" sz="1400"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安全控制模型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安全控制</a:t>
            </a:r>
            <a:endParaRPr lang="zh-CN" altLang="en-US" sz="2000" dirty="0" smtClean="0">
              <a:latin typeface="+mn-lt"/>
              <a:ea typeface="+mn-ea"/>
              <a:cs typeface="+mn-ea"/>
              <a:sym typeface="+mn-lt"/>
            </a:endParaRPr>
          </a:p>
          <a:p>
            <a:pPr lvl="1"/>
            <a:r>
              <a:rPr lang="zh-CN" altLang="en-US" sz="1800" dirty="0" smtClean="0">
                <a:latin typeface="+mn-lt"/>
                <a:ea typeface="+mn-ea"/>
                <a:cs typeface="+mn-ea"/>
                <a:sym typeface="+mn-lt"/>
              </a:rPr>
              <a:t>在数据库应用系统的不同层次提供对有意和无意损害行为的安全防范，例如：</a:t>
            </a:r>
            <a:endParaRPr lang="en-US" altLang="zh-CN" sz="1800" dirty="0" smtClean="0">
              <a:latin typeface="+mn-lt"/>
              <a:ea typeface="+mn-ea"/>
              <a:cs typeface="+mn-ea"/>
              <a:sym typeface="+mn-lt"/>
            </a:endParaRPr>
          </a:p>
          <a:p>
            <a:pPr lvl="2"/>
            <a:r>
              <a:rPr lang="zh-CN" altLang="en-US" sz="1600" dirty="0" smtClean="0">
                <a:latin typeface="+mn-lt"/>
                <a:ea typeface="+mn-ea"/>
                <a:cs typeface="+mn-ea"/>
                <a:sym typeface="+mn-lt"/>
              </a:rPr>
              <a:t>加密存取数据 </a:t>
            </a:r>
            <a:r>
              <a:rPr lang="en-US" altLang="zh-CN" sz="1600" dirty="0" smtClean="0">
                <a:latin typeface="+mn-lt"/>
                <a:ea typeface="+mn-ea"/>
                <a:cs typeface="+mn-ea"/>
                <a:sym typeface="+mn-lt"/>
              </a:rPr>
              <a:t>-&gt; </a:t>
            </a:r>
            <a:r>
              <a:rPr lang="zh-CN" altLang="en-US" sz="1600" dirty="0" smtClean="0">
                <a:latin typeface="+mn-lt"/>
                <a:ea typeface="+mn-ea"/>
                <a:cs typeface="+mn-ea"/>
                <a:sym typeface="+mn-lt"/>
              </a:rPr>
              <a:t>有意非法活动</a:t>
            </a:r>
            <a:endParaRPr lang="en-US" altLang="zh-CN" sz="1600" dirty="0" smtClean="0">
              <a:latin typeface="+mn-lt"/>
              <a:ea typeface="+mn-ea"/>
              <a:cs typeface="+mn-ea"/>
              <a:sym typeface="+mn-lt"/>
            </a:endParaRPr>
          </a:p>
          <a:p>
            <a:pPr lvl="2"/>
            <a:r>
              <a:rPr lang="zh-CN" altLang="en-US" sz="1600" dirty="0" smtClean="0">
                <a:latin typeface="+mn-lt"/>
                <a:ea typeface="+mn-ea"/>
                <a:cs typeface="+mn-ea"/>
                <a:sym typeface="+mn-lt"/>
              </a:rPr>
              <a:t>用户身份验证，限制操作权限 </a:t>
            </a:r>
            <a:r>
              <a:rPr lang="en-US" altLang="zh-CN" sz="1600" dirty="0" smtClean="0">
                <a:latin typeface="+mn-lt"/>
                <a:ea typeface="+mn-ea"/>
                <a:cs typeface="+mn-ea"/>
                <a:sym typeface="+mn-lt"/>
              </a:rPr>
              <a:t>-&gt; </a:t>
            </a:r>
            <a:r>
              <a:rPr lang="zh-CN" altLang="en-US" sz="1600" dirty="0" smtClean="0">
                <a:latin typeface="+mn-lt"/>
                <a:ea typeface="+mn-ea"/>
                <a:cs typeface="+mn-ea"/>
                <a:sym typeface="+mn-lt"/>
              </a:rPr>
              <a:t>有意的非法操作</a:t>
            </a:r>
            <a:endParaRPr lang="en-US" altLang="zh-CN" sz="1600" dirty="0" smtClean="0">
              <a:latin typeface="+mn-lt"/>
              <a:ea typeface="+mn-ea"/>
              <a:cs typeface="+mn-ea"/>
              <a:sym typeface="+mn-lt"/>
            </a:endParaRPr>
          </a:p>
          <a:p>
            <a:pPr lvl="2"/>
            <a:r>
              <a:rPr lang="zh-CN" altLang="en-US" sz="1600" dirty="0" smtClean="0">
                <a:latin typeface="+mn-lt"/>
                <a:ea typeface="+mn-ea"/>
                <a:cs typeface="+mn-ea"/>
                <a:sym typeface="+mn-lt"/>
              </a:rPr>
              <a:t>提高系统可靠性和数据备份 </a:t>
            </a:r>
            <a:r>
              <a:rPr lang="en-US" altLang="zh-CN" sz="1600" dirty="0" smtClean="0">
                <a:latin typeface="+mn-lt"/>
                <a:ea typeface="+mn-ea"/>
                <a:cs typeface="+mn-ea"/>
                <a:sym typeface="+mn-lt"/>
              </a:rPr>
              <a:t>-&gt; </a:t>
            </a:r>
            <a:r>
              <a:rPr lang="zh-CN" altLang="en-US" sz="1600" dirty="0" smtClean="0">
                <a:latin typeface="+mn-lt"/>
                <a:ea typeface="+mn-ea"/>
                <a:cs typeface="+mn-ea"/>
                <a:sym typeface="+mn-lt"/>
              </a:rPr>
              <a:t>无意的损害行为</a:t>
            </a:r>
            <a:endParaRPr lang="en-US" altLang="zh-CN" sz="1600" dirty="0" smtClean="0">
              <a:latin typeface="+mn-lt"/>
              <a:ea typeface="+mn-ea"/>
              <a:cs typeface="+mn-ea"/>
              <a:sym typeface="+mn-lt"/>
            </a:endParaRPr>
          </a:p>
          <a:p>
            <a:r>
              <a:rPr lang="zh-CN" altLang="en-US" sz="2000" dirty="0" smtClean="0">
                <a:latin typeface="+mn-lt"/>
                <a:ea typeface="+mn-ea"/>
                <a:cs typeface="+mn-ea"/>
                <a:sym typeface="+mn-lt"/>
              </a:rPr>
              <a:t>安全控制模型</a:t>
            </a:r>
            <a:endParaRPr lang="en-US" altLang="zh-CN" sz="2000" dirty="0" smtClean="0">
              <a:latin typeface="+mn-lt"/>
              <a:ea typeface="+mn-ea"/>
              <a:cs typeface="+mn-ea"/>
              <a:sym typeface="+mn-lt"/>
            </a:endParaRPr>
          </a:p>
        </p:txBody>
      </p:sp>
      <p:sp>
        <p:nvSpPr>
          <p:cNvPr id="4" name="Rectangle 18"/>
          <p:cNvSpPr>
            <a:spLocks noChangeArrowheads="1"/>
          </p:cNvSpPr>
          <p:nvPr/>
        </p:nvSpPr>
        <p:spPr bwMode="auto">
          <a:xfrm>
            <a:off x="1583849" y="4460359"/>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a:cs typeface="+mn-ea"/>
                <a:sym typeface="+mn-lt"/>
              </a:rPr>
              <a:t>用户</a:t>
            </a:r>
            <a:endParaRPr kumimoji="1" lang="en-US" altLang="zh-CN" sz="1600" b="1" dirty="0">
              <a:cs typeface="+mn-ea"/>
              <a:sym typeface="+mn-lt"/>
            </a:endParaRPr>
          </a:p>
        </p:txBody>
      </p:sp>
      <p:cxnSp>
        <p:nvCxnSpPr>
          <p:cNvPr id="5" name="直接箭头连接符 4"/>
          <p:cNvCxnSpPr/>
          <p:nvPr/>
        </p:nvCxnSpPr>
        <p:spPr bwMode="auto">
          <a:xfrm flipV="1">
            <a:off x="2677262" y="4641308"/>
            <a:ext cx="580773" cy="6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Rectangle 18"/>
          <p:cNvSpPr>
            <a:spLocks noChangeArrowheads="1"/>
          </p:cNvSpPr>
          <p:nvPr/>
        </p:nvSpPr>
        <p:spPr bwMode="auto">
          <a:xfrm>
            <a:off x="8280593" y="4460359"/>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a:cs typeface="+mn-ea"/>
                <a:sym typeface="+mn-lt"/>
              </a:rPr>
              <a:t>存储</a:t>
            </a:r>
            <a:endParaRPr kumimoji="1" lang="en-US" altLang="zh-CN" sz="1600" b="1" dirty="0">
              <a:cs typeface="+mn-ea"/>
              <a:sym typeface="+mn-lt"/>
            </a:endParaRPr>
          </a:p>
        </p:txBody>
      </p:sp>
      <p:sp>
        <p:nvSpPr>
          <p:cNvPr id="9" name="Rectangle 18"/>
          <p:cNvSpPr>
            <a:spLocks noChangeArrowheads="1"/>
          </p:cNvSpPr>
          <p:nvPr/>
        </p:nvSpPr>
        <p:spPr bwMode="auto">
          <a:xfrm>
            <a:off x="3258035" y="4460359"/>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数据库</a:t>
            </a:r>
            <a:endParaRPr kumimoji="1" lang="en-US" altLang="zh-CN" sz="1600" b="1" dirty="0" smtClean="0">
              <a:cs typeface="+mn-ea"/>
              <a:sym typeface="+mn-lt"/>
            </a:endParaRPr>
          </a:p>
          <a:p>
            <a:pPr algn="ctr" defTabSz="914400"/>
            <a:r>
              <a:rPr kumimoji="1" lang="zh-CN" altLang="en-US" sz="1600" b="1" dirty="0" smtClean="0">
                <a:cs typeface="+mn-ea"/>
                <a:sym typeface="+mn-lt"/>
              </a:rPr>
              <a:t>应用程序</a:t>
            </a:r>
            <a:endParaRPr kumimoji="1" lang="en-US" altLang="zh-CN" sz="1600" b="1" dirty="0">
              <a:cs typeface="+mn-ea"/>
              <a:sym typeface="+mn-lt"/>
            </a:endParaRPr>
          </a:p>
        </p:txBody>
      </p:sp>
      <p:sp>
        <p:nvSpPr>
          <p:cNvPr id="10" name="Rectangle 18"/>
          <p:cNvSpPr>
            <a:spLocks noChangeArrowheads="1"/>
          </p:cNvSpPr>
          <p:nvPr/>
        </p:nvSpPr>
        <p:spPr bwMode="auto">
          <a:xfrm>
            <a:off x="4932221" y="4460359"/>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数据库</a:t>
            </a:r>
            <a:endParaRPr kumimoji="1" lang="en-US" altLang="zh-CN" sz="1600" b="1" dirty="0" smtClean="0">
              <a:cs typeface="+mn-ea"/>
              <a:sym typeface="+mn-lt"/>
            </a:endParaRPr>
          </a:p>
          <a:p>
            <a:pPr algn="ctr" defTabSz="914400"/>
            <a:r>
              <a:rPr kumimoji="1" lang="zh-CN" altLang="en-US" sz="1600" b="1" dirty="0" smtClean="0">
                <a:cs typeface="+mn-ea"/>
                <a:sym typeface="+mn-lt"/>
              </a:rPr>
              <a:t>管理系统</a:t>
            </a:r>
            <a:endParaRPr kumimoji="1" lang="en-US" altLang="zh-CN" sz="1600" b="1" dirty="0">
              <a:cs typeface="+mn-ea"/>
              <a:sym typeface="+mn-lt"/>
            </a:endParaRPr>
          </a:p>
        </p:txBody>
      </p:sp>
      <p:sp>
        <p:nvSpPr>
          <p:cNvPr id="11" name="Rectangle 18"/>
          <p:cNvSpPr>
            <a:spLocks noChangeArrowheads="1"/>
          </p:cNvSpPr>
          <p:nvPr/>
        </p:nvSpPr>
        <p:spPr bwMode="auto">
          <a:xfrm>
            <a:off x="6606407" y="4460359"/>
            <a:ext cx="1084049" cy="521282"/>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操作系统</a:t>
            </a:r>
            <a:endParaRPr kumimoji="1" lang="en-US" altLang="zh-CN" sz="1600" b="1" dirty="0">
              <a:cs typeface="+mn-ea"/>
              <a:sym typeface="+mn-lt"/>
            </a:endParaRPr>
          </a:p>
        </p:txBody>
      </p:sp>
      <p:cxnSp>
        <p:nvCxnSpPr>
          <p:cNvPr id="18" name="直接箭头连接符 17"/>
          <p:cNvCxnSpPr/>
          <p:nvPr/>
        </p:nvCxnSpPr>
        <p:spPr bwMode="auto">
          <a:xfrm flipH="1" flipV="1">
            <a:off x="2666580" y="4814867"/>
            <a:ext cx="580773" cy="6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接箭头连接符 18"/>
          <p:cNvCxnSpPr/>
          <p:nvPr/>
        </p:nvCxnSpPr>
        <p:spPr bwMode="auto">
          <a:xfrm flipV="1">
            <a:off x="4363183" y="4641308"/>
            <a:ext cx="580773" cy="6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接箭头连接符 19"/>
          <p:cNvCxnSpPr/>
          <p:nvPr/>
        </p:nvCxnSpPr>
        <p:spPr bwMode="auto">
          <a:xfrm flipH="1" flipV="1">
            <a:off x="4352501" y="4814867"/>
            <a:ext cx="580773" cy="6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接箭头连接符 20"/>
          <p:cNvCxnSpPr/>
          <p:nvPr/>
        </p:nvCxnSpPr>
        <p:spPr bwMode="auto">
          <a:xfrm flipV="1">
            <a:off x="6025634" y="4617132"/>
            <a:ext cx="580773" cy="6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flipH="1" flipV="1">
            <a:off x="6014952" y="4790691"/>
            <a:ext cx="580773" cy="6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flipV="1">
            <a:off x="7720546" y="4638153"/>
            <a:ext cx="580773" cy="6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接箭头连接符 23"/>
          <p:cNvCxnSpPr/>
          <p:nvPr/>
        </p:nvCxnSpPr>
        <p:spPr bwMode="auto">
          <a:xfrm flipH="1" flipV="1">
            <a:off x="7709864" y="4797152"/>
            <a:ext cx="580773" cy="6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Line 20"/>
          <p:cNvSpPr>
            <a:spLocks noChangeShapeType="1"/>
          </p:cNvSpPr>
          <p:nvPr/>
        </p:nvSpPr>
        <p:spPr bwMode="auto">
          <a:xfrm flipH="1">
            <a:off x="2963652" y="4828503"/>
            <a:ext cx="0" cy="904753"/>
          </a:xfrm>
          <a:prstGeom prst="line">
            <a:avLst/>
          </a:prstGeom>
          <a:noFill/>
          <a:ln w="38100">
            <a:solidFill>
              <a:srgbClr val="C00000"/>
            </a:solidFill>
            <a:round/>
            <a:headEnd type="none" w="med" len="med"/>
            <a:tailEnd type="none" w="med" len="med"/>
          </a:ln>
          <a:effectLst/>
        </p:spPr>
        <p:txBody>
          <a:bodyPr wrap="square" lIns="83448" tIns="41724" rIns="83448" bIns="41724" anchor="ctr">
            <a:spAutoFit/>
          </a:bodyPr>
          <a:lstStyle/>
          <a:p>
            <a:endParaRPr lang="en-US" sz="800">
              <a:cs typeface="+mn-ea"/>
              <a:sym typeface="+mn-lt"/>
            </a:endParaRPr>
          </a:p>
        </p:txBody>
      </p:sp>
      <p:sp>
        <p:nvSpPr>
          <p:cNvPr id="26" name="Line 20"/>
          <p:cNvSpPr>
            <a:spLocks noChangeShapeType="1"/>
          </p:cNvSpPr>
          <p:nvPr/>
        </p:nvSpPr>
        <p:spPr bwMode="auto">
          <a:xfrm flipH="1">
            <a:off x="6384032" y="4790691"/>
            <a:ext cx="0" cy="904753"/>
          </a:xfrm>
          <a:prstGeom prst="line">
            <a:avLst/>
          </a:prstGeom>
          <a:noFill/>
          <a:ln w="38100">
            <a:solidFill>
              <a:srgbClr val="C00000"/>
            </a:solidFill>
            <a:round/>
            <a:headEnd type="none" w="med" len="med"/>
            <a:tailEnd type="none" w="med" len="med"/>
          </a:ln>
          <a:effectLst/>
        </p:spPr>
        <p:txBody>
          <a:bodyPr wrap="square" lIns="83448" tIns="41724" rIns="83448" bIns="41724" anchor="ctr">
            <a:spAutoFit/>
          </a:bodyPr>
          <a:lstStyle/>
          <a:p>
            <a:endParaRPr lang="en-US" sz="800">
              <a:cs typeface="+mn-ea"/>
              <a:sym typeface="+mn-lt"/>
            </a:endParaRPr>
          </a:p>
        </p:txBody>
      </p:sp>
      <p:sp>
        <p:nvSpPr>
          <p:cNvPr id="27" name="Line 20"/>
          <p:cNvSpPr>
            <a:spLocks noChangeShapeType="1"/>
          </p:cNvSpPr>
          <p:nvPr/>
        </p:nvSpPr>
        <p:spPr bwMode="auto">
          <a:xfrm flipH="1">
            <a:off x="8040216" y="4828503"/>
            <a:ext cx="0" cy="904753"/>
          </a:xfrm>
          <a:prstGeom prst="line">
            <a:avLst/>
          </a:prstGeom>
          <a:noFill/>
          <a:ln w="38100">
            <a:solidFill>
              <a:srgbClr val="C00000"/>
            </a:solidFill>
            <a:round/>
            <a:headEnd type="none" w="med" len="med"/>
            <a:tailEnd type="none" w="med" len="med"/>
          </a:ln>
          <a:effectLst/>
        </p:spPr>
        <p:txBody>
          <a:bodyPr wrap="square" lIns="83448" tIns="41724" rIns="83448" bIns="41724" anchor="ctr">
            <a:spAutoFit/>
          </a:bodyPr>
          <a:lstStyle/>
          <a:p>
            <a:endParaRPr lang="en-US" sz="800">
              <a:cs typeface="+mn-ea"/>
              <a:sym typeface="+mn-lt"/>
            </a:endParaRPr>
          </a:p>
        </p:txBody>
      </p:sp>
      <p:sp>
        <p:nvSpPr>
          <p:cNvPr id="28" name="文本框 27"/>
          <p:cNvSpPr txBox="1"/>
          <p:nvPr/>
        </p:nvSpPr>
        <p:spPr bwMode="auto">
          <a:xfrm>
            <a:off x="1996511" y="5345520"/>
            <a:ext cx="801965"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身份验证</a:t>
            </a:r>
            <a:endParaRPr kumimoji="1" lang="zh-CN" altLang="en-US" sz="1200" b="1" dirty="0">
              <a:cs typeface="+mn-ea"/>
              <a:sym typeface="+mn-lt"/>
            </a:endParaRPr>
          </a:p>
        </p:txBody>
      </p:sp>
      <p:sp>
        <p:nvSpPr>
          <p:cNvPr id="29" name="文本框 28"/>
          <p:cNvSpPr txBox="1"/>
          <p:nvPr/>
        </p:nvSpPr>
        <p:spPr bwMode="auto">
          <a:xfrm>
            <a:off x="4132139" y="5338238"/>
            <a:ext cx="1103060"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操作权限控制</a:t>
            </a:r>
            <a:endParaRPr kumimoji="1" lang="zh-CN" altLang="en-US" sz="1200" b="1" dirty="0">
              <a:cs typeface="+mn-ea"/>
              <a:sym typeface="+mn-lt"/>
            </a:endParaRPr>
          </a:p>
        </p:txBody>
      </p:sp>
      <p:sp>
        <p:nvSpPr>
          <p:cNvPr id="30" name="文本框 29"/>
          <p:cNvSpPr txBox="1"/>
          <p:nvPr/>
        </p:nvSpPr>
        <p:spPr bwMode="auto">
          <a:xfrm>
            <a:off x="6660594" y="5317806"/>
            <a:ext cx="1103060"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文件操作控制</a:t>
            </a:r>
            <a:endParaRPr kumimoji="1" lang="zh-CN" altLang="en-US" sz="1200" b="1" dirty="0">
              <a:cs typeface="+mn-ea"/>
              <a:sym typeface="+mn-lt"/>
            </a:endParaRPr>
          </a:p>
        </p:txBody>
      </p:sp>
      <p:sp>
        <p:nvSpPr>
          <p:cNvPr id="31" name="文本框 30"/>
          <p:cNvSpPr txBox="1"/>
          <p:nvPr/>
        </p:nvSpPr>
        <p:spPr bwMode="auto">
          <a:xfrm>
            <a:off x="8389977" y="5317806"/>
            <a:ext cx="1103060"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加密与冗余</a:t>
            </a:r>
            <a:endParaRPr kumimoji="1" lang="zh-CN" altLang="en-US" sz="1200" b="1" dirty="0">
              <a:cs typeface="+mn-ea"/>
              <a:sym typeface="+mn-lt"/>
            </a:endParaRPr>
          </a:p>
        </p:txBody>
      </p:sp>
      <p:sp>
        <p:nvSpPr>
          <p:cNvPr id="32" name="Rectangle 24"/>
          <p:cNvSpPr>
            <a:spLocks noChangeArrowheads="1"/>
          </p:cNvSpPr>
          <p:nvPr/>
        </p:nvSpPr>
        <p:spPr bwMode="auto">
          <a:xfrm>
            <a:off x="1261777" y="4113076"/>
            <a:ext cx="8424936" cy="1764196"/>
          </a:xfrm>
          <a:prstGeom prst="rect">
            <a:avLst/>
          </a:prstGeom>
          <a:noFill/>
          <a:ln w="14351" algn="ctr">
            <a:solidFill>
              <a:srgbClr val="000000"/>
            </a:solidFill>
            <a:prstDash val="dash"/>
            <a:miter lim="800000"/>
          </a:ln>
        </p:spPr>
        <p:txBody>
          <a:bodyPr wrap="square" anchor="t">
            <a:noAutofit/>
          </a:bodyPr>
          <a:lstStyle/>
          <a:p>
            <a:pPr algn="ctr">
              <a:spcBef>
                <a:spcPts val="0"/>
              </a:spcBef>
              <a:defRPr/>
            </a:pPr>
            <a:endParaRPr lang="zh-CN" altLang="en-US" sz="2000" dirty="0">
              <a:cs typeface="+mn-ea"/>
              <a:sym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身份验证</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数据库用户的身份验证是</a:t>
            </a:r>
            <a:r>
              <a:rPr lang="en-US" altLang="zh-CN" dirty="0" smtClean="0">
                <a:latin typeface="+mn-lt"/>
                <a:ea typeface="+mn-ea"/>
                <a:cs typeface="+mn-ea"/>
                <a:sym typeface="+mn-lt"/>
              </a:rPr>
              <a:t>DBMS</a:t>
            </a:r>
            <a:r>
              <a:rPr lang="zh-CN" altLang="en-US" dirty="0" smtClean="0">
                <a:latin typeface="+mn-lt"/>
                <a:ea typeface="+mn-ea"/>
                <a:cs typeface="+mn-ea"/>
                <a:sym typeface="+mn-lt"/>
              </a:rPr>
              <a:t>提供的最外层安全保护措施。</a:t>
            </a:r>
            <a:endParaRPr lang="zh-CN" altLang="en-US" dirty="0" smtClean="0">
              <a:latin typeface="+mn-lt"/>
              <a:ea typeface="+mn-ea"/>
              <a:cs typeface="+mn-ea"/>
              <a:sym typeface="+mn-lt"/>
            </a:endParaRPr>
          </a:p>
          <a:p>
            <a:pPr lvl="1"/>
            <a:r>
              <a:rPr lang="zh-CN" altLang="en-US" dirty="0" smtClean="0">
                <a:latin typeface="+mn-lt"/>
                <a:ea typeface="+mn-ea"/>
                <a:cs typeface="+mn-ea"/>
                <a:sym typeface="+mn-lt"/>
              </a:rPr>
              <a:t>阻止未经授权的用户的访问。</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对于数据库应用目前普遍采用用户名密码验证模式，所以有必要增强密码强度。</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采用长度较长的字符串，如</a:t>
            </a:r>
            <a:r>
              <a:rPr lang="en-US" altLang="zh-CN" dirty="0" smtClean="0">
                <a:latin typeface="+mn-lt"/>
                <a:ea typeface="+mn-ea"/>
                <a:cs typeface="+mn-ea"/>
                <a:sym typeface="+mn-lt"/>
              </a:rPr>
              <a:t>8-20</a:t>
            </a:r>
            <a:r>
              <a:rPr lang="zh-CN" altLang="en-US" dirty="0" smtClean="0">
                <a:latin typeface="+mn-lt"/>
                <a:ea typeface="+mn-ea"/>
                <a:cs typeface="+mn-ea"/>
                <a:sym typeface="+mn-lt"/>
              </a:rPr>
              <a:t>个字符；</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混合数字，字母和符号的密码；</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定期更换密码；</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密码不能重复使用。</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在开发的代码或者脚本中，禁止出现数据库用户的密码明文。</a:t>
            </a:r>
            <a:endParaRPr lang="en-US" altLang="zh-CN" dirty="0" smtClean="0">
              <a:latin typeface="+mn-lt"/>
              <a:ea typeface="+mn-ea"/>
              <a:cs typeface="+mn-ea"/>
              <a:sym typeface="+mn-lt"/>
            </a:endParaRPr>
          </a:p>
          <a:p>
            <a:pPr lvl="2"/>
            <a:endParaRPr lang="en-US" altLang="zh-CN"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访问控制</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访问控制是数据库安全中最有效的办法也是最容易出问题的地方。</a:t>
            </a:r>
            <a:endParaRPr lang="en-US" altLang="zh-CN" dirty="0" smtClean="0">
              <a:latin typeface="+mn-lt"/>
              <a:ea typeface="+mn-ea"/>
              <a:cs typeface="+mn-ea"/>
              <a:sym typeface="+mn-lt"/>
            </a:endParaRPr>
          </a:p>
          <a:p>
            <a:r>
              <a:rPr lang="zh-CN" altLang="en-US" dirty="0" smtClean="0">
                <a:latin typeface="+mn-lt"/>
                <a:ea typeface="+mn-ea"/>
                <a:cs typeface="+mn-ea"/>
                <a:sym typeface="+mn-lt"/>
              </a:rPr>
              <a:t>基本原则</a:t>
            </a:r>
            <a:endParaRPr lang="zh-CN" altLang="en-US" dirty="0" smtClean="0">
              <a:latin typeface="+mn-lt"/>
              <a:ea typeface="+mn-ea"/>
              <a:cs typeface="+mn-ea"/>
              <a:sym typeface="+mn-lt"/>
            </a:endParaRPr>
          </a:p>
          <a:p>
            <a:pPr lvl="1"/>
            <a:r>
              <a:rPr lang="zh-CN" altLang="en-US" dirty="0" smtClean="0">
                <a:latin typeface="+mn-lt"/>
                <a:ea typeface="+mn-ea"/>
                <a:cs typeface="+mn-ea"/>
                <a:sym typeface="+mn-lt"/>
              </a:rPr>
              <a:t>对于不同用户根据敏感数据的分类要求，给予不同的权限。</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最小权限原则</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检查关键权限</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检查关键数据库对象的权限</a:t>
            </a:r>
            <a:endParaRPr lang="en-US" altLang="zh-CN" dirty="0" smtClean="0">
              <a:latin typeface="+mn-lt"/>
              <a:ea typeface="+mn-ea"/>
              <a:cs typeface="+mn-ea"/>
              <a:sym typeface="+mn-lt"/>
            </a:endParaRPr>
          </a:p>
          <a:p>
            <a:r>
              <a:rPr lang="zh-CN" altLang="en-US" dirty="0" smtClean="0">
                <a:latin typeface="+mn-lt"/>
                <a:ea typeface="+mn-ea"/>
                <a:cs typeface="+mn-ea"/>
                <a:sym typeface="+mn-lt"/>
              </a:rPr>
              <a:t>基于角色的权限管理</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对于大型数据库系统或者用户数量多的系统，权限管理主要使用基于角色的访问控制</a:t>
            </a:r>
            <a:r>
              <a:rPr lang="en-US" altLang="zh-CN" dirty="0" smtClean="0">
                <a:latin typeface="+mn-lt"/>
                <a:ea typeface="+mn-ea"/>
                <a:cs typeface="+mn-ea"/>
                <a:sym typeface="+mn-lt"/>
              </a:rPr>
              <a:t>(Role Based Access Control</a:t>
            </a:r>
            <a:r>
              <a:rPr lang="zh-CN" altLang="en-US" dirty="0" smtClean="0">
                <a:latin typeface="+mn-lt"/>
                <a:ea typeface="+mn-ea"/>
                <a:cs typeface="+mn-ea"/>
                <a:sym typeface="+mn-lt"/>
              </a:rPr>
              <a:t>，</a:t>
            </a:r>
            <a:r>
              <a:rPr lang="en-US" altLang="zh-CN" dirty="0" smtClean="0">
                <a:latin typeface="+mn-lt"/>
                <a:ea typeface="+mn-ea"/>
                <a:cs typeface="+mn-ea"/>
                <a:sym typeface="+mn-lt"/>
              </a:rPr>
              <a:t>RBAC</a:t>
            </a:r>
            <a:r>
              <a:rPr lang="en-US" altLang="zh-CN" dirty="0">
                <a:latin typeface="+mn-lt"/>
                <a:ea typeface="+mn-ea"/>
                <a:cs typeface="+mn-ea"/>
                <a:sym typeface="+mn-lt"/>
              </a:rPr>
              <a:t>)</a:t>
            </a:r>
            <a:r>
              <a:rPr lang="zh-CN" altLang="en-US" dirty="0" smtClean="0">
                <a:latin typeface="+mn-lt"/>
                <a:ea typeface="+mn-ea"/>
                <a:cs typeface="+mn-ea"/>
                <a:sym typeface="+mn-lt"/>
              </a:rPr>
              <a:t>。</a:t>
            </a:r>
            <a:endParaRPr lang="en-US" altLang="zh-CN"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开启审计</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审计可以帮助数据库管理员发现现存架构和使用中的漏洞。</a:t>
            </a:r>
            <a:endParaRPr lang="en-US" altLang="zh-CN" dirty="0" smtClean="0">
              <a:latin typeface="+mn-lt"/>
              <a:ea typeface="+mn-ea"/>
              <a:cs typeface="+mn-ea"/>
              <a:sym typeface="+mn-lt"/>
            </a:endParaRPr>
          </a:p>
          <a:p>
            <a:r>
              <a:rPr lang="zh-CN" altLang="en-US" dirty="0" smtClean="0">
                <a:latin typeface="+mn-lt"/>
                <a:ea typeface="+mn-ea"/>
                <a:cs typeface="+mn-ea"/>
                <a:sym typeface="+mn-lt"/>
              </a:rPr>
              <a:t>数据库审计的层次</a:t>
            </a:r>
            <a:endParaRPr lang="zh-CN" altLang="en-US" dirty="0" smtClean="0">
              <a:latin typeface="+mn-lt"/>
              <a:ea typeface="+mn-ea"/>
              <a:cs typeface="+mn-ea"/>
              <a:sym typeface="+mn-lt"/>
            </a:endParaRPr>
          </a:p>
          <a:p>
            <a:pPr lvl="1"/>
            <a:r>
              <a:rPr lang="zh-CN" altLang="en-US" dirty="0" smtClean="0">
                <a:latin typeface="+mn-lt"/>
                <a:ea typeface="+mn-ea"/>
                <a:cs typeface="+mn-ea"/>
                <a:sym typeface="+mn-lt"/>
              </a:rPr>
              <a:t>访问及身份验证审计，数据库用户登入</a:t>
            </a:r>
            <a:r>
              <a:rPr lang="en-US" altLang="zh-CN" dirty="0" smtClean="0">
                <a:latin typeface="+mn-lt"/>
                <a:ea typeface="+mn-ea"/>
                <a:cs typeface="+mn-ea"/>
                <a:sym typeface="+mn-lt"/>
              </a:rPr>
              <a:t>(logon</a:t>
            </a:r>
            <a:r>
              <a:rPr lang="en-US" altLang="zh-CN" dirty="0">
                <a:latin typeface="+mn-lt"/>
                <a:ea typeface="+mn-ea"/>
                <a:cs typeface="+mn-ea"/>
                <a:sym typeface="+mn-lt"/>
              </a:rPr>
              <a:t>)</a:t>
            </a:r>
            <a:r>
              <a:rPr lang="zh-CN" altLang="en-US" dirty="0" smtClean="0">
                <a:latin typeface="+mn-lt"/>
                <a:ea typeface="+mn-ea"/>
                <a:cs typeface="+mn-ea"/>
                <a:sym typeface="+mn-lt"/>
              </a:rPr>
              <a:t>，登出</a:t>
            </a:r>
            <a:r>
              <a:rPr lang="en-US" altLang="zh-CN" dirty="0" smtClean="0">
                <a:latin typeface="+mn-lt"/>
                <a:ea typeface="+mn-ea"/>
                <a:cs typeface="+mn-ea"/>
                <a:sym typeface="+mn-lt"/>
              </a:rPr>
              <a:t>(logoff)</a:t>
            </a:r>
            <a:r>
              <a:rPr lang="zh-CN" altLang="en-US" dirty="0" smtClean="0">
                <a:latin typeface="+mn-lt"/>
                <a:ea typeface="+mn-ea"/>
                <a:cs typeface="+mn-ea"/>
                <a:sym typeface="+mn-lt"/>
              </a:rPr>
              <a:t>的相关信息，如登入登出时间，连接方式及参数信息，登入途径等。</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用户与管理员审计：针对用户和管理员执行的活动进行分析和报告。</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安全活动监控：记录数据库中任何未授权或者可疑的活动生成审计报告。</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漏洞与威胁审计：发现数据库可能存在的漏洞，以及想要利用这些漏洞的“用户”。</a:t>
            </a:r>
            <a:endParaRPr lang="en-US" altLang="zh-CN" dirty="0" smtClean="0">
              <a:latin typeface="+mn-lt"/>
              <a:ea typeface="+mn-ea"/>
              <a:cs typeface="+mn-ea"/>
              <a:sym typeface="+mn-lt"/>
            </a:endParaRPr>
          </a:p>
          <a:p>
            <a:pPr lvl="2"/>
            <a:endParaRPr lang="en-US" altLang="zh-CN"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数据库加密</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数据库加密的不同层次</a:t>
            </a:r>
            <a:r>
              <a:rPr lang="en-US" altLang="zh-CN" dirty="0" smtClean="0">
                <a:latin typeface="+mn-lt"/>
                <a:ea typeface="+mn-ea"/>
                <a:cs typeface="+mn-ea"/>
                <a:sym typeface="+mn-lt"/>
              </a:rPr>
              <a:t>:</a:t>
            </a:r>
            <a:endParaRPr lang="en-US" altLang="zh-CN" dirty="0" smtClean="0">
              <a:latin typeface="+mn-lt"/>
              <a:ea typeface="+mn-ea"/>
              <a:cs typeface="+mn-ea"/>
              <a:sym typeface="+mn-lt"/>
            </a:endParaRPr>
          </a:p>
          <a:p>
            <a:pPr lvl="1"/>
            <a:r>
              <a:rPr lang="en-US" altLang="zh-CN" dirty="0" smtClean="0">
                <a:latin typeface="+mn-lt"/>
                <a:ea typeface="+mn-ea"/>
                <a:cs typeface="+mn-ea"/>
                <a:sym typeface="+mn-lt"/>
              </a:rPr>
              <a:t>DBMS</a:t>
            </a:r>
            <a:r>
              <a:rPr lang="zh-CN" altLang="en-US" dirty="0" smtClean="0">
                <a:latin typeface="+mn-lt"/>
                <a:ea typeface="+mn-ea"/>
                <a:cs typeface="+mn-ea"/>
                <a:sym typeface="+mn-lt"/>
              </a:rPr>
              <a:t>内核层</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数据在物理存取之前完成加</a:t>
            </a:r>
            <a:r>
              <a:rPr lang="en-US" altLang="zh-CN" dirty="0" smtClean="0">
                <a:latin typeface="+mn-lt"/>
                <a:ea typeface="+mn-ea"/>
                <a:cs typeface="+mn-ea"/>
                <a:sym typeface="+mn-lt"/>
              </a:rPr>
              <a:t>/</a:t>
            </a:r>
            <a:r>
              <a:rPr lang="zh-CN" altLang="en-US" dirty="0" smtClean="0">
                <a:latin typeface="+mn-lt"/>
                <a:ea typeface="+mn-ea"/>
                <a:cs typeface="+mn-ea"/>
                <a:sym typeface="+mn-lt"/>
              </a:rPr>
              <a:t>解密工作；</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对于数据库用户来说是透明的，没有感觉的；</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采用加密存储，加密运算在服务器端运行，在一定程度上会加重服务器的负载。</a:t>
            </a:r>
            <a:endParaRPr lang="en-US" altLang="zh-CN" dirty="0" smtClean="0">
              <a:latin typeface="+mn-lt"/>
              <a:ea typeface="+mn-ea"/>
              <a:cs typeface="+mn-ea"/>
              <a:sym typeface="+mn-lt"/>
            </a:endParaRPr>
          </a:p>
          <a:p>
            <a:pPr lvl="1"/>
            <a:r>
              <a:rPr lang="en-US" altLang="zh-CN" dirty="0" smtClean="0">
                <a:latin typeface="+mn-lt"/>
                <a:ea typeface="+mn-ea"/>
                <a:cs typeface="+mn-ea"/>
                <a:sym typeface="+mn-lt"/>
              </a:rPr>
              <a:t>DBMS</a:t>
            </a:r>
            <a:r>
              <a:rPr lang="zh-CN" altLang="en-US" dirty="0" smtClean="0">
                <a:latin typeface="+mn-lt"/>
                <a:ea typeface="+mn-ea"/>
                <a:cs typeface="+mn-ea"/>
                <a:sym typeface="+mn-lt"/>
              </a:rPr>
              <a:t>外层加密</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开发专门的加解密工具，或者定义加解密方法；</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可以控制加密对象粒度，到表或者字段级别进行加解密；</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用户只需要关注敏感信息范围。</a:t>
            </a:r>
            <a:endParaRPr lang="en-US" altLang="zh-CN"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cs typeface="+mn-ea"/>
                <a:sym typeface="+mn-lt"/>
              </a:rPr>
              <a:t>数据库管理简介</a:t>
            </a:r>
            <a:endParaRPr lang="en-US" altLang="zh-CN" b="1" dirty="0" smtClean="0">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数据库管理及其工作范围</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对象管理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备份恢复管理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安全管理</a:t>
            </a:r>
            <a:endParaRPr lang="en-US" altLang="zh-CN" dirty="0">
              <a:solidFill>
                <a:schemeClr val="bg1">
                  <a:lumMod val="50000"/>
                </a:schemeClr>
              </a:solidFill>
              <a:ea typeface="+mn-ea"/>
              <a:cs typeface="+mn-ea"/>
              <a:sym typeface="+mn-lt"/>
            </a:endParaRPr>
          </a:p>
          <a:p>
            <a:pPr lvl="1">
              <a:buSzPct val="60000"/>
              <a:buFont typeface="Wingdings" panose="05000000000000000000" pitchFamily="2" charset="2"/>
              <a:buChar char="n"/>
            </a:pPr>
            <a:r>
              <a:rPr lang="zh-CN" altLang="en-US" dirty="0" smtClean="0">
                <a:ea typeface="+mn-ea"/>
                <a:cs typeface="+mn-ea"/>
                <a:sym typeface="+mn-lt"/>
              </a:rPr>
              <a:t>性能管理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运维管理</a:t>
            </a:r>
            <a:endParaRPr lang="en-US" altLang="zh-CN" dirty="0">
              <a:solidFill>
                <a:schemeClr val="bg1">
                  <a:lumMod val="50000"/>
                </a:schemeClr>
              </a:solidFill>
              <a:ea typeface="+mn-ea"/>
              <a:cs typeface="+mn-ea"/>
              <a:sym typeface="+mn-lt"/>
            </a:endParaRPr>
          </a:p>
          <a:p>
            <a:r>
              <a:rPr lang="zh-CN" altLang="en-US" dirty="0" smtClean="0">
                <a:solidFill>
                  <a:schemeClr val="bg1">
                    <a:lumMod val="50000"/>
                  </a:schemeClr>
                </a:solidFill>
                <a:cs typeface="+mn-ea"/>
                <a:sym typeface="+mn-lt"/>
              </a:rPr>
              <a:t>数据库基本概念</a:t>
            </a:r>
            <a:endParaRPr lang="zh-CN" altLang="en-US" dirty="0">
              <a:solidFill>
                <a:schemeClr val="bg1">
                  <a:lumMod val="50000"/>
                </a:schemeClr>
              </a:solidFill>
              <a:cs typeface="+mn-ea"/>
              <a:sym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latin typeface="+mn-lt"/>
                <a:ea typeface="+mn-ea"/>
                <a:cs typeface="+mn-ea"/>
                <a:sym typeface="+mn-lt"/>
              </a:rPr>
              <a:t>不同的数据库产品各有特点，但是在主要的数据库概念上大家都具有一定的共同基础，都实现了各种数据库对象，实现了不同层级的安全保护措施，都强调对数据库性能管理和日常运维管理。</a:t>
            </a:r>
            <a:endParaRPr lang="en-US" altLang="zh-CN" dirty="0" smtClean="0">
              <a:latin typeface="+mn-lt"/>
              <a:ea typeface="+mn-ea"/>
              <a:cs typeface="+mn-ea"/>
              <a:sym typeface="+mn-lt"/>
            </a:endParaRPr>
          </a:p>
          <a:p>
            <a:r>
              <a:rPr lang="zh-CN" altLang="en-US" dirty="0" smtClean="0">
                <a:latin typeface="+mn-lt"/>
                <a:ea typeface="+mn-ea"/>
                <a:cs typeface="+mn-ea"/>
                <a:sym typeface="+mn-lt"/>
              </a:rPr>
              <a:t>本章</a:t>
            </a:r>
            <a:r>
              <a:rPr lang="zh-CN" altLang="en-US" dirty="0">
                <a:latin typeface="+mn-lt"/>
                <a:ea typeface="+mn-ea"/>
                <a:cs typeface="+mn-ea"/>
                <a:sym typeface="+mn-lt"/>
              </a:rPr>
              <a:t>主要</a:t>
            </a:r>
            <a:r>
              <a:rPr lang="zh-CN" altLang="en-US" dirty="0" smtClean="0">
                <a:latin typeface="+mn-lt"/>
                <a:ea typeface="+mn-ea"/>
                <a:cs typeface="+mn-ea"/>
                <a:sym typeface="+mn-lt"/>
              </a:rPr>
              <a:t>讲述数据库管理的主要职责和内容，并对一些常见的、重要的数据库概念进行了介绍，作为下一阶段学习的基础。</a:t>
            </a:r>
            <a:endParaRPr lang="zh-CN" altLang="en-US" dirty="0">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资源</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55079" y="1249817"/>
            <a:ext cx="4859679" cy="4680000"/>
          </a:xfrm>
        </p:spPr>
        <p:txBody>
          <a:bodyPr/>
          <a:lstStyle/>
          <a:p>
            <a:r>
              <a:rPr lang="zh-CN" altLang="en-US" sz="1800" dirty="0" smtClean="0">
                <a:latin typeface="+mn-lt"/>
                <a:ea typeface="+mn-ea"/>
                <a:cs typeface="+mn-ea"/>
                <a:sym typeface="+mn-lt"/>
              </a:rPr>
              <a:t>供给类资源</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这类资源也称为基础资源，是计算机硬件对应的资源。</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操作系统管理的资源。</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处理能力：</a:t>
            </a:r>
            <a:r>
              <a:rPr lang="en-US" altLang="zh-CN" sz="1600" dirty="0" smtClean="0">
                <a:latin typeface="+mn-lt"/>
                <a:ea typeface="+mn-ea"/>
                <a:cs typeface="+mn-ea"/>
                <a:sym typeface="+mn-lt"/>
              </a:rPr>
              <a:t>CPU&gt;</a:t>
            </a:r>
            <a:r>
              <a:rPr lang="zh-CN" altLang="en-US" sz="1600" dirty="0" smtClean="0">
                <a:latin typeface="+mn-lt"/>
                <a:ea typeface="+mn-ea"/>
                <a:cs typeface="+mn-ea"/>
                <a:sym typeface="+mn-lt"/>
              </a:rPr>
              <a:t>内存</a:t>
            </a:r>
            <a:r>
              <a:rPr lang="en-US" altLang="zh-CN" sz="1600" dirty="0" smtClean="0">
                <a:latin typeface="+mn-lt"/>
                <a:ea typeface="+mn-ea"/>
                <a:cs typeface="+mn-ea"/>
                <a:sym typeface="+mn-lt"/>
              </a:rPr>
              <a:t>&gt;&gt;</a:t>
            </a:r>
            <a:r>
              <a:rPr lang="zh-CN" altLang="en-US" sz="1600" dirty="0" smtClean="0">
                <a:latin typeface="+mn-lt"/>
                <a:ea typeface="+mn-ea"/>
                <a:cs typeface="+mn-ea"/>
                <a:sym typeface="+mn-lt"/>
              </a:rPr>
              <a:t>磁盘≈网络。</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并发性控制资源</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这类资源包括但不限于：锁，队列，缓存，互斥信号等。</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数据库系统管理的资源。</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性能管理的基本原则</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充分利用资源不浪费。</a:t>
            </a:r>
            <a:endParaRPr lang="en-US" altLang="zh-CN" sz="1600" dirty="0" smtClean="0">
              <a:latin typeface="+mn-lt"/>
              <a:ea typeface="+mn-ea"/>
              <a:cs typeface="+mn-ea"/>
              <a:sym typeface="+mn-lt"/>
            </a:endParaRPr>
          </a:p>
          <a:p>
            <a:pPr lvl="1"/>
            <a:endParaRPr lang="zh-CN" altLang="en-US" sz="1600" dirty="0">
              <a:latin typeface="+mn-lt"/>
              <a:ea typeface="+mn-ea"/>
              <a:cs typeface="+mn-ea"/>
              <a:sym typeface="+mn-lt"/>
            </a:endParaRPr>
          </a:p>
        </p:txBody>
      </p:sp>
      <p:graphicFrame>
        <p:nvGraphicFramePr>
          <p:cNvPr id="4" name="表格 3"/>
          <p:cNvGraphicFramePr>
            <a:graphicFrameLocks noGrp="1"/>
          </p:cNvGraphicFramePr>
          <p:nvPr/>
        </p:nvGraphicFramePr>
        <p:xfrm>
          <a:off x="5879976" y="1340768"/>
          <a:ext cx="5436604" cy="4846113"/>
        </p:xfrm>
        <a:graphic>
          <a:graphicData uri="http://schemas.openxmlformats.org/drawingml/2006/table">
            <a:tbl>
              <a:tblPr firstRow="1" bandRow="1"/>
              <a:tblGrid>
                <a:gridCol w="1908211"/>
                <a:gridCol w="2052228"/>
                <a:gridCol w="1476165"/>
              </a:tblGrid>
              <a:tr h="406331">
                <a:tc>
                  <a:txBody>
                    <a:bodyPr/>
                    <a:lstStyle/>
                    <a:p>
                      <a:pPr algn="ctr"/>
                      <a:r>
                        <a:rPr lang="zh-CN" altLang="en-US" sz="1600" b="1" dirty="0" smtClean="0">
                          <a:latin typeface="+mn-lt"/>
                          <a:ea typeface="+mn-ea"/>
                          <a:cs typeface="+mn-ea"/>
                          <a:sym typeface="+mn-lt"/>
                        </a:rPr>
                        <a:t>指标</a:t>
                      </a:r>
                      <a:endParaRPr lang="zh-CN" altLang="en-US" sz="16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说明</a:t>
                      </a:r>
                      <a:endParaRPr lang="zh-CN" altLang="en-US" sz="16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lt"/>
                          <a:ea typeface="+mn-ea"/>
                          <a:cs typeface="+mn-ea"/>
                          <a:sym typeface="+mn-lt"/>
                        </a:rPr>
                        <a:t>时间</a:t>
                      </a:r>
                      <a:r>
                        <a:rPr lang="en-US" altLang="zh-CN" sz="1600" b="1" dirty="0" smtClean="0">
                          <a:latin typeface="+mn-lt"/>
                          <a:ea typeface="+mn-ea"/>
                          <a:cs typeface="+mn-ea"/>
                          <a:sym typeface="+mn-lt"/>
                        </a:rPr>
                        <a:t>(ns)</a:t>
                      </a:r>
                      <a:endParaRPr lang="zh-CN" altLang="en-US" sz="16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06331">
                <a:tc>
                  <a:txBody>
                    <a:bodyPr/>
                    <a:lstStyle/>
                    <a:p>
                      <a:pPr algn="ctr"/>
                      <a:r>
                        <a:rPr lang="en-US" altLang="zh-CN" sz="1400" b="0" i="0" kern="1200" dirty="0" smtClean="0">
                          <a:solidFill>
                            <a:schemeClr val="tx1"/>
                          </a:solidFill>
                          <a:effectLst/>
                          <a:latin typeface="+mn-lt"/>
                          <a:ea typeface="+mn-ea"/>
                          <a:cs typeface="+mn-ea"/>
                          <a:sym typeface="+mn-lt"/>
                        </a:rPr>
                        <a:t>L1 cache reference</a:t>
                      </a:r>
                      <a:endParaRPr lang="zh-CN" altLang="en-US" sz="1400"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b="0" i="0" kern="1200" dirty="0" smtClean="0">
                          <a:solidFill>
                            <a:schemeClr val="tx1"/>
                          </a:solidFill>
                          <a:effectLst/>
                          <a:latin typeface="+mn-lt"/>
                          <a:ea typeface="+mn-ea"/>
                          <a:cs typeface="+mn-ea"/>
                          <a:sym typeface="+mn-lt"/>
                        </a:rPr>
                        <a:t>读取</a:t>
                      </a:r>
                      <a:r>
                        <a:rPr lang="en-US" altLang="zh-CN" sz="1400" b="0" i="0" kern="1200" dirty="0" smtClean="0">
                          <a:solidFill>
                            <a:schemeClr val="tx1"/>
                          </a:solidFill>
                          <a:effectLst/>
                          <a:latin typeface="+mn-lt"/>
                          <a:ea typeface="+mn-ea"/>
                          <a:cs typeface="+mn-ea"/>
                          <a:sym typeface="+mn-lt"/>
                        </a:rPr>
                        <a:t>CPU</a:t>
                      </a:r>
                      <a:r>
                        <a:rPr lang="zh-CN" altLang="en-US" sz="1400" b="0" i="0" kern="1200" dirty="0" smtClean="0">
                          <a:solidFill>
                            <a:schemeClr val="tx1"/>
                          </a:solidFill>
                          <a:effectLst/>
                          <a:latin typeface="+mn-lt"/>
                          <a:ea typeface="+mn-ea"/>
                          <a:cs typeface="+mn-ea"/>
                          <a:sym typeface="+mn-lt"/>
                        </a:rPr>
                        <a:t>的一级缓存</a:t>
                      </a:r>
                      <a:endParaRPr lang="zh-CN" altLang="en-US" sz="1400" b="0" i="0" kern="1200" dirty="0">
                        <a:solidFill>
                          <a:schemeClr val="tx1"/>
                        </a:solidFill>
                        <a:effectLst/>
                        <a:latin typeface="+mn-lt"/>
                        <a:ea typeface="+mn-ea"/>
                        <a:cs typeface="+mn-ea"/>
                        <a:sym typeface="+mn-lt"/>
                      </a:endParaRPr>
                    </a:p>
                  </a:txBody>
                  <a:tcPr anchor="ctr"/>
                </a:tc>
                <a:tc>
                  <a:txBody>
                    <a:bodyPr/>
                    <a:lstStyle/>
                    <a:p>
                      <a:pPr algn="ctr"/>
                      <a:r>
                        <a:rPr lang="en-US" altLang="zh-CN" sz="1400" b="0" i="0" kern="1200" dirty="0" smtClean="0">
                          <a:solidFill>
                            <a:schemeClr val="tx1"/>
                          </a:solidFill>
                          <a:effectLst/>
                          <a:latin typeface="+mn-lt"/>
                          <a:ea typeface="+mn-ea"/>
                          <a:cs typeface="+mn-ea"/>
                          <a:sym typeface="+mn-lt"/>
                        </a:rPr>
                        <a:t>0.5</a:t>
                      </a:r>
                      <a:endParaRPr lang="zh-CN" altLang="en-US" sz="1400" b="0" i="0" kern="1200" dirty="0">
                        <a:solidFill>
                          <a:schemeClr val="tx1"/>
                        </a:solidFill>
                        <a:effectLst/>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en-US" altLang="zh-CN" sz="1400" b="0" i="0" kern="1200" dirty="0" smtClean="0">
                          <a:solidFill>
                            <a:schemeClr val="tx1"/>
                          </a:solidFill>
                          <a:effectLst/>
                          <a:latin typeface="+mn-lt"/>
                          <a:ea typeface="+mn-ea"/>
                          <a:cs typeface="+mn-ea"/>
                          <a:sym typeface="+mn-lt"/>
                        </a:rPr>
                        <a:t>L2 cache reference</a:t>
                      </a:r>
                      <a:endParaRPr lang="zh-CN" altLang="en-US" sz="1400" b="0" i="0" kern="1200" dirty="0">
                        <a:solidFill>
                          <a:schemeClr val="tx1"/>
                        </a:solidFill>
                        <a:effectLst/>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b="0" i="0" kern="1200" dirty="0" smtClean="0">
                          <a:solidFill>
                            <a:schemeClr val="tx1"/>
                          </a:solidFill>
                          <a:effectLst/>
                          <a:latin typeface="+mn-lt"/>
                          <a:ea typeface="+mn-ea"/>
                          <a:cs typeface="+mn-ea"/>
                          <a:sym typeface="+mn-lt"/>
                        </a:rPr>
                        <a:t>读取</a:t>
                      </a:r>
                      <a:r>
                        <a:rPr lang="en-US" altLang="zh-CN" sz="1400" b="0" i="0" kern="1200" dirty="0" smtClean="0">
                          <a:solidFill>
                            <a:schemeClr val="tx1"/>
                          </a:solidFill>
                          <a:effectLst/>
                          <a:latin typeface="+mn-lt"/>
                          <a:ea typeface="+mn-ea"/>
                          <a:cs typeface="+mn-ea"/>
                          <a:sym typeface="+mn-lt"/>
                        </a:rPr>
                        <a:t>CPU</a:t>
                      </a:r>
                      <a:r>
                        <a:rPr lang="zh-CN" altLang="en-US" sz="1400" b="0" i="0" kern="1200" dirty="0" smtClean="0">
                          <a:solidFill>
                            <a:schemeClr val="tx1"/>
                          </a:solidFill>
                          <a:effectLst/>
                          <a:latin typeface="+mn-lt"/>
                          <a:ea typeface="+mn-ea"/>
                          <a:cs typeface="+mn-ea"/>
                          <a:sym typeface="+mn-lt"/>
                        </a:rPr>
                        <a:t>的二级缓存</a:t>
                      </a:r>
                      <a:endParaRPr lang="zh-CN" altLang="en-US" sz="1400" b="0" i="0" kern="1200" dirty="0">
                        <a:solidFill>
                          <a:schemeClr val="tx1"/>
                        </a:solidFill>
                        <a:effectLst/>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i="0" kern="1200" dirty="0" smtClean="0">
                          <a:solidFill>
                            <a:schemeClr val="tx1"/>
                          </a:solidFill>
                          <a:effectLst/>
                          <a:latin typeface="+mn-lt"/>
                          <a:ea typeface="+mn-ea"/>
                          <a:cs typeface="+mn-ea"/>
                          <a:sym typeface="+mn-lt"/>
                        </a:rPr>
                        <a:t>7</a:t>
                      </a:r>
                      <a:endParaRPr lang="zh-CN" altLang="en-US" sz="1400" b="0" i="0" kern="1200" dirty="0" smtClean="0">
                        <a:solidFill>
                          <a:schemeClr val="tx1"/>
                        </a:solidFill>
                        <a:effectLst/>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en-US" altLang="zh-CN" sz="1400" b="0" i="0" kern="1200" dirty="0" smtClean="0">
                          <a:solidFill>
                            <a:schemeClr val="tx1"/>
                          </a:solidFill>
                          <a:effectLst/>
                          <a:latin typeface="+mn-lt"/>
                          <a:ea typeface="+mn-ea"/>
                          <a:cs typeface="+mn-ea"/>
                          <a:sym typeface="+mn-lt"/>
                        </a:rPr>
                        <a:t>Main memory reference</a:t>
                      </a:r>
                      <a:endParaRPr lang="zh-CN" altLang="en-US" sz="1400" b="0" i="0" kern="1200" dirty="0">
                        <a:solidFill>
                          <a:schemeClr val="tx1"/>
                        </a:solidFill>
                        <a:effectLst/>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b="0" i="0" kern="1200" dirty="0" smtClean="0">
                          <a:solidFill>
                            <a:schemeClr val="tx1"/>
                          </a:solidFill>
                          <a:effectLst/>
                          <a:latin typeface="+mn-lt"/>
                          <a:ea typeface="+mn-ea"/>
                          <a:cs typeface="+mn-ea"/>
                          <a:sym typeface="+mn-lt"/>
                        </a:rPr>
                        <a:t>读取内存数据</a:t>
                      </a:r>
                      <a:endParaRPr lang="zh-CN" altLang="en-US" sz="1400" b="0" i="0" kern="1200" dirty="0">
                        <a:solidFill>
                          <a:schemeClr val="tx1"/>
                        </a:solidFill>
                        <a:effectLst/>
                        <a:latin typeface="+mn-lt"/>
                        <a:ea typeface="+mn-ea"/>
                        <a:cs typeface="+mn-ea"/>
                        <a:sym typeface="+mn-lt"/>
                      </a:endParaRPr>
                    </a:p>
                  </a:txBody>
                  <a:tcPr anchor="ctr"/>
                </a:tc>
                <a:tc>
                  <a:txBody>
                    <a:bodyPr/>
                    <a:lstStyle/>
                    <a:p>
                      <a:pPr algn="ctr"/>
                      <a:r>
                        <a:rPr lang="en-US" altLang="zh-CN" sz="1400" b="0" i="0" kern="1200" dirty="0" smtClean="0">
                          <a:solidFill>
                            <a:schemeClr val="tx1"/>
                          </a:solidFill>
                          <a:effectLst/>
                          <a:latin typeface="+mn-lt"/>
                          <a:ea typeface="+mn-ea"/>
                          <a:cs typeface="+mn-ea"/>
                          <a:sym typeface="+mn-lt"/>
                        </a:rPr>
                        <a:t>100</a:t>
                      </a:r>
                      <a:endParaRPr lang="zh-CN" altLang="en-US" sz="1400" b="0" i="0" kern="1200" dirty="0">
                        <a:solidFill>
                          <a:schemeClr val="tx1"/>
                        </a:solidFill>
                        <a:effectLst/>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en-US" altLang="zh-CN" sz="1400" b="0" i="0" kern="1200" dirty="0" smtClean="0">
                          <a:solidFill>
                            <a:schemeClr val="tx1"/>
                          </a:solidFill>
                          <a:effectLst/>
                          <a:latin typeface="+mn-lt"/>
                          <a:ea typeface="+mn-ea"/>
                          <a:cs typeface="+mn-ea"/>
                          <a:sym typeface="+mn-lt"/>
                        </a:rPr>
                        <a:t>Compress 1K bytes with Zippy</a:t>
                      </a:r>
                      <a:endParaRPr lang="zh-CN" altLang="en-US" sz="1400" b="0" i="0" kern="1200" dirty="0">
                        <a:solidFill>
                          <a:schemeClr val="tx1"/>
                        </a:solidFill>
                        <a:effectLst/>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400" b="0" i="0" kern="1200" dirty="0" smtClean="0">
                          <a:solidFill>
                            <a:schemeClr val="tx1"/>
                          </a:solidFill>
                          <a:effectLst/>
                          <a:latin typeface="+mn-lt"/>
                          <a:ea typeface="+mn-ea"/>
                          <a:cs typeface="+mn-ea"/>
                          <a:sym typeface="+mn-lt"/>
                        </a:rPr>
                        <a:t>Zippy</a:t>
                      </a:r>
                      <a:r>
                        <a:rPr lang="zh-CN" altLang="en-US" sz="1400" b="0" i="0" kern="1200" dirty="0" smtClean="0">
                          <a:solidFill>
                            <a:schemeClr val="tx1"/>
                          </a:solidFill>
                          <a:effectLst/>
                          <a:latin typeface="+mn-lt"/>
                          <a:ea typeface="+mn-ea"/>
                          <a:cs typeface="+mn-ea"/>
                          <a:sym typeface="+mn-lt"/>
                        </a:rPr>
                        <a:t>算法压缩</a:t>
                      </a:r>
                      <a:r>
                        <a:rPr lang="en-US" altLang="zh-CN" sz="1400" b="0" i="0" kern="1200" dirty="0" smtClean="0">
                          <a:solidFill>
                            <a:schemeClr val="tx1"/>
                          </a:solidFill>
                          <a:effectLst/>
                          <a:latin typeface="+mn-lt"/>
                          <a:ea typeface="+mn-ea"/>
                          <a:cs typeface="+mn-ea"/>
                          <a:sym typeface="+mn-lt"/>
                        </a:rPr>
                        <a:t>1K</a:t>
                      </a:r>
                      <a:r>
                        <a:rPr lang="zh-CN" altLang="en-US" sz="1400" b="0" i="0" kern="1200" dirty="0" smtClean="0">
                          <a:solidFill>
                            <a:schemeClr val="tx1"/>
                          </a:solidFill>
                          <a:effectLst/>
                          <a:latin typeface="+mn-lt"/>
                          <a:ea typeface="+mn-ea"/>
                          <a:cs typeface="+mn-ea"/>
                          <a:sym typeface="+mn-lt"/>
                        </a:rPr>
                        <a:t>字节</a:t>
                      </a:r>
                      <a:endParaRPr lang="zh-CN" altLang="en-US" sz="1400" b="0" i="0" kern="1200" dirty="0">
                        <a:solidFill>
                          <a:schemeClr val="tx1"/>
                        </a:solidFill>
                        <a:effectLst/>
                        <a:latin typeface="+mn-lt"/>
                        <a:ea typeface="+mn-ea"/>
                        <a:cs typeface="+mn-ea"/>
                        <a:sym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i="0" kern="1200" dirty="0" smtClean="0">
                          <a:solidFill>
                            <a:schemeClr val="tx1"/>
                          </a:solidFill>
                          <a:effectLst/>
                          <a:latin typeface="+mn-lt"/>
                          <a:ea typeface="+mn-ea"/>
                          <a:cs typeface="+mn-ea"/>
                          <a:sym typeface="+mn-lt"/>
                        </a:rPr>
                        <a:t>10,000</a:t>
                      </a:r>
                      <a:endParaRPr lang="zh-CN" altLang="en-US" sz="1400" b="0" i="0" kern="1200" dirty="0" smtClean="0">
                        <a:solidFill>
                          <a:schemeClr val="tx1"/>
                        </a:solidFill>
                        <a:effectLst/>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en-US" altLang="zh-CN" sz="1400" b="0" i="0" kern="1200" dirty="0" smtClean="0">
                          <a:solidFill>
                            <a:schemeClr val="tx1"/>
                          </a:solidFill>
                          <a:effectLst/>
                          <a:latin typeface="+mn-lt"/>
                          <a:ea typeface="+mn-ea"/>
                          <a:cs typeface="+mn-ea"/>
                          <a:sym typeface="+mn-lt"/>
                        </a:rPr>
                        <a:t>Send 2K bytes over 1 </a:t>
                      </a:r>
                      <a:r>
                        <a:rPr lang="en-US" altLang="zh-CN" sz="1400" b="0" i="0" kern="1200" dirty="0" err="1" smtClean="0">
                          <a:solidFill>
                            <a:schemeClr val="tx1"/>
                          </a:solidFill>
                          <a:effectLst/>
                          <a:latin typeface="+mn-lt"/>
                          <a:ea typeface="+mn-ea"/>
                          <a:cs typeface="+mn-ea"/>
                          <a:sym typeface="+mn-lt"/>
                        </a:rPr>
                        <a:t>Gbps</a:t>
                      </a:r>
                      <a:r>
                        <a:rPr lang="en-US" altLang="zh-CN" sz="1400" b="0" i="0" kern="1200" dirty="0" smtClean="0">
                          <a:solidFill>
                            <a:schemeClr val="tx1"/>
                          </a:solidFill>
                          <a:effectLst/>
                          <a:latin typeface="+mn-lt"/>
                          <a:ea typeface="+mn-ea"/>
                          <a:cs typeface="+mn-ea"/>
                          <a:sym typeface="+mn-lt"/>
                        </a:rPr>
                        <a:t> network</a:t>
                      </a:r>
                      <a:endParaRPr lang="zh-CN" altLang="en-US" sz="1400" b="0" i="0" kern="1200" dirty="0">
                        <a:solidFill>
                          <a:schemeClr val="tx1"/>
                        </a:solidFill>
                        <a:effectLst/>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b="0" i="0" kern="1200" dirty="0" smtClean="0">
                          <a:solidFill>
                            <a:schemeClr val="tx1"/>
                          </a:solidFill>
                          <a:effectLst/>
                          <a:latin typeface="+mn-lt"/>
                          <a:ea typeface="+mn-ea"/>
                          <a:cs typeface="+mn-ea"/>
                          <a:sym typeface="+mn-lt"/>
                        </a:rPr>
                        <a:t>在千兆网网发送</a:t>
                      </a:r>
                      <a:r>
                        <a:rPr lang="en-US" altLang="zh-CN" sz="1400" b="0" i="0" kern="1200" dirty="0" smtClean="0">
                          <a:solidFill>
                            <a:schemeClr val="tx1"/>
                          </a:solidFill>
                          <a:effectLst/>
                          <a:latin typeface="+mn-lt"/>
                          <a:ea typeface="+mn-ea"/>
                          <a:cs typeface="+mn-ea"/>
                          <a:sym typeface="+mn-lt"/>
                        </a:rPr>
                        <a:t>2K</a:t>
                      </a:r>
                      <a:r>
                        <a:rPr lang="zh-CN" altLang="en-US" sz="1400" b="0" i="0" kern="1200" dirty="0" smtClean="0">
                          <a:solidFill>
                            <a:schemeClr val="tx1"/>
                          </a:solidFill>
                          <a:effectLst/>
                          <a:latin typeface="+mn-lt"/>
                          <a:ea typeface="+mn-ea"/>
                          <a:cs typeface="+mn-ea"/>
                          <a:sym typeface="+mn-lt"/>
                        </a:rPr>
                        <a:t>字节</a:t>
                      </a:r>
                      <a:endParaRPr lang="en-US" altLang="zh-CN" sz="1400" b="0" i="0" kern="1200" dirty="0" smtClean="0">
                        <a:solidFill>
                          <a:schemeClr val="tx1"/>
                        </a:solidFill>
                        <a:effectLst/>
                        <a:latin typeface="+mn-lt"/>
                        <a:ea typeface="+mn-ea"/>
                        <a:cs typeface="+mn-ea"/>
                        <a:sym typeface="+mn-lt"/>
                      </a:endParaRPr>
                    </a:p>
                  </a:txBody>
                  <a:tcPr anchor="ctr"/>
                </a:tc>
                <a:tc>
                  <a:txBody>
                    <a:bodyPr/>
                    <a:lstStyle/>
                    <a:p>
                      <a:pPr algn="ctr"/>
                      <a:r>
                        <a:rPr lang="en-US" altLang="zh-CN" sz="1400" b="0" i="0" kern="1200" dirty="0" smtClean="0">
                          <a:solidFill>
                            <a:schemeClr val="tx1"/>
                          </a:solidFill>
                          <a:effectLst/>
                          <a:latin typeface="+mn-lt"/>
                          <a:ea typeface="+mn-ea"/>
                          <a:cs typeface="+mn-ea"/>
                          <a:sym typeface="+mn-lt"/>
                        </a:rPr>
                        <a:t>20,000</a:t>
                      </a:r>
                      <a:endParaRPr lang="zh-CN" altLang="en-US" sz="1400" b="0" i="0" kern="1200" dirty="0">
                        <a:solidFill>
                          <a:schemeClr val="tx1"/>
                        </a:solidFill>
                        <a:effectLst/>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en-US" altLang="zh-CN" sz="1400" b="0" i="0" kern="1200" dirty="0" smtClean="0">
                          <a:solidFill>
                            <a:schemeClr val="tx1"/>
                          </a:solidFill>
                          <a:effectLst/>
                          <a:latin typeface="+mn-lt"/>
                          <a:ea typeface="+mn-ea"/>
                          <a:cs typeface="+mn-ea"/>
                          <a:sym typeface="+mn-lt"/>
                        </a:rPr>
                        <a:t>Read 1 MB sequentially from memory</a:t>
                      </a:r>
                      <a:endParaRPr lang="zh-CN" altLang="en-US" sz="1400" b="0" i="0" kern="1200" dirty="0">
                        <a:solidFill>
                          <a:schemeClr val="tx1"/>
                        </a:solidFill>
                        <a:effectLst/>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b="0" i="0" kern="1200" dirty="0" smtClean="0">
                          <a:solidFill>
                            <a:schemeClr val="tx1"/>
                          </a:solidFill>
                          <a:effectLst/>
                          <a:latin typeface="+mn-lt"/>
                          <a:ea typeface="+mn-ea"/>
                          <a:cs typeface="+mn-ea"/>
                          <a:sym typeface="+mn-lt"/>
                        </a:rPr>
                        <a:t>从内存顺序读取</a:t>
                      </a:r>
                      <a:r>
                        <a:rPr lang="en-US" altLang="zh-CN" sz="1400" b="0" i="0" kern="1200" dirty="0" smtClean="0">
                          <a:solidFill>
                            <a:schemeClr val="tx1"/>
                          </a:solidFill>
                          <a:effectLst/>
                          <a:latin typeface="+mn-lt"/>
                          <a:ea typeface="+mn-ea"/>
                          <a:cs typeface="+mn-ea"/>
                          <a:sym typeface="+mn-lt"/>
                        </a:rPr>
                        <a:t>1MB</a:t>
                      </a:r>
                      <a:endParaRPr lang="en-US" altLang="zh-CN" sz="1400" b="0" i="0" kern="1200" dirty="0" smtClean="0">
                        <a:solidFill>
                          <a:schemeClr val="tx1"/>
                        </a:solidFill>
                        <a:effectLst/>
                        <a:latin typeface="+mn-lt"/>
                        <a:ea typeface="+mn-ea"/>
                        <a:cs typeface="+mn-ea"/>
                        <a:sym typeface="+mn-lt"/>
                      </a:endParaRPr>
                    </a:p>
                  </a:txBody>
                  <a:tcPr anchor="ctr"/>
                </a:tc>
                <a:tc>
                  <a:txBody>
                    <a:bodyPr/>
                    <a:lstStyle/>
                    <a:p>
                      <a:pPr algn="ctr"/>
                      <a:r>
                        <a:rPr lang="en-US" altLang="zh-CN" sz="1400" b="0" i="0" kern="1200" dirty="0" smtClean="0">
                          <a:solidFill>
                            <a:schemeClr val="tx1"/>
                          </a:solidFill>
                          <a:effectLst/>
                          <a:latin typeface="+mn-lt"/>
                          <a:ea typeface="+mn-ea"/>
                          <a:cs typeface="+mn-ea"/>
                          <a:sym typeface="+mn-lt"/>
                        </a:rPr>
                        <a:t>250,000</a:t>
                      </a:r>
                      <a:endParaRPr lang="zh-CN" altLang="en-US" sz="1400" b="0" i="0" kern="1200" dirty="0">
                        <a:solidFill>
                          <a:schemeClr val="tx1"/>
                        </a:solidFill>
                        <a:effectLst/>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en-US" altLang="zh-CN" sz="1400" b="0" i="0" kern="1200" dirty="0" smtClean="0">
                          <a:solidFill>
                            <a:schemeClr val="tx1"/>
                          </a:solidFill>
                          <a:effectLst/>
                          <a:latin typeface="+mn-lt"/>
                          <a:ea typeface="+mn-ea"/>
                          <a:cs typeface="+mn-ea"/>
                          <a:sym typeface="+mn-lt"/>
                        </a:rPr>
                        <a:t>Disk seek</a:t>
                      </a:r>
                      <a:endParaRPr lang="zh-CN" altLang="en-US" sz="1400" b="0" i="0" kern="1200" dirty="0">
                        <a:solidFill>
                          <a:schemeClr val="tx1"/>
                        </a:solidFill>
                        <a:effectLst/>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b="0" i="0" kern="1200" dirty="0" smtClean="0">
                          <a:solidFill>
                            <a:schemeClr val="tx1"/>
                          </a:solidFill>
                          <a:effectLst/>
                          <a:latin typeface="+mn-lt"/>
                          <a:ea typeface="+mn-ea"/>
                          <a:cs typeface="+mn-ea"/>
                          <a:sym typeface="+mn-lt"/>
                        </a:rPr>
                        <a:t>磁盘搜索</a:t>
                      </a:r>
                      <a:endParaRPr lang="en-US" altLang="zh-CN" sz="1400" b="0" i="0" kern="1200" dirty="0" smtClean="0">
                        <a:solidFill>
                          <a:schemeClr val="tx1"/>
                        </a:solidFill>
                        <a:effectLst/>
                        <a:latin typeface="+mn-lt"/>
                        <a:ea typeface="+mn-ea"/>
                        <a:cs typeface="+mn-ea"/>
                        <a:sym typeface="+mn-lt"/>
                      </a:endParaRPr>
                    </a:p>
                  </a:txBody>
                  <a:tcPr anchor="ctr"/>
                </a:tc>
                <a:tc>
                  <a:txBody>
                    <a:bodyPr/>
                    <a:lstStyle/>
                    <a:p>
                      <a:pPr algn="ctr"/>
                      <a:r>
                        <a:rPr lang="en-US" altLang="zh-CN" sz="1400" b="0" i="0" kern="1200" dirty="0" smtClean="0">
                          <a:solidFill>
                            <a:schemeClr val="tx1"/>
                          </a:solidFill>
                          <a:effectLst/>
                          <a:latin typeface="+mn-lt"/>
                          <a:ea typeface="+mn-ea"/>
                          <a:cs typeface="+mn-ea"/>
                          <a:sym typeface="+mn-lt"/>
                        </a:rPr>
                        <a:t>10,000,000(10ms)</a:t>
                      </a:r>
                      <a:endParaRPr lang="zh-CN" altLang="en-US" sz="1400" b="0" i="0" kern="1200" dirty="0">
                        <a:solidFill>
                          <a:schemeClr val="tx1"/>
                        </a:solidFill>
                        <a:effectLst/>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78500">
                <a:tc>
                  <a:txBody>
                    <a:bodyPr/>
                    <a:lstStyle/>
                    <a:p>
                      <a:pPr algn="ctr"/>
                      <a:r>
                        <a:rPr lang="en-US" altLang="zh-CN" sz="1400" b="0" i="0" kern="1200" dirty="0" smtClean="0">
                          <a:solidFill>
                            <a:schemeClr val="tx1"/>
                          </a:solidFill>
                          <a:effectLst/>
                          <a:latin typeface="+mn-lt"/>
                          <a:ea typeface="+mn-ea"/>
                          <a:cs typeface="+mn-ea"/>
                          <a:sym typeface="+mn-lt"/>
                        </a:rPr>
                        <a:t>Read 1 MB sequentially from network</a:t>
                      </a:r>
                      <a:endParaRPr lang="zh-CN" altLang="en-US" sz="1400" b="0" i="0" kern="1200" dirty="0">
                        <a:solidFill>
                          <a:schemeClr val="tx1"/>
                        </a:solidFill>
                        <a:effectLst/>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400" b="0" i="0" kern="1200" dirty="0" smtClean="0">
                          <a:solidFill>
                            <a:schemeClr val="tx1"/>
                          </a:solidFill>
                          <a:effectLst/>
                          <a:latin typeface="+mn-lt"/>
                          <a:ea typeface="+mn-ea"/>
                          <a:cs typeface="+mn-ea"/>
                          <a:sym typeface="+mn-lt"/>
                        </a:rPr>
                        <a:t>从网络上顺序读取</a:t>
                      </a:r>
                      <a:r>
                        <a:rPr lang="en-US" altLang="zh-CN" sz="1400" b="0" i="0" kern="1200" dirty="0" smtClean="0">
                          <a:solidFill>
                            <a:schemeClr val="tx1"/>
                          </a:solidFill>
                          <a:effectLst/>
                          <a:latin typeface="+mn-lt"/>
                          <a:ea typeface="+mn-ea"/>
                          <a:cs typeface="+mn-ea"/>
                          <a:sym typeface="+mn-lt"/>
                        </a:rPr>
                        <a:t>1</a:t>
                      </a:r>
                      <a:r>
                        <a:rPr lang="zh-CN" altLang="en-US" sz="1400" b="0" i="0" kern="1200" dirty="0" smtClean="0">
                          <a:solidFill>
                            <a:schemeClr val="tx1"/>
                          </a:solidFill>
                          <a:effectLst/>
                          <a:latin typeface="+mn-lt"/>
                          <a:ea typeface="+mn-ea"/>
                          <a:cs typeface="+mn-ea"/>
                          <a:sym typeface="+mn-lt"/>
                        </a:rPr>
                        <a:t>兆的数据</a:t>
                      </a:r>
                      <a:endParaRPr lang="en-US" altLang="zh-CN" sz="1400" b="0" i="0" kern="1200" dirty="0" smtClean="0">
                        <a:solidFill>
                          <a:schemeClr val="tx1"/>
                        </a:solidFill>
                        <a:effectLst/>
                        <a:latin typeface="+mn-lt"/>
                        <a:ea typeface="+mn-ea"/>
                        <a:cs typeface="+mn-ea"/>
                        <a:sym typeface="+mn-lt"/>
                      </a:endParaRPr>
                    </a:p>
                  </a:txBody>
                  <a:tcPr anchor="ctr"/>
                </a:tc>
                <a:tc>
                  <a:txBody>
                    <a:bodyPr/>
                    <a:lstStyle/>
                    <a:p>
                      <a:pPr algn="ctr"/>
                      <a:r>
                        <a:rPr lang="en-US" altLang="zh-CN" sz="1400" b="0" i="0" kern="1200" dirty="0" smtClean="0">
                          <a:solidFill>
                            <a:schemeClr val="tx1"/>
                          </a:solidFill>
                          <a:effectLst/>
                          <a:latin typeface="+mn-lt"/>
                          <a:ea typeface="+mn-ea"/>
                          <a:cs typeface="+mn-ea"/>
                          <a:sym typeface="+mn-lt"/>
                        </a:rPr>
                        <a:t>10,000,000</a:t>
                      </a:r>
                      <a:endParaRPr lang="zh-CN" altLang="en-US" sz="1400" b="0" i="0" kern="1200" dirty="0">
                        <a:solidFill>
                          <a:schemeClr val="tx1"/>
                        </a:solidFill>
                        <a:effectLst/>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tcPr>
                </a:tc>
              </a:tr>
              <a:tr h="406331">
                <a:tc>
                  <a:txBody>
                    <a:bodyPr/>
                    <a:lstStyle/>
                    <a:p>
                      <a:pPr algn="ctr"/>
                      <a:r>
                        <a:rPr lang="en-US" altLang="zh-CN" sz="1400" b="0" i="0" kern="1200" dirty="0" smtClean="0">
                          <a:solidFill>
                            <a:schemeClr val="tx1"/>
                          </a:solidFill>
                          <a:effectLst/>
                          <a:latin typeface="+mn-lt"/>
                          <a:ea typeface="+mn-ea"/>
                          <a:cs typeface="+mn-ea"/>
                          <a:sym typeface="+mn-lt"/>
                        </a:rPr>
                        <a:t>Read 1 MB sequentially from disk</a:t>
                      </a:r>
                      <a:endParaRPr lang="zh-CN" altLang="en-US" sz="1400" b="0" i="0" kern="1200" dirty="0">
                        <a:solidFill>
                          <a:schemeClr val="tx1"/>
                        </a:solidFill>
                        <a:effectLst/>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zh-CN" altLang="en-US" sz="1400" b="0" i="0" kern="1200" dirty="0" smtClean="0">
                          <a:solidFill>
                            <a:schemeClr val="tx1"/>
                          </a:solidFill>
                          <a:effectLst/>
                          <a:latin typeface="+mn-lt"/>
                          <a:ea typeface="+mn-ea"/>
                          <a:cs typeface="+mn-ea"/>
                          <a:sym typeface="+mn-lt"/>
                        </a:rPr>
                        <a:t>从磁盘顺序读出</a:t>
                      </a:r>
                      <a:r>
                        <a:rPr lang="en-US" altLang="zh-CN" sz="1400" b="0" i="0" kern="1200" dirty="0" smtClean="0">
                          <a:solidFill>
                            <a:schemeClr val="tx1"/>
                          </a:solidFill>
                          <a:effectLst/>
                          <a:latin typeface="+mn-lt"/>
                          <a:ea typeface="+mn-ea"/>
                          <a:cs typeface="+mn-ea"/>
                          <a:sym typeface="+mn-lt"/>
                        </a:rPr>
                        <a:t>1MB</a:t>
                      </a:r>
                      <a:endParaRPr lang="en-US" altLang="zh-CN" sz="1400" b="0" i="0" kern="1200" dirty="0" smtClean="0">
                        <a:solidFill>
                          <a:schemeClr val="tx1"/>
                        </a:solidFill>
                        <a:effectLst/>
                        <a:latin typeface="+mn-lt"/>
                        <a:ea typeface="+mn-ea"/>
                        <a:cs typeface="+mn-ea"/>
                        <a:sym typeface="+mn-lt"/>
                      </a:endParaRPr>
                    </a:p>
                  </a:txBody>
                  <a:tcPr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i="0" kern="1200" dirty="0" smtClean="0">
                          <a:solidFill>
                            <a:schemeClr val="tx1"/>
                          </a:solidFill>
                          <a:effectLst/>
                          <a:latin typeface="+mn-lt"/>
                          <a:ea typeface="+mn-ea"/>
                          <a:cs typeface="+mn-ea"/>
                          <a:sym typeface="+mn-lt"/>
                        </a:rPr>
                        <a:t>30,000,000</a:t>
                      </a:r>
                      <a:endParaRPr lang="zh-CN" altLang="en-US" sz="1400" b="0" i="0" kern="1200" dirty="0" smtClean="0">
                        <a:solidFill>
                          <a:schemeClr val="tx1"/>
                        </a:solidFill>
                        <a:effectLst/>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性能管理的意义</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mtClean="0">
                <a:latin typeface="+mn-lt"/>
                <a:ea typeface="+mn-ea"/>
                <a:cs typeface="+mn-ea"/>
                <a:sym typeface="+mn-lt"/>
              </a:rPr>
              <a:t>资源的高效使用</a:t>
            </a:r>
            <a:endParaRPr lang="en-US" altLang="zh-CN" smtClean="0">
              <a:latin typeface="+mn-lt"/>
              <a:ea typeface="+mn-ea"/>
              <a:cs typeface="+mn-ea"/>
              <a:sym typeface="+mn-lt"/>
            </a:endParaRPr>
          </a:p>
          <a:p>
            <a:pPr lvl="1"/>
            <a:r>
              <a:rPr lang="zh-CN" altLang="en-US" smtClean="0">
                <a:latin typeface="+mn-lt"/>
                <a:ea typeface="+mn-ea"/>
                <a:cs typeface="+mn-ea"/>
                <a:sym typeface="+mn-lt"/>
              </a:rPr>
              <a:t>数据库实际上总是在有限的环境下运行。</a:t>
            </a:r>
            <a:endParaRPr lang="en-US" altLang="zh-CN" smtClean="0">
              <a:latin typeface="+mn-lt"/>
              <a:ea typeface="+mn-ea"/>
              <a:cs typeface="+mn-ea"/>
              <a:sym typeface="+mn-lt"/>
            </a:endParaRPr>
          </a:p>
          <a:p>
            <a:pPr lvl="1"/>
            <a:r>
              <a:rPr lang="zh-CN" altLang="en-US" smtClean="0">
                <a:latin typeface="+mn-lt"/>
                <a:ea typeface="+mn-ea"/>
                <a:cs typeface="+mn-ea"/>
                <a:sym typeface="+mn-lt"/>
              </a:rPr>
              <a:t>对资源的有效管理确保数据库系统在高峰时期能够满足用户对系统的性能要求。</a:t>
            </a:r>
            <a:endParaRPr lang="en-US" altLang="zh-CN" smtClean="0">
              <a:latin typeface="+mn-lt"/>
              <a:ea typeface="+mn-ea"/>
              <a:cs typeface="+mn-ea"/>
              <a:sym typeface="+mn-lt"/>
            </a:endParaRPr>
          </a:p>
          <a:p>
            <a:r>
              <a:rPr lang="zh-CN" altLang="en-US" smtClean="0">
                <a:latin typeface="+mn-lt"/>
                <a:ea typeface="+mn-ea"/>
                <a:cs typeface="+mn-ea"/>
                <a:sym typeface="+mn-lt"/>
              </a:rPr>
              <a:t>侦测系统问题</a:t>
            </a:r>
            <a:endParaRPr lang="en-US" altLang="zh-CN" smtClean="0">
              <a:latin typeface="+mn-lt"/>
              <a:ea typeface="+mn-ea"/>
              <a:cs typeface="+mn-ea"/>
              <a:sym typeface="+mn-lt"/>
            </a:endParaRPr>
          </a:p>
          <a:p>
            <a:pPr lvl="1"/>
            <a:r>
              <a:rPr lang="zh-CN" altLang="en-US" smtClean="0">
                <a:latin typeface="+mn-lt"/>
                <a:ea typeface="+mn-ea"/>
                <a:cs typeface="+mn-ea"/>
                <a:sym typeface="+mn-lt"/>
              </a:rPr>
              <a:t>实时的系统性能监控（通过数据库提供的日志或者工具进行实时监控系统性能）。</a:t>
            </a:r>
            <a:endParaRPr lang="en-US" altLang="zh-CN" smtClean="0">
              <a:latin typeface="+mn-lt"/>
              <a:ea typeface="+mn-ea"/>
              <a:cs typeface="+mn-ea"/>
              <a:sym typeface="+mn-lt"/>
            </a:endParaRPr>
          </a:p>
          <a:p>
            <a:pPr lvl="1"/>
            <a:r>
              <a:rPr lang="zh-CN" altLang="en-US" smtClean="0">
                <a:latin typeface="+mn-lt"/>
                <a:ea typeface="+mn-ea"/>
                <a:cs typeface="+mn-ea"/>
                <a:sym typeface="+mn-lt"/>
              </a:rPr>
              <a:t>系统历史性能数据跟踪（历史性能数据的分析）。</a:t>
            </a:r>
            <a:endParaRPr lang="en-US" altLang="zh-CN" smtClean="0">
              <a:latin typeface="+mn-lt"/>
              <a:ea typeface="+mn-ea"/>
              <a:cs typeface="+mn-ea"/>
              <a:sym typeface="+mn-lt"/>
            </a:endParaRPr>
          </a:p>
          <a:p>
            <a:r>
              <a:rPr lang="zh-CN" altLang="en-US" smtClean="0">
                <a:latin typeface="+mn-lt"/>
                <a:ea typeface="+mn-ea"/>
                <a:cs typeface="+mn-ea"/>
                <a:sym typeface="+mn-lt"/>
              </a:rPr>
              <a:t>容量规划</a:t>
            </a:r>
            <a:endParaRPr lang="en-US" altLang="zh-CN" smtClean="0">
              <a:latin typeface="+mn-lt"/>
              <a:ea typeface="+mn-ea"/>
              <a:cs typeface="+mn-ea"/>
              <a:sym typeface="+mn-lt"/>
            </a:endParaRPr>
          </a:p>
          <a:p>
            <a:pPr lvl="1"/>
            <a:r>
              <a:rPr lang="zh-CN" altLang="en-US" smtClean="0">
                <a:latin typeface="+mn-lt"/>
                <a:ea typeface="+mn-ea"/>
                <a:cs typeface="+mn-ea"/>
                <a:sym typeface="+mn-lt"/>
              </a:rPr>
              <a:t>性能管理所收集到的数据是进行系统容量规划及其他前瞻性规划的基础。</a:t>
            </a:r>
            <a:endParaRPr lang="en-US" altLang="zh-CN" smtClean="0">
              <a:latin typeface="+mn-lt"/>
              <a:ea typeface="+mn-ea"/>
              <a:cs typeface="+mn-ea"/>
              <a:sym typeface="+mn-lt"/>
            </a:endParaRPr>
          </a:p>
          <a:p>
            <a:pPr lvl="1"/>
            <a:r>
              <a:rPr lang="zh-CN" altLang="en-US" smtClean="0">
                <a:latin typeface="+mn-lt"/>
                <a:ea typeface="+mn-ea"/>
                <a:cs typeface="+mn-ea"/>
                <a:sym typeface="+mn-lt"/>
              </a:rPr>
              <a:t>用事实而不是感觉说话。</a:t>
            </a:r>
            <a:endParaRPr lang="en-US" altLang="zh-CN" smtClean="0">
              <a:latin typeface="+mn-lt"/>
              <a:ea typeface="+mn-ea"/>
              <a:cs typeface="+mn-ea"/>
              <a:sym typeface="+mn-lt"/>
            </a:endParaRPr>
          </a:p>
          <a:p>
            <a:pPr lvl="1"/>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性能管理的目标</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数据库系统的基本指标</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吞吐量；</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响应时间。</a:t>
            </a:r>
            <a:endParaRPr lang="en-US" altLang="zh-CN" dirty="0" smtClean="0">
              <a:latin typeface="+mn-lt"/>
              <a:ea typeface="+mn-ea"/>
              <a:cs typeface="+mn-ea"/>
              <a:sym typeface="+mn-lt"/>
            </a:endParaRPr>
          </a:p>
          <a:p>
            <a:r>
              <a:rPr lang="en-US" altLang="zh-CN" dirty="0" smtClean="0">
                <a:latin typeface="+mn-lt"/>
                <a:ea typeface="+mn-ea"/>
                <a:cs typeface="+mn-ea"/>
                <a:sym typeface="+mn-lt"/>
              </a:rPr>
              <a:t>OLTP</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在可接受的响应时间基础之上提供尽可能高的吞吐量。</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降低单位资源消耗，快速通过并发共享区域，减少瓶颈制约。</a:t>
            </a:r>
            <a:endParaRPr lang="en-US" altLang="zh-CN" dirty="0" smtClean="0">
              <a:latin typeface="+mn-lt"/>
              <a:ea typeface="+mn-ea"/>
              <a:cs typeface="+mn-ea"/>
              <a:sym typeface="+mn-lt"/>
            </a:endParaRPr>
          </a:p>
          <a:p>
            <a:r>
              <a:rPr lang="en-US" altLang="zh-CN" dirty="0" smtClean="0">
                <a:latin typeface="+mn-lt"/>
                <a:ea typeface="+mn-ea"/>
                <a:cs typeface="+mn-ea"/>
                <a:sym typeface="+mn-lt"/>
              </a:rPr>
              <a:t>OLAP</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在有限的资源内尽可能地缩短响应时间。</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一个事务应该充分利用资源来加速处理时间。</a:t>
            </a:r>
            <a:endParaRPr lang="en-US" altLang="zh-CN" dirty="0" smtClean="0">
              <a:latin typeface="+mn-lt"/>
              <a:ea typeface="+mn-ea"/>
              <a:cs typeface="+mn-ea"/>
              <a:sym typeface="+mn-lt"/>
            </a:endParaRPr>
          </a:p>
          <a:p>
            <a:pPr lvl="1"/>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性能优化工作的一些场景</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mtClean="0">
                <a:latin typeface="+mn-lt"/>
                <a:ea typeface="+mn-ea"/>
                <a:cs typeface="+mn-ea"/>
                <a:sym typeface="+mn-lt"/>
              </a:rPr>
              <a:t>上线优化或未达到性能期望的性能优化；</a:t>
            </a:r>
            <a:endParaRPr lang="en-US" altLang="zh-CN" smtClean="0">
              <a:latin typeface="+mn-lt"/>
              <a:ea typeface="+mn-ea"/>
              <a:cs typeface="+mn-ea"/>
              <a:sym typeface="+mn-lt"/>
            </a:endParaRPr>
          </a:p>
          <a:p>
            <a:r>
              <a:rPr lang="zh-CN" altLang="en-US" smtClean="0">
                <a:latin typeface="+mn-lt"/>
                <a:ea typeface="+mn-ea"/>
                <a:cs typeface="+mn-ea"/>
                <a:sym typeface="+mn-lt"/>
              </a:rPr>
              <a:t>响应速度逐渐变慢的系统优化；</a:t>
            </a:r>
            <a:endParaRPr lang="en-US" altLang="zh-CN" smtClean="0">
              <a:latin typeface="+mn-lt"/>
              <a:ea typeface="+mn-ea"/>
              <a:cs typeface="+mn-ea"/>
              <a:sym typeface="+mn-lt"/>
            </a:endParaRPr>
          </a:p>
          <a:p>
            <a:r>
              <a:rPr lang="zh-CN" altLang="en-US" smtClean="0">
                <a:latin typeface="+mn-lt"/>
                <a:ea typeface="+mn-ea"/>
                <a:cs typeface="+mn-ea"/>
                <a:sym typeface="+mn-lt"/>
              </a:rPr>
              <a:t>系统运行过程中突然变慢的系统优化（应急处理）；</a:t>
            </a:r>
            <a:endParaRPr lang="en-US" altLang="zh-CN" smtClean="0">
              <a:latin typeface="+mn-lt"/>
              <a:ea typeface="+mn-ea"/>
              <a:cs typeface="+mn-ea"/>
              <a:sym typeface="+mn-lt"/>
            </a:endParaRPr>
          </a:p>
          <a:p>
            <a:r>
              <a:rPr lang="zh-CN" altLang="en-US" smtClean="0">
                <a:latin typeface="+mn-lt"/>
                <a:ea typeface="+mn-ea"/>
                <a:cs typeface="+mn-ea"/>
                <a:sym typeface="+mn-lt"/>
              </a:rPr>
              <a:t>突然变慢，持续一段时间以后又恢复正常；</a:t>
            </a:r>
            <a:endParaRPr lang="en-US" altLang="zh-CN" smtClean="0">
              <a:latin typeface="+mn-lt"/>
              <a:ea typeface="+mn-ea"/>
              <a:cs typeface="+mn-ea"/>
              <a:sym typeface="+mn-lt"/>
            </a:endParaRPr>
          </a:p>
          <a:p>
            <a:r>
              <a:rPr lang="zh-CN" altLang="en-US" smtClean="0">
                <a:latin typeface="+mn-lt"/>
                <a:ea typeface="+mn-ea"/>
                <a:cs typeface="+mn-ea"/>
                <a:sym typeface="+mn-lt"/>
              </a:rPr>
              <a:t>基于降低资源消耗的系统优化；</a:t>
            </a:r>
            <a:endParaRPr lang="en-US" altLang="zh-CN" smtClean="0">
              <a:latin typeface="+mn-lt"/>
              <a:ea typeface="+mn-ea"/>
              <a:cs typeface="+mn-ea"/>
              <a:sym typeface="+mn-lt"/>
            </a:endParaRPr>
          </a:p>
          <a:p>
            <a:r>
              <a:rPr lang="zh-CN" altLang="en-US" smtClean="0">
                <a:latin typeface="+mn-lt"/>
                <a:ea typeface="+mn-ea"/>
                <a:cs typeface="+mn-ea"/>
                <a:sym typeface="+mn-lt"/>
              </a:rPr>
              <a:t>预防性的日常巡检工作。</a:t>
            </a:r>
            <a:endParaRPr lang="en-US" altLang="zh-CN"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性能管理需要采集的数据</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性能管理需要采集的数据范围，包括但不限于：</a:t>
            </a:r>
            <a:endParaRPr lang="en-US" altLang="zh-CN" sz="2000" dirty="0" smtClean="0">
              <a:latin typeface="+mn-lt"/>
              <a:ea typeface="+mn-ea"/>
              <a:cs typeface="+mn-ea"/>
              <a:sym typeface="+mn-lt"/>
            </a:endParaRPr>
          </a:p>
          <a:p>
            <a:pPr lvl="1"/>
            <a:r>
              <a:rPr lang="en-US" altLang="zh-CN" sz="1800" dirty="0" smtClean="0">
                <a:latin typeface="+mn-lt"/>
                <a:ea typeface="+mn-ea"/>
                <a:cs typeface="+mn-ea"/>
                <a:sym typeface="+mn-lt"/>
              </a:rPr>
              <a:t>CPU</a:t>
            </a:r>
            <a:r>
              <a:rPr lang="zh-CN" altLang="en-US" sz="1800" dirty="0" smtClean="0">
                <a:latin typeface="+mn-lt"/>
                <a:ea typeface="+mn-ea"/>
                <a:cs typeface="+mn-ea"/>
                <a:sym typeface="+mn-lt"/>
              </a:rPr>
              <a:t>使用数据；</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空间使用率；</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使用数据库系统的用户和角色；</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心跳查询的响应时间；</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提交到数据库的</a:t>
            </a:r>
            <a:r>
              <a:rPr lang="en-US" altLang="zh-CN" sz="1800" dirty="0" smtClean="0">
                <a:latin typeface="+mn-lt"/>
                <a:ea typeface="+mn-ea"/>
                <a:cs typeface="+mn-ea"/>
                <a:sym typeface="+mn-lt"/>
              </a:rPr>
              <a:t>SQL</a:t>
            </a:r>
            <a:r>
              <a:rPr lang="zh-CN" altLang="en-US" sz="1800" dirty="0" smtClean="0">
                <a:latin typeface="+mn-lt"/>
                <a:ea typeface="+mn-ea"/>
                <a:cs typeface="+mn-ea"/>
                <a:sym typeface="+mn-lt"/>
              </a:rPr>
              <a:t>为基本单元的性能数据；</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数据库工具提交的作业相关的性能数据（如加载，卸载，备份，恢复等）。</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关注的时间范围：</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日常范围：一周高峰时段的时间；月度结束的时间；季节变化数据。</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一天范围内：用户集中使用系统的时间段；系统压力比较高的时间段等。</a:t>
            </a:r>
            <a:endParaRPr lang="en-US" altLang="zh-CN"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建立性能报表</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数据库系统内置很多监控报表</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提取性能相关的数据建立定期性能报表（日报，周报，月报）。</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建立常见指标的性能趋势分析报表，可以对当前系统性能有直观的展现。</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特定趋势类型的报表，包括但不限于</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基于异常事件的报表；</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消耗大量资源的</a:t>
            </a:r>
            <a:r>
              <a:rPr lang="en-US" altLang="zh-CN" dirty="0" smtClean="0">
                <a:latin typeface="+mn-lt"/>
                <a:ea typeface="+mn-ea"/>
                <a:cs typeface="+mn-ea"/>
                <a:sym typeface="+mn-lt"/>
              </a:rPr>
              <a:t>SQL</a:t>
            </a:r>
            <a:r>
              <a:rPr lang="zh-CN" altLang="en-US" dirty="0" smtClean="0">
                <a:latin typeface="+mn-lt"/>
                <a:ea typeface="+mn-ea"/>
                <a:cs typeface="+mn-ea"/>
                <a:sym typeface="+mn-lt"/>
              </a:rPr>
              <a:t>或是作业；</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特定用户、用户群的资源消耗报表；</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特定应用的资源消耗报表。</a:t>
            </a:r>
            <a:endParaRPr lang="en-US" altLang="zh-CN"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cs typeface="+mn-ea"/>
                <a:sym typeface="+mn-lt"/>
              </a:rPr>
              <a:t>数据库管理简介</a:t>
            </a:r>
            <a:endParaRPr lang="en-US" altLang="zh-CN" b="1" dirty="0" smtClean="0">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数据库管理及其工作范围</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对象管理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备份恢复管理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安全管理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性能管理</a:t>
            </a:r>
            <a:endParaRPr lang="en-US" altLang="zh-CN" dirty="0">
              <a:solidFill>
                <a:schemeClr val="bg1">
                  <a:lumMod val="50000"/>
                </a:schemeClr>
              </a:solidFill>
              <a:ea typeface="+mn-ea"/>
              <a:cs typeface="+mn-ea"/>
              <a:sym typeface="+mn-lt"/>
            </a:endParaRPr>
          </a:p>
          <a:p>
            <a:pPr lvl="1">
              <a:buSzPct val="60000"/>
              <a:buFont typeface="Wingdings" panose="05000000000000000000" pitchFamily="2" charset="2"/>
              <a:buChar char="n"/>
            </a:pPr>
            <a:r>
              <a:rPr lang="zh-CN" altLang="en-US" dirty="0">
                <a:ea typeface="+mn-ea"/>
                <a:cs typeface="+mn-ea"/>
                <a:sym typeface="+mn-lt"/>
              </a:rPr>
              <a:t>运</a:t>
            </a:r>
            <a:r>
              <a:rPr lang="zh-CN" altLang="en-US" dirty="0" smtClean="0">
                <a:ea typeface="+mn-ea"/>
                <a:cs typeface="+mn-ea"/>
                <a:sym typeface="+mn-lt"/>
              </a:rPr>
              <a:t>维管理</a:t>
            </a:r>
            <a:endParaRPr lang="en-US" altLang="zh-CN" dirty="0">
              <a:solidFill>
                <a:schemeClr val="bg1">
                  <a:lumMod val="50000"/>
                </a:schemeClr>
              </a:solidFill>
              <a:ea typeface="+mn-ea"/>
              <a:cs typeface="+mn-ea"/>
              <a:sym typeface="+mn-lt"/>
            </a:endParaRPr>
          </a:p>
          <a:p>
            <a:r>
              <a:rPr lang="zh-CN" altLang="en-US" dirty="0" smtClean="0">
                <a:solidFill>
                  <a:schemeClr val="bg1">
                    <a:lumMod val="50000"/>
                  </a:schemeClr>
                </a:solidFill>
                <a:cs typeface="+mn-ea"/>
                <a:sym typeface="+mn-lt"/>
              </a:rPr>
              <a:t>数据库基本概念</a:t>
            </a:r>
            <a:endParaRPr lang="en-US" altLang="zh-CN" dirty="0" smtClean="0">
              <a:cs typeface="+mn-ea"/>
              <a:sym typeface="+mn-lt"/>
            </a:endParaRPr>
          </a:p>
          <a:p>
            <a:endParaRPr lang="zh-CN" altLang="en-US" sz="2800" dirty="0">
              <a:cs typeface="+mn-ea"/>
              <a:sym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数据库安装</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知识准备</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关系数据库理论</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操作系统知识</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了解数据库产品的特点</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软件架构</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网络架构</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服务器架构</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了解目标数据库的专有名词和特定术语</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阅读安装手册，尤其是安装注意事项</a:t>
            </a:r>
            <a:endParaRPr lang="en-US" altLang="zh-CN" dirty="0" smtClean="0">
              <a:latin typeface="+mn-lt"/>
              <a:ea typeface="+mn-ea"/>
              <a:cs typeface="+mn-ea"/>
              <a:sym typeface="+mn-lt"/>
            </a:endParaRPr>
          </a:p>
          <a:p>
            <a:pPr lvl="1"/>
            <a:endParaRPr lang="en-US" altLang="zh-CN" dirty="0">
              <a:latin typeface="+mn-lt"/>
              <a:ea typeface="+mn-ea"/>
              <a:cs typeface="+mn-ea"/>
              <a:sym typeface="+mn-lt"/>
            </a:endParaRPr>
          </a:p>
        </p:txBody>
      </p:sp>
      <p:sp>
        <p:nvSpPr>
          <p:cNvPr id="19" name="AutoShape 5"/>
          <p:cNvSpPr>
            <a:spLocks noChangeArrowheads="1"/>
          </p:cNvSpPr>
          <p:nvPr/>
        </p:nvSpPr>
        <p:spPr bwMode="auto">
          <a:xfrm>
            <a:off x="7104112" y="1295898"/>
            <a:ext cx="1690004" cy="421424"/>
          </a:xfrm>
          <a:prstGeom prst="flowChartTerminator">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lIns="83434" tIns="41717" rIns="83434" bIns="41717" anchor="ctr">
            <a:spAutoFit/>
          </a:bodyPr>
          <a:lstStyle/>
          <a:p>
            <a:pPr algn="ctr"/>
            <a:r>
              <a:rPr lang="zh-CN" altLang="en-US" sz="1400" dirty="0" smtClean="0">
                <a:cs typeface="+mn-ea"/>
                <a:sym typeface="+mn-lt"/>
              </a:rPr>
              <a:t>开始安装</a:t>
            </a:r>
            <a:endParaRPr lang="en-US" sz="1400" dirty="0">
              <a:cs typeface="+mn-ea"/>
              <a:sym typeface="+mn-lt"/>
            </a:endParaRPr>
          </a:p>
        </p:txBody>
      </p:sp>
      <p:sp>
        <p:nvSpPr>
          <p:cNvPr id="20" name="AutoShape 42"/>
          <p:cNvSpPr>
            <a:spLocks noChangeArrowheads="1"/>
          </p:cNvSpPr>
          <p:nvPr/>
        </p:nvSpPr>
        <p:spPr bwMode="auto">
          <a:xfrm>
            <a:off x="7024941" y="1965509"/>
            <a:ext cx="1848346" cy="299692"/>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a:cs typeface="+mn-ea"/>
                <a:sym typeface="+mn-lt"/>
              </a:rPr>
              <a:t>获取安装包</a:t>
            </a:r>
            <a:endParaRPr lang="en-US" sz="1400" dirty="0">
              <a:cs typeface="+mn-ea"/>
              <a:sym typeface="+mn-lt"/>
            </a:endParaRPr>
          </a:p>
        </p:txBody>
      </p:sp>
      <p:sp>
        <p:nvSpPr>
          <p:cNvPr id="21" name="AutoShape 42"/>
          <p:cNvSpPr>
            <a:spLocks noChangeArrowheads="1"/>
          </p:cNvSpPr>
          <p:nvPr/>
        </p:nvSpPr>
        <p:spPr bwMode="auto">
          <a:xfrm>
            <a:off x="7024941" y="2607984"/>
            <a:ext cx="1848346" cy="299692"/>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准备安装环境</a:t>
            </a:r>
            <a:endParaRPr lang="en-US" sz="1400" dirty="0">
              <a:cs typeface="+mn-ea"/>
              <a:sym typeface="+mn-lt"/>
            </a:endParaRPr>
          </a:p>
        </p:txBody>
      </p:sp>
      <p:sp>
        <p:nvSpPr>
          <p:cNvPr id="22" name="AutoShape 42"/>
          <p:cNvSpPr>
            <a:spLocks noChangeArrowheads="1"/>
          </p:cNvSpPr>
          <p:nvPr/>
        </p:nvSpPr>
        <p:spPr bwMode="auto">
          <a:xfrm>
            <a:off x="7024941" y="3218927"/>
            <a:ext cx="1848346" cy="299692"/>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规划安装方案</a:t>
            </a:r>
            <a:endParaRPr lang="en-US" sz="1400" dirty="0">
              <a:cs typeface="+mn-ea"/>
              <a:sym typeface="+mn-lt"/>
            </a:endParaRPr>
          </a:p>
        </p:txBody>
      </p:sp>
      <p:sp>
        <p:nvSpPr>
          <p:cNvPr id="26" name="AutoShape 42"/>
          <p:cNvSpPr>
            <a:spLocks noChangeArrowheads="1"/>
          </p:cNvSpPr>
          <p:nvPr/>
        </p:nvSpPr>
        <p:spPr bwMode="auto">
          <a:xfrm>
            <a:off x="7013011" y="3814104"/>
            <a:ext cx="1872207" cy="299692"/>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安装数据库</a:t>
            </a:r>
            <a:endParaRPr lang="en-US" sz="1400" dirty="0">
              <a:cs typeface="+mn-ea"/>
              <a:sym typeface="+mn-lt"/>
            </a:endParaRPr>
          </a:p>
        </p:txBody>
      </p:sp>
      <p:sp>
        <p:nvSpPr>
          <p:cNvPr id="27" name="AutoShape 42"/>
          <p:cNvSpPr>
            <a:spLocks noChangeArrowheads="1"/>
          </p:cNvSpPr>
          <p:nvPr/>
        </p:nvSpPr>
        <p:spPr bwMode="auto">
          <a:xfrm>
            <a:off x="7019146" y="4425047"/>
            <a:ext cx="1859937" cy="299692"/>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安装集群组件（选装）</a:t>
            </a:r>
            <a:endParaRPr lang="en-US" sz="1400" dirty="0">
              <a:cs typeface="+mn-ea"/>
              <a:sym typeface="+mn-lt"/>
            </a:endParaRPr>
          </a:p>
        </p:txBody>
      </p:sp>
      <p:sp>
        <p:nvSpPr>
          <p:cNvPr id="28" name="AutoShape 5"/>
          <p:cNvSpPr>
            <a:spLocks noChangeArrowheads="1"/>
          </p:cNvSpPr>
          <p:nvPr/>
        </p:nvSpPr>
        <p:spPr bwMode="auto">
          <a:xfrm>
            <a:off x="7104112" y="5552342"/>
            <a:ext cx="1690004" cy="421424"/>
          </a:xfrm>
          <a:prstGeom prst="flowChartTerminator">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lIns="83434" tIns="41717" rIns="83434" bIns="41717" anchor="ctr">
            <a:spAutoFit/>
          </a:bodyPr>
          <a:lstStyle/>
          <a:p>
            <a:pPr algn="ctr"/>
            <a:r>
              <a:rPr lang="zh-CN" altLang="en-US" sz="1400" dirty="0" smtClean="0">
                <a:cs typeface="+mn-ea"/>
                <a:sym typeface="+mn-lt"/>
              </a:rPr>
              <a:t>初次启动</a:t>
            </a:r>
            <a:endParaRPr lang="en-US" sz="1400" dirty="0">
              <a:cs typeface="+mn-ea"/>
              <a:sym typeface="+mn-lt"/>
            </a:endParaRPr>
          </a:p>
        </p:txBody>
      </p:sp>
      <p:sp>
        <p:nvSpPr>
          <p:cNvPr id="29" name="AutoShape 42"/>
          <p:cNvSpPr>
            <a:spLocks noChangeArrowheads="1"/>
          </p:cNvSpPr>
          <p:nvPr/>
        </p:nvSpPr>
        <p:spPr bwMode="auto">
          <a:xfrm>
            <a:off x="7019146" y="5004458"/>
            <a:ext cx="1859937" cy="299692"/>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安装后检查</a:t>
            </a:r>
            <a:r>
              <a:rPr lang="en-US" altLang="zh-CN" sz="1400" dirty="0" smtClean="0">
                <a:cs typeface="+mn-ea"/>
                <a:sym typeface="+mn-lt"/>
              </a:rPr>
              <a:t>/</a:t>
            </a:r>
            <a:r>
              <a:rPr lang="zh-CN" altLang="en-US" sz="1400" dirty="0" smtClean="0">
                <a:cs typeface="+mn-ea"/>
                <a:sym typeface="+mn-lt"/>
              </a:rPr>
              <a:t>参数调整</a:t>
            </a:r>
            <a:endParaRPr lang="en-US" sz="1400" dirty="0">
              <a:cs typeface="+mn-ea"/>
              <a:sym typeface="+mn-lt"/>
            </a:endParaRPr>
          </a:p>
        </p:txBody>
      </p:sp>
      <p:cxnSp>
        <p:nvCxnSpPr>
          <p:cNvPr id="30" name="AutoShape 24"/>
          <p:cNvCxnSpPr>
            <a:cxnSpLocks noChangeShapeType="1"/>
            <a:stCxn id="19" idx="2"/>
            <a:endCxn id="20" idx="0"/>
          </p:cNvCxnSpPr>
          <p:nvPr/>
        </p:nvCxnSpPr>
        <p:spPr bwMode="auto">
          <a:xfrm>
            <a:off x="7949114" y="1717322"/>
            <a:ext cx="0" cy="248187"/>
          </a:xfrm>
          <a:prstGeom prst="straightConnector1">
            <a:avLst/>
          </a:prstGeom>
          <a:noFill/>
          <a:ln w="12700">
            <a:solidFill>
              <a:schemeClr val="tx1"/>
            </a:solidFill>
            <a:round/>
            <a:tailEnd type="triangle" w="lg" len="med"/>
          </a:ln>
          <a:effectLst/>
        </p:spPr>
      </p:cxnSp>
      <p:cxnSp>
        <p:nvCxnSpPr>
          <p:cNvPr id="31" name="AutoShape 24"/>
          <p:cNvCxnSpPr>
            <a:cxnSpLocks noChangeShapeType="1"/>
            <a:stCxn id="20" idx="2"/>
            <a:endCxn id="21" idx="0"/>
          </p:cNvCxnSpPr>
          <p:nvPr/>
        </p:nvCxnSpPr>
        <p:spPr bwMode="auto">
          <a:xfrm>
            <a:off x="7949114" y="2265201"/>
            <a:ext cx="0" cy="342783"/>
          </a:xfrm>
          <a:prstGeom prst="straightConnector1">
            <a:avLst/>
          </a:prstGeom>
          <a:noFill/>
          <a:ln w="12700">
            <a:solidFill>
              <a:schemeClr val="tx1"/>
            </a:solidFill>
            <a:round/>
            <a:tailEnd type="triangle" w="lg" len="med"/>
          </a:ln>
          <a:effectLst/>
        </p:spPr>
      </p:cxnSp>
      <p:cxnSp>
        <p:nvCxnSpPr>
          <p:cNvPr id="32" name="AutoShape 24"/>
          <p:cNvCxnSpPr>
            <a:cxnSpLocks noChangeShapeType="1"/>
            <a:stCxn id="21" idx="2"/>
            <a:endCxn id="22" idx="0"/>
          </p:cNvCxnSpPr>
          <p:nvPr/>
        </p:nvCxnSpPr>
        <p:spPr bwMode="auto">
          <a:xfrm>
            <a:off x="7949114" y="2907676"/>
            <a:ext cx="0" cy="311251"/>
          </a:xfrm>
          <a:prstGeom prst="straightConnector1">
            <a:avLst/>
          </a:prstGeom>
          <a:noFill/>
          <a:ln w="12700">
            <a:solidFill>
              <a:schemeClr val="tx1"/>
            </a:solidFill>
            <a:round/>
            <a:tailEnd type="triangle" w="lg" len="med"/>
          </a:ln>
          <a:effectLst/>
        </p:spPr>
      </p:cxnSp>
      <p:cxnSp>
        <p:nvCxnSpPr>
          <p:cNvPr id="33" name="AutoShape 24"/>
          <p:cNvCxnSpPr>
            <a:cxnSpLocks noChangeShapeType="1"/>
            <a:stCxn id="22" idx="2"/>
            <a:endCxn id="26" idx="0"/>
          </p:cNvCxnSpPr>
          <p:nvPr/>
        </p:nvCxnSpPr>
        <p:spPr bwMode="auto">
          <a:xfrm>
            <a:off x="7949114" y="3518619"/>
            <a:ext cx="1" cy="295485"/>
          </a:xfrm>
          <a:prstGeom prst="straightConnector1">
            <a:avLst/>
          </a:prstGeom>
          <a:noFill/>
          <a:ln w="12700">
            <a:solidFill>
              <a:schemeClr val="tx1"/>
            </a:solidFill>
            <a:round/>
            <a:tailEnd type="triangle" w="lg" len="med"/>
          </a:ln>
          <a:effectLst/>
        </p:spPr>
      </p:cxnSp>
      <p:cxnSp>
        <p:nvCxnSpPr>
          <p:cNvPr id="34" name="AutoShape 24"/>
          <p:cNvCxnSpPr>
            <a:cxnSpLocks noChangeShapeType="1"/>
            <a:stCxn id="26" idx="2"/>
            <a:endCxn id="27" idx="0"/>
          </p:cNvCxnSpPr>
          <p:nvPr/>
        </p:nvCxnSpPr>
        <p:spPr bwMode="auto">
          <a:xfrm>
            <a:off x="7949115" y="4113796"/>
            <a:ext cx="0" cy="311251"/>
          </a:xfrm>
          <a:prstGeom prst="straightConnector1">
            <a:avLst/>
          </a:prstGeom>
          <a:noFill/>
          <a:ln w="12700">
            <a:solidFill>
              <a:schemeClr val="tx1"/>
            </a:solidFill>
            <a:round/>
            <a:tailEnd type="triangle" w="lg" len="med"/>
          </a:ln>
          <a:effectLst/>
        </p:spPr>
      </p:cxnSp>
      <p:cxnSp>
        <p:nvCxnSpPr>
          <p:cNvPr id="35" name="AutoShape 24"/>
          <p:cNvCxnSpPr>
            <a:cxnSpLocks noChangeShapeType="1"/>
            <a:stCxn id="29" idx="2"/>
            <a:endCxn id="28" idx="0"/>
          </p:cNvCxnSpPr>
          <p:nvPr/>
        </p:nvCxnSpPr>
        <p:spPr bwMode="auto">
          <a:xfrm flipH="1">
            <a:off x="7949114" y="5304150"/>
            <a:ext cx="1" cy="248192"/>
          </a:xfrm>
          <a:prstGeom prst="straightConnector1">
            <a:avLst/>
          </a:prstGeom>
          <a:noFill/>
          <a:ln w="12700">
            <a:solidFill>
              <a:schemeClr val="tx1"/>
            </a:solidFill>
            <a:round/>
            <a:tailEnd type="triangle" w="lg" len="med"/>
          </a:ln>
          <a:effectLst/>
        </p:spPr>
      </p:cxnSp>
      <p:cxnSp>
        <p:nvCxnSpPr>
          <p:cNvPr id="36" name="AutoShape 24"/>
          <p:cNvCxnSpPr>
            <a:cxnSpLocks noChangeShapeType="1"/>
            <a:stCxn id="27" idx="2"/>
            <a:endCxn id="29" idx="0"/>
          </p:cNvCxnSpPr>
          <p:nvPr/>
        </p:nvCxnSpPr>
        <p:spPr bwMode="auto">
          <a:xfrm>
            <a:off x="7949115" y="4724739"/>
            <a:ext cx="0" cy="279719"/>
          </a:xfrm>
          <a:prstGeom prst="straightConnector1">
            <a:avLst/>
          </a:prstGeom>
          <a:noFill/>
          <a:ln w="12700">
            <a:solidFill>
              <a:schemeClr val="tx1"/>
            </a:solidFill>
            <a:round/>
            <a:tailEnd type="triangle" w="lg" len="med"/>
          </a:ln>
          <a:effectLst/>
        </p:spPr>
      </p:cxnSp>
      <p:sp>
        <p:nvSpPr>
          <p:cNvPr id="37" name="文本框 36"/>
          <p:cNvSpPr txBox="1"/>
          <p:nvPr/>
        </p:nvSpPr>
        <p:spPr>
          <a:xfrm>
            <a:off x="7290254" y="6052303"/>
            <a:ext cx="1437307" cy="307777"/>
          </a:xfrm>
          <a:prstGeom prst="rect">
            <a:avLst/>
          </a:prstGeom>
          <a:noFill/>
        </p:spPr>
        <p:txBody>
          <a:bodyPr wrap="square" rtlCol="0">
            <a:spAutoFit/>
          </a:bodyPr>
          <a:lstStyle/>
          <a:p>
            <a:r>
              <a:rPr lang="zh-CN" altLang="en-US" sz="1400" dirty="0" smtClean="0"/>
              <a:t>传统数据库安装</a:t>
            </a:r>
            <a:endParaRPr lang="zh-CN" altLang="en-US" sz="1400" dirty="0"/>
          </a:p>
        </p:txBody>
      </p:sp>
      <p:sp>
        <p:nvSpPr>
          <p:cNvPr id="38" name="文本框 37"/>
          <p:cNvSpPr txBox="1"/>
          <p:nvPr/>
        </p:nvSpPr>
        <p:spPr>
          <a:xfrm>
            <a:off x="9684865" y="6046472"/>
            <a:ext cx="1437307" cy="307777"/>
          </a:xfrm>
          <a:prstGeom prst="rect">
            <a:avLst/>
          </a:prstGeom>
          <a:noFill/>
        </p:spPr>
        <p:txBody>
          <a:bodyPr wrap="square" rtlCol="0">
            <a:spAutoFit/>
          </a:bodyPr>
          <a:lstStyle/>
          <a:p>
            <a:r>
              <a:rPr lang="zh-CN" altLang="en-US" sz="1400" dirty="0"/>
              <a:t>云</a:t>
            </a:r>
            <a:r>
              <a:rPr lang="zh-CN" altLang="en-US" sz="1400" dirty="0" smtClean="0"/>
              <a:t>数据库安装</a:t>
            </a:r>
            <a:endParaRPr lang="zh-CN" altLang="en-US" sz="1400" dirty="0"/>
          </a:p>
        </p:txBody>
      </p:sp>
      <p:sp>
        <p:nvSpPr>
          <p:cNvPr id="39" name="AutoShape 5"/>
          <p:cNvSpPr>
            <a:spLocks noChangeArrowheads="1"/>
          </p:cNvSpPr>
          <p:nvPr/>
        </p:nvSpPr>
        <p:spPr bwMode="auto">
          <a:xfrm>
            <a:off x="9432168" y="1290641"/>
            <a:ext cx="1690004" cy="421424"/>
          </a:xfrm>
          <a:prstGeom prst="flowChartTerminator">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lIns="83434" tIns="41717" rIns="83434" bIns="41717" anchor="ctr">
            <a:spAutoFit/>
          </a:bodyPr>
          <a:lstStyle/>
          <a:p>
            <a:pPr algn="ctr"/>
            <a:r>
              <a:rPr lang="zh-CN" altLang="en-US" sz="1400" dirty="0" smtClean="0">
                <a:cs typeface="+mn-ea"/>
                <a:sym typeface="+mn-lt"/>
              </a:rPr>
              <a:t>登陆云平台</a:t>
            </a:r>
            <a:endParaRPr lang="en-US" sz="1400" dirty="0">
              <a:cs typeface="+mn-ea"/>
              <a:sym typeface="+mn-lt"/>
            </a:endParaRPr>
          </a:p>
        </p:txBody>
      </p:sp>
      <p:sp>
        <p:nvSpPr>
          <p:cNvPr id="40" name="AutoShape 42"/>
          <p:cNvSpPr>
            <a:spLocks noChangeArrowheads="1"/>
          </p:cNvSpPr>
          <p:nvPr/>
        </p:nvSpPr>
        <p:spPr bwMode="auto">
          <a:xfrm>
            <a:off x="9352997" y="2165208"/>
            <a:ext cx="1848346" cy="299692"/>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购买数据库实例</a:t>
            </a:r>
            <a:endParaRPr lang="en-US" sz="1400" dirty="0">
              <a:cs typeface="+mn-ea"/>
              <a:sym typeface="+mn-lt"/>
            </a:endParaRPr>
          </a:p>
        </p:txBody>
      </p:sp>
      <p:sp>
        <p:nvSpPr>
          <p:cNvPr id="41" name="AutoShape 42"/>
          <p:cNvSpPr>
            <a:spLocks noChangeArrowheads="1"/>
          </p:cNvSpPr>
          <p:nvPr/>
        </p:nvSpPr>
        <p:spPr bwMode="auto">
          <a:xfrm>
            <a:off x="9352997" y="2949573"/>
            <a:ext cx="1848346" cy="299692"/>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规划配置参数</a:t>
            </a:r>
            <a:endParaRPr lang="en-US" sz="1400" dirty="0">
              <a:cs typeface="+mn-ea"/>
              <a:sym typeface="+mn-lt"/>
            </a:endParaRPr>
          </a:p>
        </p:txBody>
      </p:sp>
      <p:sp>
        <p:nvSpPr>
          <p:cNvPr id="42" name="AutoShape 42"/>
          <p:cNvSpPr>
            <a:spLocks noChangeArrowheads="1"/>
          </p:cNvSpPr>
          <p:nvPr/>
        </p:nvSpPr>
        <p:spPr bwMode="auto">
          <a:xfrm>
            <a:off x="9352997" y="3749705"/>
            <a:ext cx="1848346" cy="299692"/>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完成购买</a:t>
            </a:r>
            <a:endParaRPr lang="en-US" sz="1400" dirty="0">
              <a:cs typeface="+mn-ea"/>
              <a:sym typeface="+mn-lt"/>
            </a:endParaRPr>
          </a:p>
        </p:txBody>
      </p:sp>
      <p:sp>
        <p:nvSpPr>
          <p:cNvPr id="43" name="AutoShape 5"/>
          <p:cNvSpPr>
            <a:spLocks noChangeArrowheads="1"/>
          </p:cNvSpPr>
          <p:nvPr/>
        </p:nvSpPr>
        <p:spPr bwMode="auto">
          <a:xfrm>
            <a:off x="9432168" y="4539655"/>
            <a:ext cx="1690004" cy="421424"/>
          </a:xfrm>
          <a:prstGeom prst="flowChartTerminator">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lIns="83434" tIns="41717" rIns="83434" bIns="41717" anchor="ctr">
            <a:spAutoFit/>
          </a:bodyPr>
          <a:lstStyle/>
          <a:p>
            <a:pPr algn="ctr"/>
            <a:r>
              <a:rPr lang="zh-CN" altLang="en-US" sz="1400" dirty="0">
                <a:cs typeface="+mn-ea"/>
                <a:sym typeface="+mn-lt"/>
              </a:rPr>
              <a:t>登陆</a:t>
            </a:r>
            <a:endParaRPr lang="en-US" sz="1400" dirty="0">
              <a:cs typeface="+mn-ea"/>
              <a:sym typeface="+mn-lt"/>
            </a:endParaRPr>
          </a:p>
        </p:txBody>
      </p:sp>
      <p:cxnSp>
        <p:nvCxnSpPr>
          <p:cNvPr id="44" name="AutoShape 24"/>
          <p:cNvCxnSpPr>
            <a:cxnSpLocks noChangeShapeType="1"/>
            <a:endCxn id="40" idx="0"/>
          </p:cNvCxnSpPr>
          <p:nvPr/>
        </p:nvCxnSpPr>
        <p:spPr bwMode="auto">
          <a:xfrm>
            <a:off x="10277170" y="1717322"/>
            <a:ext cx="0" cy="447886"/>
          </a:xfrm>
          <a:prstGeom prst="straightConnector1">
            <a:avLst/>
          </a:prstGeom>
          <a:noFill/>
          <a:ln w="12700">
            <a:solidFill>
              <a:schemeClr val="tx1"/>
            </a:solidFill>
            <a:round/>
            <a:tailEnd type="triangle" w="lg" len="med"/>
          </a:ln>
          <a:effectLst/>
        </p:spPr>
      </p:cxnSp>
      <p:cxnSp>
        <p:nvCxnSpPr>
          <p:cNvPr id="45" name="AutoShape 24"/>
          <p:cNvCxnSpPr>
            <a:cxnSpLocks noChangeShapeType="1"/>
            <a:endCxn id="41" idx="0"/>
          </p:cNvCxnSpPr>
          <p:nvPr/>
        </p:nvCxnSpPr>
        <p:spPr bwMode="auto">
          <a:xfrm>
            <a:off x="10277170" y="2459790"/>
            <a:ext cx="0" cy="489783"/>
          </a:xfrm>
          <a:prstGeom prst="straightConnector1">
            <a:avLst/>
          </a:prstGeom>
          <a:noFill/>
          <a:ln w="12700">
            <a:solidFill>
              <a:schemeClr val="tx1"/>
            </a:solidFill>
            <a:round/>
            <a:tailEnd type="triangle" w="lg" len="med"/>
          </a:ln>
          <a:effectLst/>
        </p:spPr>
      </p:cxnSp>
      <p:cxnSp>
        <p:nvCxnSpPr>
          <p:cNvPr id="46" name="AutoShape 24"/>
          <p:cNvCxnSpPr>
            <a:cxnSpLocks noChangeShapeType="1"/>
          </p:cNvCxnSpPr>
          <p:nvPr/>
        </p:nvCxnSpPr>
        <p:spPr bwMode="auto">
          <a:xfrm>
            <a:off x="10277170" y="3249265"/>
            <a:ext cx="0" cy="489783"/>
          </a:xfrm>
          <a:prstGeom prst="straightConnector1">
            <a:avLst/>
          </a:prstGeom>
          <a:noFill/>
          <a:ln w="12700">
            <a:solidFill>
              <a:schemeClr val="tx1"/>
            </a:solidFill>
            <a:round/>
            <a:tailEnd type="triangle" w="lg" len="med"/>
          </a:ln>
          <a:effectLst/>
        </p:spPr>
      </p:cxnSp>
      <p:cxnSp>
        <p:nvCxnSpPr>
          <p:cNvPr id="47" name="AutoShape 24"/>
          <p:cNvCxnSpPr>
            <a:cxnSpLocks noChangeShapeType="1"/>
          </p:cNvCxnSpPr>
          <p:nvPr/>
        </p:nvCxnSpPr>
        <p:spPr bwMode="auto">
          <a:xfrm>
            <a:off x="10277170" y="4049397"/>
            <a:ext cx="0" cy="489783"/>
          </a:xfrm>
          <a:prstGeom prst="straightConnector1">
            <a:avLst/>
          </a:prstGeom>
          <a:noFill/>
          <a:ln w="12700">
            <a:solidFill>
              <a:schemeClr val="tx1"/>
            </a:solidFill>
            <a:round/>
            <a:tailEnd type="triangle" w="lg" len="med"/>
          </a:ln>
          <a:effectLst/>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数据库卸载</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pPr>
              <a:lnSpc>
                <a:spcPct val="150000"/>
              </a:lnSpc>
              <a:spcBef>
                <a:spcPts val="0"/>
              </a:spcBef>
            </a:pPr>
            <a:r>
              <a:rPr lang="zh-CN" altLang="en-US" sz="1600" dirty="0" smtClean="0">
                <a:latin typeface="+mn-lt"/>
                <a:ea typeface="+mn-ea"/>
                <a:cs typeface="+mn-ea"/>
                <a:sym typeface="+mn-lt"/>
              </a:rPr>
              <a:t>在实际场景中，多发生于数据库的版本升级之前，需要对老版本的数据库进行卸载或者清理。</a:t>
            </a:r>
            <a:endParaRPr lang="en-US" altLang="zh-CN" sz="1600" dirty="0" smtClean="0">
              <a:latin typeface="+mn-lt"/>
              <a:ea typeface="+mn-ea"/>
              <a:cs typeface="+mn-ea"/>
              <a:sym typeface="+mn-lt"/>
            </a:endParaRPr>
          </a:p>
          <a:p>
            <a:pPr>
              <a:lnSpc>
                <a:spcPct val="150000"/>
              </a:lnSpc>
              <a:spcBef>
                <a:spcPts val="0"/>
              </a:spcBef>
            </a:pPr>
            <a:r>
              <a:rPr lang="zh-CN" altLang="en-US" sz="1600" dirty="0" smtClean="0">
                <a:latin typeface="+mn-lt"/>
                <a:ea typeface="+mn-ea"/>
                <a:cs typeface="+mn-ea"/>
                <a:sym typeface="+mn-lt"/>
              </a:rPr>
              <a:t>基本步骤</a:t>
            </a:r>
            <a:endParaRPr lang="en-US" altLang="zh-CN" sz="1600" dirty="0" smtClean="0">
              <a:latin typeface="+mn-lt"/>
              <a:ea typeface="+mn-ea"/>
              <a:cs typeface="+mn-ea"/>
              <a:sym typeface="+mn-lt"/>
            </a:endParaRPr>
          </a:p>
          <a:p>
            <a:pPr lvl="1">
              <a:lnSpc>
                <a:spcPct val="150000"/>
              </a:lnSpc>
              <a:spcBef>
                <a:spcPts val="0"/>
              </a:spcBef>
            </a:pPr>
            <a:r>
              <a:rPr lang="zh-CN" altLang="en-US" sz="1600" dirty="0" smtClean="0">
                <a:latin typeface="+mn-lt"/>
                <a:ea typeface="+mn-ea"/>
                <a:cs typeface="+mn-ea"/>
                <a:sym typeface="+mn-lt"/>
              </a:rPr>
              <a:t>传统数据库</a:t>
            </a:r>
            <a:endParaRPr lang="en-US" altLang="zh-CN" sz="1600" dirty="0" smtClean="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（可选）对数据库进行一次全备。</a:t>
            </a:r>
            <a:endParaRPr lang="en-US" altLang="zh-CN" sz="1400" dirty="0" smtClean="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停止数据库服务。</a:t>
            </a:r>
            <a:endParaRPr lang="en-US" altLang="zh-CN" sz="1400" dirty="0" smtClean="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卸载数据库。</a:t>
            </a:r>
            <a:endParaRPr lang="en-US" altLang="zh-CN" sz="1400" dirty="0" smtClean="0">
              <a:latin typeface="+mn-lt"/>
              <a:ea typeface="+mn-ea"/>
              <a:cs typeface="+mn-ea"/>
              <a:sym typeface="+mn-lt"/>
            </a:endParaRPr>
          </a:p>
          <a:p>
            <a:pPr lvl="1">
              <a:lnSpc>
                <a:spcPct val="150000"/>
              </a:lnSpc>
              <a:spcBef>
                <a:spcPts val="0"/>
              </a:spcBef>
            </a:pPr>
            <a:r>
              <a:rPr lang="zh-CN" altLang="en-US" sz="1600" dirty="0" smtClean="0">
                <a:latin typeface="+mn-lt"/>
                <a:ea typeface="+mn-ea"/>
                <a:cs typeface="+mn-ea"/>
                <a:sym typeface="+mn-lt"/>
              </a:rPr>
              <a:t>云数据库</a:t>
            </a:r>
            <a:endParaRPr lang="en-US" altLang="zh-CN" sz="1600" dirty="0" smtClean="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（可选）对数据库进行一次全备。</a:t>
            </a:r>
            <a:endParaRPr lang="en-US" altLang="zh-CN" sz="1400" dirty="0" smtClean="0">
              <a:latin typeface="+mn-lt"/>
              <a:ea typeface="+mn-ea"/>
              <a:cs typeface="+mn-ea"/>
              <a:sym typeface="+mn-lt"/>
            </a:endParaRPr>
          </a:p>
          <a:p>
            <a:pPr lvl="2">
              <a:lnSpc>
                <a:spcPct val="150000"/>
              </a:lnSpc>
              <a:spcBef>
                <a:spcPts val="0"/>
              </a:spcBef>
            </a:pPr>
            <a:r>
              <a:rPr lang="zh-CN" altLang="en-US" sz="1400" dirty="0" smtClean="0">
                <a:latin typeface="+mn-lt"/>
                <a:ea typeface="+mn-ea"/>
                <a:cs typeface="+mn-ea"/>
                <a:sym typeface="+mn-lt"/>
              </a:rPr>
              <a:t>云平台删除数据库实例。</a:t>
            </a:r>
            <a:endParaRPr lang="en-US" altLang="zh-CN" sz="1400" dirty="0" smtClean="0">
              <a:latin typeface="+mn-lt"/>
              <a:ea typeface="+mn-ea"/>
              <a:cs typeface="+mn-ea"/>
              <a:sym typeface="+mn-lt"/>
            </a:endParaRPr>
          </a:p>
          <a:p>
            <a:pPr>
              <a:lnSpc>
                <a:spcPct val="150000"/>
              </a:lnSpc>
              <a:spcBef>
                <a:spcPts val="0"/>
              </a:spcBef>
            </a:pPr>
            <a:r>
              <a:rPr lang="zh-CN" altLang="en-US" sz="1600" dirty="0" smtClean="0">
                <a:latin typeface="+mn-lt"/>
                <a:ea typeface="+mn-ea"/>
                <a:cs typeface="+mn-ea"/>
                <a:sym typeface="+mn-lt"/>
              </a:rPr>
              <a:t>不同架构场景下</a:t>
            </a:r>
            <a:endParaRPr lang="en-US" altLang="zh-CN" sz="1600" dirty="0" smtClean="0">
              <a:latin typeface="+mn-lt"/>
              <a:ea typeface="+mn-ea"/>
              <a:cs typeface="+mn-ea"/>
              <a:sym typeface="+mn-lt"/>
            </a:endParaRPr>
          </a:p>
          <a:p>
            <a:pPr lvl="1">
              <a:lnSpc>
                <a:spcPct val="150000"/>
              </a:lnSpc>
              <a:spcBef>
                <a:spcPts val="0"/>
              </a:spcBef>
            </a:pPr>
            <a:r>
              <a:rPr lang="zh-CN" altLang="en-US" sz="1400" dirty="0" smtClean="0">
                <a:latin typeface="+mn-lt"/>
                <a:ea typeface="+mn-ea"/>
                <a:cs typeface="+mn-ea"/>
                <a:sym typeface="+mn-lt"/>
              </a:rPr>
              <a:t>单机，主备或一主多备的卸载方式都是类似的，需要在每个节点上执行相同的卸载操作。</a:t>
            </a:r>
            <a:endParaRPr lang="en-US" altLang="zh-CN" sz="1400" dirty="0" smtClean="0">
              <a:latin typeface="+mn-lt"/>
              <a:ea typeface="+mn-ea"/>
              <a:cs typeface="+mn-ea"/>
              <a:sym typeface="+mn-lt"/>
            </a:endParaRPr>
          </a:p>
          <a:p>
            <a:pPr lvl="1">
              <a:lnSpc>
                <a:spcPct val="150000"/>
              </a:lnSpc>
              <a:spcBef>
                <a:spcPts val="0"/>
              </a:spcBef>
            </a:pPr>
            <a:r>
              <a:rPr lang="zh-CN" altLang="en-US" sz="1400" dirty="0" smtClean="0">
                <a:latin typeface="+mn-lt"/>
                <a:ea typeface="+mn-ea"/>
                <a:cs typeface="+mn-ea"/>
                <a:sym typeface="+mn-lt"/>
              </a:rPr>
              <a:t>分布式集群的卸载一般使用专有的卸载工具。</a:t>
            </a:r>
            <a:endParaRPr lang="en-US" altLang="zh-CN" sz="1400" dirty="0" smtClean="0">
              <a:latin typeface="+mn-lt"/>
              <a:ea typeface="+mn-ea"/>
              <a:cs typeface="+mn-ea"/>
              <a:sym typeface="+mn-lt"/>
            </a:endParaRPr>
          </a:p>
          <a:p>
            <a:pPr>
              <a:lnSpc>
                <a:spcPct val="150000"/>
              </a:lnSpc>
              <a:spcBef>
                <a:spcPts val="0"/>
              </a:spcBef>
            </a:pPr>
            <a:r>
              <a:rPr lang="zh-CN" altLang="en-US" sz="1600" dirty="0" smtClean="0">
                <a:latin typeface="+mn-lt"/>
                <a:ea typeface="+mn-ea"/>
                <a:cs typeface="+mn-ea"/>
                <a:sym typeface="+mn-lt"/>
              </a:rPr>
              <a:t>卸载后</a:t>
            </a:r>
            <a:endParaRPr lang="en-US" altLang="zh-CN" sz="1600" dirty="0" smtClean="0">
              <a:latin typeface="+mn-lt"/>
              <a:ea typeface="+mn-ea"/>
              <a:cs typeface="+mn-ea"/>
              <a:sym typeface="+mn-lt"/>
            </a:endParaRPr>
          </a:p>
          <a:p>
            <a:pPr lvl="1">
              <a:lnSpc>
                <a:spcPct val="150000"/>
              </a:lnSpc>
              <a:spcBef>
                <a:spcPts val="0"/>
              </a:spcBef>
            </a:pPr>
            <a:r>
              <a:rPr lang="zh-CN" altLang="en-US" sz="1400" dirty="0" smtClean="0">
                <a:latin typeface="+mn-lt"/>
                <a:ea typeface="+mn-ea"/>
                <a:cs typeface="+mn-ea"/>
                <a:sym typeface="+mn-lt"/>
              </a:rPr>
              <a:t>对于一些客户，数据库卸载后需要对存储介质上的数据再进行销毁处理，保证数据不外泄。</a:t>
            </a:r>
            <a:endParaRPr lang="en-US" altLang="zh-CN" sz="1400"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数据库迁移</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数据库迁移</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需要依据不同的迁移场景需求设计迁移方案。</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考虑的要素</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迁移可用的时间窗口；</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迁移可以使用的工具；</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迁移过程中数据源系统是否停止写入操作；</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迁移过程的数据源系统和目标系统之间的网络情况如何；</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根据迁移的数据量估算备份</a:t>
            </a:r>
            <a:r>
              <a:rPr lang="en-US" altLang="zh-CN" dirty="0" smtClean="0">
                <a:latin typeface="+mn-lt"/>
                <a:ea typeface="+mn-ea"/>
                <a:cs typeface="+mn-ea"/>
                <a:sym typeface="+mn-lt"/>
              </a:rPr>
              <a:t>/</a:t>
            </a:r>
            <a:r>
              <a:rPr lang="zh-CN" altLang="en-US" dirty="0" smtClean="0">
                <a:latin typeface="+mn-lt"/>
                <a:ea typeface="+mn-ea"/>
                <a:cs typeface="+mn-ea"/>
                <a:sym typeface="+mn-lt"/>
              </a:rPr>
              <a:t>恢复时间；</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迁移后，源和目标数据库系统之间的数据一致性稽核。</a:t>
            </a:r>
            <a:endParaRPr lang="en-US" altLang="zh-CN"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a:prstGeom prst="rect">
            <a:avLst/>
          </a:prstGeom>
        </p:spPr>
        <p:txBody>
          <a:bodyPr/>
          <a:lstStyle/>
          <a:p>
            <a:r>
              <a:rPr lang="zh-CN" altLang="en-US" dirty="0" smtClean="0">
                <a:latin typeface="+mn-lt"/>
                <a:ea typeface="+mn-ea"/>
                <a:cs typeface="+mn-ea"/>
                <a:sym typeface="+mn-lt"/>
              </a:rPr>
              <a:t>学完本课程后，您将能够：</a:t>
            </a:r>
            <a:endParaRPr lang="zh-CN" altLang="en-US" dirty="0" smtClean="0">
              <a:latin typeface="+mn-lt"/>
              <a:ea typeface="+mn-ea"/>
              <a:cs typeface="+mn-ea"/>
              <a:sym typeface="+mn-lt"/>
            </a:endParaRPr>
          </a:p>
          <a:p>
            <a:pPr lvl="1"/>
            <a:r>
              <a:rPr lang="zh-CN" altLang="en-US" dirty="0" smtClean="0">
                <a:latin typeface="+mn-lt"/>
                <a:ea typeface="+mn-ea"/>
                <a:cs typeface="+mn-ea"/>
                <a:sym typeface="+mn-lt"/>
              </a:rPr>
              <a:t>描述数据库管理工作的主要内容；</a:t>
            </a:r>
            <a:endParaRPr lang="en-US" altLang="zh-CN" dirty="0">
              <a:latin typeface="+mn-lt"/>
              <a:ea typeface="+mn-ea"/>
              <a:cs typeface="+mn-ea"/>
              <a:sym typeface="+mn-lt"/>
            </a:endParaRPr>
          </a:p>
          <a:p>
            <a:pPr lvl="2"/>
            <a:r>
              <a:rPr lang="zh-CN" altLang="en-US" dirty="0" smtClean="0">
                <a:latin typeface="+mn-lt"/>
                <a:ea typeface="+mn-ea"/>
                <a:cs typeface="+mn-ea"/>
                <a:sym typeface="+mn-lt"/>
              </a:rPr>
              <a:t>区分不同的备份方式</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列举安全管理的措施</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描述性能管理的工作</a:t>
            </a:r>
            <a:endParaRPr lang="en-US" altLang="zh-CN" dirty="0" smtClean="0">
              <a:latin typeface="+mn-lt"/>
              <a:ea typeface="+mn-ea"/>
              <a:cs typeface="+mn-ea"/>
              <a:sym typeface="+mn-lt"/>
            </a:endParaRPr>
          </a:p>
          <a:p>
            <a:pPr lvl="1"/>
            <a:r>
              <a:rPr lang="zh-CN" altLang="en-US" dirty="0">
                <a:latin typeface="+mn-lt"/>
                <a:ea typeface="+mn-ea"/>
                <a:cs typeface="+mn-ea"/>
                <a:sym typeface="+mn-lt"/>
              </a:rPr>
              <a:t>描述</a:t>
            </a:r>
            <a:r>
              <a:rPr lang="zh-CN" altLang="en-US" dirty="0" smtClean="0">
                <a:latin typeface="+mn-lt"/>
                <a:ea typeface="+mn-ea"/>
                <a:cs typeface="+mn-ea"/>
                <a:sym typeface="+mn-lt"/>
              </a:rPr>
              <a:t>数据库的重要概念，以及各数据库对象的使用方法。</a:t>
            </a:r>
            <a:endParaRPr lang="en-US" altLang="zh-CN" dirty="0">
              <a:latin typeface="+mn-lt"/>
              <a:ea typeface="+mn-ea"/>
              <a:cs typeface="+mn-ea"/>
              <a:sym typeface="+mn-lt"/>
            </a:endParaRPr>
          </a:p>
          <a:p>
            <a:pPr lvl="1"/>
            <a:endParaRPr lang="en-US" altLang="zh-CN" dirty="0">
              <a:latin typeface="+mn-lt"/>
              <a:ea typeface="+mn-ea"/>
              <a:cs typeface="+mn-ea"/>
              <a:sym typeface="+mn-lt"/>
            </a:endParaRPr>
          </a:p>
          <a:p>
            <a:pPr lvl="1"/>
            <a:endParaRPr lang="zh-CN" altLang="en-US" dirty="0" smtClean="0">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数据库扩容</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noAutofit/>
          </a:bodyPr>
          <a:lstStyle/>
          <a:p>
            <a:pPr>
              <a:lnSpc>
                <a:spcPct val="125000"/>
              </a:lnSpc>
            </a:pPr>
            <a:r>
              <a:rPr lang="zh-CN" altLang="en-US" sz="1400" dirty="0" smtClean="0">
                <a:latin typeface="+mn-lt"/>
                <a:ea typeface="+mn-ea"/>
                <a:cs typeface="+mn-ea"/>
                <a:sym typeface="+mn-lt"/>
              </a:rPr>
              <a:t>任何一个数据库系统的容量都是在某个时间点的基础上对未来一段时间内的数据量进行估算后确定的</a:t>
            </a:r>
            <a:r>
              <a:rPr lang="zh-CN" altLang="en-US" sz="1400" dirty="0">
                <a:latin typeface="+mn-lt"/>
                <a:ea typeface="+mn-ea"/>
                <a:cs typeface="+mn-ea"/>
                <a:sym typeface="+mn-lt"/>
              </a:rPr>
              <a:t>，</a:t>
            </a:r>
            <a:r>
              <a:rPr lang="zh-CN" altLang="en-US" sz="1400" dirty="0" smtClean="0">
                <a:latin typeface="+mn-lt"/>
                <a:ea typeface="+mn-ea"/>
                <a:cs typeface="+mn-ea"/>
                <a:sym typeface="+mn-lt"/>
              </a:rPr>
              <a:t>容量</a:t>
            </a:r>
            <a:r>
              <a:rPr lang="zh-CN" altLang="en-US" sz="1400" dirty="0">
                <a:latin typeface="+mn-lt"/>
                <a:ea typeface="+mn-ea"/>
                <a:cs typeface="+mn-ea"/>
                <a:sym typeface="+mn-lt"/>
              </a:rPr>
              <a:t>不仅仅是数据存储</a:t>
            </a:r>
            <a:r>
              <a:rPr lang="zh-CN" altLang="en-US" sz="1400" dirty="0" smtClean="0">
                <a:latin typeface="+mn-lt"/>
                <a:ea typeface="+mn-ea"/>
                <a:cs typeface="+mn-ea"/>
                <a:sym typeface="+mn-lt"/>
              </a:rPr>
              <a:t>量，还需要考虑以下几个方面：</a:t>
            </a:r>
            <a:endParaRPr lang="en-US" altLang="zh-CN" sz="1400" dirty="0">
              <a:latin typeface="+mn-lt"/>
              <a:ea typeface="+mn-ea"/>
              <a:cs typeface="+mn-ea"/>
              <a:sym typeface="+mn-lt"/>
            </a:endParaRPr>
          </a:p>
          <a:p>
            <a:pPr lvl="1">
              <a:lnSpc>
                <a:spcPct val="125000"/>
              </a:lnSpc>
            </a:pPr>
            <a:r>
              <a:rPr lang="zh-CN" altLang="en-US" sz="1400" dirty="0" smtClean="0">
                <a:latin typeface="+mn-lt"/>
                <a:ea typeface="+mn-ea"/>
                <a:cs typeface="+mn-ea"/>
                <a:sym typeface="+mn-lt"/>
              </a:rPr>
              <a:t>计算能力不足（整个系统</a:t>
            </a:r>
            <a:r>
              <a:rPr lang="en-US" altLang="zh-CN" sz="1400" dirty="0" smtClean="0">
                <a:latin typeface="+mn-lt"/>
                <a:ea typeface="+mn-ea"/>
                <a:cs typeface="+mn-ea"/>
                <a:sym typeface="+mn-lt"/>
              </a:rPr>
              <a:t>CPU</a:t>
            </a:r>
            <a:r>
              <a:rPr lang="zh-CN" altLang="en-US" sz="1400" dirty="0" smtClean="0">
                <a:latin typeface="+mn-lt"/>
                <a:ea typeface="+mn-ea"/>
                <a:cs typeface="+mn-ea"/>
                <a:sym typeface="+mn-lt"/>
              </a:rPr>
              <a:t>日均繁忙程度</a:t>
            </a:r>
            <a:r>
              <a:rPr lang="en-US" altLang="zh-CN" sz="1400" dirty="0" smtClean="0">
                <a:latin typeface="+mn-lt"/>
                <a:ea typeface="+mn-ea"/>
                <a:cs typeface="+mn-ea"/>
                <a:sym typeface="+mn-lt"/>
              </a:rPr>
              <a:t>&gt;90%</a:t>
            </a:r>
            <a:r>
              <a:rPr lang="zh-CN" altLang="en-US" sz="1400" dirty="0" smtClean="0">
                <a:latin typeface="+mn-lt"/>
                <a:ea typeface="+mn-ea"/>
                <a:cs typeface="+mn-ea"/>
                <a:sym typeface="+mn-lt"/>
              </a:rPr>
              <a:t>）；</a:t>
            </a:r>
            <a:endParaRPr lang="en-US" altLang="zh-CN" sz="1400" dirty="0" smtClean="0">
              <a:latin typeface="+mn-lt"/>
              <a:ea typeface="+mn-ea"/>
              <a:cs typeface="+mn-ea"/>
              <a:sym typeface="+mn-lt"/>
            </a:endParaRPr>
          </a:p>
          <a:p>
            <a:pPr lvl="1">
              <a:lnSpc>
                <a:spcPct val="125000"/>
              </a:lnSpc>
            </a:pPr>
            <a:r>
              <a:rPr lang="zh-CN" altLang="en-US" sz="1400" dirty="0" smtClean="0">
                <a:latin typeface="+mn-lt"/>
                <a:ea typeface="+mn-ea"/>
                <a:cs typeface="+mn-ea"/>
                <a:sym typeface="+mn-lt"/>
              </a:rPr>
              <a:t>响应</a:t>
            </a:r>
            <a:r>
              <a:rPr lang="en-US" altLang="zh-CN" sz="1400" dirty="0" smtClean="0">
                <a:latin typeface="+mn-lt"/>
                <a:ea typeface="+mn-ea"/>
                <a:cs typeface="+mn-ea"/>
                <a:sym typeface="+mn-lt"/>
              </a:rPr>
              <a:t>/</a:t>
            </a:r>
            <a:r>
              <a:rPr lang="zh-CN" altLang="en-US" sz="1400" dirty="0" smtClean="0">
                <a:latin typeface="+mn-lt"/>
                <a:ea typeface="+mn-ea"/>
                <a:cs typeface="+mn-ea"/>
                <a:sym typeface="+mn-lt"/>
              </a:rPr>
              <a:t>并发能力不足（</a:t>
            </a:r>
            <a:r>
              <a:rPr lang="en-US" altLang="zh-CN" sz="1400" dirty="0" smtClean="0">
                <a:latin typeface="+mn-lt"/>
                <a:ea typeface="+mn-ea"/>
                <a:cs typeface="+mn-ea"/>
                <a:sym typeface="+mn-lt"/>
              </a:rPr>
              <a:t>QPS</a:t>
            </a:r>
            <a:r>
              <a:rPr lang="zh-CN" altLang="en-US" sz="1400" dirty="0" smtClean="0">
                <a:latin typeface="+mn-lt"/>
                <a:ea typeface="+mn-ea"/>
                <a:cs typeface="+mn-ea"/>
                <a:sym typeface="+mn-lt"/>
              </a:rPr>
              <a:t>，</a:t>
            </a:r>
            <a:r>
              <a:rPr lang="en-US" altLang="zh-CN" sz="1400" dirty="0" smtClean="0">
                <a:latin typeface="+mn-lt"/>
                <a:ea typeface="+mn-ea"/>
                <a:cs typeface="+mn-ea"/>
                <a:sym typeface="+mn-lt"/>
              </a:rPr>
              <a:t>TPS</a:t>
            </a:r>
            <a:r>
              <a:rPr lang="zh-CN" altLang="en-US" sz="1400" dirty="0" smtClean="0">
                <a:latin typeface="+mn-lt"/>
                <a:ea typeface="+mn-ea"/>
                <a:cs typeface="+mn-ea"/>
                <a:sym typeface="+mn-lt"/>
              </a:rPr>
              <a:t>显著下降，无法满足</a:t>
            </a:r>
            <a:r>
              <a:rPr lang="en-US" altLang="zh-CN" sz="1400" dirty="0" smtClean="0">
                <a:latin typeface="+mn-lt"/>
                <a:ea typeface="+mn-ea"/>
                <a:cs typeface="+mn-ea"/>
                <a:sym typeface="+mn-lt"/>
              </a:rPr>
              <a:t>SLA</a:t>
            </a:r>
            <a:r>
              <a:rPr lang="zh-CN" altLang="en-US" sz="1400" dirty="0" smtClean="0">
                <a:latin typeface="+mn-lt"/>
                <a:ea typeface="+mn-ea"/>
                <a:cs typeface="+mn-ea"/>
                <a:sym typeface="+mn-lt"/>
              </a:rPr>
              <a:t>）；</a:t>
            </a:r>
            <a:endParaRPr lang="en-US" altLang="zh-CN" sz="1400" dirty="0" smtClean="0">
              <a:latin typeface="+mn-lt"/>
              <a:ea typeface="+mn-ea"/>
              <a:cs typeface="+mn-ea"/>
              <a:sym typeface="+mn-lt"/>
            </a:endParaRPr>
          </a:p>
          <a:p>
            <a:pPr lvl="1">
              <a:lnSpc>
                <a:spcPct val="125000"/>
              </a:lnSpc>
            </a:pPr>
            <a:r>
              <a:rPr lang="zh-CN" altLang="en-US" sz="1400" dirty="0" smtClean="0">
                <a:latin typeface="+mn-lt"/>
                <a:ea typeface="+mn-ea"/>
                <a:cs typeface="+mn-ea"/>
                <a:sym typeface="+mn-lt"/>
              </a:rPr>
              <a:t>数据容量不足（可用的数据空间低于</a:t>
            </a:r>
            <a:r>
              <a:rPr lang="en-US" altLang="zh-CN" sz="1400" dirty="0" smtClean="0">
                <a:latin typeface="+mn-lt"/>
                <a:ea typeface="+mn-ea"/>
                <a:cs typeface="+mn-ea"/>
                <a:sym typeface="+mn-lt"/>
              </a:rPr>
              <a:t>15%</a:t>
            </a:r>
            <a:r>
              <a:rPr lang="zh-CN" altLang="en-US" sz="1400" dirty="0" smtClean="0">
                <a:latin typeface="+mn-lt"/>
                <a:ea typeface="+mn-ea"/>
                <a:cs typeface="+mn-ea"/>
                <a:sym typeface="+mn-lt"/>
              </a:rPr>
              <a:t>）。</a:t>
            </a:r>
            <a:endParaRPr lang="en-US" altLang="zh-CN" sz="1400" dirty="0" smtClean="0">
              <a:latin typeface="+mn-lt"/>
              <a:ea typeface="+mn-ea"/>
              <a:cs typeface="+mn-ea"/>
              <a:sym typeface="+mn-lt"/>
            </a:endParaRPr>
          </a:p>
          <a:p>
            <a:pPr>
              <a:lnSpc>
                <a:spcPct val="125000"/>
              </a:lnSpc>
            </a:pPr>
            <a:r>
              <a:rPr lang="zh-CN" altLang="en-US" sz="1400" dirty="0" smtClean="0">
                <a:latin typeface="+mn-lt"/>
                <a:ea typeface="+mn-ea"/>
                <a:cs typeface="+mn-ea"/>
                <a:sym typeface="+mn-lt"/>
              </a:rPr>
              <a:t>扩容方案的选择</a:t>
            </a:r>
            <a:endParaRPr lang="en-US" altLang="zh-CN" sz="1400" dirty="0" smtClean="0">
              <a:latin typeface="+mn-lt"/>
              <a:ea typeface="+mn-ea"/>
              <a:cs typeface="+mn-ea"/>
              <a:sym typeface="+mn-lt"/>
            </a:endParaRPr>
          </a:p>
          <a:p>
            <a:pPr lvl="1">
              <a:lnSpc>
                <a:spcPct val="125000"/>
              </a:lnSpc>
            </a:pPr>
            <a:r>
              <a:rPr lang="zh-CN" altLang="en-US" sz="1400" dirty="0" smtClean="0">
                <a:latin typeface="+mn-lt"/>
                <a:ea typeface="+mn-ea"/>
                <a:cs typeface="+mn-ea"/>
                <a:sym typeface="+mn-lt"/>
              </a:rPr>
              <a:t>垂直扩容</a:t>
            </a:r>
            <a:endParaRPr lang="en-US" altLang="zh-CN" sz="1400" dirty="0" smtClean="0">
              <a:latin typeface="+mn-lt"/>
              <a:ea typeface="+mn-ea"/>
              <a:cs typeface="+mn-ea"/>
              <a:sym typeface="+mn-lt"/>
            </a:endParaRPr>
          </a:p>
          <a:p>
            <a:pPr lvl="2">
              <a:lnSpc>
                <a:spcPct val="125000"/>
              </a:lnSpc>
            </a:pPr>
            <a:r>
              <a:rPr lang="zh-CN" altLang="en-US" sz="1200" dirty="0" smtClean="0">
                <a:latin typeface="+mn-lt"/>
                <a:ea typeface="+mn-ea"/>
                <a:cs typeface="+mn-ea"/>
                <a:sym typeface="+mn-lt"/>
              </a:rPr>
              <a:t>垂直扩容是增加数据库服务器硬件，如增加内存，增大存储，提升网络带宽，提升单机硬件方面性能配置。这种方式相对简单，但是会遭遇单机硬件性能瓶颈。</a:t>
            </a:r>
            <a:endParaRPr lang="en-US" altLang="zh-CN" sz="1200" dirty="0" smtClean="0">
              <a:latin typeface="+mn-lt"/>
              <a:ea typeface="+mn-ea"/>
              <a:cs typeface="+mn-ea"/>
              <a:sym typeface="+mn-lt"/>
            </a:endParaRPr>
          </a:p>
          <a:p>
            <a:pPr lvl="1">
              <a:lnSpc>
                <a:spcPct val="125000"/>
              </a:lnSpc>
            </a:pPr>
            <a:r>
              <a:rPr lang="zh-CN" altLang="en-US" sz="1400" dirty="0" smtClean="0">
                <a:latin typeface="+mn-lt"/>
                <a:ea typeface="+mn-ea"/>
                <a:cs typeface="+mn-ea"/>
                <a:sym typeface="+mn-lt"/>
              </a:rPr>
              <a:t>水平扩容</a:t>
            </a:r>
            <a:endParaRPr lang="en-US" altLang="zh-CN" sz="1400" dirty="0" smtClean="0">
              <a:latin typeface="+mn-lt"/>
              <a:ea typeface="+mn-ea"/>
              <a:cs typeface="+mn-ea"/>
              <a:sym typeface="+mn-lt"/>
            </a:endParaRPr>
          </a:p>
          <a:p>
            <a:pPr lvl="2">
              <a:lnSpc>
                <a:spcPct val="125000"/>
              </a:lnSpc>
            </a:pPr>
            <a:r>
              <a:rPr lang="zh-CN" altLang="en-US" sz="1200" dirty="0" smtClean="0">
                <a:latin typeface="+mn-lt"/>
                <a:ea typeface="+mn-ea"/>
                <a:cs typeface="+mn-ea"/>
                <a:sym typeface="+mn-lt"/>
              </a:rPr>
              <a:t>横向增加服务器数量，利用集群中服务器数量的优势来增加整体系统的性能。</a:t>
            </a:r>
            <a:endParaRPr lang="en-US" altLang="zh-CN" sz="1200" dirty="0" smtClean="0">
              <a:latin typeface="+mn-lt"/>
              <a:ea typeface="+mn-ea"/>
              <a:cs typeface="+mn-ea"/>
              <a:sym typeface="+mn-lt"/>
            </a:endParaRPr>
          </a:p>
          <a:p>
            <a:pPr lvl="1">
              <a:lnSpc>
                <a:spcPct val="125000"/>
              </a:lnSpc>
            </a:pPr>
            <a:r>
              <a:rPr lang="zh-CN" altLang="en-US" sz="1400" dirty="0" smtClean="0">
                <a:latin typeface="+mn-lt"/>
                <a:ea typeface="+mn-ea"/>
                <a:cs typeface="+mn-ea"/>
                <a:sym typeface="+mn-lt"/>
              </a:rPr>
              <a:t>停机扩容</a:t>
            </a:r>
            <a:endParaRPr lang="en-US" altLang="zh-CN" sz="1400" dirty="0" smtClean="0">
              <a:latin typeface="+mn-lt"/>
              <a:ea typeface="+mn-ea"/>
              <a:cs typeface="+mn-ea"/>
              <a:sym typeface="+mn-lt"/>
            </a:endParaRPr>
          </a:p>
          <a:p>
            <a:pPr lvl="2">
              <a:lnSpc>
                <a:spcPct val="125000"/>
              </a:lnSpc>
            </a:pPr>
            <a:r>
              <a:rPr lang="zh-CN" altLang="en-US" sz="1200" dirty="0" smtClean="0">
                <a:latin typeface="+mn-lt"/>
                <a:ea typeface="+mn-ea"/>
                <a:cs typeface="+mn-ea"/>
                <a:sym typeface="+mn-lt"/>
              </a:rPr>
              <a:t>简单，但是时间窗口有限，出现问题会导致扩容失败。而且如果时间过长，不易被客户接受。</a:t>
            </a:r>
            <a:endParaRPr lang="en-US" altLang="zh-CN" sz="1200" dirty="0" smtClean="0">
              <a:latin typeface="+mn-lt"/>
              <a:ea typeface="+mn-ea"/>
              <a:cs typeface="+mn-ea"/>
              <a:sym typeface="+mn-lt"/>
            </a:endParaRPr>
          </a:p>
          <a:p>
            <a:pPr lvl="1">
              <a:lnSpc>
                <a:spcPct val="125000"/>
              </a:lnSpc>
            </a:pPr>
            <a:r>
              <a:rPr lang="zh-CN" altLang="en-US" sz="1400" dirty="0" smtClean="0">
                <a:latin typeface="+mn-lt"/>
                <a:ea typeface="+mn-ea"/>
                <a:cs typeface="+mn-ea"/>
                <a:sym typeface="+mn-lt"/>
              </a:rPr>
              <a:t>平滑扩容</a:t>
            </a:r>
            <a:endParaRPr lang="en-US" altLang="zh-CN" sz="1400" dirty="0" smtClean="0">
              <a:latin typeface="+mn-lt"/>
              <a:ea typeface="+mn-ea"/>
              <a:cs typeface="+mn-ea"/>
              <a:sym typeface="+mn-lt"/>
            </a:endParaRPr>
          </a:p>
          <a:p>
            <a:pPr lvl="2">
              <a:lnSpc>
                <a:spcPct val="125000"/>
              </a:lnSpc>
            </a:pPr>
            <a:r>
              <a:rPr lang="zh-CN" altLang="en-US" sz="1200" dirty="0" smtClean="0">
                <a:latin typeface="+mn-lt"/>
                <a:ea typeface="+mn-ea"/>
                <a:cs typeface="+mn-ea"/>
                <a:sym typeface="+mn-lt"/>
              </a:rPr>
              <a:t>对数据库服务无影响；</a:t>
            </a:r>
            <a:endParaRPr lang="en-US" altLang="zh-CN" sz="1200" dirty="0" smtClean="0">
              <a:latin typeface="+mn-lt"/>
              <a:ea typeface="+mn-ea"/>
              <a:cs typeface="+mn-ea"/>
              <a:sym typeface="+mn-lt"/>
            </a:endParaRPr>
          </a:p>
          <a:p>
            <a:pPr lvl="2">
              <a:lnSpc>
                <a:spcPct val="125000"/>
              </a:lnSpc>
            </a:pPr>
            <a:r>
              <a:rPr lang="zh-CN" altLang="en-US" sz="1200" dirty="0" smtClean="0">
                <a:latin typeface="+mn-lt"/>
                <a:ea typeface="+mn-ea"/>
                <a:cs typeface="+mn-ea"/>
                <a:sym typeface="+mn-lt"/>
              </a:rPr>
              <a:t>技术方案相对复杂，尤其数据库服务器数量增多，扩容复杂程度就急剧上升。</a:t>
            </a:r>
            <a:endParaRPr lang="en-US" altLang="zh-CN" sz="1200"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例行维护工作</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normAutofit fontScale="92500" lnSpcReduction="10000"/>
          </a:bodyPr>
          <a:lstStyle/>
          <a:p>
            <a:r>
              <a:rPr lang="zh-CN" altLang="en-US" sz="1900" dirty="0" smtClean="0">
                <a:latin typeface="+mn-lt"/>
                <a:ea typeface="+mn-ea"/>
                <a:cs typeface="+mn-ea"/>
                <a:sym typeface="+mn-lt"/>
              </a:rPr>
              <a:t>数据库故障处理</a:t>
            </a:r>
            <a:endParaRPr lang="en-US" altLang="zh-CN" sz="1900" dirty="0" smtClean="0">
              <a:latin typeface="+mn-lt"/>
              <a:ea typeface="+mn-ea"/>
              <a:cs typeface="+mn-ea"/>
              <a:sym typeface="+mn-lt"/>
            </a:endParaRPr>
          </a:p>
          <a:p>
            <a:pPr lvl="1"/>
            <a:r>
              <a:rPr lang="zh-CN" altLang="en-US" sz="1700" dirty="0" smtClean="0">
                <a:latin typeface="+mn-lt"/>
                <a:ea typeface="+mn-ea"/>
                <a:cs typeface="+mn-ea"/>
                <a:sym typeface="+mn-lt"/>
              </a:rPr>
              <a:t>配置数据库监控指标和告警阈值；</a:t>
            </a:r>
            <a:endParaRPr lang="en-US" altLang="zh-CN" sz="1700" dirty="0" smtClean="0">
              <a:latin typeface="+mn-lt"/>
              <a:ea typeface="+mn-ea"/>
              <a:cs typeface="+mn-ea"/>
              <a:sym typeface="+mn-lt"/>
            </a:endParaRPr>
          </a:p>
          <a:p>
            <a:pPr lvl="1"/>
            <a:r>
              <a:rPr lang="zh-CN" altLang="en-US" sz="1700" dirty="0" smtClean="0">
                <a:latin typeface="+mn-lt"/>
                <a:ea typeface="+mn-ea"/>
                <a:cs typeface="+mn-ea"/>
                <a:sym typeface="+mn-lt"/>
              </a:rPr>
              <a:t>针对故障事件的等级设置告警通知流程；</a:t>
            </a:r>
            <a:endParaRPr lang="en-US" altLang="zh-CN" sz="1700" dirty="0" smtClean="0">
              <a:latin typeface="+mn-lt"/>
              <a:ea typeface="+mn-ea"/>
              <a:cs typeface="+mn-ea"/>
              <a:sym typeface="+mn-lt"/>
            </a:endParaRPr>
          </a:p>
          <a:p>
            <a:pPr lvl="1"/>
            <a:r>
              <a:rPr lang="zh-CN" altLang="en-US" sz="1700" dirty="0" smtClean="0">
                <a:latin typeface="+mn-lt"/>
                <a:ea typeface="+mn-ea"/>
                <a:cs typeface="+mn-ea"/>
                <a:sym typeface="+mn-lt"/>
              </a:rPr>
              <a:t>接受告警信息后，根据日志进行故障定位；</a:t>
            </a:r>
            <a:endParaRPr lang="en-US" altLang="zh-CN" sz="1700" dirty="0" smtClean="0">
              <a:latin typeface="+mn-lt"/>
              <a:ea typeface="+mn-ea"/>
              <a:cs typeface="+mn-ea"/>
              <a:sym typeface="+mn-lt"/>
            </a:endParaRPr>
          </a:p>
          <a:p>
            <a:pPr lvl="1"/>
            <a:r>
              <a:rPr lang="zh-CN" altLang="en-US" sz="1700" dirty="0" smtClean="0">
                <a:latin typeface="+mn-lt"/>
                <a:ea typeface="+mn-ea"/>
                <a:cs typeface="+mn-ea"/>
                <a:sym typeface="+mn-lt"/>
              </a:rPr>
              <a:t>对于遇到的问题，应详细记录原始信息；</a:t>
            </a:r>
            <a:endParaRPr lang="en-US" altLang="zh-CN" sz="1700" dirty="0" smtClean="0">
              <a:latin typeface="+mn-lt"/>
              <a:ea typeface="+mn-ea"/>
              <a:cs typeface="+mn-ea"/>
              <a:sym typeface="+mn-lt"/>
            </a:endParaRPr>
          </a:p>
          <a:p>
            <a:pPr lvl="1"/>
            <a:r>
              <a:rPr lang="zh-CN" altLang="en-US" sz="1700" dirty="0" smtClean="0">
                <a:latin typeface="+mn-lt"/>
                <a:ea typeface="+mn-ea"/>
                <a:cs typeface="+mn-ea"/>
                <a:sym typeface="+mn-lt"/>
              </a:rPr>
              <a:t>严格遵守操作规程和行业安全规程；</a:t>
            </a:r>
            <a:endParaRPr lang="en-US" altLang="zh-CN" sz="1700" dirty="0" smtClean="0">
              <a:latin typeface="+mn-lt"/>
              <a:ea typeface="+mn-ea"/>
              <a:cs typeface="+mn-ea"/>
              <a:sym typeface="+mn-lt"/>
            </a:endParaRPr>
          </a:p>
          <a:p>
            <a:pPr lvl="1"/>
            <a:r>
              <a:rPr lang="zh-CN" altLang="en-US" sz="1700" dirty="0" smtClean="0">
                <a:latin typeface="+mn-lt"/>
                <a:ea typeface="+mn-ea"/>
                <a:cs typeface="+mn-ea"/>
                <a:sym typeface="+mn-lt"/>
              </a:rPr>
              <a:t>对于重大操作，在操作前要确认操作可行性，做好相应的备份、应急和安全措施后，由有权限的操作人员执行。</a:t>
            </a:r>
            <a:endParaRPr lang="en-US" altLang="zh-CN" sz="1700" dirty="0" smtClean="0">
              <a:latin typeface="+mn-lt"/>
              <a:ea typeface="+mn-ea"/>
              <a:cs typeface="+mn-ea"/>
              <a:sym typeface="+mn-lt"/>
            </a:endParaRPr>
          </a:p>
          <a:p>
            <a:r>
              <a:rPr lang="zh-CN" altLang="en-US" sz="1900" dirty="0" smtClean="0">
                <a:latin typeface="+mn-lt"/>
                <a:ea typeface="+mn-ea"/>
                <a:cs typeface="+mn-ea"/>
                <a:sym typeface="+mn-lt"/>
              </a:rPr>
              <a:t>数据库健康巡检</a:t>
            </a:r>
            <a:endParaRPr lang="en-US" altLang="zh-CN" sz="1900" dirty="0" smtClean="0">
              <a:latin typeface="+mn-lt"/>
              <a:ea typeface="+mn-ea"/>
              <a:cs typeface="+mn-ea"/>
              <a:sym typeface="+mn-lt"/>
            </a:endParaRPr>
          </a:p>
          <a:p>
            <a:pPr lvl="1"/>
            <a:r>
              <a:rPr lang="zh-CN" altLang="en-US" sz="1700" dirty="0" smtClean="0">
                <a:latin typeface="+mn-lt"/>
                <a:ea typeface="+mn-ea"/>
                <a:cs typeface="+mn-ea"/>
                <a:sym typeface="+mn-lt"/>
              </a:rPr>
              <a:t>查看健康检查任务；</a:t>
            </a:r>
            <a:endParaRPr lang="en-US" altLang="zh-CN" sz="1700" dirty="0" smtClean="0">
              <a:latin typeface="+mn-lt"/>
              <a:ea typeface="+mn-ea"/>
              <a:cs typeface="+mn-ea"/>
              <a:sym typeface="+mn-lt"/>
            </a:endParaRPr>
          </a:p>
          <a:p>
            <a:pPr lvl="1"/>
            <a:r>
              <a:rPr lang="zh-CN" altLang="en-US" sz="1700" dirty="0" smtClean="0">
                <a:latin typeface="+mn-lt"/>
                <a:ea typeface="+mn-ea"/>
                <a:cs typeface="+mn-ea"/>
                <a:sym typeface="+mn-lt"/>
              </a:rPr>
              <a:t>管理健康检查</a:t>
            </a:r>
            <a:r>
              <a:rPr lang="zh-CN" altLang="en-US" sz="1700" dirty="0">
                <a:latin typeface="+mn-lt"/>
                <a:ea typeface="+mn-ea"/>
                <a:cs typeface="+mn-ea"/>
                <a:sym typeface="+mn-lt"/>
              </a:rPr>
              <a:t>报告</a:t>
            </a:r>
            <a:r>
              <a:rPr lang="zh-CN" altLang="en-US" sz="1700" dirty="0" smtClean="0">
                <a:latin typeface="+mn-lt"/>
                <a:ea typeface="+mn-ea"/>
                <a:cs typeface="+mn-ea"/>
                <a:sym typeface="+mn-lt"/>
              </a:rPr>
              <a:t>；</a:t>
            </a:r>
            <a:endParaRPr lang="en-US" altLang="zh-CN" sz="1700" dirty="0" smtClean="0">
              <a:latin typeface="+mn-lt"/>
              <a:ea typeface="+mn-ea"/>
              <a:cs typeface="+mn-ea"/>
              <a:sym typeface="+mn-lt"/>
            </a:endParaRPr>
          </a:p>
          <a:p>
            <a:pPr lvl="1"/>
            <a:r>
              <a:rPr lang="zh-CN" altLang="en-US" sz="1700" dirty="0" smtClean="0">
                <a:latin typeface="+mn-lt"/>
                <a:ea typeface="+mn-ea"/>
                <a:cs typeface="+mn-ea"/>
                <a:sym typeface="+mn-lt"/>
              </a:rPr>
              <a:t>修改健康检查配置。</a:t>
            </a:r>
            <a:endParaRPr lang="en-US" altLang="zh-CN" sz="1700"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cs typeface="+mn-ea"/>
                <a:sym typeface="+mn-lt"/>
              </a:rPr>
              <a:t>数据库管理简介</a:t>
            </a:r>
            <a:endParaRPr lang="en-US" altLang="zh-CN" dirty="0">
              <a:solidFill>
                <a:schemeClr val="bg1">
                  <a:lumMod val="50000"/>
                </a:schemeClr>
              </a:solidFill>
              <a:cs typeface="+mn-ea"/>
              <a:sym typeface="+mn-lt"/>
            </a:endParaRPr>
          </a:p>
          <a:p>
            <a:r>
              <a:rPr lang="zh-CN" altLang="en-US" b="1" dirty="0" smtClean="0">
                <a:cs typeface="+mn-ea"/>
                <a:sym typeface="+mn-lt"/>
              </a:rPr>
              <a:t>数据库</a:t>
            </a:r>
            <a:r>
              <a:rPr lang="zh-CN" altLang="en-US" b="1" dirty="0">
                <a:cs typeface="+mn-ea"/>
                <a:sym typeface="+mn-lt"/>
              </a:rPr>
              <a:t>重要</a:t>
            </a:r>
            <a:r>
              <a:rPr lang="zh-CN" altLang="en-US" b="1" dirty="0" smtClean="0">
                <a:cs typeface="+mn-ea"/>
                <a:sym typeface="+mn-lt"/>
              </a:rPr>
              <a:t>概念</a:t>
            </a:r>
            <a:endParaRPr lang="zh-CN" altLang="en-US" dirty="0">
              <a:solidFill>
                <a:schemeClr val="bg1">
                  <a:lumMod val="50000"/>
                </a:schemeClr>
              </a:solidFill>
              <a:cs typeface="+mn-ea"/>
              <a:sym typeface="+mn-lt"/>
            </a:endParaRPr>
          </a:p>
          <a:p>
            <a:endParaRPr lang="en-US" altLang="zh-CN" dirty="0" smtClean="0">
              <a:cs typeface="+mn-ea"/>
              <a:sym typeface="+mn-lt"/>
            </a:endParaRPr>
          </a:p>
          <a:p>
            <a:endParaRPr lang="zh-CN" altLang="en-US" dirty="0">
              <a:cs typeface="+mn-ea"/>
              <a:sym typeface="+mn-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数据库和数据库实例 </a:t>
            </a:r>
            <a:r>
              <a:rPr lang="en-US" altLang="zh-CN" smtClean="0">
                <a:latin typeface="+mn-lt"/>
                <a:ea typeface="+mn-ea"/>
                <a:cs typeface="+mn-ea"/>
                <a:sym typeface="+mn-lt"/>
              </a:rPr>
              <a:t>(1)</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6423973" cy="4680000"/>
          </a:xfrm>
        </p:spPr>
        <p:txBody>
          <a:bodyPr/>
          <a:lstStyle/>
          <a:p>
            <a:r>
              <a:rPr lang="zh-CN" altLang="en-US" sz="2000" dirty="0" smtClean="0">
                <a:latin typeface="+mn-lt"/>
                <a:ea typeface="+mn-ea"/>
                <a:cs typeface="+mn-ea"/>
                <a:sym typeface="+mn-lt"/>
              </a:rPr>
              <a:t>数据库</a:t>
            </a:r>
            <a:r>
              <a:rPr lang="en-US" altLang="zh-CN" sz="2000" dirty="0" smtClean="0">
                <a:latin typeface="+mn-lt"/>
                <a:ea typeface="+mn-ea"/>
                <a:cs typeface="+mn-ea"/>
                <a:sym typeface="+mn-lt"/>
              </a:rPr>
              <a:t>(Database)</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物理操作系统文件或磁盘数据块的集合</a:t>
            </a:r>
            <a:endParaRPr lang="en-US" altLang="zh-CN" sz="1800" dirty="0" smtClean="0">
              <a:latin typeface="+mn-lt"/>
              <a:ea typeface="+mn-ea"/>
              <a:cs typeface="+mn-ea"/>
              <a:sym typeface="+mn-lt"/>
            </a:endParaRPr>
          </a:p>
          <a:p>
            <a:pPr lvl="2"/>
            <a:r>
              <a:rPr lang="zh-CN" altLang="en-US" sz="1600" dirty="0" smtClean="0">
                <a:latin typeface="+mn-lt"/>
                <a:ea typeface="+mn-ea"/>
                <a:cs typeface="+mn-ea"/>
                <a:sym typeface="+mn-lt"/>
              </a:rPr>
              <a:t>比如数据文件，索引文件，结构文件。</a:t>
            </a:r>
            <a:endParaRPr lang="en-US" altLang="zh-CN" sz="1600" dirty="0" smtClean="0">
              <a:latin typeface="+mn-lt"/>
              <a:ea typeface="+mn-ea"/>
              <a:cs typeface="+mn-ea"/>
              <a:sym typeface="+mn-lt"/>
            </a:endParaRPr>
          </a:p>
          <a:p>
            <a:pPr lvl="2"/>
            <a:r>
              <a:rPr lang="zh-CN" altLang="en-US" sz="1600" dirty="0" smtClean="0">
                <a:latin typeface="+mn-lt"/>
                <a:ea typeface="+mn-ea"/>
                <a:cs typeface="+mn-ea"/>
                <a:sym typeface="+mn-lt"/>
              </a:rPr>
              <a:t>并非所有的数据库系统都是基于文件的，也有直接把数据写入数据存储的形式。</a:t>
            </a:r>
            <a:endParaRPr lang="en-US" altLang="zh-CN" sz="1600" dirty="0" smtClean="0">
              <a:latin typeface="+mn-lt"/>
              <a:ea typeface="+mn-ea"/>
              <a:cs typeface="+mn-ea"/>
              <a:sym typeface="+mn-lt"/>
            </a:endParaRPr>
          </a:p>
          <a:p>
            <a:r>
              <a:rPr lang="zh-CN" altLang="en-US" sz="2000" dirty="0" smtClean="0">
                <a:latin typeface="+mn-lt"/>
                <a:ea typeface="+mn-ea"/>
                <a:cs typeface="+mn-ea"/>
                <a:sym typeface="+mn-lt"/>
              </a:rPr>
              <a:t>数据库实例</a:t>
            </a:r>
            <a:r>
              <a:rPr lang="en-US" altLang="zh-CN" sz="2000" dirty="0" smtClean="0">
                <a:latin typeface="+mn-lt"/>
                <a:ea typeface="+mn-ea"/>
                <a:cs typeface="+mn-ea"/>
                <a:sym typeface="+mn-lt"/>
              </a:rPr>
              <a:t>(Database Instance)</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实例指的就是操作系统中一系列的进程以及为这些进程所分配的内存块。</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数据库实例是访问数据库的通道。</a:t>
            </a:r>
            <a:endParaRPr lang="en-US" altLang="zh-CN" sz="2000" dirty="0" smtClean="0">
              <a:latin typeface="+mn-lt"/>
              <a:ea typeface="+mn-ea"/>
              <a:cs typeface="+mn-ea"/>
              <a:sym typeface="+mn-lt"/>
            </a:endParaRPr>
          </a:p>
          <a:p>
            <a:r>
              <a:rPr lang="zh-CN" altLang="en-US" sz="2000" dirty="0" smtClean="0">
                <a:latin typeface="+mn-lt"/>
                <a:ea typeface="+mn-ea"/>
                <a:cs typeface="+mn-ea"/>
                <a:sym typeface="+mn-lt"/>
              </a:rPr>
              <a:t>通常来说一个数据库实例对应一个数据库。</a:t>
            </a:r>
            <a:endParaRPr lang="en-US" altLang="zh-CN" sz="2000" dirty="0" smtClean="0">
              <a:latin typeface="+mn-lt"/>
              <a:ea typeface="+mn-ea"/>
              <a:cs typeface="+mn-ea"/>
              <a:sym typeface="+mn-lt"/>
            </a:endParaRPr>
          </a:p>
        </p:txBody>
      </p:sp>
      <p:grpSp>
        <p:nvGrpSpPr>
          <p:cNvPr id="30" name="组合 29"/>
          <p:cNvGrpSpPr/>
          <p:nvPr/>
        </p:nvGrpSpPr>
        <p:grpSpPr>
          <a:xfrm>
            <a:off x="7320136" y="2266114"/>
            <a:ext cx="1314146" cy="2757819"/>
            <a:chOff x="7265045" y="2564904"/>
            <a:chExt cx="1314146" cy="2757819"/>
          </a:xfrm>
        </p:grpSpPr>
        <p:sp>
          <p:nvSpPr>
            <p:cNvPr id="9" name="流程图: 可选过程 8"/>
            <p:cNvSpPr/>
            <p:nvPr/>
          </p:nvSpPr>
          <p:spPr bwMode="auto">
            <a:xfrm>
              <a:off x="7265045" y="2564904"/>
              <a:ext cx="1314146" cy="696116"/>
            </a:xfrm>
            <a:prstGeom prst="flowChartAlternateProcess">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800" dirty="0" smtClean="0">
                  <a:cs typeface="+mn-ea"/>
                  <a:sym typeface="+mn-lt"/>
                </a:rPr>
                <a:t>数据库</a:t>
              </a:r>
              <a:endParaRPr lang="en-US" altLang="zh-CN" sz="1800" dirty="0" smtClean="0">
                <a:cs typeface="+mn-ea"/>
                <a:sym typeface="+mn-lt"/>
              </a:endParaRPr>
            </a:p>
            <a:p>
              <a:pPr algn="ctr"/>
              <a:r>
                <a:rPr lang="zh-CN" altLang="en-US" sz="1800" dirty="0" smtClean="0">
                  <a:cs typeface="+mn-ea"/>
                  <a:sym typeface="+mn-lt"/>
                </a:rPr>
                <a:t>实例</a:t>
              </a:r>
              <a:r>
                <a:rPr lang="en-US" altLang="zh-CN" sz="1800" dirty="0" smtClean="0">
                  <a:cs typeface="+mn-ea"/>
                  <a:sym typeface="+mn-lt"/>
                </a:rPr>
                <a:t>1</a:t>
              </a:r>
              <a:endParaRPr lang="zh-CN" altLang="en-US" sz="1800" dirty="0">
                <a:cs typeface="+mn-ea"/>
                <a:sym typeface="+mn-lt"/>
              </a:endParaRPr>
            </a:p>
          </p:txBody>
        </p:sp>
        <p:cxnSp>
          <p:nvCxnSpPr>
            <p:cNvPr id="10" name="直接连接符 9"/>
            <p:cNvCxnSpPr>
              <a:stCxn id="9" idx="2"/>
              <a:endCxn id="11" idx="1"/>
            </p:cNvCxnSpPr>
            <p:nvPr/>
          </p:nvCxnSpPr>
          <p:spPr bwMode="auto">
            <a:xfrm>
              <a:off x="7922118" y="3261020"/>
              <a:ext cx="0" cy="563266"/>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sp>
          <p:nvSpPr>
            <p:cNvPr id="11" name="Flowchart: Magnetic Disk 99"/>
            <p:cNvSpPr/>
            <p:nvPr/>
          </p:nvSpPr>
          <p:spPr>
            <a:xfrm>
              <a:off x="7265045" y="3824286"/>
              <a:ext cx="1314146" cy="1498437"/>
            </a:xfrm>
            <a:prstGeom prst="flowChartMagneticDisk">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fr-FR" sz="1800">
                <a:solidFill>
                  <a:schemeClr val="tx1"/>
                </a:solidFill>
                <a:cs typeface="+mn-ea"/>
                <a:sym typeface="+mn-lt"/>
              </a:endParaRPr>
            </a:p>
          </p:txBody>
        </p:sp>
        <p:sp>
          <p:nvSpPr>
            <p:cNvPr id="12" name="Rectangle 18"/>
            <p:cNvSpPr>
              <a:spLocks noChangeArrowheads="1"/>
            </p:cNvSpPr>
            <p:nvPr/>
          </p:nvSpPr>
          <p:spPr bwMode="auto">
            <a:xfrm>
              <a:off x="7460045" y="3872575"/>
              <a:ext cx="922628" cy="338536"/>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600" dirty="0" smtClean="0">
                  <a:cs typeface="+mn-ea"/>
                  <a:sym typeface="+mn-lt"/>
                </a:rPr>
                <a:t>数据库</a:t>
              </a:r>
              <a:r>
                <a:rPr lang="en-US" altLang="zh-CN" sz="1600" dirty="0" smtClean="0">
                  <a:cs typeface="+mn-ea"/>
                  <a:sym typeface="+mn-lt"/>
                </a:rPr>
                <a:t>1</a:t>
              </a:r>
              <a:endParaRPr lang="en-US" altLang="zh-CN" sz="1600" dirty="0">
                <a:cs typeface="+mn-ea"/>
                <a:sym typeface="+mn-lt"/>
              </a:endParaRPr>
            </a:p>
          </p:txBody>
        </p:sp>
        <p:sp>
          <p:nvSpPr>
            <p:cNvPr id="13" name="矩形 12"/>
            <p:cNvSpPr/>
            <p:nvPr/>
          </p:nvSpPr>
          <p:spPr bwMode="auto">
            <a:xfrm>
              <a:off x="7554091" y="4387552"/>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sp>
          <p:nvSpPr>
            <p:cNvPr id="14" name="矩形 13"/>
            <p:cNvSpPr/>
            <p:nvPr/>
          </p:nvSpPr>
          <p:spPr bwMode="auto">
            <a:xfrm>
              <a:off x="8112786" y="4685500"/>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sp>
          <p:nvSpPr>
            <p:cNvPr id="15" name="矩形 14"/>
            <p:cNvSpPr/>
            <p:nvPr/>
          </p:nvSpPr>
          <p:spPr bwMode="auto">
            <a:xfrm>
              <a:off x="7554091" y="4685501"/>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sp>
          <p:nvSpPr>
            <p:cNvPr id="16" name="矩形 15"/>
            <p:cNvSpPr/>
            <p:nvPr/>
          </p:nvSpPr>
          <p:spPr bwMode="auto">
            <a:xfrm>
              <a:off x="7823734" y="4983450"/>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cxnSp>
          <p:nvCxnSpPr>
            <p:cNvPr id="17" name="直接连接符 16"/>
            <p:cNvCxnSpPr>
              <a:stCxn id="13" idx="2"/>
              <a:endCxn id="15" idx="0"/>
            </p:cNvCxnSpPr>
            <p:nvPr/>
          </p:nvCxnSpPr>
          <p:spPr bwMode="auto">
            <a:xfrm>
              <a:off x="7716605" y="4589071"/>
              <a:ext cx="0" cy="96430"/>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 name="直接连接符 17"/>
            <p:cNvCxnSpPr>
              <a:stCxn id="15" idx="2"/>
            </p:cNvCxnSpPr>
            <p:nvPr/>
          </p:nvCxnSpPr>
          <p:spPr bwMode="auto">
            <a:xfrm flipH="1">
              <a:off x="7706067" y="4887020"/>
              <a:ext cx="0" cy="197189"/>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 name="直接连接符 18"/>
            <p:cNvCxnSpPr>
              <a:stCxn id="16" idx="1"/>
            </p:cNvCxnSpPr>
            <p:nvPr/>
          </p:nvCxnSpPr>
          <p:spPr bwMode="auto">
            <a:xfrm flipH="1" flipV="1">
              <a:off x="7706067" y="5084209"/>
              <a:ext cx="117667" cy="1"/>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 name="直接连接符 19"/>
            <p:cNvCxnSpPr/>
            <p:nvPr/>
          </p:nvCxnSpPr>
          <p:spPr bwMode="auto">
            <a:xfrm flipH="1">
              <a:off x="8263047" y="4887020"/>
              <a:ext cx="0" cy="197189"/>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 name="直接连接符 20"/>
            <p:cNvCxnSpPr/>
            <p:nvPr/>
          </p:nvCxnSpPr>
          <p:spPr bwMode="auto">
            <a:xfrm flipH="1" flipV="1">
              <a:off x="8156504" y="5084209"/>
              <a:ext cx="117667" cy="1"/>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grpSp>
      <p:grpSp>
        <p:nvGrpSpPr>
          <p:cNvPr id="31" name="组合 30"/>
          <p:cNvGrpSpPr/>
          <p:nvPr/>
        </p:nvGrpSpPr>
        <p:grpSpPr>
          <a:xfrm>
            <a:off x="9859503" y="2266114"/>
            <a:ext cx="1314146" cy="2757819"/>
            <a:chOff x="7265045" y="2564904"/>
            <a:chExt cx="1314146" cy="2757819"/>
          </a:xfrm>
        </p:grpSpPr>
        <p:sp>
          <p:nvSpPr>
            <p:cNvPr id="32" name="流程图: 可选过程 31"/>
            <p:cNvSpPr/>
            <p:nvPr/>
          </p:nvSpPr>
          <p:spPr bwMode="auto">
            <a:xfrm>
              <a:off x="7265045" y="2564904"/>
              <a:ext cx="1314146" cy="696116"/>
            </a:xfrm>
            <a:prstGeom prst="flowChartAlternateProcess">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800" dirty="0" smtClean="0">
                  <a:cs typeface="+mn-ea"/>
                  <a:sym typeface="+mn-lt"/>
                </a:rPr>
                <a:t>数据库</a:t>
              </a:r>
              <a:endParaRPr lang="en-US" altLang="zh-CN" sz="1800" dirty="0" smtClean="0">
                <a:cs typeface="+mn-ea"/>
                <a:sym typeface="+mn-lt"/>
              </a:endParaRPr>
            </a:p>
            <a:p>
              <a:pPr algn="ctr"/>
              <a:r>
                <a:rPr lang="zh-CN" altLang="en-US" sz="1800" dirty="0" smtClean="0">
                  <a:cs typeface="+mn-ea"/>
                  <a:sym typeface="+mn-lt"/>
                </a:rPr>
                <a:t>实例</a:t>
              </a:r>
              <a:r>
                <a:rPr lang="en-US" altLang="zh-CN" sz="1800" dirty="0" smtClean="0">
                  <a:cs typeface="+mn-ea"/>
                  <a:sym typeface="+mn-lt"/>
                </a:rPr>
                <a:t>2</a:t>
              </a:r>
              <a:endParaRPr lang="zh-CN" altLang="en-US" sz="1800" dirty="0">
                <a:cs typeface="+mn-ea"/>
                <a:sym typeface="+mn-lt"/>
              </a:endParaRPr>
            </a:p>
          </p:txBody>
        </p:sp>
        <p:cxnSp>
          <p:nvCxnSpPr>
            <p:cNvPr id="33" name="直接连接符 32"/>
            <p:cNvCxnSpPr>
              <a:stCxn id="32" idx="2"/>
              <a:endCxn id="34" idx="1"/>
            </p:cNvCxnSpPr>
            <p:nvPr/>
          </p:nvCxnSpPr>
          <p:spPr bwMode="auto">
            <a:xfrm>
              <a:off x="7922118" y="3261020"/>
              <a:ext cx="0" cy="563266"/>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34" name="Flowchart: Magnetic Disk 99"/>
            <p:cNvSpPr/>
            <p:nvPr/>
          </p:nvSpPr>
          <p:spPr>
            <a:xfrm>
              <a:off x="7265045" y="3824286"/>
              <a:ext cx="1314146" cy="1498437"/>
            </a:xfrm>
            <a:prstGeom prst="flowChartMagneticDisk">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fr-FR" sz="1800">
                <a:solidFill>
                  <a:schemeClr val="tx1"/>
                </a:solidFill>
                <a:cs typeface="+mn-ea"/>
                <a:sym typeface="+mn-lt"/>
              </a:endParaRPr>
            </a:p>
          </p:txBody>
        </p:sp>
        <p:sp>
          <p:nvSpPr>
            <p:cNvPr id="35" name="Rectangle 18"/>
            <p:cNvSpPr>
              <a:spLocks noChangeArrowheads="1"/>
            </p:cNvSpPr>
            <p:nvPr/>
          </p:nvSpPr>
          <p:spPr bwMode="auto">
            <a:xfrm>
              <a:off x="7460045" y="3872575"/>
              <a:ext cx="922628" cy="338536"/>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600" dirty="0" smtClean="0">
                  <a:cs typeface="+mn-ea"/>
                  <a:sym typeface="+mn-lt"/>
                </a:rPr>
                <a:t>数据库</a:t>
              </a:r>
              <a:r>
                <a:rPr lang="en-US" altLang="zh-CN" sz="1600" dirty="0" smtClean="0">
                  <a:cs typeface="+mn-ea"/>
                  <a:sym typeface="+mn-lt"/>
                </a:rPr>
                <a:t>2</a:t>
              </a:r>
              <a:endParaRPr lang="en-US" altLang="zh-CN" sz="1600" dirty="0">
                <a:cs typeface="+mn-ea"/>
                <a:sym typeface="+mn-lt"/>
              </a:endParaRPr>
            </a:p>
          </p:txBody>
        </p:sp>
        <p:sp>
          <p:nvSpPr>
            <p:cNvPr id="36" name="矩形 35"/>
            <p:cNvSpPr/>
            <p:nvPr/>
          </p:nvSpPr>
          <p:spPr bwMode="auto">
            <a:xfrm>
              <a:off x="7554091" y="4387552"/>
              <a:ext cx="325028" cy="201519"/>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sp>
          <p:nvSpPr>
            <p:cNvPr id="37" name="矩形 36"/>
            <p:cNvSpPr/>
            <p:nvPr/>
          </p:nvSpPr>
          <p:spPr bwMode="auto">
            <a:xfrm>
              <a:off x="8112786" y="4685500"/>
              <a:ext cx="325028" cy="201519"/>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sp>
          <p:nvSpPr>
            <p:cNvPr id="38" name="矩形 37"/>
            <p:cNvSpPr/>
            <p:nvPr/>
          </p:nvSpPr>
          <p:spPr bwMode="auto">
            <a:xfrm>
              <a:off x="7554091" y="4685501"/>
              <a:ext cx="325028" cy="201519"/>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sp>
          <p:nvSpPr>
            <p:cNvPr id="39" name="矩形 38"/>
            <p:cNvSpPr/>
            <p:nvPr/>
          </p:nvSpPr>
          <p:spPr bwMode="auto">
            <a:xfrm>
              <a:off x="7823734" y="4983450"/>
              <a:ext cx="325028" cy="201519"/>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800">
                <a:cs typeface="+mn-ea"/>
                <a:sym typeface="+mn-lt"/>
              </a:endParaRPr>
            </a:p>
          </p:txBody>
        </p:sp>
        <p:cxnSp>
          <p:nvCxnSpPr>
            <p:cNvPr id="40" name="直接连接符 39"/>
            <p:cNvCxnSpPr>
              <a:stCxn id="36" idx="2"/>
              <a:endCxn id="38" idx="0"/>
            </p:cNvCxnSpPr>
            <p:nvPr/>
          </p:nvCxnSpPr>
          <p:spPr bwMode="auto">
            <a:xfrm>
              <a:off x="7716605" y="4589071"/>
              <a:ext cx="0" cy="9643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1" name="直接连接符 40"/>
            <p:cNvCxnSpPr>
              <a:stCxn id="38" idx="2"/>
            </p:cNvCxnSpPr>
            <p:nvPr/>
          </p:nvCxnSpPr>
          <p:spPr bwMode="auto">
            <a:xfrm flipH="1">
              <a:off x="7706067" y="4887020"/>
              <a:ext cx="0" cy="197189"/>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2" name="直接连接符 41"/>
            <p:cNvCxnSpPr>
              <a:stCxn id="39" idx="1"/>
            </p:cNvCxnSpPr>
            <p:nvPr/>
          </p:nvCxnSpPr>
          <p:spPr bwMode="auto">
            <a:xfrm flipH="1" flipV="1">
              <a:off x="7706067" y="5084209"/>
              <a:ext cx="117667" cy="1"/>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3" name="直接连接符 42"/>
            <p:cNvCxnSpPr/>
            <p:nvPr/>
          </p:nvCxnSpPr>
          <p:spPr bwMode="auto">
            <a:xfrm flipH="1">
              <a:off x="8263047" y="4887020"/>
              <a:ext cx="0" cy="197189"/>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4" name="直接连接符 43"/>
            <p:cNvCxnSpPr/>
            <p:nvPr/>
          </p:nvCxnSpPr>
          <p:spPr bwMode="auto">
            <a:xfrm flipH="1" flipV="1">
              <a:off x="8156504" y="5084209"/>
              <a:ext cx="117667" cy="1"/>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grpSp>
      <p:cxnSp>
        <p:nvCxnSpPr>
          <p:cNvPr id="46" name="直接箭头连接符 45"/>
          <p:cNvCxnSpPr/>
          <p:nvPr/>
        </p:nvCxnSpPr>
        <p:spPr bwMode="auto">
          <a:xfrm>
            <a:off x="8634282" y="4329269"/>
            <a:ext cx="1225221" cy="0"/>
          </a:xfrm>
          <a:prstGeom prst="straightConnector1">
            <a:avLst/>
          </a:prstGeom>
          <a:noFill/>
          <a:ln w="28575" cap="flat" cmpd="sng" algn="ctr">
            <a:solidFill>
              <a:srgbClr val="2B7EA7"/>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50" name="Rectangle 18"/>
          <p:cNvSpPr>
            <a:spLocks noChangeArrowheads="1"/>
          </p:cNvSpPr>
          <p:nvPr/>
        </p:nvSpPr>
        <p:spPr bwMode="auto">
          <a:xfrm>
            <a:off x="8781951" y="4318201"/>
            <a:ext cx="922628" cy="338536"/>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600" dirty="0" smtClean="0">
                <a:cs typeface="+mn-ea"/>
                <a:sym typeface="+mn-lt"/>
              </a:rPr>
              <a:t>同步</a:t>
            </a:r>
            <a:endParaRPr lang="en-US" altLang="zh-CN" sz="1600" dirty="0">
              <a:cs typeface="+mn-ea"/>
              <a:sym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数据库和数据库实例 </a:t>
            </a:r>
            <a:r>
              <a:rPr lang="en-US" altLang="zh-CN" smtClean="0">
                <a:latin typeface="+mn-lt"/>
                <a:ea typeface="+mn-ea"/>
                <a:cs typeface="+mn-ea"/>
                <a:sym typeface="+mn-lt"/>
              </a:rPr>
              <a:t>(2)</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6974073" cy="4680000"/>
          </a:xfrm>
        </p:spPr>
        <p:txBody>
          <a:bodyPr/>
          <a:lstStyle/>
          <a:p>
            <a:r>
              <a:rPr lang="zh-CN" altLang="en-US" sz="2000" dirty="0" smtClean="0">
                <a:latin typeface="+mn-lt"/>
                <a:ea typeface="+mn-ea"/>
                <a:cs typeface="+mn-ea"/>
                <a:sym typeface="+mn-lt"/>
              </a:rPr>
              <a:t>多实例</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利用多实例操作，可以更充分的利用硬件资源，让服务器性能最大化。</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分布式集群</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集群就是一组相互独立的服务器，通过高速的网络组成一个计算机系统。</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分布式集群中，每个服务器都可能有数据库的一份完整副本，或者部分副本，所有服务器通过网络互相连接，共同组成一个完整的、全局的，逻辑上集中、物理上分布的大型数据库。</a:t>
            </a:r>
            <a:endParaRPr lang="en-US" altLang="zh-CN" sz="1800" dirty="0" smtClean="0">
              <a:latin typeface="+mn-lt"/>
              <a:ea typeface="+mn-ea"/>
              <a:cs typeface="+mn-ea"/>
              <a:sym typeface="+mn-lt"/>
            </a:endParaRPr>
          </a:p>
          <a:p>
            <a:pPr lvl="1"/>
            <a:endParaRPr lang="en-US" altLang="zh-CN" sz="1800" dirty="0">
              <a:latin typeface="+mn-lt"/>
              <a:ea typeface="+mn-ea"/>
              <a:cs typeface="+mn-ea"/>
              <a:sym typeface="+mn-lt"/>
            </a:endParaRPr>
          </a:p>
        </p:txBody>
      </p:sp>
      <p:grpSp>
        <p:nvGrpSpPr>
          <p:cNvPr id="24" name="组合 23"/>
          <p:cNvGrpSpPr/>
          <p:nvPr/>
        </p:nvGrpSpPr>
        <p:grpSpPr>
          <a:xfrm>
            <a:off x="7981284" y="1443905"/>
            <a:ext cx="2815550" cy="1913087"/>
            <a:chOff x="7384906" y="1659929"/>
            <a:chExt cx="3896029" cy="2669171"/>
          </a:xfrm>
        </p:grpSpPr>
        <p:sp>
          <p:nvSpPr>
            <p:cNvPr id="9" name="流程图: 可选过程 8"/>
            <p:cNvSpPr/>
            <p:nvPr/>
          </p:nvSpPr>
          <p:spPr bwMode="auto">
            <a:xfrm>
              <a:off x="7384906" y="1664804"/>
              <a:ext cx="1314146" cy="696116"/>
            </a:xfrm>
            <a:prstGeom prst="flowChartAlternateProcess">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cs typeface="+mn-ea"/>
                  <a:sym typeface="+mn-lt"/>
                </a:rPr>
                <a:t>数据库</a:t>
              </a:r>
              <a:endParaRPr lang="en-US" altLang="zh-CN" sz="1200" dirty="0" smtClean="0">
                <a:cs typeface="+mn-ea"/>
                <a:sym typeface="+mn-lt"/>
              </a:endParaRPr>
            </a:p>
            <a:p>
              <a:pPr algn="ctr"/>
              <a:r>
                <a:rPr lang="zh-CN" altLang="en-US" sz="1200" dirty="0">
                  <a:cs typeface="+mn-ea"/>
                  <a:sym typeface="+mn-lt"/>
                </a:rPr>
                <a:t>实例</a:t>
              </a:r>
              <a:endParaRPr lang="zh-CN" altLang="en-US" sz="1200" dirty="0">
                <a:cs typeface="+mn-ea"/>
                <a:sym typeface="+mn-lt"/>
              </a:endParaRPr>
            </a:p>
          </p:txBody>
        </p:sp>
        <p:cxnSp>
          <p:nvCxnSpPr>
            <p:cNvPr id="10" name="直接连接符 9"/>
            <p:cNvCxnSpPr>
              <a:stCxn id="9" idx="2"/>
              <a:endCxn id="11" idx="1"/>
            </p:cNvCxnSpPr>
            <p:nvPr/>
          </p:nvCxnSpPr>
          <p:spPr bwMode="auto">
            <a:xfrm>
              <a:off x="8041979" y="2360920"/>
              <a:ext cx="1279227" cy="469743"/>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sp>
          <p:nvSpPr>
            <p:cNvPr id="11" name="Flowchart: Magnetic Disk 99"/>
            <p:cNvSpPr/>
            <p:nvPr/>
          </p:nvSpPr>
          <p:spPr>
            <a:xfrm>
              <a:off x="8664133" y="2830663"/>
              <a:ext cx="1314146" cy="1498437"/>
            </a:xfrm>
            <a:prstGeom prst="flowChartMagneticDisk">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fr-FR" sz="1200">
                <a:solidFill>
                  <a:schemeClr val="tx1"/>
                </a:solidFill>
                <a:cs typeface="+mn-ea"/>
                <a:sym typeface="+mn-lt"/>
              </a:endParaRPr>
            </a:p>
          </p:txBody>
        </p:sp>
        <p:sp>
          <p:nvSpPr>
            <p:cNvPr id="12" name="Rectangle 18"/>
            <p:cNvSpPr>
              <a:spLocks noChangeArrowheads="1"/>
            </p:cNvSpPr>
            <p:nvPr/>
          </p:nvSpPr>
          <p:spPr bwMode="auto">
            <a:xfrm>
              <a:off x="8849119" y="2908694"/>
              <a:ext cx="922628" cy="386449"/>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200" dirty="0">
                  <a:cs typeface="+mn-ea"/>
                  <a:sym typeface="+mn-lt"/>
                </a:rPr>
                <a:t>数据库</a:t>
              </a:r>
              <a:endParaRPr lang="en-US" altLang="zh-CN" sz="1200" dirty="0">
                <a:cs typeface="+mn-ea"/>
                <a:sym typeface="+mn-lt"/>
              </a:endParaRPr>
            </a:p>
          </p:txBody>
        </p:sp>
        <p:sp>
          <p:nvSpPr>
            <p:cNvPr id="13" name="矩形 12"/>
            <p:cNvSpPr/>
            <p:nvPr/>
          </p:nvSpPr>
          <p:spPr bwMode="auto">
            <a:xfrm>
              <a:off x="8943164" y="3423671"/>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sp>
          <p:nvSpPr>
            <p:cNvPr id="14" name="矩形 13"/>
            <p:cNvSpPr/>
            <p:nvPr/>
          </p:nvSpPr>
          <p:spPr bwMode="auto">
            <a:xfrm>
              <a:off x="9501859" y="3721619"/>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sp>
          <p:nvSpPr>
            <p:cNvPr id="15" name="矩形 14"/>
            <p:cNvSpPr/>
            <p:nvPr/>
          </p:nvSpPr>
          <p:spPr bwMode="auto">
            <a:xfrm>
              <a:off x="8943164" y="3721620"/>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sp>
          <p:nvSpPr>
            <p:cNvPr id="16" name="矩形 15"/>
            <p:cNvSpPr/>
            <p:nvPr/>
          </p:nvSpPr>
          <p:spPr bwMode="auto">
            <a:xfrm>
              <a:off x="9212807" y="4019569"/>
              <a:ext cx="325028" cy="201519"/>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cxnSp>
          <p:nvCxnSpPr>
            <p:cNvPr id="17" name="直接连接符 16"/>
            <p:cNvCxnSpPr>
              <a:stCxn id="13" idx="2"/>
              <a:endCxn id="15" idx="0"/>
            </p:cNvCxnSpPr>
            <p:nvPr/>
          </p:nvCxnSpPr>
          <p:spPr bwMode="auto">
            <a:xfrm>
              <a:off x="9105678" y="3625190"/>
              <a:ext cx="0" cy="96430"/>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8" name="直接连接符 17"/>
            <p:cNvCxnSpPr>
              <a:stCxn id="15" idx="2"/>
            </p:cNvCxnSpPr>
            <p:nvPr/>
          </p:nvCxnSpPr>
          <p:spPr bwMode="auto">
            <a:xfrm flipH="1">
              <a:off x="9095140" y="3923139"/>
              <a:ext cx="0" cy="197189"/>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9" name="直接连接符 18"/>
            <p:cNvCxnSpPr>
              <a:stCxn id="16" idx="1"/>
            </p:cNvCxnSpPr>
            <p:nvPr/>
          </p:nvCxnSpPr>
          <p:spPr bwMode="auto">
            <a:xfrm flipH="1" flipV="1">
              <a:off x="9095140" y="4120328"/>
              <a:ext cx="117667" cy="1"/>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0" name="直接连接符 19"/>
            <p:cNvCxnSpPr/>
            <p:nvPr/>
          </p:nvCxnSpPr>
          <p:spPr bwMode="auto">
            <a:xfrm flipH="1">
              <a:off x="9652120" y="3923139"/>
              <a:ext cx="0" cy="197189"/>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1" name="直接连接符 20"/>
            <p:cNvCxnSpPr/>
            <p:nvPr/>
          </p:nvCxnSpPr>
          <p:spPr bwMode="auto">
            <a:xfrm flipH="1" flipV="1">
              <a:off x="9545577" y="4120328"/>
              <a:ext cx="117667" cy="1"/>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sp>
          <p:nvSpPr>
            <p:cNvPr id="22" name="流程图: 可选过程 21"/>
            <p:cNvSpPr/>
            <p:nvPr/>
          </p:nvSpPr>
          <p:spPr bwMode="auto">
            <a:xfrm>
              <a:off x="9966789" y="1659929"/>
              <a:ext cx="1314146" cy="696116"/>
            </a:xfrm>
            <a:prstGeom prst="flowChartAlternateProcess">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cs typeface="+mn-ea"/>
                  <a:sym typeface="+mn-lt"/>
                </a:rPr>
                <a:t>数据库</a:t>
              </a:r>
              <a:endParaRPr lang="en-US" altLang="zh-CN" sz="1200" dirty="0" smtClean="0">
                <a:cs typeface="+mn-ea"/>
                <a:sym typeface="+mn-lt"/>
              </a:endParaRPr>
            </a:p>
            <a:p>
              <a:pPr algn="ctr"/>
              <a:r>
                <a:rPr lang="zh-CN" altLang="en-US" sz="1200" dirty="0">
                  <a:cs typeface="+mn-ea"/>
                  <a:sym typeface="+mn-lt"/>
                </a:rPr>
                <a:t>实例</a:t>
              </a:r>
              <a:endParaRPr lang="zh-CN" altLang="en-US" sz="1200" dirty="0">
                <a:cs typeface="+mn-ea"/>
                <a:sym typeface="+mn-lt"/>
              </a:endParaRPr>
            </a:p>
          </p:txBody>
        </p:sp>
        <p:cxnSp>
          <p:nvCxnSpPr>
            <p:cNvPr id="23" name="直接连接符 22"/>
            <p:cNvCxnSpPr>
              <a:stCxn id="22" idx="2"/>
              <a:endCxn id="11" idx="1"/>
            </p:cNvCxnSpPr>
            <p:nvPr/>
          </p:nvCxnSpPr>
          <p:spPr bwMode="auto">
            <a:xfrm flipH="1">
              <a:off x="9321206" y="2356045"/>
              <a:ext cx="1302656" cy="474618"/>
            </a:xfrm>
            <a:prstGeom prst="line">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cxnSp>
      </p:grpSp>
      <p:sp>
        <p:nvSpPr>
          <p:cNvPr id="26" name="流程图: 可选过程 25"/>
          <p:cNvSpPr/>
          <p:nvPr/>
        </p:nvSpPr>
        <p:spPr bwMode="auto">
          <a:xfrm>
            <a:off x="8153121" y="4039687"/>
            <a:ext cx="949696" cy="498930"/>
          </a:xfrm>
          <a:prstGeom prst="flowChartAlternateProcess">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cs typeface="+mn-ea"/>
                <a:sym typeface="+mn-lt"/>
              </a:rPr>
              <a:t>数据库</a:t>
            </a:r>
            <a:endParaRPr lang="en-US" altLang="zh-CN" sz="1200" dirty="0" smtClean="0">
              <a:cs typeface="+mn-ea"/>
              <a:sym typeface="+mn-lt"/>
            </a:endParaRPr>
          </a:p>
          <a:p>
            <a:pPr algn="ctr"/>
            <a:r>
              <a:rPr lang="zh-CN" altLang="en-US" sz="1200" dirty="0">
                <a:cs typeface="+mn-ea"/>
                <a:sym typeface="+mn-lt"/>
              </a:rPr>
              <a:t>实例</a:t>
            </a:r>
            <a:endParaRPr lang="zh-CN" altLang="en-US" sz="1200" dirty="0">
              <a:cs typeface="+mn-ea"/>
              <a:sym typeface="+mn-lt"/>
            </a:endParaRPr>
          </a:p>
        </p:txBody>
      </p:sp>
      <p:sp>
        <p:nvSpPr>
          <p:cNvPr id="28" name="Flowchart: Magnetic Disk 99"/>
          <p:cNvSpPr/>
          <p:nvPr/>
        </p:nvSpPr>
        <p:spPr>
          <a:xfrm>
            <a:off x="7608168" y="5221408"/>
            <a:ext cx="949696" cy="1073982"/>
          </a:xfrm>
          <a:prstGeom prst="flowChartMagneticDisk">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fr-FR" sz="1200">
              <a:solidFill>
                <a:schemeClr val="tx1"/>
              </a:solidFill>
              <a:cs typeface="+mn-ea"/>
              <a:sym typeface="+mn-lt"/>
            </a:endParaRPr>
          </a:p>
        </p:txBody>
      </p:sp>
      <p:sp>
        <p:nvSpPr>
          <p:cNvPr id="29" name="Rectangle 18"/>
          <p:cNvSpPr>
            <a:spLocks noChangeArrowheads="1"/>
          </p:cNvSpPr>
          <p:nvPr/>
        </p:nvSpPr>
        <p:spPr bwMode="auto">
          <a:xfrm>
            <a:off x="7741852" y="5277336"/>
            <a:ext cx="666757" cy="276981"/>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200" dirty="0">
                <a:cs typeface="+mn-ea"/>
                <a:sym typeface="+mn-lt"/>
              </a:rPr>
              <a:t>数据库</a:t>
            </a:r>
            <a:endParaRPr lang="en-US" altLang="zh-CN" sz="1200" dirty="0">
              <a:cs typeface="+mn-ea"/>
              <a:sym typeface="+mn-lt"/>
            </a:endParaRPr>
          </a:p>
        </p:txBody>
      </p:sp>
      <p:sp>
        <p:nvSpPr>
          <p:cNvPr id="30" name="矩形 29"/>
          <p:cNvSpPr/>
          <p:nvPr/>
        </p:nvSpPr>
        <p:spPr bwMode="auto">
          <a:xfrm>
            <a:off x="7965571" y="5732477"/>
            <a:ext cx="234889" cy="144436"/>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sp>
        <p:nvSpPr>
          <p:cNvPr id="32" name="矩形 31"/>
          <p:cNvSpPr/>
          <p:nvPr/>
        </p:nvSpPr>
        <p:spPr bwMode="auto">
          <a:xfrm>
            <a:off x="7965571" y="5946027"/>
            <a:ext cx="234889" cy="144436"/>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cxnSp>
        <p:nvCxnSpPr>
          <p:cNvPr id="34" name="直接连接符 33"/>
          <p:cNvCxnSpPr>
            <a:stCxn id="30" idx="2"/>
            <a:endCxn id="32" idx="0"/>
          </p:cNvCxnSpPr>
          <p:nvPr/>
        </p:nvCxnSpPr>
        <p:spPr bwMode="auto">
          <a:xfrm>
            <a:off x="8083015" y="5876912"/>
            <a:ext cx="0" cy="69115"/>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39" name="流程图: 可选过程 38"/>
          <p:cNvSpPr/>
          <p:nvPr/>
        </p:nvSpPr>
        <p:spPr bwMode="auto">
          <a:xfrm>
            <a:off x="10018975" y="4036193"/>
            <a:ext cx="949696" cy="498930"/>
          </a:xfrm>
          <a:prstGeom prst="flowChartAlternateProcess">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cs typeface="+mn-ea"/>
                <a:sym typeface="+mn-lt"/>
              </a:rPr>
              <a:t>数据库</a:t>
            </a:r>
            <a:endParaRPr lang="en-US" altLang="zh-CN" sz="1200" dirty="0" smtClean="0">
              <a:cs typeface="+mn-ea"/>
              <a:sym typeface="+mn-lt"/>
            </a:endParaRPr>
          </a:p>
          <a:p>
            <a:pPr algn="ctr"/>
            <a:r>
              <a:rPr lang="zh-CN" altLang="en-US" sz="1200" dirty="0">
                <a:cs typeface="+mn-ea"/>
                <a:sym typeface="+mn-lt"/>
              </a:rPr>
              <a:t>实例</a:t>
            </a:r>
            <a:endParaRPr lang="zh-CN" altLang="en-US" sz="1200" dirty="0">
              <a:cs typeface="+mn-ea"/>
              <a:sym typeface="+mn-lt"/>
            </a:endParaRPr>
          </a:p>
        </p:txBody>
      </p:sp>
      <p:sp>
        <p:nvSpPr>
          <p:cNvPr id="71" name="Flowchart: Magnetic Disk 99"/>
          <p:cNvSpPr/>
          <p:nvPr/>
        </p:nvSpPr>
        <p:spPr>
          <a:xfrm>
            <a:off x="9010269" y="5221408"/>
            <a:ext cx="949696" cy="1073982"/>
          </a:xfrm>
          <a:prstGeom prst="flowChartMagneticDisk">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fr-FR" sz="1200">
              <a:solidFill>
                <a:schemeClr val="tx1"/>
              </a:solidFill>
              <a:cs typeface="+mn-ea"/>
              <a:sym typeface="+mn-lt"/>
            </a:endParaRPr>
          </a:p>
        </p:txBody>
      </p:sp>
      <p:sp>
        <p:nvSpPr>
          <p:cNvPr id="72" name="Rectangle 18"/>
          <p:cNvSpPr>
            <a:spLocks noChangeArrowheads="1"/>
          </p:cNvSpPr>
          <p:nvPr/>
        </p:nvSpPr>
        <p:spPr bwMode="auto">
          <a:xfrm>
            <a:off x="9143953" y="5277336"/>
            <a:ext cx="666757" cy="276981"/>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200" dirty="0">
                <a:cs typeface="+mn-ea"/>
                <a:sym typeface="+mn-lt"/>
              </a:rPr>
              <a:t>数据库</a:t>
            </a:r>
            <a:endParaRPr lang="en-US" altLang="zh-CN" sz="1200" dirty="0">
              <a:cs typeface="+mn-ea"/>
              <a:sym typeface="+mn-lt"/>
            </a:endParaRPr>
          </a:p>
        </p:txBody>
      </p:sp>
      <p:sp>
        <p:nvSpPr>
          <p:cNvPr id="73" name="矩形 72"/>
          <p:cNvSpPr/>
          <p:nvPr/>
        </p:nvSpPr>
        <p:spPr bwMode="auto">
          <a:xfrm>
            <a:off x="9367672" y="5732477"/>
            <a:ext cx="234889" cy="144436"/>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sp>
        <p:nvSpPr>
          <p:cNvPr id="74" name="矩形 73"/>
          <p:cNvSpPr/>
          <p:nvPr/>
        </p:nvSpPr>
        <p:spPr bwMode="auto">
          <a:xfrm>
            <a:off x="9367672" y="5946027"/>
            <a:ext cx="234889" cy="144436"/>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cxnSp>
        <p:nvCxnSpPr>
          <p:cNvPr id="75" name="直接连接符 74"/>
          <p:cNvCxnSpPr>
            <a:stCxn id="73" idx="2"/>
            <a:endCxn id="74" idx="0"/>
          </p:cNvCxnSpPr>
          <p:nvPr/>
        </p:nvCxnSpPr>
        <p:spPr bwMode="auto">
          <a:xfrm>
            <a:off x="9485116" y="5876912"/>
            <a:ext cx="0" cy="69115"/>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76" name="Flowchart: Magnetic Disk 99"/>
          <p:cNvSpPr/>
          <p:nvPr/>
        </p:nvSpPr>
        <p:spPr>
          <a:xfrm>
            <a:off x="10412370" y="5210245"/>
            <a:ext cx="949696" cy="1073982"/>
          </a:xfrm>
          <a:prstGeom prst="flowChartMagneticDisk">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fr-FR" sz="1200">
              <a:solidFill>
                <a:schemeClr val="tx1"/>
              </a:solidFill>
              <a:cs typeface="+mn-ea"/>
              <a:sym typeface="+mn-lt"/>
            </a:endParaRPr>
          </a:p>
        </p:txBody>
      </p:sp>
      <p:sp>
        <p:nvSpPr>
          <p:cNvPr id="77" name="Rectangle 18"/>
          <p:cNvSpPr>
            <a:spLocks noChangeArrowheads="1"/>
          </p:cNvSpPr>
          <p:nvPr/>
        </p:nvSpPr>
        <p:spPr bwMode="auto">
          <a:xfrm>
            <a:off x="10546054" y="5266173"/>
            <a:ext cx="666757" cy="276981"/>
          </a:xfrm>
          <a:prstGeom prst="rect">
            <a:avLst/>
          </a:prstGeom>
          <a:noFill/>
          <a:ln w="28575" algn="ctr">
            <a:noFill/>
            <a:miter lim="800000"/>
          </a:ln>
          <a:effectLst>
            <a:outerShdw blurRad="50800" dist="38100" dir="2700000" algn="tl" rotWithShape="0">
              <a:prstClr val="black">
                <a:alpha val="40000"/>
              </a:prstClr>
            </a:outerShdw>
          </a:effectLst>
        </p:spPr>
        <p:txBody>
          <a:bodyPr wrap="square" lIns="91422" tIns="45711" rIns="91422" bIns="45711">
            <a:spAutoFit/>
          </a:bodyPr>
          <a:lstStyle/>
          <a:p>
            <a:pPr algn="ctr" defTabSz="783590"/>
            <a:r>
              <a:rPr lang="zh-CN" altLang="en-US" sz="1200" dirty="0">
                <a:cs typeface="+mn-ea"/>
                <a:sym typeface="+mn-lt"/>
              </a:rPr>
              <a:t>数据库</a:t>
            </a:r>
            <a:endParaRPr lang="en-US" altLang="zh-CN" sz="1200" dirty="0">
              <a:cs typeface="+mn-ea"/>
              <a:sym typeface="+mn-lt"/>
            </a:endParaRPr>
          </a:p>
        </p:txBody>
      </p:sp>
      <p:sp>
        <p:nvSpPr>
          <p:cNvPr id="78" name="矩形 77"/>
          <p:cNvSpPr/>
          <p:nvPr/>
        </p:nvSpPr>
        <p:spPr bwMode="auto">
          <a:xfrm>
            <a:off x="10769773" y="5721314"/>
            <a:ext cx="234889" cy="144436"/>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sp>
        <p:nvSpPr>
          <p:cNvPr id="79" name="矩形 78"/>
          <p:cNvSpPr/>
          <p:nvPr/>
        </p:nvSpPr>
        <p:spPr bwMode="auto">
          <a:xfrm>
            <a:off x="10769773" y="5934864"/>
            <a:ext cx="234889" cy="144436"/>
          </a:xfrm>
          <a:prstGeom prst="rect">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cxnSp>
        <p:nvCxnSpPr>
          <p:cNvPr id="80" name="直接连接符 79"/>
          <p:cNvCxnSpPr>
            <a:stCxn id="78" idx="2"/>
            <a:endCxn id="79" idx="0"/>
          </p:cNvCxnSpPr>
          <p:nvPr/>
        </p:nvCxnSpPr>
        <p:spPr bwMode="auto">
          <a:xfrm>
            <a:off x="10887217" y="5865749"/>
            <a:ext cx="0" cy="69115"/>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4" name="直接连接符 83"/>
          <p:cNvCxnSpPr/>
          <p:nvPr/>
        </p:nvCxnSpPr>
        <p:spPr bwMode="auto">
          <a:xfrm flipH="1" flipV="1">
            <a:off x="8075229" y="4863896"/>
            <a:ext cx="1" cy="341395"/>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7" name="直接连接符 86"/>
          <p:cNvCxnSpPr/>
          <p:nvPr/>
        </p:nvCxnSpPr>
        <p:spPr bwMode="auto">
          <a:xfrm flipH="1" flipV="1">
            <a:off x="9481600" y="4819325"/>
            <a:ext cx="1" cy="341395"/>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8" name="直接连接符 87"/>
          <p:cNvCxnSpPr/>
          <p:nvPr/>
        </p:nvCxnSpPr>
        <p:spPr bwMode="auto">
          <a:xfrm flipH="1" flipV="1">
            <a:off x="10968670" y="4847840"/>
            <a:ext cx="1" cy="341395"/>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9" name="直接连接符 88"/>
          <p:cNvCxnSpPr/>
          <p:nvPr/>
        </p:nvCxnSpPr>
        <p:spPr bwMode="auto">
          <a:xfrm flipV="1">
            <a:off x="10486925" y="4563963"/>
            <a:ext cx="1" cy="273443"/>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1" name="直接连接符 90"/>
          <p:cNvCxnSpPr/>
          <p:nvPr/>
        </p:nvCxnSpPr>
        <p:spPr bwMode="auto">
          <a:xfrm flipV="1">
            <a:off x="8619190" y="4574795"/>
            <a:ext cx="1" cy="273443"/>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sp>
        <p:nvSpPr>
          <p:cNvPr id="93" name="矩形 92"/>
          <p:cNvSpPr/>
          <p:nvPr/>
        </p:nvSpPr>
        <p:spPr bwMode="auto">
          <a:xfrm>
            <a:off x="8081777" y="4810003"/>
            <a:ext cx="2886893" cy="94163"/>
          </a:xfrm>
          <a:prstGeom prst="rect">
            <a:avLst/>
          </a:prstGeom>
          <a:solidFill>
            <a:srgbClr val="C00000"/>
          </a:solid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200">
              <a:cs typeface="+mn-ea"/>
              <a:sym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数据库连接和会话</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6646315" cy="4680000"/>
          </a:xfrm>
        </p:spPr>
        <p:txBody>
          <a:bodyPr/>
          <a:lstStyle/>
          <a:p>
            <a:r>
              <a:rPr lang="zh-CN" altLang="en-US" sz="1800" dirty="0" smtClean="0">
                <a:latin typeface="+mn-lt"/>
                <a:ea typeface="+mn-ea"/>
                <a:cs typeface="+mn-ea"/>
                <a:sym typeface="+mn-lt"/>
              </a:rPr>
              <a:t>数据库连接</a:t>
            </a:r>
            <a:r>
              <a:rPr lang="en-US" altLang="zh-CN" sz="1800" dirty="0" smtClean="0">
                <a:latin typeface="+mn-lt"/>
                <a:ea typeface="+mn-ea"/>
                <a:cs typeface="+mn-ea"/>
                <a:sym typeface="+mn-lt"/>
              </a:rPr>
              <a:t>(Connection)</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物理层面的通信连接，指的是一个通过网络建立的客户端和专有服务器</a:t>
            </a:r>
            <a:r>
              <a:rPr lang="en-US" altLang="zh-CN" sz="1600" dirty="0" smtClean="0">
                <a:latin typeface="+mn-lt"/>
                <a:ea typeface="+mn-ea"/>
                <a:cs typeface="+mn-ea"/>
                <a:sym typeface="+mn-lt"/>
              </a:rPr>
              <a:t>(Dedicated Server)</a:t>
            </a:r>
            <a:r>
              <a:rPr lang="zh-CN" altLang="en-US" sz="1600" dirty="0" smtClean="0">
                <a:latin typeface="+mn-lt"/>
                <a:ea typeface="+mn-ea"/>
                <a:cs typeface="+mn-ea"/>
                <a:sym typeface="+mn-lt"/>
              </a:rPr>
              <a:t>或调度器</a:t>
            </a:r>
            <a:r>
              <a:rPr lang="en-US" altLang="zh-CN" sz="1600" dirty="0" smtClean="0">
                <a:latin typeface="+mn-lt"/>
                <a:ea typeface="+mn-ea"/>
                <a:cs typeface="+mn-ea"/>
                <a:sym typeface="+mn-lt"/>
              </a:rPr>
              <a:t>(Shared Server)</a:t>
            </a:r>
            <a:r>
              <a:rPr lang="zh-CN" altLang="en-US" sz="1600" dirty="0" smtClean="0">
                <a:latin typeface="+mn-lt"/>
                <a:ea typeface="+mn-ea"/>
                <a:cs typeface="+mn-ea"/>
                <a:sym typeface="+mn-lt"/>
              </a:rPr>
              <a:t>的一个网络连接。</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建立连接时候指定连接参数，如服务器主机名或</a:t>
            </a:r>
            <a:r>
              <a:rPr lang="en-US" altLang="zh-CN" sz="1600" dirty="0" err="1" smtClean="0">
                <a:latin typeface="+mn-lt"/>
                <a:ea typeface="+mn-ea"/>
                <a:cs typeface="+mn-ea"/>
                <a:sym typeface="+mn-lt"/>
              </a:rPr>
              <a:t>ip</a:t>
            </a:r>
            <a:r>
              <a:rPr lang="zh-CN" altLang="en-US" sz="1600" dirty="0" smtClean="0">
                <a:latin typeface="+mn-lt"/>
                <a:ea typeface="+mn-ea"/>
                <a:cs typeface="+mn-ea"/>
                <a:sym typeface="+mn-lt"/>
              </a:rPr>
              <a:t>，端口号，连接用户名和口令等。</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数据库会话</a:t>
            </a:r>
            <a:r>
              <a:rPr lang="en-US" altLang="zh-CN" sz="1800" dirty="0" smtClean="0">
                <a:latin typeface="+mn-lt"/>
                <a:ea typeface="+mn-ea"/>
                <a:cs typeface="+mn-ea"/>
                <a:sym typeface="+mn-lt"/>
              </a:rPr>
              <a:t>(Session</a:t>
            </a:r>
            <a:r>
              <a:rPr lang="en-US" altLang="zh-CN" sz="1800" dirty="0">
                <a:latin typeface="+mn-lt"/>
                <a:ea typeface="+mn-ea"/>
                <a:cs typeface="+mn-ea"/>
                <a:sym typeface="+mn-lt"/>
              </a:rPr>
              <a:t>)</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客户端和数据库之间通信的逻辑概念。</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通信双方从开始通信到通信结束期间的一个上下文</a:t>
            </a:r>
            <a:r>
              <a:rPr lang="en-US" altLang="zh-CN" sz="1600" dirty="0" smtClean="0">
                <a:latin typeface="+mn-lt"/>
                <a:ea typeface="+mn-ea"/>
                <a:cs typeface="+mn-ea"/>
                <a:sym typeface="+mn-lt"/>
              </a:rPr>
              <a:t>(Context)</a:t>
            </a:r>
            <a:r>
              <a:rPr lang="zh-CN" altLang="en-US" sz="1600" dirty="0" smtClean="0">
                <a:latin typeface="+mn-lt"/>
                <a:ea typeface="+mn-ea"/>
                <a:cs typeface="+mn-ea"/>
                <a:sym typeface="+mn-lt"/>
              </a:rPr>
              <a:t>。这个上下文是一段位于服务器端的内存：记录了本次连接的客户端机器、对应的应用程序进程号、对应的用户登录等信息。</a:t>
            </a:r>
            <a:endParaRPr lang="en-US" altLang="zh-CN" sz="1600" dirty="0" smtClean="0">
              <a:latin typeface="+mn-lt"/>
              <a:ea typeface="+mn-ea"/>
              <a:cs typeface="+mn-ea"/>
              <a:sym typeface="+mn-lt"/>
            </a:endParaRPr>
          </a:p>
          <a:p>
            <a:pPr lvl="1"/>
            <a:endParaRPr lang="en-US" altLang="zh-CN" sz="1600" dirty="0" smtClean="0">
              <a:latin typeface="+mn-lt"/>
              <a:ea typeface="+mn-ea"/>
              <a:cs typeface="+mn-ea"/>
              <a:sym typeface="+mn-lt"/>
            </a:endParaRPr>
          </a:p>
          <a:p>
            <a:pPr lvl="1"/>
            <a:endParaRPr lang="en-US" altLang="zh-CN" sz="1600" dirty="0">
              <a:latin typeface="+mn-lt"/>
              <a:ea typeface="+mn-ea"/>
              <a:cs typeface="+mn-ea"/>
              <a:sym typeface="+mn-lt"/>
            </a:endParaRPr>
          </a:p>
        </p:txBody>
      </p:sp>
      <p:grpSp>
        <p:nvGrpSpPr>
          <p:cNvPr id="20" name="组合 19"/>
          <p:cNvGrpSpPr/>
          <p:nvPr/>
        </p:nvGrpSpPr>
        <p:grpSpPr>
          <a:xfrm>
            <a:off x="7860196" y="1534758"/>
            <a:ext cx="1910396" cy="4437543"/>
            <a:chOff x="7805099" y="1045616"/>
            <a:chExt cx="1872207" cy="4981808"/>
          </a:xfrm>
        </p:grpSpPr>
        <p:sp>
          <p:nvSpPr>
            <p:cNvPr id="4" name="AutoShape 5"/>
            <p:cNvSpPr>
              <a:spLocks noChangeArrowheads="1"/>
            </p:cNvSpPr>
            <p:nvPr/>
          </p:nvSpPr>
          <p:spPr bwMode="auto">
            <a:xfrm>
              <a:off x="7896200" y="1045616"/>
              <a:ext cx="1690004" cy="473112"/>
            </a:xfrm>
            <a:prstGeom prst="flowChartTerminator">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lIns="83434" tIns="41717" rIns="83434" bIns="41717" anchor="ctr">
              <a:spAutoFit/>
            </a:bodyPr>
            <a:lstStyle/>
            <a:p>
              <a:pPr algn="ctr"/>
              <a:r>
                <a:rPr lang="zh-CN" altLang="en-US" sz="1400" dirty="0" smtClean="0">
                  <a:cs typeface="+mn-ea"/>
                  <a:sym typeface="+mn-lt"/>
                </a:rPr>
                <a:t>客户端登陆请求</a:t>
              </a:r>
              <a:endParaRPr lang="en-US" sz="1400" dirty="0">
                <a:cs typeface="+mn-ea"/>
                <a:sym typeface="+mn-lt"/>
              </a:endParaRPr>
            </a:p>
          </p:txBody>
        </p:sp>
        <p:sp>
          <p:nvSpPr>
            <p:cNvPr id="5" name="AutoShape 42"/>
            <p:cNvSpPr>
              <a:spLocks noChangeArrowheads="1"/>
            </p:cNvSpPr>
            <p:nvPr/>
          </p:nvSpPr>
          <p:spPr bwMode="auto">
            <a:xfrm>
              <a:off x="7817029" y="1801522"/>
              <a:ext cx="1848346" cy="336449"/>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监听进程处理和响应</a:t>
              </a:r>
              <a:endParaRPr lang="en-US" sz="1400" dirty="0">
                <a:cs typeface="+mn-ea"/>
                <a:sym typeface="+mn-lt"/>
              </a:endParaRPr>
            </a:p>
          </p:txBody>
        </p:sp>
        <p:sp>
          <p:nvSpPr>
            <p:cNvPr id="6" name="AutoShape 42"/>
            <p:cNvSpPr>
              <a:spLocks noChangeArrowheads="1"/>
            </p:cNvSpPr>
            <p:nvPr/>
          </p:nvSpPr>
          <p:spPr bwMode="auto">
            <a:xfrm>
              <a:off x="7817029" y="2428231"/>
              <a:ext cx="1848346" cy="336449"/>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产生服务进程</a:t>
              </a:r>
              <a:endParaRPr lang="en-US" sz="1400" dirty="0">
                <a:cs typeface="+mn-ea"/>
                <a:sym typeface="+mn-lt"/>
              </a:endParaRPr>
            </a:p>
          </p:txBody>
        </p:sp>
        <p:sp>
          <p:nvSpPr>
            <p:cNvPr id="7" name="AutoShape 42"/>
            <p:cNvSpPr>
              <a:spLocks noChangeArrowheads="1"/>
            </p:cNvSpPr>
            <p:nvPr/>
          </p:nvSpPr>
          <p:spPr bwMode="auto">
            <a:xfrm>
              <a:off x="7817029" y="2934005"/>
              <a:ext cx="1848346" cy="578317"/>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进程初始化和</a:t>
              </a:r>
              <a:r>
                <a:rPr lang="en-US" altLang="zh-CN" sz="1400" dirty="0" smtClean="0">
                  <a:cs typeface="+mn-ea"/>
                  <a:sym typeface="+mn-lt"/>
                </a:rPr>
                <a:t>session</a:t>
              </a:r>
              <a:r>
                <a:rPr lang="zh-CN" altLang="en-US" sz="1400" dirty="0" smtClean="0">
                  <a:cs typeface="+mn-ea"/>
                  <a:sym typeface="+mn-lt"/>
                </a:rPr>
                <a:t>初始化</a:t>
              </a:r>
              <a:endParaRPr lang="en-US" sz="1400" dirty="0">
                <a:cs typeface="+mn-ea"/>
                <a:sym typeface="+mn-lt"/>
              </a:endParaRPr>
            </a:p>
          </p:txBody>
        </p:sp>
        <p:sp>
          <p:nvSpPr>
            <p:cNvPr id="8" name="AutoShape 42"/>
            <p:cNvSpPr>
              <a:spLocks noChangeArrowheads="1"/>
            </p:cNvSpPr>
            <p:nvPr/>
          </p:nvSpPr>
          <p:spPr bwMode="auto">
            <a:xfrm>
              <a:off x="7805099" y="3681650"/>
              <a:ext cx="1872207" cy="336449"/>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用户验证和权限判断</a:t>
              </a:r>
              <a:endParaRPr lang="en-US" altLang="zh-CN" sz="1400" dirty="0" smtClean="0">
                <a:cs typeface="+mn-ea"/>
                <a:sym typeface="+mn-lt"/>
              </a:endParaRPr>
            </a:p>
          </p:txBody>
        </p:sp>
        <p:sp>
          <p:nvSpPr>
            <p:cNvPr id="9" name="AutoShape 42"/>
            <p:cNvSpPr>
              <a:spLocks noChangeArrowheads="1"/>
            </p:cNvSpPr>
            <p:nvPr/>
          </p:nvSpPr>
          <p:spPr bwMode="auto">
            <a:xfrm>
              <a:off x="7811234" y="4308358"/>
              <a:ext cx="1859937" cy="336449"/>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en-US" altLang="zh-CN" sz="1400" dirty="0" smtClean="0">
                  <a:cs typeface="+mn-ea"/>
                  <a:sym typeface="+mn-lt"/>
                </a:rPr>
                <a:t>Session</a:t>
              </a:r>
              <a:r>
                <a:rPr lang="zh-CN" altLang="en-US" sz="1400" dirty="0" smtClean="0">
                  <a:cs typeface="+mn-ea"/>
                  <a:sym typeface="+mn-lt"/>
                </a:rPr>
                <a:t>审计</a:t>
              </a:r>
              <a:endParaRPr lang="en-US" sz="1400" dirty="0">
                <a:cs typeface="+mn-ea"/>
                <a:sym typeface="+mn-lt"/>
              </a:endParaRPr>
            </a:p>
          </p:txBody>
        </p:sp>
        <p:sp>
          <p:nvSpPr>
            <p:cNvPr id="10" name="AutoShape 5"/>
            <p:cNvSpPr>
              <a:spLocks noChangeArrowheads="1"/>
            </p:cNvSpPr>
            <p:nvPr/>
          </p:nvSpPr>
          <p:spPr bwMode="auto">
            <a:xfrm>
              <a:off x="7896200" y="5554312"/>
              <a:ext cx="1690004" cy="473112"/>
            </a:xfrm>
            <a:prstGeom prst="flowChartTerminator">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lIns="83434" tIns="41717" rIns="83434" bIns="41717" anchor="ctr">
              <a:spAutoFit/>
            </a:bodyPr>
            <a:lstStyle/>
            <a:p>
              <a:pPr algn="ctr"/>
              <a:r>
                <a:rPr lang="zh-CN" altLang="en-US" sz="1400" dirty="0" smtClean="0">
                  <a:cs typeface="+mn-ea"/>
                  <a:sym typeface="+mn-lt"/>
                </a:rPr>
                <a:t>连接建立</a:t>
              </a:r>
              <a:endParaRPr lang="en-US" sz="1400" dirty="0">
                <a:cs typeface="+mn-ea"/>
                <a:sym typeface="+mn-lt"/>
              </a:endParaRPr>
            </a:p>
          </p:txBody>
        </p:sp>
        <p:sp>
          <p:nvSpPr>
            <p:cNvPr id="11" name="AutoShape 42"/>
            <p:cNvSpPr>
              <a:spLocks noChangeArrowheads="1"/>
            </p:cNvSpPr>
            <p:nvPr/>
          </p:nvSpPr>
          <p:spPr bwMode="auto">
            <a:xfrm>
              <a:off x="7811234" y="4935068"/>
              <a:ext cx="1859937" cy="336449"/>
            </a:xfrm>
            <a:prstGeom prst="flowChartProcess">
              <a:avLst/>
            </a:prstGeom>
            <a:solidFill>
              <a:srgbClr val="DDDDDD"/>
            </a:solidFill>
            <a:ln w="12700" algn="ctr">
              <a:solidFill>
                <a:schemeClr val="tx1"/>
              </a:solidFill>
              <a:miter lim="800000"/>
            </a:ln>
            <a:effectLst>
              <a:outerShdw dist="35921" dir="2700000" algn="ctr" rotWithShape="0">
                <a:srgbClr val="808080">
                  <a:alpha val="50000"/>
                </a:srgbClr>
              </a:outerShdw>
            </a:effectLst>
          </p:spPr>
          <p:txBody>
            <a:bodyPr wrap="square" lIns="83434" tIns="41717" rIns="83434" bIns="41717" anchor="ctr">
              <a:spAutoFit/>
            </a:bodyPr>
            <a:lstStyle/>
            <a:p>
              <a:pPr algn="ctr"/>
              <a:r>
                <a:rPr lang="zh-CN" altLang="en-US" sz="1400" dirty="0" smtClean="0">
                  <a:cs typeface="+mn-ea"/>
                  <a:sym typeface="+mn-lt"/>
                </a:rPr>
                <a:t>响应客户端</a:t>
              </a:r>
              <a:endParaRPr lang="en-US" sz="1400" dirty="0">
                <a:cs typeface="+mn-ea"/>
                <a:sym typeface="+mn-lt"/>
              </a:endParaRPr>
            </a:p>
          </p:txBody>
        </p:sp>
        <p:cxnSp>
          <p:nvCxnSpPr>
            <p:cNvPr id="12" name="AutoShape 24"/>
            <p:cNvCxnSpPr>
              <a:cxnSpLocks noChangeShapeType="1"/>
              <a:stCxn id="4" idx="2"/>
              <a:endCxn id="5" idx="0"/>
            </p:cNvCxnSpPr>
            <p:nvPr/>
          </p:nvCxnSpPr>
          <p:spPr bwMode="auto">
            <a:xfrm>
              <a:off x="8741202" y="1518728"/>
              <a:ext cx="0" cy="282794"/>
            </a:xfrm>
            <a:prstGeom prst="straightConnector1">
              <a:avLst/>
            </a:prstGeom>
            <a:noFill/>
            <a:ln w="12700">
              <a:solidFill>
                <a:schemeClr val="tx1"/>
              </a:solidFill>
              <a:round/>
              <a:tailEnd type="triangle" w="lg" len="med"/>
            </a:ln>
            <a:effectLst/>
          </p:spPr>
        </p:cxnSp>
        <p:cxnSp>
          <p:nvCxnSpPr>
            <p:cNvPr id="13" name="AutoShape 24"/>
            <p:cNvCxnSpPr>
              <a:cxnSpLocks noChangeShapeType="1"/>
              <a:stCxn id="5" idx="2"/>
              <a:endCxn id="6" idx="0"/>
            </p:cNvCxnSpPr>
            <p:nvPr/>
          </p:nvCxnSpPr>
          <p:spPr bwMode="auto">
            <a:xfrm>
              <a:off x="8741202" y="2137971"/>
              <a:ext cx="0" cy="290260"/>
            </a:xfrm>
            <a:prstGeom prst="straightConnector1">
              <a:avLst/>
            </a:prstGeom>
            <a:noFill/>
            <a:ln w="12700">
              <a:solidFill>
                <a:schemeClr val="tx1"/>
              </a:solidFill>
              <a:round/>
              <a:tailEnd type="triangle" w="lg" len="med"/>
            </a:ln>
            <a:effectLst/>
          </p:spPr>
        </p:cxnSp>
        <p:cxnSp>
          <p:nvCxnSpPr>
            <p:cNvPr id="14" name="AutoShape 24"/>
            <p:cNvCxnSpPr>
              <a:cxnSpLocks noChangeShapeType="1"/>
              <a:stCxn id="6" idx="2"/>
              <a:endCxn id="7" idx="0"/>
            </p:cNvCxnSpPr>
            <p:nvPr/>
          </p:nvCxnSpPr>
          <p:spPr bwMode="auto">
            <a:xfrm>
              <a:off x="8741202" y="2764681"/>
              <a:ext cx="0" cy="169325"/>
            </a:xfrm>
            <a:prstGeom prst="straightConnector1">
              <a:avLst/>
            </a:prstGeom>
            <a:noFill/>
            <a:ln w="12700">
              <a:solidFill>
                <a:schemeClr val="tx1"/>
              </a:solidFill>
              <a:round/>
              <a:tailEnd type="triangle" w="lg" len="med"/>
            </a:ln>
            <a:effectLst/>
          </p:spPr>
        </p:cxnSp>
        <p:cxnSp>
          <p:nvCxnSpPr>
            <p:cNvPr id="15" name="AutoShape 24"/>
            <p:cNvCxnSpPr>
              <a:cxnSpLocks noChangeShapeType="1"/>
              <a:stCxn id="7" idx="2"/>
              <a:endCxn id="8" idx="0"/>
            </p:cNvCxnSpPr>
            <p:nvPr/>
          </p:nvCxnSpPr>
          <p:spPr bwMode="auto">
            <a:xfrm>
              <a:off x="8741202" y="3512323"/>
              <a:ext cx="1" cy="169327"/>
            </a:xfrm>
            <a:prstGeom prst="straightConnector1">
              <a:avLst/>
            </a:prstGeom>
            <a:noFill/>
            <a:ln w="12700">
              <a:solidFill>
                <a:schemeClr val="tx1"/>
              </a:solidFill>
              <a:round/>
              <a:tailEnd type="triangle" w="lg" len="med"/>
            </a:ln>
            <a:effectLst/>
          </p:spPr>
        </p:cxnSp>
        <p:cxnSp>
          <p:nvCxnSpPr>
            <p:cNvPr id="16" name="AutoShape 24"/>
            <p:cNvCxnSpPr>
              <a:cxnSpLocks noChangeShapeType="1"/>
              <a:stCxn id="8" idx="2"/>
              <a:endCxn id="9" idx="0"/>
            </p:cNvCxnSpPr>
            <p:nvPr/>
          </p:nvCxnSpPr>
          <p:spPr bwMode="auto">
            <a:xfrm>
              <a:off x="8741202" y="4018099"/>
              <a:ext cx="0" cy="290259"/>
            </a:xfrm>
            <a:prstGeom prst="straightConnector1">
              <a:avLst/>
            </a:prstGeom>
            <a:noFill/>
            <a:ln w="12700">
              <a:solidFill>
                <a:schemeClr val="tx1"/>
              </a:solidFill>
              <a:round/>
              <a:tailEnd type="triangle" w="lg" len="med"/>
            </a:ln>
            <a:effectLst/>
          </p:spPr>
        </p:cxnSp>
        <p:cxnSp>
          <p:nvCxnSpPr>
            <p:cNvPr id="17" name="AutoShape 24"/>
            <p:cNvCxnSpPr>
              <a:cxnSpLocks noChangeShapeType="1"/>
              <a:stCxn id="11" idx="2"/>
              <a:endCxn id="10" idx="0"/>
            </p:cNvCxnSpPr>
            <p:nvPr/>
          </p:nvCxnSpPr>
          <p:spPr bwMode="auto">
            <a:xfrm flipH="1">
              <a:off x="8741202" y="5271517"/>
              <a:ext cx="1" cy="282796"/>
            </a:xfrm>
            <a:prstGeom prst="straightConnector1">
              <a:avLst/>
            </a:prstGeom>
            <a:noFill/>
            <a:ln w="12700">
              <a:solidFill>
                <a:schemeClr val="tx1"/>
              </a:solidFill>
              <a:round/>
              <a:tailEnd type="triangle" w="lg" len="med"/>
            </a:ln>
            <a:effectLst/>
          </p:spPr>
        </p:cxnSp>
        <p:cxnSp>
          <p:nvCxnSpPr>
            <p:cNvPr id="18" name="AutoShape 24"/>
            <p:cNvCxnSpPr>
              <a:cxnSpLocks noChangeShapeType="1"/>
              <a:stCxn id="9" idx="2"/>
              <a:endCxn id="11" idx="0"/>
            </p:cNvCxnSpPr>
            <p:nvPr/>
          </p:nvCxnSpPr>
          <p:spPr bwMode="auto">
            <a:xfrm>
              <a:off x="8741202" y="4644807"/>
              <a:ext cx="0" cy="290260"/>
            </a:xfrm>
            <a:prstGeom prst="straightConnector1">
              <a:avLst/>
            </a:prstGeom>
            <a:noFill/>
            <a:ln w="12700">
              <a:solidFill>
                <a:schemeClr val="tx1"/>
              </a:solidFill>
              <a:round/>
              <a:tailEnd type="triangle" w="lg" len="med"/>
            </a:ln>
            <a:effectLst/>
          </p:spPr>
        </p:cxnSp>
      </p:grpSp>
      <p:sp>
        <p:nvSpPr>
          <p:cNvPr id="19" name="文本框 18"/>
          <p:cNvSpPr txBox="1"/>
          <p:nvPr/>
        </p:nvSpPr>
        <p:spPr bwMode="auto">
          <a:xfrm>
            <a:off x="9948429" y="3384837"/>
            <a:ext cx="1401972" cy="492443"/>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600" b="1" dirty="0" smtClean="0">
                <a:cs typeface="+mn-ea"/>
                <a:sym typeface="+mn-lt"/>
              </a:rPr>
              <a:t>数据库连接建立流程示意图</a:t>
            </a:r>
            <a:endParaRPr kumimoji="1" lang="zh-CN" altLang="en-US" sz="1600" b="1" dirty="0">
              <a:cs typeface="+mn-ea"/>
              <a:sym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数据库连接池</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5280958" cy="4680000"/>
          </a:xfrm>
        </p:spPr>
        <p:txBody>
          <a:bodyPr/>
          <a:lstStyle/>
          <a:p>
            <a:r>
              <a:rPr lang="zh-CN" altLang="en-US" sz="1800" dirty="0" smtClean="0">
                <a:latin typeface="+mn-lt"/>
                <a:ea typeface="+mn-ea"/>
                <a:cs typeface="+mn-ea"/>
                <a:sym typeface="+mn-lt"/>
              </a:rPr>
              <a:t>建立数据库连接是有代价的</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频繁的建立和关闭数据库连接，会使得对连接资源的分配和释放成为数据库的瓶颈，从而降低数据库系统的性能。</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连接池：数据库连接的复用</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负责分配、管理和释放数据库连接，它允许应用程序重复使用一个现有的数据库连接，而不是再重新建立一个。</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数据库连接可以得到高效、安全的复用。</a:t>
            </a:r>
            <a:endParaRPr lang="en-US" altLang="zh-CN" sz="1600" dirty="0">
              <a:latin typeface="+mn-lt"/>
              <a:ea typeface="+mn-ea"/>
              <a:cs typeface="+mn-ea"/>
              <a:sym typeface="+mn-lt"/>
            </a:endParaRPr>
          </a:p>
        </p:txBody>
      </p:sp>
      <p:sp>
        <p:nvSpPr>
          <p:cNvPr id="7" name="Rectangle 18"/>
          <p:cNvSpPr>
            <a:spLocks noChangeArrowheads="1"/>
          </p:cNvSpPr>
          <p:nvPr/>
        </p:nvSpPr>
        <p:spPr bwMode="auto">
          <a:xfrm>
            <a:off x="6932018" y="1412776"/>
            <a:ext cx="918073" cy="360779"/>
          </a:xfrm>
          <a:prstGeom prst="rect">
            <a:avLst/>
          </a:prstGeom>
          <a:solidFill>
            <a:schemeClr val="accent1">
              <a:lumMod val="7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a:cs typeface="+mn-ea"/>
                <a:sym typeface="+mn-lt"/>
              </a:rPr>
              <a:t>新用户</a:t>
            </a:r>
            <a:endParaRPr kumimoji="1" lang="en-US" altLang="zh-CN" sz="1600" b="1" dirty="0">
              <a:cs typeface="+mn-ea"/>
              <a:sym typeface="+mn-lt"/>
            </a:endParaRPr>
          </a:p>
        </p:txBody>
      </p:sp>
      <p:sp>
        <p:nvSpPr>
          <p:cNvPr id="8" name="Rectangle 18"/>
          <p:cNvSpPr>
            <a:spLocks noChangeArrowheads="1"/>
          </p:cNvSpPr>
          <p:nvPr/>
        </p:nvSpPr>
        <p:spPr bwMode="auto">
          <a:xfrm>
            <a:off x="6381537" y="3539747"/>
            <a:ext cx="918073" cy="360779"/>
          </a:xfrm>
          <a:prstGeom prst="rect">
            <a:avLst/>
          </a:prstGeom>
          <a:solidFill>
            <a:schemeClr val="accent1">
              <a:lumMod val="7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连接</a:t>
            </a:r>
            <a:r>
              <a:rPr kumimoji="1" lang="en-US" altLang="zh-CN" sz="1600" b="1" dirty="0" smtClean="0">
                <a:cs typeface="+mn-ea"/>
                <a:sym typeface="+mn-lt"/>
              </a:rPr>
              <a:t>1</a:t>
            </a:r>
            <a:endParaRPr kumimoji="1" lang="en-US" altLang="zh-CN" sz="1600" b="1" dirty="0">
              <a:cs typeface="+mn-ea"/>
              <a:sym typeface="+mn-lt"/>
            </a:endParaRPr>
          </a:p>
        </p:txBody>
      </p:sp>
      <p:sp>
        <p:nvSpPr>
          <p:cNvPr id="9" name="Rectangle 18"/>
          <p:cNvSpPr>
            <a:spLocks noChangeArrowheads="1"/>
          </p:cNvSpPr>
          <p:nvPr/>
        </p:nvSpPr>
        <p:spPr bwMode="auto">
          <a:xfrm>
            <a:off x="8941669" y="3539382"/>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连接</a:t>
            </a:r>
            <a:r>
              <a:rPr kumimoji="1" lang="en-US" altLang="zh-CN" sz="1600" b="1" dirty="0" smtClean="0">
                <a:cs typeface="+mn-ea"/>
                <a:sym typeface="+mn-lt"/>
              </a:rPr>
              <a:t>3</a:t>
            </a:r>
            <a:endParaRPr kumimoji="1" lang="en-US" altLang="zh-CN" sz="1600" b="1" dirty="0">
              <a:cs typeface="+mn-ea"/>
              <a:sym typeface="+mn-lt"/>
            </a:endParaRPr>
          </a:p>
        </p:txBody>
      </p:sp>
      <p:sp>
        <p:nvSpPr>
          <p:cNvPr id="10" name="Rectangle 18"/>
          <p:cNvSpPr>
            <a:spLocks noChangeArrowheads="1"/>
          </p:cNvSpPr>
          <p:nvPr/>
        </p:nvSpPr>
        <p:spPr bwMode="auto">
          <a:xfrm>
            <a:off x="10158173" y="3539747"/>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连接</a:t>
            </a:r>
            <a:r>
              <a:rPr kumimoji="1" lang="en-US" altLang="zh-CN" sz="1600" b="1" dirty="0" smtClean="0">
                <a:cs typeface="+mn-ea"/>
                <a:sym typeface="+mn-lt"/>
              </a:rPr>
              <a:t>4</a:t>
            </a:r>
            <a:endParaRPr kumimoji="1" lang="en-US" altLang="zh-CN" sz="1600" b="1" dirty="0">
              <a:cs typeface="+mn-ea"/>
              <a:sym typeface="+mn-lt"/>
            </a:endParaRPr>
          </a:p>
        </p:txBody>
      </p:sp>
      <p:grpSp>
        <p:nvGrpSpPr>
          <p:cNvPr id="12" name="Database"/>
          <p:cNvGrpSpPr/>
          <p:nvPr>
            <p:custDataLst>
              <p:tags r:id="rId1"/>
            </p:custDataLst>
          </p:nvPr>
        </p:nvGrpSpPr>
        <p:grpSpPr>
          <a:xfrm>
            <a:off x="8466750" y="5440390"/>
            <a:ext cx="474919" cy="624186"/>
            <a:chOff x="-1607704" y="4375315"/>
            <a:chExt cx="357909" cy="378772"/>
          </a:xfrm>
        </p:grpSpPr>
        <p:sp>
          <p:nvSpPr>
            <p:cNvPr id="13" name="Flowchart: Magnetic Disk 22"/>
            <p:cNvSpPr/>
            <p:nvPr/>
          </p:nvSpPr>
          <p:spPr>
            <a:xfrm>
              <a:off x="-1607704" y="4582410"/>
              <a:ext cx="357909" cy="17167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cs typeface="+mn-ea"/>
                <a:sym typeface="+mn-lt"/>
              </a:endParaRPr>
            </a:p>
          </p:txBody>
        </p:sp>
        <p:sp>
          <p:nvSpPr>
            <p:cNvPr id="14" name="Flowchart: Magnetic Disk 98"/>
            <p:cNvSpPr/>
            <p:nvPr/>
          </p:nvSpPr>
          <p:spPr>
            <a:xfrm>
              <a:off x="-1607704" y="4481556"/>
              <a:ext cx="357909" cy="17167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cs typeface="+mn-ea"/>
                <a:sym typeface="+mn-lt"/>
              </a:endParaRPr>
            </a:p>
          </p:txBody>
        </p:sp>
        <p:sp>
          <p:nvSpPr>
            <p:cNvPr id="15" name="Flowchart: Magnetic Disk 99"/>
            <p:cNvSpPr/>
            <p:nvPr/>
          </p:nvSpPr>
          <p:spPr>
            <a:xfrm>
              <a:off x="-1607704" y="4375315"/>
              <a:ext cx="357909" cy="171677"/>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white"/>
                </a:solidFill>
                <a:effectLst/>
                <a:uLnTx/>
                <a:uFillTx/>
                <a:cs typeface="+mn-ea"/>
                <a:sym typeface="+mn-lt"/>
              </a:endParaRPr>
            </a:p>
          </p:txBody>
        </p:sp>
      </p:grpSp>
      <p:sp>
        <p:nvSpPr>
          <p:cNvPr id="25" name="文本框 24"/>
          <p:cNvSpPr txBox="1"/>
          <p:nvPr/>
        </p:nvSpPr>
        <p:spPr bwMode="auto">
          <a:xfrm>
            <a:off x="7942481" y="2654589"/>
            <a:ext cx="1048538" cy="307777"/>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2000" b="1" dirty="0" smtClean="0">
                <a:cs typeface="+mn-ea"/>
                <a:sym typeface="+mn-lt"/>
              </a:rPr>
              <a:t>连接池</a:t>
            </a:r>
            <a:endParaRPr kumimoji="1" lang="zh-CN" altLang="en-US" sz="2000" b="1" dirty="0">
              <a:cs typeface="+mn-ea"/>
              <a:sym typeface="+mn-lt"/>
            </a:endParaRPr>
          </a:p>
        </p:txBody>
      </p:sp>
      <p:sp>
        <p:nvSpPr>
          <p:cNvPr id="26" name="文本框 25"/>
          <p:cNvSpPr txBox="1"/>
          <p:nvPr/>
        </p:nvSpPr>
        <p:spPr bwMode="auto">
          <a:xfrm>
            <a:off x="8187083" y="6103036"/>
            <a:ext cx="1001006"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a:cs typeface="+mn-ea"/>
                <a:sym typeface="+mn-lt"/>
              </a:rPr>
              <a:t>数据库</a:t>
            </a:r>
            <a:endParaRPr kumimoji="1" lang="zh-CN" altLang="en-US" sz="1200" b="1" dirty="0">
              <a:cs typeface="+mn-ea"/>
              <a:sym typeface="+mn-lt"/>
            </a:endParaRPr>
          </a:p>
        </p:txBody>
      </p:sp>
      <p:sp>
        <p:nvSpPr>
          <p:cNvPr id="27" name="Rectangle 18"/>
          <p:cNvSpPr>
            <a:spLocks noChangeArrowheads="1"/>
          </p:cNvSpPr>
          <p:nvPr/>
        </p:nvSpPr>
        <p:spPr bwMode="auto">
          <a:xfrm>
            <a:off x="8404156" y="1412776"/>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用户</a:t>
            </a:r>
            <a:r>
              <a:rPr kumimoji="1" lang="en-US" altLang="zh-CN" sz="1600" b="1" dirty="0" smtClean="0">
                <a:cs typeface="+mn-ea"/>
                <a:sym typeface="+mn-lt"/>
              </a:rPr>
              <a:t>1</a:t>
            </a:r>
            <a:endParaRPr kumimoji="1" lang="en-US" altLang="zh-CN" sz="1600" b="1" dirty="0">
              <a:cs typeface="+mn-ea"/>
              <a:sym typeface="+mn-lt"/>
            </a:endParaRPr>
          </a:p>
        </p:txBody>
      </p:sp>
      <p:sp>
        <p:nvSpPr>
          <p:cNvPr id="28" name="Rectangle 18"/>
          <p:cNvSpPr>
            <a:spLocks noChangeArrowheads="1"/>
          </p:cNvSpPr>
          <p:nvPr/>
        </p:nvSpPr>
        <p:spPr bwMode="auto">
          <a:xfrm>
            <a:off x="9748125" y="1423588"/>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用户</a:t>
            </a:r>
            <a:r>
              <a:rPr kumimoji="1" lang="en-US" altLang="zh-CN" sz="1600" b="1" dirty="0" smtClean="0">
                <a:cs typeface="+mn-ea"/>
                <a:sym typeface="+mn-lt"/>
              </a:rPr>
              <a:t>2</a:t>
            </a:r>
            <a:endParaRPr kumimoji="1" lang="en-US" altLang="zh-CN" sz="1600" b="1" dirty="0">
              <a:cs typeface="+mn-ea"/>
              <a:sym typeface="+mn-lt"/>
            </a:endParaRPr>
          </a:p>
        </p:txBody>
      </p:sp>
      <p:sp>
        <p:nvSpPr>
          <p:cNvPr id="29" name="Rectangle 18"/>
          <p:cNvSpPr>
            <a:spLocks noChangeArrowheads="1"/>
          </p:cNvSpPr>
          <p:nvPr/>
        </p:nvSpPr>
        <p:spPr bwMode="auto">
          <a:xfrm>
            <a:off x="7725165" y="3539382"/>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100" b="1" dirty="0" smtClean="0">
                <a:cs typeface="+mn-ea"/>
                <a:sym typeface="+mn-lt"/>
              </a:rPr>
              <a:t>连接</a:t>
            </a:r>
            <a:r>
              <a:rPr kumimoji="1" lang="en-US" altLang="zh-CN" sz="1100" b="1" dirty="0" smtClean="0">
                <a:cs typeface="+mn-ea"/>
                <a:sym typeface="+mn-lt"/>
              </a:rPr>
              <a:t>2</a:t>
            </a:r>
            <a:endParaRPr kumimoji="1" lang="en-US" altLang="zh-CN" sz="1100" b="1" dirty="0" smtClean="0">
              <a:cs typeface="+mn-ea"/>
              <a:sym typeface="+mn-lt"/>
            </a:endParaRPr>
          </a:p>
          <a:p>
            <a:pPr algn="ctr" defTabSz="914400"/>
            <a:r>
              <a:rPr kumimoji="1" lang="zh-CN" altLang="en-US" sz="1100" b="1" dirty="0" smtClean="0">
                <a:cs typeface="+mn-ea"/>
                <a:sym typeface="+mn-lt"/>
              </a:rPr>
              <a:t>（无用户）</a:t>
            </a:r>
            <a:endParaRPr kumimoji="1" lang="en-US" altLang="zh-CN" sz="1100" b="1" dirty="0">
              <a:cs typeface="+mn-ea"/>
              <a:sym typeface="+mn-lt"/>
            </a:endParaRPr>
          </a:p>
        </p:txBody>
      </p:sp>
      <p:sp>
        <p:nvSpPr>
          <p:cNvPr id="5" name="椭圆 4"/>
          <p:cNvSpPr/>
          <p:nvPr/>
        </p:nvSpPr>
        <p:spPr bwMode="auto">
          <a:xfrm>
            <a:off x="6023992" y="2595756"/>
            <a:ext cx="5364596" cy="219624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cxnSp>
        <p:nvCxnSpPr>
          <p:cNvPr id="31" name="曲线连接符 30"/>
          <p:cNvCxnSpPr>
            <a:stCxn id="27" idx="2"/>
            <a:endCxn id="9" idx="0"/>
          </p:cNvCxnSpPr>
          <p:nvPr/>
        </p:nvCxnSpPr>
        <p:spPr bwMode="auto">
          <a:xfrm rot="16200000" flipH="1">
            <a:off x="8249036" y="2387711"/>
            <a:ext cx="1765827" cy="537513"/>
          </a:xfrm>
          <a:prstGeom prst="curvedConnector3">
            <a:avLst/>
          </a:prstGeom>
          <a:solidFill>
            <a:schemeClr val="accent1"/>
          </a:solidFill>
          <a:ln w="9525" cap="flat" cmpd="sng" algn="ctr">
            <a:solidFill>
              <a:schemeClr val="tx1"/>
            </a:solidFill>
            <a:prstDash val="solid"/>
            <a:round/>
            <a:headEnd type="triangle"/>
            <a:tailEnd type="triangle"/>
          </a:ln>
          <a:effectLst/>
        </p:spPr>
      </p:cxnSp>
      <p:cxnSp>
        <p:nvCxnSpPr>
          <p:cNvPr id="33" name="曲线连接符 32"/>
          <p:cNvCxnSpPr>
            <a:stCxn id="28" idx="2"/>
            <a:endCxn id="10" idx="0"/>
          </p:cNvCxnSpPr>
          <p:nvPr/>
        </p:nvCxnSpPr>
        <p:spPr bwMode="auto">
          <a:xfrm rot="16200000" flipH="1">
            <a:off x="9534496" y="2457033"/>
            <a:ext cx="1755380" cy="410048"/>
          </a:xfrm>
          <a:prstGeom prst="curvedConnector3">
            <a:avLst/>
          </a:prstGeom>
          <a:solidFill>
            <a:schemeClr val="accent1"/>
          </a:solidFill>
          <a:ln w="9525" cap="flat" cmpd="sng" algn="ctr">
            <a:solidFill>
              <a:schemeClr val="tx1"/>
            </a:solidFill>
            <a:prstDash val="solid"/>
            <a:round/>
            <a:headEnd type="triangle"/>
            <a:tailEnd type="triangle"/>
          </a:ln>
          <a:effectLst/>
        </p:spPr>
      </p:cxnSp>
      <p:cxnSp>
        <p:nvCxnSpPr>
          <p:cNvPr id="35" name="曲线连接符 34"/>
          <p:cNvCxnSpPr>
            <a:stCxn id="8" idx="2"/>
            <a:endCxn id="15" idx="1"/>
          </p:cNvCxnSpPr>
          <p:nvPr/>
        </p:nvCxnSpPr>
        <p:spPr bwMode="auto">
          <a:xfrm rot="16200000" flipH="1">
            <a:off x="7002460" y="3738640"/>
            <a:ext cx="1539864" cy="1863636"/>
          </a:xfrm>
          <a:prstGeom prst="curved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39" name="曲线连接符 38"/>
          <p:cNvCxnSpPr>
            <a:stCxn id="29" idx="2"/>
            <a:endCxn id="15" idx="1"/>
          </p:cNvCxnSpPr>
          <p:nvPr/>
        </p:nvCxnSpPr>
        <p:spPr bwMode="auto">
          <a:xfrm rot="16200000" flipH="1">
            <a:off x="7674092" y="4410271"/>
            <a:ext cx="1540229" cy="520008"/>
          </a:xfrm>
          <a:prstGeom prst="curved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42" name="曲线连接符 41"/>
          <p:cNvCxnSpPr>
            <a:stCxn id="9" idx="2"/>
          </p:cNvCxnSpPr>
          <p:nvPr/>
        </p:nvCxnSpPr>
        <p:spPr bwMode="auto">
          <a:xfrm rot="5400000">
            <a:off x="8285653" y="4325336"/>
            <a:ext cx="1540229" cy="689878"/>
          </a:xfrm>
          <a:prstGeom prst="curved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45" name="曲线连接符 44"/>
          <p:cNvCxnSpPr>
            <a:stCxn id="10" idx="2"/>
            <a:endCxn id="15" idx="1"/>
          </p:cNvCxnSpPr>
          <p:nvPr/>
        </p:nvCxnSpPr>
        <p:spPr bwMode="auto">
          <a:xfrm rot="5400000">
            <a:off x="8890778" y="3713958"/>
            <a:ext cx="1539864" cy="1913000"/>
          </a:xfrm>
          <a:prstGeom prst="curvedConnector3">
            <a:avLst>
              <a:gd name="adj1" fmla="val 50000"/>
            </a:avLst>
          </a:prstGeom>
          <a:solidFill>
            <a:schemeClr val="accent1"/>
          </a:solidFill>
          <a:ln w="9525" cap="flat" cmpd="sng" algn="ctr">
            <a:solidFill>
              <a:schemeClr val="tx1"/>
            </a:solidFill>
            <a:prstDash val="solid"/>
            <a:round/>
            <a:headEnd type="triangle"/>
            <a:tailEnd type="triangle"/>
          </a:ln>
          <a:effectLst/>
        </p:spPr>
      </p:cxnSp>
      <p:sp>
        <p:nvSpPr>
          <p:cNvPr id="49" name="文本框 48"/>
          <p:cNvSpPr txBox="1"/>
          <p:nvPr/>
        </p:nvSpPr>
        <p:spPr bwMode="auto">
          <a:xfrm>
            <a:off x="7102710" y="4277450"/>
            <a:ext cx="409678"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dirty="0">
                <a:cs typeface="+mn-ea"/>
                <a:sym typeface="+mn-lt"/>
              </a:rPr>
              <a:t>连接</a:t>
            </a:r>
            <a:endParaRPr kumimoji="1" lang="zh-CN" altLang="en-US" sz="1200" dirty="0">
              <a:cs typeface="+mn-ea"/>
              <a:sym typeface="+mn-lt"/>
            </a:endParaRPr>
          </a:p>
        </p:txBody>
      </p:sp>
      <p:sp>
        <p:nvSpPr>
          <p:cNvPr id="51" name="文本框 50"/>
          <p:cNvSpPr txBox="1"/>
          <p:nvPr/>
        </p:nvSpPr>
        <p:spPr bwMode="auto">
          <a:xfrm>
            <a:off x="8941669" y="4277450"/>
            <a:ext cx="409678"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dirty="0">
                <a:cs typeface="+mn-ea"/>
                <a:sym typeface="+mn-lt"/>
              </a:rPr>
              <a:t>连接</a:t>
            </a:r>
            <a:endParaRPr kumimoji="1" lang="zh-CN" altLang="en-US" sz="1200" dirty="0">
              <a:cs typeface="+mn-ea"/>
              <a:sym typeface="+mn-lt"/>
            </a:endParaRPr>
          </a:p>
        </p:txBody>
      </p:sp>
      <p:sp>
        <p:nvSpPr>
          <p:cNvPr id="53" name="文本框 52"/>
          <p:cNvSpPr txBox="1"/>
          <p:nvPr/>
        </p:nvSpPr>
        <p:spPr bwMode="auto">
          <a:xfrm>
            <a:off x="9910560" y="4277450"/>
            <a:ext cx="409678"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dirty="0">
                <a:cs typeface="+mn-ea"/>
                <a:sym typeface="+mn-lt"/>
              </a:rPr>
              <a:t>连接</a:t>
            </a:r>
            <a:endParaRPr kumimoji="1" lang="zh-CN" altLang="en-US" sz="1200" dirty="0">
              <a:cs typeface="+mn-ea"/>
              <a:sym typeface="+mn-lt"/>
            </a:endParaRPr>
          </a:p>
        </p:txBody>
      </p:sp>
      <p:sp>
        <p:nvSpPr>
          <p:cNvPr id="54" name="文本框 53"/>
          <p:cNvSpPr txBox="1"/>
          <p:nvPr/>
        </p:nvSpPr>
        <p:spPr bwMode="auto">
          <a:xfrm>
            <a:off x="8244445" y="4277450"/>
            <a:ext cx="409678"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dirty="0">
                <a:cs typeface="+mn-ea"/>
                <a:sym typeface="+mn-lt"/>
              </a:rPr>
              <a:t>连接</a:t>
            </a:r>
            <a:endParaRPr kumimoji="1" lang="zh-CN" altLang="en-US" sz="1200" dirty="0">
              <a:cs typeface="+mn-ea"/>
              <a:sym typeface="+mn-lt"/>
            </a:endParaRPr>
          </a:p>
        </p:txBody>
      </p:sp>
      <p:sp>
        <p:nvSpPr>
          <p:cNvPr id="55" name="文本框 54"/>
          <p:cNvSpPr txBox="1"/>
          <p:nvPr/>
        </p:nvSpPr>
        <p:spPr bwMode="auto">
          <a:xfrm>
            <a:off x="10140786" y="3154447"/>
            <a:ext cx="893899"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dirty="0" smtClean="0">
                <a:cs typeface="+mn-ea"/>
                <a:sym typeface="+mn-lt"/>
              </a:rPr>
              <a:t>使用数据库</a:t>
            </a:r>
            <a:endParaRPr kumimoji="1" lang="zh-CN" altLang="en-US" sz="1200" dirty="0">
              <a:cs typeface="+mn-ea"/>
              <a:sym typeface="+mn-lt"/>
            </a:endParaRPr>
          </a:p>
        </p:txBody>
      </p:sp>
      <p:sp>
        <p:nvSpPr>
          <p:cNvPr id="56" name="文本框 55"/>
          <p:cNvSpPr txBox="1"/>
          <p:nvPr/>
        </p:nvSpPr>
        <p:spPr bwMode="auto">
          <a:xfrm>
            <a:off x="8888610" y="3106232"/>
            <a:ext cx="867237"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dirty="0" smtClean="0">
                <a:cs typeface="+mn-ea"/>
                <a:sym typeface="+mn-lt"/>
              </a:rPr>
              <a:t>使用数据库</a:t>
            </a:r>
            <a:endParaRPr kumimoji="1" lang="zh-CN" altLang="en-US" sz="1200" dirty="0">
              <a:cs typeface="+mn-ea"/>
              <a:sym typeface="+mn-lt"/>
            </a:endParaRPr>
          </a:p>
        </p:txBody>
      </p:sp>
      <p:cxnSp>
        <p:nvCxnSpPr>
          <p:cNvPr id="57" name="曲线连接符 56"/>
          <p:cNvCxnSpPr>
            <a:stCxn id="7" idx="2"/>
            <a:endCxn id="8" idx="0"/>
          </p:cNvCxnSpPr>
          <p:nvPr/>
        </p:nvCxnSpPr>
        <p:spPr bwMode="auto">
          <a:xfrm rot="5400000">
            <a:off x="6232719" y="2381411"/>
            <a:ext cx="1766192" cy="550481"/>
          </a:xfrm>
          <a:prstGeom prst="curvedConnector3">
            <a:avLst/>
          </a:prstGeom>
          <a:solidFill>
            <a:schemeClr val="accent1"/>
          </a:solidFill>
          <a:ln w="9525" cap="flat" cmpd="sng" algn="ctr">
            <a:solidFill>
              <a:schemeClr val="tx1"/>
            </a:solidFill>
            <a:prstDash val="lgDashDotDot"/>
            <a:round/>
            <a:headEnd type="triangle"/>
            <a:tailEnd type="triangle"/>
          </a:ln>
          <a:effectLst/>
        </p:spPr>
      </p:cxnSp>
      <p:sp>
        <p:nvSpPr>
          <p:cNvPr id="60" name="文本框 59"/>
          <p:cNvSpPr txBox="1"/>
          <p:nvPr/>
        </p:nvSpPr>
        <p:spPr bwMode="auto">
          <a:xfrm>
            <a:off x="6637843" y="2463607"/>
            <a:ext cx="817297"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dirty="0" smtClean="0">
                <a:cs typeface="+mn-ea"/>
                <a:sym typeface="+mn-lt"/>
              </a:rPr>
              <a:t>建立新连接 </a:t>
            </a:r>
            <a:endParaRPr kumimoji="1" lang="zh-CN" altLang="en-US" sz="1200" dirty="0">
              <a:cs typeface="+mn-ea"/>
              <a:sym typeface="+mn-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lt"/>
                <a:ea typeface="+mn-ea"/>
                <a:cs typeface="+mn-ea"/>
                <a:sym typeface="+mn-lt"/>
              </a:rPr>
              <a:t>Schema</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5493696" cy="4680000"/>
          </a:xfrm>
        </p:spPr>
        <p:txBody>
          <a:bodyPr/>
          <a:lstStyle/>
          <a:p>
            <a:r>
              <a:rPr lang="en-US" altLang="zh-CN" sz="1800" dirty="0" smtClean="0">
                <a:latin typeface="+mn-lt"/>
                <a:ea typeface="+mn-ea"/>
                <a:cs typeface="+mn-ea"/>
                <a:sym typeface="+mn-lt"/>
              </a:rPr>
              <a:t>Schema</a:t>
            </a:r>
            <a:r>
              <a:rPr lang="zh-CN" altLang="en-US" sz="1800" dirty="0" smtClean="0">
                <a:latin typeface="+mn-lt"/>
                <a:ea typeface="+mn-ea"/>
                <a:cs typeface="+mn-ea"/>
                <a:sym typeface="+mn-lt"/>
              </a:rPr>
              <a:t>是数据库形式语言描述的一种结构，是对象的集合。</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允许多个用户使用一个数据库而不干扰其他用户。</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把数据库对象组织成逻辑组，让他们更便于管理。</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形成命名空间，避免对象的名字冲突。</a:t>
            </a:r>
            <a:endParaRPr lang="en-US" altLang="zh-CN" sz="1600" dirty="0" smtClean="0">
              <a:latin typeface="+mn-lt"/>
              <a:ea typeface="+mn-ea"/>
              <a:cs typeface="+mn-ea"/>
              <a:sym typeface="+mn-lt"/>
            </a:endParaRPr>
          </a:p>
          <a:p>
            <a:pPr lvl="1"/>
            <a:r>
              <a:rPr lang="en-US" altLang="zh-CN" sz="1600" dirty="0" smtClean="0">
                <a:latin typeface="+mn-lt"/>
                <a:ea typeface="+mn-ea"/>
                <a:cs typeface="+mn-ea"/>
                <a:sym typeface="+mn-lt"/>
              </a:rPr>
              <a:t>schema</a:t>
            </a:r>
            <a:r>
              <a:rPr lang="zh-CN" altLang="en-US" sz="1600" dirty="0" smtClean="0">
                <a:latin typeface="+mn-lt"/>
                <a:ea typeface="+mn-ea"/>
                <a:cs typeface="+mn-ea"/>
                <a:sym typeface="+mn-lt"/>
              </a:rPr>
              <a:t>包含表及其他数据库对象</a:t>
            </a:r>
            <a:r>
              <a:rPr lang="zh-CN" altLang="en-US" sz="1600" dirty="0">
                <a:latin typeface="+mn-lt"/>
                <a:ea typeface="+mn-ea"/>
                <a:cs typeface="+mn-ea"/>
                <a:sym typeface="+mn-lt"/>
              </a:rPr>
              <a:t>，</a:t>
            </a:r>
            <a:r>
              <a:rPr lang="zh-CN" altLang="en-US" sz="1600" dirty="0" smtClean="0">
                <a:latin typeface="+mn-lt"/>
                <a:ea typeface="+mn-ea"/>
                <a:cs typeface="+mn-ea"/>
                <a:sym typeface="+mn-lt"/>
              </a:rPr>
              <a:t>数据类型、函数、操作符等。</a:t>
            </a:r>
            <a:endParaRPr lang="en-US" altLang="zh-CN" sz="1600" dirty="0" smtClean="0">
              <a:latin typeface="+mn-lt"/>
              <a:ea typeface="+mn-ea"/>
              <a:cs typeface="+mn-ea"/>
              <a:sym typeface="+mn-lt"/>
            </a:endParaRPr>
          </a:p>
          <a:p>
            <a:pPr lvl="1"/>
            <a:endParaRPr lang="en-US" altLang="zh-CN" sz="1600" dirty="0" smtClean="0">
              <a:latin typeface="+mn-lt"/>
              <a:ea typeface="+mn-ea"/>
              <a:cs typeface="+mn-ea"/>
              <a:sym typeface="+mn-lt"/>
            </a:endParaRPr>
          </a:p>
          <a:p>
            <a:pPr lvl="1"/>
            <a:endParaRPr lang="en-US" altLang="zh-CN" sz="1600" dirty="0">
              <a:latin typeface="+mn-lt"/>
              <a:ea typeface="+mn-ea"/>
              <a:cs typeface="+mn-ea"/>
              <a:sym typeface="+mn-lt"/>
            </a:endParaRPr>
          </a:p>
        </p:txBody>
      </p:sp>
      <p:grpSp>
        <p:nvGrpSpPr>
          <p:cNvPr id="4" name="组合 3"/>
          <p:cNvGrpSpPr/>
          <p:nvPr/>
        </p:nvGrpSpPr>
        <p:grpSpPr>
          <a:xfrm>
            <a:off x="6384032" y="1375250"/>
            <a:ext cx="2628292" cy="4447001"/>
            <a:chOff x="6960096" y="1430271"/>
            <a:chExt cx="3298080" cy="4995117"/>
          </a:xfrm>
        </p:grpSpPr>
        <p:sp>
          <p:nvSpPr>
            <p:cNvPr id="5" name="Rectangle 18"/>
            <p:cNvSpPr>
              <a:spLocks noChangeArrowheads="1"/>
            </p:cNvSpPr>
            <p:nvPr/>
          </p:nvSpPr>
          <p:spPr bwMode="auto">
            <a:xfrm>
              <a:off x="6960096" y="1430271"/>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err="1" smtClean="0">
                  <a:cs typeface="+mn-ea"/>
                  <a:sym typeface="+mn-lt"/>
                </a:rPr>
                <a:t>newdb</a:t>
              </a:r>
              <a:endParaRPr kumimoji="1" lang="en-US" altLang="zh-CN" sz="1400" b="1" dirty="0">
                <a:cs typeface="+mn-ea"/>
                <a:sym typeface="+mn-lt"/>
              </a:endParaRPr>
            </a:p>
          </p:txBody>
        </p:sp>
        <p:sp>
          <p:nvSpPr>
            <p:cNvPr id="6" name="Rectangle 18"/>
            <p:cNvSpPr>
              <a:spLocks noChangeArrowheads="1"/>
            </p:cNvSpPr>
            <p:nvPr/>
          </p:nvSpPr>
          <p:spPr bwMode="auto">
            <a:xfrm>
              <a:off x="7635156" y="2170121"/>
              <a:ext cx="1377168" cy="394783"/>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smtClean="0">
                  <a:cs typeface="+mn-ea"/>
                  <a:sym typeface="+mn-lt"/>
                </a:rPr>
                <a:t>schema1</a:t>
              </a:r>
              <a:endParaRPr kumimoji="1" lang="en-US" altLang="zh-CN" sz="1400" b="1" dirty="0">
                <a:cs typeface="+mn-ea"/>
                <a:sym typeface="+mn-lt"/>
              </a:endParaRPr>
            </a:p>
          </p:txBody>
        </p:sp>
        <p:sp>
          <p:nvSpPr>
            <p:cNvPr id="7" name="Rectangle 18"/>
            <p:cNvSpPr>
              <a:spLocks noChangeArrowheads="1"/>
            </p:cNvSpPr>
            <p:nvPr/>
          </p:nvSpPr>
          <p:spPr bwMode="auto">
            <a:xfrm>
              <a:off x="7635156" y="3627652"/>
              <a:ext cx="1377168" cy="394783"/>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smtClean="0">
                  <a:cs typeface="+mn-ea"/>
                  <a:sym typeface="+mn-lt"/>
                </a:rPr>
                <a:t>schema2</a:t>
              </a:r>
              <a:endParaRPr kumimoji="1" lang="en-US" altLang="zh-CN" sz="1400" b="1" dirty="0">
                <a:cs typeface="+mn-ea"/>
                <a:sym typeface="+mn-lt"/>
              </a:endParaRPr>
            </a:p>
          </p:txBody>
        </p:sp>
        <p:sp>
          <p:nvSpPr>
            <p:cNvPr id="8" name="Rectangle 18"/>
            <p:cNvSpPr>
              <a:spLocks noChangeArrowheads="1"/>
            </p:cNvSpPr>
            <p:nvPr/>
          </p:nvSpPr>
          <p:spPr bwMode="auto">
            <a:xfrm>
              <a:off x="7635156" y="5085184"/>
              <a:ext cx="1377168" cy="394783"/>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smtClean="0">
                  <a:cs typeface="+mn-ea"/>
                  <a:sym typeface="+mn-lt"/>
                </a:rPr>
                <a:t>schema3</a:t>
              </a:r>
              <a:endParaRPr kumimoji="1" lang="en-US" altLang="zh-CN" sz="1400" b="1" dirty="0">
                <a:cs typeface="+mn-ea"/>
                <a:sym typeface="+mn-lt"/>
              </a:endParaRPr>
            </a:p>
          </p:txBody>
        </p:sp>
        <p:cxnSp>
          <p:nvCxnSpPr>
            <p:cNvPr id="10" name="肘形连接符 9"/>
            <p:cNvCxnSpPr>
              <a:stCxn id="5" idx="2"/>
              <a:endCxn id="6" idx="1"/>
            </p:cNvCxnSpPr>
            <p:nvPr/>
          </p:nvCxnSpPr>
          <p:spPr bwMode="auto">
            <a:xfrm rot="16200000" flipH="1">
              <a:off x="7238913" y="1971269"/>
              <a:ext cx="576463" cy="216023"/>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2" name="肘形连接符 11"/>
            <p:cNvCxnSpPr>
              <a:stCxn id="5" idx="2"/>
              <a:endCxn id="7" idx="1"/>
            </p:cNvCxnSpPr>
            <p:nvPr/>
          </p:nvCxnSpPr>
          <p:spPr bwMode="auto">
            <a:xfrm rot="16200000" flipH="1">
              <a:off x="6510147" y="2700035"/>
              <a:ext cx="2033994" cy="216023"/>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5" name="肘形连接符 14"/>
            <p:cNvCxnSpPr>
              <a:stCxn id="5" idx="2"/>
              <a:endCxn id="8" idx="1"/>
            </p:cNvCxnSpPr>
            <p:nvPr/>
          </p:nvCxnSpPr>
          <p:spPr bwMode="auto">
            <a:xfrm rot="16200000" flipH="1">
              <a:off x="5781381" y="3428801"/>
              <a:ext cx="3491526" cy="216023"/>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8" name="Rectangle 18"/>
            <p:cNvSpPr>
              <a:spLocks noChangeArrowheads="1"/>
            </p:cNvSpPr>
            <p:nvPr/>
          </p:nvSpPr>
          <p:spPr bwMode="auto">
            <a:xfrm>
              <a:off x="8868308" y="2708920"/>
              <a:ext cx="1377168" cy="358381"/>
            </a:xfrm>
            <a:prstGeom prst="rect">
              <a:avLst/>
            </a:prstGeom>
            <a:solidFill>
              <a:schemeClr val="accent1">
                <a:lumMod val="7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err="1">
                  <a:cs typeface="+mn-ea"/>
                  <a:sym typeface="+mn-lt"/>
                </a:rPr>
                <a:t>table_a</a:t>
              </a:r>
              <a:endParaRPr kumimoji="1" lang="en-US" altLang="zh-CN" sz="1400" b="1" dirty="0">
                <a:cs typeface="+mn-ea"/>
                <a:sym typeface="+mn-lt"/>
              </a:endParaRPr>
            </a:p>
          </p:txBody>
        </p:sp>
        <p:sp>
          <p:nvSpPr>
            <p:cNvPr id="20" name="Rectangle 18"/>
            <p:cNvSpPr>
              <a:spLocks noChangeArrowheads="1"/>
            </p:cNvSpPr>
            <p:nvPr/>
          </p:nvSpPr>
          <p:spPr bwMode="auto">
            <a:xfrm>
              <a:off x="8868308" y="3178631"/>
              <a:ext cx="1377168" cy="358381"/>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err="1" smtClean="0">
                  <a:cs typeface="+mn-ea"/>
                  <a:sym typeface="+mn-lt"/>
                </a:rPr>
                <a:t>view_a</a:t>
              </a:r>
              <a:endParaRPr kumimoji="1" lang="en-US" altLang="zh-CN" sz="1400" b="1" dirty="0">
                <a:cs typeface="+mn-ea"/>
                <a:sym typeface="+mn-lt"/>
              </a:endParaRPr>
            </a:p>
          </p:txBody>
        </p:sp>
        <p:sp>
          <p:nvSpPr>
            <p:cNvPr id="21" name="Rectangle 18"/>
            <p:cNvSpPr>
              <a:spLocks noChangeArrowheads="1"/>
            </p:cNvSpPr>
            <p:nvPr/>
          </p:nvSpPr>
          <p:spPr bwMode="auto">
            <a:xfrm>
              <a:off x="8868308" y="4139763"/>
              <a:ext cx="1377168" cy="358381"/>
            </a:xfrm>
            <a:prstGeom prst="rect">
              <a:avLst/>
            </a:prstGeom>
            <a:solidFill>
              <a:schemeClr val="accent1">
                <a:lumMod val="7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err="1">
                  <a:cs typeface="+mn-ea"/>
                  <a:sym typeface="+mn-lt"/>
                </a:rPr>
                <a:t>table_a</a:t>
              </a:r>
              <a:endParaRPr kumimoji="1" lang="en-US" altLang="zh-CN" sz="1400" b="1" dirty="0">
                <a:cs typeface="+mn-ea"/>
                <a:sym typeface="+mn-lt"/>
              </a:endParaRPr>
            </a:p>
          </p:txBody>
        </p:sp>
        <p:sp>
          <p:nvSpPr>
            <p:cNvPr id="22" name="Rectangle 18"/>
            <p:cNvSpPr>
              <a:spLocks noChangeArrowheads="1"/>
            </p:cNvSpPr>
            <p:nvPr/>
          </p:nvSpPr>
          <p:spPr bwMode="auto">
            <a:xfrm>
              <a:off x="8868308" y="4609474"/>
              <a:ext cx="1377168" cy="358381"/>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err="1">
                  <a:cs typeface="+mn-ea"/>
                  <a:sym typeface="+mn-lt"/>
                </a:rPr>
                <a:t>f</a:t>
              </a:r>
              <a:r>
                <a:rPr kumimoji="1" lang="en-US" altLang="zh-CN" sz="1400" b="1" dirty="0" err="1" smtClean="0">
                  <a:cs typeface="+mn-ea"/>
                  <a:sym typeface="+mn-lt"/>
                </a:rPr>
                <a:t>unction_b</a:t>
              </a:r>
              <a:endParaRPr kumimoji="1" lang="en-US" altLang="zh-CN" sz="1400" b="1" dirty="0">
                <a:cs typeface="+mn-ea"/>
                <a:sym typeface="+mn-lt"/>
              </a:endParaRPr>
            </a:p>
          </p:txBody>
        </p:sp>
        <p:sp>
          <p:nvSpPr>
            <p:cNvPr id="23" name="Rectangle 18"/>
            <p:cNvSpPr>
              <a:spLocks noChangeArrowheads="1"/>
            </p:cNvSpPr>
            <p:nvPr/>
          </p:nvSpPr>
          <p:spPr bwMode="auto">
            <a:xfrm>
              <a:off x="8853149" y="5597296"/>
              <a:ext cx="1377168" cy="358381"/>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err="1" smtClean="0">
                  <a:cs typeface="+mn-ea"/>
                  <a:sym typeface="+mn-lt"/>
                </a:rPr>
                <a:t>view_c</a:t>
              </a:r>
              <a:endParaRPr kumimoji="1" lang="en-US" altLang="zh-CN" sz="1400" b="1" dirty="0">
                <a:cs typeface="+mn-ea"/>
                <a:sym typeface="+mn-lt"/>
              </a:endParaRPr>
            </a:p>
          </p:txBody>
        </p:sp>
        <p:sp>
          <p:nvSpPr>
            <p:cNvPr id="24" name="Rectangle 18"/>
            <p:cNvSpPr>
              <a:spLocks noChangeArrowheads="1"/>
            </p:cNvSpPr>
            <p:nvPr/>
          </p:nvSpPr>
          <p:spPr bwMode="auto">
            <a:xfrm>
              <a:off x="8853149" y="6067007"/>
              <a:ext cx="1377168" cy="358381"/>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en-US" altLang="zh-CN" sz="1400" b="1" dirty="0" err="1" smtClean="0">
                  <a:cs typeface="+mn-ea"/>
                  <a:sym typeface="+mn-lt"/>
                </a:rPr>
                <a:t>storeproc_c</a:t>
              </a:r>
              <a:endParaRPr kumimoji="1" lang="en-US" altLang="zh-CN" sz="1400" b="1" dirty="0">
                <a:cs typeface="+mn-ea"/>
                <a:sym typeface="+mn-lt"/>
              </a:endParaRPr>
            </a:p>
          </p:txBody>
        </p:sp>
        <p:cxnSp>
          <p:nvCxnSpPr>
            <p:cNvPr id="26" name="肘形连接符 25"/>
            <p:cNvCxnSpPr>
              <a:stCxn id="6" idx="2"/>
              <a:endCxn id="18" idx="1"/>
            </p:cNvCxnSpPr>
            <p:nvPr/>
          </p:nvCxnSpPr>
          <p:spPr bwMode="auto">
            <a:xfrm rot="16200000" flipH="1">
              <a:off x="8434421" y="2454223"/>
              <a:ext cx="323207" cy="544568"/>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30" name="肘形连接符 29"/>
            <p:cNvCxnSpPr>
              <a:stCxn id="6" idx="2"/>
              <a:endCxn id="20" idx="1"/>
            </p:cNvCxnSpPr>
            <p:nvPr/>
          </p:nvCxnSpPr>
          <p:spPr bwMode="auto">
            <a:xfrm rot="16200000" flipH="1">
              <a:off x="8199565" y="2689079"/>
              <a:ext cx="792918" cy="544568"/>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32" name="肘形连接符 31"/>
            <p:cNvCxnSpPr>
              <a:stCxn id="7" idx="2"/>
              <a:endCxn id="21" idx="1"/>
            </p:cNvCxnSpPr>
            <p:nvPr/>
          </p:nvCxnSpPr>
          <p:spPr bwMode="auto">
            <a:xfrm rot="16200000" flipH="1">
              <a:off x="8447765" y="3898410"/>
              <a:ext cx="296519" cy="544568"/>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35" name="肘形连接符 34"/>
            <p:cNvCxnSpPr>
              <a:stCxn id="7" idx="2"/>
              <a:endCxn id="22" idx="1"/>
            </p:cNvCxnSpPr>
            <p:nvPr/>
          </p:nvCxnSpPr>
          <p:spPr bwMode="auto">
            <a:xfrm rot="16200000" flipH="1">
              <a:off x="8212909" y="4133266"/>
              <a:ext cx="766230" cy="544568"/>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38" name="肘形连接符 37"/>
            <p:cNvCxnSpPr>
              <a:stCxn id="8" idx="2"/>
              <a:endCxn id="23" idx="1"/>
            </p:cNvCxnSpPr>
            <p:nvPr/>
          </p:nvCxnSpPr>
          <p:spPr bwMode="auto">
            <a:xfrm rot="16200000" flipH="1">
              <a:off x="8440184" y="5363522"/>
              <a:ext cx="296520" cy="529409"/>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41" name="肘形连接符 40"/>
            <p:cNvCxnSpPr>
              <a:stCxn id="8" idx="2"/>
              <a:endCxn id="24" idx="1"/>
            </p:cNvCxnSpPr>
            <p:nvPr/>
          </p:nvCxnSpPr>
          <p:spPr bwMode="auto">
            <a:xfrm rot="16200000" flipH="1">
              <a:off x="8205329" y="5598377"/>
              <a:ext cx="766231" cy="529409"/>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43" name="曲线连接符 42"/>
            <p:cNvCxnSpPr>
              <a:stCxn id="18" idx="3"/>
              <a:endCxn id="21" idx="3"/>
            </p:cNvCxnSpPr>
            <p:nvPr/>
          </p:nvCxnSpPr>
          <p:spPr bwMode="auto">
            <a:xfrm>
              <a:off x="10245476" y="2888111"/>
              <a:ext cx="12700" cy="1430843"/>
            </a:xfrm>
            <a:prstGeom prst="curvedConnector3">
              <a:avLst>
                <a:gd name="adj1" fmla="val 1800000"/>
              </a:avLst>
            </a:prstGeom>
            <a:ln>
              <a:solidFill>
                <a:srgbClr val="2B7EA7"/>
              </a:solidFill>
              <a:headEnd type="triangle"/>
              <a:tailEnd type="triangle"/>
            </a:ln>
          </p:spPr>
          <p:style>
            <a:lnRef idx="2">
              <a:schemeClr val="accent4"/>
            </a:lnRef>
            <a:fillRef idx="0">
              <a:schemeClr val="accent4"/>
            </a:fillRef>
            <a:effectRef idx="1">
              <a:schemeClr val="accent4"/>
            </a:effectRef>
            <a:fontRef idx="minor">
              <a:schemeClr val="tx1"/>
            </a:fontRef>
          </p:style>
        </p:cxnSp>
      </p:grpSp>
      <p:sp>
        <p:nvSpPr>
          <p:cNvPr id="25" name="AutoShape 17"/>
          <p:cNvSpPr>
            <a:spLocks noChangeArrowheads="1"/>
          </p:cNvSpPr>
          <p:nvPr/>
        </p:nvSpPr>
        <p:spPr bwMode="auto">
          <a:xfrm>
            <a:off x="8195733" y="1430454"/>
            <a:ext cx="3091431" cy="246221"/>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select </a:t>
            </a:r>
            <a:r>
              <a:rPr lang="zh-CN" altLang="en-US" sz="1600" kern="0" dirty="0" smtClean="0">
                <a:solidFill>
                  <a:srgbClr val="000000"/>
                </a:solidFill>
                <a:cs typeface="+mn-ea"/>
                <a:sym typeface="+mn-lt"/>
              </a:rPr>
              <a:t>* </a:t>
            </a:r>
            <a:r>
              <a:rPr lang="en-US" altLang="zh-CN" sz="1600" kern="0" dirty="0" smtClean="0">
                <a:solidFill>
                  <a:srgbClr val="000000"/>
                </a:solidFill>
                <a:cs typeface="+mn-ea"/>
                <a:sym typeface="+mn-lt"/>
              </a:rPr>
              <a:t>from schema2.table_a;</a:t>
            </a:r>
            <a:endParaRPr lang="en-US" altLang="zh-CN" sz="1600" kern="0" dirty="0">
              <a:solidFill>
                <a:srgbClr val="000000"/>
              </a:solidFill>
              <a:cs typeface="+mn-ea"/>
              <a:sym typeface="+mn-lt"/>
            </a:endParaRPr>
          </a:p>
        </p:txBody>
      </p:sp>
      <p:sp>
        <p:nvSpPr>
          <p:cNvPr id="27" name="文本框 26"/>
          <p:cNvSpPr txBox="1"/>
          <p:nvPr/>
        </p:nvSpPr>
        <p:spPr bwMode="auto">
          <a:xfrm>
            <a:off x="8713967" y="3369258"/>
            <a:ext cx="552311"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a:cs typeface="+mn-ea"/>
                <a:sym typeface="+mn-lt"/>
              </a:rPr>
              <a:t>同名</a:t>
            </a:r>
            <a:endParaRPr kumimoji="1" lang="zh-CN" altLang="en-US" sz="1200" b="1" dirty="0">
              <a:cs typeface="+mn-ea"/>
              <a:sym typeface="+mn-lt"/>
            </a:endParaRPr>
          </a:p>
        </p:txBody>
      </p:sp>
      <p:cxnSp>
        <p:nvCxnSpPr>
          <p:cNvPr id="11" name="直接箭头连接符 10"/>
          <p:cNvCxnSpPr>
            <a:endCxn id="21" idx="3"/>
          </p:cNvCxnSpPr>
          <p:nvPr/>
        </p:nvCxnSpPr>
        <p:spPr bwMode="auto">
          <a:xfrm flipH="1">
            <a:off x="9002203" y="1694580"/>
            <a:ext cx="1954337" cy="2252376"/>
          </a:xfrm>
          <a:prstGeom prst="straightConnector1">
            <a:avLst/>
          </a:prstGeom>
          <a:ln>
            <a:solidFill>
              <a:srgbClr val="2B7EA7"/>
            </a:solidFill>
            <a:headEnd type="none" w="med" len="med"/>
            <a:tailEnd type="triangle" w="med" len="med"/>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533547" y="2182255"/>
            <a:ext cx="4523466" cy="646331"/>
          </a:xfrm>
          <a:prstGeom prst="rect">
            <a:avLst/>
          </a:prstGeom>
          <a:solidFill>
            <a:schemeClr val="bg1">
              <a:lumMod val="85000"/>
            </a:schemeClr>
          </a:solidFill>
        </p:spPr>
        <p:txBody>
          <a:bodyPr wrap="square" rtlCol="0">
            <a:spAutoFit/>
          </a:bodyPr>
          <a:lstStyle/>
          <a:p>
            <a:pPr lvl="0" defTabSz="914400" eaLnBrk="0" fontAlgn="base" hangingPunct="0">
              <a:defRPr/>
            </a:pPr>
            <a:r>
              <a:rPr lang="en-US" altLang="zh-CN" kern="0" dirty="0">
                <a:solidFill>
                  <a:srgbClr val="000000"/>
                </a:solidFill>
                <a:cs typeface="+mn-ea"/>
                <a:sym typeface="+mn-lt"/>
              </a:rPr>
              <a:t>CREATE TABLESPACE ts1 ADD DATAFILE 'ts1.ibd' ENGINE=INNODB;</a:t>
            </a:r>
            <a:endParaRPr lang="en-US" altLang="zh-CN" kern="0" dirty="0">
              <a:solidFill>
                <a:srgbClr val="000000"/>
              </a:solidFill>
              <a:cs typeface="+mn-ea"/>
              <a:sym typeface="+mn-lt"/>
            </a:endParaRPr>
          </a:p>
        </p:txBody>
      </p:sp>
      <p:sp>
        <p:nvSpPr>
          <p:cNvPr id="2" name="标题 1"/>
          <p:cNvSpPr>
            <a:spLocks noGrp="1"/>
          </p:cNvSpPr>
          <p:nvPr>
            <p:ph type="title"/>
          </p:nvPr>
        </p:nvSpPr>
        <p:spPr/>
        <p:txBody>
          <a:bodyPr/>
          <a:lstStyle/>
          <a:p>
            <a:r>
              <a:rPr lang="zh-CN" altLang="en-US" dirty="0" smtClean="0">
                <a:latin typeface="+mn-lt"/>
                <a:ea typeface="+mn-ea"/>
                <a:cs typeface="+mn-ea"/>
                <a:sym typeface="+mn-lt"/>
              </a:rPr>
              <a:t>表空间 </a:t>
            </a:r>
            <a:r>
              <a:rPr lang="en-US" altLang="zh-CN" dirty="0" smtClean="0">
                <a:latin typeface="+mn-lt"/>
                <a:ea typeface="+mn-ea"/>
                <a:cs typeface="+mn-ea"/>
                <a:sym typeface="+mn-lt"/>
              </a:rPr>
              <a:t>(Tablespace)</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5818158" cy="4680000"/>
          </a:xfrm>
        </p:spPr>
        <p:txBody>
          <a:bodyPr/>
          <a:lstStyle/>
          <a:p>
            <a:r>
              <a:rPr lang="zh-CN" altLang="en-US" sz="1800" dirty="0" smtClean="0">
                <a:latin typeface="+mn-lt"/>
                <a:ea typeface="+mn-ea"/>
                <a:cs typeface="+mn-ea"/>
                <a:sym typeface="+mn-lt"/>
              </a:rPr>
              <a:t>表空间是由一个或者多个数据文件组成的。</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通过表空间定义数据库对象文件的存放位置。</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数据库中所有对象在逻辑上都存放在表空间中。</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在物理上储存在表空间所属的数据文件中。</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表空间作用</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根据数据库对象使用模式安排数据物理存放位置，提高性能。</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频繁使用的索引放置在性能稳定且运算速度快的磁盘上。</a:t>
            </a:r>
            <a:endParaRPr lang="en-US" altLang="zh-CN" sz="1400" dirty="0" smtClean="0">
              <a:latin typeface="+mn-lt"/>
              <a:ea typeface="+mn-ea"/>
              <a:cs typeface="+mn-ea"/>
              <a:sym typeface="+mn-lt"/>
            </a:endParaRPr>
          </a:p>
          <a:p>
            <a:pPr lvl="2"/>
            <a:r>
              <a:rPr lang="zh-CN" altLang="en-US" sz="1400" dirty="0" smtClean="0">
                <a:latin typeface="+mn-lt"/>
                <a:ea typeface="+mn-ea"/>
                <a:cs typeface="+mn-ea"/>
                <a:sym typeface="+mn-lt"/>
              </a:rPr>
              <a:t>归档数据，使用频率低，对访问性能要求低的表存放在速度慢的磁盘上。</a:t>
            </a:r>
            <a:endParaRPr lang="en-US" altLang="zh-CN" sz="1400" dirty="0" smtClean="0">
              <a:latin typeface="+mn-lt"/>
              <a:ea typeface="+mn-ea"/>
              <a:cs typeface="+mn-ea"/>
              <a:sym typeface="+mn-lt"/>
            </a:endParaRPr>
          </a:p>
          <a:p>
            <a:pPr lvl="1"/>
            <a:r>
              <a:rPr lang="zh-CN" altLang="en-US" sz="1600" dirty="0" smtClean="0">
                <a:latin typeface="+mn-lt"/>
                <a:ea typeface="+mn-ea"/>
                <a:cs typeface="+mn-ea"/>
                <a:sym typeface="+mn-lt"/>
              </a:rPr>
              <a:t>通过表空间指定数据占用的物理磁盘空间。</a:t>
            </a:r>
            <a:endParaRPr lang="en-US" altLang="zh-CN" sz="1600" dirty="0" smtClean="0">
              <a:latin typeface="+mn-lt"/>
              <a:ea typeface="+mn-ea"/>
              <a:cs typeface="+mn-ea"/>
              <a:sym typeface="+mn-lt"/>
            </a:endParaRPr>
          </a:p>
          <a:p>
            <a:pPr lvl="2"/>
            <a:r>
              <a:rPr lang="zh-CN" altLang="en-US" sz="1400" dirty="0" smtClean="0">
                <a:latin typeface="+mn-lt"/>
                <a:ea typeface="+mn-ea"/>
                <a:cs typeface="+mn-ea"/>
                <a:sym typeface="+mn-lt"/>
              </a:rPr>
              <a:t>通过表空间限制物理空间使用上限，避免磁盘空间被耗尽。</a:t>
            </a:r>
            <a:endParaRPr lang="en-US" altLang="zh-CN" sz="1400" dirty="0">
              <a:latin typeface="+mn-lt"/>
              <a:ea typeface="+mn-ea"/>
              <a:cs typeface="+mn-ea"/>
              <a:sym typeface="+mn-lt"/>
            </a:endParaRPr>
          </a:p>
        </p:txBody>
      </p:sp>
      <p:sp>
        <p:nvSpPr>
          <p:cNvPr id="5" name="文本框 4"/>
          <p:cNvSpPr txBox="1"/>
          <p:nvPr/>
        </p:nvSpPr>
        <p:spPr bwMode="auto">
          <a:xfrm>
            <a:off x="9624392" y="1473005"/>
            <a:ext cx="1161835"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表空间的名称</a:t>
            </a:r>
            <a:endParaRPr kumimoji="1" lang="zh-CN" altLang="en-US" sz="1400" b="1" dirty="0">
              <a:cs typeface="+mn-ea"/>
              <a:sym typeface="+mn-lt"/>
            </a:endParaRPr>
          </a:p>
        </p:txBody>
      </p:sp>
      <p:cxnSp>
        <p:nvCxnSpPr>
          <p:cNvPr id="6" name="直接箭头连接符 5"/>
          <p:cNvCxnSpPr/>
          <p:nvPr/>
        </p:nvCxnSpPr>
        <p:spPr bwMode="auto">
          <a:xfrm flipH="1">
            <a:off x="9150152" y="1642155"/>
            <a:ext cx="1082756" cy="5931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文本框 9"/>
          <p:cNvSpPr txBox="1"/>
          <p:nvPr/>
        </p:nvSpPr>
        <p:spPr bwMode="auto">
          <a:xfrm>
            <a:off x="6960097" y="1653701"/>
            <a:ext cx="1386154"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对应的数据文件</a:t>
            </a:r>
            <a:endParaRPr kumimoji="1" lang="zh-CN" altLang="en-US" sz="1400" b="1" dirty="0">
              <a:cs typeface="+mn-ea"/>
              <a:sym typeface="+mn-lt"/>
            </a:endParaRPr>
          </a:p>
        </p:txBody>
      </p:sp>
      <p:cxnSp>
        <p:nvCxnSpPr>
          <p:cNvPr id="11" name="直接箭头连接符 10"/>
          <p:cNvCxnSpPr>
            <a:stCxn id="10" idx="2"/>
          </p:cNvCxnSpPr>
          <p:nvPr/>
        </p:nvCxnSpPr>
        <p:spPr bwMode="auto">
          <a:xfrm flipH="1">
            <a:off x="7184416" y="1869145"/>
            <a:ext cx="468758" cy="7028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6" name="文本框 25"/>
          <p:cNvSpPr txBox="1"/>
          <p:nvPr/>
        </p:nvSpPr>
        <p:spPr bwMode="auto">
          <a:xfrm>
            <a:off x="6960097" y="3336251"/>
            <a:ext cx="1480311"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在表空间中创建表</a:t>
            </a:r>
            <a:endParaRPr kumimoji="1" lang="zh-CN" altLang="en-US" sz="1400" b="1" dirty="0">
              <a:cs typeface="+mn-ea"/>
              <a:sym typeface="+mn-lt"/>
            </a:endParaRPr>
          </a:p>
        </p:txBody>
      </p:sp>
      <p:sp>
        <p:nvSpPr>
          <p:cNvPr id="28" name="AutoShape 17"/>
          <p:cNvSpPr>
            <a:spLocks noChangeArrowheads="1"/>
          </p:cNvSpPr>
          <p:nvPr/>
        </p:nvSpPr>
        <p:spPr bwMode="auto">
          <a:xfrm>
            <a:off x="6816080" y="4078227"/>
            <a:ext cx="2632720" cy="1938992"/>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CREATE TABLE tb1</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a:solidFill>
                  <a:srgbClr val="000000"/>
                </a:solidFill>
                <a:cs typeface="+mn-ea"/>
                <a:sym typeface="+mn-lt"/>
              </a:rPr>
              <a:t> </a:t>
            </a:r>
            <a:r>
              <a:rPr lang="en-US" altLang="zh-CN" sz="1800" kern="0" dirty="0" smtClean="0">
                <a:solidFill>
                  <a:srgbClr val="000000"/>
                </a:solidFill>
                <a:cs typeface="+mn-ea"/>
                <a:sym typeface="+mn-lt"/>
              </a:rPr>
              <a:t> col1 INT,</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  col2 VARCHAR(64),</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  col3 DATETIME</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TABLESPACE ts1;</a:t>
            </a:r>
            <a:endParaRPr lang="en-US" altLang="zh-CN" sz="1800" kern="0" dirty="0" smtClean="0">
              <a:solidFill>
                <a:srgbClr val="000000"/>
              </a:solidFill>
              <a:cs typeface="+mn-ea"/>
              <a:sym typeface="+mn-lt"/>
            </a:endParaRPr>
          </a:p>
        </p:txBody>
      </p:sp>
      <p:sp>
        <p:nvSpPr>
          <p:cNvPr id="33" name="文本框 32"/>
          <p:cNvSpPr txBox="1"/>
          <p:nvPr/>
        </p:nvSpPr>
        <p:spPr bwMode="auto">
          <a:xfrm>
            <a:off x="9751166" y="3583718"/>
            <a:ext cx="1264287" cy="430887"/>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指定对应的表空间</a:t>
            </a:r>
            <a:endParaRPr kumimoji="1" lang="zh-CN" altLang="en-US" sz="1400" b="1" dirty="0">
              <a:cs typeface="+mn-ea"/>
              <a:sym typeface="+mn-lt"/>
            </a:endParaRPr>
          </a:p>
        </p:txBody>
      </p:sp>
      <p:cxnSp>
        <p:nvCxnSpPr>
          <p:cNvPr id="34" name="直接箭头连接符 33"/>
          <p:cNvCxnSpPr>
            <a:stCxn id="33" idx="2"/>
          </p:cNvCxnSpPr>
          <p:nvPr/>
        </p:nvCxnSpPr>
        <p:spPr bwMode="auto">
          <a:xfrm flipH="1">
            <a:off x="8958318" y="4014605"/>
            <a:ext cx="1424992" cy="17546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接箭头连接符 30"/>
          <p:cNvCxnSpPr/>
          <p:nvPr/>
        </p:nvCxnSpPr>
        <p:spPr bwMode="auto">
          <a:xfrm>
            <a:off x="8136921" y="3551695"/>
            <a:ext cx="658359" cy="5265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表 </a:t>
            </a:r>
            <a:r>
              <a:rPr lang="en-US" altLang="zh-CN" smtClean="0">
                <a:latin typeface="+mn-lt"/>
                <a:ea typeface="+mn-ea"/>
                <a:cs typeface="+mn-ea"/>
                <a:sym typeface="+mn-lt"/>
              </a:rPr>
              <a:t>(Table)</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5411259" cy="4680000"/>
          </a:xfrm>
        </p:spPr>
        <p:txBody>
          <a:bodyPr/>
          <a:lstStyle/>
          <a:p>
            <a:r>
              <a:rPr lang="zh-CN" altLang="en-US" sz="2000" dirty="0" smtClean="0">
                <a:latin typeface="+mn-lt"/>
                <a:ea typeface="+mn-ea"/>
                <a:cs typeface="+mn-ea"/>
                <a:sym typeface="+mn-lt"/>
              </a:rPr>
              <a:t>在关系数据库中，数据库表就是一系列二维数组的集合</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用来代表和储存数据对象之间的关系。</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记录</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表中的每一行称为一个记录，由若干个字段组成。</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字段</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也称为域，表中的每一列称为一个字段。</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每个字段都包含两个属性：列名和数据类型。</a:t>
            </a:r>
            <a:endParaRPr lang="en-US" altLang="zh-CN" sz="1800" dirty="0">
              <a:latin typeface="+mn-lt"/>
              <a:ea typeface="+mn-ea"/>
              <a:cs typeface="+mn-ea"/>
              <a:sym typeface="+mn-lt"/>
            </a:endParaRPr>
          </a:p>
        </p:txBody>
      </p:sp>
      <p:graphicFrame>
        <p:nvGraphicFramePr>
          <p:cNvPr id="4" name="表格 3"/>
          <p:cNvGraphicFramePr>
            <a:graphicFrameLocks noGrp="1"/>
          </p:cNvGraphicFramePr>
          <p:nvPr/>
        </p:nvGraphicFramePr>
        <p:xfrm>
          <a:off x="6204012" y="1808820"/>
          <a:ext cx="5148572" cy="1483360"/>
        </p:xfrm>
        <a:graphic>
          <a:graphicData uri="http://schemas.openxmlformats.org/drawingml/2006/table">
            <a:tbl>
              <a:tblPr firstRow="1" bandRow="1"/>
              <a:tblGrid>
                <a:gridCol w="1006488"/>
                <a:gridCol w="1277466"/>
                <a:gridCol w="1432309"/>
                <a:gridCol w="1432309"/>
              </a:tblGrid>
              <a:tr h="370840">
                <a:tc>
                  <a:txBody>
                    <a:bodyPr/>
                    <a:lstStyle/>
                    <a:p>
                      <a:pPr algn="ctr"/>
                      <a:r>
                        <a:rPr lang="zh-CN" altLang="en-US" sz="1400" b="1" dirty="0" smtClean="0">
                          <a:latin typeface="+mn-lt"/>
                          <a:ea typeface="+mn-ea"/>
                          <a:cs typeface="+mn-ea"/>
                          <a:sym typeface="+mn-lt"/>
                        </a:rPr>
                        <a:t>作者</a:t>
                      </a:r>
                      <a:r>
                        <a:rPr lang="en-US" altLang="zh-CN" sz="1400" b="1" dirty="0" smtClean="0">
                          <a:latin typeface="+mn-lt"/>
                          <a:ea typeface="+mn-ea"/>
                          <a:cs typeface="+mn-ea"/>
                          <a:sym typeface="+mn-lt"/>
                        </a:rPr>
                        <a:t>id</a:t>
                      </a:r>
                      <a:endParaRPr lang="zh-CN" altLang="en-US" sz="1400" b="1" dirty="0">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400" b="1" dirty="0" smtClean="0">
                          <a:latin typeface="+mn-lt"/>
                          <a:ea typeface="+mn-ea"/>
                          <a:cs typeface="+mn-ea"/>
                          <a:sym typeface="+mn-lt"/>
                        </a:rPr>
                        <a:t>作者姓名</a:t>
                      </a:r>
                      <a:endParaRPr lang="zh-CN" altLang="en-US" sz="14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400" b="1" dirty="0" smtClean="0">
                          <a:latin typeface="+mn-lt"/>
                          <a:ea typeface="+mn-ea"/>
                          <a:cs typeface="+mn-ea"/>
                          <a:sym typeface="+mn-lt"/>
                        </a:rPr>
                        <a:t>作者年龄</a:t>
                      </a:r>
                      <a:endParaRPr lang="zh-CN" altLang="en-US" sz="1400" b="1" dirty="0">
                        <a:latin typeface="+mn-lt"/>
                        <a:ea typeface="+mn-ea"/>
                        <a:cs typeface="+mn-ea"/>
                        <a:sym typeface="+mn-lt"/>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400" b="1" dirty="0" smtClean="0">
                          <a:latin typeface="+mn-lt"/>
                          <a:ea typeface="+mn-ea"/>
                          <a:cs typeface="+mn-ea"/>
                          <a:sym typeface="+mn-lt"/>
                        </a:rPr>
                        <a:t>作者联系地址</a:t>
                      </a:r>
                      <a:endParaRPr lang="zh-CN" altLang="en-US" sz="1400" b="1" dirty="0">
                        <a:latin typeface="+mn-lt"/>
                        <a:ea typeface="+mn-ea"/>
                        <a:cs typeface="+mn-ea"/>
                        <a:sym typeface="+mn-lt"/>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r>
                        <a:rPr lang="en-US" altLang="zh-CN" sz="1400" dirty="0" smtClean="0">
                          <a:latin typeface="+mn-lt"/>
                          <a:ea typeface="+mn-ea"/>
                          <a:cs typeface="+mn-ea"/>
                          <a:sym typeface="+mn-lt"/>
                        </a:rPr>
                        <a:t>001</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400" dirty="0" smtClean="0">
                          <a:latin typeface="+mn-lt"/>
                          <a:ea typeface="+mn-ea"/>
                          <a:cs typeface="+mn-ea"/>
                          <a:sym typeface="+mn-lt"/>
                        </a:rPr>
                        <a:t>张三</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40</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XXX</a:t>
                      </a:r>
                      <a:r>
                        <a:rPr lang="zh-CN" altLang="en-US" sz="1400" dirty="0" smtClean="0">
                          <a:latin typeface="+mn-lt"/>
                          <a:ea typeface="+mn-ea"/>
                          <a:cs typeface="+mn-ea"/>
                          <a:sym typeface="+mn-lt"/>
                        </a:rPr>
                        <a:t>省</a:t>
                      </a:r>
                      <a:r>
                        <a:rPr lang="en-US" altLang="zh-CN" sz="1400" dirty="0" smtClean="0">
                          <a:latin typeface="+mn-lt"/>
                          <a:ea typeface="+mn-ea"/>
                          <a:cs typeface="+mn-ea"/>
                          <a:sym typeface="+mn-lt"/>
                        </a:rPr>
                        <a:t>YYY</a:t>
                      </a:r>
                      <a:r>
                        <a:rPr lang="zh-CN" altLang="en-US" sz="1400" dirty="0" smtClean="0">
                          <a:latin typeface="+mn-lt"/>
                          <a:ea typeface="+mn-ea"/>
                          <a:cs typeface="+mn-ea"/>
                          <a:sym typeface="+mn-lt"/>
                        </a:rPr>
                        <a:t>市</a:t>
                      </a:r>
                      <a:endParaRPr lang="zh-CN" altLang="en-US" sz="1400" dirty="0">
                        <a:latin typeface="+mn-lt"/>
                        <a:ea typeface="+mn-ea"/>
                        <a:cs typeface="+mn-ea"/>
                        <a:sym typeface="+mn-lt"/>
                      </a:endParaRPr>
                    </a:p>
                  </a:txBody>
                  <a:tcPr>
                    <a:lnR w="28575" cap="flat" cmpd="sng" algn="ctr">
                      <a:solidFill>
                        <a:schemeClr val="tx1"/>
                      </a:solidFill>
                      <a:prstDash val="solid"/>
                      <a:round/>
                      <a:headEnd type="none" w="med" len="med"/>
                      <a:tailEnd type="none" w="med" len="med"/>
                    </a:lnR>
                  </a:tcPr>
                </a:tc>
              </a:tr>
              <a:tr h="370840">
                <a:tc>
                  <a:txBody>
                    <a:bodyPr/>
                    <a:lstStyle/>
                    <a:p>
                      <a:r>
                        <a:rPr lang="en-US" altLang="zh-CN" sz="1400" dirty="0" smtClean="0">
                          <a:latin typeface="+mn-lt"/>
                          <a:ea typeface="+mn-ea"/>
                          <a:cs typeface="+mn-ea"/>
                          <a:sym typeface="+mn-lt"/>
                        </a:rPr>
                        <a:t>002</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400" dirty="0" smtClean="0">
                          <a:latin typeface="+mn-lt"/>
                          <a:ea typeface="+mn-ea"/>
                          <a:cs typeface="+mn-ea"/>
                          <a:sym typeface="+mn-lt"/>
                        </a:rPr>
                        <a:t>李四</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50</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AAA</a:t>
                      </a:r>
                      <a:r>
                        <a:rPr lang="zh-CN" altLang="en-US" sz="1400" dirty="0" smtClean="0">
                          <a:latin typeface="+mn-lt"/>
                          <a:ea typeface="+mn-ea"/>
                          <a:cs typeface="+mn-ea"/>
                          <a:sym typeface="+mn-lt"/>
                        </a:rPr>
                        <a:t>省</a:t>
                      </a:r>
                      <a:r>
                        <a:rPr lang="en-US" altLang="zh-CN" sz="1400" dirty="0" smtClean="0">
                          <a:latin typeface="+mn-lt"/>
                          <a:ea typeface="+mn-ea"/>
                          <a:cs typeface="+mn-ea"/>
                          <a:sym typeface="+mn-lt"/>
                        </a:rPr>
                        <a:t>BBB</a:t>
                      </a:r>
                      <a:r>
                        <a:rPr lang="zh-CN" altLang="en-US" sz="1400" dirty="0" smtClean="0">
                          <a:latin typeface="+mn-lt"/>
                          <a:ea typeface="+mn-ea"/>
                          <a:cs typeface="+mn-ea"/>
                          <a:sym typeface="+mn-lt"/>
                        </a:rPr>
                        <a:t>市</a:t>
                      </a:r>
                      <a:endParaRPr lang="zh-CN" altLang="en-US" sz="1400" dirty="0">
                        <a:latin typeface="+mn-lt"/>
                        <a:ea typeface="+mn-ea"/>
                        <a:cs typeface="+mn-ea"/>
                        <a:sym typeface="+mn-lt"/>
                      </a:endParaRPr>
                    </a:p>
                  </a:txBody>
                  <a:tcPr>
                    <a:lnR w="28575" cap="flat" cmpd="sng" algn="ctr">
                      <a:solidFill>
                        <a:schemeClr val="tx1"/>
                      </a:solidFill>
                      <a:prstDash val="solid"/>
                      <a:round/>
                      <a:headEnd type="none" w="med" len="med"/>
                      <a:tailEnd type="none" w="med" len="med"/>
                    </a:lnR>
                  </a:tcPr>
                </a:tc>
              </a:tr>
              <a:tr h="370840">
                <a:tc>
                  <a:txBody>
                    <a:bodyPr/>
                    <a:lstStyle/>
                    <a:p>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lnB w="28575" cap="flat" cmpd="sng" algn="ctr">
                      <a:solidFill>
                        <a:schemeClr val="tx1"/>
                      </a:solidFill>
                      <a:prstDash val="solid"/>
                      <a:round/>
                      <a:headEnd type="none" w="med" len="med"/>
                      <a:tailEnd type="none" w="med" len="med"/>
                    </a:lnB>
                  </a:tcPr>
                </a:tc>
                <a:tc>
                  <a:txBody>
                    <a:bodyPr/>
                    <a:lstStyle/>
                    <a:p>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lnB w="28575" cap="flat" cmpd="sng" algn="ctr">
                      <a:solidFill>
                        <a:schemeClr val="tx1"/>
                      </a:solidFill>
                      <a:prstDash val="solid"/>
                      <a:round/>
                      <a:headEnd type="none" w="med" len="med"/>
                      <a:tailEnd type="none" w="med" len="med"/>
                    </a:lnB>
                  </a:tcPr>
                </a:tc>
                <a:tc>
                  <a:txBody>
                    <a:bodyPr/>
                    <a:lstStyle/>
                    <a:p>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bwMode="auto">
          <a:xfrm>
            <a:off x="5615891" y="2257358"/>
            <a:ext cx="479943"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记录</a:t>
            </a:r>
            <a:r>
              <a:rPr kumimoji="1" lang="en-US" altLang="zh-CN" sz="1400" b="1" dirty="0" smtClean="0">
                <a:cs typeface="+mn-ea"/>
                <a:sym typeface="+mn-lt"/>
              </a:rPr>
              <a:t>1</a:t>
            </a:r>
            <a:endParaRPr kumimoji="1" lang="en-US" altLang="zh-CN" sz="1400" b="1" dirty="0" smtClean="0">
              <a:cs typeface="+mn-ea"/>
              <a:sym typeface="+mn-lt"/>
            </a:endParaRPr>
          </a:p>
        </p:txBody>
      </p:sp>
      <p:sp>
        <p:nvSpPr>
          <p:cNvPr id="6" name="文本框 5"/>
          <p:cNvSpPr txBox="1"/>
          <p:nvPr/>
        </p:nvSpPr>
        <p:spPr bwMode="auto">
          <a:xfrm>
            <a:off x="5615890" y="2657527"/>
            <a:ext cx="479943"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记录</a:t>
            </a:r>
            <a:r>
              <a:rPr kumimoji="1" lang="en-US" altLang="zh-CN" sz="1400" b="1" dirty="0" smtClean="0">
                <a:cs typeface="+mn-ea"/>
                <a:sym typeface="+mn-lt"/>
              </a:rPr>
              <a:t>2</a:t>
            </a:r>
            <a:endParaRPr kumimoji="1" lang="en-US" altLang="zh-CN" sz="1400" b="1" dirty="0" smtClean="0">
              <a:cs typeface="+mn-ea"/>
              <a:sym typeface="+mn-lt"/>
            </a:endParaRPr>
          </a:p>
        </p:txBody>
      </p:sp>
      <p:sp>
        <p:nvSpPr>
          <p:cNvPr id="7" name="文本框 6"/>
          <p:cNvSpPr txBox="1"/>
          <p:nvPr/>
        </p:nvSpPr>
        <p:spPr bwMode="auto">
          <a:xfrm>
            <a:off x="6420036" y="1461918"/>
            <a:ext cx="479943"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a:cs typeface="+mn-ea"/>
                <a:sym typeface="+mn-lt"/>
              </a:rPr>
              <a:t>字段</a:t>
            </a:r>
            <a:r>
              <a:rPr kumimoji="1" lang="en-US" altLang="zh-CN" sz="1400" b="1" dirty="0" smtClean="0">
                <a:cs typeface="+mn-ea"/>
                <a:sym typeface="+mn-lt"/>
              </a:rPr>
              <a:t>1</a:t>
            </a:r>
            <a:endParaRPr kumimoji="1" lang="en-US" altLang="zh-CN" sz="1400" b="1" dirty="0" smtClean="0">
              <a:cs typeface="+mn-ea"/>
              <a:sym typeface="+mn-lt"/>
            </a:endParaRPr>
          </a:p>
        </p:txBody>
      </p:sp>
      <p:sp>
        <p:nvSpPr>
          <p:cNvPr id="8" name="文本框 7"/>
          <p:cNvSpPr txBox="1"/>
          <p:nvPr/>
        </p:nvSpPr>
        <p:spPr bwMode="auto">
          <a:xfrm>
            <a:off x="7464152" y="1461918"/>
            <a:ext cx="479943"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字段</a:t>
            </a:r>
            <a:r>
              <a:rPr kumimoji="1" lang="en-US" altLang="zh-CN" sz="1400" b="1" dirty="0" smtClean="0">
                <a:cs typeface="+mn-ea"/>
                <a:sym typeface="+mn-lt"/>
              </a:rPr>
              <a:t>2</a:t>
            </a:r>
            <a:endParaRPr kumimoji="1" lang="en-US" altLang="zh-CN" sz="1400" b="1" dirty="0" smtClean="0">
              <a:cs typeface="+mn-ea"/>
              <a:sym typeface="+mn-lt"/>
            </a:endParaRPr>
          </a:p>
        </p:txBody>
      </p:sp>
      <p:sp>
        <p:nvSpPr>
          <p:cNvPr id="9" name="文本框 8"/>
          <p:cNvSpPr txBox="1"/>
          <p:nvPr/>
        </p:nvSpPr>
        <p:spPr bwMode="auto">
          <a:xfrm>
            <a:off x="8764470" y="1466164"/>
            <a:ext cx="479943"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字段</a:t>
            </a:r>
            <a:r>
              <a:rPr kumimoji="1" lang="en-US" altLang="zh-CN" sz="1400" b="1" dirty="0" smtClean="0">
                <a:cs typeface="+mn-ea"/>
                <a:sym typeface="+mn-lt"/>
              </a:rPr>
              <a:t>3</a:t>
            </a:r>
            <a:endParaRPr kumimoji="1" lang="en-US" altLang="zh-CN" sz="1400" b="1" dirty="0" smtClean="0">
              <a:cs typeface="+mn-ea"/>
              <a:sym typeface="+mn-lt"/>
            </a:endParaRPr>
          </a:p>
        </p:txBody>
      </p:sp>
      <p:sp>
        <p:nvSpPr>
          <p:cNvPr id="10" name="文本框 9"/>
          <p:cNvSpPr txBox="1"/>
          <p:nvPr/>
        </p:nvSpPr>
        <p:spPr bwMode="auto">
          <a:xfrm>
            <a:off x="10380476" y="1461918"/>
            <a:ext cx="479943"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字段</a:t>
            </a:r>
            <a:r>
              <a:rPr kumimoji="1" lang="en-US" altLang="zh-CN" sz="1400" b="1" dirty="0" smtClean="0">
                <a:cs typeface="+mn-ea"/>
                <a:sym typeface="+mn-lt"/>
              </a:rPr>
              <a:t>4</a:t>
            </a:r>
            <a:endParaRPr kumimoji="1" lang="en-US" altLang="zh-CN" sz="1400" b="1" dirty="0" smtClean="0">
              <a:cs typeface="+mn-ea"/>
              <a:sym typeface="+mn-lt"/>
            </a:endParaRPr>
          </a:p>
        </p:txBody>
      </p:sp>
      <p:sp>
        <p:nvSpPr>
          <p:cNvPr id="11" name="文本框 10"/>
          <p:cNvSpPr txBox="1"/>
          <p:nvPr/>
        </p:nvSpPr>
        <p:spPr bwMode="auto">
          <a:xfrm>
            <a:off x="5615889" y="2980752"/>
            <a:ext cx="479943"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200" b="1" dirty="0" smtClean="0">
                <a:cs typeface="+mn-ea"/>
                <a:sym typeface="+mn-lt"/>
              </a:rPr>
              <a:t>…</a:t>
            </a:r>
            <a:endParaRPr kumimoji="1" lang="en-US" altLang="zh-CN" sz="1200" b="1" dirty="0" smtClean="0">
              <a:cs typeface="+mn-ea"/>
              <a:sym typeface="+mn-lt"/>
            </a:endParaRPr>
          </a:p>
        </p:txBody>
      </p:sp>
      <p:sp>
        <p:nvSpPr>
          <p:cNvPr id="12" name="AutoShape 17"/>
          <p:cNvSpPr>
            <a:spLocks noChangeArrowheads="1"/>
          </p:cNvSpPr>
          <p:nvPr/>
        </p:nvSpPr>
        <p:spPr bwMode="auto">
          <a:xfrm>
            <a:off x="6420036" y="3717032"/>
            <a:ext cx="3387800" cy="1938992"/>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CREATE </a:t>
            </a:r>
            <a:r>
              <a:rPr lang="en-US" altLang="zh-CN" sz="1800" kern="0" dirty="0">
                <a:solidFill>
                  <a:srgbClr val="000000"/>
                </a:solidFill>
                <a:cs typeface="+mn-ea"/>
                <a:sym typeface="+mn-lt"/>
              </a:rPr>
              <a:t>TABLE author</a:t>
            </a:r>
            <a:r>
              <a:rPr lang="en-US" altLang="zh-CN" sz="1800" kern="0" dirty="0" smtClean="0">
                <a:solidFill>
                  <a:srgbClr val="000000"/>
                </a:solidFill>
                <a:cs typeface="+mn-ea"/>
                <a:sym typeface="+mn-lt"/>
              </a:rPr>
              <a:t>_t1</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a:t>
            </a:r>
            <a:endParaRPr lang="en-US" altLang="zh-CN" sz="1800" kern="0" dirty="0">
              <a:solidFill>
                <a:srgbClr val="000000"/>
              </a:solidFill>
              <a:cs typeface="+mn-ea"/>
              <a:sym typeface="+mn-lt"/>
            </a:endParaRPr>
          </a:p>
          <a:p>
            <a:r>
              <a:rPr lang="en-US" altLang="zh-CN" sz="1800" kern="0" dirty="0" err="1" smtClean="0">
                <a:solidFill>
                  <a:srgbClr val="000000"/>
                </a:solidFill>
                <a:cs typeface="+mn-ea"/>
                <a:sym typeface="+mn-lt"/>
              </a:rPr>
              <a:t>author_id</a:t>
            </a:r>
            <a:r>
              <a:rPr lang="en-US" altLang="zh-CN" sz="1800" kern="0" dirty="0" smtClean="0">
                <a:solidFill>
                  <a:srgbClr val="000000"/>
                </a:solidFill>
                <a:cs typeface="+mn-ea"/>
                <a:sym typeface="+mn-lt"/>
              </a:rPr>
              <a:t> </a:t>
            </a:r>
            <a:r>
              <a:rPr lang="en-US" altLang="zh-CN" sz="1800" kern="0" dirty="0">
                <a:solidFill>
                  <a:srgbClr val="000000"/>
                </a:solidFill>
                <a:cs typeface="+mn-ea"/>
                <a:sym typeface="+mn-lt"/>
              </a:rPr>
              <a:t>integer,</a:t>
            </a:r>
            <a:endParaRPr lang="en-US" altLang="zh-CN" sz="1800" kern="0" dirty="0">
              <a:solidFill>
                <a:srgbClr val="000000"/>
              </a:solidFill>
              <a:cs typeface="+mn-ea"/>
              <a:sym typeface="+mn-lt"/>
            </a:endParaRPr>
          </a:p>
          <a:p>
            <a:r>
              <a:rPr lang="en-US" altLang="zh-CN" sz="1800" kern="0" dirty="0" err="1">
                <a:solidFill>
                  <a:srgbClr val="000000"/>
                </a:solidFill>
                <a:cs typeface="+mn-ea"/>
                <a:sym typeface="+mn-lt"/>
              </a:rPr>
              <a:t>a</a:t>
            </a:r>
            <a:r>
              <a:rPr lang="en-US" altLang="zh-CN" sz="1800" kern="0" dirty="0" err="1" smtClean="0">
                <a:solidFill>
                  <a:srgbClr val="000000"/>
                </a:solidFill>
                <a:cs typeface="+mn-ea"/>
                <a:sym typeface="+mn-lt"/>
              </a:rPr>
              <a:t>uthor_name</a:t>
            </a:r>
            <a:r>
              <a:rPr lang="en-US" altLang="zh-CN" sz="1800" kern="0" dirty="0" smtClean="0">
                <a:solidFill>
                  <a:srgbClr val="000000"/>
                </a:solidFill>
                <a:cs typeface="+mn-ea"/>
                <a:sym typeface="+mn-lt"/>
              </a:rPr>
              <a:t> char(60),</a:t>
            </a:r>
            <a:endParaRPr lang="en-US" altLang="zh-CN" sz="1800" kern="0" dirty="0">
              <a:solidFill>
                <a:srgbClr val="000000"/>
              </a:solidFill>
              <a:cs typeface="+mn-ea"/>
              <a:sym typeface="+mn-lt"/>
            </a:endParaRPr>
          </a:p>
          <a:p>
            <a:r>
              <a:rPr lang="en-US" altLang="zh-CN" sz="1800" kern="0" dirty="0" err="1" smtClean="0">
                <a:solidFill>
                  <a:srgbClr val="000000"/>
                </a:solidFill>
                <a:cs typeface="+mn-ea"/>
                <a:sym typeface="+mn-lt"/>
              </a:rPr>
              <a:t>author_age</a:t>
            </a:r>
            <a:r>
              <a:rPr lang="en-US" altLang="zh-CN" sz="1800" kern="0" dirty="0" smtClean="0">
                <a:solidFill>
                  <a:srgbClr val="000000"/>
                </a:solidFill>
                <a:cs typeface="+mn-ea"/>
                <a:sym typeface="+mn-lt"/>
              </a:rPr>
              <a:t> integer,</a:t>
            </a:r>
            <a:endParaRPr lang="en-US" altLang="zh-CN" sz="1800" kern="0" dirty="0">
              <a:solidFill>
                <a:srgbClr val="000000"/>
              </a:solidFill>
              <a:cs typeface="+mn-ea"/>
              <a:sym typeface="+mn-lt"/>
            </a:endParaRPr>
          </a:p>
          <a:p>
            <a:r>
              <a:rPr lang="en-US" altLang="zh-CN" sz="1800" kern="0" dirty="0" err="1" smtClean="0">
                <a:solidFill>
                  <a:srgbClr val="000000"/>
                </a:solidFill>
                <a:cs typeface="+mn-ea"/>
                <a:sym typeface="+mn-lt"/>
              </a:rPr>
              <a:t>authro_address</a:t>
            </a:r>
            <a:r>
              <a:rPr lang="en-US" altLang="zh-CN" sz="1800" kern="0" dirty="0" smtClean="0">
                <a:solidFill>
                  <a:srgbClr val="000000"/>
                </a:solidFill>
                <a:cs typeface="+mn-ea"/>
                <a:sym typeface="+mn-lt"/>
              </a:rPr>
              <a:t> </a:t>
            </a:r>
            <a:r>
              <a:rPr lang="en-US" altLang="zh-CN" sz="1800" kern="0" dirty="0" err="1" smtClean="0">
                <a:solidFill>
                  <a:srgbClr val="000000"/>
                </a:solidFill>
                <a:cs typeface="+mn-ea"/>
                <a:sym typeface="+mn-lt"/>
              </a:rPr>
              <a:t>varchar</a:t>
            </a:r>
            <a:r>
              <a:rPr lang="en-US" altLang="zh-CN" sz="1800" kern="0" dirty="0" smtClean="0">
                <a:solidFill>
                  <a:srgbClr val="000000"/>
                </a:solidFill>
                <a:cs typeface="+mn-ea"/>
                <a:sym typeface="+mn-lt"/>
              </a:rPr>
              <a:t>(255)</a:t>
            </a:r>
            <a:endParaRPr lang="en-US" altLang="zh-CN" sz="1800" kern="0" dirty="0">
              <a:solidFill>
                <a:srgbClr val="000000"/>
              </a:solidFill>
              <a:cs typeface="+mn-ea"/>
              <a:sym typeface="+mn-lt"/>
            </a:endParaRPr>
          </a:p>
          <a:p>
            <a:r>
              <a:rPr lang="en-US" altLang="zh-CN" sz="1800" kern="0" dirty="0" smtClean="0">
                <a:solidFill>
                  <a:srgbClr val="000000"/>
                </a:solidFill>
                <a:cs typeface="+mn-ea"/>
                <a:sym typeface="+mn-lt"/>
              </a:rPr>
              <a:t>);</a:t>
            </a:r>
            <a:endParaRPr lang="en-US" altLang="zh-CN" sz="1800" kern="0" dirty="0">
              <a:solidFill>
                <a:srgbClr val="000000"/>
              </a:solidFill>
              <a:cs typeface="+mn-ea"/>
              <a:sym typeface="+mn-lt"/>
            </a:endParaRPr>
          </a:p>
        </p:txBody>
      </p:sp>
      <p:sp>
        <p:nvSpPr>
          <p:cNvPr id="13" name="文本框 12"/>
          <p:cNvSpPr txBox="1"/>
          <p:nvPr/>
        </p:nvSpPr>
        <p:spPr bwMode="auto">
          <a:xfrm>
            <a:off x="5384800" y="4063740"/>
            <a:ext cx="861151"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字段名称</a:t>
            </a:r>
            <a:endParaRPr kumimoji="1" lang="en-US" altLang="zh-CN" sz="1400" b="1" dirty="0" smtClean="0">
              <a:cs typeface="+mn-ea"/>
              <a:sym typeface="+mn-lt"/>
            </a:endParaRPr>
          </a:p>
        </p:txBody>
      </p:sp>
      <p:cxnSp>
        <p:nvCxnSpPr>
          <p:cNvPr id="15" name="肘形连接符 14"/>
          <p:cNvCxnSpPr>
            <a:stCxn id="13" idx="2"/>
          </p:cNvCxnSpPr>
          <p:nvPr/>
        </p:nvCxnSpPr>
        <p:spPr bwMode="auto">
          <a:xfrm rot="16200000" flipH="1">
            <a:off x="6105325" y="3989235"/>
            <a:ext cx="157926" cy="737824"/>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6" name="文本框 15"/>
          <p:cNvSpPr txBox="1"/>
          <p:nvPr/>
        </p:nvSpPr>
        <p:spPr bwMode="auto">
          <a:xfrm>
            <a:off x="7977962" y="6046315"/>
            <a:ext cx="1185094"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字段数据类型</a:t>
            </a:r>
            <a:endParaRPr kumimoji="1" lang="en-US" altLang="zh-CN" sz="1400" b="1" dirty="0" smtClean="0">
              <a:cs typeface="+mn-ea"/>
              <a:sym typeface="+mn-lt"/>
            </a:endParaRPr>
          </a:p>
        </p:txBody>
      </p:sp>
      <p:sp>
        <p:nvSpPr>
          <p:cNvPr id="20" name="文本框 19"/>
          <p:cNvSpPr txBox="1"/>
          <p:nvPr/>
        </p:nvSpPr>
        <p:spPr bwMode="auto">
          <a:xfrm>
            <a:off x="9815124" y="5884919"/>
            <a:ext cx="961396"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字段数据长度</a:t>
            </a:r>
            <a:endParaRPr kumimoji="1" lang="en-US" altLang="zh-CN" sz="1200" b="1" dirty="0" smtClean="0">
              <a:cs typeface="+mn-ea"/>
              <a:sym typeface="+mn-lt"/>
            </a:endParaRPr>
          </a:p>
        </p:txBody>
      </p:sp>
      <p:cxnSp>
        <p:nvCxnSpPr>
          <p:cNvPr id="22" name="肘形连接符 21"/>
          <p:cNvCxnSpPr/>
          <p:nvPr/>
        </p:nvCxnSpPr>
        <p:spPr bwMode="auto">
          <a:xfrm rot="16200000" flipV="1">
            <a:off x="8230434" y="5666068"/>
            <a:ext cx="619707" cy="729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26" name="直接箭头连接符 25"/>
          <p:cNvCxnSpPr>
            <a:stCxn id="20" idx="0"/>
          </p:cNvCxnSpPr>
          <p:nvPr/>
        </p:nvCxnSpPr>
        <p:spPr>
          <a:xfrm flipH="1" flipV="1">
            <a:off x="9364133" y="5359859"/>
            <a:ext cx="931689" cy="5250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cs typeface="+mn-ea"/>
                <a:sym typeface="+mn-lt"/>
              </a:rPr>
              <a:t>数据库管理简介</a:t>
            </a:r>
            <a:endParaRPr lang="en-US" altLang="zh-CN" b="1" dirty="0" smtClean="0">
              <a:cs typeface="+mn-ea"/>
              <a:sym typeface="+mn-lt"/>
            </a:endParaRPr>
          </a:p>
          <a:p>
            <a:pPr lvl="1">
              <a:buSzPct val="60000"/>
              <a:buFont typeface="Wingdings" panose="05000000000000000000" pitchFamily="2" charset="2"/>
              <a:buChar char="n"/>
            </a:pPr>
            <a:r>
              <a:rPr lang="zh-CN" altLang="en-US" dirty="0">
                <a:ea typeface="+mn-ea"/>
                <a:cs typeface="+mn-ea"/>
                <a:sym typeface="+mn-lt"/>
              </a:rPr>
              <a:t>数据库管理及其工作范围</a:t>
            </a:r>
            <a:endParaRPr lang="en-US" altLang="zh-CN" dirty="0">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对象管理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备份恢复管理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安全管理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性能管理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运维管理</a:t>
            </a:r>
            <a:endParaRPr lang="en-US" altLang="zh-CN" dirty="0">
              <a:solidFill>
                <a:schemeClr val="bg1">
                  <a:lumMod val="50000"/>
                </a:schemeClr>
              </a:solidFill>
              <a:ea typeface="+mn-ea"/>
              <a:cs typeface="+mn-ea"/>
              <a:sym typeface="+mn-lt"/>
            </a:endParaRPr>
          </a:p>
          <a:p>
            <a:r>
              <a:rPr lang="zh-CN" altLang="en-US" dirty="0" smtClean="0">
                <a:solidFill>
                  <a:schemeClr val="bg1">
                    <a:lumMod val="50000"/>
                  </a:schemeClr>
                </a:solidFill>
                <a:cs typeface="+mn-ea"/>
                <a:sym typeface="+mn-lt"/>
              </a:rPr>
              <a:t>数据库重要概念</a:t>
            </a:r>
            <a:endParaRPr lang="zh-CN" altLang="en-US" dirty="0">
              <a:solidFill>
                <a:schemeClr val="bg1">
                  <a:lumMod val="50000"/>
                </a:schemeClr>
              </a:solidFill>
              <a:cs typeface="+mn-ea"/>
              <a:sym typeface="+mn-lt"/>
            </a:endParaRPr>
          </a:p>
          <a:p>
            <a:endParaRPr lang="en-US" altLang="zh-CN" dirty="0" smtClean="0">
              <a:cs typeface="+mn-ea"/>
              <a:sym typeface="+mn-lt"/>
            </a:endParaRPr>
          </a:p>
          <a:p>
            <a:endParaRPr lang="zh-CN" altLang="en-US" dirty="0">
              <a:cs typeface="+mn-ea"/>
              <a:sym typeface="+mn-l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临时表</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2000" dirty="0" err="1" smtClean="0">
                <a:latin typeface="+mn-lt"/>
                <a:ea typeface="+mn-ea"/>
                <a:cs typeface="+mn-ea"/>
                <a:sym typeface="+mn-lt"/>
              </a:rPr>
              <a:t>GaussDB</a:t>
            </a:r>
            <a:r>
              <a:rPr lang="en-US" altLang="zh-CN" sz="2000" dirty="0" smtClean="0">
                <a:latin typeface="+mn-lt"/>
                <a:ea typeface="+mn-ea"/>
                <a:cs typeface="+mn-ea"/>
                <a:sym typeface="+mn-lt"/>
              </a:rPr>
              <a:t>(for MySQL)</a:t>
            </a:r>
            <a:r>
              <a:rPr lang="zh-CN" altLang="en-US" sz="2000" dirty="0" smtClean="0">
                <a:latin typeface="+mn-lt"/>
                <a:ea typeface="+mn-ea"/>
                <a:cs typeface="+mn-ea"/>
                <a:sym typeface="+mn-lt"/>
              </a:rPr>
              <a:t>支持创建临时表</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临时表用来保存一个会话中需要的数据。当会话退出的时候，临时表的数据自动清空。</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临时表中的数据是临时的，过程性的，不需要和普通数据表那样永久保留的。</a:t>
            </a:r>
            <a:endParaRPr lang="en-US" altLang="zh-CN" sz="1800" dirty="0" smtClean="0">
              <a:latin typeface="+mn-lt"/>
              <a:ea typeface="+mn-ea"/>
              <a:cs typeface="+mn-ea"/>
              <a:sym typeface="+mn-lt"/>
            </a:endParaRPr>
          </a:p>
          <a:p>
            <a:pPr lvl="1"/>
            <a:r>
              <a:rPr lang="zh-CN" altLang="en-US" sz="1800" dirty="0">
                <a:latin typeface="+mn-lt"/>
                <a:ea typeface="+mn-ea"/>
                <a:cs typeface="+mn-ea"/>
                <a:sym typeface="+mn-lt"/>
              </a:rPr>
              <a:t>使用 </a:t>
            </a:r>
            <a:r>
              <a:rPr lang="en-US" altLang="zh-CN" sz="1800" dirty="0">
                <a:latin typeface="+mn-lt"/>
                <a:ea typeface="+mn-ea"/>
                <a:cs typeface="+mn-ea"/>
                <a:sym typeface="+mn-lt"/>
              </a:rPr>
              <a:t>SHOW </a:t>
            </a:r>
            <a:r>
              <a:rPr lang="en-US" altLang="zh-CN" sz="1800" dirty="0" smtClean="0">
                <a:latin typeface="+mn-lt"/>
                <a:ea typeface="+mn-ea"/>
                <a:cs typeface="+mn-ea"/>
                <a:sym typeface="+mn-lt"/>
              </a:rPr>
              <a:t>TABLES</a:t>
            </a:r>
            <a:r>
              <a:rPr lang="zh-CN" altLang="en-US" sz="1800" dirty="0" smtClean="0">
                <a:latin typeface="+mn-lt"/>
                <a:ea typeface="+mn-ea"/>
                <a:cs typeface="+mn-ea"/>
                <a:sym typeface="+mn-lt"/>
              </a:rPr>
              <a:t>命令无法显示临时表。</a:t>
            </a:r>
            <a:endParaRPr lang="en-US" altLang="zh-CN" sz="1800" dirty="0" smtClean="0">
              <a:latin typeface="+mn-lt"/>
              <a:ea typeface="+mn-ea"/>
              <a:cs typeface="+mn-ea"/>
              <a:sym typeface="+mn-lt"/>
            </a:endParaRPr>
          </a:p>
          <a:p>
            <a:pPr lvl="1"/>
            <a:endParaRPr lang="en-US" altLang="zh-CN" sz="1800" dirty="0" smtClean="0">
              <a:latin typeface="+mn-lt"/>
              <a:ea typeface="+mn-ea"/>
              <a:cs typeface="+mn-ea"/>
              <a:sym typeface="+mn-lt"/>
            </a:endParaRPr>
          </a:p>
        </p:txBody>
      </p:sp>
      <p:sp>
        <p:nvSpPr>
          <p:cNvPr id="6" name="AutoShape 17"/>
          <p:cNvSpPr>
            <a:spLocks noChangeArrowheads="1"/>
          </p:cNvSpPr>
          <p:nvPr/>
        </p:nvSpPr>
        <p:spPr bwMode="auto">
          <a:xfrm>
            <a:off x="2484120" y="3392996"/>
            <a:ext cx="5508413" cy="1384995"/>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CREATE TEMPORARY </a:t>
            </a:r>
            <a:r>
              <a:rPr lang="en-US" altLang="zh-CN" sz="1800" kern="0" dirty="0">
                <a:solidFill>
                  <a:srgbClr val="000000"/>
                </a:solidFill>
                <a:cs typeface="+mn-ea"/>
                <a:sym typeface="+mn-lt"/>
              </a:rPr>
              <a:t>TABLE </a:t>
            </a:r>
            <a:r>
              <a:rPr lang="en-US" altLang="zh-CN" sz="1800" kern="0" dirty="0" err="1">
                <a:solidFill>
                  <a:srgbClr val="000000"/>
                </a:solidFill>
                <a:cs typeface="+mn-ea"/>
                <a:sym typeface="+mn-lt"/>
              </a:rPr>
              <a:t>staff_history_session</a:t>
            </a:r>
            <a:endParaRPr lang="en-US" altLang="zh-CN" sz="1800" kern="0" dirty="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a:t>
            </a:r>
            <a:endParaRPr lang="en-US" altLang="zh-CN" sz="1800" kern="0" dirty="0">
              <a:solidFill>
                <a:srgbClr val="000000"/>
              </a:solidFill>
              <a:cs typeface="+mn-ea"/>
              <a:sym typeface="+mn-lt"/>
            </a:endParaRPr>
          </a:p>
          <a:p>
            <a:r>
              <a:rPr lang="en-US" altLang="zh-CN" sz="1800" kern="0" dirty="0" err="1" smtClean="0">
                <a:solidFill>
                  <a:srgbClr val="000000"/>
                </a:solidFill>
                <a:cs typeface="+mn-ea"/>
                <a:sym typeface="+mn-lt"/>
              </a:rPr>
              <a:t>startdate</a:t>
            </a:r>
            <a:r>
              <a:rPr lang="en-US" altLang="zh-CN" sz="1800" kern="0" dirty="0" smtClean="0">
                <a:solidFill>
                  <a:srgbClr val="000000"/>
                </a:solidFill>
                <a:cs typeface="+mn-ea"/>
                <a:sym typeface="+mn-lt"/>
              </a:rPr>
              <a:t> DATE,</a:t>
            </a:r>
            <a:endParaRPr lang="en-US" altLang="zh-CN" sz="1800" kern="0" dirty="0">
              <a:solidFill>
                <a:srgbClr val="000000"/>
              </a:solidFill>
              <a:cs typeface="+mn-ea"/>
              <a:sym typeface="+mn-lt"/>
            </a:endParaRPr>
          </a:p>
          <a:p>
            <a:r>
              <a:rPr lang="en-US" altLang="zh-CN" sz="1800" kern="0" dirty="0" err="1" smtClean="0">
                <a:solidFill>
                  <a:srgbClr val="000000"/>
                </a:solidFill>
                <a:cs typeface="+mn-ea"/>
                <a:sym typeface="+mn-lt"/>
              </a:rPr>
              <a:t>enddate</a:t>
            </a:r>
            <a:r>
              <a:rPr lang="en-US" altLang="zh-CN" sz="1800" kern="0" dirty="0" smtClean="0">
                <a:solidFill>
                  <a:srgbClr val="000000"/>
                </a:solidFill>
                <a:cs typeface="+mn-ea"/>
                <a:sym typeface="+mn-lt"/>
              </a:rPr>
              <a:t> DATE</a:t>
            </a:r>
            <a:endParaRPr lang="en-US" altLang="zh-CN" sz="1800" kern="0" dirty="0">
              <a:solidFill>
                <a:srgbClr val="000000"/>
              </a:solidFill>
              <a:cs typeface="+mn-ea"/>
              <a:sym typeface="+mn-lt"/>
            </a:endParaRPr>
          </a:p>
          <a:p>
            <a:r>
              <a:rPr lang="en-US" altLang="zh-CN" sz="1800" kern="0" dirty="0" smtClean="0">
                <a:solidFill>
                  <a:srgbClr val="000000"/>
                </a:solidFill>
                <a:cs typeface="+mn-ea"/>
                <a:sym typeface="+mn-lt"/>
              </a:rPr>
              <a:t>);</a:t>
            </a:r>
            <a:endParaRPr lang="en-US" altLang="zh-CN" sz="1800" kern="0" dirty="0">
              <a:solidFill>
                <a:srgbClr val="000000"/>
              </a:solidFill>
              <a:cs typeface="+mn-ea"/>
              <a:sym typeface="+mn-lt"/>
            </a:endParaRPr>
          </a:p>
        </p:txBody>
      </p:sp>
      <p:sp>
        <p:nvSpPr>
          <p:cNvPr id="7" name="文本框 6"/>
          <p:cNvSpPr txBox="1"/>
          <p:nvPr/>
        </p:nvSpPr>
        <p:spPr bwMode="auto">
          <a:xfrm>
            <a:off x="5096272" y="3892943"/>
            <a:ext cx="1152128"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a:cs typeface="+mn-ea"/>
                <a:sym typeface="+mn-lt"/>
              </a:rPr>
              <a:t>临时</a:t>
            </a:r>
            <a:r>
              <a:rPr kumimoji="1" lang="zh-CN" altLang="en-US" sz="1400" b="1" dirty="0" smtClean="0">
                <a:cs typeface="+mn-ea"/>
                <a:sym typeface="+mn-lt"/>
              </a:rPr>
              <a:t>表关键词</a:t>
            </a:r>
            <a:endParaRPr kumimoji="1" lang="en-US" altLang="zh-CN" sz="1400" b="1" dirty="0" smtClean="0">
              <a:cs typeface="+mn-ea"/>
              <a:sym typeface="+mn-lt"/>
            </a:endParaRPr>
          </a:p>
        </p:txBody>
      </p:sp>
      <p:cxnSp>
        <p:nvCxnSpPr>
          <p:cNvPr id="12" name="直接箭头连接符 11"/>
          <p:cNvCxnSpPr>
            <a:stCxn id="7" idx="1"/>
          </p:cNvCxnSpPr>
          <p:nvPr/>
        </p:nvCxnSpPr>
        <p:spPr bwMode="auto">
          <a:xfrm flipH="1" flipV="1">
            <a:off x="4145048" y="3650543"/>
            <a:ext cx="951224" cy="35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表的存储方式</a:t>
            </a:r>
            <a:endParaRPr lang="zh-CN" altLang="en-US" dirty="0">
              <a:latin typeface="+mn-lt"/>
              <a:ea typeface="+mn-ea"/>
              <a:cs typeface="+mn-ea"/>
              <a:sym typeface="+mn-lt"/>
            </a:endParaRPr>
          </a:p>
        </p:txBody>
      </p:sp>
      <p:sp>
        <p:nvSpPr>
          <p:cNvPr id="3" name="文本占位符 2"/>
          <p:cNvSpPr>
            <a:spLocks noGrp="1"/>
          </p:cNvSpPr>
          <p:nvPr>
            <p:ph type="body" sz="quarter" idx="4294967295"/>
          </p:nvPr>
        </p:nvSpPr>
        <p:spPr>
          <a:xfrm>
            <a:off x="7313519" y="1298578"/>
            <a:ext cx="4287837" cy="1670050"/>
          </a:xfrm>
        </p:spPr>
        <p:txBody>
          <a:bodyPr>
            <a:noAutofit/>
          </a:bodyPr>
          <a:lstStyle/>
          <a:p>
            <a:r>
              <a:rPr lang="zh-CN" altLang="en-US" sz="2000" dirty="0" smtClean="0">
                <a:latin typeface="+mn-lt"/>
                <a:ea typeface="+mn-ea"/>
                <a:cs typeface="+mn-ea"/>
                <a:sym typeface="+mn-lt"/>
              </a:rPr>
              <a:t>按照数据的存储方式，表分为两种：</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行存储表</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列存储表</a:t>
            </a:r>
            <a:endParaRPr lang="en-US" altLang="zh-CN" sz="1600" dirty="0">
              <a:latin typeface="+mn-lt"/>
              <a:ea typeface="+mn-ea"/>
              <a:cs typeface="+mn-ea"/>
              <a:sym typeface="+mn-lt"/>
            </a:endParaRPr>
          </a:p>
        </p:txBody>
      </p:sp>
      <p:sp>
        <p:nvSpPr>
          <p:cNvPr id="18" name="矩形 17"/>
          <p:cNvSpPr/>
          <p:nvPr/>
        </p:nvSpPr>
        <p:spPr bwMode="auto">
          <a:xfrm>
            <a:off x="1091443" y="2816932"/>
            <a:ext cx="7344816" cy="352839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cs typeface="+mn-ea"/>
              <a:sym typeface="+mn-lt"/>
            </a:endParaRPr>
          </a:p>
        </p:txBody>
      </p:sp>
      <p:sp>
        <p:nvSpPr>
          <p:cNvPr id="20" name="矩形 19"/>
          <p:cNvSpPr/>
          <p:nvPr/>
        </p:nvSpPr>
        <p:spPr bwMode="auto">
          <a:xfrm>
            <a:off x="1700297" y="2924944"/>
            <a:ext cx="6336704" cy="154817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22" name="TextBox 6"/>
          <p:cNvSpPr txBox="1"/>
          <p:nvPr/>
        </p:nvSpPr>
        <p:spPr>
          <a:xfrm>
            <a:off x="1661865" y="2972269"/>
            <a:ext cx="2185214" cy="276999"/>
          </a:xfrm>
          <a:prstGeom prst="rect">
            <a:avLst/>
          </a:prstGeom>
          <a:noFill/>
        </p:spPr>
        <p:txBody>
          <a:bodyPr wrap="none" rtlCol="0">
            <a:spAutoFit/>
          </a:bodyPr>
          <a:lstStyle/>
          <a:p>
            <a:r>
              <a:rPr lang="zh-CN" altLang="en-US" sz="1200" b="1" dirty="0" smtClean="0">
                <a:cs typeface="+mn-ea"/>
                <a:sym typeface="+mn-lt"/>
              </a:rPr>
              <a:t>行存储（记录顺序从上到下）</a:t>
            </a:r>
            <a:endParaRPr lang="zh-CN" altLang="en-US" sz="1200" b="1" dirty="0">
              <a:cs typeface="+mn-ea"/>
              <a:sym typeface="+mn-lt"/>
            </a:endParaRPr>
          </a:p>
        </p:txBody>
      </p:sp>
      <p:graphicFrame>
        <p:nvGraphicFramePr>
          <p:cNvPr id="23" name="表格 22"/>
          <p:cNvGraphicFramePr>
            <a:graphicFrameLocks noGrp="1"/>
          </p:cNvGraphicFramePr>
          <p:nvPr/>
        </p:nvGraphicFramePr>
        <p:xfrm>
          <a:off x="1700297" y="3349213"/>
          <a:ext cx="6339918" cy="1097280"/>
        </p:xfrm>
        <a:graphic>
          <a:graphicData uri="http://schemas.openxmlformats.org/drawingml/2006/table">
            <a:tbl>
              <a:tblPr firstRow="1" bandRow="1">
                <a:tableStyleId>{C4B1156A-380E-4F78-BDF5-A606A8083BF9}</a:tableStyleId>
              </a:tblPr>
              <a:tblGrid>
                <a:gridCol w="1170130"/>
                <a:gridCol w="1170130"/>
                <a:gridCol w="489268"/>
                <a:gridCol w="1170130"/>
                <a:gridCol w="1170130"/>
                <a:gridCol w="1170130"/>
              </a:tblGrid>
              <a:tr h="180020">
                <a:tc>
                  <a:txBody>
                    <a:bodyPr/>
                    <a:lstStyle/>
                    <a:p>
                      <a:r>
                        <a:rPr lang="en-US" altLang="zh-CN" sz="1200" dirty="0" smtClean="0">
                          <a:latin typeface="+mn-lt"/>
                          <a:ea typeface="+mn-ea"/>
                          <a:cs typeface="+mn-ea"/>
                          <a:sym typeface="+mn-lt"/>
                        </a:rPr>
                        <a:t>Row1</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1001</a:t>
                      </a:r>
                      <a:endParaRPr lang="zh-CN" altLang="en-US" sz="1200" dirty="0">
                        <a:latin typeface="+mn-lt"/>
                        <a:ea typeface="+mn-ea"/>
                        <a:cs typeface="+mn-ea"/>
                        <a:sym typeface="+mn-lt"/>
                      </a:endParaRPr>
                    </a:p>
                  </a:txBody>
                  <a:tcPr>
                    <a:solidFill>
                      <a:srgbClr val="A3E7FF"/>
                    </a:solidFill>
                  </a:tcPr>
                </a:tc>
                <a:tc>
                  <a:txBody>
                    <a:bodyPr/>
                    <a:lstStyle/>
                    <a:p>
                      <a:r>
                        <a:rPr lang="zh-CN" altLang="en-US" sz="1200" dirty="0" smtClean="0">
                          <a:latin typeface="+mn-lt"/>
                          <a:ea typeface="+mn-ea"/>
                          <a:cs typeface="+mn-ea"/>
                          <a:sym typeface="+mn-lt"/>
                        </a:rPr>
                        <a:t>张三</a:t>
                      </a:r>
                      <a:endParaRPr lang="zh-CN" altLang="en-US" sz="1200" dirty="0">
                        <a:latin typeface="+mn-lt"/>
                        <a:ea typeface="+mn-ea"/>
                        <a:cs typeface="+mn-ea"/>
                        <a:sym typeface="+mn-lt"/>
                      </a:endParaRPr>
                    </a:p>
                  </a:txBody>
                  <a:tcPr>
                    <a:solidFill>
                      <a:srgbClr val="A3E7FF"/>
                    </a:solidFill>
                  </a:tcPr>
                </a:tc>
                <a:tc>
                  <a:txBody>
                    <a:bodyPr/>
                    <a:lstStyle/>
                    <a:p>
                      <a:r>
                        <a:rPr lang="zh-CN" altLang="en-US" sz="1200" dirty="0" smtClean="0">
                          <a:latin typeface="+mn-lt"/>
                          <a:ea typeface="+mn-ea"/>
                          <a:cs typeface="+mn-ea"/>
                          <a:sym typeface="+mn-lt"/>
                        </a:rPr>
                        <a:t>男</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21</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5000.00</a:t>
                      </a:r>
                      <a:endParaRPr lang="zh-CN" altLang="en-US" sz="1200" dirty="0">
                        <a:latin typeface="+mn-lt"/>
                        <a:ea typeface="+mn-ea"/>
                        <a:cs typeface="+mn-ea"/>
                        <a:sym typeface="+mn-lt"/>
                      </a:endParaRPr>
                    </a:p>
                  </a:txBody>
                  <a:tcPr>
                    <a:solidFill>
                      <a:srgbClr val="A3E7FF"/>
                    </a:solidFill>
                  </a:tcPr>
                </a:tc>
              </a:tr>
              <a:tr h="180020">
                <a:tc>
                  <a:txBody>
                    <a:bodyPr/>
                    <a:lstStyle/>
                    <a:p>
                      <a:r>
                        <a:rPr lang="en-US" altLang="zh-CN" sz="1200" dirty="0" smtClean="0">
                          <a:latin typeface="+mn-lt"/>
                          <a:ea typeface="+mn-ea"/>
                          <a:cs typeface="+mn-ea"/>
                          <a:sym typeface="+mn-lt"/>
                        </a:rPr>
                        <a:t>Row2</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1002</a:t>
                      </a:r>
                      <a:endParaRPr lang="zh-CN" altLang="en-US" sz="1200" dirty="0">
                        <a:latin typeface="+mn-lt"/>
                        <a:ea typeface="+mn-ea"/>
                        <a:cs typeface="+mn-ea"/>
                        <a:sym typeface="+mn-lt"/>
                      </a:endParaRPr>
                    </a:p>
                  </a:txBody>
                  <a:tcPr>
                    <a:solidFill>
                      <a:srgbClr val="A3E7FF"/>
                    </a:solidFill>
                  </a:tcPr>
                </a:tc>
                <a:tc>
                  <a:txBody>
                    <a:bodyPr/>
                    <a:lstStyle/>
                    <a:p>
                      <a:r>
                        <a:rPr lang="zh-CN" altLang="en-US" sz="1200" dirty="0" smtClean="0">
                          <a:latin typeface="+mn-lt"/>
                          <a:ea typeface="+mn-ea"/>
                          <a:cs typeface="+mn-ea"/>
                          <a:sym typeface="+mn-lt"/>
                        </a:rPr>
                        <a:t>赵四</a:t>
                      </a:r>
                      <a:endParaRPr lang="zh-CN" altLang="en-US" sz="1200" dirty="0">
                        <a:latin typeface="+mn-lt"/>
                        <a:ea typeface="+mn-ea"/>
                        <a:cs typeface="+mn-ea"/>
                        <a:sym typeface="+mn-lt"/>
                      </a:endParaRPr>
                    </a:p>
                  </a:txBody>
                  <a:tcPr>
                    <a:solidFill>
                      <a:srgbClr val="A3E7FF"/>
                    </a:solidFill>
                  </a:tcPr>
                </a:tc>
                <a:tc>
                  <a:txBody>
                    <a:bodyPr/>
                    <a:lstStyle/>
                    <a:p>
                      <a:r>
                        <a:rPr lang="zh-CN" altLang="en-US" sz="1200" dirty="0" smtClean="0">
                          <a:latin typeface="+mn-lt"/>
                          <a:ea typeface="+mn-ea"/>
                          <a:cs typeface="+mn-ea"/>
                          <a:sym typeface="+mn-lt"/>
                        </a:rPr>
                        <a:t>女</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22</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6000.00</a:t>
                      </a:r>
                      <a:endParaRPr lang="zh-CN" altLang="en-US" sz="1200" dirty="0">
                        <a:latin typeface="+mn-lt"/>
                        <a:ea typeface="+mn-ea"/>
                        <a:cs typeface="+mn-ea"/>
                        <a:sym typeface="+mn-lt"/>
                      </a:endParaRPr>
                    </a:p>
                  </a:txBody>
                  <a:tcPr>
                    <a:solidFill>
                      <a:srgbClr val="A3E7FF"/>
                    </a:solidFill>
                  </a:tcPr>
                </a:tc>
              </a:tr>
              <a:tr h="180020">
                <a:tc>
                  <a:txBody>
                    <a:bodyPr/>
                    <a:lstStyle/>
                    <a:p>
                      <a:r>
                        <a:rPr lang="en-US" altLang="zh-CN" sz="1200" dirty="0" smtClean="0">
                          <a:latin typeface="+mn-lt"/>
                          <a:ea typeface="+mn-ea"/>
                          <a:cs typeface="+mn-ea"/>
                          <a:sym typeface="+mn-lt"/>
                        </a:rPr>
                        <a:t>Row3</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1003</a:t>
                      </a:r>
                      <a:endParaRPr lang="zh-CN" altLang="en-US" sz="1200" dirty="0">
                        <a:latin typeface="+mn-lt"/>
                        <a:ea typeface="+mn-ea"/>
                        <a:cs typeface="+mn-ea"/>
                        <a:sym typeface="+mn-lt"/>
                      </a:endParaRPr>
                    </a:p>
                  </a:txBody>
                  <a:tcPr>
                    <a:solidFill>
                      <a:srgbClr val="A3E7FF"/>
                    </a:solidFill>
                  </a:tcPr>
                </a:tc>
                <a:tc>
                  <a:txBody>
                    <a:bodyPr/>
                    <a:lstStyle/>
                    <a:p>
                      <a:r>
                        <a:rPr lang="zh-CN" altLang="en-US" sz="1200" dirty="0" smtClean="0">
                          <a:latin typeface="+mn-lt"/>
                          <a:ea typeface="+mn-ea"/>
                          <a:cs typeface="+mn-ea"/>
                          <a:sym typeface="+mn-lt"/>
                        </a:rPr>
                        <a:t>王五</a:t>
                      </a:r>
                      <a:endParaRPr lang="zh-CN" altLang="en-US" sz="1200" dirty="0">
                        <a:latin typeface="+mn-lt"/>
                        <a:ea typeface="+mn-ea"/>
                        <a:cs typeface="+mn-ea"/>
                        <a:sym typeface="+mn-lt"/>
                      </a:endParaRPr>
                    </a:p>
                  </a:txBody>
                  <a:tcPr>
                    <a:solidFill>
                      <a:srgbClr val="A3E7FF"/>
                    </a:solidFill>
                  </a:tcPr>
                </a:tc>
                <a:tc>
                  <a:txBody>
                    <a:bodyPr/>
                    <a:lstStyle/>
                    <a:p>
                      <a:r>
                        <a:rPr lang="zh-CN" altLang="en-US" sz="1200" dirty="0" smtClean="0">
                          <a:latin typeface="+mn-lt"/>
                          <a:ea typeface="+mn-ea"/>
                          <a:cs typeface="+mn-ea"/>
                          <a:sym typeface="+mn-lt"/>
                        </a:rPr>
                        <a:t>男</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30</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15000.00</a:t>
                      </a:r>
                      <a:endParaRPr lang="zh-CN" altLang="en-US" sz="1200" dirty="0">
                        <a:latin typeface="+mn-lt"/>
                        <a:ea typeface="+mn-ea"/>
                        <a:cs typeface="+mn-ea"/>
                        <a:sym typeface="+mn-lt"/>
                      </a:endParaRPr>
                    </a:p>
                  </a:txBody>
                  <a:tcPr>
                    <a:solidFill>
                      <a:srgbClr val="A3E7FF"/>
                    </a:solidFill>
                  </a:tcPr>
                </a:tc>
              </a:tr>
              <a:tr h="180020">
                <a:tc>
                  <a:txBody>
                    <a:bodyPr/>
                    <a:lstStyle/>
                    <a:p>
                      <a:r>
                        <a:rPr lang="en-US" altLang="zh-CN" sz="1200" dirty="0" smtClean="0">
                          <a:latin typeface="+mn-lt"/>
                          <a:ea typeface="+mn-ea"/>
                          <a:cs typeface="+mn-ea"/>
                          <a:sym typeface="+mn-lt"/>
                        </a:rPr>
                        <a:t>Row4</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1004</a:t>
                      </a:r>
                      <a:endParaRPr lang="zh-CN" altLang="en-US" sz="1200" dirty="0">
                        <a:latin typeface="+mn-lt"/>
                        <a:ea typeface="+mn-ea"/>
                        <a:cs typeface="+mn-ea"/>
                        <a:sym typeface="+mn-lt"/>
                      </a:endParaRPr>
                    </a:p>
                  </a:txBody>
                  <a:tcPr>
                    <a:solidFill>
                      <a:srgbClr val="A3E7FF"/>
                    </a:solidFill>
                  </a:tcPr>
                </a:tc>
                <a:tc>
                  <a:txBody>
                    <a:bodyPr/>
                    <a:lstStyle/>
                    <a:p>
                      <a:r>
                        <a:rPr lang="zh-CN" altLang="en-US" sz="1200" dirty="0" smtClean="0">
                          <a:latin typeface="+mn-lt"/>
                          <a:ea typeface="+mn-ea"/>
                          <a:cs typeface="+mn-ea"/>
                          <a:sym typeface="+mn-lt"/>
                        </a:rPr>
                        <a:t>李</a:t>
                      </a:r>
                      <a:endParaRPr lang="zh-CN" altLang="en-US" sz="1200" dirty="0">
                        <a:latin typeface="+mn-lt"/>
                        <a:ea typeface="+mn-ea"/>
                        <a:cs typeface="+mn-ea"/>
                        <a:sym typeface="+mn-lt"/>
                      </a:endParaRPr>
                    </a:p>
                  </a:txBody>
                  <a:tcPr>
                    <a:solidFill>
                      <a:srgbClr val="A3E7FF"/>
                    </a:solidFill>
                  </a:tcPr>
                </a:tc>
                <a:tc>
                  <a:txBody>
                    <a:bodyPr/>
                    <a:lstStyle/>
                    <a:p>
                      <a:r>
                        <a:rPr lang="zh-CN" altLang="en-US" sz="1200" dirty="0" smtClean="0">
                          <a:latin typeface="+mn-lt"/>
                          <a:ea typeface="+mn-ea"/>
                          <a:cs typeface="+mn-ea"/>
                          <a:sym typeface="+mn-lt"/>
                        </a:rPr>
                        <a:t>女</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18</a:t>
                      </a:r>
                      <a:endParaRPr lang="zh-CN" altLang="en-US" sz="1200" dirty="0">
                        <a:latin typeface="+mn-lt"/>
                        <a:ea typeface="+mn-ea"/>
                        <a:cs typeface="+mn-ea"/>
                        <a:sym typeface="+mn-lt"/>
                      </a:endParaRPr>
                    </a:p>
                  </a:txBody>
                  <a:tcPr>
                    <a:solidFill>
                      <a:srgbClr val="A3E7FF"/>
                    </a:solidFill>
                  </a:tcPr>
                </a:tc>
                <a:tc>
                  <a:txBody>
                    <a:bodyPr/>
                    <a:lstStyle/>
                    <a:p>
                      <a:r>
                        <a:rPr lang="en-US" altLang="zh-CN" sz="1200" dirty="0" smtClean="0">
                          <a:latin typeface="+mn-lt"/>
                          <a:ea typeface="+mn-ea"/>
                          <a:cs typeface="+mn-ea"/>
                          <a:sym typeface="+mn-lt"/>
                        </a:rPr>
                        <a:t>3500.00</a:t>
                      </a:r>
                      <a:endParaRPr lang="zh-CN" altLang="en-US" sz="1200" dirty="0">
                        <a:latin typeface="+mn-lt"/>
                        <a:ea typeface="+mn-ea"/>
                        <a:cs typeface="+mn-ea"/>
                        <a:sym typeface="+mn-lt"/>
                      </a:endParaRPr>
                    </a:p>
                  </a:txBody>
                  <a:tcPr>
                    <a:solidFill>
                      <a:srgbClr val="A3E7FF"/>
                    </a:solidFill>
                  </a:tcPr>
                </a:tc>
              </a:tr>
            </a:tbl>
          </a:graphicData>
        </a:graphic>
      </p:graphicFrame>
      <p:sp>
        <p:nvSpPr>
          <p:cNvPr id="27" name="TextBox 10"/>
          <p:cNvSpPr txBox="1"/>
          <p:nvPr/>
        </p:nvSpPr>
        <p:spPr>
          <a:xfrm>
            <a:off x="1196241" y="2960948"/>
            <a:ext cx="324036" cy="1569660"/>
          </a:xfrm>
          <a:prstGeom prst="rect">
            <a:avLst/>
          </a:prstGeom>
          <a:noFill/>
        </p:spPr>
        <p:txBody>
          <a:bodyPr wrap="square" rtlCol="0">
            <a:spAutoFit/>
          </a:bodyPr>
          <a:lstStyle/>
          <a:p>
            <a:r>
              <a:rPr lang="zh-CN" altLang="en-US" sz="1200" b="1" dirty="0" smtClean="0">
                <a:solidFill>
                  <a:schemeClr val="tx1">
                    <a:lumMod val="65000"/>
                    <a:lumOff val="35000"/>
                  </a:schemeClr>
                </a:solidFill>
                <a:cs typeface="+mn-ea"/>
                <a:sym typeface="+mn-lt"/>
              </a:rPr>
              <a:t>数据存储序列方向</a:t>
            </a:r>
            <a:endParaRPr lang="zh-CN" altLang="en-US" sz="1200" b="1" dirty="0">
              <a:solidFill>
                <a:schemeClr val="tx1">
                  <a:lumMod val="65000"/>
                  <a:lumOff val="35000"/>
                </a:schemeClr>
              </a:solidFill>
              <a:cs typeface="+mn-ea"/>
              <a:sym typeface="+mn-lt"/>
            </a:endParaRPr>
          </a:p>
        </p:txBody>
      </p:sp>
      <p:cxnSp>
        <p:nvCxnSpPr>
          <p:cNvPr id="28" name="直接箭头连接符 27"/>
          <p:cNvCxnSpPr/>
          <p:nvPr/>
        </p:nvCxnSpPr>
        <p:spPr bwMode="auto">
          <a:xfrm>
            <a:off x="1556281" y="3140968"/>
            <a:ext cx="0" cy="1080120"/>
          </a:xfrm>
          <a:prstGeom prst="straightConnector1">
            <a:avLst/>
          </a:prstGeom>
          <a:solidFill>
            <a:schemeClr val="accent1"/>
          </a:solidFill>
          <a:ln w="19050" cap="flat" cmpd="sng" algn="ctr">
            <a:solidFill>
              <a:srgbClr val="990000"/>
            </a:solidFill>
            <a:prstDash val="dash"/>
            <a:round/>
            <a:headEnd type="none" w="med" len="med"/>
            <a:tailEnd type="arrow"/>
          </a:ln>
          <a:effectLst/>
        </p:spPr>
      </p:cxnSp>
      <p:sp>
        <p:nvSpPr>
          <p:cNvPr id="29" name="矩形 28"/>
          <p:cNvSpPr/>
          <p:nvPr/>
        </p:nvSpPr>
        <p:spPr bwMode="auto">
          <a:xfrm>
            <a:off x="1700297" y="4653136"/>
            <a:ext cx="6336704" cy="160108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cs typeface="+mn-ea"/>
              <a:sym typeface="+mn-lt"/>
            </a:endParaRPr>
          </a:p>
        </p:txBody>
      </p:sp>
      <p:sp>
        <p:nvSpPr>
          <p:cNvPr id="30" name="TextBox 14"/>
          <p:cNvSpPr txBox="1"/>
          <p:nvPr/>
        </p:nvSpPr>
        <p:spPr>
          <a:xfrm>
            <a:off x="1692318" y="4617132"/>
            <a:ext cx="2185214" cy="276999"/>
          </a:xfrm>
          <a:prstGeom prst="rect">
            <a:avLst/>
          </a:prstGeom>
          <a:noFill/>
        </p:spPr>
        <p:txBody>
          <a:bodyPr wrap="none" rtlCol="0">
            <a:spAutoFit/>
          </a:bodyPr>
          <a:lstStyle/>
          <a:p>
            <a:r>
              <a:rPr lang="zh-CN" altLang="en-US" sz="1200" b="1" dirty="0" smtClean="0">
                <a:cs typeface="+mn-ea"/>
                <a:sym typeface="+mn-lt"/>
              </a:rPr>
              <a:t>列存储（记录顺序从上到下）</a:t>
            </a:r>
            <a:endParaRPr lang="zh-CN" altLang="en-US" sz="1200" b="1" dirty="0">
              <a:cs typeface="+mn-ea"/>
              <a:sym typeface="+mn-lt"/>
            </a:endParaRPr>
          </a:p>
        </p:txBody>
      </p:sp>
      <p:graphicFrame>
        <p:nvGraphicFramePr>
          <p:cNvPr id="31" name="表格 30"/>
          <p:cNvGraphicFramePr>
            <a:graphicFrameLocks noGrp="1"/>
          </p:cNvGraphicFramePr>
          <p:nvPr/>
        </p:nvGraphicFramePr>
        <p:xfrm>
          <a:off x="1703511" y="4876817"/>
          <a:ext cx="6336705" cy="1371600"/>
        </p:xfrm>
        <a:graphic>
          <a:graphicData uri="http://schemas.openxmlformats.org/drawingml/2006/table">
            <a:tbl>
              <a:tblPr firstRow="1" bandRow="1">
                <a:tableStyleId>{C4B1156A-380E-4F78-BDF5-A606A8083BF9}</a:tableStyleId>
              </a:tblPr>
              <a:tblGrid>
                <a:gridCol w="1434250"/>
                <a:gridCol w="1153275"/>
                <a:gridCol w="1012875"/>
                <a:gridCol w="1302055"/>
                <a:gridCol w="1434250"/>
              </a:tblGrid>
              <a:tr h="0">
                <a:tc>
                  <a:txBody>
                    <a:bodyPr/>
                    <a:lstStyle/>
                    <a:p>
                      <a:r>
                        <a:rPr lang="en-US" altLang="zh-CN" sz="1200" dirty="0" smtClean="0">
                          <a:latin typeface="+mn-lt"/>
                          <a:ea typeface="+mn-ea"/>
                          <a:cs typeface="+mn-ea"/>
                          <a:sym typeface="+mn-lt"/>
                        </a:rPr>
                        <a:t>C1</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1001</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1002</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1003</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1004</a:t>
                      </a:r>
                      <a:endParaRPr lang="zh-CN" altLang="en-US" sz="1200" dirty="0">
                        <a:latin typeface="+mn-lt"/>
                        <a:ea typeface="+mn-ea"/>
                        <a:cs typeface="+mn-ea"/>
                        <a:sym typeface="+mn-lt"/>
                      </a:endParaRPr>
                    </a:p>
                  </a:txBody>
                  <a:tcPr>
                    <a:solidFill>
                      <a:srgbClr val="00B0F0"/>
                    </a:solidFill>
                  </a:tcPr>
                </a:tc>
              </a:tr>
              <a:tr h="180020">
                <a:tc>
                  <a:txBody>
                    <a:bodyPr/>
                    <a:lstStyle/>
                    <a:p>
                      <a:r>
                        <a:rPr lang="en-US" altLang="zh-CN" sz="1200" dirty="0" smtClean="0">
                          <a:latin typeface="+mn-lt"/>
                          <a:ea typeface="+mn-ea"/>
                          <a:cs typeface="+mn-ea"/>
                          <a:sym typeface="+mn-lt"/>
                        </a:rPr>
                        <a:t>C2</a:t>
                      </a:r>
                      <a:endParaRPr lang="zh-CN" altLang="en-US" sz="1200" dirty="0">
                        <a:latin typeface="+mn-lt"/>
                        <a:ea typeface="+mn-ea"/>
                        <a:cs typeface="+mn-ea"/>
                        <a:sym typeface="+mn-lt"/>
                      </a:endParaRPr>
                    </a:p>
                  </a:txBody>
                  <a:tcPr>
                    <a:solidFill>
                      <a:srgbClr val="00B0F0"/>
                    </a:solidFill>
                  </a:tcPr>
                </a:tc>
                <a:tc>
                  <a:txBody>
                    <a:bodyPr/>
                    <a:lstStyle/>
                    <a:p>
                      <a:r>
                        <a:rPr lang="zh-CN" altLang="en-US" sz="1200" dirty="0" smtClean="0">
                          <a:latin typeface="+mn-lt"/>
                          <a:ea typeface="+mn-ea"/>
                          <a:cs typeface="+mn-ea"/>
                          <a:sym typeface="+mn-lt"/>
                        </a:rPr>
                        <a:t>张三</a:t>
                      </a:r>
                      <a:endParaRPr lang="zh-CN" altLang="en-US" sz="1200" dirty="0">
                        <a:latin typeface="+mn-lt"/>
                        <a:ea typeface="+mn-ea"/>
                        <a:cs typeface="+mn-ea"/>
                        <a:sym typeface="+mn-lt"/>
                      </a:endParaRPr>
                    </a:p>
                  </a:txBody>
                  <a:tcPr>
                    <a:solidFill>
                      <a:srgbClr val="00B0F0"/>
                    </a:solidFill>
                  </a:tcPr>
                </a:tc>
                <a:tc>
                  <a:txBody>
                    <a:bodyPr/>
                    <a:lstStyle/>
                    <a:p>
                      <a:r>
                        <a:rPr lang="zh-CN" altLang="en-US" sz="1200" dirty="0" smtClean="0">
                          <a:latin typeface="+mn-lt"/>
                          <a:ea typeface="+mn-ea"/>
                          <a:cs typeface="+mn-ea"/>
                          <a:sym typeface="+mn-lt"/>
                        </a:rPr>
                        <a:t>赵四</a:t>
                      </a:r>
                      <a:endParaRPr lang="zh-CN" altLang="en-US" sz="1200" dirty="0">
                        <a:latin typeface="+mn-lt"/>
                        <a:ea typeface="+mn-ea"/>
                        <a:cs typeface="+mn-ea"/>
                        <a:sym typeface="+mn-lt"/>
                      </a:endParaRPr>
                    </a:p>
                  </a:txBody>
                  <a:tcPr>
                    <a:solidFill>
                      <a:srgbClr val="00B0F0"/>
                    </a:solidFill>
                  </a:tcPr>
                </a:tc>
                <a:tc>
                  <a:txBody>
                    <a:bodyPr/>
                    <a:lstStyle/>
                    <a:p>
                      <a:r>
                        <a:rPr lang="zh-CN" altLang="en-US" sz="1200" dirty="0" smtClean="0">
                          <a:latin typeface="+mn-lt"/>
                          <a:ea typeface="+mn-ea"/>
                          <a:cs typeface="+mn-ea"/>
                          <a:sym typeface="+mn-lt"/>
                        </a:rPr>
                        <a:t>王五</a:t>
                      </a:r>
                      <a:endParaRPr lang="zh-CN" altLang="en-US" sz="1200" dirty="0">
                        <a:latin typeface="+mn-lt"/>
                        <a:ea typeface="+mn-ea"/>
                        <a:cs typeface="+mn-ea"/>
                        <a:sym typeface="+mn-lt"/>
                      </a:endParaRPr>
                    </a:p>
                  </a:txBody>
                  <a:tcPr>
                    <a:solidFill>
                      <a:srgbClr val="00B0F0"/>
                    </a:solidFill>
                  </a:tcPr>
                </a:tc>
                <a:tc>
                  <a:txBody>
                    <a:bodyPr/>
                    <a:lstStyle/>
                    <a:p>
                      <a:r>
                        <a:rPr lang="zh-CN" altLang="en-US" sz="1200" dirty="0" smtClean="0">
                          <a:latin typeface="+mn-lt"/>
                          <a:ea typeface="+mn-ea"/>
                          <a:cs typeface="+mn-ea"/>
                          <a:sym typeface="+mn-lt"/>
                        </a:rPr>
                        <a:t>李</a:t>
                      </a:r>
                      <a:endParaRPr lang="zh-CN" altLang="en-US" sz="1200" dirty="0">
                        <a:latin typeface="+mn-lt"/>
                        <a:ea typeface="+mn-ea"/>
                        <a:cs typeface="+mn-ea"/>
                        <a:sym typeface="+mn-lt"/>
                      </a:endParaRPr>
                    </a:p>
                  </a:txBody>
                  <a:tcPr>
                    <a:solidFill>
                      <a:srgbClr val="00B0F0"/>
                    </a:solidFill>
                  </a:tcPr>
                </a:tc>
              </a:tr>
              <a:tr h="180020">
                <a:tc>
                  <a:txBody>
                    <a:bodyPr/>
                    <a:lstStyle/>
                    <a:p>
                      <a:r>
                        <a:rPr lang="en-US" altLang="zh-CN" sz="1200" dirty="0" smtClean="0">
                          <a:latin typeface="+mn-lt"/>
                          <a:ea typeface="+mn-ea"/>
                          <a:cs typeface="+mn-ea"/>
                          <a:sym typeface="+mn-lt"/>
                        </a:rPr>
                        <a:t>C3</a:t>
                      </a:r>
                      <a:endParaRPr lang="zh-CN" altLang="en-US" sz="1200" dirty="0">
                        <a:latin typeface="+mn-lt"/>
                        <a:ea typeface="+mn-ea"/>
                        <a:cs typeface="+mn-ea"/>
                        <a:sym typeface="+mn-lt"/>
                      </a:endParaRPr>
                    </a:p>
                  </a:txBody>
                  <a:tcPr>
                    <a:solidFill>
                      <a:srgbClr val="00B0F0"/>
                    </a:solidFill>
                  </a:tcPr>
                </a:tc>
                <a:tc>
                  <a:txBody>
                    <a:bodyPr/>
                    <a:lstStyle/>
                    <a:p>
                      <a:r>
                        <a:rPr lang="zh-CN" altLang="en-US" sz="1200" dirty="0" smtClean="0">
                          <a:latin typeface="+mn-lt"/>
                          <a:ea typeface="+mn-ea"/>
                          <a:cs typeface="+mn-ea"/>
                          <a:sym typeface="+mn-lt"/>
                        </a:rPr>
                        <a:t>男</a:t>
                      </a:r>
                      <a:endParaRPr lang="zh-CN" altLang="en-US" sz="1200" dirty="0">
                        <a:latin typeface="+mn-lt"/>
                        <a:ea typeface="+mn-ea"/>
                        <a:cs typeface="+mn-ea"/>
                        <a:sym typeface="+mn-lt"/>
                      </a:endParaRPr>
                    </a:p>
                  </a:txBody>
                  <a:tcPr>
                    <a:solidFill>
                      <a:srgbClr val="00B0F0"/>
                    </a:solidFill>
                  </a:tcPr>
                </a:tc>
                <a:tc>
                  <a:txBody>
                    <a:bodyPr/>
                    <a:lstStyle/>
                    <a:p>
                      <a:r>
                        <a:rPr lang="zh-CN" altLang="en-US" sz="1200" dirty="0" smtClean="0">
                          <a:latin typeface="+mn-lt"/>
                          <a:ea typeface="+mn-ea"/>
                          <a:cs typeface="+mn-ea"/>
                          <a:sym typeface="+mn-lt"/>
                        </a:rPr>
                        <a:t>女</a:t>
                      </a:r>
                      <a:endParaRPr lang="zh-CN" altLang="en-US" sz="1200" dirty="0">
                        <a:latin typeface="+mn-lt"/>
                        <a:ea typeface="+mn-ea"/>
                        <a:cs typeface="+mn-ea"/>
                        <a:sym typeface="+mn-lt"/>
                      </a:endParaRPr>
                    </a:p>
                  </a:txBody>
                  <a:tcPr>
                    <a:solidFill>
                      <a:srgbClr val="00B0F0"/>
                    </a:solidFill>
                  </a:tcPr>
                </a:tc>
                <a:tc>
                  <a:txBody>
                    <a:bodyPr/>
                    <a:lstStyle/>
                    <a:p>
                      <a:r>
                        <a:rPr lang="zh-CN" altLang="en-US" sz="1200" dirty="0" smtClean="0">
                          <a:latin typeface="+mn-lt"/>
                          <a:ea typeface="+mn-ea"/>
                          <a:cs typeface="+mn-ea"/>
                          <a:sym typeface="+mn-lt"/>
                        </a:rPr>
                        <a:t>男</a:t>
                      </a:r>
                      <a:endParaRPr lang="zh-CN" altLang="en-US" sz="1200" dirty="0">
                        <a:latin typeface="+mn-lt"/>
                        <a:ea typeface="+mn-ea"/>
                        <a:cs typeface="+mn-ea"/>
                        <a:sym typeface="+mn-lt"/>
                      </a:endParaRPr>
                    </a:p>
                  </a:txBody>
                  <a:tcPr>
                    <a:solidFill>
                      <a:srgbClr val="00B0F0"/>
                    </a:solidFill>
                  </a:tcPr>
                </a:tc>
                <a:tc>
                  <a:txBody>
                    <a:bodyPr/>
                    <a:lstStyle/>
                    <a:p>
                      <a:r>
                        <a:rPr lang="zh-CN" altLang="en-US" sz="1200" dirty="0" smtClean="0">
                          <a:latin typeface="+mn-lt"/>
                          <a:ea typeface="+mn-ea"/>
                          <a:cs typeface="+mn-ea"/>
                          <a:sym typeface="+mn-lt"/>
                        </a:rPr>
                        <a:t>女</a:t>
                      </a:r>
                      <a:endParaRPr lang="zh-CN" altLang="en-US" sz="1200" dirty="0">
                        <a:latin typeface="+mn-lt"/>
                        <a:ea typeface="+mn-ea"/>
                        <a:cs typeface="+mn-ea"/>
                        <a:sym typeface="+mn-lt"/>
                      </a:endParaRPr>
                    </a:p>
                  </a:txBody>
                  <a:tcPr>
                    <a:solidFill>
                      <a:srgbClr val="00B0F0"/>
                    </a:solidFill>
                  </a:tcPr>
                </a:tc>
              </a:tr>
              <a:tr h="180020">
                <a:tc>
                  <a:txBody>
                    <a:bodyPr/>
                    <a:lstStyle/>
                    <a:p>
                      <a:r>
                        <a:rPr lang="en-US" altLang="zh-CN" sz="1200" dirty="0" smtClean="0">
                          <a:latin typeface="+mn-lt"/>
                          <a:ea typeface="+mn-ea"/>
                          <a:cs typeface="+mn-ea"/>
                          <a:sym typeface="+mn-lt"/>
                        </a:rPr>
                        <a:t>C4</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21</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22</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30</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18</a:t>
                      </a:r>
                      <a:endParaRPr lang="zh-CN" altLang="en-US" sz="1200" dirty="0">
                        <a:latin typeface="+mn-lt"/>
                        <a:ea typeface="+mn-ea"/>
                        <a:cs typeface="+mn-ea"/>
                        <a:sym typeface="+mn-lt"/>
                      </a:endParaRPr>
                    </a:p>
                  </a:txBody>
                  <a:tcPr>
                    <a:solidFill>
                      <a:srgbClr val="00B0F0"/>
                    </a:solidFill>
                  </a:tcPr>
                </a:tc>
              </a:tr>
              <a:tr h="180020">
                <a:tc>
                  <a:txBody>
                    <a:bodyPr/>
                    <a:lstStyle/>
                    <a:p>
                      <a:r>
                        <a:rPr lang="en-US" altLang="zh-CN" sz="1200" dirty="0" smtClean="0">
                          <a:latin typeface="+mn-lt"/>
                          <a:ea typeface="+mn-ea"/>
                          <a:cs typeface="+mn-ea"/>
                          <a:sym typeface="+mn-lt"/>
                        </a:rPr>
                        <a:t>C5</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5000.00</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6000.00</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15000.00</a:t>
                      </a:r>
                      <a:endParaRPr lang="zh-CN" altLang="en-US" sz="1200" dirty="0">
                        <a:latin typeface="+mn-lt"/>
                        <a:ea typeface="+mn-ea"/>
                        <a:cs typeface="+mn-ea"/>
                        <a:sym typeface="+mn-lt"/>
                      </a:endParaRPr>
                    </a:p>
                  </a:txBody>
                  <a:tcPr>
                    <a:solidFill>
                      <a:srgbClr val="00B0F0"/>
                    </a:solidFill>
                  </a:tcPr>
                </a:tc>
                <a:tc>
                  <a:txBody>
                    <a:bodyPr/>
                    <a:lstStyle/>
                    <a:p>
                      <a:r>
                        <a:rPr lang="en-US" altLang="zh-CN" sz="1200" dirty="0" smtClean="0">
                          <a:latin typeface="+mn-lt"/>
                          <a:ea typeface="+mn-ea"/>
                          <a:cs typeface="+mn-ea"/>
                          <a:sym typeface="+mn-lt"/>
                        </a:rPr>
                        <a:t>3500.00</a:t>
                      </a:r>
                      <a:endParaRPr lang="zh-CN" altLang="en-US" sz="1200" dirty="0">
                        <a:latin typeface="+mn-lt"/>
                        <a:ea typeface="+mn-ea"/>
                        <a:cs typeface="+mn-ea"/>
                        <a:sym typeface="+mn-lt"/>
                      </a:endParaRPr>
                    </a:p>
                  </a:txBody>
                  <a:tcPr>
                    <a:solidFill>
                      <a:srgbClr val="00B0F0"/>
                    </a:solidFill>
                  </a:tcPr>
                </a:tc>
              </a:tr>
            </a:tbl>
          </a:graphicData>
        </a:graphic>
      </p:graphicFrame>
      <p:sp>
        <p:nvSpPr>
          <p:cNvPr id="32" name="TextBox 16"/>
          <p:cNvSpPr txBox="1"/>
          <p:nvPr/>
        </p:nvSpPr>
        <p:spPr>
          <a:xfrm>
            <a:off x="1196241" y="4725144"/>
            <a:ext cx="324036" cy="1569660"/>
          </a:xfrm>
          <a:prstGeom prst="rect">
            <a:avLst/>
          </a:prstGeom>
          <a:noFill/>
        </p:spPr>
        <p:txBody>
          <a:bodyPr wrap="square" rtlCol="0">
            <a:spAutoFit/>
          </a:bodyPr>
          <a:lstStyle/>
          <a:p>
            <a:r>
              <a:rPr lang="zh-CN" altLang="en-US" sz="1200" b="1" dirty="0" smtClean="0">
                <a:solidFill>
                  <a:schemeClr val="tx1">
                    <a:lumMod val="65000"/>
                    <a:lumOff val="35000"/>
                  </a:schemeClr>
                </a:solidFill>
                <a:cs typeface="+mn-ea"/>
                <a:sym typeface="+mn-lt"/>
              </a:rPr>
              <a:t>数据存储序列方向</a:t>
            </a:r>
            <a:endParaRPr lang="zh-CN" altLang="en-US" sz="1200" b="1" dirty="0">
              <a:solidFill>
                <a:schemeClr val="tx1">
                  <a:lumMod val="65000"/>
                  <a:lumOff val="35000"/>
                </a:schemeClr>
              </a:solidFill>
              <a:cs typeface="+mn-ea"/>
              <a:sym typeface="+mn-lt"/>
            </a:endParaRPr>
          </a:p>
        </p:txBody>
      </p:sp>
      <p:cxnSp>
        <p:nvCxnSpPr>
          <p:cNvPr id="33" name="直接箭头连接符 32"/>
          <p:cNvCxnSpPr/>
          <p:nvPr/>
        </p:nvCxnSpPr>
        <p:spPr bwMode="auto">
          <a:xfrm>
            <a:off x="1556281" y="4948947"/>
            <a:ext cx="0" cy="1080120"/>
          </a:xfrm>
          <a:prstGeom prst="straightConnector1">
            <a:avLst/>
          </a:prstGeom>
          <a:solidFill>
            <a:schemeClr val="accent1"/>
          </a:solidFill>
          <a:ln w="19050" cap="flat" cmpd="sng" algn="ctr">
            <a:solidFill>
              <a:srgbClr val="990000"/>
            </a:solidFill>
            <a:prstDash val="dash"/>
            <a:round/>
            <a:headEnd type="none" w="med" len="med"/>
            <a:tailEnd type="arrow"/>
          </a:ln>
          <a:effectLst/>
        </p:spPr>
      </p:cxnSp>
      <p:cxnSp>
        <p:nvCxnSpPr>
          <p:cNvPr id="34" name="直接连接符 33"/>
          <p:cNvCxnSpPr>
            <a:stCxn id="18" idx="1"/>
            <a:endCxn id="18" idx="3"/>
          </p:cNvCxnSpPr>
          <p:nvPr/>
        </p:nvCxnSpPr>
        <p:spPr bwMode="auto">
          <a:xfrm>
            <a:off x="1091443" y="4581128"/>
            <a:ext cx="7344816" cy="0"/>
          </a:xfrm>
          <a:prstGeom prst="line">
            <a:avLst/>
          </a:prstGeom>
          <a:solidFill>
            <a:schemeClr val="accent1"/>
          </a:solidFill>
          <a:ln w="9525" cap="flat" cmpd="sng" algn="ctr">
            <a:solidFill>
              <a:schemeClr val="tx1"/>
            </a:solidFill>
            <a:prstDash val="lgDashDot"/>
            <a:round/>
            <a:headEnd type="none" w="med" len="med"/>
            <a:tailEnd type="none" w="med" len="med"/>
          </a:ln>
          <a:effectLst/>
        </p:spPr>
      </p:cxnSp>
      <p:sp>
        <p:nvSpPr>
          <p:cNvPr id="35" name="右弧形箭头 34"/>
          <p:cNvSpPr/>
          <p:nvPr/>
        </p:nvSpPr>
        <p:spPr bwMode="auto">
          <a:xfrm>
            <a:off x="5051883" y="1744591"/>
            <a:ext cx="1764196" cy="2448272"/>
          </a:xfrm>
          <a:prstGeom prst="curvedLeftArrow">
            <a:avLst/>
          </a:prstGeom>
          <a:noFill/>
          <a:ln w="12700" cap="flat" cmpd="sng" algn="ctr">
            <a:solidFill>
              <a:srgbClr val="FF0909"/>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smtClean="0">
              <a:ln>
                <a:noFill/>
              </a:ln>
              <a:solidFill>
                <a:srgbClr val="C00000"/>
              </a:solidFill>
              <a:effectLst/>
              <a:cs typeface="+mn-ea"/>
              <a:sym typeface="+mn-lt"/>
            </a:endParaRPr>
          </a:p>
        </p:txBody>
      </p:sp>
      <p:sp>
        <p:nvSpPr>
          <p:cNvPr id="36" name="TextBox 24"/>
          <p:cNvSpPr txBox="1"/>
          <p:nvPr/>
        </p:nvSpPr>
        <p:spPr>
          <a:xfrm>
            <a:off x="5735959" y="1996619"/>
            <a:ext cx="877163" cy="369332"/>
          </a:xfrm>
          <a:prstGeom prst="rect">
            <a:avLst/>
          </a:prstGeom>
          <a:noFill/>
          <a:ln>
            <a:noFill/>
          </a:ln>
        </p:spPr>
        <p:txBody>
          <a:bodyPr wrap="none" rtlCol="0">
            <a:spAutoFit/>
          </a:bodyPr>
          <a:lstStyle/>
          <a:p>
            <a:r>
              <a:rPr lang="zh-CN" altLang="en-US" sz="1800" b="1" dirty="0" smtClean="0">
                <a:solidFill>
                  <a:srgbClr val="C00000"/>
                </a:solidFill>
                <a:cs typeface="+mn-ea"/>
                <a:sym typeface="+mn-lt"/>
              </a:rPr>
              <a:t>行存储</a:t>
            </a:r>
            <a:endParaRPr lang="zh-CN" altLang="en-US" sz="1800" b="1" dirty="0">
              <a:solidFill>
                <a:srgbClr val="C00000"/>
              </a:solidFill>
              <a:cs typeface="+mn-ea"/>
              <a:sym typeface="+mn-lt"/>
            </a:endParaRPr>
          </a:p>
        </p:txBody>
      </p:sp>
      <p:sp>
        <p:nvSpPr>
          <p:cNvPr id="37" name="右弧形箭头 36"/>
          <p:cNvSpPr/>
          <p:nvPr/>
        </p:nvSpPr>
        <p:spPr bwMode="auto">
          <a:xfrm>
            <a:off x="5051883" y="1672583"/>
            <a:ext cx="2772308" cy="4788532"/>
          </a:xfrm>
          <a:prstGeom prst="curvedLeftArrow">
            <a:avLst/>
          </a:prstGeom>
          <a:noFill/>
          <a:ln w="19050" cap="flat" cmpd="sng" algn="ctr">
            <a:solidFill>
              <a:srgbClr val="0070C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cs typeface="+mn-ea"/>
              <a:sym typeface="+mn-lt"/>
            </a:endParaRPr>
          </a:p>
        </p:txBody>
      </p:sp>
      <p:sp>
        <p:nvSpPr>
          <p:cNvPr id="38" name="TextBox 26"/>
          <p:cNvSpPr txBox="1"/>
          <p:nvPr/>
        </p:nvSpPr>
        <p:spPr>
          <a:xfrm>
            <a:off x="6816079" y="2572683"/>
            <a:ext cx="877163" cy="369332"/>
          </a:xfrm>
          <a:prstGeom prst="rect">
            <a:avLst/>
          </a:prstGeom>
          <a:noFill/>
        </p:spPr>
        <p:txBody>
          <a:bodyPr wrap="none" rtlCol="0">
            <a:spAutoFit/>
          </a:bodyPr>
          <a:lstStyle/>
          <a:p>
            <a:r>
              <a:rPr lang="zh-CN" altLang="en-US" sz="1800" b="1" dirty="0" smtClean="0">
                <a:solidFill>
                  <a:srgbClr val="00B0F0"/>
                </a:solidFill>
                <a:cs typeface="+mn-ea"/>
                <a:sym typeface="+mn-lt"/>
              </a:rPr>
              <a:t>列存储</a:t>
            </a:r>
            <a:endParaRPr lang="zh-CN" altLang="en-US" sz="1800" b="1" dirty="0">
              <a:solidFill>
                <a:srgbClr val="00B0F0"/>
              </a:solidFill>
              <a:cs typeface="+mn-ea"/>
              <a:sym typeface="+mn-lt"/>
            </a:endParaRPr>
          </a:p>
        </p:txBody>
      </p:sp>
      <p:graphicFrame>
        <p:nvGraphicFramePr>
          <p:cNvPr id="40" name="表格 39"/>
          <p:cNvGraphicFramePr>
            <a:graphicFrameLocks noGrp="1"/>
          </p:cNvGraphicFramePr>
          <p:nvPr/>
        </p:nvGraphicFramePr>
        <p:xfrm>
          <a:off x="1091443" y="1304764"/>
          <a:ext cx="3960440" cy="1464486"/>
        </p:xfrm>
        <a:graphic>
          <a:graphicData uri="http://schemas.openxmlformats.org/drawingml/2006/table">
            <a:tbl>
              <a:tblPr firstRow="1" bandRow="1"/>
              <a:tblGrid>
                <a:gridCol w="792088"/>
                <a:gridCol w="684077"/>
                <a:gridCol w="648072"/>
                <a:gridCol w="828092"/>
                <a:gridCol w="1008111"/>
              </a:tblGrid>
              <a:tr h="284962">
                <a:tc>
                  <a:txBody>
                    <a:bodyPr/>
                    <a:lstStyle/>
                    <a:p>
                      <a:pPr algn="ctr"/>
                      <a:r>
                        <a:rPr lang="zh-CN" altLang="en-US" sz="1600" b="1" kern="1200" dirty="0" smtClean="0">
                          <a:solidFill>
                            <a:schemeClr val="tx1"/>
                          </a:solidFill>
                          <a:latin typeface="+mn-lt"/>
                          <a:ea typeface="+mn-ea"/>
                          <a:cs typeface="+mn-ea"/>
                          <a:sym typeface="+mn-lt"/>
                        </a:rPr>
                        <a:t>工号</a:t>
                      </a:r>
                      <a:endParaRPr lang="zh-CN" altLang="en-US" sz="1600" b="1" kern="1200" dirty="0">
                        <a:solidFill>
                          <a:schemeClr val="tx1"/>
                        </a:solidFill>
                        <a:latin typeface="+mn-lt"/>
                        <a:ea typeface="+mn-ea"/>
                        <a:cs typeface="+mn-ea"/>
                        <a:sym typeface="+mn-lt"/>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kern="1200" dirty="0" smtClean="0">
                          <a:solidFill>
                            <a:schemeClr val="tx1"/>
                          </a:solidFill>
                          <a:latin typeface="+mn-lt"/>
                          <a:ea typeface="+mn-ea"/>
                          <a:cs typeface="+mn-ea"/>
                          <a:sym typeface="+mn-lt"/>
                        </a:rPr>
                        <a:t>姓名</a:t>
                      </a:r>
                      <a:endParaRPr lang="zh-CN" altLang="en-US" sz="1600" b="1" kern="1200" dirty="0">
                        <a:solidFill>
                          <a:schemeClr val="tx1"/>
                        </a:solidFill>
                        <a:latin typeface="+mn-lt"/>
                        <a:ea typeface="+mn-ea"/>
                        <a:cs typeface="+mn-ea"/>
                        <a:sym typeface="+mn-lt"/>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kern="1200" dirty="0" smtClean="0">
                          <a:solidFill>
                            <a:schemeClr val="tx1"/>
                          </a:solidFill>
                          <a:latin typeface="+mn-lt"/>
                          <a:ea typeface="+mn-ea"/>
                          <a:cs typeface="+mn-ea"/>
                          <a:sym typeface="+mn-lt"/>
                        </a:rPr>
                        <a:t>性别</a:t>
                      </a:r>
                      <a:endParaRPr lang="zh-CN" altLang="en-US" sz="1600" b="1" kern="1200" dirty="0">
                        <a:solidFill>
                          <a:schemeClr val="tx1"/>
                        </a:solidFill>
                        <a:latin typeface="+mn-lt"/>
                        <a:ea typeface="+mn-ea"/>
                        <a:cs typeface="+mn-ea"/>
                        <a:sym typeface="+mn-lt"/>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kern="1200" dirty="0" smtClean="0">
                          <a:solidFill>
                            <a:schemeClr val="tx1"/>
                          </a:solidFill>
                          <a:latin typeface="+mn-lt"/>
                          <a:ea typeface="+mn-ea"/>
                          <a:cs typeface="+mn-ea"/>
                          <a:sym typeface="+mn-lt"/>
                        </a:rPr>
                        <a:t>年龄</a:t>
                      </a:r>
                      <a:endParaRPr lang="zh-CN" altLang="en-US" sz="1600" b="1" kern="1200" dirty="0">
                        <a:solidFill>
                          <a:schemeClr val="tx1"/>
                        </a:solidFill>
                        <a:latin typeface="+mn-lt"/>
                        <a:ea typeface="+mn-ea"/>
                        <a:cs typeface="+mn-ea"/>
                        <a:sym typeface="+mn-lt"/>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kern="1200" dirty="0" smtClean="0">
                          <a:solidFill>
                            <a:schemeClr val="tx1"/>
                          </a:solidFill>
                          <a:latin typeface="+mn-lt"/>
                          <a:ea typeface="+mn-ea"/>
                          <a:cs typeface="+mn-ea"/>
                          <a:sym typeface="+mn-lt"/>
                        </a:rPr>
                        <a:t>薪水</a:t>
                      </a:r>
                      <a:endParaRPr lang="zh-CN" altLang="en-US" sz="1600" b="1" kern="1200" dirty="0">
                        <a:solidFill>
                          <a:schemeClr val="tx1"/>
                        </a:solidFill>
                        <a:latin typeface="+mn-lt"/>
                        <a:ea typeface="+mn-ea"/>
                        <a:cs typeface="+mn-ea"/>
                        <a:sym typeface="+mn-lt"/>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284962">
                <a:tc>
                  <a:txBody>
                    <a:bodyPr/>
                    <a:lstStyle/>
                    <a:p>
                      <a:r>
                        <a:rPr lang="en-US" altLang="zh-CN" sz="1200" dirty="0" smtClean="0">
                          <a:latin typeface="+mn-lt"/>
                          <a:ea typeface="+mn-ea"/>
                          <a:cs typeface="+mn-ea"/>
                          <a:sym typeface="+mn-lt"/>
                        </a:rPr>
                        <a:t>1001</a:t>
                      </a:r>
                      <a:endParaRPr lang="zh-CN" altLang="en-US" sz="12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200" dirty="0" smtClean="0">
                          <a:latin typeface="+mn-lt"/>
                          <a:ea typeface="+mn-ea"/>
                          <a:cs typeface="+mn-ea"/>
                          <a:sym typeface="+mn-lt"/>
                        </a:rPr>
                        <a:t>张三</a:t>
                      </a:r>
                      <a:endParaRPr lang="zh-CN" altLang="en-US" sz="1200" dirty="0">
                        <a:latin typeface="+mn-lt"/>
                        <a:ea typeface="+mn-ea"/>
                        <a:cs typeface="+mn-ea"/>
                        <a:sym typeface="+mn-lt"/>
                      </a:endParaRPr>
                    </a:p>
                  </a:txBody>
                  <a:tcPr/>
                </a:tc>
                <a:tc>
                  <a:txBody>
                    <a:bodyPr/>
                    <a:lstStyle/>
                    <a:p>
                      <a:r>
                        <a:rPr lang="zh-CN" altLang="en-US" sz="1200" dirty="0" smtClean="0">
                          <a:latin typeface="+mn-lt"/>
                          <a:ea typeface="+mn-ea"/>
                          <a:cs typeface="+mn-ea"/>
                          <a:sym typeface="+mn-lt"/>
                        </a:rPr>
                        <a:t>男</a:t>
                      </a:r>
                      <a:endParaRPr lang="zh-CN" altLang="en-US" sz="1200" dirty="0">
                        <a:latin typeface="+mn-lt"/>
                        <a:ea typeface="+mn-ea"/>
                        <a:cs typeface="+mn-ea"/>
                        <a:sym typeface="+mn-lt"/>
                      </a:endParaRPr>
                    </a:p>
                  </a:txBody>
                  <a:tcPr/>
                </a:tc>
                <a:tc>
                  <a:txBody>
                    <a:bodyPr/>
                    <a:lstStyle/>
                    <a:p>
                      <a:r>
                        <a:rPr lang="en-US" altLang="zh-CN" sz="1200" dirty="0" smtClean="0">
                          <a:latin typeface="+mn-lt"/>
                          <a:ea typeface="+mn-ea"/>
                          <a:cs typeface="+mn-ea"/>
                          <a:sym typeface="+mn-lt"/>
                        </a:rPr>
                        <a:t>21</a:t>
                      </a:r>
                      <a:endParaRPr lang="zh-CN" altLang="en-US" sz="1200" dirty="0">
                        <a:latin typeface="+mn-lt"/>
                        <a:ea typeface="+mn-ea"/>
                        <a:cs typeface="+mn-ea"/>
                        <a:sym typeface="+mn-lt"/>
                      </a:endParaRPr>
                    </a:p>
                  </a:txBody>
                  <a:tcPr/>
                </a:tc>
                <a:tc>
                  <a:txBody>
                    <a:bodyPr/>
                    <a:lstStyle/>
                    <a:p>
                      <a:r>
                        <a:rPr lang="en-US" altLang="zh-CN" sz="1200" dirty="0" smtClean="0">
                          <a:latin typeface="+mn-lt"/>
                          <a:ea typeface="+mn-ea"/>
                          <a:cs typeface="+mn-ea"/>
                          <a:sym typeface="+mn-lt"/>
                        </a:rPr>
                        <a:t>5000.00</a:t>
                      </a:r>
                      <a:endParaRPr lang="zh-CN" altLang="en-US" sz="1200" dirty="0">
                        <a:latin typeface="+mn-lt"/>
                        <a:ea typeface="+mn-ea"/>
                        <a:cs typeface="+mn-ea"/>
                        <a:sym typeface="+mn-lt"/>
                      </a:endParaRPr>
                    </a:p>
                  </a:txBody>
                  <a:tcPr>
                    <a:lnR w="28575" cap="flat" cmpd="sng" algn="ctr">
                      <a:solidFill>
                        <a:schemeClr val="tx1"/>
                      </a:solidFill>
                      <a:prstDash val="solid"/>
                      <a:round/>
                      <a:headEnd type="none" w="med" len="med"/>
                      <a:tailEnd type="none" w="med" len="med"/>
                    </a:lnR>
                  </a:tcPr>
                </a:tc>
              </a:tr>
              <a:tr h="284962">
                <a:tc>
                  <a:txBody>
                    <a:bodyPr/>
                    <a:lstStyle/>
                    <a:p>
                      <a:r>
                        <a:rPr lang="en-US" altLang="zh-CN" sz="1200" dirty="0" smtClean="0">
                          <a:latin typeface="+mn-lt"/>
                          <a:ea typeface="+mn-ea"/>
                          <a:cs typeface="+mn-ea"/>
                          <a:sym typeface="+mn-lt"/>
                        </a:rPr>
                        <a:t>1002</a:t>
                      </a:r>
                      <a:endParaRPr lang="zh-CN" altLang="en-US" sz="12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200" dirty="0" smtClean="0">
                          <a:latin typeface="+mn-lt"/>
                          <a:ea typeface="+mn-ea"/>
                          <a:cs typeface="+mn-ea"/>
                          <a:sym typeface="+mn-lt"/>
                        </a:rPr>
                        <a:t>赵四</a:t>
                      </a:r>
                      <a:endParaRPr lang="zh-CN" altLang="en-US" sz="1200" dirty="0">
                        <a:latin typeface="+mn-lt"/>
                        <a:ea typeface="+mn-ea"/>
                        <a:cs typeface="+mn-ea"/>
                        <a:sym typeface="+mn-lt"/>
                      </a:endParaRPr>
                    </a:p>
                  </a:txBody>
                  <a:tcPr/>
                </a:tc>
                <a:tc>
                  <a:txBody>
                    <a:bodyPr/>
                    <a:lstStyle/>
                    <a:p>
                      <a:r>
                        <a:rPr lang="zh-CN" altLang="en-US" sz="1200" dirty="0" smtClean="0">
                          <a:latin typeface="+mn-lt"/>
                          <a:ea typeface="+mn-ea"/>
                          <a:cs typeface="+mn-ea"/>
                          <a:sym typeface="+mn-lt"/>
                        </a:rPr>
                        <a:t>女</a:t>
                      </a:r>
                      <a:endParaRPr lang="zh-CN" altLang="en-US" sz="1200" dirty="0">
                        <a:latin typeface="+mn-lt"/>
                        <a:ea typeface="+mn-ea"/>
                        <a:cs typeface="+mn-ea"/>
                        <a:sym typeface="+mn-lt"/>
                      </a:endParaRPr>
                    </a:p>
                  </a:txBody>
                  <a:tcPr/>
                </a:tc>
                <a:tc>
                  <a:txBody>
                    <a:bodyPr/>
                    <a:lstStyle/>
                    <a:p>
                      <a:r>
                        <a:rPr lang="en-US" altLang="zh-CN" sz="1200" dirty="0" smtClean="0">
                          <a:latin typeface="+mn-lt"/>
                          <a:ea typeface="+mn-ea"/>
                          <a:cs typeface="+mn-ea"/>
                          <a:sym typeface="+mn-lt"/>
                        </a:rPr>
                        <a:t>22</a:t>
                      </a:r>
                      <a:endParaRPr lang="zh-CN" altLang="en-US" sz="1200" dirty="0">
                        <a:latin typeface="+mn-lt"/>
                        <a:ea typeface="+mn-ea"/>
                        <a:cs typeface="+mn-ea"/>
                        <a:sym typeface="+mn-lt"/>
                      </a:endParaRPr>
                    </a:p>
                  </a:txBody>
                  <a:tcPr/>
                </a:tc>
                <a:tc>
                  <a:txBody>
                    <a:bodyPr/>
                    <a:lstStyle/>
                    <a:p>
                      <a:r>
                        <a:rPr lang="en-US" altLang="zh-CN" sz="1200" dirty="0" smtClean="0">
                          <a:latin typeface="+mn-lt"/>
                          <a:ea typeface="+mn-ea"/>
                          <a:cs typeface="+mn-ea"/>
                          <a:sym typeface="+mn-lt"/>
                        </a:rPr>
                        <a:t>6000.00</a:t>
                      </a:r>
                      <a:endParaRPr lang="zh-CN" altLang="en-US" sz="1200" dirty="0">
                        <a:latin typeface="+mn-lt"/>
                        <a:ea typeface="+mn-ea"/>
                        <a:cs typeface="+mn-ea"/>
                        <a:sym typeface="+mn-lt"/>
                      </a:endParaRPr>
                    </a:p>
                  </a:txBody>
                  <a:tcPr>
                    <a:lnR w="28575" cap="flat" cmpd="sng" algn="ctr">
                      <a:solidFill>
                        <a:schemeClr val="tx1"/>
                      </a:solidFill>
                      <a:prstDash val="solid"/>
                      <a:round/>
                      <a:headEnd type="none" w="med" len="med"/>
                      <a:tailEnd type="none" w="med" len="med"/>
                    </a:lnR>
                  </a:tcPr>
                </a:tc>
              </a:tr>
              <a:tr h="284962">
                <a:tc>
                  <a:txBody>
                    <a:bodyPr/>
                    <a:lstStyle/>
                    <a:p>
                      <a:r>
                        <a:rPr lang="en-US" altLang="zh-CN" sz="1200" dirty="0" smtClean="0">
                          <a:latin typeface="+mn-lt"/>
                          <a:ea typeface="+mn-ea"/>
                          <a:cs typeface="+mn-ea"/>
                          <a:sym typeface="+mn-lt"/>
                        </a:rPr>
                        <a:t>1003</a:t>
                      </a:r>
                      <a:endParaRPr lang="zh-CN" altLang="en-US" sz="12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200" dirty="0" smtClean="0">
                          <a:latin typeface="+mn-lt"/>
                          <a:ea typeface="+mn-ea"/>
                          <a:cs typeface="+mn-ea"/>
                          <a:sym typeface="+mn-lt"/>
                        </a:rPr>
                        <a:t>王五</a:t>
                      </a:r>
                      <a:endParaRPr lang="zh-CN" altLang="en-US" sz="1200" dirty="0">
                        <a:latin typeface="+mn-lt"/>
                        <a:ea typeface="+mn-ea"/>
                        <a:cs typeface="+mn-ea"/>
                        <a:sym typeface="+mn-lt"/>
                      </a:endParaRPr>
                    </a:p>
                  </a:txBody>
                  <a:tcPr/>
                </a:tc>
                <a:tc>
                  <a:txBody>
                    <a:bodyPr/>
                    <a:lstStyle/>
                    <a:p>
                      <a:r>
                        <a:rPr lang="zh-CN" altLang="en-US" sz="1200" dirty="0" smtClean="0">
                          <a:latin typeface="+mn-lt"/>
                          <a:ea typeface="+mn-ea"/>
                          <a:cs typeface="+mn-ea"/>
                          <a:sym typeface="+mn-lt"/>
                        </a:rPr>
                        <a:t>男</a:t>
                      </a:r>
                      <a:endParaRPr lang="zh-CN" altLang="en-US" sz="1200" dirty="0">
                        <a:latin typeface="+mn-lt"/>
                        <a:ea typeface="+mn-ea"/>
                        <a:cs typeface="+mn-ea"/>
                        <a:sym typeface="+mn-lt"/>
                      </a:endParaRPr>
                    </a:p>
                  </a:txBody>
                  <a:tcPr/>
                </a:tc>
                <a:tc>
                  <a:txBody>
                    <a:bodyPr/>
                    <a:lstStyle/>
                    <a:p>
                      <a:r>
                        <a:rPr lang="en-US" altLang="zh-CN" sz="1200" dirty="0" smtClean="0">
                          <a:latin typeface="+mn-lt"/>
                          <a:ea typeface="+mn-ea"/>
                          <a:cs typeface="+mn-ea"/>
                          <a:sym typeface="+mn-lt"/>
                        </a:rPr>
                        <a:t>30</a:t>
                      </a:r>
                      <a:endParaRPr lang="zh-CN" altLang="en-US" sz="1200" dirty="0">
                        <a:latin typeface="+mn-lt"/>
                        <a:ea typeface="+mn-ea"/>
                        <a:cs typeface="+mn-ea"/>
                        <a:sym typeface="+mn-lt"/>
                      </a:endParaRPr>
                    </a:p>
                  </a:txBody>
                  <a:tcPr/>
                </a:tc>
                <a:tc>
                  <a:txBody>
                    <a:bodyPr/>
                    <a:lstStyle/>
                    <a:p>
                      <a:r>
                        <a:rPr lang="en-US" altLang="zh-CN" sz="1200" dirty="0" smtClean="0">
                          <a:latin typeface="+mn-lt"/>
                          <a:ea typeface="+mn-ea"/>
                          <a:cs typeface="+mn-ea"/>
                          <a:sym typeface="+mn-lt"/>
                        </a:rPr>
                        <a:t>15000.00</a:t>
                      </a:r>
                      <a:endParaRPr lang="zh-CN" altLang="en-US" sz="1200" dirty="0">
                        <a:latin typeface="+mn-lt"/>
                        <a:ea typeface="+mn-ea"/>
                        <a:cs typeface="+mn-ea"/>
                        <a:sym typeface="+mn-lt"/>
                      </a:endParaRPr>
                    </a:p>
                  </a:txBody>
                  <a:tcPr>
                    <a:lnR w="28575" cap="flat" cmpd="sng" algn="ctr">
                      <a:solidFill>
                        <a:schemeClr val="tx1"/>
                      </a:solidFill>
                      <a:prstDash val="solid"/>
                      <a:round/>
                      <a:headEnd type="none" w="med" len="med"/>
                      <a:tailEnd type="none" w="med" len="med"/>
                    </a:lnR>
                  </a:tcPr>
                </a:tc>
              </a:tr>
              <a:tr h="0">
                <a:tc>
                  <a:txBody>
                    <a:bodyPr/>
                    <a:lstStyle/>
                    <a:p>
                      <a:r>
                        <a:rPr lang="en-US" altLang="zh-CN" sz="1200" dirty="0" smtClean="0">
                          <a:latin typeface="+mn-lt"/>
                          <a:ea typeface="+mn-ea"/>
                          <a:cs typeface="+mn-ea"/>
                          <a:sym typeface="+mn-lt"/>
                        </a:rPr>
                        <a:t>1004</a:t>
                      </a:r>
                      <a:endParaRPr lang="zh-CN" altLang="en-US" sz="1200" dirty="0">
                        <a:latin typeface="+mn-lt"/>
                        <a:ea typeface="+mn-ea"/>
                        <a:cs typeface="+mn-ea"/>
                        <a:sym typeface="+mn-lt"/>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zh-CN" altLang="en-US" sz="1200" dirty="0" smtClean="0">
                          <a:latin typeface="+mn-lt"/>
                          <a:ea typeface="+mn-ea"/>
                          <a:cs typeface="+mn-ea"/>
                          <a:sym typeface="+mn-lt"/>
                        </a:rPr>
                        <a:t>李</a:t>
                      </a:r>
                      <a:endParaRPr lang="zh-CN" altLang="en-US" sz="1200" dirty="0">
                        <a:latin typeface="+mn-lt"/>
                        <a:ea typeface="+mn-ea"/>
                        <a:cs typeface="+mn-ea"/>
                        <a:sym typeface="+mn-lt"/>
                      </a:endParaRPr>
                    </a:p>
                  </a:txBody>
                  <a:tcPr>
                    <a:lnB w="28575" cap="flat" cmpd="sng" algn="ctr">
                      <a:solidFill>
                        <a:schemeClr val="tx1"/>
                      </a:solidFill>
                      <a:prstDash val="solid"/>
                      <a:round/>
                      <a:headEnd type="none" w="med" len="med"/>
                      <a:tailEnd type="none" w="med" len="med"/>
                    </a:lnB>
                  </a:tcPr>
                </a:tc>
                <a:tc>
                  <a:txBody>
                    <a:bodyPr/>
                    <a:lstStyle/>
                    <a:p>
                      <a:r>
                        <a:rPr lang="zh-CN" altLang="en-US" sz="1200" dirty="0" smtClean="0">
                          <a:latin typeface="+mn-lt"/>
                          <a:ea typeface="+mn-ea"/>
                          <a:cs typeface="+mn-ea"/>
                          <a:sym typeface="+mn-lt"/>
                        </a:rPr>
                        <a:t>女</a:t>
                      </a:r>
                      <a:endParaRPr lang="zh-CN" altLang="en-US" sz="1200" dirty="0">
                        <a:latin typeface="+mn-lt"/>
                        <a:ea typeface="+mn-ea"/>
                        <a:cs typeface="+mn-ea"/>
                        <a:sym typeface="+mn-lt"/>
                      </a:endParaRPr>
                    </a:p>
                  </a:txBody>
                  <a:tcPr>
                    <a:lnB w="28575" cap="flat" cmpd="sng" algn="ctr">
                      <a:solidFill>
                        <a:schemeClr val="tx1"/>
                      </a:solidFill>
                      <a:prstDash val="solid"/>
                      <a:round/>
                      <a:headEnd type="none" w="med" len="med"/>
                      <a:tailEnd type="none" w="med" len="med"/>
                    </a:lnB>
                  </a:tcPr>
                </a:tc>
                <a:tc>
                  <a:txBody>
                    <a:bodyPr/>
                    <a:lstStyle/>
                    <a:p>
                      <a:r>
                        <a:rPr lang="en-US" altLang="zh-CN" sz="1200" dirty="0" smtClean="0">
                          <a:latin typeface="+mn-lt"/>
                          <a:ea typeface="+mn-ea"/>
                          <a:cs typeface="+mn-ea"/>
                          <a:sym typeface="+mn-lt"/>
                        </a:rPr>
                        <a:t>18</a:t>
                      </a:r>
                      <a:endParaRPr lang="zh-CN" altLang="en-US" sz="1200" dirty="0">
                        <a:latin typeface="+mn-lt"/>
                        <a:ea typeface="+mn-ea"/>
                        <a:cs typeface="+mn-ea"/>
                        <a:sym typeface="+mn-lt"/>
                      </a:endParaRPr>
                    </a:p>
                  </a:txBody>
                  <a:tcPr>
                    <a:lnB w="28575" cap="flat" cmpd="sng" algn="ctr">
                      <a:solidFill>
                        <a:schemeClr val="tx1"/>
                      </a:solidFill>
                      <a:prstDash val="solid"/>
                      <a:round/>
                      <a:headEnd type="none" w="med" len="med"/>
                      <a:tailEnd type="none" w="med" len="med"/>
                    </a:lnB>
                  </a:tcPr>
                </a:tc>
                <a:tc>
                  <a:txBody>
                    <a:bodyPr/>
                    <a:lstStyle/>
                    <a:p>
                      <a:r>
                        <a:rPr lang="en-US" altLang="zh-CN" sz="1200" dirty="0" smtClean="0">
                          <a:latin typeface="+mn-lt"/>
                          <a:ea typeface="+mn-ea"/>
                          <a:cs typeface="+mn-ea"/>
                          <a:sym typeface="+mn-lt"/>
                        </a:rPr>
                        <a:t>3500.00</a:t>
                      </a:r>
                      <a:endParaRPr lang="zh-CN" altLang="en-US" sz="1200" dirty="0">
                        <a:latin typeface="+mn-lt"/>
                        <a:ea typeface="+mn-ea"/>
                        <a:cs typeface="+mn-ea"/>
                        <a:sym typeface="+mn-lt"/>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21" name="AutoShape 17"/>
          <p:cNvSpPr>
            <a:spLocks noChangeArrowheads="1"/>
          </p:cNvSpPr>
          <p:nvPr/>
        </p:nvSpPr>
        <p:spPr bwMode="auto">
          <a:xfrm>
            <a:off x="8907524" y="4994854"/>
            <a:ext cx="2448273" cy="1077218"/>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400" kern="0" dirty="0" smtClean="0">
                <a:solidFill>
                  <a:srgbClr val="000000"/>
                </a:solidFill>
                <a:cs typeface="+mn-ea"/>
                <a:sym typeface="+mn-lt"/>
              </a:rPr>
              <a:t>select </a:t>
            </a:r>
            <a:r>
              <a:rPr lang="en-US" altLang="zh-CN" sz="1400" kern="0" dirty="0" err="1" smtClean="0">
                <a:solidFill>
                  <a:srgbClr val="000000"/>
                </a:solidFill>
                <a:cs typeface="+mn-ea"/>
                <a:sym typeface="+mn-lt"/>
              </a:rPr>
              <a:t>name,age</a:t>
            </a:r>
            <a:r>
              <a:rPr lang="en-US" altLang="zh-CN" sz="1400" kern="0" dirty="0" smtClean="0">
                <a:solidFill>
                  <a:srgbClr val="000000"/>
                </a:solidFill>
                <a:cs typeface="+mn-ea"/>
                <a:sym typeface="+mn-lt"/>
              </a:rPr>
              <a:t> from employee;</a:t>
            </a:r>
            <a:endParaRPr lang="en-US" altLang="zh-CN" sz="14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zh-CN" altLang="en-US" sz="1400" kern="0" dirty="0" smtClean="0">
                <a:solidFill>
                  <a:srgbClr val="000000"/>
                </a:solidFill>
                <a:cs typeface="+mn-ea"/>
                <a:sym typeface="+mn-lt"/>
              </a:rPr>
              <a:t>对于列存储表的查询，只要扫描少量所需要列对应的存储即可，</a:t>
            </a:r>
            <a:r>
              <a:rPr lang="en-US" altLang="zh-CN" sz="1400" kern="0" dirty="0" smtClean="0">
                <a:solidFill>
                  <a:srgbClr val="000000"/>
                </a:solidFill>
                <a:cs typeface="+mn-ea"/>
                <a:sym typeface="+mn-lt"/>
              </a:rPr>
              <a:t>IO</a:t>
            </a:r>
            <a:r>
              <a:rPr lang="zh-CN" altLang="en-US" sz="1400" kern="0" dirty="0" smtClean="0">
                <a:solidFill>
                  <a:srgbClr val="000000"/>
                </a:solidFill>
                <a:cs typeface="+mn-ea"/>
                <a:sym typeface="+mn-lt"/>
              </a:rPr>
              <a:t>开销比较小。</a:t>
            </a:r>
            <a:endParaRPr lang="en-US" altLang="zh-CN" sz="1400" kern="0" dirty="0">
              <a:solidFill>
                <a:srgbClr val="000000"/>
              </a:solidFill>
              <a:cs typeface="+mn-ea"/>
              <a:sym typeface="+mn-lt"/>
            </a:endParaRPr>
          </a:p>
        </p:txBody>
      </p:sp>
      <p:cxnSp>
        <p:nvCxnSpPr>
          <p:cNvPr id="5" name="直接箭头连接符 4"/>
          <p:cNvCxnSpPr>
            <a:stCxn id="21" idx="1"/>
          </p:cNvCxnSpPr>
          <p:nvPr/>
        </p:nvCxnSpPr>
        <p:spPr bwMode="auto">
          <a:xfrm flipH="1" flipV="1">
            <a:off x="8044980" y="5373217"/>
            <a:ext cx="862544" cy="160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接箭头连接符 23"/>
          <p:cNvCxnSpPr>
            <a:stCxn id="21" idx="1"/>
          </p:cNvCxnSpPr>
          <p:nvPr/>
        </p:nvCxnSpPr>
        <p:spPr bwMode="auto">
          <a:xfrm flipH="1">
            <a:off x="8052958" y="5533463"/>
            <a:ext cx="854566" cy="4108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AutoShape 17"/>
          <p:cNvSpPr>
            <a:spLocks noChangeArrowheads="1"/>
          </p:cNvSpPr>
          <p:nvPr/>
        </p:nvSpPr>
        <p:spPr bwMode="auto">
          <a:xfrm>
            <a:off x="8715041" y="3073029"/>
            <a:ext cx="2448273" cy="861774"/>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zh-CN" altLang="en-US" sz="1400" kern="0" dirty="0" smtClean="0">
                <a:solidFill>
                  <a:srgbClr val="000000"/>
                </a:solidFill>
                <a:cs typeface="+mn-ea"/>
                <a:sym typeface="+mn-lt"/>
              </a:rPr>
              <a:t>写入过程要把记录拆开，不同的列数据分别写入不同的存储区域，多次写入过程会导致</a:t>
            </a:r>
            <a:r>
              <a:rPr lang="en-US" altLang="zh-CN" sz="1400" kern="0" dirty="0" smtClean="0">
                <a:solidFill>
                  <a:srgbClr val="000000"/>
                </a:solidFill>
                <a:cs typeface="+mn-ea"/>
                <a:sym typeface="+mn-lt"/>
              </a:rPr>
              <a:t>IO</a:t>
            </a:r>
            <a:r>
              <a:rPr lang="zh-CN" altLang="en-US" sz="1400" kern="0" dirty="0" smtClean="0">
                <a:solidFill>
                  <a:srgbClr val="000000"/>
                </a:solidFill>
                <a:cs typeface="+mn-ea"/>
                <a:sym typeface="+mn-lt"/>
              </a:rPr>
              <a:t>次数增加，效率相对较慢。</a:t>
            </a:r>
            <a:endParaRPr lang="en-US" altLang="zh-CN" sz="1400" kern="0" dirty="0">
              <a:solidFill>
                <a:srgbClr val="000000"/>
              </a:solidFill>
              <a:cs typeface="+mn-ea"/>
              <a:sym typeface="+mn-lt"/>
            </a:endParaRPr>
          </a:p>
        </p:txBody>
      </p:sp>
      <p:cxnSp>
        <p:nvCxnSpPr>
          <p:cNvPr id="41" name="直接箭头连接符 40"/>
          <p:cNvCxnSpPr/>
          <p:nvPr/>
        </p:nvCxnSpPr>
        <p:spPr bwMode="auto">
          <a:xfrm flipH="1" flipV="1">
            <a:off x="7719339" y="3020951"/>
            <a:ext cx="995702" cy="4391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存储方式的选择</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列存适合的场景</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统计分析类查询（</a:t>
            </a:r>
            <a:r>
              <a:rPr lang="en-US" altLang="zh-CN" dirty="0" smtClean="0">
                <a:latin typeface="+mn-lt"/>
                <a:ea typeface="+mn-ea"/>
                <a:cs typeface="+mn-ea"/>
                <a:sym typeface="+mn-lt"/>
              </a:rPr>
              <a:t>group</a:t>
            </a:r>
            <a:r>
              <a:rPr lang="zh-CN" altLang="en-US" dirty="0" smtClean="0">
                <a:latin typeface="+mn-lt"/>
                <a:ea typeface="+mn-ea"/>
                <a:cs typeface="+mn-ea"/>
                <a:sym typeface="+mn-lt"/>
              </a:rPr>
              <a:t>，</a:t>
            </a:r>
            <a:r>
              <a:rPr lang="en-US" altLang="zh-CN" dirty="0" smtClean="0">
                <a:latin typeface="+mn-lt"/>
                <a:ea typeface="+mn-ea"/>
                <a:cs typeface="+mn-ea"/>
                <a:sym typeface="+mn-lt"/>
              </a:rPr>
              <a:t>join</a:t>
            </a:r>
            <a:r>
              <a:rPr lang="zh-CN" altLang="en-US" dirty="0" smtClean="0">
                <a:latin typeface="+mn-lt"/>
                <a:ea typeface="+mn-ea"/>
                <a:cs typeface="+mn-ea"/>
                <a:sym typeface="+mn-lt"/>
              </a:rPr>
              <a:t>多的场景）；</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适合</a:t>
            </a:r>
            <a:r>
              <a:rPr lang="en-US" altLang="zh-CN" dirty="0" smtClean="0">
                <a:latin typeface="+mn-lt"/>
                <a:ea typeface="+mn-ea"/>
                <a:cs typeface="+mn-ea"/>
                <a:sym typeface="+mn-lt"/>
              </a:rPr>
              <a:t>OLAP</a:t>
            </a:r>
            <a:r>
              <a:rPr lang="zh-CN" altLang="en-US" dirty="0" smtClean="0">
                <a:latin typeface="+mn-lt"/>
                <a:ea typeface="+mn-ea"/>
                <a:cs typeface="+mn-ea"/>
                <a:sym typeface="+mn-lt"/>
              </a:rPr>
              <a:t>，数据挖掘等大量查询的应用查询。</a:t>
            </a:r>
            <a:endParaRPr lang="en-US" altLang="zh-CN" dirty="0" smtClean="0">
              <a:latin typeface="+mn-lt"/>
              <a:ea typeface="+mn-ea"/>
              <a:cs typeface="+mn-ea"/>
              <a:sym typeface="+mn-lt"/>
            </a:endParaRPr>
          </a:p>
          <a:p>
            <a:r>
              <a:rPr lang="zh-CN" altLang="en-US" dirty="0" smtClean="0">
                <a:latin typeface="+mn-lt"/>
                <a:ea typeface="+mn-ea"/>
                <a:cs typeface="+mn-ea"/>
                <a:sym typeface="+mn-lt"/>
              </a:rPr>
              <a:t>行存适合的场景</a:t>
            </a:r>
            <a:endParaRPr lang="zh-CN" altLang="en-US" dirty="0" smtClean="0">
              <a:latin typeface="+mn-lt"/>
              <a:ea typeface="+mn-ea"/>
              <a:cs typeface="+mn-ea"/>
              <a:sym typeface="+mn-lt"/>
            </a:endParaRPr>
          </a:p>
          <a:p>
            <a:pPr lvl="1"/>
            <a:r>
              <a:rPr lang="zh-CN" altLang="en-US" dirty="0" smtClean="0">
                <a:latin typeface="+mn-lt"/>
                <a:ea typeface="+mn-ea"/>
                <a:cs typeface="+mn-ea"/>
                <a:sym typeface="+mn-lt"/>
              </a:rPr>
              <a:t>点查询（返回记录少，基于索引的简单查询）；</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适合</a:t>
            </a:r>
            <a:r>
              <a:rPr lang="en-US" altLang="zh-CN" dirty="0" smtClean="0">
                <a:latin typeface="+mn-lt"/>
                <a:ea typeface="+mn-ea"/>
                <a:cs typeface="+mn-ea"/>
                <a:sym typeface="+mn-lt"/>
              </a:rPr>
              <a:t>OLTP</a:t>
            </a:r>
            <a:r>
              <a:rPr lang="zh-CN" altLang="en-US" dirty="0" smtClean="0">
                <a:latin typeface="+mn-lt"/>
                <a:ea typeface="+mn-ea"/>
                <a:cs typeface="+mn-ea"/>
                <a:sym typeface="+mn-lt"/>
              </a:rPr>
              <a:t>，这种轻量级事务，大量写操作，数据增删改比较多的场景。</a:t>
            </a:r>
            <a:endParaRPr lang="en-US" altLang="zh-CN"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分区 </a:t>
            </a:r>
            <a:r>
              <a:rPr lang="en-US" altLang="zh-CN" smtClean="0">
                <a:latin typeface="+mn-lt"/>
                <a:ea typeface="+mn-ea"/>
                <a:cs typeface="+mn-ea"/>
                <a:sym typeface="+mn-lt"/>
              </a:rPr>
              <a:t>(Partition)</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分区表是将大表的数据分成许多小的数据子集，称为分区。</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范围分区表</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列表分区表</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哈希分区表</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间隔分区表</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分区表的收益</a:t>
            </a:r>
            <a:endParaRPr lang="en-US" altLang="zh-CN" sz="2000" dirty="0" smtClean="0">
              <a:latin typeface="+mn-lt"/>
              <a:ea typeface="+mn-ea"/>
              <a:cs typeface="+mn-ea"/>
              <a:sym typeface="+mn-lt"/>
            </a:endParaRPr>
          </a:p>
          <a:p>
            <a:pPr lvl="1"/>
            <a:r>
              <a:rPr lang="zh-CN" altLang="en-US" sz="1800" dirty="0" smtClean="0"/>
              <a:t>改善</a:t>
            </a:r>
            <a:r>
              <a:rPr lang="zh-CN" altLang="en-US" sz="1800" dirty="0"/>
              <a:t>查询</a:t>
            </a:r>
            <a:r>
              <a:rPr lang="zh-CN" altLang="en-US" sz="1800" dirty="0" smtClean="0"/>
              <a:t>性能</a:t>
            </a:r>
            <a:endParaRPr lang="en-US" altLang="zh-CN" sz="1800" dirty="0" smtClean="0"/>
          </a:p>
          <a:p>
            <a:pPr lvl="1"/>
            <a:r>
              <a:rPr lang="zh-CN" altLang="en-US" sz="1800" dirty="0" smtClean="0"/>
              <a:t>增强可用性</a:t>
            </a:r>
            <a:endParaRPr lang="en-US" altLang="zh-CN" sz="1800" dirty="0" smtClean="0"/>
          </a:p>
          <a:p>
            <a:pPr lvl="1"/>
            <a:r>
              <a:rPr lang="zh-CN" altLang="en-US" sz="1800" dirty="0" smtClean="0"/>
              <a:t>方便维护</a:t>
            </a:r>
            <a:endParaRPr lang="en-US" altLang="zh-CN" sz="1800" dirty="0" smtClean="0"/>
          </a:p>
          <a:p>
            <a:pPr lvl="1"/>
            <a:r>
              <a:rPr lang="zh-CN" altLang="en-US" sz="1800" dirty="0" smtClean="0"/>
              <a:t>均衡</a:t>
            </a:r>
            <a:r>
              <a:rPr lang="en-US" altLang="zh-CN" sz="1800" dirty="0" smtClean="0"/>
              <a:t>I/O</a:t>
            </a:r>
            <a:endParaRPr lang="en-US" altLang="zh-CN" sz="1800" dirty="0"/>
          </a:p>
        </p:txBody>
      </p:sp>
      <p:sp>
        <p:nvSpPr>
          <p:cNvPr id="11" name="AutoShape 17"/>
          <p:cNvSpPr>
            <a:spLocks noChangeArrowheads="1"/>
          </p:cNvSpPr>
          <p:nvPr/>
        </p:nvSpPr>
        <p:spPr bwMode="auto">
          <a:xfrm>
            <a:off x="5521569" y="2152056"/>
            <a:ext cx="4740032" cy="3693319"/>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r>
              <a:rPr lang="en-US" altLang="zh-CN" sz="1600" kern="0" dirty="0" smtClean="0">
                <a:solidFill>
                  <a:srgbClr val="000000"/>
                </a:solidFill>
                <a:cs typeface="+mn-ea"/>
                <a:sym typeface="+mn-lt"/>
              </a:rPr>
              <a:t>CREATE </a:t>
            </a:r>
            <a:r>
              <a:rPr lang="en-US" altLang="zh-CN" sz="1600" kern="0" dirty="0">
                <a:solidFill>
                  <a:srgbClr val="000000"/>
                </a:solidFill>
                <a:cs typeface="+mn-ea"/>
                <a:sym typeface="+mn-lt"/>
              </a:rPr>
              <a:t>TABLE </a:t>
            </a:r>
            <a:r>
              <a:rPr lang="en-US" altLang="zh-CN" sz="1600" kern="0" dirty="0" err="1" smtClean="0">
                <a:solidFill>
                  <a:srgbClr val="000000"/>
                </a:solidFill>
                <a:cs typeface="+mn-ea"/>
                <a:sym typeface="+mn-lt"/>
              </a:rPr>
              <a:t>tp</a:t>
            </a:r>
            <a:r>
              <a:rPr lang="en-US" altLang="zh-CN" sz="1600" kern="0" dirty="0" smtClean="0">
                <a:solidFill>
                  <a:srgbClr val="000000"/>
                </a:solidFill>
                <a:cs typeface="+mn-ea"/>
                <a:sym typeface="+mn-lt"/>
              </a:rPr>
              <a:t> </a:t>
            </a:r>
            <a:endParaRPr lang="en-US" altLang="zh-CN" sz="1600" kern="0" dirty="0" smtClean="0">
              <a:solidFill>
                <a:srgbClr val="000000"/>
              </a:solidFill>
              <a:cs typeface="+mn-ea"/>
              <a:sym typeface="+mn-lt"/>
            </a:endParaRPr>
          </a:p>
          <a:p>
            <a:r>
              <a:rPr lang="en-US" altLang="zh-CN" sz="1600" kern="0" dirty="0" smtClean="0">
                <a:solidFill>
                  <a:srgbClr val="000000"/>
                </a:solidFill>
                <a:cs typeface="+mn-ea"/>
                <a:sym typeface="+mn-lt"/>
              </a:rPr>
              <a:t>(</a:t>
            </a:r>
            <a:endParaRPr lang="en-US" altLang="zh-CN" sz="1600" kern="0" dirty="0" smtClean="0">
              <a:solidFill>
                <a:srgbClr val="000000"/>
              </a:solidFill>
              <a:cs typeface="+mn-ea"/>
              <a:sym typeface="+mn-lt"/>
            </a:endParaRPr>
          </a:p>
          <a:p>
            <a:r>
              <a:rPr lang="en-US" altLang="zh-CN" sz="1600" kern="0" dirty="0" smtClean="0">
                <a:solidFill>
                  <a:srgbClr val="000000"/>
                </a:solidFill>
                <a:cs typeface="+mn-ea"/>
                <a:sym typeface="+mn-lt"/>
              </a:rPr>
              <a:t>id </a:t>
            </a:r>
            <a:r>
              <a:rPr lang="en-US" altLang="zh-CN" sz="1600" kern="0" dirty="0">
                <a:solidFill>
                  <a:srgbClr val="000000"/>
                </a:solidFill>
                <a:cs typeface="+mn-ea"/>
                <a:sym typeface="+mn-lt"/>
              </a:rPr>
              <a:t>INT, </a:t>
            </a:r>
            <a:endParaRPr lang="en-US" altLang="zh-CN" sz="1600" kern="0" dirty="0" smtClean="0">
              <a:solidFill>
                <a:srgbClr val="000000"/>
              </a:solidFill>
              <a:cs typeface="+mn-ea"/>
              <a:sym typeface="+mn-lt"/>
            </a:endParaRPr>
          </a:p>
          <a:p>
            <a:r>
              <a:rPr lang="en-US" altLang="zh-CN" sz="1600" kern="0" dirty="0" smtClean="0">
                <a:solidFill>
                  <a:srgbClr val="000000"/>
                </a:solidFill>
                <a:cs typeface="+mn-ea"/>
                <a:sym typeface="+mn-lt"/>
              </a:rPr>
              <a:t>name </a:t>
            </a:r>
            <a:r>
              <a:rPr lang="en-US" altLang="zh-CN" sz="1600" kern="0" dirty="0">
                <a:solidFill>
                  <a:srgbClr val="000000"/>
                </a:solidFill>
                <a:cs typeface="+mn-ea"/>
                <a:sym typeface="+mn-lt"/>
              </a:rPr>
              <a:t>VARCHAR(50), </a:t>
            </a:r>
            <a:endParaRPr lang="en-US" altLang="zh-CN" sz="1600" kern="0" dirty="0" smtClean="0">
              <a:solidFill>
                <a:srgbClr val="000000"/>
              </a:solidFill>
              <a:cs typeface="+mn-ea"/>
              <a:sym typeface="+mn-lt"/>
            </a:endParaRPr>
          </a:p>
          <a:p>
            <a:r>
              <a:rPr lang="en-US" altLang="zh-CN" sz="1600" kern="0" dirty="0" smtClean="0">
                <a:solidFill>
                  <a:srgbClr val="000000"/>
                </a:solidFill>
                <a:cs typeface="+mn-ea"/>
                <a:sym typeface="+mn-lt"/>
              </a:rPr>
              <a:t>purchased DATE</a:t>
            </a:r>
            <a:endParaRPr lang="en-US" altLang="zh-CN" sz="1600" kern="0" dirty="0" smtClean="0">
              <a:solidFill>
                <a:srgbClr val="000000"/>
              </a:solidFill>
              <a:cs typeface="+mn-ea"/>
              <a:sym typeface="+mn-lt"/>
            </a:endParaRPr>
          </a:p>
          <a:p>
            <a:r>
              <a:rPr lang="en-US" altLang="zh-CN" sz="1600" kern="0" dirty="0" smtClean="0">
                <a:solidFill>
                  <a:srgbClr val="000000"/>
                </a:solidFill>
                <a:cs typeface="+mn-ea"/>
                <a:sym typeface="+mn-lt"/>
              </a:rPr>
              <a:t>)</a:t>
            </a:r>
            <a:endParaRPr lang="en-US" altLang="zh-CN" sz="1600" kern="0" dirty="0">
              <a:solidFill>
                <a:srgbClr val="000000"/>
              </a:solidFill>
              <a:cs typeface="+mn-ea"/>
              <a:sym typeface="+mn-lt"/>
            </a:endParaRPr>
          </a:p>
          <a:p>
            <a:r>
              <a:rPr lang="en-US" altLang="zh-CN" sz="1600" kern="0" dirty="0">
                <a:solidFill>
                  <a:srgbClr val="000000"/>
                </a:solidFill>
                <a:cs typeface="+mn-ea"/>
                <a:sym typeface="+mn-lt"/>
              </a:rPr>
              <a:t>    </a:t>
            </a:r>
            <a:r>
              <a:rPr lang="en-US" altLang="zh-CN" sz="1600" kern="0" dirty="0" smtClean="0">
                <a:solidFill>
                  <a:srgbClr val="000000"/>
                </a:solidFill>
                <a:cs typeface="+mn-ea"/>
                <a:sym typeface="+mn-lt"/>
              </a:rPr>
              <a:t>PARTITION </a:t>
            </a:r>
            <a:r>
              <a:rPr lang="en-US" altLang="zh-CN" sz="1600" kern="0" dirty="0">
                <a:solidFill>
                  <a:srgbClr val="000000"/>
                </a:solidFill>
                <a:cs typeface="+mn-ea"/>
                <a:sym typeface="+mn-lt"/>
              </a:rPr>
              <a:t>BY RANGE( YEAR(purchased) ) </a:t>
            </a:r>
            <a:endParaRPr lang="en-US" altLang="zh-CN" sz="1600" kern="0" dirty="0" smtClean="0">
              <a:solidFill>
                <a:srgbClr val="000000"/>
              </a:solidFill>
              <a:cs typeface="+mn-ea"/>
              <a:sym typeface="+mn-lt"/>
            </a:endParaRPr>
          </a:p>
          <a:p>
            <a:r>
              <a:rPr lang="en-US" altLang="zh-CN" sz="1600" kern="0" dirty="0" smtClean="0">
                <a:solidFill>
                  <a:srgbClr val="000000"/>
                </a:solidFill>
                <a:cs typeface="+mn-ea"/>
                <a:sym typeface="+mn-lt"/>
              </a:rPr>
              <a:t>(</a:t>
            </a:r>
            <a:endParaRPr lang="en-US" altLang="zh-CN" sz="1600" kern="0" dirty="0">
              <a:solidFill>
                <a:srgbClr val="000000"/>
              </a:solidFill>
              <a:cs typeface="+mn-ea"/>
              <a:sym typeface="+mn-lt"/>
            </a:endParaRPr>
          </a:p>
          <a:p>
            <a:r>
              <a:rPr lang="en-US" altLang="zh-CN" sz="1600" kern="0" dirty="0">
                <a:solidFill>
                  <a:srgbClr val="000000"/>
                </a:solidFill>
                <a:cs typeface="+mn-ea"/>
                <a:sym typeface="+mn-lt"/>
              </a:rPr>
              <a:t>    </a:t>
            </a:r>
            <a:r>
              <a:rPr lang="en-US" altLang="zh-CN" sz="1600" kern="0" dirty="0" smtClean="0">
                <a:solidFill>
                  <a:srgbClr val="000000"/>
                </a:solidFill>
                <a:cs typeface="+mn-ea"/>
                <a:sym typeface="+mn-lt"/>
              </a:rPr>
              <a:t>PARTITION </a:t>
            </a:r>
            <a:r>
              <a:rPr lang="en-US" altLang="zh-CN" sz="1600" kern="0" dirty="0">
                <a:solidFill>
                  <a:srgbClr val="000000"/>
                </a:solidFill>
                <a:cs typeface="+mn-ea"/>
                <a:sym typeface="+mn-lt"/>
              </a:rPr>
              <a:t>p0 VALUES LESS THAN </a:t>
            </a:r>
            <a:r>
              <a:rPr lang="en-US" altLang="zh-CN" sz="1600" kern="0" dirty="0" smtClean="0">
                <a:solidFill>
                  <a:srgbClr val="000000"/>
                </a:solidFill>
                <a:cs typeface="+mn-ea"/>
                <a:sym typeface="+mn-lt"/>
              </a:rPr>
              <a:t>(2015),</a:t>
            </a:r>
            <a:endParaRPr lang="en-US" altLang="zh-CN" sz="1600" kern="0" dirty="0">
              <a:solidFill>
                <a:srgbClr val="000000"/>
              </a:solidFill>
              <a:cs typeface="+mn-ea"/>
              <a:sym typeface="+mn-lt"/>
            </a:endParaRPr>
          </a:p>
          <a:p>
            <a:r>
              <a:rPr lang="en-US" altLang="zh-CN" sz="1600" kern="0" dirty="0">
                <a:solidFill>
                  <a:srgbClr val="000000"/>
                </a:solidFill>
                <a:cs typeface="+mn-ea"/>
                <a:sym typeface="+mn-lt"/>
              </a:rPr>
              <a:t>    </a:t>
            </a:r>
            <a:r>
              <a:rPr lang="en-US" altLang="zh-CN" sz="1600" kern="0" dirty="0" smtClean="0">
                <a:solidFill>
                  <a:srgbClr val="000000"/>
                </a:solidFill>
                <a:cs typeface="+mn-ea"/>
                <a:sym typeface="+mn-lt"/>
              </a:rPr>
              <a:t>PARTITION </a:t>
            </a:r>
            <a:r>
              <a:rPr lang="en-US" altLang="zh-CN" sz="1600" kern="0" dirty="0">
                <a:solidFill>
                  <a:srgbClr val="000000"/>
                </a:solidFill>
                <a:cs typeface="+mn-ea"/>
                <a:sym typeface="+mn-lt"/>
              </a:rPr>
              <a:t>p1 VALUES LESS THAN </a:t>
            </a:r>
            <a:r>
              <a:rPr lang="en-US" altLang="zh-CN" sz="1600" kern="0" dirty="0" smtClean="0">
                <a:solidFill>
                  <a:srgbClr val="000000"/>
                </a:solidFill>
                <a:cs typeface="+mn-ea"/>
                <a:sym typeface="+mn-lt"/>
              </a:rPr>
              <a:t>(2016),</a:t>
            </a:r>
            <a:endParaRPr lang="en-US" altLang="zh-CN" sz="1600" kern="0" dirty="0">
              <a:solidFill>
                <a:srgbClr val="000000"/>
              </a:solidFill>
              <a:cs typeface="+mn-ea"/>
              <a:sym typeface="+mn-lt"/>
            </a:endParaRPr>
          </a:p>
          <a:p>
            <a:r>
              <a:rPr lang="en-US" altLang="zh-CN" sz="1600" kern="0" dirty="0" smtClean="0">
                <a:solidFill>
                  <a:srgbClr val="000000"/>
                </a:solidFill>
                <a:cs typeface="+mn-ea"/>
                <a:sym typeface="+mn-lt"/>
              </a:rPr>
              <a:t>    PARTITION </a:t>
            </a:r>
            <a:r>
              <a:rPr lang="en-US" altLang="zh-CN" sz="1600" kern="0" dirty="0">
                <a:solidFill>
                  <a:srgbClr val="000000"/>
                </a:solidFill>
                <a:cs typeface="+mn-ea"/>
                <a:sym typeface="+mn-lt"/>
              </a:rPr>
              <a:t>p2 VALUES LESS THAN </a:t>
            </a:r>
            <a:r>
              <a:rPr lang="en-US" altLang="zh-CN" sz="1600" kern="0" dirty="0" smtClean="0">
                <a:solidFill>
                  <a:srgbClr val="000000"/>
                </a:solidFill>
                <a:cs typeface="+mn-ea"/>
                <a:sym typeface="+mn-lt"/>
              </a:rPr>
              <a:t>(2017),</a:t>
            </a:r>
            <a:endParaRPr lang="en-US" altLang="zh-CN" sz="1600" kern="0" dirty="0">
              <a:solidFill>
                <a:srgbClr val="000000"/>
              </a:solidFill>
              <a:cs typeface="+mn-ea"/>
              <a:sym typeface="+mn-lt"/>
            </a:endParaRPr>
          </a:p>
          <a:p>
            <a:r>
              <a:rPr lang="en-US" altLang="zh-CN" sz="1600" kern="0" dirty="0" smtClean="0">
                <a:solidFill>
                  <a:srgbClr val="000000"/>
                </a:solidFill>
                <a:cs typeface="+mn-ea"/>
                <a:sym typeface="+mn-lt"/>
              </a:rPr>
              <a:t>    PARTITION </a:t>
            </a:r>
            <a:r>
              <a:rPr lang="en-US" altLang="zh-CN" sz="1600" kern="0" dirty="0">
                <a:solidFill>
                  <a:srgbClr val="000000"/>
                </a:solidFill>
                <a:cs typeface="+mn-ea"/>
                <a:sym typeface="+mn-lt"/>
              </a:rPr>
              <a:t>p3 VALUES LESS THAN (</a:t>
            </a:r>
            <a:r>
              <a:rPr lang="en-US" altLang="zh-CN" sz="1600" kern="0" dirty="0" smtClean="0">
                <a:solidFill>
                  <a:srgbClr val="000000"/>
                </a:solidFill>
                <a:cs typeface="+mn-ea"/>
                <a:sym typeface="+mn-lt"/>
              </a:rPr>
              <a:t>2018),</a:t>
            </a:r>
            <a:endParaRPr lang="en-US" altLang="zh-CN" sz="1600" kern="0" dirty="0">
              <a:solidFill>
                <a:srgbClr val="000000"/>
              </a:solidFill>
              <a:cs typeface="+mn-ea"/>
              <a:sym typeface="+mn-lt"/>
            </a:endParaRPr>
          </a:p>
          <a:p>
            <a:r>
              <a:rPr lang="en-US" altLang="zh-CN" sz="1600" kern="0" dirty="0">
                <a:solidFill>
                  <a:srgbClr val="000000"/>
                </a:solidFill>
                <a:cs typeface="+mn-ea"/>
                <a:sym typeface="+mn-lt"/>
              </a:rPr>
              <a:t>    </a:t>
            </a:r>
            <a:r>
              <a:rPr lang="en-US" altLang="zh-CN" sz="1600" kern="0" dirty="0" smtClean="0">
                <a:solidFill>
                  <a:srgbClr val="000000"/>
                </a:solidFill>
                <a:cs typeface="+mn-ea"/>
                <a:sym typeface="+mn-lt"/>
              </a:rPr>
              <a:t>PARTITION </a:t>
            </a:r>
            <a:r>
              <a:rPr lang="en-US" altLang="zh-CN" sz="1600" kern="0" dirty="0">
                <a:solidFill>
                  <a:srgbClr val="000000"/>
                </a:solidFill>
                <a:cs typeface="+mn-ea"/>
                <a:sym typeface="+mn-lt"/>
              </a:rPr>
              <a:t>p4 VALUES LESS THAN (</a:t>
            </a:r>
            <a:r>
              <a:rPr lang="en-US" altLang="zh-CN" sz="1600" kern="0" dirty="0" smtClean="0">
                <a:solidFill>
                  <a:srgbClr val="000000"/>
                </a:solidFill>
                <a:cs typeface="+mn-ea"/>
                <a:sym typeface="+mn-lt"/>
              </a:rPr>
              <a:t>2019),</a:t>
            </a:r>
            <a:endParaRPr lang="en-US" altLang="zh-CN" sz="1600" kern="0" dirty="0">
              <a:solidFill>
                <a:srgbClr val="000000"/>
              </a:solidFill>
              <a:cs typeface="+mn-ea"/>
              <a:sym typeface="+mn-lt"/>
            </a:endParaRPr>
          </a:p>
          <a:p>
            <a:r>
              <a:rPr lang="en-US" altLang="zh-CN" sz="1600" kern="0" dirty="0">
                <a:solidFill>
                  <a:srgbClr val="000000"/>
                </a:solidFill>
                <a:cs typeface="+mn-ea"/>
                <a:sym typeface="+mn-lt"/>
              </a:rPr>
              <a:t>    </a:t>
            </a:r>
            <a:r>
              <a:rPr lang="en-US" altLang="zh-CN" sz="1600" kern="0" dirty="0" smtClean="0">
                <a:solidFill>
                  <a:srgbClr val="000000"/>
                </a:solidFill>
                <a:cs typeface="+mn-ea"/>
                <a:sym typeface="+mn-lt"/>
              </a:rPr>
              <a:t>PARTITION </a:t>
            </a:r>
            <a:r>
              <a:rPr lang="en-US" altLang="zh-CN" sz="1600" kern="0" dirty="0">
                <a:solidFill>
                  <a:srgbClr val="000000"/>
                </a:solidFill>
                <a:cs typeface="+mn-ea"/>
                <a:sym typeface="+mn-lt"/>
              </a:rPr>
              <a:t>p5 VALUES LESS THAN (</a:t>
            </a:r>
            <a:r>
              <a:rPr lang="en-US" altLang="zh-CN" sz="1600" kern="0" dirty="0" smtClean="0">
                <a:solidFill>
                  <a:srgbClr val="000000"/>
                </a:solidFill>
                <a:cs typeface="+mn-ea"/>
                <a:sym typeface="+mn-lt"/>
              </a:rPr>
              <a:t>2020)</a:t>
            </a:r>
            <a:endParaRPr lang="en-US" altLang="zh-CN" sz="1600" kern="0" dirty="0">
              <a:solidFill>
                <a:srgbClr val="000000"/>
              </a:solidFill>
              <a:cs typeface="+mn-ea"/>
              <a:sym typeface="+mn-lt"/>
            </a:endParaRPr>
          </a:p>
          <a:p>
            <a:r>
              <a:rPr lang="en-US" altLang="zh-CN" sz="1600" kern="0" dirty="0">
                <a:solidFill>
                  <a:srgbClr val="000000"/>
                </a:solidFill>
                <a:cs typeface="+mn-ea"/>
                <a:sym typeface="+mn-lt"/>
              </a:rPr>
              <a:t>    </a:t>
            </a:r>
            <a:r>
              <a:rPr lang="en-US" altLang="zh-CN" sz="1600" kern="0" dirty="0" smtClean="0">
                <a:solidFill>
                  <a:srgbClr val="000000"/>
                </a:solidFill>
                <a:cs typeface="+mn-ea"/>
                <a:sym typeface="+mn-lt"/>
              </a:rPr>
              <a:t>);</a:t>
            </a:r>
            <a:endParaRPr lang="en-US" altLang="zh-CN" sz="1600" kern="0" dirty="0">
              <a:solidFill>
                <a:srgbClr val="000000"/>
              </a:solidFill>
              <a:cs typeface="+mn-ea"/>
              <a:sym typeface="+mn-lt"/>
            </a:endParaRPr>
          </a:p>
        </p:txBody>
      </p:sp>
      <p:sp>
        <p:nvSpPr>
          <p:cNvPr id="12" name="文本框 11"/>
          <p:cNvSpPr txBox="1"/>
          <p:nvPr/>
        </p:nvSpPr>
        <p:spPr bwMode="auto">
          <a:xfrm>
            <a:off x="8939794" y="2865796"/>
            <a:ext cx="1153775" cy="492443"/>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600" b="1" dirty="0" smtClean="0">
                <a:cs typeface="+mn-ea"/>
                <a:sym typeface="+mn-lt"/>
              </a:rPr>
              <a:t>对日期进行范围分区</a:t>
            </a:r>
            <a:endParaRPr kumimoji="1" lang="en-US" altLang="zh-CN" sz="1600" b="1" dirty="0" smtClean="0">
              <a:cs typeface="+mn-ea"/>
              <a:sym typeface="+mn-lt"/>
            </a:endParaRPr>
          </a:p>
        </p:txBody>
      </p:sp>
      <p:cxnSp>
        <p:nvCxnSpPr>
          <p:cNvPr id="13" name="直接箭头连接符 12"/>
          <p:cNvCxnSpPr/>
          <p:nvPr/>
        </p:nvCxnSpPr>
        <p:spPr bwMode="auto">
          <a:xfrm flipH="1">
            <a:off x="8036170" y="3129603"/>
            <a:ext cx="938794" cy="4140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分区剪枝的原理</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分区剪枝</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对分区对象的查询可以仅搜索自己关心的分区，提高检索效率。</a:t>
            </a:r>
            <a:endParaRPr lang="en-US" altLang="zh-CN" dirty="0" smtClean="0">
              <a:latin typeface="+mn-lt"/>
              <a:ea typeface="+mn-ea"/>
              <a:cs typeface="+mn-ea"/>
              <a:sym typeface="+mn-lt"/>
            </a:endParaRPr>
          </a:p>
        </p:txBody>
      </p:sp>
      <p:sp>
        <p:nvSpPr>
          <p:cNvPr id="6" name="矩形 5"/>
          <p:cNvSpPr/>
          <p:nvPr/>
        </p:nvSpPr>
        <p:spPr bwMode="auto">
          <a:xfrm>
            <a:off x="2668447" y="5024140"/>
            <a:ext cx="8207785" cy="1384995"/>
          </a:xfrm>
          <a:prstGeom prst="rect">
            <a:avLst/>
          </a:prstGeom>
          <a:solidFill>
            <a:srgbClr val="FFFFFF">
              <a:lumMod val="85000"/>
            </a:srgbClr>
          </a:solidFill>
          <a:ln w="12700" algn="ctr">
            <a:noFill/>
            <a:round/>
          </a:ln>
          <a:effectLst/>
        </p:spPr>
        <p:txBody>
          <a:bodyPr wrap="square" lIns="0" tIns="0" rIns="0" bIns="0" anchor="ctr" anchorCtr="1">
            <a:spAutoFit/>
          </a:bodyPr>
          <a:lstStyle/>
          <a:p>
            <a:pPr eaLnBrk="0" fontAlgn="base" hangingPunct="0">
              <a:spcBef>
                <a:spcPts val="0"/>
              </a:spcBef>
              <a:spcAft>
                <a:spcPts val="0"/>
              </a:spcAft>
            </a:pPr>
            <a:r>
              <a:rPr lang="en-US" altLang="zh-CN" kern="0" dirty="0">
                <a:solidFill>
                  <a:srgbClr val="000000"/>
                </a:solidFill>
                <a:cs typeface="+mn-ea"/>
                <a:sym typeface="+mn-lt"/>
              </a:rPr>
              <a:t>SELECT </a:t>
            </a:r>
            <a:r>
              <a:rPr lang="en-US" altLang="zh-CN" kern="0" dirty="0" smtClean="0">
                <a:solidFill>
                  <a:srgbClr val="000000"/>
                </a:solidFill>
                <a:cs typeface="+mn-ea"/>
                <a:sym typeface="+mn-lt"/>
              </a:rPr>
              <a:t>name FROM </a:t>
            </a:r>
            <a:r>
              <a:rPr lang="en-US" altLang="zh-CN" kern="0" dirty="0" err="1">
                <a:solidFill>
                  <a:srgbClr val="000000"/>
                </a:solidFill>
                <a:cs typeface="+mn-ea"/>
                <a:sym typeface="+mn-lt"/>
              </a:rPr>
              <a:t>tp</a:t>
            </a:r>
            <a:endParaRPr lang="en-US" altLang="zh-CN" kern="0" dirty="0">
              <a:solidFill>
                <a:srgbClr val="000000"/>
              </a:solidFill>
              <a:cs typeface="+mn-ea"/>
              <a:sym typeface="+mn-lt"/>
            </a:endParaRPr>
          </a:p>
          <a:p>
            <a:pPr eaLnBrk="0" fontAlgn="base" hangingPunct="0">
              <a:spcBef>
                <a:spcPts val="0"/>
              </a:spcBef>
              <a:spcAft>
                <a:spcPts val="0"/>
              </a:spcAft>
            </a:pPr>
            <a:r>
              <a:rPr lang="en-US" altLang="zh-CN" kern="0" dirty="0">
                <a:solidFill>
                  <a:srgbClr val="000000"/>
                </a:solidFill>
                <a:cs typeface="+mn-ea"/>
                <a:sym typeface="+mn-lt"/>
              </a:rPr>
              <a:t>WHERE purchased BETWEEN </a:t>
            </a:r>
            <a:r>
              <a:rPr lang="en-US" altLang="zh-CN" kern="0" dirty="0" err="1">
                <a:solidFill>
                  <a:srgbClr val="000000"/>
                </a:solidFill>
                <a:cs typeface="+mn-ea"/>
                <a:sym typeface="+mn-lt"/>
              </a:rPr>
              <a:t>date_format</a:t>
            </a:r>
            <a:r>
              <a:rPr lang="en-US" altLang="zh-CN" kern="0" dirty="0">
                <a:solidFill>
                  <a:srgbClr val="000000"/>
                </a:solidFill>
                <a:cs typeface="+mn-ea"/>
                <a:sym typeface="+mn-lt"/>
              </a:rPr>
              <a:t>(</a:t>
            </a:r>
            <a:r>
              <a:rPr lang="en-US" altLang="zh-CN" kern="0" dirty="0" smtClean="0">
                <a:solidFill>
                  <a:srgbClr val="000000"/>
                </a:solidFill>
                <a:cs typeface="+mn-ea"/>
                <a:sym typeface="+mn-lt"/>
              </a:rPr>
              <a:t>'2019-01-01</a:t>
            </a:r>
            <a:r>
              <a:rPr lang="en-US" altLang="zh-CN" kern="0" dirty="0">
                <a:solidFill>
                  <a:srgbClr val="000000"/>
                </a:solidFill>
                <a:cs typeface="+mn-ea"/>
                <a:sym typeface="+mn-lt"/>
              </a:rPr>
              <a:t>', '%</a:t>
            </a:r>
            <a:r>
              <a:rPr lang="en-US" altLang="zh-CN" kern="0" dirty="0" err="1">
                <a:solidFill>
                  <a:srgbClr val="000000"/>
                </a:solidFill>
                <a:cs typeface="+mn-ea"/>
                <a:sym typeface="+mn-lt"/>
              </a:rPr>
              <a:t>Y%m%d</a:t>
            </a:r>
            <a:r>
              <a:rPr lang="en-US" altLang="zh-CN" kern="0" dirty="0">
                <a:solidFill>
                  <a:srgbClr val="000000"/>
                </a:solidFill>
                <a:cs typeface="+mn-ea"/>
                <a:sym typeface="+mn-lt"/>
              </a:rPr>
              <a:t>') AND </a:t>
            </a:r>
            <a:r>
              <a:rPr lang="en-US" altLang="zh-CN" kern="0" dirty="0" err="1">
                <a:solidFill>
                  <a:srgbClr val="000000"/>
                </a:solidFill>
                <a:cs typeface="+mn-ea"/>
                <a:sym typeface="+mn-lt"/>
              </a:rPr>
              <a:t>date_format</a:t>
            </a:r>
            <a:r>
              <a:rPr lang="en-US" altLang="zh-CN" kern="0" dirty="0">
                <a:solidFill>
                  <a:srgbClr val="000000"/>
                </a:solidFill>
                <a:cs typeface="+mn-ea"/>
                <a:sym typeface="+mn-lt"/>
              </a:rPr>
              <a:t>(</a:t>
            </a:r>
            <a:r>
              <a:rPr lang="en-US" altLang="zh-CN" kern="0" dirty="0" smtClean="0">
                <a:solidFill>
                  <a:srgbClr val="000000"/>
                </a:solidFill>
                <a:cs typeface="+mn-ea"/>
                <a:sym typeface="+mn-lt"/>
              </a:rPr>
              <a:t>'2019-12-31', </a:t>
            </a:r>
            <a:r>
              <a:rPr lang="en-US" altLang="zh-CN" kern="0" dirty="0">
                <a:solidFill>
                  <a:srgbClr val="000000"/>
                </a:solidFill>
                <a:cs typeface="+mn-ea"/>
                <a:sym typeface="+mn-lt"/>
              </a:rPr>
              <a:t>'%</a:t>
            </a:r>
            <a:r>
              <a:rPr lang="en-US" altLang="zh-CN" kern="0" dirty="0" err="1">
                <a:solidFill>
                  <a:srgbClr val="000000"/>
                </a:solidFill>
                <a:cs typeface="+mn-ea"/>
                <a:sym typeface="+mn-lt"/>
              </a:rPr>
              <a:t>Y%m%d</a:t>
            </a:r>
            <a:r>
              <a:rPr lang="en-US" altLang="zh-CN" kern="0" dirty="0" smtClean="0">
                <a:solidFill>
                  <a:srgbClr val="000000"/>
                </a:solidFill>
                <a:cs typeface="+mn-ea"/>
                <a:sym typeface="+mn-lt"/>
              </a:rPr>
              <a:t>');</a:t>
            </a:r>
            <a:endParaRPr lang="en-US" altLang="zh-CN" kern="0" dirty="0" smtClean="0">
              <a:solidFill>
                <a:srgbClr val="000000"/>
              </a:solidFill>
              <a:cs typeface="+mn-ea"/>
              <a:sym typeface="+mn-lt"/>
            </a:endParaRPr>
          </a:p>
          <a:p>
            <a:pPr eaLnBrk="0" fontAlgn="base" hangingPunct="0">
              <a:spcBef>
                <a:spcPts val="0"/>
              </a:spcBef>
              <a:spcAft>
                <a:spcPts val="0"/>
              </a:spcAft>
            </a:pPr>
            <a:endParaRPr lang="en-US" altLang="zh-CN" kern="0" dirty="0" smtClean="0">
              <a:solidFill>
                <a:srgbClr val="000000"/>
              </a:solidFill>
              <a:cs typeface="+mn-ea"/>
              <a:sym typeface="+mn-lt"/>
            </a:endParaRPr>
          </a:p>
          <a:p>
            <a:pPr eaLnBrk="0" fontAlgn="base" hangingPunct="0">
              <a:spcBef>
                <a:spcPts val="0"/>
              </a:spcBef>
              <a:spcAft>
                <a:spcPts val="0"/>
              </a:spcAft>
            </a:pPr>
            <a:r>
              <a:rPr lang="en-US" altLang="zh-CN" kern="0" dirty="0" smtClean="0">
                <a:solidFill>
                  <a:srgbClr val="000000"/>
                </a:solidFill>
                <a:cs typeface="+mn-ea"/>
                <a:sym typeface="+mn-lt"/>
              </a:rPr>
              <a:t>SELECT </a:t>
            </a:r>
            <a:r>
              <a:rPr lang="en-US" altLang="zh-CN" kern="0" dirty="0">
                <a:solidFill>
                  <a:srgbClr val="000000"/>
                </a:solidFill>
                <a:cs typeface="+mn-ea"/>
                <a:sym typeface="+mn-lt"/>
              </a:rPr>
              <a:t>* FROM </a:t>
            </a:r>
            <a:r>
              <a:rPr lang="en-US" altLang="zh-CN" kern="0" dirty="0" err="1">
                <a:solidFill>
                  <a:srgbClr val="000000"/>
                </a:solidFill>
                <a:cs typeface="+mn-ea"/>
                <a:sym typeface="+mn-lt"/>
              </a:rPr>
              <a:t>tr</a:t>
            </a:r>
            <a:r>
              <a:rPr lang="en-US" altLang="zh-CN" kern="0" dirty="0">
                <a:solidFill>
                  <a:srgbClr val="000000"/>
                </a:solidFill>
                <a:cs typeface="+mn-ea"/>
                <a:sym typeface="+mn-lt"/>
              </a:rPr>
              <a:t> PARTITION (</a:t>
            </a:r>
            <a:r>
              <a:rPr lang="en-US" altLang="zh-CN" kern="0" dirty="0" smtClean="0">
                <a:solidFill>
                  <a:srgbClr val="000000"/>
                </a:solidFill>
                <a:cs typeface="+mn-ea"/>
                <a:sym typeface="+mn-lt"/>
              </a:rPr>
              <a:t>p4);</a:t>
            </a:r>
            <a:endParaRPr lang="zh-CN" altLang="en-US" kern="0" dirty="0">
              <a:solidFill>
                <a:srgbClr val="000000"/>
              </a:solidFill>
              <a:cs typeface="+mn-ea"/>
              <a:sym typeface="+mn-lt"/>
            </a:endParaRPr>
          </a:p>
        </p:txBody>
      </p:sp>
      <p:sp>
        <p:nvSpPr>
          <p:cNvPr id="9" name="矩形 8"/>
          <p:cNvSpPr/>
          <p:nvPr/>
        </p:nvSpPr>
        <p:spPr bwMode="auto">
          <a:xfrm>
            <a:off x="2760803" y="2309034"/>
            <a:ext cx="973527" cy="2216176"/>
          </a:xfrm>
          <a:prstGeom prst="rect">
            <a:avLst/>
          </a:prstGeom>
          <a:solidFill>
            <a:srgbClr val="A3E7FF"/>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1200" b="1" dirty="0" smtClean="0">
                <a:cs typeface="+mn-ea"/>
                <a:sym typeface="+mn-lt"/>
              </a:rPr>
              <a:t>磁盘区域</a:t>
            </a:r>
            <a:endParaRPr lang="zh-CN" altLang="en-US" sz="1200" b="1" dirty="0" smtClean="0">
              <a:cs typeface="+mn-ea"/>
              <a:sym typeface="+mn-lt"/>
            </a:endParaRPr>
          </a:p>
        </p:txBody>
      </p:sp>
      <p:grpSp>
        <p:nvGrpSpPr>
          <p:cNvPr id="10" name="组合 9"/>
          <p:cNvGrpSpPr/>
          <p:nvPr/>
        </p:nvGrpSpPr>
        <p:grpSpPr>
          <a:xfrm>
            <a:off x="2922770" y="2580575"/>
            <a:ext cx="713677" cy="1903403"/>
            <a:chOff x="2951820" y="2312876"/>
            <a:chExt cx="468052" cy="1474759"/>
          </a:xfrm>
        </p:grpSpPr>
        <p:grpSp>
          <p:nvGrpSpPr>
            <p:cNvPr id="15" name="组合 14"/>
            <p:cNvGrpSpPr/>
            <p:nvPr/>
          </p:nvGrpSpPr>
          <p:grpSpPr>
            <a:xfrm>
              <a:off x="2951820" y="2312876"/>
              <a:ext cx="432048" cy="1440160"/>
              <a:chOff x="2951820" y="2312876"/>
              <a:chExt cx="432048" cy="1440160"/>
            </a:xfrm>
          </p:grpSpPr>
          <p:sp>
            <p:nvSpPr>
              <p:cNvPr id="24" name="矩形 23"/>
              <p:cNvSpPr/>
              <p:nvPr/>
            </p:nvSpPr>
            <p:spPr bwMode="auto">
              <a:xfrm>
                <a:off x="2951820" y="2312876"/>
                <a:ext cx="432048" cy="14401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cs typeface="+mn-ea"/>
                  <a:sym typeface="+mn-lt"/>
                </a:endParaRPr>
              </a:p>
            </p:txBody>
          </p:sp>
          <p:cxnSp>
            <p:nvCxnSpPr>
              <p:cNvPr id="25" name="直接连接符 24"/>
              <p:cNvCxnSpPr/>
              <p:nvPr/>
            </p:nvCxnSpPr>
            <p:spPr bwMode="auto">
              <a:xfrm>
                <a:off x="2951820" y="2492896"/>
                <a:ext cx="4320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2951820" y="2672916"/>
                <a:ext cx="4320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a:off x="2951820" y="2852936"/>
                <a:ext cx="4320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2951820" y="3032956"/>
                <a:ext cx="4320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2951820" y="3392996"/>
                <a:ext cx="4320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a:off x="2951820" y="3573016"/>
                <a:ext cx="4320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2951820" y="3212976"/>
                <a:ext cx="43204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6" name="TextBox 53"/>
            <p:cNvSpPr txBox="1"/>
            <p:nvPr/>
          </p:nvSpPr>
          <p:spPr>
            <a:xfrm>
              <a:off x="2951820" y="2312876"/>
              <a:ext cx="468052" cy="214619"/>
            </a:xfrm>
            <a:prstGeom prst="rect">
              <a:avLst/>
            </a:prstGeom>
            <a:noFill/>
          </p:spPr>
          <p:txBody>
            <a:bodyPr wrap="square" rtlCol="0">
              <a:spAutoFit/>
            </a:bodyPr>
            <a:lstStyle/>
            <a:p>
              <a:pPr algn="ctr"/>
              <a:r>
                <a:rPr lang="en-US" altLang="zh-CN" sz="1200" dirty="0" smtClean="0">
                  <a:cs typeface="+mn-ea"/>
                  <a:sym typeface="+mn-lt"/>
                </a:rPr>
                <a:t>……</a:t>
              </a:r>
              <a:endParaRPr lang="zh-CN" altLang="en-US" sz="1200" dirty="0">
                <a:cs typeface="+mn-ea"/>
                <a:sym typeface="+mn-lt"/>
              </a:endParaRPr>
            </a:p>
          </p:txBody>
        </p:sp>
        <p:sp>
          <p:nvSpPr>
            <p:cNvPr id="17" name="TextBox 55"/>
            <p:cNvSpPr txBox="1"/>
            <p:nvPr/>
          </p:nvSpPr>
          <p:spPr>
            <a:xfrm>
              <a:off x="2951820" y="2492896"/>
              <a:ext cx="468052" cy="214619"/>
            </a:xfrm>
            <a:prstGeom prst="rect">
              <a:avLst/>
            </a:prstGeom>
            <a:noFill/>
          </p:spPr>
          <p:txBody>
            <a:bodyPr wrap="square" rtlCol="0">
              <a:spAutoFit/>
            </a:bodyPr>
            <a:lstStyle/>
            <a:p>
              <a:pPr algn="ctr"/>
              <a:r>
                <a:rPr lang="en-US" altLang="zh-CN" sz="1200" dirty="0" smtClean="0">
                  <a:cs typeface="+mn-ea"/>
                  <a:sym typeface="+mn-lt"/>
                </a:rPr>
                <a:t>2017</a:t>
              </a:r>
              <a:endParaRPr lang="zh-CN" altLang="en-US" sz="1200" dirty="0">
                <a:cs typeface="+mn-ea"/>
                <a:sym typeface="+mn-lt"/>
              </a:endParaRPr>
            </a:p>
          </p:txBody>
        </p:sp>
        <p:sp>
          <p:nvSpPr>
            <p:cNvPr id="18" name="TextBox 56"/>
            <p:cNvSpPr txBox="1"/>
            <p:nvPr/>
          </p:nvSpPr>
          <p:spPr>
            <a:xfrm>
              <a:off x="2951820" y="2672916"/>
              <a:ext cx="468052" cy="214619"/>
            </a:xfrm>
            <a:prstGeom prst="rect">
              <a:avLst/>
            </a:prstGeom>
            <a:noFill/>
          </p:spPr>
          <p:txBody>
            <a:bodyPr wrap="square" rtlCol="0">
              <a:spAutoFit/>
            </a:bodyPr>
            <a:lstStyle/>
            <a:p>
              <a:pPr algn="ctr"/>
              <a:r>
                <a:rPr lang="en-US" altLang="zh-CN" sz="1200" dirty="0" smtClean="0">
                  <a:cs typeface="+mn-ea"/>
                  <a:sym typeface="+mn-lt"/>
                </a:rPr>
                <a:t>2019</a:t>
              </a:r>
              <a:endParaRPr lang="zh-CN" altLang="en-US" sz="1200" dirty="0">
                <a:cs typeface="+mn-ea"/>
                <a:sym typeface="+mn-lt"/>
              </a:endParaRPr>
            </a:p>
          </p:txBody>
        </p:sp>
        <p:sp>
          <p:nvSpPr>
            <p:cNvPr id="19" name="TextBox 57"/>
            <p:cNvSpPr txBox="1"/>
            <p:nvPr/>
          </p:nvSpPr>
          <p:spPr>
            <a:xfrm>
              <a:off x="2951820" y="2852936"/>
              <a:ext cx="468052" cy="214619"/>
            </a:xfrm>
            <a:prstGeom prst="rect">
              <a:avLst/>
            </a:prstGeom>
            <a:noFill/>
          </p:spPr>
          <p:txBody>
            <a:bodyPr wrap="square" rtlCol="0">
              <a:spAutoFit/>
            </a:bodyPr>
            <a:lstStyle/>
            <a:p>
              <a:pPr algn="ctr"/>
              <a:r>
                <a:rPr lang="en-US" altLang="zh-CN" sz="1200" dirty="0" smtClean="0">
                  <a:cs typeface="+mn-ea"/>
                  <a:sym typeface="+mn-lt"/>
                </a:rPr>
                <a:t>2018</a:t>
              </a:r>
              <a:endParaRPr lang="zh-CN" altLang="en-US" sz="1200" dirty="0">
                <a:cs typeface="+mn-ea"/>
                <a:sym typeface="+mn-lt"/>
              </a:endParaRPr>
            </a:p>
          </p:txBody>
        </p:sp>
        <p:sp>
          <p:nvSpPr>
            <p:cNvPr id="20" name="TextBox 58"/>
            <p:cNvSpPr txBox="1"/>
            <p:nvPr/>
          </p:nvSpPr>
          <p:spPr>
            <a:xfrm>
              <a:off x="2951820" y="3032956"/>
              <a:ext cx="468052" cy="214619"/>
            </a:xfrm>
            <a:prstGeom prst="rect">
              <a:avLst/>
            </a:prstGeom>
            <a:noFill/>
          </p:spPr>
          <p:txBody>
            <a:bodyPr wrap="square" rtlCol="0">
              <a:spAutoFit/>
            </a:bodyPr>
            <a:lstStyle/>
            <a:p>
              <a:pPr algn="ctr"/>
              <a:r>
                <a:rPr lang="en-US" altLang="zh-CN" sz="1200" dirty="0" smtClean="0">
                  <a:cs typeface="+mn-ea"/>
                  <a:sym typeface="+mn-lt"/>
                </a:rPr>
                <a:t>2015</a:t>
              </a:r>
              <a:endParaRPr lang="zh-CN" altLang="en-US" sz="1200" dirty="0">
                <a:cs typeface="+mn-ea"/>
                <a:sym typeface="+mn-lt"/>
              </a:endParaRPr>
            </a:p>
          </p:txBody>
        </p:sp>
        <p:sp>
          <p:nvSpPr>
            <p:cNvPr id="21" name="TextBox 59"/>
            <p:cNvSpPr txBox="1"/>
            <p:nvPr/>
          </p:nvSpPr>
          <p:spPr>
            <a:xfrm>
              <a:off x="2951820" y="3212976"/>
              <a:ext cx="468052" cy="214619"/>
            </a:xfrm>
            <a:prstGeom prst="rect">
              <a:avLst/>
            </a:prstGeom>
            <a:noFill/>
          </p:spPr>
          <p:txBody>
            <a:bodyPr wrap="square" rtlCol="0">
              <a:spAutoFit/>
            </a:bodyPr>
            <a:lstStyle/>
            <a:p>
              <a:pPr algn="ctr"/>
              <a:r>
                <a:rPr lang="en-US" altLang="zh-CN" sz="1200" dirty="0" smtClean="0">
                  <a:cs typeface="+mn-ea"/>
                  <a:sym typeface="+mn-lt"/>
                </a:rPr>
                <a:t>2016</a:t>
              </a:r>
              <a:endParaRPr lang="zh-CN" altLang="en-US" sz="1200" dirty="0">
                <a:cs typeface="+mn-ea"/>
                <a:sym typeface="+mn-lt"/>
              </a:endParaRPr>
            </a:p>
          </p:txBody>
        </p:sp>
        <p:sp>
          <p:nvSpPr>
            <p:cNvPr id="22" name="TextBox 60"/>
            <p:cNvSpPr txBox="1"/>
            <p:nvPr/>
          </p:nvSpPr>
          <p:spPr>
            <a:xfrm>
              <a:off x="2951820" y="3392996"/>
              <a:ext cx="468052" cy="214619"/>
            </a:xfrm>
            <a:prstGeom prst="rect">
              <a:avLst/>
            </a:prstGeom>
            <a:noFill/>
          </p:spPr>
          <p:txBody>
            <a:bodyPr wrap="square" rtlCol="0">
              <a:spAutoFit/>
            </a:bodyPr>
            <a:lstStyle/>
            <a:p>
              <a:pPr algn="ctr"/>
              <a:r>
                <a:rPr lang="en-US" altLang="zh-CN" sz="1200" dirty="0" smtClean="0">
                  <a:cs typeface="+mn-ea"/>
                  <a:sym typeface="+mn-lt"/>
                </a:rPr>
                <a:t>2020</a:t>
              </a:r>
              <a:endParaRPr lang="zh-CN" altLang="en-US" sz="1200" dirty="0">
                <a:cs typeface="+mn-ea"/>
                <a:sym typeface="+mn-lt"/>
              </a:endParaRPr>
            </a:p>
          </p:txBody>
        </p:sp>
        <p:sp>
          <p:nvSpPr>
            <p:cNvPr id="23" name="TextBox 61"/>
            <p:cNvSpPr txBox="1"/>
            <p:nvPr/>
          </p:nvSpPr>
          <p:spPr>
            <a:xfrm>
              <a:off x="2951820" y="3573016"/>
              <a:ext cx="468052" cy="214619"/>
            </a:xfrm>
            <a:prstGeom prst="rect">
              <a:avLst/>
            </a:prstGeom>
            <a:noFill/>
          </p:spPr>
          <p:txBody>
            <a:bodyPr wrap="square" rtlCol="0">
              <a:spAutoFit/>
            </a:bodyPr>
            <a:lstStyle/>
            <a:p>
              <a:pPr algn="ctr"/>
              <a:r>
                <a:rPr lang="en-US" altLang="zh-CN" sz="1200" dirty="0" smtClean="0">
                  <a:cs typeface="+mn-ea"/>
                  <a:sym typeface="+mn-lt"/>
                </a:rPr>
                <a:t>……</a:t>
              </a:r>
              <a:endParaRPr lang="zh-CN" altLang="en-US" sz="1200" dirty="0">
                <a:cs typeface="+mn-ea"/>
                <a:sym typeface="+mn-lt"/>
              </a:endParaRPr>
            </a:p>
          </p:txBody>
        </p:sp>
      </p:grpSp>
      <p:cxnSp>
        <p:nvCxnSpPr>
          <p:cNvPr id="11" name="肘形连接符 10"/>
          <p:cNvCxnSpPr>
            <a:stCxn id="16" idx="1"/>
            <a:endCxn id="6" idx="1"/>
          </p:cNvCxnSpPr>
          <p:nvPr/>
        </p:nvCxnSpPr>
        <p:spPr bwMode="auto">
          <a:xfrm rot="10800000" flipV="1">
            <a:off x="2668448" y="2719074"/>
            <a:ext cx="254323" cy="2997563"/>
          </a:xfrm>
          <a:prstGeom prst="bentConnector3">
            <a:avLst>
              <a:gd name="adj1" fmla="val 189886"/>
            </a:avLst>
          </a:prstGeom>
          <a:solidFill>
            <a:schemeClr val="accent1"/>
          </a:solidFill>
          <a:ln w="9525" cap="flat" cmpd="sng" algn="ctr">
            <a:solidFill>
              <a:srgbClr val="C00000"/>
            </a:solidFill>
            <a:prstDash val="solid"/>
            <a:round/>
            <a:headEnd type="none" w="med" len="med"/>
            <a:tailEnd type="triangle"/>
          </a:ln>
          <a:effectLst/>
        </p:spPr>
      </p:cxnSp>
      <p:cxnSp>
        <p:nvCxnSpPr>
          <p:cNvPr id="12" name="肘形连接符 11"/>
          <p:cNvCxnSpPr>
            <a:stCxn id="23" idx="1"/>
            <a:endCxn id="6" idx="1"/>
          </p:cNvCxnSpPr>
          <p:nvPr/>
        </p:nvCxnSpPr>
        <p:spPr bwMode="auto">
          <a:xfrm rot="10800000" flipV="1">
            <a:off x="2668448" y="4345478"/>
            <a:ext cx="254323" cy="1371159"/>
          </a:xfrm>
          <a:prstGeom prst="bentConnector3">
            <a:avLst>
              <a:gd name="adj1" fmla="val 189886"/>
            </a:avLst>
          </a:prstGeom>
          <a:solidFill>
            <a:schemeClr val="accent1"/>
          </a:solidFill>
          <a:ln w="9525" cap="flat" cmpd="sng" algn="ctr">
            <a:solidFill>
              <a:srgbClr val="00B0F0"/>
            </a:solidFill>
            <a:prstDash val="solid"/>
            <a:round/>
            <a:headEnd type="none" w="med" len="med"/>
            <a:tailEnd type="triangle"/>
          </a:ln>
          <a:effectLst/>
        </p:spPr>
      </p:cxnSp>
      <p:sp>
        <p:nvSpPr>
          <p:cNvPr id="13" name="文本框 12"/>
          <p:cNvSpPr txBox="1"/>
          <p:nvPr/>
        </p:nvSpPr>
        <p:spPr>
          <a:xfrm>
            <a:off x="1559327" y="2606023"/>
            <a:ext cx="612668" cy="338554"/>
          </a:xfrm>
          <a:prstGeom prst="rect">
            <a:avLst/>
          </a:prstGeom>
          <a:noFill/>
        </p:spPr>
        <p:txBody>
          <a:bodyPr wrap="none" rtlCol="0">
            <a:spAutoFit/>
          </a:bodyPr>
          <a:lstStyle/>
          <a:p>
            <a:r>
              <a:rPr lang="en-US" altLang="zh-CN" sz="1600" dirty="0" smtClean="0">
                <a:solidFill>
                  <a:srgbClr val="C00000"/>
                </a:solidFill>
                <a:cs typeface="+mn-ea"/>
                <a:sym typeface="+mn-lt"/>
              </a:rPr>
              <a:t>start</a:t>
            </a:r>
            <a:endParaRPr lang="zh-CN" altLang="en-US" sz="1600" dirty="0">
              <a:solidFill>
                <a:srgbClr val="C00000"/>
              </a:solidFill>
              <a:cs typeface="+mn-ea"/>
              <a:sym typeface="+mn-lt"/>
            </a:endParaRPr>
          </a:p>
        </p:txBody>
      </p:sp>
      <p:sp>
        <p:nvSpPr>
          <p:cNvPr id="14" name="文本框 13"/>
          <p:cNvSpPr txBox="1"/>
          <p:nvPr/>
        </p:nvSpPr>
        <p:spPr>
          <a:xfrm>
            <a:off x="1446568" y="5394259"/>
            <a:ext cx="532518" cy="338554"/>
          </a:xfrm>
          <a:prstGeom prst="rect">
            <a:avLst/>
          </a:prstGeom>
          <a:noFill/>
        </p:spPr>
        <p:txBody>
          <a:bodyPr wrap="none" rtlCol="0">
            <a:spAutoFit/>
          </a:bodyPr>
          <a:lstStyle/>
          <a:p>
            <a:r>
              <a:rPr lang="en-US" altLang="zh-CN" sz="1600" dirty="0" smtClean="0">
                <a:solidFill>
                  <a:srgbClr val="00B0F0"/>
                </a:solidFill>
                <a:cs typeface="+mn-ea"/>
                <a:sym typeface="+mn-lt"/>
              </a:rPr>
              <a:t>end</a:t>
            </a:r>
            <a:endParaRPr lang="zh-CN" altLang="en-US" sz="1600" dirty="0">
              <a:solidFill>
                <a:srgbClr val="00B0F0"/>
              </a:solidFill>
              <a:cs typeface="+mn-ea"/>
              <a:sym typeface="+mn-lt"/>
            </a:endParaRPr>
          </a:p>
        </p:txBody>
      </p:sp>
      <p:grpSp>
        <p:nvGrpSpPr>
          <p:cNvPr id="32" name="组合 31"/>
          <p:cNvGrpSpPr/>
          <p:nvPr/>
        </p:nvGrpSpPr>
        <p:grpSpPr>
          <a:xfrm>
            <a:off x="4993244" y="2297431"/>
            <a:ext cx="4861752" cy="2181242"/>
            <a:chOff x="4283968" y="1845852"/>
            <a:chExt cx="3659415" cy="1918084"/>
          </a:xfrm>
          <a:solidFill>
            <a:srgbClr val="99CCCC"/>
          </a:solidFill>
        </p:grpSpPr>
        <p:sp>
          <p:nvSpPr>
            <p:cNvPr id="33" name="矩形 32"/>
            <p:cNvSpPr/>
            <p:nvPr/>
          </p:nvSpPr>
          <p:spPr bwMode="auto">
            <a:xfrm>
              <a:off x="4283968" y="1845852"/>
              <a:ext cx="612068" cy="1918084"/>
            </a:xfrm>
            <a:prstGeom prst="rect">
              <a:avLst/>
            </a:prstGeom>
            <a:solidFill>
              <a:srgbClr val="A3E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cs typeface="+mn-ea"/>
                <a:sym typeface="+mn-lt"/>
              </a:endParaRPr>
            </a:p>
          </p:txBody>
        </p:sp>
        <p:sp>
          <p:nvSpPr>
            <p:cNvPr id="34" name="矩形 33"/>
            <p:cNvSpPr/>
            <p:nvPr/>
          </p:nvSpPr>
          <p:spPr bwMode="auto">
            <a:xfrm>
              <a:off x="4896036" y="1845852"/>
              <a:ext cx="612068" cy="1918084"/>
            </a:xfrm>
            <a:prstGeom prst="rect">
              <a:avLst/>
            </a:prstGeom>
            <a:solidFill>
              <a:srgbClr val="A3E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cs typeface="+mn-ea"/>
                <a:sym typeface="+mn-lt"/>
              </a:endParaRPr>
            </a:p>
          </p:txBody>
        </p:sp>
        <p:sp>
          <p:nvSpPr>
            <p:cNvPr id="35" name="矩形 34"/>
            <p:cNvSpPr/>
            <p:nvPr/>
          </p:nvSpPr>
          <p:spPr bwMode="auto">
            <a:xfrm>
              <a:off x="5508104" y="1845852"/>
              <a:ext cx="612068" cy="1918084"/>
            </a:xfrm>
            <a:prstGeom prst="rect">
              <a:avLst/>
            </a:prstGeom>
            <a:solidFill>
              <a:srgbClr val="A3E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cs typeface="+mn-ea"/>
                <a:sym typeface="+mn-lt"/>
              </a:endParaRPr>
            </a:p>
          </p:txBody>
        </p:sp>
        <p:sp>
          <p:nvSpPr>
            <p:cNvPr id="36" name="矩形 35"/>
            <p:cNvSpPr/>
            <p:nvPr/>
          </p:nvSpPr>
          <p:spPr bwMode="auto">
            <a:xfrm>
              <a:off x="6120172" y="1845852"/>
              <a:ext cx="612068" cy="1918084"/>
            </a:xfrm>
            <a:prstGeom prst="rect">
              <a:avLst/>
            </a:prstGeom>
            <a:solidFill>
              <a:srgbClr val="A3E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cs typeface="+mn-ea"/>
                <a:sym typeface="+mn-lt"/>
              </a:endParaRPr>
            </a:p>
          </p:txBody>
        </p:sp>
        <p:sp>
          <p:nvSpPr>
            <p:cNvPr id="37" name="矩形 36"/>
            <p:cNvSpPr/>
            <p:nvPr/>
          </p:nvSpPr>
          <p:spPr bwMode="auto">
            <a:xfrm>
              <a:off x="6732240" y="1845852"/>
              <a:ext cx="612068" cy="1918084"/>
            </a:xfrm>
            <a:prstGeom prst="rect">
              <a:avLst/>
            </a:prstGeom>
            <a:solidFill>
              <a:srgbClr val="A3E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cs typeface="+mn-ea"/>
                <a:sym typeface="+mn-lt"/>
              </a:endParaRPr>
            </a:p>
          </p:txBody>
        </p:sp>
        <p:sp>
          <p:nvSpPr>
            <p:cNvPr id="38" name="矩形 37"/>
            <p:cNvSpPr/>
            <p:nvPr/>
          </p:nvSpPr>
          <p:spPr bwMode="auto">
            <a:xfrm>
              <a:off x="7331315" y="1845852"/>
              <a:ext cx="612068" cy="1918084"/>
            </a:xfrm>
            <a:prstGeom prst="rect">
              <a:avLst/>
            </a:prstGeom>
            <a:solidFill>
              <a:srgbClr val="A3E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grpSp>
      <p:grpSp>
        <p:nvGrpSpPr>
          <p:cNvPr id="39" name="组合 38"/>
          <p:cNvGrpSpPr/>
          <p:nvPr/>
        </p:nvGrpSpPr>
        <p:grpSpPr>
          <a:xfrm>
            <a:off x="4985629" y="2412337"/>
            <a:ext cx="4958418" cy="276999"/>
            <a:chOff x="4210014" y="1886635"/>
            <a:chExt cx="3732175" cy="243580"/>
          </a:xfrm>
        </p:grpSpPr>
        <p:sp>
          <p:nvSpPr>
            <p:cNvPr id="40" name="文本框 39"/>
            <p:cNvSpPr txBox="1"/>
            <p:nvPr/>
          </p:nvSpPr>
          <p:spPr>
            <a:xfrm>
              <a:off x="4210014" y="1886635"/>
              <a:ext cx="669889" cy="243580"/>
            </a:xfrm>
            <a:prstGeom prst="rect">
              <a:avLst/>
            </a:prstGeom>
            <a:noFill/>
          </p:spPr>
          <p:txBody>
            <a:bodyPr wrap="none" rtlCol="0">
              <a:spAutoFit/>
            </a:bodyPr>
            <a:lstStyle/>
            <a:p>
              <a:r>
                <a:rPr lang="zh-CN" altLang="en-US" sz="1200" dirty="0" smtClean="0">
                  <a:cs typeface="+mn-ea"/>
                  <a:sym typeface="+mn-lt"/>
                </a:rPr>
                <a:t>磁盘区域</a:t>
              </a:r>
              <a:r>
                <a:rPr lang="en-US" altLang="zh-CN" sz="1200" dirty="0" smtClean="0">
                  <a:cs typeface="+mn-ea"/>
                  <a:sym typeface="+mn-lt"/>
                </a:rPr>
                <a:t>1</a:t>
              </a:r>
              <a:endParaRPr lang="zh-CN" altLang="en-US" sz="1200" dirty="0">
                <a:cs typeface="+mn-ea"/>
                <a:sym typeface="+mn-lt"/>
              </a:endParaRPr>
            </a:p>
          </p:txBody>
        </p:sp>
        <p:sp>
          <p:nvSpPr>
            <p:cNvPr id="41" name="文本框 40"/>
            <p:cNvSpPr txBox="1"/>
            <p:nvPr/>
          </p:nvSpPr>
          <p:spPr>
            <a:xfrm>
              <a:off x="4822082" y="1886635"/>
              <a:ext cx="669889" cy="243580"/>
            </a:xfrm>
            <a:prstGeom prst="rect">
              <a:avLst/>
            </a:prstGeom>
            <a:noFill/>
          </p:spPr>
          <p:txBody>
            <a:bodyPr wrap="none" rtlCol="0">
              <a:spAutoFit/>
            </a:bodyPr>
            <a:lstStyle/>
            <a:p>
              <a:r>
                <a:rPr lang="zh-CN" altLang="en-US" sz="1200" dirty="0" smtClean="0">
                  <a:cs typeface="+mn-ea"/>
                  <a:sym typeface="+mn-lt"/>
                </a:rPr>
                <a:t>磁盘区域</a:t>
              </a:r>
              <a:r>
                <a:rPr lang="en-US" altLang="zh-CN" sz="1200" dirty="0" smtClean="0">
                  <a:cs typeface="+mn-ea"/>
                  <a:sym typeface="+mn-lt"/>
                </a:rPr>
                <a:t>2</a:t>
              </a:r>
              <a:endParaRPr lang="zh-CN" altLang="en-US" sz="1200" dirty="0">
                <a:cs typeface="+mn-ea"/>
                <a:sym typeface="+mn-lt"/>
              </a:endParaRPr>
            </a:p>
          </p:txBody>
        </p:sp>
        <p:sp>
          <p:nvSpPr>
            <p:cNvPr id="42" name="文本框 41"/>
            <p:cNvSpPr txBox="1"/>
            <p:nvPr/>
          </p:nvSpPr>
          <p:spPr>
            <a:xfrm>
              <a:off x="5434150" y="1886635"/>
              <a:ext cx="669889" cy="243580"/>
            </a:xfrm>
            <a:prstGeom prst="rect">
              <a:avLst/>
            </a:prstGeom>
            <a:noFill/>
          </p:spPr>
          <p:txBody>
            <a:bodyPr wrap="none" rtlCol="0">
              <a:spAutoFit/>
            </a:bodyPr>
            <a:lstStyle/>
            <a:p>
              <a:r>
                <a:rPr lang="zh-CN" altLang="en-US" sz="1200" dirty="0" smtClean="0">
                  <a:cs typeface="+mn-ea"/>
                  <a:sym typeface="+mn-lt"/>
                </a:rPr>
                <a:t>磁盘区域</a:t>
              </a:r>
              <a:r>
                <a:rPr lang="en-US" altLang="zh-CN" sz="1200" dirty="0">
                  <a:cs typeface="+mn-ea"/>
                  <a:sym typeface="+mn-lt"/>
                </a:rPr>
                <a:t>3</a:t>
              </a:r>
              <a:endParaRPr lang="zh-CN" altLang="en-US" sz="1200" dirty="0">
                <a:cs typeface="+mn-ea"/>
                <a:sym typeface="+mn-lt"/>
              </a:endParaRPr>
            </a:p>
          </p:txBody>
        </p:sp>
        <p:sp>
          <p:nvSpPr>
            <p:cNvPr id="43" name="文本框 42"/>
            <p:cNvSpPr txBox="1"/>
            <p:nvPr/>
          </p:nvSpPr>
          <p:spPr>
            <a:xfrm>
              <a:off x="6055422" y="1886635"/>
              <a:ext cx="677128" cy="243580"/>
            </a:xfrm>
            <a:prstGeom prst="rect">
              <a:avLst/>
            </a:prstGeom>
            <a:noFill/>
          </p:spPr>
          <p:txBody>
            <a:bodyPr wrap="none" rtlCol="0">
              <a:spAutoFit/>
            </a:bodyPr>
            <a:lstStyle/>
            <a:p>
              <a:r>
                <a:rPr lang="zh-CN" altLang="en-US" sz="1200" dirty="0" smtClean="0">
                  <a:cs typeface="+mn-ea"/>
                  <a:sym typeface="+mn-lt"/>
                </a:rPr>
                <a:t>磁盘区域</a:t>
              </a:r>
              <a:r>
                <a:rPr lang="en-US" altLang="zh-CN" sz="1200" dirty="0" smtClean="0">
                  <a:cs typeface="+mn-ea"/>
                  <a:sym typeface="+mn-lt"/>
                </a:rPr>
                <a:t>4</a:t>
              </a:r>
              <a:endParaRPr lang="zh-CN" altLang="en-US" sz="1200" dirty="0">
                <a:cs typeface="+mn-ea"/>
                <a:sym typeface="+mn-lt"/>
              </a:endParaRPr>
            </a:p>
          </p:txBody>
        </p:sp>
        <p:sp>
          <p:nvSpPr>
            <p:cNvPr id="44" name="文本框 43"/>
            <p:cNvSpPr txBox="1"/>
            <p:nvPr/>
          </p:nvSpPr>
          <p:spPr>
            <a:xfrm>
              <a:off x="6635378" y="1886635"/>
              <a:ext cx="669889" cy="243580"/>
            </a:xfrm>
            <a:prstGeom prst="rect">
              <a:avLst/>
            </a:prstGeom>
            <a:noFill/>
          </p:spPr>
          <p:txBody>
            <a:bodyPr wrap="none" rtlCol="0">
              <a:spAutoFit/>
            </a:bodyPr>
            <a:lstStyle/>
            <a:p>
              <a:r>
                <a:rPr lang="zh-CN" altLang="en-US" sz="1200" dirty="0" smtClean="0">
                  <a:cs typeface="+mn-ea"/>
                  <a:sym typeface="+mn-lt"/>
                </a:rPr>
                <a:t>磁盘区域</a:t>
              </a:r>
              <a:r>
                <a:rPr lang="en-US" altLang="zh-CN" sz="1200" dirty="0" smtClean="0">
                  <a:cs typeface="+mn-ea"/>
                  <a:sym typeface="+mn-lt"/>
                </a:rPr>
                <a:t>5</a:t>
              </a:r>
              <a:endParaRPr lang="zh-CN" altLang="en-US" sz="1200" dirty="0">
                <a:cs typeface="+mn-ea"/>
                <a:sym typeface="+mn-lt"/>
              </a:endParaRPr>
            </a:p>
          </p:txBody>
        </p:sp>
        <p:sp>
          <p:nvSpPr>
            <p:cNvPr id="45" name="文本框 44"/>
            <p:cNvSpPr txBox="1"/>
            <p:nvPr/>
          </p:nvSpPr>
          <p:spPr>
            <a:xfrm>
              <a:off x="7272300" y="1886635"/>
              <a:ext cx="669889" cy="243580"/>
            </a:xfrm>
            <a:prstGeom prst="rect">
              <a:avLst/>
            </a:prstGeom>
            <a:noFill/>
          </p:spPr>
          <p:txBody>
            <a:bodyPr wrap="none" rtlCol="0">
              <a:spAutoFit/>
            </a:bodyPr>
            <a:lstStyle/>
            <a:p>
              <a:r>
                <a:rPr lang="zh-CN" altLang="en-US" sz="1200" dirty="0" smtClean="0">
                  <a:cs typeface="+mn-ea"/>
                  <a:sym typeface="+mn-lt"/>
                </a:rPr>
                <a:t>磁盘区域</a:t>
              </a:r>
              <a:r>
                <a:rPr lang="en-US" altLang="zh-CN" sz="1200" dirty="0" smtClean="0">
                  <a:cs typeface="+mn-ea"/>
                  <a:sym typeface="+mn-lt"/>
                </a:rPr>
                <a:t>6</a:t>
              </a:r>
              <a:endParaRPr lang="zh-CN" altLang="en-US" sz="1200" dirty="0">
                <a:cs typeface="+mn-ea"/>
                <a:sym typeface="+mn-lt"/>
              </a:endParaRPr>
            </a:p>
          </p:txBody>
        </p:sp>
      </p:grpSp>
      <p:grpSp>
        <p:nvGrpSpPr>
          <p:cNvPr id="46" name="组合 45"/>
          <p:cNvGrpSpPr/>
          <p:nvPr/>
        </p:nvGrpSpPr>
        <p:grpSpPr>
          <a:xfrm>
            <a:off x="5103241" y="2841902"/>
            <a:ext cx="4711153" cy="269697"/>
            <a:chOff x="4470186" y="2264376"/>
            <a:chExt cx="3546060" cy="180020"/>
          </a:xfrm>
        </p:grpSpPr>
        <p:sp>
          <p:nvSpPr>
            <p:cNvPr id="47" name="矩形 46"/>
            <p:cNvSpPr/>
            <p:nvPr/>
          </p:nvSpPr>
          <p:spPr bwMode="auto">
            <a:xfrm>
              <a:off x="4470186" y="2264376"/>
              <a:ext cx="504056" cy="1800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lang="en-US" altLang="zh-CN" sz="1200" dirty="0" smtClean="0">
                  <a:cs typeface="+mn-ea"/>
                  <a:sym typeface="+mn-lt"/>
                </a:rPr>
                <a:t>…</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48" name="矩形 47"/>
            <p:cNvSpPr/>
            <p:nvPr/>
          </p:nvSpPr>
          <p:spPr bwMode="auto">
            <a:xfrm>
              <a:off x="5078587" y="2264376"/>
              <a:ext cx="504056" cy="1800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lang="en-US" altLang="zh-CN" sz="1200" dirty="0" smtClean="0">
                  <a:cs typeface="+mn-ea"/>
                  <a:sym typeface="+mn-lt"/>
                </a:rPr>
                <a:t>2017</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49" name="矩形 48"/>
            <p:cNvSpPr/>
            <p:nvPr/>
          </p:nvSpPr>
          <p:spPr bwMode="auto">
            <a:xfrm>
              <a:off x="5686988" y="2264376"/>
              <a:ext cx="504056" cy="1800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lang="en-US" altLang="zh-CN" sz="1200" dirty="0" smtClean="0">
                  <a:cs typeface="+mn-ea"/>
                  <a:sym typeface="+mn-lt"/>
                </a:rPr>
                <a:t>2018</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50" name="矩形 49"/>
            <p:cNvSpPr/>
            <p:nvPr/>
          </p:nvSpPr>
          <p:spPr bwMode="auto">
            <a:xfrm>
              <a:off x="6295389" y="2264376"/>
              <a:ext cx="504056" cy="1800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lang="en-US" altLang="zh-CN" sz="1200" dirty="0" smtClean="0">
                  <a:cs typeface="+mn-ea"/>
                  <a:sym typeface="+mn-lt"/>
                </a:rPr>
                <a:t>2019</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51" name="矩形 50"/>
            <p:cNvSpPr/>
            <p:nvPr/>
          </p:nvSpPr>
          <p:spPr bwMode="auto">
            <a:xfrm>
              <a:off x="6903790" y="2264376"/>
              <a:ext cx="504056" cy="1800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lang="en-US" altLang="zh-CN" sz="1200" dirty="0" smtClean="0">
                  <a:cs typeface="+mn-ea"/>
                  <a:sym typeface="+mn-lt"/>
                </a:rPr>
                <a:t>2020</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52" name="矩形 51"/>
            <p:cNvSpPr/>
            <p:nvPr/>
          </p:nvSpPr>
          <p:spPr bwMode="auto">
            <a:xfrm>
              <a:off x="7512190" y="2264376"/>
              <a:ext cx="504056" cy="1800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lang="en-US" altLang="zh-CN" sz="1200" dirty="0" smtClean="0">
                  <a:cs typeface="+mn-ea"/>
                  <a:sym typeface="+mn-lt"/>
                </a:rPr>
                <a:t>…</a:t>
              </a:r>
              <a:endParaRPr kumimoji="0" lang="zh-CN" altLang="en-US" sz="1200" b="0" i="0" u="none" strike="noStrike" cap="none" normalizeH="0" baseline="0" dirty="0" smtClean="0">
                <a:ln>
                  <a:noFill/>
                </a:ln>
                <a:solidFill>
                  <a:schemeClr val="tx1"/>
                </a:solidFill>
                <a:effectLst/>
                <a:cs typeface="+mn-ea"/>
                <a:sym typeface="+mn-lt"/>
              </a:endParaRPr>
            </a:p>
          </p:txBody>
        </p:sp>
      </p:grpSp>
      <p:cxnSp>
        <p:nvCxnSpPr>
          <p:cNvPr id="53" name="直接箭头连接符 52"/>
          <p:cNvCxnSpPr/>
          <p:nvPr/>
        </p:nvCxnSpPr>
        <p:spPr bwMode="auto">
          <a:xfrm>
            <a:off x="7432751" y="4478673"/>
            <a:ext cx="561304" cy="915586"/>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54" name="直接箭头连接符 53"/>
          <p:cNvCxnSpPr/>
          <p:nvPr/>
        </p:nvCxnSpPr>
        <p:spPr bwMode="auto">
          <a:xfrm flipH="1">
            <a:off x="6959262" y="4251635"/>
            <a:ext cx="1286659" cy="1465002"/>
          </a:xfrm>
          <a:prstGeom prst="straightConnector1">
            <a:avLst/>
          </a:prstGeom>
          <a:solidFill>
            <a:schemeClr val="accent1"/>
          </a:solidFill>
          <a:ln w="9525" cap="flat" cmpd="sng" algn="ctr">
            <a:solidFill>
              <a:srgbClr val="00B0F0"/>
            </a:solidFill>
            <a:prstDash val="solid"/>
            <a:round/>
            <a:headEnd type="none" w="med" len="med"/>
            <a:tailEnd type="triangle"/>
          </a:ln>
          <a:effectLst/>
        </p:spPr>
      </p:cxnSp>
      <p:sp>
        <p:nvSpPr>
          <p:cNvPr id="55" name="文本框 54"/>
          <p:cNvSpPr txBox="1"/>
          <p:nvPr/>
        </p:nvSpPr>
        <p:spPr>
          <a:xfrm>
            <a:off x="7005136" y="4602067"/>
            <a:ext cx="612668" cy="338554"/>
          </a:xfrm>
          <a:prstGeom prst="rect">
            <a:avLst/>
          </a:prstGeom>
          <a:noFill/>
        </p:spPr>
        <p:txBody>
          <a:bodyPr wrap="none" rtlCol="0">
            <a:spAutoFit/>
          </a:bodyPr>
          <a:lstStyle/>
          <a:p>
            <a:r>
              <a:rPr lang="en-US" altLang="zh-CN" sz="1600" dirty="0" smtClean="0">
                <a:solidFill>
                  <a:srgbClr val="C00000"/>
                </a:solidFill>
                <a:cs typeface="+mn-ea"/>
                <a:sym typeface="+mn-lt"/>
              </a:rPr>
              <a:t>start</a:t>
            </a:r>
            <a:endParaRPr lang="zh-CN" altLang="en-US" sz="1600" dirty="0">
              <a:solidFill>
                <a:srgbClr val="C00000"/>
              </a:solidFill>
              <a:cs typeface="+mn-ea"/>
              <a:sym typeface="+mn-lt"/>
            </a:endParaRPr>
          </a:p>
        </p:txBody>
      </p:sp>
      <p:sp>
        <p:nvSpPr>
          <p:cNvPr id="56" name="文本框 55"/>
          <p:cNvSpPr txBox="1"/>
          <p:nvPr/>
        </p:nvSpPr>
        <p:spPr>
          <a:xfrm>
            <a:off x="7815612" y="4616513"/>
            <a:ext cx="532518" cy="338554"/>
          </a:xfrm>
          <a:prstGeom prst="rect">
            <a:avLst/>
          </a:prstGeom>
          <a:noFill/>
        </p:spPr>
        <p:txBody>
          <a:bodyPr wrap="none" rtlCol="0">
            <a:spAutoFit/>
          </a:bodyPr>
          <a:lstStyle/>
          <a:p>
            <a:r>
              <a:rPr lang="en-US" altLang="zh-CN" sz="1600" dirty="0" smtClean="0">
                <a:solidFill>
                  <a:srgbClr val="00B0F0"/>
                </a:solidFill>
                <a:cs typeface="+mn-ea"/>
                <a:sym typeface="+mn-lt"/>
              </a:rPr>
              <a:t>end</a:t>
            </a:r>
            <a:endParaRPr lang="zh-CN" altLang="en-US" sz="1600" dirty="0">
              <a:solidFill>
                <a:srgbClr val="00B0F0"/>
              </a:solidFill>
              <a:cs typeface="+mn-ea"/>
              <a:sym typeface="+mn-lt"/>
            </a:endParaRPr>
          </a:p>
        </p:txBody>
      </p:sp>
      <p:sp>
        <p:nvSpPr>
          <p:cNvPr id="57" name="文本框 56"/>
          <p:cNvSpPr txBox="1"/>
          <p:nvPr/>
        </p:nvSpPr>
        <p:spPr bwMode="auto">
          <a:xfrm>
            <a:off x="2877888" y="4576011"/>
            <a:ext cx="737883"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普通表</a:t>
            </a:r>
            <a:endParaRPr kumimoji="1" lang="en-US" altLang="zh-CN" sz="1200" b="1" dirty="0" smtClean="0">
              <a:cs typeface="+mn-ea"/>
              <a:sym typeface="+mn-lt"/>
            </a:endParaRPr>
          </a:p>
        </p:txBody>
      </p:sp>
      <p:sp>
        <p:nvSpPr>
          <p:cNvPr id="60" name="文本框 59"/>
          <p:cNvSpPr txBox="1"/>
          <p:nvPr/>
        </p:nvSpPr>
        <p:spPr bwMode="auto">
          <a:xfrm>
            <a:off x="4967215" y="4534768"/>
            <a:ext cx="737883"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分区表</a:t>
            </a:r>
            <a:endParaRPr kumimoji="1" lang="en-US" altLang="zh-CN" sz="1200" b="1" dirty="0" smtClean="0">
              <a:cs typeface="+mn-ea"/>
              <a:sym typeface="+mn-lt"/>
            </a:endParaRPr>
          </a:p>
        </p:txBody>
      </p:sp>
      <p:sp>
        <p:nvSpPr>
          <p:cNvPr id="75" name="文本框 74"/>
          <p:cNvSpPr txBox="1"/>
          <p:nvPr/>
        </p:nvSpPr>
        <p:spPr bwMode="auto">
          <a:xfrm>
            <a:off x="9146904" y="4739594"/>
            <a:ext cx="2115348" cy="492443"/>
          </a:xfrm>
          <a:prstGeom prst="rect">
            <a:avLst/>
          </a:prstGeom>
          <a:noFill/>
          <a:ln w="9525" algn="ctr">
            <a:noFill/>
            <a:miter lim="800000"/>
          </a:ln>
        </p:spPr>
        <p:txBody>
          <a:bodyPr vert="horz" wrap="square" lIns="0" tIns="0" rIns="0" bIns="0" numCol="1" rtlCol="0" anchor="ctr" anchorCtr="0" compatLnSpc="1">
            <a:spAutoFit/>
          </a:bodyPr>
          <a:lstStyle/>
          <a:p>
            <a:r>
              <a:rPr kumimoji="1" lang="zh-CN" altLang="en-US" sz="1600" b="1" dirty="0" smtClean="0">
                <a:cs typeface="+mn-ea"/>
                <a:sym typeface="+mn-lt"/>
              </a:rPr>
              <a:t>计算</a:t>
            </a:r>
            <a:r>
              <a:rPr kumimoji="1" lang="en-US" altLang="zh-CN" sz="1600" b="1" dirty="0" smtClean="0">
                <a:cs typeface="+mn-ea"/>
                <a:sym typeface="+mn-lt"/>
              </a:rPr>
              <a:t>2019</a:t>
            </a:r>
            <a:r>
              <a:rPr kumimoji="1" lang="zh-CN" altLang="en-US" sz="1600" b="1" dirty="0" smtClean="0">
                <a:cs typeface="+mn-ea"/>
                <a:sym typeface="+mn-lt"/>
              </a:rPr>
              <a:t>年的所有订单的销售总额</a:t>
            </a:r>
            <a:endParaRPr kumimoji="1" lang="en-US" altLang="zh-CN" sz="1600" b="1" dirty="0" smtClean="0">
              <a:cs typeface="+mn-ea"/>
              <a:sym typeface="+mn-lt"/>
            </a:endParaRPr>
          </a:p>
        </p:txBody>
      </p:sp>
      <p:sp>
        <p:nvSpPr>
          <p:cNvPr id="76" name="文本框 75"/>
          <p:cNvSpPr txBox="1"/>
          <p:nvPr/>
        </p:nvSpPr>
        <p:spPr bwMode="auto">
          <a:xfrm>
            <a:off x="9997625" y="2267245"/>
            <a:ext cx="1492172" cy="1508105"/>
          </a:xfrm>
          <a:prstGeom prst="rect">
            <a:avLst/>
          </a:prstGeom>
          <a:noFill/>
          <a:ln w="9525" algn="ctr">
            <a:noFill/>
            <a:miter lim="800000"/>
          </a:ln>
        </p:spPr>
        <p:txBody>
          <a:bodyPr vert="horz" wrap="square" lIns="0" tIns="0" rIns="0" bIns="0" numCol="1" rtlCol="0" anchor="ctr" anchorCtr="0" compatLnSpc="1">
            <a:spAutoFit/>
          </a:bodyPr>
          <a:lstStyle/>
          <a:p>
            <a:r>
              <a:rPr kumimoji="1" lang="zh-CN" altLang="en-US" sz="1400" dirty="0" smtClean="0">
                <a:cs typeface="+mn-ea"/>
                <a:sym typeface="+mn-lt"/>
              </a:rPr>
              <a:t>假设表中所有</a:t>
            </a:r>
            <a:r>
              <a:rPr kumimoji="1" lang="en-US" altLang="zh-CN" sz="1400" dirty="0" smtClean="0">
                <a:cs typeface="+mn-ea"/>
                <a:sym typeface="+mn-lt"/>
              </a:rPr>
              <a:t>10</a:t>
            </a:r>
            <a:r>
              <a:rPr kumimoji="1" lang="zh-CN" altLang="en-US" sz="1400" dirty="0" smtClean="0">
                <a:cs typeface="+mn-ea"/>
                <a:sym typeface="+mn-lt"/>
              </a:rPr>
              <a:t>年数据，按年份分区的话，</a:t>
            </a:r>
            <a:r>
              <a:rPr kumimoji="1" lang="zh-CN" altLang="en-US" sz="1400" dirty="0">
                <a:cs typeface="+mn-ea"/>
                <a:sym typeface="+mn-lt"/>
              </a:rPr>
              <a:t>分区表执行对应</a:t>
            </a:r>
            <a:r>
              <a:rPr kumimoji="1" lang="en-US" altLang="zh-CN" sz="1400" dirty="0" err="1">
                <a:cs typeface="+mn-ea"/>
                <a:sym typeface="+mn-lt"/>
              </a:rPr>
              <a:t>sql</a:t>
            </a:r>
            <a:r>
              <a:rPr kumimoji="1" lang="zh-CN" altLang="en-US" sz="1400" dirty="0">
                <a:cs typeface="+mn-ea"/>
                <a:sym typeface="+mn-lt"/>
              </a:rPr>
              <a:t>， </a:t>
            </a:r>
            <a:r>
              <a:rPr kumimoji="1" lang="zh-CN" altLang="en-US" sz="1400" dirty="0" smtClean="0">
                <a:cs typeface="+mn-ea"/>
                <a:sym typeface="+mn-lt"/>
              </a:rPr>
              <a:t>经过</a:t>
            </a:r>
            <a:r>
              <a:rPr kumimoji="1" lang="zh-CN" altLang="en-US" sz="1400" dirty="0">
                <a:cs typeface="+mn-ea"/>
                <a:sym typeface="+mn-lt"/>
              </a:rPr>
              <a:t>分区剪枝后只需要扫描其中一个分区</a:t>
            </a:r>
            <a:r>
              <a:rPr kumimoji="1" lang="zh-CN" altLang="en-US" sz="1400" dirty="0" smtClean="0">
                <a:cs typeface="+mn-ea"/>
                <a:sym typeface="+mn-lt"/>
              </a:rPr>
              <a:t>，扫描数据量为</a:t>
            </a:r>
            <a:r>
              <a:rPr kumimoji="1" lang="en-US" altLang="zh-CN" sz="1400" b="1" dirty="0" smtClean="0">
                <a:solidFill>
                  <a:srgbClr val="C00000"/>
                </a:solidFill>
                <a:cs typeface="+mn-ea"/>
                <a:sym typeface="+mn-lt"/>
              </a:rPr>
              <a:t>1/10</a:t>
            </a:r>
            <a:r>
              <a:rPr kumimoji="1" lang="zh-CN" altLang="en-US" sz="1400" b="1" dirty="0" smtClean="0">
                <a:cs typeface="+mn-ea"/>
                <a:sym typeface="+mn-lt"/>
              </a:rPr>
              <a:t>。</a:t>
            </a:r>
            <a:endParaRPr kumimoji="1" lang="en-US" altLang="zh-CN" sz="1400" b="1" dirty="0">
              <a:cs typeface="+mn-ea"/>
              <a:sym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分区适用场景</a:t>
            </a:r>
            <a:endParaRPr lang="zh-CN" altLang="en-US" dirty="0">
              <a:latin typeface="+mn-lt"/>
              <a:ea typeface="+mn-ea"/>
              <a:cs typeface="+mn-ea"/>
              <a:sym typeface="+mn-lt"/>
            </a:endParaRPr>
          </a:p>
        </p:txBody>
      </p:sp>
      <p:graphicFrame>
        <p:nvGraphicFramePr>
          <p:cNvPr id="4" name="表格 3"/>
          <p:cNvGraphicFramePr>
            <a:graphicFrameLocks noGrp="1"/>
          </p:cNvGraphicFramePr>
          <p:nvPr/>
        </p:nvGraphicFramePr>
        <p:xfrm>
          <a:off x="1451484" y="1916832"/>
          <a:ext cx="9253028" cy="2314182"/>
        </p:xfrm>
        <a:graphic>
          <a:graphicData uri="http://schemas.openxmlformats.org/drawingml/2006/table">
            <a:tbl>
              <a:tblPr firstRow="1" bandRow="1"/>
              <a:tblGrid>
                <a:gridCol w="4536504"/>
                <a:gridCol w="4716524"/>
              </a:tblGrid>
              <a:tr h="456051">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1800" dirty="0" smtClean="0">
                          <a:solidFill>
                            <a:schemeClr val="tx1"/>
                          </a:solidFill>
                          <a:latin typeface="+mn-lt"/>
                          <a:ea typeface="+mn-ea"/>
                          <a:cs typeface="+mn-ea"/>
                          <a:sym typeface="+mn-lt"/>
                        </a:rPr>
                        <a:t>场景描述</a:t>
                      </a:r>
                      <a:endParaRPr lang="zh-CN" altLang="en-US" sz="18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1800" dirty="0" smtClean="0">
                          <a:solidFill>
                            <a:schemeClr val="tx1"/>
                          </a:solidFill>
                          <a:latin typeface="+mn-lt"/>
                          <a:ea typeface="+mn-ea"/>
                          <a:cs typeface="+mn-ea"/>
                          <a:sym typeface="+mn-lt"/>
                        </a:rPr>
                        <a:t>收益</a:t>
                      </a:r>
                      <a:endParaRPr lang="zh-CN" altLang="en-US" sz="1800" dirty="0">
                        <a:solidFill>
                          <a:schemeClr val="tx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56051">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600" kern="1200" dirty="0" smtClean="0">
                          <a:solidFill>
                            <a:schemeClr val="dk1"/>
                          </a:solidFill>
                          <a:latin typeface="+mn-lt"/>
                          <a:ea typeface="+mn-ea"/>
                          <a:cs typeface="+mn-ea"/>
                          <a:sym typeface="+mn-lt"/>
                        </a:rPr>
                        <a:t>当表中访问率较高的行位于一个单独分区或少数几个分区时</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600" kern="1200" dirty="0" smtClean="0">
                          <a:solidFill>
                            <a:schemeClr val="dk1"/>
                          </a:solidFill>
                          <a:latin typeface="+mn-lt"/>
                          <a:ea typeface="+mn-ea"/>
                          <a:cs typeface="+mn-ea"/>
                          <a:sym typeface="+mn-lt"/>
                        </a:rPr>
                        <a:t>大幅减少搜索空间，从而提升访问性能。</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6051">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600" kern="1200" dirty="0" smtClean="0">
                          <a:solidFill>
                            <a:schemeClr val="dk1"/>
                          </a:solidFill>
                          <a:latin typeface="+mn-lt"/>
                          <a:ea typeface="+mn-ea"/>
                          <a:cs typeface="+mn-ea"/>
                          <a:sym typeface="+mn-lt"/>
                        </a:rPr>
                        <a:t>向空分区插入数据</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600" kern="1200" dirty="0" smtClean="0">
                          <a:solidFill>
                            <a:schemeClr val="dk1"/>
                          </a:solidFill>
                          <a:latin typeface="+mn-lt"/>
                          <a:ea typeface="+mn-ea"/>
                          <a:cs typeface="+mn-ea"/>
                          <a:sym typeface="+mn-lt"/>
                        </a:rPr>
                        <a:t>空分区插入数据效率提高。</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6051">
                <a:tc>
                  <a:txBody>
                    <a:bodyPr/>
                    <a:lstStyle/>
                    <a:p>
                      <a:r>
                        <a:rPr lang="zh-CN" altLang="en-US" sz="1600" kern="1200" dirty="0" smtClean="0">
                          <a:solidFill>
                            <a:schemeClr val="dk1"/>
                          </a:solidFill>
                          <a:latin typeface="+mn-lt"/>
                          <a:ea typeface="+mn-ea"/>
                          <a:cs typeface="+mn-ea"/>
                          <a:sym typeface="+mn-lt"/>
                        </a:rPr>
                        <a:t>当需要大量加载或者删除的记录位于一个单独分区或少数几个分区时</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kern="1200" dirty="0" smtClean="0">
                          <a:solidFill>
                            <a:schemeClr val="dk1"/>
                          </a:solidFill>
                          <a:latin typeface="+mn-lt"/>
                          <a:ea typeface="+mn-ea"/>
                          <a:cs typeface="+mn-ea"/>
                          <a:sym typeface="+mn-lt"/>
                        </a:rPr>
                        <a:t>可直接读取或删除对应分区，从而提升处理性能；同时由于避免大量零散的删除操作，可减少清理碎片工作量。</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数据分布</a:t>
            </a:r>
            <a:endParaRPr lang="zh-CN" altLang="en-US" dirty="0">
              <a:latin typeface="+mn-lt"/>
              <a:ea typeface="+mn-ea"/>
              <a:cs typeface="+mn-ea"/>
              <a:sym typeface="+mn-lt"/>
            </a:endParaRPr>
          </a:p>
        </p:txBody>
      </p:sp>
      <p:sp>
        <p:nvSpPr>
          <p:cNvPr id="3" name="文本占位符 2"/>
          <p:cNvSpPr>
            <a:spLocks noGrp="1"/>
          </p:cNvSpPr>
          <p:nvPr>
            <p:ph type="body" sz="quarter" idx="4294967295"/>
          </p:nvPr>
        </p:nvSpPr>
        <p:spPr>
          <a:xfrm>
            <a:off x="625586" y="1376363"/>
            <a:ext cx="5541963" cy="4679950"/>
          </a:xfrm>
        </p:spPr>
        <p:txBody>
          <a:bodyPr/>
          <a:lstStyle/>
          <a:p>
            <a:r>
              <a:rPr lang="en-US" altLang="zh-CN" sz="1800" dirty="0" err="1" smtClean="0">
                <a:latin typeface="+mn-lt"/>
                <a:ea typeface="+mn-ea"/>
                <a:cs typeface="+mn-ea"/>
                <a:sym typeface="+mn-lt"/>
              </a:rPr>
              <a:t>GaussDB</a:t>
            </a:r>
            <a:r>
              <a:rPr lang="en-US" altLang="zh-CN" sz="1800" dirty="0" smtClean="0">
                <a:latin typeface="+mn-lt"/>
                <a:ea typeface="+mn-ea"/>
                <a:cs typeface="+mn-ea"/>
                <a:sym typeface="+mn-lt"/>
              </a:rPr>
              <a:t>(DWS)</a:t>
            </a:r>
            <a:r>
              <a:rPr lang="zh-CN" altLang="en-US" sz="1800" dirty="0" smtClean="0">
                <a:latin typeface="+mn-lt"/>
                <a:ea typeface="+mn-ea"/>
                <a:cs typeface="+mn-ea"/>
                <a:sym typeface="+mn-lt"/>
              </a:rPr>
              <a:t>分布式数据库的数据表是分散在所有数据节点</a:t>
            </a:r>
            <a:r>
              <a:rPr lang="en-US" altLang="zh-CN" sz="1800" dirty="0" smtClean="0">
                <a:latin typeface="+mn-lt"/>
                <a:ea typeface="+mn-ea"/>
                <a:cs typeface="+mn-ea"/>
                <a:sym typeface="+mn-lt"/>
              </a:rPr>
              <a:t>(</a:t>
            </a:r>
            <a:r>
              <a:rPr lang="en-US" altLang="zh-CN" sz="1800" dirty="0" err="1" smtClean="0">
                <a:latin typeface="+mn-lt"/>
                <a:ea typeface="+mn-ea"/>
                <a:cs typeface="+mn-ea"/>
                <a:sym typeface="+mn-lt"/>
              </a:rPr>
              <a:t>DataNode</a:t>
            </a:r>
            <a:r>
              <a:rPr lang="en-US" altLang="zh-CN" sz="1800" dirty="0" smtClean="0">
                <a:latin typeface="+mn-lt"/>
                <a:ea typeface="+mn-ea"/>
                <a:cs typeface="+mn-ea"/>
                <a:sym typeface="+mn-lt"/>
              </a:rPr>
              <a:t>, DN)</a:t>
            </a:r>
            <a:r>
              <a:rPr lang="zh-CN" altLang="en-US" sz="1800" dirty="0" smtClean="0">
                <a:latin typeface="+mn-lt"/>
                <a:ea typeface="+mn-ea"/>
                <a:cs typeface="+mn-ea"/>
                <a:sym typeface="+mn-lt"/>
              </a:rPr>
              <a:t>上的，所以创建表的时候需要指定分布列。</a:t>
            </a:r>
            <a:endParaRPr lang="en-US" altLang="zh-CN" sz="1800" dirty="0" smtClean="0">
              <a:latin typeface="+mn-lt"/>
              <a:ea typeface="+mn-ea"/>
              <a:cs typeface="+mn-ea"/>
              <a:sym typeface="+mn-lt"/>
            </a:endParaRPr>
          </a:p>
        </p:txBody>
      </p:sp>
      <p:graphicFrame>
        <p:nvGraphicFramePr>
          <p:cNvPr id="5" name="表格 4"/>
          <p:cNvGraphicFramePr>
            <a:graphicFrameLocks noGrp="1"/>
          </p:cNvGraphicFramePr>
          <p:nvPr/>
        </p:nvGraphicFramePr>
        <p:xfrm>
          <a:off x="637109" y="2779952"/>
          <a:ext cx="5561547" cy="2280255"/>
        </p:xfrm>
        <a:graphic>
          <a:graphicData uri="http://schemas.openxmlformats.org/drawingml/2006/table">
            <a:tbl>
              <a:tblPr firstRow="1" bandRow="1"/>
              <a:tblGrid>
                <a:gridCol w="1332148"/>
                <a:gridCol w="4229399"/>
              </a:tblGrid>
              <a:tr h="456051">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1600" dirty="0" smtClean="0">
                          <a:solidFill>
                            <a:schemeClr val="tx1"/>
                          </a:solidFill>
                          <a:latin typeface="+mn-lt"/>
                          <a:ea typeface="+mn-ea"/>
                          <a:cs typeface="+mn-ea"/>
                          <a:sym typeface="+mn-lt"/>
                        </a:rPr>
                        <a:t>分布方式</a:t>
                      </a:r>
                      <a:endParaRPr lang="zh-CN" altLang="en-US" sz="16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1600" dirty="0" smtClean="0">
                          <a:solidFill>
                            <a:schemeClr val="tx1"/>
                          </a:solidFill>
                          <a:latin typeface="+mn-lt"/>
                          <a:ea typeface="+mn-ea"/>
                          <a:cs typeface="+mn-ea"/>
                          <a:sym typeface="+mn-lt"/>
                        </a:rPr>
                        <a:t>说明</a:t>
                      </a:r>
                      <a:endParaRPr lang="zh-CN" altLang="en-US" sz="1600" dirty="0">
                        <a:solidFill>
                          <a:schemeClr val="tx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56051">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CN" sz="1600" kern="1200" dirty="0" smtClean="0">
                          <a:solidFill>
                            <a:schemeClr val="dk1"/>
                          </a:solidFill>
                          <a:latin typeface="+mn-lt"/>
                          <a:ea typeface="+mn-ea"/>
                          <a:cs typeface="+mn-ea"/>
                          <a:sym typeface="+mn-lt"/>
                        </a:rPr>
                        <a:t>Hash</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600" kern="1200" dirty="0" smtClean="0">
                          <a:solidFill>
                            <a:schemeClr val="dk1"/>
                          </a:solidFill>
                          <a:latin typeface="+mn-lt"/>
                          <a:ea typeface="+mn-ea"/>
                          <a:cs typeface="+mn-ea"/>
                          <a:sym typeface="+mn-lt"/>
                        </a:rPr>
                        <a:t>表数据通过</a:t>
                      </a:r>
                      <a:r>
                        <a:rPr lang="en-US" altLang="zh-CN" sz="1600" kern="1200" dirty="0" smtClean="0">
                          <a:solidFill>
                            <a:schemeClr val="dk1"/>
                          </a:solidFill>
                          <a:latin typeface="+mn-lt"/>
                          <a:ea typeface="+mn-ea"/>
                          <a:cs typeface="+mn-ea"/>
                          <a:sym typeface="+mn-lt"/>
                        </a:rPr>
                        <a:t>Hash</a:t>
                      </a:r>
                      <a:r>
                        <a:rPr lang="zh-CN" altLang="en-US" sz="1600" kern="1200" dirty="0" smtClean="0">
                          <a:solidFill>
                            <a:schemeClr val="dk1"/>
                          </a:solidFill>
                          <a:latin typeface="+mn-lt"/>
                          <a:ea typeface="+mn-ea"/>
                          <a:cs typeface="+mn-ea"/>
                          <a:sym typeface="+mn-lt"/>
                        </a:rPr>
                        <a:t>方式散列到集群中的所有</a:t>
                      </a:r>
                      <a:r>
                        <a:rPr lang="en-US" altLang="zh-CN" sz="1600" kern="1200" dirty="0" smtClean="0">
                          <a:solidFill>
                            <a:schemeClr val="dk1"/>
                          </a:solidFill>
                          <a:latin typeface="+mn-lt"/>
                          <a:ea typeface="+mn-ea"/>
                          <a:cs typeface="+mn-ea"/>
                          <a:sym typeface="+mn-lt"/>
                        </a:rPr>
                        <a:t>DN</a:t>
                      </a:r>
                      <a:r>
                        <a:rPr lang="zh-CN" altLang="en-US" sz="1600" kern="1200" dirty="0" smtClean="0">
                          <a:solidFill>
                            <a:schemeClr val="dk1"/>
                          </a:solidFill>
                          <a:latin typeface="+mn-lt"/>
                          <a:ea typeface="+mn-ea"/>
                          <a:cs typeface="+mn-ea"/>
                          <a:sym typeface="+mn-lt"/>
                        </a:rPr>
                        <a:t>。</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6051">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CN" sz="1600" kern="1200" dirty="0" smtClean="0">
                          <a:solidFill>
                            <a:schemeClr val="dk1"/>
                          </a:solidFill>
                          <a:latin typeface="+mn-lt"/>
                          <a:ea typeface="+mn-ea"/>
                          <a:cs typeface="+mn-ea"/>
                          <a:sym typeface="+mn-lt"/>
                        </a:rPr>
                        <a:t>Replication</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600" kern="1200" dirty="0" smtClean="0">
                          <a:solidFill>
                            <a:schemeClr val="dk1"/>
                          </a:solidFill>
                          <a:latin typeface="+mn-lt"/>
                          <a:ea typeface="+mn-ea"/>
                          <a:cs typeface="+mn-ea"/>
                          <a:sym typeface="+mn-lt"/>
                        </a:rPr>
                        <a:t>集群中每一个</a:t>
                      </a:r>
                      <a:r>
                        <a:rPr lang="en-US" altLang="zh-CN" sz="1600" kern="1200" dirty="0" smtClean="0">
                          <a:solidFill>
                            <a:schemeClr val="dk1"/>
                          </a:solidFill>
                          <a:latin typeface="+mn-lt"/>
                          <a:ea typeface="+mn-ea"/>
                          <a:cs typeface="+mn-ea"/>
                          <a:sym typeface="+mn-lt"/>
                        </a:rPr>
                        <a:t>DN</a:t>
                      </a:r>
                      <a:r>
                        <a:rPr lang="zh-CN" altLang="en-US" sz="1600" kern="1200" dirty="0" smtClean="0">
                          <a:solidFill>
                            <a:schemeClr val="dk1"/>
                          </a:solidFill>
                          <a:latin typeface="+mn-lt"/>
                          <a:ea typeface="+mn-ea"/>
                          <a:cs typeface="+mn-ea"/>
                          <a:sym typeface="+mn-lt"/>
                        </a:rPr>
                        <a:t>都有一份全量表数据。</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6051">
                <a:tc>
                  <a:txBody>
                    <a:bodyPr/>
                    <a:lstStyle/>
                    <a:p>
                      <a:r>
                        <a:rPr lang="en-US" altLang="zh-CN" sz="1600" kern="1200" dirty="0" smtClean="0">
                          <a:solidFill>
                            <a:schemeClr val="dk1"/>
                          </a:solidFill>
                          <a:latin typeface="+mn-lt"/>
                          <a:ea typeface="+mn-ea"/>
                          <a:cs typeface="+mn-ea"/>
                          <a:sym typeface="+mn-lt"/>
                        </a:rPr>
                        <a:t>List</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kern="1200" dirty="0" smtClean="0">
                          <a:solidFill>
                            <a:schemeClr val="dk1"/>
                          </a:solidFill>
                          <a:latin typeface="+mn-lt"/>
                          <a:ea typeface="+mn-ea"/>
                          <a:cs typeface="+mn-ea"/>
                          <a:sym typeface="+mn-lt"/>
                        </a:rPr>
                        <a:t>表数据通过</a:t>
                      </a:r>
                      <a:r>
                        <a:rPr lang="en-US" altLang="zh-CN" sz="1600" kern="1200" dirty="0" smtClean="0">
                          <a:solidFill>
                            <a:schemeClr val="dk1"/>
                          </a:solidFill>
                          <a:latin typeface="+mn-lt"/>
                          <a:ea typeface="+mn-ea"/>
                          <a:cs typeface="+mn-ea"/>
                          <a:sym typeface="+mn-lt"/>
                        </a:rPr>
                        <a:t>List</a:t>
                      </a:r>
                      <a:r>
                        <a:rPr lang="zh-CN" altLang="en-US" sz="1600" kern="1200" dirty="0" smtClean="0">
                          <a:solidFill>
                            <a:schemeClr val="dk1"/>
                          </a:solidFill>
                          <a:latin typeface="+mn-lt"/>
                          <a:ea typeface="+mn-ea"/>
                          <a:cs typeface="+mn-ea"/>
                          <a:sym typeface="+mn-lt"/>
                        </a:rPr>
                        <a:t>方式分布到指定</a:t>
                      </a:r>
                      <a:r>
                        <a:rPr lang="en-US" altLang="zh-CN" sz="1600" kern="1200" dirty="0" smtClean="0">
                          <a:solidFill>
                            <a:schemeClr val="dk1"/>
                          </a:solidFill>
                          <a:latin typeface="+mn-lt"/>
                          <a:ea typeface="+mn-ea"/>
                          <a:cs typeface="+mn-ea"/>
                          <a:sym typeface="+mn-lt"/>
                        </a:rPr>
                        <a:t>DN</a:t>
                      </a:r>
                      <a:r>
                        <a:rPr lang="zh-CN" altLang="en-US" sz="1600" kern="1200" dirty="0" smtClean="0">
                          <a:solidFill>
                            <a:schemeClr val="dk1"/>
                          </a:solidFill>
                          <a:latin typeface="+mn-lt"/>
                          <a:ea typeface="+mn-ea"/>
                          <a:cs typeface="+mn-ea"/>
                          <a:sym typeface="+mn-lt"/>
                        </a:rPr>
                        <a:t>节点上。</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6051">
                <a:tc>
                  <a:txBody>
                    <a:bodyPr/>
                    <a:lstStyle/>
                    <a:p>
                      <a:r>
                        <a:rPr lang="en-US" altLang="zh-CN" sz="1600" kern="1200" dirty="0" smtClean="0">
                          <a:solidFill>
                            <a:schemeClr val="dk1"/>
                          </a:solidFill>
                          <a:latin typeface="+mn-lt"/>
                          <a:ea typeface="+mn-ea"/>
                          <a:cs typeface="+mn-ea"/>
                          <a:sym typeface="+mn-lt"/>
                        </a:rPr>
                        <a:t>Range</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kern="1200" dirty="0" smtClean="0">
                          <a:solidFill>
                            <a:schemeClr val="dk1"/>
                          </a:solidFill>
                          <a:latin typeface="+mn-lt"/>
                          <a:ea typeface="+mn-ea"/>
                          <a:cs typeface="+mn-ea"/>
                          <a:sym typeface="+mn-lt"/>
                        </a:rPr>
                        <a:t>表数据通过</a:t>
                      </a:r>
                      <a:r>
                        <a:rPr lang="en-US" altLang="zh-CN" sz="1600" kern="1200" dirty="0" smtClean="0">
                          <a:solidFill>
                            <a:schemeClr val="dk1"/>
                          </a:solidFill>
                          <a:latin typeface="+mn-lt"/>
                          <a:ea typeface="+mn-ea"/>
                          <a:cs typeface="+mn-ea"/>
                          <a:sym typeface="+mn-lt"/>
                        </a:rPr>
                        <a:t>Range</a:t>
                      </a:r>
                      <a:r>
                        <a:rPr lang="zh-CN" altLang="en-US" sz="1600" kern="1200" dirty="0" smtClean="0">
                          <a:solidFill>
                            <a:schemeClr val="dk1"/>
                          </a:solidFill>
                          <a:latin typeface="+mn-lt"/>
                          <a:ea typeface="+mn-ea"/>
                          <a:cs typeface="+mn-ea"/>
                          <a:sym typeface="+mn-lt"/>
                        </a:rPr>
                        <a:t>方式分布到指定</a:t>
                      </a:r>
                      <a:r>
                        <a:rPr lang="en-US" altLang="zh-CN" sz="1600" kern="1200" dirty="0" smtClean="0">
                          <a:solidFill>
                            <a:schemeClr val="dk1"/>
                          </a:solidFill>
                          <a:latin typeface="+mn-lt"/>
                          <a:ea typeface="+mn-ea"/>
                          <a:cs typeface="+mn-ea"/>
                          <a:sym typeface="+mn-lt"/>
                        </a:rPr>
                        <a:t>DN</a:t>
                      </a:r>
                      <a:r>
                        <a:rPr lang="zh-CN" altLang="en-US" sz="1600" kern="1200" dirty="0" smtClean="0">
                          <a:solidFill>
                            <a:schemeClr val="dk1"/>
                          </a:solidFill>
                          <a:latin typeface="+mn-lt"/>
                          <a:ea typeface="+mn-ea"/>
                          <a:cs typeface="+mn-ea"/>
                          <a:sym typeface="+mn-lt"/>
                        </a:rPr>
                        <a:t>节点上。</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AutoShape 17"/>
          <p:cNvSpPr>
            <a:spLocks noChangeArrowheads="1"/>
          </p:cNvSpPr>
          <p:nvPr/>
        </p:nvSpPr>
        <p:spPr bwMode="auto">
          <a:xfrm>
            <a:off x="6780076" y="1412776"/>
            <a:ext cx="4502308" cy="2462213"/>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CREATE TABLE </a:t>
            </a:r>
            <a:r>
              <a:rPr lang="en-US" altLang="zh-CN" sz="1600" kern="0" dirty="0" err="1" smtClean="0">
                <a:solidFill>
                  <a:srgbClr val="000000"/>
                </a:solidFill>
                <a:cs typeface="+mn-ea"/>
                <a:sym typeface="+mn-lt"/>
              </a:rPr>
              <a:t>sales_fact</a:t>
            </a:r>
            <a:endParaRPr lang="en-US" altLang="zh-CN" sz="1600" kern="0" dirty="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a:t>
            </a:r>
            <a:endParaRPr lang="en-US" altLang="zh-CN" sz="1600" kern="0" dirty="0">
              <a:solidFill>
                <a:srgbClr val="000000"/>
              </a:solidFill>
              <a:cs typeface="+mn-ea"/>
              <a:sym typeface="+mn-lt"/>
            </a:endParaRPr>
          </a:p>
          <a:p>
            <a:r>
              <a:rPr lang="en-US" altLang="zh-CN" sz="1600" kern="0" dirty="0" err="1" smtClean="0">
                <a:solidFill>
                  <a:srgbClr val="000000"/>
                </a:solidFill>
                <a:cs typeface="+mn-ea"/>
                <a:sym typeface="+mn-lt"/>
              </a:rPr>
              <a:t>region_id</a:t>
            </a:r>
            <a:r>
              <a:rPr lang="en-US" altLang="zh-CN" sz="1600" kern="0" dirty="0" smtClean="0">
                <a:solidFill>
                  <a:srgbClr val="000000"/>
                </a:solidFill>
                <a:cs typeface="+mn-ea"/>
                <a:sym typeface="+mn-lt"/>
              </a:rPr>
              <a:t>  INTEGER,</a:t>
            </a:r>
            <a:endParaRPr lang="en-US" altLang="zh-CN" sz="1600" kern="0" dirty="0" smtClean="0">
              <a:solidFill>
                <a:srgbClr val="000000"/>
              </a:solidFill>
              <a:cs typeface="+mn-ea"/>
              <a:sym typeface="+mn-lt"/>
            </a:endParaRPr>
          </a:p>
          <a:p>
            <a:r>
              <a:rPr lang="en-US" altLang="zh-CN" sz="1600" kern="0" dirty="0" err="1" smtClean="0">
                <a:solidFill>
                  <a:srgbClr val="000000"/>
                </a:solidFill>
                <a:cs typeface="+mn-ea"/>
                <a:sym typeface="+mn-lt"/>
              </a:rPr>
              <a:t>depart_id</a:t>
            </a:r>
            <a:r>
              <a:rPr lang="en-US" altLang="zh-CN" sz="1600" kern="0" dirty="0" smtClean="0">
                <a:solidFill>
                  <a:srgbClr val="000000"/>
                </a:solidFill>
                <a:cs typeface="+mn-ea"/>
                <a:sym typeface="+mn-lt"/>
              </a:rPr>
              <a:t>  INTEGER,</a:t>
            </a:r>
            <a:endParaRPr lang="en-US" altLang="zh-CN" sz="1600" kern="0" dirty="0" smtClean="0">
              <a:solidFill>
                <a:srgbClr val="000000"/>
              </a:solidFill>
              <a:cs typeface="+mn-ea"/>
              <a:sym typeface="+mn-lt"/>
            </a:endParaRPr>
          </a:p>
          <a:p>
            <a:r>
              <a:rPr lang="en-US" altLang="zh-CN" sz="1600" kern="0" dirty="0" err="1" smtClean="0">
                <a:solidFill>
                  <a:srgbClr val="000000"/>
                </a:solidFill>
                <a:cs typeface="+mn-ea"/>
                <a:sym typeface="+mn-lt"/>
              </a:rPr>
              <a:t>product_id</a:t>
            </a:r>
            <a:r>
              <a:rPr lang="en-US" altLang="zh-CN" sz="1600" kern="0" dirty="0" smtClean="0">
                <a:solidFill>
                  <a:srgbClr val="000000"/>
                </a:solidFill>
                <a:cs typeface="+mn-ea"/>
                <a:sym typeface="+mn-lt"/>
              </a:rPr>
              <a:t> INTEGER,</a:t>
            </a:r>
            <a:endParaRPr lang="en-US" altLang="zh-CN" sz="1600" kern="0" dirty="0">
              <a:solidFill>
                <a:srgbClr val="000000"/>
              </a:solidFill>
              <a:cs typeface="+mn-ea"/>
              <a:sym typeface="+mn-lt"/>
            </a:endParaRPr>
          </a:p>
          <a:p>
            <a:r>
              <a:rPr lang="en-US" altLang="zh-CN" sz="1600" kern="0" dirty="0" err="1" smtClean="0">
                <a:solidFill>
                  <a:srgbClr val="000000"/>
                </a:solidFill>
                <a:cs typeface="+mn-ea"/>
                <a:sym typeface="+mn-lt"/>
              </a:rPr>
              <a:t>sale_amt</a:t>
            </a:r>
            <a:r>
              <a:rPr lang="en-US" altLang="zh-CN" sz="1600" kern="0" dirty="0" smtClean="0">
                <a:solidFill>
                  <a:srgbClr val="000000"/>
                </a:solidFill>
                <a:cs typeface="+mn-ea"/>
                <a:sym typeface="+mn-lt"/>
              </a:rPr>
              <a:t>   NUMERIC(9,2),</a:t>
            </a:r>
            <a:endParaRPr lang="en-US" altLang="zh-CN" sz="1600" kern="0" dirty="0" smtClean="0">
              <a:solidFill>
                <a:srgbClr val="000000"/>
              </a:solidFill>
              <a:cs typeface="+mn-ea"/>
              <a:sym typeface="+mn-lt"/>
            </a:endParaRPr>
          </a:p>
          <a:p>
            <a:r>
              <a:rPr lang="en-US" altLang="zh-CN" sz="1600" kern="0" dirty="0" err="1" smtClean="0">
                <a:solidFill>
                  <a:srgbClr val="000000"/>
                </a:solidFill>
                <a:cs typeface="+mn-ea"/>
                <a:sym typeface="+mn-lt"/>
              </a:rPr>
              <a:t>sale_qty</a:t>
            </a:r>
            <a:r>
              <a:rPr lang="en-US" altLang="zh-CN" sz="1600" kern="0" dirty="0" smtClean="0">
                <a:solidFill>
                  <a:srgbClr val="000000"/>
                </a:solidFill>
                <a:cs typeface="+mn-ea"/>
                <a:sym typeface="+mn-lt"/>
              </a:rPr>
              <a:t>   INTEGER</a:t>
            </a:r>
            <a:endParaRPr lang="en-US" altLang="zh-CN" sz="1600" kern="0" dirty="0">
              <a:solidFill>
                <a:srgbClr val="000000"/>
              </a:solidFill>
              <a:cs typeface="+mn-ea"/>
              <a:sym typeface="+mn-lt"/>
            </a:endParaRPr>
          </a:p>
          <a:p>
            <a:r>
              <a:rPr lang="en-US" altLang="zh-CN" sz="1600" kern="0" dirty="0" smtClean="0">
                <a:solidFill>
                  <a:srgbClr val="000000"/>
                </a:solidFill>
                <a:cs typeface="+mn-ea"/>
                <a:sym typeface="+mn-lt"/>
              </a:rPr>
              <a:t>)</a:t>
            </a:r>
            <a:endParaRPr lang="en-US" altLang="zh-CN" sz="1600" kern="0" dirty="0" smtClean="0">
              <a:solidFill>
                <a:srgbClr val="000000"/>
              </a:solidFill>
              <a:cs typeface="+mn-ea"/>
              <a:sym typeface="+mn-lt"/>
            </a:endParaRPr>
          </a:p>
          <a:p>
            <a:r>
              <a:rPr lang="en-US" altLang="zh-CN" sz="1600" b="1" kern="0" dirty="0" smtClean="0">
                <a:solidFill>
                  <a:srgbClr val="000000"/>
                </a:solidFill>
                <a:cs typeface="+mn-ea"/>
                <a:sym typeface="+mn-lt"/>
              </a:rPr>
              <a:t>DISTRIBUTE BY HASH(</a:t>
            </a:r>
            <a:r>
              <a:rPr lang="en-US" altLang="zh-CN" sz="1600" b="1" kern="0" dirty="0" err="1" smtClean="0">
                <a:solidFill>
                  <a:srgbClr val="000000"/>
                </a:solidFill>
                <a:cs typeface="+mn-ea"/>
                <a:sym typeface="+mn-lt"/>
              </a:rPr>
              <a:t>region_id</a:t>
            </a:r>
            <a:r>
              <a:rPr lang="en-US" altLang="zh-CN" sz="1600" b="1" kern="0" dirty="0" smtClean="0">
                <a:solidFill>
                  <a:srgbClr val="000000"/>
                </a:solidFill>
                <a:cs typeface="+mn-ea"/>
                <a:sym typeface="+mn-lt"/>
              </a:rPr>
              <a:t>, </a:t>
            </a:r>
            <a:r>
              <a:rPr lang="en-US" altLang="zh-CN" sz="1600" b="1" kern="0" dirty="0" err="1" smtClean="0">
                <a:solidFill>
                  <a:srgbClr val="000000"/>
                </a:solidFill>
                <a:cs typeface="+mn-ea"/>
                <a:sym typeface="+mn-lt"/>
              </a:rPr>
              <a:t>depart_id</a:t>
            </a:r>
            <a:r>
              <a:rPr lang="en-US" altLang="zh-CN" sz="1600" b="1" kern="0" dirty="0" smtClean="0">
                <a:solidFill>
                  <a:srgbClr val="000000"/>
                </a:solidFill>
                <a:cs typeface="+mn-ea"/>
                <a:sym typeface="+mn-lt"/>
              </a:rPr>
              <a:t>, </a:t>
            </a:r>
            <a:r>
              <a:rPr lang="en-US" altLang="zh-CN" sz="1600" b="1" kern="0" dirty="0" err="1" smtClean="0">
                <a:solidFill>
                  <a:srgbClr val="000000"/>
                </a:solidFill>
                <a:cs typeface="+mn-ea"/>
                <a:sym typeface="+mn-lt"/>
              </a:rPr>
              <a:t>product_id</a:t>
            </a:r>
            <a:r>
              <a:rPr lang="en-US" altLang="zh-CN" sz="1600" b="1" kern="0" dirty="0" smtClean="0">
                <a:solidFill>
                  <a:srgbClr val="000000"/>
                </a:solidFill>
                <a:cs typeface="+mn-ea"/>
                <a:sym typeface="+mn-lt"/>
              </a:rPr>
              <a:t>);</a:t>
            </a:r>
            <a:endParaRPr lang="en-US" altLang="zh-CN" sz="1600" b="1" kern="0" dirty="0">
              <a:solidFill>
                <a:srgbClr val="000000"/>
              </a:solidFill>
              <a:cs typeface="+mn-ea"/>
              <a:sym typeface="+mn-lt"/>
            </a:endParaRPr>
          </a:p>
        </p:txBody>
      </p:sp>
      <p:sp>
        <p:nvSpPr>
          <p:cNvPr id="7" name="AutoShape 17"/>
          <p:cNvSpPr>
            <a:spLocks noChangeArrowheads="1"/>
          </p:cNvSpPr>
          <p:nvPr/>
        </p:nvSpPr>
        <p:spPr bwMode="auto">
          <a:xfrm>
            <a:off x="6780076" y="4387801"/>
            <a:ext cx="3384376" cy="1477328"/>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CREATE TABLE </a:t>
            </a:r>
            <a:r>
              <a:rPr lang="en-US" altLang="zh-CN" sz="1600" kern="0" dirty="0" err="1" smtClean="0">
                <a:solidFill>
                  <a:srgbClr val="000000"/>
                </a:solidFill>
                <a:cs typeface="+mn-ea"/>
                <a:sym typeface="+mn-lt"/>
              </a:rPr>
              <a:t>depart_dim</a:t>
            </a:r>
            <a:endParaRPr lang="en-US" altLang="zh-CN" sz="1600" kern="0" dirty="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a:t>
            </a:r>
            <a:endParaRPr lang="en-US" altLang="zh-CN" sz="1600" kern="0" dirty="0">
              <a:solidFill>
                <a:srgbClr val="000000"/>
              </a:solidFill>
              <a:cs typeface="+mn-ea"/>
              <a:sym typeface="+mn-lt"/>
            </a:endParaRPr>
          </a:p>
          <a:p>
            <a:r>
              <a:rPr lang="en-US" altLang="zh-CN" sz="1600" kern="0" dirty="0" err="1" smtClean="0">
                <a:solidFill>
                  <a:srgbClr val="000000"/>
                </a:solidFill>
                <a:cs typeface="+mn-ea"/>
                <a:sym typeface="+mn-lt"/>
              </a:rPr>
              <a:t>depart_id</a:t>
            </a:r>
            <a:r>
              <a:rPr lang="en-US" altLang="zh-CN" sz="1600" kern="0" dirty="0" smtClean="0">
                <a:solidFill>
                  <a:srgbClr val="000000"/>
                </a:solidFill>
                <a:cs typeface="+mn-ea"/>
                <a:sym typeface="+mn-lt"/>
              </a:rPr>
              <a:t>  INTEGER,</a:t>
            </a:r>
            <a:endParaRPr lang="en-US" altLang="zh-CN" sz="1600" kern="0" dirty="0" smtClean="0">
              <a:solidFill>
                <a:srgbClr val="000000"/>
              </a:solidFill>
              <a:cs typeface="+mn-ea"/>
              <a:sym typeface="+mn-lt"/>
            </a:endParaRPr>
          </a:p>
          <a:p>
            <a:r>
              <a:rPr lang="en-US" altLang="zh-CN" sz="1600" kern="0" dirty="0" err="1" smtClean="0">
                <a:solidFill>
                  <a:srgbClr val="000000"/>
                </a:solidFill>
                <a:cs typeface="+mn-ea"/>
                <a:sym typeface="+mn-lt"/>
              </a:rPr>
              <a:t>depart_name</a:t>
            </a:r>
            <a:r>
              <a:rPr lang="en-US" altLang="zh-CN" sz="1600" kern="0" dirty="0" smtClean="0">
                <a:solidFill>
                  <a:srgbClr val="000000"/>
                </a:solidFill>
                <a:cs typeface="+mn-ea"/>
                <a:sym typeface="+mn-lt"/>
              </a:rPr>
              <a:t> VARHCARH2(60)</a:t>
            </a:r>
            <a:endParaRPr lang="en-US" altLang="zh-CN" sz="1600" kern="0" dirty="0">
              <a:solidFill>
                <a:srgbClr val="000000"/>
              </a:solidFill>
              <a:cs typeface="+mn-ea"/>
              <a:sym typeface="+mn-lt"/>
            </a:endParaRPr>
          </a:p>
          <a:p>
            <a:r>
              <a:rPr lang="en-US" altLang="zh-CN" sz="1600" kern="0" dirty="0" smtClean="0">
                <a:solidFill>
                  <a:srgbClr val="000000"/>
                </a:solidFill>
                <a:cs typeface="+mn-ea"/>
                <a:sym typeface="+mn-lt"/>
              </a:rPr>
              <a:t>)</a:t>
            </a:r>
            <a:endParaRPr lang="en-US" altLang="zh-CN" sz="1600" kern="0" dirty="0" smtClean="0">
              <a:solidFill>
                <a:srgbClr val="000000"/>
              </a:solidFill>
              <a:cs typeface="+mn-ea"/>
              <a:sym typeface="+mn-lt"/>
            </a:endParaRPr>
          </a:p>
          <a:p>
            <a:r>
              <a:rPr lang="en-US" altLang="zh-CN" sz="1600" b="1" kern="0" dirty="0" smtClean="0">
                <a:solidFill>
                  <a:srgbClr val="000000"/>
                </a:solidFill>
                <a:cs typeface="+mn-ea"/>
                <a:sym typeface="+mn-lt"/>
              </a:rPr>
              <a:t>DISTRIBUTE BY REPLICATION;</a:t>
            </a:r>
            <a:endParaRPr lang="en-US" altLang="zh-CN" sz="1600" b="1" kern="0" dirty="0">
              <a:solidFill>
                <a:srgbClr val="000000"/>
              </a:solidFill>
              <a:cs typeface="+mn-ea"/>
              <a:sym typeface="+mn-lt"/>
            </a:endParaRPr>
          </a:p>
        </p:txBody>
      </p:sp>
      <p:sp>
        <p:nvSpPr>
          <p:cNvPr id="8" name="文本框 7"/>
          <p:cNvSpPr txBox="1"/>
          <p:nvPr/>
        </p:nvSpPr>
        <p:spPr bwMode="auto">
          <a:xfrm>
            <a:off x="9906432" y="2861681"/>
            <a:ext cx="1188132"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400" b="1" dirty="0">
                <a:cs typeface="+mn-ea"/>
                <a:sym typeface="+mn-lt"/>
              </a:rPr>
              <a:t>H</a:t>
            </a:r>
            <a:r>
              <a:rPr kumimoji="1" lang="en-US" altLang="zh-CN" sz="1400" b="1" dirty="0" smtClean="0">
                <a:cs typeface="+mn-ea"/>
                <a:sym typeface="+mn-lt"/>
              </a:rPr>
              <a:t>ash</a:t>
            </a:r>
            <a:r>
              <a:rPr kumimoji="1" lang="zh-CN" altLang="en-US" sz="1400" b="1" dirty="0" smtClean="0">
                <a:cs typeface="+mn-ea"/>
                <a:sym typeface="+mn-lt"/>
              </a:rPr>
              <a:t>分布方式</a:t>
            </a:r>
            <a:endParaRPr kumimoji="1" lang="en-US" altLang="zh-CN" sz="1400" b="1" dirty="0" smtClean="0">
              <a:cs typeface="+mn-ea"/>
              <a:sym typeface="+mn-lt"/>
            </a:endParaRPr>
          </a:p>
        </p:txBody>
      </p:sp>
      <p:cxnSp>
        <p:nvCxnSpPr>
          <p:cNvPr id="9" name="直接箭头连接符 8"/>
          <p:cNvCxnSpPr>
            <a:stCxn id="8" idx="1"/>
          </p:cNvCxnSpPr>
          <p:nvPr/>
        </p:nvCxnSpPr>
        <p:spPr bwMode="auto">
          <a:xfrm flipH="1">
            <a:off x="8743592" y="2969403"/>
            <a:ext cx="1162840" cy="4140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文本框 10"/>
          <p:cNvSpPr txBox="1"/>
          <p:nvPr/>
        </p:nvSpPr>
        <p:spPr bwMode="auto">
          <a:xfrm>
            <a:off x="9031536" y="6066196"/>
            <a:ext cx="2551089"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400" b="1" dirty="0" smtClean="0">
                <a:cs typeface="+mn-ea"/>
                <a:sym typeface="+mn-lt"/>
              </a:rPr>
              <a:t>Replication</a:t>
            </a:r>
            <a:r>
              <a:rPr kumimoji="1" lang="zh-CN" altLang="en-US" sz="1400" b="1" dirty="0" smtClean="0">
                <a:cs typeface="+mn-ea"/>
                <a:sym typeface="+mn-lt"/>
              </a:rPr>
              <a:t>复制分布方式</a:t>
            </a:r>
            <a:endParaRPr kumimoji="1" lang="en-US" altLang="zh-CN" sz="1400" b="1" dirty="0" smtClean="0">
              <a:cs typeface="+mn-ea"/>
              <a:sym typeface="+mn-lt"/>
            </a:endParaRPr>
          </a:p>
        </p:txBody>
      </p:sp>
      <p:cxnSp>
        <p:nvCxnSpPr>
          <p:cNvPr id="12" name="直接箭头连接符 11"/>
          <p:cNvCxnSpPr/>
          <p:nvPr/>
        </p:nvCxnSpPr>
        <p:spPr bwMode="auto">
          <a:xfrm flipH="1" flipV="1">
            <a:off x="8865771" y="5862708"/>
            <a:ext cx="378040" cy="3112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数据策略选择</a:t>
            </a:r>
            <a:endParaRPr lang="zh-CN" altLang="en-US" dirty="0">
              <a:latin typeface="+mn-lt"/>
              <a:ea typeface="+mn-ea"/>
              <a:cs typeface="+mn-ea"/>
              <a:sym typeface="+mn-lt"/>
            </a:endParaRPr>
          </a:p>
        </p:txBody>
      </p:sp>
      <p:sp>
        <p:nvSpPr>
          <p:cNvPr id="191" name="文本占位符 2"/>
          <p:cNvSpPr>
            <a:spLocks noGrp="1"/>
          </p:cNvSpPr>
          <p:nvPr>
            <p:ph type="body" sz="quarter" idx="10"/>
          </p:nvPr>
        </p:nvSpPr>
        <p:spPr>
          <a:xfrm>
            <a:off x="481986" y="1233488"/>
            <a:ext cx="3152436" cy="4680000"/>
          </a:xfrm>
        </p:spPr>
        <p:txBody>
          <a:bodyPr/>
          <a:lstStyle/>
          <a:p>
            <a:r>
              <a:rPr lang="zh-CN" altLang="en-US" sz="1600" dirty="0" smtClean="0">
                <a:latin typeface="+mn-lt"/>
                <a:ea typeface="+mn-ea"/>
                <a:cs typeface="+mn-ea"/>
                <a:sym typeface="+mn-lt"/>
              </a:rPr>
              <a:t>复制</a:t>
            </a:r>
            <a:r>
              <a:rPr lang="en-US" altLang="zh-CN" sz="1600" dirty="0" smtClean="0">
                <a:latin typeface="+mn-lt"/>
                <a:ea typeface="+mn-ea"/>
                <a:cs typeface="+mn-ea"/>
                <a:sym typeface="+mn-lt"/>
              </a:rPr>
              <a:t>(Replication)</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适合于记录集较小的表</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表中数据在各节点上完全复制，各</a:t>
            </a:r>
            <a:r>
              <a:rPr lang="en-US" altLang="zh-CN" sz="1400" dirty="0" smtClean="0">
                <a:latin typeface="+mn-lt"/>
                <a:ea typeface="+mn-ea"/>
                <a:cs typeface="+mn-ea"/>
                <a:sym typeface="+mn-lt"/>
              </a:rPr>
              <a:t>DN</a:t>
            </a:r>
            <a:r>
              <a:rPr lang="zh-CN" altLang="en-US" sz="1400" dirty="0" smtClean="0">
                <a:latin typeface="+mn-lt"/>
                <a:ea typeface="+mn-ea"/>
                <a:cs typeface="+mn-ea"/>
                <a:sym typeface="+mn-lt"/>
              </a:rPr>
              <a:t>都拥有全量数据</a:t>
            </a:r>
            <a:endParaRPr lang="en-US" altLang="zh-CN" sz="1400" dirty="0" smtClean="0">
              <a:latin typeface="+mn-lt"/>
              <a:ea typeface="+mn-ea"/>
              <a:cs typeface="+mn-ea"/>
              <a:sym typeface="+mn-lt"/>
            </a:endParaRPr>
          </a:p>
        </p:txBody>
      </p:sp>
      <p:grpSp>
        <p:nvGrpSpPr>
          <p:cNvPr id="3" name="组合 2"/>
          <p:cNvGrpSpPr/>
          <p:nvPr/>
        </p:nvGrpSpPr>
        <p:grpSpPr>
          <a:xfrm>
            <a:off x="2718306" y="1419096"/>
            <a:ext cx="8151047" cy="4896680"/>
            <a:chOff x="2718306" y="1419096"/>
            <a:chExt cx="8151047" cy="4896680"/>
          </a:xfrm>
        </p:grpSpPr>
        <p:sp>
          <p:nvSpPr>
            <p:cNvPr id="13" name="圆角矩形 12"/>
            <p:cNvSpPr/>
            <p:nvPr/>
          </p:nvSpPr>
          <p:spPr bwMode="auto">
            <a:xfrm>
              <a:off x="9021265" y="2792307"/>
              <a:ext cx="1503227" cy="1728192"/>
            </a:xfrm>
            <a:prstGeom prst="round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800">
                <a:cs typeface="+mn-ea"/>
                <a:sym typeface="+mn-lt"/>
              </a:endParaRPr>
            </a:p>
          </p:txBody>
        </p:sp>
        <p:sp>
          <p:nvSpPr>
            <p:cNvPr id="14" name="圆角矩形 13"/>
            <p:cNvSpPr/>
            <p:nvPr/>
          </p:nvSpPr>
          <p:spPr bwMode="auto">
            <a:xfrm>
              <a:off x="6706771" y="2792307"/>
              <a:ext cx="1152130" cy="1728192"/>
            </a:xfrm>
            <a:prstGeom prst="round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800">
                <a:cs typeface="+mn-ea"/>
                <a:sym typeface="+mn-lt"/>
              </a:endParaRPr>
            </a:p>
          </p:txBody>
        </p:sp>
        <p:sp>
          <p:nvSpPr>
            <p:cNvPr id="15" name="TextBox 74"/>
            <p:cNvSpPr txBox="1"/>
            <p:nvPr/>
          </p:nvSpPr>
          <p:spPr>
            <a:xfrm>
              <a:off x="6769862" y="2054880"/>
              <a:ext cx="1201577" cy="738664"/>
            </a:xfrm>
            <a:prstGeom prst="rect">
              <a:avLst/>
            </a:prstGeom>
            <a:noFill/>
          </p:spPr>
          <p:txBody>
            <a:bodyPr wrap="square" rtlCol="0">
              <a:spAutoFit/>
            </a:bodyPr>
            <a:lstStyle/>
            <a:p>
              <a:r>
                <a:rPr lang="en-US" altLang="zh-CN" sz="1400" dirty="0" smtClean="0">
                  <a:cs typeface="+mn-ea"/>
                  <a:sym typeface="+mn-lt"/>
                </a:rPr>
                <a:t>Hash</a:t>
              </a:r>
              <a:r>
                <a:rPr lang="zh-CN" altLang="en-US" sz="1400" dirty="0" smtClean="0">
                  <a:cs typeface="+mn-ea"/>
                  <a:sym typeface="+mn-lt"/>
                </a:rPr>
                <a:t>值</a:t>
              </a:r>
              <a:endParaRPr lang="en-US" altLang="zh-CN" sz="1400" dirty="0" smtClean="0">
                <a:cs typeface="+mn-ea"/>
                <a:sym typeface="+mn-lt"/>
              </a:endParaRPr>
            </a:p>
            <a:p>
              <a:r>
                <a:rPr lang="en-US" altLang="zh-CN" sz="1400" dirty="0" smtClean="0">
                  <a:cs typeface="+mn-ea"/>
                  <a:sym typeface="+mn-lt"/>
                </a:rPr>
                <a:t>List</a:t>
              </a:r>
              <a:r>
                <a:rPr lang="zh-CN" altLang="en-US" sz="1400" dirty="0" smtClean="0">
                  <a:cs typeface="+mn-ea"/>
                  <a:sym typeface="+mn-lt"/>
                </a:rPr>
                <a:t>值</a:t>
              </a:r>
              <a:endParaRPr lang="en-US" altLang="zh-CN" sz="1400" dirty="0" smtClean="0">
                <a:cs typeface="+mn-ea"/>
                <a:sym typeface="+mn-lt"/>
              </a:endParaRPr>
            </a:p>
            <a:p>
              <a:r>
                <a:rPr lang="en-US" altLang="zh-CN" sz="1400" dirty="0" smtClean="0">
                  <a:cs typeface="+mn-ea"/>
                  <a:sym typeface="+mn-lt"/>
                </a:rPr>
                <a:t>Range</a:t>
              </a:r>
              <a:r>
                <a:rPr lang="zh-CN" altLang="en-US" sz="1400" dirty="0" smtClean="0">
                  <a:cs typeface="+mn-ea"/>
                  <a:sym typeface="+mn-lt"/>
                </a:rPr>
                <a:t>区间</a:t>
              </a:r>
              <a:endParaRPr lang="zh-CN" altLang="en-US" sz="1400" dirty="0">
                <a:cs typeface="+mn-ea"/>
                <a:sym typeface="+mn-lt"/>
              </a:endParaRPr>
            </a:p>
          </p:txBody>
        </p:sp>
        <p:sp>
          <p:nvSpPr>
            <p:cNvPr id="16" name="TextBox 79"/>
            <p:cNvSpPr txBox="1"/>
            <p:nvPr/>
          </p:nvSpPr>
          <p:spPr>
            <a:xfrm>
              <a:off x="9201287" y="2798114"/>
              <a:ext cx="1237839" cy="276999"/>
            </a:xfrm>
            <a:prstGeom prst="rect">
              <a:avLst/>
            </a:prstGeom>
            <a:noFill/>
          </p:spPr>
          <p:txBody>
            <a:bodyPr wrap="none" rtlCol="0">
              <a:spAutoFit/>
            </a:bodyPr>
            <a:lstStyle/>
            <a:p>
              <a:r>
                <a:rPr lang="en-US" altLang="zh-CN" sz="1200" dirty="0" smtClean="0">
                  <a:cs typeface="+mn-ea"/>
                  <a:sym typeface="+mn-lt"/>
                </a:rPr>
                <a:t> col1      col2,…</a:t>
              </a:r>
              <a:endParaRPr lang="zh-CN" altLang="en-US" sz="1200" dirty="0">
                <a:cs typeface="+mn-ea"/>
                <a:sym typeface="+mn-lt"/>
              </a:endParaRPr>
            </a:p>
          </p:txBody>
        </p:sp>
        <p:cxnSp>
          <p:nvCxnSpPr>
            <p:cNvPr id="29" name="直接箭头连接符 28"/>
            <p:cNvCxnSpPr>
              <a:stCxn id="122" idx="1"/>
              <a:endCxn id="115" idx="3"/>
            </p:cNvCxnSpPr>
            <p:nvPr/>
          </p:nvCxnSpPr>
          <p:spPr bwMode="auto">
            <a:xfrm flipH="1" flipV="1">
              <a:off x="7808621" y="3467952"/>
              <a:ext cx="1421526" cy="226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36" name="组合 7"/>
            <p:cNvGrpSpPr/>
            <p:nvPr/>
          </p:nvGrpSpPr>
          <p:grpSpPr>
            <a:xfrm>
              <a:off x="4522109" y="1419096"/>
              <a:ext cx="996529" cy="847480"/>
              <a:chOff x="1763688" y="3861048"/>
              <a:chExt cx="1332148" cy="1260140"/>
            </a:xfrm>
          </p:grpSpPr>
          <p:sp>
            <p:nvSpPr>
              <p:cNvPr id="37" name="圆角矩形 36"/>
              <p:cNvSpPr/>
              <p:nvPr/>
            </p:nvSpPr>
            <p:spPr bwMode="auto">
              <a:xfrm>
                <a:off x="1763688" y="3861048"/>
                <a:ext cx="1332148" cy="1260140"/>
              </a:xfrm>
              <a:prstGeom prst="roundRect">
                <a:avLst/>
              </a:prstGeom>
              <a:solidFill>
                <a:schemeClr val="accent5">
                  <a:alpha val="2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38" name="TextBox 164"/>
              <p:cNvSpPr txBox="1"/>
              <p:nvPr/>
            </p:nvSpPr>
            <p:spPr>
              <a:xfrm>
                <a:off x="2096725" y="3861048"/>
                <a:ext cx="690435" cy="411877"/>
              </a:xfrm>
              <a:prstGeom prst="rect">
                <a:avLst/>
              </a:prstGeom>
              <a:noFill/>
            </p:spPr>
            <p:txBody>
              <a:bodyPr wrap="none" rtlCol="0">
                <a:spAutoFit/>
              </a:bodyPr>
              <a:lstStyle/>
              <a:p>
                <a:r>
                  <a:rPr lang="en-US" altLang="zh-CN" sz="1200" dirty="0" smtClean="0">
                    <a:cs typeface="+mn-ea"/>
                    <a:sym typeface="+mn-lt"/>
                  </a:rPr>
                  <a:t>DN1</a:t>
                </a:r>
                <a:endParaRPr lang="zh-CN" altLang="en-US" sz="1200" dirty="0">
                  <a:cs typeface="+mn-ea"/>
                  <a:sym typeface="+mn-lt"/>
                </a:endParaRPr>
              </a:p>
            </p:txBody>
          </p:sp>
        </p:grpSp>
        <p:cxnSp>
          <p:nvCxnSpPr>
            <p:cNvPr id="48" name="直接箭头连接符 47"/>
            <p:cNvCxnSpPr>
              <a:stCxn id="81" idx="3"/>
              <a:endCxn id="72" idx="1"/>
            </p:cNvCxnSpPr>
            <p:nvPr/>
          </p:nvCxnSpPr>
          <p:spPr bwMode="auto">
            <a:xfrm flipV="1">
              <a:off x="3326479" y="1813680"/>
              <a:ext cx="1328063" cy="2150628"/>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49" name="直接箭头连接符 48"/>
            <p:cNvCxnSpPr>
              <a:stCxn id="81" idx="3"/>
              <a:endCxn id="150" idx="1"/>
            </p:cNvCxnSpPr>
            <p:nvPr/>
          </p:nvCxnSpPr>
          <p:spPr bwMode="auto">
            <a:xfrm flipV="1">
              <a:off x="3326479" y="3842097"/>
              <a:ext cx="1292059" cy="122211"/>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50" name="直接箭头连接符 49"/>
            <p:cNvCxnSpPr>
              <a:stCxn id="81" idx="3"/>
              <a:endCxn id="145" idx="1"/>
            </p:cNvCxnSpPr>
            <p:nvPr/>
          </p:nvCxnSpPr>
          <p:spPr bwMode="auto">
            <a:xfrm flipV="1">
              <a:off x="3326479" y="2821093"/>
              <a:ext cx="1328063" cy="1143215"/>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51" name="直接箭头连接符 50"/>
            <p:cNvCxnSpPr>
              <a:stCxn id="81" idx="3"/>
              <a:endCxn id="155" idx="1"/>
            </p:cNvCxnSpPr>
            <p:nvPr/>
          </p:nvCxnSpPr>
          <p:spPr bwMode="auto">
            <a:xfrm>
              <a:off x="3326479" y="3964308"/>
              <a:ext cx="1292059" cy="852617"/>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52" name="直接箭头连接符 51"/>
            <p:cNvCxnSpPr>
              <a:stCxn id="81" idx="3"/>
              <a:endCxn id="160" idx="1"/>
            </p:cNvCxnSpPr>
            <p:nvPr/>
          </p:nvCxnSpPr>
          <p:spPr bwMode="auto">
            <a:xfrm>
              <a:off x="3326479" y="3964308"/>
              <a:ext cx="1281866" cy="1898572"/>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59" name="直接箭头连接符 58"/>
            <p:cNvCxnSpPr>
              <a:stCxn id="114" idx="1"/>
            </p:cNvCxnSpPr>
            <p:nvPr/>
          </p:nvCxnSpPr>
          <p:spPr bwMode="auto">
            <a:xfrm flipH="1" flipV="1">
              <a:off x="5421082" y="2122612"/>
              <a:ext cx="1489705" cy="1060223"/>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61" name="直接箭头连接符 60"/>
            <p:cNvCxnSpPr>
              <a:stCxn id="115" idx="1"/>
              <a:endCxn id="144" idx="3"/>
            </p:cNvCxnSpPr>
            <p:nvPr/>
          </p:nvCxnSpPr>
          <p:spPr bwMode="auto">
            <a:xfrm flipH="1" flipV="1">
              <a:off x="5348811" y="3073121"/>
              <a:ext cx="1561976" cy="394831"/>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63" name="直接箭头连接符 62"/>
            <p:cNvCxnSpPr/>
            <p:nvPr/>
          </p:nvCxnSpPr>
          <p:spPr bwMode="auto">
            <a:xfrm flipH="1">
              <a:off x="5350426" y="4440050"/>
              <a:ext cx="1596095" cy="1700629"/>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sp>
          <p:nvSpPr>
            <p:cNvPr id="64" name="TextBox 307"/>
            <p:cNvSpPr txBox="1"/>
            <p:nvPr/>
          </p:nvSpPr>
          <p:spPr>
            <a:xfrm>
              <a:off x="5812574" y="2471262"/>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zh-CN" altLang="en-US" dirty="0">
                  <a:latin typeface="+mn-lt"/>
                  <a:ea typeface="+mn-ea"/>
                  <a:cs typeface="+mn-ea"/>
                  <a:sym typeface="+mn-lt"/>
                </a:rPr>
                <a:t>映射</a:t>
              </a:r>
              <a:endParaRPr lang="zh-CN" altLang="en-US" dirty="0">
                <a:latin typeface="+mn-lt"/>
                <a:ea typeface="+mn-ea"/>
                <a:cs typeface="+mn-ea"/>
                <a:sym typeface="+mn-lt"/>
              </a:endParaRPr>
            </a:p>
          </p:txBody>
        </p:sp>
        <p:sp>
          <p:nvSpPr>
            <p:cNvPr id="69" name="TextBox 316"/>
            <p:cNvSpPr txBox="1"/>
            <p:nvPr/>
          </p:nvSpPr>
          <p:spPr>
            <a:xfrm>
              <a:off x="2718306" y="4178247"/>
              <a:ext cx="739952" cy="307777"/>
            </a:xfrm>
            <a:prstGeom prst="rect">
              <a:avLst/>
            </a:prstGeom>
            <a:noFill/>
          </p:spPr>
          <p:txBody>
            <a:bodyPr wrap="square" rtlCol="0">
              <a:spAutoFit/>
            </a:bodyPr>
            <a:lstStyle/>
            <a:p>
              <a:r>
                <a:rPr lang="zh-CN" altLang="en-US" sz="1400" b="1" dirty="0" smtClean="0">
                  <a:cs typeface="+mn-ea"/>
                  <a:sym typeface="+mn-lt"/>
                </a:rPr>
                <a:t>复制表</a:t>
              </a:r>
              <a:endParaRPr lang="zh-CN" altLang="en-US" sz="1400" b="1" dirty="0">
                <a:cs typeface="+mn-ea"/>
                <a:sym typeface="+mn-lt"/>
              </a:endParaRPr>
            </a:p>
          </p:txBody>
        </p:sp>
        <p:sp>
          <p:nvSpPr>
            <p:cNvPr id="70" name="TextBox 317"/>
            <p:cNvSpPr txBox="1"/>
            <p:nvPr/>
          </p:nvSpPr>
          <p:spPr>
            <a:xfrm>
              <a:off x="9260168" y="2446504"/>
              <a:ext cx="1178958" cy="307777"/>
            </a:xfrm>
            <a:prstGeom prst="rect">
              <a:avLst/>
            </a:prstGeom>
            <a:noFill/>
          </p:spPr>
          <p:txBody>
            <a:bodyPr wrap="square" rtlCol="0">
              <a:spAutoFit/>
            </a:bodyPr>
            <a:lstStyle/>
            <a:p>
              <a:r>
                <a:rPr lang="zh-CN" altLang="en-US" sz="1400" b="1" dirty="0" smtClean="0">
                  <a:cs typeface="+mn-ea"/>
                  <a:sym typeface="+mn-lt"/>
                </a:rPr>
                <a:t>分布表</a:t>
              </a:r>
              <a:r>
                <a:rPr lang="en-US" altLang="zh-CN" sz="1400" b="1" dirty="0" smtClean="0">
                  <a:cs typeface="+mn-ea"/>
                  <a:sym typeface="+mn-lt"/>
                </a:rPr>
                <a:t>T2</a:t>
              </a:r>
              <a:endParaRPr lang="zh-CN" altLang="en-US" sz="1400" b="1" dirty="0">
                <a:cs typeface="+mn-ea"/>
                <a:sym typeface="+mn-lt"/>
              </a:endParaRPr>
            </a:p>
          </p:txBody>
        </p:sp>
        <p:sp>
          <p:nvSpPr>
            <p:cNvPr id="71" name="矩形 70"/>
            <p:cNvSpPr/>
            <p:nvPr/>
          </p:nvSpPr>
          <p:spPr bwMode="auto">
            <a:xfrm>
              <a:off x="4654542" y="1918257"/>
              <a:ext cx="694269" cy="2949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T2.p1</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72" name="矩形 71"/>
            <p:cNvSpPr/>
            <p:nvPr/>
          </p:nvSpPr>
          <p:spPr bwMode="auto">
            <a:xfrm>
              <a:off x="4654542" y="1666229"/>
              <a:ext cx="694269" cy="29490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   T1</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81" name="矩形 80"/>
            <p:cNvSpPr/>
            <p:nvPr/>
          </p:nvSpPr>
          <p:spPr bwMode="auto">
            <a:xfrm>
              <a:off x="2839524" y="3797736"/>
              <a:ext cx="486955" cy="333144"/>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400" dirty="0" smtClean="0">
                  <a:cs typeface="+mn-ea"/>
                  <a:sym typeface="+mn-lt"/>
                </a:rPr>
                <a:t>T1</a:t>
              </a:r>
              <a:endParaRPr lang="zh-CN" altLang="en-US" sz="1400" dirty="0">
                <a:cs typeface="+mn-ea"/>
                <a:sym typeface="+mn-lt"/>
              </a:endParaRPr>
            </a:p>
          </p:txBody>
        </p:sp>
        <p:sp>
          <p:nvSpPr>
            <p:cNvPr id="114" name="TextBox 96"/>
            <p:cNvSpPr txBox="1"/>
            <p:nvPr/>
          </p:nvSpPr>
          <p:spPr>
            <a:xfrm>
              <a:off x="6910787" y="3044335"/>
              <a:ext cx="897834" cy="276999"/>
            </a:xfrm>
            <a:prstGeom prst="rect">
              <a:avLst/>
            </a:prstGeom>
            <a:noFill/>
          </p:spPr>
          <p:txBody>
            <a:bodyPr wrap="square" rtlCol="0">
              <a:spAutoFit/>
            </a:bodyPr>
            <a:lstStyle/>
            <a:p>
              <a:r>
                <a:rPr lang="en-US" altLang="zh-CN" sz="1200" dirty="0" smtClean="0">
                  <a:cs typeface="+mn-ea"/>
                  <a:sym typeface="+mn-lt"/>
                </a:rPr>
                <a:t>value1</a:t>
              </a:r>
              <a:endParaRPr lang="en-US" altLang="zh-CN" sz="1200" dirty="0" smtClean="0">
                <a:cs typeface="+mn-ea"/>
                <a:sym typeface="+mn-lt"/>
              </a:endParaRPr>
            </a:p>
          </p:txBody>
        </p:sp>
        <p:sp>
          <p:nvSpPr>
            <p:cNvPr id="115" name="TextBox 96"/>
            <p:cNvSpPr txBox="1"/>
            <p:nvPr/>
          </p:nvSpPr>
          <p:spPr>
            <a:xfrm>
              <a:off x="6910787" y="3329452"/>
              <a:ext cx="897834" cy="276999"/>
            </a:xfrm>
            <a:prstGeom prst="rect">
              <a:avLst/>
            </a:prstGeom>
            <a:noFill/>
          </p:spPr>
          <p:txBody>
            <a:bodyPr wrap="square" rtlCol="0">
              <a:spAutoFit/>
            </a:bodyPr>
            <a:lstStyle/>
            <a:p>
              <a:r>
                <a:rPr lang="en-US" altLang="zh-CN" sz="1200" dirty="0" smtClean="0">
                  <a:cs typeface="+mn-ea"/>
                  <a:sym typeface="+mn-lt"/>
                </a:rPr>
                <a:t>value2</a:t>
              </a:r>
              <a:endParaRPr lang="en-US" altLang="zh-CN" sz="1200" dirty="0" smtClean="0">
                <a:cs typeface="+mn-ea"/>
                <a:sym typeface="+mn-lt"/>
              </a:endParaRPr>
            </a:p>
          </p:txBody>
        </p:sp>
        <p:sp>
          <p:nvSpPr>
            <p:cNvPr id="118" name="TextBox 96"/>
            <p:cNvSpPr txBox="1"/>
            <p:nvPr/>
          </p:nvSpPr>
          <p:spPr>
            <a:xfrm>
              <a:off x="6910787" y="3614569"/>
              <a:ext cx="897834" cy="276999"/>
            </a:xfrm>
            <a:prstGeom prst="rect">
              <a:avLst/>
            </a:prstGeom>
            <a:noFill/>
          </p:spPr>
          <p:txBody>
            <a:bodyPr wrap="square" rtlCol="0">
              <a:spAutoFit/>
            </a:bodyPr>
            <a:lstStyle/>
            <a:p>
              <a:r>
                <a:rPr lang="en-US" altLang="zh-CN" sz="1200" dirty="0" smtClean="0">
                  <a:cs typeface="+mn-ea"/>
                  <a:sym typeface="+mn-lt"/>
                </a:rPr>
                <a:t>value3</a:t>
              </a:r>
              <a:endParaRPr lang="en-US" altLang="zh-CN" sz="1200" dirty="0" smtClean="0">
                <a:cs typeface="+mn-ea"/>
                <a:sym typeface="+mn-lt"/>
              </a:endParaRPr>
            </a:p>
          </p:txBody>
        </p:sp>
        <p:sp>
          <p:nvSpPr>
            <p:cNvPr id="119" name="TextBox 96"/>
            <p:cNvSpPr txBox="1"/>
            <p:nvPr/>
          </p:nvSpPr>
          <p:spPr>
            <a:xfrm>
              <a:off x="6910787" y="4184802"/>
              <a:ext cx="897834" cy="276999"/>
            </a:xfrm>
            <a:prstGeom prst="rect">
              <a:avLst/>
            </a:prstGeom>
            <a:noFill/>
          </p:spPr>
          <p:txBody>
            <a:bodyPr wrap="square" rtlCol="0">
              <a:spAutoFit/>
            </a:bodyPr>
            <a:lstStyle/>
            <a:p>
              <a:r>
                <a:rPr lang="en-US" altLang="zh-CN" sz="1200" dirty="0" err="1" smtClean="0">
                  <a:cs typeface="+mn-ea"/>
                  <a:sym typeface="+mn-lt"/>
                </a:rPr>
                <a:t>valuen</a:t>
              </a:r>
              <a:endParaRPr lang="en-US" altLang="zh-CN" sz="1200" dirty="0" smtClean="0">
                <a:cs typeface="+mn-ea"/>
                <a:sym typeface="+mn-lt"/>
              </a:endParaRPr>
            </a:p>
          </p:txBody>
        </p:sp>
        <p:sp>
          <p:nvSpPr>
            <p:cNvPr id="120" name="TextBox 96"/>
            <p:cNvSpPr txBox="1"/>
            <p:nvPr/>
          </p:nvSpPr>
          <p:spPr>
            <a:xfrm>
              <a:off x="6910787" y="3899686"/>
              <a:ext cx="550253" cy="276999"/>
            </a:xfrm>
            <a:prstGeom prst="rect">
              <a:avLst/>
            </a:prstGeom>
            <a:noFill/>
          </p:spPr>
          <p:txBody>
            <a:bodyPr wrap="square" rtlCol="0">
              <a:spAutoFit/>
            </a:bodyPr>
            <a:lstStyle/>
            <a:p>
              <a:r>
                <a:rPr lang="en-US" altLang="zh-CN" sz="1200" dirty="0" smtClean="0">
                  <a:cs typeface="+mn-ea"/>
                  <a:sym typeface="+mn-lt"/>
                </a:rPr>
                <a:t>……</a:t>
              </a:r>
              <a:endParaRPr lang="en-US" altLang="zh-CN" sz="1200" dirty="0" smtClean="0">
                <a:cs typeface="+mn-ea"/>
                <a:sym typeface="+mn-lt"/>
              </a:endParaRPr>
            </a:p>
          </p:txBody>
        </p:sp>
        <p:sp>
          <p:nvSpPr>
            <p:cNvPr id="121" name="TextBox 96"/>
            <p:cNvSpPr txBox="1"/>
            <p:nvPr/>
          </p:nvSpPr>
          <p:spPr>
            <a:xfrm>
              <a:off x="9217815" y="3052453"/>
              <a:ext cx="897834" cy="276999"/>
            </a:xfrm>
            <a:prstGeom prst="rect">
              <a:avLst/>
            </a:prstGeom>
            <a:noFill/>
          </p:spPr>
          <p:txBody>
            <a:bodyPr wrap="square" rtlCol="0">
              <a:spAutoFit/>
            </a:bodyPr>
            <a:lstStyle/>
            <a:p>
              <a:r>
                <a:rPr lang="en-US" altLang="zh-CN" sz="1200" dirty="0" smtClean="0">
                  <a:cs typeface="+mn-ea"/>
                  <a:sym typeface="+mn-lt"/>
                </a:rPr>
                <a:t>data1</a:t>
              </a:r>
              <a:endParaRPr lang="en-US" altLang="zh-CN" sz="1200" dirty="0" smtClean="0">
                <a:cs typeface="+mn-ea"/>
                <a:sym typeface="+mn-lt"/>
              </a:endParaRPr>
            </a:p>
          </p:txBody>
        </p:sp>
        <p:sp>
          <p:nvSpPr>
            <p:cNvPr id="122" name="TextBox 96"/>
            <p:cNvSpPr txBox="1"/>
            <p:nvPr/>
          </p:nvSpPr>
          <p:spPr>
            <a:xfrm>
              <a:off x="9230147" y="3352146"/>
              <a:ext cx="897834" cy="276999"/>
            </a:xfrm>
            <a:prstGeom prst="rect">
              <a:avLst/>
            </a:prstGeom>
            <a:noFill/>
          </p:spPr>
          <p:txBody>
            <a:bodyPr wrap="square" rtlCol="0">
              <a:spAutoFit/>
            </a:bodyPr>
            <a:lstStyle/>
            <a:p>
              <a:r>
                <a:rPr lang="en-US" altLang="zh-CN" sz="1200" dirty="0" smtClean="0">
                  <a:cs typeface="+mn-ea"/>
                  <a:sym typeface="+mn-lt"/>
                </a:rPr>
                <a:t>data2</a:t>
              </a:r>
              <a:endParaRPr lang="en-US" altLang="zh-CN" sz="1200" dirty="0" smtClean="0">
                <a:cs typeface="+mn-ea"/>
                <a:sym typeface="+mn-lt"/>
              </a:endParaRPr>
            </a:p>
          </p:txBody>
        </p:sp>
        <p:sp>
          <p:nvSpPr>
            <p:cNvPr id="123" name="TextBox 96"/>
            <p:cNvSpPr txBox="1"/>
            <p:nvPr/>
          </p:nvSpPr>
          <p:spPr>
            <a:xfrm>
              <a:off x="9230147" y="3637263"/>
              <a:ext cx="897834" cy="276999"/>
            </a:xfrm>
            <a:prstGeom prst="rect">
              <a:avLst/>
            </a:prstGeom>
            <a:noFill/>
          </p:spPr>
          <p:txBody>
            <a:bodyPr wrap="square" rtlCol="0">
              <a:spAutoFit/>
            </a:bodyPr>
            <a:lstStyle/>
            <a:p>
              <a:r>
                <a:rPr lang="en-US" altLang="zh-CN" sz="1200" dirty="0" smtClean="0">
                  <a:cs typeface="+mn-ea"/>
                  <a:sym typeface="+mn-lt"/>
                </a:rPr>
                <a:t>data3</a:t>
              </a:r>
              <a:endParaRPr lang="en-US" altLang="zh-CN" sz="1200" dirty="0" smtClean="0">
                <a:cs typeface="+mn-ea"/>
                <a:sym typeface="+mn-lt"/>
              </a:endParaRPr>
            </a:p>
          </p:txBody>
        </p:sp>
        <p:sp>
          <p:nvSpPr>
            <p:cNvPr id="124" name="TextBox 96"/>
            <p:cNvSpPr txBox="1"/>
            <p:nvPr/>
          </p:nvSpPr>
          <p:spPr>
            <a:xfrm>
              <a:off x="9230147" y="4207496"/>
              <a:ext cx="897834" cy="276999"/>
            </a:xfrm>
            <a:prstGeom prst="rect">
              <a:avLst/>
            </a:prstGeom>
            <a:noFill/>
          </p:spPr>
          <p:txBody>
            <a:bodyPr wrap="square" rtlCol="0">
              <a:spAutoFit/>
            </a:bodyPr>
            <a:lstStyle/>
            <a:p>
              <a:r>
                <a:rPr lang="en-US" altLang="zh-CN" sz="1200" dirty="0" err="1" smtClean="0">
                  <a:cs typeface="+mn-ea"/>
                  <a:sym typeface="+mn-lt"/>
                </a:rPr>
                <a:t>datan</a:t>
              </a:r>
              <a:endParaRPr lang="en-US" altLang="zh-CN" sz="1200" dirty="0" smtClean="0">
                <a:cs typeface="+mn-ea"/>
                <a:sym typeface="+mn-lt"/>
              </a:endParaRPr>
            </a:p>
          </p:txBody>
        </p:sp>
        <p:sp>
          <p:nvSpPr>
            <p:cNvPr id="125" name="TextBox 96"/>
            <p:cNvSpPr txBox="1"/>
            <p:nvPr/>
          </p:nvSpPr>
          <p:spPr>
            <a:xfrm>
              <a:off x="9230147" y="3922380"/>
              <a:ext cx="550253" cy="276999"/>
            </a:xfrm>
            <a:prstGeom prst="rect">
              <a:avLst/>
            </a:prstGeom>
            <a:noFill/>
          </p:spPr>
          <p:txBody>
            <a:bodyPr wrap="square" rtlCol="0">
              <a:spAutoFit/>
            </a:bodyPr>
            <a:lstStyle/>
            <a:p>
              <a:r>
                <a:rPr lang="en-US" altLang="zh-CN" sz="1200" dirty="0" smtClean="0">
                  <a:cs typeface="+mn-ea"/>
                  <a:sym typeface="+mn-lt"/>
                </a:rPr>
                <a:t>……</a:t>
              </a:r>
              <a:endParaRPr lang="en-US" altLang="zh-CN" sz="1200" dirty="0" smtClean="0">
                <a:cs typeface="+mn-ea"/>
                <a:sym typeface="+mn-lt"/>
              </a:endParaRPr>
            </a:p>
          </p:txBody>
        </p:sp>
        <p:cxnSp>
          <p:nvCxnSpPr>
            <p:cNvPr id="129" name="直接箭头连接符 128"/>
            <p:cNvCxnSpPr>
              <a:stCxn id="121" idx="1"/>
              <a:endCxn id="114" idx="3"/>
            </p:cNvCxnSpPr>
            <p:nvPr/>
          </p:nvCxnSpPr>
          <p:spPr bwMode="auto">
            <a:xfrm flipH="1" flipV="1">
              <a:off x="7808621" y="3182835"/>
              <a:ext cx="1409194" cy="81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2" name="直接箭头连接符 131"/>
            <p:cNvCxnSpPr>
              <a:stCxn id="123" idx="1"/>
              <a:endCxn id="118" idx="3"/>
            </p:cNvCxnSpPr>
            <p:nvPr/>
          </p:nvCxnSpPr>
          <p:spPr bwMode="auto">
            <a:xfrm flipH="1" flipV="1">
              <a:off x="7808621" y="3753069"/>
              <a:ext cx="1421526" cy="226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5" name="直接箭头连接符 134"/>
            <p:cNvCxnSpPr>
              <a:stCxn id="124" idx="1"/>
              <a:endCxn id="119" idx="3"/>
            </p:cNvCxnSpPr>
            <p:nvPr/>
          </p:nvCxnSpPr>
          <p:spPr bwMode="auto">
            <a:xfrm flipH="1" flipV="1">
              <a:off x="7808621" y="4323302"/>
              <a:ext cx="1421526" cy="226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9" name="流程图: 可选过程 138"/>
            <p:cNvSpPr/>
            <p:nvPr/>
          </p:nvSpPr>
          <p:spPr bwMode="auto">
            <a:xfrm>
              <a:off x="8148370" y="2950088"/>
              <a:ext cx="575922" cy="1431159"/>
            </a:xfrm>
            <a:prstGeom prst="flowChartAlternateProcess">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p>
              <a:pPr algn="ctr"/>
              <a:endParaRPr lang="zh-CN" altLang="en-US" sz="1200" dirty="0">
                <a:cs typeface="+mn-ea"/>
                <a:sym typeface="+mn-lt"/>
              </a:endParaRPr>
            </a:p>
          </p:txBody>
        </p:sp>
        <p:grpSp>
          <p:nvGrpSpPr>
            <p:cNvPr id="141" name="组合 7"/>
            <p:cNvGrpSpPr/>
            <p:nvPr/>
          </p:nvGrpSpPr>
          <p:grpSpPr>
            <a:xfrm>
              <a:off x="4511630" y="2426509"/>
              <a:ext cx="996529" cy="847480"/>
              <a:chOff x="1763688" y="3861048"/>
              <a:chExt cx="1332148" cy="1260140"/>
            </a:xfrm>
          </p:grpSpPr>
          <p:sp>
            <p:nvSpPr>
              <p:cNvPr id="142" name="圆角矩形 141"/>
              <p:cNvSpPr/>
              <p:nvPr/>
            </p:nvSpPr>
            <p:spPr bwMode="auto">
              <a:xfrm>
                <a:off x="1763688" y="3861048"/>
                <a:ext cx="1332148" cy="1260140"/>
              </a:xfrm>
              <a:prstGeom prst="roundRect">
                <a:avLst/>
              </a:prstGeom>
              <a:solidFill>
                <a:schemeClr val="accent5">
                  <a:alpha val="2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143" name="TextBox 164"/>
              <p:cNvSpPr txBox="1"/>
              <p:nvPr/>
            </p:nvSpPr>
            <p:spPr>
              <a:xfrm>
                <a:off x="2096725" y="3861048"/>
                <a:ext cx="669006" cy="411877"/>
              </a:xfrm>
              <a:prstGeom prst="rect">
                <a:avLst/>
              </a:prstGeom>
              <a:noFill/>
            </p:spPr>
            <p:txBody>
              <a:bodyPr wrap="none" rtlCol="0">
                <a:spAutoFit/>
              </a:bodyPr>
              <a:lstStyle/>
              <a:p>
                <a:r>
                  <a:rPr lang="en-US" altLang="zh-CN" sz="1200" dirty="0" smtClean="0">
                    <a:cs typeface="+mn-ea"/>
                    <a:sym typeface="+mn-lt"/>
                  </a:rPr>
                  <a:t>DN2</a:t>
                </a:r>
                <a:endParaRPr lang="zh-CN" altLang="en-US" sz="1200" dirty="0">
                  <a:cs typeface="+mn-ea"/>
                  <a:sym typeface="+mn-lt"/>
                </a:endParaRPr>
              </a:p>
            </p:txBody>
          </p:sp>
        </p:grpSp>
        <p:sp>
          <p:nvSpPr>
            <p:cNvPr id="144" name="矩形 143"/>
            <p:cNvSpPr/>
            <p:nvPr/>
          </p:nvSpPr>
          <p:spPr bwMode="auto">
            <a:xfrm>
              <a:off x="4654542" y="2925670"/>
              <a:ext cx="694269" cy="2949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T2.p2</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145" name="矩形 144"/>
            <p:cNvSpPr/>
            <p:nvPr/>
          </p:nvSpPr>
          <p:spPr bwMode="auto">
            <a:xfrm>
              <a:off x="4654542" y="2673642"/>
              <a:ext cx="694269" cy="29490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   T1</a:t>
              </a:r>
              <a:endParaRPr kumimoji="0" lang="zh-CN" altLang="en-US" sz="1200" b="0" i="0" u="none" strike="noStrike" cap="none" normalizeH="0" baseline="0" dirty="0" smtClean="0">
                <a:ln>
                  <a:noFill/>
                </a:ln>
                <a:solidFill>
                  <a:schemeClr val="tx1"/>
                </a:solidFill>
                <a:effectLst/>
                <a:cs typeface="+mn-ea"/>
                <a:sym typeface="+mn-lt"/>
              </a:endParaRPr>
            </a:p>
          </p:txBody>
        </p:sp>
        <p:grpSp>
          <p:nvGrpSpPr>
            <p:cNvPr id="146" name="组合 7"/>
            <p:cNvGrpSpPr/>
            <p:nvPr/>
          </p:nvGrpSpPr>
          <p:grpSpPr>
            <a:xfrm>
              <a:off x="4476137" y="3447513"/>
              <a:ext cx="996529" cy="847480"/>
              <a:chOff x="1763688" y="3861048"/>
              <a:chExt cx="1332148" cy="1260140"/>
            </a:xfrm>
          </p:grpSpPr>
          <p:sp>
            <p:nvSpPr>
              <p:cNvPr id="147" name="圆角矩形 146"/>
              <p:cNvSpPr/>
              <p:nvPr/>
            </p:nvSpPr>
            <p:spPr bwMode="auto">
              <a:xfrm>
                <a:off x="1763688" y="3861048"/>
                <a:ext cx="1332148" cy="1260140"/>
              </a:xfrm>
              <a:prstGeom prst="roundRect">
                <a:avLst/>
              </a:prstGeom>
              <a:solidFill>
                <a:schemeClr val="accent5">
                  <a:alpha val="2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148" name="TextBox 164"/>
              <p:cNvSpPr txBox="1"/>
              <p:nvPr/>
            </p:nvSpPr>
            <p:spPr>
              <a:xfrm>
                <a:off x="2096725" y="3861048"/>
                <a:ext cx="669006" cy="411877"/>
              </a:xfrm>
              <a:prstGeom prst="rect">
                <a:avLst/>
              </a:prstGeom>
              <a:noFill/>
            </p:spPr>
            <p:txBody>
              <a:bodyPr wrap="none" rtlCol="0">
                <a:spAutoFit/>
              </a:bodyPr>
              <a:lstStyle/>
              <a:p>
                <a:r>
                  <a:rPr lang="en-US" altLang="zh-CN" sz="1200" dirty="0" smtClean="0">
                    <a:cs typeface="+mn-ea"/>
                    <a:sym typeface="+mn-lt"/>
                  </a:rPr>
                  <a:t>DN3</a:t>
                </a:r>
                <a:endParaRPr lang="zh-CN" altLang="en-US" sz="1200" dirty="0">
                  <a:cs typeface="+mn-ea"/>
                  <a:sym typeface="+mn-lt"/>
                </a:endParaRPr>
              </a:p>
            </p:txBody>
          </p:sp>
        </p:grpSp>
        <p:sp>
          <p:nvSpPr>
            <p:cNvPr id="149" name="矩形 148"/>
            <p:cNvSpPr/>
            <p:nvPr/>
          </p:nvSpPr>
          <p:spPr bwMode="auto">
            <a:xfrm>
              <a:off x="4618538" y="3946674"/>
              <a:ext cx="694269" cy="2949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T2.p3</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150" name="矩形 149"/>
            <p:cNvSpPr/>
            <p:nvPr/>
          </p:nvSpPr>
          <p:spPr bwMode="auto">
            <a:xfrm>
              <a:off x="4618538" y="3694646"/>
              <a:ext cx="694269" cy="29490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   T1</a:t>
              </a:r>
              <a:endParaRPr kumimoji="0" lang="zh-CN" altLang="en-US" sz="1200" b="0" i="0" u="none" strike="noStrike" cap="none" normalizeH="0" baseline="0" dirty="0" smtClean="0">
                <a:ln>
                  <a:noFill/>
                </a:ln>
                <a:solidFill>
                  <a:schemeClr val="tx1"/>
                </a:solidFill>
                <a:effectLst/>
                <a:cs typeface="+mn-ea"/>
                <a:sym typeface="+mn-lt"/>
              </a:endParaRPr>
            </a:p>
          </p:txBody>
        </p:sp>
        <p:grpSp>
          <p:nvGrpSpPr>
            <p:cNvPr id="151" name="组合 7"/>
            <p:cNvGrpSpPr/>
            <p:nvPr/>
          </p:nvGrpSpPr>
          <p:grpSpPr>
            <a:xfrm>
              <a:off x="4497969" y="4422341"/>
              <a:ext cx="996529" cy="847480"/>
              <a:chOff x="1763688" y="3861048"/>
              <a:chExt cx="1332148" cy="1260140"/>
            </a:xfrm>
          </p:grpSpPr>
          <p:sp>
            <p:nvSpPr>
              <p:cNvPr id="152" name="圆角矩形 151"/>
              <p:cNvSpPr/>
              <p:nvPr/>
            </p:nvSpPr>
            <p:spPr bwMode="auto">
              <a:xfrm>
                <a:off x="1763688" y="3861048"/>
                <a:ext cx="1332148" cy="1260140"/>
              </a:xfrm>
              <a:prstGeom prst="roundRect">
                <a:avLst/>
              </a:prstGeom>
              <a:solidFill>
                <a:schemeClr val="accent5">
                  <a:alpha val="2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153" name="TextBox 164"/>
              <p:cNvSpPr txBox="1"/>
              <p:nvPr/>
            </p:nvSpPr>
            <p:spPr>
              <a:xfrm>
                <a:off x="2096725" y="3861048"/>
                <a:ext cx="669006" cy="411877"/>
              </a:xfrm>
              <a:prstGeom prst="rect">
                <a:avLst/>
              </a:prstGeom>
              <a:noFill/>
            </p:spPr>
            <p:txBody>
              <a:bodyPr wrap="none" rtlCol="0">
                <a:spAutoFit/>
              </a:bodyPr>
              <a:lstStyle/>
              <a:p>
                <a:r>
                  <a:rPr lang="en-US" altLang="zh-CN" sz="1200" dirty="0" smtClean="0">
                    <a:cs typeface="+mn-ea"/>
                    <a:sym typeface="+mn-lt"/>
                  </a:rPr>
                  <a:t>DN4</a:t>
                </a:r>
                <a:endParaRPr lang="zh-CN" altLang="en-US" sz="1200" dirty="0">
                  <a:cs typeface="+mn-ea"/>
                  <a:sym typeface="+mn-lt"/>
                </a:endParaRPr>
              </a:p>
            </p:txBody>
          </p:sp>
        </p:grpSp>
        <p:sp>
          <p:nvSpPr>
            <p:cNvPr id="154" name="矩形 153"/>
            <p:cNvSpPr/>
            <p:nvPr/>
          </p:nvSpPr>
          <p:spPr bwMode="auto">
            <a:xfrm>
              <a:off x="4618538" y="4921502"/>
              <a:ext cx="694269" cy="2949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T2.p4</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155" name="矩形 154"/>
            <p:cNvSpPr/>
            <p:nvPr/>
          </p:nvSpPr>
          <p:spPr bwMode="auto">
            <a:xfrm>
              <a:off x="4618538" y="4669474"/>
              <a:ext cx="694269" cy="29490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   T1</a:t>
              </a:r>
              <a:endParaRPr kumimoji="0" lang="zh-CN" altLang="en-US" sz="1200" b="0" i="0" u="none" strike="noStrike" cap="none" normalizeH="0" baseline="0" dirty="0" smtClean="0">
                <a:ln>
                  <a:noFill/>
                </a:ln>
                <a:solidFill>
                  <a:schemeClr val="tx1"/>
                </a:solidFill>
                <a:effectLst/>
                <a:cs typeface="+mn-ea"/>
                <a:sym typeface="+mn-lt"/>
              </a:endParaRPr>
            </a:p>
          </p:txBody>
        </p:sp>
        <p:grpSp>
          <p:nvGrpSpPr>
            <p:cNvPr id="156" name="组合 7"/>
            <p:cNvGrpSpPr/>
            <p:nvPr/>
          </p:nvGrpSpPr>
          <p:grpSpPr>
            <a:xfrm>
              <a:off x="4468778" y="5468296"/>
              <a:ext cx="996529" cy="847480"/>
              <a:chOff x="1763688" y="3861048"/>
              <a:chExt cx="1332148" cy="1260140"/>
            </a:xfrm>
          </p:grpSpPr>
          <p:sp>
            <p:nvSpPr>
              <p:cNvPr id="157" name="圆角矩形 156"/>
              <p:cNvSpPr/>
              <p:nvPr/>
            </p:nvSpPr>
            <p:spPr bwMode="auto">
              <a:xfrm>
                <a:off x="1763688" y="3861048"/>
                <a:ext cx="1332148" cy="1260140"/>
              </a:xfrm>
              <a:prstGeom prst="roundRect">
                <a:avLst/>
              </a:prstGeom>
              <a:solidFill>
                <a:schemeClr val="accent5">
                  <a:alpha val="2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200" b="0" i="0" u="none" strike="noStrike" cap="none" normalizeH="0" baseline="0" dirty="0" smtClean="0">
                  <a:ln>
                    <a:noFill/>
                  </a:ln>
                  <a:solidFill>
                    <a:schemeClr val="tx1"/>
                  </a:solidFill>
                  <a:effectLst/>
                  <a:cs typeface="+mn-ea"/>
                  <a:sym typeface="+mn-lt"/>
                </a:endParaRPr>
              </a:p>
            </p:txBody>
          </p:sp>
          <p:sp>
            <p:nvSpPr>
              <p:cNvPr id="158" name="TextBox 164"/>
              <p:cNvSpPr txBox="1"/>
              <p:nvPr/>
            </p:nvSpPr>
            <p:spPr>
              <a:xfrm>
                <a:off x="2096725" y="3861048"/>
                <a:ext cx="669006" cy="411877"/>
              </a:xfrm>
              <a:prstGeom prst="rect">
                <a:avLst/>
              </a:prstGeom>
              <a:noFill/>
            </p:spPr>
            <p:txBody>
              <a:bodyPr wrap="none" rtlCol="0">
                <a:spAutoFit/>
              </a:bodyPr>
              <a:lstStyle/>
              <a:p>
                <a:r>
                  <a:rPr lang="en-US" altLang="zh-CN" sz="1200" dirty="0" smtClean="0">
                    <a:cs typeface="+mn-ea"/>
                    <a:sym typeface="+mn-lt"/>
                  </a:rPr>
                  <a:t>DN5</a:t>
                </a:r>
                <a:endParaRPr lang="zh-CN" altLang="en-US" sz="1200" dirty="0">
                  <a:cs typeface="+mn-ea"/>
                  <a:sym typeface="+mn-lt"/>
                </a:endParaRPr>
              </a:p>
            </p:txBody>
          </p:sp>
        </p:grpSp>
        <p:sp>
          <p:nvSpPr>
            <p:cNvPr id="159" name="矩形 158"/>
            <p:cNvSpPr/>
            <p:nvPr/>
          </p:nvSpPr>
          <p:spPr bwMode="auto">
            <a:xfrm>
              <a:off x="4608345" y="5967457"/>
              <a:ext cx="694269" cy="294901"/>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T2.p5</a:t>
              </a:r>
              <a:endParaRPr kumimoji="0" lang="zh-CN" altLang="en-US" sz="1200" b="0" i="0" u="none" strike="noStrike" cap="none" normalizeH="0" baseline="0" dirty="0" smtClean="0">
                <a:ln>
                  <a:noFill/>
                </a:ln>
                <a:solidFill>
                  <a:schemeClr val="tx1"/>
                </a:solidFill>
                <a:effectLst/>
                <a:cs typeface="+mn-ea"/>
                <a:sym typeface="+mn-lt"/>
              </a:endParaRPr>
            </a:p>
          </p:txBody>
        </p:sp>
        <p:sp>
          <p:nvSpPr>
            <p:cNvPr id="160" name="矩形 159"/>
            <p:cNvSpPr/>
            <p:nvPr/>
          </p:nvSpPr>
          <p:spPr bwMode="auto">
            <a:xfrm>
              <a:off x="4608345" y="5715429"/>
              <a:ext cx="694269" cy="29490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cs typeface="+mn-ea"/>
                  <a:sym typeface="+mn-lt"/>
                </a:rPr>
                <a:t>   T1</a:t>
              </a:r>
              <a:endParaRPr kumimoji="0" lang="zh-CN" altLang="en-US" sz="1200" b="0" i="0" u="none" strike="noStrike" cap="none" normalizeH="0" baseline="0" dirty="0" smtClean="0">
                <a:ln>
                  <a:noFill/>
                </a:ln>
                <a:solidFill>
                  <a:schemeClr val="tx1"/>
                </a:solidFill>
                <a:effectLst/>
                <a:cs typeface="+mn-ea"/>
                <a:sym typeface="+mn-lt"/>
              </a:endParaRPr>
            </a:p>
          </p:txBody>
        </p:sp>
        <p:cxnSp>
          <p:nvCxnSpPr>
            <p:cNvPr id="164" name="直接箭头连接符 163"/>
            <p:cNvCxnSpPr>
              <a:stCxn id="118" idx="1"/>
              <a:endCxn id="149" idx="3"/>
            </p:cNvCxnSpPr>
            <p:nvPr/>
          </p:nvCxnSpPr>
          <p:spPr bwMode="auto">
            <a:xfrm flipH="1">
              <a:off x="5312807" y="3753069"/>
              <a:ext cx="1597980" cy="341056"/>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169" name="直接箭头连接符 168"/>
            <p:cNvCxnSpPr>
              <a:stCxn id="120" idx="1"/>
              <a:endCxn id="154" idx="3"/>
            </p:cNvCxnSpPr>
            <p:nvPr/>
          </p:nvCxnSpPr>
          <p:spPr bwMode="auto">
            <a:xfrm flipH="1">
              <a:off x="5312807" y="4038186"/>
              <a:ext cx="1597980" cy="1030767"/>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sp>
          <p:nvSpPr>
            <p:cNvPr id="172" name="TextBox 307"/>
            <p:cNvSpPr txBox="1"/>
            <p:nvPr/>
          </p:nvSpPr>
          <p:spPr>
            <a:xfrm>
              <a:off x="5812574" y="3136663"/>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zh-CN" altLang="en-US" dirty="0">
                  <a:latin typeface="+mn-lt"/>
                  <a:ea typeface="+mn-ea"/>
                  <a:cs typeface="+mn-ea"/>
                  <a:sym typeface="+mn-lt"/>
                </a:rPr>
                <a:t>映射</a:t>
              </a:r>
              <a:endParaRPr lang="zh-CN" altLang="en-US" dirty="0">
                <a:latin typeface="+mn-lt"/>
                <a:ea typeface="+mn-ea"/>
                <a:cs typeface="+mn-ea"/>
                <a:sym typeface="+mn-lt"/>
              </a:endParaRPr>
            </a:p>
          </p:txBody>
        </p:sp>
        <p:sp>
          <p:nvSpPr>
            <p:cNvPr id="173" name="TextBox 307"/>
            <p:cNvSpPr txBox="1"/>
            <p:nvPr/>
          </p:nvSpPr>
          <p:spPr>
            <a:xfrm>
              <a:off x="5824619" y="3826623"/>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zh-CN" altLang="en-US" dirty="0">
                  <a:latin typeface="+mn-lt"/>
                  <a:ea typeface="+mn-ea"/>
                  <a:cs typeface="+mn-ea"/>
                  <a:sym typeface="+mn-lt"/>
                </a:rPr>
                <a:t>映射</a:t>
              </a:r>
              <a:endParaRPr lang="zh-CN" altLang="en-US" dirty="0">
                <a:latin typeface="+mn-lt"/>
                <a:ea typeface="+mn-ea"/>
                <a:cs typeface="+mn-ea"/>
                <a:sym typeface="+mn-lt"/>
              </a:endParaRPr>
            </a:p>
          </p:txBody>
        </p:sp>
        <p:sp>
          <p:nvSpPr>
            <p:cNvPr id="174" name="TextBox 307"/>
            <p:cNvSpPr txBox="1"/>
            <p:nvPr/>
          </p:nvSpPr>
          <p:spPr>
            <a:xfrm>
              <a:off x="5824618" y="4466910"/>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zh-CN" altLang="en-US" dirty="0">
                  <a:latin typeface="+mn-lt"/>
                  <a:ea typeface="+mn-ea"/>
                  <a:cs typeface="+mn-ea"/>
                  <a:sym typeface="+mn-lt"/>
                </a:rPr>
                <a:t>映射</a:t>
              </a:r>
              <a:endParaRPr lang="zh-CN" altLang="en-US" dirty="0">
                <a:latin typeface="+mn-lt"/>
                <a:ea typeface="+mn-ea"/>
                <a:cs typeface="+mn-ea"/>
                <a:sym typeface="+mn-lt"/>
              </a:endParaRPr>
            </a:p>
          </p:txBody>
        </p:sp>
        <p:sp>
          <p:nvSpPr>
            <p:cNvPr id="175" name="TextBox 307"/>
            <p:cNvSpPr txBox="1"/>
            <p:nvPr/>
          </p:nvSpPr>
          <p:spPr>
            <a:xfrm>
              <a:off x="5834264" y="5215571"/>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zh-CN" altLang="en-US" dirty="0">
                  <a:latin typeface="+mn-lt"/>
                  <a:ea typeface="+mn-ea"/>
                  <a:cs typeface="+mn-ea"/>
                  <a:sym typeface="+mn-lt"/>
                </a:rPr>
                <a:t>映射</a:t>
              </a:r>
              <a:endParaRPr lang="zh-CN" altLang="en-US" dirty="0">
                <a:latin typeface="+mn-lt"/>
                <a:ea typeface="+mn-ea"/>
                <a:cs typeface="+mn-ea"/>
                <a:sym typeface="+mn-lt"/>
              </a:endParaRPr>
            </a:p>
          </p:txBody>
        </p:sp>
        <p:sp>
          <p:nvSpPr>
            <p:cNvPr id="186" name="TextBox 307"/>
            <p:cNvSpPr txBox="1"/>
            <p:nvPr/>
          </p:nvSpPr>
          <p:spPr>
            <a:xfrm>
              <a:off x="3815759" y="2559899"/>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smtClean="0">
                  <a:latin typeface="+mn-lt"/>
                  <a:ea typeface="+mn-ea"/>
                  <a:cs typeface="+mn-ea"/>
                  <a:sym typeface="+mn-lt"/>
                </a:rPr>
                <a:t>COPY</a:t>
              </a:r>
              <a:endParaRPr lang="zh-CN" altLang="en-US" dirty="0">
                <a:latin typeface="+mn-lt"/>
                <a:ea typeface="+mn-ea"/>
                <a:cs typeface="+mn-ea"/>
                <a:sym typeface="+mn-lt"/>
              </a:endParaRPr>
            </a:p>
          </p:txBody>
        </p:sp>
        <p:sp>
          <p:nvSpPr>
            <p:cNvPr id="187" name="TextBox 307"/>
            <p:cNvSpPr txBox="1"/>
            <p:nvPr/>
          </p:nvSpPr>
          <p:spPr>
            <a:xfrm>
              <a:off x="3815759" y="3224648"/>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smtClean="0">
                  <a:latin typeface="+mn-lt"/>
                  <a:ea typeface="+mn-ea"/>
                  <a:cs typeface="+mn-ea"/>
                  <a:sym typeface="+mn-lt"/>
                </a:rPr>
                <a:t>COPY</a:t>
              </a:r>
              <a:endParaRPr lang="zh-CN" altLang="en-US" dirty="0">
                <a:latin typeface="+mn-lt"/>
                <a:ea typeface="+mn-ea"/>
                <a:cs typeface="+mn-ea"/>
                <a:sym typeface="+mn-lt"/>
              </a:endParaRPr>
            </a:p>
          </p:txBody>
        </p:sp>
        <p:sp>
          <p:nvSpPr>
            <p:cNvPr id="188" name="TextBox 307"/>
            <p:cNvSpPr txBox="1"/>
            <p:nvPr/>
          </p:nvSpPr>
          <p:spPr>
            <a:xfrm>
              <a:off x="3815758" y="3808637"/>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smtClean="0">
                  <a:latin typeface="+mn-lt"/>
                  <a:ea typeface="+mn-ea"/>
                  <a:cs typeface="+mn-ea"/>
                  <a:sym typeface="+mn-lt"/>
                </a:rPr>
                <a:t>COPY</a:t>
              </a:r>
              <a:endParaRPr lang="zh-CN" altLang="en-US" dirty="0">
                <a:latin typeface="+mn-lt"/>
                <a:ea typeface="+mn-ea"/>
                <a:cs typeface="+mn-ea"/>
                <a:sym typeface="+mn-lt"/>
              </a:endParaRPr>
            </a:p>
          </p:txBody>
        </p:sp>
        <p:sp>
          <p:nvSpPr>
            <p:cNvPr id="189" name="TextBox 307"/>
            <p:cNvSpPr txBox="1"/>
            <p:nvPr/>
          </p:nvSpPr>
          <p:spPr>
            <a:xfrm>
              <a:off x="3815758" y="4367863"/>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smtClean="0">
                  <a:latin typeface="+mn-lt"/>
                  <a:ea typeface="+mn-ea"/>
                  <a:cs typeface="+mn-ea"/>
                  <a:sym typeface="+mn-lt"/>
                </a:rPr>
                <a:t>COPY</a:t>
              </a:r>
              <a:endParaRPr lang="zh-CN" altLang="en-US" dirty="0">
                <a:latin typeface="+mn-lt"/>
                <a:ea typeface="+mn-ea"/>
                <a:cs typeface="+mn-ea"/>
                <a:sym typeface="+mn-lt"/>
              </a:endParaRPr>
            </a:p>
          </p:txBody>
        </p:sp>
        <p:sp>
          <p:nvSpPr>
            <p:cNvPr id="190" name="TextBox 307"/>
            <p:cNvSpPr txBox="1"/>
            <p:nvPr/>
          </p:nvSpPr>
          <p:spPr>
            <a:xfrm>
              <a:off x="3815758" y="4871569"/>
              <a:ext cx="554589" cy="227485"/>
            </a:xfrm>
            <a:prstGeom prst="rect">
              <a:avLst/>
            </a:prstGeom>
            <a:solidFill>
              <a:srgbClr val="A3E7FF"/>
            </a:solid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36000" tIns="7200" rIns="36000" bIns="7200" numCol="1" spcCol="0" rtlCol="0" fromWordArt="0" anchor="ctr" anchorCtr="1" forceAA="0" compatLnSpc="1">
              <a:noAutofit/>
            </a:bodyPr>
            <a:lstStyle>
              <a:defPPr>
                <a:defRPr lang="zh-CN"/>
              </a:defPPr>
              <a:lvl1pPr algn="ctr">
                <a:defRPr sz="1200">
                  <a:latin typeface="微软雅黑" panose="020B0503020204020204" pitchFamily="34" charset="-122"/>
                  <a:ea typeface="微软雅黑" panose="020B0503020204020204" pitchFamily="34" charset="-122"/>
                </a:defRPr>
              </a:lvl1pPr>
            </a:lstStyle>
            <a:p>
              <a:r>
                <a:rPr lang="en-US" altLang="zh-CN" dirty="0" smtClean="0">
                  <a:latin typeface="+mn-lt"/>
                  <a:ea typeface="+mn-ea"/>
                  <a:cs typeface="+mn-ea"/>
                  <a:sym typeface="+mn-lt"/>
                </a:rPr>
                <a:t>COPY</a:t>
              </a:r>
              <a:endParaRPr lang="zh-CN" altLang="en-US" dirty="0">
                <a:latin typeface="+mn-lt"/>
                <a:ea typeface="+mn-ea"/>
                <a:cs typeface="+mn-ea"/>
                <a:sym typeface="+mn-lt"/>
              </a:endParaRPr>
            </a:p>
          </p:txBody>
        </p:sp>
        <p:sp>
          <p:nvSpPr>
            <p:cNvPr id="194" name="文本占位符 2"/>
            <p:cNvSpPr txBox="1"/>
            <p:nvPr/>
          </p:nvSpPr>
          <p:spPr bwMode="auto">
            <a:xfrm>
              <a:off x="7072323" y="4693955"/>
              <a:ext cx="3797030" cy="912840"/>
            </a:xfrm>
            <a:prstGeom prst="rect">
              <a:avLst/>
            </a:prstGeom>
            <a:noFill/>
            <a:ln w="9525">
              <a:noFill/>
              <a:miter lim="800000"/>
            </a:ln>
          </p:spPr>
          <p:txBody>
            <a:bodyPr vert="horz" wrap="square" lIns="80141" tIns="40071" rIns="80141" bIns="40071" numCol="1" anchor="t" anchorCtr="0" compatLnSpc="1">
              <a:normAutofit/>
            </a:bodyPr>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altLang="zh-CN" sz="1800" kern="0" dirty="0" smtClean="0">
                  <a:latin typeface="+mn-lt"/>
                  <a:cs typeface="+mn-ea"/>
                  <a:sym typeface="+mn-lt"/>
                </a:rPr>
                <a:t>Hash/List/Range</a:t>
              </a:r>
              <a:endParaRPr lang="en-US" altLang="zh-CN" sz="1800" kern="0" dirty="0" smtClean="0">
                <a:latin typeface="+mn-lt"/>
                <a:cs typeface="+mn-ea"/>
                <a:sym typeface="+mn-lt"/>
              </a:endParaRPr>
            </a:p>
            <a:p>
              <a:pPr lvl="1"/>
              <a:r>
                <a:rPr lang="zh-CN" altLang="en-US" sz="1600" kern="0" dirty="0" smtClean="0">
                  <a:cs typeface="+mn-ea"/>
                  <a:sym typeface="+mn-lt"/>
                </a:rPr>
                <a:t>这三种方式适合数据量较大的表</a:t>
              </a:r>
              <a:endParaRPr lang="en-US" altLang="zh-CN" sz="1600" kern="0" dirty="0" smtClean="0">
                <a:cs typeface="+mn-ea"/>
                <a:sym typeface="+mn-lt"/>
              </a:endParaRPr>
            </a:p>
          </p:txBody>
        </p:sp>
      </p:grpSp>
      <p:sp>
        <p:nvSpPr>
          <p:cNvPr id="4" name="文本框 3"/>
          <p:cNvSpPr txBox="1"/>
          <p:nvPr/>
        </p:nvSpPr>
        <p:spPr>
          <a:xfrm>
            <a:off x="8180133" y="3169139"/>
            <a:ext cx="611843" cy="1015663"/>
          </a:xfrm>
          <a:prstGeom prst="rect">
            <a:avLst/>
          </a:prstGeom>
          <a:noFill/>
        </p:spPr>
        <p:txBody>
          <a:bodyPr wrap="square" rtlCol="0">
            <a:spAutoFit/>
          </a:bodyPr>
          <a:lstStyle/>
          <a:p>
            <a:pPr algn="ctr"/>
            <a:r>
              <a:rPr lang="zh-CN" altLang="en-US" sz="1200" dirty="0">
                <a:cs typeface="+mn-ea"/>
                <a:sym typeface="+mn-lt"/>
              </a:rPr>
              <a:t>函数映射</a:t>
            </a:r>
            <a:endParaRPr lang="en-US" altLang="zh-CN" sz="1200" dirty="0">
              <a:cs typeface="+mn-ea"/>
              <a:sym typeface="+mn-lt"/>
            </a:endParaRPr>
          </a:p>
          <a:p>
            <a:pPr algn="ctr"/>
            <a:r>
              <a:rPr lang="en-US" altLang="zh-CN" sz="1200" dirty="0">
                <a:cs typeface="+mn-ea"/>
                <a:sym typeface="+mn-lt"/>
              </a:rPr>
              <a:t>(Hash</a:t>
            </a:r>
            <a:r>
              <a:rPr lang="zh-CN" altLang="en-US" sz="1200" dirty="0">
                <a:cs typeface="+mn-ea"/>
                <a:sym typeface="+mn-lt"/>
              </a:rPr>
              <a:t>、    区间、 </a:t>
            </a:r>
            <a:r>
              <a:rPr lang="en-US" altLang="zh-CN" sz="1200" dirty="0">
                <a:cs typeface="+mn-ea"/>
                <a:sym typeface="+mn-lt"/>
              </a:rPr>
              <a:t>List</a:t>
            </a:r>
            <a:r>
              <a:rPr lang="zh-CN" altLang="en-US" sz="1200" dirty="0" smtClean="0">
                <a:cs typeface="+mn-ea"/>
                <a:sym typeface="+mn-lt"/>
              </a:rPr>
              <a:t>）</a:t>
            </a:r>
            <a:endParaRPr lang="zh-CN" altLang="en-US" sz="1200" dirty="0">
              <a:cs typeface="+mn-ea"/>
              <a:sym typeface="+mn-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分布列选择原则</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5418315" cy="4680000"/>
          </a:xfrm>
        </p:spPr>
        <p:txBody>
          <a:bodyPr/>
          <a:lstStyle/>
          <a:p>
            <a:r>
              <a:rPr lang="zh-CN" altLang="en-US" sz="2000" dirty="0" smtClean="0">
                <a:latin typeface="+mn-lt"/>
                <a:ea typeface="+mn-ea"/>
                <a:cs typeface="+mn-ea"/>
                <a:sym typeface="+mn-lt"/>
              </a:rPr>
              <a:t>选择分布列的时候，一般遵循下面三个原则：</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尽量选择离散值比较多的列，保证数据均匀分布。分布均匀是为了避免木桶效应，各个</a:t>
            </a:r>
            <a:r>
              <a:rPr lang="en-US" altLang="zh-CN" sz="1800" dirty="0" smtClean="0">
                <a:latin typeface="+mn-lt"/>
                <a:ea typeface="+mn-ea"/>
                <a:cs typeface="+mn-ea"/>
                <a:sym typeface="+mn-lt"/>
              </a:rPr>
              <a:t>DN</a:t>
            </a:r>
            <a:r>
              <a:rPr lang="zh-CN" altLang="en-US" sz="1800" dirty="0" smtClean="0">
                <a:latin typeface="+mn-lt"/>
                <a:ea typeface="+mn-ea"/>
                <a:cs typeface="+mn-ea"/>
                <a:sym typeface="+mn-lt"/>
              </a:rPr>
              <a:t>对等执行。</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在满足第一条原则的情况下，不要选择存在常量过滤的列。</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满足前两条原则的情况下，尽量选择关联字段或聚合字段做分布列，这种方式是为了避免数据节点之间数据重分布，降低</a:t>
            </a:r>
            <a:r>
              <a:rPr lang="en-US" altLang="zh-CN" sz="1800" dirty="0" smtClean="0">
                <a:latin typeface="+mn-lt"/>
                <a:ea typeface="+mn-ea"/>
                <a:cs typeface="+mn-ea"/>
                <a:sym typeface="+mn-lt"/>
              </a:rPr>
              <a:t>IO</a:t>
            </a:r>
            <a:r>
              <a:rPr lang="zh-CN" altLang="en-US" sz="1800" dirty="0" smtClean="0">
                <a:latin typeface="+mn-lt"/>
                <a:ea typeface="+mn-ea"/>
                <a:cs typeface="+mn-ea"/>
                <a:sym typeface="+mn-lt"/>
              </a:rPr>
              <a:t>的开销从而提升关联操作和聚合操作的性能。</a:t>
            </a:r>
            <a:endParaRPr lang="zh-CN" altLang="en-US" sz="1800" dirty="0">
              <a:latin typeface="+mn-lt"/>
              <a:ea typeface="+mn-ea"/>
              <a:cs typeface="+mn-ea"/>
              <a:sym typeface="+mn-lt"/>
            </a:endParaRPr>
          </a:p>
        </p:txBody>
      </p:sp>
      <p:graphicFrame>
        <p:nvGraphicFramePr>
          <p:cNvPr id="4" name="图示 3"/>
          <p:cNvGraphicFramePr/>
          <p:nvPr/>
        </p:nvGraphicFramePr>
        <p:xfrm>
          <a:off x="5132111" y="1351453"/>
          <a:ext cx="7092788" cy="47165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数据类型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基本数据类型</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数值类型</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字符类型</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二进制类型</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日期</a:t>
            </a:r>
            <a:r>
              <a:rPr lang="en-US" altLang="zh-CN" sz="1800" dirty="0" smtClean="0">
                <a:latin typeface="+mn-lt"/>
                <a:ea typeface="+mn-ea"/>
                <a:cs typeface="+mn-ea"/>
                <a:sym typeface="+mn-lt"/>
              </a:rPr>
              <a:t>/</a:t>
            </a:r>
            <a:r>
              <a:rPr lang="zh-CN" altLang="en-US" sz="1800" dirty="0" smtClean="0">
                <a:latin typeface="+mn-lt"/>
                <a:ea typeface="+mn-ea"/>
                <a:cs typeface="+mn-ea"/>
                <a:sym typeface="+mn-lt"/>
              </a:rPr>
              <a:t>时间类型</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布尔类型</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枚举类型等</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序列号类型</a:t>
            </a:r>
            <a:endParaRPr lang="en-US" altLang="zh-CN" sz="2000" dirty="0" smtClean="0">
              <a:latin typeface="+mn-lt"/>
              <a:ea typeface="+mn-ea"/>
              <a:cs typeface="+mn-ea"/>
              <a:sym typeface="+mn-lt"/>
            </a:endParaRPr>
          </a:p>
          <a:p>
            <a:r>
              <a:rPr lang="zh-CN" altLang="en-US" sz="2000" dirty="0" smtClean="0">
                <a:latin typeface="+mn-lt"/>
                <a:ea typeface="+mn-ea"/>
                <a:cs typeface="+mn-ea"/>
                <a:sym typeface="+mn-lt"/>
              </a:rPr>
              <a:t>几何类型</a:t>
            </a:r>
            <a:endParaRPr lang="en-US" altLang="zh-CN" sz="2000" dirty="0">
              <a:latin typeface="+mn-lt"/>
              <a:ea typeface="+mn-ea"/>
              <a:cs typeface="+mn-ea"/>
              <a:sym typeface="+mn-lt"/>
            </a:endParaRPr>
          </a:p>
        </p:txBody>
      </p:sp>
      <p:graphicFrame>
        <p:nvGraphicFramePr>
          <p:cNvPr id="4" name="表格 3"/>
          <p:cNvGraphicFramePr>
            <a:graphicFrameLocks noGrp="1"/>
          </p:cNvGraphicFramePr>
          <p:nvPr/>
        </p:nvGraphicFramePr>
        <p:xfrm>
          <a:off x="3359696" y="1376772"/>
          <a:ext cx="7488832" cy="4876800"/>
        </p:xfrm>
        <a:graphic>
          <a:graphicData uri="http://schemas.openxmlformats.org/drawingml/2006/table">
            <a:tbl>
              <a:tblPr firstRow="1" bandRow="1"/>
              <a:tblGrid>
                <a:gridCol w="1139371"/>
                <a:gridCol w="2893077"/>
                <a:gridCol w="1224136"/>
                <a:gridCol w="2232248"/>
              </a:tblGrid>
              <a:tr h="300033">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1600" dirty="0" smtClean="0">
                          <a:solidFill>
                            <a:schemeClr val="tx1"/>
                          </a:solidFill>
                          <a:latin typeface="+mn-lt"/>
                          <a:ea typeface="+mn-ea"/>
                          <a:cs typeface="+mn-ea"/>
                          <a:sym typeface="+mn-lt"/>
                        </a:rPr>
                        <a:t>数据类型</a:t>
                      </a:r>
                      <a:endParaRPr lang="zh-CN" altLang="en-US" sz="16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1600" dirty="0" smtClean="0">
                          <a:solidFill>
                            <a:schemeClr val="tx1"/>
                          </a:solidFill>
                          <a:latin typeface="+mn-lt"/>
                          <a:ea typeface="+mn-ea"/>
                          <a:cs typeface="+mn-ea"/>
                          <a:sym typeface="+mn-lt"/>
                        </a:rPr>
                        <a:t>说明</a:t>
                      </a:r>
                      <a:endParaRPr lang="zh-CN" altLang="en-US" sz="1600" dirty="0">
                        <a:solidFill>
                          <a:schemeClr val="tx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b="1" kern="1200" dirty="0" smtClean="0">
                          <a:solidFill>
                            <a:schemeClr val="tx1"/>
                          </a:solidFill>
                          <a:latin typeface="+mn-lt"/>
                          <a:ea typeface="+mn-ea"/>
                          <a:cs typeface="+mn-ea"/>
                          <a:sym typeface="+mn-lt"/>
                        </a:rPr>
                        <a:t>数据类型</a:t>
                      </a:r>
                      <a:endParaRPr lang="zh-CN" altLang="en-US" sz="1600" b="1" kern="1200" dirty="0">
                        <a:solidFill>
                          <a:schemeClr val="tx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b="1" kern="1200" dirty="0" smtClean="0">
                          <a:solidFill>
                            <a:schemeClr val="tx1"/>
                          </a:solidFill>
                          <a:latin typeface="+mn-lt"/>
                          <a:ea typeface="+mn-ea"/>
                          <a:cs typeface="+mn-ea"/>
                          <a:sym typeface="+mn-lt"/>
                        </a:rPr>
                        <a:t>说明</a:t>
                      </a:r>
                      <a:endParaRPr lang="zh-CN" altLang="en-US" sz="1600" b="1" kern="1200" dirty="0">
                        <a:solidFill>
                          <a:schemeClr val="tx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00033">
                <a:tc>
                  <a:txBody>
                    <a:bodyPr/>
                    <a:lstStyle/>
                    <a:p>
                      <a:r>
                        <a:rPr lang="en-US" altLang="zh-CN" sz="1600" kern="1200" dirty="0" err="1" smtClean="0">
                          <a:solidFill>
                            <a:schemeClr val="dk1"/>
                          </a:solidFill>
                          <a:latin typeface="+mn-lt"/>
                          <a:ea typeface="+mn-ea"/>
                          <a:cs typeface="+mn-ea"/>
                          <a:sym typeface="+mn-lt"/>
                        </a:rPr>
                        <a:t>smallint</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chemeClr val="dk1"/>
                          </a:solidFill>
                          <a:latin typeface="+mn-lt"/>
                          <a:ea typeface="+mn-ea"/>
                          <a:cs typeface="+mn-ea"/>
                          <a:sym typeface="+mn-lt"/>
                        </a:rPr>
                        <a:t>2</a:t>
                      </a:r>
                      <a:r>
                        <a:rPr lang="zh-CN" altLang="en-US" sz="1600" kern="1200" dirty="0" smtClean="0">
                          <a:solidFill>
                            <a:schemeClr val="dk1"/>
                          </a:solidFill>
                          <a:latin typeface="+mn-lt"/>
                          <a:ea typeface="+mn-ea"/>
                          <a:cs typeface="+mn-ea"/>
                          <a:sym typeface="+mn-lt"/>
                        </a:rPr>
                        <a:t>字节常用整数，取值范围是</a:t>
                      </a:r>
                      <a:endParaRPr lang="en-US" altLang="zh-CN" sz="1600" kern="1200" dirty="0" smtClean="0">
                        <a:solidFill>
                          <a:schemeClr val="dk1"/>
                        </a:solidFill>
                        <a:latin typeface="+mn-lt"/>
                        <a:ea typeface="+mn-ea"/>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chemeClr val="dk1"/>
                          </a:solidFill>
                          <a:latin typeface="+mn-lt"/>
                          <a:ea typeface="+mn-ea"/>
                          <a:cs typeface="+mn-ea"/>
                          <a:sym typeface="+mn-lt"/>
                        </a:rPr>
                        <a:t>-32768 </a:t>
                      </a:r>
                      <a:r>
                        <a:rPr lang="zh-CN" altLang="en-US" sz="1600" kern="1200" dirty="0" smtClean="0">
                          <a:solidFill>
                            <a:schemeClr val="dk1"/>
                          </a:solidFill>
                          <a:latin typeface="+mn-lt"/>
                          <a:ea typeface="+mn-ea"/>
                          <a:cs typeface="+mn-ea"/>
                          <a:sym typeface="+mn-lt"/>
                        </a:rPr>
                        <a:t>到 </a:t>
                      </a:r>
                      <a:r>
                        <a:rPr lang="en-US" altLang="zh-CN" sz="1600" kern="1200" dirty="0" smtClean="0">
                          <a:solidFill>
                            <a:schemeClr val="dk1"/>
                          </a:solidFill>
                          <a:latin typeface="+mn-lt"/>
                          <a:ea typeface="+mn-ea"/>
                          <a:cs typeface="+mn-ea"/>
                          <a:sym typeface="+mn-lt"/>
                        </a:rPr>
                        <a:t>+32767</a:t>
                      </a:r>
                      <a:endParaRPr lang="zh-CN" altLang="en-US" sz="1600" kern="1200" dirty="0" smtClean="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err="1" smtClean="0">
                          <a:solidFill>
                            <a:schemeClr val="dk1"/>
                          </a:solidFill>
                          <a:latin typeface="+mn-lt"/>
                          <a:ea typeface="+mn-ea"/>
                          <a:cs typeface="+mn-ea"/>
                          <a:sym typeface="+mn-lt"/>
                        </a:rPr>
                        <a:t>varchar</a:t>
                      </a:r>
                      <a:r>
                        <a:rPr lang="en-US" altLang="zh-CN" sz="1600" kern="1200" dirty="0" smtClean="0">
                          <a:solidFill>
                            <a:schemeClr val="dk1"/>
                          </a:solidFill>
                          <a:latin typeface="+mn-lt"/>
                          <a:ea typeface="+mn-ea"/>
                          <a:cs typeface="+mn-ea"/>
                          <a:sym typeface="+mn-lt"/>
                        </a:rPr>
                        <a:t>(n)</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kern="1200" dirty="0" smtClean="0">
                          <a:solidFill>
                            <a:schemeClr val="dk1"/>
                          </a:solidFill>
                          <a:latin typeface="+mn-lt"/>
                          <a:ea typeface="+mn-ea"/>
                          <a:cs typeface="+mn-ea"/>
                          <a:sym typeface="+mn-lt"/>
                        </a:rPr>
                        <a:t>变长，有长度限制</a:t>
                      </a:r>
                      <a:r>
                        <a:rPr lang="en-US" altLang="zh-CN" sz="1600" kern="1200" dirty="0" smtClean="0">
                          <a:solidFill>
                            <a:schemeClr val="dk1"/>
                          </a:solidFill>
                          <a:latin typeface="+mn-lt"/>
                          <a:ea typeface="+mn-ea"/>
                          <a:cs typeface="+mn-ea"/>
                          <a:sym typeface="+mn-lt"/>
                        </a:rPr>
                        <a:t>n</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0033">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chemeClr val="dk1"/>
                          </a:solidFill>
                          <a:latin typeface="+mn-lt"/>
                          <a:ea typeface="+mn-ea"/>
                          <a:cs typeface="+mn-ea"/>
                          <a:sym typeface="+mn-lt"/>
                        </a:rPr>
                        <a:t>integer</a:t>
                      </a:r>
                      <a:endParaRPr lang="zh-CN" altLang="en-US" sz="1600" kern="1200" dirty="0" smtClean="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chemeClr val="dk1"/>
                          </a:solidFill>
                          <a:latin typeface="+mn-lt"/>
                          <a:ea typeface="+mn-ea"/>
                          <a:cs typeface="+mn-ea"/>
                          <a:sym typeface="+mn-lt"/>
                        </a:rPr>
                        <a:t>4</a:t>
                      </a:r>
                      <a:r>
                        <a:rPr lang="zh-CN" altLang="en-US" sz="1600" kern="1200" dirty="0" smtClean="0">
                          <a:solidFill>
                            <a:schemeClr val="dk1"/>
                          </a:solidFill>
                          <a:latin typeface="+mn-lt"/>
                          <a:ea typeface="+mn-ea"/>
                          <a:cs typeface="+mn-ea"/>
                          <a:sym typeface="+mn-lt"/>
                        </a:rPr>
                        <a:t>字节常用整数，取值范围是</a:t>
                      </a:r>
                      <a:endParaRPr lang="en-US" altLang="zh-CN" sz="1600" kern="1200" dirty="0" smtClean="0">
                        <a:solidFill>
                          <a:schemeClr val="dk1"/>
                        </a:solidFill>
                        <a:latin typeface="+mn-lt"/>
                        <a:ea typeface="+mn-ea"/>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chemeClr val="dk1"/>
                          </a:solidFill>
                          <a:latin typeface="+mn-lt"/>
                          <a:ea typeface="+mn-ea"/>
                          <a:cs typeface="+mn-ea"/>
                          <a:sym typeface="+mn-lt"/>
                        </a:rPr>
                        <a:t>-2147483648 </a:t>
                      </a:r>
                      <a:r>
                        <a:rPr lang="zh-CN" altLang="en-US" sz="1600" kern="1200" dirty="0" smtClean="0">
                          <a:solidFill>
                            <a:schemeClr val="dk1"/>
                          </a:solidFill>
                          <a:latin typeface="+mn-lt"/>
                          <a:ea typeface="+mn-ea"/>
                          <a:cs typeface="+mn-ea"/>
                          <a:sym typeface="+mn-lt"/>
                        </a:rPr>
                        <a:t>到 </a:t>
                      </a:r>
                      <a:r>
                        <a:rPr lang="en-US" altLang="zh-CN" sz="1600" kern="1200" dirty="0" smtClean="0">
                          <a:solidFill>
                            <a:schemeClr val="dk1"/>
                          </a:solidFill>
                          <a:latin typeface="+mn-lt"/>
                          <a:ea typeface="+mn-ea"/>
                          <a:cs typeface="+mn-ea"/>
                          <a:sym typeface="+mn-lt"/>
                        </a:rPr>
                        <a:t>+2147483647</a:t>
                      </a:r>
                      <a:endParaRPr lang="zh-CN" altLang="en-US" sz="1600" kern="1200" dirty="0" smtClean="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char(n)</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kern="1200" dirty="0" smtClean="0">
                          <a:solidFill>
                            <a:schemeClr val="dk1"/>
                          </a:solidFill>
                          <a:latin typeface="+mn-lt"/>
                          <a:ea typeface="+mn-ea"/>
                          <a:cs typeface="+mn-ea"/>
                          <a:sym typeface="+mn-lt"/>
                        </a:rPr>
                        <a:t>定长，不足补空白</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0033">
                <a:tc>
                  <a:txBody>
                    <a:bodyPr/>
                    <a:lstStyle/>
                    <a:p>
                      <a:r>
                        <a:rPr lang="en-US" altLang="zh-CN" sz="1600" kern="1200" dirty="0" err="1" smtClean="0">
                          <a:solidFill>
                            <a:schemeClr val="dk1"/>
                          </a:solidFill>
                          <a:latin typeface="+mn-lt"/>
                          <a:ea typeface="+mn-ea"/>
                          <a:cs typeface="+mn-ea"/>
                          <a:sym typeface="+mn-lt"/>
                        </a:rPr>
                        <a:t>bigint</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chemeClr val="dk1"/>
                          </a:solidFill>
                          <a:latin typeface="+mn-lt"/>
                          <a:ea typeface="+mn-ea"/>
                          <a:cs typeface="+mn-ea"/>
                          <a:sym typeface="+mn-lt"/>
                        </a:rPr>
                        <a:t>8</a:t>
                      </a:r>
                      <a:r>
                        <a:rPr lang="zh-CN" altLang="en-US" sz="1600" kern="1200" dirty="0" smtClean="0">
                          <a:solidFill>
                            <a:schemeClr val="dk1"/>
                          </a:solidFill>
                          <a:latin typeface="+mn-lt"/>
                          <a:ea typeface="+mn-ea"/>
                          <a:cs typeface="+mn-ea"/>
                          <a:sym typeface="+mn-lt"/>
                        </a:rPr>
                        <a:t>字节常用整数，取值范围是</a:t>
                      </a:r>
                      <a:endParaRPr lang="en-US" altLang="zh-CN" sz="1600" kern="1200" dirty="0" smtClean="0">
                        <a:solidFill>
                          <a:schemeClr val="dk1"/>
                        </a:solidFill>
                        <a:latin typeface="+mn-lt"/>
                        <a:ea typeface="+mn-ea"/>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chemeClr val="dk1"/>
                          </a:solidFill>
                          <a:latin typeface="+mn-lt"/>
                          <a:ea typeface="+mn-ea"/>
                          <a:cs typeface="+mn-ea"/>
                          <a:sym typeface="+mn-lt"/>
                        </a:rPr>
                        <a:t>-9223372036854775808 </a:t>
                      </a:r>
                      <a:r>
                        <a:rPr lang="zh-CN" altLang="en-US" sz="1600" kern="1200" dirty="0" smtClean="0">
                          <a:solidFill>
                            <a:schemeClr val="dk1"/>
                          </a:solidFill>
                          <a:latin typeface="+mn-lt"/>
                          <a:ea typeface="+mn-ea"/>
                          <a:cs typeface="+mn-ea"/>
                          <a:sym typeface="+mn-lt"/>
                        </a:rPr>
                        <a:t>到 </a:t>
                      </a:r>
                      <a:r>
                        <a:rPr lang="en-US" altLang="zh-CN" sz="1600" kern="1200" dirty="0" smtClean="0">
                          <a:solidFill>
                            <a:schemeClr val="dk1"/>
                          </a:solidFill>
                          <a:latin typeface="+mn-lt"/>
                          <a:ea typeface="+mn-ea"/>
                          <a:cs typeface="+mn-ea"/>
                          <a:sym typeface="+mn-lt"/>
                        </a:rPr>
                        <a:t>9223372036854775807</a:t>
                      </a:r>
                      <a:endParaRPr lang="zh-CN" altLang="en-US" sz="1600" kern="1200" dirty="0" smtClean="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text</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kern="1200" dirty="0" smtClean="0">
                          <a:solidFill>
                            <a:schemeClr val="dk1"/>
                          </a:solidFill>
                          <a:latin typeface="+mn-lt"/>
                          <a:ea typeface="+mn-ea"/>
                          <a:cs typeface="+mn-ea"/>
                          <a:sym typeface="+mn-lt"/>
                        </a:rPr>
                        <a:t>变长，长文本数据</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0033">
                <a:tc>
                  <a:txBody>
                    <a:bodyPr/>
                    <a:lstStyle/>
                    <a:p>
                      <a:r>
                        <a:rPr lang="en-US" altLang="zh-CN" sz="1600" kern="1200" dirty="0" smtClean="0">
                          <a:solidFill>
                            <a:schemeClr val="dk1"/>
                          </a:solidFill>
                          <a:latin typeface="+mn-lt"/>
                          <a:ea typeface="+mn-ea"/>
                          <a:cs typeface="+mn-ea"/>
                          <a:sym typeface="+mn-lt"/>
                        </a:rPr>
                        <a:t>decimal</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kern="1200" dirty="0" smtClean="0">
                          <a:solidFill>
                            <a:schemeClr val="dk1"/>
                          </a:solidFill>
                          <a:latin typeface="+mn-lt"/>
                          <a:ea typeface="+mn-ea"/>
                          <a:cs typeface="+mn-ea"/>
                          <a:sym typeface="+mn-lt"/>
                        </a:rPr>
                        <a:t>精度数字。</a:t>
                      </a:r>
                      <a:r>
                        <a:rPr lang="en-US" altLang="zh-CN" sz="1600" kern="1200" dirty="0" smtClean="0">
                          <a:solidFill>
                            <a:schemeClr val="dk1"/>
                          </a:solidFill>
                          <a:latin typeface="+mn-lt"/>
                          <a:ea typeface="+mn-ea"/>
                          <a:cs typeface="+mn-ea"/>
                          <a:sym typeface="+mn-lt"/>
                        </a:rPr>
                        <a:t>decimal(</a:t>
                      </a:r>
                      <a:r>
                        <a:rPr lang="en-US" altLang="zh-CN" sz="1600" kern="1200" dirty="0" err="1" smtClean="0">
                          <a:solidFill>
                            <a:schemeClr val="dk1"/>
                          </a:solidFill>
                          <a:latin typeface="+mn-lt"/>
                          <a:ea typeface="+mn-ea"/>
                          <a:cs typeface="+mn-ea"/>
                          <a:sym typeface="+mn-lt"/>
                        </a:rPr>
                        <a:t>m,n</a:t>
                      </a:r>
                      <a:r>
                        <a:rPr lang="en-US" altLang="zh-CN" sz="1600" kern="1200" dirty="0" smtClean="0">
                          <a:solidFill>
                            <a:schemeClr val="dk1"/>
                          </a:solidFill>
                          <a:latin typeface="+mn-lt"/>
                          <a:ea typeface="+mn-ea"/>
                          <a:cs typeface="+mn-ea"/>
                          <a:sym typeface="+mn-lt"/>
                        </a:rPr>
                        <a:t>)</a:t>
                      </a:r>
                      <a:r>
                        <a:rPr lang="zh-CN" altLang="en-US" sz="1600" kern="1200" dirty="0" smtClean="0">
                          <a:solidFill>
                            <a:schemeClr val="dk1"/>
                          </a:solidFill>
                          <a:latin typeface="+mn-lt"/>
                          <a:ea typeface="+mn-ea"/>
                          <a:cs typeface="+mn-ea"/>
                          <a:sym typeface="+mn-lt"/>
                        </a:rPr>
                        <a:t>是精确到小数点后</a:t>
                      </a:r>
                      <a:r>
                        <a:rPr lang="en-US" altLang="zh-CN" sz="1600" kern="1200" dirty="0" smtClean="0">
                          <a:solidFill>
                            <a:schemeClr val="dk1"/>
                          </a:solidFill>
                          <a:latin typeface="+mn-lt"/>
                          <a:ea typeface="+mn-ea"/>
                          <a:cs typeface="+mn-ea"/>
                          <a:sym typeface="+mn-lt"/>
                        </a:rPr>
                        <a:t>n</a:t>
                      </a:r>
                      <a:r>
                        <a:rPr lang="zh-CN" altLang="en-US" sz="1600" kern="1200" dirty="0" smtClean="0">
                          <a:solidFill>
                            <a:schemeClr val="dk1"/>
                          </a:solidFill>
                          <a:latin typeface="+mn-lt"/>
                          <a:ea typeface="+mn-ea"/>
                          <a:cs typeface="+mn-ea"/>
                          <a:sym typeface="+mn-lt"/>
                        </a:rPr>
                        <a:t>位数字</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date</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3</a:t>
                      </a:r>
                      <a:r>
                        <a:rPr lang="zh-CN" altLang="en-US" sz="1600" kern="1200" dirty="0" smtClean="0">
                          <a:solidFill>
                            <a:schemeClr val="dk1"/>
                          </a:solidFill>
                          <a:latin typeface="+mn-lt"/>
                          <a:ea typeface="+mn-ea"/>
                          <a:cs typeface="+mn-ea"/>
                          <a:sym typeface="+mn-lt"/>
                        </a:rPr>
                        <a:t>字节，以</a:t>
                      </a:r>
                      <a:r>
                        <a:rPr lang="en-US" altLang="zh-CN" sz="1600" kern="1200" dirty="0" smtClean="0">
                          <a:solidFill>
                            <a:schemeClr val="dk1"/>
                          </a:solidFill>
                          <a:latin typeface="+mn-lt"/>
                          <a:ea typeface="+mn-ea"/>
                          <a:cs typeface="+mn-ea"/>
                          <a:sym typeface="+mn-lt"/>
                        </a:rPr>
                        <a:t>YYYY-MM-DD</a:t>
                      </a:r>
                      <a:r>
                        <a:rPr lang="zh-CN" altLang="en-US" sz="1600" kern="1200" dirty="0" smtClean="0">
                          <a:solidFill>
                            <a:schemeClr val="dk1"/>
                          </a:solidFill>
                          <a:latin typeface="+mn-lt"/>
                          <a:ea typeface="+mn-ea"/>
                          <a:cs typeface="+mn-ea"/>
                          <a:sym typeface="+mn-lt"/>
                        </a:rPr>
                        <a:t>的格式显示，比如：</a:t>
                      </a:r>
                      <a:r>
                        <a:rPr lang="en-US" altLang="zh-CN" sz="1600" kern="1200" dirty="0" smtClean="0">
                          <a:solidFill>
                            <a:schemeClr val="dk1"/>
                          </a:solidFill>
                          <a:latin typeface="+mn-lt"/>
                          <a:ea typeface="+mn-ea"/>
                          <a:cs typeface="+mn-ea"/>
                          <a:sym typeface="+mn-lt"/>
                        </a:rPr>
                        <a:t>2009-07-19</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0033">
                <a:tc>
                  <a:txBody>
                    <a:bodyPr/>
                    <a:lstStyle/>
                    <a:p>
                      <a:r>
                        <a:rPr lang="en-US" altLang="zh-CN" sz="1600" kern="1200" dirty="0" smtClean="0">
                          <a:solidFill>
                            <a:schemeClr val="dk1"/>
                          </a:solidFill>
                          <a:latin typeface="+mn-lt"/>
                          <a:ea typeface="+mn-ea"/>
                          <a:cs typeface="+mn-ea"/>
                          <a:sym typeface="+mn-lt"/>
                        </a:rPr>
                        <a:t>numeric</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dk1"/>
                          </a:solidFill>
                          <a:latin typeface="+mn-lt"/>
                          <a:ea typeface="+mn-ea"/>
                          <a:cs typeface="+mn-ea"/>
                          <a:sym typeface="+mn-lt"/>
                        </a:rPr>
                        <a:t>精度数字，等同于</a:t>
                      </a:r>
                      <a:r>
                        <a:rPr lang="en-US" altLang="zh-CN" sz="1600" kern="1200" dirty="0" smtClean="0">
                          <a:solidFill>
                            <a:schemeClr val="dk1"/>
                          </a:solidFill>
                          <a:latin typeface="+mn-lt"/>
                          <a:ea typeface="+mn-ea"/>
                          <a:cs typeface="+mn-ea"/>
                          <a:sym typeface="+mn-lt"/>
                        </a:rPr>
                        <a:t>decimal</a:t>
                      </a:r>
                      <a:endParaRPr lang="zh-CN" altLang="en-US" sz="1600" kern="1200" dirty="0" smtClean="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time</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3</a:t>
                      </a:r>
                      <a:r>
                        <a:rPr lang="zh-CN" altLang="en-US" sz="1600" kern="1200" dirty="0" smtClean="0">
                          <a:solidFill>
                            <a:schemeClr val="dk1"/>
                          </a:solidFill>
                          <a:latin typeface="+mn-lt"/>
                          <a:ea typeface="+mn-ea"/>
                          <a:cs typeface="+mn-ea"/>
                          <a:sym typeface="+mn-lt"/>
                        </a:rPr>
                        <a:t>字节，以</a:t>
                      </a:r>
                      <a:r>
                        <a:rPr lang="en-US" altLang="zh-CN" sz="1600" kern="1200" dirty="0" smtClean="0">
                          <a:solidFill>
                            <a:schemeClr val="dk1"/>
                          </a:solidFill>
                          <a:latin typeface="+mn-lt"/>
                          <a:ea typeface="+mn-ea"/>
                          <a:cs typeface="+mn-ea"/>
                          <a:sym typeface="+mn-lt"/>
                        </a:rPr>
                        <a:t>HH:MM:SS</a:t>
                      </a:r>
                      <a:r>
                        <a:rPr lang="zh-CN" altLang="en-US" sz="1600" kern="1200" dirty="0" smtClean="0">
                          <a:solidFill>
                            <a:schemeClr val="dk1"/>
                          </a:solidFill>
                          <a:latin typeface="+mn-lt"/>
                          <a:ea typeface="+mn-ea"/>
                          <a:cs typeface="+mn-ea"/>
                          <a:sym typeface="+mn-lt"/>
                        </a:rPr>
                        <a:t>的格式显示。比如：</a:t>
                      </a:r>
                      <a:r>
                        <a:rPr lang="en-US" altLang="zh-CN" sz="1600" kern="1200" dirty="0" smtClean="0">
                          <a:solidFill>
                            <a:schemeClr val="dk1"/>
                          </a:solidFill>
                          <a:latin typeface="+mn-lt"/>
                          <a:ea typeface="+mn-ea"/>
                          <a:cs typeface="+mn-ea"/>
                          <a:sym typeface="+mn-lt"/>
                        </a:rPr>
                        <a:t>11</a:t>
                      </a:r>
                      <a:r>
                        <a:rPr lang="zh-CN" altLang="en-US" sz="1600" kern="1200" dirty="0" smtClean="0">
                          <a:solidFill>
                            <a:schemeClr val="dk1"/>
                          </a:solidFill>
                          <a:latin typeface="+mn-lt"/>
                          <a:ea typeface="+mn-ea"/>
                          <a:cs typeface="+mn-ea"/>
                          <a:sym typeface="+mn-lt"/>
                        </a:rPr>
                        <a:t>：</a:t>
                      </a:r>
                      <a:r>
                        <a:rPr lang="en-US" altLang="zh-CN" sz="1600" kern="1200" dirty="0" smtClean="0">
                          <a:solidFill>
                            <a:schemeClr val="dk1"/>
                          </a:solidFill>
                          <a:latin typeface="+mn-lt"/>
                          <a:ea typeface="+mn-ea"/>
                          <a:cs typeface="+mn-ea"/>
                          <a:sym typeface="+mn-lt"/>
                        </a:rPr>
                        <a:t>22</a:t>
                      </a:r>
                      <a:r>
                        <a:rPr lang="zh-CN" altLang="en-US" sz="1600" kern="1200" dirty="0" smtClean="0">
                          <a:solidFill>
                            <a:schemeClr val="dk1"/>
                          </a:solidFill>
                          <a:latin typeface="+mn-lt"/>
                          <a:ea typeface="+mn-ea"/>
                          <a:cs typeface="+mn-ea"/>
                          <a:sym typeface="+mn-lt"/>
                        </a:rPr>
                        <a:t>：</a:t>
                      </a:r>
                      <a:r>
                        <a:rPr lang="en-US" altLang="zh-CN" sz="1600" kern="1200" dirty="0" smtClean="0">
                          <a:solidFill>
                            <a:schemeClr val="dk1"/>
                          </a:solidFill>
                          <a:latin typeface="+mn-lt"/>
                          <a:ea typeface="+mn-ea"/>
                          <a:cs typeface="+mn-ea"/>
                          <a:sym typeface="+mn-lt"/>
                        </a:rPr>
                        <a:t>30</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0033">
                <a:tc>
                  <a:txBody>
                    <a:bodyPr/>
                    <a:lstStyle/>
                    <a:p>
                      <a:r>
                        <a:rPr lang="en-US" altLang="zh-CN" sz="1600" kern="1200" dirty="0" smtClean="0">
                          <a:solidFill>
                            <a:schemeClr val="dk1"/>
                          </a:solidFill>
                          <a:latin typeface="+mn-lt"/>
                          <a:ea typeface="+mn-ea"/>
                          <a:cs typeface="+mn-ea"/>
                          <a:sym typeface="+mn-lt"/>
                        </a:rPr>
                        <a:t>float</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4</a:t>
                      </a:r>
                      <a:r>
                        <a:rPr lang="zh-CN" altLang="en-US" sz="1600" kern="1200" dirty="0" smtClean="0">
                          <a:solidFill>
                            <a:schemeClr val="dk1"/>
                          </a:solidFill>
                          <a:latin typeface="+mn-lt"/>
                          <a:ea typeface="+mn-ea"/>
                          <a:cs typeface="+mn-ea"/>
                          <a:sym typeface="+mn-lt"/>
                        </a:rPr>
                        <a:t>字节，单精度浮点型数字</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timestamp</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4</a:t>
                      </a:r>
                      <a:r>
                        <a:rPr lang="zh-CN" altLang="en-US" sz="1600" kern="1200" dirty="0" smtClean="0">
                          <a:solidFill>
                            <a:schemeClr val="dk1"/>
                          </a:solidFill>
                          <a:latin typeface="+mn-lt"/>
                          <a:ea typeface="+mn-ea"/>
                          <a:cs typeface="+mn-ea"/>
                          <a:sym typeface="+mn-lt"/>
                        </a:rPr>
                        <a:t>字节，年月日时分秒</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0033">
                <a:tc>
                  <a:txBody>
                    <a:bodyPr/>
                    <a:lstStyle/>
                    <a:p>
                      <a:r>
                        <a:rPr lang="en-US" altLang="zh-CN" sz="1600" kern="1200" dirty="0" smtClean="0">
                          <a:solidFill>
                            <a:schemeClr val="dk1"/>
                          </a:solidFill>
                          <a:latin typeface="+mn-lt"/>
                          <a:ea typeface="+mn-ea"/>
                          <a:cs typeface="+mn-ea"/>
                          <a:sym typeface="+mn-lt"/>
                        </a:rPr>
                        <a:t>double</a:t>
                      </a:r>
                      <a:endParaRPr lang="zh-CN" altLang="en-US" sz="16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8</a:t>
                      </a:r>
                      <a:r>
                        <a:rPr lang="zh-CN" altLang="en-US" sz="1600" kern="1200" dirty="0" smtClean="0">
                          <a:solidFill>
                            <a:schemeClr val="dk1"/>
                          </a:solidFill>
                          <a:latin typeface="+mn-lt"/>
                          <a:ea typeface="+mn-ea"/>
                          <a:cs typeface="+mn-ea"/>
                          <a:sym typeface="+mn-lt"/>
                        </a:rPr>
                        <a:t>字节，双精度浮点型数字</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err="1" smtClean="0">
                          <a:solidFill>
                            <a:schemeClr val="dk1"/>
                          </a:solidFill>
                          <a:latin typeface="+mn-lt"/>
                          <a:ea typeface="+mn-ea"/>
                          <a:cs typeface="+mn-ea"/>
                          <a:sym typeface="+mn-lt"/>
                        </a:rPr>
                        <a:t>boolean</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kern="1200" dirty="0" smtClean="0">
                          <a:solidFill>
                            <a:schemeClr val="dk1"/>
                          </a:solidFill>
                          <a:latin typeface="+mn-lt"/>
                          <a:ea typeface="+mn-ea"/>
                          <a:cs typeface="+mn-ea"/>
                          <a:sym typeface="+mn-lt"/>
                        </a:rPr>
                        <a:t>1</a:t>
                      </a:r>
                      <a:r>
                        <a:rPr lang="zh-CN" altLang="en-US" sz="1600" kern="1200" dirty="0" smtClean="0">
                          <a:solidFill>
                            <a:schemeClr val="dk1"/>
                          </a:solidFill>
                          <a:latin typeface="+mn-lt"/>
                          <a:ea typeface="+mn-ea"/>
                          <a:cs typeface="+mn-ea"/>
                          <a:sym typeface="+mn-lt"/>
                        </a:rPr>
                        <a:t>字节</a:t>
                      </a:r>
                      <a:r>
                        <a:rPr lang="en-US" altLang="zh-CN" sz="1600" kern="1200" dirty="0" smtClean="0">
                          <a:solidFill>
                            <a:schemeClr val="dk1"/>
                          </a:solidFill>
                          <a:latin typeface="+mn-lt"/>
                          <a:ea typeface="+mn-ea"/>
                          <a:cs typeface="+mn-ea"/>
                          <a:sym typeface="+mn-lt"/>
                        </a:rPr>
                        <a:t>, TRUE/FALSE</a:t>
                      </a:r>
                      <a:endParaRPr lang="zh-CN" altLang="en-US" sz="16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数据库管理 </a:t>
            </a:r>
            <a:r>
              <a:rPr lang="en-US" altLang="zh-CN" dirty="0" smtClean="0">
                <a:latin typeface="+mn-lt"/>
                <a:ea typeface="+mn-ea"/>
                <a:cs typeface="+mn-ea"/>
                <a:sym typeface="+mn-lt"/>
              </a:rPr>
              <a:t>(Database Admin)</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数据库管理</a:t>
            </a:r>
            <a:endParaRPr lang="zh-CN" altLang="en-US" dirty="0" smtClean="0">
              <a:latin typeface="+mn-lt"/>
              <a:ea typeface="+mn-ea"/>
              <a:cs typeface="+mn-ea"/>
              <a:sym typeface="+mn-lt"/>
            </a:endParaRPr>
          </a:p>
          <a:p>
            <a:pPr lvl="1"/>
            <a:r>
              <a:rPr lang="zh-CN" altLang="en-US" dirty="0" smtClean="0">
                <a:latin typeface="+mn-lt"/>
                <a:ea typeface="+mn-ea"/>
                <a:cs typeface="+mn-ea"/>
                <a:sym typeface="+mn-lt"/>
              </a:rPr>
              <a:t>数据库管理工作就是对数据库管理系统进行管理和维护的工作。</a:t>
            </a:r>
            <a:endParaRPr lang="zh-CN" altLang="en-US" dirty="0" smtClean="0">
              <a:latin typeface="+mn-lt"/>
              <a:ea typeface="+mn-ea"/>
              <a:cs typeface="+mn-ea"/>
              <a:sym typeface="+mn-lt"/>
            </a:endParaRPr>
          </a:p>
          <a:p>
            <a:pPr lvl="1"/>
            <a:r>
              <a:rPr lang="zh-CN" altLang="en-US" dirty="0" smtClean="0">
                <a:latin typeface="+mn-lt"/>
                <a:ea typeface="+mn-ea"/>
                <a:cs typeface="+mn-ea"/>
                <a:sym typeface="+mn-lt"/>
              </a:rPr>
              <a:t>核心目标，保证数据库管理系统的：</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稳定性</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安全性</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数据一致性</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系统的高性能</a:t>
            </a:r>
            <a:endParaRPr lang="en-US" altLang="zh-CN" dirty="0" smtClean="0">
              <a:latin typeface="+mn-lt"/>
              <a:ea typeface="+mn-ea"/>
              <a:cs typeface="+mn-ea"/>
              <a:sym typeface="+mn-lt"/>
            </a:endParaRPr>
          </a:p>
          <a:p>
            <a:r>
              <a:rPr lang="zh-CN" altLang="en-US" dirty="0" smtClean="0">
                <a:latin typeface="+mn-lt"/>
                <a:ea typeface="+mn-ea"/>
                <a:cs typeface="+mn-ea"/>
                <a:sym typeface="+mn-lt"/>
              </a:rPr>
              <a:t>数据库管理员</a:t>
            </a:r>
            <a:r>
              <a:rPr lang="en-US" altLang="zh-CN" dirty="0" smtClean="0">
                <a:latin typeface="+mn-lt"/>
                <a:ea typeface="+mn-ea"/>
                <a:cs typeface="+mn-ea"/>
                <a:sym typeface="+mn-lt"/>
              </a:rPr>
              <a:t>(Database Administrator)</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从事管理和维护数据库管理系统的相关人员的统称。</a:t>
            </a:r>
            <a:endParaRPr lang="zh-CN" altLang="en-US" dirty="0" smtClean="0">
              <a:latin typeface="+mn-lt"/>
              <a:ea typeface="+mn-ea"/>
              <a:cs typeface="+mn-ea"/>
              <a:sym typeface="+mn-lt"/>
            </a:endParaRPr>
          </a:p>
          <a:p>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字段设计建议</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尽量使用高效数据类型</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尽量使用执行效率比较高的数据类型</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尽量使用短字段的数据类型</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使用一致的数据类型</a:t>
            </a:r>
            <a:endParaRPr lang="en-US" altLang="zh-CN" dirty="0" smtClean="0">
              <a:latin typeface="+mn-lt"/>
              <a:ea typeface="+mn-ea"/>
              <a:cs typeface="+mn-ea"/>
              <a:sym typeface="+mn-lt"/>
            </a:endParaRPr>
          </a:p>
          <a:p>
            <a:r>
              <a:rPr lang="zh-CN" altLang="en-US" dirty="0" smtClean="0">
                <a:latin typeface="+mn-lt"/>
                <a:ea typeface="+mn-ea"/>
                <a:cs typeface="+mn-ea"/>
                <a:sym typeface="+mn-lt"/>
              </a:rPr>
              <a:t>当多个表存在逻辑关系时，表示同一含义的字段应该使用相同的数据类型。</a:t>
            </a:r>
            <a:endParaRPr lang="en-US" altLang="zh-CN" dirty="0" smtClean="0">
              <a:latin typeface="+mn-lt"/>
              <a:ea typeface="+mn-ea"/>
              <a:cs typeface="+mn-ea"/>
              <a:sym typeface="+mn-lt"/>
            </a:endParaRPr>
          </a:p>
          <a:p>
            <a:r>
              <a:rPr lang="zh-CN" altLang="en-US" dirty="0" smtClean="0">
                <a:latin typeface="+mn-lt"/>
                <a:ea typeface="+mn-ea"/>
                <a:cs typeface="+mn-ea"/>
                <a:sym typeface="+mn-lt"/>
              </a:rPr>
              <a:t>对于字符串数据，建议使用变长字符串数据类型，并指定最大长度。</a:t>
            </a:r>
            <a:endParaRPr lang="en-US" altLang="zh-CN"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视图 </a:t>
            </a:r>
            <a:r>
              <a:rPr lang="en-US" altLang="zh-CN" dirty="0" smtClean="0">
                <a:latin typeface="+mn-lt"/>
                <a:ea typeface="+mn-ea"/>
                <a:cs typeface="+mn-ea"/>
                <a:sym typeface="+mn-lt"/>
              </a:rPr>
              <a:t>(View)</a:t>
            </a:r>
            <a:endParaRPr lang="zh-CN" altLang="en-US" dirty="0">
              <a:latin typeface="+mn-lt"/>
              <a:ea typeface="+mn-ea"/>
              <a:cs typeface="+mn-ea"/>
              <a:sym typeface="+mn-lt"/>
            </a:endParaRPr>
          </a:p>
        </p:txBody>
      </p:sp>
      <p:sp>
        <p:nvSpPr>
          <p:cNvPr id="3" name="文本占位符 2"/>
          <p:cNvSpPr>
            <a:spLocks noGrp="1"/>
          </p:cNvSpPr>
          <p:nvPr>
            <p:ph type="body" sz="quarter" idx="4294967295"/>
          </p:nvPr>
        </p:nvSpPr>
        <p:spPr>
          <a:xfrm>
            <a:off x="600524" y="1425047"/>
            <a:ext cx="3844925" cy="684213"/>
          </a:xfrm>
        </p:spPr>
        <p:txBody>
          <a:bodyPr>
            <a:normAutofit fontScale="85000" lnSpcReduction="10000"/>
          </a:bodyPr>
          <a:lstStyle/>
          <a:p>
            <a:r>
              <a:rPr lang="zh-CN" altLang="en-US" sz="1800" dirty="0" smtClean="0">
                <a:latin typeface="+mn-lt"/>
                <a:ea typeface="+mn-ea"/>
                <a:cs typeface="+mn-ea"/>
                <a:sym typeface="+mn-lt"/>
              </a:rPr>
              <a:t>视图与</a:t>
            </a:r>
            <a:r>
              <a:rPr lang="zh-CN" altLang="en-US" sz="1800" dirty="0">
                <a:latin typeface="+mn-lt"/>
                <a:ea typeface="+mn-ea"/>
                <a:cs typeface="+mn-ea"/>
                <a:sym typeface="+mn-lt"/>
              </a:rPr>
              <a:t>基本表不同，不是物理上实际存在的，是一个虚表</a:t>
            </a:r>
            <a:r>
              <a:rPr lang="zh-CN" altLang="en-US" sz="1800" dirty="0" smtClean="0">
                <a:latin typeface="+mn-lt"/>
                <a:ea typeface="+mn-ea"/>
                <a:cs typeface="+mn-ea"/>
                <a:sym typeface="+mn-lt"/>
              </a:rPr>
              <a:t>。</a:t>
            </a:r>
            <a:endParaRPr lang="en-US" altLang="zh-CN" sz="1800" dirty="0" smtClean="0">
              <a:latin typeface="+mn-lt"/>
              <a:ea typeface="+mn-ea"/>
              <a:cs typeface="+mn-ea"/>
              <a:sym typeface="+mn-lt"/>
            </a:endParaRPr>
          </a:p>
        </p:txBody>
      </p:sp>
      <p:graphicFrame>
        <p:nvGraphicFramePr>
          <p:cNvPr id="5" name="表格 4"/>
          <p:cNvGraphicFramePr>
            <a:graphicFrameLocks noGrp="1"/>
          </p:cNvGraphicFramePr>
          <p:nvPr/>
        </p:nvGraphicFramePr>
        <p:xfrm>
          <a:off x="5399326" y="4354604"/>
          <a:ext cx="3207921" cy="1630680"/>
        </p:xfrm>
        <a:graphic>
          <a:graphicData uri="http://schemas.openxmlformats.org/drawingml/2006/table">
            <a:tbl>
              <a:tblPr firstRow="1" bandRow="1">
                <a:effectLst>
                  <a:outerShdw blurRad="50800" dist="38100" dir="2700000" algn="tl" rotWithShape="0">
                    <a:prstClr val="black">
                      <a:alpha val="40000"/>
                    </a:prstClr>
                  </a:outerShdw>
                </a:effectLst>
              </a:tblPr>
              <a:tblGrid>
                <a:gridCol w="615633"/>
                <a:gridCol w="540060"/>
                <a:gridCol w="612068"/>
                <a:gridCol w="1440160"/>
              </a:tblGrid>
              <a:tr h="122116">
                <a:tc>
                  <a:txBody>
                    <a:bodyPr/>
                    <a:lstStyle/>
                    <a:p>
                      <a:r>
                        <a:rPr lang="zh-CN" altLang="en-US" sz="1400" dirty="0" smtClean="0">
                          <a:latin typeface="+mn-lt"/>
                          <a:ea typeface="+mn-ea"/>
                          <a:cs typeface="+mn-ea"/>
                          <a:sym typeface="+mn-lt"/>
                        </a:rPr>
                        <a:t>作者</a:t>
                      </a:r>
                      <a:r>
                        <a:rPr lang="en-US" altLang="zh-CN" sz="1400" dirty="0" smtClean="0">
                          <a:latin typeface="+mn-lt"/>
                          <a:ea typeface="+mn-ea"/>
                          <a:cs typeface="+mn-ea"/>
                          <a:sym typeface="+mn-lt"/>
                        </a:rPr>
                        <a:t>id</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zh-CN" altLang="en-US" sz="1400" dirty="0" smtClean="0">
                          <a:latin typeface="+mn-lt"/>
                          <a:ea typeface="+mn-ea"/>
                          <a:cs typeface="+mn-ea"/>
                          <a:sym typeface="+mn-lt"/>
                        </a:rPr>
                        <a:t>作者姓名</a:t>
                      </a:r>
                      <a:endParaRPr lang="zh-CN" altLang="en-US" sz="1400" dirty="0">
                        <a:latin typeface="+mn-lt"/>
                        <a:ea typeface="+mn-ea"/>
                        <a:cs typeface="+mn-ea"/>
                        <a:sym typeface="+mn-lt"/>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zh-CN" altLang="en-US" sz="1400" dirty="0" smtClean="0">
                          <a:latin typeface="+mn-lt"/>
                          <a:ea typeface="+mn-ea"/>
                          <a:cs typeface="+mn-ea"/>
                          <a:sym typeface="+mn-lt"/>
                        </a:rPr>
                        <a:t>作者年龄</a:t>
                      </a:r>
                      <a:endParaRPr lang="zh-CN" altLang="en-US" sz="1400" dirty="0">
                        <a:latin typeface="+mn-lt"/>
                        <a:ea typeface="+mn-ea"/>
                        <a:cs typeface="+mn-ea"/>
                        <a:sym typeface="+mn-lt"/>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zh-CN" altLang="en-US" sz="1400" dirty="0" smtClean="0">
                          <a:latin typeface="+mn-lt"/>
                          <a:ea typeface="+mn-ea"/>
                          <a:cs typeface="+mn-ea"/>
                          <a:sym typeface="+mn-lt"/>
                        </a:rPr>
                        <a:t>作者联系地址</a:t>
                      </a:r>
                      <a:endParaRPr lang="zh-CN" altLang="en-US" sz="1400" dirty="0">
                        <a:latin typeface="+mn-lt"/>
                        <a:ea typeface="+mn-ea"/>
                        <a:cs typeface="+mn-ea"/>
                        <a:sym typeface="+mn-lt"/>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r>
                        <a:rPr lang="en-US" altLang="zh-CN" sz="1400" dirty="0" smtClean="0">
                          <a:latin typeface="+mn-lt"/>
                          <a:ea typeface="+mn-ea"/>
                          <a:cs typeface="+mn-ea"/>
                          <a:sym typeface="+mn-lt"/>
                        </a:rPr>
                        <a:t>001</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400" dirty="0" smtClean="0">
                          <a:latin typeface="+mn-lt"/>
                          <a:ea typeface="+mn-ea"/>
                          <a:cs typeface="+mn-ea"/>
                          <a:sym typeface="+mn-lt"/>
                        </a:rPr>
                        <a:t>张三</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40</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XXX</a:t>
                      </a:r>
                      <a:r>
                        <a:rPr lang="zh-CN" altLang="en-US" sz="1400" dirty="0" smtClean="0">
                          <a:latin typeface="+mn-lt"/>
                          <a:ea typeface="+mn-ea"/>
                          <a:cs typeface="+mn-ea"/>
                          <a:sym typeface="+mn-lt"/>
                        </a:rPr>
                        <a:t>省</a:t>
                      </a:r>
                      <a:r>
                        <a:rPr lang="en-US" altLang="zh-CN" sz="1400" dirty="0" smtClean="0">
                          <a:latin typeface="+mn-lt"/>
                          <a:ea typeface="+mn-ea"/>
                          <a:cs typeface="+mn-ea"/>
                          <a:sym typeface="+mn-lt"/>
                        </a:rPr>
                        <a:t>YYY</a:t>
                      </a:r>
                      <a:r>
                        <a:rPr lang="zh-CN" altLang="en-US" sz="1400" dirty="0" smtClean="0">
                          <a:latin typeface="+mn-lt"/>
                          <a:ea typeface="+mn-ea"/>
                          <a:cs typeface="+mn-ea"/>
                          <a:sym typeface="+mn-lt"/>
                        </a:rPr>
                        <a:t>市</a:t>
                      </a:r>
                      <a:endParaRPr lang="zh-CN" altLang="en-US" sz="1400" dirty="0">
                        <a:latin typeface="+mn-lt"/>
                        <a:ea typeface="+mn-ea"/>
                        <a:cs typeface="+mn-ea"/>
                        <a:sym typeface="+mn-lt"/>
                      </a:endParaRPr>
                    </a:p>
                  </a:txBody>
                  <a:tcPr>
                    <a:lnR w="28575" cap="flat" cmpd="sng" algn="ctr">
                      <a:solidFill>
                        <a:schemeClr val="tx1"/>
                      </a:solidFill>
                      <a:prstDash val="solid"/>
                      <a:round/>
                      <a:headEnd type="none" w="med" len="med"/>
                      <a:tailEnd type="none" w="med" len="med"/>
                    </a:lnR>
                  </a:tcPr>
                </a:tc>
              </a:tr>
              <a:tr h="370840">
                <a:tc>
                  <a:txBody>
                    <a:bodyPr/>
                    <a:lstStyle/>
                    <a:p>
                      <a:r>
                        <a:rPr lang="en-US" altLang="zh-CN" sz="1400" dirty="0" smtClean="0">
                          <a:latin typeface="+mn-lt"/>
                          <a:ea typeface="+mn-ea"/>
                          <a:cs typeface="+mn-ea"/>
                          <a:sym typeface="+mn-lt"/>
                        </a:rPr>
                        <a:t>002</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400" dirty="0" smtClean="0">
                          <a:latin typeface="+mn-lt"/>
                          <a:ea typeface="+mn-ea"/>
                          <a:cs typeface="+mn-ea"/>
                          <a:sym typeface="+mn-lt"/>
                        </a:rPr>
                        <a:t>李四</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50</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AAA</a:t>
                      </a:r>
                      <a:r>
                        <a:rPr lang="zh-CN" altLang="en-US" sz="1400" dirty="0" smtClean="0">
                          <a:latin typeface="+mn-lt"/>
                          <a:ea typeface="+mn-ea"/>
                          <a:cs typeface="+mn-ea"/>
                          <a:sym typeface="+mn-lt"/>
                        </a:rPr>
                        <a:t>省</a:t>
                      </a:r>
                      <a:r>
                        <a:rPr lang="en-US" altLang="zh-CN" sz="1400" dirty="0" smtClean="0">
                          <a:latin typeface="+mn-lt"/>
                          <a:ea typeface="+mn-ea"/>
                          <a:cs typeface="+mn-ea"/>
                          <a:sym typeface="+mn-lt"/>
                        </a:rPr>
                        <a:t>BBB</a:t>
                      </a:r>
                      <a:r>
                        <a:rPr lang="zh-CN" altLang="en-US" sz="1400" dirty="0" smtClean="0">
                          <a:latin typeface="+mn-lt"/>
                          <a:ea typeface="+mn-ea"/>
                          <a:cs typeface="+mn-ea"/>
                          <a:sym typeface="+mn-lt"/>
                        </a:rPr>
                        <a:t>市</a:t>
                      </a:r>
                      <a:endParaRPr lang="zh-CN" altLang="en-US" sz="1400" dirty="0">
                        <a:latin typeface="+mn-lt"/>
                        <a:ea typeface="+mn-ea"/>
                        <a:cs typeface="+mn-ea"/>
                        <a:sym typeface="+mn-lt"/>
                      </a:endParaRPr>
                    </a:p>
                  </a:txBody>
                  <a:tcPr>
                    <a:lnR w="28575" cap="flat" cmpd="sng" algn="ctr">
                      <a:solidFill>
                        <a:schemeClr val="tx1"/>
                      </a:solidFill>
                      <a:prstDash val="solid"/>
                      <a:round/>
                      <a:headEnd type="none" w="med" len="med"/>
                      <a:tailEnd type="none" w="med" len="med"/>
                    </a:lnR>
                  </a:tcPr>
                </a:tc>
              </a:tr>
              <a:tr h="370840">
                <a:tc>
                  <a:txBody>
                    <a:bodyPr/>
                    <a:lstStyle/>
                    <a:p>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lnB w="28575" cap="flat" cmpd="sng" algn="ctr">
                      <a:solidFill>
                        <a:schemeClr val="tx1"/>
                      </a:solidFill>
                      <a:prstDash val="solid"/>
                      <a:round/>
                      <a:headEnd type="none" w="med" len="med"/>
                      <a:tailEnd type="none" w="med" len="med"/>
                    </a:lnB>
                  </a:tcPr>
                </a:tc>
                <a:tc>
                  <a:txBody>
                    <a:bodyPr/>
                    <a:lstStyle/>
                    <a:p>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lnB w="28575" cap="flat" cmpd="sng" algn="ctr">
                      <a:solidFill>
                        <a:schemeClr val="tx1"/>
                      </a:solidFill>
                      <a:prstDash val="solid"/>
                      <a:round/>
                      <a:headEnd type="none" w="med" len="med"/>
                      <a:tailEnd type="none" w="med" len="med"/>
                    </a:lnB>
                  </a:tcPr>
                </a:tc>
                <a:tc>
                  <a:txBody>
                    <a:bodyPr/>
                    <a:lstStyle/>
                    <a:p>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13" name="AutoShape 17"/>
          <p:cNvSpPr>
            <a:spLocks noChangeArrowheads="1"/>
          </p:cNvSpPr>
          <p:nvPr/>
        </p:nvSpPr>
        <p:spPr bwMode="auto">
          <a:xfrm>
            <a:off x="8773113" y="4354604"/>
            <a:ext cx="2579472" cy="1508105"/>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400" kern="0" dirty="0" smtClean="0">
                <a:solidFill>
                  <a:srgbClr val="000000"/>
                </a:solidFill>
                <a:cs typeface="+mn-ea"/>
                <a:sym typeface="+mn-lt"/>
              </a:rPr>
              <a:t>CREATE </a:t>
            </a:r>
            <a:r>
              <a:rPr lang="en-US" altLang="zh-CN" sz="1400" kern="0" dirty="0">
                <a:solidFill>
                  <a:srgbClr val="000000"/>
                </a:solidFill>
                <a:cs typeface="+mn-ea"/>
                <a:sym typeface="+mn-lt"/>
              </a:rPr>
              <a:t>TABLE author_t1</a:t>
            </a:r>
            <a:endParaRPr lang="en-US" altLang="zh-CN" sz="1400" kern="0" dirty="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400" kern="0" dirty="0" smtClean="0">
                <a:solidFill>
                  <a:srgbClr val="000000"/>
                </a:solidFill>
                <a:cs typeface="+mn-ea"/>
                <a:sym typeface="+mn-lt"/>
              </a:rPr>
              <a:t>(</a:t>
            </a:r>
            <a:endParaRPr lang="en-US" altLang="zh-CN" sz="1400" kern="0" dirty="0">
              <a:solidFill>
                <a:srgbClr val="000000"/>
              </a:solidFill>
              <a:cs typeface="+mn-ea"/>
              <a:sym typeface="+mn-lt"/>
            </a:endParaRPr>
          </a:p>
          <a:p>
            <a:r>
              <a:rPr lang="en-US" altLang="zh-CN" sz="1400" kern="0" dirty="0" err="1" smtClean="0">
                <a:solidFill>
                  <a:srgbClr val="000000"/>
                </a:solidFill>
                <a:cs typeface="+mn-ea"/>
                <a:sym typeface="+mn-lt"/>
              </a:rPr>
              <a:t>author_id</a:t>
            </a:r>
            <a:r>
              <a:rPr lang="en-US" altLang="zh-CN" sz="1400" kern="0" dirty="0" smtClean="0">
                <a:solidFill>
                  <a:srgbClr val="000000"/>
                </a:solidFill>
                <a:cs typeface="+mn-ea"/>
                <a:sym typeface="+mn-lt"/>
              </a:rPr>
              <a:t> </a:t>
            </a:r>
            <a:r>
              <a:rPr lang="en-US" altLang="zh-CN" sz="1400" kern="0" dirty="0">
                <a:solidFill>
                  <a:srgbClr val="000000"/>
                </a:solidFill>
                <a:cs typeface="+mn-ea"/>
                <a:sym typeface="+mn-lt"/>
              </a:rPr>
              <a:t>integer,</a:t>
            </a:r>
            <a:endParaRPr lang="en-US" altLang="zh-CN" sz="1400" kern="0" dirty="0">
              <a:solidFill>
                <a:srgbClr val="000000"/>
              </a:solidFill>
              <a:cs typeface="+mn-ea"/>
              <a:sym typeface="+mn-lt"/>
            </a:endParaRPr>
          </a:p>
          <a:p>
            <a:r>
              <a:rPr lang="en-US" altLang="zh-CN" sz="1400" kern="0" dirty="0" err="1">
                <a:solidFill>
                  <a:srgbClr val="000000"/>
                </a:solidFill>
                <a:cs typeface="+mn-ea"/>
                <a:sym typeface="+mn-lt"/>
              </a:rPr>
              <a:t>a</a:t>
            </a:r>
            <a:r>
              <a:rPr lang="en-US" altLang="zh-CN" sz="1400" kern="0" dirty="0" err="1" smtClean="0">
                <a:solidFill>
                  <a:srgbClr val="000000"/>
                </a:solidFill>
                <a:cs typeface="+mn-ea"/>
                <a:sym typeface="+mn-lt"/>
              </a:rPr>
              <a:t>uthor_name</a:t>
            </a:r>
            <a:r>
              <a:rPr lang="en-US" altLang="zh-CN" sz="1400" kern="0" dirty="0" smtClean="0">
                <a:solidFill>
                  <a:srgbClr val="000000"/>
                </a:solidFill>
                <a:cs typeface="+mn-ea"/>
                <a:sym typeface="+mn-lt"/>
              </a:rPr>
              <a:t> char(60),</a:t>
            </a:r>
            <a:endParaRPr lang="en-US" altLang="zh-CN" sz="1400" kern="0" dirty="0">
              <a:solidFill>
                <a:srgbClr val="000000"/>
              </a:solidFill>
              <a:cs typeface="+mn-ea"/>
              <a:sym typeface="+mn-lt"/>
            </a:endParaRPr>
          </a:p>
          <a:p>
            <a:r>
              <a:rPr lang="en-US" altLang="zh-CN" sz="1400" kern="0" dirty="0" err="1" smtClean="0">
                <a:solidFill>
                  <a:srgbClr val="000000"/>
                </a:solidFill>
                <a:cs typeface="+mn-ea"/>
                <a:sym typeface="+mn-lt"/>
              </a:rPr>
              <a:t>author_age</a:t>
            </a:r>
            <a:r>
              <a:rPr lang="en-US" altLang="zh-CN" sz="1400" kern="0" dirty="0" smtClean="0">
                <a:solidFill>
                  <a:srgbClr val="000000"/>
                </a:solidFill>
                <a:cs typeface="+mn-ea"/>
                <a:sym typeface="+mn-lt"/>
              </a:rPr>
              <a:t> integer,</a:t>
            </a:r>
            <a:endParaRPr lang="en-US" altLang="zh-CN" sz="1400" kern="0" dirty="0">
              <a:solidFill>
                <a:srgbClr val="000000"/>
              </a:solidFill>
              <a:cs typeface="+mn-ea"/>
              <a:sym typeface="+mn-lt"/>
            </a:endParaRPr>
          </a:p>
          <a:p>
            <a:r>
              <a:rPr lang="en-US" altLang="zh-CN" sz="1400" kern="0" dirty="0" err="1" smtClean="0">
                <a:solidFill>
                  <a:srgbClr val="000000"/>
                </a:solidFill>
                <a:cs typeface="+mn-ea"/>
                <a:sym typeface="+mn-lt"/>
              </a:rPr>
              <a:t>author_address</a:t>
            </a:r>
            <a:r>
              <a:rPr lang="en-US" altLang="zh-CN" sz="1400" kern="0" dirty="0" smtClean="0">
                <a:solidFill>
                  <a:srgbClr val="000000"/>
                </a:solidFill>
                <a:cs typeface="+mn-ea"/>
                <a:sym typeface="+mn-lt"/>
              </a:rPr>
              <a:t> </a:t>
            </a:r>
            <a:r>
              <a:rPr lang="en-US" altLang="zh-CN" sz="1400" kern="0" dirty="0" err="1" smtClean="0">
                <a:solidFill>
                  <a:srgbClr val="000000"/>
                </a:solidFill>
                <a:cs typeface="+mn-ea"/>
                <a:sym typeface="+mn-lt"/>
              </a:rPr>
              <a:t>varchar</a:t>
            </a:r>
            <a:r>
              <a:rPr lang="en-US" altLang="zh-CN" sz="1400" kern="0" dirty="0" smtClean="0">
                <a:solidFill>
                  <a:srgbClr val="000000"/>
                </a:solidFill>
                <a:cs typeface="+mn-ea"/>
                <a:sym typeface="+mn-lt"/>
              </a:rPr>
              <a:t>(255)</a:t>
            </a:r>
            <a:endParaRPr lang="en-US" altLang="zh-CN" sz="1400" kern="0" dirty="0">
              <a:solidFill>
                <a:srgbClr val="000000"/>
              </a:solidFill>
              <a:cs typeface="+mn-ea"/>
              <a:sym typeface="+mn-lt"/>
            </a:endParaRPr>
          </a:p>
          <a:p>
            <a:r>
              <a:rPr lang="en-US" altLang="zh-CN" sz="1400" kern="0" dirty="0" smtClean="0">
                <a:solidFill>
                  <a:srgbClr val="000000"/>
                </a:solidFill>
                <a:cs typeface="+mn-ea"/>
                <a:sym typeface="+mn-lt"/>
              </a:rPr>
              <a:t>);</a:t>
            </a:r>
            <a:endParaRPr lang="en-US" altLang="zh-CN" sz="1400" kern="0" dirty="0">
              <a:solidFill>
                <a:srgbClr val="000000"/>
              </a:solidFill>
              <a:cs typeface="+mn-ea"/>
              <a:sym typeface="+mn-lt"/>
            </a:endParaRPr>
          </a:p>
        </p:txBody>
      </p:sp>
      <p:graphicFrame>
        <p:nvGraphicFramePr>
          <p:cNvPr id="20" name="表格 19"/>
          <p:cNvGraphicFramePr>
            <a:graphicFrameLocks noGrp="1"/>
          </p:cNvGraphicFramePr>
          <p:nvPr/>
        </p:nvGraphicFramePr>
        <p:xfrm>
          <a:off x="5075290" y="1733210"/>
          <a:ext cx="1728191" cy="1434112"/>
        </p:xfrm>
        <a:graphic>
          <a:graphicData uri="http://schemas.openxmlformats.org/drawingml/2006/table">
            <a:tbl>
              <a:tblPr firstRow="1" bandRow="1">
                <a:effectLst>
                  <a:outerShdw blurRad="50800" dist="38100" dir="2700000" algn="tl" rotWithShape="0">
                    <a:prstClr val="black">
                      <a:alpha val="40000"/>
                    </a:prstClr>
                  </a:outerShdw>
                </a:effectLst>
              </a:tblPr>
              <a:tblGrid>
                <a:gridCol w="720080"/>
                <a:gridCol w="1008111"/>
              </a:tblGrid>
              <a:tr h="519712">
                <a:tc>
                  <a:txBody>
                    <a:bodyPr/>
                    <a:lstStyle/>
                    <a:p>
                      <a:r>
                        <a:rPr lang="zh-CN" altLang="en-US" sz="1400" dirty="0" smtClean="0">
                          <a:latin typeface="+mn-lt"/>
                          <a:ea typeface="+mn-ea"/>
                          <a:cs typeface="+mn-ea"/>
                          <a:sym typeface="+mn-lt"/>
                        </a:rPr>
                        <a:t>作者</a:t>
                      </a:r>
                      <a:r>
                        <a:rPr lang="en-US" altLang="zh-CN" sz="1400" dirty="0" smtClean="0">
                          <a:latin typeface="+mn-lt"/>
                          <a:ea typeface="+mn-ea"/>
                          <a:cs typeface="+mn-ea"/>
                          <a:sym typeface="+mn-lt"/>
                        </a:rPr>
                        <a:t>id</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zh-CN" altLang="en-US" sz="1400" dirty="0" smtClean="0">
                          <a:latin typeface="+mn-lt"/>
                          <a:ea typeface="+mn-ea"/>
                          <a:cs typeface="+mn-ea"/>
                          <a:sym typeface="+mn-lt"/>
                        </a:rPr>
                        <a:t>作者姓名</a:t>
                      </a:r>
                      <a:endParaRPr lang="zh-CN" altLang="en-US" sz="1400" dirty="0">
                        <a:latin typeface="+mn-lt"/>
                        <a:ea typeface="+mn-ea"/>
                        <a:cs typeface="+mn-ea"/>
                        <a:sym typeface="+mn-lt"/>
                      </a:endParaRPr>
                    </a:p>
                  </a:txBody>
                  <a:tcPr>
                    <a:lnT w="28575" cap="flat" cmpd="sng" algn="ctr">
                      <a:solidFill>
                        <a:schemeClr val="tx1"/>
                      </a:solidFill>
                      <a:prstDash val="solid"/>
                      <a:round/>
                      <a:headEnd type="none" w="med" len="med"/>
                      <a:tailEnd type="none" w="med" len="med"/>
                    </a:lnT>
                    <a:solidFill>
                      <a:schemeClr val="bg1">
                        <a:lumMod val="85000"/>
                      </a:schemeClr>
                    </a:solidFill>
                  </a:tcPr>
                </a:tc>
              </a:tr>
              <a:tr h="286574">
                <a:tc>
                  <a:txBody>
                    <a:bodyPr/>
                    <a:lstStyle/>
                    <a:p>
                      <a:r>
                        <a:rPr lang="en-US" altLang="zh-CN" sz="1400" dirty="0" smtClean="0">
                          <a:latin typeface="+mn-lt"/>
                          <a:ea typeface="+mn-ea"/>
                          <a:cs typeface="+mn-ea"/>
                          <a:sym typeface="+mn-lt"/>
                        </a:rPr>
                        <a:t>001</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400" dirty="0" smtClean="0">
                          <a:latin typeface="+mn-lt"/>
                          <a:ea typeface="+mn-ea"/>
                          <a:cs typeface="+mn-ea"/>
                          <a:sym typeface="+mn-lt"/>
                        </a:rPr>
                        <a:t>张三</a:t>
                      </a:r>
                      <a:endParaRPr lang="zh-CN" altLang="en-US" sz="1400" dirty="0">
                        <a:latin typeface="+mn-lt"/>
                        <a:ea typeface="+mn-ea"/>
                        <a:cs typeface="+mn-ea"/>
                        <a:sym typeface="+mn-lt"/>
                      </a:endParaRPr>
                    </a:p>
                  </a:txBody>
                  <a:tcPr/>
                </a:tc>
              </a:tr>
              <a:tr h="286574">
                <a:tc>
                  <a:txBody>
                    <a:bodyPr/>
                    <a:lstStyle/>
                    <a:p>
                      <a:r>
                        <a:rPr lang="en-US" altLang="zh-CN" sz="1400" dirty="0" smtClean="0">
                          <a:latin typeface="+mn-lt"/>
                          <a:ea typeface="+mn-ea"/>
                          <a:cs typeface="+mn-ea"/>
                          <a:sym typeface="+mn-lt"/>
                        </a:rPr>
                        <a:t>002</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400" dirty="0" smtClean="0">
                          <a:latin typeface="+mn-lt"/>
                          <a:ea typeface="+mn-ea"/>
                          <a:cs typeface="+mn-ea"/>
                          <a:sym typeface="+mn-lt"/>
                        </a:rPr>
                        <a:t>李四</a:t>
                      </a:r>
                      <a:endParaRPr lang="zh-CN" altLang="en-US" sz="1400" dirty="0">
                        <a:latin typeface="+mn-lt"/>
                        <a:ea typeface="+mn-ea"/>
                        <a:cs typeface="+mn-ea"/>
                        <a:sym typeface="+mn-lt"/>
                      </a:endParaRPr>
                    </a:p>
                  </a:txBody>
                  <a:tcPr/>
                </a:tc>
              </a:tr>
              <a:tr h="286574">
                <a:tc>
                  <a:txBody>
                    <a:bodyPr/>
                    <a:lstStyle/>
                    <a:p>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en-US" altLang="zh-CN" sz="1400" dirty="0" smtClean="0">
                          <a:latin typeface="+mn-lt"/>
                          <a:ea typeface="+mn-ea"/>
                          <a:cs typeface="+mn-ea"/>
                          <a:sym typeface="+mn-lt"/>
                        </a:rPr>
                        <a:t>…</a:t>
                      </a:r>
                      <a:endParaRPr lang="zh-CN" altLang="en-US" sz="1400" dirty="0">
                        <a:latin typeface="+mn-lt"/>
                        <a:ea typeface="+mn-ea"/>
                        <a:cs typeface="+mn-ea"/>
                        <a:sym typeface="+mn-lt"/>
                      </a:endParaRPr>
                    </a:p>
                  </a:txBody>
                  <a:tcPr>
                    <a:lnB w="28575" cap="flat" cmpd="sng" algn="ctr">
                      <a:solidFill>
                        <a:schemeClr val="tx1"/>
                      </a:solidFill>
                      <a:prstDash val="solid"/>
                      <a:round/>
                      <a:headEnd type="none" w="med" len="med"/>
                      <a:tailEnd type="none" w="med" len="med"/>
                    </a:lnB>
                  </a:tcPr>
                </a:tc>
              </a:tr>
            </a:tbl>
          </a:graphicData>
        </a:graphic>
      </p:graphicFrame>
      <p:sp>
        <p:nvSpPr>
          <p:cNvPr id="25" name="TextBox 317"/>
          <p:cNvSpPr txBox="1"/>
          <p:nvPr/>
        </p:nvSpPr>
        <p:spPr>
          <a:xfrm>
            <a:off x="7190913" y="3855293"/>
            <a:ext cx="1185458" cy="461665"/>
          </a:xfrm>
          <a:prstGeom prst="rect">
            <a:avLst/>
          </a:prstGeom>
          <a:noFill/>
        </p:spPr>
        <p:txBody>
          <a:bodyPr wrap="square" rtlCol="0">
            <a:spAutoFit/>
          </a:bodyPr>
          <a:lstStyle/>
          <a:p>
            <a:r>
              <a:rPr lang="zh-CN" altLang="en-US" sz="1200" b="1" dirty="0" smtClean="0">
                <a:cs typeface="+mn-ea"/>
                <a:sym typeface="+mn-lt"/>
              </a:rPr>
              <a:t>基表：</a:t>
            </a:r>
            <a:r>
              <a:rPr lang="en-US" altLang="zh-CN" sz="1200" b="1" dirty="0" smtClean="0">
                <a:cs typeface="+mn-ea"/>
                <a:sym typeface="+mn-lt"/>
              </a:rPr>
              <a:t>author_t1</a:t>
            </a:r>
            <a:endParaRPr lang="zh-CN" altLang="en-US" sz="1200" b="1" dirty="0">
              <a:cs typeface="+mn-ea"/>
              <a:sym typeface="+mn-lt"/>
            </a:endParaRPr>
          </a:p>
        </p:txBody>
      </p:sp>
      <p:sp>
        <p:nvSpPr>
          <p:cNvPr id="31" name="流程图: 手动操作 30"/>
          <p:cNvSpPr/>
          <p:nvPr/>
        </p:nvSpPr>
        <p:spPr bwMode="auto">
          <a:xfrm>
            <a:off x="5039286" y="3167322"/>
            <a:ext cx="1764196" cy="1187282"/>
          </a:xfrm>
          <a:prstGeom prst="flowChartManualOperation">
            <a:avLst/>
          </a:prstGeom>
          <a:solidFill>
            <a:srgbClr val="A3E7FF"/>
          </a:solidFill>
          <a:ln w="9525" cap="flat" cmpd="sng" algn="ctr">
            <a:solidFill>
              <a:schemeClr val="tx1"/>
            </a:solidFill>
            <a:prstDash val="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sp>
        <p:nvSpPr>
          <p:cNvPr id="32" name="TextBox 317"/>
          <p:cNvSpPr txBox="1"/>
          <p:nvPr/>
        </p:nvSpPr>
        <p:spPr>
          <a:xfrm>
            <a:off x="5039286" y="1235528"/>
            <a:ext cx="1631342" cy="461665"/>
          </a:xfrm>
          <a:prstGeom prst="rect">
            <a:avLst/>
          </a:prstGeom>
          <a:noFill/>
        </p:spPr>
        <p:txBody>
          <a:bodyPr wrap="square" rtlCol="0">
            <a:spAutoFit/>
          </a:bodyPr>
          <a:lstStyle/>
          <a:p>
            <a:r>
              <a:rPr lang="zh-CN" altLang="en-US" sz="1200" b="1" dirty="0" smtClean="0">
                <a:cs typeface="+mn-ea"/>
                <a:sym typeface="+mn-lt"/>
              </a:rPr>
              <a:t>视图：</a:t>
            </a:r>
            <a:r>
              <a:rPr lang="en-US" altLang="zh-CN" sz="1200" b="1" dirty="0" smtClean="0">
                <a:cs typeface="+mn-ea"/>
                <a:sym typeface="+mn-lt"/>
              </a:rPr>
              <a:t>(</a:t>
            </a:r>
            <a:r>
              <a:rPr lang="zh-CN" altLang="en-US" sz="1200" b="1" dirty="0" smtClean="0">
                <a:cs typeface="+mn-ea"/>
                <a:sym typeface="+mn-lt"/>
              </a:rPr>
              <a:t>纵向拆分数据）</a:t>
            </a:r>
            <a:r>
              <a:rPr lang="en-US" altLang="zh-CN" sz="1200" b="1" dirty="0" smtClean="0">
                <a:cs typeface="+mn-ea"/>
                <a:sym typeface="+mn-lt"/>
              </a:rPr>
              <a:t>author_v1</a:t>
            </a:r>
            <a:endParaRPr lang="zh-CN" altLang="en-US" sz="1200" b="1" dirty="0">
              <a:cs typeface="+mn-ea"/>
              <a:sym typeface="+mn-lt"/>
            </a:endParaRPr>
          </a:p>
        </p:txBody>
      </p:sp>
      <p:sp>
        <p:nvSpPr>
          <p:cNvPr id="33" name="AutoShape 17"/>
          <p:cNvSpPr>
            <a:spLocks noChangeArrowheads="1"/>
          </p:cNvSpPr>
          <p:nvPr/>
        </p:nvSpPr>
        <p:spPr bwMode="auto">
          <a:xfrm>
            <a:off x="6991669" y="1827422"/>
            <a:ext cx="3589501" cy="861774"/>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eaLnBrk="0" fontAlgn="base" hangingPunct="0">
              <a:spcBef>
                <a:spcPts val="0"/>
              </a:spcBef>
              <a:spcAft>
                <a:spcPts val="0"/>
              </a:spcAft>
              <a:defRPr/>
            </a:pPr>
            <a:r>
              <a:rPr lang="en-US" altLang="zh-CN" sz="1400" kern="0" dirty="0" smtClean="0">
                <a:solidFill>
                  <a:srgbClr val="000000"/>
                </a:solidFill>
                <a:cs typeface="+mn-ea"/>
                <a:sym typeface="+mn-lt"/>
              </a:rPr>
              <a:t>CREATE VIEW </a:t>
            </a:r>
            <a:r>
              <a:rPr lang="en-US" altLang="zh-CN" sz="1400" b="1" kern="0" dirty="0" smtClean="0">
                <a:solidFill>
                  <a:srgbClr val="000000"/>
                </a:solidFill>
                <a:cs typeface="+mn-ea"/>
                <a:sym typeface="+mn-lt"/>
              </a:rPr>
              <a:t>author_v1(</a:t>
            </a:r>
            <a:r>
              <a:rPr lang="en-US" altLang="zh-CN" sz="1400" b="1" kern="0" dirty="0" err="1" smtClean="0">
                <a:solidFill>
                  <a:srgbClr val="000000"/>
                </a:solidFill>
                <a:cs typeface="+mn-ea"/>
                <a:sym typeface="+mn-lt"/>
              </a:rPr>
              <a:t>author_id,author_name</a:t>
            </a:r>
            <a:r>
              <a:rPr lang="en-US" altLang="zh-CN" sz="1400" b="1" kern="0" dirty="0" smtClean="0">
                <a:solidFill>
                  <a:srgbClr val="000000"/>
                </a:solidFill>
                <a:cs typeface="+mn-ea"/>
                <a:sym typeface="+mn-lt"/>
              </a:rPr>
              <a:t>)</a:t>
            </a:r>
            <a:r>
              <a:rPr lang="en-US" altLang="zh-CN" sz="1400" kern="0" dirty="0" smtClean="0">
                <a:solidFill>
                  <a:srgbClr val="000000"/>
                </a:solidFill>
                <a:cs typeface="+mn-ea"/>
                <a:sym typeface="+mn-lt"/>
              </a:rPr>
              <a:t> AS </a:t>
            </a:r>
            <a:endParaRPr lang="en-US" altLang="zh-CN" sz="1400" kern="0" dirty="0" smtClean="0">
              <a:solidFill>
                <a:srgbClr val="000000"/>
              </a:solidFill>
              <a:cs typeface="+mn-ea"/>
              <a:sym typeface="+mn-lt"/>
            </a:endParaRPr>
          </a:p>
          <a:p>
            <a:pPr eaLnBrk="0" fontAlgn="base" hangingPunct="0">
              <a:spcBef>
                <a:spcPts val="0"/>
              </a:spcBef>
              <a:spcAft>
                <a:spcPts val="0"/>
              </a:spcAft>
              <a:defRPr/>
            </a:pPr>
            <a:r>
              <a:rPr lang="en-US" altLang="zh-CN" sz="1400" kern="0" dirty="0" smtClean="0">
                <a:solidFill>
                  <a:srgbClr val="000000"/>
                </a:solidFill>
                <a:cs typeface="+mn-ea"/>
                <a:sym typeface="+mn-lt"/>
              </a:rPr>
              <a:t>SELECT </a:t>
            </a:r>
            <a:r>
              <a:rPr lang="en-US" altLang="zh-CN" sz="1400" kern="0" dirty="0" err="1" smtClean="0">
                <a:solidFill>
                  <a:srgbClr val="000000"/>
                </a:solidFill>
                <a:cs typeface="+mn-ea"/>
                <a:sym typeface="+mn-lt"/>
              </a:rPr>
              <a:t>author_id</a:t>
            </a:r>
            <a:r>
              <a:rPr lang="en-US" altLang="zh-CN" sz="1400" kern="0" dirty="0" smtClean="0">
                <a:solidFill>
                  <a:srgbClr val="000000"/>
                </a:solidFill>
                <a:cs typeface="+mn-ea"/>
                <a:sym typeface="+mn-lt"/>
              </a:rPr>
              <a:t>,</a:t>
            </a:r>
            <a:r>
              <a:rPr lang="en-US" altLang="zh-CN" sz="1400" kern="0" dirty="0">
                <a:solidFill>
                  <a:srgbClr val="000000"/>
                </a:solidFill>
                <a:cs typeface="+mn-ea"/>
                <a:sym typeface="+mn-lt"/>
              </a:rPr>
              <a:t> </a:t>
            </a:r>
            <a:r>
              <a:rPr lang="en-US" altLang="zh-CN" sz="1400" kern="0" dirty="0" err="1">
                <a:solidFill>
                  <a:srgbClr val="000000"/>
                </a:solidFill>
                <a:cs typeface="+mn-ea"/>
                <a:sym typeface="+mn-lt"/>
              </a:rPr>
              <a:t>author_name</a:t>
            </a:r>
            <a:r>
              <a:rPr lang="en-US" altLang="zh-CN" sz="1400" kern="0" dirty="0">
                <a:solidFill>
                  <a:srgbClr val="000000"/>
                </a:solidFill>
                <a:cs typeface="+mn-ea"/>
                <a:sym typeface="+mn-lt"/>
              </a:rPr>
              <a:t> </a:t>
            </a:r>
            <a:r>
              <a:rPr lang="en-US" altLang="zh-CN" sz="1400" kern="0" dirty="0" smtClean="0">
                <a:solidFill>
                  <a:srgbClr val="000000"/>
                </a:solidFill>
                <a:cs typeface="+mn-ea"/>
                <a:sym typeface="+mn-lt"/>
              </a:rPr>
              <a:t>FROM author_t1;</a:t>
            </a:r>
            <a:endParaRPr lang="en-US" altLang="zh-CN" sz="1400" kern="0" dirty="0" smtClean="0">
              <a:solidFill>
                <a:srgbClr val="000000"/>
              </a:solidFill>
              <a:cs typeface="+mn-ea"/>
              <a:sym typeface="+mn-lt"/>
            </a:endParaRPr>
          </a:p>
        </p:txBody>
      </p:sp>
      <p:sp>
        <p:nvSpPr>
          <p:cNvPr id="34" name="AutoShape 17"/>
          <p:cNvSpPr>
            <a:spLocks noChangeArrowheads="1"/>
          </p:cNvSpPr>
          <p:nvPr/>
        </p:nvSpPr>
        <p:spPr bwMode="auto">
          <a:xfrm>
            <a:off x="1055440" y="3528304"/>
            <a:ext cx="3228612" cy="1107996"/>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eaLnBrk="0" fontAlgn="base" hangingPunct="0">
              <a:spcBef>
                <a:spcPts val="0"/>
              </a:spcBef>
              <a:spcAft>
                <a:spcPts val="0"/>
              </a:spcAft>
              <a:defRPr/>
            </a:pPr>
            <a:r>
              <a:rPr lang="en-US" altLang="zh-CN" sz="1200" kern="0" dirty="0" smtClean="0">
                <a:solidFill>
                  <a:srgbClr val="000000"/>
                </a:solidFill>
                <a:cs typeface="+mn-ea"/>
                <a:sym typeface="+mn-lt"/>
              </a:rPr>
              <a:t>CREATE VIEW </a:t>
            </a:r>
            <a:r>
              <a:rPr lang="en-US" altLang="zh-CN" sz="1200" b="1" kern="0" dirty="0" smtClean="0">
                <a:solidFill>
                  <a:srgbClr val="000000"/>
                </a:solidFill>
                <a:cs typeface="+mn-ea"/>
                <a:sym typeface="+mn-lt"/>
              </a:rPr>
              <a:t>author_v2(</a:t>
            </a:r>
            <a:r>
              <a:rPr lang="en-US" altLang="zh-CN" sz="1200" b="1" kern="0" dirty="0" err="1" smtClean="0">
                <a:solidFill>
                  <a:srgbClr val="000000"/>
                </a:solidFill>
                <a:cs typeface="+mn-ea"/>
                <a:sym typeface="+mn-lt"/>
              </a:rPr>
              <a:t>author_id,author_name,author_age,author_address</a:t>
            </a:r>
            <a:r>
              <a:rPr lang="en-US" altLang="zh-CN" sz="1200" b="1" kern="0" dirty="0" smtClean="0">
                <a:solidFill>
                  <a:srgbClr val="000000"/>
                </a:solidFill>
                <a:cs typeface="+mn-ea"/>
                <a:sym typeface="+mn-lt"/>
              </a:rPr>
              <a:t>)</a:t>
            </a:r>
            <a:r>
              <a:rPr lang="en-US" altLang="zh-CN" sz="1200" kern="0" dirty="0" smtClean="0">
                <a:solidFill>
                  <a:srgbClr val="000000"/>
                </a:solidFill>
                <a:cs typeface="+mn-ea"/>
                <a:sym typeface="+mn-lt"/>
              </a:rPr>
              <a:t> </a:t>
            </a:r>
            <a:endParaRPr lang="en-US" altLang="zh-CN" sz="1200" kern="0" dirty="0" smtClean="0">
              <a:solidFill>
                <a:srgbClr val="000000"/>
              </a:solidFill>
              <a:cs typeface="+mn-ea"/>
              <a:sym typeface="+mn-lt"/>
            </a:endParaRPr>
          </a:p>
          <a:p>
            <a:pPr eaLnBrk="0" fontAlgn="base" hangingPunct="0">
              <a:spcBef>
                <a:spcPts val="0"/>
              </a:spcBef>
              <a:spcAft>
                <a:spcPts val="0"/>
              </a:spcAft>
              <a:defRPr/>
            </a:pPr>
            <a:r>
              <a:rPr lang="en-US" altLang="zh-CN" sz="1200" kern="0" dirty="0" smtClean="0">
                <a:solidFill>
                  <a:srgbClr val="000000"/>
                </a:solidFill>
                <a:cs typeface="+mn-ea"/>
                <a:sym typeface="+mn-lt"/>
              </a:rPr>
              <a:t>AS </a:t>
            </a:r>
            <a:endParaRPr lang="en-US" altLang="zh-CN" sz="1200" kern="0" dirty="0" smtClean="0">
              <a:solidFill>
                <a:srgbClr val="000000"/>
              </a:solidFill>
              <a:cs typeface="+mn-ea"/>
              <a:sym typeface="+mn-lt"/>
            </a:endParaRPr>
          </a:p>
          <a:p>
            <a:pPr eaLnBrk="0" fontAlgn="base" hangingPunct="0">
              <a:spcBef>
                <a:spcPts val="0"/>
              </a:spcBef>
              <a:spcAft>
                <a:spcPts val="0"/>
              </a:spcAft>
              <a:defRPr/>
            </a:pPr>
            <a:r>
              <a:rPr lang="en-US" altLang="zh-CN" sz="1200" kern="0" dirty="0" smtClean="0">
                <a:solidFill>
                  <a:srgbClr val="000000"/>
                </a:solidFill>
                <a:cs typeface="+mn-ea"/>
                <a:sym typeface="+mn-lt"/>
              </a:rPr>
              <a:t>SELECT * FROM author_t1 where </a:t>
            </a:r>
            <a:r>
              <a:rPr lang="en-US" altLang="zh-CN" sz="1200" kern="0" dirty="0" err="1" smtClean="0">
                <a:solidFill>
                  <a:srgbClr val="000000"/>
                </a:solidFill>
                <a:cs typeface="+mn-ea"/>
                <a:sym typeface="+mn-lt"/>
              </a:rPr>
              <a:t>author_age</a:t>
            </a:r>
            <a:r>
              <a:rPr lang="en-US" altLang="zh-CN" sz="1200" kern="0" dirty="0" smtClean="0">
                <a:solidFill>
                  <a:srgbClr val="000000"/>
                </a:solidFill>
                <a:cs typeface="+mn-ea"/>
                <a:sym typeface="+mn-lt"/>
              </a:rPr>
              <a:t> &gt;= 20;</a:t>
            </a:r>
            <a:endParaRPr lang="en-US" altLang="zh-CN" sz="1200" kern="0" dirty="0" smtClean="0">
              <a:solidFill>
                <a:srgbClr val="000000"/>
              </a:solidFill>
              <a:cs typeface="+mn-ea"/>
              <a:sym typeface="+mn-lt"/>
            </a:endParaRPr>
          </a:p>
        </p:txBody>
      </p:sp>
      <p:sp>
        <p:nvSpPr>
          <p:cNvPr id="35" name="流程图: 手动操作 34"/>
          <p:cNvSpPr/>
          <p:nvPr/>
        </p:nvSpPr>
        <p:spPr bwMode="auto">
          <a:xfrm rot="16200000">
            <a:off x="4246962" y="4687865"/>
            <a:ext cx="1189455" cy="1115273"/>
          </a:xfrm>
          <a:prstGeom prst="flowChartManualOperation">
            <a:avLst/>
          </a:prstGeom>
          <a:solidFill>
            <a:srgbClr val="A3E7FF"/>
          </a:solidFill>
          <a:ln w="9525" cap="flat" cmpd="sng" algn="ctr">
            <a:solidFill>
              <a:schemeClr val="tx1"/>
            </a:solidFill>
            <a:prstDash val="dash"/>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cs typeface="+mn-ea"/>
              <a:sym typeface="+mn-lt"/>
            </a:endParaRPr>
          </a:p>
        </p:txBody>
      </p:sp>
      <p:graphicFrame>
        <p:nvGraphicFramePr>
          <p:cNvPr id="36" name="表格 35"/>
          <p:cNvGraphicFramePr>
            <a:graphicFrameLocks noGrp="1"/>
          </p:cNvGraphicFramePr>
          <p:nvPr/>
        </p:nvGraphicFramePr>
        <p:xfrm>
          <a:off x="1055440" y="4652917"/>
          <a:ext cx="3207921" cy="1259840"/>
        </p:xfrm>
        <a:graphic>
          <a:graphicData uri="http://schemas.openxmlformats.org/drawingml/2006/table">
            <a:tbl>
              <a:tblPr firstRow="1" bandRow="1">
                <a:effectLst>
                  <a:outerShdw blurRad="50800" dist="38100" dir="2700000" algn="tl" rotWithShape="0">
                    <a:prstClr val="black">
                      <a:alpha val="40000"/>
                    </a:prstClr>
                  </a:outerShdw>
                </a:effectLst>
              </a:tblPr>
              <a:tblGrid>
                <a:gridCol w="615633"/>
                <a:gridCol w="540060"/>
                <a:gridCol w="612068"/>
                <a:gridCol w="1440160"/>
              </a:tblGrid>
              <a:tr h="122116">
                <a:tc>
                  <a:txBody>
                    <a:bodyPr/>
                    <a:lstStyle/>
                    <a:p>
                      <a:r>
                        <a:rPr lang="zh-CN" altLang="en-US" sz="1400" dirty="0" smtClean="0">
                          <a:latin typeface="+mn-lt"/>
                          <a:ea typeface="+mn-ea"/>
                          <a:cs typeface="+mn-ea"/>
                          <a:sym typeface="+mn-lt"/>
                        </a:rPr>
                        <a:t>作者</a:t>
                      </a:r>
                      <a:r>
                        <a:rPr lang="en-US" altLang="zh-CN" sz="1400" dirty="0" smtClean="0">
                          <a:latin typeface="+mn-lt"/>
                          <a:ea typeface="+mn-ea"/>
                          <a:cs typeface="+mn-ea"/>
                          <a:sym typeface="+mn-lt"/>
                        </a:rPr>
                        <a:t>id</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zh-CN" altLang="en-US" sz="1400" dirty="0" smtClean="0">
                          <a:latin typeface="+mn-lt"/>
                          <a:ea typeface="+mn-ea"/>
                          <a:cs typeface="+mn-ea"/>
                          <a:sym typeface="+mn-lt"/>
                        </a:rPr>
                        <a:t>作者姓名</a:t>
                      </a:r>
                      <a:endParaRPr lang="zh-CN" altLang="en-US" sz="1400" dirty="0">
                        <a:latin typeface="+mn-lt"/>
                        <a:ea typeface="+mn-ea"/>
                        <a:cs typeface="+mn-ea"/>
                        <a:sym typeface="+mn-lt"/>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zh-CN" altLang="en-US" sz="1400" dirty="0" smtClean="0">
                          <a:latin typeface="+mn-lt"/>
                          <a:ea typeface="+mn-ea"/>
                          <a:cs typeface="+mn-ea"/>
                          <a:sym typeface="+mn-lt"/>
                        </a:rPr>
                        <a:t>作者年龄</a:t>
                      </a:r>
                      <a:endParaRPr lang="zh-CN" altLang="en-US" sz="1400" dirty="0">
                        <a:latin typeface="+mn-lt"/>
                        <a:ea typeface="+mn-ea"/>
                        <a:cs typeface="+mn-ea"/>
                        <a:sym typeface="+mn-lt"/>
                      </a:endParaRPr>
                    </a:p>
                  </a:txBody>
                  <a:tcP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zh-CN" altLang="en-US" sz="1400" dirty="0" smtClean="0">
                          <a:latin typeface="+mn-lt"/>
                          <a:ea typeface="+mn-ea"/>
                          <a:cs typeface="+mn-ea"/>
                          <a:sym typeface="+mn-lt"/>
                        </a:rPr>
                        <a:t>作者联系地址</a:t>
                      </a:r>
                      <a:endParaRPr lang="zh-CN" altLang="en-US" sz="1400" dirty="0">
                        <a:latin typeface="+mn-lt"/>
                        <a:ea typeface="+mn-ea"/>
                        <a:cs typeface="+mn-ea"/>
                        <a:sym typeface="+mn-lt"/>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70840">
                <a:tc>
                  <a:txBody>
                    <a:bodyPr/>
                    <a:lstStyle/>
                    <a:p>
                      <a:r>
                        <a:rPr lang="en-US" altLang="zh-CN" sz="1400" dirty="0" smtClean="0">
                          <a:latin typeface="+mn-lt"/>
                          <a:ea typeface="+mn-ea"/>
                          <a:cs typeface="+mn-ea"/>
                          <a:sym typeface="+mn-lt"/>
                        </a:rPr>
                        <a:t>001</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400" dirty="0" smtClean="0">
                          <a:latin typeface="+mn-lt"/>
                          <a:ea typeface="+mn-ea"/>
                          <a:cs typeface="+mn-ea"/>
                          <a:sym typeface="+mn-lt"/>
                        </a:rPr>
                        <a:t>张三</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40</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XXX</a:t>
                      </a:r>
                      <a:r>
                        <a:rPr lang="zh-CN" altLang="en-US" sz="1400" dirty="0" smtClean="0">
                          <a:latin typeface="+mn-lt"/>
                          <a:ea typeface="+mn-ea"/>
                          <a:cs typeface="+mn-ea"/>
                          <a:sym typeface="+mn-lt"/>
                        </a:rPr>
                        <a:t>省</a:t>
                      </a:r>
                      <a:r>
                        <a:rPr lang="en-US" altLang="zh-CN" sz="1400" dirty="0" smtClean="0">
                          <a:latin typeface="+mn-lt"/>
                          <a:ea typeface="+mn-ea"/>
                          <a:cs typeface="+mn-ea"/>
                          <a:sym typeface="+mn-lt"/>
                        </a:rPr>
                        <a:t>YYY</a:t>
                      </a:r>
                      <a:r>
                        <a:rPr lang="zh-CN" altLang="en-US" sz="1400" dirty="0" smtClean="0">
                          <a:latin typeface="+mn-lt"/>
                          <a:ea typeface="+mn-ea"/>
                          <a:cs typeface="+mn-ea"/>
                          <a:sym typeface="+mn-lt"/>
                        </a:rPr>
                        <a:t>市</a:t>
                      </a:r>
                      <a:endParaRPr lang="zh-CN" altLang="en-US" sz="1400" dirty="0">
                        <a:latin typeface="+mn-lt"/>
                        <a:ea typeface="+mn-ea"/>
                        <a:cs typeface="+mn-ea"/>
                        <a:sym typeface="+mn-lt"/>
                      </a:endParaRPr>
                    </a:p>
                  </a:txBody>
                  <a:tcPr>
                    <a:lnR w="28575" cap="flat" cmpd="sng" algn="ctr">
                      <a:solidFill>
                        <a:schemeClr val="tx1"/>
                      </a:solidFill>
                      <a:prstDash val="solid"/>
                      <a:round/>
                      <a:headEnd type="none" w="med" len="med"/>
                      <a:tailEnd type="none" w="med" len="med"/>
                    </a:lnR>
                  </a:tcPr>
                </a:tc>
              </a:tr>
              <a:tr h="370840">
                <a:tc>
                  <a:txBody>
                    <a:bodyPr/>
                    <a:lstStyle/>
                    <a:p>
                      <a:r>
                        <a:rPr lang="en-US" altLang="zh-CN" sz="1400" dirty="0" smtClean="0">
                          <a:latin typeface="+mn-lt"/>
                          <a:ea typeface="+mn-ea"/>
                          <a:cs typeface="+mn-ea"/>
                          <a:sym typeface="+mn-lt"/>
                        </a:rPr>
                        <a:t>002</a:t>
                      </a:r>
                      <a:endParaRPr lang="zh-CN" altLang="en-US" sz="1400" dirty="0">
                        <a:latin typeface="+mn-lt"/>
                        <a:ea typeface="+mn-ea"/>
                        <a:cs typeface="+mn-ea"/>
                        <a:sym typeface="+mn-lt"/>
                      </a:endParaRPr>
                    </a:p>
                  </a:txBody>
                  <a:tcPr>
                    <a:lnL w="28575" cap="flat" cmpd="sng" algn="ctr">
                      <a:solidFill>
                        <a:schemeClr val="tx1"/>
                      </a:solidFill>
                      <a:prstDash val="solid"/>
                      <a:round/>
                      <a:headEnd type="none" w="med" len="med"/>
                      <a:tailEnd type="none" w="med" len="med"/>
                    </a:lnL>
                  </a:tcPr>
                </a:tc>
                <a:tc>
                  <a:txBody>
                    <a:bodyPr/>
                    <a:lstStyle/>
                    <a:p>
                      <a:r>
                        <a:rPr lang="zh-CN" altLang="en-US" sz="1400" dirty="0" smtClean="0">
                          <a:latin typeface="+mn-lt"/>
                          <a:ea typeface="+mn-ea"/>
                          <a:cs typeface="+mn-ea"/>
                          <a:sym typeface="+mn-lt"/>
                        </a:rPr>
                        <a:t>李四</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50</a:t>
                      </a:r>
                      <a:endParaRPr lang="zh-CN" altLang="en-US" sz="1400" dirty="0">
                        <a:latin typeface="+mn-lt"/>
                        <a:ea typeface="+mn-ea"/>
                        <a:cs typeface="+mn-ea"/>
                        <a:sym typeface="+mn-lt"/>
                      </a:endParaRPr>
                    </a:p>
                  </a:txBody>
                  <a:tcPr/>
                </a:tc>
                <a:tc>
                  <a:txBody>
                    <a:bodyPr/>
                    <a:lstStyle/>
                    <a:p>
                      <a:r>
                        <a:rPr lang="en-US" altLang="zh-CN" sz="1400" dirty="0" smtClean="0">
                          <a:latin typeface="+mn-lt"/>
                          <a:ea typeface="+mn-ea"/>
                          <a:cs typeface="+mn-ea"/>
                          <a:sym typeface="+mn-lt"/>
                        </a:rPr>
                        <a:t>AAA</a:t>
                      </a:r>
                      <a:r>
                        <a:rPr lang="zh-CN" altLang="en-US" sz="1400" dirty="0" smtClean="0">
                          <a:latin typeface="+mn-lt"/>
                          <a:ea typeface="+mn-ea"/>
                          <a:cs typeface="+mn-ea"/>
                          <a:sym typeface="+mn-lt"/>
                        </a:rPr>
                        <a:t>省</a:t>
                      </a:r>
                      <a:r>
                        <a:rPr lang="en-US" altLang="zh-CN" sz="1400" dirty="0" smtClean="0">
                          <a:latin typeface="+mn-lt"/>
                          <a:ea typeface="+mn-ea"/>
                          <a:cs typeface="+mn-ea"/>
                          <a:sym typeface="+mn-lt"/>
                        </a:rPr>
                        <a:t>BBB</a:t>
                      </a:r>
                      <a:r>
                        <a:rPr lang="zh-CN" altLang="en-US" sz="1400" dirty="0" smtClean="0">
                          <a:latin typeface="+mn-lt"/>
                          <a:ea typeface="+mn-ea"/>
                          <a:cs typeface="+mn-ea"/>
                          <a:sym typeface="+mn-lt"/>
                        </a:rPr>
                        <a:t>市</a:t>
                      </a:r>
                      <a:endParaRPr lang="zh-CN" altLang="en-US" sz="1400" dirty="0">
                        <a:latin typeface="+mn-lt"/>
                        <a:ea typeface="+mn-ea"/>
                        <a:cs typeface="+mn-ea"/>
                        <a:sym typeface="+mn-lt"/>
                      </a:endParaRPr>
                    </a:p>
                  </a:txBody>
                  <a:tcPr>
                    <a:lnR w="28575" cap="flat" cmpd="sng" algn="ctr">
                      <a:solidFill>
                        <a:schemeClr val="tx1"/>
                      </a:solidFill>
                      <a:prstDash val="solid"/>
                      <a:round/>
                      <a:headEnd type="none" w="med" len="med"/>
                      <a:tailEnd type="none" w="med" len="med"/>
                    </a:lnR>
                  </a:tcPr>
                </a:tc>
              </a:tr>
            </a:tbl>
          </a:graphicData>
        </a:graphic>
      </p:graphicFrame>
      <p:sp>
        <p:nvSpPr>
          <p:cNvPr id="37" name="TextBox 317"/>
          <p:cNvSpPr txBox="1"/>
          <p:nvPr/>
        </p:nvSpPr>
        <p:spPr>
          <a:xfrm>
            <a:off x="1319740" y="5929374"/>
            <a:ext cx="1631342" cy="461665"/>
          </a:xfrm>
          <a:prstGeom prst="rect">
            <a:avLst/>
          </a:prstGeom>
          <a:noFill/>
        </p:spPr>
        <p:txBody>
          <a:bodyPr wrap="square" rtlCol="0">
            <a:spAutoFit/>
          </a:bodyPr>
          <a:lstStyle/>
          <a:p>
            <a:r>
              <a:rPr lang="zh-CN" altLang="en-US" sz="1200" b="1" dirty="0" smtClean="0">
                <a:cs typeface="+mn-ea"/>
                <a:sym typeface="+mn-lt"/>
              </a:rPr>
              <a:t>视图：</a:t>
            </a:r>
            <a:r>
              <a:rPr lang="en-US" altLang="zh-CN" sz="1200" b="1" dirty="0" smtClean="0">
                <a:cs typeface="+mn-ea"/>
                <a:sym typeface="+mn-lt"/>
              </a:rPr>
              <a:t>(</a:t>
            </a:r>
            <a:r>
              <a:rPr lang="zh-CN" altLang="en-US" sz="1200" b="1" dirty="0" smtClean="0">
                <a:cs typeface="+mn-ea"/>
                <a:sym typeface="+mn-lt"/>
              </a:rPr>
              <a:t>横向拆分数据）</a:t>
            </a:r>
            <a:r>
              <a:rPr lang="en-US" altLang="zh-CN" sz="1200" b="1" dirty="0" smtClean="0">
                <a:cs typeface="+mn-ea"/>
                <a:sym typeface="+mn-lt"/>
              </a:rPr>
              <a:t>author_v2</a:t>
            </a:r>
            <a:endParaRPr lang="zh-CN" altLang="en-US" sz="1200" b="1" dirty="0">
              <a:cs typeface="+mn-ea"/>
              <a:sym typeface="+mn-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视图的作用</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5382456" cy="4680000"/>
          </a:xfrm>
        </p:spPr>
        <p:txBody>
          <a:bodyPr/>
          <a:lstStyle/>
          <a:p>
            <a:r>
              <a:rPr lang="zh-CN" altLang="en-US" sz="2000" dirty="0" smtClean="0">
                <a:latin typeface="+mn-lt"/>
                <a:ea typeface="+mn-ea"/>
                <a:cs typeface="+mn-ea"/>
                <a:sym typeface="+mn-lt"/>
              </a:rPr>
              <a:t>视图作用</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简化操作，把经常使用的数据定义为视图。</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安全性，用户只能查询和修改能看到的数据。</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逻辑上的独立性，屏蔽了真实表的结构带来的影响。</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限制性</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性能问题：查询可能很简单，但是封装的视图语句很复杂。</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修改限制：对于复杂视图，用户不能通过视图修改基表数据。</a:t>
            </a:r>
            <a:endParaRPr lang="en-US" altLang="zh-CN" sz="1800" dirty="0" smtClean="0">
              <a:latin typeface="+mn-lt"/>
              <a:ea typeface="+mn-ea"/>
              <a:cs typeface="+mn-ea"/>
              <a:sym typeface="+mn-lt"/>
            </a:endParaRPr>
          </a:p>
        </p:txBody>
      </p:sp>
      <p:sp>
        <p:nvSpPr>
          <p:cNvPr id="14" name="AutoShape 17"/>
          <p:cNvSpPr>
            <a:spLocks noChangeArrowheads="1"/>
          </p:cNvSpPr>
          <p:nvPr/>
        </p:nvSpPr>
        <p:spPr bwMode="auto">
          <a:xfrm>
            <a:off x="6414189" y="2388147"/>
            <a:ext cx="4644516" cy="1231106"/>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CREATE </a:t>
            </a:r>
            <a:r>
              <a:rPr lang="en-US" altLang="zh-CN" sz="1600" kern="0" dirty="0">
                <a:solidFill>
                  <a:srgbClr val="000000"/>
                </a:solidFill>
                <a:cs typeface="+mn-ea"/>
                <a:sym typeface="+mn-lt"/>
              </a:rPr>
              <a:t>VIEW</a:t>
            </a:r>
            <a:r>
              <a:rPr lang="en-US" altLang="zh-CN" sz="1600" kern="0" dirty="0" smtClean="0">
                <a:solidFill>
                  <a:srgbClr val="000000"/>
                </a:solidFill>
                <a:cs typeface="+mn-ea"/>
                <a:sym typeface="+mn-lt"/>
              </a:rPr>
              <a:t> </a:t>
            </a:r>
            <a:r>
              <a:rPr lang="en-US" altLang="zh-CN" sz="1600" b="1" kern="0" dirty="0" err="1" smtClean="0">
                <a:solidFill>
                  <a:srgbClr val="000000"/>
                </a:solidFill>
                <a:cs typeface="+mn-ea"/>
                <a:sym typeface="+mn-lt"/>
              </a:rPr>
              <a:t>stu_class</a:t>
            </a:r>
            <a:r>
              <a:rPr lang="en-US" altLang="zh-CN" sz="1600" b="1" kern="0" dirty="0" smtClean="0">
                <a:solidFill>
                  <a:srgbClr val="000000"/>
                </a:solidFill>
                <a:cs typeface="+mn-ea"/>
                <a:sym typeface="+mn-lt"/>
              </a:rPr>
              <a:t>(</a:t>
            </a:r>
            <a:r>
              <a:rPr lang="en-US" altLang="zh-CN" sz="1600" b="1" kern="0" dirty="0" err="1" smtClean="0">
                <a:solidFill>
                  <a:srgbClr val="000000"/>
                </a:solidFill>
                <a:cs typeface="+mn-ea"/>
                <a:sym typeface="+mn-lt"/>
              </a:rPr>
              <a:t>id,name,class</a:t>
            </a:r>
            <a:r>
              <a:rPr lang="en-US" altLang="zh-CN" sz="1600" b="1" kern="0" dirty="0" smtClean="0">
                <a:solidFill>
                  <a:srgbClr val="000000"/>
                </a:solidFill>
                <a:cs typeface="+mn-ea"/>
                <a:sym typeface="+mn-lt"/>
              </a:rPr>
              <a:t>)</a:t>
            </a:r>
            <a:endParaRPr lang="en-US" altLang="zh-CN" sz="1600" b="1" kern="0" dirty="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AS</a:t>
            </a:r>
            <a:endParaRPr lang="en-US" altLang="zh-CN" sz="16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select </a:t>
            </a:r>
            <a:r>
              <a:rPr lang="en-US" altLang="zh-CN" sz="1600" kern="0" dirty="0" err="1" smtClean="0">
                <a:solidFill>
                  <a:srgbClr val="000000"/>
                </a:solidFill>
                <a:cs typeface="+mn-ea"/>
                <a:sym typeface="+mn-lt"/>
              </a:rPr>
              <a:t>student.s_id,student.name,stu_info.class</a:t>
            </a:r>
            <a:endParaRPr lang="en-US" altLang="zh-CN" sz="16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from student, </a:t>
            </a:r>
            <a:r>
              <a:rPr lang="en-US" altLang="zh-CN" sz="1600" kern="0" dirty="0" err="1" smtClean="0">
                <a:solidFill>
                  <a:srgbClr val="000000"/>
                </a:solidFill>
                <a:cs typeface="+mn-ea"/>
                <a:sym typeface="+mn-lt"/>
              </a:rPr>
              <a:t>stu_info</a:t>
            </a:r>
            <a:endParaRPr lang="en-US" altLang="zh-CN" sz="16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where </a:t>
            </a:r>
            <a:r>
              <a:rPr lang="en-US" altLang="zh-CN" sz="1600" kern="0" dirty="0" err="1" smtClean="0">
                <a:solidFill>
                  <a:srgbClr val="000000"/>
                </a:solidFill>
                <a:cs typeface="+mn-ea"/>
                <a:sym typeface="+mn-lt"/>
              </a:rPr>
              <a:t>student.s_id</a:t>
            </a:r>
            <a:r>
              <a:rPr lang="en-US" altLang="zh-CN" sz="1600" kern="0" dirty="0" smtClean="0">
                <a:solidFill>
                  <a:srgbClr val="000000"/>
                </a:solidFill>
                <a:cs typeface="+mn-ea"/>
                <a:sym typeface="+mn-lt"/>
              </a:rPr>
              <a:t>=</a:t>
            </a:r>
            <a:r>
              <a:rPr lang="en-US" altLang="zh-CN" sz="1600" kern="0" dirty="0" err="1" smtClean="0">
                <a:solidFill>
                  <a:srgbClr val="000000"/>
                </a:solidFill>
                <a:cs typeface="+mn-ea"/>
                <a:sym typeface="+mn-lt"/>
              </a:rPr>
              <a:t>stu_info.s_id</a:t>
            </a:r>
            <a:r>
              <a:rPr lang="en-US" altLang="zh-CN" sz="1600" kern="0" dirty="0" smtClean="0">
                <a:solidFill>
                  <a:srgbClr val="000000"/>
                </a:solidFill>
                <a:cs typeface="+mn-ea"/>
                <a:sym typeface="+mn-lt"/>
              </a:rPr>
              <a:t>;</a:t>
            </a:r>
            <a:endParaRPr lang="en-US" altLang="zh-CN" sz="1600" kern="0" dirty="0">
              <a:solidFill>
                <a:srgbClr val="000000"/>
              </a:solidFill>
              <a:cs typeface="+mn-ea"/>
              <a:sym typeface="+mn-lt"/>
            </a:endParaRPr>
          </a:p>
        </p:txBody>
      </p:sp>
      <p:sp>
        <p:nvSpPr>
          <p:cNvPr id="15" name="AutoShape 17"/>
          <p:cNvSpPr>
            <a:spLocks noChangeArrowheads="1"/>
          </p:cNvSpPr>
          <p:nvPr/>
        </p:nvSpPr>
        <p:spPr bwMode="auto">
          <a:xfrm>
            <a:off x="7133804" y="4373654"/>
            <a:ext cx="3205286" cy="492443"/>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select * from </a:t>
            </a:r>
            <a:r>
              <a:rPr lang="en-US" altLang="zh-CN" sz="1600" kern="0" dirty="0" err="1" smtClean="0">
                <a:solidFill>
                  <a:srgbClr val="000000"/>
                </a:solidFill>
                <a:cs typeface="+mn-ea"/>
                <a:sym typeface="+mn-lt"/>
              </a:rPr>
              <a:t>stu_class</a:t>
            </a:r>
            <a:r>
              <a:rPr lang="en-US" altLang="zh-CN" sz="1600" kern="0" dirty="0" smtClean="0">
                <a:solidFill>
                  <a:srgbClr val="000000"/>
                </a:solidFill>
                <a:cs typeface="+mn-ea"/>
                <a:sym typeface="+mn-lt"/>
              </a:rPr>
              <a:t> where class=‘Beijing’</a:t>
            </a:r>
            <a:endParaRPr lang="en-US" altLang="zh-CN" sz="1600" kern="0" dirty="0">
              <a:solidFill>
                <a:srgbClr val="000000"/>
              </a:solidFill>
              <a:cs typeface="+mn-ea"/>
              <a:sym typeface="+mn-lt"/>
            </a:endParaRPr>
          </a:p>
        </p:txBody>
      </p:sp>
      <p:sp>
        <p:nvSpPr>
          <p:cNvPr id="16" name="TextBox 317"/>
          <p:cNvSpPr txBox="1"/>
          <p:nvPr/>
        </p:nvSpPr>
        <p:spPr>
          <a:xfrm>
            <a:off x="6398355" y="2008295"/>
            <a:ext cx="3095841" cy="338554"/>
          </a:xfrm>
          <a:prstGeom prst="rect">
            <a:avLst/>
          </a:prstGeom>
          <a:noFill/>
        </p:spPr>
        <p:txBody>
          <a:bodyPr wrap="square" rtlCol="0">
            <a:spAutoFit/>
          </a:bodyPr>
          <a:lstStyle/>
          <a:p>
            <a:r>
              <a:rPr lang="zh-CN" altLang="en-US" sz="1600" b="1" dirty="0" smtClean="0">
                <a:cs typeface="+mn-ea"/>
                <a:sym typeface="+mn-lt"/>
              </a:rPr>
              <a:t>通过视图封装较为复杂的逻辑</a:t>
            </a:r>
            <a:endParaRPr lang="zh-CN" altLang="en-US" sz="1600" b="1" dirty="0">
              <a:cs typeface="+mn-ea"/>
              <a:sym typeface="+mn-lt"/>
            </a:endParaRPr>
          </a:p>
        </p:txBody>
      </p:sp>
      <p:sp>
        <p:nvSpPr>
          <p:cNvPr id="17" name="TextBox 317"/>
          <p:cNvSpPr txBox="1"/>
          <p:nvPr/>
        </p:nvSpPr>
        <p:spPr>
          <a:xfrm>
            <a:off x="6605981" y="4956200"/>
            <a:ext cx="4815957" cy="338554"/>
          </a:xfrm>
          <a:prstGeom prst="rect">
            <a:avLst/>
          </a:prstGeom>
          <a:noFill/>
        </p:spPr>
        <p:txBody>
          <a:bodyPr wrap="square" rtlCol="0">
            <a:spAutoFit/>
          </a:bodyPr>
          <a:lstStyle/>
          <a:p>
            <a:r>
              <a:rPr lang="zh-CN" altLang="en-US" sz="1600" b="1" dirty="0" smtClean="0">
                <a:cs typeface="+mn-ea"/>
                <a:sym typeface="+mn-lt"/>
              </a:rPr>
              <a:t>用户使用的时候和普通表一样，简化</a:t>
            </a:r>
            <a:r>
              <a:rPr lang="en-US" altLang="zh-CN" sz="1600" b="1" dirty="0" smtClean="0">
                <a:cs typeface="+mn-ea"/>
                <a:sym typeface="+mn-lt"/>
              </a:rPr>
              <a:t>SQL</a:t>
            </a:r>
            <a:r>
              <a:rPr lang="zh-CN" altLang="en-US" sz="1600" b="1" dirty="0" smtClean="0">
                <a:cs typeface="+mn-ea"/>
                <a:sym typeface="+mn-lt"/>
              </a:rPr>
              <a:t>查询语句</a:t>
            </a:r>
            <a:endParaRPr lang="zh-CN" altLang="en-US" sz="1600" b="1" dirty="0">
              <a:cs typeface="+mn-ea"/>
              <a:sym typeface="+mn-lt"/>
            </a:endParaRPr>
          </a:p>
        </p:txBody>
      </p:sp>
      <p:sp>
        <p:nvSpPr>
          <p:cNvPr id="4" name="下箭头 3"/>
          <p:cNvSpPr/>
          <p:nvPr/>
        </p:nvSpPr>
        <p:spPr bwMode="auto">
          <a:xfrm>
            <a:off x="8515286" y="3702018"/>
            <a:ext cx="360040" cy="612068"/>
          </a:xfrm>
          <a:prstGeom prst="downArrow">
            <a:avLst/>
          </a:prstGeom>
          <a:solidFill>
            <a:srgbClr val="C00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索引 </a:t>
            </a:r>
            <a:r>
              <a:rPr lang="en-US" altLang="zh-CN" dirty="0" smtClean="0">
                <a:latin typeface="+mn-lt"/>
                <a:ea typeface="+mn-ea"/>
                <a:cs typeface="+mn-ea"/>
                <a:sym typeface="+mn-lt"/>
              </a:rPr>
              <a:t>(Index)</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索引</a:t>
            </a:r>
            <a:r>
              <a:rPr lang="zh-CN" altLang="en-US" sz="2000" dirty="0">
                <a:latin typeface="+mn-lt"/>
                <a:ea typeface="+mn-ea"/>
                <a:cs typeface="+mn-ea"/>
                <a:sym typeface="+mn-lt"/>
              </a:rPr>
              <a:t>提供指向存储在表的指定列中的数据值的指针，如同图书的目录，能够加快表的查询</a:t>
            </a:r>
            <a:r>
              <a:rPr lang="zh-CN" altLang="en-US" sz="2000" dirty="0" smtClean="0">
                <a:latin typeface="+mn-lt"/>
                <a:ea typeface="+mn-ea"/>
                <a:cs typeface="+mn-ea"/>
                <a:sym typeface="+mn-lt"/>
              </a:rPr>
              <a:t>速度，但同时也增加了插入、更新和删除操作的处理时间。</a:t>
            </a:r>
            <a:endParaRPr lang="en-US" altLang="zh-CN" sz="2000" dirty="0" smtClean="0">
              <a:latin typeface="+mn-lt"/>
              <a:ea typeface="+mn-ea"/>
              <a:cs typeface="+mn-ea"/>
              <a:sym typeface="+mn-lt"/>
            </a:endParaRPr>
          </a:p>
          <a:p>
            <a:r>
              <a:rPr lang="zh-CN" altLang="en-US" sz="2000" dirty="0" smtClean="0">
                <a:latin typeface="+mn-lt"/>
                <a:ea typeface="+mn-ea"/>
                <a:cs typeface="+mn-ea"/>
                <a:sym typeface="+mn-lt"/>
              </a:rPr>
              <a:t>在创建索引时，以下建议作为参考：</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在经常需要搜索查询的列上创建索引，可以加快搜索的速度。</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在作为主键的列上创建索引，强制该列的唯一性和组织表中数据的排列结构。</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在经常需要根据范围进行搜索的列上创建索引，因为索引已经排序，其指定的范围是连续的。</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在经常需要排序的列上创建索引，因为索引已经排序，这样查询可以利用索引的排序，加快排序查询时间。</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在经常使用</a:t>
            </a:r>
            <a:r>
              <a:rPr lang="en-US" altLang="zh-CN" sz="1800" dirty="0" smtClean="0">
                <a:latin typeface="+mn-lt"/>
                <a:ea typeface="+mn-ea"/>
                <a:cs typeface="+mn-ea"/>
                <a:sym typeface="+mn-lt"/>
              </a:rPr>
              <a:t>WHERE</a:t>
            </a:r>
            <a:r>
              <a:rPr lang="zh-CN" altLang="en-US" sz="1800" dirty="0" smtClean="0">
                <a:latin typeface="+mn-lt"/>
                <a:ea typeface="+mn-ea"/>
                <a:cs typeface="+mn-ea"/>
                <a:sym typeface="+mn-lt"/>
              </a:rPr>
              <a:t>子句的列上创建索引，加快条件的判断速度。</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为经常出现在关键字</a:t>
            </a:r>
            <a:r>
              <a:rPr lang="en-US" altLang="zh-CN" sz="1800" dirty="0" smtClean="0">
                <a:latin typeface="+mn-lt"/>
                <a:ea typeface="+mn-ea"/>
                <a:cs typeface="+mn-ea"/>
                <a:sym typeface="+mn-lt"/>
              </a:rPr>
              <a:t>ORDER BY</a:t>
            </a:r>
            <a:r>
              <a:rPr lang="zh-CN" altLang="en-US" sz="1800" dirty="0" smtClean="0">
                <a:latin typeface="+mn-lt"/>
                <a:ea typeface="+mn-ea"/>
                <a:cs typeface="+mn-ea"/>
                <a:sym typeface="+mn-lt"/>
              </a:rPr>
              <a:t>、</a:t>
            </a:r>
            <a:r>
              <a:rPr lang="en-US" altLang="zh-CN" sz="1800" dirty="0" smtClean="0">
                <a:latin typeface="+mn-lt"/>
                <a:ea typeface="+mn-ea"/>
                <a:cs typeface="+mn-ea"/>
                <a:sym typeface="+mn-lt"/>
              </a:rPr>
              <a:t>GROUP BY</a:t>
            </a:r>
            <a:r>
              <a:rPr lang="zh-CN" altLang="en-US" sz="1800" dirty="0" smtClean="0">
                <a:latin typeface="+mn-lt"/>
                <a:ea typeface="+mn-ea"/>
                <a:cs typeface="+mn-ea"/>
                <a:sym typeface="+mn-lt"/>
              </a:rPr>
              <a:t>、</a:t>
            </a:r>
            <a:r>
              <a:rPr lang="en-US" altLang="zh-CN" sz="1800" dirty="0" smtClean="0">
                <a:latin typeface="+mn-lt"/>
                <a:ea typeface="+mn-ea"/>
                <a:cs typeface="+mn-ea"/>
                <a:sym typeface="+mn-lt"/>
              </a:rPr>
              <a:t>DISTINCT</a:t>
            </a:r>
            <a:r>
              <a:rPr lang="zh-CN" altLang="en-US" sz="1800" dirty="0" smtClean="0">
                <a:latin typeface="+mn-lt"/>
                <a:ea typeface="+mn-ea"/>
                <a:cs typeface="+mn-ea"/>
                <a:sym typeface="+mn-lt"/>
              </a:rPr>
              <a:t>后面的字段建立索引。</a:t>
            </a:r>
            <a:endParaRPr lang="en-US" altLang="zh-CN" sz="1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有效索引</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mtClean="0">
                <a:latin typeface="+mn-lt"/>
                <a:ea typeface="+mn-ea"/>
                <a:cs typeface="+mn-ea"/>
                <a:sym typeface="+mn-lt"/>
              </a:rPr>
              <a:t>创建索引 ≠ 索引一定被使用</a:t>
            </a:r>
            <a:endParaRPr lang="en-US" altLang="zh-CN" smtClean="0">
              <a:latin typeface="+mn-lt"/>
              <a:ea typeface="+mn-ea"/>
              <a:cs typeface="+mn-ea"/>
              <a:sym typeface="+mn-lt"/>
            </a:endParaRPr>
          </a:p>
          <a:p>
            <a:pPr lvl="1"/>
            <a:r>
              <a:rPr lang="zh-CN" altLang="en-US" smtClean="0">
                <a:latin typeface="+mn-lt"/>
                <a:ea typeface="+mn-ea"/>
                <a:cs typeface="+mn-ea"/>
                <a:sym typeface="+mn-lt"/>
              </a:rPr>
              <a:t>索引创建成功后，系统会自动判断何时引用索引。当系统认为使用索引比顺序扫描更快时，就会使用索引。</a:t>
            </a:r>
            <a:endParaRPr lang="en-US" altLang="zh-CN" smtClean="0">
              <a:latin typeface="+mn-lt"/>
              <a:ea typeface="+mn-ea"/>
              <a:cs typeface="+mn-ea"/>
              <a:sym typeface="+mn-lt"/>
            </a:endParaRPr>
          </a:p>
          <a:p>
            <a:pPr lvl="1"/>
            <a:r>
              <a:rPr lang="zh-CN" altLang="en-US" smtClean="0">
                <a:latin typeface="+mn-lt"/>
                <a:ea typeface="+mn-ea"/>
                <a:cs typeface="+mn-ea"/>
                <a:sym typeface="+mn-lt"/>
              </a:rPr>
              <a:t>索引创建成功后，必须和表保持同步以保证能够准确地找到新数据，这样就增加了数据操作的负荷。</a:t>
            </a:r>
            <a:endParaRPr lang="en-US" altLang="zh-CN" smtClean="0">
              <a:latin typeface="+mn-lt"/>
              <a:ea typeface="+mn-ea"/>
              <a:cs typeface="+mn-ea"/>
              <a:sym typeface="+mn-lt"/>
            </a:endParaRPr>
          </a:p>
          <a:p>
            <a:pPr lvl="1"/>
            <a:r>
              <a:rPr lang="zh-CN" altLang="en-US" smtClean="0">
                <a:latin typeface="+mn-lt"/>
                <a:ea typeface="+mn-ea"/>
                <a:cs typeface="+mn-ea"/>
                <a:sym typeface="+mn-lt"/>
              </a:rPr>
              <a:t>需要定期删除无用的索引。</a:t>
            </a:r>
            <a:endParaRPr lang="en-US" altLang="zh-CN" smtClean="0">
              <a:latin typeface="+mn-lt"/>
              <a:ea typeface="+mn-ea"/>
              <a:cs typeface="+mn-ea"/>
              <a:sym typeface="+mn-lt"/>
            </a:endParaRPr>
          </a:p>
          <a:p>
            <a:r>
              <a:rPr lang="zh-CN" altLang="en-US" smtClean="0">
                <a:latin typeface="+mn-lt"/>
                <a:ea typeface="+mn-ea"/>
                <a:cs typeface="+mn-ea"/>
                <a:sym typeface="+mn-lt"/>
              </a:rPr>
              <a:t>判断方法</a:t>
            </a:r>
            <a:endParaRPr lang="en-US" altLang="zh-CN" smtClean="0">
              <a:latin typeface="+mn-lt"/>
              <a:ea typeface="+mn-ea"/>
              <a:cs typeface="+mn-ea"/>
              <a:sym typeface="+mn-lt"/>
            </a:endParaRPr>
          </a:p>
          <a:p>
            <a:pPr lvl="1"/>
            <a:r>
              <a:rPr lang="zh-CN" altLang="en-US" smtClean="0">
                <a:latin typeface="+mn-lt"/>
                <a:ea typeface="+mn-ea"/>
                <a:cs typeface="+mn-ea"/>
                <a:sym typeface="+mn-lt"/>
              </a:rPr>
              <a:t>通过执行</a:t>
            </a:r>
            <a:r>
              <a:rPr lang="en-US" altLang="zh-CN" smtClean="0">
                <a:latin typeface="+mn-lt"/>
                <a:ea typeface="+mn-ea"/>
                <a:cs typeface="+mn-ea"/>
                <a:sym typeface="+mn-lt"/>
              </a:rPr>
              <a:t>explain</a:t>
            </a:r>
            <a:r>
              <a:rPr lang="zh-CN" altLang="en-US" smtClean="0">
                <a:latin typeface="+mn-lt"/>
                <a:ea typeface="+mn-ea"/>
                <a:cs typeface="+mn-ea"/>
                <a:sym typeface="+mn-lt"/>
              </a:rPr>
              <a:t>语句查看执行计划来判断是否使用索引。</a:t>
            </a:r>
            <a:endParaRPr lang="en-US" altLang="zh-CN"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索引方式</a:t>
            </a:r>
            <a:endParaRPr lang="zh-CN" altLang="en-US" dirty="0">
              <a:latin typeface="+mn-lt"/>
              <a:ea typeface="+mn-ea"/>
              <a:cs typeface="+mn-ea"/>
              <a:sym typeface="+mn-lt"/>
            </a:endParaRPr>
          </a:p>
        </p:txBody>
      </p:sp>
      <p:graphicFrame>
        <p:nvGraphicFramePr>
          <p:cNvPr id="5" name="表格 4"/>
          <p:cNvGraphicFramePr>
            <a:graphicFrameLocks noGrp="1"/>
          </p:cNvGraphicFramePr>
          <p:nvPr/>
        </p:nvGraphicFramePr>
        <p:xfrm>
          <a:off x="1163452" y="1700808"/>
          <a:ext cx="9937104" cy="3651297"/>
        </p:xfrm>
        <a:graphic>
          <a:graphicData uri="http://schemas.openxmlformats.org/drawingml/2006/table">
            <a:tbl>
              <a:tblPr firstRow="1" bandRow="1"/>
              <a:tblGrid>
                <a:gridCol w="2513275"/>
                <a:gridCol w="7423829"/>
              </a:tblGrid>
              <a:tr h="580863">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dirty="0" smtClean="0">
                          <a:solidFill>
                            <a:schemeClr val="tx1"/>
                          </a:solidFill>
                          <a:latin typeface="+mn-lt"/>
                          <a:ea typeface="+mn-ea"/>
                          <a:cs typeface="+mn-ea"/>
                          <a:sym typeface="+mn-lt"/>
                        </a:rPr>
                        <a:t>索引方式</a:t>
                      </a:r>
                      <a:endParaRPr lang="zh-CN" altLang="en-US" sz="20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dirty="0" smtClean="0">
                          <a:solidFill>
                            <a:schemeClr val="tx1"/>
                          </a:solidFill>
                          <a:latin typeface="+mn-lt"/>
                          <a:ea typeface="+mn-ea"/>
                          <a:cs typeface="+mn-ea"/>
                          <a:sym typeface="+mn-lt"/>
                        </a:rPr>
                        <a:t>描述</a:t>
                      </a:r>
                      <a:endParaRPr lang="zh-CN" altLang="en-US" sz="2000" dirty="0">
                        <a:solidFill>
                          <a:schemeClr val="tx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705369">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1800" kern="1200" dirty="0" smtClean="0">
                          <a:solidFill>
                            <a:schemeClr val="dk1"/>
                          </a:solidFill>
                          <a:latin typeface="+mn-lt"/>
                          <a:ea typeface="+mn-ea"/>
                          <a:cs typeface="+mn-ea"/>
                          <a:sym typeface="+mn-lt"/>
                        </a:rPr>
                        <a:t>普通索引</a:t>
                      </a:r>
                      <a:endParaRPr lang="zh-CN" altLang="en-US" sz="18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800" kern="1200" dirty="0" smtClean="0">
                          <a:solidFill>
                            <a:schemeClr val="dk1"/>
                          </a:solidFill>
                          <a:latin typeface="+mn-lt"/>
                          <a:ea typeface="+mn-ea"/>
                          <a:cs typeface="+mn-ea"/>
                          <a:sym typeface="+mn-lt"/>
                        </a:rPr>
                        <a:t>基本索引类型，没有什么限制，允许在定义索引的列中插入重复值和空值，只是为了加快查询。</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80863">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1800" kern="1200" dirty="0" smtClean="0">
                          <a:solidFill>
                            <a:schemeClr val="dk1"/>
                          </a:solidFill>
                          <a:latin typeface="+mn-lt"/>
                          <a:ea typeface="+mn-ea"/>
                          <a:cs typeface="+mn-ea"/>
                          <a:sym typeface="+mn-lt"/>
                        </a:rPr>
                        <a:t>唯一索引</a:t>
                      </a:r>
                      <a:endParaRPr lang="zh-CN" altLang="en-US" sz="18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800" kern="1200" dirty="0" smtClean="0">
                          <a:solidFill>
                            <a:schemeClr val="dk1"/>
                          </a:solidFill>
                          <a:latin typeface="+mn-lt"/>
                          <a:ea typeface="+mn-ea"/>
                          <a:cs typeface="+mn-ea"/>
                          <a:sym typeface="+mn-lt"/>
                        </a:rPr>
                        <a:t>索引列中的值必须是唯一的，但是允许为空值。</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1226">
                <a:tc>
                  <a:txBody>
                    <a:bodyPr/>
                    <a:lstStyle/>
                    <a:p>
                      <a:pPr algn="ctr"/>
                      <a:r>
                        <a:rPr lang="zh-CN" altLang="en-US" sz="1800" kern="1200" dirty="0" smtClean="0">
                          <a:solidFill>
                            <a:schemeClr val="dk1"/>
                          </a:solidFill>
                          <a:latin typeface="+mn-lt"/>
                          <a:ea typeface="+mn-ea"/>
                          <a:cs typeface="+mn-ea"/>
                          <a:sym typeface="+mn-lt"/>
                        </a:rPr>
                        <a:t>主键索引</a:t>
                      </a:r>
                      <a:endParaRPr lang="zh-CN" altLang="en-US" sz="18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800" kern="1200" dirty="0" smtClean="0">
                          <a:solidFill>
                            <a:schemeClr val="dk1"/>
                          </a:solidFill>
                          <a:latin typeface="+mn-lt"/>
                          <a:ea typeface="+mn-ea"/>
                          <a:cs typeface="+mn-ea"/>
                          <a:sym typeface="+mn-lt"/>
                        </a:rPr>
                        <a:t>是一种特殊的唯一索引，不允许有空值。</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96711">
                <a:tc>
                  <a:txBody>
                    <a:bodyPr/>
                    <a:lstStyle/>
                    <a:p>
                      <a:pPr algn="ctr"/>
                      <a:r>
                        <a:rPr lang="zh-CN" altLang="en-US" sz="1800" kern="1200" dirty="0" smtClean="0">
                          <a:solidFill>
                            <a:schemeClr val="dk1"/>
                          </a:solidFill>
                          <a:latin typeface="+mn-lt"/>
                          <a:ea typeface="+mn-ea"/>
                          <a:cs typeface="+mn-ea"/>
                          <a:sym typeface="+mn-lt"/>
                        </a:rPr>
                        <a:t>组合索引</a:t>
                      </a:r>
                      <a:endParaRPr lang="zh-CN" altLang="en-US" sz="18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800" kern="1200" dirty="0" smtClean="0">
                          <a:solidFill>
                            <a:schemeClr val="dk1"/>
                          </a:solidFill>
                          <a:latin typeface="+mn-lt"/>
                          <a:ea typeface="+mn-ea"/>
                          <a:cs typeface="+mn-ea"/>
                          <a:sym typeface="+mn-lt"/>
                        </a:rPr>
                        <a:t>在表中的多个字段组合上创建的索引，只有在查询条件中使用了这些字段的左边字段时，索引才会被使用。</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36265">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1800" kern="1200" dirty="0" smtClean="0">
                          <a:solidFill>
                            <a:schemeClr val="dk1"/>
                          </a:solidFill>
                          <a:latin typeface="+mn-lt"/>
                          <a:ea typeface="+mn-ea"/>
                          <a:cs typeface="+mn-ea"/>
                          <a:sym typeface="+mn-lt"/>
                        </a:rPr>
                        <a:t>全文索引</a:t>
                      </a:r>
                      <a:endParaRPr lang="zh-CN" altLang="en-US" sz="18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800" kern="1200" dirty="0" smtClean="0">
                          <a:solidFill>
                            <a:schemeClr val="dk1"/>
                          </a:solidFill>
                          <a:latin typeface="+mn-lt"/>
                          <a:ea typeface="+mn-ea"/>
                          <a:cs typeface="+mn-ea"/>
                          <a:sym typeface="+mn-lt"/>
                        </a:rPr>
                        <a:t>主要用来查找文本中的关键字，而不是直接与索引中的值相比较。</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约束</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1800" dirty="0" smtClean="0">
                <a:latin typeface="+mn-lt"/>
                <a:ea typeface="+mn-ea"/>
                <a:cs typeface="+mn-ea"/>
                <a:sym typeface="+mn-lt"/>
              </a:rPr>
              <a:t>数据的完整性是指数据的正确性和一致性，可以通过定义表时定义完整性约束。</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完整性约束是一种规则，本身不占用数据库空间；</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完整性约束和表结构定义一起保存在数据字典中。</a:t>
            </a:r>
            <a:endParaRPr lang="en-US" altLang="zh-CN" sz="1600" dirty="0" smtClean="0">
              <a:latin typeface="+mn-lt"/>
              <a:ea typeface="+mn-ea"/>
              <a:cs typeface="+mn-ea"/>
              <a:sym typeface="+mn-lt"/>
            </a:endParaRPr>
          </a:p>
          <a:p>
            <a:r>
              <a:rPr lang="zh-CN" altLang="en-US" sz="1800" dirty="0" smtClean="0">
                <a:latin typeface="+mn-lt"/>
                <a:ea typeface="+mn-ea"/>
                <a:cs typeface="+mn-ea"/>
                <a:sym typeface="+mn-lt"/>
              </a:rPr>
              <a:t>常见的约束类型</a:t>
            </a:r>
            <a:endParaRPr lang="en-US" altLang="zh-CN" sz="1800" dirty="0" smtClean="0">
              <a:latin typeface="+mn-lt"/>
              <a:ea typeface="+mn-ea"/>
              <a:cs typeface="+mn-ea"/>
              <a:sym typeface="+mn-lt"/>
            </a:endParaRPr>
          </a:p>
          <a:p>
            <a:pPr lvl="1"/>
            <a:r>
              <a:rPr lang="zh-CN" altLang="en-US" sz="1600" dirty="0" smtClean="0">
                <a:latin typeface="+mn-lt"/>
                <a:ea typeface="+mn-ea"/>
                <a:cs typeface="+mn-ea"/>
                <a:sym typeface="+mn-lt"/>
              </a:rPr>
              <a:t>唯一性和主键约束</a:t>
            </a:r>
            <a:r>
              <a:rPr lang="en-US" altLang="zh-CN" sz="1600" dirty="0" smtClean="0">
                <a:latin typeface="+mn-lt"/>
                <a:ea typeface="+mn-ea"/>
                <a:cs typeface="+mn-ea"/>
                <a:sym typeface="+mn-lt"/>
              </a:rPr>
              <a:t>(UNIQUE/PRIMARY KEY</a:t>
            </a:r>
            <a:r>
              <a:rPr lang="en-US" altLang="zh-CN" sz="1600" dirty="0">
                <a:latin typeface="+mn-lt"/>
                <a:ea typeface="+mn-ea"/>
                <a:cs typeface="+mn-ea"/>
                <a:sym typeface="+mn-lt"/>
              </a:rPr>
              <a:t>)</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外键约束</a:t>
            </a:r>
            <a:r>
              <a:rPr lang="en-US" altLang="zh-CN" sz="1600" dirty="0" smtClean="0">
                <a:latin typeface="+mn-lt"/>
                <a:ea typeface="+mn-ea"/>
                <a:cs typeface="+mn-ea"/>
                <a:sym typeface="+mn-lt"/>
              </a:rPr>
              <a:t>(FOREIGN KEY)</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检查约束</a:t>
            </a:r>
            <a:r>
              <a:rPr lang="en-US" altLang="zh-CN" sz="1600" dirty="0" smtClean="0">
                <a:latin typeface="+mn-lt"/>
                <a:ea typeface="+mn-ea"/>
                <a:cs typeface="+mn-ea"/>
                <a:sym typeface="+mn-lt"/>
              </a:rPr>
              <a:t>(CHECK</a:t>
            </a:r>
            <a:r>
              <a:rPr lang="en-US" altLang="zh-CN" sz="1600" dirty="0">
                <a:latin typeface="+mn-lt"/>
                <a:ea typeface="+mn-ea"/>
                <a:cs typeface="+mn-ea"/>
                <a:sym typeface="+mn-lt"/>
              </a:rPr>
              <a:t>)</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非空约束</a:t>
            </a:r>
            <a:r>
              <a:rPr lang="en-US" altLang="zh-CN" sz="1600" dirty="0" smtClean="0">
                <a:latin typeface="+mn-lt"/>
                <a:ea typeface="+mn-ea"/>
                <a:cs typeface="+mn-ea"/>
                <a:sym typeface="+mn-lt"/>
              </a:rPr>
              <a:t>(NOT NULL)</a:t>
            </a:r>
            <a:endParaRPr lang="en-US" altLang="zh-CN" sz="1600" dirty="0" smtClean="0">
              <a:latin typeface="+mn-lt"/>
              <a:ea typeface="+mn-ea"/>
              <a:cs typeface="+mn-ea"/>
              <a:sym typeface="+mn-lt"/>
            </a:endParaRPr>
          </a:p>
          <a:p>
            <a:pPr lvl="1"/>
            <a:r>
              <a:rPr lang="zh-CN" altLang="en-US" sz="1600" dirty="0" smtClean="0">
                <a:latin typeface="+mn-lt"/>
                <a:ea typeface="+mn-ea"/>
                <a:cs typeface="+mn-ea"/>
                <a:sym typeface="+mn-lt"/>
              </a:rPr>
              <a:t>默认约束</a:t>
            </a:r>
            <a:r>
              <a:rPr lang="en-US" altLang="zh-CN" sz="1600" dirty="0" smtClean="0">
                <a:latin typeface="+mn-lt"/>
                <a:ea typeface="+mn-ea"/>
                <a:cs typeface="+mn-ea"/>
                <a:sym typeface="+mn-lt"/>
              </a:rPr>
              <a:t>(DEFAULT</a:t>
            </a:r>
            <a:r>
              <a:rPr lang="en-US" altLang="zh-CN" sz="1600" dirty="0">
                <a:latin typeface="+mn-lt"/>
                <a:ea typeface="+mn-ea"/>
                <a:cs typeface="+mn-ea"/>
                <a:sym typeface="+mn-lt"/>
              </a:rPr>
              <a:t>)</a:t>
            </a:r>
            <a:endParaRPr lang="en-US" altLang="zh-CN" sz="1600" dirty="0" smtClean="0">
              <a:latin typeface="+mn-lt"/>
              <a:ea typeface="+mn-ea"/>
              <a:cs typeface="+mn-ea"/>
              <a:sym typeface="+mn-lt"/>
            </a:endParaRPr>
          </a:p>
        </p:txBody>
      </p:sp>
      <p:sp>
        <p:nvSpPr>
          <p:cNvPr id="5" name="AutoShape 17"/>
          <p:cNvSpPr>
            <a:spLocks noChangeArrowheads="1"/>
          </p:cNvSpPr>
          <p:nvPr/>
        </p:nvSpPr>
        <p:spPr bwMode="auto">
          <a:xfrm>
            <a:off x="6095999" y="2826596"/>
            <a:ext cx="5330401" cy="2215991"/>
          </a:xfrm>
          <a:prstGeom prst="roundRect">
            <a:avLst>
              <a:gd name="adj" fmla="val 0"/>
            </a:avLst>
          </a:prstGeom>
          <a:solidFill>
            <a:srgbClr val="FFFFFF">
              <a:lumMod val="85000"/>
            </a:srgbClr>
          </a:solidFill>
          <a:ln w="12700" algn="ctr">
            <a:noFill/>
            <a:round/>
          </a:ln>
          <a:effectLst/>
        </p:spPr>
        <p:txBody>
          <a:bodyPr wrap="square" lIns="0" tIns="0" rIns="0" bIns="0" anchor="ctr" anchorCtr="1">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CREATE </a:t>
            </a:r>
            <a:r>
              <a:rPr lang="en-US" altLang="zh-CN" sz="1600" kern="0" dirty="0">
                <a:solidFill>
                  <a:srgbClr val="000000"/>
                </a:solidFill>
                <a:cs typeface="+mn-ea"/>
                <a:sym typeface="+mn-lt"/>
              </a:rPr>
              <a:t>TABLE </a:t>
            </a:r>
            <a:r>
              <a:rPr lang="en-US" altLang="zh-CN" sz="1600" kern="0" dirty="0" smtClean="0">
                <a:solidFill>
                  <a:srgbClr val="000000"/>
                </a:solidFill>
                <a:cs typeface="+mn-ea"/>
                <a:sym typeface="+mn-lt"/>
              </a:rPr>
              <a:t>customer_t1</a:t>
            </a:r>
            <a:endParaRPr lang="en-US" altLang="zh-CN" sz="16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600" kern="0" dirty="0" smtClean="0">
                <a:solidFill>
                  <a:srgbClr val="000000"/>
                </a:solidFill>
                <a:cs typeface="+mn-ea"/>
                <a:sym typeface="+mn-lt"/>
              </a:rPr>
              <a:t>(</a:t>
            </a:r>
            <a:endParaRPr lang="en-US" altLang="zh-CN" sz="1600" kern="0" dirty="0">
              <a:solidFill>
                <a:srgbClr val="000000"/>
              </a:solidFill>
              <a:cs typeface="+mn-ea"/>
              <a:sym typeface="+mn-lt"/>
            </a:endParaRPr>
          </a:p>
          <a:p>
            <a:r>
              <a:rPr lang="en-US" altLang="zh-CN" sz="1600" kern="0" dirty="0" err="1">
                <a:solidFill>
                  <a:srgbClr val="000000"/>
                </a:solidFill>
                <a:cs typeface="+mn-ea"/>
                <a:sym typeface="+mn-lt"/>
              </a:rPr>
              <a:t>c</a:t>
            </a:r>
            <a:r>
              <a:rPr lang="en-US" altLang="zh-CN" sz="1600" kern="0" dirty="0" err="1" smtClean="0">
                <a:solidFill>
                  <a:srgbClr val="000000"/>
                </a:solidFill>
                <a:cs typeface="+mn-ea"/>
                <a:sym typeface="+mn-lt"/>
              </a:rPr>
              <a:t>id</a:t>
            </a:r>
            <a:r>
              <a:rPr lang="en-US" altLang="zh-CN" sz="1600" kern="0" dirty="0" smtClean="0">
                <a:solidFill>
                  <a:srgbClr val="000000"/>
                </a:solidFill>
                <a:cs typeface="+mn-ea"/>
                <a:sym typeface="+mn-lt"/>
              </a:rPr>
              <a:t> integer UNIQUE NOT NULL,</a:t>
            </a:r>
            <a:endParaRPr lang="en-US" altLang="zh-CN" sz="1600" kern="0" dirty="0">
              <a:solidFill>
                <a:srgbClr val="000000"/>
              </a:solidFill>
              <a:cs typeface="+mn-ea"/>
              <a:sym typeface="+mn-lt"/>
            </a:endParaRPr>
          </a:p>
          <a:p>
            <a:r>
              <a:rPr lang="en-US" altLang="zh-CN" sz="1600" kern="0" dirty="0" err="1" smtClean="0">
                <a:solidFill>
                  <a:srgbClr val="000000"/>
                </a:solidFill>
                <a:cs typeface="+mn-ea"/>
                <a:sym typeface="+mn-lt"/>
              </a:rPr>
              <a:t>cust_name</a:t>
            </a:r>
            <a:r>
              <a:rPr lang="en-US" altLang="zh-CN" sz="1600" kern="0" dirty="0" smtClean="0">
                <a:solidFill>
                  <a:srgbClr val="000000"/>
                </a:solidFill>
                <a:cs typeface="+mn-ea"/>
                <a:sym typeface="+mn-lt"/>
              </a:rPr>
              <a:t> char(60) NOT NULL,</a:t>
            </a:r>
            <a:endParaRPr lang="en-US" altLang="zh-CN" sz="1600" kern="0" dirty="0">
              <a:solidFill>
                <a:srgbClr val="000000"/>
              </a:solidFill>
              <a:cs typeface="+mn-ea"/>
              <a:sym typeface="+mn-lt"/>
            </a:endParaRPr>
          </a:p>
          <a:p>
            <a:r>
              <a:rPr lang="en-US" altLang="zh-CN" sz="1600" kern="0" dirty="0" err="1">
                <a:solidFill>
                  <a:srgbClr val="000000"/>
                </a:solidFill>
                <a:cs typeface="+mn-ea"/>
                <a:sym typeface="+mn-lt"/>
              </a:rPr>
              <a:t>c</a:t>
            </a:r>
            <a:r>
              <a:rPr lang="en-US" altLang="zh-CN" sz="1600" kern="0" dirty="0" err="1" smtClean="0">
                <a:solidFill>
                  <a:srgbClr val="000000"/>
                </a:solidFill>
                <a:cs typeface="+mn-ea"/>
                <a:sym typeface="+mn-lt"/>
              </a:rPr>
              <a:t>ust_age</a:t>
            </a:r>
            <a:r>
              <a:rPr lang="en-US" altLang="zh-CN" sz="1600" kern="0" dirty="0">
                <a:solidFill>
                  <a:srgbClr val="000000"/>
                </a:solidFill>
                <a:cs typeface="+mn-ea"/>
                <a:sym typeface="+mn-lt"/>
              </a:rPr>
              <a:t> integer DEFAULT </a:t>
            </a:r>
            <a:r>
              <a:rPr lang="en-US" altLang="zh-CN" sz="1600" kern="0" dirty="0" smtClean="0">
                <a:solidFill>
                  <a:srgbClr val="000000"/>
                </a:solidFill>
                <a:cs typeface="+mn-ea"/>
                <a:sym typeface="+mn-lt"/>
              </a:rPr>
              <a:t>20,</a:t>
            </a:r>
            <a:endParaRPr lang="en-US" altLang="zh-CN" sz="1600" kern="0" dirty="0">
              <a:solidFill>
                <a:srgbClr val="000000"/>
              </a:solidFill>
              <a:cs typeface="+mn-ea"/>
              <a:sym typeface="+mn-lt"/>
            </a:endParaRPr>
          </a:p>
          <a:p>
            <a:r>
              <a:rPr lang="en-US" altLang="zh-CN" sz="1600" kern="0" dirty="0" err="1">
                <a:solidFill>
                  <a:srgbClr val="000000"/>
                </a:solidFill>
                <a:cs typeface="+mn-ea"/>
                <a:sym typeface="+mn-lt"/>
              </a:rPr>
              <a:t>c</a:t>
            </a:r>
            <a:r>
              <a:rPr lang="en-US" altLang="zh-CN" sz="1600" kern="0" dirty="0" err="1" smtClean="0">
                <a:solidFill>
                  <a:srgbClr val="000000"/>
                </a:solidFill>
                <a:cs typeface="+mn-ea"/>
                <a:sym typeface="+mn-lt"/>
              </a:rPr>
              <a:t>ust_balance</a:t>
            </a:r>
            <a:r>
              <a:rPr lang="en-US" altLang="zh-CN" sz="1600" kern="0" dirty="0" smtClean="0">
                <a:solidFill>
                  <a:srgbClr val="000000"/>
                </a:solidFill>
                <a:cs typeface="+mn-ea"/>
                <a:sym typeface="+mn-lt"/>
              </a:rPr>
              <a:t> decimal(5,2</a:t>
            </a:r>
            <a:r>
              <a:rPr lang="en-US" altLang="zh-CN" sz="1600" kern="0" dirty="0">
                <a:solidFill>
                  <a:srgbClr val="000000"/>
                </a:solidFill>
                <a:cs typeface="+mn-ea"/>
                <a:sym typeface="+mn-lt"/>
              </a:rPr>
              <a:t>) CONSTRAINT </a:t>
            </a:r>
            <a:r>
              <a:rPr lang="en-US" altLang="zh-CN" sz="1600" kern="0" dirty="0" err="1" smtClean="0">
                <a:solidFill>
                  <a:srgbClr val="000000"/>
                </a:solidFill>
                <a:cs typeface="+mn-ea"/>
                <a:sym typeface="+mn-lt"/>
              </a:rPr>
              <a:t>valid_balance</a:t>
            </a:r>
            <a:r>
              <a:rPr lang="en-US" altLang="zh-CN" sz="1600" kern="0" dirty="0" smtClean="0">
                <a:solidFill>
                  <a:srgbClr val="000000"/>
                </a:solidFill>
                <a:cs typeface="+mn-ea"/>
                <a:sym typeface="+mn-lt"/>
              </a:rPr>
              <a:t> </a:t>
            </a:r>
            <a:r>
              <a:rPr lang="en-US" altLang="zh-CN" sz="1600" kern="0" dirty="0">
                <a:solidFill>
                  <a:srgbClr val="000000"/>
                </a:solidFill>
                <a:cs typeface="+mn-ea"/>
                <a:sym typeface="+mn-lt"/>
              </a:rPr>
              <a:t>CHECK </a:t>
            </a:r>
            <a:r>
              <a:rPr lang="en-US" altLang="zh-CN" sz="1600" kern="0" dirty="0" smtClean="0">
                <a:solidFill>
                  <a:srgbClr val="000000"/>
                </a:solidFill>
                <a:cs typeface="+mn-ea"/>
                <a:sym typeface="+mn-lt"/>
              </a:rPr>
              <a:t>(</a:t>
            </a:r>
            <a:r>
              <a:rPr lang="en-US" altLang="zh-CN" sz="1600" kern="0" dirty="0" err="1" smtClean="0">
                <a:solidFill>
                  <a:srgbClr val="000000"/>
                </a:solidFill>
                <a:cs typeface="+mn-ea"/>
                <a:sym typeface="+mn-lt"/>
              </a:rPr>
              <a:t>cust_balance</a:t>
            </a:r>
            <a:r>
              <a:rPr lang="en-US" altLang="zh-CN" sz="1600" kern="0" dirty="0" smtClean="0">
                <a:solidFill>
                  <a:srgbClr val="000000"/>
                </a:solidFill>
                <a:cs typeface="+mn-ea"/>
                <a:sym typeface="+mn-lt"/>
              </a:rPr>
              <a:t>&gt; 0.0),</a:t>
            </a:r>
            <a:endParaRPr lang="en-US" altLang="zh-CN" sz="1600" kern="0" dirty="0">
              <a:solidFill>
                <a:srgbClr val="000000"/>
              </a:solidFill>
              <a:cs typeface="+mn-ea"/>
              <a:sym typeface="+mn-lt"/>
            </a:endParaRPr>
          </a:p>
          <a:p>
            <a:r>
              <a:rPr lang="en-US" altLang="zh-CN" sz="1600" kern="0" dirty="0" err="1" smtClean="0">
                <a:solidFill>
                  <a:srgbClr val="000000"/>
                </a:solidFill>
                <a:cs typeface="+mn-ea"/>
                <a:sym typeface="+mn-lt"/>
              </a:rPr>
              <a:t>org_id</a:t>
            </a:r>
            <a:r>
              <a:rPr lang="en-US" altLang="zh-CN" sz="1600" kern="0" dirty="0" smtClean="0">
                <a:solidFill>
                  <a:srgbClr val="000000"/>
                </a:solidFill>
                <a:cs typeface="+mn-ea"/>
                <a:sym typeface="+mn-lt"/>
              </a:rPr>
              <a:t> integer </a:t>
            </a:r>
            <a:r>
              <a:rPr lang="en-US" altLang="zh-CN" sz="1600" kern="0" dirty="0">
                <a:solidFill>
                  <a:srgbClr val="000000"/>
                </a:solidFill>
                <a:cs typeface="+mn-ea"/>
                <a:sym typeface="+mn-lt"/>
              </a:rPr>
              <a:t>REFERENCES </a:t>
            </a:r>
            <a:r>
              <a:rPr lang="en-US" altLang="zh-CN" sz="1600" kern="0" dirty="0" smtClean="0">
                <a:solidFill>
                  <a:srgbClr val="000000"/>
                </a:solidFill>
                <a:cs typeface="+mn-ea"/>
                <a:sym typeface="+mn-lt"/>
              </a:rPr>
              <a:t>organize (</a:t>
            </a:r>
            <a:r>
              <a:rPr lang="en-US" altLang="zh-CN" sz="1600" kern="0" dirty="0" err="1" smtClean="0">
                <a:solidFill>
                  <a:srgbClr val="000000"/>
                </a:solidFill>
                <a:cs typeface="+mn-ea"/>
                <a:sym typeface="+mn-lt"/>
              </a:rPr>
              <a:t>org_id</a:t>
            </a:r>
            <a:r>
              <a:rPr lang="en-US" altLang="zh-CN" sz="1600" kern="0" dirty="0" smtClean="0">
                <a:solidFill>
                  <a:srgbClr val="000000"/>
                </a:solidFill>
                <a:cs typeface="+mn-ea"/>
                <a:sym typeface="+mn-lt"/>
              </a:rPr>
              <a:t>)</a:t>
            </a:r>
            <a:endParaRPr lang="en-US" altLang="zh-CN" sz="1600" kern="0" dirty="0" smtClean="0">
              <a:solidFill>
                <a:srgbClr val="000000"/>
              </a:solidFill>
              <a:cs typeface="+mn-ea"/>
              <a:sym typeface="+mn-lt"/>
            </a:endParaRPr>
          </a:p>
          <a:p>
            <a:r>
              <a:rPr lang="en-US" altLang="zh-CN" sz="1600" kern="0" dirty="0" smtClean="0">
                <a:solidFill>
                  <a:srgbClr val="000000"/>
                </a:solidFill>
                <a:cs typeface="+mn-ea"/>
                <a:sym typeface="+mn-lt"/>
              </a:rPr>
              <a:t>);</a:t>
            </a:r>
            <a:endParaRPr lang="en-US" altLang="zh-CN" sz="1600" kern="0" dirty="0">
              <a:solidFill>
                <a:srgbClr val="000000"/>
              </a:solidFill>
              <a:cs typeface="+mn-ea"/>
              <a:sym typeface="+mn-lt"/>
            </a:endParaRPr>
          </a:p>
        </p:txBody>
      </p:sp>
      <p:sp>
        <p:nvSpPr>
          <p:cNvPr id="9" name="文本框 8"/>
          <p:cNvSpPr txBox="1"/>
          <p:nvPr/>
        </p:nvSpPr>
        <p:spPr bwMode="auto">
          <a:xfrm>
            <a:off x="9940075" y="1926742"/>
            <a:ext cx="1044116" cy="246221"/>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600" b="1" dirty="0">
                <a:cs typeface="+mn-ea"/>
                <a:sym typeface="+mn-lt"/>
              </a:rPr>
              <a:t>非</a:t>
            </a:r>
            <a:r>
              <a:rPr kumimoji="1" lang="zh-CN" altLang="en-US" sz="1600" b="1" dirty="0" smtClean="0">
                <a:cs typeface="+mn-ea"/>
                <a:sym typeface="+mn-lt"/>
              </a:rPr>
              <a:t>空约束</a:t>
            </a:r>
            <a:endParaRPr kumimoji="1" lang="en-US" altLang="zh-CN" sz="1600" b="1" dirty="0" smtClean="0">
              <a:cs typeface="+mn-ea"/>
              <a:sym typeface="+mn-lt"/>
            </a:endParaRPr>
          </a:p>
        </p:txBody>
      </p:sp>
      <p:cxnSp>
        <p:nvCxnSpPr>
          <p:cNvPr id="10" name="肘形连接符 9"/>
          <p:cNvCxnSpPr/>
          <p:nvPr/>
        </p:nvCxnSpPr>
        <p:spPr bwMode="auto">
          <a:xfrm rot="10800000" flipV="1">
            <a:off x="9241275" y="2179308"/>
            <a:ext cx="1634121" cy="153703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8" name="文本框 17"/>
          <p:cNvSpPr txBox="1"/>
          <p:nvPr/>
        </p:nvSpPr>
        <p:spPr bwMode="auto">
          <a:xfrm>
            <a:off x="7850060" y="2161641"/>
            <a:ext cx="1044116" cy="246221"/>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600" b="1" dirty="0" smtClean="0">
                <a:cs typeface="+mn-ea"/>
                <a:sym typeface="+mn-lt"/>
              </a:rPr>
              <a:t>唯一约束</a:t>
            </a:r>
            <a:endParaRPr kumimoji="1" lang="en-US" altLang="zh-CN" sz="1600" b="1" dirty="0" smtClean="0">
              <a:cs typeface="+mn-ea"/>
              <a:sym typeface="+mn-lt"/>
            </a:endParaRPr>
          </a:p>
        </p:txBody>
      </p:sp>
      <p:cxnSp>
        <p:nvCxnSpPr>
          <p:cNvPr id="20" name="直接箭头连接符 19"/>
          <p:cNvCxnSpPr>
            <a:stCxn id="18" idx="2"/>
          </p:cNvCxnSpPr>
          <p:nvPr/>
        </p:nvCxnSpPr>
        <p:spPr bwMode="auto">
          <a:xfrm flipH="1">
            <a:off x="8099196" y="2407862"/>
            <a:ext cx="272922" cy="8963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文本框 20"/>
          <p:cNvSpPr txBox="1"/>
          <p:nvPr/>
        </p:nvSpPr>
        <p:spPr bwMode="auto">
          <a:xfrm>
            <a:off x="10200456" y="3881506"/>
            <a:ext cx="1044116" cy="246221"/>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600" b="1" dirty="0">
                <a:cs typeface="+mn-ea"/>
                <a:sym typeface="+mn-lt"/>
              </a:rPr>
              <a:t>默认</a:t>
            </a:r>
            <a:r>
              <a:rPr kumimoji="1" lang="zh-CN" altLang="en-US" sz="1600" b="1" dirty="0" smtClean="0">
                <a:cs typeface="+mn-ea"/>
                <a:sym typeface="+mn-lt"/>
              </a:rPr>
              <a:t>约束</a:t>
            </a:r>
            <a:endParaRPr kumimoji="1" lang="en-US" altLang="zh-CN" sz="1600" b="1" dirty="0" smtClean="0">
              <a:cs typeface="+mn-ea"/>
              <a:sym typeface="+mn-lt"/>
            </a:endParaRPr>
          </a:p>
        </p:txBody>
      </p:sp>
      <p:cxnSp>
        <p:nvCxnSpPr>
          <p:cNvPr id="23" name="直接箭头连接符 22"/>
          <p:cNvCxnSpPr>
            <a:stCxn id="21" idx="1"/>
          </p:cNvCxnSpPr>
          <p:nvPr/>
        </p:nvCxnSpPr>
        <p:spPr bwMode="auto">
          <a:xfrm flipH="1" flipV="1">
            <a:off x="9066180" y="3896894"/>
            <a:ext cx="1134276" cy="1077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文本框 26"/>
          <p:cNvSpPr txBox="1"/>
          <p:nvPr/>
        </p:nvSpPr>
        <p:spPr bwMode="auto">
          <a:xfrm>
            <a:off x="7248128" y="5782612"/>
            <a:ext cx="1044116" cy="246221"/>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600" b="1" dirty="0">
                <a:cs typeface="+mn-ea"/>
                <a:sym typeface="+mn-lt"/>
              </a:rPr>
              <a:t>检查</a:t>
            </a:r>
            <a:r>
              <a:rPr kumimoji="1" lang="zh-CN" altLang="en-US" sz="1600" b="1" dirty="0" smtClean="0">
                <a:cs typeface="+mn-ea"/>
                <a:sym typeface="+mn-lt"/>
              </a:rPr>
              <a:t>约束</a:t>
            </a:r>
            <a:endParaRPr kumimoji="1" lang="en-US" altLang="zh-CN" sz="1600" b="1" dirty="0" smtClean="0">
              <a:cs typeface="+mn-ea"/>
              <a:sym typeface="+mn-lt"/>
            </a:endParaRPr>
          </a:p>
        </p:txBody>
      </p:sp>
      <p:cxnSp>
        <p:nvCxnSpPr>
          <p:cNvPr id="28" name="直接箭头连接符 27"/>
          <p:cNvCxnSpPr>
            <a:stCxn id="27" idx="0"/>
          </p:cNvCxnSpPr>
          <p:nvPr/>
        </p:nvCxnSpPr>
        <p:spPr bwMode="auto">
          <a:xfrm flipV="1">
            <a:off x="7770186" y="4280170"/>
            <a:ext cx="1114316" cy="15024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文本框 30"/>
          <p:cNvSpPr txBox="1"/>
          <p:nvPr/>
        </p:nvSpPr>
        <p:spPr bwMode="auto">
          <a:xfrm>
            <a:off x="9207309" y="5778902"/>
            <a:ext cx="1044116" cy="246221"/>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600" b="1" dirty="0">
                <a:cs typeface="+mn-ea"/>
                <a:sym typeface="+mn-lt"/>
              </a:rPr>
              <a:t>外键</a:t>
            </a:r>
            <a:r>
              <a:rPr kumimoji="1" lang="zh-CN" altLang="en-US" sz="1600" b="1" dirty="0" smtClean="0">
                <a:cs typeface="+mn-ea"/>
                <a:sym typeface="+mn-lt"/>
              </a:rPr>
              <a:t>约束</a:t>
            </a:r>
            <a:endParaRPr kumimoji="1" lang="en-US" altLang="zh-CN" sz="1600" b="1" dirty="0" smtClean="0">
              <a:cs typeface="+mn-ea"/>
              <a:sym typeface="+mn-lt"/>
            </a:endParaRPr>
          </a:p>
        </p:txBody>
      </p:sp>
      <p:cxnSp>
        <p:nvCxnSpPr>
          <p:cNvPr id="32" name="直接箭头连接符 31"/>
          <p:cNvCxnSpPr>
            <a:stCxn id="31" idx="0"/>
          </p:cNvCxnSpPr>
          <p:nvPr/>
        </p:nvCxnSpPr>
        <p:spPr bwMode="auto">
          <a:xfrm flipH="1" flipV="1">
            <a:off x="8884503" y="4827986"/>
            <a:ext cx="844864" cy="9509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约束的设计</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如果能够从业务层面补全字段值，就不建议使用</a:t>
            </a:r>
            <a:r>
              <a:rPr lang="en-US" altLang="zh-CN" dirty="0" smtClean="0">
                <a:latin typeface="+mn-lt"/>
                <a:ea typeface="+mn-ea"/>
                <a:cs typeface="+mn-ea"/>
                <a:sym typeface="+mn-lt"/>
              </a:rPr>
              <a:t>DEFAULT</a:t>
            </a:r>
            <a:r>
              <a:rPr lang="zh-CN" altLang="en-US" dirty="0" smtClean="0">
                <a:latin typeface="+mn-lt"/>
                <a:ea typeface="+mn-ea"/>
                <a:cs typeface="+mn-ea"/>
                <a:sym typeface="+mn-lt"/>
              </a:rPr>
              <a:t>约束，避免数据加载时产生不符合预期的结果。</a:t>
            </a:r>
            <a:endParaRPr lang="en-US" altLang="zh-CN" dirty="0" smtClean="0">
              <a:latin typeface="+mn-lt"/>
              <a:ea typeface="+mn-ea"/>
              <a:cs typeface="+mn-ea"/>
              <a:sym typeface="+mn-lt"/>
            </a:endParaRPr>
          </a:p>
          <a:p>
            <a:r>
              <a:rPr lang="zh-CN" altLang="en-US" dirty="0" smtClean="0">
                <a:latin typeface="+mn-lt"/>
                <a:ea typeface="+mn-ea"/>
                <a:cs typeface="+mn-ea"/>
                <a:sym typeface="+mn-lt"/>
              </a:rPr>
              <a:t>给明确不存在</a:t>
            </a:r>
            <a:r>
              <a:rPr lang="en-US" altLang="zh-CN" dirty="0" smtClean="0">
                <a:latin typeface="+mn-lt"/>
                <a:ea typeface="+mn-ea"/>
                <a:cs typeface="+mn-ea"/>
                <a:sym typeface="+mn-lt"/>
              </a:rPr>
              <a:t>NULL</a:t>
            </a:r>
            <a:r>
              <a:rPr lang="zh-CN" altLang="en-US" dirty="0" smtClean="0">
                <a:latin typeface="+mn-lt"/>
                <a:ea typeface="+mn-ea"/>
                <a:cs typeface="+mn-ea"/>
                <a:sym typeface="+mn-lt"/>
              </a:rPr>
              <a:t>值的字段加上</a:t>
            </a:r>
            <a:r>
              <a:rPr lang="en-US" altLang="zh-CN" dirty="0" smtClean="0">
                <a:latin typeface="+mn-lt"/>
                <a:ea typeface="+mn-ea"/>
                <a:cs typeface="+mn-ea"/>
                <a:sym typeface="+mn-lt"/>
              </a:rPr>
              <a:t>NOT NULL</a:t>
            </a:r>
            <a:r>
              <a:rPr lang="zh-CN" altLang="en-US" dirty="0" smtClean="0">
                <a:latin typeface="+mn-lt"/>
                <a:ea typeface="+mn-ea"/>
                <a:cs typeface="+mn-ea"/>
                <a:sym typeface="+mn-lt"/>
              </a:rPr>
              <a:t>约束，优化器会对其进行自动优化。</a:t>
            </a:r>
            <a:endParaRPr lang="en-US" altLang="zh-CN" dirty="0" smtClean="0">
              <a:latin typeface="+mn-lt"/>
              <a:ea typeface="+mn-ea"/>
              <a:cs typeface="+mn-ea"/>
              <a:sym typeface="+mn-lt"/>
            </a:endParaRPr>
          </a:p>
          <a:p>
            <a:r>
              <a:rPr lang="zh-CN" altLang="en-US" dirty="0" smtClean="0">
                <a:latin typeface="+mn-lt"/>
                <a:ea typeface="+mn-ea"/>
                <a:cs typeface="+mn-ea"/>
                <a:sym typeface="+mn-lt"/>
              </a:rPr>
              <a:t>给可以显式命名的约束显式命名。除了</a:t>
            </a:r>
            <a:r>
              <a:rPr lang="en-US" altLang="zh-CN" dirty="0" smtClean="0">
                <a:latin typeface="+mn-lt"/>
                <a:ea typeface="+mn-ea"/>
                <a:cs typeface="+mn-ea"/>
                <a:sym typeface="+mn-lt"/>
              </a:rPr>
              <a:t>NOT NULL</a:t>
            </a:r>
            <a:r>
              <a:rPr lang="zh-CN" altLang="en-US" dirty="0" smtClean="0">
                <a:latin typeface="+mn-lt"/>
                <a:ea typeface="+mn-ea"/>
                <a:cs typeface="+mn-ea"/>
                <a:sym typeface="+mn-lt"/>
              </a:rPr>
              <a:t>和</a:t>
            </a:r>
            <a:r>
              <a:rPr lang="en-US" altLang="zh-CN" dirty="0" smtClean="0">
                <a:latin typeface="+mn-lt"/>
                <a:ea typeface="+mn-ea"/>
                <a:cs typeface="+mn-ea"/>
                <a:sym typeface="+mn-lt"/>
              </a:rPr>
              <a:t>DEFAULT</a:t>
            </a:r>
            <a:r>
              <a:rPr lang="zh-CN" altLang="en-US" dirty="0" smtClean="0">
                <a:latin typeface="+mn-lt"/>
                <a:ea typeface="+mn-ea"/>
                <a:cs typeface="+mn-ea"/>
                <a:sym typeface="+mn-lt"/>
              </a:rPr>
              <a:t>约束外，其他约束都可以显式命名。</a:t>
            </a:r>
            <a:endParaRPr lang="en-US" altLang="zh-CN"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数据库对象间关系</a:t>
            </a:r>
            <a:endParaRPr lang="zh-CN" altLang="en-US" dirty="0">
              <a:latin typeface="+mn-lt"/>
              <a:ea typeface="+mn-ea"/>
              <a:cs typeface="+mn-ea"/>
              <a:sym typeface="+mn-lt"/>
            </a:endParaRPr>
          </a:p>
        </p:txBody>
      </p:sp>
      <p:grpSp>
        <p:nvGrpSpPr>
          <p:cNvPr id="17" name="组合 16"/>
          <p:cNvGrpSpPr/>
          <p:nvPr/>
        </p:nvGrpSpPr>
        <p:grpSpPr>
          <a:xfrm>
            <a:off x="1991544" y="1340768"/>
            <a:ext cx="8208912" cy="4812436"/>
            <a:chOff x="1379476" y="1316864"/>
            <a:chExt cx="8208912" cy="4812436"/>
          </a:xfrm>
        </p:grpSpPr>
        <p:sp>
          <p:nvSpPr>
            <p:cNvPr id="13" name="圆角矩形 12"/>
            <p:cNvSpPr/>
            <p:nvPr/>
          </p:nvSpPr>
          <p:spPr>
            <a:xfrm>
              <a:off x="1379476" y="1316864"/>
              <a:ext cx="8208912" cy="4812436"/>
            </a:xfrm>
            <a:prstGeom prst="roundRect">
              <a:avLst>
                <a:gd name="adj" fmla="val 909"/>
              </a:avLst>
            </a:prstGeom>
            <a:solidFill>
              <a:schemeClr val="bg1">
                <a:lumMod val="85000"/>
              </a:schemeClr>
            </a:solidFill>
            <a:ln w="28575" cap="flat" cmpd="sng" algn="ctr">
              <a:noFill/>
              <a:prstDash val="solid"/>
            </a:ln>
            <a:effectLst/>
          </p:spPr>
          <p:txBody>
            <a:bodyPr lIns="109705" tIns="54853" rIns="109705" bIns="54853" anchor="ctr"/>
            <a:lstStyle/>
            <a:p>
              <a:pPr defTabSz="1096645" fontAlgn="auto">
                <a:spcBef>
                  <a:spcPts val="0"/>
                </a:spcBef>
                <a:spcAft>
                  <a:spcPts val="0"/>
                </a:spcAft>
                <a:buClrTx/>
                <a:buNone/>
                <a:defRPr/>
              </a:pPr>
              <a:endParaRPr lang="zh-CN" altLang="en-US" b="0" kern="0" dirty="0">
                <a:solidFill>
                  <a:srgbClr val="FFFFFF"/>
                </a:solidFill>
                <a:cs typeface="+mn-ea"/>
                <a:sym typeface="+mn-lt"/>
              </a:endParaRPr>
            </a:p>
          </p:txBody>
        </p:sp>
        <p:sp>
          <p:nvSpPr>
            <p:cNvPr id="42" name="椭圆 41"/>
            <p:cNvSpPr/>
            <p:nvPr/>
          </p:nvSpPr>
          <p:spPr bwMode="auto">
            <a:xfrm>
              <a:off x="4915182" y="1979951"/>
              <a:ext cx="1641556" cy="3634338"/>
            </a:xfrm>
            <a:prstGeom prst="ellipse">
              <a:avLst/>
            </a:prstGeom>
            <a:solidFill>
              <a:srgbClr val="A3E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sp>
          <p:nvSpPr>
            <p:cNvPr id="11" name="椭圆 10"/>
            <p:cNvSpPr/>
            <p:nvPr/>
          </p:nvSpPr>
          <p:spPr bwMode="auto">
            <a:xfrm>
              <a:off x="3147335" y="2053958"/>
              <a:ext cx="1641556" cy="3634338"/>
            </a:xfrm>
            <a:prstGeom prst="ellipse">
              <a:avLst/>
            </a:prstGeom>
            <a:solidFill>
              <a:srgbClr val="A3E7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cs typeface="+mn-ea"/>
                <a:sym typeface="+mn-lt"/>
              </a:endParaRPr>
            </a:p>
          </p:txBody>
        </p:sp>
        <p:sp>
          <p:nvSpPr>
            <p:cNvPr id="16" name="流程图: 可选过程 15"/>
            <p:cNvSpPr/>
            <p:nvPr/>
          </p:nvSpPr>
          <p:spPr bwMode="auto">
            <a:xfrm>
              <a:off x="1451484" y="1608520"/>
              <a:ext cx="5796644" cy="4343483"/>
            </a:xfrm>
            <a:prstGeom prst="flowChartAlternateProcess">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600" dirty="0">
                <a:cs typeface="+mn-ea"/>
                <a:sym typeface="+mn-lt"/>
              </a:endParaRPr>
            </a:p>
          </p:txBody>
        </p:sp>
        <p:sp>
          <p:nvSpPr>
            <p:cNvPr id="5" name="圆角矩形 4"/>
            <p:cNvSpPr/>
            <p:nvPr/>
          </p:nvSpPr>
          <p:spPr bwMode="auto">
            <a:xfrm>
              <a:off x="7489468" y="1608520"/>
              <a:ext cx="1836204" cy="1088498"/>
            </a:xfrm>
            <a:prstGeom prst="round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600">
                <a:cs typeface="+mn-ea"/>
                <a:sym typeface="+mn-lt"/>
              </a:endParaRPr>
            </a:p>
          </p:txBody>
        </p:sp>
        <p:sp>
          <p:nvSpPr>
            <p:cNvPr id="8" name="文本框 7"/>
            <p:cNvSpPr txBox="1"/>
            <p:nvPr/>
          </p:nvSpPr>
          <p:spPr bwMode="auto">
            <a:xfrm>
              <a:off x="7757804" y="1960941"/>
              <a:ext cx="1368152" cy="334881"/>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600" b="1" dirty="0">
                  <a:cs typeface="+mn-ea"/>
                  <a:sym typeface="+mn-lt"/>
                </a:rPr>
                <a:t>Database2</a:t>
              </a:r>
              <a:endParaRPr lang="zh-CN" altLang="en-US" sz="1600" b="1" dirty="0">
                <a:cs typeface="+mn-ea"/>
                <a:sym typeface="+mn-lt"/>
              </a:endParaRPr>
            </a:p>
          </p:txBody>
        </p:sp>
        <p:sp>
          <p:nvSpPr>
            <p:cNvPr id="18" name="圆角矩形 17"/>
            <p:cNvSpPr/>
            <p:nvPr/>
          </p:nvSpPr>
          <p:spPr bwMode="auto">
            <a:xfrm>
              <a:off x="7481082" y="2880339"/>
              <a:ext cx="1836204" cy="3055397"/>
            </a:xfrm>
            <a:prstGeom prst="round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algn="ctr"/>
              <a:endParaRPr lang="zh-CN" altLang="en-US" sz="1600">
                <a:cs typeface="+mn-ea"/>
                <a:sym typeface="+mn-lt"/>
              </a:endParaRPr>
            </a:p>
          </p:txBody>
        </p:sp>
        <p:sp>
          <p:nvSpPr>
            <p:cNvPr id="19" name="文本框 18"/>
            <p:cNvSpPr txBox="1"/>
            <p:nvPr/>
          </p:nvSpPr>
          <p:spPr bwMode="auto">
            <a:xfrm>
              <a:off x="7775571" y="4071654"/>
              <a:ext cx="1368152" cy="334881"/>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600" b="1" dirty="0" smtClean="0">
                  <a:cs typeface="+mn-ea"/>
                  <a:sym typeface="+mn-lt"/>
                </a:rPr>
                <a:t>Database3</a:t>
              </a:r>
              <a:endParaRPr lang="zh-CN" altLang="en-US" sz="1600" b="1" dirty="0">
                <a:cs typeface="+mn-ea"/>
                <a:sym typeface="+mn-lt"/>
              </a:endParaRPr>
            </a:p>
          </p:txBody>
        </p:sp>
        <p:sp>
          <p:nvSpPr>
            <p:cNvPr id="10" name="矩形 9"/>
            <p:cNvSpPr/>
            <p:nvPr/>
          </p:nvSpPr>
          <p:spPr bwMode="auto">
            <a:xfrm>
              <a:off x="3439018" y="2656478"/>
              <a:ext cx="1080120" cy="413345"/>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1600" dirty="0" smtClean="0">
                  <a:cs typeface="+mn-ea"/>
                  <a:sym typeface="+mn-lt"/>
                </a:rPr>
                <a:t>Table1</a:t>
              </a:r>
              <a:endParaRPr lang="zh-CN" altLang="en-US" sz="1600" dirty="0">
                <a:cs typeface="+mn-ea"/>
                <a:sym typeface="+mn-lt"/>
              </a:endParaRPr>
            </a:p>
          </p:txBody>
        </p:sp>
        <p:sp>
          <p:nvSpPr>
            <p:cNvPr id="22" name="矩形 21"/>
            <p:cNvSpPr/>
            <p:nvPr/>
          </p:nvSpPr>
          <p:spPr bwMode="auto">
            <a:xfrm>
              <a:off x="1973542" y="2656478"/>
              <a:ext cx="1080120" cy="413345"/>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1600" dirty="0" smtClean="0">
                  <a:cs typeface="+mn-ea"/>
                  <a:sym typeface="+mn-lt"/>
                </a:rPr>
                <a:t>Table0</a:t>
              </a:r>
              <a:endParaRPr lang="zh-CN" altLang="en-US" sz="1600" dirty="0">
                <a:cs typeface="+mn-ea"/>
                <a:sym typeface="+mn-lt"/>
              </a:endParaRPr>
            </a:p>
          </p:txBody>
        </p:sp>
        <p:sp>
          <p:nvSpPr>
            <p:cNvPr id="23" name="矩形 22"/>
            <p:cNvSpPr/>
            <p:nvPr/>
          </p:nvSpPr>
          <p:spPr bwMode="auto">
            <a:xfrm>
              <a:off x="3439018" y="3260730"/>
              <a:ext cx="1080120" cy="413345"/>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1600" dirty="0" smtClean="0">
                  <a:cs typeface="+mn-ea"/>
                  <a:sym typeface="+mn-lt"/>
                </a:rPr>
                <a:t>Table2</a:t>
              </a:r>
              <a:endParaRPr lang="zh-CN" altLang="en-US" sz="1600" dirty="0">
                <a:cs typeface="+mn-ea"/>
                <a:sym typeface="+mn-lt"/>
              </a:endParaRPr>
            </a:p>
          </p:txBody>
        </p:sp>
        <p:sp>
          <p:nvSpPr>
            <p:cNvPr id="26" name="矩形 25"/>
            <p:cNvSpPr/>
            <p:nvPr/>
          </p:nvSpPr>
          <p:spPr bwMode="auto">
            <a:xfrm>
              <a:off x="5165910" y="2656478"/>
              <a:ext cx="1080120" cy="413345"/>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1600" dirty="0" smtClean="0">
                  <a:cs typeface="+mn-ea"/>
                  <a:sym typeface="+mn-lt"/>
                </a:rPr>
                <a:t>Table3</a:t>
              </a:r>
              <a:endParaRPr lang="zh-CN" altLang="en-US" sz="1600" dirty="0">
                <a:cs typeface="+mn-ea"/>
                <a:sym typeface="+mn-lt"/>
              </a:endParaRPr>
            </a:p>
          </p:txBody>
        </p:sp>
        <p:sp>
          <p:nvSpPr>
            <p:cNvPr id="27" name="矩形 26"/>
            <p:cNvSpPr/>
            <p:nvPr/>
          </p:nvSpPr>
          <p:spPr bwMode="auto">
            <a:xfrm>
              <a:off x="5165910" y="3260730"/>
              <a:ext cx="1080120" cy="413345"/>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1600" dirty="0" smtClean="0">
                  <a:cs typeface="+mn-ea"/>
                  <a:sym typeface="+mn-lt"/>
                </a:rPr>
                <a:t>Table4</a:t>
              </a:r>
              <a:endParaRPr lang="zh-CN" altLang="en-US" sz="1600" dirty="0">
                <a:cs typeface="+mn-ea"/>
                <a:sym typeface="+mn-lt"/>
              </a:endParaRPr>
            </a:p>
          </p:txBody>
        </p:sp>
        <p:sp>
          <p:nvSpPr>
            <p:cNvPr id="28" name="文本框 27"/>
            <p:cNvSpPr txBox="1"/>
            <p:nvPr/>
          </p:nvSpPr>
          <p:spPr bwMode="auto">
            <a:xfrm>
              <a:off x="5767108" y="5584988"/>
              <a:ext cx="1313592" cy="334881"/>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600" b="1" dirty="0" smtClean="0">
                  <a:cs typeface="+mn-ea"/>
                  <a:sym typeface="+mn-lt"/>
                </a:rPr>
                <a:t>Database1</a:t>
              </a:r>
              <a:endParaRPr lang="zh-CN" altLang="en-US" sz="1600" b="1" dirty="0">
                <a:cs typeface="+mn-ea"/>
                <a:sym typeface="+mn-lt"/>
              </a:endParaRPr>
            </a:p>
          </p:txBody>
        </p:sp>
        <p:sp>
          <p:nvSpPr>
            <p:cNvPr id="29" name="矩形 28"/>
            <p:cNvSpPr/>
            <p:nvPr/>
          </p:nvSpPr>
          <p:spPr bwMode="auto">
            <a:xfrm>
              <a:off x="3439018" y="4071655"/>
              <a:ext cx="1080120" cy="413345"/>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1600" dirty="0" smtClean="0">
                  <a:cs typeface="+mn-ea"/>
                  <a:sym typeface="+mn-lt"/>
                </a:rPr>
                <a:t>Table3</a:t>
              </a:r>
              <a:endParaRPr lang="zh-CN" altLang="en-US" sz="1600" dirty="0">
                <a:cs typeface="+mn-ea"/>
                <a:sym typeface="+mn-lt"/>
              </a:endParaRPr>
            </a:p>
          </p:txBody>
        </p:sp>
        <p:sp>
          <p:nvSpPr>
            <p:cNvPr id="30" name="矩形 29"/>
            <p:cNvSpPr/>
            <p:nvPr/>
          </p:nvSpPr>
          <p:spPr bwMode="auto">
            <a:xfrm>
              <a:off x="5187840" y="4071654"/>
              <a:ext cx="1080120" cy="413345"/>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1600" dirty="0" smtClean="0">
                  <a:cs typeface="+mn-ea"/>
                  <a:sym typeface="+mn-lt"/>
                </a:rPr>
                <a:t>Table5</a:t>
              </a:r>
              <a:endParaRPr lang="zh-CN" altLang="en-US" sz="1600" dirty="0">
                <a:cs typeface="+mn-ea"/>
                <a:sym typeface="+mn-lt"/>
              </a:endParaRPr>
            </a:p>
          </p:txBody>
        </p:sp>
        <p:sp>
          <p:nvSpPr>
            <p:cNvPr id="31" name="矩形 30"/>
            <p:cNvSpPr/>
            <p:nvPr/>
          </p:nvSpPr>
          <p:spPr bwMode="auto">
            <a:xfrm>
              <a:off x="1973542" y="4071654"/>
              <a:ext cx="1080120" cy="413345"/>
            </a:xfrm>
            <a:prstGeom prst="rect">
              <a:avLst/>
            </a:prstGeom>
            <a:noFill/>
            <a:ln w="28575" cap="flat" cmpd="sng" algn="ctr">
              <a:solidFill>
                <a:srgbClr val="006699"/>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1600" dirty="0" smtClean="0">
                  <a:cs typeface="+mn-ea"/>
                  <a:sym typeface="+mn-lt"/>
                </a:rPr>
                <a:t>Table6</a:t>
              </a:r>
              <a:endParaRPr lang="zh-CN" altLang="en-US" sz="1600" dirty="0">
                <a:cs typeface="+mn-ea"/>
                <a:sym typeface="+mn-lt"/>
              </a:endParaRPr>
            </a:p>
          </p:txBody>
        </p:sp>
        <p:sp>
          <p:nvSpPr>
            <p:cNvPr id="32" name="矩形 31"/>
            <p:cNvSpPr/>
            <p:nvPr/>
          </p:nvSpPr>
          <p:spPr bwMode="auto">
            <a:xfrm>
              <a:off x="1811524" y="3943317"/>
              <a:ext cx="4612380" cy="1106266"/>
            </a:xfrm>
            <a:prstGeom prst="rect">
              <a:avLst/>
            </a:prstGeom>
            <a:noFill/>
            <a:ln w="28575" cap="flat" cmpd="sng" algn="ctr">
              <a:solidFill>
                <a:srgbClr val="C00000"/>
              </a:solidFill>
              <a:prstDash val="dash"/>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endParaRPr lang="zh-CN" altLang="en-US" sz="1600" dirty="0">
                <a:cs typeface="+mn-ea"/>
                <a:sym typeface="+mn-lt"/>
              </a:endParaRPr>
            </a:p>
          </p:txBody>
        </p:sp>
        <p:sp>
          <p:nvSpPr>
            <p:cNvPr id="33" name="矩形 32"/>
            <p:cNvSpPr/>
            <p:nvPr/>
          </p:nvSpPr>
          <p:spPr bwMode="auto">
            <a:xfrm>
              <a:off x="1795668" y="2556789"/>
              <a:ext cx="2784789" cy="1290398"/>
            </a:xfrm>
            <a:prstGeom prst="rect">
              <a:avLst/>
            </a:prstGeom>
            <a:noFill/>
            <a:ln w="28575" cap="flat" cmpd="sng" algn="ctr">
              <a:solidFill>
                <a:srgbClr val="00B0F0"/>
              </a:solidFill>
              <a:prstDash val="dash"/>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endParaRPr lang="zh-CN" altLang="en-US" sz="1600" dirty="0">
                <a:cs typeface="+mn-ea"/>
                <a:sym typeface="+mn-lt"/>
              </a:endParaRPr>
            </a:p>
          </p:txBody>
        </p:sp>
        <p:sp>
          <p:nvSpPr>
            <p:cNvPr id="34" name="矩形 33"/>
            <p:cNvSpPr/>
            <p:nvPr/>
          </p:nvSpPr>
          <p:spPr bwMode="auto">
            <a:xfrm>
              <a:off x="5019747" y="2537270"/>
              <a:ext cx="1404157" cy="1290398"/>
            </a:xfrm>
            <a:prstGeom prst="rect">
              <a:avLst/>
            </a:prstGeom>
            <a:noFill/>
            <a:ln w="28575" cap="flat" cmpd="sng" algn="ctr">
              <a:solidFill>
                <a:srgbClr val="00B050"/>
              </a:solidFill>
              <a:prstDash val="dash"/>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endParaRPr lang="zh-CN" altLang="en-US" sz="1600" dirty="0">
                <a:cs typeface="+mn-ea"/>
                <a:sym typeface="+mn-lt"/>
              </a:endParaRPr>
            </a:p>
          </p:txBody>
        </p:sp>
        <p:sp>
          <p:nvSpPr>
            <p:cNvPr id="35" name="文本框 34"/>
            <p:cNvSpPr txBox="1"/>
            <p:nvPr/>
          </p:nvSpPr>
          <p:spPr bwMode="auto">
            <a:xfrm>
              <a:off x="1795668" y="4978272"/>
              <a:ext cx="1221989" cy="334881"/>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600" dirty="0" smtClean="0">
                  <a:solidFill>
                    <a:srgbClr val="C00000"/>
                  </a:solidFill>
                  <a:cs typeface="+mn-ea"/>
                  <a:sym typeface="+mn-lt"/>
                </a:rPr>
                <a:t>Schema2</a:t>
              </a:r>
              <a:endParaRPr lang="zh-CN" altLang="en-US" sz="1600" dirty="0">
                <a:solidFill>
                  <a:srgbClr val="C00000"/>
                </a:solidFill>
                <a:cs typeface="+mn-ea"/>
                <a:sym typeface="+mn-lt"/>
              </a:endParaRPr>
            </a:p>
          </p:txBody>
        </p:sp>
        <p:sp>
          <p:nvSpPr>
            <p:cNvPr id="36" name="文本框 35"/>
            <p:cNvSpPr txBox="1"/>
            <p:nvPr/>
          </p:nvSpPr>
          <p:spPr bwMode="auto">
            <a:xfrm>
              <a:off x="1811524" y="2176536"/>
              <a:ext cx="1221989" cy="334881"/>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600" dirty="0" smtClean="0">
                  <a:solidFill>
                    <a:srgbClr val="00B0F0"/>
                  </a:solidFill>
                  <a:cs typeface="+mn-ea"/>
                  <a:sym typeface="+mn-lt"/>
                </a:rPr>
                <a:t>Schema1</a:t>
              </a:r>
              <a:endParaRPr lang="zh-CN" altLang="en-US" sz="1600" dirty="0">
                <a:solidFill>
                  <a:srgbClr val="00B0F0"/>
                </a:solidFill>
                <a:cs typeface="+mn-ea"/>
                <a:sym typeface="+mn-lt"/>
              </a:endParaRPr>
            </a:p>
          </p:txBody>
        </p:sp>
        <p:sp>
          <p:nvSpPr>
            <p:cNvPr id="37" name="文本框 36"/>
            <p:cNvSpPr txBox="1"/>
            <p:nvPr/>
          </p:nvSpPr>
          <p:spPr bwMode="auto">
            <a:xfrm>
              <a:off x="6217976" y="2128382"/>
              <a:ext cx="1221989" cy="334881"/>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600" dirty="0" smtClean="0">
                  <a:solidFill>
                    <a:srgbClr val="00B050"/>
                  </a:solidFill>
                  <a:cs typeface="+mn-ea"/>
                  <a:sym typeface="+mn-lt"/>
                </a:rPr>
                <a:t>Schema3</a:t>
              </a:r>
              <a:endParaRPr lang="zh-CN" altLang="en-US" sz="1600" dirty="0">
                <a:solidFill>
                  <a:srgbClr val="00B050"/>
                </a:solidFill>
                <a:cs typeface="+mn-ea"/>
                <a:sym typeface="+mn-lt"/>
              </a:endParaRPr>
            </a:p>
          </p:txBody>
        </p:sp>
        <p:sp>
          <p:nvSpPr>
            <p:cNvPr id="38" name="矩形 37"/>
            <p:cNvSpPr/>
            <p:nvPr/>
          </p:nvSpPr>
          <p:spPr bwMode="auto">
            <a:xfrm>
              <a:off x="1984230" y="4619803"/>
              <a:ext cx="1069432" cy="345269"/>
            </a:xfrm>
            <a:prstGeom prst="rect">
              <a:avLst/>
            </a:prstGeom>
            <a:noFill/>
            <a:ln w="28575" cap="flat" cmpd="sng" algn="ctr">
              <a:solidFill>
                <a:srgbClr val="006699"/>
              </a:solidFill>
              <a:prstDash val="sysDot"/>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1600" dirty="0" smtClean="0">
                  <a:cs typeface="+mn-ea"/>
                  <a:sym typeface="+mn-lt"/>
                </a:rPr>
                <a:t>View3</a:t>
              </a:r>
              <a:endParaRPr lang="zh-CN" altLang="en-US" sz="1600" dirty="0">
                <a:cs typeface="+mn-ea"/>
                <a:sym typeface="+mn-lt"/>
              </a:endParaRPr>
            </a:p>
          </p:txBody>
        </p:sp>
        <p:sp>
          <p:nvSpPr>
            <p:cNvPr id="39" name="矩形 38"/>
            <p:cNvSpPr/>
            <p:nvPr/>
          </p:nvSpPr>
          <p:spPr bwMode="auto">
            <a:xfrm>
              <a:off x="3439018" y="4556162"/>
              <a:ext cx="1080120" cy="413345"/>
            </a:xfrm>
            <a:prstGeom prst="rect">
              <a:avLst/>
            </a:prstGeom>
            <a:noFill/>
            <a:ln w="28575" cap="flat" cmpd="sng" algn="ctr">
              <a:solidFill>
                <a:srgbClr val="006699"/>
              </a:solidFill>
              <a:prstDash val="dashDot"/>
              <a:round/>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1600" dirty="0" smtClean="0">
                  <a:cs typeface="+mn-ea"/>
                  <a:sym typeface="+mn-lt"/>
                </a:rPr>
                <a:t>Index5</a:t>
              </a:r>
              <a:endParaRPr lang="zh-CN" altLang="en-US" sz="1600" dirty="0">
                <a:cs typeface="+mn-ea"/>
                <a:sym typeface="+mn-lt"/>
              </a:endParaRPr>
            </a:p>
          </p:txBody>
        </p:sp>
        <p:sp>
          <p:nvSpPr>
            <p:cNvPr id="40" name="文本框 39"/>
            <p:cNvSpPr txBox="1"/>
            <p:nvPr/>
          </p:nvSpPr>
          <p:spPr bwMode="auto">
            <a:xfrm>
              <a:off x="3305690" y="1647915"/>
              <a:ext cx="1368152" cy="334881"/>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600" dirty="0" smtClean="0">
                  <a:cs typeface="+mn-ea"/>
                  <a:sym typeface="+mn-lt"/>
                </a:rPr>
                <a:t>tablespace1</a:t>
              </a:r>
              <a:endParaRPr lang="zh-CN" altLang="en-US" sz="1600" dirty="0">
                <a:cs typeface="+mn-ea"/>
                <a:sym typeface="+mn-lt"/>
              </a:endParaRPr>
            </a:p>
          </p:txBody>
        </p:sp>
        <p:sp>
          <p:nvSpPr>
            <p:cNvPr id="41" name="文本框 40"/>
            <p:cNvSpPr txBox="1"/>
            <p:nvPr/>
          </p:nvSpPr>
          <p:spPr bwMode="auto">
            <a:xfrm>
              <a:off x="5019747" y="1634850"/>
              <a:ext cx="1368152" cy="334881"/>
            </a:xfrm>
            <a:prstGeom prst="rect">
              <a:avLst/>
            </a:prstGeom>
            <a:noFill/>
            <a:ln w="9525" algn="ctr">
              <a:noFill/>
              <a:miter lim="800000"/>
            </a:ln>
          </p:spPr>
          <p:txBody>
            <a:bodyPr vert="horz" wrap="square" lIns="87802" tIns="43901" rIns="87802" bIns="43901" numCol="1" rtlCol="0" anchor="ctr" anchorCtr="0" compatLnSpc="1">
              <a:spAutoFit/>
            </a:bodyPr>
            <a:lstStyle/>
            <a:p>
              <a:r>
                <a:rPr lang="en-US" altLang="zh-CN" sz="1600" dirty="0" smtClean="0">
                  <a:cs typeface="+mn-ea"/>
                  <a:sym typeface="+mn-lt"/>
                </a:rPr>
                <a:t>tablespace2</a:t>
              </a:r>
              <a:endParaRPr lang="zh-CN" altLang="en-US" sz="1600" dirty="0">
                <a:cs typeface="+mn-ea"/>
                <a:sym typeface="+mn-lt"/>
              </a:endParaRPr>
            </a:p>
          </p:txBody>
        </p:sp>
      </p:grpSp>
      <p:cxnSp>
        <p:nvCxnSpPr>
          <p:cNvPr id="44" name="肘形连接符 43"/>
          <p:cNvCxnSpPr>
            <a:stCxn id="38" idx="3"/>
            <a:endCxn id="29" idx="1"/>
          </p:cNvCxnSpPr>
          <p:nvPr/>
        </p:nvCxnSpPr>
        <p:spPr bwMode="auto">
          <a:xfrm flipV="1">
            <a:off x="3665730" y="4302232"/>
            <a:ext cx="385356" cy="514110"/>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46" name="肘形连接符 45"/>
          <p:cNvCxnSpPr>
            <a:stCxn id="39" idx="3"/>
            <a:endCxn id="30" idx="1"/>
          </p:cNvCxnSpPr>
          <p:nvPr/>
        </p:nvCxnSpPr>
        <p:spPr bwMode="auto">
          <a:xfrm flipV="1">
            <a:off x="5131206" y="4302231"/>
            <a:ext cx="668702" cy="484508"/>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事务 </a:t>
            </a:r>
            <a:r>
              <a:rPr lang="en-US" altLang="zh-CN" dirty="0" smtClean="0">
                <a:latin typeface="+mn-lt"/>
                <a:ea typeface="+mn-ea"/>
                <a:cs typeface="+mn-ea"/>
                <a:sym typeface="+mn-lt"/>
              </a:rPr>
              <a:t>(Transaction</a:t>
            </a:r>
            <a:r>
              <a:rPr lang="en-US" altLang="zh-CN" dirty="0">
                <a:latin typeface="+mn-lt"/>
                <a:ea typeface="+mn-ea"/>
                <a:cs typeface="+mn-ea"/>
                <a:sym typeface="+mn-lt"/>
              </a:rPr>
              <a:t>)</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事务是用户定义的数据操作系列，这些操作作为一个完整的工作单元执行。</a:t>
            </a:r>
            <a:endParaRPr lang="en-US" altLang="zh-CN" dirty="0" smtClean="0">
              <a:latin typeface="+mn-lt"/>
              <a:ea typeface="+mn-ea"/>
              <a:cs typeface="+mn-ea"/>
              <a:sym typeface="+mn-lt"/>
            </a:endParaRPr>
          </a:p>
          <a:p>
            <a:pPr lvl="1"/>
            <a:r>
              <a:rPr lang="zh-CN" altLang="en-US" sz="1600" dirty="0">
                <a:latin typeface="+mn-lt"/>
                <a:ea typeface="+mn-ea"/>
                <a:cs typeface="+mn-ea"/>
                <a:sym typeface="+mn-lt"/>
              </a:rPr>
              <a:t>原子</a:t>
            </a:r>
            <a:r>
              <a:rPr lang="zh-CN" altLang="en-US" sz="1600" dirty="0" smtClean="0">
                <a:latin typeface="+mn-lt"/>
                <a:ea typeface="+mn-ea"/>
                <a:cs typeface="+mn-ea"/>
                <a:sym typeface="+mn-lt"/>
              </a:rPr>
              <a:t>性</a:t>
            </a:r>
            <a:r>
              <a:rPr lang="en-US" altLang="zh-CN" sz="1600" dirty="0" smtClean="0">
                <a:latin typeface="+mn-lt"/>
                <a:ea typeface="+mn-ea"/>
                <a:cs typeface="+mn-ea"/>
                <a:sym typeface="+mn-lt"/>
              </a:rPr>
              <a:t>(Atomicity)</a:t>
            </a:r>
            <a:r>
              <a:rPr lang="zh-CN" altLang="en-US" sz="1600" dirty="0" smtClean="0">
                <a:latin typeface="+mn-lt"/>
                <a:ea typeface="+mn-ea"/>
                <a:cs typeface="+mn-ea"/>
                <a:sym typeface="+mn-lt"/>
              </a:rPr>
              <a:t>：事务</a:t>
            </a:r>
            <a:r>
              <a:rPr lang="zh-CN" altLang="en-US" sz="1600" dirty="0">
                <a:latin typeface="+mn-lt"/>
                <a:ea typeface="+mn-ea"/>
                <a:cs typeface="+mn-ea"/>
                <a:sym typeface="+mn-lt"/>
              </a:rPr>
              <a:t>是数据库的逻辑工作单位，事务中的操作，要么都做，要么都不做。</a:t>
            </a:r>
            <a:endParaRPr lang="en-US" altLang="zh-CN" sz="1600" dirty="0">
              <a:latin typeface="+mn-lt"/>
              <a:ea typeface="+mn-ea"/>
              <a:cs typeface="+mn-ea"/>
              <a:sym typeface="+mn-lt"/>
            </a:endParaRPr>
          </a:p>
          <a:p>
            <a:pPr lvl="1"/>
            <a:r>
              <a:rPr lang="zh-CN" altLang="en-US" sz="1600" dirty="0" smtClean="0">
                <a:latin typeface="+mn-lt"/>
                <a:ea typeface="+mn-ea"/>
                <a:cs typeface="+mn-ea"/>
                <a:sym typeface="+mn-lt"/>
              </a:rPr>
              <a:t>一致性</a:t>
            </a:r>
            <a:r>
              <a:rPr lang="en-US" altLang="zh-CN" sz="1600" dirty="0" smtClean="0">
                <a:latin typeface="+mn-lt"/>
                <a:ea typeface="+mn-ea"/>
                <a:cs typeface="+mn-ea"/>
                <a:sym typeface="+mn-lt"/>
              </a:rPr>
              <a:t>(Consistency)</a:t>
            </a:r>
            <a:r>
              <a:rPr lang="zh-CN" altLang="en-US" sz="1600" dirty="0" smtClean="0">
                <a:latin typeface="+mn-lt"/>
                <a:ea typeface="+mn-ea"/>
                <a:cs typeface="+mn-ea"/>
                <a:sym typeface="+mn-lt"/>
              </a:rPr>
              <a:t>：事务</a:t>
            </a:r>
            <a:r>
              <a:rPr lang="zh-CN" altLang="en-US" sz="1600" dirty="0">
                <a:latin typeface="+mn-lt"/>
                <a:ea typeface="+mn-ea"/>
                <a:cs typeface="+mn-ea"/>
                <a:sym typeface="+mn-lt"/>
              </a:rPr>
              <a:t>的执行结果必须是使数据库从一个一致性状态转到另一个一致性状态。</a:t>
            </a:r>
            <a:endParaRPr lang="en-US" altLang="zh-CN" sz="1600" dirty="0">
              <a:latin typeface="+mn-lt"/>
              <a:ea typeface="+mn-ea"/>
              <a:cs typeface="+mn-ea"/>
              <a:sym typeface="+mn-lt"/>
            </a:endParaRPr>
          </a:p>
          <a:p>
            <a:pPr lvl="1"/>
            <a:r>
              <a:rPr lang="zh-CN" altLang="en-US" sz="1600" dirty="0">
                <a:latin typeface="+mn-lt"/>
                <a:ea typeface="+mn-ea"/>
                <a:cs typeface="+mn-ea"/>
                <a:sym typeface="+mn-lt"/>
              </a:rPr>
              <a:t>隔离</a:t>
            </a:r>
            <a:r>
              <a:rPr lang="zh-CN" altLang="en-US" sz="1600" dirty="0" smtClean="0">
                <a:latin typeface="+mn-lt"/>
                <a:ea typeface="+mn-ea"/>
                <a:cs typeface="+mn-ea"/>
                <a:sym typeface="+mn-lt"/>
              </a:rPr>
              <a:t>性</a:t>
            </a:r>
            <a:r>
              <a:rPr lang="en-US" altLang="zh-CN" sz="1600" dirty="0" smtClean="0">
                <a:latin typeface="+mn-lt"/>
                <a:ea typeface="+mn-ea"/>
                <a:cs typeface="+mn-ea"/>
                <a:sym typeface="+mn-lt"/>
              </a:rPr>
              <a:t>(Isolation</a:t>
            </a:r>
            <a:r>
              <a:rPr lang="en-US" altLang="zh-CN" sz="1600" dirty="0">
                <a:latin typeface="+mn-lt"/>
                <a:ea typeface="+mn-ea"/>
                <a:cs typeface="+mn-ea"/>
                <a:sym typeface="+mn-lt"/>
              </a:rPr>
              <a:t>)</a:t>
            </a:r>
            <a:r>
              <a:rPr lang="zh-CN" altLang="en-US" sz="1600" dirty="0" smtClean="0">
                <a:latin typeface="+mn-lt"/>
                <a:ea typeface="+mn-ea"/>
                <a:cs typeface="+mn-ea"/>
                <a:sym typeface="+mn-lt"/>
              </a:rPr>
              <a:t>：数据库</a:t>
            </a:r>
            <a:r>
              <a:rPr lang="zh-CN" altLang="en-US" sz="1600" dirty="0">
                <a:latin typeface="+mn-lt"/>
                <a:ea typeface="+mn-ea"/>
                <a:cs typeface="+mn-ea"/>
                <a:sym typeface="+mn-lt"/>
              </a:rPr>
              <a:t>中一个事务的执行不能被其他事务干扰。即一个事务的内部操作及使用的数据对其他事务是隔离的，并发执行的各个事务不能相互干扰。</a:t>
            </a:r>
            <a:endParaRPr lang="en-US" altLang="zh-CN" sz="1600" dirty="0">
              <a:latin typeface="+mn-lt"/>
              <a:ea typeface="+mn-ea"/>
              <a:cs typeface="+mn-ea"/>
              <a:sym typeface="+mn-lt"/>
            </a:endParaRPr>
          </a:p>
          <a:p>
            <a:pPr lvl="1"/>
            <a:r>
              <a:rPr lang="zh-CN" altLang="en-US" sz="1600" dirty="0" smtClean="0">
                <a:latin typeface="+mn-lt"/>
                <a:ea typeface="+mn-ea"/>
                <a:cs typeface="+mn-ea"/>
                <a:sym typeface="+mn-lt"/>
              </a:rPr>
              <a:t>持久性</a:t>
            </a:r>
            <a:r>
              <a:rPr lang="en-US" altLang="zh-CN" sz="1600" dirty="0" smtClean="0">
                <a:latin typeface="+mn-lt"/>
                <a:ea typeface="+mn-ea"/>
                <a:cs typeface="+mn-ea"/>
                <a:sym typeface="+mn-lt"/>
              </a:rPr>
              <a:t>(Durability</a:t>
            </a:r>
            <a:r>
              <a:rPr lang="en-US" altLang="zh-CN" sz="1600" dirty="0">
                <a:latin typeface="+mn-lt"/>
                <a:ea typeface="+mn-ea"/>
                <a:cs typeface="+mn-ea"/>
                <a:sym typeface="+mn-lt"/>
              </a:rPr>
              <a:t>)</a:t>
            </a:r>
            <a:r>
              <a:rPr lang="zh-CN" altLang="en-US" sz="1600" dirty="0" smtClean="0">
                <a:latin typeface="+mn-lt"/>
                <a:ea typeface="+mn-ea"/>
                <a:cs typeface="+mn-ea"/>
                <a:sym typeface="+mn-lt"/>
              </a:rPr>
              <a:t>：事务</a:t>
            </a:r>
            <a:r>
              <a:rPr lang="zh-CN" altLang="en-US" sz="1600" dirty="0">
                <a:latin typeface="+mn-lt"/>
                <a:ea typeface="+mn-ea"/>
                <a:cs typeface="+mn-ea"/>
                <a:sym typeface="+mn-lt"/>
              </a:rPr>
              <a:t>一旦提交，对数据库中数据的改变是永久的。提交后的操作或者故障不会对事务的操作结果产生任何影响</a:t>
            </a:r>
            <a:r>
              <a:rPr lang="zh-CN" altLang="en-US" sz="1600" dirty="0" smtClean="0">
                <a:latin typeface="+mn-lt"/>
                <a:ea typeface="+mn-ea"/>
                <a:cs typeface="+mn-ea"/>
                <a:sym typeface="+mn-lt"/>
              </a:rPr>
              <a:t>。</a:t>
            </a:r>
            <a:endParaRPr lang="en-US" altLang="zh-CN" sz="1600" dirty="0" smtClean="0">
              <a:latin typeface="+mn-lt"/>
              <a:ea typeface="+mn-ea"/>
              <a:cs typeface="+mn-ea"/>
              <a:sym typeface="+mn-lt"/>
            </a:endParaRPr>
          </a:p>
          <a:p>
            <a:r>
              <a:rPr lang="zh-CN" altLang="en-US" dirty="0" smtClean="0">
                <a:latin typeface="+mn-lt"/>
                <a:ea typeface="+mn-ea"/>
                <a:cs typeface="+mn-ea"/>
                <a:sym typeface="+mn-lt"/>
              </a:rPr>
              <a:t>事务结束的标记有两个：</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正常结束，</a:t>
            </a:r>
            <a:r>
              <a:rPr lang="en-US" altLang="zh-CN" dirty="0" smtClean="0">
                <a:latin typeface="+mn-lt"/>
                <a:ea typeface="+mn-ea"/>
                <a:cs typeface="+mn-ea"/>
                <a:sym typeface="+mn-lt"/>
              </a:rPr>
              <a:t>COMMIT</a:t>
            </a:r>
            <a:r>
              <a:rPr lang="zh-CN" altLang="en-US" dirty="0" smtClean="0">
                <a:latin typeface="+mn-lt"/>
                <a:ea typeface="+mn-ea"/>
                <a:cs typeface="+mn-ea"/>
                <a:sym typeface="+mn-lt"/>
              </a:rPr>
              <a:t>（提交事务）。</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异常结束，</a:t>
            </a:r>
            <a:r>
              <a:rPr lang="en-US" altLang="zh-CN" dirty="0" smtClean="0">
                <a:latin typeface="+mn-lt"/>
                <a:ea typeface="+mn-ea"/>
                <a:cs typeface="+mn-ea"/>
                <a:sym typeface="+mn-lt"/>
              </a:rPr>
              <a:t>ROLLBACK</a:t>
            </a:r>
            <a:r>
              <a:rPr lang="zh-CN" altLang="en-US" dirty="0" smtClean="0">
                <a:latin typeface="+mn-lt"/>
                <a:ea typeface="+mn-ea"/>
                <a:cs typeface="+mn-ea"/>
                <a:sym typeface="+mn-lt"/>
              </a:rPr>
              <a:t>（回滚事务）。</a:t>
            </a:r>
            <a:endParaRPr lang="en-US" altLang="zh-CN" dirty="0" smtClean="0">
              <a:latin typeface="+mn-lt"/>
              <a:ea typeface="+mn-ea"/>
              <a:cs typeface="+mn-ea"/>
              <a:sym typeface="+mn-lt"/>
            </a:endParaRPr>
          </a:p>
          <a:p>
            <a:endParaRPr lang="en-US" altLang="zh-CN"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数据库管理工作范围 </a:t>
            </a:r>
            <a:r>
              <a:rPr lang="en-US" altLang="zh-CN" smtClean="0">
                <a:latin typeface="+mn-lt"/>
                <a:ea typeface="+mn-ea"/>
                <a:cs typeface="+mn-ea"/>
                <a:sym typeface="+mn-lt"/>
              </a:rPr>
              <a:t>(1)</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sz="2000" dirty="0" smtClean="0">
                <a:latin typeface="+mn-lt"/>
                <a:ea typeface="+mn-ea"/>
                <a:cs typeface="+mn-ea"/>
                <a:sym typeface="+mn-lt"/>
              </a:rPr>
              <a:t>数据库对象管理</a:t>
            </a:r>
            <a:endParaRPr lang="zh-CN" altLang="en-US" sz="2000" dirty="0" smtClean="0">
              <a:latin typeface="+mn-lt"/>
              <a:ea typeface="+mn-ea"/>
              <a:cs typeface="+mn-ea"/>
              <a:sym typeface="+mn-lt"/>
            </a:endParaRPr>
          </a:p>
          <a:p>
            <a:pPr lvl="1"/>
            <a:r>
              <a:rPr lang="zh-CN" altLang="en-US" sz="1800" dirty="0" smtClean="0">
                <a:latin typeface="+mn-lt"/>
                <a:ea typeface="+mn-ea"/>
                <a:cs typeface="+mn-ea"/>
                <a:sym typeface="+mn-lt"/>
              </a:rPr>
              <a:t>物理设计工作；</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物理实现工作。</a:t>
            </a:r>
            <a:endParaRPr lang="zh-CN" altLang="en-US" sz="1800" dirty="0" smtClean="0">
              <a:latin typeface="+mn-lt"/>
              <a:ea typeface="+mn-ea"/>
              <a:cs typeface="+mn-ea"/>
              <a:sym typeface="+mn-lt"/>
            </a:endParaRPr>
          </a:p>
          <a:p>
            <a:r>
              <a:rPr lang="zh-CN" altLang="en-US" sz="2000" dirty="0" smtClean="0">
                <a:latin typeface="+mn-lt"/>
                <a:ea typeface="+mn-ea"/>
                <a:cs typeface="+mn-ea"/>
                <a:sym typeface="+mn-lt"/>
              </a:rPr>
              <a:t>数据库安全管理</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防止未授权访问，避免受保护的信息泄露；</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防止安全漏洞和不当的数据修改；</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确保数据只提供给授权用户使用。</a:t>
            </a:r>
            <a:endParaRPr lang="en-US" altLang="zh-CN" sz="1800" dirty="0" smtClean="0">
              <a:latin typeface="+mn-lt"/>
              <a:ea typeface="+mn-ea"/>
              <a:cs typeface="+mn-ea"/>
              <a:sym typeface="+mn-lt"/>
            </a:endParaRPr>
          </a:p>
          <a:p>
            <a:r>
              <a:rPr lang="zh-CN" altLang="en-US" sz="2000" dirty="0" smtClean="0">
                <a:latin typeface="+mn-lt"/>
                <a:ea typeface="+mn-ea"/>
                <a:cs typeface="+mn-ea"/>
                <a:sym typeface="+mn-lt"/>
              </a:rPr>
              <a:t>备份恢复管理</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制定合理的备份策略，实现数据定期备份功能；</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保证灾难发生时数据库系统能够做到最快恢复和最小损失。</a:t>
            </a:r>
            <a:endParaRPr lang="zh-CN" altLang="en-US" sz="1800" dirty="0" smtClean="0">
              <a:latin typeface="+mn-lt"/>
              <a:ea typeface="+mn-ea"/>
              <a:cs typeface="+mn-ea"/>
              <a:sym typeface="+mn-lt"/>
            </a:endParaRPr>
          </a:p>
          <a:p>
            <a:endParaRPr lang="zh-CN" altLang="en-US" sz="20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事务处理模型</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事务处理模型分为两类：</a:t>
            </a:r>
            <a:endParaRPr lang="en-US" altLang="zh-CN" dirty="0" smtClean="0">
              <a:latin typeface="+mn-lt"/>
              <a:ea typeface="+mn-ea"/>
              <a:cs typeface="+mn-ea"/>
              <a:sym typeface="+mn-lt"/>
            </a:endParaRPr>
          </a:p>
          <a:p>
            <a:pPr lvl="1"/>
            <a:r>
              <a:rPr lang="zh-CN" altLang="en-US" sz="1800" dirty="0" smtClean="0">
                <a:latin typeface="+mn-lt"/>
                <a:ea typeface="+mn-ea"/>
                <a:cs typeface="+mn-ea"/>
                <a:sym typeface="+mn-lt"/>
              </a:rPr>
              <a:t>隐式事务：每一条数据操作语句都自动地成为一个事务。</a:t>
            </a:r>
            <a:r>
              <a:rPr lang="en-US" altLang="zh-CN" sz="1800" dirty="0" err="1"/>
              <a:t>GaussDB</a:t>
            </a:r>
            <a:r>
              <a:rPr lang="en-US" altLang="zh-CN" sz="1800" dirty="0"/>
              <a:t>(for MySQL) </a:t>
            </a:r>
            <a:r>
              <a:rPr lang="zh-CN" altLang="en-US" sz="1800" dirty="0"/>
              <a:t>默认是隐式</a:t>
            </a:r>
            <a:r>
              <a:rPr lang="zh-CN" altLang="en-US" sz="1800" dirty="0" smtClean="0"/>
              <a:t>提交</a:t>
            </a:r>
            <a:r>
              <a:rPr lang="zh-CN" altLang="en-US" sz="1800" dirty="0"/>
              <a:t>。</a:t>
            </a:r>
            <a:endParaRPr lang="en-US" altLang="zh-CN" sz="1800" dirty="0" smtClean="0">
              <a:latin typeface="+mn-lt"/>
              <a:ea typeface="+mn-ea"/>
              <a:cs typeface="+mn-ea"/>
              <a:sym typeface="+mn-lt"/>
            </a:endParaRPr>
          </a:p>
          <a:p>
            <a:pPr lvl="1"/>
            <a:r>
              <a:rPr lang="zh-CN" altLang="en-US" sz="1800" dirty="0">
                <a:latin typeface="+mn-lt"/>
                <a:ea typeface="+mn-ea"/>
                <a:cs typeface="+mn-ea"/>
                <a:sym typeface="+mn-lt"/>
              </a:rPr>
              <a:t>显式事务：事务有显式的开始和结束</a:t>
            </a:r>
            <a:r>
              <a:rPr lang="zh-CN" altLang="en-US" sz="1800" dirty="0" smtClean="0">
                <a:latin typeface="+mn-lt"/>
                <a:ea typeface="+mn-ea"/>
                <a:cs typeface="+mn-ea"/>
                <a:sym typeface="+mn-lt"/>
              </a:rPr>
              <a:t>标记。</a:t>
            </a:r>
            <a:endParaRPr lang="en-US" altLang="zh-CN" sz="1800" dirty="0">
              <a:latin typeface="+mn-lt"/>
              <a:ea typeface="+mn-ea"/>
              <a:cs typeface="+mn-ea"/>
              <a:sym typeface="+mn-lt"/>
            </a:endParaRPr>
          </a:p>
        </p:txBody>
      </p:sp>
      <p:sp>
        <p:nvSpPr>
          <p:cNvPr id="4" name="AutoShape 17"/>
          <p:cNvSpPr>
            <a:spLocks noChangeArrowheads="1"/>
          </p:cNvSpPr>
          <p:nvPr/>
        </p:nvSpPr>
        <p:spPr bwMode="auto">
          <a:xfrm>
            <a:off x="3407765" y="3020172"/>
            <a:ext cx="5658249" cy="830997"/>
          </a:xfrm>
          <a:prstGeom prst="roundRect">
            <a:avLst>
              <a:gd name="adj" fmla="val 0"/>
            </a:avLst>
          </a:prstGeom>
          <a:solidFill>
            <a:srgbClr val="FFFFFF">
              <a:lumMod val="85000"/>
            </a:srgbClr>
          </a:solidFill>
          <a:ln w="12700" algn="ctr">
            <a:noFill/>
            <a:round/>
          </a:ln>
          <a:effectLst/>
        </p:spPr>
        <p:txBody>
          <a:bodyPr wrap="square" lIns="0" tIns="0" rIns="0" bIns="0" anchor="ctr" anchorCtr="0">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START TRANSACTION</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DELETE FROM </a:t>
            </a:r>
            <a:r>
              <a:rPr lang="en-US" altLang="zh-CN" sz="1800" kern="0" dirty="0" err="1" smtClean="0">
                <a:solidFill>
                  <a:srgbClr val="000000"/>
                </a:solidFill>
                <a:cs typeface="+mn-ea"/>
                <a:sym typeface="+mn-lt"/>
              </a:rPr>
              <a:t>dbbank.orders</a:t>
            </a:r>
            <a:r>
              <a:rPr lang="en-US" altLang="zh-CN" sz="1800" kern="0" dirty="0" smtClean="0">
                <a:solidFill>
                  <a:srgbClr val="000000"/>
                </a:solidFill>
                <a:cs typeface="+mn-ea"/>
                <a:sym typeface="+mn-lt"/>
              </a:rPr>
              <a:t>;</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COMMIT;</a:t>
            </a:r>
            <a:endParaRPr lang="en-US" altLang="zh-CN" sz="1800" kern="0" dirty="0" smtClean="0">
              <a:solidFill>
                <a:srgbClr val="000000"/>
              </a:solidFill>
              <a:cs typeface="+mn-ea"/>
              <a:sym typeface="+mn-lt"/>
            </a:endParaRPr>
          </a:p>
        </p:txBody>
      </p:sp>
      <p:sp>
        <p:nvSpPr>
          <p:cNvPr id="5" name="AutoShape 17"/>
          <p:cNvSpPr>
            <a:spLocks noChangeArrowheads="1"/>
          </p:cNvSpPr>
          <p:nvPr/>
        </p:nvSpPr>
        <p:spPr bwMode="auto">
          <a:xfrm>
            <a:off x="3395700" y="4435366"/>
            <a:ext cx="5658249" cy="1384995"/>
          </a:xfrm>
          <a:prstGeom prst="roundRect">
            <a:avLst>
              <a:gd name="adj" fmla="val 0"/>
            </a:avLst>
          </a:prstGeom>
          <a:solidFill>
            <a:srgbClr val="FFFFFF">
              <a:lumMod val="85000"/>
            </a:srgbClr>
          </a:solidFill>
          <a:ln w="12700" algn="ctr">
            <a:noFill/>
            <a:round/>
          </a:ln>
          <a:effectLst/>
        </p:spPr>
        <p:txBody>
          <a:bodyPr wrap="square" lIns="0" tIns="0" rIns="0" bIns="0" anchor="ctr" anchorCtr="0">
            <a:spAutoFit/>
          </a:bodyPr>
          <a:lstStyle/>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START TRANSACTION</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DELETE FROM </a:t>
            </a:r>
            <a:r>
              <a:rPr lang="en-US" altLang="zh-CN" sz="1800" kern="0" dirty="0" err="1" smtClean="0">
                <a:solidFill>
                  <a:srgbClr val="000000"/>
                </a:solidFill>
                <a:cs typeface="+mn-ea"/>
                <a:sym typeface="+mn-lt"/>
              </a:rPr>
              <a:t>dbbank.orders</a:t>
            </a:r>
            <a:r>
              <a:rPr lang="en-US" altLang="zh-CN" sz="1800" kern="0" dirty="0" smtClean="0">
                <a:solidFill>
                  <a:srgbClr val="000000"/>
                </a:solidFill>
                <a:cs typeface="+mn-ea"/>
                <a:sym typeface="+mn-lt"/>
              </a:rPr>
              <a:t>;</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SELECT COUNT(*) FROM </a:t>
            </a:r>
            <a:r>
              <a:rPr lang="en-US" altLang="zh-CN" sz="1800" kern="0" dirty="0" err="1">
                <a:solidFill>
                  <a:srgbClr val="000000"/>
                </a:solidFill>
                <a:cs typeface="+mn-ea"/>
                <a:sym typeface="+mn-lt"/>
              </a:rPr>
              <a:t>dbbank.orders</a:t>
            </a:r>
            <a:r>
              <a:rPr lang="en-US" altLang="zh-CN" sz="1800" kern="0" dirty="0">
                <a:solidFill>
                  <a:srgbClr val="000000"/>
                </a:solidFill>
                <a:cs typeface="+mn-ea"/>
                <a:sym typeface="+mn-lt"/>
              </a:rPr>
              <a:t>;</a:t>
            </a:r>
            <a:endParaRPr lang="en-US" altLang="zh-CN" sz="1800" kern="0" dirty="0" smtClean="0">
              <a:solidFill>
                <a:srgbClr val="000000"/>
              </a:solidFill>
              <a:cs typeface="+mn-ea"/>
              <a:sym typeface="+mn-lt"/>
            </a:endParaRPr>
          </a:p>
          <a:p>
            <a:pPr marL="0" marR="0" lvl="0" indent="0" defTabSz="914400" eaLnBrk="0" fontAlgn="base" latinLnBrk="0" hangingPunct="0">
              <a:lnSpc>
                <a:spcPct val="100000"/>
              </a:lnSpc>
              <a:spcBef>
                <a:spcPts val="0"/>
              </a:spcBef>
              <a:spcAft>
                <a:spcPts val="0"/>
              </a:spcAft>
              <a:buClrTx/>
              <a:buSzTx/>
              <a:buFontTx/>
              <a:buNone/>
              <a:defRPr/>
            </a:pPr>
            <a:r>
              <a:rPr lang="en-US" altLang="zh-CN" sz="1800" kern="0" dirty="0" smtClean="0">
                <a:solidFill>
                  <a:srgbClr val="000000"/>
                </a:solidFill>
                <a:cs typeface="+mn-ea"/>
                <a:sym typeface="+mn-lt"/>
              </a:rPr>
              <a:t>ROLLBACK;</a:t>
            </a:r>
            <a:endParaRPr lang="en-US" altLang="zh-CN" sz="1800" kern="0" dirty="0" smtClean="0">
              <a:solidFill>
                <a:srgbClr val="000000"/>
              </a:solidFill>
              <a:cs typeface="+mn-ea"/>
              <a:sym typeface="+mn-lt"/>
            </a:endParaRPr>
          </a:p>
          <a:p>
            <a:pPr eaLnBrk="0" fontAlgn="base" hangingPunct="0">
              <a:spcBef>
                <a:spcPts val="0"/>
              </a:spcBef>
              <a:spcAft>
                <a:spcPts val="0"/>
              </a:spcAft>
              <a:defRPr/>
            </a:pPr>
            <a:r>
              <a:rPr lang="en-US" altLang="zh-CN" sz="1800" kern="0" dirty="0">
                <a:solidFill>
                  <a:srgbClr val="000000"/>
                </a:solidFill>
                <a:cs typeface="+mn-ea"/>
                <a:sym typeface="+mn-lt"/>
              </a:rPr>
              <a:t>SELECT COUNT(*) FROM </a:t>
            </a:r>
            <a:r>
              <a:rPr lang="en-US" altLang="zh-CN" sz="1800" kern="0" dirty="0" err="1">
                <a:solidFill>
                  <a:srgbClr val="000000"/>
                </a:solidFill>
                <a:cs typeface="+mn-ea"/>
                <a:sym typeface="+mn-lt"/>
              </a:rPr>
              <a:t>dbbank.orders</a:t>
            </a:r>
            <a:r>
              <a:rPr lang="en-US" altLang="zh-CN" sz="1800" kern="0" dirty="0" smtClean="0">
                <a:solidFill>
                  <a:srgbClr val="000000"/>
                </a:solidFill>
                <a:cs typeface="+mn-ea"/>
                <a:sym typeface="+mn-lt"/>
              </a:rPr>
              <a:t>;</a:t>
            </a:r>
            <a:endParaRPr lang="en-US" altLang="zh-CN" sz="1800" kern="0" dirty="0">
              <a:solidFill>
                <a:srgbClr val="000000"/>
              </a:solidFill>
              <a:cs typeface="+mn-ea"/>
              <a:sym typeface="+mn-lt"/>
            </a:endParaRPr>
          </a:p>
        </p:txBody>
      </p:sp>
      <p:sp>
        <p:nvSpPr>
          <p:cNvPr id="6" name="文本框 5"/>
          <p:cNvSpPr txBox="1"/>
          <p:nvPr/>
        </p:nvSpPr>
        <p:spPr bwMode="auto">
          <a:xfrm>
            <a:off x="1384415" y="2942671"/>
            <a:ext cx="1728192" cy="430887"/>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a:cs typeface="+mn-ea"/>
                <a:sym typeface="+mn-lt"/>
              </a:rPr>
              <a:t>第一个可执行的</a:t>
            </a:r>
            <a:r>
              <a:rPr kumimoji="1" lang="en-US" altLang="zh-CN" sz="1400" b="1" dirty="0">
                <a:cs typeface="+mn-ea"/>
                <a:sym typeface="+mn-lt"/>
              </a:rPr>
              <a:t>SQL</a:t>
            </a:r>
            <a:r>
              <a:rPr kumimoji="1" lang="zh-CN" altLang="en-US" sz="1400" b="1" dirty="0">
                <a:cs typeface="+mn-ea"/>
                <a:sym typeface="+mn-lt"/>
              </a:rPr>
              <a:t>作为事务的开始</a:t>
            </a:r>
            <a:endParaRPr kumimoji="1" lang="en-US" altLang="zh-CN" sz="1400" b="1" dirty="0">
              <a:cs typeface="+mn-ea"/>
              <a:sym typeface="+mn-lt"/>
            </a:endParaRPr>
          </a:p>
        </p:txBody>
      </p:sp>
      <p:cxnSp>
        <p:nvCxnSpPr>
          <p:cNvPr id="14" name="直接箭头连接符 13"/>
          <p:cNvCxnSpPr>
            <a:stCxn id="6" idx="3"/>
          </p:cNvCxnSpPr>
          <p:nvPr/>
        </p:nvCxnSpPr>
        <p:spPr bwMode="auto">
          <a:xfrm flipV="1">
            <a:off x="3112607" y="3158114"/>
            <a:ext cx="282411"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文本框 14"/>
          <p:cNvSpPr txBox="1"/>
          <p:nvPr/>
        </p:nvSpPr>
        <p:spPr bwMode="auto">
          <a:xfrm>
            <a:off x="4439816" y="3954535"/>
            <a:ext cx="2160240"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事务提交后，目标表数据被删除</a:t>
            </a:r>
            <a:endParaRPr kumimoji="1" lang="en-US" altLang="zh-CN" sz="1200" b="1" dirty="0" smtClean="0">
              <a:cs typeface="+mn-ea"/>
              <a:sym typeface="+mn-lt"/>
            </a:endParaRPr>
          </a:p>
        </p:txBody>
      </p:sp>
      <p:cxnSp>
        <p:nvCxnSpPr>
          <p:cNvPr id="18" name="直接箭头连接符 17"/>
          <p:cNvCxnSpPr>
            <a:stCxn id="15" idx="1"/>
          </p:cNvCxnSpPr>
          <p:nvPr/>
        </p:nvCxnSpPr>
        <p:spPr bwMode="auto">
          <a:xfrm flipH="1" flipV="1">
            <a:off x="3963760" y="3791863"/>
            <a:ext cx="476056" cy="2550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文本框 21"/>
          <p:cNvSpPr txBox="1"/>
          <p:nvPr/>
        </p:nvSpPr>
        <p:spPr bwMode="auto">
          <a:xfrm>
            <a:off x="1384415" y="4596070"/>
            <a:ext cx="1085741" cy="215444"/>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查询结果为</a:t>
            </a:r>
            <a:r>
              <a:rPr kumimoji="1" lang="en-US" altLang="zh-CN" sz="1400" b="1" dirty="0" smtClean="0">
                <a:cs typeface="+mn-ea"/>
                <a:sym typeface="+mn-lt"/>
              </a:rPr>
              <a:t>0</a:t>
            </a:r>
            <a:endParaRPr kumimoji="1" lang="en-US" altLang="zh-CN" sz="1400" b="1" dirty="0" smtClean="0">
              <a:cs typeface="+mn-ea"/>
              <a:sym typeface="+mn-lt"/>
            </a:endParaRPr>
          </a:p>
        </p:txBody>
      </p:sp>
      <p:cxnSp>
        <p:nvCxnSpPr>
          <p:cNvPr id="23" name="直接箭头连接符 22"/>
          <p:cNvCxnSpPr/>
          <p:nvPr/>
        </p:nvCxnSpPr>
        <p:spPr bwMode="auto">
          <a:xfrm>
            <a:off x="2482903" y="4730303"/>
            <a:ext cx="924862" cy="2511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8" name="文本框 27"/>
          <p:cNvSpPr txBox="1"/>
          <p:nvPr/>
        </p:nvSpPr>
        <p:spPr bwMode="auto">
          <a:xfrm>
            <a:off x="1055440" y="5003297"/>
            <a:ext cx="1573536" cy="430887"/>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smtClean="0">
                <a:cs typeface="+mn-ea"/>
                <a:sym typeface="+mn-lt"/>
              </a:rPr>
              <a:t>事务回滚，目标表数据并未被删除</a:t>
            </a:r>
            <a:endParaRPr kumimoji="1" lang="en-US" altLang="zh-CN" sz="1400" b="1" dirty="0" smtClean="0">
              <a:cs typeface="+mn-ea"/>
              <a:sym typeface="+mn-lt"/>
            </a:endParaRPr>
          </a:p>
        </p:txBody>
      </p:sp>
      <p:cxnSp>
        <p:nvCxnSpPr>
          <p:cNvPr id="29" name="直接箭头连接符 28"/>
          <p:cNvCxnSpPr/>
          <p:nvPr/>
        </p:nvCxnSpPr>
        <p:spPr bwMode="auto">
          <a:xfrm>
            <a:off x="2552515" y="5259950"/>
            <a:ext cx="822472" cy="145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文本框 30"/>
          <p:cNvSpPr txBox="1"/>
          <p:nvPr/>
        </p:nvSpPr>
        <p:spPr bwMode="auto">
          <a:xfrm>
            <a:off x="5201521" y="6052646"/>
            <a:ext cx="3492388"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smtClean="0">
                <a:cs typeface="+mn-ea"/>
                <a:sym typeface="+mn-lt"/>
              </a:rPr>
              <a:t>结果不为零，表中数据为事务开始之前的数据量</a:t>
            </a:r>
            <a:endParaRPr kumimoji="1" lang="en-US" altLang="zh-CN" sz="1200" b="1" dirty="0" smtClean="0">
              <a:cs typeface="+mn-ea"/>
              <a:sym typeface="+mn-lt"/>
            </a:endParaRPr>
          </a:p>
        </p:txBody>
      </p:sp>
      <p:cxnSp>
        <p:nvCxnSpPr>
          <p:cNvPr id="32" name="直接箭头连接符 31"/>
          <p:cNvCxnSpPr>
            <a:stCxn id="31" idx="1"/>
          </p:cNvCxnSpPr>
          <p:nvPr/>
        </p:nvCxnSpPr>
        <p:spPr bwMode="auto">
          <a:xfrm flipH="1" flipV="1">
            <a:off x="4733469" y="5684473"/>
            <a:ext cx="468052" cy="4605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文本框 15"/>
          <p:cNvSpPr txBox="1"/>
          <p:nvPr/>
        </p:nvSpPr>
        <p:spPr bwMode="auto">
          <a:xfrm>
            <a:off x="1487488" y="3908510"/>
            <a:ext cx="1728192" cy="430887"/>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400" b="1" dirty="0">
                <a:cs typeface="+mn-ea"/>
                <a:sym typeface="+mn-lt"/>
              </a:rPr>
              <a:t>第一个可执行的</a:t>
            </a:r>
            <a:r>
              <a:rPr kumimoji="1" lang="en-US" altLang="zh-CN" sz="1400" b="1" dirty="0">
                <a:cs typeface="+mn-ea"/>
                <a:sym typeface="+mn-lt"/>
              </a:rPr>
              <a:t>SQL</a:t>
            </a:r>
            <a:r>
              <a:rPr kumimoji="1" lang="zh-CN" altLang="en-US" sz="1400" b="1" dirty="0">
                <a:cs typeface="+mn-ea"/>
                <a:sym typeface="+mn-lt"/>
              </a:rPr>
              <a:t>作为事务的开始</a:t>
            </a:r>
            <a:endParaRPr kumimoji="1" lang="en-US" altLang="zh-CN" sz="1400" b="1" dirty="0">
              <a:cs typeface="+mn-ea"/>
              <a:sym typeface="+mn-lt"/>
            </a:endParaRPr>
          </a:p>
        </p:txBody>
      </p:sp>
      <p:cxnSp>
        <p:nvCxnSpPr>
          <p:cNvPr id="17" name="直接箭头连接符 16"/>
          <p:cNvCxnSpPr>
            <a:stCxn id="16" idx="3"/>
          </p:cNvCxnSpPr>
          <p:nvPr/>
        </p:nvCxnSpPr>
        <p:spPr bwMode="auto">
          <a:xfrm>
            <a:off x="3215680" y="4123954"/>
            <a:ext cx="192085" cy="4875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数据不一致情况 </a:t>
            </a:r>
            <a:r>
              <a:rPr lang="en-US" altLang="zh-CN" smtClean="0">
                <a:latin typeface="+mn-lt"/>
                <a:ea typeface="+mn-ea"/>
                <a:cs typeface="+mn-ea"/>
                <a:sym typeface="+mn-lt"/>
              </a:rPr>
              <a:t>- </a:t>
            </a:r>
            <a:r>
              <a:rPr lang="zh-CN" altLang="en-US" smtClean="0">
                <a:latin typeface="+mn-lt"/>
                <a:ea typeface="+mn-ea"/>
                <a:cs typeface="+mn-ea"/>
                <a:sym typeface="+mn-lt"/>
              </a:rPr>
              <a:t>脏读</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5162784" cy="4680000"/>
          </a:xfrm>
        </p:spPr>
        <p:txBody>
          <a:bodyPr/>
          <a:lstStyle/>
          <a:p>
            <a:r>
              <a:rPr lang="en-US" altLang="zh-CN" dirty="0">
                <a:cs typeface="+mn-ea"/>
                <a:sym typeface="+mn-lt"/>
              </a:rPr>
              <a:t>”</a:t>
            </a:r>
            <a:r>
              <a:rPr lang="en-US" altLang="zh-CN" dirty="0" smtClean="0">
                <a:latin typeface="+mn-lt"/>
                <a:ea typeface="+mn-ea"/>
                <a:cs typeface="+mn-ea"/>
                <a:sym typeface="+mn-lt"/>
              </a:rPr>
              <a:t>Dirty” Reads</a:t>
            </a:r>
            <a:r>
              <a:rPr lang="zh-CN" altLang="en-US" dirty="0" smtClean="0">
                <a:latin typeface="+mn-lt"/>
                <a:ea typeface="+mn-ea"/>
                <a:cs typeface="+mn-ea"/>
                <a:sym typeface="+mn-lt"/>
              </a:rPr>
              <a:t>（脏读）</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一个事务读取到了其他事务中还没有提交</a:t>
            </a:r>
            <a:r>
              <a:rPr lang="en-US" altLang="zh-CN" dirty="0" smtClean="0">
                <a:latin typeface="+mn-lt"/>
                <a:ea typeface="+mn-ea"/>
                <a:cs typeface="+mn-ea"/>
                <a:sym typeface="+mn-lt"/>
              </a:rPr>
              <a:t>(Committed)</a:t>
            </a:r>
            <a:r>
              <a:rPr lang="zh-CN" altLang="en-US" dirty="0" smtClean="0">
                <a:latin typeface="+mn-lt"/>
                <a:ea typeface="+mn-ea"/>
                <a:cs typeface="+mn-ea"/>
                <a:sym typeface="+mn-lt"/>
              </a:rPr>
              <a:t>的数据。</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因为未提交数据存在回滚的可能，所以被称为“脏”数据。</a:t>
            </a:r>
            <a:endParaRPr lang="en-US" altLang="zh-CN" dirty="0" smtClean="0">
              <a:latin typeface="+mn-lt"/>
              <a:ea typeface="+mn-ea"/>
              <a:cs typeface="+mn-ea"/>
              <a:sym typeface="+mn-lt"/>
            </a:endParaRPr>
          </a:p>
        </p:txBody>
      </p:sp>
      <p:sp>
        <p:nvSpPr>
          <p:cNvPr id="4" name="Rectangle 18"/>
          <p:cNvSpPr>
            <a:spLocks noChangeArrowheads="1"/>
          </p:cNvSpPr>
          <p:nvPr/>
        </p:nvSpPr>
        <p:spPr bwMode="auto">
          <a:xfrm>
            <a:off x="6796122" y="1540684"/>
            <a:ext cx="918073" cy="360779"/>
          </a:xfrm>
          <a:prstGeom prst="rect">
            <a:avLst/>
          </a:prstGeom>
          <a:solidFill>
            <a:schemeClr val="accent1">
              <a:lumMod val="7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事务</a:t>
            </a:r>
            <a:r>
              <a:rPr kumimoji="1" lang="en-US" altLang="zh-CN" sz="1600" b="1" dirty="0" smtClean="0">
                <a:cs typeface="+mn-ea"/>
                <a:sym typeface="+mn-lt"/>
              </a:rPr>
              <a:t>T1</a:t>
            </a:r>
            <a:endParaRPr kumimoji="1" lang="en-US" altLang="zh-CN" sz="1600" b="1" dirty="0">
              <a:cs typeface="+mn-ea"/>
              <a:sym typeface="+mn-lt"/>
            </a:endParaRPr>
          </a:p>
        </p:txBody>
      </p:sp>
      <p:sp>
        <p:nvSpPr>
          <p:cNvPr id="5" name="Rectangle 18"/>
          <p:cNvSpPr>
            <a:spLocks noChangeArrowheads="1"/>
          </p:cNvSpPr>
          <p:nvPr/>
        </p:nvSpPr>
        <p:spPr bwMode="auto">
          <a:xfrm>
            <a:off x="9732404" y="1546041"/>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事务</a:t>
            </a:r>
            <a:r>
              <a:rPr kumimoji="1" lang="en-US" altLang="zh-CN" sz="1600" b="1" dirty="0" smtClean="0">
                <a:cs typeface="+mn-ea"/>
                <a:sym typeface="+mn-lt"/>
              </a:rPr>
              <a:t>T2</a:t>
            </a:r>
            <a:endParaRPr kumimoji="1" lang="en-US" altLang="zh-CN" sz="1600" b="1" dirty="0">
              <a:cs typeface="+mn-ea"/>
              <a:sym typeface="+mn-lt"/>
            </a:endParaRPr>
          </a:p>
        </p:txBody>
      </p:sp>
      <p:sp>
        <p:nvSpPr>
          <p:cNvPr id="6" name="文本框 5"/>
          <p:cNvSpPr txBox="1"/>
          <p:nvPr/>
        </p:nvSpPr>
        <p:spPr bwMode="auto">
          <a:xfrm>
            <a:off x="8463947" y="1634097"/>
            <a:ext cx="654007"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a:cs typeface="+mn-ea"/>
                <a:sym typeface="+mn-lt"/>
              </a:rPr>
              <a:t>时间</a:t>
            </a:r>
            <a:endParaRPr kumimoji="1" lang="en-US" altLang="zh-CN" sz="1200" b="1" dirty="0" smtClean="0">
              <a:cs typeface="+mn-ea"/>
              <a:sym typeface="+mn-lt"/>
            </a:endParaRPr>
          </a:p>
        </p:txBody>
      </p:sp>
      <p:sp>
        <p:nvSpPr>
          <p:cNvPr id="7" name="文本框 6"/>
          <p:cNvSpPr txBox="1"/>
          <p:nvPr/>
        </p:nvSpPr>
        <p:spPr bwMode="auto">
          <a:xfrm>
            <a:off x="8463947" y="2600908"/>
            <a:ext cx="654007"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200" b="1" dirty="0" smtClean="0">
                <a:cs typeface="+mn-ea"/>
                <a:sym typeface="+mn-lt"/>
              </a:rPr>
              <a:t>t1</a:t>
            </a:r>
            <a:endParaRPr kumimoji="1" lang="en-US" altLang="zh-CN" sz="1200" b="1" dirty="0" smtClean="0">
              <a:cs typeface="+mn-ea"/>
              <a:sym typeface="+mn-lt"/>
            </a:endParaRPr>
          </a:p>
        </p:txBody>
      </p:sp>
      <p:sp>
        <p:nvSpPr>
          <p:cNvPr id="8" name="文本框 7"/>
          <p:cNvSpPr txBox="1"/>
          <p:nvPr/>
        </p:nvSpPr>
        <p:spPr bwMode="auto">
          <a:xfrm>
            <a:off x="8471278" y="3460358"/>
            <a:ext cx="654007"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200" b="1" dirty="0" smtClean="0">
                <a:cs typeface="+mn-ea"/>
                <a:sym typeface="+mn-lt"/>
              </a:rPr>
              <a:t>t2</a:t>
            </a:r>
            <a:endParaRPr kumimoji="1" lang="en-US" altLang="zh-CN" sz="1200" b="1" dirty="0" smtClean="0">
              <a:cs typeface="+mn-ea"/>
              <a:sym typeface="+mn-lt"/>
            </a:endParaRPr>
          </a:p>
        </p:txBody>
      </p:sp>
      <p:sp>
        <p:nvSpPr>
          <p:cNvPr id="9" name="文本框 8"/>
          <p:cNvSpPr txBox="1"/>
          <p:nvPr/>
        </p:nvSpPr>
        <p:spPr bwMode="auto">
          <a:xfrm>
            <a:off x="8482799" y="4327266"/>
            <a:ext cx="654007"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200" b="1" dirty="0" smtClean="0">
                <a:cs typeface="+mn-ea"/>
                <a:sym typeface="+mn-lt"/>
              </a:rPr>
              <a:t>t3</a:t>
            </a:r>
            <a:endParaRPr kumimoji="1" lang="en-US" altLang="zh-CN" sz="1200" b="1" dirty="0" smtClean="0">
              <a:cs typeface="+mn-ea"/>
              <a:sym typeface="+mn-lt"/>
            </a:endParaRPr>
          </a:p>
        </p:txBody>
      </p:sp>
      <p:cxnSp>
        <p:nvCxnSpPr>
          <p:cNvPr id="11" name="直接连接符 10"/>
          <p:cNvCxnSpPr/>
          <p:nvPr/>
        </p:nvCxnSpPr>
        <p:spPr bwMode="auto">
          <a:xfrm flipH="1">
            <a:off x="8789118" y="2024844"/>
            <a:ext cx="3664" cy="57606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a:stCxn id="7" idx="2"/>
            <a:endCxn id="8" idx="0"/>
          </p:cNvCxnSpPr>
          <p:nvPr/>
        </p:nvCxnSpPr>
        <p:spPr bwMode="auto">
          <a:xfrm>
            <a:off x="8790951" y="2785574"/>
            <a:ext cx="7331" cy="67478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6" name="直接连接符 15"/>
          <p:cNvCxnSpPr>
            <a:stCxn id="8" idx="2"/>
            <a:endCxn id="9" idx="0"/>
          </p:cNvCxnSpPr>
          <p:nvPr/>
        </p:nvCxnSpPr>
        <p:spPr bwMode="auto">
          <a:xfrm>
            <a:off x="8798282" y="3645024"/>
            <a:ext cx="11521" cy="68224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8809802" y="4498833"/>
            <a:ext cx="11521" cy="682242"/>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21" name="1"/>
          <p:cNvSpPr>
            <a:spLocks noChangeAspect="1"/>
          </p:cNvSpPr>
          <p:nvPr>
            <p:custDataLst>
              <p:tags r:id="rId1"/>
            </p:custDataLst>
          </p:nvPr>
        </p:nvSpPr>
        <p:spPr>
          <a:xfrm>
            <a:off x="5911351" y="2623601"/>
            <a:ext cx="214889" cy="214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fr-FR" sz="1100" b="1" i="0" u="none" strike="noStrike" kern="1200" cap="none" spc="0" normalizeH="0" baseline="0" noProof="0" dirty="0">
                <a:ln>
                  <a:noFill/>
                </a:ln>
                <a:solidFill>
                  <a:schemeClr val="tx1"/>
                </a:solidFill>
                <a:effectLst/>
                <a:uLnTx/>
                <a:uFillTx/>
                <a:cs typeface="+mn-ea"/>
                <a:sym typeface="+mn-lt"/>
              </a:rPr>
              <a:t>1</a:t>
            </a:r>
            <a:endParaRPr kumimoji="0" lang="fr-FR" sz="1100" b="1" i="0" u="none" strike="noStrike" kern="1200" cap="none" spc="0" normalizeH="0" baseline="0" noProof="0" dirty="0">
              <a:ln>
                <a:noFill/>
              </a:ln>
              <a:solidFill>
                <a:schemeClr val="tx1"/>
              </a:solidFill>
              <a:effectLst/>
              <a:uLnTx/>
              <a:uFillTx/>
              <a:cs typeface="+mn-ea"/>
              <a:sym typeface="+mn-lt"/>
            </a:endParaRPr>
          </a:p>
        </p:txBody>
      </p:sp>
      <p:sp>
        <p:nvSpPr>
          <p:cNvPr id="22" name="文本框 21"/>
          <p:cNvSpPr txBox="1"/>
          <p:nvPr/>
        </p:nvSpPr>
        <p:spPr bwMode="auto">
          <a:xfrm>
            <a:off x="6715156" y="2073583"/>
            <a:ext cx="1188132" cy="1723549"/>
          </a:xfrm>
          <a:prstGeom prst="rect">
            <a:avLst/>
          </a:prstGeom>
          <a:noFill/>
          <a:ln w="9525" algn="ctr">
            <a:noFill/>
            <a:miter lim="800000"/>
          </a:ln>
        </p:spPr>
        <p:txBody>
          <a:bodyPr vert="horz" wrap="square" lIns="0" tIns="0" rIns="0" bIns="0" numCol="1" rtlCol="0" anchor="ctr" anchorCtr="0" compatLnSpc="1">
            <a:spAutoFit/>
          </a:bodyPr>
          <a:lstStyle/>
          <a:p>
            <a:r>
              <a:rPr kumimoji="1" lang="zh-CN" altLang="en-US" sz="1400" b="1" dirty="0" smtClean="0">
                <a:cs typeface="+mn-ea"/>
                <a:sym typeface="+mn-lt"/>
              </a:rPr>
              <a:t>读取</a:t>
            </a:r>
            <a:r>
              <a:rPr kumimoji="1" lang="en-US" altLang="zh-CN" sz="1400" b="1" dirty="0" smtClean="0">
                <a:cs typeface="+mn-ea"/>
                <a:sym typeface="+mn-lt"/>
              </a:rPr>
              <a:t>A=1000</a:t>
            </a:r>
            <a:r>
              <a:rPr kumimoji="1" lang="zh-CN" altLang="en-US" sz="1400" b="1" dirty="0" smtClean="0">
                <a:cs typeface="+mn-ea"/>
                <a:sym typeface="+mn-lt"/>
              </a:rPr>
              <a:t>，</a:t>
            </a:r>
            <a:r>
              <a:rPr kumimoji="1" lang="en-US" altLang="zh-CN" sz="1400" b="1" dirty="0" smtClean="0">
                <a:cs typeface="+mn-ea"/>
                <a:sym typeface="+mn-lt"/>
              </a:rPr>
              <a:t>B=500</a:t>
            </a:r>
            <a:endParaRPr kumimoji="1" lang="en-US" altLang="zh-CN" sz="1400" b="1" dirty="0" smtClean="0">
              <a:cs typeface="+mn-ea"/>
              <a:sym typeface="+mn-lt"/>
            </a:endParaRPr>
          </a:p>
          <a:p>
            <a:r>
              <a:rPr kumimoji="1" lang="zh-CN" altLang="en-US" sz="1400" b="1" dirty="0" smtClean="0">
                <a:cs typeface="+mn-ea"/>
                <a:sym typeface="+mn-lt"/>
              </a:rPr>
              <a:t>执行转账操作</a:t>
            </a:r>
            <a:endParaRPr kumimoji="1" lang="en-US" altLang="zh-CN" sz="1400" b="1" dirty="0" smtClean="0">
              <a:cs typeface="+mn-ea"/>
              <a:sym typeface="+mn-lt"/>
            </a:endParaRPr>
          </a:p>
          <a:p>
            <a:r>
              <a:rPr kumimoji="1" lang="en-US" altLang="zh-CN" sz="1400" b="1" dirty="0" smtClean="0">
                <a:cs typeface="+mn-ea"/>
                <a:sym typeface="+mn-lt"/>
              </a:rPr>
              <a:t>A=A-200= 800</a:t>
            </a:r>
            <a:endParaRPr kumimoji="1" lang="en-US" altLang="zh-CN" sz="1400" b="1" dirty="0" smtClean="0">
              <a:cs typeface="+mn-ea"/>
              <a:sym typeface="+mn-lt"/>
            </a:endParaRPr>
          </a:p>
          <a:p>
            <a:r>
              <a:rPr kumimoji="1" lang="en-US" altLang="zh-CN" sz="1400" b="1" dirty="0" smtClean="0">
                <a:cs typeface="+mn-ea"/>
                <a:sym typeface="+mn-lt"/>
              </a:rPr>
              <a:t>B=B+200=700</a:t>
            </a:r>
            <a:endParaRPr kumimoji="1" lang="en-US" altLang="zh-CN" sz="1400" b="1" dirty="0" smtClean="0">
              <a:cs typeface="+mn-ea"/>
              <a:sym typeface="+mn-lt"/>
            </a:endParaRPr>
          </a:p>
          <a:p>
            <a:r>
              <a:rPr kumimoji="1" lang="zh-CN" altLang="en-US" sz="1400" b="1" dirty="0">
                <a:cs typeface="+mn-ea"/>
                <a:sym typeface="+mn-lt"/>
              </a:rPr>
              <a:t>回</a:t>
            </a:r>
            <a:r>
              <a:rPr kumimoji="1" lang="zh-CN" altLang="en-US" sz="1400" b="1" dirty="0" smtClean="0">
                <a:cs typeface="+mn-ea"/>
                <a:sym typeface="+mn-lt"/>
              </a:rPr>
              <a:t>写</a:t>
            </a:r>
            <a:r>
              <a:rPr kumimoji="1" lang="en-US" altLang="zh-CN" sz="1400" b="1" dirty="0" smtClean="0">
                <a:cs typeface="+mn-ea"/>
                <a:sym typeface="+mn-lt"/>
              </a:rPr>
              <a:t>A=800</a:t>
            </a:r>
            <a:r>
              <a:rPr kumimoji="1" lang="zh-CN" altLang="en-US" sz="1400" b="1" dirty="0" smtClean="0">
                <a:cs typeface="+mn-ea"/>
                <a:sym typeface="+mn-lt"/>
              </a:rPr>
              <a:t>，</a:t>
            </a:r>
            <a:r>
              <a:rPr kumimoji="1" lang="en-US" altLang="zh-CN" sz="1400" b="1" dirty="0" smtClean="0">
                <a:cs typeface="+mn-ea"/>
                <a:sym typeface="+mn-lt"/>
              </a:rPr>
              <a:t>B=700</a:t>
            </a:r>
            <a:r>
              <a:rPr kumimoji="1" lang="zh-CN" altLang="en-US" sz="1400" b="1" dirty="0" smtClean="0">
                <a:cs typeface="+mn-ea"/>
                <a:sym typeface="+mn-lt"/>
              </a:rPr>
              <a:t>的结果</a:t>
            </a:r>
            <a:endParaRPr kumimoji="1" lang="en-US" altLang="zh-CN" sz="1400" b="1" dirty="0" smtClean="0">
              <a:cs typeface="+mn-ea"/>
              <a:sym typeface="+mn-lt"/>
            </a:endParaRPr>
          </a:p>
          <a:p>
            <a:endParaRPr kumimoji="1" lang="en-US" altLang="zh-CN" sz="1400" b="1" dirty="0" smtClean="0">
              <a:cs typeface="+mn-ea"/>
              <a:sym typeface="+mn-lt"/>
            </a:endParaRPr>
          </a:p>
        </p:txBody>
      </p:sp>
      <p:sp>
        <p:nvSpPr>
          <p:cNvPr id="23" name="1"/>
          <p:cNvSpPr>
            <a:spLocks noChangeAspect="1"/>
          </p:cNvSpPr>
          <p:nvPr>
            <p:custDataLst>
              <p:tags r:id="rId2"/>
            </p:custDataLst>
          </p:nvPr>
        </p:nvSpPr>
        <p:spPr>
          <a:xfrm>
            <a:off x="5911351" y="3430135"/>
            <a:ext cx="214889" cy="214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fr-FR" sz="1100" b="1" dirty="0">
                <a:solidFill>
                  <a:schemeClr val="tx1"/>
                </a:solidFill>
                <a:cs typeface="+mn-ea"/>
                <a:sym typeface="+mn-lt"/>
              </a:rPr>
              <a:t>2</a:t>
            </a:r>
            <a:endParaRPr kumimoji="0" lang="fr-FR" sz="1100" b="1" i="0" u="none" strike="noStrike" kern="1200" cap="none" spc="0" normalizeH="0" baseline="0" noProof="0" dirty="0">
              <a:ln>
                <a:noFill/>
              </a:ln>
              <a:solidFill>
                <a:schemeClr val="tx1"/>
              </a:solidFill>
              <a:effectLst/>
              <a:uLnTx/>
              <a:uFillTx/>
              <a:cs typeface="+mn-ea"/>
              <a:sym typeface="+mn-lt"/>
            </a:endParaRPr>
          </a:p>
        </p:txBody>
      </p:sp>
      <p:sp>
        <p:nvSpPr>
          <p:cNvPr id="24" name="1"/>
          <p:cNvSpPr>
            <a:spLocks noChangeAspect="1"/>
          </p:cNvSpPr>
          <p:nvPr>
            <p:custDataLst>
              <p:tags r:id="rId3"/>
            </p:custDataLst>
          </p:nvPr>
        </p:nvSpPr>
        <p:spPr>
          <a:xfrm>
            <a:off x="5911351" y="4327266"/>
            <a:ext cx="214889" cy="214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fr-FR" sz="1100" b="1" noProof="0" dirty="0">
                <a:solidFill>
                  <a:schemeClr val="tx1"/>
                </a:solidFill>
                <a:cs typeface="+mn-ea"/>
                <a:sym typeface="+mn-lt"/>
              </a:rPr>
              <a:t>3</a:t>
            </a:r>
            <a:endParaRPr kumimoji="0" lang="fr-FR" sz="1100" b="1" i="0" u="none" strike="noStrike" kern="1200" cap="none" spc="0" normalizeH="0" baseline="0" noProof="0" dirty="0">
              <a:ln>
                <a:noFill/>
              </a:ln>
              <a:solidFill>
                <a:schemeClr val="tx1"/>
              </a:solidFill>
              <a:effectLst/>
              <a:uLnTx/>
              <a:uFillTx/>
              <a:cs typeface="+mn-ea"/>
              <a:sym typeface="+mn-lt"/>
            </a:endParaRPr>
          </a:p>
        </p:txBody>
      </p:sp>
      <p:sp>
        <p:nvSpPr>
          <p:cNvPr id="25" name="文本框 24"/>
          <p:cNvSpPr txBox="1"/>
          <p:nvPr/>
        </p:nvSpPr>
        <p:spPr bwMode="auto">
          <a:xfrm>
            <a:off x="6740291" y="4129474"/>
            <a:ext cx="1646453" cy="646331"/>
          </a:xfrm>
          <a:prstGeom prst="rect">
            <a:avLst/>
          </a:prstGeom>
          <a:noFill/>
          <a:ln w="9525" algn="ctr">
            <a:noFill/>
            <a:miter lim="800000"/>
          </a:ln>
        </p:spPr>
        <p:txBody>
          <a:bodyPr vert="horz" wrap="square" lIns="0" tIns="0" rIns="0" bIns="0" numCol="1" rtlCol="0" anchor="ctr" anchorCtr="0" compatLnSpc="1">
            <a:spAutoFit/>
          </a:bodyPr>
          <a:lstStyle/>
          <a:p>
            <a:r>
              <a:rPr kumimoji="1" lang="en-US" altLang="zh-CN" sz="1400" b="1" dirty="0" smtClean="0">
                <a:cs typeface="+mn-ea"/>
                <a:sym typeface="+mn-lt"/>
              </a:rPr>
              <a:t>ROLLBACK</a:t>
            </a:r>
            <a:endParaRPr kumimoji="1" lang="en-US" altLang="zh-CN" sz="1400" b="1" dirty="0">
              <a:cs typeface="+mn-ea"/>
              <a:sym typeface="+mn-lt"/>
            </a:endParaRPr>
          </a:p>
          <a:p>
            <a:r>
              <a:rPr kumimoji="1" lang="zh-CN" altLang="en-US" sz="1400" b="1" dirty="0">
                <a:cs typeface="+mn-ea"/>
                <a:sym typeface="+mn-lt"/>
              </a:rPr>
              <a:t>回</a:t>
            </a:r>
            <a:r>
              <a:rPr kumimoji="1" lang="zh-CN" altLang="en-US" sz="1400" b="1" dirty="0" smtClean="0">
                <a:cs typeface="+mn-ea"/>
                <a:sym typeface="+mn-lt"/>
              </a:rPr>
              <a:t>滚后</a:t>
            </a:r>
            <a:r>
              <a:rPr kumimoji="1" lang="en-US" altLang="zh-CN" sz="1400" b="1" dirty="0" smtClean="0">
                <a:cs typeface="+mn-ea"/>
                <a:sym typeface="+mn-lt"/>
              </a:rPr>
              <a:t>A</a:t>
            </a:r>
            <a:r>
              <a:rPr kumimoji="1" lang="zh-CN" altLang="en-US" sz="1400" b="1" dirty="0" smtClean="0">
                <a:cs typeface="+mn-ea"/>
                <a:sym typeface="+mn-lt"/>
              </a:rPr>
              <a:t>仍为</a:t>
            </a:r>
            <a:r>
              <a:rPr kumimoji="1" lang="en-US" altLang="zh-CN" sz="1400" b="1" dirty="0" smtClean="0">
                <a:cs typeface="+mn-ea"/>
                <a:sym typeface="+mn-lt"/>
              </a:rPr>
              <a:t>1000</a:t>
            </a:r>
            <a:r>
              <a:rPr kumimoji="1" lang="zh-CN" altLang="en-US" sz="1400" b="1" dirty="0" smtClean="0">
                <a:cs typeface="+mn-ea"/>
                <a:sym typeface="+mn-lt"/>
              </a:rPr>
              <a:t>，</a:t>
            </a:r>
            <a:r>
              <a:rPr kumimoji="1" lang="en-US" altLang="zh-CN" sz="1400" b="1" dirty="0" smtClean="0">
                <a:cs typeface="+mn-ea"/>
                <a:sym typeface="+mn-lt"/>
              </a:rPr>
              <a:t>B</a:t>
            </a:r>
            <a:r>
              <a:rPr kumimoji="1" lang="zh-CN" altLang="en-US" sz="1400" b="1" dirty="0" smtClean="0">
                <a:cs typeface="+mn-ea"/>
                <a:sym typeface="+mn-lt"/>
              </a:rPr>
              <a:t>仍为</a:t>
            </a:r>
            <a:r>
              <a:rPr kumimoji="1" lang="en-US" altLang="zh-CN" sz="1400" b="1" dirty="0" smtClean="0">
                <a:cs typeface="+mn-ea"/>
                <a:sym typeface="+mn-lt"/>
              </a:rPr>
              <a:t>500</a:t>
            </a:r>
            <a:endParaRPr kumimoji="1" lang="en-US" altLang="zh-CN" sz="1400" b="1" dirty="0" smtClean="0">
              <a:cs typeface="+mn-ea"/>
              <a:sym typeface="+mn-lt"/>
            </a:endParaRPr>
          </a:p>
        </p:txBody>
      </p:sp>
      <p:sp>
        <p:nvSpPr>
          <p:cNvPr id="26" name="文本框 25"/>
          <p:cNvSpPr txBox="1"/>
          <p:nvPr/>
        </p:nvSpPr>
        <p:spPr bwMode="auto">
          <a:xfrm>
            <a:off x="9725884" y="3381935"/>
            <a:ext cx="1551715" cy="646331"/>
          </a:xfrm>
          <a:prstGeom prst="rect">
            <a:avLst/>
          </a:prstGeom>
          <a:noFill/>
          <a:ln w="9525" algn="ctr">
            <a:noFill/>
            <a:miter lim="800000"/>
          </a:ln>
        </p:spPr>
        <p:txBody>
          <a:bodyPr vert="horz" wrap="square" lIns="0" tIns="0" rIns="0" bIns="0" numCol="1" rtlCol="0" anchor="ctr" anchorCtr="0" compatLnSpc="1">
            <a:spAutoFit/>
          </a:bodyPr>
          <a:lstStyle/>
          <a:p>
            <a:r>
              <a:rPr kumimoji="1" lang="zh-CN" altLang="en-US" sz="1400" b="1" dirty="0" smtClean="0">
                <a:cs typeface="+mn-ea"/>
                <a:sym typeface="+mn-lt"/>
              </a:rPr>
              <a:t>读取</a:t>
            </a:r>
            <a:r>
              <a:rPr kumimoji="1" lang="en-US" altLang="zh-CN" sz="1400" b="1" dirty="0" smtClean="0">
                <a:cs typeface="+mn-ea"/>
                <a:sym typeface="+mn-lt"/>
              </a:rPr>
              <a:t>A=800</a:t>
            </a:r>
            <a:endParaRPr kumimoji="1" lang="en-US" altLang="zh-CN" sz="1400" b="1" dirty="0" smtClean="0">
              <a:cs typeface="+mn-ea"/>
              <a:sym typeface="+mn-lt"/>
            </a:endParaRPr>
          </a:p>
          <a:p>
            <a:r>
              <a:rPr kumimoji="1" lang="en-US" altLang="zh-CN" sz="1400" b="1" dirty="0" smtClean="0">
                <a:cs typeface="+mn-ea"/>
                <a:sym typeface="+mn-lt"/>
              </a:rPr>
              <a:t>T1</a:t>
            </a:r>
            <a:r>
              <a:rPr kumimoji="1" lang="zh-CN" altLang="en-US" sz="1400" b="1" dirty="0" smtClean="0">
                <a:cs typeface="+mn-ea"/>
                <a:sym typeface="+mn-lt"/>
              </a:rPr>
              <a:t>未提交事务，所以发生了脏读</a:t>
            </a:r>
            <a:endParaRPr kumimoji="1" lang="en-US" altLang="zh-CN" sz="1400" b="1" dirty="0" smtClean="0">
              <a:cs typeface="+mn-ea"/>
              <a:sym typeface="+mn-l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数据不一致情况 </a:t>
            </a:r>
            <a:r>
              <a:rPr lang="en-US" altLang="zh-CN" smtClean="0">
                <a:latin typeface="+mn-lt"/>
                <a:ea typeface="+mn-ea"/>
                <a:cs typeface="+mn-ea"/>
                <a:sym typeface="+mn-lt"/>
              </a:rPr>
              <a:t>- </a:t>
            </a:r>
            <a:r>
              <a:rPr lang="zh-CN" altLang="en-US" smtClean="0">
                <a:latin typeface="+mn-lt"/>
                <a:ea typeface="+mn-ea"/>
                <a:cs typeface="+mn-ea"/>
                <a:sym typeface="+mn-lt"/>
              </a:rPr>
              <a:t>不可重复读</a:t>
            </a:r>
            <a:endParaRPr lang="zh-CN" altLang="en-US" dirty="0">
              <a:latin typeface="+mn-lt"/>
              <a:ea typeface="+mn-ea"/>
              <a:cs typeface="+mn-ea"/>
              <a:sym typeface="+mn-lt"/>
            </a:endParaRPr>
          </a:p>
        </p:txBody>
      </p:sp>
      <p:sp>
        <p:nvSpPr>
          <p:cNvPr id="3" name="文本占位符 2"/>
          <p:cNvSpPr>
            <a:spLocks noGrp="1"/>
          </p:cNvSpPr>
          <p:nvPr>
            <p:ph type="body" sz="quarter" idx="10"/>
          </p:nvPr>
        </p:nvSpPr>
        <p:spPr>
          <a:xfrm>
            <a:off x="444603" y="1247556"/>
            <a:ext cx="5147076" cy="4680000"/>
          </a:xfrm>
        </p:spPr>
        <p:txBody>
          <a:bodyPr/>
          <a:lstStyle/>
          <a:p>
            <a:r>
              <a:rPr lang="en-US" altLang="zh-CN" sz="1600" dirty="0" smtClean="0">
                <a:latin typeface="+mn-lt"/>
                <a:ea typeface="+mn-ea"/>
                <a:cs typeface="+mn-ea"/>
                <a:sym typeface="+mn-lt"/>
              </a:rPr>
              <a:t>Non-repeatable Reads</a:t>
            </a:r>
            <a:r>
              <a:rPr lang="zh-CN" altLang="en-US" sz="1600" dirty="0" smtClean="0">
                <a:latin typeface="+mn-lt"/>
                <a:ea typeface="+mn-ea"/>
                <a:cs typeface="+mn-ea"/>
                <a:sym typeface="+mn-lt"/>
              </a:rPr>
              <a:t>（不可重复读）</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一个事务所获取到的数据是可以被其它事务修改的。</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一个事务在处理过程中多次读取同一个数据（重复读），这个数据是可能发生变化的，因此被称为不可重复读。</a:t>
            </a:r>
            <a:endParaRPr lang="en-US" altLang="zh-CN" sz="1400" dirty="0" smtClean="0">
              <a:latin typeface="+mn-lt"/>
              <a:ea typeface="+mn-ea"/>
              <a:cs typeface="+mn-ea"/>
              <a:sym typeface="+mn-lt"/>
            </a:endParaRPr>
          </a:p>
          <a:p>
            <a:r>
              <a:rPr lang="en-US" altLang="zh-CN" sz="1600" dirty="0" smtClean="0">
                <a:latin typeface="+mn-lt"/>
                <a:ea typeface="+mn-ea"/>
                <a:cs typeface="+mn-ea"/>
                <a:sym typeface="+mn-lt"/>
              </a:rPr>
              <a:t>Phantom Read</a:t>
            </a:r>
            <a:r>
              <a:rPr lang="zh-CN" altLang="en-US" sz="1600" dirty="0" smtClean="0">
                <a:latin typeface="+mn-lt"/>
                <a:ea typeface="+mn-ea"/>
                <a:cs typeface="+mn-ea"/>
                <a:sym typeface="+mn-lt"/>
              </a:rPr>
              <a:t>（幻影读）</a:t>
            </a:r>
            <a:endParaRPr lang="en-US" altLang="zh-CN" sz="1600" dirty="0" smtClean="0">
              <a:latin typeface="+mn-lt"/>
              <a:ea typeface="+mn-ea"/>
              <a:cs typeface="+mn-ea"/>
              <a:sym typeface="+mn-lt"/>
            </a:endParaRPr>
          </a:p>
          <a:p>
            <a:pPr lvl="1"/>
            <a:r>
              <a:rPr lang="zh-CN" altLang="en-US" sz="1400" dirty="0" smtClean="0">
                <a:latin typeface="+mn-lt"/>
                <a:ea typeface="+mn-ea"/>
                <a:cs typeface="+mn-ea"/>
                <a:sym typeface="+mn-lt"/>
              </a:rPr>
              <a:t>是不可重复读的更为特殊的一个场景。</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事务</a:t>
            </a:r>
            <a:r>
              <a:rPr lang="en-US" altLang="zh-CN" sz="1400" dirty="0" smtClean="0">
                <a:latin typeface="+mn-lt"/>
                <a:ea typeface="+mn-ea"/>
                <a:cs typeface="+mn-ea"/>
                <a:sym typeface="+mn-lt"/>
              </a:rPr>
              <a:t>T1</a:t>
            </a:r>
            <a:r>
              <a:rPr lang="zh-CN" altLang="en-US" sz="1400" dirty="0" smtClean="0">
                <a:latin typeface="+mn-lt"/>
                <a:ea typeface="+mn-ea"/>
                <a:cs typeface="+mn-ea"/>
                <a:sym typeface="+mn-lt"/>
              </a:rPr>
              <a:t>按照一定条件读取数据（使用了</a:t>
            </a:r>
            <a:r>
              <a:rPr lang="en-US" altLang="zh-CN" sz="1400" dirty="0" smtClean="0">
                <a:latin typeface="+mn-lt"/>
                <a:ea typeface="+mn-ea"/>
                <a:cs typeface="+mn-ea"/>
                <a:sym typeface="+mn-lt"/>
              </a:rPr>
              <a:t>where</a:t>
            </a:r>
            <a:r>
              <a:rPr lang="zh-CN" altLang="en-US" sz="1400" dirty="0" smtClean="0">
                <a:latin typeface="+mn-lt"/>
                <a:ea typeface="+mn-ea"/>
                <a:cs typeface="+mn-ea"/>
                <a:sym typeface="+mn-lt"/>
              </a:rPr>
              <a:t>条件过滤）后，事务</a:t>
            </a:r>
            <a:r>
              <a:rPr lang="en-US" altLang="zh-CN" sz="1400" dirty="0" smtClean="0">
                <a:latin typeface="+mn-lt"/>
                <a:ea typeface="+mn-ea"/>
                <a:cs typeface="+mn-ea"/>
                <a:sym typeface="+mn-lt"/>
              </a:rPr>
              <a:t>T2</a:t>
            </a:r>
            <a:r>
              <a:rPr lang="zh-CN" altLang="en-US" sz="1400" dirty="0" smtClean="0">
                <a:latin typeface="+mn-lt"/>
                <a:ea typeface="+mn-ea"/>
                <a:cs typeface="+mn-ea"/>
                <a:sym typeface="+mn-lt"/>
              </a:rPr>
              <a:t>删除了部分记录或者插入了一些新的记录，这些变更的数据是满足</a:t>
            </a:r>
            <a:r>
              <a:rPr lang="en-US" altLang="zh-CN" sz="1400" dirty="0" smtClean="0">
                <a:latin typeface="+mn-lt"/>
                <a:ea typeface="+mn-ea"/>
                <a:cs typeface="+mn-ea"/>
                <a:sym typeface="+mn-lt"/>
              </a:rPr>
              <a:t>where</a:t>
            </a:r>
            <a:r>
              <a:rPr lang="zh-CN" altLang="en-US" sz="1400" dirty="0" smtClean="0">
                <a:latin typeface="+mn-lt"/>
                <a:ea typeface="+mn-ea"/>
                <a:cs typeface="+mn-ea"/>
                <a:sym typeface="+mn-lt"/>
              </a:rPr>
              <a:t>条件过滤的。</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那么当</a:t>
            </a:r>
            <a:r>
              <a:rPr lang="en-US" altLang="zh-CN" sz="1400" dirty="0" smtClean="0">
                <a:latin typeface="+mn-lt"/>
                <a:ea typeface="+mn-ea"/>
                <a:cs typeface="+mn-ea"/>
                <a:sym typeface="+mn-lt"/>
              </a:rPr>
              <a:t>T1</a:t>
            </a:r>
            <a:r>
              <a:rPr lang="zh-CN" altLang="en-US" sz="1400" dirty="0" smtClean="0">
                <a:latin typeface="+mn-lt"/>
                <a:ea typeface="+mn-ea"/>
                <a:cs typeface="+mn-ea"/>
                <a:sym typeface="+mn-lt"/>
              </a:rPr>
              <a:t>再次按照相同条件读取数据时，就会发现莫名其妙地少了（也可能多了）一些数据。</a:t>
            </a:r>
            <a:endParaRPr lang="en-US" altLang="zh-CN" sz="1400" dirty="0" smtClean="0">
              <a:latin typeface="+mn-lt"/>
              <a:ea typeface="+mn-ea"/>
              <a:cs typeface="+mn-ea"/>
              <a:sym typeface="+mn-lt"/>
            </a:endParaRPr>
          </a:p>
          <a:p>
            <a:pPr lvl="1"/>
            <a:r>
              <a:rPr lang="zh-CN" altLang="en-US" sz="1400" dirty="0" smtClean="0">
                <a:latin typeface="+mn-lt"/>
                <a:ea typeface="+mn-ea"/>
                <a:cs typeface="+mn-ea"/>
                <a:sym typeface="+mn-lt"/>
              </a:rPr>
              <a:t>这些变化的数据就被称为“幻影”数据。</a:t>
            </a:r>
            <a:endParaRPr lang="en-US" altLang="zh-CN" sz="1400" dirty="0" smtClean="0">
              <a:latin typeface="+mn-lt"/>
              <a:ea typeface="+mn-ea"/>
              <a:cs typeface="+mn-ea"/>
              <a:sym typeface="+mn-lt"/>
            </a:endParaRPr>
          </a:p>
          <a:p>
            <a:endParaRPr lang="en-US" altLang="zh-CN" sz="1600" dirty="0" smtClean="0">
              <a:latin typeface="+mn-lt"/>
              <a:ea typeface="+mn-ea"/>
              <a:cs typeface="+mn-ea"/>
              <a:sym typeface="+mn-lt"/>
            </a:endParaRPr>
          </a:p>
        </p:txBody>
      </p:sp>
      <p:sp>
        <p:nvSpPr>
          <p:cNvPr id="4" name="Rectangle 18"/>
          <p:cNvSpPr>
            <a:spLocks noChangeArrowheads="1"/>
          </p:cNvSpPr>
          <p:nvPr/>
        </p:nvSpPr>
        <p:spPr bwMode="auto">
          <a:xfrm>
            <a:off x="6796122" y="1540684"/>
            <a:ext cx="918073" cy="360779"/>
          </a:xfrm>
          <a:prstGeom prst="rect">
            <a:avLst/>
          </a:prstGeom>
          <a:solidFill>
            <a:schemeClr val="accent1">
              <a:lumMod val="7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事务</a:t>
            </a:r>
            <a:r>
              <a:rPr kumimoji="1" lang="en-US" altLang="zh-CN" sz="1600" b="1" dirty="0" smtClean="0">
                <a:cs typeface="+mn-ea"/>
                <a:sym typeface="+mn-lt"/>
              </a:rPr>
              <a:t>T1</a:t>
            </a:r>
            <a:endParaRPr kumimoji="1" lang="en-US" altLang="zh-CN" sz="1600" b="1" dirty="0">
              <a:cs typeface="+mn-ea"/>
              <a:sym typeface="+mn-lt"/>
            </a:endParaRPr>
          </a:p>
        </p:txBody>
      </p:sp>
      <p:sp>
        <p:nvSpPr>
          <p:cNvPr id="5" name="Rectangle 18"/>
          <p:cNvSpPr>
            <a:spLocks noChangeArrowheads="1"/>
          </p:cNvSpPr>
          <p:nvPr/>
        </p:nvSpPr>
        <p:spPr bwMode="auto">
          <a:xfrm>
            <a:off x="9732404" y="1546041"/>
            <a:ext cx="918073" cy="360779"/>
          </a:xfrm>
          <a:prstGeom prst="rect">
            <a:avLst/>
          </a:prstGeom>
          <a:solidFill>
            <a:schemeClr val="bg1">
              <a:lumMod val="85000"/>
            </a:schemeClr>
          </a:solidFill>
          <a:ln w="28575" algn="ctr">
            <a:solidFill>
              <a:srgbClr val="800000"/>
            </a:solidFill>
            <a:miter lim="800000"/>
          </a:ln>
          <a:effectLst/>
        </p:spPr>
        <p:txBody>
          <a:bodyPr wrap="none" lIns="91422" tIns="45711" rIns="91422" bIns="45711" anchor="ctr"/>
          <a:lstStyle/>
          <a:p>
            <a:pPr algn="ctr" defTabSz="914400"/>
            <a:r>
              <a:rPr kumimoji="1" lang="zh-CN" altLang="en-US" sz="1600" b="1" dirty="0" smtClean="0">
                <a:cs typeface="+mn-ea"/>
                <a:sym typeface="+mn-lt"/>
              </a:rPr>
              <a:t>事务</a:t>
            </a:r>
            <a:r>
              <a:rPr kumimoji="1" lang="en-US" altLang="zh-CN" sz="1600" b="1" dirty="0" smtClean="0">
                <a:cs typeface="+mn-ea"/>
                <a:sym typeface="+mn-lt"/>
              </a:rPr>
              <a:t>T2</a:t>
            </a:r>
            <a:endParaRPr kumimoji="1" lang="en-US" altLang="zh-CN" sz="1600" b="1" dirty="0">
              <a:cs typeface="+mn-ea"/>
              <a:sym typeface="+mn-lt"/>
            </a:endParaRPr>
          </a:p>
        </p:txBody>
      </p:sp>
      <p:sp>
        <p:nvSpPr>
          <p:cNvPr id="6" name="文本框 5"/>
          <p:cNvSpPr txBox="1"/>
          <p:nvPr/>
        </p:nvSpPr>
        <p:spPr bwMode="auto">
          <a:xfrm>
            <a:off x="8463947" y="1634097"/>
            <a:ext cx="654007"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zh-CN" altLang="en-US" sz="1200" b="1" dirty="0">
                <a:cs typeface="+mn-ea"/>
                <a:sym typeface="+mn-lt"/>
              </a:rPr>
              <a:t>时间</a:t>
            </a:r>
            <a:endParaRPr kumimoji="1" lang="en-US" altLang="zh-CN" sz="1200" b="1" dirty="0" smtClean="0">
              <a:cs typeface="+mn-ea"/>
              <a:sym typeface="+mn-lt"/>
            </a:endParaRPr>
          </a:p>
        </p:txBody>
      </p:sp>
      <p:sp>
        <p:nvSpPr>
          <p:cNvPr id="7" name="文本框 6"/>
          <p:cNvSpPr txBox="1"/>
          <p:nvPr/>
        </p:nvSpPr>
        <p:spPr bwMode="auto">
          <a:xfrm>
            <a:off x="8463947" y="2600908"/>
            <a:ext cx="654007"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200" b="1" dirty="0" smtClean="0">
                <a:cs typeface="+mn-ea"/>
                <a:sym typeface="+mn-lt"/>
              </a:rPr>
              <a:t>t1</a:t>
            </a:r>
            <a:endParaRPr kumimoji="1" lang="en-US" altLang="zh-CN" sz="1200" b="1" dirty="0" smtClean="0">
              <a:cs typeface="+mn-ea"/>
              <a:sym typeface="+mn-lt"/>
            </a:endParaRPr>
          </a:p>
        </p:txBody>
      </p:sp>
      <p:sp>
        <p:nvSpPr>
          <p:cNvPr id="8" name="文本框 7"/>
          <p:cNvSpPr txBox="1"/>
          <p:nvPr/>
        </p:nvSpPr>
        <p:spPr bwMode="auto">
          <a:xfrm>
            <a:off x="8471278" y="3460358"/>
            <a:ext cx="654007"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200" b="1" dirty="0" smtClean="0">
                <a:cs typeface="+mn-ea"/>
                <a:sym typeface="+mn-lt"/>
              </a:rPr>
              <a:t>t2</a:t>
            </a:r>
            <a:endParaRPr kumimoji="1" lang="en-US" altLang="zh-CN" sz="1200" b="1" dirty="0" smtClean="0">
              <a:cs typeface="+mn-ea"/>
              <a:sym typeface="+mn-lt"/>
            </a:endParaRPr>
          </a:p>
        </p:txBody>
      </p:sp>
      <p:sp>
        <p:nvSpPr>
          <p:cNvPr id="9" name="文本框 8"/>
          <p:cNvSpPr txBox="1"/>
          <p:nvPr/>
        </p:nvSpPr>
        <p:spPr bwMode="auto">
          <a:xfrm>
            <a:off x="8482799" y="4327266"/>
            <a:ext cx="654007" cy="184666"/>
          </a:xfrm>
          <a:prstGeom prst="rect">
            <a:avLst/>
          </a:prstGeom>
          <a:noFill/>
          <a:ln w="9525" algn="ctr">
            <a:noFill/>
            <a:miter lim="800000"/>
          </a:ln>
        </p:spPr>
        <p:txBody>
          <a:bodyPr vert="horz" wrap="square" lIns="0" tIns="0" rIns="0" bIns="0" numCol="1" rtlCol="0" anchor="ctr" anchorCtr="0" compatLnSpc="1">
            <a:spAutoFit/>
          </a:bodyPr>
          <a:lstStyle/>
          <a:p>
            <a:pPr algn="ctr"/>
            <a:r>
              <a:rPr kumimoji="1" lang="en-US" altLang="zh-CN" sz="1200" b="1" dirty="0" smtClean="0">
                <a:cs typeface="+mn-ea"/>
                <a:sym typeface="+mn-lt"/>
              </a:rPr>
              <a:t>t3</a:t>
            </a:r>
            <a:endParaRPr kumimoji="1" lang="en-US" altLang="zh-CN" sz="1200" b="1" dirty="0" smtClean="0">
              <a:cs typeface="+mn-ea"/>
              <a:sym typeface="+mn-lt"/>
            </a:endParaRPr>
          </a:p>
        </p:txBody>
      </p:sp>
      <p:cxnSp>
        <p:nvCxnSpPr>
          <p:cNvPr id="11" name="直接连接符 10"/>
          <p:cNvCxnSpPr/>
          <p:nvPr/>
        </p:nvCxnSpPr>
        <p:spPr bwMode="auto">
          <a:xfrm flipH="1">
            <a:off x="8789118" y="2024844"/>
            <a:ext cx="3664" cy="57606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a:stCxn id="7" idx="2"/>
            <a:endCxn id="8" idx="0"/>
          </p:cNvCxnSpPr>
          <p:nvPr/>
        </p:nvCxnSpPr>
        <p:spPr bwMode="auto">
          <a:xfrm>
            <a:off x="8790951" y="2785574"/>
            <a:ext cx="7331" cy="67478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6" name="直接连接符 15"/>
          <p:cNvCxnSpPr>
            <a:stCxn id="8" idx="2"/>
            <a:endCxn id="9" idx="0"/>
          </p:cNvCxnSpPr>
          <p:nvPr/>
        </p:nvCxnSpPr>
        <p:spPr bwMode="auto">
          <a:xfrm>
            <a:off x="8798282" y="3645024"/>
            <a:ext cx="11521" cy="68224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8809802" y="4498833"/>
            <a:ext cx="11521" cy="682242"/>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
        <p:nvSpPr>
          <p:cNvPr id="21" name="1"/>
          <p:cNvSpPr>
            <a:spLocks noChangeAspect="1"/>
          </p:cNvSpPr>
          <p:nvPr>
            <p:custDataLst>
              <p:tags r:id="rId1"/>
            </p:custDataLst>
          </p:nvPr>
        </p:nvSpPr>
        <p:spPr>
          <a:xfrm>
            <a:off x="5911351" y="2623601"/>
            <a:ext cx="214889" cy="214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fr-FR" sz="1100" b="1" i="0" u="none" strike="noStrike" kern="1200" cap="none" spc="0" normalizeH="0" baseline="0" noProof="0" dirty="0">
                <a:ln>
                  <a:noFill/>
                </a:ln>
                <a:solidFill>
                  <a:schemeClr val="tx1"/>
                </a:solidFill>
                <a:effectLst/>
                <a:uLnTx/>
                <a:uFillTx/>
                <a:cs typeface="+mn-ea"/>
                <a:sym typeface="+mn-lt"/>
              </a:rPr>
              <a:t>1</a:t>
            </a:r>
            <a:endParaRPr kumimoji="0" lang="fr-FR" sz="1100" b="1" i="0" u="none" strike="noStrike" kern="1200" cap="none" spc="0" normalizeH="0" baseline="0" noProof="0" dirty="0">
              <a:ln>
                <a:noFill/>
              </a:ln>
              <a:solidFill>
                <a:schemeClr val="tx1"/>
              </a:solidFill>
              <a:effectLst/>
              <a:uLnTx/>
              <a:uFillTx/>
              <a:cs typeface="+mn-ea"/>
              <a:sym typeface="+mn-lt"/>
            </a:endParaRPr>
          </a:p>
        </p:txBody>
      </p:sp>
      <p:sp>
        <p:nvSpPr>
          <p:cNvPr id="22" name="文本框 21"/>
          <p:cNvSpPr txBox="1"/>
          <p:nvPr/>
        </p:nvSpPr>
        <p:spPr bwMode="auto">
          <a:xfrm>
            <a:off x="6858588" y="2540476"/>
            <a:ext cx="1188132" cy="646331"/>
          </a:xfrm>
          <a:prstGeom prst="rect">
            <a:avLst/>
          </a:prstGeom>
          <a:noFill/>
          <a:ln w="9525" algn="ctr">
            <a:noFill/>
            <a:miter lim="800000"/>
          </a:ln>
        </p:spPr>
        <p:txBody>
          <a:bodyPr vert="horz" wrap="square" lIns="0" tIns="0" rIns="0" bIns="0" numCol="1" rtlCol="0" anchor="ctr" anchorCtr="0" compatLnSpc="1">
            <a:spAutoFit/>
          </a:bodyPr>
          <a:lstStyle/>
          <a:p>
            <a:r>
              <a:rPr kumimoji="1" lang="zh-CN" altLang="en-US" sz="1400" b="1" dirty="0" smtClean="0">
                <a:cs typeface="+mn-ea"/>
                <a:sym typeface="+mn-lt"/>
              </a:rPr>
              <a:t>读取</a:t>
            </a:r>
            <a:r>
              <a:rPr kumimoji="1" lang="en-US" altLang="zh-CN" sz="1400" b="1" dirty="0" smtClean="0">
                <a:cs typeface="+mn-ea"/>
                <a:sym typeface="+mn-lt"/>
              </a:rPr>
              <a:t>A=100</a:t>
            </a:r>
            <a:endParaRPr kumimoji="1" lang="en-US" altLang="zh-CN" sz="1400" b="1" dirty="0" smtClean="0">
              <a:cs typeface="+mn-ea"/>
              <a:sym typeface="+mn-lt"/>
            </a:endParaRPr>
          </a:p>
          <a:p>
            <a:r>
              <a:rPr kumimoji="1" lang="zh-CN" altLang="en-US" sz="1400" b="1" dirty="0" smtClean="0">
                <a:cs typeface="+mn-ea"/>
                <a:sym typeface="+mn-lt"/>
              </a:rPr>
              <a:t>读取</a:t>
            </a:r>
            <a:r>
              <a:rPr kumimoji="1" lang="en-US" altLang="zh-CN" sz="1400" b="1" dirty="0" smtClean="0">
                <a:cs typeface="+mn-ea"/>
                <a:sym typeface="+mn-lt"/>
              </a:rPr>
              <a:t>B=200</a:t>
            </a:r>
            <a:endParaRPr kumimoji="1" lang="en-US" altLang="zh-CN" sz="1400" b="1" dirty="0">
              <a:cs typeface="+mn-ea"/>
              <a:sym typeface="+mn-lt"/>
            </a:endParaRPr>
          </a:p>
          <a:p>
            <a:r>
              <a:rPr kumimoji="1" lang="zh-CN" altLang="en-US" sz="1400" b="1" dirty="0" smtClean="0">
                <a:cs typeface="+mn-ea"/>
                <a:sym typeface="+mn-lt"/>
              </a:rPr>
              <a:t>求和 </a:t>
            </a:r>
            <a:r>
              <a:rPr kumimoji="1" lang="en-US" altLang="zh-CN" sz="1400" b="1" dirty="0" smtClean="0">
                <a:cs typeface="+mn-ea"/>
                <a:sym typeface="+mn-lt"/>
              </a:rPr>
              <a:t>A+B=300</a:t>
            </a:r>
            <a:endParaRPr kumimoji="1" lang="en-US" altLang="zh-CN" sz="1400" b="1" dirty="0" smtClean="0">
              <a:cs typeface="+mn-ea"/>
              <a:sym typeface="+mn-lt"/>
            </a:endParaRPr>
          </a:p>
        </p:txBody>
      </p:sp>
      <p:sp>
        <p:nvSpPr>
          <p:cNvPr id="23" name="1"/>
          <p:cNvSpPr>
            <a:spLocks noChangeAspect="1"/>
          </p:cNvSpPr>
          <p:nvPr>
            <p:custDataLst>
              <p:tags r:id="rId2"/>
            </p:custDataLst>
          </p:nvPr>
        </p:nvSpPr>
        <p:spPr>
          <a:xfrm>
            <a:off x="5911351" y="3430135"/>
            <a:ext cx="214889" cy="214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fr-FR" sz="1100" b="1" dirty="0">
                <a:solidFill>
                  <a:schemeClr val="tx1"/>
                </a:solidFill>
                <a:cs typeface="+mn-ea"/>
                <a:sym typeface="+mn-lt"/>
              </a:rPr>
              <a:t>2</a:t>
            </a:r>
            <a:endParaRPr kumimoji="0" lang="fr-FR" sz="1100" b="1" i="0" u="none" strike="noStrike" kern="1200" cap="none" spc="0" normalizeH="0" baseline="0" noProof="0" dirty="0">
              <a:ln>
                <a:noFill/>
              </a:ln>
              <a:solidFill>
                <a:schemeClr val="tx1"/>
              </a:solidFill>
              <a:effectLst/>
              <a:uLnTx/>
              <a:uFillTx/>
              <a:cs typeface="+mn-ea"/>
              <a:sym typeface="+mn-lt"/>
            </a:endParaRPr>
          </a:p>
        </p:txBody>
      </p:sp>
      <p:sp>
        <p:nvSpPr>
          <p:cNvPr id="24" name="1"/>
          <p:cNvSpPr>
            <a:spLocks noChangeAspect="1"/>
          </p:cNvSpPr>
          <p:nvPr>
            <p:custDataLst>
              <p:tags r:id="rId3"/>
            </p:custDataLst>
          </p:nvPr>
        </p:nvSpPr>
        <p:spPr>
          <a:xfrm>
            <a:off x="5901467" y="4328843"/>
            <a:ext cx="214889" cy="214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fr-FR" sz="1100" b="1" noProof="0" dirty="0">
                <a:solidFill>
                  <a:schemeClr val="tx1"/>
                </a:solidFill>
                <a:cs typeface="+mn-ea"/>
                <a:sym typeface="+mn-lt"/>
              </a:rPr>
              <a:t>3</a:t>
            </a:r>
            <a:endParaRPr kumimoji="0" lang="fr-FR" sz="1100" b="1" i="0" u="none" strike="noStrike" kern="1200" cap="none" spc="0" normalizeH="0" baseline="0" noProof="0" dirty="0">
              <a:ln>
                <a:noFill/>
              </a:ln>
              <a:solidFill>
                <a:schemeClr val="tx1"/>
              </a:solidFill>
              <a:effectLst/>
              <a:uLnTx/>
              <a:uFillTx/>
              <a:cs typeface="+mn-ea"/>
              <a:sym typeface="+mn-lt"/>
            </a:endParaRPr>
          </a:p>
        </p:txBody>
      </p:sp>
      <p:sp>
        <p:nvSpPr>
          <p:cNvPr id="25" name="文本框 24"/>
          <p:cNvSpPr txBox="1"/>
          <p:nvPr/>
        </p:nvSpPr>
        <p:spPr bwMode="auto">
          <a:xfrm>
            <a:off x="6777314" y="4219545"/>
            <a:ext cx="1780398" cy="1508105"/>
          </a:xfrm>
          <a:prstGeom prst="rect">
            <a:avLst/>
          </a:prstGeom>
          <a:noFill/>
          <a:ln w="9525" algn="ctr">
            <a:noFill/>
            <a:miter lim="800000"/>
          </a:ln>
        </p:spPr>
        <p:txBody>
          <a:bodyPr vert="horz" wrap="square" lIns="0" tIns="0" rIns="0" bIns="0" numCol="1" rtlCol="0" anchor="ctr" anchorCtr="0" compatLnSpc="1">
            <a:spAutoFit/>
          </a:bodyPr>
          <a:lstStyle/>
          <a:p>
            <a:r>
              <a:rPr kumimoji="1" lang="zh-CN" altLang="en-US" sz="1400" b="1" dirty="0" smtClean="0">
                <a:cs typeface="+mn-ea"/>
                <a:sym typeface="+mn-lt"/>
              </a:rPr>
              <a:t>读取</a:t>
            </a:r>
            <a:r>
              <a:rPr kumimoji="1" lang="en-US" altLang="zh-CN" sz="1400" b="1" dirty="0" smtClean="0">
                <a:cs typeface="+mn-ea"/>
                <a:sym typeface="+mn-lt"/>
              </a:rPr>
              <a:t>A=100</a:t>
            </a:r>
            <a:endParaRPr kumimoji="1" lang="en-US" altLang="zh-CN" sz="1400" b="1" dirty="0" smtClean="0">
              <a:cs typeface="+mn-ea"/>
              <a:sym typeface="+mn-lt"/>
            </a:endParaRPr>
          </a:p>
          <a:p>
            <a:r>
              <a:rPr kumimoji="1" lang="zh-CN" altLang="en-US" sz="1400" b="1" dirty="0" smtClean="0">
                <a:cs typeface="+mn-ea"/>
                <a:sym typeface="+mn-lt"/>
              </a:rPr>
              <a:t>读取</a:t>
            </a:r>
            <a:r>
              <a:rPr kumimoji="1" lang="en-US" altLang="zh-CN" sz="1400" b="1" dirty="0" smtClean="0">
                <a:cs typeface="+mn-ea"/>
                <a:sym typeface="+mn-lt"/>
              </a:rPr>
              <a:t>B=400</a:t>
            </a:r>
            <a:endParaRPr kumimoji="1" lang="en-US" altLang="zh-CN" sz="1400" b="1" dirty="0" smtClean="0">
              <a:cs typeface="+mn-ea"/>
              <a:sym typeface="+mn-lt"/>
            </a:endParaRPr>
          </a:p>
          <a:p>
            <a:r>
              <a:rPr kumimoji="1" lang="zh-CN" altLang="en-US" sz="1400" b="1" dirty="0" smtClean="0">
                <a:cs typeface="+mn-ea"/>
                <a:sym typeface="+mn-lt"/>
              </a:rPr>
              <a:t>求和</a:t>
            </a:r>
            <a:r>
              <a:rPr kumimoji="1" lang="en-US" altLang="zh-CN" sz="1400" b="1" dirty="0" smtClean="0">
                <a:cs typeface="+mn-ea"/>
                <a:sym typeface="+mn-lt"/>
              </a:rPr>
              <a:t>A+B=500</a:t>
            </a:r>
            <a:endParaRPr kumimoji="1" lang="en-US" altLang="zh-CN" sz="1400" b="1" dirty="0" smtClean="0">
              <a:cs typeface="+mn-ea"/>
              <a:sym typeface="+mn-lt"/>
            </a:endParaRPr>
          </a:p>
          <a:p>
            <a:r>
              <a:rPr kumimoji="1" lang="zh-CN" altLang="en-US" sz="1400" b="1" dirty="0" smtClean="0">
                <a:cs typeface="+mn-ea"/>
                <a:sym typeface="+mn-lt"/>
              </a:rPr>
              <a:t>同样的处理过程，读取</a:t>
            </a:r>
            <a:r>
              <a:rPr kumimoji="1" lang="en-US" altLang="zh-CN" sz="1400" b="1" dirty="0" smtClean="0">
                <a:cs typeface="+mn-ea"/>
                <a:sym typeface="+mn-lt"/>
              </a:rPr>
              <a:t>B</a:t>
            </a:r>
            <a:r>
              <a:rPr kumimoji="1" lang="zh-CN" altLang="en-US" sz="1400" b="1" dirty="0" smtClean="0">
                <a:cs typeface="+mn-ea"/>
                <a:sym typeface="+mn-lt"/>
              </a:rPr>
              <a:t>的数据发生了变化，所以统计求和的结果也发生了变化</a:t>
            </a:r>
            <a:endParaRPr kumimoji="1" lang="en-US" altLang="zh-CN" sz="1400" b="1" dirty="0" smtClean="0">
              <a:cs typeface="+mn-ea"/>
              <a:sym typeface="+mn-lt"/>
            </a:endParaRPr>
          </a:p>
        </p:txBody>
      </p:sp>
      <p:sp>
        <p:nvSpPr>
          <p:cNvPr id="26" name="文本框 25"/>
          <p:cNvSpPr txBox="1"/>
          <p:nvPr/>
        </p:nvSpPr>
        <p:spPr bwMode="auto">
          <a:xfrm>
            <a:off x="9725885" y="3381936"/>
            <a:ext cx="1188132" cy="646331"/>
          </a:xfrm>
          <a:prstGeom prst="rect">
            <a:avLst/>
          </a:prstGeom>
          <a:noFill/>
          <a:ln w="9525" algn="ctr">
            <a:noFill/>
            <a:miter lim="800000"/>
          </a:ln>
        </p:spPr>
        <p:txBody>
          <a:bodyPr vert="horz" wrap="square" lIns="0" tIns="0" rIns="0" bIns="0" numCol="1" rtlCol="0" anchor="ctr" anchorCtr="0" compatLnSpc="1">
            <a:spAutoFit/>
          </a:bodyPr>
          <a:lstStyle/>
          <a:p>
            <a:r>
              <a:rPr kumimoji="1" lang="zh-CN" altLang="en-US" sz="1400" b="1" dirty="0" smtClean="0">
                <a:cs typeface="+mn-ea"/>
                <a:sym typeface="+mn-lt"/>
              </a:rPr>
              <a:t>读取</a:t>
            </a:r>
            <a:r>
              <a:rPr kumimoji="1" lang="en-US" altLang="zh-CN" sz="1400" b="1" dirty="0">
                <a:cs typeface="+mn-ea"/>
                <a:sym typeface="+mn-lt"/>
              </a:rPr>
              <a:t>B</a:t>
            </a:r>
            <a:r>
              <a:rPr kumimoji="1" lang="en-US" altLang="zh-CN" sz="1400" b="1" dirty="0" smtClean="0">
                <a:cs typeface="+mn-ea"/>
                <a:sym typeface="+mn-lt"/>
              </a:rPr>
              <a:t>=200</a:t>
            </a:r>
            <a:endParaRPr kumimoji="1" lang="en-US" altLang="zh-CN" sz="1400" b="1" dirty="0" smtClean="0">
              <a:cs typeface="+mn-ea"/>
              <a:sym typeface="+mn-lt"/>
            </a:endParaRPr>
          </a:p>
          <a:p>
            <a:r>
              <a:rPr kumimoji="1" lang="en-US" altLang="zh-CN" sz="1400" b="1" dirty="0" smtClean="0">
                <a:cs typeface="+mn-ea"/>
                <a:sym typeface="+mn-lt"/>
              </a:rPr>
              <a:t>B=B*2=400</a:t>
            </a:r>
            <a:endParaRPr kumimoji="1" lang="en-US" altLang="zh-CN" sz="1400" b="1" dirty="0" smtClean="0">
              <a:cs typeface="+mn-ea"/>
              <a:sym typeface="+mn-lt"/>
            </a:endParaRPr>
          </a:p>
          <a:p>
            <a:r>
              <a:rPr kumimoji="1" lang="zh-CN" altLang="en-US" sz="1400" b="1" dirty="0">
                <a:cs typeface="+mn-ea"/>
                <a:sym typeface="+mn-lt"/>
              </a:rPr>
              <a:t>写</a:t>
            </a:r>
            <a:r>
              <a:rPr kumimoji="1" lang="zh-CN" altLang="en-US" sz="1400" b="1" dirty="0" smtClean="0">
                <a:cs typeface="+mn-ea"/>
                <a:sym typeface="+mn-lt"/>
              </a:rPr>
              <a:t>回</a:t>
            </a:r>
            <a:r>
              <a:rPr kumimoji="1" lang="en-US" altLang="zh-CN" sz="1400" b="1" dirty="0" smtClean="0">
                <a:cs typeface="+mn-ea"/>
                <a:sym typeface="+mn-lt"/>
              </a:rPr>
              <a:t>B=400</a:t>
            </a:r>
            <a:endParaRPr kumimoji="1" lang="en-US" altLang="zh-CN" sz="1400" b="1" dirty="0" smtClean="0">
              <a:cs typeface="+mn-ea"/>
              <a:sym typeface="+mn-l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事务隔离级别 </a:t>
            </a:r>
            <a:r>
              <a:rPr lang="en-US" altLang="zh-CN" smtClean="0">
                <a:latin typeface="+mn-lt"/>
                <a:ea typeface="+mn-ea"/>
                <a:cs typeface="+mn-ea"/>
                <a:sym typeface="+mn-lt"/>
              </a:rPr>
              <a:t>(1)</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en-US" altLang="zh-CN" sz="2000" dirty="0" smtClean="0">
                <a:latin typeface="+mn-lt"/>
                <a:ea typeface="+mn-ea"/>
                <a:cs typeface="+mn-ea"/>
                <a:sym typeface="+mn-lt"/>
              </a:rPr>
              <a:t>ANSI SQL</a:t>
            </a:r>
            <a:r>
              <a:rPr lang="zh-CN" altLang="en-US" sz="2000" dirty="0" smtClean="0">
                <a:latin typeface="+mn-lt"/>
                <a:ea typeface="+mn-ea"/>
                <a:cs typeface="+mn-ea"/>
                <a:sym typeface="+mn-lt"/>
              </a:rPr>
              <a:t>标准定义了</a:t>
            </a:r>
            <a:r>
              <a:rPr lang="en-US" altLang="zh-CN" sz="2000" dirty="0" smtClean="0">
                <a:latin typeface="+mn-lt"/>
                <a:ea typeface="+mn-ea"/>
                <a:cs typeface="+mn-ea"/>
                <a:sym typeface="+mn-lt"/>
              </a:rPr>
              <a:t>4</a:t>
            </a:r>
            <a:r>
              <a:rPr lang="zh-CN" altLang="en-US" sz="2000" dirty="0" smtClean="0">
                <a:latin typeface="+mn-lt"/>
                <a:ea typeface="+mn-ea"/>
                <a:cs typeface="+mn-ea"/>
                <a:sym typeface="+mn-lt"/>
              </a:rPr>
              <a:t>种事务隔离级别来避免</a:t>
            </a:r>
            <a:r>
              <a:rPr lang="en-US" altLang="zh-CN" sz="2000" dirty="0" smtClean="0">
                <a:latin typeface="+mn-lt"/>
                <a:ea typeface="+mn-ea"/>
                <a:cs typeface="+mn-ea"/>
                <a:sym typeface="+mn-lt"/>
              </a:rPr>
              <a:t>3</a:t>
            </a:r>
            <a:r>
              <a:rPr lang="zh-CN" altLang="en-US" sz="2000" dirty="0" smtClean="0">
                <a:latin typeface="+mn-lt"/>
                <a:ea typeface="+mn-ea"/>
                <a:cs typeface="+mn-ea"/>
                <a:sym typeface="+mn-lt"/>
              </a:rPr>
              <a:t>种数据不一致的问题。事务等级从高到低，分别为：</a:t>
            </a:r>
            <a:endParaRPr lang="en-US" altLang="zh-CN" sz="2000" dirty="0" smtClean="0">
              <a:latin typeface="+mn-lt"/>
              <a:ea typeface="+mn-ea"/>
              <a:cs typeface="+mn-ea"/>
              <a:sym typeface="+mn-lt"/>
            </a:endParaRPr>
          </a:p>
          <a:p>
            <a:pPr lvl="1"/>
            <a:r>
              <a:rPr lang="en-US" altLang="zh-CN" sz="1800" dirty="0" err="1" smtClean="0">
                <a:latin typeface="+mn-lt"/>
                <a:ea typeface="+mn-ea"/>
                <a:cs typeface="+mn-ea"/>
                <a:sym typeface="+mn-lt"/>
              </a:rPr>
              <a:t>Serializable</a:t>
            </a:r>
            <a:r>
              <a:rPr lang="zh-CN" altLang="en-US" sz="1800" dirty="0" smtClean="0">
                <a:latin typeface="+mn-lt"/>
                <a:ea typeface="+mn-ea"/>
                <a:cs typeface="+mn-ea"/>
                <a:sym typeface="+mn-lt"/>
              </a:rPr>
              <a:t>（序列化）</a:t>
            </a:r>
            <a:endParaRPr lang="en-US" altLang="zh-CN" sz="1800" dirty="0" smtClean="0">
              <a:latin typeface="+mn-lt"/>
              <a:ea typeface="+mn-ea"/>
              <a:cs typeface="+mn-ea"/>
              <a:sym typeface="+mn-lt"/>
            </a:endParaRPr>
          </a:p>
          <a:p>
            <a:pPr lvl="2"/>
            <a:r>
              <a:rPr lang="zh-CN" altLang="en-US" sz="1600" dirty="0" smtClean="0">
                <a:latin typeface="+mn-lt"/>
                <a:ea typeface="+mn-ea"/>
                <a:cs typeface="+mn-ea"/>
                <a:sym typeface="+mn-lt"/>
              </a:rPr>
              <a:t>系统中所有的事务以串行地方式逐个执行，所以能避免所有数据不一致情况。</a:t>
            </a:r>
            <a:endParaRPr lang="en-US" altLang="zh-CN" sz="1600" dirty="0" smtClean="0">
              <a:latin typeface="+mn-lt"/>
              <a:ea typeface="+mn-ea"/>
              <a:cs typeface="+mn-ea"/>
              <a:sym typeface="+mn-lt"/>
            </a:endParaRPr>
          </a:p>
          <a:p>
            <a:pPr lvl="2"/>
            <a:r>
              <a:rPr lang="zh-CN" altLang="en-US" sz="1600" dirty="0" smtClean="0">
                <a:latin typeface="+mn-lt"/>
                <a:ea typeface="+mn-ea"/>
                <a:cs typeface="+mn-ea"/>
                <a:sym typeface="+mn-lt"/>
              </a:rPr>
              <a:t>但是这种以排他方式来控制并发事务，串行化执行方式会导致事务排队，系统的并发量大幅下降，使用的时候要绝对慎重。</a:t>
            </a:r>
            <a:endParaRPr lang="en-US" altLang="zh-CN" sz="1600" dirty="0" smtClean="0">
              <a:latin typeface="+mn-lt"/>
              <a:ea typeface="+mn-ea"/>
              <a:cs typeface="+mn-ea"/>
              <a:sym typeface="+mn-lt"/>
            </a:endParaRPr>
          </a:p>
          <a:p>
            <a:pPr lvl="1"/>
            <a:r>
              <a:rPr lang="en-US" altLang="zh-CN" sz="1800" dirty="0" smtClean="0">
                <a:latin typeface="+mn-lt"/>
                <a:ea typeface="+mn-ea"/>
                <a:cs typeface="+mn-ea"/>
                <a:sym typeface="+mn-lt"/>
              </a:rPr>
              <a:t>Repeatable read</a:t>
            </a:r>
            <a:r>
              <a:rPr lang="zh-CN" altLang="en-US" sz="1800" dirty="0" smtClean="0">
                <a:latin typeface="+mn-lt"/>
                <a:ea typeface="+mn-ea"/>
                <a:cs typeface="+mn-ea"/>
                <a:sym typeface="+mn-lt"/>
              </a:rPr>
              <a:t>（可重复读）</a:t>
            </a:r>
            <a:endParaRPr lang="en-US" altLang="zh-CN" sz="1800" dirty="0" smtClean="0">
              <a:latin typeface="+mn-lt"/>
              <a:ea typeface="+mn-ea"/>
              <a:cs typeface="+mn-ea"/>
              <a:sym typeface="+mn-lt"/>
            </a:endParaRPr>
          </a:p>
          <a:p>
            <a:pPr lvl="2"/>
            <a:r>
              <a:rPr lang="zh-CN" altLang="en-US" sz="1600" dirty="0" smtClean="0">
                <a:latin typeface="+mn-lt"/>
                <a:ea typeface="+mn-ea"/>
                <a:cs typeface="+mn-ea"/>
                <a:sym typeface="+mn-lt"/>
              </a:rPr>
              <a:t>一个事务一旦开始，事务过程中所读取的所有数据不允许被其他事务修改。</a:t>
            </a:r>
            <a:endParaRPr lang="en-US" altLang="zh-CN" sz="1600" dirty="0" smtClean="0">
              <a:latin typeface="+mn-lt"/>
              <a:ea typeface="+mn-ea"/>
              <a:cs typeface="+mn-ea"/>
              <a:sym typeface="+mn-lt"/>
            </a:endParaRPr>
          </a:p>
          <a:p>
            <a:pPr lvl="2"/>
            <a:r>
              <a:rPr lang="zh-CN" altLang="en-US" sz="1600" dirty="0" smtClean="0">
                <a:latin typeface="+mn-lt"/>
                <a:ea typeface="+mn-ea"/>
                <a:cs typeface="+mn-ea"/>
                <a:sym typeface="+mn-lt"/>
              </a:rPr>
              <a:t>这个隔离级别没有办法解决“幻影读”的问题。</a:t>
            </a:r>
            <a:endParaRPr lang="en-US" altLang="zh-CN" sz="1600" dirty="0" smtClean="0">
              <a:latin typeface="+mn-lt"/>
              <a:ea typeface="+mn-ea"/>
              <a:cs typeface="+mn-ea"/>
              <a:sym typeface="+mn-lt"/>
            </a:endParaRPr>
          </a:p>
          <a:p>
            <a:pPr lvl="2"/>
            <a:r>
              <a:rPr lang="zh-CN" altLang="en-US" sz="1600" dirty="0" smtClean="0">
                <a:latin typeface="+mn-lt"/>
                <a:ea typeface="+mn-ea"/>
                <a:cs typeface="+mn-ea"/>
                <a:sym typeface="+mn-lt"/>
              </a:rPr>
              <a:t>因为它只“保护”了它读取的数据不被修改，但是其他数据会被修改。如果其他数据被修改后恰好满足了当前事务的过滤条件（</a:t>
            </a:r>
            <a:r>
              <a:rPr lang="en-US" altLang="zh-CN" sz="1600" dirty="0" smtClean="0">
                <a:latin typeface="+mn-lt"/>
                <a:ea typeface="+mn-ea"/>
                <a:cs typeface="+mn-ea"/>
                <a:sym typeface="+mn-lt"/>
              </a:rPr>
              <a:t>where</a:t>
            </a:r>
            <a:r>
              <a:rPr lang="zh-CN" altLang="en-US" sz="1600" dirty="0" smtClean="0">
                <a:latin typeface="+mn-lt"/>
                <a:ea typeface="+mn-ea"/>
                <a:cs typeface="+mn-ea"/>
                <a:sym typeface="+mn-lt"/>
              </a:rPr>
              <a:t>语句），那么就会发生“幻影读”的情况。</a:t>
            </a:r>
            <a:endParaRPr lang="en-US" altLang="zh-CN" sz="1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lt"/>
                <a:ea typeface="+mn-ea"/>
                <a:cs typeface="+mn-ea"/>
                <a:sym typeface="+mn-lt"/>
              </a:rPr>
              <a:t>事务隔离级别 </a:t>
            </a:r>
            <a:r>
              <a:rPr lang="en-US" altLang="zh-CN" smtClean="0">
                <a:latin typeface="+mn-lt"/>
                <a:ea typeface="+mn-ea"/>
                <a:cs typeface="+mn-ea"/>
                <a:sym typeface="+mn-lt"/>
              </a:rPr>
              <a:t>(2)</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lstStyle/>
          <a:p>
            <a:r>
              <a:rPr lang="zh-CN" altLang="en-US" dirty="0" smtClean="0">
                <a:latin typeface="+mn-lt"/>
                <a:ea typeface="+mn-ea"/>
                <a:cs typeface="+mn-ea"/>
                <a:sym typeface="+mn-lt"/>
              </a:rPr>
              <a:t>其他两种事务隔离等级为：</a:t>
            </a:r>
            <a:endParaRPr lang="en-US" altLang="zh-CN" dirty="0" smtClean="0">
              <a:latin typeface="+mn-lt"/>
              <a:ea typeface="+mn-ea"/>
              <a:cs typeface="+mn-ea"/>
              <a:sym typeface="+mn-lt"/>
            </a:endParaRPr>
          </a:p>
          <a:p>
            <a:pPr lvl="1"/>
            <a:r>
              <a:rPr lang="en-US" altLang="zh-CN" dirty="0" smtClean="0">
                <a:latin typeface="+mn-lt"/>
                <a:ea typeface="+mn-ea"/>
                <a:cs typeface="+mn-ea"/>
                <a:sym typeface="+mn-lt"/>
              </a:rPr>
              <a:t>Read Committed</a:t>
            </a:r>
            <a:r>
              <a:rPr lang="zh-CN" altLang="en-US" dirty="0" smtClean="0">
                <a:latin typeface="+mn-lt"/>
                <a:ea typeface="+mn-ea"/>
                <a:cs typeface="+mn-ea"/>
                <a:sym typeface="+mn-lt"/>
              </a:rPr>
              <a:t>（已提交读）</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一个事务能读取到其他事务提交过</a:t>
            </a:r>
            <a:r>
              <a:rPr lang="en-US" altLang="zh-CN" dirty="0" smtClean="0">
                <a:latin typeface="+mn-lt"/>
                <a:ea typeface="+mn-ea"/>
                <a:cs typeface="+mn-ea"/>
                <a:sym typeface="+mn-lt"/>
              </a:rPr>
              <a:t>(Committed</a:t>
            </a:r>
            <a:r>
              <a:rPr lang="en-US" altLang="zh-CN" dirty="0">
                <a:latin typeface="+mn-lt"/>
                <a:ea typeface="+mn-ea"/>
                <a:cs typeface="+mn-ea"/>
                <a:sym typeface="+mn-lt"/>
              </a:rPr>
              <a:t>)</a:t>
            </a:r>
            <a:r>
              <a:rPr lang="zh-CN" altLang="en-US" dirty="0" smtClean="0">
                <a:latin typeface="+mn-lt"/>
                <a:ea typeface="+mn-ea"/>
                <a:cs typeface="+mn-ea"/>
                <a:sym typeface="+mn-lt"/>
              </a:rPr>
              <a:t>的数据。</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一个事务在处理过程中如果重复读取某一个数据，而且这个数据恰好被其他事务修改并提交了，那么当前重复读取数据的事务就会出现同一个数据前后不同的情况。</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在这个隔离级别会发生“不可重复读”的场景。</a:t>
            </a:r>
            <a:endParaRPr lang="en-US" altLang="zh-CN" dirty="0" smtClean="0">
              <a:latin typeface="+mn-lt"/>
              <a:ea typeface="+mn-ea"/>
              <a:cs typeface="+mn-ea"/>
              <a:sym typeface="+mn-lt"/>
            </a:endParaRPr>
          </a:p>
          <a:p>
            <a:pPr lvl="1"/>
            <a:r>
              <a:rPr lang="en-US" altLang="zh-CN" dirty="0" smtClean="0">
                <a:latin typeface="+mn-lt"/>
                <a:ea typeface="+mn-ea"/>
                <a:cs typeface="+mn-ea"/>
                <a:sym typeface="+mn-lt"/>
              </a:rPr>
              <a:t>Read Uncommitted</a:t>
            </a:r>
            <a:r>
              <a:rPr lang="zh-CN" altLang="en-US" dirty="0" smtClean="0">
                <a:latin typeface="+mn-lt"/>
                <a:ea typeface="+mn-ea"/>
                <a:cs typeface="+mn-ea"/>
                <a:sym typeface="+mn-lt"/>
              </a:rPr>
              <a:t>（未提交读）</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一个事务能读取到其他事务修改过，但是还没有提交的</a:t>
            </a:r>
            <a:r>
              <a:rPr lang="en-US" altLang="zh-CN" dirty="0" smtClean="0">
                <a:latin typeface="+mn-lt"/>
                <a:ea typeface="+mn-ea"/>
                <a:cs typeface="+mn-ea"/>
                <a:sym typeface="+mn-lt"/>
              </a:rPr>
              <a:t>(Uncommitted</a:t>
            </a:r>
            <a:r>
              <a:rPr lang="en-US" altLang="zh-CN" dirty="0">
                <a:latin typeface="+mn-lt"/>
                <a:ea typeface="+mn-ea"/>
                <a:cs typeface="+mn-ea"/>
                <a:sym typeface="+mn-lt"/>
              </a:rPr>
              <a:t>)</a:t>
            </a:r>
            <a:r>
              <a:rPr lang="zh-CN" altLang="en-US" dirty="0" smtClean="0">
                <a:latin typeface="+mn-lt"/>
                <a:ea typeface="+mn-ea"/>
                <a:cs typeface="+mn-ea"/>
                <a:sym typeface="+mn-lt"/>
              </a:rPr>
              <a:t>的数据。</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数据被其他事务修改过，但还没有提交，就存在着回滚的可能性，这时候读取这些“未提交”数据的情况就是“脏读”。</a:t>
            </a:r>
            <a:endParaRPr lang="en-US" altLang="zh-CN" dirty="0" smtClean="0">
              <a:latin typeface="+mn-lt"/>
              <a:ea typeface="+mn-ea"/>
              <a:cs typeface="+mn-ea"/>
              <a:sym typeface="+mn-lt"/>
            </a:endParaRPr>
          </a:p>
          <a:p>
            <a:pPr lvl="2"/>
            <a:r>
              <a:rPr lang="zh-CN" altLang="en-US" dirty="0" smtClean="0">
                <a:latin typeface="+mn-lt"/>
                <a:ea typeface="+mn-ea"/>
                <a:cs typeface="+mn-ea"/>
                <a:sym typeface="+mn-lt"/>
              </a:rPr>
              <a:t>在这个隔离级别会发生“脏读”场景。</a:t>
            </a:r>
            <a:endParaRPr lang="en-US" altLang="zh-CN"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事务隔离级别与问题对应表</a:t>
            </a:r>
            <a:endParaRPr lang="zh-CN" altLang="en-US" dirty="0">
              <a:latin typeface="+mn-lt"/>
              <a:ea typeface="+mn-ea"/>
              <a:cs typeface="+mn-ea"/>
              <a:sym typeface="+mn-lt"/>
            </a:endParaRPr>
          </a:p>
        </p:txBody>
      </p:sp>
      <p:graphicFrame>
        <p:nvGraphicFramePr>
          <p:cNvPr id="5" name="表格 4"/>
          <p:cNvGraphicFramePr>
            <a:graphicFrameLocks noGrp="1"/>
          </p:cNvGraphicFramePr>
          <p:nvPr/>
        </p:nvGraphicFramePr>
        <p:xfrm>
          <a:off x="1487488" y="1880828"/>
          <a:ext cx="9433049" cy="2280255"/>
        </p:xfrm>
        <a:graphic>
          <a:graphicData uri="http://schemas.openxmlformats.org/drawingml/2006/table">
            <a:tbl>
              <a:tblPr firstRow="1" bandRow="1"/>
              <a:tblGrid>
                <a:gridCol w="2448272"/>
                <a:gridCol w="2328259"/>
                <a:gridCol w="2328259"/>
                <a:gridCol w="2328259"/>
              </a:tblGrid>
              <a:tr h="456051">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dirty="0" smtClean="0">
                          <a:solidFill>
                            <a:schemeClr val="tx1"/>
                          </a:solidFill>
                          <a:latin typeface="+mn-lt"/>
                          <a:ea typeface="+mn-ea"/>
                          <a:cs typeface="+mn-ea"/>
                          <a:sym typeface="+mn-lt"/>
                        </a:rPr>
                        <a:t>事务隔离级别</a:t>
                      </a:r>
                      <a:endParaRPr lang="zh-CN" altLang="en-US" sz="2000" dirty="0">
                        <a:solidFill>
                          <a:schemeClr val="tx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000" dirty="0" smtClean="0">
                          <a:solidFill>
                            <a:schemeClr val="tx1"/>
                          </a:solidFill>
                          <a:latin typeface="+mn-lt"/>
                          <a:ea typeface="+mn-ea"/>
                          <a:cs typeface="+mn-ea"/>
                          <a:sym typeface="+mn-lt"/>
                        </a:rPr>
                        <a:t>脏读</a:t>
                      </a:r>
                      <a:endParaRPr lang="zh-CN" altLang="en-US" sz="2000" dirty="0">
                        <a:solidFill>
                          <a:schemeClr val="tx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2000" b="1" kern="1200" dirty="0" smtClean="0">
                          <a:solidFill>
                            <a:schemeClr val="tx1"/>
                          </a:solidFill>
                          <a:latin typeface="+mn-lt"/>
                          <a:ea typeface="+mn-ea"/>
                          <a:cs typeface="+mn-ea"/>
                          <a:sym typeface="+mn-lt"/>
                        </a:rPr>
                        <a:t>不可重复读</a:t>
                      </a:r>
                      <a:endParaRPr lang="zh-CN" altLang="en-US" sz="2000" b="1" kern="1200" dirty="0">
                        <a:solidFill>
                          <a:schemeClr val="tx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2000" b="1" kern="1200" dirty="0" smtClean="0">
                          <a:solidFill>
                            <a:schemeClr val="tx1"/>
                          </a:solidFill>
                          <a:latin typeface="+mn-lt"/>
                          <a:ea typeface="+mn-ea"/>
                          <a:cs typeface="+mn-ea"/>
                          <a:sym typeface="+mn-lt"/>
                        </a:rPr>
                        <a:t>幻影读</a:t>
                      </a:r>
                      <a:endParaRPr lang="zh-CN" altLang="en-US" sz="2000" b="1" kern="1200" dirty="0">
                        <a:solidFill>
                          <a:schemeClr val="tx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56051">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1800" kern="1200" dirty="0" smtClean="0">
                          <a:solidFill>
                            <a:schemeClr val="dk1"/>
                          </a:solidFill>
                          <a:latin typeface="+mn-lt"/>
                          <a:ea typeface="+mn-ea"/>
                          <a:cs typeface="+mn-ea"/>
                          <a:sym typeface="+mn-lt"/>
                        </a:rPr>
                        <a:t>未提交读</a:t>
                      </a:r>
                      <a:endParaRPr lang="zh-CN" altLang="en-US" sz="18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1800" kern="1200" dirty="0" smtClean="0">
                          <a:solidFill>
                            <a:schemeClr val="dk1"/>
                          </a:solidFill>
                          <a:latin typeface="+mn-lt"/>
                          <a:ea typeface="+mn-ea"/>
                          <a:cs typeface="+mn-ea"/>
                          <a:sym typeface="+mn-lt"/>
                        </a:rPr>
                        <a:t>可能</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kern="1200" dirty="0" smtClean="0">
                          <a:solidFill>
                            <a:schemeClr val="dk1"/>
                          </a:solidFill>
                          <a:latin typeface="+mn-lt"/>
                          <a:ea typeface="+mn-ea"/>
                          <a:cs typeface="+mn-ea"/>
                          <a:sym typeface="+mn-lt"/>
                        </a:rPr>
                        <a:t>可能</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kern="1200" dirty="0" smtClean="0">
                          <a:solidFill>
                            <a:schemeClr val="dk1"/>
                          </a:solidFill>
                          <a:latin typeface="+mn-lt"/>
                          <a:ea typeface="+mn-ea"/>
                          <a:cs typeface="+mn-ea"/>
                          <a:sym typeface="+mn-lt"/>
                        </a:rPr>
                        <a:t>可能</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6051">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1800" kern="1200" dirty="0" smtClean="0">
                          <a:solidFill>
                            <a:schemeClr val="dk1"/>
                          </a:solidFill>
                          <a:latin typeface="+mn-lt"/>
                          <a:ea typeface="+mn-ea"/>
                          <a:cs typeface="+mn-ea"/>
                          <a:sym typeface="+mn-lt"/>
                        </a:rPr>
                        <a:t>已提交读</a:t>
                      </a:r>
                      <a:endParaRPr lang="zh-CN" altLang="en-US" sz="18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zh-CN" altLang="en-US" sz="1800" kern="1200" dirty="0" smtClean="0">
                          <a:solidFill>
                            <a:schemeClr val="dk1"/>
                          </a:solidFill>
                          <a:latin typeface="+mn-lt"/>
                          <a:ea typeface="+mn-ea"/>
                          <a:cs typeface="+mn-ea"/>
                          <a:sym typeface="+mn-lt"/>
                        </a:rPr>
                        <a:t>不可能</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kern="1200" dirty="0" smtClean="0">
                          <a:solidFill>
                            <a:schemeClr val="dk1"/>
                          </a:solidFill>
                          <a:latin typeface="+mn-lt"/>
                          <a:ea typeface="+mn-ea"/>
                          <a:cs typeface="+mn-ea"/>
                          <a:sym typeface="+mn-lt"/>
                        </a:rPr>
                        <a:t>可能</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dk1"/>
                          </a:solidFill>
                          <a:latin typeface="+mn-lt"/>
                          <a:ea typeface="+mn-ea"/>
                          <a:cs typeface="+mn-ea"/>
                          <a:sym typeface="+mn-lt"/>
                        </a:rPr>
                        <a:t>可能</a:t>
                      </a:r>
                      <a:endParaRPr lang="zh-CN" altLang="en-US" sz="1800" kern="1200" dirty="0" smtClean="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6051">
                <a:tc>
                  <a:txBody>
                    <a:bodyPr/>
                    <a:lstStyle/>
                    <a:p>
                      <a:pPr algn="ctr"/>
                      <a:r>
                        <a:rPr lang="zh-CN" altLang="en-US" sz="1800" kern="1200" dirty="0" smtClean="0">
                          <a:solidFill>
                            <a:schemeClr val="dk1"/>
                          </a:solidFill>
                          <a:latin typeface="+mn-lt"/>
                          <a:ea typeface="+mn-ea"/>
                          <a:cs typeface="+mn-ea"/>
                          <a:sym typeface="+mn-lt"/>
                        </a:rPr>
                        <a:t>可重复读</a:t>
                      </a:r>
                      <a:endParaRPr lang="zh-CN" altLang="en-US" sz="18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kern="1200" dirty="0" smtClean="0">
                          <a:solidFill>
                            <a:schemeClr val="dk1"/>
                          </a:solidFill>
                          <a:latin typeface="+mn-lt"/>
                          <a:ea typeface="+mn-ea"/>
                          <a:cs typeface="+mn-ea"/>
                          <a:sym typeface="+mn-lt"/>
                        </a:rPr>
                        <a:t>不可能</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kern="1200" dirty="0" smtClean="0">
                          <a:solidFill>
                            <a:schemeClr val="dk1"/>
                          </a:solidFill>
                          <a:latin typeface="+mn-lt"/>
                          <a:ea typeface="+mn-ea"/>
                          <a:cs typeface="+mn-ea"/>
                          <a:sym typeface="+mn-lt"/>
                        </a:rPr>
                        <a:t>不可能</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dk1"/>
                          </a:solidFill>
                          <a:latin typeface="+mn-lt"/>
                          <a:ea typeface="+mn-ea"/>
                          <a:cs typeface="+mn-ea"/>
                          <a:sym typeface="+mn-lt"/>
                        </a:rPr>
                        <a:t>可能</a:t>
                      </a:r>
                      <a:endParaRPr lang="zh-CN" altLang="en-US" sz="1800" kern="1200" dirty="0" smtClean="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6051">
                <a:tc>
                  <a:txBody>
                    <a:bodyPr/>
                    <a:lstStyle/>
                    <a:p>
                      <a:pPr algn="ctr"/>
                      <a:r>
                        <a:rPr lang="zh-CN" altLang="en-US" sz="1800" kern="1200" dirty="0" smtClean="0">
                          <a:solidFill>
                            <a:schemeClr val="dk1"/>
                          </a:solidFill>
                          <a:latin typeface="+mn-lt"/>
                          <a:ea typeface="+mn-ea"/>
                          <a:cs typeface="+mn-ea"/>
                          <a:sym typeface="+mn-lt"/>
                        </a:rPr>
                        <a:t>序列化</a:t>
                      </a:r>
                      <a:endParaRPr lang="zh-CN" altLang="en-US" sz="1800" kern="1200" dirty="0">
                        <a:solidFill>
                          <a:schemeClr val="dk1"/>
                        </a:solidFill>
                        <a:latin typeface="+mn-lt"/>
                        <a:ea typeface="+mn-ea"/>
                        <a:cs typeface="+mn-ea"/>
                        <a:sym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kern="1200" dirty="0" smtClean="0">
                          <a:solidFill>
                            <a:schemeClr val="dk1"/>
                          </a:solidFill>
                          <a:latin typeface="+mn-lt"/>
                          <a:ea typeface="+mn-ea"/>
                          <a:cs typeface="+mn-ea"/>
                          <a:sym typeface="+mn-lt"/>
                        </a:rPr>
                        <a:t>不可能</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kern="1200" dirty="0" smtClean="0">
                          <a:solidFill>
                            <a:schemeClr val="dk1"/>
                          </a:solidFill>
                          <a:latin typeface="+mn-lt"/>
                          <a:ea typeface="+mn-ea"/>
                          <a:cs typeface="+mn-ea"/>
                          <a:sym typeface="+mn-lt"/>
                        </a:rPr>
                        <a:t>不可能</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800" kern="1200" dirty="0" smtClean="0">
                          <a:solidFill>
                            <a:schemeClr val="dk1"/>
                          </a:solidFill>
                          <a:latin typeface="+mn-lt"/>
                          <a:ea typeface="+mn-ea"/>
                          <a:cs typeface="+mn-ea"/>
                          <a:sym typeface="+mn-lt"/>
                        </a:rPr>
                        <a:t>不可能</a:t>
                      </a:r>
                      <a:endParaRPr lang="zh-CN" altLang="en-US" sz="1800" kern="1200" dirty="0">
                        <a:solidFill>
                          <a:schemeClr val="dk1"/>
                        </a:solidFill>
                        <a:latin typeface="+mn-lt"/>
                        <a:ea typeface="+mn-ea"/>
                        <a:cs typeface="+mn-ea"/>
                        <a:sym typeface="+mn-lt"/>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sz="quarter" idx="10"/>
          </p:nvPr>
        </p:nvSpPr>
        <p:spPr>
          <a:prstGeom prst="rect">
            <a:avLst/>
          </a:prstGeom>
        </p:spPr>
        <p:txBody>
          <a:bodyPr>
            <a:normAutofit/>
          </a:bodyPr>
          <a:lstStyle/>
          <a:p>
            <a:r>
              <a:rPr lang="zh-CN" altLang="en-US" dirty="0">
                <a:latin typeface="+mn-lt"/>
                <a:ea typeface="+mn-ea"/>
                <a:cs typeface="+mn-ea"/>
                <a:sym typeface="+mn-lt"/>
              </a:rPr>
              <a:t>说明了数据库管理的核心目标，并介绍了数据库管理的工作</a:t>
            </a:r>
            <a:r>
              <a:rPr lang="zh-CN" altLang="en-US" dirty="0" smtClean="0">
                <a:latin typeface="+mn-lt"/>
                <a:ea typeface="+mn-ea"/>
                <a:cs typeface="+mn-ea"/>
                <a:sym typeface="+mn-lt"/>
              </a:rPr>
              <a:t>范围：</a:t>
            </a:r>
            <a:endParaRPr lang="zh-CN" altLang="en-US" dirty="0">
              <a:latin typeface="+mn-lt"/>
              <a:ea typeface="+mn-ea"/>
              <a:cs typeface="+mn-ea"/>
              <a:sym typeface="+mn-lt"/>
            </a:endParaRPr>
          </a:p>
          <a:p>
            <a:pPr lvl="1"/>
            <a:r>
              <a:rPr lang="zh-CN" altLang="en-US" dirty="0">
                <a:latin typeface="+mn-lt"/>
                <a:ea typeface="+mn-ea"/>
                <a:cs typeface="+mn-ea"/>
                <a:sym typeface="+mn-lt"/>
              </a:rPr>
              <a:t>介绍了数据库对象管理的工作</a:t>
            </a:r>
            <a:r>
              <a:rPr lang="zh-CN" altLang="en-US" dirty="0" smtClean="0">
                <a:latin typeface="+mn-lt"/>
                <a:ea typeface="+mn-ea"/>
                <a:cs typeface="+mn-ea"/>
                <a:sym typeface="+mn-lt"/>
              </a:rPr>
              <a:t>内容；</a:t>
            </a:r>
            <a:endParaRPr lang="zh-CN" altLang="en-US" dirty="0">
              <a:latin typeface="+mn-lt"/>
              <a:ea typeface="+mn-ea"/>
              <a:cs typeface="+mn-ea"/>
              <a:sym typeface="+mn-lt"/>
            </a:endParaRPr>
          </a:p>
          <a:p>
            <a:pPr lvl="1"/>
            <a:r>
              <a:rPr lang="zh-CN" altLang="en-US" dirty="0">
                <a:latin typeface="+mn-lt"/>
                <a:ea typeface="+mn-ea"/>
                <a:cs typeface="+mn-ea"/>
                <a:sym typeface="+mn-lt"/>
              </a:rPr>
              <a:t>介绍了备份恢复的基本概念，灾难恢复等级以及相关概念，并介绍了不同备份策略以及之间的</a:t>
            </a:r>
            <a:r>
              <a:rPr lang="zh-CN" altLang="en-US" dirty="0" smtClean="0">
                <a:latin typeface="+mn-lt"/>
                <a:ea typeface="+mn-ea"/>
                <a:cs typeface="+mn-ea"/>
                <a:sym typeface="+mn-lt"/>
              </a:rPr>
              <a:t>差异；</a:t>
            </a:r>
            <a:endParaRPr lang="zh-CN" altLang="en-US" dirty="0">
              <a:latin typeface="+mn-lt"/>
              <a:ea typeface="+mn-ea"/>
              <a:cs typeface="+mn-ea"/>
              <a:sym typeface="+mn-lt"/>
            </a:endParaRPr>
          </a:p>
          <a:p>
            <a:pPr lvl="1"/>
            <a:r>
              <a:rPr lang="zh-CN" altLang="en-US" dirty="0">
                <a:latin typeface="+mn-lt"/>
                <a:ea typeface="+mn-ea"/>
                <a:cs typeface="+mn-ea"/>
                <a:sym typeface="+mn-lt"/>
              </a:rPr>
              <a:t>介绍了数据库系统安全框架和控制</a:t>
            </a:r>
            <a:r>
              <a:rPr lang="zh-CN" altLang="en-US" dirty="0" smtClean="0">
                <a:latin typeface="+mn-lt"/>
                <a:ea typeface="+mn-ea"/>
                <a:cs typeface="+mn-ea"/>
                <a:sym typeface="+mn-lt"/>
              </a:rPr>
              <a:t>模型；</a:t>
            </a:r>
            <a:endParaRPr lang="zh-CN" altLang="en-US" dirty="0">
              <a:latin typeface="+mn-lt"/>
              <a:ea typeface="+mn-ea"/>
              <a:cs typeface="+mn-ea"/>
              <a:sym typeface="+mn-lt"/>
            </a:endParaRPr>
          </a:p>
          <a:p>
            <a:pPr lvl="1"/>
            <a:r>
              <a:rPr lang="zh-CN" altLang="en-US" dirty="0">
                <a:latin typeface="+mn-lt"/>
                <a:ea typeface="+mn-ea"/>
                <a:cs typeface="+mn-ea"/>
                <a:sym typeface="+mn-lt"/>
              </a:rPr>
              <a:t>介绍了数据库性能管理的意义和目标，以及性能管理工作的一些场景和工作</a:t>
            </a:r>
            <a:r>
              <a:rPr lang="zh-CN" altLang="en-US" dirty="0" smtClean="0">
                <a:latin typeface="+mn-lt"/>
                <a:ea typeface="+mn-ea"/>
                <a:cs typeface="+mn-ea"/>
                <a:sym typeface="+mn-lt"/>
              </a:rPr>
              <a:t>内容。</a:t>
            </a:r>
            <a:endParaRPr lang="zh-CN" altLang="en-US" dirty="0">
              <a:latin typeface="+mn-lt"/>
              <a:ea typeface="+mn-ea"/>
              <a:cs typeface="+mn-ea"/>
              <a:sym typeface="+mn-lt"/>
            </a:endParaRPr>
          </a:p>
          <a:p>
            <a:r>
              <a:rPr lang="zh-CN" altLang="en-US" dirty="0">
                <a:latin typeface="+mn-lt"/>
                <a:ea typeface="+mn-ea"/>
                <a:cs typeface="+mn-ea"/>
                <a:sym typeface="+mn-lt"/>
              </a:rPr>
              <a:t>对数据库主要</a:t>
            </a:r>
            <a:r>
              <a:rPr lang="zh-CN" altLang="en-US" dirty="0" smtClean="0">
                <a:latin typeface="+mn-lt"/>
                <a:ea typeface="+mn-ea"/>
                <a:cs typeface="+mn-ea"/>
                <a:sym typeface="+mn-lt"/>
              </a:rPr>
              <a:t>的概念</a:t>
            </a:r>
            <a:r>
              <a:rPr lang="zh-CN" altLang="en-US" dirty="0">
                <a:latin typeface="+mn-lt"/>
                <a:ea typeface="+mn-ea"/>
                <a:cs typeface="+mn-ea"/>
                <a:sym typeface="+mn-lt"/>
              </a:rPr>
              <a:t>进行了介绍和</a:t>
            </a:r>
            <a:r>
              <a:rPr lang="zh-CN" altLang="en-US" dirty="0" smtClean="0">
                <a:latin typeface="+mn-lt"/>
                <a:ea typeface="+mn-ea"/>
                <a:cs typeface="+mn-ea"/>
                <a:sym typeface="+mn-lt"/>
              </a:rPr>
              <a:t>说明：</a:t>
            </a:r>
            <a:endParaRPr lang="en-US" altLang="zh-CN" dirty="0" smtClean="0">
              <a:latin typeface="+mn-lt"/>
              <a:ea typeface="+mn-ea"/>
              <a:cs typeface="+mn-ea"/>
              <a:sym typeface="+mn-lt"/>
            </a:endParaRPr>
          </a:p>
          <a:p>
            <a:pPr lvl="1"/>
            <a:r>
              <a:rPr lang="zh-CN" altLang="en-US" dirty="0" smtClean="0">
                <a:latin typeface="+mn-lt"/>
                <a:ea typeface="+mn-ea"/>
                <a:cs typeface="+mn-ea"/>
                <a:sym typeface="+mn-lt"/>
              </a:rPr>
              <a:t>针对</a:t>
            </a:r>
            <a:r>
              <a:rPr lang="zh-CN" altLang="en-US" dirty="0">
                <a:latin typeface="+mn-lt"/>
                <a:ea typeface="+mn-ea"/>
                <a:cs typeface="+mn-ea"/>
                <a:sym typeface="+mn-lt"/>
              </a:rPr>
              <a:t>一些容易混淆的概念进行了对比</a:t>
            </a:r>
            <a:r>
              <a:rPr lang="zh-CN" altLang="en-US" dirty="0" smtClean="0">
                <a:latin typeface="+mn-lt"/>
                <a:ea typeface="+mn-ea"/>
                <a:cs typeface="+mn-ea"/>
                <a:sym typeface="+mn-lt"/>
              </a:rPr>
              <a:t>说明；</a:t>
            </a:r>
            <a:endParaRPr lang="zh-CN" altLang="en-US" dirty="0">
              <a:latin typeface="+mn-lt"/>
              <a:ea typeface="+mn-ea"/>
              <a:cs typeface="+mn-ea"/>
              <a:sym typeface="+mn-lt"/>
            </a:endParaRPr>
          </a:p>
          <a:p>
            <a:pPr lvl="1"/>
            <a:r>
              <a:rPr lang="zh-CN" altLang="en-US" dirty="0">
                <a:latin typeface="+mn-lt"/>
                <a:ea typeface="+mn-ea"/>
                <a:cs typeface="+mn-ea"/>
                <a:sym typeface="+mn-lt"/>
              </a:rPr>
              <a:t>并</a:t>
            </a:r>
            <a:r>
              <a:rPr lang="zh-CN" altLang="en-US" dirty="0" smtClean="0">
                <a:latin typeface="+mn-lt"/>
                <a:ea typeface="+mn-ea"/>
                <a:cs typeface="+mn-ea"/>
                <a:sym typeface="+mn-lt"/>
              </a:rPr>
              <a:t>对</a:t>
            </a:r>
            <a:r>
              <a:rPr lang="zh-CN" altLang="en-US" dirty="0">
                <a:latin typeface="+mn-lt"/>
                <a:ea typeface="+mn-ea"/>
                <a:cs typeface="+mn-ea"/>
                <a:sym typeface="+mn-lt"/>
              </a:rPr>
              <a:t>重</a:t>
            </a:r>
            <a:r>
              <a:rPr lang="zh-CN" altLang="en-US" dirty="0" smtClean="0">
                <a:latin typeface="+mn-lt"/>
                <a:ea typeface="+mn-ea"/>
                <a:cs typeface="+mn-ea"/>
                <a:sym typeface="+mn-lt"/>
              </a:rPr>
              <a:t>要但是不宜理解的概念进行了基于场景的介绍分析。</a:t>
            </a:r>
            <a:endParaRPr lang="zh-CN" altLang="en-US"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数据库管理工作范围 </a:t>
            </a:r>
            <a:r>
              <a:rPr lang="en-US" altLang="zh-CN" dirty="0" smtClean="0">
                <a:latin typeface="+mn-lt"/>
                <a:ea typeface="+mn-ea"/>
                <a:cs typeface="+mn-ea"/>
                <a:sym typeface="+mn-lt"/>
              </a:rPr>
              <a:t>(2)</a:t>
            </a:r>
            <a:endParaRPr lang="zh-CN" altLang="en-US" dirty="0">
              <a:latin typeface="+mn-lt"/>
              <a:ea typeface="+mn-ea"/>
              <a:cs typeface="+mn-ea"/>
              <a:sym typeface="+mn-lt"/>
            </a:endParaRPr>
          </a:p>
        </p:txBody>
      </p:sp>
      <p:sp>
        <p:nvSpPr>
          <p:cNvPr id="3" name="文本占位符 2"/>
          <p:cNvSpPr>
            <a:spLocks noGrp="1"/>
          </p:cNvSpPr>
          <p:nvPr>
            <p:ph type="body" sz="quarter" idx="10"/>
          </p:nvPr>
        </p:nvSpPr>
        <p:spPr/>
        <p:txBody>
          <a:bodyPr>
            <a:normAutofit/>
          </a:bodyPr>
          <a:lstStyle/>
          <a:p>
            <a:r>
              <a:rPr lang="zh-CN" altLang="en-US" sz="2000" dirty="0" smtClean="0">
                <a:latin typeface="+mn-lt"/>
                <a:ea typeface="+mn-ea"/>
                <a:cs typeface="+mn-ea"/>
                <a:sym typeface="+mn-lt"/>
              </a:rPr>
              <a:t>数据库性能管理</a:t>
            </a:r>
            <a:endParaRPr lang="zh-CN" altLang="en-US" sz="2000" dirty="0">
              <a:latin typeface="+mn-lt"/>
              <a:ea typeface="+mn-ea"/>
              <a:cs typeface="+mn-ea"/>
              <a:sym typeface="+mn-lt"/>
            </a:endParaRPr>
          </a:p>
          <a:p>
            <a:pPr lvl="1"/>
            <a:r>
              <a:rPr lang="zh-CN" altLang="en-US" sz="1800" dirty="0" smtClean="0">
                <a:latin typeface="+mn-lt"/>
                <a:ea typeface="+mn-ea"/>
                <a:cs typeface="+mn-ea"/>
                <a:sym typeface="+mn-lt"/>
              </a:rPr>
              <a:t>对影响数据库性能的因素进行监控和优化。</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对数据库能使用的资源进行优化，从而增加系统吞吐量，并减少竞争，最大可能地处理工作负载。</a:t>
            </a:r>
            <a:endParaRPr lang="zh-CN" altLang="en-US" sz="1800" dirty="0">
              <a:latin typeface="+mn-lt"/>
              <a:ea typeface="+mn-ea"/>
              <a:cs typeface="+mn-ea"/>
              <a:sym typeface="+mn-lt"/>
            </a:endParaRPr>
          </a:p>
          <a:p>
            <a:r>
              <a:rPr lang="zh-CN" altLang="en-US" sz="2000" dirty="0" smtClean="0">
                <a:latin typeface="+mn-lt"/>
                <a:ea typeface="+mn-ea"/>
                <a:cs typeface="+mn-ea"/>
                <a:sym typeface="+mn-lt"/>
              </a:rPr>
              <a:t>数据库环境管理</a:t>
            </a:r>
            <a:endParaRPr lang="en-US" altLang="zh-CN" sz="2000" dirty="0" smtClean="0">
              <a:latin typeface="+mn-lt"/>
              <a:ea typeface="+mn-ea"/>
              <a:cs typeface="+mn-ea"/>
              <a:sym typeface="+mn-lt"/>
            </a:endParaRPr>
          </a:p>
          <a:p>
            <a:pPr lvl="1"/>
            <a:r>
              <a:rPr lang="zh-CN" altLang="en-US" sz="1800" dirty="0" smtClean="0">
                <a:latin typeface="+mn-lt"/>
                <a:ea typeface="+mn-ea"/>
                <a:cs typeface="+mn-ea"/>
                <a:sym typeface="+mn-lt"/>
              </a:rPr>
              <a:t>数据库的运行和维护管理，包括安装，配置，升级，迁移等；</a:t>
            </a:r>
            <a:endParaRPr lang="en-US" altLang="zh-CN" sz="1800" dirty="0" smtClean="0">
              <a:latin typeface="+mn-lt"/>
              <a:ea typeface="+mn-ea"/>
              <a:cs typeface="+mn-ea"/>
              <a:sym typeface="+mn-lt"/>
            </a:endParaRPr>
          </a:p>
          <a:p>
            <a:pPr lvl="1"/>
            <a:r>
              <a:rPr lang="zh-CN" altLang="en-US" sz="1800" dirty="0" smtClean="0">
                <a:latin typeface="+mn-lt"/>
                <a:ea typeface="+mn-ea"/>
                <a:cs typeface="+mn-ea"/>
                <a:sym typeface="+mn-lt"/>
              </a:rPr>
              <a:t>确保数据库系统在内的</a:t>
            </a:r>
            <a:r>
              <a:rPr lang="en-US" altLang="zh-CN" sz="1800" dirty="0" smtClean="0">
                <a:latin typeface="+mn-lt"/>
                <a:ea typeface="+mn-ea"/>
                <a:cs typeface="+mn-ea"/>
                <a:sym typeface="+mn-lt"/>
              </a:rPr>
              <a:t>IT</a:t>
            </a:r>
            <a:r>
              <a:rPr lang="zh-CN" altLang="en-US" sz="1800" dirty="0" smtClean="0">
                <a:latin typeface="+mn-lt"/>
                <a:ea typeface="+mn-ea"/>
                <a:cs typeface="+mn-ea"/>
                <a:sym typeface="+mn-lt"/>
              </a:rPr>
              <a:t>基础设施的正常运作。</a:t>
            </a:r>
            <a:endParaRPr lang="en-US" altLang="zh-CN" sz="1800" dirty="0" smtClean="0">
              <a:latin typeface="+mn-lt"/>
              <a:ea typeface="+mn-ea"/>
              <a:cs typeface="+mn-ea"/>
              <a:sym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cs typeface="+mn-ea"/>
                <a:sym typeface="+mn-lt"/>
              </a:rPr>
              <a:t>数据库管理简介</a:t>
            </a:r>
            <a:endParaRPr lang="en-US" altLang="zh-CN" b="1" dirty="0" smtClean="0">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数据库管理及其工作范围</a:t>
            </a:r>
            <a:endParaRPr lang="en-US" altLang="zh-CN" dirty="0">
              <a:solidFill>
                <a:schemeClr val="bg1">
                  <a:lumMod val="50000"/>
                </a:schemeClr>
              </a:solidFill>
              <a:ea typeface="+mn-ea"/>
              <a:cs typeface="+mn-ea"/>
              <a:sym typeface="+mn-lt"/>
            </a:endParaRPr>
          </a:p>
          <a:p>
            <a:pPr lvl="1">
              <a:buSzPct val="60000"/>
              <a:buFont typeface="Wingdings" panose="05000000000000000000" pitchFamily="2" charset="2"/>
              <a:buChar char="n"/>
            </a:pPr>
            <a:r>
              <a:rPr lang="zh-CN" altLang="en-US" dirty="0" smtClean="0">
                <a:ea typeface="+mn-ea"/>
                <a:cs typeface="+mn-ea"/>
                <a:sym typeface="+mn-lt"/>
              </a:rPr>
              <a:t>对象管理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备份恢复管理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安全管理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性能管理</a:t>
            </a:r>
            <a:endParaRPr lang="en-US" altLang="zh-CN" dirty="0">
              <a:solidFill>
                <a:schemeClr val="bg1">
                  <a:lumMod val="50000"/>
                </a:schemeClr>
              </a:solidFill>
              <a:ea typeface="+mn-ea"/>
              <a:cs typeface="+mn-ea"/>
              <a:sym typeface="+mn-lt"/>
            </a:endParaRPr>
          </a:p>
          <a:p>
            <a:pPr lvl="1">
              <a:buSzPct val="50000"/>
              <a:buFont typeface="Wingdings" panose="05000000000000000000" pitchFamily="2" charset="2"/>
              <a:buChar char="p"/>
            </a:pPr>
            <a:r>
              <a:rPr lang="zh-CN" altLang="en-US" dirty="0">
                <a:solidFill>
                  <a:schemeClr val="bg1">
                    <a:lumMod val="50000"/>
                  </a:schemeClr>
                </a:solidFill>
                <a:ea typeface="+mn-ea"/>
                <a:cs typeface="+mn-ea"/>
                <a:sym typeface="+mn-lt"/>
              </a:rPr>
              <a:t>运维管理</a:t>
            </a:r>
            <a:endParaRPr lang="en-US" altLang="zh-CN" dirty="0">
              <a:solidFill>
                <a:schemeClr val="bg1">
                  <a:lumMod val="50000"/>
                </a:schemeClr>
              </a:solidFill>
              <a:ea typeface="+mn-ea"/>
              <a:cs typeface="+mn-ea"/>
              <a:sym typeface="+mn-lt"/>
            </a:endParaRPr>
          </a:p>
          <a:p>
            <a:r>
              <a:rPr lang="zh-CN" altLang="en-US" dirty="0" smtClean="0">
                <a:solidFill>
                  <a:schemeClr val="bg1">
                    <a:lumMod val="50000"/>
                  </a:schemeClr>
                </a:solidFill>
                <a:cs typeface="+mn-ea"/>
                <a:sym typeface="+mn-lt"/>
              </a:rPr>
              <a:t>数据库</a:t>
            </a:r>
            <a:r>
              <a:rPr lang="zh-CN" altLang="en-US" dirty="0">
                <a:solidFill>
                  <a:schemeClr val="bg1">
                    <a:lumMod val="50000"/>
                  </a:schemeClr>
                </a:solidFill>
                <a:cs typeface="+mn-ea"/>
                <a:sym typeface="+mn-lt"/>
              </a:rPr>
              <a:t>重要</a:t>
            </a:r>
            <a:r>
              <a:rPr lang="zh-CN" altLang="en-US" dirty="0" smtClean="0">
                <a:solidFill>
                  <a:schemeClr val="bg1">
                    <a:lumMod val="50000"/>
                  </a:schemeClr>
                </a:solidFill>
                <a:cs typeface="+mn-ea"/>
                <a:sym typeface="+mn-lt"/>
              </a:rPr>
              <a:t>概念</a:t>
            </a:r>
            <a:endParaRPr lang="en-US" altLang="zh-CN" dirty="0" smtClean="0">
              <a:cs typeface="+mn-ea"/>
              <a:sym typeface="+mn-lt"/>
            </a:endParaRPr>
          </a:p>
          <a:p>
            <a:endParaRPr lang="zh-CN" altLang="en-US" sz="2800" dirty="0">
              <a:cs typeface="+mn-ea"/>
              <a:sym typeface="+mn-lt"/>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OWER_USER_TAGS_ICONS" val="database*wireframes*mockup"/>
</p:tagLst>
</file>

<file path=ppt/tags/tag2.xml><?xml version="1.0" encoding="utf-8"?>
<p:tagLst xmlns:p="http://schemas.openxmlformats.org/presentationml/2006/main">
  <p:tag name="POWER_USER_TAGS_ICONS" val="database*wireframes*mockup"/>
</p:tagLst>
</file>

<file path=ppt/tags/tag3.xml><?xml version="1.0" encoding="utf-8"?>
<p:tagLst xmlns:p="http://schemas.openxmlformats.org/presentationml/2006/main">
  <p:tag name="POWER_USER_TAGS_ICONS" val="database*wireframes*mockup"/>
</p:tagLst>
</file>

<file path=ppt/tags/tag4.xml><?xml version="1.0" encoding="utf-8"?>
<p:tagLst xmlns:p="http://schemas.openxmlformats.org/presentationml/2006/main">
  <p:tag name="POWER_USER_TAGS_ICONS" val="1*number*numbering*figures*one"/>
</p:tagLst>
</file>

<file path=ppt/tags/tag5.xml><?xml version="1.0" encoding="utf-8"?>
<p:tagLst xmlns:p="http://schemas.openxmlformats.org/presentationml/2006/main">
  <p:tag name="POWER_USER_TAGS_ICONS" val="1*number*numbering*figures*one"/>
</p:tagLst>
</file>

<file path=ppt/tags/tag6.xml><?xml version="1.0" encoding="utf-8"?>
<p:tagLst xmlns:p="http://schemas.openxmlformats.org/presentationml/2006/main">
  <p:tag name="POWER_USER_TAGS_ICONS" val="1*number*numbering*figures*one"/>
</p:tagLst>
</file>

<file path=ppt/tags/tag7.xml><?xml version="1.0" encoding="utf-8"?>
<p:tagLst xmlns:p="http://schemas.openxmlformats.org/presentationml/2006/main">
  <p:tag name="POWER_USER_TAGS_ICONS" val="1*number*numbering*figures*one"/>
</p:tagLst>
</file>

<file path=ppt/tags/tag8.xml><?xml version="1.0" encoding="utf-8"?>
<p:tagLst xmlns:p="http://schemas.openxmlformats.org/presentationml/2006/main">
  <p:tag name="POWER_USER_TAGS_ICONS" val="1*number*numbering*figures*one"/>
</p:tagLst>
</file>

<file path=ppt/tags/tag9.xml><?xml version="1.0" encoding="utf-8"?>
<p:tagLst xmlns:p="http://schemas.openxmlformats.org/presentationml/2006/main">
  <p:tag name="POWER_USER_TAGS_ICONS" val="1*number*numbering*figures*one"/>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sor00bs">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16050</Words>
  <Application>WPS 演示</Application>
  <PresentationFormat>宽屏</PresentationFormat>
  <Paragraphs>2004</Paragraphs>
  <Slides>77</Slides>
  <Notes>81</Notes>
  <HiddenSlides>2</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77</vt:i4>
      </vt:variant>
    </vt:vector>
  </HeadingPairs>
  <TitlesOfParts>
    <vt:vector size="91" baseType="lpstr">
      <vt:lpstr>Arial</vt:lpstr>
      <vt:lpstr>宋体</vt:lpstr>
      <vt:lpstr>Wingdings</vt:lpstr>
      <vt:lpstr>Huawei Sans</vt:lpstr>
      <vt:lpstr>Oswald</vt:lpstr>
      <vt:lpstr>方正兰亭黑简体</vt:lpstr>
      <vt:lpstr>微软雅黑</vt:lpstr>
      <vt:lpstr>Arial Unicode MS</vt:lpstr>
      <vt:lpstr>Calibri</vt:lpstr>
      <vt:lpstr>FrutigerNext LT Light</vt:lpstr>
      <vt:lpstr>Dark Courier</vt:lpstr>
      <vt:lpstr>FrutigerNext LT Medium</vt:lpstr>
      <vt:lpstr>方正兰亭黑简体</vt:lpstr>
      <vt:lpstr>自定义设计方案</vt:lpstr>
      <vt:lpstr>第二章 数据库基础知识</vt:lpstr>
      <vt:lpstr>PowerPoint 演示文稿</vt:lpstr>
      <vt:lpstr>PowerPoint 演示文稿</vt:lpstr>
      <vt:lpstr>PowerPoint 演示文稿</vt:lpstr>
      <vt:lpstr>PowerPoint 演示文稿</vt:lpstr>
      <vt:lpstr>数据库管理 (Database Admin)</vt:lpstr>
      <vt:lpstr>数据库管理工作范围 (1)</vt:lpstr>
      <vt:lpstr>数据库管理工作范围 (2)</vt:lpstr>
      <vt:lpstr>PowerPoint 演示文稿</vt:lpstr>
      <vt:lpstr>数据库对象</vt:lpstr>
      <vt:lpstr>制定数据库对象命名规范</vt:lpstr>
      <vt:lpstr>PowerPoint 演示文稿</vt:lpstr>
      <vt:lpstr>备份和恢复的基本概念</vt:lpstr>
      <vt:lpstr>灾难恢复</vt:lpstr>
      <vt:lpstr>灾难恢复等级</vt:lpstr>
      <vt:lpstr>某行业RTO/RPO与灾难恢复能力等级关系</vt:lpstr>
      <vt:lpstr>备份方式</vt:lpstr>
      <vt:lpstr>全量备份</vt:lpstr>
      <vt:lpstr>差异备份和增量备份</vt:lpstr>
      <vt:lpstr>热备，温备和冷备</vt:lpstr>
      <vt:lpstr>物理备份和逻辑备份</vt:lpstr>
      <vt:lpstr>PowerPoint 演示文稿</vt:lpstr>
      <vt:lpstr>数据库系统安全框架</vt:lpstr>
      <vt:lpstr>安全控制模型</vt:lpstr>
      <vt:lpstr>身份验证</vt:lpstr>
      <vt:lpstr>访问控制</vt:lpstr>
      <vt:lpstr>开启审计</vt:lpstr>
      <vt:lpstr>数据库加密</vt:lpstr>
      <vt:lpstr>PowerPoint 演示文稿</vt:lpstr>
      <vt:lpstr>资源</vt:lpstr>
      <vt:lpstr>性能管理的意义</vt:lpstr>
      <vt:lpstr>性能管理的目标</vt:lpstr>
      <vt:lpstr>性能优化工作的一些场景</vt:lpstr>
      <vt:lpstr>性能管理需要采集的数据</vt:lpstr>
      <vt:lpstr>建立性能报表</vt:lpstr>
      <vt:lpstr>PowerPoint 演示文稿</vt:lpstr>
      <vt:lpstr>数据库安装</vt:lpstr>
      <vt:lpstr>数据库卸载</vt:lpstr>
      <vt:lpstr>数据库迁移</vt:lpstr>
      <vt:lpstr>数据库扩容</vt:lpstr>
      <vt:lpstr>例行维护工作</vt:lpstr>
      <vt:lpstr>PowerPoint 演示文稿</vt:lpstr>
      <vt:lpstr>数据库和数据库实例 (1)</vt:lpstr>
      <vt:lpstr>数据库和数据库实例 (2)</vt:lpstr>
      <vt:lpstr>数据库连接和会话</vt:lpstr>
      <vt:lpstr>数据库连接池</vt:lpstr>
      <vt:lpstr>Schema</vt:lpstr>
      <vt:lpstr>表空间 (Tablespace)</vt:lpstr>
      <vt:lpstr>表 (Table)</vt:lpstr>
      <vt:lpstr>临时表</vt:lpstr>
      <vt:lpstr>表的存储方式</vt:lpstr>
      <vt:lpstr>存储方式的选择</vt:lpstr>
      <vt:lpstr>分区 (Partition)</vt:lpstr>
      <vt:lpstr>分区剪枝的原理</vt:lpstr>
      <vt:lpstr>分区适用场景</vt:lpstr>
      <vt:lpstr>数据分布</vt:lpstr>
      <vt:lpstr>数据策略选择</vt:lpstr>
      <vt:lpstr>分布列选择原则</vt:lpstr>
      <vt:lpstr>数据类型</vt:lpstr>
      <vt:lpstr>字段设计建议</vt:lpstr>
      <vt:lpstr>视图 (View)</vt:lpstr>
      <vt:lpstr>视图的作用</vt:lpstr>
      <vt:lpstr>索引 (Index)</vt:lpstr>
      <vt:lpstr>有效索引</vt:lpstr>
      <vt:lpstr>索引方式</vt:lpstr>
      <vt:lpstr>约束</vt:lpstr>
      <vt:lpstr>约束的设计</vt:lpstr>
      <vt:lpstr>数据库对象间关系</vt:lpstr>
      <vt:lpstr>事务 (Transaction)</vt:lpstr>
      <vt:lpstr>事务处理模型</vt:lpstr>
      <vt:lpstr>数据不一致情况 - 脏读</vt:lpstr>
      <vt:lpstr>数据不一致情况 - 不可重复读</vt:lpstr>
      <vt:lpstr>事务隔离级别 (1)</vt:lpstr>
      <vt:lpstr>事务隔离级别 (2)</vt:lpstr>
      <vt:lpstr>事务隔离级别与问题对应表</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马瑞新</cp:lastModifiedBy>
  <cp:revision>169</cp:revision>
  <dcterms:created xsi:type="dcterms:W3CDTF">2018-11-29T10:16:00Z</dcterms:created>
  <dcterms:modified xsi:type="dcterms:W3CDTF">2021-01-10T04:00:12Z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(3)ZsGh7Nb89trmqhTxso6qM7mGwzKl2ssXYw6nGZoXM9zbmgfqkqIF45Jf7av2ai3+MJFqEB9D
BCsse5G1ZoDr4Ag7EnYNRbfrAZL7RLdUQ7HbJPzmm8gS7JOPb2GVmy0tajveS+mdiN0HoxXb
OKUYpo8VAY8otOTu2bb0qHiQPopcAj3eJkt1MAhVumJbNinOfdM0SMo+F8Lhf/Eo+/9OY+/6
kD2ICl/MvVV2qr6B8U</vt:lpwstr>
  </property>
  <property fmtid="{D5CDD505-2E9C-101B-9397-08002B2CF9AE}" pid="3" name="_2015_ms_pID_7253431">
    <vt:lpwstr>7rSBqNfIUXdVudKkbvM2qKbrcmJVnr2hmf6oIFnN7aRvotBzXQRObi
X2A4XeRpmq2uH/k9ujUlpGJL1Ogqh+txLVgz8mzPRY+y6SC6/wKhhlk1iMpv/0B306OAphMl
Gn6EYwckELQCp3vd3ldnUjKV3oEEYcbrd5+dGlKcurIXpjloI42I0cmcEe0fFTJDL1qiAApP
6OX0+idPuQQeUVa8Dughg2S6b6wjXfLPxVzk</vt:lpwstr>
  </property>
  <property fmtid="{D5CDD505-2E9C-101B-9397-08002B2CF9AE}" pid="4" name="_2015_ms_pID_7253432">
    <vt:lpwstr>Wg==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1593762884</vt:lpwstr>
  </property>
  <property fmtid="{D5CDD505-2E9C-101B-9397-08002B2CF9AE}" pid="9" name="KSOProductBuildVer">
    <vt:lpwstr>2052-11.1.0.10314</vt:lpwstr>
  </property>
</Properties>
</file>