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58"/>
  </p:handoutMasterIdLst>
  <p:sldIdLst>
    <p:sldId id="449" r:id="rId3"/>
    <p:sldId id="258" r:id="rId5"/>
    <p:sldId id="259" r:id="rId6"/>
    <p:sldId id="260" r:id="rId7"/>
    <p:sldId id="262" r:id="rId8"/>
    <p:sldId id="263" r:id="rId9"/>
    <p:sldId id="271" r:id="rId10"/>
    <p:sldId id="274" r:id="rId11"/>
    <p:sldId id="275" r:id="rId12"/>
    <p:sldId id="356" r:id="rId13"/>
    <p:sldId id="357" r:id="rId14"/>
    <p:sldId id="358" r:id="rId15"/>
    <p:sldId id="276" r:id="rId16"/>
    <p:sldId id="408" r:id="rId17"/>
    <p:sldId id="409" r:id="rId18"/>
    <p:sldId id="280" r:id="rId19"/>
    <p:sldId id="359" r:id="rId20"/>
    <p:sldId id="360" r:id="rId21"/>
    <p:sldId id="286" r:id="rId22"/>
    <p:sldId id="362" r:id="rId23"/>
    <p:sldId id="363" r:id="rId24"/>
    <p:sldId id="365" r:id="rId25"/>
    <p:sldId id="366" r:id="rId26"/>
    <p:sldId id="367" r:id="rId27"/>
    <p:sldId id="368" r:id="rId28"/>
    <p:sldId id="370" r:id="rId29"/>
    <p:sldId id="371" r:id="rId30"/>
    <p:sldId id="372" r:id="rId31"/>
    <p:sldId id="373"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89" r:id="rId45"/>
    <p:sldId id="390" r:id="rId46"/>
    <p:sldId id="391" r:id="rId47"/>
    <p:sldId id="392" r:id="rId48"/>
    <p:sldId id="395" r:id="rId49"/>
    <p:sldId id="397" r:id="rId50"/>
    <p:sldId id="398" r:id="rId51"/>
    <p:sldId id="405" r:id="rId52"/>
    <p:sldId id="404" r:id="rId53"/>
    <p:sldId id="406" r:id="rId54"/>
    <p:sldId id="407" r:id="rId55"/>
    <p:sldId id="267" r:id="rId56"/>
    <p:sldId id="450" r:id="rId57"/>
  </p:sldIdLst>
  <p:sldSz cx="12192000" cy="6858000"/>
  <p:notesSz cx="6797675" cy="9926320"/>
  <p:embeddedFontLst>
    <p:embeddedFont>
      <p:font typeface="方正兰亭黑简体" panose="02000000000000000000" pitchFamily="2" charset="-122"/>
      <p:regular r:id="rId63"/>
    </p:embeddedFont>
    <p:embeddedFont>
      <p:font typeface="微软雅黑" panose="020B0503020204020204" pitchFamily="34" charset="-122"/>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yuntao (A)" initials="j(" lastIdx="36" clrIdx="0"/>
  <p:cmAuthor id="2" name="yanhuazjhw" initials="y" lastIdx="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65" autoAdjust="0"/>
  </p:normalViewPr>
  <p:slideViewPr>
    <p:cSldViewPr snapToGrid="0" snapToObjects="1">
      <p:cViewPr varScale="1">
        <p:scale>
          <a:sx n="68" d="100"/>
          <a:sy n="68" d="100"/>
        </p:scale>
        <p:origin x="816" y="72"/>
      </p:cViewPr>
      <p:guideLst>
        <p:guide pos="642"/>
        <p:guide pos="7174"/>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9" d="100"/>
          <a:sy n="49" d="100"/>
        </p:scale>
        <p:origin x="2148" y="4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font" Target="fonts/font2.fntdata"/><Relationship Id="rId63" Type="http://schemas.openxmlformats.org/officeDocument/2006/relationships/font" Target="fonts/font1.fntdata"/><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3ms.huawei.com/multimedia/docMaintain/mmMaintain.do?method=showMMDetail&amp;f_id=img202005260117"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给用户组授权之前，请您了解用户组可以添加的</a:t>
            </a:r>
            <a:r>
              <a:rPr lang="en-US" altLang="zh-CN" dirty="0" err="1" smtClean="0"/>
              <a:t>GaussDB</a:t>
            </a:r>
            <a:r>
              <a:rPr lang="zh-CN" altLang="en-US" dirty="0" smtClean="0"/>
              <a:t>权限，并结合实际需求进行选择，云数据库</a:t>
            </a:r>
            <a:r>
              <a:rPr lang="en-US" altLang="zh-CN" dirty="0" err="1" smtClean="0"/>
              <a:t>GaussDB</a:t>
            </a:r>
            <a:r>
              <a:rPr lang="zh-CN" altLang="en-US" dirty="0" smtClean="0"/>
              <a:t>支持的系统权限</a:t>
            </a:r>
            <a:endParaRPr lang="zh-CN" altLang="en-US" dirty="0"/>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介绍了概念设计和概念模型，并对概念模型中使用的</a:t>
            </a:r>
            <a:r>
              <a:rPr lang="en-US" altLang="zh-CN" smtClean="0"/>
              <a:t>E-R</a:t>
            </a:r>
            <a:r>
              <a:rPr lang="zh-CN" altLang="en-US" smtClean="0"/>
              <a:t>方法进行了讲解</a:t>
            </a:r>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介绍什么是</a:t>
            </a:r>
            <a:r>
              <a:rPr lang="en-US" altLang="zh-CN" smtClean="0"/>
              <a:t>SSL</a:t>
            </a:r>
            <a:r>
              <a:rPr lang="zh-CN" altLang="en-US" smtClean="0"/>
              <a:t>以及</a:t>
            </a:r>
            <a:r>
              <a:rPr lang="en-US" altLang="zh-CN" smtClean="0"/>
              <a:t>SSL</a:t>
            </a:r>
            <a:r>
              <a:rPr lang="zh-CN" altLang="en-US" smtClean="0"/>
              <a:t>的重要性</a:t>
            </a:r>
            <a:endParaRPr lang="en-US" altLang="zh-CN" smtClean="0"/>
          </a:p>
          <a:p>
            <a:r>
              <a:rPr lang="en-US" altLang="zh-CN" smtClean="0"/>
              <a:t>SSL</a:t>
            </a:r>
            <a:r>
              <a:rPr lang="zh-CN" altLang="en-US" smtClean="0"/>
              <a:t>可以防止中间人攻击跟网络监听</a:t>
            </a:r>
            <a:endParaRPr lang="zh-CN" altLang="en-US" dirty="0"/>
          </a:p>
        </p:txBody>
      </p:sp>
      <p:sp>
        <p:nvSpPr>
          <p:cNvPr id="7" name="幻灯片图像占位符 6"/>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简单介绍</a:t>
            </a:r>
            <a:r>
              <a:rPr lang="en-US" altLang="zh-CN" smtClean="0"/>
              <a:t>SSL</a:t>
            </a:r>
            <a:r>
              <a:rPr lang="zh-CN" altLang="en-US" smtClean="0"/>
              <a:t>加密的原理</a:t>
            </a:r>
            <a:endParaRPr lang="zh-CN" altLang="en-US" dirty="0"/>
          </a:p>
        </p:txBody>
      </p:sp>
      <p:sp>
        <p:nvSpPr>
          <p:cNvPr id="7" name="幻灯片图像占位符 6"/>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大家可以想象对一个只有几十户的村庄进行管理很简单，但若管理一个几百万人口的大城市就显得相对困难。“林子大了，什么鸟都有”，可能就有一些滥用资源的人，和不守规矩的高手。</a:t>
            </a:r>
            <a:endParaRPr lang="en-US" altLang="zh-CN" smtClean="0"/>
          </a:p>
          <a:p>
            <a:pPr lvl="0"/>
            <a:r>
              <a:rPr lang="zh-CN" altLang="en-US" smtClean="0"/>
              <a:t>对用户进行权限控制对于数据库资源和安全的管理就显得尤为重要。</a:t>
            </a:r>
            <a:endParaRPr lang="en-US" altLang="zh-CN" smtClean="0"/>
          </a:p>
          <a:p>
            <a:pPr lvl="0"/>
            <a:r>
              <a:rPr lang="en-US" altLang="zh-CN" smtClean="0"/>
              <a:t>GaussDB</a:t>
            </a:r>
            <a:r>
              <a:rPr lang="zh-CN" altLang="en-US" smtClean="0"/>
              <a:t>支持对用户的权限进行管理，可配置用户对数据库对象的操作访问权限及数据库功能的使用权限。</a:t>
            </a:r>
            <a:endParaRPr lang="zh-CN" altLang="en-US" smtClean="0"/>
          </a:p>
          <a:p>
            <a:endParaRPr lang="zh-CN" altLang="en-US" dirty="0"/>
          </a:p>
        </p:txBody>
      </p:sp>
      <p:sp>
        <p:nvSpPr>
          <p:cNvPr id="7" name="幻灯片图像占位符 6"/>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CTS</a:t>
            </a:r>
            <a:r>
              <a:rPr lang="zh-CN" altLang="en-US" smtClean="0"/>
              <a:t>：云审计服务（</a:t>
            </a:r>
            <a:r>
              <a:rPr lang="en-US" altLang="zh-CN" smtClean="0"/>
              <a:t>Cloud Trace Service</a:t>
            </a:r>
            <a:r>
              <a:rPr lang="zh-CN" altLang="en-US" smtClean="0"/>
              <a:t>，</a:t>
            </a:r>
            <a:r>
              <a:rPr lang="en-US" altLang="zh-CN" smtClean="0"/>
              <a:t>CTS</a:t>
            </a:r>
            <a:r>
              <a:rPr lang="zh-CN" altLang="en-US" smtClean="0"/>
              <a:t>），提供云服务资源的操作记录，供查询、审计和回溯使用。</a:t>
            </a:r>
            <a:endParaRPr lang="zh-CN" altLang="en-US" dirty="0"/>
          </a:p>
        </p:txBody>
      </p:sp>
      <p:sp>
        <p:nvSpPr>
          <p:cNvPr id="7" name="幻灯片图像占位符 6"/>
          <p:cNvSpPr>
            <a:spLocks noGrp="1" noRot="1" noChangeAspec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sym typeface="Huawei Sans" panose="020C0503030203020204" pitchFamily="34" charset="0"/>
              </a:rPr>
              <a:t>GaussDB(for MySQL)</a:t>
            </a:r>
            <a:r>
              <a:rPr lang="zh-CN" altLang="en-US" smtClean="0"/>
              <a:t>支持静态和动态权限：</a:t>
            </a:r>
            <a:endParaRPr lang="zh-CN" altLang="en-US" smtClean="0"/>
          </a:p>
          <a:p>
            <a:pPr lvl="1"/>
            <a:r>
              <a:rPr lang="zh-CN" altLang="en-US" smtClean="0"/>
              <a:t>静态权限内置在服务器中。它们始终可以授予用户帐户，并且不能取消注册。</a:t>
            </a:r>
            <a:endParaRPr lang="zh-CN" altLang="en-US" smtClean="0"/>
          </a:p>
          <a:p>
            <a:pPr lvl="1"/>
            <a:r>
              <a:rPr lang="zh-CN" altLang="en-US" smtClean="0"/>
              <a:t>动态权限可以在运行时注册和注销。这会影响它们的可用性：无法授予尚未注册的动态权限。</a:t>
            </a:r>
            <a:endParaRPr lang="zh-CN" alt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这些</a:t>
            </a:r>
            <a:r>
              <a:rPr lang="en-US" altLang="zh-CN" smtClean="0"/>
              <a:t>mysql</a:t>
            </a:r>
            <a:r>
              <a:rPr lang="zh-CN" altLang="en-US" smtClean="0"/>
              <a:t>数据库表包含授权信息：</a:t>
            </a:r>
            <a:endParaRPr lang="en-US" altLang="zh-CN" smtClean="0"/>
          </a:p>
          <a:p>
            <a:pPr lvl="1"/>
            <a:r>
              <a:rPr lang="en-US" altLang="zh-CN" smtClean="0"/>
              <a:t>user</a:t>
            </a:r>
            <a:r>
              <a:rPr lang="zh-CN" altLang="en-US" smtClean="0"/>
              <a:t>：用户帐户，静态全局权限和其他非权限列。</a:t>
            </a:r>
            <a:endParaRPr lang="zh-CN" altLang="en-US" smtClean="0"/>
          </a:p>
          <a:p>
            <a:pPr lvl="1"/>
            <a:r>
              <a:rPr lang="en-US" altLang="zh-CN" smtClean="0"/>
              <a:t>global_grants</a:t>
            </a:r>
            <a:r>
              <a:rPr lang="zh-CN" altLang="en-US" smtClean="0"/>
              <a:t>：动态全局权限。</a:t>
            </a:r>
            <a:endParaRPr lang="zh-CN" altLang="en-US" smtClean="0"/>
          </a:p>
          <a:p>
            <a:pPr lvl="1"/>
            <a:r>
              <a:rPr lang="en-US" altLang="zh-CN" smtClean="0"/>
              <a:t>db</a:t>
            </a:r>
            <a:r>
              <a:rPr lang="zh-CN" altLang="en-US" smtClean="0"/>
              <a:t>：数据库级权限。</a:t>
            </a:r>
            <a:endParaRPr lang="zh-CN" altLang="en-US" smtClean="0"/>
          </a:p>
          <a:p>
            <a:pPr lvl="1"/>
            <a:r>
              <a:rPr lang="en-US" altLang="zh-CN" smtClean="0"/>
              <a:t>tables_priv</a:t>
            </a:r>
            <a:r>
              <a:rPr lang="zh-CN" altLang="en-US" smtClean="0"/>
              <a:t>：表级权限。</a:t>
            </a:r>
            <a:endParaRPr lang="zh-CN" altLang="en-US" smtClean="0"/>
          </a:p>
          <a:p>
            <a:pPr lvl="1"/>
            <a:r>
              <a:rPr lang="en-US" altLang="zh-CN" smtClean="0"/>
              <a:t>columns_priv</a:t>
            </a:r>
            <a:r>
              <a:rPr lang="zh-CN" altLang="en-US" smtClean="0"/>
              <a:t>：列级权限。</a:t>
            </a:r>
            <a:endParaRPr lang="zh-CN" altLang="en-US" smtClean="0"/>
          </a:p>
          <a:p>
            <a:pPr lvl="1"/>
            <a:r>
              <a:rPr lang="en-US" altLang="zh-CN" smtClean="0"/>
              <a:t>procs_priv</a:t>
            </a:r>
            <a:r>
              <a:rPr lang="zh-CN" altLang="en-US" smtClean="0"/>
              <a:t>：存储过程和函数权限。</a:t>
            </a:r>
            <a:endParaRPr lang="zh-CN" altLang="en-US" smtClean="0"/>
          </a:p>
          <a:p>
            <a:pPr lvl="1"/>
            <a:r>
              <a:rPr lang="en-US" altLang="zh-CN" smtClean="0"/>
              <a:t>proxies_priv</a:t>
            </a:r>
            <a:r>
              <a:rPr lang="zh-CN" altLang="en-US" smtClean="0"/>
              <a:t>：代理用户权限。</a:t>
            </a:r>
            <a:endParaRPr lang="zh-CN" altLang="en-US" smtClean="0"/>
          </a:p>
          <a:p>
            <a:pPr lvl="1"/>
            <a:r>
              <a:rPr lang="en-US" altLang="zh-CN" smtClean="0"/>
              <a:t>default_roles</a:t>
            </a:r>
            <a:r>
              <a:rPr lang="zh-CN" altLang="en-US" smtClean="0"/>
              <a:t>：默认用户角色。</a:t>
            </a:r>
            <a:endParaRPr lang="zh-CN" altLang="en-US" smtClean="0"/>
          </a:p>
          <a:p>
            <a:pPr lvl="1"/>
            <a:r>
              <a:rPr lang="en-US" altLang="zh-CN" smtClean="0"/>
              <a:t>role_edges</a:t>
            </a:r>
            <a:r>
              <a:rPr lang="zh-CN" altLang="en-US" smtClean="0"/>
              <a:t>：角色子图的边缘。</a:t>
            </a:r>
            <a:endParaRPr lang="zh-CN" altLang="en-US" smtClean="0"/>
          </a:p>
          <a:p>
            <a:pPr lvl="1"/>
            <a:r>
              <a:rPr lang="en-US" altLang="zh-CN" smtClean="0"/>
              <a:t>password_history</a:t>
            </a:r>
            <a:r>
              <a:rPr lang="zh-CN" altLang="en-US" smtClean="0"/>
              <a:t>：密码更改历史记录。</a:t>
            </a: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作为数据库管理员，需要为每一个需要连接数据库的使用者规划一个数据库用户。</a:t>
            </a:r>
            <a:endParaRPr lang="zh-CN" altLang="en-US"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CREATE USER</a:t>
            </a:r>
            <a:r>
              <a:rPr lang="zh-CN" altLang="en-US" smtClean="0"/>
              <a:t>权限：拥有此权限的用户可以创建新用户。</a:t>
            </a:r>
            <a:endParaRPr lang="en-US" altLang="zh-CN" smtClean="0"/>
          </a:p>
          <a:p>
            <a:pPr lvl="0"/>
            <a:r>
              <a:rPr lang="en-US" altLang="zh-CN" noProof="0" smtClean="0"/>
              <a:t>root</a:t>
            </a:r>
            <a:r>
              <a:rPr lang="zh-CN" altLang="en-US" noProof="0" smtClean="0"/>
              <a:t>：数据库管理员用户。</a:t>
            </a:r>
            <a:endParaRPr lang="zh-CN" altLang="en-US" noProof="0" dirty="0" smtClean="0"/>
          </a:p>
        </p:txBody>
      </p:sp>
      <p:sp>
        <p:nvSpPr>
          <p:cNvPr id="4" name="幻灯片图像占位符 3"/>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主要参数说明：</a:t>
            </a:r>
            <a:endParaRPr lang="zh-CN" altLang="en-US" smtClean="0"/>
          </a:p>
          <a:p>
            <a:pPr lvl="1"/>
            <a:r>
              <a:rPr lang="en-US" altLang="zh-CN" smtClean="0"/>
              <a:t>user_name</a:t>
            </a:r>
            <a:r>
              <a:rPr lang="zh-CN" altLang="en-US" smtClean="0"/>
              <a:t>： 创建的用户名。</a:t>
            </a:r>
            <a:endParaRPr lang="zh-CN" altLang="en-US" smtClean="0"/>
          </a:p>
          <a:p>
            <a:pPr lvl="1"/>
            <a:r>
              <a:rPr lang="en-US" altLang="zh-CN" smtClean="0"/>
              <a:t>password</a:t>
            </a:r>
            <a:r>
              <a:rPr lang="zh-CN" altLang="en-US" smtClean="0"/>
              <a:t>：用户密码，需要满足密码复杂度。</a:t>
            </a:r>
            <a:endParaRPr lang="en-US" altLang="zh-CN" smtClean="0"/>
          </a:p>
          <a:p>
            <a:endParaRPr lang="zh-CN" altLang="en-US" dirty="0"/>
          </a:p>
        </p:txBody>
      </p:sp>
      <p:sp>
        <p:nvSpPr>
          <p:cNvPr id="4" name="幻灯片图像占位符 3"/>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show VARIABLES LIKE ‘validate_password%’; </a:t>
            </a:r>
            <a:r>
              <a:rPr lang="zh-CN" altLang="en-US" smtClean="0"/>
              <a:t>可以查看密码规则</a:t>
            </a:r>
            <a:endParaRPr lang="en-US" altLang="zh-CN" smtClean="0"/>
          </a:p>
          <a:p>
            <a:pPr lvl="0"/>
            <a:r>
              <a:rPr lang="en-US" altLang="zh-CN" smtClean="0"/>
              <a:t>validate_password.policy</a:t>
            </a:r>
            <a:r>
              <a:rPr lang="zh-CN" altLang="en-US" smtClean="0"/>
              <a:t>（校验规则），取值范围</a:t>
            </a:r>
            <a:r>
              <a:rPr lang="en-US" altLang="zh-CN" smtClean="0"/>
              <a:t>[0,1,2]</a:t>
            </a:r>
            <a:r>
              <a:rPr lang="zh-CN" altLang="en-US" smtClean="0"/>
              <a:t>，默认值</a:t>
            </a:r>
            <a:r>
              <a:rPr lang="en-US" altLang="zh-CN" smtClean="0"/>
              <a:t>0</a:t>
            </a:r>
            <a:r>
              <a:rPr lang="zh-CN" altLang="en-US" smtClean="0"/>
              <a:t>。</a:t>
            </a:r>
            <a:r>
              <a:rPr lang="en-US" altLang="zh-CN" smtClean="0"/>
              <a:t>0</a:t>
            </a:r>
            <a:r>
              <a:rPr lang="zh-CN" altLang="en-US" smtClean="0"/>
              <a:t>（</a:t>
            </a:r>
            <a:r>
              <a:rPr lang="en-US" altLang="zh-CN" smtClean="0"/>
              <a:t>LOW</a:t>
            </a:r>
            <a:r>
              <a:rPr lang="zh-CN" altLang="en-US" smtClean="0"/>
              <a:t>）：只校验长度；</a:t>
            </a:r>
            <a:r>
              <a:rPr lang="en-US" altLang="zh-CN" smtClean="0"/>
              <a:t>1</a:t>
            </a:r>
            <a:r>
              <a:rPr lang="zh-CN" altLang="en-US" smtClean="0"/>
              <a:t>（</a:t>
            </a:r>
            <a:r>
              <a:rPr lang="en-US" altLang="zh-CN" smtClean="0"/>
              <a:t>MEDIUM</a:t>
            </a:r>
            <a:r>
              <a:rPr lang="zh-CN" altLang="en-US" smtClean="0"/>
              <a:t>）：校验长度、大小写和特殊字符；</a:t>
            </a:r>
            <a:r>
              <a:rPr lang="en-US" altLang="zh-CN" smtClean="0"/>
              <a:t>2</a:t>
            </a:r>
            <a:r>
              <a:rPr lang="zh-CN" altLang="en-US" smtClean="0"/>
              <a:t>（</a:t>
            </a:r>
            <a:r>
              <a:rPr lang="en-US" altLang="zh-CN" smtClean="0"/>
              <a:t>STRONG</a:t>
            </a:r>
            <a:r>
              <a:rPr lang="zh-CN" altLang="en-US" smtClean="0"/>
              <a:t>）：校验长度、大小写、特殊字符和</a:t>
            </a:r>
            <a:r>
              <a:rPr lang="en-US" altLang="zh-CN" smtClean="0"/>
              <a:t>dictionary_file</a:t>
            </a:r>
            <a:r>
              <a:rPr lang="zh-CN" altLang="en-US" smtClean="0"/>
              <a:t>。</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ALTER USER</a:t>
            </a:r>
            <a:r>
              <a:rPr lang="zh-CN" altLang="en-US" smtClean="0"/>
              <a:t>系统权限：拥有此权限的用户可以修改用户信息。</a:t>
            </a:r>
            <a:endParaRPr lang="en-US" altLang="zh-CN" smtClean="0"/>
          </a:p>
          <a:p>
            <a:pPr lvl="0"/>
            <a:r>
              <a:rPr lang="zh-CN" altLang="en-US" smtClean="0"/>
              <a:t>下页以修改用户密码为例介绍如果修改用户信息。</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以修改用户密码为例</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DROP USER</a:t>
            </a:r>
            <a:r>
              <a:rPr lang="zh-CN" altLang="en-US" smtClean="0"/>
              <a:t>系统权限：拥有此权限的用户可以删除其他用户。</a:t>
            </a:r>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中括号是指可选，即</a:t>
            </a:r>
            <a:r>
              <a:rPr lang="en-US" altLang="zh-CN" smtClean="0"/>
              <a:t>if exists</a:t>
            </a:r>
            <a:r>
              <a:rPr lang="zh-CN" altLang="en-US" smtClean="0"/>
              <a:t>可不写。</a:t>
            </a:r>
            <a:endParaRPr lang="en-US" altLang="zh-CN"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err="1" smtClean="0"/>
              <a:t>Mysql</a:t>
            </a:r>
            <a:r>
              <a:rPr lang="en-US" altLang="zh-CN" dirty="0" smtClean="0"/>
              <a:t> 8 </a:t>
            </a:r>
            <a:r>
              <a:rPr lang="zh-CN" altLang="en-US" dirty="0" smtClean="0"/>
              <a:t>才开始引入角色的概念。</a:t>
            </a:r>
            <a:endParaRPr lang="en-US" altLang="zh-CN" dirty="0" smtClean="0"/>
          </a:p>
          <a:p>
            <a:pPr lvl="0"/>
            <a:r>
              <a:rPr lang="zh-CN" altLang="en-US" dirty="0" smtClean="0"/>
              <a:t>一个数据库可能有多个用户需要访问，为了方便管理，可以先将权限分组，并授予给角色。每一个权限组对应一个角色。对于不同权限级别的用户，可以将对应的角色授予用户，相当于批量授予用户需要的权限，而不需要逐个授予权限。</a:t>
            </a:r>
            <a:endParaRPr lang="en-US" altLang="zh-CN" dirty="0" smtClean="0"/>
          </a:p>
          <a:p>
            <a:pPr lvl="0"/>
            <a:r>
              <a:rPr lang="zh-CN" altLang="en-US" dirty="0" smtClean="0"/>
              <a:t>例如：一个公司可以有多个财务，财务有发放工资和拨款等权限。财务就是一个角色。</a:t>
            </a:r>
            <a:endParaRPr lang="en-US" altLang="zh-CN" dirty="0" smtClean="0"/>
          </a:p>
          <a:p>
            <a:r>
              <a:rPr lang="zh-CN" altLang="en-US" dirty="0" smtClean="0"/>
              <a:t>角色不属于任何用户可以理解为：角色不是某个用户私有的，多个用户都可以拥有这个角色。如财务是角色，但财务这个角色不是任何一个员工私有的，多个员工可以拥有财务这个角色。</a:t>
            </a:r>
            <a:endParaRPr lang="en-US" altLang="zh-CN" dirty="0" smtClean="0"/>
          </a:p>
          <a:p>
            <a:r>
              <a:rPr lang="zh-CN" altLang="en-US" dirty="0" smtClean="0"/>
              <a:t>假设</a:t>
            </a:r>
            <a:r>
              <a:rPr lang="en-US" altLang="zh-CN" dirty="0" smtClean="0"/>
              <a:t>smith</a:t>
            </a:r>
            <a:r>
              <a:rPr lang="zh-CN" altLang="en-US" dirty="0" smtClean="0"/>
              <a:t>用户创建了对象</a:t>
            </a:r>
            <a:r>
              <a:rPr lang="en-US" altLang="zh-CN" dirty="0" smtClean="0"/>
              <a:t>staffs</a:t>
            </a:r>
            <a:r>
              <a:rPr lang="zh-CN" altLang="en-US" dirty="0" smtClean="0"/>
              <a:t>，那么</a:t>
            </a:r>
            <a:r>
              <a:rPr lang="en-US" altLang="zh-CN" dirty="0" err="1" smtClean="0"/>
              <a:t>smith.staffs</a:t>
            </a:r>
            <a:r>
              <a:rPr lang="zh-CN" altLang="en-US" dirty="0" smtClean="0"/>
              <a:t>就是</a:t>
            </a:r>
            <a:r>
              <a:rPr lang="en-US" altLang="zh-CN" dirty="0" smtClean="0"/>
              <a:t>smith</a:t>
            </a:r>
            <a:r>
              <a:rPr lang="zh-CN" altLang="en-US" dirty="0" smtClean="0"/>
              <a:t>用户私有的。其他用户若拥有权限，可以对</a:t>
            </a:r>
            <a:r>
              <a:rPr lang="en-US" altLang="zh-CN" dirty="0" err="1" smtClean="0"/>
              <a:t>smith.staffs</a:t>
            </a:r>
            <a:r>
              <a:rPr lang="zh-CN" altLang="en-US" dirty="0" smtClean="0"/>
              <a:t>进行访问或操作，但</a:t>
            </a:r>
            <a:r>
              <a:rPr lang="en-US" altLang="zh-CN" dirty="0" err="1" smtClean="0"/>
              <a:t>smith.staffs</a:t>
            </a:r>
            <a:r>
              <a:rPr lang="zh-CN" altLang="en-US" dirty="0" smtClean="0"/>
              <a:t>只属于</a:t>
            </a:r>
            <a:r>
              <a:rPr lang="en-US" altLang="zh-CN" dirty="0" smtClean="0"/>
              <a:t>smith</a:t>
            </a:r>
            <a:r>
              <a:rPr lang="zh-CN" altLang="en-US" dirty="0" smtClean="0"/>
              <a:t>用户。</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CREATE ROLE</a:t>
            </a:r>
            <a:r>
              <a:rPr lang="zh-CN" altLang="en-US" smtClean="0"/>
              <a:t>系统权限：拥有此权限的用户可以创建新角色。</a:t>
            </a:r>
            <a:endParaRPr lang="zh-CN" altLang="en-US" smtClean="0"/>
          </a:p>
          <a:p>
            <a:endParaRPr lang="zh-CN" altLang="en-US" dirty="0"/>
          </a:p>
        </p:txBody>
      </p:sp>
      <p:sp>
        <p:nvSpPr>
          <p:cNvPr id="4" name="幻灯片图像占位符 3"/>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GaussDB</a:t>
            </a:r>
            <a:r>
              <a:rPr lang="zh-CN" altLang="en-US" smtClean="0"/>
              <a:t>支持基于角色的权限管理，用户可定义角色，角色为多个权限的集合，如果将角色赋予用户，则用户具有该角色的所有权限。</a:t>
            </a:r>
            <a:endParaRPr lang="en-US" altLang="zh-CN" smtClean="0"/>
          </a:p>
          <a:p>
            <a:r>
              <a:rPr lang="zh-CN" altLang="en-US" smtClean="0"/>
              <a:t>例如财务只可以发放工资、拨款，总监原来只能审核预算、查看收支报表。</a:t>
            </a:r>
            <a:endParaRPr lang="en-US" altLang="zh-CN" smtClean="0"/>
          </a:p>
          <a:p>
            <a:r>
              <a:rPr lang="zh-CN" altLang="en-US" smtClean="0"/>
              <a:t>把财务的角色赋给总监之后，总监继承了财务的权限，既能审核预算、查看收支报表，又能发放工资和拨款。</a:t>
            </a:r>
            <a:endParaRPr lang="en-US" altLang="zh-CN" smtClean="0"/>
          </a:p>
          <a:p>
            <a:r>
              <a:rPr lang="zh-CN" altLang="en-US" smtClean="0"/>
              <a:t>再把总监的角色赋给员工</a:t>
            </a:r>
            <a:r>
              <a:rPr lang="en-US" altLang="zh-CN" smtClean="0"/>
              <a:t>1</a:t>
            </a:r>
            <a:r>
              <a:rPr lang="zh-CN" altLang="en-US" smtClean="0"/>
              <a:t>和员工</a:t>
            </a:r>
            <a:r>
              <a:rPr lang="en-US" altLang="zh-CN" smtClean="0"/>
              <a:t>2</a:t>
            </a:r>
            <a:r>
              <a:rPr lang="zh-CN" altLang="en-US" smtClean="0"/>
              <a:t>后，员工</a:t>
            </a:r>
            <a:r>
              <a:rPr lang="en-US" altLang="zh-CN" smtClean="0"/>
              <a:t>1</a:t>
            </a:r>
            <a:r>
              <a:rPr lang="zh-CN" altLang="en-US" smtClean="0"/>
              <a:t>和员工</a:t>
            </a:r>
            <a:r>
              <a:rPr lang="en-US" altLang="zh-CN" smtClean="0"/>
              <a:t>2</a:t>
            </a:r>
            <a:r>
              <a:rPr lang="zh-CN" altLang="en-US" smtClean="0"/>
              <a:t>都能审核预算、查看收支报表、发放工资和拨款。</a:t>
            </a:r>
            <a:endParaRPr lang="zh-CN" altLang="en-US" smtClean="0"/>
          </a:p>
          <a:p>
            <a:endParaRPr lang="zh-CN" altLang="en-US" smtClean="0"/>
          </a:p>
          <a:p>
            <a:endParaRPr lang="en-US" altLang="zh-CN"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大家可以想象对一个只有几十户的村庄进行管理很简单，但若管理一个几百万人口的大城市就显得相对困难。“林子大了，什么鸟都有”，可能就有一些滥用资源的人，和不守规矩的高手。</a:t>
            </a:r>
            <a:endParaRPr lang="en-US" altLang="zh-CN" smtClean="0"/>
          </a:p>
          <a:p>
            <a:pPr lvl="0"/>
            <a:r>
              <a:rPr lang="zh-CN" altLang="en-US" smtClean="0"/>
              <a:t>对用户进行权限控制对于数据库资源和安全的管理就显得尤为重要。</a:t>
            </a:r>
            <a:endParaRPr lang="en-US" altLang="zh-CN" smtClean="0"/>
          </a:p>
          <a:p>
            <a:pPr lvl="0"/>
            <a:r>
              <a:rPr lang="en-US" altLang="zh-CN" smtClean="0"/>
              <a:t>GaussDB</a:t>
            </a:r>
            <a:r>
              <a:rPr lang="zh-CN" altLang="en-US" smtClean="0"/>
              <a:t>支持对用户的权限进行管理，可配置用户对数据库对象的操作访问权限及数据库功能的使用权限。</a:t>
            </a:r>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将权限或角色授予给用户或其他角色的操作就是授权。</a:t>
            </a:r>
            <a:endParaRPr lang="en-US" altLang="zh-CN" smtClean="0"/>
          </a:p>
          <a:p>
            <a:r>
              <a:rPr lang="zh-CN" altLang="en-US" smtClean="0"/>
              <a:t>比如将系统权限</a:t>
            </a:r>
            <a:r>
              <a:rPr lang="en-US" altLang="zh-CN" smtClean="0"/>
              <a:t>1</a:t>
            </a:r>
            <a:r>
              <a:rPr lang="zh-CN" altLang="en-US" smtClean="0"/>
              <a:t>授予给用户</a:t>
            </a:r>
            <a:r>
              <a:rPr lang="en-US" altLang="zh-CN" smtClean="0"/>
              <a:t>1</a:t>
            </a:r>
            <a:r>
              <a:rPr lang="zh-CN" altLang="en-US" smtClean="0"/>
              <a:t>的操作是授权，将权限</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授予角色</a:t>
            </a:r>
            <a:r>
              <a:rPr lang="en-US" altLang="zh-CN" smtClean="0"/>
              <a:t>1</a:t>
            </a:r>
            <a:r>
              <a:rPr lang="zh-CN" altLang="en-US" smtClean="0"/>
              <a:t>是授权，将角色</a:t>
            </a:r>
            <a:r>
              <a:rPr lang="en-US" altLang="zh-CN" smtClean="0"/>
              <a:t>1</a:t>
            </a:r>
            <a:r>
              <a:rPr lang="zh-CN" altLang="en-US" smtClean="0"/>
              <a:t>授予角色</a:t>
            </a:r>
            <a:r>
              <a:rPr lang="en-US" altLang="zh-CN" smtClean="0"/>
              <a:t>2</a:t>
            </a:r>
            <a:r>
              <a:rPr lang="zh-CN" altLang="en-US" smtClean="0"/>
              <a:t>的操作也是授权。</a:t>
            </a:r>
            <a:endParaRPr lang="en-US" altLang="zh-CN" smtClean="0"/>
          </a:p>
          <a:p>
            <a:pPr lvl="0"/>
            <a:r>
              <a:rPr lang="en-US" altLang="zh-CN" smtClean="0"/>
              <a:t>DAS</a:t>
            </a:r>
            <a:r>
              <a:rPr lang="zh-CN" altLang="en-US" smtClean="0"/>
              <a:t>上也可以做角色授权，其他操作</a:t>
            </a:r>
            <a:r>
              <a:rPr lang="en-US" altLang="zh-CN" smtClean="0"/>
              <a:t>-&gt;</a:t>
            </a:r>
            <a:r>
              <a:rPr lang="zh-CN" altLang="en-US" smtClean="0"/>
              <a:t>用户管理</a:t>
            </a:r>
            <a:r>
              <a:rPr lang="en-US" altLang="zh-CN" smtClean="0"/>
              <a:t>-&gt;</a:t>
            </a:r>
            <a:r>
              <a:rPr lang="zh-CN" altLang="en-US" smtClean="0"/>
              <a:t>编辑</a:t>
            </a:r>
            <a:r>
              <a:rPr lang="en-US" altLang="zh-CN" smtClean="0"/>
              <a:t>-&gt;</a:t>
            </a:r>
            <a:r>
              <a:rPr lang="zh-CN" altLang="en-US" smtClean="0"/>
              <a:t>角色，但是目前版本</a:t>
            </a:r>
            <a:r>
              <a:rPr lang="en-US" altLang="zh-CN" smtClean="0"/>
              <a:t>root</a:t>
            </a:r>
            <a:r>
              <a:rPr lang="zh-CN" altLang="en-US" smtClean="0"/>
              <a:t>无角色操作权限</a:t>
            </a:r>
            <a:endParaRPr lang="en-US" altLang="zh-CN" smtClean="0"/>
          </a:p>
          <a:p>
            <a:endParaRPr lang="en-US" altLang="zh-CN"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WITH GRANT OPTION</a:t>
            </a:r>
            <a:r>
              <a:rPr lang="zh-CN" altLang="en-US" smtClean="0"/>
              <a:t>为可选项</a:t>
            </a:r>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拥有</a:t>
            </a:r>
            <a:r>
              <a:rPr lang="en-US" altLang="zh-CN" dirty="0" smtClean="0"/>
              <a:t>WITH GRANT OPTION</a:t>
            </a:r>
            <a:r>
              <a:rPr lang="zh-CN" altLang="en-US" dirty="0" smtClean="0"/>
              <a:t>属性的含义为：执行授权语句的用户可将所获得的系统权限</a:t>
            </a:r>
            <a:r>
              <a:rPr lang="en-US" altLang="zh-CN" dirty="0" smtClean="0"/>
              <a:t>/</a:t>
            </a:r>
            <a:r>
              <a:rPr lang="zh-CN" altLang="en-US" dirty="0" smtClean="0"/>
              <a:t>角色再次授予给其它用户或角色。</a:t>
            </a:r>
            <a:endParaRPr lang="en-US" altLang="zh-CN" dirty="0" smtClean="0"/>
          </a:p>
          <a:p>
            <a:pPr lvl="0"/>
            <a:r>
              <a:rPr lang="en-US" altLang="zh-CN" dirty="0" smtClean="0"/>
              <a:t>CREATE USER</a:t>
            </a:r>
            <a:r>
              <a:rPr lang="zh-CN" altLang="en-US" dirty="0" smtClean="0"/>
              <a:t>权限：拥有此权限的用户可以创建用户</a:t>
            </a:r>
            <a:endParaRPr lang="en-US" altLang="zh-CN" dirty="0" smtClean="0"/>
          </a:p>
          <a:p>
            <a:pPr lvl="0"/>
            <a:r>
              <a:rPr lang="en-US" altLang="zh-CN" dirty="0" smtClean="0"/>
              <a:t>*.*</a:t>
            </a:r>
            <a:r>
              <a:rPr lang="zh-CN" altLang="en-US" dirty="0" smtClean="0"/>
              <a:t>：表示任意数据库</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介绍了数据库设计的概念和目标，并说明设计过程中遇到的挑战，最后介绍了新奥尔良设计法。</a:t>
            </a:r>
            <a:endParaRPr lang="zh-CN" altLang="en-US" smtClean="0"/>
          </a:p>
          <a:p>
            <a:endParaRPr lang="zh-CN" altLang="en-US" smtClean="0"/>
          </a:p>
          <a:p>
            <a:endParaRPr lang="zh-CN" altLang="en-US" dirty="0"/>
          </a:p>
        </p:txBody>
      </p:sp>
      <p:sp>
        <p:nvSpPr>
          <p:cNvPr id="7" name="幻灯片图像占位符 6"/>
          <p:cNvSpPr>
            <a:spLocks noGrp="1" noRot="1" noChangeAspect="1"/>
          </p:cNvSpPr>
          <p:nvPr>
            <p:ph type="sldImg"/>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smtClean="0"/>
              <a:t>DAS</a:t>
            </a:r>
            <a:r>
              <a:rPr lang="zh-CN" altLang="en-US" dirty="0" smtClean="0"/>
              <a:t>上也可以做角色授权，其他操作</a:t>
            </a:r>
            <a:r>
              <a:rPr lang="en-US" altLang="zh-CN" dirty="0" smtClean="0"/>
              <a:t>-&gt;</a:t>
            </a:r>
            <a:r>
              <a:rPr lang="zh-CN" altLang="en-US" dirty="0" smtClean="0"/>
              <a:t>用户管理</a:t>
            </a:r>
            <a:r>
              <a:rPr lang="en-US" altLang="zh-CN" dirty="0" smtClean="0"/>
              <a:t>-&gt;</a:t>
            </a:r>
            <a:r>
              <a:rPr lang="zh-CN" altLang="en-US" dirty="0" smtClean="0"/>
              <a:t>编辑</a:t>
            </a:r>
            <a:r>
              <a:rPr lang="en-US" altLang="zh-CN" dirty="0" smtClean="0"/>
              <a:t>-&gt;</a:t>
            </a:r>
            <a:r>
              <a:rPr lang="zh-CN" altLang="en-US" dirty="0" smtClean="0"/>
              <a:t>角色，但是目前版本</a:t>
            </a:r>
            <a:r>
              <a:rPr lang="en-US" altLang="zh-CN" dirty="0" smtClean="0"/>
              <a:t>root</a:t>
            </a:r>
            <a:r>
              <a:rPr lang="zh-CN" altLang="en-US" dirty="0" smtClean="0"/>
              <a:t>无角色操作权限。</a:t>
            </a:r>
            <a:endParaRPr lang="en-US" altLang="zh-CN" dirty="0" smtClean="0"/>
          </a:p>
          <a:p>
            <a:pPr lvl="0"/>
            <a:r>
              <a:rPr lang="en-US" altLang="zh-CN" dirty="0" smtClean="0"/>
              <a:t>WITH GRANT OPTION</a:t>
            </a:r>
            <a:r>
              <a:rPr lang="zh-CN" altLang="en-US" dirty="0" smtClean="0"/>
              <a:t>为可选项。</a:t>
            </a:r>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拥有</a:t>
            </a:r>
            <a:r>
              <a:rPr lang="en-US" altLang="zh-CN" dirty="0" smtClean="0"/>
              <a:t>WITH GRANT OPTION</a:t>
            </a:r>
            <a:r>
              <a:rPr lang="zh-CN" altLang="en-US" dirty="0" smtClean="0"/>
              <a:t>属性的含义为：执行授权语句的用户可将所获得的系统权限</a:t>
            </a:r>
            <a:r>
              <a:rPr lang="en-US" altLang="zh-CN" dirty="0" smtClean="0"/>
              <a:t>/</a:t>
            </a:r>
            <a:r>
              <a:rPr lang="zh-CN" altLang="en-US" dirty="0" smtClean="0"/>
              <a:t>角色再次授予给其它用户或角色。</a:t>
            </a:r>
            <a:endParaRPr lang="en-US" altLang="zh-CN" dirty="0" smtClean="0"/>
          </a:p>
          <a:p>
            <a:pPr lvl="0"/>
            <a:r>
              <a:rPr lang="en-US" altLang="zh-CN" dirty="0" smtClean="0"/>
              <a:t>DAS</a:t>
            </a:r>
            <a:r>
              <a:rPr lang="zh-CN" altLang="en-US" dirty="0" smtClean="0"/>
              <a:t>上也可以做角色授权，其他操作</a:t>
            </a:r>
            <a:r>
              <a:rPr lang="en-US" altLang="zh-CN" dirty="0" smtClean="0"/>
              <a:t>-&gt;</a:t>
            </a:r>
            <a:r>
              <a:rPr lang="zh-CN" altLang="en-US" dirty="0" smtClean="0"/>
              <a:t>用户管理</a:t>
            </a:r>
            <a:r>
              <a:rPr lang="en-US" altLang="zh-CN" dirty="0" smtClean="0"/>
              <a:t>-&gt;</a:t>
            </a:r>
            <a:r>
              <a:rPr lang="zh-CN" altLang="en-US" dirty="0" smtClean="0"/>
              <a:t>编辑</a:t>
            </a:r>
            <a:r>
              <a:rPr lang="en-US" altLang="zh-CN" dirty="0" smtClean="0"/>
              <a:t>-&gt;</a:t>
            </a:r>
            <a:r>
              <a:rPr lang="zh-CN" altLang="en-US" dirty="0" smtClean="0"/>
              <a:t>角色，但是目前版本</a:t>
            </a:r>
            <a:r>
              <a:rPr lang="en-US" altLang="zh-CN" dirty="0" smtClean="0"/>
              <a:t>root</a:t>
            </a:r>
            <a:r>
              <a:rPr lang="zh-CN" altLang="en-US" dirty="0" smtClean="0"/>
              <a:t>无角色操作权限。</a:t>
            </a:r>
            <a:endParaRPr lang="en-US" altLang="zh-CN" dirty="0" smtClean="0"/>
          </a:p>
          <a:p>
            <a:pPr lvl="0"/>
            <a:endParaRPr lang="en-US" altLang="zh-CN" dirty="0" smtClean="0"/>
          </a:p>
          <a:p>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大家可以想象对一个只有几十户的村庄进行管理很简单，但若管理一个几百万人口的大城市就显得相对困难。“林子大了，什么鸟都有”，可能就有一些滥用资源的人，和不守规矩的高手。</a:t>
            </a:r>
            <a:endParaRPr lang="en-US" altLang="zh-CN" smtClean="0"/>
          </a:p>
          <a:p>
            <a:pPr lvl="0"/>
            <a:r>
              <a:rPr lang="zh-CN" altLang="en-US" smtClean="0"/>
              <a:t>对用户进行权限控制对于数据库资源和安全的管理就显得尤为重要。</a:t>
            </a:r>
            <a:endParaRPr lang="en-US" altLang="zh-CN" smtClean="0"/>
          </a:p>
          <a:p>
            <a:pPr lvl="0"/>
            <a:r>
              <a:rPr lang="en-US" altLang="zh-CN" smtClean="0"/>
              <a:t>GaussDB</a:t>
            </a:r>
            <a:r>
              <a:rPr lang="zh-CN" altLang="en-US" smtClean="0"/>
              <a:t>支持对用户的权限进行管理，可配置用户对数据库对象的操作访问权限及数据库功能的使用权限。</a:t>
            </a:r>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受权者：曾被授予权限或角色的用户。</a:t>
            </a:r>
            <a:endParaRPr lang="en-US" altLang="zh-CN" dirty="0"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err="1" smtClean="0"/>
              <a:t>revokee</a:t>
            </a:r>
            <a:r>
              <a:rPr lang="zh-CN" altLang="en-US" dirty="0" smtClean="0"/>
              <a:t>就是上页的受权者。</a:t>
            </a:r>
            <a:endParaRPr lang="en-US" altLang="zh-CN" dirty="0" smtClean="0"/>
          </a:p>
          <a:p>
            <a:pPr lvl="0"/>
            <a:r>
              <a:rPr lang="zh-CN" altLang="en-US" dirty="0" smtClean="0"/>
              <a:t>主要参数说明：</a:t>
            </a:r>
            <a:endParaRPr lang="zh-CN" altLang="en-US" dirty="0" smtClean="0"/>
          </a:p>
          <a:p>
            <a:pPr lvl="0"/>
            <a:r>
              <a:rPr lang="en-US" altLang="zh-CN" dirty="0" err="1" smtClean="0"/>
              <a:t>privilege_name</a:t>
            </a:r>
            <a:r>
              <a:rPr lang="zh-CN" altLang="en-US" dirty="0" smtClean="0"/>
              <a:t>：权限名。</a:t>
            </a:r>
            <a:endParaRPr lang="zh-CN" altLang="en-US" dirty="0" smtClean="0"/>
          </a:p>
          <a:p>
            <a:pPr lvl="0"/>
            <a:r>
              <a:rPr lang="en-US" altLang="zh-CN" dirty="0" err="1" smtClean="0"/>
              <a:t>revokee</a:t>
            </a:r>
            <a:r>
              <a:rPr lang="zh-CN" altLang="en-US" dirty="0" smtClean="0"/>
              <a:t>：被回收权限的用户或角色。</a:t>
            </a:r>
            <a:endParaRPr lang="zh-CN" altLang="en-US" dirty="0" smtClean="0"/>
          </a:p>
          <a:p>
            <a:r>
              <a:rPr lang="zh-CN" altLang="en-US" dirty="0" smtClean="0"/>
              <a:t>拥有</a:t>
            </a:r>
            <a:r>
              <a:rPr lang="en-US" altLang="zh-CN" dirty="0" smtClean="0"/>
              <a:t>WITH GRANT OPTION</a:t>
            </a:r>
            <a:r>
              <a:rPr lang="zh-CN" altLang="en-US" dirty="0" smtClean="0"/>
              <a:t>属性的含义为：执行授权语句的用户可将所获得的系统权限</a:t>
            </a:r>
            <a:r>
              <a:rPr lang="en-US" altLang="zh-CN" dirty="0" smtClean="0"/>
              <a:t>/</a:t>
            </a:r>
            <a:r>
              <a:rPr lang="zh-CN" altLang="en-US" dirty="0" smtClean="0"/>
              <a:t>角色再次授予给其它用户或角色。</a:t>
            </a:r>
            <a:endParaRPr lang="en-US" altLang="zh-CN" dirty="0" smtClean="0"/>
          </a:p>
          <a:p>
            <a:pPr lvl="0"/>
            <a:endParaRPr lang="en-US" altLang="zh-CN" dirty="0" smtClean="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目前版本</a:t>
            </a:r>
            <a:r>
              <a:rPr lang="en-US" altLang="zh-CN" smtClean="0"/>
              <a:t>root</a:t>
            </a:r>
            <a:r>
              <a:rPr lang="zh-CN" altLang="en-US" smtClean="0"/>
              <a:t>无角色操作权限</a:t>
            </a:r>
            <a:endParaRPr lang="en-US" altLang="zh-CN" smtClean="0"/>
          </a:p>
          <a:p>
            <a:pPr lvl="0"/>
            <a:r>
              <a:rPr lang="zh-CN" altLang="en-US" smtClean="0"/>
              <a:t>主要参数说明：</a:t>
            </a:r>
            <a:endParaRPr lang="zh-CN" altLang="en-US" smtClean="0"/>
          </a:p>
          <a:p>
            <a:pPr lvl="0"/>
            <a:r>
              <a:rPr lang="en-US" altLang="zh-CN" smtClean="0"/>
              <a:t>role_name</a:t>
            </a:r>
            <a:r>
              <a:rPr lang="zh-CN" altLang="en-US" smtClean="0"/>
              <a:t>：角色名</a:t>
            </a:r>
            <a:endParaRPr lang="zh-CN" altLang="en-US" smtClean="0"/>
          </a:p>
          <a:p>
            <a:pPr lvl="0"/>
            <a:r>
              <a:rPr lang="en-US" altLang="zh-CN" smtClean="0"/>
              <a:t>revokee</a:t>
            </a:r>
            <a:r>
              <a:rPr lang="zh-CN" altLang="en-US" smtClean="0"/>
              <a:t>：被回收权限的用户或角色。</a:t>
            </a:r>
            <a:endParaRPr lang="zh-CN" altLang="en-US" smtClean="0"/>
          </a:p>
          <a:p>
            <a:pPr lvl="0"/>
            <a:r>
              <a:rPr lang="zh-CN" altLang="en-US" smtClean="0"/>
              <a:t>当被授予角色的用户无需再拥有角色包含的权限时，此用户的角色需要被回收。</a:t>
            </a:r>
            <a:endParaRPr lang="en-US" altLang="zh-CN" smtClean="0"/>
          </a:p>
          <a:p>
            <a:pPr lvl="0"/>
            <a:r>
              <a:rPr lang="zh-CN" altLang="en-US" smtClean="0"/>
              <a:t>例如：员工</a:t>
            </a:r>
            <a:r>
              <a:rPr lang="en-US" altLang="zh-CN" smtClean="0"/>
              <a:t>A</a:t>
            </a:r>
            <a:r>
              <a:rPr lang="zh-CN" altLang="en-US" smtClean="0"/>
              <a:t>是财务，可以查看公司的资金情况，若员工</a:t>
            </a:r>
            <a:r>
              <a:rPr lang="en-US" altLang="zh-CN" smtClean="0"/>
              <a:t>A</a:t>
            </a:r>
            <a:r>
              <a:rPr lang="zh-CN" altLang="en-US" smtClean="0"/>
              <a:t>要离职，则需收回他的财务角色。</a:t>
            </a:r>
            <a:endParaRPr lang="en-US" altLang="zh-CN" smtClean="0"/>
          </a:p>
          <a:p>
            <a:pPr lvl="0"/>
            <a:r>
              <a:rPr lang="zh-CN" altLang="en-US" smtClean="0"/>
              <a:t>系统管理员（</a:t>
            </a:r>
            <a:r>
              <a:rPr lang="en-US" altLang="zh-CN" smtClean="0"/>
              <a:t>SYS</a:t>
            </a:r>
            <a:r>
              <a:rPr lang="zh-CN" altLang="en-US" smtClean="0"/>
              <a:t>用户、</a:t>
            </a:r>
            <a:r>
              <a:rPr lang="en-US" altLang="zh-CN" smtClean="0"/>
              <a:t>DBA</a:t>
            </a:r>
            <a:r>
              <a:rPr lang="zh-CN" altLang="en-US" smtClean="0"/>
              <a:t>角色的用户）拥有系统所有权限，包含</a:t>
            </a:r>
            <a:r>
              <a:rPr lang="en-US" altLang="zh-CN" smtClean="0"/>
              <a:t>GRANT ANY ROLE</a:t>
            </a:r>
            <a:r>
              <a:rPr lang="zh-CN" altLang="en-US" smtClean="0"/>
              <a:t>系统权限，所以系统管理员可以执行回收角色语句。</a:t>
            </a:r>
            <a:endParaRPr lang="zh-CN" altLang="en-US" smtClean="0"/>
          </a:p>
          <a:p>
            <a:pPr lvl="0"/>
            <a:endParaRPr lang="en-US" altLang="zh-CN" dirty="0" smtClean="0"/>
          </a:p>
        </p:txBody>
      </p:sp>
      <p:sp>
        <p:nvSpPr>
          <p:cNvPr id="5" name="幻灯片图像占位符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先</a:t>
            </a:r>
            <a:r>
              <a:rPr lang="zh-CN" altLang="zh-CN" smtClean="0"/>
              <a:t>以管理员用户身份连接</a:t>
            </a:r>
            <a:r>
              <a:rPr lang="en-US" altLang="zh-CN" smtClean="0"/>
              <a:t>Gauss</a:t>
            </a:r>
            <a:r>
              <a:rPr lang="zh-CN" altLang="zh-CN" smtClean="0"/>
              <a:t>数据库</a:t>
            </a:r>
            <a:r>
              <a:rPr lang="zh-CN" altLang="en-US" smtClean="0"/>
              <a:t>（如</a:t>
            </a:r>
            <a:r>
              <a:rPr lang="en-US" altLang="zh-CN" smtClean="0"/>
              <a:t>root</a:t>
            </a:r>
            <a:r>
              <a:rPr lang="zh-CN" altLang="en-US" smtClean="0"/>
              <a:t>用户）</a:t>
            </a:r>
            <a:endParaRPr lang="en-US" altLang="zh-CN" smtClean="0"/>
          </a:p>
          <a:p>
            <a:r>
              <a:rPr lang="zh-CN" altLang="en-US" smtClean="0"/>
              <a:t>假定表</a:t>
            </a:r>
            <a:r>
              <a:rPr lang="en-US" altLang="zh-CN" smtClean="0"/>
              <a:t>staffs</a:t>
            </a:r>
            <a:r>
              <a:rPr lang="zh-CN" altLang="en-US" smtClean="0"/>
              <a:t>已存在。</a:t>
            </a:r>
            <a:endParaRPr lang="en-US" altLang="zh-CN" smtClean="0"/>
          </a:p>
          <a:p>
            <a:r>
              <a:rPr lang="zh-CN" altLang="en-US" smtClean="0"/>
              <a:t>将角色</a:t>
            </a:r>
            <a:r>
              <a:rPr lang="en-US" altLang="zh-CN" smtClean="0"/>
              <a:t>manager</a:t>
            </a:r>
            <a:r>
              <a:rPr lang="zh-CN" altLang="en-US" smtClean="0"/>
              <a:t>授予用户</a:t>
            </a:r>
            <a:r>
              <a:rPr lang="en-US" altLang="zh-CN" smtClean="0"/>
              <a:t>smith</a:t>
            </a:r>
            <a:r>
              <a:rPr lang="zh-CN" altLang="en-US" smtClean="0"/>
              <a:t>之后，</a:t>
            </a:r>
            <a:r>
              <a:rPr lang="en-US" altLang="zh-CN" smtClean="0"/>
              <a:t>smith</a:t>
            </a:r>
            <a:r>
              <a:rPr lang="zh-CN" altLang="en-US" smtClean="0"/>
              <a:t>拥有了</a:t>
            </a:r>
            <a:r>
              <a:rPr lang="en-US" altLang="zh-CN" smtClean="0"/>
              <a:t>CREATE USER</a:t>
            </a:r>
            <a:r>
              <a:rPr lang="zh-CN" altLang="en-US" smtClean="0"/>
              <a:t>权限和表</a:t>
            </a:r>
            <a:r>
              <a:rPr lang="en-US" altLang="zh-CN" smtClean="0"/>
              <a:t>staffs</a:t>
            </a:r>
            <a:r>
              <a:rPr lang="zh-CN" altLang="en-US" smtClean="0"/>
              <a:t>的</a:t>
            </a:r>
            <a:r>
              <a:rPr lang="en-US" altLang="zh-CN" smtClean="0"/>
              <a:t>SELECT, INSERT</a:t>
            </a:r>
            <a:r>
              <a:rPr lang="zh-CN" altLang="en-US" smtClean="0"/>
              <a:t>对象权限。</a:t>
            </a:r>
            <a:endParaRPr lang="en-US" altLang="zh-CN" smtClean="0"/>
          </a:p>
          <a:p>
            <a:r>
              <a:rPr lang="zh-CN" altLang="en-US" smtClean="0"/>
              <a:t>具体内容在实验手册中介绍。</a:t>
            </a:r>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日志审计模块是信息安全审计功能的核心必备组件，是企事业单位信息系统安全风险管控的重要组成部分。在信息系统逐步云化的背景下，包括我国</a:t>
            </a:r>
            <a:r>
              <a:rPr lang="en-US" altLang="zh-CN" smtClean="0"/>
              <a:t>SAC/TC</a:t>
            </a:r>
            <a:r>
              <a:rPr lang="zh-CN" altLang="en-US" smtClean="0"/>
              <a:t>在内的全球各级信息、数据安全管理部门已对此发布多份标准，如：</a:t>
            </a:r>
            <a:r>
              <a:rPr lang="en-US" altLang="zh-CN" smtClean="0"/>
              <a:t>ISO IEC27000</a:t>
            </a:r>
            <a:r>
              <a:rPr lang="zh-CN" altLang="en-US" smtClean="0"/>
              <a:t>、</a:t>
            </a:r>
            <a:r>
              <a:rPr lang="en-US" altLang="zh-CN" smtClean="0"/>
              <a:t>GB/T 20945-2013</a:t>
            </a:r>
            <a:r>
              <a:rPr lang="zh-CN" altLang="en-US" smtClean="0"/>
              <a:t>、</a:t>
            </a:r>
            <a:r>
              <a:rPr lang="en-US" altLang="zh-CN" smtClean="0"/>
              <a:t>COSO</a:t>
            </a:r>
            <a:r>
              <a:rPr lang="zh-CN" altLang="en-US" smtClean="0"/>
              <a:t>、</a:t>
            </a:r>
            <a:r>
              <a:rPr lang="en-US" altLang="zh-CN" smtClean="0"/>
              <a:t>COBIT</a:t>
            </a:r>
            <a:r>
              <a:rPr lang="zh-CN" altLang="en-US" smtClean="0"/>
              <a:t>、</a:t>
            </a:r>
            <a:r>
              <a:rPr lang="en-US" altLang="zh-CN" smtClean="0"/>
              <a:t>ITIL</a:t>
            </a:r>
            <a:r>
              <a:rPr lang="zh-CN" altLang="en-US" smtClean="0"/>
              <a:t>、</a:t>
            </a:r>
            <a:r>
              <a:rPr lang="en-US" altLang="zh-CN" smtClean="0"/>
              <a:t>NISTSP800</a:t>
            </a:r>
            <a:r>
              <a:rPr lang="zh-CN" altLang="en-US" smtClean="0"/>
              <a:t>等。</a:t>
            </a:r>
            <a:endParaRPr lang="zh-CN" altLang="en-US" dirty="0"/>
          </a:p>
        </p:txBody>
      </p:sp>
      <p:sp>
        <p:nvSpPr>
          <p:cNvPr id="4" name="幻灯片图像占位符 3"/>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smtClean="0"/>
              <a:t>图片地址： </a:t>
            </a:r>
            <a:r>
              <a:rPr lang="en-US" altLang="zh-CN" smtClean="0">
                <a:hlinkClick r:id="rId3"/>
              </a:rPr>
              <a:t>http://3ms.huawei.com/multimedia/docMaintain/mmMaintain.do?method=showMMDetail&amp;f_id=img202005260117</a:t>
            </a:r>
            <a:endParaRPr lang="en-US" altLang="zh-CN" dirty="0" smtClean="0"/>
          </a:p>
        </p:txBody>
      </p:sp>
      <p:sp>
        <p:nvSpPr>
          <p:cNvPr id="7" name="幻灯片图像占位符 6"/>
          <p:cNvSpPr>
            <a:spLocks noGrp="1" noRot="1" noChangeAspect="1"/>
          </p:cNvSpPr>
          <p:nvPr>
            <p:ph type="sldImg"/>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4" name="备注占位符 3"/>
          <p:cNvSpPr>
            <a:spLocks noGrp="1"/>
          </p:cNvSpPr>
          <p:nvPr>
            <p:ph type="body" idx="1"/>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4" name="备注占位符 3"/>
          <p:cNvSpPr>
            <a:spLocks noGrp="1"/>
          </p:cNvSpPr>
          <p:nvPr>
            <p:ph type="body" idx="1"/>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在需要查看的记录左侧，单击    展开该记录的详细信息。</a:t>
            </a:r>
            <a:endParaRPr lang="zh-CN" altLang="en-US" smtClean="0"/>
          </a:p>
          <a:p>
            <a:r>
              <a:rPr lang="zh-CN" altLang="en-US" smtClean="0"/>
              <a:t>在需要查看的记录右侧，单击“查看事件”，在弹出框中显示该操作事件结构的详细信息。</a:t>
            </a:r>
            <a:endParaRPr lang="zh-CN" altLang="en-US" smtClean="0"/>
          </a:p>
          <a:p>
            <a:endParaRPr lang="zh-CN" altLang="en-US" dirty="0"/>
          </a:p>
        </p:txBody>
      </p:sp>
      <p:pic>
        <p:nvPicPr>
          <p:cNvPr id="4" name="图片 3"/>
          <p:cNvPicPr>
            <a:picLocks noChangeAspect="1"/>
          </p:cNvPicPr>
          <p:nvPr/>
        </p:nvPicPr>
        <p:blipFill>
          <a:blip r:embed="rId3"/>
          <a:stretch>
            <a:fillRect/>
          </a:stretch>
        </p:blipFill>
        <p:spPr>
          <a:xfrm>
            <a:off x="2565308" y="4621643"/>
            <a:ext cx="123825" cy="238125"/>
          </a:xfrm>
          <a:prstGeom prst="rect">
            <a:avLst/>
          </a:prstGeom>
        </p:spPr>
      </p:pic>
      <p:sp>
        <p:nvSpPr>
          <p:cNvPr id="6" name="幻灯片图像占位符 5"/>
          <p:cNvSpPr>
            <a:spLocks noGrp="1" noRot="1" noChangeAspect="1"/>
          </p:cNvSpPr>
          <p:nvPr>
            <p:ph type="sldImg"/>
          </p:nvPr>
        </p:nvSpPr>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广义范围，数据库安全框架可以分为三个层次：</a:t>
            </a:r>
            <a:endParaRPr lang="zh-CN" altLang="en-US" dirty="0" smtClean="0"/>
          </a:p>
          <a:p>
            <a:pPr lvl="1"/>
            <a:r>
              <a:rPr lang="zh-CN" altLang="en-US" dirty="0" smtClean="0"/>
              <a:t>网络层次安全</a:t>
            </a:r>
            <a:endParaRPr lang="en-US" altLang="zh-CN" dirty="0" smtClean="0"/>
          </a:p>
          <a:p>
            <a:pPr lvl="2"/>
            <a:r>
              <a:rPr lang="zh-CN" altLang="en-US" dirty="0" smtClean="0"/>
              <a:t>从技术角度讲，网络系统层次安全方法技术主要由加密技术，防火墙技术和入侵检测技术等。</a:t>
            </a:r>
            <a:endParaRPr lang="en-US" altLang="zh-CN" dirty="0" smtClean="0"/>
          </a:p>
          <a:p>
            <a:pPr lvl="1"/>
            <a:r>
              <a:rPr lang="zh-CN" altLang="en-US" dirty="0" smtClean="0"/>
              <a:t>操作系统层次安全</a:t>
            </a:r>
            <a:endParaRPr lang="en-US" altLang="zh-CN" dirty="0" smtClean="0"/>
          </a:p>
          <a:p>
            <a:pPr lvl="2"/>
            <a:r>
              <a:rPr lang="zh-CN" altLang="en-US" dirty="0" smtClean="0"/>
              <a:t>核心是要保证服务器的安全，主要体现在服务器的用户账户，口令，访问权限等方面。</a:t>
            </a:r>
            <a:endParaRPr lang="en-US" altLang="zh-CN" dirty="0" smtClean="0"/>
          </a:p>
          <a:p>
            <a:pPr lvl="1"/>
            <a:r>
              <a:rPr lang="zh-CN" altLang="en-US" dirty="0" smtClean="0"/>
              <a:t>数据管理系统层次安全</a:t>
            </a:r>
            <a:endParaRPr lang="en-US" altLang="zh-CN" dirty="0" smtClean="0"/>
          </a:p>
          <a:p>
            <a:pPr lvl="2"/>
            <a:r>
              <a:rPr lang="zh-CN" altLang="en-US" dirty="0" smtClean="0"/>
              <a:t>数据库加密；</a:t>
            </a:r>
            <a:endParaRPr lang="en-US" altLang="zh-CN" dirty="0" smtClean="0"/>
          </a:p>
          <a:p>
            <a:pPr lvl="2"/>
            <a:r>
              <a:rPr lang="zh-CN" altLang="en-US" dirty="0" smtClean="0"/>
              <a:t>数据存取管理；</a:t>
            </a:r>
            <a:endParaRPr lang="en-US" altLang="zh-CN" dirty="0" smtClean="0"/>
          </a:p>
          <a:p>
            <a:pPr lvl="2"/>
            <a:r>
              <a:rPr lang="zh-CN" altLang="en-US" dirty="0" smtClean="0"/>
              <a:t>安全审计；</a:t>
            </a:r>
            <a:endParaRPr lang="en-US" altLang="zh-CN" dirty="0" smtClean="0"/>
          </a:p>
          <a:p>
            <a:pPr lvl="2"/>
            <a:r>
              <a:rPr lang="zh-CN" altLang="en-US" dirty="0" smtClean="0"/>
              <a:t>数据备份。</a:t>
            </a:r>
            <a:endParaRPr lang="en-US" altLang="zh-CN" dirty="0" smtClean="0"/>
          </a:p>
        </p:txBody>
      </p:sp>
      <p:sp>
        <p:nvSpPr>
          <p:cNvPr id="7" name="幻灯片图像占位符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本章将从访问控制、用户权限管理和安全审计管理三个方面介绍数据库安全管理的主要策略。</a:t>
            </a:r>
            <a:endParaRPr lang="en-US" altLang="zh-CN" smtClean="0"/>
          </a:p>
          <a:p>
            <a:pPr lvl="0"/>
            <a:r>
              <a:rPr lang="en-US" altLang="zh-CN" smtClean="0"/>
              <a:t>GaussDB</a:t>
            </a:r>
            <a:r>
              <a:rPr lang="zh-CN" altLang="en-US" smtClean="0"/>
              <a:t>还支持防</a:t>
            </a:r>
            <a:r>
              <a:rPr lang="en-US" altLang="zh-CN" smtClean="0"/>
              <a:t>DOS</a:t>
            </a:r>
            <a:r>
              <a:rPr lang="zh-CN" altLang="en-US" smtClean="0"/>
              <a:t>攻击，防止客户端恶意，占用服务端会话资源。如果一个连接在设置的鉴权时间内不进行鉴权，服务端将强制断开该连接，释放其占用的会话资源，避免恶意</a:t>
            </a:r>
            <a:r>
              <a:rPr lang="en-US" altLang="zh-CN" smtClean="0"/>
              <a:t>TCP</a:t>
            </a:r>
            <a:r>
              <a:rPr lang="zh-CN" altLang="en-US" smtClean="0"/>
              <a:t>链接导致的连接会话耗尽。该设置可有效防止</a:t>
            </a:r>
            <a:r>
              <a:rPr lang="en-US" altLang="zh-CN" smtClean="0"/>
              <a:t>DOS</a:t>
            </a:r>
            <a:r>
              <a:rPr lang="zh-CN" altLang="en-US" smtClean="0"/>
              <a:t>攻击。</a:t>
            </a:r>
            <a:endParaRPr lang="zh-CN" altLang="en-US" smtClean="0"/>
          </a:p>
          <a:p>
            <a:pPr lvl="0"/>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介绍了需求分析的意义，以及需求分析阶段的任务和方法。</a:t>
            </a:r>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IAM</a:t>
            </a:r>
            <a:r>
              <a:rPr lang="zh-CN" altLang="en-US" smtClean="0"/>
              <a:t>无需付费即可使用，您只需要为您账号中的资源进行付费。</a:t>
            </a:r>
            <a:endParaRPr lang="en-US" altLang="zh-CN" smtClean="0"/>
          </a:p>
          <a:p>
            <a:r>
              <a:rPr lang="zh-CN" altLang="en-US" smtClean="0"/>
              <a:t>注册华为云后，系统自动创建账号，账号是资源的归属以及使用计费的主体，对其所拥有的资源具有完全控制权限，可以访问华为云所有的云服务。</a:t>
            </a:r>
            <a:endParaRPr lang="zh-CN" altLang="en-US" smtClean="0"/>
          </a:p>
          <a:p>
            <a:r>
              <a:rPr lang="zh-CN" altLang="en-US" smtClean="0"/>
              <a:t>如果用户在华为云购买了多种资源，例如弹性云服务器、云硬盘、裸金属服务器等，用户的团队或应用程序需要使用您在华为云中的资源，用户可以使用</a:t>
            </a:r>
            <a:r>
              <a:rPr lang="en-US" altLang="zh-CN" smtClean="0"/>
              <a:t>IAM</a:t>
            </a:r>
            <a:r>
              <a:rPr lang="zh-CN" altLang="en-US" smtClean="0"/>
              <a:t>的用户管理功能，给员工或应用程序创建</a:t>
            </a:r>
            <a:r>
              <a:rPr lang="en-US" altLang="zh-CN" smtClean="0"/>
              <a:t>IAM</a:t>
            </a:r>
            <a:r>
              <a:rPr lang="zh-CN" altLang="en-US" smtClean="0"/>
              <a:t>用户，并授予</a:t>
            </a:r>
            <a:r>
              <a:rPr lang="en-US" altLang="zh-CN" smtClean="0"/>
              <a:t>IAM</a:t>
            </a:r>
            <a:r>
              <a:rPr lang="zh-CN" altLang="en-US" smtClean="0"/>
              <a:t>用户刚好能完成工作所需的权限，新创建的</a:t>
            </a:r>
            <a:r>
              <a:rPr lang="en-US" altLang="zh-CN" smtClean="0"/>
              <a:t>IAM</a:t>
            </a:r>
            <a:r>
              <a:rPr lang="zh-CN" altLang="en-US" smtClean="0"/>
              <a:t>用户可以使用自己单独的用户名和密码登录华为云。</a:t>
            </a:r>
            <a:r>
              <a:rPr lang="en-US" altLang="zh-CN" smtClean="0"/>
              <a:t>IAM</a:t>
            </a:r>
            <a:r>
              <a:rPr lang="zh-CN" altLang="en-US" smtClean="0"/>
              <a:t>用户的作用是多用户协同操作同一账号时，避免分享账号的密码。</a:t>
            </a:r>
            <a:endParaRPr lang="zh-CN" altLang="en-US" smtClean="0"/>
          </a:p>
          <a:p>
            <a:endParaRPr lang="zh-CN" altLang="en-US" smtClean="0"/>
          </a:p>
          <a:p>
            <a:endParaRPr lang="zh-CN" altLang="en-US" dirty="0"/>
          </a:p>
        </p:txBody>
      </p:sp>
      <p:sp>
        <p:nvSpPr>
          <p:cNvPr id="5" name="幻灯片图像占位符 4"/>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254490"/>
          <a:ext cx="10460715" cy="1082675"/>
        </p:xfrm>
        <a:graphic>
          <a:graphicData uri="http://schemas.openxmlformats.org/drawingml/2006/table">
            <a:tbl>
              <a:tblPr/>
              <a:tblGrid>
                <a:gridCol w="3119031"/>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课程编码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适用产品</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产品版本</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课程版本</a:t>
                      </a:r>
                      <a:endParaRPr kumimoji="1" lang="en-US" altLang="zh-CN"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776902"/>
          <a:ext cx="10460714" cy="3038475"/>
        </p:xfrm>
        <a:graphic>
          <a:graphicData uri="http://schemas.openxmlformats.org/drawingml/2006/table">
            <a:tbl>
              <a:tblPr/>
              <a:tblGrid>
                <a:gridCol w="3119030"/>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作者</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时间</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mn-lt"/>
                          <a:ea typeface="+mn-ea"/>
                        </a:rPr>
                        <a:t>审核人</a:t>
                      </a:r>
                      <a:r>
                        <a:rPr kumimoji="1" lang="en-US" altLang="zh-CN" sz="1800" b="1" i="0" u="none" strike="noStrike" cap="none" normalizeH="0" baseline="0" dirty="0">
                          <a:ln>
                            <a:noFill/>
                          </a:ln>
                          <a:solidFill>
                            <a:schemeClr val="tx1"/>
                          </a:solidFill>
                          <a:effectLst/>
                          <a:latin typeface="+mn-lt"/>
                          <a:ea typeface="+mn-ea"/>
                        </a:rPr>
                        <a:t>/</a:t>
                      </a:r>
                      <a:r>
                        <a:rPr kumimoji="1" lang="zh-CN" altLang="en-US" sz="1800" b="1" i="0" u="none" strike="noStrike" cap="none" normalizeH="0" baseline="0" dirty="0">
                          <a:ln>
                            <a:noFill/>
                          </a:ln>
                          <a:solidFill>
                            <a:schemeClr val="tx1"/>
                          </a:solidFill>
                          <a:effectLst/>
                          <a:latin typeface="+mn-lt"/>
                          <a:ea typeface="+mn-ea"/>
                        </a:rPr>
                        <a:t>工号</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mn-lt"/>
                          <a:ea typeface="+mn-ea"/>
                        </a:rPr>
                        <a:t>新开发/优化</a:t>
                      </a:r>
                      <a:endParaRPr kumimoji="1" lang="zh-CN" altLang="en-US" sz="1800" b="1" i="0" u="none" strike="noStrike" cap="none" normalizeH="0" baseline="0" dirty="0">
                        <a:ln>
                          <a:noFill/>
                        </a:ln>
                        <a:solidFill>
                          <a:schemeClr val="tx1"/>
                        </a:solidFill>
                        <a:effectLst/>
                        <a:latin typeface="+mn-lt"/>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mn-lt"/>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endParaRPr lang="zh-CN" altLang="en-US" dirty="0"/>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endParaRPr lang="zh-CN" altLang="en-US" dirty="0"/>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endParaRPr lang="zh-CN" altLang="en-US" dirty="0"/>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ln>
        </p:spPr>
        <p:txBody>
          <a:bodyPr lIns="78227" tIns="39112" rIns="78227" bIns="39112" anchor="ctr"/>
          <a:lstStyle/>
          <a:p>
            <a:pPr algn="l" defTabSz="1001395" rtl="0" eaLnBrk="0" fontAlgn="ctr" hangingPunct="0">
              <a:spcBef>
                <a:spcPct val="0"/>
              </a:spcBef>
              <a:spcAft>
                <a:spcPct val="0"/>
              </a:spcAft>
            </a:pPr>
            <a:r>
              <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endParaRPr lang="zh-CN" altLang="en-US"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ln>
        </p:spPr>
        <p:txBody>
          <a:bodyPr wrap="square">
            <a:spAutoFit/>
          </a:bodyPr>
          <a:lstStyle/>
          <a:p>
            <a:pPr fontAlgn="ctr">
              <a:spcBef>
                <a:spcPct val="50000"/>
              </a:spcBef>
            </a:pPr>
            <a:r>
              <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endParaRPr lang="zh-CN" altLang="en-US" sz="4000"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endParaRPr lang="zh-CN" altLang="en-US" dirty="0"/>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思考题</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90" y="424270"/>
            <a:ext cx="495425" cy="592462"/>
            <a:chOff x="5554662" y="2422526"/>
            <a:chExt cx="690564" cy="825500"/>
          </a:xfrm>
          <a:solidFill>
            <a:schemeClr val="bg1"/>
          </a:solidFill>
        </p:grpSpPr>
        <p:sp>
          <p:nvSpPr>
            <p:cNvPr id="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1" name="Freeform 6"/>
          <p:cNvSpPr/>
          <p:nvPr userDrawn="1"/>
        </p:nvSpPr>
        <p:spPr bwMode="auto">
          <a:xfrm>
            <a:off x="3588303" y="296368"/>
            <a:ext cx="860369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11"/>
          <p:cNvSpPr/>
          <p:nvPr userDrawn="1"/>
        </p:nvSpPr>
        <p:spPr bwMode="auto">
          <a:xfrm>
            <a:off x="3482973" y="296368"/>
            <a:ext cx="223610"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文本占位符 6"/>
          <p:cNvSpPr>
            <a:spLocks noGrp="1"/>
          </p:cNvSpPr>
          <p:nvPr>
            <p:ph type="body" sz="quarter" idx="11" hasCustomPrompt="1"/>
          </p:nvPr>
        </p:nvSpPr>
        <p:spPr>
          <a:xfrm>
            <a:off x="451191" y="1247555"/>
            <a:ext cx="11307600" cy="4680000"/>
          </a:xfrm>
          <a:prstGeom prst="rect">
            <a:avLst/>
          </a:prstGeom>
        </p:spPr>
        <p:txBody>
          <a:bodyPr/>
          <a:lstStyle>
            <a:lvl1pPr marL="457200" marR="0" indent="-457200" algn="just" defTabSz="802005" rtl="0" eaLnBrk="1" fontAlgn="ctr"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401320" indent="0" algn="just">
              <a:buSzPct val="100000"/>
              <a:buFont typeface="+mj-lt"/>
              <a:buNone/>
              <a:defRPr sz="1800" baseline="0">
                <a:latin typeface="Huawei Sans" panose="020C0503030203020204" pitchFamily="34" charset="0"/>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4"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本节小结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90849"/>
            <a:ext cx="470510" cy="475421"/>
            <a:chOff x="5540375" y="2868613"/>
            <a:chExt cx="1106488" cy="1117600"/>
          </a:xfrm>
          <a:solidFill>
            <a:schemeClr val="bg1"/>
          </a:solidFill>
        </p:grpSpPr>
        <p:sp>
          <p:nvSpPr>
            <p:cNvPr id="8"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3" name="TextBox 10"/>
          <p:cNvSpPr txBox="1"/>
          <p:nvPr userDrawn="1"/>
        </p:nvSpPr>
        <p:spPr bwMode="auto">
          <a:xfrm>
            <a:off x="1594877" y="408780"/>
            <a:ext cx="2015437"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本章总结</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15179" y="490849"/>
            <a:ext cx="470510" cy="475421"/>
            <a:chOff x="5540375" y="2868613"/>
            <a:chExt cx="1106488" cy="1117600"/>
          </a:xfrm>
          <a:solidFill>
            <a:schemeClr val="bg1"/>
          </a:solidFill>
        </p:grpSpPr>
        <p:sp>
          <p:nvSpPr>
            <p:cNvPr id="7"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0" name="内容占位符 6"/>
          <p:cNvSpPr>
            <a:spLocks noGrp="1"/>
          </p:cNvSpPr>
          <p:nvPr>
            <p:ph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更多信息</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79189" y="480269"/>
            <a:ext cx="496387" cy="496581"/>
            <a:chOff x="4485904" y="3429000"/>
            <a:chExt cx="2003425" cy="2003425"/>
          </a:xfrm>
          <a:solidFill>
            <a:schemeClr val="bg1"/>
          </a:solidFill>
        </p:grpSpPr>
        <p:sp>
          <p:nvSpPr>
            <p:cNvPr id="8"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44528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4" name="TextBox 10"/>
          <p:cNvSpPr txBox="1"/>
          <p:nvPr userDrawn="1"/>
        </p:nvSpPr>
        <p:spPr bwMode="auto">
          <a:xfrm>
            <a:off x="1594877" y="408780"/>
            <a:ext cx="503859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学习推荐</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15179" y="456929"/>
            <a:ext cx="461783" cy="485190"/>
            <a:chOff x="-779463" y="1835151"/>
            <a:chExt cx="1136650" cy="1193799"/>
          </a:xfrm>
          <a:solidFill>
            <a:schemeClr val="bg1"/>
          </a:solidFill>
        </p:grpSpPr>
        <p:sp>
          <p:nvSpPr>
            <p:cNvPr id="8"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indent="0" algn="l" defTabSz="913765"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5357748" y="2345035"/>
              <a:ext cx="1786065" cy="923330"/>
            </a:xfrm>
            <a:prstGeom prst="rect">
              <a:avLst/>
            </a:prstGeom>
            <a:noFill/>
          </p:spPr>
          <p:txBody>
            <a:bodyPr wrap="none" lIns="91440" tIns="45720" rIns="91440" bIns="45720">
              <a:spAutoFit/>
            </a:bodyPr>
            <a:lstStyle/>
            <a:p>
              <a:pPr algn="ctr" fontAlgn="ctr"/>
              <a:r>
                <a:rPr lang="zh-CN" altLang="en-US"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谢 谢</a:t>
              </a:r>
              <a:endParaRPr lang="en-US" altLang="zh-CN"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6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600"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3765">
              <a:lnSpc>
                <a:spcPts val="3440"/>
              </a:lnSpc>
            </a:pPr>
            <a:r>
              <a:rPr lang="zh-CN" altLang="en-US" dirty="0"/>
              <a:t>单击此处添加标题</a:t>
            </a:r>
            <a:endParaRPr lang="en-US" dirty="0"/>
          </a:p>
        </p:txBody>
      </p:sp>
      <p:sp>
        <p:nvSpPr>
          <p:cNvPr id="10" name="Text Placeholder 5"/>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8"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542"/>
          <a:stretch>
            <a:fillRect/>
          </a:stretch>
        </p:blipFill>
        <p:spPr bwMode="auto">
          <a:xfrm>
            <a:off x="0" y="42"/>
            <a:ext cx="12187239" cy="68579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1"/>
          <p:cNvSpPr>
            <a:spLocks noGrp="1" noChangeArrowheads="1"/>
          </p:cNvSpPr>
          <p:nvPr>
            <p:ph type="ctrTitle" sz="quarter"/>
          </p:nvPr>
        </p:nvSpPr>
        <p:spPr>
          <a:xfrm>
            <a:off x="1030893" y="4957156"/>
            <a:ext cx="10437489" cy="831600"/>
          </a:xfrm>
          <a:prstGeom prst="rect">
            <a:avLst/>
          </a:prstGeom>
          <a:ln algn="ctr"/>
        </p:spPr>
        <p:txBody>
          <a:bodyPr lIns="87802" tIns="43901" rIns="87802" bIns="43901"/>
          <a:lstStyle>
            <a:lvl1pPr algn="l" defTabSz="801370"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单击此处编辑母版标题样式</a:t>
            </a:r>
            <a:endParaRPr lang="zh-CN" altLang="en-US" dirty="0"/>
          </a:p>
        </p:txBody>
      </p:sp>
      <p:sp>
        <p:nvSpPr>
          <p:cNvPr id="10" name="文本占位符 29"/>
          <p:cNvSpPr>
            <a:spLocks noGrp="1"/>
          </p:cNvSpPr>
          <p:nvPr>
            <p:ph type="body" sz="quarter" idx="10"/>
          </p:nvPr>
        </p:nvSpPr>
        <p:spPr>
          <a:xfrm>
            <a:off x="1030892" y="5816120"/>
            <a:ext cx="6909301" cy="493200"/>
          </a:xfrm>
          <a:prstGeom prst="rect">
            <a:avLst/>
          </a:prstGeom>
        </p:spPr>
        <p:txBody>
          <a:bodyPr/>
          <a:lstStyle>
            <a:lvl1pPr marL="0" indent="0" algn="l" defTabSz="801370"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单击此处编辑母版文本样式</a:t>
            </a:r>
            <a:endParaRPr lang="zh-CN" altLang="en-US" dirty="0"/>
          </a:p>
        </p:txBody>
      </p:sp>
      <p:sp>
        <p:nvSpPr>
          <p:cNvPr id="11"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88026" y="251069"/>
            <a:ext cx="1964832" cy="43010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445851" y="1247556"/>
            <a:ext cx="11307600" cy="4679788"/>
          </a:xfrm>
          <a:prstGeom prst="rect">
            <a:avLst/>
          </a:prstGeom>
        </p:spPr>
        <p:txBody>
          <a:bodyPr/>
          <a:lstStyle>
            <a:lvl1pPr marL="302260" indent="-302260"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35" indent="-201295"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
        <p:nvSpPr>
          <p:cNvPr id="16"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algn="l" defTabSz="1001395" eaLnBrk="0" fontAlgn="auto"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前言</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19" name="组合 18"/>
          <p:cNvGrpSpPr/>
          <p:nvPr userDrawn="1"/>
        </p:nvGrpSpPr>
        <p:grpSpPr>
          <a:xfrm>
            <a:off x="335229" y="498828"/>
            <a:ext cx="627913" cy="459460"/>
            <a:chOff x="3275013" y="1363663"/>
            <a:chExt cx="5645150" cy="4129087"/>
          </a:xfrm>
          <a:solidFill>
            <a:schemeClr val="bg1"/>
          </a:solidFill>
        </p:grpSpPr>
        <p:sp>
          <p:nvSpPr>
            <p:cNvPr id="20"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4"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5"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443199" y="440668"/>
            <a:ext cx="533761" cy="533470"/>
            <a:chOff x="2960687" y="4865687"/>
            <a:chExt cx="1698626" cy="1697038"/>
          </a:xfrm>
          <a:solidFill>
            <a:schemeClr val="bg1"/>
          </a:solidFill>
        </p:grpSpPr>
        <p:sp>
          <p:nvSpPr>
            <p:cNvPr id="8"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1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文本占位符 6"/>
          <p:cNvSpPr>
            <a:spLocks noGrp="1"/>
          </p:cNvSpPr>
          <p:nvPr>
            <p:ph type="body" sz="quarter" idx="10" hasCustomPrompt="1"/>
          </p:nvPr>
        </p:nvSpPr>
        <p:spPr>
          <a:xfrm>
            <a:off x="445851" y="1247556"/>
            <a:ext cx="11307600" cy="4679788"/>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685" indent="-252095"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fontAlgn="ctr">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765" indent="-201295"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a:p>
          <a:p>
            <a:pPr lvl="1"/>
            <a:r>
              <a:rPr lang="zh-CN" altLang="en-US" dirty="0"/>
              <a:t>第二</a:t>
            </a:r>
            <a:r>
              <a:rPr lang="zh-CN" altLang="en-US" dirty="0" smtClean="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a:p>
            <a:pPr eaLnBrk="1" hangingPunct="1"/>
            <a:endParaRPr lang="en-US" altLang="zh-C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4" name="TextBox 10"/>
          <p:cNvSpPr txBox="1"/>
          <p:nvPr userDrawn="1"/>
        </p:nvSpPr>
        <p:spPr bwMode="auto">
          <a:xfrm>
            <a:off x="1594877" y="408780"/>
            <a:ext cx="1664752"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目录</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9" y="515380"/>
            <a:ext cx="358195" cy="426359"/>
            <a:chOff x="3295650" y="230188"/>
            <a:chExt cx="936625" cy="1114426"/>
          </a:xfrm>
          <a:solidFill>
            <a:schemeClr val="bg1"/>
          </a:solidFill>
        </p:grpSpPr>
        <p:sp>
          <p:nvSpPr>
            <p:cNvPr id="8"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0"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1"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2"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3"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4"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5"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6"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7"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8"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19"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0"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1"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2"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23"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24" name="Freeform 6"/>
          <p:cNvSpPr/>
          <p:nvPr userDrawn="1"/>
        </p:nvSpPr>
        <p:spPr bwMode="auto">
          <a:xfrm>
            <a:off x="3211785" y="296368"/>
            <a:ext cx="897545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5" name="Freeform 11"/>
          <p:cNvSpPr/>
          <p:nvPr userDrawn="1"/>
        </p:nvSpPr>
        <p:spPr bwMode="auto">
          <a:xfrm>
            <a:off x="3106455"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27" name="文本占位符 6"/>
          <p:cNvSpPr>
            <a:spLocks noGrp="1"/>
          </p:cNvSpPr>
          <p:nvPr>
            <p:ph type="body" sz="quarter" idx="10" hasCustomPrompt="1"/>
          </p:nvPr>
        </p:nvSpPr>
        <p:spPr>
          <a:xfrm>
            <a:off x="445851" y="1242452"/>
            <a:ext cx="11307600" cy="4680000"/>
          </a:xfrm>
          <a:prstGeom prst="rect">
            <a:avLst/>
          </a:prstGeo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3" name="内容占位符 6"/>
          <p:cNvSpPr>
            <a:spLocks noGrp="1"/>
          </p:cNvSpPr>
          <p:nvPr>
            <p:ph sz="quarter" idx="10"/>
          </p:nvPr>
        </p:nvSpPr>
        <p:spPr>
          <a:xfrm>
            <a:off x="444603" y="1247555"/>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TextBox 10"/>
          <p:cNvSpPr txBox="1"/>
          <p:nvPr userDrawn="1"/>
        </p:nvSpPr>
        <p:spPr bwMode="auto">
          <a:xfrm>
            <a:off x="1594877" y="408780"/>
            <a:ext cx="9825899" cy="639559"/>
          </a:xfrm>
          <a:prstGeom prst="rect">
            <a:avLst/>
          </a:prstGeom>
          <a:noFill/>
          <a:ln w="9525">
            <a:noFill/>
            <a:miter lim="800000"/>
          </a:ln>
        </p:spPr>
        <p:txBody>
          <a:bodyPr wrap="square" lIns="99941" tIns="49967" rIns="99941" bIns="49967" rtlCol="0">
            <a:spAutoFit/>
          </a:bodyPr>
          <a:lstStyle/>
          <a:p>
            <a:pPr defTabSz="1001395" eaLnBrk="0" fontAlgn="ctr" hangingPunct="0"/>
            <a:r>
              <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7" name="组合 6"/>
          <p:cNvGrpSpPr/>
          <p:nvPr userDrawn="1"/>
        </p:nvGrpSpPr>
        <p:grpSpPr>
          <a:xfrm>
            <a:off x="587158" y="505779"/>
            <a:ext cx="374562" cy="445558"/>
            <a:chOff x="-1647825" y="2492375"/>
            <a:chExt cx="1947863" cy="2316163"/>
          </a:xfrm>
          <a:solidFill>
            <a:schemeClr val="bg1"/>
          </a:solidFill>
        </p:grpSpPr>
        <p:sp>
          <p:nvSpPr>
            <p:cNvPr id="8"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9"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smtClean="0"/>
              <a:t>单击</a:t>
            </a:r>
            <a:r>
              <a:rPr lang="zh-CN" altLang="en-US" dirty="0"/>
              <a:t>此处编辑母版标题样式</a:t>
            </a:r>
            <a:endParaRPr lang="zh-CN" altLang="en-US" dirty="0"/>
          </a:p>
        </p:txBody>
      </p:sp>
      <p:sp>
        <p:nvSpPr>
          <p:cNvPr id="4"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grpSp>
        <p:nvGrpSpPr>
          <p:cNvPr id="6" name="组合 5"/>
          <p:cNvGrpSpPr/>
          <p:nvPr userDrawn="1"/>
        </p:nvGrpSpPr>
        <p:grpSpPr>
          <a:xfrm>
            <a:off x="587158" y="505779"/>
            <a:ext cx="374562" cy="445558"/>
            <a:chOff x="-1647825" y="2492375"/>
            <a:chExt cx="1947863" cy="2316163"/>
          </a:xfrm>
          <a:solidFill>
            <a:schemeClr val="bg1"/>
          </a:solidFill>
        </p:grpSpPr>
        <p:sp>
          <p:nvSpPr>
            <p:cNvPr id="7"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8"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grpSp>
      <p:sp>
        <p:nvSpPr>
          <p:cNvPr id="9" name="文本占位符 6"/>
          <p:cNvSpPr>
            <a:spLocks noGrp="1"/>
          </p:cNvSpPr>
          <p:nvPr>
            <p:ph type="body" sz="quarter" idx="10" hasCustomPrompt="1"/>
          </p:nvPr>
        </p:nvSpPr>
        <p:spPr>
          <a:xfrm>
            <a:off x="444603" y="1247556"/>
            <a:ext cx="11307600" cy="468000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3" name="Freeform 9"/>
          <p:cNvSpPr/>
          <p:nvPr userDrawn="1"/>
        </p:nvSpPr>
        <p:spPr bwMode="auto">
          <a:xfrm>
            <a:off x="3112" y="296368"/>
            <a:ext cx="1375826"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4" name="Freeform 11"/>
          <p:cNvSpPr/>
          <p:nvPr userDrawn="1"/>
        </p:nvSpPr>
        <p:spPr bwMode="auto">
          <a:xfrm>
            <a:off x="1245702" y="296368"/>
            <a:ext cx="233272"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04" tIns="45702" rIns="91404" bIns="45702" numCol="1" spcCol="0" rtlCol="0" fromWordArt="0" anchor="t" anchorCtr="0" forceAA="0" compatLnSpc="1">
            <a:noAutofit/>
          </a:bodyPr>
          <a:lstStyle/>
          <a:p>
            <a:endParaRPr lang="zh-CN" altLang="en-US" sz="1800" baseline="0">
              <a:latin typeface="Huawei Sans" panose="020C0503030203020204" pitchFamily="34" charset="0"/>
              <a:ea typeface="方正兰亭黑简体" panose="02000000000000000000" pitchFamily="2" charset="-122"/>
            </a:endParaRPr>
          </a:p>
        </p:txBody>
      </p:sp>
      <p:sp>
        <p:nvSpPr>
          <p:cNvPr id="5" name="Freeform 12"/>
          <p:cNvSpPr>
            <a:spLocks noEditPoints="1"/>
          </p:cNvSpPr>
          <p:nvPr userDrawn="1"/>
        </p:nvSpPr>
        <p:spPr bwMode="auto">
          <a:xfrm>
            <a:off x="479189" y="474076"/>
            <a:ext cx="507964"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04" tIns="45702" rIns="91404" bIns="45702" numCol="1" anchor="t" anchorCtr="0" compatLnSpc="1"/>
          <a:lstStyle/>
          <a:p>
            <a:endParaRPr lang="zh-CN" altLang="en-US" sz="1800" baseline="0">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177" y="410400"/>
            <a:ext cx="9827761" cy="640800"/>
          </a:xfrm>
          <a:prstGeom prst="rect">
            <a:avLst/>
          </a:prstGeom>
        </p:spPr>
        <p:txBody>
          <a:bodyPr lIns="100800" tIns="50400" rIns="100800" bIns="50400" anchor="ctr" anchorCtr="0"/>
          <a:lstStyle>
            <a:lvl1pPr fontAlgn="ctr">
              <a:defRPr b="1" baseline="0">
                <a:latin typeface="Huawei Sans" panose="020C0503030203020204" pitchFamily="34" charset="0"/>
                <a:ea typeface="方正兰亭黑简体" panose="02000000000000000000" pitchFamily="2" charset="-122"/>
              </a:defRPr>
            </a:lvl1pPr>
          </a:lstStyle>
          <a:p>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表格表头</a:t>
              </a:r>
              <a:endParaRPr lang="zh-CN" altLang="en-US" sz="900" dirty="0">
                <a:solidFill>
                  <a:schemeClr val="bg1"/>
                </a:solidFill>
                <a:latin typeface="+mn-lt"/>
                <a:ea typeface="+mn-ea"/>
              </a:endParaRPr>
            </a:p>
          </p:txBody>
        </p:sp>
        <p:sp>
          <p:nvSpPr>
            <p:cNvPr id="10" name="文本框 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表格边框</a:t>
              </a:r>
              <a:endParaRPr lang="zh-CN" altLang="en-US" sz="900" dirty="0">
                <a:latin typeface="+mn-lt"/>
                <a:ea typeface="+mn-ea"/>
              </a:endParaRPr>
            </a:p>
          </p:txBody>
        </p:sp>
        <p:sp>
          <p:nvSpPr>
            <p:cNvPr id="11" name="文本框 1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导航灰底</a:t>
              </a:r>
              <a:endParaRPr lang="zh-CN" altLang="en-US" sz="900" dirty="0">
                <a:latin typeface="+mn-lt"/>
                <a:ea typeface="+mn-ea"/>
              </a:endParaRPr>
            </a:p>
          </p:txBody>
        </p:sp>
        <p:sp>
          <p:nvSpPr>
            <p:cNvPr id="12" name="文本框 1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华为红</a:t>
              </a:r>
              <a:endParaRPr lang="zh-CN" altLang="en-US" sz="900" dirty="0">
                <a:solidFill>
                  <a:schemeClr val="bg1"/>
                </a:solidFill>
                <a:latin typeface="+mn-lt"/>
                <a:ea typeface="+mn-ea"/>
              </a:endParaRPr>
            </a:p>
          </p:txBody>
        </p:sp>
        <p:sp>
          <p:nvSpPr>
            <p:cNvPr id="13" name="文本框 1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文字底色</a:t>
              </a:r>
              <a:endParaRPr lang="zh-CN" altLang="en-US" sz="900" dirty="0">
                <a:latin typeface="+mn-lt"/>
                <a:ea typeface="+mn-ea"/>
              </a:endParaRPr>
            </a:p>
          </p:txBody>
        </p:sp>
        <p:sp>
          <p:nvSpPr>
            <p:cNvPr id="14" name="文本框 1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文字边框</a:t>
              </a:r>
              <a:endParaRPr lang="zh-CN" altLang="en-US" sz="900" dirty="0">
                <a:latin typeface="+mn-lt"/>
                <a:ea typeface="+mn-ea"/>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5.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lstStyle/>
          <a:p>
            <a:pPr lvl="0"/>
            <a:r>
              <a:rPr lang="zh-CN" altLang="en-US" dirty="0"/>
              <a:t>单击此处编辑母版标题样式</a:t>
            </a:r>
            <a:endParaRPr lang="zh-CN" altLang="en-US" dirty="0"/>
          </a:p>
        </p:txBody>
      </p:sp>
      <p:sp>
        <p:nvSpPr>
          <p:cNvPr id="28" name="Rectangle 57"/>
          <p:cNvSpPr>
            <a:spLocks noGrp="1" noChangeArrowheads="1"/>
          </p:cNvSpPr>
          <p:nvPr>
            <p:ph type="body" idx="1"/>
          </p:nvPr>
        </p:nvSpPr>
        <p:spPr bwMode="auto">
          <a:xfrm>
            <a:off x="442912" y="1248073"/>
            <a:ext cx="11307600" cy="468000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9" name="Rectangle 69"/>
          <p:cNvSpPr>
            <a:spLocks noChangeArrowheads="1"/>
          </p:cNvSpPr>
          <p:nvPr userDrawn="1"/>
        </p:nvSpPr>
        <p:spPr bwMode="auto">
          <a:xfrm>
            <a:off x="155280" y="6500581"/>
            <a:ext cx="658440" cy="265552"/>
          </a:xfrm>
          <a:prstGeom prst="rect">
            <a:avLst/>
          </a:prstGeom>
          <a:noFill/>
          <a:ln w="9525" algn="ctr">
            <a:noFill/>
            <a:miter lim="800000"/>
          </a:ln>
          <a:effectLst/>
        </p:spPr>
        <p:txBody>
          <a:bodyPr wrap="none" lIns="80070" tIns="40036" rIns="80070" bIns="40036">
            <a:spAutoFit/>
          </a:bodyPr>
          <a:lstStyle/>
          <a:p>
            <a:pPr algn="l"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第</a:t>
            </a:r>
            <a:fld id="{2F2CF7F5-F178-4429-B6CA-28062DF31937}" type="slidenum">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fld>
            <a:r>
              <a:rPr lang="zh-CN" altLang="en-US" sz="1200" dirty="0">
                <a:latin typeface="Huawei Sans" panose="020C0503030203020204" pitchFamily="34" charset="0"/>
                <a:ea typeface="方正兰亭黑简体" panose="02000000000000000000" pitchFamily="2" charset="-122"/>
                <a:cs typeface="Huawei Sans" panose="020C0503030203020204" pitchFamily="34" charset="0"/>
              </a:rPr>
              <a:t>页</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Rectangle 54"/>
          <p:cNvSpPr>
            <a:spLocks noChangeArrowheads="1"/>
          </p:cNvSpPr>
          <p:nvPr userDrawn="1"/>
        </p:nvSpPr>
        <p:spPr bwMode="auto">
          <a:xfrm>
            <a:off x="947058" y="6500581"/>
            <a:ext cx="2572620" cy="265520"/>
          </a:xfrm>
          <a:prstGeom prst="rect">
            <a:avLst/>
          </a:prstGeom>
          <a:noFill/>
          <a:ln w="9525" algn="ctr">
            <a:noFill/>
            <a:miter lim="800000"/>
          </a:ln>
          <a:effectLst/>
        </p:spPr>
        <p:txBody>
          <a:bodyPr wrap="none" lIns="80070" tIns="40036" rIns="80070" bIns="40036">
            <a:spAutoFit/>
          </a:bodyPr>
          <a:lstStyle/>
          <a:p>
            <a:pPr defTabSz="801370" eaLnBrk="0" fontAlgn="ctr" hangingPunct="0">
              <a:defRPr/>
            </a:pP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rPr>
              <a:t>华为技术有限公司</a:t>
            </a:r>
            <a:endParaRPr lang="zh-CN" altLang="en-US"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31" name="图片 3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0660" y="6504032"/>
            <a:ext cx="1248712" cy="273343"/>
          </a:xfrm>
          <a:prstGeom prst="rect">
            <a:avLst/>
          </a:prstGeom>
        </p:spPr>
      </p:pic>
      <p:grpSp>
        <p:nvGrpSpPr>
          <p:cNvPr id="32" name="组合 31"/>
          <p:cNvGrpSpPr/>
          <p:nvPr userDrawn="1"/>
        </p:nvGrpSpPr>
        <p:grpSpPr>
          <a:xfrm>
            <a:off x="12162528" y="4653136"/>
            <a:ext cx="638734" cy="1729234"/>
            <a:chOff x="12162528" y="4653136"/>
            <a:chExt cx="638734" cy="1729234"/>
          </a:xfrm>
        </p:grpSpPr>
        <p:sp>
          <p:nvSpPr>
            <p:cNvPr id="33" name="矩形 3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矩形 3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文本框 3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0" name="文本框 3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endParaRPr lang="zh-CN" altLang="en-US" sz="900" dirty="0">
                <a:latin typeface="Huawei Sans" panose="020C0503030203020204" pitchFamily="34" charset="0"/>
                <a:ea typeface="方正兰亭黑简体" panose="02000000000000000000" pitchFamily="2" charset="-122"/>
              </a:endParaRPr>
            </a:p>
          </p:txBody>
        </p:sp>
        <p:sp>
          <p:nvSpPr>
            <p:cNvPr id="41" name="文本框 4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endParaRPr lang="zh-CN" altLang="en-US" sz="900" dirty="0">
                <a:latin typeface="Huawei Sans" panose="020C0503030203020204" pitchFamily="34" charset="0"/>
                <a:ea typeface="方正兰亭黑简体" panose="02000000000000000000" pitchFamily="2" charset="-122"/>
              </a:endParaRPr>
            </a:p>
          </p:txBody>
        </p:sp>
        <p:sp>
          <p:nvSpPr>
            <p:cNvPr id="42" name="文本框 4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endParaRPr lang="zh-CN" altLang="en-US" sz="900" dirty="0">
                <a:solidFill>
                  <a:schemeClr val="bg1"/>
                </a:solidFill>
                <a:latin typeface="Huawei Sans" panose="020C0503030203020204" pitchFamily="34" charset="0"/>
                <a:ea typeface="方正兰亭黑简体" panose="02000000000000000000" pitchFamily="2" charset="-122"/>
              </a:endParaRPr>
            </a:p>
          </p:txBody>
        </p:sp>
        <p:sp>
          <p:nvSpPr>
            <p:cNvPr id="43" name="文本框 4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endParaRPr lang="zh-CN" altLang="en-US" sz="900" dirty="0">
                <a:latin typeface="Huawei Sans" panose="020C0503030203020204" pitchFamily="34" charset="0"/>
                <a:ea typeface="方正兰亭黑简体" panose="02000000000000000000" pitchFamily="2" charset="-122"/>
              </a:endParaRPr>
            </a:p>
          </p:txBody>
        </p:sp>
        <p:sp>
          <p:nvSpPr>
            <p:cNvPr id="44" name="文本框 4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endParaRPr lang="zh-CN" altLang="en-US" sz="900" dirty="0">
                <a:latin typeface="Huawei Sans" panose="020C0503030203020204" pitchFamily="34" charset="0"/>
                <a:ea typeface="方正兰亭黑简体" panose="02000000000000000000"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txStyles>
    <p:titleStyle>
      <a:lvl1pPr algn="l" defTabSz="913765" rtl="0" eaLnBrk="1" fontAlgn="ctr" latinLnBrk="0" hangingPunct="1">
        <a:lnSpc>
          <a:spcPct val="90000"/>
        </a:lnSpc>
        <a:spcBef>
          <a:spcPct val="0"/>
        </a:spcBef>
        <a:buNone/>
        <a:defRPr sz="3500"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50000"/>
        <a:buFont typeface="Wingdings" panose="05000000000000000000" pitchFamily="2" charset="2"/>
        <a:buChar char="p"/>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mtClean="0">
                <a:sym typeface="Huawei Sans" panose="020C0503030203020204" pitchFamily="34" charset="0"/>
              </a:rPr>
              <a:t>第五章 数据库安全基础</a:t>
            </a:r>
            <a:br>
              <a:rPr lang="zh-CN" altLang="en-US" dirty="0">
                <a:sym typeface="Huawei Sans" panose="020C0503030203020204" pitchFamily="34" charset="0"/>
              </a:rPr>
            </a:b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IAM</a:t>
            </a:r>
            <a:r>
              <a:rPr lang="zh-CN" altLang="en-US" dirty="0" smtClean="0">
                <a:sym typeface="Huawei Sans" panose="020C0503030203020204" pitchFamily="34" charset="0"/>
              </a:rPr>
              <a:t>功能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44603" y="1247556"/>
            <a:ext cx="11307600" cy="855564"/>
          </a:xfrm>
        </p:spPr>
        <p:txBody>
          <a:bodyPr/>
          <a:lstStyle/>
          <a:p>
            <a:r>
              <a:rPr lang="en-US" altLang="zh-CN" sz="2000" dirty="0" smtClean="0">
                <a:sym typeface="Huawei Sans" panose="020C0503030203020204" pitchFamily="34" charset="0"/>
              </a:rPr>
              <a:t>IAM</a:t>
            </a:r>
            <a:r>
              <a:rPr lang="zh-CN" altLang="en-US" sz="2000" dirty="0" smtClean="0">
                <a:sym typeface="Huawei Sans" panose="020C0503030203020204" pitchFamily="34" charset="0"/>
              </a:rPr>
              <a:t>提供</a:t>
            </a:r>
            <a:r>
              <a:rPr lang="zh-CN" altLang="en-US" sz="2000" dirty="0">
                <a:sym typeface="Huawei Sans" panose="020C0503030203020204" pitchFamily="34" charset="0"/>
              </a:rPr>
              <a:t>的主要功能包括：精细的权限管理、安全访问、二次认证、通过用户组批量管理用户权限、区域内资源隔离、联合身份认证、委托其他账号或者云服务管理资源、设置账号安全策略</a:t>
            </a:r>
            <a:r>
              <a:rPr lang="zh-CN" altLang="en-US" sz="2000" dirty="0" smtClean="0">
                <a:sym typeface="Huawei Sans" panose="020C0503030203020204" pitchFamily="34" charset="0"/>
              </a:rPr>
              <a:t>。</a:t>
            </a:r>
            <a:endParaRPr lang="en-US" altLang="zh-CN" sz="2000" dirty="0" smtClean="0">
              <a:sym typeface="Huawei Sans" panose="020C0503030203020204" pitchFamily="34" charset="0"/>
            </a:endParaRPr>
          </a:p>
          <a:p>
            <a:r>
              <a:rPr lang="zh-CN" altLang="en-US" sz="2000" b="1" dirty="0">
                <a:sym typeface="Huawei Sans" panose="020C0503030203020204" pitchFamily="34" charset="0"/>
              </a:rPr>
              <a:t>精细的权限管理</a:t>
            </a:r>
            <a:endParaRPr lang="zh-CN" altLang="en-US" sz="2000" b="1" dirty="0">
              <a:sym typeface="Huawei Sans" panose="020C0503030203020204" pitchFamily="34" charset="0"/>
            </a:endParaRPr>
          </a:p>
          <a:p>
            <a:pPr lvl="1"/>
            <a:r>
              <a:rPr lang="zh-CN" altLang="en-US" sz="1800" dirty="0">
                <a:sym typeface="Huawei Sans" panose="020C0503030203020204" pitchFamily="34" charset="0"/>
              </a:rPr>
              <a:t>使用</a:t>
            </a:r>
            <a:r>
              <a:rPr lang="en-US" altLang="zh-CN" sz="1800" dirty="0">
                <a:sym typeface="Huawei Sans" panose="020C0503030203020204" pitchFamily="34" charset="0"/>
              </a:rPr>
              <a:t>IAM</a:t>
            </a:r>
            <a:r>
              <a:rPr lang="zh-CN" altLang="en-US" sz="1800" dirty="0">
                <a:sym typeface="Huawei Sans" panose="020C0503030203020204" pitchFamily="34" charset="0"/>
              </a:rPr>
              <a:t>，您可以将账号内不同的资源按需分配给创建的</a:t>
            </a:r>
            <a:r>
              <a:rPr lang="en-US" altLang="zh-CN" sz="1800" dirty="0">
                <a:sym typeface="Huawei Sans" panose="020C0503030203020204" pitchFamily="34" charset="0"/>
              </a:rPr>
              <a:t>IAM</a:t>
            </a:r>
            <a:r>
              <a:rPr lang="zh-CN" altLang="en-US" sz="1800" dirty="0">
                <a:sym typeface="Huawei Sans" panose="020C0503030203020204" pitchFamily="34" charset="0"/>
              </a:rPr>
              <a:t>用户，实现精细的权限管理。例如：控制用户</a:t>
            </a:r>
            <a:r>
              <a:rPr lang="en-US" altLang="zh-CN" sz="1800" dirty="0">
                <a:sym typeface="Huawei Sans" panose="020C0503030203020204" pitchFamily="34" charset="0"/>
              </a:rPr>
              <a:t>Charlie</a:t>
            </a:r>
            <a:r>
              <a:rPr lang="zh-CN" altLang="en-US" sz="1800" dirty="0">
                <a:sym typeface="Huawei Sans" panose="020C0503030203020204" pitchFamily="34" charset="0"/>
              </a:rPr>
              <a:t>能管理项目</a:t>
            </a:r>
            <a:r>
              <a:rPr lang="en-US" altLang="zh-CN" sz="1800" dirty="0">
                <a:sym typeface="Huawei Sans" panose="020C0503030203020204" pitchFamily="34" charset="0"/>
              </a:rPr>
              <a:t>B</a:t>
            </a:r>
            <a:r>
              <a:rPr lang="zh-CN" altLang="en-US" sz="1800" dirty="0">
                <a:sym typeface="Huawei Sans" panose="020C0503030203020204" pitchFamily="34" charset="0"/>
              </a:rPr>
              <a:t>的</a:t>
            </a:r>
            <a:r>
              <a:rPr lang="en-US" altLang="zh-CN" sz="1800" dirty="0">
                <a:sym typeface="Huawei Sans" panose="020C0503030203020204" pitchFamily="34" charset="0"/>
              </a:rPr>
              <a:t>VPC</a:t>
            </a:r>
            <a:r>
              <a:rPr lang="zh-CN" altLang="en-US" sz="1800" dirty="0">
                <a:sym typeface="Huawei Sans" panose="020C0503030203020204" pitchFamily="34" charset="0"/>
              </a:rPr>
              <a:t>，而让用户</a:t>
            </a:r>
            <a:r>
              <a:rPr lang="en-US" altLang="zh-CN" sz="1800" dirty="0">
                <a:sym typeface="Huawei Sans" panose="020C0503030203020204" pitchFamily="34" charset="0"/>
              </a:rPr>
              <a:t>James</a:t>
            </a:r>
            <a:r>
              <a:rPr lang="zh-CN" altLang="en-US" sz="1800" dirty="0">
                <a:sym typeface="Huawei Sans" panose="020C0503030203020204" pitchFamily="34" charset="0"/>
              </a:rPr>
              <a:t>只能查看项目</a:t>
            </a:r>
            <a:r>
              <a:rPr lang="en-US" altLang="zh-CN" sz="1800" dirty="0">
                <a:sym typeface="Huawei Sans" panose="020C0503030203020204" pitchFamily="34" charset="0"/>
              </a:rPr>
              <a:t>B</a:t>
            </a:r>
            <a:r>
              <a:rPr lang="zh-CN" altLang="en-US" sz="1800" dirty="0">
                <a:sym typeface="Huawei Sans" panose="020C0503030203020204" pitchFamily="34" charset="0"/>
              </a:rPr>
              <a:t>中</a:t>
            </a:r>
            <a:r>
              <a:rPr lang="en-US" altLang="zh-CN" sz="1800" dirty="0">
                <a:sym typeface="Huawei Sans" panose="020C0503030203020204" pitchFamily="34" charset="0"/>
              </a:rPr>
              <a:t>VPC</a:t>
            </a:r>
            <a:r>
              <a:rPr lang="zh-CN" altLang="en-US" sz="1800" dirty="0">
                <a:sym typeface="Huawei Sans" panose="020C0503030203020204" pitchFamily="34" charset="0"/>
              </a:rPr>
              <a:t>的数据。 </a:t>
            </a:r>
            <a:endParaRPr lang="zh-CN" altLang="en-US" sz="1800" dirty="0">
              <a:sym typeface="Huawei Sans" panose="020C0503030203020204" pitchFamily="34" charset="0"/>
            </a:endParaRPr>
          </a:p>
          <a:p>
            <a:endParaRPr lang="en-US" altLang="zh-CN" sz="2000" dirty="0" smtClean="0">
              <a:sym typeface="Huawei Sans" panose="020C0503030203020204" pitchFamily="34" charset="0"/>
            </a:endParaRPr>
          </a:p>
        </p:txBody>
      </p:sp>
      <p:pic>
        <p:nvPicPr>
          <p:cNvPr id="5" name="图片 4"/>
          <p:cNvPicPr>
            <a:picLocks noChangeAspect="1"/>
          </p:cNvPicPr>
          <p:nvPr/>
        </p:nvPicPr>
        <p:blipFill>
          <a:blip r:embed="rId1"/>
          <a:stretch>
            <a:fillRect/>
          </a:stretch>
        </p:blipFill>
        <p:spPr>
          <a:xfrm>
            <a:off x="2926578" y="3716338"/>
            <a:ext cx="5611632" cy="2541655"/>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IAM</a:t>
            </a:r>
            <a:r>
              <a:rPr lang="zh-CN" altLang="en-US" dirty="0" smtClean="0">
                <a:sym typeface="Huawei Sans" panose="020C0503030203020204" pitchFamily="34" charset="0"/>
              </a:rPr>
              <a:t>功能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44603" y="1247556"/>
            <a:ext cx="11307600" cy="855564"/>
          </a:xfrm>
        </p:spPr>
        <p:txBody>
          <a:bodyPr/>
          <a:lstStyle/>
          <a:p>
            <a:r>
              <a:rPr lang="zh-CN" altLang="en-US" sz="1800" b="1" dirty="0">
                <a:sym typeface="Huawei Sans" panose="020C0503030203020204" pitchFamily="34" charset="0"/>
              </a:rPr>
              <a:t>安全访问</a:t>
            </a:r>
            <a:endParaRPr lang="zh-CN" altLang="en-US" sz="1800" b="1" dirty="0">
              <a:sym typeface="Huawei Sans" panose="020C0503030203020204" pitchFamily="34" charset="0"/>
            </a:endParaRPr>
          </a:p>
          <a:p>
            <a:pPr lvl="1"/>
            <a:r>
              <a:rPr lang="zh-CN" altLang="en-US" sz="1600" dirty="0" smtClean="0">
                <a:sym typeface="Huawei Sans" panose="020C0503030203020204" pitchFamily="34" charset="0"/>
              </a:rPr>
              <a:t>可以</a:t>
            </a:r>
            <a:r>
              <a:rPr lang="zh-CN" altLang="en-US" sz="1600" dirty="0">
                <a:sym typeface="Huawei Sans" panose="020C0503030203020204" pitchFamily="34" charset="0"/>
              </a:rPr>
              <a:t>使用</a:t>
            </a:r>
            <a:r>
              <a:rPr lang="en-US" altLang="zh-CN" sz="1600" dirty="0">
                <a:sym typeface="Huawei Sans" panose="020C0503030203020204" pitchFamily="34" charset="0"/>
              </a:rPr>
              <a:t>IAM</a:t>
            </a:r>
            <a:r>
              <a:rPr lang="zh-CN" altLang="en-US" sz="1600" dirty="0">
                <a:sym typeface="Huawei Sans" panose="020C0503030203020204" pitchFamily="34" charset="0"/>
              </a:rPr>
              <a:t>为用户或者应用程序生成身份凭证，不必与其他人员</a:t>
            </a:r>
            <a:r>
              <a:rPr lang="zh-CN" altLang="en-US" sz="1600" dirty="0" smtClean="0">
                <a:sym typeface="Huawei Sans" panose="020C0503030203020204" pitchFamily="34" charset="0"/>
              </a:rPr>
              <a:t>共享账号</a:t>
            </a:r>
            <a:r>
              <a:rPr lang="zh-CN" altLang="en-US" sz="1600" dirty="0">
                <a:sym typeface="Huawei Sans" panose="020C0503030203020204" pitchFamily="34" charset="0"/>
              </a:rPr>
              <a:t>密码，系统会通过身份凭证中携带的权限信息允许用户安全地</a:t>
            </a:r>
            <a:r>
              <a:rPr lang="zh-CN" altLang="en-US" sz="1600" dirty="0" smtClean="0">
                <a:sym typeface="Huawei Sans" panose="020C0503030203020204" pitchFamily="34" charset="0"/>
              </a:rPr>
              <a:t>访问账号</a:t>
            </a:r>
            <a:r>
              <a:rPr lang="zh-CN" altLang="en-US" sz="1600" dirty="0">
                <a:sym typeface="Huawei Sans" panose="020C0503030203020204" pitchFamily="34" charset="0"/>
              </a:rPr>
              <a:t>中的资源。</a:t>
            </a:r>
            <a:endParaRPr lang="zh-CN" altLang="en-US" sz="1600" dirty="0">
              <a:sym typeface="Huawei Sans" panose="020C0503030203020204" pitchFamily="34" charset="0"/>
            </a:endParaRPr>
          </a:p>
          <a:p>
            <a:r>
              <a:rPr lang="zh-CN" altLang="en-US" sz="1800" b="1" dirty="0">
                <a:sym typeface="Huawei Sans" panose="020C0503030203020204" pitchFamily="34" charset="0"/>
              </a:rPr>
              <a:t>敏感操作</a:t>
            </a:r>
            <a:endParaRPr lang="zh-CN" altLang="en-US" sz="1800" b="1" dirty="0">
              <a:sym typeface="Huawei Sans" panose="020C0503030203020204" pitchFamily="34" charset="0"/>
            </a:endParaRPr>
          </a:p>
          <a:p>
            <a:pPr lvl="1"/>
            <a:r>
              <a:rPr lang="en-US" altLang="zh-CN" sz="1600" dirty="0">
                <a:sym typeface="Huawei Sans" panose="020C0503030203020204" pitchFamily="34" charset="0"/>
              </a:rPr>
              <a:t>IAM</a:t>
            </a:r>
            <a:r>
              <a:rPr lang="zh-CN" altLang="en-US" sz="1600" dirty="0">
                <a:sym typeface="Huawei Sans" panose="020C0503030203020204" pitchFamily="34" charset="0"/>
              </a:rPr>
              <a:t>提供敏感操作保护功能，包括登录保护和操作保护，</a:t>
            </a:r>
            <a:r>
              <a:rPr lang="zh-CN" altLang="en-US" sz="1600" dirty="0" smtClean="0">
                <a:sym typeface="Huawei Sans" panose="020C0503030203020204" pitchFamily="34" charset="0"/>
              </a:rPr>
              <a:t>在登录</a:t>
            </a:r>
            <a:r>
              <a:rPr lang="zh-CN" altLang="en-US" sz="1600" dirty="0">
                <a:sym typeface="Huawei Sans" panose="020C0503030203020204" pitchFamily="34" charset="0"/>
              </a:rPr>
              <a:t>控制台或者进行敏感操作时，系统将</a:t>
            </a:r>
            <a:r>
              <a:rPr lang="zh-CN" altLang="en-US" sz="1600" dirty="0" smtClean="0">
                <a:sym typeface="Huawei Sans" panose="020C0503030203020204" pitchFamily="34" charset="0"/>
              </a:rPr>
              <a:t>要求进行</a:t>
            </a:r>
            <a:r>
              <a:rPr lang="zh-CN" altLang="en-US" sz="1600" dirty="0">
                <a:sym typeface="Huawei Sans" panose="020C0503030203020204" pitchFamily="34" charset="0"/>
              </a:rPr>
              <a:t>邮箱</a:t>
            </a:r>
            <a:r>
              <a:rPr lang="en-US" altLang="zh-CN" sz="1600" dirty="0">
                <a:sym typeface="Huawei Sans" panose="020C0503030203020204" pitchFamily="34" charset="0"/>
              </a:rPr>
              <a:t>/</a:t>
            </a:r>
            <a:r>
              <a:rPr lang="zh-CN" altLang="en-US" sz="1600" dirty="0">
                <a:sym typeface="Huawei Sans" panose="020C0503030203020204" pitchFamily="34" charset="0"/>
              </a:rPr>
              <a:t>手机</a:t>
            </a:r>
            <a:r>
              <a:rPr lang="en-US" altLang="zh-CN" sz="1600" dirty="0">
                <a:sym typeface="Huawei Sans" panose="020C0503030203020204" pitchFamily="34" charset="0"/>
              </a:rPr>
              <a:t>/</a:t>
            </a:r>
            <a:r>
              <a:rPr lang="zh-CN" altLang="en-US" sz="1600" dirty="0">
                <a:sym typeface="Huawei Sans" panose="020C0503030203020204" pitchFamily="34" charset="0"/>
              </a:rPr>
              <a:t>虚拟</a:t>
            </a:r>
            <a:r>
              <a:rPr lang="en-US" altLang="zh-CN" sz="1600" dirty="0">
                <a:sym typeface="Huawei Sans" panose="020C0503030203020204" pitchFamily="34" charset="0"/>
              </a:rPr>
              <a:t>MFA</a:t>
            </a:r>
            <a:r>
              <a:rPr lang="zh-CN" altLang="en-US" sz="1600" dirty="0">
                <a:sym typeface="Huawei Sans" panose="020C0503030203020204" pitchFamily="34" charset="0"/>
              </a:rPr>
              <a:t>的验证码的第二次认证，</a:t>
            </a:r>
            <a:r>
              <a:rPr lang="zh-CN" altLang="en-US" sz="1600" dirty="0" smtClean="0">
                <a:sym typeface="Huawei Sans" panose="020C0503030203020204" pitchFamily="34" charset="0"/>
              </a:rPr>
              <a:t>为账号</a:t>
            </a:r>
            <a:r>
              <a:rPr lang="zh-CN" altLang="en-US" sz="1600" dirty="0">
                <a:sym typeface="Huawei Sans" panose="020C0503030203020204" pitchFamily="34" charset="0"/>
              </a:rPr>
              <a:t>和资源提供更高的安全保护。</a:t>
            </a:r>
            <a:endParaRPr lang="zh-CN" altLang="en-US" sz="1600" dirty="0">
              <a:sym typeface="Huawei Sans" panose="020C0503030203020204" pitchFamily="34" charset="0"/>
            </a:endParaRPr>
          </a:p>
          <a:p>
            <a:r>
              <a:rPr lang="zh-CN" altLang="en-US" sz="1800" b="1" dirty="0">
                <a:sym typeface="Huawei Sans" panose="020C0503030203020204" pitchFamily="34" charset="0"/>
              </a:rPr>
              <a:t>通过用户组批量管理用户权限</a:t>
            </a:r>
            <a:endParaRPr lang="zh-CN" altLang="en-US" sz="1800" b="1" dirty="0">
              <a:sym typeface="Huawei Sans" panose="020C0503030203020204" pitchFamily="34" charset="0"/>
            </a:endParaRPr>
          </a:p>
          <a:p>
            <a:pPr lvl="1"/>
            <a:r>
              <a:rPr lang="zh-CN" altLang="en-US" sz="1600" dirty="0" smtClean="0">
                <a:sym typeface="Huawei Sans" panose="020C0503030203020204" pitchFamily="34" charset="0"/>
              </a:rPr>
              <a:t>不</a:t>
            </a:r>
            <a:r>
              <a:rPr lang="zh-CN" altLang="en-US" sz="1600" dirty="0">
                <a:sym typeface="Huawei Sans" panose="020C0503030203020204" pitchFamily="34" charset="0"/>
              </a:rPr>
              <a:t>需要为每个用户进行单独的授权，只需规划用户组，并将对应权限授予用户组，然后将用户添加至用户组中，用户就继承了用户组的权限。如果用户权限变更，只需在用户组中删除用户或将用户添加进其他用户组，实现快捷的用户授权。</a:t>
            </a:r>
            <a:endParaRPr lang="zh-CN" altLang="en-US" sz="1600" dirty="0">
              <a:sym typeface="Huawei Sans" panose="020C0503030203020204" pitchFamily="34" charset="0"/>
            </a:endParaRPr>
          </a:p>
          <a:p>
            <a:r>
              <a:rPr lang="zh-CN" altLang="en-US" sz="1800" b="1" dirty="0">
                <a:sym typeface="Huawei Sans" panose="020C0503030203020204" pitchFamily="34" charset="0"/>
              </a:rPr>
              <a:t>区域内资源隔离</a:t>
            </a:r>
            <a:endParaRPr lang="zh-CN" altLang="en-US" sz="1800" b="1" dirty="0">
              <a:sym typeface="Huawei Sans" panose="020C0503030203020204" pitchFamily="34" charset="0"/>
            </a:endParaRPr>
          </a:p>
          <a:p>
            <a:pPr lvl="1"/>
            <a:r>
              <a:rPr lang="zh-CN" altLang="en-US" sz="1600" dirty="0" smtClean="0">
                <a:sym typeface="Huawei Sans" panose="020C0503030203020204" pitchFamily="34" charset="0"/>
              </a:rPr>
              <a:t>可以</a:t>
            </a:r>
            <a:r>
              <a:rPr lang="zh-CN" altLang="en-US" sz="1600" dirty="0">
                <a:sym typeface="Huawei Sans" panose="020C0503030203020204" pitchFamily="34" charset="0"/>
              </a:rPr>
              <a:t>通过在区域中创建子项目的功能，使得同区域下的各项目之间的资源相互隔离</a:t>
            </a:r>
            <a:r>
              <a:rPr lang="zh-CN" altLang="en-US" sz="1600" dirty="0" smtClean="0">
                <a:sym typeface="Huawei Sans" panose="020C0503030203020204" pitchFamily="34" charset="0"/>
              </a:rPr>
              <a:t>。</a:t>
            </a:r>
            <a:endParaRPr lang="zh-CN" altLang="en-US" sz="1600"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IAM</a:t>
            </a:r>
            <a:r>
              <a:rPr lang="zh-CN" altLang="en-US" dirty="0" smtClean="0">
                <a:sym typeface="Huawei Sans" panose="020C0503030203020204" pitchFamily="34" charset="0"/>
              </a:rPr>
              <a:t>功能 </a:t>
            </a:r>
            <a:r>
              <a:rPr lang="en-US" altLang="zh-CN" dirty="0" smtClean="0">
                <a:sym typeface="Huawei Sans" panose="020C0503030203020204" pitchFamily="34" charset="0"/>
              </a:rPr>
              <a:t>(3)</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44603" y="1247556"/>
            <a:ext cx="11307600" cy="855564"/>
          </a:xfrm>
        </p:spPr>
        <p:txBody>
          <a:bodyPr/>
          <a:lstStyle/>
          <a:p>
            <a:r>
              <a:rPr lang="zh-CN" altLang="en-US" sz="1800" b="1" dirty="0" smtClean="0">
                <a:sym typeface="Huawei Sans" panose="020C0503030203020204" pitchFamily="34" charset="0"/>
              </a:rPr>
              <a:t>联合</a:t>
            </a:r>
            <a:r>
              <a:rPr lang="zh-CN" altLang="en-US" sz="1800" b="1" dirty="0">
                <a:sym typeface="Huawei Sans" panose="020C0503030203020204" pitchFamily="34" charset="0"/>
              </a:rPr>
              <a:t>身份认证</a:t>
            </a:r>
            <a:endParaRPr lang="zh-CN" altLang="en-US" sz="1800" b="1" dirty="0">
              <a:sym typeface="Huawei Sans" panose="020C0503030203020204" pitchFamily="34" charset="0"/>
            </a:endParaRPr>
          </a:p>
          <a:p>
            <a:pPr lvl="1"/>
            <a:r>
              <a:rPr lang="zh-CN" altLang="en-US" sz="1600" dirty="0">
                <a:sym typeface="Huawei Sans" panose="020C0503030203020204" pitchFamily="34" charset="0"/>
              </a:rPr>
              <a:t>如果您已经有自己的身份认证系统，您不需要在华为云中重新创建用户，可以通过身份提供商功能直接访问华为云，实现单点登录。</a:t>
            </a:r>
            <a:endParaRPr lang="zh-CN" altLang="en-US" sz="1600" dirty="0">
              <a:sym typeface="Huawei Sans" panose="020C0503030203020204" pitchFamily="34" charset="0"/>
            </a:endParaRPr>
          </a:p>
          <a:p>
            <a:r>
              <a:rPr lang="zh-CN" altLang="en-US" sz="1800" b="1" dirty="0">
                <a:sym typeface="Huawei Sans" panose="020C0503030203020204" pitchFamily="34" charset="0"/>
              </a:rPr>
              <a:t>委托其他账号或者云服务管理资源</a:t>
            </a:r>
            <a:endParaRPr lang="zh-CN" altLang="en-US" sz="1800" b="1" dirty="0">
              <a:sym typeface="Huawei Sans" panose="020C0503030203020204" pitchFamily="34" charset="0"/>
            </a:endParaRPr>
          </a:p>
          <a:p>
            <a:pPr lvl="1"/>
            <a:r>
              <a:rPr lang="zh-CN" altLang="en-US" sz="1600" dirty="0">
                <a:sym typeface="Huawei Sans" panose="020C0503030203020204" pitchFamily="34" charset="0"/>
              </a:rPr>
              <a:t>通过委托信任功能，您可以将自己的操作权限委托给更专业、高效的其他华为云账号或者云服务，这些账号或者云服务可以根据权限代替您进行日常工作。</a:t>
            </a:r>
            <a:endParaRPr lang="zh-CN" altLang="en-US" sz="1600" dirty="0">
              <a:sym typeface="Huawei Sans" panose="020C0503030203020204" pitchFamily="34" charset="0"/>
            </a:endParaRPr>
          </a:p>
          <a:p>
            <a:r>
              <a:rPr lang="zh-CN" altLang="en-US" sz="1800" b="1" dirty="0">
                <a:sym typeface="Huawei Sans" panose="020C0503030203020204" pitchFamily="34" charset="0"/>
              </a:rPr>
              <a:t>设置账号安全策略</a:t>
            </a:r>
            <a:endParaRPr lang="zh-CN" altLang="en-US" sz="1800" b="1" dirty="0">
              <a:sym typeface="Huawei Sans" panose="020C0503030203020204" pitchFamily="34" charset="0"/>
            </a:endParaRPr>
          </a:p>
          <a:p>
            <a:pPr lvl="1"/>
            <a:r>
              <a:rPr lang="zh-CN" altLang="en-US" sz="1600" dirty="0">
                <a:sym typeface="Huawei Sans" panose="020C0503030203020204" pitchFamily="34" charset="0"/>
              </a:rPr>
              <a:t>通过设置登录验证策略、密码策略及访问控制列表来提高用户信息和系统数据的安全性。</a:t>
            </a:r>
            <a:endParaRPr lang="zh-CN" altLang="en-US" sz="1600" dirty="0">
              <a:sym typeface="Huawei Sans" panose="020C0503030203020204" pitchFamily="34" charset="0"/>
            </a:endParaRPr>
          </a:p>
          <a:p>
            <a:r>
              <a:rPr lang="zh-CN" altLang="en-US" sz="1800" b="1" dirty="0">
                <a:sym typeface="Huawei Sans" panose="020C0503030203020204" pitchFamily="34" charset="0"/>
              </a:rPr>
              <a:t>最终一致性</a:t>
            </a:r>
            <a:endParaRPr lang="zh-CN" altLang="en-US" sz="1800" b="1" dirty="0">
              <a:sym typeface="Huawei Sans" panose="020C0503030203020204" pitchFamily="34" charset="0"/>
            </a:endParaRPr>
          </a:p>
          <a:p>
            <a:pPr lvl="1"/>
            <a:r>
              <a:rPr lang="zh-CN" altLang="en-US" sz="1600" dirty="0">
                <a:sym typeface="Huawei Sans" panose="020C0503030203020204" pitchFamily="34" charset="0"/>
              </a:rPr>
              <a:t>最终一致性是指您在</a:t>
            </a:r>
            <a:r>
              <a:rPr lang="en-US" altLang="zh-CN" sz="1600" dirty="0">
                <a:sym typeface="Huawei Sans" panose="020C0503030203020204" pitchFamily="34" charset="0"/>
              </a:rPr>
              <a:t>IAM</a:t>
            </a:r>
            <a:r>
              <a:rPr lang="zh-CN" altLang="en-US" sz="1600" dirty="0">
                <a:sym typeface="Huawei Sans" panose="020C0503030203020204" pitchFamily="34" charset="0"/>
              </a:rPr>
              <a:t>进行的操作，如创建用户和用户组、给用户组授权等，会由于</a:t>
            </a:r>
            <a:r>
              <a:rPr lang="en-US" altLang="zh-CN" sz="1600" dirty="0">
                <a:sym typeface="Huawei Sans" panose="020C0503030203020204" pitchFamily="34" charset="0"/>
              </a:rPr>
              <a:t>IAM</a:t>
            </a:r>
            <a:r>
              <a:rPr lang="zh-CN" altLang="en-US" sz="1600" dirty="0">
                <a:sym typeface="Huawei Sans" panose="020C0503030203020204" pitchFamily="34" charset="0"/>
              </a:rPr>
              <a:t>通过在华为云数据中心的各个服务器之间复制数据、实现多区域的数据同步时，可能导致已提交的修改延时生效。建议您在进行操作前，确认已提交的策略修改已经生效。</a:t>
            </a:r>
            <a:endParaRPr lang="zh-CN" altLang="en-US" sz="1600" dirty="0">
              <a:effectLst/>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Huawei Sans" panose="020C0503030203020204" pitchFamily="34" charset="0"/>
              </a:rPr>
              <a:t>IAM</a:t>
            </a:r>
            <a:r>
              <a:rPr lang="zh-CN" altLang="en-US" dirty="0" smtClean="0">
                <a:sym typeface="Huawei Sans" panose="020C0503030203020204" pitchFamily="34" charset="0"/>
              </a:rPr>
              <a:t>授权</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1600" dirty="0">
                <a:sym typeface="Huawei Sans" panose="020C0503030203020204" pitchFamily="34" charset="0"/>
              </a:rPr>
              <a:t>IAM</a:t>
            </a:r>
            <a:r>
              <a:rPr lang="zh-CN" altLang="en-US" sz="1600" dirty="0">
                <a:sym typeface="Huawei Sans" panose="020C0503030203020204" pitchFamily="34" charset="0"/>
              </a:rPr>
              <a:t>为华为云其他服务提供认证和授权功能，在</a:t>
            </a:r>
            <a:r>
              <a:rPr lang="en-US" altLang="zh-CN" sz="1600" dirty="0">
                <a:sym typeface="Huawei Sans" panose="020C0503030203020204" pitchFamily="34" charset="0"/>
              </a:rPr>
              <a:t>IAM</a:t>
            </a:r>
            <a:r>
              <a:rPr lang="zh-CN" altLang="en-US" sz="1600" dirty="0">
                <a:sym typeface="Huawei Sans" panose="020C0503030203020204" pitchFamily="34" charset="0"/>
              </a:rPr>
              <a:t>中创建的用户，经过授权后可以根据权限使用系统中的其他服务。</a:t>
            </a:r>
            <a:r>
              <a:rPr lang="en-US" altLang="zh-CN" sz="1600" dirty="0">
                <a:sym typeface="Huawei Sans" panose="020C0503030203020204" pitchFamily="34" charset="0"/>
              </a:rPr>
              <a:t>IAM</a:t>
            </a:r>
            <a:r>
              <a:rPr lang="zh-CN" altLang="en-US" sz="1600" dirty="0">
                <a:sym typeface="Huawei Sans" panose="020C0503030203020204" pitchFamily="34" charset="0"/>
              </a:rPr>
              <a:t>支持的所有服务</a:t>
            </a:r>
            <a:r>
              <a:rPr lang="zh-CN" altLang="en-US" sz="1600" dirty="0" smtClean="0">
                <a:sym typeface="Huawei Sans" panose="020C0503030203020204" pitchFamily="34" charset="0"/>
              </a:rPr>
              <a:t>权限。对于</a:t>
            </a:r>
            <a:r>
              <a:rPr lang="zh-CN" altLang="en-US" sz="1600" dirty="0">
                <a:sym typeface="Huawei Sans" panose="020C0503030203020204" pitchFamily="34" charset="0"/>
              </a:rPr>
              <a:t>不支持使用</a:t>
            </a:r>
            <a:r>
              <a:rPr lang="en-US" altLang="zh-CN" sz="1600" dirty="0">
                <a:sym typeface="Huawei Sans" panose="020C0503030203020204" pitchFamily="34" charset="0"/>
              </a:rPr>
              <a:t>IAM</a:t>
            </a:r>
            <a:r>
              <a:rPr lang="zh-CN" altLang="en-US" sz="1600" dirty="0">
                <a:sym typeface="Huawei Sans" panose="020C0503030203020204" pitchFamily="34" charset="0"/>
              </a:rPr>
              <a:t>授权的服务，账号中创建的</a:t>
            </a:r>
            <a:r>
              <a:rPr lang="en-US" altLang="zh-CN" sz="1600" dirty="0">
                <a:sym typeface="Huawei Sans" panose="020C0503030203020204" pitchFamily="34" charset="0"/>
              </a:rPr>
              <a:t>IAM</a:t>
            </a:r>
            <a:r>
              <a:rPr lang="zh-CN" altLang="en-US" sz="1600" dirty="0">
                <a:sym typeface="Huawei Sans" panose="020C0503030203020204" pitchFamily="34" charset="0"/>
              </a:rPr>
              <a:t>用户无法使用该服务，请使用账号登录使用该服务。</a:t>
            </a:r>
            <a:endParaRPr lang="zh-CN" altLang="en-US" sz="1600" dirty="0">
              <a:sym typeface="Huawei Sans" panose="020C0503030203020204" pitchFamily="34" charset="0"/>
            </a:endParaRPr>
          </a:p>
          <a:p>
            <a:r>
              <a:rPr lang="zh-CN" altLang="en-US" sz="1600" dirty="0">
                <a:sym typeface="Huawei Sans" panose="020C0503030203020204" pitchFamily="34" charset="0"/>
              </a:rPr>
              <a:t>服务：使用</a:t>
            </a:r>
            <a:r>
              <a:rPr lang="en-US" altLang="zh-CN" sz="1600" dirty="0">
                <a:sym typeface="Huawei Sans" panose="020C0503030203020204" pitchFamily="34" charset="0"/>
              </a:rPr>
              <a:t>IAM</a:t>
            </a:r>
            <a:r>
              <a:rPr lang="zh-CN" altLang="en-US" sz="1600" dirty="0">
                <a:sym typeface="Huawei Sans" panose="020C0503030203020204" pitchFamily="34" charset="0"/>
              </a:rPr>
              <a:t>授权的云服务名称。单击服务名，可以查看该服务支持的权限，以及不同权限间的区别。</a:t>
            </a:r>
            <a:endParaRPr lang="zh-CN" altLang="en-US" sz="1600" dirty="0">
              <a:sym typeface="Huawei Sans" panose="020C0503030203020204" pitchFamily="34" charset="0"/>
            </a:endParaRPr>
          </a:p>
          <a:p>
            <a:r>
              <a:rPr lang="zh-CN" altLang="en-US" sz="1600" dirty="0">
                <a:sym typeface="Huawei Sans" panose="020C0503030203020204" pitchFamily="34" charset="0"/>
              </a:rPr>
              <a:t>所属区域：使用</a:t>
            </a:r>
            <a:r>
              <a:rPr lang="en-US" altLang="zh-CN" sz="1600" dirty="0">
                <a:sym typeface="Huawei Sans" panose="020C0503030203020204" pitchFamily="34" charset="0"/>
              </a:rPr>
              <a:t>IAM</a:t>
            </a:r>
            <a:r>
              <a:rPr lang="zh-CN" altLang="en-US" sz="1600" dirty="0">
                <a:sym typeface="Huawei Sans" panose="020C0503030203020204" pitchFamily="34" charset="0"/>
              </a:rPr>
              <a:t>授权时，该服务选择的授权区域。 </a:t>
            </a:r>
            <a:endParaRPr lang="zh-CN" altLang="en-US" sz="1600" dirty="0">
              <a:sym typeface="Huawei Sans" panose="020C0503030203020204" pitchFamily="34" charset="0"/>
            </a:endParaRPr>
          </a:p>
          <a:p>
            <a:pPr lvl="1"/>
            <a:r>
              <a:rPr lang="zh-CN" altLang="en-US" sz="1400" dirty="0">
                <a:sym typeface="Huawei Sans" panose="020C0503030203020204" pitchFamily="34" charset="0"/>
              </a:rPr>
              <a:t>全局区域：服务部署时不区分物理区域，为全局级服务。在全局项目中进行授权，访问该服务时，不需要切换区域。</a:t>
            </a:r>
            <a:endParaRPr lang="zh-CN" altLang="en-US" sz="1400" dirty="0">
              <a:sym typeface="Huawei Sans" panose="020C0503030203020204" pitchFamily="34" charset="0"/>
            </a:endParaRPr>
          </a:p>
          <a:p>
            <a:pPr lvl="1"/>
            <a:r>
              <a:rPr lang="zh-CN" altLang="en-US" sz="1400" dirty="0">
                <a:sym typeface="Huawei Sans" panose="020C0503030203020204" pitchFamily="34" charset="0"/>
              </a:rPr>
              <a:t>其他区域：服务部署时通过物理区域划分，为项目级服务。在除全局区域外的其他区域中授权，仅在授权的区域生效，访问该服务时，需要先切换到对应区域。</a:t>
            </a:r>
            <a:endParaRPr lang="zh-CN" altLang="en-US" sz="1400" dirty="0">
              <a:sym typeface="Huawei Sans" panose="020C0503030203020204" pitchFamily="34" charset="0"/>
            </a:endParaRPr>
          </a:p>
          <a:p>
            <a:r>
              <a:rPr lang="zh-CN" altLang="en-US" sz="1600" dirty="0">
                <a:sym typeface="Huawei Sans" panose="020C0503030203020204" pitchFamily="34" charset="0"/>
              </a:rPr>
              <a:t>控制台：该服务是否支持在</a:t>
            </a:r>
            <a:r>
              <a:rPr lang="en-US" altLang="zh-CN" sz="1600" dirty="0">
                <a:sym typeface="Huawei Sans" panose="020C0503030203020204" pitchFamily="34" charset="0"/>
              </a:rPr>
              <a:t>IAM</a:t>
            </a:r>
            <a:r>
              <a:rPr lang="zh-CN" altLang="en-US" sz="1600" dirty="0">
                <a:sym typeface="Huawei Sans" panose="020C0503030203020204" pitchFamily="34" charset="0"/>
              </a:rPr>
              <a:t>控制台进行权限管理。</a:t>
            </a:r>
            <a:endParaRPr lang="zh-CN" altLang="en-US" sz="1600" dirty="0">
              <a:sym typeface="Huawei Sans" panose="020C0503030203020204" pitchFamily="34" charset="0"/>
            </a:endParaRPr>
          </a:p>
          <a:p>
            <a:r>
              <a:rPr lang="en-US" altLang="zh-CN" sz="1600" dirty="0">
                <a:sym typeface="Huawei Sans" panose="020C0503030203020204" pitchFamily="34" charset="0"/>
              </a:rPr>
              <a:t>API</a:t>
            </a:r>
            <a:r>
              <a:rPr lang="zh-CN" altLang="en-US" sz="1600" dirty="0">
                <a:sym typeface="Huawei Sans" panose="020C0503030203020204" pitchFamily="34" charset="0"/>
              </a:rPr>
              <a:t>接口：该服务是否支持调用</a:t>
            </a:r>
            <a:r>
              <a:rPr lang="en-US" altLang="zh-CN" sz="1600" dirty="0">
                <a:sym typeface="Huawei Sans" panose="020C0503030203020204" pitchFamily="34" charset="0"/>
              </a:rPr>
              <a:t>API</a:t>
            </a:r>
            <a:r>
              <a:rPr lang="zh-CN" altLang="en-US" sz="1600" dirty="0">
                <a:sym typeface="Huawei Sans" panose="020C0503030203020204" pitchFamily="34" charset="0"/>
              </a:rPr>
              <a:t>接口进行权限管理。</a:t>
            </a:r>
            <a:endParaRPr lang="zh-CN" altLang="en-US" sz="1600" dirty="0">
              <a:sym typeface="Huawei Sans" panose="020C0503030203020204" pitchFamily="34" charset="0"/>
            </a:endParaRPr>
          </a:p>
          <a:p>
            <a:r>
              <a:rPr lang="zh-CN" altLang="en-US" sz="1600" dirty="0">
                <a:sym typeface="Huawei Sans" panose="020C0503030203020204" pitchFamily="34" charset="0"/>
              </a:rPr>
              <a:t>委托：您是否可以将操作权限委托给该服务，该服务可以以您的身份使用其他云服务，代替您进行日常工作。</a:t>
            </a:r>
            <a:endParaRPr lang="zh-CN" altLang="en-US" sz="1600" dirty="0">
              <a:sym typeface="Huawei Sans" panose="020C0503030203020204" pitchFamily="34" charset="0"/>
            </a:endParaRPr>
          </a:p>
          <a:p>
            <a:r>
              <a:rPr lang="zh-CN" altLang="en-US" sz="1600" dirty="0">
                <a:sym typeface="Huawei Sans" panose="020C0503030203020204" pitchFamily="34" charset="0"/>
              </a:rPr>
              <a:t>策略：该服务是否支持通过策略进行权限管理。策略是以</a:t>
            </a:r>
            <a:r>
              <a:rPr lang="en-US" altLang="zh-CN" sz="1600" dirty="0">
                <a:sym typeface="Huawei Sans" panose="020C0503030203020204" pitchFamily="34" charset="0"/>
              </a:rPr>
              <a:t>JSON</a:t>
            </a:r>
            <a:r>
              <a:rPr lang="zh-CN" altLang="en-US" sz="1600" dirty="0">
                <a:sym typeface="Huawei Sans" panose="020C0503030203020204" pitchFamily="34" charset="0"/>
              </a:rPr>
              <a:t>格式描述一组权限集的语言，它可以精确地允许或拒绝用户对服务的资源类型进行指定的操作。</a:t>
            </a:r>
            <a:endParaRPr lang="zh-CN" altLang="en-US" sz="1600" dirty="0">
              <a:effectLst/>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Huawei Sans" panose="020C0503030203020204" pitchFamily="34" charset="0"/>
              </a:rPr>
              <a:t>IAM</a:t>
            </a:r>
            <a:r>
              <a:rPr lang="zh-CN" altLang="en-US" dirty="0" smtClean="0">
                <a:sym typeface="Huawei Sans" panose="020C0503030203020204" pitchFamily="34" charset="0"/>
              </a:rPr>
              <a:t>与</a:t>
            </a:r>
            <a:r>
              <a:rPr lang="en-US" altLang="zh-CN" dirty="0" err="1" smtClean="0">
                <a:sym typeface="Huawei Sans" panose="020C0503030203020204" pitchFamily="34" charset="0"/>
              </a:rPr>
              <a:t>GaussDB</a:t>
            </a:r>
            <a:r>
              <a:rPr lang="zh-CN" altLang="en-US" dirty="0" smtClean="0">
                <a:sym typeface="Huawei Sans" panose="020C0503030203020204" pitchFamily="34" charset="0"/>
              </a:rPr>
              <a:t>使用的关系</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如果需要</a:t>
            </a:r>
            <a:r>
              <a:rPr lang="zh-CN" altLang="en-US" dirty="0">
                <a:sym typeface="Huawei Sans" panose="020C0503030203020204" pitchFamily="34" charset="0"/>
              </a:rPr>
              <a:t>对您所拥有的云数据库</a:t>
            </a:r>
            <a:r>
              <a:rPr lang="en-US" altLang="zh-CN" dirty="0" err="1" smtClean="0">
                <a:sym typeface="Huawei Sans" panose="020C0503030203020204" pitchFamily="34" charset="0"/>
              </a:rPr>
              <a:t>GaussDB</a:t>
            </a:r>
            <a:r>
              <a:rPr lang="zh-CN" altLang="en-US" dirty="0" smtClean="0">
                <a:sym typeface="Huawei Sans" panose="020C0503030203020204" pitchFamily="34" charset="0"/>
              </a:rPr>
              <a:t>进行</a:t>
            </a:r>
            <a:r>
              <a:rPr lang="zh-CN" altLang="en-US" dirty="0">
                <a:sym typeface="Huawei Sans" panose="020C0503030203020204" pitchFamily="34" charset="0"/>
              </a:rPr>
              <a:t>精细的权限管理</a:t>
            </a:r>
            <a:r>
              <a:rPr lang="zh-CN" altLang="en-US" dirty="0" smtClean="0">
                <a:sym typeface="Huawei Sans" panose="020C0503030203020204" pitchFamily="34" charset="0"/>
              </a:rPr>
              <a:t>，可以</a:t>
            </a:r>
            <a:r>
              <a:rPr lang="zh-CN" altLang="en-US" dirty="0">
                <a:sym typeface="Huawei Sans" panose="020C0503030203020204" pitchFamily="34" charset="0"/>
              </a:rPr>
              <a:t>使用统一身份认证服务（</a:t>
            </a:r>
            <a:r>
              <a:rPr lang="en-US" altLang="zh-CN" dirty="0">
                <a:sym typeface="Huawei Sans" panose="020C0503030203020204" pitchFamily="34" charset="0"/>
              </a:rPr>
              <a:t>Identity and Access Management</a:t>
            </a:r>
            <a:r>
              <a:rPr lang="zh-CN" altLang="en-US" dirty="0">
                <a:sym typeface="Huawei Sans" panose="020C0503030203020204" pitchFamily="34" charset="0"/>
              </a:rPr>
              <a:t>，简称</a:t>
            </a:r>
            <a:r>
              <a:rPr lang="en-US" altLang="zh-CN" dirty="0">
                <a:sym typeface="Huawei Sans" panose="020C0503030203020204" pitchFamily="34" charset="0"/>
              </a:rPr>
              <a:t>IAM</a:t>
            </a:r>
            <a:r>
              <a:rPr lang="zh-CN" altLang="en-US" dirty="0">
                <a:sym typeface="Huawei Sans" panose="020C0503030203020204" pitchFamily="34" charset="0"/>
              </a:rPr>
              <a:t>），通过</a:t>
            </a:r>
            <a:r>
              <a:rPr lang="en-US" altLang="zh-CN" dirty="0">
                <a:sym typeface="Huawei Sans" panose="020C0503030203020204" pitchFamily="34" charset="0"/>
              </a:rPr>
              <a:t>IAM</a:t>
            </a:r>
            <a:r>
              <a:rPr lang="zh-CN" altLang="en-US" dirty="0" smtClean="0">
                <a:sym typeface="Huawei Sans" panose="020C0503030203020204" pitchFamily="34" charset="0"/>
              </a:rPr>
              <a:t>，可以</a:t>
            </a:r>
            <a:r>
              <a:rPr lang="zh-CN" altLang="en-US" dirty="0">
                <a:sym typeface="Huawei Sans" panose="020C0503030203020204" pitchFamily="34" charset="0"/>
              </a:rPr>
              <a:t>：</a:t>
            </a:r>
            <a:endParaRPr lang="zh-CN" altLang="en-US" dirty="0">
              <a:sym typeface="Huawei Sans" panose="020C0503030203020204" pitchFamily="34" charset="0"/>
            </a:endParaRPr>
          </a:p>
          <a:p>
            <a:pPr lvl="1"/>
            <a:r>
              <a:rPr lang="zh-CN" altLang="en-US" dirty="0">
                <a:sym typeface="Huawei Sans" panose="020C0503030203020204" pitchFamily="34" charset="0"/>
              </a:rPr>
              <a:t>根据企业的业务组织，</a:t>
            </a:r>
            <a:r>
              <a:rPr lang="zh-CN" altLang="en-US" dirty="0" smtClean="0">
                <a:sym typeface="Huawei Sans" panose="020C0503030203020204" pitchFamily="34" charset="0"/>
              </a:rPr>
              <a:t>在华为云</a:t>
            </a:r>
            <a:r>
              <a:rPr lang="zh-CN" altLang="en-US" dirty="0">
                <a:sym typeface="Huawei Sans" panose="020C0503030203020204" pitchFamily="34" charset="0"/>
              </a:rPr>
              <a:t>账号中，给企业中不同职能部门的员工创建</a:t>
            </a:r>
            <a:r>
              <a:rPr lang="en-US" altLang="zh-CN" dirty="0">
                <a:sym typeface="Huawei Sans" panose="020C0503030203020204" pitchFamily="34" charset="0"/>
              </a:rPr>
              <a:t>IAM</a:t>
            </a:r>
            <a:r>
              <a:rPr lang="zh-CN" altLang="en-US" dirty="0">
                <a:sym typeface="Huawei Sans" panose="020C0503030203020204" pitchFamily="34" charset="0"/>
              </a:rPr>
              <a:t>用户，让员工拥有唯一安全凭证，并</a:t>
            </a:r>
            <a:r>
              <a:rPr lang="zh-CN" altLang="en-US" dirty="0" smtClean="0">
                <a:sym typeface="Huawei Sans" panose="020C0503030203020204" pitchFamily="34" charset="0"/>
              </a:rPr>
              <a:t>使用</a:t>
            </a:r>
            <a:r>
              <a:rPr lang="en-US" altLang="zh-CN" dirty="0" err="1">
                <a:sym typeface="Huawei Sans" panose="020C0503030203020204" pitchFamily="34" charset="0"/>
              </a:rPr>
              <a:t>GaussDB</a:t>
            </a:r>
            <a:r>
              <a:rPr lang="zh-CN" altLang="en-US" dirty="0" smtClean="0">
                <a:sym typeface="Huawei Sans" panose="020C0503030203020204" pitchFamily="34" charset="0"/>
              </a:rPr>
              <a:t>资源</a:t>
            </a:r>
            <a:r>
              <a:rPr lang="zh-CN" altLang="en-US" dirty="0">
                <a:sym typeface="Huawei Sans" panose="020C0503030203020204" pitchFamily="34" charset="0"/>
              </a:rPr>
              <a:t>。</a:t>
            </a:r>
            <a:endParaRPr lang="zh-CN" altLang="en-US" dirty="0">
              <a:sym typeface="Huawei Sans" panose="020C0503030203020204" pitchFamily="34" charset="0"/>
            </a:endParaRPr>
          </a:p>
          <a:p>
            <a:pPr lvl="1"/>
            <a:r>
              <a:rPr lang="zh-CN" altLang="en-US" dirty="0">
                <a:sym typeface="Huawei Sans" panose="020C0503030203020204" pitchFamily="34" charset="0"/>
              </a:rPr>
              <a:t>根据企业用户的职能，设置不同的访问权限，以达到用户之间的权限隔离。</a:t>
            </a:r>
            <a:endParaRPr lang="zh-CN" altLang="en-US" dirty="0">
              <a:sym typeface="Huawei Sans" panose="020C0503030203020204" pitchFamily="34" charset="0"/>
            </a:endParaRPr>
          </a:p>
          <a:p>
            <a:pPr lvl="1"/>
            <a:r>
              <a:rPr lang="zh-CN" altLang="en-US" dirty="0" smtClean="0">
                <a:sym typeface="Huawei Sans" panose="020C0503030203020204" pitchFamily="34" charset="0"/>
              </a:rPr>
              <a:t>将</a:t>
            </a:r>
            <a:r>
              <a:rPr lang="en-US" altLang="zh-CN" dirty="0" err="1">
                <a:sym typeface="Huawei Sans" panose="020C0503030203020204" pitchFamily="34" charset="0"/>
              </a:rPr>
              <a:t>GaussDB</a:t>
            </a:r>
            <a:r>
              <a:rPr lang="zh-CN" altLang="en-US" dirty="0" smtClean="0">
                <a:sym typeface="Huawei Sans" panose="020C0503030203020204" pitchFamily="34" charset="0"/>
              </a:rPr>
              <a:t>资源</a:t>
            </a:r>
            <a:r>
              <a:rPr lang="zh-CN" altLang="en-US" dirty="0">
                <a:sym typeface="Huawei Sans" panose="020C0503030203020204" pitchFamily="34" charset="0"/>
              </a:rPr>
              <a:t>委托给更专业、高效的其他华为云账号或者云服务，这些账号或者云服务可以根据权限进行代运维。</a:t>
            </a:r>
            <a:endParaRPr lang="zh-CN" altLang="en-US" dirty="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Huawei Sans" panose="020C0503030203020204" pitchFamily="34" charset="0"/>
              </a:rPr>
              <a:t>IAM</a:t>
            </a:r>
            <a:r>
              <a:rPr lang="zh-CN" altLang="en-US" dirty="0" smtClean="0">
                <a:sym typeface="Huawei Sans" panose="020C0503030203020204" pitchFamily="34" charset="0"/>
              </a:rPr>
              <a:t>使用</a:t>
            </a:r>
            <a:r>
              <a:rPr lang="en-US" altLang="zh-CN" dirty="0" err="1" smtClean="0">
                <a:sym typeface="Huawei Sans" panose="020C0503030203020204" pitchFamily="34" charset="0"/>
              </a:rPr>
              <a:t>GaussDB</a:t>
            </a:r>
            <a:r>
              <a:rPr lang="zh-CN" altLang="en-US" dirty="0" smtClean="0">
                <a:sym typeface="Huawei Sans" panose="020C0503030203020204" pitchFamily="34" charset="0"/>
              </a:rPr>
              <a:t>流程</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444603" y="1247556"/>
            <a:ext cx="5933337" cy="4680000"/>
          </a:xfrm>
        </p:spPr>
        <p:txBody>
          <a:bodyPr/>
          <a:lstStyle/>
          <a:p>
            <a:r>
              <a:rPr lang="zh-CN" altLang="en-US" sz="1600" dirty="0" smtClean="0">
                <a:sym typeface="Huawei Sans" panose="020C0503030203020204" pitchFamily="34" charset="0"/>
              </a:rPr>
              <a:t>创建</a:t>
            </a:r>
            <a:r>
              <a:rPr lang="zh-CN" altLang="en-US" sz="1600" dirty="0">
                <a:sym typeface="Huawei Sans" panose="020C0503030203020204" pitchFamily="34" charset="0"/>
              </a:rPr>
              <a:t>用户组并授权在</a:t>
            </a:r>
            <a:r>
              <a:rPr lang="en-US" altLang="zh-CN" sz="1600" dirty="0">
                <a:sym typeface="Huawei Sans" panose="020C0503030203020204" pitchFamily="34" charset="0"/>
              </a:rPr>
              <a:t>IAM</a:t>
            </a:r>
            <a:r>
              <a:rPr lang="zh-CN" altLang="en-US" sz="1600" dirty="0">
                <a:sym typeface="Huawei Sans" panose="020C0503030203020204" pitchFamily="34" charset="0"/>
              </a:rPr>
              <a:t>控制台创建用户组，并</a:t>
            </a:r>
            <a:r>
              <a:rPr lang="zh-CN" altLang="en-US" sz="1600" dirty="0" smtClean="0">
                <a:sym typeface="Huawei Sans" panose="020C0503030203020204" pitchFamily="34" charset="0"/>
              </a:rPr>
              <a:t>授予</a:t>
            </a:r>
            <a:r>
              <a:rPr lang="en-US" altLang="zh-CN" sz="1600" dirty="0" err="1">
                <a:sym typeface="Huawei Sans" panose="020C0503030203020204" pitchFamily="34" charset="0"/>
              </a:rPr>
              <a:t>GaussDB</a:t>
            </a:r>
            <a:r>
              <a:rPr lang="zh-CN" altLang="en-US" sz="1600" dirty="0" smtClean="0">
                <a:sym typeface="Huawei Sans" panose="020C0503030203020204" pitchFamily="34" charset="0"/>
              </a:rPr>
              <a:t>只读</a:t>
            </a:r>
            <a:r>
              <a:rPr lang="zh-CN" altLang="en-US" sz="1600" dirty="0">
                <a:sym typeface="Huawei Sans" panose="020C0503030203020204" pitchFamily="34" charset="0"/>
              </a:rPr>
              <a:t>权限“</a:t>
            </a:r>
            <a:r>
              <a:rPr lang="en-US" altLang="zh-CN" sz="1600" dirty="0" err="1">
                <a:sym typeface="Huawei Sans" panose="020C0503030203020204" pitchFamily="34" charset="0"/>
              </a:rPr>
              <a:t>GaussDB</a:t>
            </a:r>
            <a:r>
              <a:rPr lang="en-US" altLang="zh-CN" sz="1600" dirty="0">
                <a:sym typeface="Huawei Sans" panose="020C0503030203020204" pitchFamily="34" charset="0"/>
              </a:rPr>
              <a:t> </a:t>
            </a:r>
            <a:r>
              <a:rPr lang="en-US" altLang="zh-CN" sz="1600" dirty="0" err="1">
                <a:sym typeface="Huawei Sans" panose="020C0503030203020204" pitchFamily="34" charset="0"/>
              </a:rPr>
              <a:t>ReadOnlyAccess</a:t>
            </a:r>
            <a:r>
              <a:rPr lang="en-US" altLang="zh-CN" sz="1600" dirty="0">
                <a:sym typeface="Huawei Sans" panose="020C0503030203020204" pitchFamily="34" charset="0"/>
              </a:rPr>
              <a:t>”</a:t>
            </a:r>
            <a:r>
              <a:rPr lang="zh-CN" altLang="en-US" sz="1600" dirty="0">
                <a:sym typeface="Huawei Sans" panose="020C0503030203020204" pitchFamily="34" charset="0"/>
              </a:rPr>
              <a:t>。</a:t>
            </a:r>
            <a:endParaRPr lang="zh-CN" altLang="en-US" sz="1600" dirty="0">
              <a:sym typeface="Huawei Sans" panose="020C0503030203020204" pitchFamily="34" charset="0"/>
            </a:endParaRPr>
          </a:p>
          <a:p>
            <a:r>
              <a:rPr lang="zh-CN" altLang="en-US" sz="1600" dirty="0" smtClean="0">
                <a:sym typeface="Huawei Sans" panose="020C0503030203020204" pitchFamily="34" charset="0"/>
              </a:rPr>
              <a:t>创建</a:t>
            </a:r>
            <a:r>
              <a:rPr lang="zh-CN" altLang="en-US" sz="1600" dirty="0">
                <a:sym typeface="Huawei Sans" panose="020C0503030203020204" pitchFamily="34" charset="0"/>
              </a:rPr>
              <a:t>用户并加入用户组在</a:t>
            </a:r>
            <a:r>
              <a:rPr lang="en-US" altLang="zh-CN" sz="1600" dirty="0">
                <a:sym typeface="Huawei Sans" panose="020C0503030203020204" pitchFamily="34" charset="0"/>
              </a:rPr>
              <a:t>IAM</a:t>
            </a:r>
            <a:r>
              <a:rPr lang="zh-CN" altLang="en-US" sz="1600" dirty="0">
                <a:sym typeface="Huawei Sans" panose="020C0503030203020204" pitchFamily="34" charset="0"/>
              </a:rPr>
              <a:t>控制台创建用户，并将其加入</a:t>
            </a:r>
            <a:r>
              <a:rPr lang="en-US" altLang="zh-CN" sz="1600" dirty="0">
                <a:sym typeface="Huawei Sans" panose="020C0503030203020204" pitchFamily="34" charset="0"/>
              </a:rPr>
              <a:t>1</a:t>
            </a:r>
            <a:r>
              <a:rPr lang="zh-CN" altLang="en-US" sz="1600" dirty="0">
                <a:sym typeface="Huawei Sans" panose="020C0503030203020204" pitchFamily="34" charset="0"/>
              </a:rPr>
              <a:t>中创建的用户组。</a:t>
            </a:r>
            <a:endParaRPr lang="zh-CN" altLang="en-US" sz="1600" dirty="0">
              <a:sym typeface="Huawei Sans" panose="020C0503030203020204" pitchFamily="34" charset="0"/>
            </a:endParaRPr>
          </a:p>
          <a:p>
            <a:r>
              <a:rPr lang="zh-CN" altLang="en-US" sz="1600" dirty="0" smtClean="0">
                <a:sym typeface="Huawei Sans" panose="020C0503030203020204" pitchFamily="34" charset="0"/>
              </a:rPr>
              <a:t>用户</a:t>
            </a:r>
            <a:r>
              <a:rPr lang="zh-CN" altLang="en-US" sz="1600" dirty="0">
                <a:sym typeface="Huawei Sans" panose="020C0503030203020204" pitchFamily="34" charset="0"/>
              </a:rPr>
              <a:t>登录并验证权限新创建的用户登录控制台，切换至授权区域，验证权限：</a:t>
            </a:r>
            <a:endParaRPr lang="zh-CN" altLang="en-US" sz="1600" dirty="0">
              <a:sym typeface="Huawei Sans" panose="020C0503030203020204" pitchFamily="34" charset="0"/>
            </a:endParaRPr>
          </a:p>
          <a:p>
            <a:pPr lvl="1"/>
            <a:r>
              <a:rPr lang="zh-CN" altLang="en-US" sz="1400" dirty="0">
                <a:sym typeface="Huawei Sans" panose="020C0503030203020204" pitchFamily="34" charset="0"/>
              </a:rPr>
              <a:t>在“服务列表”中选择云</a:t>
            </a:r>
            <a:r>
              <a:rPr lang="zh-CN" altLang="en-US" sz="1400" dirty="0" smtClean="0">
                <a:sym typeface="Huawei Sans" panose="020C0503030203020204" pitchFamily="34" charset="0"/>
              </a:rPr>
              <a:t>数据库</a:t>
            </a:r>
            <a:r>
              <a:rPr lang="en-US" altLang="zh-CN" sz="1400" dirty="0" err="1">
                <a:sym typeface="Huawei Sans" panose="020C0503030203020204" pitchFamily="34" charset="0"/>
              </a:rPr>
              <a:t>GaussDB</a:t>
            </a:r>
            <a:r>
              <a:rPr lang="en-US" altLang="zh-CN" sz="1400" dirty="0">
                <a:sym typeface="Huawei Sans" panose="020C0503030203020204" pitchFamily="34" charset="0"/>
              </a:rPr>
              <a:t> </a:t>
            </a:r>
            <a:r>
              <a:rPr lang="zh-CN" altLang="en-US" sz="1400" dirty="0" smtClean="0">
                <a:sym typeface="Huawei Sans" panose="020C0503030203020204" pitchFamily="34" charset="0"/>
              </a:rPr>
              <a:t>，进入</a:t>
            </a:r>
            <a:r>
              <a:rPr lang="en-US" altLang="zh-CN" sz="1400" dirty="0" err="1">
                <a:sym typeface="Huawei Sans" panose="020C0503030203020204" pitchFamily="34" charset="0"/>
              </a:rPr>
              <a:t>GaussDB</a:t>
            </a:r>
            <a:r>
              <a:rPr lang="zh-CN" altLang="en-US" sz="1400" dirty="0" smtClean="0">
                <a:sym typeface="Huawei Sans" panose="020C0503030203020204" pitchFamily="34" charset="0"/>
              </a:rPr>
              <a:t>主</a:t>
            </a:r>
            <a:r>
              <a:rPr lang="zh-CN" altLang="en-US" sz="1400" dirty="0">
                <a:sym typeface="Huawei Sans" panose="020C0503030203020204" pitchFamily="34" charset="0"/>
              </a:rPr>
              <a:t>界面，单击右上角“购买数据库实例”，尝试</a:t>
            </a:r>
            <a:r>
              <a:rPr lang="zh-CN" altLang="en-US" sz="1400" dirty="0" smtClean="0">
                <a:sym typeface="Huawei Sans" panose="020C0503030203020204" pitchFamily="34" charset="0"/>
              </a:rPr>
              <a:t>购买</a:t>
            </a:r>
            <a:r>
              <a:rPr lang="en-US" altLang="zh-CN" sz="1400" dirty="0" err="1">
                <a:sym typeface="Huawei Sans" panose="020C0503030203020204" pitchFamily="34" charset="0"/>
              </a:rPr>
              <a:t>GaussDB</a:t>
            </a:r>
            <a:r>
              <a:rPr lang="zh-CN" altLang="en-US" sz="1400" dirty="0" smtClean="0">
                <a:sym typeface="Huawei Sans" panose="020C0503030203020204" pitchFamily="34" charset="0"/>
              </a:rPr>
              <a:t>实例</a:t>
            </a:r>
            <a:r>
              <a:rPr lang="zh-CN" altLang="en-US" sz="1400" dirty="0">
                <a:sym typeface="Huawei Sans" panose="020C0503030203020204" pitchFamily="34" charset="0"/>
              </a:rPr>
              <a:t>，如果无法购买（假设当前权限仅包含</a:t>
            </a:r>
            <a:r>
              <a:rPr lang="en-US" altLang="zh-CN" sz="1400" dirty="0" err="1">
                <a:sym typeface="Huawei Sans" panose="020C0503030203020204" pitchFamily="34" charset="0"/>
              </a:rPr>
              <a:t>GaussDB</a:t>
            </a:r>
            <a:r>
              <a:rPr lang="en-US" altLang="zh-CN" sz="1400" dirty="0">
                <a:sym typeface="Huawei Sans" panose="020C0503030203020204" pitchFamily="34" charset="0"/>
              </a:rPr>
              <a:t> </a:t>
            </a:r>
            <a:r>
              <a:rPr lang="en-US" altLang="zh-CN" sz="1400" dirty="0" err="1">
                <a:sym typeface="Huawei Sans" panose="020C0503030203020204" pitchFamily="34" charset="0"/>
              </a:rPr>
              <a:t>ReadOnlyAccess</a:t>
            </a:r>
            <a:r>
              <a:rPr lang="zh-CN" altLang="en-US" sz="1400" dirty="0">
                <a:sym typeface="Huawei Sans" panose="020C0503030203020204" pitchFamily="34" charset="0"/>
              </a:rPr>
              <a:t>），表示“</a:t>
            </a:r>
            <a:r>
              <a:rPr lang="en-US" altLang="zh-CN" sz="1400" dirty="0" err="1">
                <a:sym typeface="Huawei Sans" panose="020C0503030203020204" pitchFamily="34" charset="0"/>
              </a:rPr>
              <a:t>GaussDB</a:t>
            </a:r>
            <a:r>
              <a:rPr lang="en-US" altLang="zh-CN" sz="1400" dirty="0">
                <a:sym typeface="Huawei Sans" panose="020C0503030203020204" pitchFamily="34" charset="0"/>
              </a:rPr>
              <a:t> </a:t>
            </a:r>
            <a:r>
              <a:rPr lang="en-US" altLang="zh-CN" sz="1400" dirty="0" err="1">
                <a:sym typeface="Huawei Sans" panose="020C0503030203020204" pitchFamily="34" charset="0"/>
              </a:rPr>
              <a:t>ReadOnlyAccess</a:t>
            </a:r>
            <a:r>
              <a:rPr lang="en-US" altLang="zh-CN" sz="1400" dirty="0">
                <a:sym typeface="Huawei Sans" panose="020C0503030203020204" pitchFamily="34" charset="0"/>
              </a:rPr>
              <a:t>”</a:t>
            </a:r>
            <a:r>
              <a:rPr lang="zh-CN" altLang="en-US" sz="1400" dirty="0">
                <a:sym typeface="Huawei Sans" panose="020C0503030203020204" pitchFamily="34" charset="0"/>
              </a:rPr>
              <a:t>已生效。</a:t>
            </a:r>
            <a:endParaRPr lang="zh-CN" altLang="en-US" sz="1400" dirty="0">
              <a:sym typeface="Huawei Sans" panose="020C0503030203020204" pitchFamily="34" charset="0"/>
            </a:endParaRPr>
          </a:p>
          <a:p>
            <a:pPr lvl="1"/>
            <a:r>
              <a:rPr lang="zh-CN" altLang="en-US" sz="1400" dirty="0">
                <a:sym typeface="Huawei Sans" panose="020C0503030203020204" pitchFamily="34" charset="0"/>
              </a:rPr>
              <a:t>在“服务列表”中选择除云</a:t>
            </a:r>
            <a:r>
              <a:rPr lang="zh-CN" altLang="en-US" sz="1400" dirty="0" smtClean="0">
                <a:sym typeface="Huawei Sans" panose="020C0503030203020204" pitchFamily="34" charset="0"/>
              </a:rPr>
              <a:t>数据库</a:t>
            </a:r>
            <a:r>
              <a:rPr lang="en-US" altLang="zh-CN" sz="1400" dirty="0" err="1">
                <a:sym typeface="Huawei Sans" panose="020C0503030203020204" pitchFamily="34" charset="0"/>
              </a:rPr>
              <a:t>GaussDB</a:t>
            </a:r>
            <a:r>
              <a:rPr lang="zh-CN" altLang="en-US" sz="1400" dirty="0" smtClean="0">
                <a:sym typeface="Huawei Sans" panose="020C0503030203020204" pitchFamily="34" charset="0"/>
              </a:rPr>
              <a:t>外</a:t>
            </a:r>
            <a:r>
              <a:rPr lang="zh-CN" altLang="en-US" sz="1400" dirty="0">
                <a:sym typeface="Huawei Sans" panose="020C0503030203020204" pitchFamily="34" charset="0"/>
              </a:rPr>
              <a:t>（假设当前策略仅包含</a:t>
            </a:r>
            <a:r>
              <a:rPr lang="en-US" altLang="zh-CN" sz="1400" dirty="0" err="1">
                <a:sym typeface="Huawei Sans" panose="020C0503030203020204" pitchFamily="34" charset="0"/>
              </a:rPr>
              <a:t>GaussDB</a:t>
            </a:r>
            <a:r>
              <a:rPr lang="en-US" altLang="zh-CN" sz="1400" dirty="0">
                <a:sym typeface="Huawei Sans" panose="020C0503030203020204" pitchFamily="34" charset="0"/>
              </a:rPr>
              <a:t> </a:t>
            </a:r>
            <a:r>
              <a:rPr lang="en-US" altLang="zh-CN" sz="1400" dirty="0" err="1">
                <a:sym typeface="Huawei Sans" panose="020C0503030203020204" pitchFamily="34" charset="0"/>
              </a:rPr>
              <a:t>ReadOnlyAccess</a:t>
            </a:r>
            <a:r>
              <a:rPr lang="zh-CN" altLang="en-US" sz="1400" dirty="0">
                <a:sym typeface="Huawei Sans" panose="020C0503030203020204" pitchFamily="34" charset="0"/>
              </a:rPr>
              <a:t>）的任一服务，若提示权限不足，表示“</a:t>
            </a:r>
            <a:r>
              <a:rPr lang="en-US" altLang="zh-CN" sz="1400" dirty="0" err="1">
                <a:sym typeface="Huawei Sans" panose="020C0503030203020204" pitchFamily="34" charset="0"/>
              </a:rPr>
              <a:t>GaussDB</a:t>
            </a:r>
            <a:r>
              <a:rPr lang="en-US" altLang="zh-CN" sz="1400" dirty="0">
                <a:sym typeface="Huawei Sans" panose="020C0503030203020204" pitchFamily="34" charset="0"/>
              </a:rPr>
              <a:t> </a:t>
            </a:r>
            <a:r>
              <a:rPr lang="en-US" altLang="zh-CN" sz="1400" dirty="0" err="1">
                <a:sym typeface="Huawei Sans" panose="020C0503030203020204" pitchFamily="34" charset="0"/>
              </a:rPr>
              <a:t>ReadOnlyAccess</a:t>
            </a:r>
            <a:r>
              <a:rPr lang="en-US" altLang="zh-CN" sz="1400" dirty="0">
                <a:sym typeface="Huawei Sans" panose="020C0503030203020204" pitchFamily="34" charset="0"/>
              </a:rPr>
              <a:t>”</a:t>
            </a:r>
            <a:r>
              <a:rPr lang="zh-CN" altLang="en-US" sz="1400" dirty="0">
                <a:sym typeface="Huawei Sans" panose="020C0503030203020204" pitchFamily="34" charset="0"/>
              </a:rPr>
              <a:t>已生效。</a:t>
            </a:r>
            <a:endParaRPr lang="zh-CN" altLang="en-US" sz="1400" dirty="0">
              <a:sym typeface="Huawei Sans" panose="020C0503030203020204" pitchFamily="34" charset="0"/>
            </a:endParaRPr>
          </a:p>
          <a:p>
            <a:endParaRPr lang="zh-CN" altLang="en-US" sz="1600" dirty="0">
              <a:sym typeface="Huawei Sans" panose="020C0503030203020204" pitchFamily="34" charset="0"/>
            </a:endParaRPr>
          </a:p>
        </p:txBody>
      </p:sp>
      <p:grpSp>
        <p:nvGrpSpPr>
          <p:cNvPr id="29" name="组合 28"/>
          <p:cNvGrpSpPr/>
          <p:nvPr/>
        </p:nvGrpSpPr>
        <p:grpSpPr>
          <a:xfrm>
            <a:off x="7775458" y="1552485"/>
            <a:ext cx="2235221" cy="3888208"/>
            <a:chOff x="6362025" y="2133805"/>
            <a:chExt cx="1829868" cy="3183089"/>
          </a:xfrm>
        </p:grpSpPr>
        <p:grpSp>
          <p:nvGrpSpPr>
            <p:cNvPr id="7" name="组合 6"/>
            <p:cNvGrpSpPr/>
            <p:nvPr/>
          </p:nvGrpSpPr>
          <p:grpSpPr>
            <a:xfrm>
              <a:off x="6377940" y="2133805"/>
              <a:ext cx="1813953" cy="393458"/>
              <a:chOff x="6377940" y="2133805"/>
              <a:chExt cx="1813953" cy="393458"/>
            </a:xfrm>
          </p:grpSpPr>
          <p:sp>
            <p:nvSpPr>
              <p:cNvPr id="5" name="圆角矩形 4"/>
              <p:cNvSpPr/>
              <p:nvPr/>
            </p:nvSpPr>
            <p:spPr>
              <a:xfrm>
                <a:off x="6377940" y="2133805"/>
                <a:ext cx="1813953" cy="38315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56295" y="2157931"/>
                <a:ext cx="1631903" cy="369332"/>
              </a:xfrm>
              <a:prstGeom prst="rect">
                <a:avLst/>
              </a:prstGeom>
              <a:noFill/>
            </p:spPr>
            <p:txBody>
              <a:bodyPr wrap="square" rtlCol="0">
                <a:spAutoFit/>
              </a:bodyPr>
              <a:lstStyle/>
              <a:p>
                <a:pPr algn="ctr"/>
                <a:r>
                  <a:rPr lang="zh-CN" altLang="en-US" dirty="0" smtClean="0"/>
                  <a:t>开始</a:t>
                </a:r>
                <a:endParaRPr lang="zh-CN" altLang="en-US" dirty="0"/>
              </a:p>
            </p:txBody>
          </p:sp>
        </p:grpSp>
        <p:grpSp>
          <p:nvGrpSpPr>
            <p:cNvPr id="8" name="组合 7"/>
            <p:cNvGrpSpPr/>
            <p:nvPr/>
          </p:nvGrpSpPr>
          <p:grpSpPr>
            <a:xfrm>
              <a:off x="6377940" y="4915719"/>
              <a:ext cx="1813953" cy="401175"/>
              <a:chOff x="6377940" y="2133805"/>
              <a:chExt cx="1813953" cy="401175"/>
            </a:xfrm>
          </p:grpSpPr>
          <p:sp>
            <p:nvSpPr>
              <p:cNvPr id="9" name="圆角矩形 8"/>
              <p:cNvSpPr/>
              <p:nvPr/>
            </p:nvSpPr>
            <p:spPr>
              <a:xfrm>
                <a:off x="6377940" y="2133805"/>
                <a:ext cx="1813953" cy="38315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456295" y="2165648"/>
                <a:ext cx="1631903" cy="369332"/>
              </a:xfrm>
              <a:prstGeom prst="rect">
                <a:avLst/>
              </a:prstGeom>
              <a:noFill/>
            </p:spPr>
            <p:txBody>
              <a:bodyPr wrap="square" rtlCol="0">
                <a:spAutoFit/>
              </a:bodyPr>
              <a:lstStyle/>
              <a:p>
                <a:pPr algn="ctr"/>
                <a:r>
                  <a:rPr lang="zh-CN" altLang="en-US" dirty="0"/>
                  <a:t>结束</a:t>
                </a:r>
                <a:endParaRPr lang="zh-CN" altLang="en-US" dirty="0"/>
              </a:p>
            </p:txBody>
          </p:sp>
        </p:grpSp>
        <p:grpSp>
          <p:nvGrpSpPr>
            <p:cNvPr id="11" name="组合 10"/>
            <p:cNvGrpSpPr/>
            <p:nvPr/>
          </p:nvGrpSpPr>
          <p:grpSpPr>
            <a:xfrm>
              <a:off x="6377940" y="2818540"/>
              <a:ext cx="1813953" cy="383152"/>
              <a:chOff x="6377940" y="2133805"/>
              <a:chExt cx="1813953" cy="383152"/>
            </a:xfrm>
          </p:grpSpPr>
          <p:sp>
            <p:nvSpPr>
              <p:cNvPr id="12" name="圆角矩形 11"/>
              <p:cNvSpPr/>
              <p:nvPr/>
            </p:nvSpPr>
            <p:spPr>
              <a:xfrm>
                <a:off x="6377940" y="2133805"/>
                <a:ext cx="1813953" cy="383152"/>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456295" y="2197349"/>
                <a:ext cx="1631903" cy="307777"/>
              </a:xfrm>
              <a:prstGeom prst="rect">
                <a:avLst/>
              </a:prstGeom>
              <a:noFill/>
            </p:spPr>
            <p:txBody>
              <a:bodyPr wrap="square" rtlCol="0">
                <a:spAutoFit/>
              </a:bodyPr>
              <a:lstStyle/>
              <a:p>
                <a:pPr algn="ctr"/>
                <a:r>
                  <a:rPr lang="zh-CN" altLang="en-US" sz="1400" dirty="0" smtClean="0">
                    <a:solidFill>
                      <a:schemeClr val="bg1"/>
                    </a:solidFill>
                  </a:rPr>
                  <a:t>创建用户组并授权</a:t>
                </a:r>
                <a:endParaRPr lang="zh-CN" altLang="en-US" sz="1400" dirty="0">
                  <a:solidFill>
                    <a:schemeClr val="bg1"/>
                  </a:solidFill>
                </a:endParaRPr>
              </a:p>
            </p:txBody>
          </p:sp>
        </p:grpSp>
        <p:grpSp>
          <p:nvGrpSpPr>
            <p:cNvPr id="14" name="组合 13"/>
            <p:cNvGrpSpPr/>
            <p:nvPr/>
          </p:nvGrpSpPr>
          <p:grpSpPr>
            <a:xfrm>
              <a:off x="6377940" y="3496481"/>
              <a:ext cx="1813953" cy="383152"/>
              <a:chOff x="6377940" y="2133805"/>
              <a:chExt cx="1813953" cy="383152"/>
            </a:xfrm>
          </p:grpSpPr>
          <p:sp>
            <p:nvSpPr>
              <p:cNvPr id="15" name="圆角矩形 14"/>
              <p:cNvSpPr/>
              <p:nvPr/>
            </p:nvSpPr>
            <p:spPr>
              <a:xfrm>
                <a:off x="6377940" y="2133805"/>
                <a:ext cx="1813953" cy="383152"/>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456295" y="2205066"/>
                <a:ext cx="1631903" cy="307777"/>
              </a:xfrm>
              <a:prstGeom prst="rect">
                <a:avLst/>
              </a:prstGeom>
              <a:noFill/>
            </p:spPr>
            <p:txBody>
              <a:bodyPr wrap="square" rtlCol="0">
                <a:spAutoFit/>
              </a:bodyPr>
              <a:lstStyle/>
              <a:p>
                <a:pPr algn="ctr"/>
                <a:r>
                  <a:rPr lang="zh-CN" altLang="en-US" sz="1400" dirty="0" smtClean="0">
                    <a:solidFill>
                      <a:schemeClr val="bg1"/>
                    </a:solidFill>
                  </a:rPr>
                  <a:t>创建用户</a:t>
                </a:r>
                <a:endParaRPr lang="zh-CN" altLang="en-US" sz="1400" dirty="0">
                  <a:solidFill>
                    <a:schemeClr val="bg1"/>
                  </a:solidFill>
                </a:endParaRPr>
              </a:p>
            </p:txBody>
          </p:sp>
        </p:grpSp>
        <p:grpSp>
          <p:nvGrpSpPr>
            <p:cNvPr id="17" name="组合 16"/>
            <p:cNvGrpSpPr/>
            <p:nvPr/>
          </p:nvGrpSpPr>
          <p:grpSpPr>
            <a:xfrm>
              <a:off x="6362025" y="4228352"/>
              <a:ext cx="1829868" cy="383152"/>
              <a:chOff x="6362025" y="2133805"/>
              <a:chExt cx="1829868" cy="383152"/>
            </a:xfrm>
          </p:grpSpPr>
          <p:sp>
            <p:nvSpPr>
              <p:cNvPr id="18" name="圆角矩形 17"/>
              <p:cNvSpPr/>
              <p:nvPr/>
            </p:nvSpPr>
            <p:spPr>
              <a:xfrm>
                <a:off x="6377940" y="2133805"/>
                <a:ext cx="1813953" cy="383152"/>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362025" y="2206776"/>
                <a:ext cx="1813953" cy="307777"/>
              </a:xfrm>
              <a:prstGeom prst="rect">
                <a:avLst/>
              </a:prstGeom>
              <a:noFill/>
            </p:spPr>
            <p:txBody>
              <a:bodyPr wrap="square" rtlCol="0">
                <a:spAutoFit/>
              </a:bodyPr>
              <a:lstStyle/>
              <a:p>
                <a:pPr algn="ctr"/>
                <a:r>
                  <a:rPr lang="zh-CN" altLang="en-US" sz="1400" dirty="0" smtClean="0">
                    <a:solidFill>
                      <a:schemeClr val="bg1"/>
                    </a:solidFill>
                  </a:rPr>
                  <a:t>用户登陆并验证权限</a:t>
                </a:r>
                <a:endParaRPr lang="zh-CN" altLang="en-US" sz="1400" dirty="0">
                  <a:solidFill>
                    <a:schemeClr val="bg1"/>
                  </a:solidFill>
                </a:endParaRPr>
              </a:p>
            </p:txBody>
          </p:sp>
        </p:grpSp>
        <p:cxnSp>
          <p:nvCxnSpPr>
            <p:cNvPr id="21" name="直接箭头连接符 20"/>
            <p:cNvCxnSpPr>
              <a:stCxn id="5" idx="2"/>
              <a:endCxn id="12" idx="0"/>
            </p:cNvCxnSpPr>
            <p:nvPr/>
          </p:nvCxnSpPr>
          <p:spPr>
            <a:xfrm>
              <a:off x="7284917" y="2516957"/>
              <a:ext cx="0" cy="3015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2" idx="2"/>
              <a:endCxn id="15" idx="0"/>
            </p:cNvCxnSpPr>
            <p:nvPr/>
          </p:nvCxnSpPr>
          <p:spPr>
            <a:xfrm>
              <a:off x="7284917" y="3201692"/>
              <a:ext cx="0" cy="294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5" idx="2"/>
              <a:endCxn id="18" idx="0"/>
            </p:cNvCxnSpPr>
            <p:nvPr/>
          </p:nvCxnSpPr>
          <p:spPr>
            <a:xfrm>
              <a:off x="7284917" y="3879633"/>
              <a:ext cx="0" cy="3487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8" idx="2"/>
              <a:endCxn id="9" idx="0"/>
            </p:cNvCxnSpPr>
            <p:nvPr/>
          </p:nvCxnSpPr>
          <p:spPr>
            <a:xfrm>
              <a:off x="7284917" y="4611504"/>
              <a:ext cx="0" cy="3042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0">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数据库安全功能总览</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zh-CN" altLang="en-US" b="1" dirty="0">
                <a:latin typeface="Huawei Sans" panose="020C0503030203020204" pitchFamily="34" charset="0"/>
                <a:ea typeface="方正兰亭黑简体" panose="02000000000000000000" pitchFamily="2" charset="-122"/>
                <a:cs typeface="+mn-ea"/>
                <a:sym typeface="Huawei Sans" panose="020C0503030203020204" pitchFamily="34" charset="0"/>
              </a:rPr>
              <a:t>访问控制</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buClr>
                <a:srgbClr val="000000"/>
              </a:buClr>
              <a:buSzPct val="50000"/>
              <a:buFont typeface="Wingdings" panose="05000000000000000000" pitchFamily="2" charset="2"/>
              <a:buChar char="p"/>
            </a:pPr>
            <a:r>
              <a:rPr lang="en-US" altLang="zh-CN" dirty="0" smtClean="0">
                <a:solidFill>
                  <a:schemeClr val="bg1">
                    <a:lumMod val="50000"/>
                  </a:schemeClr>
                </a:solidFill>
                <a:latin typeface="Huawei Sans" panose="020C0503030203020204" pitchFamily="34" charset="0"/>
                <a:cs typeface="+mn-ea"/>
                <a:sym typeface="Huawei Sans" panose="020C0503030203020204" pitchFamily="34" charset="0"/>
              </a:rPr>
              <a:t>IAM</a:t>
            </a:r>
            <a:endParaRPr lang="zh-CN" altLang="en-US" dirty="0">
              <a:solidFill>
                <a:schemeClr val="bg1">
                  <a:lumMod val="50000"/>
                </a:schemeClr>
              </a:solidFill>
              <a:latin typeface="Huawei Sans" panose="020C0503030203020204" pitchFamily="34" charset="0"/>
              <a:cs typeface="+mn-ea"/>
              <a:sym typeface="Huawei Sans" panose="020C0503030203020204" pitchFamily="34" charset="0"/>
            </a:endParaRPr>
          </a:p>
          <a:p>
            <a:pPr lvl="1">
              <a:buClr>
                <a:srgbClr val="000000"/>
              </a:buClr>
              <a:buSzPct val="60000"/>
              <a:buFont typeface="Wingdings" panose="05000000000000000000" pitchFamily="2" charset="2"/>
              <a:buChar char="n"/>
            </a:pPr>
            <a:r>
              <a:rPr lang="en-US" altLang="zh-CN" dirty="0" smtClean="0">
                <a:latin typeface="Huawei Sans" panose="020C0503030203020204" pitchFamily="34" charset="0"/>
                <a:cs typeface="+mn-ea"/>
                <a:sym typeface="Huawei Sans" panose="020C0503030203020204" pitchFamily="34" charset="0"/>
              </a:rPr>
              <a:t>SSL</a:t>
            </a:r>
            <a:endParaRPr lang="zh-CN" altLang="en-US" dirty="0">
              <a:latin typeface="Huawei Sans" panose="020C0503030203020204" pitchFamily="34" charset="0"/>
              <a:cs typeface="+mn-ea"/>
              <a:sym typeface="Huawei Sans" panose="020C0503030203020204" pitchFamily="34" charset="0"/>
            </a:endParaRPr>
          </a:p>
          <a:p>
            <a:pPr lvl="0">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用户权限管理</a:t>
            </a:r>
            <a:endPar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CTS</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审计</a:t>
            </a:r>
            <a:endPar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cs typeface="+mn-ea"/>
                <a:sym typeface="Huawei Sans" panose="020C0503030203020204" pitchFamily="34" charset="0"/>
              </a:rPr>
              <a:t>SSL</a:t>
            </a:r>
            <a:r>
              <a:rPr lang="zh-CN" altLang="en-US" dirty="0" smtClean="0">
                <a:cs typeface="+mn-ea"/>
                <a:sym typeface="Huawei Sans" panose="020C0503030203020204" pitchFamily="34" charset="0"/>
              </a:rPr>
              <a:t>加密通道 </a:t>
            </a:r>
            <a:r>
              <a:rPr lang="en-US" altLang="zh-CN" dirty="0" smtClean="0">
                <a:cs typeface="+mn-ea"/>
                <a:sym typeface="Huawei Sans" panose="020C0503030203020204" pitchFamily="34" charset="0"/>
              </a:rPr>
              <a:t>(1)</a:t>
            </a:r>
            <a:endParaRPr lang="zh-CN" altLang="en-US" dirty="0">
              <a:cs typeface="+mn-ea"/>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cs typeface="+mn-ea"/>
                <a:sym typeface="Huawei Sans" panose="020C0503030203020204" pitchFamily="34" charset="0"/>
              </a:rPr>
              <a:t>什么是</a:t>
            </a:r>
            <a:r>
              <a:rPr lang="en-US" altLang="zh-CN" dirty="0" smtClean="0">
                <a:cs typeface="+mn-ea"/>
                <a:sym typeface="Huawei Sans" panose="020C0503030203020204" pitchFamily="34" charset="0"/>
              </a:rPr>
              <a:t>SSL</a:t>
            </a:r>
            <a:endParaRPr lang="en-US" altLang="zh-CN" dirty="0" smtClean="0">
              <a:cs typeface="+mn-ea"/>
              <a:sym typeface="Huawei Sans" panose="020C0503030203020204" pitchFamily="34" charset="0"/>
            </a:endParaRPr>
          </a:p>
          <a:p>
            <a:pPr lvl="1"/>
            <a:r>
              <a:rPr lang="en-US" altLang="zh-CN" sz="1800" dirty="0" smtClean="0">
                <a:cs typeface="+mn-ea"/>
                <a:sym typeface="Huawei Sans" panose="020C0503030203020204" pitchFamily="34" charset="0"/>
              </a:rPr>
              <a:t>SSL</a:t>
            </a:r>
            <a:r>
              <a:rPr lang="zh-CN" altLang="en-US" sz="1800" dirty="0" smtClean="0">
                <a:cs typeface="+mn-ea"/>
                <a:sym typeface="Huawei Sans" panose="020C0503030203020204" pitchFamily="34" charset="0"/>
              </a:rPr>
              <a:t>（</a:t>
            </a:r>
            <a:r>
              <a:rPr lang="en-US" altLang="zh-CN" sz="1800" dirty="0" smtClean="0">
                <a:cs typeface="+mn-ea"/>
                <a:sym typeface="Huawei Sans" panose="020C0503030203020204" pitchFamily="34" charset="0"/>
              </a:rPr>
              <a:t>Secure Sockets Layer – </a:t>
            </a:r>
            <a:r>
              <a:rPr lang="zh-CN" altLang="en-US" sz="1800" dirty="0" smtClean="0">
                <a:cs typeface="+mn-ea"/>
                <a:sym typeface="Huawei Sans" panose="020C0503030203020204" pitchFamily="34" charset="0"/>
              </a:rPr>
              <a:t>安全套接字层）是网络通信提供安全及数据完整性的安全协议。</a:t>
            </a:r>
            <a:endParaRPr lang="en-US" altLang="zh-CN" sz="1800" dirty="0" smtClean="0">
              <a:cs typeface="+mn-ea"/>
              <a:sym typeface="Huawei Sans" panose="020C0503030203020204" pitchFamily="34" charset="0"/>
            </a:endParaRPr>
          </a:p>
          <a:p>
            <a:r>
              <a:rPr lang="zh-CN" altLang="en-US" dirty="0" smtClean="0">
                <a:cs typeface="+mn-ea"/>
                <a:sym typeface="Huawei Sans" panose="020C0503030203020204" pitchFamily="34" charset="0"/>
              </a:rPr>
              <a:t>为什么需要</a:t>
            </a:r>
            <a:r>
              <a:rPr lang="en-US" altLang="zh-CN" dirty="0" smtClean="0">
                <a:cs typeface="+mn-ea"/>
                <a:sym typeface="Huawei Sans" panose="020C0503030203020204" pitchFamily="34" charset="0"/>
              </a:rPr>
              <a:t>SSL</a:t>
            </a:r>
            <a:endParaRPr lang="zh-CN" altLang="en-US" dirty="0" smtClean="0">
              <a:cs typeface="+mn-ea"/>
              <a:sym typeface="Huawei Sans" panose="020C0503030203020204" pitchFamily="34" charset="0"/>
            </a:endParaRPr>
          </a:p>
          <a:p>
            <a:pPr lvl="1"/>
            <a:r>
              <a:rPr lang="zh-CN" altLang="en-US" sz="1800" dirty="0" smtClean="0">
                <a:cs typeface="+mn-ea"/>
                <a:sym typeface="Huawei Sans" panose="020C0503030203020204" pitchFamily="34" charset="0"/>
              </a:rPr>
              <a:t>网络中明文传输敏感数据</a:t>
            </a:r>
            <a:r>
              <a:rPr lang="en-US" altLang="zh-CN" sz="1800" dirty="0" smtClean="0">
                <a:cs typeface="+mn-ea"/>
                <a:sym typeface="Huawei Sans" panose="020C0503030203020204" pitchFamily="34" charset="0"/>
              </a:rPr>
              <a:t>(</a:t>
            </a:r>
            <a:r>
              <a:rPr lang="zh-CN" altLang="en-US" sz="1800" dirty="0" smtClean="0">
                <a:cs typeface="+mn-ea"/>
                <a:sym typeface="Huawei Sans" panose="020C0503030203020204" pitchFamily="34" charset="0"/>
              </a:rPr>
              <a:t>银行数据、交易信息、密码信息等</a:t>
            </a:r>
            <a:r>
              <a:rPr lang="en-US" altLang="zh-CN" sz="1800" dirty="0" smtClean="0">
                <a:cs typeface="+mn-ea"/>
                <a:sym typeface="Huawei Sans" panose="020C0503030203020204" pitchFamily="34" charset="0"/>
              </a:rPr>
              <a:t>)</a:t>
            </a:r>
            <a:r>
              <a:rPr lang="zh-CN" altLang="en-US" sz="1800" dirty="0" smtClean="0">
                <a:cs typeface="+mn-ea"/>
                <a:sym typeface="Huawei Sans" panose="020C0503030203020204" pitchFamily="34" charset="0"/>
              </a:rPr>
              <a:t>是非常危险的，</a:t>
            </a:r>
            <a:r>
              <a:rPr lang="en-US" altLang="zh-CN" sz="1800" dirty="0" smtClean="0">
                <a:cs typeface="+mn-ea"/>
                <a:sym typeface="Huawei Sans" panose="020C0503030203020204" pitchFamily="34" charset="0"/>
              </a:rPr>
              <a:t>SSL</a:t>
            </a:r>
            <a:r>
              <a:rPr lang="zh-CN" altLang="en-US" sz="1800" dirty="0" smtClean="0">
                <a:cs typeface="+mn-ea"/>
                <a:sym typeface="Huawei Sans" panose="020C0503030203020204" pitchFamily="34" charset="0"/>
              </a:rPr>
              <a:t>目的是提供通信安全及数据完整性保障。</a:t>
            </a:r>
            <a:endParaRPr lang="en-US" altLang="zh-CN" sz="1800" dirty="0" smtClean="0">
              <a:cs typeface="+mn-ea"/>
              <a:sym typeface="Huawei Sans" panose="020C0503030203020204" pitchFamily="34" charset="0"/>
            </a:endParaRPr>
          </a:p>
          <a:p>
            <a:pPr lvl="1"/>
            <a:r>
              <a:rPr lang="zh-CN" altLang="en-US" sz="1800" dirty="0" smtClean="0">
                <a:cs typeface="+mn-ea"/>
                <a:sym typeface="Huawei Sans" panose="020C0503030203020204" pitchFamily="34" charset="0"/>
              </a:rPr>
              <a:t>在</a:t>
            </a:r>
            <a:r>
              <a:rPr lang="en-US" altLang="zh-CN" sz="1800" dirty="0" smtClean="0">
                <a:cs typeface="+mn-ea"/>
                <a:sym typeface="Huawei Sans" panose="020C0503030203020204" pitchFamily="34" charset="0"/>
              </a:rPr>
              <a:t>OSI</a:t>
            </a:r>
            <a:r>
              <a:rPr lang="zh-CN" altLang="en-US" sz="1800" dirty="0" smtClean="0">
                <a:cs typeface="+mn-ea"/>
                <a:sym typeface="Huawei Sans" panose="020C0503030203020204" pitchFamily="34" charset="0"/>
              </a:rPr>
              <a:t>七层网络结构中，</a:t>
            </a:r>
            <a:r>
              <a:rPr lang="en-US" altLang="zh-CN" sz="1800" dirty="0" smtClean="0">
                <a:cs typeface="+mn-ea"/>
                <a:sym typeface="Huawei Sans" panose="020C0503030203020204" pitchFamily="34" charset="0"/>
              </a:rPr>
              <a:t>SSL</a:t>
            </a:r>
            <a:r>
              <a:rPr lang="zh-CN" altLang="en-US" sz="1800" dirty="0" smtClean="0">
                <a:cs typeface="+mn-ea"/>
                <a:sym typeface="Huawei Sans" panose="020C0503030203020204" pitchFamily="34" charset="0"/>
              </a:rPr>
              <a:t>协议位于传输层与应用层中间，为安全通信提供支持。很多应用层协议集成</a:t>
            </a:r>
            <a:r>
              <a:rPr lang="en-US" altLang="zh-CN" sz="1800" dirty="0" smtClean="0">
                <a:cs typeface="+mn-ea"/>
                <a:sym typeface="Huawei Sans" panose="020C0503030203020204" pitchFamily="34" charset="0"/>
              </a:rPr>
              <a:t>SSL</a:t>
            </a:r>
            <a:r>
              <a:rPr lang="zh-CN" altLang="en-US" sz="1800" dirty="0" smtClean="0">
                <a:cs typeface="+mn-ea"/>
                <a:sym typeface="Huawei Sans" panose="020C0503030203020204" pitchFamily="34" charset="0"/>
              </a:rPr>
              <a:t>衍生出更安全的协议，如：</a:t>
            </a:r>
            <a:r>
              <a:rPr lang="en-US" altLang="zh-CN" sz="1800" dirty="0" smtClean="0">
                <a:cs typeface="+mn-ea"/>
                <a:sym typeface="Huawei Sans" panose="020C0503030203020204" pitchFamily="34" charset="0"/>
              </a:rPr>
              <a:t>HTTPS</a:t>
            </a:r>
            <a:r>
              <a:rPr lang="zh-CN" altLang="en-US" sz="1800" dirty="0" smtClean="0">
                <a:cs typeface="+mn-ea"/>
                <a:sym typeface="Huawei Sans" panose="020C0503030203020204" pitchFamily="34" charset="0"/>
              </a:rPr>
              <a:t>，</a:t>
            </a:r>
            <a:r>
              <a:rPr lang="en-US" altLang="zh-CN" sz="1800" dirty="0" smtClean="0">
                <a:cs typeface="+mn-ea"/>
                <a:sym typeface="Huawei Sans" panose="020C0503030203020204" pitchFamily="34" charset="0"/>
              </a:rPr>
              <a:t>FTPS</a:t>
            </a:r>
            <a:r>
              <a:rPr lang="zh-CN" altLang="en-US" sz="1800" dirty="0" smtClean="0">
                <a:cs typeface="+mn-ea"/>
                <a:sym typeface="Huawei Sans" panose="020C0503030203020204" pitchFamily="34" charset="0"/>
              </a:rPr>
              <a:t>等。</a:t>
            </a:r>
            <a:endParaRPr lang="en-US" altLang="zh-CN" sz="1800" dirty="0" smtClean="0">
              <a:cs typeface="+mn-ea"/>
              <a:sym typeface="Huawei Sans" panose="020C0503030203020204" pitchFamily="34" charset="0"/>
            </a:endParaRPr>
          </a:p>
          <a:p>
            <a:pPr lvl="1"/>
            <a:r>
              <a:rPr lang="zh-CN" altLang="en-US" sz="1800" dirty="0" smtClean="0">
                <a:cs typeface="+mn-ea"/>
                <a:sym typeface="Huawei Sans" panose="020C0503030203020204" pitchFamily="34" charset="0"/>
              </a:rPr>
              <a:t>当前主流网站、应用，如</a:t>
            </a:r>
            <a:r>
              <a:rPr lang="en-US" altLang="zh-CN" sz="1800" dirty="0" smtClean="0">
                <a:cs typeface="+mn-ea"/>
                <a:sym typeface="Huawei Sans" panose="020C0503030203020204" pitchFamily="34" charset="0"/>
              </a:rPr>
              <a:t>Google, Facebook, </a:t>
            </a:r>
            <a:r>
              <a:rPr lang="zh-CN" altLang="en-US" sz="1800" dirty="0">
                <a:cs typeface="+mn-ea"/>
                <a:sym typeface="Huawei Sans" panose="020C0503030203020204" pitchFamily="34" charset="0"/>
              </a:rPr>
              <a:t>淘宝</a:t>
            </a:r>
            <a:r>
              <a:rPr lang="zh-CN" altLang="en-US" sz="1800" dirty="0" smtClean="0">
                <a:cs typeface="+mn-ea"/>
                <a:sym typeface="Huawei Sans" panose="020C0503030203020204" pitchFamily="34" charset="0"/>
              </a:rPr>
              <a:t>等均支持</a:t>
            </a:r>
            <a:r>
              <a:rPr lang="en-US" altLang="zh-CN" sz="1800" dirty="0" smtClean="0">
                <a:cs typeface="+mn-ea"/>
                <a:sym typeface="Huawei Sans" panose="020C0503030203020204" pitchFamily="34" charset="0"/>
              </a:rPr>
              <a:t>SSL</a:t>
            </a:r>
            <a:r>
              <a:rPr lang="zh-CN" altLang="en-US" sz="1800" dirty="0" smtClean="0">
                <a:cs typeface="+mn-ea"/>
                <a:sym typeface="Huawei Sans" panose="020C0503030203020204" pitchFamily="34" charset="0"/>
              </a:rPr>
              <a:t>通信加密。</a:t>
            </a:r>
            <a:endParaRPr lang="en-US" altLang="zh-CN" sz="1800" dirty="0" smtClean="0">
              <a:cs typeface="+mn-ea"/>
              <a:sym typeface="Huawei Sans" panose="020C0503030203020204" pitchFamily="34" charset="0"/>
            </a:endParaRPr>
          </a:p>
          <a:p>
            <a:pPr lvl="1"/>
            <a:r>
              <a:rPr lang="en-US" altLang="zh-CN" sz="1800" dirty="0" err="1" smtClean="0">
                <a:cs typeface="+mn-ea"/>
                <a:sym typeface="Huawei Sans" panose="020C0503030203020204" pitchFamily="34" charset="0"/>
              </a:rPr>
              <a:t>GaussDB</a:t>
            </a:r>
            <a:r>
              <a:rPr lang="zh-CN" altLang="en-US" sz="1800" dirty="0" smtClean="0">
                <a:cs typeface="+mn-ea"/>
                <a:sym typeface="Huawei Sans" panose="020C0503030203020204" pitchFamily="34" charset="0"/>
              </a:rPr>
              <a:t>支持客户端与服务端</a:t>
            </a:r>
            <a:r>
              <a:rPr lang="en-US" altLang="zh-CN" sz="1800" dirty="0" smtClean="0">
                <a:cs typeface="+mn-ea"/>
                <a:sym typeface="Huawei Sans" panose="020C0503030203020204" pitchFamily="34" charset="0"/>
              </a:rPr>
              <a:t>SSL</a:t>
            </a:r>
            <a:r>
              <a:rPr lang="zh-CN" altLang="en-US" sz="1800" dirty="0" smtClean="0">
                <a:cs typeface="+mn-ea"/>
                <a:sym typeface="Huawei Sans" panose="020C0503030203020204" pitchFamily="34" charset="0"/>
              </a:rPr>
              <a:t>通信加密，保障数据传输的安全性、完整性。</a:t>
            </a:r>
            <a:endParaRPr lang="en-US" altLang="zh-CN" sz="1800" dirty="0" smtClean="0">
              <a:cs typeface="+mn-ea"/>
              <a:sym typeface="Huawei Sans" panose="020C0503030203020204" pitchFamily="34" charset="0"/>
            </a:endParaRPr>
          </a:p>
          <a:p>
            <a:endParaRPr lang="en-US" altLang="zh-CN" dirty="0" smtClean="0">
              <a:cs typeface="+mn-ea"/>
              <a:sym typeface="Huawei Sans" panose="020C0503030203020204" pitchFamily="34" charset="0"/>
            </a:endParaRPr>
          </a:p>
          <a:p>
            <a:endParaRPr lang="zh-CN" altLang="en-US" dirty="0">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cs typeface="+mn-ea"/>
                <a:sym typeface="Huawei Sans" panose="020C0503030203020204" pitchFamily="34" charset="0"/>
              </a:rPr>
              <a:t>SSL</a:t>
            </a:r>
            <a:r>
              <a:rPr lang="zh-CN" altLang="en-US" smtClean="0">
                <a:cs typeface="+mn-ea"/>
                <a:sym typeface="Huawei Sans" panose="020C0503030203020204" pitchFamily="34" charset="0"/>
              </a:rPr>
              <a:t>加密通道 </a:t>
            </a:r>
            <a:r>
              <a:rPr lang="en-US" altLang="zh-CN" smtClean="0">
                <a:cs typeface="+mn-ea"/>
                <a:sym typeface="Huawei Sans" panose="020C0503030203020204" pitchFamily="34" charset="0"/>
              </a:rPr>
              <a:t>(2)</a:t>
            </a:r>
            <a:endParaRPr lang="zh-CN" altLang="en-US" dirty="0">
              <a:cs typeface="+mn-ea"/>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dirty="0" smtClean="0">
                <a:cs typeface="+mn-ea"/>
                <a:sym typeface="Huawei Sans" panose="020C0503030203020204" pitchFamily="34" charset="0"/>
              </a:rPr>
              <a:t>SSL</a:t>
            </a:r>
            <a:r>
              <a:rPr lang="zh-CN" altLang="en-US" dirty="0" smtClean="0">
                <a:cs typeface="+mn-ea"/>
                <a:sym typeface="Huawei Sans" panose="020C0503030203020204" pitchFamily="34" charset="0"/>
              </a:rPr>
              <a:t>工作原理</a:t>
            </a:r>
            <a:endParaRPr lang="zh-CN" altLang="en-US" dirty="0" smtClean="0">
              <a:cs typeface="+mn-ea"/>
              <a:sym typeface="Huawei Sans" panose="020C0503030203020204" pitchFamily="34" charset="0"/>
            </a:endParaRPr>
          </a:p>
          <a:p>
            <a:pPr lvl="1"/>
            <a:r>
              <a:rPr lang="zh-CN" altLang="en-US" sz="1800" dirty="0" smtClean="0">
                <a:cs typeface="+mn-ea"/>
                <a:sym typeface="Huawei Sans" panose="020C0503030203020204" pitchFamily="34" charset="0"/>
              </a:rPr>
              <a:t>对称加密算法：加密和解密使用相同的秘钥，特点是算法公开、加解密速度快、效率高。</a:t>
            </a:r>
            <a:endParaRPr lang="en-US" altLang="zh-CN" sz="1800" dirty="0" smtClean="0">
              <a:cs typeface="+mn-ea"/>
              <a:sym typeface="Huawei Sans" panose="020C0503030203020204" pitchFamily="34" charset="0"/>
            </a:endParaRPr>
          </a:p>
          <a:p>
            <a:pPr lvl="1"/>
            <a:r>
              <a:rPr lang="zh-CN" altLang="en-US" sz="1800" dirty="0" smtClean="0">
                <a:cs typeface="+mn-ea"/>
                <a:sym typeface="Huawei Sans" panose="020C0503030203020204" pitchFamily="34" charset="0"/>
              </a:rPr>
              <a:t>非对称加密算法：包含两个秘钥：公钥</a:t>
            </a:r>
            <a:r>
              <a:rPr lang="en-US" altLang="zh-CN" sz="1800" dirty="0" smtClean="0">
                <a:cs typeface="+mn-ea"/>
                <a:sym typeface="Huawei Sans" panose="020C0503030203020204" pitchFamily="34" charset="0"/>
              </a:rPr>
              <a:t>(</a:t>
            </a:r>
            <a:r>
              <a:rPr lang="en-US" altLang="zh-CN" sz="1800" dirty="0" err="1" smtClean="0">
                <a:cs typeface="+mn-ea"/>
                <a:sym typeface="Huawei Sans" panose="020C0503030203020204" pitchFamily="34" charset="0"/>
              </a:rPr>
              <a:t>publickey</a:t>
            </a:r>
            <a:r>
              <a:rPr lang="en-US" altLang="zh-CN" sz="1800" dirty="0" smtClean="0">
                <a:cs typeface="+mn-ea"/>
                <a:sym typeface="Huawei Sans" panose="020C0503030203020204" pitchFamily="34" charset="0"/>
              </a:rPr>
              <a:t>)</a:t>
            </a:r>
            <a:r>
              <a:rPr lang="zh-CN" altLang="en-US" sz="1800" dirty="0" smtClean="0">
                <a:cs typeface="+mn-ea"/>
                <a:sym typeface="Huawei Sans" panose="020C0503030203020204" pitchFamily="34" charset="0"/>
              </a:rPr>
              <a:t>和私钥</a:t>
            </a:r>
            <a:r>
              <a:rPr lang="en-US" altLang="zh-CN" sz="1800" dirty="0" smtClean="0">
                <a:cs typeface="+mn-ea"/>
                <a:sym typeface="Huawei Sans" panose="020C0503030203020204" pitchFamily="34" charset="0"/>
              </a:rPr>
              <a:t>(</a:t>
            </a:r>
            <a:r>
              <a:rPr lang="en-US" altLang="zh-CN" sz="1800" dirty="0" err="1" smtClean="0">
                <a:cs typeface="+mn-ea"/>
                <a:sym typeface="Huawei Sans" panose="020C0503030203020204" pitchFamily="34" charset="0"/>
              </a:rPr>
              <a:t>privatekey</a:t>
            </a:r>
            <a:r>
              <a:rPr lang="en-US" altLang="zh-CN" sz="1800" dirty="0" smtClean="0">
                <a:cs typeface="+mn-ea"/>
                <a:sym typeface="Huawei Sans" panose="020C0503030203020204" pitchFamily="34" charset="0"/>
              </a:rPr>
              <a:t>)</a:t>
            </a:r>
            <a:r>
              <a:rPr lang="zh-CN" altLang="en-US" sz="1800" dirty="0" smtClean="0">
                <a:cs typeface="+mn-ea"/>
                <a:sym typeface="Huawei Sans" panose="020C0503030203020204" pitchFamily="34" charset="0"/>
              </a:rPr>
              <a:t>，公钥和私钥是一对，加密和解密使用不同的秘钥，特点是算法复杂度高、安全性更强、性能较对称加密差。</a:t>
            </a:r>
            <a:endParaRPr lang="en-US" altLang="zh-CN" sz="1800" dirty="0" smtClean="0">
              <a:cs typeface="+mn-ea"/>
              <a:sym typeface="Huawei Sans" panose="020C0503030203020204" pitchFamily="34" charset="0"/>
            </a:endParaRPr>
          </a:p>
          <a:p>
            <a:pPr lvl="1"/>
            <a:r>
              <a:rPr lang="en-US" altLang="zh-CN" sz="1800" dirty="0" smtClean="0">
                <a:cs typeface="+mn-ea"/>
                <a:sym typeface="Huawei Sans" panose="020C0503030203020204" pitchFamily="34" charset="0"/>
              </a:rPr>
              <a:t>SSL</a:t>
            </a:r>
            <a:r>
              <a:rPr lang="zh-CN" altLang="en-US" sz="1800" dirty="0" smtClean="0">
                <a:cs typeface="+mn-ea"/>
                <a:sym typeface="Huawei Sans" panose="020C0503030203020204" pitchFamily="34" charset="0"/>
              </a:rPr>
              <a:t>握手阶段，使用非对称加密算法协商会话秘钥。</a:t>
            </a:r>
            <a:endParaRPr lang="en-US" altLang="zh-CN" sz="1800" dirty="0" smtClean="0">
              <a:cs typeface="+mn-ea"/>
              <a:sym typeface="Huawei Sans" panose="020C0503030203020204" pitchFamily="34" charset="0"/>
            </a:endParaRPr>
          </a:p>
          <a:p>
            <a:pPr lvl="1"/>
            <a:r>
              <a:rPr lang="zh-CN" altLang="en-US" sz="1800" dirty="0" smtClean="0">
                <a:cs typeface="+mn-ea"/>
                <a:sym typeface="Huawei Sans" panose="020C0503030203020204" pitchFamily="34" charset="0"/>
              </a:rPr>
              <a:t>加密通道建立后，使用对称加密算法对传输数据进行加解密。</a:t>
            </a:r>
            <a:endParaRPr lang="en-US" altLang="zh-CN" sz="1800" dirty="0" smtClean="0">
              <a:cs typeface="+mn-ea"/>
              <a:sym typeface="Huawei Sans" panose="020C0503030203020204" pitchFamily="34" charset="0"/>
            </a:endParaRPr>
          </a:p>
          <a:p>
            <a:pPr lvl="1"/>
            <a:endParaRPr lang="en-US" altLang="zh-CN" dirty="0" smtClean="0">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0">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数据库安全功能总览</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访问控制</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buClr>
                <a:srgbClr val="000000"/>
              </a:buClr>
            </a:pPr>
            <a:r>
              <a:rPr lang="zh-CN" altLang="en-US" b="1" dirty="0">
                <a:latin typeface="Huawei Sans" panose="020C0503030203020204" pitchFamily="34" charset="0"/>
                <a:ea typeface="方正兰亭黑简体" panose="02000000000000000000" pitchFamily="2" charset="-122"/>
                <a:cs typeface="+mn-ea"/>
                <a:sym typeface="Huawei Sans" panose="020C0503030203020204" pitchFamily="34" charset="0"/>
              </a:rPr>
              <a:t>用户权限管理</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buClr>
                <a:srgbClr val="000000"/>
              </a:buClr>
              <a:buSzPct val="60000"/>
              <a:buFont typeface="Wingdings" panose="05000000000000000000" pitchFamily="2" charset="2"/>
              <a:buChar char="n"/>
            </a:pPr>
            <a:r>
              <a:rPr lang="zh-CN" altLang="en-US" dirty="0">
                <a:latin typeface="Huawei Sans" panose="020C0503030203020204" pitchFamily="34" charset="0"/>
                <a:cs typeface="+mn-ea"/>
                <a:sym typeface="Huawei Sans" panose="020C0503030203020204" pitchFamily="34" charset="0"/>
              </a:rPr>
              <a:t>用户、角色、权限</a:t>
            </a:r>
            <a:endParaRPr lang="en-US" altLang="zh-CN" dirty="0">
              <a:latin typeface="Huawei Sans" panose="020C0503030203020204" pitchFamily="34" charset="0"/>
              <a:cs typeface="+mn-ea"/>
              <a:sym typeface="Huawei Sans" panose="020C0503030203020204" pitchFamily="34" charset="0"/>
            </a:endParaRPr>
          </a:p>
          <a:p>
            <a:pPr lvl="1">
              <a:buClr>
                <a:srgbClr val="000000"/>
              </a:buClr>
              <a:buSzPct val="50000"/>
              <a:buFont typeface="Wingdings" panose="05000000000000000000" pitchFamily="2" charset="2"/>
              <a:buChar char="p"/>
            </a:pPr>
            <a:r>
              <a:rPr lang="zh-CN" altLang="en-US" dirty="0">
                <a:solidFill>
                  <a:schemeClr val="bg1">
                    <a:lumMod val="50000"/>
                  </a:schemeClr>
                </a:solidFill>
                <a:latin typeface="Huawei Sans" panose="020C0503030203020204" pitchFamily="34" charset="0"/>
                <a:cs typeface="+mn-ea"/>
                <a:sym typeface="Huawei Sans" panose="020C0503030203020204" pitchFamily="34" charset="0"/>
              </a:rPr>
              <a:t>授权</a:t>
            </a:r>
            <a:endParaRPr lang="en-US" altLang="zh-CN" dirty="0">
              <a:solidFill>
                <a:schemeClr val="bg1">
                  <a:lumMod val="50000"/>
                </a:schemeClr>
              </a:solidFill>
              <a:latin typeface="Huawei Sans" panose="020C0503030203020204" pitchFamily="34" charset="0"/>
              <a:cs typeface="+mn-ea"/>
              <a:sym typeface="Huawei Sans" panose="020C0503030203020204" pitchFamily="34" charset="0"/>
            </a:endParaRPr>
          </a:p>
          <a:p>
            <a:pPr lvl="1">
              <a:buClr>
                <a:srgbClr val="000000"/>
              </a:buClr>
              <a:buSzPct val="50000"/>
              <a:buFont typeface="Wingdings" panose="05000000000000000000" pitchFamily="2" charset="2"/>
              <a:buChar char="p"/>
            </a:pPr>
            <a:r>
              <a:rPr lang="zh-CN" altLang="en-US" dirty="0">
                <a:solidFill>
                  <a:schemeClr val="bg1">
                    <a:lumMod val="50000"/>
                  </a:schemeClr>
                </a:solidFill>
                <a:latin typeface="Huawei Sans" panose="020C0503030203020204" pitchFamily="34" charset="0"/>
                <a:cs typeface="+mn-ea"/>
                <a:sym typeface="Huawei Sans" panose="020C0503030203020204" pitchFamily="34" charset="0"/>
              </a:rPr>
              <a:t>权限</a:t>
            </a:r>
            <a:r>
              <a:rPr lang="zh-CN" altLang="en-US" dirty="0" smtClean="0">
                <a:solidFill>
                  <a:schemeClr val="bg1">
                    <a:lumMod val="50000"/>
                  </a:schemeClr>
                </a:solidFill>
                <a:latin typeface="Huawei Sans" panose="020C0503030203020204" pitchFamily="34" charset="0"/>
                <a:cs typeface="+mn-ea"/>
                <a:sym typeface="Huawei Sans" panose="020C0503030203020204" pitchFamily="34" charset="0"/>
              </a:rPr>
              <a:t>回收</a:t>
            </a:r>
            <a:endParaRPr lang="en-US" altLang="zh-CN" dirty="0">
              <a:solidFill>
                <a:schemeClr val="bg1">
                  <a:lumMod val="50000"/>
                </a:schemeClr>
              </a:solidFill>
              <a:latin typeface="Huawei Sans" panose="020C0503030203020204" pitchFamily="34" charset="0"/>
              <a:cs typeface="+mn-ea"/>
              <a:sym typeface="Huawei Sans" panose="020C0503030203020204" pitchFamily="34" charset="0"/>
            </a:endParaRPr>
          </a:p>
          <a:p>
            <a:pPr lvl="0">
              <a:buClr>
                <a:srgbClr val="000000"/>
              </a:buClr>
            </a:pPr>
            <a:r>
              <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CTS</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审计</a:t>
            </a:r>
            <a:endPar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sz="2400" dirty="0">
                <a:cs typeface="+mn-ea"/>
                <a:sym typeface="Huawei Sans" panose="020C0503030203020204" pitchFamily="34" charset="0"/>
              </a:rPr>
              <a:t>数据库安全管理，以保护数据库系统中的数据为目的，防止数据被泄露、篡改、破坏的行为发生。</a:t>
            </a:r>
            <a:endParaRPr lang="en-US" altLang="zh-CN" sz="2400" dirty="0">
              <a:cs typeface="+mn-ea"/>
              <a:sym typeface="Huawei Sans" panose="020C0503030203020204" pitchFamily="34" charset="0"/>
            </a:endParaRPr>
          </a:p>
          <a:p>
            <a:r>
              <a:rPr lang="zh-CN" altLang="en-US" sz="2400" dirty="0">
                <a:cs typeface="+mn-ea"/>
                <a:sym typeface="Huawei Sans" panose="020C0503030203020204" pitchFamily="34" charset="0"/>
              </a:rPr>
              <a:t>数据库系统存储着各类重要、敏感的数据，同时作为多用户的系统，要求为不同权限用户提供不同的服务。</a:t>
            </a:r>
            <a:endParaRPr lang="en-US" altLang="zh-CN" sz="2400" dirty="0">
              <a:cs typeface="+mn-ea"/>
              <a:sym typeface="Huawei Sans" panose="020C0503030203020204" pitchFamily="34" charset="0"/>
            </a:endParaRPr>
          </a:p>
          <a:p>
            <a:r>
              <a:rPr lang="zh-CN" altLang="en-US" sz="2400" dirty="0" smtClean="0">
                <a:cs typeface="+mn-ea"/>
                <a:sym typeface="Huawei Sans" panose="020C0503030203020204" pitchFamily="34" charset="0"/>
              </a:rPr>
              <a:t>本章</a:t>
            </a:r>
            <a:r>
              <a:rPr lang="zh-CN" altLang="en-US" sz="2400" dirty="0">
                <a:cs typeface="+mn-ea"/>
                <a:sym typeface="Huawei Sans" panose="020C0503030203020204" pitchFamily="34" charset="0"/>
              </a:rPr>
              <a:t>主要</a:t>
            </a:r>
            <a:r>
              <a:rPr lang="zh-CN" altLang="en-US" sz="2400" dirty="0" smtClean="0">
                <a:cs typeface="+mn-ea"/>
                <a:sym typeface="Huawei Sans" panose="020C0503030203020204" pitchFamily="34" charset="0"/>
              </a:rPr>
              <a:t>介绍数据库中</a:t>
            </a:r>
            <a:r>
              <a:rPr lang="zh-CN" altLang="en-US" sz="2400" dirty="0">
                <a:cs typeface="+mn-ea"/>
                <a:sym typeface="Huawei Sans" panose="020C0503030203020204" pitchFamily="34" charset="0"/>
              </a:rPr>
              <a:t>采用的基本安全管理技术，包括访问控制、用户管理、权限管理、对象权限</a:t>
            </a:r>
            <a:r>
              <a:rPr lang="zh-CN" altLang="en-US" sz="2400" dirty="0" smtClean="0">
                <a:cs typeface="+mn-ea"/>
                <a:sym typeface="Huawei Sans" panose="020C0503030203020204" pitchFamily="34" charset="0"/>
              </a:rPr>
              <a:t>、</a:t>
            </a:r>
            <a:r>
              <a:rPr lang="en-US" altLang="zh-CN" sz="2400" dirty="0">
                <a:cs typeface="+mn-ea"/>
                <a:sym typeface="Huawei Sans" panose="020C0503030203020204" pitchFamily="34" charset="0"/>
              </a:rPr>
              <a:t>CTS</a:t>
            </a:r>
            <a:r>
              <a:rPr lang="zh-CN" altLang="en-US" sz="2400" dirty="0" smtClean="0">
                <a:cs typeface="+mn-ea"/>
                <a:sym typeface="Huawei Sans" panose="020C0503030203020204" pitchFamily="34" charset="0"/>
              </a:rPr>
              <a:t>审计，</a:t>
            </a:r>
            <a:r>
              <a:rPr lang="zh-CN" altLang="en-US" sz="2400" dirty="0">
                <a:cs typeface="+mn-ea"/>
                <a:sym typeface="Huawei Sans" panose="020C0503030203020204" pitchFamily="34" charset="0"/>
              </a:rPr>
              <a:t>具体内容将从基本概念、使用方法以及应用场景等多个方面详细阐述。 </a:t>
            </a:r>
            <a:endParaRPr lang="zh-CN" altLang="en-US" sz="2400" dirty="0">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权限</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1800" dirty="0">
                <a:sym typeface="Huawei Sans" panose="020C0503030203020204" pitchFamily="34" charset="0"/>
              </a:rPr>
              <a:t>权限</a:t>
            </a:r>
            <a:r>
              <a:rPr lang="zh-CN" altLang="en-US" sz="1800" dirty="0" smtClean="0">
                <a:sym typeface="Huawei Sans" panose="020C0503030203020204" pitchFamily="34" charset="0"/>
              </a:rPr>
              <a:t>是</a:t>
            </a:r>
            <a:r>
              <a:rPr lang="zh-CN" altLang="en-US" sz="1800" dirty="0">
                <a:sym typeface="Huawei Sans" panose="020C0503030203020204" pitchFamily="34" charset="0"/>
              </a:rPr>
              <a:t>什么？</a:t>
            </a:r>
            <a:endParaRPr lang="zh-CN" altLang="en-US" sz="1800" dirty="0">
              <a:sym typeface="Huawei Sans" panose="020C0503030203020204" pitchFamily="34" charset="0"/>
            </a:endParaRPr>
          </a:p>
          <a:p>
            <a:pPr lvl="1"/>
            <a:r>
              <a:rPr lang="zh-CN" altLang="en-US" sz="1800" dirty="0" smtClean="0">
                <a:sym typeface="Huawei Sans" panose="020C0503030203020204" pitchFamily="34" charset="0"/>
              </a:rPr>
              <a:t>执行某些特定</a:t>
            </a:r>
            <a:r>
              <a:rPr lang="en-US" altLang="zh-CN" sz="1800" dirty="0" smtClean="0">
                <a:sym typeface="Huawei Sans" panose="020C0503030203020204" pitchFamily="34" charset="0"/>
              </a:rPr>
              <a:t>SQL</a:t>
            </a:r>
            <a:r>
              <a:rPr lang="zh-CN" altLang="en-US" sz="1800" dirty="0" smtClean="0">
                <a:sym typeface="Huawei Sans" panose="020C0503030203020204" pitchFamily="34" charset="0"/>
              </a:rPr>
              <a:t>语句的能力</a:t>
            </a:r>
            <a:r>
              <a:rPr lang="zh-CN" altLang="en-US" sz="1800" dirty="0">
                <a:sym typeface="Huawei Sans" panose="020C0503030203020204" pitchFamily="34" charset="0"/>
              </a:rPr>
              <a:t>以及</a:t>
            </a:r>
            <a:r>
              <a:rPr lang="zh-CN" altLang="en-US" sz="1800" dirty="0" smtClean="0">
                <a:sym typeface="Huawei Sans" panose="020C0503030203020204" pitchFamily="34" charset="0"/>
              </a:rPr>
              <a:t>访问或维护某一特定对象的能力。</a:t>
            </a:r>
            <a:endParaRPr lang="en-US" altLang="zh-CN" sz="2000" dirty="0" smtClean="0">
              <a:sym typeface="Huawei Sans" panose="020C0503030203020204" pitchFamily="34" charset="0"/>
            </a:endParaRPr>
          </a:p>
          <a:p>
            <a:r>
              <a:rPr lang="zh-CN" altLang="en-US" sz="1800" dirty="0" smtClean="0">
                <a:sym typeface="Huawei Sans" panose="020C0503030203020204" pitchFamily="34" charset="0"/>
              </a:rPr>
              <a:t>授予</a:t>
            </a:r>
            <a:r>
              <a:rPr lang="en-US" altLang="zh-CN" sz="1800" dirty="0" err="1">
                <a:sym typeface="Huawei Sans" panose="020C0503030203020204" pitchFamily="34" charset="0"/>
              </a:rPr>
              <a:t>GaussDB</a:t>
            </a:r>
            <a:r>
              <a:rPr lang="en-US" altLang="zh-CN" sz="1800" dirty="0">
                <a:sym typeface="Huawei Sans" panose="020C0503030203020204" pitchFamily="34" charset="0"/>
              </a:rPr>
              <a:t>(for MySQL)</a:t>
            </a:r>
            <a:r>
              <a:rPr lang="zh-CN" altLang="en-US" sz="1800" dirty="0" smtClean="0">
                <a:sym typeface="Huawei Sans" panose="020C0503030203020204" pitchFamily="34" charset="0"/>
              </a:rPr>
              <a:t>帐户</a:t>
            </a:r>
            <a:r>
              <a:rPr lang="zh-CN" altLang="en-US" sz="1800" dirty="0">
                <a:sym typeface="Huawei Sans" panose="020C0503030203020204" pitchFamily="34" charset="0"/>
              </a:rPr>
              <a:t>的权限决定了帐户可以执行的</a:t>
            </a:r>
            <a:r>
              <a:rPr lang="zh-CN" altLang="en-US" sz="1800" dirty="0" smtClean="0">
                <a:sym typeface="Huawei Sans" panose="020C0503030203020204" pitchFamily="34" charset="0"/>
              </a:rPr>
              <a:t>操作。</a:t>
            </a:r>
            <a:r>
              <a:rPr lang="en-US" altLang="zh-CN" sz="1800" dirty="0" err="1" smtClean="0">
                <a:sym typeface="Huawei Sans" panose="020C0503030203020204" pitchFamily="34" charset="0"/>
              </a:rPr>
              <a:t>GaussDB</a:t>
            </a:r>
            <a:r>
              <a:rPr lang="en-US" altLang="zh-CN" sz="1800" dirty="0" smtClean="0">
                <a:sym typeface="Huawei Sans" panose="020C0503030203020204" pitchFamily="34" charset="0"/>
              </a:rPr>
              <a:t>(for </a:t>
            </a:r>
            <a:r>
              <a:rPr lang="en-US" altLang="zh-CN" sz="1800" dirty="0">
                <a:sym typeface="Huawei Sans" panose="020C0503030203020204" pitchFamily="34" charset="0"/>
              </a:rPr>
              <a:t>MySQL)</a:t>
            </a:r>
            <a:r>
              <a:rPr lang="zh-CN" altLang="en-US" sz="1800" dirty="0" smtClean="0">
                <a:sym typeface="Huawei Sans" panose="020C0503030203020204" pitchFamily="34" charset="0"/>
              </a:rPr>
              <a:t>权限</a:t>
            </a:r>
            <a:r>
              <a:rPr lang="zh-CN" altLang="en-US" sz="1800" dirty="0">
                <a:sym typeface="Huawei Sans" panose="020C0503030203020204" pitchFamily="34" charset="0"/>
              </a:rPr>
              <a:t>在它们适用的上下文和不同操作级别上有所不同</a:t>
            </a:r>
            <a:r>
              <a:rPr lang="zh-CN" altLang="en-US" sz="1800" dirty="0" smtClean="0">
                <a:sym typeface="Huawei Sans" panose="020C0503030203020204" pitchFamily="34" charset="0"/>
              </a:rPr>
              <a:t>：</a:t>
            </a:r>
            <a:endParaRPr lang="en-US" altLang="zh-CN" sz="1800" dirty="0" smtClean="0">
              <a:sym typeface="Huawei Sans" panose="020C0503030203020204" pitchFamily="34" charset="0"/>
            </a:endParaRPr>
          </a:p>
          <a:p>
            <a:pPr lvl="1"/>
            <a:r>
              <a:rPr lang="zh-CN" altLang="en-US" sz="1600" dirty="0">
                <a:sym typeface="Huawei Sans" panose="020C0503030203020204" pitchFamily="34" charset="0"/>
              </a:rPr>
              <a:t>管理权限使用户能够</a:t>
            </a:r>
            <a:r>
              <a:rPr lang="zh-CN" altLang="en-US" sz="1600" dirty="0" smtClean="0">
                <a:sym typeface="Huawei Sans" panose="020C0503030203020204" pitchFamily="34" charset="0"/>
              </a:rPr>
              <a:t>管理</a:t>
            </a:r>
            <a:r>
              <a:rPr lang="en-US" altLang="zh-CN" sz="1600" dirty="0" err="1">
                <a:sym typeface="Huawei Sans" panose="020C0503030203020204" pitchFamily="34" charset="0"/>
              </a:rPr>
              <a:t>GaussDB</a:t>
            </a:r>
            <a:r>
              <a:rPr lang="en-US" altLang="zh-CN" sz="1600" dirty="0">
                <a:sym typeface="Huawei Sans" panose="020C0503030203020204" pitchFamily="34" charset="0"/>
              </a:rPr>
              <a:t>(for MySQL)</a:t>
            </a:r>
            <a:r>
              <a:rPr lang="zh-CN" altLang="en-US" sz="1600" dirty="0" smtClean="0">
                <a:sym typeface="Huawei Sans" panose="020C0503030203020204" pitchFamily="34" charset="0"/>
              </a:rPr>
              <a:t>服务器</a:t>
            </a:r>
            <a:r>
              <a:rPr lang="zh-CN" altLang="en-US" sz="1600" dirty="0">
                <a:sym typeface="Huawei Sans" panose="020C0503030203020204" pitchFamily="34" charset="0"/>
              </a:rPr>
              <a:t>的操作；这些权限是全局的，因为它们不是特定于特定数据库的</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zh-CN" altLang="en-US" sz="1600" dirty="0">
                <a:sym typeface="Huawei Sans" panose="020C0503030203020204" pitchFamily="34" charset="0"/>
              </a:rPr>
              <a:t>数据库权限适用于数据库及其中的所有对象。可以为特定数据库或全局授予这些权限，以便它们适用于所有数据库</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zh-CN" altLang="en-US" sz="1600" dirty="0">
                <a:sym typeface="Huawei Sans" panose="020C0503030203020204" pitchFamily="34" charset="0"/>
              </a:rPr>
              <a:t>可以为数据库中的特定对象，数据库中给定类型的所有对象（例如，数据库中的所有表）或全局的所有对象授予数据库对象（如表，索引，视图和存储例程）的权限。所有数据库中给定类型的对象</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r>
              <a:rPr lang="en-US" altLang="zh-CN" sz="1800" dirty="0" err="1">
                <a:sym typeface="Huawei Sans" panose="020C0503030203020204" pitchFamily="34" charset="0"/>
              </a:rPr>
              <a:t>GaussDB</a:t>
            </a:r>
            <a:r>
              <a:rPr lang="en-US" altLang="zh-CN" sz="1800" dirty="0">
                <a:sym typeface="Huawei Sans" panose="020C0503030203020204" pitchFamily="34" charset="0"/>
              </a:rPr>
              <a:t>(for MySQL)</a:t>
            </a:r>
            <a:r>
              <a:rPr lang="zh-CN" altLang="en-US" sz="1800" dirty="0" smtClean="0">
                <a:sym typeface="Huawei Sans" panose="020C0503030203020204" pitchFamily="34" charset="0"/>
              </a:rPr>
              <a:t>服务器</a:t>
            </a:r>
            <a:r>
              <a:rPr lang="zh-CN" altLang="en-US" sz="1800" dirty="0">
                <a:sym typeface="Huawei Sans" panose="020C0503030203020204" pitchFamily="34" charset="0"/>
              </a:rPr>
              <a:t>通过权限表来控制用户对数据库的访问，权限表存放</a:t>
            </a:r>
            <a:r>
              <a:rPr lang="zh-CN" altLang="en-US" sz="1800" dirty="0" smtClean="0">
                <a:sym typeface="Huawei Sans" panose="020C0503030203020204" pitchFamily="34" charset="0"/>
              </a:rPr>
              <a:t>在</a:t>
            </a:r>
            <a:r>
              <a:rPr lang="en-US" altLang="zh-CN" sz="1800" dirty="0" err="1">
                <a:sym typeface="Huawei Sans" panose="020C0503030203020204" pitchFamily="34" charset="0"/>
              </a:rPr>
              <a:t>GaussDB</a:t>
            </a:r>
            <a:r>
              <a:rPr lang="en-US" altLang="zh-CN" sz="1800" dirty="0">
                <a:sym typeface="Huawei Sans" panose="020C0503030203020204" pitchFamily="34" charset="0"/>
              </a:rPr>
              <a:t>(for MySQL)</a:t>
            </a:r>
            <a:r>
              <a:rPr lang="zh-CN" altLang="en-US" sz="1800" dirty="0" smtClean="0">
                <a:sym typeface="Huawei Sans" panose="020C0503030203020204" pitchFamily="34" charset="0"/>
              </a:rPr>
              <a:t>数据库</a:t>
            </a:r>
            <a:r>
              <a:rPr lang="zh-CN" altLang="en-US" sz="1800" dirty="0">
                <a:sym typeface="Huawei Sans" panose="020C0503030203020204" pitchFamily="34" charset="0"/>
              </a:rPr>
              <a:t>中，初始化数据库时会初始化这些权限表。</a:t>
            </a:r>
            <a:endParaRPr lang="zh-CN" altLang="en-US" sz="1800"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Huawei Sans" panose="020C0503030203020204" pitchFamily="34" charset="0"/>
              </a:rPr>
              <a:t>权限表</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en-US" altLang="zh-CN" sz="2000" dirty="0" err="1">
                <a:sym typeface="Huawei Sans" panose="020C0503030203020204" pitchFamily="34" charset="0"/>
              </a:rPr>
              <a:t>GaussDB</a:t>
            </a:r>
            <a:r>
              <a:rPr lang="en-US" altLang="zh-CN" sz="2000" dirty="0">
                <a:sym typeface="Huawei Sans" panose="020C0503030203020204" pitchFamily="34" charset="0"/>
              </a:rPr>
              <a:t>(for MySQL)</a:t>
            </a:r>
            <a:r>
              <a:rPr lang="zh-CN" altLang="en-US" sz="2000" dirty="0" smtClean="0">
                <a:sym typeface="Huawei Sans" panose="020C0503030203020204" pitchFamily="34" charset="0"/>
              </a:rPr>
              <a:t>系统</a:t>
            </a:r>
            <a:r>
              <a:rPr lang="zh-CN" altLang="en-US" sz="2000" dirty="0">
                <a:sym typeface="Huawei Sans" panose="020C0503030203020204" pitchFamily="34" charset="0"/>
              </a:rPr>
              <a:t>数据库包括几</a:t>
            </a:r>
            <a:r>
              <a:rPr lang="zh-CN" altLang="en-US" sz="2000" dirty="0" smtClean="0">
                <a:sym typeface="Huawei Sans" panose="020C0503030203020204" pitchFamily="34" charset="0"/>
              </a:rPr>
              <a:t>个</a:t>
            </a:r>
            <a:r>
              <a:rPr lang="zh-CN" altLang="en-US" sz="2000" dirty="0">
                <a:sym typeface="Huawei Sans" panose="020C0503030203020204" pitchFamily="34" charset="0"/>
              </a:rPr>
              <a:t>权限</a:t>
            </a:r>
            <a:r>
              <a:rPr lang="zh-CN" altLang="en-US" sz="2000" dirty="0" smtClean="0">
                <a:sym typeface="Huawei Sans" panose="020C0503030203020204" pitchFamily="34" charset="0"/>
              </a:rPr>
              <a:t>表</a:t>
            </a:r>
            <a:r>
              <a:rPr lang="zh-CN" altLang="en-US" sz="2000" dirty="0">
                <a:sym typeface="Huawei Sans" panose="020C0503030203020204" pitchFamily="34" charset="0"/>
              </a:rPr>
              <a:t>，</a:t>
            </a:r>
            <a:r>
              <a:rPr lang="zh-CN" altLang="en-US" sz="2000" dirty="0" smtClean="0">
                <a:sym typeface="Huawei Sans" panose="020C0503030203020204" pitchFamily="34" charset="0"/>
              </a:rPr>
              <a:t>这些</a:t>
            </a:r>
            <a:r>
              <a:rPr lang="zh-CN" altLang="en-US" sz="2000" dirty="0">
                <a:sym typeface="Huawei Sans" panose="020C0503030203020204" pitchFamily="34" charset="0"/>
              </a:rPr>
              <a:t>权限</a:t>
            </a:r>
            <a:r>
              <a:rPr lang="zh-CN" altLang="en-US" sz="2000" dirty="0" smtClean="0">
                <a:sym typeface="Huawei Sans" panose="020C0503030203020204" pitchFamily="34" charset="0"/>
              </a:rPr>
              <a:t>表</a:t>
            </a:r>
            <a:r>
              <a:rPr lang="zh-CN" altLang="en-US" sz="2000" dirty="0">
                <a:sym typeface="Huawei Sans" panose="020C0503030203020204" pitchFamily="34" charset="0"/>
              </a:rPr>
              <a:t>包含有关用户帐户及其所</a:t>
            </a:r>
            <a:r>
              <a:rPr lang="zh-CN" altLang="en-US" sz="2000" dirty="0" smtClean="0">
                <a:sym typeface="Huawei Sans" panose="020C0503030203020204" pitchFamily="34" charset="0"/>
              </a:rPr>
              <a:t>拥有权限的</a:t>
            </a:r>
            <a:r>
              <a:rPr lang="zh-CN" altLang="en-US" sz="2000" dirty="0">
                <a:sym typeface="Huawei Sans" panose="020C0503030203020204" pitchFamily="34" charset="0"/>
              </a:rPr>
              <a:t>信息</a:t>
            </a:r>
            <a:r>
              <a:rPr lang="zh-CN" altLang="en-US" sz="2000" dirty="0" smtClean="0">
                <a:sym typeface="Huawei Sans" panose="020C0503030203020204" pitchFamily="34" charset="0"/>
              </a:rPr>
              <a:t>。</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5" name="表格 4"/>
          <p:cNvGraphicFramePr>
            <a:graphicFrameLocks noGrp="1"/>
          </p:cNvGraphicFramePr>
          <p:nvPr/>
        </p:nvGraphicFramePr>
        <p:xfrm>
          <a:off x="2221702" y="2297653"/>
          <a:ext cx="7748595" cy="3718559"/>
        </p:xfrm>
        <a:graphic>
          <a:graphicData uri="http://schemas.openxmlformats.org/drawingml/2006/table">
            <a:tbl>
              <a:tblPr firstRow="1" bandRow="1"/>
              <a:tblGrid>
                <a:gridCol w="2460397"/>
                <a:gridCol w="5288198"/>
              </a:tblGrid>
              <a:tr h="425346">
                <a:tc>
                  <a:txBody>
                    <a:bodyPr/>
                    <a:lstStyle/>
                    <a:p>
                      <a:pPr algn="ct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权限表</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权限说明</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470459">
                <a:tc>
                  <a:txBody>
                    <a:bodyPr/>
                    <a:lstStyle/>
                    <a:p>
                      <a:pPr algn="l"/>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user</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用户帐户，静态全局权限和其他非权限列</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tcPr>
                </a:tc>
              </a:tr>
              <a:tr h="470459">
                <a:tc>
                  <a:txBody>
                    <a:bodyPr/>
                    <a:lstStyle/>
                    <a:p>
                      <a:pPr algn="l"/>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global_grants</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动态全局权限</a:t>
                      </a: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tcPr>
                </a:tc>
              </a:tr>
              <a:tr h="470459">
                <a:tc>
                  <a:txBody>
                    <a:bodyPr/>
                    <a:lstStyle/>
                    <a:p>
                      <a:pPr algn="l"/>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db</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数据库级权限</a:t>
                      </a: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tcPr>
                </a:tc>
              </a:tr>
              <a:tr h="470459">
                <a:tc>
                  <a:txBody>
                    <a:bodyPr/>
                    <a:lstStyle/>
                    <a:p>
                      <a:pPr algn="l"/>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tables_priv</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表级权限</a:t>
                      </a: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tcPr>
                </a:tc>
              </a:tr>
              <a:tr h="470459">
                <a:tc>
                  <a:txBody>
                    <a:bodyPr/>
                    <a:lstStyle/>
                    <a:p>
                      <a:pPr algn="l"/>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columns_priv</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列级权限</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tcPr>
                </a:tc>
              </a:tr>
              <a:tr h="470459">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1800" dirty="0" err="1" smtClean="0">
                          <a:latin typeface="Huawei Sans" panose="020C0503030203020204" pitchFamily="34" charset="0"/>
                          <a:ea typeface="方正兰亭黑简体" panose="02000000000000000000" pitchFamily="2" charset="-122"/>
                          <a:sym typeface="Huawei Sans" panose="020C0503030203020204" pitchFamily="34" charset="0"/>
                        </a:rPr>
                        <a:t>procs_priv</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smtClean="0">
                          <a:solidFill>
                            <a:schemeClr val="tx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存储过程和函数权限</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tcPr>
                </a:tc>
              </a:tr>
              <a:tr h="470459">
                <a:tc>
                  <a:txBody>
                    <a:bodyPr/>
                    <a:lstStyle/>
                    <a:p>
                      <a:pPr algn="l"/>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用户</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2000" dirty="0">
                <a:sym typeface="Huawei Sans" panose="020C0503030203020204" pitchFamily="34" charset="0"/>
              </a:rPr>
              <a:t>数据库用户的主要用途：</a:t>
            </a:r>
            <a:endParaRPr lang="zh-CN" altLang="en-US" sz="2000" dirty="0">
              <a:sym typeface="Huawei Sans" panose="020C0503030203020204" pitchFamily="34" charset="0"/>
            </a:endParaRPr>
          </a:p>
          <a:p>
            <a:pPr lvl="1"/>
            <a:r>
              <a:rPr lang="zh-CN" altLang="en-US" sz="1800" dirty="0">
                <a:cs typeface="+mn-ea"/>
                <a:sym typeface="Huawei Sans" panose="020C0503030203020204" pitchFamily="34" charset="0"/>
              </a:rPr>
              <a:t>使用工具连接数据库</a:t>
            </a:r>
            <a:endParaRPr lang="en-US" altLang="zh-CN" sz="1800" dirty="0">
              <a:cs typeface="+mn-ea"/>
              <a:sym typeface="Huawei Sans" panose="020C0503030203020204" pitchFamily="34" charset="0"/>
            </a:endParaRPr>
          </a:p>
          <a:p>
            <a:pPr lvl="1"/>
            <a:r>
              <a:rPr lang="zh-CN" altLang="en-US" sz="1800" dirty="0">
                <a:cs typeface="+mn-ea"/>
                <a:sym typeface="Huawei Sans" panose="020C0503030203020204" pitchFamily="34" charset="0"/>
              </a:rPr>
              <a:t>访问数据库对象</a:t>
            </a:r>
            <a:endParaRPr lang="en-US" altLang="zh-CN" sz="1800" dirty="0">
              <a:cs typeface="+mn-ea"/>
              <a:sym typeface="Huawei Sans" panose="020C0503030203020204" pitchFamily="34" charset="0"/>
            </a:endParaRPr>
          </a:p>
          <a:p>
            <a:pPr lvl="1"/>
            <a:r>
              <a:rPr lang="zh-CN" altLang="en-US" sz="1800" dirty="0">
                <a:cs typeface="+mn-ea"/>
                <a:sym typeface="Huawei Sans" panose="020C0503030203020204" pitchFamily="34" charset="0"/>
              </a:rPr>
              <a:t>执行</a:t>
            </a:r>
            <a:r>
              <a:rPr lang="en-US" altLang="zh-CN" sz="1800" dirty="0">
                <a:cs typeface="+mn-ea"/>
                <a:sym typeface="Huawei Sans" panose="020C0503030203020204" pitchFamily="34" charset="0"/>
              </a:rPr>
              <a:t>SQL</a:t>
            </a:r>
            <a:r>
              <a:rPr lang="zh-CN" altLang="en-US" sz="1800" dirty="0">
                <a:cs typeface="+mn-ea"/>
                <a:sym typeface="Huawei Sans" panose="020C0503030203020204" pitchFamily="34" charset="0"/>
              </a:rPr>
              <a:t>语句</a:t>
            </a:r>
            <a:endParaRPr lang="en-US" altLang="zh-CN" sz="1800" dirty="0">
              <a:cs typeface="+mn-ea"/>
              <a:sym typeface="Huawei Sans" panose="020C0503030203020204" pitchFamily="34" charset="0"/>
            </a:endParaRPr>
          </a:p>
          <a:p>
            <a:r>
              <a:rPr lang="zh-CN" altLang="en-US" sz="2000" dirty="0" smtClean="0">
                <a:sym typeface="Huawei Sans" panose="020C0503030203020204" pitchFamily="34" charset="0"/>
              </a:rPr>
              <a:t>注意：</a:t>
            </a:r>
            <a:endParaRPr lang="zh-CN" altLang="en-US" sz="2000" dirty="0" smtClean="0">
              <a:sym typeface="Huawei Sans" panose="020C0503030203020204" pitchFamily="34" charset="0"/>
            </a:endParaRPr>
          </a:p>
          <a:p>
            <a:pPr lvl="1"/>
            <a:r>
              <a:rPr lang="zh-CN" altLang="en-US" sz="1800" dirty="0" smtClean="0">
                <a:sym typeface="Huawei Sans" panose="020C0503030203020204" pitchFamily="34" charset="0"/>
              </a:rPr>
              <a:t>在</a:t>
            </a:r>
            <a:r>
              <a:rPr lang="zh-CN" altLang="en-US" sz="1800" dirty="0">
                <a:sym typeface="Huawei Sans" panose="020C0503030203020204" pitchFamily="34" charset="0"/>
              </a:rPr>
              <a:t>连接数据库时，必须使用一个已经存在的数据库用户。</a:t>
            </a:r>
            <a:endParaRPr lang="zh-CN" altLang="en-US" sz="1800" dirty="0">
              <a:sym typeface="Huawei Sans" panose="020C0503030203020204" pitchFamily="34" charset="0"/>
            </a:endParaRPr>
          </a:p>
          <a:p>
            <a:pPr lvl="1"/>
            <a:r>
              <a:rPr lang="zh-CN" altLang="en-US" sz="1800" dirty="0">
                <a:sym typeface="Huawei Sans" panose="020C0503030203020204" pitchFamily="34" charset="0"/>
              </a:rPr>
              <a:t>一个用户可以建立多个</a:t>
            </a:r>
            <a:r>
              <a:rPr lang="zh-CN" altLang="en-US" sz="1800" dirty="0" smtClean="0">
                <a:sym typeface="Huawei Sans" panose="020C0503030203020204" pitchFamily="34" charset="0"/>
              </a:rPr>
              <a:t>连接。</a:t>
            </a:r>
            <a:endParaRPr lang="en-US" altLang="zh-CN" sz="1800" dirty="0">
              <a:sym typeface="Huawei Sans" panose="020C0503030203020204" pitchFamily="34" charset="0"/>
            </a:endParaRPr>
          </a:p>
          <a:p>
            <a:pPr lvl="1"/>
            <a:endParaRPr lang="en-US" altLang="zh-CN" sz="2000" dirty="0" smtClean="0">
              <a:sym typeface="Huawei Sans" panose="020C0503030203020204" pitchFamily="34" charset="0"/>
            </a:endParaRPr>
          </a:p>
          <a:p>
            <a:endParaRPr lang="en-US" altLang="zh-CN" dirty="0" smtClean="0">
              <a:sym typeface="Huawei Sans" panose="020C0503030203020204" pitchFamily="34" charset="0"/>
            </a:endParaRPr>
          </a:p>
          <a:p>
            <a:pPr marL="0" indent="0">
              <a:buNone/>
            </a:pP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用户的创建 </a:t>
            </a:r>
            <a:r>
              <a:rPr lang="en-US" altLang="zh-CN" dirty="0" smtClean="0">
                <a:sym typeface="Huawei Sans" panose="020C0503030203020204" pitchFamily="34" charset="0"/>
              </a:rPr>
              <a:t>(</a:t>
            </a:r>
            <a:r>
              <a:rPr lang="en-US" altLang="zh-CN" dirty="0">
                <a:sym typeface="Huawei Sans" panose="020C0503030203020204" pitchFamily="34" charset="0"/>
              </a:rPr>
              <a:t>1</a:t>
            </a:r>
            <a:r>
              <a:rPr lang="en-US" altLang="zh-CN" dirty="0" smtClean="0">
                <a:sym typeface="Huawei Sans" panose="020C0503030203020204" pitchFamily="34" charset="0"/>
              </a:rPr>
              <a:t>)</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2000" dirty="0">
                <a:sym typeface="Huawei Sans" panose="020C0503030203020204" pitchFamily="34" charset="0"/>
              </a:rPr>
              <a:t>语法</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en-US" altLang="zh-CN" sz="1800" dirty="0" smtClean="0">
                <a:sym typeface="Huawei Sans" panose="020C0503030203020204" pitchFamily="34" charset="0"/>
              </a:rPr>
              <a:t>CREATE USER</a:t>
            </a:r>
            <a:endParaRPr lang="zh-CN" altLang="en-US" sz="1800" dirty="0">
              <a:sym typeface="Huawei Sans" panose="020C0503030203020204" pitchFamily="34" charset="0"/>
            </a:endParaRPr>
          </a:p>
          <a:p>
            <a:r>
              <a:rPr lang="zh-CN" altLang="en-US" sz="2000" dirty="0">
                <a:sym typeface="Huawei Sans" panose="020C0503030203020204" pitchFamily="34" charset="0"/>
              </a:rPr>
              <a:t>注意事项</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执行该语句的用户需要有</a:t>
            </a:r>
            <a:r>
              <a:rPr lang="en-US" altLang="zh-CN" sz="1800" dirty="0">
                <a:sym typeface="Huawei Sans" panose="020C0503030203020204" pitchFamily="34" charset="0"/>
              </a:rPr>
              <a:t>CREATE </a:t>
            </a:r>
            <a:r>
              <a:rPr lang="en-US" altLang="zh-CN" sz="1800" dirty="0" smtClean="0">
                <a:sym typeface="Huawei Sans" panose="020C0503030203020204" pitchFamily="34" charset="0"/>
              </a:rPr>
              <a:t>USER</a:t>
            </a:r>
            <a:r>
              <a:rPr lang="zh-CN" altLang="en-US" sz="1800" dirty="0" smtClean="0">
                <a:sym typeface="Huawei Sans" panose="020C0503030203020204" pitchFamily="34" charset="0"/>
              </a:rPr>
              <a:t>权限</a:t>
            </a:r>
            <a:r>
              <a:rPr lang="zh-CN" altLang="en-US" sz="1800" dirty="0">
                <a:sym typeface="Huawei Sans" panose="020C0503030203020204" pitchFamily="34" charset="0"/>
              </a:rPr>
              <a:t>。</a:t>
            </a:r>
            <a:endParaRPr lang="zh-CN" altLang="en-US" sz="1800" dirty="0">
              <a:sym typeface="Huawei Sans" panose="020C0503030203020204" pitchFamily="34" charset="0"/>
            </a:endParaRPr>
          </a:p>
          <a:p>
            <a:pPr lvl="1"/>
            <a:r>
              <a:rPr lang="zh-CN" altLang="en-US" sz="1800" dirty="0" smtClean="0">
                <a:sym typeface="Huawei Sans" panose="020C0503030203020204" pitchFamily="34" charset="0"/>
              </a:rPr>
              <a:t>创建</a:t>
            </a:r>
            <a:r>
              <a:rPr lang="zh-CN" altLang="en-US" sz="1800" dirty="0">
                <a:sym typeface="Huawei Sans" panose="020C0503030203020204" pitchFamily="34" charset="0"/>
              </a:rPr>
              <a:t>用户时，需要指定用户名和密码。</a:t>
            </a:r>
            <a:endParaRPr lang="zh-CN" altLang="en-US" sz="1800" dirty="0">
              <a:sym typeface="Huawei Sans" panose="020C0503030203020204" pitchFamily="34" charset="0"/>
            </a:endParaRPr>
          </a:p>
          <a:p>
            <a:pPr lvl="1"/>
            <a:r>
              <a:rPr lang="en-US" altLang="zh-CN" sz="1800" dirty="0" smtClean="0">
                <a:sym typeface="Huawei Sans" panose="020C0503030203020204" pitchFamily="34" charset="0"/>
              </a:rPr>
              <a:t>root</a:t>
            </a:r>
            <a:r>
              <a:rPr lang="zh-CN" altLang="en-US" sz="1800" dirty="0" smtClean="0">
                <a:sym typeface="Huawei Sans" panose="020C0503030203020204" pitchFamily="34" charset="0"/>
              </a:rPr>
              <a:t>用户</a:t>
            </a:r>
            <a:r>
              <a:rPr lang="zh-CN" altLang="en-US" sz="1800" dirty="0">
                <a:sym typeface="Huawei Sans" panose="020C0503030203020204" pitchFamily="34" charset="0"/>
              </a:rPr>
              <a:t>不允许创建，是系统预置用户。</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用户的创建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2000" dirty="0">
                <a:sym typeface="Huawei Sans" panose="020C0503030203020204" pitchFamily="34" charset="0"/>
              </a:rPr>
              <a:t>创建用户的常用语法格式：</a:t>
            </a:r>
            <a:endParaRPr lang="zh-CN" altLang="en-US" sz="2000" dirty="0">
              <a:sym typeface="Huawei Sans" panose="020C0503030203020204" pitchFamily="34" charset="0"/>
            </a:endParaRPr>
          </a:p>
          <a:p>
            <a:pPr marL="401320" lvl="1" indent="0">
              <a:buNone/>
            </a:pPr>
            <a:endParaRPr lang="zh-CN" altLang="en-US" sz="1800" dirty="0">
              <a:sym typeface="Huawei Sans" panose="020C0503030203020204" pitchFamily="34" charset="0"/>
            </a:endParaRPr>
          </a:p>
          <a:p>
            <a:r>
              <a:rPr lang="zh-CN" altLang="en-US" sz="2000" dirty="0">
                <a:sym typeface="Huawei Sans" panose="020C0503030203020204" pitchFamily="34" charset="0"/>
              </a:rPr>
              <a:t>设置</a:t>
            </a:r>
            <a:r>
              <a:rPr lang="zh-CN" altLang="en-US" sz="2000" dirty="0" smtClean="0">
                <a:sym typeface="Huawei Sans" panose="020C0503030203020204" pitchFamily="34" charset="0"/>
              </a:rPr>
              <a:t>用户时</a:t>
            </a:r>
            <a:r>
              <a:rPr lang="zh-CN" altLang="en-US" sz="2000" dirty="0">
                <a:sym typeface="Huawei Sans" panose="020C0503030203020204" pitchFamily="34" charset="0"/>
              </a:rPr>
              <a:t>，需遵循以下规范：</a:t>
            </a:r>
            <a:endParaRPr lang="zh-CN" altLang="en-US" sz="2000" dirty="0">
              <a:sym typeface="Huawei Sans" panose="020C0503030203020204" pitchFamily="34" charset="0"/>
            </a:endParaRPr>
          </a:p>
          <a:p>
            <a:pPr lvl="1"/>
            <a:r>
              <a:rPr lang="zh-CN" altLang="en-US" sz="1800" dirty="0" smtClean="0">
                <a:sym typeface="Huawei Sans" panose="020C0503030203020204" pitchFamily="34" charset="0"/>
              </a:rPr>
              <a:t>密码需要使用单引号括起来。</a:t>
            </a:r>
            <a:endParaRPr lang="en-US" altLang="zh-CN" sz="1800" dirty="0">
              <a:sym typeface="Huawei Sans" panose="020C0503030203020204" pitchFamily="34" charset="0"/>
            </a:endParaRPr>
          </a:p>
          <a:p>
            <a:endParaRPr lang="zh-CN" altLang="en-US" dirty="0">
              <a:sym typeface="Huawei Sans" panose="020C0503030203020204" pitchFamily="34" charset="0"/>
            </a:endParaRPr>
          </a:p>
        </p:txBody>
      </p:sp>
      <p:sp>
        <p:nvSpPr>
          <p:cNvPr id="4" name="文本框 3"/>
          <p:cNvSpPr txBox="1"/>
          <p:nvPr/>
        </p:nvSpPr>
        <p:spPr bwMode="auto">
          <a:xfrm>
            <a:off x="1019175" y="1808820"/>
            <a:ext cx="104027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USER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user_name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IDENTIFIED BY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password;</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用户的创建 </a:t>
            </a:r>
            <a:r>
              <a:rPr lang="en-US" altLang="zh-CN" dirty="0" smtClean="0">
                <a:sym typeface="Huawei Sans" panose="020C0503030203020204" pitchFamily="34" charset="0"/>
              </a:rPr>
              <a:t>(3)</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2000" dirty="0">
                <a:sym typeface="Huawei Sans" panose="020C0503030203020204" pitchFamily="34" charset="0"/>
              </a:rPr>
              <a:t>设置用户名密码时，需遵循如下规范：</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密码长度必须大于等于</a:t>
            </a:r>
            <a:r>
              <a:rPr lang="en-US" altLang="zh-CN" sz="1800" dirty="0">
                <a:sym typeface="Huawei Sans" panose="020C0503030203020204" pitchFamily="34" charset="0"/>
              </a:rPr>
              <a:t>8</a:t>
            </a:r>
            <a:r>
              <a:rPr lang="zh-CN" altLang="en-US" sz="1800" dirty="0">
                <a:sym typeface="Huawei Sans" panose="020C0503030203020204" pitchFamily="34" charset="0"/>
              </a:rPr>
              <a:t>个</a:t>
            </a:r>
            <a:r>
              <a:rPr lang="zh-CN" altLang="en-US" sz="1800" dirty="0" smtClean="0">
                <a:sym typeface="Huawei Sans" panose="020C0503030203020204" pitchFamily="34" charset="0"/>
              </a:rPr>
              <a:t>字符。</a:t>
            </a:r>
            <a:endParaRPr lang="zh-CN" altLang="en-US" sz="1800" dirty="0">
              <a:sym typeface="Huawei Sans" panose="020C0503030203020204" pitchFamily="34" charset="0"/>
            </a:endParaRPr>
          </a:p>
          <a:p>
            <a:pPr lvl="1"/>
            <a:r>
              <a:rPr lang="zh-CN" altLang="en-US" sz="1800" dirty="0" smtClean="0">
                <a:sym typeface="Huawei Sans" panose="020C0503030203020204" pitchFamily="34" charset="0"/>
              </a:rPr>
              <a:t>创建</a:t>
            </a:r>
            <a:r>
              <a:rPr lang="zh-CN" altLang="en-US" sz="1800" dirty="0">
                <a:sym typeface="Huawei Sans" panose="020C0503030203020204" pitchFamily="34" charset="0"/>
              </a:rPr>
              <a:t>密码时</a:t>
            </a:r>
            <a:r>
              <a:rPr lang="zh-CN" altLang="en-US" sz="1800" dirty="0" smtClean="0">
                <a:sym typeface="Huawei Sans" panose="020C0503030203020204" pitchFamily="34" charset="0"/>
              </a:rPr>
              <a:t>，密码</a:t>
            </a:r>
            <a:r>
              <a:rPr lang="zh-CN" altLang="en-US" sz="1800" dirty="0">
                <a:sym typeface="Huawei Sans" panose="020C0503030203020204" pitchFamily="34" charset="0"/>
              </a:rPr>
              <a:t>须用单引号括起来</a:t>
            </a:r>
            <a:r>
              <a:rPr lang="zh-CN" altLang="en-US" sz="1800" dirty="0" smtClean="0">
                <a:sym typeface="Huawei Sans" panose="020C0503030203020204" pitchFamily="34" charset="0"/>
              </a:rPr>
              <a:t>。</a:t>
            </a:r>
            <a:endParaRPr lang="en-US" altLang="zh-CN" sz="1800" dirty="0" smtClean="0">
              <a:sym typeface="Huawei Sans" panose="020C0503030203020204" pitchFamily="34" charset="0"/>
            </a:endParaRPr>
          </a:p>
          <a:p>
            <a:r>
              <a:rPr lang="zh-CN" altLang="en-US" sz="2000" kern="0" dirty="0">
                <a:sym typeface="Huawei Sans" panose="020C0503030203020204" pitchFamily="34" charset="0"/>
              </a:rPr>
              <a:t>示例：</a:t>
            </a:r>
            <a:endParaRPr lang="zh-CN" altLang="en-US" sz="2000" kern="0" dirty="0">
              <a:sym typeface="Huawei Sans" panose="020C0503030203020204" pitchFamily="34" charset="0"/>
            </a:endParaRPr>
          </a:p>
          <a:p>
            <a:pPr lvl="1"/>
            <a:r>
              <a:rPr lang="zh-CN" altLang="en-US" sz="1800" kern="0" dirty="0">
                <a:sym typeface="Huawei Sans" panose="020C0503030203020204" pitchFamily="34" charset="0"/>
              </a:rPr>
              <a:t>创建用户</a:t>
            </a:r>
            <a:r>
              <a:rPr lang="en-US" altLang="zh-CN" sz="1800" kern="0" dirty="0">
                <a:sym typeface="Huawei Sans" panose="020C0503030203020204" pitchFamily="34" charset="0"/>
              </a:rPr>
              <a:t>smith</a:t>
            </a:r>
            <a:r>
              <a:rPr lang="zh-CN" altLang="en-US" sz="1800" kern="0" dirty="0">
                <a:sym typeface="Huawei Sans" panose="020C0503030203020204" pitchFamily="34" charset="0"/>
              </a:rPr>
              <a:t>，密码为</a:t>
            </a:r>
            <a:r>
              <a:rPr lang="en-US" altLang="zh-CN" sz="1800" kern="0" dirty="0">
                <a:sym typeface="Huawei Sans" panose="020C0503030203020204" pitchFamily="34" charset="0"/>
              </a:rPr>
              <a:t>database_123</a:t>
            </a:r>
            <a:r>
              <a:rPr lang="zh-CN" altLang="en-US" sz="1800" kern="0" dirty="0" smtClean="0">
                <a:sym typeface="Huawei Sans" panose="020C0503030203020204" pitchFamily="34" charset="0"/>
              </a:rPr>
              <a:t>。</a:t>
            </a:r>
            <a:endParaRPr lang="zh-CN" altLang="en-US" sz="1800" kern="0" dirty="0">
              <a:sym typeface="Huawei Sans" panose="020C0503030203020204" pitchFamily="34" charset="0"/>
            </a:endParaRPr>
          </a:p>
        </p:txBody>
      </p:sp>
      <p:sp>
        <p:nvSpPr>
          <p:cNvPr id="4" name="文本框 3"/>
          <p:cNvSpPr txBox="1"/>
          <p:nvPr/>
        </p:nvSpPr>
        <p:spPr bwMode="auto">
          <a:xfrm>
            <a:off x="1023300" y="3924422"/>
            <a:ext cx="10398638"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USER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smith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IDENTIFIED BY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‘database_123’;</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Huawei Sans" panose="020C0503030203020204" pitchFamily="34" charset="0"/>
              </a:rPr>
              <a:t>用户的</a:t>
            </a:r>
            <a:r>
              <a:rPr lang="zh-CN" altLang="en-US" dirty="0" smtClean="0">
                <a:sym typeface="Huawei Sans" panose="020C0503030203020204" pitchFamily="34" charset="0"/>
              </a:rPr>
              <a:t>修改 </a:t>
            </a:r>
            <a:r>
              <a:rPr lang="en-US" altLang="zh-CN" dirty="0" smtClean="0">
                <a:sym typeface="Huawei Sans" panose="020C0503030203020204" pitchFamily="34" charset="0"/>
              </a:rPr>
              <a:t>(</a:t>
            </a:r>
            <a:r>
              <a:rPr lang="en-US" altLang="zh-CN" dirty="0">
                <a:sym typeface="Huawei Sans" panose="020C0503030203020204" pitchFamily="34" charset="0"/>
              </a:rPr>
              <a:t>1</a:t>
            </a:r>
            <a:r>
              <a:rPr lang="en-US" altLang="zh-CN" dirty="0" smtClean="0">
                <a:sym typeface="Huawei Sans" panose="020C0503030203020204" pitchFamily="34" charset="0"/>
              </a:rPr>
              <a:t>)</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2000" dirty="0">
                <a:sym typeface="Huawei Sans" panose="020C0503030203020204" pitchFamily="34" charset="0"/>
              </a:rPr>
              <a:t>语法</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en-US" altLang="zh-CN" sz="1800" dirty="0" smtClean="0">
                <a:sym typeface="Huawei Sans" panose="020C0503030203020204" pitchFamily="34" charset="0"/>
              </a:rPr>
              <a:t>ALTER USER</a:t>
            </a:r>
            <a:endParaRPr lang="zh-CN" altLang="en-US" sz="1800" dirty="0">
              <a:sym typeface="Huawei Sans" panose="020C0503030203020204" pitchFamily="34" charset="0"/>
            </a:endParaRPr>
          </a:p>
          <a:p>
            <a:r>
              <a:rPr lang="zh-CN" altLang="en-US" sz="2000" dirty="0">
                <a:sym typeface="Huawei Sans" panose="020C0503030203020204" pitchFamily="34" charset="0"/>
              </a:rPr>
              <a:t>注意事项</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执行该语句的用户需要有</a:t>
            </a:r>
            <a:r>
              <a:rPr lang="en-US" altLang="zh-CN" sz="1800" dirty="0">
                <a:sym typeface="Huawei Sans" panose="020C0503030203020204" pitchFamily="34" charset="0"/>
              </a:rPr>
              <a:t>ALTER USER</a:t>
            </a:r>
            <a:r>
              <a:rPr lang="zh-CN" altLang="en-US" sz="1800" dirty="0">
                <a:sym typeface="Huawei Sans" panose="020C0503030203020204" pitchFamily="34" charset="0"/>
              </a:rPr>
              <a:t>系统权限。</a:t>
            </a:r>
            <a:endParaRPr lang="zh-CN" altLang="en-US" sz="1800" dirty="0">
              <a:sym typeface="Huawei Sans" panose="020C0503030203020204" pitchFamily="34" charset="0"/>
            </a:endParaRPr>
          </a:p>
          <a:p>
            <a:pPr lvl="1"/>
            <a:r>
              <a:rPr lang="zh-CN" altLang="en-US" sz="1800" dirty="0">
                <a:sym typeface="Huawei Sans" panose="020C0503030203020204" pitchFamily="34" charset="0"/>
              </a:rPr>
              <a:t>如果指定的用户不存在，会提示</a:t>
            </a:r>
            <a:r>
              <a:rPr lang="zh-CN" altLang="en-US" sz="1800" dirty="0" smtClean="0">
                <a:sym typeface="Huawei Sans" panose="020C0503030203020204" pitchFamily="34" charset="0"/>
              </a:rPr>
              <a:t>错误信息。</a:t>
            </a:r>
            <a:endParaRPr lang="en-US" altLang="zh-CN" dirty="0" smtClean="0">
              <a:sym typeface="Huawei Sans" panose="020C0503030203020204" pitchFamily="34" charset="0"/>
            </a:endParaRPr>
          </a:p>
          <a:p>
            <a:r>
              <a:rPr lang="zh-CN" altLang="en-US" sz="2000" dirty="0" smtClean="0">
                <a:sym typeface="Huawei Sans" panose="020C0503030203020204" pitchFamily="34" charset="0"/>
              </a:rPr>
              <a:t>应用场景：</a:t>
            </a:r>
            <a:endParaRPr lang="zh-CN" altLang="en-US" sz="2000" dirty="0">
              <a:sym typeface="Huawei Sans" panose="020C0503030203020204" pitchFamily="34" charset="0"/>
            </a:endParaRPr>
          </a:p>
          <a:p>
            <a:pPr lvl="1"/>
            <a:r>
              <a:rPr lang="zh-CN" altLang="en-US" sz="1800" dirty="0" smtClean="0">
                <a:sym typeface="Huawei Sans" panose="020C0503030203020204" pitchFamily="34" charset="0"/>
              </a:rPr>
              <a:t>修改用户密码。</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手动锁定用户或给用户解锁。</a:t>
            </a:r>
            <a:endParaRPr lang="en-US" altLang="zh-CN" sz="1800" dirty="0" smtClean="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rPr>
              <a:t>修改</a:t>
            </a: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用户</a:t>
            </a:r>
            <a:r>
              <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rPr>
              <a:t>密码</a:t>
            </a: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的语法格式：</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401320" lvl="1" indent="0">
              <a:buFont typeface="Wingdings" panose="05000000000000000000" pitchFamily="2" charset="2"/>
              <a:buNone/>
            </a:pP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rPr>
              <a:t>主要参数说明</a:t>
            </a: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dirty="0" err="1">
                <a:latin typeface="Huawei Sans" panose="020C0503030203020204" pitchFamily="34" charset="0"/>
                <a:ea typeface="方正兰亭黑简体" panose="02000000000000000000" pitchFamily="2" charset="-122"/>
                <a:sym typeface="Huawei Sans" panose="020C0503030203020204" pitchFamily="34" charset="0"/>
              </a:rPr>
              <a:t>user_name</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要修改的用户名。</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dirty="0" err="1" smtClean="0">
                <a:latin typeface="Huawei Sans" panose="020C0503030203020204" pitchFamily="34" charset="0"/>
                <a:ea typeface="方正兰亭黑简体" panose="02000000000000000000" pitchFamily="2" charset="-122"/>
                <a:sym typeface="Huawei Sans" panose="020C0503030203020204" pitchFamily="34" charset="0"/>
              </a:rPr>
              <a:t>new_password</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新的</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用户密码。</a:t>
            </a:r>
            <a:endPar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示例：</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将</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用户</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smith</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密码修改为</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database_456</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bwMode="auto">
          <a:xfrm>
            <a:off x="1019175" y="1811700"/>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ALTER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user_name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IDENTIFIED BY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new_password</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6" name="文本框 5"/>
          <p:cNvSpPr txBox="1"/>
          <p:nvPr/>
        </p:nvSpPr>
        <p:spPr bwMode="auto">
          <a:xfrm>
            <a:off x="1019175" y="4761148"/>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ALTER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smith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IDENTIFIED BY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‘database_456’;</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a:sym typeface="Huawei Sans" panose="020C0503030203020204" pitchFamily="34" charset="0"/>
              </a:rPr>
              <a:t>用户的修改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用户的删除 </a:t>
            </a:r>
            <a:r>
              <a:rPr lang="en-US" altLang="zh-CN" dirty="0" smtClean="0">
                <a:sym typeface="Huawei Sans" panose="020C0503030203020204" pitchFamily="34" charset="0"/>
              </a:rPr>
              <a:t>(</a:t>
            </a:r>
            <a:r>
              <a:rPr lang="en-US" altLang="zh-CN" dirty="0">
                <a:sym typeface="Huawei Sans" panose="020C0503030203020204" pitchFamily="34" charset="0"/>
              </a:rPr>
              <a:t>1</a:t>
            </a:r>
            <a:r>
              <a:rPr lang="en-US" altLang="zh-CN" dirty="0" smtClean="0">
                <a:sym typeface="Huawei Sans" panose="020C0503030203020204" pitchFamily="34" charset="0"/>
              </a:rPr>
              <a:t>)</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2000" dirty="0">
                <a:sym typeface="Huawei Sans" panose="020C0503030203020204" pitchFamily="34" charset="0"/>
              </a:rPr>
              <a:t>语法</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en-US" altLang="zh-CN" sz="1800" dirty="0" smtClean="0">
                <a:sym typeface="Huawei Sans" panose="020C0503030203020204" pitchFamily="34" charset="0"/>
              </a:rPr>
              <a:t>DROP USER</a:t>
            </a:r>
            <a:endParaRPr lang="zh-CN" altLang="en-US" sz="1800" dirty="0">
              <a:sym typeface="Huawei Sans" panose="020C0503030203020204" pitchFamily="34" charset="0"/>
            </a:endParaRPr>
          </a:p>
          <a:p>
            <a:r>
              <a:rPr lang="zh-CN" altLang="en-US" sz="2000" dirty="0">
                <a:sym typeface="Huawei Sans" panose="020C0503030203020204" pitchFamily="34" charset="0"/>
              </a:rPr>
              <a:t>注意事项</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执行该语句的用户需要有</a:t>
            </a:r>
            <a:r>
              <a:rPr lang="en-US" altLang="zh-CN" sz="1800" dirty="0">
                <a:sym typeface="Huawei Sans" panose="020C0503030203020204" pitchFamily="34" charset="0"/>
              </a:rPr>
              <a:t>DROP </a:t>
            </a:r>
            <a:r>
              <a:rPr lang="en-US" altLang="zh-CN" sz="1800" dirty="0" smtClean="0">
                <a:sym typeface="Huawei Sans" panose="020C0503030203020204" pitchFamily="34" charset="0"/>
              </a:rPr>
              <a:t>USER</a:t>
            </a:r>
            <a:r>
              <a:rPr lang="zh-CN" altLang="en-US" sz="1800" dirty="0" smtClean="0">
                <a:sym typeface="Huawei Sans" panose="020C0503030203020204" pitchFamily="34" charset="0"/>
              </a:rPr>
              <a:t>权限。</a:t>
            </a:r>
            <a:endParaRPr lang="en-US" altLang="zh-CN" sz="1800" dirty="0" smtClean="0">
              <a:sym typeface="Huawei Sans" panose="020C0503030203020204" pitchFamily="34" charset="0"/>
            </a:endParaRPr>
          </a:p>
          <a:p>
            <a:endParaRPr lang="en-US" altLang="zh-CN" dirty="0" smtClean="0">
              <a:sym typeface="Huawei Sans" panose="020C0503030203020204" pitchFamily="34" charset="0"/>
            </a:endParaRPr>
          </a:p>
          <a:p>
            <a:pPr marL="0" indent="0">
              <a:buNone/>
            </a:pP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删除用户的语法格式：</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401320" lvl="1" indent="0">
              <a:buFont typeface="Wingdings" panose="05000000000000000000" pitchFamily="2" charset="2"/>
              <a:buNone/>
            </a:pP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主要参数说明：</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err="1" smtClean="0">
                <a:latin typeface="Huawei Sans" panose="020C0503030203020204" pitchFamily="34" charset="0"/>
                <a:ea typeface="方正兰亭黑简体" panose="02000000000000000000" pitchFamily="2" charset="-122"/>
                <a:sym typeface="Huawei Sans" panose="020C0503030203020204" pitchFamily="34" charset="0"/>
              </a:rPr>
              <a:t>user_name</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 要删除的用户名。</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i</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f exists</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：要删除的用户是否</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存在。</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2"/>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不</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指定</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if exists</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选项</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时，如果要删除的</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用户</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不存在</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会提示错误信息。</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lvl="2"/>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指定</a:t>
            </a:r>
            <a:r>
              <a:rPr lang="en-US" altLang="zh-CN" sz="1600" dirty="0">
                <a:latin typeface="Huawei Sans" panose="020C0503030203020204" pitchFamily="34" charset="0"/>
                <a:ea typeface="方正兰亭黑简体" panose="02000000000000000000" pitchFamily="2" charset="-122"/>
                <a:sym typeface="Huawei Sans" panose="020C0503030203020204" pitchFamily="34" charset="0"/>
              </a:rPr>
              <a:t>if exists</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选项</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时，</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如果要删除的</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用户不存在，直接返回执行成功</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，用户存在</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则删除该</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用户。</a:t>
            </a: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801370" lvl="2" indent="0">
              <a:buNone/>
            </a:pP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bwMode="auto">
          <a:xfrm>
            <a:off x="1023300" y="1808820"/>
            <a:ext cx="10401938"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DROP USER [ if exists ]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user_name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smtClean="0">
                <a:sym typeface="Huawei Sans" panose="020C0503030203020204" pitchFamily="34" charset="0"/>
              </a:rPr>
              <a:t>用户的删除 </a:t>
            </a:r>
            <a:r>
              <a:rPr lang="en-US" altLang="zh-CN" dirty="0" smtClean="0">
                <a:sym typeface="Huawei Sans" panose="020C0503030203020204" pitchFamily="34" charset="0"/>
              </a:rPr>
              <a:t>(</a:t>
            </a:r>
            <a:r>
              <a:rPr lang="en-US" altLang="zh-CN" dirty="0">
                <a:sym typeface="Huawei Sans" panose="020C0503030203020204" pitchFamily="34" charset="0"/>
              </a:rPr>
              <a:t>2</a:t>
            </a:r>
            <a:r>
              <a:rPr lang="en-US" altLang="zh-CN" dirty="0" smtClean="0">
                <a:sym typeface="Huawei Sans" panose="020C0503030203020204" pitchFamily="34" charset="0"/>
              </a:rPr>
              <a:t>)</a:t>
            </a:r>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zh-CN" altLang="en-US" dirty="0">
                <a:sym typeface="Huawei Sans" panose="020C0503030203020204" pitchFamily="34" charset="0"/>
              </a:rPr>
              <a:t>学完本课程后，您将能够：</a:t>
            </a:r>
            <a:endParaRPr lang="zh-CN" altLang="en-US" dirty="0">
              <a:sym typeface="Huawei Sans" panose="020C0503030203020204" pitchFamily="34" charset="0"/>
            </a:endParaRPr>
          </a:p>
          <a:p>
            <a:pPr lvl="1"/>
            <a:r>
              <a:rPr lang="zh-CN" altLang="en-US" dirty="0" smtClean="0">
                <a:cs typeface="+mn-ea"/>
                <a:sym typeface="Huawei Sans" panose="020C0503030203020204" pitchFamily="34" charset="0"/>
              </a:rPr>
              <a:t>区分</a:t>
            </a:r>
            <a:r>
              <a:rPr lang="zh-CN" altLang="en-US" dirty="0">
                <a:cs typeface="+mn-ea"/>
                <a:sym typeface="Huawei Sans" panose="020C0503030203020204" pitchFamily="34" charset="0"/>
              </a:rPr>
              <a:t>用户、角色、权限的之间的关系；</a:t>
            </a:r>
            <a:endParaRPr lang="en-US" altLang="zh-CN" dirty="0">
              <a:cs typeface="+mn-ea"/>
              <a:sym typeface="Huawei Sans" panose="020C0503030203020204" pitchFamily="34" charset="0"/>
            </a:endParaRPr>
          </a:p>
          <a:p>
            <a:pPr lvl="1"/>
            <a:r>
              <a:rPr lang="zh-CN" altLang="en-US" dirty="0">
                <a:cs typeface="+mn-ea"/>
                <a:sym typeface="Huawei Sans" panose="020C0503030203020204" pitchFamily="34" charset="0"/>
              </a:rPr>
              <a:t>列举常见的系统权限和对象权限；</a:t>
            </a:r>
            <a:endParaRPr lang="en-US" altLang="zh-CN" dirty="0">
              <a:cs typeface="+mn-ea"/>
              <a:sym typeface="Huawei Sans" panose="020C0503030203020204" pitchFamily="34" charset="0"/>
            </a:endParaRPr>
          </a:p>
          <a:p>
            <a:pPr lvl="1"/>
            <a:r>
              <a:rPr lang="zh-CN" altLang="en-US" dirty="0">
                <a:cs typeface="+mn-ea"/>
                <a:sym typeface="Huawei Sans" panose="020C0503030203020204" pitchFamily="34" charset="0"/>
              </a:rPr>
              <a:t>配置审计</a:t>
            </a:r>
            <a:r>
              <a:rPr lang="zh-CN" altLang="en-US" dirty="0" smtClean="0">
                <a:cs typeface="+mn-ea"/>
                <a:sym typeface="Huawei Sans" panose="020C0503030203020204" pitchFamily="34" charset="0"/>
              </a:rPr>
              <a:t>功能</a:t>
            </a:r>
            <a:r>
              <a:rPr lang="zh-CN" altLang="en-US" dirty="0" smtClean="0">
                <a:sym typeface="Huawei Sans" panose="020C0503030203020204" pitchFamily="34" charset="0"/>
              </a:rPr>
              <a:t>。</a:t>
            </a:r>
            <a:endParaRPr lang="en-US" altLang="zh-CN" dirty="0">
              <a:sym typeface="Huawei Sans" panose="020C0503030203020204" pitchFamily="34" charset="0"/>
            </a:endParaRPr>
          </a:p>
          <a:p>
            <a:pPr lvl="1"/>
            <a:endParaRPr lang="en-US" altLang="zh-CN" dirty="0">
              <a:sym typeface="Huawei Sans" panose="020C0503030203020204" pitchFamily="34" charset="0"/>
            </a:endParaRPr>
          </a:p>
          <a:p>
            <a:pPr lvl="1"/>
            <a:endParaRPr lang="zh-CN" altLang="en-US" dirty="0">
              <a:sym typeface="Huawei Sans" panose="020C0503030203020204" pitchFamily="34" charset="0"/>
            </a:endParaRPr>
          </a:p>
          <a:p>
            <a:endParaRPr lang="zh-CN" altLang="en-US" dirty="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角色</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2000" dirty="0">
                <a:sym typeface="Huawei Sans" panose="020C0503030203020204" pitchFamily="34" charset="0"/>
              </a:rPr>
              <a:t>角色</a:t>
            </a:r>
            <a:r>
              <a:rPr lang="zh-CN" altLang="en-US" sz="2000" dirty="0" smtClean="0">
                <a:sym typeface="Huawei Sans" panose="020C0503030203020204" pitchFamily="34" charset="0"/>
              </a:rPr>
              <a:t>是</a:t>
            </a:r>
            <a:r>
              <a:rPr lang="zh-CN" altLang="en-US" sz="2000" dirty="0">
                <a:sym typeface="Huawei Sans" panose="020C0503030203020204" pitchFamily="34" charset="0"/>
              </a:rPr>
              <a:t>什么？</a:t>
            </a:r>
            <a:endParaRPr lang="zh-CN" altLang="en-US" sz="2000" dirty="0">
              <a:sym typeface="Huawei Sans" panose="020C0503030203020204" pitchFamily="34" charset="0"/>
            </a:endParaRPr>
          </a:p>
          <a:p>
            <a:pPr lvl="1"/>
            <a:r>
              <a:rPr lang="zh-CN" altLang="en-US" sz="1800" dirty="0" smtClean="0">
                <a:sym typeface="Huawei Sans" panose="020C0503030203020204" pitchFamily="34" charset="0"/>
              </a:rPr>
              <a:t>角色是一组命名的权限的</a:t>
            </a:r>
            <a:r>
              <a:rPr lang="zh-CN" altLang="en-US" sz="1800" dirty="0">
                <a:sym typeface="Huawei Sans" panose="020C0503030203020204" pitchFamily="34" charset="0"/>
              </a:rPr>
              <a:t>集合，数据库使用角色进行权限组织及划分。</a:t>
            </a:r>
            <a:endParaRPr lang="zh-CN" altLang="en-US" sz="1800" dirty="0">
              <a:sym typeface="Huawei Sans" panose="020C0503030203020204" pitchFamily="34" charset="0"/>
            </a:endParaRPr>
          </a:p>
          <a:p>
            <a:r>
              <a:rPr lang="zh-CN" altLang="en-US" sz="2000" dirty="0" smtClean="0">
                <a:sym typeface="Huawei Sans" panose="020C0503030203020204" pitchFamily="34" charset="0"/>
              </a:rPr>
              <a:t>意义：</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一个数据库可能有多个用户需要访问，为了方便管理，可以先将权限分组，并授予给角色。每一个权限组对应一个角色。对于不同权限级别的用户，可以将对应的角色授予用户，相当于批量授予用户需要的权限，而不需要逐个授予权限</a:t>
            </a:r>
            <a:r>
              <a:rPr lang="zh-CN" altLang="en-US" sz="1800" dirty="0" smtClean="0">
                <a:sym typeface="Huawei Sans" panose="020C0503030203020204" pitchFamily="34" charset="0"/>
              </a:rPr>
              <a:t>。</a:t>
            </a:r>
            <a:endParaRPr lang="en-US" altLang="zh-CN" sz="1800" dirty="0" smtClean="0">
              <a:sym typeface="Huawei Sans" panose="020C0503030203020204" pitchFamily="34" charset="0"/>
            </a:endParaRPr>
          </a:p>
          <a:p>
            <a:r>
              <a:rPr lang="zh-CN" altLang="en-US" sz="2000" dirty="0">
                <a:sym typeface="Huawei Sans" panose="020C0503030203020204" pitchFamily="34" charset="0"/>
              </a:rPr>
              <a:t>注意：</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角色不属于任何用户。</a:t>
            </a:r>
            <a:endParaRPr lang="en-US" altLang="zh-CN" sz="1800" dirty="0">
              <a:sym typeface="Huawei Sans" panose="020C0503030203020204" pitchFamily="34" charset="0"/>
            </a:endParaRPr>
          </a:p>
          <a:p>
            <a:pPr lvl="1"/>
            <a:r>
              <a:rPr lang="zh-CN" altLang="en-US" sz="1800" dirty="0">
                <a:sym typeface="Huawei Sans" panose="020C0503030203020204" pitchFamily="34" charset="0"/>
              </a:rPr>
              <a:t>角色</a:t>
            </a:r>
            <a:r>
              <a:rPr lang="zh-CN" altLang="en-US" sz="1800" dirty="0" smtClean="0">
                <a:sym typeface="Huawei Sans" panose="020C0503030203020204" pitchFamily="34" charset="0"/>
              </a:rPr>
              <a:t>不能登录数据库和执行</a:t>
            </a:r>
            <a:r>
              <a:rPr lang="en-US" altLang="zh-CN" sz="1800" dirty="0">
                <a:sym typeface="Huawei Sans" panose="020C0503030203020204" pitchFamily="34" charset="0"/>
              </a:rPr>
              <a:t>SQL</a:t>
            </a:r>
            <a:r>
              <a:rPr lang="zh-CN" altLang="en-US" sz="1800" dirty="0" smtClean="0">
                <a:sym typeface="Huawei Sans" panose="020C0503030203020204" pitchFamily="34" charset="0"/>
              </a:rPr>
              <a:t>语句操作。</a:t>
            </a:r>
            <a:endParaRPr lang="en-US" altLang="zh-CN" sz="1800" dirty="0">
              <a:sym typeface="Huawei Sans" panose="020C0503030203020204" pitchFamily="34" charset="0"/>
            </a:endParaRPr>
          </a:p>
          <a:p>
            <a:pPr lvl="1"/>
            <a:r>
              <a:rPr lang="zh-CN" altLang="en-US" sz="1800" dirty="0">
                <a:sym typeface="Huawei Sans" panose="020C0503030203020204" pitchFamily="34" charset="0"/>
              </a:rPr>
              <a:t>角色在系统中必须是唯一的。</a:t>
            </a:r>
            <a:endParaRPr lang="en-US" altLang="zh-CN" sz="1800" dirty="0">
              <a:sym typeface="Huawei Sans" panose="020C0503030203020204" pitchFamily="34" charset="0"/>
            </a:endParaRPr>
          </a:p>
          <a:p>
            <a:pPr lvl="1"/>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角色的创建 </a:t>
            </a:r>
            <a:r>
              <a:rPr lang="en-US" altLang="zh-CN" dirty="0" smtClean="0">
                <a:sym typeface="Huawei Sans" panose="020C0503030203020204" pitchFamily="34" charset="0"/>
              </a:rPr>
              <a:t>(</a:t>
            </a:r>
            <a:r>
              <a:rPr lang="en-US" altLang="zh-CN" dirty="0">
                <a:sym typeface="Huawei Sans" panose="020C0503030203020204" pitchFamily="34" charset="0"/>
              </a:rPr>
              <a:t>1</a:t>
            </a:r>
            <a:r>
              <a:rPr lang="en-US" altLang="zh-CN" dirty="0" smtClean="0">
                <a:sym typeface="Huawei Sans" panose="020C0503030203020204" pitchFamily="34" charset="0"/>
              </a:rPr>
              <a:t>)</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2000" dirty="0">
                <a:sym typeface="Huawei Sans" panose="020C0503030203020204" pitchFamily="34" charset="0"/>
              </a:rPr>
              <a:t>语法</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en-US" altLang="zh-CN" sz="1800" dirty="0" smtClean="0">
                <a:sym typeface="Huawei Sans" panose="020C0503030203020204" pitchFamily="34" charset="0"/>
              </a:rPr>
              <a:t>CREATE ROLE</a:t>
            </a:r>
            <a:endParaRPr lang="zh-CN" altLang="en-US" sz="1800" dirty="0">
              <a:sym typeface="Huawei Sans" panose="020C0503030203020204" pitchFamily="34" charset="0"/>
            </a:endParaRPr>
          </a:p>
          <a:p>
            <a:r>
              <a:rPr lang="zh-CN" altLang="en-US" sz="2000" dirty="0">
                <a:sym typeface="Huawei Sans" panose="020C0503030203020204" pitchFamily="34" charset="0"/>
              </a:rPr>
              <a:t>注意事项</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执行该语句的用户需要有</a:t>
            </a:r>
            <a:r>
              <a:rPr lang="en-US" altLang="zh-CN" sz="1800" dirty="0">
                <a:sym typeface="Huawei Sans" panose="020C0503030203020204" pitchFamily="34" charset="0"/>
              </a:rPr>
              <a:t>CREATE </a:t>
            </a:r>
            <a:r>
              <a:rPr lang="en-US" altLang="zh-CN" sz="1800" dirty="0" smtClean="0">
                <a:sym typeface="Huawei Sans" panose="020C0503030203020204" pitchFamily="34" charset="0"/>
              </a:rPr>
              <a:t>ROLE</a:t>
            </a:r>
            <a:r>
              <a:rPr lang="zh-CN" altLang="en-US" sz="1800" dirty="0" smtClean="0">
                <a:sym typeface="Huawei Sans" panose="020C0503030203020204" pitchFamily="34" charset="0"/>
              </a:rPr>
              <a:t>权限</a:t>
            </a:r>
            <a:r>
              <a:rPr lang="zh-CN" altLang="en-US" sz="1800" dirty="0">
                <a:sym typeface="Huawei Sans" panose="020C0503030203020204" pitchFamily="34" charset="0"/>
              </a:rPr>
              <a:t>。</a:t>
            </a:r>
            <a:endParaRPr lang="zh-CN" altLang="en-US" sz="1800" dirty="0">
              <a:sym typeface="Huawei Sans" panose="020C0503030203020204" pitchFamily="34" charset="0"/>
            </a:endParaRPr>
          </a:p>
          <a:p>
            <a:pPr lvl="1"/>
            <a:r>
              <a:rPr lang="zh-CN" altLang="en-US" sz="1800" dirty="0">
                <a:sym typeface="Huawei Sans" panose="020C0503030203020204" pitchFamily="34" charset="0"/>
              </a:rPr>
              <a:t>角色名不能与数据库中已有的用户名和角色名重名，否则会提示错误信息。</a:t>
            </a:r>
            <a:endParaRPr lang="zh-CN" altLang="en-US" sz="1800" dirty="0">
              <a:sym typeface="Huawei Sans" panose="020C0503030203020204" pitchFamily="34" charset="0"/>
            </a:endParaRPr>
          </a:p>
          <a:p>
            <a:pPr marL="0" indent="0">
              <a:buNone/>
            </a:pP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创建角色的语法格式：</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401320" lvl="1" indent="0">
              <a:buFont typeface="Wingdings" panose="05000000000000000000" pitchFamily="2" charset="2"/>
              <a:buNone/>
            </a:pP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主要参数说明：</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err="1" smtClean="0">
                <a:latin typeface="Huawei Sans" panose="020C0503030203020204" pitchFamily="34" charset="0"/>
                <a:ea typeface="方正兰亭黑简体" panose="02000000000000000000" pitchFamily="2" charset="-122"/>
                <a:sym typeface="Huawei Sans" panose="020C0503030203020204" pitchFamily="34" charset="0"/>
              </a:rPr>
              <a:t>role_name</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 创建的角色名。</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rPr>
              <a:t>示例</a:t>
            </a: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创建角色</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teacher</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801370" lvl="2" indent="0">
              <a:buNone/>
            </a:pP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bwMode="auto">
          <a:xfrm>
            <a:off x="1023300" y="1808820"/>
            <a:ext cx="10401938"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ROLE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role_name</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smtClean="0">
                <a:sym typeface="Huawei Sans" panose="020C0503030203020204" pitchFamily="34" charset="0"/>
              </a:rPr>
              <a:t>角色的创建 </a:t>
            </a:r>
            <a:r>
              <a:rPr lang="en-US" altLang="zh-CN" dirty="0" smtClean="0">
                <a:sym typeface="Huawei Sans" panose="020C0503030203020204" pitchFamily="34" charset="0"/>
              </a:rPr>
              <a:t>(</a:t>
            </a:r>
            <a:r>
              <a:rPr lang="en-US" altLang="zh-CN" dirty="0">
                <a:sym typeface="Huawei Sans" panose="020C0503030203020204" pitchFamily="34" charset="0"/>
              </a:rPr>
              <a:t>2</a:t>
            </a:r>
            <a:r>
              <a:rPr lang="en-US" altLang="zh-CN" dirty="0" smtClean="0">
                <a:sym typeface="Huawei Sans" panose="020C0503030203020204" pitchFamily="34" charset="0"/>
              </a:rPr>
              <a:t>)</a:t>
            </a:r>
            <a:endParaRPr lang="zh-CN" altLang="en-US" dirty="0">
              <a:sym typeface="Huawei Sans" panose="020C0503030203020204" pitchFamily="34" charset="0"/>
            </a:endParaRPr>
          </a:p>
        </p:txBody>
      </p:sp>
      <p:sp>
        <p:nvSpPr>
          <p:cNvPr id="6" name="文本框 5"/>
          <p:cNvSpPr txBox="1"/>
          <p:nvPr/>
        </p:nvSpPr>
        <p:spPr bwMode="auto">
          <a:xfrm>
            <a:off x="1023300" y="4257092"/>
            <a:ext cx="10401938"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ROLE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teacher;</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角色的删除 </a:t>
            </a:r>
            <a:r>
              <a:rPr lang="en-US" altLang="zh-CN" dirty="0" smtClean="0">
                <a:sym typeface="Huawei Sans" panose="020C0503030203020204" pitchFamily="34" charset="0"/>
              </a:rPr>
              <a:t>(</a:t>
            </a:r>
            <a:r>
              <a:rPr lang="en-US" altLang="zh-CN" dirty="0">
                <a:sym typeface="Huawei Sans" panose="020C0503030203020204" pitchFamily="34" charset="0"/>
              </a:rPr>
              <a:t>1</a:t>
            </a:r>
            <a:r>
              <a:rPr lang="en-US" altLang="zh-CN" dirty="0" smtClean="0">
                <a:sym typeface="Huawei Sans" panose="020C0503030203020204" pitchFamily="34" charset="0"/>
              </a:rPr>
              <a:t>)</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2000" dirty="0">
                <a:sym typeface="Huawei Sans" panose="020C0503030203020204" pitchFamily="34" charset="0"/>
              </a:rPr>
              <a:t>语法</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en-US" altLang="zh-CN" sz="1800" dirty="0" smtClean="0">
                <a:sym typeface="Huawei Sans" panose="020C0503030203020204" pitchFamily="34" charset="0"/>
              </a:rPr>
              <a:t>DROP ROLE</a:t>
            </a:r>
            <a:endParaRPr lang="zh-CN" altLang="en-US" sz="1800" dirty="0">
              <a:sym typeface="Huawei Sans" panose="020C0503030203020204" pitchFamily="34" charset="0"/>
            </a:endParaRPr>
          </a:p>
          <a:p>
            <a:r>
              <a:rPr lang="zh-CN" altLang="en-US" sz="2000" dirty="0">
                <a:sym typeface="Huawei Sans" panose="020C0503030203020204" pitchFamily="34" charset="0"/>
              </a:rPr>
              <a:t>注意事项</a:t>
            </a:r>
            <a:r>
              <a:rPr lang="zh-CN" altLang="en-US" sz="2000" dirty="0" smtClean="0">
                <a:sym typeface="Huawei Sans" panose="020C0503030203020204" pitchFamily="34" charset="0"/>
              </a:rPr>
              <a:t>：</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执行该语句的用户需要有</a:t>
            </a:r>
            <a:r>
              <a:rPr lang="en-US" altLang="zh-CN" sz="1800" dirty="0" smtClean="0">
                <a:sym typeface="Huawei Sans" panose="020C0503030203020204" pitchFamily="34" charset="0"/>
              </a:rPr>
              <a:t>DROP ROLE</a:t>
            </a:r>
            <a:r>
              <a:rPr lang="zh-CN" altLang="en-US" sz="1800" dirty="0" smtClean="0">
                <a:sym typeface="Huawei Sans" panose="020C0503030203020204" pitchFamily="34" charset="0"/>
              </a:rPr>
              <a:t>权限</a:t>
            </a:r>
            <a:r>
              <a:rPr lang="zh-CN" altLang="en-US" sz="1800" dirty="0">
                <a:sym typeface="Huawei Sans" panose="020C0503030203020204" pitchFamily="34" charset="0"/>
              </a:rPr>
              <a:t>，或者是该角色的创建者，或者被授予该角色并携带</a:t>
            </a:r>
            <a:r>
              <a:rPr lang="en-US" altLang="zh-CN" sz="1800" dirty="0">
                <a:sym typeface="Huawei Sans" panose="020C0503030203020204" pitchFamily="34" charset="0"/>
              </a:rPr>
              <a:t>WITH GRANT</a:t>
            </a:r>
            <a:r>
              <a:rPr lang="en-US" altLang="zh-CN" sz="1800" dirty="0" smtClean="0">
                <a:sym typeface="Huawei Sans" panose="020C0503030203020204" pitchFamily="34" charset="0"/>
              </a:rPr>
              <a:t> </a:t>
            </a:r>
            <a:r>
              <a:rPr lang="en-US" altLang="zh-CN" sz="1800" dirty="0">
                <a:sym typeface="Huawei Sans" panose="020C0503030203020204" pitchFamily="34" charset="0"/>
              </a:rPr>
              <a:t>OPTION</a:t>
            </a:r>
            <a:r>
              <a:rPr lang="zh-CN" altLang="en-US" sz="1800" dirty="0">
                <a:sym typeface="Huawei Sans" panose="020C0503030203020204" pitchFamily="34" charset="0"/>
              </a:rPr>
              <a:t>属性。</a:t>
            </a:r>
            <a:endParaRPr lang="zh-CN" altLang="en-US" sz="1800" dirty="0">
              <a:sym typeface="Huawei Sans" panose="020C0503030203020204" pitchFamily="34" charset="0"/>
            </a:endParaRPr>
          </a:p>
          <a:p>
            <a:pPr lvl="1"/>
            <a:r>
              <a:rPr lang="zh-CN" altLang="en-US" sz="1800" dirty="0">
                <a:sym typeface="Huawei Sans" panose="020C0503030203020204" pitchFamily="34" charset="0"/>
              </a:rPr>
              <a:t>如果角色不存在，会提示错误信息。</a:t>
            </a:r>
            <a:endParaRPr lang="zh-CN" altLang="en-US" sz="1800" dirty="0">
              <a:sym typeface="Huawei Sans" panose="020C0503030203020204" pitchFamily="34" charset="0"/>
            </a:endParaRPr>
          </a:p>
          <a:p>
            <a:pPr lvl="1"/>
            <a:r>
              <a:rPr lang="zh-CN" altLang="en-US" sz="1800" dirty="0">
                <a:sym typeface="Huawei Sans" panose="020C0503030203020204" pitchFamily="34" charset="0"/>
              </a:rPr>
              <a:t>角色被删除时，将该角色具有的权限从被授予该角色的用户或者其他角色上回收。</a:t>
            </a:r>
            <a:endParaRPr lang="zh-CN" altLang="en-US" sz="1800" dirty="0">
              <a:sym typeface="Huawei Sans" panose="020C0503030203020204" pitchFamily="34" charset="0"/>
            </a:endParaRPr>
          </a:p>
          <a:p>
            <a:endParaRPr lang="en-US" altLang="zh-CN" dirty="0" smtClean="0">
              <a:sym typeface="Huawei Sans" panose="020C0503030203020204" pitchFamily="34" charset="0"/>
            </a:endParaRPr>
          </a:p>
          <a:p>
            <a:pPr marL="0" indent="0">
              <a:buNone/>
            </a:pP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rPr>
              <a:t>删除</a:t>
            </a: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角色的语法格式：</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401320" lvl="1" indent="0">
              <a:buFont typeface="Wingdings" panose="05000000000000000000" pitchFamily="2" charset="2"/>
              <a:buNone/>
            </a:pP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主要参数说明：</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err="1" smtClean="0">
                <a:latin typeface="Huawei Sans" panose="020C0503030203020204" pitchFamily="34" charset="0"/>
                <a:ea typeface="方正兰亭黑简体" panose="02000000000000000000" pitchFamily="2" charset="-122"/>
                <a:sym typeface="Huawei Sans" panose="020C0503030203020204" pitchFamily="34" charset="0"/>
              </a:rPr>
              <a:t>role_name</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 要删除的角色名。</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rPr>
              <a:t>示例</a:t>
            </a: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删除</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角色</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teacher</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801370" lvl="2" indent="0">
              <a:buNone/>
            </a:pP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bwMode="auto">
          <a:xfrm>
            <a:off x="1023300" y="1808820"/>
            <a:ext cx="10401938"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DROP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ROLE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role_name</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smtClean="0">
                <a:sym typeface="Huawei Sans" panose="020C0503030203020204" pitchFamily="34" charset="0"/>
              </a:rPr>
              <a:t>角色的删除 </a:t>
            </a:r>
            <a:r>
              <a:rPr lang="en-US" altLang="zh-CN" dirty="0" smtClean="0">
                <a:sym typeface="Huawei Sans" panose="020C0503030203020204" pitchFamily="34" charset="0"/>
              </a:rPr>
              <a:t>(</a:t>
            </a:r>
            <a:r>
              <a:rPr lang="en-US" altLang="zh-CN" dirty="0">
                <a:sym typeface="Huawei Sans" panose="020C0503030203020204" pitchFamily="34" charset="0"/>
              </a:rPr>
              <a:t>2</a:t>
            </a:r>
            <a:r>
              <a:rPr lang="en-US" altLang="zh-CN" dirty="0" smtClean="0">
                <a:sym typeface="Huawei Sans" panose="020C0503030203020204" pitchFamily="34" charset="0"/>
              </a:rPr>
              <a:t>)</a:t>
            </a:r>
            <a:endParaRPr lang="zh-CN" altLang="en-US" dirty="0">
              <a:sym typeface="Huawei Sans" panose="020C0503030203020204" pitchFamily="34" charset="0"/>
            </a:endParaRPr>
          </a:p>
        </p:txBody>
      </p:sp>
      <p:sp>
        <p:nvSpPr>
          <p:cNvPr id="6" name="文本框 5"/>
          <p:cNvSpPr txBox="1"/>
          <p:nvPr/>
        </p:nvSpPr>
        <p:spPr bwMode="auto">
          <a:xfrm>
            <a:off x="1019175" y="4257092"/>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DROP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ROLE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teacher;</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用户、角色和权限的关系</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sz="2000" dirty="0">
                <a:sym typeface="Huawei Sans" panose="020C0503030203020204" pitchFamily="34" charset="0"/>
              </a:rPr>
              <a:t>用户、角色和权限的关系：</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用户可定义角色，角色为多个权限的集合。</a:t>
            </a:r>
            <a:endParaRPr lang="en-US" altLang="zh-CN" sz="1800" dirty="0">
              <a:sym typeface="Huawei Sans" panose="020C0503030203020204" pitchFamily="34" charset="0"/>
            </a:endParaRPr>
          </a:p>
          <a:p>
            <a:pPr lvl="1"/>
            <a:r>
              <a:rPr lang="zh-CN" altLang="en-US" sz="1800" dirty="0">
                <a:sym typeface="Huawei Sans" panose="020C0503030203020204" pitchFamily="34" charset="0"/>
              </a:rPr>
              <a:t>角色赋予用户或其他角色，则用户或其他角色拥有了此角色的所有权限。</a:t>
            </a:r>
            <a:endParaRPr lang="en-US" altLang="zh-CN" sz="1800" dirty="0">
              <a:sym typeface="Huawei Sans" panose="020C0503030203020204" pitchFamily="34" charset="0"/>
            </a:endParaRPr>
          </a:p>
          <a:p>
            <a:pPr lvl="1"/>
            <a:r>
              <a:rPr lang="zh-CN" altLang="en-US" sz="1800" dirty="0">
                <a:sym typeface="Huawei Sans" panose="020C0503030203020204" pitchFamily="34" charset="0"/>
              </a:rPr>
              <a:t>角色的权限可以继承。</a:t>
            </a:r>
            <a:endParaRPr lang="zh-CN" altLang="en-US" sz="1800" dirty="0">
              <a:sym typeface="Huawei Sans" panose="020C0503030203020204" pitchFamily="34" charset="0"/>
            </a:endParaRPr>
          </a:p>
          <a:p>
            <a:pPr lvl="1"/>
            <a:endParaRPr lang="zh-CN" altLang="en-US" sz="1800" dirty="0">
              <a:sym typeface="Huawei Sans" panose="020C0503030203020204" pitchFamily="34" charset="0"/>
            </a:endParaRPr>
          </a:p>
          <a:p>
            <a:endParaRPr lang="en-US" altLang="zh-CN" dirty="0">
              <a:sym typeface="Huawei Sans" panose="020C0503030203020204" pitchFamily="34" charset="0"/>
            </a:endParaRPr>
          </a:p>
          <a:p>
            <a:pPr marL="0" indent="0">
              <a:buNone/>
            </a:pPr>
            <a:endParaRPr lang="en-US" altLang="zh-CN" dirty="0">
              <a:sym typeface="Huawei Sans" panose="020C0503030203020204" pitchFamily="34" charset="0"/>
            </a:endParaRPr>
          </a:p>
          <a:p>
            <a:endParaRPr lang="en-US" altLang="zh-CN" dirty="0">
              <a:sym typeface="Huawei Sans" panose="020C0503030203020204" pitchFamily="34" charset="0"/>
            </a:endParaRPr>
          </a:p>
          <a:p>
            <a:endParaRPr lang="zh-CN" altLang="en-US" dirty="0">
              <a:sym typeface="Huawei Sans" panose="020C0503030203020204" pitchFamily="34" charset="0"/>
            </a:endParaRPr>
          </a:p>
        </p:txBody>
      </p:sp>
      <p:grpSp>
        <p:nvGrpSpPr>
          <p:cNvPr id="48" name="组合 47"/>
          <p:cNvGrpSpPr/>
          <p:nvPr/>
        </p:nvGrpSpPr>
        <p:grpSpPr>
          <a:xfrm>
            <a:off x="5730108" y="3429000"/>
            <a:ext cx="716511" cy="700929"/>
            <a:chOff x="1248894" y="2016163"/>
            <a:chExt cx="826206" cy="816204"/>
          </a:xfrm>
        </p:grpSpPr>
        <p:grpSp>
          <p:nvGrpSpPr>
            <p:cNvPr id="49" name="组合 397"/>
            <p:cNvGrpSpPr/>
            <p:nvPr/>
          </p:nvGrpSpPr>
          <p:grpSpPr bwMode="auto">
            <a:xfrm>
              <a:off x="1248894" y="2016163"/>
              <a:ext cx="800303" cy="816204"/>
              <a:chOff x="698500" y="3667126"/>
              <a:chExt cx="600075" cy="612775"/>
            </a:xfrm>
            <a:solidFill>
              <a:srgbClr val="0070C0"/>
            </a:solidFill>
          </p:grpSpPr>
          <p:sp>
            <p:nvSpPr>
              <p:cNvPr id="51" name="Freeform 139"/>
              <p:cNvSpPr/>
              <p:nvPr/>
            </p:nvSpPr>
            <p:spPr bwMode="auto">
              <a:xfrm>
                <a:off x="698500" y="3667126"/>
                <a:ext cx="600075" cy="596900"/>
              </a:xfrm>
              <a:custGeom>
                <a:avLst/>
                <a:gdLst>
                  <a:gd name="T0" fmla="*/ 2147483647 w 1429"/>
                  <a:gd name="T1" fmla="*/ 2147483647 h 1422"/>
                  <a:gd name="T2" fmla="*/ 2147483647 w 1429"/>
                  <a:gd name="T3" fmla="*/ 2147483647 h 1422"/>
                  <a:gd name="T4" fmla="*/ 0 w 1429"/>
                  <a:gd name="T5" fmla="*/ 2147483647 h 1422"/>
                  <a:gd name="T6" fmla="*/ 2147483647 w 1429"/>
                  <a:gd name="T7" fmla="*/ 0 h 1422"/>
                  <a:gd name="T8" fmla="*/ 2147483647 w 1429"/>
                  <a:gd name="T9" fmla="*/ 2147483647 h 1422"/>
                  <a:gd name="T10" fmla="*/ 2147483647 w 1429"/>
                  <a:gd name="T11" fmla="*/ 2147483647 h 1422"/>
                  <a:gd name="T12" fmla="*/ 2147483647 w 1429"/>
                  <a:gd name="T13" fmla="*/ 2147483647 h 1422"/>
                  <a:gd name="T14" fmla="*/ 2147483647 w 1429"/>
                  <a:gd name="T15" fmla="*/ 2147483647 h 1422"/>
                  <a:gd name="T16" fmla="*/ 2147483647 w 1429"/>
                  <a:gd name="T17" fmla="*/ 2147483647 h 1422"/>
                  <a:gd name="T18" fmla="*/ 2147483647 w 1429"/>
                  <a:gd name="T19" fmla="*/ 2147483647 h 1422"/>
                  <a:gd name="T20" fmla="*/ 2147483647 w 1429"/>
                  <a:gd name="T21" fmla="*/ 2147483647 h 1422"/>
                  <a:gd name="T22" fmla="*/ 2147483647 w 1429"/>
                  <a:gd name="T23" fmla="*/ 2147483647 h 14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29"/>
                  <a:gd name="T37" fmla="*/ 0 h 1422"/>
                  <a:gd name="T38" fmla="*/ 1429 w 1429"/>
                  <a:gd name="T39" fmla="*/ 1422 h 14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29" h="1422">
                    <a:moveTo>
                      <a:pt x="607" y="1422"/>
                    </a:moveTo>
                    <a:lnTo>
                      <a:pt x="607" y="1422"/>
                    </a:lnTo>
                    <a:cubicBezTo>
                      <a:pt x="261" y="1369"/>
                      <a:pt x="0" y="1066"/>
                      <a:pt x="0" y="715"/>
                    </a:cubicBezTo>
                    <a:cubicBezTo>
                      <a:pt x="0" y="321"/>
                      <a:pt x="320" y="0"/>
                      <a:pt x="714" y="0"/>
                    </a:cubicBezTo>
                    <a:cubicBezTo>
                      <a:pt x="1109" y="0"/>
                      <a:pt x="1429" y="321"/>
                      <a:pt x="1429" y="715"/>
                    </a:cubicBezTo>
                    <a:cubicBezTo>
                      <a:pt x="1429" y="1066"/>
                      <a:pt x="1168" y="1369"/>
                      <a:pt x="822" y="1422"/>
                    </a:cubicBezTo>
                    <a:lnTo>
                      <a:pt x="812" y="1356"/>
                    </a:lnTo>
                    <a:cubicBezTo>
                      <a:pt x="1126" y="1308"/>
                      <a:pt x="1363" y="1033"/>
                      <a:pt x="1363" y="715"/>
                    </a:cubicBezTo>
                    <a:cubicBezTo>
                      <a:pt x="1363" y="357"/>
                      <a:pt x="1072" y="67"/>
                      <a:pt x="714" y="67"/>
                    </a:cubicBezTo>
                    <a:cubicBezTo>
                      <a:pt x="357" y="67"/>
                      <a:pt x="66" y="357"/>
                      <a:pt x="66" y="715"/>
                    </a:cubicBezTo>
                    <a:cubicBezTo>
                      <a:pt x="66" y="1033"/>
                      <a:pt x="303" y="1308"/>
                      <a:pt x="617" y="1356"/>
                    </a:cubicBezTo>
                    <a:lnTo>
                      <a:pt x="607" y="1422"/>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Freeform 140"/>
              <p:cNvSpPr/>
              <p:nvPr/>
            </p:nvSpPr>
            <p:spPr bwMode="auto">
              <a:xfrm>
                <a:off x="925513" y="4221163"/>
                <a:ext cx="58738" cy="58738"/>
              </a:xfrm>
              <a:custGeom>
                <a:avLst/>
                <a:gdLst>
                  <a:gd name="T0" fmla="*/ 2147483647 w 138"/>
                  <a:gd name="T1" fmla="*/ 2147483647 h 138"/>
                  <a:gd name="T2" fmla="*/ 2147483647 w 138"/>
                  <a:gd name="T3" fmla="*/ 2147483647 h 138"/>
                  <a:gd name="T4" fmla="*/ 0 w 138"/>
                  <a:gd name="T5" fmla="*/ 2147483647 h 138"/>
                  <a:gd name="T6" fmla="*/ 2147483647 w 138"/>
                  <a:gd name="T7" fmla="*/ 0 h 138"/>
                  <a:gd name="T8" fmla="*/ 2147483647 w 138"/>
                  <a:gd name="T9" fmla="*/ 2147483647 h 138"/>
                  <a:gd name="T10" fmla="*/ 2147483647 w 138"/>
                  <a:gd name="T11" fmla="*/ 2147483647 h 138"/>
                  <a:gd name="T12" fmla="*/ 0 60000 65536"/>
                  <a:gd name="T13" fmla="*/ 0 60000 65536"/>
                  <a:gd name="T14" fmla="*/ 0 60000 65536"/>
                  <a:gd name="T15" fmla="*/ 0 60000 65536"/>
                  <a:gd name="T16" fmla="*/ 0 60000 65536"/>
                  <a:gd name="T17" fmla="*/ 0 60000 65536"/>
                  <a:gd name="T18" fmla="*/ 0 w 138"/>
                  <a:gd name="T19" fmla="*/ 0 h 138"/>
                  <a:gd name="T20" fmla="*/ 138 w 138"/>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8" h="138">
                    <a:moveTo>
                      <a:pt x="69" y="138"/>
                    </a:moveTo>
                    <a:lnTo>
                      <a:pt x="69" y="138"/>
                    </a:lnTo>
                    <a:cubicBezTo>
                      <a:pt x="30" y="138"/>
                      <a:pt x="0" y="107"/>
                      <a:pt x="0" y="69"/>
                    </a:cubicBezTo>
                    <a:cubicBezTo>
                      <a:pt x="0" y="31"/>
                      <a:pt x="30" y="0"/>
                      <a:pt x="69" y="0"/>
                    </a:cubicBezTo>
                    <a:cubicBezTo>
                      <a:pt x="107" y="0"/>
                      <a:pt x="138" y="31"/>
                      <a:pt x="138" y="69"/>
                    </a:cubicBezTo>
                    <a:cubicBezTo>
                      <a:pt x="138" y="107"/>
                      <a:pt x="107" y="138"/>
                      <a:pt x="69" y="138"/>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Freeform 141"/>
              <p:cNvSpPr/>
              <p:nvPr/>
            </p:nvSpPr>
            <p:spPr bwMode="auto">
              <a:xfrm>
                <a:off x="1014413" y="4221163"/>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Freeform 142"/>
              <p:cNvSpPr>
                <a:spLocks noEditPoints="1"/>
              </p:cNvSpPr>
              <p:nvPr/>
            </p:nvSpPr>
            <p:spPr bwMode="auto">
              <a:xfrm>
                <a:off x="847725" y="3960813"/>
                <a:ext cx="92075" cy="90488"/>
              </a:xfrm>
              <a:custGeom>
                <a:avLst/>
                <a:gdLst>
                  <a:gd name="T0" fmla="*/ 2147483647 w 219"/>
                  <a:gd name="T1" fmla="*/ 2147483647 h 219"/>
                  <a:gd name="T2" fmla="*/ 2147483647 w 219"/>
                  <a:gd name="T3" fmla="*/ 2147483647 h 219"/>
                  <a:gd name="T4" fmla="*/ 2147483647 w 219"/>
                  <a:gd name="T5" fmla="*/ 2147483647 h 219"/>
                  <a:gd name="T6" fmla="*/ 2147483647 w 219"/>
                  <a:gd name="T7" fmla="*/ 2147483647 h 219"/>
                  <a:gd name="T8" fmla="*/ 2147483647 w 219"/>
                  <a:gd name="T9" fmla="*/ 2147483647 h 219"/>
                  <a:gd name="T10" fmla="*/ 2147483647 w 219"/>
                  <a:gd name="T11" fmla="*/ 2147483647 h 219"/>
                  <a:gd name="T12" fmla="*/ 2147483647 w 219"/>
                  <a:gd name="T13" fmla="*/ 2147483647 h 219"/>
                  <a:gd name="T14" fmla="*/ 2147483647 w 219"/>
                  <a:gd name="T15" fmla="*/ 2147483647 h 219"/>
                  <a:gd name="T16" fmla="*/ 0 w 219"/>
                  <a:gd name="T17" fmla="*/ 2147483647 h 219"/>
                  <a:gd name="T18" fmla="*/ 2147483647 w 219"/>
                  <a:gd name="T19" fmla="*/ 0 h 219"/>
                  <a:gd name="T20" fmla="*/ 2147483647 w 219"/>
                  <a:gd name="T21" fmla="*/ 2147483647 h 219"/>
                  <a:gd name="T22" fmla="*/ 2147483647 w 219"/>
                  <a:gd name="T23" fmla="*/ 2147483647 h 2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219"/>
                  <a:gd name="T38" fmla="*/ 219 w 219"/>
                  <a:gd name="T39" fmla="*/ 219 h 2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219">
                    <a:moveTo>
                      <a:pt x="110" y="53"/>
                    </a:moveTo>
                    <a:lnTo>
                      <a:pt x="110" y="53"/>
                    </a:lnTo>
                    <a:cubicBezTo>
                      <a:pt x="79" y="53"/>
                      <a:pt x="53" y="78"/>
                      <a:pt x="53" y="109"/>
                    </a:cubicBezTo>
                    <a:cubicBezTo>
                      <a:pt x="53" y="140"/>
                      <a:pt x="79" y="165"/>
                      <a:pt x="110" y="165"/>
                    </a:cubicBezTo>
                    <a:cubicBezTo>
                      <a:pt x="141" y="165"/>
                      <a:pt x="166" y="140"/>
                      <a:pt x="166" y="109"/>
                    </a:cubicBezTo>
                    <a:cubicBezTo>
                      <a:pt x="166" y="78"/>
                      <a:pt x="141" y="53"/>
                      <a:pt x="110" y="53"/>
                    </a:cubicBezTo>
                    <a:close/>
                    <a:moveTo>
                      <a:pt x="110" y="219"/>
                    </a:moveTo>
                    <a:lnTo>
                      <a:pt x="110" y="219"/>
                    </a:lnTo>
                    <a:cubicBezTo>
                      <a:pt x="49" y="219"/>
                      <a:pt x="0" y="170"/>
                      <a:pt x="0" y="109"/>
                    </a:cubicBezTo>
                    <a:cubicBezTo>
                      <a:pt x="0" y="49"/>
                      <a:pt x="49" y="0"/>
                      <a:pt x="110" y="0"/>
                    </a:cubicBezTo>
                    <a:cubicBezTo>
                      <a:pt x="170" y="0"/>
                      <a:pt x="219" y="49"/>
                      <a:pt x="219" y="109"/>
                    </a:cubicBezTo>
                    <a:cubicBezTo>
                      <a:pt x="219" y="170"/>
                      <a:pt x="170" y="219"/>
                      <a:pt x="110" y="21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Freeform 143"/>
              <p:cNvSpPr/>
              <p:nvPr/>
            </p:nvSpPr>
            <p:spPr bwMode="auto">
              <a:xfrm>
                <a:off x="819150" y="4029076"/>
                <a:ext cx="138113" cy="87313"/>
              </a:xfrm>
              <a:custGeom>
                <a:avLst/>
                <a:gdLst>
                  <a:gd name="T0" fmla="*/ 2147483647 w 332"/>
                  <a:gd name="T1" fmla="*/ 2147483647 h 206"/>
                  <a:gd name="T2" fmla="*/ 2147483647 w 332"/>
                  <a:gd name="T3" fmla="*/ 2147483647 h 206"/>
                  <a:gd name="T4" fmla="*/ 0 w 332"/>
                  <a:gd name="T5" fmla="*/ 2147483647 h 206"/>
                  <a:gd name="T6" fmla="*/ 0 w 332"/>
                  <a:gd name="T7" fmla="*/ 2147483647 h 206"/>
                  <a:gd name="T8" fmla="*/ 2147483647 w 332"/>
                  <a:gd name="T9" fmla="*/ 0 h 206"/>
                  <a:gd name="T10" fmla="*/ 2147483647 w 332"/>
                  <a:gd name="T11" fmla="*/ 2147483647 h 206"/>
                  <a:gd name="T12" fmla="*/ 2147483647 w 332"/>
                  <a:gd name="T13" fmla="*/ 2147483647 h 206"/>
                  <a:gd name="T14" fmla="*/ 2147483647 w 332"/>
                  <a:gd name="T15" fmla="*/ 2147483647 h 206"/>
                  <a:gd name="T16" fmla="*/ 2147483647 w 332"/>
                  <a:gd name="T17" fmla="*/ 2147483647 h 206"/>
                  <a:gd name="T18" fmla="*/ 2147483647 w 332"/>
                  <a:gd name="T19" fmla="*/ 2147483647 h 206"/>
                  <a:gd name="T20" fmla="*/ 2147483647 w 332"/>
                  <a:gd name="T21" fmla="*/ 2147483647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
                  <a:gd name="T34" fmla="*/ 0 h 206"/>
                  <a:gd name="T35" fmla="*/ 332 w 332"/>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 h="206">
                    <a:moveTo>
                      <a:pt x="332" y="206"/>
                    </a:moveTo>
                    <a:lnTo>
                      <a:pt x="332" y="206"/>
                    </a:lnTo>
                    <a:lnTo>
                      <a:pt x="0" y="206"/>
                    </a:lnTo>
                    <a:lnTo>
                      <a:pt x="0" y="180"/>
                    </a:lnTo>
                    <a:cubicBezTo>
                      <a:pt x="0" y="81"/>
                      <a:pt x="81" y="0"/>
                      <a:pt x="180" y="0"/>
                    </a:cubicBezTo>
                    <a:cubicBezTo>
                      <a:pt x="214" y="0"/>
                      <a:pt x="247" y="10"/>
                      <a:pt x="275" y="28"/>
                    </a:cubicBezTo>
                    <a:lnTo>
                      <a:pt x="247" y="73"/>
                    </a:lnTo>
                    <a:cubicBezTo>
                      <a:pt x="227" y="60"/>
                      <a:pt x="204" y="54"/>
                      <a:pt x="180" y="54"/>
                    </a:cubicBezTo>
                    <a:cubicBezTo>
                      <a:pt x="119" y="54"/>
                      <a:pt x="69" y="96"/>
                      <a:pt x="56" y="153"/>
                    </a:cubicBezTo>
                    <a:lnTo>
                      <a:pt x="332" y="153"/>
                    </a:lnTo>
                    <a:lnTo>
                      <a:pt x="332" y="206"/>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Freeform 144"/>
              <p:cNvSpPr>
                <a:spLocks noEditPoints="1"/>
              </p:cNvSpPr>
              <p:nvPr/>
            </p:nvSpPr>
            <p:spPr bwMode="auto">
              <a:xfrm>
                <a:off x="1058863" y="3960813"/>
                <a:ext cx="92075" cy="90488"/>
              </a:xfrm>
              <a:custGeom>
                <a:avLst/>
                <a:gdLst>
                  <a:gd name="T0" fmla="*/ 2147483647 w 219"/>
                  <a:gd name="T1" fmla="*/ 2147483647 h 219"/>
                  <a:gd name="T2" fmla="*/ 2147483647 w 219"/>
                  <a:gd name="T3" fmla="*/ 2147483647 h 219"/>
                  <a:gd name="T4" fmla="*/ 2147483647 w 219"/>
                  <a:gd name="T5" fmla="*/ 2147483647 h 219"/>
                  <a:gd name="T6" fmla="*/ 2147483647 w 219"/>
                  <a:gd name="T7" fmla="*/ 2147483647 h 219"/>
                  <a:gd name="T8" fmla="*/ 2147483647 w 219"/>
                  <a:gd name="T9" fmla="*/ 2147483647 h 219"/>
                  <a:gd name="T10" fmla="*/ 2147483647 w 219"/>
                  <a:gd name="T11" fmla="*/ 2147483647 h 219"/>
                  <a:gd name="T12" fmla="*/ 2147483647 w 219"/>
                  <a:gd name="T13" fmla="*/ 2147483647 h 219"/>
                  <a:gd name="T14" fmla="*/ 2147483647 w 219"/>
                  <a:gd name="T15" fmla="*/ 2147483647 h 219"/>
                  <a:gd name="T16" fmla="*/ 0 w 219"/>
                  <a:gd name="T17" fmla="*/ 2147483647 h 219"/>
                  <a:gd name="T18" fmla="*/ 2147483647 w 219"/>
                  <a:gd name="T19" fmla="*/ 0 h 219"/>
                  <a:gd name="T20" fmla="*/ 2147483647 w 219"/>
                  <a:gd name="T21" fmla="*/ 2147483647 h 219"/>
                  <a:gd name="T22" fmla="*/ 2147483647 w 219"/>
                  <a:gd name="T23" fmla="*/ 2147483647 h 2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219"/>
                  <a:gd name="T38" fmla="*/ 219 w 219"/>
                  <a:gd name="T39" fmla="*/ 219 h 2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219">
                    <a:moveTo>
                      <a:pt x="109" y="53"/>
                    </a:moveTo>
                    <a:lnTo>
                      <a:pt x="109" y="53"/>
                    </a:lnTo>
                    <a:cubicBezTo>
                      <a:pt x="78" y="53"/>
                      <a:pt x="53" y="78"/>
                      <a:pt x="53" y="109"/>
                    </a:cubicBezTo>
                    <a:cubicBezTo>
                      <a:pt x="53" y="140"/>
                      <a:pt x="78" y="165"/>
                      <a:pt x="109" y="165"/>
                    </a:cubicBezTo>
                    <a:cubicBezTo>
                      <a:pt x="140" y="165"/>
                      <a:pt x="165" y="140"/>
                      <a:pt x="165" y="109"/>
                    </a:cubicBezTo>
                    <a:cubicBezTo>
                      <a:pt x="165" y="78"/>
                      <a:pt x="140" y="53"/>
                      <a:pt x="109" y="53"/>
                    </a:cubicBezTo>
                    <a:close/>
                    <a:moveTo>
                      <a:pt x="109" y="219"/>
                    </a:moveTo>
                    <a:lnTo>
                      <a:pt x="109" y="219"/>
                    </a:lnTo>
                    <a:cubicBezTo>
                      <a:pt x="49" y="219"/>
                      <a:pt x="0" y="170"/>
                      <a:pt x="0" y="109"/>
                    </a:cubicBezTo>
                    <a:cubicBezTo>
                      <a:pt x="0" y="49"/>
                      <a:pt x="49" y="0"/>
                      <a:pt x="109" y="0"/>
                    </a:cubicBezTo>
                    <a:cubicBezTo>
                      <a:pt x="170" y="0"/>
                      <a:pt x="219" y="49"/>
                      <a:pt x="219" y="109"/>
                    </a:cubicBezTo>
                    <a:cubicBezTo>
                      <a:pt x="219" y="170"/>
                      <a:pt x="170" y="219"/>
                      <a:pt x="109" y="21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Freeform 145"/>
              <p:cNvSpPr/>
              <p:nvPr/>
            </p:nvSpPr>
            <p:spPr bwMode="auto">
              <a:xfrm>
                <a:off x="1039813" y="4029076"/>
                <a:ext cx="139700" cy="87313"/>
              </a:xfrm>
              <a:custGeom>
                <a:avLst/>
                <a:gdLst>
                  <a:gd name="T0" fmla="*/ 2147483647 w 333"/>
                  <a:gd name="T1" fmla="*/ 2147483647 h 206"/>
                  <a:gd name="T2" fmla="*/ 2147483647 w 333"/>
                  <a:gd name="T3" fmla="*/ 2147483647 h 206"/>
                  <a:gd name="T4" fmla="*/ 0 w 333"/>
                  <a:gd name="T5" fmla="*/ 2147483647 h 206"/>
                  <a:gd name="T6" fmla="*/ 0 w 333"/>
                  <a:gd name="T7" fmla="*/ 2147483647 h 206"/>
                  <a:gd name="T8" fmla="*/ 2147483647 w 333"/>
                  <a:gd name="T9" fmla="*/ 2147483647 h 206"/>
                  <a:gd name="T10" fmla="*/ 2147483647 w 333"/>
                  <a:gd name="T11" fmla="*/ 2147483647 h 206"/>
                  <a:gd name="T12" fmla="*/ 2147483647 w 333"/>
                  <a:gd name="T13" fmla="*/ 2147483647 h 206"/>
                  <a:gd name="T14" fmla="*/ 2147483647 w 333"/>
                  <a:gd name="T15" fmla="*/ 2147483647 h 206"/>
                  <a:gd name="T16" fmla="*/ 2147483647 w 333"/>
                  <a:gd name="T17" fmla="*/ 0 h 206"/>
                  <a:gd name="T18" fmla="*/ 2147483647 w 333"/>
                  <a:gd name="T19" fmla="*/ 2147483647 h 206"/>
                  <a:gd name="T20" fmla="*/ 2147483647 w 333"/>
                  <a:gd name="T21" fmla="*/ 2147483647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3"/>
                  <a:gd name="T34" fmla="*/ 0 h 206"/>
                  <a:gd name="T35" fmla="*/ 333 w 333"/>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3" h="206">
                    <a:moveTo>
                      <a:pt x="333" y="206"/>
                    </a:moveTo>
                    <a:lnTo>
                      <a:pt x="333" y="206"/>
                    </a:lnTo>
                    <a:lnTo>
                      <a:pt x="0" y="206"/>
                    </a:lnTo>
                    <a:lnTo>
                      <a:pt x="0" y="153"/>
                    </a:lnTo>
                    <a:lnTo>
                      <a:pt x="276" y="153"/>
                    </a:lnTo>
                    <a:cubicBezTo>
                      <a:pt x="264" y="96"/>
                      <a:pt x="213" y="54"/>
                      <a:pt x="153" y="54"/>
                    </a:cubicBezTo>
                    <a:cubicBezTo>
                      <a:pt x="128" y="54"/>
                      <a:pt x="104" y="61"/>
                      <a:pt x="83" y="75"/>
                    </a:cubicBezTo>
                    <a:lnTo>
                      <a:pt x="53" y="31"/>
                    </a:lnTo>
                    <a:cubicBezTo>
                      <a:pt x="83" y="11"/>
                      <a:pt x="117" y="0"/>
                      <a:pt x="153" y="0"/>
                    </a:cubicBezTo>
                    <a:cubicBezTo>
                      <a:pt x="252" y="0"/>
                      <a:pt x="333" y="81"/>
                      <a:pt x="333" y="180"/>
                    </a:cubicBezTo>
                    <a:lnTo>
                      <a:pt x="333" y="206"/>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Freeform 146"/>
              <p:cNvSpPr>
                <a:spLocks noEditPoints="1"/>
              </p:cNvSpPr>
              <p:nvPr/>
            </p:nvSpPr>
            <p:spPr bwMode="auto">
              <a:xfrm>
                <a:off x="939800" y="3910013"/>
                <a:ext cx="119063" cy="117475"/>
              </a:xfrm>
              <a:custGeom>
                <a:avLst/>
                <a:gdLst>
                  <a:gd name="T0" fmla="*/ 2147483647 w 283"/>
                  <a:gd name="T1" fmla="*/ 2147483647 h 282"/>
                  <a:gd name="T2" fmla="*/ 2147483647 w 283"/>
                  <a:gd name="T3" fmla="*/ 2147483647 h 282"/>
                  <a:gd name="T4" fmla="*/ 2147483647 w 283"/>
                  <a:gd name="T5" fmla="*/ 2147483647 h 282"/>
                  <a:gd name="T6" fmla="*/ 2147483647 w 283"/>
                  <a:gd name="T7" fmla="*/ 2147483647 h 282"/>
                  <a:gd name="T8" fmla="*/ 2147483647 w 283"/>
                  <a:gd name="T9" fmla="*/ 2147483647 h 282"/>
                  <a:gd name="T10" fmla="*/ 2147483647 w 283"/>
                  <a:gd name="T11" fmla="*/ 2147483647 h 282"/>
                  <a:gd name="T12" fmla="*/ 2147483647 w 283"/>
                  <a:gd name="T13" fmla="*/ 2147483647 h 282"/>
                  <a:gd name="T14" fmla="*/ 2147483647 w 283"/>
                  <a:gd name="T15" fmla="*/ 2147483647 h 282"/>
                  <a:gd name="T16" fmla="*/ 0 w 283"/>
                  <a:gd name="T17" fmla="*/ 2147483647 h 282"/>
                  <a:gd name="T18" fmla="*/ 2147483647 w 283"/>
                  <a:gd name="T19" fmla="*/ 0 h 282"/>
                  <a:gd name="T20" fmla="*/ 2147483647 w 283"/>
                  <a:gd name="T21" fmla="*/ 2147483647 h 282"/>
                  <a:gd name="T22" fmla="*/ 2147483647 w 283"/>
                  <a:gd name="T23" fmla="*/ 2147483647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3"/>
                  <a:gd name="T37" fmla="*/ 0 h 282"/>
                  <a:gd name="T38" fmla="*/ 283 w 283"/>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3" h="282">
                    <a:moveTo>
                      <a:pt x="141" y="53"/>
                    </a:moveTo>
                    <a:lnTo>
                      <a:pt x="141" y="53"/>
                    </a:lnTo>
                    <a:cubicBezTo>
                      <a:pt x="93" y="53"/>
                      <a:pt x="54" y="92"/>
                      <a:pt x="54" y="141"/>
                    </a:cubicBezTo>
                    <a:cubicBezTo>
                      <a:pt x="54" y="189"/>
                      <a:pt x="93" y="229"/>
                      <a:pt x="141" y="229"/>
                    </a:cubicBezTo>
                    <a:cubicBezTo>
                      <a:pt x="190" y="229"/>
                      <a:pt x="229" y="189"/>
                      <a:pt x="229" y="141"/>
                    </a:cubicBezTo>
                    <a:cubicBezTo>
                      <a:pt x="229" y="92"/>
                      <a:pt x="190" y="53"/>
                      <a:pt x="141" y="53"/>
                    </a:cubicBezTo>
                    <a:close/>
                    <a:moveTo>
                      <a:pt x="141" y="282"/>
                    </a:moveTo>
                    <a:lnTo>
                      <a:pt x="141" y="282"/>
                    </a:lnTo>
                    <a:cubicBezTo>
                      <a:pt x="64" y="282"/>
                      <a:pt x="0" y="219"/>
                      <a:pt x="0" y="141"/>
                    </a:cubicBezTo>
                    <a:cubicBezTo>
                      <a:pt x="0" y="63"/>
                      <a:pt x="64" y="0"/>
                      <a:pt x="141" y="0"/>
                    </a:cubicBezTo>
                    <a:cubicBezTo>
                      <a:pt x="219" y="0"/>
                      <a:pt x="283" y="63"/>
                      <a:pt x="283" y="141"/>
                    </a:cubicBezTo>
                    <a:cubicBezTo>
                      <a:pt x="283" y="219"/>
                      <a:pt x="219" y="282"/>
                      <a:pt x="141" y="282"/>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Freeform 147"/>
              <p:cNvSpPr>
                <a:spLocks noEditPoints="1"/>
              </p:cNvSpPr>
              <p:nvPr/>
            </p:nvSpPr>
            <p:spPr bwMode="auto">
              <a:xfrm>
                <a:off x="900113" y="4005263"/>
                <a:ext cx="198438" cy="111125"/>
              </a:xfrm>
              <a:custGeom>
                <a:avLst/>
                <a:gdLst>
                  <a:gd name="T0" fmla="*/ 2147483647 w 475"/>
                  <a:gd name="T1" fmla="*/ 2147483647 h 263"/>
                  <a:gd name="T2" fmla="*/ 2147483647 w 475"/>
                  <a:gd name="T3" fmla="*/ 2147483647 h 263"/>
                  <a:gd name="T4" fmla="*/ 2147483647 w 475"/>
                  <a:gd name="T5" fmla="*/ 2147483647 h 263"/>
                  <a:gd name="T6" fmla="*/ 2147483647 w 475"/>
                  <a:gd name="T7" fmla="*/ 2147483647 h 263"/>
                  <a:gd name="T8" fmla="*/ 2147483647 w 475"/>
                  <a:gd name="T9" fmla="*/ 2147483647 h 263"/>
                  <a:gd name="T10" fmla="*/ 2147483647 w 475"/>
                  <a:gd name="T11" fmla="*/ 2147483647 h 263"/>
                  <a:gd name="T12" fmla="*/ 2147483647 w 475"/>
                  <a:gd name="T13" fmla="*/ 2147483647 h 263"/>
                  <a:gd name="T14" fmla="*/ 0 w 475"/>
                  <a:gd name="T15" fmla="*/ 2147483647 h 263"/>
                  <a:gd name="T16" fmla="*/ 0 w 475"/>
                  <a:gd name="T17" fmla="*/ 2147483647 h 263"/>
                  <a:gd name="T18" fmla="*/ 2147483647 w 475"/>
                  <a:gd name="T19" fmla="*/ 0 h 263"/>
                  <a:gd name="T20" fmla="*/ 2147483647 w 475"/>
                  <a:gd name="T21" fmla="*/ 2147483647 h 263"/>
                  <a:gd name="T22" fmla="*/ 2147483647 w 475"/>
                  <a:gd name="T23" fmla="*/ 2147483647 h 2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5"/>
                  <a:gd name="T37" fmla="*/ 0 h 263"/>
                  <a:gd name="T38" fmla="*/ 475 w 475"/>
                  <a:gd name="T39" fmla="*/ 263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5" h="263">
                    <a:moveTo>
                      <a:pt x="55" y="210"/>
                    </a:moveTo>
                    <a:lnTo>
                      <a:pt x="55" y="210"/>
                    </a:lnTo>
                    <a:lnTo>
                      <a:pt x="419" y="210"/>
                    </a:lnTo>
                    <a:cubicBezTo>
                      <a:pt x="406" y="121"/>
                      <a:pt x="330" y="53"/>
                      <a:pt x="237" y="53"/>
                    </a:cubicBezTo>
                    <a:cubicBezTo>
                      <a:pt x="145" y="53"/>
                      <a:pt x="68" y="121"/>
                      <a:pt x="55" y="210"/>
                    </a:cubicBezTo>
                    <a:close/>
                    <a:moveTo>
                      <a:pt x="475" y="263"/>
                    </a:moveTo>
                    <a:lnTo>
                      <a:pt x="475" y="263"/>
                    </a:lnTo>
                    <a:lnTo>
                      <a:pt x="0" y="263"/>
                    </a:lnTo>
                    <a:lnTo>
                      <a:pt x="0" y="237"/>
                    </a:lnTo>
                    <a:cubicBezTo>
                      <a:pt x="0" y="106"/>
                      <a:pt x="107" y="0"/>
                      <a:pt x="237" y="0"/>
                    </a:cubicBezTo>
                    <a:cubicBezTo>
                      <a:pt x="368" y="0"/>
                      <a:pt x="475" y="106"/>
                      <a:pt x="475" y="237"/>
                    </a:cubicBezTo>
                    <a:lnTo>
                      <a:pt x="475" y="263"/>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0" name="文本框 49"/>
            <p:cNvSpPr txBox="1"/>
            <p:nvPr/>
          </p:nvSpPr>
          <p:spPr>
            <a:xfrm>
              <a:off x="1358669" y="2070418"/>
              <a:ext cx="716431" cy="322554"/>
            </a:xfrm>
            <a:prstGeom prst="rect">
              <a:avLst/>
            </a:prstGeom>
            <a:noFill/>
          </p:spPr>
          <p:txBody>
            <a:bodyPr wrap="square" rtlCol="0">
              <a:spAutoFit/>
            </a:bodyPr>
            <a:lstStyle/>
            <a:p>
              <a:r>
                <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财务</a:t>
              </a:r>
              <a:endPar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4" name="Freeform 6"/>
          <p:cNvSpPr>
            <a:spLocks noEditPoints="1"/>
          </p:cNvSpPr>
          <p:nvPr/>
        </p:nvSpPr>
        <p:spPr bwMode="auto">
          <a:xfrm>
            <a:off x="6953598" y="5729701"/>
            <a:ext cx="220386" cy="222807"/>
          </a:xfrm>
          <a:custGeom>
            <a:avLst/>
            <a:gdLst>
              <a:gd name="T0" fmla="*/ 188 w 377"/>
              <a:gd name="T1" fmla="*/ 36 h 377"/>
              <a:gd name="T2" fmla="*/ 188 w 377"/>
              <a:gd name="T3" fmla="*/ 36 h 377"/>
              <a:gd name="T4" fmla="*/ 36 w 377"/>
              <a:gd name="T5" fmla="*/ 188 h 377"/>
              <a:gd name="T6" fmla="*/ 188 w 377"/>
              <a:gd name="T7" fmla="*/ 340 h 377"/>
              <a:gd name="T8" fmla="*/ 341 w 377"/>
              <a:gd name="T9" fmla="*/ 188 h 377"/>
              <a:gd name="T10" fmla="*/ 188 w 377"/>
              <a:gd name="T11" fmla="*/ 36 h 377"/>
              <a:gd name="T12" fmla="*/ 188 w 377"/>
              <a:gd name="T13" fmla="*/ 377 h 377"/>
              <a:gd name="T14" fmla="*/ 188 w 377"/>
              <a:gd name="T15" fmla="*/ 377 h 377"/>
              <a:gd name="T16" fmla="*/ 0 w 377"/>
              <a:gd name="T17" fmla="*/ 188 h 377"/>
              <a:gd name="T18" fmla="*/ 188 w 377"/>
              <a:gd name="T19" fmla="*/ 0 h 377"/>
              <a:gd name="T20" fmla="*/ 377 w 377"/>
              <a:gd name="T21" fmla="*/ 188 h 377"/>
              <a:gd name="T22" fmla="*/ 188 w 377"/>
              <a:gd name="T23" fmla="*/ 37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377">
                <a:moveTo>
                  <a:pt x="188" y="36"/>
                </a:moveTo>
                <a:lnTo>
                  <a:pt x="188" y="36"/>
                </a:lnTo>
                <a:cubicBezTo>
                  <a:pt x="105" y="36"/>
                  <a:pt x="36" y="104"/>
                  <a:pt x="36" y="188"/>
                </a:cubicBezTo>
                <a:cubicBezTo>
                  <a:pt x="36" y="272"/>
                  <a:pt x="105" y="340"/>
                  <a:pt x="188" y="340"/>
                </a:cubicBezTo>
                <a:cubicBezTo>
                  <a:pt x="272" y="340"/>
                  <a:pt x="341" y="272"/>
                  <a:pt x="341" y="188"/>
                </a:cubicBezTo>
                <a:cubicBezTo>
                  <a:pt x="341" y="104"/>
                  <a:pt x="272" y="36"/>
                  <a:pt x="188" y="36"/>
                </a:cubicBezTo>
                <a:close/>
                <a:moveTo>
                  <a:pt x="188" y="377"/>
                </a:moveTo>
                <a:lnTo>
                  <a:pt x="188" y="377"/>
                </a:lnTo>
                <a:cubicBezTo>
                  <a:pt x="84" y="377"/>
                  <a:pt x="0" y="292"/>
                  <a:pt x="0" y="188"/>
                </a:cubicBezTo>
                <a:cubicBezTo>
                  <a:pt x="0" y="84"/>
                  <a:pt x="84" y="0"/>
                  <a:pt x="188" y="0"/>
                </a:cubicBezTo>
                <a:cubicBezTo>
                  <a:pt x="293" y="0"/>
                  <a:pt x="377" y="84"/>
                  <a:pt x="377" y="188"/>
                </a:cubicBezTo>
                <a:cubicBezTo>
                  <a:pt x="377" y="292"/>
                  <a:pt x="293" y="377"/>
                  <a:pt x="188" y="377"/>
                </a:cubicBezTo>
                <a:close/>
              </a:path>
            </a:pathLst>
          </a:custGeom>
          <a:solidFill>
            <a:srgbClr val="0070C0"/>
          </a:solidFill>
          <a:ln w="0">
            <a:noFill/>
            <a:prstDash val="solid"/>
            <a:round/>
          </a:ln>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Freeform 6"/>
          <p:cNvSpPr>
            <a:spLocks noEditPoints="1"/>
          </p:cNvSpPr>
          <p:nvPr/>
        </p:nvSpPr>
        <p:spPr bwMode="auto">
          <a:xfrm>
            <a:off x="5040597" y="5726313"/>
            <a:ext cx="220386" cy="222807"/>
          </a:xfrm>
          <a:custGeom>
            <a:avLst/>
            <a:gdLst>
              <a:gd name="T0" fmla="*/ 188 w 377"/>
              <a:gd name="T1" fmla="*/ 36 h 377"/>
              <a:gd name="T2" fmla="*/ 188 w 377"/>
              <a:gd name="T3" fmla="*/ 36 h 377"/>
              <a:gd name="T4" fmla="*/ 36 w 377"/>
              <a:gd name="T5" fmla="*/ 188 h 377"/>
              <a:gd name="T6" fmla="*/ 188 w 377"/>
              <a:gd name="T7" fmla="*/ 340 h 377"/>
              <a:gd name="T8" fmla="*/ 341 w 377"/>
              <a:gd name="T9" fmla="*/ 188 h 377"/>
              <a:gd name="T10" fmla="*/ 188 w 377"/>
              <a:gd name="T11" fmla="*/ 36 h 377"/>
              <a:gd name="T12" fmla="*/ 188 w 377"/>
              <a:gd name="T13" fmla="*/ 377 h 377"/>
              <a:gd name="T14" fmla="*/ 188 w 377"/>
              <a:gd name="T15" fmla="*/ 377 h 377"/>
              <a:gd name="T16" fmla="*/ 0 w 377"/>
              <a:gd name="T17" fmla="*/ 188 h 377"/>
              <a:gd name="T18" fmla="*/ 188 w 377"/>
              <a:gd name="T19" fmla="*/ 0 h 377"/>
              <a:gd name="T20" fmla="*/ 377 w 377"/>
              <a:gd name="T21" fmla="*/ 188 h 377"/>
              <a:gd name="T22" fmla="*/ 188 w 377"/>
              <a:gd name="T23" fmla="*/ 37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377">
                <a:moveTo>
                  <a:pt x="188" y="36"/>
                </a:moveTo>
                <a:lnTo>
                  <a:pt x="188" y="36"/>
                </a:lnTo>
                <a:cubicBezTo>
                  <a:pt x="105" y="36"/>
                  <a:pt x="36" y="104"/>
                  <a:pt x="36" y="188"/>
                </a:cubicBezTo>
                <a:cubicBezTo>
                  <a:pt x="36" y="272"/>
                  <a:pt x="105" y="340"/>
                  <a:pt x="188" y="340"/>
                </a:cubicBezTo>
                <a:cubicBezTo>
                  <a:pt x="272" y="340"/>
                  <a:pt x="341" y="272"/>
                  <a:pt x="341" y="188"/>
                </a:cubicBezTo>
                <a:cubicBezTo>
                  <a:pt x="341" y="104"/>
                  <a:pt x="272" y="36"/>
                  <a:pt x="188" y="36"/>
                </a:cubicBezTo>
                <a:close/>
                <a:moveTo>
                  <a:pt x="188" y="377"/>
                </a:moveTo>
                <a:lnTo>
                  <a:pt x="188" y="377"/>
                </a:lnTo>
                <a:cubicBezTo>
                  <a:pt x="84" y="377"/>
                  <a:pt x="0" y="292"/>
                  <a:pt x="0" y="188"/>
                </a:cubicBezTo>
                <a:cubicBezTo>
                  <a:pt x="0" y="84"/>
                  <a:pt x="84" y="0"/>
                  <a:pt x="188" y="0"/>
                </a:cubicBezTo>
                <a:cubicBezTo>
                  <a:pt x="293" y="0"/>
                  <a:pt x="377" y="84"/>
                  <a:pt x="377" y="188"/>
                </a:cubicBezTo>
                <a:cubicBezTo>
                  <a:pt x="377" y="292"/>
                  <a:pt x="293" y="377"/>
                  <a:pt x="188" y="377"/>
                </a:cubicBezTo>
                <a:close/>
              </a:path>
            </a:pathLst>
          </a:custGeom>
          <a:solidFill>
            <a:srgbClr val="0070C0"/>
          </a:solidFill>
          <a:ln w="0">
            <a:noFill/>
            <a:prstDash val="solid"/>
            <a:round/>
          </a:ln>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Freeform 7"/>
          <p:cNvSpPr/>
          <p:nvPr/>
        </p:nvSpPr>
        <p:spPr bwMode="auto">
          <a:xfrm>
            <a:off x="6873274" y="5949120"/>
            <a:ext cx="381033" cy="202626"/>
          </a:xfrm>
          <a:custGeom>
            <a:avLst/>
            <a:gdLst>
              <a:gd name="T0" fmla="*/ 651 w 651"/>
              <a:gd name="T1" fmla="*/ 344 h 344"/>
              <a:gd name="T2" fmla="*/ 651 w 651"/>
              <a:gd name="T3" fmla="*/ 344 h 344"/>
              <a:gd name="T4" fmla="*/ 458 w 651"/>
              <a:gd name="T5" fmla="*/ 344 h 344"/>
              <a:gd name="T6" fmla="*/ 439 w 651"/>
              <a:gd name="T7" fmla="*/ 326 h 344"/>
              <a:gd name="T8" fmla="*/ 458 w 651"/>
              <a:gd name="T9" fmla="*/ 308 h 344"/>
              <a:gd name="T10" fmla="*/ 614 w 651"/>
              <a:gd name="T11" fmla="*/ 308 h 344"/>
              <a:gd name="T12" fmla="*/ 325 w 651"/>
              <a:gd name="T13" fmla="*/ 37 h 344"/>
              <a:gd name="T14" fmla="*/ 37 w 651"/>
              <a:gd name="T15" fmla="*/ 308 h 344"/>
              <a:gd name="T16" fmla="*/ 340 w 651"/>
              <a:gd name="T17" fmla="*/ 308 h 344"/>
              <a:gd name="T18" fmla="*/ 358 w 651"/>
              <a:gd name="T19" fmla="*/ 326 h 344"/>
              <a:gd name="T20" fmla="*/ 340 w 651"/>
              <a:gd name="T21" fmla="*/ 344 h 344"/>
              <a:gd name="T22" fmla="*/ 0 w 651"/>
              <a:gd name="T23" fmla="*/ 344 h 344"/>
              <a:gd name="T24" fmla="*/ 0 w 651"/>
              <a:gd name="T25" fmla="*/ 326 h 344"/>
              <a:gd name="T26" fmla="*/ 325 w 651"/>
              <a:gd name="T27" fmla="*/ 0 h 344"/>
              <a:gd name="T28" fmla="*/ 651 w 651"/>
              <a:gd name="T29" fmla="*/ 326 h 344"/>
              <a:gd name="T30" fmla="*/ 651 w 651"/>
              <a:gd name="T3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1" h="344">
                <a:moveTo>
                  <a:pt x="651" y="344"/>
                </a:moveTo>
                <a:lnTo>
                  <a:pt x="651" y="344"/>
                </a:lnTo>
                <a:lnTo>
                  <a:pt x="458" y="344"/>
                </a:lnTo>
                <a:cubicBezTo>
                  <a:pt x="447" y="344"/>
                  <a:pt x="439" y="336"/>
                  <a:pt x="439" y="326"/>
                </a:cubicBezTo>
                <a:cubicBezTo>
                  <a:pt x="439" y="316"/>
                  <a:pt x="447" y="308"/>
                  <a:pt x="458" y="308"/>
                </a:cubicBezTo>
                <a:lnTo>
                  <a:pt x="614" y="308"/>
                </a:lnTo>
                <a:cubicBezTo>
                  <a:pt x="605" y="157"/>
                  <a:pt x="479" y="37"/>
                  <a:pt x="325" y="37"/>
                </a:cubicBezTo>
                <a:cubicBezTo>
                  <a:pt x="172" y="37"/>
                  <a:pt x="46" y="157"/>
                  <a:pt x="37" y="308"/>
                </a:cubicBezTo>
                <a:lnTo>
                  <a:pt x="340" y="308"/>
                </a:lnTo>
                <a:cubicBezTo>
                  <a:pt x="350" y="308"/>
                  <a:pt x="358" y="316"/>
                  <a:pt x="358" y="326"/>
                </a:cubicBezTo>
                <a:cubicBezTo>
                  <a:pt x="358" y="336"/>
                  <a:pt x="350" y="344"/>
                  <a:pt x="340" y="344"/>
                </a:cubicBezTo>
                <a:lnTo>
                  <a:pt x="0" y="344"/>
                </a:lnTo>
                <a:lnTo>
                  <a:pt x="0" y="326"/>
                </a:lnTo>
                <a:cubicBezTo>
                  <a:pt x="0" y="146"/>
                  <a:pt x="146" y="0"/>
                  <a:pt x="325" y="0"/>
                </a:cubicBezTo>
                <a:cubicBezTo>
                  <a:pt x="505" y="0"/>
                  <a:pt x="651" y="146"/>
                  <a:pt x="651" y="326"/>
                </a:cubicBezTo>
                <a:lnTo>
                  <a:pt x="651" y="344"/>
                </a:lnTo>
                <a:close/>
              </a:path>
            </a:pathLst>
          </a:custGeom>
          <a:solidFill>
            <a:srgbClr val="0070C0"/>
          </a:solidFill>
          <a:ln w="0">
            <a:noFill/>
            <a:prstDash val="solid"/>
            <a:round/>
          </a:ln>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Freeform 7"/>
          <p:cNvSpPr/>
          <p:nvPr/>
        </p:nvSpPr>
        <p:spPr bwMode="auto">
          <a:xfrm>
            <a:off x="4965984" y="5942800"/>
            <a:ext cx="381033" cy="202626"/>
          </a:xfrm>
          <a:custGeom>
            <a:avLst/>
            <a:gdLst>
              <a:gd name="T0" fmla="*/ 651 w 651"/>
              <a:gd name="T1" fmla="*/ 344 h 344"/>
              <a:gd name="T2" fmla="*/ 651 w 651"/>
              <a:gd name="T3" fmla="*/ 344 h 344"/>
              <a:gd name="T4" fmla="*/ 458 w 651"/>
              <a:gd name="T5" fmla="*/ 344 h 344"/>
              <a:gd name="T6" fmla="*/ 439 w 651"/>
              <a:gd name="T7" fmla="*/ 326 h 344"/>
              <a:gd name="T8" fmla="*/ 458 w 651"/>
              <a:gd name="T9" fmla="*/ 308 h 344"/>
              <a:gd name="T10" fmla="*/ 614 w 651"/>
              <a:gd name="T11" fmla="*/ 308 h 344"/>
              <a:gd name="T12" fmla="*/ 325 w 651"/>
              <a:gd name="T13" fmla="*/ 37 h 344"/>
              <a:gd name="T14" fmla="*/ 37 w 651"/>
              <a:gd name="T15" fmla="*/ 308 h 344"/>
              <a:gd name="T16" fmla="*/ 340 w 651"/>
              <a:gd name="T17" fmla="*/ 308 h 344"/>
              <a:gd name="T18" fmla="*/ 358 w 651"/>
              <a:gd name="T19" fmla="*/ 326 h 344"/>
              <a:gd name="T20" fmla="*/ 340 w 651"/>
              <a:gd name="T21" fmla="*/ 344 h 344"/>
              <a:gd name="T22" fmla="*/ 0 w 651"/>
              <a:gd name="T23" fmla="*/ 344 h 344"/>
              <a:gd name="T24" fmla="*/ 0 w 651"/>
              <a:gd name="T25" fmla="*/ 326 h 344"/>
              <a:gd name="T26" fmla="*/ 325 w 651"/>
              <a:gd name="T27" fmla="*/ 0 h 344"/>
              <a:gd name="T28" fmla="*/ 651 w 651"/>
              <a:gd name="T29" fmla="*/ 326 h 344"/>
              <a:gd name="T30" fmla="*/ 651 w 651"/>
              <a:gd name="T3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1" h="344">
                <a:moveTo>
                  <a:pt x="651" y="344"/>
                </a:moveTo>
                <a:lnTo>
                  <a:pt x="651" y="344"/>
                </a:lnTo>
                <a:lnTo>
                  <a:pt x="458" y="344"/>
                </a:lnTo>
                <a:cubicBezTo>
                  <a:pt x="447" y="344"/>
                  <a:pt x="439" y="336"/>
                  <a:pt x="439" y="326"/>
                </a:cubicBezTo>
                <a:cubicBezTo>
                  <a:pt x="439" y="316"/>
                  <a:pt x="447" y="308"/>
                  <a:pt x="458" y="308"/>
                </a:cubicBezTo>
                <a:lnTo>
                  <a:pt x="614" y="308"/>
                </a:lnTo>
                <a:cubicBezTo>
                  <a:pt x="605" y="157"/>
                  <a:pt x="479" y="37"/>
                  <a:pt x="325" y="37"/>
                </a:cubicBezTo>
                <a:cubicBezTo>
                  <a:pt x="172" y="37"/>
                  <a:pt x="46" y="157"/>
                  <a:pt x="37" y="308"/>
                </a:cubicBezTo>
                <a:lnTo>
                  <a:pt x="340" y="308"/>
                </a:lnTo>
                <a:cubicBezTo>
                  <a:pt x="350" y="308"/>
                  <a:pt x="358" y="316"/>
                  <a:pt x="358" y="326"/>
                </a:cubicBezTo>
                <a:cubicBezTo>
                  <a:pt x="358" y="336"/>
                  <a:pt x="350" y="344"/>
                  <a:pt x="340" y="344"/>
                </a:cubicBezTo>
                <a:lnTo>
                  <a:pt x="0" y="344"/>
                </a:lnTo>
                <a:lnTo>
                  <a:pt x="0" y="326"/>
                </a:lnTo>
                <a:cubicBezTo>
                  <a:pt x="0" y="146"/>
                  <a:pt x="146" y="0"/>
                  <a:pt x="325" y="0"/>
                </a:cubicBezTo>
                <a:cubicBezTo>
                  <a:pt x="505" y="0"/>
                  <a:pt x="651" y="146"/>
                  <a:pt x="651" y="326"/>
                </a:cubicBezTo>
                <a:lnTo>
                  <a:pt x="651" y="344"/>
                </a:lnTo>
                <a:close/>
              </a:path>
            </a:pathLst>
          </a:custGeom>
          <a:solidFill>
            <a:srgbClr val="0070C0"/>
          </a:solidFill>
          <a:ln w="0">
            <a:noFill/>
            <a:prstDash val="solid"/>
            <a:round/>
          </a:ln>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文本框 68"/>
          <p:cNvSpPr txBox="1"/>
          <p:nvPr/>
        </p:nvSpPr>
        <p:spPr>
          <a:xfrm>
            <a:off x="4835860" y="6123185"/>
            <a:ext cx="629859" cy="276999"/>
          </a:xfrm>
          <a:prstGeom prst="rect">
            <a:avLst/>
          </a:prstGeom>
          <a:noFill/>
        </p:spPr>
        <p:txBody>
          <a:bodyPr wrap="square" rtlCol="0">
            <a:spAutoFit/>
          </a:bodyPr>
          <a:lstStyle/>
          <a:p>
            <a:pPr algn="ctr"/>
            <a:r>
              <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员工</a:t>
            </a:r>
            <a:r>
              <a:rPr lang="en-US" altLang="zh-CN" sz="1200" b="1" dirty="0" smtClean="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文本框 69"/>
          <p:cNvSpPr txBox="1"/>
          <p:nvPr/>
        </p:nvSpPr>
        <p:spPr>
          <a:xfrm>
            <a:off x="6748860" y="6140333"/>
            <a:ext cx="629859" cy="276999"/>
          </a:xfrm>
          <a:prstGeom prst="rect">
            <a:avLst/>
          </a:prstGeom>
          <a:noFill/>
        </p:spPr>
        <p:txBody>
          <a:bodyPr wrap="square" rtlCol="0">
            <a:spAutoFit/>
          </a:bodyPr>
          <a:lstStyle/>
          <a:p>
            <a:pPr algn="ctr"/>
            <a:r>
              <a:rPr lang="zh-CN" altLang="en-US" sz="1200" b="1" dirty="0" smtClean="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员工</a:t>
            </a:r>
            <a:r>
              <a:rPr lang="en-US" altLang="zh-CN" sz="1200" b="1" dirty="0" smtClean="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2" name="组合 71"/>
          <p:cNvGrpSpPr/>
          <p:nvPr/>
        </p:nvGrpSpPr>
        <p:grpSpPr>
          <a:xfrm>
            <a:off x="5741201" y="4694020"/>
            <a:ext cx="770558" cy="700929"/>
            <a:chOff x="1248894" y="2016163"/>
            <a:chExt cx="888527" cy="816204"/>
          </a:xfrm>
        </p:grpSpPr>
        <p:grpSp>
          <p:nvGrpSpPr>
            <p:cNvPr id="73" name="组合 397"/>
            <p:cNvGrpSpPr/>
            <p:nvPr/>
          </p:nvGrpSpPr>
          <p:grpSpPr bwMode="auto">
            <a:xfrm>
              <a:off x="1248894" y="2016163"/>
              <a:ext cx="800303" cy="816204"/>
              <a:chOff x="698500" y="3667126"/>
              <a:chExt cx="600075" cy="612775"/>
            </a:xfrm>
            <a:solidFill>
              <a:srgbClr val="0070C0"/>
            </a:solidFill>
          </p:grpSpPr>
          <p:sp>
            <p:nvSpPr>
              <p:cNvPr id="75" name="Freeform 139"/>
              <p:cNvSpPr/>
              <p:nvPr/>
            </p:nvSpPr>
            <p:spPr bwMode="auto">
              <a:xfrm>
                <a:off x="698500" y="3667126"/>
                <a:ext cx="600075" cy="596900"/>
              </a:xfrm>
              <a:custGeom>
                <a:avLst/>
                <a:gdLst>
                  <a:gd name="T0" fmla="*/ 2147483647 w 1429"/>
                  <a:gd name="T1" fmla="*/ 2147483647 h 1422"/>
                  <a:gd name="T2" fmla="*/ 2147483647 w 1429"/>
                  <a:gd name="T3" fmla="*/ 2147483647 h 1422"/>
                  <a:gd name="T4" fmla="*/ 0 w 1429"/>
                  <a:gd name="T5" fmla="*/ 2147483647 h 1422"/>
                  <a:gd name="T6" fmla="*/ 2147483647 w 1429"/>
                  <a:gd name="T7" fmla="*/ 0 h 1422"/>
                  <a:gd name="T8" fmla="*/ 2147483647 w 1429"/>
                  <a:gd name="T9" fmla="*/ 2147483647 h 1422"/>
                  <a:gd name="T10" fmla="*/ 2147483647 w 1429"/>
                  <a:gd name="T11" fmla="*/ 2147483647 h 1422"/>
                  <a:gd name="T12" fmla="*/ 2147483647 w 1429"/>
                  <a:gd name="T13" fmla="*/ 2147483647 h 1422"/>
                  <a:gd name="T14" fmla="*/ 2147483647 w 1429"/>
                  <a:gd name="T15" fmla="*/ 2147483647 h 1422"/>
                  <a:gd name="T16" fmla="*/ 2147483647 w 1429"/>
                  <a:gd name="T17" fmla="*/ 2147483647 h 1422"/>
                  <a:gd name="T18" fmla="*/ 2147483647 w 1429"/>
                  <a:gd name="T19" fmla="*/ 2147483647 h 1422"/>
                  <a:gd name="T20" fmla="*/ 2147483647 w 1429"/>
                  <a:gd name="T21" fmla="*/ 2147483647 h 1422"/>
                  <a:gd name="T22" fmla="*/ 2147483647 w 1429"/>
                  <a:gd name="T23" fmla="*/ 2147483647 h 14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29"/>
                  <a:gd name="T37" fmla="*/ 0 h 1422"/>
                  <a:gd name="T38" fmla="*/ 1429 w 1429"/>
                  <a:gd name="T39" fmla="*/ 1422 h 14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29" h="1422">
                    <a:moveTo>
                      <a:pt x="607" y="1422"/>
                    </a:moveTo>
                    <a:lnTo>
                      <a:pt x="607" y="1422"/>
                    </a:lnTo>
                    <a:cubicBezTo>
                      <a:pt x="261" y="1369"/>
                      <a:pt x="0" y="1066"/>
                      <a:pt x="0" y="715"/>
                    </a:cubicBezTo>
                    <a:cubicBezTo>
                      <a:pt x="0" y="321"/>
                      <a:pt x="320" y="0"/>
                      <a:pt x="714" y="0"/>
                    </a:cubicBezTo>
                    <a:cubicBezTo>
                      <a:pt x="1109" y="0"/>
                      <a:pt x="1429" y="321"/>
                      <a:pt x="1429" y="715"/>
                    </a:cubicBezTo>
                    <a:cubicBezTo>
                      <a:pt x="1429" y="1066"/>
                      <a:pt x="1168" y="1369"/>
                      <a:pt x="822" y="1422"/>
                    </a:cubicBezTo>
                    <a:lnTo>
                      <a:pt x="812" y="1356"/>
                    </a:lnTo>
                    <a:cubicBezTo>
                      <a:pt x="1126" y="1308"/>
                      <a:pt x="1363" y="1033"/>
                      <a:pt x="1363" y="715"/>
                    </a:cubicBezTo>
                    <a:cubicBezTo>
                      <a:pt x="1363" y="357"/>
                      <a:pt x="1072" y="67"/>
                      <a:pt x="714" y="67"/>
                    </a:cubicBezTo>
                    <a:cubicBezTo>
                      <a:pt x="357" y="67"/>
                      <a:pt x="66" y="357"/>
                      <a:pt x="66" y="715"/>
                    </a:cubicBezTo>
                    <a:cubicBezTo>
                      <a:pt x="66" y="1033"/>
                      <a:pt x="303" y="1308"/>
                      <a:pt x="617" y="1356"/>
                    </a:cubicBezTo>
                    <a:lnTo>
                      <a:pt x="607" y="1422"/>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Freeform 140"/>
              <p:cNvSpPr/>
              <p:nvPr/>
            </p:nvSpPr>
            <p:spPr bwMode="auto">
              <a:xfrm>
                <a:off x="925513" y="4221163"/>
                <a:ext cx="58738" cy="58738"/>
              </a:xfrm>
              <a:custGeom>
                <a:avLst/>
                <a:gdLst>
                  <a:gd name="T0" fmla="*/ 2147483647 w 138"/>
                  <a:gd name="T1" fmla="*/ 2147483647 h 138"/>
                  <a:gd name="T2" fmla="*/ 2147483647 w 138"/>
                  <a:gd name="T3" fmla="*/ 2147483647 h 138"/>
                  <a:gd name="T4" fmla="*/ 0 w 138"/>
                  <a:gd name="T5" fmla="*/ 2147483647 h 138"/>
                  <a:gd name="T6" fmla="*/ 2147483647 w 138"/>
                  <a:gd name="T7" fmla="*/ 0 h 138"/>
                  <a:gd name="T8" fmla="*/ 2147483647 w 138"/>
                  <a:gd name="T9" fmla="*/ 2147483647 h 138"/>
                  <a:gd name="T10" fmla="*/ 2147483647 w 138"/>
                  <a:gd name="T11" fmla="*/ 2147483647 h 138"/>
                  <a:gd name="T12" fmla="*/ 0 60000 65536"/>
                  <a:gd name="T13" fmla="*/ 0 60000 65536"/>
                  <a:gd name="T14" fmla="*/ 0 60000 65536"/>
                  <a:gd name="T15" fmla="*/ 0 60000 65536"/>
                  <a:gd name="T16" fmla="*/ 0 60000 65536"/>
                  <a:gd name="T17" fmla="*/ 0 60000 65536"/>
                  <a:gd name="T18" fmla="*/ 0 w 138"/>
                  <a:gd name="T19" fmla="*/ 0 h 138"/>
                  <a:gd name="T20" fmla="*/ 138 w 138"/>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8" h="138">
                    <a:moveTo>
                      <a:pt x="69" y="138"/>
                    </a:moveTo>
                    <a:lnTo>
                      <a:pt x="69" y="138"/>
                    </a:lnTo>
                    <a:cubicBezTo>
                      <a:pt x="30" y="138"/>
                      <a:pt x="0" y="107"/>
                      <a:pt x="0" y="69"/>
                    </a:cubicBezTo>
                    <a:cubicBezTo>
                      <a:pt x="0" y="31"/>
                      <a:pt x="30" y="0"/>
                      <a:pt x="69" y="0"/>
                    </a:cubicBezTo>
                    <a:cubicBezTo>
                      <a:pt x="107" y="0"/>
                      <a:pt x="138" y="31"/>
                      <a:pt x="138" y="69"/>
                    </a:cubicBezTo>
                    <a:cubicBezTo>
                      <a:pt x="138" y="107"/>
                      <a:pt x="107" y="138"/>
                      <a:pt x="69" y="138"/>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Freeform 141"/>
              <p:cNvSpPr/>
              <p:nvPr/>
            </p:nvSpPr>
            <p:spPr bwMode="auto">
              <a:xfrm>
                <a:off x="1014413" y="4221163"/>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Freeform 142"/>
              <p:cNvSpPr>
                <a:spLocks noEditPoints="1"/>
              </p:cNvSpPr>
              <p:nvPr/>
            </p:nvSpPr>
            <p:spPr bwMode="auto">
              <a:xfrm>
                <a:off x="847725" y="3960813"/>
                <a:ext cx="92075" cy="90488"/>
              </a:xfrm>
              <a:custGeom>
                <a:avLst/>
                <a:gdLst>
                  <a:gd name="T0" fmla="*/ 2147483647 w 219"/>
                  <a:gd name="T1" fmla="*/ 2147483647 h 219"/>
                  <a:gd name="T2" fmla="*/ 2147483647 w 219"/>
                  <a:gd name="T3" fmla="*/ 2147483647 h 219"/>
                  <a:gd name="T4" fmla="*/ 2147483647 w 219"/>
                  <a:gd name="T5" fmla="*/ 2147483647 h 219"/>
                  <a:gd name="T6" fmla="*/ 2147483647 w 219"/>
                  <a:gd name="T7" fmla="*/ 2147483647 h 219"/>
                  <a:gd name="T8" fmla="*/ 2147483647 w 219"/>
                  <a:gd name="T9" fmla="*/ 2147483647 h 219"/>
                  <a:gd name="T10" fmla="*/ 2147483647 w 219"/>
                  <a:gd name="T11" fmla="*/ 2147483647 h 219"/>
                  <a:gd name="T12" fmla="*/ 2147483647 w 219"/>
                  <a:gd name="T13" fmla="*/ 2147483647 h 219"/>
                  <a:gd name="T14" fmla="*/ 2147483647 w 219"/>
                  <a:gd name="T15" fmla="*/ 2147483647 h 219"/>
                  <a:gd name="T16" fmla="*/ 0 w 219"/>
                  <a:gd name="T17" fmla="*/ 2147483647 h 219"/>
                  <a:gd name="T18" fmla="*/ 2147483647 w 219"/>
                  <a:gd name="T19" fmla="*/ 0 h 219"/>
                  <a:gd name="T20" fmla="*/ 2147483647 w 219"/>
                  <a:gd name="T21" fmla="*/ 2147483647 h 219"/>
                  <a:gd name="T22" fmla="*/ 2147483647 w 219"/>
                  <a:gd name="T23" fmla="*/ 2147483647 h 2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219"/>
                  <a:gd name="T38" fmla="*/ 219 w 219"/>
                  <a:gd name="T39" fmla="*/ 219 h 2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219">
                    <a:moveTo>
                      <a:pt x="110" y="53"/>
                    </a:moveTo>
                    <a:lnTo>
                      <a:pt x="110" y="53"/>
                    </a:lnTo>
                    <a:cubicBezTo>
                      <a:pt x="79" y="53"/>
                      <a:pt x="53" y="78"/>
                      <a:pt x="53" y="109"/>
                    </a:cubicBezTo>
                    <a:cubicBezTo>
                      <a:pt x="53" y="140"/>
                      <a:pt x="79" y="165"/>
                      <a:pt x="110" y="165"/>
                    </a:cubicBezTo>
                    <a:cubicBezTo>
                      <a:pt x="141" y="165"/>
                      <a:pt x="166" y="140"/>
                      <a:pt x="166" y="109"/>
                    </a:cubicBezTo>
                    <a:cubicBezTo>
                      <a:pt x="166" y="78"/>
                      <a:pt x="141" y="53"/>
                      <a:pt x="110" y="53"/>
                    </a:cubicBezTo>
                    <a:close/>
                    <a:moveTo>
                      <a:pt x="110" y="219"/>
                    </a:moveTo>
                    <a:lnTo>
                      <a:pt x="110" y="219"/>
                    </a:lnTo>
                    <a:cubicBezTo>
                      <a:pt x="49" y="219"/>
                      <a:pt x="0" y="170"/>
                      <a:pt x="0" y="109"/>
                    </a:cubicBezTo>
                    <a:cubicBezTo>
                      <a:pt x="0" y="49"/>
                      <a:pt x="49" y="0"/>
                      <a:pt x="110" y="0"/>
                    </a:cubicBezTo>
                    <a:cubicBezTo>
                      <a:pt x="170" y="0"/>
                      <a:pt x="219" y="49"/>
                      <a:pt x="219" y="109"/>
                    </a:cubicBezTo>
                    <a:cubicBezTo>
                      <a:pt x="219" y="170"/>
                      <a:pt x="170" y="219"/>
                      <a:pt x="110" y="21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Freeform 143"/>
              <p:cNvSpPr/>
              <p:nvPr/>
            </p:nvSpPr>
            <p:spPr bwMode="auto">
              <a:xfrm>
                <a:off x="819150" y="4029076"/>
                <a:ext cx="138113" cy="87313"/>
              </a:xfrm>
              <a:custGeom>
                <a:avLst/>
                <a:gdLst>
                  <a:gd name="T0" fmla="*/ 2147483647 w 332"/>
                  <a:gd name="T1" fmla="*/ 2147483647 h 206"/>
                  <a:gd name="T2" fmla="*/ 2147483647 w 332"/>
                  <a:gd name="T3" fmla="*/ 2147483647 h 206"/>
                  <a:gd name="T4" fmla="*/ 0 w 332"/>
                  <a:gd name="T5" fmla="*/ 2147483647 h 206"/>
                  <a:gd name="T6" fmla="*/ 0 w 332"/>
                  <a:gd name="T7" fmla="*/ 2147483647 h 206"/>
                  <a:gd name="T8" fmla="*/ 2147483647 w 332"/>
                  <a:gd name="T9" fmla="*/ 0 h 206"/>
                  <a:gd name="T10" fmla="*/ 2147483647 w 332"/>
                  <a:gd name="T11" fmla="*/ 2147483647 h 206"/>
                  <a:gd name="T12" fmla="*/ 2147483647 w 332"/>
                  <a:gd name="T13" fmla="*/ 2147483647 h 206"/>
                  <a:gd name="T14" fmla="*/ 2147483647 w 332"/>
                  <a:gd name="T15" fmla="*/ 2147483647 h 206"/>
                  <a:gd name="T16" fmla="*/ 2147483647 w 332"/>
                  <a:gd name="T17" fmla="*/ 2147483647 h 206"/>
                  <a:gd name="T18" fmla="*/ 2147483647 w 332"/>
                  <a:gd name="T19" fmla="*/ 2147483647 h 206"/>
                  <a:gd name="T20" fmla="*/ 2147483647 w 332"/>
                  <a:gd name="T21" fmla="*/ 2147483647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
                  <a:gd name="T34" fmla="*/ 0 h 206"/>
                  <a:gd name="T35" fmla="*/ 332 w 332"/>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 h="206">
                    <a:moveTo>
                      <a:pt x="332" y="206"/>
                    </a:moveTo>
                    <a:lnTo>
                      <a:pt x="332" y="206"/>
                    </a:lnTo>
                    <a:lnTo>
                      <a:pt x="0" y="206"/>
                    </a:lnTo>
                    <a:lnTo>
                      <a:pt x="0" y="180"/>
                    </a:lnTo>
                    <a:cubicBezTo>
                      <a:pt x="0" y="81"/>
                      <a:pt x="81" y="0"/>
                      <a:pt x="180" y="0"/>
                    </a:cubicBezTo>
                    <a:cubicBezTo>
                      <a:pt x="214" y="0"/>
                      <a:pt x="247" y="10"/>
                      <a:pt x="275" y="28"/>
                    </a:cubicBezTo>
                    <a:lnTo>
                      <a:pt x="247" y="73"/>
                    </a:lnTo>
                    <a:cubicBezTo>
                      <a:pt x="227" y="60"/>
                      <a:pt x="204" y="54"/>
                      <a:pt x="180" y="54"/>
                    </a:cubicBezTo>
                    <a:cubicBezTo>
                      <a:pt x="119" y="54"/>
                      <a:pt x="69" y="96"/>
                      <a:pt x="56" y="153"/>
                    </a:cubicBezTo>
                    <a:lnTo>
                      <a:pt x="332" y="153"/>
                    </a:lnTo>
                    <a:lnTo>
                      <a:pt x="332" y="206"/>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Freeform 144"/>
              <p:cNvSpPr>
                <a:spLocks noEditPoints="1"/>
              </p:cNvSpPr>
              <p:nvPr/>
            </p:nvSpPr>
            <p:spPr bwMode="auto">
              <a:xfrm>
                <a:off x="1058863" y="3960813"/>
                <a:ext cx="92075" cy="90488"/>
              </a:xfrm>
              <a:custGeom>
                <a:avLst/>
                <a:gdLst>
                  <a:gd name="T0" fmla="*/ 2147483647 w 219"/>
                  <a:gd name="T1" fmla="*/ 2147483647 h 219"/>
                  <a:gd name="T2" fmla="*/ 2147483647 w 219"/>
                  <a:gd name="T3" fmla="*/ 2147483647 h 219"/>
                  <a:gd name="T4" fmla="*/ 2147483647 w 219"/>
                  <a:gd name="T5" fmla="*/ 2147483647 h 219"/>
                  <a:gd name="T6" fmla="*/ 2147483647 w 219"/>
                  <a:gd name="T7" fmla="*/ 2147483647 h 219"/>
                  <a:gd name="T8" fmla="*/ 2147483647 w 219"/>
                  <a:gd name="T9" fmla="*/ 2147483647 h 219"/>
                  <a:gd name="T10" fmla="*/ 2147483647 w 219"/>
                  <a:gd name="T11" fmla="*/ 2147483647 h 219"/>
                  <a:gd name="T12" fmla="*/ 2147483647 w 219"/>
                  <a:gd name="T13" fmla="*/ 2147483647 h 219"/>
                  <a:gd name="T14" fmla="*/ 2147483647 w 219"/>
                  <a:gd name="T15" fmla="*/ 2147483647 h 219"/>
                  <a:gd name="T16" fmla="*/ 0 w 219"/>
                  <a:gd name="T17" fmla="*/ 2147483647 h 219"/>
                  <a:gd name="T18" fmla="*/ 2147483647 w 219"/>
                  <a:gd name="T19" fmla="*/ 0 h 219"/>
                  <a:gd name="T20" fmla="*/ 2147483647 w 219"/>
                  <a:gd name="T21" fmla="*/ 2147483647 h 219"/>
                  <a:gd name="T22" fmla="*/ 2147483647 w 219"/>
                  <a:gd name="T23" fmla="*/ 2147483647 h 2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219"/>
                  <a:gd name="T38" fmla="*/ 219 w 219"/>
                  <a:gd name="T39" fmla="*/ 219 h 2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219">
                    <a:moveTo>
                      <a:pt x="109" y="53"/>
                    </a:moveTo>
                    <a:lnTo>
                      <a:pt x="109" y="53"/>
                    </a:lnTo>
                    <a:cubicBezTo>
                      <a:pt x="78" y="53"/>
                      <a:pt x="53" y="78"/>
                      <a:pt x="53" y="109"/>
                    </a:cubicBezTo>
                    <a:cubicBezTo>
                      <a:pt x="53" y="140"/>
                      <a:pt x="78" y="165"/>
                      <a:pt x="109" y="165"/>
                    </a:cubicBezTo>
                    <a:cubicBezTo>
                      <a:pt x="140" y="165"/>
                      <a:pt x="165" y="140"/>
                      <a:pt x="165" y="109"/>
                    </a:cubicBezTo>
                    <a:cubicBezTo>
                      <a:pt x="165" y="78"/>
                      <a:pt x="140" y="53"/>
                      <a:pt x="109" y="53"/>
                    </a:cubicBezTo>
                    <a:close/>
                    <a:moveTo>
                      <a:pt x="109" y="219"/>
                    </a:moveTo>
                    <a:lnTo>
                      <a:pt x="109" y="219"/>
                    </a:lnTo>
                    <a:cubicBezTo>
                      <a:pt x="49" y="219"/>
                      <a:pt x="0" y="170"/>
                      <a:pt x="0" y="109"/>
                    </a:cubicBezTo>
                    <a:cubicBezTo>
                      <a:pt x="0" y="49"/>
                      <a:pt x="49" y="0"/>
                      <a:pt x="109" y="0"/>
                    </a:cubicBezTo>
                    <a:cubicBezTo>
                      <a:pt x="170" y="0"/>
                      <a:pt x="219" y="49"/>
                      <a:pt x="219" y="109"/>
                    </a:cubicBezTo>
                    <a:cubicBezTo>
                      <a:pt x="219" y="170"/>
                      <a:pt x="170" y="219"/>
                      <a:pt x="109" y="21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Freeform 145"/>
              <p:cNvSpPr/>
              <p:nvPr/>
            </p:nvSpPr>
            <p:spPr bwMode="auto">
              <a:xfrm>
                <a:off x="1039813" y="4029076"/>
                <a:ext cx="139700" cy="87313"/>
              </a:xfrm>
              <a:custGeom>
                <a:avLst/>
                <a:gdLst>
                  <a:gd name="T0" fmla="*/ 2147483647 w 333"/>
                  <a:gd name="T1" fmla="*/ 2147483647 h 206"/>
                  <a:gd name="T2" fmla="*/ 2147483647 w 333"/>
                  <a:gd name="T3" fmla="*/ 2147483647 h 206"/>
                  <a:gd name="T4" fmla="*/ 0 w 333"/>
                  <a:gd name="T5" fmla="*/ 2147483647 h 206"/>
                  <a:gd name="T6" fmla="*/ 0 w 333"/>
                  <a:gd name="T7" fmla="*/ 2147483647 h 206"/>
                  <a:gd name="T8" fmla="*/ 2147483647 w 333"/>
                  <a:gd name="T9" fmla="*/ 2147483647 h 206"/>
                  <a:gd name="T10" fmla="*/ 2147483647 w 333"/>
                  <a:gd name="T11" fmla="*/ 2147483647 h 206"/>
                  <a:gd name="T12" fmla="*/ 2147483647 w 333"/>
                  <a:gd name="T13" fmla="*/ 2147483647 h 206"/>
                  <a:gd name="T14" fmla="*/ 2147483647 w 333"/>
                  <a:gd name="T15" fmla="*/ 2147483647 h 206"/>
                  <a:gd name="T16" fmla="*/ 2147483647 w 333"/>
                  <a:gd name="T17" fmla="*/ 0 h 206"/>
                  <a:gd name="T18" fmla="*/ 2147483647 w 333"/>
                  <a:gd name="T19" fmla="*/ 2147483647 h 206"/>
                  <a:gd name="T20" fmla="*/ 2147483647 w 333"/>
                  <a:gd name="T21" fmla="*/ 2147483647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3"/>
                  <a:gd name="T34" fmla="*/ 0 h 206"/>
                  <a:gd name="T35" fmla="*/ 333 w 333"/>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3" h="206">
                    <a:moveTo>
                      <a:pt x="333" y="206"/>
                    </a:moveTo>
                    <a:lnTo>
                      <a:pt x="333" y="206"/>
                    </a:lnTo>
                    <a:lnTo>
                      <a:pt x="0" y="206"/>
                    </a:lnTo>
                    <a:lnTo>
                      <a:pt x="0" y="153"/>
                    </a:lnTo>
                    <a:lnTo>
                      <a:pt x="276" y="153"/>
                    </a:lnTo>
                    <a:cubicBezTo>
                      <a:pt x="264" y="96"/>
                      <a:pt x="213" y="54"/>
                      <a:pt x="153" y="54"/>
                    </a:cubicBezTo>
                    <a:cubicBezTo>
                      <a:pt x="128" y="54"/>
                      <a:pt x="104" y="61"/>
                      <a:pt x="83" y="75"/>
                    </a:cubicBezTo>
                    <a:lnTo>
                      <a:pt x="53" y="31"/>
                    </a:lnTo>
                    <a:cubicBezTo>
                      <a:pt x="83" y="11"/>
                      <a:pt x="117" y="0"/>
                      <a:pt x="153" y="0"/>
                    </a:cubicBezTo>
                    <a:cubicBezTo>
                      <a:pt x="252" y="0"/>
                      <a:pt x="333" y="81"/>
                      <a:pt x="333" y="180"/>
                    </a:cubicBezTo>
                    <a:lnTo>
                      <a:pt x="333" y="206"/>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Freeform 146"/>
              <p:cNvSpPr>
                <a:spLocks noEditPoints="1"/>
              </p:cNvSpPr>
              <p:nvPr/>
            </p:nvSpPr>
            <p:spPr bwMode="auto">
              <a:xfrm>
                <a:off x="939800" y="3910013"/>
                <a:ext cx="119063" cy="117475"/>
              </a:xfrm>
              <a:custGeom>
                <a:avLst/>
                <a:gdLst>
                  <a:gd name="T0" fmla="*/ 2147483647 w 283"/>
                  <a:gd name="T1" fmla="*/ 2147483647 h 282"/>
                  <a:gd name="T2" fmla="*/ 2147483647 w 283"/>
                  <a:gd name="T3" fmla="*/ 2147483647 h 282"/>
                  <a:gd name="T4" fmla="*/ 2147483647 w 283"/>
                  <a:gd name="T5" fmla="*/ 2147483647 h 282"/>
                  <a:gd name="T6" fmla="*/ 2147483647 w 283"/>
                  <a:gd name="T7" fmla="*/ 2147483647 h 282"/>
                  <a:gd name="T8" fmla="*/ 2147483647 w 283"/>
                  <a:gd name="T9" fmla="*/ 2147483647 h 282"/>
                  <a:gd name="T10" fmla="*/ 2147483647 w 283"/>
                  <a:gd name="T11" fmla="*/ 2147483647 h 282"/>
                  <a:gd name="T12" fmla="*/ 2147483647 w 283"/>
                  <a:gd name="T13" fmla="*/ 2147483647 h 282"/>
                  <a:gd name="T14" fmla="*/ 2147483647 w 283"/>
                  <a:gd name="T15" fmla="*/ 2147483647 h 282"/>
                  <a:gd name="T16" fmla="*/ 0 w 283"/>
                  <a:gd name="T17" fmla="*/ 2147483647 h 282"/>
                  <a:gd name="T18" fmla="*/ 2147483647 w 283"/>
                  <a:gd name="T19" fmla="*/ 0 h 282"/>
                  <a:gd name="T20" fmla="*/ 2147483647 w 283"/>
                  <a:gd name="T21" fmla="*/ 2147483647 h 282"/>
                  <a:gd name="T22" fmla="*/ 2147483647 w 283"/>
                  <a:gd name="T23" fmla="*/ 2147483647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3"/>
                  <a:gd name="T37" fmla="*/ 0 h 282"/>
                  <a:gd name="T38" fmla="*/ 283 w 283"/>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3" h="282">
                    <a:moveTo>
                      <a:pt x="141" y="53"/>
                    </a:moveTo>
                    <a:lnTo>
                      <a:pt x="141" y="53"/>
                    </a:lnTo>
                    <a:cubicBezTo>
                      <a:pt x="93" y="53"/>
                      <a:pt x="54" y="92"/>
                      <a:pt x="54" y="141"/>
                    </a:cubicBezTo>
                    <a:cubicBezTo>
                      <a:pt x="54" y="189"/>
                      <a:pt x="93" y="229"/>
                      <a:pt x="141" y="229"/>
                    </a:cubicBezTo>
                    <a:cubicBezTo>
                      <a:pt x="190" y="229"/>
                      <a:pt x="229" y="189"/>
                      <a:pt x="229" y="141"/>
                    </a:cubicBezTo>
                    <a:cubicBezTo>
                      <a:pt x="229" y="92"/>
                      <a:pt x="190" y="53"/>
                      <a:pt x="141" y="53"/>
                    </a:cubicBezTo>
                    <a:close/>
                    <a:moveTo>
                      <a:pt x="141" y="282"/>
                    </a:moveTo>
                    <a:lnTo>
                      <a:pt x="141" y="282"/>
                    </a:lnTo>
                    <a:cubicBezTo>
                      <a:pt x="64" y="282"/>
                      <a:pt x="0" y="219"/>
                      <a:pt x="0" y="141"/>
                    </a:cubicBezTo>
                    <a:cubicBezTo>
                      <a:pt x="0" y="63"/>
                      <a:pt x="64" y="0"/>
                      <a:pt x="141" y="0"/>
                    </a:cubicBezTo>
                    <a:cubicBezTo>
                      <a:pt x="219" y="0"/>
                      <a:pt x="283" y="63"/>
                      <a:pt x="283" y="141"/>
                    </a:cubicBezTo>
                    <a:cubicBezTo>
                      <a:pt x="283" y="219"/>
                      <a:pt x="219" y="282"/>
                      <a:pt x="141" y="282"/>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Freeform 147"/>
              <p:cNvSpPr>
                <a:spLocks noEditPoints="1"/>
              </p:cNvSpPr>
              <p:nvPr/>
            </p:nvSpPr>
            <p:spPr bwMode="auto">
              <a:xfrm>
                <a:off x="900113" y="4005263"/>
                <a:ext cx="198438" cy="111125"/>
              </a:xfrm>
              <a:custGeom>
                <a:avLst/>
                <a:gdLst>
                  <a:gd name="T0" fmla="*/ 2147483647 w 475"/>
                  <a:gd name="T1" fmla="*/ 2147483647 h 263"/>
                  <a:gd name="T2" fmla="*/ 2147483647 w 475"/>
                  <a:gd name="T3" fmla="*/ 2147483647 h 263"/>
                  <a:gd name="T4" fmla="*/ 2147483647 w 475"/>
                  <a:gd name="T5" fmla="*/ 2147483647 h 263"/>
                  <a:gd name="T6" fmla="*/ 2147483647 w 475"/>
                  <a:gd name="T7" fmla="*/ 2147483647 h 263"/>
                  <a:gd name="T8" fmla="*/ 2147483647 w 475"/>
                  <a:gd name="T9" fmla="*/ 2147483647 h 263"/>
                  <a:gd name="T10" fmla="*/ 2147483647 w 475"/>
                  <a:gd name="T11" fmla="*/ 2147483647 h 263"/>
                  <a:gd name="T12" fmla="*/ 2147483647 w 475"/>
                  <a:gd name="T13" fmla="*/ 2147483647 h 263"/>
                  <a:gd name="T14" fmla="*/ 0 w 475"/>
                  <a:gd name="T15" fmla="*/ 2147483647 h 263"/>
                  <a:gd name="T16" fmla="*/ 0 w 475"/>
                  <a:gd name="T17" fmla="*/ 2147483647 h 263"/>
                  <a:gd name="T18" fmla="*/ 2147483647 w 475"/>
                  <a:gd name="T19" fmla="*/ 0 h 263"/>
                  <a:gd name="T20" fmla="*/ 2147483647 w 475"/>
                  <a:gd name="T21" fmla="*/ 2147483647 h 263"/>
                  <a:gd name="T22" fmla="*/ 2147483647 w 475"/>
                  <a:gd name="T23" fmla="*/ 2147483647 h 2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5"/>
                  <a:gd name="T37" fmla="*/ 0 h 263"/>
                  <a:gd name="T38" fmla="*/ 475 w 475"/>
                  <a:gd name="T39" fmla="*/ 263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5" h="263">
                    <a:moveTo>
                      <a:pt x="55" y="210"/>
                    </a:moveTo>
                    <a:lnTo>
                      <a:pt x="55" y="210"/>
                    </a:lnTo>
                    <a:lnTo>
                      <a:pt x="419" y="210"/>
                    </a:lnTo>
                    <a:cubicBezTo>
                      <a:pt x="406" y="121"/>
                      <a:pt x="330" y="53"/>
                      <a:pt x="237" y="53"/>
                    </a:cubicBezTo>
                    <a:cubicBezTo>
                      <a:pt x="145" y="53"/>
                      <a:pt x="68" y="121"/>
                      <a:pt x="55" y="210"/>
                    </a:cubicBezTo>
                    <a:close/>
                    <a:moveTo>
                      <a:pt x="475" y="263"/>
                    </a:moveTo>
                    <a:lnTo>
                      <a:pt x="475" y="263"/>
                    </a:lnTo>
                    <a:lnTo>
                      <a:pt x="0" y="263"/>
                    </a:lnTo>
                    <a:lnTo>
                      <a:pt x="0" y="237"/>
                    </a:lnTo>
                    <a:cubicBezTo>
                      <a:pt x="0" y="106"/>
                      <a:pt x="107" y="0"/>
                      <a:pt x="237" y="0"/>
                    </a:cubicBezTo>
                    <a:cubicBezTo>
                      <a:pt x="368" y="0"/>
                      <a:pt x="475" y="106"/>
                      <a:pt x="475" y="237"/>
                    </a:cubicBezTo>
                    <a:lnTo>
                      <a:pt x="475" y="263"/>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4" name="文本框 73"/>
            <p:cNvSpPr txBox="1"/>
            <p:nvPr/>
          </p:nvSpPr>
          <p:spPr>
            <a:xfrm>
              <a:off x="1371285" y="2064223"/>
              <a:ext cx="766136" cy="322554"/>
            </a:xfrm>
            <a:prstGeom prst="rect">
              <a:avLst/>
            </a:prstGeom>
            <a:noFill/>
          </p:spPr>
          <p:txBody>
            <a:bodyPr wrap="square" rtlCol="0">
              <a:spAutoFit/>
            </a:bodyPr>
            <a:lstStyle/>
            <a:p>
              <a:r>
                <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总监</a:t>
              </a:r>
              <a:endPar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95" name="直接箭头连接符 94"/>
          <p:cNvCxnSpPr/>
          <p:nvPr/>
        </p:nvCxnSpPr>
        <p:spPr bwMode="auto">
          <a:xfrm flipH="1">
            <a:off x="5337626" y="5381679"/>
            <a:ext cx="492969" cy="348022"/>
          </a:xfrm>
          <a:prstGeom prst="straightConnector1">
            <a:avLst/>
          </a:prstGeom>
          <a:solidFill>
            <a:schemeClr val="accent1"/>
          </a:solidFill>
          <a:ln w="12700" cap="flat" cmpd="sng" algn="ctr">
            <a:solidFill>
              <a:srgbClr val="0070C0"/>
            </a:solidFill>
            <a:prstDash val="solid"/>
            <a:round/>
            <a:headEnd type="none" w="med" len="med"/>
            <a:tailEnd type="triangle"/>
          </a:ln>
          <a:effectLst/>
        </p:spPr>
      </p:cxnSp>
      <p:cxnSp>
        <p:nvCxnSpPr>
          <p:cNvPr id="96" name="直接箭头连接符 95"/>
          <p:cNvCxnSpPr/>
          <p:nvPr/>
        </p:nvCxnSpPr>
        <p:spPr bwMode="auto">
          <a:xfrm>
            <a:off x="6317861" y="5385067"/>
            <a:ext cx="527317" cy="348022"/>
          </a:xfrm>
          <a:prstGeom prst="straightConnector1">
            <a:avLst/>
          </a:prstGeom>
          <a:solidFill>
            <a:schemeClr val="accent1"/>
          </a:solidFill>
          <a:ln w="12700" cap="flat" cmpd="sng" algn="ctr">
            <a:solidFill>
              <a:srgbClr val="0070C0"/>
            </a:solidFill>
            <a:prstDash val="solid"/>
            <a:round/>
            <a:headEnd type="none" w="med" len="med"/>
            <a:tailEnd type="triangle"/>
          </a:ln>
          <a:effectLst/>
        </p:spPr>
      </p:cxnSp>
      <p:cxnSp>
        <p:nvCxnSpPr>
          <p:cNvPr id="5" name="直接箭头连接符 4"/>
          <p:cNvCxnSpPr/>
          <p:nvPr/>
        </p:nvCxnSpPr>
        <p:spPr bwMode="auto">
          <a:xfrm flipH="1">
            <a:off x="6088224" y="4129929"/>
            <a:ext cx="7776" cy="564091"/>
          </a:xfrm>
          <a:prstGeom prst="straightConnector1">
            <a:avLst/>
          </a:prstGeom>
          <a:solidFill>
            <a:schemeClr val="accent1"/>
          </a:solidFill>
          <a:ln w="9525" cap="flat" cmpd="sng" algn="ctr">
            <a:solidFill>
              <a:srgbClr val="0070C0"/>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0">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数据库安全功能总览</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访问控制</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zh-CN" altLang="en-US" b="1" dirty="0">
                <a:latin typeface="Huawei Sans" panose="020C0503030203020204" pitchFamily="34" charset="0"/>
                <a:ea typeface="方正兰亭黑简体" panose="02000000000000000000" pitchFamily="2" charset="-122"/>
                <a:cs typeface="+mn-ea"/>
                <a:sym typeface="Huawei Sans" panose="020C0503030203020204" pitchFamily="34" charset="0"/>
              </a:rPr>
              <a:t>用户权限控制</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buClr>
                <a:srgbClr val="000000"/>
              </a:buClr>
              <a:buSzPct val="50000"/>
              <a:buFont typeface="Wingdings" panose="05000000000000000000" pitchFamily="2" charset="2"/>
              <a:buChar char="p"/>
            </a:pPr>
            <a:r>
              <a:rPr lang="zh-CN" altLang="en-US" dirty="0">
                <a:solidFill>
                  <a:schemeClr val="bg1">
                    <a:lumMod val="50000"/>
                  </a:schemeClr>
                </a:solidFill>
                <a:latin typeface="Huawei Sans" panose="020C0503030203020204" pitchFamily="34" charset="0"/>
                <a:cs typeface="+mn-ea"/>
                <a:sym typeface="Huawei Sans" panose="020C0503030203020204" pitchFamily="34" charset="0"/>
              </a:rPr>
              <a:t>用户、角色、权限</a:t>
            </a:r>
            <a:endParaRPr lang="en-US" altLang="zh-CN" dirty="0">
              <a:solidFill>
                <a:schemeClr val="bg1">
                  <a:lumMod val="50000"/>
                </a:schemeClr>
              </a:solidFill>
              <a:latin typeface="Huawei Sans" panose="020C0503030203020204" pitchFamily="34" charset="0"/>
              <a:cs typeface="+mn-ea"/>
              <a:sym typeface="Huawei Sans" panose="020C0503030203020204" pitchFamily="34" charset="0"/>
            </a:endParaRPr>
          </a:p>
          <a:p>
            <a:pPr lvl="1">
              <a:buClr>
                <a:srgbClr val="000000"/>
              </a:buClr>
              <a:buSzPct val="60000"/>
              <a:buFont typeface="Wingdings" panose="05000000000000000000" pitchFamily="2" charset="2"/>
              <a:buChar char="n"/>
            </a:pPr>
            <a:r>
              <a:rPr lang="zh-CN" altLang="en-US" dirty="0">
                <a:latin typeface="Huawei Sans" panose="020C0503030203020204" pitchFamily="34" charset="0"/>
                <a:cs typeface="+mn-ea"/>
                <a:sym typeface="Huawei Sans" panose="020C0503030203020204" pitchFamily="34" charset="0"/>
              </a:rPr>
              <a:t>授权</a:t>
            </a:r>
            <a:endParaRPr lang="en-US" altLang="zh-CN" dirty="0">
              <a:latin typeface="Huawei Sans" panose="020C0503030203020204" pitchFamily="34" charset="0"/>
              <a:cs typeface="+mn-ea"/>
              <a:sym typeface="Huawei Sans" panose="020C0503030203020204" pitchFamily="34" charset="0"/>
            </a:endParaRPr>
          </a:p>
          <a:p>
            <a:pPr lvl="1">
              <a:buClr>
                <a:srgbClr val="000000"/>
              </a:buClr>
              <a:buSzPct val="50000"/>
              <a:buFont typeface="Wingdings" panose="05000000000000000000" pitchFamily="2" charset="2"/>
              <a:buChar char="p"/>
            </a:pPr>
            <a:r>
              <a:rPr lang="zh-CN" altLang="en-US" dirty="0">
                <a:solidFill>
                  <a:schemeClr val="bg1">
                    <a:lumMod val="50000"/>
                  </a:schemeClr>
                </a:solidFill>
                <a:latin typeface="Huawei Sans" panose="020C0503030203020204" pitchFamily="34" charset="0"/>
                <a:cs typeface="+mn-ea"/>
                <a:sym typeface="Huawei Sans" panose="020C0503030203020204" pitchFamily="34" charset="0"/>
              </a:rPr>
              <a:t>权限回收</a:t>
            </a:r>
            <a:endParaRPr lang="en-US" altLang="zh-CN" dirty="0">
              <a:solidFill>
                <a:schemeClr val="bg1">
                  <a:lumMod val="50000"/>
                </a:schemeClr>
              </a:solidFill>
              <a:latin typeface="Huawei Sans" panose="020C0503030203020204" pitchFamily="34" charset="0"/>
              <a:cs typeface="+mn-ea"/>
              <a:sym typeface="Huawei Sans" panose="020C0503030203020204" pitchFamily="34" charset="0"/>
            </a:endParaRPr>
          </a:p>
          <a:p>
            <a:pPr lvl="0">
              <a:buClr>
                <a:srgbClr val="000000"/>
              </a:buClr>
            </a:pPr>
            <a:r>
              <a:rPr lang="en-US" altLang="zh-CN"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CTS</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审计</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授权</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54343" y="1245438"/>
            <a:ext cx="10560048" cy="2161825"/>
          </a:xfrm>
        </p:spPr>
        <p:txBody>
          <a:bodyPr/>
          <a:lstStyle/>
          <a:p>
            <a:r>
              <a:rPr lang="zh-CN" altLang="en-US" sz="2000" dirty="0" smtClean="0">
                <a:sym typeface="Huawei Sans" panose="020C0503030203020204" pitchFamily="34" charset="0"/>
              </a:rPr>
              <a:t>授权是</a:t>
            </a:r>
            <a:r>
              <a:rPr lang="zh-CN" altLang="en-US" sz="2000" dirty="0">
                <a:sym typeface="Huawei Sans" panose="020C0503030203020204" pitchFamily="34" charset="0"/>
              </a:rPr>
              <a:t>什么？</a:t>
            </a:r>
            <a:endParaRPr lang="zh-CN" altLang="en-US" sz="2000" dirty="0">
              <a:sym typeface="Huawei Sans" panose="020C0503030203020204" pitchFamily="34" charset="0"/>
            </a:endParaRPr>
          </a:p>
          <a:p>
            <a:pPr lvl="1"/>
            <a:r>
              <a:rPr lang="zh-CN" altLang="en-US" sz="1800" dirty="0" smtClean="0">
                <a:sym typeface="Huawei Sans" panose="020C0503030203020204" pitchFamily="34" charset="0"/>
              </a:rPr>
              <a:t>将权限或角色授予给用户或其他角色。</a:t>
            </a:r>
            <a:endParaRPr lang="zh-CN" altLang="en-US" sz="1800" dirty="0">
              <a:sym typeface="Huawei Sans" panose="020C0503030203020204" pitchFamily="34" charset="0"/>
            </a:endParaRPr>
          </a:p>
          <a:p>
            <a:r>
              <a:rPr lang="zh-CN" altLang="en-US" sz="2000" dirty="0" smtClean="0">
                <a:sym typeface="Huawei Sans" panose="020C0503030203020204" pitchFamily="34" charset="0"/>
              </a:rPr>
              <a:t>授权的语法：</a:t>
            </a:r>
            <a:endParaRPr lang="zh-CN" altLang="en-US" sz="2000" dirty="0">
              <a:sym typeface="Huawei Sans" panose="020C0503030203020204" pitchFamily="34" charset="0"/>
            </a:endParaRPr>
          </a:p>
          <a:p>
            <a:pPr lvl="1"/>
            <a:r>
              <a:rPr lang="en-US" altLang="zh-CN" sz="1800" dirty="0" smtClean="0">
                <a:sym typeface="Huawei Sans" panose="020C0503030203020204" pitchFamily="34" charset="0"/>
              </a:rPr>
              <a:t>GRANT</a:t>
            </a:r>
            <a:endParaRPr lang="zh-CN" altLang="en-US" sz="1800" dirty="0">
              <a:sym typeface="Huawei Sans" panose="020C0503030203020204" pitchFamily="34" charset="0"/>
            </a:endParaRPr>
          </a:p>
          <a:p>
            <a:pPr marL="0" indent="0">
              <a:buNone/>
            </a:pPr>
            <a:endParaRPr lang="en-US" altLang="zh-CN" dirty="0" smtClean="0">
              <a:sym typeface="Huawei Sans" panose="020C0503030203020204" pitchFamily="34" charset="0"/>
            </a:endParaRPr>
          </a:p>
          <a:p>
            <a:pPr marL="0" indent="0">
              <a:buNone/>
            </a:pP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
        <p:nvSpPr>
          <p:cNvPr id="5" name="AutoShape 3"/>
          <p:cNvSpPr>
            <a:spLocks noChangeArrowheads="1"/>
          </p:cNvSpPr>
          <p:nvPr/>
        </p:nvSpPr>
        <p:spPr bwMode="auto">
          <a:xfrm>
            <a:off x="2015318" y="4033561"/>
            <a:ext cx="1020342" cy="268915"/>
          </a:xfrm>
          <a:prstGeom prst="flowChartProcess">
            <a:avLst/>
          </a:prstGeom>
          <a:solidFill>
            <a:srgbClr val="DDDDDD"/>
          </a:solidFill>
          <a:ln w="12700" algn="ctr">
            <a:solidFill>
              <a:schemeClr val="tx1"/>
            </a:solidFill>
            <a:miter lim="800000"/>
          </a:ln>
          <a:effectLst>
            <a:outerShdw dist="45791" dir="3378596" algn="ctr" rotWithShape="0">
              <a:srgbClr val="808080">
                <a:alpha val="50000"/>
              </a:srgbClr>
            </a:outerShdw>
          </a:effectLst>
        </p:spPr>
        <p:txBody>
          <a:bodyPr wrap="square" lIns="83434" tIns="41717" rIns="83434" bIns="41717" anchor="ctr">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权限</a:t>
            </a:r>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0" name="组合 9"/>
          <p:cNvGrpSpPr/>
          <p:nvPr/>
        </p:nvGrpSpPr>
        <p:grpSpPr>
          <a:xfrm>
            <a:off x="7923559" y="3975324"/>
            <a:ext cx="753142" cy="700929"/>
            <a:chOff x="1248894" y="2016163"/>
            <a:chExt cx="868446" cy="816204"/>
          </a:xfrm>
        </p:grpSpPr>
        <p:grpSp>
          <p:nvGrpSpPr>
            <p:cNvPr id="11" name="组合 397"/>
            <p:cNvGrpSpPr/>
            <p:nvPr/>
          </p:nvGrpSpPr>
          <p:grpSpPr bwMode="auto">
            <a:xfrm>
              <a:off x="1248894" y="2016163"/>
              <a:ext cx="800303" cy="816204"/>
              <a:chOff x="698500" y="3667126"/>
              <a:chExt cx="600075" cy="612775"/>
            </a:xfrm>
            <a:solidFill>
              <a:srgbClr val="0070C0"/>
            </a:solidFill>
          </p:grpSpPr>
          <p:sp>
            <p:nvSpPr>
              <p:cNvPr id="13" name="Freeform 139"/>
              <p:cNvSpPr/>
              <p:nvPr/>
            </p:nvSpPr>
            <p:spPr bwMode="auto">
              <a:xfrm>
                <a:off x="698500" y="3667126"/>
                <a:ext cx="600075" cy="596900"/>
              </a:xfrm>
              <a:custGeom>
                <a:avLst/>
                <a:gdLst>
                  <a:gd name="T0" fmla="*/ 2147483647 w 1429"/>
                  <a:gd name="T1" fmla="*/ 2147483647 h 1422"/>
                  <a:gd name="T2" fmla="*/ 2147483647 w 1429"/>
                  <a:gd name="T3" fmla="*/ 2147483647 h 1422"/>
                  <a:gd name="T4" fmla="*/ 0 w 1429"/>
                  <a:gd name="T5" fmla="*/ 2147483647 h 1422"/>
                  <a:gd name="T6" fmla="*/ 2147483647 w 1429"/>
                  <a:gd name="T7" fmla="*/ 0 h 1422"/>
                  <a:gd name="T8" fmla="*/ 2147483647 w 1429"/>
                  <a:gd name="T9" fmla="*/ 2147483647 h 1422"/>
                  <a:gd name="T10" fmla="*/ 2147483647 w 1429"/>
                  <a:gd name="T11" fmla="*/ 2147483647 h 1422"/>
                  <a:gd name="T12" fmla="*/ 2147483647 w 1429"/>
                  <a:gd name="T13" fmla="*/ 2147483647 h 1422"/>
                  <a:gd name="T14" fmla="*/ 2147483647 w 1429"/>
                  <a:gd name="T15" fmla="*/ 2147483647 h 1422"/>
                  <a:gd name="T16" fmla="*/ 2147483647 w 1429"/>
                  <a:gd name="T17" fmla="*/ 2147483647 h 1422"/>
                  <a:gd name="T18" fmla="*/ 2147483647 w 1429"/>
                  <a:gd name="T19" fmla="*/ 2147483647 h 1422"/>
                  <a:gd name="T20" fmla="*/ 2147483647 w 1429"/>
                  <a:gd name="T21" fmla="*/ 2147483647 h 1422"/>
                  <a:gd name="T22" fmla="*/ 2147483647 w 1429"/>
                  <a:gd name="T23" fmla="*/ 2147483647 h 14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29"/>
                  <a:gd name="T37" fmla="*/ 0 h 1422"/>
                  <a:gd name="T38" fmla="*/ 1429 w 1429"/>
                  <a:gd name="T39" fmla="*/ 1422 h 14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29" h="1422">
                    <a:moveTo>
                      <a:pt x="607" y="1422"/>
                    </a:moveTo>
                    <a:lnTo>
                      <a:pt x="607" y="1422"/>
                    </a:lnTo>
                    <a:cubicBezTo>
                      <a:pt x="261" y="1369"/>
                      <a:pt x="0" y="1066"/>
                      <a:pt x="0" y="715"/>
                    </a:cubicBezTo>
                    <a:cubicBezTo>
                      <a:pt x="0" y="321"/>
                      <a:pt x="320" y="0"/>
                      <a:pt x="714" y="0"/>
                    </a:cubicBezTo>
                    <a:cubicBezTo>
                      <a:pt x="1109" y="0"/>
                      <a:pt x="1429" y="321"/>
                      <a:pt x="1429" y="715"/>
                    </a:cubicBezTo>
                    <a:cubicBezTo>
                      <a:pt x="1429" y="1066"/>
                      <a:pt x="1168" y="1369"/>
                      <a:pt x="822" y="1422"/>
                    </a:cubicBezTo>
                    <a:lnTo>
                      <a:pt x="812" y="1356"/>
                    </a:lnTo>
                    <a:cubicBezTo>
                      <a:pt x="1126" y="1308"/>
                      <a:pt x="1363" y="1033"/>
                      <a:pt x="1363" y="715"/>
                    </a:cubicBezTo>
                    <a:cubicBezTo>
                      <a:pt x="1363" y="357"/>
                      <a:pt x="1072" y="67"/>
                      <a:pt x="714" y="67"/>
                    </a:cubicBezTo>
                    <a:cubicBezTo>
                      <a:pt x="357" y="67"/>
                      <a:pt x="66" y="357"/>
                      <a:pt x="66" y="715"/>
                    </a:cubicBezTo>
                    <a:cubicBezTo>
                      <a:pt x="66" y="1033"/>
                      <a:pt x="303" y="1308"/>
                      <a:pt x="617" y="1356"/>
                    </a:cubicBezTo>
                    <a:lnTo>
                      <a:pt x="607" y="1422"/>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Freeform 140"/>
              <p:cNvSpPr/>
              <p:nvPr/>
            </p:nvSpPr>
            <p:spPr bwMode="auto">
              <a:xfrm>
                <a:off x="925513" y="4221163"/>
                <a:ext cx="58738" cy="58738"/>
              </a:xfrm>
              <a:custGeom>
                <a:avLst/>
                <a:gdLst>
                  <a:gd name="T0" fmla="*/ 2147483647 w 138"/>
                  <a:gd name="T1" fmla="*/ 2147483647 h 138"/>
                  <a:gd name="T2" fmla="*/ 2147483647 w 138"/>
                  <a:gd name="T3" fmla="*/ 2147483647 h 138"/>
                  <a:gd name="T4" fmla="*/ 0 w 138"/>
                  <a:gd name="T5" fmla="*/ 2147483647 h 138"/>
                  <a:gd name="T6" fmla="*/ 2147483647 w 138"/>
                  <a:gd name="T7" fmla="*/ 0 h 138"/>
                  <a:gd name="T8" fmla="*/ 2147483647 w 138"/>
                  <a:gd name="T9" fmla="*/ 2147483647 h 138"/>
                  <a:gd name="T10" fmla="*/ 2147483647 w 138"/>
                  <a:gd name="T11" fmla="*/ 2147483647 h 138"/>
                  <a:gd name="T12" fmla="*/ 0 60000 65536"/>
                  <a:gd name="T13" fmla="*/ 0 60000 65536"/>
                  <a:gd name="T14" fmla="*/ 0 60000 65536"/>
                  <a:gd name="T15" fmla="*/ 0 60000 65536"/>
                  <a:gd name="T16" fmla="*/ 0 60000 65536"/>
                  <a:gd name="T17" fmla="*/ 0 60000 65536"/>
                  <a:gd name="T18" fmla="*/ 0 w 138"/>
                  <a:gd name="T19" fmla="*/ 0 h 138"/>
                  <a:gd name="T20" fmla="*/ 138 w 138"/>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8" h="138">
                    <a:moveTo>
                      <a:pt x="69" y="138"/>
                    </a:moveTo>
                    <a:lnTo>
                      <a:pt x="69" y="138"/>
                    </a:lnTo>
                    <a:cubicBezTo>
                      <a:pt x="30" y="138"/>
                      <a:pt x="0" y="107"/>
                      <a:pt x="0" y="69"/>
                    </a:cubicBezTo>
                    <a:cubicBezTo>
                      <a:pt x="0" y="31"/>
                      <a:pt x="30" y="0"/>
                      <a:pt x="69" y="0"/>
                    </a:cubicBezTo>
                    <a:cubicBezTo>
                      <a:pt x="107" y="0"/>
                      <a:pt x="138" y="31"/>
                      <a:pt x="138" y="69"/>
                    </a:cubicBezTo>
                    <a:cubicBezTo>
                      <a:pt x="138" y="107"/>
                      <a:pt x="107" y="138"/>
                      <a:pt x="69" y="138"/>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Freeform 141"/>
              <p:cNvSpPr/>
              <p:nvPr/>
            </p:nvSpPr>
            <p:spPr bwMode="auto">
              <a:xfrm>
                <a:off x="1014413" y="4221163"/>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Freeform 142"/>
              <p:cNvSpPr>
                <a:spLocks noEditPoints="1"/>
              </p:cNvSpPr>
              <p:nvPr/>
            </p:nvSpPr>
            <p:spPr bwMode="auto">
              <a:xfrm>
                <a:off x="847725" y="3960813"/>
                <a:ext cx="92075" cy="90488"/>
              </a:xfrm>
              <a:custGeom>
                <a:avLst/>
                <a:gdLst>
                  <a:gd name="T0" fmla="*/ 2147483647 w 219"/>
                  <a:gd name="T1" fmla="*/ 2147483647 h 219"/>
                  <a:gd name="T2" fmla="*/ 2147483647 w 219"/>
                  <a:gd name="T3" fmla="*/ 2147483647 h 219"/>
                  <a:gd name="T4" fmla="*/ 2147483647 w 219"/>
                  <a:gd name="T5" fmla="*/ 2147483647 h 219"/>
                  <a:gd name="T6" fmla="*/ 2147483647 w 219"/>
                  <a:gd name="T7" fmla="*/ 2147483647 h 219"/>
                  <a:gd name="T8" fmla="*/ 2147483647 w 219"/>
                  <a:gd name="T9" fmla="*/ 2147483647 h 219"/>
                  <a:gd name="T10" fmla="*/ 2147483647 w 219"/>
                  <a:gd name="T11" fmla="*/ 2147483647 h 219"/>
                  <a:gd name="T12" fmla="*/ 2147483647 w 219"/>
                  <a:gd name="T13" fmla="*/ 2147483647 h 219"/>
                  <a:gd name="T14" fmla="*/ 2147483647 w 219"/>
                  <a:gd name="T15" fmla="*/ 2147483647 h 219"/>
                  <a:gd name="T16" fmla="*/ 0 w 219"/>
                  <a:gd name="T17" fmla="*/ 2147483647 h 219"/>
                  <a:gd name="T18" fmla="*/ 2147483647 w 219"/>
                  <a:gd name="T19" fmla="*/ 0 h 219"/>
                  <a:gd name="T20" fmla="*/ 2147483647 w 219"/>
                  <a:gd name="T21" fmla="*/ 2147483647 h 219"/>
                  <a:gd name="T22" fmla="*/ 2147483647 w 219"/>
                  <a:gd name="T23" fmla="*/ 2147483647 h 2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219"/>
                  <a:gd name="T38" fmla="*/ 219 w 219"/>
                  <a:gd name="T39" fmla="*/ 219 h 2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219">
                    <a:moveTo>
                      <a:pt x="110" y="53"/>
                    </a:moveTo>
                    <a:lnTo>
                      <a:pt x="110" y="53"/>
                    </a:lnTo>
                    <a:cubicBezTo>
                      <a:pt x="79" y="53"/>
                      <a:pt x="53" y="78"/>
                      <a:pt x="53" y="109"/>
                    </a:cubicBezTo>
                    <a:cubicBezTo>
                      <a:pt x="53" y="140"/>
                      <a:pt x="79" y="165"/>
                      <a:pt x="110" y="165"/>
                    </a:cubicBezTo>
                    <a:cubicBezTo>
                      <a:pt x="141" y="165"/>
                      <a:pt x="166" y="140"/>
                      <a:pt x="166" y="109"/>
                    </a:cubicBezTo>
                    <a:cubicBezTo>
                      <a:pt x="166" y="78"/>
                      <a:pt x="141" y="53"/>
                      <a:pt x="110" y="53"/>
                    </a:cubicBezTo>
                    <a:close/>
                    <a:moveTo>
                      <a:pt x="110" y="219"/>
                    </a:moveTo>
                    <a:lnTo>
                      <a:pt x="110" y="219"/>
                    </a:lnTo>
                    <a:cubicBezTo>
                      <a:pt x="49" y="219"/>
                      <a:pt x="0" y="170"/>
                      <a:pt x="0" y="109"/>
                    </a:cubicBezTo>
                    <a:cubicBezTo>
                      <a:pt x="0" y="49"/>
                      <a:pt x="49" y="0"/>
                      <a:pt x="110" y="0"/>
                    </a:cubicBezTo>
                    <a:cubicBezTo>
                      <a:pt x="170" y="0"/>
                      <a:pt x="219" y="49"/>
                      <a:pt x="219" y="109"/>
                    </a:cubicBezTo>
                    <a:cubicBezTo>
                      <a:pt x="219" y="170"/>
                      <a:pt x="170" y="219"/>
                      <a:pt x="110" y="21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Freeform 143"/>
              <p:cNvSpPr/>
              <p:nvPr/>
            </p:nvSpPr>
            <p:spPr bwMode="auto">
              <a:xfrm>
                <a:off x="819150" y="4029076"/>
                <a:ext cx="138113" cy="87313"/>
              </a:xfrm>
              <a:custGeom>
                <a:avLst/>
                <a:gdLst>
                  <a:gd name="T0" fmla="*/ 2147483647 w 332"/>
                  <a:gd name="T1" fmla="*/ 2147483647 h 206"/>
                  <a:gd name="T2" fmla="*/ 2147483647 w 332"/>
                  <a:gd name="T3" fmla="*/ 2147483647 h 206"/>
                  <a:gd name="T4" fmla="*/ 0 w 332"/>
                  <a:gd name="T5" fmla="*/ 2147483647 h 206"/>
                  <a:gd name="T6" fmla="*/ 0 w 332"/>
                  <a:gd name="T7" fmla="*/ 2147483647 h 206"/>
                  <a:gd name="T8" fmla="*/ 2147483647 w 332"/>
                  <a:gd name="T9" fmla="*/ 0 h 206"/>
                  <a:gd name="T10" fmla="*/ 2147483647 w 332"/>
                  <a:gd name="T11" fmla="*/ 2147483647 h 206"/>
                  <a:gd name="T12" fmla="*/ 2147483647 w 332"/>
                  <a:gd name="T13" fmla="*/ 2147483647 h 206"/>
                  <a:gd name="T14" fmla="*/ 2147483647 w 332"/>
                  <a:gd name="T15" fmla="*/ 2147483647 h 206"/>
                  <a:gd name="T16" fmla="*/ 2147483647 w 332"/>
                  <a:gd name="T17" fmla="*/ 2147483647 h 206"/>
                  <a:gd name="T18" fmla="*/ 2147483647 w 332"/>
                  <a:gd name="T19" fmla="*/ 2147483647 h 206"/>
                  <a:gd name="T20" fmla="*/ 2147483647 w 332"/>
                  <a:gd name="T21" fmla="*/ 2147483647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
                  <a:gd name="T34" fmla="*/ 0 h 206"/>
                  <a:gd name="T35" fmla="*/ 332 w 332"/>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 h="206">
                    <a:moveTo>
                      <a:pt x="332" y="206"/>
                    </a:moveTo>
                    <a:lnTo>
                      <a:pt x="332" y="206"/>
                    </a:lnTo>
                    <a:lnTo>
                      <a:pt x="0" y="206"/>
                    </a:lnTo>
                    <a:lnTo>
                      <a:pt x="0" y="180"/>
                    </a:lnTo>
                    <a:cubicBezTo>
                      <a:pt x="0" y="81"/>
                      <a:pt x="81" y="0"/>
                      <a:pt x="180" y="0"/>
                    </a:cubicBezTo>
                    <a:cubicBezTo>
                      <a:pt x="214" y="0"/>
                      <a:pt x="247" y="10"/>
                      <a:pt x="275" y="28"/>
                    </a:cubicBezTo>
                    <a:lnTo>
                      <a:pt x="247" y="73"/>
                    </a:lnTo>
                    <a:cubicBezTo>
                      <a:pt x="227" y="60"/>
                      <a:pt x="204" y="54"/>
                      <a:pt x="180" y="54"/>
                    </a:cubicBezTo>
                    <a:cubicBezTo>
                      <a:pt x="119" y="54"/>
                      <a:pt x="69" y="96"/>
                      <a:pt x="56" y="153"/>
                    </a:cubicBezTo>
                    <a:lnTo>
                      <a:pt x="332" y="153"/>
                    </a:lnTo>
                    <a:lnTo>
                      <a:pt x="332" y="206"/>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Freeform 144"/>
              <p:cNvSpPr>
                <a:spLocks noEditPoints="1"/>
              </p:cNvSpPr>
              <p:nvPr/>
            </p:nvSpPr>
            <p:spPr bwMode="auto">
              <a:xfrm>
                <a:off x="1058863" y="3960813"/>
                <a:ext cx="92075" cy="90488"/>
              </a:xfrm>
              <a:custGeom>
                <a:avLst/>
                <a:gdLst>
                  <a:gd name="T0" fmla="*/ 2147483647 w 219"/>
                  <a:gd name="T1" fmla="*/ 2147483647 h 219"/>
                  <a:gd name="T2" fmla="*/ 2147483647 w 219"/>
                  <a:gd name="T3" fmla="*/ 2147483647 h 219"/>
                  <a:gd name="T4" fmla="*/ 2147483647 w 219"/>
                  <a:gd name="T5" fmla="*/ 2147483647 h 219"/>
                  <a:gd name="T6" fmla="*/ 2147483647 w 219"/>
                  <a:gd name="T7" fmla="*/ 2147483647 h 219"/>
                  <a:gd name="T8" fmla="*/ 2147483647 w 219"/>
                  <a:gd name="T9" fmla="*/ 2147483647 h 219"/>
                  <a:gd name="T10" fmla="*/ 2147483647 w 219"/>
                  <a:gd name="T11" fmla="*/ 2147483647 h 219"/>
                  <a:gd name="T12" fmla="*/ 2147483647 w 219"/>
                  <a:gd name="T13" fmla="*/ 2147483647 h 219"/>
                  <a:gd name="T14" fmla="*/ 2147483647 w 219"/>
                  <a:gd name="T15" fmla="*/ 2147483647 h 219"/>
                  <a:gd name="T16" fmla="*/ 0 w 219"/>
                  <a:gd name="T17" fmla="*/ 2147483647 h 219"/>
                  <a:gd name="T18" fmla="*/ 2147483647 w 219"/>
                  <a:gd name="T19" fmla="*/ 0 h 219"/>
                  <a:gd name="T20" fmla="*/ 2147483647 w 219"/>
                  <a:gd name="T21" fmla="*/ 2147483647 h 219"/>
                  <a:gd name="T22" fmla="*/ 2147483647 w 219"/>
                  <a:gd name="T23" fmla="*/ 2147483647 h 2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219"/>
                  <a:gd name="T38" fmla="*/ 219 w 219"/>
                  <a:gd name="T39" fmla="*/ 219 h 2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219">
                    <a:moveTo>
                      <a:pt x="109" y="53"/>
                    </a:moveTo>
                    <a:lnTo>
                      <a:pt x="109" y="53"/>
                    </a:lnTo>
                    <a:cubicBezTo>
                      <a:pt x="78" y="53"/>
                      <a:pt x="53" y="78"/>
                      <a:pt x="53" y="109"/>
                    </a:cubicBezTo>
                    <a:cubicBezTo>
                      <a:pt x="53" y="140"/>
                      <a:pt x="78" y="165"/>
                      <a:pt x="109" y="165"/>
                    </a:cubicBezTo>
                    <a:cubicBezTo>
                      <a:pt x="140" y="165"/>
                      <a:pt x="165" y="140"/>
                      <a:pt x="165" y="109"/>
                    </a:cubicBezTo>
                    <a:cubicBezTo>
                      <a:pt x="165" y="78"/>
                      <a:pt x="140" y="53"/>
                      <a:pt x="109" y="53"/>
                    </a:cubicBezTo>
                    <a:close/>
                    <a:moveTo>
                      <a:pt x="109" y="219"/>
                    </a:moveTo>
                    <a:lnTo>
                      <a:pt x="109" y="219"/>
                    </a:lnTo>
                    <a:cubicBezTo>
                      <a:pt x="49" y="219"/>
                      <a:pt x="0" y="170"/>
                      <a:pt x="0" y="109"/>
                    </a:cubicBezTo>
                    <a:cubicBezTo>
                      <a:pt x="0" y="49"/>
                      <a:pt x="49" y="0"/>
                      <a:pt x="109" y="0"/>
                    </a:cubicBezTo>
                    <a:cubicBezTo>
                      <a:pt x="170" y="0"/>
                      <a:pt x="219" y="49"/>
                      <a:pt x="219" y="109"/>
                    </a:cubicBezTo>
                    <a:cubicBezTo>
                      <a:pt x="219" y="170"/>
                      <a:pt x="170" y="219"/>
                      <a:pt x="109" y="21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Freeform 145"/>
              <p:cNvSpPr/>
              <p:nvPr/>
            </p:nvSpPr>
            <p:spPr bwMode="auto">
              <a:xfrm>
                <a:off x="1039813" y="4029076"/>
                <a:ext cx="139700" cy="87313"/>
              </a:xfrm>
              <a:custGeom>
                <a:avLst/>
                <a:gdLst>
                  <a:gd name="T0" fmla="*/ 2147483647 w 333"/>
                  <a:gd name="T1" fmla="*/ 2147483647 h 206"/>
                  <a:gd name="T2" fmla="*/ 2147483647 w 333"/>
                  <a:gd name="T3" fmla="*/ 2147483647 h 206"/>
                  <a:gd name="T4" fmla="*/ 0 w 333"/>
                  <a:gd name="T5" fmla="*/ 2147483647 h 206"/>
                  <a:gd name="T6" fmla="*/ 0 w 333"/>
                  <a:gd name="T7" fmla="*/ 2147483647 h 206"/>
                  <a:gd name="T8" fmla="*/ 2147483647 w 333"/>
                  <a:gd name="T9" fmla="*/ 2147483647 h 206"/>
                  <a:gd name="T10" fmla="*/ 2147483647 w 333"/>
                  <a:gd name="T11" fmla="*/ 2147483647 h 206"/>
                  <a:gd name="T12" fmla="*/ 2147483647 w 333"/>
                  <a:gd name="T13" fmla="*/ 2147483647 h 206"/>
                  <a:gd name="T14" fmla="*/ 2147483647 w 333"/>
                  <a:gd name="T15" fmla="*/ 2147483647 h 206"/>
                  <a:gd name="T16" fmla="*/ 2147483647 w 333"/>
                  <a:gd name="T17" fmla="*/ 0 h 206"/>
                  <a:gd name="T18" fmla="*/ 2147483647 w 333"/>
                  <a:gd name="T19" fmla="*/ 2147483647 h 206"/>
                  <a:gd name="T20" fmla="*/ 2147483647 w 333"/>
                  <a:gd name="T21" fmla="*/ 2147483647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3"/>
                  <a:gd name="T34" fmla="*/ 0 h 206"/>
                  <a:gd name="T35" fmla="*/ 333 w 333"/>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3" h="206">
                    <a:moveTo>
                      <a:pt x="333" y="206"/>
                    </a:moveTo>
                    <a:lnTo>
                      <a:pt x="333" y="206"/>
                    </a:lnTo>
                    <a:lnTo>
                      <a:pt x="0" y="206"/>
                    </a:lnTo>
                    <a:lnTo>
                      <a:pt x="0" y="153"/>
                    </a:lnTo>
                    <a:lnTo>
                      <a:pt x="276" y="153"/>
                    </a:lnTo>
                    <a:cubicBezTo>
                      <a:pt x="264" y="96"/>
                      <a:pt x="213" y="54"/>
                      <a:pt x="153" y="54"/>
                    </a:cubicBezTo>
                    <a:cubicBezTo>
                      <a:pt x="128" y="54"/>
                      <a:pt x="104" y="61"/>
                      <a:pt x="83" y="75"/>
                    </a:cubicBezTo>
                    <a:lnTo>
                      <a:pt x="53" y="31"/>
                    </a:lnTo>
                    <a:cubicBezTo>
                      <a:pt x="83" y="11"/>
                      <a:pt x="117" y="0"/>
                      <a:pt x="153" y="0"/>
                    </a:cubicBezTo>
                    <a:cubicBezTo>
                      <a:pt x="252" y="0"/>
                      <a:pt x="333" y="81"/>
                      <a:pt x="333" y="180"/>
                    </a:cubicBezTo>
                    <a:lnTo>
                      <a:pt x="333" y="206"/>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Freeform 146"/>
              <p:cNvSpPr>
                <a:spLocks noEditPoints="1"/>
              </p:cNvSpPr>
              <p:nvPr/>
            </p:nvSpPr>
            <p:spPr bwMode="auto">
              <a:xfrm>
                <a:off x="939800" y="3910013"/>
                <a:ext cx="119063" cy="117475"/>
              </a:xfrm>
              <a:custGeom>
                <a:avLst/>
                <a:gdLst>
                  <a:gd name="T0" fmla="*/ 2147483647 w 283"/>
                  <a:gd name="T1" fmla="*/ 2147483647 h 282"/>
                  <a:gd name="T2" fmla="*/ 2147483647 w 283"/>
                  <a:gd name="T3" fmla="*/ 2147483647 h 282"/>
                  <a:gd name="T4" fmla="*/ 2147483647 w 283"/>
                  <a:gd name="T5" fmla="*/ 2147483647 h 282"/>
                  <a:gd name="T6" fmla="*/ 2147483647 w 283"/>
                  <a:gd name="T7" fmla="*/ 2147483647 h 282"/>
                  <a:gd name="T8" fmla="*/ 2147483647 w 283"/>
                  <a:gd name="T9" fmla="*/ 2147483647 h 282"/>
                  <a:gd name="T10" fmla="*/ 2147483647 w 283"/>
                  <a:gd name="T11" fmla="*/ 2147483647 h 282"/>
                  <a:gd name="T12" fmla="*/ 2147483647 w 283"/>
                  <a:gd name="T13" fmla="*/ 2147483647 h 282"/>
                  <a:gd name="T14" fmla="*/ 2147483647 w 283"/>
                  <a:gd name="T15" fmla="*/ 2147483647 h 282"/>
                  <a:gd name="T16" fmla="*/ 0 w 283"/>
                  <a:gd name="T17" fmla="*/ 2147483647 h 282"/>
                  <a:gd name="T18" fmla="*/ 2147483647 w 283"/>
                  <a:gd name="T19" fmla="*/ 0 h 282"/>
                  <a:gd name="T20" fmla="*/ 2147483647 w 283"/>
                  <a:gd name="T21" fmla="*/ 2147483647 h 282"/>
                  <a:gd name="T22" fmla="*/ 2147483647 w 283"/>
                  <a:gd name="T23" fmla="*/ 2147483647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3"/>
                  <a:gd name="T37" fmla="*/ 0 h 282"/>
                  <a:gd name="T38" fmla="*/ 283 w 283"/>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3" h="282">
                    <a:moveTo>
                      <a:pt x="141" y="53"/>
                    </a:moveTo>
                    <a:lnTo>
                      <a:pt x="141" y="53"/>
                    </a:lnTo>
                    <a:cubicBezTo>
                      <a:pt x="93" y="53"/>
                      <a:pt x="54" y="92"/>
                      <a:pt x="54" y="141"/>
                    </a:cubicBezTo>
                    <a:cubicBezTo>
                      <a:pt x="54" y="189"/>
                      <a:pt x="93" y="229"/>
                      <a:pt x="141" y="229"/>
                    </a:cubicBezTo>
                    <a:cubicBezTo>
                      <a:pt x="190" y="229"/>
                      <a:pt x="229" y="189"/>
                      <a:pt x="229" y="141"/>
                    </a:cubicBezTo>
                    <a:cubicBezTo>
                      <a:pt x="229" y="92"/>
                      <a:pt x="190" y="53"/>
                      <a:pt x="141" y="53"/>
                    </a:cubicBezTo>
                    <a:close/>
                    <a:moveTo>
                      <a:pt x="141" y="282"/>
                    </a:moveTo>
                    <a:lnTo>
                      <a:pt x="141" y="282"/>
                    </a:lnTo>
                    <a:cubicBezTo>
                      <a:pt x="64" y="282"/>
                      <a:pt x="0" y="219"/>
                      <a:pt x="0" y="141"/>
                    </a:cubicBezTo>
                    <a:cubicBezTo>
                      <a:pt x="0" y="63"/>
                      <a:pt x="64" y="0"/>
                      <a:pt x="141" y="0"/>
                    </a:cubicBezTo>
                    <a:cubicBezTo>
                      <a:pt x="219" y="0"/>
                      <a:pt x="283" y="63"/>
                      <a:pt x="283" y="141"/>
                    </a:cubicBezTo>
                    <a:cubicBezTo>
                      <a:pt x="283" y="219"/>
                      <a:pt x="219" y="282"/>
                      <a:pt x="141" y="282"/>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Freeform 147"/>
              <p:cNvSpPr>
                <a:spLocks noEditPoints="1"/>
              </p:cNvSpPr>
              <p:nvPr/>
            </p:nvSpPr>
            <p:spPr bwMode="auto">
              <a:xfrm>
                <a:off x="900113" y="4005263"/>
                <a:ext cx="198438" cy="111125"/>
              </a:xfrm>
              <a:custGeom>
                <a:avLst/>
                <a:gdLst>
                  <a:gd name="T0" fmla="*/ 2147483647 w 475"/>
                  <a:gd name="T1" fmla="*/ 2147483647 h 263"/>
                  <a:gd name="T2" fmla="*/ 2147483647 w 475"/>
                  <a:gd name="T3" fmla="*/ 2147483647 h 263"/>
                  <a:gd name="T4" fmla="*/ 2147483647 w 475"/>
                  <a:gd name="T5" fmla="*/ 2147483647 h 263"/>
                  <a:gd name="T6" fmla="*/ 2147483647 w 475"/>
                  <a:gd name="T7" fmla="*/ 2147483647 h 263"/>
                  <a:gd name="T8" fmla="*/ 2147483647 w 475"/>
                  <a:gd name="T9" fmla="*/ 2147483647 h 263"/>
                  <a:gd name="T10" fmla="*/ 2147483647 w 475"/>
                  <a:gd name="T11" fmla="*/ 2147483647 h 263"/>
                  <a:gd name="T12" fmla="*/ 2147483647 w 475"/>
                  <a:gd name="T13" fmla="*/ 2147483647 h 263"/>
                  <a:gd name="T14" fmla="*/ 0 w 475"/>
                  <a:gd name="T15" fmla="*/ 2147483647 h 263"/>
                  <a:gd name="T16" fmla="*/ 0 w 475"/>
                  <a:gd name="T17" fmla="*/ 2147483647 h 263"/>
                  <a:gd name="T18" fmla="*/ 2147483647 w 475"/>
                  <a:gd name="T19" fmla="*/ 0 h 263"/>
                  <a:gd name="T20" fmla="*/ 2147483647 w 475"/>
                  <a:gd name="T21" fmla="*/ 2147483647 h 263"/>
                  <a:gd name="T22" fmla="*/ 2147483647 w 475"/>
                  <a:gd name="T23" fmla="*/ 2147483647 h 2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5"/>
                  <a:gd name="T37" fmla="*/ 0 h 263"/>
                  <a:gd name="T38" fmla="*/ 475 w 475"/>
                  <a:gd name="T39" fmla="*/ 263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5" h="263">
                    <a:moveTo>
                      <a:pt x="55" y="210"/>
                    </a:moveTo>
                    <a:lnTo>
                      <a:pt x="55" y="210"/>
                    </a:lnTo>
                    <a:lnTo>
                      <a:pt x="419" y="210"/>
                    </a:lnTo>
                    <a:cubicBezTo>
                      <a:pt x="406" y="121"/>
                      <a:pt x="330" y="53"/>
                      <a:pt x="237" y="53"/>
                    </a:cubicBezTo>
                    <a:cubicBezTo>
                      <a:pt x="145" y="53"/>
                      <a:pt x="68" y="121"/>
                      <a:pt x="55" y="210"/>
                    </a:cubicBezTo>
                    <a:close/>
                    <a:moveTo>
                      <a:pt x="475" y="263"/>
                    </a:moveTo>
                    <a:lnTo>
                      <a:pt x="475" y="263"/>
                    </a:lnTo>
                    <a:lnTo>
                      <a:pt x="0" y="263"/>
                    </a:lnTo>
                    <a:lnTo>
                      <a:pt x="0" y="237"/>
                    </a:lnTo>
                    <a:cubicBezTo>
                      <a:pt x="0" y="106"/>
                      <a:pt x="107" y="0"/>
                      <a:pt x="237" y="0"/>
                    </a:cubicBezTo>
                    <a:cubicBezTo>
                      <a:pt x="368" y="0"/>
                      <a:pt x="475" y="106"/>
                      <a:pt x="475" y="237"/>
                    </a:cubicBezTo>
                    <a:lnTo>
                      <a:pt x="475" y="263"/>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 name="文本框 11"/>
            <p:cNvSpPr txBox="1"/>
            <p:nvPr/>
          </p:nvSpPr>
          <p:spPr>
            <a:xfrm>
              <a:off x="1295047" y="2084311"/>
              <a:ext cx="822293" cy="322554"/>
            </a:xfrm>
            <a:prstGeom prst="rect">
              <a:avLst/>
            </a:prstGeom>
            <a:noFill/>
          </p:spPr>
          <p:txBody>
            <a:bodyPr wrap="square" rtlCol="0">
              <a:spAutoFit/>
            </a:bodyPr>
            <a:lstStyle/>
            <a:p>
              <a:r>
                <a:rPr lang="zh-CN" altLang="en-US" sz="1200" b="1" dirty="0" smtClean="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角色</a:t>
              </a:r>
              <a:r>
                <a:rPr lang="en-US" altLang="zh-CN" sz="1200" b="1" dirty="0" smtClean="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2" name="组合 21"/>
          <p:cNvGrpSpPr/>
          <p:nvPr/>
        </p:nvGrpSpPr>
        <p:grpSpPr>
          <a:xfrm>
            <a:off x="9986433" y="3988626"/>
            <a:ext cx="694047" cy="700929"/>
            <a:chOff x="1248894" y="2016163"/>
            <a:chExt cx="800303" cy="816204"/>
          </a:xfrm>
        </p:grpSpPr>
        <p:grpSp>
          <p:nvGrpSpPr>
            <p:cNvPr id="23" name="组合 397"/>
            <p:cNvGrpSpPr/>
            <p:nvPr/>
          </p:nvGrpSpPr>
          <p:grpSpPr bwMode="auto">
            <a:xfrm>
              <a:off x="1248894" y="2016163"/>
              <a:ext cx="800303" cy="816204"/>
              <a:chOff x="698500" y="3667126"/>
              <a:chExt cx="600075" cy="612775"/>
            </a:xfrm>
            <a:solidFill>
              <a:srgbClr val="0070C0"/>
            </a:solidFill>
          </p:grpSpPr>
          <p:sp>
            <p:nvSpPr>
              <p:cNvPr id="25" name="Freeform 139"/>
              <p:cNvSpPr/>
              <p:nvPr/>
            </p:nvSpPr>
            <p:spPr bwMode="auto">
              <a:xfrm>
                <a:off x="698500" y="3667126"/>
                <a:ext cx="600075" cy="596900"/>
              </a:xfrm>
              <a:custGeom>
                <a:avLst/>
                <a:gdLst>
                  <a:gd name="T0" fmla="*/ 2147483647 w 1429"/>
                  <a:gd name="T1" fmla="*/ 2147483647 h 1422"/>
                  <a:gd name="T2" fmla="*/ 2147483647 w 1429"/>
                  <a:gd name="T3" fmla="*/ 2147483647 h 1422"/>
                  <a:gd name="T4" fmla="*/ 0 w 1429"/>
                  <a:gd name="T5" fmla="*/ 2147483647 h 1422"/>
                  <a:gd name="T6" fmla="*/ 2147483647 w 1429"/>
                  <a:gd name="T7" fmla="*/ 0 h 1422"/>
                  <a:gd name="T8" fmla="*/ 2147483647 w 1429"/>
                  <a:gd name="T9" fmla="*/ 2147483647 h 1422"/>
                  <a:gd name="T10" fmla="*/ 2147483647 w 1429"/>
                  <a:gd name="T11" fmla="*/ 2147483647 h 1422"/>
                  <a:gd name="T12" fmla="*/ 2147483647 w 1429"/>
                  <a:gd name="T13" fmla="*/ 2147483647 h 1422"/>
                  <a:gd name="T14" fmla="*/ 2147483647 w 1429"/>
                  <a:gd name="T15" fmla="*/ 2147483647 h 1422"/>
                  <a:gd name="T16" fmla="*/ 2147483647 w 1429"/>
                  <a:gd name="T17" fmla="*/ 2147483647 h 1422"/>
                  <a:gd name="T18" fmla="*/ 2147483647 w 1429"/>
                  <a:gd name="T19" fmla="*/ 2147483647 h 1422"/>
                  <a:gd name="T20" fmla="*/ 2147483647 w 1429"/>
                  <a:gd name="T21" fmla="*/ 2147483647 h 1422"/>
                  <a:gd name="T22" fmla="*/ 2147483647 w 1429"/>
                  <a:gd name="T23" fmla="*/ 2147483647 h 14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29"/>
                  <a:gd name="T37" fmla="*/ 0 h 1422"/>
                  <a:gd name="T38" fmla="*/ 1429 w 1429"/>
                  <a:gd name="T39" fmla="*/ 1422 h 14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29" h="1422">
                    <a:moveTo>
                      <a:pt x="607" y="1422"/>
                    </a:moveTo>
                    <a:lnTo>
                      <a:pt x="607" y="1422"/>
                    </a:lnTo>
                    <a:cubicBezTo>
                      <a:pt x="261" y="1369"/>
                      <a:pt x="0" y="1066"/>
                      <a:pt x="0" y="715"/>
                    </a:cubicBezTo>
                    <a:cubicBezTo>
                      <a:pt x="0" y="321"/>
                      <a:pt x="320" y="0"/>
                      <a:pt x="714" y="0"/>
                    </a:cubicBezTo>
                    <a:cubicBezTo>
                      <a:pt x="1109" y="0"/>
                      <a:pt x="1429" y="321"/>
                      <a:pt x="1429" y="715"/>
                    </a:cubicBezTo>
                    <a:cubicBezTo>
                      <a:pt x="1429" y="1066"/>
                      <a:pt x="1168" y="1369"/>
                      <a:pt x="822" y="1422"/>
                    </a:cubicBezTo>
                    <a:lnTo>
                      <a:pt x="812" y="1356"/>
                    </a:lnTo>
                    <a:cubicBezTo>
                      <a:pt x="1126" y="1308"/>
                      <a:pt x="1363" y="1033"/>
                      <a:pt x="1363" y="715"/>
                    </a:cubicBezTo>
                    <a:cubicBezTo>
                      <a:pt x="1363" y="357"/>
                      <a:pt x="1072" y="67"/>
                      <a:pt x="714" y="67"/>
                    </a:cubicBezTo>
                    <a:cubicBezTo>
                      <a:pt x="357" y="67"/>
                      <a:pt x="66" y="357"/>
                      <a:pt x="66" y="715"/>
                    </a:cubicBezTo>
                    <a:cubicBezTo>
                      <a:pt x="66" y="1033"/>
                      <a:pt x="303" y="1308"/>
                      <a:pt x="617" y="1356"/>
                    </a:cubicBezTo>
                    <a:lnTo>
                      <a:pt x="607" y="1422"/>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Freeform 140"/>
              <p:cNvSpPr/>
              <p:nvPr/>
            </p:nvSpPr>
            <p:spPr bwMode="auto">
              <a:xfrm>
                <a:off x="925513" y="4221163"/>
                <a:ext cx="58738" cy="58738"/>
              </a:xfrm>
              <a:custGeom>
                <a:avLst/>
                <a:gdLst>
                  <a:gd name="T0" fmla="*/ 2147483647 w 138"/>
                  <a:gd name="T1" fmla="*/ 2147483647 h 138"/>
                  <a:gd name="T2" fmla="*/ 2147483647 w 138"/>
                  <a:gd name="T3" fmla="*/ 2147483647 h 138"/>
                  <a:gd name="T4" fmla="*/ 0 w 138"/>
                  <a:gd name="T5" fmla="*/ 2147483647 h 138"/>
                  <a:gd name="T6" fmla="*/ 2147483647 w 138"/>
                  <a:gd name="T7" fmla="*/ 0 h 138"/>
                  <a:gd name="T8" fmla="*/ 2147483647 w 138"/>
                  <a:gd name="T9" fmla="*/ 2147483647 h 138"/>
                  <a:gd name="T10" fmla="*/ 2147483647 w 138"/>
                  <a:gd name="T11" fmla="*/ 2147483647 h 138"/>
                  <a:gd name="T12" fmla="*/ 0 60000 65536"/>
                  <a:gd name="T13" fmla="*/ 0 60000 65536"/>
                  <a:gd name="T14" fmla="*/ 0 60000 65536"/>
                  <a:gd name="T15" fmla="*/ 0 60000 65536"/>
                  <a:gd name="T16" fmla="*/ 0 60000 65536"/>
                  <a:gd name="T17" fmla="*/ 0 60000 65536"/>
                  <a:gd name="T18" fmla="*/ 0 w 138"/>
                  <a:gd name="T19" fmla="*/ 0 h 138"/>
                  <a:gd name="T20" fmla="*/ 138 w 138"/>
                  <a:gd name="T21" fmla="*/ 138 h 138"/>
                </a:gdLst>
                <a:ahLst/>
                <a:cxnLst>
                  <a:cxn ang="T12">
                    <a:pos x="T0" y="T1"/>
                  </a:cxn>
                  <a:cxn ang="T13">
                    <a:pos x="T2" y="T3"/>
                  </a:cxn>
                  <a:cxn ang="T14">
                    <a:pos x="T4" y="T5"/>
                  </a:cxn>
                  <a:cxn ang="T15">
                    <a:pos x="T6" y="T7"/>
                  </a:cxn>
                  <a:cxn ang="T16">
                    <a:pos x="T8" y="T9"/>
                  </a:cxn>
                  <a:cxn ang="T17">
                    <a:pos x="T10" y="T11"/>
                  </a:cxn>
                </a:cxnLst>
                <a:rect l="T18" t="T19" r="T20" b="T21"/>
                <a:pathLst>
                  <a:path w="138" h="138">
                    <a:moveTo>
                      <a:pt x="69" y="138"/>
                    </a:moveTo>
                    <a:lnTo>
                      <a:pt x="69" y="138"/>
                    </a:lnTo>
                    <a:cubicBezTo>
                      <a:pt x="30" y="138"/>
                      <a:pt x="0" y="107"/>
                      <a:pt x="0" y="69"/>
                    </a:cubicBezTo>
                    <a:cubicBezTo>
                      <a:pt x="0" y="31"/>
                      <a:pt x="30" y="0"/>
                      <a:pt x="69" y="0"/>
                    </a:cubicBezTo>
                    <a:cubicBezTo>
                      <a:pt x="107" y="0"/>
                      <a:pt x="138" y="31"/>
                      <a:pt x="138" y="69"/>
                    </a:cubicBezTo>
                    <a:cubicBezTo>
                      <a:pt x="138" y="107"/>
                      <a:pt x="107" y="138"/>
                      <a:pt x="69" y="138"/>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Freeform 141"/>
              <p:cNvSpPr/>
              <p:nvPr/>
            </p:nvSpPr>
            <p:spPr bwMode="auto">
              <a:xfrm>
                <a:off x="1014413" y="4221163"/>
                <a:ext cx="58738" cy="58738"/>
              </a:xfrm>
              <a:custGeom>
                <a:avLst/>
                <a:gdLst>
                  <a:gd name="T0" fmla="*/ 2147483647 w 139"/>
                  <a:gd name="T1" fmla="*/ 2147483647 h 139"/>
                  <a:gd name="T2" fmla="*/ 2147483647 w 139"/>
                  <a:gd name="T3" fmla="*/ 2147483647 h 139"/>
                  <a:gd name="T4" fmla="*/ 0 w 139"/>
                  <a:gd name="T5" fmla="*/ 2147483647 h 139"/>
                  <a:gd name="T6" fmla="*/ 2147483647 w 139"/>
                  <a:gd name="T7" fmla="*/ 0 h 139"/>
                  <a:gd name="T8" fmla="*/ 2147483647 w 139"/>
                  <a:gd name="T9" fmla="*/ 2147483647 h 139"/>
                  <a:gd name="T10" fmla="*/ 2147483647 w 139"/>
                  <a:gd name="T11" fmla="*/ 2147483647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7"/>
                      <a:pt x="0" y="69"/>
                    </a:cubicBezTo>
                    <a:cubicBezTo>
                      <a:pt x="0" y="31"/>
                      <a:pt x="31" y="0"/>
                      <a:pt x="70" y="0"/>
                    </a:cubicBezTo>
                    <a:cubicBezTo>
                      <a:pt x="108" y="0"/>
                      <a:pt x="139" y="31"/>
                      <a:pt x="139" y="69"/>
                    </a:cubicBezTo>
                    <a:cubicBezTo>
                      <a:pt x="139" y="107"/>
                      <a:pt x="108" y="139"/>
                      <a:pt x="70" y="13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Freeform 142"/>
              <p:cNvSpPr>
                <a:spLocks noEditPoints="1"/>
              </p:cNvSpPr>
              <p:nvPr/>
            </p:nvSpPr>
            <p:spPr bwMode="auto">
              <a:xfrm>
                <a:off x="847725" y="3960813"/>
                <a:ext cx="92075" cy="90488"/>
              </a:xfrm>
              <a:custGeom>
                <a:avLst/>
                <a:gdLst>
                  <a:gd name="T0" fmla="*/ 2147483647 w 219"/>
                  <a:gd name="T1" fmla="*/ 2147483647 h 219"/>
                  <a:gd name="T2" fmla="*/ 2147483647 w 219"/>
                  <a:gd name="T3" fmla="*/ 2147483647 h 219"/>
                  <a:gd name="T4" fmla="*/ 2147483647 w 219"/>
                  <a:gd name="T5" fmla="*/ 2147483647 h 219"/>
                  <a:gd name="T6" fmla="*/ 2147483647 w 219"/>
                  <a:gd name="T7" fmla="*/ 2147483647 h 219"/>
                  <a:gd name="T8" fmla="*/ 2147483647 w 219"/>
                  <a:gd name="T9" fmla="*/ 2147483647 h 219"/>
                  <a:gd name="T10" fmla="*/ 2147483647 w 219"/>
                  <a:gd name="T11" fmla="*/ 2147483647 h 219"/>
                  <a:gd name="T12" fmla="*/ 2147483647 w 219"/>
                  <a:gd name="T13" fmla="*/ 2147483647 h 219"/>
                  <a:gd name="T14" fmla="*/ 2147483647 w 219"/>
                  <a:gd name="T15" fmla="*/ 2147483647 h 219"/>
                  <a:gd name="T16" fmla="*/ 0 w 219"/>
                  <a:gd name="T17" fmla="*/ 2147483647 h 219"/>
                  <a:gd name="T18" fmla="*/ 2147483647 w 219"/>
                  <a:gd name="T19" fmla="*/ 0 h 219"/>
                  <a:gd name="T20" fmla="*/ 2147483647 w 219"/>
                  <a:gd name="T21" fmla="*/ 2147483647 h 219"/>
                  <a:gd name="T22" fmla="*/ 2147483647 w 219"/>
                  <a:gd name="T23" fmla="*/ 2147483647 h 2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219"/>
                  <a:gd name="T38" fmla="*/ 219 w 219"/>
                  <a:gd name="T39" fmla="*/ 219 h 2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219">
                    <a:moveTo>
                      <a:pt x="110" y="53"/>
                    </a:moveTo>
                    <a:lnTo>
                      <a:pt x="110" y="53"/>
                    </a:lnTo>
                    <a:cubicBezTo>
                      <a:pt x="79" y="53"/>
                      <a:pt x="53" y="78"/>
                      <a:pt x="53" y="109"/>
                    </a:cubicBezTo>
                    <a:cubicBezTo>
                      <a:pt x="53" y="140"/>
                      <a:pt x="79" y="165"/>
                      <a:pt x="110" y="165"/>
                    </a:cubicBezTo>
                    <a:cubicBezTo>
                      <a:pt x="141" y="165"/>
                      <a:pt x="166" y="140"/>
                      <a:pt x="166" y="109"/>
                    </a:cubicBezTo>
                    <a:cubicBezTo>
                      <a:pt x="166" y="78"/>
                      <a:pt x="141" y="53"/>
                      <a:pt x="110" y="53"/>
                    </a:cubicBezTo>
                    <a:close/>
                    <a:moveTo>
                      <a:pt x="110" y="219"/>
                    </a:moveTo>
                    <a:lnTo>
                      <a:pt x="110" y="219"/>
                    </a:lnTo>
                    <a:cubicBezTo>
                      <a:pt x="49" y="219"/>
                      <a:pt x="0" y="170"/>
                      <a:pt x="0" y="109"/>
                    </a:cubicBezTo>
                    <a:cubicBezTo>
                      <a:pt x="0" y="49"/>
                      <a:pt x="49" y="0"/>
                      <a:pt x="110" y="0"/>
                    </a:cubicBezTo>
                    <a:cubicBezTo>
                      <a:pt x="170" y="0"/>
                      <a:pt x="219" y="49"/>
                      <a:pt x="219" y="109"/>
                    </a:cubicBezTo>
                    <a:cubicBezTo>
                      <a:pt x="219" y="170"/>
                      <a:pt x="170" y="219"/>
                      <a:pt x="110" y="21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Freeform 143"/>
              <p:cNvSpPr/>
              <p:nvPr/>
            </p:nvSpPr>
            <p:spPr bwMode="auto">
              <a:xfrm>
                <a:off x="819150" y="4029076"/>
                <a:ext cx="138113" cy="87313"/>
              </a:xfrm>
              <a:custGeom>
                <a:avLst/>
                <a:gdLst>
                  <a:gd name="T0" fmla="*/ 2147483647 w 332"/>
                  <a:gd name="T1" fmla="*/ 2147483647 h 206"/>
                  <a:gd name="T2" fmla="*/ 2147483647 w 332"/>
                  <a:gd name="T3" fmla="*/ 2147483647 h 206"/>
                  <a:gd name="T4" fmla="*/ 0 w 332"/>
                  <a:gd name="T5" fmla="*/ 2147483647 h 206"/>
                  <a:gd name="T6" fmla="*/ 0 w 332"/>
                  <a:gd name="T7" fmla="*/ 2147483647 h 206"/>
                  <a:gd name="T8" fmla="*/ 2147483647 w 332"/>
                  <a:gd name="T9" fmla="*/ 0 h 206"/>
                  <a:gd name="T10" fmla="*/ 2147483647 w 332"/>
                  <a:gd name="T11" fmla="*/ 2147483647 h 206"/>
                  <a:gd name="T12" fmla="*/ 2147483647 w 332"/>
                  <a:gd name="T13" fmla="*/ 2147483647 h 206"/>
                  <a:gd name="T14" fmla="*/ 2147483647 w 332"/>
                  <a:gd name="T15" fmla="*/ 2147483647 h 206"/>
                  <a:gd name="T16" fmla="*/ 2147483647 w 332"/>
                  <a:gd name="T17" fmla="*/ 2147483647 h 206"/>
                  <a:gd name="T18" fmla="*/ 2147483647 w 332"/>
                  <a:gd name="T19" fmla="*/ 2147483647 h 206"/>
                  <a:gd name="T20" fmla="*/ 2147483647 w 332"/>
                  <a:gd name="T21" fmla="*/ 2147483647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
                  <a:gd name="T34" fmla="*/ 0 h 206"/>
                  <a:gd name="T35" fmla="*/ 332 w 332"/>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 h="206">
                    <a:moveTo>
                      <a:pt x="332" y="206"/>
                    </a:moveTo>
                    <a:lnTo>
                      <a:pt x="332" y="206"/>
                    </a:lnTo>
                    <a:lnTo>
                      <a:pt x="0" y="206"/>
                    </a:lnTo>
                    <a:lnTo>
                      <a:pt x="0" y="180"/>
                    </a:lnTo>
                    <a:cubicBezTo>
                      <a:pt x="0" y="81"/>
                      <a:pt x="81" y="0"/>
                      <a:pt x="180" y="0"/>
                    </a:cubicBezTo>
                    <a:cubicBezTo>
                      <a:pt x="214" y="0"/>
                      <a:pt x="247" y="10"/>
                      <a:pt x="275" y="28"/>
                    </a:cubicBezTo>
                    <a:lnTo>
                      <a:pt x="247" y="73"/>
                    </a:lnTo>
                    <a:cubicBezTo>
                      <a:pt x="227" y="60"/>
                      <a:pt x="204" y="54"/>
                      <a:pt x="180" y="54"/>
                    </a:cubicBezTo>
                    <a:cubicBezTo>
                      <a:pt x="119" y="54"/>
                      <a:pt x="69" y="96"/>
                      <a:pt x="56" y="153"/>
                    </a:cubicBezTo>
                    <a:lnTo>
                      <a:pt x="332" y="153"/>
                    </a:lnTo>
                    <a:lnTo>
                      <a:pt x="332" y="206"/>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Freeform 144"/>
              <p:cNvSpPr>
                <a:spLocks noEditPoints="1"/>
              </p:cNvSpPr>
              <p:nvPr/>
            </p:nvSpPr>
            <p:spPr bwMode="auto">
              <a:xfrm>
                <a:off x="1058863" y="3960813"/>
                <a:ext cx="92075" cy="90488"/>
              </a:xfrm>
              <a:custGeom>
                <a:avLst/>
                <a:gdLst>
                  <a:gd name="T0" fmla="*/ 2147483647 w 219"/>
                  <a:gd name="T1" fmla="*/ 2147483647 h 219"/>
                  <a:gd name="T2" fmla="*/ 2147483647 w 219"/>
                  <a:gd name="T3" fmla="*/ 2147483647 h 219"/>
                  <a:gd name="T4" fmla="*/ 2147483647 w 219"/>
                  <a:gd name="T5" fmla="*/ 2147483647 h 219"/>
                  <a:gd name="T6" fmla="*/ 2147483647 w 219"/>
                  <a:gd name="T7" fmla="*/ 2147483647 h 219"/>
                  <a:gd name="T8" fmla="*/ 2147483647 w 219"/>
                  <a:gd name="T9" fmla="*/ 2147483647 h 219"/>
                  <a:gd name="T10" fmla="*/ 2147483647 w 219"/>
                  <a:gd name="T11" fmla="*/ 2147483647 h 219"/>
                  <a:gd name="T12" fmla="*/ 2147483647 w 219"/>
                  <a:gd name="T13" fmla="*/ 2147483647 h 219"/>
                  <a:gd name="T14" fmla="*/ 2147483647 w 219"/>
                  <a:gd name="T15" fmla="*/ 2147483647 h 219"/>
                  <a:gd name="T16" fmla="*/ 0 w 219"/>
                  <a:gd name="T17" fmla="*/ 2147483647 h 219"/>
                  <a:gd name="T18" fmla="*/ 2147483647 w 219"/>
                  <a:gd name="T19" fmla="*/ 0 h 219"/>
                  <a:gd name="T20" fmla="*/ 2147483647 w 219"/>
                  <a:gd name="T21" fmla="*/ 2147483647 h 219"/>
                  <a:gd name="T22" fmla="*/ 2147483647 w 219"/>
                  <a:gd name="T23" fmla="*/ 2147483647 h 2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219"/>
                  <a:gd name="T38" fmla="*/ 219 w 219"/>
                  <a:gd name="T39" fmla="*/ 219 h 2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219">
                    <a:moveTo>
                      <a:pt x="109" y="53"/>
                    </a:moveTo>
                    <a:lnTo>
                      <a:pt x="109" y="53"/>
                    </a:lnTo>
                    <a:cubicBezTo>
                      <a:pt x="78" y="53"/>
                      <a:pt x="53" y="78"/>
                      <a:pt x="53" y="109"/>
                    </a:cubicBezTo>
                    <a:cubicBezTo>
                      <a:pt x="53" y="140"/>
                      <a:pt x="78" y="165"/>
                      <a:pt x="109" y="165"/>
                    </a:cubicBezTo>
                    <a:cubicBezTo>
                      <a:pt x="140" y="165"/>
                      <a:pt x="165" y="140"/>
                      <a:pt x="165" y="109"/>
                    </a:cubicBezTo>
                    <a:cubicBezTo>
                      <a:pt x="165" y="78"/>
                      <a:pt x="140" y="53"/>
                      <a:pt x="109" y="53"/>
                    </a:cubicBezTo>
                    <a:close/>
                    <a:moveTo>
                      <a:pt x="109" y="219"/>
                    </a:moveTo>
                    <a:lnTo>
                      <a:pt x="109" y="219"/>
                    </a:lnTo>
                    <a:cubicBezTo>
                      <a:pt x="49" y="219"/>
                      <a:pt x="0" y="170"/>
                      <a:pt x="0" y="109"/>
                    </a:cubicBezTo>
                    <a:cubicBezTo>
                      <a:pt x="0" y="49"/>
                      <a:pt x="49" y="0"/>
                      <a:pt x="109" y="0"/>
                    </a:cubicBezTo>
                    <a:cubicBezTo>
                      <a:pt x="170" y="0"/>
                      <a:pt x="219" y="49"/>
                      <a:pt x="219" y="109"/>
                    </a:cubicBezTo>
                    <a:cubicBezTo>
                      <a:pt x="219" y="170"/>
                      <a:pt x="170" y="219"/>
                      <a:pt x="109" y="219"/>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Freeform 145"/>
              <p:cNvSpPr/>
              <p:nvPr/>
            </p:nvSpPr>
            <p:spPr bwMode="auto">
              <a:xfrm>
                <a:off x="1039813" y="4029076"/>
                <a:ext cx="139700" cy="87313"/>
              </a:xfrm>
              <a:custGeom>
                <a:avLst/>
                <a:gdLst>
                  <a:gd name="T0" fmla="*/ 2147483647 w 333"/>
                  <a:gd name="T1" fmla="*/ 2147483647 h 206"/>
                  <a:gd name="T2" fmla="*/ 2147483647 w 333"/>
                  <a:gd name="T3" fmla="*/ 2147483647 h 206"/>
                  <a:gd name="T4" fmla="*/ 0 w 333"/>
                  <a:gd name="T5" fmla="*/ 2147483647 h 206"/>
                  <a:gd name="T6" fmla="*/ 0 w 333"/>
                  <a:gd name="T7" fmla="*/ 2147483647 h 206"/>
                  <a:gd name="T8" fmla="*/ 2147483647 w 333"/>
                  <a:gd name="T9" fmla="*/ 2147483647 h 206"/>
                  <a:gd name="T10" fmla="*/ 2147483647 w 333"/>
                  <a:gd name="T11" fmla="*/ 2147483647 h 206"/>
                  <a:gd name="T12" fmla="*/ 2147483647 w 333"/>
                  <a:gd name="T13" fmla="*/ 2147483647 h 206"/>
                  <a:gd name="T14" fmla="*/ 2147483647 w 333"/>
                  <a:gd name="T15" fmla="*/ 2147483647 h 206"/>
                  <a:gd name="T16" fmla="*/ 2147483647 w 333"/>
                  <a:gd name="T17" fmla="*/ 0 h 206"/>
                  <a:gd name="T18" fmla="*/ 2147483647 w 333"/>
                  <a:gd name="T19" fmla="*/ 2147483647 h 206"/>
                  <a:gd name="T20" fmla="*/ 2147483647 w 333"/>
                  <a:gd name="T21" fmla="*/ 2147483647 h 2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3"/>
                  <a:gd name="T34" fmla="*/ 0 h 206"/>
                  <a:gd name="T35" fmla="*/ 333 w 333"/>
                  <a:gd name="T36" fmla="*/ 206 h 2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3" h="206">
                    <a:moveTo>
                      <a:pt x="333" y="206"/>
                    </a:moveTo>
                    <a:lnTo>
                      <a:pt x="333" y="206"/>
                    </a:lnTo>
                    <a:lnTo>
                      <a:pt x="0" y="206"/>
                    </a:lnTo>
                    <a:lnTo>
                      <a:pt x="0" y="153"/>
                    </a:lnTo>
                    <a:lnTo>
                      <a:pt x="276" y="153"/>
                    </a:lnTo>
                    <a:cubicBezTo>
                      <a:pt x="264" y="96"/>
                      <a:pt x="213" y="54"/>
                      <a:pt x="153" y="54"/>
                    </a:cubicBezTo>
                    <a:cubicBezTo>
                      <a:pt x="128" y="54"/>
                      <a:pt x="104" y="61"/>
                      <a:pt x="83" y="75"/>
                    </a:cubicBezTo>
                    <a:lnTo>
                      <a:pt x="53" y="31"/>
                    </a:lnTo>
                    <a:cubicBezTo>
                      <a:pt x="83" y="11"/>
                      <a:pt x="117" y="0"/>
                      <a:pt x="153" y="0"/>
                    </a:cubicBezTo>
                    <a:cubicBezTo>
                      <a:pt x="252" y="0"/>
                      <a:pt x="333" y="81"/>
                      <a:pt x="333" y="180"/>
                    </a:cubicBezTo>
                    <a:lnTo>
                      <a:pt x="333" y="206"/>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Freeform 146"/>
              <p:cNvSpPr>
                <a:spLocks noEditPoints="1"/>
              </p:cNvSpPr>
              <p:nvPr/>
            </p:nvSpPr>
            <p:spPr bwMode="auto">
              <a:xfrm>
                <a:off x="939800" y="3910013"/>
                <a:ext cx="119063" cy="117475"/>
              </a:xfrm>
              <a:custGeom>
                <a:avLst/>
                <a:gdLst>
                  <a:gd name="T0" fmla="*/ 2147483647 w 283"/>
                  <a:gd name="T1" fmla="*/ 2147483647 h 282"/>
                  <a:gd name="T2" fmla="*/ 2147483647 w 283"/>
                  <a:gd name="T3" fmla="*/ 2147483647 h 282"/>
                  <a:gd name="T4" fmla="*/ 2147483647 w 283"/>
                  <a:gd name="T5" fmla="*/ 2147483647 h 282"/>
                  <a:gd name="T6" fmla="*/ 2147483647 w 283"/>
                  <a:gd name="T7" fmla="*/ 2147483647 h 282"/>
                  <a:gd name="T8" fmla="*/ 2147483647 w 283"/>
                  <a:gd name="T9" fmla="*/ 2147483647 h 282"/>
                  <a:gd name="T10" fmla="*/ 2147483647 w 283"/>
                  <a:gd name="T11" fmla="*/ 2147483647 h 282"/>
                  <a:gd name="T12" fmla="*/ 2147483647 w 283"/>
                  <a:gd name="T13" fmla="*/ 2147483647 h 282"/>
                  <a:gd name="T14" fmla="*/ 2147483647 w 283"/>
                  <a:gd name="T15" fmla="*/ 2147483647 h 282"/>
                  <a:gd name="T16" fmla="*/ 0 w 283"/>
                  <a:gd name="T17" fmla="*/ 2147483647 h 282"/>
                  <a:gd name="T18" fmla="*/ 2147483647 w 283"/>
                  <a:gd name="T19" fmla="*/ 0 h 282"/>
                  <a:gd name="T20" fmla="*/ 2147483647 w 283"/>
                  <a:gd name="T21" fmla="*/ 2147483647 h 282"/>
                  <a:gd name="T22" fmla="*/ 2147483647 w 283"/>
                  <a:gd name="T23" fmla="*/ 2147483647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3"/>
                  <a:gd name="T37" fmla="*/ 0 h 282"/>
                  <a:gd name="T38" fmla="*/ 283 w 283"/>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3" h="282">
                    <a:moveTo>
                      <a:pt x="141" y="53"/>
                    </a:moveTo>
                    <a:lnTo>
                      <a:pt x="141" y="53"/>
                    </a:lnTo>
                    <a:cubicBezTo>
                      <a:pt x="93" y="53"/>
                      <a:pt x="54" y="92"/>
                      <a:pt x="54" y="141"/>
                    </a:cubicBezTo>
                    <a:cubicBezTo>
                      <a:pt x="54" y="189"/>
                      <a:pt x="93" y="229"/>
                      <a:pt x="141" y="229"/>
                    </a:cubicBezTo>
                    <a:cubicBezTo>
                      <a:pt x="190" y="229"/>
                      <a:pt x="229" y="189"/>
                      <a:pt x="229" y="141"/>
                    </a:cubicBezTo>
                    <a:cubicBezTo>
                      <a:pt x="229" y="92"/>
                      <a:pt x="190" y="53"/>
                      <a:pt x="141" y="53"/>
                    </a:cubicBezTo>
                    <a:close/>
                    <a:moveTo>
                      <a:pt x="141" y="282"/>
                    </a:moveTo>
                    <a:lnTo>
                      <a:pt x="141" y="282"/>
                    </a:lnTo>
                    <a:cubicBezTo>
                      <a:pt x="64" y="282"/>
                      <a:pt x="0" y="219"/>
                      <a:pt x="0" y="141"/>
                    </a:cubicBezTo>
                    <a:cubicBezTo>
                      <a:pt x="0" y="63"/>
                      <a:pt x="64" y="0"/>
                      <a:pt x="141" y="0"/>
                    </a:cubicBezTo>
                    <a:cubicBezTo>
                      <a:pt x="219" y="0"/>
                      <a:pt x="283" y="63"/>
                      <a:pt x="283" y="141"/>
                    </a:cubicBezTo>
                    <a:cubicBezTo>
                      <a:pt x="283" y="219"/>
                      <a:pt x="219" y="282"/>
                      <a:pt x="141" y="282"/>
                    </a:cubicBez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Freeform 147"/>
              <p:cNvSpPr>
                <a:spLocks noEditPoints="1"/>
              </p:cNvSpPr>
              <p:nvPr/>
            </p:nvSpPr>
            <p:spPr bwMode="auto">
              <a:xfrm>
                <a:off x="900113" y="4005263"/>
                <a:ext cx="198438" cy="111125"/>
              </a:xfrm>
              <a:custGeom>
                <a:avLst/>
                <a:gdLst>
                  <a:gd name="T0" fmla="*/ 2147483647 w 475"/>
                  <a:gd name="T1" fmla="*/ 2147483647 h 263"/>
                  <a:gd name="T2" fmla="*/ 2147483647 w 475"/>
                  <a:gd name="T3" fmla="*/ 2147483647 h 263"/>
                  <a:gd name="T4" fmla="*/ 2147483647 w 475"/>
                  <a:gd name="T5" fmla="*/ 2147483647 h 263"/>
                  <a:gd name="T6" fmla="*/ 2147483647 w 475"/>
                  <a:gd name="T7" fmla="*/ 2147483647 h 263"/>
                  <a:gd name="T8" fmla="*/ 2147483647 w 475"/>
                  <a:gd name="T9" fmla="*/ 2147483647 h 263"/>
                  <a:gd name="T10" fmla="*/ 2147483647 w 475"/>
                  <a:gd name="T11" fmla="*/ 2147483647 h 263"/>
                  <a:gd name="T12" fmla="*/ 2147483647 w 475"/>
                  <a:gd name="T13" fmla="*/ 2147483647 h 263"/>
                  <a:gd name="T14" fmla="*/ 0 w 475"/>
                  <a:gd name="T15" fmla="*/ 2147483647 h 263"/>
                  <a:gd name="T16" fmla="*/ 0 w 475"/>
                  <a:gd name="T17" fmla="*/ 2147483647 h 263"/>
                  <a:gd name="T18" fmla="*/ 2147483647 w 475"/>
                  <a:gd name="T19" fmla="*/ 0 h 263"/>
                  <a:gd name="T20" fmla="*/ 2147483647 w 475"/>
                  <a:gd name="T21" fmla="*/ 2147483647 h 263"/>
                  <a:gd name="T22" fmla="*/ 2147483647 w 475"/>
                  <a:gd name="T23" fmla="*/ 2147483647 h 2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5"/>
                  <a:gd name="T37" fmla="*/ 0 h 263"/>
                  <a:gd name="T38" fmla="*/ 475 w 475"/>
                  <a:gd name="T39" fmla="*/ 263 h 2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5" h="263">
                    <a:moveTo>
                      <a:pt x="55" y="210"/>
                    </a:moveTo>
                    <a:lnTo>
                      <a:pt x="55" y="210"/>
                    </a:lnTo>
                    <a:lnTo>
                      <a:pt x="419" y="210"/>
                    </a:lnTo>
                    <a:cubicBezTo>
                      <a:pt x="406" y="121"/>
                      <a:pt x="330" y="53"/>
                      <a:pt x="237" y="53"/>
                    </a:cubicBezTo>
                    <a:cubicBezTo>
                      <a:pt x="145" y="53"/>
                      <a:pt x="68" y="121"/>
                      <a:pt x="55" y="210"/>
                    </a:cubicBezTo>
                    <a:close/>
                    <a:moveTo>
                      <a:pt x="475" y="263"/>
                    </a:moveTo>
                    <a:lnTo>
                      <a:pt x="475" y="263"/>
                    </a:lnTo>
                    <a:lnTo>
                      <a:pt x="0" y="263"/>
                    </a:lnTo>
                    <a:lnTo>
                      <a:pt x="0" y="237"/>
                    </a:lnTo>
                    <a:cubicBezTo>
                      <a:pt x="0" y="106"/>
                      <a:pt x="107" y="0"/>
                      <a:pt x="237" y="0"/>
                    </a:cubicBezTo>
                    <a:cubicBezTo>
                      <a:pt x="368" y="0"/>
                      <a:pt x="475" y="106"/>
                      <a:pt x="475" y="237"/>
                    </a:cubicBezTo>
                    <a:lnTo>
                      <a:pt x="475" y="263"/>
                    </a:lnTo>
                    <a:close/>
                  </a:path>
                </a:pathLst>
              </a:custGeom>
              <a:grpFill/>
              <a:ln>
                <a:noFill/>
              </a:ln>
              <a:extLst>
                <a:ext uri="{91240B29-F687-4F45-9708-019B960494DF}">
                  <a14:hiddenLine xmlns:a14="http://schemas.microsoft.com/office/drawing/2010/main" w="0">
                    <a:solidFill>
                      <a:srgbClr val="000000"/>
                    </a:solidFill>
                    <a:round/>
                  </a14:hiddenLine>
                </a:ext>
              </a:extLst>
            </p:spPr>
            <p:txBody>
              <a:bodyPr/>
              <a:lstStyle/>
              <a:p>
                <a:pPr defTabSz="539750" fontAlgn="base">
                  <a:spcBef>
                    <a:spcPct val="0"/>
                  </a:spcBef>
                  <a:spcAft>
                    <a:spcPct val="0"/>
                  </a:spcAft>
                </a:pPr>
                <a:endParaRPr kumimoji="1" lang="en-US" altLang="zh-CN" sz="214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24" name="文本框 23"/>
            <p:cNvSpPr txBox="1"/>
            <p:nvPr/>
          </p:nvSpPr>
          <p:spPr>
            <a:xfrm>
              <a:off x="1303567" y="2050478"/>
              <a:ext cx="745630" cy="322554"/>
            </a:xfrm>
            <a:prstGeom prst="rect">
              <a:avLst/>
            </a:prstGeom>
            <a:noFill/>
          </p:spPr>
          <p:txBody>
            <a:bodyPr wrap="square" rtlCol="0">
              <a:spAutoFit/>
            </a:bodyPr>
            <a:lstStyle/>
            <a:p>
              <a:r>
                <a:rPr lang="zh-CN" altLang="en-US" sz="1200" b="1" dirty="0" smtClean="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角色</a:t>
              </a:r>
              <a:r>
                <a:rPr lang="en-US" altLang="zh-CN"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4" name="AutoShape 3"/>
          <p:cNvSpPr>
            <a:spLocks noChangeArrowheads="1"/>
          </p:cNvSpPr>
          <p:nvPr/>
        </p:nvSpPr>
        <p:spPr bwMode="auto">
          <a:xfrm>
            <a:off x="6404986" y="3927558"/>
            <a:ext cx="747338" cy="638247"/>
          </a:xfrm>
          <a:prstGeom prst="flowChartProcess">
            <a:avLst/>
          </a:prstGeom>
          <a:solidFill>
            <a:srgbClr val="DDDDDD"/>
          </a:solidFill>
          <a:ln w="12700" algn="ctr">
            <a:solidFill>
              <a:schemeClr val="tx1"/>
            </a:solidFill>
            <a:miter lim="800000"/>
          </a:ln>
          <a:effectLst>
            <a:outerShdw dist="45791" dir="3378596" algn="ctr" rotWithShape="0">
              <a:srgbClr val="808080">
                <a:alpha val="50000"/>
              </a:srgbClr>
            </a:outerShdw>
          </a:effectLst>
        </p:spPr>
        <p:txBody>
          <a:bodyPr wrap="square" lIns="83434" tIns="41717" rIns="83434" bIns="41717" anchor="ctr">
            <a:spAutoFit/>
          </a:bodyPr>
          <a:lstStyle/>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权限</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权限</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rPr>
              <a:t>权限</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 name="直接箭头连接符 37"/>
          <p:cNvCxnSpPr/>
          <p:nvPr/>
        </p:nvCxnSpPr>
        <p:spPr bwMode="auto">
          <a:xfrm>
            <a:off x="8616280" y="4316321"/>
            <a:ext cx="1332000" cy="0"/>
          </a:xfrm>
          <a:prstGeom prst="straightConnector1">
            <a:avLst/>
          </a:prstGeom>
          <a:solidFill>
            <a:schemeClr val="accent1"/>
          </a:solidFill>
          <a:ln w="12700" cap="flat" cmpd="sng" algn="ctr">
            <a:solidFill>
              <a:srgbClr val="0070C0"/>
            </a:solidFill>
            <a:prstDash val="solid"/>
            <a:round/>
            <a:headEnd type="none" w="med" len="med"/>
            <a:tailEnd type="triangle"/>
          </a:ln>
          <a:effectLst/>
        </p:spPr>
      </p:cxnSp>
      <p:sp>
        <p:nvSpPr>
          <p:cNvPr id="39" name="Freeform 6"/>
          <p:cNvSpPr>
            <a:spLocks noEditPoints="1"/>
          </p:cNvSpPr>
          <p:nvPr/>
        </p:nvSpPr>
        <p:spPr bwMode="auto">
          <a:xfrm>
            <a:off x="4156308" y="3949354"/>
            <a:ext cx="220386" cy="222807"/>
          </a:xfrm>
          <a:custGeom>
            <a:avLst/>
            <a:gdLst>
              <a:gd name="T0" fmla="*/ 188 w 377"/>
              <a:gd name="T1" fmla="*/ 36 h 377"/>
              <a:gd name="T2" fmla="*/ 188 w 377"/>
              <a:gd name="T3" fmla="*/ 36 h 377"/>
              <a:gd name="T4" fmla="*/ 36 w 377"/>
              <a:gd name="T5" fmla="*/ 188 h 377"/>
              <a:gd name="T6" fmla="*/ 188 w 377"/>
              <a:gd name="T7" fmla="*/ 340 h 377"/>
              <a:gd name="T8" fmla="*/ 341 w 377"/>
              <a:gd name="T9" fmla="*/ 188 h 377"/>
              <a:gd name="T10" fmla="*/ 188 w 377"/>
              <a:gd name="T11" fmla="*/ 36 h 377"/>
              <a:gd name="T12" fmla="*/ 188 w 377"/>
              <a:gd name="T13" fmla="*/ 377 h 377"/>
              <a:gd name="T14" fmla="*/ 188 w 377"/>
              <a:gd name="T15" fmla="*/ 377 h 377"/>
              <a:gd name="T16" fmla="*/ 0 w 377"/>
              <a:gd name="T17" fmla="*/ 188 h 377"/>
              <a:gd name="T18" fmla="*/ 188 w 377"/>
              <a:gd name="T19" fmla="*/ 0 h 377"/>
              <a:gd name="T20" fmla="*/ 377 w 377"/>
              <a:gd name="T21" fmla="*/ 188 h 377"/>
              <a:gd name="T22" fmla="*/ 188 w 377"/>
              <a:gd name="T23" fmla="*/ 37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7" h="377">
                <a:moveTo>
                  <a:pt x="188" y="36"/>
                </a:moveTo>
                <a:lnTo>
                  <a:pt x="188" y="36"/>
                </a:lnTo>
                <a:cubicBezTo>
                  <a:pt x="105" y="36"/>
                  <a:pt x="36" y="104"/>
                  <a:pt x="36" y="188"/>
                </a:cubicBezTo>
                <a:cubicBezTo>
                  <a:pt x="36" y="272"/>
                  <a:pt x="105" y="340"/>
                  <a:pt x="188" y="340"/>
                </a:cubicBezTo>
                <a:cubicBezTo>
                  <a:pt x="272" y="340"/>
                  <a:pt x="341" y="272"/>
                  <a:pt x="341" y="188"/>
                </a:cubicBezTo>
                <a:cubicBezTo>
                  <a:pt x="341" y="104"/>
                  <a:pt x="272" y="36"/>
                  <a:pt x="188" y="36"/>
                </a:cubicBezTo>
                <a:close/>
                <a:moveTo>
                  <a:pt x="188" y="377"/>
                </a:moveTo>
                <a:lnTo>
                  <a:pt x="188" y="377"/>
                </a:lnTo>
                <a:cubicBezTo>
                  <a:pt x="84" y="377"/>
                  <a:pt x="0" y="292"/>
                  <a:pt x="0" y="188"/>
                </a:cubicBezTo>
                <a:cubicBezTo>
                  <a:pt x="0" y="84"/>
                  <a:pt x="84" y="0"/>
                  <a:pt x="188" y="0"/>
                </a:cubicBezTo>
                <a:cubicBezTo>
                  <a:pt x="293" y="0"/>
                  <a:pt x="377" y="84"/>
                  <a:pt x="377" y="188"/>
                </a:cubicBezTo>
                <a:cubicBezTo>
                  <a:pt x="377" y="292"/>
                  <a:pt x="293" y="377"/>
                  <a:pt x="188" y="377"/>
                </a:cubicBezTo>
                <a:close/>
              </a:path>
            </a:pathLst>
          </a:custGeom>
          <a:solidFill>
            <a:srgbClr val="0070C0"/>
          </a:solidFill>
          <a:ln w="0">
            <a:noFill/>
            <a:prstDash val="solid"/>
            <a:round/>
          </a:ln>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Freeform 7"/>
          <p:cNvSpPr/>
          <p:nvPr/>
        </p:nvSpPr>
        <p:spPr bwMode="auto">
          <a:xfrm>
            <a:off x="4075984" y="4168773"/>
            <a:ext cx="381033" cy="202626"/>
          </a:xfrm>
          <a:custGeom>
            <a:avLst/>
            <a:gdLst>
              <a:gd name="T0" fmla="*/ 651 w 651"/>
              <a:gd name="T1" fmla="*/ 344 h 344"/>
              <a:gd name="T2" fmla="*/ 651 w 651"/>
              <a:gd name="T3" fmla="*/ 344 h 344"/>
              <a:gd name="T4" fmla="*/ 458 w 651"/>
              <a:gd name="T5" fmla="*/ 344 h 344"/>
              <a:gd name="T6" fmla="*/ 439 w 651"/>
              <a:gd name="T7" fmla="*/ 326 h 344"/>
              <a:gd name="T8" fmla="*/ 458 w 651"/>
              <a:gd name="T9" fmla="*/ 308 h 344"/>
              <a:gd name="T10" fmla="*/ 614 w 651"/>
              <a:gd name="T11" fmla="*/ 308 h 344"/>
              <a:gd name="T12" fmla="*/ 325 w 651"/>
              <a:gd name="T13" fmla="*/ 37 h 344"/>
              <a:gd name="T14" fmla="*/ 37 w 651"/>
              <a:gd name="T15" fmla="*/ 308 h 344"/>
              <a:gd name="T16" fmla="*/ 340 w 651"/>
              <a:gd name="T17" fmla="*/ 308 h 344"/>
              <a:gd name="T18" fmla="*/ 358 w 651"/>
              <a:gd name="T19" fmla="*/ 326 h 344"/>
              <a:gd name="T20" fmla="*/ 340 w 651"/>
              <a:gd name="T21" fmla="*/ 344 h 344"/>
              <a:gd name="T22" fmla="*/ 0 w 651"/>
              <a:gd name="T23" fmla="*/ 344 h 344"/>
              <a:gd name="T24" fmla="*/ 0 w 651"/>
              <a:gd name="T25" fmla="*/ 326 h 344"/>
              <a:gd name="T26" fmla="*/ 325 w 651"/>
              <a:gd name="T27" fmla="*/ 0 h 344"/>
              <a:gd name="T28" fmla="*/ 651 w 651"/>
              <a:gd name="T29" fmla="*/ 326 h 344"/>
              <a:gd name="T30" fmla="*/ 651 w 651"/>
              <a:gd name="T31"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1" h="344">
                <a:moveTo>
                  <a:pt x="651" y="344"/>
                </a:moveTo>
                <a:lnTo>
                  <a:pt x="651" y="344"/>
                </a:lnTo>
                <a:lnTo>
                  <a:pt x="458" y="344"/>
                </a:lnTo>
                <a:cubicBezTo>
                  <a:pt x="447" y="344"/>
                  <a:pt x="439" y="336"/>
                  <a:pt x="439" y="326"/>
                </a:cubicBezTo>
                <a:cubicBezTo>
                  <a:pt x="439" y="316"/>
                  <a:pt x="447" y="308"/>
                  <a:pt x="458" y="308"/>
                </a:cubicBezTo>
                <a:lnTo>
                  <a:pt x="614" y="308"/>
                </a:lnTo>
                <a:cubicBezTo>
                  <a:pt x="605" y="157"/>
                  <a:pt x="479" y="37"/>
                  <a:pt x="325" y="37"/>
                </a:cubicBezTo>
                <a:cubicBezTo>
                  <a:pt x="172" y="37"/>
                  <a:pt x="46" y="157"/>
                  <a:pt x="37" y="308"/>
                </a:cubicBezTo>
                <a:lnTo>
                  <a:pt x="340" y="308"/>
                </a:lnTo>
                <a:cubicBezTo>
                  <a:pt x="350" y="308"/>
                  <a:pt x="358" y="316"/>
                  <a:pt x="358" y="326"/>
                </a:cubicBezTo>
                <a:cubicBezTo>
                  <a:pt x="358" y="336"/>
                  <a:pt x="350" y="344"/>
                  <a:pt x="340" y="344"/>
                </a:cubicBezTo>
                <a:lnTo>
                  <a:pt x="0" y="344"/>
                </a:lnTo>
                <a:lnTo>
                  <a:pt x="0" y="326"/>
                </a:lnTo>
                <a:cubicBezTo>
                  <a:pt x="0" y="146"/>
                  <a:pt x="146" y="0"/>
                  <a:pt x="325" y="0"/>
                </a:cubicBezTo>
                <a:cubicBezTo>
                  <a:pt x="505" y="0"/>
                  <a:pt x="651" y="146"/>
                  <a:pt x="651" y="326"/>
                </a:cubicBezTo>
                <a:lnTo>
                  <a:pt x="651" y="344"/>
                </a:lnTo>
                <a:close/>
              </a:path>
            </a:pathLst>
          </a:custGeom>
          <a:solidFill>
            <a:srgbClr val="0070C0"/>
          </a:solidFill>
          <a:ln w="0">
            <a:noFill/>
            <a:prstDash val="solid"/>
            <a:round/>
          </a:ln>
        </p:spPr>
        <p:txBody>
          <a:bodyPr vert="horz" wrap="square" lIns="91440" tIns="45720" rIns="91440" bIns="45720" numCol="1" anchor="t" anchorCtr="0" compatLnSpc="1"/>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3951570" y="4359986"/>
            <a:ext cx="629859" cy="276999"/>
          </a:xfrm>
          <a:prstGeom prst="rect">
            <a:avLst/>
          </a:prstGeom>
          <a:noFill/>
        </p:spPr>
        <p:txBody>
          <a:bodyPr wrap="square" rtlCol="0">
            <a:spAutoFit/>
          </a:bodyPr>
          <a:lstStyle/>
          <a:p>
            <a:pPr algn="ctr"/>
            <a:r>
              <a:rPr lang="zh-CN" altLang="en-US" sz="1200" b="1" dirty="0" smtClean="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用户</a:t>
            </a:r>
            <a:r>
              <a:rPr lang="en-US" altLang="zh-CN"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rgbClr val="0068B7"/>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箭头连接符 41"/>
          <p:cNvCxnSpPr/>
          <p:nvPr/>
        </p:nvCxnSpPr>
        <p:spPr bwMode="auto">
          <a:xfrm>
            <a:off x="3035660" y="4185770"/>
            <a:ext cx="10080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44" name="Rectangle 26"/>
          <p:cNvSpPr>
            <a:spLocks noChangeArrowheads="1"/>
          </p:cNvSpPr>
          <p:nvPr/>
        </p:nvSpPr>
        <p:spPr bwMode="auto">
          <a:xfrm>
            <a:off x="3340201" y="3958657"/>
            <a:ext cx="548432" cy="184666"/>
          </a:xfrm>
          <a:prstGeom prst="rect">
            <a:avLst/>
          </a:prstGeom>
          <a:noFill/>
          <a:ln w="9525">
            <a:noFill/>
            <a:miter lim="800000"/>
          </a:ln>
        </p:spPr>
        <p:txBody>
          <a:bodyPr wrap="square" lIns="0" tIns="0" rIns="0" bIns="0">
            <a:spAutoFit/>
          </a:bodyPr>
          <a:lstStyle/>
          <a:p>
            <a:pPr defTabSz="914400"/>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授权</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Rectangle 26"/>
          <p:cNvSpPr>
            <a:spLocks noChangeArrowheads="1"/>
          </p:cNvSpPr>
          <p:nvPr/>
        </p:nvSpPr>
        <p:spPr bwMode="auto">
          <a:xfrm>
            <a:off x="8980108" y="4112139"/>
            <a:ext cx="548432" cy="184666"/>
          </a:xfrm>
          <a:prstGeom prst="rect">
            <a:avLst/>
          </a:prstGeom>
          <a:noFill/>
          <a:ln w="9525">
            <a:noFill/>
            <a:miter lim="800000"/>
          </a:ln>
        </p:spPr>
        <p:txBody>
          <a:bodyPr wrap="square" lIns="0" tIns="0" rIns="0" bIns="0">
            <a:spAutoFit/>
          </a:bodyPr>
          <a:lstStyle/>
          <a:p>
            <a:pPr defTabSz="914400"/>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授权</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箭头连接符 5"/>
          <p:cNvCxnSpPr/>
          <p:nvPr/>
        </p:nvCxnSpPr>
        <p:spPr bwMode="auto">
          <a:xfrm flipV="1">
            <a:off x="7152324" y="4316321"/>
            <a:ext cx="756000"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Rectangle 26"/>
          <p:cNvSpPr>
            <a:spLocks noChangeArrowheads="1"/>
          </p:cNvSpPr>
          <p:nvPr/>
        </p:nvSpPr>
        <p:spPr bwMode="auto">
          <a:xfrm>
            <a:off x="7306177" y="4110619"/>
            <a:ext cx="548432" cy="184666"/>
          </a:xfrm>
          <a:prstGeom prst="rect">
            <a:avLst/>
          </a:prstGeom>
          <a:noFill/>
          <a:ln w="9525">
            <a:noFill/>
            <a:miter lim="800000"/>
          </a:ln>
        </p:spPr>
        <p:txBody>
          <a:bodyPr wrap="square" lIns="0" tIns="0" rIns="0" bIns="0">
            <a:spAutoFit/>
          </a:bodyPr>
          <a:lstStyle/>
          <a:p>
            <a:pPr defTabSz="914400"/>
            <a:r>
              <a:rPr lang="zh-CN" altLang="en-US" sz="1200" dirty="0">
                <a:latin typeface="Huawei Sans" panose="020C0503030203020204" pitchFamily="34" charset="0"/>
                <a:ea typeface="方正兰亭黑简体" panose="02000000000000000000" pitchFamily="2" charset="-122"/>
                <a:sym typeface="Huawei Sans" panose="020C0503030203020204" pitchFamily="34" charset="0"/>
              </a:rPr>
              <a:t>授权</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常用的语法格式：</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401320" lvl="1" indent="0">
              <a:buFont typeface="Wingdings" panose="05000000000000000000" pitchFamily="2" charset="2"/>
              <a:buNone/>
            </a:pP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主要参数说明：</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err="1" smtClean="0">
                <a:latin typeface="Huawei Sans" panose="020C0503030203020204" pitchFamily="34" charset="0"/>
                <a:ea typeface="方正兰亭黑简体" panose="02000000000000000000" pitchFamily="2" charset="-122"/>
                <a:sym typeface="Huawei Sans" panose="020C0503030203020204" pitchFamily="34" charset="0"/>
              </a:rPr>
              <a:t>privilege_name</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：权限名。</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err="1" smtClean="0">
                <a:latin typeface="Huawei Sans" panose="020C0503030203020204" pitchFamily="34" charset="0"/>
                <a:ea typeface="方正兰亭黑简体" panose="02000000000000000000" pitchFamily="2" charset="-122"/>
                <a:sym typeface="Huawei Sans" panose="020C0503030203020204" pitchFamily="34" charset="0"/>
              </a:rPr>
              <a:t>db</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/objects</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：权限使用数据库或对象</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grantee</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：被授予的用户或角色。</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WITH GRANT</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 OPTION</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：被授予的用户</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或</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角色可</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将所获得</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的权限</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再次授予其它用户或角色</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注意：</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权限</a:t>
            </a:r>
            <a:r>
              <a:rPr lang="zh-CN" altLang="en-US" sz="18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8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角色的</a:t>
            </a:r>
            <a:r>
              <a:rPr lang="zh-CN" altLang="en-US" sz="18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授予都要遵循最小化使用原则。</a:t>
            </a:r>
            <a:endParaRPr lang="en-US" altLang="zh-CN" sz="18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bwMode="auto">
          <a:xfrm>
            <a:off x="1023300" y="1808820"/>
            <a:ext cx="10390508"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GRANT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privilege_name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on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db</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/objects TO grantee [ WITH GRANT OPTION ];</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smtClean="0">
                <a:sym typeface="Huawei Sans" panose="020C0503030203020204" pitchFamily="34" charset="0"/>
              </a:rPr>
              <a:t>权限</a:t>
            </a:r>
            <a:r>
              <a:rPr lang="zh-CN" altLang="en-US" dirty="0">
                <a:sym typeface="Huawei Sans" panose="020C0503030203020204" pitchFamily="34" charset="0"/>
              </a:rPr>
              <a:t>的</a:t>
            </a:r>
            <a:r>
              <a:rPr lang="zh-CN" altLang="en-US" dirty="0" smtClean="0">
                <a:sym typeface="Huawei Sans" panose="020C0503030203020204" pitchFamily="34" charset="0"/>
              </a:rPr>
              <a:t>授予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如果要授予权限，执行</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该语句用户需要满足如下</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条件：</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已被授予</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该权限</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，并有</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WITH </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GRANT OPTION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属性。</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示例：</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向用户</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smith</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授予</a:t>
            </a:r>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CREATE </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USER</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权限，</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smith</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还可将此权限授予给其他用户或角色。</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801370" lvl="2" indent="0">
              <a:buNone/>
            </a:pP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smtClean="0">
                <a:sym typeface="Huawei Sans" panose="020C0503030203020204" pitchFamily="34" charset="0"/>
              </a:rPr>
              <a:t>权限</a:t>
            </a:r>
            <a:r>
              <a:rPr lang="zh-CN" altLang="en-US" dirty="0">
                <a:sym typeface="Huawei Sans" panose="020C0503030203020204" pitchFamily="34" charset="0"/>
              </a:rPr>
              <a:t>的</a:t>
            </a:r>
            <a:r>
              <a:rPr lang="zh-CN" altLang="en-US" dirty="0" smtClean="0">
                <a:sym typeface="Huawei Sans" panose="020C0503030203020204" pitchFamily="34" charset="0"/>
              </a:rPr>
              <a:t>授予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8" name="文本框 7"/>
          <p:cNvSpPr txBox="1"/>
          <p:nvPr/>
        </p:nvSpPr>
        <p:spPr bwMode="auto">
          <a:xfrm>
            <a:off x="1019175" y="3636988"/>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GRANT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USER on *.*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smith WITH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GRANT OPTION</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quarter" idx="10"/>
          </p:nvPr>
        </p:nvSpPr>
        <p:spPr/>
        <p:txBody>
          <a:bodyPr/>
          <a:lstStyle/>
          <a:p>
            <a:pPr lvl="0">
              <a:buClr>
                <a:srgbClr val="000000"/>
              </a:buClr>
            </a:pPr>
            <a:r>
              <a:rPr lang="zh-CN" altLang="en-US" sz="2200" b="1" dirty="0">
                <a:latin typeface="Huawei Sans" panose="020C0503030203020204" pitchFamily="34" charset="0"/>
                <a:ea typeface="方正兰亭黑简体" panose="02000000000000000000" pitchFamily="2" charset="-122"/>
                <a:cs typeface="+mn-ea"/>
                <a:sym typeface="Huawei Sans" panose="020C0503030203020204" pitchFamily="34" charset="0"/>
              </a:rPr>
              <a:t>数据库安全功能总</a:t>
            </a:r>
            <a:r>
              <a:rPr lang="zh-CN" altLang="en-US" sz="2200"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览</a:t>
            </a:r>
            <a:endParaRPr lang="en-US" altLang="zh-CN" sz="2200" b="1"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zh-CN" altLang="en-US" sz="2200"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访问控制</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zh-CN" altLang="en-US" sz="2200"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用户权限管理</a:t>
            </a:r>
            <a:endParaRPr lang="en-US" altLang="zh-CN" sz="2200"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en-US" altLang="zh-CN" sz="2200"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CTS</a:t>
            </a:r>
            <a:r>
              <a:rPr lang="zh-CN" altLang="en-US" sz="2200"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审计</a:t>
            </a:r>
            <a:endParaRPr lang="zh-CN" altLang="en-US" sz="2200"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常用的语法格式：</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401320" lvl="1" indent="0">
              <a:buFont typeface="Wingdings" panose="05000000000000000000" pitchFamily="2" charset="2"/>
              <a:buNone/>
            </a:pP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主要参数说明：</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err="1" smtClean="0">
                <a:latin typeface="Huawei Sans" panose="020C0503030203020204" pitchFamily="34" charset="0"/>
                <a:ea typeface="方正兰亭黑简体" panose="02000000000000000000" pitchFamily="2" charset="-122"/>
                <a:sym typeface="Huawei Sans" panose="020C0503030203020204" pitchFamily="34" charset="0"/>
              </a:rPr>
              <a:t>role_name</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角色</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名。</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grantee</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：被授予的用户或角色。</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WITH </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GRANT OPTION</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：被授予的用户</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或</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角色可</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将所获得</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的</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角色</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再次</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授予其它用户或角色。</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bwMode="auto">
          <a:xfrm>
            <a:off x="1019175" y="1808820"/>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GRANT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role_name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TO grantee [ WITH GRANT OPTION ];</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a:sym typeface="Huawei Sans" panose="020C0503030203020204" pitchFamily="34" charset="0"/>
              </a:rPr>
              <a:t>角色</a:t>
            </a:r>
            <a:r>
              <a:rPr lang="zh-CN" altLang="en-US" dirty="0" smtClean="0">
                <a:sym typeface="Huawei Sans" panose="020C0503030203020204" pitchFamily="34" charset="0"/>
              </a:rPr>
              <a:t>的授予 </a:t>
            </a:r>
            <a:r>
              <a:rPr lang="en-US" altLang="zh-CN" dirty="0" smtClean="0">
                <a:sym typeface="Huawei Sans" panose="020C0503030203020204" pitchFamily="34" charset="0"/>
              </a:rPr>
              <a:t>(1)</a:t>
            </a:r>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如果是授予角色，执行该语句用户需要满足如下条件之一：</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已授予该角色，并有</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WITH </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GRANT OPTION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属性。</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是</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该角色的创建者。</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示例：</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向用户</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smith</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授予</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teacher</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角色，</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smith</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还可将此</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角色</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授予给其他用户或角色。</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801370" lvl="2" indent="0">
              <a:buNone/>
            </a:pPr>
            <a:endPar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a:sym typeface="Huawei Sans" panose="020C0503030203020204" pitchFamily="34" charset="0"/>
              </a:rPr>
              <a:t>角色</a:t>
            </a:r>
            <a:r>
              <a:rPr lang="zh-CN" altLang="en-US" dirty="0" smtClean="0">
                <a:sym typeface="Huawei Sans" panose="020C0503030203020204" pitchFamily="34" charset="0"/>
              </a:rPr>
              <a:t>的授予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8" name="文本框 7"/>
          <p:cNvSpPr txBox="1"/>
          <p:nvPr/>
        </p:nvSpPr>
        <p:spPr bwMode="auto">
          <a:xfrm>
            <a:off x="1019175" y="3832424"/>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GRANT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teacher TO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smith WITH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GRANT OPTION</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0">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数据库安全功能总览</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访问控制</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zh-CN" altLang="en-US" b="1" dirty="0">
                <a:latin typeface="Huawei Sans" panose="020C0503030203020204" pitchFamily="34" charset="0"/>
                <a:ea typeface="方正兰亭黑简体" panose="02000000000000000000" pitchFamily="2" charset="-122"/>
                <a:cs typeface="+mn-ea"/>
                <a:sym typeface="Huawei Sans" panose="020C0503030203020204" pitchFamily="34" charset="0"/>
              </a:rPr>
              <a:t>用户权限控制</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buClr>
                <a:srgbClr val="000000"/>
              </a:buClr>
              <a:buSzPct val="50000"/>
              <a:buFont typeface="Wingdings" panose="05000000000000000000" pitchFamily="2" charset="2"/>
              <a:buChar char="p"/>
            </a:pPr>
            <a:r>
              <a:rPr lang="zh-CN" altLang="en-US" dirty="0">
                <a:solidFill>
                  <a:schemeClr val="bg1">
                    <a:lumMod val="50000"/>
                  </a:schemeClr>
                </a:solidFill>
                <a:latin typeface="Huawei Sans" panose="020C0503030203020204" pitchFamily="34" charset="0"/>
                <a:cs typeface="+mn-ea"/>
                <a:sym typeface="Huawei Sans" panose="020C0503030203020204" pitchFamily="34" charset="0"/>
              </a:rPr>
              <a:t>用户、角色、权限</a:t>
            </a:r>
            <a:endParaRPr lang="en-US" altLang="zh-CN" dirty="0">
              <a:solidFill>
                <a:schemeClr val="bg1">
                  <a:lumMod val="50000"/>
                </a:schemeClr>
              </a:solidFill>
              <a:latin typeface="Huawei Sans" panose="020C0503030203020204" pitchFamily="34" charset="0"/>
              <a:cs typeface="+mn-ea"/>
              <a:sym typeface="Huawei Sans" panose="020C0503030203020204" pitchFamily="34" charset="0"/>
            </a:endParaRPr>
          </a:p>
          <a:p>
            <a:pPr lvl="1">
              <a:buClr>
                <a:srgbClr val="000000"/>
              </a:buClr>
              <a:buSzPct val="50000"/>
              <a:buFont typeface="Wingdings" panose="05000000000000000000" pitchFamily="2" charset="2"/>
              <a:buChar char="p"/>
            </a:pPr>
            <a:r>
              <a:rPr lang="zh-CN" altLang="en-US" dirty="0">
                <a:solidFill>
                  <a:schemeClr val="bg1">
                    <a:lumMod val="50000"/>
                  </a:schemeClr>
                </a:solidFill>
                <a:latin typeface="Huawei Sans" panose="020C0503030203020204" pitchFamily="34" charset="0"/>
                <a:cs typeface="+mn-ea"/>
                <a:sym typeface="Huawei Sans" panose="020C0503030203020204" pitchFamily="34" charset="0"/>
              </a:rPr>
              <a:t>授权</a:t>
            </a:r>
            <a:endParaRPr lang="en-US" altLang="zh-CN" dirty="0">
              <a:solidFill>
                <a:schemeClr val="bg1">
                  <a:lumMod val="50000"/>
                </a:schemeClr>
              </a:solidFill>
              <a:latin typeface="Huawei Sans" panose="020C0503030203020204" pitchFamily="34" charset="0"/>
              <a:cs typeface="+mn-ea"/>
              <a:sym typeface="Huawei Sans" panose="020C0503030203020204" pitchFamily="34" charset="0"/>
            </a:endParaRPr>
          </a:p>
          <a:p>
            <a:pPr lvl="1">
              <a:buClr>
                <a:srgbClr val="000000"/>
              </a:buClr>
              <a:buSzPct val="60000"/>
              <a:buFont typeface="Wingdings" panose="05000000000000000000" pitchFamily="2" charset="2"/>
              <a:buChar char="n"/>
            </a:pPr>
            <a:r>
              <a:rPr lang="zh-CN" altLang="en-US" dirty="0">
                <a:latin typeface="Huawei Sans" panose="020C0503030203020204" pitchFamily="34" charset="0"/>
                <a:cs typeface="+mn-ea"/>
                <a:sym typeface="Huawei Sans" panose="020C0503030203020204" pitchFamily="34" charset="0"/>
              </a:rPr>
              <a:t>权限回收</a:t>
            </a:r>
            <a:endParaRPr lang="en-US" altLang="zh-CN" dirty="0">
              <a:latin typeface="Huawei Sans" panose="020C0503030203020204" pitchFamily="34" charset="0"/>
              <a:cs typeface="+mn-ea"/>
              <a:sym typeface="Huawei Sans" panose="020C0503030203020204" pitchFamily="34" charset="0"/>
            </a:endParaRPr>
          </a:p>
          <a:p>
            <a:pPr lvl="0">
              <a:buClr>
                <a:srgbClr val="000000"/>
              </a:buClr>
            </a:pPr>
            <a:r>
              <a:rPr lang="en-US" altLang="zh-CN"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CTS</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审计</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Huawei Sans" panose="020C0503030203020204" pitchFamily="34" charset="0"/>
              </a:rPr>
              <a:t>权限回收</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69583" y="1243966"/>
            <a:ext cx="10560048" cy="2161825"/>
          </a:xfrm>
        </p:spPr>
        <p:txBody>
          <a:bodyPr/>
          <a:lstStyle/>
          <a:p>
            <a:r>
              <a:rPr lang="zh-CN" altLang="en-US" sz="2000" dirty="0" smtClean="0">
                <a:sym typeface="Huawei Sans" panose="020C0503030203020204" pitchFamily="34" charset="0"/>
              </a:rPr>
              <a:t>权限回收是</a:t>
            </a:r>
            <a:r>
              <a:rPr lang="zh-CN" altLang="en-US" sz="2000" dirty="0">
                <a:sym typeface="Huawei Sans" panose="020C0503030203020204" pitchFamily="34" charset="0"/>
              </a:rPr>
              <a:t>什么？</a:t>
            </a:r>
            <a:endParaRPr lang="zh-CN" altLang="en-US" sz="2000" dirty="0">
              <a:sym typeface="Huawei Sans" panose="020C0503030203020204" pitchFamily="34" charset="0"/>
            </a:endParaRPr>
          </a:p>
          <a:p>
            <a:pPr lvl="1"/>
            <a:r>
              <a:rPr lang="zh-CN" altLang="en-US" sz="1800" dirty="0" smtClean="0">
                <a:sym typeface="Huawei Sans" panose="020C0503030203020204" pitchFamily="34" charset="0"/>
              </a:rPr>
              <a:t>将权限或角色从受权者回收。</a:t>
            </a:r>
            <a:endParaRPr lang="zh-CN" altLang="en-US" sz="1800" dirty="0">
              <a:sym typeface="Huawei Sans" panose="020C0503030203020204" pitchFamily="34" charset="0"/>
            </a:endParaRPr>
          </a:p>
          <a:p>
            <a:r>
              <a:rPr lang="zh-CN" altLang="en-US" sz="2000" dirty="0">
                <a:sym typeface="Huawei Sans" panose="020C0503030203020204" pitchFamily="34" charset="0"/>
              </a:rPr>
              <a:t>权限回收</a:t>
            </a:r>
            <a:r>
              <a:rPr lang="zh-CN" altLang="en-US" sz="2000" dirty="0" smtClean="0">
                <a:sym typeface="Huawei Sans" panose="020C0503030203020204" pitchFamily="34" charset="0"/>
              </a:rPr>
              <a:t>的语法：</a:t>
            </a:r>
            <a:endParaRPr lang="zh-CN" altLang="en-US" sz="2000" dirty="0">
              <a:sym typeface="Huawei Sans" panose="020C0503030203020204" pitchFamily="34" charset="0"/>
            </a:endParaRPr>
          </a:p>
          <a:p>
            <a:pPr lvl="1"/>
            <a:r>
              <a:rPr lang="en-US" altLang="zh-CN" sz="1800" dirty="0" smtClean="0">
                <a:sym typeface="Huawei Sans" panose="020C0503030203020204" pitchFamily="34" charset="0"/>
              </a:rPr>
              <a:t>REVOKE</a:t>
            </a:r>
            <a:endParaRPr lang="zh-CN" altLang="en-US" sz="1800" dirty="0">
              <a:sym typeface="Huawei Sans" panose="020C0503030203020204" pitchFamily="34" charset="0"/>
            </a:endParaRPr>
          </a:p>
          <a:p>
            <a:pPr marL="0" indent="0">
              <a:buNone/>
            </a:pPr>
            <a:endParaRPr lang="en-US" altLang="zh-CN" dirty="0" smtClean="0">
              <a:sym typeface="Huawei Sans" panose="020C0503030203020204" pitchFamily="34" charset="0"/>
            </a:endParaRPr>
          </a:p>
          <a:p>
            <a:pPr marL="0" indent="0">
              <a:buNone/>
            </a:pP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44918"/>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常用的语法格式：</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401320" lvl="1" indent="0">
              <a:buFont typeface="Wingdings" panose="05000000000000000000" pitchFamily="2" charset="2"/>
              <a:buNone/>
            </a:pP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如果要回收权限，执行</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REVOKE</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操作的用户需要满足如下</a:t>
            </a:r>
            <a:r>
              <a:rPr lang="zh-CN" altLang="en-US" sz="2000" dirty="0" smtClean="0">
                <a:latin typeface="Huawei Sans" panose="020C0503030203020204" pitchFamily="34" charset="0"/>
                <a:ea typeface="方正兰亭黑简体" panose="02000000000000000000" pitchFamily="2" charset="-122"/>
                <a:sym typeface="Huawei Sans" panose="020C0503030203020204" pitchFamily="34" charset="0"/>
              </a:rPr>
              <a:t>条件：</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已被授予要被收回的</a:t>
            </a:r>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该权限</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，且授权时携带</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WITH </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GRANT OPTION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属性。</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示例</a:t>
            </a:r>
            <a:r>
              <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回收用户</a:t>
            </a:r>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smith</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CREATE </a:t>
            </a:r>
            <a:r>
              <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rPr>
              <a:t>USER</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权限</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bwMode="auto">
          <a:xfrm>
            <a:off x="1019175" y="1808820"/>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REVOKE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privilege_name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on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db</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/objects FROM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revokee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smtClean="0">
                <a:sym typeface="Huawei Sans" panose="020C0503030203020204" pitchFamily="34" charset="0"/>
              </a:rPr>
              <a:t>权限的回收</a:t>
            </a:r>
            <a:endParaRPr lang="zh-CN" altLang="en-US" dirty="0">
              <a:sym typeface="Huawei Sans" panose="020C0503030203020204" pitchFamily="34" charset="0"/>
            </a:endParaRPr>
          </a:p>
        </p:txBody>
      </p:sp>
      <p:sp>
        <p:nvSpPr>
          <p:cNvPr id="6" name="文本框 5"/>
          <p:cNvSpPr txBox="1"/>
          <p:nvPr/>
        </p:nvSpPr>
        <p:spPr bwMode="auto">
          <a:xfrm>
            <a:off x="1019175" y="4218796"/>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REVOKE CREATE USER on *.* FROM smith;</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txBox="1"/>
          <p:nvPr/>
        </p:nvSpPr>
        <p:spPr bwMode="auto">
          <a:xfrm>
            <a:off x="455085" y="1238660"/>
            <a:ext cx="10560048" cy="4746624"/>
          </a:xfrm>
          <a:prstGeom prst="rect">
            <a:avLst/>
          </a:prstGeom>
          <a:noFill/>
          <a:ln w="9525">
            <a:noFill/>
            <a:miter lim="800000"/>
          </a:ln>
        </p:spPr>
        <p:txBody>
          <a:bodyPr vert="horz" wrap="square" lIns="80141" tIns="40071" rIns="80141" bIns="40071" numCol="1" anchor="t" anchorCtr="0" compatLnSpc="1"/>
          <a:lstStyle>
            <a:lvl1pPr marL="301625" indent="-301625" algn="just" defTabSz="802005" rtl="0" eaLnBrk="1" fontAlgn="base" hangingPunct="1">
              <a:lnSpc>
                <a:spcPct val="140000"/>
              </a:lnSpc>
              <a:spcBef>
                <a:spcPct val="30000"/>
              </a:spcBef>
              <a:spcAft>
                <a:spcPct val="0"/>
              </a:spcAft>
              <a:buClr>
                <a:schemeClr val="bg1">
                  <a:lumMod val="50000"/>
                </a:schemeClr>
              </a:buClr>
              <a:buSzPct val="60000"/>
              <a:buFont typeface="Wingdings" panose="05000000000000000000" pitchFamily="2" charset="2"/>
              <a:buChar char="l"/>
              <a:defRPr sz="2200">
                <a:solidFill>
                  <a:schemeClr val="tx1"/>
                </a:solidFill>
                <a:latin typeface="+mn-ea"/>
                <a:ea typeface="+mn-ea"/>
                <a:cs typeface="Arial" panose="020B0604020202020204" pitchFamily="34" charset="0"/>
              </a:defRPr>
            </a:lvl1pPr>
            <a:lvl2pPr marL="654050" indent="-252730" algn="l" defTabSz="802005" rtl="0" eaLnBrk="1" fontAlgn="base" hangingPunct="1">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2005" rtl="0" eaLnBrk="1" fontAlgn="base" hangingPunct="1">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2005" rtl="0" eaLnBrk="1" fontAlgn="base" hangingPunct="1">
              <a:lnSpc>
                <a:spcPct val="140000"/>
              </a:lnSpc>
              <a:spcBef>
                <a:spcPct val="30000"/>
              </a:spcBef>
              <a:spcAft>
                <a:spcPct val="0"/>
              </a:spcAft>
              <a:buChar char="–"/>
              <a:defRPr sz="1600">
                <a:solidFill>
                  <a:schemeClr val="tx1"/>
                </a:solidFill>
                <a:latin typeface="+mj-lt"/>
                <a:ea typeface="+mn-ea"/>
              </a:defRPr>
            </a:lvl4pPr>
            <a:lvl5pPr marL="1802130" indent="-201930" algn="l" defTabSz="802005"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2005"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ClrTx/>
            </a:pPr>
            <a:r>
              <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rPr>
              <a:t>常用的语法格式：</a:t>
            </a:r>
            <a:endParaRPr lang="zh-CN" altLang="en-US" sz="20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401320" lvl="1" indent="0">
              <a:buFont typeface="Wingdings" panose="05000000000000000000" pitchFamily="2" charset="2"/>
              <a:buNone/>
            </a:pPr>
            <a:endPar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如果回收角色，执行</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REVOKE</a:t>
            </a: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操作的用户需要满足如下条件之一：</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已被授予该角色，且授权时携带</a:t>
            </a:r>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WITH </a:t>
            </a:r>
            <a:r>
              <a:rPr lang="en-US" altLang="zh-CN" sz="1800" dirty="0" smtClean="0">
                <a:latin typeface="Huawei Sans" panose="020C0503030203020204" pitchFamily="34" charset="0"/>
                <a:ea typeface="方正兰亭黑简体" panose="02000000000000000000" pitchFamily="2" charset="-122"/>
                <a:sym typeface="Huawei Sans" panose="020C0503030203020204" pitchFamily="34" charset="0"/>
              </a:rPr>
              <a:t>GRANT OPTION</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属性。</a:t>
            </a:r>
            <a:endParaRPr lang="en-US" altLang="zh-CN" sz="18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dirty="0" smtClean="0">
                <a:latin typeface="Huawei Sans" panose="020C0503030203020204" pitchFamily="34" charset="0"/>
                <a:ea typeface="方正兰亭黑简体" panose="02000000000000000000" pitchFamily="2" charset="-122"/>
                <a:sym typeface="Huawei Sans" panose="020C0503030203020204" pitchFamily="34" charset="0"/>
              </a:rPr>
              <a:t>是</a:t>
            </a:r>
            <a:r>
              <a:rPr lang="zh-CN" altLang="en-US" sz="1800" dirty="0">
                <a:latin typeface="Huawei Sans" panose="020C0503030203020204" pitchFamily="34" charset="0"/>
                <a:ea typeface="方正兰亭黑简体" panose="02000000000000000000" pitchFamily="2" charset="-122"/>
                <a:sym typeface="Huawei Sans" panose="020C0503030203020204" pitchFamily="34" charset="0"/>
              </a:rPr>
              <a:t>被回收角色的创建者。</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rPr>
              <a:t>示例：</a:t>
            </a:r>
            <a:endParaRPr lang="zh-CN" altLang="en-US" sz="2000" kern="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回收用户</a:t>
            </a:r>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smith</a:t>
            </a:r>
            <a:r>
              <a:rPr lang="zh-CN" altLang="en-US" sz="1800" kern="0" dirty="0">
                <a:latin typeface="Huawei Sans" panose="020C0503030203020204" pitchFamily="34" charset="0"/>
                <a:ea typeface="方正兰亭黑简体" panose="02000000000000000000" pitchFamily="2" charset="-122"/>
                <a:sym typeface="Huawei Sans" panose="020C0503030203020204" pitchFamily="34" charset="0"/>
              </a:rPr>
              <a:t>的</a:t>
            </a:r>
            <a:r>
              <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rPr>
              <a:t>teacher</a:t>
            </a:r>
            <a:r>
              <a:rPr lang="zh-CN" altLang="en-US" sz="1800" kern="0" dirty="0" smtClean="0">
                <a:latin typeface="Huawei Sans" panose="020C0503030203020204" pitchFamily="34" charset="0"/>
                <a:ea typeface="方正兰亭黑简体" panose="02000000000000000000" pitchFamily="2" charset="-122"/>
                <a:sym typeface="Huawei Sans" panose="020C0503030203020204" pitchFamily="34" charset="0"/>
              </a:rPr>
              <a:t>角色。</a:t>
            </a:r>
            <a:endParaRPr lang="en-US" altLang="zh-CN" sz="1800"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pPr lvl="1"/>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pPr>
              <a:buClrTx/>
            </a:pPr>
            <a:r>
              <a:rPr lang="zh-CN" altLang="en-US" sz="2000" dirty="0">
                <a:latin typeface="Huawei Sans" panose="020C0503030203020204" pitchFamily="34" charset="0"/>
                <a:ea typeface="方正兰亭黑简体" panose="02000000000000000000" pitchFamily="2" charset="-122"/>
                <a:sym typeface="Huawei Sans" panose="020C0503030203020204" pitchFamily="34" charset="0"/>
              </a:rPr>
              <a:t>注意：</a:t>
            </a:r>
            <a:endParaRPr lang="zh-CN" altLang="en-US" sz="2000" dirty="0">
              <a:latin typeface="Huawei Sans" panose="020C0503030203020204" pitchFamily="34" charset="0"/>
              <a:ea typeface="方正兰亭黑简体" panose="02000000000000000000" pitchFamily="2" charset="-122"/>
              <a:sym typeface="Huawei Sans" panose="020C0503030203020204" pitchFamily="34" charset="0"/>
            </a:endParaRPr>
          </a:p>
          <a:p>
            <a:pPr lvl="1"/>
            <a:r>
              <a:rPr lang="zh-CN" altLang="en-US" sz="18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权限</a:t>
            </a:r>
            <a:r>
              <a:rPr lang="zh-CN" altLang="en-US" sz="18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8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角色在</a:t>
            </a:r>
            <a:r>
              <a:rPr lang="zh-CN" altLang="en-US" sz="18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不使用时需及时回收</a:t>
            </a:r>
            <a:r>
              <a:rPr lang="zh-CN" altLang="en-US" sz="18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800" kern="0" dirty="0">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kern="0" dirty="0" smtClean="0">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标题 2"/>
          <p:cNvSpPr>
            <a:spLocks noGrp="1"/>
          </p:cNvSpPr>
          <p:nvPr>
            <p:ph type="title"/>
          </p:nvPr>
        </p:nvSpPr>
        <p:spPr>
          <a:xfrm>
            <a:off x="1594800" y="410400"/>
            <a:ext cx="9831600" cy="640800"/>
          </a:xfrm>
        </p:spPr>
        <p:txBody>
          <a:bodyPr/>
          <a:lstStyle/>
          <a:p>
            <a:r>
              <a:rPr lang="zh-CN" altLang="en-US" dirty="0">
                <a:sym typeface="Huawei Sans" panose="020C0503030203020204" pitchFamily="34" charset="0"/>
              </a:rPr>
              <a:t>角色</a:t>
            </a:r>
            <a:r>
              <a:rPr lang="zh-CN" altLang="en-US" dirty="0" smtClean="0">
                <a:sym typeface="Huawei Sans" panose="020C0503030203020204" pitchFamily="34" charset="0"/>
              </a:rPr>
              <a:t>的回收</a:t>
            </a:r>
            <a:endParaRPr lang="zh-CN" altLang="en-US" dirty="0">
              <a:sym typeface="Huawei Sans" panose="020C0503030203020204" pitchFamily="34" charset="0"/>
            </a:endParaRPr>
          </a:p>
        </p:txBody>
      </p:sp>
      <p:sp>
        <p:nvSpPr>
          <p:cNvPr id="6" name="文本框 5"/>
          <p:cNvSpPr txBox="1"/>
          <p:nvPr/>
        </p:nvSpPr>
        <p:spPr bwMode="auto">
          <a:xfrm>
            <a:off x="1019175" y="1808820"/>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REVOKE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role_name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FROM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revokee</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5" name="文本框 4"/>
          <p:cNvSpPr txBox="1"/>
          <p:nvPr/>
        </p:nvSpPr>
        <p:spPr bwMode="auto">
          <a:xfrm>
            <a:off x="1019175" y="4665033"/>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REVOKE teacher FROM smith;</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用户、角色和权限的示例</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2000" dirty="0">
                <a:sym typeface="Huawei Sans" panose="020C0503030203020204" pitchFamily="34" charset="0"/>
              </a:rPr>
              <a:t>用户、角色和权限的示例：</a:t>
            </a:r>
            <a:endParaRPr lang="zh-CN" altLang="en-US" sz="2000" dirty="0">
              <a:sym typeface="Huawei Sans" panose="020C0503030203020204" pitchFamily="34" charset="0"/>
            </a:endParaRPr>
          </a:p>
          <a:p>
            <a:pPr lvl="1"/>
            <a:r>
              <a:rPr lang="zh-CN" altLang="en-US" sz="1800" dirty="0">
                <a:sym typeface="Huawei Sans" panose="020C0503030203020204" pitchFamily="34" charset="0"/>
              </a:rPr>
              <a:t>创建用户</a:t>
            </a:r>
            <a:r>
              <a:rPr lang="en-US" altLang="zh-CN" sz="1800" dirty="0">
                <a:sym typeface="Huawei Sans" panose="020C0503030203020204" pitchFamily="34" charset="0"/>
              </a:rPr>
              <a:t>smith</a:t>
            </a:r>
            <a:r>
              <a:rPr lang="zh-CN" altLang="en-US" sz="1800" dirty="0">
                <a:sym typeface="Huawei Sans" panose="020C0503030203020204" pitchFamily="34" charset="0"/>
              </a:rPr>
              <a:t>，密码为</a:t>
            </a:r>
            <a:r>
              <a:rPr lang="en-US" altLang="zh-CN" sz="1800" dirty="0" smtClean="0">
                <a:sym typeface="Huawei Sans" panose="020C0503030203020204" pitchFamily="34" charset="0"/>
              </a:rPr>
              <a:t>database_123</a:t>
            </a:r>
            <a:r>
              <a:rPr lang="zh-CN" altLang="en-US" sz="1800" dirty="0" smtClean="0">
                <a:sym typeface="Huawei Sans" panose="020C0503030203020204" pitchFamily="34" charset="0"/>
              </a:rPr>
              <a:t>。</a:t>
            </a:r>
            <a:endParaRPr lang="en-US" altLang="zh-CN" sz="1800" dirty="0" smtClean="0">
              <a:sym typeface="Huawei Sans" panose="020C0503030203020204" pitchFamily="34" charset="0"/>
            </a:endParaRPr>
          </a:p>
          <a:p>
            <a:pPr lvl="1"/>
            <a:endParaRPr lang="en-US" altLang="zh-CN" sz="1800" dirty="0">
              <a:sym typeface="Huawei Sans" panose="020C0503030203020204" pitchFamily="34" charset="0"/>
            </a:endParaRPr>
          </a:p>
          <a:p>
            <a:pPr lvl="1"/>
            <a:r>
              <a:rPr lang="zh-CN" altLang="en-US" sz="1800" dirty="0" smtClean="0">
                <a:sym typeface="Huawei Sans" panose="020C0503030203020204" pitchFamily="34" charset="0"/>
              </a:rPr>
              <a:t>创建</a:t>
            </a:r>
            <a:r>
              <a:rPr lang="zh-CN" altLang="en-US" sz="1800" dirty="0">
                <a:sym typeface="Huawei Sans" panose="020C0503030203020204" pitchFamily="34" charset="0"/>
              </a:rPr>
              <a:t>角色</a:t>
            </a:r>
            <a:r>
              <a:rPr lang="en-US" altLang="zh-CN" sz="1800" dirty="0">
                <a:sym typeface="Huawei Sans" panose="020C0503030203020204" pitchFamily="34" charset="0"/>
              </a:rPr>
              <a:t>manager</a:t>
            </a:r>
            <a:r>
              <a:rPr lang="zh-CN" altLang="en-US" sz="1800" dirty="0" smtClean="0">
                <a:sym typeface="Huawei Sans" panose="020C0503030203020204" pitchFamily="34" charset="0"/>
              </a:rPr>
              <a:t>。</a:t>
            </a:r>
            <a:endParaRPr lang="en-US" altLang="zh-CN" sz="1800" dirty="0" smtClean="0">
              <a:sym typeface="Huawei Sans" panose="020C0503030203020204" pitchFamily="34" charset="0"/>
            </a:endParaRPr>
          </a:p>
          <a:p>
            <a:pPr lvl="1"/>
            <a:endParaRPr lang="en-US" altLang="zh-CN" sz="1800" dirty="0">
              <a:sym typeface="Huawei Sans" panose="020C0503030203020204" pitchFamily="34" charset="0"/>
            </a:endParaRPr>
          </a:p>
          <a:p>
            <a:pPr lvl="1"/>
            <a:r>
              <a:rPr lang="zh-CN" altLang="en-US" sz="1800" dirty="0" smtClean="0">
                <a:sym typeface="Huawei Sans" panose="020C0503030203020204" pitchFamily="34" charset="0"/>
              </a:rPr>
              <a:t>授予</a:t>
            </a:r>
            <a:r>
              <a:rPr lang="zh-CN" altLang="en-US" sz="1800" dirty="0">
                <a:sym typeface="Huawei Sans" panose="020C0503030203020204" pitchFamily="34" charset="0"/>
              </a:rPr>
              <a:t>角色</a:t>
            </a:r>
            <a:r>
              <a:rPr lang="en-US" altLang="zh-CN" sz="1800" dirty="0" smtClean="0">
                <a:sym typeface="Huawei Sans" panose="020C0503030203020204" pitchFamily="34" charset="0"/>
              </a:rPr>
              <a:t>manager</a:t>
            </a:r>
            <a:r>
              <a:rPr lang="zh-CN" altLang="en-US" sz="1800" dirty="0" smtClean="0">
                <a:sym typeface="Huawei Sans" panose="020C0503030203020204" pitchFamily="34" charset="0"/>
              </a:rPr>
              <a:t>权限。</a:t>
            </a:r>
            <a:endParaRPr lang="en-US" altLang="zh-CN" sz="1800" dirty="0" smtClean="0">
              <a:sym typeface="Huawei Sans" panose="020C0503030203020204" pitchFamily="34" charset="0"/>
            </a:endParaRPr>
          </a:p>
          <a:p>
            <a:pPr lvl="1"/>
            <a:endParaRPr lang="en-US" altLang="zh-CN" sz="1800" dirty="0">
              <a:sym typeface="Huawei Sans" panose="020C0503030203020204" pitchFamily="34" charset="0"/>
            </a:endParaRPr>
          </a:p>
          <a:p>
            <a:pPr lvl="1"/>
            <a:r>
              <a:rPr lang="zh-CN" altLang="en-US" sz="1800" dirty="0" smtClean="0">
                <a:sym typeface="Huawei Sans" panose="020C0503030203020204" pitchFamily="34" charset="0"/>
              </a:rPr>
              <a:t>授予</a:t>
            </a:r>
            <a:r>
              <a:rPr lang="zh-CN" altLang="en-US" sz="1800" dirty="0">
                <a:sym typeface="Huawei Sans" panose="020C0503030203020204" pitchFamily="34" charset="0"/>
              </a:rPr>
              <a:t>角色</a:t>
            </a:r>
            <a:r>
              <a:rPr lang="en-US" altLang="zh-CN" sz="1800" dirty="0" smtClean="0">
                <a:sym typeface="Huawei Sans" panose="020C0503030203020204" pitchFamily="34" charset="0"/>
              </a:rPr>
              <a:t>manager</a:t>
            </a:r>
            <a:r>
              <a:rPr lang="zh-CN" altLang="en-US" sz="1800" dirty="0" smtClean="0">
                <a:sym typeface="Huawei Sans" panose="020C0503030203020204" pitchFamily="34" charset="0"/>
              </a:rPr>
              <a:t>对象查询、插入权限。</a:t>
            </a:r>
            <a:endParaRPr lang="en-US" altLang="zh-CN" sz="1800" dirty="0" smtClean="0">
              <a:sym typeface="Huawei Sans" panose="020C0503030203020204" pitchFamily="34" charset="0"/>
            </a:endParaRPr>
          </a:p>
          <a:p>
            <a:pPr marL="403225" lvl="1" indent="0">
              <a:buNone/>
            </a:pPr>
            <a:endParaRPr lang="en-US" altLang="zh-CN" sz="1800" dirty="0">
              <a:sym typeface="Huawei Sans" panose="020C0503030203020204" pitchFamily="34" charset="0"/>
            </a:endParaRPr>
          </a:p>
          <a:p>
            <a:endParaRPr lang="zh-CN" altLang="en-US" dirty="0">
              <a:sym typeface="Huawei Sans" panose="020C0503030203020204" pitchFamily="34" charset="0"/>
            </a:endParaRPr>
          </a:p>
        </p:txBody>
      </p:sp>
      <p:sp>
        <p:nvSpPr>
          <p:cNvPr id="4" name="文本框 3"/>
          <p:cNvSpPr txBox="1"/>
          <p:nvPr/>
        </p:nvSpPr>
        <p:spPr bwMode="auto">
          <a:xfrm>
            <a:off x="1019175" y="2312876"/>
            <a:ext cx="104027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USER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smith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IDENTIFIED BY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‘database_123’;</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5" name="文本框 4"/>
          <p:cNvSpPr txBox="1"/>
          <p:nvPr/>
        </p:nvSpPr>
        <p:spPr bwMode="auto">
          <a:xfrm>
            <a:off x="1019175" y="3212581"/>
            <a:ext cx="104027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defPPr>
              <a:defRPr lang="en-US"/>
            </a:defPPr>
            <a:lvl1pPr>
              <a:defRPr sz="1400">
                <a:latin typeface="Huawei Sans" panose="020C0503030203020204" pitchFamily="34" charset="0"/>
                <a:ea typeface="方正兰亭黑简体" panose="02000000000000000000" pitchFamily="2" charset="-122"/>
                <a:cs typeface="Courier New" panose="02070309020205020404" pitchFamily="49" charset="0"/>
              </a:defRPr>
            </a:lvl1pPr>
          </a:lstStyle>
          <a:p>
            <a:r>
              <a:rPr lang="en-US" altLang="zh-CN" dirty="0">
                <a:sym typeface="Huawei Sans" panose="020C0503030203020204" pitchFamily="34" charset="0"/>
              </a:rPr>
              <a:t>CREATE ROLE manager;</a:t>
            </a:r>
            <a:endParaRPr lang="en-US" altLang="zh-CN" dirty="0">
              <a:sym typeface="Huawei Sans" panose="020C0503030203020204" pitchFamily="34" charset="0"/>
            </a:endParaRPr>
          </a:p>
        </p:txBody>
      </p:sp>
      <p:sp>
        <p:nvSpPr>
          <p:cNvPr id="6" name="文本框 5"/>
          <p:cNvSpPr txBox="1"/>
          <p:nvPr/>
        </p:nvSpPr>
        <p:spPr bwMode="auto">
          <a:xfrm>
            <a:off x="1019175" y="4158006"/>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GRANT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CREATE USER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on *.* TO manager;</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7" name="文本框 6"/>
          <p:cNvSpPr txBox="1"/>
          <p:nvPr/>
        </p:nvSpPr>
        <p:spPr bwMode="auto">
          <a:xfrm>
            <a:off x="1019175" y="5147149"/>
            <a:ext cx="10406063" cy="304103"/>
          </a:xfrm>
          <a:prstGeom prst="rect">
            <a:avLst/>
          </a:prstGeom>
          <a:solidFill>
            <a:schemeClr val="bg1">
              <a:lumMod val="85000"/>
            </a:schemeClr>
          </a:solidFill>
          <a:ln w="9525" algn="ctr">
            <a:solidFill>
              <a:schemeClr val="bg1">
                <a:lumMod val="85000"/>
              </a:schemeClr>
            </a:solidFill>
            <a:miter lim="800000"/>
          </a:ln>
        </p:spPr>
        <p:txBody>
          <a:bodyPr vert="horz" wrap="square" lIns="87802" tIns="43901" rIns="87802" bIns="43901" numCol="1" rtlCol="0" anchor="ctr" anchorCtr="0" compatLnSpc="1">
            <a:spAutoFit/>
          </a:bodyPr>
          <a:lstStyle/>
          <a:p>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GRANT SELECT, INSERT </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ON </a:t>
            </a:r>
            <a:r>
              <a:rPr lang="en-US" altLang="zh-CN" sz="140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mysql.staffs</a:t>
            </a:r>
            <a:r>
              <a:rPr lang="en-US" altLang="zh-CN" sz="140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TO manager;</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0">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数据库安全功能总览</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访问控制</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用户权限控制</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a:buClr>
                <a:srgbClr val="000000"/>
              </a:buClr>
            </a:pPr>
            <a:r>
              <a:rPr lang="en-US" altLang="zh-CN"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CTS</a:t>
            </a:r>
            <a:r>
              <a:rPr lang="zh-CN" altLang="en-US" b="1" dirty="0" smtClean="0">
                <a:latin typeface="Huawei Sans" panose="020C0503030203020204" pitchFamily="34" charset="0"/>
                <a:ea typeface="方正兰亭黑简体" panose="02000000000000000000" pitchFamily="2" charset="-122"/>
                <a:cs typeface="+mn-ea"/>
                <a:sym typeface="Huawei Sans" panose="020C0503030203020204" pitchFamily="34" charset="0"/>
              </a:rPr>
              <a:t>审计</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CTS</a:t>
            </a:r>
            <a:r>
              <a:rPr lang="zh-CN" altLang="en-US" dirty="0" smtClean="0">
                <a:sym typeface="Huawei Sans" panose="020C0503030203020204" pitchFamily="34" charset="0"/>
              </a:rPr>
              <a:t>审计概述</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54343" y="1243966"/>
            <a:ext cx="10560048" cy="4103724"/>
          </a:xfrm>
        </p:spPr>
        <p:txBody>
          <a:bodyPr/>
          <a:lstStyle/>
          <a:p>
            <a:r>
              <a:rPr lang="zh-CN" altLang="en-US" sz="2000" dirty="0">
                <a:sym typeface="Huawei Sans" panose="020C0503030203020204" pitchFamily="34" charset="0"/>
              </a:rPr>
              <a:t>云审计服务（</a:t>
            </a:r>
            <a:r>
              <a:rPr lang="en-US" altLang="zh-CN" sz="2000" dirty="0">
                <a:sym typeface="Huawei Sans" panose="020C0503030203020204" pitchFamily="34" charset="0"/>
              </a:rPr>
              <a:t>Cloud Trace Service</a:t>
            </a:r>
            <a:r>
              <a:rPr lang="zh-CN" altLang="en-US" sz="2000" dirty="0">
                <a:sym typeface="Huawei Sans" panose="020C0503030203020204" pitchFamily="34" charset="0"/>
              </a:rPr>
              <a:t>，以下简称</a:t>
            </a:r>
            <a:r>
              <a:rPr lang="en-US" altLang="zh-CN" sz="2000" dirty="0">
                <a:sym typeface="Huawei Sans" panose="020C0503030203020204" pitchFamily="34" charset="0"/>
              </a:rPr>
              <a:t>CTS</a:t>
            </a:r>
            <a:r>
              <a:rPr lang="zh-CN" altLang="en-US" sz="2000" dirty="0">
                <a:sym typeface="Huawei Sans" panose="020C0503030203020204" pitchFamily="34" charset="0"/>
              </a:rPr>
              <a:t>），是华为云安全解决方案中专业的日志审计服务，提供对各种云资源操作记录的收集、存储和查询功能，可用于支撑安全分析、合规审计、资源跟踪和问题定位等常见应用场景。</a:t>
            </a:r>
            <a:endParaRPr lang="zh-CN" altLang="en-US" dirty="0">
              <a:sym typeface="Huawei Sans" panose="020C0503030203020204" pitchFamily="34" charset="0"/>
            </a:endParaRPr>
          </a:p>
        </p:txBody>
      </p:sp>
      <p:pic>
        <p:nvPicPr>
          <p:cNvPr id="2" name="图片 1"/>
          <p:cNvPicPr>
            <a:picLocks noChangeAspect="1"/>
          </p:cNvPicPr>
          <p:nvPr/>
        </p:nvPicPr>
        <p:blipFill>
          <a:blip r:embed="rId1"/>
          <a:stretch>
            <a:fillRect/>
          </a:stretch>
        </p:blipFill>
        <p:spPr>
          <a:xfrm>
            <a:off x="3338513" y="2696445"/>
            <a:ext cx="5908358" cy="368530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Huawei Sans" panose="020C0503030203020204" pitchFamily="34" charset="0"/>
              </a:rPr>
              <a:t>CTS</a:t>
            </a:r>
            <a:r>
              <a:rPr lang="zh-CN" altLang="en-US" dirty="0" smtClean="0">
                <a:sym typeface="Huawei Sans" panose="020C0503030203020204" pitchFamily="34" charset="0"/>
              </a:rPr>
              <a:t>审计</a:t>
            </a:r>
            <a:r>
              <a:rPr lang="zh-CN" altLang="en-US" dirty="0">
                <a:sym typeface="Huawei Sans" panose="020C0503030203020204" pitchFamily="34" charset="0"/>
              </a:rPr>
              <a:t>功能</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a:sym typeface="Huawei Sans" panose="020C0503030203020204" pitchFamily="34" charset="0"/>
              </a:rPr>
              <a:t>云审计服务的功能主要包括： 记录审计日志：支持记录用户通过管理控制台或</a:t>
            </a:r>
            <a:r>
              <a:rPr lang="en-US" altLang="zh-CN" dirty="0">
                <a:sym typeface="Huawei Sans" panose="020C0503030203020204" pitchFamily="34" charset="0"/>
              </a:rPr>
              <a:t>API</a:t>
            </a:r>
            <a:r>
              <a:rPr lang="zh-CN" altLang="en-US" dirty="0">
                <a:sym typeface="Huawei Sans" panose="020C0503030203020204" pitchFamily="34" charset="0"/>
              </a:rPr>
              <a:t>接口发起的操作，以及各服务内部自触发的操作。</a:t>
            </a:r>
            <a:endParaRPr lang="zh-CN" altLang="en-US" dirty="0">
              <a:sym typeface="Huawei Sans" panose="020C0503030203020204" pitchFamily="34" charset="0"/>
            </a:endParaRPr>
          </a:p>
          <a:p>
            <a:r>
              <a:rPr lang="zh-CN" altLang="en-US" dirty="0">
                <a:sym typeface="Huawei Sans" panose="020C0503030203020204" pitchFamily="34" charset="0"/>
              </a:rPr>
              <a:t>审计日志查询：支持在管理控制台对</a:t>
            </a:r>
            <a:r>
              <a:rPr lang="en-US" altLang="zh-CN" dirty="0">
                <a:sym typeface="Huawei Sans" panose="020C0503030203020204" pitchFamily="34" charset="0"/>
              </a:rPr>
              <a:t>7</a:t>
            </a:r>
            <a:r>
              <a:rPr lang="zh-CN" altLang="en-US" dirty="0">
                <a:sym typeface="Huawei Sans" panose="020C0503030203020204" pitchFamily="34" charset="0"/>
              </a:rPr>
              <a:t>天内操作记录按照事件类型、事件来源、资源类型、筛选类型、操作用户和事件级别等多个维度进行组合查询。</a:t>
            </a:r>
            <a:endParaRPr lang="zh-CN" altLang="en-US" dirty="0">
              <a:sym typeface="Huawei Sans" panose="020C0503030203020204" pitchFamily="34" charset="0"/>
            </a:endParaRPr>
          </a:p>
          <a:p>
            <a:r>
              <a:rPr lang="zh-CN" altLang="en-US" dirty="0">
                <a:sym typeface="Huawei Sans" panose="020C0503030203020204" pitchFamily="34" charset="0"/>
              </a:rPr>
              <a:t>审计日志转储：支持将审计日志周期性的转储至对象存储服务（</a:t>
            </a:r>
            <a:r>
              <a:rPr lang="en-US" altLang="zh-CN" dirty="0">
                <a:sym typeface="Huawei Sans" panose="020C0503030203020204" pitchFamily="34" charset="0"/>
              </a:rPr>
              <a:t>Object Storage Service</a:t>
            </a:r>
            <a:r>
              <a:rPr lang="zh-CN" altLang="en-US" dirty="0">
                <a:sym typeface="Huawei Sans" panose="020C0503030203020204" pitchFamily="34" charset="0"/>
              </a:rPr>
              <a:t>，简称</a:t>
            </a:r>
            <a:r>
              <a:rPr lang="en-US" altLang="zh-CN" dirty="0">
                <a:sym typeface="Huawei Sans" panose="020C0503030203020204" pitchFamily="34" charset="0"/>
              </a:rPr>
              <a:t>OBS</a:t>
            </a:r>
            <a:r>
              <a:rPr lang="zh-CN" altLang="en-US" dirty="0">
                <a:sym typeface="Huawei Sans" panose="020C0503030203020204" pitchFamily="34" charset="0"/>
              </a:rPr>
              <a:t>）下的</a:t>
            </a:r>
            <a:r>
              <a:rPr lang="en-US" altLang="zh-CN" dirty="0">
                <a:sym typeface="Huawei Sans" panose="020C0503030203020204" pitchFamily="34" charset="0"/>
              </a:rPr>
              <a:t>OBS</a:t>
            </a:r>
            <a:r>
              <a:rPr lang="zh-CN" altLang="en-US" dirty="0">
                <a:sym typeface="Huawei Sans" panose="020C0503030203020204" pitchFamily="34" charset="0"/>
              </a:rPr>
              <a:t>桶，转储时会按照服务维度压缩审计日志为事件文件。</a:t>
            </a:r>
            <a:endParaRPr lang="zh-CN" altLang="en-US" dirty="0">
              <a:sym typeface="Huawei Sans" panose="020C0503030203020204" pitchFamily="34" charset="0"/>
            </a:endParaRPr>
          </a:p>
          <a:p>
            <a:r>
              <a:rPr lang="zh-CN" altLang="en-US" dirty="0">
                <a:sym typeface="Huawei Sans" panose="020C0503030203020204" pitchFamily="34" charset="0"/>
              </a:rPr>
              <a:t>事件文件加密：支持在转储过程中使用数据加密服务（</a:t>
            </a:r>
            <a:r>
              <a:rPr lang="en-US" altLang="zh-CN" dirty="0">
                <a:sym typeface="Huawei Sans" panose="020C0503030203020204" pitchFamily="34" charset="0"/>
              </a:rPr>
              <a:t>Data Encryption Workshop</a:t>
            </a:r>
            <a:r>
              <a:rPr lang="zh-CN" altLang="en-US" dirty="0">
                <a:sym typeface="Huawei Sans" panose="020C0503030203020204" pitchFamily="34" charset="0"/>
              </a:rPr>
              <a:t>，简称</a:t>
            </a:r>
            <a:r>
              <a:rPr lang="en-US" altLang="zh-CN" dirty="0">
                <a:sym typeface="Huawei Sans" panose="020C0503030203020204" pitchFamily="34" charset="0"/>
              </a:rPr>
              <a:t>DEW</a:t>
            </a:r>
            <a:r>
              <a:rPr lang="zh-CN" altLang="en-US" dirty="0">
                <a:sym typeface="Huawei Sans" panose="020C0503030203020204" pitchFamily="34" charset="0"/>
              </a:rPr>
              <a:t>）中的密钥对事件文件进行加密</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5"/>
          <p:cNvSpPr>
            <a:spLocks noGrp="1"/>
          </p:cNvSpPr>
          <p:nvPr>
            <p:ph type="title"/>
          </p:nvPr>
        </p:nvSpPr>
        <p:spPr/>
        <p:txBody>
          <a:bodyPr/>
          <a:lstStyle/>
          <a:p>
            <a:r>
              <a:rPr lang="zh-CN" altLang="en-US" dirty="0">
                <a:sym typeface="Huawei Sans" panose="020C0503030203020204" pitchFamily="34" charset="0"/>
              </a:rPr>
              <a:t>数据库安全管理概述</a:t>
            </a:r>
            <a:endParaRPr lang="zh-CN" altLang="en-US" dirty="0">
              <a:sym typeface="Huawei Sans" panose="020C0503030203020204" pitchFamily="34" charset="0"/>
            </a:endParaRPr>
          </a:p>
        </p:txBody>
      </p:sp>
      <p:sp>
        <p:nvSpPr>
          <p:cNvPr id="17" name="文本占位符 16"/>
          <p:cNvSpPr>
            <a:spLocks noGrp="1"/>
          </p:cNvSpPr>
          <p:nvPr>
            <p:ph type="body" sz="quarter" idx="10"/>
          </p:nvPr>
        </p:nvSpPr>
        <p:spPr/>
        <p:txBody>
          <a:bodyPr/>
          <a:lstStyle/>
          <a:p>
            <a:r>
              <a:rPr lang="zh-CN" altLang="en-US" dirty="0">
                <a:sym typeface="Huawei Sans" panose="020C0503030203020204" pitchFamily="34" charset="0"/>
              </a:rPr>
              <a:t>数据库安全管理是指：</a:t>
            </a:r>
            <a:endParaRPr lang="en-US" altLang="zh-CN" dirty="0">
              <a:sym typeface="Huawei Sans" panose="020C0503030203020204" pitchFamily="34" charset="0"/>
            </a:endParaRPr>
          </a:p>
          <a:p>
            <a:pPr lvl="1"/>
            <a:r>
              <a:rPr lang="zh-CN" altLang="en-US" dirty="0">
                <a:sym typeface="Huawei Sans" panose="020C0503030203020204" pitchFamily="34" charset="0"/>
              </a:rPr>
              <a:t>保护数据免受未经授权的访问，防止重要信息泄露。</a:t>
            </a:r>
            <a:endParaRPr lang="en-US" altLang="zh-CN" dirty="0">
              <a:sym typeface="Huawei Sans" panose="020C0503030203020204" pitchFamily="34" charset="0"/>
            </a:endParaRPr>
          </a:p>
          <a:p>
            <a:pPr lvl="1"/>
            <a:r>
              <a:rPr lang="zh-CN" altLang="en-US" dirty="0">
                <a:sym typeface="Huawei Sans" panose="020C0503030203020204" pitchFamily="34" charset="0"/>
              </a:rPr>
              <a:t>避免因为硬件或者软件的错误导致数据的损失。</a:t>
            </a:r>
            <a:endParaRPr lang="en-US" altLang="zh-CN" dirty="0">
              <a:sym typeface="Huawei Sans" panose="020C0503030203020204" pitchFamily="34" charset="0"/>
            </a:endParaRPr>
          </a:p>
          <a:p>
            <a:pPr lvl="1"/>
            <a:r>
              <a:rPr lang="zh-CN" altLang="en-US" dirty="0">
                <a:sym typeface="Huawei Sans" panose="020C0503030203020204" pitchFamily="34" charset="0"/>
              </a:rPr>
              <a:t>包括但不限于：</a:t>
            </a:r>
            <a:endParaRPr lang="en-US" altLang="zh-CN" dirty="0">
              <a:sym typeface="Huawei Sans" panose="020C0503030203020204" pitchFamily="34" charset="0"/>
            </a:endParaRPr>
          </a:p>
          <a:p>
            <a:pPr lvl="2"/>
            <a:r>
              <a:rPr lang="zh-CN" altLang="en-US" dirty="0">
                <a:sym typeface="Huawei Sans" panose="020C0503030203020204" pitchFamily="34" charset="0"/>
              </a:rPr>
              <a:t>网络安全性；</a:t>
            </a:r>
            <a:endParaRPr lang="en-US" altLang="zh-CN" dirty="0">
              <a:sym typeface="Huawei Sans" panose="020C0503030203020204" pitchFamily="34" charset="0"/>
            </a:endParaRPr>
          </a:p>
          <a:p>
            <a:pPr lvl="2"/>
            <a:r>
              <a:rPr lang="zh-CN" altLang="en-US" dirty="0">
                <a:sym typeface="Huawei Sans" panose="020C0503030203020204" pitchFamily="34" charset="0"/>
              </a:rPr>
              <a:t>系统安全性；</a:t>
            </a:r>
            <a:endParaRPr lang="en-US" altLang="zh-CN" dirty="0">
              <a:sym typeface="Huawei Sans" panose="020C0503030203020204" pitchFamily="34" charset="0"/>
            </a:endParaRPr>
          </a:p>
          <a:p>
            <a:pPr lvl="2"/>
            <a:r>
              <a:rPr lang="zh-CN" altLang="en-US" dirty="0">
                <a:sym typeface="Huawei Sans" panose="020C0503030203020204" pitchFamily="34" charset="0"/>
              </a:rPr>
              <a:t>数据安全性。</a:t>
            </a:r>
            <a:endParaRPr lang="en-US" altLang="zh-CN" dirty="0">
              <a:sym typeface="Huawei Sans" panose="020C0503030203020204" pitchFamily="34" charset="0"/>
            </a:endParaRPr>
          </a:p>
          <a:p>
            <a:endParaRPr lang="zh-CN" altLang="en-US" dirty="0">
              <a:sym typeface="Huawei Sans" panose="020C0503030203020204" pitchFamily="34" charset="0"/>
            </a:endParaRPr>
          </a:p>
        </p:txBody>
      </p:sp>
      <p:pic>
        <p:nvPicPr>
          <p:cNvPr id="2" name="图片 1"/>
          <p:cNvPicPr>
            <a:picLocks noChangeAspect="1"/>
          </p:cNvPicPr>
          <p:nvPr/>
        </p:nvPicPr>
        <p:blipFill>
          <a:blip r:embed="rId1"/>
          <a:stretch>
            <a:fillRect/>
          </a:stretch>
        </p:blipFill>
        <p:spPr>
          <a:xfrm>
            <a:off x="6685180" y="3092171"/>
            <a:ext cx="4516220" cy="3125749"/>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lIns="79200" tIns="39600" rIns="79200"/>
          <a:lstStyle/>
          <a:p>
            <a:r>
              <a:rPr lang="zh-CN" altLang="en-US" dirty="0">
                <a:sym typeface="Huawei Sans" panose="020C0503030203020204" pitchFamily="34" charset="0"/>
              </a:rPr>
              <a:t>支持审计的关键</a:t>
            </a:r>
            <a:r>
              <a:rPr lang="zh-CN" altLang="en-US" dirty="0" smtClean="0">
                <a:sym typeface="Huawei Sans" panose="020C0503030203020204" pitchFamily="34" charset="0"/>
              </a:rPr>
              <a:t>操作 </a:t>
            </a:r>
            <a:r>
              <a:rPr lang="en-US" altLang="zh-CN" dirty="0" smtClean="0">
                <a:sym typeface="Huawei Sans" panose="020C0503030203020204" pitchFamily="34" charset="0"/>
              </a:rPr>
              <a:t>(1</a:t>
            </a:r>
            <a:r>
              <a:rPr lang="en-US" altLang="zh-CN" dirty="0">
                <a:sym typeface="Huawei Sans" panose="020C0503030203020204" pitchFamily="34" charset="0"/>
              </a:rPr>
              <a:t>)</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lIns="79200" tIns="39600" rIns="79200"/>
          <a:lstStyle/>
          <a:p>
            <a:r>
              <a:rPr lang="zh-CN" altLang="en-US" sz="1800" dirty="0">
                <a:sym typeface="Huawei Sans" panose="020C0503030203020204" pitchFamily="34" charset="0"/>
              </a:rPr>
              <a:t>通过云审计服务</a:t>
            </a:r>
            <a:r>
              <a:rPr lang="zh-CN" altLang="en-US" sz="1800" dirty="0" smtClean="0">
                <a:sym typeface="Huawei Sans" panose="020C0503030203020204" pitchFamily="34" charset="0"/>
              </a:rPr>
              <a:t>，可以</a:t>
            </a:r>
            <a:r>
              <a:rPr lang="zh-CN" altLang="en-US" sz="1800" dirty="0">
                <a:sym typeface="Huawei Sans" panose="020C0503030203020204" pitchFamily="34" charset="0"/>
              </a:rPr>
              <a:t>记录与</a:t>
            </a:r>
            <a:r>
              <a:rPr lang="en-US" altLang="zh-CN" sz="1800" dirty="0" err="1" smtClean="0">
                <a:sym typeface="Huawei Sans" panose="020C0503030203020204" pitchFamily="34" charset="0"/>
              </a:rPr>
              <a:t>GaussDB</a:t>
            </a:r>
            <a:r>
              <a:rPr lang="zh-CN" altLang="en-US" sz="1800" dirty="0" smtClean="0">
                <a:sym typeface="Huawei Sans" panose="020C0503030203020204" pitchFamily="34" charset="0"/>
              </a:rPr>
              <a:t>实例</a:t>
            </a:r>
            <a:r>
              <a:rPr lang="zh-CN" altLang="en-US" sz="1800" dirty="0">
                <a:sym typeface="Huawei Sans" panose="020C0503030203020204" pitchFamily="34" charset="0"/>
              </a:rPr>
              <a:t>相关的操作事件，便于日后的查询、审计和回溯，支持的主要操作事件</a:t>
            </a:r>
            <a:r>
              <a:rPr lang="zh-CN" altLang="en-US" sz="1800" dirty="0" smtClean="0">
                <a:sym typeface="Huawei Sans" panose="020C0503030203020204" pitchFamily="34" charset="0"/>
              </a:rPr>
              <a:t>如下表所示。</a:t>
            </a:r>
            <a:endParaRPr lang="zh-CN" altLang="en-US" sz="1800" dirty="0">
              <a:sym typeface="Huawei Sans" panose="020C0503030203020204" pitchFamily="34" charset="0"/>
            </a:endParaRPr>
          </a:p>
        </p:txBody>
      </p:sp>
      <p:graphicFrame>
        <p:nvGraphicFramePr>
          <p:cNvPr id="5" name="表格 4"/>
          <p:cNvGraphicFramePr>
            <a:graphicFrameLocks noGrp="1"/>
          </p:cNvGraphicFramePr>
          <p:nvPr/>
        </p:nvGraphicFramePr>
        <p:xfrm>
          <a:off x="2455990" y="2205869"/>
          <a:ext cx="7284825" cy="4000254"/>
        </p:xfrm>
        <a:graphic>
          <a:graphicData uri="http://schemas.openxmlformats.org/drawingml/2006/table">
            <a:tbl>
              <a:tblPr firstRow="1" bandRow="1">
                <a:tableStyleId>{5940675A-B579-460E-94D1-54222C63F5DA}</a:tableStyleId>
              </a:tblPr>
              <a:tblGrid>
                <a:gridCol w="2428275"/>
                <a:gridCol w="2428275"/>
                <a:gridCol w="2428275"/>
              </a:tblGrid>
              <a:tr h="277917">
                <a:tc>
                  <a:txBody>
                    <a:bodyPr/>
                    <a:lstStyle/>
                    <a:p>
                      <a:pPr algn="ctr" fontAlgn="ctr"/>
                      <a:r>
                        <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操作名称</a:t>
                      </a:r>
                      <a:endPar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资源类型</a:t>
                      </a:r>
                      <a:endPar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事件名称</a:t>
                      </a:r>
                      <a:endPar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35754">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创建实例</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createInstance</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添加只读节点</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addNodes</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删除只读节点</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deleteNode</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重启实例</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restartInstance</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修改实例端口</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changeInstancePort</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修改实例安全组</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modifySecurityGroup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只读实例升级为主实例</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instanceFailOver</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绑定或解绑公网</a:t>
                      </a:r>
                      <a:r>
                        <a:rPr lang="en-US" altLang="zh-CN"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IP</a:t>
                      </a:r>
                      <a:endParaRPr lang="en-US" altLang="zh-CN"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setOrResetPublicIP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删除实例</a:t>
                      </a:r>
                      <a:endParaRPr lang="zh-CN" alt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deleteInstance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重命名实例名称</a:t>
                      </a:r>
                      <a:endParaRPr lang="zh-CN" alt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renameInstance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754">
                <a:tc>
                  <a:txBody>
                    <a:bodyPr/>
                    <a:lstStyle/>
                    <a:p>
                      <a:pPr algn="l" fontAlgn="ctr"/>
                      <a:r>
                        <a:rPr lang="zh-CN" alt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修改节点优先级</a:t>
                      </a:r>
                      <a:endParaRPr lang="zh-CN" alt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modifyPriority</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Huawei Sans" panose="020C0503030203020204" pitchFamily="34" charset="0"/>
              </a:rPr>
              <a:t>支持审计的关键</a:t>
            </a:r>
            <a:r>
              <a:rPr lang="zh-CN" altLang="en-US" dirty="0" smtClean="0">
                <a:sym typeface="Huawei Sans" panose="020C0503030203020204" pitchFamily="34" charset="0"/>
              </a:rPr>
              <a:t>操作</a:t>
            </a:r>
            <a:r>
              <a:rPr lang="zh-CN" altLang="en-US" dirty="0">
                <a:sym typeface="Huawei Sans" panose="020C0503030203020204" pitchFamily="34" charset="0"/>
              </a:rPr>
              <a:t> </a:t>
            </a:r>
            <a:r>
              <a:rPr lang="en-US" altLang="zh-CN" dirty="0" smtClean="0">
                <a:sym typeface="Huawei Sans" panose="020C0503030203020204" pitchFamily="34" charset="0"/>
              </a:rPr>
              <a:t>(2)</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sz="1800" dirty="0">
                <a:sym typeface="Huawei Sans" panose="020C0503030203020204" pitchFamily="34" charset="0"/>
              </a:rPr>
              <a:t>通过云审计服务</a:t>
            </a:r>
            <a:r>
              <a:rPr lang="zh-CN" altLang="en-US" sz="1800" dirty="0" smtClean="0">
                <a:sym typeface="Huawei Sans" panose="020C0503030203020204" pitchFamily="34" charset="0"/>
              </a:rPr>
              <a:t>，可以</a:t>
            </a:r>
            <a:r>
              <a:rPr lang="zh-CN" altLang="en-US" sz="1800" dirty="0">
                <a:sym typeface="Huawei Sans" panose="020C0503030203020204" pitchFamily="34" charset="0"/>
              </a:rPr>
              <a:t>记录与</a:t>
            </a:r>
            <a:r>
              <a:rPr lang="en-US" altLang="zh-CN" sz="1800" dirty="0" err="1" smtClean="0">
                <a:sym typeface="Huawei Sans" panose="020C0503030203020204" pitchFamily="34" charset="0"/>
              </a:rPr>
              <a:t>GaussDB</a:t>
            </a:r>
            <a:r>
              <a:rPr lang="zh-CN" altLang="en-US" sz="1800" dirty="0" smtClean="0">
                <a:sym typeface="Huawei Sans" panose="020C0503030203020204" pitchFamily="34" charset="0"/>
              </a:rPr>
              <a:t>实例</a:t>
            </a:r>
            <a:r>
              <a:rPr lang="zh-CN" altLang="en-US" sz="1800" dirty="0">
                <a:sym typeface="Huawei Sans" panose="020C0503030203020204" pitchFamily="34" charset="0"/>
              </a:rPr>
              <a:t>相关的操作事件，便于日后的查询、审计和回溯，支持的主要操作事件</a:t>
            </a:r>
            <a:r>
              <a:rPr lang="zh-CN" altLang="en-US" sz="1800" dirty="0" smtClean="0">
                <a:sym typeface="Huawei Sans" panose="020C0503030203020204" pitchFamily="34" charset="0"/>
              </a:rPr>
              <a:t>如下表所示。</a:t>
            </a:r>
            <a:endParaRPr lang="zh-CN" altLang="en-US" sz="1800" dirty="0">
              <a:sym typeface="Huawei Sans" panose="020C0503030203020204" pitchFamily="34" charset="0"/>
            </a:endParaRPr>
          </a:p>
        </p:txBody>
      </p:sp>
      <p:graphicFrame>
        <p:nvGraphicFramePr>
          <p:cNvPr id="5" name="表格 4"/>
          <p:cNvGraphicFramePr>
            <a:graphicFrameLocks noGrp="1"/>
          </p:cNvGraphicFramePr>
          <p:nvPr/>
        </p:nvGraphicFramePr>
        <p:xfrm>
          <a:off x="2384326" y="2220573"/>
          <a:ext cx="7428153" cy="3990480"/>
        </p:xfrm>
        <a:graphic>
          <a:graphicData uri="http://schemas.openxmlformats.org/drawingml/2006/table">
            <a:tbl>
              <a:tblPr firstRow="1" bandRow="1">
                <a:tableStyleId>{5940675A-B579-460E-94D1-54222C63F5DA}</a:tableStyleId>
              </a:tblPr>
              <a:tblGrid>
                <a:gridCol w="2476051"/>
                <a:gridCol w="2476051"/>
                <a:gridCol w="2476051"/>
              </a:tblGrid>
              <a:tr h="266861">
                <a:tc>
                  <a:txBody>
                    <a:bodyPr/>
                    <a:lstStyle/>
                    <a:p>
                      <a:pPr algn="ctr" fontAlgn="ctr"/>
                      <a:r>
                        <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操作名称</a:t>
                      </a:r>
                      <a:endPar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资源类型</a:t>
                      </a:r>
                      <a:endPar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事件名称</a:t>
                      </a:r>
                      <a:endParaRPr lang="zh-CN" altLang="en-US" sz="1400" b="1"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修改规格</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instanceAction</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重置密码</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resetPassword</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备份恢复到新实例</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instance</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restoreInstance</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创建备份</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backup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createManualSnapshot</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删除备份</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backup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deleteManualSnapshot</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创建参数模板</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parameterGroup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createParameterGroup</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修改参数模板</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parameterGroup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updateParameterGroup</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删除参数模板</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parameterGroup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deleteParameterGroup</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复制参数模板</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parameterGroup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copyParameterGroup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重置参数模板</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parameterGroup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resetParameterGroup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比较参数模板</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parameterGroup</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compareParameterGroup</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15">
                <a:tc>
                  <a:txBody>
                    <a:bodyPr/>
                    <a:lstStyle/>
                    <a:p>
                      <a:pPr algn="l" fontAlgn="ctr"/>
                      <a:r>
                        <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应用参数模板</a:t>
                      </a:r>
                      <a:endParaRPr lang="zh-CN" alt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parameterGroup</a:t>
                      </a:r>
                      <a:endParaRPr lang="en-US" sz="1400" b="0" i="0" u="none" strike="noStrike">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err="1">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applyParameterGroup</a:t>
                      </a:r>
                      <a:r>
                        <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 </a:t>
                      </a:r>
                      <a:endParaRPr lang="en-US" sz="1400" b="0" i="0" u="none" strike="noStrike"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90000" marR="90000" marT="46800" marB="468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Huawei Sans" panose="020C0503030203020204" pitchFamily="34" charset="0"/>
              </a:rPr>
              <a:t>查看追踪事件</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sz="1700" dirty="0" smtClean="0">
                <a:sym typeface="Huawei Sans" panose="020C0503030203020204" pitchFamily="34" charset="0"/>
              </a:rPr>
              <a:t>在开启</a:t>
            </a:r>
            <a:r>
              <a:rPr lang="zh-CN" altLang="en-US" sz="1700" dirty="0">
                <a:sym typeface="Huawei Sans" panose="020C0503030203020204" pitchFamily="34" charset="0"/>
              </a:rPr>
              <a:t>开通了云审计服务后，系统开始记录云服务资源的操作。云审计服务管理控制台保存最近</a:t>
            </a:r>
            <a:r>
              <a:rPr lang="en-US" altLang="zh-CN" sz="1700" dirty="0">
                <a:sym typeface="Huawei Sans" panose="020C0503030203020204" pitchFamily="34" charset="0"/>
              </a:rPr>
              <a:t>7</a:t>
            </a:r>
            <a:r>
              <a:rPr lang="zh-CN" altLang="en-US" sz="1700" dirty="0">
                <a:sym typeface="Huawei Sans" panose="020C0503030203020204" pitchFamily="34" charset="0"/>
              </a:rPr>
              <a:t>天</a:t>
            </a:r>
            <a:r>
              <a:rPr lang="zh-CN" altLang="en-US" sz="1700" dirty="0" smtClean="0">
                <a:sym typeface="Huawei Sans" panose="020C0503030203020204" pitchFamily="34" charset="0"/>
              </a:rPr>
              <a:t>的操作记录。</a:t>
            </a:r>
            <a:endParaRPr lang="en-US" altLang="zh-CN" sz="1700" dirty="0" smtClean="0">
              <a:sym typeface="Huawei Sans" panose="020C0503030203020204" pitchFamily="34" charset="0"/>
            </a:endParaRPr>
          </a:p>
          <a:p>
            <a:r>
              <a:rPr lang="zh-CN" altLang="en-US" sz="1700" dirty="0">
                <a:sym typeface="Huawei Sans" panose="020C0503030203020204" pitchFamily="34" charset="0"/>
              </a:rPr>
              <a:t>登录管理控制台。</a:t>
            </a:r>
            <a:endParaRPr lang="zh-CN" altLang="en-US" sz="1700" dirty="0">
              <a:sym typeface="Huawei Sans" panose="020C0503030203020204" pitchFamily="34" charset="0"/>
            </a:endParaRPr>
          </a:p>
          <a:p>
            <a:r>
              <a:rPr lang="zh-CN" altLang="en-US" sz="1700" dirty="0">
                <a:sym typeface="Huawei Sans" panose="020C0503030203020204" pitchFamily="34" charset="0"/>
              </a:rPr>
              <a:t>在“所有服务”或“服务列表”中，选择“管理与部署 </a:t>
            </a:r>
            <a:r>
              <a:rPr lang="en-US" altLang="zh-CN" sz="1700" dirty="0">
                <a:sym typeface="Huawei Sans" panose="020C0503030203020204" pitchFamily="34" charset="0"/>
              </a:rPr>
              <a:t>&gt; </a:t>
            </a:r>
            <a:r>
              <a:rPr lang="zh-CN" altLang="en-US" sz="1700" dirty="0">
                <a:sym typeface="Huawei Sans" panose="020C0503030203020204" pitchFamily="34" charset="0"/>
              </a:rPr>
              <a:t>云审计服务”，进入云审计服务信息页面。</a:t>
            </a:r>
            <a:endParaRPr lang="zh-CN" altLang="en-US" sz="1700" dirty="0">
              <a:sym typeface="Huawei Sans" panose="020C0503030203020204" pitchFamily="34" charset="0"/>
            </a:endParaRPr>
          </a:p>
          <a:p>
            <a:r>
              <a:rPr lang="zh-CN" altLang="en-US" sz="1700" dirty="0">
                <a:sym typeface="Huawei Sans" panose="020C0503030203020204" pitchFamily="34" charset="0"/>
              </a:rPr>
              <a:t>单击左侧导航树的“事件列表”，进入事件列表信息页面。</a:t>
            </a:r>
            <a:endParaRPr lang="zh-CN" altLang="en-US" sz="1700" dirty="0">
              <a:sym typeface="Huawei Sans" panose="020C0503030203020204" pitchFamily="34" charset="0"/>
            </a:endParaRPr>
          </a:p>
          <a:p>
            <a:r>
              <a:rPr lang="zh-CN" altLang="en-US" sz="1700" dirty="0">
                <a:sym typeface="Huawei Sans" panose="020C0503030203020204" pitchFamily="34" charset="0"/>
              </a:rPr>
              <a:t>事件列表支持通过筛选来查询对应的操作事件。当前事件列表支持四个维度的组合查询，详细信息如下：</a:t>
            </a:r>
            <a:endParaRPr lang="zh-CN" altLang="en-US" sz="1700" dirty="0">
              <a:sym typeface="Huawei Sans" panose="020C0503030203020204" pitchFamily="34" charset="0"/>
            </a:endParaRPr>
          </a:p>
          <a:p>
            <a:pPr lvl="1"/>
            <a:r>
              <a:rPr lang="zh-CN" altLang="en-US" sz="1500" dirty="0">
                <a:sym typeface="Huawei Sans" panose="020C0503030203020204" pitchFamily="34" charset="0"/>
              </a:rPr>
              <a:t>事件来源、资源类型和筛选类型。在下拉框中选择查询条件。</a:t>
            </a:r>
            <a:endParaRPr lang="zh-CN" altLang="en-US" sz="1500" dirty="0">
              <a:sym typeface="Huawei Sans" panose="020C0503030203020204" pitchFamily="34" charset="0"/>
            </a:endParaRPr>
          </a:p>
          <a:p>
            <a:pPr lvl="1"/>
            <a:r>
              <a:rPr lang="zh-CN" altLang="en-US" sz="1500" dirty="0">
                <a:sym typeface="Huawei Sans" panose="020C0503030203020204" pitchFamily="34" charset="0"/>
              </a:rPr>
              <a:t>其中，筛选类型选择“按事件名称”时，还需选择某个具体的事件名称。</a:t>
            </a:r>
            <a:endParaRPr lang="zh-CN" altLang="en-US" sz="1500" dirty="0">
              <a:sym typeface="Huawei Sans" panose="020C0503030203020204" pitchFamily="34" charset="0"/>
            </a:endParaRPr>
          </a:p>
          <a:p>
            <a:pPr lvl="1"/>
            <a:r>
              <a:rPr lang="zh-CN" altLang="en-US" sz="1500" dirty="0">
                <a:sym typeface="Huawei Sans" panose="020C0503030203020204" pitchFamily="34" charset="0"/>
              </a:rPr>
              <a:t>选择“按资源</a:t>
            </a:r>
            <a:r>
              <a:rPr lang="en-US" altLang="zh-CN" sz="1500" dirty="0">
                <a:sym typeface="Huawei Sans" panose="020C0503030203020204" pitchFamily="34" charset="0"/>
              </a:rPr>
              <a:t>ID”</a:t>
            </a:r>
            <a:r>
              <a:rPr lang="zh-CN" altLang="en-US" sz="1500" dirty="0">
                <a:sym typeface="Huawei Sans" panose="020C0503030203020204" pitchFamily="34" charset="0"/>
              </a:rPr>
              <a:t>时，还需选择或者手动输入某个具体的资源</a:t>
            </a:r>
            <a:r>
              <a:rPr lang="en-US" altLang="zh-CN" sz="1500" dirty="0">
                <a:sym typeface="Huawei Sans" panose="020C0503030203020204" pitchFamily="34" charset="0"/>
              </a:rPr>
              <a:t>ID</a:t>
            </a:r>
            <a:r>
              <a:rPr lang="zh-CN" altLang="en-US" sz="1500" dirty="0">
                <a:sym typeface="Huawei Sans" panose="020C0503030203020204" pitchFamily="34" charset="0"/>
              </a:rPr>
              <a:t>。</a:t>
            </a:r>
            <a:endParaRPr lang="zh-CN" altLang="en-US" sz="1500" dirty="0">
              <a:sym typeface="Huawei Sans" panose="020C0503030203020204" pitchFamily="34" charset="0"/>
            </a:endParaRPr>
          </a:p>
          <a:p>
            <a:pPr lvl="1"/>
            <a:r>
              <a:rPr lang="zh-CN" altLang="en-US" sz="1500" dirty="0">
                <a:sym typeface="Huawei Sans" panose="020C0503030203020204" pitchFamily="34" charset="0"/>
              </a:rPr>
              <a:t>选择“按资源名称”时，还需选择或手动输入某个具体的资源名称。</a:t>
            </a:r>
            <a:endParaRPr lang="zh-CN" altLang="en-US" sz="1500" dirty="0">
              <a:sym typeface="Huawei Sans" panose="020C0503030203020204" pitchFamily="34" charset="0"/>
            </a:endParaRPr>
          </a:p>
          <a:p>
            <a:pPr lvl="1"/>
            <a:r>
              <a:rPr lang="zh-CN" altLang="en-US" sz="1500" dirty="0">
                <a:sym typeface="Huawei Sans" panose="020C0503030203020204" pitchFamily="34" charset="0"/>
              </a:rPr>
              <a:t>操作用户：在下拉框中选择某一具体的操作用户，此操作用户指用户级别，而非租户级别。</a:t>
            </a:r>
            <a:endParaRPr lang="zh-CN" altLang="en-US" sz="1500" dirty="0">
              <a:sym typeface="Huawei Sans" panose="020C0503030203020204" pitchFamily="34" charset="0"/>
            </a:endParaRPr>
          </a:p>
          <a:p>
            <a:pPr lvl="1"/>
            <a:r>
              <a:rPr lang="zh-CN" altLang="en-US" sz="1500" dirty="0">
                <a:sym typeface="Huawei Sans" panose="020C0503030203020204" pitchFamily="34" charset="0"/>
              </a:rPr>
              <a:t>事件级别：可选项为“所有事件级别”、“</a:t>
            </a:r>
            <a:r>
              <a:rPr lang="en-US" altLang="zh-CN" sz="1500" dirty="0">
                <a:sym typeface="Huawei Sans" panose="020C0503030203020204" pitchFamily="34" charset="0"/>
              </a:rPr>
              <a:t>normal”</a:t>
            </a:r>
            <a:r>
              <a:rPr lang="zh-CN" altLang="en-US" sz="1500" dirty="0">
                <a:sym typeface="Huawei Sans" panose="020C0503030203020204" pitchFamily="34" charset="0"/>
              </a:rPr>
              <a:t>、“</a:t>
            </a:r>
            <a:r>
              <a:rPr lang="en-US" altLang="zh-CN" sz="1500" dirty="0">
                <a:sym typeface="Huawei Sans" panose="020C0503030203020204" pitchFamily="34" charset="0"/>
              </a:rPr>
              <a:t>warning”</a:t>
            </a:r>
            <a:r>
              <a:rPr lang="zh-CN" altLang="en-US" sz="1500" dirty="0">
                <a:sym typeface="Huawei Sans" panose="020C0503030203020204" pitchFamily="34" charset="0"/>
              </a:rPr>
              <a:t>、“</a:t>
            </a:r>
            <a:r>
              <a:rPr lang="en-US" altLang="zh-CN" sz="1500" dirty="0">
                <a:sym typeface="Huawei Sans" panose="020C0503030203020204" pitchFamily="34" charset="0"/>
              </a:rPr>
              <a:t>incident”</a:t>
            </a:r>
            <a:r>
              <a:rPr lang="zh-CN" altLang="en-US" sz="1500" dirty="0">
                <a:sym typeface="Huawei Sans" panose="020C0503030203020204" pitchFamily="34" charset="0"/>
              </a:rPr>
              <a:t>，只可选择其中一项。</a:t>
            </a:r>
            <a:endParaRPr lang="zh-CN" altLang="en-US" sz="1500" dirty="0">
              <a:sym typeface="Huawei Sans" panose="020C0503030203020204" pitchFamily="34" charset="0"/>
            </a:endParaRPr>
          </a:p>
          <a:p>
            <a:pPr lvl="1"/>
            <a:r>
              <a:rPr lang="zh-CN" altLang="en-US" sz="1500" dirty="0">
                <a:sym typeface="Huawei Sans" panose="020C0503030203020204" pitchFamily="34" charset="0"/>
              </a:rPr>
              <a:t>起始时间、结束时间：可通过选择时间段查询操作事件。</a:t>
            </a:r>
            <a:endParaRPr lang="zh-CN" altLang="en-US" sz="1500" dirty="0">
              <a:sym typeface="Huawei Sans" panose="020C0503030203020204" pitchFamily="34" charset="0"/>
            </a:endParaRPr>
          </a:p>
          <a:p>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sz="quarter" idx="10"/>
          </p:nvPr>
        </p:nvSpPr>
        <p:spPr/>
        <p:txBody>
          <a:bodyPr/>
          <a:lstStyle/>
          <a:p>
            <a:r>
              <a:rPr lang="zh-CN" altLang="en-US" smtClean="0">
                <a:sym typeface="Huawei Sans" panose="020C0503030203020204" pitchFamily="34" charset="0"/>
              </a:rPr>
              <a:t>本章首先介绍了用户、角色、权限的基础概念、使用方法和应用场景，以及三者之间的关系；接着阐述了授权和权限回收，包括语法和执行授权或权限回收操作的用户需要满足的条件；最后概述了审计及</a:t>
            </a:r>
            <a:r>
              <a:rPr lang="en-US" altLang="zh-CN" smtClean="0">
                <a:sym typeface="Huawei Sans" panose="020C0503030203020204" pitchFamily="34" charset="0"/>
              </a:rPr>
              <a:t>GaussDB</a:t>
            </a:r>
            <a:r>
              <a:rPr lang="zh-CN" altLang="en-US" smtClean="0">
                <a:sym typeface="Huawei Sans" panose="020C0503030203020204" pitchFamily="34" charset="0"/>
              </a:rPr>
              <a:t>支持的审计方式。</a:t>
            </a:r>
            <a:endParaRPr lang="zh-CN" altLang="en-US" dirty="0">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sym typeface="Huawei Sans" panose="020C0503030203020204" pitchFamily="34" charset="0"/>
              </a:rPr>
              <a:t>数据库安全框架</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sz="2000" dirty="0">
                <a:sym typeface="Huawei Sans" panose="020C0503030203020204" pitchFamily="34" charset="0"/>
              </a:rPr>
              <a:t>广义范围，数据库安全框架可以分为三个层次：</a:t>
            </a:r>
            <a:endParaRPr lang="zh-CN" altLang="en-US" sz="2000" dirty="0">
              <a:sym typeface="Huawei Sans" panose="020C0503030203020204" pitchFamily="34" charset="0"/>
            </a:endParaRPr>
          </a:p>
        </p:txBody>
      </p:sp>
      <p:sp>
        <p:nvSpPr>
          <p:cNvPr id="6" name="任意多边形 5"/>
          <p:cNvSpPr/>
          <p:nvPr/>
        </p:nvSpPr>
        <p:spPr>
          <a:xfrm flipV="1">
            <a:off x="1585770" y="2245071"/>
            <a:ext cx="881842" cy="1259773"/>
          </a:xfrm>
          <a:custGeom>
            <a:avLst/>
            <a:gdLst>
              <a:gd name="connsiteX0" fmla="*/ 0 w 1259772"/>
              <a:gd name="connsiteY0" fmla="*/ 0 h 881841"/>
              <a:gd name="connsiteX1" fmla="*/ 818852 w 1259772"/>
              <a:gd name="connsiteY1" fmla="*/ 0 h 881841"/>
              <a:gd name="connsiteX2" fmla="*/ 1259772 w 1259772"/>
              <a:gd name="connsiteY2" fmla="*/ 440921 h 881841"/>
              <a:gd name="connsiteX3" fmla="*/ 818852 w 1259772"/>
              <a:gd name="connsiteY3" fmla="*/ 881841 h 881841"/>
              <a:gd name="connsiteX4" fmla="*/ 0 w 1259772"/>
              <a:gd name="connsiteY4" fmla="*/ 881841 h 881841"/>
              <a:gd name="connsiteX5" fmla="*/ 440921 w 1259772"/>
              <a:gd name="connsiteY5" fmla="*/ 440921 h 881841"/>
              <a:gd name="connsiteX6" fmla="*/ 0 w 1259772"/>
              <a:gd name="connsiteY6" fmla="*/ 0 h 88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772" h="881841">
                <a:moveTo>
                  <a:pt x="1259771" y="0"/>
                </a:moveTo>
                <a:lnTo>
                  <a:pt x="1259771" y="573197"/>
                </a:lnTo>
                <a:lnTo>
                  <a:pt x="629885" y="881841"/>
                </a:lnTo>
                <a:lnTo>
                  <a:pt x="1" y="573197"/>
                </a:lnTo>
                <a:lnTo>
                  <a:pt x="1" y="0"/>
                </a:lnTo>
                <a:lnTo>
                  <a:pt x="629885" y="308645"/>
                </a:lnTo>
                <a:lnTo>
                  <a:pt x="1259771" y="0"/>
                </a:lnTo>
                <a:close/>
              </a:path>
            </a:pathLst>
          </a:custGeom>
          <a:solidFill>
            <a:schemeClr val="accent1">
              <a:lumMod val="60000"/>
              <a:lumOff val="40000"/>
            </a:schemeClr>
          </a:solidFill>
          <a:ln>
            <a:prstDash val="sysDot"/>
          </a:ln>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066" tIns="452987" rIns="12065" bIns="452985" numCol="1" spcCol="1270" anchor="ctr" anchorCtr="0">
            <a:noAutofit/>
          </a:bodyPr>
          <a:lstStyle/>
          <a:p>
            <a:pPr lvl="0" algn="ctr" defTabSz="844550">
              <a:lnSpc>
                <a:spcPct val="90000"/>
              </a:lnSpc>
              <a:spcBef>
                <a:spcPct val="0"/>
              </a:spcBef>
              <a:spcAft>
                <a:spcPct val="35000"/>
              </a:spcAft>
            </a:pPr>
            <a:endParaRPr lang="zh-CN" altLang="en-US" sz="1900" kern="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任意多边形 6"/>
          <p:cNvSpPr/>
          <p:nvPr/>
        </p:nvSpPr>
        <p:spPr>
          <a:xfrm>
            <a:off x="2467611" y="2649987"/>
            <a:ext cx="8371186" cy="818852"/>
          </a:xfrm>
          <a:custGeom>
            <a:avLst/>
            <a:gdLst>
              <a:gd name="connsiteX0" fmla="*/ 136478 w 818852"/>
              <a:gd name="connsiteY0" fmla="*/ 0 h 8371186"/>
              <a:gd name="connsiteX1" fmla="*/ 682374 w 818852"/>
              <a:gd name="connsiteY1" fmla="*/ 0 h 8371186"/>
              <a:gd name="connsiteX2" fmla="*/ 818852 w 818852"/>
              <a:gd name="connsiteY2" fmla="*/ 136478 h 8371186"/>
              <a:gd name="connsiteX3" fmla="*/ 818852 w 818852"/>
              <a:gd name="connsiteY3" fmla="*/ 8371186 h 8371186"/>
              <a:gd name="connsiteX4" fmla="*/ 818852 w 818852"/>
              <a:gd name="connsiteY4" fmla="*/ 8371186 h 8371186"/>
              <a:gd name="connsiteX5" fmla="*/ 0 w 818852"/>
              <a:gd name="connsiteY5" fmla="*/ 8371186 h 8371186"/>
              <a:gd name="connsiteX6" fmla="*/ 0 w 818852"/>
              <a:gd name="connsiteY6" fmla="*/ 8371186 h 8371186"/>
              <a:gd name="connsiteX7" fmla="*/ 0 w 818852"/>
              <a:gd name="connsiteY7" fmla="*/ 136478 h 8371186"/>
              <a:gd name="connsiteX8" fmla="*/ 136478 w 818852"/>
              <a:gd name="connsiteY8" fmla="*/ 0 h 837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852" h="8371186">
                <a:moveTo>
                  <a:pt x="818852" y="1395225"/>
                </a:moveTo>
                <a:lnTo>
                  <a:pt x="818852" y="6975961"/>
                </a:lnTo>
                <a:cubicBezTo>
                  <a:pt x="818852" y="7746525"/>
                  <a:pt x="812875" y="8371186"/>
                  <a:pt x="805502" y="8371186"/>
                </a:cubicBezTo>
                <a:lnTo>
                  <a:pt x="0" y="8371186"/>
                </a:lnTo>
                <a:lnTo>
                  <a:pt x="0" y="8371186"/>
                </a:lnTo>
                <a:lnTo>
                  <a:pt x="0" y="0"/>
                </a:lnTo>
                <a:lnTo>
                  <a:pt x="0" y="0"/>
                </a:lnTo>
                <a:lnTo>
                  <a:pt x="805502" y="0"/>
                </a:lnTo>
                <a:cubicBezTo>
                  <a:pt x="812875" y="0"/>
                  <a:pt x="818852" y="624661"/>
                  <a:pt x="818852" y="1395225"/>
                </a:cubicBezTo>
                <a:close/>
              </a:path>
            </a:pathLst>
          </a:custGeom>
          <a:solidFill>
            <a:schemeClr val="accent1">
              <a:lumMod val="60000"/>
              <a:lumOff val="40000"/>
            </a:schemeClr>
          </a:solidFill>
          <a:ln>
            <a:prstDash val="sysDot"/>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1402" rIns="51402" bIns="51404" numCol="1" spcCol="1270" anchor="ctr" anchorCtr="0">
            <a:noAutofit/>
          </a:bodyPr>
          <a:lstStyle/>
          <a:p>
            <a:pPr marL="171450" lvl="1" indent="-171450" algn="l" defTabSz="800100">
              <a:lnSpc>
                <a:spcPct val="90000"/>
              </a:lnSpc>
              <a:spcBef>
                <a:spcPct val="0"/>
              </a:spcBef>
              <a:spcAft>
                <a:spcPct val="15000"/>
              </a:spcAft>
              <a:buChar char="•"/>
            </a:pPr>
            <a:endParaRPr lang="zh-CN" altLang="en-US" sz="1800" kern="120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endParaRPr lang="zh-CN" altLang="en-US" sz="1800" kern="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任意多边形 7"/>
          <p:cNvSpPr/>
          <p:nvPr/>
        </p:nvSpPr>
        <p:spPr>
          <a:xfrm flipV="1">
            <a:off x="1585770" y="3305271"/>
            <a:ext cx="881842" cy="1259773"/>
          </a:xfrm>
          <a:custGeom>
            <a:avLst/>
            <a:gdLst>
              <a:gd name="connsiteX0" fmla="*/ 0 w 1259772"/>
              <a:gd name="connsiteY0" fmla="*/ 0 h 881841"/>
              <a:gd name="connsiteX1" fmla="*/ 818852 w 1259772"/>
              <a:gd name="connsiteY1" fmla="*/ 0 h 881841"/>
              <a:gd name="connsiteX2" fmla="*/ 1259772 w 1259772"/>
              <a:gd name="connsiteY2" fmla="*/ 440921 h 881841"/>
              <a:gd name="connsiteX3" fmla="*/ 818852 w 1259772"/>
              <a:gd name="connsiteY3" fmla="*/ 881841 h 881841"/>
              <a:gd name="connsiteX4" fmla="*/ 0 w 1259772"/>
              <a:gd name="connsiteY4" fmla="*/ 881841 h 881841"/>
              <a:gd name="connsiteX5" fmla="*/ 440921 w 1259772"/>
              <a:gd name="connsiteY5" fmla="*/ 440921 h 881841"/>
              <a:gd name="connsiteX6" fmla="*/ 0 w 1259772"/>
              <a:gd name="connsiteY6" fmla="*/ 0 h 88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772" h="881841">
                <a:moveTo>
                  <a:pt x="1259771" y="0"/>
                </a:moveTo>
                <a:lnTo>
                  <a:pt x="1259771" y="573197"/>
                </a:lnTo>
                <a:lnTo>
                  <a:pt x="629885" y="881841"/>
                </a:lnTo>
                <a:lnTo>
                  <a:pt x="1" y="573197"/>
                </a:lnTo>
                <a:lnTo>
                  <a:pt x="1" y="0"/>
                </a:lnTo>
                <a:lnTo>
                  <a:pt x="629885" y="308645"/>
                </a:lnTo>
                <a:lnTo>
                  <a:pt x="1259771" y="0"/>
                </a:lnTo>
                <a:close/>
              </a:path>
            </a:pathLst>
          </a:custGeom>
          <a:solidFill>
            <a:schemeClr val="accent1">
              <a:lumMod val="40000"/>
              <a:lumOff val="60000"/>
            </a:schemeClr>
          </a:solidFill>
          <a:ln>
            <a:prstDash val="sysDot"/>
          </a:ln>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066" tIns="452987" rIns="12065" bIns="452985" numCol="1" spcCol="1270" anchor="ctr" anchorCtr="0">
            <a:noAutofit/>
          </a:bodyPr>
          <a:lstStyle/>
          <a:p>
            <a:pPr lvl="0" algn="ctr" defTabSz="844550">
              <a:lnSpc>
                <a:spcPct val="90000"/>
              </a:lnSpc>
              <a:spcBef>
                <a:spcPct val="0"/>
              </a:spcBef>
              <a:spcAft>
                <a:spcPct val="35000"/>
              </a:spcAft>
            </a:pPr>
            <a:endParaRPr lang="zh-CN" altLang="en-US" sz="1900" kern="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任意多边形 9"/>
          <p:cNvSpPr/>
          <p:nvPr/>
        </p:nvSpPr>
        <p:spPr>
          <a:xfrm>
            <a:off x="2467611" y="3710188"/>
            <a:ext cx="8371186" cy="818852"/>
          </a:xfrm>
          <a:custGeom>
            <a:avLst/>
            <a:gdLst>
              <a:gd name="connsiteX0" fmla="*/ 136478 w 818852"/>
              <a:gd name="connsiteY0" fmla="*/ 0 h 8371186"/>
              <a:gd name="connsiteX1" fmla="*/ 682374 w 818852"/>
              <a:gd name="connsiteY1" fmla="*/ 0 h 8371186"/>
              <a:gd name="connsiteX2" fmla="*/ 818852 w 818852"/>
              <a:gd name="connsiteY2" fmla="*/ 136478 h 8371186"/>
              <a:gd name="connsiteX3" fmla="*/ 818852 w 818852"/>
              <a:gd name="connsiteY3" fmla="*/ 8371186 h 8371186"/>
              <a:gd name="connsiteX4" fmla="*/ 818852 w 818852"/>
              <a:gd name="connsiteY4" fmla="*/ 8371186 h 8371186"/>
              <a:gd name="connsiteX5" fmla="*/ 0 w 818852"/>
              <a:gd name="connsiteY5" fmla="*/ 8371186 h 8371186"/>
              <a:gd name="connsiteX6" fmla="*/ 0 w 818852"/>
              <a:gd name="connsiteY6" fmla="*/ 8371186 h 8371186"/>
              <a:gd name="connsiteX7" fmla="*/ 0 w 818852"/>
              <a:gd name="connsiteY7" fmla="*/ 136478 h 8371186"/>
              <a:gd name="connsiteX8" fmla="*/ 136478 w 818852"/>
              <a:gd name="connsiteY8" fmla="*/ 0 h 837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852" h="8371186">
                <a:moveTo>
                  <a:pt x="818852" y="1395225"/>
                </a:moveTo>
                <a:lnTo>
                  <a:pt x="818852" y="6975961"/>
                </a:lnTo>
                <a:cubicBezTo>
                  <a:pt x="818852" y="7746525"/>
                  <a:pt x="812875" y="8371186"/>
                  <a:pt x="805502" y="8371186"/>
                </a:cubicBezTo>
                <a:lnTo>
                  <a:pt x="0" y="8371186"/>
                </a:lnTo>
                <a:lnTo>
                  <a:pt x="0" y="8371186"/>
                </a:lnTo>
                <a:lnTo>
                  <a:pt x="0" y="0"/>
                </a:lnTo>
                <a:lnTo>
                  <a:pt x="0" y="0"/>
                </a:lnTo>
                <a:lnTo>
                  <a:pt x="805502" y="0"/>
                </a:lnTo>
                <a:cubicBezTo>
                  <a:pt x="812875" y="0"/>
                  <a:pt x="818852" y="624661"/>
                  <a:pt x="818852" y="1395225"/>
                </a:cubicBezTo>
                <a:close/>
              </a:path>
            </a:pathLst>
          </a:custGeom>
          <a:solidFill>
            <a:schemeClr val="accent1">
              <a:lumMod val="40000"/>
              <a:lumOff val="60000"/>
            </a:schemeClr>
          </a:solidFill>
          <a:ln>
            <a:prstDash val="sysDot"/>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1402" rIns="51402" bIns="51404" numCol="1" spcCol="1270" anchor="ctr" anchorCtr="0">
            <a:noAutofit/>
          </a:bodyPr>
          <a:lstStyle/>
          <a:p>
            <a:pPr marL="171450" lvl="1" indent="-171450" algn="l" defTabSz="800100">
              <a:lnSpc>
                <a:spcPct val="90000"/>
              </a:lnSpc>
              <a:spcBef>
                <a:spcPct val="0"/>
              </a:spcBef>
              <a:spcAft>
                <a:spcPct val="15000"/>
              </a:spcAft>
              <a:buChar char="•"/>
            </a:pPr>
            <a:endParaRPr lang="zh-CN" altLang="en-US" sz="1800" kern="120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endParaRPr lang="zh-CN" altLang="en-US" sz="1800" kern="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任意多边形 10"/>
          <p:cNvSpPr/>
          <p:nvPr/>
        </p:nvSpPr>
        <p:spPr>
          <a:xfrm flipV="1">
            <a:off x="1585770" y="4365472"/>
            <a:ext cx="881842" cy="1259773"/>
          </a:xfrm>
          <a:custGeom>
            <a:avLst/>
            <a:gdLst>
              <a:gd name="connsiteX0" fmla="*/ 0 w 1259772"/>
              <a:gd name="connsiteY0" fmla="*/ 0 h 881841"/>
              <a:gd name="connsiteX1" fmla="*/ 818852 w 1259772"/>
              <a:gd name="connsiteY1" fmla="*/ 0 h 881841"/>
              <a:gd name="connsiteX2" fmla="*/ 1259772 w 1259772"/>
              <a:gd name="connsiteY2" fmla="*/ 440921 h 881841"/>
              <a:gd name="connsiteX3" fmla="*/ 818852 w 1259772"/>
              <a:gd name="connsiteY3" fmla="*/ 881841 h 881841"/>
              <a:gd name="connsiteX4" fmla="*/ 0 w 1259772"/>
              <a:gd name="connsiteY4" fmla="*/ 881841 h 881841"/>
              <a:gd name="connsiteX5" fmla="*/ 440921 w 1259772"/>
              <a:gd name="connsiteY5" fmla="*/ 440921 h 881841"/>
              <a:gd name="connsiteX6" fmla="*/ 0 w 1259772"/>
              <a:gd name="connsiteY6" fmla="*/ 0 h 88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772" h="881841">
                <a:moveTo>
                  <a:pt x="1259771" y="0"/>
                </a:moveTo>
                <a:lnTo>
                  <a:pt x="1259771" y="573197"/>
                </a:lnTo>
                <a:lnTo>
                  <a:pt x="629885" y="881841"/>
                </a:lnTo>
                <a:lnTo>
                  <a:pt x="1" y="573197"/>
                </a:lnTo>
                <a:lnTo>
                  <a:pt x="1" y="0"/>
                </a:lnTo>
                <a:lnTo>
                  <a:pt x="629885" y="308645"/>
                </a:lnTo>
                <a:lnTo>
                  <a:pt x="1259771" y="0"/>
                </a:lnTo>
                <a:close/>
              </a:path>
            </a:pathLst>
          </a:custGeom>
          <a:solidFill>
            <a:schemeClr val="accent5">
              <a:lumMod val="20000"/>
              <a:lumOff val="80000"/>
            </a:schemeClr>
          </a:solidFill>
          <a:ln>
            <a:prstDash val="sysDot"/>
          </a:ln>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2066" tIns="452987" rIns="12065" bIns="452985" numCol="1" spcCol="1270" anchor="ctr" anchorCtr="0">
            <a:noAutofit/>
          </a:bodyPr>
          <a:lstStyle/>
          <a:p>
            <a:pPr lvl="0" algn="ctr" defTabSz="844550">
              <a:lnSpc>
                <a:spcPct val="90000"/>
              </a:lnSpc>
              <a:spcBef>
                <a:spcPct val="0"/>
              </a:spcBef>
              <a:spcAft>
                <a:spcPct val="35000"/>
              </a:spcAft>
            </a:pPr>
            <a:endParaRPr lang="zh-CN" altLang="en-US" sz="1900" kern="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任意多边形 11"/>
          <p:cNvSpPr/>
          <p:nvPr/>
        </p:nvSpPr>
        <p:spPr>
          <a:xfrm>
            <a:off x="2467611" y="4770389"/>
            <a:ext cx="8371186" cy="818852"/>
          </a:xfrm>
          <a:custGeom>
            <a:avLst/>
            <a:gdLst>
              <a:gd name="connsiteX0" fmla="*/ 136478 w 818852"/>
              <a:gd name="connsiteY0" fmla="*/ 0 h 8371186"/>
              <a:gd name="connsiteX1" fmla="*/ 682374 w 818852"/>
              <a:gd name="connsiteY1" fmla="*/ 0 h 8371186"/>
              <a:gd name="connsiteX2" fmla="*/ 818852 w 818852"/>
              <a:gd name="connsiteY2" fmla="*/ 136478 h 8371186"/>
              <a:gd name="connsiteX3" fmla="*/ 818852 w 818852"/>
              <a:gd name="connsiteY3" fmla="*/ 8371186 h 8371186"/>
              <a:gd name="connsiteX4" fmla="*/ 818852 w 818852"/>
              <a:gd name="connsiteY4" fmla="*/ 8371186 h 8371186"/>
              <a:gd name="connsiteX5" fmla="*/ 0 w 818852"/>
              <a:gd name="connsiteY5" fmla="*/ 8371186 h 8371186"/>
              <a:gd name="connsiteX6" fmla="*/ 0 w 818852"/>
              <a:gd name="connsiteY6" fmla="*/ 8371186 h 8371186"/>
              <a:gd name="connsiteX7" fmla="*/ 0 w 818852"/>
              <a:gd name="connsiteY7" fmla="*/ 136478 h 8371186"/>
              <a:gd name="connsiteX8" fmla="*/ 136478 w 818852"/>
              <a:gd name="connsiteY8" fmla="*/ 0 h 837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852" h="8371186">
                <a:moveTo>
                  <a:pt x="818852" y="1395225"/>
                </a:moveTo>
                <a:lnTo>
                  <a:pt x="818852" y="6975961"/>
                </a:lnTo>
                <a:cubicBezTo>
                  <a:pt x="818852" y="7746525"/>
                  <a:pt x="812875" y="8371186"/>
                  <a:pt x="805502" y="8371186"/>
                </a:cubicBezTo>
                <a:lnTo>
                  <a:pt x="0" y="8371186"/>
                </a:lnTo>
                <a:lnTo>
                  <a:pt x="0" y="8371186"/>
                </a:lnTo>
                <a:lnTo>
                  <a:pt x="0" y="0"/>
                </a:lnTo>
                <a:lnTo>
                  <a:pt x="0" y="0"/>
                </a:lnTo>
                <a:lnTo>
                  <a:pt x="805502" y="0"/>
                </a:lnTo>
                <a:cubicBezTo>
                  <a:pt x="812875" y="0"/>
                  <a:pt x="818852" y="624661"/>
                  <a:pt x="818852" y="1395225"/>
                </a:cubicBezTo>
                <a:close/>
              </a:path>
            </a:pathLst>
          </a:custGeom>
          <a:solidFill>
            <a:schemeClr val="accent5">
              <a:lumMod val="20000"/>
              <a:lumOff val="80000"/>
            </a:schemeClr>
          </a:solidFill>
          <a:ln>
            <a:prstDash val="sysDot"/>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1402" rIns="51402" bIns="51404" numCol="1" spcCol="1270" anchor="ctr" anchorCtr="0">
            <a:noAutofit/>
          </a:bodyPr>
          <a:lstStyle/>
          <a:p>
            <a:pPr marL="171450" lvl="1" indent="-171450" algn="l" defTabSz="800100">
              <a:lnSpc>
                <a:spcPct val="90000"/>
              </a:lnSpc>
              <a:spcBef>
                <a:spcPct val="0"/>
              </a:spcBef>
              <a:spcAft>
                <a:spcPct val="15000"/>
              </a:spcAft>
              <a:buChar char="•"/>
            </a:pPr>
            <a:endParaRPr lang="zh-CN" altLang="en-US" sz="1800" kern="1200">
              <a:latin typeface="Huawei Sans" panose="020C0503030203020204" pitchFamily="34" charset="0"/>
              <a:ea typeface="方正兰亭黑简体" panose="02000000000000000000" pitchFamily="2" charset="-122"/>
              <a:sym typeface="Huawei Sans" panose="020C0503030203020204" pitchFamily="34" charset="0"/>
            </a:endParaRPr>
          </a:p>
          <a:p>
            <a:pPr marL="171450" lvl="1" indent="-171450" algn="l" defTabSz="800100">
              <a:lnSpc>
                <a:spcPct val="90000"/>
              </a:lnSpc>
              <a:spcBef>
                <a:spcPct val="0"/>
              </a:spcBef>
              <a:spcAft>
                <a:spcPct val="15000"/>
              </a:spcAft>
              <a:buChar char="•"/>
            </a:pPr>
            <a:endParaRPr lang="zh-CN" altLang="en-US" sz="1800" kern="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p:cNvSpPr txBox="1"/>
          <p:nvPr/>
        </p:nvSpPr>
        <p:spPr>
          <a:xfrm>
            <a:off x="1577639" y="4833157"/>
            <a:ext cx="800219" cy="338554"/>
          </a:xfrm>
          <a:prstGeom prst="rect">
            <a:avLst/>
          </a:prstGeom>
          <a:noFill/>
          <a:ln>
            <a:noFill/>
            <a:prstDash val="sysDot"/>
          </a:ln>
        </p:spPr>
        <p:txBody>
          <a:bodyPr wrap="non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网络层</a:t>
            </a:r>
            <a:endParaRPr lang="zh-CN" altLang="en-US" sz="9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1549766" y="3727082"/>
            <a:ext cx="1005403" cy="338554"/>
          </a:xfrm>
          <a:prstGeom prst="rect">
            <a:avLst/>
          </a:prstGeom>
          <a:noFill/>
          <a:ln>
            <a:noFill/>
            <a:prstDash val="sysDot"/>
          </a:ln>
        </p:spPr>
        <p:txBody>
          <a:bodyPr wrap="non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操作系统</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1513762" y="2564905"/>
            <a:ext cx="1005403" cy="584775"/>
          </a:xfrm>
          <a:prstGeom prst="rect">
            <a:avLst/>
          </a:prstGeom>
          <a:noFill/>
          <a:ln>
            <a:noFill/>
            <a:prstDash val="sysDot"/>
          </a:ln>
        </p:spPr>
        <p:txBody>
          <a:bodyPr wrap="none" rtlCol="0">
            <a:spAutoFit/>
          </a:bodyPr>
          <a:lstStyle/>
          <a:p>
            <a:pPr algn="ct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数据库</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管理系统</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bwMode="auto">
          <a:xfrm>
            <a:off x="2845910" y="2901398"/>
            <a:ext cx="1099594"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数据库加密</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7" name="文本框 16"/>
          <p:cNvSpPr txBox="1"/>
          <p:nvPr/>
        </p:nvSpPr>
        <p:spPr bwMode="auto">
          <a:xfrm>
            <a:off x="4582982" y="2901398"/>
            <a:ext cx="1279132"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数据存取管理</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8" name="文本框 17"/>
          <p:cNvSpPr txBox="1"/>
          <p:nvPr/>
        </p:nvSpPr>
        <p:spPr bwMode="auto">
          <a:xfrm>
            <a:off x="6499592" y="2901398"/>
            <a:ext cx="920058"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安全审计</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9" name="文本框 18"/>
          <p:cNvSpPr txBox="1"/>
          <p:nvPr/>
        </p:nvSpPr>
        <p:spPr bwMode="auto">
          <a:xfrm>
            <a:off x="8057128" y="2901398"/>
            <a:ext cx="920058"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数据备份</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0" name="文本框 19"/>
          <p:cNvSpPr txBox="1"/>
          <p:nvPr/>
        </p:nvSpPr>
        <p:spPr bwMode="auto">
          <a:xfrm>
            <a:off x="2845910" y="3981518"/>
            <a:ext cx="920058"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用户账户</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1" name="文本框 20"/>
          <p:cNvSpPr txBox="1"/>
          <p:nvPr/>
        </p:nvSpPr>
        <p:spPr bwMode="auto">
          <a:xfrm>
            <a:off x="4682114" y="3981518"/>
            <a:ext cx="920058"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口令安全</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2" name="文本框 21"/>
          <p:cNvSpPr txBox="1"/>
          <p:nvPr/>
        </p:nvSpPr>
        <p:spPr bwMode="auto">
          <a:xfrm>
            <a:off x="6518318" y="3981518"/>
            <a:ext cx="920058"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访问权限</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3" name="文本框 22"/>
          <p:cNvSpPr txBox="1"/>
          <p:nvPr/>
        </p:nvSpPr>
        <p:spPr bwMode="auto">
          <a:xfrm>
            <a:off x="6510710" y="4989630"/>
            <a:ext cx="1279132"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入侵检测技术</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4" name="文本框 23"/>
          <p:cNvSpPr txBox="1"/>
          <p:nvPr/>
        </p:nvSpPr>
        <p:spPr bwMode="auto">
          <a:xfrm>
            <a:off x="4738423" y="4989630"/>
            <a:ext cx="1099594"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防火墙技术</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5" name="文本框 24"/>
          <p:cNvSpPr txBox="1"/>
          <p:nvPr/>
        </p:nvSpPr>
        <p:spPr bwMode="auto">
          <a:xfrm>
            <a:off x="2853925" y="4989630"/>
            <a:ext cx="1203789" cy="316392"/>
          </a:xfrm>
          <a:prstGeom prst="rect">
            <a:avLst/>
          </a:prstGeom>
          <a:solidFill>
            <a:schemeClr val="accent3">
              <a:lumMod val="20000"/>
              <a:lumOff val="80000"/>
            </a:schemeClr>
          </a:solidFill>
          <a:ln w="9525">
            <a:solidFill>
              <a:schemeClr val="tx1"/>
            </a:solidFill>
            <a:prstDash val="sysDot"/>
            <a:miter lim="800000"/>
          </a:ln>
        </p:spPr>
        <p:txBody>
          <a:bodyPr wrap="none" lIns="99980" tIns="49986" rIns="99980" bIns="49986" rtlCol="0">
            <a:spAutoFit/>
          </a:bodyPr>
          <a:lstStyle/>
          <a:p>
            <a:pPr algn="ctr" defTabSz="1001395" eaLnBrk="0" hangingPunct="0"/>
            <a:r>
              <a:rPr lang="en-US" altLang="zh-CN"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SSL</a:t>
            </a:r>
            <a:r>
              <a:rPr lang="zh-CN" alt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加密技术</a:t>
            </a:r>
            <a:endParaRPr lang="en-US" sz="1400" dirty="0" smtClean="0">
              <a:solidFill>
                <a:srgbClr val="00000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6" name="文本框 25"/>
          <p:cNvSpPr txBox="1"/>
          <p:nvPr/>
        </p:nvSpPr>
        <p:spPr>
          <a:xfrm>
            <a:off x="7994482" y="3933057"/>
            <a:ext cx="327334" cy="338554"/>
          </a:xfrm>
          <a:prstGeom prst="rect">
            <a:avLst/>
          </a:prstGeom>
          <a:noFill/>
        </p:spPr>
        <p:txBody>
          <a:bodyPr wrap="non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9290626" y="2852937"/>
            <a:ext cx="327334" cy="338554"/>
          </a:xfrm>
          <a:prstGeom prst="rect">
            <a:avLst/>
          </a:prstGeom>
          <a:noFill/>
        </p:spPr>
        <p:txBody>
          <a:bodyPr wrap="non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8246510" y="4941169"/>
            <a:ext cx="327334" cy="338554"/>
          </a:xfrm>
          <a:prstGeom prst="rect">
            <a:avLst/>
          </a:prstGeom>
          <a:noFill/>
        </p:spPr>
        <p:txBody>
          <a:bodyPr wrap="none" rtlCol="0">
            <a:spAutoFit/>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Huawei Sans" panose="020C0503030203020204" pitchFamily="34" charset="0"/>
              </a:rPr>
              <a:t>数据库安全功能总览</a:t>
            </a:r>
            <a:endParaRPr lang="zh-CN" altLang="en-US" dirty="0">
              <a:sym typeface="Huawei Sans" panose="020C0503030203020204" pitchFamily="34" charset="0"/>
            </a:endParaRPr>
          </a:p>
        </p:txBody>
      </p:sp>
      <p:grpSp>
        <p:nvGrpSpPr>
          <p:cNvPr id="6" name="组合 5"/>
          <p:cNvGrpSpPr/>
          <p:nvPr/>
        </p:nvGrpSpPr>
        <p:grpSpPr>
          <a:xfrm>
            <a:off x="1847528" y="1520788"/>
            <a:ext cx="8568952" cy="4674216"/>
            <a:chOff x="5111953" y="1236379"/>
            <a:chExt cx="8568952" cy="4674216"/>
          </a:xfrm>
        </p:grpSpPr>
        <p:sp>
          <p:nvSpPr>
            <p:cNvPr id="7" name="任意多边形 6"/>
            <p:cNvSpPr/>
            <p:nvPr/>
          </p:nvSpPr>
          <p:spPr>
            <a:xfrm>
              <a:off x="5111953" y="1236379"/>
              <a:ext cx="6336704" cy="984045"/>
            </a:xfrm>
            <a:custGeom>
              <a:avLst/>
              <a:gdLst>
                <a:gd name="connsiteX0" fmla="*/ 0 w 1968091"/>
                <a:gd name="connsiteY0" fmla="*/ 98405 h 984045"/>
                <a:gd name="connsiteX1" fmla="*/ 98405 w 1968091"/>
                <a:gd name="connsiteY1" fmla="*/ 0 h 984045"/>
                <a:gd name="connsiteX2" fmla="*/ 1869687 w 1968091"/>
                <a:gd name="connsiteY2" fmla="*/ 0 h 984045"/>
                <a:gd name="connsiteX3" fmla="*/ 1968092 w 1968091"/>
                <a:gd name="connsiteY3" fmla="*/ 98405 h 984045"/>
                <a:gd name="connsiteX4" fmla="*/ 1968091 w 1968091"/>
                <a:gd name="connsiteY4" fmla="*/ 885641 h 984045"/>
                <a:gd name="connsiteX5" fmla="*/ 1869686 w 1968091"/>
                <a:gd name="connsiteY5" fmla="*/ 984046 h 984045"/>
                <a:gd name="connsiteX6" fmla="*/ 98405 w 1968091"/>
                <a:gd name="connsiteY6" fmla="*/ 984045 h 984045"/>
                <a:gd name="connsiteX7" fmla="*/ 0 w 1968091"/>
                <a:gd name="connsiteY7" fmla="*/ 885640 h 984045"/>
                <a:gd name="connsiteX8" fmla="*/ 0 w 1968091"/>
                <a:gd name="connsiteY8" fmla="*/ 98405 h 9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8091" h="984045">
                  <a:moveTo>
                    <a:pt x="0" y="98405"/>
                  </a:moveTo>
                  <a:cubicBezTo>
                    <a:pt x="0" y="44057"/>
                    <a:pt x="44057" y="0"/>
                    <a:pt x="98405" y="0"/>
                  </a:cubicBezTo>
                  <a:lnTo>
                    <a:pt x="1869687" y="0"/>
                  </a:lnTo>
                  <a:cubicBezTo>
                    <a:pt x="1924035" y="0"/>
                    <a:pt x="1968092" y="44057"/>
                    <a:pt x="1968092" y="98405"/>
                  </a:cubicBezTo>
                  <a:cubicBezTo>
                    <a:pt x="1968092" y="360817"/>
                    <a:pt x="1968091" y="623229"/>
                    <a:pt x="1968091" y="885641"/>
                  </a:cubicBezTo>
                  <a:cubicBezTo>
                    <a:pt x="1968091" y="939989"/>
                    <a:pt x="1924034" y="984046"/>
                    <a:pt x="1869686" y="984046"/>
                  </a:cubicBezTo>
                  <a:lnTo>
                    <a:pt x="98405" y="984045"/>
                  </a:lnTo>
                  <a:cubicBezTo>
                    <a:pt x="44057" y="984045"/>
                    <a:pt x="0" y="939988"/>
                    <a:pt x="0" y="885640"/>
                  </a:cubicBezTo>
                  <a:lnTo>
                    <a:pt x="0" y="9840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492" tIns="46602" rIns="55492" bIns="46602" numCol="1" spcCol="1270" anchor="ctr" anchorCtr="0">
              <a:noAutofit/>
            </a:bodyPr>
            <a:lstStyle/>
            <a:p>
              <a:pPr lvl="0" defTabSz="622300" rtl="0">
                <a:lnSpc>
                  <a:spcPct val="90000"/>
                </a:lnSpc>
                <a:spcBef>
                  <a:spcPct val="0"/>
                </a:spcBef>
                <a:spcAft>
                  <a:spcPct val="35000"/>
                </a:spcAft>
              </a:pPr>
              <a:r>
                <a:rPr lang="zh-CN" sz="1600" kern="1200" baseline="0" dirty="0" smtClean="0">
                  <a:latin typeface="Huawei Sans" panose="020C0503030203020204" pitchFamily="34" charset="0"/>
                  <a:ea typeface="方正兰亭黑简体" panose="02000000000000000000" pitchFamily="2" charset="-122"/>
                  <a:sym typeface="Huawei Sans" panose="020C0503030203020204" pitchFamily="34" charset="0"/>
                </a:rPr>
                <a:t>针对有意和无意的损害行为，</a:t>
              </a:r>
              <a:r>
                <a:rPr lang="en-US" sz="1600" kern="1200" baseline="0" dirty="0" err="1" smtClean="0">
                  <a:latin typeface="Huawei Sans" panose="020C0503030203020204" pitchFamily="34" charset="0"/>
                  <a:ea typeface="方正兰亭黑简体" panose="02000000000000000000" pitchFamily="2" charset="-122"/>
                  <a:sym typeface="Huawei Sans" panose="020C0503030203020204" pitchFamily="34" charset="0"/>
                </a:rPr>
                <a:t>GaussDB</a:t>
              </a:r>
              <a:r>
                <a:rPr lang="zh-CN" sz="1600" kern="1200" baseline="0" dirty="0" smtClean="0">
                  <a:latin typeface="Huawei Sans" panose="020C0503030203020204" pitchFamily="34" charset="0"/>
                  <a:ea typeface="方正兰亭黑简体" panose="02000000000000000000" pitchFamily="2" charset="-122"/>
                  <a:sym typeface="Huawei Sans" panose="020C0503030203020204" pitchFamily="34" charset="0"/>
                </a:rPr>
                <a:t>主要有以下几个安全防御措施：</a:t>
              </a:r>
              <a:endParaRPr lang="zh-CN" sz="1600" kern="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任意多边形 7"/>
            <p:cNvSpPr/>
            <p:nvPr/>
          </p:nvSpPr>
          <p:spPr>
            <a:xfrm>
              <a:off x="5308762" y="2220425"/>
              <a:ext cx="196809" cy="738034"/>
            </a:xfrm>
            <a:custGeom>
              <a:avLst/>
              <a:gdLst/>
              <a:ahLst/>
              <a:cxnLst/>
              <a:rect l="0" t="0" r="0" b="0"/>
              <a:pathLst>
                <a:path>
                  <a:moveTo>
                    <a:pt x="0" y="0"/>
                  </a:moveTo>
                  <a:lnTo>
                    <a:pt x="0" y="738034"/>
                  </a:lnTo>
                  <a:lnTo>
                    <a:pt x="196809" y="73803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任意多边形 8"/>
            <p:cNvSpPr/>
            <p:nvPr/>
          </p:nvSpPr>
          <p:spPr>
            <a:xfrm>
              <a:off x="5505571" y="2466436"/>
              <a:ext cx="8139330" cy="984045"/>
            </a:xfrm>
            <a:custGeom>
              <a:avLst/>
              <a:gdLst>
                <a:gd name="connsiteX0" fmla="*/ 0 w 1574473"/>
                <a:gd name="connsiteY0" fmla="*/ 98405 h 984045"/>
                <a:gd name="connsiteX1" fmla="*/ 98405 w 1574473"/>
                <a:gd name="connsiteY1" fmla="*/ 0 h 984045"/>
                <a:gd name="connsiteX2" fmla="*/ 1476069 w 1574473"/>
                <a:gd name="connsiteY2" fmla="*/ 0 h 984045"/>
                <a:gd name="connsiteX3" fmla="*/ 1574474 w 1574473"/>
                <a:gd name="connsiteY3" fmla="*/ 98405 h 984045"/>
                <a:gd name="connsiteX4" fmla="*/ 1574473 w 1574473"/>
                <a:gd name="connsiteY4" fmla="*/ 885641 h 984045"/>
                <a:gd name="connsiteX5" fmla="*/ 1476068 w 1574473"/>
                <a:gd name="connsiteY5" fmla="*/ 984046 h 984045"/>
                <a:gd name="connsiteX6" fmla="*/ 98405 w 1574473"/>
                <a:gd name="connsiteY6" fmla="*/ 984045 h 984045"/>
                <a:gd name="connsiteX7" fmla="*/ 0 w 1574473"/>
                <a:gd name="connsiteY7" fmla="*/ 885640 h 984045"/>
                <a:gd name="connsiteX8" fmla="*/ 0 w 1574473"/>
                <a:gd name="connsiteY8" fmla="*/ 98405 h 9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473" h="984045">
                  <a:moveTo>
                    <a:pt x="0" y="98405"/>
                  </a:moveTo>
                  <a:cubicBezTo>
                    <a:pt x="0" y="44057"/>
                    <a:pt x="44057" y="0"/>
                    <a:pt x="98405" y="0"/>
                  </a:cubicBezTo>
                  <a:lnTo>
                    <a:pt x="1476069" y="0"/>
                  </a:lnTo>
                  <a:cubicBezTo>
                    <a:pt x="1530417" y="0"/>
                    <a:pt x="1574474" y="44057"/>
                    <a:pt x="1574474" y="98405"/>
                  </a:cubicBezTo>
                  <a:cubicBezTo>
                    <a:pt x="1574474" y="360817"/>
                    <a:pt x="1574473" y="623229"/>
                    <a:pt x="1574473" y="885641"/>
                  </a:cubicBezTo>
                  <a:cubicBezTo>
                    <a:pt x="1574473" y="939989"/>
                    <a:pt x="1530416" y="984046"/>
                    <a:pt x="1476068" y="984046"/>
                  </a:cubicBezTo>
                  <a:lnTo>
                    <a:pt x="98405" y="984045"/>
                  </a:lnTo>
                  <a:cubicBezTo>
                    <a:pt x="44057" y="984045"/>
                    <a:pt x="0" y="939988"/>
                    <a:pt x="0" y="885640"/>
                  </a:cubicBezTo>
                  <a:lnTo>
                    <a:pt x="0" y="9840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777" tIns="42792" rIns="49777" bIns="42792" numCol="1" spcCol="1270" anchor="ctr" anchorCtr="0">
              <a:noAutofit/>
            </a:bodyPr>
            <a:lstStyle/>
            <a:p>
              <a:pPr lvl="0" defTabSz="488950" rtl="0">
                <a:lnSpc>
                  <a:spcPct val="90000"/>
                </a:lnSpc>
                <a:spcBef>
                  <a:spcPct val="0"/>
                </a:spcBef>
                <a:spcAft>
                  <a:spcPct val="35000"/>
                </a:spcAft>
              </a:pPr>
              <a:r>
                <a:rPr lang="en-US" altLang="zh-CN" sz="1600" kern="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sz="1600" kern="1200" dirty="0" smtClean="0">
                  <a:latin typeface="Huawei Sans" panose="020C0503030203020204" pitchFamily="34" charset="0"/>
                  <a:ea typeface="方正兰亭黑简体" panose="02000000000000000000" pitchFamily="2" charset="-122"/>
                  <a:sym typeface="Huawei Sans" panose="020C0503030203020204" pitchFamily="34" charset="0"/>
                </a:rPr>
                <a:t>通过访问控制和</a:t>
              </a:r>
              <a:r>
                <a:rPr lang="en-US" sz="1600" kern="1200" dirty="0" smtClean="0">
                  <a:latin typeface="Huawei Sans" panose="020C0503030203020204" pitchFamily="34" charset="0"/>
                  <a:ea typeface="方正兰亭黑简体" panose="02000000000000000000" pitchFamily="2" charset="-122"/>
                  <a:sym typeface="Huawei Sans" panose="020C0503030203020204" pitchFamily="34" charset="0"/>
                </a:rPr>
                <a:t>SSL</a:t>
              </a:r>
              <a:r>
                <a:rPr lang="zh-CN" sz="1600" kern="1200" dirty="0" smtClean="0">
                  <a:latin typeface="Huawei Sans" panose="020C0503030203020204" pitchFamily="34" charset="0"/>
                  <a:ea typeface="方正兰亭黑简体" panose="02000000000000000000" pitchFamily="2" charset="-122"/>
                  <a:sym typeface="Huawei Sans" panose="020C0503030203020204" pitchFamily="34" charset="0"/>
                </a:rPr>
                <a:t>连接形成第一道防御，防止客户端仿冒、信息泄露及交互消息的篡改。</a:t>
              </a:r>
              <a:endParaRPr lang="zh-CN" sz="1600" kern="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任意多边形 9"/>
            <p:cNvSpPr/>
            <p:nvPr/>
          </p:nvSpPr>
          <p:spPr>
            <a:xfrm>
              <a:off x="5308762" y="2220425"/>
              <a:ext cx="196809" cy="1968091"/>
            </a:xfrm>
            <a:custGeom>
              <a:avLst/>
              <a:gdLst/>
              <a:ahLst/>
              <a:cxnLst/>
              <a:rect l="0" t="0" r="0" b="0"/>
              <a:pathLst>
                <a:path>
                  <a:moveTo>
                    <a:pt x="0" y="0"/>
                  </a:moveTo>
                  <a:lnTo>
                    <a:pt x="0" y="1968091"/>
                  </a:lnTo>
                  <a:lnTo>
                    <a:pt x="196809" y="196809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任意多边形 10"/>
            <p:cNvSpPr/>
            <p:nvPr/>
          </p:nvSpPr>
          <p:spPr>
            <a:xfrm>
              <a:off x="5505571" y="3696493"/>
              <a:ext cx="8139330" cy="984045"/>
            </a:xfrm>
            <a:custGeom>
              <a:avLst/>
              <a:gdLst>
                <a:gd name="connsiteX0" fmla="*/ 0 w 1574473"/>
                <a:gd name="connsiteY0" fmla="*/ 98405 h 984045"/>
                <a:gd name="connsiteX1" fmla="*/ 98405 w 1574473"/>
                <a:gd name="connsiteY1" fmla="*/ 0 h 984045"/>
                <a:gd name="connsiteX2" fmla="*/ 1476069 w 1574473"/>
                <a:gd name="connsiteY2" fmla="*/ 0 h 984045"/>
                <a:gd name="connsiteX3" fmla="*/ 1574474 w 1574473"/>
                <a:gd name="connsiteY3" fmla="*/ 98405 h 984045"/>
                <a:gd name="connsiteX4" fmla="*/ 1574473 w 1574473"/>
                <a:gd name="connsiteY4" fmla="*/ 885641 h 984045"/>
                <a:gd name="connsiteX5" fmla="*/ 1476068 w 1574473"/>
                <a:gd name="connsiteY5" fmla="*/ 984046 h 984045"/>
                <a:gd name="connsiteX6" fmla="*/ 98405 w 1574473"/>
                <a:gd name="connsiteY6" fmla="*/ 984045 h 984045"/>
                <a:gd name="connsiteX7" fmla="*/ 0 w 1574473"/>
                <a:gd name="connsiteY7" fmla="*/ 885640 h 984045"/>
                <a:gd name="connsiteX8" fmla="*/ 0 w 1574473"/>
                <a:gd name="connsiteY8" fmla="*/ 98405 h 9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473" h="984045">
                  <a:moveTo>
                    <a:pt x="0" y="98405"/>
                  </a:moveTo>
                  <a:cubicBezTo>
                    <a:pt x="0" y="44057"/>
                    <a:pt x="44057" y="0"/>
                    <a:pt x="98405" y="0"/>
                  </a:cubicBezTo>
                  <a:lnTo>
                    <a:pt x="1476069" y="0"/>
                  </a:lnTo>
                  <a:cubicBezTo>
                    <a:pt x="1530417" y="0"/>
                    <a:pt x="1574474" y="44057"/>
                    <a:pt x="1574474" y="98405"/>
                  </a:cubicBezTo>
                  <a:cubicBezTo>
                    <a:pt x="1574474" y="360817"/>
                    <a:pt x="1574473" y="623229"/>
                    <a:pt x="1574473" y="885641"/>
                  </a:cubicBezTo>
                  <a:cubicBezTo>
                    <a:pt x="1574473" y="939989"/>
                    <a:pt x="1530416" y="984046"/>
                    <a:pt x="1476068" y="984046"/>
                  </a:cubicBezTo>
                  <a:lnTo>
                    <a:pt x="98405" y="984045"/>
                  </a:lnTo>
                  <a:cubicBezTo>
                    <a:pt x="44057" y="984045"/>
                    <a:pt x="0" y="939988"/>
                    <a:pt x="0" y="885640"/>
                  </a:cubicBezTo>
                  <a:lnTo>
                    <a:pt x="0" y="9840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777" tIns="42792" rIns="49777" bIns="42792" numCol="1" spcCol="1270" anchor="ctr" anchorCtr="0">
              <a:noAutofit/>
            </a:bodyPr>
            <a:lstStyle/>
            <a:p>
              <a:pPr lvl="0" defTabSz="488950" rtl="0">
                <a:lnSpc>
                  <a:spcPct val="90000"/>
                </a:lnSpc>
                <a:spcBef>
                  <a:spcPct val="0"/>
                </a:spcBef>
                <a:spcAft>
                  <a:spcPct val="35000"/>
                </a:spcAft>
              </a:pPr>
              <a:r>
                <a:rPr lang="en-US" altLang="zh-CN" sz="1600" kern="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sz="1600" kern="1200" dirty="0" smtClean="0">
                  <a:latin typeface="Huawei Sans" panose="020C0503030203020204" pitchFamily="34" charset="0"/>
                  <a:ea typeface="方正兰亭黑简体" panose="02000000000000000000" pitchFamily="2" charset="-122"/>
                  <a:sym typeface="Huawei Sans" panose="020C0503030203020204" pitchFamily="34" charset="0"/>
                </a:rPr>
                <a:t>通过用户权限管理形成第二道防御，主要对数据库服务器进行加固，防止权限提升等风险。</a:t>
              </a:r>
              <a:endParaRPr lang="zh-CN" sz="1600" kern="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任意多边形 11"/>
            <p:cNvSpPr/>
            <p:nvPr/>
          </p:nvSpPr>
          <p:spPr>
            <a:xfrm>
              <a:off x="5308762" y="2220425"/>
              <a:ext cx="196809" cy="3198148"/>
            </a:xfrm>
            <a:custGeom>
              <a:avLst/>
              <a:gdLst/>
              <a:ahLst/>
              <a:cxnLst/>
              <a:rect l="0" t="0" r="0" b="0"/>
              <a:pathLst>
                <a:path>
                  <a:moveTo>
                    <a:pt x="0" y="0"/>
                  </a:moveTo>
                  <a:lnTo>
                    <a:pt x="0" y="3198148"/>
                  </a:lnTo>
                  <a:lnTo>
                    <a:pt x="196809" y="319814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任意多边形 12"/>
            <p:cNvSpPr/>
            <p:nvPr/>
          </p:nvSpPr>
          <p:spPr>
            <a:xfrm>
              <a:off x="5505571" y="4926550"/>
              <a:ext cx="8175334" cy="984045"/>
            </a:xfrm>
            <a:custGeom>
              <a:avLst/>
              <a:gdLst>
                <a:gd name="connsiteX0" fmla="*/ 0 w 1574473"/>
                <a:gd name="connsiteY0" fmla="*/ 98405 h 984045"/>
                <a:gd name="connsiteX1" fmla="*/ 98405 w 1574473"/>
                <a:gd name="connsiteY1" fmla="*/ 0 h 984045"/>
                <a:gd name="connsiteX2" fmla="*/ 1476069 w 1574473"/>
                <a:gd name="connsiteY2" fmla="*/ 0 h 984045"/>
                <a:gd name="connsiteX3" fmla="*/ 1574474 w 1574473"/>
                <a:gd name="connsiteY3" fmla="*/ 98405 h 984045"/>
                <a:gd name="connsiteX4" fmla="*/ 1574473 w 1574473"/>
                <a:gd name="connsiteY4" fmla="*/ 885641 h 984045"/>
                <a:gd name="connsiteX5" fmla="*/ 1476068 w 1574473"/>
                <a:gd name="connsiteY5" fmla="*/ 984046 h 984045"/>
                <a:gd name="connsiteX6" fmla="*/ 98405 w 1574473"/>
                <a:gd name="connsiteY6" fmla="*/ 984045 h 984045"/>
                <a:gd name="connsiteX7" fmla="*/ 0 w 1574473"/>
                <a:gd name="connsiteY7" fmla="*/ 885640 h 984045"/>
                <a:gd name="connsiteX8" fmla="*/ 0 w 1574473"/>
                <a:gd name="connsiteY8" fmla="*/ 98405 h 9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473" h="984045">
                  <a:moveTo>
                    <a:pt x="0" y="98405"/>
                  </a:moveTo>
                  <a:cubicBezTo>
                    <a:pt x="0" y="44057"/>
                    <a:pt x="44057" y="0"/>
                    <a:pt x="98405" y="0"/>
                  </a:cubicBezTo>
                  <a:lnTo>
                    <a:pt x="1476069" y="0"/>
                  </a:lnTo>
                  <a:cubicBezTo>
                    <a:pt x="1530417" y="0"/>
                    <a:pt x="1574474" y="44057"/>
                    <a:pt x="1574474" y="98405"/>
                  </a:cubicBezTo>
                  <a:cubicBezTo>
                    <a:pt x="1574474" y="360817"/>
                    <a:pt x="1574473" y="623229"/>
                    <a:pt x="1574473" y="885641"/>
                  </a:cubicBezTo>
                  <a:cubicBezTo>
                    <a:pt x="1574473" y="939989"/>
                    <a:pt x="1530416" y="984046"/>
                    <a:pt x="1476068" y="984046"/>
                  </a:cubicBezTo>
                  <a:lnTo>
                    <a:pt x="98405" y="984045"/>
                  </a:lnTo>
                  <a:cubicBezTo>
                    <a:pt x="44057" y="984045"/>
                    <a:pt x="0" y="939988"/>
                    <a:pt x="0" y="885640"/>
                  </a:cubicBezTo>
                  <a:lnTo>
                    <a:pt x="0" y="9840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9777" tIns="42792" rIns="49777" bIns="42792" numCol="1" spcCol="1270" anchor="ctr" anchorCtr="0">
              <a:noAutofit/>
            </a:bodyPr>
            <a:lstStyle/>
            <a:p>
              <a:pPr lvl="0" defTabSz="488950" rtl="0">
                <a:lnSpc>
                  <a:spcPct val="90000"/>
                </a:lnSpc>
                <a:spcBef>
                  <a:spcPct val="0"/>
                </a:spcBef>
                <a:spcAft>
                  <a:spcPct val="35000"/>
                </a:spcAft>
              </a:pPr>
              <a:r>
                <a:rPr lang="en-US" altLang="zh-CN" sz="1600" kern="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sz="1600" kern="1200" dirty="0" smtClean="0">
                  <a:latin typeface="Huawei Sans" panose="020C0503030203020204" pitchFamily="34" charset="0"/>
                  <a:ea typeface="方正兰亭黑简体" panose="02000000000000000000" pitchFamily="2" charset="-122"/>
                  <a:sym typeface="Huawei Sans" panose="020C0503030203020204" pitchFamily="34" charset="0"/>
                </a:rPr>
                <a:t>通过安全审计管理形成第三道防御，对数据库所有操作做到有迹可查。</a:t>
              </a:r>
              <a:endParaRPr lang="zh-CN" sz="1600" kern="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lvl="0">
              <a:buClr>
                <a:srgbClr val="000000"/>
              </a:buClr>
            </a:pPr>
            <a:r>
              <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数据库安全功能总览</a:t>
            </a:r>
            <a:endPar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zh-CN" altLang="en-US" b="1" dirty="0">
                <a:latin typeface="Huawei Sans" panose="020C0503030203020204" pitchFamily="34" charset="0"/>
                <a:ea typeface="方正兰亭黑简体" panose="02000000000000000000" pitchFamily="2" charset="-122"/>
                <a:cs typeface="+mn-ea"/>
                <a:sym typeface="Huawei Sans" panose="020C0503030203020204" pitchFamily="34" charset="0"/>
              </a:rPr>
              <a:t>访问控制</a:t>
            </a:r>
            <a:endParaRPr lang="en-US" altLang="zh-CN"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buClr>
                <a:srgbClr val="000000"/>
              </a:buClr>
              <a:buSzPct val="60000"/>
              <a:buFont typeface="Wingdings" panose="05000000000000000000" pitchFamily="2" charset="2"/>
              <a:buChar char="n"/>
            </a:pPr>
            <a:r>
              <a:rPr lang="en-US" altLang="zh-CN" dirty="0" smtClean="0">
                <a:latin typeface="Huawei Sans" panose="020C0503030203020204" pitchFamily="34" charset="0"/>
                <a:cs typeface="+mn-ea"/>
                <a:sym typeface="Huawei Sans" panose="020C0503030203020204" pitchFamily="34" charset="0"/>
              </a:rPr>
              <a:t>IAM</a:t>
            </a:r>
            <a:endParaRPr lang="en-US" altLang="zh-CN" dirty="0" smtClean="0">
              <a:latin typeface="Huawei Sans" panose="020C0503030203020204" pitchFamily="34" charset="0"/>
              <a:cs typeface="+mn-ea"/>
              <a:sym typeface="Huawei Sans" panose="020C0503030203020204" pitchFamily="34" charset="0"/>
            </a:endParaRPr>
          </a:p>
          <a:p>
            <a:pPr lvl="1">
              <a:buClr>
                <a:srgbClr val="000000"/>
              </a:buClr>
              <a:buSzPct val="50000"/>
              <a:buFont typeface="Wingdings" panose="05000000000000000000" pitchFamily="2" charset="2"/>
              <a:buChar char="p"/>
            </a:pPr>
            <a:r>
              <a:rPr lang="en-US" altLang="zh-CN" dirty="0" smtClean="0">
                <a:solidFill>
                  <a:schemeClr val="bg1">
                    <a:lumMod val="50000"/>
                  </a:schemeClr>
                </a:solidFill>
                <a:latin typeface="Huawei Sans" panose="020C0503030203020204" pitchFamily="34" charset="0"/>
                <a:cs typeface="+mn-ea"/>
                <a:sym typeface="Huawei Sans" panose="020C0503030203020204" pitchFamily="34" charset="0"/>
              </a:rPr>
              <a:t>SSL</a:t>
            </a:r>
            <a:endParaRPr lang="en-US" altLang="zh-CN" dirty="0" smtClean="0">
              <a:solidFill>
                <a:schemeClr val="bg1">
                  <a:lumMod val="50000"/>
                </a:schemeClr>
              </a:solidFill>
              <a:latin typeface="Huawei Sans" panose="020C0503030203020204" pitchFamily="34" charset="0"/>
              <a:cs typeface="+mn-ea"/>
              <a:sym typeface="Huawei Sans" panose="020C0503030203020204" pitchFamily="34" charset="0"/>
            </a:endParaRPr>
          </a:p>
          <a:p>
            <a:pPr lvl="0">
              <a:buClr>
                <a:srgbClr val="000000"/>
              </a:buClr>
            </a:pPr>
            <a:r>
              <a:rPr lang="zh-CN" altLang="en-US"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用户权限管理</a:t>
            </a:r>
            <a:endParaRPr lang="en-US" altLang="zh-CN"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0">
              <a:buClr>
                <a:srgbClr val="000000"/>
              </a:buClr>
            </a:pPr>
            <a:r>
              <a:rPr lang="en-US" altLang="zh-CN"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CTS</a:t>
            </a:r>
            <a:r>
              <a:rPr lang="zh-CN" altLang="en-US" dirty="0" smtClean="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rPr>
              <a:t>审计</a:t>
            </a:r>
            <a:endParaRPr lang="zh-CN" altLang="en-US" dirty="0">
              <a:solidFill>
                <a:schemeClr val="bg1">
                  <a:lumMod val="50000"/>
                </a:schemeClr>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lvl="1">
              <a:buClr>
                <a:srgbClr val="000000"/>
              </a:buClr>
            </a:pPr>
            <a:endParaRPr lang="zh-CN" altLang="en-US" dirty="0">
              <a:solidFill>
                <a:schemeClr val="bg1">
                  <a:lumMod val="50000"/>
                </a:schemeClr>
              </a:solidFill>
              <a:latin typeface="Huawei Sans" panose="020C0503030203020204" pitchFamily="34" charset="0"/>
              <a:cs typeface="+mn-ea"/>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sym typeface="Huawei Sans" panose="020C0503030203020204" pitchFamily="34" charset="0"/>
              </a:rPr>
              <a:t>IAM</a:t>
            </a:r>
            <a:r>
              <a:rPr lang="zh-CN" altLang="en-US" dirty="0" smtClean="0">
                <a:sym typeface="Huawei Sans" panose="020C0503030203020204" pitchFamily="34" charset="0"/>
              </a:rPr>
              <a:t>概述</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a:xfrm>
            <a:off x="444603" y="1247556"/>
            <a:ext cx="11307600" cy="855564"/>
          </a:xfrm>
        </p:spPr>
        <p:txBody>
          <a:bodyPr/>
          <a:lstStyle/>
          <a:p>
            <a:r>
              <a:rPr lang="zh-CN" altLang="en-US" sz="1600" dirty="0">
                <a:sym typeface="Huawei Sans" panose="020C0503030203020204" pitchFamily="34" charset="0"/>
              </a:rPr>
              <a:t>统一身份认证（</a:t>
            </a:r>
            <a:r>
              <a:rPr lang="en-US" altLang="zh-CN" sz="1600" dirty="0">
                <a:sym typeface="Huawei Sans" panose="020C0503030203020204" pitchFamily="34" charset="0"/>
              </a:rPr>
              <a:t>Identity and Access Management</a:t>
            </a:r>
            <a:r>
              <a:rPr lang="zh-CN" altLang="en-US" sz="1600" dirty="0">
                <a:sym typeface="Huawei Sans" panose="020C0503030203020204" pitchFamily="34" charset="0"/>
              </a:rPr>
              <a:t>，简称</a:t>
            </a:r>
            <a:r>
              <a:rPr lang="en-US" altLang="zh-CN" sz="1600" dirty="0">
                <a:sym typeface="Huawei Sans" panose="020C0503030203020204" pitchFamily="34" charset="0"/>
              </a:rPr>
              <a:t>IAM</a:t>
            </a:r>
            <a:r>
              <a:rPr lang="zh-CN" altLang="en-US" sz="1600" dirty="0">
                <a:sym typeface="Huawei Sans" panose="020C0503030203020204" pitchFamily="34" charset="0"/>
              </a:rPr>
              <a:t>）是华为云提供权限管理的基础服务，可以</a:t>
            </a:r>
            <a:r>
              <a:rPr lang="zh-CN" altLang="en-US" sz="1600" dirty="0" smtClean="0">
                <a:sym typeface="Huawei Sans" panose="020C0503030203020204" pitchFamily="34" charset="0"/>
              </a:rPr>
              <a:t>帮助用户安全</a:t>
            </a:r>
            <a:r>
              <a:rPr lang="zh-CN" altLang="en-US" sz="1600" dirty="0">
                <a:sym typeface="Huawei Sans" panose="020C0503030203020204" pitchFamily="34" charset="0"/>
              </a:rPr>
              <a:t>地控制华为云服务和资源的访问权限</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endParaRPr lang="en-US" altLang="zh-CN" sz="1600" dirty="0" smtClean="0">
              <a:sym typeface="Huawei Sans" panose="020C0503030203020204" pitchFamily="34" charset="0"/>
            </a:endParaRPr>
          </a:p>
        </p:txBody>
      </p:sp>
      <p:pic>
        <p:nvPicPr>
          <p:cNvPr id="2" name="图片 1"/>
          <p:cNvPicPr>
            <a:picLocks noChangeAspect="1"/>
          </p:cNvPicPr>
          <p:nvPr/>
        </p:nvPicPr>
        <p:blipFill>
          <a:blip r:embed="rId1"/>
          <a:stretch>
            <a:fillRect/>
          </a:stretch>
        </p:blipFill>
        <p:spPr>
          <a:xfrm>
            <a:off x="4859020" y="1642290"/>
            <a:ext cx="5627370" cy="4715012"/>
          </a:xfrm>
          <a:prstGeom prst="rect">
            <a:avLst/>
          </a:prstGeom>
          <a:ln>
            <a:solidFill>
              <a:schemeClr val="bg1">
                <a:lumMod val="85000"/>
              </a:schemeClr>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8849</Words>
  <Application>WPS 演示</Application>
  <PresentationFormat>宽屏</PresentationFormat>
  <Paragraphs>793</Paragraphs>
  <Slides>54</Slides>
  <Notes>58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Arial</vt:lpstr>
      <vt:lpstr>宋体</vt:lpstr>
      <vt:lpstr>Wingdings</vt:lpstr>
      <vt:lpstr>Huawei Sans</vt:lpstr>
      <vt:lpstr>Oswald</vt:lpstr>
      <vt:lpstr>方正兰亭黑简体</vt:lpstr>
      <vt:lpstr>微软雅黑</vt:lpstr>
      <vt:lpstr>Arial Unicode MS</vt:lpstr>
      <vt:lpstr>Courier New</vt:lpstr>
      <vt:lpstr>FrutigerNext LT Light</vt:lpstr>
      <vt:lpstr>Dark Courier</vt:lpstr>
      <vt:lpstr>FrutigerNext LT Medium</vt:lpstr>
      <vt:lpstr>自定义设计方案</vt:lpstr>
      <vt:lpstr>PowerPoint 演示文稿</vt:lpstr>
      <vt:lpstr>PowerPoint 演示文稿</vt:lpstr>
      <vt:lpstr>PowerPoint 演示文稿</vt:lpstr>
      <vt:lpstr>PowerPoint 演示文稿</vt:lpstr>
      <vt:lpstr>数据库安全管理概述</vt:lpstr>
      <vt:lpstr>数据库安全框架</vt:lpstr>
      <vt:lpstr>数据库安全功能总览</vt:lpstr>
      <vt:lpstr>PowerPoint 演示文稿</vt:lpstr>
      <vt:lpstr>IAM概述</vt:lpstr>
      <vt:lpstr>IAM功能 (1)</vt:lpstr>
      <vt:lpstr>IAM功能 (2)</vt:lpstr>
      <vt:lpstr>IAM功能 (3)</vt:lpstr>
      <vt:lpstr>IAM授权</vt:lpstr>
      <vt:lpstr>IAM与GaussDB使用的关系</vt:lpstr>
      <vt:lpstr>IAM使用GaussDB流程</vt:lpstr>
      <vt:lpstr>PowerPoint 演示文稿</vt:lpstr>
      <vt:lpstr>SSL加密通道 (1)</vt:lpstr>
      <vt:lpstr>SSL加密通道 (2)</vt:lpstr>
      <vt:lpstr>PowerPoint 演示文稿</vt:lpstr>
      <vt:lpstr>权限</vt:lpstr>
      <vt:lpstr>权限表</vt:lpstr>
      <vt:lpstr>用户</vt:lpstr>
      <vt:lpstr>用户的创建 (1)</vt:lpstr>
      <vt:lpstr>用户的创建 (2)</vt:lpstr>
      <vt:lpstr>用户的创建 (3)</vt:lpstr>
      <vt:lpstr>用户的修改 (1)</vt:lpstr>
      <vt:lpstr>用户的修改 (2)</vt:lpstr>
      <vt:lpstr>用户的删除 (1)</vt:lpstr>
      <vt:lpstr>用户的删除 (2)</vt:lpstr>
      <vt:lpstr>角色</vt:lpstr>
      <vt:lpstr>角色的创建 (1)</vt:lpstr>
      <vt:lpstr>角色的创建 (2)</vt:lpstr>
      <vt:lpstr>角色的删除 (1)</vt:lpstr>
      <vt:lpstr>角色的删除 (2)</vt:lpstr>
      <vt:lpstr>用户、角色和权限的关系</vt:lpstr>
      <vt:lpstr>PowerPoint 演示文稿</vt:lpstr>
      <vt:lpstr>授权</vt:lpstr>
      <vt:lpstr>权限的授予 (1)</vt:lpstr>
      <vt:lpstr>权限的授予 (2)</vt:lpstr>
      <vt:lpstr>角色的授予 (1)</vt:lpstr>
      <vt:lpstr>角色的授予 (2)</vt:lpstr>
      <vt:lpstr>PowerPoint 演示文稿</vt:lpstr>
      <vt:lpstr>权限回收</vt:lpstr>
      <vt:lpstr>权限的回收</vt:lpstr>
      <vt:lpstr>角色的回收</vt:lpstr>
      <vt:lpstr>用户、角色和权限的示例</vt:lpstr>
      <vt:lpstr>PowerPoint 演示文稿</vt:lpstr>
      <vt:lpstr>CTS审计概述</vt:lpstr>
      <vt:lpstr>CTS审计功能</vt:lpstr>
      <vt:lpstr>支持审计的关键操作 (1)</vt:lpstr>
      <vt:lpstr>支持审计的关键操作 (2)</vt:lpstr>
      <vt:lpstr>查看追踪事件</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马瑞新</cp:lastModifiedBy>
  <cp:revision>234</cp:revision>
  <dcterms:created xsi:type="dcterms:W3CDTF">2018-11-29T10:16:00Z</dcterms:created>
  <dcterms:modified xsi:type="dcterms:W3CDTF">2021-01-10T04:01:57Z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(3)JkciFINvGJKuwxn+784/KBxS70XQv1w3JINCe6kfzcpYgQIAY5f2kbgFDL3AOA33CDb69Lw4
b+NrW9xJNUCLlSm3u7puSdqmuqJeOWW/ep6MG9Vd+Ki95FdWhl/vuyGRnr57No5bbw2lg51C
i+0PEeHX0PaFVRuBjHpdKyAy2LCvAcmu2Ahp8p7yIM1awld2DUDFX/etHTbDnxCUTMPrXP1U
4kOiqXL8UVIXBtmRAh</vt:lpwstr>
  </property>
  <property fmtid="{D5CDD505-2E9C-101B-9397-08002B2CF9AE}" pid="3" name="_2015_ms_pID_7253431">
    <vt:lpwstr>57taW988Bwt7QtPhPsDTKP9A00XNaavgdRmwA+bICYHDqhqzcFDjHx
2kWauTl5ZPeUXXwy49OHHTyFk8L+y8dS7q3DZloemdw1LmVzpzfjYwKETu46TxYg3zIKgnzn
eeUI/7yIowUnAjaK00iV5cRW3AIqY2IGI/KUxKxEdWUFPb/rRoC0RFgsVPLwYm+Lhd9J/y+q
1pqA9OrfGKZuKQCuzlniW29h31ejZDgFjrHZ</vt:lpwstr>
  </property>
  <property fmtid="{D5CDD505-2E9C-101B-9397-08002B2CF9AE}" pid="4" name="_2015_ms_pID_7253432">
    <vt:lpwstr>NGlP8O9Q6q+XEAu8DvMa5Ck=</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1593762884</vt:lpwstr>
  </property>
  <property fmtid="{D5CDD505-2E9C-101B-9397-08002B2CF9AE}" pid="9" name="KSOProductBuildVer">
    <vt:lpwstr>2052-11.1.0.10314</vt:lpwstr>
  </property>
</Properties>
</file>