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59"/>
  </p:handoutMasterIdLst>
  <p:sldIdLst>
    <p:sldId id="337" r:id="rId3"/>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7" r:id="rId27"/>
    <p:sldId id="298" r:id="rId28"/>
    <p:sldId id="299" r:id="rId29"/>
    <p:sldId id="300" r:id="rId30"/>
    <p:sldId id="301" r:id="rId31"/>
    <p:sldId id="302" r:id="rId32"/>
    <p:sldId id="303" r:id="rId33"/>
    <p:sldId id="304"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21" r:id="rId47"/>
    <p:sldId id="322" r:id="rId48"/>
    <p:sldId id="323" r:id="rId49"/>
    <p:sldId id="324" r:id="rId50"/>
    <p:sldId id="325" r:id="rId51"/>
    <p:sldId id="326" r:id="rId52"/>
    <p:sldId id="327" r:id="rId53"/>
    <p:sldId id="328" r:id="rId54"/>
    <p:sldId id="329" r:id="rId55"/>
    <p:sldId id="330" r:id="rId56"/>
    <p:sldId id="331" r:id="rId57"/>
    <p:sldId id="339" r:id="rId58"/>
  </p:sldIdLst>
  <p:sldSz cx="12192000" cy="6858000"/>
  <p:notesSz cx="6797675" cy="9926320"/>
  <p:embeddedFontLst>
    <p:embeddedFont>
      <p:font typeface="方正兰亭黑简体" panose="02000000000000000000" pitchFamily="2" charset="-122"/>
      <p:regular r:id="rId64"/>
    </p:embeddedFont>
    <p:embeddedFont>
      <p:font typeface="微软雅黑" panose="020B0503020204020204" pitchFamily="34" charset="-122"/>
      <p:regular r:id="rId65"/>
    </p:embeddedFont>
    <p:embeddedFont>
      <p:font typeface="Calibri" panose="020F0502020204030204"/>
      <p:regular r:id="rId66"/>
      <p:bold r:id="rId67"/>
      <p:italic r:id="rId68"/>
      <p:boldItalic r:id="rId69"/>
    </p:embeddedFont>
    <p:embeddedFont>
      <p:font typeface="黑体" panose="02010609060101010101" pitchFamily="49" charset="-122"/>
      <p:regular r:id="rId70"/>
    </p:embeddedFont>
    <p:embeddedFont>
      <p:font typeface="等线" panose="02010600030101010101" charset="-122"/>
      <p:regular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qiaolingzjhw" initials="h" lastIdx="42" clrIdx="0"/>
  <p:cmAuthor id="2" name="yanhuazjhw" initials="y" lastIdx="101" clrIdx="1"/>
  <p:cmAuthor id="3" name="Wuxingfuzjhw (TinTin)" initials="W(" lastIdx="25"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29" autoAdjust="0"/>
    <p:restoredTop sz="82737" autoAdjust="0"/>
  </p:normalViewPr>
  <p:slideViewPr>
    <p:cSldViewPr snapToGrid="0" snapToObjects="1">
      <p:cViewPr varScale="1">
        <p:scale>
          <a:sx n="103" d="100"/>
          <a:sy n="103" d="100"/>
        </p:scale>
        <p:origin x="7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9648"/>
    </p:cViewPr>
  </p:sorterViewPr>
  <p:notesViewPr>
    <p:cSldViewPr snapToGrid="0" snapToObjects="1">
      <p:cViewPr varScale="1">
        <p:scale>
          <a:sx n="60" d="100"/>
          <a:sy n="60" d="100"/>
        </p:scale>
        <p:origin x="277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font" Target="fonts/font8.fntdata"/><Relationship Id="rId70" Type="http://schemas.openxmlformats.org/officeDocument/2006/relationships/font" Target="fonts/font7.fntdata"/><Relationship Id="rId7" Type="http://schemas.openxmlformats.org/officeDocument/2006/relationships/slide" Target="slides/slide4.xml"/><Relationship Id="rId69" Type="http://schemas.openxmlformats.org/officeDocument/2006/relationships/font" Target="fonts/font6.fntdata"/><Relationship Id="rId68" Type="http://schemas.openxmlformats.org/officeDocument/2006/relationships/font" Target="fonts/font5.fntdata"/><Relationship Id="rId67" Type="http://schemas.openxmlformats.org/officeDocument/2006/relationships/font" Target="fonts/font4.fntdata"/><Relationship Id="rId66" Type="http://schemas.openxmlformats.org/officeDocument/2006/relationships/font" Target="fonts/font3.fntdata"/><Relationship Id="rId65" Type="http://schemas.openxmlformats.org/officeDocument/2006/relationships/font" Target="fonts/font2.fntdata"/><Relationship Id="rId64" Type="http://schemas.openxmlformats.org/officeDocument/2006/relationships/font" Target="fonts/font1.fntdata"/><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1BD8225-EB25-46C0-8002-446BD17C29F0}"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9A8AE45B-F58E-4E01-9811-DB40D5FF0E30}">
      <dgm:prSet phldrT="[文本]" custT="1"/>
      <dgm:spPr>
        <a:solidFill>
          <a:srgbClr val="0070C0"/>
        </a:solidFill>
        <a:ln>
          <a:solidFill>
            <a:srgbClr val="0070C0"/>
          </a:solidFill>
        </a:ln>
      </dgm:spPr>
      <dgm:t>
        <a:bodyPr/>
        <a:lstStyle/>
        <a:p>
          <a:r>
            <a:rPr lang="zh-CN" altLang="en-US" sz="2000" dirty="0" smtClean="0">
              <a:solidFill>
                <a:schemeClr val="bg1"/>
              </a:solidFill>
              <a:latin typeface="+mn-ea"/>
              <a:ea typeface="+mn-ea"/>
            </a:rPr>
            <a:t>高性能</a:t>
          </a:r>
          <a:endParaRPr lang="en-US" sz="2000" dirty="0">
            <a:solidFill>
              <a:schemeClr val="bg1"/>
            </a:solidFill>
            <a:latin typeface="+mn-ea"/>
            <a:ea typeface="+mn-ea"/>
          </a:endParaRPr>
        </a:p>
      </dgm:t>
    </dgm:pt>
    <dgm:pt modelId="{785721F4-4773-4CE1-865D-55E6883215EF}" cxnId="{9ECC3D1C-B3F8-4E69-8A42-2E17EC1AD24C}" type="parTrans">
      <dgm:prSet/>
      <dgm:spPr>
        <a:solidFill>
          <a:srgbClr val="0070C0"/>
        </a:solidFill>
        <a:ln>
          <a:solidFill>
            <a:srgbClr val="0070C0"/>
          </a:solidFill>
        </a:ln>
      </dgm:spPr>
      <dgm:t>
        <a:bodyPr/>
        <a:lstStyle/>
        <a:p>
          <a:endParaRPr lang="en-US">
            <a:latin typeface="+mn-ea"/>
            <a:ea typeface="+mn-ea"/>
          </a:endParaRPr>
        </a:p>
      </dgm:t>
    </dgm:pt>
    <dgm:pt modelId="{7DD5B2D6-9F87-4953-B99D-D4A6377FBC4A}" cxnId="{9ECC3D1C-B3F8-4E69-8A42-2E17EC1AD24C}" type="sibTrans">
      <dgm:prSet/>
      <dgm:spPr/>
      <dgm:t>
        <a:bodyPr/>
        <a:lstStyle/>
        <a:p>
          <a:endParaRPr lang="en-US">
            <a:latin typeface="+mn-ea"/>
            <a:ea typeface="+mn-ea"/>
          </a:endParaRPr>
        </a:p>
      </dgm:t>
    </dgm:pt>
    <dgm:pt modelId="{4027A242-E1A8-4014-AAC3-CAA1A90D1584}">
      <dgm:prSet phldrT="[文本]" custT="1"/>
      <dgm:spPr>
        <a:solidFill>
          <a:srgbClr val="0070C0"/>
        </a:solidFill>
        <a:ln>
          <a:solidFill>
            <a:srgbClr val="0070C0"/>
          </a:solidFill>
        </a:ln>
      </dgm:spPr>
      <dgm:t>
        <a:bodyPr/>
        <a:lstStyle/>
        <a:p>
          <a:r>
            <a:rPr lang="zh-CN" altLang="en-US" sz="2000" dirty="0" smtClean="0">
              <a:solidFill>
                <a:schemeClr val="bg1"/>
              </a:solidFill>
              <a:latin typeface="+mn-ea"/>
              <a:ea typeface="+mn-ea"/>
            </a:rPr>
            <a:t>高扩展</a:t>
          </a:r>
          <a:endParaRPr lang="en-US" sz="2000" dirty="0">
            <a:solidFill>
              <a:schemeClr val="bg1"/>
            </a:solidFill>
            <a:latin typeface="+mn-ea"/>
            <a:ea typeface="+mn-ea"/>
          </a:endParaRPr>
        </a:p>
      </dgm:t>
    </dgm:pt>
    <dgm:pt modelId="{328BFF02-1D79-4703-AE5D-55694431003A}" cxnId="{67723335-C23F-4AE3-9857-5BA6D3CD2DB9}" type="parTrans">
      <dgm:prSet/>
      <dgm:spPr>
        <a:solidFill>
          <a:srgbClr val="0070C0"/>
        </a:solidFill>
        <a:ln>
          <a:solidFill>
            <a:srgbClr val="0070C0"/>
          </a:solidFill>
        </a:ln>
      </dgm:spPr>
      <dgm:t>
        <a:bodyPr/>
        <a:lstStyle/>
        <a:p>
          <a:endParaRPr lang="en-US">
            <a:latin typeface="+mn-ea"/>
            <a:ea typeface="+mn-ea"/>
          </a:endParaRPr>
        </a:p>
      </dgm:t>
    </dgm:pt>
    <dgm:pt modelId="{4BEED2EB-8F2B-4AE1-B01E-1416A0F2B820}" cxnId="{67723335-C23F-4AE3-9857-5BA6D3CD2DB9}" type="sibTrans">
      <dgm:prSet/>
      <dgm:spPr/>
      <dgm:t>
        <a:bodyPr/>
        <a:lstStyle/>
        <a:p>
          <a:endParaRPr lang="en-US">
            <a:latin typeface="+mn-ea"/>
            <a:ea typeface="+mn-ea"/>
          </a:endParaRPr>
        </a:p>
      </dgm:t>
    </dgm:pt>
    <dgm:pt modelId="{F594B123-E1D1-4B25-9E54-6FE08DE1A9EC}">
      <dgm:prSet phldrT="[文本]" custT="1"/>
      <dgm:spPr>
        <a:solidFill>
          <a:srgbClr val="0070C0"/>
        </a:solidFill>
        <a:ln>
          <a:solidFill>
            <a:srgbClr val="0070C0"/>
          </a:solidFill>
        </a:ln>
      </dgm:spPr>
      <dgm:t>
        <a:bodyPr/>
        <a:lstStyle/>
        <a:p>
          <a:r>
            <a:rPr lang="zh-CN" altLang="en-US" sz="2000" dirty="0" smtClean="0">
              <a:solidFill>
                <a:schemeClr val="bg1"/>
              </a:solidFill>
              <a:latin typeface="+mn-ea"/>
              <a:ea typeface="+mn-ea"/>
            </a:rPr>
            <a:t>易用</a:t>
          </a:r>
          <a:endParaRPr lang="en-US" altLang="zh-CN" sz="2000" dirty="0" smtClean="0">
            <a:solidFill>
              <a:schemeClr val="bg1"/>
            </a:solidFill>
            <a:latin typeface="+mn-ea"/>
            <a:ea typeface="+mn-ea"/>
          </a:endParaRPr>
        </a:p>
        <a:p>
          <a:r>
            <a:rPr lang="zh-CN" altLang="en-US" sz="2000" dirty="0" smtClean="0">
              <a:solidFill>
                <a:schemeClr val="bg1"/>
              </a:solidFill>
              <a:latin typeface="+mn-ea"/>
              <a:ea typeface="+mn-ea"/>
            </a:rPr>
            <a:t>易运维</a:t>
          </a:r>
          <a:endParaRPr lang="en-US" sz="2000" dirty="0">
            <a:solidFill>
              <a:schemeClr val="bg1"/>
            </a:solidFill>
            <a:latin typeface="+mn-ea"/>
            <a:ea typeface="+mn-ea"/>
          </a:endParaRPr>
        </a:p>
      </dgm:t>
    </dgm:pt>
    <dgm:pt modelId="{03CC9D51-A0CF-4165-B5A1-00C57C6144F4}" cxnId="{B0177F84-1004-4BC7-8C34-99120A1A2537}" type="parTrans">
      <dgm:prSet/>
      <dgm:spPr>
        <a:solidFill>
          <a:srgbClr val="0070C0"/>
        </a:solidFill>
        <a:ln>
          <a:solidFill>
            <a:srgbClr val="0070C0"/>
          </a:solidFill>
        </a:ln>
      </dgm:spPr>
      <dgm:t>
        <a:bodyPr/>
        <a:lstStyle/>
        <a:p>
          <a:endParaRPr lang="en-US">
            <a:latin typeface="+mn-ea"/>
            <a:ea typeface="+mn-ea"/>
          </a:endParaRPr>
        </a:p>
      </dgm:t>
    </dgm:pt>
    <dgm:pt modelId="{BDFAD9FE-41D9-4729-9DE0-3C4280EC1A5F}" cxnId="{B0177F84-1004-4BC7-8C34-99120A1A2537}" type="sibTrans">
      <dgm:prSet/>
      <dgm:spPr/>
      <dgm:t>
        <a:bodyPr/>
        <a:lstStyle/>
        <a:p>
          <a:endParaRPr lang="en-US">
            <a:latin typeface="+mn-ea"/>
            <a:ea typeface="+mn-ea"/>
          </a:endParaRPr>
        </a:p>
      </dgm:t>
    </dgm:pt>
    <dgm:pt modelId="{C94DAF41-DBF3-49C3-B3CC-039C28DC5A18}">
      <dgm:prSet phldrT="[文本]" custT="1"/>
      <dgm:spPr>
        <a:solidFill>
          <a:srgbClr val="0070C0"/>
        </a:solidFill>
        <a:ln>
          <a:solidFill>
            <a:srgbClr val="0070C0"/>
          </a:solidFill>
        </a:ln>
      </dgm:spPr>
      <dgm:t>
        <a:bodyPr/>
        <a:lstStyle/>
        <a:p>
          <a:r>
            <a:rPr lang="zh-CN" altLang="en-US" sz="2000" dirty="0" smtClean="0">
              <a:solidFill>
                <a:schemeClr val="bg1"/>
              </a:solidFill>
              <a:latin typeface="+mn-ea"/>
              <a:ea typeface="+mn-ea"/>
            </a:rPr>
            <a:t>大数据</a:t>
          </a:r>
          <a:endParaRPr lang="en-US" sz="2000" dirty="0">
            <a:solidFill>
              <a:schemeClr val="bg1"/>
            </a:solidFill>
            <a:latin typeface="+mn-ea"/>
            <a:ea typeface="+mn-ea"/>
          </a:endParaRPr>
        </a:p>
      </dgm:t>
    </dgm:pt>
    <dgm:pt modelId="{2981C81C-0DDB-4951-A47E-731C1FC6A323}" cxnId="{3E0711AC-F000-4CF9-8C5E-FAA0D20B42EF}" type="parTrans">
      <dgm:prSet/>
      <dgm:spPr>
        <a:solidFill>
          <a:srgbClr val="0070C0"/>
        </a:solidFill>
        <a:ln>
          <a:solidFill>
            <a:srgbClr val="0070C0"/>
          </a:solidFill>
        </a:ln>
      </dgm:spPr>
      <dgm:t>
        <a:bodyPr/>
        <a:lstStyle/>
        <a:p>
          <a:endParaRPr lang="en-US">
            <a:latin typeface="+mn-ea"/>
            <a:ea typeface="+mn-ea"/>
          </a:endParaRPr>
        </a:p>
      </dgm:t>
    </dgm:pt>
    <dgm:pt modelId="{B58177F2-EB43-4E4F-8F1E-37DB888CE061}" cxnId="{3E0711AC-F000-4CF9-8C5E-FAA0D20B42EF}" type="sibTrans">
      <dgm:prSet/>
      <dgm:spPr/>
      <dgm:t>
        <a:bodyPr/>
        <a:lstStyle/>
        <a:p>
          <a:endParaRPr lang="en-US">
            <a:latin typeface="+mn-ea"/>
            <a:ea typeface="+mn-ea"/>
          </a:endParaRPr>
        </a:p>
      </dgm:t>
    </dgm:pt>
    <dgm:pt modelId="{AA69D380-BE63-4526-ACA8-88FC0591630D}">
      <dgm:prSet phldrT="[文本]"/>
      <dgm:spPr/>
      <dgm:t>
        <a:bodyPr/>
        <a:lstStyle/>
        <a:p>
          <a:endParaRPr lang="zh-CN" altLang="en-US">
            <a:latin typeface="+mn-ea"/>
            <a:ea typeface="+mn-ea"/>
          </a:endParaRPr>
        </a:p>
      </dgm:t>
    </dgm:pt>
    <dgm:pt modelId="{DD97631E-86CA-4419-8BF0-144A93249F42}" cxnId="{7FA5A580-3393-474C-B028-28A181284EE4}" type="parTrans">
      <dgm:prSet/>
      <dgm:spPr/>
      <dgm:t>
        <a:bodyPr/>
        <a:lstStyle/>
        <a:p>
          <a:endParaRPr lang="en-US">
            <a:latin typeface="+mn-ea"/>
            <a:ea typeface="+mn-ea"/>
          </a:endParaRPr>
        </a:p>
      </dgm:t>
    </dgm:pt>
    <dgm:pt modelId="{BC89A20F-6A8F-4B7C-88B8-4D3089966F83}" cxnId="{7FA5A580-3393-474C-B028-28A181284EE4}" type="sibTrans">
      <dgm:prSet/>
      <dgm:spPr/>
      <dgm:t>
        <a:bodyPr/>
        <a:lstStyle/>
        <a:p>
          <a:endParaRPr lang="en-US">
            <a:latin typeface="+mn-ea"/>
            <a:ea typeface="+mn-ea"/>
          </a:endParaRPr>
        </a:p>
      </dgm:t>
    </dgm:pt>
    <dgm:pt modelId="{4106E05B-A30D-494C-8193-7E4831BADC10}">
      <dgm:prSet phldrT="[文本]" custRadScaleRad="109167" custRadScaleInc="63491"/>
      <dgm:spPr/>
      <dgm:t>
        <a:bodyPr/>
        <a:lstStyle/>
        <a:p>
          <a:endParaRPr lang="zh-CN" altLang="en-US">
            <a:latin typeface="+mn-ea"/>
            <a:ea typeface="+mn-ea"/>
          </a:endParaRPr>
        </a:p>
      </dgm:t>
    </dgm:pt>
    <dgm:pt modelId="{090B00B6-8516-4AA0-850D-2536D9F17B04}" cxnId="{4768E40E-9C75-406D-BB65-467ECD85F736}" type="parTrans">
      <dgm:prSet/>
      <dgm:spPr/>
      <dgm:t>
        <a:bodyPr/>
        <a:lstStyle/>
        <a:p>
          <a:endParaRPr lang="en-US">
            <a:latin typeface="+mn-ea"/>
            <a:ea typeface="+mn-ea"/>
          </a:endParaRPr>
        </a:p>
      </dgm:t>
    </dgm:pt>
    <dgm:pt modelId="{491C7962-7B7B-4D9F-8B49-14F8F14A9C80}" cxnId="{4768E40E-9C75-406D-BB65-467ECD85F736}" type="sibTrans">
      <dgm:prSet/>
      <dgm:spPr/>
      <dgm:t>
        <a:bodyPr/>
        <a:lstStyle/>
        <a:p>
          <a:endParaRPr lang="en-US">
            <a:latin typeface="+mn-ea"/>
            <a:ea typeface="+mn-ea"/>
          </a:endParaRPr>
        </a:p>
      </dgm:t>
    </dgm:pt>
    <dgm:pt modelId="{8717D63E-5B35-4BF5-B9C7-5593CAA2D023}">
      <dgm:prSet phldrT="[文本]" custT="1"/>
      <dgm:spPr>
        <a:solidFill>
          <a:srgbClr val="0070C0"/>
        </a:solidFill>
        <a:ln>
          <a:solidFill>
            <a:srgbClr val="0070C0"/>
          </a:solidFill>
        </a:ln>
      </dgm:spPr>
      <dgm:t>
        <a:bodyPr/>
        <a:lstStyle/>
        <a:p>
          <a:r>
            <a:rPr lang="zh-CN" altLang="en-US" sz="2000" dirty="0" smtClean="0">
              <a:solidFill>
                <a:schemeClr val="bg1"/>
              </a:solidFill>
              <a:latin typeface="+mn-ea"/>
              <a:ea typeface="+mn-ea"/>
            </a:rPr>
            <a:t>高可用</a:t>
          </a:r>
          <a:endParaRPr lang="en-US" sz="2000" dirty="0">
            <a:solidFill>
              <a:schemeClr val="bg1"/>
            </a:solidFill>
            <a:latin typeface="+mn-ea"/>
            <a:ea typeface="+mn-ea"/>
          </a:endParaRPr>
        </a:p>
      </dgm:t>
    </dgm:pt>
    <dgm:pt modelId="{1D8388B0-FD45-43DD-9981-8B43250BACAB}" cxnId="{73C73D01-E5A1-4B84-8DB3-D1D9BAD7A719}" type="parTrans">
      <dgm:prSet/>
      <dgm:spPr>
        <a:solidFill>
          <a:srgbClr val="0070C0"/>
        </a:solidFill>
        <a:ln>
          <a:solidFill>
            <a:srgbClr val="0070C0"/>
          </a:solidFill>
        </a:ln>
      </dgm:spPr>
      <dgm:t>
        <a:bodyPr/>
        <a:lstStyle/>
        <a:p>
          <a:endParaRPr lang="en-US">
            <a:latin typeface="+mn-ea"/>
            <a:ea typeface="+mn-ea"/>
          </a:endParaRPr>
        </a:p>
      </dgm:t>
    </dgm:pt>
    <dgm:pt modelId="{36BAFCA4-553E-4B33-9466-E8C162B06B61}" cxnId="{73C73D01-E5A1-4B84-8DB3-D1D9BAD7A719}" type="sibTrans">
      <dgm:prSet/>
      <dgm:spPr/>
      <dgm:t>
        <a:bodyPr/>
        <a:lstStyle/>
        <a:p>
          <a:endParaRPr lang="en-US">
            <a:latin typeface="+mn-ea"/>
            <a:ea typeface="+mn-ea"/>
          </a:endParaRPr>
        </a:p>
      </dgm:t>
    </dgm:pt>
    <dgm:pt modelId="{893FAEB6-651A-45B8-B099-3B100B8D1855}">
      <dgm:prSet phldrT="[文本]" custT="1"/>
      <dgm:spPr>
        <a:solidFill>
          <a:srgbClr val="0070C0"/>
        </a:solidFill>
        <a:ln>
          <a:solidFill>
            <a:srgbClr val="0070C0"/>
          </a:solidFill>
        </a:ln>
      </dgm:spPr>
      <dgm:t>
        <a:bodyPr/>
        <a:lstStyle/>
        <a:p>
          <a:r>
            <a:rPr lang="zh-CN" altLang="en-US" sz="2800" dirty="0" smtClean="0">
              <a:solidFill>
                <a:schemeClr val="bg1"/>
              </a:solidFill>
              <a:latin typeface="+mn-ea"/>
              <a:ea typeface="+mn-ea"/>
            </a:rPr>
            <a:t>云数据库</a:t>
          </a:r>
          <a:endParaRPr lang="en-US" sz="2800" dirty="0">
            <a:solidFill>
              <a:schemeClr val="bg1"/>
            </a:solidFill>
            <a:latin typeface="+mn-ea"/>
            <a:ea typeface="+mn-ea"/>
          </a:endParaRPr>
        </a:p>
      </dgm:t>
    </dgm:pt>
    <dgm:pt modelId="{75A94A14-B91E-432D-ABA4-3C2AA26F5221}" cxnId="{AC1AE2B8-E7F8-4A26-A310-83CD16A21AA7}" type="sibTrans">
      <dgm:prSet/>
      <dgm:spPr/>
      <dgm:t>
        <a:bodyPr/>
        <a:lstStyle/>
        <a:p>
          <a:endParaRPr lang="en-US">
            <a:latin typeface="+mn-ea"/>
            <a:ea typeface="+mn-ea"/>
          </a:endParaRPr>
        </a:p>
      </dgm:t>
    </dgm:pt>
    <dgm:pt modelId="{049898A8-BE70-4FC5-B61F-D71BB6C53577}" cxnId="{AC1AE2B8-E7F8-4A26-A310-83CD16A21AA7}" type="parTrans">
      <dgm:prSet/>
      <dgm:spPr/>
      <dgm:t>
        <a:bodyPr/>
        <a:lstStyle/>
        <a:p>
          <a:endParaRPr lang="en-US">
            <a:latin typeface="+mn-ea"/>
            <a:ea typeface="+mn-ea"/>
          </a:endParaRPr>
        </a:p>
      </dgm:t>
    </dgm:pt>
    <dgm:pt modelId="{E0EC265A-9234-4408-9C63-F99F7C271A16}" type="pres">
      <dgm:prSet presAssocID="{B1BD8225-EB25-46C0-8002-446BD17C29F0}" presName="Name0" presStyleCnt="0">
        <dgm:presLayoutVars>
          <dgm:chMax val="1"/>
          <dgm:dir/>
          <dgm:animLvl val="ctr"/>
          <dgm:resizeHandles val="exact"/>
        </dgm:presLayoutVars>
      </dgm:prSet>
      <dgm:spPr/>
      <dgm:t>
        <a:bodyPr/>
        <a:lstStyle/>
        <a:p>
          <a:endParaRPr lang="zh-CN" altLang="en-US"/>
        </a:p>
      </dgm:t>
    </dgm:pt>
    <dgm:pt modelId="{C61BD2BB-19F8-444E-94D2-4568982C1EF1}" type="pres">
      <dgm:prSet presAssocID="{893FAEB6-651A-45B8-B099-3B100B8D1855}" presName="centerShape" presStyleLbl="node0" presStyleIdx="0" presStyleCnt="1" custScaleX="112844"/>
      <dgm:spPr/>
      <dgm:t>
        <a:bodyPr/>
        <a:lstStyle/>
        <a:p>
          <a:endParaRPr lang="zh-CN" altLang="en-US"/>
        </a:p>
      </dgm:t>
    </dgm:pt>
    <dgm:pt modelId="{F6CA1193-A153-470E-9229-E68D2994F831}" type="pres">
      <dgm:prSet presAssocID="{785721F4-4773-4CE1-865D-55E6883215EF}" presName="parTrans" presStyleLbl="sibTrans2D1" presStyleIdx="0" presStyleCnt="5"/>
      <dgm:spPr/>
      <dgm:t>
        <a:bodyPr/>
        <a:lstStyle/>
        <a:p>
          <a:endParaRPr lang="zh-CN" altLang="en-US"/>
        </a:p>
      </dgm:t>
    </dgm:pt>
    <dgm:pt modelId="{FD81C212-4DF9-4139-BD0C-A1804D04BC04}" type="pres">
      <dgm:prSet presAssocID="{785721F4-4773-4CE1-865D-55E6883215EF}" presName="connectorText" presStyleLbl="sibTrans2D1" presStyleIdx="0" presStyleCnt="5"/>
      <dgm:spPr/>
      <dgm:t>
        <a:bodyPr/>
        <a:lstStyle/>
        <a:p>
          <a:endParaRPr lang="zh-CN" altLang="en-US"/>
        </a:p>
      </dgm:t>
    </dgm:pt>
    <dgm:pt modelId="{B6495364-D597-419A-9EBC-A363E553C490}" type="pres">
      <dgm:prSet presAssocID="{9A8AE45B-F58E-4E01-9811-DB40D5FF0E30}" presName="node" presStyleLbl="node1" presStyleIdx="0" presStyleCnt="5">
        <dgm:presLayoutVars>
          <dgm:bulletEnabled val="1"/>
        </dgm:presLayoutVars>
      </dgm:prSet>
      <dgm:spPr/>
      <dgm:t>
        <a:bodyPr/>
        <a:lstStyle/>
        <a:p>
          <a:endParaRPr lang="zh-CN" altLang="en-US"/>
        </a:p>
      </dgm:t>
    </dgm:pt>
    <dgm:pt modelId="{30239524-8FC9-479D-A068-597BC9DD7FCA}" type="pres">
      <dgm:prSet presAssocID="{328BFF02-1D79-4703-AE5D-55694431003A}" presName="parTrans" presStyleLbl="sibTrans2D1" presStyleIdx="1" presStyleCnt="5"/>
      <dgm:spPr/>
      <dgm:t>
        <a:bodyPr/>
        <a:lstStyle/>
        <a:p>
          <a:endParaRPr lang="zh-CN" altLang="en-US"/>
        </a:p>
      </dgm:t>
    </dgm:pt>
    <dgm:pt modelId="{CA41B34A-F8E4-4CE1-A568-0F34A370C259}" type="pres">
      <dgm:prSet presAssocID="{328BFF02-1D79-4703-AE5D-55694431003A}" presName="connectorText" presStyleLbl="sibTrans2D1" presStyleIdx="1" presStyleCnt="5"/>
      <dgm:spPr/>
      <dgm:t>
        <a:bodyPr/>
        <a:lstStyle/>
        <a:p>
          <a:endParaRPr lang="zh-CN" altLang="en-US"/>
        </a:p>
      </dgm:t>
    </dgm:pt>
    <dgm:pt modelId="{BB6C791E-A47B-4EFE-9972-AAEC925BA692}" type="pres">
      <dgm:prSet presAssocID="{4027A242-E1A8-4014-AAC3-CAA1A90D1584}" presName="node" presStyleLbl="node1" presStyleIdx="1" presStyleCnt="5">
        <dgm:presLayoutVars>
          <dgm:bulletEnabled val="1"/>
        </dgm:presLayoutVars>
      </dgm:prSet>
      <dgm:spPr/>
      <dgm:t>
        <a:bodyPr/>
        <a:lstStyle/>
        <a:p>
          <a:endParaRPr lang="zh-CN" altLang="en-US"/>
        </a:p>
      </dgm:t>
    </dgm:pt>
    <dgm:pt modelId="{0D6704DD-38A7-4322-91AA-533117B0C05C}" type="pres">
      <dgm:prSet presAssocID="{03CC9D51-A0CF-4165-B5A1-00C57C6144F4}" presName="parTrans" presStyleLbl="sibTrans2D1" presStyleIdx="2" presStyleCnt="5"/>
      <dgm:spPr/>
      <dgm:t>
        <a:bodyPr/>
        <a:lstStyle/>
        <a:p>
          <a:endParaRPr lang="zh-CN" altLang="en-US"/>
        </a:p>
      </dgm:t>
    </dgm:pt>
    <dgm:pt modelId="{9B21EC6A-3EFA-484F-B429-7796F75E30B6}" type="pres">
      <dgm:prSet presAssocID="{03CC9D51-A0CF-4165-B5A1-00C57C6144F4}" presName="connectorText" presStyleLbl="sibTrans2D1" presStyleIdx="2" presStyleCnt="5"/>
      <dgm:spPr/>
      <dgm:t>
        <a:bodyPr/>
        <a:lstStyle/>
        <a:p>
          <a:endParaRPr lang="zh-CN" altLang="en-US"/>
        </a:p>
      </dgm:t>
    </dgm:pt>
    <dgm:pt modelId="{439C826F-4CF5-46D8-9D2F-098B273211D9}" type="pres">
      <dgm:prSet presAssocID="{F594B123-E1D1-4B25-9E54-6FE08DE1A9EC}" presName="node" presStyleLbl="node1" presStyleIdx="2" presStyleCnt="5" custRadScaleRad="108133" custRadScaleInc="-25354">
        <dgm:presLayoutVars>
          <dgm:bulletEnabled val="1"/>
        </dgm:presLayoutVars>
      </dgm:prSet>
      <dgm:spPr/>
      <dgm:t>
        <a:bodyPr/>
        <a:lstStyle/>
        <a:p>
          <a:endParaRPr lang="en-US"/>
        </a:p>
      </dgm:t>
    </dgm:pt>
    <dgm:pt modelId="{EC513ADA-CCA5-4617-B200-7B8D69CCA2AA}" type="pres">
      <dgm:prSet presAssocID="{1D8388B0-FD45-43DD-9981-8B43250BACAB}" presName="parTrans" presStyleLbl="sibTrans2D1" presStyleIdx="3" presStyleCnt="5"/>
      <dgm:spPr/>
      <dgm:t>
        <a:bodyPr/>
        <a:lstStyle/>
        <a:p>
          <a:endParaRPr lang="zh-CN" altLang="en-US"/>
        </a:p>
      </dgm:t>
    </dgm:pt>
    <dgm:pt modelId="{0ABDCFC4-DC50-422B-A241-81AE1E06B8EF}" type="pres">
      <dgm:prSet presAssocID="{1D8388B0-FD45-43DD-9981-8B43250BACAB}" presName="connectorText" presStyleLbl="sibTrans2D1" presStyleIdx="3" presStyleCnt="5"/>
      <dgm:spPr/>
      <dgm:t>
        <a:bodyPr/>
        <a:lstStyle/>
        <a:p>
          <a:endParaRPr lang="zh-CN" altLang="en-US"/>
        </a:p>
      </dgm:t>
    </dgm:pt>
    <dgm:pt modelId="{EBA904F5-3CC7-4E29-B2FF-83BE7DC35203}" type="pres">
      <dgm:prSet presAssocID="{8717D63E-5B35-4BF5-B9C7-5593CAA2D023}" presName="node" presStyleLbl="node1" presStyleIdx="3" presStyleCnt="5" custRadScaleRad="101381" custRadScaleInc="20538">
        <dgm:presLayoutVars>
          <dgm:bulletEnabled val="1"/>
        </dgm:presLayoutVars>
      </dgm:prSet>
      <dgm:spPr/>
      <dgm:t>
        <a:bodyPr/>
        <a:lstStyle/>
        <a:p>
          <a:endParaRPr lang="zh-CN" altLang="en-US"/>
        </a:p>
      </dgm:t>
    </dgm:pt>
    <dgm:pt modelId="{7D2F0802-9E48-4868-B511-EEBC42AD0EC7}" type="pres">
      <dgm:prSet presAssocID="{2981C81C-0DDB-4951-A47E-731C1FC6A323}" presName="parTrans" presStyleLbl="sibTrans2D1" presStyleIdx="4" presStyleCnt="5"/>
      <dgm:spPr/>
      <dgm:t>
        <a:bodyPr/>
        <a:lstStyle/>
        <a:p>
          <a:endParaRPr lang="zh-CN" altLang="en-US"/>
        </a:p>
      </dgm:t>
    </dgm:pt>
    <dgm:pt modelId="{9A5D4257-45ED-476C-9038-5877879FFF86}" type="pres">
      <dgm:prSet presAssocID="{2981C81C-0DDB-4951-A47E-731C1FC6A323}" presName="connectorText" presStyleLbl="sibTrans2D1" presStyleIdx="4" presStyleCnt="5"/>
      <dgm:spPr/>
      <dgm:t>
        <a:bodyPr/>
        <a:lstStyle/>
        <a:p>
          <a:endParaRPr lang="zh-CN" altLang="en-US"/>
        </a:p>
      </dgm:t>
    </dgm:pt>
    <dgm:pt modelId="{F68815FA-F3D9-4192-BF16-05CA18973311}" type="pres">
      <dgm:prSet presAssocID="{C94DAF41-DBF3-49C3-B3CC-039C28DC5A18}" presName="node" presStyleLbl="node1" presStyleIdx="4" presStyleCnt="5">
        <dgm:presLayoutVars>
          <dgm:bulletEnabled val="1"/>
        </dgm:presLayoutVars>
      </dgm:prSet>
      <dgm:spPr/>
      <dgm:t>
        <a:bodyPr/>
        <a:lstStyle/>
        <a:p>
          <a:endParaRPr lang="en-US"/>
        </a:p>
      </dgm:t>
    </dgm:pt>
  </dgm:ptLst>
  <dgm:cxnLst>
    <dgm:cxn modelId="{7FA5A580-3393-474C-B028-28A181284EE4}" srcId="{B1BD8225-EB25-46C0-8002-446BD17C29F0}" destId="{AA69D380-BE63-4526-ACA8-88FC0591630D}" srcOrd="1" destOrd="0" parTransId="{DD97631E-86CA-4419-8BF0-144A93249F42}" sibTransId="{BC89A20F-6A8F-4B7C-88B8-4D3089966F83}"/>
    <dgm:cxn modelId="{B861C28E-7875-4191-806E-2A8F79CE77D7}" type="presOf" srcId="{B1BD8225-EB25-46C0-8002-446BD17C29F0}" destId="{E0EC265A-9234-4408-9C63-F99F7C271A16}" srcOrd="0" destOrd="0" presId="urn:microsoft.com/office/officeart/2005/8/layout/radial5"/>
    <dgm:cxn modelId="{1D6CD0DB-A6AB-47E8-A60C-628427E6ADC5}" type="presOf" srcId="{328BFF02-1D79-4703-AE5D-55694431003A}" destId="{30239524-8FC9-479D-A068-597BC9DD7FCA}" srcOrd="0" destOrd="0" presId="urn:microsoft.com/office/officeart/2005/8/layout/radial5"/>
    <dgm:cxn modelId="{2D239180-E199-4299-AE3F-EA3D7CEB7F94}" type="presOf" srcId="{C94DAF41-DBF3-49C3-B3CC-039C28DC5A18}" destId="{F68815FA-F3D9-4192-BF16-05CA18973311}" srcOrd="0" destOrd="0" presId="urn:microsoft.com/office/officeart/2005/8/layout/radial5"/>
    <dgm:cxn modelId="{AC1AE2B8-E7F8-4A26-A310-83CD16A21AA7}" srcId="{B1BD8225-EB25-46C0-8002-446BD17C29F0}" destId="{893FAEB6-651A-45B8-B099-3B100B8D1855}" srcOrd="0" destOrd="0" parTransId="{049898A8-BE70-4FC5-B61F-D71BB6C53577}" sibTransId="{75A94A14-B91E-432D-ABA4-3C2AA26F5221}"/>
    <dgm:cxn modelId="{4768E40E-9C75-406D-BB65-467ECD85F736}" srcId="{B1BD8225-EB25-46C0-8002-446BD17C29F0}" destId="{4106E05B-A30D-494C-8193-7E4831BADC10}" srcOrd="2" destOrd="0" parTransId="{090B00B6-8516-4AA0-850D-2536D9F17B04}" sibTransId="{491C7962-7B7B-4D9F-8B49-14F8F14A9C80}"/>
    <dgm:cxn modelId="{7E0F247D-0E13-43D4-9C24-F87E05D10618}" type="presOf" srcId="{328BFF02-1D79-4703-AE5D-55694431003A}" destId="{CA41B34A-F8E4-4CE1-A568-0F34A370C259}" srcOrd="1" destOrd="0" presId="urn:microsoft.com/office/officeart/2005/8/layout/radial5"/>
    <dgm:cxn modelId="{9986CA1B-E2FD-401D-BD76-3619DBC1A369}" type="presOf" srcId="{8717D63E-5B35-4BF5-B9C7-5593CAA2D023}" destId="{EBA904F5-3CC7-4E29-B2FF-83BE7DC35203}" srcOrd="0" destOrd="0" presId="urn:microsoft.com/office/officeart/2005/8/layout/radial5"/>
    <dgm:cxn modelId="{217AD8DB-18A1-4202-908F-C776F8F48838}" type="presOf" srcId="{4027A242-E1A8-4014-AAC3-CAA1A90D1584}" destId="{BB6C791E-A47B-4EFE-9972-AAEC925BA692}" srcOrd="0" destOrd="0" presId="urn:microsoft.com/office/officeart/2005/8/layout/radial5"/>
    <dgm:cxn modelId="{73C73D01-E5A1-4B84-8DB3-D1D9BAD7A719}" srcId="{893FAEB6-651A-45B8-B099-3B100B8D1855}" destId="{8717D63E-5B35-4BF5-B9C7-5593CAA2D023}" srcOrd="3" destOrd="0" parTransId="{1D8388B0-FD45-43DD-9981-8B43250BACAB}" sibTransId="{36BAFCA4-553E-4B33-9466-E8C162B06B61}"/>
    <dgm:cxn modelId="{67723335-C23F-4AE3-9857-5BA6D3CD2DB9}" srcId="{893FAEB6-651A-45B8-B099-3B100B8D1855}" destId="{4027A242-E1A8-4014-AAC3-CAA1A90D1584}" srcOrd="1" destOrd="0" parTransId="{328BFF02-1D79-4703-AE5D-55694431003A}" sibTransId="{4BEED2EB-8F2B-4AE1-B01E-1416A0F2B820}"/>
    <dgm:cxn modelId="{3E0711AC-F000-4CF9-8C5E-FAA0D20B42EF}" srcId="{893FAEB6-651A-45B8-B099-3B100B8D1855}" destId="{C94DAF41-DBF3-49C3-B3CC-039C28DC5A18}" srcOrd="4" destOrd="0" parTransId="{2981C81C-0DDB-4951-A47E-731C1FC6A323}" sibTransId="{B58177F2-EB43-4E4F-8F1E-37DB888CE061}"/>
    <dgm:cxn modelId="{56CEEF65-65A5-46C4-A183-87AF600CAAD0}" type="presOf" srcId="{03CC9D51-A0CF-4165-B5A1-00C57C6144F4}" destId="{0D6704DD-38A7-4322-91AA-533117B0C05C}" srcOrd="0" destOrd="0" presId="urn:microsoft.com/office/officeart/2005/8/layout/radial5"/>
    <dgm:cxn modelId="{9ECC3D1C-B3F8-4E69-8A42-2E17EC1AD24C}" srcId="{893FAEB6-651A-45B8-B099-3B100B8D1855}" destId="{9A8AE45B-F58E-4E01-9811-DB40D5FF0E30}" srcOrd="0" destOrd="0" parTransId="{785721F4-4773-4CE1-865D-55E6883215EF}" sibTransId="{7DD5B2D6-9F87-4953-B99D-D4A6377FBC4A}"/>
    <dgm:cxn modelId="{50E97D95-8BB6-4BBE-8721-6DD3A87B598C}" type="presOf" srcId="{2981C81C-0DDB-4951-A47E-731C1FC6A323}" destId="{9A5D4257-45ED-476C-9038-5877879FFF86}" srcOrd="1" destOrd="0" presId="urn:microsoft.com/office/officeart/2005/8/layout/radial5"/>
    <dgm:cxn modelId="{C13AB0DE-7606-44A5-A1E0-CB727C272698}" type="presOf" srcId="{03CC9D51-A0CF-4165-B5A1-00C57C6144F4}" destId="{9B21EC6A-3EFA-484F-B429-7796F75E30B6}" srcOrd="1" destOrd="0" presId="urn:microsoft.com/office/officeart/2005/8/layout/radial5"/>
    <dgm:cxn modelId="{B0177F84-1004-4BC7-8C34-99120A1A2537}" srcId="{893FAEB6-651A-45B8-B099-3B100B8D1855}" destId="{F594B123-E1D1-4B25-9E54-6FE08DE1A9EC}" srcOrd="2" destOrd="0" parTransId="{03CC9D51-A0CF-4165-B5A1-00C57C6144F4}" sibTransId="{BDFAD9FE-41D9-4729-9DE0-3C4280EC1A5F}"/>
    <dgm:cxn modelId="{4B985410-21F9-49B5-8E6A-C8920A061BE4}" type="presOf" srcId="{9A8AE45B-F58E-4E01-9811-DB40D5FF0E30}" destId="{B6495364-D597-419A-9EBC-A363E553C490}" srcOrd="0" destOrd="0" presId="urn:microsoft.com/office/officeart/2005/8/layout/radial5"/>
    <dgm:cxn modelId="{2B612BC8-A954-4D35-B5A9-3BAA4A983CB2}" type="presOf" srcId="{893FAEB6-651A-45B8-B099-3B100B8D1855}" destId="{C61BD2BB-19F8-444E-94D2-4568982C1EF1}" srcOrd="0" destOrd="0" presId="urn:microsoft.com/office/officeart/2005/8/layout/radial5"/>
    <dgm:cxn modelId="{79FA7F27-1455-460A-BFA2-C7F442D8E2A5}" type="presOf" srcId="{F594B123-E1D1-4B25-9E54-6FE08DE1A9EC}" destId="{439C826F-4CF5-46D8-9D2F-098B273211D9}" srcOrd="0" destOrd="0" presId="urn:microsoft.com/office/officeart/2005/8/layout/radial5"/>
    <dgm:cxn modelId="{D1EDCFB6-E630-492D-8D49-94709A9748A0}" type="presOf" srcId="{1D8388B0-FD45-43DD-9981-8B43250BACAB}" destId="{0ABDCFC4-DC50-422B-A241-81AE1E06B8EF}" srcOrd="1" destOrd="0" presId="urn:microsoft.com/office/officeart/2005/8/layout/radial5"/>
    <dgm:cxn modelId="{B7A1172B-8B34-4048-B734-179C41B97B83}" type="presOf" srcId="{785721F4-4773-4CE1-865D-55E6883215EF}" destId="{F6CA1193-A153-470E-9229-E68D2994F831}" srcOrd="0" destOrd="0" presId="urn:microsoft.com/office/officeart/2005/8/layout/radial5"/>
    <dgm:cxn modelId="{A31454E4-1EBF-48F6-ADD0-A7AD3B66E97D}" type="presOf" srcId="{1D8388B0-FD45-43DD-9981-8B43250BACAB}" destId="{EC513ADA-CCA5-4617-B200-7B8D69CCA2AA}" srcOrd="0" destOrd="0" presId="urn:microsoft.com/office/officeart/2005/8/layout/radial5"/>
    <dgm:cxn modelId="{AD763F86-6BF2-48CE-9392-633BE9589C87}" type="presOf" srcId="{785721F4-4773-4CE1-865D-55E6883215EF}" destId="{FD81C212-4DF9-4139-BD0C-A1804D04BC04}" srcOrd="1" destOrd="0" presId="urn:microsoft.com/office/officeart/2005/8/layout/radial5"/>
    <dgm:cxn modelId="{97B612AB-4BF6-488C-ABB4-93970E900388}" type="presOf" srcId="{2981C81C-0DDB-4951-A47E-731C1FC6A323}" destId="{7D2F0802-9E48-4868-B511-EEBC42AD0EC7}" srcOrd="0" destOrd="0" presId="urn:microsoft.com/office/officeart/2005/8/layout/radial5"/>
    <dgm:cxn modelId="{AFD3AE18-4C0E-4E11-9CF7-609BF90EC2A4}" type="presParOf" srcId="{E0EC265A-9234-4408-9C63-F99F7C271A16}" destId="{C61BD2BB-19F8-444E-94D2-4568982C1EF1}" srcOrd="0" destOrd="0" presId="urn:microsoft.com/office/officeart/2005/8/layout/radial5"/>
    <dgm:cxn modelId="{5247EF57-DC38-48DA-A178-0641A7945770}" type="presParOf" srcId="{E0EC265A-9234-4408-9C63-F99F7C271A16}" destId="{F6CA1193-A153-470E-9229-E68D2994F831}" srcOrd="1" destOrd="0" presId="urn:microsoft.com/office/officeart/2005/8/layout/radial5"/>
    <dgm:cxn modelId="{243348DA-4430-4FEB-B26B-BADE5C08CB88}" type="presParOf" srcId="{F6CA1193-A153-470E-9229-E68D2994F831}" destId="{FD81C212-4DF9-4139-BD0C-A1804D04BC04}" srcOrd="0" destOrd="0" presId="urn:microsoft.com/office/officeart/2005/8/layout/radial5"/>
    <dgm:cxn modelId="{83726529-D7CB-4A51-9EB2-B1404456731F}" type="presParOf" srcId="{E0EC265A-9234-4408-9C63-F99F7C271A16}" destId="{B6495364-D597-419A-9EBC-A363E553C490}" srcOrd="2" destOrd="0" presId="urn:microsoft.com/office/officeart/2005/8/layout/radial5"/>
    <dgm:cxn modelId="{AB743BE3-CA49-48A8-92C6-008F155E3D61}" type="presParOf" srcId="{E0EC265A-9234-4408-9C63-F99F7C271A16}" destId="{30239524-8FC9-479D-A068-597BC9DD7FCA}" srcOrd="3" destOrd="0" presId="urn:microsoft.com/office/officeart/2005/8/layout/radial5"/>
    <dgm:cxn modelId="{FEC3AF1E-C966-4F16-8D74-DEBAD6C70041}" type="presParOf" srcId="{30239524-8FC9-479D-A068-597BC9DD7FCA}" destId="{CA41B34A-F8E4-4CE1-A568-0F34A370C259}" srcOrd="0" destOrd="0" presId="urn:microsoft.com/office/officeart/2005/8/layout/radial5"/>
    <dgm:cxn modelId="{4276FE39-0A3D-4D3C-AB14-F64E5BB10656}" type="presParOf" srcId="{E0EC265A-9234-4408-9C63-F99F7C271A16}" destId="{BB6C791E-A47B-4EFE-9972-AAEC925BA692}" srcOrd="4" destOrd="0" presId="urn:microsoft.com/office/officeart/2005/8/layout/radial5"/>
    <dgm:cxn modelId="{2C6A4323-6051-40A3-8C6E-26305D45995D}" type="presParOf" srcId="{E0EC265A-9234-4408-9C63-F99F7C271A16}" destId="{0D6704DD-38A7-4322-91AA-533117B0C05C}" srcOrd="5" destOrd="0" presId="urn:microsoft.com/office/officeart/2005/8/layout/radial5"/>
    <dgm:cxn modelId="{C6915B4C-D64D-4993-A886-0F3106AB192D}" type="presParOf" srcId="{0D6704DD-38A7-4322-91AA-533117B0C05C}" destId="{9B21EC6A-3EFA-484F-B429-7796F75E30B6}" srcOrd="0" destOrd="0" presId="urn:microsoft.com/office/officeart/2005/8/layout/radial5"/>
    <dgm:cxn modelId="{F37CBF34-BF06-4D0F-B4BD-B525D78296C4}" type="presParOf" srcId="{E0EC265A-9234-4408-9C63-F99F7C271A16}" destId="{439C826F-4CF5-46D8-9D2F-098B273211D9}" srcOrd="6" destOrd="0" presId="urn:microsoft.com/office/officeart/2005/8/layout/radial5"/>
    <dgm:cxn modelId="{B8BEC870-CFC9-4B22-8BD1-5A45967B1561}" type="presParOf" srcId="{E0EC265A-9234-4408-9C63-F99F7C271A16}" destId="{EC513ADA-CCA5-4617-B200-7B8D69CCA2AA}" srcOrd="7" destOrd="0" presId="urn:microsoft.com/office/officeart/2005/8/layout/radial5"/>
    <dgm:cxn modelId="{98E9CF8C-D1B7-4DC8-90C9-9565DCF5592D}" type="presParOf" srcId="{EC513ADA-CCA5-4617-B200-7B8D69CCA2AA}" destId="{0ABDCFC4-DC50-422B-A241-81AE1E06B8EF}" srcOrd="0" destOrd="0" presId="urn:microsoft.com/office/officeart/2005/8/layout/radial5"/>
    <dgm:cxn modelId="{CED52CCA-163F-40A7-9C3F-EBA75F0E541B}" type="presParOf" srcId="{E0EC265A-9234-4408-9C63-F99F7C271A16}" destId="{EBA904F5-3CC7-4E29-B2FF-83BE7DC35203}" srcOrd="8" destOrd="0" presId="urn:microsoft.com/office/officeart/2005/8/layout/radial5"/>
    <dgm:cxn modelId="{8B2875EB-2368-4152-9E73-3E14AD323E2C}" type="presParOf" srcId="{E0EC265A-9234-4408-9C63-F99F7C271A16}" destId="{7D2F0802-9E48-4868-B511-EEBC42AD0EC7}" srcOrd="9" destOrd="0" presId="urn:microsoft.com/office/officeart/2005/8/layout/radial5"/>
    <dgm:cxn modelId="{1580A2E4-2BD0-4F57-8391-68E8671A0BBB}" type="presParOf" srcId="{7D2F0802-9E48-4868-B511-EEBC42AD0EC7}" destId="{9A5D4257-45ED-476C-9038-5877879FFF86}" srcOrd="0" destOrd="0" presId="urn:microsoft.com/office/officeart/2005/8/layout/radial5"/>
    <dgm:cxn modelId="{5CD5DA34-F4F9-4790-BEE2-7846E36EB1B6}" type="presParOf" srcId="{E0EC265A-9234-4408-9C63-F99F7C271A16}" destId="{F68815FA-F3D9-4192-BF16-05CA18973311}" srcOrd="1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775583-AA6C-41BC-AE48-92E1D1558D52}" type="doc">
      <dgm:prSet loTypeId="urn:microsoft.com/office/officeart/2005/8/layout/radial1" loCatId="cycle" qsTypeId="urn:microsoft.com/office/officeart/2005/8/quickstyle/3d2" qsCatId="3D" csTypeId="urn:microsoft.com/office/officeart/2005/8/colors/accent1_2" csCatId="accent1" phldr="1"/>
      <dgm:spPr/>
      <dgm:t>
        <a:bodyPr/>
        <a:lstStyle/>
        <a:p>
          <a:endParaRPr lang="zh-CN" altLang="en-US"/>
        </a:p>
      </dgm:t>
    </dgm:pt>
    <dgm:pt modelId="{ECC66CA5-5E1B-4BF4-BB44-ECFE8F499DCF}">
      <dgm:prSet phldrT="[文本]" custT="1"/>
      <dgm:spPr>
        <a:solidFill>
          <a:srgbClr val="0070C0"/>
        </a:solidFill>
      </dgm:spPr>
      <dgm:t>
        <a:bodyPr/>
        <a:lstStyle/>
        <a:p>
          <a:r>
            <a:rPr lang="zh-CN" altLang="en-US" sz="3200" b="1" dirty="0" smtClean="0">
              <a:solidFill>
                <a:schemeClr val="bg1">
                  <a:lumMod val="85000"/>
                </a:schemeClr>
              </a:solidFill>
            </a:rPr>
            <a:t>核心优势</a:t>
          </a:r>
          <a:endParaRPr lang="zh-CN" altLang="en-US" sz="3200" b="1" dirty="0">
            <a:solidFill>
              <a:schemeClr val="bg1">
                <a:lumMod val="85000"/>
              </a:schemeClr>
            </a:solidFill>
          </a:endParaRPr>
        </a:p>
      </dgm:t>
    </dgm:pt>
    <dgm:pt modelId="{82912FB4-FC05-4932-BF88-DCE451E660BE}" cxnId="{A3487E03-9E4F-4E3D-9EB2-B478AF00D170}" type="parTrans">
      <dgm:prSet/>
      <dgm:spPr/>
      <dgm:t>
        <a:bodyPr/>
        <a:lstStyle/>
        <a:p>
          <a:endParaRPr lang="zh-CN" altLang="en-US"/>
        </a:p>
      </dgm:t>
    </dgm:pt>
    <dgm:pt modelId="{305F3548-90D9-4AAF-B44D-6F71D0B66B40}" cxnId="{A3487E03-9E4F-4E3D-9EB2-B478AF00D170}" type="sibTrans">
      <dgm:prSet/>
      <dgm:spPr/>
      <dgm:t>
        <a:bodyPr/>
        <a:lstStyle/>
        <a:p>
          <a:endParaRPr lang="zh-CN" altLang="en-US"/>
        </a:p>
      </dgm:t>
    </dgm:pt>
    <dgm:pt modelId="{FA01AD2A-4EAA-47BA-83B1-301D7A7C707B}">
      <dgm:prSet phldrT="[文本]" custT="1"/>
      <dgm:spPr>
        <a:solidFill>
          <a:srgbClr val="0070C0"/>
        </a:solidFill>
      </dgm:spPr>
      <dgm:t>
        <a:bodyPr/>
        <a:lstStyle/>
        <a:p>
          <a:r>
            <a:rPr lang="zh-CN" altLang="en-US" sz="1800" dirty="0" smtClean="0"/>
            <a:t>超高性能</a:t>
          </a:r>
          <a:endParaRPr lang="zh-CN" altLang="en-US" sz="1800" dirty="0"/>
        </a:p>
      </dgm:t>
    </dgm:pt>
    <dgm:pt modelId="{C0072449-488B-442C-AFCE-BB64C1245BFA}" cxnId="{E6F22239-FCFB-4088-999B-2769EA3B05E2}" type="parTrans">
      <dgm:prSet/>
      <dgm:spPr/>
      <dgm:t>
        <a:bodyPr/>
        <a:lstStyle/>
        <a:p>
          <a:endParaRPr lang="zh-CN" altLang="en-US"/>
        </a:p>
      </dgm:t>
    </dgm:pt>
    <dgm:pt modelId="{80D29B13-0E6E-42C6-B8BE-5CBA5B4A541F}" cxnId="{E6F22239-FCFB-4088-999B-2769EA3B05E2}" type="sibTrans">
      <dgm:prSet/>
      <dgm:spPr/>
      <dgm:t>
        <a:bodyPr/>
        <a:lstStyle/>
        <a:p>
          <a:endParaRPr lang="zh-CN" altLang="en-US"/>
        </a:p>
      </dgm:t>
    </dgm:pt>
    <dgm:pt modelId="{F486B247-63EF-4E14-B536-79830EA9902A}">
      <dgm:prSet phldrT="[文本]" custT="1"/>
      <dgm:spPr>
        <a:solidFill>
          <a:srgbClr val="0070C0"/>
        </a:solidFill>
      </dgm:spPr>
      <dgm:t>
        <a:bodyPr/>
        <a:lstStyle/>
        <a:p>
          <a:r>
            <a:rPr lang="zh-CN" altLang="en-US" sz="1800" dirty="0" smtClean="0"/>
            <a:t>高扩展性</a:t>
          </a:r>
          <a:endParaRPr lang="zh-CN" altLang="en-US" sz="1800" dirty="0"/>
        </a:p>
      </dgm:t>
    </dgm:pt>
    <dgm:pt modelId="{93D7FE9B-B12C-47B1-AEA8-A2507B017CB8}" cxnId="{323C9F47-09AA-4C68-9C80-12067BEEE996}" type="parTrans">
      <dgm:prSet/>
      <dgm:spPr/>
      <dgm:t>
        <a:bodyPr/>
        <a:lstStyle/>
        <a:p>
          <a:endParaRPr lang="zh-CN" altLang="en-US"/>
        </a:p>
      </dgm:t>
    </dgm:pt>
    <dgm:pt modelId="{69CF2616-E7DD-444F-A6C7-7A7D0094E449}" cxnId="{323C9F47-09AA-4C68-9C80-12067BEEE996}" type="sibTrans">
      <dgm:prSet/>
      <dgm:spPr/>
      <dgm:t>
        <a:bodyPr/>
        <a:lstStyle/>
        <a:p>
          <a:endParaRPr lang="zh-CN" altLang="en-US"/>
        </a:p>
      </dgm:t>
    </dgm:pt>
    <dgm:pt modelId="{F6DDAAA9-1EAA-4EB2-A686-D4B6E1B16DCE}">
      <dgm:prSet phldrT="[文本]" custT="1"/>
      <dgm:spPr>
        <a:solidFill>
          <a:srgbClr val="0070C0"/>
        </a:solidFill>
      </dgm:spPr>
      <dgm:t>
        <a:bodyPr/>
        <a:lstStyle/>
        <a:p>
          <a:r>
            <a:rPr lang="zh-CN" altLang="en-US" sz="1800" dirty="0" smtClean="0"/>
            <a:t>高可靠性</a:t>
          </a:r>
          <a:endParaRPr lang="zh-CN" altLang="en-US" sz="1800" dirty="0"/>
        </a:p>
      </dgm:t>
    </dgm:pt>
    <dgm:pt modelId="{C318CAE1-1C89-4F6C-B06B-105BAC0BFBBF}" cxnId="{C0091EDF-4BE2-4E06-A335-1EB61177E0FB}" type="parTrans">
      <dgm:prSet/>
      <dgm:spPr/>
      <dgm:t>
        <a:bodyPr/>
        <a:lstStyle/>
        <a:p>
          <a:endParaRPr lang="zh-CN" altLang="en-US"/>
        </a:p>
      </dgm:t>
    </dgm:pt>
    <dgm:pt modelId="{5DFCFF15-A306-490C-9972-234A69FB6DBB}" cxnId="{C0091EDF-4BE2-4E06-A335-1EB61177E0FB}" type="sibTrans">
      <dgm:prSet/>
      <dgm:spPr/>
      <dgm:t>
        <a:bodyPr/>
        <a:lstStyle/>
        <a:p>
          <a:endParaRPr lang="zh-CN" altLang="en-US"/>
        </a:p>
      </dgm:t>
    </dgm:pt>
    <dgm:pt modelId="{0B3BAE67-3F30-42AE-8256-E23346B79A63}">
      <dgm:prSet phldrT="[文本]" custT="1"/>
      <dgm:spPr>
        <a:solidFill>
          <a:srgbClr val="0070C0"/>
        </a:solidFill>
      </dgm:spPr>
      <dgm:t>
        <a:bodyPr/>
        <a:lstStyle/>
        <a:p>
          <a:r>
            <a:rPr lang="zh-CN" altLang="en-US" sz="1800" dirty="0" smtClean="0"/>
            <a:t>超低成本</a:t>
          </a:r>
          <a:endParaRPr lang="zh-CN" altLang="en-US" sz="1800" dirty="0"/>
        </a:p>
      </dgm:t>
    </dgm:pt>
    <dgm:pt modelId="{71F6A84E-97A4-46B9-AACC-A69992B75859}" cxnId="{77C1A123-156B-484C-9760-E6EDD3AE724C}" type="parTrans">
      <dgm:prSet/>
      <dgm:spPr/>
      <dgm:t>
        <a:bodyPr/>
        <a:lstStyle/>
        <a:p>
          <a:endParaRPr lang="zh-CN" altLang="en-US"/>
        </a:p>
      </dgm:t>
    </dgm:pt>
    <dgm:pt modelId="{7FEEABBE-4137-4A1E-A682-1F81DDA1E691}" cxnId="{77C1A123-156B-484C-9760-E6EDD3AE724C}" type="sibTrans">
      <dgm:prSet/>
      <dgm:spPr/>
      <dgm:t>
        <a:bodyPr/>
        <a:lstStyle/>
        <a:p>
          <a:endParaRPr lang="zh-CN" altLang="en-US"/>
        </a:p>
      </dgm:t>
    </dgm:pt>
    <dgm:pt modelId="{2E62DE07-E141-4104-BD5A-196C89099BE4}">
      <dgm:prSet phldrT="[文本]" custT="1"/>
      <dgm:spPr>
        <a:solidFill>
          <a:srgbClr val="0070C0"/>
        </a:solidFill>
      </dgm:spPr>
      <dgm:t>
        <a:bodyPr/>
        <a:lstStyle/>
        <a:p>
          <a:r>
            <a:rPr lang="zh-CN" altLang="en-US" sz="1800" dirty="0" smtClean="0"/>
            <a:t>高兼容性</a:t>
          </a:r>
          <a:endParaRPr lang="zh-CN" altLang="en-US" sz="1800" dirty="0"/>
        </a:p>
      </dgm:t>
    </dgm:pt>
    <dgm:pt modelId="{8E2A374F-3BE5-4274-A9AB-059F33B707F2}" cxnId="{38998293-35A9-4031-B320-A0F7858A8D3A}" type="parTrans">
      <dgm:prSet/>
      <dgm:spPr/>
      <dgm:t>
        <a:bodyPr/>
        <a:lstStyle/>
        <a:p>
          <a:endParaRPr lang="zh-CN" altLang="en-US"/>
        </a:p>
      </dgm:t>
    </dgm:pt>
    <dgm:pt modelId="{8C5BB789-2377-470F-B17A-DA224B9269D5}" cxnId="{38998293-35A9-4031-B320-A0F7858A8D3A}" type="sibTrans">
      <dgm:prSet/>
      <dgm:spPr/>
      <dgm:t>
        <a:bodyPr/>
        <a:lstStyle/>
        <a:p>
          <a:endParaRPr lang="zh-CN" altLang="en-US"/>
        </a:p>
      </dgm:t>
    </dgm:pt>
    <dgm:pt modelId="{D95F8CE5-0CF0-40FA-A860-ECD592C4142F}" type="pres">
      <dgm:prSet presAssocID="{52775583-AA6C-41BC-AE48-92E1D1558D52}" presName="cycle" presStyleCnt="0">
        <dgm:presLayoutVars>
          <dgm:chMax val="1"/>
          <dgm:dir/>
          <dgm:animLvl val="ctr"/>
          <dgm:resizeHandles val="exact"/>
        </dgm:presLayoutVars>
      </dgm:prSet>
      <dgm:spPr/>
      <dgm:t>
        <a:bodyPr/>
        <a:lstStyle/>
        <a:p>
          <a:endParaRPr lang="zh-CN" altLang="en-US"/>
        </a:p>
      </dgm:t>
    </dgm:pt>
    <dgm:pt modelId="{4BD832AF-48EF-4ECA-B283-844474BFA336}" type="pres">
      <dgm:prSet presAssocID="{ECC66CA5-5E1B-4BF4-BB44-ECFE8F499DCF}" presName="centerShape" presStyleLbl="node0" presStyleIdx="0" presStyleCnt="1"/>
      <dgm:spPr/>
      <dgm:t>
        <a:bodyPr/>
        <a:lstStyle/>
        <a:p>
          <a:endParaRPr lang="zh-CN" altLang="en-US"/>
        </a:p>
      </dgm:t>
    </dgm:pt>
    <dgm:pt modelId="{4F5D4BDC-420B-464D-B2B9-5D4F6623131D}" type="pres">
      <dgm:prSet presAssocID="{C0072449-488B-442C-AFCE-BB64C1245BFA}" presName="Name9" presStyleLbl="parChTrans1D2" presStyleIdx="0" presStyleCnt="5"/>
      <dgm:spPr/>
      <dgm:t>
        <a:bodyPr/>
        <a:lstStyle/>
        <a:p>
          <a:endParaRPr lang="zh-CN" altLang="en-US"/>
        </a:p>
      </dgm:t>
    </dgm:pt>
    <dgm:pt modelId="{6FD1E197-2E51-436B-A52C-11BBB423D78A}" type="pres">
      <dgm:prSet presAssocID="{C0072449-488B-442C-AFCE-BB64C1245BFA}" presName="connTx" presStyleLbl="parChTrans1D2" presStyleIdx="0" presStyleCnt="5"/>
      <dgm:spPr/>
      <dgm:t>
        <a:bodyPr/>
        <a:lstStyle/>
        <a:p>
          <a:endParaRPr lang="zh-CN" altLang="en-US"/>
        </a:p>
      </dgm:t>
    </dgm:pt>
    <dgm:pt modelId="{DF9360B7-EDAB-46EC-8E1A-340E1B0AAF36}" type="pres">
      <dgm:prSet presAssocID="{FA01AD2A-4EAA-47BA-83B1-301D7A7C707B}" presName="node" presStyleLbl="node1" presStyleIdx="0" presStyleCnt="5">
        <dgm:presLayoutVars>
          <dgm:bulletEnabled val="1"/>
        </dgm:presLayoutVars>
      </dgm:prSet>
      <dgm:spPr/>
      <dgm:t>
        <a:bodyPr/>
        <a:lstStyle/>
        <a:p>
          <a:endParaRPr lang="zh-CN" altLang="en-US"/>
        </a:p>
      </dgm:t>
    </dgm:pt>
    <dgm:pt modelId="{904ED47B-379E-4B11-A185-4DB901856136}" type="pres">
      <dgm:prSet presAssocID="{93D7FE9B-B12C-47B1-AEA8-A2507B017CB8}" presName="Name9" presStyleLbl="parChTrans1D2" presStyleIdx="1" presStyleCnt="5"/>
      <dgm:spPr/>
      <dgm:t>
        <a:bodyPr/>
        <a:lstStyle/>
        <a:p>
          <a:endParaRPr lang="zh-CN" altLang="en-US"/>
        </a:p>
      </dgm:t>
    </dgm:pt>
    <dgm:pt modelId="{A455F3D3-CA94-4BCC-A521-96C0481B21B2}" type="pres">
      <dgm:prSet presAssocID="{93D7FE9B-B12C-47B1-AEA8-A2507B017CB8}" presName="connTx" presStyleLbl="parChTrans1D2" presStyleIdx="1" presStyleCnt="5"/>
      <dgm:spPr/>
      <dgm:t>
        <a:bodyPr/>
        <a:lstStyle/>
        <a:p>
          <a:endParaRPr lang="zh-CN" altLang="en-US"/>
        </a:p>
      </dgm:t>
    </dgm:pt>
    <dgm:pt modelId="{AA039588-9362-4BD8-8379-3807EBE2427D}" type="pres">
      <dgm:prSet presAssocID="{F486B247-63EF-4E14-B536-79830EA9902A}" presName="node" presStyleLbl="node1" presStyleIdx="1" presStyleCnt="5">
        <dgm:presLayoutVars>
          <dgm:bulletEnabled val="1"/>
        </dgm:presLayoutVars>
      </dgm:prSet>
      <dgm:spPr/>
      <dgm:t>
        <a:bodyPr/>
        <a:lstStyle/>
        <a:p>
          <a:endParaRPr lang="zh-CN" altLang="en-US"/>
        </a:p>
      </dgm:t>
    </dgm:pt>
    <dgm:pt modelId="{8D8F7E47-F95C-49B4-B5A2-367EE9D323B0}" type="pres">
      <dgm:prSet presAssocID="{C318CAE1-1C89-4F6C-B06B-105BAC0BFBBF}" presName="Name9" presStyleLbl="parChTrans1D2" presStyleIdx="2" presStyleCnt="5"/>
      <dgm:spPr/>
      <dgm:t>
        <a:bodyPr/>
        <a:lstStyle/>
        <a:p>
          <a:endParaRPr lang="zh-CN" altLang="en-US"/>
        </a:p>
      </dgm:t>
    </dgm:pt>
    <dgm:pt modelId="{5D6AEFCB-F4CB-460E-AD30-56BA6DA0023D}" type="pres">
      <dgm:prSet presAssocID="{C318CAE1-1C89-4F6C-B06B-105BAC0BFBBF}" presName="connTx" presStyleLbl="parChTrans1D2" presStyleIdx="2" presStyleCnt="5"/>
      <dgm:spPr/>
      <dgm:t>
        <a:bodyPr/>
        <a:lstStyle/>
        <a:p>
          <a:endParaRPr lang="zh-CN" altLang="en-US"/>
        </a:p>
      </dgm:t>
    </dgm:pt>
    <dgm:pt modelId="{10D12137-6E5C-45CC-A506-D9FE06BC557C}" type="pres">
      <dgm:prSet presAssocID="{F6DDAAA9-1EAA-4EB2-A686-D4B6E1B16DCE}" presName="node" presStyleLbl="node1" presStyleIdx="2" presStyleCnt="5">
        <dgm:presLayoutVars>
          <dgm:bulletEnabled val="1"/>
        </dgm:presLayoutVars>
      </dgm:prSet>
      <dgm:spPr/>
      <dgm:t>
        <a:bodyPr/>
        <a:lstStyle/>
        <a:p>
          <a:endParaRPr lang="zh-CN" altLang="en-US"/>
        </a:p>
      </dgm:t>
    </dgm:pt>
    <dgm:pt modelId="{56945B5A-0366-459D-BFDC-BE055C8D2DE7}" type="pres">
      <dgm:prSet presAssocID="{8E2A374F-3BE5-4274-A9AB-059F33B707F2}" presName="Name9" presStyleLbl="parChTrans1D2" presStyleIdx="3" presStyleCnt="5"/>
      <dgm:spPr/>
      <dgm:t>
        <a:bodyPr/>
        <a:lstStyle/>
        <a:p>
          <a:endParaRPr lang="zh-CN" altLang="en-US"/>
        </a:p>
      </dgm:t>
    </dgm:pt>
    <dgm:pt modelId="{0790CD26-91A1-4C1D-8339-0B1A807F335D}" type="pres">
      <dgm:prSet presAssocID="{8E2A374F-3BE5-4274-A9AB-059F33B707F2}" presName="connTx" presStyleLbl="parChTrans1D2" presStyleIdx="3" presStyleCnt="5"/>
      <dgm:spPr/>
      <dgm:t>
        <a:bodyPr/>
        <a:lstStyle/>
        <a:p>
          <a:endParaRPr lang="zh-CN" altLang="en-US"/>
        </a:p>
      </dgm:t>
    </dgm:pt>
    <dgm:pt modelId="{BEC71E1E-AA25-42E4-97CA-FDB48C09BFAA}" type="pres">
      <dgm:prSet presAssocID="{2E62DE07-E141-4104-BD5A-196C89099BE4}" presName="node" presStyleLbl="node1" presStyleIdx="3" presStyleCnt="5">
        <dgm:presLayoutVars>
          <dgm:bulletEnabled val="1"/>
        </dgm:presLayoutVars>
      </dgm:prSet>
      <dgm:spPr/>
      <dgm:t>
        <a:bodyPr/>
        <a:lstStyle/>
        <a:p>
          <a:endParaRPr lang="zh-CN" altLang="en-US"/>
        </a:p>
      </dgm:t>
    </dgm:pt>
    <dgm:pt modelId="{907E878F-6895-4A4D-A35B-FF5A1DC4F316}" type="pres">
      <dgm:prSet presAssocID="{71F6A84E-97A4-46B9-AACC-A69992B75859}" presName="Name9" presStyleLbl="parChTrans1D2" presStyleIdx="4" presStyleCnt="5"/>
      <dgm:spPr/>
      <dgm:t>
        <a:bodyPr/>
        <a:lstStyle/>
        <a:p>
          <a:endParaRPr lang="zh-CN" altLang="en-US"/>
        </a:p>
      </dgm:t>
    </dgm:pt>
    <dgm:pt modelId="{FE741125-6F58-41A4-A2A6-FF1C062B0F10}" type="pres">
      <dgm:prSet presAssocID="{71F6A84E-97A4-46B9-AACC-A69992B75859}" presName="connTx" presStyleLbl="parChTrans1D2" presStyleIdx="4" presStyleCnt="5"/>
      <dgm:spPr/>
      <dgm:t>
        <a:bodyPr/>
        <a:lstStyle/>
        <a:p>
          <a:endParaRPr lang="zh-CN" altLang="en-US"/>
        </a:p>
      </dgm:t>
    </dgm:pt>
    <dgm:pt modelId="{FBB0245B-D4E3-4E9E-B516-BCDFC8A55865}" type="pres">
      <dgm:prSet presAssocID="{0B3BAE67-3F30-42AE-8256-E23346B79A63}" presName="node" presStyleLbl="node1" presStyleIdx="4" presStyleCnt="5">
        <dgm:presLayoutVars>
          <dgm:bulletEnabled val="1"/>
        </dgm:presLayoutVars>
      </dgm:prSet>
      <dgm:spPr/>
      <dgm:t>
        <a:bodyPr/>
        <a:lstStyle/>
        <a:p>
          <a:endParaRPr lang="zh-CN" altLang="en-US"/>
        </a:p>
      </dgm:t>
    </dgm:pt>
  </dgm:ptLst>
  <dgm:cxnLst>
    <dgm:cxn modelId="{F426AAA2-3E81-49B1-BC04-AF4523F3F115}" type="presOf" srcId="{71F6A84E-97A4-46B9-AACC-A69992B75859}" destId="{FE741125-6F58-41A4-A2A6-FF1C062B0F10}" srcOrd="1" destOrd="0" presId="urn:microsoft.com/office/officeart/2005/8/layout/radial1"/>
    <dgm:cxn modelId="{71ABD52E-CA5B-44BF-97B7-7F342E227371}" type="presOf" srcId="{71F6A84E-97A4-46B9-AACC-A69992B75859}" destId="{907E878F-6895-4A4D-A35B-FF5A1DC4F316}" srcOrd="0" destOrd="0" presId="urn:microsoft.com/office/officeart/2005/8/layout/radial1"/>
    <dgm:cxn modelId="{77C1A123-156B-484C-9760-E6EDD3AE724C}" srcId="{ECC66CA5-5E1B-4BF4-BB44-ECFE8F499DCF}" destId="{0B3BAE67-3F30-42AE-8256-E23346B79A63}" srcOrd="4" destOrd="0" parTransId="{71F6A84E-97A4-46B9-AACC-A69992B75859}" sibTransId="{7FEEABBE-4137-4A1E-A682-1F81DDA1E691}"/>
    <dgm:cxn modelId="{38998293-35A9-4031-B320-A0F7858A8D3A}" srcId="{ECC66CA5-5E1B-4BF4-BB44-ECFE8F499DCF}" destId="{2E62DE07-E141-4104-BD5A-196C89099BE4}" srcOrd="3" destOrd="0" parTransId="{8E2A374F-3BE5-4274-A9AB-059F33B707F2}" sibTransId="{8C5BB789-2377-470F-B17A-DA224B9269D5}"/>
    <dgm:cxn modelId="{41C2053F-DB8D-4A7C-968B-03337CCB762C}" type="presOf" srcId="{93D7FE9B-B12C-47B1-AEA8-A2507B017CB8}" destId="{904ED47B-379E-4B11-A185-4DB901856136}" srcOrd="0" destOrd="0" presId="urn:microsoft.com/office/officeart/2005/8/layout/radial1"/>
    <dgm:cxn modelId="{637D3641-51E2-429D-8B94-FBC0845CEADE}" type="presOf" srcId="{FA01AD2A-4EAA-47BA-83B1-301D7A7C707B}" destId="{DF9360B7-EDAB-46EC-8E1A-340E1B0AAF36}" srcOrd="0" destOrd="0" presId="urn:microsoft.com/office/officeart/2005/8/layout/radial1"/>
    <dgm:cxn modelId="{104F1E61-F0A2-4F99-8A83-20E2E1E71B75}" type="presOf" srcId="{C0072449-488B-442C-AFCE-BB64C1245BFA}" destId="{6FD1E197-2E51-436B-A52C-11BBB423D78A}" srcOrd="1" destOrd="0" presId="urn:microsoft.com/office/officeart/2005/8/layout/radial1"/>
    <dgm:cxn modelId="{8A66110C-C8D2-42B4-BD06-B1AF450FA281}" type="presOf" srcId="{8E2A374F-3BE5-4274-A9AB-059F33B707F2}" destId="{0790CD26-91A1-4C1D-8339-0B1A807F335D}" srcOrd="1" destOrd="0" presId="urn:microsoft.com/office/officeart/2005/8/layout/radial1"/>
    <dgm:cxn modelId="{FE840848-EBD1-4C00-A314-68E45C3350F3}" type="presOf" srcId="{F486B247-63EF-4E14-B536-79830EA9902A}" destId="{AA039588-9362-4BD8-8379-3807EBE2427D}" srcOrd="0" destOrd="0" presId="urn:microsoft.com/office/officeart/2005/8/layout/radial1"/>
    <dgm:cxn modelId="{1D54FB1B-596C-4403-ACB7-F9632A9763E8}" type="presOf" srcId="{8E2A374F-3BE5-4274-A9AB-059F33B707F2}" destId="{56945B5A-0366-459D-BFDC-BE055C8D2DE7}" srcOrd="0" destOrd="0" presId="urn:microsoft.com/office/officeart/2005/8/layout/radial1"/>
    <dgm:cxn modelId="{0C0AA234-5C59-49B0-B835-347C43846B90}" type="presOf" srcId="{2E62DE07-E141-4104-BD5A-196C89099BE4}" destId="{BEC71E1E-AA25-42E4-97CA-FDB48C09BFAA}" srcOrd="0" destOrd="0" presId="urn:microsoft.com/office/officeart/2005/8/layout/radial1"/>
    <dgm:cxn modelId="{301DB604-C741-4B83-868C-2801A5154D75}" type="presOf" srcId="{93D7FE9B-B12C-47B1-AEA8-A2507B017CB8}" destId="{A455F3D3-CA94-4BCC-A521-96C0481B21B2}" srcOrd="1" destOrd="0" presId="urn:microsoft.com/office/officeart/2005/8/layout/radial1"/>
    <dgm:cxn modelId="{E6F22239-FCFB-4088-999B-2769EA3B05E2}" srcId="{ECC66CA5-5E1B-4BF4-BB44-ECFE8F499DCF}" destId="{FA01AD2A-4EAA-47BA-83B1-301D7A7C707B}" srcOrd="0" destOrd="0" parTransId="{C0072449-488B-442C-AFCE-BB64C1245BFA}" sibTransId="{80D29B13-0E6E-42C6-B8BE-5CBA5B4A541F}"/>
    <dgm:cxn modelId="{323C9F47-09AA-4C68-9C80-12067BEEE996}" srcId="{ECC66CA5-5E1B-4BF4-BB44-ECFE8F499DCF}" destId="{F486B247-63EF-4E14-B536-79830EA9902A}" srcOrd="1" destOrd="0" parTransId="{93D7FE9B-B12C-47B1-AEA8-A2507B017CB8}" sibTransId="{69CF2616-E7DD-444F-A6C7-7A7D0094E449}"/>
    <dgm:cxn modelId="{0F9E011D-FA5B-4299-8E82-9462797F3C42}" type="presOf" srcId="{0B3BAE67-3F30-42AE-8256-E23346B79A63}" destId="{FBB0245B-D4E3-4E9E-B516-BCDFC8A55865}" srcOrd="0" destOrd="0" presId="urn:microsoft.com/office/officeart/2005/8/layout/radial1"/>
    <dgm:cxn modelId="{78C9D1FE-B491-440B-BFA6-98C0012C8AA0}" type="presOf" srcId="{C0072449-488B-442C-AFCE-BB64C1245BFA}" destId="{4F5D4BDC-420B-464D-B2B9-5D4F6623131D}" srcOrd="0" destOrd="0" presId="urn:microsoft.com/office/officeart/2005/8/layout/radial1"/>
    <dgm:cxn modelId="{A3487E03-9E4F-4E3D-9EB2-B478AF00D170}" srcId="{52775583-AA6C-41BC-AE48-92E1D1558D52}" destId="{ECC66CA5-5E1B-4BF4-BB44-ECFE8F499DCF}" srcOrd="0" destOrd="0" parTransId="{82912FB4-FC05-4932-BF88-DCE451E660BE}" sibTransId="{305F3548-90D9-4AAF-B44D-6F71D0B66B40}"/>
    <dgm:cxn modelId="{C7A076B8-E60D-494D-B637-8CB96B14CF86}" type="presOf" srcId="{F6DDAAA9-1EAA-4EB2-A686-D4B6E1B16DCE}" destId="{10D12137-6E5C-45CC-A506-D9FE06BC557C}" srcOrd="0" destOrd="0" presId="urn:microsoft.com/office/officeart/2005/8/layout/radial1"/>
    <dgm:cxn modelId="{13E3F1BB-66CF-4C47-98BC-39C1339D9403}" type="presOf" srcId="{ECC66CA5-5E1B-4BF4-BB44-ECFE8F499DCF}" destId="{4BD832AF-48EF-4ECA-B283-844474BFA336}" srcOrd="0" destOrd="0" presId="urn:microsoft.com/office/officeart/2005/8/layout/radial1"/>
    <dgm:cxn modelId="{17E2DB36-F4C5-4680-9760-4F335ADE38B5}" type="presOf" srcId="{C318CAE1-1C89-4F6C-B06B-105BAC0BFBBF}" destId="{8D8F7E47-F95C-49B4-B5A2-367EE9D323B0}" srcOrd="0" destOrd="0" presId="urn:microsoft.com/office/officeart/2005/8/layout/radial1"/>
    <dgm:cxn modelId="{08361665-A8D6-4837-9881-4A9FC7907C5E}" type="presOf" srcId="{C318CAE1-1C89-4F6C-B06B-105BAC0BFBBF}" destId="{5D6AEFCB-F4CB-460E-AD30-56BA6DA0023D}" srcOrd="1" destOrd="0" presId="urn:microsoft.com/office/officeart/2005/8/layout/radial1"/>
    <dgm:cxn modelId="{C0091EDF-4BE2-4E06-A335-1EB61177E0FB}" srcId="{ECC66CA5-5E1B-4BF4-BB44-ECFE8F499DCF}" destId="{F6DDAAA9-1EAA-4EB2-A686-D4B6E1B16DCE}" srcOrd="2" destOrd="0" parTransId="{C318CAE1-1C89-4F6C-B06B-105BAC0BFBBF}" sibTransId="{5DFCFF15-A306-490C-9972-234A69FB6DBB}"/>
    <dgm:cxn modelId="{92A02379-276D-42D5-A6D1-7CF5947C1B5F}" type="presOf" srcId="{52775583-AA6C-41BC-AE48-92E1D1558D52}" destId="{D95F8CE5-0CF0-40FA-A860-ECD592C4142F}" srcOrd="0" destOrd="0" presId="urn:microsoft.com/office/officeart/2005/8/layout/radial1"/>
    <dgm:cxn modelId="{3E55CE96-8F4E-4E0D-9B4B-F46860E3373E}" type="presParOf" srcId="{D95F8CE5-0CF0-40FA-A860-ECD592C4142F}" destId="{4BD832AF-48EF-4ECA-B283-844474BFA336}" srcOrd="0" destOrd="0" presId="urn:microsoft.com/office/officeart/2005/8/layout/radial1"/>
    <dgm:cxn modelId="{8B28FFDB-AB65-40CE-97E0-BCB33A34DE9B}" type="presParOf" srcId="{D95F8CE5-0CF0-40FA-A860-ECD592C4142F}" destId="{4F5D4BDC-420B-464D-B2B9-5D4F6623131D}" srcOrd="1" destOrd="0" presId="urn:microsoft.com/office/officeart/2005/8/layout/radial1"/>
    <dgm:cxn modelId="{9309595D-0C6E-4AB9-B4F6-3B2BB431C103}" type="presParOf" srcId="{4F5D4BDC-420B-464D-B2B9-5D4F6623131D}" destId="{6FD1E197-2E51-436B-A52C-11BBB423D78A}" srcOrd="0" destOrd="0" presId="urn:microsoft.com/office/officeart/2005/8/layout/radial1"/>
    <dgm:cxn modelId="{42DB908E-6D90-4E46-9593-C4D4FC57087D}" type="presParOf" srcId="{D95F8CE5-0CF0-40FA-A860-ECD592C4142F}" destId="{DF9360B7-EDAB-46EC-8E1A-340E1B0AAF36}" srcOrd="2" destOrd="0" presId="urn:microsoft.com/office/officeart/2005/8/layout/radial1"/>
    <dgm:cxn modelId="{D4B0EB14-6C7E-4D08-883E-7FC97DE9DEE3}" type="presParOf" srcId="{D95F8CE5-0CF0-40FA-A860-ECD592C4142F}" destId="{904ED47B-379E-4B11-A185-4DB901856136}" srcOrd="3" destOrd="0" presId="urn:microsoft.com/office/officeart/2005/8/layout/radial1"/>
    <dgm:cxn modelId="{7125E26B-08BE-4512-AECC-EEA804B3DA83}" type="presParOf" srcId="{904ED47B-379E-4B11-A185-4DB901856136}" destId="{A455F3D3-CA94-4BCC-A521-96C0481B21B2}" srcOrd="0" destOrd="0" presId="urn:microsoft.com/office/officeart/2005/8/layout/radial1"/>
    <dgm:cxn modelId="{D129FF0E-4BC6-4830-8A41-8C081B965359}" type="presParOf" srcId="{D95F8CE5-0CF0-40FA-A860-ECD592C4142F}" destId="{AA039588-9362-4BD8-8379-3807EBE2427D}" srcOrd="4" destOrd="0" presId="urn:microsoft.com/office/officeart/2005/8/layout/radial1"/>
    <dgm:cxn modelId="{07964955-06B5-43B1-A13C-E6C8C184026C}" type="presParOf" srcId="{D95F8CE5-0CF0-40FA-A860-ECD592C4142F}" destId="{8D8F7E47-F95C-49B4-B5A2-367EE9D323B0}" srcOrd="5" destOrd="0" presId="urn:microsoft.com/office/officeart/2005/8/layout/radial1"/>
    <dgm:cxn modelId="{DDCB410E-07E2-4D26-8DE7-1A779ECB5F36}" type="presParOf" srcId="{8D8F7E47-F95C-49B4-B5A2-367EE9D323B0}" destId="{5D6AEFCB-F4CB-460E-AD30-56BA6DA0023D}" srcOrd="0" destOrd="0" presId="urn:microsoft.com/office/officeart/2005/8/layout/radial1"/>
    <dgm:cxn modelId="{5DDF558C-23D0-401F-B33B-4FD9F809145F}" type="presParOf" srcId="{D95F8CE5-0CF0-40FA-A860-ECD592C4142F}" destId="{10D12137-6E5C-45CC-A506-D9FE06BC557C}" srcOrd="6" destOrd="0" presId="urn:microsoft.com/office/officeart/2005/8/layout/radial1"/>
    <dgm:cxn modelId="{EFA77350-49D4-49CD-9937-6B6E5BEAE047}" type="presParOf" srcId="{D95F8CE5-0CF0-40FA-A860-ECD592C4142F}" destId="{56945B5A-0366-459D-BFDC-BE055C8D2DE7}" srcOrd="7" destOrd="0" presId="urn:microsoft.com/office/officeart/2005/8/layout/radial1"/>
    <dgm:cxn modelId="{48074CFD-4143-4461-A065-181A052AB0A7}" type="presParOf" srcId="{56945B5A-0366-459D-BFDC-BE055C8D2DE7}" destId="{0790CD26-91A1-4C1D-8339-0B1A807F335D}" srcOrd="0" destOrd="0" presId="urn:microsoft.com/office/officeart/2005/8/layout/radial1"/>
    <dgm:cxn modelId="{405E72C7-B579-431E-A402-EFE636BA2B11}" type="presParOf" srcId="{D95F8CE5-0CF0-40FA-A860-ECD592C4142F}" destId="{BEC71E1E-AA25-42E4-97CA-FDB48C09BFAA}" srcOrd="8" destOrd="0" presId="urn:microsoft.com/office/officeart/2005/8/layout/radial1"/>
    <dgm:cxn modelId="{381F1499-9278-4577-AE8B-BB675AEEA7A8}" type="presParOf" srcId="{D95F8CE5-0CF0-40FA-A860-ECD592C4142F}" destId="{907E878F-6895-4A4D-A35B-FF5A1DC4F316}" srcOrd="9" destOrd="0" presId="urn:microsoft.com/office/officeart/2005/8/layout/radial1"/>
    <dgm:cxn modelId="{CB029378-8906-4C66-819F-07E69E80B017}" type="presParOf" srcId="{907E878F-6895-4A4D-A35B-FF5A1DC4F316}" destId="{FE741125-6F58-41A4-A2A6-FF1C062B0F10}" srcOrd="0" destOrd="0" presId="urn:microsoft.com/office/officeart/2005/8/layout/radial1"/>
    <dgm:cxn modelId="{214D0192-6CC7-4331-BD71-D0AA4003DC71}" type="presParOf" srcId="{D95F8CE5-0CF0-40FA-A860-ECD592C4142F}" destId="{FBB0245B-D4E3-4E9E-B516-BCDFC8A55865}" srcOrd="10" destOrd="0" presId="urn:microsoft.com/office/officeart/2005/8/layout/radia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A15FF-0323-47DB-B908-70E78E955CF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821E4157-F273-40F1-8952-E07E608415A3}">
      <dgm:prSet phldrT="[文本]" custT="1"/>
      <dgm:spPr/>
      <dgm:t>
        <a:bodyPr/>
        <a:lstStyle/>
        <a:p>
          <a:r>
            <a:rPr lang="zh-CN" altLang="en-US" sz="3200" b="1" dirty="0" smtClean="0">
              <a:latin typeface="+mn-lt"/>
              <a:ea typeface="+mn-ea"/>
            </a:rPr>
            <a:t>高性能</a:t>
          </a:r>
          <a:endParaRPr lang="zh-CN" altLang="en-US" sz="3200" b="1" dirty="0">
            <a:latin typeface="+mn-lt"/>
            <a:ea typeface="+mn-ea"/>
          </a:endParaRPr>
        </a:p>
      </dgm:t>
    </dgm:pt>
    <dgm:pt modelId="{3F6DFE5B-C408-4E34-99DA-E34F2A23B79F}" cxnId="{CCFDBC28-0070-492D-9A09-BE6258F585E1}" type="parTrans">
      <dgm:prSet/>
      <dgm:spPr/>
      <dgm:t>
        <a:bodyPr/>
        <a:lstStyle/>
        <a:p>
          <a:endParaRPr lang="zh-CN" altLang="en-US">
            <a:latin typeface="+mn-lt"/>
            <a:ea typeface="+mn-ea"/>
          </a:endParaRPr>
        </a:p>
      </dgm:t>
    </dgm:pt>
    <dgm:pt modelId="{8225BF13-374A-4624-BE98-DB331DA47B16}" cxnId="{CCFDBC28-0070-492D-9A09-BE6258F585E1}" type="sibTrans">
      <dgm:prSet/>
      <dgm:spPr/>
      <dgm:t>
        <a:bodyPr/>
        <a:lstStyle/>
        <a:p>
          <a:endParaRPr lang="zh-CN" altLang="en-US">
            <a:latin typeface="+mn-lt"/>
            <a:ea typeface="+mn-ea"/>
          </a:endParaRPr>
        </a:p>
      </dgm:t>
    </dgm:pt>
    <dgm:pt modelId="{BC6D33A0-6A67-4B3A-9C32-5DBD12B071C9}">
      <dgm:prSet phldrT="[文本]"/>
      <dgm:spPr/>
      <dgm:t>
        <a:bodyPr/>
        <a:lstStyle/>
        <a:p>
          <a:r>
            <a:rPr lang="zh-CN" altLang="en-US" b="1" dirty="0" smtClean="0">
              <a:solidFill>
                <a:srgbClr val="000000"/>
              </a:solidFill>
              <a:latin typeface="+mn-lt"/>
              <a:ea typeface="+mn-ea"/>
              <a:cs typeface="Arial" panose="020B0604020202020204" pitchFamily="34" charset="0"/>
            </a:rPr>
            <a:t>支持高吞吐强一致性事务能力</a:t>
          </a:r>
          <a:endParaRPr lang="zh-CN" altLang="en-US" dirty="0">
            <a:latin typeface="+mn-lt"/>
            <a:ea typeface="+mn-ea"/>
          </a:endParaRPr>
        </a:p>
      </dgm:t>
    </dgm:pt>
    <dgm:pt modelId="{E214CA0D-F05A-4B71-BBB6-20B73CFAFE7D}" cxnId="{DC8C437C-D6FE-4CC3-A056-BD9B6053456D}" type="parTrans">
      <dgm:prSet/>
      <dgm:spPr/>
      <dgm:t>
        <a:bodyPr/>
        <a:lstStyle/>
        <a:p>
          <a:endParaRPr lang="zh-CN" altLang="en-US">
            <a:latin typeface="+mn-lt"/>
            <a:ea typeface="+mn-ea"/>
          </a:endParaRPr>
        </a:p>
      </dgm:t>
    </dgm:pt>
    <dgm:pt modelId="{73D24398-320F-4E35-B7CA-C33E379B27B4}" cxnId="{DC8C437C-D6FE-4CC3-A056-BD9B6053456D}" type="sibTrans">
      <dgm:prSet/>
      <dgm:spPr/>
      <dgm:t>
        <a:bodyPr/>
        <a:lstStyle/>
        <a:p>
          <a:endParaRPr lang="zh-CN" altLang="en-US">
            <a:latin typeface="+mn-lt"/>
            <a:ea typeface="+mn-ea"/>
          </a:endParaRPr>
        </a:p>
      </dgm:t>
    </dgm:pt>
    <dgm:pt modelId="{E61F795E-D851-4D46-818B-A0AD472E492B}">
      <dgm:prSet phldrT="[文本]" custT="1"/>
      <dgm:spPr/>
      <dgm:t>
        <a:bodyPr/>
        <a:lstStyle/>
        <a:p>
          <a:r>
            <a:rPr lang="zh-CN" altLang="en-US" sz="3200" b="1" dirty="0" smtClean="0">
              <a:solidFill>
                <a:schemeClr val="bg1"/>
              </a:solidFill>
              <a:latin typeface="+mn-lt"/>
              <a:ea typeface="+mn-ea"/>
              <a:cs typeface="Arial" panose="020B0604020202020204" pitchFamily="34" charset="0"/>
            </a:rPr>
            <a:t>高可用</a:t>
          </a:r>
          <a:endParaRPr lang="zh-CN" altLang="en-US" sz="3200" b="1" dirty="0">
            <a:solidFill>
              <a:schemeClr val="bg1"/>
            </a:solidFill>
            <a:latin typeface="+mn-lt"/>
            <a:ea typeface="+mn-ea"/>
          </a:endParaRPr>
        </a:p>
      </dgm:t>
    </dgm:pt>
    <dgm:pt modelId="{99CADD11-178F-4ED9-9665-1F25FC850058}" cxnId="{6E3E468B-8A36-4545-B78D-9D20E826B50C}" type="parTrans">
      <dgm:prSet/>
      <dgm:spPr/>
      <dgm:t>
        <a:bodyPr/>
        <a:lstStyle/>
        <a:p>
          <a:endParaRPr lang="zh-CN" altLang="en-US">
            <a:latin typeface="+mn-lt"/>
            <a:ea typeface="+mn-ea"/>
          </a:endParaRPr>
        </a:p>
      </dgm:t>
    </dgm:pt>
    <dgm:pt modelId="{7601866F-8035-45DD-8797-EE902F58E539}" cxnId="{6E3E468B-8A36-4545-B78D-9D20E826B50C}" type="sibTrans">
      <dgm:prSet/>
      <dgm:spPr/>
      <dgm:t>
        <a:bodyPr/>
        <a:lstStyle/>
        <a:p>
          <a:endParaRPr lang="zh-CN" altLang="en-US">
            <a:latin typeface="+mn-lt"/>
            <a:ea typeface="+mn-ea"/>
          </a:endParaRPr>
        </a:p>
      </dgm:t>
    </dgm:pt>
    <dgm:pt modelId="{E1AE3075-A7F1-4B02-89C0-1E14D01A5E8D}">
      <dgm:prSet phldrT="[文本]"/>
      <dgm:spPr/>
      <dgm:t>
        <a:bodyPr/>
        <a:lstStyle/>
        <a:p>
          <a:r>
            <a:rPr lang="zh-CN" altLang="en-US" b="1" dirty="0" smtClean="0">
              <a:solidFill>
                <a:sysClr val="windowText" lastClr="000000">
                  <a:lumMod val="75000"/>
                  <a:lumOff val="25000"/>
                </a:sysClr>
              </a:solidFill>
              <a:latin typeface="+mn-lt"/>
              <a:ea typeface="+mn-ea"/>
              <a:cs typeface="Arial" panose="020B0604020202020204" pitchFamily="34" charset="0"/>
            </a:rPr>
            <a:t>双活和两地三中心高可用</a:t>
          </a:r>
          <a:endParaRPr lang="zh-CN" altLang="en-US" dirty="0">
            <a:latin typeface="+mn-lt"/>
            <a:ea typeface="+mn-ea"/>
          </a:endParaRPr>
        </a:p>
      </dgm:t>
    </dgm:pt>
    <dgm:pt modelId="{113D2C0A-9CA3-411A-A71D-8C38C8328E46}" cxnId="{CDAE7563-CC1A-4D00-809E-4060126CB474}" type="parTrans">
      <dgm:prSet/>
      <dgm:spPr/>
      <dgm:t>
        <a:bodyPr/>
        <a:lstStyle/>
        <a:p>
          <a:endParaRPr lang="zh-CN" altLang="en-US">
            <a:latin typeface="+mn-lt"/>
            <a:ea typeface="+mn-ea"/>
          </a:endParaRPr>
        </a:p>
      </dgm:t>
    </dgm:pt>
    <dgm:pt modelId="{4D1F47D4-0008-4783-AA76-2677DAA9AA1C}" cxnId="{CDAE7563-CC1A-4D00-809E-4060126CB474}" type="sibTrans">
      <dgm:prSet/>
      <dgm:spPr/>
      <dgm:t>
        <a:bodyPr/>
        <a:lstStyle/>
        <a:p>
          <a:endParaRPr lang="zh-CN" altLang="en-US">
            <a:latin typeface="+mn-lt"/>
            <a:ea typeface="+mn-ea"/>
          </a:endParaRPr>
        </a:p>
      </dgm:t>
    </dgm:pt>
    <dgm:pt modelId="{D947B1FB-54AE-4468-BE96-A4E1B3052880}">
      <dgm:prSet phldrT="[文本]" custT="1"/>
      <dgm:spPr/>
      <dgm:t>
        <a:bodyPr/>
        <a:lstStyle/>
        <a:p>
          <a:r>
            <a:rPr lang="zh-CN" altLang="en-US" sz="3200" b="1" dirty="0" smtClean="0">
              <a:solidFill>
                <a:schemeClr val="bg1"/>
              </a:solidFill>
              <a:latin typeface="+mn-lt"/>
              <a:ea typeface="+mn-ea"/>
              <a:cs typeface="Arial" panose="020B0604020202020204" pitchFamily="34" charset="0"/>
            </a:rPr>
            <a:t>高扩展</a:t>
          </a:r>
          <a:endParaRPr lang="zh-CN" altLang="en-US" sz="3200" b="1" dirty="0">
            <a:solidFill>
              <a:schemeClr val="bg1"/>
            </a:solidFill>
            <a:latin typeface="+mn-lt"/>
            <a:ea typeface="+mn-ea"/>
          </a:endParaRPr>
        </a:p>
      </dgm:t>
    </dgm:pt>
    <dgm:pt modelId="{66BE188E-1377-4C52-912C-6DEA2E2C6E16}" cxnId="{E676852B-B1D7-48B3-A3EE-2983046DCC8C}" type="parTrans">
      <dgm:prSet/>
      <dgm:spPr/>
      <dgm:t>
        <a:bodyPr/>
        <a:lstStyle/>
        <a:p>
          <a:endParaRPr lang="zh-CN" altLang="en-US">
            <a:latin typeface="+mn-lt"/>
            <a:ea typeface="+mn-ea"/>
          </a:endParaRPr>
        </a:p>
      </dgm:t>
    </dgm:pt>
    <dgm:pt modelId="{CFA82DF6-AF56-410C-8C5E-219FAB925A34}" cxnId="{E676852B-B1D7-48B3-A3EE-2983046DCC8C}" type="sibTrans">
      <dgm:prSet/>
      <dgm:spPr/>
      <dgm:t>
        <a:bodyPr/>
        <a:lstStyle/>
        <a:p>
          <a:endParaRPr lang="zh-CN" altLang="en-US">
            <a:latin typeface="+mn-lt"/>
            <a:ea typeface="+mn-ea"/>
          </a:endParaRPr>
        </a:p>
      </dgm:t>
    </dgm:pt>
    <dgm:pt modelId="{7329DCB7-CF04-4BC4-A791-8EEDA71E538E}">
      <dgm:prSet phldrT="[文本]"/>
      <dgm:spPr/>
      <dgm:t>
        <a:bodyPr/>
        <a:lstStyle/>
        <a:p>
          <a:r>
            <a:rPr lang="zh-CN" altLang="en-US" b="1" dirty="0" smtClean="0">
              <a:solidFill>
                <a:sysClr val="windowText" lastClr="000000">
                  <a:lumMod val="75000"/>
                  <a:lumOff val="25000"/>
                </a:sysClr>
              </a:solidFill>
              <a:latin typeface="+mn-lt"/>
              <a:ea typeface="+mn-ea"/>
              <a:cs typeface="Arial" panose="020B0604020202020204" pitchFamily="34" charset="0"/>
            </a:rPr>
            <a:t>容量和性能按需水平扩展</a:t>
          </a:r>
          <a:endParaRPr lang="zh-CN" altLang="en-US" dirty="0">
            <a:latin typeface="+mn-lt"/>
            <a:ea typeface="+mn-ea"/>
          </a:endParaRPr>
        </a:p>
      </dgm:t>
    </dgm:pt>
    <dgm:pt modelId="{5772C812-B581-4892-8277-34E4B3E1F3DA}" cxnId="{D72A8E32-4BF8-414A-BB3B-3ED8EABC6EC5}" type="parTrans">
      <dgm:prSet/>
      <dgm:spPr/>
      <dgm:t>
        <a:bodyPr/>
        <a:lstStyle/>
        <a:p>
          <a:endParaRPr lang="zh-CN" altLang="en-US">
            <a:latin typeface="+mn-lt"/>
            <a:ea typeface="+mn-ea"/>
          </a:endParaRPr>
        </a:p>
      </dgm:t>
    </dgm:pt>
    <dgm:pt modelId="{393243DD-EA4B-440A-A6D0-7E6491919ECD}" cxnId="{D72A8E32-4BF8-414A-BB3B-3ED8EABC6EC5}" type="sibTrans">
      <dgm:prSet/>
      <dgm:spPr/>
      <dgm:t>
        <a:bodyPr/>
        <a:lstStyle/>
        <a:p>
          <a:endParaRPr lang="zh-CN" altLang="en-US">
            <a:latin typeface="+mn-lt"/>
            <a:ea typeface="+mn-ea"/>
          </a:endParaRPr>
        </a:p>
      </dgm:t>
    </dgm:pt>
    <dgm:pt modelId="{95007CC4-7F19-4A7F-9DEB-33A43B985F76}">
      <dgm:prSet phldrT="[文本]" custT="1"/>
      <dgm:spPr/>
      <dgm:t>
        <a:bodyPr/>
        <a:lstStyle/>
        <a:p>
          <a:r>
            <a:rPr lang="zh-CN" altLang="en-US" sz="2800" b="1" dirty="0" smtClean="0">
              <a:solidFill>
                <a:schemeClr val="bg1"/>
              </a:solidFill>
              <a:latin typeface="+mn-lt"/>
              <a:ea typeface="+mn-ea"/>
              <a:cs typeface="Arial" panose="020B0604020202020204" pitchFamily="34" charset="0"/>
            </a:rPr>
            <a:t>易管理</a:t>
          </a:r>
          <a:endParaRPr lang="zh-CN" altLang="en-US" sz="2800" b="1" dirty="0">
            <a:solidFill>
              <a:schemeClr val="bg1"/>
            </a:solidFill>
            <a:latin typeface="+mn-lt"/>
            <a:ea typeface="+mn-ea"/>
          </a:endParaRPr>
        </a:p>
      </dgm:t>
    </dgm:pt>
    <dgm:pt modelId="{A243CF5C-1E65-4FE1-8652-6CF59D2FA224}" cxnId="{8424182B-7EF0-4F2D-864C-B87DB4E04D4D}" type="parTrans">
      <dgm:prSet/>
      <dgm:spPr/>
      <dgm:t>
        <a:bodyPr/>
        <a:lstStyle/>
        <a:p>
          <a:endParaRPr lang="zh-CN" altLang="en-US">
            <a:latin typeface="+mn-lt"/>
            <a:ea typeface="+mn-ea"/>
          </a:endParaRPr>
        </a:p>
      </dgm:t>
    </dgm:pt>
    <dgm:pt modelId="{B1E82C96-34E0-41B7-908E-3E483332E03F}" cxnId="{8424182B-7EF0-4F2D-864C-B87DB4E04D4D}" type="sibTrans">
      <dgm:prSet/>
      <dgm:spPr/>
      <dgm:t>
        <a:bodyPr/>
        <a:lstStyle/>
        <a:p>
          <a:endParaRPr lang="zh-CN" altLang="en-US">
            <a:latin typeface="+mn-lt"/>
            <a:ea typeface="+mn-ea"/>
          </a:endParaRPr>
        </a:p>
      </dgm:t>
    </dgm:pt>
    <dgm:pt modelId="{380B6685-2C0B-44B6-A09B-04B54A6C7226}">
      <dgm:prSet phldrT="[文本]"/>
      <dgm:spPr/>
      <dgm:t>
        <a:bodyPr/>
        <a:lstStyle/>
        <a:p>
          <a:r>
            <a:rPr lang="zh-CN" altLang="en-US" b="1" dirty="0" smtClean="0">
              <a:solidFill>
                <a:sysClr val="windowText" lastClr="000000">
                  <a:lumMod val="75000"/>
                  <a:lumOff val="25000"/>
                </a:sysClr>
              </a:solidFill>
              <a:latin typeface="+mn-lt"/>
              <a:ea typeface="+mn-ea"/>
              <a:cs typeface="Arial" panose="020B0604020202020204" pitchFamily="34" charset="0"/>
            </a:rPr>
            <a:t>易迁移，易监控，运维</a:t>
          </a:r>
          <a:endParaRPr lang="zh-CN" altLang="en-US" dirty="0">
            <a:latin typeface="+mn-lt"/>
            <a:ea typeface="+mn-ea"/>
          </a:endParaRPr>
        </a:p>
      </dgm:t>
    </dgm:pt>
    <dgm:pt modelId="{21DBC1C4-25D0-43DE-A416-47C9997C9B79}" cxnId="{F58F44D3-1026-49C2-859D-7E00D98D71DC}" type="parTrans">
      <dgm:prSet/>
      <dgm:spPr/>
      <dgm:t>
        <a:bodyPr/>
        <a:lstStyle/>
        <a:p>
          <a:endParaRPr lang="zh-CN" altLang="en-US">
            <a:latin typeface="+mn-lt"/>
            <a:ea typeface="+mn-ea"/>
          </a:endParaRPr>
        </a:p>
      </dgm:t>
    </dgm:pt>
    <dgm:pt modelId="{D6B49142-4048-4461-B157-250FAE6D6491}" cxnId="{F58F44D3-1026-49C2-859D-7E00D98D71DC}" type="sibTrans">
      <dgm:prSet/>
      <dgm:spPr/>
      <dgm:t>
        <a:bodyPr/>
        <a:lstStyle/>
        <a:p>
          <a:endParaRPr lang="zh-CN" altLang="en-US">
            <a:latin typeface="+mn-lt"/>
            <a:ea typeface="+mn-ea"/>
          </a:endParaRPr>
        </a:p>
      </dgm:t>
    </dgm:pt>
    <dgm:pt modelId="{91ADAADA-0294-47A5-BA8B-A77F325558FE}">
      <dgm:prSet/>
      <dgm:spPr/>
      <dgm:t>
        <a:bodyPr/>
        <a:lstStyle/>
        <a:p>
          <a:r>
            <a:rPr lang="zh-CN" altLang="en-US" dirty="0" smtClean="0">
              <a:solidFill>
                <a:sysClr val="windowText" lastClr="000000">
                  <a:lumMod val="75000"/>
                  <a:lumOff val="25000"/>
                </a:sysClr>
              </a:solidFill>
              <a:latin typeface="+mn-lt"/>
              <a:ea typeface="+mn-ea"/>
              <a:cs typeface="Arial" panose="020B0604020202020204" pitchFamily="34" charset="0"/>
            </a:rPr>
            <a:t>集群内</a:t>
          </a:r>
          <a:r>
            <a:rPr lang="en-US" altLang="zh-CN" dirty="0" smtClean="0">
              <a:solidFill>
                <a:sysClr val="windowText" lastClr="000000">
                  <a:lumMod val="75000"/>
                  <a:lumOff val="25000"/>
                </a:sysClr>
              </a:solidFill>
              <a:latin typeface="+mn-lt"/>
              <a:ea typeface="+mn-ea"/>
              <a:cs typeface="Arial" panose="020B0604020202020204" pitchFamily="34" charset="0"/>
            </a:rPr>
            <a:t>HA</a:t>
          </a:r>
          <a:r>
            <a:rPr lang="zh-CN" altLang="en-US" dirty="0" smtClean="0">
              <a:solidFill>
                <a:sysClr val="windowText" lastClr="000000">
                  <a:lumMod val="75000"/>
                  <a:lumOff val="25000"/>
                </a:sysClr>
              </a:solidFill>
              <a:latin typeface="+mn-lt"/>
              <a:ea typeface="+mn-ea"/>
              <a:cs typeface="Arial" panose="020B0604020202020204" pitchFamily="34" charset="0"/>
            </a:rPr>
            <a:t>，数据不丢失，业务秒级中断；</a:t>
          </a:r>
          <a:endParaRPr lang="en-US" altLang="zh-CN" dirty="0">
            <a:solidFill>
              <a:sysClr val="windowText" lastClr="000000">
                <a:lumMod val="75000"/>
                <a:lumOff val="25000"/>
              </a:sysClr>
            </a:solidFill>
            <a:latin typeface="+mn-lt"/>
            <a:ea typeface="+mn-ea"/>
            <a:cs typeface="Arial" panose="020B0604020202020204" pitchFamily="34" charset="0"/>
          </a:endParaRPr>
        </a:p>
      </dgm:t>
    </dgm:pt>
    <dgm:pt modelId="{7BDC1813-C77B-4DE5-AAF6-29483F9A692F}" cxnId="{A35C0F3A-0CB2-4C54-B1C9-3532B55C459D}" type="parTrans">
      <dgm:prSet/>
      <dgm:spPr/>
      <dgm:t>
        <a:bodyPr/>
        <a:lstStyle/>
        <a:p>
          <a:endParaRPr lang="zh-CN" altLang="en-US">
            <a:latin typeface="+mn-lt"/>
            <a:ea typeface="+mn-ea"/>
          </a:endParaRPr>
        </a:p>
      </dgm:t>
    </dgm:pt>
    <dgm:pt modelId="{F1A3E3F4-02DE-445E-9E07-E281B5D94472}" cxnId="{A35C0F3A-0CB2-4C54-B1C9-3532B55C459D}" type="sibTrans">
      <dgm:prSet/>
      <dgm:spPr/>
      <dgm:t>
        <a:bodyPr/>
        <a:lstStyle/>
        <a:p>
          <a:endParaRPr lang="zh-CN" altLang="en-US">
            <a:latin typeface="+mn-lt"/>
            <a:ea typeface="+mn-ea"/>
          </a:endParaRPr>
        </a:p>
      </dgm:t>
    </dgm:pt>
    <dgm:pt modelId="{04A4BFCC-74E2-4EC1-9073-90B0C5445152}">
      <dgm:prSet/>
      <dgm:spPr/>
      <dgm:t>
        <a:bodyPr/>
        <a:lstStyle/>
        <a:p>
          <a:r>
            <a:rPr lang="zh-CN" altLang="en-US" dirty="0" smtClean="0">
              <a:solidFill>
                <a:sysClr val="windowText" lastClr="000000">
                  <a:lumMod val="75000"/>
                  <a:lumOff val="25000"/>
                </a:sysClr>
              </a:solidFill>
              <a:latin typeface="+mn-lt"/>
              <a:ea typeface="+mn-ea"/>
              <a:cs typeface="Arial" panose="020B0604020202020204" pitchFamily="34" charset="0"/>
            </a:rPr>
            <a:t>同城跨</a:t>
          </a:r>
          <a:r>
            <a:rPr lang="en-US" altLang="zh-CN" dirty="0" smtClean="0">
              <a:solidFill>
                <a:sysClr val="windowText" lastClr="000000">
                  <a:lumMod val="75000"/>
                  <a:lumOff val="25000"/>
                </a:sysClr>
              </a:solidFill>
              <a:latin typeface="+mn-lt"/>
              <a:ea typeface="+mn-ea"/>
              <a:cs typeface="Arial" panose="020B0604020202020204" pitchFamily="34" charset="0"/>
            </a:rPr>
            <a:t>AZ</a:t>
          </a:r>
          <a:r>
            <a:rPr lang="zh-CN" altLang="en-US" dirty="0" smtClean="0">
              <a:solidFill>
                <a:sysClr val="windowText" lastClr="000000">
                  <a:lumMod val="75000"/>
                  <a:lumOff val="25000"/>
                </a:sysClr>
              </a:solidFill>
              <a:latin typeface="+mn-lt"/>
              <a:ea typeface="+mn-ea"/>
              <a:cs typeface="Arial" panose="020B0604020202020204" pitchFamily="34" charset="0"/>
            </a:rPr>
            <a:t>容灾，数据不丢失，分钟级恢复；</a:t>
          </a:r>
          <a:endParaRPr lang="en-US" altLang="zh-CN" dirty="0">
            <a:solidFill>
              <a:sysClr val="windowText" lastClr="000000">
                <a:lumMod val="75000"/>
                <a:lumOff val="25000"/>
              </a:sysClr>
            </a:solidFill>
            <a:latin typeface="+mn-lt"/>
            <a:ea typeface="+mn-ea"/>
            <a:cs typeface="Arial" panose="020B0604020202020204" pitchFamily="34" charset="0"/>
          </a:endParaRPr>
        </a:p>
      </dgm:t>
    </dgm:pt>
    <dgm:pt modelId="{760176CA-0F76-4F52-BF84-853A1E96AD02}" cxnId="{9876B138-4644-407F-B85C-90646965AABA}" type="parTrans">
      <dgm:prSet/>
      <dgm:spPr/>
      <dgm:t>
        <a:bodyPr/>
        <a:lstStyle/>
        <a:p>
          <a:endParaRPr lang="zh-CN" altLang="en-US">
            <a:latin typeface="+mn-lt"/>
            <a:ea typeface="+mn-ea"/>
          </a:endParaRPr>
        </a:p>
      </dgm:t>
    </dgm:pt>
    <dgm:pt modelId="{2A04E85B-03C6-4540-AFB3-CAB6E01B5D74}" cxnId="{9876B138-4644-407F-B85C-90646965AABA}" type="sibTrans">
      <dgm:prSet/>
      <dgm:spPr/>
      <dgm:t>
        <a:bodyPr/>
        <a:lstStyle/>
        <a:p>
          <a:endParaRPr lang="zh-CN" altLang="en-US">
            <a:latin typeface="+mn-lt"/>
            <a:ea typeface="+mn-ea"/>
          </a:endParaRPr>
        </a:p>
      </dgm:t>
    </dgm:pt>
    <dgm:pt modelId="{FD8C3426-B402-425C-BAAB-0241CC2AF653}">
      <dgm:prSet/>
      <dgm:spPr/>
      <dgm:t>
        <a:bodyPr/>
        <a:lstStyle/>
        <a:p>
          <a:r>
            <a:rPr lang="zh-CN" altLang="en-US" dirty="0" smtClean="0">
              <a:solidFill>
                <a:sysClr val="windowText" lastClr="000000">
                  <a:lumMod val="75000"/>
                  <a:lumOff val="25000"/>
                </a:sysClr>
              </a:solidFill>
              <a:latin typeface="+mn-lt"/>
              <a:ea typeface="+mn-ea"/>
              <a:cs typeface="Arial" panose="020B0604020202020204" pitchFamily="34" charset="0"/>
            </a:rPr>
            <a:t>两地三中心部署。</a:t>
          </a:r>
          <a:endParaRPr lang="en-US" altLang="zh-CN" dirty="0">
            <a:solidFill>
              <a:sysClr val="windowText" lastClr="000000">
                <a:lumMod val="75000"/>
                <a:lumOff val="25000"/>
              </a:sysClr>
            </a:solidFill>
            <a:latin typeface="+mn-lt"/>
            <a:ea typeface="+mn-ea"/>
            <a:cs typeface="Arial" panose="020B0604020202020204" pitchFamily="34" charset="0"/>
          </a:endParaRPr>
        </a:p>
      </dgm:t>
    </dgm:pt>
    <dgm:pt modelId="{00AED302-F379-46B9-A670-FE2FCFBE9651}" cxnId="{3D6A3169-7238-48D6-B1FF-94C1D012AC89}" type="parTrans">
      <dgm:prSet/>
      <dgm:spPr/>
      <dgm:t>
        <a:bodyPr/>
        <a:lstStyle/>
        <a:p>
          <a:endParaRPr lang="zh-CN" altLang="en-US">
            <a:latin typeface="+mn-lt"/>
            <a:ea typeface="+mn-ea"/>
          </a:endParaRPr>
        </a:p>
      </dgm:t>
    </dgm:pt>
    <dgm:pt modelId="{D994D990-FD2F-4323-9B96-ED3645829A73}" cxnId="{3D6A3169-7238-48D6-B1FF-94C1D012AC89}" type="sibTrans">
      <dgm:prSet/>
      <dgm:spPr/>
      <dgm:t>
        <a:bodyPr/>
        <a:lstStyle/>
        <a:p>
          <a:endParaRPr lang="zh-CN" altLang="en-US">
            <a:latin typeface="+mn-lt"/>
            <a:ea typeface="+mn-ea"/>
          </a:endParaRPr>
        </a:p>
      </dgm:t>
    </dgm:pt>
    <dgm:pt modelId="{A68C89AD-B157-4324-8C57-E60342ACE280}">
      <dgm:prSet/>
      <dgm:spPr/>
      <dgm:t>
        <a:bodyPr/>
        <a:lstStyle/>
        <a:p>
          <a:r>
            <a:rPr lang="en-US" altLang="zh-CN" dirty="0" smtClean="0">
              <a:solidFill>
                <a:sysClr val="windowText" lastClr="000000">
                  <a:lumMod val="75000"/>
                  <a:lumOff val="25000"/>
                </a:sysClr>
              </a:solidFill>
              <a:latin typeface="+mn-lt"/>
              <a:ea typeface="+mn-ea"/>
              <a:cs typeface="Arial" panose="020B0604020202020204" pitchFamily="34" charset="0"/>
            </a:rPr>
            <a:t>256</a:t>
          </a:r>
          <a:r>
            <a:rPr lang="zh-CN" altLang="en-US" dirty="0" smtClean="0">
              <a:solidFill>
                <a:sysClr val="windowText" lastClr="000000">
                  <a:lumMod val="75000"/>
                  <a:lumOff val="25000"/>
                </a:sysClr>
              </a:solidFill>
              <a:latin typeface="+mn-lt"/>
              <a:ea typeface="+mn-ea"/>
              <a:cs typeface="Arial" panose="020B0604020202020204" pitchFamily="34" charset="0"/>
            </a:rPr>
            <a:t>节点扩展能力，卓越</a:t>
          </a:r>
          <a:r>
            <a:rPr lang="zh-CN" altLang="en-US" dirty="0" smtClean="0">
              <a:solidFill>
                <a:srgbClr val="000000"/>
              </a:solidFill>
              <a:latin typeface="+mn-lt"/>
              <a:ea typeface="+mn-ea"/>
              <a:cs typeface="Arial" panose="020B0604020202020204" pitchFamily="34" charset="0"/>
            </a:rPr>
            <a:t>线性比；</a:t>
          </a:r>
          <a:endParaRPr lang="en-US" altLang="zh-CN" dirty="0">
            <a:solidFill>
              <a:srgbClr val="000000"/>
            </a:solidFill>
            <a:latin typeface="+mn-lt"/>
            <a:ea typeface="+mn-ea"/>
            <a:cs typeface="Arial" panose="020B0604020202020204" pitchFamily="34" charset="0"/>
          </a:endParaRPr>
        </a:p>
      </dgm:t>
    </dgm:pt>
    <dgm:pt modelId="{2B271799-0F08-4995-B997-1FBFF4797E86}" cxnId="{E6DD5FCF-2B7B-4547-A711-4569F4D48729}" type="parTrans">
      <dgm:prSet/>
      <dgm:spPr/>
      <dgm:t>
        <a:bodyPr/>
        <a:lstStyle/>
        <a:p>
          <a:endParaRPr lang="zh-CN" altLang="en-US">
            <a:latin typeface="+mn-lt"/>
            <a:ea typeface="+mn-ea"/>
          </a:endParaRPr>
        </a:p>
      </dgm:t>
    </dgm:pt>
    <dgm:pt modelId="{1AEBDAFC-65DB-4534-A42D-0F8585B7EE66}" cxnId="{E6DD5FCF-2B7B-4547-A711-4569F4D48729}" type="sibTrans">
      <dgm:prSet/>
      <dgm:spPr/>
      <dgm:t>
        <a:bodyPr/>
        <a:lstStyle/>
        <a:p>
          <a:endParaRPr lang="zh-CN" altLang="en-US">
            <a:latin typeface="+mn-lt"/>
            <a:ea typeface="+mn-ea"/>
          </a:endParaRPr>
        </a:p>
      </dgm:t>
    </dgm:pt>
    <dgm:pt modelId="{9D625A83-B014-48CB-A584-E83D8B1C3183}">
      <dgm:prSet/>
      <dgm:spPr/>
      <dgm:t>
        <a:bodyPr/>
        <a:lstStyle/>
        <a:p>
          <a:r>
            <a:rPr lang="zh-CN" altLang="en-US" dirty="0" smtClean="0">
              <a:solidFill>
                <a:srgbClr val="000000"/>
              </a:solidFill>
              <a:latin typeface="+mn-lt"/>
              <a:ea typeface="+mn-ea"/>
              <a:cs typeface="Arial" panose="020B0604020202020204" pitchFamily="34" charset="0"/>
            </a:rPr>
            <a:t>在线扩容。</a:t>
          </a:r>
          <a:endParaRPr lang="en-US" altLang="zh-CN" dirty="0">
            <a:solidFill>
              <a:srgbClr val="000000"/>
            </a:solidFill>
            <a:latin typeface="+mn-lt"/>
            <a:ea typeface="+mn-ea"/>
            <a:cs typeface="Arial" panose="020B0604020202020204" pitchFamily="34" charset="0"/>
          </a:endParaRPr>
        </a:p>
      </dgm:t>
    </dgm:pt>
    <dgm:pt modelId="{93E0C07B-A3C8-408E-817C-D2B5E8704A90}" cxnId="{2329BE3A-7927-4879-A86D-A20D7AA61B82}" type="parTrans">
      <dgm:prSet/>
      <dgm:spPr/>
      <dgm:t>
        <a:bodyPr/>
        <a:lstStyle/>
        <a:p>
          <a:endParaRPr lang="zh-CN" altLang="en-US">
            <a:latin typeface="+mn-lt"/>
            <a:ea typeface="+mn-ea"/>
          </a:endParaRPr>
        </a:p>
      </dgm:t>
    </dgm:pt>
    <dgm:pt modelId="{A80D9E29-E399-4C8A-826B-41A68E01E177}" cxnId="{2329BE3A-7927-4879-A86D-A20D7AA61B82}" type="sibTrans">
      <dgm:prSet/>
      <dgm:spPr/>
      <dgm:t>
        <a:bodyPr/>
        <a:lstStyle/>
        <a:p>
          <a:endParaRPr lang="zh-CN" altLang="en-US">
            <a:latin typeface="+mn-lt"/>
            <a:ea typeface="+mn-ea"/>
          </a:endParaRPr>
        </a:p>
      </dgm:t>
    </dgm:pt>
    <dgm:pt modelId="{535CA89D-6CD7-4675-8C59-CEFB5268BDAF}">
      <dgm:prSet/>
      <dgm:spPr/>
      <dgm:t>
        <a:bodyPr/>
        <a:lstStyle/>
        <a:p>
          <a:r>
            <a:rPr lang="zh-CN" altLang="en-US" dirty="0" smtClean="0">
              <a:solidFill>
                <a:srgbClr val="000000"/>
              </a:solidFill>
              <a:latin typeface="+mn-lt"/>
              <a:ea typeface="+mn-ea"/>
              <a:cs typeface="Arial" panose="020B0604020202020204" pitchFamily="34" charset="0"/>
            </a:rPr>
            <a:t>鲲鹏</a:t>
          </a:r>
          <a:r>
            <a:rPr lang="en-US" altLang="zh-CN" dirty="0" smtClean="0">
              <a:solidFill>
                <a:srgbClr val="000000"/>
              </a:solidFill>
              <a:latin typeface="+mn-lt"/>
              <a:ea typeface="+mn-ea"/>
              <a:cs typeface="Arial" panose="020B0604020202020204" pitchFamily="34" charset="0"/>
            </a:rPr>
            <a:t>2</a:t>
          </a:r>
          <a:r>
            <a:rPr lang="zh-CN" altLang="en-US" dirty="0" smtClean="0">
              <a:solidFill>
                <a:srgbClr val="000000"/>
              </a:solidFill>
              <a:latin typeface="+mn-lt"/>
              <a:ea typeface="+mn-ea"/>
              <a:cs typeface="Arial" panose="020B0604020202020204" pitchFamily="34" charset="0"/>
            </a:rPr>
            <a:t>路服务器</a:t>
          </a:r>
          <a:endParaRPr lang="en-US" altLang="zh-CN" dirty="0">
            <a:solidFill>
              <a:srgbClr val="000000"/>
            </a:solidFill>
            <a:latin typeface="+mn-lt"/>
            <a:ea typeface="+mn-ea"/>
            <a:cs typeface="Arial" panose="020B0604020202020204" pitchFamily="34" charset="0"/>
          </a:endParaRPr>
        </a:p>
      </dgm:t>
    </dgm:pt>
    <dgm:pt modelId="{4DFB576F-E593-4E53-A6D4-1837BE91C7BD}" cxnId="{DFF29E09-B7D9-467E-B34F-D6FF7963816F}" type="parTrans">
      <dgm:prSet/>
      <dgm:spPr/>
      <dgm:t>
        <a:bodyPr/>
        <a:lstStyle/>
        <a:p>
          <a:endParaRPr lang="zh-CN" altLang="en-US">
            <a:latin typeface="+mn-lt"/>
            <a:ea typeface="+mn-ea"/>
          </a:endParaRPr>
        </a:p>
      </dgm:t>
    </dgm:pt>
    <dgm:pt modelId="{F17F3B36-8AFD-4ED0-9B0D-CCB4E636B2BC}" cxnId="{DFF29E09-B7D9-467E-B34F-D6FF7963816F}" type="sibTrans">
      <dgm:prSet/>
      <dgm:spPr/>
      <dgm:t>
        <a:bodyPr/>
        <a:lstStyle/>
        <a:p>
          <a:endParaRPr lang="zh-CN" altLang="en-US">
            <a:latin typeface="+mn-lt"/>
            <a:ea typeface="+mn-ea"/>
          </a:endParaRPr>
        </a:p>
      </dgm:t>
    </dgm:pt>
    <dgm:pt modelId="{B98DBD3E-80D5-4F86-85F6-CD444DD3AA79}">
      <dgm:prSet/>
      <dgm:spPr/>
      <dgm:t>
        <a:bodyPr/>
        <a:lstStyle/>
        <a:p>
          <a:r>
            <a:rPr lang="zh-CN" altLang="en-US" dirty="0" smtClean="0">
              <a:solidFill>
                <a:srgbClr val="000000"/>
              </a:solidFill>
              <a:latin typeface="+mn-lt"/>
              <a:ea typeface="+mn-ea"/>
              <a:cs typeface="Arial" panose="020B0604020202020204" pitchFamily="34" charset="0"/>
            </a:rPr>
            <a:t>分布式强一致：</a:t>
          </a:r>
          <a:r>
            <a:rPr lang="en-US" altLang="zh-CN" dirty="0" smtClean="0">
              <a:solidFill>
                <a:srgbClr val="000000"/>
              </a:solidFill>
              <a:latin typeface="+mn-lt"/>
              <a:ea typeface="+mn-ea"/>
              <a:cs typeface="Arial" panose="020B0604020202020204" pitchFamily="34" charset="0"/>
            </a:rPr>
            <a:t>32</a:t>
          </a:r>
          <a:r>
            <a:rPr lang="zh-CN" altLang="en-US" dirty="0" smtClean="0">
              <a:solidFill>
                <a:srgbClr val="000000"/>
              </a:solidFill>
              <a:latin typeface="+mn-lt"/>
              <a:ea typeface="+mn-ea"/>
              <a:cs typeface="Arial" panose="020B0604020202020204" pitchFamily="34" charset="0"/>
            </a:rPr>
            <a:t>节点</a:t>
          </a:r>
          <a:r>
            <a:rPr lang="en-US" altLang="zh-CN" dirty="0" smtClean="0">
              <a:solidFill>
                <a:srgbClr val="000000"/>
              </a:solidFill>
              <a:latin typeface="+mn-lt"/>
              <a:ea typeface="+mn-ea"/>
              <a:cs typeface="Arial" panose="020B0604020202020204" pitchFamily="34" charset="0"/>
            </a:rPr>
            <a:t>1200</a:t>
          </a:r>
          <a:r>
            <a:rPr lang="zh-CN" altLang="en-US" dirty="0" smtClean="0">
              <a:solidFill>
                <a:srgbClr val="000000"/>
              </a:solidFill>
              <a:latin typeface="+mn-lt"/>
              <a:ea typeface="+mn-ea"/>
              <a:cs typeface="Arial" panose="020B0604020202020204" pitchFamily="34" charset="0"/>
            </a:rPr>
            <a:t>万</a:t>
          </a:r>
          <a:r>
            <a:rPr lang="en-US" altLang="zh-CN" dirty="0" err="1" smtClean="0">
              <a:solidFill>
                <a:srgbClr val="000000"/>
              </a:solidFill>
              <a:latin typeface="+mn-lt"/>
              <a:ea typeface="+mn-ea"/>
              <a:cs typeface="Arial" panose="020B0604020202020204" pitchFamily="34" charset="0"/>
            </a:rPr>
            <a:t>tpmC</a:t>
          </a:r>
          <a:endParaRPr lang="en-US" altLang="zh-CN" dirty="0">
            <a:solidFill>
              <a:srgbClr val="000000"/>
            </a:solidFill>
            <a:latin typeface="+mn-lt"/>
            <a:ea typeface="+mn-ea"/>
            <a:cs typeface="Arial" panose="020B0604020202020204" pitchFamily="34" charset="0"/>
          </a:endParaRPr>
        </a:p>
      </dgm:t>
    </dgm:pt>
    <dgm:pt modelId="{FFA00B62-B451-4D26-B968-E3E5AA617317}" cxnId="{FE402650-2D7C-4E5E-A0EA-ACBD6F8E38E8}" type="parTrans">
      <dgm:prSet/>
      <dgm:spPr/>
      <dgm:t>
        <a:bodyPr/>
        <a:lstStyle/>
        <a:p>
          <a:endParaRPr lang="zh-CN" altLang="en-US">
            <a:latin typeface="+mn-lt"/>
            <a:ea typeface="+mn-ea"/>
          </a:endParaRPr>
        </a:p>
      </dgm:t>
    </dgm:pt>
    <dgm:pt modelId="{BC4C309A-E268-49A5-914F-C02107304486}" cxnId="{FE402650-2D7C-4E5E-A0EA-ACBD6F8E38E8}" type="sibTrans">
      <dgm:prSet/>
      <dgm:spPr/>
      <dgm:t>
        <a:bodyPr/>
        <a:lstStyle/>
        <a:p>
          <a:endParaRPr lang="zh-CN" altLang="en-US">
            <a:latin typeface="+mn-lt"/>
            <a:ea typeface="+mn-ea"/>
          </a:endParaRPr>
        </a:p>
      </dgm:t>
    </dgm:pt>
    <dgm:pt modelId="{CE77A3F4-C76F-4C1F-8108-9138A6B6826B}">
      <dgm:prSet/>
      <dgm:spPr/>
      <dgm:t>
        <a:bodyPr/>
        <a:lstStyle/>
        <a:p>
          <a:r>
            <a:rPr lang="zh-CN" altLang="en-US" dirty="0" smtClean="0">
              <a:solidFill>
                <a:sysClr val="windowText" lastClr="000000">
                  <a:lumMod val="75000"/>
                  <a:lumOff val="25000"/>
                </a:sysClr>
              </a:solidFill>
              <a:latin typeface="+mn-lt"/>
              <a:ea typeface="+mn-ea"/>
              <a:cs typeface="Arial" panose="020B0604020202020204" pitchFamily="34" charset="0"/>
            </a:rPr>
            <a:t>兼容</a:t>
          </a:r>
          <a:r>
            <a:rPr lang="en-US" altLang="zh-CN" dirty="0" smtClean="0">
              <a:solidFill>
                <a:sysClr val="windowText" lastClr="000000">
                  <a:lumMod val="75000"/>
                  <a:lumOff val="25000"/>
                </a:sysClr>
              </a:solidFill>
              <a:latin typeface="+mn-lt"/>
              <a:ea typeface="+mn-ea"/>
              <a:cs typeface="Arial" panose="020B0604020202020204" pitchFamily="34" charset="0"/>
            </a:rPr>
            <a:t>SQL2003</a:t>
          </a:r>
          <a:r>
            <a:rPr lang="zh-CN" altLang="en-US" dirty="0" smtClean="0">
              <a:solidFill>
                <a:sysClr val="windowText" lastClr="000000">
                  <a:lumMod val="75000"/>
                  <a:lumOff val="25000"/>
                </a:sysClr>
              </a:solidFill>
              <a:latin typeface="+mn-lt"/>
              <a:ea typeface="+mn-ea"/>
              <a:cs typeface="Arial" panose="020B0604020202020204" pitchFamily="34" charset="0"/>
            </a:rPr>
            <a:t>标准语法</a:t>
          </a:r>
          <a:r>
            <a:rPr lang="en-US" altLang="zh-CN" dirty="0" smtClean="0">
              <a:solidFill>
                <a:sysClr val="windowText" lastClr="000000">
                  <a:lumMod val="75000"/>
                  <a:lumOff val="25000"/>
                </a:sysClr>
              </a:solidFill>
              <a:latin typeface="+mn-lt"/>
              <a:ea typeface="+mn-ea"/>
              <a:cs typeface="Arial" panose="020B0604020202020204" pitchFamily="34" charset="0"/>
            </a:rPr>
            <a:t>+</a:t>
          </a:r>
          <a:r>
            <a:rPr lang="zh-CN" altLang="en-US" dirty="0" smtClean="0">
              <a:solidFill>
                <a:sysClr val="windowText" lastClr="000000">
                  <a:lumMod val="75000"/>
                  <a:lumOff val="25000"/>
                </a:sysClr>
              </a:solidFill>
              <a:latin typeface="+mn-lt"/>
              <a:ea typeface="+mn-ea"/>
              <a:cs typeface="Arial" panose="020B0604020202020204" pitchFamily="34" charset="0"/>
            </a:rPr>
            <a:t>企业扩展包；</a:t>
          </a:r>
          <a:endParaRPr lang="en-US" altLang="zh-CN" dirty="0">
            <a:solidFill>
              <a:sysClr val="windowText" lastClr="000000">
                <a:lumMod val="75000"/>
                <a:lumOff val="25000"/>
              </a:sysClr>
            </a:solidFill>
            <a:latin typeface="+mn-lt"/>
            <a:ea typeface="+mn-ea"/>
            <a:cs typeface="Arial" panose="020B0604020202020204" pitchFamily="34" charset="0"/>
          </a:endParaRPr>
        </a:p>
      </dgm:t>
    </dgm:pt>
    <dgm:pt modelId="{8879C371-F32C-44A3-8945-50307647C30B}" cxnId="{3E3C3BE3-BE45-46C4-9203-421872C833B0}" type="parTrans">
      <dgm:prSet/>
      <dgm:spPr/>
      <dgm:t>
        <a:bodyPr/>
        <a:lstStyle/>
        <a:p>
          <a:endParaRPr lang="zh-CN" altLang="en-US">
            <a:latin typeface="+mn-lt"/>
            <a:ea typeface="+mn-ea"/>
          </a:endParaRPr>
        </a:p>
      </dgm:t>
    </dgm:pt>
    <dgm:pt modelId="{A36E098B-593A-4390-BE8B-B347F537CB5E}" cxnId="{3E3C3BE3-BE45-46C4-9203-421872C833B0}" type="sibTrans">
      <dgm:prSet/>
      <dgm:spPr/>
      <dgm:t>
        <a:bodyPr/>
        <a:lstStyle/>
        <a:p>
          <a:endParaRPr lang="zh-CN" altLang="en-US">
            <a:latin typeface="+mn-lt"/>
            <a:ea typeface="+mn-ea"/>
          </a:endParaRPr>
        </a:p>
      </dgm:t>
    </dgm:pt>
    <dgm:pt modelId="{43E5FF84-9E97-45DA-A582-7B16D50ABB07}">
      <dgm:prSet/>
      <dgm:spPr/>
      <dgm:t>
        <a:bodyPr/>
        <a:lstStyle/>
        <a:p>
          <a:r>
            <a:rPr lang="zh-CN" altLang="en-US" dirty="0" smtClean="0">
              <a:solidFill>
                <a:sysClr val="windowText" lastClr="000000">
                  <a:lumMod val="75000"/>
                  <a:lumOff val="25000"/>
                </a:sysClr>
              </a:solidFill>
              <a:latin typeface="+mn-lt"/>
              <a:ea typeface="+mn-ea"/>
              <a:cs typeface="Arial" panose="020B0604020202020204" pitchFamily="34" charset="0"/>
            </a:rPr>
            <a:t>数据复制、监控运维、开发工具。</a:t>
          </a:r>
          <a:endParaRPr lang="en-US" altLang="zh-CN" dirty="0">
            <a:solidFill>
              <a:sysClr val="windowText" lastClr="000000">
                <a:lumMod val="75000"/>
                <a:lumOff val="25000"/>
              </a:sysClr>
            </a:solidFill>
            <a:latin typeface="+mn-lt"/>
            <a:ea typeface="+mn-ea"/>
            <a:cs typeface="Arial" panose="020B0604020202020204" pitchFamily="34" charset="0"/>
          </a:endParaRPr>
        </a:p>
      </dgm:t>
    </dgm:pt>
    <dgm:pt modelId="{0646C1AF-BFC8-497C-AC2C-895EC8F8683A}" cxnId="{53DAD301-A480-4B19-83BC-37CB132BB643}" type="parTrans">
      <dgm:prSet/>
      <dgm:spPr/>
      <dgm:t>
        <a:bodyPr/>
        <a:lstStyle/>
        <a:p>
          <a:endParaRPr lang="zh-CN" altLang="en-US">
            <a:latin typeface="+mn-lt"/>
            <a:ea typeface="+mn-ea"/>
          </a:endParaRPr>
        </a:p>
      </dgm:t>
    </dgm:pt>
    <dgm:pt modelId="{DCB93F49-4C0E-43DC-B47D-EC347F80374E}" cxnId="{53DAD301-A480-4B19-83BC-37CB132BB643}" type="sibTrans">
      <dgm:prSet/>
      <dgm:spPr/>
      <dgm:t>
        <a:bodyPr/>
        <a:lstStyle/>
        <a:p>
          <a:endParaRPr lang="zh-CN" altLang="en-US">
            <a:latin typeface="+mn-lt"/>
            <a:ea typeface="+mn-ea"/>
          </a:endParaRPr>
        </a:p>
      </dgm:t>
    </dgm:pt>
    <dgm:pt modelId="{9F2FD34B-C76D-435A-8776-6DA0B6E7F840}" type="pres">
      <dgm:prSet presAssocID="{8D7A15FF-0323-47DB-B908-70E78E955CF4}" presName="Name0" presStyleCnt="0">
        <dgm:presLayoutVars>
          <dgm:dir/>
          <dgm:animLvl val="lvl"/>
          <dgm:resizeHandles val="exact"/>
        </dgm:presLayoutVars>
      </dgm:prSet>
      <dgm:spPr/>
      <dgm:t>
        <a:bodyPr/>
        <a:lstStyle/>
        <a:p>
          <a:endParaRPr lang="zh-CN" altLang="en-US"/>
        </a:p>
      </dgm:t>
    </dgm:pt>
    <dgm:pt modelId="{4AFDFFD3-BE60-40C4-B301-737B0141A397}" type="pres">
      <dgm:prSet presAssocID="{821E4157-F273-40F1-8952-E07E608415A3}" presName="composite" presStyleCnt="0"/>
      <dgm:spPr/>
    </dgm:pt>
    <dgm:pt modelId="{897B5BD6-67E6-466D-8F81-06016FB2F85B}" type="pres">
      <dgm:prSet presAssocID="{821E4157-F273-40F1-8952-E07E608415A3}" presName="parTx" presStyleLbl="alignNode1" presStyleIdx="0" presStyleCnt="4">
        <dgm:presLayoutVars>
          <dgm:chMax val="0"/>
          <dgm:chPref val="0"/>
          <dgm:bulletEnabled val="1"/>
        </dgm:presLayoutVars>
      </dgm:prSet>
      <dgm:spPr/>
      <dgm:t>
        <a:bodyPr/>
        <a:lstStyle/>
        <a:p>
          <a:endParaRPr lang="zh-CN" altLang="en-US"/>
        </a:p>
      </dgm:t>
    </dgm:pt>
    <dgm:pt modelId="{423090C9-B1AA-444C-B97A-995F92D78DF2}" type="pres">
      <dgm:prSet presAssocID="{821E4157-F273-40F1-8952-E07E608415A3}" presName="desTx" presStyleLbl="alignAccFollowNode1" presStyleIdx="0" presStyleCnt="4">
        <dgm:presLayoutVars>
          <dgm:bulletEnabled val="1"/>
        </dgm:presLayoutVars>
      </dgm:prSet>
      <dgm:spPr/>
      <dgm:t>
        <a:bodyPr/>
        <a:lstStyle/>
        <a:p>
          <a:endParaRPr lang="zh-CN" altLang="en-US"/>
        </a:p>
      </dgm:t>
    </dgm:pt>
    <dgm:pt modelId="{EFDF2E33-5426-4EE4-BC3F-F291244BFED3}" type="pres">
      <dgm:prSet presAssocID="{8225BF13-374A-4624-BE98-DB331DA47B16}" presName="space" presStyleCnt="0"/>
      <dgm:spPr/>
    </dgm:pt>
    <dgm:pt modelId="{E40248F2-4925-4490-B0E9-1C194F202B84}" type="pres">
      <dgm:prSet presAssocID="{E61F795E-D851-4D46-818B-A0AD472E492B}" presName="composite" presStyleCnt="0"/>
      <dgm:spPr/>
    </dgm:pt>
    <dgm:pt modelId="{2C438D6D-9F8A-4402-A898-69AB6D0D582C}" type="pres">
      <dgm:prSet presAssocID="{E61F795E-D851-4D46-818B-A0AD472E492B}" presName="parTx" presStyleLbl="alignNode1" presStyleIdx="1" presStyleCnt="4">
        <dgm:presLayoutVars>
          <dgm:chMax val="0"/>
          <dgm:chPref val="0"/>
          <dgm:bulletEnabled val="1"/>
        </dgm:presLayoutVars>
      </dgm:prSet>
      <dgm:spPr/>
      <dgm:t>
        <a:bodyPr/>
        <a:lstStyle/>
        <a:p>
          <a:endParaRPr lang="zh-CN" altLang="en-US"/>
        </a:p>
      </dgm:t>
    </dgm:pt>
    <dgm:pt modelId="{7558CB4B-525C-47B1-8619-7F1EE4F86F7B}" type="pres">
      <dgm:prSet presAssocID="{E61F795E-D851-4D46-818B-A0AD472E492B}" presName="desTx" presStyleLbl="alignAccFollowNode1" presStyleIdx="1" presStyleCnt="4">
        <dgm:presLayoutVars>
          <dgm:bulletEnabled val="1"/>
        </dgm:presLayoutVars>
      </dgm:prSet>
      <dgm:spPr/>
      <dgm:t>
        <a:bodyPr/>
        <a:lstStyle/>
        <a:p>
          <a:endParaRPr lang="zh-CN" altLang="en-US"/>
        </a:p>
      </dgm:t>
    </dgm:pt>
    <dgm:pt modelId="{92EAF1B6-BB18-4012-A209-AB63D856A05F}" type="pres">
      <dgm:prSet presAssocID="{7601866F-8035-45DD-8797-EE902F58E539}" presName="space" presStyleCnt="0"/>
      <dgm:spPr/>
    </dgm:pt>
    <dgm:pt modelId="{DC49986A-129F-42C3-87C5-6DBF8D8D8DA4}" type="pres">
      <dgm:prSet presAssocID="{D947B1FB-54AE-4468-BE96-A4E1B3052880}" presName="composite" presStyleCnt="0"/>
      <dgm:spPr/>
    </dgm:pt>
    <dgm:pt modelId="{B8D4BA7E-7563-4488-B41B-C4F10CAEFB00}" type="pres">
      <dgm:prSet presAssocID="{D947B1FB-54AE-4468-BE96-A4E1B3052880}" presName="parTx" presStyleLbl="alignNode1" presStyleIdx="2" presStyleCnt="4">
        <dgm:presLayoutVars>
          <dgm:chMax val="0"/>
          <dgm:chPref val="0"/>
          <dgm:bulletEnabled val="1"/>
        </dgm:presLayoutVars>
      </dgm:prSet>
      <dgm:spPr/>
      <dgm:t>
        <a:bodyPr/>
        <a:lstStyle/>
        <a:p>
          <a:endParaRPr lang="zh-CN" altLang="en-US"/>
        </a:p>
      </dgm:t>
    </dgm:pt>
    <dgm:pt modelId="{8008326B-EB5D-40F2-B527-3CA23E227767}" type="pres">
      <dgm:prSet presAssocID="{D947B1FB-54AE-4468-BE96-A4E1B3052880}" presName="desTx" presStyleLbl="alignAccFollowNode1" presStyleIdx="2" presStyleCnt="4">
        <dgm:presLayoutVars>
          <dgm:bulletEnabled val="1"/>
        </dgm:presLayoutVars>
      </dgm:prSet>
      <dgm:spPr/>
      <dgm:t>
        <a:bodyPr/>
        <a:lstStyle/>
        <a:p>
          <a:endParaRPr lang="zh-CN" altLang="en-US"/>
        </a:p>
      </dgm:t>
    </dgm:pt>
    <dgm:pt modelId="{55BA936F-FE2E-425D-856F-F75A1E41A42B}" type="pres">
      <dgm:prSet presAssocID="{CFA82DF6-AF56-410C-8C5E-219FAB925A34}" presName="space" presStyleCnt="0"/>
      <dgm:spPr/>
    </dgm:pt>
    <dgm:pt modelId="{FE102714-50F3-4DF6-A396-B2C8C64725B2}" type="pres">
      <dgm:prSet presAssocID="{95007CC4-7F19-4A7F-9DEB-33A43B985F76}" presName="composite" presStyleCnt="0"/>
      <dgm:spPr/>
    </dgm:pt>
    <dgm:pt modelId="{1689CA32-8467-46C8-9CCD-067A1BA7D96D}" type="pres">
      <dgm:prSet presAssocID="{95007CC4-7F19-4A7F-9DEB-33A43B985F76}" presName="parTx" presStyleLbl="alignNode1" presStyleIdx="3" presStyleCnt="4">
        <dgm:presLayoutVars>
          <dgm:chMax val="0"/>
          <dgm:chPref val="0"/>
          <dgm:bulletEnabled val="1"/>
        </dgm:presLayoutVars>
      </dgm:prSet>
      <dgm:spPr/>
      <dgm:t>
        <a:bodyPr/>
        <a:lstStyle/>
        <a:p>
          <a:endParaRPr lang="zh-CN" altLang="en-US"/>
        </a:p>
      </dgm:t>
    </dgm:pt>
    <dgm:pt modelId="{476FFEBB-3903-46A0-B5DE-6F72D0956C6A}" type="pres">
      <dgm:prSet presAssocID="{95007CC4-7F19-4A7F-9DEB-33A43B985F76}" presName="desTx" presStyleLbl="alignAccFollowNode1" presStyleIdx="3" presStyleCnt="4">
        <dgm:presLayoutVars>
          <dgm:bulletEnabled val="1"/>
        </dgm:presLayoutVars>
      </dgm:prSet>
      <dgm:spPr/>
      <dgm:t>
        <a:bodyPr/>
        <a:lstStyle/>
        <a:p>
          <a:endParaRPr lang="zh-CN" altLang="en-US"/>
        </a:p>
      </dgm:t>
    </dgm:pt>
  </dgm:ptLst>
  <dgm:cxnLst>
    <dgm:cxn modelId="{E676852B-B1D7-48B3-A3EE-2983046DCC8C}" srcId="{8D7A15FF-0323-47DB-B908-70E78E955CF4}" destId="{D947B1FB-54AE-4468-BE96-A4E1B3052880}" srcOrd="2" destOrd="0" parTransId="{66BE188E-1377-4C52-912C-6DEA2E2C6E16}" sibTransId="{CFA82DF6-AF56-410C-8C5E-219FAB925A34}"/>
    <dgm:cxn modelId="{DAAAFC98-47C2-41A1-B0E1-1678FADDAA2B}" type="presOf" srcId="{E1AE3075-A7F1-4B02-89C0-1E14D01A5E8D}" destId="{7558CB4B-525C-47B1-8619-7F1EE4F86F7B}" srcOrd="0" destOrd="0" presId="urn:microsoft.com/office/officeart/2005/8/layout/hList1"/>
    <dgm:cxn modelId="{CDAE7563-CC1A-4D00-809E-4060126CB474}" srcId="{E61F795E-D851-4D46-818B-A0AD472E492B}" destId="{E1AE3075-A7F1-4B02-89C0-1E14D01A5E8D}" srcOrd="0" destOrd="0" parTransId="{113D2C0A-9CA3-411A-A71D-8C38C8328E46}" sibTransId="{4D1F47D4-0008-4783-AA76-2677DAA9AA1C}"/>
    <dgm:cxn modelId="{A1EF2B1D-A6E3-4CCC-A1E8-72B771A29FA8}" type="presOf" srcId="{8D7A15FF-0323-47DB-B908-70E78E955CF4}" destId="{9F2FD34B-C76D-435A-8776-6DA0B6E7F840}" srcOrd="0" destOrd="0" presId="urn:microsoft.com/office/officeart/2005/8/layout/hList1"/>
    <dgm:cxn modelId="{D72A8E32-4BF8-414A-BB3B-3ED8EABC6EC5}" srcId="{D947B1FB-54AE-4468-BE96-A4E1B3052880}" destId="{7329DCB7-CF04-4BC4-A791-8EEDA71E538E}" srcOrd="0" destOrd="0" parTransId="{5772C812-B581-4892-8277-34E4B3E1F3DA}" sibTransId="{393243DD-EA4B-440A-A6D0-7E6491919ECD}"/>
    <dgm:cxn modelId="{CA50B4C0-C284-456A-9FB6-FF85C214005F}" type="presOf" srcId="{9D625A83-B014-48CB-A584-E83D8B1C3183}" destId="{8008326B-EB5D-40F2-B527-3CA23E227767}" srcOrd="0" destOrd="2" presId="urn:microsoft.com/office/officeart/2005/8/layout/hList1"/>
    <dgm:cxn modelId="{3E3C3BE3-BE45-46C4-9203-421872C833B0}" srcId="{380B6685-2C0B-44B6-A09B-04B54A6C7226}" destId="{CE77A3F4-C76F-4C1F-8108-9138A6B6826B}" srcOrd="0" destOrd="0" parTransId="{8879C371-F32C-44A3-8945-50307647C30B}" sibTransId="{A36E098B-593A-4390-BE8B-B347F537CB5E}"/>
    <dgm:cxn modelId="{9876B138-4644-407F-B85C-90646965AABA}" srcId="{E1AE3075-A7F1-4B02-89C0-1E14D01A5E8D}" destId="{04A4BFCC-74E2-4EC1-9073-90B0C5445152}" srcOrd="1" destOrd="0" parTransId="{760176CA-0F76-4F52-BF84-853A1E96AD02}" sibTransId="{2A04E85B-03C6-4540-AFB3-CAB6E01B5D74}"/>
    <dgm:cxn modelId="{16BAF30B-F9F8-40A3-885A-F4DDEF2F2F52}" type="presOf" srcId="{04A4BFCC-74E2-4EC1-9073-90B0C5445152}" destId="{7558CB4B-525C-47B1-8619-7F1EE4F86F7B}" srcOrd="0" destOrd="2" presId="urn:microsoft.com/office/officeart/2005/8/layout/hList1"/>
    <dgm:cxn modelId="{2329BE3A-7927-4879-A86D-A20D7AA61B82}" srcId="{7329DCB7-CF04-4BC4-A791-8EEDA71E538E}" destId="{9D625A83-B014-48CB-A584-E83D8B1C3183}" srcOrd="1" destOrd="0" parTransId="{93E0C07B-A3C8-408E-817C-D2B5E8704A90}" sibTransId="{A80D9E29-E399-4C8A-826B-41A68E01E177}"/>
    <dgm:cxn modelId="{DFF29E09-B7D9-467E-B34F-D6FF7963816F}" srcId="{BC6D33A0-6A67-4B3A-9C32-5DBD12B071C9}" destId="{535CA89D-6CD7-4675-8C59-CEFB5268BDAF}" srcOrd="0" destOrd="0" parTransId="{4DFB576F-E593-4E53-A6D4-1837BE91C7BD}" sibTransId="{F17F3B36-8AFD-4ED0-9B0D-CCB4E636B2BC}"/>
    <dgm:cxn modelId="{2370DBE8-0B8B-4759-BADB-CA044E6DEA07}" type="presOf" srcId="{D947B1FB-54AE-4468-BE96-A4E1B3052880}" destId="{B8D4BA7E-7563-4488-B41B-C4F10CAEFB00}" srcOrd="0" destOrd="0" presId="urn:microsoft.com/office/officeart/2005/8/layout/hList1"/>
    <dgm:cxn modelId="{17252CE8-1E63-47C8-B81E-89A79E9A1465}" type="presOf" srcId="{95007CC4-7F19-4A7F-9DEB-33A43B985F76}" destId="{1689CA32-8467-46C8-9CCD-067A1BA7D96D}" srcOrd="0" destOrd="0" presId="urn:microsoft.com/office/officeart/2005/8/layout/hList1"/>
    <dgm:cxn modelId="{FF4FECC0-9592-4DBB-A2FB-3853CE905A56}" type="presOf" srcId="{E61F795E-D851-4D46-818B-A0AD472E492B}" destId="{2C438D6D-9F8A-4402-A898-69AB6D0D582C}" srcOrd="0" destOrd="0" presId="urn:microsoft.com/office/officeart/2005/8/layout/hList1"/>
    <dgm:cxn modelId="{121FC39E-175F-4A4A-8F73-CD62003396F7}" type="presOf" srcId="{7329DCB7-CF04-4BC4-A791-8EEDA71E538E}" destId="{8008326B-EB5D-40F2-B527-3CA23E227767}" srcOrd="0" destOrd="0" presId="urn:microsoft.com/office/officeart/2005/8/layout/hList1"/>
    <dgm:cxn modelId="{FE402650-2D7C-4E5E-A0EA-ACBD6F8E38E8}" srcId="{535CA89D-6CD7-4675-8C59-CEFB5268BDAF}" destId="{B98DBD3E-80D5-4F86-85F6-CD444DD3AA79}" srcOrd="0" destOrd="0" parTransId="{FFA00B62-B451-4D26-B968-E3E5AA617317}" sibTransId="{BC4C309A-E268-49A5-914F-C02107304486}"/>
    <dgm:cxn modelId="{F58F44D3-1026-49C2-859D-7E00D98D71DC}" srcId="{95007CC4-7F19-4A7F-9DEB-33A43B985F76}" destId="{380B6685-2C0B-44B6-A09B-04B54A6C7226}" srcOrd="0" destOrd="0" parTransId="{21DBC1C4-25D0-43DE-A416-47C9997C9B79}" sibTransId="{D6B49142-4048-4461-B157-250FAE6D6491}"/>
    <dgm:cxn modelId="{83809F2E-897F-4F6E-96EF-EC2D63F9D6AE}" type="presOf" srcId="{821E4157-F273-40F1-8952-E07E608415A3}" destId="{897B5BD6-67E6-466D-8F81-06016FB2F85B}" srcOrd="0" destOrd="0" presId="urn:microsoft.com/office/officeart/2005/8/layout/hList1"/>
    <dgm:cxn modelId="{3D6A3169-7238-48D6-B1FF-94C1D012AC89}" srcId="{E1AE3075-A7F1-4B02-89C0-1E14D01A5E8D}" destId="{FD8C3426-B402-425C-BAAB-0241CC2AF653}" srcOrd="2" destOrd="0" parTransId="{00AED302-F379-46B9-A670-FE2FCFBE9651}" sibTransId="{D994D990-FD2F-4323-9B96-ED3645829A73}"/>
    <dgm:cxn modelId="{8424182B-7EF0-4F2D-864C-B87DB4E04D4D}" srcId="{8D7A15FF-0323-47DB-B908-70E78E955CF4}" destId="{95007CC4-7F19-4A7F-9DEB-33A43B985F76}" srcOrd="3" destOrd="0" parTransId="{A243CF5C-1E65-4FE1-8652-6CF59D2FA224}" sibTransId="{B1E82C96-34E0-41B7-908E-3E483332E03F}"/>
    <dgm:cxn modelId="{1D9A6436-3D7F-4B78-8414-B20F7D1DBF9F}" type="presOf" srcId="{CE77A3F4-C76F-4C1F-8108-9138A6B6826B}" destId="{476FFEBB-3903-46A0-B5DE-6F72D0956C6A}" srcOrd="0" destOrd="1" presId="urn:microsoft.com/office/officeart/2005/8/layout/hList1"/>
    <dgm:cxn modelId="{7ACD61AF-5C7A-4208-89C9-D37ED98DFD32}" type="presOf" srcId="{A68C89AD-B157-4324-8C57-E60342ACE280}" destId="{8008326B-EB5D-40F2-B527-3CA23E227767}" srcOrd="0" destOrd="1" presId="urn:microsoft.com/office/officeart/2005/8/layout/hList1"/>
    <dgm:cxn modelId="{CD38765A-DE55-40AD-AE01-27882E5140C3}" type="presOf" srcId="{BC6D33A0-6A67-4B3A-9C32-5DBD12B071C9}" destId="{423090C9-B1AA-444C-B97A-995F92D78DF2}" srcOrd="0" destOrd="0" presId="urn:microsoft.com/office/officeart/2005/8/layout/hList1"/>
    <dgm:cxn modelId="{E6DD5FCF-2B7B-4547-A711-4569F4D48729}" srcId="{7329DCB7-CF04-4BC4-A791-8EEDA71E538E}" destId="{A68C89AD-B157-4324-8C57-E60342ACE280}" srcOrd="0" destOrd="0" parTransId="{2B271799-0F08-4995-B997-1FBFF4797E86}" sibTransId="{1AEBDAFC-65DB-4534-A42D-0F8585B7EE66}"/>
    <dgm:cxn modelId="{5A736245-62F4-431B-96CB-5D57212A8176}" type="presOf" srcId="{535CA89D-6CD7-4675-8C59-CEFB5268BDAF}" destId="{423090C9-B1AA-444C-B97A-995F92D78DF2}" srcOrd="0" destOrd="1" presId="urn:microsoft.com/office/officeart/2005/8/layout/hList1"/>
    <dgm:cxn modelId="{2D2D1FE9-2A7F-4791-8567-744E9F249C5B}" type="presOf" srcId="{B98DBD3E-80D5-4F86-85F6-CD444DD3AA79}" destId="{423090C9-B1AA-444C-B97A-995F92D78DF2}" srcOrd="0" destOrd="2" presId="urn:microsoft.com/office/officeart/2005/8/layout/hList1"/>
    <dgm:cxn modelId="{CCFDBC28-0070-492D-9A09-BE6258F585E1}" srcId="{8D7A15FF-0323-47DB-B908-70E78E955CF4}" destId="{821E4157-F273-40F1-8952-E07E608415A3}" srcOrd="0" destOrd="0" parTransId="{3F6DFE5B-C408-4E34-99DA-E34F2A23B79F}" sibTransId="{8225BF13-374A-4624-BE98-DB331DA47B16}"/>
    <dgm:cxn modelId="{B452C046-E049-47EA-9D73-D012551DD553}" type="presOf" srcId="{91ADAADA-0294-47A5-BA8B-A77F325558FE}" destId="{7558CB4B-525C-47B1-8619-7F1EE4F86F7B}" srcOrd="0" destOrd="1" presId="urn:microsoft.com/office/officeart/2005/8/layout/hList1"/>
    <dgm:cxn modelId="{53DAD301-A480-4B19-83BC-37CB132BB643}" srcId="{380B6685-2C0B-44B6-A09B-04B54A6C7226}" destId="{43E5FF84-9E97-45DA-A582-7B16D50ABB07}" srcOrd="1" destOrd="0" parTransId="{0646C1AF-BFC8-497C-AC2C-895EC8F8683A}" sibTransId="{DCB93F49-4C0E-43DC-B47D-EC347F80374E}"/>
    <dgm:cxn modelId="{6E3E468B-8A36-4545-B78D-9D20E826B50C}" srcId="{8D7A15FF-0323-47DB-B908-70E78E955CF4}" destId="{E61F795E-D851-4D46-818B-A0AD472E492B}" srcOrd="1" destOrd="0" parTransId="{99CADD11-178F-4ED9-9665-1F25FC850058}" sibTransId="{7601866F-8035-45DD-8797-EE902F58E539}"/>
    <dgm:cxn modelId="{1F46337E-93F7-476F-9BF1-5CC35513E8A4}" type="presOf" srcId="{FD8C3426-B402-425C-BAAB-0241CC2AF653}" destId="{7558CB4B-525C-47B1-8619-7F1EE4F86F7B}" srcOrd="0" destOrd="3" presId="urn:microsoft.com/office/officeart/2005/8/layout/hList1"/>
    <dgm:cxn modelId="{C2BE846A-8003-4FFD-94A4-2D44318559CA}" type="presOf" srcId="{43E5FF84-9E97-45DA-A582-7B16D50ABB07}" destId="{476FFEBB-3903-46A0-B5DE-6F72D0956C6A}" srcOrd="0" destOrd="2" presId="urn:microsoft.com/office/officeart/2005/8/layout/hList1"/>
    <dgm:cxn modelId="{A35C0F3A-0CB2-4C54-B1C9-3532B55C459D}" srcId="{E1AE3075-A7F1-4B02-89C0-1E14D01A5E8D}" destId="{91ADAADA-0294-47A5-BA8B-A77F325558FE}" srcOrd="0" destOrd="0" parTransId="{7BDC1813-C77B-4DE5-AAF6-29483F9A692F}" sibTransId="{F1A3E3F4-02DE-445E-9E07-E281B5D94472}"/>
    <dgm:cxn modelId="{DC8C437C-D6FE-4CC3-A056-BD9B6053456D}" srcId="{821E4157-F273-40F1-8952-E07E608415A3}" destId="{BC6D33A0-6A67-4B3A-9C32-5DBD12B071C9}" srcOrd="0" destOrd="0" parTransId="{E214CA0D-F05A-4B71-BBB6-20B73CFAFE7D}" sibTransId="{73D24398-320F-4E35-B7CA-C33E379B27B4}"/>
    <dgm:cxn modelId="{27DB32B8-01A4-44B8-9F41-EDDDA2FDA53B}" type="presOf" srcId="{380B6685-2C0B-44B6-A09B-04B54A6C7226}" destId="{476FFEBB-3903-46A0-B5DE-6F72D0956C6A}" srcOrd="0" destOrd="0" presId="urn:microsoft.com/office/officeart/2005/8/layout/hList1"/>
    <dgm:cxn modelId="{9736B203-5978-4B91-B25E-8A6D5E18D04F}" type="presParOf" srcId="{9F2FD34B-C76D-435A-8776-6DA0B6E7F840}" destId="{4AFDFFD3-BE60-40C4-B301-737B0141A397}" srcOrd="0" destOrd="0" presId="urn:microsoft.com/office/officeart/2005/8/layout/hList1"/>
    <dgm:cxn modelId="{27A68241-22C9-4015-95B2-2C8527447EED}" type="presParOf" srcId="{4AFDFFD3-BE60-40C4-B301-737B0141A397}" destId="{897B5BD6-67E6-466D-8F81-06016FB2F85B}" srcOrd="0" destOrd="0" presId="urn:microsoft.com/office/officeart/2005/8/layout/hList1"/>
    <dgm:cxn modelId="{CA8AB0FD-7845-46E8-9086-28B84EC38462}" type="presParOf" srcId="{4AFDFFD3-BE60-40C4-B301-737B0141A397}" destId="{423090C9-B1AA-444C-B97A-995F92D78DF2}" srcOrd="1" destOrd="0" presId="urn:microsoft.com/office/officeart/2005/8/layout/hList1"/>
    <dgm:cxn modelId="{3A4DEA68-3514-4B08-A371-216669E2E0C2}" type="presParOf" srcId="{9F2FD34B-C76D-435A-8776-6DA0B6E7F840}" destId="{EFDF2E33-5426-4EE4-BC3F-F291244BFED3}" srcOrd="1" destOrd="0" presId="urn:microsoft.com/office/officeart/2005/8/layout/hList1"/>
    <dgm:cxn modelId="{B252507B-F753-4853-A005-B10F8097E62E}" type="presParOf" srcId="{9F2FD34B-C76D-435A-8776-6DA0B6E7F840}" destId="{E40248F2-4925-4490-B0E9-1C194F202B84}" srcOrd="2" destOrd="0" presId="urn:microsoft.com/office/officeart/2005/8/layout/hList1"/>
    <dgm:cxn modelId="{3FF4F141-8EA0-47A9-9A9C-68F62FEACFB4}" type="presParOf" srcId="{E40248F2-4925-4490-B0E9-1C194F202B84}" destId="{2C438D6D-9F8A-4402-A898-69AB6D0D582C}" srcOrd="0" destOrd="0" presId="urn:microsoft.com/office/officeart/2005/8/layout/hList1"/>
    <dgm:cxn modelId="{13B4B757-DFE8-49C5-9C89-E54FB36109A9}" type="presParOf" srcId="{E40248F2-4925-4490-B0E9-1C194F202B84}" destId="{7558CB4B-525C-47B1-8619-7F1EE4F86F7B}" srcOrd="1" destOrd="0" presId="urn:microsoft.com/office/officeart/2005/8/layout/hList1"/>
    <dgm:cxn modelId="{6F79A914-620A-4F15-8EBA-A56D5D41489A}" type="presParOf" srcId="{9F2FD34B-C76D-435A-8776-6DA0B6E7F840}" destId="{92EAF1B6-BB18-4012-A209-AB63D856A05F}" srcOrd="3" destOrd="0" presId="urn:microsoft.com/office/officeart/2005/8/layout/hList1"/>
    <dgm:cxn modelId="{0D877F0F-8B56-4838-9811-2B4D6FFC30CA}" type="presParOf" srcId="{9F2FD34B-C76D-435A-8776-6DA0B6E7F840}" destId="{DC49986A-129F-42C3-87C5-6DBF8D8D8DA4}" srcOrd="4" destOrd="0" presId="urn:microsoft.com/office/officeart/2005/8/layout/hList1"/>
    <dgm:cxn modelId="{FDDF10F5-555C-4AAF-8338-3A5FE88CECB1}" type="presParOf" srcId="{DC49986A-129F-42C3-87C5-6DBF8D8D8DA4}" destId="{B8D4BA7E-7563-4488-B41B-C4F10CAEFB00}" srcOrd="0" destOrd="0" presId="urn:microsoft.com/office/officeart/2005/8/layout/hList1"/>
    <dgm:cxn modelId="{EF36C832-D1BA-4C11-A034-E834682C3440}" type="presParOf" srcId="{DC49986A-129F-42C3-87C5-6DBF8D8D8DA4}" destId="{8008326B-EB5D-40F2-B527-3CA23E227767}" srcOrd="1" destOrd="0" presId="urn:microsoft.com/office/officeart/2005/8/layout/hList1"/>
    <dgm:cxn modelId="{16B0364F-F2ED-47DE-95B3-D23D59733483}" type="presParOf" srcId="{9F2FD34B-C76D-435A-8776-6DA0B6E7F840}" destId="{55BA936F-FE2E-425D-856F-F75A1E41A42B}" srcOrd="5" destOrd="0" presId="urn:microsoft.com/office/officeart/2005/8/layout/hList1"/>
    <dgm:cxn modelId="{4502398D-D78D-4376-B86E-7DCE6366AD76}" type="presParOf" srcId="{9F2FD34B-C76D-435A-8776-6DA0B6E7F840}" destId="{FE102714-50F3-4DF6-A396-B2C8C64725B2}" srcOrd="6" destOrd="0" presId="urn:microsoft.com/office/officeart/2005/8/layout/hList1"/>
    <dgm:cxn modelId="{319BDB77-C747-498B-A352-BC10D18B4248}" type="presParOf" srcId="{FE102714-50F3-4DF6-A396-B2C8C64725B2}" destId="{1689CA32-8467-46C8-9CCD-067A1BA7D96D}" srcOrd="0" destOrd="0" presId="urn:microsoft.com/office/officeart/2005/8/layout/hList1"/>
    <dgm:cxn modelId="{138A2695-36AA-4A82-80B6-B0CEA510C241}" type="presParOf" srcId="{FE102714-50F3-4DF6-A396-B2C8C64725B2}" destId="{476FFEBB-3903-46A0-B5DE-6F72D0956C6A}"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541E2-174A-43B8-AF8F-0129954095A0}" type="doc">
      <dgm:prSet loTypeId="urn:microsoft.com/office/officeart/2005/8/layout/vList6" loCatId="list" qsTypeId="urn:microsoft.com/office/officeart/2005/8/quickstyle/3d3" qsCatId="3D" csTypeId="urn:microsoft.com/office/officeart/2005/8/colors/accent5_2" csCatId="accent5" phldr="1"/>
      <dgm:spPr/>
      <dgm:t>
        <a:bodyPr/>
        <a:lstStyle/>
        <a:p>
          <a:endParaRPr lang="zh-CN" altLang="en-US"/>
        </a:p>
      </dgm:t>
    </dgm:pt>
    <dgm:pt modelId="{7E79104A-496A-4A2E-98FB-EF48FA7ACC5B}">
      <dgm:prSet phldrT="[文本]" custT="1"/>
      <dgm:spPr/>
      <dgm:t>
        <a:bodyPr/>
        <a:lstStyle/>
        <a:p>
          <a:r>
            <a:rPr lang="zh-CN" altLang="en-US" sz="3200" dirty="0" smtClean="0"/>
            <a:t>安全可靠</a:t>
          </a:r>
          <a:endParaRPr lang="zh-CN" altLang="en-US" sz="3200" dirty="0"/>
        </a:p>
      </dgm:t>
    </dgm:pt>
    <dgm:pt modelId="{E0141AB9-A281-47CA-88FC-DBE94C5390ED}" cxnId="{DEC6F332-E11D-4F49-B511-B0297CEFD6AD}" type="parTrans">
      <dgm:prSet/>
      <dgm:spPr/>
      <dgm:t>
        <a:bodyPr/>
        <a:lstStyle/>
        <a:p>
          <a:endParaRPr lang="zh-CN" altLang="en-US"/>
        </a:p>
      </dgm:t>
    </dgm:pt>
    <dgm:pt modelId="{A96FB448-B471-4C48-B4FE-786D4599CDAE}" cxnId="{DEC6F332-E11D-4F49-B511-B0297CEFD6AD}" type="sibTrans">
      <dgm:prSet/>
      <dgm:spPr/>
      <dgm:t>
        <a:bodyPr/>
        <a:lstStyle/>
        <a:p>
          <a:endParaRPr lang="zh-CN" altLang="en-US"/>
        </a:p>
      </dgm:t>
    </dgm:pt>
    <dgm:pt modelId="{0B2EBB8D-212D-41D1-920E-86E09035F04E}">
      <dgm:prSet phldrT="[文本]"/>
      <dgm:spPr/>
      <dgm:t>
        <a:bodyPr anchor="ctr"/>
        <a:lstStyle/>
        <a:p>
          <a:r>
            <a:rPr lang="zh-CN" altLang="en-US" dirty="0" smtClean="0"/>
            <a:t>支持</a:t>
          </a:r>
          <a:r>
            <a:rPr lang="en-US" altLang="zh-CN" dirty="0" smtClean="0"/>
            <a:t>SSL</a:t>
          </a:r>
          <a:r>
            <a:rPr lang="zh-CN" altLang="en-US" dirty="0" smtClean="0"/>
            <a:t>加密连接和</a:t>
          </a:r>
          <a:r>
            <a:rPr lang="en-US" altLang="zh-CN" dirty="0" smtClean="0"/>
            <a:t>KMS</a:t>
          </a:r>
          <a:r>
            <a:rPr lang="zh-CN" altLang="en-US" dirty="0" smtClean="0"/>
            <a:t>数据加密等功能，确保数据安全；支持数据库主备架构，主机故障时，备机自动升级成主机，确保业务连续性。</a:t>
          </a:r>
          <a:endParaRPr lang="zh-CN" altLang="en-US" dirty="0"/>
        </a:p>
      </dgm:t>
    </dgm:pt>
    <dgm:pt modelId="{5F19C6CD-E40C-41FF-BFDD-A3BC9ABA0156}" cxnId="{5BE8E36F-3F4C-4B2E-B0C1-F9B15E403C02}" type="parTrans">
      <dgm:prSet/>
      <dgm:spPr/>
      <dgm:t>
        <a:bodyPr/>
        <a:lstStyle/>
        <a:p>
          <a:endParaRPr lang="zh-CN" altLang="en-US"/>
        </a:p>
      </dgm:t>
    </dgm:pt>
    <dgm:pt modelId="{2E24D66E-711E-442C-9CB0-7B7CC094D0FE}" cxnId="{5BE8E36F-3F4C-4B2E-B0C1-F9B15E403C02}" type="sibTrans">
      <dgm:prSet/>
      <dgm:spPr/>
      <dgm:t>
        <a:bodyPr/>
        <a:lstStyle/>
        <a:p>
          <a:endParaRPr lang="zh-CN" altLang="en-US"/>
        </a:p>
      </dgm:t>
    </dgm:pt>
    <dgm:pt modelId="{85D1C39D-C8F2-4E81-8494-5F13D2721ED7}">
      <dgm:prSet phldrT="[文本]" custT="1"/>
      <dgm:spPr/>
      <dgm:t>
        <a:bodyPr/>
        <a:lstStyle/>
        <a:p>
          <a:r>
            <a:rPr lang="zh-CN" altLang="en-US" sz="3200" dirty="0" smtClean="0"/>
            <a:t>超高性能</a:t>
          </a:r>
          <a:endParaRPr lang="zh-CN" altLang="en-US" sz="3200" dirty="0"/>
        </a:p>
      </dgm:t>
    </dgm:pt>
    <dgm:pt modelId="{51CFDE27-9919-4C27-889B-F4BE0247DBF6}" cxnId="{26D80791-4AFE-421E-8655-86083B9F9BD2}" type="parTrans">
      <dgm:prSet/>
      <dgm:spPr/>
      <dgm:t>
        <a:bodyPr/>
        <a:lstStyle/>
        <a:p>
          <a:endParaRPr lang="zh-CN" altLang="en-US"/>
        </a:p>
      </dgm:t>
    </dgm:pt>
    <dgm:pt modelId="{751062B4-A695-4F10-A6A1-47C23E770FDF}" cxnId="{26D80791-4AFE-421E-8655-86083B9F9BD2}" type="sibTrans">
      <dgm:prSet/>
      <dgm:spPr/>
      <dgm:t>
        <a:bodyPr/>
        <a:lstStyle/>
        <a:p>
          <a:endParaRPr lang="zh-CN" altLang="en-US"/>
        </a:p>
      </dgm:t>
    </dgm:pt>
    <dgm:pt modelId="{C26EE0AE-5F29-4431-A2A6-047701BA49D7}">
      <dgm:prSet phldrT="[文本]"/>
      <dgm:spPr/>
      <dgm:t>
        <a:bodyPr anchor="ctr"/>
        <a:lstStyle/>
        <a:p>
          <a:r>
            <a:rPr lang="zh-CN" altLang="en-US" dirty="0" smtClean="0"/>
            <a:t>高性能、低延时的事务处理能力，典型配置下</a:t>
          </a:r>
          <a:r>
            <a:rPr lang="en-US" altLang="zh-CN" dirty="0" err="1" smtClean="0"/>
            <a:t>sysbench</a:t>
          </a:r>
          <a:r>
            <a:rPr lang="zh-CN" altLang="en-US" dirty="0" smtClean="0"/>
            <a:t>性能数据高出开源数据库</a:t>
          </a:r>
          <a:r>
            <a:rPr lang="en-US" altLang="zh-CN" dirty="0" smtClean="0"/>
            <a:t>30%</a:t>
          </a:r>
          <a:r>
            <a:rPr lang="zh-CN" altLang="en-US" dirty="0" smtClean="0"/>
            <a:t>到</a:t>
          </a:r>
          <a:r>
            <a:rPr lang="en-US" altLang="zh-CN" dirty="0" smtClean="0"/>
            <a:t>50%</a:t>
          </a:r>
          <a:r>
            <a:rPr lang="zh-CN" altLang="en-US" dirty="0" smtClean="0"/>
            <a:t>。</a:t>
          </a:r>
          <a:endParaRPr lang="zh-CN" altLang="en-US" dirty="0"/>
        </a:p>
      </dgm:t>
    </dgm:pt>
    <dgm:pt modelId="{1990FF74-B067-4455-BBC0-4B4F95A39603}" cxnId="{928C5D94-81B7-4CB0-AA08-A6C7C9CFDBD3}" type="parTrans">
      <dgm:prSet/>
      <dgm:spPr/>
      <dgm:t>
        <a:bodyPr/>
        <a:lstStyle/>
        <a:p>
          <a:endParaRPr lang="zh-CN" altLang="en-US"/>
        </a:p>
      </dgm:t>
    </dgm:pt>
    <dgm:pt modelId="{5F716413-752C-46CD-95DD-68BA96A31439}" cxnId="{928C5D94-81B7-4CB0-AA08-A6C7C9CFDBD3}" type="sibTrans">
      <dgm:prSet/>
      <dgm:spPr/>
      <dgm:t>
        <a:bodyPr/>
        <a:lstStyle/>
        <a:p>
          <a:endParaRPr lang="zh-CN" altLang="en-US"/>
        </a:p>
      </dgm:t>
    </dgm:pt>
    <dgm:pt modelId="{46A57C12-DF43-4A4D-861F-824A9639701C}" type="pres">
      <dgm:prSet presAssocID="{D8A541E2-174A-43B8-AF8F-0129954095A0}" presName="Name0" presStyleCnt="0">
        <dgm:presLayoutVars>
          <dgm:dir/>
          <dgm:animLvl val="lvl"/>
          <dgm:resizeHandles/>
        </dgm:presLayoutVars>
      </dgm:prSet>
      <dgm:spPr/>
      <dgm:t>
        <a:bodyPr/>
        <a:lstStyle/>
        <a:p>
          <a:endParaRPr lang="zh-CN" altLang="en-US"/>
        </a:p>
      </dgm:t>
    </dgm:pt>
    <dgm:pt modelId="{2EE7B40D-A776-4346-BBB6-B8F4FF8D54B2}" type="pres">
      <dgm:prSet presAssocID="{7E79104A-496A-4A2E-98FB-EF48FA7ACC5B}" presName="linNode" presStyleCnt="0"/>
      <dgm:spPr/>
    </dgm:pt>
    <dgm:pt modelId="{FB620526-5747-4FE5-86EC-A6C5B8FA588D}" type="pres">
      <dgm:prSet presAssocID="{7E79104A-496A-4A2E-98FB-EF48FA7ACC5B}" presName="parentShp" presStyleLbl="node1" presStyleIdx="0" presStyleCnt="2">
        <dgm:presLayoutVars>
          <dgm:bulletEnabled val="1"/>
        </dgm:presLayoutVars>
      </dgm:prSet>
      <dgm:spPr/>
      <dgm:t>
        <a:bodyPr/>
        <a:lstStyle/>
        <a:p>
          <a:endParaRPr lang="zh-CN" altLang="en-US"/>
        </a:p>
      </dgm:t>
    </dgm:pt>
    <dgm:pt modelId="{A09C7385-9BA1-43AE-A9A0-C6BD947A45AE}" type="pres">
      <dgm:prSet presAssocID="{7E79104A-496A-4A2E-98FB-EF48FA7ACC5B}" presName="childShp" presStyleLbl="bgAccFollowNode1" presStyleIdx="0" presStyleCnt="2">
        <dgm:presLayoutVars>
          <dgm:bulletEnabled val="1"/>
        </dgm:presLayoutVars>
      </dgm:prSet>
      <dgm:spPr/>
      <dgm:t>
        <a:bodyPr/>
        <a:lstStyle/>
        <a:p>
          <a:endParaRPr lang="zh-CN" altLang="en-US"/>
        </a:p>
      </dgm:t>
    </dgm:pt>
    <dgm:pt modelId="{E363AB14-888B-484B-BF21-DD444B69E97E}" type="pres">
      <dgm:prSet presAssocID="{A96FB448-B471-4C48-B4FE-786D4599CDAE}" presName="spacing" presStyleCnt="0"/>
      <dgm:spPr/>
    </dgm:pt>
    <dgm:pt modelId="{72411B1D-2C2E-428B-B6C8-84BB54298101}" type="pres">
      <dgm:prSet presAssocID="{85D1C39D-C8F2-4E81-8494-5F13D2721ED7}" presName="linNode" presStyleCnt="0"/>
      <dgm:spPr/>
    </dgm:pt>
    <dgm:pt modelId="{A96AA426-35E6-4DF6-8CD3-B4EA092B7986}" type="pres">
      <dgm:prSet presAssocID="{85D1C39D-C8F2-4E81-8494-5F13D2721ED7}" presName="parentShp" presStyleLbl="node1" presStyleIdx="1" presStyleCnt="2">
        <dgm:presLayoutVars>
          <dgm:bulletEnabled val="1"/>
        </dgm:presLayoutVars>
      </dgm:prSet>
      <dgm:spPr/>
      <dgm:t>
        <a:bodyPr/>
        <a:lstStyle/>
        <a:p>
          <a:endParaRPr lang="zh-CN" altLang="en-US"/>
        </a:p>
      </dgm:t>
    </dgm:pt>
    <dgm:pt modelId="{4F17BB73-5385-4B8C-9C01-20A809585560}" type="pres">
      <dgm:prSet presAssocID="{85D1C39D-C8F2-4E81-8494-5F13D2721ED7}" presName="childShp" presStyleLbl="bgAccFollowNode1" presStyleIdx="1" presStyleCnt="2">
        <dgm:presLayoutVars>
          <dgm:bulletEnabled val="1"/>
        </dgm:presLayoutVars>
      </dgm:prSet>
      <dgm:spPr/>
      <dgm:t>
        <a:bodyPr/>
        <a:lstStyle/>
        <a:p>
          <a:endParaRPr lang="zh-CN" altLang="en-US"/>
        </a:p>
      </dgm:t>
    </dgm:pt>
  </dgm:ptLst>
  <dgm:cxnLst>
    <dgm:cxn modelId="{F04DCC81-7E22-4585-81E3-1E215E7A40C0}" type="presOf" srcId="{85D1C39D-C8F2-4E81-8494-5F13D2721ED7}" destId="{A96AA426-35E6-4DF6-8CD3-B4EA092B7986}" srcOrd="0" destOrd="0" presId="urn:microsoft.com/office/officeart/2005/8/layout/vList6"/>
    <dgm:cxn modelId="{26D80791-4AFE-421E-8655-86083B9F9BD2}" srcId="{D8A541E2-174A-43B8-AF8F-0129954095A0}" destId="{85D1C39D-C8F2-4E81-8494-5F13D2721ED7}" srcOrd="1" destOrd="0" parTransId="{51CFDE27-9919-4C27-889B-F4BE0247DBF6}" sibTransId="{751062B4-A695-4F10-A6A1-47C23E770FDF}"/>
    <dgm:cxn modelId="{5BE8E36F-3F4C-4B2E-B0C1-F9B15E403C02}" srcId="{7E79104A-496A-4A2E-98FB-EF48FA7ACC5B}" destId="{0B2EBB8D-212D-41D1-920E-86E09035F04E}" srcOrd="0" destOrd="0" parTransId="{5F19C6CD-E40C-41FF-BFDD-A3BC9ABA0156}" sibTransId="{2E24D66E-711E-442C-9CB0-7B7CC094D0FE}"/>
    <dgm:cxn modelId="{FCDC761D-12CC-4DB6-A7FD-5AA924C8A54C}" type="presOf" srcId="{7E79104A-496A-4A2E-98FB-EF48FA7ACC5B}" destId="{FB620526-5747-4FE5-86EC-A6C5B8FA588D}" srcOrd="0" destOrd="0" presId="urn:microsoft.com/office/officeart/2005/8/layout/vList6"/>
    <dgm:cxn modelId="{E7162DA6-854F-4B2B-82F9-4EA5F0C14FAF}" type="presOf" srcId="{C26EE0AE-5F29-4431-A2A6-047701BA49D7}" destId="{4F17BB73-5385-4B8C-9C01-20A809585560}" srcOrd="0" destOrd="0" presId="urn:microsoft.com/office/officeart/2005/8/layout/vList6"/>
    <dgm:cxn modelId="{5D917AE8-BC23-4319-A24B-EF4CDB1155C5}" type="presOf" srcId="{0B2EBB8D-212D-41D1-920E-86E09035F04E}" destId="{A09C7385-9BA1-43AE-A9A0-C6BD947A45AE}" srcOrd="0" destOrd="0" presId="urn:microsoft.com/office/officeart/2005/8/layout/vList6"/>
    <dgm:cxn modelId="{6F632C68-6183-49C9-9CB6-D3DD031183C3}" type="presOf" srcId="{D8A541E2-174A-43B8-AF8F-0129954095A0}" destId="{46A57C12-DF43-4A4D-861F-824A9639701C}" srcOrd="0" destOrd="0" presId="urn:microsoft.com/office/officeart/2005/8/layout/vList6"/>
    <dgm:cxn modelId="{928C5D94-81B7-4CB0-AA08-A6C7C9CFDBD3}" srcId="{85D1C39D-C8F2-4E81-8494-5F13D2721ED7}" destId="{C26EE0AE-5F29-4431-A2A6-047701BA49D7}" srcOrd="0" destOrd="0" parTransId="{1990FF74-B067-4455-BBC0-4B4F95A39603}" sibTransId="{5F716413-752C-46CD-95DD-68BA96A31439}"/>
    <dgm:cxn modelId="{DEC6F332-E11D-4F49-B511-B0297CEFD6AD}" srcId="{D8A541E2-174A-43B8-AF8F-0129954095A0}" destId="{7E79104A-496A-4A2E-98FB-EF48FA7ACC5B}" srcOrd="0" destOrd="0" parTransId="{E0141AB9-A281-47CA-88FC-DBE94C5390ED}" sibTransId="{A96FB448-B471-4C48-B4FE-786D4599CDAE}"/>
    <dgm:cxn modelId="{A098074D-EAF2-4027-9C59-CF3811381223}" type="presParOf" srcId="{46A57C12-DF43-4A4D-861F-824A9639701C}" destId="{2EE7B40D-A776-4346-BBB6-B8F4FF8D54B2}" srcOrd="0" destOrd="0" presId="urn:microsoft.com/office/officeart/2005/8/layout/vList6"/>
    <dgm:cxn modelId="{72DCBFEA-0F2C-4861-BFEF-CB190060141E}" type="presParOf" srcId="{2EE7B40D-A776-4346-BBB6-B8F4FF8D54B2}" destId="{FB620526-5747-4FE5-86EC-A6C5B8FA588D}" srcOrd="0" destOrd="0" presId="urn:microsoft.com/office/officeart/2005/8/layout/vList6"/>
    <dgm:cxn modelId="{CE30FC2E-C3D0-4EF6-8EE1-165EB677F0AA}" type="presParOf" srcId="{2EE7B40D-A776-4346-BBB6-B8F4FF8D54B2}" destId="{A09C7385-9BA1-43AE-A9A0-C6BD947A45AE}" srcOrd="1" destOrd="0" presId="urn:microsoft.com/office/officeart/2005/8/layout/vList6"/>
    <dgm:cxn modelId="{C8294CC1-F5F2-42D6-A896-1DDF769AA175}" type="presParOf" srcId="{46A57C12-DF43-4A4D-861F-824A9639701C}" destId="{E363AB14-888B-484B-BF21-DD444B69E97E}" srcOrd="1" destOrd="0" presId="urn:microsoft.com/office/officeart/2005/8/layout/vList6"/>
    <dgm:cxn modelId="{6099009F-D456-415C-8A33-82CE642D38B2}" type="presParOf" srcId="{46A57C12-DF43-4A4D-861F-824A9639701C}" destId="{72411B1D-2C2E-428B-B6C8-84BB54298101}" srcOrd="2" destOrd="0" presId="urn:microsoft.com/office/officeart/2005/8/layout/vList6"/>
    <dgm:cxn modelId="{24D81DE9-0392-404D-952E-ED44B2DABF39}" type="presParOf" srcId="{72411B1D-2C2E-428B-B6C8-84BB54298101}" destId="{A96AA426-35E6-4DF6-8CD3-B4EA092B7986}" srcOrd="0" destOrd="0" presId="urn:microsoft.com/office/officeart/2005/8/layout/vList6"/>
    <dgm:cxn modelId="{F3BE1152-0568-4213-96F2-5C46E9F107BF}" type="presParOf" srcId="{72411B1D-2C2E-428B-B6C8-84BB54298101}" destId="{4F17BB73-5385-4B8C-9C01-20A809585560}"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94215" cy="4367782"/>
        <a:chOff x="0" y="0"/>
        <a:chExt cx="5494215" cy="4367782"/>
      </a:xfrm>
    </dsp:grpSpPr>
    <dsp:sp modelId="{C61BD2BB-19F8-444E-94D2-4568982C1EF1}">
      <dsp:nvSpPr>
        <dsp:cNvPr id="3" name="椭圆 2"/>
        <dsp:cNvSpPr/>
      </dsp:nvSpPr>
      <dsp:spPr bwMode="white">
        <a:xfrm>
          <a:off x="2128901" y="1730978"/>
          <a:ext cx="1236413" cy="1236413"/>
        </a:xfrm>
        <a:prstGeom prst="ellipse">
          <a:avLst/>
        </a:prstGeom>
        <a:solidFill>
          <a:srgbClr val="0070C0"/>
        </a:solidFill>
        <a:ln>
          <a:solidFill>
            <a:srgbClr val="0070C0"/>
          </a:solidFill>
        </a:ln>
      </dsp:spPr>
      <dsp:style>
        <a:lnRef idx="2">
          <a:schemeClr val="lt1"/>
        </a:lnRef>
        <a:fillRef idx="1">
          <a:schemeClr val="accent1"/>
        </a:fillRef>
        <a:effectRef idx="0">
          <a:scrgbClr r="0" g="0" b="0"/>
        </a:effectRef>
        <a:fontRef idx="minor">
          <a:schemeClr val="lt1"/>
        </a:fontRef>
      </dsp:style>
      <dsp:txBody>
        <a:bodyPr lIns="35560" tIns="35560" rIns="3556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dirty="0" smtClean="0">
              <a:solidFill>
                <a:schemeClr val="bg1"/>
              </a:solidFill>
              <a:latin typeface="+mn-ea"/>
              <a:ea typeface="+mn-ea"/>
            </a:rPr>
            <a:t>云数据库</a:t>
          </a:r>
          <a:endParaRPr lang="en-US" sz="2800" dirty="0">
            <a:solidFill>
              <a:schemeClr val="bg1"/>
            </a:solidFill>
            <a:latin typeface="+mn-ea"/>
            <a:ea typeface="+mn-ea"/>
          </a:endParaRPr>
        </a:p>
      </dsp:txBody>
      <dsp:txXfrm>
        <a:off x="2128901" y="1730978"/>
        <a:ext cx="1236413" cy="1236413"/>
      </dsp:txXfrm>
    </dsp:sp>
    <dsp:sp modelId="{F6CA1193-A153-470E-9229-E68D2994F831}">
      <dsp:nvSpPr>
        <dsp:cNvPr id="4" name="右箭头 3"/>
        <dsp:cNvSpPr/>
      </dsp:nvSpPr>
      <dsp:spPr bwMode="white">
        <a:xfrm rot="16199999">
          <a:off x="2616048" y="1273505"/>
          <a:ext cx="262120" cy="420380"/>
        </a:xfrm>
        <a:prstGeom prst="rightArrow">
          <a:avLst>
            <a:gd name="adj1" fmla="val 60000"/>
            <a:gd name="adj2" fmla="val 50000"/>
          </a:avLst>
        </a:prstGeom>
        <a:solidFill>
          <a:srgbClr val="0070C0"/>
        </a:solidFill>
        <a:ln>
          <a:solidFill>
            <a:srgbClr val="0070C0"/>
          </a:solid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latin typeface="+mn-ea"/>
            <a:ea typeface="+mn-ea"/>
          </a:endParaRPr>
        </a:p>
      </dsp:txBody>
      <dsp:txXfrm rot="16199999">
        <a:off x="2616048" y="1273505"/>
        <a:ext cx="262120" cy="420380"/>
      </dsp:txXfrm>
    </dsp:sp>
    <dsp:sp modelId="{B6495364-D597-419A-9EBC-A363E553C490}">
      <dsp:nvSpPr>
        <dsp:cNvPr id="5" name="椭圆 4"/>
        <dsp:cNvSpPr/>
      </dsp:nvSpPr>
      <dsp:spPr bwMode="white">
        <a:xfrm>
          <a:off x="2128901" y="0"/>
          <a:ext cx="1236413" cy="1236413"/>
        </a:xfrm>
        <a:prstGeom prst="ellipse">
          <a:avLst/>
        </a:prstGeom>
        <a:solidFill>
          <a:srgbClr val="0070C0"/>
        </a:solidFill>
        <a:ln>
          <a:solidFill>
            <a:srgbClr val="0070C0"/>
          </a:solid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chemeClr val="bg1"/>
              </a:solidFill>
              <a:latin typeface="+mn-ea"/>
              <a:ea typeface="+mn-ea"/>
            </a:rPr>
            <a:t>高性能</a:t>
          </a:r>
          <a:endParaRPr lang="en-US" sz="2000" dirty="0">
            <a:solidFill>
              <a:schemeClr val="bg1"/>
            </a:solidFill>
            <a:latin typeface="+mn-ea"/>
            <a:ea typeface="+mn-ea"/>
          </a:endParaRPr>
        </a:p>
      </dsp:txBody>
      <dsp:txXfrm>
        <a:off x="2128901" y="0"/>
        <a:ext cx="1236413" cy="1236413"/>
      </dsp:txXfrm>
    </dsp:sp>
    <dsp:sp modelId="{30239524-8FC9-479D-A068-597BC9DD7FCA}">
      <dsp:nvSpPr>
        <dsp:cNvPr id="6" name="右箭头 5"/>
        <dsp:cNvSpPr/>
      </dsp:nvSpPr>
      <dsp:spPr bwMode="white">
        <a:xfrm rot="-1080000">
          <a:off x="3439177" y="1871544"/>
          <a:ext cx="262120" cy="420380"/>
        </a:xfrm>
        <a:prstGeom prst="rightArrow">
          <a:avLst>
            <a:gd name="adj1" fmla="val 60000"/>
            <a:gd name="adj2" fmla="val 50000"/>
          </a:avLst>
        </a:prstGeom>
        <a:solidFill>
          <a:srgbClr val="0070C0"/>
        </a:solidFill>
        <a:ln>
          <a:solidFill>
            <a:srgbClr val="0070C0"/>
          </a:solid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latin typeface="+mn-ea"/>
            <a:ea typeface="+mn-ea"/>
          </a:endParaRPr>
        </a:p>
      </dsp:txBody>
      <dsp:txXfrm rot="-1080000">
        <a:off x="3439177" y="1871544"/>
        <a:ext cx="262120" cy="420380"/>
      </dsp:txXfrm>
    </dsp:sp>
    <dsp:sp modelId="{BB6C791E-A47B-4EFE-9972-AAEC925BA692}">
      <dsp:nvSpPr>
        <dsp:cNvPr id="7" name="椭圆 6"/>
        <dsp:cNvSpPr/>
      </dsp:nvSpPr>
      <dsp:spPr bwMode="white">
        <a:xfrm>
          <a:off x="3775159" y="1196077"/>
          <a:ext cx="1236413" cy="1236413"/>
        </a:xfrm>
        <a:prstGeom prst="ellipse">
          <a:avLst/>
        </a:prstGeom>
        <a:solidFill>
          <a:srgbClr val="0070C0"/>
        </a:solidFill>
        <a:ln>
          <a:solidFill>
            <a:srgbClr val="0070C0"/>
          </a:solid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chemeClr val="bg1"/>
              </a:solidFill>
              <a:latin typeface="+mn-ea"/>
              <a:ea typeface="+mn-ea"/>
            </a:rPr>
            <a:t>高扩展</a:t>
          </a:r>
          <a:endParaRPr lang="en-US" sz="2000" dirty="0">
            <a:solidFill>
              <a:schemeClr val="bg1"/>
            </a:solidFill>
            <a:latin typeface="+mn-ea"/>
            <a:ea typeface="+mn-ea"/>
          </a:endParaRPr>
        </a:p>
      </dsp:txBody>
      <dsp:txXfrm>
        <a:off x="3775159" y="1196077"/>
        <a:ext cx="1236413" cy="1236413"/>
      </dsp:txXfrm>
    </dsp:sp>
    <dsp:sp modelId="{0D6704DD-38A7-4322-91AA-533117B0C05C}">
      <dsp:nvSpPr>
        <dsp:cNvPr id="8" name="右箭头 7"/>
        <dsp:cNvSpPr/>
      </dsp:nvSpPr>
      <dsp:spPr bwMode="white">
        <a:xfrm rot="2692353">
          <a:off x="3241978" y="2799288"/>
          <a:ext cx="336733" cy="420380"/>
        </a:xfrm>
        <a:prstGeom prst="rightArrow">
          <a:avLst>
            <a:gd name="adj1" fmla="val 60000"/>
            <a:gd name="adj2" fmla="val 50000"/>
          </a:avLst>
        </a:prstGeom>
        <a:solidFill>
          <a:srgbClr val="0070C0"/>
        </a:solidFill>
        <a:ln>
          <a:solidFill>
            <a:srgbClr val="0070C0"/>
          </a:solid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latin typeface="+mn-ea"/>
            <a:ea typeface="+mn-ea"/>
          </a:endParaRPr>
        </a:p>
      </dsp:txBody>
      <dsp:txXfrm rot="2692353">
        <a:off x="3241978" y="2799288"/>
        <a:ext cx="336733" cy="420380"/>
      </dsp:txXfrm>
    </dsp:sp>
    <dsp:sp modelId="{439C826F-4CF5-46D8-9D2F-098B273211D9}">
      <dsp:nvSpPr>
        <dsp:cNvPr id="9" name="椭圆 8"/>
        <dsp:cNvSpPr/>
      </dsp:nvSpPr>
      <dsp:spPr bwMode="white">
        <a:xfrm>
          <a:off x="3455375" y="3051564"/>
          <a:ext cx="1236413" cy="1236413"/>
        </a:xfrm>
        <a:prstGeom prst="ellipse">
          <a:avLst/>
        </a:prstGeom>
        <a:solidFill>
          <a:srgbClr val="0070C0"/>
        </a:solidFill>
        <a:ln>
          <a:solidFill>
            <a:srgbClr val="0070C0"/>
          </a:solid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chemeClr val="bg1"/>
              </a:solidFill>
              <a:latin typeface="+mn-ea"/>
              <a:ea typeface="+mn-ea"/>
            </a:rPr>
            <a:t>易用</a:t>
          </a:r>
          <a:endParaRPr lang="en-US" altLang="zh-CN" sz="2000" dirty="0" smtClean="0">
            <a:solidFill>
              <a:schemeClr val="bg1"/>
            </a:solidFill>
            <a:latin typeface="+mn-ea"/>
            <a:ea typeface="+mn-ea"/>
          </a:endParaRPr>
        </a:p>
        <a:p>
          <a:pPr lvl="0">
            <a:lnSpc>
              <a:spcPct val="100000"/>
            </a:lnSpc>
            <a:spcBef>
              <a:spcPct val="0"/>
            </a:spcBef>
            <a:spcAft>
              <a:spcPct val="35000"/>
            </a:spcAft>
          </a:pPr>
          <a:r>
            <a:rPr lang="zh-CN" altLang="en-US" sz="2000" dirty="0" smtClean="0">
              <a:solidFill>
                <a:schemeClr val="bg1"/>
              </a:solidFill>
              <a:latin typeface="+mn-ea"/>
              <a:ea typeface="+mn-ea"/>
            </a:rPr>
            <a:t>易运维</a:t>
          </a:r>
          <a:endParaRPr lang="en-US" sz="2000" dirty="0">
            <a:solidFill>
              <a:schemeClr val="bg1"/>
            </a:solidFill>
            <a:latin typeface="+mn-ea"/>
            <a:ea typeface="+mn-ea"/>
          </a:endParaRPr>
        </a:p>
      </dsp:txBody>
      <dsp:txXfrm>
        <a:off x="3455375" y="3051564"/>
        <a:ext cx="1236413" cy="1236413"/>
      </dsp:txXfrm>
    </dsp:sp>
    <dsp:sp modelId="{EC513ADA-CCA5-4617-B200-7B8D69CCA2AA}">
      <dsp:nvSpPr>
        <dsp:cNvPr id="10" name="右箭头 9"/>
        <dsp:cNvSpPr/>
      </dsp:nvSpPr>
      <dsp:spPr bwMode="white">
        <a:xfrm rot="8003620">
          <a:off x="2006904" y="2776588"/>
          <a:ext cx="274789" cy="420380"/>
        </a:xfrm>
        <a:prstGeom prst="rightArrow">
          <a:avLst>
            <a:gd name="adj1" fmla="val 60000"/>
            <a:gd name="adj2" fmla="val 50000"/>
          </a:avLst>
        </a:prstGeom>
        <a:solidFill>
          <a:srgbClr val="0070C0"/>
        </a:solidFill>
        <a:ln>
          <a:solidFill>
            <a:srgbClr val="0070C0"/>
          </a:solid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latin typeface="+mn-ea"/>
            <a:ea typeface="+mn-ea"/>
          </a:endParaRPr>
        </a:p>
      </dsp:txBody>
      <dsp:txXfrm rot="8003620">
        <a:off x="2006904" y="2776588"/>
        <a:ext cx="274789" cy="420380"/>
      </dsp:txXfrm>
    </dsp:sp>
    <dsp:sp modelId="{EBA904F5-3CC7-4E29-B2FF-83BE7DC35203}">
      <dsp:nvSpPr>
        <dsp:cNvPr id="11" name="椭圆 10"/>
        <dsp:cNvSpPr/>
      </dsp:nvSpPr>
      <dsp:spPr bwMode="white">
        <a:xfrm>
          <a:off x="923283" y="3006165"/>
          <a:ext cx="1236413" cy="1236413"/>
        </a:xfrm>
        <a:prstGeom prst="ellipse">
          <a:avLst/>
        </a:prstGeom>
        <a:solidFill>
          <a:srgbClr val="0070C0"/>
        </a:solidFill>
        <a:ln>
          <a:solidFill>
            <a:srgbClr val="0070C0"/>
          </a:solid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chemeClr val="bg1"/>
              </a:solidFill>
              <a:latin typeface="+mn-ea"/>
              <a:ea typeface="+mn-ea"/>
            </a:rPr>
            <a:t>高可用</a:t>
          </a:r>
          <a:endParaRPr lang="en-US" sz="2000" dirty="0">
            <a:solidFill>
              <a:schemeClr val="bg1"/>
            </a:solidFill>
            <a:latin typeface="+mn-ea"/>
            <a:ea typeface="+mn-ea"/>
          </a:endParaRPr>
        </a:p>
      </dsp:txBody>
      <dsp:txXfrm>
        <a:off x="923283" y="3006165"/>
        <a:ext cx="1236413" cy="1236413"/>
      </dsp:txXfrm>
    </dsp:sp>
    <dsp:sp modelId="{7D2F0802-9E48-4868-B511-EEBC42AD0EC7}">
      <dsp:nvSpPr>
        <dsp:cNvPr id="12" name="右箭头 11"/>
        <dsp:cNvSpPr/>
      </dsp:nvSpPr>
      <dsp:spPr bwMode="white">
        <a:xfrm rot="11880000">
          <a:off x="1792919" y="1871544"/>
          <a:ext cx="262120" cy="420380"/>
        </a:xfrm>
        <a:prstGeom prst="rightArrow">
          <a:avLst>
            <a:gd name="adj1" fmla="val 60000"/>
            <a:gd name="adj2" fmla="val 50000"/>
          </a:avLst>
        </a:prstGeom>
        <a:solidFill>
          <a:srgbClr val="0070C0"/>
        </a:solidFill>
        <a:ln>
          <a:solidFill>
            <a:srgbClr val="0070C0"/>
          </a:solid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latin typeface="+mn-ea"/>
            <a:ea typeface="+mn-ea"/>
          </a:endParaRPr>
        </a:p>
      </dsp:txBody>
      <dsp:txXfrm rot="11880000">
        <a:off x="1792919" y="1871544"/>
        <a:ext cx="262120" cy="420380"/>
      </dsp:txXfrm>
    </dsp:sp>
    <dsp:sp modelId="{F68815FA-F3D9-4192-BF16-05CA18973311}">
      <dsp:nvSpPr>
        <dsp:cNvPr id="13" name="椭圆 12"/>
        <dsp:cNvSpPr/>
      </dsp:nvSpPr>
      <dsp:spPr bwMode="white">
        <a:xfrm>
          <a:off x="482643" y="1196077"/>
          <a:ext cx="1236413" cy="1236413"/>
        </a:xfrm>
        <a:prstGeom prst="ellipse">
          <a:avLst/>
        </a:prstGeom>
        <a:solidFill>
          <a:srgbClr val="0070C0"/>
        </a:solidFill>
        <a:ln>
          <a:solidFill>
            <a:srgbClr val="0070C0"/>
          </a:solid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solidFill>
                <a:schemeClr val="bg1"/>
              </a:solidFill>
              <a:latin typeface="+mn-ea"/>
              <a:ea typeface="+mn-ea"/>
            </a:rPr>
            <a:t>大数据</a:t>
          </a:r>
          <a:endParaRPr lang="en-US" sz="2000" dirty="0">
            <a:solidFill>
              <a:schemeClr val="bg1"/>
            </a:solidFill>
            <a:latin typeface="+mn-ea"/>
            <a:ea typeface="+mn-ea"/>
          </a:endParaRPr>
        </a:p>
      </dsp:txBody>
      <dsp:txXfrm>
        <a:off x="482643" y="1196077"/>
        <a:ext cx="1236413" cy="1236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14163" cy="4876109"/>
        <a:chOff x="0" y="0"/>
        <a:chExt cx="7314163" cy="4876109"/>
      </a:xfrm>
    </dsp:grpSpPr>
    <dsp:sp modelId="{4BD832AF-48EF-4ECA-B283-844474BFA336}">
      <dsp:nvSpPr>
        <dsp:cNvPr id="3" name="椭圆 2"/>
        <dsp:cNvSpPr/>
      </dsp:nvSpPr>
      <dsp:spPr bwMode="white">
        <a:xfrm>
          <a:off x="2929678" y="1891249"/>
          <a:ext cx="1454807" cy="1454807"/>
        </a:xfrm>
        <a:prstGeom prst="ellipse">
          <a:avLst/>
        </a:prstGeom>
        <a:solidFill>
          <a:srgbClr val="0070C0"/>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b="1" dirty="0" smtClean="0">
              <a:solidFill>
                <a:schemeClr val="bg1">
                  <a:lumMod val="85000"/>
                </a:schemeClr>
              </a:solidFill>
            </a:rPr>
            <a:t>核心优势</a:t>
          </a:r>
          <a:endParaRPr lang="zh-CN" altLang="en-US" sz="3200" b="1" dirty="0">
            <a:solidFill>
              <a:schemeClr val="bg1">
                <a:lumMod val="85000"/>
              </a:schemeClr>
            </a:solidFill>
          </a:endParaRPr>
        </a:p>
      </dsp:txBody>
      <dsp:txXfrm>
        <a:off x="2929678" y="1891249"/>
        <a:ext cx="1454807" cy="1454807"/>
      </dsp:txXfrm>
    </dsp:sp>
    <dsp:sp modelId="{4F5D4BDC-420B-464D-B2B9-5D4F6623131D}">
      <dsp:nvSpPr>
        <dsp:cNvPr id="4" name="任意多边形 3"/>
        <dsp:cNvSpPr/>
      </dsp:nvSpPr>
      <dsp:spPr bwMode="white">
        <a:xfrm>
          <a:off x="3438860" y="1655127"/>
          <a:ext cx="436442" cy="35802"/>
        </a:xfrm>
        <a:custGeom>
          <a:avLst/>
          <a:gdLst/>
          <a:ahLst/>
          <a:cxnLst/>
          <a:pathLst>
            <a:path w="687" h="56">
              <a:moveTo>
                <a:pt x="344" y="372"/>
              </a:moveTo>
              <a:lnTo>
                <a:pt x="344" y="-315"/>
              </a:lnTo>
            </a:path>
          </a:pathLst>
        </a:custGeom>
        <a:sp3d z="-40000" prstMaterial="matte"/>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438860" y="1655127"/>
        <a:ext cx="436442" cy="35802"/>
      </dsp:txXfrm>
    </dsp:sp>
    <dsp:sp modelId="{DF9360B7-EDAB-46EC-8E1A-340E1B0AAF36}">
      <dsp:nvSpPr>
        <dsp:cNvPr id="5" name="椭圆 4"/>
        <dsp:cNvSpPr/>
      </dsp:nvSpPr>
      <dsp:spPr bwMode="white">
        <a:xfrm>
          <a:off x="2929678" y="0"/>
          <a:ext cx="1454807" cy="1454807"/>
        </a:xfrm>
        <a:prstGeom prst="ellipse">
          <a:avLst/>
        </a:prstGeom>
        <a:solidFill>
          <a:srgbClr val="0070C0"/>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smtClean="0"/>
            <a:t>超高性能</a:t>
          </a:r>
          <a:endParaRPr lang="zh-CN" altLang="en-US" sz="1800" dirty="0"/>
        </a:p>
      </dsp:txBody>
      <dsp:txXfrm>
        <a:off x="2929678" y="0"/>
        <a:ext cx="1454807" cy="1454807"/>
      </dsp:txXfrm>
    </dsp:sp>
    <dsp:sp modelId="{904ED47B-379E-4B11-A185-4DB901856136}">
      <dsp:nvSpPr>
        <dsp:cNvPr id="6" name="任意多边形 5"/>
        <dsp:cNvSpPr/>
      </dsp:nvSpPr>
      <dsp:spPr bwMode="white">
        <a:xfrm>
          <a:off x="4338203" y="2308537"/>
          <a:ext cx="436442" cy="35802"/>
        </a:xfrm>
        <a:custGeom>
          <a:avLst/>
          <a:gdLst/>
          <a:ahLst/>
          <a:cxnLst/>
          <a:pathLst>
            <a:path w="687" h="56">
              <a:moveTo>
                <a:pt x="17" y="134"/>
              </a:moveTo>
              <a:lnTo>
                <a:pt x="670" y="-78"/>
              </a:lnTo>
            </a:path>
          </a:pathLst>
        </a:custGeom>
        <a:sp3d z="-40000" prstMaterial="matte"/>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4338203" y="2308537"/>
        <a:ext cx="436442" cy="35802"/>
      </dsp:txXfrm>
    </dsp:sp>
    <dsp:sp modelId="{AA039588-9362-4BD8-8379-3807EBE2427D}">
      <dsp:nvSpPr>
        <dsp:cNvPr id="7" name="椭圆 6"/>
        <dsp:cNvSpPr/>
      </dsp:nvSpPr>
      <dsp:spPr bwMode="white">
        <a:xfrm>
          <a:off x="4728363" y="1306821"/>
          <a:ext cx="1454807" cy="1454807"/>
        </a:xfrm>
        <a:prstGeom prst="ellipse">
          <a:avLst/>
        </a:prstGeom>
        <a:solidFill>
          <a:srgbClr val="0070C0"/>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smtClean="0"/>
            <a:t>高扩展性</a:t>
          </a:r>
          <a:endParaRPr lang="zh-CN" altLang="en-US" sz="1800" dirty="0"/>
        </a:p>
      </dsp:txBody>
      <dsp:txXfrm>
        <a:off x="4728363" y="1306821"/>
        <a:ext cx="1454807" cy="1454807"/>
      </dsp:txXfrm>
    </dsp:sp>
    <dsp:sp modelId="{8D8F7E47-F95C-49B4-B5A2-367EE9D323B0}">
      <dsp:nvSpPr>
        <dsp:cNvPr id="8" name="任意多边形 7"/>
        <dsp:cNvSpPr/>
      </dsp:nvSpPr>
      <dsp:spPr bwMode="white">
        <a:xfrm>
          <a:off x="3994685" y="3365778"/>
          <a:ext cx="436442" cy="35802"/>
        </a:xfrm>
        <a:custGeom>
          <a:avLst/>
          <a:gdLst/>
          <a:ahLst/>
          <a:cxnLst/>
          <a:pathLst>
            <a:path w="687" h="56">
              <a:moveTo>
                <a:pt x="142" y="-250"/>
              </a:moveTo>
              <a:lnTo>
                <a:pt x="546" y="306"/>
              </a:lnTo>
            </a:path>
          </a:pathLst>
        </a:custGeom>
        <a:sp3d z="-40000" prstMaterial="matte"/>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3994685" y="3365778"/>
        <a:ext cx="436442" cy="35802"/>
      </dsp:txXfrm>
    </dsp:sp>
    <dsp:sp modelId="{10D12137-6E5C-45CC-A506-D9FE06BC557C}">
      <dsp:nvSpPr>
        <dsp:cNvPr id="9" name="椭圆 8"/>
        <dsp:cNvSpPr/>
      </dsp:nvSpPr>
      <dsp:spPr bwMode="white">
        <a:xfrm>
          <a:off x="4041326" y="3421302"/>
          <a:ext cx="1454807" cy="1454807"/>
        </a:xfrm>
        <a:prstGeom prst="ellipse">
          <a:avLst/>
        </a:prstGeom>
        <a:solidFill>
          <a:srgbClr val="0070C0"/>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smtClean="0"/>
            <a:t>高可靠性</a:t>
          </a:r>
          <a:endParaRPr lang="zh-CN" altLang="en-US" sz="1800" dirty="0"/>
        </a:p>
      </dsp:txBody>
      <dsp:txXfrm>
        <a:off x="4041326" y="3421302"/>
        <a:ext cx="1454807" cy="1454807"/>
      </dsp:txXfrm>
    </dsp:sp>
    <dsp:sp modelId="{56945B5A-0366-459D-BFDC-BE055C8D2DE7}">
      <dsp:nvSpPr>
        <dsp:cNvPr id="10" name="任意多边形 9"/>
        <dsp:cNvSpPr/>
      </dsp:nvSpPr>
      <dsp:spPr bwMode="white">
        <a:xfrm>
          <a:off x="2883036" y="3365778"/>
          <a:ext cx="436442" cy="35802"/>
        </a:xfrm>
        <a:custGeom>
          <a:avLst/>
          <a:gdLst/>
          <a:ahLst/>
          <a:cxnLst/>
          <a:pathLst>
            <a:path w="687" h="56">
              <a:moveTo>
                <a:pt x="546" y="-250"/>
              </a:moveTo>
              <a:lnTo>
                <a:pt x="142" y="306"/>
              </a:lnTo>
            </a:path>
          </a:pathLst>
        </a:custGeom>
        <a:sp3d z="-40000" prstMaterial="matte"/>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883036" y="3365778"/>
        <a:ext cx="436442" cy="35802"/>
      </dsp:txXfrm>
    </dsp:sp>
    <dsp:sp modelId="{BEC71E1E-AA25-42E4-97CA-FDB48C09BFAA}">
      <dsp:nvSpPr>
        <dsp:cNvPr id="11" name="椭圆 10"/>
        <dsp:cNvSpPr/>
      </dsp:nvSpPr>
      <dsp:spPr bwMode="white">
        <a:xfrm>
          <a:off x="1818030" y="3421302"/>
          <a:ext cx="1454807" cy="1454807"/>
        </a:xfrm>
        <a:prstGeom prst="ellipse">
          <a:avLst/>
        </a:prstGeom>
        <a:solidFill>
          <a:srgbClr val="0070C0"/>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smtClean="0"/>
            <a:t>高兼容性</a:t>
          </a:r>
          <a:endParaRPr lang="zh-CN" altLang="en-US" sz="1800" dirty="0"/>
        </a:p>
      </dsp:txBody>
      <dsp:txXfrm>
        <a:off x="1818030" y="3421302"/>
        <a:ext cx="1454807" cy="1454807"/>
      </dsp:txXfrm>
    </dsp:sp>
    <dsp:sp modelId="{907E878F-6895-4A4D-A35B-FF5A1DC4F316}">
      <dsp:nvSpPr>
        <dsp:cNvPr id="12" name="任意多边形 11"/>
        <dsp:cNvSpPr/>
      </dsp:nvSpPr>
      <dsp:spPr bwMode="white">
        <a:xfrm>
          <a:off x="2539518" y="2308537"/>
          <a:ext cx="436442" cy="35802"/>
        </a:xfrm>
        <a:custGeom>
          <a:avLst/>
          <a:gdLst/>
          <a:ahLst/>
          <a:cxnLst/>
          <a:pathLst>
            <a:path w="687" h="56">
              <a:moveTo>
                <a:pt x="670" y="134"/>
              </a:moveTo>
              <a:lnTo>
                <a:pt x="17" y="-78"/>
              </a:lnTo>
            </a:path>
          </a:pathLst>
        </a:custGeom>
        <a:sp3d z="-40000" prstMaterial="matte"/>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539518" y="2308537"/>
        <a:ext cx="436442" cy="35802"/>
      </dsp:txXfrm>
    </dsp:sp>
    <dsp:sp modelId="{FBB0245B-D4E3-4E9E-B516-BCDFC8A55865}">
      <dsp:nvSpPr>
        <dsp:cNvPr id="13" name="椭圆 12"/>
        <dsp:cNvSpPr/>
      </dsp:nvSpPr>
      <dsp:spPr bwMode="white">
        <a:xfrm>
          <a:off x="1130993" y="1306821"/>
          <a:ext cx="1454807" cy="1454807"/>
        </a:xfrm>
        <a:prstGeom prst="ellipse">
          <a:avLst/>
        </a:prstGeom>
        <a:solidFill>
          <a:srgbClr val="0070C0"/>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smtClean="0"/>
            <a:t>超低成本</a:t>
          </a:r>
          <a:endParaRPr lang="zh-CN" altLang="en-US" sz="1800" dirty="0"/>
        </a:p>
      </dsp:txBody>
      <dsp:txXfrm>
        <a:off x="1130993" y="1306821"/>
        <a:ext cx="1454807" cy="1454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562454" cy="4934837"/>
        <a:chOff x="0" y="0"/>
        <a:chExt cx="9562454" cy="4934837"/>
      </a:xfrm>
    </dsp:grpSpPr>
    <dsp:sp modelId="{897B5BD6-67E6-466D-8F81-06016FB2F85B}">
      <dsp:nvSpPr>
        <dsp:cNvPr id="3" name="矩形 2"/>
        <dsp:cNvSpPr/>
      </dsp:nvSpPr>
      <dsp:spPr bwMode="white">
        <a:xfrm>
          <a:off x="0" y="49338"/>
          <a:ext cx="2163451" cy="747395"/>
        </a:xfrm>
        <a:prstGeom prst="rect">
          <a:avLst/>
        </a:prstGeom>
      </dsp:spPr>
      <dsp:style>
        <a:lnRef idx="2">
          <a:schemeClr val="accent1"/>
        </a:lnRef>
        <a:fillRef idx="1">
          <a:schemeClr val="accent1"/>
        </a:fillRef>
        <a:effectRef idx="0">
          <a:scrgbClr r="0" g="0" b="0"/>
        </a:effectRef>
        <a:fontRef idx="minor">
          <a:schemeClr val="lt1"/>
        </a:fontRef>
      </dsp:style>
      <dsp:txBody>
        <a:bodyPr lIns="227584" tIns="130048" rIns="227584" bIns="130048"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sz="3200" b="1" dirty="0" smtClean="0">
              <a:latin typeface="+mn-lt"/>
              <a:ea typeface="+mn-ea"/>
            </a:rPr>
            <a:t>高性能</a:t>
          </a:r>
          <a:endParaRPr lang="zh-CN" altLang="en-US" sz="3200" b="1" dirty="0">
            <a:latin typeface="+mn-lt"/>
            <a:ea typeface="+mn-ea"/>
          </a:endParaRPr>
        </a:p>
      </dsp:txBody>
      <dsp:txXfrm>
        <a:off x="0" y="49338"/>
        <a:ext cx="2163451" cy="747395"/>
      </dsp:txXfrm>
    </dsp:sp>
    <dsp:sp modelId="{423090C9-B1AA-444C-B97A-995F92D78DF2}">
      <dsp:nvSpPr>
        <dsp:cNvPr id="4" name="矩形 3"/>
        <dsp:cNvSpPr/>
      </dsp:nvSpPr>
      <dsp:spPr bwMode="white">
        <a:xfrm>
          <a:off x="0" y="796733"/>
          <a:ext cx="2163451" cy="40887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b="1" dirty="0" smtClean="0">
              <a:solidFill>
                <a:srgbClr val="000000"/>
              </a:solidFill>
              <a:latin typeface="+mn-lt"/>
              <a:ea typeface="+mn-ea"/>
              <a:cs typeface="Arial" panose="020B0604020202020204" pitchFamily="34" charset="0"/>
            </a:rPr>
            <a:t>支持高吞吐强一致性事务能力</a:t>
          </a:r>
          <a:endParaRPr lang="zh-CN" altLang="en-US" dirty="0">
            <a:solidFill>
              <a:schemeClr val="dk1"/>
            </a:solidFill>
            <a:latin typeface="+mn-lt"/>
            <a:ea typeface="+mn-ea"/>
          </a:endParaRPr>
        </a:p>
        <a:p>
          <a:pPr lvl="2">
            <a:lnSpc>
              <a:spcPct val="100000"/>
            </a:lnSpc>
            <a:spcBef>
              <a:spcPct val="0"/>
            </a:spcBef>
            <a:spcAft>
              <a:spcPct val="15000"/>
            </a:spcAft>
            <a:buChar char="•"/>
          </a:pPr>
          <a:r>
            <a:rPr lang="zh-CN" altLang="en-US" dirty="0" smtClean="0">
              <a:solidFill>
                <a:srgbClr val="000000"/>
              </a:solidFill>
              <a:latin typeface="+mn-lt"/>
              <a:ea typeface="+mn-ea"/>
              <a:cs typeface="Arial" panose="020B0604020202020204" pitchFamily="34" charset="0"/>
            </a:rPr>
            <a:t>鲲鹏</a:t>
          </a:r>
          <a:r>
            <a:rPr lang="en-US" altLang="zh-CN" dirty="0" smtClean="0">
              <a:solidFill>
                <a:srgbClr val="000000"/>
              </a:solidFill>
              <a:latin typeface="+mn-lt"/>
              <a:ea typeface="+mn-ea"/>
              <a:cs typeface="Arial" panose="020B0604020202020204" pitchFamily="34" charset="0"/>
            </a:rPr>
            <a:t>2</a:t>
          </a:r>
          <a:r>
            <a:rPr lang="zh-CN" altLang="en-US" dirty="0" smtClean="0">
              <a:solidFill>
                <a:srgbClr val="000000"/>
              </a:solidFill>
              <a:latin typeface="+mn-lt"/>
              <a:ea typeface="+mn-ea"/>
              <a:cs typeface="Arial" panose="020B0604020202020204" pitchFamily="34" charset="0"/>
            </a:rPr>
            <a:t>路服务器</a:t>
          </a:r>
          <a:endParaRPr lang="en-US" altLang="zh-CN" dirty="0">
            <a:solidFill>
              <a:srgbClr val="000000"/>
            </a:solidFill>
            <a:latin typeface="+mn-lt"/>
            <a:ea typeface="+mn-ea"/>
            <a:cs typeface="Arial" panose="020B0604020202020204" pitchFamily="34" charset="0"/>
          </a:endParaRPr>
        </a:p>
        <a:p>
          <a:pPr lvl="3">
            <a:lnSpc>
              <a:spcPct val="100000"/>
            </a:lnSpc>
            <a:spcBef>
              <a:spcPct val="0"/>
            </a:spcBef>
            <a:spcAft>
              <a:spcPct val="15000"/>
            </a:spcAft>
            <a:buChar char="•"/>
          </a:pPr>
          <a:r>
            <a:rPr lang="zh-CN" altLang="en-US" dirty="0" smtClean="0">
              <a:solidFill>
                <a:srgbClr val="000000"/>
              </a:solidFill>
              <a:latin typeface="+mn-lt"/>
              <a:ea typeface="+mn-ea"/>
              <a:cs typeface="Arial" panose="020B0604020202020204" pitchFamily="34" charset="0"/>
            </a:rPr>
            <a:t>分布式强一致：</a:t>
          </a:r>
          <a:r>
            <a:rPr lang="en-US" altLang="zh-CN" dirty="0" smtClean="0">
              <a:solidFill>
                <a:srgbClr val="000000"/>
              </a:solidFill>
              <a:latin typeface="+mn-lt"/>
              <a:ea typeface="+mn-ea"/>
              <a:cs typeface="Arial" panose="020B0604020202020204" pitchFamily="34" charset="0"/>
            </a:rPr>
            <a:t>32</a:t>
          </a:r>
          <a:r>
            <a:rPr lang="zh-CN" altLang="en-US" dirty="0" smtClean="0">
              <a:solidFill>
                <a:srgbClr val="000000"/>
              </a:solidFill>
              <a:latin typeface="+mn-lt"/>
              <a:ea typeface="+mn-ea"/>
              <a:cs typeface="Arial" panose="020B0604020202020204" pitchFamily="34" charset="0"/>
            </a:rPr>
            <a:t>节点</a:t>
          </a:r>
          <a:r>
            <a:rPr lang="en-US" altLang="zh-CN" dirty="0" smtClean="0">
              <a:solidFill>
                <a:srgbClr val="000000"/>
              </a:solidFill>
              <a:latin typeface="+mn-lt"/>
              <a:ea typeface="+mn-ea"/>
              <a:cs typeface="Arial" panose="020B0604020202020204" pitchFamily="34" charset="0"/>
            </a:rPr>
            <a:t>1200</a:t>
          </a:r>
          <a:r>
            <a:rPr lang="zh-CN" altLang="en-US" dirty="0" smtClean="0">
              <a:solidFill>
                <a:srgbClr val="000000"/>
              </a:solidFill>
              <a:latin typeface="+mn-lt"/>
              <a:ea typeface="+mn-ea"/>
              <a:cs typeface="Arial" panose="020B0604020202020204" pitchFamily="34" charset="0"/>
            </a:rPr>
            <a:t>万</a:t>
          </a:r>
          <a:r>
            <a:rPr lang="en-US" altLang="zh-CN" dirty="0" err="1" smtClean="0">
              <a:solidFill>
                <a:srgbClr val="000000"/>
              </a:solidFill>
              <a:latin typeface="+mn-lt"/>
              <a:ea typeface="+mn-ea"/>
              <a:cs typeface="Arial" panose="020B0604020202020204" pitchFamily="34" charset="0"/>
            </a:rPr>
            <a:t>tpmC</a:t>
          </a:r>
          <a:endParaRPr lang="en-US" altLang="zh-CN" dirty="0">
            <a:solidFill>
              <a:srgbClr val="000000"/>
            </a:solidFill>
            <a:latin typeface="+mn-lt"/>
            <a:ea typeface="+mn-ea"/>
            <a:cs typeface="Arial" panose="020B0604020202020204" pitchFamily="34" charset="0"/>
          </a:endParaRPr>
        </a:p>
      </dsp:txBody>
      <dsp:txXfrm>
        <a:off x="0" y="796733"/>
        <a:ext cx="2163451" cy="4088765"/>
      </dsp:txXfrm>
    </dsp:sp>
    <dsp:sp modelId="{2C438D6D-9F8A-4402-A898-69AB6D0D582C}">
      <dsp:nvSpPr>
        <dsp:cNvPr id="5" name="矩形 4"/>
        <dsp:cNvSpPr/>
      </dsp:nvSpPr>
      <dsp:spPr bwMode="white">
        <a:xfrm>
          <a:off x="2466334" y="49338"/>
          <a:ext cx="2163451" cy="747395"/>
        </a:xfrm>
        <a:prstGeom prst="rect">
          <a:avLst/>
        </a:prstGeom>
      </dsp:spPr>
      <dsp:style>
        <a:lnRef idx="2">
          <a:schemeClr val="accent1"/>
        </a:lnRef>
        <a:fillRef idx="1">
          <a:schemeClr val="accent1"/>
        </a:fillRef>
        <a:effectRef idx="0">
          <a:scrgbClr r="0" g="0" b="0"/>
        </a:effectRef>
        <a:fontRef idx="minor">
          <a:schemeClr val="lt1"/>
        </a:fontRef>
      </dsp:style>
      <dsp:txBody>
        <a:bodyPr lIns="227584" tIns="130048" rIns="227584" bIns="130048"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sz="3200" b="1" dirty="0" smtClean="0">
              <a:solidFill>
                <a:schemeClr val="bg1"/>
              </a:solidFill>
              <a:latin typeface="+mn-lt"/>
              <a:ea typeface="+mn-ea"/>
              <a:cs typeface="Arial" panose="020B0604020202020204" pitchFamily="34" charset="0"/>
            </a:rPr>
            <a:t>高可用</a:t>
          </a:r>
          <a:endParaRPr lang="zh-CN" altLang="en-US" sz="3200" b="1" dirty="0">
            <a:solidFill>
              <a:schemeClr val="bg1"/>
            </a:solidFill>
            <a:latin typeface="+mn-lt"/>
            <a:ea typeface="+mn-ea"/>
          </a:endParaRPr>
        </a:p>
      </dsp:txBody>
      <dsp:txXfrm>
        <a:off x="2466334" y="49338"/>
        <a:ext cx="2163451" cy="747395"/>
      </dsp:txXfrm>
    </dsp:sp>
    <dsp:sp modelId="{7558CB4B-525C-47B1-8619-7F1EE4F86F7B}">
      <dsp:nvSpPr>
        <dsp:cNvPr id="6" name="矩形 5"/>
        <dsp:cNvSpPr/>
      </dsp:nvSpPr>
      <dsp:spPr bwMode="white">
        <a:xfrm>
          <a:off x="2466334" y="796733"/>
          <a:ext cx="2163451" cy="40887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b="1" dirty="0" smtClean="0">
              <a:solidFill>
                <a:sysClr val="windowText" lastClr="000000">
                  <a:lumMod val="75000"/>
                  <a:lumOff val="25000"/>
                </a:sysClr>
              </a:solidFill>
              <a:latin typeface="+mn-lt"/>
              <a:ea typeface="+mn-ea"/>
              <a:cs typeface="Arial" panose="020B0604020202020204" pitchFamily="34" charset="0"/>
            </a:rPr>
            <a:t>双活和两地三中心高可用</a:t>
          </a:r>
          <a:endParaRPr lang="zh-CN" altLang="en-US" dirty="0">
            <a:solidFill>
              <a:schemeClr val="dk1"/>
            </a:solidFill>
            <a:latin typeface="+mn-lt"/>
            <a:ea typeface="+mn-ea"/>
          </a:endParaRPr>
        </a:p>
        <a:p>
          <a:pPr lvl="2">
            <a:lnSpc>
              <a:spcPct val="100000"/>
            </a:lnSpc>
            <a:spcBef>
              <a:spcPct val="0"/>
            </a:spcBef>
            <a:spcAft>
              <a:spcPct val="15000"/>
            </a:spcAft>
            <a:buChar char="•"/>
          </a:pPr>
          <a:r>
            <a:rPr lang="zh-CN" altLang="en-US" dirty="0" smtClean="0">
              <a:solidFill>
                <a:sysClr val="windowText" lastClr="000000">
                  <a:lumMod val="75000"/>
                  <a:lumOff val="25000"/>
                </a:sysClr>
              </a:solidFill>
              <a:latin typeface="+mn-lt"/>
              <a:ea typeface="+mn-ea"/>
              <a:cs typeface="Arial" panose="020B0604020202020204" pitchFamily="34" charset="0"/>
            </a:rPr>
            <a:t>集群内</a:t>
          </a:r>
          <a:r>
            <a:rPr lang="en-US" altLang="zh-CN" dirty="0" smtClean="0">
              <a:solidFill>
                <a:sysClr val="windowText" lastClr="000000">
                  <a:lumMod val="75000"/>
                  <a:lumOff val="25000"/>
                </a:sysClr>
              </a:solidFill>
              <a:latin typeface="+mn-lt"/>
              <a:ea typeface="+mn-ea"/>
              <a:cs typeface="Arial" panose="020B0604020202020204" pitchFamily="34" charset="0"/>
            </a:rPr>
            <a:t>HA</a:t>
          </a:r>
          <a:r>
            <a:rPr lang="zh-CN" altLang="en-US" dirty="0" smtClean="0">
              <a:solidFill>
                <a:sysClr val="windowText" lastClr="000000">
                  <a:lumMod val="75000"/>
                  <a:lumOff val="25000"/>
                </a:sysClr>
              </a:solidFill>
              <a:latin typeface="+mn-lt"/>
              <a:ea typeface="+mn-ea"/>
              <a:cs typeface="Arial" panose="020B0604020202020204" pitchFamily="34" charset="0"/>
            </a:rPr>
            <a:t>，数据不丢失，业务秒级中断；</a:t>
          </a:r>
          <a:endParaRPr lang="en-US" altLang="zh-CN" dirty="0">
            <a:solidFill>
              <a:sysClr val="windowText" lastClr="000000">
                <a:lumMod val="75000"/>
                <a:lumOff val="25000"/>
              </a:sysClr>
            </a:solidFill>
            <a:latin typeface="+mn-lt"/>
            <a:ea typeface="+mn-ea"/>
            <a:cs typeface="Arial" panose="020B0604020202020204" pitchFamily="34" charset="0"/>
          </a:endParaRPr>
        </a:p>
        <a:p>
          <a:pPr lvl="2">
            <a:lnSpc>
              <a:spcPct val="100000"/>
            </a:lnSpc>
            <a:spcBef>
              <a:spcPct val="0"/>
            </a:spcBef>
            <a:spcAft>
              <a:spcPct val="15000"/>
            </a:spcAft>
            <a:buChar char="•"/>
          </a:pPr>
          <a:r>
            <a:rPr lang="zh-CN" altLang="en-US" dirty="0" smtClean="0">
              <a:solidFill>
                <a:sysClr val="windowText" lastClr="000000">
                  <a:lumMod val="75000"/>
                  <a:lumOff val="25000"/>
                </a:sysClr>
              </a:solidFill>
              <a:latin typeface="+mn-lt"/>
              <a:ea typeface="+mn-ea"/>
              <a:cs typeface="Arial" panose="020B0604020202020204" pitchFamily="34" charset="0"/>
            </a:rPr>
            <a:t>同城跨</a:t>
          </a:r>
          <a:r>
            <a:rPr lang="en-US" altLang="zh-CN" dirty="0" smtClean="0">
              <a:solidFill>
                <a:sysClr val="windowText" lastClr="000000">
                  <a:lumMod val="75000"/>
                  <a:lumOff val="25000"/>
                </a:sysClr>
              </a:solidFill>
              <a:latin typeface="+mn-lt"/>
              <a:ea typeface="+mn-ea"/>
              <a:cs typeface="Arial" panose="020B0604020202020204" pitchFamily="34" charset="0"/>
            </a:rPr>
            <a:t>AZ</a:t>
          </a:r>
          <a:r>
            <a:rPr lang="zh-CN" altLang="en-US" dirty="0" smtClean="0">
              <a:solidFill>
                <a:sysClr val="windowText" lastClr="000000">
                  <a:lumMod val="75000"/>
                  <a:lumOff val="25000"/>
                </a:sysClr>
              </a:solidFill>
              <a:latin typeface="+mn-lt"/>
              <a:ea typeface="+mn-ea"/>
              <a:cs typeface="Arial" panose="020B0604020202020204" pitchFamily="34" charset="0"/>
            </a:rPr>
            <a:t>容灾，数据不丢失，分钟级恢复；</a:t>
          </a:r>
          <a:endParaRPr lang="en-US" altLang="zh-CN" dirty="0">
            <a:solidFill>
              <a:sysClr val="windowText" lastClr="000000">
                <a:lumMod val="75000"/>
                <a:lumOff val="25000"/>
              </a:sysClr>
            </a:solidFill>
            <a:latin typeface="+mn-lt"/>
            <a:ea typeface="+mn-ea"/>
            <a:cs typeface="Arial" panose="020B0604020202020204" pitchFamily="34" charset="0"/>
          </a:endParaRPr>
        </a:p>
        <a:p>
          <a:pPr lvl="2">
            <a:lnSpc>
              <a:spcPct val="100000"/>
            </a:lnSpc>
            <a:spcBef>
              <a:spcPct val="0"/>
            </a:spcBef>
            <a:spcAft>
              <a:spcPct val="15000"/>
            </a:spcAft>
            <a:buChar char="•"/>
          </a:pPr>
          <a:r>
            <a:rPr lang="zh-CN" altLang="en-US" dirty="0" smtClean="0">
              <a:solidFill>
                <a:sysClr val="windowText" lastClr="000000">
                  <a:lumMod val="75000"/>
                  <a:lumOff val="25000"/>
                </a:sysClr>
              </a:solidFill>
              <a:latin typeface="+mn-lt"/>
              <a:ea typeface="+mn-ea"/>
              <a:cs typeface="Arial" panose="020B0604020202020204" pitchFamily="34" charset="0"/>
            </a:rPr>
            <a:t>两地三中心部署。</a:t>
          </a:r>
          <a:endParaRPr lang="en-US" altLang="zh-CN" dirty="0">
            <a:solidFill>
              <a:sysClr val="windowText" lastClr="000000">
                <a:lumMod val="75000"/>
                <a:lumOff val="25000"/>
              </a:sysClr>
            </a:solidFill>
            <a:latin typeface="+mn-lt"/>
            <a:ea typeface="+mn-ea"/>
            <a:cs typeface="Arial" panose="020B0604020202020204" pitchFamily="34" charset="0"/>
          </a:endParaRPr>
        </a:p>
      </dsp:txBody>
      <dsp:txXfrm>
        <a:off x="2466334" y="796733"/>
        <a:ext cx="2163451" cy="4088765"/>
      </dsp:txXfrm>
    </dsp:sp>
    <dsp:sp modelId="{B8D4BA7E-7563-4488-B41B-C4F10CAEFB00}">
      <dsp:nvSpPr>
        <dsp:cNvPr id="7" name="矩形 6"/>
        <dsp:cNvSpPr/>
      </dsp:nvSpPr>
      <dsp:spPr bwMode="white">
        <a:xfrm>
          <a:off x="4932669" y="49338"/>
          <a:ext cx="2163451" cy="747395"/>
        </a:xfrm>
        <a:prstGeom prst="rect">
          <a:avLst/>
        </a:prstGeom>
      </dsp:spPr>
      <dsp:style>
        <a:lnRef idx="2">
          <a:schemeClr val="accent1"/>
        </a:lnRef>
        <a:fillRef idx="1">
          <a:schemeClr val="accent1"/>
        </a:fillRef>
        <a:effectRef idx="0">
          <a:scrgbClr r="0" g="0" b="0"/>
        </a:effectRef>
        <a:fontRef idx="minor">
          <a:schemeClr val="lt1"/>
        </a:fontRef>
      </dsp:style>
      <dsp:txBody>
        <a:bodyPr lIns="227584" tIns="130048" rIns="227584" bIns="130048"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sz="3200" b="1" dirty="0" smtClean="0">
              <a:solidFill>
                <a:schemeClr val="bg1"/>
              </a:solidFill>
              <a:latin typeface="+mn-lt"/>
              <a:ea typeface="+mn-ea"/>
              <a:cs typeface="Arial" panose="020B0604020202020204" pitchFamily="34" charset="0"/>
            </a:rPr>
            <a:t>高扩展</a:t>
          </a:r>
          <a:endParaRPr lang="zh-CN" altLang="en-US" sz="3200" b="1" dirty="0">
            <a:solidFill>
              <a:schemeClr val="bg1"/>
            </a:solidFill>
            <a:latin typeface="+mn-lt"/>
            <a:ea typeface="+mn-ea"/>
          </a:endParaRPr>
        </a:p>
      </dsp:txBody>
      <dsp:txXfrm>
        <a:off x="4932669" y="49338"/>
        <a:ext cx="2163451" cy="747395"/>
      </dsp:txXfrm>
    </dsp:sp>
    <dsp:sp modelId="{8008326B-EB5D-40F2-B527-3CA23E227767}">
      <dsp:nvSpPr>
        <dsp:cNvPr id="8" name="矩形 7"/>
        <dsp:cNvSpPr/>
      </dsp:nvSpPr>
      <dsp:spPr bwMode="white">
        <a:xfrm>
          <a:off x="4932669" y="796733"/>
          <a:ext cx="2163451" cy="40887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b="1" dirty="0" smtClean="0">
              <a:solidFill>
                <a:sysClr val="windowText" lastClr="000000">
                  <a:lumMod val="75000"/>
                  <a:lumOff val="25000"/>
                </a:sysClr>
              </a:solidFill>
              <a:latin typeface="+mn-lt"/>
              <a:ea typeface="+mn-ea"/>
              <a:cs typeface="Arial" panose="020B0604020202020204" pitchFamily="34" charset="0"/>
            </a:rPr>
            <a:t>容量和性能按需水平扩展</a:t>
          </a:r>
          <a:endParaRPr lang="zh-CN" altLang="en-US" dirty="0">
            <a:solidFill>
              <a:schemeClr val="dk1"/>
            </a:solidFill>
            <a:latin typeface="+mn-lt"/>
            <a:ea typeface="+mn-ea"/>
          </a:endParaRPr>
        </a:p>
        <a:p>
          <a:pPr lvl="2">
            <a:lnSpc>
              <a:spcPct val="100000"/>
            </a:lnSpc>
            <a:spcBef>
              <a:spcPct val="0"/>
            </a:spcBef>
            <a:spcAft>
              <a:spcPct val="15000"/>
            </a:spcAft>
            <a:buChar char="•"/>
          </a:pPr>
          <a:r>
            <a:rPr lang="en-US" altLang="zh-CN" dirty="0" smtClean="0">
              <a:solidFill>
                <a:sysClr val="windowText" lastClr="000000">
                  <a:lumMod val="75000"/>
                  <a:lumOff val="25000"/>
                </a:sysClr>
              </a:solidFill>
              <a:latin typeface="+mn-lt"/>
              <a:ea typeface="+mn-ea"/>
              <a:cs typeface="Arial" panose="020B0604020202020204" pitchFamily="34" charset="0"/>
            </a:rPr>
            <a:t>256</a:t>
          </a:r>
          <a:r>
            <a:rPr lang="zh-CN" altLang="en-US" dirty="0" smtClean="0">
              <a:solidFill>
                <a:sysClr val="windowText" lastClr="000000">
                  <a:lumMod val="75000"/>
                  <a:lumOff val="25000"/>
                </a:sysClr>
              </a:solidFill>
              <a:latin typeface="+mn-lt"/>
              <a:ea typeface="+mn-ea"/>
              <a:cs typeface="Arial" panose="020B0604020202020204" pitchFamily="34" charset="0"/>
            </a:rPr>
            <a:t>节点扩展能力，卓越</a:t>
          </a:r>
          <a:r>
            <a:rPr lang="zh-CN" altLang="en-US" dirty="0" smtClean="0">
              <a:solidFill>
                <a:srgbClr val="000000"/>
              </a:solidFill>
              <a:latin typeface="+mn-lt"/>
              <a:ea typeface="+mn-ea"/>
              <a:cs typeface="Arial" panose="020B0604020202020204" pitchFamily="34" charset="0"/>
            </a:rPr>
            <a:t>线性比；</a:t>
          </a:r>
          <a:endParaRPr lang="en-US" altLang="zh-CN" dirty="0">
            <a:solidFill>
              <a:srgbClr val="000000"/>
            </a:solidFill>
            <a:latin typeface="+mn-lt"/>
            <a:ea typeface="+mn-ea"/>
            <a:cs typeface="Arial" panose="020B0604020202020204" pitchFamily="34" charset="0"/>
          </a:endParaRPr>
        </a:p>
        <a:p>
          <a:pPr lvl="2">
            <a:lnSpc>
              <a:spcPct val="100000"/>
            </a:lnSpc>
            <a:spcBef>
              <a:spcPct val="0"/>
            </a:spcBef>
            <a:spcAft>
              <a:spcPct val="15000"/>
            </a:spcAft>
            <a:buChar char="•"/>
          </a:pPr>
          <a:r>
            <a:rPr lang="zh-CN" altLang="en-US" dirty="0" smtClean="0">
              <a:solidFill>
                <a:srgbClr val="000000"/>
              </a:solidFill>
              <a:latin typeface="+mn-lt"/>
              <a:ea typeface="+mn-ea"/>
              <a:cs typeface="Arial" panose="020B0604020202020204" pitchFamily="34" charset="0"/>
            </a:rPr>
            <a:t>在线扩容。</a:t>
          </a:r>
          <a:endParaRPr lang="en-US" altLang="zh-CN" dirty="0">
            <a:solidFill>
              <a:srgbClr val="000000"/>
            </a:solidFill>
            <a:latin typeface="+mn-lt"/>
            <a:ea typeface="+mn-ea"/>
            <a:cs typeface="Arial" panose="020B0604020202020204" pitchFamily="34" charset="0"/>
          </a:endParaRPr>
        </a:p>
      </dsp:txBody>
      <dsp:txXfrm>
        <a:off x="4932669" y="796733"/>
        <a:ext cx="2163451" cy="4088765"/>
      </dsp:txXfrm>
    </dsp:sp>
    <dsp:sp modelId="{1689CA32-8467-46C8-9CCD-067A1BA7D96D}">
      <dsp:nvSpPr>
        <dsp:cNvPr id="9" name="矩形 8"/>
        <dsp:cNvSpPr/>
      </dsp:nvSpPr>
      <dsp:spPr bwMode="white">
        <a:xfrm>
          <a:off x="7399003" y="49338"/>
          <a:ext cx="2163451" cy="747395"/>
        </a:xfrm>
        <a:prstGeom prst="rect">
          <a:avLst/>
        </a:prstGeom>
      </dsp:spPr>
      <dsp:style>
        <a:lnRef idx="2">
          <a:schemeClr val="accent1"/>
        </a:lnRef>
        <a:fillRef idx="1">
          <a:schemeClr val="accent1"/>
        </a:fillRef>
        <a:effectRef idx="0">
          <a:scrgbClr r="0" g="0" b="0"/>
        </a:effectRef>
        <a:fontRef idx="minor">
          <a:schemeClr val="lt1"/>
        </a:fontRef>
      </dsp:style>
      <dsp:txBody>
        <a:bodyPr lIns="199136" tIns="113792" rIns="199136" bIns="113792"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sz="2800" b="1" dirty="0" smtClean="0">
              <a:solidFill>
                <a:schemeClr val="bg1"/>
              </a:solidFill>
              <a:latin typeface="+mn-lt"/>
              <a:ea typeface="+mn-ea"/>
              <a:cs typeface="Arial" panose="020B0604020202020204" pitchFamily="34" charset="0"/>
            </a:rPr>
            <a:t>易管理</a:t>
          </a:r>
          <a:endParaRPr lang="zh-CN" altLang="en-US" sz="2800" b="1" dirty="0">
            <a:solidFill>
              <a:schemeClr val="bg1"/>
            </a:solidFill>
            <a:latin typeface="+mn-lt"/>
            <a:ea typeface="+mn-ea"/>
          </a:endParaRPr>
        </a:p>
      </dsp:txBody>
      <dsp:txXfrm>
        <a:off x="7399003" y="49338"/>
        <a:ext cx="2163451" cy="747395"/>
      </dsp:txXfrm>
    </dsp:sp>
    <dsp:sp modelId="{476FFEBB-3903-46A0-B5DE-6F72D0956C6A}">
      <dsp:nvSpPr>
        <dsp:cNvPr id="10" name="矩形 9"/>
        <dsp:cNvSpPr/>
      </dsp:nvSpPr>
      <dsp:spPr bwMode="white">
        <a:xfrm>
          <a:off x="7399003" y="796733"/>
          <a:ext cx="2163451" cy="40887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b="1" dirty="0" smtClean="0">
              <a:solidFill>
                <a:sysClr val="windowText" lastClr="000000">
                  <a:lumMod val="75000"/>
                  <a:lumOff val="25000"/>
                </a:sysClr>
              </a:solidFill>
              <a:latin typeface="+mn-lt"/>
              <a:ea typeface="+mn-ea"/>
              <a:cs typeface="Arial" panose="020B0604020202020204" pitchFamily="34" charset="0"/>
            </a:rPr>
            <a:t>易迁移，易监控，运维</a:t>
          </a:r>
          <a:endParaRPr lang="zh-CN" altLang="en-US" dirty="0">
            <a:solidFill>
              <a:schemeClr val="dk1"/>
            </a:solidFill>
            <a:latin typeface="+mn-lt"/>
            <a:ea typeface="+mn-ea"/>
          </a:endParaRPr>
        </a:p>
        <a:p>
          <a:pPr lvl="2">
            <a:lnSpc>
              <a:spcPct val="100000"/>
            </a:lnSpc>
            <a:spcBef>
              <a:spcPct val="0"/>
            </a:spcBef>
            <a:spcAft>
              <a:spcPct val="15000"/>
            </a:spcAft>
            <a:buChar char="•"/>
          </a:pPr>
          <a:r>
            <a:rPr lang="zh-CN" altLang="en-US" dirty="0" smtClean="0">
              <a:solidFill>
                <a:sysClr val="windowText" lastClr="000000">
                  <a:lumMod val="75000"/>
                  <a:lumOff val="25000"/>
                </a:sysClr>
              </a:solidFill>
              <a:latin typeface="+mn-lt"/>
              <a:ea typeface="+mn-ea"/>
              <a:cs typeface="Arial" panose="020B0604020202020204" pitchFamily="34" charset="0"/>
            </a:rPr>
            <a:t>兼容</a:t>
          </a:r>
          <a:r>
            <a:rPr lang="en-US" altLang="zh-CN" dirty="0" smtClean="0">
              <a:solidFill>
                <a:sysClr val="windowText" lastClr="000000">
                  <a:lumMod val="75000"/>
                  <a:lumOff val="25000"/>
                </a:sysClr>
              </a:solidFill>
              <a:latin typeface="+mn-lt"/>
              <a:ea typeface="+mn-ea"/>
              <a:cs typeface="Arial" panose="020B0604020202020204" pitchFamily="34" charset="0"/>
            </a:rPr>
            <a:t>SQL2003</a:t>
          </a:r>
          <a:r>
            <a:rPr lang="zh-CN" altLang="en-US" dirty="0" smtClean="0">
              <a:solidFill>
                <a:sysClr val="windowText" lastClr="000000">
                  <a:lumMod val="75000"/>
                  <a:lumOff val="25000"/>
                </a:sysClr>
              </a:solidFill>
              <a:latin typeface="+mn-lt"/>
              <a:ea typeface="+mn-ea"/>
              <a:cs typeface="Arial" panose="020B0604020202020204" pitchFamily="34" charset="0"/>
            </a:rPr>
            <a:t>标准语法</a:t>
          </a:r>
          <a:r>
            <a:rPr lang="en-US" altLang="zh-CN" dirty="0" smtClean="0">
              <a:solidFill>
                <a:sysClr val="windowText" lastClr="000000">
                  <a:lumMod val="75000"/>
                  <a:lumOff val="25000"/>
                </a:sysClr>
              </a:solidFill>
              <a:latin typeface="+mn-lt"/>
              <a:ea typeface="+mn-ea"/>
              <a:cs typeface="Arial" panose="020B0604020202020204" pitchFamily="34" charset="0"/>
            </a:rPr>
            <a:t>+</a:t>
          </a:r>
          <a:r>
            <a:rPr lang="zh-CN" altLang="en-US" dirty="0" smtClean="0">
              <a:solidFill>
                <a:sysClr val="windowText" lastClr="000000">
                  <a:lumMod val="75000"/>
                  <a:lumOff val="25000"/>
                </a:sysClr>
              </a:solidFill>
              <a:latin typeface="+mn-lt"/>
              <a:ea typeface="+mn-ea"/>
              <a:cs typeface="Arial" panose="020B0604020202020204" pitchFamily="34" charset="0"/>
            </a:rPr>
            <a:t>企业扩展包；</a:t>
          </a:r>
          <a:endParaRPr lang="en-US" altLang="zh-CN" dirty="0">
            <a:solidFill>
              <a:sysClr val="windowText" lastClr="000000">
                <a:lumMod val="75000"/>
                <a:lumOff val="25000"/>
              </a:sysClr>
            </a:solidFill>
            <a:latin typeface="+mn-lt"/>
            <a:ea typeface="+mn-ea"/>
            <a:cs typeface="Arial" panose="020B0604020202020204" pitchFamily="34" charset="0"/>
          </a:endParaRPr>
        </a:p>
        <a:p>
          <a:pPr lvl="2">
            <a:lnSpc>
              <a:spcPct val="100000"/>
            </a:lnSpc>
            <a:spcBef>
              <a:spcPct val="0"/>
            </a:spcBef>
            <a:spcAft>
              <a:spcPct val="15000"/>
            </a:spcAft>
            <a:buChar char="•"/>
          </a:pPr>
          <a:r>
            <a:rPr lang="zh-CN" altLang="en-US" dirty="0" smtClean="0">
              <a:solidFill>
                <a:sysClr val="windowText" lastClr="000000">
                  <a:lumMod val="75000"/>
                  <a:lumOff val="25000"/>
                </a:sysClr>
              </a:solidFill>
              <a:latin typeface="+mn-lt"/>
              <a:ea typeface="+mn-ea"/>
              <a:cs typeface="Arial" panose="020B0604020202020204" pitchFamily="34" charset="0"/>
            </a:rPr>
            <a:t>数据复制、监控运维、开发工具。</a:t>
          </a:r>
          <a:endParaRPr lang="en-US" altLang="zh-CN" dirty="0">
            <a:solidFill>
              <a:sysClr val="windowText" lastClr="000000">
                <a:lumMod val="75000"/>
                <a:lumOff val="25000"/>
              </a:sysClr>
            </a:solidFill>
            <a:latin typeface="+mn-lt"/>
            <a:ea typeface="+mn-ea"/>
            <a:cs typeface="Arial" panose="020B0604020202020204" pitchFamily="34" charset="0"/>
          </a:endParaRPr>
        </a:p>
      </dsp:txBody>
      <dsp:txXfrm>
        <a:off x="7399003" y="796733"/>
        <a:ext cx="2163451" cy="408876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30723" cy="3057525"/>
        <a:chOff x="0" y="0"/>
        <a:chExt cx="7130723" cy="3057525"/>
      </a:xfrm>
    </dsp:grpSpPr>
    <dsp:sp modelId="{A09C7385-9BA1-43AE-A9A0-C6BD947A45AE}">
      <dsp:nvSpPr>
        <dsp:cNvPr id="4" name="右箭头 3"/>
        <dsp:cNvSpPr/>
      </dsp:nvSpPr>
      <dsp:spPr bwMode="white">
        <a:xfrm>
          <a:off x="2852289" y="0"/>
          <a:ext cx="4278434" cy="1455964"/>
        </a:xfrm>
        <a:prstGeom prst="rightArrow">
          <a:avLst>
            <a:gd name="adj1" fmla="val 75000"/>
            <a:gd name="adj2" fmla="val 50000"/>
          </a:avLst>
        </a:prstGeom>
        <a:sp3d z="-300000" contourW="19050" prstMaterial="metal">
          <a:bevelT w="88900" h="203200"/>
          <a:bevelB w="165100" h="254000"/>
        </a:sp3d>
      </dsp:spPr>
      <dsp:style>
        <a:lnRef idx="0">
          <a:schemeClr val="accent5">
            <a:alpha val="90000"/>
            <a:tint val="40000"/>
          </a:schemeClr>
        </a:lnRef>
        <a:fillRef idx="1">
          <a:schemeClr val="accent5">
            <a:alpha val="90000"/>
            <a:tint val="40000"/>
          </a:schemeClr>
        </a:fillRef>
        <a:effectRef idx="0">
          <a:scrgbClr r="0" g="0" b="0"/>
        </a:effectRef>
        <a:fontRef idx="minor"/>
      </dsp:style>
      <dsp:txBody>
        <a:bodyPr lIns="10795" tIns="10795" rIns="10795" bIns="10795" anchor="ctr"/>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dirty="0" smtClean="0">
              <a:solidFill>
                <a:schemeClr val="dk1"/>
              </a:solidFill>
            </a:rPr>
            <a:t>支持</a:t>
          </a:r>
          <a:r>
            <a:rPr lang="en-US" altLang="zh-CN" dirty="0" smtClean="0">
              <a:solidFill>
                <a:schemeClr val="dk1"/>
              </a:solidFill>
            </a:rPr>
            <a:t>SSL</a:t>
          </a:r>
          <a:r>
            <a:rPr lang="zh-CN" altLang="en-US" dirty="0" smtClean="0">
              <a:solidFill>
                <a:schemeClr val="dk1"/>
              </a:solidFill>
            </a:rPr>
            <a:t>加密连接和</a:t>
          </a:r>
          <a:r>
            <a:rPr lang="en-US" altLang="zh-CN" dirty="0" smtClean="0">
              <a:solidFill>
                <a:schemeClr val="dk1"/>
              </a:solidFill>
            </a:rPr>
            <a:t>KMS</a:t>
          </a:r>
          <a:r>
            <a:rPr lang="zh-CN" altLang="en-US" dirty="0" smtClean="0">
              <a:solidFill>
                <a:schemeClr val="dk1"/>
              </a:solidFill>
            </a:rPr>
            <a:t>数据加密等功能，确保数据安全；支持数据库主备架构，主机故障时，备机自动升级成主机，确保业务连续性。</a:t>
          </a:r>
          <a:endParaRPr lang="zh-CN" altLang="en-US" dirty="0">
            <a:solidFill>
              <a:schemeClr val="dk1"/>
            </a:solidFill>
          </a:endParaRPr>
        </a:p>
      </dsp:txBody>
      <dsp:txXfrm>
        <a:off x="2852289" y="0"/>
        <a:ext cx="4278434" cy="1455964"/>
      </dsp:txXfrm>
    </dsp:sp>
    <dsp:sp modelId="{FB620526-5747-4FE5-86EC-A6C5B8FA588D}">
      <dsp:nvSpPr>
        <dsp:cNvPr id="3" name="圆角矩形 2"/>
        <dsp:cNvSpPr/>
      </dsp:nvSpPr>
      <dsp:spPr bwMode="white">
        <a:xfrm>
          <a:off x="0" y="0"/>
          <a:ext cx="2852289" cy="1455964"/>
        </a:xfrm>
        <a:prstGeom prst="roundRect">
          <a:avLst/>
        </a:prstGeom>
        <a:sp3d contourW="19050" prstMaterial="metal">
          <a:bevelT w="88900" h="203200"/>
          <a:bevelB w="165100" h="254000"/>
        </a:sp3d>
      </dsp:spPr>
      <dsp:style>
        <a:lnRef idx="0">
          <a:schemeClr val="lt1"/>
        </a:lnRef>
        <a:fillRef idx="1">
          <a:schemeClr val="accent5"/>
        </a:fillRef>
        <a:effectRef idx="2">
          <a:scrgbClr r="0" g="0" b="0"/>
        </a:effectRef>
        <a:fontRef idx="minor">
          <a:schemeClr val="lt1"/>
        </a:fontRef>
      </dsp:style>
      <dsp:txBody>
        <a:bodyPr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t>安全可靠</a:t>
          </a:r>
          <a:endParaRPr lang="zh-CN" altLang="en-US" sz="3200" dirty="0"/>
        </a:p>
      </dsp:txBody>
      <dsp:txXfrm>
        <a:off x="0" y="0"/>
        <a:ext cx="2852289" cy="1455964"/>
      </dsp:txXfrm>
    </dsp:sp>
    <dsp:sp modelId="{4F17BB73-5385-4B8C-9C01-20A809585560}">
      <dsp:nvSpPr>
        <dsp:cNvPr id="6" name="右箭头 5"/>
        <dsp:cNvSpPr/>
      </dsp:nvSpPr>
      <dsp:spPr bwMode="white">
        <a:xfrm>
          <a:off x="2852289" y="1601561"/>
          <a:ext cx="4278434" cy="1455964"/>
        </a:xfrm>
        <a:prstGeom prst="rightArrow">
          <a:avLst>
            <a:gd name="adj1" fmla="val 75000"/>
            <a:gd name="adj2" fmla="val 50000"/>
          </a:avLst>
        </a:prstGeom>
        <a:sp3d z="-300000" contourW="19050" prstMaterial="metal">
          <a:bevelT w="88900" h="203200"/>
          <a:bevelB w="165100" h="254000"/>
        </a:sp3d>
      </dsp:spPr>
      <dsp:style>
        <a:lnRef idx="0">
          <a:schemeClr val="accent5">
            <a:alpha val="90000"/>
            <a:tint val="40000"/>
          </a:schemeClr>
        </a:lnRef>
        <a:fillRef idx="1">
          <a:schemeClr val="accent5">
            <a:alpha val="90000"/>
            <a:tint val="40000"/>
          </a:schemeClr>
        </a:fillRef>
        <a:effectRef idx="0">
          <a:scrgbClr r="0" g="0" b="0"/>
        </a:effectRef>
        <a:fontRef idx="minor"/>
      </dsp:style>
      <dsp:txBody>
        <a:bodyPr lIns="10795" tIns="10795" rIns="10795" bIns="10795" anchor="ctr"/>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dirty="0" smtClean="0">
              <a:solidFill>
                <a:schemeClr val="dk1"/>
              </a:solidFill>
            </a:rPr>
            <a:t>高性能、低延时的事务处理能力，典型配置下</a:t>
          </a:r>
          <a:r>
            <a:rPr lang="en-US" altLang="zh-CN" dirty="0" err="1" smtClean="0">
              <a:solidFill>
                <a:schemeClr val="dk1"/>
              </a:solidFill>
            </a:rPr>
            <a:t>sysbench</a:t>
          </a:r>
          <a:r>
            <a:rPr lang="zh-CN" altLang="en-US" dirty="0" smtClean="0">
              <a:solidFill>
                <a:schemeClr val="dk1"/>
              </a:solidFill>
            </a:rPr>
            <a:t>性能数据高出开源数据库</a:t>
          </a:r>
          <a:r>
            <a:rPr lang="en-US" altLang="zh-CN" dirty="0" smtClean="0">
              <a:solidFill>
                <a:schemeClr val="dk1"/>
              </a:solidFill>
            </a:rPr>
            <a:t>30%</a:t>
          </a:r>
          <a:r>
            <a:rPr lang="zh-CN" altLang="en-US" dirty="0" smtClean="0">
              <a:solidFill>
                <a:schemeClr val="dk1"/>
              </a:solidFill>
            </a:rPr>
            <a:t>到</a:t>
          </a:r>
          <a:r>
            <a:rPr lang="en-US" altLang="zh-CN" dirty="0" smtClean="0">
              <a:solidFill>
                <a:schemeClr val="dk1"/>
              </a:solidFill>
            </a:rPr>
            <a:t>50%</a:t>
          </a:r>
          <a:r>
            <a:rPr lang="zh-CN" altLang="en-US" dirty="0" smtClean="0">
              <a:solidFill>
                <a:schemeClr val="dk1"/>
              </a:solidFill>
            </a:rPr>
            <a:t>。</a:t>
          </a:r>
          <a:endParaRPr lang="zh-CN" altLang="en-US" dirty="0">
            <a:solidFill>
              <a:schemeClr val="dk1"/>
            </a:solidFill>
          </a:endParaRPr>
        </a:p>
      </dsp:txBody>
      <dsp:txXfrm>
        <a:off x="2852289" y="1601561"/>
        <a:ext cx="4278434" cy="1455964"/>
      </dsp:txXfrm>
    </dsp:sp>
    <dsp:sp modelId="{A96AA426-35E6-4DF6-8CD3-B4EA092B7986}">
      <dsp:nvSpPr>
        <dsp:cNvPr id="5" name="圆角矩形 4"/>
        <dsp:cNvSpPr/>
      </dsp:nvSpPr>
      <dsp:spPr bwMode="white">
        <a:xfrm>
          <a:off x="0" y="1601561"/>
          <a:ext cx="2852289" cy="1455964"/>
        </a:xfrm>
        <a:prstGeom prst="roundRect">
          <a:avLst/>
        </a:prstGeom>
        <a:sp3d contourW="19050" prstMaterial="metal">
          <a:bevelT w="88900" h="203200"/>
          <a:bevelB w="165100" h="254000"/>
        </a:sp3d>
      </dsp:spPr>
      <dsp:style>
        <a:lnRef idx="0">
          <a:schemeClr val="lt1"/>
        </a:lnRef>
        <a:fillRef idx="1">
          <a:schemeClr val="accent5"/>
        </a:fillRef>
        <a:effectRef idx="2">
          <a:scrgbClr r="0" g="0" b="0"/>
        </a:effectRef>
        <a:fontRef idx="minor">
          <a:schemeClr val="lt1"/>
        </a:fontRef>
      </dsp:style>
      <dsp:txBody>
        <a:bodyPr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t>超高性能</a:t>
          </a:r>
          <a:endParaRPr lang="zh-CN" altLang="en-US" sz="3200" dirty="0"/>
        </a:p>
      </dsp:txBody>
      <dsp:txXfrm>
        <a:off x="0" y="1601561"/>
        <a:ext cx="2852289" cy="145596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图像占位符 4"/>
          <p:cNvSpPr>
            <a:spLocks noGrp="1" noRot="1" noChangeAspect="1"/>
          </p:cNvSpPr>
          <p:nvPr>
            <p:ph type="sldImg"/>
          </p:nvPr>
        </p:nvSpPr>
        <p:spPr>
          <a:xfrm>
            <a:off x="455613" y="766763"/>
            <a:ext cx="5932487" cy="3338512"/>
          </a:xfrm>
        </p:spPr>
      </p:sp>
      <p:sp>
        <p:nvSpPr>
          <p:cNvPr id="6" name="备注占位符 5"/>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sz="1100" dirty="0" smtClean="0">
                <a:solidFill>
                  <a:schemeClr val="bg1"/>
                </a:solidFill>
              </a:rPr>
              <a:t>管理客户端连接、解析 </a:t>
            </a:r>
            <a:r>
              <a:rPr lang="en-US" altLang="zh-CN" sz="1100" dirty="0" smtClean="0">
                <a:solidFill>
                  <a:schemeClr val="bg1"/>
                </a:solidFill>
                <a:cs typeface="Arial" panose="020B0604020202020204" pitchFamily="34" charset="0"/>
              </a:rPr>
              <a:t>SQL</a:t>
            </a:r>
            <a:r>
              <a:rPr lang="en-US" altLang="zh-CN" sz="1100" dirty="0" smtClean="0">
                <a:solidFill>
                  <a:schemeClr val="bg1"/>
                </a:solidFill>
              </a:rPr>
              <a:t> </a:t>
            </a:r>
            <a:r>
              <a:rPr lang="zh-CN" altLang="en-US" sz="1100" dirty="0" smtClean="0">
                <a:solidFill>
                  <a:schemeClr val="bg1"/>
                </a:solidFill>
              </a:rPr>
              <a:t>请求</a:t>
            </a:r>
            <a:r>
              <a:rPr lang="en-US" altLang="zh-CN" sz="1100" dirty="0" smtClean="0">
                <a:solidFill>
                  <a:schemeClr val="bg1"/>
                </a:solidFill>
              </a:rPr>
              <a:t>,</a:t>
            </a:r>
            <a:r>
              <a:rPr lang="zh-CN" altLang="en-US" sz="1100" dirty="0" smtClean="0">
                <a:solidFill>
                  <a:schemeClr val="bg1"/>
                </a:solidFill>
              </a:rPr>
              <a:t>、分析执行计划并执行和管理事务隔离级别。</a:t>
            </a:r>
            <a:endParaRPr lang="en-US" altLang="zh-CN" sz="1100"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smtClean="0">
                <a:solidFill>
                  <a:schemeClr val="bg1"/>
                </a:solidFill>
              </a:rPr>
              <a:t>一主多读。</a:t>
            </a:r>
            <a:endParaRPr lang="en-US" altLang="zh-CN"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smtClean="0">
                <a:solidFill>
                  <a:schemeClr val="bg1"/>
                </a:solidFill>
              </a:rPr>
              <a:t>主库和只读松耦合。</a:t>
            </a:r>
            <a:endParaRPr lang="en-US" altLang="zh-CN"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smtClean="0">
                <a:solidFill>
                  <a:schemeClr val="bg1"/>
                </a:solidFill>
              </a:rPr>
              <a:t>主库和只读通信少。</a:t>
            </a:r>
            <a:endParaRPr lang="en-US" altLang="zh-CN"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smtClean="0">
                <a:solidFill>
                  <a:schemeClr val="bg1"/>
                </a:solidFill>
              </a:rPr>
              <a:t>快速 </a:t>
            </a:r>
            <a:r>
              <a:rPr lang="en-US" altLang="zh-CN" dirty="0" smtClean="0">
                <a:solidFill>
                  <a:schemeClr val="bg1"/>
                </a:solidFill>
              </a:rPr>
              <a:t>Failover</a:t>
            </a:r>
            <a:r>
              <a:rPr lang="zh-CN" altLang="en-US" dirty="0" smtClean="0">
                <a:solidFill>
                  <a:schemeClr val="bg1"/>
                </a:solidFill>
              </a:rPr>
              <a:t>。</a:t>
            </a:r>
            <a:endParaRPr lang="en-US" altLang="zh-CN"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zh-CN" altLang="en-US" dirty="0" smtClean="0">
                <a:solidFill>
                  <a:schemeClr val="bg1"/>
                </a:solidFill>
              </a:rPr>
              <a:t>引入 </a:t>
            </a:r>
            <a:r>
              <a:rPr lang="en-US" altLang="zh-CN" dirty="0" smtClean="0">
                <a:solidFill>
                  <a:schemeClr val="bg1"/>
                </a:solidFill>
              </a:rPr>
              <a:t>HWSQL </a:t>
            </a:r>
            <a:r>
              <a:rPr lang="zh-CN" altLang="en-US" dirty="0" smtClean="0">
                <a:solidFill>
                  <a:schemeClr val="bg1"/>
                </a:solidFill>
              </a:rPr>
              <a:t>内核中的一些特性。</a:t>
            </a:r>
            <a:endParaRPr lang="zh-CN" altLang="en-US"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dirty="0" smtClean="0">
                <a:solidFill>
                  <a:schemeClr val="bg1"/>
                </a:solidFill>
              </a:rPr>
              <a:t>Query result cache</a:t>
            </a:r>
            <a:r>
              <a:rPr lang="zh-CN" altLang="en-US" dirty="0" smtClean="0">
                <a:solidFill>
                  <a:schemeClr val="bg1"/>
                </a:solidFill>
              </a:rPr>
              <a:t>。</a:t>
            </a:r>
            <a:endParaRPr lang="en-US" altLang="zh-CN"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dirty="0" smtClean="0">
                <a:solidFill>
                  <a:schemeClr val="bg1"/>
                </a:solidFill>
              </a:rPr>
              <a:t>Query plan cache</a:t>
            </a:r>
            <a:r>
              <a:rPr lang="zh-CN" altLang="en-US" dirty="0" smtClean="0">
                <a:solidFill>
                  <a:schemeClr val="bg1"/>
                </a:solidFill>
              </a:rPr>
              <a:t>。</a:t>
            </a:r>
            <a:endParaRPr lang="en-US" altLang="zh-CN"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dirty="0" smtClean="0">
                <a:solidFill>
                  <a:schemeClr val="bg1"/>
                </a:solidFill>
              </a:rPr>
              <a:t>Online DDL</a:t>
            </a:r>
            <a:r>
              <a:rPr lang="zh-CN" altLang="en-US" dirty="0" smtClean="0">
                <a:solidFill>
                  <a:schemeClr val="bg1"/>
                </a:solidFill>
              </a:rPr>
              <a:t>。</a:t>
            </a:r>
            <a:endParaRPr lang="en-US" altLang="zh-CN"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endParaRPr lang="en-US" altLang="zh-CN"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endParaRPr lang="zh-CN" altLang="en-US"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endParaRPr lang="zh-CN" altLang="en-US"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endParaRPr lang="zh-CN" altLang="en-US" dirty="0" smtClean="0">
              <a:solidFill>
                <a:schemeClr val="bg1"/>
              </a:solidFill>
            </a:endParaRPr>
          </a:p>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endParaRPr lang="zh-CN" altLang="en-US" sz="1100" dirty="0" smtClean="0">
              <a:solidFill>
                <a:schemeClr val="bg1"/>
              </a:solidFill>
            </a:endParaRP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图像占位符 4"/>
          <p:cNvSpPr>
            <a:spLocks noGrp="1" noRot="1" noChangeAspect="1"/>
          </p:cNvSpPr>
          <p:nvPr>
            <p:ph type="sldImg"/>
          </p:nvPr>
        </p:nvSpPr>
        <p:spPr>
          <a:xfrm>
            <a:off x="455613" y="766763"/>
            <a:ext cx="5932487" cy="3338512"/>
          </a:xfrm>
        </p:spPr>
      </p:sp>
      <p:sp>
        <p:nvSpPr>
          <p:cNvPr id="6" name="备注占位符 5"/>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超高性能：</a:t>
            </a:r>
            <a:endParaRPr lang="en-US" altLang="zh-CN" smtClean="0"/>
          </a:p>
          <a:p>
            <a:pPr lvl="1"/>
            <a:r>
              <a:rPr lang="zh-CN" altLang="en-US" smtClean="0"/>
              <a:t>百万级</a:t>
            </a:r>
            <a:r>
              <a:rPr lang="en-US" altLang="zh-CN" smtClean="0"/>
              <a:t>QPS</a:t>
            </a:r>
            <a:r>
              <a:rPr lang="zh-CN" altLang="en-US" smtClean="0"/>
              <a:t>；</a:t>
            </a:r>
            <a:endParaRPr lang="en-US" altLang="zh-CN" smtClean="0"/>
          </a:p>
          <a:p>
            <a:pPr lvl="0"/>
            <a:r>
              <a:rPr lang="zh-CN" altLang="en-US" smtClean="0"/>
              <a:t>高扩展性：</a:t>
            </a:r>
            <a:endParaRPr lang="en-US" altLang="zh-CN" smtClean="0"/>
          </a:p>
          <a:p>
            <a:pPr lvl="1"/>
            <a:r>
              <a:rPr lang="en-US" altLang="zh-CN" smtClean="0"/>
              <a:t>1</a:t>
            </a:r>
            <a:r>
              <a:rPr lang="zh-CN" altLang="en-US" smtClean="0"/>
              <a:t>写</a:t>
            </a:r>
            <a:r>
              <a:rPr lang="en-US" altLang="zh-CN" smtClean="0"/>
              <a:t>15</a:t>
            </a:r>
            <a:r>
              <a:rPr lang="zh-CN" altLang="en-US" smtClean="0"/>
              <a:t>只读节点，</a:t>
            </a:r>
            <a:r>
              <a:rPr lang="en-US" altLang="zh-CN" smtClean="0"/>
              <a:t>128TB</a:t>
            </a:r>
            <a:r>
              <a:rPr lang="zh-CN" altLang="en-US" smtClean="0"/>
              <a:t>存储；</a:t>
            </a:r>
            <a:endParaRPr lang="en-US" altLang="zh-CN" smtClean="0"/>
          </a:p>
          <a:p>
            <a:pPr lvl="0"/>
            <a:r>
              <a:rPr lang="zh-CN" altLang="en-US" smtClean="0"/>
              <a:t>高可靠性：</a:t>
            </a:r>
            <a:endParaRPr lang="en-US" altLang="zh-CN" smtClean="0"/>
          </a:p>
          <a:p>
            <a:pPr lvl="1"/>
            <a:r>
              <a:rPr lang="zh-CN" altLang="en-US" smtClean="0"/>
              <a:t>跨</a:t>
            </a:r>
            <a:r>
              <a:rPr lang="en-US" altLang="zh-CN" smtClean="0"/>
              <a:t>AZ</a:t>
            </a:r>
            <a:r>
              <a:rPr lang="zh-CN" altLang="en-US" smtClean="0"/>
              <a:t>部署，数据三副本；</a:t>
            </a:r>
            <a:endParaRPr lang="en-US" altLang="zh-CN" smtClean="0"/>
          </a:p>
          <a:p>
            <a:pPr lvl="0"/>
            <a:r>
              <a:rPr lang="zh-CN" altLang="en-US" smtClean="0"/>
              <a:t>高兼容性：</a:t>
            </a:r>
            <a:endParaRPr lang="en-US" altLang="zh-CN" smtClean="0"/>
          </a:p>
          <a:p>
            <a:pPr lvl="1"/>
            <a:r>
              <a:rPr lang="en-US" altLang="zh-CN" smtClean="0"/>
              <a:t>MySQL</a:t>
            </a:r>
            <a:r>
              <a:rPr lang="zh-CN" altLang="en-US" smtClean="0"/>
              <a:t>兼容；</a:t>
            </a:r>
            <a:endParaRPr lang="en-US" altLang="zh-CN" smtClean="0"/>
          </a:p>
          <a:p>
            <a:pPr lvl="0"/>
            <a:r>
              <a:rPr lang="zh-CN" altLang="en-US" smtClean="0"/>
              <a:t>超低成本：</a:t>
            </a:r>
            <a:endParaRPr lang="en-US" altLang="zh-CN" smtClean="0"/>
          </a:p>
          <a:p>
            <a:pPr lvl="1"/>
            <a:r>
              <a:rPr lang="en-US" altLang="zh-CN" smtClean="0"/>
              <a:t>1/10</a:t>
            </a:r>
            <a:r>
              <a:rPr lang="zh-CN" altLang="en-US" smtClean="0"/>
              <a:t>的商用数据库成本。</a:t>
            </a:r>
            <a:endParaRPr lang="en-US" altLang="zh-CN" smtClean="0"/>
          </a:p>
          <a:p>
            <a:pPr lvl="0"/>
            <a:endParaRPr lang="zh-CN" altLang="en-US" smtClean="0"/>
          </a:p>
          <a:p>
            <a:pPr lvl="0"/>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zh-CN" altLang="en-US" dirty="0" smtClean="0"/>
              <a:t>通过弹性云服务器或可访问</a:t>
            </a:r>
            <a:r>
              <a:rPr lang="en-US" altLang="zh-CN" dirty="0" err="1" smtClean="0"/>
              <a:t>GaussDB</a:t>
            </a:r>
            <a:r>
              <a:rPr lang="en-US" altLang="zh-CN" dirty="0" smtClean="0"/>
              <a:t>(for MySQL)</a:t>
            </a:r>
            <a:r>
              <a:rPr lang="zh-CN" altLang="en-US" dirty="0" smtClean="0"/>
              <a:t>数据库的设备，用相应客户端连接</a:t>
            </a:r>
            <a:r>
              <a:rPr lang="en-US" altLang="zh-CN" dirty="0" err="1" smtClean="0"/>
              <a:t>GaussDB</a:t>
            </a:r>
            <a:r>
              <a:rPr lang="en-US" altLang="zh-CN" dirty="0" smtClean="0"/>
              <a:t>(for MySQL)</a:t>
            </a:r>
            <a:r>
              <a:rPr lang="zh-CN" altLang="en-US" dirty="0" smtClean="0"/>
              <a:t>数据库实例，将导出的</a:t>
            </a:r>
            <a:r>
              <a:rPr lang="en-US" altLang="zh-CN" dirty="0" smtClean="0"/>
              <a:t>SQL</a:t>
            </a:r>
            <a:r>
              <a:rPr lang="zh-CN" altLang="en-US" dirty="0" smtClean="0"/>
              <a:t>文件导入到</a:t>
            </a:r>
            <a:r>
              <a:rPr lang="en-US" altLang="zh-CN" dirty="0" err="1" smtClean="0"/>
              <a:t>GaussDB</a:t>
            </a:r>
            <a:r>
              <a:rPr lang="en-US" altLang="zh-CN" dirty="0" smtClean="0"/>
              <a:t>(for MySQL)</a:t>
            </a:r>
            <a:r>
              <a:rPr lang="zh-CN" altLang="en-US" dirty="0" smtClean="0"/>
              <a:t>数据库。</a:t>
            </a:r>
            <a:endParaRPr lang="en-US" altLang="zh-CN" dirty="0" smtClean="0"/>
          </a:p>
          <a:p>
            <a:r>
              <a:rPr lang="zh-CN" altLang="en-US" dirty="0" smtClean="0"/>
              <a:t>集群的</a:t>
            </a:r>
            <a:r>
              <a:rPr lang="en-US" altLang="zh-CN" dirty="0" smtClean="0"/>
              <a:t>CPU/</a:t>
            </a:r>
            <a:r>
              <a:rPr lang="zh-CN" altLang="en-US" dirty="0" smtClean="0"/>
              <a:t>内存规格可根据业务需要进行变更，当集群的状态由“规格变更中”变为“正常”，则说明变更成功。</a:t>
            </a:r>
            <a:r>
              <a:rPr lang="en-US" altLang="zh-CN" dirty="0" err="1" smtClean="0"/>
              <a:t>GaussDB</a:t>
            </a:r>
            <a:r>
              <a:rPr lang="en-US" altLang="zh-CN" dirty="0" smtClean="0"/>
              <a:t>(for MySQL) 8.0</a:t>
            </a:r>
            <a:r>
              <a:rPr lang="zh-CN" altLang="en-US" dirty="0" smtClean="0"/>
              <a:t>集群规格变更成功后，系统将根据新内存大小，调整如下参数的值：“</a:t>
            </a:r>
            <a:r>
              <a:rPr lang="en-US" altLang="zh-CN" dirty="0" err="1" smtClean="0"/>
              <a:t>innodb_buffer_pool_size</a:t>
            </a:r>
            <a:r>
              <a:rPr lang="en-US" altLang="zh-CN" dirty="0" smtClean="0"/>
              <a:t>”</a:t>
            </a:r>
            <a:r>
              <a:rPr lang="zh-CN" altLang="en-US" dirty="0" smtClean="0"/>
              <a:t>、“</a:t>
            </a:r>
            <a:r>
              <a:rPr lang="en-US" altLang="zh-CN" dirty="0" err="1" smtClean="0"/>
              <a:t>innodb_log_buffer_size</a:t>
            </a:r>
            <a:r>
              <a:rPr lang="en-US" altLang="zh-CN" dirty="0" smtClean="0"/>
              <a:t>”</a:t>
            </a:r>
            <a:r>
              <a:rPr lang="zh-CN" altLang="en-US" dirty="0" smtClean="0"/>
              <a:t>、“</a:t>
            </a:r>
            <a:r>
              <a:rPr lang="en-US" altLang="zh-CN" dirty="0" err="1" smtClean="0"/>
              <a:t>max_connections</a:t>
            </a:r>
            <a:r>
              <a:rPr lang="en-US" altLang="zh-CN" dirty="0" smtClean="0"/>
              <a:t>”</a:t>
            </a:r>
            <a:r>
              <a:rPr lang="zh-CN" altLang="en-US" dirty="0" smtClean="0"/>
              <a:t>、“</a:t>
            </a:r>
            <a:r>
              <a:rPr lang="en-US" altLang="zh-CN" dirty="0" err="1" smtClean="0"/>
              <a:t>innodb_buffer_pool_instances</a:t>
            </a:r>
            <a:r>
              <a:rPr lang="en-US" altLang="zh-CN" dirty="0" smtClean="0"/>
              <a:t>”</a:t>
            </a:r>
            <a:r>
              <a:rPr lang="zh-CN" altLang="en-US" dirty="0" smtClean="0"/>
              <a:t>和“</a:t>
            </a:r>
            <a:r>
              <a:rPr lang="en-US" altLang="zh-CN" dirty="0" err="1" smtClean="0"/>
              <a:t>query_cache_size</a:t>
            </a:r>
            <a:r>
              <a:rPr lang="en-US" altLang="zh-CN" dirty="0" smtClean="0"/>
              <a:t>”</a:t>
            </a:r>
            <a:r>
              <a:rPr lang="zh-CN" altLang="en-US" dirty="0" smtClean="0"/>
              <a:t>。</a:t>
            </a:r>
            <a:endParaRPr lang="en-US" altLang="zh-CN" dirty="0" smtClean="0"/>
          </a:p>
          <a:p>
            <a:r>
              <a:rPr lang="zh-CN" altLang="en-US" dirty="0" smtClean="0"/>
              <a:t>用户可以通过云监控提供的</a:t>
            </a:r>
            <a:r>
              <a:rPr lang="en-US" altLang="zh-CN" dirty="0" smtClean="0"/>
              <a:t>API</a:t>
            </a:r>
            <a:r>
              <a:rPr lang="zh-CN" altLang="en-US" dirty="0" smtClean="0"/>
              <a:t>接口来检索云数据库</a:t>
            </a:r>
            <a:r>
              <a:rPr lang="en-US" altLang="zh-CN" dirty="0" err="1" smtClean="0"/>
              <a:t>GaussDB</a:t>
            </a:r>
            <a:r>
              <a:rPr lang="en-US" altLang="zh-CN" dirty="0" smtClean="0"/>
              <a:t>(for MySQL)</a:t>
            </a:r>
            <a:r>
              <a:rPr lang="zh-CN" altLang="en-US" dirty="0" smtClean="0"/>
              <a:t>产生的监控指标和告警信息：</a:t>
            </a:r>
            <a:endParaRPr lang="en-US" altLang="zh-CN" dirty="0" smtClean="0"/>
          </a:p>
          <a:p>
            <a:pPr lvl="1"/>
            <a:r>
              <a:rPr lang="en-US" altLang="zh-CN" dirty="0" smtClean="0"/>
              <a:t>gaussdb_mysql010_innodb_buf_usage</a:t>
            </a:r>
            <a:r>
              <a:rPr lang="zh-CN" altLang="en-US" dirty="0" smtClean="0"/>
              <a:t>，缓冲池利用率，该指标用于统计</a:t>
            </a:r>
            <a:r>
              <a:rPr lang="en-US" altLang="zh-CN" dirty="0" err="1" smtClean="0"/>
              <a:t>InnoDB</a:t>
            </a:r>
            <a:r>
              <a:rPr lang="zh-CN" altLang="en-US" dirty="0" smtClean="0"/>
              <a:t>缓存中脏数据与数据比例。取值范围：</a:t>
            </a:r>
            <a:r>
              <a:rPr lang="en-US" altLang="zh-CN" dirty="0" smtClean="0"/>
              <a:t>0</a:t>
            </a:r>
            <a:r>
              <a:rPr lang="zh-CN" altLang="en-US" dirty="0" smtClean="0"/>
              <a:t>～</a:t>
            </a:r>
            <a:r>
              <a:rPr lang="en-US" altLang="zh-CN" dirty="0" smtClean="0"/>
              <a:t>1</a:t>
            </a:r>
            <a:r>
              <a:rPr lang="zh-CN" altLang="en-US" dirty="0" smtClean="0"/>
              <a:t>；</a:t>
            </a:r>
            <a:endParaRPr lang="en-US" altLang="zh-CN" dirty="0" smtClean="0"/>
          </a:p>
          <a:p>
            <a:pPr lvl="1"/>
            <a:r>
              <a:rPr lang="en-US" altLang="zh-CN" dirty="0" smtClean="0"/>
              <a:t>gaussdb_mysql011_innodb_buf_hit</a:t>
            </a:r>
            <a:r>
              <a:rPr lang="zh-CN" altLang="en-US" dirty="0" smtClean="0"/>
              <a:t>，缓冲池命中率，该指标用于统计读命中与读请求数比例。取值范围：</a:t>
            </a:r>
            <a:r>
              <a:rPr lang="en-US" altLang="zh-CN" dirty="0" smtClean="0"/>
              <a:t>0</a:t>
            </a:r>
            <a:r>
              <a:rPr lang="zh-CN" altLang="en-US" dirty="0" smtClean="0"/>
              <a:t>～</a:t>
            </a:r>
            <a:r>
              <a:rPr lang="en-US" altLang="zh-CN" dirty="0" smtClean="0"/>
              <a:t>100%</a:t>
            </a:r>
            <a:r>
              <a:rPr lang="zh-CN" altLang="en-US" dirty="0" smtClean="0"/>
              <a:t>；</a:t>
            </a:r>
            <a:endParaRPr lang="en-US" altLang="zh-CN" dirty="0" smtClean="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dirty="0" smtClean="0"/>
              <a:t>gaussdb_mysql012_innodb_buf_dirty</a:t>
            </a:r>
            <a:r>
              <a:rPr lang="zh-CN" altLang="en-US" dirty="0" smtClean="0"/>
              <a:t>，缓冲池脏块率，该指标用于统计使用的页与</a:t>
            </a:r>
            <a:r>
              <a:rPr lang="en-US" altLang="zh-CN" dirty="0" err="1" smtClean="0"/>
              <a:t>InnoDB</a:t>
            </a:r>
            <a:r>
              <a:rPr lang="zh-CN" altLang="en-US" dirty="0" smtClean="0"/>
              <a:t>缓存中数据总数比例。取值范围：</a:t>
            </a:r>
            <a:r>
              <a:rPr lang="en-US" altLang="zh-CN" dirty="0" smtClean="0"/>
              <a:t>0</a:t>
            </a:r>
            <a:r>
              <a:rPr lang="zh-CN" altLang="en-US" dirty="0" smtClean="0"/>
              <a:t>～</a:t>
            </a:r>
            <a:r>
              <a:rPr lang="en-US" altLang="zh-CN" dirty="0" smtClean="0"/>
              <a:t>1</a:t>
            </a:r>
            <a:r>
              <a:rPr lang="zh-CN" altLang="en-US" dirty="0" smtClean="0"/>
              <a:t>；</a:t>
            </a:r>
            <a:endParaRPr lang="en-US" altLang="zh-CN" dirty="0" smtClean="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dirty="0" smtClean="0"/>
              <a:t>gaussdb_mysql013_innodb_reads</a:t>
            </a:r>
            <a:r>
              <a:rPr lang="zh-CN" altLang="en-US" dirty="0" smtClean="0"/>
              <a:t>，</a:t>
            </a:r>
            <a:r>
              <a:rPr lang="en-US" altLang="zh-CN" dirty="0" err="1" smtClean="0"/>
              <a:t>InnoDB</a:t>
            </a:r>
            <a:r>
              <a:rPr lang="zh-CN" altLang="en-US" dirty="0" smtClean="0"/>
              <a:t>读取吞吐量，该指标用于统计</a:t>
            </a:r>
            <a:r>
              <a:rPr lang="en-US" altLang="zh-CN" dirty="0" err="1" smtClean="0"/>
              <a:t>Innodb</a:t>
            </a:r>
            <a:r>
              <a:rPr lang="zh-CN" altLang="en-US" dirty="0" smtClean="0"/>
              <a:t>平均每秒读字节数。取值范围：</a:t>
            </a:r>
            <a:r>
              <a:rPr lang="en-US" altLang="zh-CN" dirty="0" smtClean="0"/>
              <a:t>≥0 Bytes/s</a:t>
            </a:r>
            <a:r>
              <a:rPr lang="zh-CN" altLang="en-US" dirty="0" smtClean="0"/>
              <a:t>；</a:t>
            </a:r>
            <a:endParaRPr lang="en-US" altLang="zh-CN" dirty="0" smtClean="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dirty="0" smtClean="0"/>
              <a:t>gaussdb_mysql014_innodb_writes</a:t>
            </a:r>
            <a:r>
              <a:rPr lang="zh-CN" altLang="en-US" dirty="0" smtClean="0"/>
              <a:t>，</a:t>
            </a:r>
            <a:r>
              <a:rPr lang="en-US" altLang="zh-CN" dirty="0" err="1" smtClean="0"/>
              <a:t>InnoDB</a:t>
            </a:r>
            <a:r>
              <a:rPr lang="zh-CN" altLang="en-US" dirty="0" smtClean="0"/>
              <a:t>写入吞吐量，该指标用于统计</a:t>
            </a:r>
            <a:r>
              <a:rPr lang="en-US" altLang="zh-CN" dirty="0" err="1" smtClean="0"/>
              <a:t>Innodb</a:t>
            </a:r>
            <a:r>
              <a:rPr lang="zh-CN" altLang="en-US" dirty="0" smtClean="0"/>
              <a:t>平均每秒写字节数。取值范围：</a:t>
            </a:r>
            <a:r>
              <a:rPr lang="en-US" altLang="zh-CN" dirty="0" smtClean="0"/>
              <a:t>≥0 Counts/s</a:t>
            </a:r>
            <a:r>
              <a:rPr lang="zh-CN" altLang="en-US" dirty="0" smtClean="0"/>
              <a:t>；</a:t>
            </a:r>
            <a:endParaRPr lang="en-US" altLang="zh-CN" dirty="0" smtClean="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dirty="0" smtClean="0"/>
              <a:t>gaussdb_mysql017_innodb_log_write_req_count</a:t>
            </a:r>
            <a:r>
              <a:rPr lang="zh-CN" altLang="en-US" dirty="0" smtClean="0"/>
              <a:t>，</a:t>
            </a:r>
            <a:r>
              <a:rPr lang="en-US" altLang="zh-CN" dirty="0" err="1" smtClean="0"/>
              <a:t>InnoDB</a:t>
            </a:r>
            <a:r>
              <a:rPr lang="zh-CN" altLang="en-US" dirty="0" smtClean="0"/>
              <a:t>日志写请求频率，该指标用于统计平均每秒的日志写请求数。取值范围：</a:t>
            </a:r>
            <a:r>
              <a:rPr lang="en-US" altLang="zh-CN" dirty="0" smtClean="0"/>
              <a:t>≥0 Counts/s</a:t>
            </a:r>
            <a:r>
              <a:rPr lang="zh-CN" altLang="en-US" dirty="0" smtClean="0"/>
              <a:t>。</a:t>
            </a:r>
            <a:endParaRPr lang="en-US" altLang="zh-CN" dirty="0" smtClean="0"/>
          </a:p>
          <a:p>
            <a:pPr marL="539750" marR="0" lvl="1"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endParaRPr lang="en-US" altLang="zh-CN" dirty="0" smtClean="0"/>
          </a:p>
          <a:p>
            <a:pPr lvl="1"/>
            <a:endParaRPr lang="en-US" altLang="zh-CN" dirty="0" smtClean="0"/>
          </a:p>
          <a:p>
            <a:pPr lvl="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zh-CN" altLang="en-US" dirty="0" smtClean="0"/>
              <a:t>若实例的备份策略被开启，则会立即触发一个全量的自动备份，</a:t>
            </a:r>
            <a:r>
              <a:rPr lang="en-US" altLang="zh-CN" dirty="0" err="1" smtClean="0"/>
              <a:t>binlog</a:t>
            </a:r>
            <a:r>
              <a:rPr lang="zh-CN" altLang="en-US" dirty="0" smtClean="0"/>
              <a:t>备份不需要用户设置，</a:t>
            </a:r>
            <a:r>
              <a:rPr lang="en-US" altLang="zh-CN" dirty="0" err="1" smtClean="0"/>
              <a:t>GaussDB</a:t>
            </a:r>
            <a:r>
              <a:rPr lang="en-US" altLang="zh-CN" dirty="0" smtClean="0"/>
              <a:t>(for MySQL)</a:t>
            </a:r>
            <a:r>
              <a:rPr lang="zh-CN" altLang="en-US" dirty="0" smtClean="0"/>
              <a:t>系统会自动每隔</a:t>
            </a:r>
            <a:r>
              <a:rPr lang="en-US" altLang="zh-CN" dirty="0" smtClean="0"/>
              <a:t>5</a:t>
            </a:r>
            <a:r>
              <a:rPr lang="zh-CN" altLang="en-US" dirty="0" smtClean="0"/>
              <a:t>分钟进行一次，无论是全量备份还是</a:t>
            </a:r>
            <a:r>
              <a:rPr lang="en-US" altLang="zh-CN" dirty="0" err="1" smtClean="0"/>
              <a:t>binlog</a:t>
            </a:r>
            <a:r>
              <a:rPr lang="zh-CN" altLang="en-US" dirty="0" smtClean="0"/>
              <a:t>备份，都存储在对象存储服务上的。</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鲲鹏生态三个技术方向：芯片</a:t>
            </a:r>
            <a:r>
              <a:rPr lang="en-US" altLang="zh-CN" smtClean="0"/>
              <a:t>/</a:t>
            </a:r>
            <a:r>
              <a:rPr lang="zh-CN" altLang="en-US" smtClean="0"/>
              <a:t>介质、操作系统、数据库；</a:t>
            </a:r>
            <a:endParaRPr lang="en-US" altLang="zh-CN" smtClean="0"/>
          </a:p>
          <a:p>
            <a:r>
              <a:rPr lang="en-US" altLang="zh-CN" smtClean="0"/>
              <a:t>OLTP</a:t>
            </a:r>
            <a:r>
              <a:rPr lang="zh-CN" altLang="en-US" smtClean="0"/>
              <a:t>场景：</a:t>
            </a:r>
            <a:endParaRPr lang="en-US" altLang="zh-CN" smtClean="0"/>
          </a:p>
          <a:p>
            <a:pPr lvl="1"/>
            <a:r>
              <a:rPr lang="zh-CN" altLang="en-US" smtClean="0"/>
              <a:t>云数据库</a:t>
            </a:r>
            <a:r>
              <a:rPr lang="en-US" altLang="zh-CN" smtClean="0"/>
              <a:t>GaussDB(openGauss)</a:t>
            </a:r>
            <a:r>
              <a:rPr lang="zh-CN" altLang="en-US" smtClean="0"/>
              <a:t>，是</a:t>
            </a:r>
            <a:r>
              <a:rPr lang="en-US" altLang="zh-CN" smtClean="0"/>
              <a:t>GaussDB</a:t>
            </a:r>
            <a:r>
              <a:rPr lang="zh-CN" altLang="en-US" smtClean="0"/>
              <a:t>的商业版本，</a:t>
            </a:r>
            <a:r>
              <a:rPr lang="en-US" altLang="zh-CN" smtClean="0"/>
              <a:t>openGauss</a:t>
            </a:r>
            <a:r>
              <a:rPr lang="zh-CN" altLang="en-US" smtClean="0"/>
              <a:t>单机开源版本，同开源欧拉操作系统等共同繁荣华为生态；</a:t>
            </a:r>
            <a:endParaRPr lang="en-US" altLang="zh-CN" smtClean="0"/>
          </a:p>
          <a:p>
            <a:pPr lvl="1"/>
            <a:r>
              <a:rPr lang="zh-CN" altLang="en-US" smtClean="0"/>
              <a:t>云数据库</a:t>
            </a:r>
            <a:r>
              <a:rPr lang="en-US" altLang="zh-CN" smtClean="0"/>
              <a:t>GaussDB(for MySQL)</a:t>
            </a:r>
            <a:r>
              <a:rPr lang="zh-CN" altLang="en-US" smtClean="0"/>
              <a:t>，支持</a:t>
            </a:r>
            <a:r>
              <a:rPr lang="en-US" altLang="zh-CN" smtClean="0"/>
              <a:t>MySQL</a:t>
            </a:r>
            <a:r>
              <a:rPr lang="zh-CN" altLang="en-US" smtClean="0"/>
              <a:t>开源生态。</a:t>
            </a:r>
            <a:endParaRPr lang="en-US" altLang="zh-CN" smtClean="0"/>
          </a:p>
          <a:p>
            <a:r>
              <a:rPr lang="en-US" altLang="zh-CN" smtClean="0"/>
              <a:t>OLAP</a:t>
            </a:r>
            <a:r>
              <a:rPr lang="zh-CN" altLang="en-US" smtClean="0"/>
              <a:t>场景：</a:t>
            </a:r>
            <a:endParaRPr lang="en-US" altLang="zh-CN" smtClean="0"/>
          </a:p>
          <a:p>
            <a:pPr lvl="1"/>
            <a:r>
              <a:rPr lang="zh-CN" altLang="en-US" smtClean="0"/>
              <a:t>数据仓库服务</a:t>
            </a:r>
            <a:r>
              <a:rPr lang="en-US" altLang="zh-CN" smtClean="0"/>
              <a:t>GaussDB(DWS)</a:t>
            </a:r>
            <a:r>
              <a:rPr lang="zh-CN" altLang="en-US" smtClean="0"/>
              <a:t>，原</a:t>
            </a:r>
            <a:r>
              <a:rPr lang="en-US" altLang="zh-CN" smtClean="0"/>
              <a:t>GaussDB(DWS)(Data Warehouse Service)</a:t>
            </a:r>
            <a:r>
              <a:rPr lang="zh-CN" altLang="en-US" smtClean="0"/>
              <a:t>。</a:t>
            </a:r>
            <a:endParaRPr lang="en-US" altLang="zh-CN" smtClean="0"/>
          </a:p>
          <a:p>
            <a:pPr lvl="0"/>
            <a:r>
              <a:rPr lang="zh-CN" altLang="en-US" smtClean="0"/>
              <a:t>关系数据库是市场主力，占据</a:t>
            </a:r>
            <a:r>
              <a:rPr lang="en-US" altLang="zh-CN" smtClean="0"/>
              <a:t>80%</a:t>
            </a:r>
            <a:r>
              <a:rPr lang="zh-CN" altLang="en-US" smtClean="0"/>
              <a:t>以上市场空间。</a:t>
            </a:r>
            <a:endParaRPr lang="zh-CN" altLang="en-US" smtClean="0"/>
          </a:p>
          <a:p>
            <a:pPr lvl="1"/>
            <a:r>
              <a:rPr lang="zh-CN" altLang="en-US" smtClean="0"/>
              <a:t>数据库市场总体分为关系型、非关系型，非关系型数据库包括专用文档数据库、图数据库等；非关系型数据库面向细分场景、更具针对性，但也因其应用领域较窄，市场空间占比较小（</a:t>
            </a:r>
            <a:r>
              <a:rPr lang="en-US" altLang="zh-CN" smtClean="0"/>
              <a:t>&lt;20%</a:t>
            </a:r>
            <a:r>
              <a:rPr lang="zh-CN" altLang="en-US" smtClean="0"/>
              <a:t>）；</a:t>
            </a:r>
            <a:endParaRPr lang="en-US" altLang="zh-CN" smtClean="0"/>
          </a:p>
          <a:p>
            <a:pPr lvl="1"/>
            <a:r>
              <a:rPr lang="zh-CN" altLang="en-US" smtClean="0"/>
              <a:t>未来</a:t>
            </a:r>
            <a:r>
              <a:rPr lang="en-US" altLang="zh-CN" smtClean="0"/>
              <a:t>5</a:t>
            </a:r>
            <a:r>
              <a:rPr lang="zh-CN" altLang="en-US" smtClean="0"/>
              <a:t>年，数据库主要市场仍聚焦在关系型数据库，占比</a:t>
            </a:r>
            <a:r>
              <a:rPr lang="en-US" altLang="zh-CN" smtClean="0"/>
              <a:t>80%</a:t>
            </a:r>
            <a:r>
              <a:rPr lang="zh-CN" altLang="en-US" smtClean="0"/>
              <a:t>以上；</a:t>
            </a:r>
            <a:endParaRPr lang="en-US" altLang="zh-CN" smtClean="0"/>
          </a:p>
          <a:p>
            <a:pPr lvl="1"/>
            <a:r>
              <a:rPr lang="en-US" altLang="zh-CN" smtClean="0"/>
              <a:t>OLTP</a:t>
            </a:r>
            <a:r>
              <a:rPr lang="zh-CN" altLang="en-US" smtClean="0"/>
              <a:t>和</a:t>
            </a:r>
            <a:r>
              <a:rPr lang="en-US" altLang="zh-CN" smtClean="0"/>
              <a:t>OLAP</a:t>
            </a:r>
            <a:r>
              <a:rPr lang="zh-CN" altLang="en-US" smtClean="0"/>
              <a:t>数据库市场占比为</a:t>
            </a:r>
            <a:r>
              <a:rPr lang="en-US" altLang="zh-CN" smtClean="0"/>
              <a:t>7:3</a:t>
            </a:r>
            <a:r>
              <a:rPr lang="zh-CN" altLang="en-US" smtClean="0"/>
              <a:t>。</a:t>
            </a:r>
            <a:endParaRPr lang="en-US" altLang="zh-CN" smtClean="0"/>
          </a:p>
          <a:p>
            <a:pPr lvl="0"/>
            <a:endParaRPr lang="zh-CN" altLang="en-US" smtClean="0"/>
          </a:p>
          <a:p>
            <a:endParaRPr lang="zh-CN" altLang="en-US" smtClean="0"/>
          </a:p>
          <a:p>
            <a:endParaRPr lang="zh-CN" altLang="en-US" smtClean="0"/>
          </a:p>
          <a:p>
            <a:endParaRPr lang="en-US" altLang="zh-CN" smtClean="0"/>
          </a:p>
          <a:p>
            <a:endParaRPr lang="zh-CN" altLang="en-US" dirty="0"/>
          </a:p>
        </p:txBody>
      </p:sp>
      <p:sp>
        <p:nvSpPr>
          <p:cNvPr id="9" name="幻灯片图像占位符 8"/>
          <p:cNvSpPr>
            <a:spLocks noGrp="1" noRot="1" noChangeAspect="1"/>
          </p:cNvSpPr>
          <p:nvPr>
            <p:ph type="sldImg"/>
          </p:nvPr>
        </p:nvSpPr>
        <p:spPr>
          <a:xfrm>
            <a:off x="455613" y="766763"/>
            <a:ext cx="5932487" cy="3338512"/>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图像占位符 4"/>
          <p:cNvSpPr>
            <a:spLocks noGrp="1" noRot="1" noChangeAspect="1"/>
          </p:cNvSpPr>
          <p:nvPr>
            <p:ph type="sldImg"/>
          </p:nvPr>
        </p:nvSpPr>
        <p:spPr>
          <a:xfrm>
            <a:off x="455613" y="766763"/>
            <a:ext cx="5932487" cy="3338512"/>
          </a:xfrm>
        </p:spPr>
      </p:sp>
      <p:sp>
        <p:nvSpPr>
          <p:cNvPr id="6" name="备注占位符 5"/>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latin typeface="+mn-ea"/>
              <a:ea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zh-CN" altLang="en-US" sz="1100" dirty="0" smtClean="0">
                <a:sym typeface="Huawei Sans"/>
              </a:rPr>
              <a:t>华为数据库领域十年磨一剑，</a:t>
            </a:r>
            <a:r>
              <a:rPr lang="en-US" altLang="zh-CN" sz="1100" dirty="0" smtClean="0">
                <a:solidFill>
                  <a:schemeClr val="tx1">
                    <a:lumMod val="95000"/>
                    <a:lumOff val="5000"/>
                  </a:schemeClr>
                </a:solidFill>
              </a:rPr>
              <a:t> </a:t>
            </a:r>
            <a:r>
              <a:rPr lang="en-US" altLang="zh-CN" sz="1100" dirty="0" err="1" smtClean="0">
                <a:solidFill>
                  <a:schemeClr val="tx1">
                    <a:lumMod val="95000"/>
                    <a:lumOff val="5000"/>
                  </a:schemeClr>
                </a:solidFill>
              </a:rPr>
              <a:t>openGauss</a:t>
            </a:r>
            <a:r>
              <a:rPr lang="zh-CN" altLang="en-US" sz="1100" dirty="0" smtClean="0">
                <a:solidFill>
                  <a:schemeClr val="tx1">
                    <a:lumMod val="95000"/>
                    <a:lumOff val="5000"/>
                  </a:schemeClr>
                </a:solidFill>
              </a:rPr>
              <a:t>集中式版本内核</a:t>
            </a:r>
            <a:r>
              <a:rPr lang="zh-CN" altLang="en-US" sz="1100" dirty="0" smtClean="0">
                <a:sym typeface="Huawei Sans"/>
              </a:rPr>
              <a:t>全开源。</a:t>
            </a: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sz="1100" u="none" dirty="0" err="1" smtClean="0"/>
              <a:t>openGauss</a:t>
            </a:r>
            <a:r>
              <a:rPr lang="en-US" altLang="zh-CN" sz="1100" u="none" dirty="0" smtClean="0"/>
              <a:t> </a:t>
            </a:r>
            <a:r>
              <a:rPr lang="en-US" altLang="zh-CN" sz="1100" u="none" dirty="0" err="1" smtClean="0"/>
              <a:t>gitee</a:t>
            </a:r>
            <a:r>
              <a:rPr lang="zh-CN" altLang="en-US" sz="1100" u="none" dirty="0" smtClean="0"/>
              <a:t>网址：</a:t>
            </a:r>
            <a:r>
              <a:rPr lang="en-US" altLang="zh-CN" sz="1100" dirty="0" smtClean="0"/>
              <a:t>https://gitee.com/opengauss</a:t>
            </a:r>
            <a:endParaRPr lang="zh-CN" altLang="en-US" sz="1100" dirty="0" smtClean="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GaussDB(DWS)</a:t>
            </a:r>
            <a:r>
              <a:rPr lang="zh-CN" altLang="en-US" smtClean="0"/>
              <a:t>基于</a:t>
            </a:r>
            <a:r>
              <a:rPr lang="en-US" altLang="zh-CN" smtClean="0"/>
              <a:t>Shared-nothing</a:t>
            </a:r>
            <a:r>
              <a:rPr lang="zh-CN" altLang="en-US" smtClean="0"/>
              <a:t>分布式架构，具备</a:t>
            </a:r>
            <a:r>
              <a:rPr lang="en-US" altLang="zh-CN" smtClean="0"/>
              <a:t>MPP</a:t>
            </a:r>
            <a:r>
              <a:rPr lang="zh-CN" altLang="en-US" smtClean="0"/>
              <a:t>大规模并行处理引擎，由众多拥有独立且互不共享的</a:t>
            </a:r>
            <a:r>
              <a:rPr lang="en-US" altLang="zh-CN" smtClean="0"/>
              <a:t>CPU</a:t>
            </a:r>
            <a:r>
              <a:rPr lang="zh-CN" altLang="en-US" smtClean="0"/>
              <a:t>、内存、存储等系统资源的逻辑节点组成。在这样的系统架构中，业务数据被分散存储在多个节点上，数据分析任务被推送到数据所在位置就近执行，并行地完成大规模的数据处理工作，实现对数据处理的快速响应。</a:t>
            </a:r>
            <a:endParaRPr lang="en-US" altLang="zh-CN" smtClean="0"/>
          </a:p>
          <a:p>
            <a:r>
              <a:rPr lang="zh-CN" altLang="en-US" smtClean="0"/>
              <a:t>应用层：数据加载工具、</a:t>
            </a:r>
            <a:r>
              <a:rPr lang="en-US" altLang="zh-CN" smtClean="0"/>
              <a:t>ETL</a:t>
            </a:r>
            <a:r>
              <a:rPr lang="zh-CN" altLang="en-US" smtClean="0"/>
              <a:t>（</a:t>
            </a:r>
            <a:r>
              <a:rPr lang="en-US" altLang="zh-CN" smtClean="0"/>
              <a:t>Extract-Transform-Load</a:t>
            </a:r>
            <a:r>
              <a:rPr lang="zh-CN" altLang="en-US" smtClean="0"/>
              <a:t>）工具、以及商业智能</a:t>
            </a:r>
            <a:r>
              <a:rPr lang="en-US" altLang="zh-CN" smtClean="0"/>
              <a:t>BI</a:t>
            </a:r>
            <a:r>
              <a:rPr lang="zh-CN" altLang="en-US" smtClean="0"/>
              <a:t>工具、数据挖掘和分析工具，均可以通过标准接口与</a:t>
            </a:r>
            <a:r>
              <a:rPr lang="en-US" altLang="zh-CN" smtClean="0"/>
              <a:t>GaussDB(DWS)</a:t>
            </a:r>
            <a:r>
              <a:rPr lang="zh-CN" altLang="en-US" smtClean="0"/>
              <a:t>集成。</a:t>
            </a:r>
            <a:r>
              <a:rPr lang="en-US" altLang="zh-CN" smtClean="0"/>
              <a:t>GaussDB(DWS)</a:t>
            </a:r>
            <a:r>
              <a:rPr lang="zh-CN" altLang="en-US" smtClean="0"/>
              <a:t>兼容</a:t>
            </a:r>
            <a:r>
              <a:rPr lang="en-US" altLang="zh-CN" smtClean="0"/>
              <a:t>PostgreSQL</a:t>
            </a:r>
            <a:r>
              <a:rPr lang="zh-CN" altLang="en-US" smtClean="0"/>
              <a:t>生态，且</a:t>
            </a:r>
            <a:r>
              <a:rPr lang="en-US" altLang="zh-CN" smtClean="0"/>
              <a:t>SQL</a:t>
            </a:r>
            <a:r>
              <a:rPr lang="zh-CN" altLang="en-US" smtClean="0"/>
              <a:t>语法进行了兼容</a:t>
            </a:r>
            <a:r>
              <a:rPr lang="en-US" altLang="zh-CN" smtClean="0"/>
              <a:t>MySQL</a:t>
            </a:r>
            <a:r>
              <a:rPr lang="zh-CN" altLang="en-US" smtClean="0"/>
              <a:t>、</a:t>
            </a:r>
            <a:r>
              <a:rPr lang="en-US" altLang="zh-CN" smtClean="0"/>
              <a:t>Oracle</a:t>
            </a:r>
            <a:r>
              <a:rPr lang="zh-CN" altLang="en-US" smtClean="0"/>
              <a:t>和</a:t>
            </a:r>
            <a:r>
              <a:rPr lang="en-US" altLang="zh-CN" smtClean="0"/>
              <a:t>Teradata</a:t>
            </a:r>
            <a:r>
              <a:rPr lang="zh-CN" altLang="en-US" smtClean="0"/>
              <a:t>的处理。应用只需做少量改动即可向</a:t>
            </a:r>
            <a:r>
              <a:rPr lang="en-US" altLang="zh-CN" smtClean="0"/>
              <a:t>GaussDB(DWS)</a:t>
            </a:r>
            <a:r>
              <a:rPr lang="zh-CN" altLang="en-US" smtClean="0"/>
              <a:t>平滑迁移。</a:t>
            </a:r>
            <a:endParaRPr lang="zh-CN" altLang="en-US" smtClean="0"/>
          </a:p>
          <a:p>
            <a:r>
              <a:rPr lang="zh-CN" altLang="en-US" smtClean="0"/>
              <a:t>接口：支持应用程序通过标准</a:t>
            </a:r>
            <a:r>
              <a:rPr lang="en-US" altLang="zh-CN" smtClean="0"/>
              <a:t>JDBC 4.0</a:t>
            </a:r>
            <a:r>
              <a:rPr lang="zh-CN" altLang="en-US" smtClean="0"/>
              <a:t>和</a:t>
            </a:r>
            <a:r>
              <a:rPr lang="en-US" altLang="zh-CN" smtClean="0"/>
              <a:t>ODBC 3.5</a:t>
            </a:r>
            <a:r>
              <a:rPr lang="zh-CN" altLang="en-US" smtClean="0"/>
              <a:t>连接</a:t>
            </a:r>
            <a:r>
              <a:rPr lang="en-US" altLang="zh-CN" smtClean="0"/>
              <a:t>GaussDB(DWS)</a:t>
            </a:r>
            <a:r>
              <a:rPr lang="zh-CN" altLang="en-US" smtClean="0"/>
              <a:t>。</a:t>
            </a:r>
            <a:endParaRPr lang="zh-CN" altLang="en-US" smtClean="0"/>
          </a:p>
          <a:p>
            <a:r>
              <a:rPr lang="en-US" altLang="zh-CN" smtClean="0"/>
              <a:t>GaussDB(DWS)</a:t>
            </a:r>
            <a:r>
              <a:rPr lang="zh-CN" altLang="en-US" smtClean="0"/>
              <a:t>（</a:t>
            </a:r>
            <a:r>
              <a:rPr lang="en-US" altLang="zh-CN" smtClean="0"/>
              <a:t>MPP</a:t>
            </a:r>
            <a:r>
              <a:rPr lang="zh-CN" altLang="en-US" smtClean="0"/>
              <a:t>大规模并行处理集群）：一个</a:t>
            </a:r>
            <a:r>
              <a:rPr lang="en-US" altLang="zh-CN" smtClean="0"/>
              <a:t>GaussDB(DWS)</a:t>
            </a:r>
            <a:r>
              <a:rPr lang="zh-CN" altLang="en-US" smtClean="0"/>
              <a:t>集群由多个在相同子网中的相同规格的节点组成，共同提供服务。集群的每个</a:t>
            </a:r>
            <a:r>
              <a:rPr lang="en-US" altLang="zh-CN" smtClean="0"/>
              <a:t>DN</a:t>
            </a:r>
            <a:r>
              <a:rPr lang="zh-CN" altLang="en-US" smtClean="0"/>
              <a:t>负责存储数据，其存储介质是磁盘。协调节点（</a:t>
            </a:r>
            <a:r>
              <a:rPr lang="en-US" altLang="zh-CN" smtClean="0"/>
              <a:t>Coordinator Node</a:t>
            </a:r>
            <a:r>
              <a:rPr lang="zh-CN" altLang="en-US" smtClean="0"/>
              <a:t>）负责接收来自应用的访问请求，并向客户端返回执行结果，此外，协调节点还负责分解任务，并调度任务分片在各</a:t>
            </a:r>
            <a:r>
              <a:rPr lang="en-US" altLang="zh-CN" smtClean="0"/>
              <a:t>DN</a:t>
            </a:r>
            <a:r>
              <a:rPr lang="zh-CN" altLang="en-US" smtClean="0"/>
              <a:t>上并行执行。</a:t>
            </a:r>
            <a:endParaRPr lang="zh-CN" altLang="en-US" smtClean="0"/>
          </a:p>
          <a:p>
            <a:r>
              <a:rPr lang="zh-CN" altLang="en-US" smtClean="0"/>
              <a:t>自动数据备份：支持将集群快照自动备份到</a:t>
            </a:r>
            <a:r>
              <a:rPr lang="en-US" altLang="zh-CN" smtClean="0"/>
              <a:t>EB</a:t>
            </a:r>
            <a:r>
              <a:rPr lang="zh-CN" altLang="en-US" smtClean="0"/>
              <a:t>级对象存储服务</a:t>
            </a:r>
            <a:r>
              <a:rPr lang="en-US" altLang="zh-CN" smtClean="0"/>
              <a:t>OBS</a:t>
            </a:r>
            <a:r>
              <a:rPr lang="zh-CN" altLang="en-US" smtClean="0"/>
              <a:t>（</a:t>
            </a:r>
            <a:r>
              <a:rPr lang="en-US" altLang="zh-CN" smtClean="0"/>
              <a:t>Object Storage Service</a:t>
            </a:r>
            <a:r>
              <a:rPr lang="zh-CN" altLang="en-US" smtClean="0"/>
              <a:t>），方便利用业务空闲期对集群做周期备份以保证集群异常后的数据恢复。快照是</a:t>
            </a:r>
            <a:r>
              <a:rPr lang="en-US" altLang="zh-CN" smtClean="0"/>
              <a:t>GaussDB(DWS)</a:t>
            </a:r>
            <a:r>
              <a:rPr lang="zh-CN" altLang="en-US" smtClean="0"/>
              <a:t>集群在某一时间点的完整备份，记录了这一时刻指定集群的所有配置数据和业务数据。</a:t>
            </a:r>
            <a:endParaRPr lang="zh-CN" altLang="en-US" smtClean="0"/>
          </a:p>
          <a:p>
            <a:r>
              <a:rPr lang="zh-CN" altLang="en-US" smtClean="0"/>
              <a:t>工具链提供了数据并行加载工具</a:t>
            </a:r>
            <a:r>
              <a:rPr lang="en-US" altLang="zh-CN" smtClean="0"/>
              <a:t>GDS</a:t>
            </a:r>
            <a:r>
              <a:rPr lang="zh-CN" altLang="en-US" smtClean="0"/>
              <a:t>（</a:t>
            </a:r>
            <a:r>
              <a:rPr lang="en-US" altLang="zh-CN" smtClean="0"/>
              <a:t>General Data Service</a:t>
            </a:r>
            <a:r>
              <a:rPr lang="zh-CN" altLang="en-US" smtClean="0"/>
              <a:t>）、</a:t>
            </a:r>
            <a:r>
              <a:rPr lang="en-US" altLang="zh-CN" smtClean="0"/>
              <a:t>SQL</a:t>
            </a:r>
            <a:r>
              <a:rPr lang="zh-CN" altLang="en-US" smtClean="0"/>
              <a:t>语法迁移工具</a:t>
            </a:r>
            <a:r>
              <a:rPr lang="en-US" altLang="zh-CN" smtClean="0"/>
              <a:t>DSC</a:t>
            </a:r>
            <a:r>
              <a:rPr lang="zh-CN" altLang="en-US" smtClean="0"/>
              <a:t>、</a:t>
            </a:r>
            <a:r>
              <a:rPr lang="en-US" altLang="zh-CN" smtClean="0"/>
              <a:t>SQL</a:t>
            </a:r>
            <a:r>
              <a:rPr lang="zh-CN" altLang="en-US" smtClean="0"/>
              <a:t>开发工具</a:t>
            </a:r>
            <a:r>
              <a:rPr lang="en-US" altLang="zh-CN" smtClean="0"/>
              <a:t>Data Studio</a:t>
            </a:r>
            <a:r>
              <a:rPr lang="zh-CN" altLang="en-US" smtClean="0"/>
              <a:t>，并支持通过控制台对集群进行运维监控。</a:t>
            </a:r>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平滑迁移：</a:t>
            </a:r>
            <a:r>
              <a:rPr lang="en-US" altLang="zh-CN" smtClean="0"/>
              <a:t>GaussDB(DWS)</a:t>
            </a:r>
            <a:r>
              <a:rPr lang="zh-CN" altLang="en-US" smtClean="0"/>
              <a:t>提供配套的迁移工具，可支持</a:t>
            </a:r>
            <a:r>
              <a:rPr lang="en-US" altLang="zh-CN" smtClean="0"/>
              <a:t>TeraData</a:t>
            </a:r>
            <a:r>
              <a:rPr lang="zh-CN" altLang="en-US" smtClean="0"/>
              <a:t>、</a:t>
            </a:r>
            <a:r>
              <a:rPr lang="en-US" altLang="zh-CN" smtClean="0"/>
              <a:t>Oracle</a:t>
            </a:r>
            <a:r>
              <a:rPr lang="zh-CN" altLang="en-US" smtClean="0"/>
              <a:t>、</a:t>
            </a:r>
            <a:r>
              <a:rPr lang="en-US" altLang="zh-CN" smtClean="0"/>
              <a:t>MySQL</a:t>
            </a:r>
            <a:r>
              <a:rPr lang="zh-CN" altLang="en-US" smtClean="0"/>
              <a:t>、</a:t>
            </a:r>
            <a:r>
              <a:rPr lang="en-US" altLang="zh-CN" smtClean="0"/>
              <a:t>SQL Server</a:t>
            </a:r>
            <a:r>
              <a:rPr lang="zh-CN" altLang="en-US" smtClean="0"/>
              <a:t>、</a:t>
            </a:r>
            <a:r>
              <a:rPr lang="en-US" altLang="zh-CN" smtClean="0"/>
              <a:t>PostgreSQL</a:t>
            </a:r>
            <a:r>
              <a:rPr lang="zh-CN" altLang="en-US" smtClean="0"/>
              <a:t>、</a:t>
            </a:r>
            <a:r>
              <a:rPr lang="en-US" altLang="zh-CN" smtClean="0"/>
              <a:t>Greenplum</a:t>
            </a:r>
            <a:r>
              <a:rPr lang="zh-CN" altLang="en-US" smtClean="0"/>
              <a:t>、</a:t>
            </a:r>
            <a:r>
              <a:rPr lang="en-US" altLang="zh-CN" smtClean="0"/>
              <a:t>Impala</a:t>
            </a:r>
            <a:r>
              <a:rPr lang="zh-CN" altLang="en-US" smtClean="0"/>
              <a:t>等常用数据分析系统的平滑迁移。</a:t>
            </a:r>
            <a:endParaRPr lang="zh-CN" altLang="en-US" smtClean="0"/>
          </a:p>
          <a:p>
            <a:r>
              <a:rPr lang="zh-CN" altLang="en-US" smtClean="0"/>
              <a:t>兼容传统数据仓库：</a:t>
            </a:r>
            <a:r>
              <a:rPr lang="en-US" altLang="zh-CN" smtClean="0"/>
              <a:t>GaussDB(DWS)</a:t>
            </a:r>
            <a:r>
              <a:rPr lang="zh-CN" altLang="en-US" smtClean="0"/>
              <a:t>支持</a:t>
            </a:r>
            <a:r>
              <a:rPr lang="en-US" altLang="zh-CN" smtClean="0"/>
              <a:t>SQL 2003</a:t>
            </a:r>
            <a:r>
              <a:rPr lang="zh-CN" altLang="en-US" smtClean="0"/>
              <a:t>标准，兼容</a:t>
            </a:r>
            <a:r>
              <a:rPr lang="en-US" altLang="zh-CN" smtClean="0"/>
              <a:t>Oracle</a:t>
            </a:r>
            <a:r>
              <a:rPr lang="zh-CN" altLang="en-US" smtClean="0"/>
              <a:t>的部分语法和数据结构，支持存储过程，可与常用</a:t>
            </a:r>
            <a:r>
              <a:rPr lang="en-US" altLang="zh-CN" smtClean="0"/>
              <a:t>BI</a:t>
            </a:r>
            <a:r>
              <a:rPr lang="zh-CN" altLang="en-US" smtClean="0"/>
              <a:t>（</a:t>
            </a:r>
            <a:r>
              <a:rPr lang="en-US" altLang="zh-CN" smtClean="0"/>
              <a:t>business intelligence</a:t>
            </a:r>
            <a:r>
              <a:rPr lang="zh-CN" altLang="en-US" smtClean="0"/>
              <a:t>）工具无缝对接，业务迁移修改量极小。</a:t>
            </a:r>
            <a:endParaRPr lang="zh-CN" altLang="en-US" smtClean="0"/>
          </a:p>
          <a:p>
            <a:r>
              <a:rPr lang="zh-CN" altLang="en-US" smtClean="0"/>
              <a:t>安全可靠：</a:t>
            </a:r>
            <a:r>
              <a:rPr lang="en-US" altLang="zh-CN" smtClean="0"/>
              <a:t>GaussDB(DWS)</a:t>
            </a:r>
            <a:r>
              <a:rPr lang="zh-CN" altLang="en-US" smtClean="0"/>
              <a:t>支持数据加密，同时可与数据库安全服务对接，保证云上数据安全。同时</a:t>
            </a:r>
            <a:r>
              <a:rPr lang="en-US" altLang="zh-CN" smtClean="0"/>
              <a:t>GaussDB(DWS)</a:t>
            </a:r>
            <a:r>
              <a:rPr lang="zh-CN" altLang="en-US" smtClean="0"/>
              <a:t>支持自动数据全量、增量备份，提升数据可靠性。</a:t>
            </a:r>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统一分析入口：以</a:t>
            </a:r>
            <a:r>
              <a:rPr lang="en-US" altLang="zh-CN" smtClean="0"/>
              <a:t>GaussDB(DWS)</a:t>
            </a:r>
            <a:r>
              <a:rPr lang="zh-CN" altLang="en-US" smtClean="0"/>
              <a:t>的</a:t>
            </a:r>
            <a:r>
              <a:rPr lang="en-US" altLang="zh-CN" smtClean="0"/>
              <a:t>SQL</a:t>
            </a:r>
            <a:r>
              <a:rPr lang="zh-CN" altLang="en-US" smtClean="0"/>
              <a:t>作为上层应用的统一入口，应用开发人员使用熟悉的</a:t>
            </a:r>
            <a:r>
              <a:rPr lang="en-US" altLang="zh-CN" smtClean="0"/>
              <a:t>SQL</a:t>
            </a:r>
            <a:r>
              <a:rPr lang="zh-CN" altLang="en-US" smtClean="0"/>
              <a:t>语言即可访问所有数据。</a:t>
            </a:r>
            <a:endParaRPr lang="zh-CN" altLang="en-US" smtClean="0"/>
          </a:p>
          <a:p>
            <a:r>
              <a:rPr lang="zh-CN" altLang="en-US" smtClean="0"/>
              <a:t>实时交互分析：针对即时的分析需求，分析人员可实时从大数据平台中获取信息。</a:t>
            </a:r>
            <a:endParaRPr lang="zh-CN" altLang="en-US" smtClean="0"/>
          </a:p>
          <a:p>
            <a:r>
              <a:rPr lang="zh-CN" altLang="en-US" smtClean="0"/>
              <a:t>弹性伸缩：增加节点，即可扩展系统的数据存储能力和查询分析的性能，可支持</a:t>
            </a:r>
            <a:r>
              <a:rPr lang="en-US" altLang="zh-CN" smtClean="0"/>
              <a:t>PB</a:t>
            </a:r>
            <a:r>
              <a:rPr lang="zh-CN" altLang="en-US" smtClean="0"/>
              <a:t>级数据的存储和计算。</a:t>
            </a:r>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数据迁移：多数据源，高效批量、实时数据导入。</a:t>
            </a:r>
            <a:endParaRPr lang="zh-CN" altLang="en-US" smtClean="0"/>
          </a:p>
          <a:p>
            <a:r>
              <a:rPr lang="zh-CN" altLang="en-US" smtClean="0"/>
              <a:t>高性能：</a:t>
            </a:r>
            <a:r>
              <a:rPr lang="en-US" altLang="zh-CN" smtClean="0"/>
              <a:t>PB</a:t>
            </a:r>
            <a:r>
              <a:rPr lang="zh-CN" altLang="en-US" smtClean="0"/>
              <a:t>级数据低成本的存储与万亿级数据关联分析秒级响应。</a:t>
            </a:r>
            <a:endParaRPr lang="zh-CN" altLang="en-US" smtClean="0"/>
          </a:p>
          <a:p>
            <a:r>
              <a:rPr lang="zh-CN" altLang="en-US" smtClean="0"/>
              <a:t>实时：业务数据流实时整合，及时对经营决策进行优化与调整。</a:t>
            </a:r>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流式数据实时入库：</a:t>
            </a:r>
            <a:r>
              <a:rPr lang="en-US" altLang="zh-CN" smtClean="0"/>
              <a:t>IoT</a:t>
            </a:r>
            <a:r>
              <a:rPr lang="zh-CN" altLang="en-US" smtClean="0"/>
              <a:t>、互联网等数据经过流计算及</a:t>
            </a:r>
            <a:r>
              <a:rPr lang="en-US" altLang="zh-CN" smtClean="0"/>
              <a:t>AI</a:t>
            </a:r>
            <a:r>
              <a:rPr lang="zh-CN" altLang="en-US" smtClean="0"/>
              <a:t>服务处理后，可实时写入</a:t>
            </a:r>
            <a:r>
              <a:rPr lang="en-US" altLang="zh-CN" smtClean="0"/>
              <a:t>GaussDB(DWS)</a:t>
            </a:r>
            <a:r>
              <a:rPr lang="zh-CN" altLang="en-US" smtClean="0"/>
              <a:t>。</a:t>
            </a:r>
            <a:endParaRPr lang="zh-CN" altLang="en-US" smtClean="0"/>
          </a:p>
          <a:p>
            <a:r>
              <a:rPr lang="zh-CN" altLang="en-US" smtClean="0"/>
              <a:t>实时监控与预测：围绕数据进行分析和预测，对设备进行监控，对行为进行预测，实现控制和优化。</a:t>
            </a:r>
            <a:endParaRPr lang="zh-CN" altLang="en-US" smtClean="0"/>
          </a:p>
          <a:p>
            <a:r>
              <a:rPr lang="en-US" altLang="zh-CN" smtClean="0"/>
              <a:t>AI</a:t>
            </a:r>
            <a:r>
              <a:rPr lang="zh-CN" altLang="en-US" smtClean="0"/>
              <a:t>融合分析：</a:t>
            </a:r>
            <a:r>
              <a:rPr lang="en-US" altLang="zh-CN" smtClean="0"/>
              <a:t>AI</a:t>
            </a:r>
            <a:r>
              <a:rPr lang="zh-CN" altLang="en-US" smtClean="0"/>
              <a:t>服务对图像、文本等数据的分析结果可在</a:t>
            </a:r>
            <a:r>
              <a:rPr lang="en-US" altLang="zh-CN" smtClean="0"/>
              <a:t>GaussDB(DWS)</a:t>
            </a:r>
            <a:r>
              <a:rPr lang="zh-CN" altLang="en-US" smtClean="0"/>
              <a:t>中与其他业务数据进行关联分析，实现融合数据分析。</a:t>
            </a:r>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xfrm>
            <a:off x="3884613" y="8685213"/>
            <a:ext cx="2971800" cy="458787"/>
          </a:xfrm>
          <a:prstGeom prst="rect">
            <a:avLst/>
          </a:prstGeom>
          <a:noFill/>
        </p:spPr>
        <p:txBody>
          <a:bodyPr/>
          <a:lstStyle/>
          <a:p>
            <a:fld id="{406BF529-DBC7-40CD-83DD-3F758DFDFD98}" type="slidenum">
              <a:rPr lang="zh-CN" altLang="en-US" smtClean="0">
                <a:solidFill>
                  <a:srgbClr val="FFFFFF"/>
                </a:solidFill>
              </a:rPr>
            </a:fld>
            <a:endParaRPr lang="en-US" altLang="zh-CN" smtClean="0">
              <a:solidFill>
                <a:srgbClr val="FFFFFF"/>
              </a:solidFill>
            </a:endParaRPr>
          </a:p>
        </p:txBody>
      </p:sp>
      <p:sp>
        <p:nvSpPr>
          <p:cNvPr id="126979" name="Rectangle 2"/>
          <p:cNvSpPr>
            <a:spLocks noGrp="1" noRot="1" noChangeAspect="1" noChangeArrowheads="1" noTextEdit="1"/>
          </p:cNvSpPr>
          <p:nvPr>
            <p:ph type="sldImg"/>
          </p:nvPr>
        </p:nvSpPr>
        <p:spPr>
          <a:xfrm>
            <a:off x="455613" y="766763"/>
            <a:ext cx="5932487" cy="3338512"/>
          </a:xfrm>
        </p:spPr>
      </p:sp>
      <p:sp>
        <p:nvSpPr>
          <p:cNvPr id="126980" name="Rectangle 3"/>
          <p:cNvSpPr>
            <a:spLocks noGrp="1" noChangeArrowheads="1"/>
          </p:cNvSpPr>
          <p:nvPr>
            <p:ph type="body" idx="1"/>
          </p:nvPr>
        </p:nvSpPr>
        <p:spPr>
          <a:noFill/>
        </p:spPr>
        <p:txBody>
          <a:bodyPr/>
          <a:lstStyle/>
          <a:p>
            <a:pPr eaLnBrk="1" hangingPunct="1"/>
            <a:endParaRPr lang="zh-CN" altLang="en-US" dirty="0" smtClean="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xfrm>
            <a:off x="3884613" y="8685213"/>
            <a:ext cx="2971800" cy="458787"/>
          </a:xfrm>
          <a:prstGeom prst="rect">
            <a:avLst/>
          </a:prstGeom>
          <a:noFill/>
        </p:spPr>
        <p:txBody>
          <a:bodyPr/>
          <a:lstStyle/>
          <a:p>
            <a:fld id="{406BF529-DBC7-40CD-83DD-3F758DFDFD98}" type="slidenum">
              <a:rPr lang="zh-CN" altLang="en-US" smtClean="0">
                <a:solidFill>
                  <a:srgbClr val="FFFFFF"/>
                </a:solidFill>
              </a:rPr>
            </a:fld>
            <a:endParaRPr lang="en-US" altLang="zh-CN" smtClean="0">
              <a:solidFill>
                <a:srgbClr val="FFFFFF"/>
              </a:solidFill>
            </a:endParaRPr>
          </a:p>
        </p:txBody>
      </p:sp>
      <p:sp>
        <p:nvSpPr>
          <p:cNvPr id="126979" name="Rectangle 2"/>
          <p:cNvSpPr>
            <a:spLocks noGrp="1" noRot="1" noChangeAspect="1" noChangeArrowheads="1" noTextEdit="1"/>
          </p:cNvSpPr>
          <p:nvPr>
            <p:ph type="sldImg"/>
          </p:nvPr>
        </p:nvSpPr>
        <p:spPr>
          <a:xfrm>
            <a:off x="455613" y="766763"/>
            <a:ext cx="5932487" cy="3338512"/>
          </a:xfrm>
        </p:spPr>
      </p:sp>
      <p:sp>
        <p:nvSpPr>
          <p:cNvPr id="126980" name="Rectangle 3"/>
          <p:cNvSpPr>
            <a:spLocks noGrp="1" noChangeArrowheads="1"/>
          </p:cNvSpPr>
          <p:nvPr>
            <p:ph type="body" idx="1"/>
          </p:nvPr>
        </p:nvSpPr>
        <p:spPr>
          <a:noFill/>
        </p:spPr>
        <p:txBody>
          <a:bodyPr/>
          <a:lstStyle/>
          <a:p>
            <a:pPr eaLnBrk="1" hangingPunct="1"/>
            <a:endParaRPr lang="zh-CN" altLang="en-US" dirty="0" smtClean="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GaussDB</a:t>
            </a:r>
            <a:r>
              <a:rPr lang="zh-CN" altLang="en-US" smtClean="0"/>
              <a:t>数据库升级为全场景云服务，依托华为云与云</a:t>
            </a:r>
            <a:r>
              <a:rPr lang="en-US" altLang="zh-CN" smtClean="0"/>
              <a:t>Stack</a:t>
            </a:r>
            <a:r>
              <a:rPr lang="zh-CN" altLang="en-US" smtClean="0"/>
              <a:t>。</a:t>
            </a:r>
            <a:endParaRPr lang="en-US" altLang="zh-CN" smtClean="0"/>
          </a:p>
          <a:p>
            <a:r>
              <a:rPr lang="en-US" altLang="zh-CN" smtClean="0"/>
              <a:t>GaussDB(DWS)(Data Warehouse Service)</a:t>
            </a:r>
            <a:r>
              <a:rPr lang="zh-CN" altLang="en-US" smtClean="0"/>
              <a:t>。</a:t>
            </a:r>
            <a:endParaRPr lang="zh-CN" altLang="en-US" smtClean="0"/>
          </a:p>
          <a:p>
            <a:pPr lvl="0"/>
            <a:r>
              <a:rPr lang="en-US" altLang="zh-CN" smtClean="0">
                <a:sym typeface="Helvetica Neue"/>
              </a:rPr>
              <a:t>7</a:t>
            </a:r>
            <a:r>
              <a:rPr lang="zh-CN" altLang="en-US" smtClean="0">
                <a:sym typeface="Helvetica Neue"/>
              </a:rPr>
              <a:t>大全球区域研究所从事基础研究，</a:t>
            </a:r>
            <a:r>
              <a:rPr lang="en-US" altLang="zh-CN" smtClean="0">
                <a:sym typeface="Helvetica Neue"/>
              </a:rPr>
              <a:t>10+</a:t>
            </a:r>
            <a:r>
              <a:rPr lang="zh-CN" altLang="en-US" smtClean="0">
                <a:sym typeface="Helvetica Neue"/>
              </a:rPr>
              <a:t>年数据库领域技术积累，</a:t>
            </a:r>
            <a:r>
              <a:rPr lang="en-US" altLang="zh-CN" smtClean="0">
                <a:sym typeface="Helvetica Neue"/>
              </a:rPr>
              <a:t>1000+</a:t>
            </a:r>
            <a:r>
              <a:rPr lang="zh-CN" altLang="en-US" smtClean="0">
                <a:sym typeface="Helvetica Neue"/>
              </a:rPr>
              <a:t>数据库专项人才，</a:t>
            </a:r>
            <a:r>
              <a:rPr lang="en-US" altLang="zh-CN" smtClean="0">
                <a:sym typeface="Helvetica Neue"/>
              </a:rPr>
              <a:t>30000+</a:t>
            </a:r>
            <a:r>
              <a:rPr lang="zh-CN" altLang="en-US" smtClean="0">
                <a:sym typeface="Helvetica Neue"/>
              </a:rPr>
              <a:t>全球数据库应用量。</a:t>
            </a:r>
            <a:endParaRPr lang="en-US" altLang="zh-CN" smtClean="0">
              <a:sym typeface="Helvetica Neue"/>
            </a:endParaRPr>
          </a:p>
          <a:p>
            <a:pPr lvl="0"/>
            <a:r>
              <a:rPr lang="zh-CN" altLang="en-US" smtClean="0">
                <a:sym typeface="Helvetica Neue"/>
              </a:rPr>
              <a:t>品牌升级：升级为华为自研数据库品牌，覆盖关系型与非关系型数据库服务。</a:t>
            </a:r>
            <a:endParaRPr lang="en-US" altLang="zh-CN" smtClean="0">
              <a:sym typeface="Helvetica Neue"/>
            </a:endParaRPr>
          </a:p>
          <a:p>
            <a:pPr lvl="0"/>
            <a:r>
              <a:rPr lang="zh-CN" altLang="en-US" smtClean="0">
                <a:sym typeface="Helvetica Neue"/>
              </a:rPr>
              <a:t>业务升级：依托华为云与华为云</a:t>
            </a:r>
            <a:r>
              <a:rPr lang="en-US" altLang="zh-CN" smtClean="0">
                <a:sym typeface="Helvetica Neue"/>
              </a:rPr>
              <a:t>Stack</a:t>
            </a:r>
            <a:r>
              <a:rPr lang="zh-CN" altLang="en-US" smtClean="0">
                <a:sym typeface="Helvetica Neue"/>
              </a:rPr>
              <a:t>，以云服务方式持续为客户服务，提升交付与运维效率，帮助客户聚焦核心业务创新，更快提供创新技术和新服务。</a:t>
            </a:r>
            <a:endParaRPr lang="en-US" altLang="zh-CN" smtClean="0">
              <a:sym typeface="Helvetica Neue"/>
            </a:endParaRPr>
          </a:p>
          <a:p>
            <a:pPr lvl="0"/>
            <a:r>
              <a:rPr lang="zh-CN" altLang="en-US" smtClean="0">
                <a:sym typeface="Helvetica Neue"/>
              </a:rPr>
              <a:t>丰富生态选择：除打造华为生态外，也拥抱与兼容广泛认知的开放生态如</a:t>
            </a:r>
            <a:r>
              <a:rPr lang="en-US" altLang="zh-CN" smtClean="0">
                <a:sym typeface="Helvetica Neue"/>
              </a:rPr>
              <a:t>MySQL</a:t>
            </a:r>
            <a:r>
              <a:rPr lang="zh-CN" altLang="en-US" smtClean="0">
                <a:sym typeface="Helvetica Neue"/>
              </a:rPr>
              <a:t>等，便于客户的应用迁移和开发，保护客户投资和业务连续性。</a:t>
            </a:r>
            <a:endParaRPr lang="en-US" altLang="zh-CN" smtClean="0">
              <a:sym typeface="Helvetica Neue"/>
            </a:endParaRPr>
          </a:p>
          <a:p>
            <a:pPr lvl="0"/>
            <a:endParaRPr lang="en-US" altLang="zh-CN" smtClean="0">
              <a:sym typeface="Helvetica Neue"/>
            </a:endParaRPr>
          </a:p>
          <a:p>
            <a:pPr lvl="0"/>
            <a:endParaRPr lang="en-US" altLang="zh-CN" smtClean="0">
              <a:sym typeface="Helvetica Neue"/>
            </a:endParaRPr>
          </a:p>
          <a:p>
            <a:pPr lvl="0"/>
            <a:endParaRPr lang="en-US" altLang="zh-CN" smtClean="0">
              <a:sym typeface="Helvetica Neue"/>
            </a:endParaRP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集群：</a:t>
            </a:r>
            <a:r>
              <a:rPr lang="en-US" altLang="zh-CN" dirty="0" err="1" smtClean="0"/>
              <a:t>GaussDB</a:t>
            </a:r>
            <a:r>
              <a:rPr lang="en-US" altLang="zh-CN" dirty="0" smtClean="0"/>
              <a:t>(for MySQL)</a:t>
            </a:r>
            <a:r>
              <a:rPr lang="zh-CN" altLang="en-US" dirty="0" smtClean="0"/>
              <a:t>采用集群架构，一个集群包含一个主节点和多个只读节点。</a:t>
            </a:r>
            <a:endParaRPr lang="zh-CN" altLang="en-US" dirty="0" smtClean="0"/>
          </a:p>
          <a:p>
            <a:r>
              <a:rPr lang="zh-CN" altLang="en-US" dirty="0" smtClean="0"/>
              <a:t>区域（</a:t>
            </a:r>
            <a:r>
              <a:rPr lang="en-US" altLang="zh-CN" dirty="0" smtClean="0"/>
              <a:t>Region</a:t>
            </a:r>
            <a:r>
              <a:rPr lang="zh-CN" altLang="en-US" dirty="0" smtClean="0"/>
              <a:t>）：区域是指物理的数据中心。一般情况下，</a:t>
            </a:r>
            <a:r>
              <a:rPr lang="en-US" altLang="zh-CN" dirty="0" err="1" smtClean="0"/>
              <a:t>GaussDB</a:t>
            </a:r>
            <a:r>
              <a:rPr lang="en-US" altLang="zh-CN" dirty="0" smtClean="0"/>
              <a:t>(for MySQL)</a:t>
            </a:r>
            <a:r>
              <a:rPr lang="zh-CN" altLang="en-US" dirty="0" smtClean="0"/>
              <a:t>集群应该和弹性云服务器实例位于同一地域，以实现最高的访问性能。</a:t>
            </a:r>
            <a:endParaRPr lang="zh-CN" altLang="en-US" dirty="0" smtClean="0"/>
          </a:p>
          <a:p>
            <a:r>
              <a:rPr lang="zh-CN" altLang="en-US" dirty="0" smtClean="0"/>
              <a:t>可用区（</a:t>
            </a:r>
            <a:r>
              <a:rPr lang="en-US" altLang="zh-CN" dirty="0" smtClean="0"/>
              <a:t>Availability Zone</a:t>
            </a:r>
            <a:r>
              <a:rPr lang="zh-CN" altLang="en-US" dirty="0" smtClean="0"/>
              <a:t>，简称</a:t>
            </a:r>
            <a:r>
              <a:rPr lang="en-US" altLang="zh-CN" dirty="0" smtClean="0"/>
              <a:t>AZ</a:t>
            </a:r>
            <a:r>
              <a:rPr lang="zh-CN" altLang="en-US" dirty="0" smtClean="0"/>
              <a:t>）：一个</a:t>
            </a:r>
            <a:r>
              <a:rPr lang="en-US" altLang="zh-CN" dirty="0" smtClean="0"/>
              <a:t>AZ</a:t>
            </a:r>
            <a:r>
              <a:rPr lang="zh-CN" altLang="en-US" dirty="0" smtClean="0"/>
              <a:t>是一个或多个物理数据中心的集合，有独立的风火水电，</a:t>
            </a:r>
            <a:r>
              <a:rPr lang="en-US" altLang="zh-CN" dirty="0" smtClean="0"/>
              <a:t>AZ</a:t>
            </a:r>
            <a:r>
              <a:rPr lang="zh-CN" altLang="en-US" dirty="0" smtClean="0"/>
              <a:t>内逻辑上再将计算、网络、存储等资源划分成多个集群，可用区是指在某个地域内拥有独立电力和网络的物理区域。</a:t>
            </a:r>
            <a:endParaRPr lang="zh-CN" altLang="en-US" dirty="0" smtClean="0"/>
          </a:p>
          <a:p>
            <a:r>
              <a:rPr lang="zh-CN" altLang="en-US" dirty="0" smtClean="0"/>
              <a:t>可用区之间内网互通，不同可用区之间物理隔离。每个可用区都不受其他可用区故障的影响，并提供低价、低延迟的网络连接，以连接到同一地区其他可用区。通过使用独立可用区内的</a:t>
            </a:r>
            <a:r>
              <a:rPr lang="en-US" altLang="zh-CN" dirty="0" err="1" smtClean="0"/>
              <a:t>GaussDB</a:t>
            </a:r>
            <a:r>
              <a:rPr lang="en-US" altLang="zh-CN" dirty="0" smtClean="0"/>
              <a:t>(for MySQL)</a:t>
            </a:r>
            <a:r>
              <a:rPr lang="zh-CN" altLang="en-US" dirty="0" smtClean="0"/>
              <a:t>，可以保护您的应用程序不受单一位置故障的影响。同一</a:t>
            </a:r>
            <a:r>
              <a:rPr lang="en-US" altLang="zh-CN" dirty="0" smtClean="0"/>
              <a:t>Region</a:t>
            </a:r>
            <a:r>
              <a:rPr lang="zh-CN" altLang="en-US" dirty="0" smtClean="0"/>
              <a:t>的不同</a:t>
            </a:r>
            <a:r>
              <a:rPr lang="en-US" altLang="zh-CN" dirty="0" smtClean="0"/>
              <a:t>AZ</a:t>
            </a:r>
            <a:r>
              <a:rPr lang="zh-CN" altLang="en-US" dirty="0" smtClean="0"/>
              <a:t>之间没有实质性区别。</a:t>
            </a:r>
            <a:endParaRPr lang="zh-CN" altLang="en-US" dirty="0" smtClean="0"/>
          </a:p>
          <a:p>
            <a:r>
              <a:rPr lang="zh-CN" altLang="en-US" dirty="0" smtClean="0"/>
              <a:t>规格：每个节点的资源配置，比如</a:t>
            </a:r>
            <a:r>
              <a:rPr lang="en-US" altLang="zh-CN" dirty="0" smtClean="0"/>
              <a:t>2</a:t>
            </a:r>
            <a:r>
              <a:rPr lang="zh-CN" altLang="en-US" dirty="0" smtClean="0"/>
              <a:t>核</a:t>
            </a:r>
            <a:r>
              <a:rPr lang="en-US" altLang="zh-CN" dirty="0" smtClean="0"/>
              <a:t>4GB</a:t>
            </a:r>
            <a:r>
              <a:rPr lang="zh-CN" altLang="en-US" dirty="0" smtClean="0"/>
              <a:t>。</a:t>
            </a:r>
            <a:endParaRPr lang="zh-CN" altLang="en-US" dirty="0" smtClean="0"/>
          </a:p>
          <a:p>
            <a:pPr lvl="0"/>
            <a:r>
              <a:rPr lang="zh-CN" altLang="en-US" dirty="0" smtClean="0"/>
              <a:t>客户价值</a:t>
            </a:r>
            <a:endParaRPr lang="zh-CN" altLang="en-US" dirty="0" smtClean="0"/>
          </a:p>
          <a:p>
            <a:pPr lvl="1"/>
            <a:r>
              <a:rPr lang="en-US" altLang="zh-CN" dirty="0" smtClean="0"/>
              <a:t>128TB</a:t>
            </a:r>
            <a:r>
              <a:rPr lang="zh-CN" altLang="en-US" dirty="0" smtClean="0"/>
              <a:t>存储、免分库分表，解决海量数据问题。</a:t>
            </a:r>
            <a:endParaRPr lang="zh-CN" altLang="en-US" dirty="0" smtClean="0"/>
          </a:p>
          <a:p>
            <a:pPr lvl="1"/>
            <a:r>
              <a:rPr lang="zh-CN" altLang="en-US" dirty="0" smtClean="0"/>
              <a:t>简单易用，完全兼容</a:t>
            </a:r>
            <a:r>
              <a:rPr lang="en-US" altLang="zh-CN" dirty="0" smtClean="0"/>
              <a:t>MySQL</a:t>
            </a:r>
            <a:r>
              <a:rPr lang="zh-CN" altLang="en-US" dirty="0" smtClean="0"/>
              <a:t>，无需应用改造。</a:t>
            </a:r>
            <a:endParaRPr lang="zh-CN" altLang="en-US" dirty="0" smtClean="0"/>
          </a:p>
          <a:p>
            <a:pPr lvl="1"/>
            <a:r>
              <a:rPr lang="en-US" altLang="zh-CN" dirty="0" smtClean="0"/>
              <a:t>15</a:t>
            </a:r>
            <a:r>
              <a:rPr lang="zh-CN" altLang="en-US" dirty="0" smtClean="0"/>
              <a:t>个只读节点，读写分离，解决性能扩展问题。</a:t>
            </a:r>
            <a:endParaRPr lang="zh-CN" altLang="en-US" dirty="0" smtClean="0"/>
          </a:p>
          <a:p>
            <a:pPr lvl="1"/>
            <a:r>
              <a:rPr lang="zh-CN" altLang="en-US" dirty="0" smtClean="0"/>
              <a:t>跨</a:t>
            </a:r>
            <a:r>
              <a:rPr lang="en-US" altLang="zh-CN" dirty="0" smtClean="0"/>
              <a:t>AZ</a:t>
            </a:r>
            <a:r>
              <a:rPr lang="zh-CN" altLang="en-US" dirty="0" smtClean="0"/>
              <a:t>部署，异地容灾，解决高可靠性问题。</a:t>
            </a:r>
            <a:endParaRPr lang="zh-CN" altLang="en-US" dirty="0"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254490"/>
          <a:ext cx="10460715" cy="1082675"/>
        </p:xfrm>
        <a:graphic>
          <a:graphicData uri="http://schemas.openxmlformats.org/drawingml/2006/table">
            <a:tbl>
              <a:tblPr/>
              <a:tblGrid>
                <a:gridCol w="3119031"/>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课程编码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适用产品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产品版本</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776902"/>
          <a:ext cx="10460714" cy="3038475"/>
        </p:xfrm>
        <a:graphic>
          <a:graphicData uri="http://schemas.openxmlformats.org/drawingml/2006/table">
            <a:tbl>
              <a:tblPr/>
              <a:tblGrid>
                <a:gridCol w="3119030"/>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时间</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ctr" hangingPunct="0">
              <a:spcBef>
                <a:spcPct val="0"/>
              </a:spcBef>
              <a:spcAft>
                <a:spcPct val="0"/>
              </a:spcAft>
            </a:pPr>
            <a:r>
              <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endPar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fontAlgn="ctr">
              <a:spcBef>
                <a:spcPct val="50000"/>
              </a:spcBef>
            </a:pPr>
            <a:r>
              <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endPar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思考题</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1" name="Freeform 6"/>
          <p:cNvSpPr/>
          <p:nvPr userDrawn="1"/>
        </p:nvSpPr>
        <p:spPr bwMode="auto">
          <a:xfrm>
            <a:off x="3588303" y="296368"/>
            <a:ext cx="860369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11"/>
          <p:cNvSpPr/>
          <p:nvPr userDrawn="1"/>
        </p:nvSpPr>
        <p:spPr bwMode="auto">
          <a:xfrm>
            <a:off x="3482973" y="296368"/>
            <a:ext cx="223610"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文本占位符 6"/>
          <p:cNvSpPr>
            <a:spLocks noGrp="1"/>
          </p:cNvSpPr>
          <p:nvPr>
            <p:ph type="body" sz="quarter" idx="11" hasCustomPrompt="1"/>
          </p:nvPr>
        </p:nvSpPr>
        <p:spPr>
          <a:xfrm>
            <a:off x="451191" y="1247555"/>
            <a:ext cx="11307600" cy="4680000"/>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401320" indent="0" algn="just">
              <a:buSzPct val="100000"/>
              <a:buFont typeface="+mj-lt"/>
              <a:buNone/>
              <a:defRPr sz="1800" baseline="0">
                <a:latin typeface="Huawei Sans" panose="020C0503030203020204" pitchFamily="34" charset="0"/>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本节小结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本章总结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更多信息</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学习推荐</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indent="0" algn="l" defTabSz="913765"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fontAlgn="ctr"/>
              <a:r>
                <a:rPr lang="zh-CN" altLang="en-US"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谢 谢</a:t>
              </a:r>
              <a:endParaRPr lang="en-US" altLang="zh-CN"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6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600"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a:fillRect/>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prstGeom prst="rect">
            <a:avLst/>
          </a:prstGeom>
          <a:ln algn="ctr"/>
        </p:spPr>
        <p:txBody>
          <a:bodyPr lIns="87802" tIns="43901" rIns="87802" bIns="43901"/>
          <a:lstStyle>
            <a:lvl1pPr algn="l" defTabSz="801370"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单击此处编辑母版标题样式</a:t>
            </a:r>
            <a:endParaRPr lang="zh-CN" altLang="en-US" dirty="0"/>
          </a:p>
        </p:txBody>
      </p:sp>
      <p:sp>
        <p:nvSpPr>
          <p:cNvPr id="10" name="文本占位符 29"/>
          <p:cNvSpPr>
            <a:spLocks noGrp="1"/>
          </p:cNvSpPr>
          <p:nvPr>
            <p:ph type="body" sz="quarter" idx="10"/>
          </p:nvPr>
        </p:nvSpPr>
        <p:spPr>
          <a:xfrm>
            <a:off x="1030892" y="5816120"/>
            <a:ext cx="6909301" cy="493200"/>
          </a:xfrm>
          <a:prstGeom prst="rect">
            <a:avLst/>
          </a:prstGeom>
        </p:spPr>
        <p:txBody>
          <a:bodyPr/>
          <a:lstStyle>
            <a:lvl1pPr marL="0" indent="0" algn="l" defTabSz="801370"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单击此处编辑母版文本样式</a:t>
            </a:r>
            <a:endParaRPr lang="zh-CN" altLang="en-US" dirty="0"/>
          </a:p>
        </p:txBody>
      </p:sp>
      <p:sp>
        <p:nvSpPr>
          <p:cNvPr id="11"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45851" y="1247556"/>
            <a:ext cx="11307600" cy="467978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
        <p:nvSpPr>
          <p:cNvPr id="16"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algn="l" defTabSz="1001395" eaLnBrk="0" fontAlgn="auto"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前言</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4"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5"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文本占位符 6"/>
          <p:cNvSpPr>
            <a:spLocks noGrp="1"/>
          </p:cNvSpPr>
          <p:nvPr>
            <p:ph type="body" sz="quarter" idx="10" hasCustomPrompt="1"/>
          </p:nvPr>
        </p:nvSpPr>
        <p:spPr>
          <a:xfrm>
            <a:off x="445851" y="1247556"/>
            <a:ext cx="11307600" cy="4679788"/>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fontAlgn="ctr">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目录</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7" name="文本占位符 6"/>
          <p:cNvSpPr>
            <a:spLocks noGrp="1"/>
          </p:cNvSpPr>
          <p:nvPr>
            <p:ph type="body" sz="quarter" idx="10" hasCustomPrompt="1"/>
          </p:nvPr>
        </p:nvSpPr>
        <p:spPr>
          <a:xfrm>
            <a:off x="445851" y="1242452"/>
            <a:ext cx="11307600" cy="4680000"/>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4460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10"/>
          <p:cNvSpPr txBox="1"/>
          <p:nvPr userDrawn="1"/>
        </p:nvSpPr>
        <p:spPr bwMode="auto">
          <a:xfrm>
            <a:off x="1594877" y="408780"/>
            <a:ext cx="9825899"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smtClean="0"/>
              <a:t>单击</a:t>
            </a:r>
            <a:r>
              <a:rPr lang="zh-CN" altLang="en-US" dirty="0"/>
              <a:t>此处编辑母版标题样式</a:t>
            </a:r>
            <a:endParaRPr lang="zh-CN" altLang="en-US" dirty="0"/>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9" name="文本占位符 6"/>
          <p:cNvSpPr>
            <a:spLocks noGrp="1"/>
          </p:cNvSpPr>
          <p:nvPr>
            <p:ph type="body" sz="quarter" idx="10" hasCustomPrompt="1"/>
          </p:nvPr>
        </p:nvSpPr>
        <p:spPr>
          <a:xfrm>
            <a:off x="444603" y="1247556"/>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4"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表格表头</a:t>
              </a:r>
              <a:endParaRPr lang="zh-CN" altLang="en-US" sz="900" dirty="0">
                <a:solidFill>
                  <a:schemeClr val="bg1"/>
                </a:solidFill>
                <a:latin typeface="+mn-lt"/>
                <a:ea typeface="+mn-ea"/>
              </a:endParaRPr>
            </a:p>
          </p:txBody>
        </p:sp>
        <p:sp>
          <p:nvSpPr>
            <p:cNvPr id="10" name="文本框 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表格边框</a:t>
              </a:r>
              <a:endParaRPr lang="zh-CN" altLang="en-US" sz="900" dirty="0">
                <a:latin typeface="+mn-lt"/>
                <a:ea typeface="+mn-ea"/>
              </a:endParaRPr>
            </a:p>
          </p:txBody>
        </p:sp>
        <p:sp>
          <p:nvSpPr>
            <p:cNvPr id="11" name="文本框 1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导航灰底</a:t>
              </a:r>
              <a:endParaRPr lang="zh-CN" altLang="en-US" sz="900" dirty="0">
                <a:latin typeface="+mn-lt"/>
                <a:ea typeface="+mn-ea"/>
              </a:endParaRPr>
            </a:p>
          </p:txBody>
        </p:sp>
        <p:sp>
          <p:nvSpPr>
            <p:cNvPr id="12" name="文本框 1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华为红</a:t>
              </a:r>
              <a:endParaRPr lang="zh-CN" altLang="en-US" sz="900" dirty="0">
                <a:solidFill>
                  <a:schemeClr val="bg1"/>
                </a:solidFill>
                <a:latin typeface="+mn-lt"/>
                <a:ea typeface="+mn-ea"/>
              </a:endParaRPr>
            </a:p>
          </p:txBody>
        </p:sp>
        <p:sp>
          <p:nvSpPr>
            <p:cNvPr id="13" name="文本框 1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文字底色</a:t>
              </a:r>
              <a:endParaRPr lang="zh-CN" altLang="en-US" sz="900" dirty="0">
                <a:latin typeface="+mn-lt"/>
                <a:ea typeface="+mn-ea"/>
              </a:endParaRPr>
            </a:p>
          </p:txBody>
        </p:sp>
        <p:sp>
          <p:nvSpPr>
            <p:cNvPr id="14" name="文本框 1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文字边框</a:t>
              </a:r>
              <a:endParaRPr lang="zh-CN" altLang="en-US" sz="900" dirty="0">
                <a:latin typeface="+mn-lt"/>
                <a:ea typeface="+mn-ea"/>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5.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endParaRPr lang="zh-CN" altLang="en-US" dirty="0"/>
          </a:p>
        </p:txBody>
      </p:sp>
      <p:sp>
        <p:nvSpPr>
          <p:cNvPr id="28" name="Rectangle 57"/>
          <p:cNvSpPr>
            <a:spLocks noGrp="1" noChangeArrowheads="1"/>
          </p:cNvSpPr>
          <p:nvPr>
            <p:ph type="body" idx="1"/>
          </p:nvPr>
        </p:nvSpPr>
        <p:spPr bwMode="auto">
          <a:xfrm>
            <a:off x="442912" y="1248073"/>
            <a:ext cx="11307600" cy="468000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9" name="Rectangle 69"/>
          <p:cNvSpPr>
            <a:spLocks noChangeArrowheads="1"/>
          </p:cNvSpPr>
          <p:nvPr userDrawn="1"/>
        </p:nvSpPr>
        <p:spPr bwMode="auto">
          <a:xfrm>
            <a:off x="155280" y="6500581"/>
            <a:ext cx="658440" cy="265552"/>
          </a:xfrm>
          <a:prstGeom prst="rect">
            <a:avLst/>
          </a:prstGeom>
          <a:noFill/>
          <a:ln w="9525" algn="ctr">
            <a:noFill/>
            <a:miter lim="800000"/>
          </a:ln>
          <a:effectLst/>
        </p:spPr>
        <p:txBody>
          <a:bodyPr wrap="none" lIns="80070" tIns="40036" rIns="80070" bIns="40036">
            <a:spAutoFit/>
          </a:bodyPr>
          <a:lstStyle/>
          <a:p>
            <a:pPr algn="l"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第</a:t>
            </a:r>
            <a:fld id="{2F2CF7F5-F178-4429-B6CA-28062DF31937}" type="slidenum">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fld>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页</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1" name="图片 3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grpSp>
        <p:nvGrpSpPr>
          <p:cNvPr id="32" name="组合 31"/>
          <p:cNvGrpSpPr/>
          <p:nvPr userDrawn="1"/>
        </p:nvGrpSpPr>
        <p:grpSpPr>
          <a:xfrm>
            <a:off x="12162528" y="4653136"/>
            <a:ext cx="638734" cy="1729234"/>
            <a:chOff x="12162528" y="4653136"/>
            <a:chExt cx="638734" cy="1729234"/>
          </a:xfrm>
        </p:grpSpPr>
        <p:sp>
          <p:nvSpPr>
            <p:cNvPr id="33" name="矩形 3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文本框 3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0" name="文本框 3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endParaRPr lang="zh-CN" altLang="en-US" sz="900" dirty="0">
                <a:latin typeface="Huawei Sans" panose="020C0503030203020204" pitchFamily="34" charset="0"/>
                <a:ea typeface="方正兰亭黑简体" panose="02000000000000000000" pitchFamily="2" charset="-122"/>
              </a:endParaRPr>
            </a:p>
          </p:txBody>
        </p:sp>
        <p:sp>
          <p:nvSpPr>
            <p:cNvPr id="41" name="文本框 4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endParaRPr lang="zh-CN" altLang="en-US" sz="900" dirty="0">
                <a:latin typeface="Huawei Sans" panose="020C0503030203020204" pitchFamily="34" charset="0"/>
                <a:ea typeface="方正兰亭黑简体" panose="02000000000000000000" pitchFamily="2" charset="-122"/>
              </a:endParaRPr>
            </a:p>
          </p:txBody>
        </p:sp>
        <p:sp>
          <p:nvSpPr>
            <p:cNvPr id="42" name="文本框 4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3" name="文本框 4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endParaRPr lang="zh-CN" altLang="en-US" sz="900" dirty="0">
                <a:latin typeface="Huawei Sans" panose="020C0503030203020204" pitchFamily="34" charset="0"/>
                <a:ea typeface="方正兰亭黑简体" panose="02000000000000000000" pitchFamily="2" charset="-122"/>
              </a:endParaRPr>
            </a:p>
          </p:txBody>
        </p:sp>
        <p:sp>
          <p:nvSpPr>
            <p:cNvPr id="44" name="文本框 4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endParaRPr lang="zh-CN" altLang="en-US" sz="900" dirty="0">
                <a:latin typeface="Huawei Sans" panose="020C0503030203020204" pitchFamily="34" charset="0"/>
                <a:ea typeface="方正兰亭黑简体" panose="02000000000000000000"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txStyles>
    <p:titleStyle>
      <a:lvl1pPr algn="l" defTabSz="913765" rtl="0" eaLnBrk="1" fontAlgn="ctr" latinLnBrk="0" hangingPunct="1">
        <a:lnSpc>
          <a:spcPct val="90000"/>
        </a:lnSpc>
        <a:spcBef>
          <a:spcPct val="0"/>
        </a:spcBef>
        <a:buNone/>
        <a:defRPr sz="3500"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8.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8.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image" Target="../media/image27.wmf"/></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5" Type="http://schemas.openxmlformats.org/officeDocument/2006/relationships/notesSlide" Target="../notesSlides/notesSlide53.xml"/><Relationship Id="rId24" Type="http://schemas.openxmlformats.org/officeDocument/2006/relationships/slideLayout" Target="../slideLayouts/slideLayout8.xml"/><Relationship Id="rId23" Type="http://schemas.openxmlformats.org/officeDocument/2006/relationships/image" Target="../media/image55.png"/><Relationship Id="rId22" Type="http://schemas.openxmlformats.org/officeDocument/2006/relationships/image" Target="../media/image54.png"/><Relationship Id="rId21" Type="http://schemas.openxmlformats.org/officeDocument/2006/relationships/image" Target="../media/image53.png"/><Relationship Id="rId20" Type="http://schemas.openxmlformats.org/officeDocument/2006/relationships/image" Target="../media/image52.png"/><Relationship Id="rId2" Type="http://schemas.openxmlformats.org/officeDocument/2006/relationships/image" Target="../media/image34.png"/><Relationship Id="rId19" Type="http://schemas.openxmlformats.org/officeDocument/2006/relationships/image" Target="../media/image51.png"/><Relationship Id="rId18" Type="http://schemas.openxmlformats.org/officeDocument/2006/relationships/image" Target="../media/image50.png"/><Relationship Id="rId17" Type="http://schemas.openxmlformats.org/officeDocument/2006/relationships/image" Target="../media/image49.png"/><Relationship Id="rId16" Type="http://schemas.openxmlformats.org/officeDocument/2006/relationships/image" Target="../media/image48.png"/><Relationship Id="rId15" Type="http://schemas.openxmlformats.org/officeDocument/2006/relationships/image" Target="../media/image47.png"/><Relationship Id="rId14" Type="http://schemas.openxmlformats.org/officeDocument/2006/relationships/image" Target="../media/image46.png"/><Relationship Id="rId13" Type="http://schemas.openxmlformats.org/officeDocument/2006/relationships/image" Target="../media/image45.png"/><Relationship Id="rId12" Type="http://schemas.openxmlformats.org/officeDocument/2006/relationships/image" Target="../media/image44.png"/><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3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8.xml"/><Relationship Id="rId2" Type="http://schemas.microsoft.com/office/2007/relationships/hdphoto" Target="../media/image12.wdp"/><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sym typeface="+mn-ea"/>
              </a:rPr>
              <a:t>第八章 华为数据库产品</a:t>
            </a:r>
            <a:r>
              <a:rPr altLang="zh-CN" dirty="0" err="1" smtClean="0">
                <a:sym typeface="+mn-ea"/>
              </a:rPr>
              <a:t>GaussDB</a:t>
            </a:r>
            <a:r>
              <a:rPr lang="zh-CN" altLang="en-US" smtClean="0">
                <a:sym typeface="+mn-ea"/>
              </a:rPr>
              <a:t>介绍</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8948" y="1665474"/>
            <a:ext cx="11304024" cy="4079806"/>
            <a:chOff x="468948" y="1276007"/>
            <a:chExt cx="11304024" cy="4079806"/>
          </a:xfrm>
        </p:grpSpPr>
        <p:sp>
          <p:nvSpPr>
            <p:cNvPr id="16" name="文本框 15"/>
            <p:cNvSpPr txBox="1"/>
            <p:nvPr/>
          </p:nvSpPr>
          <p:spPr>
            <a:xfrm>
              <a:off x="617430" y="2590430"/>
              <a:ext cx="1798320" cy="369332"/>
            </a:xfrm>
            <a:prstGeom prst="rect">
              <a:avLst/>
            </a:prstGeom>
            <a:noFill/>
          </p:spPr>
          <p:txBody>
            <a:bodyPr wrap="square" rtlCol="0">
              <a:spAutoFit/>
            </a:bodyPr>
            <a:lstStyle/>
            <a:p>
              <a:pPr algn="ctr"/>
              <a:r>
                <a:rPr lang="en-US" altLang="zh-CN" b="1" dirty="0" err="1"/>
                <a:t>解耦</a:t>
              </a:r>
              <a:endParaRPr lang="en-US" altLang="zh-CN" b="1" dirty="0"/>
            </a:p>
          </p:txBody>
        </p:sp>
        <p:sp>
          <p:nvSpPr>
            <p:cNvPr id="17" name="文本框 16"/>
            <p:cNvSpPr txBox="1"/>
            <p:nvPr/>
          </p:nvSpPr>
          <p:spPr>
            <a:xfrm>
              <a:off x="468948" y="3647653"/>
              <a:ext cx="2248535" cy="738664"/>
            </a:xfrm>
            <a:prstGeom prst="rect">
              <a:avLst/>
            </a:prstGeom>
            <a:noFill/>
          </p:spPr>
          <p:txBody>
            <a:bodyPr wrap="square" rtlCol="0">
              <a:spAutoFit/>
            </a:bodyPr>
            <a:lstStyle/>
            <a:p>
              <a:pPr marL="285750" indent="-285750">
                <a:lnSpc>
                  <a:spcPct val="150000"/>
                </a:lnSpc>
                <a:buSzPct val="50000"/>
                <a:buFont typeface="Wingdings" panose="05000000000000000000" pitchFamily="2" charset="2"/>
                <a:buChar char="l"/>
              </a:pPr>
              <a:r>
                <a:rPr lang="en-US" altLang="zh-CN" sz="1400" dirty="0" err="1" smtClean="0"/>
                <a:t>计算与存储分离</a:t>
              </a:r>
              <a:r>
                <a:rPr lang="zh-CN" altLang="en-US" sz="1400" dirty="0" smtClean="0"/>
                <a:t>；</a:t>
              </a:r>
              <a:endParaRPr lang="en-US" altLang="zh-CN" sz="1400" dirty="0"/>
            </a:p>
            <a:p>
              <a:pPr marL="285750" indent="-285750">
                <a:lnSpc>
                  <a:spcPct val="150000"/>
                </a:lnSpc>
                <a:buSzPct val="50000"/>
                <a:buFont typeface="Wingdings" panose="05000000000000000000" pitchFamily="2" charset="2"/>
                <a:buChar char="l"/>
              </a:pPr>
              <a:r>
                <a:rPr lang="en-US" altLang="zh-CN" sz="1400" dirty="0" err="1" smtClean="0"/>
                <a:t>主从解耦</a:t>
              </a:r>
              <a:r>
                <a:rPr lang="zh-CN" altLang="en-US" sz="1400" dirty="0"/>
                <a:t>。</a:t>
              </a:r>
              <a:endParaRPr lang="en-US" altLang="zh-CN" sz="1400" dirty="0"/>
            </a:p>
          </p:txBody>
        </p:sp>
        <p:sp>
          <p:nvSpPr>
            <p:cNvPr id="18" name="文本框 17"/>
            <p:cNvSpPr txBox="1"/>
            <p:nvPr/>
          </p:nvSpPr>
          <p:spPr>
            <a:xfrm>
              <a:off x="2738330" y="2590430"/>
              <a:ext cx="2237740" cy="369332"/>
            </a:xfrm>
            <a:prstGeom prst="rect">
              <a:avLst/>
            </a:prstGeom>
            <a:noFill/>
          </p:spPr>
          <p:txBody>
            <a:bodyPr wrap="square" rtlCol="0">
              <a:spAutoFit/>
            </a:bodyPr>
            <a:lstStyle/>
            <a:p>
              <a:pPr algn="ctr"/>
              <a:r>
                <a:rPr lang="en-US" altLang="zh-CN" b="1" dirty="0" err="1" smtClean="0"/>
                <a:t>近数据计算下推</a:t>
              </a:r>
              <a:endParaRPr lang="en-US" altLang="zh-CN" b="1" dirty="0" smtClean="0"/>
            </a:p>
          </p:txBody>
        </p:sp>
        <p:sp>
          <p:nvSpPr>
            <p:cNvPr id="19" name="文本框 18"/>
            <p:cNvSpPr txBox="1"/>
            <p:nvPr/>
          </p:nvSpPr>
          <p:spPr>
            <a:xfrm>
              <a:off x="2531745" y="3647653"/>
              <a:ext cx="2248535" cy="1061829"/>
            </a:xfrm>
            <a:prstGeom prst="rect">
              <a:avLst/>
            </a:prstGeom>
            <a:noFill/>
          </p:spPr>
          <p:txBody>
            <a:bodyPr wrap="square" rtlCol="0">
              <a:spAutoFit/>
            </a:bodyPr>
            <a:lstStyle/>
            <a:p>
              <a:pPr marL="285750" indent="-285750">
                <a:lnSpc>
                  <a:spcPct val="150000"/>
                </a:lnSpc>
                <a:buSzPct val="50000"/>
                <a:buFont typeface="Wingdings" panose="05000000000000000000" pitchFamily="2" charset="2"/>
                <a:buChar char="l"/>
              </a:pPr>
              <a:r>
                <a:rPr lang="en-US" altLang="zh-CN" sz="1400" dirty="0" err="1"/>
                <a:t>IO密集型负载下推到存储节点完成，比如：redo处理，</a:t>
              </a:r>
              <a:r>
                <a:rPr lang="en-US" altLang="zh-CN" sz="1400" dirty="0" err="1" smtClean="0"/>
                <a:t>页重构</a:t>
              </a:r>
              <a:r>
                <a:rPr lang="zh-CN" altLang="en-US" sz="1400" dirty="0" smtClean="0"/>
                <a:t>。</a:t>
              </a:r>
              <a:endParaRPr lang="en-US" altLang="zh-CN" sz="1400" dirty="0"/>
            </a:p>
          </p:txBody>
        </p:sp>
        <p:sp>
          <p:nvSpPr>
            <p:cNvPr id="20" name="文本框 19"/>
            <p:cNvSpPr txBox="1"/>
            <p:nvPr/>
          </p:nvSpPr>
          <p:spPr>
            <a:xfrm>
              <a:off x="5203825" y="2590430"/>
              <a:ext cx="1798320" cy="646331"/>
            </a:xfrm>
            <a:prstGeom prst="rect">
              <a:avLst/>
            </a:prstGeom>
            <a:noFill/>
          </p:spPr>
          <p:txBody>
            <a:bodyPr wrap="square" rtlCol="0">
              <a:spAutoFit/>
            </a:bodyPr>
            <a:lstStyle/>
            <a:p>
              <a:pPr algn="ctr"/>
              <a:r>
                <a:rPr lang="en-US" altLang="zh-CN" b="1" dirty="0" err="1"/>
                <a:t>充分利用云存储的能力</a:t>
              </a:r>
              <a:endParaRPr lang="en-US" altLang="zh-CN" b="1" dirty="0"/>
            </a:p>
          </p:txBody>
        </p:sp>
        <p:sp>
          <p:nvSpPr>
            <p:cNvPr id="21" name="文本框 20"/>
            <p:cNvSpPr txBox="1"/>
            <p:nvPr/>
          </p:nvSpPr>
          <p:spPr>
            <a:xfrm>
              <a:off x="4950460" y="3647653"/>
              <a:ext cx="2248535" cy="1061829"/>
            </a:xfrm>
            <a:prstGeom prst="rect">
              <a:avLst/>
            </a:prstGeom>
            <a:noFill/>
          </p:spPr>
          <p:txBody>
            <a:bodyPr wrap="square" rtlCol="0">
              <a:spAutoFit/>
            </a:bodyPr>
            <a:lstStyle/>
            <a:p>
              <a:pPr marL="285750" indent="-285750">
                <a:lnSpc>
                  <a:spcPct val="150000"/>
                </a:lnSpc>
                <a:buSzPct val="50000"/>
                <a:buFont typeface="Wingdings" panose="05000000000000000000" pitchFamily="2" charset="2"/>
                <a:buChar char="l"/>
              </a:pPr>
              <a:r>
                <a:rPr lang="en-US" altLang="zh-CN" sz="1400" dirty="0" err="1" smtClean="0"/>
                <a:t>存储层实现独立容错和自愈服务</a:t>
              </a:r>
              <a:r>
                <a:rPr lang="zh-CN" altLang="en-US" sz="1400" dirty="0" smtClean="0"/>
                <a:t>；</a:t>
              </a:r>
              <a:endParaRPr lang="en-US" altLang="zh-CN" sz="1400" dirty="0"/>
            </a:p>
            <a:p>
              <a:pPr marL="285750" indent="-285750">
                <a:lnSpc>
                  <a:spcPct val="150000"/>
                </a:lnSpc>
                <a:buSzPct val="50000"/>
                <a:buFont typeface="Wingdings" panose="05000000000000000000" pitchFamily="2" charset="2"/>
                <a:buChar char="l"/>
              </a:pPr>
              <a:r>
                <a:rPr lang="en-US" altLang="zh-CN" sz="1400" dirty="0" err="1" smtClean="0"/>
                <a:t>共享访问</a:t>
              </a:r>
              <a:r>
                <a:rPr lang="en-US" altLang="zh-CN" sz="1400" dirty="0"/>
                <a:t>(</a:t>
              </a:r>
              <a:r>
                <a:rPr lang="en-US" altLang="zh-CN" sz="1400" dirty="0" err="1"/>
                <a:t>单写多读</a:t>
              </a:r>
              <a:r>
                <a:rPr lang="en-US" altLang="zh-CN" sz="1400" dirty="0" smtClean="0"/>
                <a:t>)</a:t>
              </a:r>
              <a:r>
                <a:rPr lang="zh-CN" altLang="en-US" sz="1400" dirty="0" smtClean="0"/>
                <a:t>；</a:t>
              </a:r>
              <a:endParaRPr lang="en-US" altLang="zh-CN" sz="1400" dirty="0"/>
            </a:p>
          </p:txBody>
        </p:sp>
        <p:sp>
          <p:nvSpPr>
            <p:cNvPr id="22" name="文本框 21"/>
            <p:cNvSpPr txBox="1"/>
            <p:nvPr/>
          </p:nvSpPr>
          <p:spPr>
            <a:xfrm>
              <a:off x="7359808" y="2590430"/>
              <a:ext cx="1992948" cy="369332"/>
            </a:xfrm>
            <a:prstGeom prst="rect">
              <a:avLst/>
            </a:prstGeom>
            <a:noFill/>
          </p:spPr>
          <p:txBody>
            <a:bodyPr wrap="square" rtlCol="0">
              <a:spAutoFit/>
            </a:bodyPr>
            <a:lstStyle/>
            <a:p>
              <a:pPr algn="ctr"/>
              <a:r>
                <a:rPr lang="en-US" altLang="zh-CN" b="1" dirty="0" err="1" smtClean="0"/>
                <a:t>发挥</a:t>
              </a:r>
              <a:r>
                <a:rPr lang="en-US" altLang="zh-CN" b="1" dirty="0" smtClean="0"/>
                <a:t> </a:t>
              </a:r>
              <a:r>
                <a:rPr lang="en-US" altLang="zh-CN" b="1" dirty="0" smtClean="0">
                  <a:cs typeface="Arial" panose="020B0604020202020204" pitchFamily="34" charset="0"/>
                </a:rPr>
                <a:t>SSD</a:t>
              </a:r>
              <a:r>
                <a:rPr lang="en-US" altLang="zh-CN" b="1" dirty="0" smtClean="0"/>
                <a:t> </a:t>
              </a:r>
              <a:r>
                <a:rPr lang="en-US" altLang="zh-CN" b="1" dirty="0" err="1" smtClean="0"/>
                <a:t>的优势</a:t>
              </a:r>
              <a:endParaRPr lang="en-US" altLang="zh-CN" b="1" dirty="0"/>
            </a:p>
          </p:txBody>
        </p:sp>
        <p:sp>
          <p:nvSpPr>
            <p:cNvPr id="23" name="文本框 22"/>
            <p:cNvSpPr txBox="1"/>
            <p:nvPr/>
          </p:nvSpPr>
          <p:spPr>
            <a:xfrm>
              <a:off x="7269241" y="3647653"/>
              <a:ext cx="2174081" cy="1708160"/>
            </a:xfrm>
            <a:prstGeom prst="rect">
              <a:avLst/>
            </a:prstGeom>
            <a:noFill/>
          </p:spPr>
          <p:txBody>
            <a:bodyPr wrap="square" rtlCol="0">
              <a:spAutoFit/>
            </a:bodyPr>
            <a:lstStyle/>
            <a:p>
              <a:pPr marL="285750" indent="-285750">
                <a:lnSpc>
                  <a:spcPct val="150000"/>
                </a:lnSpc>
                <a:buSzPct val="50000"/>
                <a:buFont typeface="Wingdings" panose="05000000000000000000" pitchFamily="2" charset="2"/>
                <a:buChar char="l"/>
              </a:pPr>
              <a:r>
                <a:rPr lang="en-US" altLang="zh-CN" sz="1400" dirty="0" err="1" smtClean="0"/>
                <a:t>避免随机写带来的写放大</a:t>
              </a:r>
              <a:r>
                <a:rPr lang="en-US" altLang="zh-CN" sz="1400" dirty="0" err="1"/>
                <a:t>，减少磨损，减小时延</a:t>
              </a:r>
              <a:r>
                <a:rPr lang="en-US" altLang="zh-CN" sz="1400" dirty="0"/>
                <a:t>；</a:t>
              </a:r>
              <a:endParaRPr lang="en-US" altLang="zh-CN" sz="1400" dirty="0"/>
            </a:p>
            <a:p>
              <a:pPr marL="285750" indent="-285750">
                <a:lnSpc>
                  <a:spcPct val="150000"/>
                </a:lnSpc>
                <a:buSzPct val="50000"/>
                <a:buFont typeface="Wingdings" panose="05000000000000000000" pitchFamily="2" charset="2"/>
                <a:buChar char="l"/>
              </a:pPr>
              <a:r>
                <a:rPr lang="en-US" altLang="zh-CN" sz="1400" dirty="0" err="1" smtClean="0"/>
                <a:t>充分利用</a:t>
              </a:r>
              <a:r>
                <a:rPr lang="en-US" altLang="zh-CN" sz="1400" dirty="0" smtClean="0"/>
                <a:t> </a:t>
              </a:r>
              <a:r>
                <a:rPr lang="en-US" altLang="zh-CN" sz="1400" dirty="0" smtClean="0">
                  <a:cs typeface="Arial" panose="020B0604020202020204" pitchFamily="34" charset="0"/>
                </a:rPr>
                <a:t>SSD </a:t>
              </a:r>
              <a:r>
                <a:rPr lang="en-US" altLang="zh-CN" sz="1400" dirty="0" err="1" smtClean="0"/>
                <a:t>的随机读性能</a:t>
              </a:r>
              <a:r>
                <a:rPr lang="zh-CN" altLang="en-US" sz="1400" dirty="0" smtClean="0"/>
                <a:t>。</a:t>
              </a:r>
              <a:endParaRPr lang="en-US" altLang="zh-CN" sz="1400" dirty="0"/>
            </a:p>
          </p:txBody>
        </p:sp>
        <p:sp>
          <p:nvSpPr>
            <p:cNvPr id="24" name="文本框 23"/>
            <p:cNvSpPr txBox="1"/>
            <p:nvPr/>
          </p:nvSpPr>
          <p:spPr>
            <a:xfrm>
              <a:off x="9640252" y="2590430"/>
              <a:ext cx="1798320" cy="923330"/>
            </a:xfrm>
            <a:prstGeom prst="rect">
              <a:avLst/>
            </a:prstGeom>
            <a:noFill/>
          </p:spPr>
          <p:txBody>
            <a:bodyPr wrap="square" rtlCol="0">
              <a:spAutoFit/>
            </a:bodyPr>
            <a:lstStyle/>
            <a:p>
              <a:pPr algn="ctr"/>
              <a:r>
                <a:rPr lang="zh-CN" altLang="en-US" b="1" dirty="0"/>
                <a:t>性能瓶颈已经从计算和存储转向网络</a:t>
              </a:r>
              <a:endParaRPr lang="zh-CN" altLang="en-US" b="1" dirty="0"/>
            </a:p>
          </p:txBody>
        </p:sp>
        <p:sp>
          <p:nvSpPr>
            <p:cNvPr id="25" name="文本框 24"/>
            <p:cNvSpPr txBox="1"/>
            <p:nvPr/>
          </p:nvSpPr>
          <p:spPr>
            <a:xfrm>
              <a:off x="9524437" y="3647653"/>
              <a:ext cx="2248535" cy="1061829"/>
            </a:xfrm>
            <a:prstGeom prst="rect">
              <a:avLst/>
            </a:prstGeom>
            <a:noFill/>
          </p:spPr>
          <p:txBody>
            <a:bodyPr wrap="square" rtlCol="0">
              <a:spAutoFit/>
            </a:bodyPr>
            <a:lstStyle/>
            <a:p>
              <a:pPr marL="285750" indent="-285750">
                <a:lnSpc>
                  <a:spcPct val="150000"/>
                </a:lnSpc>
                <a:buSzPct val="50000"/>
                <a:buFont typeface="Wingdings" panose="05000000000000000000" pitchFamily="2" charset="2"/>
                <a:buChar char="l"/>
              </a:pPr>
              <a:r>
                <a:rPr lang="zh-CN" altLang="en-US" sz="1400" dirty="0"/>
                <a:t>减少网络</a:t>
              </a:r>
              <a:r>
                <a:rPr lang="zh-CN" altLang="en-US" sz="1400" dirty="0" smtClean="0"/>
                <a:t>流量；</a:t>
              </a:r>
              <a:endParaRPr lang="zh-CN" altLang="en-US" sz="1400" dirty="0"/>
            </a:p>
            <a:p>
              <a:pPr marL="285750" indent="-285750">
                <a:lnSpc>
                  <a:spcPct val="150000"/>
                </a:lnSpc>
                <a:buSzPct val="50000"/>
                <a:buFont typeface="Wingdings" panose="05000000000000000000" pitchFamily="2" charset="2"/>
                <a:buChar char="l"/>
              </a:pPr>
              <a:r>
                <a:rPr lang="zh-CN" altLang="en-US" sz="1400" dirty="0" smtClean="0"/>
                <a:t>采用</a:t>
              </a:r>
              <a:r>
                <a:rPr lang="zh-CN" altLang="en-US" sz="1400" dirty="0"/>
                <a:t>新的网络技术和硬件</a:t>
              </a:r>
              <a:r>
                <a:rPr lang="en-US" altLang="zh-CN" sz="1400" dirty="0"/>
                <a:t>, </a:t>
              </a:r>
              <a:r>
                <a:rPr lang="zh-CN" altLang="en-US" sz="1400" dirty="0"/>
                <a:t>比如：</a:t>
              </a:r>
              <a:r>
                <a:rPr lang="en-US" altLang="zh-CN" sz="1400" dirty="0" smtClean="0">
                  <a:cs typeface="Arial" panose="020B0604020202020204" pitchFamily="34" charset="0"/>
                </a:rPr>
                <a:t>RDMA</a:t>
              </a:r>
              <a:r>
                <a:rPr lang="zh-CN" altLang="en-US" sz="1400" dirty="0" smtClean="0">
                  <a:cs typeface="Arial" panose="020B0604020202020204" pitchFamily="34" charset="0"/>
                </a:rPr>
                <a:t>。</a:t>
              </a:r>
              <a:endParaRPr lang="en-US" altLang="zh-CN" sz="1400" dirty="0">
                <a:cs typeface="Arial" panose="020B0604020202020204" pitchFamily="34" charset="0"/>
              </a:endParaRPr>
            </a:p>
          </p:txBody>
        </p:sp>
        <p:grpSp>
          <p:nvGrpSpPr>
            <p:cNvPr id="42" name="组合 41"/>
            <p:cNvGrpSpPr/>
            <p:nvPr/>
          </p:nvGrpSpPr>
          <p:grpSpPr>
            <a:xfrm>
              <a:off x="973771" y="1276007"/>
              <a:ext cx="1076960" cy="1076960"/>
              <a:chOff x="1275" y="3150"/>
              <a:chExt cx="1696" cy="1696"/>
            </a:xfrm>
            <a:solidFill>
              <a:srgbClr val="92D050"/>
            </a:solidFill>
          </p:grpSpPr>
          <p:sp>
            <p:nvSpPr>
              <p:cNvPr id="43" name="Oval 8"/>
              <p:cNvSpPr/>
              <p:nvPr/>
            </p:nvSpPr>
            <p:spPr>
              <a:xfrm>
                <a:off x="1275" y="3150"/>
                <a:ext cx="1696" cy="1696"/>
              </a:xfrm>
              <a:prstGeom prst="ellipse">
                <a:avLst/>
              </a:prstGeom>
              <a:solidFill>
                <a:srgbClr val="0070C0"/>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cs typeface="Open Sans Light" panose="020B0306030504020204" pitchFamily="34" charset="0"/>
                </a:endParaRPr>
              </a:p>
            </p:txBody>
          </p:sp>
          <p:sp>
            <p:nvSpPr>
              <p:cNvPr id="44" name="AutoShape 688"/>
              <p:cNvSpPr/>
              <p:nvPr/>
            </p:nvSpPr>
            <p:spPr bwMode="auto">
              <a:xfrm>
                <a:off x="1811" y="3654"/>
                <a:ext cx="664" cy="669"/>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chemeClr val="bg1"/>
              </a:solidFill>
              <a:ln>
                <a:noFill/>
              </a:ln>
            </p:spPr>
            <p:txBody>
              <a:bodyPr lIns="0" tIns="0" rIns="0" bIns="0"/>
              <a:lstStyle/>
              <a:p>
                <a:endParaRPr lang="en-US" sz="2800" dirty="0">
                  <a:solidFill>
                    <a:schemeClr val="bg1"/>
                  </a:solidFill>
                  <a:cs typeface="Open Sans Light" panose="020B0306030504020204" pitchFamily="34" charset="0"/>
                </a:endParaRPr>
              </a:p>
            </p:txBody>
          </p:sp>
        </p:grpSp>
        <p:grpSp>
          <p:nvGrpSpPr>
            <p:cNvPr id="9" name="组合 8"/>
            <p:cNvGrpSpPr/>
            <p:nvPr/>
          </p:nvGrpSpPr>
          <p:grpSpPr>
            <a:xfrm>
              <a:off x="3425613" y="1276007"/>
              <a:ext cx="1076960" cy="1076960"/>
              <a:chOff x="3425613" y="1348739"/>
              <a:chExt cx="1076960" cy="1076960"/>
            </a:xfrm>
          </p:grpSpPr>
          <p:sp>
            <p:nvSpPr>
              <p:cNvPr id="46" name="Oval 14"/>
              <p:cNvSpPr/>
              <p:nvPr/>
            </p:nvSpPr>
            <p:spPr>
              <a:xfrm>
                <a:off x="3425613" y="1348739"/>
                <a:ext cx="1076960" cy="1076960"/>
              </a:xfrm>
              <a:prstGeom prst="ellipse">
                <a:avLst/>
              </a:prstGeom>
              <a:solidFill>
                <a:srgbClr val="0070C0"/>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cs typeface="Open Sans Light" panose="020B0306030504020204" pitchFamily="34" charset="0"/>
                </a:endParaRPr>
              </a:p>
            </p:txBody>
          </p:sp>
          <p:grpSp>
            <p:nvGrpSpPr>
              <p:cNvPr id="47" name="Group 425"/>
              <p:cNvGrpSpPr/>
              <p:nvPr/>
            </p:nvGrpSpPr>
            <p:grpSpPr bwMode="auto">
              <a:xfrm>
                <a:off x="3767878" y="1724024"/>
                <a:ext cx="419100" cy="323850"/>
                <a:chOff x="0" y="0"/>
                <a:chExt cx="572" cy="440"/>
              </a:xfrm>
              <a:solidFill>
                <a:schemeClr val="bg1"/>
              </a:solidFill>
            </p:grpSpPr>
            <p:sp>
              <p:nvSpPr>
                <p:cNvPr id="48" name="AutoShape 422"/>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w="25400">
                  <a:no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sp>
              <p:nvSpPr>
                <p:cNvPr id="49" name="AutoShape 423"/>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w="25400">
                  <a:no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sp>
              <p:nvSpPr>
                <p:cNvPr id="50" name="AutoShape 424"/>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w="25400">
                  <a:no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grpSp>
        </p:grpSp>
        <p:grpSp>
          <p:nvGrpSpPr>
            <p:cNvPr id="8" name="组合 7"/>
            <p:cNvGrpSpPr/>
            <p:nvPr/>
          </p:nvGrpSpPr>
          <p:grpSpPr>
            <a:xfrm>
              <a:off x="5542703" y="1276007"/>
              <a:ext cx="1076960" cy="1076960"/>
              <a:chOff x="5542703" y="1339849"/>
              <a:chExt cx="1076960" cy="1076960"/>
            </a:xfrm>
          </p:grpSpPr>
          <p:sp>
            <p:nvSpPr>
              <p:cNvPr id="52" name="Oval 23"/>
              <p:cNvSpPr/>
              <p:nvPr/>
            </p:nvSpPr>
            <p:spPr>
              <a:xfrm>
                <a:off x="5542703" y="1339849"/>
                <a:ext cx="1076960" cy="1076960"/>
              </a:xfrm>
              <a:prstGeom prst="ellipse">
                <a:avLst/>
              </a:prstGeom>
              <a:solidFill>
                <a:srgbClr val="0070C0"/>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cs typeface="Open Sans Light" panose="020B0306030504020204" pitchFamily="34" charset="0"/>
                </a:endParaRPr>
              </a:p>
            </p:txBody>
          </p:sp>
          <p:grpSp>
            <p:nvGrpSpPr>
              <p:cNvPr id="53" name="Group 593"/>
              <p:cNvGrpSpPr/>
              <p:nvPr/>
            </p:nvGrpSpPr>
            <p:grpSpPr bwMode="auto">
              <a:xfrm>
                <a:off x="5870998" y="1696719"/>
                <a:ext cx="425450" cy="351790"/>
                <a:chOff x="0" y="0"/>
                <a:chExt cx="575" cy="480"/>
              </a:xfrm>
              <a:solidFill>
                <a:schemeClr val="bg1"/>
              </a:solidFill>
            </p:grpSpPr>
            <p:sp>
              <p:nvSpPr>
                <p:cNvPr id="54" name="AutoShape 590"/>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w="25400">
                  <a:solidFill>
                    <a:schemeClr val="bg1"/>
                  </a:solid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sp>
              <p:nvSpPr>
                <p:cNvPr id="55" name="AutoShape 591"/>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w="25400">
                  <a:solidFill>
                    <a:schemeClr val="bg1"/>
                  </a:solid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sp>
              <p:nvSpPr>
                <p:cNvPr id="56" name="AutoShape 592"/>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w="25400">
                  <a:solidFill>
                    <a:schemeClr val="bg1"/>
                  </a:solid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grpSp>
        </p:grpSp>
        <p:grpSp>
          <p:nvGrpSpPr>
            <p:cNvPr id="6" name="组合 5"/>
            <p:cNvGrpSpPr/>
            <p:nvPr/>
          </p:nvGrpSpPr>
          <p:grpSpPr>
            <a:xfrm>
              <a:off x="7726260" y="1276007"/>
              <a:ext cx="1076960" cy="1076960"/>
              <a:chOff x="7633123" y="1339849"/>
              <a:chExt cx="1076960" cy="1076960"/>
            </a:xfrm>
          </p:grpSpPr>
          <p:sp>
            <p:nvSpPr>
              <p:cNvPr id="58" name="Oval 32"/>
              <p:cNvSpPr/>
              <p:nvPr/>
            </p:nvSpPr>
            <p:spPr>
              <a:xfrm>
                <a:off x="7633123" y="1339849"/>
                <a:ext cx="1076960" cy="1076960"/>
              </a:xfrm>
              <a:prstGeom prst="ellipse">
                <a:avLst/>
              </a:prstGeom>
              <a:solidFill>
                <a:srgbClr val="0070C0"/>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cs typeface="Open Sans Light" panose="020B0306030504020204" pitchFamily="34" charset="0"/>
                </a:endParaRPr>
              </a:p>
            </p:txBody>
          </p:sp>
          <p:grpSp>
            <p:nvGrpSpPr>
              <p:cNvPr id="59" name="Group 90"/>
              <p:cNvGrpSpPr/>
              <p:nvPr/>
            </p:nvGrpSpPr>
            <p:grpSpPr bwMode="auto">
              <a:xfrm>
                <a:off x="7950623" y="1654809"/>
                <a:ext cx="424815" cy="421640"/>
                <a:chOff x="0" y="0"/>
                <a:chExt cx="578" cy="573"/>
              </a:xfrm>
              <a:solidFill>
                <a:schemeClr val="bg1"/>
              </a:solidFill>
            </p:grpSpPr>
            <p:sp>
              <p:nvSpPr>
                <p:cNvPr id="60" name="AutoShape 88"/>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w="25400">
                  <a:no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sp>
              <p:nvSpPr>
                <p:cNvPr id="61" name="AutoShape 89"/>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w="25400">
                  <a:no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grpSp>
        </p:grpSp>
        <p:grpSp>
          <p:nvGrpSpPr>
            <p:cNvPr id="10" name="组合 9"/>
            <p:cNvGrpSpPr/>
            <p:nvPr/>
          </p:nvGrpSpPr>
          <p:grpSpPr>
            <a:xfrm>
              <a:off x="9733252" y="1284217"/>
              <a:ext cx="1076960" cy="1076960"/>
              <a:chOff x="9733252" y="1284217"/>
              <a:chExt cx="1076960" cy="1076960"/>
            </a:xfrm>
          </p:grpSpPr>
          <p:sp>
            <p:nvSpPr>
              <p:cNvPr id="64" name="Oval 40"/>
              <p:cNvSpPr/>
              <p:nvPr/>
            </p:nvSpPr>
            <p:spPr>
              <a:xfrm>
                <a:off x="9733252" y="1284217"/>
                <a:ext cx="1076960" cy="1076960"/>
              </a:xfrm>
              <a:prstGeom prst="ellipse">
                <a:avLst/>
              </a:prstGeom>
              <a:solidFill>
                <a:srgbClr val="0070C0"/>
              </a:solidFill>
              <a:ln w="127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cs typeface="Open Sans Light" panose="020B0306030504020204" pitchFamily="34" charset="0"/>
                </a:endParaRPr>
              </a:p>
            </p:txBody>
          </p:sp>
          <p:grpSp>
            <p:nvGrpSpPr>
              <p:cNvPr id="70" name="Group 437"/>
              <p:cNvGrpSpPr/>
              <p:nvPr/>
            </p:nvGrpSpPr>
            <p:grpSpPr bwMode="auto">
              <a:xfrm>
                <a:off x="10081048" y="1593850"/>
                <a:ext cx="355600" cy="421640"/>
                <a:chOff x="0" y="0"/>
                <a:chExt cx="483" cy="576"/>
              </a:xfrm>
              <a:solidFill>
                <a:schemeClr val="bg1"/>
              </a:solidFill>
            </p:grpSpPr>
            <p:sp>
              <p:nvSpPr>
                <p:cNvPr id="71" name="AutoShape 435"/>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w="25400">
                  <a:no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sp>
              <p:nvSpPr>
                <p:cNvPr id="72" name="AutoShape 436"/>
                <p:cNvSpPr/>
                <p:nvPr/>
              </p:nvSpPr>
              <p:spPr bwMode="auto">
                <a:xfrm>
                  <a:off x="10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w="25400">
                  <a:noFill/>
                  <a:miter lim="800000"/>
                  <a:headEnd type="none" w="med" len="med"/>
                  <a:tailEnd type="none" w="med" len="med"/>
                </a:ln>
              </p:spPr>
              <p:txBody>
                <a:bodyPr lIns="0" tIns="0" rIns="0" bIns="0"/>
                <a:lstStyle/>
                <a:p>
                  <a:endParaRPr lang="en-US" sz="2800" dirty="0">
                    <a:solidFill>
                      <a:schemeClr val="bg1"/>
                    </a:solidFill>
                    <a:cs typeface="Open Sans Light" panose="020B0306030504020204" pitchFamily="34" charset="0"/>
                  </a:endParaRPr>
                </a:p>
              </p:txBody>
            </p:sp>
          </p:grpSp>
        </p:grpSp>
      </p:grpSp>
      <p:sp>
        <p:nvSpPr>
          <p:cNvPr id="2" name="标题 1"/>
          <p:cNvSpPr>
            <a:spLocks noGrp="1"/>
          </p:cNvSpPr>
          <p:nvPr>
            <p:ph type="title"/>
          </p:nvPr>
        </p:nvSpPr>
        <p:spPr/>
        <p:txBody>
          <a:bodyPr/>
          <a:lstStyle/>
          <a:p>
            <a:r>
              <a:rPr lang="zh-CN" altLang="en-US" dirty="0"/>
              <a:t>华</a:t>
            </a:r>
            <a:r>
              <a:rPr lang="zh-CN" altLang="en-US" dirty="0" smtClean="0"/>
              <a:t>为</a:t>
            </a:r>
            <a:r>
              <a:rPr lang="en-US" altLang="zh-CN" dirty="0" smtClean="0"/>
              <a:t>Cloud Native</a:t>
            </a:r>
            <a:r>
              <a:rPr lang="zh-CN" altLang="en-US" dirty="0" smtClean="0"/>
              <a:t>数据库</a:t>
            </a:r>
            <a:r>
              <a:rPr lang="zh-CN" altLang="en-US" dirty="0"/>
              <a:t>设计</a:t>
            </a:r>
            <a:r>
              <a:rPr lang="zh-CN" altLang="en-US" dirty="0" smtClean="0"/>
              <a:t>原则</a:t>
            </a:r>
            <a:endParaRPr lang="zh-CN" altLang="en-US" dirty="0"/>
          </a:p>
        </p:txBody>
      </p:sp>
    </p:spTree>
  </p:cSld>
  <p:clrMapOvr>
    <a:masterClrMapping/>
  </p:clrMapOvr>
  <p:transition spd="slow" advClick="0" advTm="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73602" y="1430254"/>
            <a:ext cx="6293350" cy="4663645"/>
            <a:chOff x="5573602" y="1430254"/>
            <a:chExt cx="6293350" cy="4663645"/>
          </a:xfrm>
        </p:grpSpPr>
        <p:sp>
          <p:nvSpPr>
            <p:cNvPr id="88" name="矩形 87"/>
            <p:cNvSpPr/>
            <p:nvPr/>
          </p:nvSpPr>
          <p:spPr>
            <a:xfrm>
              <a:off x="5611578" y="1430254"/>
              <a:ext cx="6142272" cy="4663645"/>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pSp>
          <p:nvGrpSpPr>
            <p:cNvPr id="89" name="组合 88"/>
            <p:cNvGrpSpPr/>
            <p:nvPr/>
          </p:nvGrpSpPr>
          <p:grpSpPr>
            <a:xfrm>
              <a:off x="5573602" y="2143131"/>
              <a:ext cx="6293350" cy="2813394"/>
              <a:chOff x="874452" y="1780636"/>
              <a:chExt cx="10829396" cy="4841195"/>
            </a:xfrm>
          </p:grpSpPr>
          <p:cxnSp>
            <p:nvCxnSpPr>
              <p:cNvPr id="90" name="直接连接符 62"/>
              <p:cNvCxnSpPr>
                <a:cxnSpLocks noChangeShapeType="1"/>
              </p:cNvCxnSpPr>
              <p:nvPr/>
            </p:nvCxnSpPr>
            <p:spPr bwMode="auto">
              <a:xfrm>
                <a:off x="8181658" y="2368233"/>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91" name="直接连接符 63"/>
              <p:cNvCxnSpPr>
                <a:cxnSpLocks noChangeShapeType="1"/>
              </p:cNvCxnSpPr>
              <p:nvPr/>
            </p:nvCxnSpPr>
            <p:spPr bwMode="auto">
              <a:xfrm>
                <a:off x="1185228" y="2368233"/>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92" name="直接连接符 64"/>
              <p:cNvCxnSpPr>
                <a:cxnSpLocks noChangeShapeType="1"/>
              </p:cNvCxnSpPr>
              <p:nvPr/>
            </p:nvCxnSpPr>
            <p:spPr bwMode="auto">
              <a:xfrm>
                <a:off x="8181658" y="4426585"/>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93" name="直接连接符 65"/>
              <p:cNvCxnSpPr>
                <a:cxnSpLocks noChangeShapeType="1"/>
              </p:cNvCxnSpPr>
              <p:nvPr/>
            </p:nvCxnSpPr>
            <p:spPr bwMode="auto">
              <a:xfrm>
                <a:off x="1185228" y="4426585"/>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94" name="任意多边形 66"/>
              <p:cNvSpPr/>
              <p:nvPr/>
            </p:nvSpPr>
            <p:spPr bwMode="auto">
              <a:xfrm>
                <a:off x="1248410" y="194437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5" name="矩形 68"/>
              <p:cNvSpPr>
                <a:spLocks noChangeArrowheads="1"/>
              </p:cNvSpPr>
              <p:nvPr/>
            </p:nvSpPr>
            <p:spPr bwMode="auto">
              <a:xfrm>
                <a:off x="874452" y="2465837"/>
                <a:ext cx="3875144" cy="92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51155" lvl="1" indent="-171450">
                  <a:spcBef>
                    <a:spcPts val="600"/>
                  </a:spcBef>
                  <a:buClr>
                    <a:schemeClr val="tx1"/>
                  </a:buClr>
                  <a:buSzPct val="50000"/>
                  <a:buFont typeface="Wingdings" panose="05000000000000000000" pitchFamily="2" charset="2"/>
                  <a:buChar char="l"/>
                </a:pPr>
                <a:r>
                  <a:rPr lang="zh-CN" altLang="en-US" sz="1200" dirty="0" smtClean="0"/>
                  <a:t>处理</a:t>
                </a:r>
                <a:r>
                  <a:rPr lang="zh-CN" altLang="en-US" sz="1200" dirty="0"/>
                  <a:t>所有的写</a:t>
                </a:r>
                <a:endParaRPr lang="en-US" altLang="zh-CN" sz="1200" dirty="0"/>
              </a:p>
              <a:p>
                <a:pPr marL="351155" lvl="1" indent="-171450">
                  <a:spcBef>
                    <a:spcPts val="600"/>
                  </a:spcBef>
                  <a:buClr>
                    <a:schemeClr val="tx1"/>
                  </a:buClr>
                  <a:buSzPct val="50000"/>
                  <a:buFont typeface="Wingdings" panose="05000000000000000000" pitchFamily="2" charset="2"/>
                  <a:buChar char="l"/>
                </a:pPr>
                <a:r>
                  <a:rPr lang="zh-CN" altLang="en-US" sz="1200" dirty="0" smtClean="0"/>
                  <a:t>写 </a:t>
                </a:r>
                <a:r>
                  <a:rPr lang="en-US" altLang="zh-CN" sz="1200" dirty="0" smtClean="0">
                    <a:cs typeface="Arial" panose="020B0604020202020204" pitchFamily="34" charset="0"/>
                  </a:rPr>
                  <a:t>WAL </a:t>
                </a:r>
                <a:r>
                  <a:rPr lang="zh-CN" altLang="en-US" sz="1200" dirty="0" smtClean="0"/>
                  <a:t>日志</a:t>
                </a:r>
                <a:r>
                  <a:rPr lang="en-US" altLang="zh-CN" sz="1200" dirty="0"/>
                  <a:t>(</a:t>
                </a:r>
                <a:r>
                  <a:rPr lang="en-US" altLang="zh-CN" sz="1200" dirty="0" smtClean="0">
                    <a:cs typeface="Arial" panose="020B0604020202020204" pitchFamily="34" charset="0"/>
                  </a:rPr>
                  <a:t>Redo)</a:t>
                </a:r>
                <a:endParaRPr lang="en-US" altLang="zh-CN" sz="1200" dirty="0"/>
              </a:p>
            </p:txBody>
          </p:sp>
          <p:sp>
            <p:nvSpPr>
              <p:cNvPr id="96" name="任意多边形 74"/>
              <p:cNvSpPr/>
              <p:nvPr/>
            </p:nvSpPr>
            <p:spPr bwMode="auto">
              <a:xfrm>
                <a:off x="1248410" y="400304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7" name="矩形 73"/>
              <p:cNvSpPr>
                <a:spLocks noChangeArrowheads="1"/>
              </p:cNvSpPr>
              <p:nvPr/>
            </p:nvSpPr>
            <p:spPr bwMode="auto">
              <a:xfrm>
                <a:off x="913871" y="4476902"/>
                <a:ext cx="3142427" cy="201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51155" lvl="1" indent="-171450">
                  <a:lnSpc>
                    <a:spcPct val="100000"/>
                  </a:lnSpc>
                  <a:spcBef>
                    <a:spcPts val="600"/>
                  </a:spcBef>
                  <a:buSzPct val="50000"/>
                  <a:buFont typeface="Wingdings" panose="05000000000000000000" pitchFamily="2" charset="2"/>
                  <a:buChar char="l"/>
                </a:pPr>
                <a:r>
                  <a:rPr lang="zh-CN" altLang="en-US" sz="1200" dirty="0"/>
                  <a:t>数据页</a:t>
                </a:r>
                <a:r>
                  <a:rPr lang="zh-CN" altLang="en-US" sz="1200" dirty="0" smtClean="0"/>
                  <a:t>以 </a:t>
                </a:r>
                <a:r>
                  <a:rPr lang="en-US" altLang="zh-CN" sz="1200" dirty="0" smtClean="0">
                    <a:cs typeface="Arial" panose="020B0604020202020204" pitchFamily="34" charset="0"/>
                  </a:rPr>
                  <a:t>slice </a:t>
                </a:r>
                <a:r>
                  <a:rPr lang="zh-CN" altLang="en-US" sz="1200" dirty="0" smtClean="0"/>
                  <a:t>组织</a:t>
                </a:r>
                <a:r>
                  <a:rPr lang="zh-CN" altLang="en-US" sz="1200" dirty="0"/>
                  <a:t>，分布在各个</a:t>
                </a:r>
                <a:r>
                  <a:rPr lang="en-US" altLang="zh-CN" sz="1200" dirty="0" smtClean="0">
                    <a:cs typeface="Arial" panose="020B0604020202020204" pitchFamily="34" charset="0"/>
                  </a:rPr>
                  <a:t>slice </a:t>
                </a:r>
                <a:r>
                  <a:rPr lang="zh-CN" altLang="en-US" sz="1200" dirty="0" smtClean="0"/>
                  <a:t>服务</a:t>
                </a:r>
                <a:endParaRPr lang="en-US" altLang="zh-CN" sz="1200" dirty="0"/>
              </a:p>
              <a:p>
                <a:pPr marL="351155" lvl="1" indent="-171450">
                  <a:lnSpc>
                    <a:spcPct val="100000"/>
                  </a:lnSpc>
                  <a:spcBef>
                    <a:spcPts val="600"/>
                  </a:spcBef>
                  <a:buSzPct val="50000"/>
                  <a:buFont typeface="Wingdings" panose="05000000000000000000" pitchFamily="2" charset="2"/>
                  <a:buChar char="l"/>
                </a:pPr>
                <a:r>
                  <a:rPr lang="en-US" altLang="zh-CN" sz="1200" dirty="0" smtClean="0">
                    <a:cs typeface="Arial" panose="020B0604020202020204" pitchFamily="34" charset="0"/>
                  </a:rPr>
                  <a:t>Slice </a:t>
                </a:r>
                <a:r>
                  <a:rPr lang="zh-CN" altLang="en-US" sz="1200" dirty="0" smtClean="0"/>
                  <a:t>冗余</a:t>
                </a:r>
                <a:r>
                  <a:rPr lang="zh-CN" altLang="en-US" sz="1200" dirty="0"/>
                  <a:t>保存</a:t>
                </a:r>
                <a:endParaRPr lang="en-US" altLang="zh-CN" sz="1200" dirty="0"/>
              </a:p>
              <a:p>
                <a:pPr marL="351155" lvl="1" indent="-171450">
                  <a:lnSpc>
                    <a:spcPct val="100000"/>
                  </a:lnSpc>
                  <a:spcBef>
                    <a:spcPts val="600"/>
                  </a:spcBef>
                  <a:buSzPct val="50000"/>
                  <a:buFont typeface="Wingdings" panose="05000000000000000000" pitchFamily="2" charset="2"/>
                  <a:buChar char="l"/>
                </a:pPr>
                <a:r>
                  <a:rPr lang="zh-CN" altLang="en-US" sz="1200" dirty="0"/>
                  <a:t>日志</a:t>
                </a:r>
                <a:r>
                  <a:rPr lang="zh-CN" altLang="en-US" sz="1200" dirty="0" smtClean="0"/>
                  <a:t>按 </a:t>
                </a:r>
                <a:r>
                  <a:rPr lang="en-US" altLang="zh-CN" sz="1200" dirty="0" smtClean="0">
                    <a:cs typeface="Arial" panose="020B0604020202020204" pitchFamily="34" charset="0"/>
                  </a:rPr>
                  <a:t>slice </a:t>
                </a:r>
                <a:r>
                  <a:rPr lang="zh-CN" altLang="en-US" sz="1200" dirty="0" smtClean="0"/>
                  <a:t>分发</a:t>
                </a:r>
                <a:endParaRPr lang="en-US" altLang="zh-CN" sz="1200" dirty="0"/>
              </a:p>
            </p:txBody>
          </p:sp>
          <p:sp>
            <p:nvSpPr>
              <p:cNvPr id="98" name="任意多边形 79"/>
              <p:cNvSpPr/>
              <p:nvPr/>
            </p:nvSpPr>
            <p:spPr bwMode="auto">
              <a:xfrm>
                <a:off x="8259445" y="194437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9" name="矩形 78"/>
              <p:cNvSpPr>
                <a:spLocks noChangeArrowheads="1"/>
              </p:cNvSpPr>
              <p:nvPr/>
            </p:nvSpPr>
            <p:spPr bwMode="auto">
              <a:xfrm>
                <a:off x="8260703" y="2465837"/>
                <a:ext cx="2799081" cy="137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1155" lvl="1" indent="-171450">
                  <a:spcBef>
                    <a:spcPts val="600"/>
                  </a:spcBef>
                  <a:buSzPct val="50000"/>
                  <a:buFont typeface="Wingdings" panose="05000000000000000000" pitchFamily="2" charset="2"/>
                  <a:buChar char="l"/>
                </a:pPr>
                <a:r>
                  <a:rPr lang="zh-CN" altLang="en-US" sz="1200" dirty="0"/>
                  <a:t>处理只读请求</a:t>
                </a:r>
                <a:endParaRPr lang="en-US" altLang="zh-CN" sz="1200" dirty="0"/>
              </a:p>
              <a:p>
                <a:pPr marL="351155" lvl="1" indent="-171450">
                  <a:spcBef>
                    <a:spcPts val="600"/>
                  </a:spcBef>
                  <a:buSzPct val="50000"/>
                  <a:buFont typeface="Wingdings" panose="05000000000000000000" pitchFamily="2" charset="2"/>
                  <a:buChar char="l"/>
                </a:pPr>
                <a:r>
                  <a:rPr lang="zh-CN" altLang="en-US" sz="1200" dirty="0"/>
                  <a:t>快速升主</a:t>
                </a:r>
                <a:endParaRPr lang="en-US" altLang="zh-CN" sz="1200" dirty="0"/>
              </a:p>
              <a:p>
                <a:pPr marL="351155" lvl="1" indent="-171450">
                  <a:spcBef>
                    <a:spcPts val="600"/>
                  </a:spcBef>
                  <a:buSzPct val="50000"/>
                  <a:buFont typeface="Wingdings" panose="05000000000000000000" pitchFamily="2" charset="2"/>
                  <a:buChar char="l"/>
                </a:pPr>
                <a:r>
                  <a:rPr lang="zh-CN" altLang="en-US" sz="1200" dirty="0"/>
                  <a:t>快速增</a:t>
                </a:r>
                <a:r>
                  <a:rPr lang="en-US" altLang="zh-CN" sz="1200" dirty="0"/>
                  <a:t>/</a:t>
                </a:r>
                <a:r>
                  <a:rPr lang="zh-CN" altLang="en-US" sz="1200" dirty="0"/>
                  <a:t>删</a:t>
                </a:r>
                <a:endParaRPr lang="en-US" altLang="zh-CN" sz="1200" dirty="0"/>
              </a:p>
            </p:txBody>
          </p:sp>
          <p:sp>
            <p:nvSpPr>
              <p:cNvPr id="100" name="任意多边形 84"/>
              <p:cNvSpPr/>
              <p:nvPr/>
            </p:nvSpPr>
            <p:spPr bwMode="auto">
              <a:xfrm>
                <a:off x="8259445" y="400304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1" name="矩形 83"/>
              <p:cNvSpPr>
                <a:spLocks noChangeArrowheads="1"/>
              </p:cNvSpPr>
              <p:nvPr/>
            </p:nvSpPr>
            <p:spPr bwMode="auto">
              <a:xfrm>
                <a:off x="8259445" y="4476902"/>
                <a:ext cx="3444403" cy="214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51155" lvl="1" indent="-171450">
                  <a:spcBef>
                    <a:spcPts val="600"/>
                  </a:spcBef>
                  <a:buSzPct val="50000"/>
                  <a:buFont typeface="Wingdings" panose="05000000000000000000" pitchFamily="2" charset="2"/>
                  <a:buChar char="l"/>
                </a:pPr>
                <a:r>
                  <a:rPr lang="zh-CN" altLang="en-US" sz="1200" dirty="0"/>
                  <a:t>单数据库可以分配多</a:t>
                </a:r>
                <a:r>
                  <a:rPr lang="zh-CN" altLang="en-US" sz="1200" dirty="0" smtClean="0"/>
                  <a:t>个 </a:t>
                </a:r>
                <a:r>
                  <a:rPr lang="en-US" altLang="zh-CN" sz="1200" dirty="0" smtClean="0">
                    <a:cs typeface="Arial" panose="020B0604020202020204" pitchFamily="34" charset="0"/>
                  </a:rPr>
                  <a:t>Slice</a:t>
                </a:r>
                <a:r>
                  <a:rPr lang="zh-CN" altLang="en-US" sz="1200" dirty="0"/>
                  <a:t>，访问隔离</a:t>
                </a:r>
                <a:endParaRPr lang="en-US" altLang="zh-CN" sz="1200" dirty="0"/>
              </a:p>
              <a:p>
                <a:pPr marL="351155" lvl="1" indent="-171450">
                  <a:spcBef>
                    <a:spcPts val="600"/>
                  </a:spcBef>
                  <a:buSzPct val="50000"/>
                  <a:buFont typeface="Wingdings" panose="05000000000000000000" pitchFamily="2" charset="2"/>
                  <a:buChar char="l"/>
                </a:pPr>
                <a:r>
                  <a:rPr lang="zh-CN" altLang="en-US" sz="1200" dirty="0"/>
                  <a:t>存储和处理日志记录</a:t>
                </a:r>
                <a:endParaRPr lang="en-US" altLang="zh-CN" sz="1200" dirty="0"/>
              </a:p>
              <a:p>
                <a:pPr marL="351155" lvl="1" indent="-171450">
                  <a:spcBef>
                    <a:spcPts val="600"/>
                  </a:spcBef>
                  <a:buSzPct val="50000"/>
                  <a:buFont typeface="Wingdings" panose="05000000000000000000" pitchFamily="2" charset="2"/>
                  <a:buChar char="l"/>
                </a:pPr>
                <a:r>
                  <a:rPr lang="zh-CN" altLang="en-US" sz="1200" dirty="0"/>
                  <a:t>维护和重构数据页</a:t>
                </a:r>
                <a:r>
                  <a:rPr lang="en-US" altLang="zh-CN" sz="1200" dirty="0"/>
                  <a:t> </a:t>
                </a:r>
                <a:endParaRPr lang="en-US" altLang="zh-CN" sz="1200" dirty="0"/>
              </a:p>
              <a:p>
                <a:pPr marL="351155" lvl="1" indent="-171450">
                  <a:spcBef>
                    <a:spcPts val="600"/>
                  </a:spcBef>
                  <a:buSzPct val="50000"/>
                  <a:buFont typeface="Wingdings" panose="05000000000000000000" pitchFamily="2" charset="2"/>
                  <a:buChar char="l"/>
                </a:pPr>
                <a:r>
                  <a:rPr lang="zh-CN" altLang="en-US" sz="1200" dirty="0"/>
                  <a:t>服务数据页读请求</a:t>
                </a:r>
                <a:endParaRPr lang="en-CA" altLang="zh-CN" sz="1200" dirty="0"/>
              </a:p>
            </p:txBody>
          </p:sp>
          <p:grpSp>
            <p:nvGrpSpPr>
              <p:cNvPr id="102" name="组合 101"/>
              <p:cNvGrpSpPr/>
              <p:nvPr/>
            </p:nvGrpSpPr>
            <p:grpSpPr>
              <a:xfrm>
                <a:off x="4149725" y="1965960"/>
                <a:ext cx="1920240" cy="1920240"/>
                <a:chOff x="6535" y="3096"/>
                <a:chExt cx="3024" cy="3024"/>
              </a:xfrm>
            </p:grpSpPr>
            <p:sp>
              <p:nvSpPr>
                <p:cNvPr id="116" name="泪滴形 115"/>
                <p:cNvSpPr/>
                <p:nvPr/>
              </p:nvSpPr>
              <p:spPr>
                <a:xfrm flipV="1">
                  <a:off x="6535" y="3096"/>
                  <a:ext cx="3024" cy="3024"/>
                </a:xfrm>
                <a:prstGeom prst="teardrop">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7" name="文本框 116"/>
                <p:cNvSpPr txBox="1"/>
                <p:nvPr/>
              </p:nvSpPr>
              <p:spPr>
                <a:xfrm>
                  <a:off x="7090" y="4305"/>
                  <a:ext cx="1944" cy="1251"/>
                </a:xfrm>
                <a:prstGeom prst="rect">
                  <a:avLst/>
                </a:prstGeom>
                <a:noFill/>
              </p:spPr>
              <p:txBody>
                <a:bodyPr wrap="square" rtlCol="0">
                  <a:spAutoFit/>
                </a:bodyPr>
                <a:lstStyle/>
                <a:p>
                  <a:pPr algn="ctr"/>
                  <a:r>
                    <a:rPr lang="en-US" altLang="zh-CN" sz="2400" b="1" dirty="0">
                      <a:solidFill>
                        <a:schemeClr val="bg1"/>
                      </a:solidFill>
                    </a:rPr>
                    <a:t>01</a:t>
                  </a:r>
                  <a:endParaRPr lang="en-US" altLang="zh-CN" sz="2400" b="1" dirty="0">
                    <a:solidFill>
                      <a:schemeClr val="bg1"/>
                    </a:solidFill>
                  </a:endParaRPr>
                </a:p>
              </p:txBody>
            </p:sp>
          </p:grpSp>
          <p:grpSp>
            <p:nvGrpSpPr>
              <p:cNvPr id="103" name="组合 102"/>
              <p:cNvGrpSpPr/>
              <p:nvPr/>
            </p:nvGrpSpPr>
            <p:grpSpPr>
              <a:xfrm>
                <a:off x="6146165" y="1965960"/>
                <a:ext cx="1920240" cy="1920240"/>
                <a:chOff x="9679" y="3096"/>
                <a:chExt cx="3024" cy="3024"/>
              </a:xfrm>
            </p:grpSpPr>
            <p:sp>
              <p:nvSpPr>
                <p:cNvPr id="114" name="泪滴形 113"/>
                <p:cNvSpPr/>
                <p:nvPr/>
              </p:nvSpPr>
              <p:spPr>
                <a:xfrm flipH="1" flipV="1">
                  <a:off x="9679" y="3096"/>
                  <a:ext cx="3024" cy="3024"/>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p:cNvSpPr txBox="1"/>
                <p:nvPr/>
              </p:nvSpPr>
              <p:spPr>
                <a:xfrm>
                  <a:off x="10219" y="4305"/>
                  <a:ext cx="1944" cy="1251"/>
                </a:xfrm>
                <a:prstGeom prst="rect">
                  <a:avLst/>
                </a:prstGeom>
                <a:noFill/>
              </p:spPr>
              <p:txBody>
                <a:bodyPr wrap="square" rtlCol="0">
                  <a:spAutoFit/>
                </a:bodyPr>
                <a:lstStyle/>
                <a:p>
                  <a:pPr algn="ctr"/>
                  <a:r>
                    <a:rPr lang="en-US" altLang="zh-CN" sz="2400" b="1" dirty="0">
                      <a:solidFill>
                        <a:schemeClr val="bg1"/>
                      </a:solidFill>
                    </a:rPr>
                    <a:t>02</a:t>
                  </a:r>
                  <a:endParaRPr lang="en-US" altLang="zh-CN" sz="2400" b="1" dirty="0">
                    <a:solidFill>
                      <a:schemeClr val="bg1"/>
                    </a:solidFill>
                  </a:endParaRPr>
                </a:p>
              </p:txBody>
            </p:sp>
          </p:grpSp>
          <p:grpSp>
            <p:nvGrpSpPr>
              <p:cNvPr id="104" name="组合 103"/>
              <p:cNvGrpSpPr/>
              <p:nvPr/>
            </p:nvGrpSpPr>
            <p:grpSpPr>
              <a:xfrm>
                <a:off x="4149725" y="3977640"/>
                <a:ext cx="1920240" cy="1920240"/>
                <a:chOff x="6535" y="6264"/>
                <a:chExt cx="3024" cy="3024"/>
              </a:xfrm>
            </p:grpSpPr>
            <p:sp>
              <p:nvSpPr>
                <p:cNvPr id="112" name="泪滴形 111"/>
                <p:cNvSpPr/>
                <p:nvPr/>
              </p:nvSpPr>
              <p:spPr>
                <a:xfrm>
                  <a:off x="6535" y="6264"/>
                  <a:ext cx="3024" cy="3024"/>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3" name="文本框 112"/>
                <p:cNvSpPr txBox="1"/>
                <p:nvPr/>
              </p:nvSpPr>
              <p:spPr>
                <a:xfrm>
                  <a:off x="7090" y="7408"/>
                  <a:ext cx="1944" cy="1251"/>
                </a:xfrm>
                <a:prstGeom prst="rect">
                  <a:avLst/>
                </a:prstGeom>
                <a:noFill/>
              </p:spPr>
              <p:txBody>
                <a:bodyPr wrap="square" rtlCol="0">
                  <a:spAutoFit/>
                </a:bodyPr>
                <a:lstStyle/>
                <a:p>
                  <a:pPr algn="ctr"/>
                  <a:r>
                    <a:rPr lang="en-US" altLang="zh-CN" sz="2400" b="1" dirty="0">
                      <a:solidFill>
                        <a:schemeClr val="bg1"/>
                      </a:solidFill>
                    </a:rPr>
                    <a:t>03</a:t>
                  </a:r>
                  <a:endParaRPr lang="en-US" altLang="zh-CN" sz="2400" b="1" dirty="0">
                    <a:solidFill>
                      <a:schemeClr val="bg1"/>
                    </a:solidFill>
                  </a:endParaRPr>
                </a:p>
              </p:txBody>
            </p:sp>
          </p:grpSp>
          <p:grpSp>
            <p:nvGrpSpPr>
              <p:cNvPr id="105" name="组合 104"/>
              <p:cNvGrpSpPr/>
              <p:nvPr/>
            </p:nvGrpSpPr>
            <p:grpSpPr>
              <a:xfrm>
                <a:off x="6146165" y="3977640"/>
                <a:ext cx="1920240" cy="1920240"/>
                <a:chOff x="9679" y="6264"/>
                <a:chExt cx="3024" cy="3024"/>
              </a:xfrm>
            </p:grpSpPr>
            <p:sp>
              <p:nvSpPr>
                <p:cNvPr id="110" name="泪滴形 109"/>
                <p:cNvSpPr/>
                <p:nvPr/>
              </p:nvSpPr>
              <p:spPr>
                <a:xfrm flipH="1">
                  <a:off x="9679" y="6264"/>
                  <a:ext cx="3024" cy="3024"/>
                </a:xfrm>
                <a:prstGeom prst="teardrop">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1" name="文本框 110"/>
                <p:cNvSpPr txBox="1"/>
                <p:nvPr/>
              </p:nvSpPr>
              <p:spPr>
                <a:xfrm>
                  <a:off x="10207" y="7408"/>
                  <a:ext cx="1944" cy="1251"/>
                </a:xfrm>
                <a:prstGeom prst="rect">
                  <a:avLst/>
                </a:prstGeom>
                <a:noFill/>
              </p:spPr>
              <p:txBody>
                <a:bodyPr wrap="square" rtlCol="0">
                  <a:spAutoFit/>
                </a:bodyPr>
                <a:lstStyle/>
                <a:p>
                  <a:pPr algn="ctr"/>
                  <a:r>
                    <a:rPr lang="en-US" altLang="zh-CN" sz="2400" b="1" dirty="0">
                      <a:solidFill>
                        <a:schemeClr val="bg1"/>
                      </a:solidFill>
                    </a:rPr>
                    <a:t>04</a:t>
                  </a:r>
                  <a:endParaRPr lang="en-US" altLang="zh-CN" sz="2400" b="1" dirty="0">
                    <a:solidFill>
                      <a:schemeClr val="bg1"/>
                    </a:solidFill>
                  </a:endParaRPr>
                </a:p>
              </p:txBody>
            </p:sp>
          </p:grpSp>
          <p:sp>
            <p:nvSpPr>
              <p:cNvPr id="106" name="TextBox 24"/>
              <p:cNvSpPr txBox="1"/>
              <p:nvPr/>
            </p:nvSpPr>
            <p:spPr>
              <a:xfrm>
                <a:off x="1663312" y="1780636"/>
                <a:ext cx="1517119" cy="582572"/>
              </a:xfrm>
              <a:prstGeom prst="rect">
                <a:avLst/>
              </a:prstGeom>
              <a:noFill/>
            </p:spPr>
            <p:txBody>
              <a:bodyPr wrap="none" rtlCol="0">
                <a:spAutoFit/>
              </a:bodyPr>
              <a:lstStyle/>
              <a:p>
                <a:pPr marL="80645" defTabSz="304800" eaLnBrk="0" hangingPunct="0">
                  <a:spcAft>
                    <a:spcPts val="800"/>
                  </a:spcAft>
                  <a:buClr>
                    <a:srgbClr val="FF0000"/>
                  </a:buClr>
                  <a:buSzPct val="85000"/>
                  <a:defRPr/>
                </a:pPr>
                <a:r>
                  <a:rPr lang="zh-CN" altLang="en-US" sz="1600" b="1" dirty="0" smtClean="0">
                    <a:solidFill>
                      <a:srgbClr val="0070C0"/>
                    </a:solidFill>
                  </a:rPr>
                  <a:t>主节点</a:t>
                </a:r>
                <a:endParaRPr lang="en-US" altLang="zh-CN" sz="1600" b="1" dirty="0">
                  <a:solidFill>
                    <a:srgbClr val="0070C0"/>
                  </a:solidFill>
                </a:endParaRPr>
              </a:p>
            </p:txBody>
          </p:sp>
          <p:sp>
            <p:nvSpPr>
              <p:cNvPr id="107" name="TextBox 24"/>
              <p:cNvSpPr txBox="1"/>
              <p:nvPr/>
            </p:nvSpPr>
            <p:spPr>
              <a:xfrm>
                <a:off x="8673713" y="1780636"/>
                <a:ext cx="1975012" cy="582572"/>
              </a:xfrm>
              <a:prstGeom prst="rect">
                <a:avLst/>
              </a:prstGeom>
              <a:noFill/>
            </p:spPr>
            <p:txBody>
              <a:bodyPr wrap="none" rtlCol="0">
                <a:spAutoFit/>
              </a:bodyPr>
              <a:lstStyle/>
              <a:p>
                <a:pPr marL="80645" defTabSz="304800" eaLnBrk="0" hangingPunct="0">
                  <a:spcAft>
                    <a:spcPts val="800"/>
                  </a:spcAft>
                  <a:buClr>
                    <a:srgbClr val="FF0000"/>
                  </a:buClr>
                  <a:buSzPct val="85000"/>
                  <a:defRPr/>
                </a:pPr>
                <a:r>
                  <a:rPr lang="zh-CN" altLang="en-US" sz="1600" b="1" dirty="0" smtClean="0">
                    <a:solidFill>
                      <a:srgbClr val="0070C0"/>
                    </a:solidFill>
                  </a:rPr>
                  <a:t>只读</a:t>
                </a:r>
                <a:r>
                  <a:rPr lang="zh-CN" altLang="en-US" sz="1600" b="1" dirty="0">
                    <a:solidFill>
                      <a:srgbClr val="0070C0"/>
                    </a:solidFill>
                  </a:rPr>
                  <a:t>实例</a:t>
                </a:r>
                <a:r>
                  <a:rPr lang="en-US" altLang="zh-CN" sz="1600" b="1" dirty="0">
                    <a:solidFill>
                      <a:srgbClr val="0070C0"/>
                    </a:solidFill>
                  </a:rPr>
                  <a:t> </a:t>
                </a:r>
                <a:endParaRPr lang="en-US" altLang="zh-CN" sz="1600" b="1" dirty="0">
                  <a:solidFill>
                    <a:srgbClr val="0070C0"/>
                  </a:solidFill>
                </a:endParaRPr>
              </a:p>
            </p:txBody>
          </p:sp>
          <p:sp>
            <p:nvSpPr>
              <p:cNvPr id="108" name="TextBox 24"/>
              <p:cNvSpPr txBox="1"/>
              <p:nvPr/>
            </p:nvSpPr>
            <p:spPr>
              <a:xfrm>
                <a:off x="1663312" y="3836379"/>
                <a:ext cx="1870193" cy="582572"/>
              </a:xfrm>
              <a:prstGeom prst="rect">
                <a:avLst/>
              </a:prstGeom>
              <a:noFill/>
            </p:spPr>
            <p:txBody>
              <a:bodyPr wrap="none" rtlCol="0">
                <a:spAutoFit/>
              </a:bodyPr>
              <a:lstStyle/>
              <a:p>
                <a:pPr marL="80645" lvl="1" defTabSz="304800" eaLnBrk="0" hangingPunct="0">
                  <a:lnSpc>
                    <a:spcPct val="100000"/>
                  </a:lnSpc>
                  <a:spcBef>
                    <a:spcPts val="600"/>
                  </a:spcBef>
                  <a:spcAft>
                    <a:spcPts val="800"/>
                  </a:spcAft>
                  <a:buClr>
                    <a:srgbClr val="FF0000"/>
                  </a:buClr>
                  <a:buSzPct val="85000"/>
                  <a:defRPr/>
                </a:pPr>
                <a:r>
                  <a:rPr lang="zh-CN" altLang="en-US" sz="1600" b="1" dirty="0">
                    <a:solidFill>
                      <a:srgbClr val="0070C0"/>
                    </a:solidFill>
                  </a:rPr>
                  <a:t>数据分区</a:t>
                </a:r>
                <a:endParaRPr lang="en-US" altLang="zh-CN" sz="1600" b="1" dirty="0">
                  <a:solidFill>
                    <a:srgbClr val="0070C0"/>
                  </a:solidFill>
                </a:endParaRPr>
              </a:p>
            </p:txBody>
          </p:sp>
          <p:sp>
            <p:nvSpPr>
              <p:cNvPr id="109" name="TextBox 24"/>
              <p:cNvSpPr txBox="1"/>
              <p:nvPr/>
            </p:nvSpPr>
            <p:spPr>
              <a:xfrm>
                <a:off x="8673713" y="3836379"/>
                <a:ext cx="2177479" cy="582572"/>
              </a:xfrm>
              <a:prstGeom prst="rect">
                <a:avLst/>
              </a:prstGeom>
              <a:noFill/>
            </p:spPr>
            <p:txBody>
              <a:bodyPr wrap="none" rtlCol="0">
                <a:spAutoFit/>
              </a:bodyPr>
              <a:lstStyle/>
              <a:p>
                <a:pPr marL="179705" lvl="1" defTabSz="415925">
                  <a:lnSpc>
                    <a:spcPct val="100000"/>
                  </a:lnSpc>
                  <a:spcBef>
                    <a:spcPts val="600"/>
                  </a:spcBef>
                  <a:buClr>
                    <a:srgbClr val="FF0000"/>
                  </a:buClr>
                  <a:buSzPct val="60000"/>
                  <a:defRPr sz="2550"/>
                </a:pPr>
                <a:r>
                  <a:rPr lang="en-US" altLang="zh-CN" sz="1600" b="1" dirty="0" smtClean="0">
                    <a:solidFill>
                      <a:srgbClr val="0070C0"/>
                    </a:solidFill>
                    <a:cs typeface="Arial" panose="020B0604020202020204" pitchFamily="34" charset="0"/>
                  </a:rPr>
                  <a:t>Slice </a:t>
                </a:r>
                <a:r>
                  <a:rPr lang="zh-CN" altLang="en-US" sz="1600" b="1" dirty="0" smtClean="0">
                    <a:solidFill>
                      <a:srgbClr val="0070C0"/>
                    </a:solidFill>
                  </a:rPr>
                  <a:t>服务</a:t>
                </a:r>
                <a:endParaRPr lang="en-US" altLang="zh-CN" sz="1600" b="1" dirty="0">
                  <a:solidFill>
                    <a:srgbClr val="0070C0"/>
                  </a:solidFill>
                </a:endParaRPr>
              </a:p>
            </p:txBody>
          </p:sp>
        </p:grpSp>
      </p:grpSp>
      <p:sp>
        <p:nvSpPr>
          <p:cNvPr id="118" name="矩形 117"/>
          <p:cNvSpPr/>
          <p:nvPr/>
        </p:nvSpPr>
        <p:spPr>
          <a:xfrm>
            <a:off x="440947" y="1430255"/>
            <a:ext cx="5017479" cy="4663644"/>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2000" u="sng" kern="0" dirty="0">
              <a:solidFill>
                <a:schemeClr val="tx1"/>
              </a:solidFill>
            </a:endParaRPr>
          </a:p>
        </p:txBody>
      </p:sp>
      <p:grpSp>
        <p:nvGrpSpPr>
          <p:cNvPr id="119" name="组合 118"/>
          <p:cNvGrpSpPr/>
          <p:nvPr/>
        </p:nvGrpSpPr>
        <p:grpSpPr>
          <a:xfrm>
            <a:off x="538195" y="1317545"/>
            <a:ext cx="4793943" cy="4623289"/>
            <a:chOff x="536899" y="1058925"/>
            <a:chExt cx="4934904" cy="3029888"/>
          </a:xfrm>
        </p:grpSpPr>
        <p:sp>
          <p:nvSpPr>
            <p:cNvPr id="120" name="矩形 119"/>
            <p:cNvSpPr/>
            <p:nvPr/>
          </p:nvSpPr>
          <p:spPr>
            <a:xfrm>
              <a:off x="616358" y="1058925"/>
              <a:ext cx="1444833" cy="221872"/>
            </a:xfrm>
            <a:prstGeom prst="rect">
              <a:avLst/>
            </a:prstGeom>
          </p:spPr>
          <p:txBody>
            <a:bodyPr wrap="square">
              <a:spAutoFit/>
            </a:bodyPr>
            <a:lstStyle/>
            <a:p>
              <a:pPr defTabSz="1219200">
                <a:spcBef>
                  <a:spcPct val="20000"/>
                </a:spcBef>
              </a:pPr>
              <a:r>
                <a:rPr lang="en-US" altLang="zh-CN" sz="1600" dirty="0" smtClean="0">
                  <a:cs typeface="Arial" panose="020B0604020202020204" pitchFamily="34" charset="0"/>
                </a:rPr>
                <a:t>SQL Nodes</a:t>
              </a:r>
              <a:endParaRPr lang="zh-CN" altLang="en-US" sz="1600" dirty="0">
                <a:cs typeface="Arial" panose="020B0604020202020204" pitchFamily="34" charset="0"/>
              </a:endParaRPr>
            </a:p>
          </p:txBody>
        </p:sp>
        <p:sp>
          <p:nvSpPr>
            <p:cNvPr id="121" name="圆角矩形 120"/>
            <p:cNvSpPr/>
            <p:nvPr/>
          </p:nvSpPr>
          <p:spPr>
            <a:xfrm>
              <a:off x="774723" y="1341757"/>
              <a:ext cx="1141486" cy="468636"/>
            </a:xfrm>
            <a:prstGeom prst="roundRect">
              <a:avLst/>
            </a:prstGeom>
            <a:solidFill>
              <a:srgbClr val="4572C4"/>
            </a:solidFill>
          </p:spPr>
          <p:txBody>
            <a:bodyPr wrap="square" rtlCol="0" anchor="ctr">
              <a:spAutoFit/>
            </a:bodyPr>
            <a:lstStyle/>
            <a:p>
              <a:pPr algn="ctr"/>
              <a:r>
                <a:rPr kumimoji="1" lang="en-US" altLang="zh-CN" sz="1200" dirty="0" smtClean="0">
                  <a:solidFill>
                    <a:schemeClr val="bg1"/>
                  </a:solidFill>
                  <a:cs typeface="Arial" panose="020B0604020202020204" pitchFamily="34" charset="0"/>
                </a:rPr>
                <a:t>Replica</a:t>
              </a:r>
              <a:r>
                <a:rPr kumimoji="1" lang="zh-CN" altLang="en-US" sz="1200" dirty="0" smtClean="0">
                  <a:solidFill>
                    <a:schemeClr val="bg1"/>
                  </a:solidFill>
                  <a:cs typeface="Arial" panose="020B0604020202020204" pitchFamily="34" charset="0"/>
                </a:rPr>
                <a:t> </a:t>
              </a:r>
              <a:r>
                <a:rPr kumimoji="1" lang="en-US" altLang="zh-CN" sz="1200" dirty="0" smtClean="0">
                  <a:solidFill>
                    <a:schemeClr val="bg1"/>
                  </a:solidFill>
                  <a:cs typeface="Arial" panose="020B0604020202020204" pitchFamily="34" charset="0"/>
                </a:rPr>
                <a:t>SQL node</a:t>
              </a:r>
              <a:endParaRPr kumimoji="1" lang="en-US" altLang="zh-CN" sz="1200" dirty="0" smtClean="0">
                <a:solidFill>
                  <a:schemeClr val="bg1"/>
                </a:solidFill>
                <a:cs typeface="Arial" panose="020B0604020202020204" pitchFamily="34" charset="0"/>
              </a:endParaRPr>
            </a:p>
            <a:p>
              <a:pPr algn="ctr"/>
              <a:r>
                <a:rPr kumimoji="1" lang="en-US" altLang="zh-CN" sz="1200" dirty="0">
                  <a:solidFill>
                    <a:schemeClr val="bg1"/>
                  </a:solidFill>
                  <a:cs typeface="Arial" panose="020B0604020202020204" pitchFamily="34" charset="0"/>
                </a:rPr>
                <a:t>(</a:t>
              </a:r>
              <a:r>
                <a:rPr kumimoji="1" lang="en-US" altLang="zh-CN" sz="1200" dirty="0" smtClean="0">
                  <a:solidFill>
                    <a:schemeClr val="bg1"/>
                  </a:solidFill>
                  <a:cs typeface="Arial" panose="020B0604020202020204" pitchFamily="34" charset="0"/>
                </a:rPr>
                <a:t>read-only)</a:t>
              </a:r>
              <a:endParaRPr kumimoji="1" lang="zh-CN" altLang="en-US" sz="1200" dirty="0">
                <a:solidFill>
                  <a:schemeClr val="bg1"/>
                </a:solidFill>
                <a:cs typeface="Arial" panose="020B0604020202020204" pitchFamily="34" charset="0"/>
              </a:endParaRPr>
            </a:p>
          </p:txBody>
        </p:sp>
        <p:sp>
          <p:nvSpPr>
            <p:cNvPr id="122" name="圆角矩形 121"/>
            <p:cNvSpPr/>
            <p:nvPr/>
          </p:nvSpPr>
          <p:spPr>
            <a:xfrm>
              <a:off x="2377881" y="1341759"/>
              <a:ext cx="1215475" cy="468636"/>
            </a:xfrm>
            <a:prstGeom prst="roundRect">
              <a:avLst/>
            </a:prstGeom>
            <a:solidFill>
              <a:srgbClr val="4572C4"/>
            </a:solidFill>
          </p:spPr>
          <p:txBody>
            <a:bodyPr wrap="square" rtlCol="0" anchor="ctr">
              <a:spAutoFit/>
            </a:bodyPr>
            <a:lstStyle/>
            <a:p>
              <a:pPr algn="ctr"/>
              <a:r>
                <a:rPr kumimoji="1" lang="en-US" altLang="zh-CN" sz="1200" dirty="0" smtClean="0">
                  <a:solidFill>
                    <a:schemeClr val="bg1"/>
                  </a:solidFill>
                  <a:cs typeface="Arial" panose="020B0604020202020204" pitchFamily="34" charset="0"/>
                </a:rPr>
                <a:t>Master</a:t>
              </a:r>
              <a:r>
                <a:rPr kumimoji="1" lang="zh-CN" altLang="en-US" sz="1200" dirty="0" smtClean="0">
                  <a:solidFill>
                    <a:schemeClr val="bg1"/>
                  </a:solidFill>
                  <a:cs typeface="Arial" panose="020B0604020202020204" pitchFamily="34" charset="0"/>
                </a:rPr>
                <a:t> </a:t>
              </a:r>
              <a:r>
                <a:rPr kumimoji="1" lang="en-US" altLang="zh-CN" sz="1200" dirty="0" smtClean="0">
                  <a:solidFill>
                    <a:schemeClr val="bg1"/>
                  </a:solidFill>
                  <a:cs typeface="Arial" panose="020B0604020202020204" pitchFamily="34" charset="0"/>
                </a:rPr>
                <a:t>SQL</a:t>
              </a:r>
              <a:r>
                <a:rPr kumimoji="1" lang="zh-CN" altLang="en-US" sz="1200" dirty="0" smtClean="0">
                  <a:solidFill>
                    <a:schemeClr val="bg1"/>
                  </a:solidFill>
                  <a:cs typeface="Arial" panose="020B0604020202020204" pitchFamily="34" charset="0"/>
                </a:rPr>
                <a:t> </a:t>
              </a:r>
              <a:r>
                <a:rPr kumimoji="1" lang="en-US" altLang="zh-CN" sz="1200" dirty="0" smtClean="0">
                  <a:solidFill>
                    <a:schemeClr val="bg1"/>
                  </a:solidFill>
                  <a:cs typeface="Arial" panose="020B0604020202020204" pitchFamily="34" charset="0"/>
                </a:rPr>
                <a:t>node</a:t>
              </a:r>
              <a:endParaRPr kumimoji="1" lang="en-US" altLang="zh-CN" sz="1200" dirty="0" smtClean="0">
                <a:solidFill>
                  <a:schemeClr val="bg1"/>
                </a:solidFill>
                <a:cs typeface="Arial" panose="020B0604020202020204" pitchFamily="34" charset="0"/>
              </a:endParaRPr>
            </a:p>
            <a:p>
              <a:pPr algn="ctr"/>
              <a:r>
                <a:rPr kumimoji="1" lang="en-US" altLang="zh-CN" sz="1200" dirty="0">
                  <a:solidFill>
                    <a:schemeClr val="bg1"/>
                  </a:solidFill>
                  <a:cs typeface="Arial" panose="020B0604020202020204" pitchFamily="34" charset="0"/>
                </a:rPr>
                <a:t>(</a:t>
              </a:r>
              <a:r>
                <a:rPr kumimoji="1" lang="en-US" altLang="zh-CN" sz="1200" dirty="0" smtClean="0">
                  <a:solidFill>
                    <a:schemeClr val="bg1"/>
                  </a:solidFill>
                  <a:cs typeface="Arial" panose="020B0604020202020204" pitchFamily="34" charset="0"/>
                </a:rPr>
                <a:t>read-write)</a:t>
              </a:r>
              <a:endParaRPr kumimoji="1" lang="zh-CN" altLang="en-US" sz="1200" dirty="0">
                <a:solidFill>
                  <a:schemeClr val="bg1"/>
                </a:solidFill>
                <a:cs typeface="Arial" panose="020B0604020202020204" pitchFamily="34" charset="0"/>
              </a:endParaRPr>
            </a:p>
          </p:txBody>
        </p:sp>
        <p:sp>
          <p:nvSpPr>
            <p:cNvPr id="123" name="圆角矩形 122"/>
            <p:cNvSpPr/>
            <p:nvPr/>
          </p:nvSpPr>
          <p:spPr>
            <a:xfrm>
              <a:off x="4132109" y="1341757"/>
              <a:ext cx="1124946" cy="468636"/>
            </a:xfrm>
            <a:prstGeom prst="roundRect">
              <a:avLst/>
            </a:prstGeom>
            <a:solidFill>
              <a:srgbClr val="4572C4"/>
            </a:solidFill>
          </p:spPr>
          <p:txBody>
            <a:bodyPr wrap="square" rtlCol="0" anchor="ctr">
              <a:spAutoFit/>
            </a:bodyPr>
            <a:lstStyle/>
            <a:p>
              <a:pPr algn="ctr"/>
              <a:r>
                <a:rPr kumimoji="1" lang="en-US" altLang="zh-CN" sz="1200" dirty="0" smtClean="0">
                  <a:solidFill>
                    <a:schemeClr val="bg1"/>
                  </a:solidFill>
                  <a:cs typeface="Arial" panose="020B0604020202020204" pitchFamily="34" charset="0"/>
                </a:rPr>
                <a:t>Replica</a:t>
              </a:r>
              <a:r>
                <a:rPr kumimoji="1" lang="zh-CN" altLang="en-US" sz="1200" dirty="0" smtClean="0">
                  <a:solidFill>
                    <a:schemeClr val="bg1"/>
                  </a:solidFill>
                  <a:cs typeface="Arial" panose="020B0604020202020204" pitchFamily="34" charset="0"/>
                </a:rPr>
                <a:t> </a:t>
              </a:r>
              <a:r>
                <a:rPr kumimoji="1" lang="en-US" altLang="zh-CN" sz="1200" dirty="0" smtClean="0">
                  <a:solidFill>
                    <a:schemeClr val="bg1"/>
                  </a:solidFill>
                  <a:cs typeface="Arial" panose="020B0604020202020204" pitchFamily="34" charset="0"/>
                </a:rPr>
                <a:t>SQL node</a:t>
              </a:r>
              <a:endParaRPr kumimoji="1" lang="en-US" altLang="zh-CN" sz="1200" dirty="0" smtClean="0">
                <a:solidFill>
                  <a:schemeClr val="bg1"/>
                </a:solidFill>
                <a:cs typeface="Arial" panose="020B0604020202020204" pitchFamily="34" charset="0"/>
              </a:endParaRPr>
            </a:p>
            <a:p>
              <a:pPr algn="ctr"/>
              <a:r>
                <a:rPr kumimoji="1" lang="en-US" altLang="zh-CN" sz="1200" dirty="0">
                  <a:solidFill>
                    <a:schemeClr val="bg1"/>
                  </a:solidFill>
                  <a:cs typeface="Arial" panose="020B0604020202020204" pitchFamily="34" charset="0"/>
                </a:rPr>
                <a:t>(</a:t>
              </a:r>
              <a:r>
                <a:rPr kumimoji="1" lang="en-US" altLang="zh-CN" sz="1200" dirty="0" smtClean="0">
                  <a:solidFill>
                    <a:schemeClr val="bg1"/>
                  </a:solidFill>
                  <a:cs typeface="Arial" panose="020B0604020202020204" pitchFamily="34" charset="0"/>
                </a:rPr>
                <a:t>read-only</a:t>
              </a:r>
              <a:r>
                <a:rPr kumimoji="1" lang="en-US" altLang="zh-CN" sz="1200" dirty="0">
                  <a:solidFill>
                    <a:schemeClr val="bg1"/>
                  </a:solidFill>
                  <a:cs typeface="Arial" panose="020B0604020202020204" pitchFamily="34" charset="0"/>
                </a:rPr>
                <a:t>)</a:t>
              </a:r>
              <a:endParaRPr kumimoji="1" lang="zh-CN" altLang="en-US" sz="1200" dirty="0">
                <a:solidFill>
                  <a:schemeClr val="bg1"/>
                </a:solidFill>
                <a:cs typeface="Arial" panose="020B0604020202020204" pitchFamily="34" charset="0"/>
              </a:endParaRPr>
            </a:p>
          </p:txBody>
        </p:sp>
        <p:sp>
          <p:nvSpPr>
            <p:cNvPr id="124" name="圆角矩形 123"/>
            <p:cNvSpPr/>
            <p:nvPr/>
          </p:nvSpPr>
          <p:spPr>
            <a:xfrm>
              <a:off x="840523" y="1792382"/>
              <a:ext cx="1075685" cy="334740"/>
            </a:xfrm>
            <a:prstGeom prst="roundRect">
              <a:avLst/>
            </a:prstGeom>
            <a:solidFill>
              <a:schemeClr val="bg1">
                <a:lumMod val="75000"/>
              </a:schemeClr>
            </a:solidFill>
            <a:ln>
              <a:solidFill>
                <a:schemeClr val="bg1">
                  <a:lumMod val="95000"/>
                </a:schemeClr>
              </a:solidFill>
            </a:ln>
          </p:spPr>
          <p:txBody>
            <a:bodyPr wrap="square" rtlCol="0" anchor="ctr">
              <a:spAutoFit/>
            </a:bodyPr>
            <a:lstStyle/>
            <a:p>
              <a:pPr algn="ctr"/>
              <a:r>
                <a:rPr kumimoji="1" lang="en-US" altLang="zh-CN" sz="1200" dirty="0" smtClean="0">
                  <a:cs typeface="Arial" panose="020B0604020202020204" pitchFamily="34" charset="0"/>
                </a:rPr>
                <a:t>SAL SQL Module</a:t>
              </a:r>
              <a:endParaRPr kumimoji="1" lang="zh-CN" altLang="en-US" sz="1200" dirty="0">
                <a:cs typeface="Arial" panose="020B0604020202020204" pitchFamily="34" charset="0"/>
              </a:endParaRPr>
            </a:p>
          </p:txBody>
        </p:sp>
        <p:sp>
          <p:nvSpPr>
            <p:cNvPr id="125" name="圆角矩形 124"/>
            <p:cNvSpPr/>
            <p:nvPr/>
          </p:nvSpPr>
          <p:spPr>
            <a:xfrm>
              <a:off x="2517669" y="1792382"/>
              <a:ext cx="1075685" cy="334740"/>
            </a:xfrm>
            <a:prstGeom prst="roundRect">
              <a:avLst/>
            </a:prstGeom>
            <a:solidFill>
              <a:schemeClr val="bg1">
                <a:lumMod val="75000"/>
              </a:schemeClr>
            </a:solidFill>
            <a:ln>
              <a:solidFill>
                <a:schemeClr val="bg1">
                  <a:lumMod val="95000"/>
                </a:schemeClr>
              </a:solidFill>
            </a:ln>
          </p:spPr>
          <p:txBody>
            <a:bodyPr wrap="square" rtlCol="0" anchor="ctr">
              <a:spAutoFit/>
            </a:bodyPr>
            <a:lstStyle/>
            <a:p>
              <a:pPr algn="ctr"/>
              <a:r>
                <a:rPr kumimoji="1" lang="en-US" altLang="zh-CN" sz="1200" dirty="0" smtClean="0">
                  <a:cs typeface="Arial" panose="020B0604020202020204" pitchFamily="34" charset="0"/>
                </a:rPr>
                <a:t>SAL SQL Module</a:t>
              </a:r>
              <a:endParaRPr kumimoji="1" lang="zh-CN" altLang="en-US" sz="1200" dirty="0">
                <a:cs typeface="Arial" panose="020B0604020202020204" pitchFamily="34" charset="0"/>
              </a:endParaRPr>
            </a:p>
          </p:txBody>
        </p:sp>
        <p:sp>
          <p:nvSpPr>
            <p:cNvPr id="126" name="圆角矩形 125"/>
            <p:cNvSpPr/>
            <p:nvPr/>
          </p:nvSpPr>
          <p:spPr>
            <a:xfrm>
              <a:off x="4177849" y="1792382"/>
              <a:ext cx="1075685" cy="334740"/>
            </a:xfrm>
            <a:prstGeom prst="roundRect">
              <a:avLst/>
            </a:prstGeom>
            <a:solidFill>
              <a:schemeClr val="bg1">
                <a:lumMod val="75000"/>
              </a:schemeClr>
            </a:solidFill>
            <a:ln>
              <a:solidFill>
                <a:schemeClr val="bg1">
                  <a:lumMod val="95000"/>
                </a:schemeClr>
              </a:solidFill>
            </a:ln>
          </p:spPr>
          <p:txBody>
            <a:bodyPr wrap="square" rtlCol="0" anchor="ctr">
              <a:spAutoFit/>
            </a:bodyPr>
            <a:lstStyle/>
            <a:p>
              <a:pPr algn="ctr"/>
              <a:r>
                <a:rPr kumimoji="1" lang="en-US" altLang="zh-CN" sz="1200" dirty="0" smtClean="0">
                  <a:cs typeface="Arial" panose="020B0604020202020204" pitchFamily="34" charset="0"/>
                </a:rPr>
                <a:t>SAL SQL Module</a:t>
              </a:r>
              <a:endParaRPr kumimoji="1" lang="zh-CN" altLang="en-US" sz="1200" dirty="0">
                <a:cs typeface="Arial" panose="020B0604020202020204" pitchFamily="34" charset="0"/>
              </a:endParaRPr>
            </a:p>
          </p:txBody>
        </p:sp>
        <p:sp>
          <p:nvSpPr>
            <p:cNvPr id="127" name="对角圆角矩形 126"/>
            <p:cNvSpPr/>
            <p:nvPr/>
          </p:nvSpPr>
          <p:spPr>
            <a:xfrm>
              <a:off x="839500" y="2277274"/>
              <a:ext cx="4414034" cy="200844"/>
            </a:xfrm>
            <a:prstGeom prst="round2DiagRect">
              <a:avLst/>
            </a:prstGeom>
            <a:solidFill>
              <a:srgbClr val="4572C4"/>
            </a:solidFill>
          </p:spPr>
          <p:txBody>
            <a:bodyPr wrap="square" rtlCol="0" anchor="ctr">
              <a:spAutoFit/>
            </a:bodyPr>
            <a:lstStyle/>
            <a:p>
              <a:pPr algn="ctr"/>
              <a:r>
                <a:rPr kumimoji="1" lang="en-US" altLang="zh-CN" sz="1200" dirty="0" smtClean="0">
                  <a:solidFill>
                    <a:schemeClr val="bg1"/>
                  </a:solidFill>
                  <a:cs typeface="Arial" panose="020B0604020202020204" pitchFamily="34" charset="0"/>
                </a:rPr>
                <a:t>RDMA</a:t>
              </a:r>
              <a:endParaRPr kumimoji="1" lang="zh-CN" altLang="en-US" sz="1200" dirty="0">
                <a:solidFill>
                  <a:schemeClr val="bg1"/>
                </a:solidFill>
                <a:cs typeface="Arial" panose="020B0604020202020204" pitchFamily="34" charset="0"/>
              </a:endParaRPr>
            </a:p>
          </p:txBody>
        </p:sp>
        <p:sp>
          <p:nvSpPr>
            <p:cNvPr id="128" name="圆角矩形 127"/>
            <p:cNvSpPr/>
            <p:nvPr/>
          </p:nvSpPr>
          <p:spPr>
            <a:xfrm>
              <a:off x="778288" y="2935449"/>
              <a:ext cx="1746849" cy="424004"/>
            </a:xfrm>
            <a:prstGeom prst="roundRect">
              <a:avLst/>
            </a:prstGeom>
            <a:solidFill>
              <a:srgbClr val="4572C4"/>
            </a:solidFill>
          </p:spPr>
          <p:txBody>
            <a:bodyPr wrap="square" rtlCol="0" anchor="ctr">
              <a:spAutoFit/>
            </a:bodyPr>
            <a:lstStyle/>
            <a:p>
              <a:pPr algn="ctr"/>
              <a:endParaRPr kumimoji="1" lang="zh-CN" altLang="en-US" sz="3200" b="1" dirty="0">
                <a:solidFill>
                  <a:srgbClr val="00ADED"/>
                </a:solidFill>
              </a:endParaRPr>
            </a:p>
          </p:txBody>
        </p:sp>
        <p:sp>
          <p:nvSpPr>
            <p:cNvPr id="129" name="文本框 128"/>
            <p:cNvSpPr txBox="1"/>
            <p:nvPr/>
          </p:nvSpPr>
          <p:spPr>
            <a:xfrm>
              <a:off x="729178" y="2986137"/>
              <a:ext cx="729108" cy="302554"/>
            </a:xfrm>
            <a:prstGeom prst="rect">
              <a:avLst/>
            </a:prstGeom>
            <a:noFill/>
          </p:spPr>
          <p:txBody>
            <a:bodyPr wrap="square" rtlCol="0">
              <a:spAutoFit/>
            </a:bodyPr>
            <a:lstStyle/>
            <a:p>
              <a:r>
                <a:rPr kumimoji="1" lang="en-US" altLang="zh-CN" sz="1200" b="1" dirty="0" smtClean="0">
                  <a:solidFill>
                    <a:schemeClr val="bg1"/>
                  </a:solidFill>
                  <a:cs typeface="Arial" panose="020B0604020202020204" pitchFamily="34" charset="0"/>
                </a:rPr>
                <a:t>DFV</a:t>
              </a:r>
              <a:endParaRPr kumimoji="1" lang="en-US" altLang="zh-CN" sz="1200" b="1" dirty="0" smtClean="0">
                <a:solidFill>
                  <a:schemeClr val="bg1"/>
                </a:solidFill>
                <a:cs typeface="Arial" panose="020B0604020202020204" pitchFamily="34" charset="0"/>
              </a:endParaRPr>
            </a:p>
            <a:p>
              <a:r>
                <a:rPr kumimoji="1" lang="en-US" altLang="zh-CN" sz="1200" b="1" dirty="0" smtClean="0">
                  <a:solidFill>
                    <a:schemeClr val="bg1"/>
                  </a:solidFill>
                  <a:cs typeface="Arial" panose="020B0604020202020204" pitchFamily="34" charset="0"/>
                </a:rPr>
                <a:t>Server</a:t>
              </a:r>
              <a:endParaRPr kumimoji="1" lang="zh-CN" altLang="en-US" sz="1200" b="1" dirty="0">
                <a:solidFill>
                  <a:schemeClr val="bg1"/>
                </a:solidFill>
                <a:cs typeface="Arial" panose="020B0604020202020204" pitchFamily="34" charset="0"/>
              </a:endParaRPr>
            </a:p>
          </p:txBody>
        </p:sp>
        <p:sp>
          <p:nvSpPr>
            <p:cNvPr id="130" name="圆角矩形 129"/>
            <p:cNvSpPr/>
            <p:nvPr/>
          </p:nvSpPr>
          <p:spPr>
            <a:xfrm>
              <a:off x="1274176" y="2844108"/>
              <a:ext cx="1746849" cy="424004"/>
            </a:xfrm>
            <a:prstGeom prst="roundRect">
              <a:avLst/>
            </a:prstGeom>
            <a:solidFill>
              <a:schemeClr val="bg1">
                <a:lumMod val="75000"/>
              </a:schemeClr>
            </a:solidFill>
            <a:ln>
              <a:solidFill>
                <a:schemeClr val="bg1">
                  <a:lumMod val="95000"/>
                </a:schemeClr>
              </a:solidFill>
            </a:ln>
          </p:spPr>
          <p:txBody>
            <a:bodyPr wrap="square" rtlCol="0" anchor="ctr">
              <a:spAutoFit/>
            </a:bodyPr>
            <a:lstStyle/>
            <a:p>
              <a:pPr algn="ctr"/>
              <a:endParaRPr kumimoji="1" lang="zh-CN" altLang="en-US" sz="3200" b="1" dirty="0">
                <a:solidFill>
                  <a:srgbClr val="00ADED"/>
                </a:solidFill>
              </a:endParaRPr>
            </a:p>
          </p:txBody>
        </p:sp>
        <p:sp>
          <p:nvSpPr>
            <p:cNvPr id="131" name="对角圆角矩形 130"/>
            <p:cNvSpPr/>
            <p:nvPr/>
          </p:nvSpPr>
          <p:spPr>
            <a:xfrm>
              <a:off x="1756977" y="2839622"/>
              <a:ext cx="587535" cy="200844"/>
            </a:xfrm>
            <a:prstGeom prst="round2DiagRect">
              <a:avLst/>
            </a:prstGeom>
            <a:solidFill>
              <a:schemeClr val="bg1"/>
            </a:solidFill>
          </p:spPr>
          <p:txBody>
            <a:bodyPr wrap="square" rtlCol="0" anchor="ctr">
              <a:spAutoFit/>
            </a:bodyPr>
            <a:lstStyle/>
            <a:p>
              <a:pPr algn="ctr"/>
              <a:r>
                <a:rPr kumimoji="1" lang="en-US" altLang="zh-CN" sz="1200" dirty="0" smtClean="0">
                  <a:cs typeface="Arial" panose="020B0604020202020204" pitchFamily="34" charset="0"/>
                </a:rPr>
                <a:t>Slice</a:t>
              </a:r>
              <a:endParaRPr kumimoji="1" lang="zh-CN" altLang="en-US" sz="1200" dirty="0">
                <a:cs typeface="Arial" panose="020B0604020202020204" pitchFamily="34" charset="0"/>
              </a:endParaRPr>
            </a:p>
          </p:txBody>
        </p:sp>
        <p:sp>
          <p:nvSpPr>
            <p:cNvPr id="132" name="对角圆角矩形 131"/>
            <p:cNvSpPr/>
            <p:nvPr/>
          </p:nvSpPr>
          <p:spPr>
            <a:xfrm>
              <a:off x="2224041" y="2841211"/>
              <a:ext cx="669733" cy="200844"/>
            </a:xfrm>
            <a:prstGeom prst="round2DiagRect">
              <a:avLst/>
            </a:prstGeom>
            <a:solidFill>
              <a:schemeClr val="bg1"/>
            </a:solidFill>
          </p:spPr>
          <p:txBody>
            <a:bodyPr wrap="square" rtlCol="0" anchor="ctr">
              <a:spAutoFit/>
            </a:bodyPr>
            <a:lstStyle/>
            <a:p>
              <a:pPr algn="ctr"/>
              <a:r>
                <a:rPr kumimoji="1" lang="en-US" altLang="zh-CN" sz="1200" dirty="0" smtClean="0">
                  <a:cs typeface="Arial" panose="020B0604020202020204" pitchFamily="34" charset="0"/>
                </a:rPr>
                <a:t>Slice</a:t>
              </a:r>
              <a:endParaRPr kumimoji="1" lang="zh-CN" altLang="en-US" sz="1200" dirty="0">
                <a:cs typeface="Arial" panose="020B0604020202020204" pitchFamily="34" charset="0"/>
              </a:endParaRPr>
            </a:p>
          </p:txBody>
        </p:sp>
        <p:sp>
          <p:nvSpPr>
            <p:cNvPr id="133" name="文本框 132"/>
            <p:cNvSpPr txBox="1"/>
            <p:nvPr/>
          </p:nvSpPr>
          <p:spPr>
            <a:xfrm>
              <a:off x="1191271" y="2884018"/>
              <a:ext cx="637846" cy="302554"/>
            </a:xfrm>
            <a:prstGeom prst="rect">
              <a:avLst/>
            </a:prstGeom>
            <a:noFill/>
          </p:spPr>
          <p:txBody>
            <a:bodyPr wrap="square" rtlCol="0">
              <a:spAutoFit/>
            </a:bodyPr>
            <a:lstStyle/>
            <a:p>
              <a:pPr algn="ctr"/>
              <a:r>
                <a:rPr kumimoji="1" lang="en-US" altLang="zh-CN" sz="1200" b="1" dirty="0" smtClean="0"/>
                <a:t>DFV</a:t>
              </a:r>
              <a:endParaRPr kumimoji="1" lang="en-US" altLang="zh-CN" sz="1200" b="1" dirty="0" smtClean="0"/>
            </a:p>
            <a:p>
              <a:pPr algn="ctr"/>
              <a:r>
                <a:rPr kumimoji="1" lang="en-US" altLang="zh-CN" sz="1200" b="1" dirty="0" smtClean="0"/>
                <a:t>Server</a:t>
              </a:r>
              <a:endParaRPr kumimoji="1" lang="zh-CN" altLang="en-US" sz="1200" b="1" dirty="0"/>
            </a:p>
          </p:txBody>
        </p:sp>
        <p:sp>
          <p:nvSpPr>
            <p:cNvPr id="134" name="对角圆角矩形 133"/>
            <p:cNvSpPr/>
            <p:nvPr/>
          </p:nvSpPr>
          <p:spPr>
            <a:xfrm>
              <a:off x="1761669" y="3056448"/>
              <a:ext cx="563296" cy="200844"/>
            </a:xfrm>
            <a:prstGeom prst="round2DiagRect">
              <a:avLst/>
            </a:prstGeom>
            <a:solidFill>
              <a:schemeClr val="bg1"/>
            </a:solidFill>
          </p:spPr>
          <p:txBody>
            <a:bodyPr wrap="square" rtlCol="0" anchor="ctr">
              <a:spAutoFit/>
            </a:bodyPr>
            <a:lstStyle/>
            <a:p>
              <a:pPr algn="ctr"/>
              <a:r>
                <a:rPr kumimoji="1" lang="en-US" altLang="zh-CN" sz="1200" dirty="0" smtClean="0">
                  <a:cs typeface="Arial" panose="020B0604020202020204" pitchFamily="34" charset="0"/>
                </a:rPr>
                <a:t>Slice</a:t>
              </a:r>
              <a:endParaRPr kumimoji="1" lang="zh-CN" altLang="en-US" sz="1200" dirty="0">
                <a:cs typeface="Arial" panose="020B0604020202020204" pitchFamily="34" charset="0"/>
              </a:endParaRPr>
            </a:p>
          </p:txBody>
        </p:sp>
        <p:sp>
          <p:nvSpPr>
            <p:cNvPr id="135" name="对角圆角矩形 134"/>
            <p:cNvSpPr/>
            <p:nvPr/>
          </p:nvSpPr>
          <p:spPr>
            <a:xfrm>
              <a:off x="2271000" y="3053567"/>
              <a:ext cx="595973" cy="200844"/>
            </a:xfrm>
            <a:prstGeom prst="round2DiagRect">
              <a:avLst/>
            </a:prstGeom>
            <a:solidFill>
              <a:schemeClr val="bg1"/>
            </a:solidFill>
          </p:spPr>
          <p:txBody>
            <a:bodyPr wrap="square" rtlCol="0" anchor="ctr">
              <a:spAutoFit/>
            </a:bodyPr>
            <a:lstStyle/>
            <a:p>
              <a:pPr algn="ctr"/>
              <a:r>
                <a:rPr kumimoji="1" lang="en-US" altLang="zh-CN" sz="1200" dirty="0" smtClean="0">
                  <a:cs typeface="Arial" panose="020B0604020202020204" pitchFamily="34" charset="0"/>
                </a:rPr>
                <a:t>Slice</a:t>
              </a:r>
              <a:endParaRPr kumimoji="1" lang="zh-CN" altLang="en-US" sz="1200" dirty="0">
                <a:cs typeface="Arial" panose="020B0604020202020204" pitchFamily="34" charset="0"/>
              </a:endParaRPr>
            </a:p>
          </p:txBody>
        </p:sp>
        <p:sp>
          <p:nvSpPr>
            <p:cNvPr id="136" name="圆角矩形 135"/>
            <p:cNvSpPr/>
            <p:nvPr/>
          </p:nvSpPr>
          <p:spPr>
            <a:xfrm>
              <a:off x="3557697" y="2922357"/>
              <a:ext cx="1746849" cy="424004"/>
            </a:xfrm>
            <a:prstGeom prst="roundRect">
              <a:avLst/>
            </a:prstGeom>
            <a:solidFill>
              <a:srgbClr val="4572C4"/>
            </a:solidFill>
          </p:spPr>
          <p:txBody>
            <a:bodyPr wrap="square" rtlCol="0" anchor="ctr">
              <a:spAutoFit/>
            </a:bodyPr>
            <a:lstStyle/>
            <a:p>
              <a:pPr algn="ctr"/>
              <a:endParaRPr kumimoji="1" lang="zh-CN" altLang="en-US" sz="3200" b="1" dirty="0">
                <a:solidFill>
                  <a:srgbClr val="00ADED"/>
                </a:solidFill>
              </a:endParaRPr>
            </a:p>
          </p:txBody>
        </p:sp>
        <p:sp>
          <p:nvSpPr>
            <p:cNvPr id="137" name="文本框 136"/>
            <p:cNvSpPr txBox="1"/>
            <p:nvPr/>
          </p:nvSpPr>
          <p:spPr>
            <a:xfrm>
              <a:off x="4758413" y="2973045"/>
              <a:ext cx="638933" cy="302554"/>
            </a:xfrm>
            <a:prstGeom prst="rect">
              <a:avLst/>
            </a:prstGeom>
            <a:noFill/>
          </p:spPr>
          <p:txBody>
            <a:bodyPr wrap="none" rtlCol="0">
              <a:spAutoFit/>
            </a:bodyPr>
            <a:lstStyle/>
            <a:p>
              <a:r>
                <a:rPr kumimoji="1" lang="en-US" altLang="zh-CN" sz="1200" b="1" dirty="0" smtClean="0">
                  <a:solidFill>
                    <a:schemeClr val="bg1"/>
                  </a:solidFill>
                  <a:cs typeface="Arial" panose="020B0604020202020204" pitchFamily="34" charset="0"/>
                </a:rPr>
                <a:t>DFV</a:t>
              </a:r>
              <a:endParaRPr kumimoji="1" lang="en-US" altLang="zh-CN" sz="1200" b="1" dirty="0" smtClean="0">
                <a:solidFill>
                  <a:schemeClr val="bg1"/>
                </a:solidFill>
                <a:cs typeface="Arial" panose="020B0604020202020204" pitchFamily="34" charset="0"/>
              </a:endParaRPr>
            </a:p>
            <a:p>
              <a:r>
                <a:rPr kumimoji="1" lang="en-US" altLang="zh-CN" sz="1200" b="1" dirty="0" smtClean="0">
                  <a:solidFill>
                    <a:schemeClr val="bg1"/>
                  </a:solidFill>
                  <a:cs typeface="Arial" panose="020B0604020202020204" pitchFamily="34" charset="0"/>
                </a:rPr>
                <a:t>Server</a:t>
              </a:r>
              <a:endParaRPr kumimoji="1" lang="zh-CN" altLang="en-US" sz="1200" b="1" dirty="0">
                <a:solidFill>
                  <a:schemeClr val="bg1"/>
                </a:solidFill>
                <a:cs typeface="Arial" panose="020B0604020202020204" pitchFamily="34" charset="0"/>
              </a:endParaRPr>
            </a:p>
          </p:txBody>
        </p:sp>
        <p:sp>
          <p:nvSpPr>
            <p:cNvPr id="138" name="圆角矩形 137"/>
            <p:cNvSpPr/>
            <p:nvPr/>
          </p:nvSpPr>
          <p:spPr>
            <a:xfrm>
              <a:off x="3073091" y="2842157"/>
              <a:ext cx="1746849" cy="424004"/>
            </a:xfrm>
            <a:prstGeom prst="roundRect">
              <a:avLst/>
            </a:prstGeom>
            <a:solidFill>
              <a:schemeClr val="bg1">
                <a:lumMod val="75000"/>
              </a:schemeClr>
            </a:solidFill>
            <a:ln>
              <a:solidFill>
                <a:schemeClr val="bg1">
                  <a:lumMod val="95000"/>
                </a:schemeClr>
              </a:solidFill>
            </a:ln>
          </p:spPr>
          <p:txBody>
            <a:bodyPr wrap="square" rtlCol="0" anchor="ctr">
              <a:spAutoFit/>
            </a:bodyPr>
            <a:lstStyle/>
            <a:p>
              <a:pPr algn="ctr"/>
              <a:endParaRPr kumimoji="1" lang="zh-CN" altLang="en-US" sz="3200" b="1" dirty="0">
                <a:solidFill>
                  <a:srgbClr val="00ADED"/>
                </a:solidFill>
              </a:endParaRPr>
            </a:p>
          </p:txBody>
        </p:sp>
        <p:sp>
          <p:nvSpPr>
            <p:cNvPr id="141" name="文本框 140"/>
            <p:cNvSpPr txBox="1"/>
            <p:nvPr/>
          </p:nvSpPr>
          <p:spPr>
            <a:xfrm>
              <a:off x="4224668" y="2862197"/>
              <a:ext cx="634365" cy="302554"/>
            </a:xfrm>
            <a:prstGeom prst="rect">
              <a:avLst/>
            </a:prstGeom>
            <a:noFill/>
          </p:spPr>
          <p:txBody>
            <a:bodyPr wrap="square" rtlCol="0">
              <a:spAutoFit/>
            </a:bodyPr>
            <a:lstStyle/>
            <a:p>
              <a:pPr algn="ctr"/>
              <a:r>
                <a:rPr kumimoji="1" lang="en-US" altLang="zh-CN" sz="1200" b="1" dirty="0" smtClean="0">
                  <a:cs typeface="Arial" panose="020B0604020202020204" pitchFamily="34" charset="0"/>
                </a:rPr>
                <a:t>DFV</a:t>
              </a:r>
              <a:endParaRPr kumimoji="1" lang="en-US" altLang="zh-CN" sz="1200" b="1" dirty="0" smtClean="0">
                <a:cs typeface="Arial" panose="020B0604020202020204" pitchFamily="34" charset="0"/>
              </a:endParaRPr>
            </a:p>
            <a:p>
              <a:pPr algn="ctr"/>
              <a:r>
                <a:rPr kumimoji="1" lang="en-US" altLang="zh-CN" sz="1200" b="1" dirty="0" smtClean="0">
                  <a:cs typeface="Arial" panose="020B0604020202020204" pitchFamily="34" charset="0"/>
                </a:rPr>
                <a:t>Server</a:t>
              </a:r>
              <a:endParaRPr kumimoji="1" lang="zh-CN" altLang="en-US" sz="1200" b="1" dirty="0">
                <a:cs typeface="Arial" panose="020B0604020202020204" pitchFamily="34" charset="0"/>
              </a:endParaRPr>
            </a:p>
          </p:txBody>
        </p:sp>
        <p:sp>
          <p:nvSpPr>
            <p:cNvPr id="144" name="圆角矩形 143"/>
            <p:cNvSpPr/>
            <p:nvPr/>
          </p:nvSpPr>
          <p:spPr>
            <a:xfrm>
              <a:off x="1273855" y="3664809"/>
              <a:ext cx="3546086" cy="424004"/>
            </a:xfrm>
            <a:prstGeom prst="roundRect">
              <a:avLst/>
            </a:prstGeom>
            <a:solidFill>
              <a:schemeClr val="bg1">
                <a:lumMod val="75000"/>
              </a:schemeClr>
            </a:solidFill>
            <a:ln>
              <a:solidFill>
                <a:schemeClr val="bg1">
                  <a:lumMod val="95000"/>
                </a:schemeClr>
              </a:solidFill>
            </a:ln>
          </p:spPr>
          <p:txBody>
            <a:bodyPr wrap="square" rtlCol="0" anchor="ctr">
              <a:spAutoFit/>
            </a:bodyPr>
            <a:lstStyle/>
            <a:p>
              <a:pPr algn="ctr"/>
              <a:endParaRPr kumimoji="1" lang="zh-CN" altLang="en-US" sz="3200" b="1" dirty="0">
                <a:solidFill>
                  <a:srgbClr val="00ADED"/>
                </a:solidFill>
              </a:endParaRPr>
            </a:p>
          </p:txBody>
        </p:sp>
        <p:sp>
          <p:nvSpPr>
            <p:cNvPr id="145" name="单圆角矩形 144"/>
            <p:cNvSpPr/>
            <p:nvPr/>
          </p:nvSpPr>
          <p:spPr>
            <a:xfrm>
              <a:off x="1798119" y="3640511"/>
              <a:ext cx="209734" cy="383234"/>
            </a:xfrm>
            <a:prstGeom prst="round1Rect">
              <a:avLst/>
            </a:prstGeom>
            <a:solidFill>
              <a:schemeClr val="bg1">
                <a:lumMod val="95000"/>
              </a:schemeClr>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46" name="文本框 145"/>
            <p:cNvSpPr txBox="1"/>
            <p:nvPr/>
          </p:nvSpPr>
          <p:spPr>
            <a:xfrm>
              <a:off x="1244152" y="3694485"/>
              <a:ext cx="827049" cy="181532"/>
            </a:xfrm>
            <a:prstGeom prst="rect">
              <a:avLst/>
            </a:prstGeom>
            <a:noFill/>
          </p:spPr>
          <p:txBody>
            <a:bodyPr wrap="none" rtlCol="0">
              <a:spAutoFit/>
            </a:bodyPr>
            <a:lstStyle/>
            <a:p>
              <a:r>
                <a:rPr kumimoji="1" lang="en-US" altLang="zh-CN" sz="1200" dirty="0" smtClean="0">
                  <a:cs typeface="Arial" panose="020B0604020202020204" pitchFamily="34" charset="0"/>
                </a:rPr>
                <a:t>Redo</a:t>
              </a:r>
              <a:r>
                <a:rPr kumimoji="1" lang="zh-CN" altLang="en-US" sz="1200" dirty="0" smtClean="0">
                  <a:cs typeface="Arial" panose="020B0604020202020204" pitchFamily="34" charset="0"/>
                </a:rPr>
                <a:t> </a:t>
              </a:r>
              <a:r>
                <a:rPr kumimoji="1" lang="en-US" altLang="zh-CN" sz="1200" dirty="0" smtClean="0">
                  <a:cs typeface="Arial" panose="020B0604020202020204" pitchFamily="34" charset="0"/>
                </a:rPr>
                <a:t>log</a:t>
              </a:r>
              <a:endParaRPr kumimoji="1" lang="zh-CN" altLang="en-US" sz="1200" dirty="0">
                <a:cs typeface="Arial" panose="020B0604020202020204" pitchFamily="34" charset="0"/>
              </a:endParaRPr>
            </a:p>
          </p:txBody>
        </p:sp>
        <p:sp>
          <p:nvSpPr>
            <p:cNvPr id="147" name="单圆角矩形 146"/>
            <p:cNvSpPr/>
            <p:nvPr/>
          </p:nvSpPr>
          <p:spPr>
            <a:xfrm>
              <a:off x="2086450" y="3640511"/>
              <a:ext cx="209734" cy="383234"/>
            </a:xfrm>
            <a:prstGeom prst="round1Rect">
              <a:avLst/>
            </a:prstGeom>
            <a:solidFill>
              <a:schemeClr val="bg1">
                <a:lumMod val="95000"/>
              </a:schemeClr>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48" name="单圆角矩形 147"/>
            <p:cNvSpPr/>
            <p:nvPr/>
          </p:nvSpPr>
          <p:spPr>
            <a:xfrm>
              <a:off x="2369603" y="3640800"/>
              <a:ext cx="209734" cy="383234"/>
            </a:xfrm>
            <a:prstGeom prst="round1Rect">
              <a:avLst/>
            </a:prstGeom>
            <a:solidFill>
              <a:schemeClr val="bg1">
                <a:lumMod val="95000"/>
              </a:schemeClr>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49" name="单圆角矩形 148"/>
            <p:cNvSpPr/>
            <p:nvPr/>
          </p:nvSpPr>
          <p:spPr>
            <a:xfrm>
              <a:off x="3119095" y="3638830"/>
              <a:ext cx="209734" cy="383234"/>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50" name="文本框 149"/>
            <p:cNvSpPr txBox="1"/>
            <p:nvPr/>
          </p:nvSpPr>
          <p:spPr>
            <a:xfrm>
              <a:off x="2708003" y="3692803"/>
              <a:ext cx="610881" cy="181532"/>
            </a:xfrm>
            <a:prstGeom prst="rect">
              <a:avLst/>
            </a:prstGeom>
            <a:noFill/>
          </p:spPr>
          <p:txBody>
            <a:bodyPr wrap="none" rtlCol="0">
              <a:spAutoFit/>
            </a:bodyPr>
            <a:lstStyle/>
            <a:p>
              <a:r>
                <a:rPr kumimoji="1" lang="en-US" altLang="zh-CN" sz="1200" dirty="0" smtClean="0">
                  <a:cs typeface="Arial" panose="020B0604020202020204" pitchFamily="34" charset="0"/>
                </a:rPr>
                <a:t>Pages</a:t>
              </a:r>
              <a:endParaRPr kumimoji="1" lang="zh-CN" altLang="en-US" sz="1200" dirty="0">
                <a:cs typeface="Arial" panose="020B0604020202020204" pitchFamily="34" charset="0"/>
              </a:endParaRPr>
            </a:p>
          </p:txBody>
        </p:sp>
        <p:sp>
          <p:nvSpPr>
            <p:cNvPr id="151" name="单圆角矩形 150"/>
            <p:cNvSpPr/>
            <p:nvPr/>
          </p:nvSpPr>
          <p:spPr>
            <a:xfrm>
              <a:off x="3407427" y="3638830"/>
              <a:ext cx="209734" cy="383234"/>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52" name="单圆角矩形 151"/>
            <p:cNvSpPr/>
            <p:nvPr/>
          </p:nvSpPr>
          <p:spPr>
            <a:xfrm>
              <a:off x="3690579" y="3639119"/>
              <a:ext cx="209734" cy="383234"/>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53" name="单圆角矩形 152"/>
            <p:cNvSpPr/>
            <p:nvPr/>
          </p:nvSpPr>
          <p:spPr>
            <a:xfrm>
              <a:off x="3972226" y="3640530"/>
              <a:ext cx="209734" cy="383234"/>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54" name="单圆角矩形 153"/>
            <p:cNvSpPr/>
            <p:nvPr/>
          </p:nvSpPr>
          <p:spPr>
            <a:xfrm>
              <a:off x="4260557" y="3640530"/>
              <a:ext cx="209734" cy="383234"/>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55" name="单圆角矩形 154"/>
            <p:cNvSpPr/>
            <p:nvPr/>
          </p:nvSpPr>
          <p:spPr>
            <a:xfrm>
              <a:off x="4543710" y="3640821"/>
              <a:ext cx="209734" cy="383234"/>
            </a:xfrm>
            <a:prstGeom prst="round1Rect">
              <a:avLst/>
            </a:prstGeom>
            <a:solidFill>
              <a:schemeClr val="accent1"/>
            </a:solidFill>
            <a:ln>
              <a:solidFill>
                <a:srgbClr val="C3C3C3"/>
              </a:solidFill>
            </a:ln>
          </p:spPr>
          <p:txBody>
            <a:bodyPr wrap="square" rtlCol="0" anchor="ctr">
              <a:spAutoFit/>
            </a:bodyPr>
            <a:lstStyle/>
            <a:p>
              <a:pPr algn="ctr"/>
              <a:endParaRPr kumimoji="1" lang="zh-CN" altLang="en-US" sz="3200" b="1" dirty="0">
                <a:solidFill>
                  <a:srgbClr val="00ADED"/>
                </a:solidFill>
              </a:endParaRPr>
            </a:p>
          </p:txBody>
        </p:sp>
        <p:sp>
          <p:nvSpPr>
            <p:cNvPr id="156" name="左箭头 155"/>
            <p:cNvSpPr/>
            <p:nvPr/>
          </p:nvSpPr>
          <p:spPr>
            <a:xfrm>
              <a:off x="1830708" y="1453636"/>
              <a:ext cx="537008" cy="250027"/>
            </a:xfrm>
            <a:prstGeom prst="leftArrow">
              <a:avLst/>
            </a:prstGeom>
            <a:solidFill>
              <a:schemeClr val="accent4"/>
            </a:solidFill>
          </p:spPr>
          <p:txBody>
            <a:bodyPr wrap="square" rtlCol="0" anchor="ctr">
              <a:spAutoFit/>
            </a:bodyPr>
            <a:lstStyle/>
            <a:p>
              <a:pPr algn="ctr"/>
              <a:endParaRPr kumimoji="1" lang="zh-CN" altLang="en-US" sz="3200" b="1" dirty="0">
                <a:solidFill>
                  <a:srgbClr val="00ADED"/>
                </a:solidFill>
              </a:endParaRPr>
            </a:p>
          </p:txBody>
        </p:sp>
        <p:sp>
          <p:nvSpPr>
            <p:cNvPr id="157" name="左箭头 156"/>
            <p:cNvSpPr/>
            <p:nvPr/>
          </p:nvSpPr>
          <p:spPr>
            <a:xfrm rot="10800000">
              <a:off x="3637870" y="1450996"/>
              <a:ext cx="524886" cy="243266"/>
            </a:xfrm>
            <a:prstGeom prst="leftArrow">
              <a:avLst/>
            </a:prstGeom>
            <a:solidFill>
              <a:schemeClr val="accent4"/>
            </a:solidFill>
          </p:spPr>
          <p:txBody>
            <a:bodyPr wrap="square" rtlCol="0" anchor="ctr">
              <a:spAutoFit/>
            </a:bodyPr>
            <a:lstStyle/>
            <a:p>
              <a:pPr algn="ctr"/>
              <a:endParaRPr kumimoji="1" lang="zh-CN" altLang="en-US" sz="3200" b="1" dirty="0">
                <a:solidFill>
                  <a:srgbClr val="00ADED"/>
                </a:solidFill>
              </a:endParaRPr>
            </a:p>
          </p:txBody>
        </p:sp>
        <p:sp>
          <p:nvSpPr>
            <p:cNvPr id="158" name="文本框 157"/>
            <p:cNvSpPr txBox="1"/>
            <p:nvPr/>
          </p:nvSpPr>
          <p:spPr>
            <a:xfrm>
              <a:off x="1743186" y="1227033"/>
              <a:ext cx="947510" cy="302554"/>
            </a:xfrm>
            <a:prstGeom prst="rect">
              <a:avLst/>
            </a:prstGeom>
            <a:noFill/>
          </p:spPr>
          <p:txBody>
            <a:bodyPr wrap="none" rtlCol="0">
              <a:spAutoFit/>
            </a:bodyPr>
            <a:lstStyle/>
            <a:p>
              <a:pPr algn="ctr"/>
              <a:r>
                <a:rPr kumimoji="1" lang="en-US" altLang="zh-CN" sz="1200" dirty="0" smtClean="0">
                  <a:cs typeface="Arial" panose="020B0604020202020204" pitchFamily="34" charset="0"/>
                </a:rPr>
                <a:t>Coherence</a:t>
              </a:r>
              <a:endParaRPr kumimoji="1" lang="en-US" altLang="zh-CN" sz="1200" dirty="0" smtClean="0">
                <a:cs typeface="Arial" panose="020B0604020202020204" pitchFamily="34" charset="0"/>
              </a:endParaRPr>
            </a:p>
            <a:p>
              <a:pPr algn="ctr"/>
              <a:r>
                <a:rPr kumimoji="1" lang="en-US" altLang="zh-CN" sz="1200" dirty="0" smtClean="0">
                  <a:cs typeface="Arial" panose="020B0604020202020204" pitchFamily="34" charset="0"/>
                </a:rPr>
                <a:t>traffic</a:t>
              </a:r>
              <a:endParaRPr kumimoji="1" lang="en-US" altLang="zh-CN" sz="1200" dirty="0" smtClean="0">
                <a:cs typeface="Arial" panose="020B0604020202020204" pitchFamily="34" charset="0"/>
              </a:endParaRPr>
            </a:p>
          </p:txBody>
        </p:sp>
        <p:sp>
          <p:nvSpPr>
            <p:cNvPr id="159" name="文本框 158"/>
            <p:cNvSpPr txBox="1"/>
            <p:nvPr/>
          </p:nvSpPr>
          <p:spPr>
            <a:xfrm>
              <a:off x="3404130" y="1226316"/>
              <a:ext cx="947510" cy="302554"/>
            </a:xfrm>
            <a:prstGeom prst="rect">
              <a:avLst/>
            </a:prstGeom>
            <a:noFill/>
          </p:spPr>
          <p:txBody>
            <a:bodyPr wrap="none" rtlCol="0">
              <a:spAutoFit/>
            </a:bodyPr>
            <a:lstStyle/>
            <a:p>
              <a:pPr algn="ctr"/>
              <a:r>
                <a:rPr kumimoji="1" lang="en-US" altLang="zh-CN" sz="1200" dirty="0" smtClean="0">
                  <a:cs typeface="Arial" panose="020B0604020202020204" pitchFamily="34" charset="0"/>
                </a:rPr>
                <a:t>Coherence</a:t>
              </a:r>
              <a:endParaRPr kumimoji="1" lang="en-US" altLang="zh-CN" sz="1200" dirty="0" smtClean="0">
                <a:cs typeface="Arial" panose="020B0604020202020204" pitchFamily="34" charset="0"/>
              </a:endParaRPr>
            </a:p>
            <a:p>
              <a:pPr algn="ctr"/>
              <a:r>
                <a:rPr kumimoji="1" lang="en-US" altLang="zh-CN" sz="1200" dirty="0" smtClean="0">
                  <a:cs typeface="Arial" panose="020B0604020202020204" pitchFamily="34" charset="0"/>
                </a:rPr>
                <a:t>traffic</a:t>
              </a:r>
              <a:endParaRPr kumimoji="1" lang="en-US" altLang="zh-CN" sz="1200" dirty="0" smtClean="0">
                <a:cs typeface="Arial" panose="020B0604020202020204" pitchFamily="34" charset="0"/>
              </a:endParaRPr>
            </a:p>
          </p:txBody>
        </p:sp>
        <p:sp>
          <p:nvSpPr>
            <p:cNvPr id="160" name="上下箭头 159"/>
            <p:cNvSpPr/>
            <p:nvPr/>
          </p:nvSpPr>
          <p:spPr>
            <a:xfrm>
              <a:off x="3022440" y="1976973"/>
              <a:ext cx="45719" cy="394354"/>
            </a:xfrm>
            <a:prstGeom prst="upDownArrow">
              <a:avLst/>
            </a:prstGeom>
            <a:solidFill>
              <a:srgbClr val="86C8F1"/>
            </a:solidFill>
          </p:spPr>
          <p:txBody>
            <a:bodyPr wrap="square" rtlCol="0" anchor="ctr">
              <a:spAutoFit/>
            </a:bodyPr>
            <a:lstStyle/>
            <a:p>
              <a:pPr algn="ctr"/>
              <a:endParaRPr kumimoji="1" lang="zh-CN" altLang="en-US" sz="3200" b="1" dirty="0">
                <a:solidFill>
                  <a:srgbClr val="00ADED"/>
                </a:solidFill>
              </a:endParaRPr>
            </a:p>
          </p:txBody>
        </p:sp>
        <p:sp>
          <p:nvSpPr>
            <p:cNvPr id="161" name="上下箭头 160"/>
            <p:cNvSpPr/>
            <p:nvPr/>
          </p:nvSpPr>
          <p:spPr>
            <a:xfrm>
              <a:off x="3025319" y="2386032"/>
              <a:ext cx="45719" cy="394354"/>
            </a:xfrm>
            <a:prstGeom prst="upDownArrow">
              <a:avLst/>
            </a:prstGeom>
            <a:solidFill>
              <a:srgbClr val="86C8F1"/>
            </a:solidFill>
          </p:spPr>
          <p:txBody>
            <a:bodyPr wrap="square" rtlCol="0" anchor="ctr">
              <a:spAutoFit/>
            </a:bodyPr>
            <a:lstStyle/>
            <a:p>
              <a:pPr algn="ctr"/>
              <a:endParaRPr kumimoji="1" lang="zh-CN" altLang="en-US" sz="3200" b="1" dirty="0">
                <a:solidFill>
                  <a:srgbClr val="00ADED"/>
                </a:solidFill>
              </a:endParaRPr>
            </a:p>
          </p:txBody>
        </p:sp>
        <p:sp>
          <p:nvSpPr>
            <p:cNvPr id="162" name="矩形 161"/>
            <p:cNvSpPr/>
            <p:nvPr/>
          </p:nvSpPr>
          <p:spPr>
            <a:xfrm>
              <a:off x="2972270" y="2106767"/>
              <a:ext cx="1514242" cy="181532"/>
            </a:xfrm>
            <a:prstGeom prst="rect">
              <a:avLst/>
            </a:prstGeom>
          </p:spPr>
          <p:txBody>
            <a:bodyPr wrap="square">
              <a:spAutoFit/>
            </a:bodyPr>
            <a:lstStyle/>
            <a:p>
              <a:pPr defTabSz="1219200">
                <a:spcBef>
                  <a:spcPct val="20000"/>
                </a:spcBef>
              </a:pPr>
              <a:r>
                <a:rPr lang="en-US" altLang="zh-CN" sz="1200" dirty="0" smtClean="0">
                  <a:cs typeface="Arial" panose="020B0604020202020204" pitchFamily="34" charset="0"/>
                </a:rPr>
                <a:t>Storage Network</a:t>
              </a:r>
              <a:endParaRPr lang="zh-CN" altLang="en-US" sz="1200" dirty="0">
                <a:cs typeface="Arial" panose="020B0604020202020204" pitchFamily="34" charset="0"/>
              </a:endParaRPr>
            </a:p>
          </p:txBody>
        </p:sp>
        <p:sp>
          <p:nvSpPr>
            <p:cNvPr id="163" name="矩形 162"/>
            <p:cNvSpPr/>
            <p:nvPr/>
          </p:nvSpPr>
          <p:spPr>
            <a:xfrm>
              <a:off x="748424" y="2617837"/>
              <a:ext cx="4723379" cy="181532"/>
            </a:xfrm>
            <a:prstGeom prst="rect">
              <a:avLst/>
            </a:prstGeom>
          </p:spPr>
          <p:txBody>
            <a:bodyPr wrap="square">
              <a:spAutoFit/>
            </a:bodyPr>
            <a:lstStyle/>
            <a:p>
              <a:pPr algn="ctr" defTabSz="1219200">
                <a:spcBef>
                  <a:spcPct val="20000"/>
                </a:spcBef>
              </a:pPr>
              <a:r>
                <a:rPr lang="en-US" altLang="zh-CN" sz="1200" dirty="0" smtClean="0">
                  <a:cs typeface="Arial" panose="020B0604020202020204" pitchFamily="34" charset="0"/>
                </a:rPr>
                <a:t>Storage Abstraction Layer(SAL)</a:t>
              </a:r>
              <a:endParaRPr lang="zh-CN" altLang="en-US" sz="1200" dirty="0">
                <a:cs typeface="Arial" panose="020B0604020202020204" pitchFamily="34" charset="0"/>
              </a:endParaRPr>
            </a:p>
          </p:txBody>
        </p:sp>
        <p:sp>
          <p:nvSpPr>
            <p:cNvPr id="164" name="上下箭头 163"/>
            <p:cNvSpPr/>
            <p:nvPr/>
          </p:nvSpPr>
          <p:spPr>
            <a:xfrm>
              <a:off x="1359897" y="1973052"/>
              <a:ext cx="45719" cy="394354"/>
            </a:xfrm>
            <a:prstGeom prst="upDownArrow">
              <a:avLst/>
            </a:prstGeom>
            <a:solidFill>
              <a:srgbClr val="86C8F1"/>
            </a:solidFill>
          </p:spPr>
          <p:txBody>
            <a:bodyPr wrap="square" rtlCol="0" anchor="ctr">
              <a:spAutoFit/>
            </a:bodyPr>
            <a:lstStyle/>
            <a:p>
              <a:pPr algn="ctr"/>
              <a:endParaRPr kumimoji="1" lang="zh-CN" altLang="en-US" sz="3200" b="1" dirty="0">
                <a:solidFill>
                  <a:srgbClr val="00ADED"/>
                </a:solidFill>
              </a:endParaRPr>
            </a:p>
          </p:txBody>
        </p:sp>
        <p:sp>
          <p:nvSpPr>
            <p:cNvPr id="165" name="上下箭头 164"/>
            <p:cNvSpPr/>
            <p:nvPr/>
          </p:nvSpPr>
          <p:spPr>
            <a:xfrm>
              <a:off x="4712694" y="1973052"/>
              <a:ext cx="45719" cy="394354"/>
            </a:xfrm>
            <a:prstGeom prst="upDownArrow">
              <a:avLst/>
            </a:prstGeom>
            <a:solidFill>
              <a:srgbClr val="86C8F1"/>
            </a:solidFill>
          </p:spPr>
          <p:txBody>
            <a:bodyPr wrap="square" rtlCol="0" anchor="ctr">
              <a:spAutoFit/>
            </a:bodyPr>
            <a:lstStyle/>
            <a:p>
              <a:pPr algn="ctr"/>
              <a:endParaRPr kumimoji="1" lang="zh-CN" altLang="en-US" sz="3200" b="1" dirty="0">
                <a:solidFill>
                  <a:srgbClr val="00ADED"/>
                </a:solidFill>
              </a:endParaRPr>
            </a:p>
          </p:txBody>
        </p:sp>
        <p:sp>
          <p:nvSpPr>
            <p:cNvPr id="166" name="矩形 165"/>
            <p:cNvSpPr/>
            <p:nvPr/>
          </p:nvSpPr>
          <p:spPr>
            <a:xfrm>
              <a:off x="536899" y="3692803"/>
              <a:ext cx="868717" cy="302554"/>
            </a:xfrm>
            <a:prstGeom prst="rect">
              <a:avLst/>
            </a:prstGeom>
          </p:spPr>
          <p:txBody>
            <a:bodyPr wrap="square">
              <a:spAutoFit/>
            </a:bodyPr>
            <a:lstStyle/>
            <a:p>
              <a:pPr defTabSz="1219200">
                <a:spcBef>
                  <a:spcPct val="20000"/>
                </a:spcBef>
              </a:pPr>
              <a:r>
                <a:rPr lang="en-US" altLang="zh-CN" sz="1200" dirty="0" smtClean="0">
                  <a:cs typeface="Arial" panose="020B0604020202020204" pitchFamily="34" charset="0"/>
                </a:rPr>
                <a:t>Storage Nodes</a:t>
              </a:r>
              <a:endParaRPr lang="zh-CN" altLang="en-US" sz="1200" dirty="0">
                <a:cs typeface="Arial" panose="020B0604020202020204" pitchFamily="34" charset="0"/>
              </a:endParaRPr>
            </a:p>
          </p:txBody>
        </p:sp>
        <p:sp>
          <p:nvSpPr>
            <p:cNvPr id="168" name="矩形 167"/>
            <p:cNvSpPr/>
            <p:nvPr/>
          </p:nvSpPr>
          <p:spPr>
            <a:xfrm>
              <a:off x="657168" y="2508073"/>
              <a:ext cx="4756894" cy="383234"/>
            </a:xfrm>
            <a:prstGeom prst="rect">
              <a:avLst/>
            </a:prstGeom>
            <a:ln w="12700">
              <a:solidFill>
                <a:srgbClr val="C3C3C3"/>
              </a:solidFill>
              <a:prstDash val="sysDot"/>
            </a:ln>
          </p:spPr>
          <p:txBody>
            <a:bodyPr wrap="square" rtlCol="0" anchor="ctr">
              <a:spAutoFit/>
            </a:bodyPr>
            <a:lstStyle/>
            <a:p>
              <a:pPr algn="ctr"/>
              <a:endParaRPr kumimoji="1" lang="zh-CN" altLang="en-US" sz="3200" b="1" dirty="0">
                <a:solidFill>
                  <a:srgbClr val="00ADED"/>
                </a:solidFill>
              </a:endParaRPr>
            </a:p>
          </p:txBody>
        </p:sp>
        <p:sp>
          <p:nvSpPr>
            <p:cNvPr id="169" name="矩形 168"/>
            <p:cNvSpPr/>
            <p:nvPr/>
          </p:nvSpPr>
          <p:spPr>
            <a:xfrm>
              <a:off x="656286" y="3313078"/>
              <a:ext cx="4589759" cy="383234"/>
            </a:xfrm>
            <a:prstGeom prst="rect">
              <a:avLst/>
            </a:prstGeom>
            <a:ln w="12700">
              <a:solidFill>
                <a:srgbClr val="C3C3C3"/>
              </a:solidFill>
              <a:prstDash val="sysDot"/>
            </a:ln>
          </p:spPr>
          <p:txBody>
            <a:bodyPr wrap="square" rtlCol="0" anchor="ctr">
              <a:spAutoFit/>
            </a:bodyPr>
            <a:lstStyle/>
            <a:p>
              <a:pPr algn="ctr"/>
              <a:endParaRPr kumimoji="1" lang="zh-CN" altLang="en-US" sz="3200" b="1" dirty="0">
                <a:solidFill>
                  <a:srgbClr val="00ADED"/>
                </a:solidFill>
              </a:endParaRPr>
            </a:p>
          </p:txBody>
        </p:sp>
        <p:sp>
          <p:nvSpPr>
            <p:cNvPr id="87" name="对角圆角矩形 86"/>
            <p:cNvSpPr/>
            <p:nvPr/>
          </p:nvSpPr>
          <p:spPr>
            <a:xfrm>
              <a:off x="3136506" y="2839622"/>
              <a:ext cx="587535" cy="200844"/>
            </a:xfrm>
            <a:prstGeom prst="round2DiagRect">
              <a:avLst/>
            </a:prstGeom>
            <a:solidFill>
              <a:schemeClr val="bg1"/>
            </a:solidFill>
          </p:spPr>
          <p:txBody>
            <a:bodyPr wrap="square" rtlCol="0" anchor="ctr">
              <a:spAutoFit/>
            </a:bodyPr>
            <a:lstStyle/>
            <a:p>
              <a:pPr algn="ctr"/>
              <a:r>
                <a:rPr kumimoji="1" lang="en-US" altLang="zh-CN" sz="1200" dirty="0" smtClean="0">
                  <a:cs typeface="Arial" panose="020B0604020202020204" pitchFamily="34" charset="0"/>
                </a:rPr>
                <a:t>Slice</a:t>
              </a:r>
              <a:endParaRPr kumimoji="1" lang="zh-CN" altLang="en-US" sz="1200" dirty="0">
                <a:cs typeface="Arial" panose="020B0604020202020204" pitchFamily="34" charset="0"/>
              </a:endParaRPr>
            </a:p>
          </p:txBody>
        </p:sp>
        <p:sp>
          <p:nvSpPr>
            <p:cNvPr id="170" name="对角圆角矩形 169"/>
            <p:cNvSpPr/>
            <p:nvPr/>
          </p:nvSpPr>
          <p:spPr>
            <a:xfrm>
              <a:off x="3583622" y="2841211"/>
              <a:ext cx="669733" cy="200844"/>
            </a:xfrm>
            <a:prstGeom prst="round2DiagRect">
              <a:avLst/>
            </a:prstGeom>
            <a:solidFill>
              <a:schemeClr val="bg1"/>
            </a:solidFill>
          </p:spPr>
          <p:txBody>
            <a:bodyPr wrap="square" rtlCol="0" anchor="ctr">
              <a:spAutoFit/>
            </a:bodyPr>
            <a:lstStyle/>
            <a:p>
              <a:pPr algn="ctr"/>
              <a:r>
                <a:rPr kumimoji="1" lang="en-US" altLang="zh-CN" sz="1200" dirty="0" smtClean="0">
                  <a:cs typeface="Arial" panose="020B0604020202020204" pitchFamily="34" charset="0"/>
                </a:rPr>
                <a:t>Slice</a:t>
              </a:r>
              <a:endParaRPr kumimoji="1" lang="zh-CN" altLang="en-US" sz="1200" dirty="0">
                <a:cs typeface="Arial" panose="020B0604020202020204" pitchFamily="34" charset="0"/>
              </a:endParaRPr>
            </a:p>
          </p:txBody>
        </p:sp>
        <p:sp>
          <p:nvSpPr>
            <p:cNvPr id="171" name="对角圆角矩形 170"/>
            <p:cNvSpPr/>
            <p:nvPr/>
          </p:nvSpPr>
          <p:spPr>
            <a:xfrm>
              <a:off x="3127862" y="3056448"/>
              <a:ext cx="563296" cy="200844"/>
            </a:xfrm>
            <a:prstGeom prst="round2DiagRect">
              <a:avLst/>
            </a:prstGeom>
            <a:solidFill>
              <a:schemeClr val="bg1"/>
            </a:solidFill>
          </p:spPr>
          <p:txBody>
            <a:bodyPr wrap="square" rtlCol="0" anchor="ctr">
              <a:spAutoFit/>
            </a:bodyPr>
            <a:lstStyle/>
            <a:p>
              <a:pPr algn="ctr"/>
              <a:r>
                <a:rPr kumimoji="1" lang="en-US" altLang="zh-CN" sz="1200" dirty="0" smtClean="0">
                  <a:cs typeface="Arial" panose="020B0604020202020204" pitchFamily="34" charset="0"/>
                </a:rPr>
                <a:t>Slice</a:t>
              </a:r>
              <a:endParaRPr kumimoji="1" lang="zh-CN" altLang="en-US" sz="1200" dirty="0">
                <a:cs typeface="Arial" panose="020B0604020202020204" pitchFamily="34" charset="0"/>
              </a:endParaRPr>
            </a:p>
          </p:txBody>
        </p:sp>
        <p:sp>
          <p:nvSpPr>
            <p:cNvPr id="172" name="对角圆角矩形 171"/>
            <p:cNvSpPr/>
            <p:nvPr/>
          </p:nvSpPr>
          <p:spPr>
            <a:xfrm>
              <a:off x="3650111" y="3059474"/>
              <a:ext cx="595973" cy="200844"/>
            </a:xfrm>
            <a:prstGeom prst="round2DiagRect">
              <a:avLst/>
            </a:prstGeom>
            <a:solidFill>
              <a:schemeClr val="bg1"/>
            </a:solidFill>
          </p:spPr>
          <p:txBody>
            <a:bodyPr wrap="square" rtlCol="0" anchor="ctr">
              <a:spAutoFit/>
            </a:bodyPr>
            <a:lstStyle/>
            <a:p>
              <a:pPr algn="ctr"/>
              <a:r>
                <a:rPr kumimoji="1" lang="en-US" altLang="zh-CN" sz="1200" dirty="0" smtClean="0">
                  <a:cs typeface="Arial" panose="020B0604020202020204" pitchFamily="34" charset="0"/>
                </a:rPr>
                <a:t>Slice</a:t>
              </a:r>
              <a:endParaRPr kumimoji="1" lang="zh-CN" altLang="en-US" sz="1200" dirty="0">
                <a:cs typeface="Arial" panose="020B0604020202020204" pitchFamily="34" charset="0"/>
              </a:endParaRPr>
            </a:p>
          </p:txBody>
        </p:sp>
      </p:grpSp>
      <p:sp>
        <p:nvSpPr>
          <p:cNvPr id="3" name="标题 2"/>
          <p:cNvSpPr>
            <a:spLocks noGrp="1"/>
          </p:cNvSpPr>
          <p:nvPr>
            <p:ph type="title"/>
          </p:nvPr>
        </p:nvSpPr>
        <p:spPr/>
        <p:txBody>
          <a:bodyPr/>
          <a:lstStyle/>
          <a:p>
            <a:r>
              <a:rPr lang="en-US" altLang="zh-CN" dirty="0" err="1" smtClean="0"/>
              <a:t>GaussDB</a:t>
            </a:r>
            <a:r>
              <a:rPr lang="en-US" altLang="zh-CN" dirty="0" smtClean="0"/>
              <a:t>(for MySQL)</a:t>
            </a:r>
            <a:r>
              <a:rPr lang="zh-CN" altLang="en-US" dirty="0" smtClean="0"/>
              <a:t>云</a:t>
            </a:r>
            <a:r>
              <a:rPr lang="zh-CN" altLang="en-US" dirty="0"/>
              <a:t>数据库</a:t>
            </a:r>
            <a:r>
              <a:rPr lang="zh-CN" altLang="en-US" dirty="0" smtClean="0"/>
              <a:t>概览</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646296" y="1258661"/>
            <a:ext cx="5401736" cy="4663644"/>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pSp>
        <p:nvGrpSpPr>
          <p:cNvPr id="32" name="组合 31"/>
          <p:cNvGrpSpPr/>
          <p:nvPr/>
        </p:nvGrpSpPr>
        <p:grpSpPr>
          <a:xfrm>
            <a:off x="1148005" y="1590804"/>
            <a:ext cx="5028897" cy="3717495"/>
            <a:chOff x="766992" y="1590804"/>
            <a:chExt cx="5028897" cy="3717495"/>
          </a:xfrm>
        </p:grpSpPr>
        <p:sp>
          <p:nvSpPr>
            <p:cNvPr id="33" name="TextBox 23"/>
            <p:cNvSpPr txBox="1"/>
            <p:nvPr/>
          </p:nvSpPr>
          <p:spPr>
            <a:xfrm>
              <a:off x="4242229" y="4804276"/>
              <a:ext cx="1553660" cy="307777"/>
            </a:xfrm>
            <a:prstGeom prst="rect">
              <a:avLst/>
            </a:prstGeom>
            <a:noFill/>
          </p:spPr>
          <p:txBody>
            <a:bodyPr wrap="square" rtlCol="0">
              <a:spAutoFit/>
            </a:bodyPr>
            <a:lstStyle/>
            <a:p>
              <a:pPr defTabSz="457200">
                <a:defRPr/>
              </a:pPr>
              <a:r>
                <a:rPr lang="en-US" sz="1400" dirty="0">
                  <a:cs typeface="Arial" panose="020B0604020202020204" pitchFamily="34" charset="0"/>
                </a:rPr>
                <a:t>Page reads</a:t>
              </a:r>
              <a:endParaRPr lang="en-CA" sz="1400" dirty="0">
                <a:cs typeface="Arial" panose="020B0604020202020204" pitchFamily="34" charset="0"/>
              </a:endParaRPr>
            </a:p>
          </p:txBody>
        </p:sp>
        <p:sp>
          <p:nvSpPr>
            <p:cNvPr id="34" name="Rectangle: Rounded Corners 7"/>
            <p:cNvSpPr>
              <a:spLocks noChangeArrowheads="1"/>
            </p:cNvSpPr>
            <p:nvPr/>
          </p:nvSpPr>
          <p:spPr bwMode="auto">
            <a:xfrm>
              <a:off x="2388893" y="2453253"/>
              <a:ext cx="1052526" cy="624136"/>
            </a:xfrm>
            <a:prstGeom prst="roundRect">
              <a:avLst>
                <a:gd name="adj" fmla="val 16667"/>
              </a:avLst>
            </a:prstGeom>
            <a:solidFill>
              <a:srgbClr val="0070C0"/>
            </a:solidFill>
            <a:ln w="12700">
              <a:solidFill>
                <a:srgbClr val="0070C0"/>
              </a:solidFill>
              <a:miter lim="800000"/>
            </a:ln>
          </p:spPr>
          <p:txBody>
            <a:bodyPr vert="horz" wrap="square" lIns="34298" tIns="17149" rIns="34298" bIns="17149" numCol="1" anchor="ctr" anchorCtr="0" compatLnSpc="1"/>
            <a:lstStyle/>
            <a:p>
              <a:pPr algn="ctr" defTabSz="342900" fontAlgn="base">
                <a:spcBef>
                  <a:spcPts val="190"/>
                </a:spcBef>
                <a:spcAft>
                  <a:spcPts val="190"/>
                </a:spcAft>
                <a:defRPr/>
              </a:pPr>
              <a:r>
                <a:rPr lang="en-US" sz="1200" b="1" dirty="0">
                  <a:solidFill>
                    <a:schemeClr val="bg1"/>
                  </a:solidFill>
                  <a:cs typeface="Arial" panose="020B0604020202020204" pitchFamily="34" charset="0"/>
                </a:rPr>
                <a:t>Master</a:t>
              </a:r>
              <a:endParaRPr lang="en-US" sz="1200" b="1" dirty="0">
                <a:solidFill>
                  <a:schemeClr val="bg1"/>
                </a:solidFill>
                <a:cs typeface="Arial" panose="020B0604020202020204" pitchFamily="34" charset="0"/>
              </a:endParaRPr>
            </a:p>
            <a:p>
              <a:pPr algn="ctr" defTabSz="342900" fontAlgn="base">
                <a:spcBef>
                  <a:spcPts val="190"/>
                </a:spcBef>
                <a:spcAft>
                  <a:spcPts val="190"/>
                </a:spcAft>
                <a:defRPr/>
              </a:pPr>
              <a:r>
                <a:rPr lang="en-US" sz="1200" b="1" dirty="0">
                  <a:solidFill>
                    <a:schemeClr val="bg1"/>
                  </a:solidFill>
                  <a:cs typeface="Arial" panose="020B0604020202020204" pitchFamily="34" charset="0"/>
                </a:rPr>
                <a:t>(read-write)</a:t>
              </a:r>
              <a:endParaRPr lang="en-US" sz="1200" b="1" dirty="0">
                <a:solidFill>
                  <a:schemeClr val="bg1"/>
                </a:solidFill>
                <a:cs typeface="Arial" panose="020B0604020202020204" pitchFamily="34" charset="0"/>
              </a:endParaRPr>
            </a:p>
          </p:txBody>
        </p:sp>
        <p:sp>
          <p:nvSpPr>
            <p:cNvPr id="35" name="Rectangle: Rounded Corners 8"/>
            <p:cNvSpPr>
              <a:spLocks noChangeArrowheads="1"/>
            </p:cNvSpPr>
            <p:nvPr/>
          </p:nvSpPr>
          <p:spPr bwMode="auto">
            <a:xfrm>
              <a:off x="766992" y="2453253"/>
              <a:ext cx="1052526" cy="624136"/>
            </a:xfrm>
            <a:prstGeom prst="roundRect">
              <a:avLst>
                <a:gd name="adj" fmla="val 16667"/>
              </a:avLst>
            </a:prstGeom>
            <a:solidFill>
              <a:srgbClr val="0070C0"/>
            </a:solidFill>
            <a:ln w="12700">
              <a:solidFill>
                <a:srgbClr val="0070C0"/>
              </a:solidFill>
              <a:miter lim="800000"/>
            </a:ln>
          </p:spPr>
          <p:txBody>
            <a:bodyPr vert="horz" wrap="square" lIns="34298" tIns="17149" rIns="34298" bIns="17149" numCol="1" anchor="ctr" anchorCtr="0" compatLnSpc="1"/>
            <a:lstStyle/>
            <a:p>
              <a:pPr algn="ctr" defTabSz="342900" fontAlgn="base">
                <a:spcBef>
                  <a:spcPts val="190"/>
                </a:spcBef>
                <a:spcAft>
                  <a:spcPts val="190"/>
                </a:spcAft>
                <a:defRPr/>
              </a:pPr>
              <a:r>
                <a:rPr lang="en-US" sz="1200" b="1" dirty="0">
                  <a:solidFill>
                    <a:schemeClr val="bg1"/>
                  </a:solidFill>
                  <a:cs typeface="Arial" panose="020B0604020202020204" pitchFamily="34" charset="0"/>
                </a:rPr>
                <a:t>Replica</a:t>
              </a:r>
              <a:endParaRPr lang="en-US" sz="1200" b="1" dirty="0">
                <a:solidFill>
                  <a:schemeClr val="bg1"/>
                </a:solidFill>
                <a:cs typeface="Arial" panose="020B0604020202020204" pitchFamily="34" charset="0"/>
              </a:endParaRPr>
            </a:p>
            <a:p>
              <a:pPr algn="ctr" defTabSz="342900" fontAlgn="base">
                <a:spcBef>
                  <a:spcPts val="190"/>
                </a:spcBef>
                <a:spcAft>
                  <a:spcPts val="190"/>
                </a:spcAft>
                <a:defRPr/>
              </a:pPr>
              <a:r>
                <a:rPr lang="en-US" sz="1200" b="1" dirty="0">
                  <a:solidFill>
                    <a:schemeClr val="bg1"/>
                  </a:solidFill>
                  <a:cs typeface="Arial" panose="020B0604020202020204" pitchFamily="34" charset="0"/>
                </a:rPr>
                <a:t>(read-only)</a:t>
              </a:r>
              <a:endParaRPr lang="en-US" sz="1200" b="1" dirty="0">
                <a:solidFill>
                  <a:schemeClr val="bg1"/>
                </a:solidFill>
                <a:cs typeface="Arial" panose="020B0604020202020204" pitchFamily="34" charset="0"/>
              </a:endParaRPr>
            </a:p>
          </p:txBody>
        </p:sp>
        <p:sp>
          <p:nvSpPr>
            <p:cNvPr id="36" name="Rectangle: Rounded Corners 8"/>
            <p:cNvSpPr>
              <a:spLocks noChangeArrowheads="1"/>
            </p:cNvSpPr>
            <p:nvPr/>
          </p:nvSpPr>
          <p:spPr bwMode="auto">
            <a:xfrm>
              <a:off x="4078956" y="2453253"/>
              <a:ext cx="1052526" cy="624136"/>
            </a:xfrm>
            <a:prstGeom prst="roundRect">
              <a:avLst>
                <a:gd name="adj" fmla="val 16667"/>
              </a:avLst>
            </a:prstGeom>
            <a:solidFill>
              <a:srgbClr val="0070C0"/>
            </a:solidFill>
            <a:ln w="12700">
              <a:solidFill>
                <a:srgbClr val="0070C0"/>
              </a:solidFill>
              <a:miter lim="800000"/>
            </a:ln>
          </p:spPr>
          <p:txBody>
            <a:bodyPr vert="horz" wrap="square" lIns="34298" tIns="17149" rIns="34298" bIns="17149" numCol="1" anchor="ctr" anchorCtr="0" compatLnSpc="1"/>
            <a:lstStyle/>
            <a:p>
              <a:pPr algn="ctr" defTabSz="342900" fontAlgn="base">
                <a:spcBef>
                  <a:spcPts val="190"/>
                </a:spcBef>
                <a:spcAft>
                  <a:spcPts val="190"/>
                </a:spcAft>
                <a:defRPr/>
              </a:pPr>
              <a:r>
                <a:rPr lang="en-US" sz="1200" b="1" dirty="0">
                  <a:solidFill>
                    <a:schemeClr val="bg1"/>
                  </a:solidFill>
                  <a:cs typeface="Arial" panose="020B0604020202020204" pitchFamily="34" charset="0"/>
                </a:rPr>
                <a:t>Replica</a:t>
              </a:r>
              <a:endParaRPr lang="en-US" sz="1200" b="1" dirty="0">
                <a:solidFill>
                  <a:schemeClr val="bg1"/>
                </a:solidFill>
                <a:cs typeface="Arial" panose="020B0604020202020204" pitchFamily="34" charset="0"/>
              </a:endParaRPr>
            </a:p>
            <a:p>
              <a:pPr algn="ctr" defTabSz="342900" fontAlgn="base">
                <a:spcBef>
                  <a:spcPts val="190"/>
                </a:spcBef>
                <a:spcAft>
                  <a:spcPts val="190"/>
                </a:spcAft>
                <a:defRPr/>
              </a:pPr>
              <a:r>
                <a:rPr lang="en-US" sz="1200" b="1" dirty="0">
                  <a:solidFill>
                    <a:schemeClr val="bg1"/>
                  </a:solidFill>
                  <a:cs typeface="Arial" panose="020B0604020202020204" pitchFamily="34" charset="0"/>
                </a:rPr>
                <a:t>(read-only)</a:t>
              </a:r>
              <a:endParaRPr lang="en-US" sz="1200" b="1" dirty="0">
                <a:solidFill>
                  <a:schemeClr val="bg1"/>
                </a:solidFill>
                <a:cs typeface="Arial" panose="020B0604020202020204" pitchFamily="34" charset="0"/>
              </a:endParaRPr>
            </a:p>
          </p:txBody>
        </p:sp>
        <p:cxnSp>
          <p:nvCxnSpPr>
            <p:cNvPr id="37" name="Elbow Connector 14"/>
            <p:cNvCxnSpPr/>
            <p:nvPr/>
          </p:nvCxnSpPr>
          <p:spPr bwMode="auto">
            <a:xfrm>
              <a:off x="2752261" y="2221432"/>
              <a:ext cx="944322" cy="855958"/>
            </a:xfrm>
            <a:prstGeom prst="bentConnector3">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Arrow: Down 39"/>
            <p:cNvSpPr/>
            <p:nvPr/>
          </p:nvSpPr>
          <p:spPr>
            <a:xfrm>
              <a:off x="2500044" y="3105525"/>
              <a:ext cx="186295" cy="619744"/>
            </a:xfrm>
            <a:prstGeom prst="downArrow">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algn="ctr" defTabSz="457200">
                <a:defRPr/>
              </a:pPr>
              <a:endParaRPr lang="en-CA" sz="1600"/>
            </a:p>
          </p:txBody>
        </p:sp>
        <p:sp>
          <p:nvSpPr>
            <p:cNvPr id="39" name="Arrow: Down 41"/>
            <p:cNvSpPr/>
            <p:nvPr/>
          </p:nvSpPr>
          <p:spPr>
            <a:xfrm>
              <a:off x="873774" y="4938655"/>
              <a:ext cx="211984" cy="369644"/>
            </a:xfrm>
            <a:prstGeom prst="downArrow">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algn="ctr" defTabSz="457200">
                <a:defRPr/>
              </a:pPr>
              <a:endParaRPr lang="en-CA" sz="1600"/>
            </a:p>
          </p:txBody>
        </p:sp>
        <p:sp>
          <p:nvSpPr>
            <p:cNvPr id="40" name="TextBox 33"/>
            <p:cNvSpPr txBox="1"/>
            <p:nvPr/>
          </p:nvSpPr>
          <p:spPr>
            <a:xfrm>
              <a:off x="1247393" y="4998735"/>
              <a:ext cx="1895811" cy="307777"/>
            </a:xfrm>
            <a:prstGeom prst="rect">
              <a:avLst/>
            </a:prstGeom>
            <a:noFill/>
          </p:spPr>
          <p:txBody>
            <a:bodyPr wrap="square" rtlCol="0">
              <a:spAutoFit/>
            </a:bodyPr>
            <a:lstStyle/>
            <a:p>
              <a:pPr defTabSz="457200">
                <a:defRPr/>
              </a:pPr>
              <a:r>
                <a:rPr lang="en-US" sz="1400" dirty="0">
                  <a:cs typeface="Arial" panose="020B0604020202020204" pitchFamily="34" charset="0"/>
                </a:rPr>
                <a:t>Redo log writes</a:t>
              </a:r>
              <a:endParaRPr lang="en-CA" sz="1400" dirty="0">
                <a:cs typeface="Arial" panose="020B0604020202020204" pitchFamily="34" charset="0"/>
              </a:endParaRPr>
            </a:p>
          </p:txBody>
        </p:sp>
        <p:sp>
          <p:nvSpPr>
            <p:cNvPr id="41" name="Arrow: Up 48"/>
            <p:cNvSpPr/>
            <p:nvPr/>
          </p:nvSpPr>
          <p:spPr>
            <a:xfrm>
              <a:off x="1101840" y="3099479"/>
              <a:ext cx="410725" cy="592074"/>
            </a:xfrm>
            <a:prstGeom prst="upArrow">
              <a:avLst/>
            </a:prstGeom>
            <a:solidFill>
              <a:srgbClr val="92D050"/>
            </a:solidFill>
            <a:ln w="12700" cap="flat" cmpd="sng" algn="ctr">
              <a:solidFill>
                <a:srgbClr val="92D050"/>
              </a:solidFill>
              <a:prstDash val="solid"/>
              <a:miter lim="800000"/>
            </a:ln>
            <a:effectLst/>
          </p:spPr>
          <p:txBody>
            <a:bodyPr rtlCol="0" anchor="ctr"/>
            <a:lstStyle/>
            <a:p>
              <a:pPr algn="ctr" defTabSz="457200">
                <a:defRPr/>
              </a:pPr>
              <a:endParaRPr lang="en-CA" sz="1600"/>
            </a:p>
          </p:txBody>
        </p:sp>
        <p:sp>
          <p:nvSpPr>
            <p:cNvPr id="42" name="Arrow: Up 49"/>
            <p:cNvSpPr/>
            <p:nvPr/>
          </p:nvSpPr>
          <p:spPr>
            <a:xfrm>
              <a:off x="2966151" y="3084057"/>
              <a:ext cx="410725" cy="592074"/>
            </a:xfrm>
            <a:prstGeom prst="upArrow">
              <a:avLst/>
            </a:prstGeom>
            <a:solidFill>
              <a:srgbClr val="92D050"/>
            </a:solidFill>
            <a:ln w="12700" cap="flat" cmpd="sng" algn="ctr">
              <a:solidFill>
                <a:srgbClr val="92D050"/>
              </a:solidFill>
              <a:prstDash val="solid"/>
              <a:miter lim="800000"/>
            </a:ln>
            <a:effectLst/>
          </p:spPr>
          <p:txBody>
            <a:bodyPr rtlCol="0" anchor="ctr"/>
            <a:lstStyle/>
            <a:p>
              <a:pPr algn="ctr" defTabSz="457200">
                <a:defRPr/>
              </a:pPr>
              <a:endParaRPr lang="en-CA" sz="1600"/>
            </a:p>
          </p:txBody>
        </p:sp>
        <p:sp>
          <p:nvSpPr>
            <p:cNvPr id="43" name="Arrow: Up 50"/>
            <p:cNvSpPr/>
            <p:nvPr/>
          </p:nvSpPr>
          <p:spPr>
            <a:xfrm>
              <a:off x="4398940" y="3096999"/>
              <a:ext cx="410725" cy="592074"/>
            </a:xfrm>
            <a:prstGeom prst="upArrow">
              <a:avLst/>
            </a:prstGeom>
            <a:solidFill>
              <a:srgbClr val="92D050"/>
            </a:solidFill>
            <a:ln w="12700" cap="flat" cmpd="sng" algn="ctr">
              <a:solidFill>
                <a:srgbClr val="92D050"/>
              </a:solidFill>
              <a:prstDash val="solid"/>
              <a:miter lim="800000"/>
            </a:ln>
            <a:effectLst/>
          </p:spPr>
          <p:txBody>
            <a:bodyPr rtlCol="0" anchor="ctr"/>
            <a:lstStyle/>
            <a:p>
              <a:pPr algn="ctr" defTabSz="457200">
                <a:defRPr/>
              </a:pPr>
              <a:endParaRPr lang="en-CA" sz="1600"/>
            </a:p>
          </p:txBody>
        </p:sp>
        <p:sp>
          <p:nvSpPr>
            <p:cNvPr id="44" name="Arrow: Up 51"/>
            <p:cNvSpPr/>
            <p:nvPr/>
          </p:nvSpPr>
          <p:spPr>
            <a:xfrm>
              <a:off x="3831504" y="4806665"/>
              <a:ext cx="410725" cy="367832"/>
            </a:xfrm>
            <a:prstGeom prst="upArrow">
              <a:avLst/>
            </a:prstGeom>
            <a:solidFill>
              <a:srgbClr val="92D050"/>
            </a:solidFill>
            <a:ln w="12700" cap="flat" cmpd="sng" algn="ctr">
              <a:solidFill>
                <a:srgbClr val="92D050"/>
              </a:solidFill>
              <a:prstDash val="solid"/>
              <a:miter lim="800000"/>
            </a:ln>
            <a:effectLst/>
          </p:spPr>
          <p:txBody>
            <a:bodyPr rtlCol="0" anchor="ctr"/>
            <a:lstStyle/>
            <a:p>
              <a:pPr algn="ctr" defTabSz="457200">
                <a:defRPr/>
              </a:pPr>
              <a:endParaRPr lang="en-CA" sz="1600"/>
            </a:p>
          </p:txBody>
        </p:sp>
        <p:sp>
          <p:nvSpPr>
            <p:cNvPr id="45" name="Arrow: Right 53"/>
            <p:cNvSpPr/>
            <p:nvPr/>
          </p:nvSpPr>
          <p:spPr>
            <a:xfrm>
              <a:off x="3456115" y="2645980"/>
              <a:ext cx="622841" cy="262028"/>
            </a:xfrm>
            <a:prstGeom prst="rightArrow">
              <a:avLst/>
            </a:prstGeom>
            <a:solidFill>
              <a:srgbClr val="0070C0"/>
            </a:solidFill>
            <a:ln w="12700" cap="flat" cmpd="sng" algn="ctr">
              <a:solidFill>
                <a:srgbClr val="0070C0"/>
              </a:solidFill>
              <a:prstDash val="solid"/>
              <a:miter lim="800000"/>
            </a:ln>
            <a:effectLst/>
          </p:spPr>
          <p:txBody>
            <a:bodyPr rtlCol="0" anchor="ctr"/>
            <a:lstStyle/>
            <a:p>
              <a:pPr algn="ctr" defTabSz="457200">
                <a:defRPr/>
              </a:pPr>
              <a:endParaRPr lang="en-CA" sz="1600"/>
            </a:p>
          </p:txBody>
        </p:sp>
        <p:sp>
          <p:nvSpPr>
            <p:cNvPr id="46" name="Arrow: Left 54"/>
            <p:cNvSpPr/>
            <p:nvPr/>
          </p:nvSpPr>
          <p:spPr>
            <a:xfrm>
              <a:off x="1819518" y="2645980"/>
              <a:ext cx="569375" cy="262028"/>
            </a:xfrm>
            <a:prstGeom prst="leftArrow">
              <a:avLst/>
            </a:prstGeom>
            <a:solidFill>
              <a:srgbClr val="0070C0"/>
            </a:solidFill>
            <a:ln w="12700" cap="flat" cmpd="sng" algn="ctr">
              <a:solidFill>
                <a:srgbClr val="0070C0"/>
              </a:solidFill>
              <a:prstDash val="solid"/>
              <a:miter lim="800000"/>
            </a:ln>
            <a:effectLst/>
          </p:spPr>
          <p:txBody>
            <a:bodyPr rtlCol="0" anchor="ctr"/>
            <a:lstStyle/>
            <a:p>
              <a:pPr algn="ctr" defTabSz="457200">
                <a:defRPr/>
              </a:pPr>
              <a:endParaRPr lang="en-CA" sz="1600"/>
            </a:p>
          </p:txBody>
        </p:sp>
        <p:sp>
          <p:nvSpPr>
            <p:cNvPr id="47" name="TextBox 45"/>
            <p:cNvSpPr txBox="1"/>
            <p:nvPr/>
          </p:nvSpPr>
          <p:spPr>
            <a:xfrm>
              <a:off x="1285915" y="4511562"/>
              <a:ext cx="2090961" cy="307777"/>
            </a:xfrm>
            <a:prstGeom prst="rect">
              <a:avLst/>
            </a:prstGeom>
            <a:noFill/>
          </p:spPr>
          <p:txBody>
            <a:bodyPr wrap="square" rtlCol="0">
              <a:spAutoFit/>
            </a:bodyPr>
            <a:lstStyle/>
            <a:p>
              <a:pPr defTabSz="457200">
                <a:defRPr/>
              </a:pPr>
              <a:r>
                <a:rPr lang="en-US" sz="1400" dirty="0">
                  <a:cs typeface="Arial" panose="020B0604020202020204" pitchFamily="34" charset="0"/>
                </a:rPr>
                <a:t>Coherence traffic </a:t>
              </a:r>
              <a:endParaRPr lang="en-CA" sz="1400" dirty="0">
                <a:cs typeface="Arial" panose="020B0604020202020204" pitchFamily="34" charset="0"/>
              </a:endParaRPr>
            </a:p>
          </p:txBody>
        </p:sp>
        <p:sp>
          <p:nvSpPr>
            <p:cNvPr id="48" name="Arrow: Left 56"/>
            <p:cNvSpPr/>
            <p:nvPr/>
          </p:nvSpPr>
          <p:spPr>
            <a:xfrm>
              <a:off x="771949" y="4586916"/>
              <a:ext cx="411667" cy="251902"/>
            </a:xfrm>
            <a:prstGeom prst="leftArrow">
              <a:avLst/>
            </a:prstGeom>
            <a:solidFill>
              <a:srgbClr val="0070C0"/>
            </a:solidFill>
            <a:ln w="12700" cap="flat" cmpd="sng" algn="ctr">
              <a:solidFill>
                <a:srgbClr val="0070C0"/>
              </a:solidFill>
              <a:prstDash val="solid"/>
              <a:miter lim="800000"/>
            </a:ln>
            <a:effectLst/>
          </p:spPr>
          <p:txBody>
            <a:bodyPr rtlCol="0" anchor="ctr"/>
            <a:lstStyle/>
            <a:p>
              <a:pPr algn="ctr" defTabSz="457200">
                <a:defRPr/>
              </a:pPr>
              <a:endParaRPr lang="en-CA" sz="1600"/>
            </a:p>
          </p:txBody>
        </p:sp>
        <p:sp>
          <p:nvSpPr>
            <p:cNvPr id="49" name="Flowchart: Magnetic Disk 13"/>
            <p:cNvSpPr>
              <a:spLocks noChangeArrowheads="1"/>
            </p:cNvSpPr>
            <p:nvPr/>
          </p:nvSpPr>
          <p:spPr bwMode="auto">
            <a:xfrm>
              <a:off x="907184" y="3718026"/>
              <a:ext cx="4634476" cy="531433"/>
            </a:xfrm>
            <a:prstGeom prst="flowChartMagneticDisk">
              <a:avLst/>
            </a:prstGeom>
            <a:solidFill>
              <a:srgbClr val="0070C0"/>
            </a:solidFill>
            <a:ln w="12700">
              <a:solidFill>
                <a:srgbClr val="0070C0"/>
              </a:solidFill>
              <a:miter lim="800000"/>
            </a:ln>
          </p:spPr>
          <p:txBody>
            <a:bodyPr vert="horz" wrap="square" lIns="34298" tIns="17149" rIns="34298" bIns="17149" numCol="1" anchor="ctr" anchorCtr="0" compatLnSpc="1"/>
            <a:lstStyle/>
            <a:p>
              <a:pPr algn="ctr" defTabSz="342900" fontAlgn="base">
                <a:spcBef>
                  <a:spcPct val="0"/>
                </a:spcBef>
                <a:spcAft>
                  <a:spcPts val="375"/>
                </a:spcAft>
                <a:defRPr/>
              </a:pPr>
              <a:r>
                <a:rPr lang="en-US" sz="1200" b="1" dirty="0">
                  <a:solidFill>
                    <a:schemeClr val="bg1"/>
                  </a:solidFill>
                  <a:cs typeface="Arial" panose="020B0604020202020204" pitchFamily="34" charset="0"/>
                </a:rPr>
                <a:t>Shared Storage</a:t>
              </a:r>
              <a:endParaRPr lang="en-US" sz="1200" b="1" dirty="0">
                <a:solidFill>
                  <a:schemeClr val="bg1"/>
                </a:solidFill>
                <a:cs typeface="Arial" panose="020B0604020202020204" pitchFamily="34" charset="0"/>
              </a:endParaRPr>
            </a:p>
          </p:txBody>
        </p:sp>
        <p:sp>
          <p:nvSpPr>
            <p:cNvPr id="50" name="Arrow: Down 1"/>
            <p:cNvSpPr/>
            <p:nvPr/>
          </p:nvSpPr>
          <p:spPr>
            <a:xfrm>
              <a:off x="2683399" y="1987594"/>
              <a:ext cx="459804" cy="417797"/>
            </a:xfrm>
            <a:prstGeom prst="downArrow">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algn="ctr" defTabSz="457200">
                <a:defRPr/>
              </a:pPr>
              <a:endParaRPr lang="en-CA" sz="1600"/>
            </a:p>
          </p:txBody>
        </p:sp>
        <p:sp>
          <p:nvSpPr>
            <p:cNvPr id="51" name="TextBox 49"/>
            <p:cNvSpPr txBox="1"/>
            <p:nvPr/>
          </p:nvSpPr>
          <p:spPr>
            <a:xfrm>
              <a:off x="2677086" y="1590804"/>
              <a:ext cx="789832" cy="276999"/>
            </a:xfrm>
            <a:prstGeom prst="rect">
              <a:avLst/>
            </a:prstGeom>
            <a:noFill/>
          </p:spPr>
          <p:txBody>
            <a:bodyPr wrap="square" rtlCol="0">
              <a:spAutoFit/>
            </a:bodyPr>
            <a:lstStyle/>
            <a:p>
              <a:pPr defTabSz="457200">
                <a:defRPr/>
              </a:pPr>
              <a:r>
                <a:rPr lang="en-US" sz="1200" dirty="0">
                  <a:cs typeface="Arial" panose="020B0604020202020204" pitchFamily="34" charset="0"/>
                </a:rPr>
                <a:t>R/W </a:t>
              </a:r>
              <a:endParaRPr lang="en-CA" sz="1200" dirty="0">
                <a:cs typeface="Arial" panose="020B0604020202020204" pitchFamily="34" charset="0"/>
              </a:endParaRPr>
            </a:p>
          </p:txBody>
        </p:sp>
        <p:sp>
          <p:nvSpPr>
            <p:cNvPr id="52" name="Arrow: Down 63"/>
            <p:cNvSpPr/>
            <p:nvPr/>
          </p:nvSpPr>
          <p:spPr>
            <a:xfrm rot="10800000">
              <a:off x="1027369" y="1987594"/>
              <a:ext cx="459804" cy="417797"/>
            </a:xfrm>
            <a:prstGeom prst="downArrow">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algn="ctr" defTabSz="457200">
                <a:defRPr/>
              </a:pPr>
              <a:endParaRPr lang="en-CA" sz="1600"/>
            </a:p>
          </p:txBody>
        </p:sp>
        <p:sp>
          <p:nvSpPr>
            <p:cNvPr id="53" name="TextBox 51"/>
            <p:cNvSpPr txBox="1"/>
            <p:nvPr/>
          </p:nvSpPr>
          <p:spPr>
            <a:xfrm>
              <a:off x="977782" y="1590804"/>
              <a:ext cx="967669" cy="276999"/>
            </a:xfrm>
            <a:prstGeom prst="rect">
              <a:avLst/>
            </a:prstGeom>
            <a:noFill/>
          </p:spPr>
          <p:txBody>
            <a:bodyPr wrap="square" rtlCol="0">
              <a:spAutoFit/>
            </a:bodyPr>
            <a:lstStyle/>
            <a:p>
              <a:pPr defTabSz="457200">
                <a:defRPr/>
              </a:pPr>
              <a:r>
                <a:rPr lang="en-US" sz="1200" dirty="0">
                  <a:cs typeface="Arial" panose="020B0604020202020204" pitchFamily="34" charset="0"/>
                </a:rPr>
                <a:t>R only </a:t>
              </a:r>
              <a:endParaRPr lang="en-CA" sz="1200" dirty="0">
                <a:cs typeface="Arial" panose="020B0604020202020204" pitchFamily="34" charset="0"/>
              </a:endParaRPr>
            </a:p>
          </p:txBody>
        </p:sp>
        <p:sp>
          <p:nvSpPr>
            <p:cNvPr id="54" name="Arrow: Down 65"/>
            <p:cNvSpPr/>
            <p:nvPr/>
          </p:nvSpPr>
          <p:spPr>
            <a:xfrm rot="10800000">
              <a:off x="4372522" y="1987593"/>
              <a:ext cx="459804" cy="417797"/>
            </a:xfrm>
            <a:prstGeom prst="downArrow">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algn="ctr" defTabSz="457200">
                <a:defRPr/>
              </a:pPr>
              <a:endParaRPr lang="en-CA" sz="1600"/>
            </a:p>
          </p:txBody>
        </p:sp>
        <p:sp>
          <p:nvSpPr>
            <p:cNvPr id="55" name="TextBox 53"/>
            <p:cNvSpPr txBox="1"/>
            <p:nvPr/>
          </p:nvSpPr>
          <p:spPr>
            <a:xfrm>
              <a:off x="4274911" y="1590804"/>
              <a:ext cx="1135042" cy="276999"/>
            </a:xfrm>
            <a:prstGeom prst="rect">
              <a:avLst/>
            </a:prstGeom>
            <a:noFill/>
          </p:spPr>
          <p:txBody>
            <a:bodyPr wrap="square" rtlCol="0">
              <a:spAutoFit/>
            </a:bodyPr>
            <a:lstStyle/>
            <a:p>
              <a:pPr defTabSz="457200">
                <a:defRPr/>
              </a:pPr>
              <a:r>
                <a:rPr lang="en-US" sz="1200" dirty="0">
                  <a:cs typeface="Arial" panose="020B0604020202020204" pitchFamily="34" charset="0"/>
                </a:rPr>
                <a:t>R only </a:t>
              </a:r>
              <a:endParaRPr lang="en-CA" sz="1200" dirty="0">
                <a:cs typeface="Arial" panose="020B0604020202020204" pitchFamily="34" charset="0"/>
              </a:endParaRPr>
            </a:p>
          </p:txBody>
        </p:sp>
      </p:grpSp>
      <p:sp>
        <p:nvSpPr>
          <p:cNvPr id="56" name="矩形 55"/>
          <p:cNvSpPr/>
          <p:nvPr/>
        </p:nvSpPr>
        <p:spPr>
          <a:xfrm>
            <a:off x="6172103" y="1258661"/>
            <a:ext cx="5573809" cy="5018314"/>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sp>
        <p:nvSpPr>
          <p:cNvPr id="57" name="Text Placeholder 3"/>
          <p:cNvSpPr txBox="1"/>
          <p:nvPr/>
        </p:nvSpPr>
        <p:spPr>
          <a:xfrm>
            <a:off x="6128632" y="1312120"/>
            <a:ext cx="5651168" cy="499499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52095" indent="-171450" defTabSz="304800" eaLnBrk="0" hangingPunct="0">
              <a:lnSpc>
                <a:spcPct val="100000"/>
              </a:lnSpc>
              <a:spcBef>
                <a:spcPts val="0"/>
              </a:spcBef>
              <a:spcAft>
                <a:spcPts val="800"/>
              </a:spcAft>
              <a:buClrTx/>
              <a:buSzPct val="50000"/>
              <a:buFont typeface="Wingdings" panose="05000000000000000000" pitchFamily="2" charset="2"/>
              <a:buChar char="l"/>
              <a:defRPr/>
            </a:pPr>
            <a:r>
              <a:rPr lang="zh-CN" altLang="en-US" sz="1400" dirty="0">
                <a:solidFill>
                  <a:srgbClr val="C00000"/>
                </a:solidFill>
                <a:latin typeface="+mn-lt"/>
              </a:rPr>
              <a:t>极致</a:t>
            </a:r>
            <a:r>
              <a:rPr lang="zh-CN" altLang="en-US" sz="1400" dirty="0" smtClean="0">
                <a:solidFill>
                  <a:srgbClr val="C00000"/>
                </a:solidFill>
                <a:latin typeface="+mn-lt"/>
              </a:rPr>
              <a:t>可靠</a:t>
            </a:r>
            <a:endParaRPr lang="en-US" altLang="zh-CN" sz="1400" b="0" dirty="0" smtClean="0">
              <a:solidFill>
                <a:srgbClr val="C00000"/>
              </a:solidFill>
              <a:latin typeface="+mn-lt"/>
            </a:endParaRPr>
          </a:p>
          <a:p>
            <a:pPr marL="80645" indent="0" defTabSz="304800" eaLnBrk="0" hangingPunct="0">
              <a:lnSpc>
                <a:spcPct val="100000"/>
              </a:lnSpc>
              <a:spcBef>
                <a:spcPts val="0"/>
              </a:spcBef>
              <a:spcAft>
                <a:spcPts val="800"/>
              </a:spcAft>
              <a:buClr>
                <a:srgbClr val="FF0000"/>
              </a:buClr>
              <a:buSzPct val="85000"/>
              <a:buNone/>
              <a:defRPr/>
            </a:pPr>
            <a:r>
              <a:rPr lang="en-US" altLang="zh-CN" sz="1400" b="0" dirty="0">
                <a:solidFill>
                  <a:srgbClr val="2D2015"/>
                </a:solidFill>
                <a:latin typeface="+mn-lt"/>
              </a:rPr>
              <a:t>	</a:t>
            </a:r>
            <a:r>
              <a:rPr lang="zh-CN" altLang="en-US" sz="1400" b="0" dirty="0" smtClean="0">
                <a:solidFill>
                  <a:srgbClr val="2D2015"/>
                </a:solidFill>
                <a:latin typeface="+mn-lt"/>
              </a:rPr>
              <a:t>数据</a:t>
            </a:r>
            <a:r>
              <a:rPr lang="en-US" altLang="zh-CN" sz="1400" b="0" dirty="0">
                <a:solidFill>
                  <a:srgbClr val="2D2015"/>
                </a:solidFill>
                <a:latin typeface="+mn-lt"/>
              </a:rPr>
              <a:t>0</a:t>
            </a:r>
            <a:r>
              <a:rPr lang="zh-CN" altLang="en-US" sz="1400" b="0" dirty="0">
                <a:solidFill>
                  <a:srgbClr val="2D2015"/>
                </a:solidFill>
                <a:latin typeface="+mn-lt"/>
              </a:rPr>
              <a:t>丢失，故障闪恢复 ，支持跨</a:t>
            </a:r>
            <a:r>
              <a:rPr lang="en-US" altLang="zh-CN" sz="1400" b="0" dirty="0" smtClean="0">
                <a:solidFill>
                  <a:srgbClr val="2D2015"/>
                </a:solidFill>
                <a:latin typeface="+mn-lt"/>
                <a:cs typeface="Arial" panose="020B0604020202020204" pitchFamily="34" charset="0"/>
              </a:rPr>
              <a:t>AZ</a:t>
            </a:r>
            <a:r>
              <a:rPr lang="en-US" altLang="zh-CN" sz="1400" b="0" dirty="0" smtClean="0">
                <a:solidFill>
                  <a:srgbClr val="2D2015"/>
                </a:solidFill>
                <a:latin typeface="+mn-lt"/>
              </a:rPr>
              <a:t> </a:t>
            </a:r>
            <a:r>
              <a:rPr lang="zh-CN" altLang="en-US" sz="1400" b="0" dirty="0" smtClean="0">
                <a:solidFill>
                  <a:srgbClr val="2D2015"/>
                </a:solidFill>
                <a:latin typeface="+mn-lt"/>
              </a:rPr>
              <a:t>高</a:t>
            </a:r>
            <a:r>
              <a:rPr lang="zh-CN" altLang="en-US" sz="1400" b="0" dirty="0">
                <a:solidFill>
                  <a:srgbClr val="2D2015"/>
                </a:solidFill>
                <a:latin typeface="+mn-lt"/>
              </a:rPr>
              <a:t>可用。</a:t>
            </a:r>
            <a:endParaRPr lang="zh-CN" altLang="en-US" sz="1400" b="0" dirty="0">
              <a:solidFill>
                <a:srgbClr val="2D2015"/>
              </a:solidFill>
              <a:latin typeface="+mn-lt"/>
            </a:endParaRPr>
          </a:p>
          <a:p>
            <a:pPr marL="252095" indent="-171450" defTabSz="304800" eaLnBrk="0" hangingPunct="0">
              <a:lnSpc>
                <a:spcPct val="100000"/>
              </a:lnSpc>
              <a:spcBef>
                <a:spcPts val="0"/>
              </a:spcBef>
              <a:spcAft>
                <a:spcPts val="800"/>
              </a:spcAft>
              <a:buClrTx/>
              <a:buSzPct val="50000"/>
              <a:buFont typeface="Wingdings" panose="05000000000000000000" pitchFamily="2" charset="2"/>
              <a:buChar char="l"/>
              <a:defRPr/>
            </a:pPr>
            <a:r>
              <a:rPr lang="zh-CN" altLang="en-US" sz="1400" dirty="0">
                <a:solidFill>
                  <a:srgbClr val="C00000"/>
                </a:solidFill>
                <a:latin typeface="+mn-lt"/>
              </a:rPr>
              <a:t>多维扩展</a:t>
            </a:r>
            <a:endParaRPr lang="en-US" altLang="zh-CN" sz="1400" dirty="0">
              <a:solidFill>
                <a:srgbClr val="C00000"/>
              </a:solidFill>
              <a:latin typeface="+mn-lt"/>
            </a:endParaRPr>
          </a:p>
          <a:p>
            <a:pPr marL="80645" indent="0" defTabSz="304800" eaLnBrk="0" hangingPunct="0">
              <a:lnSpc>
                <a:spcPct val="100000"/>
              </a:lnSpc>
              <a:spcBef>
                <a:spcPts val="0"/>
              </a:spcBef>
              <a:spcAft>
                <a:spcPts val="800"/>
              </a:spcAft>
              <a:buClr>
                <a:srgbClr val="FF0000"/>
              </a:buClr>
              <a:buSzPct val="85000"/>
              <a:buNone/>
              <a:defRPr/>
            </a:pPr>
            <a:r>
              <a:rPr lang="en-US" altLang="zh-CN" sz="1400" b="0" dirty="0">
                <a:solidFill>
                  <a:srgbClr val="2D2015"/>
                </a:solidFill>
                <a:latin typeface="+mn-lt"/>
              </a:rPr>
              <a:t>	</a:t>
            </a:r>
            <a:r>
              <a:rPr lang="zh-CN" altLang="en-US" sz="1400" b="0" dirty="0" smtClean="0">
                <a:solidFill>
                  <a:srgbClr val="2D2015"/>
                </a:solidFill>
                <a:latin typeface="+mn-lt"/>
              </a:rPr>
              <a:t>计算</a:t>
            </a:r>
            <a:r>
              <a:rPr lang="zh-CN" altLang="en-US" sz="1400" b="0" dirty="0">
                <a:solidFill>
                  <a:srgbClr val="2D2015"/>
                </a:solidFill>
                <a:latin typeface="+mn-lt"/>
              </a:rPr>
              <a:t>节点双向扩展，横向扩展：支持</a:t>
            </a:r>
            <a:r>
              <a:rPr lang="en-US" altLang="zh-CN" sz="1400" b="0" dirty="0">
                <a:solidFill>
                  <a:srgbClr val="2D2015"/>
                </a:solidFill>
                <a:latin typeface="+mn-lt"/>
              </a:rPr>
              <a:t>1</a:t>
            </a:r>
            <a:r>
              <a:rPr lang="zh-CN" altLang="en-US" sz="1400" b="0" dirty="0">
                <a:solidFill>
                  <a:srgbClr val="2D2015"/>
                </a:solidFill>
                <a:latin typeface="+mn-lt"/>
              </a:rPr>
              <a:t>写</a:t>
            </a:r>
            <a:r>
              <a:rPr lang="en-US" altLang="zh-CN" sz="1400" b="0" dirty="0">
                <a:solidFill>
                  <a:srgbClr val="2D2015"/>
                </a:solidFill>
                <a:latin typeface="+mn-lt"/>
              </a:rPr>
              <a:t>15</a:t>
            </a:r>
            <a:r>
              <a:rPr lang="zh-CN" altLang="en-US" sz="1400" b="0" dirty="0">
                <a:solidFill>
                  <a:srgbClr val="2D2015"/>
                </a:solidFill>
                <a:latin typeface="+mn-lt"/>
              </a:rPr>
              <a:t>读横向扩展，纵向扩展：在线弹性</a:t>
            </a:r>
            <a:r>
              <a:rPr lang="zh-CN" altLang="en-US" sz="1400" b="0" dirty="0" smtClean="0">
                <a:solidFill>
                  <a:srgbClr val="2D2015"/>
                </a:solidFill>
                <a:latin typeface="+mn-lt"/>
              </a:rPr>
              <a:t>扩容</a:t>
            </a:r>
            <a:r>
              <a:rPr lang="zh-CN" altLang="en-US" sz="1400" b="0" dirty="0">
                <a:solidFill>
                  <a:srgbClr val="2D2015"/>
                </a:solidFill>
                <a:latin typeface="+mn-lt"/>
              </a:rPr>
              <a:t>，按需</a:t>
            </a:r>
            <a:r>
              <a:rPr lang="zh-CN" altLang="en-US" sz="1400" b="0" dirty="0" smtClean="0">
                <a:solidFill>
                  <a:srgbClr val="2D2015"/>
                </a:solidFill>
                <a:latin typeface="+mn-lt"/>
              </a:rPr>
              <a:t>计费</a:t>
            </a:r>
            <a:r>
              <a:rPr lang="zh-CN" altLang="en-US" sz="1400" b="0" dirty="0">
                <a:solidFill>
                  <a:srgbClr val="2D2015"/>
                </a:solidFill>
                <a:latin typeface="+mn-lt"/>
              </a:rPr>
              <a:t>。</a:t>
            </a:r>
            <a:endParaRPr lang="zh-CN" altLang="en-US" sz="1400" b="0" dirty="0">
              <a:solidFill>
                <a:srgbClr val="2D2015"/>
              </a:solidFill>
              <a:latin typeface="+mn-lt"/>
            </a:endParaRPr>
          </a:p>
          <a:p>
            <a:pPr marL="252095" indent="-171450" defTabSz="304800" eaLnBrk="0" hangingPunct="0">
              <a:lnSpc>
                <a:spcPct val="100000"/>
              </a:lnSpc>
              <a:spcBef>
                <a:spcPts val="0"/>
              </a:spcBef>
              <a:spcAft>
                <a:spcPts val="800"/>
              </a:spcAft>
              <a:buClrTx/>
              <a:buSzPct val="50000"/>
              <a:buFont typeface="Wingdings" panose="05000000000000000000" pitchFamily="2" charset="2"/>
              <a:buChar char="l"/>
              <a:defRPr/>
            </a:pPr>
            <a:r>
              <a:rPr lang="zh-CN" altLang="en-US" sz="1400" dirty="0">
                <a:solidFill>
                  <a:srgbClr val="C00000"/>
                </a:solidFill>
                <a:latin typeface="+mn-lt"/>
              </a:rPr>
              <a:t>海量存储</a:t>
            </a:r>
            <a:endParaRPr lang="en-US" altLang="zh-CN" sz="1400" dirty="0">
              <a:solidFill>
                <a:srgbClr val="C00000"/>
              </a:solidFill>
              <a:latin typeface="+mn-lt"/>
            </a:endParaRPr>
          </a:p>
          <a:p>
            <a:pPr marL="80645" indent="0" defTabSz="304800" eaLnBrk="0" hangingPunct="0">
              <a:lnSpc>
                <a:spcPct val="100000"/>
              </a:lnSpc>
              <a:spcBef>
                <a:spcPts val="0"/>
              </a:spcBef>
              <a:spcAft>
                <a:spcPts val="800"/>
              </a:spcAft>
              <a:buClr>
                <a:srgbClr val="FF0000"/>
              </a:buClr>
              <a:buSzPct val="85000"/>
              <a:buNone/>
              <a:defRPr/>
            </a:pPr>
            <a:r>
              <a:rPr lang="en-US" altLang="zh-CN" sz="1400" b="0" dirty="0">
                <a:solidFill>
                  <a:srgbClr val="2D2015"/>
                </a:solidFill>
                <a:latin typeface="+mn-lt"/>
              </a:rPr>
              <a:t>	</a:t>
            </a:r>
            <a:r>
              <a:rPr lang="zh-CN" altLang="en-US" sz="1400" b="0" dirty="0" smtClean="0">
                <a:solidFill>
                  <a:srgbClr val="2D2015"/>
                </a:solidFill>
                <a:latin typeface="+mn-lt"/>
              </a:rPr>
              <a:t>单</a:t>
            </a:r>
            <a:r>
              <a:rPr lang="zh-CN" altLang="en-US" sz="1400" b="0" dirty="0">
                <a:solidFill>
                  <a:srgbClr val="2D2015"/>
                </a:solidFill>
                <a:latin typeface="+mn-lt"/>
              </a:rPr>
              <a:t>实例扩容数据达</a:t>
            </a:r>
            <a:r>
              <a:rPr lang="en-US" altLang="zh-CN" sz="1400" b="0" dirty="0" smtClean="0">
                <a:solidFill>
                  <a:srgbClr val="2D2015"/>
                </a:solidFill>
                <a:latin typeface="+mn-lt"/>
              </a:rPr>
              <a:t>128</a:t>
            </a:r>
            <a:r>
              <a:rPr lang="en-US" altLang="zh-CN" sz="1400" b="0" dirty="0" smtClean="0">
                <a:solidFill>
                  <a:srgbClr val="2D2015"/>
                </a:solidFill>
                <a:latin typeface="+mn-lt"/>
                <a:cs typeface="Arial" panose="020B0604020202020204" pitchFamily="34" charset="0"/>
              </a:rPr>
              <a:t>T</a:t>
            </a:r>
            <a:r>
              <a:rPr lang="zh-CN" altLang="en-US" sz="1400" b="0" dirty="0">
                <a:solidFill>
                  <a:srgbClr val="2D2015"/>
                </a:solidFill>
                <a:latin typeface="+mn-lt"/>
              </a:rPr>
              <a:t>，无需分库分表，超低应用改造，业务急速上云。 </a:t>
            </a:r>
            <a:endParaRPr lang="zh-CN" altLang="en-US" sz="1400" b="0" dirty="0">
              <a:solidFill>
                <a:srgbClr val="2D2015"/>
              </a:solidFill>
              <a:latin typeface="+mn-lt"/>
            </a:endParaRPr>
          </a:p>
          <a:p>
            <a:pPr marL="252095" indent="-171450" defTabSz="304800" eaLnBrk="0" hangingPunct="0">
              <a:lnSpc>
                <a:spcPct val="100000"/>
              </a:lnSpc>
              <a:spcBef>
                <a:spcPts val="0"/>
              </a:spcBef>
              <a:spcAft>
                <a:spcPts val="800"/>
              </a:spcAft>
              <a:buClrTx/>
              <a:buSzPct val="50000"/>
              <a:buFont typeface="Wingdings" panose="05000000000000000000" pitchFamily="2" charset="2"/>
              <a:buChar char="l"/>
              <a:defRPr/>
            </a:pPr>
            <a:r>
              <a:rPr lang="zh-CN" altLang="en-US" sz="1400" dirty="0">
                <a:solidFill>
                  <a:srgbClr val="C00000"/>
                </a:solidFill>
                <a:latin typeface="+mn-lt"/>
              </a:rPr>
              <a:t>创新自研</a:t>
            </a:r>
            <a:endParaRPr lang="en-US" altLang="zh-CN" sz="1400" dirty="0">
              <a:solidFill>
                <a:srgbClr val="C00000"/>
              </a:solidFill>
              <a:latin typeface="+mn-lt"/>
            </a:endParaRPr>
          </a:p>
          <a:p>
            <a:pPr marL="80645" indent="0" defTabSz="304800" eaLnBrk="0" hangingPunct="0">
              <a:lnSpc>
                <a:spcPct val="100000"/>
              </a:lnSpc>
              <a:spcBef>
                <a:spcPts val="0"/>
              </a:spcBef>
              <a:spcAft>
                <a:spcPts val="800"/>
              </a:spcAft>
              <a:buClr>
                <a:srgbClr val="FF0000"/>
              </a:buClr>
              <a:buSzPct val="85000"/>
              <a:buNone/>
              <a:defRPr/>
            </a:pPr>
            <a:r>
              <a:rPr lang="en-US" altLang="zh-CN" sz="1400" b="0" dirty="0" smtClean="0">
                <a:solidFill>
                  <a:srgbClr val="2D2015"/>
                </a:solidFill>
                <a:latin typeface="+mn-lt"/>
              </a:rPr>
              <a:t>	</a:t>
            </a:r>
            <a:r>
              <a:rPr lang="en-US" altLang="zh-CN" sz="1400" b="0" dirty="0" smtClean="0">
                <a:solidFill>
                  <a:srgbClr val="2D2015"/>
                </a:solidFill>
                <a:latin typeface="+mn-lt"/>
                <a:cs typeface="Arial" panose="020B0604020202020204" pitchFamily="34" charset="0"/>
              </a:rPr>
              <a:t>cloud-native </a:t>
            </a:r>
            <a:r>
              <a:rPr lang="zh-CN" altLang="en-US" sz="1400" b="0" dirty="0" smtClean="0">
                <a:solidFill>
                  <a:srgbClr val="2D2015"/>
                </a:solidFill>
                <a:latin typeface="+mn-lt"/>
              </a:rPr>
              <a:t>分布式数据库</a:t>
            </a:r>
            <a:r>
              <a:rPr lang="zh-CN" altLang="en-US" sz="1400" b="0" dirty="0">
                <a:solidFill>
                  <a:srgbClr val="2D2015"/>
                </a:solidFill>
                <a:latin typeface="+mn-lt"/>
              </a:rPr>
              <a:t>架构，基于华为最新</a:t>
            </a:r>
            <a:r>
              <a:rPr lang="zh-CN" altLang="en-US" sz="1400" b="0" dirty="0" smtClean="0">
                <a:solidFill>
                  <a:srgbClr val="2D2015"/>
                </a:solidFill>
                <a:latin typeface="+mn-lt"/>
              </a:rPr>
              <a:t>一代 </a:t>
            </a:r>
            <a:r>
              <a:rPr lang="en-US" altLang="zh-CN" sz="1400" b="0" dirty="0" smtClean="0">
                <a:solidFill>
                  <a:srgbClr val="2D2015"/>
                </a:solidFill>
                <a:latin typeface="+mn-lt"/>
                <a:cs typeface="Arial" panose="020B0604020202020204" pitchFamily="34" charset="0"/>
              </a:rPr>
              <a:t>DFV </a:t>
            </a:r>
            <a:r>
              <a:rPr lang="zh-CN" altLang="en-US" sz="1400" b="0" dirty="0" smtClean="0">
                <a:solidFill>
                  <a:srgbClr val="2D2015"/>
                </a:solidFill>
                <a:latin typeface="+mn-lt"/>
              </a:rPr>
              <a:t>存储</a:t>
            </a:r>
            <a:r>
              <a:rPr lang="zh-CN" altLang="en-US" sz="1400" b="0" dirty="0">
                <a:solidFill>
                  <a:srgbClr val="2D2015"/>
                </a:solidFill>
                <a:latin typeface="+mn-lt"/>
              </a:rPr>
              <a:t>计算存储分离，</a:t>
            </a:r>
            <a:r>
              <a:rPr lang="zh-CN" altLang="en-US" sz="1400" b="0" dirty="0" smtClean="0">
                <a:solidFill>
                  <a:srgbClr val="2D2015"/>
                </a:solidFill>
                <a:latin typeface="+mn-lt"/>
              </a:rPr>
              <a:t>保证</a:t>
            </a:r>
            <a:r>
              <a:rPr lang="zh-CN" altLang="en-US" sz="1400" b="0" dirty="0">
                <a:solidFill>
                  <a:srgbClr val="2D2015"/>
                </a:solidFill>
                <a:latin typeface="+mn-lt"/>
              </a:rPr>
              <a:t>扩展性价比；数据库逻辑下推存储，最小网络负载，极致性能。</a:t>
            </a:r>
            <a:endParaRPr lang="zh-CN" altLang="en-US" sz="1400" b="0" dirty="0">
              <a:solidFill>
                <a:srgbClr val="2D2015"/>
              </a:solidFill>
              <a:latin typeface="+mn-lt"/>
            </a:endParaRPr>
          </a:p>
          <a:p>
            <a:pPr marL="252095" indent="-171450" defTabSz="304800" eaLnBrk="0" hangingPunct="0">
              <a:lnSpc>
                <a:spcPct val="100000"/>
              </a:lnSpc>
              <a:spcBef>
                <a:spcPts val="0"/>
              </a:spcBef>
              <a:spcAft>
                <a:spcPts val="800"/>
              </a:spcAft>
              <a:buClrTx/>
              <a:buSzPct val="50000"/>
              <a:buFont typeface="Wingdings" panose="05000000000000000000" pitchFamily="2" charset="2"/>
              <a:buChar char="l"/>
              <a:defRPr/>
            </a:pPr>
            <a:r>
              <a:rPr lang="zh-CN" altLang="en-US" sz="1400" dirty="0">
                <a:solidFill>
                  <a:srgbClr val="C00000"/>
                </a:solidFill>
                <a:latin typeface="+mn-lt"/>
              </a:rPr>
              <a:t>卓越性能</a:t>
            </a:r>
            <a:endParaRPr lang="en-US" altLang="zh-CN" sz="1400" dirty="0">
              <a:solidFill>
                <a:srgbClr val="C00000"/>
              </a:solidFill>
              <a:latin typeface="+mn-lt"/>
            </a:endParaRPr>
          </a:p>
          <a:p>
            <a:pPr marL="80645" indent="0" defTabSz="304800" eaLnBrk="0" hangingPunct="0">
              <a:lnSpc>
                <a:spcPct val="100000"/>
              </a:lnSpc>
              <a:spcBef>
                <a:spcPts val="0"/>
              </a:spcBef>
              <a:spcAft>
                <a:spcPts val="800"/>
              </a:spcAft>
              <a:buClr>
                <a:srgbClr val="FF0000"/>
              </a:buClr>
              <a:buSzPct val="85000"/>
              <a:buNone/>
              <a:defRPr/>
            </a:pPr>
            <a:r>
              <a:rPr lang="en-US" altLang="zh-CN" sz="1400" b="0" dirty="0">
                <a:solidFill>
                  <a:srgbClr val="2D2015"/>
                </a:solidFill>
                <a:latin typeface="+mn-lt"/>
              </a:rPr>
              <a:t>	</a:t>
            </a:r>
            <a:r>
              <a:rPr lang="zh-CN" altLang="en-US" sz="1400" b="0" dirty="0" smtClean="0">
                <a:solidFill>
                  <a:srgbClr val="2D2015"/>
                </a:solidFill>
                <a:latin typeface="+mn-lt"/>
              </a:rPr>
              <a:t>性能</a:t>
            </a:r>
            <a:r>
              <a:rPr lang="zh-CN" altLang="en-US" sz="1400" b="0" dirty="0">
                <a:solidFill>
                  <a:srgbClr val="2D2015"/>
                </a:solidFill>
                <a:latin typeface="+mn-lt"/>
              </a:rPr>
              <a:t>最高提升至</a:t>
            </a:r>
            <a:r>
              <a:rPr lang="zh-CN" altLang="en-US" sz="1400" b="0" dirty="0" smtClean="0">
                <a:solidFill>
                  <a:srgbClr val="2D2015"/>
                </a:solidFill>
                <a:latin typeface="+mn-lt"/>
              </a:rPr>
              <a:t>原生</a:t>
            </a:r>
            <a:r>
              <a:rPr lang="en-US" altLang="zh-CN" sz="1400" b="0" dirty="0" smtClean="0">
                <a:solidFill>
                  <a:srgbClr val="2D2015"/>
                </a:solidFill>
                <a:latin typeface="+mn-lt"/>
                <a:cs typeface="Arial" panose="020B0604020202020204" pitchFamily="34" charset="0"/>
              </a:rPr>
              <a:t>MySQL</a:t>
            </a:r>
            <a:r>
              <a:rPr lang="zh-CN" altLang="en-US" sz="1400" b="0" dirty="0" smtClean="0">
                <a:solidFill>
                  <a:srgbClr val="2D2015"/>
                </a:solidFill>
                <a:latin typeface="+mn-lt"/>
              </a:rPr>
              <a:t>的</a:t>
            </a:r>
            <a:r>
              <a:rPr lang="en-US" altLang="zh-CN" sz="1400" b="0" dirty="0">
                <a:solidFill>
                  <a:srgbClr val="2D2015"/>
                </a:solidFill>
                <a:latin typeface="+mn-lt"/>
              </a:rPr>
              <a:t>7</a:t>
            </a:r>
            <a:r>
              <a:rPr lang="zh-CN" altLang="en-US" sz="1400" b="0" dirty="0">
                <a:solidFill>
                  <a:srgbClr val="2D2015"/>
                </a:solidFill>
                <a:latin typeface="+mn-lt"/>
              </a:rPr>
              <a:t>倍，</a:t>
            </a:r>
            <a:r>
              <a:rPr lang="en-US" altLang="zh-CN" sz="1400" b="0" dirty="0">
                <a:solidFill>
                  <a:srgbClr val="2D2015"/>
                </a:solidFill>
                <a:latin typeface="+mn-lt"/>
              </a:rPr>
              <a:t>100%</a:t>
            </a:r>
            <a:r>
              <a:rPr lang="zh-CN" altLang="en-US" sz="1400" b="0" dirty="0" smtClean="0">
                <a:solidFill>
                  <a:srgbClr val="2D2015"/>
                </a:solidFill>
                <a:latin typeface="+mn-lt"/>
              </a:rPr>
              <a:t>兼容</a:t>
            </a:r>
            <a:r>
              <a:rPr lang="en-US" altLang="zh-CN" sz="1400" b="0" dirty="0" smtClean="0">
                <a:solidFill>
                  <a:srgbClr val="2D2015"/>
                </a:solidFill>
                <a:latin typeface="+mn-lt"/>
                <a:cs typeface="Arial" panose="020B0604020202020204" pitchFamily="34" charset="0"/>
              </a:rPr>
              <a:t>MySQL</a:t>
            </a:r>
            <a:r>
              <a:rPr lang="zh-CN" altLang="en-US" sz="1400" b="0" dirty="0" smtClean="0">
                <a:solidFill>
                  <a:srgbClr val="2D2015"/>
                </a:solidFill>
                <a:latin typeface="+mn-lt"/>
              </a:rPr>
              <a:t>，业界领先。</a:t>
            </a:r>
            <a:endParaRPr lang="zh-CN" altLang="en-US" sz="1400" b="0" dirty="0">
              <a:solidFill>
                <a:srgbClr val="2D2015"/>
              </a:solidFill>
              <a:latin typeface="+mn-lt"/>
            </a:endParaRPr>
          </a:p>
          <a:p>
            <a:pPr marL="252095" indent="-171450" defTabSz="304800" eaLnBrk="0" hangingPunct="0">
              <a:lnSpc>
                <a:spcPct val="100000"/>
              </a:lnSpc>
              <a:spcBef>
                <a:spcPts val="0"/>
              </a:spcBef>
              <a:spcAft>
                <a:spcPts val="800"/>
              </a:spcAft>
              <a:buClrTx/>
              <a:buSzPct val="50000"/>
              <a:buFont typeface="Wingdings" panose="05000000000000000000" pitchFamily="2" charset="2"/>
              <a:buChar char="l"/>
              <a:defRPr/>
            </a:pPr>
            <a:r>
              <a:rPr lang="zh-CN" altLang="en-US" sz="1400" dirty="0">
                <a:solidFill>
                  <a:srgbClr val="C00000"/>
                </a:solidFill>
                <a:latin typeface="+mn-lt"/>
              </a:rPr>
              <a:t>尖端硬件</a:t>
            </a:r>
            <a:endParaRPr lang="en-US" altLang="zh-CN" sz="1400" dirty="0">
              <a:solidFill>
                <a:srgbClr val="C00000"/>
              </a:solidFill>
              <a:latin typeface="+mn-lt"/>
            </a:endParaRPr>
          </a:p>
          <a:p>
            <a:pPr marL="80645" indent="0" defTabSz="304800" eaLnBrk="0" hangingPunct="0">
              <a:lnSpc>
                <a:spcPct val="100000"/>
              </a:lnSpc>
              <a:spcBef>
                <a:spcPts val="0"/>
              </a:spcBef>
              <a:spcAft>
                <a:spcPts val="800"/>
              </a:spcAft>
              <a:buClrTx/>
              <a:buSzPct val="85000"/>
              <a:buNone/>
              <a:defRPr/>
            </a:pPr>
            <a:r>
              <a:rPr lang="en-US" altLang="zh-CN" sz="1400" b="0" dirty="0">
                <a:solidFill>
                  <a:srgbClr val="2D2015"/>
                </a:solidFill>
                <a:latin typeface="+mn-lt"/>
              </a:rPr>
              <a:t>	</a:t>
            </a:r>
            <a:r>
              <a:rPr lang="zh-CN" altLang="en-US" sz="1400" b="0" dirty="0" smtClean="0">
                <a:solidFill>
                  <a:srgbClr val="2D2015"/>
                </a:solidFill>
                <a:latin typeface="+mn-lt"/>
              </a:rPr>
              <a:t>基于 </a:t>
            </a:r>
            <a:r>
              <a:rPr lang="en-US" altLang="zh-CN" sz="1400" b="0" dirty="0" smtClean="0">
                <a:solidFill>
                  <a:srgbClr val="2D2015"/>
                </a:solidFill>
                <a:latin typeface="+mn-lt"/>
                <a:cs typeface="Arial" panose="020B0604020202020204" pitchFamily="34" charset="0"/>
              </a:rPr>
              <a:t>V5 </a:t>
            </a:r>
            <a:r>
              <a:rPr lang="en-US" altLang="zh-CN" sz="1400" b="0" dirty="0" err="1" smtClean="0">
                <a:solidFill>
                  <a:srgbClr val="2D2015"/>
                </a:solidFill>
                <a:latin typeface="+mn-lt"/>
                <a:cs typeface="Arial" panose="020B0604020202020204" pitchFamily="34" charset="0"/>
              </a:rPr>
              <a:t>CPU+Optane</a:t>
            </a:r>
            <a:r>
              <a:rPr lang="en-US" altLang="zh-CN" sz="1400" b="0" dirty="0" smtClean="0">
                <a:solidFill>
                  <a:srgbClr val="2D2015"/>
                </a:solidFill>
                <a:latin typeface="+mn-lt"/>
                <a:cs typeface="Arial" panose="020B0604020202020204" pitchFamily="34" charset="0"/>
              </a:rPr>
              <a:t> </a:t>
            </a:r>
            <a:r>
              <a:rPr lang="en-US" altLang="zh-CN" sz="1400" b="0" dirty="0">
                <a:solidFill>
                  <a:srgbClr val="2D2015"/>
                </a:solidFill>
                <a:latin typeface="+mn-lt"/>
                <a:cs typeface="Arial" panose="020B0604020202020204" pitchFamily="34" charset="0"/>
              </a:rPr>
              <a:t>DC </a:t>
            </a:r>
            <a:r>
              <a:rPr lang="en-US" altLang="zh-CN" sz="1400" b="0" dirty="0" smtClean="0">
                <a:solidFill>
                  <a:srgbClr val="2D2015"/>
                </a:solidFill>
                <a:latin typeface="+mn-lt"/>
                <a:cs typeface="Arial" panose="020B0604020202020204" pitchFamily="34" charset="0"/>
              </a:rPr>
              <a:t>SSD+RDMA </a:t>
            </a:r>
            <a:r>
              <a:rPr lang="zh-CN" altLang="en-US" sz="1400" b="0" dirty="0" smtClean="0">
                <a:solidFill>
                  <a:srgbClr val="2D2015"/>
                </a:solidFill>
                <a:latin typeface="+mn-lt"/>
              </a:rPr>
              <a:t>网络</a:t>
            </a:r>
            <a:r>
              <a:rPr lang="zh-CN" altLang="en-US" sz="1400" b="0" dirty="0">
                <a:solidFill>
                  <a:srgbClr val="2D2015"/>
                </a:solidFill>
                <a:latin typeface="+mn-lt"/>
              </a:rPr>
              <a:t>行业领先硬件组合，数据处理既</a:t>
            </a:r>
            <a:r>
              <a:rPr lang="zh-CN" altLang="en-US" sz="1400" b="0" dirty="0" smtClean="0">
                <a:solidFill>
                  <a:srgbClr val="2D2015"/>
                </a:solidFill>
                <a:latin typeface="+mn-lt"/>
              </a:rPr>
              <a:t>稳又快。</a:t>
            </a:r>
            <a:endParaRPr lang="en-US" altLang="zh-CN" sz="1400" b="0" dirty="0">
              <a:solidFill>
                <a:srgbClr val="2D2015"/>
              </a:solidFill>
              <a:latin typeface="+mn-lt"/>
            </a:endParaRPr>
          </a:p>
          <a:p>
            <a:pPr marL="252095" indent="-171450" defTabSz="304800" eaLnBrk="0" hangingPunct="0">
              <a:lnSpc>
                <a:spcPct val="100000"/>
              </a:lnSpc>
              <a:spcBef>
                <a:spcPts val="0"/>
              </a:spcBef>
              <a:spcAft>
                <a:spcPts val="800"/>
              </a:spcAft>
              <a:buClr>
                <a:srgbClr val="FF0000"/>
              </a:buClr>
              <a:buSzPct val="85000"/>
              <a:buFont typeface="Wingdings" panose="05000000000000000000" pitchFamily="2" charset="2"/>
              <a:buChar char="§"/>
              <a:defRPr/>
            </a:pPr>
            <a:endParaRPr lang="en-US" altLang="zh-CN" sz="1400" b="0" dirty="0">
              <a:solidFill>
                <a:srgbClr val="2D2015"/>
              </a:solidFill>
              <a:latin typeface="+mn-lt"/>
            </a:endParaRPr>
          </a:p>
        </p:txBody>
      </p:sp>
      <p:sp>
        <p:nvSpPr>
          <p:cNvPr id="2" name="标题 1"/>
          <p:cNvSpPr>
            <a:spLocks noGrp="1"/>
          </p:cNvSpPr>
          <p:nvPr>
            <p:ph type="title"/>
          </p:nvPr>
        </p:nvSpPr>
        <p:spPr/>
        <p:txBody>
          <a:bodyPr/>
          <a:lstStyle/>
          <a:p>
            <a:r>
              <a:rPr lang="en-US" altLang="zh-CN" dirty="0" err="1"/>
              <a:t>GaussDB</a:t>
            </a:r>
            <a:r>
              <a:rPr lang="en-US" altLang="zh-CN" dirty="0"/>
              <a:t>(for MySQL)</a:t>
            </a:r>
            <a:r>
              <a:rPr lang="zh-CN" altLang="en-US" dirty="0" smtClean="0"/>
              <a:t>的</a:t>
            </a:r>
            <a:r>
              <a:rPr lang="zh-CN" altLang="en-US" dirty="0"/>
              <a:t>架构和</a:t>
            </a:r>
            <a:r>
              <a:rPr lang="zh-CN" altLang="en-US" dirty="0" smtClean="0"/>
              <a:t>特点</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79621" y="1243212"/>
            <a:ext cx="6632757" cy="5083630"/>
            <a:chOff x="437878" y="1243212"/>
            <a:chExt cx="6632757" cy="5083630"/>
          </a:xfrm>
        </p:grpSpPr>
        <p:sp>
          <p:nvSpPr>
            <p:cNvPr id="52" name="矩形 51"/>
            <p:cNvSpPr/>
            <p:nvPr/>
          </p:nvSpPr>
          <p:spPr>
            <a:xfrm>
              <a:off x="437879" y="1243212"/>
              <a:ext cx="6632756" cy="5083630"/>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437878" y="1275061"/>
              <a:ext cx="6441223" cy="4956531"/>
              <a:chOff x="437878" y="1275061"/>
              <a:chExt cx="6441223" cy="4956531"/>
            </a:xfrm>
          </p:grpSpPr>
          <p:grpSp>
            <p:nvGrpSpPr>
              <p:cNvPr id="63" name="组合 62"/>
              <p:cNvGrpSpPr/>
              <p:nvPr/>
            </p:nvGrpSpPr>
            <p:grpSpPr>
              <a:xfrm>
                <a:off x="437878" y="1275061"/>
                <a:ext cx="6441223" cy="4956531"/>
                <a:chOff x="437879" y="1275061"/>
                <a:chExt cx="10542144" cy="4956531"/>
              </a:xfrm>
            </p:grpSpPr>
            <p:sp>
              <p:nvSpPr>
                <p:cNvPr id="66" name="圆角矩形 65"/>
                <p:cNvSpPr/>
                <p:nvPr/>
              </p:nvSpPr>
              <p:spPr>
                <a:xfrm>
                  <a:off x="437880" y="3084060"/>
                  <a:ext cx="5245643" cy="3128482"/>
                </a:xfrm>
                <a:prstGeom prst="roundRect">
                  <a:avLst/>
                </a:prstGeom>
                <a:solidFill>
                  <a:schemeClr val="bg1">
                    <a:alpha val="75000"/>
                  </a:schemeClr>
                </a:solidFill>
                <a:ln w="6350">
                  <a:solidFill>
                    <a:schemeClr val="bg1">
                      <a:lumMod val="65000"/>
                    </a:schemeClr>
                  </a:solidFill>
                </a:ln>
                <a:effectLst>
                  <a:outerShdw blurRad="50800" dist="38100" dir="2700000" algn="ctr" rotWithShape="0">
                    <a:schemeClr val="bg1">
                      <a:lumMod val="75000"/>
                      <a:alpha val="75000"/>
                    </a:scheme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solidFill>
                      <a:schemeClr val="tx1"/>
                    </a:solidFill>
                  </a:endParaRPr>
                </a:p>
              </p:txBody>
            </p:sp>
            <p:sp>
              <p:nvSpPr>
                <p:cNvPr id="67" name="矩形 66"/>
                <p:cNvSpPr/>
                <p:nvPr/>
              </p:nvSpPr>
              <p:spPr>
                <a:xfrm>
                  <a:off x="2608036" y="4672033"/>
                  <a:ext cx="1085422"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bg1"/>
                      </a:solidFill>
                      <a:cs typeface="Arial" panose="020B0604020202020204" pitchFamily="34" charset="0"/>
                    </a:rPr>
                    <a:t>Log Replay</a:t>
                  </a:r>
                  <a:endParaRPr lang="en-US" sz="1200" dirty="0">
                    <a:solidFill>
                      <a:schemeClr val="bg1"/>
                    </a:solidFill>
                    <a:cs typeface="Arial" panose="020B0604020202020204" pitchFamily="34" charset="0"/>
                  </a:endParaRPr>
                </a:p>
              </p:txBody>
            </p:sp>
            <p:sp>
              <p:nvSpPr>
                <p:cNvPr id="68" name="矩形 67"/>
                <p:cNvSpPr/>
                <p:nvPr/>
              </p:nvSpPr>
              <p:spPr>
                <a:xfrm>
                  <a:off x="4145778" y="4672033"/>
                  <a:ext cx="1447702"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bg1"/>
                      </a:solidFill>
                      <a:cs typeface="Arial" panose="020B0604020202020204" pitchFamily="34" charset="0"/>
                    </a:rPr>
                    <a:t>Page Manager</a:t>
                  </a:r>
                  <a:endParaRPr lang="en-US" sz="1200" dirty="0">
                    <a:solidFill>
                      <a:schemeClr val="bg1"/>
                    </a:solidFill>
                    <a:cs typeface="Arial" panose="020B0604020202020204" pitchFamily="34" charset="0"/>
                  </a:endParaRPr>
                </a:p>
              </p:txBody>
            </p:sp>
            <p:sp>
              <p:nvSpPr>
                <p:cNvPr id="69" name="矩形 68"/>
                <p:cNvSpPr/>
                <p:nvPr/>
              </p:nvSpPr>
              <p:spPr>
                <a:xfrm>
                  <a:off x="3962717" y="5567596"/>
                  <a:ext cx="1606820"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bg1"/>
                      </a:solidFill>
                      <a:cs typeface="Arial" panose="020B0604020202020204" pitchFamily="34" charset="0"/>
                    </a:rPr>
                    <a:t>Log Replication</a:t>
                  </a:r>
                  <a:endParaRPr lang="en-US" sz="1200" dirty="0">
                    <a:solidFill>
                      <a:schemeClr val="bg1"/>
                    </a:solidFill>
                    <a:cs typeface="Arial" panose="020B0604020202020204" pitchFamily="34" charset="0"/>
                  </a:endParaRPr>
                </a:p>
              </p:txBody>
            </p:sp>
            <p:sp>
              <p:nvSpPr>
                <p:cNvPr id="70" name="矩形 69"/>
                <p:cNvSpPr/>
                <p:nvPr/>
              </p:nvSpPr>
              <p:spPr>
                <a:xfrm>
                  <a:off x="2446753" y="5567596"/>
                  <a:ext cx="1317938"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bg1"/>
                      </a:solidFill>
                      <a:cs typeface="Arial" panose="020B0604020202020204" pitchFamily="34" charset="0"/>
                    </a:rPr>
                    <a:t>Crash Recovery</a:t>
                  </a:r>
                  <a:endParaRPr lang="en-US" sz="1200" dirty="0">
                    <a:solidFill>
                      <a:schemeClr val="bg1"/>
                    </a:solidFill>
                    <a:cs typeface="Arial" panose="020B0604020202020204" pitchFamily="34" charset="0"/>
                  </a:endParaRPr>
                </a:p>
              </p:txBody>
            </p:sp>
            <p:sp>
              <p:nvSpPr>
                <p:cNvPr id="71" name="矩形 70"/>
                <p:cNvSpPr/>
                <p:nvPr/>
              </p:nvSpPr>
              <p:spPr>
                <a:xfrm>
                  <a:off x="980247" y="4672033"/>
                  <a:ext cx="1085422"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bg1"/>
                      </a:solidFill>
                      <a:cs typeface="Arial" panose="020B0604020202020204" pitchFamily="34" charset="0"/>
                    </a:rPr>
                    <a:t>Log Write</a:t>
                  </a:r>
                  <a:endParaRPr lang="en-US" sz="1200" dirty="0">
                    <a:solidFill>
                      <a:schemeClr val="bg1"/>
                    </a:solidFill>
                    <a:cs typeface="Arial" panose="020B0604020202020204" pitchFamily="34" charset="0"/>
                  </a:endParaRPr>
                </a:p>
              </p:txBody>
            </p:sp>
            <p:sp>
              <p:nvSpPr>
                <p:cNvPr id="72" name="矩形 71"/>
                <p:cNvSpPr/>
                <p:nvPr/>
              </p:nvSpPr>
              <p:spPr>
                <a:xfrm>
                  <a:off x="980247" y="5567596"/>
                  <a:ext cx="1085422"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solidFill>
                        <a:schemeClr val="bg1"/>
                      </a:solidFill>
                      <a:cs typeface="Arial" panose="020B0604020202020204" pitchFamily="34" charset="0"/>
                    </a:rPr>
                    <a:t>Log Read</a:t>
                  </a:r>
                  <a:endParaRPr lang="en-US" sz="1200" dirty="0">
                    <a:solidFill>
                      <a:schemeClr val="bg1"/>
                    </a:solidFill>
                    <a:cs typeface="Arial" panose="020B0604020202020204" pitchFamily="34" charset="0"/>
                  </a:endParaRPr>
                </a:p>
              </p:txBody>
            </p:sp>
            <p:sp>
              <p:nvSpPr>
                <p:cNvPr id="73" name="矩形 72"/>
                <p:cNvSpPr/>
                <p:nvPr/>
              </p:nvSpPr>
              <p:spPr>
                <a:xfrm>
                  <a:off x="972855" y="3950888"/>
                  <a:ext cx="4258346"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solidFill>
                        <a:schemeClr val="bg1"/>
                      </a:solidFill>
                      <a:cs typeface="Arial" panose="020B0604020202020204" pitchFamily="34" charset="0"/>
                    </a:rPr>
                    <a:t>Slice Service</a:t>
                  </a:r>
                  <a:endParaRPr lang="en-US" sz="1400" dirty="0">
                    <a:solidFill>
                      <a:schemeClr val="bg1"/>
                    </a:solidFill>
                    <a:cs typeface="Arial" panose="020B0604020202020204" pitchFamily="34" charset="0"/>
                  </a:endParaRPr>
                </a:p>
              </p:txBody>
            </p:sp>
            <p:sp>
              <p:nvSpPr>
                <p:cNvPr id="74" name="圆角矩形 73"/>
                <p:cNvSpPr/>
                <p:nvPr/>
              </p:nvSpPr>
              <p:spPr>
                <a:xfrm>
                  <a:off x="437879" y="1275061"/>
                  <a:ext cx="5245643" cy="1372137"/>
                </a:xfrm>
                <a:prstGeom prst="roundRect">
                  <a:avLst/>
                </a:prstGeom>
                <a:solidFill>
                  <a:schemeClr val="bg1">
                    <a:alpha val="75000"/>
                  </a:schemeClr>
                </a:solidFill>
                <a:ln w="6350">
                  <a:solidFill>
                    <a:schemeClr val="bg1">
                      <a:lumMod val="65000"/>
                    </a:schemeClr>
                  </a:solidFill>
                </a:ln>
                <a:effectLst>
                  <a:outerShdw blurRad="50800" dist="38100" dir="2700000" algn="ctr" rotWithShape="0">
                    <a:schemeClr val="bg1">
                      <a:lumMod val="75000"/>
                      <a:alpha val="75000"/>
                    </a:scheme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solidFill>
                      <a:schemeClr val="tx1"/>
                    </a:solidFill>
                  </a:endParaRPr>
                </a:p>
              </p:txBody>
            </p:sp>
            <p:sp>
              <p:nvSpPr>
                <p:cNvPr id="75" name="矩形 74"/>
                <p:cNvSpPr/>
                <p:nvPr/>
              </p:nvSpPr>
              <p:spPr>
                <a:xfrm>
                  <a:off x="988516" y="1838708"/>
                  <a:ext cx="1173660"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solidFill>
                        <a:schemeClr val="bg1"/>
                      </a:solidFill>
                    </a:rPr>
                    <a:t>Transaction</a:t>
                  </a:r>
                  <a:endParaRPr lang="en-US" sz="1400" dirty="0">
                    <a:solidFill>
                      <a:schemeClr val="bg1"/>
                    </a:solidFill>
                  </a:endParaRPr>
                </a:p>
              </p:txBody>
            </p:sp>
            <p:sp>
              <p:nvSpPr>
                <p:cNvPr id="76" name="文本框 75"/>
                <p:cNvSpPr txBox="1"/>
                <p:nvPr/>
              </p:nvSpPr>
              <p:spPr>
                <a:xfrm>
                  <a:off x="2275216" y="1323800"/>
                  <a:ext cx="1650758" cy="307777"/>
                </a:xfrm>
                <a:prstGeom prst="rect">
                  <a:avLst/>
                </a:prstGeom>
                <a:noFill/>
              </p:spPr>
              <p:txBody>
                <a:bodyPr wrap="none" rtlCol="0">
                  <a:spAutoFit/>
                </a:bodyPr>
                <a:lstStyle/>
                <a:p>
                  <a:r>
                    <a:rPr lang="en-US" sz="1400" dirty="0" smtClean="0">
                      <a:cs typeface="Arial" panose="020B0604020202020204" pitchFamily="34" charset="0"/>
                    </a:rPr>
                    <a:t>SQL Node</a:t>
                  </a:r>
                  <a:endParaRPr lang="en-US" sz="1400" dirty="0">
                    <a:cs typeface="Arial" panose="020B0604020202020204" pitchFamily="34" charset="0"/>
                  </a:endParaRPr>
                </a:p>
              </p:txBody>
            </p:sp>
            <p:sp>
              <p:nvSpPr>
                <p:cNvPr id="77" name="文本框 76"/>
                <p:cNvSpPr txBox="1"/>
                <p:nvPr/>
              </p:nvSpPr>
              <p:spPr>
                <a:xfrm>
                  <a:off x="1965077" y="3286655"/>
                  <a:ext cx="2143993" cy="307777"/>
                </a:xfrm>
                <a:prstGeom prst="rect">
                  <a:avLst/>
                </a:prstGeom>
                <a:noFill/>
              </p:spPr>
              <p:txBody>
                <a:bodyPr wrap="none" rtlCol="0">
                  <a:spAutoFit/>
                </a:bodyPr>
                <a:lstStyle/>
                <a:p>
                  <a:r>
                    <a:rPr lang="en-US" sz="1400" dirty="0" smtClean="0">
                      <a:cs typeface="Arial" panose="020B0604020202020204" pitchFamily="34" charset="0"/>
                    </a:rPr>
                    <a:t>Storage Node</a:t>
                  </a:r>
                  <a:endParaRPr lang="en-US" sz="1400" dirty="0">
                    <a:cs typeface="Arial" panose="020B0604020202020204" pitchFamily="34" charset="0"/>
                  </a:endParaRPr>
                </a:p>
              </p:txBody>
            </p:sp>
            <p:sp>
              <p:nvSpPr>
                <p:cNvPr id="78" name="圆角矩形 77"/>
                <p:cNvSpPr/>
                <p:nvPr/>
              </p:nvSpPr>
              <p:spPr>
                <a:xfrm>
                  <a:off x="6135845" y="3103110"/>
                  <a:ext cx="2150906" cy="3128482"/>
                </a:xfrm>
                <a:prstGeom prst="roundRect">
                  <a:avLst/>
                </a:prstGeom>
                <a:solidFill>
                  <a:schemeClr val="bg1">
                    <a:alpha val="75000"/>
                  </a:schemeClr>
                </a:solidFill>
                <a:ln w="6350">
                  <a:solidFill>
                    <a:schemeClr val="bg1">
                      <a:lumMod val="65000"/>
                    </a:schemeClr>
                  </a:solidFill>
                </a:ln>
                <a:effectLst>
                  <a:outerShdw blurRad="50800" dist="38100" dir="2700000" algn="ctr" rotWithShape="0">
                    <a:schemeClr val="bg1">
                      <a:lumMod val="75000"/>
                      <a:alpha val="75000"/>
                    </a:scheme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solidFill>
                      <a:schemeClr val="tx1"/>
                    </a:solidFill>
                  </a:endParaRPr>
                </a:p>
              </p:txBody>
            </p:sp>
            <p:sp>
              <p:nvSpPr>
                <p:cNvPr id="79" name="矩形 78"/>
                <p:cNvSpPr/>
                <p:nvPr/>
              </p:nvSpPr>
              <p:spPr>
                <a:xfrm>
                  <a:off x="6678211" y="4791329"/>
                  <a:ext cx="1085422"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bg1"/>
                      </a:solidFill>
                      <a:cs typeface="Arial" panose="020B0604020202020204" pitchFamily="34" charset="0"/>
                    </a:rPr>
                    <a:t>……</a:t>
                  </a:r>
                  <a:endParaRPr lang="en-US" sz="1200" dirty="0">
                    <a:solidFill>
                      <a:schemeClr val="bg1"/>
                    </a:solidFill>
                    <a:cs typeface="Arial" panose="020B0604020202020204" pitchFamily="34" charset="0"/>
                  </a:endParaRPr>
                </a:p>
              </p:txBody>
            </p:sp>
            <p:sp>
              <p:nvSpPr>
                <p:cNvPr id="80" name="矩形 79"/>
                <p:cNvSpPr/>
                <p:nvPr/>
              </p:nvSpPr>
              <p:spPr>
                <a:xfrm>
                  <a:off x="6408925" y="5586646"/>
                  <a:ext cx="1601712"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bg1"/>
                      </a:solidFill>
                      <a:cs typeface="Arial" panose="020B0604020202020204" pitchFamily="34" charset="0"/>
                    </a:rPr>
                    <a:t>Log Replication</a:t>
                  </a:r>
                  <a:endParaRPr lang="en-US" sz="1200" dirty="0">
                    <a:solidFill>
                      <a:schemeClr val="bg1"/>
                    </a:solidFill>
                    <a:cs typeface="Arial" panose="020B0604020202020204" pitchFamily="34" charset="0"/>
                  </a:endParaRPr>
                </a:p>
              </p:txBody>
            </p:sp>
            <p:sp>
              <p:nvSpPr>
                <p:cNvPr id="81" name="文本框 80"/>
                <p:cNvSpPr txBox="1"/>
                <p:nvPr/>
              </p:nvSpPr>
              <p:spPr>
                <a:xfrm>
                  <a:off x="6135931" y="3286655"/>
                  <a:ext cx="2143993" cy="307777"/>
                </a:xfrm>
                <a:prstGeom prst="rect">
                  <a:avLst/>
                </a:prstGeom>
                <a:noFill/>
              </p:spPr>
              <p:txBody>
                <a:bodyPr wrap="none" rtlCol="0">
                  <a:spAutoFit/>
                </a:bodyPr>
                <a:lstStyle/>
                <a:p>
                  <a:r>
                    <a:rPr lang="en-US" sz="1400" dirty="0" smtClean="0">
                      <a:cs typeface="Arial" panose="020B0604020202020204" pitchFamily="34" charset="0"/>
                    </a:rPr>
                    <a:t>Storage Node</a:t>
                  </a:r>
                  <a:endParaRPr lang="en-US" sz="1400" dirty="0">
                    <a:cs typeface="Arial" panose="020B0604020202020204" pitchFamily="34" charset="0"/>
                  </a:endParaRPr>
                </a:p>
              </p:txBody>
            </p:sp>
            <p:sp>
              <p:nvSpPr>
                <p:cNvPr id="82" name="圆角矩形 81"/>
                <p:cNvSpPr/>
                <p:nvPr/>
              </p:nvSpPr>
              <p:spPr>
                <a:xfrm>
                  <a:off x="8829117" y="3094257"/>
                  <a:ext cx="2150906" cy="3128482"/>
                </a:xfrm>
                <a:prstGeom prst="roundRect">
                  <a:avLst/>
                </a:prstGeom>
                <a:solidFill>
                  <a:schemeClr val="bg1">
                    <a:alpha val="75000"/>
                  </a:schemeClr>
                </a:solidFill>
                <a:ln w="6350">
                  <a:solidFill>
                    <a:schemeClr val="bg1">
                      <a:lumMod val="65000"/>
                    </a:schemeClr>
                  </a:solidFill>
                </a:ln>
                <a:effectLst>
                  <a:outerShdw blurRad="50800" dist="38100" dir="2700000" algn="ctr" rotWithShape="0">
                    <a:schemeClr val="bg1">
                      <a:lumMod val="75000"/>
                      <a:alpha val="75000"/>
                    </a:scheme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solidFill>
                      <a:schemeClr val="tx1"/>
                    </a:solidFill>
                  </a:endParaRPr>
                </a:p>
              </p:txBody>
            </p:sp>
            <p:sp>
              <p:nvSpPr>
                <p:cNvPr id="83" name="矩形 82"/>
                <p:cNvSpPr/>
                <p:nvPr/>
              </p:nvSpPr>
              <p:spPr>
                <a:xfrm>
                  <a:off x="9371483" y="4782476"/>
                  <a:ext cx="1085422"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bg1"/>
                      </a:solidFill>
                      <a:cs typeface="Arial" panose="020B0604020202020204" pitchFamily="34" charset="0"/>
                    </a:rPr>
                    <a:t>……</a:t>
                  </a:r>
                  <a:endParaRPr lang="en-US" sz="1200" dirty="0">
                    <a:solidFill>
                      <a:schemeClr val="bg1"/>
                    </a:solidFill>
                    <a:cs typeface="Arial" panose="020B0604020202020204" pitchFamily="34" charset="0"/>
                  </a:endParaRPr>
                </a:p>
              </p:txBody>
            </p:sp>
            <p:sp>
              <p:nvSpPr>
                <p:cNvPr id="84" name="矩形 83"/>
                <p:cNvSpPr/>
                <p:nvPr/>
              </p:nvSpPr>
              <p:spPr>
                <a:xfrm>
                  <a:off x="9021609" y="5577793"/>
                  <a:ext cx="1759007"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bg1"/>
                      </a:solidFill>
                      <a:cs typeface="Arial" panose="020B0604020202020204" pitchFamily="34" charset="0"/>
                    </a:rPr>
                    <a:t>Log Replication</a:t>
                  </a:r>
                  <a:endParaRPr lang="en-US" sz="1200" dirty="0">
                    <a:solidFill>
                      <a:schemeClr val="bg1"/>
                    </a:solidFill>
                    <a:cs typeface="Arial" panose="020B0604020202020204" pitchFamily="34" charset="0"/>
                  </a:endParaRPr>
                </a:p>
              </p:txBody>
            </p:sp>
            <p:sp>
              <p:nvSpPr>
                <p:cNvPr id="85" name="圆角矩形 84"/>
                <p:cNvSpPr/>
                <p:nvPr/>
              </p:nvSpPr>
              <p:spPr>
                <a:xfrm>
                  <a:off x="6029054" y="1275061"/>
                  <a:ext cx="2257697" cy="1372137"/>
                </a:xfrm>
                <a:prstGeom prst="roundRect">
                  <a:avLst/>
                </a:prstGeom>
                <a:solidFill>
                  <a:schemeClr val="bg1">
                    <a:alpha val="75000"/>
                  </a:schemeClr>
                </a:solidFill>
                <a:ln w="6350">
                  <a:solidFill>
                    <a:schemeClr val="bg1">
                      <a:lumMod val="65000"/>
                    </a:schemeClr>
                  </a:solidFill>
                </a:ln>
                <a:effectLst>
                  <a:outerShdw blurRad="50800" dist="38100" dir="2700000" algn="ctr" rotWithShape="0">
                    <a:schemeClr val="bg1">
                      <a:lumMod val="75000"/>
                      <a:alpha val="75000"/>
                    </a:scheme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solidFill>
                      <a:schemeClr val="tx1"/>
                    </a:solidFill>
                  </a:endParaRPr>
                </a:p>
              </p:txBody>
            </p:sp>
            <p:sp>
              <p:nvSpPr>
                <p:cNvPr id="86" name="文本框 85"/>
                <p:cNvSpPr txBox="1"/>
                <p:nvPr/>
              </p:nvSpPr>
              <p:spPr>
                <a:xfrm>
                  <a:off x="6319483" y="1596806"/>
                  <a:ext cx="1650758" cy="307777"/>
                </a:xfrm>
                <a:prstGeom prst="rect">
                  <a:avLst/>
                </a:prstGeom>
                <a:noFill/>
              </p:spPr>
              <p:txBody>
                <a:bodyPr wrap="none" rtlCol="0">
                  <a:spAutoFit/>
                </a:bodyPr>
                <a:lstStyle/>
                <a:p>
                  <a:r>
                    <a:rPr lang="en-US" sz="1400" dirty="0" smtClean="0">
                      <a:cs typeface="Arial" panose="020B0604020202020204" pitchFamily="34" charset="0"/>
                    </a:rPr>
                    <a:t>SQL Node</a:t>
                  </a:r>
                  <a:endParaRPr lang="en-US" sz="1400" dirty="0">
                    <a:cs typeface="Arial" panose="020B0604020202020204" pitchFamily="34" charset="0"/>
                  </a:endParaRPr>
                </a:p>
              </p:txBody>
            </p:sp>
            <p:sp>
              <p:nvSpPr>
                <p:cNvPr id="87" name="圆角矩形 86"/>
                <p:cNvSpPr/>
                <p:nvPr/>
              </p:nvSpPr>
              <p:spPr>
                <a:xfrm>
                  <a:off x="8722326" y="1275061"/>
                  <a:ext cx="2257697" cy="1372137"/>
                </a:xfrm>
                <a:prstGeom prst="roundRect">
                  <a:avLst/>
                </a:prstGeom>
                <a:solidFill>
                  <a:schemeClr val="bg1">
                    <a:alpha val="75000"/>
                  </a:schemeClr>
                </a:solidFill>
                <a:ln w="6350">
                  <a:solidFill>
                    <a:schemeClr val="bg1">
                      <a:lumMod val="65000"/>
                    </a:schemeClr>
                  </a:solidFill>
                </a:ln>
                <a:effectLst>
                  <a:outerShdw blurRad="50800" dist="38100" dir="2700000" algn="ctr" rotWithShape="0">
                    <a:schemeClr val="bg1">
                      <a:lumMod val="75000"/>
                      <a:alpha val="75000"/>
                    </a:scheme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dirty="0">
                    <a:solidFill>
                      <a:schemeClr val="tx1"/>
                    </a:solidFill>
                  </a:endParaRPr>
                </a:p>
              </p:txBody>
            </p:sp>
            <p:sp>
              <p:nvSpPr>
                <p:cNvPr id="88" name="矩形 87"/>
                <p:cNvSpPr/>
                <p:nvPr/>
              </p:nvSpPr>
              <p:spPr>
                <a:xfrm>
                  <a:off x="2519798" y="1838708"/>
                  <a:ext cx="1173660"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solidFill>
                        <a:schemeClr val="bg1"/>
                      </a:solidFill>
                    </a:rPr>
                    <a:t>Buffer Pool</a:t>
                  </a:r>
                  <a:endParaRPr lang="en-US" sz="1400" dirty="0">
                    <a:solidFill>
                      <a:schemeClr val="bg1"/>
                    </a:solidFill>
                  </a:endParaRPr>
                </a:p>
              </p:txBody>
            </p:sp>
            <p:sp>
              <p:nvSpPr>
                <p:cNvPr id="89" name="矩形 88"/>
                <p:cNvSpPr/>
                <p:nvPr/>
              </p:nvSpPr>
              <p:spPr>
                <a:xfrm>
                  <a:off x="4048585" y="1838708"/>
                  <a:ext cx="1173660"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solidFill>
                        <a:schemeClr val="bg1"/>
                      </a:solidFill>
                    </a:rPr>
                    <a:t>SQL Parse</a:t>
                  </a:r>
                  <a:endParaRPr lang="en-US" sz="1400" dirty="0">
                    <a:solidFill>
                      <a:schemeClr val="bg1"/>
                    </a:solidFill>
                  </a:endParaRPr>
                </a:p>
              </p:txBody>
            </p:sp>
            <p:sp>
              <p:nvSpPr>
                <p:cNvPr id="90" name="矩形 89"/>
                <p:cNvSpPr/>
                <p:nvPr/>
              </p:nvSpPr>
              <p:spPr>
                <a:xfrm>
                  <a:off x="6502548" y="3915301"/>
                  <a:ext cx="1251460"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bg1"/>
                      </a:solidFill>
                      <a:cs typeface="Arial" panose="020B0604020202020204" pitchFamily="34" charset="0"/>
                    </a:rPr>
                    <a:t>Slice Service</a:t>
                  </a:r>
                  <a:endParaRPr lang="en-US" sz="1200" dirty="0">
                    <a:solidFill>
                      <a:schemeClr val="bg1"/>
                    </a:solidFill>
                    <a:cs typeface="Arial" panose="020B0604020202020204" pitchFamily="34" charset="0"/>
                  </a:endParaRPr>
                </a:p>
              </p:txBody>
            </p:sp>
            <p:sp>
              <p:nvSpPr>
                <p:cNvPr id="91" name="矩形 90"/>
                <p:cNvSpPr/>
                <p:nvPr/>
              </p:nvSpPr>
              <p:spPr>
                <a:xfrm>
                  <a:off x="9230669" y="3915301"/>
                  <a:ext cx="1216611" cy="432048"/>
                </a:xfrm>
                <a:prstGeom prst="rect">
                  <a:avLst/>
                </a:prstGeom>
                <a:solidFill>
                  <a:srgbClr val="0070C0"/>
                </a:solidFill>
                <a:ln w="635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smtClean="0">
                      <a:solidFill>
                        <a:schemeClr val="bg1"/>
                      </a:solidFill>
                      <a:cs typeface="Arial" panose="020B0604020202020204" pitchFamily="34" charset="0"/>
                    </a:rPr>
                    <a:t>Slice Service</a:t>
                  </a:r>
                  <a:endParaRPr lang="en-US" sz="1200" dirty="0">
                    <a:solidFill>
                      <a:schemeClr val="bg1"/>
                    </a:solidFill>
                    <a:cs typeface="Arial" panose="020B0604020202020204" pitchFamily="34" charset="0"/>
                  </a:endParaRPr>
                </a:p>
              </p:txBody>
            </p:sp>
          </p:grpSp>
          <p:sp>
            <p:nvSpPr>
              <p:cNvPr id="64" name="文本框 63"/>
              <p:cNvSpPr txBox="1"/>
              <p:nvPr/>
            </p:nvSpPr>
            <p:spPr>
              <a:xfrm>
                <a:off x="5636184" y="1647453"/>
                <a:ext cx="1008609" cy="307777"/>
              </a:xfrm>
              <a:prstGeom prst="rect">
                <a:avLst/>
              </a:prstGeom>
              <a:noFill/>
            </p:spPr>
            <p:txBody>
              <a:bodyPr wrap="none" rtlCol="0">
                <a:spAutoFit/>
              </a:bodyPr>
              <a:lstStyle/>
              <a:p>
                <a:r>
                  <a:rPr lang="en-US" sz="1400" dirty="0" smtClean="0"/>
                  <a:t>SQL Node</a:t>
                </a:r>
                <a:endParaRPr lang="en-US" sz="1400" dirty="0"/>
              </a:p>
            </p:txBody>
          </p:sp>
          <p:sp>
            <p:nvSpPr>
              <p:cNvPr id="65" name="文本框 64"/>
              <p:cNvSpPr txBox="1"/>
              <p:nvPr/>
            </p:nvSpPr>
            <p:spPr>
              <a:xfrm>
                <a:off x="5564903" y="3283576"/>
                <a:ext cx="1309974" cy="307777"/>
              </a:xfrm>
              <a:prstGeom prst="rect">
                <a:avLst/>
              </a:prstGeom>
              <a:noFill/>
            </p:spPr>
            <p:txBody>
              <a:bodyPr wrap="none" rtlCol="0">
                <a:spAutoFit/>
              </a:bodyPr>
              <a:lstStyle/>
              <a:p>
                <a:r>
                  <a:rPr lang="en-US" sz="1400" dirty="0" smtClean="0"/>
                  <a:t>Storage Node</a:t>
                </a:r>
                <a:endParaRPr lang="en-US" sz="1400" dirty="0"/>
              </a:p>
            </p:txBody>
          </p:sp>
        </p:grpSp>
      </p:grpSp>
      <p:sp>
        <p:nvSpPr>
          <p:cNvPr id="2" name="标题 1"/>
          <p:cNvSpPr>
            <a:spLocks noGrp="1"/>
          </p:cNvSpPr>
          <p:nvPr>
            <p:ph type="title"/>
          </p:nvPr>
        </p:nvSpPr>
        <p:spPr/>
        <p:txBody>
          <a:bodyPr/>
          <a:lstStyle/>
          <a:p>
            <a:r>
              <a:rPr lang="en-US" altLang="zh-CN" dirty="0"/>
              <a:t>SQL </a:t>
            </a:r>
            <a:r>
              <a:rPr lang="en-US" altLang="zh-CN" dirty="0" smtClean="0"/>
              <a:t>Nodes</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noFill/>
          <a:ln w="9525">
            <a:noFill/>
            <a:miter lim="800000"/>
          </a:ln>
        </p:spPr>
        <p:txBody>
          <a:bodyPr vert="horz" wrap="square" lIns="100800" tIns="50400" rIns="100800" bIns="50400" numCol="1" anchor="ctr" anchorCtr="0" compatLnSpc="1"/>
          <a:lstStyle/>
          <a:p>
            <a:r>
              <a:rPr lang="zh-CN" altLang="en-US" dirty="0"/>
              <a:t>存储抽象</a:t>
            </a:r>
            <a:r>
              <a:rPr lang="zh-CN" altLang="en-US" dirty="0" smtClean="0"/>
              <a:t>层</a:t>
            </a:r>
            <a:r>
              <a:rPr lang="en-US" altLang="zh-CN" dirty="0" smtClean="0"/>
              <a:t>(</a:t>
            </a:r>
            <a:r>
              <a:rPr lang="en-US" dirty="0"/>
              <a:t>SAL)</a:t>
            </a:r>
            <a:endParaRPr lang="en-US" dirty="0"/>
          </a:p>
        </p:txBody>
      </p:sp>
      <p:grpSp>
        <p:nvGrpSpPr>
          <p:cNvPr id="69" name="组合 68"/>
          <p:cNvGrpSpPr/>
          <p:nvPr/>
        </p:nvGrpSpPr>
        <p:grpSpPr>
          <a:xfrm>
            <a:off x="591015" y="1765195"/>
            <a:ext cx="5438972" cy="4129650"/>
            <a:chOff x="796458" y="2150485"/>
            <a:chExt cx="5438972" cy="4129650"/>
          </a:xfrm>
        </p:grpSpPr>
        <p:sp>
          <p:nvSpPr>
            <p:cNvPr id="33" name="文本框 32"/>
            <p:cNvSpPr txBox="1"/>
            <p:nvPr/>
          </p:nvSpPr>
          <p:spPr>
            <a:xfrm>
              <a:off x="1188113" y="4919083"/>
              <a:ext cx="818084" cy="261610"/>
            </a:xfrm>
            <a:prstGeom prst="rect">
              <a:avLst/>
            </a:prstGeom>
            <a:noFill/>
          </p:spPr>
          <p:txBody>
            <a:bodyPr wrap="square" rtlCol="0">
              <a:spAutoFit/>
            </a:bodyPr>
            <a:lstStyle/>
            <a:p>
              <a:r>
                <a:rPr lang="zh-CN" altLang="en-US" sz="1100" dirty="0" smtClean="0">
                  <a:solidFill>
                    <a:schemeClr val="bg1"/>
                  </a:solidFill>
                  <a:cs typeface="Arial" panose="020B0604020202020204" pitchFamily="34" charset="0"/>
                </a:rPr>
                <a:t>页 </a:t>
              </a:r>
              <a:r>
                <a:rPr lang="en-US" altLang="zh-CN" sz="1100" dirty="0" smtClean="0">
                  <a:solidFill>
                    <a:schemeClr val="bg1"/>
                  </a:solidFill>
                  <a:cs typeface="Arial" panose="020B0604020202020204" pitchFamily="34" charset="0"/>
                </a:rPr>
                <a:t>PLOG</a:t>
              </a:r>
              <a:endParaRPr lang="en-US" sz="1100" dirty="0">
                <a:solidFill>
                  <a:schemeClr val="bg1"/>
                </a:solidFill>
                <a:cs typeface="Arial" panose="020B0604020202020204" pitchFamily="34" charset="0"/>
              </a:endParaRPr>
            </a:p>
          </p:txBody>
        </p:sp>
        <p:sp>
          <p:nvSpPr>
            <p:cNvPr id="35" name="文本框 34"/>
            <p:cNvSpPr txBox="1"/>
            <p:nvPr/>
          </p:nvSpPr>
          <p:spPr>
            <a:xfrm>
              <a:off x="2326121" y="4926069"/>
              <a:ext cx="818084" cy="261610"/>
            </a:xfrm>
            <a:prstGeom prst="rect">
              <a:avLst/>
            </a:prstGeom>
            <a:noFill/>
          </p:spPr>
          <p:txBody>
            <a:bodyPr wrap="square" rtlCol="0">
              <a:spAutoFit/>
            </a:bodyPr>
            <a:lstStyle/>
            <a:p>
              <a:r>
                <a:rPr lang="zh-CN" altLang="en-US" sz="1100" dirty="0" smtClean="0">
                  <a:solidFill>
                    <a:schemeClr val="bg1"/>
                  </a:solidFill>
                  <a:cs typeface="Arial" panose="020B0604020202020204" pitchFamily="34" charset="0"/>
                </a:rPr>
                <a:t>页 </a:t>
              </a:r>
              <a:r>
                <a:rPr lang="en-US" altLang="zh-CN" sz="1100" dirty="0" smtClean="0">
                  <a:solidFill>
                    <a:schemeClr val="bg1"/>
                  </a:solidFill>
                  <a:cs typeface="Arial" panose="020B0604020202020204" pitchFamily="34" charset="0"/>
                </a:rPr>
                <a:t>PLOG</a:t>
              </a:r>
              <a:endParaRPr lang="en-US" sz="1100" dirty="0">
                <a:solidFill>
                  <a:schemeClr val="bg1"/>
                </a:solidFill>
                <a:cs typeface="Arial" panose="020B0604020202020204" pitchFamily="34" charset="0"/>
              </a:endParaRPr>
            </a:p>
          </p:txBody>
        </p:sp>
        <p:sp>
          <p:nvSpPr>
            <p:cNvPr id="36" name="文本框 35"/>
            <p:cNvSpPr txBox="1"/>
            <p:nvPr/>
          </p:nvSpPr>
          <p:spPr>
            <a:xfrm>
              <a:off x="3867239" y="4932789"/>
              <a:ext cx="818084" cy="261610"/>
            </a:xfrm>
            <a:prstGeom prst="rect">
              <a:avLst/>
            </a:prstGeom>
            <a:noFill/>
          </p:spPr>
          <p:txBody>
            <a:bodyPr wrap="square" rtlCol="0">
              <a:spAutoFit/>
            </a:bodyPr>
            <a:lstStyle/>
            <a:p>
              <a:r>
                <a:rPr lang="zh-CN" altLang="en-US" sz="1100" dirty="0" smtClean="0">
                  <a:solidFill>
                    <a:schemeClr val="bg1"/>
                  </a:solidFill>
                  <a:cs typeface="Arial" panose="020B0604020202020204" pitchFamily="34" charset="0"/>
                </a:rPr>
                <a:t>页 </a:t>
              </a:r>
              <a:r>
                <a:rPr lang="en-US" altLang="zh-CN" sz="1100" dirty="0" smtClean="0">
                  <a:solidFill>
                    <a:schemeClr val="bg1"/>
                  </a:solidFill>
                  <a:cs typeface="Arial" panose="020B0604020202020204" pitchFamily="34" charset="0"/>
                </a:rPr>
                <a:t>PLOG</a:t>
              </a:r>
              <a:endParaRPr lang="en-US" sz="1100" dirty="0">
                <a:solidFill>
                  <a:schemeClr val="bg1"/>
                </a:solidFill>
                <a:cs typeface="Arial" panose="020B0604020202020204" pitchFamily="34" charset="0"/>
              </a:endParaRPr>
            </a:p>
          </p:txBody>
        </p:sp>
        <p:sp>
          <p:nvSpPr>
            <p:cNvPr id="37" name="文本框 36"/>
            <p:cNvSpPr txBox="1"/>
            <p:nvPr/>
          </p:nvSpPr>
          <p:spPr>
            <a:xfrm>
              <a:off x="4981214" y="4932789"/>
              <a:ext cx="818084" cy="261610"/>
            </a:xfrm>
            <a:prstGeom prst="rect">
              <a:avLst/>
            </a:prstGeom>
            <a:noFill/>
          </p:spPr>
          <p:txBody>
            <a:bodyPr wrap="square" rtlCol="0">
              <a:spAutoFit/>
            </a:bodyPr>
            <a:lstStyle/>
            <a:p>
              <a:r>
                <a:rPr lang="zh-CN" altLang="en-US" sz="1100" dirty="0" smtClean="0">
                  <a:solidFill>
                    <a:schemeClr val="bg1"/>
                  </a:solidFill>
                  <a:cs typeface="Arial" panose="020B0604020202020204" pitchFamily="34" charset="0"/>
                </a:rPr>
                <a:t>页 </a:t>
              </a:r>
              <a:r>
                <a:rPr lang="en-US" altLang="zh-CN" sz="1100" dirty="0" smtClean="0">
                  <a:solidFill>
                    <a:schemeClr val="bg1"/>
                  </a:solidFill>
                  <a:cs typeface="Arial" panose="020B0604020202020204" pitchFamily="34" charset="0"/>
                </a:rPr>
                <a:t>PLOG</a:t>
              </a:r>
              <a:endParaRPr lang="en-US" sz="1100" dirty="0">
                <a:solidFill>
                  <a:schemeClr val="bg1"/>
                </a:solidFill>
                <a:cs typeface="Arial" panose="020B0604020202020204" pitchFamily="34" charset="0"/>
              </a:endParaRPr>
            </a:p>
          </p:txBody>
        </p:sp>
        <p:sp>
          <p:nvSpPr>
            <p:cNvPr id="38" name="矩形 37"/>
            <p:cNvSpPr/>
            <p:nvPr/>
          </p:nvSpPr>
          <p:spPr>
            <a:xfrm>
              <a:off x="796458" y="2150485"/>
              <a:ext cx="5438972" cy="4129650"/>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400" u="sng" kern="0" dirty="0">
                <a:solidFill>
                  <a:schemeClr val="tx1"/>
                </a:solidFill>
              </a:endParaRPr>
            </a:p>
          </p:txBody>
        </p:sp>
        <p:grpSp>
          <p:nvGrpSpPr>
            <p:cNvPr id="39" name="组合 38"/>
            <p:cNvGrpSpPr/>
            <p:nvPr/>
          </p:nvGrpSpPr>
          <p:grpSpPr>
            <a:xfrm>
              <a:off x="940997" y="2399465"/>
              <a:ext cx="5168132" cy="3774313"/>
              <a:chOff x="339635" y="1377972"/>
              <a:chExt cx="6993032" cy="5107047"/>
            </a:xfrm>
          </p:grpSpPr>
          <p:sp>
            <p:nvSpPr>
              <p:cNvPr id="40" name="矩形 39"/>
              <p:cNvSpPr/>
              <p:nvPr/>
            </p:nvSpPr>
            <p:spPr>
              <a:xfrm>
                <a:off x="1661977" y="1377972"/>
                <a:ext cx="4189909" cy="184047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1" name="左右箭头 40"/>
              <p:cNvSpPr/>
              <p:nvPr/>
            </p:nvSpPr>
            <p:spPr>
              <a:xfrm>
                <a:off x="773223" y="3338070"/>
                <a:ext cx="6052208" cy="373263"/>
              </a:xfrm>
              <a:prstGeom prst="lef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cs typeface="Arial" panose="020B0604020202020204" pitchFamily="34" charset="0"/>
                  </a:rPr>
                  <a:t>RDMA</a:t>
                </a:r>
                <a:r>
                  <a:rPr lang="en-US" altLang="zh-CN" sz="1200" dirty="0" smtClean="0">
                    <a:solidFill>
                      <a:schemeClr val="tx1"/>
                    </a:solidFill>
                  </a:rPr>
                  <a:t> </a:t>
                </a:r>
                <a:r>
                  <a:rPr lang="zh-CN" altLang="en-US" sz="1200" dirty="0" smtClean="0">
                    <a:solidFill>
                      <a:schemeClr val="tx1"/>
                    </a:solidFill>
                  </a:rPr>
                  <a:t>网络</a:t>
                </a:r>
                <a:endParaRPr lang="en-US" sz="1200" dirty="0">
                  <a:solidFill>
                    <a:schemeClr val="tx1"/>
                  </a:solidFill>
                </a:endParaRPr>
              </a:p>
            </p:txBody>
          </p:sp>
          <p:sp>
            <p:nvSpPr>
              <p:cNvPr id="42" name="矩形 41"/>
              <p:cNvSpPr/>
              <p:nvPr/>
            </p:nvSpPr>
            <p:spPr>
              <a:xfrm>
                <a:off x="2615829" y="2119039"/>
                <a:ext cx="2327609" cy="70034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数据库存储抽象层</a:t>
                </a:r>
                <a:r>
                  <a:rPr lang="en-US" altLang="zh-CN" sz="1200" dirty="0"/>
                  <a:t>(</a:t>
                </a:r>
                <a:r>
                  <a:rPr lang="en-US" altLang="zh-CN" sz="1200" dirty="0">
                    <a:cs typeface="Arial" panose="020B0604020202020204" pitchFamily="34" charset="0"/>
                  </a:rPr>
                  <a:t>SAL</a:t>
                </a:r>
                <a:r>
                  <a:rPr lang="en-US" altLang="zh-CN" sz="1200" dirty="0"/>
                  <a:t>)</a:t>
                </a:r>
                <a:endParaRPr lang="en-US" sz="1200" dirty="0"/>
              </a:p>
            </p:txBody>
          </p:sp>
          <p:sp>
            <p:nvSpPr>
              <p:cNvPr id="43" name="矩形 42"/>
              <p:cNvSpPr/>
              <p:nvPr/>
            </p:nvSpPr>
            <p:spPr>
              <a:xfrm>
                <a:off x="2903489" y="1512984"/>
                <a:ext cx="1675964" cy="37326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cs typeface="Arial" panose="020B0604020202020204" pitchFamily="34" charset="0"/>
                  </a:rPr>
                  <a:t>SQL</a:t>
                </a:r>
                <a:r>
                  <a:rPr lang="en-US" sz="1200" dirty="0" smtClean="0"/>
                  <a:t> </a:t>
                </a:r>
                <a:r>
                  <a:rPr lang="zh-CN" altLang="en-US" sz="1200" dirty="0" smtClean="0"/>
                  <a:t>节点</a:t>
                </a:r>
                <a:endParaRPr lang="en-US" sz="1200" dirty="0"/>
              </a:p>
            </p:txBody>
          </p:sp>
          <p:sp>
            <p:nvSpPr>
              <p:cNvPr id="44" name="矩形 43"/>
              <p:cNvSpPr/>
              <p:nvPr/>
            </p:nvSpPr>
            <p:spPr>
              <a:xfrm>
                <a:off x="801615" y="6111756"/>
                <a:ext cx="2169548" cy="37326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cs typeface="Arial" panose="020B0604020202020204" pitchFamily="34" charset="0"/>
                  </a:rPr>
                  <a:t>DFV slice server</a:t>
                </a:r>
                <a:endParaRPr lang="en-US" sz="1200" b="1" dirty="0">
                  <a:solidFill>
                    <a:schemeClr val="tx1"/>
                  </a:solidFill>
                  <a:cs typeface="Arial" panose="020B0604020202020204" pitchFamily="34" charset="0"/>
                </a:endParaRPr>
              </a:p>
            </p:txBody>
          </p:sp>
          <p:grpSp>
            <p:nvGrpSpPr>
              <p:cNvPr id="45" name="组合 44"/>
              <p:cNvGrpSpPr/>
              <p:nvPr/>
            </p:nvGrpSpPr>
            <p:grpSpPr>
              <a:xfrm>
                <a:off x="3954552" y="3957619"/>
                <a:ext cx="3378115" cy="1909147"/>
                <a:chOff x="331389" y="4383663"/>
                <a:chExt cx="3378995" cy="2141241"/>
              </a:xfrm>
            </p:grpSpPr>
            <p:sp>
              <p:nvSpPr>
                <p:cNvPr id="58" name="矩形 57"/>
                <p:cNvSpPr/>
                <p:nvPr/>
              </p:nvSpPr>
              <p:spPr>
                <a:xfrm>
                  <a:off x="331389" y="4383663"/>
                  <a:ext cx="3378995" cy="214124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9" name="矩形 58"/>
                <p:cNvSpPr/>
                <p:nvPr/>
              </p:nvSpPr>
              <p:spPr>
                <a:xfrm>
                  <a:off x="742479" y="4508478"/>
                  <a:ext cx="2328216" cy="67391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Arial" panose="020B0604020202020204" pitchFamily="34" charset="0"/>
                    </a:rPr>
                    <a:t>Slice </a:t>
                  </a:r>
                  <a:r>
                    <a:rPr lang="en-US" altLang="zh-CN" sz="1200" dirty="0" smtClean="0">
                      <a:cs typeface="Arial" panose="020B0604020202020204" pitchFamily="34" charset="0"/>
                    </a:rPr>
                    <a:t>store</a:t>
                  </a:r>
                  <a:endParaRPr lang="en-US" altLang="zh-CN" sz="1200" dirty="0" smtClean="0">
                    <a:cs typeface="Arial" panose="020B0604020202020204" pitchFamily="34" charset="0"/>
                  </a:endParaRPr>
                </a:p>
                <a:p>
                  <a:pPr algn="ctr"/>
                  <a:r>
                    <a:rPr lang="en-US" altLang="zh-CN" sz="1200" dirty="0" smtClean="0">
                      <a:cs typeface="Arial" panose="020B0604020202020204" pitchFamily="34" charset="0"/>
                    </a:rPr>
                    <a:t>  </a:t>
                  </a:r>
                  <a:r>
                    <a:rPr lang="zh-CN" altLang="en-US" sz="1200" dirty="0"/>
                    <a:t>数据抽象</a:t>
                  </a:r>
                  <a:r>
                    <a:rPr lang="zh-CN" altLang="en-US" sz="1200" dirty="0" smtClean="0"/>
                    <a:t>层 </a:t>
                  </a:r>
                  <a:r>
                    <a:rPr lang="en-US" altLang="zh-CN" sz="1200" dirty="0" smtClean="0">
                      <a:cs typeface="Arial" panose="020B0604020202020204" pitchFamily="34" charset="0"/>
                    </a:rPr>
                    <a:t>SAL</a:t>
                  </a:r>
                  <a:endParaRPr lang="en-US" sz="1200" dirty="0">
                    <a:cs typeface="Arial" panose="020B0604020202020204" pitchFamily="34" charset="0"/>
                  </a:endParaRPr>
                </a:p>
              </p:txBody>
            </p:sp>
            <p:sp>
              <p:nvSpPr>
                <p:cNvPr id="60" name="圆角矩形 59"/>
                <p:cNvSpPr/>
                <p:nvPr/>
              </p:nvSpPr>
              <p:spPr>
                <a:xfrm>
                  <a:off x="763587" y="5785307"/>
                  <a:ext cx="228600" cy="396282"/>
                </a:xfrm>
                <a:prstGeom prst="roundRect">
                  <a:avLst/>
                </a:prstGeom>
                <a:solidFill>
                  <a:schemeClr val="bg1">
                    <a:lumMod val="75000"/>
                  </a:scheme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 name="圆角矩形 60"/>
                <p:cNvSpPr/>
                <p:nvPr/>
              </p:nvSpPr>
              <p:spPr>
                <a:xfrm>
                  <a:off x="1176336" y="5785307"/>
                  <a:ext cx="228600" cy="396282"/>
                </a:xfrm>
                <a:prstGeom prst="roundRect">
                  <a:avLst/>
                </a:prstGeom>
                <a:solidFill>
                  <a:schemeClr val="bg1">
                    <a:lumMod val="75000"/>
                  </a:scheme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圆角矩形 61"/>
                <p:cNvSpPr/>
                <p:nvPr/>
              </p:nvSpPr>
              <p:spPr>
                <a:xfrm>
                  <a:off x="1906587" y="5785307"/>
                  <a:ext cx="228600" cy="39628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3" name="圆角矩形 62"/>
                <p:cNvSpPr/>
                <p:nvPr/>
              </p:nvSpPr>
              <p:spPr>
                <a:xfrm>
                  <a:off x="2319336" y="5785307"/>
                  <a:ext cx="228600" cy="39628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圆角矩形 63"/>
                <p:cNvSpPr/>
                <p:nvPr/>
              </p:nvSpPr>
              <p:spPr>
                <a:xfrm>
                  <a:off x="2759719" y="5785307"/>
                  <a:ext cx="228600" cy="39628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5" name="圆角矩形 64"/>
                <p:cNvSpPr/>
                <p:nvPr/>
              </p:nvSpPr>
              <p:spPr>
                <a:xfrm>
                  <a:off x="3197867" y="5785307"/>
                  <a:ext cx="228600" cy="39628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46" name="矩形 45"/>
              <p:cNvSpPr/>
              <p:nvPr/>
            </p:nvSpPr>
            <p:spPr>
              <a:xfrm>
                <a:off x="4607776" y="6091998"/>
                <a:ext cx="2169548" cy="37326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cs typeface="Arial" panose="020B0604020202020204" pitchFamily="34" charset="0"/>
                  </a:rPr>
                  <a:t>DFV slice server</a:t>
                </a:r>
                <a:endParaRPr lang="en-US" sz="1200" b="1" dirty="0">
                  <a:solidFill>
                    <a:schemeClr val="tx1"/>
                  </a:solidFill>
                  <a:cs typeface="Arial" panose="020B0604020202020204" pitchFamily="34" charset="0"/>
                </a:endParaRPr>
              </a:p>
            </p:txBody>
          </p:sp>
          <p:grpSp>
            <p:nvGrpSpPr>
              <p:cNvPr id="47" name="组合 46"/>
              <p:cNvGrpSpPr/>
              <p:nvPr/>
            </p:nvGrpSpPr>
            <p:grpSpPr>
              <a:xfrm>
                <a:off x="339635" y="3945283"/>
                <a:ext cx="6462658" cy="1921483"/>
                <a:chOff x="331389" y="4383663"/>
                <a:chExt cx="6464341" cy="2141241"/>
              </a:xfrm>
            </p:grpSpPr>
            <p:sp>
              <p:nvSpPr>
                <p:cNvPr id="48" name="矩形 47"/>
                <p:cNvSpPr/>
                <p:nvPr/>
              </p:nvSpPr>
              <p:spPr>
                <a:xfrm>
                  <a:off x="331389" y="4383663"/>
                  <a:ext cx="3378995" cy="214124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矩形 48"/>
                <p:cNvSpPr/>
                <p:nvPr/>
              </p:nvSpPr>
              <p:spPr>
                <a:xfrm>
                  <a:off x="742479" y="4508478"/>
                  <a:ext cx="2328216" cy="67391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Arial" panose="020B0604020202020204" pitchFamily="34" charset="0"/>
                    </a:rPr>
                    <a:t>Slice store </a:t>
                  </a:r>
                  <a:endParaRPr lang="en-US" altLang="zh-CN" sz="1200" dirty="0" smtClean="0">
                    <a:cs typeface="Arial" panose="020B0604020202020204" pitchFamily="34" charset="0"/>
                  </a:endParaRPr>
                </a:p>
                <a:p>
                  <a:pPr algn="ctr"/>
                  <a:r>
                    <a:rPr lang="en-US" altLang="zh-CN" sz="1200" dirty="0" smtClean="0">
                      <a:cs typeface="Arial" panose="020B0604020202020204" pitchFamily="34" charset="0"/>
                    </a:rPr>
                    <a:t> </a:t>
                  </a:r>
                  <a:r>
                    <a:rPr lang="zh-CN" altLang="en-US" sz="1200" dirty="0"/>
                    <a:t>数据抽象</a:t>
                  </a:r>
                  <a:r>
                    <a:rPr lang="zh-CN" altLang="en-US" sz="1200" dirty="0" smtClean="0"/>
                    <a:t>层 </a:t>
                  </a:r>
                  <a:r>
                    <a:rPr lang="en-US" altLang="zh-CN" sz="1200" dirty="0" smtClean="0">
                      <a:cs typeface="Arial" panose="020B0604020202020204" pitchFamily="34" charset="0"/>
                    </a:rPr>
                    <a:t>SAL</a:t>
                  </a:r>
                  <a:endParaRPr lang="en-US" sz="1200" dirty="0">
                    <a:cs typeface="Arial" panose="020B0604020202020204" pitchFamily="34" charset="0"/>
                  </a:endParaRPr>
                </a:p>
              </p:txBody>
            </p:sp>
            <p:sp>
              <p:nvSpPr>
                <p:cNvPr id="50" name="圆角矩形 49"/>
                <p:cNvSpPr/>
                <p:nvPr/>
              </p:nvSpPr>
              <p:spPr>
                <a:xfrm>
                  <a:off x="763587" y="5785307"/>
                  <a:ext cx="228600" cy="396282"/>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 name="圆角矩形 50"/>
                <p:cNvSpPr/>
                <p:nvPr/>
              </p:nvSpPr>
              <p:spPr>
                <a:xfrm>
                  <a:off x="1176336" y="5785307"/>
                  <a:ext cx="228600" cy="396282"/>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圆角矩形 51"/>
                <p:cNvSpPr/>
                <p:nvPr/>
              </p:nvSpPr>
              <p:spPr>
                <a:xfrm>
                  <a:off x="1906587" y="5785307"/>
                  <a:ext cx="228600" cy="39628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3" name="圆角矩形 52"/>
                <p:cNvSpPr/>
                <p:nvPr/>
              </p:nvSpPr>
              <p:spPr>
                <a:xfrm>
                  <a:off x="2319336" y="5785307"/>
                  <a:ext cx="228600" cy="39628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 name="圆角矩形 53"/>
                <p:cNvSpPr/>
                <p:nvPr/>
              </p:nvSpPr>
              <p:spPr>
                <a:xfrm>
                  <a:off x="2759719" y="5785307"/>
                  <a:ext cx="228600" cy="39628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5" name="圆角矩形 54"/>
                <p:cNvSpPr/>
                <p:nvPr/>
              </p:nvSpPr>
              <p:spPr>
                <a:xfrm>
                  <a:off x="3197867" y="5785307"/>
                  <a:ext cx="228600" cy="39628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矩形 55"/>
                <p:cNvSpPr/>
                <p:nvPr/>
              </p:nvSpPr>
              <p:spPr>
                <a:xfrm>
                  <a:off x="742478" y="5391247"/>
                  <a:ext cx="1077054" cy="2407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7" name="矩形 56"/>
                <p:cNvSpPr/>
                <p:nvPr/>
              </p:nvSpPr>
              <p:spPr>
                <a:xfrm>
                  <a:off x="2257750" y="5391247"/>
                  <a:ext cx="1121990" cy="2407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9" name="矩形 88"/>
                <p:cNvSpPr/>
                <p:nvPr/>
              </p:nvSpPr>
              <p:spPr>
                <a:xfrm>
                  <a:off x="4158467" y="5391247"/>
                  <a:ext cx="1077054" cy="2407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90" name="矩形 89"/>
                <p:cNvSpPr/>
                <p:nvPr/>
              </p:nvSpPr>
              <p:spPr>
                <a:xfrm>
                  <a:off x="5673740" y="5391247"/>
                  <a:ext cx="1121990" cy="24075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grpSp>
      <p:sp>
        <p:nvSpPr>
          <p:cNvPr id="70" name="文本框 69"/>
          <p:cNvSpPr txBox="1"/>
          <p:nvPr/>
        </p:nvSpPr>
        <p:spPr>
          <a:xfrm>
            <a:off x="1015744" y="4544515"/>
            <a:ext cx="888194" cy="276999"/>
          </a:xfrm>
          <a:prstGeom prst="rect">
            <a:avLst/>
          </a:prstGeom>
          <a:noFill/>
        </p:spPr>
        <p:txBody>
          <a:bodyPr wrap="square" rtlCol="0">
            <a:spAutoFit/>
          </a:bodyPr>
          <a:lstStyle/>
          <a:p>
            <a:r>
              <a:rPr lang="zh-CN" altLang="en-US" sz="1200" dirty="0" smtClean="0">
                <a:solidFill>
                  <a:schemeClr val="bg1"/>
                </a:solidFill>
              </a:rPr>
              <a:t>页 </a:t>
            </a:r>
            <a:r>
              <a:rPr lang="en-US" altLang="zh-CN" sz="1200" dirty="0" smtClean="0">
                <a:solidFill>
                  <a:schemeClr val="bg1"/>
                </a:solidFill>
                <a:cs typeface="Arial" panose="020B0604020202020204" pitchFamily="34" charset="0"/>
              </a:rPr>
              <a:t>PLOG</a:t>
            </a:r>
            <a:endParaRPr lang="en-US" sz="2800" dirty="0">
              <a:solidFill>
                <a:schemeClr val="bg1"/>
              </a:solidFill>
              <a:cs typeface="Arial" panose="020B0604020202020204" pitchFamily="34" charset="0"/>
            </a:endParaRPr>
          </a:p>
        </p:txBody>
      </p:sp>
      <p:sp>
        <p:nvSpPr>
          <p:cNvPr id="71" name="文本框 70"/>
          <p:cNvSpPr txBox="1"/>
          <p:nvPr/>
        </p:nvSpPr>
        <p:spPr>
          <a:xfrm>
            <a:off x="2075771" y="4547499"/>
            <a:ext cx="1057499" cy="276999"/>
          </a:xfrm>
          <a:prstGeom prst="rect">
            <a:avLst/>
          </a:prstGeom>
          <a:noFill/>
        </p:spPr>
        <p:txBody>
          <a:bodyPr wrap="square" rtlCol="0">
            <a:spAutoFit/>
          </a:bodyPr>
          <a:lstStyle/>
          <a:p>
            <a:r>
              <a:rPr lang="zh-CN" altLang="en-US" sz="1200" dirty="0" smtClean="0">
                <a:solidFill>
                  <a:schemeClr val="bg1"/>
                </a:solidFill>
              </a:rPr>
              <a:t>日志 </a:t>
            </a:r>
            <a:r>
              <a:rPr lang="en-US" altLang="zh-CN" sz="1200" dirty="0" smtClean="0">
                <a:solidFill>
                  <a:schemeClr val="bg1"/>
                </a:solidFill>
                <a:cs typeface="Arial" panose="020B0604020202020204" pitchFamily="34" charset="0"/>
              </a:rPr>
              <a:t>PLOG</a:t>
            </a:r>
            <a:endParaRPr lang="en-US" sz="2800" dirty="0">
              <a:solidFill>
                <a:schemeClr val="bg1"/>
              </a:solidFill>
              <a:cs typeface="Arial" panose="020B0604020202020204" pitchFamily="34" charset="0"/>
            </a:endParaRPr>
          </a:p>
        </p:txBody>
      </p:sp>
      <p:grpSp>
        <p:nvGrpSpPr>
          <p:cNvPr id="87" name="组合 86"/>
          <p:cNvGrpSpPr/>
          <p:nvPr/>
        </p:nvGrpSpPr>
        <p:grpSpPr>
          <a:xfrm>
            <a:off x="6232540" y="1765195"/>
            <a:ext cx="5438972" cy="4129650"/>
            <a:chOff x="6428458" y="2117533"/>
            <a:chExt cx="5438972" cy="4129650"/>
          </a:xfrm>
        </p:grpSpPr>
        <p:sp>
          <p:nvSpPr>
            <p:cNvPr id="68" name="矩形 67"/>
            <p:cNvSpPr/>
            <p:nvPr/>
          </p:nvSpPr>
          <p:spPr>
            <a:xfrm>
              <a:off x="6428458" y="2117533"/>
              <a:ext cx="5438972" cy="4129650"/>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sp>
          <p:nvSpPr>
            <p:cNvPr id="75" name="矩形 74"/>
            <p:cNvSpPr/>
            <p:nvPr/>
          </p:nvSpPr>
          <p:spPr>
            <a:xfrm>
              <a:off x="6938139" y="2171903"/>
              <a:ext cx="4452562" cy="48977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矩形 75"/>
            <p:cNvSpPr/>
            <p:nvPr/>
          </p:nvSpPr>
          <p:spPr>
            <a:xfrm>
              <a:off x="6938139" y="2916503"/>
              <a:ext cx="4452562" cy="48977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7" name="矩形 76"/>
            <p:cNvSpPr/>
            <p:nvPr/>
          </p:nvSpPr>
          <p:spPr>
            <a:xfrm>
              <a:off x="6938139" y="3593933"/>
              <a:ext cx="4452562" cy="48977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8" name="矩形 77"/>
            <p:cNvSpPr/>
            <p:nvPr/>
          </p:nvSpPr>
          <p:spPr>
            <a:xfrm>
              <a:off x="6938139" y="4271363"/>
              <a:ext cx="4452562" cy="48977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矩形 78"/>
            <p:cNvSpPr/>
            <p:nvPr/>
          </p:nvSpPr>
          <p:spPr>
            <a:xfrm>
              <a:off x="6938139" y="4948793"/>
              <a:ext cx="4452562" cy="48977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矩形 79"/>
            <p:cNvSpPr/>
            <p:nvPr/>
          </p:nvSpPr>
          <p:spPr>
            <a:xfrm>
              <a:off x="6938139" y="5626222"/>
              <a:ext cx="4452562" cy="48977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Text Placeholder 3"/>
            <p:cNvSpPr txBox="1"/>
            <p:nvPr/>
          </p:nvSpPr>
          <p:spPr>
            <a:xfrm>
              <a:off x="6976810" y="2215734"/>
              <a:ext cx="4342269" cy="382477"/>
            </a:xfrm>
            <a:prstGeom prst="rect">
              <a:avLst/>
            </a:prstGeom>
            <a:noFill/>
          </p:spPr>
          <p:txBody>
            <a:bodyPr wrap="square" rtlCol="0">
              <a:spAutoFit/>
            </a:bodyPr>
            <a:lstStyle>
              <a:defPPr>
                <a:defRPr lang="en-US"/>
              </a:defPPr>
              <a:lvl1pPr marL="285750" indent="-285750">
                <a:lnSpc>
                  <a:spcPct val="150000"/>
                </a:lnSpc>
                <a:spcBef>
                  <a:spcPts val="1000"/>
                </a:spcBef>
                <a:buSzPct val="50000"/>
                <a:buFont typeface="Wingdings" panose="05000000000000000000" pitchFamily="2" charset="2"/>
                <a:buChar char="l"/>
                <a:defRPr sz="1400">
                  <a:solidFill>
                    <a:prstClr val="black"/>
                  </a:solidFill>
                </a:defRPr>
              </a:lvl1pPr>
            </a:lstStyle>
            <a:p>
              <a:r>
                <a:rPr lang="zh-CN" altLang="en-US" dirty="0">
                  <a:solidFill>
                    <a:schemeClr val="bg1"/>
                  </a:solidFill>
                </a:rPr>
                <a:t>存储抽象层 </a:t>
              </a:r>
              <a:r>
                <a:rPr lang="en-US" altLang="zh-CN" dirty="0">
                  <a:solidFill>
                    <a:schemeClr val="bg1"/>
                  </a:solidFill>
                </a:rPr>
                <a:t>(SAL)</a:t>
              </a:r>
              <a:r>
                <a:rPr lang="zh-CN" altLang="en-US" dirty="0">
                  <a:solidFill>
                    <a:schemeClr val="bg1"/>
                  </a:solidFill>
                </a:rPr>
                <a:t>是逻辑</a:t>
              </a:r>
              <a:r>
                <a:rPr lang="zh-CN" altLang="en-US" dirty="0" smtClean="0">
                  <a:solidFill>
                    <a:schemeClr val="bg1"/>
                  </a:solidFill>
                </a:rPr>
                <a:t>层。</a:t>
              </a:r>
              <a:r>
                <a:rPr lang="en-US" altLang="zh-CN" dirty="0">
                  <a:solidFill>
                    <a:schemeClr val="bg1"/>
                  </a:solidFill>
                </a:rPr>
                <a:t>	</a:t>
              </a:r>
              <a:endParaRPr lang="en-US" altLang="zh-CN" dirty="0">
                <a:solidFill>
                  <a:schemeClr val="bg1"/>
                </a:solidFill>
              </a:endParaRPr>
            </a:p>
          </p:txBody>
        </p:sp>
        <p:sp>
          <p:nvSpPr>
            <p:cNvPr id="82" name="Text Placeholder 3"/>
            <p:cNvSpPr txBox="1"/>
            <p:nvPr/>
          </p:nvSpPr>
          <p:spPr>
            <a:xfrm>
              <a:off x="6976810" y="2895240"/>
              <a:ext cx="4413891" cy="523220"/>
            </a:xfrm>
            <a:prstGeom prst="rect">
              <a:avLst/>
            </a:prstGeom>
            <a:noFill/>
          </p:spPr>
          <p:txBody>
            <a:bodyPr wrap="square" rtlCol="0">
              <a:spAutoFit/>
            </a:bodyPr>
            <a:lstStyle>
              <a:defPPr>
                <a:defRPr lang="en-US"/>
              </a:defPPr>
              <a:lvl1pPr marL="285750" indent="-285750">
                <a:lnSpc>
                  <a:spcPct val="150000"/>
                </a:lnSpc>
                <a:spcBef>
                  <a:spcPts val="1000"/>
                </a:spcBef>
                <a:buSzPct val="50000"/>
                <a:buFont typeface="Wingdings" panose="05000000000000000000" pitchFamily="2" charset="2"/>
                <a:buChar char="l"/>
                <a:defRPr sz="1400">
                  <a:solidFill>
                    <a:prstClr val="black"/>
                  </a:solidFill>
                </a:defRPr>
              </a:lvl1pPr>
            </a:lstStyle>
            <a:p>
              <a:pPr>
                <a:lnSpc>
                  <a:spcPct val="100000"/>
                </a:lnSpc>
              </a:pPr>
              <a:r>
                <a:rPr lang="zh-CN" altLang="en-US" dirty="0">
                  <a:solidFill>
                    <a:schemeClr val="bg1"/>
                  </a:solidFill>
                </a:rPr>
                <a:t>将数据存储和 </a:t>
              </a:r>
              <a:r>
                <a:rPr lang="en-US" altLang="zh-CN" dirty="0">
                  <a:solidFill>
                    <a:schemeClr val="bg1"/>
                  </a:solidFill>
                </a:rPr>
                <a:t>SQL </a:t>
              </a:r>
              <a:r>
                <a:rPr lang="zh-CN" altLang="en-US" dirty="0">
                  <a:solidFill>
                    <a:schemeClr val="bg1"/>
                  </a:solidFill>
                </a:rPr>
                <a:t>前端、事务、查询执行等进行</a:t>
              </a:r>
              <a:r>
                <a:rPr lang="zh-CN" altLang="en-US" dirty="0" smtClean="0">
                  <a:solidFill>
                    <a:schemeClr val="bg1"/>
                  </a:solidFill>
                </a:rPr>
                <a:t>隔离。</a:t>
              </a:r>
              <a:endParaRPr lang="zh-CN" altLang="en-US" dirty="0">
                <a:solidFill>
                  <a:schemeClr val="bg1"/>
                </a:solidFill>
              </a:endParaRPr>
            </a:p>
          </p:txBody>
        </p:sp>
        <p:sp>
          <p:nvSpPr>
            <p:cNvPr id="83" name="Text Placeholder 3"/>
            <p:cNvSpPr txBox="1"/>
            <p:nvPr/>
          </p:nvSpPr>
          <p:spPr>
            <a:xfrm>
              <a:off x="6976810" y="3598038"/>
              <a:ext cx="4744358" cy="523220"/>
            </a:xfrm>
            <a:prstGeom prst="rect">
              <a:avLst/>
            </a:prstGeom>
            <a:noFill/>
          </p:spPr>
          <p:txBody>
            <a:bodyPr wrap="square" rtlCol="0">
              <a:spAutoFit/>
            </a:bodyPr>
            <a:lstStyle>
              <a:defPPr>
                <a:defRPr lang="en-US"/>
              </a:defPPr>
              <a:lvl1pPr marL="285750" indent="-285750">
                <a:lnSpc>
                  <a:spcPct val="150000"/>
                </a:lnSpc>
                <a:spcBef>
                  <a:spcPts val="1000"/>
                </a:spcBef>
                <a:buSzPct val="50000"/>
                <a:buFont typeface="Wingdings" panose="05000000000000000000" pitchFamily="2" charset="2"/>
                <a:buChar char="l"/>
                <a:defRPr sz="1400">
                  <a:solidFill>
                    <a:prstClr val="black"/>
                  </a:solidFill>
                </a:defRPr>
              </a:lvl1pPr>
            </a:lstStyle>
            <a:p>
              <a:pPr>
                <a:lnSpc>
                  <a:spcPct val="100000"/>
                </a:lnSpc>
              </a:pPr>
              <a:r>
                <a:rPr lang="zh-CN" altLang="en-US" dirty="0">
                  <a:solidFill>
                    <a:schemeClr val="bg1"/>
                  </a:solidFill>
                </a:rPr>
                <a:t>由在 </a:t>
              </a:r>
              <a:r>
                <a:rPr lang="en-US" altLang="zh-CN" dirty="0">
                  <a:solidFill>
                    <a:schemeClr val="bg1"/>
                  </a:solidFill>
                </a:rPr>
                <a:t>SQL </a:t>
              </a:r>
              <a:r>
                <a:rPr lang="zh-CN" altLang="en-US" dirty="0">
                  <a:solidFill>
                    <a:schemeClr val="bg1"/>
                  </a:solidFill>
                </a:rPr>
                <a:t>节点上执行的公共日志模块和存储节点上执行的 </a:t>
              </a:r>
              <a:r>
                <a:rPr lang="en-US" altLang="zh-CN" dirty="0">
                  <a:solidFill>
                    <a:schemeClr val="bg1"/>
                  </a:solidFill>
                </a:rPr>
                <a:t>slice </a:t>
              </a:r>
              <a:r>
                <a:rPr lang="zh-CN" altLang="en-US" dirty="0">
                  <a:solidFill>
                    <a:schemeClr val="bg1"/>
                  </a:solidFill>
                </a:rPr>
                <a:t>节点</a:t>
              </a:r>
              <a:r>
                <a:rPr lang="zh-CN" altLang="en-US" dirty="0" smtClean="0">
                  <a:solidFill>
                    <a:schemeClr val="bg1"/>
                  </a:solidFill>
                </a:rPr>
                <a:t>组成。</a:t>
              </a:r>
              <a:endParaRPr lang="zh-CN" altLang="en-US" dirty="0">
                <a:solidFill>
                  <a:schemeClr val="bg1"/>
                </a:solidFill>
              </a:endParaRPr>
            </a:p>
          </p:txBody>
        </p:sp>
        <p:sp>
          <p:nvSpPr>
            <p:cNvPr id="84" name="Text Placeholder 3"/>
            <p:cNvSpPr txBox="1"/>
            <p:nvPr/>
          </p:nvSpPr>
          <p:spPr>
            <a:xfrm>
              <a:off x="6976810" y="4287370"/>
              <a:ext cx="4413891" cy="523220"/>
            </a:xfrm>
            <a:prstGeom prst="rect">
              <a:avLst/>
            </a:prstGeom>
            <a:noFill/>
          </p:spPr>
          <p:txBody>
            <a:bodyPr wrap="square" rtlCol="0">
              <a:spAutoFit/>
            </a:bodyPr>
            <a:lstStyle>
              <a:defPPr>
                <a:defRPr lang="en-US"/>
              </a:defPPr>
              <a:lvl1pPr marL="285750" indent="-285750">
                <a:lnSpc>
                  <a:spcPct val="150000"/>
                </a:lnSpc>
                <a:spcBef>
                  <a:spcPts val="1000"/>
                </a:spcBef>
                <a:buSzPct val="50000"/>
                <a:buFont typeface="Wingdings" panose="05000000000000000000" pitchFamily="2" charset="2"/>
                <a:buChar char="l"/>
                <a:defRPr sz="1400">
                  <a:solidFill>
                    <a:prstClr val="black"/>
                  </a:solidFill>
                </a:defRPr>
              </a:lvl1pPr>
            </a:lstStyle>
            <a:p>
              <a:pPr>
                <a:lnSpc>
                  <a:spcPct val="100000"/>
                </a:lnSpc>
              </a:pPr>
              <a:r>
                <a:rPr lang="en-US" altLang="zh-CN" dirty="0">
                  <a:solidFill>
                    <a:schemeClr val="bg1"/>
                  </a:solidFill>
                </a:rPr>
                <a:t>SAL </a:t>
              </a:r>
              <a:r>
                <a:rPr lang="zh-CN" altLang="en-US" dirty="0">
                  <a:solidFill>
                    <a:schemeClr val="bg1"/>
                  </a:solidFill>
                </a:rPr>
                <a:t>将所有数据页基于 </a:t>
              </a:r>
              <a:r>
                <a:rPr lang="en-US" altLang="zh-CN" dirty="0">
                  <a:solidFill>
                    <a:schemeClr val="bg1"/>
                  </a:solidFill>
                </a:rPr>
                <a:t>{</a:t>
              </a:r>
              <a:r>
                <a:rPr lang="en-US" altLang="zh-CN" dirty="0" err="1">
                  <a:solidFill>
                    <a:schemeClr val="bg1"/>
                  </a:solidFill>
                </a:rPr>
                <a:t>spaceID</a:t>
              </a:r>
              <a:r>
                <a:rPr lang="en-US" altLang="zh-CN" dirty="0">
                  <a:solidFill>
                    <a:schemeClr val="bg1"/>
                  </a:solidFill>
                </a:rPr>
                <a:t>, </a:t>
              </a:r>
              <a:r>
                <a:rPr lang="en-US" altLang="zh-CN" dirty="0" err="1">
                  <a:solidFill>
                    <a:schemeClr val="bg1"/>
                  </a:solidFill>
                </a:rPr>
                <a:t>pageID</a:t>
              </a:r>
              <a:r>
                <a:rPr lang="en-US" altLang="zh-CN" dirty="0">
                  <a:solidFill>
                    <a:schemeClr val="bg1"/>
                  </a:solidFill>
                </a:rPr>
                <a:t>} </a:t>
              </a:r>
              <a:r>
                <a:rPr lang="zh-CN" altLang="en-US" dirty="0">
                  <a:solidFill>
                    <a:schemeClr val="bg1"/>
                  </a:solidFill>
                </a:rPr>
                <a:t>划分为 </a:t>
              </a:r>
              <a:r>
                <a:rPr lang="en-US" altLang="zh-CN" dirty="0" smtClean="0">
                  <a:solidFill>
                    <a:schemeClr val="bg1"/>
                  </a:solidFill>
                </a:rPr>
                <a:t>slice</a:t>
              </a:r>
              <a:r>
                <a:rPr lang="zh-CN" altLang="en-US" dirty="0" smtClean="0">
                  <a:solidFill>
                    <a:schemeClr val="bg1"/>
                  </a:solidFill>
                </a:rPr>
                <a:t>。</a:t>
              </a:r>
              <a:endParaRPr lang="en-US" altLang="zh-CN" dirty="0">
                <a:solidFill>
                  <a:schemeClr val="bg1"/>
                </a:solidFill>
              </a:endParaRPr>
            </a:p>
          </p:txBody>
        </p:sp>
        <p:sp>
          <p:nvSpPr>
            <p:cNvPr id="85" name="Text Placeholder 3"/>
            <p:cNvSpPr txBox="1"/>
            <p:nvPr/>
          </p:nvSpPr>
          <p:spPr>
            <a:xfrm>
              <a:off x="6976810" y="5640673"/>
              <a:ext cx="4360681" cy="523220"/>
            </a:xfrm>
            <a:prstGeom prst="rect">
              <a:avLst/>
            </a:prstGeom>
            <a:noFill/>
          </p:spPr>
          <p:txBody>
            <a:bodyPr wrap="square" rtlCol="0">
              <a:spAutoFit/>
            </a:bodyPr>
            <a:lstStyle>
              <a:defPPr>
                <a:defRPr lang="en-US"/>
              </a:defPPr>
              <a:lvl1pPr marL="285750" indent="-285750">
                <a:lnSpc>
                  <a:spcPct val="150000"/>
                </a:lnSpc>
                <a:spcBef>
                  <a:spcPts val="1000"/>
                </a:spcBef>
                <a:buSzPct val="50000"/>
                <a:buFont typeface="Wingdings" panose="05000000000000000000" pitchFamily="2" charset="2"/>
                <a:buChar char="l"/>
                <a:defRPr sz="1400">
                  <a:solidFill>
                    <a:prstClr val="black"/>
                  </a:solidFill>
                </a:defRPr>
              </a:lvl1pPr>
            </a:lstStyle>
            <a:p>
              <a:pPr>
                <a:lnSpc>
                  <a:spcPct val="100000"/>
                </a:lnSpc>
              </a:pPr>
              <a:r>
                <a:rPr lang="zh-CN" altLang="en-US" dirty="0">
                  <a:solidFill>
                    <a:schemeClr val="bg1"/>
                  </a:solidFill>
                </a:rPr>
                <a:t>数据本地化 </a:t>
              </a:r>
              <a:r>
                <a:rPr lang="en-US" altLang="zh-CN" dirty="0" smtClean="0">
                  <a:solidFill>
                    <a:schemeClr val="bg1"/>
                  </a:solidFill>
                </a:rPr>
                <a:t>– </a:t>
              </a:r>
              <a:r>
                <a:rPr lang="zh-CN" altLang="en-US" dirty="0" smtClean="0">
                  <a:solidFill>
                    <a:schemeClr val="bg1"/>
                  </a:solidFill>
                </a:rPr>
                <a:t>数据密集型</a:t>
              </a:r>
              <a:r>
                <a:rPr lang="zh-CN" altLang="en-US" dirty="0">
                  <a:solidFill>
                    <a:schemeClr val="bg1"/>
                  </a:solidFill>
                </a:rPr>
                <a:t>操作是在存储节点上由 </a:t>
              </a:r>
              <a:r>
                <a:rPr lang="en-US" altLang="zh-CN" dirty="0">
                  <a:solidFill>
                    <a:schemeClr val="bg1"/>
                  </a:solidFill>
                </a:rPr>
                <a:t>slice </a:t>
              </a:r>
              <a:r>
                <a:rPr lang="zh-CN" altLang="en-US" dirty="0">
                  <a:solidFill>
                    <a:schemeClr val="bg1"/>
                  </a:solidFill>
                </a:rPr>
                <a:t>服务</a:t>
              </a:r>
              <a:r>
                <a:rPr lang="zh-CN" altLang="en-US" dirty="0" smtClean="0">
                  <a:solidFill>
                    <a:schemeClr val="bg1"/>
                  </a:solidFill>
                </a:rPr>
                <a:t>执行。</a:t>
              </a:r>
              <a:r>
                <a:rPr lang="en-US" altLang="zh-CN" dirty="0">
                  <a:solidFill>
                    <a:schemeClr val="bg1"/>
                  </a:solidFill>
                </a:rPr>
                <a:t>	</a:t>
              </a:r>
              <a:endParaRPr lang="en-US" altLang="zh-CN" dirty="0">
                <a:solidFill>
                  <a:schemeClr val="bg1"/>
                </a:solidFill>
              </a:endParaRPr>
            </a:p>
          </p:txBody>
        </p:sp>
        <p:sp>
          <p:nvSpPr>
            <p:cNvPr id="86" name="Text Placeholder 3"/>
            <p:cNvSpPr txBox="1"/>
            <p:nvPr/>
          </p:nvSpPr>
          <p:spPr>
            <a:xfrm>
              <a:off x="6976810" y="4952140"/>
              <a:ext cx="4419318" cy="523220"/>
            </a:xfrm>
            <a:prstGeom prst="rect">
              <a:avLst/>
            </a:prstGeom>
            <a:noFill/>
          </p:spPr>
          <p:txBody>
            <a:bodyPr wrap="square" rtlCol="0">
              <a:spAutoFit/>
            </a:bodyPr>
            <a:lstStyle>
              <a:defPPr>
                <a:defRPr lang="en-US"/>
              </a:defPPr>
              <a:lvl1pPr marL="285750" indent="-285750">
                <a:lnSpc>
                  <a:spcPct val="150000"/>
                </a:lnSpc>
                <a:spcBef>
                  <a:spcPts val="1000"/>
                </a:spcBef>
                <a:buSzPct val="50000"/>
                <a:buFont typeface="Wingdings" panose="05000000000000000000" pitchFamily="2" charset="2"/>
                <a:buChar char="l"/>
                <a:defRPr sz="1400">
                  <a:solidFill>
                    <a:prstClr val="black"/>
                  </a:solidFill>
                </a:defRPr>
              </a:lvl1pPr>
            </a:lstStyle>
            <a:p>
              <a:pPr>
                <a:lnSpc>
                  <a:spcPct val="100000"/>
                </a:lnSpc>
              </a:pPr>
              <a:r>
                <a:rPr lang="zh-CN" altLang="en-US" dirty="0">
                  <a:solidFill>
                    <a:schemeClr val="bg1"/>
                  </a:solidFill>
                </a:rPr>
                <a:t>横向扩展 </a:t>
              </a:r>
              <a:r>
                <a:rPr lang="en-US" altLang="zh-CN" dirty="0" smtClean="0">
                  <a:solidFill>
                    <a:schemeClr val="bg1"/>
                  </a:solidFill>
                </a:rPr>
                <a:t>– </a:t>
              </a:r>
              <a:r>
                <a:rPr lang="zh-CN" altLang="en-US" dirty="0" smtClean="0">
                  <a:solidFill>
                    <a:schemeClr val="bg1"/>
                  </a:solidFill>
                </a:rPr>
                <a:t>随着</a:t>
              </a:r>
              <a:r>
                <a:rPr lang="zh-CN" altLang="en-US" dirty="0">
                  <a:solidFill>
                    <a:schemeClr val="bg1"/>
                  </a:solidFill>
                </a:rPr>
                <a:t>数据库规模的增长，可用资源（存储、内存）随着 </a:t>
              </a:r>
              <a:r>
                <a:rPr lang="en-US" altLang="zh-CN" dirty="0">
                  <a:solidFill>
                    <a:schemeClr val="bg1"/>
                  </a:solidFill>
                </a:rPr>
                <a:t>slice </a:t>
              </a:r>
              <a:r>
                <a:rPr lang="zh-CN" altLang="en-US" dirty="0">
                  <a:solidFill>
                    <a:schemeClr val="bg1"/>
                  </a:solidFill>
                </a:rPr>
                <a:t>的创建按比例</a:t>
              </a:r>
              <a:r>
                <a:rPr lang="zh-CN" altLang="en-US" dirty="0" smtClean="0">
                  <a:solidFill>
                    <a:schemeClr val="bg1"/>
                  </a:solidFill>
                </a:rPr>
                <a:t>增长。</a:t>
              </a:r>
              <a:r>
                <a:rPr lang="en-US" altLang="zh-CN" dirty="0">
                  <a:solidFill>
                    <a:schemeClr val="bg1"/>
                  </a:solidFill>
                </a:rPr>
                <a:t>	</a:t>
              </a:r>
              <a:endParaRPr lang="en-US" altLang="zh-CN" dirty="0">
                <a:solidFill>
                  <a:schemeClr val="bg1"/>
                </a:solidFill>
              </a:endParaRPr>
            </a:p>
          </p:txBody>
        </p:sp>
      </p:grpSp>
      <p:sp>
        <p:nvSpPr>
          <p:cNvPr id="74" name="文本框 73"/>
          <p:cNvSpPr txBox="1"/>
          <p:nvPr/>
        </p:nvSpPr>
        <p:spPr>
          <a:xfrm>
            <a:off x="3547652" y="4535517"/>
            <a:ext cx="888194" cy="276999"/>
          </a:xfrm>
          <a:prstGeom prst="rect">
            <a:avLst/>
          </a:prstGeom>
          <a:noFill/>
        </p:spPr>
        <p:txBody>
          <a:bodyPr wrap="square" rtlCol="0">
            <a:spAutoFit/>
          </a:bodyPr>
          <a:lstStyle/>
          <a:p>
            <a:r>
              <a:rPr lang="zh-CN" altLang="en-US" sz="1200" dirty="0" smtClean="0">
                <a:solidFill>
                  <a:schemeClr val="bg1"/>
                </a:solidFill>
              </a:rPr>
              <a:t>页 </a:t>
            </a:r>
            <a:r>
              <a:rPr lang="en-US" altLang="zh-CN" sz="1200" dirty="0" smtClean="0">
                <a:solidFill>
                  <a:schemeClr val="bg1"/>
                </a:solidFill>
                <a:cs typeface="Arial" panose="020B0604020202020204" pitchFamily="34" charset="0"/>
              </a:rPr>
              <a:t>PLOG</a:t>
            </a:r>
            <a:endParaRPr lang="en-US" sz="2800" dirty="0">
              <a:solidFill>
                <a:schemeClr val="bg1"/>
              </a:solidFill>
              <a:cs typeface="Arial" panose="020B0604020202020204" pitchFamily="34" charset="0"/>
            </a:endParaRPr>
          </a:p>
        </p:txBody>
      </p:sp>
      <p:sp>
        <p:nvSpPr>
          <p:cNvPr id="88" name="文本框 87"/>
          <p:cNvSpPr txBox="1"/>
          <p:nvPr/>
        </p:nvSpPr>
        <p:spPr>
          <a:xfrm>
            <a:off x="4607356" y="4532110"/>
            <a:ext cx="1057499" cy="276999"/>
          </a:xfrm>
          <a:prstGeom prst="rect">
            <a:avLst/>
          </a:prstGeom>
          <a:noFill/>
        </p:spPr>
        <p:txBody>
          <a:bodyPr wrap="square" rtlCol="0">
            <a:spAutoFit/>
          </a:bodyPr>
          <a:lstStyle/>
          <a:p>
            <a:r>
              <a:rPr lang="zh-CN" altLang="en-US" sz="1200" dirty="0" smtClean="0">
                <a:solidFill>
                  <a:schemeClr val="bg1"/>
                </a:solidFill>
              </a:rPr>
              <a:t>日志 </a:t>
            </a:r>
            <a:r>
              <a:rPr lang="en-US" altLang="zh-CN" sz="1200" dirty="0" smtClean="0">
                <a:solidFill>
                  <a:schemeClr val="bg1"/>
                </a:solidFill>
                <a:cs typeface="Arial" panose="020B0604020202020204" pitchFamily="34" charset="0"/>
              </a:rPr>
              <a:t>PLOG</a:t>
            </a:r>
            <a:endParaRPr lang="en-US" sz="2800" dirty="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GaussDB</a:t>
            </a:r>
            <a:r>
              <a:rPr lang="en-US" altLang="zh-CN" dirty="0" smtClean="0"/>
              <a:t>(for MySQL)</a:t>
            </a:r>
            <a:r>
              <a:rPr lang="zh-CN" altLang="en-US" dirty="0" smtClean="0"/>
              <a:t>数据库产品优势</a:t>
            </a:r>
            <a:endParaRPr lang="zh-CN" altLang="en-US" dirty="0"/>
          </a:p>
        </p:txBody>
      </p:sp>
      <p:graphicFrame>
        <p:nvGraphicFramePr>
          <p:cNvPr id="3" name="图示 2"/>
          <p:cNvGraphicFramePr/>
          <p:nvPr/>
        </p:nvGraphicFramePr>
        <p:xfrm>
          <a:off x="2438918" y="1392853"/>
          <a:ext cx="7314163" cy="487610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122841" y="1215164"/>
            <a:ext cx="10299097" cy="4999367"/>
            <a:chOff x="843024" y="1198230"/>
            <a:chExt cx="10299097" cy="4999367"/>
          </a:xfrm>
        </p:grpSpPr>
        <p:sp>
          <p:nvSpPr>
            <p:cNvPr id="54" name="矩形 53"/>
            <p:cNvSpPr/>
            <p:nvPr/>
          </p:nvSpPr>
          <p:spPr>
            <a:xfrm>
              <a:off x="843024" y="1198230"/>
              <a:ext cx="4302388" cy="4999367"/>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sp>
          <p:nvSpPr>
            <p:cNvPr id="57" name="Rectangle: Rounded Corners 8"/>
            <p:cNvSpPr>
              <a:spLocks noChangeArrowheads="1"/>
            </p:cNvSpPr>
            <p:nvPr/>
          </p:nvSpPr>
          <p:spPr bwMode="auto">
            <a:xfrm>
              <a:off x="2160078" y="1794301"/>
              <a:ext cx="1682273" cy="779895"/>
            </a:xfrm>
            <a:prstGeom prst="rect">
              <a:avLst/>
            </a:prstGeom>
            <a:solidFill>
              <a:schemeClr val="bg1">
                <a:lumMod val="85000"/>
              </a:schemeClr>
            </a:solidFill>
            <a:ln w="12700">
              <a:solidFill>
                <a:schemeClr val="bg1">
                  <a:lumMod val="85000"/>
                </a:schemeClr>
              </a:solidFill>
              <a:miter lim="800000"/>
            </a:ln>
          </p:spPr>
          <p:txBody>
            <a:bodyPr vert="horz" wrap="square" lIns="34293" tIns="17147" rIns="34293" bIns="17147" numCol="1" anchor="ctr" anchorCtr="0" compatLnSpc="1"/>
            <a:lstStyle/>
            <a:p>
              <a:pPr algn="ctr" defTabSz="342900"/>
              <a:r>
                <a:rPr lang="en-US" sz="1200" dirty="0">
                  <a:cs typeface="Arial" panose="020B0604020202020204" pitchFamily="34" charset="0"/>
                </a:rPr>
                <a:t>Container</a:t>
              </a:r>
              <a:endParaRPr lang="en-US" sz="1200" dirty="0">
                <a:cs typeface="Arial" panose="020B0604020202020204" pitchFamily="34" charset="0"/>
              </a:endParaRPr>
            </a:p>
            <a:p>
              <a:pPr algn="ctr" defTabSz="342900"/>
              <a:endParaRPr lang="en-US" sz="1200" dirty="0">
                <a:cs typeface="Times New Roman" panose="02020603050405020304" pitchFamily="18" charset="0"/>
              </a:endParaRPr>
            </a:p>
            <a:p>
              <a:pPr algn="ctr" defTabSz="342900"/>
              <a:endParaRPr lang="en-US" sz="2000" dirty="0">
                <a:cs typeface="Arial" panose="020B0604020202020204" pitchFamily="34" charset="0"/>
              </a:endParaRPr>
            </a:p>
          </p:txBody>
        </p:sp>
        <p:sp>
          <p:nvSpPr>
            <p:cNvPr id="91" name="椭圆 90"/>
            <p:cNvSpPr/>
            <p:nvPr/>
          </p:nvSpPr>
          <p:spPr>
            <a:xfrm>
              <a:off x="2320736" y="2050751"/>
              <a:ext cx="1379696" cy="376708"/>
            </a:xfrm>
            <a:prstGeom prst="ellipse">
              <a:avLst/>
            </a:prstGeom>
            <a:solidFill>
              <a:schemeClr val="bg1"/>
            </a:solidFill>
            <a:ln w="6350" cap="flat" cmpd="sng" algn="ctr">
              <a:solidFill>
                <a:schemeClr val="bg1"/>
              </a:solidFill>
              <a:prstDash val="solid"/>
              <a:miter lim="800000"/>
            </a:ln>
            <a:effectLst/>
          </p:spPr>
          <p:txBody>
            <a:bodyPr rtlCol="0" anchor="ctr"/>
            <a:lstStyle/>
            <a:p>
              <a:pPr algn="ctr" defTabSz="457200">
                <a:defRPr/>
              </a:pPr>
              <a:r>
                <a:rPr lang="en-US" sz="1200" b="1" dirty="0">
                  <a:cs typeface="Arial" panose="020B0604020202020204" pitchFamily="34" charset="0"/>
                </a:rPr>
                <a:t>SQL Node</a:t>
              </a:r>
              <a:endParaRPr lang="en-US" sz="1200" b="1" dirty="0">
                <a:cs typeface="Arial" panose="020B0604020202020204" pitchFamily="34" charset="0"/>
              </a:endParaRPr>
            </a:p>
          </p:txBody>
        </p:sp>
        <p:sp>
          <p:nvSpPr>
            <p:cNvPr id="92" name="Rectangle: Rounded Corners 8"/>
            <p:cNvSpPr>
              <a:spLocks noChangeArrowheads="1"/>
            </p:cNvSpPr>
            <p:nvPr/>
          </p:nvSpPr>
          <p:spPr bwMode="auto">
            <a:xfrm>
              <a:off x="2798327" y="2403150"/>
              <a:ext cx="324730" cy="166213"/>
            </a:xfrm>
            <a:prstGeom prst="roundRect">
              <a:avLst>
                <a:gd name="adj" fmla="val 16667"/>
              </a:avLst>
            </a:prstGeom>
            <a:noFill/>
            <a:ln w="12700">
              <a:solidFill>
                <a:schemeClr val="bg1"/>
              </a:solidFill>
              <a:miter lim="800000"/>
            </a:ln>
          </p:spPr>
          <p:txBody>
            <a:bodyPr vert="horz" wrap="square" lIns="34293" tIns="17147" rIns="34293" bIns="17147" numCol="1" anchor="ctr" anchorCtr="0" compatLnSpc="1"/>
            <a:lstStyle/>
            <a:p>
              <a:pPr algn="ctr" defTabSz="342900"/>
              <a:r>
                <a:rPr lang="en-US" sz="1200" dirty="0">
                  <a:cs typeface="Arial" panose="020B0604020202020204" pitchFamily="34" charset="0"/>
                </a:rPr>
                <a:t>eth</a:t>
              </a:r>
              <a:endParaRPr lang="en-US" sz="1200" dirty="0">
                <a:cs typeface="Arial" panose="020B0604020202020204" pitchFamily="34" charset="0"/>
              </a:endParaRPr>
            </a:p>
          </p:txBody>
        </p:sp>
        <p:sp>
          <p:nvSpPr>
            <p:cNvPr id="93" name="Rectangle: Rounded Corners 8"/>
            <p:cNvSpPr>
              <a:spLocks noChangeArrowheads="1"/>
            </p:cNvSpPr>
            <p:nvPr/>
          </p:nvSpPr>
          <p:spPr bwMode="auto">
            <a:xfrm>
              <a:off x="2150553" y="2778144"/>
              <a:ext cx="1691798" cy="493776"/>
            </a:xfrm>
            <a:prstGeom prst="rect">
              <a:avLst/>
            </a:prstGeom>
            <a:solidFill>
              <a:schemeClr val="bg1">
                <a:lumMod val="85000"/>
              </a:schemeClr>
            </a:solidFill>
            <a:ln w="12700">
              <a:solidFill>
                <a:schemeClr val="bg1">
                  <a:lumMod val="85000"/>
                </a:schemeClr>
              </a:solidFill>
              <a:miter lim="800000"/>
            </a:ln>
          </p:spPr>
          <p:txBody>
            <a:bodyPr vert="horz" wrap="square" lIns="34293" tIns="17147" rIns="34293" bIns="17147" numCol="1" anchor="ctr" anchorCtr="0" compatLnSpc="1"/>
            <a:lstStyle/>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prstClr val="black"/>
                </a:solidFill>
                <a:cs typeface="Arial" panose="020B0604020202020204" pitchFamily="34" charset="0"/>
              </a:endParaRPr>
            </a:p>
          </p:txBody>
        </p:sp>
        <p:sp>
          <p:nvSpPr>
            <p:cNvPr id="94" name="Rectangle: Rounded Corners 8"/>
            <p:cNvSpPr>
              <a:spLocks noChangeArrowheads="1"/>
            </p:cNvSpPr>
            <p:nvPr/>
          </p:nvSpPr>
          <p:spPr bwMode="auto">
            <a:xfrm>
              <a:off x="2480826" y="2792896"/>
              <a:ext cx="947021" cy="197224"/>
            </a:xfrm>
            <a:prstGeom prst="roundRect">
              <a:avLst>
                <a:gd name="adj" fmla="val 16667"/>
              </a:avLst>
            </a:prstGeom>
            <a:solidFill>
              <a:schemeClr val="bg1"/>
            </a:solidFill>
            <a:ln w="12700" cap="flat" cmpd="sng" algn="ctr">
              <a:solidFill>
                <a:schemeClr val="bg1"/>
              </a:solidFill>
              <a:prstDash val="solid"/>
              <a:miter lim="800000"/>
            </a:ln>
            <a:effectLst/>
          </p:spPr>
          <p:txBody>
            <a:bodyPr vert="horz" wrap="square" lIns="34293" tIns="17147" rIns="34293" bIns="17147" numCol="1" anchor="ctr" anchorCtr="0" compatLnSpc="1"/>
            <a:lstStyle/>
            <a:p>
              <a:pPr algn="ctr" defTabSz="342900">
                <a:defRPr/>
              </a:pPr>
              <a:r>
                <a:rPr lang="en-US" sz="1200" b="1" dirty="0" smtClean="0">
                  <a:cs typeface="Arial" panose="020B0604020202020204" pitchFamily="34" charset="0"/>
                </a:rPr>
                <a:t>Hi 1822</a:t>
              </a:r>
              <a:endParaRPr lang="en-US" sz="1200" b="1" dirty="0">
                <a:cs typeface="Arial" panose="020B0604020202020204" pitchFamily="34" charset="0"/>
              </a:endParaRPr>
            </a:p>
          </p:txBody>
        </p:sp>
        <p:sp>
          <p:nvSpPr>
            <p:cNvPr id="95" name="Cloud 108"/>
            <p:cNvSpPr/>
            <p:nvPr/>
          </p:nvSpPr>
          <p:spPr bwMode="auto">
            <a:xfrm>
              <a:off x="2251231" y="3577843"/>
              <a:ext cx="1485974" cy="353080"/>
            </a:xfrm>
            <a:custGeom>
              <a:avLst/>
              <a:gdLst>
                <a:gd name="T0" fmla="*/ 44169065 w 43200"/>
                <a:gd name="T1" fmla="*/ 3570073 h 43200"/>
                <a:gd name="T2" fmla="*/ 20329260 w 43200"/>
                <a:gd name="T3" fmla="*/ 3461384 h 43200"/>
                <a:gd name="T4" fmla="*/ 65204199 w 43200"/>
                <a:gd name="T5" fmla="*/ 4759595 h 43200"/>
                <a:gd name="T6" fmla="*/ 54776079 w 43200"/>
                <a:gd name="T7" fmla="*/ 4811564 h 43200"/>
                <a:gd name="T8" fmla="*/ 155085918 w 43200"/>
                <a:gd name="T9" fmla="*/ 5331175 h 43200"/>
                <a:gd name="T10" fmla="*/ 148798933 w 43200"/>
                <a:gd name="T11" fmla="*/ 5093873 h 43200"/>
                <a:gd name="T12" fmla="*/ 271310885 w 43200"/>
                <a:gd name="T13" fmla="*/ 4739415 h 43200"/>
                <a:gd name="T14" fmla="*/ 268798031 w 43200"/>
                <a:gd name="T15" fmla="*/ 4999770 h 43200"/>
                <a:gd name="T16" fmla="*/ 321211725 w 43200"/>
                <a:gd name="T17" fmla="*/ 3130516 h 43200"/>
                <a:gd name="T18" fmla="*/ 351809129 w 43200"/>
                <a:gd name="T19" fmla="*/ 4103734 h 43200"/>
                <a:gd name="T20" fmla="*/ 393390058 w 43200"/>
                <a:gd name="T21" fmla="*/ 2094014 h 43200"/>
                <a:gd name="T22" fmla="*/ 379761838 w 43200"/>
                <a:gd name="T23" fmla="*/ 2458970 h 43200"/>
                <a:gd name="T24" fmla="*/ 360693758 w 43200"/>
                <a:gd name="T25" fmla="*/ 740015 h 43200"/>
                <a:gd name="T26" fmla="*/ 361409042 w 43200"/>
                <a:gd name="T27" fmla="*/ 912398 h 43200"/>
                <a:gd name="T28" fmla="*/ 273673270 w 43200"/>
                <a:gd name="T29" fmla="*/ 538986 h 43200"/>
                <a:gd name="T30" fmla="*/ 280656718 w 43200"/>
                <a:gd name="T31" fmla="*/ 319131 h 43200"/>
                <a:gd name="T32" fmla="*/ 208384378 w 43200"/>
                <a:gd name="T33" fmla="*/ 643728 h 43200"/>
                <a:gd name="T34" fmla="*/ 211763178 w 43200"/>
                <a:gd name="T35" fmla="*/ 454155 h 43200"/>
                <a:gd name="T36" fmla="*/ 131763682 w 43200"/>
                <a:gd name="T37" fmla="*/ 708098 h 43200"/>
                <a:gd name="T38" fmla="*/ 143998976 w 43200"/>
                <a:gd name="T39" fmla="*/ 891937 h 43200"/>
                <a:gd name="T40" fmla="*/ 38842033 w 43200"/>
                <a:gd name="T41" fmla="*/ 2153339 h 43200"/>
                <a:gd name="T42" fmla="*/ 36705593 w 43200"/>
                <a:gd name="T43" fmla="*/ 1959807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bg1">
                <a:lumMod val="85000"/>
              </a:schemeClr>
            </a:solidFill>
            <a:ln w="12700" cap="flat" cmpd="sng" algn="ctr">
              <a:solidFill>
                <a:schemeClr val="bg1">
                  <a:lumMod val="85000"/>
                </a:schemeClr>
              </a:solidFill>
              <a:prstDash val="solid"/>
              <a:miter lim="800000"/>
            </a:ln>
            <a:effectLst/>
          </p:spPr>
          <p:txBody>
            <a:bodyPr vert="horz" wrap="square" lIns="34293" tIns="17147" rIns="34293" bIns="17147" numCol="1" anchor="ctr" anchorCtr="0" compatLnSpc="1"/>
            <a:lstStyle/>
            <a:p>
              <a:pPr algn="ctr" defTabSz="342900">
                <a:defRPr/>
              </a:pPr>
              <a:r>
                <a:rPr lang="en-US" sz="1600" dirty="0">
                  <a:cs typeface="Times New Roman" panose="02020603050405020304" pitchFamily="18" charset="0"/>
                </a:rPr>
                <a:t>RDMA</a:t>
              </a:r>
              <a:endParaRPr lang="en-US" sz="1600" dirty="0">
                <a:cs typeface="Arial" panose="020B0604020202020204" pitchFamily="34" charset="0"/>
              </a:endParaRPr>
            </a:p>
          </p:txBody>
        </p:sp>
        <p:sp>
          <p:nvSpPr>
            <p:cNvPr id="96" name="上下箭头 95"/>
            <p:cNvSpPr/>
            <p:nvPr/>
          </p:nvSpPr>
          <p:spPr>
            <a:xfrm>
              <a:off x="2909461" y="2580868"/>
              <a:ext cx="84758" cy="182815"/>
            </a:xfrm>
            <a:prstGeom prst="upDownArrow">
              <a:avLst/>
            </a:prstGeom>
            <a:solidFill>
              <a:srgbClr val="BFBFBF"/>
            </a:solidFill>
            <a:ln w="12700" cap="flat" cmpd="sng" algn="ctr">
              <a:solidFill>
                <a:srgbClr val="BFBFBF"/>
              </a:solidFill>
              <a:prstDash val="solid"/>
              <a:miter lim="800000"/>
            </a:ln>
            <a:effectLst/>
          </p:spPr>
          <p:txBody>
            <a:bodyPr rtlCol="0" anchor="ctr"/>
            <a:lstStyle/>
            <a:p>
              <a:pPr algn="ctr" defTabSz="457200">
                <a:defRPr/>
              </a:pPr>
              <a:endParaRPr lang="en-US" sz="3000">
                <a:solidFill>
                  <a:prstClr val="black"/>
                </a:solidFill>
              </a:endParaRPr>
            </a:p>
          </p:txBody>
        </p:sp>
        <p:sp>
          <p:nvSpPr>
            <p:cNvPr id="97" name="上下箭头 96"/>
            <p:cNvSpPr/>
            <p:nvPr/>
          </p:nvSpPr>
          <p:spPr>
            <a:xfrm>
              <a:off x="2911457" y="3332720"/>
              <a:ext cx="100122" cy="256602"/>
            </a:xfrm>
            <a:prstGeom prst="upDownArrow">
              <a:avLst/>
            </a:prstGeom>
            <a:solidFill>
              <a:srgbClr val="BFBFBF"/>
            </a:solidFill>
            <a:ln w="12700" cap="flat" cmpd="sng" algn="ctr">
              <a:solidFill>
                <a:srgbClr val="BFBFBF"/>
              </a:solidFill>
              <a:prstDash val="solid"/>
              <a:miter lim="800000"/>
            </a:ln>
            <a:effectLst/>
          </p:spPr>
          <p:txBody>
            <a:bodyPr rtlCol="0" anchor="ctr"/>
            <a:lstStyle/>
            <a:p>
              <a:pPr algn="ctr" defTabSz="457200">
                <a:defRPr/>
              </a:pPr>
              <a:endParaRPr lang="en-US" sz="3000">
                <a:solidFill>
                  <a:prstClr val="black"/>
                </a:solidFill>
              </a:endParaRPr>
            </a:p>
          </p:txBody>
        </p:sp>
        <p:grpSp>
          <p:nvGrpSpPr>
            <p:cNvPr id="21" name="组合 20"/>
            <p:cNvGrpSpPr/>
            <p:nvPr/>
          </p:nvGrpSpPr>
          <p:grpSpPr>
            <a:xfrm>
              <a:off x="1937905" y="4202207"/>
              <a:ext cx="2043522" cy="1715993"/>
              <a:chOff x="1988707" y="4168339"/>
              <a:chExt cx="2043522" cy="1715993"/>
            </a:xfrm>
          </p:grpSpPr>
          <p:sp>
            <p:nvSpPr>
              <p:cNvPr id="56" name="Rectangle: Rounded Corners 8"/>
              <p:cNvSpPr>
                <a:spLocks noChangeArrowheads="1"/>
              </p:cNvSpPr>
              <p:nvPr/>
            </p:nvSpPr>
            <p:spPr bwMode="auto">
              <a:xfrm>
                <a:off x="1988707" y="4168339"/>
                <a:ext cx="2019603" cy="1715993"/>
              </a:xfrm>
              <a:prstGeom prst="roundRect">
                <a:avLst>
                  <a:gd name="adj" fmla="val 7054"/>
                </a:avLst>
              </a:prstGeom>
              <a:noFill/>
              <a:ln w="12700">
                <a:solidFill>
                  <a:schemeClr val="bg1">
                    <a:lumMod val="75000"/>
                  </a:schemeClr>
                </a:solidFill>
                <a:miter lim="800000"/>
              </a:ln>
            </p:spPr>
            <p:txBody>
              <a:bodyPr vert="horz" wrap="square" lIns="34293" tIns="17147" rIns="34293" bIns="17147" numCol="1" anchor="ctr" anchorCtr="0" compatLnSpc="1"/>
              <a:lstStyle/>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p:txBody>
          </p:sp>
          <p:sp>
            <p:nvSpPr>
              <p:cNvPr id="122" name="Rounded Rectangle 119"/>
              <p:cNvSpPr>
                <a:spLocks noChangeArrowheads="1"/>
              </p:cNvSpPr>
              <p:nvPr/>
            </p:nvSpPr>
            <p:spPr bwMode="auto">
              <a:xfrm>
                <a:off x="2088518" y="4521173"/>
                <a:ext cx="846615" cy="605948"/>
              </a:xfrm>
              <a:prstGeom prst="roundRect">
                <a:avLst>
                  <a:gd name="adj" fmla="val 16667"/>
                </a:avLst>
              </a:prstGeom>
              <a:solidFill>
                <a:schemeClr val="bg1">
                  <a:lumMod val="85000"/>
                </a:schemeClr>
              </a:solidFill>
              <a:ln w="12700" cap="flat" cmpd="sng" algn="ctr">
                <a:solidFill>
                  <a:schemeClr val="bg1">
                    <a:lumMod val="85000"/>
                  </a:schemeClr>
                </a:solidFill>
                <a:prstDash val="solid"/>
                <a:miter lim="800000"/>
              </a:ln>
              <a:effectLst/>
            </p:spPr>
            <p:txBody>
              <a:bodyPr vert="horz" wrap="square" lIns="34293" tIns="17147" rIns="34293" bIns="17147" numCol="1" anchor="ctr" anchorCtr="0" compatLnSpc="1"/>
              <a:lstStyle/>
              <a:p>
                <a:pPr defTabSz="342900">
                  <a:defRPr/>
                </a:pPr>
                <a:endParaRPr lang="en-US" sz="10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p:txBody>
          </p:sp>
          <p:sp>
            <p:nvSpPr>
              <p:cNvPr id="125" name="Rounded Rectangle 119"/>
              <p:cNvSpPr>
                <a:spLocks noChangeArrowheads="1"/>
              </p:cNvSpPr>
              <p:nvPr/>
            </p:nvSpPr>
            <p:spPr bwMode="auto">
              <a:xfrm>
                <a:off x="2197811" y="4794822"/>
                <a:ext cx="643096" cy="274148"/>
              </a:xfrm>
              <a:prstGeom prst="roundRect">
                <a:avLst>
                  <a:gd name="adj" fmla="val 16667"/>
                </a:avLst>
              </a:prstGeom>
              <a:solidFill>
                <a:schemeClr val="bg1"/>
              </a:solidFill>
              <a:ln w="12700">
                <a:solidFill>
                  <a:schemeClr val="bg1"/>
                </a:solidFill>
                <a:miter lim="800000"/>
              </a:ln>
            </p:spPr>
            <p:txBody>
              <a:bodyPr vert="horz" wrap="square" lIns="34293" tIns="17147" rIns="34293" bIns="17147" numCol="1" anchor="ctr" anchorCtr="0" compatLnSpc="1"/>
              <a:lstStyle/>
              <a:p>
                <a:pPr defTabSz="342900"/>
                <a:endParaRPr lang="en-US" sz="2200" dirty="0">
                  <a:solidFill>
                    <a:prstClr val="black"/>
                  </a:solidFill>
                  <a:cs typeface="Arial" panose="020B0604020202020204" pitchFamily="34" charset="0"/>
                </a:endParaRPr>
              </a:p>
            </p:txBody>
          </p:sp>
          <p:sp>
            <p:nvSpPr>
              <p:cNvPr id="126" name="TextBox 265"/>
              <p:cNvSpPr txBox="1"/>
              <p:nvPr/>
            </p:nvSpPr>
            <p:spPr>
              <a:xfrm>
                <a:off x="2257795" y="4835113"/>
                <a:ext cx="604277" cy="225889"/>
              </a:xfrm>
              <a:prstGeom prst="rect">
                <a:avLst/>
              </a:prstGeom>
              <a:noFill/>
              <a:ln>
                <a:noFill/>
              </a:ln>
            </p:spPr>
            <p:txBody>
              <a:bodyPr wrap="square" lIns="40822" tIns="20412" rIns="40822" bIns="20412" rtlCol="0">
                <a:spAutoFit/>
              </a:bodyPr>
              <a:lstStyle/>
              <a:p>
                <a:pPr defTabSz="457200"/>
                <a:r>
                  <a:rPr lang="en-US" altLang="zh-CN" sz="1200" b="1" dirty="0" smtClean="0">
                    <a:cs typeface="Arial" panose="020B0604020202020204" pitchFamily="34" charset="0"/>
                  </a:rPr>
                  <a:t>Slice 1</a:t>
                </a:r>
                <a:endParaRPr lang="en-US" altLang="zh-CN" sz="1200" b="1" dirty="0">
                  <a:cs typeface="Arial" panose="020B0604020202020204" pitchFamily="34" charset="0"/>
                </a:endParaRPr>
              </a:p>
            </p:txBody>
          </p:sp>
          <p:sp>
            <p:nvSpPr>
              <p:cNvPr id="124" name="矩形 123"/>
              <p:cNvSpPr/>
              <p:nvPr/>
            </p:nvSpPr>
            <p:spPr>
              <a:xfrm>
                <a:off x="2035875" y="4530777"/>
                <a:ext cx="1015021" cy="261610"/>
              </a:xfrm>
              <a:prstGeom prst="rect">
                <a:avLst/>
              </a:prstGeom>
              <a:ln>
                <a:noFill/>
              </a:ln>
            </p:spPr>
            <p:txBody>
              <a:bodyPr wrap="none">
                <a:spAutoFit/>
              </a:bodyPr>
              <a:lstStyle/>
              <a:p>
                <a:pPr defTabSz="342900">
                  <a:defRPr/>
                </a:pPr>
                <a:r>
                  <a:rPr lang="en-US" altLang="zh-CN" sz="1100" dirty="0">
                    <a:cs typeface="Arial" panose="020B0604020202020204" pitchFamily="34" charset="0"/>
                  </a:rPr>
                  <a:t>Co-Processor</a:t>
                </a:r>
                <a:endParaRPr lang="en-US" altLang="zh-CN" sz="1100" dirty="0">
                  <a:cs typeface="Arial" panose="020B0604020202020204" pitchFamily="34" charset="0"/>
                </a:endParaRPr>
              </a:p>
            </p:txBody>
          </p:sp>
          <p:sp>
            <p:nvSpPr>
              <p:cNvPr id="117" name="Rounded Rectangle 119"/>
              <p:cNvSpPr>
                <a:spLocks noChangeArrowheads="1"/>
              </p:cNvSpPr>
              <p:nvPr/>
            </p:nvSpPr>
            <p:spPr bwMode="auto">
              <a:xfrm>
                <a:off x="3061386" y="4521173"/>
                <a:ext cx="846615" cy="605948"/>
              </a:xfrm>
              <a:prstGeom prst="roundRect">
                <a:avLst>
                  <a:gd name="adj" fmla="val 16667"/>
                </a:avLst>
              </a:prstGeom>
              <a:solidFill>
                <a:schemeClr val="bg1">
                  <a:lumMod val="85000"/>
                </a:schemeClr>
              </a:solidFill>
              <a:ln w="12700" cap="flat" cmpd="sng" algn="ctr">
                <a:solidFill>
                  <a:schemeClr val="bg1">
                    <a:lumMod val="85000"/>
                  </a:schemeClr>
                </a:solidFill>
                <a:prstDash val="solid"/>
                <a:miter lim="800000"/>
              </a:ln>
              <a:effectLst/>
            </p:spPr>
            <p:txBody>
              <a:bodyPr vert="horz" wrap="square" lIns="34293" tIns="17147" rIns="34293" bIns="17147" numCol="1" anchor="ctr" anchorCtr="0" compatLnSpc="1"/>
              <a:lstStyle/>
              <a:p>
                <a:pPr defTabSz="342900">
                  <a:defRPr/>
                </a:pPr>
                <a:endParaRPr lang="en-US" sz="10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p:txBody>
          </p:sp>
          <p:sp>
            <p:nvSpPr>
              <p:cNvPr id="120" name="Rounded Rectangle 119"/>
              <p:cNvSpPr>
                <a:spLocks noChangeArrowheads="1"/>
              </p:cNvSpPr>
              <p:nvPr/>
            </p:nvSpPr>
            <p:spPr bwMode="auto">
              <a:xfrm>
                <a:off x="3170679" y="4794822"/>
                <a:ext cx="643097" cy="274148"/>
              </a:xfrm>
              <a:prstGeom prst="roundRect">
                <a:avLst>
                  <a:gd name="adj" fmla="val 16667"/>
                </a:avLst>
              </a:prstGeom>
              <a:solidFill>
                <a:schemeClr val="bg1"/>
              </a:solidFill>
              <a:ln w="12700">
                <a:solidFill>
                  <a:schemeClr val="bg1"/>
                </a:solidFill>
                <a:miter lim="800000"/>
              </a:ln>
            </p:spPr>
            <p:txBody>
              <a:bodyPr vert="horz" wrap="square" lIns="34293" tIns="17147" rIns="34293" bIns="17147" numCol="1" anchor="ctr" anchorCtr="0" compatLnSpc="1"/>
              <a:lstStyle/>
              <a:p>
                <a:pPr defTabSz="342900"/>
                <a:endParaRPr lang="en-US" sz="2200" dirty="0">
                  <a:solidFill>
                    <a:prstClr val="black"/>
                  </a:solidFill>
                  <a:cs typeface="Arial" panose="020B0604020202020204" pitchFamily="34" charset="0"/>
                </a:endParaRPr>
              </a:p>
            </p:txBody>
          </p:sp>
          <p:sp>
            <p:nvSpPr>
              <p:cNvPr id="121" name="TextBox 265"/>
              <p:cNvSpPr txBox="1"/>
              <p:nvPr/>
            </p:nvSpPr>
            <p:spPr>
              <a:xfrm>
                <a:off x="3179861" y="4835113"/>
                <a:ext cx="604278" cy="225889"/>
              </a:xfrm>
              <a:prstGeom prst="rect">
                <a:avLst/>
              </a:prstGeom>
              <a:noFill/>
              <a:ln>
                <a:noFill/>
              </a:ln>
            </p:spPr>
            <p:txBody>
              <a:bodyPr wrap="square" lIns="40822" tIns="20412" rIns="40822" bIns="20412" rtlCol="0">
                <a:spAutoFit/>
              </a:bodyPr>
              <a:lstStyle/>
              <a:p>
                <a:pPr algn="ctr" defTabSz="457200">
                  <a:defRPr/>
                </a:pPr>
                <a:r>
                  <a:rPr lang="en-US" altLang="zh-CN" sz="1200" b="1" dirty="0" smtClean="0">
                    <a:cs typeface="Arial" panose="020B0604020202020204" pitchFamily="34" charset="0"/>
                  </a:rPr>
                  <a:t>Slice 2</a:t>
                </a:r>
                <a:endParaRPr lang="en-US" altLang="zh-CN" sz="1200" b="1" dirty="0">
                  <a:cs typeface="Arial" panose="020B0604020202020204" pitchFamily="34" charset="0"/>
                </a:endParaRPr>
              </a:p>
            </p:txBody>
          </p:sp>
          <p:sp>
            <p:nvSpPr>
              <p:cNvPr id="119" name="矩形 118"/>
              <p:cNvSpPr/>
              <p:nvPr/>
            </p:nvSpPr>
            <p:spPr>
              <a:xfrm>
                <a:off x="3017208" y="4530777"/>
                <a:ext cx="1015021" cy="261610"/>
              </a:xfrm>
              <a:prstGeom prst="rect">
                <a:avLst/>
              </a:prstGeom>
              <a:noFill/>
              <a:ln>
                <a:noFill/>
              </a:ln>
            </p:spPr>
            <p:txBody>
              <a:bodyPr wrap="none">
                <a:spAutoFit/>
              </a:bodyPr>
              <a:lstStyle/>
              <a:p>
                <a:pPr defTabSz="342900">
                  <a:defRPr/>
                </a:pPr>
                <a:r>
                  <a:rPr lang="en-US" altLang="zh-CN" sz="1100" dirty="0">
                    <a:cs typeface="Arial" panose="020B0604020202020204" pitchFamily="34" charset="0"/>
                  </a:rPr>
                  <a:t>Co-Processor</a:t>
                </a:r>
                <a:endParaRPr lang="en-US" altLang="zh-CN" sz="3200" dirty="0">
                  <a:cs typeface="Arial" panose="020B0604020202020204" pitchFamily="34" charset="0"/>
                </a:endParaRPr>
              </a:p>
            </p:txBody>
          </p:sp>
          <p:sp>
            <p:nvSpPr>
              <p:cNvPr id="112" name="Rounded Rectangle 119"/>
              <p:cNvSpPr>
                <a:spLocks noChangeArrowheads="1"/>
              </p:cNvSpPr>
              <p:nvPr/>
            </p:nvSpPr>
            <p:spPr bwMode="auto">
              <a:xfrm>
                <a:off x="2088521" y="5221010"/>
                <a:ext cx="846615" cy="605948"/>
              </a:xfrm>
              <a:prstGeom prst="roundRect">
                <a:avLst>
                  <a:gd name="adj" fmla="val 16667"/>
                </a:avLst>
              </a:prstGeom>
              <a:solidFill>
                <a:schemeClr val="bg1">
                  <a:lumMod val="85000"/>
                </a:schemeClr>
              </a:solidFill>
              <a:ln w="12700" cap="flat" cmpd="sng" algn="ctr">
                <a:solidFill>
                  <a:schemeClr val="bg1">
                    <a:lumMod val="85000"/>
                  </a:schemeClr>
                </a:solidFill>
                <a:prstDash val="solid"/>
                <a:miter lim="800000"/>
              </a:ln>
              <a:effectLst/>
            </p:spPr>
            <p:txBody>
              <a:bodyPr vert="horz" wrap="square" lIns="34293" tIns="17147" rIns="34293" bIns="17147" numCol="1" anchor="ctr" anchorCtr="0" compatLnSpc="1"/>
              <a:lstStyle/>
              <a:p>
                <a:pPr defTabSz="342900">
                  <a:defRPr/>
                </a:pPr>
                <a:endParaRPr lang="en-US" sz="10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p:txBody>
          </p:sp>
          <p:sp>
            <p:nvSpPr>
              <p:cNvPr id="115" name="Rounded Rectangle 119"/>
              <p:cNvSpPr>
                <a:spLocks noChangeArrowheads="1"/>
              </p:cNvSpPr>
              <p:nvPr/>
            </p:nvSpPr>
            <p:spPr bwMode="auto">
              <a:xfrm>
                <a:off x="2197814" y="5494659"/>
                <a:ext cx="643096" cy="274148"/>
              </a:xfrm>
              <a:prstGeom prst="roundRect">
                <a:avLst>
                  <a:gd name="adj" fmla="val 16667"/>
                </a:avLst>
              </a:prstGeom>
              <a:solidFill>
                <a:schemeClr val="bg1"/>
              </a:solidFill>
              <a:ln w="12700">
                <a:solidFill>
                  <a:schemeClr val="bg1"/>
                </a:solidFill>
                <a:miter lim="800000"/>
              </a:ln>
            </p:spPr>
            <p:txBody>
              <a:bodyPr vert="horz" wrap="square" lIns="34293" tIns="17147" rIns="34293" bIns="17147" numCol="1" anchor="ctr" anchorCtr="0" compatLnSpc="1"/>
              <a:lstStyle/>
              <a:p>
                <a:pPr defTabSz="342900"/>
                <a:endParaRPr lang="en-US" sz="2200" dirty="0">
                  <a:solidFill>
                    <a:prstClr val="black"/>
                  </a:solidFill>
                  <a:cs typeface="Arial" panose="020B0604020202020204" pitchFamily="34" charset="0"/>
                </a:endParaRPr>
              </a:p>
            </p:txBody>
          </p:sp>
          <p:sp>
            <p:nvSpPr>
              <p:cNvPr id="116" name="TextBox 265"/>
              <p:cNvSpPr txBox="1"/>
              <p:nvPr/>
            </p:nvSpPr>
            <p:spPr>
              <a:xfrm>
                <a:off x="2266265" y="5534950"/>
                <a:ext cx="604277" cy="225889"/>
              </a:xfrm>
              <a:prstGeom prst="rect">
                <a:avLst/>
              </a:prstGeom>
              <a:noFill/>
              <a:ln>
                <a:noFill/>
              </a:ln>
            </p:spPr>
            <p:txBody>
              <a:bodyPr wrap="square" lIns="40822" tIns="20412" rIns="40822" bIns="20412" rtlCol="0">
                <a:spAutoFit/>
              </a:bodyPr>
              <a:lstStyle/>
              <a:p>
                <a:pPr defTabSz="457200"/>
                <a:r>
                  <a:rPr lang="en-US" altLang="zh-CN" sz="1200" b="1" dirty="0" smtClean="0">
                    <a:cs typeface="Arial" panose="020B0604020202020204" pitchFamily="34" charset="0"/>
                  </a:rPr>
                  <a:t>Slice 3</a:t>
                </a:r>
                <a:endParaRPr lang="en-US" altLang="zh-CN" sz="1200" b="1" dirty="0">
                  <a:cs typeface="Arial" panose="020B0604020202020204" pitchFamily="34" charset="0"/>
                </a:endParaRPr>
              </a:p>
            </p:txBody>
          </p:sp>
          <p:sp>
            <p:nvSpPr>
              <p:cNvPr id="114" name="矩形 113"/>
              <p:cNvSpPr/>
              <p:nvPr/>
            </p:nvSpPr>
            <p:spPr>
              <a:xfrm>
                <a:off x="2078211" y="5272949"/>
                <a:ext cx="973343" cy="253916"/>
              </a:xfrm>
              <a:prstGeom prst="rect">
                <a:avLst/>
              </a:prstGeom>
              <a:ln>
                <a:noFill/>
              </a:ln>
            </p:spPr>
            <p:txBody>
              <a:bodyPr wrap="none">
                <a:spAutoFit/>
              </a:bodyPr>
              <a:lstStyle/>
              <a:p>
                <a:pPr defTabSz="342900">
                  <a:defRPr/>
                </a:pPr>
                <a:r>
                  <a:rPr lang="en-US" altLang="zh-CN" sz="1050" dirty="0">
                    <a:cs typeface="Arial" panose="020B0604020202020204" pitchFamily="34" charset="0"/>
                  </a:rPr>
                  <a:t>Co-Processor</a:t>
                </a:r>
                <a:endParaRPr lang="en-US" altLang="zh-CN" sz="2800" dirty="0">
                  <a:cs typeface="Arial" panose="020B0604020202020204" pitchFamily="34" charset="0"/>
                </a:endParaRPr>
              </a:p>
            </p:txBody>
          </p:sp>
          <p:sp>
            <p:nvSpPr>
              <p:cNvPr id="107" name="Rounded Rectangle 119"/>
              <p:cNvSpPr>
                <a:spLocks noChangeArrowheads="1"/>
              </p:cNvSpPr>
              <p:nvPr/>
            </p:nvSpPr>
            <p:spPr bwMode="auto">
              <a:xfrm>
                <a:off x="3061387" y="5221010"/>
                <a:ext cx="846615" cy="605948"/>
              </a:xfrm>
              <a:prstGeom prst="roundRect">
                <a:avLst>
                  <a:gd name="adj" fmla="val 16667"/>
                </a:avLst>
              </a:prstGeom>
              <a:solidFill>
                <a:schemeClr val="bg1">
                  <a:lumMod val="85000"/>
                </a:schemeClr>
              </a:solidFill>
              <a:ln w="12700" cap="flat" cmpd="sng" algn="ctr">
                <a:solidFill>
                  <a:schemeClr val="bg1">
                    <a:lumMod val="85000"/>
                  </a:schemeClr>
                </a:solidFill>
                <a:prstDash val="solid"/>
                <a:miter lim="800000"/>
              </a:ln>
              <a:effectLst/>
            </p:spPr>
            <p:txBody>
              <a:bodyPr vert="horz" wrap="square" lIns="34293" tIns="17147" rIns="34293" bIns="17147" numCol="1" anchor="ctr" anchorCtr="0" compatLnSpc="1"/>
              <a:lstStyle/>
              <a:p>
                <a:pPr defTabSz="342900">
                  <a:defRPr/>
                </a:pPr>
                <a:endParaRPr lang="en-US" sz="10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a:p>
                <a:pPr defTabSz="342900">
                  <a:defRPr/>
                </a:pPr>
                <a:endParaRPr lang="en-US" sz="1400" dirty="0">
                  <a:solidFill>
                    <a:prstClr val="black"/>
                  </a:solidFill>
                  <a:cs typeface="Arial" panose="020B0604020202020204" pitchFamily="34" charset="0"/>
                </a:endParaRPr>
              </a:p>
            </p:txBody>
          </p:sp>
          <p:sp>
            <p:nvSpPr>
              <p:cNvPr id="110" name="Rounded Rectangle 119"/>
              <p:cNvSpPr>
                <a:spLocks noChangeArrowheads="1"/>
              </p:cNvSpPr>
              <p:nvPr/>
            </p:nvSpPr>
            <p:spPr bwMode="auto">
              <a:xfrm>
                <a:off x="3170680" y="5494659"/>
                <a:ext cx="643096" cy="274148"/>
              </a:xfrm>
              <a:prstGeom prst="roundRect">
                <a:avLst>
                  <a:gd name="adj" fmla="val 16667"/>
                </a:avLst>
              </a:prstGeom>
              <a:solidFill>
                <a:schemeClr val="bg1"/>
              </a:solidFill>
              <a:ln w="12700">
                <a:solidFill>
                  <a:schemeClr val="bg1"/>
                </a:solidFill>
                <a:miter lim="800000"/>
              </a:ln>
            </p:spPr>
            <p:txBody>
              <a:bodyPr vert="horz" wrap="square" lIns="34293" tIns="17147" rIns="34293" bIns="17147" numCol="1" anchor="ctr" anchorCtr="0" compatLnSpc="1"/>
              <a:lstStyle/>
              <a:p>
                <a:pPr defTabSz="342900"/>
                <a:endParaRPr lang="en-US" sz="2200" dirty="0">
                  <a:solidFill>
                    <a:prstClr val="black"/>
                  </a:solidFill>
                  <a:cs typeface="Arial" panose="020B0604020202020204" pitchFamily="34" charset="0"/>
                </a:endParaRPr>
              </a:p>
            </p:txBody>
          </p:sp>
          <p:sp>
            <p:nvSpPr>
              <p:cNvPr id="111" name="TextBox 265"/>
              <p:cNvSpPr txBox="1"/>
              <p:nvPr/>
            </p:nvSpPr>
            <p:spPr>
              <a:xfrm>
                <a:off x="3239131" y="5534950"/>
                <a:ext cx="604277" cy="225889"/>
              </a:xfrm>
              <a:prstGeom prst="rect">
                <a:avLst/>
              </a:prstGeom>
              <a:noFill/>
              <a:ln>
                <a:noFill/>
              </a:ln>
            </p:spPr>
            <p:txBody>
              <a:bodyPr wrap="square" lIns="40822" tIns="20412" rIns="40822" bIns="20412" rtlCol="0">
                <a:spAutoFit/>
              </a:bodyPr>
              <a:lstStyle/>
              <a:p>
                <a:pPr defTabSz="457200"/>
                <a:r>
                  <a:rPr lang="en-US" altLang="zh-CN" sz="1200" b="1" dirty="0" smtClean="0">
                    <a:cs typeface="Arial" panose="020B0604020202020204" pitchFamily="34" charset="0"/>
                  </a:rPr>
                  <a:t>Slice 4</a:t>
                </a:r>
                <a:endParaRPr lang="en-US" altLang="zh-CN" sz="1200" b="1" dirty="0">
                  <a:cs typeface="Arial" panose="020B0604020202020204" pitchFamily="34" charset="0"/>
                </a:endParaRPr>
              </a:p>
            </p:txBody>
          </p:sp>
          <p:sp>
            <p:nvSpPr>
              <p:cNvPr id="109" name="矩形 108"/>
              <p:cNvSpPr/>
              <p:nvPr/>
            </p:nvSpPr>
            <p:spPr>
              <a:xfrm>
                <a:off x="3051077" y="5272949"/>
                <a:ext cx="973343" cy="253916"/>
              </a:xfrm>
              <a:prstGeom prst="rect">
                <a:avLst/>
              </a:prstGeom>
              <a:ln>
                <a:noFill/>
              </a:ln>
            </p:spPr>
            <p:txBody>
              <a:bodyPr wrap="none">
                <a:spAutoFit/>
              </a:bodyPr>
              <a:lstStyle/>
              <a:p>
                <a:pPr defTabSz="342900">
                  <a:defRPr/>
                </a:pPr>
                <a:r>
                  <a:rPr lang="en-US" altLang="zh-CN" sz="1050" dirty="0">
                    <a:cs typeface="Arial" panose="020B0604020202020204" pitchFamily="34" charset="0"/>
                  </a:rPr>
                  <a:t>Co-Processor</a:t>
                </a:r>
                <a:endParaRPr lang="en-US" altLang="zh-CN" sz="2800" dirty="0">
                  <a:cs typeface="Arial" panose="020B0604020202020204" pitchFamily="34" charset="0"/>
                </a:endParaRPr>
              </a:p>
            </p:txBody>
          </p:sp>
          <p:sp>
            <p:nvSpPr>
              <p:cNvPr id="102" name="矩形 101"/>
              <p:cNvSpPr/>
              <p:nvPr/>
            </p:nvSpPr>
            <p:spPr>
              <a:xfrm>
                <a:off x="2377885" y="4219141"/>
                <a:ext cx="1207382" cy="276999"/>
              </a:xfrm>
              <a:prstGeom prst="rect">
                <a:avLst/>
              </a:prstGeom>
              <a:solidFill>
                <a:srgbClr val="0070C0"/>
              </a:solidFill>
              <a:ln>
                <a:solidFill>
                  <a:srgbClr val="0070C0"/>
                </a:solidFill>
              </a:ln>
            </p:spPr>
            <p:txBody>
              <a:bodyPr wrap="none">
                <a:spAutoFit/>
              </a:bodyPr>
              <a:lstStyle/>
              <a:p>
                <a:pPr algn="ctr" defTabSz="342900"/>
                <a:r>
                  <a:rPr lang="en-US" altLang="zh-CN" sz="1200" dirty="0">
                    <a:solidFill>
                      <a:schemeClr val="bg1"/>
                    </a:solidFill>
                    <a:cs typeface="Arial" panose="020B0604020202020204" pitchFamily="34" charset="0"/>
                  </a:rPr>
                  <a:t>Storage Server</a:t>
                </a:r>
                <a:endParaRPr lang="en-US" altLang="zh-CN" sz="1200" dirty="0">
                  <a:solidFill>
                    <a:schemeClr val="bg1"/>
                  </a:solidFill>
                  <a:cs typeface="Arial" panose="020B0604020202020204" pitchFamily="34" charset="0"/>
                </a:endParaRPr>
              </a:p>
            </p:txBody>
          </p:sp>
        </p:grpSp>
        <p:sp>
          <p:nvSpPr>
            <p:cNvPr id="103" name="Rectangle: Rounded Corners 8"/>
            <p:cNvSpPr>
              <a:spLocks noChangeArrowheads="1"/>
            </p:cNvSpPr>
            <p:nvPr/>
          </p:nvSpPr>
          <p:spPr bwMode="auto">
            <a:xfrm>
              <a:off x="1988707" y="1471717"/>
              <a:ext cx="2019603" cy="1835522"/>
            </a:xfrm>
            <a:prstGeom prst="roundRect">
              <a:avLst>
                <a:gd name="adj" fmla="val 7054"/>
              </a:avLst>
            </a:prstGeom>
            <a:noFill/>
            <a:ln w="12700">
              <a:solidFill>
                <a:schemeClr val="bg1">
                  <a:lumMod val="75000"/>
                </a:schemeClr>
              </a:solidFill>
              <a:miter lim="800000"/>
            </a:ln>
          </p:spPr>
          <p:txBody>
            <a:bodyPr vert="horz" wrap="square" lIns="34293" tIns="17147" rIns="34293" bIns="17147" numCol="1" anchor="ctr" anchorCtr="0" compatLnSpc="1"/>
            <a:lstStyle/>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a:p>
              <a:pPr algn="ctr" defTabSz="342900"/>
              <a:endParaRPr lang="en-US" sz="1200" dirty="0">
                <a:solidFill>
                  <a:srgbClr val="000000"/>
                </a:solidFill>
                <a:cs typeface="Times New Roman" panose="02020603050405020304" pitchFamily="18" charset="0"/>
              </a:endParaRPr>
            </a:p>
          </p:txBody>
        </p:sp>
        <p:sp>
          <p:nvSpPr>
            <p:cNvPr id="105" name="上下箭头 104"/>
            <p:cNvSpPr/>
            <p:nvPr/>
          </p:nvSpPr>
          <p:spPr>
            <a:xfrm>
              <a:off x="2901779" y="3925084"/>
              <a:ext cx="100122" cy="256602"/>
            </a:xfrm>
            <a:prstGeom prst="upDownArrow">
              <a:avLst/>
            </a:prstGeom>
            <a:solidFill>
              <a:srgbClr val="BFBFBF"/>
            </a:solidFill>
            <a:ln w="12700" cap="flat" cmpd="sng" algn="ctr">
              <a:solidFill>
                <a:srgbClr val="BFBFBF"/>
              </a:solidFill>
              <a:prstDash val="solid"/>
              <a:miter lim="800000"/>
            </a:ln>
            <a:effectLst/>
          </p:spPr>
          <p:txBody>
            <a:bodyPr rtlCol="0" anchor="ctr"/>
            <a:lstStyle/>
            <a:p>
              <a:pPr algn="ctr" defTabSz="457200">
                <a:defRPr/>
              </a:pPr>
              <a:endParaRPr lang="en-US" sz="3000">
                <a:solidFill>
                  <a:prstClr val="black"/>
                </a:solidFill>
              </a:endParaRPr>
            </a:p>
          </p:txBody>
        </p:sp>
        <p:sp>
          <p:nvSpPr>
            <p:cNvPr id="106" name="矩形 105"/>
            <p:cNvSpPr/>
            <p:nvPr/>
          </p:nvSpPr>
          <p:spPr>
            <a:xfrm>
              <a:off x="2120828" y="1493775"/>
              <a:ext cx="1680268" cy="276999"/>
            </a:xfrm>
            <a:prstGeom prst="rect">
              <a:avLst/>
            </a:prstGeom>
            <a:solidFill>
              <a:srgbClr val="0070C0"/>
            </a:solidFill>
            <a:ln>
              <a:solidFill>
                <a:srgbClr val="0070C0"/>
              </a:solidFill>
            </a:ln>
          </p:spPr>
          <p:txBody>
            <a:bodyPr wrap="none">
              <a:spAutoFit/>
            </a:bodyPr>
            <a:lstStyle/>
            <a:p>
              <a:pPr algn="ctr" defTabSz="342900"/>
              <a:r>
                <a:rPr lang="en-US" altLang="zh-CN" sz="1200" dirty="0" err="1" smtClean="0">
                  <a:solidFill>
                    <a:schemeClr val="bg1"/>
                  </a:solidFill>
                  <a:cs typeface="Arial" panose="020B0604020202020204" pitchFamily="34" charset="0"/>
                </a:rPr>
                <a:t>GaussDB</a:t>
              </a:r>
              <a:r>
                <a:rPr lang="en-US" altLang="zh-CN" sz="1200" dirty="0" smtClean="0">
                  <a:solidFill>
                    <a:schemeClr val="bg1"/>
                  </a:solidFill>
                  <a:cs typeface="Arial" panose="020B0604020202020204" pitchFamily="34" charset="0"/>
                </a:rPr>
                <a:t>(for MySQL)</a:t>
              </a:r>
              <a:endParaRPr lang="en-US" altLang="zh-CN" sz="1200" dirty="0">
                <a:solidFill>
                  <a:schemeClr val="bg1"/>
                </a:solidFill>
                <a:cs typeface="Arial" panose="020B0604020202020204" pitchFamily="34" charset="0"/>
              </a:endParaRPr>
            </a:p>
          </p:txBody>
        </p:sp>
        <p:grpSp>
          <p:nvGrpSpPr>
            <p:cNvPr id="11" name="组合 10"/>
            <p:cNvGrpSpPr/>
            <p:nvPr/>
          </p:nvGrpSpPr>
          <p:grpSpPr>
            <a:xfrm>
              <a:off x="2447057" y="3010485"/>
              <a:ext cx="1091232" cy="283101"/>
              <a:chOff x="6721405" y="3485126"/>
              <a:chExt cx="1091232" cy="283101"/>
            </a:xfrm>
          </p:grpSpPr>
          <p:sp>
            <p:nvSpPr>
              <p:cNvPr id="104" name="矩形 103"/>
              <p:cNvSpPr/>
              <p:nvPr/>
            </p:nvSpPr>
            <p:spPr>
              <a:xfrm>
                <a:off x="7049456" y="3485126"/>
                <a:ext cx="426795" cy="253273"/>
              </a:xfrm>
              <a:prstGeom prst="rect">
                <a:avLst/>
              </a:prstGeom>
              <a:ln w="12700">
                <a:solidFill>
                  <a:schemeClr val="bg1"/>
                </a:solidFill>
              </a:ln>
            </p:spPr>
            <p:txBody>
              <a:bodyPr wrap="square">
                <a:spAutoFit/>
              </a:bodyPr>
              <a:lstStyle/>
              <a:p>
                <a:pPr algn="ctr" defTabSz="342900"/>
                <a:endParaRPr lang="en-US" altLang="zh-CN" sz="1000" dirty="0">
                  <a:cs typeface="Arial" panose="020B0604020202020204" pitchFamily="34" charset="0"/>
                </a:endParaRPr>
              </a:p>
            </p:txBody>
          </p:sp>
          <p:sp>
            <p:nvSpPr>
              <p:cNvPr id="4" name="文本框 3"/>
              <p:cNvSpPr txBox="1"/>
              <p:nvPr/>
            </p:nvSpPr>
            <p:spPr>
              <a:xfrm>
                <a:off x="6721405" y="3491228"/>
                <a:ext cx="1091232" cy="276999"/>
              </a:xfrm>
              <a:prstGeom prst="rect">
                <a:avLst/>
              </a:prstGeom>
              <a:noFill/>
            </p:spPr>
            <p:txBody>
              <a:bodyPr wrap="square" rtlCol="0">
                <a:spAutoFit/>
              </a:bodyPr>
              <a:lstStyle/>
              <a:p>
                <a:pPr algn="ctr" defTabSz="342900"/>
                <a:r>
                  <a:rPr lang="en-US" altLang="zh-CN" sz="1200" dirty="0">
                    <a:cs typeface="Arial" panose="020B0604020202020204" pitchFamily="34" charset="0"/>
                  </a:rPr>
                  <a:t>uplink</a:t>
                </a:r>
                <a:endParaRPr lang="en-US" altLang="zh-CN" sz="1200" dirty="0">
                  <a:cs typeface="Arial" panose="020B0604020202020204" pitchFamily="34" charset="0"/>
                </a:endParaRPr>
              </a:p>
            </p:txBody>
          </p:sp>
        </p:grpSp>
        <p:sp>
          <p:nvSpPr>
            <p:cNvPr id="128" name="矩形 127"/>
            <p:cNvSpPr/>
            <p:nvPr/>
          </p:nvSpPr>
          <p:spPr>
            <a:xfrm>
              <a:off x="5504042" y="1198230"/>
              <a:ext cx="5028549" cy="4999367"/>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pSp>
          <p:nvGrpSpPr>
            <p:cNvPr id="129" name="组合 128"/>
            <p:cNvGrpSpPr/>
            <p:nvPr/>
          </p:nvGrpSpPr>
          <p:grpSpPr>
            <a:xfrm>
              <a:off x="5711477" y="1692000"/>
              <a:ext cx="5430644" cy="4002281"/>
              <a:chOff x="5711477" y="1539594"/>
              <a:chExt cx="5430644" cy="4002281"/>
            </a:xfrm>
          </p:grpSpPr>
          <p:grpSp>
            <p:nvGrpSpPr>
              <p:cNvPr id="130" name="组合 129"/>
              <p:cNvGrpSpPr/>
              <p:nvPr/>
            </p:nvGrpSpPr>
            <p:grpSpPr>
              <a:xfrm>
                <a:off x="5711477" y="1539594"/>
                <a:ext cx="5430644" cy="1579920"/>
                <a:chOff x="1501942" y="1544608"/>
                <a:chExt cx="5430644" cy="1579920"/>
              </a:xfrm>
            </p:grpSpPr>
            <p:sp>
              <p:nvSpPr>
                <p:cNvPr id="137" name="等腰三角形 136"/>
                <p:cNvSpPr/>
                <p:nvPr/>
              </p:nvSpPr>
              <p:spPr>
                <a:xfrm rot="5400000">
                  <a:off x="2817289" y="2082515"/>
                  <a:ext cx="328171" cy="282906"/>
                </a:xfrm>
                <a:prstGeom prst="triangle">
                  <a:avLst/>
                </a:prstGeom>
                <a:solidFill>
                  <a:schemeClr val="bg1">
                    <a:lumMod val="75000"/>
                    <a:alpha val="70000"/>
                  </a:schemeClr>
                </a:solidFill>
                <a:ln>
                  <a:no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a:off x="3268134" y="1544608"/>
                  <a:ext cx="3664452" cy="1579920"/>
                </a:xfrm>
                <a:prstGeom prst="rect">
                  <a:avLst/>
                </a:prstGeom>
              </p:spPr>
              <p:txBody>
                <a:bodyPr wrap="square">
                  <a:spAutoFit/>
                </a:bodyPr>
                <a:lstStyle/>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zh-CN" altLang="en-US" sz="1400" dirty="0" smtClean="0">
                      <a:solidFill>
                        <a:srgbClr val="2D2015"/>
                      </a:solidFill>
                    </a:rPr>
                    <a:t>去掉 </a:t>
                  </a:r>
                  <a:r>
                    <a:rPr lang="en-US" altLang="zh-CN" sz="1400" dirty="0" smtClean="0">
                      <a:solidFill>
                        <a:srgbClr val="2D2015"/>
                      </a:solidFill>
                      <a:cs typeface="Arial" panose="020B0604020202020204" pitchFamily="34" charset="0"/>
                    </a:rPr>
                    <a:t>double write</a:t>
                  </a:r>
                  <a:r>
                    <a:rPr lang="zh-CN" altLang="en-US" sz="1400" dirty="0" smtClean="0">
                      <a:solidFill>
                        <a:srgbClr val="2D2015"/>
                      </a:solidFill>
                      <a:cs typeface="Arial" panose="020B0604020202020204" pitchFamily="34" charset="0"/>
                    </a:rPr>
                    <a:t>；</a:t>
                  </a:r>
                  <a:endParaRPr lang="en-US" altLang="zh-CN" sz="1400" dirty="0">
                    <a:solidFill>
                      <a:srgbClr val="2D2015"/>
                    </a:solidFill>
                    <a:cs typeface="Arial" panose="020B0604020202020204" pitchFamily="34" charset="0"/>
                  </a:endParaRPr>
                </a:p>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en-US" altLang="zh-CN" sz="1400" dirty="0">
                      <a:solidFill>
                        <a:srgbClr val="2D2015"/>
                      </a:solidFill>
                      <a:cs typeface="Arial" panose="020B0604020202020204" pitchFamily="34" charset="0"/>
                    </a:rPr>
                    <a:t>Query Cache/Plan </a:t>
                  </a:r>
                  <a:r>
                    <a:rPr lang="en-US" altLang="zh-CN" sz="1400" dirty="0" smtClean="0">
                      <a:solidFill>
                        <a:srgbClr val="2D2015"/>
                      </a:solidFill>
                      <a:cs typeface="Arial" panose="020B0604020202020204" pitchFamily="34" charset="0"/>
                    </a:rPr>
                    <a:t>Cache </a:t>
                  </a:r>
                  <a:r>
                    <a:rPr lang="zh-CN" altLang="en-US" sz="1400" dirty="0" smtClean="0">
                      <a:solidFill>
                        <a:srgbClr val="2D2015"/>
                      </a:solidFill>
                    </a:rPr>
                    <a:t>优化；</a:t>
                  </a:r>
                  <a:endParaRPr lang="zh-CN" altLang="en-US" sz="1400" dirty="0">
                    <a:solidFill>
                      <a:srgbClr val="2D2015"/>
                    </a:solidFill>
                  </a:endParaRPr>
                </a:p>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en-US" altLang="zh-CN" sz="1400" dirty="0" err="1">
                      <a:solidFill>
                        <a:srgbClr val="2D2015"/>
                      </a:solidFill>
                      <a:cs typeface="Arial" panose="020B0604020202020204" pitchFamily="34" charset="0"/>
                    </a:rPr>
                    <a:t>Innodb</a:t>
                  </a:r>
                  <a:r>
                    <a:rPr lang="en-US" altLang="zh-CN" sz="1400" dirty="0">
                      <a:solidFill>
                        <a:srgbClr val="2D2015"/>
                      </a:solidFill>
                      <a:cs typeface="Arial" panose="020B0604020202020204" pitchFamily="34" charset="0"/>
                    </a:rPr>
                    <a:t> Lock </a:t>
                  </a:r>
                  <a:r>
                    <a:rPr lang="en-US" altLang="zh-CN" sz="1400" dirty="0" smtClean="0">
                      <a:solidFill>
                        <a:srgbClr val="2D2015"/>
                      </a:solidFill>
                      <a:cs typeface="Arial" panose="020B0604020202020204" pitchFamily="34" charset="0"/>
                    </a:rPr>
                    <a:t>Management </a:t>
                  </a:r>
                  <a:r>
                    <a:rPr lang="zh-CN" altLang="en-US" sz="1400" dirty="0" smtClean="0">
                      <a:solidFill>
                        <a:srgbClr val="2D2015"/>
                      </a:solidFill>
                    </a:rPr>
                    <a:t>优化；</a:t>
                  </a:r>
                  <a:endParaRPr lang="zh-CN" altLang="en-US" sz="1400" dirty="0">
                    <a:solidFill>
                      <a:srgbClr val="2D2015"/>
                    </a:solidFill>
                  </a:endParaRPr>
                </a:p>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en-US" altLang="zh-CN" sz="1400" dirty="0">
                      <a:solidFill>
                        <a:srgbClr val="2D2015"/>
                      </a:solidFill>
                      <a:cs typeface="Arial" panose="020B0604020202020204" pitchFamily="34" charset="0"/>
                    </a:rPr>
                    <a:t>Audit </a:t>
                  </a:r>
                  <a:r>
                    <a:rPr lang="en-US" altLang="zh-CN" sz="1400" dirty="0" err="1" smtClean="0">
                      <a:solidFill>
                        <a:srgbClr val="2D2015"/>
                      </a:solidFill>
                      <a:cs typeface="Arial" panose="020B0604020202020204" pitchFamily="34" charset="0"/>
                    </a:rPr>
                    <a:t>Pluggin</a:t>
                  </a:r>
                  <a:r>
                    <a:rPr lang="en-US" altLang="zh-CN" sz="1400" dirty="0" smtClean="0">
                      <a:solidFill>
                        <a:srgbClr val="2D2015"/>
                      </a:solidFill>
                      <a:cs typeface="Arial" panose="020B0604020202020204" pitchFamily="34" charset="0"/>
                    </a:rPr>
                    <a:t> </a:t>
                  </a:r>
                  <a:r>
                    <a:rPr lang="zh-CN" altLang="en-US" sz="1400" dirty="0" smtClean="0">
                      <a:solidFill>
                        <a:srgbClr val="2D2015"/>
                      </a:solidFill>
                    </a:rPr>
                    <a:t>效率优化；</a:t>
                  </a:r>
                  <a:endParaRPr lang="zh-CN" altLang="en-US" sz="1400" dirty="0">
                    <a:solidFill>
                      <a:srgbClr val="2D2015"/>
                    </a:solidFill>
                  </a:endParaRPr>
                </a:p>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zh-CN" altLang="en-US" sz="1400" dirty="0" smtClean="0">
                      <a:solidFill>
                        <a:srgbClr val="2D2015"/>
                      </a:solidFill>
                    </a:rPr>
                    <a:t>社区 </a:t>
                  </a:r>
                  <a:r>
                    <a:rPr lang="en-US" altLang="zh-CN" sz="1400" dirty="0" smtClean="0">
                      <a:solidFill>
                        <a:srgbClr val="2D2015"/>
                      </a:solidFill>
                      <a:cs typeface="Arial" panose="020B0604020202020204" pitchFamily="34" charset="0"/>
                    </a:rPr>
                    <a:t>Bug </a:t>
                  </a:r>
                  <a:r>
                    <a:rPr lang="zh-CN" altLang="en-US" sz="1400" dirty="0" smtClean="0">
                      <a:solidFill>
                        <a:srgbClr val="2D2015"/>
                      </a:solidFill>
                    </a:rPr>
                    <a:t>修复。</a:t>
                  </a:r>
                  <a:endParaRPr lang="zh-CN" altLang="en-US" sz="1400" dirty="0">
                    <a:solidFill>
                      <a:srgbClr val="2D2015"/>
                    </a:solidFill>
                  </a:endParaRPr>
                </a:p>
              </p:txBody>
            </p:sp>
            <p:grpSp>
              <p:nvGrpSpPr>
                <p:cNvPr id="139" name="组合 138"/>
                <p:cNvGrpSpPr/>
                <p:nvPr/>
              </p:nvGrpSpPr>
              <p:grpSpPr>
                <a:xfrm>
                  <a:off x="1501942" y="1600835"/>
                  <a:ext cx="1118870" cy="1245870"/>
                  <a:chOff x="1729" y="3406"/>
                  <a:chExt cx="1762" cy="1962"/>
                </a:xfrm>
              </p:grpSpPr>
              <p:sp>
                <p:nvSpPr>
                  <p:cNvPr id="140" name="任意多边形 139"/>
                  <p:cNvSpPr/>
                  <p:nvPr/>
                </p:nvSpPr>
                <p:spPr>
                  <a:xfrm rot="5400000">
                    <a:off x="1629" y="3506"/>
                    <a:ext cx="1962" cy="17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chemeClr val="bg1">
                      <a:lumMod val="85000"/>
                    </a:schemeClr>
                  </a:solidFill>
                  <a:ln w="25400">
                    <a:solidFill>
                      <a:srgbClr val="0070C0"/>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41" name="文本框 140"/>
                  <p:cNvSpPr txBox="1"/>
                  <p:nvPr/>
                </p:nvSpPr>
                <p:spPr>
                  <a:xfrm>
                    <a:off x="2094" y="3879"/>
                    <a:ext cx="1032" cy="1018"/>
                  </a:xfrm>
                  <a:prstGeom prst="rect">
                    <a:avLst/>
                  </a:prstGeom>
                  <a:noFill/>
                </p:spPr>
                <p:txBody>
                  <a:bodyPr wrap="square" rtlCol="0">
                    <a:spAutoFit/>
                  </a:bodyPr>
                  <a:lstStyle/>
                  <a:p>
                    <a:pPr algn="ctr"/>
                    <a:r>
                      <a:rPr lang="zh-CN" altLang="en-US" b="1" dirty="0">
                        <a:solidFill>
                          <a:srgbClr val="2D2015"/>
                        </a:solidFill>
                      </a:rPr>
                      <a:t>内核优化</a:t>
                    </a:r>
                    <a:endParaRPr lang="zh-CN" altLang="en-US" b="1" dirty="0">
                      <a:solidFill>
                        <a:schemeClr val="bg1"/>
                      </a:solidFill>
                    </a:endParaRPr>
                  </a:p>
                </p:txBody>
              </p:sp>
            </p:grpSp>
          </p:grpSp>
          <p:grpSp>
            <p:nvGrpSpPr>
              <p:cNvPr id="131" name="组合 130"/>
              <p:cNvGrpSpPr/>
              <p:nvPr/>
            </p:nvGrpSpPr>
            <p:grpSpPr>
              <a:xfrm>
                <a:off x="5711477" y="4264066"/>
                <a:ext cx="5179744" cy="1277809"/>
                <a:chOff x="7049302" y="1593026"/>
                <a:chExt cx="5179744" cy="1277809"/>
              </a:xfrm>
            </p:grpSpPr>
            <p:sp>
              <p:nvSpPr>
                <p:cNvPr id="132" name="等腰三角形 131"/>
                <p:cNvSpPr/>
                <p:nvPr/>
              </p:nvSpPr>
              <p:spPr>
                <a:xfrm rot="5400000">
                  <a:off x="8388532" y="2082515"/>
                  <a:ext cx="328171" cy="282906"/>
                </a:xfrm>
                <a:prstGeom prst="triangle">
                  <a:avLst/>
                </a:prstGeom>
                <a:solidFill>
                  <a:schemeClr val="bg1">
                    <a:lumMod val="75000"/>
                    <a:alpha val="70000"/>
                  </a:schemeClr>
                </a:solidFill>
                <a:ln>
                  <a:no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8815494" y="1593026"/>
                  <a:ext cx="3413552" cy="1261884"/>
                </a:xfrm>
                <a:prstGeom prst="rect">
                  <a:avLst/>
                </a:prstGeom>
              </p:spPr>
              <p:txBody>
                <a:bodyPr wrap="square">
                  <a:spAutoFit/>
                </a:bodyPr>
                <a:lstStyle/>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zh-CN" altLang="en-US" sz="1400" dirty="0">
                      <a:solidFill>
                        <a:srgbClr val="2D2015"/>
                      </a:solidFill>
                    </a:rPr>
                    <a:t>容器</a:t>
                  </a:r>
                  <a:r>
                    <a:rPr lang="zh-CN" altLang="en-US" sz="1400" dirty="0" smtClean="0">
                      <a:solidFill>
                        <a:srgbClr val="2D2015"/>
                      </a:solidFill>
                    </a:rPr>
                    <a:t>化；</a:t>
                  </a:r>
                  <a:endParaRPr lang="zh-CN" altLang="en-US" sz="1400" dirty="0">
                    <a:solidFill>
                      <a:srgbClr val="2D2015"/>
                    </a:solidFill>
                  </a:endParaRPr>
                </a:p>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en-US" altLang="zh-CN" sz="1400" dirty="0">
                      <a:solidFill>
                        <a:srgbClr val="2D2015"/>
                      </a:solidFill>
                      <a:cs typeface="Arial" panose="020B0604020202020204" pitchFamily="34" charset="0"/>
                    </a:rPr>
                    <a:t>Hi</a:t>
                  </a:r>
                  <a:r>
                    <a:rPr lang="en-US" altLang="zh-CN" sz="1400" dirty="0">
                      <a:solidFill>
                        <a:srgbClr val="2D2015"/>
                      </a:solidFill>
                    </a:rPr>
                    <a:t>1822</a:t>
                  </a:r>
                  <a:r>
                    <a:rPr lang="zh-CN" altLang="en-US" sz="1400" dirty="0" smtClean="0">
                      <a:solidFill>
                        <a:srgbClr val="2D2015"/>
                      </a:solidFill>
                    </a:rPr>
                    <a:t>卸载；</a:t>
                  </a:r>
                  <a:endParaRPr lang="zh-CN" altLang="en-US" sz="1400" dirty="0">
                    <a:solidFill>
                      <a:srgbClr val="2D2015"/>
                    </a:solidFill>
                  </a:endParaRPr>
                </a:p>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en-US" altLang="zh-CN" sz="1400" dirty="0" err="1">
                      <a:solidFill>
                        <a:srgbClr val="2D2015"/>
                      </a:solidFill>
                      <a:cs typeface="Arial" panose="020B0604020202020204" pitchFamily="34" charset="0"/>
                    </a:rPr>
                    <a:t>NVMe</a:t>
                  </a:r>
                  <a:r>
                    <a:rPr lang="en-US" altLang="zh-CN" sz="1400" dirty="0">
                      <a:solidFill>
                        <a:srgbClr val="2D2015"/>
                      </a:solidFill>
                      <a:cs typeface="Arial" panose="020B0604020202020204" pitchFamily="34" charset="0"/>
                    </a:rPr>
                    <a:t> </a:t>
                  </a:r>
                  <a:r>
                    <a:rPr lang="en-US" altLang="zh-CN" sz="1400" dirty="0" smtClean="0">
                      <a:solidFill>
                        <a:srgbClr val="2D2015"/>
                      </a:solidFill>
                      <a:cs typeface="Arial" panose="020B0604020202020204" pitchFamily="34" charset="0"/>
                    </a:rPr>
                    <a:t>SSD</a:t>
                  </a:r>
                  <a:r>
                    <a:rPr lang="zh-CN" altLang="en-US" sz="1400" dirty="0" smtClean="0">
                      <a:solidFill>
                        <a:srgbClr val="2D2015"/>
                      </a:solidFill>
                      <a:cs typeface="Arial" panose="020B0604020202020204" pitchFamily="34" charset="0"/>
                    </a:rPr>
                    <a:t>；</a:t>
                  </a:r>
                  <a:endParaRPr lang="en-US" altLang="zh-CN" sz="1400" dirty="0">
                    <a:solidFill>
                      <a:srgbClr val="2D2015"/>
                    </a:solidFill>
                    <a:cs typeface="Arial" panose="020B0604020202020204" pitchFamily="34" charset="0"/>
                  </a:endParaRPr>
                </a:p>
                <a:p>
                  <a:pPr marL="252095" indent="-171450" defTabSz="304800" eaLnBrk="0" hangingPunct="0">
                    <a:lnSpc>
                      <a:spcPct val="100000"/>
                    </a:lnSpc>
                    <a:spcBef>
                      <a:spcPts val="0"/>
                    </a:spcBef>
                    <a:spcAft>
                      <a:spcPts val="800"/>
                    </a:spcAft>
                    <a:buSzPct val="50000"/>
                    <a:buFont typeface="Wingdings" panose="05000000000000000000" pitchFamily="2" charset="2"/>
                    <a:buChar char="l"/>
                    <a:defRPr/>
                  </a:pPr>
                  <a:r>
                    <a:rPr lang="en-US" altLang="zh-CN" sz="1400" dirty="0" smtClean="0">
                      <a:solidFill>
                        <a:srgbClr val="2D2015"/>
                      </a:solidFill>
                      <a:cs typeface="Arial" panose="020B0604020202020204" pitchFamily="34" charset="0"/>
                    </a:rPr>
                    <a:t>RDMA</a:t>
                  </a:r>
                  <a:r>
                    <a:rPr lang="zh-CN" altLang="en-US" sz="1400" dirty="0" smtClean="0">
                      <a:solidFill>
                        <a:srgbClr val="2D2015"/>
                      </a:solidFill>
                      <a:cs typeface="Arial" panose="020B0604020202020204" pitchFamily="34" charset="0"/>
                    </a:rPr>
                    <a:t>。</a:t>
                  </a:r>
                  <a:endParaRPr lang="en-US" altLang="zh-CN" dirty="0">
                    <a:solidFill>
                      <a:srgbClr val="2D2015"/>
                    </a:solidFill>
                  </a:endParaRPr>
                </a:p>
              </p:txBody>
            </p:sp>
            <p:grpSp>
              <p:nvGrpSpPr>
                <p:cNvPr id="134" name="组合 133"/>
                <p:cNvGrpSpPr/>
                <p:nvPr/>
              </p:nvGrpSpPr>
              <p:grpSpPr>
                <a:xfrm>
                  <a:off x="7049302" y="1624965"/>
                  <a:ext cx="1118870" cy="1245870"/>
                  <a:chOff x="10465" y="3444"/>
                  <a:chExt cx="1762" cy="1962"/>
                </a:xfrm>
              </p:grpSpPr>
              <p:sp>
                <p:nvSpPr>
                  <p:cNvPr id="135" name="任意多边形 134"/>
                  <p:cNvSpPr/>
                  <p:nvPr/>
                </p:nvSpPr>
                <p:spPr>
                  <a:xfrm rot="5400000">
                    <a:off x="10365" y="3544"/>
                    <a:ext cx="1962" cy="17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chemeClr val="bg1">
                      <a:lumMod val="85000"/>
                    </a:schemeClr>
                  </a:solidFill>
                  <a:ln w="25400">
                    <a:solidFill>
                      <a:srgbClr val="0070C0"/>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10830" y="3879"/>
                    <a:ext cx="1032" cy="1018"/>
                  </a:xfrm>
                  <a:prstGeom prst="rect">
                    <a:avLst/>
                  </a:prstGeom>
                  <a:noFill/>
                </p:spPr>
                <p:txBody>
                  <a:bodyPr wrap="square" rtlCol="0">
                    <a:spAutoFit/>
                  </a:bodyPr>
                  <a:lstStyle/>
                  <a:p>
                    <a:pPr algn="ctr"/>
                    <a:r>
                      <a:rPr lang="zh-CN" altLang="en-US" b="1" dirty="0">
                        <a:solidFill>
                          <a:srgbClr val="2D2015"/>
                        </a:solidFill>
                      </a:rPr>
                      <a:t>硬件提升</a:t>
                    </a:r>
                    <a:endParaRPr lang="zh-CN" altLang="en-US" b="1" dirty="0">
                      <a:solidFill>
                        <a:schemeClr val="bg1"/>
                      </a:solidFill>
                    </a:endParaRPr>
                  </a:p>
                </p:txBody>
              </p:sp>
            </p:grpSp>
          </p:grpSp>
        </p:grpSp>
      </p:grpSp>
      <p:sp>
        <p:nvSpPr>
          <p:cNvPr id="2" name="标题 1"/>
          <p:cNvSpPr>
            <a:spLocks noGrp="1"/>
          </p:cNvSpPr>
          <p:nvPr>
            <p:ph type="title"/>
          </p:nvPr>
        </p:nvSpPr>
        <p:spPr/>
        <p:txBody>
          <a:bodyPr/>
          <a:lstStyle/>
          <a:p>
            <a:r>
              <a:rPr lang="zh-CN" altLang="en-US" dirty="0" smtClean="0"/>
              <a:t>超高性能</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5228" y="1928146"/>
            <a:ext cx="10068926" cy="3969734"/>
            <a:chOff x="1185228" y="1928146"/>
            <a:chExt cx="10068926" cy="3969734"/>
          </a:xfrm>
        </p:grpSpPr>
        <p:cxnSp>
          <p:nvCxnSpPr>
            <p:cNvPr id="8" name="直接连接符 62"/>
            <p:cNvCxnSpPr>
              <a:cxnSpLocks noChangeShapeType="1"/>
            </p:cNvCxnSpPr>
            <p:nvPr/>
          </p:nvCxnSpPr>
          <p:spPr bwMode="auto">
            <a:xfrm>
              <a:off x="8181658" y="2368233"/>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9" name="直接连接符 63"/>
            <p:cNvCxnSpPr>
              <a:cxnSpLocks noChangeShapeType="1"/>
            </p:cNvCxnSpPr>
            <p:nvPr/>
          </p:nvCxnSpPr>
          <p:spPr bwMode="auto">
            <a:xfrm>
              <a:off x="1185228" y="2368233"/>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10" name="直接连接符 64"/>
            <p:cNvCxnSpPr>
              <a:cxnSpLocks noChangeShapeType="1"/>
            </p:cNvCxnSpPr>
            <p:nvPr/>
          </p:nvCxnSpPr>
          <p:spPr bwMode="auto">
            <a:xfrm>
              <a:off x="8181658" y="4426585"/>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12" name="直接连接符 65"/>
            <p:cNvCxnSpPr>
              <a:cxnSpLocks noChangeShapeType="1"/>
            </p:cNvCxnSpPr>
            <p:nvPr/>
          </p:nvCxnSpPr>
          <p:spPr bwMode="auto">
            <a:xfrm>
              <a:off x="1185228" y="4426585"/>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13" name="任意多边形 66"/>
            <p:cNvSpPr/>
            <p:nvPr/>
          </p:nvSpPr>
          <p:spPr bwMode="auto">
            <a:xfrm>
              <a:off x="1248410" y="194437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矩形 68"/>
            <p:cNvSpPr>
              <a:spLocks noChangeArrowheads="1"/>
            </p:cNvSpPr>
            <p:nvPr/>
          </p:nvSpPr>
          <p:spPr bwMode="auto">
            <a:xfrm>
              <a:off x="1185545" y="2419985"/>
              <a:ext cx="279844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171450" defTabSz="304800" eaLnBrk="0" hangingPunct="0">
                <a:lnSpc>
                  <a:spcPct val="150000"/>
                </a:lnSpc>
                <a:spcBef>
                  <a:spcPts val="0"/>
                </a:spcBef>
                <a:spcAft>
                  <a:spcPts val="800"/>
                </a:spcAft>
                <a:buSzPct val="50000"/>
                <a:buFont typeface="Wingdings" panose="05000000000000000000" pitchFamily="2" charset="2"/>
                <a:buChar char="l"/>
                <a:defRPr/>
              </a:pPr>
              <a:r>
                <a:rPr lang="zh-CN" altLang="en-US" sz="1200" dirty="0" smtClean="0">
                  <a:solidFill>
                    <a:srgbClr val="2D2015"/>
                  </a:solidFill>
                </a:rPr>
                <a:t>与</a:t>
              </a:r>
              <a:r>
                <a:rPr lang="zh-CN" altLang="en-US" sz="1200" dirty="0">
                  <a:solidFill>
                    <a:srgbClr val="2D2015"/>
                  </a:solidFill>
                </a:rPr>
                <a:t>传统添加只读副本时，需要同步数据不同</a:t>
              </a:r>
              <a:r>
                <a:rPr lang="zh-CN" altLang="en-US" sz="1200" dirty="0" smtClean="0">
                  <a:solidFill>
                    <a:srgbClr val="2D2015"/>
                  </a:solidFill>
                </a:rPr>
                <a:t>。</a:t>
              </a:r>
              <a:r>
                <a:rPr lang="en-US" altLang="zh-CN" sz="1200" dirty="0" err="1" smtClean="0">
                  <a:solidFill>
                    <a:srgbClr val="2D2015"/>
                  </a:solidFill>
                  <a:cs typeface="Arial" panose="020B0604020202020204" pitchFamily="34" charset="0"/>
                </a:rPr>
                <a:t>GaussDB</a:t>
              </a:r>
              <a:r>
                <a:rPr lang="en-US" altLang="zh-CN" sz="1200" dirty="0" smtClean="0">
                  <a:solidFill>
                    <a:srgbClr val="2D2015"/>
                  </a:solidFill>
                  <a:cs typeface="Arial" panose="020B0604020202020204" pitchFamily="34" charset="0"/>
                </a:rPr>
                <a:t>(for MySQL)</a:t>
              </a:r>
              <a:r>
                <a:rPr lang="en-US" altLang="zh-CN" sz="1200" dirty="0" smtClean="0">
                  <a:solidFill>
                    <a:srgbClr val="2D2015"/>
                  </a:solidFill>
                </a:rPr>
                <a:t> </a:t>
              </a:r>
              <a:r>
                <a:rPr lang="zh-CN" altLang="en-US" sz="1200" dirty="0" smtClean="0">
                  <a:solidFill>
                    <a:srgbClr val="2D2015"/>
                  </a:solidFill>
                </a:rPr>
                <a:t>由于</a:t>
              </a:r>
              <a:r>
                <a:rPr lang="zh-CN" altLang="en-US" sz="1200" dirty="0">
                  <a:solidFill>
                    <a:srgbClr val="2D2015"/>
                  </a:solidFill>
                </a:rPr>
                <a:t>共享存储，</a:t>
              </a:r>
              <a:r>
                <a:rPr lang="zh-CN" altLang="en-US" sz="1200" dirty="0" smtClean="0">
                  <a:solidFill>
                    <a:srgbClr val="2D2015"/>
                  </a:solidFill>
                </a:rPr>
                <a:t>只需添加</a:t>
              </a:r>
              <a:r>
                <a:rPr lang="zh-CN" altLang="en-US" sz="1200" dirty="0">
                  <a:solidFill>
                    <a:srgbClr val="2D2015"/>
                  </a:solidFill>
                </a:rPr>
                <a:t>计算节点，无论多大数据量，只需</a:t>
              </a:r>
              <a:r>
                <a:rPr lang="en-US" altLang="zh-CN" sz="1200" dirty="0">
                  <a:solidFill>
                    <a:srgbClr val="2D2015"/>
                  </a:solidFill>
                </a:rPr>
                <a:t>5</a:t>
              </a:r>
              <a:r>
                <a:rPr lang="zh-CN" altLang="en-US" sz="1200" dirty="0">
                  <a:solidFill>
                    <a:srgbClr val="2D2015"/>
                  </a:solidFill>
                </a:rPr>
                <a:t>分钟左右。</a:t>
              </a:r>
              <a:endParaRPr lang="en-US" altLang="zh-CN" sz="1200" dirty="0">
                <a:solidFill>
                  <a:srgbClr val="2D2015"/>
                </a:solidFill>
              </a:endParaRPr>
            </a:p>
          </p:txBody>
        </p:sp>
        <p:sp>
          <p:nvSpPr>
            <p:cNvPr id="15" name="任意多边形 74"/>
            <p:cNvSpPr/>
            <p:nvPr/>
          </p:nvSpPr>
          <p:spPr bwMode="auto">
            <a:xfrm>
              <a:off x="1248410" y="400304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6" name="矩形 73"/>
            <p:cNvSpPr>
              <a:spLocks noChangeArrowheads="1"/>
            </p:cNvSpPr>
            <p:nvPr/>
          </p:nvSpPr>
          <p:spPr bwMode="auto">
            <a:xfrm>
              <a:off x="1185545" y="4478020"/>
              <a:ext cx="279844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171450" defTabSz="304800" eaLnBrk="0" hangingPunct="0">
                <a:lnSpc>
                  <a:spcPct val="150000"/>
                </a:lnSpc>
                <a:spcAft>
                  <a:spcPts val="800"/>
                </a:spcAft>
                <a:buSzPct val="50000"/>
                <a:buFont typeface="Wingdings" panose="05000000000000000000" pitchFamily="2" charset="2"/>
                <a:buChar char="l"/>
                <a:defRPr/>
              </a:pPr>
              <a:r>
                <a:rPr lang="zh-CN" altLang="en-US" sz="1200" dirty="0">
                  <a:solidFill>
                    <a:srgbClr val="2D2015"/>
                  </a:solidFill>
                </a:rPr>
                <a:t>存储容量最大达</a:t>
              </a:r>
              <a:r>
                <a:rPr lang="en-US" altLang="zh-CN" sz="1200" dirty="0">
                  <a:solidFill>
                    <a:srgbClr val="2D2015"/>
                  </a:solidFill>
                </a:rPr>
                <a:t>128T</a:t>
              </a:r>
              <a:r>
                <a:rPr lang="zh-CN" altLang="en-US" sz="1200" dirty="0">
                  <a:solidFill>
                    <a:srgbClr val="2D2015"/>
                  </a:solidFill>
                </a:rPr>
                <a:t>，存储采用按需付费，不需要提前规划存储容量。减少用户成本。</a:t>
              </a:r>
              <a:endParaRPr lang="en-US" altLang="zh-CN" sz="1200" dirty="0">
                <a:solidFill>
                  <a:srgbClr val="2D2015"/>
                </a:solidFill>
              </a:endParaRPr>
            </a:p>
          </p:txBody>
        </p:sp>
        <p:sp>
          <p:nvSpPr>
            <p:cNvPr id="17" name="任意多边形 79"/>
            <p:cNvSpPr/>
            <p:nvPr/>
          </p:nvSpPr>
          <p:spPr bwMode="auto">
            <a:xfrm>
              <a:off x="8259445" y="194437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矩形 78"/>
            <p:cNvSpPr>
              <a:spLocks noChangeArrowheads="1"/>
            </p:cNvSpPr>
            <p:nvPr/>
          </p:nvSpPr>
          <p:spPr bwMode="auto">
            <a:xfrm>
              <a:off x="8195944" y="2419985"/>
              <a:ext cx="3058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52095" indent="-171450" defTabSz="304800" eaLnBrk="0" hangingPunct="0">
                <a:lnSpc>
                  <a:spcPct val="150000"/>
                </a:lnSpc>
                <a:spcAft>
                  <a:spcPts val="800"/>
                </a:spcAft>
                <a:buSzPct val="50000"/>
                <a:buFont typeface="Wingdings" panose="05000000000000000000" pitchFamily="2" charset="2"/>
                <a:buChar char="l"/>
                <a:defRPr/>
              </a:pPr>
              <a:r>
                <a:rPr lang="zh-CN" altLang="en-US" sz="1200" dirty="0">
                  <a:solidFill>
                    <a:srgbClr val="2D2015"/>
                  </a:solidFill>
                </a:rPr>
                <a:t>消除了</a:t>
              </a:r>
              <a:r>
                <a:rPr lang="en-US" altLang="zh-CN" sz="1200" dirty="0" err="1">
                  <a:solidFill>
                    <a:srgbClr val="2D2015"/>
                  </a:solidFill>
                </a:rPr>
                <a:t>Binlog</a:t>
              </a:r>
              <a:r>
                <a:rPr lang="zh-CN" altLang="en-US" sz="1200" dirty="0">
                  <a:solidFill>
                    <a:srgbClr val="2D2015"/>
                  </a:solidFill>
                </a:rPr>
                <a:t>复制延迟，</a:t>
              </a:r>
              <a:r>
                <a:rPr lang="en-US" altLang="zh-CN" sz="1200" dirty="0">
                  <a:solidFill>
                    <a:srgbClr val="2D2015"/>
                  </a:solidFill>
                </a:rPr>
                <a:t>RTO</a:t>
              </a:r>
              <a:r>
                <a:rPr lang="zh-CN" altLang="en-US" sz="1200" dirty="0">
                  <a:solidFill>
                    <a:srgbClr val="2D2015"/>
                  </a:solidFill>
                </a:rPr>
                <a:t>有保证。</a:t>
              </a:r>
              <a:endParaRPr lang="en-US" altLang="zh-CN" sz="1200" dirty="0">
                <a:solidFill>
                  <a:srgbClr val="2D2015"/>
                </a:solidFill>
              </a:endParaRPr>
            </a:p>
          </p:txBody>
        </p:sp>
        <p:sp>
          <p:nvSpPr>
            <p:cNvPr id="19" name="任意多边形 84"/>
            <p:cNvSpPr/>
            <p:nvPr/>
          </p:nvSpPr>
          <p:spPr bwMode="auto">
            <a:xfrm>
              <a:off x="8259445" y="400304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矩形 83"/>
            <p:cNvSpPr>
              <a:spLocks noChangeArrowheads="1"/>
            </p:cNvSpPr>
            <p:nvPr/>
          </p:nvSpPr>
          <p:spPr bwMode="auto">
            <a:xfrm>
              <a:off x="8195945" y="4478020"/>
              <a:ext cx="27990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2095" indent="-171450" defTabSz="304800" eaLnBrk="0" hangingPunct="0">
                <a:lnSpc>
                  <a:spcPct val="150000"/>
                </a:lnSpc>
                <a:spcAft>
                  <a:spcPts val="800"/>
                </a:spcAft>
                <a:buSzPct val="50000"/>
                <a:buFont typeface="Wingdings" panose="05000000000000000000" pitchFamily="2" charset="2"/>
                <a:buChar char="l"/>
                <a:defRPr/>
              </a:pPr>
              <a:r>
                <a:rPr lang="zh-CN" altLang="en-US" sz="1200" dirty="0">
                  <a:solidFill>
                    <a:srgbClr val="2D2015"/>
                  </a:solidFill>
                </a:rPr>
                <a:t>存储层在不断的异步、分布式对日志进行推进。</a:t>
              </a:r>
              <a:endParaRPr lang="en-US" altLang="zh-CN" sz="1200" dirty="0">
                <a:solidFill>
                  <a:srgbClr val="2D2015"/>
                </a:solidFill>
              </a:endParaRPr>
            </a:p>
          </p:txBody>
        </p:sp>
        <p:grpSp>
          <p:nvGrpSpPr>
            <p:cNvPr id="21" name="组合 20"/>
            <p:cNvGrpSpPr/>
            <p:nvPr/>
          </p:nvGrpSpPr>
          <p:grpSpPr>
            <a:xfrm>
              <a:off x="4149725" y="1965960"/>
              <a:ext cx="1920240" cy="1920240"/>
              <a:chOff x="6535" y="3096"/>
              <a:chExt cx="3024" cy="3024"/>
            </a:xfrm>
          </p:grpSpPr>
          <p:sp>
            <p:nvSpPr>
              <p:cNvPr id="38" name="泪滴形 37"/>
              <p:cNvSpPr/>
              <p:nvPr/>
            </p:nvSpPr>
            <p:spPr>
              <a:xfrm flipV="1">
                <a:off x="6535" y="3096"/>
                <a:ext cx="3024" cy="3024"/>
              </a:xfrm>
              <a:prstGeom prst="teardrop">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文本框 38"/>
              <p:cNvSpPr txBox="1"/>
              <p:nvPr/>
            </p:nvSpPr>
            <p:spPr>
              <a:xfrm>
                <a:off x="7090" y="4305"/>
                <a:ext cx="1944" cy="921"/>
              </a:xfrm>
              <a:prstGeom prst="rect">
                <a:avLst/>
              </a:prstGeom>
              <a:noFill/>
            </p:spPr>
            <p:txBody>
              <a:bodyPr wrap="square" rtlCol="0">
                <a:spAutoFit/>
              </a:bodyPr>
              <a:lstStyle/>
              <a:p>
                <a:pPr algn="ctr"/>
                <a:r>
                  <a:rPr lang="en-US" altLang="zh-CN" sz="3200" b="1" dirty="0">
                    <a:solidFill>
                      <a:schemeClr val="bg1"/>
                    </a:solidFill>
                  </a:rPr>
                  <a:t>01</a:t>
                </a:r>
                <a:endParaRPr lang="en-US" altLang="zh-CN" sz="3200" b="1" dirty="0">
                  <a:solidFill>
                    <a:schemeClr val="bg1"/>
                  </a:solidFill>
                </a:endParaRPr>
              </a:p>
            </p:txBody>
          </p:sp>
        </p:grpSp>
        <p:grpSp>
          <p:nvGrpSpPr>
            <p:cNvPr id="22" name="组合 21"/>
            <p:cNvGrpSpPr/>
            <p:nvPr/>
          </p:nvGrpSpPr>
          <p:grpSpPr>
            <a:xfrm>
              <a:off x="6146165" y="1965960"/>
              <a:ext cx="1920240" cy="1920240"/>
              <a:chOff x="9679" y="3096"/>
              <a:chExt cx="3024" cy="3024"/>
            </a:xfrm>
          </p:grpSpPr>
          <p:sp>
            <p:nvSpPr>
              <p:cNvPr id="35" name="泪滴形 34"/>
              <p:cNvSpPr/>
              <p:nvPr/>
            </p:nvSpPr>
            <p:spPr>
              <a:xfrm flipH="1" flipV="1">
                <a:off x="9679" y="3096"/>
                <a:ext cx="3024" cy="3024"/>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文本框 35"/>
              <p:cNvSpPr txBox="1"/>
              <p:nvPr/>
            </p:nvSpPr>
            <p:spPr>
              <a:xfrm>
                <a:off x="10219" y="4305"/>
                <a:ext cx="1944" cy="921"/>
              </a:xfrm>
              <a:prstGeom prst="rect">
                <a:avLst/>
              </a:prstGeom>
              <a:noFill/>
            </p:spPr>
            <p:txBody>
              <a:bodyPr wrap="square" rtlCol="0">
                <a:spAutoFit/>
              </a:bodyPr>
              <a:lstStyle/>
              <a:p>
                <a:pPr algn="ctr"/>
                <a:r>
                  <a:rPr lang="en-US" altLang="zh-CN" sz="3200" b="1" dirty="0">
                    <a:solidFill>
                      <a:schemeClr val="bg1"/>
                    </a:solidFill>
                  </a:rPr>
                  <a:t>02</a:t>
                </a:r>
                <a:endParaRPr lang="en-US" altLang="zh-CN" sz="3200" b="1" dirty="0">
                  <a:solidFill>
                    <a:schemeClr val="bg1"/>
                  </a:solidFill>
                </a:endParaRPr>
              </a:p>
            </p:txBody>
          </p:sp>
        </p:grpSp>
        <p:grpSp>
          <p:nvGrpSpPr>
            <p:cNvPr id="23" name="组合 22"/>
            <p:cNvGrpSpPr/>
            <p:nvPr/>
          </p:nvGrpSpPr>
          <p:grpSpPr>
            <a:xfrm>
              <a:off x="4149725" y="3977640"/>
              <a:ext cx="1920240" cy="1920240"/>
              <a:chOff x="6535" y="6264"/>
              <a:chExt cx="3024" cy="3024"/>
            </a:xfrm>
          </p:grpSpPr>
          <p:sp>
            <p:nvSpPr>
              <p:cNvPr id="32" name="泪滴形 31"/>
              <p:cNvSpPr/>
              <p:nvPr/>
            </p:nvSpPr>
            <p:spPr>
              <a:xfrm>
                <a:off x="6535" y="6264"/>
                <a:ext cx="3024" cy="3024"/>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7090" y="7408"/>
                <a:ext cx="1944" cy="921"/>
              </a:xfrm>
              <a:prstGeom prst="rect">
                <a:avLst/>
              </a:prstGeom>
              <a:noFill/>
            </p:spPr>
            <p:txBody>
              <a:bodyPr wrap="square" rtlCol="0">
                <a:spAutoFit/>
              </a:bodyPr>
              <a:lstStyle/>
              <a:p>
                <a:pPr algn="ctr"/>
                <a:r>
                  <a:rPr lang="en-US" altLang="zh-CN" sz="3200" b="1" dirty="0">
                    <a:solidFill>
                      <a:schemeClr val="bg1"/>
                    </a:solidFill>
                  </a:rPr>
                  <a:t>03</a:t>
                </a:r>
                <a:endParaRPr lang="en-US" altLang="zh-CN" sz="3200" b="1" dirty="0">
                  <a:solidFill>
                    <a:schemeClr val="bg1"/>
                  </a:solidFill>
                </a:endParaRPr>
              </a:p>
            </p:txBody>
          </p:sp>
        </p:grpSp>
        <p:grpSp>
          <p:nvGrpSpPr>
            <p:cNvPr id="24" name="组合 23"/>
            <p:cNvGrpSpPr/>
            <p:nvPr/>
          </p:nvGrpSpPr>
          <p:grpSpPr>
            <a:xfrm>
              <a:off x="6146165" y="3977640"/>
              <a:ext cx="1920240" cy="1920240"/>
              <a:chOff x="9679" y="6264"/>
              <a:chExt cx="3024" cy="3024"/>
            </a:xfrm>
          </p:grpSpPr>
          <p:sp>
            <p:nvSpPr>
              <p:cNvPr id="29" name="泪滴形 28"/>
              <p:cNvSpPr/>
              <p:nvPr/>
            </p:nvSpPr>
            <p:spPr>
              <a:xfrm flipH="1">
                <a:off x="9679" y="6264"/>
                <a:ext cx="3024" cy="3024"/>
              </a:xfrm>
              <a:prstGeom prst="teardrop">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p:nvSpPr>
            <p:spPr>
              <a:xfrm>
                <a:off x="10207" y="7408"/>
                <a:ext cx="1944" cy="921"/>
              </a:xfrm>
              <a:prstGeom prst="rect">
                <a:avLst/>
              </a:prstGeom>
              <a:noFill/>
            </p:spPr>
            <p:txBody>
              <a:bodyPr wrap="square" rtlCol="0">
                <a:spAutoFit/>
              </a:bodyPr>
              <a:lstStyle/>
              <a:p>
                <a:pPr algn="ctr"/>
                <a:r>
                  <a:rPr lang="en-US" altLang="zh-CN" sz="3200" b="1" dirty="0">
                    <a:solidFill>
                      <a:schemeClr val="bg1"/>
                    </a:solidFill>
                  </a:rPr>
                  <a:t>04</a:t>
                </a:r>
                <a:endParaRPr lang="en-US" altLang="zh-CN" sz="3200" b="1" dirty="0">
                  <a:solidFill>
                    <a:schemeClr val="bg1"/>
                  </a:solidFill>
                </a:endParaRPr>
              </a:p>
            </p:txBody>
          </p:sp>
        </p:grpSp>
        <p:sp>
          <p:nvSpPr>
            <p:cNvPr id="25" name="TextBox 24"/>
            <p:cNvSpPr txBox="1"/>
            <p:nvPr/>
          </p:nvSpPr>
          <p:spPr>
            <a:xfrm>
              <a:off x="1663313" y="1928146"/>
              <a:ext cx="1497205" cy="338554"/>
            </a:xfrm>
            <a:prstGeom prst="rect">
              <a:avLst/>
            </a:prstGeom>
            <a:noFill/>
          </p:spPr>
          <p:txBody>
            <a:bodyPr wrap="none" rtlCol="0">
              <a:spAutoFit/>
            </a:bodyPr>
            <a:lstStyle/>
            <a:p>
              <a:pPr marL="80645" defTabSz="304800" eaLnBrk="0" hangingPunct="0">
                <a:lnSpc>
                  <a:spcPct val="100000"/>
                </a:lnSpc>
                <a:spcBef>
                  <a:spcPts val="0"/>
                </a:spcBef>
                <a:spcAft>
                  <a:spcPts val="800"/>
                </a:spcAft>
                <a:buClr>
                  <a:srgbClr val="FF0000"/>
                </a:buClr>
                <a:buSzPct val="85000"/>
                <a:defRPr/>
              </a:pPr>
              <a:r>
                <a:rPr lang="zh-CN" altLang="en-US" sz="1600" b="1" dirty="0">
                  <a:solidFill>
                    <a:srgbClr val="0070C0"/>
                  </a:solidFill>
                </a:rPr>
                <a:t>横向扩展</a:t>
              </a:r>
              <a:r>
                <a:rPr lang="zh-CN" altLang="en-US" sz="1600" b="1" dirty="0" smtClean="0">
                  <a:solidFill>
                    <a:srgbClr val="0070C0"/>
                  </a:solidFill>
                </a:rPr>
                <a:t>更快</a:t>
              </a:r>
              <a:endParaRPr lang="en-US" altLang="zh-CN" sz="1600" b="1" dirty="0">
                <a:solidFill>
                  <a:srgbClr val="0070C0"/>
                </a:solidFill>
              </a:endParaRPr>
            </a:p>
          </p:txBody>
        </p:sp>
        <p:sp>
          <p:nvSpPr>
            <p:cNvPr id="26" name="TextBox 24"/>
            <p:cNvSpPr txBox="1"/>
            <p:nvPr/>
          </p:nvSpPr>
          <p:spPr>
            <a:xfrm>
              <a:off x="8673713" y="1928146"/>
              <a:ext cx="1907573" cy="338554"/>
            </a:xfrm>
            <a:prstGeom prst="rect">
              <a:avLst/>
            </a:prstGeom>
            <a:noFill/>
          </p:spPr>
          <p:txBody>
            <a:bodyPr wrap="none" rtlCol="0">
              <a:spAutoFit/>
            </a:bodyPr>
            <a:lstStyle/>
            <a:p>
              <a:pPr marL="80645" defTabSz="304800" eaLnBrk="0" hangingPunct="0">
                <a:lnSpc>
                  <a:spcPct val="100000"/>
                </a:lnSpc>
                <a:spcBef>
                  <a:spcPts val="0"/>
                </a:spcBef>
                <a:spcAft>
                  <a:spcPts val="800"/>
                </a:spcAft>
                <a:buClr>
                  <a:srgbClr val="FF0000"/>
                </a:buClr>
                <a:buSzPct val="85000"/>
                <a:defRPr/>
              </a:pPr>
              <a:r>
                <a:rPr lang="zh-CN" altLang="en-US" sz="1600" b="1" dirty="0">
                  <a:solidFill>
                    <a:srgbClr val="0070C0"/>
                  </a:solidFill>
                </a:rPr>
                <a:t>主备倒换时间更快</a:t>
              </a:r>
              <a:endParaRPr lang="en-US" altLang="zh-CN" sz="1600" b="1" dirty="0">
                <a:solidFill>
                  <a:srgbClr val="0070C0"/>
                </a:solidFill>
              </a:endParaRPr>
            </a:p>
          </p:txBody>
        </p:sp>
        <p:sp>
          <p:nvSpPr>
            <p:cNvPr id="27" name="TextBox 24"/>
            <p:cNvSpPr txBox="1"/>
            <p:nvPr/>
          </p:nvSpPr>
          <p:spPr>
            <a:xfrm>
              <a:off x="1663313" y="3983891"/>
              <a:ext cx="1620957" cy="338554"/>
            </a:xfrm>
            <a:prstGeom prst="rect">
              <a:avLst/>
            </a:prstGeom>
            <a:noFill/>
          </p:spPr>
          <p:txBody>
            <a:bodyPr wrap="none" rtlCol="0">
              <a:spAutoFit/>
            </a:bodyPr>
            <a:lstStyle/>
            <a:p>
              <a:pPr algn="r"/>
              <a:r>
                <a:rPr lang="zh-CN" altLang="en-US" sz="1600" b="1" dirty="0">
                  <a:solidFill>
                    <a:srgbClr val="0070C0"/>
                  </a:solidFill>
                </a:rPr>
                <a:t>采用分布式存储</a:t>
              </a:r>
              <a:endParaRPr lang="zh-CN" altLang="en-US" sz="1600" b="1" dirty="0">
                <a:solidFill>
                  <a:srgbClr val="0070C0"/>
                </a:solidFill>
              </a:endParaRPr>
            </a:p>
          </p:txBody>
        </p:sp>
        <p:sp>
          <p:nvSpPr>
            <p:cNvPr id="28" name="TextBox 24"/>
            <p:cNvSpPr txBox="1"/>
            <p:nvPr/>
          </p:nvSpPr>
          <p:spPr>
            <a:xfrm>
              <a:off x="8813259" y="3993465"/>
              <a:ext cx="2124299" cy="338554"/>
            </a:xfrm>
            <a:prstGeom prst="rect">
              <a:avLst/>
            </a:prstGeom>
            <a:noFill/>
          </p:spPr>
          <p:txBody>
            <a:bodyPr wrap="none" rtlCol="0">
              <a:spAutoFit/>
            </a:bodyPr>
            <a:lstStyle/>
            <a:p>
              <a:pPr algn="r"/>
              <a:r>
                <a:rPr lang="zh-CN" altLang="en-US" sz="1600" b="1" dirty="0">
                  <a:solidFill>
                    <a:srgbClr val="0070C0"/>
                  </a:solidFill>
                </a:rPr>
                <a:t>数据库</a:t>
              </a:r>
              <a:r>
                <a:rPr lang="en-US" altLang="zh-CN" sz="1600" b="1" dirty="0">
                  <a:solidFill>
                    <a:srgbClr val="0070C0"/>
                  </a:solidFill>
                </a:rPr>
                <a:t>crash</a:t>
              </a:r>
              <a:r>
                <a:rPr lang="zh-CN" altLang="en-US" sz="1600" b="1" dirty="0">
                  <a:solidFill>
                    <a:srgbClr val="0070C0"/>
                  </a:solidFill>
                </a:rPr>
                <a:t>恢复更快</a:t>
              </a:r>
              <a:endParaRPr lang="zh-CN" altLang="en-US" sz="1600" b="1" dirty="0">
                <a:solidFill>
                  <a:srgbClr val="0070C0"/>
                </a:solidFill>
              </a:endParaRPr>
            </a:p>
          </p:txBody>
        </p:sp>
      </p:grpSp>
      <p:sp>
        <p:nvSpPr>
          <p:cNvPr id="2" name="标题 1"/>
          <p:cNvSpPr>
            <a:spLocks noGrp="1"/>
          </p:cNvSpPr>
          <p:nvPr>
            <p:ph type="title"/>
          </p:nvPr>
        </p:nvSpPr>
        <p:spPr/>
        <p:txBody>
          <a:bodyPr/>
          <a:lstStyle/>
          <a:p>
            <a:r>
              <a:rPr lang="zh-CN" altLang="en-US" dirty="0"/>
              <a:t>高</a:t>
            </a:r>
            <a:r>
              <a:rPr lang="zh-CN" altLang="en-US" dirty="0" smtClean="0"/>
              <a:t>扩展性</a:t>
            </a:r>
            <a:r>
              <a:rPr lang="en-US" altLang="zh-CN" dirty="0" smtClean="0"/>
              <a:t>&amp;</a:t>
            </a:r>
            <a:r>
              <a:rPr lang="zh-CN" altLang="en-US" dirty="0" smtClean="0"/>
              <a:t>高可靠性</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noFill/>
          <a:ln w="9525">
            <a:noFill/>
            <a:miter lim="800000"/>
          </a:ln>
        </p:spPr>
        <p:txBody>
          <a:bodyPr vert="horz" wrap="square" lIns="100800" tIns="50400" rIns="100800" bIns="50400" numCol="1" anchor="ctr" anchorCtr="0" compatLnSpc="1"/>
          <a:lstStyle/>
          <a:p>
            <a:r>
              <a:rPr lang="zh-CN" altLang="en-US" dirty="0"/>
              <a:t>备份恢复更快</a:t>
            </a:r>
            <a:endParaRPr lang="en-US" dirty="0"/>
          </a:p>
        </p:txBody>
      </p:sp>
      <p:grpSp>
        <p:nvGrpSpPr>
          <p:cNvPr id="25" name="组合 24"/>
          <p:cNvGrpSpPr/>
          <p:nvPr/>
        </p:nvGrpSpPr>
        <p:grpSpPr>
          <a:xfrm>
            <a:off x="434501" y="1655805"/>
            <a:ext cx="4722386" cy="4343335"/>
            <a:chOff x="632209" y="2001795"/>
            <a:chExt cx="4722386" cy="4343335"/>
          </a:xfrm>
        </p:grpSpPr>
        <p:sp>
          <p:nvSpPr>
            <p:cNvPr id="30" name="矩形 29"/>
            <p:cNvSpPr/>
            <p:nvPr/>
          </p:nvSpPr>
          <p:spPr>
            <a:xfrm>
              <a:off x="632209" y="2001795"/>
              <a:ext cx="4722386" cy="4343335"/>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pSp>
          <p:nvGrpSpPr>
            <p:cNvPr id="31" name="组合 30"/>
            <p:cNvGrpSpPr/>
            <p:nvPr/>
          </p:nvGrpSpPr>
          <p:grpSpPr>
            <a:xfrm>
              <a:off x="942583" y="2379193"/>
              <a:ext cx="4142240" cy="3867915"/>
              <a:chOff x="687208" y="1448316"/>
              <a:chExt cx="5104071" cy="4766048"/>
            </a:xfrm>
          </p:grpSpPr>
          <p:sp>
            <p:nvSpPr>
              <p:cNvPr id="32" name="流程图: 磁盘 31"/>
              <p:cNvSpPr/>
              <p:nvPr/>
            </p:nvSpPr>
            <p:spPr>
              <a:xfrm>
                <a:off x="687208" y="4571702"/>
                <a:ext cx="5104071" cy="1371243"/>
              </a:xfrm>
              <a:prstGeom prst="flowChartMagneticDisk">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 name="Rounded Rectangle 109"/>
              <p:cNvSpPr>
                <a:spLocks noChangeArrowheads="1"/>
              </p:cNvSpPr>
              <p:nvPr/>
            </p:nvSpPr>
            <p:spPr bwMode="auto">
              <a:xfrm>
                <a:off x="1220469" y="5093363"/>
                <a:ext cx="4037550" cy="457082"/>
              </a:xfrm>
              <a:prstGeom prst="roundRect">
                <a:avLst>
                  <a:gd name="adj" fmla="val 16667"/>
                </a:avLst>
              </a:prstGeom>
              <a:solidFill>
                <a:srgbClr val="0070C0"/>
              </a:solidFill>
              <a:ln w="12700">
                <a:solidFill>
                  <a:srgbClr val="0070C0"/>
                </a:solidFill>
                <a:miter lim="800000"/>
              </a:ln>
            </p:spPr>
            <p:txBody>
              <a:bodyPr vert="horz" wrap="square" lIns="34293" tIns="17147" rIns="34293" bIns="17147" numCol="1" anchor="ctr" anchorCtr="0" compatLnSpc="1"/>
              <a:lstStyle/>
              <a:p>
                <a:pPr algn="ctr" defTabSz="342900">
                  <a:defRPr/>
                </a:pPr>
                <a:endParaRPr lang="en-US" sz="1400" dirty="0">
                  <a:solidFill>
                    <a:prstClr val="black"/>
                  </a:solidFill>
                  <a:cs typeface="Arial" panose="020B0604020202020204" pitchFamily="34" charset="0"/>
                </a:endParaRPr>
              </a:p>
            </p:txBody>
          </p:sp>
          <p:sp>
            <p:nvSpPr>
              <p:cNvPr id="34" name="Rounded Rectangle 109"/>
              <p:cNvSpPr>
                <a:spLocks noChangeArrowheads="1"/>
              </p:cNvSpPr>
              <p:nvPr/>
            </p:nvSpPr>
            <p:spPr bwMode="auto">
              <a:xfrm>
                <a:off x="915749" y="5257323"/>
                <a:ext cx="4037550" cy="457082"/>
              </a:xfrm>
              <a:prstGeom prst="roundRect">
                <a:avLst>
                  <a:gd name="adj" fmla="val 16667"/>
                </a:avLst>
              </a:prstGeom>
              <a:solidFill>
                <a:srgbClr val="0070C0"/>
              </a:solidFill>
              <a:ln w="12700">
                <a:solidFill>
                  <a:srgbClr val="0070C0"/>
                </a:solidFill>
                <a:miter lim="800000"/>
              </a:ln>
            </p:spPr>
            <p:txBody>
              <a:bodyPr vert="horz" wrap="square" lIns="34293" tIns="17147" rIns="34293" bIns="17147" numCol="1" anchor="ctr" anchorCtr="0" compatLnSpc="1"/>
              <a:lstStyle/>
              <a:p>
                <a:pPr algn="ctr" defTabSz="342900">
                  <a:defRPr/>
                </a:pPr>
                <a:endParaRPr lang="en-US" sz="1400" dirty="0">
                  <a:solidFill>
                    <a:prstClr val="black"/>
                  </a:solidFill>
                  <a:cs typeface="Arial" panose="020B0604020202020204" pitchFamily="34" charset="0"/>
                </a:endParaRPr>
              </a:p>
            </p:txBody>
          </p:sp>
          <p:sp>
            <p:nvSpPr>
              <p:cNvPr id="35" name="圆角矩形 34"/>
              <p:cNvSpPr/>
              <p:nvPr/>
            </p:nvSpPr>
            <p:spPr>
              <a:xfrm>
                <a:off x="1144289" y="1448316"/>
                <a:ext cx="1675964" cy="99034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anose="020B0604020202020204" pitchFamily="34" charset="0"/>
                  </a:rPr>
                  <a:t>Mas</a:t>
                </a:r>
                <a:r>
                  <a:rPr lang="en-US" altLang="zh-CN" sz="1400" dirty="0">
                    <a:solidFill>
                      <a:schemeClr val="tx1"/>
                    </a:solidFill>
                    <a:cs typeface="Arial" panose="020B0604020202020204" pitchFamily="34" charset="0"/>
                  </a:rPr>
                  <a:t>t</a:t>
                </a:r>
                <a:r>
                  <a:rPr lang="en-US" sz="1400" dirty="0">
                    <a:solidFill>
                      <a:schemeClr val="tx1"/>
                    </a:solidFill>
                    <a:cs typeface="Arial" panose="020B0604020202020204" pitchFamily="34" charset="0"/>
                  </a:rPr>
                  <a:t>er</a:t>
                </a:r>
                <a:endParaRPr lang="en-US" sz="1400" dirty="0">
                  <a:solidFill>
                    <a:schemeClr val="tx1"/>
                  </a:solidFill>
                  <a:cs typeface="Arial" panose="020B0604020202020204" pitchFamily="34" charset="0"/>
                </a:endParaRPr>
              </a:p>
              <a:p>
                <a:pPr algn="ctr"/>
                <a:r>
                  <a:rPr lang="en-US" altLang="zh-CN" sz="1400" dirty="0">
                    <a:solidFill>
                      <a:schemeClr val="tx1"/>
                    </a:solidFill>
                    <a:cs typeface="Arial" panose="020B0604020202020204" pitchFamily="34" charset="0"/>
                  </a:rPr>
                  <a:t>SQL Node</a:t>
                </a:r>
                <a:endParaRPr lang="en-US" sz="1400" dirty="0">
                  <a:solidFill>
                    <a:schemeClr val="tx1"/>
                  </a:solidFill>
                  <a:cs typeface="Arial" panose="020B0604020202020204" pitchFamily="34" charset="0"/>
                </a:endParaRPr>
              </a:p>
            </p:txBody>
          </p:sp>
          <p:sp>
            <p:nvSpPr>
              <p:cNvPr id="36" name="圆角矩形 35"/>
              <p:cNvSpPr/>
              <p:nvPr/>
            </p:nvSpPr>
            <p:spPr>
              <a:xfrm>
                <a:off x="3658235" y="1448316"/>
                <a:ext cx="1675964" cy="99034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cs typeface="Arial" panose="020B0604020202020204" pitchFamily="34" charset="0"/>
                  </a:rPr>
                  <a:t>Read-Only</a:t>
                </a:r>
                <a:endParaRPr lang="en-US" sz="1400" dirty="0">
                  <a:solidFill>
                    <a:schemeClr val="tx1"/>
                  </a:solidFill>
                  <a:cs typeface="Arial" panose="020B0604020202020204" pitchFamily="34" charset="0"/>
                </a:endParaRPr>
              </a:p>
              <a:p>
                <a:pPr algn="ctr"/>
                <a:r>
                  <a:rPr lang="en-US" altLang="zh-CN" sz="1400" dirty="0">
                    <a:solidFill>
                      <a:schemeClr val="tx1"/>
                    </a:solidFill>
                    <a:cs typeface="Arial" panose="020B0604020202020204" pitchFamily="34" charset="0"/>
                  </a:rPr>
                  <a:t>SQL Node</a:t>
                </a:r>
                <a:endParaRPr lang="en-US" sz="1400" dirty="0">
                  <a:solidFill>
                    <a:schemeClr val="tx1"/>
                  </a:solidFill>
                  <a:cs typeface="Arial" panose="020B0604020202020204" pitchFamily="34" charset="0"/>
                </a:endParaRPr>
              </a:p>
            </p:txBody>
          </p:sp>
          <p:sp>
            <p:nvSpPr>
              <p:cNvPr id="37" name="文本框 36"/>
              <p:cNvSpPr txBox="1"/>
              <p:nvPr/>
            </p:nvSpPr>
            <p:spPr>
              <a:xfrm>
                <a:off x="1976432" y="4580636"/>
                <a:ext cx="2313379" cy="379243"/>
              </a:xfrm>
              <a:prstGeom prst="rect">
                <a:avLst/>
              </a:prstGeom>
              <a:noFill/>
            </p:spPr>
            <p:txBody>
              <a:bodyPr wrap="none" rtlCol="0">
                <a:spAutoFit/>
              </a:bodyPr>
              <a:lstStyle/>
              <a:p>
                <a:r>
                  <a:rPr lang="en-US" altLang="zh-CN" sz="1400" dirty="0" err="1">
                    <a:cs typeface="Arial" panose="020B0604020202020204" pitchFamily="34" charset="0"/>
                  </a:rPr>
                  <a:t>AppendOnly</a:t>
                </a:r>
                <a:r>
                  <a:rPr lang="en-US" altLang="zh-CN" sz="1400" dirty="0">
                    <a:cs typeface="Arial" panose="020B0604020202020204" pitchFamily="34" charset="0"/>
                  </a:rPr>
                  <a:t> Storage</a:t>
                </a:r>
                <a:endParaRPr lang="en-US" sz="1400" dirty="0">
                  <a:cs typeface="Arial" panose="020B0604020202020204" pitchFamily="34" charset="0"/>
                </a:endParaRPr>
              </a:p>
            </p:txBody>
          </p:sp>
          <p:sp>
            <p:nvSpPr>
              <p:cNvPr id="38" name="圆角矩形 37"/>
              <p:cNvSpPr/>
              <p:nvPr/>
            </p:nvSpPr>
            <p:spPr>
              <a:xfrm>
                <a:off x="687208" y="3276640"/>
                <a:ext cx="5104071" cy="380901"/>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cs typeface="Arial" panose="020B0604020202020204" pitchFamily="34" charset="0"/>
                  </a:rPr>
                  <a:t>Storage Abstraction </a:t>
                </a:r>
                <a:r>
                  <a:rPr lang="en-US" altLang="zh-CN" sz="1400" dirty="0" smtClean="0">
                    <a:solidFill>
                      <a:schemeClr val="tx1"/>
                    </a:solidFill>
                    <a:cs typeface="Arial" panose="020B0604020202020204" pitchFamily="34" charset="0"/>
                  </a:rPr>
                  <a:t>Layer(SAL</a:t>
                </a:r>
                <a:r>
                  <a:rPr lang="en-US" altLang="zh-CN" sz="1400" dirty="0">
                    <a:solidFill>
                      <a:schemeClr val="tx1"/>
                    </a:solidFill>
                    <a:cs typeface="Arial" panose="020B0604020202020204" pitchFamily="34" charset="0"/>
                  </a:rPr>
                  <a:t>)</a:t>
                </a:r>
                <a:endParaRPr lang="en-US" sz="1400" dirty="0">
                  <a:solidFill>
                    <a:schemeClr val="tx1"/>
                  </a:solidFill>
                  <a:cs typeface="Arial" panose="020B0604020202020204" pitchFamily="34" charset="0"/>
                </a:endParaRPr>
              </a:p>
            </p:txBody>
          </p:sp>
          <p:sp>
            <p:nvSpPr>
              <p:cNvPr id="39" name="下箭头 38"/>
              <p:cNvSpPr/>
              <p:nvPr/>
            </p:nvSpPr>
            <p:spPr>
              <a:xfrm>
                <a:off x="1825772" y="2485633"/>
                <a:ext cx="312998" cy="791007"/>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下箭头 39"/>
              <p:cNvSpPr/>
              <p:nvPr/>
            </p:nvSpPr>
            <p:spPr>
              <a:xfrm>
                <a:off x="4339718" y="2485633"/>
                <a:ext cx="312998" cy="791007"/>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下箭头 40"/>
              <p:cNvSpPr/>
              <p:nvPr/>
            </p:nvSpPr>
            <p:spPr>
              <a:xfrm>
                <a:off x="3082745" y="3688066"/>
                <a:ext cx="312998" cy="883635"/>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Rounded Rectangle 239"/>
              <p:cNvSpPr/>
              <p:nvPr/>
            </p:nvSpPr>
            <p:spPr bwMode="auto">
              <a:xfrm>
                <a:off x="1372830" y="5378675"/>
                <a:ext cx="176214" cy="211166"/>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43" name="Rounded Rectangle 239"/>
              <p:cNvSpPr/>
              <p:nvPr/>
            </p:nvSpPr>
            <p:spPr bwMode="auto">
              <a:xfrm>
                <a:off x="1737665" y="5378675"/>
                <a:ext cx="176214" cy="211166"/>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44" name="Rounded Rectangle 239"/>
              <p:cNvSpPr/>
              <p:nvPr/>
            </p:nvSpPr>
            <p:spPr bwMode="auto">
              <a:xfrm>
                <a:off x="2430529" y="5377897"/>
                <a:ext cx="176214" cy="211166"/>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45" name="Rounded Rectangle 238"/>
              <p:cNvSpPr/>
              <p:nvPr/>
            </p:nvSpPr>
            <p:spPr bwMode="auto">
              <a:xfrm>
                <a:off x="2084897" y="5378672"/>
                <a:ext cx="176214" cy="211166"/>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46" name="Rounded Rectangle 239"/>
              <p:cNvSpPr/>
              <p:nvPr/>
            </p:nvSpPr>
            <p:spPr bwMode="auto">
              <a:xfrm>
                <a:off x="2756919" y="5378674"/>
                <a:ext cx="176214" cy="211166"/>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47" name="Rounded Rectangle 238"/>
              <p:cNvSpPr/>
              <p:nvPr/>
            </p:nvSpPr>
            <p:spPr bwMode="auto">
              <a:xfrm>
                <a:off x="3099093" y="5378673"/>
                <a:ext cx="176214" cy="211166"/>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48" name="Rounded Rectangle 239"/>
              <p:cNvSpPr/>
              <p:nvPr/>
            </p:nvSpPr>
            <p:spPr bwMode="auto">
              <a:xfrm>
                <a:off x="3413629" y="5378673"/>
                <a:ext cx="176214" cy="211166"/>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49" name="Rounded Rectangle 239"/>
              <p:cNvSpPr/>
              <p:nvPr/>
            </p:nvSpPr>
            <p:spPr bwMode="auto">
              <a:xfrm>
                <a:off x="3778464" y="5378673"/>
                <a:ext cx="176214" cy="211166"/>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50" name="Rounded Rectangle 239"/>
              <p:cNvSpPr/>
              <p:nvPr/>
            </p:nvSpPr>
            <p:spPr bwMode="auto">
              <a:xfrm>
                <a:off x="4143299" y="5378673"/>
                <a:ext cx="176214" cy="211166"/>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51" name="Rounded Rectangle 238"/>
              <p:cNvSpPr/>
              <p:nvPr/>
            </p:nvSpPr>
            <p:spPr bwMode="auto">
              <a:xfrm>
                <a:off x="4508134" y="5378673"/>
                <a:ext cx="176214" cy="211166"/>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35359" tIns="17679" rIns="35359" bIns="17679" numCol="1" rtlCol="0" anchor="t" anchorCtr="0" compatLnSpc="1">
                <a:noAutofit/>
              </a:bodyPr>
              <a:lstStyle/>
              <a:p>
                <a:pPr defTabSz="358140">
                  <a:defRPr/>
                </a:pPr>
                <a:endParaRPr lang="en-CA" sz="1000" dirty="0">
                  <a:solidFill>
                    <a:prstClr val="black"/>
                  </a:solidFill>
                </a:endParaRPr>
              </a:p>
            </p:txBody>
          </p:sp>
          <p:sp>
            <p:nvSpPr>
              <p:cNvPr id="52" name="文本框 51"/>
              <p:cNvSpPr txBox="1"/>
              <p:nvPr/>
            </p:nvSpPr>
            <p:spPr>
              <a:xfrm>
                <a:off x="807452" y="5269519"/>
                <a:ext cx="715426" cy="341318"/>
              </a:xfrm>
              <a:prstGeom prst="rect">
                <a:avLst/>
              </a:prstGeom>
              <a:noFill/>
            </p:spPr>
            <p:txBody>
              <a:bodyPr wrap="none" rtlCol="0">
                <a:spAutoFit/>
              </a:bodyPr>
              <a:lstStyle/>
              <a:p>
                <a:r>
                  <a:rPr lang="en-US" sz="1200" dirty="0">
                    <a:solidFill>
                      <a:schemeClr val="bg1"/>
                    </a:solidFill>
                    <a:cs typeface="Arial" panose="020B0604020202020204" pitchFamily="34" charset="0"/>
                  </a:rPr>
                  <a:t>PLOG</a:t>
                </a:r>
                <a:endParaRPr lang="en-US" sz="1200" dirty="0">
                  <a:solidFill>
                    <a:schemeClr val="bg1"/>
                  </a:solidFill>
                  <a:cs typeface="Arial" panose="020B0604020202020204" pitchFamily="34" charset="0"/>
                </a:endParaRPr>
              </a:p>
            </p:txBody>
          </p:sp>
          <p:sp>
            <p:nvSpPr>
              <p:cNvPr id="53" name="文本框 52"/>
              <p:cNvSpPr txBox="1"/>
              <p:nvPr/>
            </p:nvSpPr>
            <p:spPr>
              <a:xfrm>
                <a:off x="1263068" y="5645500"/>
                <a:ext cx="1375150" cy="568864"/>
              </a:xfrm>
              <a:prstGeom prst="rect">
                <a:avLst/>
              </a:prstGeom>
              <a:noFill/>
            </p:spPr>
            <p:txBody>
              <a:bodyPr wrap="none" rtlCol="0">
                <a:spAutoFit/>
              </a:bodyPr>
              <a:lstStyle/>
              <a:p>
                <a:pPr algn="ctr"/>
                <a:r>
                  <a:rPr lang="en-US" altLang="zh-CN" sz="1200" dirty="0">
                    <a:cs typeface="Arial" panose="020B0604020202020204" pitchFamily="34" charset="0"/>
                  </a:rPr>
                  <a:t>Page X </a:t>
                </a:r>
                <a:endParaRPr lang="en-US" altLang="zh-CN" sz="1200" dirty="0">
                  <a:cs typeface="Arial" panose="020B0604020202020204" pitchFamily="34" charset="0"/>
                </a:endParaRPr>
              </a:p>
              <a:p>
                <a:pPr algn="ctr"/>
                <a:r>
                  <a:rPr lang="en-US" sz="1200" dirty="0" err="1">
                    <a:cs typeface="Arial" panose="020B0604020202020204" pitchFamily="34" charset="0"/>
                  </a:rPr>
                  <a:t>TimeStamp</a:t>
                </a:r>
                <a:r>
                  <a:rPr lang="en-US" sz="1200" dirty="0">
                    <a:cs typeface="Arial" panose="020B0604020202020204" pitchFamily="34" charset="0"/>
                  </a:rPr>
                  <a:t> 1</a:t>
                </a:r>
                <a:endParaRPr lang="en-US" sz="1200" dirty="0">
                  <a:cs typeface="Arial" panose="020B0604020202020204" pitchFamily="34" charset="0"/>
                </a:endParaRPr>
              </a:p>
            </p:txBody>
          </p:sp>
          <p:sp>
            <p:nvSpPr>
              <p:cNvPr id="54" name="文本框 53"/>
              <p:cNvSpPr txBox="1"/>
              <p:nvPr/>
            </p:nvSpPr>
            <p:spPr>
              <a:xfrm>
                <a:off x="2512663" y="5645500"/>
                <a:ext cx="1375150" cy="568864"/>
              </a:xfrm>
              <a:prstGeom prst="rect">
                <a:avLst/>
              </a:prstGeom>
              <a:noFill/>
            </p:spPr>
            <p:txBody>
              <a:bodyPr wrap="none" rtlCol="0">
                <a:spAutoFit/>
              </a:bodyPr>
              <a:lstStyle/>
              <a:p>
                <a:pPr algn="ctr"/>
                <a:r>
                  <a:rPr lang="en-US" altLang="zh-CN" sz="1200" dirty="0">
                    <a:cs typeface="Arial" panose="020B0604020202020204" pitchFamily="34" charset="0"/>
                  </a:rPr>
                  <a:t>Page X </a:t>
                </a:r>
                <a:endParaRPr lang="en-US" altLang="zh-CN" sz="1200" dirty="0">
                  <a:cs typeface="Arial" panose="020B0604020202020204" pitchFamily="34" charset="0"/>
                </a:endParaRPr>
              </a:p>
              <a:p>
                <a:pPr algn="ctr"/>
                <a:r>
                  <a:rPr lang="en-US" sz="1200" dirty="0" err="1">
                    <a:cs typeface="Arial" panose="020B0604020202020204" pitchFamily="34" charset="0"/>
                  </a:rPr>
                  <a:t>TimeStamp</a:t>
                </a:r>
                <a:r>
                  <a:rPr lang="en-US" sz="1200" dirty="0">
                    <a:cs typeface="Arial" panose="020B0604020202020204" pitchFamily="34" charset="0"/>
                  </a:rPr>
                  <a:t> 2</a:t>
                </a:r>
                <a:endParaRPr lang="en-US" sz="1200" dirty="0">
                  <a:cs typeface="Arial" panose="020B0604020202020204" pitchFamily="34" charset="0"/>
                </a:endParaRPr>
              </a:p>
            </p:txBody>
          </p:sp>
          <p:sp>
            <p:nvSpPr>
              <p:cNvPr id="55" name="文本框 54"/>
              <p:cNvSpPr txBox="1"/>
              <p:nvPr/>
            </p:nvSpPr>
            <p:spPr>
              <a:xfrm>
                <a:off x="4173020" y="5640761"/>
                <a:ext cx="879369" cy="568864"/>
              </a:xfrm>
              <a:prstGeom prst="rect">
                <a:avLst/>
              </a:prstGeom>
              <a:noFill/>
            </p:spPr>
            <p:txBody>
              <a:bodyPr wrap="none" rtlCol="0">
                <a:spAutoFit/>
              </a:bodyPr>
              <a:lstStyle/>
              <a:p>
                <a:pPr algn="ctr"/>
                <a:r>
                  <a:rPr lang="en-US" altLang="zh-CN" sz="1200" dirty="0">
                    <a:cs typeface="Arial" panose="020B0604020202020204" pitchFamily="34" charset="0"/>
                  </a:rPr>
                  <a:t>Page X </a:t>
                </a:r>
                <a:endParaRPr lang="en-US" altLang="zh-CN" sz="1200" dirty="0">
                  <a:cs typeface="Arial" panose="020B0604020202020204" pitchFamily="34" charset="0"/>
                </a:endParaRPr>
              </a:p>
              <a:p>
                <a:pPr algn="ctr"/>
                <a:r>
                  <a:rPr lang="en-US" sz="1200" dirty="0">
                    <a:cs typeface="Arial" panose="020B0604020202020204" pitchFamily="34" charset="0"/>
                  </a:rPr>
                  <a:t>Current</a:t>
                </a:r>
                <a:endParaRPr lang="en-US" sz="1200" dirty="0">
                  <a:cs typeface="Arial" panose="020B0604020202020204" pitchFamily="34" charset="0"/>
                </a:endParaRPr>
              </a:p>
            </p:txBody>
          </p:sp>
        </p:grpSp>
      </p:grpSp>
      <p:sp>
        <p:nvSpPr>
          <p:cNvPr id="57" name="矩形 56"/>
          <p:cNvSpPr/>
          <p:nvPr/>
        </p:nvSpPr>
        <p:spPr>
          <a:xfrm>
            <a:off x="5342361" y="1655805"/>
            <a:ext cx="6403552" cy="4343335"/>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pSp>
        <p:nvGrpSpPr>
          <p:cNvPr id="58" name="组合 57"/>
          <p:cNvGrpSpPr/>
          <p:nvPr/>
        </p:nvGrpSpPr>
        <p:grpSpPr>
          <a:xfrm>
            <a:off x="5486197" y="2275784"/>
            <a:ext cx="6114605" cy="3470349"/>
            <a:chOff x="709534" y="997063"/>
            <a:chExt cx="10521812" cy="5971658"/>
          </a:xfrm>
        </p:grpSpPr>
        <p:cxnSp>
          <p:nvCxnSpPr>
            <p:cNvPr id="59" name="直接连接符 62"/>
            <p:cNvCxnSpPr>
              <a:cxnSpLocks noChangeShapeType="1"/>
            </p:cNvCxnSpPr>
            <p:nvPr/>
          </p:nvCxnSpPr>
          <p:spPr bwMode="auto">
            <a:xfrm>
              <a:off x="8181658" y="1414548"/>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60" name="直接连接符 63"/>
            <p:cNvCxnSpPr>
              <a:cxnSpLocks noChangeShapeType="1"/>
            </p:cNvCxnSpPr>
            <p:nvPr/>
          </p:nvCxnSpPr>
          <p:spPr bwMode="auto">
            <a:xfrm>
              <a:off x="1185227" y="1434413"/>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61" name="直接连接符 64"/>
            <p:cNvCxnSpPr>
              <a:cxnSpLocks noChangeShapeType="1"/>
            </p:cNvCxnSpPr>
            <p:nvPr/>
          </p:nvCxnSpPr>
          <p:spPr bwMode="auto">
            <a:xfrm>
              <a:off x="8260333" y="4374137"/>
              <a:ext cx="2755898"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62" name="直接连接符 65"/>
            <p:cNvCxnSpPr>
              <a:cxnSpLocks noChangeShapeType="1"/>
            </p:cNvCxnSpPr>
            <p:nvPr/>
          </p:nvCxnSpPr>
          <p:spPr bwMode="auto">
            <a:xfrm>
              <a:off x="1185228" y="4426585"/>
              <a:ext cx="2755900" cy="0"/>
            </a:xfrm>
            <a:prstGeom prst="line">
              <a:avLst/>
            </a:prstGeom>
            <a:noFill/>
            <a:ln w="6350" cmpd="sng">
              <a:solidFill>
                <a:schemeClr val="bg1">
                  <a:lumMod val="50000"/>
                  <a:alpha val="70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63" name="任意多边形 66"/>
            <p:cNvSpPr/>
            <p:nvPr/>
          </p:nvSpPr>
          <p:spPr bwMode="auto">
            <a:xfrm>
              <a:off x="1213831" y="1061302"/>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800"/>
            </a:p>
          </p:txBody>
        </p:sp>
        <p:sp>
          <p:nvSpPr>
            <p:cNvPr id="64" name="矩形 68"/>
            <p:cNvSpPr>
              <a:spLocks noChangeArrowheads="1"/>
            </p:cNvSpPr>
            <p:nvPr/>
          </p:nvSpPr>
          <p:spPr bwMode="auto">
            <a:xfrm>
              <a:off x="709534" y="1303954"/>
              <a:ext cx="3466358" cy="254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9705" lvl="1" algn="just">
                <a:lnSpc>
                  <a:spcPct val="150000"/>
                </a:lnSpc>
                <a:spcBef>
                  <a:spcPts val="600"/>
                </a:spcBef>
                <a:buClr>
                  <a:schemeClr val="tx1"/>
                </a:buClr>
              </a:pPr>
              <a:r>
                <a:rPr lang="en-US" altLang="zh-CN" sz="1200" dirty="0" err="1" smtClean="0">
                  <a:cs typeface="Arial" panose="020B0604020202020204" pitchFamily="34" charset="0"/>
                </a:rPr>
                <a:t>AppendOnly</a:t>
              </a:r>
              <a:r>
                <a:rPr lang="en-US" altLang="zh-CN" sz="1200" dirty="0">
                  <a:cs typeface="Arial" panose="020B0604020202020204" pitchFamily="34" charset="0"/>
                </a:rPr>
                <a:t> </a:t>
              </a:r>
              <a:r>
                <a:rPr lang="en-US" altLang="zh-CN" sz="1200" dirty="0" smtClean="0">
                  <a:cs typeface="Arial" panose="020B0604020202020204" pitchFamily="34" charset="0"/>
                </a:rPr>
                <a:t>vs</a:t>
              </a:r>
              <a:r>
                <a:rPr lang="en-US" altLang="zh-CN" sz="1200" dirty="0">
                  <a:cs typeface="Arial" panose="020B0604020202020204" pitchFamily="34" charset="0"/>
                </a:rPr>
                <a:t>. </a:t>
              </a:r>
              <a:r>
                <a:rPr lang="en-US" altLang="zh-CN" sz="1200" dirty="0" err="1">
                  <a:cs typeface="Arial" panose="020B0604020202020204" pitchFamily="34" charset="0"/>
                </a:rPr>
                <a:t>WriteInPlace</a:t>
              </a:r>
              <a:r>
                <a:rPr lang="zh-CN" altLang="en-US" sz="1200" dirty="0"/>
                <a:t>，数据天然按多时间点多副本存储，快照秒级生成，支持海量</a:t>
              </a:r>
              <a:r>
                <a:rPr lang="zh-CN" altLang="en-US" sz="1200" dirty="0" smtClean="0"/>
                <a:t>快照。</a:t>
              </a:r>
              <a:endParaRPr lang="en-US" altLang="zh-CN" sz="1200" dirty="0"/>
            </a:p>
          </p:txBody>
        </p:sp>
        <p:sp>
          <p:nvSpPr>
            <p:cNvPr id="65" name="任意多边形 74"/>
            <p:cNvSpPr/>
            <p:nvPr/>
          </p:nvSpPr>
          <p:spPr bwMode="auto">
            <a:xfrm>
              <a:off x="1248410" y="400304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800"/>
            </a:p>
          </p:txBody>
        </p:sp>
        <p:sp>
          <p:nvSpPr>
            <p:cNvPr id="66" name="矩形 73"/>
            <p:cNvSpPr>
              <a:spLocks noChangeArrowheads="1"/>
            </p:cNvSpPr>
            <p:nvPr/>
          </p:nvSpPr>
          <p:spPr bwMode="auto">
            <a:xfrm>
              <a:off x="871339" y="4476902"/>
              <a:ext cx="3357816" cy="206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0645" indent="0" defTabSz="304800" eaLnBrk="0" hangingPunct="0">
                <a:lnSpc>
                  <a:spcPct val="150000"/>
                </a:lnSpc>
                <a:spcBef>
                  <a:spcPts val="0"/>
                </a:spcBef>
                <a:spcAft>
                  <a:spcPts val="800"/>
                </a:spcAft>
                <a:buClr>
                  <a:srgbClr val="FF0000"/>
                </a:buClr>
                <a:buSzPct val="85000"/>
                <a:buNone/>
                <a:defRPr/>
              </a:pPr>
              <a:r>
                <a:rPr lang="zh-CN" altLang="en-US" sz="1200" dirty="0"/>
                <a:t>备份及恢复逻辑下沉到各存储节点，本地访问数据并直接与第三方存储系统交互，高并发</a:t>
              </a:r>
              <a:r>
                <a:rPr lang="zh-CN" altLang="en-US" sz="1200" dirty="0" smtClean="0"/>
                <a:t>高性能。</a:t>
              </a:r>
              <a:endParaRPr lang="en-US" altLang="zh-CN" sz="1200" dirty="0"/>
            </a:p>
          </p:txBody>
        </p:sp>
        <p:sp>
          <p:nvSpPr>
            <p:cNvPr id="67" name="任意多边形 79"/>
            <p:cNvSpPr/>
            <p:nvPr/>
          </p:nvSpPr>
          <p:spPr bwMode="auto">
            <a:xfrm>
              <a:off x="8311316" y="1079828"/>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800"/>
            </a:p>
          </p:txBody>
        </p:sp>
        <p:sp>
          <p:nvSpPr>
            <p:cNvPr id="68" name="矩形 78"/>
            <p:cNvSpPr>
              <a:spLocks noChangeArrowheads="1"/>
            </p:cNvSpPr>
            <p:nvPr/>
          </p:nvSpPr>
          <p:spPr bwMode="auto">
            <a:xfrm>
              <a:off x="8066406" y="1417864"/>
              <a:ext cx="3130167" cy="206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0645" indent="0" defTabSz="304800" eaLnBrk="0" hangingPunct="0">
                <a:lnSpc>
                  <a:spcPct val="150000"/>
                </a:lnSpc>
                <a:spcBef>
                  <a:spcPts val="0"/>
                </a:spcBef>
                <a:spcAft>
                  <a:spcPts val="800"/>
                </a:spcAft>
                <a:buClr>
                  <a:srgbClr val="FF0000"/>
                </a:buClr>
                <a:buSzPct val="85000"/>
                <a:buNone/>
                <a:defRPr/>
              </a:pPr>
              <a:r>
                <a:rPr lang="zh-CN" altLang="en-US" sz="1200" dirty="0"/>
                <a:t>基于底层存储系统的多时间点特性，不需增量日志回放，可直接实现按时间点回</a:t>
              </a:r>
              <a:r>
                <a:rPr lang="zh-CN" altLang="en-US" sz="1200" dirty="0" smtClean="0"/>
                <a:t>滚。</a:t>
              </a:r>
              <a:endParaRPr lang="en-US" altLang="zh-CN" sz="1200" dirty="0"/>
            </a:p>
          </p:txBody>
        </p:sp>
        <p:sp>
          <p:nvSpPr>
            <p:cNvPr id="69" name="任意多边形 84"/>
            <p:cNvSpPr/>
            <p:nvPr/>
          </p:nvSpPr>
          <p:spPr bwMode="auto">
            <a:xfrm>
              <a:off x="8259445" y="4003040"/>
              <a:ext cx="320675" cy="31940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800"/>
            </a:p>
          </p:txBody>
        </p:sp>
        <p:sp>
          <p:nvSpPr>
            <p:cNvPr id="70" name="矩形 83"/>
            <p:cNvSpPr>
              <a:spLocks noChangeArrowheads="1"/>
            </p:cNvSpPr>
            <p:nvPr/>
          </p:nvSpPr>
          <p:spPr bwMode="auto">
            <a:xfrm>
              <a:off x="7715886" y="4426585"/>
              <a:ext cx="3439697" cy="254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9705" lvl="1">
                <a:lnSpc>
                  <a:spcPct val="150000"/>
                </a:lnSpc>
                <a:spcBef>
                  <a:spcPts val="600"/>
                </a:spcBef>
              </a:pPr>
              <a:r>
                <a:rPr lang="zh-CN" altLang="en-US" sz="1200" dirty="0"/>
                <a:t>通过异步数据拷贝</a:t>
              </a:r>
              <a:r>
                <a:rPr lang="en-US" altLang="zh-CN" sz="1200" dirty="0"/>
                <a:t>+</a:t>
              </a:r>
              <a:r>
                <a:rPr lang="zh-CN" altLang="en-US" sz="1200" dirty="0"/>
                <a:t>按需实时数据加载机制，</a:t>
              </a:r>
              <a:r>
                <a:rPr lang="en-US" altLang="zh-CN" sz="1200" dirty="0"/>
                <a:t> </a:t>
              </a:r>
              <a:r>
                <a:rPr lang="en-US" altLang="zh-CN" sz="1200" dirty="0" err="1" smtClean="0">
                  <a:cs typeface="Arial" panose="020B0604020202020204" pitchFamily="34" charset="0"/>
                </a:rPr>
                <a:t>GaussDB</a:t>
              </a:r>
              <a:r>
                <a:rPr lang="en-US" altLang="zh-CN" sz="1200" dirty="0" smtClean="0">
                  <a:cs typeface="Arial" panose="020B0604020202020204" pitchFamily="34" charset="0"/>
                </a:rPr>
                <a:t>(for MySQL) </a:t>
              </a:r>
              <a:r>
                <a:rPr lang="zh-CN" altLang="en-US" sz="1200" dirty="0" smtClean="0"/>
                <a:t>实例</a:t>
              </a:r>
              <a:r>
                <a:rPr lang="zh-CN" altLang="en-US" sz="1200" dirty="0"/>
                <a:t>可在数分钟内达到完整功能</a:t>
              </a:r>
              <a:r>
                <a:rPr lang="zh-CN" altLang="en-US" sz="1200" dirty="0" smtClean="0"/>
                <a:t>可用。</a:t>
              </a:r>
              <a:endParaRPr lang="en-US" altLang="zh-CN" sz="1200" dirty="0"/>
            </a:p>
          </p:txBody>
        </p:sp>
        <p:grpSp>
          <p:nvGrpSpPr>
            <p:cNvPr id="71" name="组合 70"/>
            <p:cNvGrpSpPr/>
            <p:nvPr/>
          </p:nvGrpSpPr>
          <p:grpSpPr>
            <a:xfrm>
              <a:off x="4149725" y="1965960"/>
              <a:ext cx="1920240" cy="1920240"/>
              <a:chOff x="6535" y="3096"/>
              <a:chExt cx="3024" cy="3024"/>
            </a:xfrm>
          </p:grpSpPr>
          <p:sp>
            <p:nvSpPr>
              <p:cNvPr id="85" name="泪滴形 84"/>
              <p:cNvSpPr/>
              <p:nvPr/>
            </p:nvSpPr>
            <p:spPr>
              <a:xfrm flipV="1">
                <a:off x="6535" y="3096"/>
                <a:ext cx="3024" cy="3024"/>
              </a:xfrm>
              <a:prstGeom prst="teardrop">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86" name="文本框 85"/>
              <p:cNvSpPr txBox="1"/>
              <p:nvPr/>
            </p:nvSpPr>
            <p:spPr>
              <a:xfrm>
                <a:off x="7090" y="3810"/>
                <a:ext cx="1944" cy="1585"/>
              </a:xfrm>
              <a:prstGeom prst="rect">
                <a:avLst/>
              </a:prstGeom>
              <a:noFill/>
            </p:spPr>
            <p:txBody>
              <a:bodyPr wrap="square" rtlCol="0">
                <a:spAutoFit/>
              </a:bodyPr>
              <a:lstStyle/>
              <a:p>
                <a:pPr algn="ctr"/>
                <a:r>
                  <a:rPr lang="en-US" altLang="zh-CN" sz="3200" b="1" dirty="0">
                    <a:solidFill>
                      <a:schemeClr val="bg1"/>
                    </a:solidFill>
                  </a:rPr>
                  <a:t>01</a:t>
                </a:r>
                <a:endParaRPr lang="en-US" altLang="zh-CN" sz="3200" b="1" dirty="0">
                  <a:solidFill>
                    <a:schemeClr val="bg1"/>
                  </a:solidFill>
                </a:endParaRPr>
              </a:p>
            </p:txBody>
          </p:sp>
        </p:grpSp>
        <p:grpSp>
          <p:nvGrpSpPr>
            <p:cNvPr id="72" name="组合 71"/>
            <p:cNvGrpSpPr/>
            <p:nvPr/>
          </p:nvGrpSpPr>
          <p:grpSpPr>
            <a:xfrm>
              <a:off x="6146165" y="1995170"/>
              <a:ext cx="1920240" cy="1920240"/>
              <a:chOff x="9679" y="3142"/>
              <a:chExt cx="3024" cy="3024"/>
            </a:xfrm>
          </p:grpSpPr>
          <p:sp>
            <p:nvSpPr>
              <p:cNvPr id="83" name="泪滴形 82"/>
              <p:cNvSpPr/>
              <p:nvPr/>
            </p:nvSpPr>
            <p:spPr>
              <a:xfrm flipH="1" flipV="1">
                <a:off x="9679" y="3142"/>
                <a:ext cx="3024" cy="3024"/>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84" name="文本框 83"/>
              <p:cNvSpPr txBox="1"/>
              <p:nvPr/>
            </p:nvSpPr>
            <p:spPr>
              <a:xfrm>
                <a:off x="10219" y="3856"/>
                <a:ext cx="1944" cy="1585"/>
              </a:xfrm>
              <a:prstGeom prst="rect">
                <a:avLst/>
              </a:prstGeom>
              <a:noFill/>
            </p:spPr>
            <p:txBody>
              <a:bodyPr wrap="square" rtlCol="0">
                <a:spAutoFit/>
              </a:bodyPr>
              <a:lstStyle/>
              <a:p>
                <a:pPr algn="ctr"/>
                <a:r>
                  <a:rPr lang="en-US" altLang="zh-CN" sz="3200" b="1" dirty="0">
                    <a:solidFill>
                      <a:schemeClr val="bg1"/>
                    </a:solidFill>
                  </a:rPr>
                  <a:t>02</a:t>
                </a:r>
                <a:endParaRPr lang="en-US" altLang="zh-CN" sz="3200" b="1" dirty="0">
                  <a:solidFill>
                    <a:schemeClr val="bg1"/>
                  </a:solidFill>
                </a:endParaRPr>
              </a:p>
            </p:txBody>
          </p:sp>
        </p:grpSp>
        <p:grpSp>
          <p:nvGrpSpPr>
            <p:cNvPr id="73" name="组合 72"/>
            <p:cNvGrpSpPr/>
            <p:nvPr/>
          </p:nvGrpSpPr>
          <p:grpSpPr>
            <a:xfrm>
              <a:off x="4149725" y="3977640"/>
              <a:ext cx="1920240" cy="1920240"/>
              <a:chOff x="6535" y="6264"/>
              <a:chExt cx="3024" cy="3024"/>
            </a:xfrm>
          </p:grpSpPr>
          <p:sp>
            <p:nvSpPr>
              <p:cNvPr id="81" name="泪滴形 80"/>
              <p:cNvSpPr/>
              <p:nvPr/>
            </p:nvSpPr>
            <p:spPr>
              <a:xfrm>
                <a:off x="6535" y="6264"/>
                <a:ext cx="3024" cy="3024"/>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82" name="文本框 81"/>
              <p:cNvSpPr txBox="1"/>
              <p:nvPr/>
            </p:nvSpPr>
            <p:spPr>
              <a:xfrm>
                <a:off x="7090" y="6959"/>
                <a:ext cx="1944" cy="1585"/>
              </a:xfrm>
              <a:prstGeom prst="rect">
                <a:avLst/>
              </a:prstGeom>
              <a:noFill/>
            </p:spPr>
            <p:txBody>
              <a:bodyPr wrap="square" rtlCol="0">
                <a:spAutoFit/>
              </a:bodyPr>
              <a:lstStyle/>
              <a:p>
                <a:pPr algn="ctr"/>
                <a:r>
                  <a:rPr lang="en-US" altLang="zh-CN" sz="3200" b="1" dirty="0">
                    <a:solidFill>
                      <a:schemeClr val="bg1"/>
                    </a:solidFill>
                  </a:rPr>
                  <a:t>03</a:t>
                </a:r>
                <a:endParaRPr lang="en-US" altLang="zh-CN" sz="3200" b="1" dirty="0">
                  <a:solidFill>
                    <a:schemeClr val="bg1"/>
                  </a:solidFill>
                </a:endParaRPr>
              </a:p>
            </p:txBody>
          </p:sp>
        </p:grpSp>
        <p:grpSp>
          <p:nvGrpSpPr>
            <p:cNvPr id="74" name="组合 73"/>
            <p:cNvGrpSpPr/>
            <p:nvPr/>
          </p:nvGrpSpPr>
          <p:grpSpPr>
            <a:xfrm>
              <a:off x="6146165" y="3977640"/>
              <a:ext cx="1920240" cy="1920240"/>
              <a:chOff x="9679" y="6264"/>
              <a:chExt cx="3024" cy="3024"/>
            </a:xfrm>
          </p:grpSpPr>
          <p:sp>
            <p:nvSpPr>
              <p:cNvPr id="79" name="泪滴形 78"/>
              <p:cNvSpPr/>
              <p:nvPr/>
            </p:nvSpPr>
            <p:spPr>
              <a:xfrm flipH="1">
                <a:off x="9679" y="6264"/>
                <a:ext cx="3024" cy="3024"/>
              </a:xfrm>
              <a:prstGeom prst="teardrop">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80" name="文本框 79"/>
              <p:cNvSpPr txBox="1"/>
              <p:nvPr/>
            </p:nvSpPr>
            <p:spPr>
              <a:xfrm>
                <a:off x="10207" y="6913"/>
                <a:ext cx="1944" cy="1585"/>
              </a:xfrm>
              <a:prstGeom prst="rect">
                <a:avLst/>
              </a:prstGeom>
              <a:noFill/>
            </p:spPr>
            <p:txBody>
              <a:bodyPr wrap="square" rtlCol="0">
                <a:spAutoFit/>
              </a:bodyPr>
              <a:lstStyle/>
              <a:p>
                <a:pPr algn="ctr"/>
                <a:r>
                  <a:rPr lang="en-US" altLang="zh-CN" sz="3200" b="1">
                    <a:solidFill>
                      <a:schemeClr val="bg1"/>
                    </a:solidFill>
                  </a:rPr>
                  <a:t>04</a:t>
                </a:r>
                <a:endParaRPr lang="en-US" altLang="zh-CN" sz="3200" b="1">
                  <a:solidFill>
                    <a:schemeClr val="bg1"/>
                  </a:solidFill>
                </a:endParaRPr>
              </a:p>
            </p:txBody>
          </p:sp>
        </p:grpSp>
        <p:sp>
          <p:nvSpPr>
            <p:cNvPr id="75" name="TextBox 24"/>
            <p:cNvSpPr txBox="1"/>
            <p:nvPr/>
          </p:nvSpPr>
          <p:spPr>
            <a:xfrm>
              <a:off x="1322172" y="1002915"/>
              <a:ext cx="3370759" cy="476650"/>
            </a:xfrm>
            <a:prstGeom prst="rect">
              <a:avLst/>
            </a:prstGeom>
            <a:noFill/>
          </p:spPr>
          <p:txBody>
            <a:bodyPr wrap="none" rtlCol="0">
              <a:spAutoFit/>
            </a:bodyPr>
            <a:lstStyle/>
            <a:p>
              <a:pPr marL="80645" defTabSz="304800" eaLnBrk="0" hangingPunct="0">
                <a:spcAft>
                  <a:spcPts val="800"/>
                </a:spcAft>
                <a:buClr>
                  <a:srgbClr val="FF0000"/>
                </a:buClr>
                <a:buSzPct val="85000"/>
                <a:defRPr/>
              </a:pPr>
              <a:r>
                <a:rPr lang="zh-CN" altLang="en-US" sz="1200" b="1" dirty="0" smtClean="0">
                  <a:solidFill>
                    <a:srgbClr val="0070C0"/>
                  </a:solidFill>
                </a:rPr>
                <a:t>强大</a:t>
              </a:r>
              <a:r>
                <a:rPr lang="zh-CN" altLang="en-US" sz="1200" b="1" dirty="0">
                  <a:solidFill>
                    <a:srgbClr val="0070C0"/>
                  </a:solidFill>
                </a:rPr>
                <a:t>的数据快照处理</a:t>
              </a:r>
              <a:r>
                <a:rPr lang="zh-CN" altLang="en-US" sz="1200" b="1" dirty="0" smtClean="0">
                  <a:solidFill>
                    <a:srgbClr val="0070C0"/>
                  </a:solidFill>
                </a:rPr>
                <a:t>能力</a:t>
              </a:r>
              <a:endParaRPr lang="en-US" altLang="zh-CN" sz="1200" b="1" dirty="0">
                <a:solidFill>
                  <a:srgbClr val="0070C0"/>
                </a:solidFill>
              </a:endParaRPr>
            </a:p>
          </p:txBody>
        </p:sp>
        <p:sp>
          <p:nvSpPr>
            <p:cNvPr id="76" name="TextBox 24"/>
            <p:cNvSpPr txBox="1"/>
            <p:nvPr/>
          </p:nvSpPr>
          <p:spPr>
            <a:xfrm>
              <a:off x="8390199" y="997063"/>
              <a:ext cx="2841147" cy="476650"/>
            </a:xfrm>
            <a:prstGeom prst="rect">
              <a:avLst/>
            </a:prstGeom>
            <a:noFill/>
          </p:spPr>
          <p:txBody>
            <a:bodyPr wrap="none" rtlCol="0">
              <a:spAutoFit/>
            </a:bodyPr>
            <a:lstStyle/>
            <a:p>
              <a:pPr marL="80645" defTabSz="304800" eaLnBrk="0" hangingPunct="0">
                <a:lnSpc>
                  <a:spcPct val="100000"/>
                </a:lnSpc>
                <a:spcBef>
                  <a:spcPts val="0"/>
                </a:spcBef>
                <a:spcAft>
                  <a:spcPts val="800"/>
                </a:spcAft>
                <a:buClr>
                  <a:srgbClr val="FF0000"/>
                </a:buClr>
                <a:buSzPct val="85000"/>
                <a:defRPr/>
              </a:pPr>
              <a:r>
                <a:rPr lang="zh-CN" altLang="en-US" sz="1200" b="1" dirty="0">
                  <a:solidFill>
                    <a:srgbClr val="0070C0"/>
                  </a:solidFill>
                </a:rPr>
                <a:t>任意时间点快速回滚</a:t>
              </a:r>
              <a:endParaRPr lang="en-US" altLang="zh-CN" sz="1200" b="1" dirty="0">
                <a:solidFill>
                  <a:srgbClr val="0070C0"/>
                </a:solidFill>
              </a:endParaRPr>
            </a:p>
          </p:txBody>
        </p:sp>
        <p:sp>
          <p:nvSpPr>
            <p:cNvPr id="77" name="TextBox 24"/>
            <p:cNvSpPr txBox="1"/>
            <p:nvPr/>
          </p:nvSpPr>
          <p:spPr>
            <a:xfrm>
              <a:off x="1474872" y="4006488"/>
              <a:ext cx="2701020" cy="476650"/>
            </a:xfrm>
            <a:prstGeom prst="rect">
              <a:avLst/>
            </a:prstGeom>
            <a:noFill/>
          </p:spPr>
          <p:txBody>
            <a:bodyPr wrap="none" rtlCol="0">
              <a:spAutoFit/>
            </a:bodyPr>
            <a:lstStyle/>
            <a:p>
              <a:pPr defTabSz="304800" eaLnBrk="0" hangingPunct="0">
                <a:lnSpc>
                  <a:spcPct val="100000"/>
                </a:lnSpc>
                <a:spcBef>
                  <a:spcPts val="0"/>
                </a:spcBef>
                <a:spcAft>
                  <a:spcPts val="800"/>
                </a:spcAft>
                <a:buClr>
                  <a:srgbClr val="FF0000"/>
                </a:buClr>
                <a:buSzPct val="85000"/>
                <a:defRPr/>
              </a:pPr>
              <a:r>
                <a:rPr lang="zh-CN" altLang="en-US" sz="1200" b="1" dirty="0">
                  <a:solidFill>
                    <a:srgbClr val="0070C0"/>
                  </a:solidFill>
                </a:rPr>
                <a:t>并行高速备份、恢复</a:t>
              </a:r>
              <a:endParaRPr lang="en-US" altLang="zh-CN" sz="1200" b="1" dirty="0">
                <a:solidFill>
                  <a:srgbClr val="0070C0"/>
                </a:solidFill>
              </a:endParaRPr>
            </a:p>
          </p:txBody>
        </p:sp>
        <p:sp>
          <p:nvSpPr>
            <p:cNvPr id="78" name="TextBox 24"/>
            <p:cNvSpPr txBox="1"/>
            <p:nvPr/>
          </p:nvSpPr>
          <p:spPr>
            <a:xfrm>
              <a:off x="8532579" y="3980264"/>
              <a:ext cx="1906603" cy="476650"/>
            </a:xfrm>
            <a:prstGeom prst="rect">
              <a:avLst/>
            </a:prstGeom>
            <a:noFill/>
          </p:spPr>
          <p:txBody>
            <a:bodyPr wrap="none" rtlCol="0">
              <a:spAutoFit/>
            </a:bodyPr>
            <a:lstStyle/>
            <a:p>
              <a:pPr defTabSz="304800" eaLnBrk="0" hangingPunct="0">
                <a:spcAft>
                  <a:spcPts val="800"/>
                </a:spcAft>
                <a:buClr>
                  <a:srgbClr val="FF0000"/>
                </a:buClr>
                <a:buSzPct val="85000"/>
                <a:defRPr/>
              </a:pPr>
              <a:r>
                <a:rPr lang="zh-CN" altLang="en-US" sz="1200" b="1" dirty="0">
                  <a:solidFill>
                    <a:srgbClr val="0070C0"/>
                  </a:solidFill>
                </a:rPr>
                <a:t>快速实例恢复</a:t>
              </a:r>
              <a:endParaRPr lang="en-US" altLang="zh-CN" sz="1200" b="1" dirty="0">
                <a:solidFill>
                  <a:srgbClr val="0070C0"/>
                </a:solidFill>
              </a:endParaRPr>
            </a:p>
          </p:txBody>
        </p:sp>
      </p:grpSp>
      <p:sp>
        <p:nvSpPr>
          <p:cNvPr id="87" name="Text Placeholder 3"/>
          <p:cNvSpPr txBox="1"/>
          <p:nvPr/>
        </p:nvSpPr>
        <p:spPr>
          <a:xfrm>
            <a:off x="5307718" y="1931620"/>
            <a:ext cx="6519192" cy="524276"/>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366395" indent="-285750" defTabSz="304800" eaLnBrk="0" hangingPunct="0">
              <a:lnSpc>
                <a:spcPct val="100000"/>
              </a:lnSpc>
              <a:spcBef>
                <a:spcPts val="0"/>
              </a:spcBef>
              <a:spcAft>
                <a:spcPts val="800"/>
              </a:spcAft>
              <a:buClrTx/>
              <a:buSzPct val="50000"/>
              <a:buFont typeface="Wingdings" panose="05000000000000000000" pitchFamily="2" charset="2"/>
              <a:buChar char="l"/>
              <a:defRPr/>
            </a:pPr>
            <a:r>
              <a:rPr lang="zh-CN" altLang="en-US" sz="1200" dirty="0" smtClean="0">
                <a:latin typeface="+mn-lt"/>
              </a:rPr>
              <a:t>专为 </a:t>
            </a:r>
            <a:r>
              <a:rPr lang="en-US" altLang="zh-CN" sz="1200" dirty="0" err="1" smtClean="0">
                <a:latin typeface="+mn-lt"/>
                <a:cs typeface="Arial" panose="020B0604020202020204" pitchFamily="34" charset="0"/>
              </a:rPr>
              <a:t>GaussDB</a:t>
            </a:r>
            <a:r>
              <a:rPr lang="en-US" altLang="zh-CN" sz="1200" dirty="0" smtClean="0">
                <a:latin typeface="+mn-lt"/>
                <a:cs typeface="Arial" panose="020B0604020202020204" pitchFamily="34" charset="0"/>
              </a:rPr>
              <a:t>(for MySQL)</a:t>
            </a:r>
            <a:r>
              <a:rPr lang="en-US" altLang="zh-CN" sz="1200" dirty="0" smtClean="0">
                <a:latin typeface="+mn-lt"/>
              </a:rPr>
              <a:t> </a:t>
            </a:r>
            <a:r>
              <a:rPr lang="zh-CN" altLang="en-US" sz="1200" dirty="0" smtClean="0">
                <a:latin typeface="+mn-lt"/>
              </a:rPr>
              <a:t>引擎</a:t>
            </a:r>
            <a:r>
              <a:rPr lang="zh-CN" altLang="en-US" sz="1200" dirty="0">
                <a:latin typeface="+mn-lt"/>
              </a:rPr>
              <a:t>定制的分布式存储系统</a:t>
            </a:r>
            <a:r>
              <a:rPr lang="zh-CN" altLang="en-US" sz="1200" dirty="0" smtClean="0">
                <a:latin typeface="+mn-lt"/>
              </a:rPr>
              <a:t>，极</a:t>
            </a:r>
            <a:r>
              <a:rPr lang="zh-CN" altLang="en-US" sz="1200" dirty="0">
                <a:latin typeface="+mn-lt"/>
              </a:rPr>
              <a:t>大提升数据</a:t>
            </a:r>
            <a:r>
              <a:rPr lang="zh-CN" altLang="en-US" sz="1200" dirty="0" smtClean="0">
                <a:latin typeface="+mn-lt"/>
              </a:rPr>
              <a:t>备份和恢复性能。</a:t>
            </a:r>
            <a:endParaRPr lang="en-US" altLang="zh-CN" sz="12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93973" y="1217774"/>
            <a:ext cx="6336836" cy="5121252"/>
            <a:chOff x="393973" y="866848"/>
            <a:chExt cx="6336836" cy="5329292"/>
          </a:xfrm>
        </p:grpSpPr>
        <p:sp>
          <p:nvSpPr>
            <p:cNvPr id="116" name="矩形 115"/>
            <p:cNvSpPr/>
            <p:nvPr/>
          </p:nvSpPr>
          <p:spPr>
            <a:xfrm>
              <a:off x="393973" y="866848"/>
              <a:ext cx="6336836" cy="5329292"/>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600" u="sng" kern="0" dirty="0">
                <a:solidFill>
                  <a:schemeClr val="tx1"/>
                </a:solidFill>
              </a:endParaRPr>
            </a:p>
          </p:txBody>
        </p:sp>
        <p:grpSp>
          <p:nvGrpSpPr>
            <p:cNvPr id="117" name="组合 116"/>
            <p:cNvGrpSpPr/>
            <p:nvPr/>
          </p:nvGrpSpPr>
          <p:grpSpPr>
            <a:xfrm>
              <a:off x="413023" y="1027274"/>
              <a:ext cx="5971302" cy="4940239"/>
              <a:chOff x="300004" y="980728"/>
              <a:chExt cx="11075227" cy="4940239"/>
            </a:xfrm>
          </p:grpSpPr>
          <p:sp>
            <p:nvSpPr>
              <p:cNvPr id="139" name="下箭头 138"/>
              <p:cNvSpPr/>
              <p:nvPr/>
            </p:nvSpPr>
            <p:spPr bwMode="ltGray">
              <a:xfrm>
                <a:off x="8041803" y="980728"/>
                <a:ext cx="432048" cy="576064"/>
              </a:xfrm>
              <a:prstGeom prst="downArrow">
                <a:avLst/>
              </a:prstGeom>
              <a:solidFill>
                <a:schemeClr val="bg1">
                  <a:lumMod val="7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nchorCtr="1">
                <a:noAutofit/>
              </a:bodyPr>
              <a:lstStyle/>
              <a:p>
                <a:pPr algn="ctr">
                  <a:buNone/>
                </a:pPr>
                <a:r>
                  <a:rPr lang="zh-CN" altLang="en-US" sz="1200" dirty="0" smtClean="0">
                    <a:solidFill>
                      <a:schemeClr val="tx1"/>
                    </a:solidFill>
                    <a:cs typeface="Arial" panose="020B0604020202020204" pitchFamily="34" charset="0"/>
                  </a:rPr>
                  <a:t>读请求</a:t>
                </a:r>
                <a:endParaRPr lang="zh-CN" altLang="en-US" sz="1200" dirty="0" smtClean="0">
                  <a:solidFill>
                    <a:schemeClr val="tx1"/>
                  </a:solidFill>
                  <a:cs typeface="Arial" panose="020B0604020202020204" pitchFamily="34" charset="0"/>
                </a:endParaRPr>
              </a:p>
            </p:txBody>
          </p:sp>
          <p:sp>
            <p:nvSpPr>
              <p:cNvPr id="118" name="圆角矩形 117"/>
              <p:cNvSpPr/>
              <p:nvPr/>
            </p:nvSpPr>
            <p:spPr>
              <a:xfrm>
                <a:off x="491997" y="4768045"/>
                <a:ext cx="2184512" cy="1076370"/>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b="0" u="none" strike="noStrike" kern="0" cap="none" spc="0" normalizeH="0" baseline="0" noProof="0" dirty="0">
                  <a:ln>
                    <a:noFill/>
                  </a:ln>
                  <a:solidFill>
                    <a:srgbClr val="FFFFFF"/>
                  </a:solidFill>
                  <a:effectLst/>
                  <a:uLnTx/>
                  <a:uFillTx/>
                </a:endParaRPr>
              </a:p>
            </p:txBody>
          </p:sp>
          <p:sp>
            <p:nvSpPr>
              <p:cNvPr id="119" name="圆角矩形 118"/>
              <p:cNvSpPr/>
              <p:nvPr/>
            </p:nvSpPr>
            <p:spPr>
              <a:xfrm>
                <a:off x="9433492" y="4154527"/>
                <a:ext cx="1855777" cy="1766440"/>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b="0" u="none" strike="noStrike" kern="0" cap="none" spc="0" normalizeH="0" baseline="0" noProof="0" dirty="0">
                  <a:ln>
                    <a:noFill/>
                  </a:ln>
                  <a:solidFill>
                    <a:srgbClr val="FFFFFF"/>
                  </a:solidFill>
                  <a:effectLst/>
                  <a:uLnTx/>
                  <a:uFillTx/>
                </a:endParaRPr>
              </a:p>
            </p:txBody>
          </p:sp>
          <p:sp>
            <p:nvSpPr>
              <p:cNvPr id="120" name="圆角矩形 119"/>
              <p:cNvSpPr/>
              <p:nvPr/>
            </p:nvSpPr>
            <p:spPr>
              <a:xfrm>
                <a:off x="6088763" y="4154526"/>
                <a:ext cx="1855777" cy="1743469"/>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b="0" u="none" strike="noStrike" kern="0" cap="none" spc="0" normalizeH="0" baseline="0" noProof="0" dirty="0">
                  <a:ln>
                    <a:noFill/>
                  </a:ln>
                  <a:solidFill>
                    <a:srgbClr val="FFFFFF"/>
                  </a:solidFill>
                  <a:effectLst/>
                  <a:uLnTx/>
                  <a:uFillTx/>
                </a:endParaRPr>
              </a:p>
            </p:txBody>
          </p:sp>
          <p:sp>
            <p:nvSpPr>
              <p:cNvPr id="121" name="圆角矩形 120"/>
              <p:cNvSpPr/>
              <p:nvPr/>
            </p:nvSpPr>
            <p:spPr>
              <a:xfrm>
                <a:off x="2977444" y="2011087"/>
                <a:ext cx="1950644" cy="694957"/>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b="0" u="none" strike="noStrike" kern="0" cap="none" spc="0" normalizeH="0" baseline="0" noProof="0" dirty="0">
                  <a:ln>
                    <a:noFill/>
                  </a:ln>
                  <a:solidFill>
                    <a:srgbClr val="FFFFFF"/>
                  </a:solidFill>
                  <a:effectLst/>
                  <a:uLnTx/>
                  <a:uFillTx/>
                </a:endParaRPr>
              </a:p>
            </p:txBody>
          </p:sp>
          <p:sp>
            <p:nvSpPr>
              <p:cNvPr id="122" name="圆角矩形 121"/>
              <p:cNvSpPr/>
              <p:nvPr/>
            </p:nvSpPr>
            <p:spPr>
              <a:xfrm>
                <a:off x="2874315" y="4161397"/>
                <a:ext cx="2062810" cy="1683019"/>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b="0" u="none" strike="noStrike" kern="0" cap="none" spc="0" normalizeH="0" baseline="0" noProof="0" dirty="0">
                  <a:ln>
                    <a:noFill/>
                  </a:ln>
                  <a:solidFill>
                    <a:srgbClr val="FFFFFF"/>
                  </a:solidFill>
                  <a:effectLst/>
                  <a:uLnTx/>
                  <a:uFillTx/>
                </a:endParaRPr>
              </a:p>
            </p:txBody>
          </p:sp>
          <p:sp>
            <p:nvSpPr>
              <p:cNvPr id="123" name="流程图: 磁盘 223"/>
              <p:cNvSpPr>
                <a:spLocks noChangeArrowheads="1"/>
              </p:cNvSpPr>
              <p:nvPr/>
            </p:nvSpPr>
            <p:spPr bwMode="auto">
              <a:xfrm>
                <a:off x="3215679" y="4347985"/>
                <a:ext cx="1515621" cy="565582"/>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200" u="none" strike="noStrike" kern="0" cap="none" spc="0" normalizeH="0" baseline="0" noProof="0" dirty="0" smtClean="0">
                    <a:ln>
                      <a:noFill/>
                    </a:ln>
                    <a:solidFill>
                      <a:schemeClr val="bg1"/>
                    </a:solidFill>
                    <a:effectLst/>
                    <a:uLnTx/>
                    <a:uFillTx/>
                    <a:cs typeface="Arial" panose="020B0604020202020204" pitchFamily="34" charset="0"/>
                  </a:rPr>
                  <a:t>Slice Service 1</a:t>
                </a:r>
                <a:endParaRPr kumimoji="0" lang="zh-CN" altLang="en-US" sz="1200" u="none" strike="noStrike" kern="0" cap="none" spc="0" normalizeH="0" baseline="0" noProof="0" dirty="0">
                  <a:ln>
                    <a:noFill/>
                  </a:ln>
                  <a:solidFill>
                    <a:schemeClr val="bg1"/>
                  </a:solidFill>
                  <a:effectLst/>
                  <a:uLnTx/>
                  <a:uFillTx/>
                  <a:cs typeface="Arial" panose="020B0604020202020204" pitchFamily="34" charset="0"/>
                </a:endParaRPr>
              </a:p>
            </p:txBody>
          </p:sp>
          <p:sp>
            <p:nvSpPr>
              <p:cNvPr id="124" name="流程图: 磁盘 223"/>
              <p:cNvSpPr>
                <a:spLocks noChangeArrowheads="1"/>
              </p:cNvSpPr>
              <p:nvPr/>
            </p:nvSpPr>
            <p:spPr bwMode="auto">
              <a:xfrm>
                <a:off x="6315265" y="4356159"/>
                <a:ext cx="1515621" cy="565582"/>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200" u="none" strike="noStrike" kern="0" cap="none" spc="0" normalizeH="0" baseline="0" noProof="0" dirty="0" smtClean="0">
                    <a:ln>
                      <a:noFill/>
                    </a:ln>
                    <a:solidFill>
                      <a:schemeClr val="bg1"/>
                    </a:solidFill>
                    <a:effectLst/>
                    <a:uLnTx/>
                    <a:uFillTx/>
                    <a:cs typeface="Arial" panose="020B0604020202020204" pitchFamily="34" charset="0"/>
                  </a:rPr>
                  <a:t>Slice Service 2</a:t>
                </a:r>
                <a:endParaRPr kumimoji="0" lang="zh-CN" altLang="en-US" sz="1200" u="none" strike="noStrike" kern="0" cap="none" spc="0" normalizeH="0" baseline="0" noProof="0" dirty="0">
                  <a:ln>
                    <a:noFill/>
                  </a:ln>
                  <a:solidFill>
                    <a:schemeClr val="bg1"/>
                  </a:solidFill>
                  <a:effectLst/>
                  <a:uLnTx/>
                  <a:uFillTx/>
                  <a:cs typeface="Arial" panose="020B0604020202020204" pitchFamily="34" charset="0"/>
                </a:endParaRPr>
              </a:p>
            </p:txBody>
          </p:sp>
          <p:sp>
            <p:nvSpPr>
              <p:cNvPr id="125" name="流程图: 磁盘 223"/>
              <p:cNvSpPr>
                <a:spLocks noChangeArrowheads="1"/>
              </p:cNvSpPr>
              <p:nvPr/>
            </p:nvSpPr>
            <p:spPr bwMode="auto">
              <a:xfrm>
                <a:off x="9641140" y="4366625"/>
                <a:ext cx="1515621" cy="565582"/>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200" u="none" strike="noStrike" kern="0" cap="none" spc="0" normalizeH="0" baseline="0" noProof="0" dirty="0">
                    <a:ln>
                      <a:noFill/>
                    </a:ln>
                    <a:solidFill>
                      <a:schemeClr val="bg1"/>
                    </a:solidFill>
                    <a:effectLst/>
                    <a:uLnTx/>
                    <a:uFillTx/>
                    <a:cs typeface="Arial" panose="020B0604020202020204" pitchFamily="34" charset="0"/>
                  </a:rPr>
                  <a:t> </a:t>
                </a:r>
                <a:r>
                  <a:rPr kumimoji="0" lang="en-US" altLang="zh-CN" sz="1200" u="none" strike="noStrike" kern="0" cap="none" spc="0" normalizeH="0" baseline="0" noProof="0" dirty="0" smtClean="0">
                    <a:ln>
                      <a:noFill/>
                    </a:ln>
                    <a:solidFill>
                      <a:schemeClr val="bg1"/>
                    </a:solidFill>
                    <a:effectLst/>
                    <a:uLnTx/>
                    <a:uFillTx/>
                    <a:cs typeface="Arial" panose="020B0604020202020204" pitchFamily="34" charset="0"/>
                  </a:rPr>
                  <a:t>Slice Service 3</a:t>
                </a:r>
                <a:endParaRPr kumimoji="0" lang="zh-CN" altLang="en-US" sz="1200" u="none" strike="noStrike" kern="0" cap="none" spc="0" normalizeH="0" baseline="0" noProof="0" dirty="0">
                  <a:ln>
                    <a:noFill/>
                  </a:ln>
                  <a:solidFill>
                    <a:schemeClr val="bg1"/>
                  </a:solidFill>
                  <a:effectLst/>
                  <a:uLnTx/>
                  <a:uFillTx/>
                  <a:cs typeface="Arial" panose="020B0604020202020204" pitchFamily="34" charset="0"/>
                </a:endParaRPr>
              </a:p>
            </p:txBody>
          </p:sp>
          <p:cxnSp>
            <p:nvCxnSpPr>
              <p:cNvPr id="126" name="肘形连接符 125"/>
              <p:cNvCxnSpPr>
                <a:stCxn id="128" idx="3"/>
                <a:endCxn id="123" idx="1"/>
              </p:cNvCxnSpPr>
              <p:nvPr/>
            </p:nvCxnSpPr>
            <p:spPr bwMode="auto">
              <a:xfrm rot="5400000">
                <a:off x="3121678" y="3398174"/>
                <a:ext cx="1801623" cy="97997"/>
              </a:xfrm>
              <a:prstGeom prst="bentConnector3">
                <a:avLst>
                  <a:gd name="adj1" fmla="val 50000"/>
                </a:avLst>
              </a:prstGeom>
              <a:noFill/>
              <a:ln w="9525" cap="flat" cmpd="sng" algn="ctr">
                <a:solidFill>
                  <a:schemeClr val="bg1">
                    <a:lumMod val="50000"/>
                  </a:schemeClr>
                </a:solidFill>
                <a:prstDash val="soli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肘形连接符 126"/>
              <p:cNvCxnSpPr>
                <a:stCxn id="158" idx="3"/>
                <a:endCxn id="125" idx="4"/>
              </p:cNvCxnSpPr>
              <p:nvPr/>
            </p:nvCxnSpPr>
            <p:spPr bwMode="auto">
              <a:xfrm>
                <a:off x="9397890" y="2117479"/>
                <a:ext cx="1758871" cy="2531937"/>
              </a:xfrm>
              <a:prstGeom prst="bentConnector3">
                <a:avLst>
                  <a:gd name="adj1" fmla="val 112997"/>
                </a:avLst>
              </a:prstGeom>
              <a:noFill/>
              <a:ln w="9525" cap="flat" cmpd="sng" algn="ctr">
                <a:solidFill>
                  <a:schemeClr val="bg1">
                    <a:lumMod val="50000"/>
                  </a:schemeClr>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 name="流程图: 磁盘 223"/>
              <p:cNvSpPr>
                <a:spLocks noChangeArrowheads="1"/>
              </p:cNvSpPr>
              <p:nvPr/>
            </p:nvSpPr>
            <p:spPr bwMode="auto">
              <a:xfrm>
                <a:off x="3203091" y="2149072"/>
                <a:ext cx="1736792" cy="397290"/>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200" u="none" strike="noStrike" kern="0" cap="none" spc="0" normalizeH="0" baseline="0" noProof="0" dirty="0">
                    <a:ln>
                      <a:noFill/>
                    </a:ln>
                    <a:effectLst/>
                    <a:uLnTx/>
                    <a:uFillTx/>
                    <a:cs typeface="Arial" panose="020B0604020202020204" pitchFamily="34" charset="0"/>
                  </a:rPr>
                  <a:t>SQL Node 1(WR)</a:t>
                </a:r>
                <a:endParaRPr kumimoji="0" lang="zh-CN" altLang="en-US" sz="1200" u="none" strike="noStrike" kern="0" cap="none" spc="0" normalizeH="0" baseline="0" noProof="0" dirty="0">
                  <a:ln>
                    <a:noFill/>
                  </a:ln>
                  <a:effectLst/>
                  <a:uLnTx/>
                  <a:uFillTx/>
                  <a:cs typeface="Arial" panose="020B0604020202020204" pitchFamily="34" charset="0"/>
                </a:endParaRPr>
              </a:p>
            </p:txBody>
          </p:sp>
          <p:sp>
            <p:nvSpPr>
              <p:cNvPr id="129" name="Rectangle 15"/>
              <p:cNvSpPr>
                <a:spLocks noChangeArrowheads="1"/>
              </p:cNvSpPr>
              <p:nvPr/>
            </p:nvSpPr>
            <p:spPr bwMode="auto">
              <a:xfrm>
                <a:off x="624505" y="5310888"/>
                <a:ext cx="10532256" cy="397286"/>
              </a:xfrm>
              <a:prstGeom prst="rect">
                <a:avLst/>
              </a:prstGeom>
              <a:solidFill>
                <a:srgbClr val="0070C0"/>
              </a:solidFill>
              <a:ln w="9525">
                <a:solidFill>
                  <a:srgbClr val="0070C0"/>
                </a:solidFill>
                <a:miter lim="800000"/>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None/>
                  <a:defRPr/>
                </a:pPr>
                <a:r>
                  <a:rPr kumimoji="0" lang="en-US" altLang="zh-CN" b="1" u="none" strike="noStrike" kern="0" cap="none" spc="0" normalizeH="0" baseline="0" noProof="0" dirty="0" smtClean="0">
                    <a:ln>
                      <a:noFill/>
                    </a:ln>
                    <a:solidFill>
                      <a:schemeClr val="bg1"/>
                    </a:solidFill>
                    <a:effectLst/>
                    <a:uLnTx/>
                    <a:uFillTx/>
                    <a:cs typeface="Arial" panose="020B0604020202020204" pitchFamily="34" charset="0"/>
                  </a:rPr>
                  <a:t>Append Only</a:t>
                </a:r>
                <a:r>
                  <a:rPr kumimoji="0" lang="en-US" altLang="zh-CN" b="1" u="none" strike="noStrike" kern="0" cap="none" spc="0" normalizeH="0" noProof="0" dirty="0" smtClean="0">
                    <a:ln>
                      <a:noFill/>
                    </a:ln>
                    <a:solidFill>
                      <a:schemeClr val="bg1"/>
                    </a:solidFill>
                    <a:effectLst/>
                    <a:uLnTx/>
                    <a:uFillTx/>
                    <a:cs typeface="Arial" panose="020B0604020202020204" pitchFamily="34" charset="0"/>
                  </a:rPr>
                  <a:t> Log</a:t>
                </a:r>
                <a:r>
                  <a:rPr kumimoji="0" lang="en-US" altLang="zh-CN" b="1" u="none" strike="noStrike" kern="0" cap="none" spc="0" normalizeH="0" baseline="0" noProof="0" dirty="0" smtClean="0">
                    <a:ln>
                      <a:noFill/>
                    </a:ln>
                    <a:solidFill>
                      <a:schemeClr val="bg1"/>
                    </a:solidFill>
                    <a:effectLst/>
                    <a:uLnTx/>
                    <a:uFillTx/>
                    <a:cs typeface="Arial" panose="020B0604020202020204" pitchFamily="34" charset="0"/>
                  </a:rPr>
                  <a:t> Service</a:t>
                </a:r>
                <a:endParaRPr kumimoji="0" lang="en-US" altLang="zh-CN" b="1" u="none" strike="noStrike" kern="0" cap="none" spc="0" normalizeH="0" baseline="0" noProof="0" dirty="0">
                  <a:ln>
                    <a:noFill/>
                  </a:ln>
                  <a:solidFill>
                    <a:schemeClr val="bg1"/>
                  </a:solidFill>
                  <a:effectLst/>
                  <a:uLnTx/>
                  <a:uFillTx/>
                  <a:cs typeface="Arial" panose="020B0604020202020204" pitchFamily="34" charset="0"/>
                </a:endParaRPr>
              </a:p>
            </p:txBody>
          </p:sp>
          <p:sp>
            <p:nvSpPr>
              <p:cNvPr id="130" name="Rectangle 15"/>
              <p:cNvSpPr>
                <a:spLocks noChangeArrowheads="1"/>
              </p:cNvSpPr>
              <p:nvPr/>
            </p:nvSpPr>
            <p:spPr bwMode="auto">
              <a:xfrm>
                <a:off x="5341980" y="1363303"/>
                <a:ext cx="1788361" cy="301630"/>
              </a:xfrm>
              <a:prstGeom prst="rect">
                <a:avLst/>
              </a:prstGeom>
              <a:noFill/>
              <a:ln w="9525">
                <a:noFill/>
                <a:miter lim="800000"/>
              </a:ln>
              <a:effectLst/>
            </p:spPr>
            <p:txBody>
              <a:bodyPr wrap="none" anchor="ctr"/>
              <a:lstStyle/>
              <a:p>
                <a:pPr defTabSz="914400">
                  <a:buNone/>
                </a:pPr>
                <a:r>
                  <a:rPr lang="en-US" altLang="zh-CN" sz="1200" b="1" dirty="0" smtClean="0">
                    <a:solidFill>
                      <a:srgbClr val="000000"/>
                    </a:solidFill>
                    <a:cs typeface="Arial" panose="020B0604020202020204" pitchFamily="34" charset="0"/>
                  </a:rPr>
                  <a:t>Meta Data Sync </a:t>
                </a:r>
                <a:r>
                  <a:rPr lang="en-US" altLang="zh-CN" sz="1200" b="1" dirty="0">
                    <a:solidFill>
                      <a:srgbClr val="000000"/>
                    </a:solidFill>
                    <a:cs typeface="Arial" panose="020B0604020202020204" pitchFamily="34" charset="0"/>
                  </a:rPr>
                  <a:t>Message</a:t>
                </a:r>
                <a:endParaRPr lang="en-US" altLang="zh-CN" sz="1200" b="1" dirty="0">
                  <a:solidFill>
                    <a:srgbClr val="000000"/>
                  </a:solidFill>
                  <a:cs typeface="Arial" panose="020B0604020202020204" pitchFamily="34" charset="0"/>
                </a:endParaRPr>
              </a:p>
            </p:txBody>
          </p:sp>
          <p:sp>
            <p:nvSpPr>
              <p:cNvPr id="131" name="Rectangle 15"/>
              <p:cNvSpPr>
                <a:spLocks noChangeArrowheads="1"/>
              </p:cNvSpPr>
              <p:nvPr/>
            </p:nvSpPr>
            <p:spPr bwMode="auto">
              <a:xfrm>
                <a:off x="6315265" y="3494682"/>
                <a:ext cx="575236" cy="156668"/>
              </a:xfrm>
              <a:prstGeom prst="rect">
                <a:avLst/>
              </a:prstGeom>
              <a:noFill/>
              <a:ln w="9525">
                <a:noFill/>
                <a:miter lim="800000"/>
              </a:ln>
              <a:effectLst/>
            </p:spPr>
            <p:txBody>
              <a:bodyPr wrap="none" anchor="ctr"/>
              <a:lstStyle/>
              <a:p>
                <a:pPr defTabSz="914400">
                  <a:buNone/>
                </a:pPr>
                <a:r>
                  <a:rPr lang="en-US" altLang="zh-CN" sz="1200" b="1" dirty="0" smtClean="0">
                    <a:solidFill>
                      <a:srgbClr val="000000"/>
                    </a:solidFill>
                    <a:cs typeface="Arial" panose="020B0604020202020204" pitchFamily="34" charset="0"/>
                  </a:rPr>
                  <a:t>Slice </a:t>
                </a:r>
                <a:r>
                  <a:rPr lang="en-US" altLang="zh-CN" sz="1200" b="1" dirty="0">
                    <a:solidFill>
                      <a:srgbClr val="000000"/>
                    </a:solidFill>
                    <a:cs typeface="Arial" panose="020B0604020202020204" pitchFamily="34" charset="0"/>
                  </a:rPr>
                  <a:t>Log</a:t>
                </a:r>
                <a:endParaRPr lang="en-US" altLang="zh-CN" sz="1200" b="1" dirty="0">
                  <a:solidFill>
                    <a:srgbClr val="000000"/>
                  </a:solidFill>
                  <a:cs typeface="Arial" panose="020B0604020202020204" pitchFamily="34" charset="0"/>
                </a:endParaRPr>
              </a:p>
            </p:txBody>
          </p:sp>
          <p:sp>
            <p:nvSpPr>
              <p:cNvPr id="132" name="上下箭头 131"/>
              <p:cNvSpPr/>
              <p:nvPr/>
            </p:nvSpPr>
            <p:spPr bwMode="auto">
              <a:xfrm>
                <a:off x="3875505" y="4952307"/>
                <a:ext cx="138123" cy="322920"/>
              </a:xfrm>
              <a:prstGeom prst="upDownArrow">
                <a:avLst/>
              </a:prstGeom>
              <a:solidFill>
                <a:srgbClr val="00B0F0"/>
              </a:solidFill>
              <a:ln>
                <a:solidFill>
                  <a:srgbClr val="000000"/>
                </a:solid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defTabSz="914400" eaLnBrk="1" fontAlgn="auto" latinLnBrk="0" hangingPunct="1">
                  <a:lnSpc>
                    <a:spcPct val="100000"/>
                  </a:lnSpc>
                  <a:spcBef>
                    <a:spcPts val="0"/>
                  </a:spcBef>
                  <a:spcAft>
                    <a:spcPts val="0"/>
                  </a:spcAft>
                  <a:buClr>
                    <a:srgbClr val="CC9900"/>
                  </a:buClr>
                  <a:buSzTx/>
                  <a:buNone/>
                  <a:defRPr/>
                </a:pPr>
                <a:endParaRPr kumimoji="0" lang="en-US" sz="1200" b="0" u="none" strike="noStrike" kern="0" cap="none" spc="0" normalizeH="0" baseline="0" noProof="0" smtClean="0">
                  <a:ln>
                    <a:noFill/>
                  </a:ln>
                  <a:solidFill>
                    <a:srgbClr val="000000"/>
                  </a:solidFill>
                  <a:effectLst/>
                  <a:uLnTx/>
                  <a:uFillTx/>
                </a:endParaRPr>
              </a:p>
            </p:txBody>
          </p:sp>
          <p:sp>
            <p:nvSpPr>
              <p:cNvPr id="164" name="圆角矩形 163"/>
              <p:cNvSpPr/>
              <p:nvPr/>
            </p:nvSpPr>
            <p:spPr>
              <a:xfrm>
                <a:off x="6095889" y="2011088"/>
                <a:ext cx="1819959" cy="926770"/>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b="0" u="none" strike="noStrike" kern="0" cap="none" spc="0" normalizeH="0" baseline="0" noProof="0" dirty="0">
                  <a:ln>
                    <a:noFill/>
                  </a:ln>
                  <a:solidFill>
                    <a:srgbClr val="FFFFFF"/>
                  </a:solidFill>
                  <a:effectLst/>
                  <a:uLnTx/>
                  <a:uFillTx/>
                </a:endParaRPr>
              </a:p>
            </p:txBody>
          </p:sp>
          <p:sp>
            <p:nvSpPr>
              <p:cNvPr id="134" name="Rectangle 15"/>
              <p:cNvSpPr>
                <a:spLocks noChangeArrowheads="1"/>
              </p:cNvSpPr>
              <p:nvPr/>
            </p:nvSpPr>
            <p:spPr bwMode="auto">
              <a:xfrm>
                <a:off x="10614830" y="2155963"/>
                <a:ext cx="760401" cy="151791"/>
              </a:xfrm>
              <a:prstGeom prst="rect">
                <a:avLst/>
              </a:prstGeom>
              <a:noFill/>
              <a:ln w="9525">
                <a:noFill/>
                <a:miter lim="800000"/>
              </a:ln>
              <a:effectLst/>
            </p:spPr>
            <p:txBody>
              <a:bodyPr wrap="none" anchor="ctr"/>
              <a:lstStyle/>
              <a:p>
                <a:pPr defTabSz="914400">
                  <a:buNone/>
                </a:pPr>
                <a:r>
                  <a:rPr lang="en-US" altLang="zh-CN" sz="1200" dirty="0">
                    <a:solidFill>
                      <a:srgbClr val="000000"/>
                    </a:solidFill>
                  </a:rPr>
                  <a:t>Page </a:t>
                </a:r>
                <a:r>
                  <a:rPr lang="en-US" altLang="zh-CN" sz="1200" dirty="0">
                    <a:solidFill>
                      <a:srgbClr val="000000"/>
                    </a:solidFill>
                    <a:cs typeface="Arial" panose="020B0604020202020204" pitchFamily="34" charset="0"/>
                  </a:rPr>
                  <a:t>Data</a:t>
                </a:r>
                <a:endParaRPr lang="en-US" altLang="zh-CN" sz="1200" dirty="0">
                  <a:solidFill>
                    <a:srgbClr val="000000"/>
                  </a:solidFill>
                  <a:cs typeface="Arial" panose="020B0604020202020204" pitchFamily="34" charset="0"/>
                </a:endParaRPr>
              </a:p>
            </p:txBody>
          </p:sp>
          <p:sp>
            <p:nvSpPr>
              <p:cNvPr id="162" name="圆角矩形 161"/>
              <p:cNvSpPr/>
              <p:nvPr/>
            </p:nvSpPr>
            <p:spPr>
              <a:xfrm>
                <a:off x="6533582" y="1947574"/>
                <a:ext cx="1819959" cy="851692"/>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b="0" u="none" strike="noStrike" kern="0" cap="none" spc="0" normalizeH="0" baseline="0" noProof="0" dirty="0">
                  <a:ln>
                    <a:noFill/>
                  </a:ln>
                  <a:solidFill>
                    <a:srgbClr val="FFFFFF"/>
                  </a:solidFill>
                  <a:effectLst/>
                  <a:uLnTx/>
                  <a:uFillTx/>
                </a:endParaRPr>
              </a:p>
            </p:txBody>
          </p:sp>
          <p:sp>
            <p:nvSpPr>
              <p:cNvPr id="160" name="圆角矩形 159"/>
              <p:cNvSpPr/>
              <p:nvPr/>
            </p:nvSpPr>
            <p:spPr>
              <a:xfrm>
                <a:off x="6992362" y="1832258"/>
                <a:ext cx="1819959" cy="815687"/>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u="none" strike="noStrike" kern="0" cap="none" spc="0" normalizeH="0" baseline="0" noProof="0" dirty="0">
                  <a:ln>
                    <a:noFill/>
                  </a:ln>
                  <a:solidFill>
                    <a:srgbClr val="FFFFFF"/>
                  </a:solidFill>
                  <a:effectLst/>
                  <a:uLnTx/>
                  <a:uFillTx/>
                </a:endParaRPr>
              </a:p>
            </p:txBody>
          </p:sp>
          <p:grpSp>
            <p:nvGrpSpPr>
              <p:cNvPr id="137" name="组合 136"/>
              <p:cNvGrpSpPr/>
              <p:nvPr/>
            </p:nvGrpSpPr>
            <p:grpSpPr>
              <a:xfrm>
                <a:off x="7577931" y="1738774"/>
                <a:ext cx="1819959" cy="757410"/>
                <a:chOff x="6310725" y="768008"/>
                <a:chExt cx="810860" cy="722653"/>
              </a:xfrm>
            </p:grpSpPr>
            <p:sp>
              <p:nvSpPr>
                <p:cNvPr id="158" name="圆角矩形 157"/>
                <p:cNvSpPr/>
                <p:nvPr/>
              </p:nvSpPr>
              <p:spPr>
                <a:xfrm>
                  <a:off x="6310725" y="768008"/>
                  <a:ext cx="810860" cy="722653"/>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u="none" strike="noStrike" kern="0" cap="none" spc="0" normalizeH="0" baseline="0" noProof="0" dirty="0">
                    <a:ln>
                      <a:noFill/>
                    </a:ln>
                    <a:solidFill>
                      <a:srgbClr val="FFFFFF"/>
                    </a:solidFill>
                    <a:effectLst/>
                    <a:uLnTx/>
                    <a:uFillTx/>
                  </a:endParaRPr>
                </a:p>
              </p:txBody>
            </p:sp>
            <p:sp>
              <p:nvSpPr>
                <p:cNvPr id="159" name="流程图: 磁盘 223"/>
                <p:cNvSpPr>
                  <a:spLocks noChangeArrowheads="1"/>
                </p:cNvSpPr>
                <p:nvPr/>
              </p:nvSpPr>
              <p:spPr bwMode="auto">
                <a:xfrm>
                  <a:off x="6372200" y="912384"/>
                  <a:ext cx="683972" cy="379058"/>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200" u="none" strike="noStrike" kern="0" cap="none" spc="0" normalizeH="0" baseline="0" noProof="0" dirty="0">
                      <a:ln>
                        <a:noFill/>
                      </a:ln>
                      <a:solidFill>
                        <a:schemeClr val="bg1"/>
                      </a:solidFill>
                      <a:effectLst/>
                      <a:uLnTx/>
                      <a:uFillTx/>
                      <a:cs typeface="Arial" panose="020B0604020202020204" pitchFamily="34" charset="0"/>
                    </a:rPr>
                    <a:t>SQL Node 2(R)</a:t>
                  </a:r>
                  <a:endParaRPr kumimoji="0" lang="zh-CN" altLang="en-US" sz="1200" u="none" strike="noStrike" kern="0" cap="none" spc="0" normalizeH="0" baseline="0" noProof="0" dirty="0">
                    <a:ln>
                      <a:noFill/>
                    </a:ln>
                    <a:solidFill>
                      <a:schemeClr val="bg1"/>
                    </a:solidFill>
                    <a:effectLst/>
                    <a:uLnTx/>
                    <a:uFillTx/>
                    <a:cs typeface="Arial" panose="020B0604020202020204" pitchFamily="34" charset="0"/>
                  </a:endParaRPr>
                </a:p>
              </p:txBody>
            </p:sp>
          </p:grpSp>
          <p:sp>
            <p:nvSpPr>
              <p:cNvPr id="138" name="下箭头 137"/>
              <p:cNvSpPr/>
              <p:nvPr/>
            </p:nvSpPr>
            <p:spPr bwMode="ltGray">
              <a:xfrm>
                <a:off x="3793331" y="980728"/>
                <a:ext cx="432048" cy="576064"/>
              </a:xfrm>
              <a:prstGeom prst="downArrow">
                <a:avLst/>
              </a:prstGeom>
              <a:solidFill>
                <a:schemeClr val="bg1">
                  <a:lumMod val="7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nchorCtr="1">
                <a:noAutofit/>
              </a:bodyPr>
              <a:lstStyle/>
              <a:p>
                <a:pPr algn="ctr">
                  <a:buNone/>
                </a:pPr>
                <a:r>
                  <a:rPr lang="zh-CN" altLang="en-US" sz="1200" dirty="0" smtClean="0">
                    <a:solidFill>
                      <a:schemeClr val="tx1"/>
                    </a:solidFill>
                    <a:cs typeface="Arial" panose="020B0604020202020204" pitchFamily="34" charset="0"/>
                  </a:rPr>
                  <a:t>读写请求</a:t>
                </a:r>
                <a:endParaRPr lang="zh-CN" altLang="en-US" sz="1200" dirty="0" smtClean="0">
                  <a:solidFill>
                    <a:schemeClr val="tx1"/>
                  </a:solidFill>
                  <a:cs typeface="Arial" panose="020B0604020202020204" pitchFamily="34" charset="0"/>
                </a:endParaRPr>
              </a:p>
            </p:txBody>
          </p:sp>
          <p:cxnSp>
            <p:nvCxnSpPr>
              <p:cNvPr id="140" name="肘形连接符 139"/>
              <p:cNvCxnSpPr>
                <a:stCxn id="128" idx="1"/>
                <a:endCxn id="159" idx="1"/>
              </p:cNvCxnSpPr>
              <p:nvPr/>
            </p:nvCxnSpPr>
            <p:spPr bwMode="auto">
              <a:xfrm rot="5400000" flipH="1" flipV="1">
                <a:off x="6148001" y="-186420"/>
                <a:ext cx="258978" cy="4412006"/>
              </a:xfrm>
              <a:prstGeom prst="bentConnector3">
                <a:avLst>
                  <a:gd name="adj1" fmla="val 191856"/>
                </a:avLst>
              </a:prstGeom>
              <a:noFill/>
              <a:ln w="9525" cap="flat" cmpd="sng" algn="ctr">
                <a:solidFill>
                  <a:schemeClr val="bg1">
                    <a:lumMod val="50000"/>
                  </a:schemeClr>
                </a:solidFill>
                <a:prstDash val="soli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1" name="上下箭头 140"/>
              <p:cNvSpPr/>
              <p:nvPr/>
            </p:nvSpPr>
            <p:spPr bwMode="auto">
              <a:xfrm>
                <a:off x="6965207" y="4959607"/>
                <a:ext cx="138123" cy="322920"/>
              </a:xfrm>
              <a:prstGeom prst="upDownArrow">
                <a:avLst/>
              </a:prstGeom>
              <a:solidFill>
                <a:srgbClr val="00B0F0"/>
              </a:solidFill>
              <a:ln>
                <a:solidFill>
                  <a:srgbClr val="000000"/>
                </a:solid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defTabSz="914400" eaLnBrk="1" fontAlgn="auto" latinLnBrk="0" hangingPunct="1">
                  <a:lnSpc>
                    <a:spcPct val="100000"/>
                  </a:lnSpc>
                  <a:spcBef>
                    <a:spcPts val="0"/>
                  </a:spcBef>
                  <a:spcAft>
                    <a:spcPts val="0"/>
                  </a:spcAft>
                  <a:buClr>
                    <a:srgbClr val="CC9900"/>
                  </a:buClr>
                  <a:buSzTx/>
                  <a:buNone/>
                  <a:defRPr/>
                </a:pPr>
                <a:endParaRPr kumimoji="0" lang="en-US" sz="1200" b="0" u="none" strike="noStrike" kern="0" cap="none" spc="0" normalizeH="0" baseline="0" noProof="0" smtClean="0">
                  <a:ln>
                    <a:noFill/>
                  </a:ln>
                  <a:solidFill>
                    <a:srgbClr val="000000"/>
                  </a:solidFill>
                  <a:effectLst/>
                  <a:uLnTx/>
                  <a:uFillTx/>
                </a:endParaRPr>
              </a:p>
            </p:txBody>
          </p:sp>
          <p:sp>
            <p:nvSpPr>
              <p:cNvPr id="142" name="上下箭头 141"/>
              <p:cNvSpPr/>
              <p:nvPr/>
            </p:nvSpPr>
            <p:spPr bwMode="auto">
              <a:xfrm>
                <a:off x="10398950" y="4959028"/>
                <a:ext cx="138123" cy="322920"/>
              </a:xfrm>
              <a:prstGeom prst="upDownArrow">
                <a:avLst/>
              </a:prstGeom>
              <a:solidFill>
                <a:srgbClr val="00B0F0"/>
              </a:solidFill>
              <a:ln>
                <a:solidFill>
                  <a:srgbClr val="000000"/>
                </a:solid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defTabSz="914400" eaLnBrk="1" fontAlgn="auto" latinLnBrk="0" hangingPunct="1">
                  <a:lnSpc>
                    <a:spcPct val="100000"/>
                  </a:lnSpc>
                  <a:spcBef>
                    <a:spcPts val="0"/>
                  </a:spcBef>
                  <a:spcAft>
                    <a:spcPts val="0"/>
                  </a:spcAft>
                  <a:buClr>
                    <a:srgbClr val="CC9900"/>
                  </a:buClr>
                  <a:buSzTx/>
                  <a:buNone/>
                  <a:defRPr/>
                </a:pPr>
                <a:endParaRPr kumimoji="0" lang="en-US" sz="1200" b="0" u="none" strike="noStrike" kern="0" cap="none" spc="0" normalizeH="0" baseline="0" noProof="0" smtClean="0">
                  <a:ln>
                    <a:noFill/>
                  </a:ln>
                  <a:solidFill>
                    <a:srgbClr val="000000"/>
                  </a:solidFill>
                  <a:effectLst/>
                  <a:uLnTx/>
                  <a:uFillTx/>
                </a:endParaRPr>
              </a:p>
            </p:txBody>
          </p:sp>
          <p:cxnSp>
            <p:nvCxnSpPr>
              <p:cNvPr id="143" name="肘形连接符 142"/>
              <p:cNvCxnSpPr>
                <a:stCxn id="128" idx="3"/>
              </p:cNvCxnSpPr>
              <p:nvPr/>
            </p:nvCxnSpPr>
            <p:spPr bwMode="auto">
              <a:xfrm rot="16200000" flipH="1">
                <a:off x="4021080" y="2596768"/>
                <a:ext cx="914397" cy="813585"/>
              </a:xfrm>
              <a:prstGeom prst="bentConnector3">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肘形连接符 143"/>
              <p:cNvCxnSpPr>
                <a:stCxn id="128" idx="3"/>
                <a:endCxn id="124" idx="1"/>
              </p:cNvCxnSpPr>
              <p:nvPr/>
            </p:nvCxnSpPr>
            <p:spPr bwMode="auto">
              <a:xfrm rot="16200000" flipH="1">
                <a:off x="4667383" y="1950466"/>
                <a:ext cx="1809797" cy="3001589"/>
              </a:xfrm>
              <a:prstGeom prst="bentConnector3">
                <a:avLst>
                  <a:gd name="adj1" fmla="val 50000"/>
                </a:avLst>
              </a:prstGeom>
              <a:noFill/>
              <a:ln w="9525" cap="flat" cmpd="sng" algn="ctr">
                <a:solidFill>
                  <a:schemeClr val="bg1">
                    <a:lumMod val="5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肘形连接符 144"/>
              <p:cNvCxnSpPr>
                <a:stCxn id="128" idx="3"/>
                <a:endCxn id="125" idx="1"/>
              </p:cNvCxnSpPr>
              <p:nvPr/>
            </p:nvCxnSpPr>
            <p:spPr bwMode="auto">
              <a:xfrm rot="16200000" flipH="1">
                <a:off x="6325087" y="292761"/>
                <a:ext cx="1820263" cy="6327463"/>
              </a:xfrm>
              <a:prstGeom prst="bentConnector3">
                <a:avLst/>
              </a:prstGeom>
              <a:noFill/>
              <a:ln w="9525" cap="flat" cmpd="sng" algn="ctr">
                <a:solidFill>
                  <a:schemeClr val="bg1">
                    <a:lumMod val="5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肘形连接符 145"/>
              <p:cNvCxnSpPr/>
              <p:nvPr/>
            </p:nvCxnSpPr>
            <p:spPr bwMode="auto">
              <a:xfrm rot="5400000">
                <a:off x="1510821" y="2592619"/>
                <a:ext cx="2248860" cy="2101995"/>
              </a:xfrm>
              <a:prstGeom prst="bentConnector3">
                <a:avLst>
                  <a:gd name="adj1" fmla="val 40692"/>
                </a:avLst>
              </a:prstGeom>
              <a:noFill/>
              <a:ln w="9525" cap="flat" cmpd="sng" algn="ctr">
                <a:solidFill>
                  <a:schemeClr val="bg1">
                    <a:lumMod val="50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 name="文本框 146"/>
              <p:cNvSpPr txBox="1"/>
              <p:nvPr/>
            </p:nvSpPr>
            <p:spPr>
              <a:xfrm>
                <a:off x="748612" y="4885523"/>
                <a:ext cx="1811247" cy="288252"/>
              </a:xfrm>
              <a:prstGeom prst="rect">
                <a:avLst/>
              </a:prstGeom>
              <a:noFill/>
            </p:spPr>
            <p:txBody>
              <a:bodyPr wrap="none" rtlCol="0">
                <a:spAutoFit/>
              </a:bodyPr>
              <a:lstStyle/>
              <a:p>
                <a:r>
                  <a:rPr lang="en-US" sz="1200" b="1" dirty="0" smtClean="0">
                    <a:cs typeface="Arial" panose="020B0604020202020204" pitchFamily="34" charset="0"/>
                  </a:rPr>
                  <a:t>Log Service</a:t>
                </a:r>
                <a:endParaRPr lang="en-US" sz="1200" b="1" dirty="0">
                  <a:cs typeface="Arial" panose="020B0604020202020204" pitchFamily="34" charset="0"/>
                </a:endParaRPr>
              </a:p>
            </p:txBody>
          </p:sp>
          <p:sp>
            <p:nvSpPr>
              <p:cNvPr id="148" name="矩形 147"/>
              <p:cNvSpPr/>
              <p:nvPr/>
            </p:nvSpPr>
            <p:spPr bwMode="auto">
              <a:xfrm>
                <a:off x="2676509" y="1394233"/>
                <a:ext cx="7235915" cy="1626209"/>
              </a:xfrm>
              <a:prstGeom prst="rect">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en-US" sz="1200" b="0" i="0" u="none" strike="noStrike" cap="none" normalizeH="0" baseline="0" smtClean="0">
                  <a:ln>
                    <a:noFill/>
                  </a:ln>
                  <a:solidFill>
                    <a:schemeClr val="tx1"/>
                  </a:solidFill>
                  <a:effectLst/>
                </a:endParaRPr>
              </a:p>
            </p:txBody>
          </p:sp>
          <p:sp>
            <p:nvSpPr>
              <p:cNvPr id="149" name="Rectangle 15"/>
              <p:cNvSpPr>
                <a:spLocks noChangeArrowheads="1"/>
              </p:cNvSpPr>
              <p:nvPr/>
            </p:nvSpPr>
            <p:spPr bwMode="auto">
              <a:xfrm>
                <a:off x="2676509" y="1405977"/>
                <a:ext cx="705283" cy="301630"/>
              </a:xfrm>
              <a:prstGeom prst="rect">
                <a:avLst/>
              </a:prstGeom>
              <a:noFill/>
              <a:ln w="9525">
                <a:noFill/>
                <a:miter lim="800000"/>
              </a:ln>
              <a:effectLst/>
            </p:spPr>
            <p:txBody>
              <a:bodyPr wrap="none" anchor="ctr"/>
              <a:lstStyle/>
              <a:p>
                <a:pPr defTabSz="914400">
                  <a:buNone/>
                </a:pPr>
                <a:r>
                  <a:rPr lang="en-US" altLang="zh-CN" sz="1200" b="1" dirty="0" smtClean="0">
                    <a:solidFill>
                      <a:srgbClr val="000000"/>
                    </a:solidFill>
                    <a:cs typeface="Arial" panose="020B0604020202020204" pitchFamily="34" charset="0"/>
                  </a:rPr>
                  <a:t>Tenant 1</a:t>
                </a:r>
                <a:endParaRPr lang="en-US" altLang="zh-CN" sz="1200" b="1" dirty="0">
                  <a:solidFill>
                    <a:srgbClr val="000000"/>
                  </a:solidFill>
                  <a:cs typeface="Arial" panose="020B0604020202020204" pitchFamily="34" charset="0"/>
                </a:endParaRPr>
              </a:p>
            </p:txBody>
          </p:sp>
          <p:sp>
            <p:nvSpPr>
              <p:cNvPr id="150" name="矩形 149"/>
              <p:cNvSpPr/>
              <p:nvPr/>
            </p:nvSpPr>
            <p:spPr bwMode="auto">
              <a:xfrm>
                <a:off x="428130" y="1394232"/>
                <a:ext cx="1837061" cy="1626209"/>
              </a:xfrm>
              <a:prstGeom prst="rect">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en-US" sz="1200" b="0" i="0" u="none" strike="noStrike" cap="none" normalizeH="0" baseline="0" smtClean="0">
                  <a:ln>
                    <a:noFill/>
                  </a:ln>
                  <a:solidFill>
                    <a:schemeClr val="tx1"/>
                  </a:solidFill>
                  <a:effectLst/>
                </a:endParaRPr>
              </a:p>
            </p:txBody>
          </p:sp>
          <p:sp>
            <p:nvSpPr>
              <p:cNvPr id="151" name="Rectangle 15"/>
              <p:cNvSpPr>
                <a:spLocks noChangeArrowheads="1"/>
              </p:cNvSpPr>
              <p:nvPr/>
            </p:nvSpPr>
            <p:spPr bwMode="auto">
              <a:xfrm>
                <a:off x="415656" y="1405547"/>
                <a:ext cx="705283" cy="301630"/>
              </a:xfrm>
              <a:prstGeom prst="rect">
                <a:avLst/>
              </a:prstGeom>
              <a:noFill/>
              <a:ln w="9525">
                <a:noFill/>
                <a:miter lim="800000"/>
              </a:ln>
              <a:effectLst/>
            </p:spPr>
            <p:txBody>
              <a:bodyPr wrap="none" anchor="ctr"/>
              <a:lstStyle/>
              <a:p>
                <a:pPr defTabSz="914400">
                  <a:buNone/>
                </a:pPr>
                <a:r>
                  <a:rPr lang="en-US" altLang="zh-CN" sz="1200" b="1" dirty="0" smtClean="0">
                    <a:solidFill>
                      <a:srgbClr val="000000"/>
                    </a:solidFill>
                    <a:cs typeface="Arial" panose="020B0604020202020204" pitchFamily="34" charset="0"/>
                  </a:rPr>
                  <a:t>Tenant 2</a:t>
                </a:r>
                <a:endParaRPr lang="en-US" altLang="zh-CN" sz="1200" b="1" dirty="0">
                  <a:solidFill>
                    <a:srgbClr val="000000"/>
                  </a:solidFill>
                  <a:cs typeface="Arial" panose="020B0604020202020204" pitchFamily="34" charset="0"/>
                </a:endParaRPr>
              </a:p>
            </p:txBody>
          </p:sp>
          <p:sp>
            <p:nvSpPr>
              <p:cNvPr id="152" name="圆角矩形 151"/>
              <p:cNvSpPr/>
              <p:nvPr/>
            </p:nvSpPr>
            <p:spPr>
              <a:xfrm>
                <a:off x="662180" y="2062722"/>
                <a:ext cx="1419542" cy="578133"/>
              </a:xfrm>
              <a:prstGeom prst="roundRect">
                <a:avLst/>
              </a:prstGeom>
              <a:solidFill>
                <a:schemeClr val="bg1">
                  <a:alpha val="75000"/>
                </a:schemeClr>
              </a:solidFill>
              <a:ln w="19050" cap="flat" cmpd="sng" algn="ctr">
                <a:solidFill>
                  <a:schemeClr val="bg1">
                    <a:lumMod val="85000"/>
                  </a:schemeClr>
                </a:solidFill>
                <a:prstDash val="solid"/>
              </a:ln>
              <a:effectLst>
                <a:outerShdw blurRad="50800" dist="38100" dir="2700000" algn="ctr" rotWithShape="0">
                  <a:schemeClr val="bg1">
                    <a:lumMod val="75000"/>
                    <a:alpha val="75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None/>
                  <a:defRPr/>
                </a:pPr>
                <a:endParaRPr kumimoji="0" lang="zh-CN" altLang="en-US" sz="1200" b="0" u="none" strike="noStrike" kern="0" cap="none" spc="0" normalizeH="0" baseline="0" noProof="0" dirty="0">
                  <a:ln>
                    <a:noFill/>
                  </a:ln>
                  <a:solidFill>
                    <a:srgbClr val="FFFFFF"/>
                  </a:solidFill>
                  <a:effectLst/>
                  <a:uLnTx/>
                  <a:uFillTx/>
                </a:endParaRPr>
              </a:p>
            </p:txBody>
          </p:sp>
          <p:sp>
            <p:nvSpPr>
              <p:cNvPr id="153" name="流程图: 磁盘 223"/>
              <p:cNvSpPr>
                <a:spLocks noChangeArrowheads="1"/>
              </p:cNvSpPr>
              <p:nvPr/>
            </p:nvSpPr>
            <p:spPr bwMode="auto">
              <a:xfrm>
                <a:off x="620509" y="2204864"/>
                <a:ext cx="1679247" cy="330505"/>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200" u="none" strike="noStrike" kern="0" cap="none" spc="0" normalizeH="0" baseline="0" noProof="0" dirty="0">
                    <a:ln>
                      <a:noFill/>
                    </a:ln>
                    <a:effectLst/>
                    <a:uLnTx/>
                    <a:uFillTx/>
                    <a:cs typeface="Arial" panose="020B0604020202020204" pitchFamily="34" charset="0"/>
                  </a:rPr>
                  <a:t>SQL Node 1(WR)</a:t>
                </a:r>
                <a:endParaRPr kumimoji="0" lang="zh-CN" altLang="en-US" sz="1200" u="none" strike="noStrike" kern="0" cap="none" spc="0" normalizeH="0" baseline="0" noProof="0" dirty="0">
                  <a:ln>
                    <a:noFill/>
                  </a:ln>
                  <a:effectLst/>
                  <a:uLnTx/>
                  <a:uFillTx/>
                  <a:cs typeface="Arial" panose="020B0604020202020204" pitchFamily="34" charset="0"/>
                </a:endParaRPr>
              </a:p>
            </p:txBody>
          </p:sp>
          <p:sp>
            <p:nvSpPr>
              <p:cNvPr id="154" name="Rectangle 15"/>
              <p:cNvSpPr>
                <a:spLocks noChangeArrowheads="1"/>
              </p:cNvSpPr>
              <p:nvPr/>
            </p:nvSpPr>
            <p:spPr bwMode="auto">
              <a:xfrm>
                <a:off x="1572457" y="3484948"/>
                <a:ext cx="575236" cy="156668"/>
              </a:xfrm>
              <a:prstGeom prst="rect">
                <a:avLst/>
              </a:prstGeom>
              <a:noFill/>
              <a:ln w="9525">
                <a:noFill/>
                <a:miter lim="800000"/>
              </a:ln>
              <a:effectLst/>
            </p:spPr>
            <p:txBody>
              <a:bodyPr wrap="none" anchor="ctr"/>
              <a:lstStyle/>
              <a:p>
                <a:pPr defTabSz="914400">
                  <a:buNone/>
                </a:pPr>
                <a:r>
                  <a:rPr lang="en-US" altLang="zh-CN" sz="1200" b="1" dirty="0" smtClean="0">
                    <a:solidFill>
                      <a:srgbClr val="000000"/>
                    </a:solidFill>
                    <a:cs typeface="Arial" panose="020B0604020202020204" pitchFamily="34" charset="0"/>
                  </a:rPr>
                  <a:t>Redo </a:t>
                </a:r>
                <a:r>
                  <a:rPr lang="en-US" altLang="zh-CN" sz="1200" b="1" dirty="0">
                    <a:solidFill>
                      <a:srgbClr val="000000"/>
                    </a:solidFill>
                    <a:cs typeface="Arial" panose="020B0604020202020204" pitchFamily="34" charset="0"/>
                  </a:rPr>
                  <a:t>Log</a:t>
                </a:r>
                <a:endParaRPr lang="en-US" altLang="zh-CN" sz="1200" b="1" dirty="0">
                  <a:solidFill>
                    <a:srgbClr val="000000"/>
                  </a:solidFill>
                  <a:cs typeface="Arial" panose="020B0604020202020204" pitchFamily="34" charset="0"/>
                </a:endParaRPr>
              </a:p>
            </p:txBody>
          </p:sp>
          <p:sp>
            <p:nvSpPr>
              <p:cNvPr id="155" name="Rectangle 15"/>
              <p:cNvSpPr>
                <a:spLocks noChangeArrowheads="1"/>
              </p:cNvSpPr>
              <p:nvPr/>
            </p:nvSpPr>
            <p:spPr bwMode="auto">
              <a:xfrm>
                <a:off x="300004" y="3984864"/>
                <a:ext cx="1781718" cy="301630"/>
              </a:xfrm>
              <a:prstGeom prst="rect">
                <a:avLst/>
              </a:prstGeom>
              <a:noFill/>
              <a:ln w="9525">
                <a:noFill/>
                <a:miter lim="800000"/>
              </a:ln>
              <a:effectLst/>
            </p:spPr>
            <p:txBody>
              <a:bodyPr wrap="none" anchor="ctr"/>
              <a:lstStyle/>
              <a:p>
                <a:pPr defTabSz="914400">
                  <a:buNone/>
                </a:pPr>
                <a:r>
                  <a:rPr lang="en-US" altLang="zh-CN" sz="1200" b="1" dirty="0" smtClean="0">
                    <a:solidFill>
                      <a:srgbClr val="000000"/>
                    </a:solidFill>
                    <a:cs typeface="Arial" panose="020B0604020202020204" pitchFamily="34" charset="0"/>
                  </a:rPr>
                  <a:t>Distribute Storage Service</a:t>
                </a:r>
                <a:endParaRPr lang="en-US" altLang="zh-CN" sz="1200" b="1" dirty="0">
                  <a:solidFill>
                    <a:srgbClr val="000000"/>
                  </a:solidFill>
                  <a:cs typeface="Arial" panose="020B0604020202020204" pitchFamily="34" charset="0"/>
                </a:endParaRPr>
              </a:p>
            </p:txBody>
          </p:sp>
          <p:cxnSp>
            <p:nvCxnSpPr>
              <p:cNvPr id="156" name="肘形连接符 155"/>
              <p:cNvCxnSpPr>
                <a:stCxn id="158" idx="2"/>
                <a:endCxn id="118" idx="0"/>
              </p:cNvCxnSpPr>
              <p:nvPr/>
            </p:nvCxnSpPr>
            <p:spPr bwMode="auto">
              <a:xfrm rot="5400000">
                <a:off x="3900152" y="180285"/>
                <a:ext cx="2271861" cy="6903658"/>
              </a:xfrm>
              <a:prstGeom prst="bentConnector3">
                <a:avLst>
                  <a:gd name="adj1" fmla="val 56789"/>
                </a:avLst>
              </a:prstGeom>
              <a:noFill/>
              <a:ln w="9525" cap="flat" cmpd="sng" algn="ctr">
                <a:solidFill>
                  <a:schemeClr val="bg1">
                    <a:lumMod val="50000"/>
                  </a:schemeClr>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 name="Rectangle 15"/>
              <p:cNvSpPr>
                <a:spLocks noChangeArrowheads="1"/>
              </p:cNvSpPr>
              <p:nvPr/>
            </p:nvSpPr>
            <p:spPr bwMode="auto">
              <a:xfrm>
                <a:off x="8473851" y="3113926"/>
                <a:ext cx="924038" cy="171058"/>
              </a:xfrm>
              <a:prstGeom prst="rect">
                <a:avLst/>
              </a:prstGeom>
              <a:noFill/>
              <a:ln w="9525">
                <a:noFill/>
                <a:miter lim="800000"/>
              </a:ln>
              <a:effectLst/>
            </p:spPr>
            <p:txBody>
              <a:bodyPr wrap="none" anchor="ctr"/>
              <a:lstStyle/>
              <a:p>
                <a:pPr defTabSz="914400">
                  <a:buNone/>
                </a:pPr>
                <a:r>
                  <a:rPr lang="en-US" altLang="zh-CN" sz="1200" b="1" dirty="0" smtClean="0">
                    <a:solidFill>
                      <a:srgbClr val="000000"/>
                    </a:solidFill>
                    <a:cs typeface="Arial" panose="020B0604020202020204" pitchFamily="34" charset="0"/>
                  </a:rPr>
                  <a:t>Redo Fetch</a:t>
                </a:r>
                <a:endParaRPr lang="en-US" altLang="zh-CN" sz="1200" b="1" dirty="0">
                  <a:solidFill>
                    <a:srgbClr val="000000"/>
                  </a:solidFill>
                  <a:cs typeface="Arial" panose="020B0604020202020204" pitchFamily="34" charset="0"/>
                </a:endParaRPr>
              </a:p>
            </p:txBody>
          </p:sp>
        </p:grpSp>
      </p:grpSp>
      <p:grpSp>
        <p:nvGrpSpPr>
          <p:cNvPr id="12" name="组合 11"/>
          <p:cNvGrpSpPr/>
          <p:nvPr/>
        </p:nvGrpSpPr>
        <p:grpSpPr>
          <a:xfrm>
            <a:off x="7180600" y="1228301"/>
            <a:ext cx="4275944" cy="5110725"/>
            <a:chOff x="7180600" y="1133051"/>
            <a:chExt cx="4275944" cy="5110725"/>
          </a:xfrm>
        </p:grpSpPr>
        <p:grpSp>
          <p:nvGrpSpPr>
            <p:cNvPr id="10" name="组合 9"/>
            <p:cNvGrpSpPr/>
            <p:nvPr/>
          </p:nvGrpSpPr>
          <p:grpSpPr>
            <a:xfrm>
              <a:off x="7180600" y="1133051"/>
              <a:ext cx="4224120" cy="1752674"/>
              <a:chOff x="7180600" y="1409276"/>
              <a:chExt cx="4224120" cy="1752674"/>
            </a:xfrm>
          </p:grpSpPr>
          <p:grpSp>
            <p:nvGrpSpPr>
              <p:cNvPr id="4" name="组合 3"/>
              <p:cNvGrpSpPr/>
              <p:nvPr/>
            </p:nvGrpSpPr>
            <p:grpSpPr>
              <a:xfrm>
                <a:off x="7180600" y="1409276"/>
                <a:ext cx="2596446" cy="511753"/>
                <a:chOff x="7180600" y="1409276"/>
                <a:chExt cx="2596446" cy="511753"/>
              </a:xfrm>
            </p:grpSpPr>
            <p:sp>
              <p:nvSpPr>
                <p:cNvPr id="2" name="圆角矩形 1"/>
                <p:cNvSpPr/>
                <p:nvPr/>
              </p:nvSpPr>
              <p:spPr>
                <a:xfrm>
                  <a:off x="7300658" y="1409276"/>
                  <a:ext cx="2476388" cy="511753"/>
                </a:xfrm>
                <a:prstGeom prst="roundRect">
                  <a:avLst>
                    <a:gd name="adj" fmla="val 451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80600" y="1445566"/>
                  <a:ext cx="2375382" cy="400110"/>
                </a:xfrm>
                <a:prstGeom prst="rect">
                  <a:avLst/>
                </a:prstGeom>
                <a:noFill/>
              </p:spPr>
              <p:txBody>
                <a:bodyPr wrap="square" rtlCol="0">
                  <a:spAutoFit/>
                </a:bodyPr>
                <a:lstStyle/>
                <a:p>
                  <a:pPr marL="423545" indent="-342900" defTabSz="304800" eaLnBrk="0" hangingPunct="0">
                    <a:lnSpc>
                      <a:spcPct val="100000"/>
                    </a:lnSpc>
                    <a:spcBef>
                      <a:spcPts val="0"/>
                    </a:spcBef>
                    <a:spcAft>
                      <a:spcPts val="800"/>
                    </a:spcAft>
                    <a:buSzPct val="50000"/>
                    <a:buFont typeface="Wingdings" panose="05000000000000000000" pitchFamily="2" charset="2"/>
                    <a:buChar char="l"/>
                    <a:defRPr/>
                  </a:pPr>
                  <a:r>
                    <a:rPr lang="zh-CN" altLang="en-US" sz="2000" dirty="0" smtClean="0">
                      <a:solidFill>
                        <a:schemeClr val="bg1"/>
                      </a:solidFill>
                    </a:rPr>
                    <a:t>共享 </a:t>
                  </a:r>
                  <a:r>
                    <a:rPr lang="en-US" altLang="zh-CN" sz="2000" dirty="0" smtClean="0">
                      <a:solidFill>
                        <a:schemeClr val="bg1"/>
                      </a:solidFill>
                      <a:cs typeface="Arial" panose="020B0604020202020204" pitchFamily="34" charset="0"/>
                    </a:rPr>
                    <a:t>DFV</a:t>
                  </a:r>
                  <a:r>
                    <a:rPr lang="en-US" altLang="zh-CN" sz="2000" dirty="0" smtClean="0">
                      <a:solidFill>
                        <a:schemeClr val="bg1"/>
                      </a:solidFill>
                    </a:rPr>
                    <a:t> </a:t>
                  </a:r>
                  <a:r>
                    <a:rPr lang="zh-CN" altLang="en-US" sz="2000" dirty="0" smtClean="0">
                      <a:solidFill>
                        <a:schemeClr val="bg1"/>
                      </a:solidFill>
                    </a:rPr>
                    <a:t>存储</a:t>
                  </a:r>
                  <a:endParaRPr lang="en-US" altLang="zh-CN" sz="2000" dirty="0">
                    <a:solidFill>
                      <a:schemeClr val="bg1"/>
                    </a:solidFill>
                  </a:endParaRPr>
                </a:p>
              </p:txBody>
            </p:sp>
          </p:grpSp>
          <p:sp>
            <p:nvSpPr>
              <p:cNvPr id="8" name="文本框 7"/>
              <p:cNvSpPr txBox="1"/>
              <p:nvPr/>
            </p:nvSpPr>
            <p:spPr>
              <a:xfrm>
                <a:off x="7296459" y="1776955"/>
                <a:ext cx="4108261" cy="1384995"/>
              </a:xfrm>
              <a:prstGeom prst="rect">
                <a:avLst/>
              </a:prstGeom>
              <a:solidFill>
                <a:schemeClr val="bg1">
                  <a:alpha val="75000"/>
                </a:schemeClr>
              </a:solidFill>
              <a:ln>
                <a:solidFill>
                  <a:schemeClr val="bg1">
                    <a:lumMod val="85000"/>
                  </a:schemeClr>
                </a:solidFill>
              </a:ln>
              <a:effectLst>
                <a:outerShdw blurRad="50800" dist="38100" dir="2700000" algn="ctr" rotWithShape="0">
                  <a:schemeClr val="bg1">
                    <a:lumMod val="75000"/>
                    <a:alpha val="75000"/>
                  </a:schemeClr>
                </a:outerShdw>
              </a:effectLst>
            </p:spPr>
            <p:txBody>
              <a:bodyPr wrap="square" rtlCol="0">
                <a:spAutoFit/>
              </a:bodyPr>
              <a:lstStyle/>
              <a:p>
                <a:pPr marL="285750" indent="-285750">
                  <a:lnSpc>
                    <a:spcPct val="150000"/>
                  </a:lnSpc>
                  <a:buSzPct val="50000"/>
                  <a:buFont typeface="Wingdings" panose="05000000000000000000" pitchFamily="2" charset="2"/>
                  <a:buChar char="p"/>
                </a:pPr>
                <a:r>
                  <a:rPr lang="zh-CN" altLang="en-US" sz="1400" dirty="0" smtClean="0">
                    <a:solidFill>
                      <a:srgbClr val="2D2015"/>
                    </a:solidFill>
                  </a:rPr>
                  <a:t>与</a:t>
                </a:r>
                <a:r>
                  <a:rPr lang="zh-CN" altLang="en-US" sz="1400" dirty="0">
                    <a:solidFill>
                      <a:srgbClr val="2D2015"/>
                    </a:solidFill>
                  </a:rPr>
                  <a:t>传统</a:t>
                </a:r>
                <a:r>
                  <a:rPr lang="zh-CN" altLang="en-US" sz="1400" dirty="0" smtClean="0">
                    <a:solidFill>
                      <a:srgbClr val="2D2015"/>
                    </a:solidFill>
                  </a:rPr>
                  <a:t>的 </a:t>
                </a:r>
                <a:r>
                  <a:rPr lang="en-US" altLang="zh-CN" sz="1400" dirty="0" smtClean="0">
                    <a:solidFill>
                      <a:srgbClr val="2D2015"/>
                    </a:solidFill>
                    <a:cs typeface="Arial" panose="020B0604020202020204" pitchFamily="34" charset="0"/>
                  </a:rPr>
                  <a:t>RDS </a:t>
                </a:r>
                <a:r>
                  <a:rPr lang="en-US" altLang="zh-CN" sz="1400" dirty="0">
                    <a:solidFill>
                      <a:srgbClr val="2D2015"/>
                    </a:solidFill>
                    <a:cs typeface="Arial" panose="020B0604020202020204" pitchFamily="34" charset="0"/>
                  </a:rPr>
                  <a:t>for </a:t>
                </a:r>
                <a:r>
                  <a:rPr lang="en-US" altLang="zh-CN" sz="1400" dirty="0" smtClean="0">
                    <a:solidFill>
                      <a:srgbClr val="2D2015"/>
                    </a:solidFill>
                    <a:cs typeface="Arial" panose="020B0604020202020204" pitchFamily="34" charset="0"/>
                  </a:rPr>
                  <a:t>MySQL </a:t>
                </a:r>
                <a:r>
                  <a:rPr lang="zh-CN" altLang="en-US" sz="1400" dirty="0" smtClean="0">
                    <a:solidFill>
                      <a:srgbClr val="2D2015"/>
                    </a:solidFill>
                  </a:rPr>
                  <a:t>相比</a:t>
                </a:r>
                <a:r>
                  <a:rPr lang="zh-CN" altLang="en-US" sz="1400" dirty="0">
                    <a:solidFill>
                      <a:srgbClr val="2D2015"/>
                    </a:solidFill>
                  </a:rPr>
                  <a:t>，只有一份存储</a:t>
                </a:r>
                <a:r>
                  <a:rPr lang="zh-CN" altLang="en-US" sz="1400" dirty="0" smtClean="0">
                    <a:solidFill>
                      <a:srgbClr val="2D2015"/>
                    </a:solidFill>
                  </a:rPr>
                  <a:t>。 添加</a:t>
                </a:r>
                <a:r>
                  <a:rPr lang="zh-CN" altLang="en-US" sz="1400" dirty="0">
                    <a:solidFill>
                      <a:srgbClr val="2D2015"/>
                    </a:solidFill>
                  </a:rPr>
                  <a:t>一个只读节点时，只需添加一个计算节点，无需再额外购买存储。如果只读节点越多，节省的存储成本</a:t>
                </a:r>
                <a:r>
                  <a:rPr lang="zh-CN" altLang="en-US" sz="1400" dirty="0" smtClean="0">
                    <a:solidFill>
                      <a:srgbClr val="2D2015"/>
                    </a:solidFill>
                  </a:rPr>
                  <a:t>更多。</a:t>
                </a:r>
                <a:endParaRPr lang="en-US" altLang="zh-CN" sz="1400" dirty="0">
                  <a:solidFill>
                    <a:srgbClr val="2D2015"/>
                  </a:solidFill>
                </a:endParaRPr>
              </a:p>
            </p:txBody>
          </p:sp>
        </p:grpSp>
        <p:grpSp>
          <p:nvGrpSpPr>
            <p:cNvPr id="9" name="组合 8"/>
            <p:cNvGrpSpPr/>
            <p:nvPr/>
          </p:nvGrpSpPr>
          <p:grpSpPr>
            <a:xfrm>
              <a:off x="7212336" y="3065513"/>
              <a:ext cx="4240881" cy="1473729"/>
              <a:chOff x="7150687" y="3328809"/>
              <a:chExt cx="4240881" cy="1473729"/>
            </a:xfrm>
          </p:grpSpPr>
          <p:grpSp>
            <p:nvGrpSpPr>
              <p:cNvPr id="170" name="组合 169"/>
              <p:cNvGrpSpPr/>
              <p:nvPr/>
            </p:nvGrpSpPr>
            <p:grpSpPr>
              <a:xfrm>
                <a:off x="7150687" y="3328809"/>
                <a:ext cx="2958843" cy="511753"/>
                <a:chOff x="7187088" y="1352126"/>
                <a:chExt cx="2958843" cy="511753"/>
              </a:xfrm>
            </p:grpSpPr>
            <p:sp>
              <p:nvSpPr>
                <p:cNvPr id="171" name="圆角矩形 170"/>
                <p:cNvSpPr/>
                <p:nvPr/>
              </p:nvSpPr>
              <p:spPr>
                <a:xfrm>
                  <a:off x="7319708" y="1352126"/>
                  <a:ext cx="2432090" cy="511753"/>
                </a:xfrm>
                <a:prstGeom prst="roundRect">
                  <a:avLst>
                    <a:gd name="adj" fmla="val 451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文本框 171"/>
                <p:cNvSpPr txBox="1"/>
                <p:nvPr/>
              </p:nvSpPr>
              <p:spPr>
                <a:xfrm>
                  <a:off x="7187088" y="1418010"/>
                  <a:ext cx="2958843" cy="400110"/>
                </a:xfrm>
                <a:prstGeom prst="rect">
                  <a:avLst/>
                </a:prstGeom>
                <a:noFill/>
              </p:spPr>
              <p:txBody>
                <a:bodyPr wrap="square" rtlCol="0">
                  <a:spAutoFit/>
                </a:bodyPr>
                <a:lstStyle/>
                <a:p>
                  <a:pPr marL="423545" indent="-342900" defTabSz="304800" eaLnBrk="0" hangingPunct="0">
                    <a:lnSpc>
                      <a:spcPct val="100000"/>
                    </a:lnSpc>
                    <a:spcBef>
                      <a:spcPts val="0"/>
                    </a:spcBef>
                    <a:spcAft>
                      <a:spcPts val="800"/>
                    </a:spcAft>
                    <a:buSzPct val="50000"/>
                    <a:buFont typeface="Wingdings" panose="05000000000000000000" pitchFamily="2" charset="2"/>
                    <a:buChar char="l"/>
                    <a:defRPr/>
                  </a:pPr>
                  <a:r>
                    <a:rPr lang="en-US" altLang="zh-CN" sz="2000" dirty="0" smtClean="0">
                      <a:solidFill>
                        <a:schemeClr val="bg1"/>
                      </a:solidFill>
                      <a:cs typeface="Arial" panose="020B0604020202020204" pitchFamily="34" charset="0"/>
                    </a:rPr>
                    <a:t>Active-active</a:t>
                  </a:r>
                  <a:r>
                    <a:rPr lang="zh-CN" altLang="en-US" sz="2000" dirty="0" smtClean="0">
                      <a:solidFill>
                        <a:schemeClr val="bg1"/>
                      </a:solidFill>
                    </a:rPr>
                    <a:t>架构</a:t>
                  </a:r>
                  <a:endParaRPr lang="en-US" altLang="zh-CN" sz="2000" dirty="0">
                    <a:solidFill>
                      <a:schemeClr val="bg1"/>
                    </a:solidFill>
                  </a:endParaRPr>
                </a:p>
              </p:txBody>
            </p:sp>
          </p:grpSp>
          <p:sp>
            <p:nvSpPr>
              <p:cNvPr id="173" name="文本框 172"/>
              <p:cNvSpPr txBox="1"/>
              <p:nvPr/>
            </p:nvSpPr>
            <p:spPr>
              <a:xfrm>
                <a:off x="7283307" y="3740709"/>
                <a:ext cx="4108261" cy="1061829"/>
              </a:xfrm>
              <a:prstGeom prst="rect">
                <a:avLst/>
              </a:prstGeom>
              <a:solidFill>
                <a:schemeClr val="bg1">
                  <a:alpha val="75000"/>
                </a:schemeClr>
              </a:solidFill>
              <a:ln>
                <a:solidFill>
                  <a:schemeClr val="bg1">
                    <a:lumMod val="85000"/>
                  </a:schemeClr>
                </a:solidFill>
              </a:ln>
              <a:effectLst>
                <a:outerShdw blurRad="50800" dist="38100" dir="2700000" algn="ctr" rotWithShape="0">
                  <a:schemeClr val="bg1">
                    <a:lumMod val="75000"/>
                    <a:alpha val="75000"/>
                  </a:schemeClr>
                </a:outerShdw>
              </a:effectLst>
            </p:spPr>
            <p:txBody>
              <a:bodyPr wrap="square" rtlCol="0">
                <a:spAutoFit/>
              </a:bodyPr>
              <a:lstStyle/>
              <a:p>
                <a:pPr marL="366395" indent="-285750" defTabSz="304800" eaLnBrk="0" hangingPunct="0">
                  <a:lnSpc>
                    <a:spcPct val="150000"/>
                  </a:lnSpc>
                  <a:spcBef>
                    <a:spcPts val="0"/>
                  </a:spcBef>
                  <a:spcAft>
                    <a:spcPts val="800"/>
                  </a:spcAft>
                  <a:buSzPct val="50000"/>
                  <a:buFont typeface="Wingdings" panose="05000000000000000000" pitchFamily="2" charset="2"/>
                  <a:buChar char="p"/>
                  <a:defRPr/>
                </a:pPr>
                <a:r>
                  <a:rPr lang="zh-CN" altLang="en-US" sz="1400" dirty="0">
                    <a:solidFill>
                      <a:srgbClr val="2D2015"/>
                    </a:solidFill>
                  </a:rPr>
                  <a:t>与传统</a:t>
                </a:r>
                <a:r>
                  <a:rPr lang="zh-CN" altLang="en-US" sz="1400" dirty="0" smtClean="0">
                    <a:solidFill>
                      <a:srgbClr val="2D2015"/>
                    </a:solidFill>
                  </a:rPr>
                  <a:t>的 </a:t>
                </a:r>
                <a:r>
                  <a:rPr lang="en-US" altLang="zh-CN" sz="1400" dirty="0" smtClean="0">
                    <a:solidFill>
                      <a:srgbClr val="2D2015"/>
                    </a:solidFill>
                    <a:cs typeface="Arial" panose="020B0604020202020204" pitchFamily="34" charset="0"/>
                  </a:rPr>
                  <a:t>RDS </a:t>
                </a:r>
                <a:r>
                  <a:rPr lang="en-US" altLang="zh-CN" sz="1400" dirty="0">
                    <a:solidFill>
                      <a:srgbClr val="2D2015"/>
                    </a:solidFill>
                    <a:cs typeface="Arial" panose="020B0604020202020204" pitchFamily="34" charset="0"/>
                  </a:rPr>
                  <a:t>for </a:t>
                </a:r>
                <a:r>
                  <a:rPr lang="en-US" altLang="zh-CN" sz="1400" dirty="0" smtClean="0">
                    <a:solidFill>
                      <a:srgbClr val="2D2015"/>
                    </a:solidFill>
                    <a:cs typeface="Arial" panose="020B0604020202020204" pitchFamily="34" charset="0"/>
                  </a:rPr>
                  <a:t>MySQL </a:t>
                </a:r>
                <a:r>
                  <a:rPr lang="zh-CN" altLang="en-US" sz="1400" dirty="0" smtClean="0">
                    <a:solidFill>
                      <a:srgbClr val="2D2015"/>
                    </a:solidFill>
                  </a:rPr>
                  <a:t>相比</a:t>
                </a:r>
                <a:r>
                  <a:rPr lang="zh-CN" altLang="en-US" sz="1400" dirty="0">
                    <a:solidFill>
                      <a:srgbClr val="2D2015"/>
                    </a:solidFill>
                  </a:rPr>
                  <a:t>，不再有备库的存在，所有的只读</a:t>
                </a:r>
                <a:r>
                  <a:rPr lang="zh-CN" altLang="en-US" sz="1400" dirty="0" smtClean="0">
                    <a:solidFill>
                      <a:srgbClr val="2D2015"/>
                    </a:solidFill>
                  </a:rPr>
                  <a:t>都是 </a:t>
                </a:r>
                <a:r>
                  <a:rPr lang="en-US" altLang="zh-CN" sz="1400" dirty="0" smtClean="0">
                    <a:solidFill>
                      <a:srgbClr val="2D2015"/>
                    </a:solidFill>
                    <a:cs typeface="Arial" panose="020B0604020202020204" pitchFamily="34" charset="0"/>
                  </a:rPr>
                  <a:t>active </a:t>
                </a:r>
                <a:r>
                  <a:rPr lang="zh-CN" altLang="en-US" sz="1400" dirty="0" smtClean="0">
                    <a:solidFill>
                      <a:srgbClr val="2D2015"/>
                    </a:solidFill>
                  </a:rPr>
                  <a:t>状态</a:t>
                </a:r>
                <a:r>
                  <a:rPr lang="zh-CN" altLang="en-US" sz="1400" dirty="0">
                    <a:solidFill>
                      <a:srgbClr val="2D2015"/>
                    </a:solidFill>
                  </a:rPr>
                  <a:t>，并且承担读</a:t>
                </a:r>
                <a:r>
                  <a:rPr lang="zh-CN" altLang="en-US" sz="1400" dirty="0" smtClean="0">
                    <a:solidFill>
                      <a:srgbClr val="2D2015"/>
                    </a:solidFill>
                  </a:rPr>
                  <a:t>流量，使得资源利用率</a:t>
                </a:r>
                <a:r>
                  <a:rPr lang="zh-CN" altLang="en-US" sz="1400" dirty="0">
                    <a:solidFill>
                      <a:srgbClr val="2D2015"/>
                    </a:solidFill>
                  </a:rPr>
                  <a:t>更</a:t>
                </a:r>
                <a:r>
                  <a:rPr lang="zh-CN" altLang="en-US" sz="1400" dirty="0" smtClean="0">
                    <a:solidFill>
                      <a:srgbClr val="2D2015"/>
                    </a:solidFill>
                  </a:rPr>
                  <a:t>高。</a:t>
                </a:r>
                <a:endParaRPr lang="en-US" altLang="zh-CN" sz="1400" dirty="0">
                  <a:solidFill>
                    <a:srgbClr val="2D2015"/>
                  </a:solidFill>
                </a:endParaRPr>
              </a:p>
            </p:txBody>
          </p:sp>
        </p:grpSp>
        <p:grpSp>
          <p:nvGrpSpPr>
            <p:cNvPr id="175" name="组合 174"/>
            <p:cNvGrpSpPr/>
            <p:nvPr/>
          </p:nvGrpSpPr>
          <p:grpSpPr>
            <a:xfrm>
              <a:off x="7348283" y="4738068"/>
              <a:ext cx="4108261" cy="1505708"/>
              <a:chOff x="7260058" y="3309759"/>
              <a:chExt cx="4108261" cy="1505708"/>
            </a:xfrm>
          </p:grpSpPr>
          <p:grpSp>
            <p:nvGrpSpPr>
              <p:cNvPr id="176" name="组合 175"/>
              <p:cNvGrpSpPr/>
              <p:nvPr/>
            </p:nvGrpSpPr>
            <p:grpSpPr>
              <a:xfrm>
                <a:off x="7263418" y="3309759"/>
                <a:ext cx="2958843" cy="511753"/>
                <a:chOff x="7299819" y="1333076"/>
                <a:chExt cx="2958843" cy="511753"/>
              </a:xfrm>
            </p:grpSpPr>
            <p:sp>
              <p:nvSpPr>
                <p:cNvPr id="178" name="圆角矩形 177"/>
                <p:cNvSpPr/>
                <p:nvPr/>
              </p:nvSpPr>
              <p:spPr>
                <a:xfrm>
                  <a:off x="7300658" y="1333076"/>
                  <a:ext cx="2424564" cy="511753"/>
                </a:xfrm>
                <a:prstGeom prst="roundRect">
                  <a:avLst>
                    <a:gd name="adj" fmla="val 451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178"/>
                <p:cNvSpPr txBox="1"/>
                <p:nvPr/>
              </p:nvSpPr>
              <p:spPr>
                <a:xfrm>
                  <a:off x="7299819" y="1387708"/>
                  <a:ext cx="2958843" cy="400110"/>
                </a:xfrm>
                <a:prstGeom prst="rect">
                  <a:avLst/>
                </a:prstGeom>
                <a:noFill/>
              </p:spPr>
              <p:txBody>
                <a:bodyPr wrap="square" rtlCol="0">
                  <a:spAutoFit/>
                </a:bodyPr>
                <a:lstStyle/>
                <a:p>
                  <a:pPr marL="423545" indent="-342900" defTabSz="304800" eaLnBrk="0" hangingPunct="0">
                    <a:lnSpc>
                      <a:spcPct val="100000"/>
                    </a:lnSpc>
                    <a:spcBef>
                      <a:spcPts val="0"/>
                    </a:spcBef>
                    <a:spcAft>
                      <a:spcPts val="800"/>
                    </a:spcAft>
                    <a:buSzPct val="50000"/>
                    <a:buFont typeface="Wingdings" panose="05000000000000000000" pitchFamily="2" charset="2"/>
                    <a:buChar char="l"/>
                    <a:defRPr/>
                  </a:pPr>
                  <a:r>
                    <a:rPr lang="zh-CN" altLang="en-US" sz="2000" dirty="0">
                      <a:solidFill>
                        <a:schemeClr val="bg1"/>
                      </a:solidFill>
                    </a:rPr>
                    <a:t>日志即数据架构</a:t>
                  </a:r>
                  <a:endParaRPr lang="en-US" altLang="zh-CN" sz="2000" dirty="0">
                    <a:solidFill>
                      <a:schemeClr val="bg1"/>
                    </a:solidFill>
                  </a:endParaRPr>
                </a:p>
              </p:txBody>
            </p:sp>
          </p:grpSp>
          <p:sp>
            <p:nvSpPr>
              <p:cNvPr id="177" name="文本框 176"/>
              <p:cNvSpPr txBox="1"/>
              <p:nvPr/>
            </p:nvSpPr>
            <p:spPr>
              <a:xfrm>
                <a:off x="7260058" y="3753638"/>
                <a:ext cx="4108261" cy="1061829"/>
              </a:xfrm>
              <a:prstGeom prst="rect">
                <a:avLst/>
              </a:prstGeom>
              <a:solidFill>
                <a:schemeClr val="bg1">
                  <a:alpha val="75000"/>
                </a:schemeClr>
              </a:solidFill>
              <a:ln>
                <a:solidFill>
                  <a:schemeClr val="bg1">
                    <a:lumMod val="85000"/>
                  </a:schemeClr>
                </a:solidFill>
              </a:ln>
              <a:effectLst>
                <a:outerShdw blurRad="50800" dist="38100" dir="2700000" algn="ctr" rotWithShape="0">
                  <a:schemeClr val="bg1">
                    <a:lumMod val="75000"/>
                    <a:alpha val="75000"/>
                  </a:schemeClr>
                </a:outerShdw>
              </a:effectLst>
            </p:spPr>
            <p:txBody>
              <a:bodyPr wrap="square" rtlCol="0">
                <a:spAutoFit/>
              </a:bodyPr>
              <a:lstStyle/>
              <a:p>
                <a:pPr marL="366395" indent="-285750" defTabSz="304800" eaLnBrk="0" hangingPunct="0">
                  <a:lnSpc>
                    <a:spcPct val="150000"/>
                  </a:lnSpc>
                  <a:spcBef>
                    <a:spcPts val="0"/>
                  </a:spcBef>
                  <a:spcAft>
                    <a:spcPts val="800"/>
                  </a:spcAft>
                  <a:buSzPct val="50000"/>
                  <a:buFont typeface="Wingdings" panose="05000000000000000000" pitchFamily="2" charset="2"/>
                  <a:buChar char="p"/>
                  <a:defRPr/>
                </a:pPr>
                <a:r>
                  <a:rPr lang="zh-CN" altLang="en-US" sz="1400" dirty="0" smtClean="0">
                    <a:solidFill>
                      <a:srgbClr val="2D2015"/>
                    </a:solidFill>
                  </a:rPr>
                  <a:t>与</a:t>
                </a:r>
                <a:r>
                  <a:rPr lang="zh-CN" altLang="en-US" sz="1400" dirty="0">
                    <a:solidFill>
                      <a:srgbClr val="2D2015"/>
                    </a:solidFill>
                  </a:rPr>
                  <a:t>传统</a:t>
                </a:r>
                <a:r>
                  <a:rPr lang="zh-CN" altLang="en-US" sz="1400" dirty="0" smtClean="0">
                    <a:solidFill>
                      <a:srgbClr val="2D2015"/>
                    </a:solidFill>
                  </a:rPr>
                  <a:t>的</a:t>
                </a:r>
                <a:r>
                  <a:rPr lang="en-US" altLang="zh-CN" sz="1400" dirty="0" smtClean="0">
                    <a:solidFill>
                      <a:srgbClr val="2D2015"/>
                    </a:solidFill>
                    <a:cs typeface="Arial" panose="020B0604020202020204" pitchFamily="34" charset="0"/>
                  </a:rPr>
                  <a:t>RDS </a:t>
                </a:r>
                <a:r>
                  <a:rPr lang="en-US" altLang="zh-CN" sz="1400" dirty="0">
                    <a:solidFill>
                      <a:srgbClr val="2D2015"/>
                    </a:solidFill>
                    <a:cs typeface="Arial" panose="020B0604020202020204" pitchFamily="34" charset="0"/>
                  </a:rPr>
                  <a:t>for </a:t>
                </a:r>
                <a:r>
                  <a:rPr lang="en-US" altLang="zh-CN" sz="1400" dirty="0" smtClean="0">
                    <a:solidFill>
                      <a:srgbClr val="2D2015"/>
                    </a:solidFill>
                    <a:cs typeface="Arial" panose="020B0604020202020204" pitchFamily="34" charset="0"/>
                  </a:rPr>
                  <a:t>MySQL </a:t>
                </a:r>
                <a:r>
                  <a:rPr lang="zh-CN" altLang="en-US" sz="1400" dirty="0" smtClean="0">
                    <a:solidFill>
                      <a:srgbClr val="2D2015"/>
                    </a:solidFill>
                  </a:rPr>
                  <a:t>相比</a:t>
                </a:r>
                <a:r>
                  <a:rPr lang="zh-CN" altLang="en-US" sz="1400" dirty="0">
                    <a:solidFill>
                      <a:srgbClr val="2D2015"/>
                    </a:solidFill>
                  </a:rPr>
                  <a:t>，不再需要</a:t>
                </a:r>
                <a:r>
                  <a:rPr lang="zh-CN" altLang="en-US" sz="1400" dirty="0" smtClean="0">
                    <a:solidFill>
                      <a:srgbClr val="2D2015"/>
                    </a:solidFill>
                  </a:rPr>
                  <a:t>刷 </a:t>
                </a:r>
                <a:r>
                  <a:rPr lang="en-US" altLang="zh-CN" sz="1400" dirty="0" smtClean="0">
                    <a:solidFill>
                      <a:srgbClr val="2D2015"/>
                    </a:solidFill>
                    <a:cs typeface="Arial" panose="020B0604020202020204" pitchFamily="34" charset="0"/>
                  </a:rPr>
                  <a:t>page</a:t>
                </a:r>
                <a:r>
                  <a:rPr lang="zh-CN" altLang="en-US" sz="1400" dirty="0">
                    <a:solidFill>
                      <a:srgbClr val="2D2015"/>
                    </a:solidFill>
                  </a:rPr>
                  <a:t>，所有的更新</a:t>
                </a:r>
                <a:r>
                  <a:rPr lang="zh-CN" altLang="en-US" sz="1400" dirty="0" smtClean="0">
                    <a:solidFill>
                      <a:srgbClr val="2D2015"/>
                    </a:solidFill>
                  </a:rPr>
                  <a:t>操作仅记录</a:t>
                </a:r>
                <a:r>
                  <a:rPr lang="zh-CN" altLang="en-US" sz="1400" dirty="0">
                    <a:solidFill>
                      <a:srgbClr val="2D2015"/>
                    </a:solidFill>
                  </a:rPr>
                  <a:t>日志，不再</a:t>
                </a:r>
                <a:r>
                  <a:rPr lang="zh-CN" altLang="en-US" sz="1400" dirty="0" smtClean="0">
                    <a:solidFill>
                      <a:srgbClr val="2D2015"/>
                    </a:solidFill>
                  </a:rPr>
                  <a:t>需要 </a:t>
                </a:r>
                <a:r>
                  <a:rPr lang="en-US" altLang="zh-CN" sz="1400" dirty="0" smtClean="0">
                    <a:solidFill>
                      <a:srgbClr val="2D2015"/>
                    </a:solidFill>
                    <a:cs typeface="Arial" panose="020B0604020202020204" pitchFamily="34" charset="0"/>
                  </a:rPr>
                  <a:t>double </a:t>
                </a:r>
                <a:r>
                  <a:rPr lang="en-US" altLang="zh-CN" sz="1400" dirty="0">
                    <a:solidFill>
                      <a:srgbClr val="2D2015"/>
                    </a:solidFill>
                    <a:cs typeface="Arial" panose="020B0604020202020204" pitchFamily="34" charset="0"/>
                  </a:rPr>
                  <a:t>write</a:t>
                </a:r>
                <a:r>
                  <a:rPr lang="zh-CN" altLang="en-US" sz="1400" dirty="0">
                    <a:solidFill>
                      <a:srgbClr val="2D2015"/>
                    </a:solidFill>
                  </a:rPr>
                  <a:t>。减少了宝贵的网络</a:t>
                </a:r>
                <a:r>
                  <a:rPr lang="zh-CN" altLang="en-US" sz="1400" dirty="0" smtClean="0">
                    <a:solidFill>
                      <a:srgbClr val="2D2015"/>
                    </a:solidFill>
                  </a:rPr>
                  <a:t>带宽。</a:t>
                </a:r>
                <a:endParaRPr lang="en-US" altLang="zh-CN" sz="1400" dirty="0">
                  <a:solidFill>
                    <a:srgbClr val="2D2015"/>
                  </a:solidFill>
                </a:endParaRPr>
              </a:p>
            </p:txBody>
          </p:sp>
        </p:grpSp>
      </p:grpSp>
      <p:sp>
        <p:nvSpPr>
          <p:cNvPr id="70" name="流程图: 磁盘 223"/>
          <p:cNvSpPr>
            <a:spLocks noChangeArrowheads="1"/>
          </p:cNvSpPr>
          <p:nvPr/>
        </p:nvSpPr>
        <p:spPr bwMode="auto">
          <a:xfrm>
            <a:off x="4095657" y="2220625"/>
            <a:ext cx="827695" cy="397290"/>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000" u="none" strike="noStrike" kern="0" cap="none" spc="0" normalizeH="0" baseline="0" noProof="0" dirty="0">
                <a:ln>
                  <a:noFill/>
                </a:ln>
                <a:solidFill>
                  <a:schemeClr val="bg1"/>
                </a:solidFill>
                <a:effectLst/>
                <a:uLnTx/>
                <a:uFillTx/>
                <a:cs typeface="Arial" panose="020B0604020202020204" pitchFamily="34" charset="0"/>
              </a:rPr>
              <a:t>SQL Node 2(R)</a:t>
            </a:r>
            <a:endParaRPr kumimoji="0" lang="zh-CN" altLang="en-US" sz="1000" u="none" strike="noStrike" kern="0" cap="none" spc="0" normalizeH="0" baseline="0" noProof="0" dirty="0">
              <a:ln>
                <a:noFill/>
              </a:ln>
              <a:solidFill>
                <a:schemeClr val="bg1"/>
              </a:solidFill>
              <a:effectLst/>
              <a:uLnTx/>
              <a:uFillTx/>
              <a:cs typeface="Arial" panose="020B0604020202020204" pitchFamily="34" charset="0"/>
            </a:endParaRPr>
          </a:p>
        </p:txBody>
      </p:sp>
      <p:sp>
        <p:nvSpPr>
          <p:cNvPr id="71" name="流程图: 磁盘 223"/>
          <p:cNvSpPr>
            <a:spLocks noChangeArrowheads="1"/>
          </p:cNvSpPr>
          <p:nvPr/>
        </p:nvSpPr>
        <p:spPr bwMode="auto">
          <a:xfrm>
            <a:off x="3848302" y="2335940"/>
            <a:ext cx="827695" cy="397290"/>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000" b="1" u="none" strike="noStrike" kern="0" cap="none" spc="0" normalizeH="0" baseline="0" noProof="0" dirty="0">
                <a:ln>
                  <a:noFill/>
                </a:ln>
                <a:solidFill>
                  <a:schemeClr val="bg1"/>
                </a:solidFill>
                <a:effectLst/>
                <a:uLnTx/>
                <a:uFillTx/>
                <a:cs typeface="Arial" panose="020B0604020202020204" pitchFamily="34" charset="0"/>
              </a:rPr>
              <a:t>SQL Node 2(R)</a:t>
            </a:r>
            <a:endParaRPr kumimoji="0" lang="zh-CN" altLang="en-US" sz="1000" b="1" u="none" strike="noStrike" kern="0" cap="none" spc="0" normalizeH="0" baseline="0" noProof="0" dirty="0">
              <a:ln>
                <a:noFill/>
              </a:ln>
              <a:solidFill>
                <a:schemeClr val="bg1"/>
              </a:solidFill>
              <a:effectLst/>
              <a:uLnTx/>
              <a:uFillTx/>
              <a:cs typeface="Arial" panose="020B0604020202020204" pitchFamily="34" charset="0"/>
            </a:endParaRPr>
          </a:p>
        </p:txBody>
      </p:sp>
      <p:sp>
        <p:nvSpPr>
          <p:cNvPr id="72" name="流程图: 磁盘 223"/>
          <p:cNvSpPr>
            <a:spLocks noChangeArrowheads="1"/>
          </p:cNvSpPr>
          <p:nvPr/>
        </p:nvSpPr>
        <p:spPr bwMode="auto">
          <a:xfrm>
            <a:off x="3612316" y="2409272"/>
            <a:ext cx="827695" cy="397289"/>
          </a:xfrm>
          <a:prstGeom prst="flowChartMagneticDisk">
            <a:avLst/>
          </a:prstGeom>
          <a:solidFill>
            <a:srgbClr val="0070C0"/>
          </a:solidFill>
          <a:ln w="9525" algn="ctr">
            <a:solidFill>
              <a:srgbClr val="FFFFFF"/>
            </a:solidFill>
            <a:round/>
          </a:ln>
        </p:spPr>
        <p:txBody>
          <a:bodyPr wrap="square" lIns="69050" tIns="34525" rIns="69050" bIns="34525" anchor="t">
            <a:noAutofit/>
          </a:bodyPr>
          <a:lstStyle/>
          <a:p>
            <a:pPr marL="0" marR="0" lvl="0" indent="0" algn="ctr" defTabSz="685800" eaLnBrk="1" fontAlgn="auto" latinLnBrk="0" hangingPunct="1">
              <a:lnSpc>
                <a:spcPct val="100000"/>
              </a:lnSpc>
              <a:spcBef>
                <a:spcPts val="0"/>
              </a:spcBef>
              <a:spcAft>
                <a:spcPts val="0"/>
              </a:spcAft>
              <a:buClr>
                <a:srgbClr val="FD0000"/>
              </a:buClr>
              <a:buSzTx/>
              <a:buNone/>
              <a:defRPr/>
            </a:pPr>
            <a:r>
              <a:rPr kumimoji="0" lang="en-US" altLang="zh-CN" sz="1000" b="1" u="none" strike="noStrike" kern="0" cap="none" spc="0" normalizeH="0" baseline="0" noProof="0" dirty="0">
                <a:ln>
                  <a:noFill/>
                </a:ln>
                <a:effectLst/>
                <a:uLnTx/>
                <a:uFillTx/>
                <a:cs typeface="Arial" panose="020B0604020202020204" pitchFamily="34" charset="0"/>
              </a:rPr>
              <a:t>SQL Node 2(R)</a:t>
            </a:r>
            <a:endParaRPr kumimoji="0" lang="zh-CN" altLang="en-US" sz="1000" b="1" u="none" strike="noStrike" kern="0" cap="none" spc="0" normalizeH="0" baseline="0" noProof="0" dirty="0">
              <a:ln>
                <a:noFill/>
              </a:ln>
              <a:effectLst/>
              <a:uLnTx/>
              <a:uFillTx/>
              <a:cs typeface="Arial" panose="020B0604020202020204" pitchFamily="34" charset="0"/>
            </a:endParaRPr>
          </a:p>
        </p:txBody>
      </p:sp>
      <p:sp>
        <p:nvSpPr>
          <p:cNvPr id="5" name="标题 4"/>
          <p:cNvSpPr>
            <a:spLocks noGrp="1"/>
          </p:cNvSpPr>
          <p:nvPr>
            <p:ph type="title"/>
          </p:nvPr>
        </p:nvSpPr>
        <p:spPr/>
        <p:txBody>
          <a:bodyPr/>
          <a:lstStyle/>
          <a:p>
            <a:r>
              <a:rPr lang="zh-CN" altLang="en-US" dirty="0" smtClean="0"/>
              <a:t>更</a:t>
            </a:r>
            <a:r>
              <a:rPr lang="zh-CN" altLang="en-US" dirty="0"/>
              <a:t>高性价</a:t>
            </a:r>
            <a:r>
              <a:rPr lang="zh-CN" altLang="en-US" dirty="0" smtClean="0"/>
              <a:t>比</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数据库在企业中有着重要的地位和应用，华为</a:t>
            </a:r>
            <a:r>
              <a:rPr lang="en-US" altLang="zh-CN" dirty="0" err="1" smtClean="0"/>
              <a:t>GaussDB</a:t>
            </a:r>
            <a:r>
              <a:rPr lang="zh-CN" altLang="en-US" dirty="0" smtClean="0"/>
              <a:t>数据库在鲲鹏生态中是主力场景之一。数据库总体可以分为关系型数据库和非关系型数据库。</a:t>
            </a:r>
            <a:endParaRPr lang="en-US" altLang="zh-CN" dirty="0" smtClean="0"/>
          </a:p>
          <a:p>
            <a:r>
              <a:rPr lang="zh-CN" altLang="en-US" dirty="0" smtClean="0"/>
              <a:t>对于关系型数据库，有企业生产交易的</a:t>
            </a:r>
            <a:r>
              <a:rPr lang="en-US" altLang="zh-CN" dirty="0" smtClean="0"/>
              <a:t>OLTP</a:t>
            </a:r>
            <a:r>
              <a:rPr lang="zh-CN" altLang="en-US" dirty="0" smtClean="0"/>
              <a:t>数据库和企业分析的</a:t>
            </a:r>
            <a:r>
              <a:rPr lang="en-US" altLang="zh-CN" dirty="0" smtClean="0"/>
              <a:t>OLAP</a:t>
            </a:r>
            <a:r>
              <a:rPr lang="zh-CN" altLang="en-US" dirty="0" smtClean="0"/>
              <a:t>数据库。针对</a:t>
            </a:r>
            <a:r>
              <a:rPr lang="en-US" altLang="zh-CN" dirty="0" smtClean="0"/>
              <a:t>OLTP</a:t>
            </a:r>
            <a:r>
              <a:rPr lang="zh-CN" altLang="en-US" dirty="0" smtClean="0"/>
              <a:t>应用场景华为推出云数据库</a:t>
            </a:r>
            <a:r>
              <a:rPr lang="en-US" altLang="zh-CN" dirty="0" err="1" smtClean="0"/>
              <a:t>GaussDB</a:t>
            </a:r>
            <a:r>
              <a:rPr lang="en-US" altLang="zh-CN" dirty="0" smtClean="0"/>
              <a:t>(for MySQL)</a:t>
            </a:r>
            <a:r>
              <a:rPr lang="zh-CN" altLang="en-US" dirty="0" smtClean="0"/>
              <a:t>和</a:t>
            </a:r>
            <a:r>
              <a:rPr lang="en-US" altLang="zh-CN" dirty="0" err="1" smtClean="0"/>
              <a:t>GaussDB</a:t>
            </a:r>
            <a:r>
              <a:rPr lang="en-US" altLang="zh-CN" dirty="0" smtClean="0"/>
              <a:t>(</a:t>
            </a:r>
            <a:r>
              <a:rPr lang="en-US" altLang="zh-CN" dirty="0" err="1" smtClean="0"/>
              <a:t>openGauss</a:t>
            </a:r>
            <a:r>
              <a:rPr lang="en-US" altLang="zh-CN" dirty="0" smtClean="0"/>
              <a:t>)</a:t>
            </a:r>
            <a:r>
              <a:rPr lang="zh-CN" altLang="en-US" dirty="0" smtClean="0"/>
              <a:t> ；</a:t>
            </a:r>
            <a:r>
              <a:rPr lang="en-US" altLang="zh-CN" dirty="0" smtClean="0"/>
              <a:t>OLAP</a:t>
            </a:r>
            <a:r>
              <a:rPr lang="zh-CN" altLang="en-US" dirty="0" smtClean="0"/>
              <a:t>场景则推出数据仓库服务</a:t>
            </a:r>
            <a:r>
              <a:rPr lang="en-US" altLang="zh-CN" dirty="0" err="1" smtClean="0"/>
              <a:t>GaussDB</a:t>
            </a:r>
            <a:r>
              <a:rPr lang="en-US" altLang="zh-CN" dirty="0" smtClean="0"/>
              <a:t>(DWS)</a:t>
            </a:r>
            <a:r>
              <a:rPr lang="zh-CN" altLang="en-US" dirty="0" smtClean="0"/>
              <a:t> 。</a:t>
            </a:r>
            <a:endParaRPr lang="en-US" altLang="zh-CN" dirty="0" smtClean="0"/>
          </a:p>
          <a:p>
            <a:r>
              <a:rPr lang="zh-CN" altLang="en-US" dirty="0" smtClean="0"/>
              <a:t>对于非关系型数据库，目前有</a:t>
            </a:r>
            <a:r>
              <a:rPr lang="en-US" altLang="zh-CN" dirty="0" err="1" smtClean="0"/>
              <a:t>GaussDB</a:t>
            </a:r>
            <a:r>
              <a:rPr lang="en-US" altLang="zh-CN" dirty="0" smtClean="0"/>
              <a:t>(for Mongo)</a:t>
            </a:r>
            <a:r>
              <a:rPr lang="zh-CN" altLang="en-US" dirty="0" smtClean="0"/>
              <a:t>和</a:t>
            </a:r>
            <a:r>
              <a:rPr lang="en-US" altLang="zh-CN" dirty="0" err="1" smtClean="0"/>
              <a:t>GaussDB</a:t>
            </a:r>
            <a:r>
              <a:rPr lang="en-US" altLang="zh-CN" dirty="0" smtClean="0"/>
              <a:t>(for Cassandra)</a:t>
            </a:r>
            <a:r>
              <a:rPr lang="zh-CN" altLang="en-US" dirty="0" smtClean="0"/>
              <a:t> 。</a:t>
            </a:r>
            <a:endParaRPr lang="en-US" altLang="zh-CN" dirty="0" smtClean="0"/>
          </a:p>
          <a:p>
            <a:r>
              <a:rPr lang="zh-CN" altLang="en-US" dirty="0" smtClean="0"/>
              <a:t>数据库技术革新正在打破现有秩序，云化，分布式，多模处理是未来主要趋势。本章重点介绍华为</a:t>
            </a:r>
            <a:r>
              <a:rPr lang="en-US" altLang="zh-CN" dirty="0" err="1" smtClean="0"/>
              <a:t>GaussDB</a:t>
            </a:r>
            <a:r>
              <a:rPr lang="en-US" altLang="zh-CN" dirty="0" smtClean="0"/>
              <a:t>(for MySQL)</a:t>
            </a:r>
            <a:r>
              <a:rPr lang="zh-CN" altLang="en-US" dirty="0" smtClean="0"/>
              <a:t>云数据库的特性和应用场景，并介绍部分应用案例。</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GaussDB</a:t>
            </a:r>
            <a:r>
              <a:rPr lang="en-US" altLang="zh-CN" dirty="0" smtClean="0"/>
              <a:t>(for MySQL)</a:t>
            </a:r>
            <a:r>
              <a:rPr lang="zh-CN" altLang="en-US" dirty="0" smtClean="0"/>
              <a:t>数据库实例规格</a:t>
            </a:r>
            <a:endParaRPr lang="zh-CN" altLang="en-US" dirty="0"/>
          </a:p>
        </p:txBody>
      </p:sp>
      <p:graphicFrame>
        <p:nvGraphicFramePr>
          <p:cNvPr id="4" name="表格 3"/>
          <p:cNvGraphicFramePr>
            <a:graphicFrameLocks noGrp="1"/>
          </p:cNvGraphicFramePr>
          <p:nvPr/>
        </p:nvGraphicFramePr>
        <p:xfrm>
          <a:off x="2500312" y="1903731"/>
          <a:ext cx="6809942" cy="3364459"/>
        </p:xfrm>
        <a:graphic>
          <a:graphicData uri="http://schemas.openxmlformats.org/drawingml/2006/table">
            <a:tbl>
              <a:tblPr/>
              <a:tblGrid>
                <a:gridCol w="2352406"/>
                <a:gridCol w="1622122"/>
                <a:gridCol w="2835414"/>
              </a:tblGrid>
              <a:tr h="480637">
                <a:tc>
                  <a:txBody>
                    <a:bodyPr/>
                    <a:lstStyle/>
                    <a:p>
                      <a:pPr algn="ctr"/>
                      <a:r>
                        <a:rPr lang="zh-CN" altLang="en-US" sz="1800" b="1" dirty="0"/>
                        <a:t>规格</a:t>
                      </a:r>
                      <a:endParaRPr lang="zh-CN" altLang="en-US" sz="1800" b="1" dirty="0"/>
                    </a:p>
                  </a:txBody>
                  <a:tcPr marL="90000" marR="90000" marT="46800" marB="468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sz="1800" b="1" dirty="0"/>
                        <a:t>vCPU(</a:t>
                      </a:r>
                      <a:r>
                        <a:rPr lang="zh-CN" altLang="en-US" sz="1800" b="1" dirty="0"/>
                        <a:t>个</a:t>
                      </a:r>
                      <a:r>
                        <a:rPr lang="en-US" altLang="zh-CN" sz="1800" b="1" dirty="0"/>
                        <a:t>)</a:t>
                      </a:r>
                      <a:endParaRPr lang="en-US" altLang="zh-CN" sz="1800" b="1" dirty="0"/>
                    </a:p>
                  </a:txBody>
                  <a:tcPr marL="90000" marR="90000" marT="46800" marB="46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a:t>内存</a:t>
                      </a:r>
                      <a:r>
                        <a:rPr lang="en-US" altLang="zh-CN" sz="1800" b="1" dirty="0"/>
                        <a:t>(</a:t>
                      </a:r>
                      <a:r>
                        <a:rPr lang="en-US" sz="1800" b="1" dirty="0"/>
                        <a:t>GB)</a:t>
                      </a:r>
                      <a:endParaRPr lang="en-US" sz="1800" b="1" dirty="0"/>
                    </a:p>
                  </a:txBody>
                  <a:tcPr marL="90000" marR="90000" marT="46800" marB="46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80637">
                <a:tc rowSpan="3">
                  <a:txBody>
                    <a:bodyPr/>
                    <a:lstStyle/>
                    <a:p>
                      <a:pPr algn="ctr"/>
                      <a:r>
                        <a:rPr lang="zh-CN" altLang="en-US" sz="1800" dirty="0"/>
                        <a:t>通用增强型</a:t>
                      </a:r>
                      <a:endParaRPr lang="zh-CN" altLang="en-US" sz="1800" dirty="0"/>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ctr"/>
                      <a:r>
                        <a:rPr lang="en-US" altLang="zh-CN" sz="1800"/>
                        <a:t>16</a:t>
                      </a:r>
                      <a:endParaRPr lang="en-US" altLang="zh-CN" sz="1800"/>
                    </a:p>
                  </a:txBody>
                  <a:tcPr marL="90000" marR="90000" marT="46800" marB="46800" anchor="ctr"/>
                </a:tc>
                <a:tc>
                  <a:txBody>
                    <a:bodyPr/>
                    <a:lstStyle/>
                    <a:p>
                      <a:pPr algn="ctr"/>
                      <a:r>
                        <a:rPr lang="en-US" altLang="zh-CN" sz="1800"/>
                        <a:t>64</a:t>
                      </a:r>
                      <a:endParaRPr lang="en-US" altLang="zh-CN" sz="1800"/>
                    </a:p>
                  </a:txBody>
                  <a:tcPr marL="90000" marR="90000" marT="46800" marB="46800" anchor="ctr">
                    <a:lnR w="28575" cap="flat" cmpd="sng" algn="ctr">
                      <a:solidFill>
                        <a:schemeClr val="tx1"/>
                      </a:solidFill>
                      <a:prstDash val="solid"/>
                      <a:round/>
                      <a:headEnd type="none" w="med" len="med"/>
                      <a:tailEnd type="none" w="med" len="med"/>
                    </a:lnR>
                  </a:tcPr>
                </a:tc>
              </a:tr>
              <a:tr h="480637">
                <a:tc vMerge="1">
                  <a:tcPr/>
                </a:tc>
                <a:tc>
                  <a:txBody>
                    <a:bodyPr/>
                    <a:lstStyle/>
                    <a:p>
                      <a:pPr algn="ctr"/>
                      <a:r>
                        <a:rPr lang="en-US" altLang="zh-CN" sz="1800"/>
                        <a:t>32</a:t>
                      </a:r>
                      <a:endParaRPr lang="en-US" altLang="zh-CN" sz="1800"/>
                    </a:p>
                  </a:txBody>
                  <a:tcPr marL="90000" marR="90000" marT="46800" marB="46800" anchor="ctr"/>
                </a:tc>
                <a:tc>
                  <a:txBody>
                    <a:bodyPr/>
                    <a:lstStyle/>
                    <a:p>
                      <a:pPr algn="ctr"/>
                      <a:r>
                        <a:rPr lang="en-US" altLang="zh-CN" sz="1800"/>
                        <a:t>128</a:t>
                      </a:r>
                      <a:endParaRPr lang="en-US" altLang="zh-CN" sz="1800"/>
                    </a:p>
                  </a:txBody>
                  <a:tcPr marL="90000" marR="90000" marT="46800" marB="46800" anchor="ctr">
                    <a:lnR w="28575" cap="flat" cmpd="sng" algn="ctr">
                      <a:solidFill>
                        <a:schemeClr val="tx1"/>
                      </a:solidFill>
                      <a:prstDash val="solid"/>
                      <a:round/>
                      <a:headEnd type="none" w="med" len="med"/>
                      <a:tailEnd type="none" w="med" len="med"/>
                    </a:lnR>
                  </a:tcPr>
                </a:tc>
              </a:tr>
              <a:tr h="480637">
                <a:tc vMerge="1">
                  <a:tcPr/>
                </a:tc>
                <a:tc>
                  <a:txBody>
                    <a:bodyPr/>
                    <a:lstStyle/>
                    <a:p>
                      <a:pPr algn="ctr"/>
                      <a:r>
                        <a:rPr lang="en-US" altLang="zh-CN" sz="1800" dirty="0"/>
                        <a:t>60</a:t>
                      </a:r>
                      <a:endParaRPr lang="en-US" altLang="zh-CN" sz="1800" dirty="0"/>
                    </a:p>
                  </a:txBody>
                  <a:tcPr marL="90000" marR="90000" marT="46800" marB="46800" anchor="ctr"/>
                </a:tc>
                <a:tc>
                  <a:txBody>
                    <a:bodyPr/>
                    <a:lstStyle/>
                    <a:p>
                      <a:pPr algn="ctr"/>
                      <a:r>
                        <a:rPr lang="en-US" altLang="zh-CN" sz="1800" dirty="0"/>
                        <a:t>256</a:t>
                      </a:r>
                      <a:endParaRPr lang="en-US" altLang="zh-CN" sz="1800" dirty="0"/>
                    </a:p>
                  </a:txBody>
                  <a:tcPr marL="90000" marR="90000" marT="46800" marB="46800" anchor="ctr">
                    <a:lnR w="28575" cap="flat" cmpd="sng" algn="ctr">
                      <a:solidFill>
                        <a:schemeClr val="tx1"/>
                      </a:solidFill>
                      <a:prstDash val="solid"/>
                      <a:round/>
                      <a:headEnd type="none" w="med" len="med"/>
                      <a:tailEnd type="none" w="med" len="med"/>
                    </a:lnR>
                  </a:tcPr>
                </a:tc>
              </a:tr>
              <a:tr h="480637">
                <a:tc rowSpan="3">
                  <a:txBody>
                    <a:bodyPr/>
                    <a:lstStyle/>
                    <a:p>
                      <a:pPr algn="ctr"/>
                      <a:r>
                        <a:rPr lang="zh-CN" altLang="en-US" sz="1800" dirty="0"/>
                        <a:t>鲲鹏通用增强型</a:t>
                      </a:r>
                      <a:endParaRPr lang="zh-CN" altLang="en-US" sz="1800" dirty="0"/>
                    </a:p>
                  </a:txBody>
                  <a:tcPr marL="90000" marR="90000" marT="46800" marB="468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800"/>
                        <a:t>16</a:t>
                      </a:r>
                      <a:endParaRPr lang="en-US" altLang="zh-CN" sz="1800"/>
                    </a:p>
                  </a:txBody>
                  <a:tcPr marL="90000" marR="90000" marT="46800" marB="46800" anchor="ctr"/>
                </a:tc>
                <a:tc>
                  <a:txBody>
                    <a:bodyPr/>
                    <a:lstStyle/>
                    <a:p>
                      <a:pPr algn="ctr"/>
                      <a:r>
                        <a:rPr lang="en-US" altLang="zh-CN" sz="1800"/>
                        <a:t>64</a:t>
                      </a:r>
                      <a:endParaRPr lang="en-US" altLang="zh-CN" sz="1800"/>
                    </a:p>
                  </a:txBody>
                  <a:tcPr marL="90000" marR="90000" marT="46800" marB="46800" anchor="ctr">
                    <a:lnR w="28575" cap="flat" cmpd="sng" algn="ctr">
                      <a:solidFill>
                        <a:schemeClr val="tx1"/>
                      </a:solidFill>
                      <a:prstDash val="solid"/>
                      <a:round/>
                      <a:headEnd type="none" w="med" len="med"/>
                      <a:tailEnd type="none" w="med" len="med"/>
                    </a:lnR>
                  </a:tcPr>
                </a:tc>
              </a:tr>
              <a:tr h="480637">
                <a:tc vMerge="1">
                  <a:tcPr/>
                </a:tc>
                <a:tc>
                  <a:txBody>
                    <a:bodyPr/>
                    <a:lstStyle/>
                    <a:p>
                      <a:pPr algn="ctr"/>
                      <a:r>
                        <a:rPr lang="en-US" altLang="zh-CN" sz="1800"/>
                        <a:t>32</a:t>
                      </a:r>
                      <a:endParaRPr lang="en-US" altLang="zh-CN" sz="1800"/>
                    </a:p>
                  </a:txBody>
                  <a:tcPr marL="90000" marR="90000" marT="46800" marB="46800" anchor="ctr"/>
                </a:tc>
                <a:tc>
                  <a:txBody>
                    <a:bodyPr/>
                    <a:lstStyle/>
                    <a:p>
                      <a:pPr algn="ctr"/>
                      <a:r>
                        <a:rPr lang="en-US" altLang="zh-CN" sz="1800"/>
                        <a:t>128</a:t>
                      </a:r>
                      <a:endParaRPr lang="en-US" altLang="zh-CN" sz="1800"/>
                    </a:p>
                  </a:txBody>
                  <a:tcPr marL="90000" marR="90000" marT="46800" marB="46800" anchor="ctr">
                    <a:lnR w="28575" cap="flat" cmpd="sng" algn="ctr">
                      <a:solidFill>
                        <a:schemeClr val="tx1"/>
                      </a:solidFill>
                      <a:prstDash val="solid"/>
                      <a:round/>
                      <a:headEnd type="none" w="med" len="med"/>
                      <a:tailEnd type="none" w="med" len="med"/>
                    </a:lnR>
                  </a:tcPr>
                </a:tc>
              </a:tr>
              <a:tr h="480637">
                <a:tc vMerge="1">
                  <a:tcPr/>
                </a:tc>
                <a:tc>
                  <a:txBody>
                    <a:bodyPr/>
                    <a:lstStyle/>
                    <a:p>
                      <a:pPr algn="ctr"/>
                      <a:r>
                        <a:rPr lang="en-US" altLang="zh-CN" sz="1800" dirty="0"/>
                        <a:t>48</a:t>
                      </a:r>
                      <a:endParaRPr lang="en-US" altLang="zh-CN" sz="1800" dirty="0"/>
                    </a:p>
                  </a:txBody>
                  <a:tcPr marL="90000" marR="90000" marT="46800" marB="46800" anchor="ctr">
                    <a:lnB w="28575" cap="flat" cmpd="sng" algn="ctr">
                      <a:solidFill>
                        <a:schemeClr val="tx1"/>
                      </a:solidFill>
                      <a:prstDash val="solid"/>
                      <a:round/>
                      <a:headEnd type="none" w="med" len="med"/>
                      <a:tailEnd type="none" w="med" len="med"/>
                    </a:lnB>
                  </a:tcPr>
                </a:tc>
                <a:tc>
                  <a:txBody>
                    <a:bodyPr/>
                    <a:lstStyle/>
                    <a:p>
                      <a:pPr algn="ctr"/>
                      <a:r>
                        <a:rPr lang="en-US" altLang="zh-CN" sz="1800" dirty="0"/>
                        <a:t>192</a:t>
                      </a:r>
                      <a:endParaRPr lang="en-US" altLang="zh-CN" sz="1800" dirty="0"/>
                    </a:p>
                  </a:txBody>
                  <a:tcPr marL="90000" marR="90000" marT="46800" marB="468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53304" y="1246010"/>
            <a:ext cx="11204917" cy="5182165"/>
            <a:chOff x="408242" y="1246010"/>
            <a:chExt cx="11204917" cy="5182165"/>
          </a:xfrm>
        </p:grpSpPr>
        <p:sp>
          <p:nvSpPr>
            <p:cNvPr id="82" name="文本框 81"/>
            <p:cNvSpPr txBox="1"/>
            <p:nvPr/>
          </p:nvSpPr>
          <p:spPr>
            <a:xfrm>
              <a:off x="414263" y="3889794"/>
              <a:ext cx="5361449" cy="1631216"/>
            </a:xfrm>
            <a:prstGeom prst="rect">
              <a:avLst/>
            </a:prstGeom>
            <a:noFill/>
          </p:spPr>
          <p:txBody>
            <a:bodyPr wrap="square" rtlCol="0">
              <a:spAutoFit/>
            </a:bodyPr>
            <a:lstStyle/>
            <a:p>
              <a:pPr marL="285750" indent="-285750" defTabSz="215265">
                <a:lnSpc>
                  <a:spcPct val="200000"/>
                </a:lnSpc>
                <a:buSzPct val="50000"/>
                <a:buFont typeface="Wingdings" panose="05000000000000000000" pitchFamily="2" charset="2"/>
                <a:buChar char="l"/>
              </a:pPr>
              <a:r>
                <a:rPr lang="zh-CN" altLang="en-US" b="1" dirty="0"/>
                <a:t>行业痛点</a:t>
              </a:r>
              <a:r>
                <a:rPr lang="zh-CN" altLang="en-US" b="1" dirty="0" smtClean="0"/>
                <a:t>：</a:t>
              </a:r>
              <a:endParaRPr kumimoji="1" lang="en-US" altLang="zh-CN" sz="1800" dirty="0">
                <a:cs typeface="微软雅黑" panose="020B0503020204020204" pitchFamily="34" charset="-122"/>
              </a:endParaRPr>
            </a:p>
            <a:p>
              <a:pPr marL="742950" lvl="1" indent="-285750" defTabSz="215265">
                <a:lnSpc>
                  <a:spcPct val="200000"/>
                </a:lnSpc>
                <a:buSzPct val="50000"/>
                <a:buFont typeface="Wingdings" panose="05000000000000000000" pitchFamily="2" charset="2"/>
                <a:buChar char="p"/>
              </a:pPr>
              <a:r>
                <a:rPr kumimoji="1" lang="zh-CN" altLang="en-US" sz="1600" dirty="0">
                  <a:cs typeface="微软雅黑" panose="020B0503020204020204" pitchFamily="34" charset="-122"/>
                </a:rPr>
                <a:t>不能接受数据丢失，故障恢复秒</a:t>
              </a:r>
              <a:r>
                <a:rPr kumimoji="1" lang="zh-CN" altLang="en-US" sz="1600" dirty="0" smtClean="0">
                  <a:cs typeface="微软雅黑" panose="020B0503020204020204" pitchFamily="34" charset="-122"/>
                </a:rPr>
                <a:t>级；</a:t>
              </a:r>
              <a:endParaRPr kumimoji="1" lang="en-US" altLang="zh-CN" sz="1600" dirty="0">
                <a:cs typeface="微软雅黑" panose="020B0503020204020204" pitchFamily="34" charset="-122"/>
              </a:endParaRPr>
            </a:p>
            <a:p>
              <a:pPr marL="742950" lvl="1" indent="-285750" defTabSz="215265">
                <a:lnSpc>
                  <a:spcPct val="200000"/>
                </a:lnSpc>
                <a:buSzPct val="50000"/>
                <a:buFont typeface="Wingdings" panose="05000000000000000000" pitchFamily="2" charset="2"/>
                <a:buChar char="p"/>
              </a:pPr>
              <a:r>
                <a:rPr kumimoji="1" lang="zh-CN" altLang="en-US" sz="1600" dirty="0">
                  <a:cs typeface="微软雅黑" panose="020B0503020204020204" pitchFamily="34" charset="-122"/>
                </a:rPr>
                <a:t>传统</a:t>
              </a:r>
              <a:r>
                <a:rPr kumimoji="1" lang="en-US" altLang="zh-CN" sz="1600" dirty="0">
                  <a:cs typeface="微软雅黑" panose="020B0503020204020204" pitchFamily="34" charset="-122"/>
                </a:rPr>
                <a:t>MySQL</a:t>
              </a:r>
              <a:r>
                <a:rPr kumimoji="1" lang="zh-CN" altLang="en-US" sz="1600" dirty="0">
                  <a:cs typeface="微软雅黑" panose="020B0503020204020204" pitchFamily="34" charset="-122"/>
                </a:rPr>
                <a:t>不能支持此</a:t>
              </a:r>
              <a:r>
                <a:rPr kumimoji="1" lang="zh-CN" altLang="en-US" sz="1600" dirty="0" smtClean="0">
                  <a:cs typeface="微软雅黑" panose="020B0503020204020204" pitchFamily="34" charset="-122"/>
                </a:rPr>
                <a:t>高要求。</a:t>
              </a:r>
              <a:endParaRPr kumimoji="1" lang="zh-CN" altLang="en-US" sz="1600" dirty="0">
                <a:cs typeface="微软雅黑" panose="020B0503020204020204" pitchFamily="34" charset="-122"/>
              </a:endParaRPr>
            </a:p>
          </p:txBody>
        </p:sp>
        <p:sp>
          <p:nvSpPr>
            <p:cNvPr id="84" name="文本框 83"/>
            <p:cNvSpPr txBox="1"/>
            <p:nvPr/>
          </p:nvSpPr>
          <p:spPr>
            <a:xfrm>
              <a:off x="414263" y="1246010"/>
              <a:ext cx="5931545" cy="1138773"/>
            </a:xfrm>
            <a:prstGeom prst="rect">
              <a:avLst/>
            </a:prstGeom>
            <a:noFill/>
          </p:spPr>
          <p:txBody>
            <a:bodyPr wrap="square" rtlCol="0">
              <a:spAutoFit/>
            </a:bodyPr>
            <a:lstStyle/>
            <a:p>
              <a:pPr marL="285750" indent="-285750" defTabSz="215265">
                <a:lnSpc>
                  <a:spcPct val="200000"/>
                </a:lnSpc>
                <a:buSzPct val="50000"/>
                <a:buFont typeface="Wingdings" panose="05000000000000000000" pitchFamily="2" charset="2"/>
                <a:buChar char="l"/>
              </a:pPr>
              <a:r>
                <a:rPr lang="zh-CN" altLang="en-US" b="1" dirty="0"/>
                <a:t>金融行业</a:t>
              </a:r>
              <a:r>
                <a:rPr lang="zh-CN" altLang="en-US" b="1" dirty="0" smtClean="0"/>
                <a:t>：</a:t>
              </a:r>
              <a:endParaRPr lang="en-US" altLang="zh-CN" b="1" dirty="0" smtClean="0"/>
            </a:p>
            <a:p>
              <a:pPr defTabSz="215265">
                <a:lnSpc>
                  <a:spcPct val="200000"/>
                </a:lnSpc>
              </a:pPr>
              <a:r>
                <a:rPr kumimoji="1" lang="zh-CN" altLang="en-US" sz="1600" dirty="0" smtClean="0">
                  <a:cs typeface="微软雅黑" panose="020B0503020204020204" pitchFamily="34" charset="-122"/>
                </a:rPr>
                <a:t>监管</a:t>
              </a:r>
              <a:r>
                <a:rPr kumimoji="1" lang="zh-CN" altLang="en-US" sz="1600" dirty="0">
                  <a:cs typeface="微软雅黑" panose="020B0503020204020204" pitchFamily="34" charset="-122"/>
                </a:rPr>
                <a:t>诉求驱动，可靠性可用性是核心诉</a:t>
              </a:r>
              <a:r>
                <a:rPr kumimoji="1" lang="zh-CN" altLang="en-US" sz="1600" dirty="0" smtClean="0">
                  <a:cs typeface="微软雅黑" panose="020B0503020204020204" pitchFamily="34" charset="-122"/>
                </a:rPr>
                <a:t>求。</a:t>
              </a:r>
              <a:endParaRPr kumimoji="1" lang="en-US" altLang="zh-CN" sz="1600" dirty="0">
                <a:cs typeface="微软雅黑" panose="020B0503020204020204" pitchFamily="34" charset="-122"/>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96266" y="3329792"/>
              <a:ext cx="1537830" cy="268638"/>
            </a:xfrm>
            <a:prstGeom prst="rect">
              <a:avLst/>
            </a:prstGeom>
          </p:spPr>
        </p:pic>
        <p:pic>
          <p:nvPicPr>
            <p:cNvPr id="86" name="图片 85"/>
            <p:cNvPicPr>
              <a:picLocks noChangeAspect="1"/>
            </p:cNvPicPr>
            <p:nvPr/>
          </p:nvPicPr>
          <p:blipFill>
            <a:blip r:embed="rId2"/>
            <a:stretch>
              <a:fillRect/>
            </a:stretch>
          </p:blipFill>
          <p:spPr>
            <a:xfrm>
              <a:off x="569797" y="3233962"/>
              <a:ext cx="1451295" cy="501357"/>
            </a:xfrm>
            <a:prstGeom prst="rect">
              <a:avLst/>
            </a:prstGeom>
          </p:spPr>
        </p:pic>
        <p:cxnSp>
          <p:nvCxnSpPr>
            <p:cNvPr id="89" name="直接连接符 88"/>
            <p:cNvCxnSpPr/>
            <p:nvPr/>
          </p:nvCxnSpPr>
          <p:spPr>
            <a:xfrm>
              <a:off x="5645006" y="1310650"/>
              <a:ext cx="0" cy="503350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右箭头 89"/>
            <p:cNvSpPr/>
            <p:nvPr/>
          </p:nvSpPr>
          <p:spPr>
            <a:xfrm>
              <a:off x="5744675" y="4224830"/>
              <a:ext cx="527886" cy="480572"/>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文本框 30"/>
            <p:cNvSpPr txBox="1"/>
            <p:nvPr/>
          </p:nvSpPr>
          <p:spPr>
            <a:xfrm>
              <a:off x="408242" y="2543674"/>
              <a:ext cx="2609209" cy="646331"/>
            </a:xfrm>
            <a:prstGeom prst="rect">
              <a:avLst/>
            </a:prstGeom>
            <a:noFill/>
          </p:spPr>
          <p:txBody>
            <a:bodyPr wrap="square" rtlCol="0">
              <a:spAutoFit/>
            </a:bodyPr>
            <a:lstStyle/>
            <a:p>
              <a:pPr marL="285750" indent="-285750" defTabSz="215265">
                <a:lnSpc>
                  <a:spcPct val="200000"/>
                </a:lnSpc>
                <a:buSzPct val="50000"/>
                <a:buFont typeface="Wingdings" panose="05000000000000000000" pitchFamily="2" charset="2"/>
                <a:buChar char="l"/>
              </a:pPr>
              <a:r>
                <a:rPr lang="zh-CN" altLang="en-US" b="1" dirty="0"/>
                <a:t>典型客户：</a:t>
              </a:r>
              <a:endParaRPr lang="zh-CN" altLang="en-US" b="1" dirty="0"/>
            </a:p>
          </p:txBody>
        </p:sp>
        <p:grpSp>
          <p:nvGrpSpPr>
            <p:cNvPr id="8" name="组合 7"/>
            <p:cNvGrpSpPr/>
            <p:nvPr/>
          </p:nvGrpSpPr>
          <p:grpSpPr>
            <a:xfrm>
              <a:off x="6295892" y="1264301"/>
              <a:ext cx="4461910" cy="2523731"/>
              <a:chOff x="6024856" y="1252853"/>
              <a:chExt cx="4461910" cy="2523731"/>
            </a:xfrm>
          </p:grpSpPr>
          <p:sp>
            <p:nvSpPr>
              <p:cNvPr id="33" name="矩形 32"/>
              <p:cNvSpPr/>
              <p:nvPr/>
            </p:nvSpPr>
            <p:spPr>
              <a:xfrm>
                <a:off x="6142781" y="1252853"/>
                <a:ext cx="4343985" cy="2523731"/>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400" u="sng" kern="0" dirty="0">
                  <a:solidFill>
                    <a:schemeClr val="tx1"/>
                  </a:solidFill>
                </a:endParaRPr>
              </a:p>
            </p:txBody>
          </p:sp>
          <p:grpSp>
            <p:nvGrpSpPr>
              <p:cNvPr id="34" name="组合 33"/>
              <p:cNvGrpSpPr/>
              <p:nvPr/>
            </p:nvGrpSpPr>
            <p:grpSpPr>
              <a:xfrm>
                <a:off x="6024856" y="1417225"/>
                <a:ext cx="4390686" cy="2180739"/>
                <a:chOff x="6024856" y="1417225"/>
                <a:chExt cx="4390686" cy="2180739"/>
              </a:xfrm>
            </p:grpSpPr>
            <p:cxnSp>
              <p:nvCxnSpPr>
                <p:cNvPr id="35" name="Elbow Connector 14"/>
                <p:cNvCxnSpPr/>
                <p:nvPr/>
              </p:nvCxnSpPr>
              <p:spPr bwMode="auto">
                <a:xfrm>
                  <a:off x="8349200" y="1893893"/>
                  <a:ext cx="685780" cy="685780"/>
                </a:xfrm>
                <a:prstGeom prst="bentConnector3">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21"/>
                <p:cNvSpPr txBox="1"/>
                <p:nvPr/>
              </p:nvSpPr>
              <p:spPr>
                <a:xfrm>
                  <a:off x="6024856" y="2205605"/>
                  <a:ext cx="643965" cy="276999"/>
                </a:xfrm>
                <a:prstGeom prst="rect">
                  <a:avLst/>
                </a:prstGeom>
                <a:noFill/>
              </p:spPr>
              <p:txBody>
                <a:bodyPr wrap="square" rtlCol="0">
                  <a:spAutoFit/>
                </a:bodyPr>
                <a:lstStyle/>
                <a:p>
                  <a:pPr algn="ctr"/>
                  <a:r>
                    <a:rPr lang="en-US" sz="1200" dirty="0">
                      <a:cs typeface="Arial" panose="020B0604020202020204" pitchFamily="34" charset="0"/>
                    </a:rPr>
                    <a:t>DBMS</a:t>
                  </a:r>
                  <a:endParaRPr lang="en-US" sz="1200" dirty="0">
                    <a:cs typeface="Arial" panose="020B0604020202020204" pitchFamily="34" charset="0"/>
                  </a:endParaRPr>
                </a:p>
              </p:txBody>
            </p:sp>
            <p:grpSp>
              <p:nvGrpSpPr>
                <p:cNvPr id="37" name="组合 36"/>
                <p:cNvGrpSpPr/>
                <p:nvPr/>
              </p:nvGrpSpPr>
              <p:grpSpPr>
                <a:xfrm>
                  <a:off x="6665473" y="1417225"/>
                  <a:ext cx="3750069" cy="2180739"/>
                  <a:chOff x="6667209" y="1417495"/>
                  <a:chExt cx="3751045" cy="2181307"/>
                </a:xfrm>
              </p:grpSpPr>
              <p:sp>
                <p:nvSpPr>
                  <p:cNvPr id="38" name="Rectangle: Rounded Corners 7"/>
                  <p:cNvSpPr>
                    <a:spLocks noChangeArrowheads="1"/>
                  </p:cNvSpPr>
                  <p:nvPr/>
                </p:nvSpPr>
                <p:spPr bwMode="auto">
                  <a:xfrm>
                    <a:off x="7936601" y="2059644"/>
                    <a:ext cx="1151173" cy="500179"/>
                  </a:xfrm>
                  <a:prstGeom prst="roundRect">
                    <a:avLst>
                      <a:gd name="adj" fmla="val 16667"/>
                    </a:avLst>
                  </a:prstGeom>
                  <a:solidFill>
                    <a:srgbClr val="0070C0"/>
                  </a:solidFill>
                  <a:ln w="12700">
                    <a:solidFill>
                      <a:schemeClr val="bg1">
                        <a:lumMod val="85000"/>
                      </a:schemeClr>
                    </a:solidFill>
                    <a:miter lim="800000"/>
                  </a:ln>
                </p:spPr>
                <p:txBody>
                  <a:bodyPr vert="horz" wrap="square" lIns="68578" tIns="34289" rIns="68578" bIns="34289" numCol="1" anchor="ctr" anchorCtr="0" compatLnSpc="1"/>
                  <a:lstStyle/>
                  <a:p>
                    <a:pPr algn="ctr" defTabSz="685800">
                      <a:spcBef>
                        <a:spcPts val="375"/>
                      </a:spcBef>
                      <a:spcAft>
                        <a:spcPts val="375"/>
                      </a:spcAft>
                    </a:pPr>
                    <a:r>
                      <a:rPr lang="en-US" sz="1200" b="1" dirty="0">
                        <a:solidFill>
                          <a:schemeClr val="bg1"/>
                        </a:solidFill>
                        <a:cs typeface="Arial" panose="020B0604020202020204" pitchFamily="34" charset="0"/>
                      </a:rPr>
                      <a:t>Master</a:t>
                    </a:r>
                    <a:endParaRPr lang="en-US" sz="1200" b="1" dirty="0">
                      <a:solidFill>
                        <a:schemeClr val="bg1"/>
                      </a:solidFill>
                      <a:cs typeface="Arial" panose="020B0604020202020204" pitchFamily="34" charset="0"/>
                    </a:endParaRPr>
                  </a:p>
                  <a:p>
                    <a:pPr algn="ctr" defTabSz="685800">
                      <a:spcBef>
                        <a:spcPts val="375"/>
                      </a:spcBef>
                      <a:spcAft>
                        <a:spcPts val="375"/>
                      </a:spcAft>
                    </a:pPr>
                    <a:r>
                      <a:rPr lang="en-US" sz="1200" b="1" dirty="0">
                        <a:solidFill>
                          <a:schemeClr val="bg1"/>
                        </a:solidFill>
                        <a:cs typeface="Arial" panose="020B0604020202020204" pitchFamily="34" charset="0"/>
                      </a:rPr>
                      <a:t>(read-write)</a:t>
                    </a:r>
                    <a:endParaRPr lang="en-US" sz="1200" b="1" dirty="0">
                      <a:solidFill>
                        <a:schemeClr val="bg1"/>
                      </a:solidFill>
                      <a:cs typeface="Arial" panose="020B0604020202020204" pitchFamily="34" charset="0"/>
                    </a:endParaRPr>
                  </a:p>
                </p:txBody>
              </p:sp>
              <p:sp>
                <p:nvSpPr>
                  <p:cNvPr id="39" name="Rectangle: Rounded Corners 8"/>
                  <p:cNvSpPr>
                    <a:spLocks noChangeArrowheads="1"/>
                  </p:cNvSpPr>
                  <p:nvPr/>
                </p:nvSpPr>
                <p:spPr bwMode="auto">
                  <a:xfrm>
                    <a:off x="6667209" y="2080067"/>
                    <a:ext cx="1043381" cy="500179"/>
                  </a:xfrm>
                  <a:prstGeom prst="roundRect">
                    <a:avLst>
                      <a:gd name="adj" fmla="val 16667"/>
                    </a:avLst>
                  </a:prstGeom>
                  <a:solidFill>
                    <a:srgbClr val="0070C0"/>
                  </a:solidFill>
                  <a:ln w="12700">
                    <a:solidFill>
                      <a:schemeClr val="bg1">
                        <a:lumMod val="85000"/>
                      </a:schemeClr>
                    </a:solidFill>
                    <a:miter lim="800000"/>
                  </a:ln>
                </p:spPr>
                <p:txBody>
                  <a:bodyPr vert="horz" wrap="square" lIns="68578" tIns="34289" rIns="68578" bIns="34289" numCol="1" anchor="ctr" anchorCtr="0" compatLnSpc="1"/>
                  <a:lstStyle/>
                  <a:p>
                    <a:pPr algn="ctr" defTabSz="685800">
                      <a:spcBef>
                        <a:spcPts val="375"/>
                      </a:spcBef>
                      <a:spcAft>
                        <a:spcPts val="375"/>
                      </a:spcAft>
                    </a:pPr>
                    <a:r>
                      <a:rPr lang="en-US" sz="1200" b="1" dirty="0">
                        <a:solidFill>
                          <a:schemeClr val="bg1"/>
                        </a:solidFill>
                        <a:cs typeface="Arial" panose="020B0604020202020204" pitchFamily="34" charset="0"/>
                      </a:rPr>
                      <a:t>Secondary</a:t>
                    </a:r>
                    <a:endParaRPr lang="en-US" sz="1200" b="1" dirty="0">
                      <a:solidFill>
                        <a:schemeClr val="bg1"/>
                      </a:solidFill>
                      <a:cs typeface="Arial" panose="020B0604020202020204" pitchFamily="34" charset="0"/>
                    </a:endParaRPr>
                  </a:p>
                  <a:p>
                    <a:pPr algn="ctr" defTabSz="685800">
                      <a:spcBef>
                        <a:spcPts val="375"/>
                      </a:spcBef>
                      <a:spcAft>
                        <a:spcPts val="375"/>
                      </a:spcAft>
                    </a:pPr>
                    <a:r>
                      <a:rPr lang="en-US" sz="1200" b="1" dirty="0">
                        <a:solidFill>
                          <a:schemeClr val="bg1"/>
                        </a:solidFill>
                        <a:cs typeface="Arial" panose="020B0604020202020204" pitchFamily="34" charset="0"/>
                      </a:rPr>
                      <a:t>(read-only)</a:t>
                    </a:r>
                    <a:endParaRPr lang="en-US" sz="1200" b="1" dirty="0">
                      <a:solidFill>
                        <a:schemeClr val="bg1"/>
                      </a:solidFill>
                      <a:cs typeface="Arial" panose="020B0604020202020204" pitchFamily="34" charset="0"/>
                    </a:endParaRPr>
                  </a:p>
                </p:txBody>
              </p:sp>
              <p:sp>
                <p:nvSpPr>
                  <p:cNvPr id="40" name="Rectangle: Rounded Corners 8"/>
                  <p:cNvSpPr>
                    <a:spLocks noChangeArrowheads="1"/>
                  </p:cNvSpPr>
                  <p:nvPr/>
                </p:nvSpPr>
                <p:spPr bwMode="auto">
                  <a:xfrm>
                    <a:off x="9422694" y="2080067"/>
                    <a:ext cx="995560" cy="500179"/>
                  </a:xfrm>
                  <a:prstGeom prst="roundRect">
                    <a:avLst>
                      <a:gd name="adj" fmla="val 16667"/>
                    </a:avLst>
                  </a:prstGeom>
                  <a:solidFill>
                    <a:srgbClr val="0070C0"/>
                  </a:solidFill>
                  <a:ln w="12700">
                    <a:solidFill>
                      <a:schemeClr val="bg1">
                        <a:lumMod val="85000"/>
                      </a:schemeClr>
                    </a:solidFill>
                    <a:miter lim="800000"/>
                  </a:ln>
                </p:spPr>
                <p:txBody>
                  <a:bodyPr vert="horz" wrap="square" lIns="68578" tIns="34289" rIns="68578" bIns="34289" numCol="1" anchor="ctr" anchorCtr="0" compatLnSpc="1"/>
                  <a:lstStyle/>
                  <a:p>
                    <a:pPr algn="ctr" defTabSz="685800">
                      <a:spcBef>
                        <a:spcPts val="375"/>
                      </a:spcBef>
                      <a:spcAft>
                        <a:spcPts val="375"/>
                      </a:spcAft>
                    </a:pPr>
                    <a:r>
                      <a:rPr lang="en-US" sz="1200" b="1" dirty="0">
                        <a:solidFill>
                          <a:schemeClr val="bg1"/>
                        </a:solidFill>
                        <a:cs typeface="Arial" panose="020B0604020202020204" pitchFamily="34" charset="0"/>
                      </a:rPr>
                      <a:t>Secondary</a:t>
                    </a:r>
                    <a:endParaRPr lang="en-US" sz="1200" b="1" dirty="0">
                      <a:solidFill>
                        <a:schemeClr val="bg1"/>
                      </a:solidFill>
                      <a:cs typeface="Arial" panose="020B0604020202020204" pitchFamily="34" charset="0"/>
                    </a:endParaRPr>
                  </a:p>
                  <a:p>
                    <a:pPr algn="ctr" defTabSz="685800">
                      <a:spcBef>
                        <a:spcPts val="375"/>
                      </a:spcBef>
                      <a:spcAft>
                        <a:spcPts val="375"/>
                      </a:spcAft>
                    </a:pPr>
                    <a:r>
                      <a:rPr lang="en-US" sz="1200" b="1" dirty="0">
                        <a:solidFill>
                          <a:schemeClr val="bg1"/>
                        </a:solidFill>
                        <a:cs typeface="Arial" panose="020B0604020202020204" pitchFamily="34" charset="0"/>
                      </a:rPr>
                      <a:t>(read-only)</a:t>
                    </a:r>
                    <a:endParaRPr lang="en-US" sz="1200" b="1" dirty="0">
                      <a:solidFill>
                        <a:schemeClr val="bg1"/>
                      </a:solidFill>
                      <a:cs typeface="Arial" panose="020B0604020202020204" pitchFamily="34" charset="0"/>
                    </a:endParaRPr>
                  </a:p>
                </p:txBody>
              </p:sp>
              <p:sp>
                <p:nvSpPr>
                  <p:cNvPr id="41" name="Arrow: Down 39"/>
                  <p:cNvSpPr/>
                  <p:nvPr/>
                </p:nvSpPr>
                <p:spPr>
                  <a:xfrm>
                    <a:off x="8257833" y="2620727"/>
                    <a:ext cx="279695" cy="496659"/>
                  </a:xfrm>
                  <a:prstGeom prst="downArrow">
                    <a:avLst/>
                  </a:prstGeom>
                  <a:solidFill>
                    <a:schemeClr val="bg1">
                      <a:lumMod val="75000"/>
                    </a:schemeClr>
                  </a:solidFill>
                  <a:ln w="9525">
                    <a:solidFill>
                      <a:srgbClr val="BFBFB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42" name="Arrow: Up 48"/>
                  <p:cNvSpPr/>
                  <p:nvPr/>
                </p:nvSpPr>
                <p:spPr>
                  <a:xfrm>
                    <a:off x="7127449" y="2625281"/>
                    <a:ext cx="298352" cy="474484"/>
                  </a:xfrm>
                  <a:prstGeom prst="upArrow">
                    <a:avLst/>
                  </a:prstGeom>
                  <a:solidFill>
                    <a:schemeClr val="bg1">
                      <a:lumMod val="75000"/>
                    </a:schemeClr>
                  </a:solidFill>
                  <a:ln w="9525">
                    <a:solidFill>
                      <a:srgbClr val="BFBFB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43" name="Arrow: Up 49"/>
                  <p:cNvSpPr/>
                  <p:nvPr/>
                </p:nvSpPr>
                <p:spPr>
                  <a:xfrm>
                    <a:off x="8596415" y="2603523"/>
                    <a:ext cx="298352" cy="474484"/>
                  </a:xfrm>
                  <a:prstGeom prst="upArrow">
                    <a:avLst/>
                  </a:prstGeom>
                  <a:solidFill>
                    <a:schemeClr val="bg1">
                      <a:lumMod val="75000"/>
                    </a:schemeClr>
                  </a:solidFill>
                  <a:ln w="9525">
                    <a:solidFill>
                      <a:srgbClr val="BFBFB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44" name="Arrow: Up 50"/>
                  <p:cNvSpPr/>
                  <p:nvPr/>
                </p:nvSpPr>
                <p:spPr>
                  <a:xfrm>
                    <a:off x="9660065" y="2594666"/>
                    <a:ext cx="298352" cy="474484"/>
                  </a:xfrm>
                  <a:prstGeom prst="upArrow">
                    <a:avLst/>
                  </a:prstGeom>
                  <a:solidFill>
                    <a:schemeClr val="bg1">
                      <a:lumMod val="75000"/>
                    </a:schemeClr>
                  </a:solidFill>
                  <a:ln w="9525">
                    <a:solidFill>
                      <a:srgbClr val="BFBFB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45" name="Arrow: Right 53"/>
                  <p:cNvSpPr/>
                  <p:nvPr/>
                </p:nvSpPr>
                <p:spPr>
                  <a:xfrm>
                    <a:off x="8956812" y="2288319"/>
                    <a:ext cx="452434" cy="4573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46" name="Arrow: Left 54"/>
                  <p:cNvSpPr/>
                  <p:nvPr/>
                </p:nvSpPr>
                <p:spPr>
                  <a:xfrm>
                    <a:off x="7716421" y="2288319"/>
                    <a:ext cx="413596" cy="45730"/>
                  </a:xfrm>
                  <a:prstGeom prst="lef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47" name="Flowchart: Magnetic Disk 13"/>
                  <p:cNvSpPr>
                    <a:spLocks noChangeArrowheads="1"/>
                  </p:cNvSpPr>
                  <p:nvPr/>
                </p:nvSpPr>
                <p:spPr bwMode="auto">
                  <a:xfrm>
                    <a:off x="6916254" y="3139928"/>
                    <a:ext cx="3191869" cy="458874"/>
                  </a:xfrm>
                  <a:prstGeom prst="flowChartMagneticDisk">
                    <a:avLst/>
                  </a:prstGeom>
                  <a:solidFill>
                    <a:srgbClr val="0070C0"/>
                  </a:solidFill>
                  <a:ln w="9525">
                    <a:solidFill>
                      <a:schemeClr val="bg1">
                        <a:lumMod val="8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r>
                      <a:rPr lang="en-US" sz="1400" b="1" dirty="0">
                        <a:solidFill>
                          <a:schemeClr val="bg1"/>
                        </a:solidFill>
                        <a:cs typeface="Arial" panose="020B0604020202020204" pitchFamily="34" charset="0"/>
                      </a:rPr>
                      <a:t>share disk pool</a:t>
                    </a:r>
                    <a:endParaRPr lang="en-US" sz="1400" b="1" dirty="0">
                      <a:solidFill>
                        <a:schemeClr val="bg1"/>
                      </a:solidFill>
                      <a:cs typeface="Arial" panose="020B0604020202020204" pitchFamily="34" charset="0"/>
                    </a:endParaRPr>
                  </a:p>
                </p:txBody>
              </p:sp>
              <p:sp>
                <p:nvSpPr>
                  <p:cNvPr id="53" name="Arrow: Down 1"/>
                  <p:cNvSpPr/>
                  <p:nvPr/>
                </p:nvSpPr>
                <p:spPr>
                  <a:xfrm>
                    <a:off x="8301352" y="1719073"/>
                    <a:ext cx="334003" cy="334819"/>
                  </a:xfrm>
                  <a:prstGeom prst="downArrow">
                    <a:avLst/>
                  </a:prstGeom>
                  <a:solidFill>
                    <a:schemeClr val="bg1">
                      <a:lumMod val="75000"/>
                    </a:schemeClr>
                  </a:solidFill>
                  <a:ln w="9525">
                    <a:solidFill>
                      <a:schemeClr val="bg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55" name="TextBox 2"/>
                  <p:cNvSpPr txBox="1"/>
                  <p:nvPr/>
                </p:nvSpPr>
                <p:spPr>
                  <a:xfrm>
                    <a:off x="8222499" y="1417495"/>
                    <a:ext cx="550485" cy="277071"/>
                  </a:xfrm>
                  <a:prstGeom prst="rect">
                    <a:avLst/>
                  </a:prstGeom>
                  <a:noFill/>
                </p:spPr>
                <p:txBody>
                  <a:bodyPr wrap="square" rtlCol="0">
                    <a:spAutoFit/>
                  </a:bodyPr>
                  <a:lstStyle/>
                  <a:p>
                    <a:r>
                      <a:rPr lang="en-US" sz="1200" dirty="0">
                        <a:cs typeface="Arial" panose="020B0604020202020204" pitchFamily="34" charset="0"/>
                      </a:rPr>
                      <a:t>R/W </a:t>
                    </a:r>
                    <a:endParaRPr lang="en-CA" sz="1200" dirty="0">
                      <a:cs typeface="Arial" panose="020B0604020202020204" pitchFamily="34" charset="0"/>
                    </a:endParaRPr>
                  </a:p>
                </p:txBody>
              </p:sp>
              <p:sp>
                <p:nvSpPr>
                  <p:cNvPr id="56" name="Arrow: Down 63"/>
                  <p:cNvSpPr/>
                  <p:nvPr/>
                </p:nvSpPr>
                <p:spPr>
                  <a:xfrm>
                    <a:off x="7098407" y="1724825"/>
                    <a:ext cx="334003" cy="334819"/>
                  </a:xfrm>
                  <a:prstGeom prst="downArrow">
                    <a:avLst/>
                  </a:prstGeom>
                  <a:solidFill>
                    <a:schemeClr val="bg1">
                      <a:lumMod val="75000"/>
                    </a:schemeClr>
                  </a:solidFill>
                  <a:ln w="9525">
                    <a:solidFill>
                      <a:schemeClr val="bg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57" name="TextBox 64"/>
                  <p:cNvSpPr txBox="1"/>
                  <p:nvPr/>
                </p:nvSpPr>
                <p:spPr>
                  <a:xfrm>
                    <a:off x="7003455" y="1417495"/>
                    <a:ext cx="762551" cy="277071"/>
                  </a:xfrm>
                  <a:prstGeom prst="rect">
                    <a:avLst/>
                  </a:prstGeom>
                  <a:noFill/>
                </p:spPr>
                <p:txBody>
                  <a:bodyPr wrap="square" rtlCol="0">
                    <a:spAutoFit/>
                  </a:bodyPr>
                  <a:lstStyle/>
                  <a:p>
                    <a:r>
                      <a:rPr lang="en-US" sz="1200" dirty="0">
                        <a:cs typeface="Arial" panose="020B0604020202020204" pitchFamily="34" charset="0"/>
                      </a:rPr>
                      <a:t>R only </a:t>
                    </a:r>
                    <a:endParaRPr lang="en-CA" sz="1200" dirty="0">
                      <a:cs typeface="Arial" panose="020B0604020202020204" pitchFamily="34" charset="0"/>
                    </a:endParaRPr>
                  </a:p>
                </p:txBody>
              </p:sp>
              <p:sp>
                <p:nvSpPr>
                  <p:cNvPr id="58" name="Arrow: Down 65"/>
                  <p:cNvSpPr/>
                  <p:nvPr/>
                </p:nvSpPr>
                <p:spPr>
                  <a:xfrm>
                    <a:off x="9635941" y="1695910"/>
                    <a:ext cx="334003" cy="334819"/>
                  </a:xfrm>
                  <a:prstGeom prst="downArrow">
                    <a:avLst/>
                  </a:prstGeom>
                  <a:solidFill>
                    <a:schemeClr val="bg1">
                      <a:lumMod val="75000"/>
                    </a:schemeClr>
                  </a:solidFill>
                  <a:ln w="9525">
                    <a:solidFill>
                      <a:schemeClr val="bg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60" name="TextBox 67"/>
                  <p:cNvSpPr txBox="1"/>
                  <p:nvPr/>
                </p:nvSpPr>
                <p:spPr>
                  <a:xfrm>
                    <a:off x="9532574" y="1417495"/>
                    <a:ext cx="744134" cy="277071"/>
                  </a:xfrm>
                  <a:prstGeom prst="rect">
                    <a:avLst/>
                  </a:prstGeom>
                  <a:noFill/>
                </p:spPr>
                <p:txBody>
                  <a:bodyPr wrap="square" rtlCol="0">
                    <a:spAutoFit/>
                  </a:bodyPr>
                  <a:lstStyle/>
                  <a:p>
                    <a:r>
                      <a:rPr lang="en-US" sz="1200" dirty="0">
                        <a:cs typeface="Arial" panose="020B0604020202020204" pitchFamily="34" charset="0"/>
                      </a:rPr>
                      <a:t>R only </a:t>
                    </a:r>
                    <a:endParaRPr lang="en-CA" sz="1200" dirty="0">
                      <a:cs typeface="Arial" panose="020B0604020202020204" pitchFamily="34" charset="0"/>
                    </a:endParaRPr>
                  </a:p>
                </p:txBody>
              </p:sp>
            </p:grpSp>
          </p:grpSp>
        </p:grpSp>
        <p:grpSp>
          <p:nvGrpSpPr>
            <p:cNvPr id="7" name="组合 6"/>
            <p:cNvGrpSpPr/>
            <p:nvPr/>
          </p:nvGrpSpPr>
          <p:grpSpPr>
            <a:xfrm>
              <a:off x="6408956" y="3904444"/>
              <a:ext cx="5204203" cy="2523731"/>
              <a:chOff x="6408956" y="3978586"/>
              <a:chExt cx="5204203" cy="2523731"/>
            </a:xfrm>
          </p:grpSpPr>
          <p:sp>
            <p:nvSpPr>
              <p:cNvPr id="105" name="矩形 104"/>
              <p:cNvSpPr/>
              <p:nvPr/>
            </p:nvSpPr>
            <p:spPr>
              <a:xfrm>
                <a:off x="6420978" y="3978586"/>
                <a:ext cx="5106614" cy="2523731"/>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pSp>
            <p:nvGrpSpPr>
              <p:cNvPr id="106" name="组合 105"/>
              <p:cNvGrpSpPr/>
              <p:nvPr/>
            </p:nvGrpSpPr>
            <p:grpSpPr>
              <a:xfrm>
                <a:off x="6408956" y="4213767"/>
                <a:ext cx="5204203" cy="2097996"/>
                <a:chOff x="6408956" y="4213767"/>
                <a:chExt cx="5204203" cy="2097996"/>
              </a:xfrm>
            </p:grpSpPr>
            <p:sp>
              <p:nvSpPr>
                <p:cNvPr id="107" name="文本框 106"/>
                <p:cNvSpPr txBox="1"/>
                <p:nvPr/>
              </p:nvSpPr>
              <p:spPr>
                <a:xfrm>
                  <a:off x="6420978" y="4561659"/>
                  <a:ext cx="5192181" cy="572464"/>
                </a:xfrm>
                <a:prstGeom prst="rect">
                  <a:avLst/>
                </a:prstGeom>
                <a:noFill/>
                <a:effectLst/>
              </p:spPr>
              <p:txBody>
                <a:bodyPr wrap="square" rtlCol="0">
                  <a:spAutoFit/>
                </a:bodyPr>
                <a:lstStyle>
                  <a:defPPr>
                    <a:defRPr lang="en-US"/>
                  </a:defPPr>
                  <a:lvl1pPr marL="0" algn="l" defTabSz="215265" rtl="0" eaLnBrk="1" latinLnBrk="0" hangingPunct="1">
                    <a:defRPr sz="425" kern="1200">
                      <a:solidFill>
                        <a:schemeClr val="tx1"/>
                      </a:solidFill>
                      <a:latin typeface="+mn-lt"/>
                      <a:ea typeface="+mn-ea"/>
                      <a:cs typeface="+mn-cs"/>
                    </a:defRPr>
                  </a:lvl1pPr>
                  <a:lvl2pPr marL="107950" algn="l" defTabSz="215265" rtl="0" eaLnBrk="1" latinLnBrk="0" hangingPunct="1">
                    <a:defRPr sz="425" kern="1200">
                      <a:solidFill>
                        <a:schemeClr val="tx1"/>
                      </a:solidFill>
                      <a:latin typeface="+mn-lt"/>
                      <a:ea typeface="+mn-ea"/>
                      <a:cs typeface="+mn-cs"/>
                    </a:defRPr>
                  </a:lvl2pPr>
                  <a:lvl3pPr marL="215900" algn="l" defTabSz="215265" rtl="0" eaLnBrk="1" latinLnBrk="0" hangingPunct="1">
                    <a:defRPr sz="425" kern="1200">
                      <a:solidFill>
                        <a:schemeClr val="tx1"/>
                      </a:solidFill>
                      <a:latin typeface="+mn-lt"/>
                      <a:ea typeface="+mn-ea"/>
                      <a:cs typeface="+mn-cs"/>
                    </a:defRPr>
                  </a:lvl3pPr>
                  <a:lvl4pPr marL="323850" algn="l" defTabSz="215265" rtl="0" eaLnBrk="1" latinLnBrk="0" hangingPunct="1">
                    <a:defRPr sz="425" kern="1200">
                      <a:solidFill>
                        <a:schemeClr val="tx1"/>
                      </a:solidFill>
                      <a:latin typeface="+mn-lt"/>
                      <a:ea typeface="+mn-ea"/>
                      <a:cs typeface="+mn-cs"/>
                    </a:defRPr>
                  </a:lvl4pPr>
                  <a:lvl5pPr marL="431800" algn="l" defTabSz="215265" rtl="0" eaLnBrk="1" latinLnBrk="0" hangingPunct="1">
                    <a:defRPr sz="425" kern="1200">
                      <a:solidFill>
                        <a:schemeClr val="tx1"/>
                      </a:solidFill>
                      <a:latin typeface="+mn-lt"/>
                      <a:ea typeface="+mn-ea"/>
                      <a:cs typeface="+mn-cs"/>
                    </a:defRPr>
                  </a:lvl5pPr>
                  <a:lvl6pPr marL="539750" algn="l" defTabSz="215265" rtl="0" eaLnBrk="1" latinLnBrk="0" hangingPunct="1">
                    <a:defRPr sz="425" kern="1200">
                      <a:solidFill>
                        <a:schemeClr val="tx1"/>
                      </a:solidFill>
                      <a:latin typeface="+mn-lt"/>
                      <a:ea typeface="+mn-ea"/>
                      <a:cs typeface="+mn-cs"/>
                    </a:defRPr>
                  </a:lvl6pPr>
                  <a:lvl7pPr marL="647700" algn="l" defTabSz="215265" rtl="0" eaLnBrk="1" latinLnBrk="0" hangingPunct="1">
                    <a:defRPr sz="425" kern="1200">
                      <a:solidFill>
                        <a:schemeClr val="tx1"/>
                      </a:solidFill>
                      <a:latin typeface="+mn-lt"/>
                      <a:ea typeface="+mn-ea"/>
                      <a:cs typeface="+mn-cs"/>
                    </a:defRPr>
                  </a:lvl7pPr>
                  <a:lvl8pPr marL="755650" algn="l" defTabSz="215265" rtl="0" eaLnBrk="1" latinLnBrk="0" hangingPunct="1">
                    <a:defRPr sz="425" kern="1200">
                      <a:solidFill>
                        <a:schemeClr val="tx1"/>
                      </a:solidFill>
                      <a:latin typeface="+mn-lt"/>
                      <a:ea typeface="+mn-ea"/>
                      <a:cs typeface="+mn-cs"/>
                    </a:defRPr>
                  </a:lvl8pPr>
                  <a:lvl9pPr marL="863600" algn="l" defTabSz="215265" rtl="0" eaLnBrk="1" latinLnBrk="0" hangingPunct="1">
                    <a:defRPr sz="425" kern="1200">
                      <a:solidFill>
                        <a:schemeClr val="tx1"/>
                      </a:solidFill>
                      <a:latin typeface="+mn-lt"/>
                      <a:ea typeface="+mn-ea"/>
                      <a:cs typeface="+mn-cs"/>
                    </a:defRPr>
                  </a:lvl9pPr>
                </a:lstStyle>
                <a:p>
                  <a:pPr>
                    <a:lnSpc>
                      <a:spcPct val="130000"/>
                    </a:lnSpc>
                  </a:pPr>
                  <a:r>
                    <a:rPr kumimoji="1" lang="en-US" altLang="zh-CN" sz="1200" dirty="0" err="1" smtClean="0">
                      <a:cs typeface="微软雅黑" panose="020B0503020204020204" pitchFamily="34" charset="-122"/>
                    </a:rPr>
                    <a:t>GaussDB</a:t>
                  </a:r>
                  <a:r>
                    <a:rPr kumimoji="1" lang="en-US" altLang="zh-CN" sz="1200" dirty="0" smtClean="0">
                      <a:cs typeface="微软雅黑" panose="020B0503020204020204" pitchFamily="34" charset="-122"/>
                    </a:rPr>
                    <a:t>(for MySQL)</a:t>
                  </a:r>
                  <a:r>
                    <a:rPr kumimoji="1" lang="zh-CN" altLang="en-US" sz="1200" dirty="0" smtClean="0">
                      <a:cs typeface="微软雅黑" panose="020B0503020204020204" pitchFamily="34" charset="-122"/>
                    </a:rPr>
                    <a:t>采取</a:t>
                  </a:r>
                  <a:r>
                    <a:rPr kumimoji="1" lang="zh-CN" altLang="en-US" sz="1200" dirty="0">
                      <a:cs typeface="微软雅黑" panose="020B0503020204020204" pitchFamily="34" charset="-122"/>
                    </a:rPr>
                    <a:t>计算存储分离架构，将数据持久化放入新一代存储中</a:t>
                  </a:r>
                  <a:r>
                    <a:rPr kumimoji="1" lang="zh-CN" altLang="en-US" sz="1200" dirty="0" smtClean="0">
                      <a:cs typeface="微软雅黑" panose="020B0503020204020204" pitchFamily="34" charset="-122"/>
                    </a:rPr>
                    <a:t>。</a:t>
                  </a:r>
                  <a:endParaRPr kumimoji="1" lang="en-US" altLang="zh-CN" sz="1200" dirty="0">
                    <a:cs typeface="微软雅黑" panose="020B0503020204020204" pitchFamily="34" charset="-122"/>
                  </a:endParaRPr>
                </a:p>
              </p:txBody>
            </p:sp>
            <p:sp>
              <p:nvSpPr>
                <p:cNvPr id="108" name="文本框 107"/>
                <p:cNvSpPr txBox="1"/>
                <p:nvPr/>
              </p:nvSpPr>
              <p:spPr>
                <a:xfrm>
                  <a:off x="6408956" y="4213767"/>
                  <a:ext cx="4713358" cy="338544"/>
                </a:xfrm>
                <a:prstGeom prst="rect">
                  <a:avLst/>
                </a:prstGeom>
                <a:noFill/>
              </p:spPr>
              <p:txBody>
                <a:bodyPr wrap="square" rtlCol="0">
                  <a:spAutoFit/>
                </a:bodyPr>
                <a:lstStyle/>
                <a:p>
                  <a:r>
                    <a:rPr lang="zh-CN" altLang="en-US" sz="1600" b="1" dirty="0"/>
                    <a:t>关键技术：计算存储分离，数据零丢失，强一致</a:t>
                  </a:r>
                  <a:endParaRPr lang="zh-CN" altLang="en-US" sz="1600" b="1" dirty="0"/>
                </a:p>
              </p:txBody>
            </p:sp>
            <p:grpSp>
              <p:nvGrpSpPr>
                <p:cNvPr id="109" name="组合 108"/>
                <p:cNvGrpSpPr/>
                <p:nvPr/>
              </p:nvGrpSpPr>
              <p:grpSpPr>
                <a:xfrm>
                  <a:off x="6450743" y="4994390"/>
                  <a:ext cx="3186275" cy="1317373"/>
                  <a:chOff x="6431867" y="5068532"/>
                  <a:chExt cx="3186275" cy="1317373"/>
                </a:xfrm>
              </p:grpSpPr>
              <p:sp>
                <p:nvSpPr>
                  <p:cNvPr id="122" name="Text Placeholder 3"/>
                  <p:cNvSpPr txBox="1"/>
                  <p:nvPr/>
                </p:nvSpPr>
                <p:spPr>
                  <a:xfrm>
                    <a:off x="6474832" y="5068532"/>
                    <a:ext cx="3107349"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spcBef>
                        <a:spcPts val="1000"/>
                      </a:spcBef>
                      <a:buClr>
                        <a:srgbClr val="FF0000"/>
                      </a:buClr>
                      <a:buNone/>
                    </a:pPr>
                    <a:r>
                      <a:rPr lang="en-US" altLang="zh-CN" sz="1400" b="0" dirty="0">
                        <a:latin typeface="+mn-lt"/>
                      </a:rPr>
                      <a:t>	</a:t>
                    </a:r>
                    <a:endParaRPr lang="en-US" altLang="zh-CN" sz="1400" b="0" dirty="0">
                      <a:latin typeface="+mn-lt"/>
                    </a:endParaRPr>
                  </a:p>
                </p:txBody>
              </p:sp>
              <p:grpSp>
                <p:nvGrpSpPr>
                  <p:cNvPr id="111" name="组合 110"/>
                  <p:cNvGrpSpPr/>
                  <p:nvPr/>
                </p:nvGrpSpPr>
                <p:grpSpPr>
                  <a:xfrm>
                    <a:off x="6431867" y="5352679"/>
                    <a:ext cx="3186275" cy="323759"/>
                    <a:chOff x="6938139" y="2239073"/>
                    <a:chExt cx="4452562" cy="323759"/>
                  </a:xfrm>
                </p:grpSpPr>
                <p:sp>
                  <p:nvSpPr>
                    <p:cNvPr id="119" name="矩形 118"/>
                    <p:cNvSpPr/>
                    <p:nvPr/>
                  </p:nvSpPr>
                  <p:spPr>
                    <a:xfrm>
                      <a:off x="6938139" y="2239073"/>
                      <a:ext cx="4452562" cy="323759"/>
                    </a:xfrm>
                    <a:prstGeom prst="rect">
                      <a:avLst/>
                    </a:prstGeom>
                    <a:solidFill>
                      <a:srgbClr val="0070C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Text Placeholder 3"/>
                    <p:cNvSpPr txBox="1"/>
                    <p:nvPr/>
                  </p:nvSpPr>
                  <p:spPr>
                    <a:xfrm>
                      <a:off x="6976810" y="2269358"/>
                      <a:ext cx="4342269"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lnSpc>
                          <a:spcPct val="130000"/>
                        </a:lnSpc>
                        <a:buClrTx/>
                        <a:buSzPct val="50000"/>
                        <a:buFont typeface="Wingdings" panose="05000000000000000000" pitchFamily="2" charset="2"/>
                        <a:buChar char="l"/>
                      </a:pPr>
                      <a:r>
                        <a:rPr kumimoji="1" lang="zh-CN" altLang="en-US" sz="1400" b="0" dirty="0">
                          <a:solidFill>
                            <a:schemeClr val="bg1"/>
                          </a:solidFill>
                          <a:latin typeface="+mn-lt"/>
                          <a:cs typeface="微软雅黑" panose="020B0503020204020204" pitchFamily="34" charset="-122"/>
                        </a:rPr>
                        <a:t>计算节点故障</a:t>
                      </a:r>
                      <a:r>
                        <a:rPr kumimoji="1" lang="zh-CN" altLang="en-US" sz="1400" dirty="0">
                          <a:solidFill>
                            <a:schemeClr val="bg1"/>
                          </a:solidFill>
                          <a:latin typeface="+mn-lt"/>
                          <a:cs typeface="微软雅黑" panose="020B0503020204020204" pitchFamily="34" charset="-122"/>
                        </a:rPr>
                        <a:t>秒级</a:t>
                      </a:r>
                      <a:r>
                        <a:rPr kumimoji="1" lang="zh-CN" altLang="en-US" sz="1400" dirty="0" smtClean="0">
                          <a:solidFill>
                            <a:schemeClr val="bg1"/>
                          </a:solidFill>
                          <a:latin typeface="+mn-lt"/>
                          <a:cs typeface="微软雅黑" panose="020B0503020204020204" pitchFamily="34" charset="-122"/>
                        </a:rPr>
                        <a:t>恢复。</a:t>
                      </a:r>
                      <a:endParaRPr kumimoji="1" lang="en-US" altLang="zh-CN" sz="1400" dirty="0">
                        <a:solidFill>
                          <a:schemeClr val="bg1"/>
                        </a:solidFill>
                        <a:latin typeface="+mn-lt"/>
                        <a:cs typeface="微软雅黑" panose="020B0503020204020204" pitchFamily="34" charset="-122"/>
                      </a:endParaRPr>
                    </a:p>
                    <a:p>
                      <a:pPr>
                        <a:spcBef>
                          <a:spcPts val="1000"/>
                        </a:spcBef>
                        <a:buClr>
                          <a:srgbClr val="FF0000"/>
                        </a:buClr>
                        <a:buSzPct val="50000"/>
                        <a:buFont typeface="Wingdings" panose="05000000000000000000" pitchFamily="2" charset="2"/>
                        <a:buChar char="l"/>
                      </a:pPr>
                      <a:r>
                        <a:rPr lang="en-US" altLang="zh-CN" sz="1400" b="0" dirty="0">
                          <a:solidFill>
                            <a:schemeClr val="bg1"/>
                          </a:solidFill>
                          <a:latin typeface="+mn-lt"/>
                        </a:rPr>
                        <a:t>	</a:t>
                      </a:r>
                      <a:endParaRPr lang="en-US" altLang="zh-CN" sz="1400" b="0" dirty="0">
                        <a:solidFill>
                          <a:schemeClr val="bg1"/>
                        </a:solidFill>
                        <a:latin typeface="+mn-lt"/>
                      </a:endParaRPr>
                    </a:p>
                  </p:txBody>
                </p:sp>
              </p:grpSp>
              <p:grpSp>
                <p:nvGrpSpPr>
                  <p:cNvPr id="112" name="组合 111"/>
                  <p:cNvGrpSpPr/>
                  <p:nvPr/>
                </p:nvGrpSpPr>
                <p:grpSpPr>
                  <a:xfrm>
                    <a:off x="6431867" y="5704868"/>
                    <a:ext cx="3186275" cy="323759"/>
                    <a:chOff x="6938139" y="2239073"/>
                    <a:chExt cx="4452562" cy="323759"/>
                  </a:xfrm>
                </p:grpSpPr>
                <p:sp>
                  <p:nvSpPr>
                    <p:cNvPr id="117" name="矩形 116"/>
                    <p:cNvSpPr/>
                    <p:nvPr/>
                  </p:nvSpPr>
                  <p:spPr>
                    <a:xfrm>
                      <a:off x="6938139" y="2239073"/>
                      <a:ext cx="4452562" cy="323759"/>
                    </a:xfrm>
                    <a:prstGeom prst="rect">
                      <a:avLst/>
                    </a:prstGeom>
                    <a:solidFill>
                      <a:srgbClr val="0070C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Text Placeholder 3"/>
                    <p:cNvSpPr txBox="1"/>
                    <p:nvPr/>
                  </p:nvSpPr>
                  <p:spPr>
                    <a:xfrm>
                      <a:off x="6976810" y="2269358"/>
                      <a:ext cx="4342269"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lnSpc>
                          <a:spcPct val="130000"/>
                        </a:lnSpc>
                        <a:buClrTx/>
                        <a:buSzPct val="50000"/>
                        <a:buFont typeface="Wingdings" panose="05000000000000000000" pitchFamily="2" charset="2"/>
                        <a:buChar char="l"/>
                      </a:pPr>
                      <a:r>
                        <a:rPr kumimoji="1" lang="zh-CN" altLang="en-US" sz="1400" b="0" dirty="0">
                          <a:solidFill>
                            <a:schemeClr val="bg1"/>
                          </a:solidFill>
                          <a:latin typeface="+mn-lt"/>
                          <a:cs typeface="微软雅黑" panose="020B0503020204020204" pitchFamily="34" charset="-122"/>
                        </a:rPr>
                        <a:t>存储</a:t>
                      </a:r>
                      <a:r>
                        <a:rPr kumimoji="1" lang="en-US" altLang="zh-CN" sz="1400" b="0" dirty="0">
                          <a:solidFill>
                            <a:schemeClr val="bg1"/>
                          </a:solidFill>
                          <a:latin typeface="+mn-lt"/>
                          <a:cs typeface="微软雅黑" panose="020B0503020204020204" pitchFamily="34" charset="-122"/>
                        </a:rPr>
                        <a:t>3</a:t>
                      </a:r>
                      <a:r>
                        <a:rPr kumimoji="1" lang="zh-CN" altLang="en-US" sz="1400" b="0" dirty="0">
                          <a:solidFill>
                            <a:schemeClr val="bg1"/>
                          </a:solidFill>
                          <a:latin typeface="+mn-lt"/>
                          <a:cs typeface="微软雅黑" panose="020B0503020204020204" pitchFamily="34" charset="-122"/>
                        </a:rPr>
                        <a:t>副本容错，</a:t>
                      </a:r>
                      <a:r>
                        <a:rPr kumimoji="1" lang="zh-CN" altLang="en-US" sz="1400" dirty="0">
                          <a:solidFill>
                            <a:schemeClr val="bg1"/>
                          </a:solidFill>
                          <a:latin typeface="+mn-lt"/>
                          <a:cs typeface="微软雅黑" panose="020B0503020204020204" pitchFamily="34" charset="-122"/>
                        </a:rPr>
                        <a:t>单点故障</a:t>
                      </a:r>
                      <a:r>
                        <a:rPr kumimoji="1" lang="en-US" altLang="zh-CN" sz="1400" dirty="0">
                          <a:solidFill>
                            <a:schemeClr val="bg1"/>
                          </a:solidFill>
                          <a:latin typeface="+mn-lt"/>
                          <a:cs typeface="微软雅黑" panose="020B0503020204020204" pitchFamily="34" charset="-122"/>
                        </a:rPr>
                        <a:t>0</a:t>
                      </a:r>
                      <a:r>
                        <a:rPr kumimoji="1" lang="zh-CN" altLang="en-US" sz="1400" dirty="0" smtClean="0">
                          <a:solidFill>
                            <a:schemeClr val="bg1"/>
                          </a:solidFill>
                          <a:latin typeface="+mn-lt"/>
                          <a:cs typeface="微软雅黑" panose="020B0503020204020204" pitchFamily="34" charset="-122"/>
                        </a:rPr>
                        <a:t>中断。</a:t>
                      </a:r>
                      <a:endParaRPr kumimoji="1" lang="en-US" altLang="zh-CN" sz="1400" dirty="0">
                        <a:solidFill>
                          <a:schemeClr val="bg1"/>
                        </a:solidFill>
                        <a:latin typeface="+mn-lt"/>
                        <a:cs typeface="微软雅黑" panose="020B0503020204020204" pitchFamily="34" charset="-122"/>
                      </a:endParaRPr>
                    </a:p>
                    <a:p>
                      <a:pPr marL="0" indent="0">
                        <a:spcBef>
                          <a:spcPts val="1000"/>
                        </a:spcBef>
                        <a:buClr>
                          <a:srgbClr val="FF0000"/>
                        </a:buClr>
                        <a:buNone/>
                      </a:pPr>
                      <a:r>
                        <a:rPr lang="en-US" altLang="zh-CN" sz="1400" b="0" dirty="0">
                          <a:solidFill>
                            <a:schemeClr val="bg1"/>
                          </a:solidFill>
                          <a:latin typeface="+mn-lt"/>
                        </a:rPr>
                        <a:t>	</a:t>
                      </a:r>
                      <a:endParaRPr lang="en-US" altLang="zh-CN" sz="1400" b="0" dirty="0">
                        <a:solidFill>
                          <a:schemeClr val="bg1"/>
                        </a:solidFill>
                        <a:latin typeface="+mn-lt"/>
                      </a:endParaRPr>
                    </a:p>
                  </p:txBody>
                </p:sp>
              </p:grpSp>
              <p:grpSp>
                <p:nvGrpSpPr>
                  <p:cNvPr id="113" name="组合 112"/>
                  <p:cNvGrpSpPr/>
                  <p:nvPr/>
                </p:nvGrpSpPr>
                <p:grpSpPr>
                  <a:xfrm>
                    <a:off x="6431867" y="6062146"/>
                    <a:ext cx="3186275" cy="323759"/>
                    <a:chOff x="6938139" y="2263787"/>
                    <a:chExt cx="4452562" cy="323759"/>
                  </a:xfrm>
                </p:grpSpPr>
                <p:sp>
                  <p:nvSpPr>
                    <p:cNvPr id="115" name="矩形 114"/>
                    <p:cNvSpPr/>
                    <p:nvPr/>
                  </p:nvSpPr>
                  <p:spPr>
                    <a:xfrm>
                      <a:off x="6938139" y="2263787"/>
                      <a:ext cx="4452562" cy="323759"/>
                    </a:xfrm>
                    <a:prstGeom prst="rect">
                      <a:avLst/>
                    </a:prstGeom>
                    <a:solidFill>
                      <a:srgbClr val="0070C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Text Placeholder 3"/>
                    <p:cNvSpPr txBox="1"/>
                    <p:nvPr/>
                  </p:nvSpPr>
                  <p:spPr>
                    <a:xfrm>
                      <a:off x="6976810" y="2294072"/>
                      <a:ext cx="4342269"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lnSpc>
                          <a:spcPct val="130000"/>
                        </a:lnSpc>
                        <a:buClrTx/>
                        <a:buSzPct val="50000"/>
                        <a:buFont typeface="Wingdings" panose="05000000000000000000" pitchFamily="2" charset="2"/>
                        <a:buChar char="l"/>
                      </a:pPr>
                      <a:r>
                        <a:rPr kumimoji="1" lang="zh-CN" altLang="en-US" sz="1400" dirty="0">
                          <a:solidFill>
                            <a:schemeClr val="bg1"/>
                          </a:solidFill>
                          <a:latin typeface="+mn-lt"/>
                          <a:cs typeface="微软雅黑" panose="020B0503020204020204" pitchFamily="34" charset="-122"/>
                        </a:rPr>
                        <a:t>支持跨</a:t>
                      </a:r>
                      <a:r>
                        <a:rPr kumimoji="1" lang="en-US" altLang="zh-CN" sz="1400" dirty="0">
                          <a:solidFill>
                            <a:schemeClr val="bg1"/>
                          </a:solidFill>
                          <a:latin typeface="+mn-lt"/>
                          <a:cs typeface="微软雅黑" panose="020B0503020204020204" pitchFamily="34" charset="-122"/>
                        </a:rPr>
                        <a:t>AZ</a:t>
                      </a:r>
                      <a:r>
                        <a:rPr kumimoji="1" lang="zh-CN" altLang="en-US" sz="1400" dirty="0">
                          <a:solidFill>
                            <a:schemeClr val="bg1"/>
                          </a:solidFill>
                          <a:latin typeface="+mn-lt"/>
                          <a:cs typeface="微软雅黑" panose="020B0503020204020204" pitchFamily="34" charset="-122"/>
                        </a:rPr>
                        <a:t>部署，跨</a:t>
                      </a:r>
                      <a:r>
                        <a:rPr kumimoji="1" lang="en-US" altLang="zh-CN" sz="1400" dirty="0">
                          <a:solidFill>
                            <a:schemeClr val="bg1"/>
                          </a:solidFill>
                          <a:latin typeface="+mn-lt"/>
                          <a:cs typeface="微软雅黑" panose="020B0503020204020204" pitchFamily="34" charset="-122"/>
                        </a:rPr>
                        <a:t>Region</a:t>
                      </a:r>
                      <a:r>
                        <a:rPr kumimoji="1" lang="zh-CN" altLang="en-US" sz="1400" dirty="0">
                          <a:solidFill>
                            <a:schemeClr val="bg1"/>
                          </a:solidFill>
                          <a:latin typeface="+mn-lt"/>
                          <a:cs typeface="微软雅黑" panose="020B0503020204020204" pitchFamily="34" charset="-122"/>
                        </a:rPr>
                        <a:t>容</a:t>
                      </a:r>
                      <a:r>
                        <a:rPr kumimoji="1" lang="zh-CN" altLang="en-US" sz="1400" dirty="0" smtClean="0">
                          <a:solidFill>
                            <a:schemeClr val="bg1"/>
                          </a:solidFill>
                          <a:latin typeface="+mn-lt"/>
                          <a:cs typeface="微软雅黑" panose="020B0503020204020204" pitchFamily="34" charset="-122"/>
                        </a:rPr>
                        <a:t>灾。</a:t>
                      </a:r>
                      <a:endParaRPr kumimoji="1" lang="en-US" sz="1400" dirty="0">
                        <a:solidFill>
                          <a:schemeClr val="bg1"/>
                        </a:solidFill>
                        <a:latin typeface="+mn-lt"/>
                        <a:cs typeface="微软雅黑" panose="020B0503020204020204" pitchFamily="34" charset="-122"/>
                      </a:endParaRPr>
                    </a:p>
                    <a:p>
                      <a:pPr marL="0" indent="0">
                        <a:spcBef>
                          <a:spcPts val="1000"/>
                        </a:spcBef>
                        <a:buClr>
                          <a:srgbClr val="FF0000"/>
                        </a:buClr>
                        <a:buNone/>
                      </a:pPr>
                      <a:r>
                        <a:rPr lang="en-US" altLang="zh-CN" sz="1400" b="0" dirty="0">
                          <a:solidFill>
                            <a:schemeClr val="bg1"/>
                          </a:solidFill>
                          <a:latin typeface="+mn-lt"/>
                        </a:rPr>
                        <a:t>	</a:t>
                      </a:r>
                      <a:endParaRPr lang="en-US" altLang="zh-CN" sz="1400" b="0" dirty="0">
                        <a:solidFill>
                          <a:schemeClr val="bg1"/>
                        </a:solidFill>
                        <a:latin typeface="+mn-lt"/>
                      </a:endParaRPr>
                    </a:p>
                  </p:txBody>
                </p:sp>
              </p:grpSp>
            </p:grpSp>
          </p:grpSp>
        </p:grpSp>
      </p:grpSp>
      <p:sp>
        <p:nvSpPr>
          <p:cNvPr id="2" name="标题 1"/>
          <p:cNvSpPr>
            <a:spLocks noGrp="1"/>
          </p:cNvSpPr>
          <p:nvPr>
            <p:ph type="title"/>
          </p:nvPr>
        </p:nvSpPr>
        <p:spPr/>
        <p:txBody>
          <a:bodyPr/>
          <a:lstStyle/>
          <a:p>
            <a:r>
              <a:rPr lang="zh-CN" altLang="en-US" dirty="0"/>
              <a:t>极致可靠：数据</a:t>
            </a:r>
            <a:r>
              <a:rPr lang="en-US" altLang="zh-CN" dirty="0"/>
              <a:t>0</a:t>
            </a:r>
            <a:r>
              <a:rPr lang="zh-CN" altLang="en-US" dirty="0"/>
              <a:t>丢失，故障闪</a:t>
            </a:r>
            <a:r>
              <a:rPr lang="zh-CN" altLang="en-US" dirty="0" smtClean="0"/>
              <a:t>恢复</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450886" y="4254140"/>
            <a:ext cx="5361449" cy="1631216"/>
          </a:xfrm>
          <a:prstGeom prst="rect">
            <a:avLst/>
          </a:prstGeom>
          <a:noFill/>
        </p:spPr>
        <p:txBody>
          <a:bodyPr wrap="square" rtlCol="0">
            <a:spAutoFit/>
          </a:bodyPr>
          <a:lstStyle/>
          <a:p>
            <a:pPr marL="285750" indent="-285750" defTabSz="215265">
              <a:lnSpc>
                <a:spcPct val="200000"/>
              </a:lnSpc>
              <a:buSzPct val="50000"/>
              <a:buFont typeface="Wingdings" panose="05000000000000000000" pitchFamily="2" charset="2"/>
              <a:buChar char="l"/>
            </a:pPr>
            <a:r>
              <a:rPr lang="zh-CN" altLang="en-US" b="1" dirty="0"/>
              <a:t>行业痛点</a:t>
            </a:r>
            <a:r>
              <a:rPr lang="zh-CN" altLang="en-US" b="1" dirty="0" smtClean="0"/>
              <a:t>：</a:t>
            </a:r>
            <a:endParaRPr kumimoji="1" lang="en-US" altLang="zh-CN" sz="1800" dirty="0">
              <a:cs typeface="微软雅黑" panose="020B0503020204020204" pitchFamily="34" charset="-122"/>
            </a:endParaRPr>
          </a:p>
          <a:p>
            <a:pPr marL="742950" lvl="1" indent="-285750">
              <a:lnSpc>
                <a:spcPct val="200000"/>
              </a:lnSpc>
              <a:buSzPct val="50000"/>
              <a:buFont typeface="Wingdings" panose="05000000000000000000" pitchFamily="2" charset="2"/>
              <a:buChar char="p"/>
            </a:pPr>
            <a:r>
              <a:rPr lang="zh-CN" altLang="en-US" sz="1600" dirty="0"/>
              <a:t>无法预测用户流量以及产生的数据量，业务高峰时客户体验会受到影响，甚至要停服</a:t>
            </a:r>
            <a:r>
              <a:rPr lang="zh-CN" altLang="en-US" sz="1600" dirty="0" smtClean="0"/>
              <a:t>扩容。</a:t>
            </a:r>
            <a:endParaRPr lang="en-US" altLang="zh-CN" sz="1600" dirty="0"/>
          </a:p>
        </p:txBody>
      </p:sp>
      <p:sp>
        <p:nvSpPr>
          <p:cNvPr id="84" name="文本框 83"/>
          <p:cNvSpPr txBox="1"/>
          <p:nvPr/>
        </p:nvSpPr>
        <p:spPr>
          <a:xfrm>
            <a:off x="459528" y="1241573"/>
            <a:ext cx="5931545" cy="1138773"/>
          </a:xfrm>
          <a:prstGeom prst="rect">
            <a:avLst/>
          </a:prstGeom>
          <a:noFill/>
        </p:spPr>
        <p:txBody>
          <a:bodyPr wrap="square" rtlCol="0">
            <a:spAutoFit/>
          </a:bodyPr>
          <a:lstStyle/>
          <a:p>
            <a:pPr marL="285750" indent="-285750" defTabSz="215265">
              <a:lnSpc>
                <a:spcPct val="200000"/>
              </a:lnSpc>
              <a:buSzPct val="50000"/>
              <a:buFont typeface="Wingdings" panose="05000000000000000000" pitchFamily="2" charset="2"/>
              <a:buChar char="l"/>
            </a:pPr>
            <a:r>
              <a:rPr lang="zh-CN" altLang="en-US" b="1" dirty="0"/>
              <a:t>金融行业</a:t>
            </a:r>
            <a:r>
              <a:rPr lang="zh-CN" altLang="en-US" b="1" dirty="0" smtClean="0"/>
              <a:t>：</a:t>
            </a:r>
            <a:endParaRPr lang="en-US" altLang="zh-CN" b="1" dirty="0" smtClean="0"/>
          </a:p>
          <a:p>
            <a:pPr defTabSz="215265">
              <a:lnSpc>
                <a:spcPct val="200000"/>
              </a:lnSpc>
            </a:pPr>
            <a:r>
              <a:rPr lang="zh-CN" altLang="en-US" sz="1600" dirty="0"/>
              <a:t>轻资产，快速扩容是其使用云数据库</a:t>
            </a:r>
            <a:r>
              <a:rPr lang="zh-CN" altLang="en-US" sz="1600" dirty="0" smtClean="0"/>
              <a:t>驱动力。</a:t>
            </a:r>
            <a:endParaRPr lang="en-US" altLang="zh-CN" sz="1600" dirty="0"/>
          </a:p>
        </p:txBody>
      </p:sp>
      <p:cxnSp>
        <p:nvCxnSpPr>
          <p:cNvPr id="89" name="直接连接符 88"/>
          <p:cNvCxnSpPr/>
          <p:nvPr/>
        </p:nvCxnSpPr>
        <p:spPr>
          <a:xfrm>
            <a:off x="5943663" y="1241573"/>
            <a:ext cx="0" cy="503350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右箭头 89"/>
          <p:cNvSpPr/>
          <p:nvPr/>
        </p:nvSpPr>
        <p:spPr>
          <a:xfrm>
            <a:off x="6025970" y="3909118"/>
            <a:ext cx="527886" cy="480572"/>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文本框 30"/>
          <p:cNvSpPr txBox="1"/>
          <p:nvPr/>
        </p:nvSpPr>
        <p:spPr>
          <a:xfrm>
            <a:off x="468388" y="2189819"/>
            <a:ext cx="2609209" cy="646331"/>
          </a:xfrm>
          <a:prstGeom prst="rect">
            <a:avLst/>
          </a:prstGeom>
          <a:noFill/>
        </p:spPr>
        <p:txBody>
          <a:bodyPr wrap="square" rtlCol="0">
            <a:spAutoFit/>
          </a:bodyPr>
          <a:lstStyle/>
          <a:p>
            <a:pPr marL="285750" indent="-285750" defTabSz="215265">
              <a:lnSpc>
                <a:spcPct val="200000"/>
              </a:lnSpc>
              <a:buSzPct val="50000"/>
              <a:buFont typeface="Wingdings" panose="05000000000000000000" pitchFamily="2" charset="2"/>
              <a:buChar char="l"/>
            </a:pPr>
            <a:r>
              <a:rPr lang="zh-CN" altLang="en-US" b="1" dirty="0"/>
              <a:t>典型客户：</a:t>
            </a:r>
            <a:endParaRPr lang="zh-CN" altLang="en-US" b="1" dirty="0"/>
          </a:p>
        </p:txBody>
      </p:sp>
      <p:grpSp>
        <p:nvGrpSpPr>
          <p:cNvPr id="3" name="组合 2"/>
          <p:cNvGrpSpPr/>
          <p:nvPr/>
        </p:nvGrpSpPr>
        <p:grpSpPr>
          <a:xfrm>
            <a:off x="7003712" y="1219339"/>
            <a:ext cx="4353358" cy="2523731"/>
            <a:chOff x="7030524" y="1213967"/>
            <a:chExt cx="4353358" cy="2523731"/>
          </a:xfrm>
        </p:grpSpPr>
        <p:sp>
          <p:nvSpPr>
            <p:cNvPr id="33" name="矩形 32"/>
            <p:cNvSpPr/>
            <p:nvPr/>
          </p:nvSpPr>
          <p:spPr>
            <a:xfrm>
              <a:off x="7039897" y="1213967"/>
              <a:ext cx="4343985" cy="2523731"/>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pSp>
          <p:nvGrpSpPr>
            <p:cNvPr id="34" name="组合 33"/>
            <p:cNvGrpSpPr/>
            <p:nvPr/>
          </p:nvGrpSpPr>
          <p:grpSpPr>
            <a:xfrm>
              <a:off x="7030524" y="1218948"/>
              <a:ext cx="3972081" cy="2180739"/>
              <a:chOff x="6133408" y="1417225"/>
              <a:chExt cx="3972081" cy="2180739"/>
            </a:xfrm>
          </p:grpSpPr>
          <p:cxnSp>
            <p:nvCxnSpPr>
              <p:cNvPr id="35" name="Elbow Connector 14"/>
              <p:cNvCxnSpPr/>
              <p:nvPr/>
            </p:nvCxnSpPr>
            <p:spPr bwMode="auto">
              <a:xfrm>
                <a:off x="8349200" y="1893893"/>
                <a:ext cx="685780" cy="685780"/>
              </a:xfrm>
              <a:prstGeom prst="bentConnector3">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21"/>
              <p:cNvSpPr txBox="1"/>
              <p:nvPr/>
            </p:nvSpPr>
            <p:spPr>
              <a:xfrm>
                <a:off x="6133408" y="2205605"/>
                <a:ext cx="679281" cy="276999"/>
              </a:xfrm>
              <a:prstGeom prst="rect">
                <a:avLst/>
              </a:prstGeom>
              <a:noFill/>
            </p:spPr>
            <p:txBody>
              <a:bodyPr wrap="square" rtlCol="0">
                <a:spAutoFit/>
              </a:bodyPr>
              <a:lstStyle/>
              <a:p>
                <a:pPr algn="ctr"/>
                <a:r>
                  <a:rPr lang="en-US" sz="1200" dirty="0">
                    <a:cs typeface="Arial" panose="020B0604020202020204" pitchFamily="34" charset="0"/>
                  </a:rPr>
                  <a:t>DBMS</a:t>
                </a:r>
                <a:endParaRPr lang="en-US" sz="1200" dirty="0">
                  <a:cs typeface="Arial" panose="020B0604020202020204" pitchFamily="34" charset="0"/>
                </a:endParaRPr>
              </a:p>
            </p:txBody>
          </p:sp>
          <p:grpSp>
            <p:nvGrpSpPr>
              <p:cNvPr id="37" name="组合 36"/>
              <p:cNvGrpSpPr/>
              <p:nvPr/>
            </p:nvGrpSpPr>
            <p:grpSpPr>
              <a:xfrm>
                <a:off x="6755497" y="1417225"/>
                <a:ext cx="3349992" cy="2180739"/>
                <a:chOff x="6757258" y="1417495"/>
                <a:chExt cx="3350865" cy="2181307"/>
              </a:xfrm>
            </p:grpSpPr>
            <p:sp>
              <p:nvSpPr>
                <p:cNvPr id="39" name="Rectangle: Rounded Corners 8"/>
                <p:cNvSpPr>
                  <a:spLocks noChangeArrowheads="1"/>
                </p:cNvSpPr>
                <p:nvPr/>
              </p:nvSpPr>
              <p:spPr bwMode="auto">
                <a:xfrm>
                  <a:off x="6757258" y="2091583"/>
                  <a:ext cx="1093453" cy="500179"/>
                </a:xfrm>
                <a:prstGeom prst="roundRect">
                  <a:avLst>
                    <a:gd name="adj" fmla="val 16667"/>
                  </a:avLst>
                </a:prstGeom>
                <a:solidFill>
                  <a:srgbClr val="0070C0"/>
                </a:solidFill>
                <a:ln w="12700">
                  <a:solidFill>
                    <a:schemeClr val="bg1">
                      <a:lumMod val="85000"/>
                    </a:schemeClr>
                  </a:solidFill>
                  <a:miter lim="800000"/>
                </a:ln>
              </p:spPr>
              <p:txBody>
                <a:bodyPr vert="horz" wrap="square" lIns="68578" tIns="34289" rIns="68578" bIns="34289" numCol="1" anchor="ctr" anchorCtr="0" compatLnSpc="1"/>
                <a:lstStyle/>
                <a:p>
                  <a:pPr algn="ctr" defTabSz="685800">
                    <a:spcBef>
                      <a:spcPts val="375"/>
                    </a:spcBef>
                    <a:spcAft>
                      <a:spcPts val="375"/>
                    </a:spcAft>
                  </a:pPr>
                  <a:r>
                    <a:rPr lang="en-US" sz="1200" b="1" dirty="0">
                      <a:solidFill>
                        <a:schemeClr val="bg1"/>
                      </a:solidFill>
                      <a:cs typeface="Arial" panose="020B0604020202020204" pitchFamily="34" charset="0"/>
                    </a:rPr>
                    <a:t>Master</a:t>
                  </a:r>
                  <a:endParaRPr lang="en-US" sz="1200" b="1" dirty="0">
                    <a:solidFill>
                      <a:schemeClr val="bg1"/>
                    </a:solidFill>
                    <a:cs typeface="Arial" panose="020B0604020202020204" pitchFamily="34" charset="0"/>
                  </a:endParaRPr>
                </a:p>
                <a:p>
                  <a:pPr algn="ctr" defTabSz="685800">
                    <a:spcBef>
                      <a:spcPts val="375"/>
                    </a:spcBef>
                    <a:spcAft>
                      <a:spcPts val="375"/>
                    </a:spcAft>
                  </a:pPr>
                  <a:r>
                    <a:rPr lang="en-US" sz="1200" b="1" dirty="0">
                      <a:solidFill>
                        <a:schemeClr val="bg1"/>
                      </a:solidFill>
                      <a:cs typeface="Arial" panose="020B0604020202020204" pitchFamily="34" charset="0"/>
                    </a:rPr>
                    <a:t>(read-write)</a:t>
                  </a:r>
                  <a:endParaRPr lang="en-US" sz="2400" b="1" dirty="0">
                    <a:solidFill>
                      <a:schemeClr val="bg1"/>
                    </a:solidFill>
                    <a:cs typeface="Arial" panose="020B0604020202020204" pitchFamily="34" charset="0"/>
                  </a:endParaRPr>
                </a:p>
              </p:txBody>
            </p:sp>
            <p:sp>
              <p:nvSpPr>
                <p:cNvPr id="40" name="Rectangle: Rounded Corners 8"/>
                <p:cNvSpPr>
                  <a:spLocks noChangeArrowheads="1"/>
                </p:cNvSpPr>
                <p:nvPr/>
              </p:nvSpPr>
              <p:spPr bwMode="auto">
                <a:xfrm>
                  <a:off x="8205004" y="2091583"/>
                  <a:ext cx="1093453" cy="500179"/>
                </a:xfrm>
                <a:prstGeom prst="roundRect">
                  <a:avLst>
                    <a:gd name="adj" fmla="val 16667"/>
                  </a:avLst>
                </a:prstGeom>
                <a:solidFill>
                  <a:srgbClr val="0070C0"/>
                </a:solidFill>
                <a:ln w="12700">
                  <a:solidFill>
                    <a:schemeClr val="bg1">
                      <a:lumMod val="85000"/>
                    </a:schemeClr>
                  </a:solidFill>
                  <a:miter lim="800000"/>
                </a:ln>
              </p:spPr>
              <p:txBody>
                <a:bodyPr vert="horz" wrap="square" lIns="68578" tIns="34289" rIns="68578" bIns="34289" numCol="1" anchor="ctr" anchorCtr="0" compatLnSpc="1"/>
                <a:lstStyle/>
                <a:p>
                  <a:pPr algn="ctr" defTabSz="685800">
                    <a:spcBef>
                      <a:spcPts val="375"/>
                    </a:spcBef>
                    <a:spcAft>
                      <a:spcPts val="375"/>
                    </a:spcAft>
                  </a:pPr>
                  <a:r>
                    <a:rPr lang="en-US" sz="1200" b="1" dirty="0">
                      <a:solidFill>
                        <a:schemeClr val="bg1"/>
                      </a:solidFill>
                      <a:cs typeface="Arial" panose="020B0604020202020204" pitchFamily="34" charset="0"/>
                    </a:rPr>
                    <a:t>Secondary</a:t>
                  </a:r>
                  <a:endParaRPr lang="en-US" sz="1200" b="1" dirty="0">
                    <a:solidFill>
                      <a:schemeClr val="bg1"/>
                    </a:solidFill>
                    <a:cs typeface="Arial" panose="020B0604020202020204" pitchFamily="34" charset="0"/>
                  </a:endParaRPr>
                </a:p>
                <a:p>
                  <a:pPr algn="ctr" defTabSz="685800">
                    <a:spcBef>
                      <a:spcPts val="375"/>
                    </a:spcBef>
                    <a:spcAft>
                      <a:spcPts val="375"/>
                    </a:spcAft>
                  </a:pPr>
                  <a:r>
                    <a:rPr lang="en-US" sz="1200" b="1" dirty="0">
                      <a:solidFill>
                        <a:schemeClr val="bg1"/>
                      </a:solidFill>
                      <a:cs typeface="Arial" panose="020B0604020202020204" pitchFamily="34" charset="0"/>
                    </a:rPr>
                    <a:t>(read-only)</a:t>
                  </a:r>
                  <a:endParaRPr lang="en-US" sz="2400" b="1" dirty="0">
                    <a:solidFill>
                      <a:schemeClr val="bg1"/>
                    </a:solidFill>
                    <a:cs typeface="Arial" panose="020B0604020202020204" pitchFamily="34" charset="0"/>
                  </a:endParaRPr>
                </a:p>
              </p:txBody>
            </p:sp>
            <p:sp>
              <p:nvSpPr>
                <p:cNvPr id="41" name="Arrow: Down 39"/>
                <p:cNvSpPr/>
                <p:nvPr/>
              </p:nvSpPr>
              <p:spPr>
                <a:xfrm>
                  <a:off x="7008557" y="2646660"/>
                  <a:ext cx="279695" cy="496659"/>
                </a:xfrm>
                <a:prstGeom prst="downArrow">
                  <a:avLst/>
                </a:prstGeom>
                <a:solidFill>
                  <a:schemeClr val="bg1">
                    <a:lumMod val="75000"/>
                  </a:schemeClr>
                </a:solidFill>
                <a:ln w="9525">
                  <a:solidFill>
                    <a:srgbClr val="BFBFB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42" name="Arrow: Up 48"/>
                <p:cNvSpPr/>
                <p:nvPr/>
              </p:nvSpPr>
              <p:spPr>
                <a:xfrm>
                  <a:off x="7355478" y="2626868"/>
                  <a:ext cx="298352" cy="474484"/>
                </a:xfrm>
                <a:prstGeom prst="upArrow">
                  <a:avLst/>
                </a:prstGeom>
                <a:solidFill>
                  <a:schemeClr val="bg1">
                    <a:lumMod val="75000"/>
                  </a:schemeClr>
                </a:solidFill>
                <a:ln w="9525">
                  <a:solidFill>
                    <a:srgbClr val="BFBFB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44" name="Arrow: Up 50"/>
                <p:cNvSpPr/>
                <p:nvPr/>
              </p:nvSpPr>
              <p:spPr>
                <a:xfrm>
                  <a:off x="8594380" y="2594666"/>
                  <a:ext cx="298352" cy="474484"/>
                </a:xfrm>
                <a:prstGeom prst="upArrow">
                  <a:avLst/>
                </a:prstGeom>
                <a:solidFill>
                  <a:schemeClr val="bg1">
                    <a:lumMod val="75000"/>
                  </a:schemeClr>
                </a:solidFill>
                <a:ln w="9525">
                  <a:solidFill>
                    <a:srgbClr val="BFBFB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45" name="Arrow: Right 53"/>
                <p:cNvSpPr/>
                <p:nvPr/>
              </p:nvSpPr>
              <p:spPr>
                <a:xfrm>
                  <a:off x="7688970" y="2324522"/>
                  <a:ext cx="662406" cy="4573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47" name="Flowchart: Magnetic Disk 13"/>
                <p:cNvSpPr>
                  <a:spLocks noChangeArrowheads="1"/>
                </p:cNvSpPr>
                <p:nvPr/>
              </p:nvSpPr>
              <p:spPr bwMode="auto">
                <a:xfrm>
                  <a:off x="6916254" y="3139928"/>
                  <a:ext cx="3191869" cy="458874"/>
                </a:xfrm>
                <a:prstGeom prst="flowChartMagneticDisk">
                  <a:avLst/>
                </a:prstGeom>
                <a:solidFill>
                  <a:srgbClr val="0070C0"/>
                </a:solidFill>
                <a:ln w="9525">
                  <a:solidFill>
                    <a:schemeClr val="bg1">
                      <a:lumMod val="8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r>
                    <a:rPr lang="en-US" sz="1400" b="1" dirty="0">
                      <a:solidFill>
                        <a:schemeClr val="bg1"/>
                      </a:solidFill>
                      <a:cs typeface="Arial" panose="020B0604020202020204" pitchFamily="34" charset="0"/>
                    </a:rPr>
                    <a:t>share disk pool</a:t>
                  </a:r>
                  <a:endParaRPr lang="en-US" sz="1400" b="1" dirty="0">
                    <a:solidFill>
                      <a:schemeClr val="bg1"/>
                    </a:solidFill>
                    <a:cs typeface="Arial" panose="020B0604020202020204" pitchFamily="34" charset="0"/>
                  </a:endParaRPr>
                </a:p>
              </p:txBody>
            </p:sp>
            <p:sp>
              <p:nvSpPr>
                <p:cNvPr id="56" name="Arrow: Down 63"/>
                <p:cNvSpPr/>
                <p:nvPr/>
              </p:nvSpPr>
              <p:spPr>
                <a:xfrm>
                  <a:off x="7098407" y="1724825"/>
                  <a:ext cx="334003" cy="334819"/>
                </a:xfrm>
                <a:prstGeom prst="downArrow">
                  <a:avLst/>
                </a:prstGeom>
                <a:solidFill>
                  <a:schemeClr val="bg1">
                    <a:lumMod val="75000"/>
                  </a:schemeClr>
                </a:solidFill>
                <a:ln w="9525">
                  <a:solidFill>
                    <a:schemeClr val="bg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57" name="TextBox 64"/>
                <p:cNvSpPr txBox="1"/>
                <p:nvPr/>
              </p:nvSpPr>
              <p:spPr>
                <a:xfrm>
                  <a:off x="7045410" y="1417495"/>
                  <a:ext cx="762551" cy="277071"/>
                </a:xfrm>
                <a:prstGeom prst="rect">
                  <a:avLst/>
                </a:prstGeom>
                <a:noFill/>
              </p:spPr>
              <p:txBody>
                <a:bodyPr wrap="square" rtlCol="0">
                  <a:spAutoFit/>
                </a:bodyPr>
                <a:lstStyle/>
                <a:p>
                  <a:r>
                    <a:rPr lang="en-US" sz="1200" dirty="0"/>
                    <a:t>R/W</a:t>
                  </a:r>
                  <a:endParaRPr lang="en-CA" sz="1200" dirty="0">
                    <a:cs typeface="Arial" panose="020B0604020202020204" pitchFamily="34" charset="0"/>
                  </a:endParaRPr>
                </a:p>
              </p:txBody>
            </p:sp>
            <p:sp>
              <p:nvSpPr>
                <p:cNvPr id="58" name="Arrow: Down 65"/>
                <p:cNvSpPr/>
                <p:nvPr/>
              </p:nvSpPr>
              <p:spPr>
                <a:xfrm>
                  <a:off x="8570261" y="1695910"/>
                  <a:ext cx="334003" cy="334819"/>
                </a:xfrm>
                <a:prstGeom prst="downArrow">
                  <a:avLst/>
                </a:prstGeom>
                <a:solidFill>
                  <a:schemeClr val="bg1">
                    <a:lumMod val="75000"/>
                  </a:schemeClr>
                </a:solidFill>
                <a:ln w="9525">
                  <a:solidFill>
                    <a:schemeClr val="bg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CA" sz="3200">
                    <a:solidFill>
                      <a:schemeClr val="bg1"/>
                    </a:solidFill>
                    <a:cs typeface="Arial" panose="020B0604020202020204" pitchFamily="34" charset="0"/>
                  </a:endParaRPr>
                </a:p>
              </p:txBody>
            </p:sp>
            <p:sp>
              <p:nvSpPr>
                <p:cNvPr id="60" name="TextBox 67"/>
                <p:cNvSpPr txBox="1"/>
                <p:nvPr/>
              </p:nvSpPr>
              <p:spPr>
                <a:xfrm>
                  <a:off x="8466897" y="1417495"/>
                  <a:ext cx="744134" cy="277071"/>
                </a:xfrm>
                <a:prstGeom prst="rect">
                  <a:avLst/>
                </a:prstGeom>
                <a:noFill/>
              </p:spPr>
              <p:txBody>
                <a:bodyPr wrap="square" rtlCol="0">
                  <a:spAutoFit/>
                </a:bodyPr>
                <a:lstStyle/>
                <a:p>
                  <a:r>
                    <a:rPr lang="en-US" sz="1200" dirty="0">
                      <a:cs typeface="Arial" panose="020B0604020202020204" pitchFamily="34" charset="0"/>
                    </a:rPr>
                    <a:t>R only </a:t>
                  </a:r>
                  <a:endParaRPr lang="en-CA" sz="1200" dirty="0">
                    <a:cs typeface="Arial" panose="020B0604020202020204" pitchFamily="34" charset="0"/>
                  </a:endParaRPr>
                </a:p>
              </p:txBody>
            </p:sp>
          </p:grpSp>
        </p:grpSp>
      </p:grpSp>
      <p:grpSp>
        <p:nvGrpSpPr>
          <p:cNvPr id="54" name="组合 53"/>
          <p:cNvGrpSpPr/>
          <p:nvPr/>
        </p:nvGrpSpPr>
        <p:grpSpPr>
          <a:xfrm>
            <a:off x="562777" y="3047658"/>
            <a:ext cx="4683117" cy="1299769"/>
            <a:chOff x="610214" y="2294175"/>
            <a:chExt cx="4683117" cy="1299769"/>
          </a:xfrm>
        </p:grpSpPr>
        <p:pic>
          <p:nvPicPr>
            <p:cNvPr id="59" name="图片 58"/>
            <p:cNvPicPr>
              <a:picLocks noChangeAspect="1"/>
            </p:cNvPicPr>
            <p:nvPr/>
          </p:nvPicPr>
          <p:blipFill>
            <a:blip r:embed="rId1"/>
            <a:stretch>
              <a:fillRect/>
            </a:stretch>
          </p:blipFill>
          <p:spPr>
            <a:xfrm>
              <a:off x="610214" y="2310327"/>
              <a:ext cx="1441701" cy="591007"/>
            </a:xfrm>
            <a:prstGeom prst="rect">
              <a:avLst/>
            </a:prstGeom>
          </p:spPr>
        </p:pic>
        <p:pic>
          <p:nvPicPr>
            <p:cNvPr id="61" name="图片 60"/>
            <p:cNvPicPr>
              <a:picLocks noChangeAspect="1"/>
            </p:cNvPicPr>
            <p:nvPr/>
          </p:nvPicPr>
          <p:blipFill>
            <a:blip r:embed="rId2"/>
            <a:stretch>
              <a:fillRect/>
            </a:stretch>
          </p:blipFill>
          <p:spPr>
            <a:xfrm>
              <a:off x="2338748" y="2310325"/>
              <a:ext cx="1172485" cy="591008"/>
            </a:xfrm>
            <a:prstGeom prst="rect">
              <a:avLst/>
            </a:prstGeom>
          </p:spPr>
        </p:pic>
        <p:pic>
          <p:nvPicPr>
            <p:cNvPr id="62" name="图片 61"/>
            <p:cNvPicPr>
              <a:picLocks noChangeAspect="1"/>
            </p:cNvPicPr>
            <p:nvPr/>
          </p:nvPicPr>
          <p:blipFill>
            <a:blip r:embed="rId3"/>
            <a:stretch>
              <a:fillRect/>
            </a:stretch>
          </p:blipFill>
          <p:spPr>
            <a:xfrm>
              <a:off x="3743141" y="3085193"/>
              <a:ext cx="1550190" cy="508750"/>
            </a:xfrm>
            <a:prstGeom prst="rect">
              <a:avLst/>
            </a:prstGeom>
          </p:spPr>
        </p:pic>
        <p:pic>
          <p:nvPicPr>
            <p:cNvPr id="63" name="图片 62"/>
            <p:cNvPicPr>
              <a:picLocks noChangeAspect="1"/>
            </p:cNvPicPr>
            <p:nvPr/>
          </p:nvPicPr>
          <p:blipFill>
            <a:blip r:embed="rId4"/>
            <a:stretch>
              <a:fillRect/>
            </a:stretch>
          </p:blipFill>
          <p:spPr>
            <a:xfrm>
              <a:off x="625016" y="3079531"/>
              <a:ext cx="2694134" cy="514413"/>
            </a:xfrm>
            <a:prstGeom prst="rect">
              <a:avLst/>
            </a:prstGeom>
          </p:spPr>
        </p:pic>
        <p:pic>
          <p:nvPicPr>
            <p:cNvPr id="64" name="图片 63"/>
            <p:cNvPicPr>
              <a:picLocks noChangeAspect="1"/>
            </p:cNvPicPr>
            <p:nvPr/>
          </p:nvPicPr>
          <p:blipFill>
            <a:blip r:embed="rId5"/>
            <a:stretch>
              <a:fillRect/>
            </a:stretch>
          </p:blipFill>
          <p:spPr>
            <a:xfrm>
              <a:off x="3831018" y="2294175"/>
              <a:ext cx="1462312" cy="607159"/>
            </a:xfrm>
            <a:prstGeom prst="rect">
              <a:avLst/>
            </a:prstGeom>
          </p:spPr>
        </p:pic>
      </p:grpSp>
      <p:sp>
        <p:nvSpPr>
          <p:cNvPr id="67" name="文本框 66"/>
          <p:cNvSpPr txBox="1"/>
          <p:nvPr/>
        </p:nvSpPr>
        <p:spPr>
          <a:xfrm>
            <a:off x="10078154" y="1511629"/>
            <a:ext cx="961507" cy="461652"/>
          </a:xfrm>
          <a:prstGeom prst="rect">
            <a:avLst/>
          </a:prstGeom>
          <a:noFill/>
        </p:spPr>
        <p:txBody>
          <a:bodyPr wrap="square" rtlCol="0">
            <a:spAutoFit/>
          </a:bodyPr>
          <a:lstStyle/>
          <a:p>
            <a:r>
              <a:rPr lang="en-US" altLang="zh-CN" sz="2400" b="1" dirty="0"/>
              <a:t>X  15</a:t>
            </a:r>
            <a:endParaRPr lang="en-US" sz="2400" b="1" dirty="0"/>
          </a:p>
        </p:txBody>
      </p:sp>
      <p:sp>
        <p:nvSpPr>
          <p:cNvPr id="68" name="文本框 67"/>
          <p:cNvSpPr txBox="1"/>
          <p:nvPr/>
        </p:nvSpPr>
        <p:spPr>
          <a:xfrm>
            <a:off x="10158023" y="1968941"/>
            <a:ext cx="1786862" cy="276999"/>
          </a:xfrm>
          <a:prstGeom prst="rect">
            <a:avLst/>
          </a:prstGeom>
          <a:noFill/>
        </p:spPr>
        <p:txBody>
          <a:bodyPr wrap="square" rtlCol="0">
            <a:spAutoFit/>
          </a:bodyPr>
          <a:lstStyle/>
          <a:p>
            <a:r>
              <a:rPr lang="zh-CN" altLang="en-US" sz="1200" dirty="0"/>
              <a:t>计算横向可扩展</a:t>
            </a:r>
            <a:endParaRPr lang="en-US" sz="1200" dirty="0"/>
          </a:p>
        </p:txBody>
      </p:sp>
      <p:sp>
        <p:nvSpPr>
          <p:cNvPr id="69" name="文本框 68"/>
          <p:cNvSpPr txBox="1"/>
          <p:nvPr/>
        </p:nvSpPr>
        <p:spPr>
          <a:xfrm>
            <a:off x="7645881" y="3433665"/>
            <a:ext cx="3329913" cy="276999"/>
          </a:xfrm>
          <a:prstGeom prst="rect">
            <a:avLst/>
          </a:prstGeom>
          <a:noFill/>
        </p:spPr>
        <p:txBody>
          <a:bodyPr wrap="square" rtlCol="0">
            <a:spAutoFit/>
          </a:bodyPr>
          <a:lstStyle/>
          <a:p>
            <a:pPr algn="ctr"/>
            <a:r>
              <a:rPr lang="en-US" altLang="zh-CN" sz="1200" b="1" dirty="0">
                <a:cs typeface="Arial" panose="020B0604020202020204" pitchFamily="34" charset="0"/>
              </a:rPr>
              <a:t>Share disk </a:t>
            </a:r>
            <a:r>
              <a:rPr lang="en-US" altLang="zh-CN" sz="1200" b="1" dirty="0"/>
              <a:t>3</a:t>
            </a:r>
            <a:r>
              <a:rPr lang="zh-CN" altLang="en-US" sz="1200" b="1" dirty="0"/>
              <a:t>副本可支撑上层</a:t>
            </a:r>
            <a:r>
              <a:rPr lang="en-US" altLang="zh-CN" sz="1200" b="1" dirty="0"/>
              <a:t>15</a:t>
            </a:r>
            <a:r>
              <a:rPr lang="zh-CN" altLang="en-US" sz="1200" b="1" dirty="0"/>
              <a:t>节点</a:t>
            </a:r>
            <a:endParaRPr lang="en-US" altLang="zh-CN" sz="1200" b="1" dirty="0"/>
          </a:p>
        </p:txBody>
      </p:sp>
      <p:grpSp>
        <p:nvGrpSpPr>
          <p:cNvPr id="4" name="组合 3"/>
          <p:cNvGrpSpPr/>
          <p:nvPr/>
        </p:nvGrpSpPr>
        <p:grpSpPr>
          <a:xfrm>
            <a:off x="6965064" y="3802548"/>
            <a:ext cx="4412414" cy="2523731"/>
            <a:chOff x="6965064" y="3802548"/>
            <a:chExt cx="4412414" cy="2523731"/>
          </a:xfrm>
        </p:grpSpPr>
        <p:sp>
          <p:nvSpPr>
            <p:cNvPr id="105" name="矩形 104"/>
            <p:cNvSpPr/>
            <p:nvPr/>
          </p:nvSpPr>
          <p:spPr>
            <a:xfrm>
              <a:off x="6989820" y="3802548"/>
              <a:ext cx="4343985" cy="2523731"/>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pSp>
          <p:nvGrpSpPr>
            <p:cNvPr id="10" name="组合 9"/>
            <p:cNvGrpSpPr/>
            <p:nvPr/>
          </p:nvGrpSpPr>
          <p:grpSpPr>
            <a:xfrm>
              <a:off x="6972145" y="3879298"/>
              <a:ext cx="4405333" cy="966973"/>
              <a:chOff x="6937196" y="4191307"/>
              <a:chExt cx="4405333" cy="966973"/>
            </a:xfrm>
          </p:grpSpPr>
          <p:sp>
            <p:nvSpPr>
              <p:cNvPr id="107" name="文本框 106"/>
              <p:cNvSpPr txBox="1"/>
              <p:nvPr/>
            </p:nvSpPr>
            <p:spPr>
              <a:xfrm>
                <a:off x="6937196" y="4191307"/>
                <a:ext cx="1529945" cy="276999"/>
              </a:xfrm>
              <a:prstGeom prst="rect">
                <a:avLst/>
              </a:prstGeom>
              <a:noFill/>
              <a:effectLst/>
            </p:spPr>
            <p:txBody>
              <a:bodyPr wrap="square" rtlCol="0">
                <a:spAutoFit/>
              </a:bodyPr>
              <a:lstStyle>
                <a:defPPr>
                  <a:defRPr lang="en-US"/>
                </a:defPPr>
                <a:lvl1pPr marL="0" algn="l" defTabSz="215265" rtl="0" eaLnBrk="1" latinLnBrk="0" hangingPunct="1">
                  <a:defRPr sz="425" kern="1200">
                    <a:solidFill>
                      <a:schemeClr val="tx1"/>
                    </a:solidFill>
                    <a:latin typeface="+mn-lt"/>
                    <a:ea typeface="+mn-ea"/>
                    <a:cs typeface="+mn-cs"/>
                  </a:defRPr>
                </a:lvl1pPr>
                <a:lvl2pPr marL="107950" algn="l" defTabSz="215265" rtl="0" eaLnBrk="1" latinLnBrk="0" hangingPunct="1">
                  <a:defRPr sz="425" kern="1200">
                    <a:solidFill>
                      <a:schemeClr val="tx1"/>
                    </a:solidFill>
                    <a:latin typeface="+mn-lt"/>
                    <a:ea typeface="+mn-ea"/>
                    <a:cs typeface="+mn-cs"/>
                  </a:defRPr>
                </a:lvl2pPr>
                <a:lvl3pPr marL="215900" algn="l" defTabSz="215265" rtl="0" eaLnBrk="1" latinLnBrk="0" hangingPunct="1">
                  <a:defRPr sz="425" kern="1200">
                    <a:solidFill>
                      <a:schemeClr val="tx1"/>
                    </a:solidFill>
                    <a:latin typeface="+mn-lt"/>
                    <a:ea typeface="+mn-ea"/>
                    <a:cs typeface="+mn-cs"/>
                  </a:defRPr>
                </a:lvl3pPr>
                <a:lvl4pPr marL="323850" algn="l" defTabSz="215265" rtl="0" eaLnBrk="1" latinLnBrk="0" hangingPunct="1">
                  <a:defRPr sz="425" kern="1200">
                    <a:solidFill>
                      <a:schemeClr val="tx1"/>
                    </a:solidFill>
                    <a:latin typeface="+mn-lt"/>
                    <a:ea typeface="+mn-ea"/>
                    <a:cs typeface="+mn-cs"/>
                  </a:defRPr>
                </a:lvl4pPr>
                <a:lvl5pPr marL="431800" algn="l" defTabSz="215265" rtl="0" eaLnBrk="1" latinLnBrk="0" hangingPunct="1">
                  <a:defRPr sz="425" kern="1200">
                    <a:solidFill>
                      <a:schemeClr val="tx1"/>
                    </a:solidFill>
                    <a:latin typeface="+mn-lt"/>
                    <a:ea typeface="+mn-ea"/>
                    <a:cs typeface="+mn-cs"/>
                  </a:defRPr>
                </a:lvl5pPr>
                <a:lvl6pPr marL="539750" algn="l" defTabSz="215265" rtl="0" eaLnBrk="1" latinLnBrk="0" hangingPunct="1">
                  <a:defRPr sz="425" kern="1200">
                    <a:solidFill>
                      <a:schemeClr val="tx1"/>
                    </a:solidFill>
                    <a:latin typeface="+mn-lt"/>
                    <a:ea typeface="+mn-ea"/>
                    <a:cs typeface="+mn-cs"/>
                  </a:defRPr>
                </a:lvl6pPr>
                <a:lvl7pPr marL="647700" algn="l" defTabSz="215265" rtl="0" eaLnBrk="1" latinLnBrk="0" hangingPunct="1">
                  <a:defRPr sz="425" kern="1200">
                    <a:solidFill>
                      <a:schemeClr val="tx1"/>
                    </a:solidFill>
                    <a:latin typeface="+mn-lt"/>
                    <a:ea typeface="+mn-ea"/>
                    <a:cs typeface="+mn-cs"/>
                  </a:defRPr>
                </a:lvl7pPr>
                <a:lvl8pPr marL="755650" algn="l" defTabSz="215265" rtl="0" eaLnBrk="1" latinLnBrk="0" hangingPunct="1">
                  <a:defRPr sz="425" kern="1200">
                    <a:solidFill>
                      <a:schemeClr val="tx1"/>
                    </a:solidFill>
                    <a:latin typeface="+mn-lt"/>
                    <a:ea typeface="+mn-ea"/>
                    <a:cs typeface="+mn-cs"/>
                  </a:defRPr>
                </a:lvl8pPr>
                <a:lvl9pPr marL="863600" algn="l" defTabSz="215265" rtl="0" eaLnBrk="1" latinLnBrk="0" hangingPunct="1">
                  <a:defRPr sz="425" kern="1200">
                    <a:solidFill>
                      <a:schemeClr val="tx1"/>
                    </a:solidFill>
                    <a:latin typeface="+mn-lt"/>
                    <a:ea typeface="+mn-ea"/>
                    <a:cs typeface="+mn-cs"/>
                  </a:defRPr>
                </a:lvl9pPr>
              </a:lstStyle>
              <a:p>
                <a:r>
                  <a:rPr kumimoji="1" lang="zh-CN" altLang="en-US" sz="1200" b="1" dirty="0">
                    <a:cs typeface="微软雅黑" panose="020B0503020204020204" pitchFamily="34" charset="-122"/>
                  </a:rPr>
                  <a:t>计算节点双向扩展</a:t>
                </a:r>
                <a:endParaRPr kumimoji="1" lang="en-US" altLang="zh-CN" sz="1200" b="1" dirty="0">
                  <a:cs typeface="微软雅黑" panose="020B0503020204020204" pitchFamily="34" charset="-122"/>
                </a:endParaRPr>
              </a:p>
            </p:txBody>
          </p:sp>
          <p:grpSp>
            <p:nvGrpSpPr>
              <p:cNvPr id="111" name="组合 110"/>
              <p:cNvGrpSpPr/>
              <p:nvPr/>
            </p:nvGrpSpPr>
            <p:grpSpPr>
              <a:xfrm>
                <a:off x="7049879" y="4832078"/>
                <a:ext cx="3186275" cy="326202"/>
                <a:chOff x="6938139" y="2239073"/>
                <a:chExt cx="4452562" cy="326202"/>
              </a:xfrm>
            </p:grpSpPr>
            <p:sp>
              <p:nvSpPr>
                <p:cNvPr id="119" name="矩形 118"/>
                <p:cNvSpPr/>
                <p:nvPr/>
              </p:nvSpPr>
              <p:spPr>
                <a:xfrm>
                  <a:off x="6938139" y="2239073"/>
                  <a:ext cx="4452562" cy="323759"/>
                </a:xfrm>
                <a:prstGeom prst="rect">
                  <a:avLst/>
                </a:prstGeom>
                <a:solidFill>
                  <a:srgbClr val="0070C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Text Placeholder 3"/>
                <p:cNvSpPr txBox="1"/>
                <p:nvPr/>
              </p:nvSpPr>
              <p:spPr>
                <a:xfrm>
                  <a:off x="7006374" y="2302914"/>
                  <a:ext cx="4342269"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ClrTx/>
                    <a:buSzPct val="50000"/>
                    <a:buFont typeface="Wingdings" panose="05000000000000000000" pitchFamily="2" charset="2"/>
                    <a:buChar char="l"/>
                  </a:pPr>
                  <a:r>
                    <a:rPr kumimoji="1" lang="zh-CN" altLang="en-US" sz="1400" b="0" dirty="0">
                      <a:solidFill>
                        <a:schemeClr val="bg1"/>
                      </a:solidFill>
                      <a:latin typeface="+mn-lt"/>
                      <a:cs typeface="微软雅黑" panose="020B0503020204020204" pitchFamily="34" charset="-122"/>
                    </a:rPr>
                    <a:t>支持</a:t>
                  </a:r>
                  <a:r>
                    <a:rPr kumimoji="1" lang="en-US" altLang="zh-CN" sz="1400" b="0" dirty="0">
                      <a:solidFill>
                        <a:schemeClr val="bg1"/>
                      </a:solidFill>
                      <a:latin typeface="+mn-lt"/>
                      <a:cs typeface="微软雅黑" panose="020B0503020204020204" pitchFamily="34" charset="-122"/>
                    </a:rPr>
                    <a:t>1</a:t>
                  </a:r>
                  <a:r>
                    <a:rPr kumimoji="1" lang="zh-CN" altLang="en-US" sz="1400" b="0" dirty="0">
                      <a:solidFill>
                        <a:schemeClr val="bg1"/>
                      </a:solidFill>
                      <a:latin typeface="+mn-lt"/>
                      <a:cs typeface="微软雅黑" panose="020B0503020204020204" pitchFamily="34" charset="-122"/>
                    </a:rPr>
                    <a:t>写</a:t>
                  </a:r>
                  <a:r>
                    <a:rPr kumimoji="1" lang="en-US" altLang="zh-CN" sz="1400" dirty="0">
                      <a:solidFill>
                        <a:schemeClr val="bg1"/>
                      </a:solidFill>
                      <a:latin typeface="+mn-lt"/>
                      <a:cs typeface="微软雅黑" panose="020B0503020204020204" pitchFamily="34" charset="-122"/>
                    </a:rPr>
                    <a:t>15</a:t>
                  </a:r>
                  <a:r>
                    <a:rPr kumimoji="1" lang="zh-CN" altLang="en-US" sz="1400" b="0" dirty="0">
                      <a:solidFill>
                        <a:schemeClr val="bg1"/>
                      </a:solidFill>
                      <a:latin typeface="+mn-lt"/>
                      <a:cs typeface="微软雅黑" panose="020B0503020204020204" pitchFamily="34" charset="-122"/>
                    </a:rPr>
                    <a:t>读，</a:t>
                  </a:r>
                  <a:r>
                    <a:rPr kumimoji="1" lang="zh-CN" altLang="en-US" sz="1400" dirty="0">
                      <a:solidFill>
                        <a:schemeClr val="bg1"/>
                      </a:solidFill>
                      <a:latin typeface="+mn-lt"/>
                      <a:cs typeface="微软雅黑" panose="020B0503020204020204" pitchFamily="34" charset="-122"/>
                    </a:rPr>
                    <a:t>扩展比</a:t>
                  </a:r>
                  <a:r>
                    <a:rPr kumimoji="1" lang="en-US" altLang="zh-CN" sz="1400" dirty="0" smtClean="0">
                      <a:solidFill>
                        <a:schemeClr val="bg1"/>
                      </a:solidFill>
                      <a:latin typeface="+mn-lt"/>
                      <a:cs typeface="微软雅黑" panose="020B0503020204020204" pitchFamily="34" charset="-122"/>
                    </a:rPr>
                    <a:t>0.9</a:t>
                  </a:r>
                  <a:r>
                    <a:rPr kumimoji="1" lang="zh-CN" altLang="en-US" sz="1400" dirty="0" smtClean="0">
                      <a:solidFill>
                        <a:schemeClr val="bg1"/>
                      </a:solidFill>
                      <a:latin typeface="+mn-lt"/>
                      <a:cs typeface="微软雅黑" panose="020B0503020204020204" pitchFamily="34" charset="-122"/>
                    </a:rPr>
                    <a:t>。</a:t>
                  </a:r>
                  <a:r>
                    <a:rPr lang="en-US" altLang="zh-CN" sz="1400" b="0" dirty="0">
                      <a:solidFill>
                        <a:schemeClr val="bg1"/>
                      </a:solidFill>
                      <a:latin typeface="+mn-lt"/>
                    </a:rPr>
                    <a:t>	</a:t>
                  </a:r>
                  <a:endParaRPr lang="en-US" altLang="zh-CN" sz="1400" b="0" dirty="0">
                    <a:solidFill>
                      <a:schemeClr val="bg1"/>
                    </a:solidFill>
                    <a:latin typeface="+mn-lt"/>
                  </a:endParaRPr>
                </a:p>
              </p:txBody>
            </p:sp>
          </p:grpSp>
          <p:grpSp>
            <p:nvGrpSpPr>
              <p:cNvPr id="5" name="组合 4"/>
              <p:cNvGrpSpPr/>
              <p:nvPr/>
            </p:nvGrpSpPr>
            <p:grpSpPr>
              <a:xfrm>
                <a:off x="7049879" y="4480371"/>
                <a:ext cx="4292650" cy="329921"/>
                <a:chOff x="7049879" y="5025656"/>
                <a:chExt cx="4292650" cy="329921"/>
              </a:xfrm>
            </p:grpSpPr>
            <p:grpSp>
              <p:nvGrpSpPr>
                <p:cNvPr id="110" name="组合 109"/>
                <p:cNvGrpSpPr/>
                <p:nvPr/>
              </p:nvGrpSpPr>
              <p:grpSpPr>
                <a:xfrm>
                  <a:off x="7049879" y="5025656"/>
                  <a:ext cx="3186275" cy="329921"/>
                  <a:chOff x="6916771" y="2226512"/>
                  <a:chExt cx="4452562" cy="329921"/>
                </a:xfrm>
              </p:grpSpPr>
              <p:sp>
                <p:nvSpPr>
                  <p:cNvPr id="121" name="矩形 120"/>
                  <p:cNvSpPr/>
                  <p:nvPr/>
                </p:nvSpPr>
                <p:spPr>
                  <a:xfrm>
                    <a:off x="6916771" y="2226512"/>
                    <a:ext cx="4452562" cy="323759"/>
                  </a:xfrm>
                  <a:prstGeom prst="rect">
                    <a:avLst/>
                  </a:prstGeom>
                  <a:solidFill>
                    <a:srgbClr val="0070C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Text Placeholder 3"/>
                  <p:cNvSpPr txBox="1"/>
                  <p:nvPr/>
                </p:nvSpPr>
                <p:spPr>
                  <a:xfrm>
                    <a:off x="6976810" y="2294072"/>
                    <a:ext cx="4342269"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spcBef>
                        <a:spcPts val="1000"/>
                      </a:spcBef>
                      <a:buClr>
                        <a:srgbClr val="FF0000"/>
                      </a:buClr>
                      <a:buNone/>
                    </a:pPr>
                    <a:r>
                      <a:rPr lang="en-US" altLang="zh-CN" sz="1400" b="0" dirty="0">
                        <a:latin typeface="+mn-lt"/>
                      </a:rPr>
                      <a:t>	</a:t>
                    </a:r>
                    <a:endParaRPr lang="en-US" altLang="zh-CN" sz="1400" b="0" dirty="0">
                      <a:latin typeface="+mn-lt"/>
                    </a:endParaRPr>
                  </a:p>
                </p:txBody>
              </p:sp>
            </p:grpSp>
            <p:sp>
              <p:nvSpPr>
                <p:cNvPr id="114" name="Text Placeholder 3"/>
                <p:cNvSpPr txBox="1"/>
                <p:nvPr/>
              </p:nvSpPr>
              <p:spPr>
                <a:xfrm>
                  <a:off x="7098708" y="5078538"/>
                  <a:ext cx="4243821" cy="22502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ClrTx/>
                    <a:buSzPct val="50000"/>
                    <a:buFont typeface="Wingdings" panose="05000000000000000000" pitchFamily="2" charset="2"/>
                    <a:buChar char="l"/>
                  </a:pPr>
                  <a:r>
                    <a:rPr kumimoji="1" lang="zh-CN" altLang="en-US" sz="1400" b="0" dirty="0">
                      <a:solidFill>
                        <a:schemeClr val="bg1"/>
                      </a:solidFill>
                      <a:latin typeface="+mn-lt"/>
                      <a:cs typeface="微软雅黑" panose="020B0503020204020204" pitchFamily="34" charset="-122"/>
                    </a:rPr>
                    <a:t>基于云虚拟化，单节点可规格</a:t>
                  </a:r>
                  <a:r>
                    <a:rPr kumimoji="1" lang="zh-CN" altLang="en-US" sz="1400" b="0" dirty="0" smtClean="0">
                      <a:solidFill>
                        <a:schemeClr val="bg1"/>
                      </a:solidFill>
                      <a:latin typeface="+mn-lt"/>
                      <a:cs typeface="微软雅黑" panose="020B0503020204020204" pitchFamily="34" charset="-122"/>
                    </a:rPr>
                    <a:t>变更；</a:t>
                  </a:r>
                  <a:endParaRPr kumimoji="1" lang="en-US" altLang="zh-CN" sz="1400" b="0" dirty="0" smtClean="0">
                    <a:solidFill>
                      <a:schemeClr val="bg1"/>
                    </a:solidFill>
                    <a:latin typeface="+mn-lt"/>
                    <a:cs typeface="微软雅黑" panose="020B0503020204020204" pitchFamily="34" charset="-122"/>
                  </a:endParaRPr>
                </a:p>
              </p:txBody>
            </p:sp>
          </p:grpSp>
        </p:grpSp>
        <p:grpSp>
          <p:nvGrpSpPr>
            <p:cNvPr id="71" name="组合 70"/>
            <p:cNvGrpSpPr/>
            <p:nvPr/>
          </p:nvGrpSpPr>
          <p:grpSpPr>
            <a:xfrm>
              <a:off x="6965064" y="4929860"/>
              <a:ext cx="4407251" cy="966973"/>
              <a:chOff x="6937196" y="4191307"/>
              <a:chExt cx="4407251" cy="966973"/>
            </a:xfrm>
          </p:grpSpPr>
          <p:sp>
            <p:nvSpPr>
              <p:cNvPr id="72" name="文本框 71"/>
              <p:cNvSpPr txBox="1"/>
              <p:nvPr/>
            </p:nvSpPr>
            <p:spPr>
              <a:xfrm>
                <a:off x="6937196" y="4191307"/>
                <a:ext cx="1529945" cy="276999"/>
              </a:xfrm>
              <a:prstGeom prst="rect">
                <a:avLst/>
              </a:prstGeom>
              <a:noFill/>
              <a:effectLst/>
            </p:spPr>
            <p:txBody>
              <a:bodyPr wrap="square" rtlCol="0">
                <a:spAutoFit/>
              </a:bodyPr>
              <a:lstStyle>
                <a:defPPr>
                  <a:defRPr lang="en-US"/>
                </a:defPPr>
                <a:lvl1pPr marL="0" algn="l" defTabSz="215265" rtl="0" eaLnBrk="1" latinLnBrk="0" hangingPunct="1">
                  <a:defRPr sz="425" kern="1200">
                    <a:solidFill>
                      <a:schemeClr val="tx1"/>
                    </a:solidFill>
                    <a:latin typeface="+mn-lt"/>
                    <a:ea typeface="+mn-ea"/>
                    <a:cs typeface="+mn-cs"/>
                  </a:defRPr>
                </a:lvl1pPr>
                <a:lvl2pPr marL="107950" algn="l" defTabSz="215265" rtl="0" eaLnBrk="1" latinLnBrk="0" hangingPunct="1">
                  <a:defRPr sz="425" kern="1200">
                    <a:solidFill>
                      <a:schemeClr val="tx1"/>
                    </a:solidFill>
                    <a:latin typeface="+mn-lt"/>
                    <a:ea typeface="+mn-ea"/>
                    <a:cs typeface="+mn-cs"/>
                  </a:defRPr>
                </a:lvl2pPr>
                <a:lvl3pPr marL="215900" algn="l" defTabSz="215265" rtl="0" eaLnBrk="1" latinLnBrk="0" hangingPunct="1">
                  <a:defRPr sz="425" kern="1200">
                    <a:solidFill>
                      <a:schemeClr val="tx1"/>
                    </a:solidFill>
                    <a:latin typeface="+mn-lt"/>
                    <a:ea typeface="+mn-ea"/>
                    <a:cs typeface="+mn-cs"/>
                  </a:defRPr>
                </a:lvl3pPr>
                <a:lvl4pPr marL="323850" algn="l" defTabSz="215265" rtl="0" eaLnBrk="1" latinLnBrk="0" hangingPunct="1">
                  <a:defRPr sz="425" kern="1200">
                    <a:solidFill>
                      <a:schemeClr val="tx1"/>
                    </a:solidFill>
                    <a:latin typeface="+mn-lt"/>
                    <a:ea typeface="+mn-ea"/>
                    <a:cs typeface="+mn-cs"/>
                  </a:defRPr>
                </a:lvl4pPr>
                <a:lvl5pPr marL="431800" algn="l" defTabSz="215265" rtl="0" eaLnBrk="1" latinLnBrk="0" hangingPunct="1">
                  <a:defRPr sz="425" kern="1200">
                    <a:solidFill>
                      <a:schemeClr val="tx1"/>
                    </a:solidFill>
                    <a:latin typeface="+mn-lt"/>
                    <a:ea typeface="+mn-ea"/>
                    <a:cs typeface="+mn-cs"/>
                  </a:defRPr>
                </a:lvl5pPr>
                <a:lvl6pPr marL="539750" algn="l" defTabSz="215265" rtl="0" eaLnBrk="1" latinLnBrk="0" hangingPunct="1">
                  <a:defRPr sz="425" kern="1200">
                    <a:solidFill>
                      <a:schemeClr val="tx1"/>
                    </a:solidFill>
                    <a:latin typeface="+mn-lt"/>
                    <a:ea typeface="+mn-ea"/>
                    <a:cs typeface="+mn-cs"/>
                  </a:defRPr>
                </a:lvl6pPr>
                <a:lvl7pPr marL="647700" algn="l" defTabSz="215265" rtl="0" eaLnBrk="1" latinLnBrk="0" hangingPunct="1">
                  <a:defRPr sz="425" kern="1200">
                    <a:solidFill>
                      <a:schemeClr val="tx1"/>
                    </a:solidFill>
                    <a:latin typeface="+mn-lt"/>
                    <a:ea typeface="+mn-ea"/>
                    <a:cs typeface="+mn-cs"/>
                  </a:defRPr>
                </a:lvl7pPr>
                <a:lvl8pPr marL="755650" algn="l" defTabSz="215265" rtl="0" eaLnBrk="1" latinLnBrk="0" hangingPunct="1">
                  <a:defRPr sz="425" kern="1200">
                    <a:solidFill>
                      <a:schemeClr val="tx1"/>
                    </a:solidFill>
                    <a:latin typeface="+mn-lt"/>
                    <a:ea typeface="+mn-ea"/>
                    <a:cs typeface="+mn-cs"/>
                  </a:defRPr>
                </a:lvl8pPr>
                <a:lvl9pPr marL="863600" algn="l" defTabSz="215265" rtl="0" eaLnBrk="1" latinLnBrk="0" hangingPunct="1">
                  <a:defRPr sz="425" kern="1200">
                    <a:solidFill>
                      <a:schemeClr val="tx1"/>
                    </a:solidFill>
                    <a:latin typeface="+mn-lt"/>
                    <a:ea typeface="+mn-ea"/>
                    <a:cs typeface="+mn-cs"/>
                  </a:defRPr>
                </a:lvl9pPr>
              </a:lstStyle>
              <a:p>
                <a:r>
                  <a:rPr kumimoji="1" lang="zh-CN" altLang="en-US" sz="1200" b="1" dirty="0">
                    <a:cs typeface="微软雅黑" panose="020B0503020204020204" pitchFamily="34" charset="-122"/>
                  </a:rPr>
                  <a:t>存储池化</a:t>
                </a:r>
                <a:endParaRPr kumimoji="1" lang="en-US" altLang="zh-CN" sz="1200" b="1" dirty="0">
                  <a:cs typeface="微软雅黑" panose="020B0503020204020204" pitchFamily="34" charset="-122"/>
                </a:endParaRPr>
              </a:p>
            </p:txBody>
          </p:sp>
          <p:grpSp>
            <p:nvGrpSpPr>
              <p:cNvPr id="73" name="组合 72"/>
              <p:cNvGrpSpPr/>
              <p:nvPr/>
            </p:nvGrpSpPr>
            <p:grpSpPr>
              <a:xfrm>
                <a:off x="7049879" y="4832078"/>
                <a:ext cx="3360943" cy="326202"/>
                <a:chOff x="6938139" y="2239073"/>
                <a:chExt cx="4696646" cy="326202"/>
              </a:xfrm>
            </p:grpSpPr>
            <p:sp>
              <p:nvSpPr>
                <p:cNvPr id="79" name="矩形 78"/>
                <p:cNvSpPr/>
                <p:nvPr/>
              </p:nvSpPr>
              <p:spPr>
                <a:xfrm>
                  <a:off x="6938139" y="2239073"/>
                  <a:ext cx="4659954" cy="323759"/>
                </a:xfrm>
                <a:prstGeom prst="rect">
                  <a:avLst/>
                </a:prstGeom>
                <a:solidFill>
                  <a:srgbClr val="0070C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 Placeholder 3"/>
                <p:cNvSpPr txBox="1"/>
                <p:nvPr/>
              </p:nvSpPr>
              <p:spPr>
                <a:xfrm>
                  <a:off x="6990478" y="2302914"/>
                  <a:ext cx="4644307"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ClrTx/>
                    <a:buSzPct val="50000"/>
                    <a:buFont typeface="Wingdings" panose="05000000000000000000" pitchFamily="2" charset="2"/>
                    <a:buChar char="l"/>
                  </a:pPr>
                  <a:r>
                    <a:rPr kumimoji="1" lang="zh-CN" altLang="en-US" sz="1400" b="0" dirty="0">
                      <a:solidFill>
                        <a:schemeClr val="bg1"/>
                      </a:solidFill>
                      <a:latin typeface="+mn-lt"/>
                      <a:cs typeface="微软雅黑" panose="020B0503020204020204" pitchFamily="34" charset="-122"/>
                    </a:rPr>
                    <a:t>计算节点扩容</a:t>
                  </a:r>
                  <a:r>
                    <a:rPr kumimoji="1" lang="zh-CN" altLang="en-US" sz="1400" dirty="0">
                      <a:solidFill>
                        <a:schemeClr val="bg1"/>
                      </a:solidFill>
                      <a:latin typeface="+mn-lt"/>
                      <a:cs typeface="微软雅黑" panose="020B0503020204020204" pitchFamily="34" charset="-122"/>
                    </a:rPr>
                    <a:t>不会带来存储成本</a:t>
                  </a:r>
                  <a:r>
                    <a:rPr kumimoji="1" lang="zh-CN" altLang="en-US" sz="1400" dirty="0" smtClean="0">
                      <a:solidFill>
                        <a:schemeClr val="bg1"/>
                      </a:solidFill>
                      <a:latin typeface="+mn-lt"/>
                      <a:cs typeface="微软雅黑" panose="020B0503020204020204" pitchFamily="34" charset="-122"/>
                    </a:rPr>
                    <a:t>上升；</a:t>
                  </a:r>
                  <a:r>
                    <a:rPr lang="en-US" altLang="zh-CN" sz="1400" b="0" dirty="0">
                      <a:solidFill>
                        <a:schemeClr val="bg1"/>
                      </a:solidFill>
                      <a:latin typeface="+mn-lt"/>
                    </a:rPr>
                    <a:t>	</a:t>
                  </a:r>
                  <a:endParaRPr lang="en-US" altLang="zh-CN" sz="1400" b="0" dirty="0">
                    <a:solidFill>
                      <a:schemeClr val="bg1"/>
                    </a:solidFill>
                    <a:latin typeface="+mn-lt"/>
                  </a:endParaRPr>
                </a:p>
              </p:txBody>
            </p:sp>
          </p:grpSp>
          <p:grpSp>
            <p:nvGrpSpPr>
              <p:cNvPr id="74" name="组合 73"/>
              <p:cNvGrpSpPr/>
              <p:nvPr/>
            </p:nvGrpSpPr>
            <p:grpSpPr>
              <a:xfrm>
                <a:off x="7049879" y="4480371"/>
                <a:ext cx="4294568" cy="329921"/>
                <a:chOff x="7049879" y="5025656"/>
                <a:chExt cx="4294568" cy="329921"/>
              </a:xfrm>
            </p:grpSpPr>
            <p:grpSp>
              <p:nvGrpSpPr>
                <p:cNvPr id="75" name="组合 74"/>
                <p:cNvGrpSpPr/>
                <p:nvPr/>
              </p:nvGrpSpPr>
              <p:grpSpPr>
                <a:xfrm>
                  <a:off x="7049879" y="5025656"/>
                  <a:ext cx="3334686" cy="329921"/>
                  <a:chOff x="6916771" y="2226512"/>
                  <a:chExt cx="4659954" cy="329921"/>
                </a:xfrm>
              </p:grpSpPr>
              <p:sp>
                <p:nvSpPr>
                  <p:cNvPr id="77" name="矩形 76"/>
                  <p:cNvSpPr/>
                  <p:nvPr/>
                </p:nvSpPr>
                <p:spPr>
                  <a:xfrm>
                    <a:off x="6916771" y="2226512"/>
                    <a:ext cx="4659954" cy="323759"/>
                  </a:xfrm>
                  <a:prstGeom prst="rect">
                    <a:avLst/>
                  </a:prstGeom>
                  <a:solidFill>
                    <a:srgbClr val="0070C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 Placeholder 3"/>
                  <p:cNvSpPr txBox="1"/>
                  <p:nvPr/>
                </p:nvSpPr>
                <p:spPr>
                  <a:xfrm>
                    <a:off x="6976810" y="2294072"/>
                    <a:ext cx="4342269"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spcBef>
                        <a:spcPts val="1000"/>
                      </a:spcBef>
                      <a:buClr>
                        <a:srgbClr val="FF0000"/>
                      </a:buClr>
                      <a:buNone/>
                    </a:pPr>
                    <a:r>
                      <a:rPr lang="en-US" altLang="zh-CN" sz="1400" b="0" dirty="0">
                        <a:latin typeface="+mn-lt"/>
                      </a:rPr>
                      <a:t>	</a:t>
                    </a:r>
                    <a:endParaRPr lang="en-US" altLang="zh-CN" sz="1400" b="0" dirty="0">
                      <a:latin typeface="+mn-lt"/>
                    </a:endParaRPr>
                  </a:p>
                </p:txBody>
              </p:sp>
            </p:grpSp>
            <p:sp>
              <p:nvSpPr>
                <p:cNvPr id="76" name="Text Placeholder 3"/>
                <p:cNvSpPr txBox="1"/>
                <p:nvPr/>
              </p:nvSpPr>
              <p:spPr>
                <a:xfrm>
                  <a:off x="7100626" y="5097588"/>
                  <a:ext cx="4243821" cy="22502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ClrTx/>
                    <a:buSzPct val="50000"/>
                    <a:buFont typeface="Wingdings" panose="05000000000000000000" pitchFamily="2" charset="2"/>
                    <a:buChar char="l"/>
                  </a:pPr>
                  <a:r>
                    <a:rPr kumimoji="1" lang="zh-CN" altLang="en-US" sz="1400" b="0" dirty="0">
                      <a:solidFill>
                        <a:schemeClr val="bg1"/>
                      </a:solidFill>
                      <a:latin typeface="+mn-lt"/>
                      <a:cs typeface="微软雅黑" panose="020B0503020204020204" pitchFamily="34" charset="-122"/>
                    </a:rPr>
                    <a:t>最大支持</a:t>
                  </a:r>
                  <a:r>
                    <a:rPr kumimoji="1" lang="en-US" altLang="zh-CN" sz="1400" dirty="0">
                      <a:solidFill>
                        <a:schemeClr val="bg1"/>
                      </a:solidFill>
                      <a:latin typeface="+mn-lt"/>
                      <a:cs typeface="微软雅黑" panose="020B0503020204020204" pitchFamily="34" charset="-122"/>
                    </a:rPr>
                    <a:t>128</a:t>
                  </a:r>
                  <a:r>
                    <a:rPr kumimoji="1" lang="en-US" altLang="zh-CN" sz="1400" dirty="0">
                      <a:solidFill>
                        <a:schemeClr val="bg1"/>
                      </a:solidFill>
                      <a:latin typeface="+mn-lt"/>
                      <a:cs typeface="Arial" panose="020B0604020202020204" pitchFamily="34" charset="0"/>
                    </a:rPr>
                    <a:t>TB</a:t>
                  </a:r>
                  <a:r>
                    <a:rPr kumimoji="1" lang="zh-CN" altLang="en-US" sz="1400" b="0" dirty="0" smtClean="0">
                      <a:solidFill>
                        <a:schemeClr val="bg1"/>
                      </a:solidFill>
                      <a:latin typeface="+mn-lt"/>
                      <a:cs typeface="微软雅黑" panose="020B0503020204020204" pitchFamily="34" charset="-122"/>
                    </a:rPr>
                    <a:t>存储容量；</a:t>
                  </a:r>
                  <a:endParaRPr kumimoji="1" lang="en-US" altLang="zh-CN" sz="1400" b="0" dirty="0">
                    <a:solidFill>
                      <a:schemeClr val="bg1"/>
                    </a:solidFill>
                    <a:latin typeface="+mn-lt"/>
                    <a:cs typeface="微软雅黑" panose="020B0503020204020204" pitchFamily="34" charset="-122"/>
                  </a:endParaRPr>
                </a:p>
              </p:txBody>
            </p:sp>
          </p:grpSp>
        </p:grpSp>
        <p:sp>
          <p:nvSpPr>
            <p:cNvPr id="81" name="矩形 80"/>
            <p:cNvSpPr/>
            <p:nvPr/>
          </p:nvSpPr>
          <p:spPr>
            <a:xfrm>
              <a:off x="7082422" y="5923194"/>
              <a:ext cx="3330011" cy="323759"/>
            </a:xfrm>
            <a:prstGeom prst="rect">
              <a:avLst/>
            </a:prstGeom>
            <a:solidFill>
              <a:srgbClr val="0070C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 Placeholder 3"/>
            <p:cNvSpPr txBox="1"/>
            <p:nvPr/>
          </p:nvSpPr>
          <p:spPr>
            <a:xfrm>
              <a:off x="7118762" y="5990839"/>
              <a:ext cx="3604170"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ClrTx/>
                <a:buSzPct val="50000"/>
                <a:buFont typeface="Wingdings" panose="05000000000000000000" pitchFamily="2" charset="2"/>
                <a:buChar char="l"/>
              </a:pPr>
              <a:r>
                <a:rPr kumimoji="1" lang="zh-CN" altLang="en-US" sz="1400" b="0" dirty="0">
                  <a:solidFill>
                    <a:schemeClr val="bg1"/>
                  </a:solidFill>
                  <a:latin typeface="+mn-lt"/>
                  <a:cs typeface="微软雅黑" panose="020B0503020204020204" pitchFamily="34" charset="-122"/>
                </a:rPr>
                <a:t>存储</a:t>
              </a:r>
              <a:r>
                <a:rPr kumimoji="1" lang="zh-CN" altLang="en-US" sz="1400" dirty="0">
                  <a:solidFill>
                    <a:schemeClr val="bg1"/>
                  </a:solidFill>
                  <a:latin typeface="+mn-lt"/>
                  <a:cs typeface="微软雅黑" panose="020B0503020204020204" pitchFamily="34" charset="-122"/>
                </a:rPr>
                <a:t>按需</a:t>
              </a:r>
              <a:r>
                <a:rPr kumimoji="1" lang="zh-CN" altLang="en-US" sz="1400" b="0" dirty="0" smtClean="0">
                  <a:solidFill>
                    <a:schemeClr val="bg1"/>
                  </a:solidFill>
                  <a:latin typeface="+mn-lt"/>
                  <a:cs typeface="微软雅黑" panose="020B0503020204020204" pitchFamily="34" charset="-122"/>
                </a:rPr>
                <a:t>计费</a:t>
              </a:r>
              <a:r>
                <a:rPr kumimoji="1" lang="zh-CN" altLang="en-US" sz="1400" b="0" dirty="0">
                  <a:solidFill>
                    <a:schemeClr val="bg1"/>
                  </a:solidFill>
                  <a:latin typeface="+mn-lt"/>
                  <a:cs typeface="微软雅黑" panose="020B0503020204020204" pitchFamily="34" charset="-122"/>
                </a:rPr>
                <a:t>，</a:t>
              </a:r>
              <a:r>
                <a:rPr kumimoji="1" lang="en-US" altLang="zh-CN" sz="1400" b="0" dirty="0" smtClean="0">
                  <a:solidFill>
                    <a:schemeClr val="bg1"/>
                  </a:solidFill>
                  <a:latin typeface="+mn-lt"/>
                  <a:cs typeface="微软雅黑" panose="020B0503020204020204" pitchFamily="34" charset="-122"/>
                </a:rPr>
                <a:t> </a:t>
              </a:r>
              <a:r>
                <a:rPr kumimoji="1" lang="zh-CN" altLang="en-US" sz="1400" dirty="0">
                  <a:solidFill>
                    <a:schemeClr val="bg1"/>
                  </a:solidFill>
                  <a:latin typeface="+mn-lt"/>
                  <a:cs typeface="微软雅黑" panose="020B0503020204020204" pitchFamily="34" charset="-122"/>
                </a:rPr>
                <a:t>扩容不中断</a:t>
              </a:r>
              <a:r>
                <a:rPr kumimoji="1" lang="zh-CN" altLang="en-US" sz="1400" dirty="0" smtClean="0">
                  <a:solidFill>
                    <a:schemeClr val="bg1"/>
                  </a:solidFill>
                  <a:latin typeface="+mn-lt"/>
                  <a:cs typeface="微软雅黑" panose="020B0503020204020204" pitchFamily="34" charset="-122"/>
                </a:rPr>
                <a:t>业务。</a:t>
              </a:r>
              <a:endParaRPr kumimoji="1" lang="en-US" sz="1400" dirty="0" smtClean="0">
                <a:solidFill>
                  <a:schemeClr val="bg1"/>
                </a:solidFill>
                <a:latin typeface="+mn-lt"/>
                <a:cs typeface="微软雅黑" panose="020B0503020204020204" pitchFamily="34" charset="-122"/>
              </a:endParaRPr>
            </a:p>
            <a:p>
              <a:pPr marL="0" indent="0">
                <a:buNone/>
              </a:pPr>
              <a:r>
                <a:rPr lang="en-US" altLang="zh-CN" sz="1400" b="0" dirty="0" smtClean="0">
                  <a:solidFill>
                    <a:schemeClr val="bg1"/>
                  </a:solidFill>
                  <a:latin typeface="+mn-lt"/>
                </a:rPr>
                <a:t>	</a:t>
              </a:r>
              <a:endParaRPr lang="en-US" altLang="zh-CN" sz="1400" b="0" dirty="0">
                <a:solidFill>
                  <a:schemeClr val="bg1"/>
                </a:solidFill>
                <a:latin typeface="+mn-lt"/>
              </a:endParaRPr>
            </a:p>
          </p:txBody>
        </p:sp>
      </p:grpSp>
      <p:sp>
        <p:nvSpPr>
          <p:cNvPr id="2" name="标题 1"/>
          <p:cNvSpPr>
            <a:spLocks noGrp="1"/>
          </p:cNvSpPr>
          <p:nvPr>
            <p:ph type="title"/>
          </p:nvPr>
        </p:nvSpPr>
        <p:spPr/>
        <p:txBody>
          <a:bodyPr/>
          <a:lstStyle/>
          <a:p>
            <a:r>
              <a:rPr lang="zh-CN" altLang="en-US" dirty="0"/>
              <a:t>多维扩展，海量存储，满足企业高速发展</a:t>
            </a:r>
            <a:r>
              <a:rPr lang="zh-CN" altLang="en-US" dirty="0" smtClean="0"/>
              <a:t>需求</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0568" y="2990651"/>
            <a:ext cx="1076444" cy="502927"/>
          </a:xfrm>
          <a:prstGeom prst="rect">
            <a:avLst/>
          </a:prstGeom>
          <a:solidFill>
            <a:srgbClr val="FF0000"/>
          </a:solidFill>
          <a:ln w="28575">
            <a:noFill/>
          </a:ln>
        </p:spPr>
      </p:pic>
      <p:pic>
        <p:nvPicPr>
          <p:cNvPr id="39" name="图片 38"/>
          <p:cNvPicPr>
            <a:picLocks noChangeAspect="1"/>
          </p:cNvPicPr>
          <p:nvPr/>
        </p:nvPicPr>
        <p:blipFill>
          <a:blip r:embed="rId2"/>
          <a:stretch>
            <a:fillRect/>
          </a:stretch>
        </p:blipFill>
        <p:spPr>
          <a:xfrm>
            <a:off x="2370252" y="2990651"/>
            <a:ext cx="1120388" cy="502927"/>
          </a:xfrm>
          <a:prstGeom prst="rect">
            <a:avLst/>
          </a:prstGeom>
        </p:spPr>
      </p:pic>
      <p:pic>
        <p:nvPicPr>
          <p:cNvPr id="40" name="图片 39"/>
          <p:cNvPicPr>
            <a:picLocks noChangeAspect="1"/>
          </p:cNvPicPr>
          <p:nvPr/>
        </p:nvPicPr>
        <p:blipFill>
          <a:blip r:embed="rId3"/>
          <a:stretch>
            <a:fillRect/>
          </a:stretch>
        </p:blipFill>
        <p:spPr>
          <a:xfrm>
            <a:off x="4103224" y="2992611"/>
            <a:ext cx="1424440" cy="500969"/>
          </a:xfrm>
          <a:prstGeom prst="rect">
            <a:avLst/>
          </a:prstGeom>
        </p:spPr>
      </p:pic>
      <p:sp>
        <p:nvSpPr>
          <p:cNvPr id="66" name="文本框 65"/>
          <p:cNvSpPr txBox="1"/>
          <p:nvPr/>
        </p:nvSpPr>
        <p:spPr>
          <a:xfrm>
            <a:off x="478632" y="2261701"/>
            <a:ext cx="5931545" cy="369332"/>
          </a:xfrm>
          <a:prstGeom prst="rect">
            <a:avLst/>
          </a:prstGeom>
          <a:noFill/>
        </p:spPr>
        <p:txBody>
          <a:bodyPr wrap="square" rtlCol="0">
            <a:spAutoFit/>
          </a:bodyPr>
          <a:lstStyle/>
          <a:p>
            <a:pPr marL="285750" indent="-285750">
              <a:buSzPct val="5000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典型</a:t>
            </a:r>
            <a:r>
              <a:rPr lang="zh-CN" altLang="en-US" b="1" dirty="0">
                <a:latin typeface="微软雅黑" panose="020B0503020204020204" pitchFamily="34" charset="-122"/>
                <a:ea typeface="微软雅黑" panose="020B0503020204020204" pitchFamily="34" charset="-122"/>
              </a:rPr>
              <a:t>客户：</a:t>
            </a:r>
            <a:endParaRPr lang="zh-CN" altLang="en-US" b="1"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448330" y="4278449"/>
            <a:ext cx="3422730" cy="369332"/>
          </a:xfrm>
          <a:prstGeom prst="rect">
            <a:avLst/>
          </a:prstGeom>
          <a:noFill/>
        </p:spPr>
        <p:txBody>
          <a:bodyPr wrap="square" rtlCol="0">
            <a:spAutoFit/>
          </a:bodyPr>
          <a:lstStyle/>
          <a:p>
            <a:pPr marL="285750" indent="-285750">
              <a:buSzPct val="5000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业务</a:t>
            </a:r>
            <a:r>
              <a:rPr lang="zh-CN" altLang="en-US" b="1" dirty="0">
                <a:latin typeface="微软雅黑" panose="020B0503020204020204" pitchFamily="34" charset="-122"/>
                <a:ea typeface="微软雅黑" panose="020B0503020204020204" pitchFamily="34" charset="-122"/>
              </a:rPr>
              <a:t>痛点与客户诉求</a:t>
            </a:r>
            <a:endParaRPr lang="zh-CN" altLang="en-US" b="1" dirty="0">
              <a:latin typeface="微软雅黑" panose="020B0503020204020204" pitchFamily="34" charset="-122"/>
              <a:ea typeface="微软雅黑" panose="020B0503020204020204" pitchFamily="34" charset="-122"/>
            </a:endParaRPr>
          </a:p>
        </p:txBody>
      </p:sp>
      <p:sp>
        <p:nvSpPr>
          <p:cNvPr id="68" name="文本框 67"/>
          <p:cNvSpPr txBox="1"/>
          <p:nvPr/>
        </p:nvSpPr>
        <p:spPr>
          <a:xfrm>
            <a:off x="448330" y="4638057"/>
            <a:ext cx="5387672" cy="1384995"/>
          </a:xfrm>
          <a:prstGeom prst="rect">
            <a:avLst/>
          </a:prstGeom>
          <a:noFill/>
        </p:spPr>
        <p:txBody>
          <a:bodyPr wrap="square" rtlCol="0">
            <a:spAutoFit/>
          </a:bodyPr>
          <a:lstStyle>
            <a:defPPr>
              <a:defRPr lang="zh-CN"/>
            </a:defPPr>
            <a:lvl1pPr defTabSz="215265">
              <a:defRPr kumimoji="1" sz="200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800100" lvl="1" indent="-342900">
              <a:lnSpc>
                <a:spcPct val="150000"/>
              </a:lnSpc>
              <a:buSzPct val="50000"/>
              <a:buFont typeface="Wingdings" panose="05000000000000000000" pitchFamily="2" charset="2"/>
              <a:buChar char="p"/>
            </a:pPr>
            <a:r>
              <a:rPr lang="zh-CN" altLang="en-US" sz="1400" dirty="0">
                <a:solidFill>
                  <a:schemeClr val="tx1"/>
                </a:solidFill>
              </a:rPr>
              <a:t>业务庞大，吞吐量很高，开源库无法解决，采取分库分表等复杂化</a:t>
            </a:r>
            <a:r>
              <a:rPr lang="zh-CN" altLang="en-US" sz="1400" dirty="0" smtClean="0">
                <a:solidFill>
                  <a:schemeClr val="tx1"/>
                </a:solidFill>
              </a:rPr>
              <a:t>方案；</a:t>
            </a:r>
            <a:endParaRPr lang="en-US" altLang="zh-CN" sz="1400" dirty="0">
              <a:solidFill>
                <a:schemeClr val="tx1"/>
              </a:solidFill>
            </a:endParaRPr>
          </a:p>
          <a:p>
            <a:pPr marL="800100" lvl="1" indent="-342900">
              <a:lnSpc>
                <a:spcPct val="150000"/>
              </a:lnSpc>
              <a:buSzPct val="50000"/>
              <a:buFont typeface="Wingdings" panose="05000000000000000000" pitchFamily="2" charset="2"/>
              <a:buChar char="p"/>
            </a:pPr>
            <a:r>
              <a:rPr lang="zh-CN" altLang="en-US" sz="1400" dirty="0" smtClean="0">
                <a:solidFill>
                  <a:schemeClr val="tx1"/>
                </a:solidFill>
              </a:rPr>
              <a:t>企业</a:t>
            </a:r>
            <a:r>
              <a:rPr lang="zh-CN" altLang="en-US" sz="1400" dirty="0">
                <a:solidFill>
                  <a:schemeClr val="tx1"/>
                </a:solidFill>
              </a:rPr>
              <a:t>客户一般偏好使用商用</a:t>
            </a:r>
            <a:r>
              <a:rPr lang="zh-CN" altLang="en-US" sz="1400" dirty="0" smtClean="0">
                <a:solidFill>
                  <a:schemeClr val="tx1"/>
                </a:solidFill>
              </a:rPr>
              <a:t>数据库</a:t>
            </a:r>
            <a:r>
              <a:rPr lang="en-US" altLang="zh-CN" sz="1400" dirty="0" smtClean="0">
                <a:solidFill>
                  <a:schemeClr val="tx1"/>
                </a:solidFill>
              </a:rPr>
              <a:t>(SQL </a:t>
            </a:r>
            <a:r>
              <a:rPr lang="en-US" altLang="zh-CN" sz="1400" dirty="0">
                <a:solidFill>
                  <a:schemeClr val="tx1"/>
                </a:solidFill>
              </a:rPr>
              <a:t>Server</a:t>
            </a:r>
            <a:r>
              <a:rPr lang="zh-CN" altLang="en-US" sz="1400" dirty="0">
                <a:solidFill>
                  <a:schemeClr val="tx1"/>
                </a:solidFill>
              </a:rPr>
              <a:t>、</a:t>
            </a:r>
            <a:r>
              <a:rPr lang="en-US" altLang="zh-CN" sz="1400" dirty="0" smtClean="0">
                <a:solidFill>
                  <a:schemeClr val="tx1"/>
                </a:solidFill>
              </a:rPr>
              <a:t>Oracle</a:t>
            </a:r>
            <a:r>
              <a:rPr lang="en-US" altLang="zh-CN" sz="1400" dirty="0"/>
              <a:t>)</a:t>
            </a:r>
            <a:r>
              <a:rPr lang="zh-CN" altLang="en-US" sz="1400" dirty="0" smtClean="0">
                <a:solidFill>
                  <a:schemeClr val="tx1"/>
                </a:solidFill>
              </a:rPr>
              <a:t>，</a:t>
            </a:r>
            <a:r>
              <a:rPr lang="en-US" altLang="zh-CN" sz="1400" dirty="0">
                <a:solidFill>
                  <a:schemeClr val="tx1"/>
                </a:solidFill>
              </a:rPr>
              <a:t>license</a:t>
            </a:r>
            <a:r>
              <a:rPr lang="zh-CN" altLang="en-US" sz="1400" dirty="0">
                <a:solidFill>
                  <a:schemeClr val="tx1"/>
                </a:solidFill>
              </a:rPr>
              <a:t>费用</a:t>
            </a:r>
            <a:r>
              <a:rPr lang="zh-CN" altLang="en-US" sz="1400" dirty="0" smtClean="0">
                <a:solidFill>
                  <a:schemeClr val="tx1"/>
                </a:solidFill>
              </a:rPr>
              <a:t>高。</a:t>
            </a:r>
            <a:endParaRPr lang="en-US" altLang="zh-CN" sz="1400" dirty="0">
              <a:solidFill>
                <a:schemeClr val="tx1"/>
              </a:solidFill>
            </a:endParaRPr>
          </a:p>
        </p:txBody>
      </p:sp>
      <p:pic>
        <p:nvPicPr>
          <p:cNvPr id="103" name="图片 102"/>
          <p:cNvPicPr>
            <a:picLocks noChangeAspect="1"/>
          </p:cNvPicPr>
          <p:nvPr/>
        </p:nvPicPr>
        <p:blipFill>
          <a:blip r:embed="rId4"/>
          <a:stretch>
            <a:fillRect/>
          </a:stretch>
        </p:blipFill>
        <p:spPr>
          <a:xfrm>
            <a:off x="3736820" y="3680377"/>
            <a:ext cx="1771996" cy="462259"/>
          </a:xfrm>
          <a:prstGeom prst="rect">
            <a:avLst/>
          </a:prstGeom>
        </p:spPr>
      </p:pic>
      <p:pic>
        <p:nvPicPr>
          <p:cNvPr id="104" name="图片 103"/>
          <p:cNvPicPr>
            <a:picLocks noChangeAspect="1"/>
          </p:cNvPicPr>
          <p:nvPr/>
        </p:nvPicPr>
        <p:blipFill>
          <a:blip r:embed="rId5"/>
          <a:stretch>
            <a:fillRect/>
          </a:stretch>
        </p:blipFill>
        <p:spPr>
          <a:xfrm>
            <a:off x="750569" y="3680377"/>
            <a:ext cx="2509191" cy="462259"/>
          </a:xfrm>
          <a:prstGeom prst="rect">
            <a:avLst/>
          </a:prstGeom>
        </p:spPr>
      </p:pic>
      <p:cxnSp>
        <p:nvCxnSpPr>
          <p:cNvPr id="105" name="直接连接符 104"/>
          <p:cNvCxnSpPr/>
          <p:nvPr/>
        </p:nvCxnSpPr>
        <p:spPr>
          <a:xfrm>
            <a:off x="6316324" y="1321550"/>
            <a:ext cx="0" cy="566198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6" name="右箭头 105"/>
          <p:cNvSpPr/>
          <p:nvPr/>
        </p:nvSpPr>
        <p:spPr>
          <a:xfrm>
            <a:off x="6469121" y="4737679"/>
            <a:ext cx="527886" cy="480572"/>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 name="组合 2"/>
          <p:cNvGrpSpPr/>
          <p:nvPr/>
        </p:nvGrpSpPr>
        <p:grpSpPr>
          <a:xfrm>
            <a:off x="7583837" y="1221070"/>
            <a:ext cx="4442826" cy="5149749"/>
            <a:chOff x="6694700" y="1321550"/>
            <a:chExt cx="4442826" cy="5149749"/>
          </a:xfrm>
        </p:grpSpPr>
        <p:sp>
          <p:nvSpPr>
            <p:cNvPr id="117" name="矩形 116"/>
            <p:cNvSpPr/>
            <p:nvPr/>
          </p:nvSpPr>
          <p:spPr>
            <a:xfrm>
              <a:off x="6694700" y="1380864"/>
              <a:ext cx="3827001" cy="3385590"/>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latin typeface="微软雅黑" panose="020B0503020204020204" pitchFamily="34" charset="-122"/>
                <a:ea typeface="微软雅黑" panose="020B0503020204020204" pitchFamily="34" charset="-122"/>
              </a:endParaRPr>
            </a:p>
          </p:txBody>
        </p:sp>
        <p:sp>
          <p:nvSpPr>
            <p:cNvPr id="119" name="Rectangle: Rounded Corners 7"/>
            <p:cNvSpPr>
              <a:spLocks noChangeArrowheads="1"/>
            </p:cNvSpPr>
            <p:nvPr/>
          </p:nvSpPr>
          <p:spPr bwMode="auto">
            <a:xfrm>
              <a:off x="7122317" y="1740507"/>
              <a:ext cx="2922325" cy="1016744"/>
            </a:xfrm>
            <a:prstGeom prst="roundRect">
              <a:avLst>
                <a:gd name="adj" fmla="val 16667"/>
              </a:avLst>
            </a:prstGeom>
            <a:solidFill>
              <a:schemeClr val="bg1">
                <a:lumMod val="85000"/>
              </a:schemeClr>
            </a:solidFill>
            <a:ln w="12700">
              <a:solidFill>
                <a:schemeClr val="bg1">
                  <a:lumMod val="85000"/>
                </a:schemeClr>
              </a:solidFill>
              <a:miter lim="800000"/>
            </a:ln>
          </p:spPr>
          <p:txBody>
            <a:bodyPr vert="horz" wrap="square" lIns="68578" tIns="34289" rIns="68578" bIns="34289" numCol="1" anchor="ctr" anchorCtr="0" compatLnSpc="1"/>
            <a:lstStyle/>
            <a:p>
              <a:pPr algn="ctr" defTabSz="685800">
                <a:spcBef>
                  <a:spcPts val="375"/>
                </a:spcBef>
                <a:spcAft>
                  <a:spcPts val="375"/>
                </a:spcAft>
              </a:pPr>
              <a:endParaRPr lang="en-US" sz="1350" b="1" dirty="0">
                <a:latin typeface="Arial" panose="020B0604020202020204" pitchFamily="34" charset="0"/>
                <a:cs typeface="Arial" panose="020B0604020202020204" pitchFamily="34" charset="0"/>
              </a:endParaRPr>
            </a:p>
          </p:txBody>
        </p:sp>
        <p:cxnSp>
          <p:nvCxnSpPr>
            <p:cNvPr id="120" name="Elbow Connector 14"/>
            <p:cNvCxnSpPr/>
            <p:nvPr/>
          </p:nvCxnSpPr>
          <p:spPr bwMode="auto">
            <a:xfrm>
              <a:off x="8723785" y="2122884"/>
              <a:ext cx="798027" cy="652296"/>
            </a:xfrm>
            <a:prstGeom prst="bentConnector3">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Flowchart: Magnetic Disk 13"/>
            <p:cNvSpPr>
              <a:spLocks noChangeArrowheads="1"/>
            </p:cNvSpPr>
            <p:nvPr/>
          </p:nvSpPr>
          <p:spPr bwMode="auto">
            <a:xfrm>
              <a:off x="7122316" y="3492049"/>
              <a:ext cx="2922325" cy="831165"/>
            </a:xfrm>
            <a:prstGeom prst="flowChartMagneticDisk">
              <a:avLst/>
            </a:prstGeom>
            <a:solidFill>
              <a:schemeClr val="bg1">
                <a:lumMod val="85000"/>
              </a:schemeClr>
            </a:solidFill>
            <a:ln w="3175">
              <a:solidFill>
                <a:schemeClr val="bg1">
                  <a:lumMod val="85000"/>
                </a:schemeClr>
              </a:solidFill>
              <a:miter lim="800000"/>
            </a:ln>
          </p:spPr>
          <p:txBody>
            <a:bodyPr vert="horz" wrap="square" lIns="68578" tIns="34289" rIns="68578" bIns="34289" numCol="1" anchor="t" anchorCtr="0" compatLnSpc="1"/>
            <a:lstStyle/>
            <a:p>
              <a:pPr algn="ctr" defTabSz="685800">
                <a:spcAft>
                  <a:spcPts val="750"/>
                </a:spcAft>
              </a:pPr>
              <a:r>
                <a:rPr lang="en-US" sz="1200" dirty="0">
                  <a:cs typeface="Arial" panose="020B0604020202020204" pitchFamily="34" charset="0"/>
                </a:rPr>
                <a:t>share disk pool</a:t>
              </a:r>
              <a:endParaRPr lang="en-US" sz="1200" dirty="0">
                <a:cs typeface="Arial" panose="020B0604020202020204" pitchFamily="34" charset="0"/>
              </a:endParaRPr>
            </a:p>
          </p:txBody>
        </p:sp>
        <p:sp>
          <p:nvSpPr>
            <p:cNvPr id="122" name="Arrow: Down 1"/>
            <p:cNvSpPr/>
            <p:nvPr/>
          </p:nvSpPr>
          <p:spPr>
            <a:xfrm>
              <a:off x="7982988" y="1412432"/>
              <a:ext cx="388571" cy="318389"/>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p>
          </p:txBody>
        </p:sp>
        <p:sp>
          <p:nvSpPr>
            <p:cNvPr id="123" name="TextBox 2"/>
            <p:cNvSpPr txBox="1"/>
            <p:nvPr/>
          </p:nvSpPr>
          <p:spPr>
            <a:xfrm>
              <a:off x="8311890" y="1321550"/>
              <a:ext cx="640420" cy="369204"/>
            </a:xfrm>
            <a:prstGeom prst="rect">
              <a:avLst/>
            </a:prstGeom>
            <a:noFill/>
          </p:spPr>
          <p:txBody>
            <a:bodyPr wrap="square" rtlCol="0">
              <a:spAutoFit/>
            </a:bodyPr>
            <a:lstStyle/>
            <a:p>
              <a:r>
                <a:rPr lang="en-US" sz="1800" dirty="0">
                  <a:cs typeface="Arial" panose="020B0604020202020204" pitchFamily="34" charset="0"/>
                </a:rPr>
                <a:t>R/W</a:t>
              </a:r>
              <a:r>
                <a:rPr lang="en-US" sz="1800" dirty="0">
                  <a:solidFill>
                    <a:schemeClr val="bg1"/>
                  </a:solidFill>
                  <a:cs typeface="Arial" panose="020B0604020202020204" pitchFamily="34" charset="0"/>
                </a:rPr>
                <a:t> </a:t>
              </a:r>
              <a:endParaRPr lang="en-CA" sz="1800" dirty="0">
                <a:solidFill>
                  <a:schemeClr val="bg1"/>
                </a:solidFill>
                <a:cs typeface="Arial" panose="020B0604020202020204" pitchFamily="34" charset="0"/>
              </a:endParaRPr>
            </a:p>
          </p:txBody>
        </p:sp>
        <p:sp>
          <p:nvSpPr>
            <p:cNvPr id="124" name="圆角矩形 123"/>
            <p:cNvSpPr/>
            <p:nvPr/>
          </p:nvSpPr>
          <p:spPr>
            <a:xfrm>
              <a:off x="7547226" y="1803392"/>
              <a:ext cx="2072506" cy="203626"/>
            </a:xfrm>
            <a:prstGeom prst="roundRect">
              <a:avLst/>
            </a:prstGeom>
            <a:solidFill>
              <a:srgbClr val="0070C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1200" dirty="0" smtClean="0">
                  <a:solidFill>
                    <a:schemeClr val="bg1"/>
                  </a:solidFill>
                  <a:cs typeface="Arial" panose="020B0604020202020204" pitchFamily="34" charset="0"/>
                </a:rPr>
                <a:t>MySQL</a:t>
              </a:r>
              <a:r>
                <a:rPr lang="en-CA" sz="1200" dirty="0" smtClean="0">
                  <a:solidFill>
                    <a:schemeClr val="bg1"/>
                  </a:solidFill>
                </a:rPr>
                <a:t> </a:t>
              </a:r>
              <a:r>
                <a:rPr lang="zh-CN" altLang="en-US" sz="1200" dirty="0" smtClean="0">
                  <a:solidFill>
                    <a:schemeClr val="bg1"/>
                  </a:solidFill>
                </a:rPr>
                <a:t>引擎</a:t>
              </a:r>
              <a:r>
                <a:rPr lang="zh-CN" altLang="en-US" sz="1200" dirty="0">
                  <a:solidFill>
                    <a:schemeClr val="bg1"/>
                  </a:solidFill>
                </a:rPr>
                <a:t>改造和优化</a:t>
              </a:r>
              <a:endParaRPr lang="en-CA" sz="1200" dirty="0">
                <a:solidFill>
                  <a:schemeClr val="bg1"/>
                </a:solidFill>
              </a:endParaRPr>
            </a:p>
          </p:txBody>
        </p:sp>
        <p:sp>
          <p:nvSpPr>
            <p:cNvPr id="125" name="圆角矩形 124"/>
            <p:cNvSpPr/>
            <p:nvPr/>
          </p:nvSpPr>
          <p:spPr>
            <a:xfrm>
              <a:off x="7547373" y="2134532"/>
              <a:ext cx="2072506" cy="203626"/>
            </a:xfrm>
            <a:prstGeom prst="roundRect">
              <a:avLst/>
            </a:prstGeom>
            <a:solidFill>
              <a:srgbClr val="0070C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a:solidFill>
                    <a:schemeClr val="bg1"/>
                  </a:solidFill>
                </a:rPr>
                <a:t>数据存储抽象层</a:t>
              </a:r>
              <a:endParaRPr lang="en-CA" sz="1200" dirty="0">
                <a:solidFill>
                  <a:schemeClr val="bg1"/>
                </a:solidFill>
              </a:endParaRPr>
            </a:p>
          </p:txBody>
        </p:sp>
        <p:sp>
          <p:nvSpPr>
            <p:cNvPr id="126" name="圆角矩形 125"/>
            <p:cNvSpPr/>
            <p:nvPr/>
          </p:nvSpPr>
          <p:spPr>
            <a:xfrm>
              <a:off x="7559829" y="2479270"/>
              <a:ext cx="2072506" cy="203626"/>
            </a:xfrm>
            <a:prstGeom prst="roundRect">
              <a:avLst/>
            </a:prstGeom>
            <a:solidFill>
              <a:srgbClr val="0070C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a:solidFill>
                    <a:schemeClr val="bg1"/>
                  </a:solidFill>
                </a:rPr>
                <a:t>页面解析层</a:t>
              </a:r>
              <a:endParaRPr lang="en-CA" sz="1200" dirty="0">
                <a:solidFill>
                  <a:schemeClr val="bg1"/>
                </a:solidFill>
              </a:endParaRPr>
            </a:p>
          </p:txBody>
        </p:sp>
        <p:sp>
          <p:nvSpPr>
            <p:cNvPr id="127" name="圆角矩形 126"/>
            <p:cNvSpPr/>
            <p:nvPr/>
          </p:nvSpPr>
          <p:spPr>
            <a:xfrm>
              <a:off x="7559637" y="3972875"/>
              <a:ext cx="2072506" cy="203626"/>
            </a:xfrm>
            <a:prstGeom prst="roundRect">
              <a:avLst/>
            </a:prstGeom>
            <a:solidFill>
              <a:srgbClr val="0070C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a:solidFill>
                    <a:schemeClr val="bg1"/>
                  </a:solidFill>
                </a:rPr>
                <a:t>页面解析层</a:t>
              </a:r>
              <a:r>
                <a:rPr lang="en-US" altLang="zh-CN" sz="1200" dirty="0">
                  <a:solidFill>
                    <a:schemeClr val="bg1"/>
                  </a:solidFill>
                </a:rPr>
                <a:t>plug-in</a:t>
              </a:r>
              <a:endParaRPr lang="en-CA" sz="1200" dirty="0">
                <a:solidFill>
                  <a:schemeClr val="bg1"/>
                </a:solidFill>
              </a:endParaRPr>
            </a:p>
          </p:txBody>
        </p:sp>
        <p:sp>
          <p:nvSpPr>
            <p:cNvPr id="128" name="下箭头 127"/>
            <p:cNvSpPr/>
            <p:nvPr/>
          </p:nvSpPr>
          <p:spPr>
            <a:xfrm>
              <a:off x="9397446" y="2682896"/>
              <a:ext cx="124366" cy="1478897"/>
            </a:xfrm>
            <a:prstGeom prst="downArrow">
              <a:avLst/>
            </a:prstGeom>
            <a:solidFill>
              <a:schemeClr val="bg1">
                <a:lumMod val="5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9" name="Left-Right Arrow 151"/>
            <p:cNvSpPr/>
            <p:nvPr/>
          </p:nvSpPr>
          <p:spPr bwMode="auto">
            <a:xfrm>
              <a:off x="7084640" y="2894662"/>
              <a:ext cx="3116436" cy="450197"/>
            </a:xfrm>
            <a:prstGeom prst="leftRightArrow">
              <a:avLst/>
            </a:prstGeom>
            <a:solidFill>
              <a:srgbClr val="0070C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70717" tIns="35359" rIns="70717" bIns="35359" numCol="1" rtlCol="0" anchor="t" anchorCtr="0" compatLnSpc="1">
              <a:noAutofit/>
            </a:bodyPr>
            <a:lstStyle/>
            <a:p>
              <a:pPr defTabSz="715645"/>
              <a:endParaRPr lang="en-CA" sz="1050" dirty="0">
                <a:ea typeface="MS PGothic" panose="020B0600070205080204" pitchFamily="34" charset="-128"/>
              </a:endParaRPr>
            </a:p>
          </p:txBody>
        </p:sp>
        <p:sp>
          <p:nvSpPr>
            <p:cNvPr id="130" name="文本框 129"/>
            <p:cNvSpPr txBox="1"/>
            <p:nvPr/>
          </p:nvSpPr>
          <p:spPr>
            <a:xfrm>
              <a:off x="8177025" y="2977288"/>
              <a:ext cx="1820928" cy="276991"/>
            </a:xfrm>
            <a:prstGeom prst="rect">
              <a:avLst/>
            </a:prstGeom>
            <a:noFill/>
          </p:spPr>
          <p:txBody>
            <a:bodyPr wrap="square" rtlCol="0">
              <a:spAutoFit/>
            </a:bodyPr>
            <a:lstStyle/>
            <a:p>
              <a:r>
                <a:rPr lang="en-US" altLang="zh-CN" sz="1200" dirty="0">
                  <a:solidFill>
                    <a:schemeClr val="bg1"/>
                  </a:solidFill>
                </a:rPr>
                <a:t>RDMA</a:t>
              </a:r>
              <a:r>
                <a:rPr lang="zh-CN" altLang="en-US" sz="1200" dirty="0">
                  <a:solidFill>
                    <a:schemeClr val="bg1"/>
                  </a:solidFill>
                </a:rPr>
                <a:t>网络</a:t>
              </a:r>
              <a:endParaRPr lang="en-US" sz="1200" dirty="0">
                <a:solidFill>
                  <a:schemeClr val="bg1"/>
                </a:solidFill>
              </a:endParaRPr>
            </a:p>
          </p:txBody>
        </p:sp>
        <p:sp>
          <p:nvSpPr>
            <p:cNvPr id="131" name="上下箭头 130"/>
            <p:cNvSpPr/>
            <p:nvPr/>
          </p:nvSpPr>
          <p:spPr>
            <a:xfrm>
              <a:off x="9061272" y="2760270"/>
              <a:ext cx="149519" cy="240503"/>
            </a:xfrm>
            <a:prstGeom prst="upDownArrow">
              <a:avLst/>
            </a:prstGeom>
            <a:solidFill>
              <a:schemeClr val="bg1">
                <a:lumMod val="50000"/>
              </a:schemeClr>
            </a:solidFill>
            <a:ln w="9525">
              <a:solidFill>
                <a:schemeClr val="bg1">
                  <a:lumMod val="5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US" sz="3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2" name="上下箭头 131"/>
            <p:cNvSpPr/>
            <p:nvPr/>
          </p:nvSpPr>
          <p:spPr>
            <a:xfrm>
              <a:off x="8043389" y="2762203"/>
              <a:ext cx="149519" cy="240503"/>
            </a:xfrm>
            <a:prstGeom prst="upDownArrow">
              <a:avLst/>
            </a:prstGeom>
            <a:solidFill>
              <a:schemeClr val="bg1">
                <a:lumMod val="50000"/>
              </a:schemeClr>
            </a:solidFill>
            <a:ln w="9525">
              <a:solidFill>
                <a:schemeClr val="bg1">
                  <a:lumMod val="5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US" sz="3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3" name="上下箭头 132"/>
            <p:cNvSpPr/>
            <p:nvPr/>
          </p:nvSpPr>
          <p:spPr>
            <a:xfrm>
              <a:off x="8043389" y="3249274"/>
              <a:ext cx="149519" cy="240503"/>
            </a:xfrm>
            <a:prstGeom prst="upDownArrow">
              <a:avLst/>
            </a:prstGeom>
            <a:solidFill>
              <a:schemeClr val="bg1">
                <a:lumMod val="50000"/>
              </a:schemeClr>
            </a:solidFill>
            <a:ln w="9525">
              <a:solidFill>
                <a:schemeClr val="bg1">
                  <a:lumMod val="5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US" sz="3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4" name="上下箭头 133"/>
            <p:cNvSpPr/>
            <p:nvPr/>
          </p:nvSpPr>
          <p:spPr>
            <a:xfrm>
              <a:off x="9040583" y="3249274"/>
              <a:ext cx="149519" cy="240503"/>
            </a:xfrm>
            <a:prstGeom prst="upDownArrow">
              <a:avLst/>
            </a:prstGeom>
            <a:solidFill>
              <a:schemeClr val="bg1">
                <a:lumMod val="50000"/>
              </a:schemeClr>
            </a:solidFill>
            <a:ln w="9525">
              <a:solidFill>
                <a:schemeClr val="bg1">
                  <a:lumMod val="5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endParaRPr lang="en-US" sz="32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5" name="椭圆 134"/>
            <p:cNvSpPr/>
            <p:nvPr/>
          </p:nvSpPr>
          <p:spPr>
            <a:xfrm>
              <a:off x="6994712" y="4362386"/>
              <a:ext cx="3215242" cy="358651"/>
            </a:xfrm>
            <a:prstGeom prst="ellipse">
              <a:avLst/>
            </a:prstGeom>
            <a:solidFill>
              <a:schemeClr val="bg1">
                <a:lumMod val="85000"/>
              </a:schemeClr>
            </a:solidFill>
            <a:ln w="3175">
              <a:solidFill>
                <a:schemeClr val="bg1">
                  <a:lumMod val="8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solidFill>
                    <a:schemeClr val="tx1"/>
                  </a:solidFill>
                </a:rPr>
                <a:t>Optane DC SSD</a:t>
              </a:r>
              <a:endParaRPr lang="en-US" sz="1400" dirty="0">
                <a:solidFill>
                  <a:schemeClr val="tx1"/>
                </a:solidFill>
              </a:endParaRPr>
            </a:p>
          </p:txBody>
        </p:sp>
        <p:grpSp>
          <p:nvGrpSpPr>
            <p:cNvPr id="136" name="组合 135"/>
            <p:cNvGrpSpPr/>
            <p:nvPr/>
          </p:nvGrpSpPr>
          <p:grpSpPr>
            <a:xfrm>
              <a:off x="9561573" y="3887850"/>
              <a:ext cx="237456" cy="246221"/>
              <a:chOff x="10662846" y="3886814"/>
              <a:chExt cx="237456" cy="246221"/>
            </a:xfrm>
          </p:grpSpPr>
          <p:sp>
            <p:nvSpPr>
              <p:cNvPr id="147" name="Oval 255"/>
              <p:cNvSpPr/>
              <p:nvPr/>
            </p:nvSpPr>
            <p:spPr bwMode="auto">
              <a:xfrm>
                <a:off x="10674180" y="3889105"/>
                <a:ext cx="226122" cy="228534"/>
              </a:xfrm>
              <a:prstGeom prst="ellipse">
                <a:avLst/>
              </a:prstGeom>
              <a:solidFill>
                <a:schemeClr val="bg1">
                  <a:lumMod val="50000"/>
                </a:schemeClr>
              </a:solidFill>
              <a:ln>
                <a:solidFill>
                  <a:schemeClr val="bg1">
                    <a:lumMod val="50000"/>
                  </a:schemeClr>
                </a:solidFill>
              </a:ln>
              <a:effectLst/>
            </p:spPr>
            <p:txBody>
              <a:bodyPr vert="horz" wrap="square" lIns="68560" tIns="34280" rIns="68560" bIns="34280" numCol="1" rtlCol="0" anchor="t" anchorCtr="0" compatLnSpc="1"/>
              <a:lstStyle/>
              <a:p>
                <a:pPr defTabSz="685800">
                  <a:buClr>
                    <a:srgbClr val="CC9900"/>
                  </a:buClr>
                </a:pPr>
                <a:endParaRPr lang="en-CA" sz="900" dirty="0">
                  <a:latin typeface="Arial" panose="020B0604020202020204" pitchFamily="34" charset="0"/>
                </a:endParaRPr>
              </a:p>
            </p:txBody>
          </p:sp>
          <p:sp>
            <p:nvSpPr>
              <p:cNvPr id="148" name="TextBox 256"/>
              <p:cNvSpPr txBox="1"/>
              <p:nvPr/>
            </p:nvSpPr>
            <p:spPr>
              <a:xfrm>
                <a:off x="10662846" y="3886814"/>
                <a:ext cx="226122" cy="246221"/>
              </a:xfrm>
              <a:prstGeom prst="rect">
                <a:avLst/>
              </a:prstGeom>
              <a:noFill/>
            </p:spPr>
            <p:txBody>
              <a:bodyPr wrap="square" rtlCol="0">
                <a:spAutoFit/>
              </a:bodyPr>
              <a:lstStyle/>
              <a:p>
                <a:r>
                  <a:rPr lang="en-US" altLang="zh-CN" sz="1000" b="1" dirty="0">
                    <a:solidFill>
                      <a:schemeClr val="bg1"/>
                    </a:solidFill>
                    <a:latin typeface="Arial" panose="020B0604020202020204" pitchFamily="34" charset="0"/>
                    <a:cs typeface="Arial" panose="020B0604020202020204" pitchFamily="34" charset="0"/>
                  </a:rPr>
                  <a:t>3</a:t>
                </a:r>
                <a:endParaRPr lang="en-CA" sz="1000" b="1" dirty="0">
                  <a:solidFill>
                    <a:schemeClr val="bg1"/>
                  </a:solidFill>
                  <a:latin typeface="Arial" panose="020B0604020202020204" pitchFamily="34" charset="0"/>
                  <a:cs typeface="Arial" panose="020B0604020202020204" pitchFamily="34" charset="0"/>
                </a:endParaRPr>
              </a:p>
            </p:txBody>
          </p:sp>
        </p:grpSp>
        <p:grpSp>
          <p:nvGrpSpPr>
            <p:cNvPr id="7" name="组合 6"/>
            <p:cNvGrpSpPr/>
            <p:nvPr/>
          </p:nvGrpSpPr>
          <p:grpSpPr>
            <a:xfrm>
              <a:off x="9519082" y="4485629"/>
              <a:ext cx="226315" cy="247388"/>
              <a:chOff x="9395145" y="4380792"/>
              <a:chExt cx="226315" cy="247388"/>
            </a:xfrm>
          </p:grpSpPr>
          <p:sp>
            <p:nvSpPr>
              <p:cNvPr id="137" name="Oval 255"/>
              <p:cNvSpPr/>
              <p:nvPr/>
            </p:nvSpPr>
            <p:spPr bwMode="auto">
              <a:xfrm>
                <a:off x="9395338" y="4399646"/>
                <a:ext cx="226122" cy="228534"/>
              </a:xfrm>
              <a:prstGeom prst="ellipse">
                <a:avLst/>
              </a:prstGeom>
              <a:solidFill>
                <a:schemeClr val="bg1">
                  <a:lumMod val="50000"/>
                </a:schemeClr>
              </a:solidFill>
              <a:ln>
                <a:solidFill>
                  <a:schemeClr val="bg1">
                    <a:lumMod val="50000"/>
                  </a:schemeClr>
                </a:solidFill>
              </a:ln>
              <a:effectLst/>
            </p:spPr>
            <p:txBody>
              <a:bodyPr vert="horz" wrap="square" lIns="68560" tIns="34280" rIns="68560" bIns="34280" numCol="1" rtlCol="0" anchor="t" anchorCtr="0" compatLnSpc="1"/>
              <a:lstStyle/>
              <a:p>
                <a:pPr defTabSz="685800">
                  <a:buClr>
                    <a:srgbClr val="CC9900"/>
                  </a:buClr>
                </a:pPr>
                <a:endParaRPr lang="en-CA" sz="900" dirty="0">
                  <a:latin typeface="Arial" panose="020B0604020202020204" pitchFamily="34" charset="0"/>
                </a:endParaRPr>
              </a:p>
            </p:txBody>
          </p:sp>
          <p:sp>
            <p:nvSpPr>
              <p:cNvPr id="138" name="TextBox 256"/>
              <p:cNvSpPr txBox="1"/>
              <p:nvPr/>
            </p:nvSpPr>
            <p:spPr>
              <a:xfrm>
                <a:off x="9395145" y="4380792"/>
                <a:ext cx="226122" cy="246221"/>
              </a:xfrm>
              <a:prstGeom prst="rect">
                <a:avLst/>
              </a:prstGeom>
              <a:noFill/>
            </p:spPr>
            <p:txBody>
              <a:bodyPr wrap="square" rtlCol="0">
                <a:spAutoFit/>
              </a:bodyPr>
              <a:lstStyle/>
              <a:p>
                <a:r>
                  <a:rPr lang="en-US" altLang="zh-CN" sz="1000" b="1" dirty="0">
                    <a:solidFill>
                      <a:schemeClr val="bg1"/>
                    </a:solidFill>
                    <a:latin typeface="Arial" panose="020B0604020202020204" pitchFamily="34" charset="0"/>
                    <a:cs typeface="Arial" panose="020B0604020202020204" pitchFamily="34" charset="0"/>
                  </a:rPr>
                  <a:t>2</a:t>
                </a:r>
                <a:endParaRPr lang="en-CA" sz="1000" b="1" dirty="0">
                  <a:solidFill>
                    <a:schemeClr val="bg1"/>
                  </a:solidFill>
                  <a:latin typeface="Arial" panose="020B0604020202020204" pitchFamily="34" charset="0"/>
                  <a:cs typeface="Arial" panose="020B0604020202020204" pitchFamily="34" charset="0"/>
                </a:endParaRPr>
              </a:p>
            </p:txBody>
          </p:sp>
        </p:grpSp>
        <p:grpSp>
          <p:nvGrpSpPr>
            <p:cNvPr id="139" name="组合 138"/>
            <p:cNvGrpSpPr/>
            <p:nvPr/>
          </p:nvGrpSpPr>
          <p:grpSpPr>
            <a:xfrm>
              <a:off x="7507496" y="1770766"/>
              <a:ext cx="243484" cy="252463"/>
              <a:chOff x="7064306" y="704243"/>
              <a:chExt cx="243484" cy="252463"/>
            </a:xfrm>
          </p:grpSpPr>
          <p:sp>
            <p:nvSpPr>
              <p:cNvPr id="145" name="Oval 255"/>
              <p:cNvSpPr/>
              <p:nvPr/>
            </p:nvSpPr>
            <p:spPr bwMode="auto">
              <a:xfrm>
                <a:off x="7081668" y="704243"/>
                <a:ext cx="226122" cy="228534"/>
              </a:xfrm>
              <a:prstGeom prst="ellipse">
                <a:avLst/>
              </a:prstGeom>
              <a:solidFill>
                <a:schemeClr val="bg1">
                  <a:lumMod val="50000"/>
                </a:schemeClr>
              </a:solidFill>
              <a:ln>
                <a:solidFill>
                  <a:schemeClr val="bg1">
                    <a:lumMod val="50000"/>
                  </a:schemeClr>
                </a:solidFill>
              </a:ln>
              <a:effectLst/>
            </p:spPr>
            <p:txBody>
              <a:bodyPr vert="horz" wrap="square" lIns="68560" tIns="34280" rIns="68560" bIns="34280" numCol="1" rtlCol="0" anchor="t" anchorCtr="0" compatLnSpc="1"/>
              <a:lstStyle/>
              <a:p>
                <a:pPr defTabSz="685800">
                  <a:buClr>
                    <a:srgbClr val="CC9900"/>
                  </a:buClr>
                </a:pPr>
                <a:endParaRPr lang="en-CA" sz="900" dirty="0">
                  <a:latin typeface="Arial" panose="020B0604020202020204" pitchFamily="34" charset="0"/>
                </a:endParaRPr>
              </a:p>
            </p:txBody>
          </p:sp>
          <p:sp>
            <p:nvSpPr>
              <p:cNvPr id="146" name="TextBox 256"/>
              <p:cNvSpPr txBox="1"/>
              <p:nvPr/>
            </p:nvSpPr>
            <p:spPr>
              <a:xfrm>
                <a:off x="7064306" y="710485"/>
                <a:ext cx="226122" cy="246221"/>
              </a:xfrm>
              <a:prstGeom prst="rect">
                <a:avLst/>
              </a:prstGeom>
              <a:noFill/>
            </p:spPr>
            <p:txBody>
              <a:bodyPr wrap="square" rtlCol="0">
                <a:spAutoFit/>
              </a:bodyPr>
              <a:lstStyle/>
              <a:p>
                <a:r>
                  <a:rPr lang="en-US" altLang="zh-CN" sz="1000" b="1" dirty="0">
                    <a:solidFill>
                      <a:schemeClr val="bg1"/>
                    </a:solidFill>
                    <a:latin typeface="Arial" panose="020B0604020202020204" pitchFamily="34" charset="0"/>
                    <a:cs typeface="Arial" panose="020B0604020202020204" pitchFamily="34" charset="0"/>
                  </a:rPr>
                  <a:t>1</a:t>
                </a:r>
                <a:endParaRPr lang="en-CA" sz="1000" b="1" dirty="0">
                  <a:solidFill>
                    <a:schemeClr val="bg1"/>
                  </a:solidFill>
                  <a:latin typeface="Arial" panose="020B0604020202020204" pitchFamily="34" charset="0"/>
                  <a:cs typeface="Arial" panose="020B0604020202020204" pitchFamily="34" charset="0"/>
                </a:endParaRPr>
              </a:p>
            </p:txBody>
          </p:sp>
        </p:grpSp>
        <p:sp>
          <p:nvSpPr>
            <p:cNvPr id="140" name="Oval 255"/>
            <p:cNvSpPr/>
            <p:nvPr/>
          </p:nvSpPr>
          <p:spPr bwMode="auto">
            <a:xfrm>
              <a:off x="7216524" y="2460563"/>
              <a:ext cx="226122" cy="228534"/>
            </a:xfrm>
            <a:prstGeom prst="ellipse">
              <a:avLst/>
            </a:prstGeom>
            <a:solidFill>
              <a:schemeClr val="bg1">
                <a:lumMod val="50000"/>
              </a:schemeClr>
            </a:solidFill>
            <a:ln>
              <a:solidFill>
                <a:schemeClr val="bg1">
                  <a:lumMod val="50000"/>
                </a:schemeClr>
              </a:solidFill>
            </a:ln>
            <a:effectLst/>
          </p:spPr>
          <p:txBody>
            <a:bodyPr vert="horz" wrap="square" lIns="68560" tIns="34280" rIns="68560" bIns="34280" numCol="1" rtlCol="0" anchor="t" anchorCtr="0" compatLnSpc="1"/>
            <a:lstStyle/>
            <a:p>
              <a:pPr defTabSz="685800">
                <a:buClr>
                  <a:srgbClr val="CC9900"/>
                </a:buClr>
              </a:pPr>
              <a:endParaRPr lang="en-CA" sz="900" dirty="0">
                <a:latin typeface="Arial" panose="020B0604020202020204" pitchFamily="34" charset="0"/>
              </a:endParaRPr>
            </a:p>
          </p:txBody>
        </p:sp>
        <p:sp>
          <p:nvSpPr>
            <p:cNvPr id="141" name="TextBox 256"/>
            <p:cNvSpPr txBox="1"/>
            <p:nvPr/>
          </p:nvSpPr>
          <p:spPr>
            <a:xfrm>
              <a:off x="7215064" y="2460563"/>
              <a:ext cx="226122" cy="246221"/>
            </a:xfrm>
            <a:prstGeom prst="rect">
              <a:avLst/>
            </a:prstGeom>
            <a:noFill/>
          </p:spPr>
          <p:txBody>
            <a:bodyPr wrap="square" rtlCol="0">
              <a:spAutoFit/>
            </a:bodyPr>
            <a:lstStyle/>
            <a:p>
              <a:r>
                <a:rPr lang="en-US" altLang="zh-CN" sz="1000" b="1" dirty="0">
                  <a:solidFill>
                    <a:schemeClr val="bg1"/>
                  </a:solidFill>
                  <a:latin typeface="Arial" panose="020B0604020202020204" pitchFamily="34" charset="0"/>
                  <a:cs typeface="Arial" panose="020B0604020202020204" pitchFamily="34" charset="0"/>
                </a:rPr>
                <a:t>2</a:t>
              </a:r>
              <a:endParaRPr lang="en-CA" sz="1000" b="1" dirty="0">
                <a:solidFill>
                  <a:schemeClr val="bg1"/>
                </a:solidFill>
                <a:latin typeface="Arial" panose="020B0604020202020204" pitchFamily="34" charset="0"/>
                <a:cs typeface="Arial" panose="020B0604020202020204" pitchFamily="34" charset="0"/>
              </a:endParaRPr>
            </a:p>
          </p:txBody>
        </p:sp>
        <p:grpSp>
          <p:nvGrpSpPr>
            <p:cNvPr id="142" name="组合 141"/>
            <p:cNvGrpSpPr/>
            <p:nvPr/>
          </p:nvGrpSpPr>
          <p:grpSpPr>
            <a:xfrm>
              <a:off x="7595559" y="2998631"/>
              <a:ext cx="233721" cy="246221"/>
              <a:chOff x="6547926" y="2356765"/>
              <a:chExt cx="233721" cy="246221"/>
            </a:xfrm>
          </p:grpSpPr>
          <p:sp>
            <p:nvSpPr>
              <p:cNvPr id="143" name="Oval 255"/>
              <p:cNvSpPr/>
              <p:nvPr/>
            </p:nvSpPr>
            <p:spPr bwMode="auto">
              <a:xfrm>
                <a:off x="6555525" y="2366192"/>
                <a:ext cx="226122" cy="228534"/>
              </a:xfrm>
              <a:prstGeom prst="ellipse">
                <a:avLst/>
              </a:prstGeom>
              <a:solidFill>
                <a:schemeClr val="bg1">
                  <a:lumMod val="50000"/>
                </a:schemeClr>
              </a:solidFill>
              <a:ln>
                <a:solidFill>
                  <a:schemeClr val="bg1">
                    <a:lumMod val="50000"/>
                  </a:schemeClr>
                </a:solidFill>
              </a:ln>
              <a:effectLst/>
            </p:spPr>
            <p:txBody>
              <a:bodyPr vert="horz" wrap="square" lIns="68560" tIns="34280" rIns="68560" bIns="34280" numCol="1" rtlCol="0" anchor="t" anchorCtr="0" compatLnSpc="1"/>
              <a:lstStyle/>
              <a:p>
                <a:pPr defTabSz="685800">
                  <a:buClr>
                    <a:srgbClr val="CC9900"/>
                  </a:buClr>
                </a:pPr>
                <a:endParaRPr lang="en-CA" sz="900" dirty="0">
                  <a:latin typeface="Arial" panose="020B0604020202020204" pitchFamily="34" charset="0"/>
                </a:endParaRPr>
              </a:p>
            </p:txBody>
          </p:sp>
          <p:sp>
            <p:nvSpPr>
              <p:cNvPr id="144" name="TextBox 256"/>
              <p:cNvSpPr txBox="1"/>
              <p:nvPr/>
            </p:nvSpPr>
            <p:spPr>
              <a:xfrm>
                <a:off x="6547926" y="2356765"/>
                <a:ext cx="226122" cy="246221"/>
              </a:xfrm>
              <a:prstGeom prst="rect">
                <a:avLst/>
              </a:prstGeom>
              <a:noFill/>
            </p:spPr>
            <p:txBody>
              <a:bodyPr wrap="square" rtlCol="0">
                <a:spAutoFit/>
              </a:bodyPr>
              <a:lstStyle/>
              <a:p>
                <a:r>
                  <a:rPr lang="en-US" altLang="zh-CN" sz="1000" b="1" dirty="0">
                    <a:solidFill>
                      <a:schemeClr val="bg1"/>
                    </a:solidFill>
                    <a:latin typeface="Arial" panose="020B0604020202020204" pitchFamily="34" charset="0"/>
                    <a:cs typeface="Arial" panose="020B0604020202020204" pitchFamily="34" charset="0"/>
                  </a:rPr>
                  <a:t>2</a:t>
                </a:r>
                <a:endParaRPr lang="en-CA" sz="1000" b="1" dirty="0">
                  <a:solidFill>
                    <a:schemeClr val="bg1"/>
                  </a:solidFill>
                  <a:latin typeface="Arial" panose="020B0604020202020204" pitchFamily="34" charset="0"/>
                  <a:cs typeface="Arial" panose="020B0604020202020204" pitchFamily="34" charset="0"/>
                </a:endParaRPr>
              </a:p>
            </p:txBody>
          </p:sp>
        </p:grpSp>
        <p:grpSp>
          <p:nvGrpSpPr>
            <p:cNvPr id="9" name="组合 8"/>
            <p:cNvGrpSpPr/>
            <p:nvPr/>
          </p:nvGrpSpPr>
          <p:grpSpPr>
            <a:xfrm>
              <a:off x="6698258" y="4759176"/>
              <a:ext cx="4439268" cy="1712123"/>
              <a:chOff x="6546040" y="4710903"/>
              <a:chExt cx="4439268" cy="1712123"/>
            </a:xfrm>
          </p:grpSpPr>
          <p:sp>
            <p:nvSpPr>
              <p:cNvPr id="149" name="矩形 148"/>
              <p:cNvSpPr/>
              <p:nvPr/>
            </p:nvSpPr>
            <p:spPr>
              <a:xfrm>
                <a:off x="6546040" y="4814861"/>
                <a:ext cx="3827001" cy="1608165"/>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latin typeface="微软雅黑" panose="020B0503020204020204" pitchFamily="34" charset="-122"/>
                  <a:ea typeface="微软雅黑" panose="020B0503020204020204" pitchFamily="34" charset="-122"/>
                </a:endParaRPr>
              </a:p>
            </p:txBody>
          </p:sp>
          <p:sp>
            <p:nvSpPr>
              <p:cNvPr id="170" name="矩形 169"/>
              <p:cNvSpPr/>
              <p:nvPr/>
            </p:nvSpPr>
            <p:spPr>
              <a:xfrm>
                <a:off x="6694643" y="5673194"/>
                <a:ext cx="3186275" cy="35710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171" name="Text Placeholder 3"/>
              <p:cNvSpPr txBox="1"/>
              <p:nvPr/>
            </p:nvSpPr>
            <p:spPr>
              <a:xfrm>
                <a:off x="6754905" y="5707738"/>
                <a:ext cx="3101118"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ClrTx/>
                  <a:buSzPct val="50000"/>
                  <a:buFont typeface="Wingdings" panose="05000000000000000000" pitchFamily="2" charset="2"/>
                  <a:buChar char="l"/>
                </a:pPr>
                <a:r>
                  <a:rPr lang="zh-CN" altLang="en-US" sz="1200" dirty="0">
                    <a:latin typeface="+mn-lt"/>
                  </a:rPr>
                  <a:t>架构优势： 数据库逻辑下推，释放算力，减少网络</a:t>
                </a:r>
                <a:r>
                  <a:rPr lang="zh-CN" altLang="en-US" sz="1200" dirty="0" smtClean="0">
                    <a:latin typeface="+mn-lt"/>
                  </a:rPr>
                  <a:t>开销</a:t>
                </a:r>
                <a:endParaRPr lang="en-US" altLang="zh-CN" sz="1200" dirty="0">
                  <a:latin typeface="+mn-lt"/>
                </a:endParaRPr>
              </a:p>
            </p:txBody>
          </p:sp>
          <p:grpSp>
            <p:nvGrpSpPr>
              <p:cNvPr id="173" name="组合 172"/>
              <p:cNvGrpSpPr/>
              <p:nvPr/>
            </p:nvGrpSpPr>
            <p:grpSpPr>
              <a:xfrm>
                <a:off x="6590305" y="4710903"/>
                <a:ext cx="4395003" cy="951578"/>
                <a:chOff x="6956738" y="3983969"/>
                <a:chExt cx="4395003" cy="951578"/>
              </a:xfrm>
            </p:grpSpPr>
            <p:sp>
              <p:nvSpPr>
                <p:cNvPr id="174" name="文本框 173"/>
                <p:cNvSpPr txBox="1"/>
                <p:nvPr/>
              </p:nvSpPr>
              <p:spPr>
                <a:xfrm>
                  <a:off x="6956738" y="3983969"/>
                  <a:ext cx="1529945" cy="276999"/>
                </a:xfrm>
                <a:prstGeom prst="rect">
                  <a:avLst/>
                </a:prstGeom>
                <a:noFill/>
                <a:effectLst/>
              </p:spPr>
              <p:txBody>
                <a:bodyPr wrap="square" rtlCol="0">
                  <a:spAutoFit/>
                </a:bodyPr>
                <a:lstStyle>
                  <a:defPPr>
                    <a:defRPr lang="en-US"/>
                  </a:defPPr>
                  <a:lvl1pPr marL="0" algn="l" defTabSz="215265" rtl="0" eaLnBrk="1" latinLnBrk="0" hangingPunct="1">
                    <a:defRPr sz="425" kern="1200">
                      <a:solidFill>
                        <a:schemeClr val="tx1"/>
                      </a:solidFill>
                      <a:latin typeface="+mn-lt"/>
                      <a:ea typeface="+mn-ea"/>
                      <a:cs typeface="+mn-cs"/>
                    </a:defRPr>
                  </a:lvl1pPr>
                  <a:lvl2pPr marL="107950" algn="l" defTabSz="215265" rtl="0" eaLnBrk="1" latinLnBrk="0" hangingPunct="1">
                    <a:defRPr sz="425" kern="1200">
                      <a:solidFill>
                        <a:schemeClr val="tx1"/>
                      </a:solidFill>
                      <a:latin typeface="+mn-lt"/>
                      <a:ea typeface="+mn-ea"/>
                      <a:cs typeface="+mn-cs"/>
                    </a:defRPr>
                  </a:lvl2pPr>
                  <a:lvl3pPr marL="215900" algn="l" defTabSz="215265" rtl="0" eaLnBrk="1" latinLnBrk="0" hangingPunct="1">
                    <a:defRPr sz="425" kern="1200">
                      <a:solidFill>
                        <a:schemeClr val="tx1"/>
                      </a:solidFill>
                      <a:latin typeface="+mn-lt"/>
                      <a:ea typeface="+mn-ea"/>
                      <a:cs typeface="+mn-cs"/>
                    </a:defRPr>
                  </a:lvl3pPr>
                  <a:lvl4pPr marL="323850" algn="l" defTabSz="215265" rtl="0" eaLnBrk="1" latinLnBrk="0" hangingPunct="1">
                    <a:defRPr sz="425" kern="1200">
                      <a:solidFill>
                        <a:schemeClr val="tx1"/>
                      </a:solidFill>
                      <a:latin typeface="+mn-lt"/>
                      <a:ea typeface="+mn-ea"/>
                      <a:cs typeface="+mn-cs"/>
                    </a:defRPr>
                  </a:lvl4pPr>
                  <a:lvl5pPr marL="431800" algn="l" defTabSz="215265" rtl="0" eaLnBrk="1" latinLnBrk="0" hangingPunct="1">
                    <a:defRPr sz="425" kern="1200">
                      <a:solidFill>
                        <a:schemeClr val="tx1"/>
                      </a:solidFill>
                      <a:latin typeface="+mn-lt"/>
                      <a:ea typeface="+mn-ea"/>
                      <a:cs typeface="+mn-cs"/>
                    </a:defRPr>
                  </a:lvl5pPr>
                  <a:lvl6pPr marL="539750" algn="l" defTabSz="215265" rtl="0" eaLnBrk="1" latinLnBrk="0" hangingPunct="1">
                    <a:defRPr sz="425" kern="1200">
                      <a:solidFill>
                        <a:schemeClr val="tx1"/>
                      </a:solidFill>
                      <a:latin typeface="+mn-lt"/>
                      <a:ea typeface="+mn-ea"/>
                      <a:cs typeface="+mn-cs"/>
                    </a:defRPr>
                  </a:lvl6pPr>
                  <a:lvl7pPr marL="647700" algn="l" defTabSz="215265" rtl="0" eaLnBrk="1" latinLnBrk="0" hangingPunct="1">
                    <a:defRPr sz="425" kern="1200">
                      <a:solidFill>
                        <a:schemeClr val="tx1"/>
                      </a:solidFill>
                      <a:latin typeface="+mn-lt"/>
                      <a:ea typeface="+mn-ea"/>
                      <a:cs typeface="+mn-cs"/>
                    </a:defRPr>
                  </a:lvl7pPr>
                  <a:lvl8pPr marL="755650" algn="l" defTabSz="215265" rtl="0" eaLnBrk="1" latinLnBrk="0" hangingPunct="1">
                    <a:defRPr sz="425" kern="1200">
                      <a:solidFill>
                        <a:schemeClr val="tx1"/>
                      </a:solidFill>
                      <a:latin typeface="+mn-lt"/>
                      <a:ea typeface="+mn-ea"/>
                      <a:cs typeface="+mn-cs"/>
                    </a:defRPr>
                  </a:lvl8pPr>
                  <a:lvl9pPr marL="863600" algn="l" defTabSz="215265" rtl="0" eaLnBrk="1" latinLnBrk="0" hangingPunct="1">
                    <a:defRPr sz="425" kern="1200">
                      <a:solidFill>
                        <a:schemeClr val="tx1"/>
                      </a:solidFill>
                      <a:latin typeface="+mn-lt"/>
                      <a:ea typeface="+mn-ea"/>
                      <a:cs typeface="+mn-cs"/>
                    </a:defRPr>
                  </a:lvl9pPr>
                </a:lstStyle>
                <a:p>
                  <a:r>
                    <a:rPr kumimoji="1"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存储池化</a:t>
                  </a:r>
                  <a:endParaRPr kumimoji="1" lang="en-US" altLang="zh-CN" sz="1200" b="1"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5" name="组合 174"/>
                <p:cNvGrpSpPr/>
                <p:nvPr/>
              </p:nvGrpSpPr>
              <p:grpSpPr>
                <a:xfrm>
                  <a:off x="7049879" y="4593085"/>
                  <a:ext cx="3689595" cy="342462"/>
                  <a:chOff x="6938139" y="2000080"/>
                  <a:chExt cx="5155910" cy="342462"/>
                </a:xfrm>
              </p:grpSpPr>
              <p:sp>
                <p:nvSpPr>
                  <p:cNvPr id="181" name="矩形 180"/>
                  <p:cNvSpPr/>
                  <p:nvPr/>
                </p:nvSpPr>
                <p:spPr>
                  <a:xfrm>
                    <a:off x="6938139" y="2000080"/>
                    <a:ext cx="4452562" cy="32375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182" name="Text Placeholder 3"/>
                  <p:cNvSpPr txBox="1"/>
                  <p:nvPr/>
                </p:nvSpPr>
                <p:spPr>
                  <a:xfrm>
                    <a:off x="7037997" y="2082775"/>
                    <a:ext cx="5056052" cy="25976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ClrTx/>
                      <a:buSzPct val="50000"/>
                      <a:buFont typeface="Wingdings" panose="05000000000000000000" pitchFamily="2" charset="2"/>
                      <a:buChar char="l"/>
                    </a:pPr>
                    <a:r>
                      <a:rPr lang="zh-CN" altLang="en-US" sz="1200" dirty="0">
                        <a:latin typeface="+mn-lt"/>
                      </a:rPr>
                      <a:t>优势硬件： </a:t>
                    </a:r>
                    <a:r>
                      <a:rPr lang="en-US" altLang="zh-CN" sz="1200" dirty="0">
                        <a:latin typeface="+mn-lt"/>
                        <a:cs typeface="Arial" panose="020B0604020202020204" pitchFamily="34" charset="0"/>
                      </a:rPr>
                      <a:t>RDMA</a:t>
                    </a:r>
                    <a:r>
                      <a:rPr lang="zh-CN" altLang="en-US" sz="1200" dirty="0">
                        <a:latin typeface="+mn-lt"/>
                        <a:cs typeface="Arial" panose="020B0604020202020204" pitchFamily="34" charset="0"/>
                      </a:rPr>
                      <a:t>、</a:t>
                    </a:r>
                    <a:r>
                      <a:rPr lang="en-US" altLang="zh-CN" sz="1200" dirty="0">
                        <a:latin typeface="+mn-lt"/>
                        <a:cs typeface="Arial" panose="020B0604020202020204" pitchFamily="34" charset="0"/>
                      </a:rPr>
                      <a:t>V5CPU</a:t>
                    </a:r>
                    <a:r>
                      <a:rPr lang="zh-CN" altLang="en-US" sz="1200" dirty="0">
                        <a:latin typeface="+mn-lt"/>
                        <a:cs typeface="Arial" panose="020B0604020202020204" pitchFamily="34" charset="0"/>
                      </a:rPr>
                      <a:t>、</a:t>
                    </a:r>
                    <a:r>
                      <a:rPr lang="en-US" altLang="zh-CN" sz="1200" dirty="0" err="1" smtClean="0">
                        <a:latin typeface="+mn-lt"/>
                        <a:cs typeface="Arial" panose="020B0604020202020204" pitchFamily="34" charset="0"/>
                      </a:rPr>
                      <a:t>Optane</a:t>
                    </a:r>
                    <a:r>
                      <a:rPr lang="en-US" altLang="zh-CN" sz="1200" b="0" dirty="0">
                        <a:latin typeface="+mn-lt"/>
                      </a:rPr>
                      <a:t>	</a:t>
                    </a:r>
                    <a:endParaRPr lang="en-US" altLang="zh-CN" sz="1200" b="0" dirty="0">
                      <a:latin typeface="+mn-lt"/>
                    </a:endParaRPr>
                  </a:p>
                </p:txBody>
              </p:sp>
            </p:grpSp>
            <p:grpSp>
              <p:nvGrpSpPr>
                <p:cNvPr id="176" name="组合 175"/>
                <p:cNvGrpSpPr/>
                <p:nvPr/>
              </p:nvGrpSpPr>
              <p:grpSpPr>
                <a:xfrm>
                  <a:off x="7049879" y="4241378"/>
                  <a:ext cx="4301862" cy="568914"/>
                  <a:chOff x="7049879" y="4786663"/>
                  <a:chExt cx="4301862" cy="568914"/>
                </a:xfrm>
              </p:grpSpPr>
              <p:grpSp>
                <p:nvGrpSpPr>
                  <p:cNvPr id="177" name="组合 176"/>
                  <p:cNvGrpSpPr/>
                  <p:nvPr/>
                </p:nvGrpSpPr>
                <p:grpSpPr>
                  <a:xfrm>
                    <a:off x="7049879" y="4786663"/>
                    <a:ext cx="3186275" cy="568914"/>
                    <a:chOff x="6916771" y="1987519"/>
                    <a:chExt cx="4452562" cy="568914"/>
                  </a:xfrm>
                </p:grpSpPr>
                <p:sp>
                  <p:nvSpPr>
                    <p:cNvPr id="179" name="矩形 178"/>
                    <p:cNvSpPr/>
                    <p:nvPr/>
                  </p:nvSpPr>
                  <p:spPr>
                    <a:xfrm>
                      <a:off x="6916771" y="1987519"/>
                      <a:ext cx="4452562" cy="32375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180" name="Text Placeholder 3"/>
                    <p:cNvSpPr txBox="1"/>
                    <p:nvPr/>
                  </p:nvSpPr>
                  <p:spPr>
                    <a:xfrm>
                      <a:off x="6976810" y="2294072"/>
                      <a:ext cx="4342269" cy="26236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spcBef>
                          <a:spcPts val="1000"/>
                        </a:spcBef>
                        <a:buClr>
                          <a:srgbClr val="FF0000"/>
                        </a:buClr>
                        <a:buNone/>
                      </a:pPr>
                      <a:r>
                        <a:rPr lang="en-US" altLang="zh-CN" sz="1400" b="0" dirty="0">
                          <a:latin typeface="微软雅黑" panose="020B0503020204020204" pitchFamily="34" charset="-122"/>
                          <a:ea typeface="微软雅黑" panose="020B0503020204020204" pitchFamily="34" charset="-122"/>
                        </a:rPr>
                        <a:t>	</a:t>
                      </a:r>
                      <a:endParaRPr lang="en-US" altLang="zh-CN" sz="1400" b="0" dirty="0">
                        <a:latin typeface="微软雅黑" panose="020B0503020204020204" pitchFamily="34" charset="-122"/>
                        <a:ea typeface="微软雅黑" panose="020B0503020204020204" pitchFamily="34" charset="-122"/>
                      </a:endParaRPr>
                    </a:p>
                  </p:txBody>
                </p:sp>
              </p:grpSp>
              <p:sp>
                <p:nvSpPr>
                  <p:cNvPr id="178" name="Text Placeholder 3"/>
                  <p:cNvSpPr txBox="1"/>
                  <p:nvPr/>
                </p:nvSpPr>
                <p:spPr>
                  <a:xfrm>
                    <a:off x="7107920" y="4848972"/>
                    <a:ext cx="4243821" cy="22502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b="1" kern="1200">
                        <a:solidFill>
                          <a:schemeClr val="tx1"/>
                        </a:solidFill>
                        <a:latin typeface="+mn-ea"/>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b="1" kern="1200">
                        <a:solidFill>
                          <a:schemeClr val="tx1"/>
                        </a:solidFill>
                        <a:latin typeface="+mn-ea"/>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b="1" kern="1200">
                        <a:solidFill>
                          <a:schemeClr val="tx1"/>
                        </a:solidFill>
                        <a:latin typeface="+mn-ea"/>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b="1" kern="1200">
                        <a:solidFill>
                          <a:schemeClr val="tx1"/>
                        </a:solidFill>
                        <a:latin typeface="+mn-ea"/>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b="1" kern="1200">
                        <a:solidFill>
                          <a:schemeClr val="tx1"/>
                        </a:solidFill>
                        <a:latin typeface="+mn-ea"/>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ClrTx/>
                      <a:buSzPct val="50000"/>
                      <a:buFont typeface="Wingdings" panose="05000000000000000000" pitchFamily="2" charset="2"/>
                      <a:buChar char="l"/>
                    </a:pPr>
                    <a:r>
                      <a:rPr lang="zh-CN" altLang="en-US" sz="1200" dirty="0">
                        <a:latin typeface="+mn-lt"/>
                      </a:rPr>
                      <a:t>原生</a:t>
                    </a:r>
                    <a:r>
                      <a:rPr lang="zh-CN" altLang="en-US" sz="1200" dirty="0" smtClean="0">
                        <a:latin typeface="+mn-lt"/>
                      </a:rPr>
                      <a:t>优化</a:t>
                    </a:r>
                    <a:r>
                      <a:rPr lang="zh-CN" altLang="en-US" sz="1200" dirty="0">
                        <a:latin typeface="+mn-lt"/>
                      </a:rPr>
                      <a:t>：</a:t>
                    </a:r>
                    <a:r>
                      <a:rPr lang="en-US" altLang="zh-CN" sz="1200" dirty="0" smtClean="0">
                        <a:latin typeface="+mn-lt"/>
                        <a:cs typeface="Arial" panose="020B0604020202020204" pitchFamily="34" charset="0"/>
                      </a:rPr>
                      <a:t>MySQL </a:t>
                    </a:r>
                    <a:r>
                      <a:rPr lang="en-US" altLang="zh-CN" sz="1200" dirty="0">
                        <a:latin typeface="+mn-lt"/>
                      </a:rPr>
                      <a:t>+</a:t>
                    </a:r>
                    <a:endParaRPr lang="en-US" altLang="zh-CN" sz="1200" dirty="0">
                      <a:latin typeface="+mn-lt"/>
                    </a:endParaRPr>
                  </a:p>
                </p:txBody>
              </p:sp>
            </p:grpSp>
          </p:grpSp>
        </p:grpSp>
        <p:sp>
          <p:nvSpPr>
            <p:cNvPr id="172" name="文本框 171"/>
            <p:cNvSpPr txBox="1"/>
            <p:nvPr/>
          </p:nvSpPr>
          <p:spPr>
            <a:xfrm>
              <a:off x="6835665" y="6131078"/>
              <a:ext cx="3208978" cy="276999"/>
            </a:xfrm>
            <a:prstGeom prst="rect">
              <a:avLst/>
            </a:prstGeom>
            <a:solidFill>
              <a:schemeClr val="bg1">
                <a:lumMod val="85000"/>
              </a:schemeClr>
            </a:solidFill>
            <a:ln>
              <a:solidFill>
                <a:schemeClr val="bg1">
                  <a:lumMod val="85000"/>
                </a:schemeClr>
              </a:solidFill>
            </a:ln>
          </p:spPr>
          <p:txBody>
            <a:bodyPr wrap="square" rtlCol="0">
              <a:spAutoFit/>
            </a:bodyPr>
            <a:lstStyle>
              <a:defPPr>
                <a:defRPr lang="zh-CN"/>
              </a:defPPr>
              <a:lvl1pPr defTabSz="215265">
                <a:defRPr kumimoji="1" sz="200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171450" indent="-171450">
                <a:buSzPct val="50000"/>
                <a:buFont typeface="Wingdings" panose="05000000000000000000" pitchFamily="2" charset="2"/>
                <a:buChar char="l"/>
              </a:pPr>
              <a:r>
                <a:rPr lang="zh-CN" altLang="en-US" sz="1200" b="1" dirty="0" smtClean="0">
                  <a:solidFill>
                    <a:schemeClr val="tx1"/>
                  </a:solidFill>
                  <a:latin typeface="+mn-lt"/>
                  <a:ea typeface="+mn-ea"/>
                </a:rPr>
                <a:t> 提供</a:t>
              </a:r>
              <a:r>
                <a:rPr lang="en-US" altLang="zh-CN" sz="1200" b="1" dirty="0">
                  <a:solidFill>
                    <a:schemeClr val="tx1"/>
                  </a:solidFill>
                  <a:latin typeface="+mn-lt"/>
                  <a:ea typeface="+mn-ea"/>
                </a:rPr>
                <a:t>7</a:t>
              </a:r>
              <a:r>
                <a:rPr lang="zh-CN" altLang="en-US" sz="1200" b="1" dirty="0">
                  <a:solidFill>
                    <a:schemeClr val="tx1"/>
                  </a:solidFill>
                  <a:latin typeface="+mn-lt"/>
                  <a:ea typeface="+mn-ea"/>
                </a:rPr>
                <a:t>倍于原</a:t>
              </a:r>
              <a:r>
                <a:rPr lang="zh-CN" altLang="en-US" sz="1200" b="1" dirty="0" smtClean="0">
                  <a:solidFill>
                    <a:schemeClr val="tx1"/>
                  </a:solidFill>
                  <a:latin typeface="+mn-lt"/>
                  <a:ea typeface="+mn-ea"/>
                </a:rPr>
                <a:t>生 </a:t>
              </a:r>
              <a:r>
                <a:rPr lang="en-US" altLang="zh-CN" sz="1200" b="1" dirty="0" smtClean="0">
                  <a:solidFill>
                    <a:schemeClr val="tx1"/>
                  </a:solidFill>
                  <a:latin typeface="+mn-lt"/>
                  <a:ea typeface="+mn-ea"/>
                  <a:cs typeface="Arial" panose="020B0604020202020204" pitchFamily="34" charset="0"/>
                </a:rPr>
                <a:t>MySQL</a:t>
              </a:r>
              <a:r>
                <a:rPr lang="en-US" altLang="zh-CN" sz="1200" b="1" dirty="0" smtClean="0">
                  <a:solidFill>
                    <a:schemeClr val="tx1"/>
                  </a:solidFill>
                  <a:latin typeface="+mn-lt"/>
                  <a:ea typeface="+mn-ea"/>
                </a:rPr>
                <a:t> </a:t>
              </a:r>
              <a:r>
                <a:rPr lang="zh-CN" altLang="en-US" sz="1200" b="1" dirty="0" smtClean="0">
                  <a:solidFill>
                    <a:schemeClr val="tx1"/>
                  </a:solidFill>
                  <a:latin typeface="+mn-lt"/>
                  <a:ea typeface="+mn-ea"/>
                </a:rPr>
                <a:t>的性能</a:t>
              </a:r>
              <a:endParaRPr lang="en-US" altLang="zh-CN" sz="1200" b="1" dirty="0">
                <a:solidFill>
                  <a:schemeClr val="tx1"/>
                </a:solidFill>
                <a:latin typeface="+mn-lt"/>
                <a:ea typeface="+mn-ea"/>
              </a:endParaRPr>
            </a:p>
          </p:txBody>
        </p:sp>
      </p:grpSp>
      <p:sp>
        <p:nvSpPr>
          <p:cNvPr id="183" name="文本框 182"/>
          <p:cNvSpPr txBox="1"/>
          <p:nvPr/>
        </p:nvSpPr>
        <p:spPr>
          <a:xfrm>
            <a:off x="458302" y="1237310"/>
            <a:ext cx="5931545" cy="1200329"/>
          </a:xfrm>
          <a:prstGeom prst="rect">
            <a:avLst/>
          </a:prstGeom>
          <a:noFill/>
        </p:spPr>
        <p:txBody>
          <a:bodyPr wrap="square" rtlCol="0">
            <a:spAutoFit/>
          </a:bodyPr>
          <a:lstStyle/>
          <a:p>
            <a:pPr marL="285750" indent="-285750" defTabSz="215265">
              <a:lnSpc>
                <a:spcPct val="150000"/>
              </a:lnSpc>
              <a:buSzPct val="50000"/>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SaaS</a:t>
            </a:r>
            <a:r>
              <a:rPr lang="zh-CN" altLang="en-US" sz="1600" b="1" dirty="0">
                <a:latin typeface="微软雅黑" panose="020B0503020204020204" pitchFamily="34" charset="-122"/>
                <a:ea typeface="微软雅黑" panose="020B0503020204020204" pitchFamily="34" charset="-122"/>
              </a:rPr>
              <a:t>应用切入</a:t>
            </a:r>
            <a:r>
              <a:rPr lang="zh-CN" altLang="en-US" sz="1600" b="1" dirty="0"/>
              <a:t>企业</a:t>
            </a:r>
            <a:r>
              <a:rPr lang="zh-CN" altLang="en-US" sz="1600" b="1" dirty="0">
                <a:latin typeface="微软雅黑" panose="020B0503020204020204" pitchFamily="34" charset="-122"/>
                <a:ea typeface="微软雅黑" panose="020B0503020204020204" pitchFamily="34" charset="-122"/>
              </a:rPr>
              <a:t>级市场</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大型互联网公司、传统大企业：</a:t>
            </a:r>
            <a:endParaRPr lang="en-US" altLang="zh-CN" sz="1600" b="1" dirty="0">
              <a:latin typeface="微软雅黑" panose="020B0503020204020204" pitchFamily="34" charset="-122"/>
              <a:ea typeface="微软雅黑" panose="020B0503020204020204" pitchFamily="34" charset="-122"/>
            </a:endParaRPr>
          </a:p>
          <a:p>
            <a:pPr marL="742950" lvl="1" indent="-285750" defTabSz="215265">
              <a:lnSpc>
                <a:spcPct val="150000"/>
              </a:lnSpc>
              <a:buSzPct val="50000"/>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高吞吐，高性价比</a:t>
            </a:r>
            <a:endParaRPr lang="en-US" altLang="zh-CN" sz="1600" dirty="0">
              <a:latin typeface="微软雅黑" panose="020B0503020204020204" pitchFamily="34" charset="-122"/>
              <a:ea typeface="微软雅黑" panose="020B0503020204020204" pitchFamily="34" charset="-122"/>
            </a:endParaRPr>
          </a:p>
          <a:p>
            <a:pPr defTabSz="215265">
              <a:lnSpc>
                <a:spcPct val="150000"/>
              </a:lnSpc>
            </a:pPr>
            <a:endParaRPr lang="en-US" altLang="zh-CN" sz="16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强悍性能支撑业务</a:t>
            </a:r>
            <a:r>
              <a:rPr lang="zh-CN" altLang="en-US" dirty="0" smtClean="0"/>
              <a:t>拓展</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华为</a:t>
            </a:r>
            <a:r>
              <a:rPr lang="en-US" altLang="zh-CN" dirty="0" err="1" smtClean="0">
                <a:solidFill>
                  <a:schemeClr val="bg1">
                    <a:lumMod val="50000"/>
                  </a:schemeClr>
                </a:solidFill>
              </a:rPr>
              <a:t>GaussDB</a:t>
            </a:r>
            <a:r>
              <a:rPr lang="zh-CN" altLang="en-US" dirty="0" smtClean="0">
                <a:solidFill>
                  <a:schemeClr val="bg1">
                    <a:lumMod val="50000"/>
                  </a:schemeClr>
                </a:solidFill>
              </a:rPr>
              <a:t>数据库总览</a:t>
            </a:r>
            <a:endParaRPr lang="zh-CN" altLang="en-US" dirty="0">
              <a:solidFill>
                <a:schemeClr val="bg1">
                  <a:lumMod val="50000"/>
                </a:schemeClr>
              </a:solidFill>
            </a:endParaRPr>
          </a:p>
          <a:p>
            <a:r>
              <a:rPr lang="zh-CN" altLang="en-US" b="1" dirty="0" smtClean="0"/>
              <a:t>关系型数据库产品介绍</a:t>
            </a:r>
            <a:endParaRPr lang="en-US" altLang="zh-CN" b="1" dirty="0" smtClean="0"/>
          </a:p>
          <a:p>
            <a:pPr lvl="1">
              <a:buSzPct val="50000"/>
              <a:buFont typeface="Wingdings" panose="05000000000000000000" pitchFamily="2" charset="2"/>
              <a:buChar char="p"/>
            </a:pPr>
            <a:r>
              <a:rPr lang="en-US" altLang="zh-CN" dirty="0" err="1">
                <a:solidFill>
                  <a:schemeClr val="bg1">
                    <a:lumMod val="50000"/>
                  </a:schemeClr>
                </a:solidFill>
              </a:rPr>
              <a:t>GaussDB</a:t>
            </a:r>
            <a:r>
              <a:rPr lang="en-US" altLang="zh-CN" dirty="0">
                <a:solidFill>
                  <a:schemeClr val="bg1">
                    <a:lumMod val="50000"/>
                  </a:schemeClr>
                </a:solidFill>
              </a:rPr>
              <a:t>(for MySQL)</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err="1"/>
              <a:t>GaussDB</a:t>
            </a:r>
            <a:r>
              <a:rPr lang="en-US" altLang="zh-CN" dirty="0"/>
              <a:t>(</a:t>
            </a:r>
            <a:r>
              <a:rPr lang="en-US" altLang="zh-CN" dirty="0" err="1"/>
              <a:t>openGauss</a:t>
            </a:r>
            <a:r>
              <a:rPr lang="en-US" altLang="zh-CN" dirty="0"/>
              <a:t>)</a:t>
            </a:r>
            <a:endParaRPr lang="en-US" altLang="zh-CN" dirty="0"/>
          </a:p>
          <a:p>
            <a:pPr lvl="1">
              <a:buSzPct val="50000"/>
              <a:buFont typeface="Wingdings" panose="05000000000000000000" pitchFamily="2" charset="2"/>
              <a:buChar char="p"/>
            </a:pPr>
            <a:r>
              <a:rPr lang="en-US" altLang="zh-CN" dirty="0" err="1" smtClean="0">
                <a:solidFill>
                  <a:schemeClr val="bg1">
                    <a:lumMod val="50000"/>
                  </a:schemeClr>
                </a:solidFill>
              </a:rPr>
              <a:t>GaussDB</a:t>
            </a:r>
            <a:r>
              <a:rPr lang="en-US" altLang="zh-CN" dirty="0" smtClean="0">
                <a:solidFill>
                  <a:schemeClr val="bg1">
                    <a:lumMod val="50000"/>
                  </a:schemeClr>
                </a:solidFill>
              </a:rPr>
              <a:t>(DWS)</a:t>
            </a:r>
            <a:endParaRPr lang="en-US" altLang="zh-CN" dirty="0">
              <a:solidFill>
                <a:schemeClr val="bg1">
                  <a:lumMod val="50000"/>
                </a:schemeClr>
              </a:solidFill>
            </a:endParaRPr>
          </a:p>
          <a:p>
            <a:r>
              <a:rPr lang="en-US" altLang="zh-CN" dirty="0" smtClean="0">
                <a:solidFill>
                  <a:schemeClr val="bg1">
                    <a:lumMod val="50000"/>
                  </a:schemeClr>
                </a:solidFill>
              </a:rPr>
              <a:t>NoSQL</a:t>
            </a:r>
            <a:r>
              <a:rPr lang="zh-CN" altLang="en-US" dirty="0" smtClean="0">
                <a:solidFill>
                  <a:schemeClr val="bg1">
                    <a:lumMod val="50000"/>
                  </a:schemeClr>
                </a:solidFill>
              </a:rPr>
              <a:t>数据库产品介绍</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GaussDB</a:t>
            </a:r>
            <a:r>
              <a:rPr lang="en-US" altLang="zh-CN" dirty="0" smtClean="0"/>
              <a:t>(</a:t>
            </a:r>
            <a:r>
              <a:rPr lang="en-US" altLang="zh-CN" dirty="0" err="1" smtClean="0"/>
              <a:t>openGauss</a:t>
            </a:r>
            <a:r>
              <a:rPr lang="en-US" altLang="zh-CN" dirty="0" smtClean="0"/>
              <a:t>)</a:t>
            </a:r>
            <a:r>
              <a:rPr lang="zh-CN" altLang="en-US" dirty="0" smtClean="0"/>
              <a:t>数据库产品介绍</a:t>
            </a:r>
            <a:endParaRPr lang="zh-CN" altLang="en-US" dirty="0"/>
          </a:p>
        </p:txBody>
      </p:sp>
      <p:sp>
        <p:nvSpPr>
          <p:cNvPr id="3" name="文本占位符 2"/>
          <p:cNvSpPr>
            <a:spLocks noGrp="1"/>
          </p:cNvSpPr>
          <p:nvPr>
            <p:ph type="body" sz="quarter" idx="10"/>
          </p:nvPr>
        </p:nvSpPr>
        <p:spPr/>
        <p:txBody>
          <a:bodyPr/>
          <a:lstStyle/>
          <a:p>
            <a:r>
              <a:rPr lang="en-US" altLang="zh-CN" dirty="0" err="1"/>
              <a:t>GaussDB</a:t>
            </a:r>
            <a:r>
              <a:rPr lang="en-US" altLang="zh-CN" dirty="0"/>
              <a:t>(</a:t>
            </a:r>
            <a:r>
              <a:rPr lang="en-US" altLang="zh-CN" dirty="0" err="1"/>
              <a:t>openGauss</a:t>
            </a:r>
            <a:r>
              <a:rPr lang="en-US" altLang="zh-CN" dirty="0"/>
              <a:t>)</a:t>
            </a:r>
            <a:r>
              <a:rPr lang="zh-CN" altLang="en-US" dirty="0"/>
              <a:t>是华为结合自身技术积累，推出的全自研新一代企业级分布式数据库，支持集中式</a:t>
            </a:r>
            <a:r>
              <a:rPr lang="en-US" altLang="zh-CN" dirty="0"/>
              <a:t>&amp;</a:t>
            </a:r>
            <a:r>
              <a:rPr lang="zh-CN" altLang="en-US" dirty="0"/>
              <a:t>分布式两种部署形态。在支撑传统业务的基础上，为企业面向</a:t>
            </a:r>
            <a:r>
              <a:rPr lang="en-US" altLang="zh-CN" dirty="0"/>
              <a:t>5G</a:t>
            </a:r>
            <a:r>
              <a:rPr lang="zh-CN" altLang="en-US" dirty="0"/>
              <a:t>时代的挑战，提供了无限可能。</a:t>
            </a:r>
            <a:endParaRPr lang="zh-CN" altLang="en-US" dirty="0"/>
          </a:p>
        </p:txBody>
      </p:sp>
      <p:grpSp>
        <p:nvGrpSpPr>
          <p:cNvPr id="4" name="组 2"/>
          <p:cNvGrpSpPr/>
          <p:nvPr/>
        </p:nvGrpSpPr>
        <p:grpSpPr>
          <a:xfrm>
            <a:off x="3771901" y="4251194"/>
            <a:ext cx="4492724" cy="550647"/>
            <a:chOff x="4642976" y="3756233"/>
            <a:chExt cx="2787361" cy="550647"/>
          </a:xfrm>
          <a:solidFill>
            <a:srgbClr val="0070C0"/>
          </a:solidFill>
        </p:grpSpPr>
        <p:sp>
          <p:nvSpPr>
            <p:cNvPr id="5" name="任意形状 23"/>
            <p:cNvSpPr/>
            <p:nvPr/>
          </p:nvSpPr>
          <p:spPr>
            <a:xfrm rot="5400000">
              <a:off x="4642976" y="3756233"/>
              <a:ext cx="119760" cy="119760"/>
            </a:xfrm>
            <a:custGeom>
              <a:avLst/>
              <a:gdLst>
                <a:gd name="connsiteX0" fmla="*/ 0 w 149788"/>
                <a:gd name="connsiteY0" fmla="*/ 149788 h 149788"/>
                <a:gd name="connsiteX1" fmla="*/ 0 w 149788"/>
                <a:gd name="connsiteY1" fmla="*/ 0 h 149788"/>
                <a:gd name="connsiteX2" fmla="*/ 25201 w 149788"/>
                <a:gd name="connsiteY2" fmla="*/ 0 h 149788"/>
                <a:gd name="connsiteX3" fmla="*/ 25201 w 149788"/>
                <a:gd name="connsiteY3" fmla="*/ 124587 h 149788"/>
                <a:gd name="connsiteX4" fmla="*/ 149788 w 149788"/>
                <a:gd name="connsiteY4" fmla="*/ 124587 h 149788"/>
                <a:gd name="connsiteX5" fmla="*/ 149788 w 149788"/>
                <a:gd name="connsiteY5" fmla="*/ 149787 h 149788"/>
                <a:gd name="connsiteX6" fmla="*/ 25201 w 149788"/>
                <a:gd name="connsiteY6" fmla="*/ 149787 h 149788"/>
                <a:gd name="connsiteX7" fmla="*/ 25201 w 149788"/>
                <a:gd name="connsiteY7" fmla="*/ 149788 h 14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88" h="149788">
                  <a:moveTo>
                    <a:pt x="0" y="149788"/>
                  </a:moveTo>
                  <a:lnTo>
                    <a:pt x="0" y="0"/>
                  </a:lnTo>
                  <a:lnTo>
                    <a:pt x="25201" y="0"/>
                  </a:lnTo>
                  <a:lnTo>
                    <a:pt x="25201" y="124587"/>
                  </a:lnTo>
                  <a:lnTo>
                    <a:pt x="149788" y="124587"/>
                  </a:lnTo>
                  <a:lnTo>
                    <a:pt x="149788" y="149787"/>
                  </a:lnTo>
                  <a:lnTo>
                    <a:pt x="25201" y="149787"/>
                  </a:lnTo>
                  <a:lnTo>
                    <a:pt x="25201" y="14978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24"/>
            <p:cNvSpPr/>
            <p:nvPr/>
          </p:nvSpPr>
          <p:spPr>
            <a:xfrm rot="10800000">
              <a:off x="7310577" y="3756233"/>
              <a:ext cx="119760" cy="119760"/>
            </a:xfrm>
            <a:custGeom>
              <a:avLst/>
              <a:gdLst>
                <a:gd name="connsiteX0" fmla="*/ 0 w 149788"/>
                <a:gd name="connsiteY0" fmla="*/ 149788 h 149788"/>
                <a:gd name="connsiteX1" fmla="*/ 0 w 149788"/>
                <a:gd name="connsiteY1" fmla="*/ 0 h 149788"/>
                <a:gd name="connsiteX2" fmla="*/ 25201 w 149788"/>
                <a:gd name="connsiteY2" fmla="*/ 0 h 149788"/>
                <a:gd name="connsiteX3" fmla="*/ 25201 w 149788"/>
                <a:gd name="connsiteY3" fmla="*/ 124587 h 149788"/>
                <a:gd name="connsiteX4" fmla="*/ 149788 w 149788"/>
                <a:gd name="connsiteY4" fmla="*/ 124587 h 149788"/>
                <a:gd name="connsiteX5" fmla="*/ 149788 w 149788"/>
                <a:gd name="connsiteY5" fmla="*/ 149787 h 149788"/>
                <a:gd name="connsiteX6" fmla="*/ 25201 w 149788"/>
                <a:gd name="connsiteY6" fmla="*/ 149787 h 149788"/>
                <a:gd name="connsiteX7" fmla="*/ 25201 w 149788"/>
                <a:gd name="connsiteY7" fmla="*/ 149788 h 14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88" h="149788">
                  <a:moveTo>
                    <a:pt x="0" y="149788"/>
                  </a:moveTo>
                  <a:lnTo>
                    <a:pt x="0" y="0"/>
                  </a:lnTo>
                  <a:lnTo>
                    <a:pt x="25201" y="0"/>
                  </a:lnTo>
                  <a:lnTo>
                    <a:pt x="25201" y="124587"/>
                  </a:lnTo>
                  <a:lnTo>
                    <a:pt x="149788" y="124587"/>
                  </a:lnTo>
                  <a:lnTo>
                    <a:pt x="149788" y="149787"/>
                  </a:lnTo>
                  <a:lnTo>
                    <a:pt x="25201" y="149787"/>
                  </a:lnTo>
                  <a:lnTo>
                    <a:pt x="25201" y="14978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25"/>
            <p:cNvSpPr/>
            <p:nvPr/>
          </p:nvSpPr>
          <p:spPr>
            <a:xfrm>
              <a:off x="4642976" y="4187120"/>
              <a:ext cx="119760" cy="119760"/>
            </a:xfrm>
            <a:custGeom>
              <a:avLst/>
              <a:gdLst>
                <a:gd name="connsiteX0" fmla="*/ 0 w 149788"/>
                <a:gd name="connsiteY0" fmla="*/ 149788 h 149788"/>
                <a:gd name="connsiteX1" fmla="*/ 0 w 149788"/>
                <a:gd name="connsiteY1" fmla="*/ 0 h 149788"/>
                <a:gd name="connsiteX2" fmla="*/ 25201 w 149788"/>
                <a:gd name="connsiteY2" fmla="*/ 0 h 149788"/>
                <a:gd name="connsiteX3" fmla="*/ 25201 w 149788"/>
                <a:gd name="connsiteY3" fmla="*/ 124587 h 149788"/>
                <a:gd name="connsiteX4" fmla="*/ 149788 w 149788"/>
                <a:gd name="connsiteY4" fmla="*/ 124587 h 149788"/>
                <a:gd name="connsiteX5" fmla="*/ 149788 w 149788"/>
                <a:gd name="connsiteY5" fmla="*/ 149787 h 149788"/>
                <a:gd name="connsiteX6" fmla="*/ 25201 w 149788"/>
                <a:gd name="connsiteY6" fmla="*/ 149787 h 149788"/>
                <a:gd name="connsiteX7" fmla="*/ 25201 w 149788"/>
                <a:gd name="connsiteY7" fmla="*/ 149788 h 14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88" h="149788">
                  <a:moveTo>
                    <a:pt x="0" y="149788"/>
                  </a:moveTo>
                  <a:lnTo>
                    <a:pt x="0" y="0"/>
                  </a:lnTo>
                  <a:lnTo>
                    <a:pt x="25201" y="0"/>
                  </a:lnTo>
                  <a:lnTo>
                    <a:pt x="25201" y="124587"/>
                  </a:lnTo>
                  <a:lnTo>
                    <a:pt x="149788" y="124587"/>
                  </a:lnTo>
                  <a:lnTo>
                    <a:pt x="149788" y="149787"/>
                  </a:lnTo>
                  <a:lnTo>
                    <a:pt x="25201" y="149787"/>
                  </a:lnTo>
                  <a:lnTo>
                    <a:pt x="25201" y="14978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任意形状 26"/>
            <p:cNvSpPr/>
            <p:nvPr/>
          </p:nvSpPr>
          <p:spPr>
            <a:xfrm rot="16200000">
              <a:off x="7310577" y="4187120"/>
              <a:ext cx="119760" cy="119760"/>
            </a:xfrm>
            <a:custGeom>
              <a:avLst/>
              <a:gdLst>
                <a:gd name="connsiteX0" fmla="*/ 0 w 149788"/>
                <a:gd name="connsiteY0" fmla="*/ 149788 h 149788"/>
                <a:gd name="connsiteX1" fmla="*/ 0 w 149788"/>
                <a:gd name="connsiteY1" fmla="*/ 0 h 149788"/>
                <a:gd name="connsiteX2" fmla="*/ 25201 w 149788"/>
                <a:gd name="connsiteY2" fmla="*/ 0 h 149788"/>
                <a:gd name="connsiteX3" fmla="*/ 25201 w 149788"/>
                <a:gd name="connsiteY3" fmla="*/ 124587 h 149788"/>
                <a:gd name="connsiteX4" fmla="*/ 149788 w 149788"/>
                <a:gd name="connsiteY4" fmla="*/ 124587 h 149788"/>
                <a:gd name="connsiteX5" fmla="*/ 149788 w 149788"/>
                <a:gd name="connsiteY5" fmla="*/ 149787 h 149788"/>
                <a:gd name="connsiteX6" fmla="*/ 25201 w 149788"/>
                <a:gd name="connsiteY6" fmla="*/ 149787 h 149788"/>
                <a:gd name="connsiteX7" fmla="*/ 25201 w 149788"/>
                <a:gd name="connsiteY7" fmla="*/ 149788 h 14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88" h="149788">
                  <a:moveTo>
                    <a:pt x="0" y="149788"/>
                  </a:moveTo>
                  <a:lnTo>
                    <a:pt x="0" y="0"/>
                  </a:lnTo>
                  <a:lnTo>
                    <a:pt x="25201" y="0"/>
                  </a:lnTo>
                  <a:lnTo>
                    <a:pt x="25201" y="124587"/>
                  </a:lnTo>
                  <a:lnTo>
                    <a:pt x="149788" y="124587"/>
                  </a:lnTo>
                  <a:lnTo>
                    <a:pt x="149788" y="149787"/>
                  </a:lnTo>
                  <a:lnTo>
                    <a:pt x="25201" y="149787"/>
                  </a:lnTo>
                  <a:lnTo>
                    <a:pt x="25201" y="14978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TextBox 102"/>
          <p:cNvSpPr txBox="1"/>
          <p:nvPr/>
        </p:nvSpPr>
        <p:spPr>
          <a:xfrm>
            <a:off x="3865420" y="4311074"/>
            <a:ext cx="4323620" cy="400110"/>
          </a:xfrm>
          <a:prstGeom prst="rect">
            <a:avLst/>
          </a:prstGeom>
          <a:solidFill>
            <a:srgbClr val="0070C0"/>
          </a:solidFill>
          <a:ln>
            <a:solidFill>
              <a:srgbClr val="0070C0"/>
            </a:solidFill>
          </a:ln>
        </p:spPr>
        <p:txBody>
          <a:bodyPr wrap="none" rtlCol="0">
            <a:spAutoFit/>
          </a:bodyPr>
          <a:lstStyle/>
          <a:p>
            <a:pPr algn="ctr">
              <a:buNone/>
            </a:pPr>
            <a:r>
              <a:rPr lang="zh-CN" altLang="en-US" sz="2000" dirty="0" smtClean="0">
                <a:solidFill>
                  <a:schemeClr val="bg1"/>
                </a:solidFill>
                <a:cs typeface="微软雅黑" panose="020B0503020204020204" pitchFamily="34" charset="-122"/>
              </a:rPr>
              <a:t>华为云数据库 </a:t>
            </a:r>
            <a:r>
              <a:rPr lang="en-US" altLang="zh-CN" sz="2000" dirty="0" err="1" smtClean="0">
                <a:solidFill>
                  <a:schemeClr val="bg1"/>
                </a:solidFill>
                <a:cs typeface="Arial" panose="020B0604020202020204" pitchFamily="34" charset="0"/>
              </a:rPr>
              <a:t>GaussDB</a:t>
            </a:r>
            <a:r>
              <a:rPr lang="en-US" altLang="zh-CN" sz="2000" dirty="0" smtClean="0">
                <a:solidFill>
                  <a:schemeClr val="bg1"/>
                </a:solidFill>
                <a:cs typeface="Arial" panose="020B0604020202020204" pitchFamily="34" charset="0"/>
              </a:rPr>
              <a:t>(</a:t>
            </a:r>
            <a:r>
              <a:rPr lang="en-US" altLang="zh-CN" sz="2000" dirty="0" err="1" smtClean="0">
                <a:solidFill>
                  <a:schemeClr val="bg1"/>
                </a:solidFill>
                <a:cs typeface="Arial" panose="020B0604020202020204" pitchFamily="34" charset="0"/>
              </a:rPr>
              <a:t>openGauss</a:t>
            </a:r>
            <a:r>
              <a:rPr lang="en-US" altLang="zh-CN" sz="2000" dirty="0" smtClean="0">
                <a:solidFill>
                  <a:schemeClr val="bg1"/>
                </a:solidFill>
                <a:cs typeface="Arial" panose="020B0604020202020204" pitchFamily="34" charset="0"/>
              </a:rPr>
              <a:t>)</a:t>
            </a:r>
            <a:endParaRPr lang="zh-CN" altLang="en-US" sz="2000" dirty="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GaussDB(openGauss)</a:t>
            </a:r>
            <a:r>
              <a:rPr lang="zh-CN" altLang="en-US" smtClean="0"/>
              <a:t>产品优势</a:t>
            </a:r>
            <a:endParaRPr lang="zh-CN" altLang="en-US" dirty="0"/>
          </a:p>
        </p:txBody>
      </p:sp>
      <p:graphicFrame>
        <p:nvGraphicFramePr>
          <p:cNvPr id="5" name="图示 2"/>
          <p:cNvGraphicFramePr/>
          <p:nvPr/>
        </p:nvGraphicFramePr>
        <p:xfrm>
          <a:off x="1270861" y="1233488"/>
          <a:ext cx="9562454" cy="49348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openGauss</a:t>
            </a:r>
            <a:r>
              <a:rPr lang="zh-CN" altLang="en-US" smtClean="0"/>
              <a:t>集中式版本内核</a:t>
            </a:r>
            <a:r>
              <a:rPr lang="zh-CN" altLang="en-US" smtClean="0">
                <a:sym typeface="Huawei Sans"/>
              </a:rPr>
              <a:t>全开源</a:t>
            </a:r>
            <a:endParaRPr lang="zh-CN" altLang="en-US" dirty="0"/>
          </a:p>
        </p:txBody>
      </p:sp>
      <p:cxnSp>
        <p:nvCxnSpPr>
          <p:cNvPr id="75" name="Straight Connector 2"/>
          <p:cNvCxnSpPr/>
          <p:nvPr/>
        </p:nvCxnSpPr>
        <p:spPr bwMode="auto">
          <a:xfrm flipV="1">
            <a:off x="494432" y="4502380"/>
            <a:ext cx="10731181" cy="16852"/>
          </a:xfrm>
          <a:prstGeom prst="line">
            <a:avLst/>
          </a:prstGeom>
          <a:noFill/>
          <a:ln w="57150" cap="flat" cmpd="sng" algn="ctr">
            <a:solidFill>
              <a:schemeClr val="accent3"/>
            </a:solidFill>
            <a:prstDash val="solid"/>
            <a:round/>
            <a:headEnd type="none" w="med" len="med"/>
            <a:tailEnd type="triangle" w="med" len="med"/>
          </a:ln>
          <a:effectLst/>
        </p:spPr>
      </p:cxnSp>
      <p:sp>
        <p:nvSpPr>
          <p:cNvPr id="76" name="Rectangle 5"/>
          <p:cNvSpPr/>
          <p:nvPr/>
        </p:nvSpPr>
        <p:spPr bwMode="auto">
          <a:xfrm>
            <a:off x="2511541" y="4901807"/>
            <a:ext cx="3709150" cy="1209199"/>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285750" indent="-285750" fontAlgn="base">
              <a:spcBef>
                <a:spcPts val="600"/>
              </a:spcBef>
              <a:spcAft>
                <a:spcPct val="0"/>
              </a:spcAft>
              <a:buFont typeface="Arial" panose="020B0604020202020204" pitchFamily="34" charset="0"/>
              <a:buChar char="•"/>
            </a:pPr>
            <a:r>
              <a:rPr lang="en-US" altLang="zh-CN" sz="1200" dirty="0">
                <a:solidFill>
                  <a:schemeClr val="tx1">
                    <a:lumMod val="95000"/>
                    <a:lumOff val="5000"/>
                  </a:schemeClr>
                </a:solidFill>
              </a:rPr>
              <a:t>G</a:t>
            </a:r>
            <a:r>
              <a:rPr lang="zh-CN" altLang="en-US" sz="1200" dirty="0">
                <a:solidFill>
                  <a:schemeClr val="tx1">
                    <a:lumMod val="95000"/>
                    <a:lumOff val="5000"/>
                  </a:schemeClr>
                </a:solidFill>
              </a:rPr>
              <a:t>行核心数据仓库</a:t>
            </a:r>
            <a:r>
              <a:rPr lang="zh-CN" altLang="en-US" sz="1200" dirty="0" smtClean="0">
                <a:solidFill>
                  <a:schemeClr val="tx1">
                    <a:lumMod val="95000"/>
                    <a:lumOff val="5000"/>
                  </a:schemeClr>
                </a:solidFill>
              </a:rPr>
              <a:t>、</a:t>
            </a:r>
            <a:r>
              <a:rPr lang="en-US" altLang="zh-CN" sz="1200" dirty="0" err="1" smtClean="0">
                <a:solidFill>
                  <a:schemeClr val="tx1">
                    <a:lumMod val="95000"/>
                    <a:lumOff val="5000"/>
                  </a:schemeClr>
                </a:solidFill>
              </a:rPr>
              <a:t>GaussDB</a:t>
            </a:r>
            <a:r>
              <a:rPr lang="en-US" altLang="zh-CN" sz="1200" dirty="0" smtClean="0">
                <a:solidFill>
                  <a:schemeClr val="tx1">
                    <a:lumMod val="95000"/>
                    <a:lumOff val="5000"/>
                  </a:schemeClr>
                </a:solidFill>
              </a:rPr>
              <a:t>(DWS)</a:t>
            </a:r>
            <a:r>
              <a:rPr lang="zh-CN" altLang="en-US" sz="1200" dirty="0" smtClean="0">
                <a:solidFill>
                  <a:schemeClr val="tx1">
                    <a:lumMod val="95000"/>
                    <a:lumOff val="5000"/>
                  </a:schemeClr>
                </a:solidFill>
              </a:rPr>
              <a:t>华为云商用；</a:t>
            </a:r>
            <a:endParaRPr lang="en-US" altLang="zh-CN" sz="1200" dirty="0">
              <a:solidFill>
                <a:schemeClr val="tx1">
                  <a:lumMod val="95000"/>
                  <a:lumOff val="5000"/>
                </a:schemeClr>
              </a:solidFill>
            </a:endParaRPr>
          </a:p>
          <a:p>
            <a:pPr marL="285750" indent="-285750" fontAlgn="base">
              <a:spcBef>
                <a:spcPts val="600"/>
              </a:spcBef>
              <a:spcAft>
                <a:spcPct val="0"/>
              </a:spcAft>
              <a:buFont typeface="Arial" panose="020B0604020202020204" pitchFamily="34" charset="0"/>
              <a:buChar char="•"/>
            </a:pPr>
            <a:r>
              <a:rPr lang="en-US" altLang="zh-CN" sz="1200" dirty="0">
                <a:solidFill>
                  <a:schemeClr val="tx1">
                    <a:lumMod val="95000"/>
                    <a:lumOff val="5000"/>
                  </a:schemeClr>
                </a:solidFill>
              </a:rPr>
              <a:t>Z</a:t>
            </a:r>
            <a:r>
              <a:rPr lang="zh-CN" altLang="en-US" sz="1200" dirty="0">
                <a:solidFill>
                  <a:schemeClr val="tx1">
                    <a:lumMod val="95000"/>
                    <a:lumOff val="5000"/>
                  </a:schemeClr>
                </a:solidFill>
              </a:rPr>
              <a:t>行核心业务系统替换商业</a:t>
            </a:r>
            <a:r>
              <a:rPr lang="zh-CN" altLang="en-US" sz="1200" dirty="0" smtClean="0">
                <a:solidFill>
                  <a:schemeClr val="tx1">
                    <a:lumMod val="95000"/>
                    <a:lumOff val="5000"/>
                  </a:schemeClr>
                </a:solidFill>
              </a:rPr>
              <a:t>数据库；</a:t>
            </a:r>
            <a:endParaRPr lang="en-US" altLang="zh-CN" sz="1200" dirty="0">
              <a:solidFill>
                <a:schemeClr val="tx1">
                  <a:lumMod val="95000"/>
                  <a:lumOff val="5000"/>
                </a:schemeClr>
              </a:solidFill>
            </a:endParaRPr>
          </a:p>
          <a:p>
            <a:pPr marL="285750" indent="-285750" fontAlgn="base">
              <a:spcBef>
                <a:spcPts val="600"/>
              </a:spcBef>
              <a:spcAft>
                <a:spcPct val="0"/>
              </a:spcAft>
              <a:buFont typeface="Arial" panose="020B0604020202020204" pitchFamily="34" charset="0"/>
              <a:buChar char="•"/>
            </a:pPr>
            <a:r>
              <a:rPr lang="zh-CN" altLang="en-US" sz="1200" dirty="0">
                <a:solidFill>
                  <a:schemeClr val="tx1">
                    <a:lumMod val="95000"/>
                    <a:lumOff val="5000"/>
                  </a:schemeClr>
                </a:solidFill>
              </a:rPr>
              <a:t>支撑公司内部</a:t>
            </a:r>
            <a:r>
              <a:rPr lang="en-US" altLang="zh-CN" sz="1200" dirty="0">
                <a:solidFill>
                  <a:schemeClr val="tx1">
                    <a:lumMod val="95000"/>
                    <a:lumOff val="5000"/>
                  </a:schemeClr>
                </a:solidFill>
              </a:rPr>
              <a:t>40+</a:t>
            </a:r>
            <a:r>
              <a:rPr lang="zh-CN" altLang="en-US" sz="1200" dirty="0">
                <a:solidFill>
                  <a:schemeClr val="tx1">
                    <a:lumMod val="95000"/>
                    <a:lumOff val="5000"/>
                  </a:schemeClr>
                </a:solidFill>
              </a:rPr>
              <a:t>主力产品，在全球</a:t>
            </a:r>
            <a:r>
              <a:rPr lang="en-US" altLang="zh-CN" sz="1200" dirty="0">
                <a:solidFill>
                  <a:schemeClr val="tx1">
                    <a:lumMod val="95000"/>
                    <a:lumOff val="5000"/>
                  </a:schemeClr>
                </a:solidFill>
              </a:rPr>
              <a:t>70+</a:t>
            </a:r>
            <a:r>
              <a:rPr lang="zh-CN" altLang="en-US" sz="1200" dirty="0">
                <a:solidFill>
                  <a:schemeClr val="tx1">
                    <a:lumMod val="95000"/>
                    <a:lumOff val="5000"/>
                  </a:schemeClr>
                </a:solidFill>
              </a:rPr>
              <a:t>运营商规模商用</a:t>
            </a:r>
            <a:r>
              <a:rPr lang="en-US" altLang="zh-CN" sz="1200" dirty="0">
                <a:solidFill>
                  <a:schemeClr val="tx1">
                    <a:lumMod val="95000"/>
                    <a:lumOff val="5000"/>
                  </a:schemeClr>
                </a:solidFill>
              </a:rPr>
              <a:t>3</a:t>
            </a:r>
            <a:r>
              <a:rPr lang="zh-CN" altLang="en-US" sz="1200" dirty="0">
                <a:solidFill>
                  <a:schemeClr val="tx1">
                    <a:lumMod val="95000"/>
                    <a:lumOff val="5000"/>
                  </a:schemeClr>
                </a:solidFill>
              </a:rPr>
              <a:t>万</a:t>
            </a:r>
            <a:r>
              <a:rPr lang="en-US" altLang="zh-CN" sz="1200" dirty="0">
                <a:solidFill>
                  <a:schemeClr val="tx1">
                    <a:lumMod val="95000"/>
                    <a:lumOff val="5000"/>
                  </a:schemeClr>
                </a:solidFill>
              </a:rPr>
              <a:t>+</a:t>
            </a:r>
            <a:r>
              <a:rPr lang="zh-CN" altLang="en-US" sz="1200" dirty="0">
                <a:solidFill>
                  <a:schemeClr val="tx1">
                    <a:lumMod val="95000"/>
                    <a:lumOff val="5000"/>
                  </a:schemeClr>
                </a:solidFill>
              </a:rPr>
              <a:t>套，服务全球</a:t>
            </a:r>
            <a:r>
              <a:rPr lang="en-US" altLang="zh-CN" sz="1200" dirty="0">
                <a:solidFill>
                  <a:schemeClr val="tx1">
                    <a:lumMod val="95000"/>
                    <a:lumOff val="5000"/>
                  </a:schemeClr>
                </a:solidFill>
              </a:rPr>
              <a:t>20+</a:t>
            </a:r>
            <a:r>
              <a:rPr lang="zh-CN" altLang="en-US" sz="1200" dirty="0">
                <a:solidFill>
                  <a:schemeClr val="tx1">
                    <a:lumMod val="95000"/>
                    <a:lumOff val="5000"/>
                  </a:schemeClr>
                </a:solidFill>
              </a:rPr>
              <a:t>亿</a:t>
            </a:r>
            <a:r>
              <a:rPr lang="zh-CN" altLang="en-US" sz="1200" dirty="0" smtClean="0">
                <a:solidFill>
                  <a:schemeClr val="tx1">
                    <a:lumMod val="95000"/>
                    <a:lumOff val="5000"/>
                  </a:schemeClr>
                </a:solidFill>
              </a:rPr>
              <a:t>人口。</a:t>
            </a:r>
            <a:endParaRPr lang="en-US" sz="1200" dirty="0">
              <a:solidFill>
                <a:schemeClr val="tx1">
                  <a:lumMod val="95000"/>
                  <a:lumOff val="5000"/>
                </a:schemeClr>
              </a:solidFill>
            </a:endParaRPr>
          </a:p>
        </p:txBody>
      </p:sp>
      <p:sp>
        <p:nvSpPr>
          <p:cNvPr id="77" name="Rectangle 6"/>
          <p:cNvSpPr/>
          <p:nvPr/>
        </p:nvSpPr>
        <p:spPr bwMode="auto">
          <a:xfrm>
            <a:off x="6117172" y="4906587"/>
            <a:ext cx="2877621" cy="1271029"/>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marL="285750" indent="-285750" fontAlgn="base">
              <a:spcBef>
                <a:spcPts val="600"/>
              </a:spcBef>
              <a:spcAft>
                <a:spcPct val="0"/>
              </a:spcAft>
              <a:buFont typeface="Arial" panose="020B0604020202020204" pitchFamily="34" charset="0"/>
              <a:buChar char="•"/>
            </a:pPr>
            <a:r>
              <a:rPr lang="en-US" altLang="zh-CN" sz="1200" dirty="0">
                <a:solidFill>
                  <a:schemeClr val="tx1">
                    <a:lumMod val="95000"/>
                    <a:lumOff val="5000"/>
                  </a:schemeClr>
                </a:solidFill>
              </a:rPr>
              <a:t>2019.5.15 GaussDB</a:t>
            </a:r>
            <a:r>
              <a:rPr lang="zh-CN" altLang="en-US" sz="1200" dirty="0">
                <a:solidFill>
                  <a:schemeClr val="tx1">
                    <a:lumMod val="95000"/>
                    <a:lumOff val="5000"/>
                  </a:schemeClr>
                </a:solidFill>
              </a:rPr>
              <a:t>全球</a:t>
            </a:r>
            <a:r>
              <a:rPr lang="zh-CN" altLang="en-US" sz="1200" dirty="0" smtClean="0">
                <a:solidFill>
                  <a:schemeClr val="tx1">
                    <a:lumMod val="95000"/>
                    <a:lumOff val="5000"/>
                  </a:schemeClr>
                </a:solidFill>
              </a:rPr>
              <a:t>发布；</a:t>
            </a:r>
            <a:endParaRPr lang="en-US" altLang="zh-CN" sz="1200" dirty="0">
              <a:solidFill>
                <a:schemeClr val="tx1">
                  <a:lumMod val="95000"/>
                  <a:lumOff val="5000"/>
                </a:schemeClr>
              </a:solidFill>
            </a:endParaRPr>
          </a:p>
          <a:p>
            <a:pPr marL="285750" indent="-285750" fontAlgn="base">
              <a:spcBef>
                <a:spcPts val="600"/>
              </a:spcBef>
              <a:spcAft>
                <a:spcPct val="0"/>
              </a:spcAft>
              <a:buFont typeface="Arial" panose="020B0604020202020204" pitchFamily="34" charset="0"/>
              <a:buChar char="•"/>
            </a:pPr>
            <a:r>
              <a:rPr lang="zh-CN" altLang="en-US" sz="1200" dirty="0">
                <a:solidFill>
                  <a:schemeClr val="tx1">
                    <a:lumMod val="95000"/>
                    <a:lumOff val="5000"/>
                  </a:schemeClr>
                </a:solidFill>
              </a:rPr>
              <a:t>构筑合作伙伴</a:t>
            </a:r>
            <a:r>
              <a:rPr lang="zh-CN" altLang="en-US" sz="1200" dirty="0" smtClean="0">
                <a:solidFill>
                  <a:schemeClr val="tx1">
                    <a:lumMod val="95000"/>
                    <a:lumOff val="5000"/>
                  </a:schemeClr>
                </a:solidFill>
              </a:rPr>
              <a:t>生态；</a:t>
            </a:r>
            <a:endParaRPr lang="en-US" altLang="zh-CN" sz="1200" dirty="0">
              <a:solidFill>
                <a:schemeClr val="tx1">
                  <a:lumMod val="95000"/>
                  <a:lumOff val="5000"/>
                </a:schemeClr>
              </a:solidFill>
            </a:endParaRPr>
          </a:p>
          <a:p>
            <a:pPr marL="285750" indent="-285750" fontAlgn="base">
              <a:spcBef>
                <a:spcPts val="600"/>
              </a:spcBef>
              <a:spcAft>
                <a:spcPct val="0"/>
              </a:spcAft>
              <a:buFont typeface="Arial" panose="020B0604020202020204" pitchFamily="34" charset="0"/>
              <a:buChar char="•"/>
            </a:pPr>
            <a:r>
              <a:rPr lang="zh-CN" altLang="en-US" sz="1200" dirty="0">
                <a:solidFill>
                  <a:schemeClr val="tx1">
                    <a:lumMod val="95000"/>
                    <a:lumOff val="5000"/>
                  </a:schemeClr>
                </a:solidFill>
              </a:rPr>
              <a:t>兼容行业主流生态，完成金融等行业</a:t>
            </a:r>
            <a:r>
              <a:rPr lang="zh-CN" altLang="en-US" sz="1200" dirty="0" smtClean="0">
                <a:solidFill>
                  <a:schemeClr val="tx1">
                    <a:lumMod val="95000"/>
                    <a:lumOff val="5000"/>
                  </a:schemeClr>
                </a:solidFill>
              </a:rPr>
              <a:t>对接。</a:t>
            </a:r>
            <a:endParaRPr lang="en-US" altLang="zh-CN" sz="1200" dirty="0">
              <a:solidFill>
                <a:schemeClr val="tx1">
                  <a:lumMod val="95000"/>
                  <a:lumOff val="5000"/>
                </a:schemeClr>
              </a:solidFill>
            </a:endParaRPr>
          </a:p>
        </p:txBody>
      </p:sp>
      <p:sp>
        <p:nvSpPr>
          <p:cNvPr id="78" name="Rounded Rectangle 7"/>
          <p:cNvSpPr/>
          <p:nvPr/>
        </p:nvSpPr>
        <p:spPr bwMode="auto">
          <a:xfrm>
            <a:off x="796030" y="4317606"/>
            <a:ext cx="1700370" cy="395249"/>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algn="ctr" defTabSz="913765" fontAlgn="base">
              <a:spcBef>
                <a:spcPts val="300"/>
              </a:spcBef>
              <a:spcAft>
                <a:spcPct val="0"/>
              </a:spcAft>
            </a:pPr>
            <a:r>
              <a:rPr lang="en-US" sz="1600" b="1" dirty="0">
                <a:solidFill>
                  <a:schemeClr val="bg1"/>
                </a:solidFill>
              </a:rPr>
              <a:t>2001 - 2011</a:t>
            </a:r>
            <a:endParaRPr lang="en-US" sz="1600" b="1" dirty="0">
              <a:solidFill>
                <a:schemeClr val="bg1"/>
              </a:solidFill>
            </a:endParaRPr>
          </a:p>
        </p:txBody>
      </p:sp>
      <p:sp>
        <p:nvSpPr>
          <p:cNvPr id="79" name="Rounded Rectangle 8"/>
          <p:cNvSpPr/>
          <p:nvPr/>
        </p:nvSpPr>
        <p:spPr bwMode="auto">
          <a:xfrm>
            <a:off x="2794536" y="4317606"/>
            <a:ext cx="3031741" cy="395249"/>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algn="ctr" defTabSz="913765" fontAlgn="base">
              <a:spcBef>
                <a:spcPts val="300"/>
              </a:spcBef>
              <a:spcAft>
                <a:spcPct val="0"/>
              </a:spcAft>
            </a:pPr>
            <a:r>
              <a:rPr lang="en-US" sz="1600" b="1" dirty="0">
                <a:solidFill>
                  <a:schemeClr val="bg1"/>
                </a:solidFill>
              </a:rPr>
              <a:t>2011 - 2019</a:t>
            </a:r>
            <a:endParaRPr lang="en-US" sz="1600" b="1" dirty="0">
              <a:solidFill>
                <a:schemeClr val="bg1"/>
              </a:solidFill>
            </a:endParaRPr>
          </a:p>
        </p:txBody>
      </p:sp>
      <p:sp>
        <p:nvSpPr>
          <p:cNvPr id="80" name="Rounded Rectangle 9"/>
          <p:cNvSpPr/>
          <p:nvPr/>
        </p:nvSpPr>
        <p:spPr bwMode="auto">
          <a:xfrm>
            <a:off x="6117172" y="4317606"/>
            <a:ext cx="2549853" cy="395249"/>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algn="ctr" defTabSz="913765" fontAlgn="base">
              <a:spcBef>
                <a:spcPts val="300"/>
              </a:spcBef>
              <a:spcAft>
                <a:spcPct val="0"/>
              </a:spcAft>
            </a:pPr>
            <a:r>
              <a:rPr lang="en-US" sz="1600" b="1" dirty="0" smtClean="0">
                <a:solidFill>
                  <a:schemeClr val="bg1"/>
                </a:solidFill>
              </a:rPr>
              <a:t>2019 - 2020</a:t>
            </a:r>
            <a:endParaRPr lang="en-US" sz="1600" b="1" dirty="0">
              <a:solidFill>
                <a:schemeClr val="bg1"/>
              </a:solidFill>
            </a:endParaRPr>
          </a:p>
        </p:txBody>
      </p:sp>
      <p:sp>
        <p:nvSpPr>
          <p:cNvPr id="81" name="ïśľïďe"/>
          <p:cNvSpPr/>
          <p:nvPr/>
        </p:nvSpPr>
        <p:spPr>
          <a:xfrm>
            <a:off x="796031" y="1869225"/>
            <a:ext cx="10075293" cy="2254649"/>
          </a:xfrm>
          <a:prstGeom prst="swooshArrow">
            <a:avLst>
              <a:gd name="adj1" fmla="val 25000"/>
              <a:gd name="adj2" fmla="val 30815"/>
            </a:avLst>
          </a:prstGeom>
          <a:solidFill>
            <a:schemeClr val="accent3">
              <a:lumMod val="20000"/>
              <a:lumOff val="80000"/>
            </a:schemeClr>
          </a:solidFill>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wrap="square" lIns="73688" tIns="36844" rIns="73688" bIns="36844">
            <a:normAutofit/>
          </a:bodyPr>
          <a:lstStyle/>
          <a:p>
            <a:pPr fontAlgn="base">
              <a:spcBef>
                <a:spcPct val="0"/>
              </a:spcBef>
              <a:spcAft>
                <a:spcPct val="0"/>
              </a:spcAft>
            </a:pPr>
            <a:endParaRPr lang="zh-CN" altLang="en-US" sz="2900">
              <a:solidFill>
                <a:schemeClr val="tx1">
                  <a:lumMod val="95000"/>
                  <a:lumOff val="5000"/>
                </a:schemeClr>
              </a:solidFill>
            </a:endParaRPr>
          </a:p>
        </p:txBody>
      </p:sp>
      <p:sp>
        <p:nvSpPr>
          <p:cNvPr id="82" name="TextBox 11"/>
          <p:cNvSpPr txBox="1"/>
          <p:nvPr/>
        </p:nvSpPr>
        <p:spPr>
          <a:xfrm>
            <a:off x="1589185" y="3213004"/>
            <a:ext cx="1421629" cy="463792"/>
          </a:xfrm>
          <a:prstGeom prst="rect">
            <a:avLst/>
          </a:prstGeom>
          <a:noFill/>
        </p:spPr>
        <p:txBody>
          <a:bodyPr wrap="none" rtlCol="0">
            <a:spAutoFit/>
          </a:bodyPr>
          <a:lstStyle/>
          <a:p>
            <a:pPr fontAlgn="base">
              <a:spcBef>
                <a:spcPct val="0"/>
              </a:spcBef>
              <a:spcAft>
                <a:spcPct val="0"/>
              </a:spcAft>
            </a:pPr>
            <a:r>
              <a:rPr lang="zh-CN" altLang="en-US" sz="2415" b="1" dirty="0">
                <a:solidFill>
                  <a:schemeClr val="tx1">
                    <a:lumMod val="95000"/>
                    <a:lumOff val="5000"/>
                  </a:schemeClr>
                </a:solidFill>
              </a:rPr>
              <a:t>内部自用</a:t>
            </a:r>
            <a:endParaRPr lang="en-US" sz="2415" b="1" dirty="0">
              <a:solidFill>
                <a:schemeClr val="tx1">
                  <a:lumMod val="95000"/>
                  <a:lumOff val="5000"/>
                </a:schemeClr>
              </a:solidFill>
            </a:endParaRPr>
          </a:p>
        </p:txBody>
      </p:sp>
      <p:sp>
        <p:nvSpPr>
          <p:cNvPr id="83" name="TextBox 12"/>
          <p:cNvSpPr txBox="1"/>
          <p:nvPr/>
        </p:nvSpPr>
        <p:spPr>
          <a:xfrm>
            <a:off x="5324499" y="2549117"/>
            <a:ext cx="1112370" cy="463792"/>
          </a:xfrm>
          <a:prstGeom prst="rect">
            <a:avLst/>
          </a:prstGeom>
          <a:noFill/>
        </p:spPr>
        <p:txBody>
          <a:bodyPr wrap="none" rtlCol="0">
            <a:spAutoFit/>
          </a:bodyPr>
          <a:lstStyle/>
          <a:p>
            <a:pPr fontAlgn="base">
              <a:spcBef>
                <a:spcPct val="0"/>
              </a:spcBef>
              <a:spcAft>
                <a:spcPct val="0"/>
              </a:spcAft>
            </a:pPr>
            <a:r>
              <a:rPr lang="zh-CN" altLang="en-US" sz="2415" b="1" dirty="0">
                <a:solidFill>
                  <a:schemeClr val="tx1">
                    <a:lumMod val="95000"/>
                    <a:lumOff val="5000"/>
                  </a:schemeClr>
                </a:solidFill>
              </a:rPr>
              <a:t>产品化</a:t>
            </a:r>
            <a:endParaRPr lang="en-US" sz="2415" b="1" dirty="0">
              <a:solidFill>
                <a:schemeClr val="tx1">
                  <a:lumMod val="95000"/>
                  <a:lumOff val="5000"/>
                </a:schemeClr>
              </a:solidFill>
            </a:endParaRPr>
          </a:p>
        </p:txBody>
      </p:sp>
      <p:sp>
        <p:nvSpPr>
          <p:cNvPr id="85" name="TextBox 15"/>
          <p:cNvSpPr txBox="1"/>
          <p:nvPr/>
        </p:nvSpPr>
        <p:spPr>
          <a:xfrm>
            <a:off x="442913" y="1249825"/>
            <a:ext cx="9613824" cy="399954"/>
          </a:xfrm>
          <a:prstGeom prst="rect">
            <a:avLst/>
          </a:prstGeom>
          <a:noFill/>
        </p:spPr>
        <p:txBody>
          <a:bodyPr wrap="square" rtlCol="0">
            <a:spAutoFit/>
          </a:bodyPr>
          <a:lstStyle/>
          <a:p>
            <a:pPr marL="342900" indent="-342900" fontAlgn="base">
              <a:spcBef>
                <a:spcPct val="0"/>
              </a:spcBef>
              <a:spcAft>
                <a:spcPct val="0"/>
              </a:spcAft>
              <a:buSzPct val="50000"/>
              <a:buFont typeface="Wingdings" panose="05000000000000000000" pitchFamily="2" charset="2"/>
              <a:buChar char="l"/>
            </a:pPr>
            <a:r>
              <a:rPr lang="zh-CN" altLang="en-US" sz="2000" dirty="0">
                <a:solidFill>
                  <a:schemeClr val="tx1">
                    <a:lumMod val="95000"/>
                    <a:lumOff val="5000"/>
                  </a:schemeClr>
                </a:solidFill>
              </a:rPr>
              <a:t>内部自用孵化阶段 </a:t>
            </a:r>
            <a:r>
              <a:rPr lang="en-US" altLang="zh-CN" sz="2000" dirty="0">
                <a:solidFill>
                  <a:schemeClr val="tx1">
                    <a:lumMod val="95000"/>
                    <a:lumOff val="5000"/>
                  </a:schemeClr>
                </a:solidFill>
              </a:rPr>
              <a:t>-&gt; </a:t>
            </a:r>
            <a:r>
              <a:rPr lang="zh-CN" altLang="en-US" sz="2000" dirty="0">
                <a:solidFill>
                  <a:schemeClr val="tx1">
                    <a:lumMod val="95000"/>
                    <a:lumOff val="5000"/>
                  </a:schemeClr>
                </a:solidFill>
              </a:rPr>
              <a:t>联创产品化阶段 </a:t>
            </a:r>
            <a:r>
              <a:rPr lang="en-US" altLang="zh-CN" sz="2000" dirty="0">
                <a:solidFill>
                  <a:schemeClr val="tx1">
                    <a:lumMod val="95000"/>
                    <a:lumOff val="5000"/>
                  </a:schemeClr>
                </a:solidFill>
              </a:rPr>
              <a:t>-&gt;</a:t>
            </a:r>
            <a:r>
              <a:rPr lang="en-US" altLang="zh-CN" sz="2000" dirty="0" err="1" smtClean="0">
                <a:solidFill>
                  <a:schemeClr val="tx1">
                    <a:lumMod val="95000"/>
                    <a:lumOff val="5000"/>
                  </a:schemeClr>
                </a:solidFill>
              </a:rPr>
              <a:t>openGauss</a:t>
            </a:r>
            <a:r>
              <a:rPr lang="zh-CN" altLang="en-US" sz="2000" dirty="0" smtClean="0">
                <a:solidFill>
                  <a:schemeClr val="tx1">
                    <a:lumMod val="95000"/>
                    <a:lumOff val="5000"/>
                  </a:schemeClr>
                </a:solidFill>
              </a:rPr>
              <a:t>集中式版本开</a:t>
            </a:r>
            <a:r>
              <a:rPr lang="zh-CN" altLang="en-US" sz="2000" dirty="0">
                <a:solidFill>
                  <a:schemeClr val="tx1">
                    <a:lumMod val="95000"/>
                    <a:lumOff val="5000"/>
                  </a:schemeClr>
                </a:solidFill>
              </a:rPr>
              <a:t>源</a:t>
            </a:r>
            <a:endParaRPr lang="zh-CN" altLang="en-US" sz="2000" dirty="0">
              <a:solidFill>
                <a:schemeClr val="tx1">
                  <a:lumMod val="95000"/>
                  <a:lumOff val="5000"/>
                </a:schemeClr>
              </a:solidFill>
            </a:endParaRPr>
          </a:p>
        </p:txBody>
      </p:sp>
      <p:sp>
        <p:nvSpPr>
          <p:cNvPr id="86" name="Rectangle 14"/>
          <p:cNvSpPr/>
          <p:nvPr/>
        </p:nvSpPr>
        <p:spPr bwMode="auto">
          <a:xfrm>
            <a:off x="796030" y="4902096"/>
            <a:ext cx="1725012" cy="276867"/>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ctr" anchorCtr="0" compatLnSpc="1">
            <a:spAutoFit/>
          </a:bodyPr>
          <a:lstStyle/>
          <a:p>
            <a:pPr marL="171450" indent="-171450" fontAlgn="base">
              <a:spcBef>
                <a:spcPts val="300"/>
              </a:spcBef>
              <a:spcAft>
                <a:spcPct val="0"/>
              </a:spcAft>
              <a:buFont typeface="Arial" panose="020B0604020202020204" pitchFamily="34" charset="0"/>
              <a:buChar char="•"/>
            </a:pPr>
            <a:r>
              <a:rPr lang="zh-CN" altLang="en-US" sz="1200" dirty="0">
                <a:solidFill>
                  <a:schemeClr val="tx1">
                    <a:lumMod val="95000"/>
                    <a:lumOff val="5000"/>
                  </a:schemeClr>
                </a:solidFill>
              </a:rPr>
              <a:t>企业级内存数据库</a:t>
            </a:r>
            <a:endParaRPr lang="en-US" altLang="zh-CN" sz="1200" dirty="0">
              <a:solidFill>
                <a:schemeClr val="tx1">
                  <a:lumMod val="95000"/>
                  <a:lumOff val="5000"/>
                </a:schemeClr>
              </a:solidFill>
            </a:endParaRPr>
          </a:p>
        </p:txBody>
      </p:sp>
      <p:sp>
        <p:nvSpPr>
          <p:cNvPr id="89" name="TextBox 13"/>
          <p:cNvSpPr txBox="1"/>
          <p:nvPr/>
        </p:nvSpPr>
        <p:spPr>
          <a:xfrm>
            <a:off x="9287734" y="1925775"/>
            <a:ext cx="803111" cy="463792"/>
          </a:xfrm>
          <a:prstGeom prst="rect">
            <a:avLst/>
          </a:prstGeom>
          <a:noFill/>
        </p:spPr>
        <p:txBody>
          <a:bodyPr wrap="none" rtlCol="0">
            <a:spAutoFit/>
          </a:bodyPr>
          <a:lstStyle/>
          <a:p>
            <a:pPr fontAlgn="base">
              <a:spcBef>
                <a:spcPct val="0"/>
              </a:spcBef>
              <a:spcAft>
                <a:spcPct val="0"/>
              </a:spcAft>
            </a:pPr>
            <a:r>
              <a:rPr lang="zh-CN" altLang="en-US" sz="2415" b="1" dirty="0">
                <a:solidFill>
                  <a:schemeClr val="tx1">
                    <a:lumMod val="95000"/>
                    <a:lumOff val="5000"/>
                  </a:schemeClr>
                </a:solidFill>
              </a:rPr>
              <a:t>开源</a:t>
            </a:r>
            <a:endParaRPr lang="en-US" sz="2415" b="1" dirty="0">
              <a:solidFill>
                <a:schemeClr val="tx1">
                  <a:lumMod val="95000"/>
                  <a:lumOff val="5000"/>
                </a:schemeClr>
              </a:solidFill>
            </a:endParaRPr>
          </a:p>
        </p:txBody>
      </p:sp>
      <p:sp>
        <p:nvSpPr>
          <p:cNvPr id="90" name="Rounded Rectangle 9"/>
          <p:cNvSpPr/>
          <p:nvPr/>
        </p:nvSpPr>
        <p:spPr bwMode="auto">
          <a:xfrm>
            <a:off x="8935216" y="4317606"/>
            <a:ext cx="1920219" cy="395249"/>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lstStyle/>
          <a:p>
            <a:pPr algn="ctr" defTabSz="913765" fontAlgn="base">
              <a:spcBef>
                <a:spcPts val="300"/>
              </a:spcBef>
              <a:spcAft>
                <a:spcPct val="0"/>
              </a:spcAft>
            </a:pPr>
            <a:r>
              <a:rPr lang="en-US" sz="1600" b="1" dirty="0">
                <a:solidFill>
                  <a:schemeClr val="bg1"/>
                </a:solidFill>
              </a:rPr>
              <a:t>2020</a:t>
            </a:r>
            <a:r>
              <a:rPr lang="en-US" altLang="zh-CN" sz="1600" b="1" dirty="0">
                <a:solidFill>
                  <a:schemeClr val="bg1"/>
                </a:solidFill>
              </a:rPr>
              <a:t>~</a:t>
            </a:r>
            <a:endParaRPr lang="en-US" sz="1600" b="1" dirty="0">
              <a:solidFill>
                <a:schemeClr val="bg1"/>
              </a:solidFill>
            </a:endParaRPr>
          </a:p>
        </p:txBody>
      </p:sp>
      <p:sp>
        <p:nvSpPr>
          <p:cNvPr id="91" name="Rectangle 17"/>
          <p:cNvSpPr/>
          <p:nvPr/>
        </p:nvSpPr>
        <p:spPr bwMode="auto">
          <a:xfrm>
            <a:off x="8758305" y="4845421"/>
            <a:ext cx="2987608" cy="338494"/>
          </a:xfrm>
          <a:prstGeom prst="rect">
            <a:avLst/>
          </a:prstGeom>
          <a:noFill/>
          <a:ln w="9525" cap="flat" cmpd="sng" algn="ctr">
            <a:noFill/>
            <a:prstDash val="solid"/>
            <a:round/>
            <a:headEnd type="none" w="med" len="med"/>
            <a:tailEnd type="none" w="med" len="med"/>
          </a:ln>
          <a:effectLst/>
        </p:spPr>
        <p:txBody>
          <a:bodyPr vert="horz" wrap="square" lIns="91380" tIns="45690" rIns="91380" bIns="45690" numCol="1" rtlCol="0" anchor="ctr" anchorCtr="0" compatLnSpc="1">
            <a:spAutoFit/>
          </a:bodyPr>
          <a:lstStyle/>
          <a:p>
            <a:pPr marL="285750" indent="-285750" algn="ctr" fontAlgn="base">
              <a:spcBef>
                <a:spcPts val="300"/>
              </a:spcBef>
              <a:spcAft>
                <a:spcPct val="0"/>
              </a:spcAft>
              <a:buFont typeface="Arial" panose="020B0604020202020204" pitchFamily="34" charset="0"/>
              <a:buChar char="•"/>
            </a:pPr>
            <a:r>
              <a:rPr lang="en-US" altLang="zh-CN" sz="1600" b="1" dirty="0" err="1" smtClean="0">
                <a:solidFill>
                  <a:schemeClr val="tx1">
                    <a:lumMod val="95000"/>
                    <a:lumOff val="5000"/>
                  </a:schemeClr>
                </a:solidFill>
              </a:rPr>
              <a:t>openGauss</a:t>
            </a:r>
            <a:r>
              <a:rPr lang="zh-CN" altLang="en-US" sz="1600" dirty="0">
                <a:solidFill>
                  <a:schemeClr val="tx1">
                    <a:lumMod val="95000"/>
                    <a:lumOff val="5000"/>
                  </a:schemeClr>
                </a:solidFill>
              </a:rPr>
              <a:t>集中式版本</a:t>
            </a:r>
            <a:r>
              <a:rPr lang="zh-CN" altLang="en-US" sz="1600" b="1" dirty="0" smtClean="0">
                <a:solidFill>
                  <a:schemeClr val="tx1">
                    <a:lumMod val="95000"/>
                    <a:lumOff val="5000"/>
                  </a:schemeClr>
                </a:solidFill>
              </a:rPr>
              <a:t>开</a:t>
            </a:r>
            <a:r>
              <a:rPr lang="zh-CN" altLang="en-US" sz="1600" b="1" dirty="0">
                <a:solidFill>
                  <a:schemeClr val="tx1">
                    <a:lumMod val="95000"/>
                    <a:lumOff val="5000"/>
                  </a:schemeClr>
                </a:solidFill>
              </a:rPr>
              <a:t>源</a:t>
            </a:r>
            <a:endParaRPr lang="en-US" altLang="zh-CN" sz="1600" b="1"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sym typeface="Huawei Sans"/>
              </a:rPr>
              <a:t>openGauss</a:t>
            </a:r>
            <a:r>
              <a:rPr lang="zh-CN" altLang="en-US" smtClean="0">
                <a:sym typeface="Huawei Sans"/>
              </a:rPr>
              <a:t>内核</a:t>
            </a:r>
            <a:r>
              <a:rPr lang="zh-CN" altLang="en-US" dirty="0">
                <a:sym typeface="Huawei Sans"/>
              </a:rPr>
              <a:t>长期演进，回馈社区</a:t>
            </a:r>
            <a:endParaRPr lang="zh-CN" altLang="en-US" dirty="0"/>
          </a:p>
        </p:txBody>
      </p:sp>
      <p:grpSp>
        <p:nvGrpSpPr>
          <p:cNvPr id="71" name="组合 1"/>
          <p:cNvGrpSpPr/>
          <p:nvPr/>
        </p:nvGrpSpPr>
        <p:grpSpPr>
          <a:xfrm>
            <a:off x="418155" y="1745964"/>
            <a:ext cx="10746867" cy="4535178"/>
            <a:chOff x="418318" y="1505915"/>
            <a:chExt cx="10751065" cy="4776341"/>
          </a:xfrm>
        </p:grpSpPr>
        <p:sp>
          <p:nvSpPr>
            <p:cNvPr id="9" name="文本框 3"/>
            <p:cNvSpPr txBox="1"/>
            <p:nvPr/>
          </p:nvSpPr>
          <p:spPr>
            <a:xfrm>
              <a:off x="570265" y="2169886"/>
              <a:ext cx="646331" cy="388685"/>
            </a:xfrm>
            <a:prstGeom prst="rect">
              <a:avLst/>
            </a:prstGeom>
            <a:noFill/>
          </p:spPr>
          <p:txBody>
            <a:bodyPr vert="horz" wrap="none" rtlCol="0">
              <a:spAutoFit/>
            </a:bodyPr>
            <a:lstStyle/>
            <a:p>
              <a:pPr defTabSz="1217930"/>
              <a:r>
                <a:rPr lang="zh-CN" altLang="en-US" sz="1800" b="1" dirty="0">
                  <a:solidFill>
                    <a:srgbClr val="000000"/>
                  </a:solidFill>
                </a:rPr>
                <a:t>客户</a:t>
              </a:r>
              <a:endParaRPr lang="zh-CN" altLang="en-US" sz="1800" b="1" dirty="0">
                <a:solidFill>
                  <a:srgbClr val="000000"/>
                </a:solidFill>
              </a:endParaRPr>
            </a:p>
          </p:txBody>
        </p:sp>
        <p:sp>
          <p:nvSpPr>
            <p:cNvPr id="10" name="文本框 4"/>
            <p:cNvSpPr txBox="1"/>
            <p:nvPr/>
          </p:nvSpPr>
          <p:spPr>
            <a:xfrm>
              <a:off x="418318" y="4734026"/>
              <a:ext cx="1107409" cy="388685"/>
            </a:xfrm>
            <a:prstGeom prst="rect">
              <a:avLst/>
            </a:prstGeom>
            <a:noFill/>
          </p:spPr>
          <p:txBody>
            <a:bodyPr vert="horz" wrap="square" rtlCol="0">
              <a:spAutoFit/>
            </a:bodyPr>
            <a:lstStyle>
              <a:defPPr>
                <a:defRPr lang="zh-CN"/>
              </a:defPPr>
              <a:lvl1pPr>
                <a:defRPr sz="1200" b="1">
                  <a:solidFill>
                    <a:srgbClr val="000000"/>
                  </a:solidFill>
                  <a:latin typeface="微软雅黑" panose="020B0503020204020204" pitchFamily="34" charset="-122"/>
                  <a:ea typeface="微软雅黑" panose="020B0503020204020204" pitchFamily="34" charset="-122"/>
                </a:defRPr>
              </a:lvl1pPr>
            </a:lstStyle>
            <a:p>
              <a:pPr algn="ctr" defTabSz="1217930"/>
              <a:r>
                <a:rPr lang="zh-CN" altLang="en-US" sz="1800" dirty="0">
                  <a:latin typeface="+mn-lt"/>
                  <a:ea typeface="+mn-ea"/>
                </a:rPr>
                <a:t>统一内核</a:t>
              </a:r>
              <a:endParaRPr lang="en-US" altLang="zh-CN" sz="1800" dirty="0">
                <a:latin typeface="+mn-lt"/>
                <a:ea typeface="+mn-ea"/>
              </a:endParaRPr>
            </a:p>
          </p:txBody>
        </p:sp>
        <p:sp>
          <p:nvSpPr>
            <p:cNvPr id="11" name="矩形 5"/>
            <p:cNvSpPr/>
            <p:nvPr/>
          </p:nvSpPr>
          <p:spPr bwMode="auto">
            <a:xfrm flipV="1">
              <a:off x="1482845" y="3557929"/>
              <a:ext cx="9684753" cy="1282304"/>
            </a:xfrm>
            <a:prstGeom prst="rect">
              <a:avLst/>
            </a:prstGeom>
            <a:solidFill>
              <a:schemeClr val="bg1">
                <a:lumMod val="10000"/>
                <a:lumOff val="90000"/>
              </a:schemeClr>
            </a:solidFill>
            <a:ln>
              <a:solidFill>
                <a:schemeClr val="bg1">
                  <a:lumMod val="50000"/>
                </a:schemeClr>
              </a:solidFill>
              <a:prstDash val="solid"/>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algn="ctr" defTabSz="913765">
                <a:buClr>
                  <a:srgbClr val="CC9900"/>
                </a:buClr>
                <a:defRPr/>
              </a:pPr>
              <a:endParaRPr lang="zh-CN" altLang="en-US" sz="1200" kern="0" dirty="0">
                <a:solidFill>
                  <a:srgbClr val="000000"/>
                </a:solidFill>
              </a:endParaRPr>
            </a:p>
          </p:txBody>
        </p:sp>
        <p:cxnSp>
          <p:nvCxnSpPr>
            <p:cNvPr id="12" name="直接连接符 6"/>
            <p:cNvCxnSpPr/>
            <p:nvPr/>
          </p:nvCxnSpPr>
          <p:spPr bwMode="auto">
            <a:xfrm>
              <a:off x="475296" y="3427771"/>
              <a:ext cx="10694087" cy="0"/>
            </a:xfrm>
            <a:prstGeom prst="line">
              <a:avLst/>
            </a:prstGeom>
            <a:noFill/>
            <a:ln w="19050" cap="flat" cmpd="sng" algn="ctr">
              <a:solidFill>
                <a:schemeClr val="bg1">
                  <a:lumMod val="65000"/>
                </a:schemeClr>
              </a:solidFill>
              <a:prstDash val="dash"/>
              <a:round/>
              <a:headEnd type="none" w="med" len="med"/>
              <a:tailEnd type="none" w="med" len="med"/>
            </a:ln>
            <a:effectLst/>
          </p:spPr>
        </p:cxnSp>
        <p:sp>
          <p:nvSpPr>
            <p:cNvPr id="13" name="文本框 7"/>
            <p:cNvSpPr txBox="1"/>
            <p:nvPr/>
          </p:nvSpPr>
          <p:spPr>
            <a:xfrm>
              <a:off x="3893446" y="3613283"/>
              <a:ext cx="1826141" cy="356283"/>
            </a:xfrm>
            <a:prstGeom prst="rect">
              <a:avLst/>
            </a:prstGeom>
            <a:noFill/>
          </p:spPr>
          <p:txBody>
            <a:bodyPr vert="horz" wrap="none" rtlCol="0" anchor="ctr">
              <a:spAutoFit/>
            </a:bodyPr>
            <a:lstStyle/>
            <a:p>
              <a:pPr algn="ctr">
                <a:defRPr/>
              </a:pPr>
              <a:r>
                <a:rPr lang="zh-CN" altLang="en-US" sz="1600" b="1" kern="0" dirty="0">
                  <a:solidFill>
                    <a:prstClr val="black"/>
                  </a:solidFill>
                </a:rPr>
                <a:t>云数据库服务上线</a:t>
              </a:r>
              <a:endParaRPr lang="en-US" altLang="zh-CN" sz="1600" b="1" kern="0" dirty="0">
                <a:solidFill>
                  <a:prstClr val="black"/>
                </a:solidFill>
              </a:endParaRPr>
            </a:p>
          </p:txBody>
        </p:sp>
        <p:sp>
          <p:nvSpPr>
            <p:cNvPr id="14" name="文本框 15"/>
            <p:cNvSpPr txBox="1"/>
            <p:nvPr/>
          </p:nvSpPr>
          <p:spPr>
            <a:xfrm>
              <a:off x="8694539" y="3624461"/>
              <a:ext cx="1415772" cy="356283"/>
            </a:xfrm>
            <a:prstGeom prst="rect">
              <a:avLst/>
            </a:prstGeom>
            <a:noFill/>
          </p:spPr>
          <p:txBody>
            <a:bodyPr vert="horz" wrap="none" rtlCol="0" anchor="ctr">
              <a:spAutoFit/>
            </a:bodyPr>
            <a:lstStyle/>
            <a:p>
              <a:pPr algn="ctr">
                <a:defRPr/>
              </a:pPr>
              <a:r>
                <a:rPr lang="zh-CN" altLang="en-US" sz="1600" b="1" kern="0" dirty="0">
                  <a:solidFill>
                    <a:prstClr val="black"/>
                  </a:solidFill>
                </a:rPr>
                <a:t>计算产业生态</a:t>
              </a:r>
              <a:endParaRPr lang="en-US" altLang="zh-CN" sz="1600" b="1" kern="0" dirty="0">
                <a:solidFill>
                  <a:prstClr val="black"/>
                </a:solidFill>
              </a:endParaRPr>
            </a:p>
          </p:txBody>
        </p:sp>
        <p:sp>
          <p:nvSpPr>
            <p:cNvPr id="15" name="矩形 16"/>
            <p:cNvSpPr/>
            <p:nvPr/>
          </p:nvSpPr>
          <p:spPr bwMode="auto">
            <a:xfrm>
              <a:off x="1723785" y="4002616"/>
              <a:ext cx="5832491" cy="422006"/>
            </a:xfrm>
            <a:prstGeom prst="rect">
              <a:avLst/>
            </a:prstGeom>
            <a:solidFill>
              <a:schemeClr val="bg1">
                <a:lumMod val="85000"/>
              </a:schemeClr>
            </a:solidFill>
            <a:ln>
              <a:solidFill>
                <a:schemeClr val="tx1"/>
              </a:solidFill>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algn="ctr" defTabSz="913765">
                <a:buClr>
                  <a:srgbClr val="CC9900"/>
                </a:buClr>
                <a:defRPr/>
              </a:pPr>
              <a:r>
                <a:rPr lang="en-US" altLang="zh-CN" sz="1200" kern="0" dirty="0" err="1" smtClean="0">
                  <a:solidFill>
                    <a:srgbClr val="000000"/>
                  </a:solidFill>
                </a:rPr>
                <a:t>GaussDB</a:t>
              </a:r>
              <a:r>
                <a:rPr lang="en-US" altLang="zh-CN" sz="1200" kern="0" dirty="0" smtClean="0">
                  <a:solidFill>
                    <a:srgbClr val="000000"/>
                  </a:solidFill>
                </a:rPr>
                <a:t>(</a:t>
              </a:r>
              <a:r>
                <a:rPr lang="en-US" altLang="zh-CN" sz="1200" kern="0" dirty="0" err="1" smtClean="0">
                  <a:solidFill>
                    <a:srgbClr val="000000"/>
                  </a:solidFill>
                </a:rPr>
                <a:t>openGauss</a:t>
              </a:r>
              <a:r>
                <a:rPr lang="en-US" altLang="zh-CN" sz="1200" kern="0" dirty="0" smtClean="0">
                  <a:solidFill>
                    <a:srgbClr val="000000"/>
                  </a:solidFill>
                </a:rPr>
                <a:t>)</a:t>
              </a:r>
              <a:r>
                <a:rPr lang="zh-CN" altLang="en-US" sz="1200" kern="0" dirty="0" smtClean="0">
                  <a:solidFill>
                    <a:srgbClr val="000000"/>
                  </a:solidFill>
                </a:rPr>
                <a:t>云</a:t>
              </a:r>
              <a:r>
                <a:rPr lang="zh-CN" altLang="en-US" sz="1200" kern="0" dirty="0">
                  <a:solidFill>
                    <a:srgbClr val="000000"/>
                  </a:solidFill>
                </a:rPr>
                <a:t>服务</a:t>
              </a:r>
              <a:endParaRPr lang="en-US" altLang="zh-CN" sz="1200" kern="0" dirty="0">
                <a:solidFill>
                  <a:srgbClr val="000000"/>
                </a:solidFill>
              </a:endParaRPr>
            </a:p>
            <a:p>
              <a:pPr algn="ctr" defTabSz="913765">
                <a:buClr>
                  <a:srgbClr val="CC9900"/>
                </a:buClr>
                <a:defRPr/>
              </a:pPr>
              <a:r>
                <a:rPr lang="zh-CN" altLang="en-US" sz="1200" kern="0" dirty="0">
                  <a:solidFill>
                    <a:srgbClr val="000000"/>
                  </a:solidFill>
                </a:rPr>
                <a:t>（分布式交易型数据库）</a:t>
              </a:r>
              <a:endParaRPr lang="zh-CN" altLang="en-US" sz="1200" kern="0" dirty="0">
                <a:solidFill>
                  <a:srgbClr val="000000"/>
                </a:solidFill>
              </a:endParaRPr>
            </a:p>
          </p:txBody>
        </p:sp>
        <p:sp>
          <p:nvSpPr>
            <p:cNvPr id="18" name="上箭头 72"/>
            <p:cNvSpPr/>
            <p:nvPr/>
          </p:nvSpPr>
          <p:spPr>
            <a:xfrm>
              <a:off x="9088586" y="4871927"/>
              <a:ext cx="396919" cy="203119"/>
            </a:xfrm>
            <a:prstGeom prst="upArrow">
              <a:avLst/>
            </a:prstGeom>
            <a:solidFill>
              <a:schemeClr val="bg1">
                <a:lumMod val="50000"/>
                <a:lumOff val="50000"/>
              </a:schemeClr>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endParaRPr>
            </a:p>
          </p:txBody>
        </p:sp>
        <p:sp>
          <p:nvSpPr>
            <p:cNvPr id="19" name="上箭头 73"/>
            <p:cNvSpPr/>
            <p:nvPr/>
          </p:nvSpPr>
          <p:spPr>
            <a:xfrm>
              <a:off x="3601473" y="4839263"/>
              <a:ext cx="433122" cy="222681"/>
            </a:xfrm>
            <a:prstGeom prst="upArrow">
              <a:avLst/>
            </a:prstGeom>
            <a:solidFill>
              <a:schemeClr val="bg1">
                <a:lumMod val="50000"/>
                <a:lumOff val="50000"/>
              </a:schemeClr>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endParaRPr>
            </a:p>
          </p:txBody>
        </p:sp>
        <p:sp>
          <p:nvSpPr>
            <p:cNvPr id="20" name="上箭头 74"/>
            <p:cNvSpPr/>
            <p:nvPr/>
          </p:nvSpPr>
          <p:spPr>
            <a:xfrm>
              <a:off x="9088586"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endParaRPr>
            </a:p>
          </p:txBody>
        </p:sp>
        <p:sp>
          <p:nvSpPr>
            <p:cNvPr id="21" name="上箭头 75"/>
            <p:cNvSpPr/>
            <p:nvPr/>
          </p:nvSpPr>
          <p:spPr>
            <a:xfrm>
              <a:off x="3753319"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endParaRPr>
            </a:p>
          </p:txBody>
        </p:sp>
        <p:grpSp>
          <p:nvGrpSpPr>
            <p:cNvPr id="22" name="组合 76"/>
            <p:cNvGrpSpPr/>
            <p:nvPr/>
          </p:nvGrpSpPr>
          <p:grpSpPr>
            <a:xfrm>
              <a:off x="1537869" y="1505915"/>
              <a:ext cx="9629728" cy="1737365"/>
              <a:chOff x="960964" y="1103178"/>
              <a:chExt cx="9393880" cy="995664"/>
            </a:xfrm>
          </p:grpSpPr>
          <p:sp>
            <p:nvSpPr>
              <p:cNvPr id="23" name="矩形 60"/>
              <p:cNvSpPr/>
              <p:nvPr/>
            </p:nvSpPr>
            <p:spPr bwMode="auto">
              <a:xfrm>
                <a:off x="960964" y="1103178"/>
                <a:ext cx="4365812" cy="99566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endParaRPr lang="zh-CN" altLang="en-US" sz="1200" kern="0" dirty="0">
                  <a:solidFill>
                    <a:srgbClr val="000000"/>
                  </a:solidFill>
                </a:endParaRPr>
              </a:p>
            </p:txBody>
          </p:sp>
          <p:sp>
            <p:nvSpPr>
              <p:cNvPr id="24" name="矩形 60"/>
              <p:cNvSpPr/>
              <p:nvPr/>
            </p:nvSpPr>
            <p:spPr bwMode="auto">
              <a:xfrm>
                <a:off x="5403990" y="1105988"/>
                <a:ext cx="2072790" cy="992777"/>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endParaRPr lang="zh-CN" altLang="en-US" sz="1200" kern="0" dirty="0">
                  <a:solidFill>
                    <a:srgbClr val="000000"/>
                  </a:solidFill>
                </a:endParaRPr>
              </a:p>
            </p:txBody>
          </p:sp>
          <p:sp>
            <p:nvSpPr>
              <p:cNvPr id="25" name="矩形 60"/>
              <p:cNvSpPr/>
              <p:nvPr/>
            </p:nvSpPr>
            <p:spPr bwMode="auto">
              <a:xfrm>
                <a:off x="6254746" y="1432014"/>
                <a:ext cx="456538" cy="499555"/>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r>
                  <a:rPr lang="zh-CN" altLang="en-US" sz="1200" b="1" kern="0" dirty="0">
                    <a:solidFill>
                      <a:srgbClr val="000000"/>
                    </a:solidFill>
                  </a:rPr>
                  <a:t>终端云</a:t>
                </a:r>
                <a:endParaRPr lang="zh-CN" altLang="en-US" sz="1200" b="1" kern="0" dirty="0">
                  <a:solidFill>
                    <a:srgbClr val="000000"/>
                  </a:solidFill>
                </a:endParaRPr>
              </a:p>
            </p:txBody>
          </p:sp>
          <p:sp>
            <p:nvSpPr>
              <p:cNvPr id="26" name="TextBox 19"/>
              <p:cNvSpPr txBox="1"/>
              <p:nvPr/>
            </p:nvSpPr>
            <p:spPr>
              <a:xfrm>
                <a:off x="5602401" y="1218980"/>
                <a:ext cx="1682753" cy="148610"/>
              </a:xfrm>
              <a:prstGeom prst="rect">
                <a:avLst/>
              </a:prstGeom>
              <a:noFill/>
            </p:spPr>
            <p:txBody>
              <a:bodyPr wrap="square" lIns="0" tIns="0" rIns="0" bIns="0" rtlCol="0" anchor="ctr">
                <a:spAutoFit/>
              </a:bodyPr>
              <a:lstStyle/>
              <a:p>
                <a:pPr algn="ctr" defTabSz="1217930">
                  <a:buClr>
                    <a:srgbClr val="CC9900"/>
                  </a:buClr>
                  <a:defRPr/>
                </a:pPr>
                <a:r>
                  <a:rPr lang="zh-CN" altLang="en-US" sz="1600" b="1" kern="0" dirty="0">
                    <a:solidFill>
                      <a:srgbClr val="000000"/>
                    </a:solidFill>
                  </a:rPr>
                  <a:t>华为内部业务</a:t>
                </a:r>
                <a:endParaRPr lang="zh-CN" altLang="en-US" sz="1600" b="1" kern="0" dirty="0">
                  <a:solidFill>
                    <a:srgbClr val="000000"/>
                  </a:solidFill>
                </a:endParaRPr>
              </a:p>
            </p:txBody>
          </p:sp>
          <p:sp>
            <p:nvSpPr>
              <p:cNvPr id="27" name="TextBox 19"/>
              <p:cNvSpPr txBox="1"/>
              <p:nvPr/>
            </p:nvSpPr>
            <p:spPr>
              <a:xfrm>
                <a:off x="1879184" y="1217177"/>
                <a:ext cx="2342395" cy="148610"/>
              </a:xfrm>
              <a:prstGeom prst="rect">
                <a:avLst/>
              </a:prstGeom>
              <a:noFill/>
            </p:spPr>
            <p:txBody>
              <a:bodyPr wrap="square" lIns="0" tIns="0" rIns="0" bIns="0" rtlCol="0" anchor="ctr">
                <a:spAutoFit/>
              </a:bodyPr>
              <a:lstStyle/>
              <a:p>
                <a:pPr algn="ctr" defTabSz="1217930">
                  <a:buClr>
                    <a:srgbClr val="CC9900"/>
                  </a:buClr>
                  <a:defRPr/>
                </a:pPr>
                <a:r>
                  <a:rPr lang="zh-CN" altLang="en-US" sz="1600" b="1" kern="0" dirty="0">
                    <a:solidFill>
                      <a:srgbClr val="000000"/>
                    </a:solidFill>
                  </a:rPr>
                  <a:t>公有云</a:t>
                </a:r>
                <a:r>
                  <a:rPr lang="en-US" altLang="zh-CN" sz="1600" b="1" kern="0" dirty="0">
                    <a:solidFill>
                      <a:srgbClr val="000000"/>
                    </a:solidFill>
                  </a:rPr>
                  <a:t>/</a:t>
                </a:r>
                <a:r>
                  <a:rPr lang="zh-CN" altLang="en-US" sz="1600" b="1" kern="0" dirty="0">
                    <a:solidFill>
                      <a:srgbClr val="000000"/>
                    </a:solidFill>
                  </a:rPr>
                  <a:t>混合云</a:t>
                </a:r>
                <a:endParaRPr lang="zh-CN" altLang="en-US" sz="1600" b="1" kern="0" dirty="0">
                  <a:solidFill>
                    <a:srgbClr val="000000"/>
                  </a:solidFill>
                </a:endParaRPr>
              </a:p>
            </p:txBody>
          </p:sp>
          <p:sp>
            <p:nvSpPr>
              <p:cNvPr id="28" name="矩形 60"/>
              <p:cNvSpPr/>
              <p:nvPr/>
            </p:nvSpPr>
            <p:spPr bwMode="auto">
              <a:xfrm>
                <a:off x="1036034" y="1446277"/>
                <a:ext cx="729723"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algn="ctr">
                  <a:buClr>
                    <a:srgbClr val="CC9900"/>
                  </a:buClr>
                  <a:defRPr/>
                </a:pPr>
                <a:endParaRPr lang="zh-CN" altLang="en-US" sz="1200" kern="0" dirty="0">
                  <a:solidFill>
                    <a:srgbClr val="000000"/>
                  </a:solidFill>
                </a:endParaRPr>
              </a:p>
            </p:txBody>
          </p:sp>
          <p:sp>
            <p:nvSpPr>
              <p:cNvPr id="29" name="矩形 60"/>
              <p:cNvSpPr/>
              <p:nvPr/>
            </p:nvSpPr>
            <p:spPr bwMode="auto">
              <a:xfrm>
                <a:off x="3415955" y="1442374"/>
                <a:ext cx="928039"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algn="ctr">
                  <a:buClr>
                    <a:srgbClr val="CC9900"/>
                  </a:buClr>
                </a:pPr>
                <a:endParaRPr lang="zh-CN" altLang="en-US" sz="1200" kern="0" dirty="0">
                  <a:solidFill>
                    <a:srgbClr val="000000"/>
                  </a:solidFill>
                </a:endParaRPr>
              </a:p>
            </p:txBody>
          </p:sp>
          <p:sp>
            <p:nvSpPr>
              <p:cNvPr id="30" name="矩形 60"/>
              <p:cNvSpPr/>
              <p:nvPr/>
            </p:nvSpPr>
            <p:spPr bwMode="auto">
              <a:xfrm>
                <a:off x="2597561" y="1446277"/>
                <a:ext cx="729723"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algn="ctr">
                  <a:spcBef>
                    <a:spcPts val="600"/>
                  </a:spcBef>
                  <a:buClr>
                    <a:srgbClr val="CC9900"/>
                  </a:buClr>
                </a:pPr>
                <a:endParaRPr lang="zh-CN" altLang="en-US" sz="1200" kern="0" dirty="0">
                  <a:solidFill>
                    <a:srgbClr val="000000"/>
                  </a:solidFill>
                </a:endParaRPr>
              </a:p>
            </p:txBody>
          </p:sp>
          <p:sp>
            <p:nvSpPr>
              <p:cNvPr id="31" name="矩形 60"/>
              <p:cNvSpPr/>
              <p:nvPr/>
            </p:nvSpPr>
            <p:spPr bwMode="auto">
              <a:xfrm>
                <a:off x="1854428" y="1437447"/>
                <a:ext cx="654463"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algn="ctr">
                  <a:buClr>
                    <a:srgbClr val="CC9900"/>
                  </a:buClr>
                </a:pPr>
                <a:endParaRPr lang="zh-CN" altLang="en-US" sz="1200" kern="0" dirty="0">
                  <a:solidFill>
                    <a:srgbClr val="000000"/>
                  </a:solidFill>
                </a:endParaRPr>
              </a:p>
            </p:txBody>
          </p:sp>
          <p:sp>
            <p:nvSpPr>
              <p:cNvPr id="32" name="矩形 60"/>
              <p:cNvSpPr/>
              <p:nvPr/>
            </p:nvSpPr>
            <p:spPr bwMode="auto">
              <a:xfrm>
                <a:off x="4432664" y="1446277"/>
                <a:ext cx="818318" cy="586807"/>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t" anchorCtr="0" compatLnSpc="1"/>
              <a:lstStyle/>
              <a:p>
                <a:pPr algn="ctr">
                  <a:buClr>
                    <a:srgbClr val="CC9900"/>
                  </a:buClr>
                </a:pPr>
                <a:endParaRPr lang="zh-CN" altLang="en-US" sz="1200" kern="0" dirty="0">
                  <a:solidFill>
                    <a:srgbClr val="000000"/>
                  </a:solidFill>
                </a:endParaRPr>
              </a:p>
            </p:txBody>
          </p:sp>
          <p:sp>
            <p:nvSpPr>
              <p:cNvPr id="33" name="矩形 60"/>
              <p:cNvSpPr/>
              <p:nvPr/>
            </p:nvSpPr>
            <p:spPr bwMode="auto">
              <a:xfrm>
                <a:off x="5577521" y="1432014"/>
                <a:ext cx="456538" cy="499555"/>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r>
                  <a:rPr lang="zh-CN" altLang="en-US" sz="1200" b="1" kern="0" dirty="0">
                    <a:solidFill>
                      <a:srgbClr val="000000"/>
                    </a:solidFill>
                  </a:rPr>
                  <a:t>运营商</a:t>
                </a:r>
                <a:endParaRPr lang="zh-CN" altLang="en-US" sz="1200" b="1" kern="0" dirty="0">
                  <a:solidFill>
                    <a:srgbClr val="000000"/>
                  </a:solidFill>
                </a:endParaRPr>
              </a:p>
            </p:txBody>
          </p:sp>
          <p:sp>
            <p:nvSpPr>
              <p:cNvPr id="34" name="矩形 60"/>
              <p:cNvSpPr/>
              <p:nvPr/>
            </p:nvSpPr>
            <p:spPr bwMode="auto">
              <a:xfrm>
                <a:off x="7626442" y="1105988"/>
                <a:ext cx="2728402" cy="992777"/>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endParaRPr lang="zh-CN" altLang="en-US" sz="1200" kern="0" dirty="0">
                  <a:solidFill>
                    <a:srgbClr val="000000"/>
                  </a:solidFill>
                </a:endParaRPr>
              </a:p>
            </p:txBody>
          </p:sp>
          <p:sp>
            <p:nvSpPr>
              <p:cNvPr id="35" name="TextBox 19"/>
              <p:cNvSpPr txBox="1"/>
              <p:nvPr/>
            </p:nvSpPr>
            <p:spPr>
              <a:xfrm>
                <a:off x="8076321" y="1218980"/>
                <a:ext cx="1682753" cy="148610"/>
              </a:xfrm>
              <a:prstGeom prst="rect">
                <a:avLst/>
              </a:prstGeom>
              <a:noFill/>
            </p:spPr>
            <p:txBody>
              <a:bodyPr wrap="square" lIns="0" tIns="0" rIns="0" bIns="0" rtlCol="0" anchor="ctr">
                <a:spAutoFit/>
              </a:bodyPr>
              <a:lstStyle/>
              <a:p>
                <a:pPr algn="ctr" defTabSz="1217930">
                  <a:buClr>
                    <a:srgbClr val="CC9900"/>
                  </a:buClr>
                  <a:defRPr/>
                </a:pPr>
                <a:r>
                  <a:rPr lang="zh-CN" altLang="en-US" sz="1600" b="1" kern="0" dirty="0">
                    <a:solidFill>
                      <a:srgbClr val="000000"/>
                    </a:solidFill>
                  </a:rPr>
                  <a:t>合作伙伴</a:t>
                </a:r>
                <a:endParaRPr lang="zh-CN" altLang="en-US" sz="1600" b="1" kern="0" dirty="0">
                  <a:solidFill>
                    <a:srgbClr val="000000"/>
                  </a:solidFill>
                </a:endParaRPr>
              </a:p>
            </p:txBody>
          </p:sp>
          <p:sp>
            <p:nvSpPr>
              <p:cNvPr id="36" name="矩形 60"/>
              <p:cNvSpPr/>
              <p:nvPr/>
            </p:nvSpPr>
            <p:spPr bwMode="auto">
              <a:xfrm>
                <a:off x="6931972" y="1432014"/>
                <a:ext cx="456538" cy="499555"/>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r>
                  <a:rPr lang="zh-CN" altLang="en-US" sz="1200" b="1" kern="0" dirty="0" smtClean="0">
                    <a:solidFill>
                      <a:srgbClr val="000000"/>
                    </a:solidFill>
                  </a:rPr>
                  <a:t>内部</a:t>
                </a:r>
                <a:endParaRPr lang="en-US" altLang="zh-CN" sz="1200" b="1" kern="0" dirty="0" smtClean="0">
                  <a:solidFill>
                    <a:srgbClr val="000000"/>
                  </a:solidFill>
                </a:endParaRPr>
              </a:p>
              <a:p>
                <a:pPr algn="ctr">
                  <a:buClr>
                    <a:srgbClr val="CC9900"/>
                  </a:buClr>
                  <a:defRPr/>
                </a:pPr>
                <a:r>
                  <a:rPr lang="en-US" altLang="zh-CN" sz="1200" b="1" kern="0" dirty="0" smtClean="0">
                    <a:solidFill>
                      <a:srgbClr val="000000"/>
                    </a:solidFill>
                  </a:rPr>
                  <a:t>IT</a:t>
                </a:r>
                <a:endParaRPr lang="zh-CN" altLang="en-US" sz="1200" b="1" kern="0" dirty="0">
                  <a:solidFill>
                    <a:srgbClr val="000000"/>
                  </a:solidFill>
                </a:endParaRPr>
              </a:p>
            </p:txBody>
          </p:sp>
        </p:grpSp>
        <p:grpSp>
          <p:nvGrpSpPr>
            <p:cNvPr id="37" name="组合 77"/>
            <p:cNvGrpSpPr/>
            <p:nvPr/>
          </p:nvGrpSpPr>
          <p:grpSpPr>
            <a:xfrm>
              <a:off x="1482846" y="5102960"/>
              <a:ext cx="9684754" cy="1179296"/>
              <a:chOff x="923731" y="3658129"/>
              <a:chExt cx="6553049" cy="931324"/>
            </a:xfrm>
          </p:grpSpPr>
          <p:sp>
            <p:nvSpPr>
              <p:cNvPr id="38" name="矩形 104"/>
              <p:cNvSpPr/>
              <p:nvPr/>
            </p:nvSpPr>
            <p:spPr bwMode="auto">
              <a:xfrm>
                <a:off x="923731" y="3658129"/>
                <a:ext cx="6553049" cy="931324"/>
              </a:xfrm>
              <a:prstGeom prst="rect">
                <a:avLst/>
              </a:prstGeom>
              <a:solidFill>
                <a:schemeClr val="bg1">
                  <a:lumMod val="10000"/>
                  <a:lumOff val="90000"/>
                </a:schemeClr>
              </a:solidFill>
              <a:ln w="19050" cap="flat" cmpd="sng" algn="ctr">
                <a:noFill/>
                <a:prstDash val="solid"/>
                <a:round/>
                <a:headEnd type="none" w="med" len="med"/>
                <a:tailEnd type="none" w="med" len="med"/>
              </a:ln>
              <a:effectLst/>
            </p:spPr>
            <p:txBody>
              <a:bodyPr vert="horz" wrap="square" lIns="91356" tIns="45678" rIns="91356" bIns="45678" numCol="1" rtlCol="0" anchor="t" anchorCtr="0" compatLnSpc="1"/>
              <a:lstStyle/>
              <a:p>
                <a:pPr algn="ctr" defTabSz="1217930">
                  <a:buClr>
                    <a:srgbClr val="CC9900"/>
                  </a:buClr>
                </a:pPr>
                <a:endParaRPr lang="zh-CN" altLang="en-US" sz="1200" b="1" kern="0" dirty="0">
                  <a:solidFill>
                    <a:srgbClr val="000000"/>
                  </a:solidFill>
                </a:endParaRPr>
              </a:p>
            </p:txBody>
          </p:sp>
          <p:sp>
            <p:nvSpPr>
              <p:cNvPr id="39" name="TextBox 19"/>
              <p:cNvSpPr txBox="1"/>
              <p:nvPr/>
            </p:nvSpPr>
            <p:spPr>
              <a:xfrm>
                <a:off x="2998088" y="3760302"/>
                <a:ext cx="2791082" cy="204601"/>
              </a:xfrm>
              <a:prstGeom prst="rect">
                <a:avLst/>
              </a:prstGeom>
              <a:noFill/>
            </p:spPr>
            <p:txBody>
              <a:bodyPr wrap="square" lIns="0" tIns="0" rIns="0" bIns="0" rtlCol="0" anchor="ctr">
                <a:spAutoFit/>
              </a:bodyPr>
              <a:lstStyle/>
              <a:p>
                <a:pPr algn="ctr" defTabSz="1217930">
                  <a:buClr>
                    <a:srgbClr val="CC9900"/>
                  </a:buClr>
                  <a:defRPr/>
                </a:pPr>
                <a:r>
                  <a:rPr lang="en-US" altLang="zh-CN" sz="1600" b="1" kern="0" dirty="0" err="1">
                    <a:solidFill>
                      <a:srgbClr val="000000"/>
                    </a:solidFill>
                  </a:rPr>
                  <a:t>GaussDB</a:t>
                </a:r>
                <a:r>
                  <a:rPr lang="en-US" altLang="zh-CN" sz="1600" b="1" kern="0" dirty="0">
                    <a:solidFill>
                      <a:srgbClr val="000000"/>
                    </a:solidFill>
                  </a:rPr>
                  <a:t> Kernel</a:t>
                </a:r>
                <a:r>
                  <a:rPr lang="zh-CN" altLang="en-US" sz="1600" b="1" kern="0" dirty="0">
                    <a:solidFill>
                      <a:srgbClr val="000000"/>
                    </a:solidFill>
                  </a:rPr>
                  <a:t>开发项目</a:t>
                </a:r>
                <a:endParaRPr lang="zh-CN" altLang="en-US" sz="1600" b="1" kern="0" dirty="0">
                  <a:solidFill>
                    <a:srgbClr val="000000"/>
                  </a:solidFill>
                </a:endParaRPr>
              </a:p>
            </p:txBody>
          </p:sp>
          <p:sp>
            <p:nvSpPr>
              <p:cNvPr id="40" name="矩形 60"/>
              <p:cNvSpPr/>
              <p:nvPr/>
            </p:nvSpPr>
            <p:spPr bwMode="auto">
              <a:xfrm>
                <a:off x="1145258" y="4152527"/>
                <a:ext cx="1340003" cy="316451"/>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r>
                  <a:rPr lang="zh-CN" altLang="en-US" sz="1600" b="1" kern="0" dirty="0"/>
                  <a:t>高性能</a:t>
                </a:r>
                <a:endParaRPr lang="zh-CN" altLang="en-US" sz="1600" b="1" kern="0" dirty="0"/>
              </a:p>
            </p:txBody>
          </p:sp>
          <p:sp>
            <p:nvSpPr>
              <p:cNvPr id="41" name="矩形 60"/>
              <p:cNvSpPr/>
              <p:nvPr/>
            </p:nvSpPr>
            <p:spPr bwMode="auto">
              <a:xfrm>
                <a:off x="3537440" y="4152527"/>
                <a:ext cx="1340003" cy="316451"/>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r>
                  <a:rPr lang="zh-CN" altLang="en-US" sz="1600" b="1" kern="0" dirty="0"/>
                  <a:t>高可用</a:t>
                </a:r>
                <a:endParaRPr lang="zh-CN" altLang="en-US" sz="1600" b="1" kern="0" dirty="0"/>
              </a:p>
            </p:txBody>
          </p:sp>
          <p:sp>
            <p:nvSpPr>
              <p:cNvPr id="42" name="矩形 60"/>
              <p:cNvSpPr/>
              <p:nvPr/>
            </p:nvSpPr>
            <p:spPr bwMode="auto">
              <a:xfrm>
                <a:off x="5929623" y="4164836"/>
                <a:ext cx="1340003" cy="316451"/>
              </a:xfrm>
              <a:prstGeom prst="rect">
                <a:avLst/>
              </a:prstGeom>
              <a:noFill/>
              <a:ln w="9525" cap="flat" cmpd="sng" algn="ctr">
                <a:solidFill>
                  <a:srgbClr val="000000"/>
                </a:solidFill>
                <a:prstDash val="solid"/>
                <a:round/>
                <a:headEnd type="none" w="med" len="med"/>
                <a:tailEnd type="none" w="med" len="med"/>
              </a:ln>
              <a:effectLst/>
            </p:spPr>
            <p:txBody>
              <a:bodyPr vert="horz" wrap="square" lIns="91356" tIns="45678" rIns="91356" bIns="45678" numCol="1" rtlCol="0" anchor="ctr" anchorCtr="0" compatLnSpc="1"/>
              <a:lstStyle/>
              <a:p>
                <a:pPr algn="ctr">
                  <a:buClr>
                    <a:srgbClr val="CC9900"/>
                  </a:buClr>
                  <a:defRPr/>
                </a:pPr>
                <a:r>
                  <a:rPr lang="zh-CN" altLang="en-US" sz="1600" b="1" kern="0" dirty="0"/>
                  <a:t>高安全</a:t>
                </a:r>
                <a:endParaRPr lang="zh-CN" altLang="en-US" sz="1600" b="1" kern="0" dirty="0"/>
              </a:p>
            </p:txBody>
          </p:sp>
        </p:grpSp>
        <p:sp>
          <p:nvSpPr>
            <p:cNvPr id="43" name="矩形 78"/>
            <p:cNvSpPr/>
            <p:nvPr/>
          </p:nvSpPr>
          <p:spPr bwMode="auto">
            <a:xfrm>
              <a:off x="8501208" y="2112024"/>
              <a:ext cx="2439684" cy="1016783"/>
            </a:xfrm>
            <a:prstGeom prst="rect">
              <a:avLst/>
            </a:prstGeom>
            <a:noFill/>
            <a:ln>
              <a:solidFill>
                <a:srgbClr val="000000"/>
              </a:solidFill>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algn="ctr" defTabSz="913765">
                <a:buClr>
                  <a:srgbClr val="CC9900"/>
                </a:buClr>
                <a:defRPr/>
              </a:pPr>
              <a:r>
                <a:rPr lang="en-US" altLang="zh-CN" sz="1200" b="1" kern="0" dirty="0" err="1">
                  <a:solidFill>
                    <a:srgbClr val="000000"/>
                  </a:solidFill>
                </a:rPr>
                <a:t>openGauss</a:t>
              </a:r>
              <a:r>
                <a:rPr lang="zh-CN" altLang="en-US" sz="1200" b="1" kern="0" dirty="0">
                  <a:solidFill>
                    <a:srgbClr val="000000"/>
                  </a:solidFill>
                </a:rPr>
                <a:t>系</a:t>
              </a:r>
              <a:endParaRPr lang="en-US" altLang="zh-CN" sz="1200" b="1" kern="0" dirty="0">
                <a:solidFill>
                  <a:srgbClr val="000000"/>
                </a:solidFill>
              </a:endParaRPr>
            </a:p>
            <a:p>
              <a:pPr algn="ctr" defTabSz="913765">
                <a:buClr>
                  <a:srgbClr val="CC9900"/>
                </a:buClr>
                <a:defRPr/>
              </a:pPr>
              <a:r>
                <a:rPr lang="zh-CN" altLang="en-US" sz="1200" b="1" kern="0" dirty="0">
                  <a:solidFill>
                    <a:srgbClr val="000000"/>
                  </a:solidFill>
                </a:rPr>
                <a:t>商业发行版</a:t>
              </a:r>
              <a:endParaRPr lang="zh-CN" altLang="en-US" sz="1200" b="1" kern="0" dirty="0">
                <a:solidFill>
                  <a:srgbClr val="000000"/>
                </a:solidFill>
              </a:endParaRPr>
            </a:p>
          </p:txBody>
        </p:sp>
        <p:sp>
          <p:nvSpPr>
            <p:cNvPr id="44" name="五角星 79"/>
            <p:cNvSpPr/>
            <p:nvPr/>
          </p:nvSpPr>
          <p:spPr bwMode="auto">
            <a:xfrm>
              <a:off x="9485504" y="4030760"/>
              <a:ext cx="363742" cy="282722"/>
            </a:xfrm>
            <a:prstGeom prst="star5">
              <a:avLst/>
            </a:prstGeom>
            <a:solidFill>
              <a:srgbClr val="C00000"/>
            </a:solidFill>
            <a:ln>
              <a:noFill/>
            </a:ln>
            <a:effectLst/>
          </p:spPr>
          <p:txBody>
            <a:bodyPr vert="horz" wrap="square" lIns="91404" tIns="45702" rIns="91404" bIns="45702" numCol="1" rtlCol="0" anchor="t" anchorCtr="0" compatLnSpc="1"/>
            <a:lstStyle/>
            <a:p>
              <a:pPr>
                <a:buClr>
                  <a:srgbClr val="CC9900"/>
                </a:buClr>
                <a:buFont typeface="Wingdings" panose="05000000000000000000" pitchFamily="2" charset="2"/>
                <a:buChar char="n"/>
              </a:pPr>
              <a:endParaRPr lang="zh-CN" altLang="en-US" sz="1200">
                <a:solidFill>
                  <a:srgbClr val="000000"/>
                </a:solidFill>
              </a:endParaRPr>
            </a:p>
          </p:txBody>
        </p:sp>
        <p:sp>
          <p:nvSpPr>
            <p:cNvPr id="45" name="TextBox 110"/>
            <p:cNvSpPr txBox="1"/>
            <p:nvPr/>
          </p:nvSpPr>
          <p:spPr>
            <a:xfrm>
              <a:off x="1409344" y="2773772"/>
              <a:ext cx="1159004" cy="291615"/>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765">
                <a:defRPr/>
              </a:pPr>
              <a:r>
                <a:rPr lang="zh-CN" altLang="en-US" sz="1200" dirty="0">
                  <a:solidFill>
                    <a:srgbClr val="000000"/>
                  </a:solidFill>
                  <a:latin typeface="+mn-lt"/>
                  <a:ea typeface="+mn-ea"/>
                </a:rPr>
                <a:t>金融</a:t>
              </a:r>
              <a:endParaRPr lang="zh-CN" altLang="en-US" sz="1200" dirty="0">
                <a:solidFill>
                  <a:srgbClr val="000000"/>
                </a:solidFill>
                <a:latin typeface="+mn-lt"/>
                <a:ea typeface="+mn-ea"/>
              </a:endParaRPr>
            </a:p>
          </p:txBody>
        </p:sp>
        <p:sp>
          <p:nvSpPr>
            <p:cNvPr id="46" name="TextBox 124"/>
            <p:cNvSpPr txBox="1"/>
            <p:nvPr/>
          </p:nvSpPr>
          <p:spPr>
            <a:xfrm>
              <a:off x="3011678" y="2773772"/>
              <a:ext cx="1116787" cy="291615"/>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765">
                <a:defRPr/>
              </a:pPr>
              <a:r>
                <a:rPr lang="zh-CN" altLang="en-US" sz="1200" dirty="0">
                  <a:solidFill>
                    <a:srgbClr val="000000"/>
                  </a:solidFill>
                  <a:latin typeface="+mn-lt"/>
                  <a:ea typeface="+mn-ea"/>
                </a:rPr>
                <a:t>政府</a:t>
              </a:r>
              <a:endParaRPr lang="zh-CN" altLang="en-US" sz="1200" dirty="0">
                <a:solidFill>
                  <a:srgbClr val="000000"/>
                </a:solidFill>
                <a:latin typeface="+mn-lt"/>
                <a:ea typeface="+mn-ea"/>
              </a:endParaRPr>
            </a:p>
          </p:txBody>
        </p:sp>
        <p:sp>
          <p:nvSpPr>
            <p:cNvPr id="47" name="TextBox 123"/>
            <p:cNvSpPr txBox="1"/>
            <p:nvPr/>
          </p:nvSpPr>
          <p:spPr>
            <a:xfrm>
              <a:off x="2197337" y="2773772"/>
              <a:ext cx="1146907" cy="291615"/>
            </a:xfrm>
            <a:prstGeom prst="rect">
              <a:avLst/>
            </a:prstGeom>
            <a:noFill/>
          </p:spPr>
          <p:txBody>
            <a:bodyPr wrap="square" rtlCol="0">
              <a:spAutoFit/>
            </a:bodyPr>
            <a:lstStyle>
              <a:defPPr>
                <a:defRPr lang="zh-CN"/>
              </a:defPPr>
              <a:lvl1pPr algn="ctr">
                <a:defRPr sz="11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765">
                <a:defRPr/>
              </a:pPr>
              <a:r>
                <a:rPr lang="zh-CN" altLang="en-US" sz="1200" dirty="0">
                  <a:solidFill>
                    <a:srgbClr val="000000"/>
                  </a:solidFill>
                  <a:latin typeface="+mn-lt"/>
                  <a:ea typeface="+mn-ea"/>
                </a:rPr>
                <a:t>安平</a:t>
              </a:r>
              <a:endParaRPr lang="zh-CN" altLang="en-US" sz="1200" dirty="0">
                <a:solidFill>
                  <a:srgbClr val="000000"/>
                </a:solidFill>
                <a:latin typeface="+mn-lt"/>
                <a:ea typeface="+mn-ea"/>
              </a:endParaRPr>
            </a:p>
          </p:txBody>
        </p:sp>
        <p:sp>
          <p:nvSpPr>
            <p:cNvPr id="48" name="TextBox 135"/>
            <p:cNvSpPr txBox="1"/>
            <p:nvPr/>
          </p:nvSpPr>
          <p:spPr>
            <a:xfrm>
              <a:off x="3800641" y="2773772"/>
              <a:ext cx="1396943" cy="291615"/>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765">
                <a:defRPr/>
              </a:pPr>
              <a:r>
                <a:rPr lang="zh-CN" altLang="en-US" sz="1200" dirty="0">
                  <a:solidFill>
                    <a:srgbClr val="000000"/>
                  </a:solidFill>
                  <a:latin typeface="+mn-lt"/>
                  <a:ea typeface="+mn-ea"/>
                </a:rPr>
                <a:t>运营商</a:t>
              </a:r>
              <a:endParaRPr lang="zh-CN" altLang="en-US" sz="1200" dirty="0">
                <a:solidFill>
                  <a:srgbClr val="000000"/>
                </a:solidFill>
                <a:latin typeface="+mn-lt"/>
                <a:ea typeface="+mn-ea"/>
              </a:endParaRPr>
            </a:p>
          </p:txBody>
        </p:sp>
        <p:sp>
          <p:nvSpPr>
            <p:cNvPr id="49" name="Freeform 55"/>
            <p:cNvSpPr>
              <a:spLocks noEditPoints="1"/>
            </p:cNvSpPr>
            <p:nvPr/>
          </p:nvSpPr>
          <p:spPr bwMode="auto">
            <a:xfrm>
              <a:off x="1714025" y="2191355"/>
              <a:ext cx="501841" cy="538232"/>
            </a:xfrm>
            <a:custGeom>
              <a:avLst/>
              <a:gdLst/>
              <a:ahLst/>
              <a:cxnLst>
                <a:cxn ang="0">
                  <a:pos x="6407" y="5358"/>
                </a:cxn>
                <a:cxn ang="0">
                  <a:pos x="5637" y="1786"/>
                </a:cxn>
                <a:cxn ang="0">
                  <a:pos x="3180" y="3331"/>
                </a:cxn>
                <a:cxn ang="0">
                  <a:pos x="4914" y="3331"/>
                </a:cxn>
                <a:cxn ang="0">
                  <a:pos x="0" y="16027"/>
                </a:cxn>
                <a:cxn ang="0">
                  <a:pos x="4228" y="13934"/>
                </a:cxn>
                <a:cxn ang="0">
                  <a:pos x="1461" y="13934"/>
                </a:cxn>
                <a:cxn ang="0">
                  <a:pos x="4228" y="12950"/>
                </a:cxn>
                <a:cxn ang="0">
                  <a:pos x="1461" y="10177"/>
                </a:cxn>
                <a:cxn ang="0">
                  <a:pos x="1461" y="11072"/>
                </a:cxn>
                <a:cxn ang="0">
                  <a:pos x="4228" y="8299"/>
                </a:cxn>
                <a:cxn ang="0">
                  <a:pos x="1461" y="8299"/>
                </a:cxn>
                <a:cxn ang="0">
                  <a:pos x="4228" y="7316"/>
                </a:cxn>
                <a:cxn ang="0">
                  <a:pos x="1461" y="4543"/>
                </a:cxn>
                <a:cxn ang="0">
                  <a:pos x="1461" y="5438"/>
                </a:cxn>
                <a:cxn ang="0">
                  <a:pos x="8768" y="16075"/>
                </a:cxn>
                <a:cxn ang="0">
                  <a:pos x="11899" y="7530"/>
                </a:cxn>
                <a:cxn ang="0">
                  <a:pos x="10068" y="5890"/>
                </a:cxn>
                <a:cxn ang="0">
                  <a:pos x="8093" y="5890"/>
                </a:cxn>
                <a:cxn ang="0">
                  <a:pos x="6070" y="7530"/>
                </a:cxn>
                <a:cxn ang="0">
                  <a:pos x="7574" y="8121"/>
                </a:cxn>
                <a:cxn ang="0">
                  <a:pos x="6771" y="8121"/>
                </a:cxn>
                <a:cxn ang="0">
                  <a:pos x="8823" y="9418"/>
                </a:cxn>
                <a:cxn ang="0">
                  <a:pos x="9270" y="8121"/>
                </a:cxn>
                <a:cxn ang="0">
                  <a:pos x="9270" y="9418"/>
                </a:cxn>
                <a:cxn ang="0">
                  <a:pos x="11322" y="8121"/>
                </a:cxn>
                <a:cxn ang="0">
                  <a:pos x="10519" y="8121"/>
                </a:cxn>
                <a:cxn ang="0">
                  <a:pos x="7574" y="11027"/>
                </a:cxn>
                <a:cxn ang="0">
                  <a:pos x="6771" y="11340"/>
                </a:cxn>
                <a:cxn ang="0">
                  <a:pos x="6771" y="12637"/>
                </a:cxn>
                <a:cxn ang="0">
                  <a:pos x="7574" y="12950"/>
                </a:cxn>
                <a:cxn ang="0">
                  <a:pos x="6771" y="12950"/>
                </a:cxn>
                <a:cxn ang="0">
                  <a:pos x="9586" y="11827"/>
                </a:cxn>
                <a:cxn ang="0">
                  <a:pos x="10924" y="14601"/>
                </a:cxn>
                <a:cxn ang="0">
                  <a:pos x="10924" y="15495"/>
                </a:cxn>
                <a:cxn ang="0">
                  <a:pos x="11499" y="13417"/>
                </a:cxn>
                <a:cxn ang="0">
                  <a:pos x="10924" y="13417"/>
                </a:cxn>
                <a:cxn ang="0">
                  <a:pos x="10603" y="15495"/>
                </a:cxn>
                <a:cxn ang="0">
                  <a:pos x="10028" y="13417"/>
                </a:cxn>
                <a:cxn ang="0">
                  <a:pos x="10028" y="14312"/>
                </a:cxn>
                <a:cxn ang="0">
                  <a:pos x="11499" y="12234"/>
                </a:cxn>
                <a:cxn ang="0">
                  <a:pos x="10924" y="12234"/>
                </a:cxn>
                <a:cxn ang="0">
                  <a:pos x="10603" y="13129"/>
                </a:cxn>
                <a:cxn ang="0">
                  <a:pos x="16475" y="16027"/>
                </a:cxn>
                <a:cxn ang="0">
                  <a:pos x="12910" y="11054"/>
                </a:cxn>
                <a:cxn ang="0">
                  <a:pos x="16475" y="16027"/>
                </a:cxn>
                <a:cxn ang="0">
                  <a:pos x="15829" y="10580"/>
                </a:cxn>
                <a:cxn ang="0">
                  <a:pos x="13376" y="8479"/>
                </a:cxn>
                <a:cxn ang="0">
                  <a:pos x="13376" y="9149"/>
                </a:cxn>
                <a:cxn ang="0">
                  <a:pos x="15829" y="7047"/>
                </a:cxn>
                <a:cxn ang="0">
                  <a:pos x="13376" y="7047"/>
                </a:cxn>
                <a:cxn ang="0">
                  <a:pos x="15829" y="6287"/>
                </a:cxn>
                <a:cxn ang="0">
                  <a:pos x="13376" y="4185"/>
                </a:cxn>
                <a:cxn ang="0">
                  <a:pos x="13376" y="4856"/>
                </a:cxn>
                <a:cxn ang="0">
                  <a:pos x="15829" y="2755"/>
                </a:cxn>
                <a:cxn ang="0">
                  <a:pos x="13376" y="2755"/>
                </a:cxn>
                <a:cxn ang="0">
                  <a:pos x="12466" y="1591"/>
                </a:cxn>
                <a:cxn ang="0">
                  <a:pos x="10117" y="0"/>
                </a:cxn>
                <a:cxn ang="0">
                  <a:pos x="9249" y="3814"/>
                </a:cxn>
                <a:cxn ang="0">
                  <a:pos x="10743" y="3814"/>
                </a:cxn>
                <a:cxn ang="0">
                  <a:pos x="11705" y="6179"/>
                </a:cxn>
              </a:cxnLst>
              <a:rect l="0" t="0" r="r" b="b"/>
              <a:pathLst>
                <a:path w="16475" h="16075">
                  <a:moveTo>
                    <a:pt x="5637" y="6854"/>
                  </a:moveTo>
                  <a:lnTo>
                    <a:pt x="6407" y="6854"/>
                  </a:lnTo>
                  <a:lnTo>
                    <a:pt x="6407" y="5358"/>
                  </a:lnTo>
                  <a:lnTo>
                    <a:pt x="7371" y="5358"/>
                  </a:lnTo>
                  <a:lnTo>
                    <a:pt x="7371" y="1786"/>
                  </a:lnTo>
                  <a:lnTo>
                    <a:pt x="5637" y="1786"/>
                  </a:lnTo>
                  <a:lnTo>
                    <a:pt x="5637" y="6854"/>
                  </a:lnTo>
                  <a:close/>
                  <a:moveTo>
                    <a:pt x="0" y="3331"/>
                  </a:moveTo>
                  <a:lnTo>
                    <a:pt x="3180" y="3331"/>
                  </a:lnTo>
                  <a:lnTo>
                    <a:pt x="3180" y="1207"/>
                  </a:lnTo>
                  <a:lnTo>
                    <a:pt x="4914" y="1207"/>
                  </a:lnTo>
                  <a:lnTo>
                    <a:pt x="4914" y="3331"/>
                  </a:lnTo>
                  <a:lnTo>
                    <a:pt x="4914" y="3765"/>
                  </a:lnTo>
                  <a:lnTo>
                    <a:pt x="4914" y="16027"/>
                  </a:lnTo>
                  <a:lnTo>
                    <a:pt x="0" y="16027"/>
                  </a:lnTo>
                  <a:lnTo>
                    <a:pt x="0" y="3331"/>
                  </a:lnTo>
                  <a:close/>
                  <a:moveTo>
                    <a:pt x="1461" y="13934"/>
                  </a:moveTo>
                  <a:lnTo>
                    <a:pt x="4228" y="13934"/>
                  </a:lnTo>
                  <a:lnTo>
                    <a:pt x="4228" y="14829"/>
                  </a:lnTo>
                  <a:lnTo>
                    <a:pt x="1461" y="14829"/>
                  </a:lnTo>
                  <a:lnTo>
                    <a:pt x="1461" y="13934"/>
                  </a:lnTo>
                  <a:close/>
                  <a:moveTo>
                    <a:pt x="1461" y="12056"/>
                  </a:moveTo>
                  <a:lnTo>
                    <a:pt x="4228" y="12056"/>
                  </a:lnTo>
                  <a:lnTo>
                    <a:pt x="4228" y="12950"/>
                  </a:lnTo>
                  <a:lnTo>
                    <a:pt x="1461" y="12950"/>
                  </a:lnTo>
                  <a:lnTo>
                    <a:pt x="1461" y="12056"/>
                  </a:lnTo>
                  <a:close/>
                  <a:moveTo>
                    <a:pt x="1461" y="10177"/>
                  </a:moveTo>
                  <a:lnTo>
                    <a:pt x="4228" y="10177"/>
                  </a:lnTo>
                  <a:lnTo>
                    <a:pt x="4228" y="11072"/>
                  </a:lnTo>
                  <a:lnTo>
                    <a:pt x="1461" y="11072"/>
                  </a:lnTo>
                  <a:lnTo>
                    <a:pt x="1461" y="10177"/>
                  </a:lnTo>
                  <a:close/>
                  <a:moveTo>
                    <a:pt x="1461" y="8299"/>
                  </a:moveTo>
                  <a:lnTo>
                    <a:pt x="4228" y="8299"/>
                  </a:lnTo>
                  <a:lnTo>
                    <a:pt x="4228" y="9194"/>
                  </a:lnTo>
                  <a:lnTo>
                    <a:pt x="1461" y="9194"/>
                  </a:lnTo>
                  <a:lnTo>
                    <a:pt x="1461" y="8299"/>
                  </a:lnTo>
                  <a:close/>
                  <a:moveTo>
                    <a:pt x="1461" y="6421"/>
                  </a:moveTo>
                  <a:lnTo>
                    <a:pt x="4228" y="6421"/>
                  </a:lnTo>
                  <a:lnTo>
                    <a:pt x="4228" y="7316"/>
                  </a:lnTo>
                  <a:lnTo>
                    <a:pt x="1461" y="7316"/>
                  </a:lnTo>
                  <a:lnTo>
                    <a:pt x="1461" y="6421"/>
                  </a:lnTo>
                  <a:close/>
                  <a:moveTo>
                    <a:pt x="1461" y="4543"/>
                  </a:moveTo>
                  <a:lnTo>
                    <a:pt x="4228" y="4543"/>
                  </a:lnTo>
                  <a:lnTo>
                    <a:pt x="4228" y="5438"/>
                  </a:lnTo>
                  <a:lnTo>
                    <a:pt x="1461" y="5438"/>
                  </a:lnTo>
                  <a:lnTo>
                    <a:pt x="1461" y="4543"/>
                  </a:lnTo>
                  <a:close/>
                  <a:moveTo>
                    <a:pt x="6070" y="16075"/>
                  </a:moveTo>
                  <a:lnTo>
                    <a:pt x="8768" y="16075"/>
                  </a:lnTo>
                  <a:lnTo>
                    <a:pt x="8768" y="11054"/>
                  </a:lnTo>
                  <a:lnTo>
                    <a:pt x="11899" y="11054"/>
                  </a:lnTo>
                  <a:lnTo>
                    <a:pt x="11899" y="7530"/>
                  </a:lnTo>
                  <a:lnTo>
                    <a:pt x="11225" y="7530"/>
                  </a:lnTo>
                  <a:lnTo>
                    <a:pt x="11225" y="5890"/>
                  </a:lnTo>
                  <a:lnTo>
                    <a:pt x="10068" y="5890"/>
                  </a:lnTo>
                  <a:lnTo>
                    <a:pt x="10068" y="4248"/>
                  </a:lnTo>
                  <a:lnTo>
                    <a:pt x="8093" y="4248"/>
                  </a:lnTo>
                  <a:lnTo>
                    <a:pt x="8093" y="5890"/>
                  </a:lnTo>
                  <a:lnTo>
                    <a:pt x="6937" y="5890"/>
                  </a:lnTo>
                  <a:lnTo>
                    <a:pt x="6937" y="7530"/>
                  </a:lnTo>
                  <a:lnTo>
                    <a:pt x="6070" y="7530"/>
                  </a:lnTo>
                  <a:lnTo>
                    <a:pt x="6070" y="16075"/>
                  </a:lnTo>
                  <a:close/>
                  <a:moveTo>
                    <a:pt x="6771" y="8121"/>
                  </a:moveTo>
                  <a:lnTo>
                    <a:pt x="7574" y="8121"/>
                  </a:lnTo>
                  <a:lnTo>
                    <a:pt x="7574" y="9418"/>
                  </a:lnTo>
                  <a:lnTo>
                    <a:pt x="6771" y="9418"/>
                  </a:lnTo>
                  <a:lnTo>
                    <a:pt x="6771" y="8121"/>
                  </a:lnTo>
                  <a:close/>
                  <a:moveTo>
                    <a:pt x="8020" y="8121"/>
                  </a:moveTo>
                  <a:lnTo>
                    <a:pt x="8823" y="8121"/>
                  </a:lnTo>
                  <a:lnTo>
                    <a:pt x="8823" y="9418"/>
                  </a:lnTo>
                  <a:lnTo>
                    <a:pt x="8020" y="9418"/>
                  </a:lnTo>
                  <a:lnTo>
                    <a:pt x="8020" y="8121"/>
                  </a:lnTo>
                  <a:close/>
                  <a:moveTo>
                    <a:pt x="9270" y="8121"/>
                  </a:moveTo>
                  <a:lnTo>
                    <a:pt x="10073" y="8121"/>
                  </a:lnTo>
                  <a:lnTo>
                    <a:pt x="10073" y="9418"/>
                  </a:lnTo>
                  <a:lnTo>
                    <a:pt x="9270" y="9418"/>
                  </a:lnTo>
                  <a:lnTo>
                    <a:pt x="9270" y="8121"/>
                  </a:lnTo>
                  <a:close/>
                  <a:moveTo>
                    <a:pt x="10519" y="8121"/>
                  </a:moveTo>
                  <a:lnTo>
                    <a:pt x="11322" y="8121"/>
                  </a:lnTo>
                  <a:lnTo>
                    <a:pt x="11322" y="9418"/>
                  </a:lnTo>
                  <a:lnTo>
                    <a:pt x="10519" y="9418"/>
                  </a:lnTo>
                  <a:lnTo>
                    <a:pt x="10519" y="8121"/>
                  </a:lnTo>
                  <a:close/>
                  <a:moveTo>
                    <a:pt x="6771" y="9730"/>
                  </a:moveTo>
                  <a:lnTo>
                    <a:pt x="7574" y="9730"/>
                  </a:lnTo>
                  <a:lnTo>
                    <a:pt x="7574" y="11027"/>
                  </a:lnTo>
                  <a:lnTo>
                    <a:pt x="6771" y="11027"/>
                  </a:lnTo>
                  <a:lnTo>
                    <a:pt x="6771" y="9730"/>
                  </a:lnTo>
                  <a:close/>
                  <a:moveTo>
                    <a:pt x="6771" y="11340"/>
                  </a:moveTo>
                  <a:lnTo>
                    <a:pt x="7574" y="11340"/>
                  </a:lnTo>
                  <a:lnTo>
                    <a:pt x="7574" y="12637"/>
                  </a:lnTo>
                  <a:lnTo>
                    <a:pt x="6771" y="12637"/>
                  </a:lnTo>
                  <a:lnTo>
                    <a:pt x="6771" y="11340"/>
                  </a:lnTo>
                  <a:close/>
                  <a:moveTo>
                    <a:pt x="6771" y="12950"/>
                  </a:moveTo>
                  <a:lnTo>
                    <a:pt x="7574" y="12950"/>
                  </a:lnTo>
                  <a:lnTo>
                    <a:pt x="7574" y="14247"/>
                  </a:lnTo>
                  <a:lnTo>
                    <a:pt x="6771" y="14247"/>
                  </a:lnTo>
                  <a:lnTo>
                    <a:pt x="6771" y="12950"/>
                  </a:lnTo>
                  <a:close/>
                  <a:moveTo>
                    <a:pt x="13151" y="16075"/>
                  </a:moveTo>
                  <a:lnTo>
                    <a:pt x="9586" y="16075"/>
                  </a:lnTo>
                  <a:lnTo>
                    <a:pt x="9586" y="11827"/>
                  </a:lnTo>
                  <a:lnTo>
                    <a:pt x="13151" y="11827"/>
                  </a:lnTo>
                  <a:lnTo>
                    <a:pt x="13151" y="16075"/>
                  </a:lnTo>
                  <a:close/>
                  <a:moveTo>
                    <a:pt x="10924" y="14601"/>
                  </a:moveTo>
                  <a:lnTo>
                    <a:pt x="11499" y="14601"/>
                  </a:lnTo>
                  <a:lnTo>
                    <a:pt x="11499" y="15495"/>
                  </a:lnTo>
                  <a:lnTo>
                    <a:pt x="10924" y="15495"/>
                  </a:lnTo>
                  <a:lnTo>
                    <a:pt x="10924" y="14601"/>
                  </a:lnTo>
                  <a:close/>
                  <a:moveTo>
                    <a:pt x="10924" y="13417"/>
                  </a:moveTo>
                  <a:lnTo>
                    <a:pt x="11499" y="13417"/>
                  </a:lnTo>
                  <a:lnTo>
                    <a:pt x="11499" y="14312"/>
                  </a:lnTo>
                  <a:lnTo>
                    <a:pt x="10924" y="14312"/>
                  </a:lnTo>
                  <a:lnTo>
                    <a:pt x="10924" y="13417"/>
                  </a:lnTo>
                  <a:close/>
                  <a:moveTo>
                    <a:pt x="10028" y="14601"/>
                  </a:moveTo>
                  <a:lnTo>
                    <a:pt x="10603" y="14601"/>
                  </a:lnTo>
                  <a:lnTo>
                    <a:pt x="10603" y="15495"/>
                  </a:lnTo>
                  <a:lnTo>
                    <a:pt x="10028" y="15495"/>
                  </a:lnTo>
                  <a:lnTo>
                    <a:pt x="10028" y="14601"/>
                  </a:lnTo>
                  <a:close/>
                  <a:moveTo>
                    <a:pt x="10028" y="13417"/>
                  </a:moveTo>
                  <a:lnTo>
                    <a:pt x="10603" y="13417"/>
                  </a:lnTo>
                  <a:lnTo>
                    <a:pt x="10603" y="14312"/>
                  </a:lnTo>
                  <a:lnTo>
                    <a:pt x="10028" y="14312"/>
                  </a:lnTo>
                  <a:lnTo>
                    <a:pt x="10028" y="13417"/>
                  </a:lnTo>
                  <a:close/>
                  <a:moveTo>
                    <a:pt x="10924" y="12234"/>
                  </a:moveTo>
                  <a:lnTo>
                    <a:pt x="11499" y="12234"/>
                  </a:lnTo>
                  <a:lnTo>
                    <a:pt x="11499" y="13129"/>
                  </a:lnTo>
                  <a:lnTo>
                    <a:pt x="10924" y="13129"/>
                  </a:lnTo>
                  <a:lnTo>
                    <a:pt x="10924" y="12234"/>
                  </a:lnTo>
                  <a:close/>
                  <a:moveTo>
                    <a:pt x="10028" y="12234"/>
                  </a:moveTo>
                  <a:lnTo>
                    <a:pt x="10603" y="12234"/>
                  </a:lnTo>
                  <a:lnTo>
                    <a:pt x="10603" y="13129"/>
                  </a:lnTo>
                  <a:lnTo>
                    <a:pt x="10028" y="13129"/>
                  </a:lnTo>
                  <a:lnTo>
                    <a:pt x="10028" y="12234"/>
                  </a:lnTo>
                  <a:close/>
                  <a:moveTo>
                    <a:pt x="16475" y="16027"/>
                  </a:moveTo>
                  <a:lnTo>
                    <a:pt x="13874" y="16027"/>
                  </a:lnTo>
                  <a:lnTo>
                    <a:pt x="13874" y="11054"/>
                  </a:lnTo>
                  <a:lnTo>
                    <a:pt x="12910" y="11054"/>
                  </a:lnTo>
                  <a:lnTo>
                    <a:pt x="12910" y="2028"/>
                  </a:lnTo>
                  <a:lnTo>
                    <a:pt x="16475" y="627"/>
                  </a:lnTo>
                  <a:lnTo>
                    <a:pt x="16475" y="16027"/>
                  </a:lnTo>
                  <a:close/>
                  <a:moveTo>
                    <a:pt x="13376" y="9909"/>
                  </a:moveTo>
                  <a:lnTo>
                    <a:pt x="15829" y="9909"/>
                  </a:lnTo>
                  <a:lnTo>
                    <a:pt x="15829" y="10580"/>
                  </a:lnTo>
                  <a:lnTo>
                    <a:pt x="13376" y="10580"/>
                  </a:lnTo>
                  <a:lnTo>
                    <a:pt x="13376" y="9909"/>
                  </a:lnTo>
                  <a:close/>
                  <a:moveTo>
                    <a:pt x="13376" y="8479"/>
                  </a:moveTo>
                  <a:lnTo>
                    <a:pt x="15829" y="8479"/>
                  </a:lnTo>
                  <a:lnTo>
                    <a:pt x="15829" y="9149"/>
                  </a:lnTo>
                  <a:lnTo>
                    <a:pt x="13376" y="9149"/>
                  </a:lnTo>
                  <a:lnTo>
                    <a:pt x="13376" y="8479"/>
                  </a:lnTo>
                  <a:close/>
                  <a:moveTo>
                    <a:pt x="13376" y="7047"/>
                  </a:moveTo>
                  <a:lnTo>
                    <a:pt x="15829" y="7047"/>
                  </a:lnTo>
                  <a:lnTo>
                    <a:pt x="15829" y="7718"/>
                  </a:lnTo>
                  <a:lnTo>
                    <a:pt x="13376" y="7718"/>
                  </a:lnTo>
                  <a:lnTo>
                    <a:pt x="13376" y="7047"/>
                  </a:lnTo>
                  <a:close/>
                  <a:moveTo>
                    <a:pt x="13376" y="5616"/>
                  </a:moveTo>
                  <a:lnTo>
                    <a:pt x="15829" y="5616"/>
                  </a:lnTo>
                  <a:lnTo>
                    <a:pt x="15829" y="6287"/>
                  </a:lnTo>
                  <a:lnTo>
                    <a:pt x="13376" y="6287"/>
                  </a:lnTo>
                  <a:lnTo>
                    <a:pt x="13376" y="5616"/>
                  </a:lnTo>
                  <a:close/>
                  <a:moveTo>
                    <a:pt x="13376" y="4185"/>
                  </a:moveTo>
                  <a:lnTo>
                    <a:pt x="15829" y="4185"/>
                  </a:lnTo>
                  <a:lnTo>
                    <a:pt x="15829" y="4856"/>
                  </a:lnTo>
                  <a:lnTo>
                    <a:pt x="13376" y="4856"/>
                  </a:lnTo>
                  <a:lnTo>
                    <a:pt x="13376" y="4185"/>
                  </a:lnTo>
                  <a:close/>
                  <a:moveTo>
                    <a:pt x="13376" y="2755"/>
                  </a:moveTo>
                  <a:lnTo>
                    <a:pt x="15829" y="2755"/>
                  </a:lnTo>
                  <a:lnTo>
                    <a:pt x="15829" y="3426"/>
                  </a:lnTo>
                  <a:lnTo>
                    <a:pt x="13376" y="3426"/>
                  </a:lnTo>
                  <a:lnTo>
                    <a:pt x="13376" y="2755"/>
                  </a:lnTo>
                  <a:close/>
                  <a:moveTo>
                    <a:pt x="11705" y="6179"/>
                  </a:moveTo>
                  <a:lnTo>
                    <a:pt x="12466" y="6179"/>
                  </a:lnTo>
                  <a:lnTo>
                    <a:pt x="12466" y="1591"/>
                  </a:lnTo>
                  <a:lnTo>
                    <a:pt x="13921" y="897"/>
                  </a:lnTo>
                  <a:lnTo>
                    <a:pt x="13921" y="0"/>
                  </a:lnTo>
                  <a:lnTo>
                    <a:pt x="10117" y="0"/>
                  </a:lnTo>
                  <a:lnTo>
                    <a:pt x="10117" y="2559"/>
                  </a:lnTo>
                  <a:lnTo>
                    <a:pt x="9249" y="2559"/>
                  </a:lnTo>
                  <a:lnTo>
                    <a:pt x="9249" y="3814"/>
                  </a:lnTo>
                  <a:lnTo>
                    <a:pt x="10117" y="3814"/>
                  </a:lnTo>
                  <a:lnTo>
                    <a:pt x="10694" y="3814"/>
                  </a:lnTo>
                  <a:lnTo>
                    <a:pt x="10743" y="3814"/>
                  </a:lnTo>
                  <a:lnTo>
                    <a:pt x="10743" y="5310"/>
                  </a:lnTo>
                  <a:lnTo>
                    <a:pt x="11705" y="5310"/>
                  </a:lnTo>
                  <a:lnTo>
                    <a:pt x="11705" y="6179"/>
                  </a:lnTo>
                  <a:close/>
                </a:path>
              </a:pathLst>
            </a:custGeom>
            <a:solidFill>
              <a:srgbClr val="00B0F0"/>
            </a:solidFill>
            <a:ln w="9525">
              <a:noFill/>
              <a:round/>
            </a:ln>
          </p:spPr>
          <p:txBody>
            <a:bodyPr/>
            <a:lstStyle/>
            <a:p>
              <a:pPr defTabSz="913765">
                <a:defRPr/>
              </a:pPr>
              <a:endParaRPr lang="zh-CN" altLang="en-US" sz="1200" b="1" kern="0">
                <a:solidFill>
                  <a:srgbClr val="000000">
                    <a:lumMod val="50000"/>
                    <a:lumOff val="50000"/>
                  </a:srgbClr>
                </a:solidFill>
                <a:cs typeface="Times New Roman" panose="02020603050405020304" pitchFamily="18" charset="0"/>
              </a:endParaRPr>
            </a:p>
          </p:txBody>
        </p:sp>
        <p:grpSp>
          <p:nvGrpSpPr>
            <p:cNvPr id="50" name="组合 61"/>
            <p:cNvGrpSpPr/>
            <p:nvPr/>
          </p:nvGrpSpPr>
          <p:grpSpPr>
            <a:xfrm>
              <a:off x="3317256" y="2169190"/>
              <a:ext cx="465083" cy="560398"/>
              <a:chOff x="13433425" y="1704975"/>
              <a:chExt cx="342900" cy="320675"/>
            </a:xfrm>
            <a:solidFill>
              <a:srgbClr val="00B0F0"/>
            </a:solidFill>
          </p:grpSpPr>
          <p:sp>
            <p:nvSpPr>
              <p:cNvPr id="51" name="Freeform 38"/>
              <p:cNvSpPr/>
              <p:nvPr/>
            </p:nvSpPr>
            <p:spPr bwMode="auto">
              <a:xfrm>
                <a:off x="13471525" y="1809750"/>
                <a:ext cx="38100" cy="171450"/>
              </a:xfrm>
              <a:custGeom>
                <a:avLst/>
                <a:gdLst/>
                <a:ahLst/>
                <a:cxnLst>
                  <a:cxn ang="0">
                    <a:pos x="24" y="104"/>
                  </a:cxn>
                  <a:cxn ang="0">
                    <a:pos x="24" y="104"/>
                  </a:cxn>
                  <a:cxn ang="0">
                    <a:pos x="22" y="106"/>
                  </a:cxn>
                  <a:cxn ang="0">
                    <a:pos x="20" y="108"/>
                  </a:cxn>
                  <a:cxn ang="0">
                    <a:pos x="2" y="108"/>
                  </a:cxn>
                  <a:cxn ang="0">
                    <a:pos x="2" y="108"/>
                  </a:cxn>
                  <a:cxn ang="0">
                    <a:pos x="0" y="106"/>
                  </a:cxn>
                  <a:cxn ang="0">
                    <a:pos x="0" y="104"/>
                  </a:cxn>
                  <a:cxn ang="0">
                    <a:pos x="0" y="4"/>
                  </a:cxn>
                  <a:cxn ang="0">
                    <a:pos x="0" y="4"/>
                  </a:cxn>
                  <a:cxn ang="0">
                    <a:pos x="0" y="0"/>
                  </a:cxn>
                  <a:cxn ang="0">
                    <a:pos x="2"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2" y="108"/>
                    </a:lnTo>
                    <a:lnTo>
                      <a:pt x="2" y="108"/>
                    </a:lnTo>
                    <a:lnTo>
                      <a:pt x="0" y="106"/>
                    </a:lnTo>
                    <a:lnTo>
                      <a:pt x="0" y="104"/>
                    </a:lnTo>
                    <a:lnTo>
                      <a:pt x="0" y="4"/>
                    </a:lnTo>
                    <a:lnTo>
                      <a:pt x="0" y="4"/>
                    </a:lnTo>
                    <a:lnTo>
                      <a:pt x="0" y="0"/>
                    </a:lnTo>
                    <a:lnTo>
                      <a:pt x="2" y="0"/>
                    </a:lnTo>
                    <a:lnTo>
                      <a:pt x="20" y="0"/>
                    </a:lnTo>
                    <a:lnTo>
                      <a:pt x="20" y="0"/>
                    </a:lnTo>
                    <a:lnTo>
                      <a:pt x="22" y="0"/>
                    </a:lnTo>
                    <a:lnTo>
                      <a:pt x="24" y="4"/>
                    </a:lnTo>
                    <a:lnTo>
                      <a:pt x="24" y="104"/>
                    </a:lnTo>
                    <a:close/>
                  </a:path>
                </a:pathLst>
              </a:custGeom>
              <a:grpFill/>
              <a:ln w="9525">
                <a:noFill/>
                <a:round/>
              </a:ln>
            </p:spPr>
            <p:txBody>
              <a:bodyPr/>
              <a:lstStyle/>
              <a:p>
                <a:pPr defTabSz="913765">
                  <a:defRPr/>
                </a:pPr>
                <a:endParaRPr lang="zh-CN" altLang="en-US" sz="1200" b="1" kern="0">
                  <a:solidFill>
                    <a:srgbClr val="000000">
                      <a:lumMod val="50000"/>
                      <a:lumOff val="50000"/>
                    </a:srgbClr>
                  </a:solidFill>
                  <a:cs typeface="Times New Roman" panose="02020603050405020304" pitchFamily="18" charset="0"/>
                </a:endParaRPr>
              </a:p>
            </p:txBody>
          </p:sp>
          <p:sp>
            <p:nvSpPr>
              <p:cNvPr id="52" name="Freeform 39"/>
              <p:cNvSpPr/>
              <p:nvPr/>
            </p:nvSpPr>
            <p:spPr bwMode="auto">
              <a:xfrm>
                <a:off x="13528675" y="1809750"/>
                <a:ext cx="38100" cy="171450"/>
              </a:xfrm>
              <a:custGeom>
                <a:avLst/>
                <a:gdLst/>
                <a:ahLst/>
                <a:cxnLst>
                  <a:cxn ang="0">
                    <a:pos x="24" y="104"/>
                  </a:cxn>
                  <a:cxn ang="0">
                    <a:pos x="24" y="104"/>
                  </a:cxn>
                  <a:cxn ang="0">
                    <a:pos x="22" y="106"/>
                  </a:cxn>
                  <a:cxn ang="0">
                    <a:pos x="20" y="108"/>
                  </a:cxn>
                  <a:cxn ang="0">
                    <a:pos x="4" y="108"/>
                  </a:cxn>
                  <a:cxn ang="0">
                    <a:pos x="4" y="108"/>
                  </a:cxn>
                  <a:cxn ang="0">
                    <a:pos x="0" y="106"/>
                  </a:cxn>
                  <a:cxn ang="0">
                    <a:pos x="0" y="104"/>
                  </a:cxn>
                  <a:cxn ang="0">
                    <a:pos x="0" y="4"/>
                  </a:cxn>
                  <a:cxn ang="0">
                    <a:pos x="0" y="4"/>
                  </a:cxn>
                  <a:cxn ang="0">
                    <a:pos x="0" y="0"/>
                  </a:cxn>
                  <a:cxn ang="0">
                    <a:pos x="4"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4" y="108"/>
                    </a:lnTo>
                    <a:lnTo>
                      <a:pt x="4" y="108"/>
                    </a:lnTo>
                    <a:lnTo>
                      <a:pt x="0" y="106"/>
                    </a:lnTo>
                    <a:lnTo>
                      <a:pt x="0" y="104"/>
                    </a:lnTo>
                    <a:lnTo>
                      <a:pt x="0" y="4"/>
                    </a:lnTo>
                    <a:lnTo>
                      <a:pt x="0" y="4"/>
                    </a:lnTo>
                    <a:lnTo>
                      <a:pt x="0" y="0"/>
                    </a:lnTo>
                    <a:lnTo>
                      <a:pt x="4" y="0"/>
                    </a:lnTo>
                    <a:lnTo>
                      <a:pt x="20" y="0"/>
                    </a:lnTo>
                    <a:lnTo>
                      <a:pt x="20" y="0"/>
                    </a:lnTo>
                    <a:lnTo>
                      <a:pt x="22" y="0"/>
                    </a:lnTo>
                    <a:lnTo>
                      <a:pt x="24" y="4"/>
                    </a:lnTo>
                    <a:lnTo>
                      <a:pt x="24" y="104"/>
                    </a:lnTo>
                    <a:close/>
                  </a:path>
                </a:pathLst>
              </a:custGeom>
              <a:grpFill/>
              <a:ln w="9525">
                <a:noFill/>
                <a:round/>
              </a:ln>
            </p:spPr>
            <p:txBody>
              <a:bodyPr/>
              <a:lstStyle/>
              <a:p>
                <a:pPr defTabSz="913765">
                  <a:defRPr/>
                </a:pPr>
                <a:endParaRPr lang="zh-CN" altLang="en-US" sz="1200" b="1" kern="0">
                  <a:solidFill>
                    <a:srgbClr val="000000">
                      <a:lumMod val="50000"/>
                      <a:lumOff val="50000"/>
                    </a:srgbClr>
                  </a:solidFill>
                  <a:cs typeface="Times New Roman" panose="02020603050405020304" pitchFamily="18" charset="0"/>
                </a:endParaRPr>
              </a:p>
            </p:txBody>
          </p:sp>
          <p:sp>
            <p:nvSpPr>
              <p:cNvPr id="53" name="Freeform 40"/>
              <p:cNvSpPr/>
              <p:nvPr/>
            </p:nvSpPr>
            <p:spPr bwMode="auto">
              <a:xfrm>
                <a:off x="13642975" y="1809750"/>
                <a:ext cx="38100" cy="171450"/>
              </a:xfrm>
              <a:custGeom>
                <a:avLst/>
                <a:gdLst/>
                <a:ahLst/>
                <a:cxnLst>
                  <a:cxn ang="0">
                    <a:pos x="24" y="104"/>
                  </a:cxn>
                  <a:cxn ang="0">
                    <a:pos x="24" y="104"/>
                  </a:cxn>
                  <a:cxn ang="0">
                    <a:pos x="24" y="106"/>
                  </a:cxn>
                  <a:cxn ang="0">
                    <a:pos x="20" y="108"/>
                  </a:cxn>
                  <a:cxn ang="0">
                    <a:pos x="4" y="108"/>
                  </a:cxn>
                  <a:cxn ang="0">
                    <a:pos x="4" y="108"/>
                  </a:cxn>
                  <a:cxn ang="0">
                    <a:pos x="2" y="106"/>
                  </a:cxn>
                  <a:cxn ang="0">
                    <a:pos x="0" y="104"/>
                  </a:cxn>
                  <a:cxn ang="0">
                    <a:pos x="0" y="4"/>
                  </a:cxn>
                  <a:cxn ang="0">
                    <a:pos x="0" y="4"/>
                  </a:cxn>
                  <a:cxn ang="0">
                    <a:pos x="2" y="0"/>
                  </a:cxn>
                  <a:cxn ang="0">
                    <a:pos x="4" y="0"/>
                  </a:cxn>
                  <a:cxn ang="0">
                    <a:pos x="20" y="0"/>
                  </a:cxn>
                  <a:cxn ang="0">
                    <a:pos x="20" y="0"/>
                  </a:cxn>
                  <a:cxn ang="0">
                    <a:pos x="24" y="0"/>
                  </a:cxn>
                  <a:cxn ang="0">
                    <a:pos x="24" y="4"/>
                  </a:cxn>
                  <a:cxn ang="0">
                    <a:pos x="24" y="104"/>
                  </a:cxn>
                </a:cxnLst>
                <a:rect l="0" t="0" r="r" b="b"/>
                <a:pathLst>
                  <a:path w="24" h="108">
                    <a:moveTo>
                      <a:pt x="24" y="104"/>
                    </a:moveTo>
                    <a:lnTo>
                      <a:pt x="24" y="104"/>
                    </a:lnTo>
                    <a:lnTo>
                      <a:pt x="24" y="106"/>
                    </a:lnTo>
                    <a:lnTo>
                      <a:pt x="20" y="108"/>
                    </a:lnTo>
                    <a:lnTo>
                      <a:pt x="4" y="108"/>
                    </a:lnTo>
                    <a:lnTo>
                      <a:pt x="4" y="108"/>
                    </a:lnTo>
                    <a:lnTo>
                      <a:pt x="2" y="106"/>
                    </a:lnTo>
                    <a:lnTo>
                      <a:pt x="0" y="104"/>
                    </a:lnTo>
                    <a:lnTo>
                      <a:pt x="0" y="4"/>
                    </a:lnTo>
                    <a:lnTo>
                      <a:pt x="0" y="4"/>
                    </a:lnTo>
                    <a:lnTo>
                      <a:pt x="2" y="0"/>
                    </a:lnTo>
                    <a:lnTo>
                      <a:pt x="4" y="0"/>
                    </a:lnTo>
                    <a:lnTo>
                      <a:pt x="20" y="0"/>
                    </a:lnTo>
                    <a:lnTo>
                      <a:pt x="20" y="0"/>
                    </a:lnTo>
                    <a:lnTo>
                      <a:pt x="24" y="0"/>
                    </a:lnTo>
                    <a:lnTo>
                      <a:pt x="24" y="4"/>
                    </a:lnTo>
                    <a:lnTo>
                      <a:pt x="24" y="104"/>
                    </a:lnTo>
                    <a:close/>
                  </a:path>
                </a:pathLst>
              </a:custGeom>
              <a:grpFill/>
              <a:ln w="9525">
                <a:noFill/>
                <a:round/>
              </a:ln>
            </p:spPr>
            <p:txBody>
              <a:bodyPr/>
              <a:lstStyle/>
              <a:p>
                <a:pPr defTabSz="913765">
                  <a:defRPr/>
                </a:pPr>
                <a:endParaRPr lang="zh-CN" altLang="en-US" sz="1200" b="1" kern="0">
                  <a:solidFill>
                    <a:srgbClr val="000000">
                      <a:lumMod val="50000"/>
                      <a:lumOff val="50000"/>
                    </a:srgbClr>
                  </a:solidFill>
                  <a:cs typeface="Times New Roman" panose="02020603050405020304" pitchFamily="18" charset="0"/>
                </a:endParaRPr>
              </a:p>
            </p:txBody>
          </p:sp>
          <p:sp>
            <p:nvSpPr>
              <p:cNvPr id="54" name="Freeform 41"/>
              <p:cNvSpPr/>
              <p:nvPr/>
            </p:nvSpPr>
            <p:spPr bwMode="auto">
              <a:xfrm>
                <a:off x="13585825" y="1809750"/>
                <a:ext cx="38100" cy="171450"/>
              </a:xfrm>
              <a:custGeom>
                <a:avLst/>
                <a:gdLst/>
                <a:ahLst/>
                <a:cxnLst>
                  <a:cxn ang="0">
                    <a:pos x="24" y="104"/>
                  </a:cxn>
                  <a:cxn ang="0">
                    <a:pos x="24" y="104"/>
                  </a:cxn>
                  <a:cxn ang="0">
                    <a:pos x="22" y="106"/>
                  </a:cxn>
                  <a:cxn ang="0">
                    <a:pos x="20" y="108"/>
                  </a:cxn>
                  <a:cxn ang="0">
                    <a:pos x="4" y="108"/>
                  </a:cxn>
                  <a:cxn ang="0">
                    <a:pos x="4" y="108"/>
                  </a:cxn>
                  <a:cxn ang="0">
                    <a:pos x="2" y="106"/>
                  </a:cxn>
                  <a:cxn ang="0">
                    <a:pos x="0" y="104"/>
                  </a:cxn>
                  <a:cxn ang="0">
                    <a:pos x="0" y="4"/>
                  </a:cxn>
                  <a:cxn ang="0">
                    <a:pos x="0" y="4"/>
                  </a:cxn>
                  <a:cxn ang="0">
                    <a:pos x="2" y="0"/>
                  </a:cxn>
                  <a:cxn ang="0">
                    <a:pos x="4" y="0"/>
                  </a:cxn>
                  <a:cxn ang="0">
                    <a:pos x="20" y="0"/>
                  </a:cxn>
                  <a:cxn ang="0">
                    <a:pos x="20" y="0"/>
                  </a:cxn>
                  <a:cxn ang="0">
                    <a:pos x="22" y="0"/>
                  </a:cxn>
                  <a:cxn ang="0">
                    <a:pos x="24" y="4"/>
                  </a:cxn>
                  <a:cxn ang="0">
                    <a:pos x="24" y="104"/>
                  </a:cxn>
                </a:cxnLst>
                <a:rect l="0" t="0" r="r" b="b"/>
                <a:pathLst>
                  <a:path w="24" h="108">
                    <a:moveTo>
                      <a:pt x="24" y="104"/>
                    </a:moveTo>
                    <a:lnTo>
                      <a:pt x="24" y="104"/>
                    </a:lnTo>
                    <a:lnTo>
                      <a:pt x="22" y="106"/>
                    </a:lnTo>
                    <a:lnTo>
                      <a:pt x="20" y="108"/>
                    </a:lnTo>
                    <a:lnTo>
                      <a:pt x="4" y="108"/>
                    </a:lnTo>
                    <a:lnTo>
                      <a:pt x="4" y="108"/>
                    </a:lnTo>
                    <a:lnTo>
                      <a:pt x="2" y="106"/>
                    </a:lnTo>
                    <a:lnTo>
                      <a:pt x="0" y="104"/>
                    </a:lnTo>
                    <a:lnTo>
                      <a:pt x="0" y="4"/>
                    </a:lnTo>
                    <a:lnTo>
                      <a:pt x="0" y="4"/>
                    </a:lnTo>
                    <a:lnTo>
                      <a:pt x="2" y="0"/>
                    </a:lnTo>
                    <a:lnTo>
                      <a:pt x="4" y="0"/>
                    </a:lnTo>
                    <a:lnTo>
                      <a:pt x="20" y="0"/>
                    </a:lnTo>
                    <a:lnTo>
                      <a:pt x="20" y="0"/>
                    </a:lnTo>
                    <a:lnTo>
                      <a:pt x="22" y="0"/>
                    </a:lnTo>
                    <a:lnTo>
                      <a:pt x="24" y="4"/>
                    </a:lnTo>
                    <a:lnTo>
                      <a:pt x="24" y="104"/>
                    </a:lnTo>
                    <a:close/>
                  </a:path>
                </a:pathLst>
              </a:custGeom>
              <a:grpFill/>
              <a:ln w="9525">
                <a:noFill/>
                <a:round/>
              </a:ln>
            </p:spPr>
            <p:txBody>
              <a:bodyPr/>
              <a:lstStyle/>
              <a:p>
                <a:pPr defTabSz="913765">
                  <a:defRPr/>
                </a:pPr>
                <a:endParaRPr lang="zh-CN" altLang="en-US" sz="1200" b="1" kern="0">
                  <a:solidFill>
                    <a:srgbClr val="000000">
                      <a:lumMod val="50000"/>
                      <a:lumOff val="50000"/>
                    </a:srgbClr>
                  </a:solidFill>
                  <a:cs typeface="Times New Roman" panose="02020603050405020304" pitchFamily="18" charset="0"/>
                </a:endParaRPr>
              </a:p>
            </p:txBody>
          </p:sp>
          <p:sp>
            <p:nvSpPr>
              <p:cNvPr id="55" name="Freeform 42"/>
              <p:cNvSpPr/>
              <p:nvPr/>
            </p:nvSpPr>
            <p:spPr bwMode="auto">
              <a:xfrm>
                <a:off x="13700125" y="1809750"/>
                <a:ext cx="38100" cy="171450"/>
              </a:xfrm>
              <a:custGeom>
                <a:avLst/>
                <a:gdLst/>
                <a:ahLst/>
                <a:cxnLst>
                  <a:cxn ang="0">
                    <a:pos x="24" y="106"/>
                  </a:cxn>
                  <a:cxn ang="0">
                    <a:pos x="24" y="106"/>
                  </a:cxn>
                  <a:cxn ang="0">
                    <a:pos x="24" y="108"/>
                  </a:cxn>
                  <a:cxn ang="0">
                    <a:pos x="22" y="108"/>
                  </a:cxn>
                  <a:cxn ang="0">
                    <a:pos x="4" y="108"/>
                  </a:cxn>
                  <a:cxn ang="0">
                    <a:pos x="4" y="108"/>
                  </a:cxn>
                  <a:cxn ang="0">
                    <a:pos x="2" y="108"/>
                  </a:cxn>
                  <a:cxn ang="0">
                    <a:pos x="0" y="106"/>
                  </a:cxn>
                  <a:cxn ang="0">
                    <a:pos x="0" y="4"/>
                  </a:cxn>
                  <a:cxn ang="0">
                    <a:pos x="0" y="4"/>
                  </a:cxn>
                  <a:cxn ang="0">
                    <a:pos x="2" y="2"/>
                  </a:cxn>
                  <a:cxn ang="0">
                    <a:pos x="4" y="0"/>
                  </a:cxn>
                  <a:cxn ang="0">
                    <a:pos x="22" y="0"/>
                  </a:cxn>
                  <a:cxn ang="0">
                    <a:pos x="22" y="0"/>
                  </a:cxn>
                  <a:cxn ang="0">
                    <a:pos x="24" y="2"/>
                  </a:cxn>
                  <a:cxn ang="0">
                    <a:pos x="24" y="4"/>
                  </a:cxn>
                  <a:cxn ang="0">
                    <a:pos x="24" y="106"/>
                  </a:cxn>
                </a:cxnLst>
                <a:rect l="0" t="0" r="r" b="b"/>
                <a:pathLst>
                  <a:path w="24" h="108">
                    <a:moveTo>
                      <a:pt x="24" y="106"/>
                    </a:moveTo>
                    <a:lnTo>
                      <a:pt x="24" y="106"/>
                    </a:lnTo>
                    <a:lnTo>
                      <a:pt x="24" y="108"/>
                    </a:lnTo>
                    <a:lnTo>
                      <a:pt x="22" y="108"/>
                    </a:lnTo>
                    <a:lnTo>
                      <a:pt x="4" y="108"/>
                    </a:lnTo>
                    <a:lnTo>
                      <a:pt x="4" y="108"/>
                    </a:lnTo>
                    <a:lnTo>
                      <a:pt x="2" y="108"/>
                    </a:lnTo>
                    <a:lnTo>
                      <a:pt x="0" y="106"/>
                    </a:lnTo>
                    <a:lnTo>
                      <a:pt x="0" y="4"/>
                    </a:lnTo>
                    <a:lnTo>
                      <a:pt x="0" y="4"/>
                    </a:lnTo>
                    <a:lnTo>
                      <a:pt x="2" y="2"/>
                    </a:lnTo>
                    <a:lnTo>
                      <a:pt x="4" y="0"/>
                    </a:lnTo>
                    <a:lnTo>
                      <a:pt x="22" y="0"/>
                    </a:lnTo>
                    <a:lnTo>
                      <a:pt x="22" y="0"/>
                    </a:lnTo>
                    <a:lnTo>
                      <a:pt x="24" y="2"/>
                    </a:lnTo>
                    <a:lnTo>
                      <a:pt x="24" y="4"/>
                    </a:lnTo>
                    <a:lnTo>
                      <a:pt x="24" y="106"/>
                    </a:lnTo>
                    <a:close/>
                  </a:path>
                </a:pathLst>
              </a:custGeom>
              <a:grpFill/>
              <a:ln w="9525">
                <a:noFill/>
                <a:round/>
              </a:ln>
            </p:spPr>
            <p:txBody>
              <a:bodyPr/>
              <a:lstStyle/>
              <a:p>
                <a:pPr defTabSz="913765">
                  <a:defRPr/>
                </a:pPr>
                <a:endParaRPr lang="zh-CN" altLang="en-US" sz="1200" b="1" kern="0">
                  <a:solidFill>
                    <a:srgbClr val="000000">
                      <a:lumMod val="50000"/>
                      <a:lumOff val="50000"/>
                    </a:srgbClr>
                  </a:solidFill>
                  <a:cs typeface="Times New Roman" panose="02020603050405020304" pitchFamily="18" charset="0"/>
                </a:endParaRPr>
              </a:p>
            </p:txBody>
          </p:sp>
          <p:sp>
            <p:nvSpPr>
              <p:cNvPr id="56" name="Freeform 43"/>
              <p:cNvSpPr/>
              <p:nvPr/>
            </p:nvSpPr>
            <p:spPr bwMode="auto">
              <a:xfrm>
                <a:off x="13462000" y="1704975"/>
                <a:ext cx="285750" cy="88900"/>
              </a:xfrm>
              <a:custGeom>
                <a:avLst/>
                <a:gdLst/>
                <a:ahLst/>
                <a:cxnLst>
                  <a:cxn ang="0">
                    <a:pos x="58" y="8"/>
                  </a:cxn>
                  <a:cxn ang="0">
                    <a:pos x="58" y="8"/>
                  </a:cxn>
                  <a:cxn ang="0">
                    <a:pos x="64" y="6"/>
                  </a:cxn>
                  <a:cxn ang="0">
                    <a:pos x="72" y="2"/>
                  </a:cxn>
                  <a:cxn ang="0">
                    <a:pos x="90" y="0"/>
                  </a:cxn>
                  <a:cxn ang="0">
                    <a:pos x="108" y="2"/>
                  </a:cxn>
                  <a:cxn ang="0">
                    <a:pos x="116" y="6"/>
                  </a:cxn>
                  <a:cxn ang="0">
                    <a:pos x="122" y="8"/>
                  </a:cxn>
                  <a:cxn ang="0">
                    <a:pos x="168" y="36"/>
                  </a:cxn>
                  <a:cxn ang="0">
                    <a:pos x="168" y="36"/>
                  </a:cxn>
                  <a:cxn ang="0">
                    <a:pos x="178" y="44"/>
                  </a:cxn>
                  <a:cxn ang="0">
                    <a:pos x="180" y="48"/>
                  </a:cxn>
                  <a:cxn ang="0">
                    <a:pos x="180" y="50"/>
                  </a:cxn>
                  <a:cxn ang="0">
                    <a:pos x="178" y="52"/>
                  </a:cxn>
                  <a:cxn ang="0">
                    <a:pos x="174" y="54"/>
                  </a:cxn>
                  <a:cxn ang="0">
                    <a:pos x="162" y="56"/>
                  </a:cxn>
                  <a:cxn ang="0">
                    <a:pos x="128" y="56"/>
                  </a:cxn>
                  <a:cxn ang="0">
                    <a:pos x="128" y="56"/>
                  </a:cxn>
                  <a:cxn ang="0">
                    <a:pos x="52" y="56"/>
                  </a:cxn>
                  <a:cxn ang="0">
                    <a:pos x="18" y="56"/>
                  </a:cxn>
                  <a:cxn ang="0">
                    <a:pos x="18" y="56"/>
                  </a:cxn>
                  <a:cxn ang="0">
                    <a:pos x="6" y="54"/>
                  </a:cxn>
                  <a:cxn ang="0">
                    <a:pos x="2" y="52"/>
                  </a:cxn>
                  <a:cxn ang="0">
                    <a:pos x="0" y="50"/>
                  </a:cxn>
                  <a:cxn ang="0">
                    <a:pos x="0" y="48"/>
                  </a:cxn>
                  <a:cxn ang="0">
                    <a:pos x="2" y="44"/>
                  </a:cxn>
                  <a:cxn ang="0">
                    <a:pos x="12" y="36"/>
                  </a:cxn>
                  <a:cxn ang="0">
                    <a:pos x="58" y="8"/>
                  </a:cxn>
                </a:cxnLst>
                <a:rect l="0" t="0" r="r" b="b"/>
                <a:pathLst>
                  <a:path w="180" h="56">
                    <a:moveTo>
                      <a:pt x="58" y="8"/>
                    </a:moveTo>
                    <a:lnTo>
                      <a:pt x="58" y="8"/>
                    </a:lnTo>
                    <a:lnTo>
                      <a:pt x="64" y="6"/>
                    </a:lnTo>
                    <a:lnTo>
                      <a:pt x="72" y="2"/>
                    </a:lnTo>
                    <a:lnTo>
                      <a:pt x="90" y="0"/>
                    </a:lnTo>
                    <a:lnTo>
                      <a:pt x="108" y="2"/>
                    </a:lnTo>
                    <a:lnTo>
                      <a:pt x="116" y="6"/>
                    </a:lnTo>
                    <a:lnTo>
                      <a:pt x="122" y="8"/>
                    </a:lnTo>
                    <a:lnTo>
                      <a:pt x="168" y="36"/>
                    </a:lnTo>
                    <a:lnTo>
                      <a:pt x="168" y="36"/>
                    </a:lnTo>
                    <a:lnTo>
                      <a:pt x="178" y="44"/>
                    </a:lnTo>
                    <a:lnTo>
                      <a:pt x="180" y="48"/>
                    </a:lnTo>
                    <a:lnTo>
                      <a:pt x="180" y="50"/>
                    </a:lnTo>
                    <a:lnTo>
                      <a:pt x="178" y="52"/>
                    </a:lnTo>
                    <a:lnTo>
                      <a:pt x="174" y="54"/>
                    </a:lnTo>
                    <a:lnTo>
                      <a:pt x="162" y="56"/>
                    </a:lnTo>
                    <a:lnTo>
                      <a:pt x="128" y="56"/>
                    </a:lnTo>
                    <a:lnTo>
                      <a:pt x="128" y="56"/>
                    </a:lnTo>
                    <a:lnTo>
                      <a:pt x="52" y="56"/>
                    </a:lnTo>
                    <a:lnTo>
                      <a:pt x="18" y="56"/>
                    </a:lnTo>
                    <a:lnTo>
                      <a:pt x="18" y="56"/>
                    </a:lnTo>
                    <a:lnTo>
                      <a:pt x="6" y="54"/>
                    </a:lnTo>
                    <a:lnTo>
                      <a:pt x="2" y="52"/>
                    </a:lnTo>
                    <a:lnTo>
                      <a:pt x="0" y="50"/>
                    </a:lnTo>
                    <a:lnTo>
                      <a:pt x="0" y="48"/>
                    </a:lnTo>
                    <a:lnTo>
                      <a:pt x="2" y="44"/>
                    </a:lnTo>
                    <a:lnTo>
                      <a:pt x="12" y="36"/>
                    </a:lnTo>
                    <a:lnTo>
                      <a:pt x="58" y="8"/>
                    </a:lnTo>
                    <a:close/>
                  </a:path>
                </a:pathLst>
              </a:custGeom>
              <a:grpFill/>
              <a:ln w="9525">
                <a:noFill/>
                <a:round/>
              </a:ln>
            </p:spPr>
            <p:txBody>
              <a:bodyPr/>
              <a:lstStyle/>
              <a:p>
                <a:pPr defTabSz="913765">
                  <a:defRPr/>
                </a:pPr>
                <a:endParaRPr lang="zh-CN" altLang="en-US" sz="1200" b="1" kern="0">
                  <a:solidFill>
                    <a:srgbClr val="000000">
                      <a:lumMod val="50000"/>
                      <a:lumOff val="50000"/>
                    </a:srgbClr>
                  </a:solidFill>
                  <a:cs typeface="Times New Roman" panose="02020603050405020304" pitchFamily="18" charset="0"/>
                </a:endParaRPr>
              </a:p>
            </p:txBody>
          </p:sp>
          <p:sp>
            <p:nvSpPr>
              <p:cNvPr id="57" name="Freeform 44"/>
              <p:cNvSpPr>
                <a:spLocks noEditPoints="1"/>
              </p:cNvSpPr>
              <p:nvPr/>
            </p:nvSpPr>
            <p:spPr bwMode="auto">
              <a:xfrm>
                <a:off x="13433425" y="1987550"/>
                <a:ext cx="342900" cy="38100"/>
              </a:xfrm>
              <a:custGeom>
                <a:avLst/>
                <a:gdLst/>
                <a:ahLst/>
                <a:cxnLst>
                  <a:cxn ang="0">
                    <a:pos x="212" y="0"/>
                  </a:cxn>
                  <a:cxn ang="0">
                    <a:pos x="4" y="0"/>
                  </a:cxn>
                  <a:cxn ang="0">
                    <a:pos x="4" y="0"/>
                  </a:cxn>
                  <a:cxn ang="0">
                    <a:pos x="2" y="0"/>
                  </a:cxn>
                  <a:cxn ang="0">
                    <a:pos x="0" y="2"/>
                  </a:cxn>
                  <a:cxn ang="0">
                    <a:pos x="0" y="22"/>
                  </a:cxn>
                  <a:cxn ang="0">
                    <a:pos x="0" y="22"/>
                  </a:cxn>
                  <a:cxn ang="0">
                    <a:pos x="2" y="24"/>
                  </a:cxn>
                  <a:cxn ang="0">
                    <a:pos x="4" y="24"/>
                  </a:cxn>
                  <a:cxn ang="0">
                    <a:pos x="212" y="24"/>
                  </a:cxn>
                  <a:cxn ang="0">
                    <a:pos x="212" y="24"/>
                  </a:cxn>
                  <a:cxn ang="0">
                    <a:pos x="214" y="24"/>
                  </a:cxn>
                  <a:cxn ang="0">
                    <a:pos x="216" y="22"/>
                  </a:cxn>
                  <a:cxn ang="0">
                    <a:pos x="216" y="2"/>
                  </a:cxn>
                  <a:cxn ang="0">
                    <a:pos x="216" y="2"/>
                  </a:cxn>
                  <a:cxn ang="0">
                    <a:pos x="214" y="0"/>
                  </a:cxn>
                  <a:cxn ang="0">
                    <a:pos x="212" y="0"/>
                  </a:cxn>
                  <a:cxn ang="0">
                    <a:pos x="212" y="0"/>
                  </a:cxn>
                  <a:cxn ang="0">
                    <a:pos x="148" y="18"/>
                  </a:cxn>
                  <a:cxn ang="0">
                    <a:pos x="148" y="18"/>
                  </a:cxn>
                  <a:cxn ang="0">
                    <a:pos x="146" y="20"/>
                  </a:cxn>
                  <a:cxn ang="0">
                    <a:pos x="144" y="20"/>
                  </a:cxn>
                  <a:cxn ang="0">
                    <a:pos x="72" y="20"/>
                  </a:cxn>
                  <a:cxn ang="0">
                    <a:pos x="72" y="20"/>
                  </a:cxn>
                  <a:cxn ang="0">
                    <a:pos x="70" y="20"/>
                  </a:cxn>
                  <a:cxn ang="0">
                    <a:pos x="68" y="18"/>
                  </a:cxn>
                  <a:cxn ang="0">
                    <a:pos x="68" y="16"/>
                  </a:cxn>
                  <a:cxn ang="0">
                    <a:pos x="68" y="16"/>
                  </a:cxn>
                  <a:cxn ang="0">
                    <a:pos x="70" y="14"/>
                  </a:cxn>
                  <a:cxn ang="0">
                    <a:pos x="72" y="14"/>
                  </a:cxn>
                  <a:cxn ang="0">
                    <a:pos x="144" y="14"/>
                  </a:cxn>
                  <a:cxn ang="0">
                    <a:pos x="144" y="14"/>
                  </a:cxn>
                  <a:cxn ang="0">
                    <a:pos x="146" y="14"/>
                  </a:cxn>
                  <a:cxn ang="0">
                    <a:pos x="148" y="16"/>
                  </a:cxn>
                  <a:cxn ang="0">
                    <a:pos x="148" y="18"/>
                  </a:cxn>
                  <a:cxn ang="0">
                    <a:pos x="148" y="8"/>
                  </a:cxn>
                  <a:cxn ang="0">
                    <a:pos x="148" y="8"/>
                  </a:cxn>
                  <a:cxn ang="0">
                    <a:pos x="146" y="10"/>
                  </a:cxn>
                  <a:cxn ang="0">
                    <a:pos x="144" y="10"/>
                  </a:cxn>
                  <a:cxn ang="0">
                    <a:pos x="72" y="10"/>
                  </a:cxn>
                  <a:cxn ang="0">
                    <a:pos x="72" y="10"/>
                  </a:cxn>
                  <a:cxn ang="0">
                    <a:pos x="70" y="10"/>
                  </a:cxn>
                  <a:cxn ang="0">
                    <a:pos x="68" y="8"/>
                  </a:cxn>
                  <a:cxn ang="0">
                    <a:pos x="68" y="6"/>
                  </a:cxn>
                  <a:cxn ang="0">
                    <a:pos x="68" y="6"/>
                  </a:cxn>
                  <a:cxn ang="0">
                    <a:pos x="70" y="4"/>
                  </a:cxn>
                  <a:cxn ang="0">
                    <a:pos x="72" y="4"/>
                  </a:cxn>
                  <a:cxn ang="0">
                    <a:pos x="144" y="4"/>
                  </a:cxn>
                  <a:cxn ang="0">
                    <a:pos x="144" y="4"/>
                  </a:cxn>
                  <a:cxn ang="0">
                    <a:pos x="146" y="4"/>
                  </a:cxn>
                  <a:cxn ang="0">
                    <a:pos x="148" y="6"/>
                  </a:cxn>
                  <a:cxn ang="0">
                    <a:pos x="148" y="8"/>
                  </a:cxn>
                </a:cxnLst>
                <a:rect l="0" t="0" r="r" b="b"/>
                <a:pathLst>
                  <a:path w="216" h="24">
                    <a:moveTo>
                      <a:pt x="212" y="0"/>
                    </a:moveTo>
                    <a:lnTo>
                      <a:pt x="4" y="0"/>
                    </a:lnTo>
                    <a:lnTo>
                      <a:pt x="4" y="0"/>
                    </a:lnTo>
                    <a:lnTo>
                      <a:pt x="2" y="0"/>
                    </a:lnTo>
                    <a:lnTo>
                      <a:pt x="0" y="2"/>
                    </a:lnTo>
                    <a:lnTo>
                      <a:pt x="0" y="22"/>
                    </a:lnTo>
                    <a:lnTo>
                      <a:pt x="0" y="22"/>
                    </a:lnTo>
                    <a:lnTo>
                      <a:pt x="2" y="24"/>
                    </a:lnTo>
                    <a:lnTo>
                      <a:pt x="4" y="24"/>
                    </a:lnTo>
                    <a:lnTo>
                      <a:pt x="212" y="24"/>
                    </a:lnTo>
                    <a:lnTo>
                      <a:pt x="212" y="24"/>
                    </a:lnTo>
                    <a:lnTo>
                      <a:pt x="214" y="24"/>
                    </a:lnTo>
                    <a:lnTo>
                      <a:pt x="216" y="22"/>
                    </a:lnTo>
                    <a:lnTo>
                      <a:pt x="216" y="2"/>
                    </a:lnTo>
                    <a:lnTo>
                      <a:pt x="216" y="2"/>
                    </a:lnTo>
                    <a:lnTo>
                      <a:pt x="214" y="0"/>
                    </a:lnTo>
                    <a:lnTo>
                      <a:pt x="212" y="0"/>
                    </a:lnTo>
                    <a:lnTo>
                      <a:pt x="212" y="0"/>
                    </a:lnTo>
                    <a:close/>
                    <a:moveTo>
                      <a:pt x="148" y="18"/>
                    </a:moveTo>
                    <a:lnTo>
                      <a:pt x="148" y="18"/>
                    </a:lnTo>
                    <a:lnTo>
                      <a:pt x="146" y="20"/>
                    </a:lnTo>
                    <a:lnTo>
                      <a:pt x="144" y="20"/>
                    </a:lnTo>
                    <a:lnTo>
                      <a:pt x="72" y="20"/>
                    </a:lnTo>
                    <a:lnTo>
                      <a:pt x="72" y="20"/>
                    </a:lnTo>
                    <a:lnTo>
                      <a:pt x="70" y="20"/>
                    </a:lnTo>
                    <a:lnTo>
                      <a:pt x="68" y="18"/>
                    </a:lnTo>
                    <a:lnTo>
                      <a:pt x="68" y="16"/>
                    </a:lnTo>
                    <a:lnTo>
                      <a:pt x="68" y="16"/>
                    </a:lnTo>
                    <a:lnTo>
                      <a:pt x="70" y="14"/>
                    </a:lnTo>
                    <a:lnTo>
                      <a:pt x="72" y="14"/>
                    </a:lnTo>
                    <a:lnTo>
                      <a:pt x="144" y="14"/>
                    </a:lnTo>
                    <a:lnTo>
                      <a:pt x="144" y="14"/>
                    </a:lnTo>
                    <a:lnTo>
                      <a:pt x="146" y="14"/>
                    </a:lnTo>
                    <a:lnTo>
                      <a:pt x="148" y="16"/>
                    </a:lnTo>
                    <a:lnTo>
                      <a:pt x="148" y="18"/>
                    </a:lnTo>
                    <a:close/>
                    <a:moveTo>
                      <a:pt x="148" y="8"/>
                    </a:moveTo>
                    <a:lnTo>
                      <a:pt x="148" y="8"/>
                    </a:lnTo>
                    <a:lnTo>
                      <a:pt x="146" y="10"/>
                    </a:lnTo>
                    <a:lnTo>
                      <a:pt x="144" y="10"/>
                    </a:lnTo>
                    <a:lnTo>
                      <a:pt x="72" y="10"/>
                    </a:lnTo>
                    <a:lnTo>
                      <a:pt x="72" y="10"/>
                    </a:lnTo>
                    <a:lnTo>
                      <a:pt x="70" y="10"/>
                    </a:lnTo>
                    <a:lnTo>
                      <a:pt x="68" y="8"/>
                    </a:lnTo>
                    <a:lnTo>
                      <a:pt x="68" y="6"/>
                    </a:lnTo>
                    <a:lnTo>
                      <a:pt x="68" y="6"/>
                    </a:lnTo>
                    <a:lnTo>
                      <a:pt x="70" y="4"/>
                    </a:lnTo>
                    <a:lnTo>
                      <a:pt x="72" y="4"/>
                    </a:lnTo>
                    <a:lnTo>
                      <a:pt x="144" y="4"/>
                    </a:lnTo>
                    <a:lnTo>
                      <a:pt x="144" y="4"/>
                    </a:lnTo>
                    <a:lnTo>
                      <a:pt x="146" y="4"/>
                    </a:lnTo>
                    <a:lnTo>
                      <a:pt x="148" y="6"/>
                    </a:lnTo>
                    <a:lnTo>
                      <a:pt x="148" y="8"/>
                    </a:lnTo>
                    <a:close/>
                  </a:path>
                </a:pathLst>
              </a:custGeom>
              <a:grpFill/>
              <a:ln w="9525">
                <a:noFill/>
                <a:round/>
              </a:ln>
            </p:spPr>
            <p:txBody>
              <a:bodyPr/>
              <a:lstStyle/>
              <a:p>
                <a:pPr defTabSz="913765">
                  <a:defRPr/>
                </a:pPr>
                <a:endParaRPr lang="zh-CN" altLang="en-US" sz="1200" b="1" kern="0">
                  <a:solidFill>
                    <a:srgbClr val="000000">
                      <a:lumMod val="50000"/>
                      <a:lumOff val="50000"/>
                    </a:srgbClr>
                  </a:solidFill>
                  <a:cs typeface="Times New Roman" panose="02020603050405020304" pitchFamily="18" charset="0"/>
                </a:endParaRPr>
              </a:p>
            </p:txBody>
          </p:sp>
        </p:grpSp>
        <p:sp>
          <p:nvSpPr>
            <p:cNvPr id="58" name="KSO_Shape"/>
            <p:cNvSpPr/>
            <p:nvPr/>
          </p:nvSpPr>
          <p:spPr bwMode="auto">
            <a:xfrm>
              <a:off x="2568348" y="2244234"/>
              <a:ext cx="468296" cy="485352"/>
            </a:xfrm>
            <a:custGeom>
              <a:avLst/>
              <a:gdLst>
                <a:gd name="T0" fmla="*/ 2956978 w 3478213"/>
                <a:gd name="T1" fmla="*/ 1393784 h 3211513"/>
                <a:gd name="T2" fmla="*/ 2998784 w 3478213"/>
                <a:gd name="T3" fmla="*/ 1465108 h 3211513"/>
                <a:gd name="T4" fmla="*/ 2984849 w 3478213"/>
                <a:gd name="T5" fmla="*/ 1546733 h 3211513"/>
                <a:gd name="T6" fmla="*/ 2919951 w 3478213"/>
                <a:gd name="T7" fmla="*/ 1605377 h 3211513"/>
                <a:gd name="T8" fmla="*/ 2837137 w 3478213"/>
                <a:gd name="T9" fmla="*/ 1612113 h 3211513"/>
                <a:gd name="T10" fmla="*/ 2769453 w 3478213"/>
                <a:gd name="T11" fmla="*/ 1563771 h 3211513"/>
                <a:gd name="T12" fmla="*/ 2751934 w 3478213"/>
                <a:gd name="T13" fmla="*/ 1484127 h 3211513"/>
                <a:gd name="T14" fmla="*/ 2789360 w 3478213"/>
                <a:gd name="T15" fmla="*/ 1408049 h 3211513"/>
                <a:gd name="T16" fmla="*/ 2866998 w 3478213"/>
                <a:gd name="T17" fmla="*/ 1370010 h 3211513"/>
                <a:gd name="T18" fmla="*/ 2788191 w 3478213"/>
                <a:gd name="T19" fmla="*/ 1321594 h 3211513"/>
                <a:gd name="T20" fmla="*/ 2694072 w 3478213"/>
                <a:gd name="T21" fmla="*/ 1424385 h 3211513"/>
                <a:gd name="T22" fmla="*/ 2684541 w 3478213"/>
                <a:gd name="T23" fmla="*/ 1554957 h 3211513"/>
                <a:gd name="T24" fmla="*/ 2762775 w 3478213"/>
                <a:gd name="T25" fmla="*/ 1660923 h 3211513"/>
                <a:gd name="T26" fmla="*/ 2889458 w 3478213"/>
                <a:gd name="T27" fmla="*/ 1688307 h 3211513"/>
                <a:gd name="T28" fmla="*/ 3012964 w 3478213"/>
                <a:gd name="T29" fmla="*/ 1627585 h 3211513"/>
                <a:gd name="T30" fmla="*/ 3072930 w 3478213"/>
                <a:gd name="T31" fmla="*/ 1506141 h 3211513"/>
                <a:gd name="T32" fmla="*/ 3043940 w 3478213"/>
                <a:gd name="T33" fmla="*/ 1379538 h 3211513"/>
                <a:gd name="T34" fmla="*/ 2937113 w 3478213"/>
                <a:gd name="T35" fmla="*/ 1302544 h 3211513"/>
                <a:gd name="T36" fmla="*/ 2987548 w 3478213"/>
                <a:gd name="T37" fmla="*/ 1193801 h 3211513"/>
                <a:gd name="T38" fmla="*/ 3151561 w 3478213"/>
                <a:gd name="T39" fmla="*/ 1325166 h 3211513"/>
                <a:gd name="T40" fmla="*/ 3186508 w 3478213"/>
                <a:gd name="T41" fmla="*/ 1528366 h 3211513"/>
                <a:gd name="T42" fmla="*/ 3081667 w 3478213"/>
                <a:gd name="T43" fmla="*/ 1718470 h 3211513"/>
                <a:gd name="T44" fmla="*/ 2882707 w 3478213"/>
                <a:gd name="T45" fmla="*/ 1805782 h 3211513"/>
                <a:gd name="T46" fmla="*/ 2683350 w 3478213"/>
                <a:gd name="T47" fmla="*/ 1751807 h 3211513"/>
                <a:gd name="T48" fmla="*/ 2567786 w 3478213"/>
                <a:gd name="T49" fmla="*/ 1576785 h 3211513"/>
                <a:gd name="T50" fmla="*/ 2593202 w 3478213"/>
                <a:gd name="T51" fmla="*/ 1369616 h 3211513"/>
                <a:gd name="T52" fmla="*/ 2750067 w 3478213"/>
                <a:gd name="T53" fmla="*/ 1212851 h 3211513"/>
                <a:gd name="T54" fmla="*/ 2576409 w 3478213"/>
                <a:gd name="T55" fmla="*/ 1044344 h 3211513"/>
                <a:gd name="T56" fmla="*/ 991109 w 3478213"/>
                <a:gd name="T57" fmla="*/ 1076476 h 3211513"/>
                <a:gd name="T58" fmla="*/ 1499961 w 3478213"/>
                <a:gd name="T59" fmla="*/ 1286727 h 3211513"/>
                <a:gd name="T60" fmla="*/ 1804796 w 3478213"/>
                <a:gd name="T61" fmla="*/ 1336314 h 3211513"/>
                <a:gd name="T62" fmla="*/ 1979838 w 3478213"/>
                <a:gd name="T63" fmla="*/ 1293868 h 3211513"/>
                <a:gd name="T64" fmla="*/ 2084625 w 3478213"/>
                <a:gd name="T65" fmla="*/ 1155023 h 3211513"/>
                <a:gd name="T66" fmla="*/ 2108043 w 3478213"/>
                <a:gd name="T67" fmla="*/ 947152 h 3211513"/>
                <a:gd name="T68" fmla="*/ 2172344 w 3478213"/>
                <a:gd name="T69" fmla="*/ 873763 h 3211513"/>
                <a:gd name="T70" fmla="*/ 2351355 w 3478213"/>
                <a:gd name="T71" fmla="*/ 851547 h 3211513"/>
                <a:gd name="T72" fmla="*/ 3124160 w 3478213"/>
                <a:gd name="T73" fmla="*/ 1023318 h 3211513"/>
                <a:gd name="T74" fmla="*/ 1244741 w 3478213"/>
                <a:gd name="T75" fmla="*/ 2199136 h 3211513"/>
                <a:gd name="T76" fmla="*/ 1290784 w 3478213"/>
                <a:gd name="T77" fmla="*/ 2380824 h 3211513"/>
                <a:gd name="T78" fmla="*/ 1214575 w 3478213"/>
                <a:gd name="T79" fmla="*/ 2522049 h 3211513"/>
                <a:gd name="T80" fmla="*/ 1065333 w 3478213"/>
                <a:gd name="T81" fmla="*/ 2584331 h 3211513"/>
                <a:gd name="T82" fmla="*/ 495752 w 3478213"/>
                <a:gd name="T83" fmla="*/ 2943344 h 3211513"/>
                <a:gd name="T84" fmla="*/ 411208 w 3478213"/>
                <a:gd name="T85" fmla="*/ 3131380 h 3211513"/>
                <a:gd name="T86" fmla="*/ 282209 w 3478213"/>
                <a:gd name="T87" fmla="*/ 3211116 h 3211513"/>
                <a:gd name="T88" fmla="*/ 187742 w 3478213"/>
                <a:gd name="T89" fmla="*/ 3184141 h 3211513"/>
                <a:gd name="T90" fmla="*/ 62712 w 3478213"/>
                <a:gd name="T91" fmla="*/ 2994915 h 3211513"/>
                <a:gd name="T92" fmla="*/ 30164 w 3478213"/>
                <a:gd name="T93" fmla="*/ 2692630 h 3211513"/>
                <a:gd name="T94" fmla="*/ 107564 w 3478213"/>
                <a:gd name="T95" fmla="*/ 2428032 h 3211513"/>
                <a:gd name="T96" fmla="*/ 228624 w 3478213"/>
                <a:gd name="T97" fmla="*/ 2317749 h 3211513"/>
                <a:gd name="T98" fmla="*/ 331030 w 3478213"/>
                <a:gd name="T99" fmla="*/ 2324096 h 3211513"/>
                <a:gd name="T100" fmla="*/ 431054 w 3478213"/>
                <a:gd name="T101" fmla="*/ 2419304 h 3211513"/>
                <a:gd name="T102" fmla="*/ 825990 w 3478213"/>
                <a:gd name="T103" fmla="*/ 2264195 h 3211513"/>
                <a:gd name="T104" fmla="*/ 910534 w 3478213"/>
                <a:gd name="T105" fmla="*/ 2150738 h 3211513"/>
                <a:gd name="T106" fmla="*/ 2583951 w 3478213"/>
                <a:gd name="T107" fmla="*/ 833835 h 3211513"/>
                <a:gd name="T108" fmla="*/ 2210392 w 3478213"/>
                <a:gd name="T109" fmla="*/ 791369 h 3211513"/>
                <a:gd name="T110" fmla="*/ 2083358 w 3478213"/>
                <a:gd name="T111" fmla="*/ 839391 h 3211513"/>
                <a:gd name="T112" fmla="*/ 2026986 w 3478213"/>
                <a:gd name="T113" fmla="*/ 944960 h 3211513"/>
                <a:gd name="T114" fmla="*/ 1999595 w 3478213"/>
                <a:gd name="T115" fmla="*/ 1154113 h 3211513"/>
                <a:gd name="T116" fmla="*/ 1890028 w 3478213"/>
                <a:gd name="T117" fmla="*/ 1254919 h 3211513"/>
                <a:gd name="T118" fmla="*/ 1709004 w 3478213"/>
                <a:gd name="T119" fmla="*/ 1276351 h 3211513"/>
                <a:gd name="T120" fmla="*/ 1346561 w 3478213"/>
                <a:gd name="T121" fmla="*/ 1188641 h 3211513"/>
                <a:gd name="T122" fmla="*/ 802299 w 3478213"/>
                <a:gd name="T123" fmla="*/ 928291 h 321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8213" h="3211513">
                  <a:moveTo>
                    <a:pt x="2884914" y="1368425"/>
                  </a:moveTo>
                  <a:lnTo>
                    <a:pt x="2890488" y="1368821"/>
                  </a:lnTo>
                  <a:lnTo>
                    <a:pt x="2896859" y="1369218"/>
                  </a:lnTo>
                  <a:lnTo>
                    <a:pt x="2902433" y="1370406"/>
                  </a:lnTo>
                  <a:lnTo>
                    <a:pt x="2908405" y="1371595"/>
                  </a:lnTo>
                  <a:lnTo>
                    <a:pt x="2914377" y="1372784"/>
                  </a:lnTo>
                  <a:lnTo>
                    <a:pt x="2919951" y="1374369"/>
                  </a:lnTo>
                  <a:lnTo>
                    <a:pt x="2925525" y="1376350"/>
                  </a:lnTo>
                  <a:lnTo>
                    <a:pt x="2931099" y="1378728"/>
                  </a:lnTo>
                  <a:lnTo>
                    <a:pt x="2936673" y="1381105"/>
                  </a:lnTo>
                  <a:lnTo>
                    <a:pt x="2941849" y="1384275"/>
                  </a:lnTo>
                  <a:lnTo>
                    <a:pt x="2946627" y="1387048"/>
                  </a:lnTo>
                  <a:lnTo>
                    <a:pt x="2951803" y="1390218"/>
                  </a:lnTo>
                  <a:lnTo>
                    <a:pt x="2956978" y="1393784"/>
                  </a:lnTo>
                  <a:lnTo>
                    <a:pt x="2961756" y="1398143"/>
                  </a:lnTo>
                  <a:lnTo>
                    <a:pt x="2965738" y="1402105"/>
                  </a:lnTo>
                  <a:lnTo>
                    <a:pt x="2970515" y="1406464"/>
                  </a:lnTo>
                  <a:lnTo>
                    <a:pt x="2974099" y="1411219"/>
                  </a:lnTo>
                  <a:lnTo>
                    <a:pt x="2978080" y="1415974"/>
                  </a:lnTo>
                  <a:lnTo>
                    <a:pt x="2981265" y="1421125"/>
                  </a:lnTo>
                  <a:lnTo>
                    <a:pt x="2984849" y="1426276"/>
                  </a:lnTo>
                  <a:lnTo>
                    <a:pt x="2987636" y="1431427"/>
                  </a:lnTo>
                  <a:lnTo>
                    <a:pt x="2990423" y="1436975"/>
                  </a:lnTo>
                  <a:lnTo>
                    <a:pt x="2992413" y="1442522"/>
                  </a:lnTo>
                  <a:lnTo>
                    <a:pt x="2994404" y="1448070"/>
                  </a:lnTo>
                  <a:lnTo>
                    <a:pt x="2996395" y="1453221"/>
                  </a:lnTo>
                  <a:lnTo>
                    <a:pt x="2997987" y="1459164"/>
                  </a:lnTo>
                  <a:lnTo>
                    <a:pt x="2998784" y="1465108"/>
                  </a:lnTo>
                  <a:lnTo>
                    <a:pt x="2999580" y="1471051"/>
                  </a:lnTo>
                  <a:lnTo>
                    <a:pt x="3000376" y="1476995"/>
                  </a:lnTo>
                  <a:lnTo>
                    <a:pt x="3000376" y="1482939"/>
                  </a:lnTo>
                  <a:lnTo>
                    <a:pt x="3000376" y="1488882"/>
                  </a:lnTo>
                  <a:lnTo>
                    <a:pt x="3000376" y="1494429"/>
                  </a:lnTo>
                  <a:lnTo>
                    <a:pt x="2999580" y="1500373"/>
                  </a:lnTo>
                  <a:lnTo>
                    <a:pt x="2998784" y="1506317"/>
                  </a:lnTo>
                  <a:lnTo>
                    <a:pt x="2997589" y="1512260"/>
                  </a:lnTo>
                  <a:lnTo>
                    <a:pt x="2996395" y="1518204"/>
                  </a:lnTo>
                  <a:lnTo>
                    <a:pt x="2994404" y="1524147"/>
                  </a:lnTo>
                  <a:lnTo>
                    <a:pt x="2992413" y="1529695"/>
                  </a:lnTo>
                  <a:lnTo>
                    <a:pt x="2990423" y="1535242"/>
                  </a:lnTo>
                  <a:lnTo>
                    <a:pt x="2987636" y="1540789"/>
                  </a:lnTo>
                  <a:lnTo>
                    <a:pt x="2984849" y="1546733"/>
                  </a:lnTo>
                  <a:lnTo>
                    <a:pt x="2982062" y="1551884"/>
                  </a:lnTo>
                  <a:lnTo>
                    <a:pt x="2978478" y="1557035"/>
                  </a:lnTo>
                  <a:lnTo>
                    <a:pt x="2974497" y="1562187"/>
                  </a:lnTo>
                  <a:lnTo>
                    <a:pt x="2970913" y="1567338"/>
                  </a:lnTo>
                  <a:lnTo>
                    <a:pt x="2966534" y="1572489"/>
                  </a:lnTo>
                  <a:lnTo>
                    <a:pt x="2962154" y="1576847"/>
                  </a:lnTo>
                  <a:lnTo>
                    <a:pt x="2957377" y="1581602"/>
                  </a:lnTo>
                  <a:lnTo>
                    <a:pt x="2952201" y="1585565"/>
                  </a:lnTo>
                  <a:lnTo>
                    <a:pt x="2947423" y="1589923"/>
                  </a:lnTo>
                  <a:lnTo>
                    <a:pt x="2941849" y="1593489"/>
                  </a:lnTo>
                  <a:lnTo>
                    <a:pt x="2936275" y="1597056"/>
                  </a:lnTo>
                  <a:lnTo>
                    <a:pt x="2930701" y="1599829"/>
                  </a:lnTo>
                  <a:lnTo>
                    <a:pt x="2925127" y="1602999"/>
                  </a:lnTo>
                  <a:lnTo>
                    <a:pt x="2919951" y="1605377"/>
                  </a:lnTo>
                  <a:lnTo>
                    <a:pt x="2913979" y="1608150"/>
                  </a:lnTo>
                  <a:lnTo>
                    <a:pt x="2908007" y="1609735"/>
                  </a:lnTo>
                  <a:lnTo>
                    <a:pt x="2902035" y="1611716"/>
                  </a:lnTo>
                  <a:lnTo>
                    <a:pt x="2896062" y="1612905"/>
                  </a:lnTo>
                  <a:lnTo>
                    <a:pt x="2890090" y="1614490"/>
                  </a:lnTo>
                  <a:lnTo>
                    <a:pt x="2884516" y="1615283"/>
                  </a:lnTo>
                  <a:lnTo>
                    <a:pt x="2878544" y="1615679"/>
                  </a:lnTo>
                  <a:lnTo>
                    <a:pt x="2872572" y="1616075"/>
                  </a:lnTo>
                  <a:lnTo>
                    <a:pt x="2866202" y="1616075"/>
                  </a:lnTo>
                  <a:lnTo>
                    <a:pt x="2860230" y="1616075"/>
                  </a:lnTo>
                  <a:lnTo>
                    <a:pt x="2854257" y="1615283"/>
                  </a:lnTo>
                  <a:lnTo>
                    <a:pt x="2848285" y="1614490"/>
                  </a:lnTo>
                  <a:lnTo>
                    <a:pt x="2843109" y="1613301"/>
                  </a:lnTo>
                  <a:lnTo>
                    <a:pt x="2837137" y="1612113"/>
                  </a:lnTo>
                  <a:lnTo>
                    <a:pt x="2831165" y="1610528"/>
                  </a:lnTo>
                  <a:lnTo>
                    <a:pt x="2825591" y="1608547"/>
                  </a:lnTo>
                  <a:lnTo>
                    <a:pt x="2820017" y="1606169"/>
                  </a:lnTo>
                  <a:lnTo>
                    <a:pt x="2814841" y="1603792"/>
                  </a:lnTo>
                  <a:lnTo>
                    <a:pt x="2809665" y="1601018"/>
                  </a:lnTo>
                  <a:lnTo>
                    <a:pt x="2804489" y="1597848"/>
                  </a:lnTo>
                  <a:lnTo>
                    <a:pt x="2799314" y="1594678"/>
                  </a:lnTo>
                  <a:lnTo>
                    <a:pt x="2794536" y="1590716"/>
                  </a:lnTo>
                  <a:lnTo>
                    <a:pt x="2789758" y="1587150"/>
                  </a:lnTo>
                  <a:lnTo>
                    <a:pt x="2784980" y="1582791"/>
                  </a:lnTo>
                  <a:lnTo>
                    <a:pt x="2780999" y="1578036"/>
                  </a:lnTo>
                  <a:lnTo>
                    <a:pt x="2777017" y="1573677"/>
                  </a:lnTo>
                  <a:lnTo>
                    <a:pt x="2773434" y="1568923"/>
                  </a:lnTo>
                  <a:lnTo>
                    <a:pt x="2769453" y="1563771"/>
                  </a:lnTo>
                  <a:lnTo>
                    <a:pt x="2766666" y="1558620"/>
                  </a:lnTo>
                  <a:lnTo>
                    <a:pt x="2763481" y="1553469"/>
                  </a:lnTo>
                  <a:lnTo>
                    <a:pt x="2761092" y="1547922"/>
                  </a:lnTo>
                  <a:lnTo>
                    <a:pt x="2758703" y="1542374"/>
                  </a:lnTo>
                  <a:lnTo>
                    <a:pt x="2756712" y="1536827"/>
                  </a:lnTo>
                  <a:lnTo>
                    <a:pt x="2755120" y="1531280"/>
                  </a:lnTo>
                  <a:lnTo>
                    <a:pt x="2753527" y="1525732"/>
                  </a:lnTo>
                  <a:lnTo>
                    <a:pt x="2752731" y="1519789"/>
                  </a:lnTo>
                  <a:lnTo>
                    <a:pt x="2751536" y="1513845"/>
                  </a:lnTo>
                  <a:lnTo>
                    <a:pt x="2751138" y="1507902"/>
                  </a:lnTo>
                  <a:lnTo>
                    <a:pt x="2751138" y="1501958"/>
                  </a:lnTo>
                  <a:lnTo>
                    <a:pt x="2751138" y="1496411"/>
                  </a:lnTo>
                  <a:lnTo>
                    <a:pt x="2751138" y="1490467"/>
                  </a:lnTo>
                  <a:lnTo>
                    <a:pt x="2751934" y="1484127"/>
                  </a:lnTo>
                  <a:lnTo>
                    <a:pt x="2752731" y="1478184"/>
                  </a:lnTo>
                  <a:lnTo>
                    <a:pt x="2753527" y="1472240"/>
                  </a:lnTo>
                  <a:lnTo>
                    <a:pt x="2755120" y="1466296"/>
                  </a:lnTo>
                  <a:lnTo>
                    <a:pt x="2756712" y="1461145"/>
                  </a:lnTo>
                  <a:lnTo>
                    <a:pt x="2759101" y="1455202"/>
                  </a:lnTo>
                  <a:lnTo>
                    <a:pt x="2761092" y="1449258"/>
                  </a:lnTo>
                  <a:lnTo>
                    <a:pt x="2763481" y="1443711"/>
                  </a:lnTo>
                  <a:lnTo>
                    <a:pt x="2766666" y="1438163"/>
                  </a:lnTo>
                  <a:lnTo>
                    <a:pt x="2769453" y="1433012"/>
                  </a:lnTo>
                  <a:lnTo>
                    <a:pt x="2773036" y="1427861"/>
                  </a:lnTo>
                  <a:lnTo>
                    <a:pt x="2776619" y="1422314"/>
                  </a:lnTo>
                  <a:lnTo>
                    <a:pt x="2780601" y="1417559"/>
                  </a:lnTo>
                  <a:lnTo>
                    <a:pt x="2784582" y="1412804"/>
                  </a:lnTo>
                  <a:lnTo>
                    <a:pt x="2789360" y="1408049"/>
                  </a:lnTo>
                  <a:lnTo>
                    <a:pt x="2794138" y="1403294"/>
                  </a:lnTo>
                  <a:lnTo>
                    <a:pt x="2798915" y="1399332"/>
                  </a:lnTo>
                  <a:lnTo>
                    <a:pt x="2804091" y="1394973"/>
                  </a:lnTo>
                  <a:lnTo>
                    <a:pt x="2809665" y="1391407"/>
                  </a:lnTo>
                  <a:lnTo>
                    <a:pt x="2814841" y="1387841"/>
                  </a:lnTo>
                  <a:lnTo>
                    <a:pt x="2820017" y="1385067"/>
                  </a:lnTo>
                  <a:lnTo>
                    <a:pt x="2825989" y="1381897"/>
                  </a:lnTo>
                  <a:lnTo>
                    <a:pt x="2831563" y="1379520"/>
                  </a:lnTo>
                  <a:lnTo>
                    <a:pt x="2837535" y="1377142"/>
                  </a:lnTo>
                  <a:lnTo>
                    <a:pt x="2843109" y="1374765"/>
                  </a:lnTo>
                  <a:lnTo>
                    <a:pt x="2849081" y="1373180"/>
                  </a:lnTo>
                  <a:lnTo>
                    <a:pt x="2854656" y="1371991"/>
                  </a:lnTo>
                  <a:lnTo>
                    <a:pt x="2861026" y="1370803"/>
                  </a:lnTo>
                  <a:lnTo>
                    <a:pt x="2866998" y="1370010"/>
                  </a:lnTo>
                  <a:lnTo>
                    <a:pt x="2872970" y="1368821"/>
                  </a:lnTo>
                  <a:lnTo>
                    <a:pt x="2878942" y="1368821"/>
                  </a:lnTo>
                  <a:lnTo>
                    <a:pt x="2884914" y="1368425"/>
                  </a:lnTo>
                  <a:close/>
                  <a:moveTo>
                    <a:pt x="2881118" y="1296194"/>
                  </a:moveTo>
                  <a:lnTo>
                    <a:pt x="2871587" y="1296591"/>
                  </a:lnTo>
                  <a:lnTo>
                    <a:pt x="2862056" y="1297385"/>
                  </a:lnTo>
                  <a:lnTo>
                    <a:pt x="2852525" y="1298973"/>
                  </a:lnTo>
                  <a:lnTo>
                    <a:pt x="2843391" y="1300957"/>
                  </a:lnTo>
                  <a:lnTo>
                    <a:pt x="2833463" y="1303338"/>
                  </a:lnTo>
                  <a:lnTo>
                    <a:pt x="2824329" y="1305719"/>
                  </a:lnTo>
                  <a:lnTo>
                    <a:pt x="2815196" y="1309291"/>
                  </a:lnTo>
                  <a:lnTo>
                    <a:pt x="2805665" y="1312863"/>
                  </a:lnTo>
                  <a:lnTo>
                    <a:pt x="2796928" y="1316832"/>
                  </a:lnTo>
                  <a:lnTo>
                    <a:pt x="2788191" y="1321594"/>
                  </a:lnTo>
                  <a:lnTo>
                    <a:pt x="2779057" y="1326357"/>
                  </a:lnTo>
                  <a:lnTo>
                    <a:pt x="2770717" y="1331913"/>
                  </a:lnTo>
                  <a:lnTo>
                    <a:pt x="2762378" y="1337866"/>
                  </a:lnTo>
                  <a:lnTo>
                    <a:pt x="2754435" y="1344613"/>
                  </a:lnTo>
                  <a:lnTo>
                    <a:pt x="2746493" y="1351360"/>
                  </a:lnTo>
                  <a:lnTo>
                    <a:pt x="2738947" y="1358504"/>
                  </a:lnTo>
                  <a:lnTo>
                    <a:pt x="2731799" y="1366044"/>
                  </a:lnTo>
                  <a:lnTo>
                    <a:pt x="2725048" y="1373585"/>
                  </a:lnTo>
                  <a:lnTo>
                    <a:pt x="2719091" y="1381523"/>
                  </a:lnTo>
                  <a:lnTo>
                    <a:pt x="2713134" y="1389857"/>
                  </a:lnTo>
                  <a:lnTo>
                    <a:pt x="2707574" y="1398588"/>
                  </a:lnTo>
                  <a:lnTo>
                    <a:pt x="2702809" y="1406923"/>
                  </a:lnTo>
                  <a:lnTo>
                    <a:pt x="2698440" y="1415654"/>
                  </a:lnTo>
                  <a:lnTo>
                    <a:pt x="2694072" y="1424385"/>
                  </a:lnTo>
                  <a:lnTo>
                    <a:pt x="2690498" y="1433910"/>
                  </a:lnTo>
                  <a:lnTo>
                    <a:pt x="2687321" y="1442641"/>
                  </a:lnTo>
                  <a:lnTo>
                    <a:pt x="2684541" y="1451770"/>
                  </a:lnTo>
                  <a:lnTo>
                    <a:pt x="2682555" y="1461295"/>
                  </a:lnTo>
                  <a:lnTo>
                    <a:pt x="2680570" y="1470820"/>
                  </a:lnTo>
                  <a:lnTo>
                    <a:pt x="2678981" y="1479948"/>
                  </a:lnTo>
                  <a:lnTo>
                    <a:pt x="2678187" y="1489473"/>
                  </a:lnTo>
                  <a:lnTo>
                    <a:pt x="2677790" y="1498998"/>
                  </a:lnTo>
                  <a:lnTo>
                    <a:pt x="2677790" y="1508126"/>
                  </a:lnTo>
                  <a:lnTo>
                    <a:pt x="2678187" y="1518048"/>
                  </a:lnTo>
                  <a:lnTo>
                    <a:pt x="2678981" y="1527176"/>
                  </a:lnTo>
                  <a:lnTo>
                    <a:pt x="2680173" y="1536304"/>
                  </a:lnTo>
                  <a:lnTo>
                    <a:pt x="2682158" y="1545829"/>
                  </a:lnTo>
                  <a:lnTo>
                    <a:pt x="2684541" y="1554957"/>
                  </a:lnTo>
                  <a:lnTo>
                    <a:pt x="2686924" y="1563688"/>
                  </a:lnTo>
                  <a:lnTo>
                    <a:pt x="2690498" y="1572420"/>
                  </a:lnTo>
                  <a:lnTo>
                    <a:pt x="2694072" y="1581548"/>
                  </a:lnTo>
                  <a:lnTo>
                    <a:pt x="2698043" y="1589882"/>
                  </a:lnTo>
                  <a:lnTo>
                    <a:pt x="2702809" y="1598217"/>
                  </a:lnTo>
                  <a:lnTo>
                    <a:pt x="2707574" y="1606551"/>
                  </a:lnTo>
                  <a:lnTo>
                    <a:pt x="2713134" y="1614488"/>
                  </a:lnTo>
                  <a:lnTo>
                    <a:pt x="2719488" y="1622426"/>
                  </a:lnTo>
                  <a:lnTo>
                    <a:pt x="2725842" y="1629967"/>
                  </a:lnTo>
                  <a:lnTo>
                    <a:pt x="2732593" y="1637110"/>
                  </a:lnTo>
                  <a:lnTo>
                    <a:pt x="2739741" y="1643857"/>
                  </a:lnTo>
                  <a:lnTo>
                    <a:pt x="2747287" y="1649413"/>
                  </a:lnTo>
                  <a:lnTo>
                    <a:pt x="2754832" y="1655367"/>
                  </a:lnTo>
                  <a:lnTo>
                    <a:pt x="2762775" y="1660923"/>
                  </a:lnTo>
                  <a:lnTo>
                    <a:pt x="2770717" y="1666082"/>
                  </a:lnTo>
                  <a:lnTo>
                    <a:pt x="2779057" y="1670051"/>
                  </a:lnTo>
                  <a:lnTo>
                    <a:pt x="2788191" y="1674417"/>
                  </a:lnTo>
                  <a:lnTo>
                    <a:pt x="2796531" y="1677592"/>
                  </a:lnTo>
                  <a:lnTo>
                    <a:pt x="2805267" y="1680767"/>
                  </a:lnTo>
                  <a:lnTo>
                    <a:pt x="2814798" y="1683545"/>
                  </a:lnTo>
                  <a:lnTo>
                    <a:pt x="2823932" y="1685926"/>
                  </a:lnTo>
                  <a:lnTo>
                    <a:pt x="2833066" y="1687513"/>
                  </a:lnTo>
                  <a:lnTo>
                    <a:pt x="2842597" y="1688704"/>
                  </a:lnTo>
                  <a:lnTo>
                    <a:pt x="2851731" y="1689498"/>
                  </a:lnTo>
                  <a:lnTo>
                    <a:pt x="2861262" y="1689895"/>
                  </a:lnTo>
                  <a:lnTo>
                    <a:pt x="2870793" y="1689895"/>
                  </a:lnTo>
                  <a:lnTo>
                    <a:pt x="2880324" y="1689498"/>
                  </a:lnTo>
                  <a:lnTo>
                    <a:pt x="2889458" y="1688307"/>
                  </a:lnTo>
                  <a:lnTo>
                    <a:pt x="2899386" y="1687117"/>
                  </a:lnTo>
                  <a:lnTo>
                    <a:pt x="2908520" y="1685529"/>
                  </a:lnTo>
                  <a:lnTo>
                    <a:pt x="2918051" y="1682751"/>
                  </a:lnTo>
                  <a:lnTo>
                    <a:pt x="2927582" y="1680370"/>
                  </a:lnTo>
                  <a:lnTo>
                    <a:pt x="2936716" y="1676798"/>
                  </a:lnTo>
                  <a:lnTo>
                    <a:pt x="2945453" y="1673226"/>
                  </a:lnTo>
                  <a:lnTo>
                    <a:pt x="2954984" y="1668860"/>
                  </a:lnTo>
                  <a:lnTo>
                    <a:pt x="2963720" y="1664495"/>
                  </a:lnTo>
                  <a:lnTo>
                    <a:pt x="2972457" y="1659335"/>
                  </a:lnTo>
                  <a:lnTo>
                    <a:pt x="2980797" y="1653779"/>
                  </a:lnTo>
                  <a:lnTo>
                    <a:pt x="2989534" y="1647826"/>
                  </a:lnTo>
                  <a:lnTo>
                    <a:pt x="2997476" y="1641476"/>
                  </a:lnTo>
                  <a:lnTo>
                    <a:pt x="3005419" y="1634729"/>
                  </a:lnTo>
                  <a:lnTo>
                    <a:pt x="3012964" y="1627585"/>
                  </a:lnTo>
                  <a:lnTo>
                    <a:pt x="3020112" y="1620045"/>
                  </a:lnTo>
                  <a:lnTo>
                    <a:pt x="3026466" y="1612107"/>
                  </a:lnTo>
                  <a:lnTo>
                    <a:pt x="3032820" y="1604170"/>
                  </a:lnTo>
                  <a:lnTo>
                    <a:pt x="3038777" y="1596232"/>
                  </a:lnTo>
                  <a:lnTo>
                    <a:pt x="3043940" y="1587898"/>
                  </a:lnTo>
                  <a:lnTo>
                    <a:pt x="3049102" y="1579167"/>
                  </a:lnTo>
                  <a:lnTo>
                    <a:pt x="3053471" y="1570435"/>
                  </a:lnTo>
                  <a:lnTo>
                    <a:pt x="3057442" y="1561704"/>
                  </a:lnTo>
                  <a:lnTo>
                    <a:pt x="3061413" y="1552576"/>
                  </a:lnTo>
                  <a:lnTo>
                    <a:pt x="3064193" y="1543051"/>
                  </a:lnTo>
                  <a:lnTo>
                    <a:pt x="3067370" y="1533923"/>
                  </a:lnTo>
                  <a:lnTo>
                    <a:pt x="3069356" y="1524795"/>
                  </a:lnTo>
                  <a:lnTo>
                    <a:pt x="3070944" y="1515270"/>
                  </a:lnTo>
                  <a:lnTo>
                    <a:pt x="3072930" y="1506141"/>
                  </a:lnTo>
                  <a:lnTo>
                    <a:pt x="3073724" y="1496616"/>
                  </a:lnTo>
                  <a:lnTo>
                    <a:pt x="3074121" y="1487092"/>
                  </a:lnTo>
                  <a:lnTo>
                    <a:pt x="3074121" y="1477566"/>
                  </a:lnTo>
                  <a:lnTo>
                    <a:pt x="3073724" y="1468438"/>
                  </a:lnTo>
                  <a:lnTo>
                    <a:pt x="3072930" y="1458913"/>
                  </a:lnTo>
                  <a:lnTo>
                    <a:pt x="3071341" y="1449388"/>
                  </a:lnTo>
                  <a:lnTo>
                    <a:pt x="3069356" y="1440657"/>
                  </a:lnTo>
                  <a:lnTo>
                    <a:pt x="3067370" y="1431132"/>
                  </a:lnTo>
                  <a:lnTo>
                    <a:pt x="3064590" y="1422004"/>
                  </a:lnTo>
                  <a:lnTo>
                    <a:pt x="3061413" y="1413273"/>
                  </a:lnTo>
                  <a:lnTo>
                    <a:pt x="3057442" y="1404144"/>
                  </a:lnTo>
                  <a:lnTo>
                    <a:pt x="3053868" y="1395810"/>
                  </a:lnTo>
                  <a:lnTo>
                    <a:pt x="3049102" y="1387476"/>
                  </a:lnTo>
                  <a:lnTo>
                    <a:pt x="3043940" y="1379538"/>
                  </a:lnTo>
                  <a:lnTo>
                    <a:pt x="3038777" y="1371601"/>
                  </a:lnTo>
                  <a:lnTo>
                    <a:pt x="3032423" y="1363663"/>
                  </a:lnTo>
                  <a:lnTo>
                    <a:pt x="3026069" y="1356519"/>
                  </a:lnTo>
                  <a:lnTo>
                    <a:pt x="3019318" y="1349376"/>
                  </a:lnTo>
                  <a:lnTo>
                    <a:pt x="3012170" y="1342629"/>
                  </a:lnTo>
                  <a:lnTo>
                    <a:pt x="3004624" y="1336279"/>
                  </a:lnTo>
                  <a:lnTo>
                    <a:pt x="2997079" y="1330326"/>
                  </a:lnTo>
                  <a:lnTo>
                    <a:pt x="2989136" y="1325166"/>
                  </a:lnTo>
                  <a:lnTo>
                    <a:pt x="2980797" y="1320007"/>
                  </a:lnTo>
                  <a:lnTo>
                    <a:pt x="2972457" y="1316038"/>
                  </a:lnTo>
                  <a:lnTo>
                    <a:pt x="2963720" y="1311673"/>
                  </a:lnTo>
                  <a:lnTo>
                    <a:pt x="2955381" y="1308497"/>
                  </a:lnTo>
                  <a:lnTo>
                    <a:pt x="2945850" y="1304926"/>
                  </a:lnTo>
                  <a:lnTo>
                    <a:pt x="2937113" y="1302544"/>
                  </a:lnTo>
                  <a:lnTo>
                    <a:pt x="2927979" y="1300560"/>
                  </a:lnTo>
                  <a:lnTo>
                    <a:pt x="2918448" y="1298576"/>
                  </a:lnTo>
                  <a:lnTo>
                    <a:pt x="2909314" y="1297385"/>
                  </a:lnTo>
                  <a:lnTo>
                    <a:pt x="2900180" y="1296591"/>
                  </a:lnTo>
                  <a:lnTo>
                    <a:pt x="2890252" y="1296194"/>
                  </a:lnTo>
                  <a:lnTo>
                    <a:pt x="2881118" y="1296194"/>
                  </a:lnTo>
                  <a:close/>
                  <a:moveTo>
                    <a:pt x="2884295" y="1179513"/>
                  </a:moveTo>
                  <a:lnTo>
                    <a:pt x="2899386" y="1179513"/>
                  </a:lnTo>
                  <a:lnTo>
                    <a:pt x="2914477" y="1179910"/>
                  </a:lnTo>
                  <a:lnTo>
                    <a:pt x="2929171" y="1181894"/>
                  </a:lnTo>
                  <a:lnTo>
                    <a:pt x="2943864" y="1183879"/>
                  </a:lnTo>
                  <a:lnTo>
                    <a:pt x="2958558" y="1186260"/>
                  </a:lnTo>
                  <a:lnTo>
                    <a:pt x="2973251" y="1189832"/>
                  </a:lnTo>
                  <a:lnTo>
                    <a:pt x="2987548" y="1193801"/>
                  </a:lnTo>
                  <a:lnTo>
                    <a:pt x="3001844" y="1198960"/>
                  </a:lnTo>
                  <a:lnTo>
                    <a:pt x="3015744" y="1204516"/>
                  </a:lnTo>
                  <a:lnTo>
                    <a:pt x="3029246" y="1211263"/>
                  </a:lnTo>
                  <a:lnTo>
                    <a:pt x="3042748" y="1218010"/>
                  </a:lnTo>
                  <a:lnTo>
                    <a:pt x="3055854" y="1225947"/>
                  </a:lnTo>
                  <a:lnTo>
                    <a:pt x="3068562" y="1234282"/>
                  </a:lnTo>
                  <a:lnTo>
                    <a:pt x="3080872" y="1243410"/>
                  </a:lnTo>
                  <a:lnTo>
                    <a:pt x="3092389" y="1253332"/>
                  </a:lnTo>
                  <a:lnTo>
                    <a:pt x="3103906" y="1264047"/>
                  </a:lnTo>
                  <a:lnTo>
                    <a:pt x="3115025" y="1275160"/>
                  </a:lnTo>
                  <a:lnTo>
                    <a:pt x="3124953" y="1287463"/>
                  </a:lnTo>
                  <a:lnTo>
                    <a:pt x="3134484" y="1299369"/>
                  </a:lnTo>
                  <a:lnTo>
                    <a:pt x="3143618" y="1312069"/>
                  </a:lnTo>
                  <a:lnTo>
                    <a:pt x="3151561" y="1325166"/>
                  </a:lnTo>
                  <a:lnTo>
                    <a:pt x="3158709" y="1338660"/>
                  </a:lnTo>
                  <a:lnTo>
                    <a:pt x="3165460" y="1352154"/>
                  </a:lnTo>
                  <a:lnTo>
                    <a:pt x="3171020" y="1366044"/>
                  </a:lnTo>
                  <a:lnTo>
                    <a:pt x="3175785" y="1380332"/>
                  </a:lnTo>
                  <a:lnTo>
                    <a:pt x="3180551" y="1394619"/>
                  </a:lnTo>
                  <a:lnTo>
                    <a:pt x="3183728" y="1408907"/>
                  </a:lnTo>
                  <a:lnTo>
                    <a:pt x="3186905" y="1423591"/>
                  </a:lnTo>
                  <a:lnTo>
                    <a:pt x="3188891" y="1438673"/>
                  </a:lnTo>
                  <a:lnTo>
                    <a:pt x="3190082" y="1453357"/>
                  </a:lnTo>
                  <a:lnTo>
                    <a:pt x="3190876" y="1468835"/>
                  </a:lnTo>
                  <a:lnTo>
                    <a:pt x="3190876" y="1483520"/>
                  </a:lnTo>
                  <a:lnTo>
                    <a:pt x="3190082" y="1498601"/>
                  </a:lnTo>
                  <a:lnTo>
                    <a:pt x="3188891" y="1513682"/>
                  </a:lnTo>
                  <a:lnTo>
                    <a:pt x="3186508" y="1528366"/>
                  </a:lnTo>
                  <a:lnTo>
                    <a:pt x="3183728" y="1543448"/>
                  </a:lnTo>
                  <a:lnTo>
                    <a:pt x="3180154" y="1558132"/>
                  </a:lnTo>
                  <a:lnTo>
                    <a:pt x="3175785" y="1573213"/>
                  </a:lnTo>
                  <a:lnTo>
                    <a:pt x="3171020" y="1587898"/>
                  </a:lnTo>
                  <a:lnTo>
                    <a:pt x="3165063" y="1602185"/>
                  </a:lnTo>
                  <a:lnTo>
                    <a:pt x="3158709" y="1616076"/>
                  </a:lnTo>
                  <a:lnTo>
                    <a:pt x="3151561" y="1630363"/>
                  </a:lnTo>
                  <a:lnTo>
                    <a:pt x="3143618" y="1643857"/>
                  </a:lnTo>
                  <a:lnTo>
                    <a:pt x="3134881" y="1657351"/>
                  </a:lnTo>
                  <a:lnTo>
                    <a:pt x="3125748" y="1670051"/>
                  </a:lnTo>
                  <a:lnTo>
                    <a:pt x="3115819" y="1682751"/>
                  </a:lnTo>
                  <a:lnTo>
                    <a:pt x="3105097" y="1695054"/>
                  </a:lnTo>
                  <a:lnTo>
                    <a:pt x="3093978" y="1707357"/>
                  </a:lnTo>
                  <a:lnTo>
                    <a:pt x="3081667" y="1718470"/>
                  </a:lnTo>
                  <a:lnTo>
                    <a:pt x="3068959" y="1729582"/>
                  </a:lnTo>
                  <a:lnTo>
                    <a:pt x="3056251" y="1739504"/>
                  </a:lnTo>
                  <a:lnTo>
                    <a:pt x="3042748" y="1749029"/>
                  </a:lnTo>
                  <a:lnTo>
                    <a:pt x="3029246" y="1757760"/>
                  </a:lnTo>
                  <a:lnTo>
                    <a:pt x="3015347" y="1765698"/>
                  </a:lnTo>
                  <a:lnTo>
                    <a:pt x="3001447" y="1773239"/>
                  </a:lnTo>
                  <a:lnTo>
                    <a:pt x="2987151" y="1779589"/>
                  </a:lnTo>
                  <a:lnTo>
                    <a:pt x="2972457" y="1785542"/>
                  </a:lnTo>
                  <a:lnTo>
                    <a:pt x="2957764" y="1790701"/>
                  </a:lnTo>
                  <a:lnTo>
                    <a:pt x="2943070" y="1795067"/>
                  </a:lnTo>
                  <a:lnTo>
                    <a:pt x="2927979" y="1799035"/>
                  </a:lnTo>
                  <a:lnTo>
                    <a:pt x="2913285" y="1801814"/>
                  </a:lnTo>
                  <a:lnTo>
                    <a:pt x="2898195" y="1804195"/>
                  </a:lnTo>
                  <a:lnTo>
                    <a:pt x="2882707" y="1805782"/>
                  </a:lnTo>
                  <a:lnTo>
                    <a:pt x="2867616" y="1806179"/>
                  </a:lnTo>
                  <a:lnTo>
                    <a:pt x="2852525" y="1806576"/>
                  </a:lnTo>
                  <a:lnTo>
                    <a:pt x="2837435" y="1805782"/>
                  </a:lnTo>
                  <a:lnTo>
                    <a:pt x="2822741" y="1804592"/>
                  </a:lnTo>
                  <a:lnTo>
                    <a:pt x="2807650" y="1802210"/>
                  </a:lnTo>
                  <a:lnTo>
                    <a:pt x="2792559" y="1799432"/>
                  </a:lnTo>
                  <a:lnTo>
                    <a:pt x="2778263" y="1795860"/>
                  </a:lnTo>
                  <a:lnTo>
                    <a:pt x="2763966" y="1791892"/>
                  </a:lnTo>
                  <a:lnTo>
                    <a:pt x="2749670" y="1786732"/>
                  </a:lnTo>
                  <a:lnTo>
                    <a:pt x="2735770" y="1781176"/>
                  </a:lnTo>
                  <a:lnTo>
                    <a:pt x="2722268" y="1774826"/>
                  </a:lnTo>
                  <a:lnTo>
                    <a:pt x="2708766" y="1767682"/>
                  </a:lnTo>
                  <a:lnTo>
                    <a:pt x="2696058" y="1760142"/>
                  </a:lnTo>
                  <a:lnTo>
                    <a:pt x="2683350" y="1751807"/>
                  </a:lnTo>
                  <a:lnTo>
                    <a:pt x="2671039" y="1742679"/>
                  </a:lnTo>
                  <a:lnTo>
                    <a:pt x="2659125" y="1732360"/>
                  </a:lnTo>
                  <a:lnTo>
                    <a:pt x="2648006" y="1722042"/>
                  </a:lnTo>
                  <a:lnTo>
                    <a:pt x="2636886" y="1710532"/>
                  </a:lnTo>
                  <a:lnTo>
                    <a:pt x="2626958" y="1699023"/>
                  </a:lnTo>
                  <a:lnTo>
                    <a:pt x="2617030" y="1686720"/>
                  </a:lnTo>
                  <a:lnTo>
                    <a:pt x="2608293" y="1673623"/>
                  </a:lnTo>
                  <a:lnTo>
                    <a:pt x="2600350" y="1660923"/>
                  </a:lnTo>
                  <a:lnTo>
                    <a:pt x="2593202" y="1647429"/>
                  </a:lnTo>
                  <a:lnTo>
                    <a:pt x="2586451" y="1633538"/>
                  </a:lnTo>
                  <a:lnTo>
                    <a:pt x="2580891" y="1619648"/>
                  </a:lnTo>
                  <a:lnTo>
                    <a:pt x="2575332" y="1605757"/>
                  </a:lnTo>
                  <a:lnTo>
                    <a:pt x="2571360" y="1591470"/>
                  </a:lnTo>
                  <a:lnTo>
                    <a:pt x="2567786" y="1576785"/>
                  </a:lnTo>
                  <a:lnTo>
                    <a:pt x="2565006" y="1562101"/>
                  </a:lnTo>
                  <a:lnTo>
                    <a:pt x="2563021" y="1547416"/>
                  </a:lnTo>
                  <a:lnTo>
                    <a:pt x="2561035" y="1532732"/>
                  </a:lnTo>
                  <a:lnTo>
                    <a:pt x="2560638" y="1517651"/>
                  </a:lnTo>
                  <a:lnTo>
                    <a:pt x="2560638" y="1502173"/>
                  </a:lnTo>
                  <a:lnTo>
                    <a:pt x="2561432" y="1487488"/>
                  </a:lnTo>
                  <a:lnTo>
                    <a:pt x="2563021" y="1472407"/>
                  </a:lnTo>
                  <a:lnTo>
                    <a:pt x="2565006" y="1457326"/>
                  </a:lnTo>
                  <a:lnTo>
                    <a:pt x="2567786" y="1442641"/>
                  </a:lnTo>
                  <a:lnTo>
                    <a:pt x="2571757" y="1427957"/>
                  </a:lnTo>
                  <a:lnTo>
                    <a:pt x="2575729" y="1413273"/>
                  </a:lnTo>
                  <a:lnTo>
                    <a:pt x="2580891" y="1398588"/>
                  </a:lnTo>
                  <a:lnTo>
                    <a:pt x="2586848" y="1384301"/>
                  </a:lnTo>
                  <a:lnTo>
                    <a:pt x="2593202" y="1369616"/>
                  </a:lnTo>
                  <a:lnTo>
                    <a:pt x="2600350" y="1355726"/>
                  </a:lnTo>
                  <a:lnTo>
                    <a:pt x="2608293" y="1342629"/>
                  </a:lnTo>
                  <a:lnTo>
                    <a:pt x="2616633" y="1329135"/>
                  </a:lnTo>
                  <a:lnTo>
                    <a:pt x="2626164" y="1316038"/>
                  </a:lnTo>
                  <a:lnTo>
                    <a:pt x="2636092" y="1303338"/>
                  </a:lnTo>
                  <a:lnTo>
                    <a:pt x="2646814" y="1290638"/>
                  </a:lnTo>
                  <a:lnTo>
                    <a:pt x="2657934" y="1278732"/>
                  </a:lnTo>
                  <a:lnTo>
                    <a:pt x="2670244" y="1267619"/>
                  </a:lnTo>
                  <a:lnTo>
                    <a:pt x="2682555" y="1256507"/>
                  </a:lnTo>
                  <a:lnTo>
                    <a:pt x="2695263" y="1246585"/>
                  </a:lnTo>
                  <a:lnTo>
                    <a:pt x="2708766" y="1236663"/>
                  </a:lnTo>
                  <a:lnTo>
                    <a:pt x="2722268" y="1227932"/>
                  </a:lnTo>
                  <a:lnTo>
                    <a:pt x="2736167" y="1219994"/>
                  </a:lnTo>
                  <a:lnTo>
                    <a:pt x="2750067" y="1212851"/>
                  </a:lnTo>
                  <a:lnTo>
                    <a:pt x="2764363" y="1206104"/>
                  </a:lnTo>
                  <a:lnTo>
                    <a:pt x="2779057" y="1200547"/>
                  </a:lnTo>
                  <a:lnTo>
                    <a:pt x="2794148" y="1195388"/>
                  </a:lnTo>
                  <a:lnTo>
                    <a:pt x="2808842" y="1191022"/>
                  </a:lnTo>
                  <a:lnTo>
                    <a:pt x="2823535" y="1187054"/>
                  </a:lnTo>
                  <a:lnTo>
                    <a:pt x="2838626" y="1184276"/>
                  </a:lnTo>
                  <a:lnTo>
                    <a:pt x="2853717" y="1182291"/>
                  </a:lnTo>
                  <a:lnTo>
                    <a:pt x="2868807" y="1180307"/>
                  </a:lnTo>
                  <a:lnTo>
                    <a:pt x="2884295" y="1179513"/>
                  </a:lnTo>
                  <a:close/>
                  <a:moveTo>
                    <a:pt x="2576409" y="1044344"/>
                  </a:moveTo>
                  <a:lnTo>
                    <a:pt x="2328731" y="1792519"/>
                  </a:lnTo>
                  <a:lnTo>
                    <a:pt x="3144403" y="1911529"/>
                  </a:lnTo>
                  <a:lnTo>
                    <a:pt x="3376601" y="1210561"/>
                  </a:lnTo>
                  <a:lnTo>
                    <a:pt x="2576409" y="1044344"/>
                  </a:lnTo>
                  <a:close/>
                  <a:moveTo>
                    <a:pt x="20638" y="520700"/>
                  </a:moveTo>
                  <a:lnTo>
                    <a:pt x="54376" y="539742"/>
                  </a:lnTo>
                  <a:lnTo>
                    <a:pt x="217114" y="632173"/>
                  </a:lnTo>
                  <a:lnTo>
                    <a:pt x="380248" y="724604"/>
                  </a:lnTo>
                  <a:lnTo>
                    <a:pt x="461220" y="771414"/>
                  </a:lnTo>
                  <a:lnTo>
                    <a:pt x="542192" y="818622"/>
                  </a:lnTo>
                  <a:lnTo>
                    <a:pt x="622767" y="865432"/>
                  </a:lnTo>
                  <a:lnTo>
                    <a:pt x="703738" y="913036"/>
                  </a:lnTo>
                  <a:lnTo>
                    <a:pt x="774787" y="955086"/>
                  </a:lnTo>
                  <a:lnTo>
                    <a:pt x="846233" y="996740"/>
                  </a:lnTo>
                  <a:lnTo>
                    <a:pt x="882353" y="1016971"/>
                  </a:lnTo>
                  <a:lnTo>
                    <a:pt x="918472" y="1037203"/>
                  </a:lnTo>
                  <a:lnTo>
                    <a:pt x="954592" y="1057038"/>
                  </a:lnTo>
                  <a:lnTo>
                    <a:pt x="991109" y="1076476"/>
                  </a:lnTo>
                  <a:lnTo>
                    <a:pt x="1027626" y="1095121"/>
                  </a:lnTo>
                  <a:lnTo>
                    <a:pt x="1064539" y="1113766"/>
                  </a:lnTo>
                  <a:lnTo>
                    <a:pt x="1101453" y="1131617"/>
                  </a:lnTo>
                  <a:lnTo>
                    <a:pt x="1138763" y="1149072"/>
                  </a:lnTo>
                  <a:lnTo>
                    <a:pt x="1176471" y="1166130"/>
                  </a:lnTo>
                  <a:lnTo>
                    <a:pt x="1214575" y="1182792"/>
                  </a:lnTo>
                  <a:lnTo>
                    <a:pt x="1252679" y="1198263"/>
                  </a:lnTo>
                  <a:lnTo>
                    <a:pt x="1291181" y="1213734"/>
                  </a:lnTo>
                  <a:lnTo>
                    <a:pt x="1343177" y="1233173"/>
                  </a:lnTo>
                  <a:lnTo>
                    <a:pt x="1394777" y="1252214"/>
                  </a:lnTo>
                  <a:lnTo>
                    <a:pt x="1420974" y="1261338"/>
                  </a:lnTo>
                  <a:lnTo>
                    <a:pt x="1447567" y="1270066"/>
                  </a:lnTo>
                  <a:lnTo>
                    <a:pt x="1473367" y="1278396"/>
                  </a:lnTo>
                  <a:lnTo>
                    <a:pt x="1499961" y="1286727"/>
                  </a:lnTo>
                  <a:lnTo>
                    <a:pt x="1526555" y="1294264"/>
                  </a:lnTo>
                  <a:lnTo>
                    <a:pt x="1553545" y="1301405"/>
                  </a:lnTo>
                  <a:lnTo>
                    <a:pt x="1580139" y="1308149"/>
                  </a:lnTo>
                  <a:lnTo>
                    <a:pt x="1606733" y="1314496"/>
                  </a:lnTo>
                  <a:lnTo>
                    <a:pt x="1634120" y="1319653"/>
                  </a:lnTo>
                  <a:lnTo>
                    <a:pt x="1661111" y="1324810"/>
                  </a:lnTo>
                  <a:lnTo>
                    <a:pt x="1688498" y="1329174"/>
                  </a:lnTo>
                  <a:lnTo>
                    <a:pt x="1715886" y="1332347"/>
                  </a:lnTo>
                  <a:lnTo>
                    <a:pt x="1740892" y="1335124"/>
                  </a:lnTo>
                  <a:lnTo>
                    <a:pt x="1753196" y="1335918"/>
                  </a:lnTo>
                  <a:lnTo>
                    <a:pt x="1765898" y="1336314"/>
                  </a:lnTo>
                  <a:lnTo>
                    <a:pt x="1778996" y="1336711"/>
                  </a:lnTo>
                  <a:lnTo>
                    <a:pt x="1791697" y="1336711"/>
                  </a:lnTo>
                  <a:lnTo>
                    <a:pt x="1804796" y="1336314"/>
                  </a:lnTo>
                  <a:lnTo>
                    <a:pt x="1818291" y="1335918"/>
                  </a:lnTo>
                  <a:lnTo>
                    <a:pt x="1831390" y="1335124"/>
                  </a:lnTo>
                  <a:lnTo>
                    <a:pt x="1844091" y="1333538"/>
                  </a:lnTo>
                  <a:lnTo>
                    <a:pt x="1857189" y="1331951"/>
                  </a:lnTo>
                  <a:lnTo>
                    <a:pt x="1870288" y="1330364"/>
                  </a:lnTo>
                  <a:lnTo>
                    <a:pt x="1882989" y="1327984"/>
                  </a:lnTo>
                  <a:lnTo>
                    <a:pt x="1896088" y="1324810"/>
                  </a:lnTo>
                  <a:lnTo>
                    <a:pt x="1908789" y="1322033"/>
                  </a:lnTo>
                  <a:lnTo>
                    <a:pt x="1920697" y="1318463"/>
                  </a:lnTo>
                  <a:lnTo>
                    <a:pt x="1933398" y="1314496"/>
                  </a:lnTo>
                  <a:lnTo>
                    <a:pt x="1945306" y="1309736"/>
                  </a:lnTo>
                  <a:lnTo>
                    <a:pt x="1957213" y="1304975"/>
                  </a:lnTo>
                  <a:lnTo>
                    <a:pt x="1968327" y="1299421"/>
                  </a:lnTo>
                  <a:lnTo>
                    <a:pt x="1979838" y="1293868"/>
                  </a:lnTo>
                  <a:lnTo>
                    <a:pt x="1990158" y="1287124"/>
                  </a:lnTo>
                  <a:lnTo>
                    <a:pt x="2000875" y="1280380"/>
                  </a:lnTo>
                  <a:lnTo>
                    <a:pt x="2010798" y="1272842"/>
                  </a:lnTo>
                  <a:lnTo>
                    <a:pt x="2020721" y="1264512"/>
                  </a:lnTo>
                  <a:lnTo>
                    <a:pt x="2029453" y="1255784"/>
                  </a:lnTo>
                  <a:lnTo>
                    <a:pt x="2038185" y="1246660"/>
                  </a:lnTo>
                  <a:lnTo>
                    <a:pt x="2046124" y="1237139"/>
                  </a:lnTo>
                  <a:lnTo>
                    <a:pt x="2053665" y="1226429"/>
                  </a:lnTo>
                  <a:lnTo>
                    <a:pt x="2061207" y="1214924"/>
                  </a:lnTo>
                  <a:lnTo>
                    <a:pt x="2067160" y="1203420"/>
                  </a:lnTo>
                  <a:lnTo>
                    <a:pt x="2072717" y="1191122"/>
                  </a:lnTo>
                  <a:lnTo>
                    <a:pt x="2077480" y="1178825"/>
                  </a:lnTo>
                  <a:lnTo>
                    <a:pt x="2081449" y="1167320"/>
                  </a:lnTo>
                  <a:lnTo>
                    <a:pt x="2084625" y="1155023"/>
                  </a:lnTo>
                  <a:lnTo>
                    <a:pt x="2087403" y="1142328"/>
                  </a:lnTo>
                  <a:lnTo>
                    <a:pt x="2089785" y="1130031"/>
                  </a:lnTo>
                  <a:lnTo>
                    <a:pt x="2091373" y="1117336"/>
                  </a:lnTo>
                  <a:lnTo>
                    <a:pt x="2092563" y="1105039"/>
                  </a:lnTo>
                  <a:lnTo>
                    <a:pt x="2093357" y="1092344"/>
                  </a:lnTo>
                  <a:lnTo>
                    <a:pt x="2094945" y="1066955"/>
                  </a:lnTo>
                  <a:lnTo>
                    <a:pt x="2096136" y="1041567"/>
                  </a:lnTo>
                  <a:lnTo>
                    <a:pt x="2097326" y="1016178"/>
                  </a:lnTo>
                  <a:lnTo>
                    <a:pt x="2098120" y="1003483"/>
                  </a:lnTo>
                  <a:lnTo>
                    <a:pt x="2099311" y="990789"/>
                  </a:lnTo>
                  <a:lnTo>
                    <a:pt x="2100502" y="980078"/>
                  </a:lnTo>
                  <a:lnTo>
                    <a:pt x="2102089" y="968574"/>
                  </a:lnTo>
                  <a:lnTo>
                    <a:pt x="2104868" y="957863"/>
                  </a:lnTo>
                  <a:lnTo>
                    <a:pt x="2108043" y="947152"/>
                  </a:lnTo>
                  <a:lnTo>
                    <a:pt x="2112409" y="936838"/>
                  </a:lnTo>
                  <a:lnTo>
                    <a:pt x="2117172" y="926524"/>
                  </a:lnTo>
                  <a:lnTo>
                    <a:pt x="2119554" y="921367"/>
                  </a:lnTo>
                  <a:lnTo>
                    <a:pt x="2122332" y="917003"/>
                  </a:lnTo>
                  <a:lnTo>
                    <a:pt x="2125905" y="912243"/>
                  </a:lnTo>
                  <a:lnTo>
                    <a:pt x="2129080" y="907482"/>
                  </a:lnTo>
                  <a:lnTo>
                    <a:pt x="2133843" y="902325"/>
                  </a:lnTo>
                  <a:lnTo>
                    <a:pt x="2138606" y="897168"/>
                  </a:lnTo>
                  <a:lnTo>
                    <a:pt x="2143766" y="892408"/>
                  </a:lnTo>
                  <a:lnTo>
                    <a:pt x="2148926" y="888441"/>
                  </a:lnTo>
                  <a:lnTo>
                    <a:pt x="2154880" y="884077"/>
                  </a:lnTo>
                  <a:lnTo>
                    <a:pt x="2160437" y="880507"/>
                  </a:lnTo>
                  <a:lnTo>
                    <a:pt x="2166390" y="876936"/>
                  </a:lnTo>
                  <a:lnTo>
                    <a:pt x="2172344" y="873763"/>
                  </a:lnTo>
                  <a:lnTo>
                    <a:pt x="2178695" y="870589"/>
                  </a:lnTo>
                  <a:lnTo>
                    <a:pt x="2185046" y="867812"/>
                  </a:lnTo>
                  <a:lnTo>
                    <a:pt x="2198144" y="862655"/>
                  </a:lnTo>
                  <a:lnTo>
                    <a:pt x="2211639" y="858688"/>
                  </a:lnTo>
                  <a:lnTo>
                    <a:pt x="2225135" y="855514"/>
                  </a:lnTo>
                  <a:lnTo>
                    <a:pt x="2239027" y="853134"/>
                  </a:lnTo>
                  <a:lnTo>
                    <a:pt x="2252919" y="851151"/>
                  </a:lnTo>
                  <a:lnTo>
                    <a:pt x="2266811" y="849961"/>
                  </a:lnTo>
                  <a:lnTo>
                    <a:pt x="2280704" y="849167"/>
                  </a:lnTo>
                  <a:lnTo>
                    <a:pt x="2294993" y="848771"/>
                  </a:lnTo>
                  <a:lnTo>
                    <a:pt x="2308885" y="848771"/>
                  </a:lnTo>
                  <a:lnTo>
                    <a:pt x="2323174" y="849564"/>
                  </a:lnTo>
                  <a:lnTo>
                    <a:pt x="2337463" y="850357"/>
                  </a:lnTo>
                  <a:lnTo>
                    <a:pt x="2351355" y="851547"/>
                  </a:lnTo>
                  <a:lnTo>
                    <a:pt x="2365645" y="853134"/>
                  </a:lnTo>
                  <a:lnTo>
                    <a:pt x="2393826" y="856705"/>
                  </a:lnTo>
                  <a:lnTo>
                    <a:pt x="2421610" y="861068"/>
                  </a:lnTo>
                  <a:lnTo>
                    <a:pt x="2448998" y="865432"/>
                  </a:lnTo>
                  <a:lnTo>
                    <a:pt x="2568868" y="885267"/>
                  </a:lnTo>
                  <a:lnTo>
                    <a:pt x="2628803" y="895581"/>
                  </a:lnTo>
                  <a:lnTo>
                    <a:pt x="2688341" y="906292"/>
                  </a:lnTo>
                  <a:lnTo>
                    <a:pt x="2700249" y="909069"/>
                  </a:lnTo>
                  <a:lnTo>
                    <a:pt x="2715332" y="912243"/>
                  </a:lnTo>
                  <a:lnTo>
                    <a:pt x="2753833" y="921763"/>
                  </a:lnTo>
                  <a:lnTo>
                    <a:pt x="2801860" y="934061"/>
                  </a:lnTo>
                  <a:lnTo>
                    <a:pt x="2857826" y="949136"/>
                  </a:lnTo>
                  <a:lnTo>
                    <a:pt x="2986032" y="984442"/>
                  </a:lnTo>
                  <a:lnTo>
                    <a:pt x="3124160" y="1023318"/>
                  </a:lnTo>
                  <a:lnTo>
                    <a:pt x="3257128" y="1060608"/>
                  </a:lnTo>
                  <a:lnTo>
                    <a:pt x="3369854" y="1093138"/>
                  </a:lnTo>
                  <a:lnTo>
                    <a:pt x="3478213" y="1124080"/>
                  </a:lnTo>
                  <a:lnTo>
                    <a:pt x="3206719" y="2013480"/>
                  </a:lnTo>
                  <a:lnTo>
                    <a:pt x="2325159" y="1876619"/>
                  </a:lnTo>
                  <a:lnTo>
                    <a:pt x="1613480" y="1517209"/>
                  </a:lnTo>
                  <a:lnTo>
                    <a:pt x="1338414" y="1616384"/>
                  </a:lnTo>
                  <a:lnTo>
                    <a:pt x="1195126" y="1616384"/>
                  </a:lnTo>
                  <a:lnTo>
                    <a:pt x="1195126" y="2150738"/>
                  </a:lnTo>
                  <a:lnTo>
                    <a:pt x="1206240" y="2159069"/>
                  </a:lnTo>
                  <a:lnTo>
                    <a:pt x="1216957" y="2168590"/>
                  </a:lnTo>
                  <a:lnTo>
                    <a:pt x="1226483" y="2178111"/>
                  </a:lnTo>
                  <a:lnTo>
                    <a:pt x="1235612" y="2188425"/>
                  </a:lnTo>
                  <a:lnTo>
                    <a:pt x="1244741" y="2199136"/>
                  </a:lnTo>
                  <a:lnTo>
                    <a:pt x="1252679" y="2210243"/>
                  </a:lnTo>
                  <a:lnTo>
                    <a:pt x="1260221" y="2221748"/>
                  </a:lnTo>
                  <a:lnTo>
                    <a:pt x="1266969" y="2234045"/>
                  </a:lnTo>
                  <a:lnTo>
                    <a:pt x="1272922" y="2246740"/>
                  </a:lnTo>
                  <a:lnTo>
                    <a:pt x="1278082" y="2259831"/>
                  </a:lnTo>
                  <a:lnTo>
                    <a:pt x="1282845" y="2273319"/>
                  </a:lnTo>
                  <a:lnTo>
                    <a:pt x="1286815" y="2286806"/>
                  </a:lnTo>
                  <a:lnTo>
                    <a:pt x="1289593" y="2301088"/>
                  </a:lnTo>
                  <a:lnTo>
                    <a:pt x="1291578" y="2314972"/>
                  </a:lnTo>
                  <a:lnTo>
                    <a:pt x="1292768" y="2329650"/>
                  </a:lnTo>
                  <a:lnTo>
                    <a:pt x="1293562" y="2344328"/>
                  </a:lnTo>
                  <a:lnTo>
                    <a:pt x="1293562" y="2357022"/>
                  </a:lnTo>
                  <a:lnTo>
                    <a:pt x="1291975" y="2368923"/>
                  </a:lnTo>
                  <a:lnTo>
                    <a:pt x="1290784" y="2380824"/>
                  </a:lnTo>
                  <a:lnTo>
                    <a:pt x="1288799" y="2392725"/>
                  </a:lnTo>
                  <a:lnTo>
                    <a:pt x="1285624" y="2404230"/>
                  </a:lnTo>
                  <a:lnTo>
                    <a:pt x="1282845" y="2415734"/>
                  </a:lnTo>
                  <a:lnTo>
                    <a:pt x="1278876" y="2427238"/>
                  </a:lnTo>
                  <a:lnTo>
                    <a:pt x="1274510" y="2437949"/>
                  </a:lnTo>
                  <a:lnTo>
                    <a:pt x="1269747" y="2448660"/>
                  </a:lnTo>
                  <a:lnTo>
                    <a:pt x="1264190" y="2458974"/>
                  </a:lnTo>
                  <a:lnTo>
                    <a:pt x="1259030" y="2469288"/>
                  </a:lnTo>
                  <a:lnTo>
                    <a:pt x="1252679" y="2478809"/>
                  </a:lnTo>
                  <a:lnTo>
                    <a:pt x="1245932" y="2487933"/>
                  </a:lnTo>
                  <a:lnTo>
                    <a:pt x="1238787" y="2497454"/>
                  </a:lnTo>
                  <a:lnTo>
                    <a:pt x="1231246" y="2506181"/>
                  </a:lnTo>
                  <a:lnTo>
                    <a:pt x="1222910" y="2514115"/>
                  </a:lnTo>
                  <a:lnTo>
                    <a:pt x="1214575" y="2522049"/>
                  </a:lnTo>
                  <a:lnTo>
                    <a:pt x="1205843" y="2529587"/>
                  </a:lnTo>
                  <a:lnTo>
                    <a:pt x="1197111" y="2536727"/>
                  </a:lnTo>
                  <a:lnTo>
                    <a:pt x="1187188" y="2543471"/>
                  </a:lnTo>
                  <a:lnTo>
                    <a:pt x="1177661" y="2549818"/>
                  </a:lnTo>
                  <a:lnTo>
                    <a:pt x="1167342" y="2555769"/>
                  </a:lnTo>
                  <a:lnTo>
                    <a:pt x="1157022" y="2561323"/>
                  </a:lnTo>
                  <a:lnTo>
                    <a:pt x="1146305" y="2566083"/>
                  </a:lnTo>
                  <a:lnTo>
                    <a:pt x="1135588" y="2570050"/>
                  </a:lnTo>
                  <a:lnTo>
                    <a:pt x="1124474" y="2574017"/>
                  </a:lnTo>
                  <a:lnTo>
                    <a:pt x="1112963" y="2577191"/>
                  </a:lnTo>
                  <a:lnTo>
                    <a:pt x="1101453" y="2579968"/>
                  </a:lnTo>
                  <a:lnTo>
                    <a:pt x="1089545" y="2581951"/>
                  </a:lnTo>
                  <a:lnTo>
                    <a:pt x="1077638" y="2583538"/>
                  </a:lnTo>
                  <a:lnTo>
                    <a:pt x="1065333" y="2584331"/>
                  </a:lnTo>
                  <a:lnTo>
                    <a:pt x="1053028" y="2584728"/>
                  </a:lnTo>
                  <a:lnTo>
                    <a:pt x="1045090" y="2584728"/>
                  </a:lnTo>
                  <a:lnTo>
                    <a:pt x="1037152" y="2584331"/>
                  </a:lnTo>
                  <a:lnTo>
                    <a:pt x="1022069" y="2582744"/>
                  </a:lnTo>
                  <a:lnTo>
                    <a:pt x="1006589" y="2580364"/>
                  </a:lnTo>
                  <a:lnTo>
                    <a:pt x="991506" y="2576794"/>
                  </a:lnTo>
                  <a:lnTo>
                    <a:pt x="977217" y="2572827"/>
                  </a:lnTo>
                  <a:lnTo>
                    <a:pt x="963324" y="2567670"/>
                  </a:lnTo>
                  <a:lnTo>
                    <a:pt x="949432" y="2561719"/>
                  </a:lnTo>
                  <a:lnTo>
                    <a:pt x="936334" y="2554975"/>
                  </a:lnTo>
                  <a:lnTo>
                    <a:pt x="506072" y="2892567"/>
                  </a:lnTo>
                  <a:lnTo>
                    <a:pt x="502896" y="2909625"/>
                  </a:lnTo>
                  <a:lnTo>
                    <a:pt x="499721" y="2926683"/>
                  </a:lnTo>
                  <a:lnTo>
                    <a:pt x="495752" y="2943344"/>
                  </a:lnTo>
                  <a:lnTo>
                    <a:pt x="491783" y="2959212"/>
                  </a:lnTo>
                  <a:lnTo>
                    <a:pt x="487417" y="2975080"/>
                  </a:lnTo>
                  <a:lnTo>
                    <a:pt x="482257" y="2990551"/>
                  </a:lnTo>
                  <a:lnTo>
                    <a:pt x="477494" y="3005626"/>
                  </a:lnTo>
                  <a:lnTo>
                    <a:pt x="472334" y="3020304"/>
                  </a:lnTo>
                  <a:lnTo>
                    <a:pt x="466380" y="3034585"/>
                  </a:lnTo>
                  <a:lnTo>
                    <a:pt x="460426" y="3048470"/>
                  </a:lnTo>
                  <a:lnTo>
                    <a:pt x="454075" y="3061561"/>
                  </a:lnTo>
                  <a:lnTo>
                    <a:pt x="447328" y="3074652"/>
                  </a:lnTo>
                  <a:lnTo>
                    <a:pt x="440580" y="3086949"/>
                  </a:lnTo>
                  <a:lnTo>
                    <a:pt x="433435" y="3099247"/>
                  </a:lnTo>
                  <a:lnTo>
                    <a:pt x="426291" y="3110355"/>
                  </a:lnTo>
                  <a:lnTo>
                    <a:pt x="418749" y="3121462"/>
                  </a:lnTo>
                  <a:lnTo>
                    <a:pt x="411208" y="3131380"/>
                  </a:lnTo>
                  <a:lnTo>
                    <a:pt x="403269" y="3141694"/>
                  </a:lnTo>
                  <a:lnTo>
                    <a:pt x="394934" y="3150818"/>
                  </a:lnTo>
                  <a:lnTo>
                    <a:pt x="386599" y="3159149"/>
                  </a:lnTo>
                  <a:lnTo>
                    <a:pt x="377470" y="3167479"/>
                  </a:lnTo>
                  <a:lnTo>
                    <a:pt x="368737" y="3175017"/>
                  </a:lnTo>
                  <a:lnTo>
                    <a:pt x="360005" y="3181761"/>
                  </a:lnTo>
                  <a:lnTo>
                    <a:pt x="350479" y="3188108"/>
                  </a:lnTo>
                  <a:lnTo>
                    <a:pt x="341350" y="3193265"/>
                  </a:lnTo>
                  <a:lnTo>
                    <a:pt x="331824" y="3198025"/>
                  </a:lnTo>
                  <a:lnTo>
                    <a:pt x="321901" y="3202389"/>
                  </a:lnTo>
                  <a:lnTo>
                    <a:pt x="312375" y="3205563"/>
                  </a:lnTo>
                  <a:lnTo>
                    <a:pt x="302849" y="3207943"/>
                  </a:lnTo>
                  <a:lnTo>
                    <a:pt x="292529" y="3210323"/>
                  </a:lnTo>
                  <a:lnTo>
                    <a:pt x="282209" y="3211116"/>
                  </a:lnTo>
                  <a:lnTo>
                    <a:pt x="271889" y="3211513"/>
                  </a:lnTo>
                  <a:lnTo>
                    <a:pt x="265538" y="3211513"/>
                  </a:lnTo>
                  <a:lnTo>
                    <a:pt x="259187" y="3211116"/>
                  </a:lnTo>
                  <a:lnTo>
                    <a:pt x="252837" y="3210323"/>
                  </a:lnTo>
                  <a:lnTo>
                    <a:pt x="246883" y="3209530"/>
                  </a:lnTo>
                  <a:lnTo>
                    <a:pt x="240929" y="3207943"/>
                  </a:lnTo>
                  <a:lnTo>
                    <a:pt x="234578" y="3206356"/>
                  </a:lnTo>
                  <a:lnTo>
                    <a:pt x="228624" y="3204769"/>
                  </a:lnTo>
                  <a:lnTo>
                    <a:pt x="222671" y="3202786"/>
                  </a:lnTo>
                  <a:lnTo>
                    <a:pt x="216717" y="3200009"/>
                  </a:lnTo>
                  <a:lnTo>
                    <a:pt x="210763" y="3197629"/>
                  </a:lnTo>
                  <a:lnTo>
                    <a:pt x="205206" y="3194455"/>
                  </a:lnTo>
                  <a:lnTo>
                    <a:pt x="199252" y="3191281"/>
                  </a:lnTo>
                  <a:lnTo>
                    <a:pt x="187742" y="3184141"/>
                  </a:lnTo>
                  <a:lnTo>
                    <a:pt x="177025" y="3176207"/>
                  </a:lnTo>
                  <a:lnTo>
                    <a:pt x="165911" y="3167479"/>
                  </a:lnTo>
                  <a:lnTo>
                    <a:pt x="155194" y="3157165"/>
                  </a:lnTo>
                  <a:lnTo>
                    <a:pt x="144874" y="3146454"/>
                  </a:lnTo>
                  <a:lnTo>
                    <a:pt x="135348" y="3134950"/>
                  </a:lnTo>
                  <a:lnTo>
                    <a:pt x="125425" y="3122256"/>
                  </a:lnTo>
                  <a:lnTo>
                    <a:pt x="116296" y="3108768"/>
                  </a:lnTo>
                  <a:lnTo>
                    <a:pt x="107564" y="3094487"/>
                  </a:lnTo>
                  <a:lnTo>
                    <a:pt x="98831" y="3079809"/>
                  </a:lnTo>
                  <a:lnTo>
                    <a:pt x="90893" y="3064338"/>
                  </a:lnTo>
                  <a:lnTo>
                    <a:pt x="82955" y="3048073"/>
                  </a:lnTo>
                  <a:lnTo>
                    <a:pt x="75810" y="3030618"/>
                  </a:lnTo>
                  <a:lnTo>
                    <a:pt x="69062" y="3013163"/>
                  </a:lnTo>
                  <a:lnTo>
                    <a:pt x="62712" y="2994915"/>
                  </a:lnTo>
                  <a:lnTo>
                    <a:pt x="56758" y="2975874"/>
                  </a:lnTo>
                  <a:lnTo>
                    <a:pt x="51598" y="2956435"/>
                  </a:lnTo>
                  <a:lnTo>
                    <a:pt x="46438" y="2936600"/>
                  </a:lnTo>
                  <a:lnTo>
                    <a:pt x="42072" y="2916369"/>
                  </a:lnTo>
                  <a:lnTo>
                    <a:pt x="38499" y="2895344"/>
                  </a:lnTo>
                  <a:lnTo>
                    <a:pt x="34927" y="2873922"/>
                  </a:lnTo>
                  <a:lnTo>
                    <a:pt x="32149" y="2851707"/>
                  </a:lnTo>
                  <a:lnTo>
                    <a:pt x="30164" y="2829888"/>
                  </a:lnTo>
                  <a:lnTo>
                    <a:pt x="28576" y="2807276"/>
                  </a:lnTo>
                  <a:lnTo>
                    <a:pt x="27386" y="2784664"/>
                  </a:lnTo>
                  <a:lnTo>
                    <a:pt x="27386" y="2760862"/>
                  </a:lnTo>
                  <a:lnTo>
                    <a:pt x="27386" y="2737854"/>
                  </a:lnTo>
                  <a:lnTo>
                    <a:pt x="28576" y="2715242"/>
                  </a:lnTo>
                  <a:lnTo>
                    <a:pt x="30164" y="2692630"/>
                  </a:lnTo>
                  <a:lnTo>
                    <a:pt x="32149" y="2670812"/>
                  </a:lnTo>
                  <a:lnTo>
                    <a:pt x="34927" y="2648596"/>
                  </a:lnTo>
                  <a:lnTo>
                    <a:pt x="38499" y="2627175"/>
                  </a:lnTo>
                  <a:lnTo>
                    <a:pt x="42072" y="2606150"/>
                  </a:lnTo>
                  <a:lnTo>
                    <a:pt x="46438" y="2585918"/>
                  </a:lnTo>
                  <a:lnTo>
                    <a:pt x="51598" y="2566083"/>
                  </a:lnTo>
                  <a:lnTo>
                    <a:pt x="56758" y="2546645"/>
                  </a:lnTo>
                  <a:lnTo>
                    <a:pt x="62712" y="2527603"/>
                  </a:lnTo>
                  <a:lnTo>
                    <a:pt x="69062" y="2509752"/>
                  </a:lnTo>
                  <a:lnTo>
                    <a:pt x="75810" y="2491900"/>
                  </a:lnTo>
                  <a:lnTo>
                    <a:pt x="82955" y="2474842"/>
                  </a:lnTo>
                  <a:lnTo>
                    <a:pt x="90893" y="2458181"/>
                  </a:lnTo>
                  <a:lnTo>
                    <a:pt x="98831" y="2442709"/>
                  </a:lnTo>
                  <a:lnTo>
                    <a:pt x="107564" y="2428032"/>
                  </a:lnTo>
                  <a:lnTo>
                    <a:pt x="116296" y="2413750"/>
                  </a:lnTo>
                  <a:lnTo>
                    <a:pt x="125425" y="2400263"/>
                  </a:lnTo>
                  <a:lnTo>
                    <a:pt x="135348" y="2387568"/>
                  </a:lnTo>
                  <a:lnTo>
                    <a:pt x="144874" y="2376064"/>
                  </a:lnTo>
                  <a:lnTo>
                    <a:pt x="155194" y="2365353"/>
                  </a:lnTo>
                  <a:lnTo>
                    <a:pt x="165911" y="2355039"/>
                  </a:lnTo>
                  <a:lnTo>
                    <a:pt x="177025" y="2346311"/>
                  </a:lnTo>
                  <a:lnTo>
                    <a:pt x="187742" y="2338377"/>
                  </a:lnTo>
                  <a:lnTo>
                    <a:pt x="199252" y="2331237"/>
                  </a:lnTo>
                  <a:lnTo>
                    <a:pt x="205206" y="2328063"/>
                  </a:lnTo>
                  <a:lnTo>
                    <a:pt x="210763" y="2324890"/>
                  </a:lnTo>
                  <a:lnTo>
                    <a:pt x="216717" y="2322509"/>
                  </a:lnTo>
                  <a:lnTo>
                    <a:pt x="222671" y="2319732"/>
                  </a:lnTo>
                  <a:lnTo>
                    <a:pt x="228624" y="2317749"/>
                  </a:lnTo>
                  <a:lnTo>
                    <a:pt x="234578" y="2316162"/>
                  </a:lnTo>
                  <a:lnTo>
                    <a:pt x="240929" y="2314575"/>
                  </a:lnTo>
                  <a:lnTo>
                    <a:pt x="246883" y="2312989"/>
                  </a:lnTo>
                  <a:lnTo>
                    <a:pt x="252837" y="2312195"/>
                  </a:lnTo>
                  <a:lnTo>
                    <a:pt x="259187" y="2311402"/>
                  </a:lnTo>
                  <a:lnTo>
                    <a:pt x="265538" y="2311005"/>
                  </a:lnTo>
                  <a:lnTo>
                    <a:pt x="271889" y="2311005"/>
                  </a:lnTo>
                  <a:lnTo>
                    <a:pt x="280224" y="2311005"/>
                  </a:lnTo>
                  <a:lnTo>
                    <a:pt x="289353" y="2311798"/>
                  </a:lnTo>
                  <a:lnTo>
                    <a:pt x="297689" y="2312989"/>
                  </a:lnTo>
                  <a:lnTo>
                    <a:pt x="306024" y="2315369"/>
                  </a:lnTo>
                  <a:lnTo>
                    <a:pt x="314359" y="2317749"/>
                  </a:lnTo>
                  <a:lnTo>
                    <a:pt x="322298" y="2320923"/>
                  </a:lnTo>
                  <a:lnTo>
                    <a:pt x="331030" y="2324096"/>
                  </a:lnTo>
                  <a:lnTo>
                    <a:pt x="338968" y="2328063"/>
                  </a:lnTo>
                  <a:lnTo>
                    <a:pt x="346907" y="2332030"/>
                  </a:lnTo>
                  <a:lnTo>
                    <a:pt x="354448" y="2337187"/>
                  </a:lnTo>
                  <a:lnTo>
                    <a:pt x="361990" y="2342741"/>
                  </a:lnTo>
                  <a:lnTo>
                    <a:pt x="369531" y="2347898"/>
                  </a:lnTo>
                  <a:lnTo>
                    <a:pt x="377073" y="2354245"/>
                  </a:lnTo>
                  <a:lnTo>
                    <a:pt x="384217" y="2360989"/>
                  </a:lnTo>
                  <a:lnTo>
                    <a:pt x="391362" y="2368130"/>
                  </a:lnTo>
                  <a:lnTo>
                    <a:pt x="398506" y="2375667"/>
                  </a:lnTo>
                  <a:lnTo>
                    <a:pt x="405254" y="2383998"/>
                  </a:lnTo>
                  <a:lnTo>
                    <a:pt x="412002" y="2392329"/>
                  </a:lnTo>
                  <a:lnTo>
                    <a:pt x="418352" y="2400659"/>
                  </a:lnTo>
                  <a:lnTo>
                    <a:pt x="425100" y="2409783"/>
                  </a:lnTo>
                  <a:lnTo>
                    <a:pt x="431054" y="2419304"/>
                  </a:lnTo>
                  <a:lnTo>
                    <a:pt x="437405" y="2429222"/>
                  </a:lnTo>
                  <a:lnTo>
                    <a:pt x="443358" y="2439139"/>
                  </a:lnTo>
                  <a:lnTo>
                    <a:pt x="448915" y="2449850"/>
                  </a:lnTo>
                  <a:lnTo>
                    <a:pt x="454075" y="2460958"/>
                  </a:lnTo>
                  <a:lnTo>
                    <a:pt x="459632" y="2472065"/>
                  </a:lnTo>
                  <a:lnTo>
                    <a:pt x="464792" y="2483570"/>
                  </a:lnTo>
                  <a:lnTo>
                    <a:pt x="469158" y="2495074"/>
                  </a:lnTo>
                  <a:lnTo>
                    <a:pt x="473921" y="2507371"/>
                  </a:lnTo>
                  <a:lnTo>
                    <a:pt x="478684" y="2520066"/>
                  </a:lnTo>
                  <a:lnTo>
                    <a:pt x="482654" y="2532760"/>
                  </a:lnTo>
                  <a:lnTo>
                    <a:pt x="486623" y="2545851"/>
                  </a:lnTo>
                  <a:lnTo>
                    <a:pt x="820036" y="2284030"/>
                  </a:lnTo>
                  <a:lnTo>
                    <a:pt x="822814" y="2274112"/>
                  </a:lnTo>
                  <a:lnTo>
                    <a:pt x="825990" y="2264195"/>
                  </a:lnTo>
                  <a:lnTo>
                    <a:pt x="829562" y="2254674"/>
                  </a:lnTo>
                  <a:lnTo>
                    <a:pt x="833928" y="2245153"/>
                  </a:lnTo>
                  <a:lnTo>
                    <a:pt x="837898" y="2235632"/>
                  </a:lnTo>
                  <a:lnTo>
                    <a:pt x="843057" y="2226508"/>
                  </a:lnTo>
                  <a:lnTo>
                    <a:pt x="848217" y="2217781"/>
                  </a:lnTo>
                  <a:lnTo>
                    <a:pt x="854171" y="2209450"/>
                  </a:lnTo>
                  <a:lnTo>
                    <a:pt x="859728" y="2200723"/>
                  </a:lnTo>
                  <a:lnTo>
                    <a:pt x="866079" y="2192789"/>
                  </a:lnTo>
                  <a:lnTo>
                    <a:pt x="872827" y="2184855"/>
                  </a:lnTo>
                  <a:lnTo>
                    <a:pt x="879574" y="2177714"/>
                  </a:lnTo>
                  <a:lnTo>
                    <a:pt x="886719" y="2170177"/>
                  </a:lnTo>
                  <a:lnTo>
                    <a:pt x="894260" y="2163433"/>
                  </a:lnTo>
                  <a:lnTo>
                    <a:pt x="902596" y="2157086"/>
                  </a:lnTo>
                  <a:lnTo>
                    <a:pt x="910534" y="2150738"/>
                  </a:lnTo>
                  <a:lnTo>
                    <a:pt x="910534" y="1616384"/>
                  </a:lnTo>
                  <a:lnTo>
                    <a:pt x="797412" y="1616384"/>
                  </a:lnTo>
                  <a:lnTo>
                    <a:pt x="648963" y="1030062"/>
                  </a:lnTo>
                  <a:lnTo>
                    <a:pt x="106373" y="756340"/>
                  </a:lnTo>
                  <a:lnTo>
                    <a:pt x="20638" y="520700"/>
                  </a:lnTo>
                  <a:close/>
                  <a:moveTo>
                    <a:pt x="264786" y="0"/>
                  </a:moveTo>
                  <a:lnTo>
                    <a:pt x="2967038" y="911225"/>
                  </a:lnTo>
                  <a:lnTo>
                    <a:pt x="2955129" y="908844"/>
                  </a:lnTo>
                  <a:lnTo>
                    <a:pt x="2862235" y="889397"/>
                  </a:lnTo>
                  <a:lnTo>
                    <a:pt x="2769738" y="869950"/>
                  </a:lnTo>
                  <a:lnTo>
                    <a:pt x="2723291" y="860425"/>
                  </a:lnTo>
                  <a:lnTo>
                    <a:pt x="2677242" y="850900"/>
                  </a:lnTo>
                  <a:lnTo>
                    <a:pt x="2630795" y="842169"/>
                  </a:lnTo>
                  <a:lnTo>
                    <a:pt x="2583951" y="833835"/>
                  </a:lnTo>
                  <a:lnTo>
                    <a:pt x="2521625" y="822722"/>
                  </a:lnTo>
                  <a:lnTo>
                    <a:pt x="2459696" y="812404"/>
                  </a:lnTo>
                  <a:lnTo>
                    <a:pt x="2428334" y="807244"/>
                  </a:lnTo>
                  <a:lnTo>
                    <a:pt x="2396973" y="802482"/>
                  </a:lnTo>
                  <a:lnTo>
                    <a:pt x="2365611" y="798116"/>
                  </a:lnTo>
                  <a:lnTo>
                    <a:pt x="2334250" y="794147"/>
                  </a:lnTo>
                  <a:lnTo>
                    <a:pt x="2319164" y="792957"/>
                  </a:lnTo>
                  <a:lnTo>
                    <a:pt x="2303682" y="791369"/>
                  </a:lnTo>
                  <a:lnTo>
                    <a:pt x="2288597" y="790575"/>
                  </a:lnTo>
                  <a:lnTo>
                    <a:pt x="2272718" y="789782"/>
                  </a:lnTo>
                  <a:lnTo>
                    <a:pt x="2257235" y="789385"/>
                  </a:lnTo>
                  <a:lnTo>
                    <a:pt x="2241356" y="789782"/>
                  </a:lnTo>
                  <a:lnTo>
                    <a:pt x="2225874" y="790178"/>
                  </a:lnTo>
                  <a:lnTo>
                    <a:pt x="2210392" y="791369"/>
                  </a:lnTo>
                  <a:lnTo>
                    <a:pt x="2194909" y="793353"/>
                  </a:lnTo>
                  <a:lnTo>
                    <a:pt x="2179427" y="795735"/>
                  </a:lnTo>
                  <a:lnTo>
                    <a:pt x="2164342" y="799703"/>
                  </a:lnTo>
                  <a:lnTo>
                    <a:pt x="2149653" y="804069"/>
                  </a:lnTo>
                  <a:lnTo>
                    <a:pt x="2142508" y="806450"/>
                  </a:lnTo>
                  <a:lnTo>
                    <a:pt x="2135362" y="808832"/>
                  </a:lnTo>
                  <a:lnTo>
                    <a:pt x="2128216" y="812404"/>
                  </a:lnTo>
                  <a:lnTo>
                    <a:pt x="2121071" y="815182"/>
                  </a:lnTo>
                  <a:lnTo>
                    <a:pt x="2114322" y="819150"/>
                  </a:lnTo>
                  <a:lnTo>
                    <a:pt x="2107573" y="822325"/>
                  </a:lnTo>
                  <a:lnTo>
                    <a:pt x="2100825" y="826691"/>
                  </a:lnTo>
                  <a:lnTo>
                    <a:pt x="2094076" y="830660"/>
                  </a:lnTo>
                  <a:lnTo>
                    <a:pt x="2088518" y="835025"/>
                  </a:lnTo>
                  <a:lnTo>
                    <a:pt x="2083358" y="839391"/>
                  </a:lnTo>
                  <a:lnTo>
                    <a:pt x="2078197" y="843757"/>
                  </a:lnTo>
                  <a:lnTo>
                    <a:pt x="2073433" y="848122"/>
                  </a:lnTo>
                  <a:lnTo>
                    <a:pt x="2069066" y="852885"/>
                  </a:lnTo>
                  <a:lnTo>
                    <a:pt x="2064700" y="857250"/>
                  </a:lnTo>
                  <a:lnTo>
                    <a:pt x="2060730" y="862410"/>
                  </a:lnTo>
                  <a:lnTo>
                    <a:pt x="2057157" y="867172"/>
                  </a:lnTo>
                  <a:lnTo>
                    <a:pt x="2053584" y="871935"/>
                  </a:lnTo>
                  <a:lnTo>
                    <a:pt x="2050408" y="877094"/>
                  </a:lnTo>
                  <a:lnTo>
                    <a:pt x="2044453" y="887810"/>
                  </a:lnTo>
                  <a:lnTo>
                    <a:pt x="2039690" y="898525"/>
                  </a:lnTo>
                  <a:lnTo>
                    <a:pt x="2035720" y="910035"/>
                  </a:lnTo>
                  <a:lnTo>
                    <a:pt x="2031750" y="921147"/>
                  </a:lnTo>
                  <a:lnTo>
                    <a:pt x="2029368" y="933054"/>
                  </a:lnTo>
                  <a:lnTo>
                    <a:pt x="2026986" y="944960"/>
                  </a:lnTo>
                  <a:lnTo>
                    <a:pt x="2025001" y="957263"/>
                  </a:lnTo>
                  <a:lnTo>
                    <a:pt x="2023413" y="969169"/>
                  </a:lnTo>
                  <a:lnTo>
                    <a:pt x="2022619" y="981472"/>
                  </a:lnTo>
                  <a:lnTo>
                    <a:pt x="2021032" y="1006872"/>
                  </a:lnTo>
                  <a:lnTo>
                    <a:pt x="2019841" y="1031875"/>
                  </a:lnTo>
                  <a:lnTo>
                    <a:pt x="2018253" y="1057672"/>
                  </a:lnTo>
                  <a:lnTo>
                    <a:pt x="2017459" y="1070372"/>
                  </a:lnTo>
                  <a:lnTo>
                    <a:pt x="2016268" y="1082279"/>
                  </a:lnTo>
                  <a:lnTo>
                    <a:pt x="2014680" y="1094979"/>
                  </a:lnTo>
                  <a:lnTo>
                    <a:pt x="2013092" y="1107282"/>
                  </a:lnTo>
                  <a:lnTo>
                    <a:pt x="2010313" y="1119188"/>
                  </a:lnTo>
                  <a:lnTo>
                    <a:pt x="2007534" y="1131094"/>
                  </a:lnTo>
                  <a:lnTo>
                    <a:pt x="2003564" y="1142604"/>
                  </a:lnTo>
                  <a:lnTo>
                    <a:pt x="1999595" y="1154113"/>
                  </a:lnTo>
                  <a:lnTo>
                    <a:pt x="1994037" y="1164829"/>
                  </a:lnTo>
                  <a:lnTo>
                    <a:pt x="1988082" y="1175941"/>
                  </a:lnTo>
                  <a:lnTo>
                    <a:pt x="1984906" y="1181101"/>
                  </a:lnTo>
                  <a:lnTo>
                    <a:pt x="1981333" y="1186260"/>
                  </a:lnTo>
                  <a:lnTo>
                    <a:pt x="1976967" y="1191419"/>
                  </a:lnTo>
                  <a:lnTo>
                    <a:pt x="1973394" y="1196182"/>
                  </a:lnTo>
                  <a:lnTo>
                    <a:pt x="1964263" y="1205707"/>
                  </a:lnTo>
                  <a:lnTo>
                    <a:pt x="1954736" y="1214835"/>
                  </a:lnTo>
                  <a:lnTo>
                    <a:pt x="1944811" y="1223566"/>
                  </a:lnTo>
                  <a:lnTo>
                    <a:pt x="1934490" y="1231107"/>
                  </a:lnTo>
                  <a:lnTo>
                    <a:pt x="1924168" y="1237854"/>
                  </a:lnTo>
                  <a:lnTo>
                    <a:pt x="1913053" y="1244204"/>
                  </a:lnTo>
                  <a:lnTo>
                    <a:pt x="1901937" y="1249760"/>
                  </a:lnTo>
                  <a:lnTo>
                    <a:pt x="1890028" y="1254919"/>
                  </a:lnTo>
                  <a:lnTo>
                    <a:pt x="1878118" y="1259682"/>
                  </a:lnTo>
                  <a:lnTo>
                    <a:pt x="1866209" y="1263254"/>
                  </a:lnTo>
                  <a:lnTo>
                    <a:pt x="1853902" y="1266826"/>
                  </a:lnTo>
                  <a:lnTo>
                    <a:pt x="1841199" y="1269604"/>
                  </a:lnTo>
                  <a:lnTo>
                    <a:pt x="1828099" y="1272382"/>
                  </a:lnTo>
                  <a:lnTo>
                    <a:pt x="1815395" y="1274366"/>
                  </a:lnTo>
                  <a:lnTo>
                    <a:pt x="1802295" y="1275954"/>
                  </a:lnTo>
                  <a:lnTo>
                    <a:pt x="1788798" y="1276747"/>
                  </a:lnTo>
                  <a:lnTo>
                    <a:pt x="1776094" y="1277541"/>
                  </a:lnTo>
                  <a:lnTo>
                    <a:pt x="1762597" y="1277938"/>
                  </a:lnTo>
                  <a:lnTo>
                    <a:pt x="1749099" y="1277938"/>
                  </a:lnTo>
                  <a:lnTo>
                    <a:pt x="1735999" y="1277541"/>
                  </a:lnTo>
                  <a:lnTo>
                    <a:pt x="1722502" y="1277144"/>
                  </a:lnTo>
                  <a:lnTo>
                    <a:pt x="1709004" y="1276351"/>
                  </a:lnTo>
                  <a:lnTo>
                    <a:pt x="1682407" y="1273969"/>
                  </a:lnTo>
                  <a:lnTo>
                    <a:pt x="1656603" y="1270001"/>
                  </a:lnTo>
                  <a:lnTo>
                    <a:pt x="1630799" y="1266429"/>
                  </a:lnTo>
                  <a:lnTo>
                    <a:pt x="1605789" y="1261666"/>
                  </a:lnTo>
                  <a:lnTo>
                    <a:pt x="1582367" y="1256507"/>
                  </a:lnTo>
                  <a:lnTo>
                    <a:pt x="1555770" y="1250951"/>
                  </a:lnTo>
                  <a:lnTo>
                    <a:pt x="1529172" y="1244601"/>
                  </a:lnTo>
                  <a:lnTo>
                    <a:pt x="1503368" y="1237854"/>
                  </a:lnTo>
                  <a:lnTo>
                    <a:pt x="1476770" y="1230710"/>
                  </a:lnTo>
                  <a:lnTo>
                    <a:pt x="1450570" y="1222376"/>
                  </a:lnTo>
                  <a:lnTo>
                    <a:pt x="1424369" y="1214438"/>
                  </a:lnTo>
                  <a:lnTo>
                    <a:pt x="1398565" y="1206104"/>
                  </a:lnTo>
                  <a:lnTo>
                    <a:pt x="1372364" y="1197372"/>
                  </a:lnTo>
                  <a:lnTo>
                    <a:pt x="1346561" y="1188641"/>
                  </a:lnTo>
                  <a:lnTo>
                    <a:pt x="1320757" y="1178719"/>
                  </a:lnTo>
                  <a:lnTo>
                    <a:pt x="1295350" y="1169591"/>
                  </a:lnTo>
                  <a:lnTo>
                    <a:pt x="1269546" y="1159272"/>
                  </a:lnTo>
                  <a:lnTo>
                    <a:pt x="1219130" y="1139429"/>
                  </a:lnTo>
                  <a:lnTo>
                    <a:pt x="1169507" y="1118394"/>
                  </a:lnTo>
                  <a:lnTo>
                    <a:pt x="1127427" y="1099741"/>
                  </a:lnTo>
                  <a:lnTo>
                    <a:pt x="1085744" y="1080294"/>
                  </a:lnTo>
                  <a:lnTo>
                    <a:pt x="1044458" y="1060054"/>
                  </a:lnTo>
                  <a:lnTo>
                    <a:pt x="1003172" y="1039416"/>
                  </a:lnTo>
                  <a:lnTo>
                    <a:pt x="962680" y="1017985"/>
                  </a:lnTo>
                  <a:lnTo>
                    <a:pt x="922188" y="996554"/>
                  </a:lnTo>
                  <a:lnTo>
                    <a:pt x="882092" y="974329"/>
                  </a:lnTo>
                  <a:lnTo>
                    <a:pt x="841997" y="951707"/>
                  </a:lnTo>
                  <a:lnTo>
                    <a:pt x="802299" y="928291"/>
                  </a:lnTo>
                  <a:lnTo>
                    <a:pt x="762204" y="905272"/>
                  </a:lnTo>
                  <a:lnTo>
                    <a:pt x="683602" y="858441"/>
                  </a:lnTo>
                  <a:lnTo>
                    <a:pt x="604602" y="811610"/>
                  </a:lnTo>
                  <a:lnTo>
                    <a:pt x="526000" y="764778"/>
                  </a:lnTo>
                  <a:lnTo>
                    <a:pt x="460498" y="726678"/>
                  </a:lnTo>
                  <a:lnTo>
                    <a:pt x="394996" y="688578"/>
                  </a:lnTo>
                  <a:lnTo>
                    <a:pt x="263596" y="614363"/>
                  </a:lnTo>
                  <a:lnTo>
                    <a:pt x="0" y="465138"/>
                  </a:lnTo>
                  <a:lnTo>
                    <a:pt x="264786" y="0"/>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defTabSz="1218565">
                <a:defRPr/>
              </a:pPr>
              <a:endParaRPr lang="zh-CN" altLang="en-US" sz="1200" kern="0">
                <a:solidFill>
                  <a:srgbClr val="FFFFFF"/>
                </a:solidFill>
                <a:cs typeface="Times New Roman" panose="02020603050405020304" pitchFamily="18" charset="0"/>
              </a:endParaRPr>
            </a:p>
          </p:txBody>
        </p:sp>
        <p:grpSp>
          <p:nvGrpSpPr>
            <p:cNvPr id="59" name="组合 251"/>
            <p:cNvGrpSpPr/>
            <p:nvPr/>
          </p:nvGrpSpPr>
          <p:grpSpPr>
            <a:xfrm>
              <a:off x="4168845" y="2217569"/>
              <a:ext cx="671436" cy="512018"/>
              <a:chOff x="13801722" y="3422650"/>
              <a:chExt cx="1525589" cy="984243"/>
            </a:xfrm>
            <a:solidFill>
              <a:srgbClr val="00B0F0"/>
            </a:solidFill>
          </p:grpSpPr>
          <p:sp>
            <p:nvSpPr>
              <p:cNvPr id="60" name="Freeform 76"/>
              <p:cNvSpPr/>
              <p:nvPr/>
            </p:nvSpPr>
            <p:spPr bwMode="auto">
              <a:xfrm>
                <a:off x="14293850" y="3422650"/>
                <a:ext cx="401638" cy="141288"/>
              </a:xfrm>
              <a:custGeom>
                <a:avLst/>
                <a:gdLst/>
                <a:ahLst/>
                <a:cxnLst>
                  <a:cxn ang="0">
                    <a:pos x="439" y="172"/>
                  </a:cxn>
                  <a:cxn ang="0">
                    <a:pos x="452" y="179"/>
                  </a:cxn>
                  <a:cxn ang="0">
                    <a:pos x="459" y="177"/>
                  </a:cxn>
                  <a:cxn ang="0">
                    <a:pos x="501" y="143"/>
                  </a:cxn>
                  <a:cxn ang="0">
                    <a:pos x="504" y="138"/>
                  </a:cxn>
                  <a:cxn ang="0">
                    <a:pos x="506" y="132"/>
                  </a:cxn>
                  <a:cxn ang="0">
                    <a:pos x="501" y="118"/>
                  </a:cxn>
                  <a:cxn ang="0">
                    <a:pos x="477" y="93"/>
                  </a:cxn>
                  <a:cxn ang="0">
                    <a:pos x="423" y="52"/>
                  </a:cxn>
                  <a:cxn ang="0">
                    <a:pos x="363" y="22"/>
                  </a:cxn>
                  <a:cxn ang="0">
                    <a:pos x="297" y="5"/>
                  </a:cxn>
                  <a:cxn ang="0">
                    <a:pos x="262" y="0"/>
                  </a:cxn>
                  <a:cxn ang="0">
                    <a:pos x="241" y="0"/>
                  </a:cxn>
                  <a:cxn ang="0">
                    <a:pos x="177" y="7"/>
                  </a:cxn>
                  <a:cxn ang="0">
                    <a:pos x="115" y="24"/>
                  </a:cxn>
                  <a:cxn ang="0">
                    <a:pos x="57" y="52"/>
                  </a:cxn>
                  <a:cxn ang="0">
                    <a:pos x="7" y="91"/>
                  </a:cxn>
                  <a:cxn ang="0">
                    <a:pos x="2" y="98"/>
                  </a:cxn>
                  <a:cxn ang="0">
                    <a:pos x="2" y="111"/>
                  </a:cxn>
                  <a:cxn ang="0">
                    <a:pos x="37" y="152"/>
                  </a:cxn>
                  <a:cxn ang="0">
                    <a:pos x="42" y="155"/>
                  </a:cxn>
                  <a:cxn ang="0">
                    <a:pos x="51" y="157"/>
                  </a:cxn>
                  <a:cxn ang="0">
                    <a:pos x="62" y="154"/>
                  </a:cxn>
                  <a:cxn ang="0">
                    <a:pos x="81" y="137"/>
                  </a:cxn>
                  <a:cxn ang="0">
                    <a:pos x="123" y="111"/>
                  </a:cxn>
                  <a:cxn ang="0">
                    <a:pos x="169" y="93"/>
                  </a:cxn>
                  <a:cxn ang="0">
                    <a:pos x="216" y="84"/>
                  </a:cxn>
                  <a:cxn ang="0">
                    <a:pos x="241" y="83"/>
                  </a:cxn>
                  <a:cxn ang="0">
                    <a:pos x="256" y="84"/>
                  </a:cxn>
                  <a:cxn ang="0">
                    <a:pos x="309" y="93"/>
                  </a:cxn>
                  <a:cxn ang="0">
                    <a:pos x="358" y="110"/>
                  </a:cxn>
                  <a:cxn ang="0">
                    <a:pos x="402" y="137"/>
                  </a:cxn>
                  <a:cxn ang="0">
                    <a:pos x="439" y="172"/>
                  </a:cxn>
                </a:cxnLst>
                <a:rect l="0" t="0" r="r" b="b"/>
                <a:pathLst>
                  <a:path w="506" h="179">
                    <a:moveTo>
                      <a:pt x="439" y="172"/>
                    </a:moveTo>
                    <a:lnTo>
                      <a:pt x="439" y="172"/>
                    </a:lnTo>
                    <a:lnTo>
                      <a:pt x="445" y="177"/>
                    </a:lnTo>
                    <a:lnTo>
                      <a:pt x="452" y="179"/>
                    </a:lnTo>
                    <a:lnTo>
                      <a:pt x="452" y="179"/>
                    </a:lnTo>
                    <a:lnTo>
                      <a:pt x="459" y="177"/>
                    </a:lnTo>
                    <a:lnTo>
                      <a:pt x="464" y="174"/>
                    </a:lnTo>
                    <a:lnTo>
                      <a:pt x="501" y="143"/>
                    </a:lnTo>
                    <a:lnTo>
                      <a:pt x="501" y="143"/>
                    </a:lnTo>
                    <a:lnTo>
                      <a:pt x="504" y="138"/>
                    </a:lnTo>
                    <a:lnTo>
                      <a:pt x="506" y="132"/>
                    </a:lnTo>
                    <a:lnTo>
                      <a:pt x="506" y="132"/>
                    </a:lnTo>
                    <a:lnTo>
                      <a:pt x="506" y="125"/>
                    </a:lnTo>
                    <a:lnTo>
                      <a:pt x="501" y="118"/>
                    </a:lnTo>
                    <a:lnTo>
                      <a:pt x="501" y="118"/>
                    </a:lnTo>
                    <a:lnTo>
                      <a:pt x="477" y="93"/>
                    </a:lnTo>
                    <a:lnTo>
                      <a:pt x="450" y="71"/>
                    </a:lnTo>
                    <a:lnTo>
                      <a:pt x="423" y="52"/>
                    </a:lnTo>
                    <a:lnTo>
                      <a:pt x="393" y="35"/>
                    </a:lnTo>
                    <a:lnTo>
                      <a:pt x="363" y="22"/>
                    </a:lnTo>
                    <a:lnTo>
                      <a:pt x="329" y="12"/>
                    </a:lnTo>
                    <a:lnTo>
                      <a:pt x="297" y="5"/>
                    </a:lnTo>
                    <a:lnTo>
                      <a:pt x="262" y="0"/>
                    </a:lnTo>
                    <a:lnTo>
                      <a:pt x="262" y="0"/>
                    </a:lnTo>
                    <a:lnTo>
                      <a:pt x="241" y="0"/>
                    </a:lnTo>
                    <a:lnTo>
                      <a:pt x="241" y="0"/>
                    </a:lnTo>
                    <a:lnTo>
                      <a:pt x="209" y="2"/>
                    </a:lnTo>
                    <a:lnTo>
                      <a:pt x="177" y="7"/>
                    </a:lnTo>
                    <a:lnTo>
                      <a:pt x="145" y="14"/>
                    </a:lnTo>
                    <a:lnTo>
                      <a:pt x="115" y="24"/>
                    </a:lnTo>
                    <a:lnTo>
                      <a:pt x="86" y="37"/>
                    </a:lnTo>
                    <a:lnTo>
                      <a:pt x="57" y="52"/>
                    </a:lnTo>
                    <a:lnTo>
                      <a:pt x="32" y="71"/>
                    </a:lnTo>
                    <a:lnTo>
                      <a:pt x="7" y="91"/>
                    </a:lnTo>
                    <a:lnTo>
                      <a:pt x="7" y="91"/>
                    </a:lnTo>
                    <a:lnTo>
                      <a:pt x="2" y="98"/>
                    </a:lnTo>
                    <a:lnTo>
                      <a:pt x="0" y="105"/>
                    </a:lnTo>
                    <a:lnTo>
                      <a:pt x="2" y="111"/>
                    </a:lnTo>
                    <a:lnTo>
                      <a:pt x="5" y="116"/>
                    </a:lnTo>
                    <a:lnTo>
                      <a:pt x="37" y="152"/>
                    </a:lnTo>
                    <a:lnTo>
                      <a:pt x="37" y="152"/>
                    </a:lnTo>
                    <a:lnTo>
                      <a:pt x="42" y="155"/>
                    </a:lnTo>
                    <a:lnTo>
                      <a:pt x="51" y="157"/>
                    </a:lnTo>
                    <a:lnTo>
                      <a:pt x="51" y="157"/>
                    </a:lnTo>
                    <a:lnTo>
                      <a:pt x="56" y="157"/>
                    </a:lnTo>
                    <a:lnTo>
                      <a:pt x="62" y="154"/>
                    </a:lnTo>
                    <a:lnTo>
                      <a:pt x="62" y="154"/>
                    </a:lnTo>
                    <a:lnTo>
                      <a:pt x="81" y="137"/>
                    </a:lnTo>
                    <a:lnTo>
                      <a:pt x="101" y="123"/>
                    </a:lnTo>
                    <a:lnTo>
                      <a:pt x="123" y="111"/>
                    </a:lnTo>
                    <a:lnTo>
                      <a:pt x="145" y="101"/>
                    </a:lnTo>
                    <a:lnTo>
                      <a:pt x="169" y="93"/>
                    </a:lnTo>
                    <a:lnTo>
                      <a:pt x="192" y="88"/>
                    </a:lnTo>
                    <a:lnTo>
                      <a:pt x="216" y="84"/>
                    </a:lnTo>
                    <a:lnTo>
                      <a:pt x="241" y="83"/>
                    </a:lnTo>
                    <a:lnTo>
                      <a:pt x="241" y="83"/>
                    </a:lnTo>
                    <a:lnTo>
                      <a:pt x="256" y="84"/>
                    </a:lnTo>
                    <a:lnTo>
                      <a:pt x="256" y="84"/>
                    </a:lnTo>
                    <a:lnTo>
                      <a:pt x="283" y="86"/>
                    </a:lnTo>
                    <a:lnTo>
                      <a:pt x="309" y="93"/>
                    </a:lnTo>
                    <a:lnTo>
                      <a:pt x="332" y="100"/>
                    </a:lnTo>
                    <a:lnTo>
                      <a:pt x="358" y="110"/>
                    </a:lnTo>
                    <a:lnTo>
                      <a:pt x="380" y="122"/>
                    </a:lnTo>
                    <a:lnTo>
                      <a:pt x="402" y="137"/>
                    </a:lnTo>
                    <a:lnTo>
                      <a:pt x="420" y="154"/>
                    </a:lnTo>
                    <a:lnTo>
                      <a:pt x="439" y="172"/>
                    </a:lnTo>
                    <a:lnTo>
                      <a:pt x="439" y="172"/>
                    </a:lnTo>
                    <a:close/>
                  </a:path>
                </a:pathLst>
              </a:custGeom>
              <a:grpFill/>
              <a:ln w="9525">
                <a:noFill/>
                <a:round/>
              </a:ln>
            </p:spPr>
            <p:txBody>
              <a:bodyPr vert="horz" wrap="square" lIns="91392" tIns="45696" rIns="91392" bIns="45696" numCol="1" anchor="t" anchorCtr="0" compatLnSpc="1"/>
              <a:lstStyle/>
              <a:p>
                <a:pPr defTabSz="913765">
                  <a:defRPr/>
                </a:pPr>
                <a:endParaRPr lang="zh-CN" altLang="en-US" sz="1200" kern="0">
                  <a:solidFill>
                    <a:prstClr val="black"/>
                  </a:solidFill>
                  <a:cs typeface="Times New Roman" panose="02020603050405020304" pitchFamily="18" charset="0"/>
                </a:endParaRPr>
              </a:p>
            </p:txBody>
          </p:sp>
          <p:sp>
            <p:nvSpPr>
              <p:cNvPr id="61" name="Freeform 77"/>
              <p:cNvSpPr/>
              <p:nvPr/>
            </p:nvSpPr>
            <p:spPr bwMode="auto">
              <a:xfrm>
                <a:off x="14377988" y="3532188"/>
                <a:ext cx="225425" cy="100013"/>
              </a:xfrm>
              <a:custGeom>
                <a:avLst/>
                <a:gdLst/>
                <a:ahLst/>
                <a:cxnLst>
                  <a:cxn ang="0">
                    <a:pos x="147" y="0"/>
                  </a:cxn>
                  <a:cxn ang="0">
                    <a:pos x="147" y="0"/>
                  </a:cxn>
                  <a:cxn ang="0">
                    <a:pos x="137" y="0"/>
                  </a:cxn>
                  <a:cxn ang="0">
                    <a:pos x="137" y="0"/>
                  </a:cxn>
                  <a:cxn ang="0">
                    <a:pos x="118" y="2"/>
                  </a:cxn>
                  <a:cxn ang="0">
                    <a:pos x="100" y="4"/>
                  </a:cxn>
                  <a:cxn ang="0">
                    <a:pos x="83" y="7"/>
                  </a:cxn>
                  <a:cxn ang="0">
                    <a:pos x="66" y="14"/>
                  </a:cxn>
                  <a:cxn ang="0">
                    <a:pos x="49" y="21"/>
                  </a:cxn>
                  <a:cxn ang="0">
                    <a:pos x="34" y="29"/>
                  </a:cxn>
                  <a:cxn ang="0">
                    <a:pos x="19" y="39"/>
                  </a:cxn>
                  <a:cxn ang="0">
                    <a:pos x="5" y="51"/>
                  </a:cxn>
                  <a:cxn ang="0">
                    <a:pos x="5" y="51"/>
                  </a:cxn>
                  <a:cxn ang="0">
                    <a:pos x="2" y="58"/>
                  </a:cxn>
                  <a:cxn ang="0">
                    <a:pos x="0" y="64"/>
                  </a:cxn>
                  <a:cxn ang="0">
                    <a:pos x="0" y="71"/>
                  </a:cxn>
                  <a:cxn ang="0">
                    <a:pos x="5" y="76"/>
                  </a:cxn>
                  <a:cxn ang="0">
                    <a:pos x="37" y="112"/>
                  </a:cxn>
                  <a:cxn ang="0">
                    <a:pos x="37" y="112"/>
                  </a:cxn>
                  <a:cxn ang="0">
                    <a:pos x="42" y="115"/>
                  </a:cxn>
                  <a:cxn ang="0">
                    <a:pos x="49" y="117"/>
                  </a:cxn>
                  <a:cxn ang="0">
                    <a:pos x="49" y="117"/>
                  </a:cxn>
                  <a:cxn ang="0">
                    <a:pos x="56" y="117"/>
                  </a:cxn>
                  <a:cxn ang="0">
                    <a:pos x="63" y="112"/>
                  </a:cxn>
                  <a:cxn ang="0">
                    <a:pos x="63" y="112"/>
                  </a:cxn>
                  <a:cxn ang="0">
                    <a:pos x="78" y="100"/>
                  </a:cxn>
                  <a:cxn ang="0">
                    <a:pos x="96" y="91"/>
                  </a:cxn>
                  <a:cxn ang="0">
                    <a:pos x="117" y="85"/>
                  </a:cxn>
                  <a:cxn ang="0">
                    <a:pos x="137" y="83"/>
                  </a:cxn>
                  <a:cxn ang="0">
                    <a:pos x="137" y="83"/>
                  </a:cxn>
                  <a:cxn ang="0">
                    <a:pos x="142" y="83"/>
                  </a:cxn>
                  <a:cxn ang="0">
                    <a:pos x="142" y="83"/>
                  </a:cxn>
                  <a:cxn ang="0">
                    <a:pos x="154" y="85"/>
                  </a:cxn>
                  <a:cxn ang="0">
                    <a:pos x="164" y="86"/>
                  </a:cxn>
                  <a:cxn ang="0">
                    <a:pos x="184" y="95"/>
                  </a:cxn>
                  <a:cxn ang="0">
                    <a:pos x="201" y="105"/>
                  </a:cxn>
                  <a:cxn ang="0">
                    <a:pos x="209" y="112"/>
                  </a:cxn>
                  <a:cxn ang="0">
                    <a:pos x="218" y="118"/>
                  </a:cxn>
                  <a:cxn ang="0">
                    <a:pos x="218" y="118"/>
                  </a:cxn>
                  <a:cxn ang="0">
                    <a:pos x="223" y="124"/>
                  </a:cxn>
                  <a:cxn ang="0">
                    <a:pos x="231" y="125"/>
                  </a:cxn>
                  <a:cxn ang="0">
                    <a:pos x="231" y="125"/>
                  </a:cxn>
                  <a:cxn ang="0">
                    <a:pos x="236" y="124"/>
                  </a:cxn>
                  <a:cxn ang="0">
                    <a:pos x="243" y="120"/>
                  </a:cxn>
                  <a:cxn ang="0">
                    <a:pos x="279" y="90"/>
                  </a:cxn>
                  <a:cxn ang="0">
                    <a:pos x="279" y="90"/>
                  </a:cxn>
                  <a:cxn ang="0">
                    <a:pos x="282" y="85"/>
                  </a:cxn>
                  <a:cxn ang="0">
                    <a:pos x="284" y="78"/>
                  </a:cxn>
                  <a:cxn ang="0">
                    <a:pos x="284" y="78"/>
                  </a:cxn>
                  <a:cxn ang="0">
                    <a:pos x="284" y="71"/>
                  </a:cxn>
                  <a:cxn ang="0">
                    <a:pos x="280" y="64"/>
                  </a:cxn>
                  <a:cxn ang="0">
                    <a:pos x="280" y="64"/>
                  </a:cxn>
                  <a:cxn ang="0">
                    <a:pos x="267" y="51"/>
                  </a:cxn>
                  <a:cxn ang="0">
                    <a:pos x="252" y="39"/>
                  </a:cxn>
                  <a:cxn ang="0">
                    <a:pos x="236" y="29"/>
                  </a:cxn>
                  <a:cxn ang="0">
                    <a:pos x="220" y="19"/>
                  </a:cxn>
                  <a:cxn ang="0">
                    <a:pos x="203" y="12"/>
                  </a:cxn>
                  <a:cxn ang="0">
                    <a:pos x="186" y="7"/>
                  </a:cxn>
                  <a:cxn ang="0">
                    <a:pos x="167" y="2"/>
                  </a:cxn>
                  <a:cxn ang="0">
                    <a:pos x="147" y="0"/>
                  </a:cxn>
                  <a:cxn ang="0">
                    <a:pos x="147" y="0"/>
                  </a:cxn>
                </a:cxnLst>
                <a:rect l="0" t="0" r="r" b="b"/>
                <a:pathLst>
                  <a:path w="284" h="125">
                    <a:moveTo>
                      <a:pt x="147" y="0"/>
                    </a:moveTo>
                    <a:lnTo>
                      <a:pt x="147" y="0"/>
                    </a:lnTo>
                    <a:lnTo>
                      <a:pt x="137" y="0"/>
                    </a:lnTo>
                    <a:lnTo>
                      <a:pt x="137" y="0"/>
                    </a:lnTo>
                    <a:lnTo>
                      <a:pt x="118" y="2"/>
                    </a:lnTo>
                    <a:lnTo>
                      <a:pt x="100" y="4"/>
                    </a:lnTo>
                    <a:lnTo>
                      <a:pt x="83" y="7"/>
                    </a:lnTo>
                    <a:lnTo>
                      <a:pt x="66" y="14"/>
                    </a:lnTo>
                    <a:lnTo>
                      <a:pt x="49" y="21"/>
                    </a:lnTo>
                    <a:lnTo>
                      <a:pt x="34" y="29"/>
                    </a:lnTo>
                    <a:lnTo>
                      <a:pt x="19" y="39"/>
                    </a:lnTo>
                    <a:lnTo>
                      <a:pt x="5" y="51"/>
                    </a:lnTo>
                    <a:lnTo>
                      <a:pt x="5" y="51"/>
                    </a:lnTo>
                    <a:lnTo>
                      <a:pt x="2" y="58"/>
                    </a:lnTo>
                    <a:lnTo>
                      <a:pt x="0" y="64"/>
                    </a:lnTo>
                    <a:lnTo>
                      <a:pt x="0" y="71"/>
                    </a:lnTo>
                    <a:lnTo>
                      <a:pt x="5" y="76"/>
                    </a:lnTo>
                    <a:lnTo>
                      <a:pt x="37" y="112"/>
                    </a:lnTo>
                    <a:lnTo>
                      <a:pt x="37" y="112"/>
                    </a:lnTo>
                    <a:lnTo>
                      <a:pt x="42" y="115"/>
                    </a:lnTo>
                    <a:lnTo>
                      <a:pt x="49" y="117"/>
                    </a:lnTo>
                    <a:lnTo>
                      <a:pt x="49" y="117"/>
                    </a:lnTo>
                    <a:lnTo>
                      <a:pt x="56" y="117"/>
                    </a:lnTo>
                    <a:lnTo>
                      <a:pt x="63" y="112"/>
                    </a:lnTo>
                    <a:lnTo>
                      <a:pt x="63" y="112"/>
                    </a:lnTo>
                    <a:lnTo>
                      <a:pt x="78" y="100"/>
                    </a:lnTo>
                    <a:lnTo>
                      <a:pt x="96" y="91"/>
                    </a:lnTo>
                    <a:lnTo>
                      <a:pt x="117" y="85"/>
                    </a:lnTo>
                    <a:lnTo>
                      <a:pt x="137" y="83"/>
                    </a:lnTo>
                    <a:lnTo>
                      <a:pt x="137" y="83"/>
                    </a:lnTo>
                    <a:lnTo>
                      <a:pt x="142" y="83"/>
                    </a:lnTo>
                    <a:lnTo>
                      <a:pt x="142" y="83"/>
                    </a:lnTo>
                    <a:lnTo>
                      <a:pt x="154" y="85"/>
                    </a:lnTo>
                    <a:lnTo>
                      <a:pt x="164" y="86"/>
                    </a:lnTo>
                    <a:lnTo>
                      <a:pt x="184" y="95"/>
                    </a:lnTo>
                    <a:lnTo>
                      <a:pt x="201" y="105"/>
                    </a:lnTo>
                    <a:lnTo>
                      <a:pt x="209" y="112"/>
                    </a:lnTo>
                    <a:lnTo>
                      <a:pt x="218" y="118"/>
                    </a:lnTo>
                    <a:lnTo>
                      <a:pt x="218" y="118"/>
                    </a:lnTo>
                    <a:lnTo>
                      <a:pt x="223" y="124"/>
                    </a:lnTo>
                    <a:lnTo>
                      <a:pt x="231" y="125"/>
                    </a:lnTo>
                    <a:lnTo>
                      <a:pt x="231" y="125"/>
                    </a:lnTo>
                    <a:lnTo>
                      <a:pt x="236" y="124"/>
                    </a:lnTo>
                    <a:lnTo>
                      <a:pt x="243" y="120"/>
                    </a:lnTo>
                    <a:lnTo>
                      <a:pt x="279" y="90"/>
                    </a:lnTo>
                    <a:lnTo>
                      <a:pt x="279" y="90"/>
                    </a:lnTo>
                    <a:lnTo>
                      <a:pt x="282" y="85"/>
                    </a:lnTo>
                    <a:lnTo>
                      <a:pt x="284" y="78"/>
                    </a:lnTo>
                    <a:lnTo>
                      <a:pt x="284" y="78"/>
                    </a:lnTo>
                    <a:lnTo>
                      <a:pt x="284" y="71"/>
                    </a:lnTo>
                    <a:lnTo>
                      <a:pt x="280" y="64"/>
                    </a:lnTo>
                    <a:lnTo>
                      <a:pt x="280" y="64"/>
                    </a:lnTo>
                    <a:lnTo>
                      <a:pt x="267" y="51"/>
                    </a:lnTo>
                    <a:lnTo>
                      <a:pt x="252" y="39"/>
                    </a:lnTo>
                    <a:lnTo>
                      <a:pt x="236" y="29"/>
                    </a:lnTo>
                    <a:lnTo>
                      <a:pt x="220" y="19"/>
                    </a:lnTo>
                    <a:lnTo>
                      <a:pt x="203" y="12"/>
                    </a:lnTo>
                    <a:lnTo>
                      <a:pt x="186" y="7"/>
                    </a:lnTo>
                    <a:lnTo>
                      <a:pt x="167" y="2"/>
                    </a:lnTo>
                    <a:lnTo>
                      <a:pt x="147" y="0"/>
                    </a:lnTo>
                    <a:lnTo>
                      <a:pt x="147" y="0"/>
                    </a:lnTo>
                    <a:close/>
                  </a:path>
                </a:pathLst>
              </a:custGeom>
              <a:grpFill/>
              <a:ln w="9525">
                <a:noFill/>
                <a:round/>
              </a:ln>
            </p:spPr>
            <p:txBody>
              <a:bodyPr vert="horz" wrap="square" lIns="91392" tIns="45696" rIns="91392" bIns="45696" numCol="1" anchor="t" anchorCtr="0" compatLnSpc="1"/>
              <a:lstStyle/>
              <a:p>
                <a:pPr defTabSz="913765">
                  <a:defRPr/>
                </a:pPr>
                <a:endParaRPr lang="zh-CN" altLang="en-US" sz="1200" kern="0">
                  <a:solidFill>
                    <a:prstClr val="black"/>
                  </a:solidFill>
                  <a:cs typeface="Times New Roman" panose="02020603050405020304" pitchFamily="18" charset="0"/>
                </a:endParaRPr>
              </a:p>
            </p:txBody>
          </p:sp>
          <p:sp>
            <p:nvSpPr>
              <p:cNvPr id="62" name="Freeform 78"/>
              <p:cNvSpPr>
                <a:spLocks noEditPoints="1"/>
              </p:cNvSpPr>
              <p:nvPr/>
            </p:nvSpPr>
            <p:spPr bwMode="auto">
              <a:xfrm>
                <a:off x="13801722" y="3470269"/>
                <a:ext cx="1525589" cy="936624"/>
              </a:xfrm>
              <a:custGeom>
                <a:avLst/>
                <a:gdLst/>
                <a:ahLst/>
                <a:cxnLst>
                  <a:cxn ang="0">
                    <a:pos x="1805" y="1019"/>
                  </a:cxn>
                  <a:cxn ang="0">
                    <a:pos x="1625" y="1019"/>
                  </a:cxn>
                  <a:cxn ang="0">
                    <a:pos x="1176" y="0"/>
                  </a:cxn>
                  <a:cxn ang="0">
                    <a:pos x="1093" y="494"/>
                  </a:cxn>
                  <a:cxn ang="0">
                    <a:pos x="572" y="1019"/>
                  </a:cxn>
                  <a:cxn ang="0">
                    <a:pos x="523" y="176"/>
                  </a:cxn>
                  <a:cxn ang="0">
                    <a:pos x="314" y="203"/>
                  </a:cxn>
                  <a:cxn ang="0">
                    <a:pos x="301" y="262"/>
                  </a:cxn>
                  <a:cxn ang="0">
                    <a:pos x="118" y="1019"/>
                  </a:cxn>
                  <a:cxn ang="0">
                    <a:pos x="2" y="1169"/>
                  </a:cxn>
                  <a:cxn ang="0">
                    <a:pos x="1917" y="1181"/>
                  </a:cxn>
                  <a:cxn ang="0">
                    <a:pos x="1922" y="1169"/>
                  </a:cxn>
                  <a:cxn ang="0">
                    <a:pos x="741" y="756"/>
                  </a:cxn>
                  <a:cxn ang="0">
                    <a:pos x="896" y="756"/>
                  </a:cxn>
                  <a:cxn ang="0">
                    <a:pos x="1049" y="756"/>
                  </a:cxn>
                  <a:cxn ang="0">
                    <a:pos x="677" y="756"/>
                  </a:cxn>
                  <a:cxn ang="0">
                    <a:pos x="434" y="604"/>
                  </a:cxn>
                  <a:cxn ang="0">
                    <a:pos x="425" y="533"/>
                  </a:cxn>
                  <a:cxn ang="0">
                    <a:pos x="498" y="520"/>
                  </a:cxn>
                  <a:cxn ang="0">
                    <a:pos x="513" y="533"/>
                  </a:cxn>
                  <a:cxn ang="0">
                    <a:pos x="505" y="604"/>
                  </a:cxn>
                  <a:cxn ang="0">
                    <a:pos x="513" y="933"/>
                  </a:cxn>
                  <a:cxn ang="0">
                    <a:pos x="439" y="947"/>
                  </a:cxn>
                  <a:cxn ang="0">
                    <a:pos x="425" y="933"/>
                  </a:cxn>
                  <a:cxn ang="0">
                    <a:pos x="434" y="862"/>
                  </a:cxn>
                  <a:cxn ang="0">
                    <a:pos x="508" y="866"/>
                  </a:cxn>
                  <a:cxn ang="0">
                    <a:pos x="348" y="791"/>
                  </a:cxn>
                  <a:cxn ang="0">
                    <a:pos x="334" y="805"/>
                  </a:cxn>
                  <a:cxn ang="0">
                    <a:pos x="262" y="796"/>
                  </a:cxn>
                  <a:cxn ang="0">
                    <a:pos x="263" y="724"/>
                  </a:cxn>
                  <a:cxn ang="0">
                    <a:pos x="339" y="720"/>
                  </a:cxn>
                  <a:cxn ang="0">
                    <a:pos x="243" y="397"/>
                  </a:cxn>
                  <a:cxn ang="0">
                    <a:pos x="258" y="383"/>
                  </a:cxn>
                  <a:cxn ang="0">
                    <a:pos x="331" y="391"/>
                  </a:cxn>
                  <a:cxn ang="0">
                    <a:pos x="328" y="464"/>
                  </a:cxn>
                  <a:cxn ang="0">
                    <a:pos x="252" y="467"/>
                  </a:cxn>
                  <a:cxn ang="0">
                    <a:pos x="1464" y="105"/>
                  </a:cxn>
                  <a:cxn ang="0">
                    <a:pos x="1471" y="96"/>
                  </a:cxn>
                  <a:cxn ang="0">
                    <a:pos x="1490" y="101"/>
                  </a:cxn>
                  <a:cxn ang="0">
                    <a:pos x="1490" y="940"/>
                  </a:cxn>
                  <a:cxn ang="0">
                    <a:pos x="1471" y="945"/>
                  </a:cxn>
                  <a:cxn ang="0">
                    <a:pos x="1464" y="105"/>
                  </a:cxn>
                  <a:cxn ang="0">
                    <a:pos x="1362" y="98"/>
                  </a:cxn>
                  <a:cxn ang="0">
                    <a:pos x="1382" y="100"/>
                  </a:cxn>
                  <a:cxn ang="0">
                    <a:pos x="1383" y="940"/>
                  </a:cxn>
                  <a:cxn ang="0">
                    <a:pos x="1363" y="945"/>
                  </a:cxn>
                  <a:cxn ang="0">
                    <a:pos x="1356" y="105"/>
                  </a:cxn>
                  <a:cxn ang="0">
                    <a:pos x="1254" y="98"/>
                  </a:cxn>
                  <a:cxn ang="0">
                    <a:pos x="1276" y="100"/>
                  </a:cxn>
                  <a:cxn ang="0">
                    <a:pos x="1277" y="940"/>
                  </a:cxn>
                  <a:cxn ang="0">
                    <a:pos x="1257" y="945"/>
                  </a:cxn>
                  <a:cxn ang="0">
                    <a:pos x="1250" y="105"/>
                  </a:cxn>
                </a:cxnLst>
                <a:rect l="0" t="0" r="r" b="b"/>
                <a:pathLst>
                  <a:path w="1923" h="1181">
                    <a:moveTo>
                      <a:pt x="1820" y="1029"/>
                    </a:moveTo>
                    <a:lnTo>
                      <a:pt x="1820" y="1029"/>
                    </a:lnTo>
                    <a:lnTo>
                      <a:pt x="1815" y="1024"/>
                    </a:lnTo>
                    <a:lnTo>
                      <a:pt x="1810" y="1021"/>
                    </a:lnTo>
                    <a:lnTo>
                      <a:pt x="1805" y="1019"/>
                    </a:lnTo>
                    <a:lnTo>
                      <a:pt x="1798" y="1019"/>
                    </a:lnTo>
                    <a:lnTo>
                      <a:pt x="1750" y="1019"/>
                    </a:lnTo>
                    <a:lnTo>
                      <a:pt x="1750" y="739"/>
                    </a:lnTo>
                    <a:lnTo>
                      <a:pt x="1625" y="606"/>
                    </a:lnTo>
                    <a:lnTo>
                      <a:pt x="1625" y="1019"/>
                    </a:lnTo>
                    <a:lnTo>
                      <a:pt x="1583" y="1019"/>
                    </a:lnTo>
                    <a:lnTo>
                      <a:pt x="1583" y="562"/>
                    </a:lnTo>
                    <a:lnTo>
                      <a:pt x="1583" y="0"/>
                    </a:lnTo>
                    <a:lnTo>
                      <a:pt x="1218" y="0"/>
                    </a:lnTo>
                    <a:lnTo>
                      <a:pt x="1176" y="0"/>
                    </a:lnTo>
                    <a:lnTo>
                      <a:pt x="1176" y="1019"/>
                    </a:lnTo>
                    <a:lnTo>
                      <a:pt x="1124" y="1019"/>
                    </a:lnTo>
                    <a:lnTo>
                      <a:pt x="1124" y="562"/>
                    </a:lnTo>
                    <a:lnTo>
                      <a:pt x="1093" y="562"/>
                    </a:lnTo>
                    <a:lnTo>
                      <a:pt x="1093" y="494"/>
                    </a:lnTo>
                    <a:lnTo>
                      <a:pt x="751" y="553"/>
                    </a:lnTo>
                    <a:lnTo>
                      <a:pt x="751" y="562"/>
                    </a:lnTo>
                    <a:lnTo>
                      <a:pt x="626" y="562"/>
                    </a:lnTo>
                    <a:lnTo>
                      <a:pt x="626" y="1019"/>
                    </a:lnTo>
                    <a:lnTo>
                      <a:pt x="572" y="1019"/>
                    </a:lnTo>
                    <a:lnTo>
                      <a:pt x="572" y="262"/>
                    </a:lnTo>
                    <a:lnTo>
                      <a:pt x="525" y="262"/>
                    </a:lnTo>
                    <a:lnTo>
                      <a:pt x="525" y="181"/>
                    </a:lnTo>
                    <a:lnTo>
                      <a:pt x="525" y="181"/>
                    </a:lnTo>
                    <a:lnTo>
                      <a:pt x="523" y="176"/>
                    </a:lnTo>
                    <a:lnTo>
                      <a:pt x="522" y="170"/>
                    </a:lnTo>
                    <a:lnTo>
                      <a:pt x="516" y="169"/>
                    </a:lnTo>
                    <a:lnTo>
                      <a:pt x="511" y="169"/>
                    </a:lnTo>
                    <a:lnTo>
                      <a:pt x="314" y="203"/>
                    </a:lnTo>
                    <a:lnTo>
                      <a:pt x="314" y="203"/>
                    </a:lnTo>
                    <a:lnTo>
                      <a:pt x="309" y="204"/>
                    </a:lnTo>
                    <a:lnTo>
                      <a:pt x="304" y="208"/>
                    </a:lnTo>
                    <a:lnTo>
                      <a:pt x="301" y="213"/>
                    </a:lnTo>
                    <a:lnTo>
                      <a:pt x="301" y="218"/>
                    </a:lnTo>
                    <a:lnTo>
                      <a:pt x="301" y="262"/>
                    </a:lnTo>
                    <a:lnTo>
                      <a:pt x="181" y="262"/>
                    </a:lnTo>
                    <a:lnTo>
                      <a:pt x="181" y="1019"/>
                    </a:lnTo>
                    <a:lnTo>
                      <a:pt x="125" y="1019"/>
                    </a:lnTo>
                    <a:lnTo>
                      <a:pt x="125" y="1019"/>
                    </a:lnTo>
                    <a:lnTo>
                      <a:pt x="118" y="1019"/>
                    </a:lnTo>
                    <a:lnTo>
                      <a:pt x="113" y="1021"/>
                    </a:lnTo>
                    <a:lnTo>
                      <a:pt x="108" y="1024"/>
                    </a:lnTo>
                    <a:lnTo>
                      <a:pt x="103" y="1029"/>
                    </a:lnTo>
                    <a:lnTo>
                      <a:pt x="2" y="1169"/>
                    </a:lnTo>
                    <a:lnTo>
                      <a:pt x="2" y="1169"/>
                    </a:lnTo>
                    <a:lnTo>
                      <a:pt x="0" y="1174"/>
                    </a:lnTo>
                    <a:lnTo>
                      <a:pt x="2" y="1178"/>
                    </a:lnTo>
                    <a:lnTo>
                      <a:pt x="4" y="1179"/>
                    </a:lnTo>
                    <a:lnTo>
                      <a:pt x="7" y="1181"/>
                    </a:lnTo>
                    <a:lnTo>
                      <a:pt x="1917" y="1181"/>
                    </a:lnTo>
                    <a:lnTo>
                      <a:pt x="1917" y="1181"/>
                    </a:lnTo>
                    <a:lnTo>
                      <a:pt x="1920" y="1179"/>
                    </a:lnTo>
                    <a:lnTo>
                      <a:pt x="1922" y="1178"/>
                    </a:lnTo>
                    <a:lnTo>
                      <a:pt x="1923" y="1174"/>
                    </a:lnTo>
                    <a:lnTo>
                      <a:pt x="1922" y="1169"/>
                    </a:lnTo>
                    <a:lnTo>
                      <a:pt x="1820" y="1029"/>
                    </a:lnTo>
                    <a:close/>
                    <a:moveTo>
                      <a:pt x="741" y="660"/>
                    </a:moveTo>
                    <a:lnTo>
                      <a:pt x="879" y="660"/>
                    </a:lnTo>
                    <a:lnTo>
                      <a:pt x="879" y="756"/>
                    </a:lnTo>
                    <a:lnTo>
                      <a:pt x="741" y="756"/>
                    </a:lnTo>
                    <a:lnTo>
                      <a:pt x="741" y="660"/>
                    </a:lnTo>
                    <a:close/>
                    <a:moveTo>
                      <a:pt x="896" y="660"/>
                    </a:moveTo>
                    <a:lnTo>
                      <a:pt x="1033" y="660"/>
                    </a:lnTo>
                    <a:lnTo>
                      <a:pt x="1033" y="756"/>
                    </a:lnTo>
                    <a:lnTo>
                      <a:pt x="896" y="756"/>
                    </a:lnTo>
                    <a:lnTo>
                      <a:pt x="896" y="660"/>
                    </a:lnTo>
                    <a:close/>
                    <a:moveTo>
                      <a:pt x="1049" y="660"/>
                    </a:moveTo>
                    <a:lnTo>
                      <a:pt x="1082" y="660"/>
                    </a:lnTo>
                    <a:lnTo>
                      <a:pt x="1082" y="756"/>
                    </a:lnTo>
                    <a:lnTo>
                      <a:pt x="1049" y="756"/>
                    </a:lnTo>
                    <a:lnTo>
                      <a:pt x="1049" y="660"/>
                    </a:lnTo>
                    <a:close/>
                    <a:moveTo>
                      <a:pt x="677" y="660"/>
                    </a:moveTo>
                    <a:lnTo>
                      <a:pt x="724" y="660"/>
                    </a:lnTo>
                    <a:lnTo>
                      <a:pt x="724" y="756"/>
                    </a:lnTo>
                    <a:lnTo>
                      <a:pt x="677" y="756"/>
                    </a:lnTo>
                    <a:lnTo>
                      <a:pt x="677" y="660"/>
                    </a:lnTo>
                    <a:close/>
                    <a:moveTo>
                      <a:pt x="498" y="606"/>
                    </a:moveTo>
                    <a:lnTo>
                      <a:pt x="439" y="606"/>
                    </a:lnTo>
                    <a:lnTo>
                      <a:pt x="439" y="606"/>
                    </a:lnTo>
                    <a:lnTo>
                      <a:pt x="434" y="604"/>
                    </a:lnTo>
                    <a:lnTo>
                      <a:pt x="429" y="601"/>
                    </a:lnTo>
                    <a:lnTo>
                      <a:pt x="425" y="597"/>
                    </a:lnTo>
                    <a:lnTo>
                      <a:pt x="425" y="591"/>
                    </a:lnTo>
                    <a:lnTo>
                      <a:pt x="425" y="533"/>
                    </a:lnTo>
                    <a:lnTo>
                      <a:pt x="425" y="533"/>
                    </a:lnTo>
                    <a:lnTo>
                      <a:pt x="425" y="528"/>
                    </a:lnTo>
                    <a:lnTo>
                      <a:pt x="429" y="523"/>
                    </a:lnTo>
                    <a:lnTo>
                      <a:pt x="434" y="521"/>
                    </a:lnTo>
                    <a:lnTo>
                      <a:pt x="439" y="520"/>
                    </a:lnTo>
                    <a:lnTo>
                      <a:pt x="498" y="520"/>
                    </a:lnTo>
                    <a:lnTo>
                      <a:pt x="498" y="520"/>
                    </a:lnTo>
                    <a:lnTo>
                      <a:pt x="505" y="521"/>
                    </a:lnTo>
                    <a:lnTo>
                      <a:pt x="508" y="523"/>
                    </a:lnTo>
                    <a:lnTo>
                      <a:pt x="511" y="528"/>
                    </a:lnTo>
                    <a:lnTo>
                      <a:pt x="513" y="533"/>
                    </a:lnTo>
                    <a:lnTo>
                      <a:pt x="513" y="591"/>
                    </a:lnTo>
                    <a:lnTo>
                      <a:pt x="513" y="591"/>
                    </a:lnTo>
                    <a:lnTo>
                      <a:pt x="511" y="597"/>
                    </a:lnTo>
                    <a:lnTo>
                      <a:pt x="508" y="601"/>
                    </a:lnTo>
                    <a:lnTo>
                      <a:pt x="505" y="604"/>
                    </a:lnTo>
                    <a:lnTo>
                      <a:pt x="498" y="606"/>
                    </a:lnTo>
                    <a:lnTo>
                      <a:pt x="498" y="606"/>
                    </a:lnTo>
                    <a:close/>
                    <a:moveTo>
                      <a:pt x="513" y="874"/>
                    </a:moveTo>
                    <a:lnTo>
                      <a:pt x="513" y="933"/>
                    </a:lnTo>
                    <a:lnTo>
                      <a:pt x="513" y="933"/>
                    </a:lnTo>
                    <a:lnTo>
                      <a:pt x="511" y="938"/>
                    </a:lnTo>
                    <a:lnTo>
                      <a:pt x="508" y="941"/>
                    </a:lnTo>
                    <a:lnTo>
                      <a:pt x="505" y="945"/>
                    </a:lnTo>
                    <a:lnTo>
                      <a:pt x="498" y="947"/>
                    </a:lnTo>
                    <a:lnTo>
                      <a:pt x="439" y="947"/>
                    </a:lnTo>
                    <a:lnTo>
                      <a:pt x="439" y="947"/>
                    </a:lnTo>
                    <a:lnTo>
                      <a:pt x="434" y="945"/>
                    </a:lnTo>
                    <a:lnTo>
                      <a:pt x="429" y="941"/>
                    </a:lnTo>
                    <a:lnTo>
                      <a:pt x="425" y="938"/>
                    </a:lnTo>
                    <a:lnTo>
                      <a:pt x="425" y="933"/>
                    </a:lnTo>
                    <a:lnTo>
                      <a:pt x="425" y="874"/>
                    </a:lnTo>
                    <a:lnTo>
                      <a:pt x="425" y="874"/>
                    </a:lnTo>
                    <a:lnTo>
                      <a:pt x="425" y="869"/>
                    </a:lnTo>
                    <a:lnTo>
                      <a:pt x="429" y="866"/>
                    </a:lnTo>
                    <a:lnTo>
                      <a:pt x="434" y="862"/>
                    </a:lnTo>
                    <a:lnTo>
                      <a:pt x="439" y="860"/>
                    </a:lnTo>
                    <a:lnTo>
                      <a:pt x="498" y="860"/>
                    </a:lnTo>
                    <a:lnTo>
                      <a:pt x="498" y="860"/>
                    </a:lnTo>
                    <a:lnTo>
                      <a:pt x="505" y="862"/>
                    </a:lnTo>
                    <a:lnTo>
                      <a:pt x="508" y="866"/>
                    </a:lnTo>
                    <a:lnTo>
                      <a:pt x="511" y="869"/>
                    </a:lnTo>
                    <a:lnTo>
                      <a:pt x="513" y="874"/>
                    </a:lnTo>
                    <a:lnTo>
                      <a:pt x="513" y="874"/>
                    </a:lnTo>
                    <a:close/>
                    <a:moveTo>
                      <a:pt x="348" y="734"/>
                    </a:moveTo>
                    <a:lnTo>
                      <a:pt x="348" y="791"/>
                    </a:lnTo>
                    <a:lnTo>
                      <a:pt x="348" y="791"/>
                    </a:lnTo>
                    <a:lnTo>
                      <a:pt x="346" y="796"/>
                    </a:lnTo>
                    <a:lnTo>
                      <a:pt x="343" y="801"/>
                    </a:lnTo>
                    <a:lnTo>
                      <a:pt x="339" y="805"/>
                    </a:lnTo>
                    <a:lnTo>
                      <a:pt x="334" y="805"/>
                    </a:lnTo>
                    <a:lnTo>
                      <a:pt x="274" y="805"/>
                    </a:lnTo>
                    <a:lnTo>
                      <a:pt x="274" y="805"/>
                    </a:lnTo>
                    <a:lnTo>
                      <a:pt x="269" y="805"/>
                    </a:lnTo>
                    <a:lnTo>
                      <a:pt x="263" y="801"/>
                    </a:lnTo>
                    <a:lnTo>
                      <a:pt x="262" y="796"/>
                    </a:lnTo>
                    <a:lnTo>
                      <a:pt x="260" y="791"/>
                    </a:lnTo>
                    <a:lnTo>
                      <a:pt x="260" y="734"/>
                    </a:lnTo>
                    <a:lnTo>
                      <a:pt x="260" y="734"/>
                    </a:lnTo>
                    <a:lnTo>
                      <a:pt x="262" y="729"/>
                    </a:lnTo>
                    <a:lnTo>
                      <a:pt x="263" y="724"/>
                    </a:lnTo>
                    <a:lnTo>
                      <a:pt x="269" y="720"/>
                    </a:lnTo>
                    <a:lnTo>
                      <a:pt x="274" y="720"/>
                    </a:lnTo>
                    <a:lnTo>
                      <a:pt x="334" y="720"/>
                    </a:lnTo>
                    <a:lnTo>
                      <a:pt x="334" y="720"/>
                    </a:lnTo>
                    <a:lnTo>
                      <a:pt x="339" y="720"/>
                    </a:lnTo>
                    <a:lnTo>
                      <a:pt x="343" y="724"/>
                    </a:lnTo>
                    <a:lnTo>
                      <a:pt x="346" y="729"/>
                    </a:lnTo>
                    <a:lnTo>
                      <a:pt x="348" y="734"/>
                    </a:lnTo>
                    <a:lnTo>
                      <a:pt x="348" y="734"/>
                    </a:lnTo>
                    <a:close/>
                    <a:moveTo>
                      <a:pt x="243" y="397"/>
                    </a:moveTo>
                    <a:lnTo>
                      <a:pt x="243" y="397"/>
                    </a:lnTo>
                    <a:lnTo>
                      <a:pt x="245" y="391"/>
                    </a:lnTo>
                    <a:lnTo>
                      <a:pt x="248" y="386"/>
                    </a:lnTo>
                    <a:lnTo>
                      <a:pt x="252" y="385"/>
                    </a:lnTo>
                    <a:lnTo>
                      <a:pt x="258" y="383"/>
                    </a:lnTo>
                    <a:lnTo>
                      <a:pt x="317" y="383"/>
                    </a:lnTo>
                    <a:lnTo>
                      <a:pt x="317" y="383"/>
                    </a:lnTo>
                    <a:lnTo>
                      <a:pt x="322" y="385"/>
                    </a:lnTo>
                    <a:lnTo>
                      <a:pt x="328" y="386"/>
                    </a:lnTo>
                    <a:lnTo>
                      <a:pt x="331" y="391"/>
                    </a:lnTo>
                    <a:lnTo>
                      <a:pt x="331" y="397"/>
                    </a:lnTo>
                    <a:lnTo>
                      <a:pt x="331" y="454"/>
                    </a:lnTo>
                    <a:lnTo>
                      <a:pt x="331" y="454"/>
                    </a:lnTo>
                    <a:lnTo>
                      <a:pt x="331" y="461"/>
                    </a:lnTo>
                    <a:lnTo>
                      <a:pt x="328" y="464"/>
                    </a:lnTo>
                    <a:lnTo>
                      <a:pt x="322" y="467"/>
                    </a:lnTo>
                    <a:lnTo>
                      <a:pt x="317" y="469"/>
                    </a:lnTo>
                    <a:lnTo>
                      <a:pt x="258" y="469"/>
                    </a:lnTo>
                    <a:lnTo>
                      <a:pt x="258" y="469"/>
                    </a:lnTo>
                    <a:lnTo>
                      <a:pt x="252" y="467"/>
                    </a:lnTo>
                    <a:lnTo>
                      <a:pt x="248" y="464"/>
                    </a:lnTo>
                    <a:lnTo>
                      <a:pt x="245" y="461"/>
                    </a:lnTo>
                    <a:lnTo>
                      <a:pt x="243" y="454"/>
                    </a:lnTo>
                    <a:lnTo>
                      <a:pt x="243" y="397"/>
                    </a:lnTo>
                    <a:close/>
                    <a:moveTo>
                      <a:pt x="1464" y="105"/>
                    </a:moveTo>
                    <a:lnTo>
                      <a:pt x="1464" y="105"/>
                    </a:lnTo>
                    <a:lnTo>
                      <a:pt x="1464" y="101"/>
                    </a:lnTo>
                    <a:lnTo>
                      <a:pt x="1466" y="100"/>
                    </a:lnTo>
                    <a:lnTo>
                      <a:pt x="1468" y="98"/>
                    </a:lnTo>
                    <a:lnTo>
                      <a:pt x="1471" y="96"/>
                    </a:lnTo>
                    <a:lnTo>
                      <a:pt x="1485" y="96"/>
                    </a:lnTo>
                    <a:lnTo>
                      <a:pt x="1485" y="96"/>
                    </a:lnTo>
                    <a:lnTo>
                      <a:pt x="1486" y="98"/>
                    </a:lnTo>
                    <a:lnTo>
                      <a:pt x="1490" y="100"/>
                    </a:lnTo>
                    <a:lnTo>
                      <a:pt x="1490" y="101"/>
                    </a:lnTo>
                    <a:lnTo>
                      <a:pt x="1491" y="105"/>
                    </a:lnTo>
                    <a:lnTo>
                      <a:pt x="1491" y="464"/>
                    </a:lnTo>
                    <a:lnTo>
                      <a:pt x="1491" y="938"/>
                    </a:lnTo>
                    <a:lnTo>
                      <a:pt x="1491" y="938"/>
                    </a:lnTo>
                    <a:lnTo>
                      <a:pt x="1490" y="940"/>
                    </a:lnTo>
                    <a:lnTo>
                      <a:pt x="1490" y="941"/>
                    </a:lnTo>
                    <a:lnTo>
                      <a:pt x="1486" y="943"/>
                    </a:lnTo>
                    <a:lnTo>
                      <a:pt x="1485" y="945"/>
                    </a:lnTo>
                    <a:lnTo>
                      <a:pt x="1471" y="945"/>
                    </a:lnTo>
                    <a:lnTo>
                      <a:pt x="1471" y="945"/>
                    </a:lnTo>
                    <a:lnTo>
                      <a:pt x="1466" y="943"/>
                    </a:lnTo>
                    <a:lnTo>
                      <a:pt x="1466" y="943"/>
                    </a:lnTo>
                    <a:lnTo>
                      <a:pt x="1464" y="940"/>
                    </a:lnTo>
                    <a:lnTo>
                      <a:pt x="1464" y="938"/>
                    </a:lnTo>
                    <a:lnTo>
                      <a:pt x="1464" y="105"/>
                    </a:lnTo>
                    <a:close/>
                    <a:moveTo>
                      <a:pt x="1356" y="105"/>
                    </a:moveTo>
                    <a:lnTo>
                      <a:pt x="1356" y="105"/>
                    </a:lnTo>
                    <a:lnTo>
                      <a:pt x="1358" y="101"/>
                    </a:lnTo>
                    <a:lnTo>
                      <a:pt x="1360" y="100"/>
                    </a:lnTo>
                    <a:lnTo>
                      <a:pt x="1362" y="98"/>
                    </a:lnTo>
                    <a:lnTo>
                      <a:pt x="1363" y="96"/>
                    </a:lnTo>
                    <a:lnTo>
                      <a:pt x="1377" y="96"/>
                    </a:lnTo>
                    <a:lnTo>
                      <a:pt x="1377" y="96"/>
                    </a:lnTo>
                    <a:lnTo>
                      <a:pt x="1380" y="98"/>
                    </a:lnTo>
                    <a:lnTo>
                      <a:pt x="1382" y="100"/>
                    </a:lnTo>
                    <a:lnTo>
                      <a:pt x="1383" y="101"/>
                    </a:lnTo>
                    <a:lnTo>
                      <a:pt x="1383" y="105"/>
                    </a:lnTo>
                    <a:lnTo>
                      <a:pt x="1383" y="938"/>
                    </a:lnTo>
                    <a:lnTo>
                      <a:pt x="1383" y="938"/>
                    </a:lnTo>
                    <a:lnTo>
                      <a:pt x="1383" y="940"/>
                    </a:lnTo>
                    <a:lnTo>
                      <a:pt x="1382" y="941"/>
                    </a:lnTo>
                    <a:lnTo>
                      <a:pt x="1380" y="943"/>
                    </a:lnTo>
                    <a:lnTo>
                      <a:pt x="1377" y="945"/>
                    </a:lnTo>
                    <a:lnTo>
                      <a:pt x="1363" y="945"/>
                    </a:lnTo>
                    <a:lnTo>
                      <a:pt x="1363" y="945"/>
                    </a:lnTo>
                    <a:lnTo>
                      <a:pt x="1362" y="943"/>
                    </a:lnTo>
                    <a:lnTo>
                      <a:pt x="1360" y="941"/>
                    </a:lnTo>
                    <a:lnTo>
                      <a:pt x="1358" y="940"/>
                    </a:lnTo>
                    <a:lnTo>
                      <a:pt x="1356" y="938"/>
                    </a:lnTo>
                    <a:lnTo>
                      <a:pt x="1356" y="105"/>
                    </a:lnTo>
                    <a:close/>
                    <a:moveTo>
                      <a:pt x="1250" y="105"/>
                    </a:moveTo>
                    <a:lnTo>
                      <a:pt x="1250" y="105"/>
                    </a:lnTo>
                    <a:lnTo>
                      <a:pt x="1250" y="101"/>
                    </a:lnTo>
                    <a:lnTo>
                      <a:pt x="1252" y="100"/>
                    </a:lnTo>
                    <a:lnTo>
                      <a:pt x="1254" y="98"/>
                    </a:lnTo>
                    <a:lnTo>
                      <a:pt x="1257" y="96"/>
                    </a:lnTo>
                    <a:lnTo>
                      <a:pt x="1270" y="96"/>
                    </a:lnTo>
                    <a:lnTo>
                      <a:pt x="1270" y="96"/>
                    </a:lnTo>
                    <a:lnTo>
                      <a:pt x="1274" y="98"/>
                    </a:lnTo>
                    <a:lnTo>
                      <a:pt x="1276" y="100"/>
                    </a:lnTo>
                    <a:lnTo>
                      <a:pt x="1277" y="101"/>
                    </a:lnTo>
                    <a:lnTo>
                      <a:pt x="1277" y="105"/>
                    </a:lnTo>
                    <a:lnTo>
                      <a:pt x="1277" y="938"/>
                    </a:lnTo>
                    <a:lnTo>
                      <a:pt x="1277" y="938"/>
                    </a:lnTo>
                    <a:lnTo>
                      <a:pt x="1277" y="940"/>
                    </a:lnTo>
                    <a:lnTo>
                      <a:pt x="1276" y="941"/>
                    </a:lnTo>
                    <a:lnTo>
                      <a:pt x="1274" y="943"/>
                    </a:lnTo>
                    <a:lnTo>
                      <a:pt x="1270" y="945"/>
                    </a:lnTo>
                    <a:lnTo>
                      <a:pt x="1257" y="945"/>
                    </a:lnTo>
                    <a:lnTo>
                      <a:pt x="1257" y="945"/>
                    </a:lnTo>
                    <a:lnTo>
                      <a:pt x="1254" y="943"/>
                    </a:lnTo>
                    <a:lnTo>
                      <a:pt x="1252" y="941"/>
                    </a:lnTo>
                    <a:lnTo>
                      <a:pt x="1250" y="940"/>
                    </a:lnTo>
                    <a:lnTo>
                      <a:pt x="1250" y="938"/>
                    </a:lnTo>
                    <a:lnTo>
                      <a:pt x="1250" y="105"/>
                    </a:lnTo>
                    <a:close/>
                  </a:path>
                </a:pathLst>
              </a:custGeom>
              <a:grpFill/>
              <a:ln w="9525">
                <a:noFill/>
                <a:round/>
              </a:ln>
            </p:spPr>
            <p:txBody>
              <a:bodyPr vert="horz" wrap="square" lIns="91392" tIns="45696" rIns="91392" bIns="45696" numCol="1" anchor="t" anchorCtr="0" compatLnSpc="1"/>
              <a:lstStyle/>
              <a:p>
                <a:pPr defTabSz="913765">
                  <a:defRPr/>
                </a:pPr>
                <a:endParaRPr lang="zh-CN" altLang="en-US" sz="1200" kern="0">
                  <a:solidFill>
                    <a:prstClr val="black"/>
                  </a:solidFill>
                  <a:cs typeface="Times New Roman" panose="02020603050405020304" pitchFamily="18" charset="0"/>
                </a:endParaRPr>
              </a:p>
            </p:txBody>
          </p:sp>
        </p:grpSp>
        <p:sp>
          <p:nvSpPr>
            <p:cNvPr id="63" name="TextBox 97"/>
            <p:cNvSpPr txBox="1"/>
            <p:nvPr/>
          </p:nvSpPr>
          <p:spPr>
            <a:xfrm>
              <a:off x="4807535" y="2773772"/>
              <a:ext cx="1462797" cy="291615"/>
            </a:xfrm>
            <a:prstGeom prst="rect">
              <a:avLst/>
            </a:prstGeom>
            <a:noFill/>
          </p:spPr>
          <p:txBody>
            <a:bodyPr wrap="square" rtlCol="0">
              <a:spAutoFit/>
            </a:bodyPr>
            <a:lstStyle>
              <a:defPPr>
                <a:defRPr lang="zh-CN"/>
              </a:defPPr>
              <a:lvl1pPr algn="ctr">
                <a:defRPr sz="1400" b="1" kern="0">
                  <a:solidFill>
                    <a:prstClr val="black">
                      <a:lumMod val="65000"/>
                      <a:lumOff val="35000"/>
                    </a:prstClr>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defTabSz="913765">
                <a:defRPr/>
              </a:pPr>
              <a:r>
                <a:rPr lang="zh-CN" altLang="en-US" sz="1200" dirty="0">
                  <a:solidFill>
                    <a:srgbClr val="000000"/>
                  </a:solidFill>
                  <a:latin typeface="+mn-lt"/>
                  <a:ea typeface="+mn-ea"/>
                </a:rPr>
                <a:t>大企业</a:t>
              </a:r>
              <a:endParaRPr lang="zh-CN" altLang="en-US" sz="1200" dirty="0">
                <a:solidFill>
                  <a:srgbClr val="000000"/>
                </a:solidFill>
                <a:latin typeface="+mn-lt"/>
                <a:ea typeface="+mn-ea"/>
              </a:endParaRPr>
            </a:p>
          </p:txBody>
        </p:sp>
        <p:grpSp>
          <p:nvGrpSpPr>
            <p:cNvPr id="64" name="组合 266"/>
            <p:cNvGrpSpPr/>
            <p:nvPr/>
          </p:nvGrpSpPr>
          <p:grpSpPr>
            <a:xfrm>
              <a:off x="5201649" y="2181899"/>
              <a:ext cx="570606" cy="547689"/>
              <a:chOff x="11042650" y="717550"/>
              <a:chExt cx="958850" cy="923925"/>
            </a:xfrm>
            <a:solidFill>
              <a:srgbClr val="00B0F0"/>
            </a:solidFill>
          </p:grpSpPr>
          <p:sp>
            <p:nvSpPr>
              <p:cNvPr id="65" name="Freeform 9"/>
              <p:cNvSpPr/>
              <p:nvPr/>
            </p:nvSpPr>
            <p:spPr bwMode="auto">
              <a:xfrm>
                <a:off x="11217275" y="717550"/>
                <a:ext cx="111125" cy="469900"/>
              </a:xfrm>
              <a:custGeom>
                <a:avLst/>
                <a:gdLst/>
                <a:ahLst/>
                <a:cxnLst>
                  <a:cxn ang="0">
                    <a:pos x="70" y="296"/>
                  </a:cxn>
                  <a:cxn ang="0">
                    <a:pos x="58" y="0"/>
                  </a:cxn>
                  <a:cxn ang="0">
                    <a:pos x="14" y="0"/>
                  </a:cxn>
                  <a:cxn ang="0">
                    <a:pos x="0" y="296"/>
                  </a:cxn>
                  <a:cxn ang="0">
                    <a:pos x="70" y="296"/>
                  </a:cxn>
                </a:cxnLst>
                <a:rect l="0" t="0" r="r" b="b"/>
                <a:pathLst>
                  <a:path w="70" h="296">
                    <a:moveTo>
                      <a:pt x="70" y="296"/>
                    </a:moveTo>
                    <a:lnTo>
                      <a:pt x="58" y="0"/>
                    </a:lnTo>
                    <a:lnTo>
                      <a:pt x="14" y="0"/>
                    </a:lnTo>
                    <a:lnTo>
                      <a:pt x="0" y="296"/>
                    </a:lnTo>
                    <a:lnTo>
                      <a:pt x="70" y="296"/>
                    </a:lnTo>
                    <a:close/>
                  </a:path>
                </a:pathLst>
              </a:custGeom>
              <a:grpFill/>
              <a:ln w="9525">
                <a:noFill/>
                <a:round/>
              </a:ln>
            </p:spPr>
            <p:txBody>
              <a:bodyPr vert="horz" wrap="square" lIns="91392" tIns="45696" rIns="91392" bIns="45696" numCol="1" anchor="t" anchorCtr="0" compatLnSpc="1"/>
              <a:lstStyle/>
              <a:p>
                <a:pPr defTabSz="1218565">
                  <a:defRPr/>
                </a:pPr>
                <a:endParaRPr lang="zh-CN" altLang="en-US" sz="1200" b="1" kern="0">
                  <a:solidFill>
                    <a:srgbClr val="000000">
                      <a:lumMod val="50000"/>
                      <a:lumOff val="50000"/>
                    </a:srgbClr>
                  </a:solidFill>
                  <a:cs typeface="Times New Roman" panose="02020603050405020304" pitchFamily="18" charset="0"/>
                </a:endParaRPr>
              </a:p>
            </p:txBody>
          </p:sp>
          <p:sp>
            <p:nvSpPr>
              <p:cNvPr id="66" name="Freeform 10"/>
              <p:cNvSpPr/>
              <p:nvPr/>
            </p:nvSpPr>
            <p:spPr bwMode="auto">
              <a:xfrm>
                <a:off x="11782425" y="1012825"/>
                <a:ext cx="98425" cy="384175"/>
              </a:xfrm>
              <a:custGeom>
                <a:avLst/>
                <a:gdLst/>
                <a:ahLst/>
                <a:cxnLst>
                  <a:cxn ang="0">
                    <a:pos x="62" y="242"/>
                  </a:cxn>
                  <a:cxn ang="0">
                    <a:pos x="54" y="0"/>
                  </a:cxn>
                  <a:cxn ang="0">
                    <a:pos x="10" y="0"/>
                  </a:cxn>
                  <a:cxn ang="0">
                    <a:pos x="0" y="242"/>
                  </a:cxn>
                  <a:cxn ang="0">
                    <a:pos x="62" y="242"/>
                  </a:cxn>
                </a:cxnLst>
                <a:rect l="0" t="0" r="r" b="b"/>
                <a:pathLst>
                  <a:path w="62" h="242">
                    <a:moveTo>
                      <a:pt x="62" y="242"/>
                    </a:moveTo>
                    <a:lnTo>
                      <a:pt x="54" y="0"/>
                    </a:lnTo>
                    <a:lnTo>
                      <a:pt x="10" y="0"/>
                    </a:lnTo>
                    <a:lnTo>
                      <a:pt x="0" y="242"/>
                    </a:lnTo>
                    <a:lnTo>
                      <a:pt x="62" y="242"/>
                    </a:lnTo>
                    <a:close/>
                  </a:path>
                </a:pathLst>
              </a:custGeom>
              <a:grpFill/>
              <a:ln w="9525">
                <a:noFill/>
                <a:round/>
              </a:ln>
            </p:spPr>
            <p:txBody>
              <a:bodyPr vert="horz" wrap="square" lIns="91392" tIns="45696" rIns="91392" bIns="45696" numCol="1" anchor="t" anchorCtr="0" compatLnSpc="1"/>
              <a:lstStyle/>
              <a:p>
                <a:pPr defTabSz="1218565">
                  <a:defRPr/>
                </a:pPr>
                <a:endParaRPr lang="zh-CN" altLang="en-US" sz="1200" b="1" kern="0">
                  <a:solidFill>
                    <a:srgbClr val="000000">
                      <a:lumMod val="50000"/>
                      <a:lumOff val="50000"/>
                    </a:srgbClr>
                  </a:solidFill>
                  <a:cs typeface="Times New Roman" panose="02020603050405020304" pitchFamily="18" charset="0"/>
                </a:endParaRPr>
              </a:p>
            </p:txBody>
          </p:sp>
          <p:sp>
            <p:nvSpPr>
              <p:cNvPr id="67" name="Freeform 11"/>
              <p:cNvSpPr/>
              <p:nvPr/>
            </p:nvSpPr>
            <p:spPr bwMode="auto">
              <a:xfrm>
                <a:off x="11042650" y="1206500"/>
                <a:ext cx="958850" cy="434975"/>
              </a:xfrm>
              <a:custGeom>
                <a:avLst/>
                <a:gdLst/>
                <a:ahLst/>
                <a:cxnLst>
                  <a:cxn ang="0">
                    <a:pos x="446" y="170"/>
                  </a:cxn>
                  <a:cxn ang="0">
                    <a:pos x="604" y="170"/>
                  </a:cxn>
                  <a:cxn ang="0">
                    <a:pos x="604" y="132"/>
                  </a:cxn>
                  <a:cxn ang="0">
                    <a:pos x="400" y="132"/>
                  </a:cxn>
                  <a:cxn ang="0">
                    <a:pos x="400" y="46"/>
                  </a:cxn>
                  <a:cxn ang="0">
                    <a:pos x="210" y="46"/>
                  </a:cxn>
                  <a:cxn ang="0">
                    <a:pos x="210" y="0"/>
                  </a:cxn>
                  <a:cxn ang="0">
                    <a:pos x="76" y="0"/>
                  </a:cxn>
                  <a:cxn ang="0">
                    <a:pos x="76" y="46"/>
                  </a:cxn>
                  <a:cxn ang="0">
                    <a:pos x="0" y="46"/>
                  </a:cxn>
                  <a:cxn ang="0">
                    <a:pos x="0" y="84"/>
                  </a:cxn>
                  <a:cxn ang="0">
                    <a:pos x="148" y="84"/>
                  </a:cxn>
                  <a:cxn ang="0">
                    <a:pos x="148" y="110"/>
                  </a:cxn>
                  <a:cxn ang="0">
                    <a:pos x="0" y="110"/>
                  </a:cxn>
                  <a:cxn ang="0">
                    <a:pos x="0" y="142"/>
                  </a:cxn>
                  <a:cxn ang="0">
                    <a:pos x="148" y="142"/>
                  </a:cxn>
                  <a:cxn ang="0">
                    <a:pos x="148" y="168"/>
                  </a:cxn>
                  <a:cxn ang="0">
                    <a:pos x="0" y="168"/>
                  </a:cxn>
                  <a:cxn ang="0">
                    <a:pos x="0" y="202"/>
                  </a:cxn>
                  <a:cxn ang="0">
                    <a:pos x="148" y="202"/>
                  </a:cxn>
                  <a:cxn ang="0">
                    <a:pos x="148" y="230"/>
                  </a:cxn>
                  <a:cxn ang="0">
                    <a:pos x="0" y="230"/>
                  </a:cxn>
                  <a:cxn ang="0">
                    <a:pos x="0" y="274"/>
                  </a:cxn>
                  <a:cxn ang="0">
                    <a:pos x="604" y="274"/>
                  </a:cxn>
                  <a:cxn ang="0">
                    <a:pos x="604" y="198"/>
                  </a:cxn>
                  <a:cxn ang="0">
                    <a:pos x="446" y="198"/>
                  </a:cxn>
                  <a:cxn ang="0">
                    <a:pos x="446" y="170"/>
                  </a:cxn>
                </a:cxnLst>
                <a:rect l="0" t="0" r="r" b="b"/>
                <a:pathLst>
                  <a:path w="604" h="274">
                    <a:moveTo>
                      <a:pt x="446" y="170"/>
                    </a:moveTo>
                    <a:lnTo>
                      <a:pt x="604" y="170"/>
                    </a:lnTo>
                    <a:lnTo>
                      <a:pt x="604" y="132"/>
                    </a:lnTo>
                    <a:lnTo>
                      <a:pt x="400" y="132"/>
                    </a:lnTo>
                    <a:lnTo>
                      <a:pt x="400" y="46"/>
                    </a:lnTo>
                    <a:lnTo>
                      <a:pt x="210" y="46"/>
                    </a:lnTo>
                    <a:lnTo>
                      <a:pt x="210" y="0"/>
                    </a:lnTo>
                    <a:lnTo>
                      <a:pt x="76" y="0"/>
                    </a:lnTo>
                    <a:lnTo>
                      <a:pt x="76" y="46"/>
                    </a:lnTo>
                    <a:lnTo>
                      <a:pt x="0" y="46"/>
                    </a:lnTo>
                    <a:lnTo>
                      <a:pt x="0" y="84"/>
                    </a:lnTo>
                    <a:lnTo>
                      <a:pt x="148" y="84"/>
                    </a:lnTo>
                    <a:lnTo>
                      <a:pt x="148" y="110"/>
                    </a:lnTo>
                    <a:lnTo>
                      <a:pt x="0" y="110"/>
                    </a:lnTo>
                    <a:lnTo>
                      <a:pt x="0" y="142"/>
                    </a:lnTo>
                    <a:lnTo>
                      <a:pt x="148" y="142"/>
                    </a:lnTo>
                    <a:lnTo>
                      <a:pt x="148" y="168"/>
                    </a:lnTo>
                    <a:lnTo>
                      <a:pt x="0" y="168"/>
                    </a:lnTo>
                    <a:lnTo>
                      <a:pt x="0" y="202"/>
                    </a:lnTo>
                    <a:lnTo>
                      <a:pt x="148" y="202"/>
                    </a:lnTo>
                    <a:lnTo>
                      <a:pt x="148" y="230"/>
                    </a:lnTo>
                    <a:lnTo>
                      <a:pt x="0" y="230"/>
                    </a:lnTo>
                    <a:lnTo>
                      <a:pt x="0" y="274"/>
                    </a:lnTo>
                    <a:lnTo>
                      <a:pt x="604" y="274"/>
                    </a:lnTo>
                    <a:lnTo>
                      <a:pt x="604" y="198"/>
                    </a:lnTo>
                    <a:lnTo>
                      <a:pt x="446" y="198"/>
                    </a:lnTo>
                    <a:lnTo>
                      <a:pt x="446" y="170"/>
                    </a:lnTo>
                    <a:close/>
                  </a:path>
                </a:pathLst>
              </a:custGeom>
              <a:grpFill/>
              <a:ln w="9525">
                <a:noFill/>
                <a:round/>
              </a:ln>
            </p:spPr>
            <p:txBody>
              <a:bodyPr vert="horz" wrap="square" lIns="91392" tIns="45696" rIns="91392" bIns="45696" numCol="1" anchor="t" anchorCtr="0" compatLnSpc="1"/>
              <a:lstStyle/>
              <a:p>
                <a:pPr defTabSz="1218565">
                  <a:defRPr/>
                </a:pPr>
                <a:endParaRPr lang="zh-CN" altLang="en-US" sz="1200" b="1" kern="0">
                  <a:solidFill>
                    <a:srgbClr val="000000">
                      <a:lumMod val="50000"/>
                      <a:lumOff val="50000"/>
                    </a:srgbClr>
                  </a:solidFill>
                  <a:cs typeface="Times New Roman" panose="02020603050405020304" pitchFamily="18" charset="0"/>
                </a:endParaRPr>
              </a:p>
            </p:txBody>
          </p:sp>
        </p:grpSp>
        <p:sp>
          <p:nvSpPr>
            <p:cNvPr id="69" name="矩形 90"/>
            <p:cNvSpPr/>
            <p:nvPr/>
          </p:nvSpPr>
          <p:spPr bwMode="auto">
            <a:xfrm>
              <a:off x="1714023" y="4486905"/>
              <a:ext cx="9147424" cy="260383"/>
            </a:xfrm>
            <a:prstGeom prst="rect">
              <a:avLst/>
            </a:prstGeom>
            <a:solidFill>
              <a:srgbClr val="FFC000"/>
            </a:solidFill>
            <a:ln>
              <a:noFill/>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algn="ctr" defTabSz="913765">
                <a:buClr>
                  <a:srgbClr val="CC9900"/>
                </a:buClr>
                <a:defRPr/>
              </a:pPr>
              <a:r>
                <a:rPr lang="en-US" altLang="zh-CN" sz="1200" b="1" kern="0" dirty="0" err="1">
                  <a:solidFill>
                    <a:srgbClr val="000000"/>
                  </a:solidFill>
                </a:rPr>
                <a:t>openGauss</a:t>
              </a:r>
              <a:endParaRPr lang="zh-CN" altLang="en-US" sz="1200" b="1" kern="0" dirty="0">
                <a:solidFill>
                  <a:srgbClr val="000000"/>
                </a:solidFill>
              </a:endParaRPr>
            </a:p>
          </p:txBody>
        </p:sp>
        <p:sp>
          <p:nvSpPr>
            <p:cNvPr id="68" name="矩形 16"/>
            <p:cNvSpPr/>
            <p:nvPr/>
          </p:nvSpPr>
          <p:spPr bwMode="auto">
            <a:xfrm>
              <a:off x="7658789" y="4002616"/>
              <a:ext cx="3202658" cy="422006"/>
            </a:xfrm>
            <a:prstGeom prst="rect">
              <a:avLst/>
            </a:prstGeom>
            <a:solidFill>
              <a:schemeClr val="bg1">
                <a:lumMod val="85000"/>
              </a:schemeClr>
            </a:solidFill>
            <a:ln>
              <a:solidFill>
                <a:schemeClr val="tx1"/>
              </a:solidFill>
            </a:ln>
            <a:effectLst/>
          </p:spPr>
          <p:txBody>
            <a:bodyPr rot="0" spcFirstLastPara="0" vertOverflow="overflow" horzOverflow="overflow" vert="horz" wrap="square" lIns="91356" tIns="45678" rIns="91356" bIns="45678" numCol="1" spcCol="0" rtlCol="0" fromWordArt="0" anchor="ctr" anchorCtr="0" forceAA="0" compatLnSpc="1">
              <a:noAutofit/>
            </a:bodyPr>
            <a:lstStyle/>
            <a:p>
              <a:pPr algn="ctr" defTabSz="913765">
                <a:buClr>
                  <a:srgbClr val="CC9900"/>
                </a:buClr>
                <a:defRPr/>
              </a:pPr>
              <a:r>
                <a:rPr lang="en-US" altLang="zh-CN" sz="1200" kern="0" dirty="0" err="1" smtClean="0">
                  <a:solidFill>
                    <a:srgbClr val="000000"/>
                  </a:solidFill>
                </a:rPr>
                <a:t>GaussDB</a:t>
              </a:r>
              <a:r>
                <a:rPr lang="en-US" altLang="zh-CN" sz="1200" kern="0" dirty="0" smtClean="0">
                  <a:solidFill>
                    <a:srgbClr val="000000"/>
                  </a:solidFill>
                </a:rPr>
                <a:t>(</a:t>
              </a:r>
              <a:r>
                <a:rPr lang="en-US" altLang="zh-CN" sz="1200" kern="0" dirty="0" err="1" smtClean="0">
                  <a:solidFill>
                    <a:srgbClr val="000000"/>
                  </a:solidFill>
                </a:rPr>
                <a:t>openGauss</a:t>
              </a:r>
              <a:r>
                <a:rPr lang="en-US" altLang="zh-CN" sz="1200" kern="0" dirty="0" smtClean="0">
                  <a:solidFill>
                    <a:srgbClr val="000000"/>
                  </a:solidFill>
                </a:rPr>
                <a:t>)</a:t>
              </a:r>
              <a:r>
                <a:rPr lang="zh-CN" altLang="en-US" sz="1200" kern="0" dirty="0" smtClean="0">
                  <a:solidFill>
                    <a:srgbClr val="000000"/>
                  </a:solidFill>
                </a:rPr>
                <a:t>云</a:t>
              </a:r>
              <a:r>
                <a:rPr lang="zh-CN" altLang="en-US" sz="1200" kern="0" dirty="0">
                  <a:solidFill>
                    <a:srgbClr val="000000"/>
                  </a:solidFill>
                </a:rPr>
                <a:t>服务</a:t>
              </a:r>
              <a:endParaRPr lang="en-US" altLang="zh-CN" sz="1200" kern="0" dirty="0">
                <a:solidFill>
                  <a:srgbClr val="000000"/>
                </a:solidFill>
              </a:endParaRPr>
            </a:p>
            <a:p>
              <a:pPr algn="ctr" defTabSz="913765">
                <a:buClr>
                  <a:srgbClr val="CC9900"/>
                </a:buClr>
                <a:defRPr/>
              </a:pPr>
              <a:r>
                <a:rPr lang="zh-CN" altLang="en-US" sz="1200" kern="0" dirty="0" smtClean="0">
                  <a:solidFill>
                    <a:srgbClr val="000000"/>
                  </a:solidFill>
                </a:rPr>
                <a:t>（集中式交易型数据库</a:t>
              </a:r>
              <a:r>
                <a:rPr lang="zh-CN" altLang="en-US" sz="1200" kern="0" dirty="0">
                  <a:solidFill>
                    <a:srgbClr val="000000"/>
                  </a:solidFill>
                </a:rPr>
                <a:t>）</a:t>
              </a:r>
              <a:endParaRPr lang="zh-CN" altLang="en-US" sz="1200" kern="0" dirty="0">
                <a:solidFill>
                  <a:srgbClr val="000000"/>
                </a:solidFill>
              </a:endParaRPr>
            </a:p>
          </p:txBody>
        </p:sp>
        <p:sp>
          <p:nvSpPr>
            <p:cNvPr id="72" name="上箭头 75"/>
            <p:cNvSpPr/>
            <p:nvPr/>
          </p:nvSpPr>
          <p:spPr>
            <a:xfrm>
              <a:off x="6387223" y="3267302"/>
              <a:ext cx="980998" cy="250619"/>
            </a:xfrm>
            <a:prstGeom prst="upArrow">
              <a:avLst/>
            </a:prstGeom>
            <a:solidFill>
              <a:srgbClr val="00B050"/>
            </a:solidFill>
            <a:ln w="6350" cap="flat" cmpd="sng" algn="ctr">
              <a:solidFill>
                <a:schemeClr val="tx1">
                  <a:lumMod val="50000"/>
                  <a:lumOff val="50000"/>
                </a:schemeClr>
              </a:solidFill>
              <a:prstDash val="solid"/>
              <a:miter lim="800000"/>
            </a:ln>
            <a:effectLst/>
          </p:spPr>
          <p:txBody>
            <a:bodyPr rtlCol="0" anchor="ctr"/>
            <a:lstStyle/>
            <a:p>
              <a:pPr algn="ctr">
                <a:defRPr/>
              </a:pPr>
              <a:endParaRPr lang="zh-CN" altLang="en-US" sz="1200" kern="0">
                <a:solidFill>
                  <a:prstClr val="white"/>
                </a:solidFill>
              </a:endParaRPr>
            </a:p>
          </p:txBody>
        </p:sp>
      </p:grpSp>
      <p:sp>
        <p:nvSpPr>
          <p:cNvPr id="70" name="矩形 69"/>
          <p:cNvSpPr/>
          <p:nvPr/>
        </p:nvSpPr>
        <p:spPr>
          <a:xfrm>
            <a:off x="418155" y="1227648"/>
            <a:ext cx="11107876" cy="507639"/>
          </a:xfrm>
          <a:prstGeom prst="rect">
            <a:avLst/>
          </a:prstGeom>
        </p:spPr>
        <p:txBody>
          <a:bodyPr wrap="square">
            <a:spAutoFit/>
          </a:bodyPr>
          <a:lstStyle/>
          <a:p>
            <a:pPr marL="285750" indent="-285750">
              <a:lnSpc>
                <a:spcPct val="150000"/>
              </a:lnSpc>
              <a:buSzPct val="50000"/>
              <a:buFont typeface="Wingdings" panose="05000000000000000000" pitchFamily="2" charset="2"/>
              <a:buChar char="l"/>
            </a:pPr>
            <a:r>
              <a:rPr lang="zh-CN" altLang="en-US" sz="1800" dirty="0"/>
              <a:t>华为公司内部配套和公有</a:t>
            </a:r>
            <a:r>
              <a:rPr lang="zh-CN" altLang="en-US" sz="1800"/>
              <a:t>云的</a:t>
            </a:r>
            <a:r>
              <a:rPr lang="en-US" altLang="zh-CN" sz="1800" smtClean="0"/>
              <a:t>GaussDB</a:t>
            </a:r>
            <a:r>
              <a:rPr lang="zh-CN" altLang="en-US" sz="1800" smtClean="0"/>
              <a:t>服务</a:t>
            </a:r>
            <a:r>
              <a:rPr lang="zh-CN" altLang="en-US" sz="1800"/>
              <a:t>均基于</a:t>
            </a:r>
            <a:r>
              <a:rPr lang="en-US" altLang="zh-CN" sz="1800" err="1"/>
              <a:t>openGauss</a:t>
            </a:r>
            <a:r>
              <a:rPr lang="zh-CN" altLang="en-US" sz="1800" smtClean="0"/>
              <a:t>，内核将</a:t>
            </a:r>
            <a:r>
              <a:rPr lang="zh-CN" altLang="en-US" sz="1800" dirty="0"/>
              <a:t>保持长期演进。</a:t>
            </a:r>
            <a:endParaRPr lang="en-US" altLang="zh-CN" sz="1800" dirty="0"/>
          </a:p>
        </p:txBody>
      </p:sp>
    </p:spTree>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err="1" smtClean="0">
                <a:sym typeface="Huawei Sans"/>
              </a:rPr>
              <a:t>openGauss</a:t>
            </a:r>
            <a:r>
              <a:rPr lang="zh-CN" altLang="en-US" dirty="0" smtClean="0">
                <a:sym typeface="Huawei Sans"/>
              </a:rPr>
              <a:t>伙伴</a:t>
            </a:r>
            <a:r>
              <a:rPr lang="zh-CN" altLang="en-US" dirty="0">
                <a:sym typeface="Huawei Sans"/>
              </a:rPr>
              <a:t>使能</a:t>
            </a:r>
            <a:r>
              <a:rPr lang="zh-CN" altLang="en-US" dirty="0" smtClean="0">
                <a:sym typeface="Huawei Sans"/>
              </a:rPr>
              <a:t>策略</a:t>
            </a:r>
            <a:endParaRPr lang="zh-CN" altLang="en-US" dirty="0"/>
          </a:p>
        </p:txBody>
      </p:sp>
      <p:pic>
        <p:nvPicPr>
          <p:cNvPr id="9" name="图片 8"/>
          <p:cNvPicPr>
            <a:picLocks noChangeAspect="1"/>
          </p:cNvPicPr>
          <p:nvPr/>
        </p:nvPicPr>
        <p:blipFill>
          <a:blip r:embed="rId1"/>
          <a:stretch>
            <a:fillRect/>
          </a:stretch>
        </p:blipFill>
        <p:spPr>
          <a:xfrm>
            <a:off x="969183" y="1616660"/>
            <a:ext cx="6195499" cy="2209051"/>
          </a:xfrm>
          <a:prstGeom prst="rect">
            <a:avLst/>
          </a:prstGeom>
          <a:ln>
            <a:solidFill>
              <a:schemeClr val="bg1">
                <a:lumMod val="50000"/>
                <a:lumOff val="50000"/>
              </a:schemeClr>
            </a:solidFill>
          </a:ln>
        </p:spPr>
      </p:pic>
      <p:sp>
        <p:nvSpPr>
          <p:cNvPr id="10" name="圆角矩形 9"/>
          <p:cNvSpPr/>
          <p:nvPr/>
        </p:nvSpPr>
        <p:spPr>
          <a:xfrm>
            <a:off x="574327" y="4254044"/>
            <a:ext cx="3492606" cy="170300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lnSpc>
                <a:spcPct val="150000"/>
              </a:lnSpc>
            </a:pPr>
            <a:r>
              <a:rPr lang="zh-CN" altLang="en-US" sz="1600" dirty="0">
                <a:solidFill>
                  <a:schemeClr val="tx1"/>
                </a:solidFill>
                <a:latin typeface="+mj-ea"/>
                <a:ea typeface="+mj-ea"/>
              </a:rPr>
              <a:t>构建培训认证体系、开展内核技术沙龙、组建用户组</a:t>
            </a:r>
            <a:endParaRPr lang="zh-CN" altLang="en-US" sz="1600" dirty="0">
              <a:solidFill>
                <a:schemeClr val="tx1"/>
              </a:solidFill>
              <a:latin typeface="+mj-ea"/>
              <a:ea typeface="+mj-ea"/>
            </a:endParaRPr>
          </a:p>
        </p:txBody>
      </p:sp>
      <p:sp>
        <p:nvSpPr>
          <p:cNvPr id="11" name="圆角矩形 10"/>
          <p:cNvSpPr/>
          <p:nvPr/>
        </p:nvSpPr>
        <p:spPr>
          <a:xfrm>
            <a:off x="4378199" y="4254044"/>
            <a:ext cx="3492606" cy="170300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lnSpc>
                <a:spcPct val="150000"/>
              </a:lnSpc>
            </a:pPr>
            <a:r>
              <a:rPr lang="zh-CN" altLang="en-US" sz="1600" dirty="0">
                <a:solidFill>
                  <a:schemeClr val="tx1"/>
                </a:solidFill>
                <a:latin typeface="+mj-ea"/>
                <a:ea typeface="+mj-ea"/>
              </a:rPr>
              <a:t>社区支持团队</a:t>
            </a:r>
            <a:endParaRPr lang="zh-CN" altLang="en-US" sz="1600" dirty="0">
              <a:solidFill>
                <a:schemeClr val="tx1"/>
              </a:solidFill>
              <a:latin typeface="+mj-ea"/>
              <a:ea typeface="+mj-ea"/>
            </a:endParaRPr>
          </a:p>
        </p:txBody>
      </p:sp>
      <p:sp>
        <p:nvSpPr>
          <p:cNvPr id="12" name="圆角矩形 11"/>
          <p:cNvSpPr/>
          <p:nvPr/>
        </p:nvSpPr>
        <p:spPr>
          <a:xfrm>
            <a:off x="8182072" y="4254044"/>
            <a:ext cx="3492606" cy="170300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marL="285750" indent="-285750">
              <a:lnSpc>
                <a:spcPct val="150000"/>
              </a:lnSpc>
              <a:buFont typeface="Arial" panose="020B0604020202020204" pitchFamily="34" charset="0"/>
              <a:buChar char="•"/>
            </a:pPr>
            <a:r>
              <a:rPr lang="zh-CN" altLang="en-US" sz="1600" dirty="0">
                <a:solidFill>
                  <a:schemeClr val="tx1"/>
                </a:solidFill>
                <a:latin typeface="+mj-ea"/>
                <a:ea typeface="+mj-ea"/>
              </a:rPr>
              <a:t>共建开发者生态</a:t>
            </a:r>
            <a:endParaRPr lang="en-US" altLang="zh-CN" sz="1600" dirty="0">
              <a:solidFill>
                <a:schemeClr val="tx1"/>
              </a:solidFill>
              <a:latin typeface="+mj-ea"/>
              <a:ea typeface="+mj-ea"/>
            </a:endParaRPr>
          </a:p>
          <a:p>
            <a:pPr marL="285750" indent="-285750">
              <a:lnSpc>
                <a:spcPct val="150000"/>
              </a:lnSpc>
              <a:buFont typeface="Arial" panose="020B0604020202020204" pitchFamily="34" charset="0"/>
              <a:buChar char="•"/>
            </a:pPr>
            <a:r>
              <a:rPr lang="zh-CN" altLang="en-US" sz="1600" dirty="0">
                <a:solidFill>
                  <a:schemeClr val="tx1"/>
                </a:solidFill>
                <a:latin typeface="+mj-ea"/>
                <a:ea typeface="+mj-ea"/>
              </a:rPr>
              <a:t>推进高校课程，出书</a:t>
            </a:r>
            <a:endParaRPr lang="en-US" altLang="zh-CN" sz="1600" dirty="0">
              <a:solidFill>
                <a:schemeClr val="tx1"/>
              </a:solidFill>
              <a:latin typeface="+mj-ea"/>
              <a:ea typeface="+mj-ea"/>
            </a:endParaRPr>
          </a:p>
        </p:txBody>
      </p:sp>
      <p:sp>
        <p:nvSpPr>
          <p:cNvPr id="13" name="椭圆 12"/>
          <p:cNvSpPr/>
          <p:nvPr/>
        </p:nvSpPr>
        <p:spPr>
          <a:xfrm>
            <a:off x="8457304" y="1907713"/>
            <a:ext cx="2482347" cy="197240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lnSpc>
                <a:spcPct val="150000"/>
              </a:lnSpc>
            </a:pPr>
            <a:r>
              <a:rPr lang="zh-CN" altLang="en-US" sz="2400" b="1" dirty="0">
                <a:solidFill>
                  <a:schemeClr val="bg1"/>
                </a:solidFill>
                <a:latin typeface="+mj-ea"/>
                <a:ea typeface="+mj-ea"/>
              </a:rPr>
              <a:t>合作伙伴</a:t>
            </a:r>
            <a:endParaRPr lang="zh-CN" altLang="en-US" sz="2400" b="1" dirty="0">
              <a:solidFill>
                <a:schemeClr val="bg1"/>
              </a:solidFill>
              <a:latin typeface="+mj-ea"/>
              <a:ea typeface="+mj-ea"/>
            </a:endParaRPr>
          </a:p>
        </p:txBody>
      </p:sp>
      <p:sp>
        <p:nvSpPr>
          <p:cNvPr id="14" name="右箭头 13"/>
          <p:cNvSpPr/>
          <p:nvPr/>
        </p:nvSpPr>
        <p:spPr>
          <a:xfrm>
            <a:off x="7620439" y="2721186"/>
            <a:ext cx="500731" cy="39448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endParaRPr lang="zh-CN" altLang="en-US" sz="1800" dirty="0"/>
          </a:p>
        </p:txBody>
      </p:sp>
      <p:cxnSp>
        <p:nvCxnSpPr>
          <p:cNvPr id="16" name="曲线连接符 15"/>
          <p:cNvCxnSpPr>
            <a:endCxn id="13" idx="3"/>
          </p:cNvCxnSpPr>
          <p:nvPr/>
        </p:nvCxnSpPr>
        <p:spPr>
          <a:xfrm rot="5400000" flipH="1" flipV="1">
            <a:off x="5019570" y="892331"/>
            <a:ext cx="1102326" cy="650020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endCxn id="13" idx="3"/>
          </p:cNvCxnSpPr>
          <p:nvPr/>
        </p:nvCxnSpPr>
        <p:spPr>
          <a:xfrm rot="5400000" flipH="1" flipV="1">
            <a:off x="6921506" y="2794267"/>
            <a:ext cx="1102326" cy="2696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endCxn id="13" idx="4"/>
          </p:cNvCxnSpPr>
          <p:nvPr/>
        </p:nvCxnSpPr>
        <p:spPr>
          <a:xfrm rot="16200000" flipV="1">
            <a:off x="9406690" y="4171910"/>
            <a:ext cx="813474" cy="22989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5667067" y="2208518"/>
            <a:ext cx="1294908" cy="37577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r>
              <a:rPr lang="zh-CN" altLang="en-US" sz="1800" dirty="0">
                <a:solidFill>
                  <a:schemeClr val="bg1"/>
                </a:solidFill>
                <a:latin typeface="+mj-ea"/>
                <a:ea typeface="+mj-ea"/>
              </a:rPr>
              <a:t>社区资源</a:t>
            </a:r>
            <a:endParaRPr lang="zh-CN" altLang="en-US" sz="1800" dirty="0">
              <a:solidFill>
                <a:schemeClr val="bg1"/>
              </a:solidFill>
              <a:latin typeface="+mj-ea"/>
              <a:ea typeface="+mj-ea"/>
            </a:endParaRPr>
          </a:p>
        </p:txBody>
      </p:sp>
      <p:sp>
        <p:nvSpPr>
          <p:cNvPr id="19" name="圆角矩形 18"/>
          <p:cNvSpPr/>
          <p:nvPr/>
        </p:nvSpPr>
        <p:spPr>
          <a:xfrm>
            <a:off x="1673176" y="4381162"/>
            <a:ext cx="1294908" cy="37577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r>
              <a:rPr lang="zh-CN" altLang="en-US" sz="1800" dirty="0">
                <a:solidFill>
                  <a:schemeClr val="bg1"/>
                </a:solidFill>
                <a:latin typeface="+mj-ea"/>
                <a:ea typeface="+mj-ea"/>
              </a:rPr>
              <a:t>培训</a:t>
            </a:r>
            <a:endParaRPr lang="zh-CN" altLang="en-US" sz="1800" dirty="0">
              <a:solidFill>
                <a:schemeClr val="bg1"/>
              </a:solidFill>
              <a:latin typeface="+mj-ea"/>
              <a:ea typeface="+mj-ea"/>
            </a:endParaRPr>
          </a:p>
        </p:txBody>
      </p:sp>
      <p:sp>
        <p:nvSpPr>
          <p:cNvPr id="21" name="圆角矩形 20"/>
          <p:cNvSpPr/>
          <p:nvPr/>
        </p:nvSpPr>
        <p:spPr>
          <a:xfrm>
            <a:off x="5477048" y="4381162"/>
            <a:ext cx="1294908" cy="37577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r>
              <a:rPr lang="zh-CN" altLang="en-US" sz="1800" dirty="0">
                <a:solidFill>
                  <a:schemeClr val="bg1"/>
                </a:solidFill>
                <a:latin typeface="+mj-ea"/>
                <a:ea typeface="+mj-ea"/>
              </a:rPr>
              <a:t>支持</a:t>
            </a:r>
            <a:endParaRPr lang="zh-CN" altLang="en-US" sz="1800" dirty="0">
              <a:solidFill>
                <a:schemeClr val="bg1"/>
              </a:solidFill>
              <a:latin typeface="+mj-ea"/>
              <a:ea typeface="+mj-ea"/>
            </a:endParaRPr>
          </a:p>
        </p:txBody>
      </p:sp>
      <p:sp>
        <p:nvSpPr>
          <p:cNvPr id="22" name="圆角矩形 21"/>
          <p:cNvSpPr/>
          <p:nvPr/>
        </p:nvSpPr>
        <p:spPr>
          <a:xfrm>
            <a:off x="9180494" y="4350694"/>
            <a:ext cx="1495764" cy="37577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lstStyle/>
          <a:p>
            <a:pPr algn="ctr"/>
            <a:r>
              <a:rPr lang="zh-CN" altLang="en-US" sz="1800" dirty="0">
                <a:solidFill>
                  <a:schemeClr val="bg1"/>
                </a:solidFill>
                <a:latin typeface="+mj-ea"/>
                <a:ea typeface="+mj-ea"/>
              </a:rPr>
              <a:t>开发者生态</a:t>
            </a:r>
            <a:endParaRPr lang="zh-CN" altLang="en-US" sz="18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mtClean="0"/>
              <a:t>学完本课程后，您将能够：</a:t>
            </a:r>
            <a:endParaRPr lang="zh-CN" altLang="en-US" smtClean="0"/>
          </a:p>
          <a:p>
            <a:pPr lvl="1"/>
            <a:r>
              <a:rPr lang="zh-CN" altLang="en-US" smtClean="0"/>
              <a:t>了解</a:t>
            </a:r>
            <a:r>
              <a:rPr lang="en-US" altLang="zh-CN" smtClean="0"/>
              <a:t>GaussDB</a:t>
            </a:r>
            <a:r>
              <a:rPr lang="zh-CN" altLang="en-US" smtClean="0"/>
              <a:t>数据库的特性；</a:t>
            </a:r>
            <a:endParaRPr lang="en-US" altLang="zh-CN" smtClean="0"/>
          </a:p>
          <a:p>
            <a:pPr lvl="1"/>
            <a:r>
              <a:rPr lang="zh-CN" altLang="en-US" smtClean="0"/>
              <a:t>理解华为关系型数据库；</a:t>
            </a:r>
            <a:endParaRPr lang="en-US" altLang="zh-CN" smtClean="0"/>
          </a:p>
          <a:p>
            <a:pPr lvl="1"/>
            <a:r>
              <a:rPr lang="zh-CN" altLang="en-US" smtClean="0"/>
              <a:t>学习华为</a:t>
            </a:r>
            <a:r>
              <a:rPr lang="en-US" altLang="zh-CN" smtClean="0"/>
              <a:t>NoSQL</a:t>
            </a:r>
            <a:r>
              <a:rPr lang="zh-CN" altLang="en-US" smtClean="0"/>
              <a:t>数据库；</a:t>
            </a:r>
            <a:endParaRPr lang="en-US" altLang="zh-CN" smtClean="0"/>
          </a:p>
          <a:p>
            <a:pPr lvl="1"/>
            <a:endParaRPr lang="zh-CN" altLang="en-US"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177" y="410400"/>
            <a:ext cx="10151736" cy="640800"/>
          </a:xfrm>
        </p:spPr>
        <p:txBody>
          <a:bodyPr/>
          <a:lstStyle/>
          <a:p>
            <a:r>
              <a:rPr lang="en-US" altLang="zh-CN" sz="3600" kern="0" dirty="0" err="1">
                <a:solidFill>
                  <a:srgbClr val="990000"/>
                </a:solidFill>
                <a:latin typeface="微软雅黑" panose="020B0503020204020204" pitchFamily="34" charset="-122"/>
                <a:ea typeface="微软雅黑" panose="020B0503020204020204" pitchFamily="34" charset="-122"/>
                <a:sym typeface="Lucida Grande"/>
              </a:rPr>
              <a:t>GaussDB</a:t>
            </a:r>
            <a:r>
              <a:rPr lang="en-US" altLang="zh-CN" sz="3600" kern="0" dirty="0">
                <a:solidFill>
                  <a:srgbClr val="990000"/>
                </a:solidFill>
                <a:latin typeface="微软雅黑" panose="020B0503020204020204" pitchFamily="34" charset="-122"/>
                <a:ea typeface="微软雅黑" panose="020B0503020204020204" pitchFamily="34" charset="-122"/>
                <a:sym typeface="Lucida Grande"/>
              </a:rPr>
              <a:t> </a:t>
            </a:r>
            <a:r>
              <a:rPr lang="zh-CN" altLang="en-US" sz="3600" kern="0" dirty="0">
                <a:solidFill>
                  <a:srgbClr val="990000"/>
                </a:solidFill>
                <a:latin typeface="微软雅黑" panose="020B0503020204020204" pitchFamily="34" charset="-122"/>
                <a:ea typeface="微软雅黑" panose="020B0503020204020204" pitchFamily="34" charset="-122"/>
                <a:sym typeface="Lucida Grande"/>
              </a:rPr>
              <a:t>助力华为消费者云实现智慧化业务运营</a:t>
            </a:r>
            <a:endParaRPr lang="zh-CN" altLang="en-US" dirty="0"/>
          </a:p>
        </p:txBody>
      </p:sp>
      <p:grpSp>
        <p:nvGrpSpPr>
          <p:cNvPr id="6" name="组合 5"/>
          <p:cNvGrpSpPr/>
          <p:nvPr/>
        </p:nvGrpSpPr>
        <p:grpSpPr>
          <a:xfrm>
            <a:off x="7215450" y="1439292"/>
            <a:ext cx="4409312" cy="4712724"/>
            <a:chOff x="5798779" y="1413408"/>
            <a:chExt cx="6282747" cy="4298734"/>
          </a:xfrm>
        </p:grpSpPr>
        <p:sp>
          <p:nvSpPr>
            <p:cNvPr id="7" name="矩形 6"/>
            <p:cNvSpPr>
              <a:spLocks noChangeArrowheads="1"/>
            </p:cNvSpPr>
            <p:nvPr/>
          </p:nvSpPr>
          <p:spPr bwMode="auto">
            <a:xfrm>
              <a:off x="5808618" y="1413408"/>
              <a:ext cx="6272908" cy="1398085"/>
            </a:xfrm>
            <a:prstGeom prst="rect">
              <a:avLst/>
            </a:prstGeom>
            <a:noFill/>
            <a:ln w="9525">
              <a:noFill/>
              <a:miter lim="800000"/>
            </a:ln>
          </p:spPr>
          <p:txBody>
            <a:bodyPr wrap="square">
              <a:spAutoFit/>
            </a:bodyPr>
            <a:lstStyle/>
            <a:p>
              <a:pPr marL="285750" indent="-285750" defTabSz="1218565">
                <a:lnSpc>
                  <a:spcPts val="1800"/>
                </a:lnSpc>
                <a:spcBef>
                  <a:spcPct val="30000"/>
                </a:spcBef>
                <a:buSzPct val="50000"/>
                <a:buFont typeface="Wingdings" panose="05000000000000000000" pitchFamily="2" charset="2"/>
                <a:buChar char="l"/>
                <a:defRPr/>
              </a:pPr>
              <a:r>
                <a:rPr lang="zh-CN" altLang="en-US" sz="1600" dirty="0">
                  <a:solidFill>
                    <a:srgbClr val="0070C0"/>
                  </a:solidFill>
                </a:rPr>
                <a:t>业务诉求和挑战：</a:t>
              </a:r>
              <a:endParaRPr lang="en-US" altLang="zh-CN" sz="1600" dirty="0">
                <a:solidFill>
                  <a:srgbClr val="0070C0"/>
                </a:solidFill>
              </a:endParaRPr>
            </a:p>
            <a:p>
              <a:pPr marL="628650" lvl="1" indent="-171450" defTabSz="1218565">
                <a:lnSpc>
                  <a:spcPts val="1800"/>
                </a:lnSpc>
                <a:spcBef>
                  <a:spcPct val="30000"/>
                </a:spcBef>
                <a:buSzPct val="50000"/>
                <a:buFont typeface="Wingdings" panose="05000000000000000000" pitchFamily="2" charset="2"/>
                <a:buChar char="p"/>
                <a:defRPr/>
              </a:pPr>
              <a:r>
                <a:rPr lang="zh-CN" altLang="en-US" sz="1200" dirty="0">
                  <a:solidFill>
                    <a:schemeClr val="tx1">
                      <a:lumMod val="75000"/>
                      <a:lumOff val="25000"/>
                    </a:schemeClr>
                  </a:solidFill>
                </a:rPr>
                <a:t>华为消费者云大数据平台，集中存储和管理业务侧数据，采用</a:t>
              </a:r>
              <a:r>
                <a:rPr lang="en-US" altLang="zh-CN" sz="1200" dirty="0" err="1">
                  <a:solidFill>
                    <a:schemeClr val="tx1">
                      <a:lumMod val="75000"/>
                      <a:lumOff val="25000"/>
                    </a:schemeClr>
                  </a:solidFill>
                </a:rPr>
                <a:t>Hadoop+MPP</a:t>
              </a:r>
              <a:r>
                <a:rPr lang="zh-CN" altLang="en-US" sz="1200" dirty="0">
                  <a:solidFill>
                    <a:schemeClr val="tx1">
                      <a:lumMod val="75000"/>
                      <a:lumOff val="25000"/>
                    </a:schemeClr>
                  </a:solidFill>
                </a:rPr>
                <a:t>数据库混搭架构，面临如下挑战：</a:t>
              </a:r>
              <a:r>
                <a:rPr lang="en-US" altLang="zh-CN" sz="1200" dirty="0">
                  <a:solidFill>
                    <a:schemeClr val="tx1">
                      <a:lumMod val="75000"/>
                      <a:lumOff val="25000"/>
                    </a:schemeClr>
                  </a:solidFill>
                </a:rPr>
                <a:t>1</a:t>
              </a:r>
              <a:r>
                <a:rPr lang="zh-CN" altLang="en-US" sz="1200" dirty="0">
                  <a:solidFill>
                    <a:schemeClr val="tx1">
                      <a:lumMod val="75000"/>
                      <a:lumOff val="25000"/>
                    </a:schemeClr>
                  </a:solidFill>
                </a:rPr>
                <a:t>、业务飞速发展，数据年增长</a:t>
              </a:r>
              <a:r>
                <a:rPr lang="en-US" altLang="zh-CN" sz="1200" dirty="0">
                  <a:solidFill>
                    <a:schemeClr val="tx1">
                      <a:lumMod val="75000"/>
                      <a:lumOff val="25000"/>
                    </a:schemeClr>
                  </a:solidFill>
                </a:rPr>
                <a:t>30%</a:t>
              </a:r>
              <a:r>
                <a:rPr lang="zh-CN" altLang="en-US" sz="1200" dirty="0">
                  <a:solidFill>
                    <a:schemeClr val="tx1">
                      <a:lumMod val="75000"/>
                      <a:lumOff val="25000"/>
                    </a:schemeClr>
                  </a:solidFill>
                </a:rPr>
                <a:t>以上；</a:t>
              </a:r>
              <a:r>
                <a:rPr lang="en-US" altLang="zh-CN" sz="1200" dirty="0">
                  <a:solidFill>
                    <a:schemeClr val="tx1">
                      <a:lumMod val="75000"/>
                      <a:lumOff val="25000"/>
                    </a:schemeClr>
                  </a:solidFill>
                </a:rPr>
                <a:t>2</a:t>
              </a:r>
              <a:r>
                <a:rPr lang="zh-CN" altLang="en-US" sz="1200" dirty="0">
                  <a:solidFill>
                    <a:schemeClr val="tx1">
                      <a:lumMod val="75000"/>
                      <a:lumOff val="25000"/>
                    </a:schemeClr>
                  </a:solidFill>
                </a:rPr>
                <a:t>、用户智慧化体验要求数据分析平台提供实时分析能力；</a:t>
              </a:r>
              <a:r>
                <a:rPr lang="en-US" altLang="zh-CN" sz="1200" dirty="0">
                  <a:solidFill>
                    <a:schemeClr val="tx1">
                      <a:lumMod val="75000"/>
                      <a:lumOff val="25000"/>
                    </a:schemeClr>
                  </a:solidFill>
                </a:rPr>
                <a:t>3</a:t>
              </a:r>
              <a:r>
                <a:rPr lang="zh-CN" altLang="en-US" sz="1200" dirty="0">
                  <a:solidFill>
                    <a:schemeClr val="tx1">
                      <a:lumMod val="75000"/>
                      <a:lumOff val="25000"/>
                    </a:schemeClr>
                  </a:solidFill>
                </a:rPr>
                <a:t>、支持自主报表开发和可视化分析。</a:t>
              </a:r>
              <a:endParaRPr lang="en-US" altLang="zh-CN" sz="1200" dirty="0">
                <a:solidFill>
                  <a:schemeClr val="tx1">
                    <a:lumMod val="75000"/>
                    <a:lumOff val="25000"/>
                  </a:schemeClr>
                </a:solidFill>
              </a:endParaRPr>
            </a:p>
          </p:txBody>
        </p:sp>
        <p:sp>
          <p:nvSpPr>
            <p:cNvPr id="8" name="矩形 6"/>
            <p:cNvSpPr>
              <a:spLocks noChangeArrowheads="1"/>
            </p:cNvSpPr>
            <p:nvPr/>
          </p:nvSpPr>
          <p:spPr bwMode="auto">
            <a:xfrm>
              <a:off x="5808618" y="2709714"/>
              <a:ext cx="6272908" cy="1498805"/>
            </a:xfrm>
            <a:prstGeom prst="rect">
              <a:avLst/>
            </a:prstGeom>
            <a:noFill/>
            <a:ln w="9525">
              <a:noFill/>
              <a:miter lim="800000"/>
            </a:ln>
          </p:spPr>
          <p:txBody>
            <a:bodyPr wrap="square">
              <a:spAutoFit/>
            </a:bodyPr>
            <a:lstStyle/>
            <a:p>
              <a:pPr marL="285750" indent="-285750" defTabSz="1218565">
                <a:lnSpc>
                  <a:spcPts val="1800"/>
                </a:lnSpc>
                <a:spcBef>
                  <a:spcPct val="30000"/>
                </a:spcBef>
                <a:buSzPct val="50000"/>
                <a:buFont typeface="Wingdings" panose="05000000000000000000" pitchFamily="2" charset="2"/>
                <a:buChar char="l"/>
                <a:defRPr/>
              </a:pPr>
              <a:r>
                <a:rPr lang="zh-CN" altLang="en-US" sz="1600" dirty="0">
                  <a:solidFill>
                    <a:srgbClr val="0070C0"/>
                  </a:solidFill>
                </a:rPr>
                <a:t>解决方案：</a:t>
              </a:r>
              <a:endParaRPr lang="en-US" altLang="zh-CN" sz="1600" dirty="0">
                <a:solidFill>
                  <a:srgbClr val="0070C0"/>
                </a:solidFill>
              </a:endParaRPr>
            </a:p>
            <a:p>
              <a:pPr marL="800100" lvl="1" indent="-342900" defTabSz="1218565">
                <a:lnSpc>
                  <a:spcPts val="1800"/>
                </a:lnSpc>
                <a:spcBef>
                  <a:spcPct val="30000"/>
                </a:spcBef>
                <a:buSzPct val="50000"/>
                <a:buFont typeface="Wingdings" panose="05000000000000000000" pitchFamily="2" charset="2"/>
                <a:buChar char="p"/>
                <a:defRPr/>
              </a:pPr>
              <a:r>
                <a:rPr lang="zh-CN" altLang="en-US" sz="1200" dirty="0">
                  <a:solidFill>
                    <a:schemeClr val="tx1">
                      <a:lumMod val="75000"/>
                      <a:lumOff val="25000"/>
                    </a:schemeClr>
                  </a:solidFill>
                </a:rPr>
                <a:t>按需弹性扩容支撑业务飞速发展。</a:t>
              </a:r>
              <a:endParaRPr lang="en-US" altLang="zh-CN" sz="1200" dirty="0">
                <a:solidFill>
                  <a:schemeClr val="tx1">
                    <a:lumMod val="75000"/>
                    <a:lumOff val="25000"/>
                  </a:schemeClr>
                </a:solidFill>
              </a:endParaRPr>
            </a:p>
            <a:p>
              <a:pPr marL="800100" lvl="1" indent="-342900" defTabSz="1218565">
                <a:lnSpc>
                  <a:spcPts val="1800"/>
                </a:lnSpc>
                <a:spcBef>
                  <a:spcPct val="30000"/>
                </a:spcBef>
                <a:buSzPct val="50000"/>
                <a:buFont typeface="Wingdings" panose="05000000000000000000" pitchFamily="2" charset="2"/>
                <a:buChar char="p"/>
                <a:defRPr/>
              </a:pPr>
              <a:r>
                <a:rPr lang="en-US" altLang="zh-CN" sz="1200" dirty="0">
                  <a:solidFill>
                    <a:schemeClr val="tx1">
                      <a:lumMod val="75000"/>
                      <a:lumOff val="25000"/>
                    </a:schemeClr>
                  </a:solidFill>
                </a:rPr>
                <a:t>SQL on HDFS</a:t>
              </a:r>
              <a:r>
                <a:rPr lang="zh-CN" altLang="en-US" sz="1200" dirty="0">
                  <a:solidFill>
                    <a:schemeClr val="tx1">
                      <a:lumMod val="75000"/>
                      <a:lumOff val="25000"/>
                    </a:schemeClr>
                  </a:solidFill>
                </a:rPr>
                <a:t>支持即席探索场景实时分析，</a:t>
              </a:r>
              <a:r>
                <a:rPr lang="en-US" altLang="zh-CN" sz="1200" dirty="0">
                  <a:solidFill>
                    <a:schemeClr val="tx1">
                      <a:lumMod val="75000"/>
                      <a:lumOff val="25000"/>
                    </a:schemeClr>
                  </a:solidFill>
                </a:rPr>
                <a:t>Kafka</a:t>
              </a:r>
              <a:r>
                <a:rPr lang="zh-CN" altLang="en-US" sz="1200" dirty="0">
                  <a:solidFill>
                    <a:schemeClr val="tx1">
                      <a:lumMod val="75000"/>
                      <a:lumOff val="25000"/>
                    </a:schemeClr>
                  </a:solidFill>
                </a:rPr>
                <a:t>流数据高速入库支持实时报表生成。</a:t>
              </a:r>
              <a:endParaRPr lang="en-US" altLang="zh-CN" sz="1200" dirty="0">
                <a:solidFill>
                  <a:schemeClr val="tx1">
                    <a:lumMod val="75000"/>
                    <a:lumOff val="25000"/>
                  </a:schemeClr>
                </a:solidFill>
              </a:endParaRPr>
            </a:p>
            <a:p>
              <a:pPr marL="800100" lvl="1" indent="-342900" defTabSz="1218565">
                <a:lnSpc>
                  <a:spcPts val="1800"/>
                </a:lnSpc>
                <a:spcBef>
                  <a:spcPct val="30000"/>
                </a:spcBef>
                <a:buSzPct val="50000"/>
                <a:buFont typeface="Wingdings" panose="05000000000000000000" pitchFamily="2" charset="2"/>
                <a:buChar char="p"/>
                <a:defRPr/>
              </a:pPr>
              <a:r>
                <a:rPr lang="zh-CN" altLang="en-US" sz="1200" dirty="0">
                  <a:solidFill>
                    <a:schemeClr val="tx1">
                      <a:lumMod val="75000"/>
                      <a:lumOff val="25000"/>
                    </a:schemeClr>
                  </a:solidFill>
                </a:rPr>
                <a:t>多租户负载管理和近似计算等关键技术，实现高效报表开发和可视化分析。</a:t>
              </a:r>
              <a:endParaRPr lang="en-US" altLang="zh-CN" sz="1200" dirty="0">
                <a:solidFill>
                  <a:schemeClr val="tx1">
                    <a:lumMod val="75000"/>
                    <a:lumOff val="25000"/>
                  </a:schemeClr>
                </a:solidFill>
              </a:endParaRPr>
            </a:p>
          </p:txBody>
        </p:sp>
        <p:sp>
          <p:nvSpPr>
            <p:cNvPr id="9" name="矩形 6"/>
            <p:cNvSpPr>
              <a:spLocks noChangeArrowheads="1"/>
            </p:cNvSpPr>
            <p:nvPr/>
          </p:nvSpPr>
          <p:spPr bwMode="auto">
            <a:xfrm>
              <a:off x="5798779" y="4213337"/>
              <a:ext cx="6272908" cy="1498805"/>
            </a:xfrm>
            <a:prstGeom prst="rect">
              <a:avLst/>
            </a:prstGeom>
            <a:noFill/>
            <a:ln w="9525">
              <a:noFill/>
              <a:miter lim="800000"/>
            </a:ln>
          </p:spPr>
          <p:txBody>
            <a:bodyPr wrap="square">
              <a:spAutoFit/>
            </a:bodyPr>
            <a:lstStyle/>
            <a:p>
              <a:pPr marL="285750" indent="-285750" defTabSz="1218565">
                <a:lnSpc>
                  <a:spcPts val="1800"/>
                </a:lnSpc>
                <a:spcBef>
                  <a:spcPct val="30000"/>
                </a:spcBef>
                <a:buSzPct val="50000"/>
                <a:buFont typeface="Wingdings" panose="05000000000000000000" pitchFamily="2" charset="2"/>
                <a:buChar char="l"/>
                <a:defRPr/>
              </a:pPr>
              <a:r>
                <a:rPr lang="zh-CN" altLang="en-US" sz="1600" dirty="0">
                  <a:solidFill>
                    <a:srgbClr val="0070C0"/>
                  </a:solidFill>
                </a:rPr>
                <a:t>客户收益：</a:t>
              </a:r>
              <a:endParaRPr lang="en-US" altLang="zh-CN" sz="1600" dirty="0">
                <a:solidFill>
                  <a:srgbClr val="0070C0"/>
                </a:solidFill>
              </a:endParaRPr>
            </a:p>
            <a:p>
              <a:pPr marL="685800" lvl="1" indent="-228600" defTabSz="1218565">
                <a:lnSpc>
                  <a:spcPts val="1800"/>
                </a:lnSpc>
                <a:spcBef>
                  <a:spcPct val="30000"/>
                </a:spcBef>
                <a:buSzPct val="50000"/>
                <a:buFont typeface="Wingdings" panose="05000000000000000000" pitchFamily="2" charset="2"/>
                <a:buChar char="p"/>
                <a:defRPr/>
              </a:pPr>
              <a:r>
                <a:rPr lang="zh-CN" altLang="en-US" sz="1200" dirty="0">
                  <a:solidFill>
                    <a:schemeClr val="tx1">
                      <a:lumMod val="75000"/>
                      <a:lumOff val="25000"/>
                    </a:schemeClr>
                  </a:solidFill>
                </a:rPr>
                <a:t>按需扩容，业务不中断。</a:t>
              </a:r>
              <a:endParaRPr lang="zh-CN" altLang="en-US" sz="1200" dirty="0">
                <a:solidFill>
                  <a:schemeClr val="tx1">
                    <a:lumMod val="75000"/>
                    <a:lumOff val="25000"/>
                  </a:schemeClr>
                </a:solidFill>
              </a:endParaRPr>
            </a:p>
            <a:p>
              <a:pPr marL="685800" lvl="1" indent="-228600" defTabSz="1218565">
                <a:lnSpc>
                  <a:spcPts val="1800"/>
                </a:lnSpc>
                <a:spcBef>
                  <a:spcPct val="30000"/>
                </a:spcBef>
                <a:buSzPct val="50000"/>
                <a:buFont typeface="Wingdings" panose="05000000000000000000" pitchFamily="2" charset="2"/>
                <a:buChar char="p"/>
                <a:defRPr/>
              </a:pPr>
              <a:r>
                <a:rPr lang="zh-CN" altLang="en-US" sz="1200" dirty="0">
                  <a:solidFill>
                    <a:schemeClr val="tx1">
                      <a:lumMod val="75000"/>
                      <a:lumOff val="25000"/>
                    </a:schemeClr>
                  </a:solidFill>
                </a:rPr>
                <a:t>新的数据分析模型上线后，可实时获得分析结果，营销精准率提高</a:t>
              </a:r>
              <a:r>
                <a:rPr lang="en-US" altLang="zh-CN" sz="1200" dirty="0">
                  <a:solidFill>
                    <a:schemeClr val="tx1">
                      <a:lumMod val="75000"/>
                      <a:lumOff val="25000"/>
                    </a:schemeClr>
                  </a:solidFill>
                </a:rPr>
                <a:t>50%</a:t>
              </a:r>
              <a:r>
                <a:rPr lang="zh-CN" altLang="en-US" sz="1200" dirty="0">
                  <a:solidFill>
                    <a:schemeClr val="tx1">
                      <a:lumMod val="75000"/>
                      <a:lumOff val="25000"/>
                    </a:schemeClr>
                  </a:solidFill>
                </a:rPr>
                <a:t>以上。</a:t>
              </a:r>
              <a:endParaRPr lang="zh-CN" altLang="en-US" sz="1200" dirty="0">
                <a:solidFill>
                  <a:schemeClr val="tx1">
                    <a:lumMod val="75000"/>
                    <a:lumOff val="25000"/>
                  </a:schemeClr>
                </a:solidFill>
              </a:endParaRPr>
            </a:p>
            <a:p>
              <a:pPr marL="685800" lvl="1" indent="-228600" defTabSz="1218565">
                <a:lnSpc>
                  <a:spcPts val="1800"/>
                </a:lnSpc>
                <a:spcBef>
                  <a:spcPct val="30000"/>
                </a:spcBef>
                <a:buSzPct val="50000"/>
                <a:buFont typeface="Wingdings" panose="05000000000000000000" pitchFamily="2" charset="2"/>
                <a:buChar char="p"/>
                <a:defRPr/>
              </a:pPr>
              <a:r>
                <a:rPr lang="zh-CN" altLang="en-US" sz="1200" dirty="0">
                  <a:solidFill>
                    <a:schemeClr val="tx1">
                      <a:lumMod val="75000"/>
                      <a:lumOff val="25000"/>
                    </a:schemeClr>
                  </a:solidFill>
                </a:rPr>
                <a:t>典型可视化报表查询分析响应时间从过去分钟级降至</a:t>
              </a:r>
              <a:r>
                <a:rPr lang="en-US" altLang="zh-CN" sz="1200" dirty="0">
                  <a:solidFill>
                    <a:schemeClr val="tx1">
                      <a:lumMod val="75000"/>
                      <a:lumOff val="25000"/>
                    </a:schemeClr>
                  </a:solidFill>
                </a:rPr>
                <a:t>5s</a:t>
              </a:r>
              <a:r>
                <a:rPr lang="zh-CN" altLang="en-US" sz="1200" dirty="0">
                  <a:solidFill>
                    <a:schemeClr val="tx1">
                      <a:lumMod val="75000"/>
                      <a:lumOff val="25000"/>
                    </a:schemeClr>
                  </a:solidFill>
                </a:rPr>
                <a:t>以内，报表开发周期从过去</a:t>
              </a:r>
              <a:r>
                <a:rPr lang="en-US" altLang="zh-CN" sz="1200" dirty="0">
                  <a:solidFill>
                    <a:schemeClr val="tx1">
                      <a:lumMod val="75000"/>
                      <a:lumOff val="25000"/>
                    </a:schemeClr>
                  </a:solidFill>
                </a:rPr>
                <a:t>2</a:t>
              </a:r>
              <a:r>
                <a:rPr lang="zh-CN" altLang="en-US" sz="1200" dirty="0">
                  <a:solidFill>
                    <a:schemeClr val="tx1">
                      <a:lumMod val="75000"/>
                      <a:lumOff val="25000"/>
                    </a:schemeClr>
                  </a:solidFill>
                </a:rPr>
                <a:t>周降至</a:t>
              </a:r>
              <a:r>
                <a:rPr lang="en-US" altLang="zh-CN" sz="1200" dirty="0">
                  <a:solidFill>
                    <a:schemeClr val="tx1">
                      <a:lumMod val="75000"/>
                      <a:lumOff val="25000"/>
                    </a:schemeClr>
                  </a:solidFill>
                </a:rPr>
                <a:t>0.5</a:t>
              </a:r>
              <a:r>
                <a:rPr lang="zh-CN" altLang="en-US" sz="1200" dirty="0">
                  <a:solidFill>
                    <a:schemeClr val="tx1">
                      <a:lumMod val="75000"/>
                      <a:lumOff val="25000"/>
                    </a:schemeClr>
                  </a:solidFill>
                </a:rPr>
                <a:t>小时。</a:t>
              </a:r>
              <a:endParaRPr lang="en-US" altLang="zh-CN" sz="1600" dirty="0">
                <a:solidFill>
                  <a:schemeClr val="tx1">
                    <a:lumMod val="75000"/>
                    <a:lumOff val="25000"/>
                  </a:schemeClr>
                </a:solidFill>
              </a:endParaRPr>
            </a:p>
          </p:txBody>
        </p:sp>
      </p:grpSp>
      <p:grpSp>
        <p:nvGrpSpPr>
          <p:cNvPr id="81" name="组合 80"/>
          <p:cNvGrpSpPr/>
          <p:nvPr/>
        </p:nvGrpSpPr>
        <p:grpSpPr>
          <a:xfrm>
            <a:off x="349461" y="1526376"/>
            <a:ext cx="6805562" cy="4319655"/>
            <a:chOff x="349461" y="1526376"/>
            <a:chExt cx="6805562" cy="4319655"/>
          </a:xfrm>
        </p:grpSpPr>
        <p:grpSp>
          <p:nvGrpSpPr>
            <p:cNvPr id="10" name="组合 9"/>
            <p:cNvGrpSpPr/>
            <p:nvPr/>
          </p:nvGrpSpPr>
          <p:grpSpPr>
            <a:xfrm>
              <a:off x="445164" y="1526376"/>
              <a:ext cx="6709859" cy="4319655"/>
              <a:chOff x="109731" y="1557412"/>
              <a:chExt cx="6711412" cy="4320655"/>
            </a:xfrm>
          </p:grpSpPr>
          <p:sp>
            <p:nvSpPr>
              <p:cNvPr id="11" name="矩形 10"/>
              <p:cNvSpPr/>
              <p:nvPr/>
            </p:nvSpPr>
            <p:spPr bwMode="auto">
              <a:xfrm>
                <a:off x="1373073" y="1557412"/>
                <a:ext cx="4113383" cy="1002756"/>
              </a:xfrm>
              <a:prstGeom prst="rect">
                <a:avLst/>
              </a:prstGeom>
              <a:solidFill>
                <a:schemeClr val="bg1">
                  <a:lumMod val="50000"/>
                  <a:alpha val="18000"/>
                </a:schemeClr>
              </a:solidFill>
              <a:ln w="9525" cap="flat" cmpd="sng" algn="ctr">
                <a:solidFill>
                  <a:schemeClr val="tx1"/>
                </a:solidFill>
                <a:prstDash val="dash"/>
                <a:round/>
                <a:headEnd type="none" w="med" len="med"/>
                <a:tailEnd type="none" w="med" len="med"/>
              </a:ln>
              <a:effectLst/>
            </p:spPr>
            <p:txBody>
              <a:bodyPr vert="horz" wrap="square" lIns="121820" tIns="60910" rIns="121820" bIns="60910" numCol="1" rtlCol="0" anchor="ctr" anchorCtr="1" compatLnSpc="1">
                <a:noAutofit/>
              </a:bodyPr>
              <a:lstStyle/>
              <a:p>
                <a:pPr defTabSz="1217930" eaLnBrk="0">
                  <a:spcBef>
                    <a:spcPct val="50000"/>
                  </a:spcBef>
                </a:pPr>
                <a:endParaRPr lang="zh-CN" altLang="en-US" sz="1200" dirty="0"/>
              </a:p>
            </p:txBody>
          </p:sp>
          <p:sp>
            <p:nvSpPr>
              <p:cNvPr id="12" name="圆角矩形 11"/>
              <p:cNvSpPr/>
              <p:nvPr/>
            </p:nvSpPr>
            <p:spPr bwMode="auto">
              <a:xfrm>
                <a:off x="3750761" y="1639984"/>
                <a:ext cx="505835" cy="855677"/>
              </a:xfrm>
              <a:prstGeom prst="roundRect">
                <a:avLst/>
              </a:prstGeom>
              <a:solidFill>
                <a:srgbClr val="92D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60898" rIns="0" bIns="60898" numCol="1" rtlCol="0" anchor="ctr" anchorCtr="1" compatLnSpc="1">
                <a:noAutofit/>
              </a:bodyPr>
              <a:lstStyle/>
              <a:p>
                <a:pPr algn="ctr" defTabSz="1217930" eaLnBrk="0">
                  <a:spcBef>
                    <a:spcPct val="50000"/>
                  </a:spcBef>
                </a:pPr>
                <a:r>
                  <a:rPr lang="en-US" altLang="zh-CN" sz="1200" dirty="0"/>
                  <a:t>MAA</a:t>
                </a:r>
                <a:r>
                  <a:rPr lang="zh-CN" altLang="en-US" sz="1200" dirty="0"/>
                  <a:t>移动应用分析</a:t>
                </a:r>
                <a:endParaRPr lang="zh-CN" altLang="en-US" sz="1200" dirty="0"/>
              </a:p>
            </p:txBody>
          </p:sp>
          <p:sp>
            <p:nvSpPr>
              <p:cNvPr id="13" name="矩形 12"/>
              <p:cNvSpPr/>
              <p:nvPr/>
            </p:nvSpPr>
            <p:spPr bwMode="auto">
              <a:xfrm>
                <a:off x="1440359" y="1671768"/>
                <a:ext cx="1448963" cy="742313"/>
              </a:xfrm>
              <a:prstGeom prst="rect">
                <a:avLst/>
              </a:prstGeom>
              <a:solidFill>
                <a:srgbClr val="BBE0E3"/>
              </a:solidFill>
              <a:ln w="9525" cap="flat" cmpd="sng" algn="ctr">
                <a:solidFill>
                  <a:schemeClr val="tx1">
                    <a:lumMod val="50000"/>
                    <a:lumOff val="50000"/>
                  </a:schemeClr>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endParaRPr lang="zh-CN" altLang="en-US" sz="1200" dirty="0"/>
              </a:p>
            </p:txBody>
          </p:sp>
          <p:sp>
            <p:nvSpPr>
              <p:cNvPr id="14" name="文本框 13"/>
              <p:cNvSpPr txBox="1"/>
              <p:nvPr/>
            </p:nvSpPr>
            <p:spPr>
              <a:xfrm>
                <a:off x="1376276" y="1639477"/>
                <a:ext cx="1579702" cy="276999"/>
              </a:xfrm>
              <a:prstGeom prst="rect">
                <a:avLst/>
              </a:prstGeom>
              <a:noFill/>
            </p:spPr>
            <p:txBody>
              <a:bodyPr wrap="square" rtlCol="0" anchor="ctr">
                <a:spAutoFit/>
              </a:bodyPr>
              <a:lstStyle/>
              <a:p>
                <a:pPr marL="175895" indent="-175895" algn="ctr">
                  <a:buClr>
                    <a:schemeClr val="tx2"/>
                  </a:buClr>
                  <a:buSzPct val="70000"/>
                </a:pPr>
                <a:r>
                  <a:rPr lang="en-US" altLang="zh-CN" sz="1200" b="1" dirty="0"/>
                  <a:t>Huawei Analytics</a:t>
                </a:r>
                <a:endParaRPr lang="zh-CN" altLang="en-US" sz="1200" b="1" dirty="0"/>
              </a:p>
            </p:txBody>
          </p:sp>
          <p:sp>
            <p:nvSpPr>
              <p:cNvPr id="15" name="圆角矩形 14"/>
              <p:cNvSpPr/>
              <p:nvPr/>
            </p:nvSpPr>
            <p:spPr bwMode="auto">
              <a:xfrm>
                <a:off x="1568547" y="2146672"/>
                <a:ext cx="1187691" cy="223142"/>
              </a:xfrm>
              <a:prstGeom prst="roundRect">
                <a:avLst/>
              </a:prstGeom>
              <a:solidFill>
                <a:srgbClr val="92D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796" tIns="60898" rIns="121796" bIns="60898" numCol="1" rtlCol="0" anchor="ctr" anchorCtr="1" compatLnSpc="1">
                <a:noAutofit/>
              </a:bodyPr>
              <a:lstStyle/>
              <a:p>
                <a:pPr algn="ctr" defTabSz="1217930" eaLnBrk="0">
                  <a:spcBef>
                    <a:spcPct val="50000"/>
                  </a:spcBef>
                </a:pPr>
                <a:r>
                  <a:rPr lang="zh-CN" altLang="en-US" sz="1200" dirty="0"/>
                  <a:t>自主报表开发</a:t>
                </a:r>
                <a:endParaRPr lang="zh-CN" altLang="en-US" sz="1200" dirty="0"/>
              </a:p>
            </p:txBody>
          </p:sp>
          <p:sp>
            <p:nvSpPr>
              <p:cNvPr id="16" name="圆角矩形 15"/>
              <p:cNvSpPr/>
              <p:nvPr/>
            </p:nvSpPr>
            <p:spPr bwMode="auto">
              <a:xfrm>
                <a:off x="1568547" y="1899046"/>
                <a:ext cx="1187691" cy="223142"/>
              </a:xfrm>
              <a:prstGeom prst="roundRect">
                <a:avLst/>
              </a:prstGeom>
              <a:solidFill>
                <a:srgbClr val="92D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796" tIns="60898" rIns="121796" bIns="60898" numCol="1" rtlCol="0" anchor="ctr" anchorCtr="1" compatLnSpc="1">
                <a:noAutofit/>
              </a:bodyPr>
              <a:lstStyle/>
              <a:p>
                <a:pPr algn="ctr" defTabSz="1217930" eaLnBrk="0">
                  <a:spcBef>
                    <a:spcPct val="50000"/>
                  </a:spcBef>
                </a:pPr>
                <a:r>
                  <a:rPr lang="zh-CN" altLang="en-US" sz="1200" dirty="0"/>
                  <a:t>可视化分析</a:t>
                </a:r>
                <a:endParaRPr lang="zh-CN" altLang="en-US" sz="1200" dirty="0"/>
              </a:p>
            </p:txBody>
          </p:sp>
          <p:sp>
            <p:nvSpPr>
              <p:cNvPr id="17" name="圆角矩形 16"/>
              <p:cNvSpPr/>
              <p:nvPr/>
            </p:nvSpPr>
            <p:spPr bwMode="auto">
              <a:xfrm>
                <a:off x="3387831" y="1639985"/>
                <a:ext cx="307263" cy="855677"/>
              </a:xfrm>
              <a:prstGeom prst="roundRect">
                <a:avLst/>
              </a:prstGeom>
              <a:solidFill>
                <a:srgbClr val="92D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60898" rIns="0" bIns="60898" numCol="1" rtlCol="0" anchor="ctr" anchorCtr="1" compatLnSpc="1">
                <a:noAutofit/>
              </a:bodyPr>
              <a:lstStyle/>
              <a:p>
                <a:pPr algn="ctr" defTabSz="1217930" eaLnBrk="0">
                  <a:spcBef>
                    <a:spcPct val="50000"/>
                  </a:spcBef>
                </a:pPr>
                <a:r>
                  <a:rPr lang="zh-CN" altLang="en-US" sz="1000" dirty="0"/>
                  <a:t>营销防打扰</a:t>
                </a:r>
                <a:endParaRPr lang="zh-CN" altLang="en-US" sz="1000" dirty="0"/>
              </a:p>
            </p:txBody>
          </p:sp>
          <p:sp>
            <p:nvSpPr>
              <p:cNvPr id="18" name="矩形 17"/>
              <p:cNvSpPr/>
              <p:nvPr/>
            </p:nvSpPr>
            <p:spPr bwMode="auto">
              <a:xfrm>
                <a:off x="4366591" y="1669964"/>
                <a:ext cx="1057836" cy="738019"/>
              </a:xfrm>
              <a:prstGeom prst="rect">
                <a:avLst/>
              </a:prstGeom>
              <a:solidFill>
                <a:srgbClr val="BBE0E3"/>
              </a:solidFill>
              <a:ln w="9525" cap="flat" cmpd="sng" algn="ctr">
                <a:solidFill>
                  <a:schemeClr val="tx1">
                    <a:lumMod val="50000"/>
                    <a:lumOff val="50000"/>
                  </a:schemeClr>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endParaRPr lang="zh-CN" altLang="en-US" sz="1200" dirty="0"/>
              </a:p>
            </p:txBody>
          </p:sp>
          <p:sp>
            <p:nvSpPr>
              <p:cNvPr id="19" name="圆角矩形 18"/>
              <p:cNvSpPr/>
              <p:nvPr/>
            </p:nvSpPr>
            <p:spPr bwMode="auto">
              <a:xfrm>
                <a:off x="4408367" y="1999035"/>
                <a:ext cx="968914" cy="256935"/>
              </a:xfrm>
              <a:prstGeom prst="roundRect">
                <a:avLst/>
              </a:prstGeom>
              <a:solidFill>
                <a:srgbClr val="92D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796" tIns="60898" rIns="121796" bIns="60898" numCol="1" rtlCol="0" anchor="ctr" anchorCtr="1" compatLnSpc="1">
                <a:noAutofit/>
              </a:bodyPr>
              <a:lstStyle/>
              <a:p>
                <a:pPr algn="ctr" defTabSz="1217930" eaLnBrk="0">
                  <a:spcBef>
                    <a:spcPct val="50000"/>
                  </a:spcBef>
                </a:pPr>
                <a:r>
                  <a:rPr lang="zh-CN" altLang="en-US" sz="1200" dirty="0"/>
                  <a:t>实时报表</a:t>
                </a:r>
                <a:endParaRPr lang="zh-CN" altLang="en-US" sz="1200" dirty="0"/>
              </a:p>
            </p:txBody>
          </p:sp>
          <p:sp>
            <p:nvSpPr>
              <p:cNvPr id="20" name="文本框 19"/>
              <p:cNvSpPr txBox="1"/>
              <p:nvPr/>
            </p:nvSpPr>
            <p:spPr>
              <a:xfrm>
                <a:off x="4445808" y="1708933"/>
                <a:ext cx="931474" cy="276999"/>
              </a:xfrm>
              <a:prstGeom prst="rect">
                <a:avLst/>
              </a:prstGeom>
              <a:noFill/>
            </p:spPr>
            <p:txBody>
              <a:bodyPr wrap="square" rtlCol="0" anchor="ctr">
                <a:spAutoFit/>
              </a:bodyPr>
              <a:lstStyle/>
              <a:p>
                <a:pPr marL="175895" indent="-175895" algn="ctr">
                  <a:buClr>
                    <a:schemeClr val="tx2"/>
                  </a:buClr>
                  <a:buSzPct val="70000"/>
                </a:pPr>
                <a:r>
                  <a:rPr lang="zh-CN" altLang="en-US" sz="1200" b="1" dirty="0"/>
                  <a:t>实时监控</a:t>
                </a:r>
                <a:endParaRPr lang="zh-CN" altLang="en-US" sz="1200" b="1" dirty="0"/>
              </a:p>
            </p:txBody>
          </p:sp>
          <p:pic>
            <p:nvPicPr>
              <p:cNvPr id="21" name="Picture 13" descr="BD18252_"/>
              <p:cNvPicPr>
                <a:picLocks noChangeAspect="1" noChangeArrowheads="1"/>
              </p:cNvPicPr>
              <p:nvPr/>
            </p:nvPicPr>
            <p:blipFill>
              <a:blip r:embed="rId1" cstate="print"/>
              <a:srcRect/>
              <a:stretch>
                <a:fillRect/>
              </a:stretch>
            </p:blipFill>
            <p:spPr bwMode="auto">
              <a:xfrm>
                <a:off x="323622" y="3335271"/>
                <a:ext cx="500632" cy="811806"/>
              </a:xfrm>
              <a:prstGeom prst="rect">
                <a:avLst/>
              </a:prstGeom>
              <a:noFill/>
              <a:ln w="25400">
                <a:noFill/>
                <a:miter lim="800000"/>
                <a:headEnd/>
                <a:tailEnd/>
              </a:ln>
            </p:spPr>
          </p:pic>
          <p:sp>
            <p:nvSpPr>
              <p:cNvPr id="22" name="文本框 21"/>
              <p:cNvSpPr txBox="1"/>
              <p:nvPr/>
            </p:nvSpPr>
            <p:spPr>
              <a:xfrm>
                <a:off x="109731" y="2880830"/>
                <a:ext cx="1164850" cy="461665"/>
              </a:xfrm>
              <a:prstGeom prst="rect">
                <a:avLst/>
              </a:prstGeom>
            </p:spPr>
            <p:txBody>
              <a:bodyPr wrap="square">
                <a:spAutoFit/>
              </a:bodyPr>
              <a:lstStyle>
                <a:defPPr>
                  <a:defRPr lang="zh-CN"/>
                </a:defPPr>
                <a:lvl1pPr algn="ctr">
                  <a:buClr>
                    <a:schemeClr val="tx2"/>
                  </a:buClr>
                  <a:buSzPct val="70000"/>
                  <a:defRPr sz="1400" b="1">
                    <a:latin typeface="微软雅黑" panose="020B0503020204020204" pitchFamily="34" charset="-122"/>
                    <a:ea typeface="微软雅黑" panose="020B0503020204020204" pitchFamily="34" charset="-122"/>
                  </a:defRPr>
                </a:lvl1pPr>
              </a:lstStyle>
              <a:p>
                <a:r>
                  <a:rPr lang="en-US" altLang="zh-CN" sz="1200" b="0" dirty="0" err="1">
                    <a:latin typeface="+mn-lt"/>
                    <a:ea typeface="+mn-ea"/>
                  </a:rPr>
                  <a:t>Vmall</a:t>
                </a:r>
                <a:r>
                  <a:rPr lang="zh-CN" altLang="en-US" sz="1200" b="0" dirty="0">
                    <a:latin typeface="+mn-lt"/>
                    <a:ea typeface="+mn-ea"/>
                  </a:rPr>
                  <a:t>、应用市场数据</a:t>
                </a:r>
                <a:endParaRPr lang="zh-CN" altLang="en-US" sz="1200" b="0" dirty="0">
                  <a:latin typeface="+mn-lt"/>
                  <a:ea typeface="+mn-ea"/>
                </a:endParaRPr>
              </a:p>
            </p:txBody>
          </p:sp>
          <p:grpSp>
            <p:nvGrpSpPr>
              <p:cNvPr id="23" name="组合 22"/>
              <p:cNvGrpSpPr/>
              <p:nvPr/>
            </p:nvGrpSpPr>
            <p:grpSpPr>
              <a:xfrm>
                <a:off x="334461" y="4705236"/>
                <a:ext cx="614933" cy="856089"/>
                <a:chOff x="369258" y="4580030"/>
                <a:chExt cx="614933" cy="856089"/>
              </a:xfrm>
            </p:grpSpPr>
            <p:pic>
              <p:nvPicPr>
                <p:cNvPr id="77" name="Picture 13" descr="BD18252_"/>
                <p:cNvPicPr>
                  <a:picLocks noChangeAspect="1" noChangeArrowheads="1"/>
                </p:cNvPicPr>
                <p:nvPr/>
              </p:nvPicPr>
              <p:blipFill>
                <a:blip r:embed="rId1" cstate="print"/>
                <a:srcRect/>
                <a:stretch>
                  <a:fillRect/>
                </a:stretch>
              </p:blipFill>
              <p:spPr bwMode="auto">
                <a:xfrm>
                  <a:off x="369258" y="4580030"/>
                  <a:ext cx="527941" cy="856089"/>
                </a:xfrm>
                <a:prstGeom prst="rect">
                  <a:avLst/>
                </a:prstGeom>
                <a:noFill/>
                <a:ln w="25400">
                  <a:noFill/>
                  <a:miter lim="800000"/>
                  <a:headEnd/>
                  <a:tailEnd/>
                </a:ln>
              </p:spPr>
            </p:pic>
            <p:sp>
              <p:nvSpPr>
                <p:cNvPr id="78" name="剪去对角的矩形 77"/>
                <p:cNvSpPr/>
                <p:nvPr/>
              </p:nvSpPr>
              <p:spPr>
                <a:xfrm>
                  <a:off x="408277" y="5155796"/>
                  <a:ext cx="567978" cy="208093"/>
                </a:xfrm>
                <a:prstGeom prst="snip2DiagRect">
                  <a:avLst/>
                </a:prstGeom>
                <a:solidFill>
                  <a:srgbClr val="00B0F0"/>
                </a:solidFill>
                <a:ln>
                  <a:noFill/>
                </a:ln>
              </p:spPr>
              <p:txBody>
                <a:bodyPr wrap="square" lIns="121820" tIns="60910" rIns="121820" bIns="60910" rtlCol="0" anchor="ctr">
                  <a:noAutofit/>
                </a:bodyPr>
                <a:lstStyle/>
                <a:p>
                  <a:pPr algn="ctr"/>
                  <a:r>
                    <a:rPr lang="en-US" altLang="zh-CN" sz="800" dirty="0"/>
                    <a:t>Data Push</a:t>
                  </a:r>
                  <a:endParaRPr lang="en-US" altLang="zh-CN" sz="800" dirty="0"/>
                </a:p>
              </p:txBody>
            </p:sp>
            <p:sp>
              <p:nvSpPr>
                <p:cNvPr id="79" name="文本框 78"/>
                <p:cNvSpPr txBox="1"/>
                <p:nvPr/>
              </p:nvSpPr>
              <p:spPr>
                <a:xfrm>
                  <a:off x="408277" y="4889317"/>
                  <a:ext cx="575914" cy="215444"/>
                </a:xfrm>
                <a:prstGeom prst="rect">
                  <a:avLst/>
                </a:prstGeom>
                <a:solidFill>
                  <a:srgbClr val="00B0F0"/>
                </a:solidFill>
              </p:spPr>
              <p:txBody>
                <a:bodyPr wrap="square" rtlCol="0">
                  <a:spAutoFit/>
                </a:bodyPr>
                <a:lstStyle/>
                <a:p>
                  <a:pPr marL="175895" indent="-175895" algn="ctr">
                    <a:spcBef>
                      <a:spcPts val="600"/>
                    </a:spcBef>
                    <a:buClr>
                      <a:schemeClr val="tx2"/>
                    </a:buClr>
                    <a:buSzPct val="70000"/>
                  </a:pPr>
                  <a:r>
                    <a:rPr lang="en-US" altLang="zh-CN" sz="800" dirty="0"/>
                    <a:t>Flume</a:t>
                  </a:r>
                  <a:endParaRPr lang="zh-CN" altLang="en-US" sz="800" dirty="0"/>
                </a:p>
              </p:txBody>
            </p:sp>
          </p:grpSp>
          <p:sp>
            <p:nvSpPr>
              <p:cNvPr id="24" name="剪去对角的矩形 23"/>
              <p:cNvSpPr/>
              <p:nvPr/>
            </p:nvSpPr>
            <p:spPr>
              <a:xfrm>
                <a:off x="366174" y="3845815"/>
                <a:ext cx="567978" cy="208093"/>
              </a:xfrm>
              <a:prstGeom prst="snip2DiagRect">
                <a:avLst/>
              </a:prstGeom>
              <a:solidFill>
                <a:srgbClr val="00B0F0"/>
              </a:solidFill>
              <a:ln>
                <a:noFill/>
              </a:ln>
            </p:spPr>
            <p:txBody>
              <a:bodyPr wrap="square" lIns="121820" tIns="60910" rIns="121820" bIns="60910" rtlCol="0" anchor="ctr">
                <a:noAutofit/>
              </a:bodyPr>
              <a:lstStyle/>
              <a:p>
                <a:pPr algn="ctr"/>
                <a:r>
                  <a:rPr lang="en-US" altLang="zh-CN" sz="800" dirty="0"/>
                  <a:t>Data Push</a:t>
                </a:r>
                <a:endParaRPr lang="en-US" altLang="zh-CN" sz="800" dirty="0"/>
              </a:p>
            </p:txBody>
          </p:sp>
          <p:sp>
            <p:nvSpPr>
              <p:cNvPr id="25" name="文本框 24"/>
              <p:cNvSpPr txBox="1"/>
              <p:nvPr/>
            </p:nvSpPr>
            <p:spPr>
              <a:xfrm>
                <a:off x="366174" y="3579335"/>
                <a:ext cx="575914" cy="215444"/>
              </a:xfrm>
              <a:prstGeom prst="rect">
                <a:avLst/>
              </a:prstGeom>
              <a:solidFill>
                <a:srgbClr val="00B0F0"/>
              </a:solidFill>
            </p:spPr>
            <p:txBody>
              <a:bodyPr wrap="square" rtlCol="0">
                <a:spAutoFit/>
              </a:bodyPr>
              <a:lstStyle/>
              <a:p>
                <a:pPr marL="175895" indent="-175895" algn="ctr">
                  <a:spcBef>
                    <a:spcPts val="600"/>
                  </a:spcBef>
                  <a:buClr>
                    <a:schemeClr val="tx2"/>
                  </a:buClr>
                  <a:buSzPct val="70000"/>
                </a:pPr>
                <a:r>
                  <a:rPr lang="en-US" altLang="zh-CN" sz="800" dirty="0"/>
                  <a:t>Flume</a:t>
                </a:r>
                <a:endParaRPr lang="zh-CN" altLang="en-US" sz="800" dirty="0"/>
              </a:p>
            </p:txBody>
          </p:sp>
          <p:cxnSp>
            <p:nvCxnSpPr>
              <p:cNvPr id="26" name="直接箭头连接符 25"/>
              <p:cNvCxnSpPr>
                <a:stCxn id="79" idx="3"/>
                <a:endCxn id="31" idx="1"/>
              </p:cNvCxnSpPr>
              <p:nvPr/>
            </p:nvCxnSpPr>
            <p:spPr bwMode="auto">
              <a:xfrm>
                <a:off x="949394" y="5122245"/>
                <a:ext cx="491396" cy="466450"/>
              </a:xfrm>
              <a:prstGeom prst="straightConnector1">
                <a:avLst/>
              </a:prstGeom>
              <a:noFill/>
              <a:ln w="9525" cap="flat" cmpd="sng" algn="ctr">
                <a:solidFill>
                  <a:srgbClr val="0070C0"/>
                </a:solidFill>
                <a:prstDash val="solid"/>
                <a:round/>
                <a:headEnd type="none" w="med" len="med"/>
                <a:tailEnd type="triangle"/>
              </a:ln>
              <a:effectLst/>
            </p:spPr>
          </p:cxnSp>
          <p:cxnSp>
            <p:nvCxnSpPr>
              <p:cNvPr id="27" name="直接箭头连接符 26"/>
              <p:cNvCxnSpPr>
                <a:stCxn id="25" idx="3"/>
                <a:endCxn id="30" idx="1"/>
              </p:cNvCxnSpPr>
              <p:nvPr/>
            </p:nvCxnSpPr>
            <p:spPr bwMode="auto">
              <a:xfrm>
                <a:off x="942088" y="3687057"/>
                <a:ext cx="510045" cy="898697"/>
              </a:xfrm>
              <a:prstGeom prst="straightConnector1">
                <a:avLst/>
              </a:prstGeom>
              <a:noFill/>
              <a:ln w="9525" cap="flat" cmpd="sng" algn="ctr">
                <a:solidFill>
                  <a:srgbClr val="0070C0"/>
                </a:solidFill>
                <a:prstDash val="solid"/>
                <a:round/>
                <a:headEnd type="none" w="med" len="med"/>
                <a:tailEnd type="triangle"/>
              </a:ln>
              <a:effectLst/>
            </p:spPr>
          </p:cxnSp>
          <p:cxnSp>
            <p:nvCxnSpPr>
              <p:cNvPr id="28" name="直接箭头连接符 27"/>
              <p:cNvCxnSpPr>
                <a:stCxn id="24" idx="0"/>
                <a:endCxn id="31" idx="1"/>
              </p:cNvCxnSpPr>
              <p:nvPr/>
            </p:nvCxnSpPr>
            <p:spPr bwMode="auto">
              <a:xfrm>
                <a:off x="934152" y="3949862"/>
                <a:ext cx="506638" cy="1638833"/>
              </a:xfrm>
              <a:prstGeom prst="straightConnector1">
                <a:avLst/>
              </a:prstGeom>
              <a:noFill/>
              <a:ln w="9525" cap="flat" cmpd="sng" algn="ctr">
                <a:solidFill>
                  <a:srgbClr val="0070C0"/>
                </a:solidFill>
                <a:prstDash val="solid"/>
                <a:round/>
                <a:headEnd type="none" w="med" len="med"/>
                <a:tailEnd type="triangle"/>
              </a:ln>
              <a:effectLst/>
            </p:spPr>
          </p:cxnSp>
          <p:sp>
            <p:nvSpPr>
              <p:cNvPr id="29" name="矩形 28"/>
              <p:cNvSpPr/>
              <p:nvPr/>
            </p:nvSpPr>
            <p:spPr bwMode="auto">
              <a:xfrm>
                <a:off x="1373073" y="2701965"/>
                <a:ext cx="5448070" cy="3176102"/>
              </a:xfrm>
              <a:prstGeom prst="rect">
                <a:avLst/>
              </a:prstGeom>
              <a:solidFill>
                <a:schemeClr val="accent6">
                  <a:lumMod val="40000"/>
                  <a:lumOff val="60000"/>
                  <a:alpha val="18000"/>
                </a:schemeClr>
              </a:solidFill>
              <a:ln w="9525" cap="flat" cmpd="sng" algn="ctr">
                <a:solidFill>
                  <a:schemeClr val="tx1"/>
                </a:solidFill>
                <a:prstDash val="dash"/>
                <a:round/>
                <a:headEnd type="none" w="med" len="med"/>
                <a:tailEnd type="none" w="med" len="med"/>
              </a:ln>
              <a:effectLst/>
            </p:spPr>
            <p:txBody>
              <a:bodyPr vert="horz" wrap="square" lIns="121820" tIns="60910" rIns="121820" bIns="60910" numCol="1" rtlCol="0" anchor="ctr" anchorCtr="1" compatLnSpc="1">
                <a:noAutofit/>
              </a:bodyPr>
              <a:lstStyle/>
              <a:p>
                <a:pPr defTabSz="1217930" eaLnBrk="0">
                  <a:spcBef>
                    <a:spcPct val="50000"/>
                  </a:spcBef>
                </a:pPr>
                <a:endParaRPr lang="zh-CN" altLang="en-US" sz="800" dirty="0"/>
              </a:p>
            </p:txBody>
          </p:sp>
          <p:sp>
            <p:nvSpPr>
              <p:cNvPr id="30" name="矩形 29"/>
              <p:cNvSpPr/>
              <p:nvPr/>
            </p:nvSpPr>
            <p:spPr bwMode="auto">
              <a:xfrm>
                <a:off x="1452133" y="3993120"/>
                <a:ext cx="367037" cy="1185268"/>
              </a:xfrm>
              <a:prstGeom prst="rect">
                <a:avLst/>
              </a:prstGeom>
              <a:solidFill>
                <a:srgbClr val="BBE0E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r>
                  <a:rPr lang="zh-CN" altLang="en-US" sz="1100" dirty="0"/>
                  <a:t>文件接入网关</a:t>
                </a:r>
                <a:endParaRPr lang="zh-CN" altLang="en-US" sz="1100" dirty="0"/>
              </a:p>
            </p:txBody>
          </p:sp>
          <p:sp>
            <p:nvSpPr>
              <p:cNvPr id="31" name="矩形 30"/>
              <p:cNvSpPr/>
              <p:nvPr/>
            </p:nvSpPr>
            <p:spPr bwMode="auto">
              <a:xfrm>
                <a:off x="1440790" y="5422044"/>
                <a:ext cx="934956" cy="333302"/>
              </a:xfrm>
              <a:prstGeom prst="rect">
                <a:avLst/>
              </a:prstGeom>
              <a:solidFill>
                <a:srgbClr val="BBE0E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defTabSz="1217930" eaLnBrk="0">
                  <a:spcBef>
                    <a:spcPct val="50000"/>
                  </a:spcBef>
                </a:pPr>
                <a:r>
                  <a:rPr lang="en-US" altLang="zh-CN" sz="1100" dirty="0"/>
                  <a:t>Kafka</a:t>
                </a:r>
                <a:endParaRPr lang="zh-CN" altLang="en-US" sz="1100" dirty="0"/>
              </a:p>
            </p:txBody>
          </p:sp>
          <p:sp>
            <p:nvSpPr>
              <p:cNvPr id="32" name="矩形 31"/>
              <p:cNvSpPr/>
              <p:nvPr/>
            </p:nvSpPr>
            <p:spPr bwMode="auto">
              <a:xfrm>
                <a:off x="2615955" y="5425532"/>
                <a:ext cx="2378336" cy="333266"/>
              </a:xfrm>
              <a:prstGeom prst="rect">
                <a:avLst/>
              </a:prstGeom>
              <a:solidFill>
                <a:srgbClr val="BBE0E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defTabSz="1217930" eaLnBrk="0">
                  <a:spcBef>
                    <a:spcPct val="50000"/>
                  </a:spcBef>
                </a:pPr>
                <a:r>
                  <a:rPr lang="zh-CN" altLang="en-US" sz="1100" dirty="0"/>
                  <a:t>流处理集群</a:t>
                </a:r>
                <a:r>
                  <a:rPr lang="en-US" altLang="zh-CN" sz="1100" dirty="0"/>
                  <a:t>(Spark Streaming)</a:t>
                </a:r>
                <a:endParaRPr lang="zh-CN" altLang="en-US" sz="1100" dirty="0"/>
              </a:p>
            </p:txBody>
          </p:sp>
          <p:sp>
            <p:nvSpPr>
              <p:cNvPr id="33" name="矩形 32"/>
              <p:cNvSpPr/>
              <p:nvPr/>
            </p:nvSpPr>
            <p:spPr bwMode="auto">
              <a:xfrm>
                <a:off x="1984258" y="4335799"/>
                <a:ext cx="574893" cy="499910"/>
              </a:xfrm>
              <a:prstGeom prst="rect">
                <a:avLst/>
              </a:prstGeom>
              <a:solidFill>
                <a:srgbClr val="BBE0E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r>
                  <a:rPr lang="en-US" altLang="zh-CN" sz="1100" dirty="0" err="1"/>
                  <a:t>Dataload</a:t>
                </a:r>
                <a:endParaRPr lang="zh-CN" altLang="en-US" sz="1100" dirty="0"/>
              </a:p>
            </p:txBody>
          </p:sp>
          <p:sp>
            <p:nvSpPr>
              <p:cNvPr id="34" name="矩形 33"/>
              <p:cNvSpPr/>
              <p:nvPr/>
            </p:nvSpPr>
            <p:spPr bwMode="auto">
              <a:xfrm>
                <a:off x="2728077" y="3864239"/>
                <a:ext cx="2266214" cy="1257949"/>
              </a:xfrm>
              <a:prstGeom prst="rect">
                <a:avLst/>
              </a:prstGeom>
              <a:solidFill>
                <a:srgbClr val="BBE0E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defTabSz="1217930" eaLnBrk="0">
                  <a:spcBef>
                    <a:spcPct val="50000"/>
                  </a:spcBef>
                </a:pPr>
                <a:endParaRPr lang="zh-CN" altLang="en-US" sz="800" dirty="0"/>
              </a:p>
            </p:txBody>
          </p:sp>
          <p:sp>
            <p:nvSpPr>
              <p:cNvPr id="35" name="矩形 34"/>
              <p:cNvSpPr/>
              <p:nvPr/>
            </p:nvSpPr>
            <p:spPr>
              <a:xfrm>
                <a:off x="2867502" y="4771001"/>
                <a:ext cx="2069084" cy="276999"/>
              </a:xfrm>
              <a:prstGeom prst="rect">
                <a:avLst/>
              </a:prstGeom>
            </p:spPr>
            <p:txBody>
              <a:bodyPr wrap="square">
                <a:spAutoFit/>
              </a:bodyPr>
              <a:lstStyle/>
              <a:p>
                <a:pPr algn="ctr" defTabSz="1217930" eaLnBrk="0">
                  <a:spcBef>
                    <a:spcPct val="50000"/>
                  </a:spcBef>
                </a:pPr>
                <a:r>
                  <a:rPr lang="zh-CN" altLang="en-US" sz="1200" b="1" dirty="0"/>
                  <a:t>批处理计算集群</a:t>
                </a:r>
                <a:endParaRPr lang="zh-CN" altLang="en-US" sz="1200" b="1" dirty="0"/>
              </a:p>
            </p:txBody>
          </p:sp>
          <p:sp>
            <p:nvSpPr>
              <p:cNvPr id="36" name="矩形 35"/>
              <p:cNvSpPr/>
              <p:nvPr/>
            </p:nvSpPr>
            <p:spPr bwMode="auto">
              <a:xfrm>
                <a:off x="1444562" y="2749767"/>
                <a:ext cx="3319390" cy="700259"/>
              </a:xfrm>
              <a:prstGeom prst="rect">
                <a:avLst/>
              </a:prstGeom>
              <a:solidFill>
                <a:srgbClr val="BBE0E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endParaRPr lang="zh-CN" altLang="en-US" sz="800" dirty="0"/>
              </a:p>
            </p:txBody>
          </p:sp>
          <p:cxnSp>
            <p:nvCxnSpPr>
              <p:cNvPr id="37" name="直接箭头连接符 36"/>
              <p:cNvCxnSpPr>
                <a:stCxn id="33" idx="3"/>
                <a:endCxn id="38" idx="1"/>
              </p:cNvCxnSpPr>
              <p:nvPr/>
            </p:nvCxnSpPr>
            <p:spPr bwMode="auto">
              <a:xfrm flipV="1">
                <a:off x="2559151" y="4518594"/>
                <a:ext cx="308351" cy="67160"/>
              </a:xfrm>
              <a:prstGeom prst="straightConnector1">
                <a:avLst/>
              </a:prstGeom>
              <a:noFill/>
              <a:ln w="19050" cap="flat" cmpd="sng" algn="ctr">
                <a:solidFill>
                  <a:srgbClr val="0070C0"/>
                </a:solidFill>
                <a:prstDash val="solid"/>
                <a:round/>
                <a:headEnd type="none" w="med" len="med"/>
                <a:tailEnd type="triangle"/>
              </a:ln>
              <a:effectLst/>
            </p:spPr>
          </p:cxnSp>
          <p:sp>
            <p:nvSpPr>
              <p:cNvPr id="38" name="矩形 37"/>
              <p:cNvSpPr/>
              <p:nvPr/>
            </p:nvSpPr>
            <p:spPr bwMode="auto">
              <a:xfrm>
                <a:off x="2867502" y="4358733"/>
                <a:ext cx="2069985" cy="319721"/>
              </a:xfrm>
              <a:prstGeom prst="rect">
                <a:avLst/>
              </a:prstGeom>
              <a:solidFill>
                <a:srgbClr val="C8E7B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r>
                  <a:rPr lang="en-US" altLang="zh-CN" sz="1100" dirty="0"/>
                  <a:t>HDFS</a:t>
                </a:r>
                <a:endParaRPr lang="en-US" altLang="zh-CN" sz="1100" dirty="0"/>
              </a:p>
            </p:txBody>
          </p:sp>
          <p:sp>
            <p:nvSpPr>
              <p:cNvPr id="39" name="矩形 38"/>
              <p:cNvSpPr/>
              <p:nvPr/>
            </p:nvSpPr>
            <p:spPr bwMode="auto">
              <a:xfrm>
                <a:off x="2856077" y="3979263"/>
                <a:ext cx="1000129" cy="315443"/>
              </a:xfrm>
              <a:prstGeom prst="rect">
                <a:avLst/>
              </a:prstGeom>
              <a:solidFill>
                <a:srgbClr val="C8E7B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r>
                  <a:rPr lang="en-US" altLang="zh-CN" sz="1100" dirty="0"/>
                  <a:t>Hive</a:t>
                </a:r>
                <a:endParaRPr lang="zh-CN" altLang="en-US" sz="1100" dirty="0"/>
              </a:p>
            </p:txBody>
          </p:sp>
          <p:sp>
            <p:nvSpPr>
              <p:cNvPr id="40" name="矩形 39"/>
              <p:cNvSpPr/>
              <p:nvPr/>
            </p:nvSpPr>
            <p:spPr bwMode="auto">
              <a:xfrm>
                <a:off x="3928940" y="3979263"/>
                <a:ext cx="1007646" cy="315443"/>
              </a:xfrm>
              <a:prstGeom prst="rect">
                <a:avLst/>
              </a:prstGeom>
              <a:solidFill>
                <a:srgbClr val="C8E7B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r>
                  <a:rPr lang="en-US" altLang="zh-CN" sz="1100" dirty="0"/>
                  <a:t>Spark</a:t>
                </a:r>
                <a:endParaRPr lang="zh-CN" altLang="en-US" sz="1100" dirty="0"/>
              </a:p>
            </p:txBody>
          </p:sp>
          <p:sp>
            <p:nvSpPr>
              <p:cNvPr id="41" name="矩形 40"/>
              <p:cNvSpPr/>
              <p:nvPr/>
            </p:nvSpPr>
            <p:spPr>
              <a:xfrm>
                <a:off x="1700394" y="2776713"/>
                <a:ext cx="2876151" cy="276999"/>
              </a:xfrm>
              <a:prstGeom prst="rect">
                <a:avLst/>
              </a:prstGeom>
            </p:spPr>
            <p:txBody>
              <a:bodyPr wrap="square">
                <a:spAutoFit/>
              </a:bodyPr>
              <a:lstStyle/>
              <a:p>
                <a:pPr algn="ctr" defTabSz="1217930" eaLnBrk="0">
                  <a:spcBef>
                    <a:spcPct val="50000"/>
                  </a:spcBef>
                </a:pPr>
                <a:r>
                  <a:rPr lang="zh-CN" altLang="en-US" sz="1200" b="1" dirty="0"/>
                  <a:t>交互式引擎</a:t>
                </a:r>
                <a:endParaRPr lang="en-US" altLang="zh-CN" sz="1200" b="1" dirty="0"/>
              </a:p>
            </p:txBody>
          </p:sp>
          <p:sp>
            <p:nvSpPr>
              <p:cNvPr id="42" name="圆柱形 41"/>
              <p:cNvSpPr/>
              <p:nvPr/>
            </p:nvSpPr>
            <p:spPr bwMode="auto">
              <a:xfrm>
                <a:off x="3196894" y="3050831"/>
                <a:ext cx="704436" cy="303050"/>
              </a:xfrm>
              <a:prstGeom prst="can">
                <a:avLst/>
              </a:prstGeom>
              <a:solidFill>
                <a:srgbClr val="0070C0"/>
              </a:solidFill>
              <a:ln w="9525">
                <a:solidFill>
                  <a:schemeClr val="bg1"/>
                </a:solidFill>
              </a:ln>
            </p:spPr>
            <p:style>
              <a:lnRef idx="2">
                <a:schemeClr val="dk1"/>
              </a:lnRef>
              <a:fillRef idx="1">
                <a:schemeClr val="lt1"/>
              </a:fillRef>
              <a:effectRef idx="0">
                <a:schemeClr val="dk1"/>
              </a:effectRef>
              <a:fontRef idx="minor">
                <a:schemeClr val="dk1"/>
              </a:fontRef>
            </p:style>
            <p:txBody>
              <a:bodyPr lIns="0" rIns="0" rtlCol="0" anchor="ctr"/>
              <a:lstStyle/>
              <a:p>
                <a:pPr algn="ctr" defTabSz="913765"/>
                <a:r>
                  <a:rPr lang="en-US" altLang="zh-CN" sz="1000" b="1" kern="0" dirty="0" err="1">
                    <a:solidFill>
                      <a:schemeClr val="tx2"/>
                    </a:solidFill>
                    <a:cs typeface="Arial" panose="020B0604020202020204" pitchFamily="34" charset="0"/>
                  </a:rPr>
                  <a:t>GaussDB</a:t>
                </a:r>
                <a:endParaRPr lang="en-US" altLang="zh-CN" sz="1000" b="1" kern="0" dirty="0">
                  <a:solidFill>
                    <a:schemeClr val="tx2"/>
                  </a:solidFill>
                  <a:cs typeface="Arial" panose="020B0604020202020204" pitchFamily="34" charset="0"/>
                </a:endParaRPr>
              </a:p>
            </p:txBody>
          </p:sp>
          <p:sp>
            <p:nvSpPr>
              <p:cNvPr id="43" name="圆柱形 42"/>
              <p:cNvSpPr/>
              <p:nvPr/>
            </p:nvSpPr>
            <p:spPr bwMode="auto">
              <a:xfrm>
                <a:off x="4012620" y="3061255"/>
                <a:ext cx="707942" cy="303050"/>
              </a:xfrm>
              <a:prstGeom prst="can">
                <a:avLst/>
              </a:prstGeom>
              <a:solidFill>
                <a:srgbClr val="0070C0"/>
              </a:solidFill>
              <a:ln w="9525">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defTabSz="913765"/>
                <a:r>
                  <a:rPr lang="en-US" altLang="zh-CN" sz="1000" b="1" kern="0" dirty="0" err="1">
                    <a:solidFill>
                      <a:schemeClr val="tx2"/>
                    </a:solidFill>
                    <a:cs typeface="Arial" panose="020B0604020202020204" pitchFamily="34" charset="0"/>
                  </a:rPr>
                  <a:t>GaussDB</a:t>
                </a:r>
                <a:endParaRPr lang="en-US" altLang="zh-CN" sz="1000" b="1" kern="0" dirty="0">
                  <a:solidFill>
                    <a:schemeClr val="tx2"/>
                  </a:solidFill>
                  <a:cs typeface="Arial" panose="020B0604020202020204" pitchFamily="34" charset="0"/>
                </a:endParaRPr>
              </a:p>
            </p:txBody>
          </p:sp>
          <p:sp>
            <p:nvSpPr>
              <p:cNvPr id="44" name="圆柱形 43"/>
              <p:cNvSpPr/>
              <p:nvPr/>
            </p:nvSpPr>
            <p:spPr bwMode="auto">
              <a:xfrm>
                <a:off x="2377662" y="3052267"/>
                <a:ext cx="707943" cy="303050"/>
              </a:xfrm>
              <a:prstGeom prst="can">
                <a:avLst/>
              </a:prstGeom>
              <a:solidFill>
                <a:srgbClr val="0070C0"/>
              </a:solidFill>
              <a:ln w="9525">
                <a:solidFill>
                  <a:schemeClr val="bg1"/>
                </a:solidFill>
              </a:ln>
            </p:spPr>
            <p:style>
              <a:lnRef idx="2">
                <a:schemeClr val="dk1"/>
              </a:lnRef>
              <a:fillRef idx="1">
                <a:schemeClr val="lt1"/>
              </a:fillRef>
              <a:effectRef idx="0">
                <a:schemeClr val="dk1"/>
              </a:effectRef>
              <a:fontRef idx="minor">
                <a:schemeClr val="dk1"/>
              </a:fontRef>
            </p:style>
            <p:txBody>
              <a:bodyPr lIns="0" rIns="0" rtlCol="0" anchor="ctr"/>
              <a:lstStyle/>
              <a:p>
                <a:pPr algn="ctr" defTabSz="913765"/>
                <a:r>
                  <a:rPr lang="en-US" altLang="zh-CN" sz="1000" b="1" kern="0" dirty="0" err="1">
                    <a:solidFill>
                      <a:schemeClr val="tx2"/>
                    </a:solidFill>
                    <a:cs typeface="Arial" panose="020B0604020202020204" pitchFamily="34" charset="0"/>
                  </a:rPr>
                  <a:t>GaussDB</a:t>
                </a:r>
                <a:endParaRPr lang="en-US" altLang="zh-CN" sz="1000" b="1" kern="0" dirty="0">
                  <a:solidFill>
                    <a:schemeClr val="tx2"/>
                  </a:solidFill>
                  <a:cs typeface="Arial" panose="020B0604020202020204" pitchFamily="34" charset="0"/>
                </a:endParaRPr>
              </a:p>
            </p:txBody>
          </p:sp>
          <p:sp>
            <p:nvSpPr>
              <p:cNvPr id="45" name="矩形 44"/>
              <p:cNvSpPr/>
              <p:nvPr/>
            </p:nvSpPr>
            <p:spPr bwMode="auto">
              <a:xfrm>
                <a:off x="5478251" y="4835608"/>
                <a:ext cx="882129" cy="450991"/>
              </a:xfrm>
              <a:prstGeom prst="rect">
                <a:avLst/>
              </a:prstGeom>
              <a:solidFill>
                <a:srgbClr val="BBE0E3"/>
              </a:solidFill>
              <a:ln w="9525" cap="flat" cmpd="sng" algn="ctr">
                <a:solidFill>
                  <a:schemeClr val="tx1"/>
                </a:solidFill>
                <a:prstDash val="solid"/>
                <a:round/>
                <a:headEnd type="none" w="med" len="med"/>
                <a:tailEnd type="none" w="med" len="med"/>
              </a:ln>
              <a:effectLst/>
            </p:spPr>
            <p:txBody>
              <a:bodyPr vert="horz" wrap="square" lIns="35992" tIns="60898" rIns="35992" bIns="60898" numCol="1" rtlCol="0" anchor="ctr" anchorCtr="1" compatLnSpc="1">
                <a:noAutofit/>
              </a:bodyPr>
              <a:lstStyle/>
              <a:p>
                <a:pPr algn="ctr" defTabSz="1217930" eaLnBrk="0"/>
                <a:r>
                  <a:rPr lang="zh-CN" altLang="en-US" sz="1200" dirty="0"/>
                  <a:t>元数据管理模型开发</a:t>
                </a:r>
                <a:endParaRPr lang="en-US" altLang="zh-CN" sz="1200" dirty="0"/>
              </a:p>
            </p:txBody>
          </p:sp>
          <p:sp>
            <p:nvSpPr>
              <p:cNvPr id="46" name="矩形 45"/>
              <p:cNvSpPr/>
              <p:nvPr/>
            </p:nvSpPr>
            <p:spPr bwMode="auto">
              <a:xfrm>
                <a:off x="4831302" y="2748485"/>
                <a:ext cx="1041388" cy="708367"/>
              </a:xfrm>
              <a:prstGeom prst="rect">
                <a:avLst/>
              </a:prstGeom>
              <a:solidFill>
                <a:srgbClr val="BBE0E3"/>
              </a:solidFill>
              <a:ln w="9525" cap="flat" cmpd="sng" algn="ctr">
                <a:solidFill>
                  <a:schemeClr val="tx1"/>
                </a:solidFill>
                <a:prstDash val="solid"/>
                <a:round/>
                <a:headEnd type="none" w="med" len="med"/>
                <a:tailEnd type="none" w="med" len="med"/>
              </a:ln>
              <a:effectLst/>
            </p:spPr>
            <p:txBody>
              <a:bodyPr vert="horz" wrap="square" lIns="121796" tIns="60898" rIns="121796" bIns="60898" numCol="1" rtlCol="0" anchor="ctr" anchorCtr="1" compatLnSpc="1">
                <a:noAutofit/>
              </a:bodyPr>
              <a:lstStyle/>
              <a:p>
                <a:pPr algn="ctr" defTabSz="1217930" eaLnBrk="0">
                  <a:spcBef>
                    <a:spcPct val="50000"/>
                  </a:spcBef>
                </a:pPr>
                <a:endParaRPr lang="zh-CN" altLang="en-US" sz="800" dirty="0"/>
              </a:p>
            </p:txBody>
          </p:sp>
          <p:sp>
            <p:nvSpPr>
              <p:cNvPr id="47" name="矩形 46"/>
              <p:cNvSpPr/>
              <p:nvPr/>
            </p:nvSpPr>
            <p:spPr>
              <a:xfrm>
                <a:off x="4792570" y="2756190"/>
                <a:ext cx="1131047" cy="276999"/>
              </a:xfrm>
              <a:prstGeom prst="rect">
                <a:avLst/>
              </a:prstGeom>
            </p:spPr>
            <p:txBody>
              <a:bodyPr wrap="square">
                <a:spAutoFit/>
              </a:bodyPr>
              <a:lstStyle/>
              <a:p>
                <a:pPr algn="ctr" defTabSz="1217930" eaLnBrk="0">
                  <a:spcBef>
                    <a:spcPct val="50000"/>
                  </a:spcBef>
                </a:pPr>
                <a:r>
                  <a:rPr lang="zh-CN" altLang="en-US" sz="1200" b="1" dirty="0"/>
                  <a:t>实时分析引擎</a:t>
                </a:r>
                <a:endParaRPr lang="en-US" altLang="zh-CN" sz="1200" b="1" dirty="0"/>
              </a:p>
            </p:txBody>
          </p:sp>
          <p:sp>
            <p:nvSpPr>
              <p:cNvPr id="48" name="圆柱形 47"/>
              <p:cNvSpPr/>
              <p:nvPr/>
            </p:nvSpPr>
            <p:spPr bwMode="auto">
              <a:xfrm>
                <a:off x="5021743" y="3052267"/>
                <a:ext cx="686897" cy="338664"/>
              </a:xfrm>
              <a:prstGeom prst="can">
                <a:avLst/>
              </a:prstGeom>
              <a:solidFill>
                <a:srgbClr val="0070C0"/>
              </a:solidFill>
              <a:ln w="9525">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defTabSz="913765"/>
                <a:r>
                  <a:rPr lang="en-US" altLang="zh-CN" sz="1000" b="1" kern="0" dirty="0" err="1">
                    <a:solidFill>
                      <a:schemeClr val="tx2"/>
                    </a:solidFill>
                    <a:cs typeface="Arial" panose="020B0604020202020204" pitchFamily="34" charset="0"/>
                  </a:rPr>
                  <a:t>GaussDB</a:t>
                </a:r>
                <a:endParaRPr lang="en-US" altLang="zh-CN" sz="1000" b="1" kern="0" dirty="0">
                  <a:solidFill>
                    <a:schemeClr val="tx2"/>
                  </a:solidFill>
                  <a:cs typeface="Arial" panose="020B0604020202020204" pitchFamily="34" charset="0"/>
                </a:endParaRPr>
              </a:p>
            </p:txBody>
          </p:sp>
          <p:cxnSp>
            <p:nvCxnSpPr>
              <p:cNvPr id="49" name="直接箭头连接符 48"/>
              <p:cNvCxnSpPr>
                <a:stCxn id="30" idx="3"/>
                <a:endCxn id="33" idx="1"/>
              </p:cNvCxnSpPr>
              <p:nvPr/>
            </p:nvCxnSpPr>
            <p:spPr bwMode="auto">
              <a:xfrm>
                <a:off x="1819170" y="4585754"/>
                <a:ext cx="165088" cy="0"/>
              </a:xfrm>
              <a:prstGeom prst="straightConnector1">
                <a:avLst/>
              </a:prstGeom>
              <a:noFill/>
              <a:ln w="19050" cap="flat" cmpd="sng" algn="ctr">
                <a:solidFill>
                  <a:srgbClr val="0070C0"/>
                </a:solidFill>
                <a:prstDash val="solid"/>
                <a:round/>
                <a:headEnd type="none" w="med" len="med"/>
                <a:tailEnd type="triangle"/>
              </a:ln>
              <a:effectLst/>
            </p:spPr>
          </p:cxnSp>
          <p:cxnSp>
            <p:nvCxnSpPr>
              <p:cNvPr id="50" name="直接箭头连接符 49"/>
              <p:cNvCxnSpPr>
                <a:stCxn id="34" idx="0"/>
                <a:endCxn id="44" idx="3"/>
              </p:cNvCxnSpPr>
              <p:nvPr/>
            </p:nvCxnSpPr>
            <p:spPr bwMode="auto">
              <a:xfrm flipH="1" flipV="1">
                <a:off x="2731634" y="3355317"/>
                <a:ext cx="1129550" cy="508922"/>
              </a:xfrm>
              <a:prstGeom prst="straightConnector1">
                <a:avLst/>
              </a:prstGeom>
              <a:noFill/>
              <a:ln w="9525" cap="flat" cmpd="sng" algn="ctr">
                <a:solidFill>
                  <a:srgbClr val="0070C0"/>
                </a:solidFill>
                <a:prstDash val="solid"/>
                <a:round/>
                <a:headEnd type="none" w="med" len="med"/>
                <a:tailEnd type="triangle"/>
              </a:ln>
              <a:effectLst/>
            </p:spPr>
          </p:cxnSp>
          <p:cxnSp>
            <p:nvCxnSpPr>
              <p:cNvPr id="51" name="直接箭头连接符 50"/>
              <p:cNvCxnSpPr>
                <a:stCxn id="34" idx="0"/>
                <a:endCxn id="42" idx="3"/>
              </p:cNvCxnSpPr>
              <p:nvPr/>
            </p:nvCxnSpPr>
            <p:spPr bwMode="auto">
              <a:xfrm flipH="1" flipV="1">
                <a:off x="3549112" y="3353881"/>
                <a:ext cx="312072" cy="510358"/>
              </a:xfrm>
              <a:prstGeom prst="straightConnector1">
                <a:avLst/>
              </a:prstGeom>
              <a:noFill/>
              <a:ln w="9525" cap="flat" cmpd="sng" algn="ctr">
                <a:solidFill>
                  <a:srgbClr val="0070C0"/>
                </a:solidFill>
                <a:prstDash val="solid"/>
                <a:round/>
                <a:headEnd type="none" w="med" len="med"/>
                <a:tailEnd type="triangle"/>
              </a:ln>
              <a:effectLst/>
            </p:spPr>
          </p:cxnSp>
          <p:cxnSp>
            <p:nvCxnSpPr>
              <p:cNvPr id="52" name="直接箭头连接符 51"/>
              <p:cNvCxnSpPr>
                <a:stCxn id="34" idx="0"/>
                <a:endCxn id="43" idx="3"/>
              </p:cNvCxnSpPr>
              <p:nvPr/>
            </p:nvCxnSpPr>
            <p:spPr bwMode="auto">
              <a:xfrm flipV="1">
                <a:off x="3861184" y="3364305"/>
                <a:ext cx="505407" cy="499934"/>
              </a:xfrm>
              <a:prstGeom prst="straightConnector1">
                <a:avLst/>
              </a:prstGeom>
              <a:noFill/>
              <a:ln w="9525" cap="flat" cmpd="sng" algn="ctr">
                <a:solidFill>
                  <a:srgbClr val="0070C0"/>
                </a:solidFill>
                <a:prstDash val="solid"/>
                <a:round/>
                <a:headEnd type="none" w="med" len="med"/>
                <a:tailEnd type="triangle"/>
              </a:ln>
              <a:effectLst/>
            </p:spPr>
          </p:cxnSp>
          <p:cxnSp>
            <p:nvCxnSpPr>
              <p:cNvPr id="53" name="直接箭头连接符 52"/>
              <p:cNvCxnSpPr>
                <a:stCxn id="31" idx="3"/>
                <a:endCxn id="32" idx="1"/>
              </p:cNvCxnSpPr>
              <p:nvPr/>
            </p:nvCxnSpPr>
            <p:spPr bwMode="auto">
              <a:xfrm>
                <a:off x="2375746" y="5588695"/>
                <a:ext cx="240209" cy="3470"/>
              </a:xfrm>
              <a:prstGeom prst="straightConnector1">
                <a:avLst/>
              </a:prstGeom>
              <a:noFill/>
              <a:ln w="19050" cap="flat" cmpd="sng" algn="ctr">
                <a:solidFill>
                  <a:srgbClr val="0070C0"/>
                </a:solidFill>
                <a:prstDash val="solid"/>
                <a:round/>
                <a:headEnd type="none" w="med" len="med"/>
                <a:tailEnd type="triangle"/>
              </a:ln>
              <a:effectLst/>
            </p:spPr>
          </p:cxnSp>
          <p:sp>
            <p:nvSpPr>
              <p:cNvPr id="54" name="圆柱形 53"/>
              <p:cNvSpPr/>
              <p:nvPr/>
            </p:nvSpPr>
            <p:spPr bwMode="auto">
              <a:xfrm>
                <a:off x="1558430" y="3052467"/>
                <a:ext cx="707943" cy="303050"/>
              </a:xfrm>
              <a:prstGeom prst="can">
                <a:avLst/>
              </a:prstGeom>
              <a:solidFill>
                <a:srgbClr val="0070C0"/>
              </a:solidFill>
              <a:ln w="9525">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defTabSz="913765"/>
                <a:r>
                  <a:rPr lang="en-US" altLang="zh-CN" sz="1000" b="1" kern="0" dirty="0" err="1">
                    <a:solidFill>
                      <a:schemeClr val="tx2"/>
                    </a:solidFill>
                    <a:cs typeface="Arial" panose="020B0604020202020204" pitchFamily="34" charset="0"/>
                  </a:rPr>
                  <a:t>GaussDB</a:t>
                </a:r>
                <a:endParaRPr lang="en-US" altLang="zh-CN" sz="1000" b="1" kern="0" dirty="0">
                  <a:solidFill>
                    <a:schemeClr val="tx2"/>
                  </a:solidFill>
                  <a:cs typeface="Arial" panose="020B0604020202020204" pitchFamily="34" charset="0"/>
                </a:endParaRPr>
              </a:p>
            </p:txBody>
          </p:sp>
          <p:cxnSp>
            <p:nvCxnSpPr>
              <p:cNvPr id="55" name="直接箭头连接符 54"/>
              <p:cNvCxnSpPr>
                <a:stCxn id="34" idx="0"/>
                <a:endCxn id="54" idx="3"/>
              </p:cNvCxnSpPr>
              <p:nvPr/>
            </p:nvCxnSpPr>
            <p:spPr bwMode="auto">
              <a:xfrm flipH="1" flipV="1">
                <a:off x="1912402" y="3355517"/>
                <a:ext cx="1948782" cy="508722"/>
              </a:xfrm>
              <a:prstGeom prst="straightConnector1">
                <a:avLst/>
              </a:prstGeom>
              <a:noFill/>
              <a:ln w="9525" cap="flat" cmpd="sng" algn="ctr">
                <a:solidFill>
                  <a:srgbClr val="0070C0"/>
                </a:solidFill>
                <a:prstDash val="solid"/>
                <a:round/>
                <a:headEnd type="none" w="med" len="med"/>
                <a:tailEnd type="triangle"/>
              </a:ln>
              <a:effectLst/>
            </p:spPr>
          </p:cxnSp>
          <p:sp>
            <p:nvSpPr>
              <p:cNvPr id="56" name="圆角矩形 55"/>
              <p:cNvSpPr/>
              <p:nvPr/>
            </p:nvSpPr>
            <p:spPr bwMode="auto">
              <a:xfrm>
                <a:off x="2965819" y="1639985"/>
                <a:ext cx="330421" cy="855677"/>
              </a:xfrm>
              <a:prstGeom prst="roundRect">
                <a:avLst/>
              </a:prstGeom>
              <a:solidFill>
                <a:srgbClr val="92D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60898" rIns="0" bIns="60898" numCol="1" rtlCol="0" anchor="ctr" anchorCtr="1" compatLnSpc="1">
                <a:noAutofit/>
              </a:bodyPr>
              <a:lstStyle/>
              <a:p>
                <a:pPr algn="ctr" defTabSz="1217930" eaLnBrk="0">
                  <a:spcBef>
                    <a:spcPct val="50000"/>
                  </a:spcBef>
                </a:pPr>
                <a:r>
                  <a:rPr lang="zh-CN" altLang="en-US" sz="1200" dirty="0"/>
                  <a:t>离线报表</a:t>
                </a:r>
                <a:endParaRPr lang="zh-CN" altLang="en-US" sz="1200" dirty="0"/>
              </a:p>
            </p:txBody>
          </p:sp>
          <p:sp>
            <p:nvSpPr>
              <p:cNvPr id="57" name="矩形 56"/>
              <p:cNvSpPr/>
              <p:nvPr/>
            </p:nvSpPr>
            <p:spPr>
              <a:xfrm>
                <a:off x="949394" y="1581074"/>
                <a:ext cx="363412" cy="954107"/>
              </a:xfrm>
              <a:prstGeom prst="rect">
                <a:avLst/>
              </a:prstGeom>
            </p:spPr>
            <p:txBody>
              <a:bodyPr wrap="square">
                <a:spAutoFit/>
              </a:bodyPr>
              <a:lstStyle/>
              <a:p>
                <a:pPr algn="ctr">
                  <a:buClr>
                    <a:schemeClr val="tx2"/>
                  </a:buClr>
                  <a:buSzPct val="70000"/>
                </a:pPr>
                <a:r>
                  <a:rPr lang="zh-CN" altLang="en-US" sz="1400" b="1" dirty="0"/>
                  <a:t>业务应用</a:t>
                </a:r>
                <a:endParaRPr lang="en-US" altLang="zh-CN" sz="1400" b="1" dirty="0"/>
              </a:p>
            </p:txBody>
          </p:sp>
          <p:cxnSp>
            <p:nvCxnSpPr>
              <p:cNvPr id="58" name="直接箭头连接符 57"/>
              <p:cNvCxnSpPr>
                <a:stCxn id="78" idx="0"/>
              </p:cNvCxnSpPr>
              <p:nvPr/>
            </p:nvCxnSpPr>
            <p:spPr bwMode="auto">
              <a:xfrm flipV="1">
                <a:off x="941458" y="4702642"/>
                <a:ext cx="512196" cy="682407"/>
              </a:xfrm>
              <a:prstGeom prst="straightConnector1">
                <a:avLst/>
              </a:prstGeom>
              <a:noFill/>
              <a:ln w="9525" cap="flat" cmpd="sng" algn="ctr">
                <a:solidFill>
                  <a:srgbClr val="0070C0"/>
                </a:solidFill>
                <a:prstDash val="solid"/>
                <a:round/>
                <a:headEnd type="none" w="med" len="med"/>
                <a:tailEnd type="triangle"/>
              </a:ln>
              <a:effectLst/>
            </p:spPr>
          </p:cxnSp>
          <p:cxnSp>
            <p:nvCxnSpPr>
              <p:cNvPr id="59" name="肘形连接符 58"/>
              <p:cNvCxnSpPr>
                <a:stCxn id="32" idx="3"/>
                <a:endCxn id="46" idx="2"/>
              </p:cNvCxnSpPr>
              <p:nvPr/>
            </p:nvCxnSpPr>
            <p:spPr>
              <a:xfrm flipV="1">
                <a:off x="4994291" y="3456852"/>
                <a:ext cx="357705" cy="21353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5965128" y="2748484"/>
                <a:ext cx="586189" cy="708367"/>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377" tIns="45688" rIns="91377" bIns="45688" numCol="1" rtlCol="0" anchor="ctr" anchorCtr="1" compatLnSpc="1">
                <a:noAutofit/>
              </a:bodyPr>
              <a:lstStyle/>
              <a:p>
                <a:pPr algn="ctr" defTabSz="913765" eaLnBrk="0">
                  <a:spcBef>
                    <a:spcPct val="50000"/>
                  </a:spcBef>
                </a:pPr>
                <a:r>
                  <a:rPr lang="zh-CN" altLang="en-US" sz="1100" dirty="0"/>
                  <a:t>接入网关</a:t>
                </a:r>
                <a:endParaRPr lang="zh-CN" altLang="en-US" sz="1100" dirty="0"/>
              </a:p>
            </p:txBody>
          </p:sp>
          <p:sp>
            <p:nvSpPr>
              <p:cNvPr id="61" name="文本框 60"/>
              <p:cNvSpPr txBox="1"/>
              <p:nvPr/>
            </p:nvSpPr>
            <p:spPr>
              <a:xfrm>
                <a:off x="6148666" y="1584790"/>
                <a:ext cx="672477" cy="461665"/>
              </a:xfrm>
              <a:prstGeom prst="rect">
                <a:avLst/>
              </a:prstGeom>
            </p:spPr>
            <p:txBody>
              <a:bodyPr wrap="square">
                <a:spAutoFit/>
              </a:bodyPr>
              <a:lstStyle>
                <a:defPPr>
                  <a:defRPr lang="zh-CN"/>
                </a:defPPr>
                <a:lvl1pPr algn="ctr">
                  <a:buClr>
                    <a:schemeClr val="tx2"/>
                  </a:buClr>
                  <a:buSzPct val="70000"/>
                  <a:defRPr sz="1400" b="1">
                    <a:latin typeface="微软雅黑" panose="020B0503020204020204" pitchFamily="34" charset="-122"/>
                    <a:ea typeface="微软雅黑" panose="020B0503020204020204" pitchFamily="34" charset="-122"/>
                  </a:defRPr>
                </a:lvl1pPr>
              </a:lstStyle>
              <a:p>
                <a:r>
                  <a:rPr lang="zh-CN" altLang="en-US" sz="1200" dirty="0">
                    <a:latin typeface="+mn-lt"/>
                    <a:ea typeface="+mn-ea"/>
                  </a:rPr>
                  <a:t>数据</a:t>
                </a:r>
                <a:endParaRPr lang="en-US" altLang="zh-CN" sz="1200" dirty="0">
                  <a:latin typeface="+mn-lt"/>
                  <a:ea typeface="+mn-ea"/>
                </a:endParaRPr>
              </a:p>
              <a:p>
                <a:r>
                  <a:rPr lang="zh-CN" altLang="en-US" sz="1200" dirty="0">
                    <a:latin typeface="+mn-lt"/>
                    <a:ea typeface="+mn-ea"/>
                  </a:rPr>
                  <a:t>科学家</a:t>
                </a:r>
                <a:endParaRPr lang="zh-CN" altLang="en-US" sz="1200" dirty="0">
                  <a:latin typeface="+mn-lt"/>
                  <a:ea typeface="+mn-ea"/>
                </a:endParaRPr>
              </a:p>
            </p:txBody>
          </p:sp>
          <p:sp>
            <p:nvSpPr>
              <p:cNvPr id="62" name="文本框 61"/>
              <p:cNvSpPr txBox="1"/>
              <p:nvPr/>
            </p:nvSpPr>
            <p:spPr>
              <a:xfrm>
                <a:off x="5551597" y="1587360"/>
                <a:ext cx="729275" cy="461665"/>
              </a:xfrm>
              <a:prstGeom prst="rect">
                <a:avLst/>
              </a:prstGeom>
            </p:spPr>
            <p:txBody>
              <a:bodyPr wrap="square">
                <a:spAutoFit/>
              </a:bodyPr>
              <a:lstStyle>
                <a:defPPr>
                  <a:defRPr lang="zh-CN"/>
                </a:defPPr>
                <a:lvl1pPr algn="ctr">
                  <a:buClr>
                    <a:schemeClr val="tx2"/>
                  </a:buClr>
                  <a:buSzPct val="70000"/>
                  <a:defRPr sz="1400" b="1">
                    <a:latin typeface="微软雅黑" panose="020B0503020204020204" pitchFamily="34" charset="-122"/>
                    <a:ea typeface="微软雅黑" panose="020B0503020204020204" pitchFamily="34" charset="-122"/>
                  </a:defRPr>
                </a:lvl1pPr>
              </a:lstStyle>
              <a:p>
                <a:r>
                  <a:rPr lang="zh-CN" altLang="en-US" sz="1200" dirty="0">
                    <a:latin typeface="+mn-lt"/>
                    <a:ea typeface="+mn-ea"/>
                  </a:rPr>
                  <a:t>数据开发人员</a:t>
                </a:r>
                <a:endParaRPr lang="zh-CN" altLang="en-US" sz="1200" dirty="0">
                  <a:latin typeface="+mn-lt"/>
                  <a:ea typeface="+mn-ea"/>
                </a:endParaRPr>
              </a:p>
            </p:txBody>
          </p:sp>
          <p:sp>
            <p:nvSpPr>
              <p:cNvPr id="63" name="KSO_Shape"/>
              <p:cNvSpPr/>
              <p:nvPr/>
            </p:nvSpPr>
            <p:spPr bwMode="auto">
              <a:xfrm>
                <a:off x="5619384" y="2072377"/>
                <a:ext cx="493358" cy="398798"/>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sp>
            <p:nvSpPr>
              <p:cNvPr id="64" name="KSO_Shape"/>
              <p:cNvSpPr/>
              <p:nvPr/>
            </p:nvSpPr>
            <p:spPr bwMode="auto">
              <a:xfrm>
                <a:off x="6301302" y="2036275"/>
                <a:ext cx="358888" cy="424720"/>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chemeClr val="bg1">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sp>
            <p:nvSpPr>
              <p:cNvPr id="65" name="圆柱形 64"/>
              <p:cNvSpPr/>
              <p:nvPr/>
            </p:nvSpPr>
            <p:spPr bwMode="auto">
              <a:xfrm>
                <a:off x="5478251" y="3935895"/>
                <a:ext cx="845128" cy="406930"/>
              </a:xfrm>
              <a:prstGeom prst="can">
                <a:avLst/>
              </a:prstGeom>
              <a:solidFill>
                <a:srgbClr val="0070C0"/>
              </a:solidFill>
              <a:ln w="9525">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defTabSz="913765"/>
                <a:r>
                  <a:rPr lang="zh-CN" altLang="en-US" sz="1000" b="1" kern="0" dirty="0">
                    <a:solidFill>
                      <a:schemeClr val="tx2"/>
                    </a:solidFill>
                    <a:cs typeface="Arial" panose="020B0604020202020204" pitchFamily="34" charset="0"/>
                  </a:rPr>
                  <a:t>即席查询</a:t>
                </a:r>
                <a:endParaRPr lang="en-US" altLang="zh-CN" sz="1000" b="1" kern="0" dirty="0">
                  <a:solidFill>
                    <a:schemeClr val="tx2"/>
                  </a:solidFill>
                  <a:cs typeface="Arial" panose="020B0604020202020204" pitchFamily="34" charset="0"/>
                </a:endParaRPr>
              </a:p>
              <a:p>
                <a:pPr algn="ctr" defTabSz="913765"/>
                <a:r>
                  <a:rPr lang="en-US" altLang="zh-CN" sz="1000" b="1" kern="0" dirty="0" err="1">
                    <a:solidFill>
                      <a:schemeClr val="tx2"/>
                    </a:solidFill>
                    <a:cs typeface="Arial" panose="020B0604020202020204" pitchFamily="34" charset="0"/>
                  </a:rPr>
                  <a:t>GaussDB</a:t>
                </a:r>
                <a:endParaRPr lang="en-US" altLang="zh-CN" sz="1000" b="1" kern="0" dirty="0">
                  <a:solidFill>
                    <a:schemeClr val="tx2"/>
                  </a:solidFill>
                  <a:cs typeface="Arial" panose="020B0604020202020204" pitchFamily="34" charset="0"/>
                </a:endParaRPr>
              </a:p>
            </p:txBody>
          </p:sp>
          <p:cxnSp>
            <p:nvCxnSpPr>
              <p:cNvPr id="66" name="肘形连接符 65"/>
              <p:cNvCxnSpPr>
                <a:stCxn id="45" idx="3"/>
                <a:endCxn id="60" idx="3"/>
              </p:cNvCxnSpPr>
              <p:nvPr/>
            </p:nvCxnSpPr>
            <p:spPr>
              <a:xfrm flipV="1">
                <a:off x="6360380" y="3102668"/>
                <a:ext cx="190937" cy="1958436"/>
              </a:xfrm>
              <a:prstGeom prst="bentConnector3">
                <a:avLst>
                  <a:gd name="adj1" fmla="val 1848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65" idx="1"/>
                <a:endCxn id="60" idx="2"/>
              </p:cNvCxnSpPr>
              <p:nvPr/>
            </p:nvCxnSpPr>
            <p:spPr>
              <a:xfrm rot="5400000" flipH="1" flipV="1">
                <a:off x="5839997" y="3517669"/>
                <a:ext cx="479044" cy="357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38" idx="3"/>
                <a:endCxn id="65" idx="3"/>
              </p:cNvCxnSpPr>
              <p:nvPr/>
            </p:nvCxnSpPr>
            <p:spPr>
              <a:xfrm flipV="1">
                <a:off x="4937487" y="4342825"/>
                <a:ext cx="963328" cy="1757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45" idx="1"/>
              </p:cNvCxnSpPr>
              <p:nvPr/>
            </p:nvCxnSpPr>
            <p:spPr bwMode="auto">
              <a:xfrm>
                <a:off x="4994291" y="5061104"/>
                <a:ext cx="483960" cy="0"/>
              </a:xfrm>
              <a:prstGeom prst="straightConnector1">
                <a:avLst/>
              </a:prstGeom>
              <a:noFill/>
              <a:ln w="19050" cap="flat" cmpd="sng" algn="ctr">
                <a:solidFill>
                  <a:srgbClr val="0070C0"/>
                </a:solidFill>
                <a:prstDash val="solid"/>
                <a:round/>
                <a:headEnd type="none" w="med" len="med"/>
                <a:tailEnd type="triangle"/>
              </a:ln>
              <a:effectLst/>
            </p:spPr>
          </p:cxnSp>
          <p:sp>
            <p:nvSpPr>
              <p:cNvPr id="70" name="矩形 69"/>
              <p:cNvSpPr/>
              <p:nvPr/>
            </p:nvSpPr>
            <p:spPr bwMode="auto">
              <a:xfrm>
                <a:off x="5528232" y="1565434"/>
                <a:ext cx="1292911" cy="1002756"/>
              </a:xfrm>
              <a:prstGeom prst="rect">
                <a:avLst/>
              </a:prstGeom>
              <a:solidFill>
                <a:schemeClr val="bg1">
                  <a:lumMod val="50000"/>
                  <a:alpha val="18000"/>
                </a:schemeClr>
              </a:solidFill>
              <a:ln w="9525" cap="flat" cmpd="sng" algn="ctr">
                <a:solidFill>
                  <a:schemeClr val="tx1"/>
                </a:solidFill>
                <a:prstDash val="dash"/>
                <a:round/>
                <a:headEnd type="none" w="med" len="med"/>
                <a:tailEnd type="none" w="med" len="med"/>
              </a:ln>
              <a:effectLst/>
            </p:spPr>
            <p:txBody>
              <a:bodyPr vert="horz" wrap="square" lIns="121820" tIns="60910" rIns="121820" bIns="60910" numCol="1" rtlCol="0" anchor="ctr" anchorCtr="1" compatLnSpc="1">
                <a:noAutofit/>
              </a:bodyPr>
              <a:lstStyle/>
              <a:p>
                <a:pPr defTabSz="1217930" eaLnBrk="0">
                  <a:spcBef>
                    <a:spcPct val="50000"/>
                  </a:spcBef>
                </a:pPr>
                <a:endParaRPr lang="zh-CN" altLang="en-US" sz="1200" dirty="0"/>
              </a:p>
            </p:txBody>
          </p:sp>
          <p:cxnSp>
            <p:nvCxnSpPr>
              <p:cNvPr id="71" name="直接箭头连接符 70"/>
              <p:cNvCxnSpPr>
                <a:stCxn id="60" idx="0"/>
              </p:cNvCxnSpPr>
              <p:nvPr/>
            </p:nvCxnSpPr>
            <p:spPr bwMode="auto">
              <a:xfrm flipV="1">
                <a:off x="6258223" y="2568190"/>
                <a:ext cx="0" cy="180294"/>
              </a:xfrm>
              <a:prstGeom prst="straightConnector1">
                <a:avLst/>
              </a:prstGeom>
              <a:noFill/>
              <a:ln w="19050" cap="flat" cmpd="sng" algn="ctr">
                <a:solidFill>
                  <a:srgbClr val="0070C0"/>
                </a:solidFill>
                <a:prstDash val="solid"/>
                <a:round/>
                <a:headEnd type="none" w="med" len="med"/>
                <a:tailEnd type="triangle"/>
              </a:ln>
              <a:effectLst/>
            </p:spPr>
          </p:cxnSp>
          <p:cxnSp>
            <p:nvCxnSpPr>
              <p:cNvPr id="72" name="直接箭头连接符 71"/>
              <p:cNvCxnSpPr/>
              <p:nvPr/>
            </p:nvCxnSpPr>
            <p:spPr bwMode="auto">
              <a:xfrm flipV="1">
                <a:off x="4951144" y="2407984"/>
                <a:ext cx="0" cy="348206"/>
              </a:xfrm>
              <a:prstGeom prst="straightConnector1">
                <a:avLst/>
              </a:prstGeom>
              <a:noFill/>
              <a:ln w="9525" cap="flat" cmpd="sng" algn="ctr">
                <a:solidFill>
                  <a:srgbClr val="0070C0"/>
                </a:solidFill>
                <a:prstDash val="solid"/>
                <a:round/>
                <a:headEnd type="none" w="med" len="med"/>
                <a:tailEnd type="triangle"/>
              </a:ln>
              <a:effectLst/>
            </p:spPr>
          </p:cxnSp>
          <p:cxnSp>
            <p:nvCxnSpPr>
              <p:cNvPr id="73" name="直接箭头连接符 72"/>
              <p:cNvCxnSpPr/>
              <p:nvPr/>
            </p:nvCxnSpPr>
            <p:spPr bwMode="auto">
              <a:xfrm flipV="1">
                <a:off x="2095213" y="2417414"/>
                <a:ext cx="0" cy="348206"/>
              </a:xfrm>
              <a:prstGeom prst="straightConnector1">
                <a:avLst/>
              </a:prstGeom>
              <a:noFill/>
              <a:ln w="9525" cap="flat" cmpd="sng" algn="ctr">
                <a:solidFill>
                  <a:srgbClr val="0070C0"/>
                </a:solidFill>
                <a:prstDash val="solid"/>
                <a:round/>
                <a:headEnd type="none" w="med" len="med"/>
                <a:tailEnd type="triangle"/>
              </a:ln>
              <a:effectLst/>
            </p:spPr>
          </p:cxnSp>
          <p:cxnSp>
            <p:nvCxnSpPr>
              <p:cNvPr id="74" name="直接箭头连接符 73"/>
              <p:cNvCxnSpPr/>
              <p:nvPr/>
            </p:nvCxnSpPr>
            <p:spPr bwMode="auto">
              <a:xfrm flipV="1">
                <a:off x="3089152" y="2460995"/>
                <a:ext cx="0" cy="304625"/>
              </a:xfrm>
              <a:prstGeom prst="straightConnector1">
                <a:avLst/>
              </a:prstGeom>
              <a:noFill/>
              <a:ln w="9525" cap="flat" cmpd="sng" algn="ctr">
                <a:solidFill>
                  <a:srgbClr val="0070C0"/>
                </a:solidFill>
                <a:prstDash val="solid"/>
                <a:round/>
                <a:headEnd type="none" w="med" len="med"/>
                <a:tailEnd type="triangle"/>
              </a:ln>
              <a:effectLst/>
            </p:spPr>
          </p:cxnSp>
          <p:cxnSp>
            <p:nvCxnSpPr>
              <p:cNvPr id="75" name="直接箭头连接符 74"/>
              <p:cNvCxnSpPr/>
              <p:nvPr/>
            </p:nvCxnSpPr>
            <p:spPr bwMode="auto">
              <a:xfrm flipV="1">
                <a:off x="3549112" y="2460995"/>
                <a:ext cx="0" cy="304625"/>
              </a:xfrm>
              <a:prstGeom prst="straightConnector1">
                <a:avLst/>
              </a:prstGeom>
              <a:noFill/>
              <a:ln w="9525" cap="flat" cmpd="sng" algn="ctr">
                <a:solidFill>
                  <a:srgbClr val="0070C0"/>
                </a:solidFill>
                <a:prstDash val="solid"/>
                <a:round/>
                <a:headEnd type="none" w="med" len="med"/>
                <a:tailEnd type="triangle"/>
              </a:ln>
              <a:effectLst/>
            </p:spPr>
          </p:cxnSp>
          <p:cxnSp>
            <p:nvCxnSpPr>
              <p:cNvPr id="76" name="直接箭头连接符 75"/>
              <p:cNvCxnSpPr/>
              <p:nvPr/>
            </p:nvCxnSpPr>
            <p:spPr bwMode="auto">
              <a:xfrm flipV="1">
                <a:off x="4012620" y="2460995"/>
                <a:ext cx="0" cy="304625"/>
              </a:xfrm>
              <a:prstGeom prst="straightConnector1">
                <a:avLst/>
              </a:prstGeom>
              <a:noFill/>
              <a:ln w="9525" cap="flat" cmpd="sng" algn="ctr">
                <a:solidFill>
                  <a:srgbClr val="0070C0"/>
                </a:solidFill>
                <a:prstDash val="solid"/>
                <a:round/>
                <a:headEnd type="none" w="med" len="med"/>
                <a:tailEnd type="triangle"/>
              </a:ln>
              <a:effectLst/>
            </p:spPr>
          </p:cxnSp>
        </p:grpSp>
        <p:sp>
          <p:nvSpPr>
            <p:cNvPr id="80" name="文本框 79"/>
            <p:cNvSpPr txBox="1"/>
            <p:nvPr/>
          </p:nvSpPr>
          <p:spPr>
            <a:xfrm>
              <a:off x="349461" y="4199184"/>
              <a:ext cx="1014825" cy="461558"/>
            </a:xfrm>
            <a:prstGeom prst="rect">
              <a:avLst/>
            </a:prstGeom>
          </p:spPr>
          <p:txBody>
            <a:bodyPr wrap="square">
              <a:spAutoFit/>
            </a:bodyPr>
            <a:lstStyle>
              <a:defPPr>
                <a:defRPr lang="zh-CN"/>
              </a:defPPr>
              <a:lvl1pPr algn="ctr">
                <a:buClr>
                  <a:schemeClr val="tx2"/>
                </a:buClr>
                <a:buSzPct val="70000"/>
                <a:defRPr sz="1400" b="1">
                  <a:latin typeface="微软雅黑" panose="020B0503020204020204" pitchFamily="34" charset="-122"/>
                  <a:ea typeface="微软雅黑" panose="020B0503020204020204" pitchFamily="34" charset="-122"/>
                </a:defRPr>
              </a:lvl1pPr>
            </a:lstStyle>
            <a:p>
              <a:r>
                <a:rPr lang="zh-CN" altLang="en-US" sz="1200" b="0" dirty="0">
                  <a:latin typeface="+mn-lt"/>
                  <a:ea typeface="+mn-ea"/>
                </a:rPr>
                <a:t>云服务</a:t>
              </a:r>
              <a:endParaRPr lang="en-US" altLang="zh-CN" sz="1200" b="0" dirty="0">
                <a:latin typeface="+mn-lt"/>
                <a:ea typeface="+mn-ea"/>
              </a:endParaRPr>
            </a:p>
            <a:p>
              <a:r>
                <a:rPr lang="zh-CN" altLang="en-US" sz="1200" b="0" dirty="0">
                  <a:latin typeface="+mn-lt"/>
                  <a:ea typeface="+mn-ea"/>
                </a:rPr>
                <a:t>日志数据</a:t>
              </a:r>
              <a:endParaRPr lang="zh-CN" altLang="en-US" sz="1200" b="0" dirty="0">
                <a:latin typeface="+mn-lt"/>
                <a:ea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金融</a:t>
            </a:r>
            <a:r>
              <a:rPr lang="zh-CN" altLang="en-US" dirty="0"/>
              <a:t>互联网交易</a:t>
            </a:r>
            <a:endParaRPr lang="zh-CN" altLang="en-US" dirty="0"/>
          </a:p>
        </p:txBody>
      </p:sp>
      <p:sp>
        <p:nvSpPr>
          <p:cNvPr id="3" name="文本占位符 2"/>
          <p:cNvSpPr>
            <a:spLocks noGrp="1"/>
          </p:cNvSpPr>
          <p:nvPr>
            <p:ph type="body" sz="quarter" idx="10"/>
          </p:nvPr>
        </p:nvSpPr>
        <p:spPr/>
        <p:txBody>
          <a:bodyPr/>
          <a:lstStyle/>
          <a:p>
            <a:r>
              <a:rPr lang="zh-CN" altLang="en-US" dirty="0" smtClean="0"/>
              <a:t>适合各中小银行互联网类交易系统，比如移动</a:t>
            </a:r>
            <a:r>
              <a:rPr lang="en-US" altLang="zh-CN" dirty="0" smtClean="0"/>
              <a:t>APP</a:t>
            </a:r>
            <a:r>
              <a:rPr lang="zh-CN" altLang="en-US" dirty="0" smtClean="0"/>
              <a:t>类、网站类等，具备兼容业界主流商业数据库生态、高性能、安全可靠等特点，推荐主备形态。</a:t>
            </a:r>
            <a:endParaRPr lang="zh-CN" altLang="en-US" dirty="0" smtClean="0"/>
          </a:p>
          <a:p>
            <a:r>
              <a:rPr lang="zh-CN" altLang="en-US" dirty="0" smtClean="0"/>
              <a:t>优势：</a:t>
            </a:r>
            <a:endParaRPr lang="en-US" altLang="zh-CN" dirty="0" smtClean="0"/>
          </a:p>
        </p:txBody>
      </p:sp>
      <p:graphicFrame>
        <p:nvGraphicFramePr>
          <p:cNvPr id="5" name="图示 4"/>
          <p:cNvGraphicFramePr/>
          <p:nvPr/>
        </p:nvGraphicFramePr>
        <p:xfrm>
          <a:off x="2346652" y="3000373"/>
          <a:ext cx="7130723" cy="30575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华为</a:t>
            </a:r>
            <a:r>
              <a:rPr lang="en-US" altLang="zh-CN" dirty="0" err="1" smtClean="0">
                <a:solidFill>
                  <a:schemeClr val="bg1">
                    <a:lumMod val="50000"/>
                  </a:schemeClr>
                </a:solidFill>
              </a:rPr>
              <a:t>GaussDB</a:t>
            </a:r>
            <a:r>
              <a:rPr lang="zh-CN" altLang="en-US" dirty="0" smtClean="0">
                <a:solidFill>
                  <a:schemeClr val="bg1">
                    <a:lumMod val="50000"/>
                  </a:schemeClr>
                </a:solidFill>
              </a:rPr>
              <a:t>数据库总览</a:t>
            </a:r>
            <a:endParaRPr lang="zh-CN" altLang="en-US" dirty="0">
              <a:solidFill>
                <a:schemeClr val="bg1">
                  <a:lumMod val="50000"/>
                </a:schemeClr>
              </a:solidFill>
            </a:endParaRPr>
          </a:p>
          <a:p>
            <a:r>
              <a:rPr lang="zh-CN" altLang="en-US" b="1" dirty="0" smtClean="0"/>
              <a:t>关系型数据库产品介绍</a:t>
            </a:r>
            <a:endParaRPr lang="en-US" altLang="zh-CN" b="1" dirty="0" smtClean="0"/>
          </a:p>
          <a:p>
            <a:pPr lvl="1">
              <a:buSzPct val="50000"/>
              <a:buFont typeface="Wingdings" panose="05000000000000000000" pitchFamily="2" charset="2"/>
              <a:buChar char="p"/>
            </a:pPr>
            <a:r>
              <a:rPr lang="en-US" altLang="zh-CN" dirty="0" err="1">
                <a:solidFill>
                  <a:schemeClr val="bg1">
                    <a:lumMod val="50000"/>
                  </a:schemeClr>
                </a:solidFill>
              </a:rPr>
              <a:t>GaussDB</a:t>
            </a:r>
            <a:r>
              <a:rPr lang="en-US" altLang="zh-CN" dirty="0">
                <a:solidFill>
                  <a:schemeClr val="bg1">
                    <a:lumMod val="50000"/>
                  </a:schemeClr>
                </a:solidFill>
              </a:rPr>
              <a:t>(for MySQL)</a:t>
            </a:r>
            <a:endParaRPr lang="en-US" altLang="zh-CN" dirty="0">
              <a:solidFill>
                <a:schemeClr val="bg1">
                  <a:lumMod val="50000"/>
                </a:schemeClr>
              </a:solidFill>
            </a:endParaRPr>
          </a:p>
          <a:p>
            <a:pPr lvl="1">
              <a:buSzPct val="50000"/>
              <a:buFont typeface="Wingdings" panose="05000000000000000000" pitchFamily="2" charset="2"/>
              <a:buChar char="p"/>
            </a:pPr>
            <a:r>
              <a:rPr lang="en-US" altLang="zh-CN" dirty="0" err="1" smtClean="0">
                <a:solidFill>
                  <a:schemeClr val="bg1">
                    <a:lumMod val="50000"/>
                  </a:schemeClr>
                </a:solidFill>
              </a:rPr>
              <a:t>GaussDB</a:t>
            </a:r>
            <a:r>
              <a:rPr lang="en-US" altLang="zh-CN" dirty="0" smtClean="0">
                <a:solidFill>
                  <a:schemeClr val="bg1">
                    <a:lumMod val="50000"/>
                  </a:schemeClr>
                </a:solidFill>
              </a:rPr>
              <a:t>(</a:t>
            </a:r>
            <a:r>
              <a:rPr lang="en-US" altLang="zh-CN" dirty="0" err="1" smtClean="0">
                <a:solidFill>
                  <a:schemeClr val="bg1">
                    <a:lumMod val="50000"/>
                  </a:schemeClr>
                </a:solidFill>
              </a:rPr>
              <a:t>openGauss</a:t>
            </a:r>
            <a:r>
              <a:rPr lang="en-US" altLang="zh-CN" dirty="0" smtClean="0">
                <a:solidFill>
                  <a:schemeClr val="bg1">
                    <a:lumMod val="50000"/>
                  </a:schemeClr>
                </a:solidFill>
              </a:rPr>
              <a:t>)</a:t>
            </a:r>
            <a:endParaRPr lang="en-US" altLang="zh-CN" dirty="0" smtClean="0">
              <a:solidFill>
                <a:schemeClr val="bg1">
                  <a:lumMod val="50000"/>
                </a:schemeClr>
              </a:solidFill>
            </a:endParaRPr>
          </a:p>
          <a:p>
            <a:pPr lvl="1">
              <a:buSzPct val="60000"/>
              <a:buFont typeface="Wingdings" panose="05000000000000000000" pitchFamily="2" charset="2"/>
              <a:buChar char="n"/>
            </a:pPr>
            <a:r>
              <a:rPr lang="en-US" altLang="zh-CN" dirty="0" err="1" smtClean="0"/>
              <a:t>GaussDB</a:t>
            </a:r>
            <a:r>
              <a:rPr lang="en-US" altLang="zh-CN" dirty="0" smtClean="0"/>
              <a:t>(DWS)</a:t>
            </a:r>
            <a:endParaRPr lang="en-US" altLang="zh-CN" dirty="0"/>
          </a:p>
          <a:p>
            <a:r>
              <a:rPr lang="en-US" altLang="zh-CN" dirty="0" smtClean="0">
                <a:solidFill>
                  <a:schemeClr val="bg1">
                    <a:lumMod val="50000"/>
                  </a:schemeClr>
                </a:solidFill>
              </a:rPr>
              <a:t>NoSQL</a:t>
            </a:r>
            <a:r>
              <a:rPr lang="zh-CN" altLang="en-US" dirty="0" smtClean="0">
                <a:solidFill>
                  <a:schemeClr val="bg1">
                    <a:lumMod val="50000"/>
                  </a:schemeClr>
                </a:solidFill>
              </a:rPr>
              <a:t>数据库产品介绍</a:t>
            </a:r>
            <a:endParaRPr lang="en-US" altLang="zh-CN" dirty="0" smtClean="0">
              <a:solidFill>
                <a:schemeClr val="bg1">
                  <a:lumMod val="50000"/>
                </a:schemeClr>
              </a:solidFill>
            </a:endParaRPr>
          </a:p>
          <a:p>
            <a:pPr marL="403225" lvl="1" indent="0">
              <a:buNone/>
            </a:pP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sym typeface="+mn-lt"/>
              </a:rPr>
              <a:t>GaussDB</a:t>
            </a:r>
            <a:r>
              <a:rPr lang="en-US" altLang="zh-CN" dirty="0" smtClean="0">
                <a:sym typeface="+mn-lt"/>
              </a:rPr>
              <a:t>(DWS)</a:t>
            </a:r>
            <a:r>
              <a:rPr lang="zh-CN" altLang="en-US" dirty="0" smtClean="0">
                <a:sym typeface="+mn-lt"/>
              </a:rPr>
              <a:t>概述</a:t>
            </a:r>
            <a:endParaRPr lang="en-US" dirty="0">
              <a:sym typeface="+mn-lt"/>
            </a:endParaRPr>
          </a:p>
        </p:txBody>
      </p:sp>
      <p:sp>
        <p:nvSpPr>
          <p:cNvPr id="4" name="文本占位符 3"/>
          <p:cNvSpPr>
            <a:spLocks noGrp="1"/>
          </p:cNvSpPr>
          <p:nvPr>
            <p:ph type="body" sz="quarter" idx="10"/>
          </p:nvPr>
        </p:nvSpPr>
        <p:spPr/>
        <p:txBody>
          <a:bodyPr/>
          <a:lstStyle/>
          <a:p>
            <a:r>
              <a:rPr lang="zh-CN" altLang="en-US" dirty="0">
                <a:sym typeface="+mn-lt"/>
              </a:rPr>
              <a:t>数据仓库</a:t>
            </a:r>
            <a:r>
              <a:rPr lang="zh-CN" altLang="en-US" dirty="0" smtClean="0">
                <a:sym typeface="+mn-lt"/>
              </a:rPr>
              <a:t>服务，</a:t>
            </a:r>
            <a:r>
              <a:rPr lang="en-US" altLang="zh-CN" dirty="0" smtClean="0">
                <a:sym typeface="+mn-lt"/>
              </a:rPr>
              <a:t>Data </a:t>
            </a:r>
            <a:r>
              <a:rPr lang="en-US" altLang="zh-CN" dirty="0">
                <a:sym typeface="+mn-lt"/>
              </a:rPr>
              <a:t>Warehouse Service</a:t>
            </a:r>
            <a:r>
              <a:rPr lang="zh-CN" altLang="en-US" dirty="0">
                <a:sym typeface="+mn-lt"/>
              </a:rPr>
              <a:t>，</a:t>
            </a:r>
            <a:r>
              <a:rPr lang="zh-CN" altLang="en-US" dirty="0" smtClean="0">
                <a:sym typeface="+mn-lt"/>
              </a:rPr>
              <a:t>简称</a:t>
            </a:r>
            <a:r>
              <a:rPr lang="en-US" altLang="zh-CN" dirty="0" err="1" smtClean="0">
                <a:sym typeface="+mn-lt"/>
              </a:rPr>
              <a:t>GaussDB</a:t>
            </a:r>
            <a:r>
              <a:rPr lang="en-US" altLang="zh-CN" dirty="0" smtClean="0">
                <a:sym typeface="+mn-lt"/>
              </a:rPr>
              <a:t>(DWS)</a:t>
            </a:r>
            <a:r>
              <a:rPr lang="zh-CN" altLang="en-US" dirty="0" smtClean="0">
                <a:sym typeface="+mn-lt"/>
              </a:rPr>
              <a:t>，是</a:t>
            </a:r>
            <a:r>
              <a:rPr lang="zh-CN" altLang="en-US" dirty="0">
                <a:sym typeface="+mn-lt"/>
              </a:rPr>
              <a:t>一种基于公有云基础架构和平台的在线数据处理数据库，提供即开即用、可扩展且完全托管的分析型数据库服务</a:t>
            </a:r>
            <a:r>
              <a:rPr lang="zh-CN" altLang="en-US" dirty="0" smtClean="0">
                <a:sym typeface="+mn-lt"/>
              </a:rPr>
              <a:t>。</a:t>
            </a:r>
            <a:r>
              <a:rPr lang="en-US" altLang="zh-CN" dirty="0" err="1" smtClean="0">
                <a:sym typeface="+mn-lt"/>
              </a:rPr>
              <a:t>GaussDB</a:t>
            </a:r>
            <a:r>
              <a:rPr lang="en-US" altLang="zh-CN" dirty="0" smtClean="0">
                <a:sym typeface="+mn-lt"/>
              </a:rPr>
              <a:t>(DWS)</a:t>
            </a:r>
            <a:r>
              <a:rPr lang="zh-CN" altLang="en-US" dirty="0" smtClean="0">
                <a:sym typeface="+mn-lt"/>
              </a:rPr>
              <a:t>是</a:t>
            </a:r>
            <a:r>
              <a:rPr lang="zh-CN" altLang="en-US" dirty="0">
                <a:sym typeface="+mn-lt"/>
              </a:rPr>
              <a:t>基于华为</a:t>
            </a:r>
            <a:r>
              <a:rPr lang="zh-CN" altLang="en-US" dirty="0" smtClean="0">
                <a:sym typeface="+mn-lt"/>
              </a:rPr>
              <a:t>云</a:t>
            </a:r>
            <a:r>
              <a:rPr lang="zh-CN" altLang="en-US" dirty="0">
                <a:sym typeface="+mn-lt"/>
              </a:rPr>
              <a:t>原生</a:t>
            </a:r>
            <a:r>
              <a:rPr lang="zh-CN" altLang="en-US" dirty="0" smtClean="0">
                <a:sym typeface="+mn-lt"/>
              </a:rPr>
              <a:t>融合</a:t>
            </a:r>
            <a:r>
              <a:rPr lang="zh-CN" altLang="en-US" dirty="0">
                <a:sym typeface="+mn-lt"/>
              </a:rPr>
              <a:t>数据仓库</a:t>
            </a:r>
            <a:r>
              <a:rPr lang="en-US" altLang="zh-CN" dirty="0" err="1">
                <a:sym typeface="+mn-lt"/>
              </a:rPr>
              <a:t>GaussDB</a:t>
            </a:r>
            <a:r>
              <a:rPr lang="zh-CN" altLang="en-US" dirty="0">
                <a:sym typeface="+mn-lt"/>
              </a:rPr>
              <a:t>产品</a:t>
            </a:r>
            <a:r>
              <a:rPr lang="zh-CN" altLang="en-US" dirty="0" smtClean="0">
                <a:sym typeface="+mn-lt"/>
              </a:rPr>
              <a:t>的服务</a:t>
            </a:r>
            <a:r>
              <a:rPr lang="zh-CN" altLang="en-US" dirty="0">
                <a:sym typeface="+mn-lt"/>
              </a:rPr>
              <a:t>，兼容标准</a:t>
            </a:r>
            <a:r>
              <a:rPr lang="en-US" altLang="zh-CN" dirty="0">
                <a:sym typeface="+mn-lt"/>
              </a:rPr>
              <a:t>ANSI SQL 99</a:t>
            </a:r>
            <a:r>
              <a:rPr lang="zh-CN" altLang="en-US" dirty="0">
                <a:sym typeface="+mn-lt"/>
              </a:rPr>
              <a:t>和</a:t>
            </a:r>
            <a:r>
              <a:rPr lang="en-US" altLang="zh-CN" dirty="0">
                <a:sym typeface="+mn-lt"/>
              </a:rPr>
              <a:t>SQL </a:t>
            </a:r>
            <a:r>
              <a:rPr lang="en-US" altLang="zh-CN" dirty="0" smtClean="0">
                <a:sym typeface="+mn-lt"/>
              </a:rPr>
              <a:t>2003</a:t>
            </a:r>
            <a:r>
              <a:rPr lang="zh-CN" altLang="en-US" dirty="0" smtClean="0">
                <a:sym typeface="+mn-lt"/>
              </a:rPr>
              <a:t>，</a:t>
            </a:r>
            <a:r>
              <a:rPr lang="zh-CN" altLang="en-US" dirty="0">
                <a:sym typeface="+mn-lt"/>
              </a:rPr>
              <a:t>为各行业</a:t>
            </a:r>
            <a:r>
              <a:rPr lang="en-US" altLang="zh-CN" dirty="0">
                <a:sym typeface="+mn-lt"/>
              </a:rPr>
              <a:t>PB</a:t>
            </a:r>
            <a:r>
              <a:rPr lang="zh-CN" altLang="en-US" dirty="0">
                <a:sym typeface="+mn-lt"/>
              </a:rPr>
              <a:t>级海量大数据分析提供有竞争力的解决方案。</a:t>
            </a:r>
            <a:endParaRPr lang="en-US" altLang="zh-CN" dirty="0">
              <a:sym typeface="+mn-lt"/>
            </a:endParaRPr>
          </a:p>
          <a:p>
            <a:r>
              <a:rPr lang="en-US" altLang="zh-CN" dirty="0" err="1" smtClean="0">
                <a:sym typeface="+mn-lt"/>
              </a:rPr>
              <a:t>GaussDB</a:t>
            </a:r>
            <a:r>
              <a:rPr lang="en-US" altLang="zh-CN" dirty="0" smtClean="0">
                <a:sym typeface="+mn-lt"/>
              </a:rPr>
              <a:t>(DWS)</a:t>
            </a:r>
            <a:r>
              <a:rPr lang="zh-CN" altLang="en-US" dirty="0" smtClean="0">
                <a:sym typeface="+mn-lt"/>
              </a:rPr>
              <a:t>可</a:t>
            </a:r>
            <a:r>
              <a:rPr lang="zh-CN" altLang="en-US" dirty="0">
                <a:sym typeface="+mn-lt"/>
              </a:rPr>
              <a:t>广泛应用于金融、车联网、政企、电商、能源、电信等多个领域</a:t>
            </a:r>
            <a:r>
              <a:rPr lang="zh-CN" altLang="en-US" dirty="0" smtClean="0">
                <a:sym typeface="+mn-lt"/>
              </a:rPr>
              <a:t>，</a:t>
            </a:r>
            <a:r>
              <a:rPr lang="en-US" altLang="zh-CN" dirty="0">
                <a:sym typeface="+mn-lt"/>
              </a:rPr>
              <a:t>2017~2019</a:t>
            </a:r>
            <a:r>
              <a:rPr lang="zh-CN" altLang="en-US" dirty="0">
                <a:sym typeface="+mn-lt"/>
              </a:rPr>
              <a:t>已连续三年入选</a:t>
            </a:r>
            <a:r>
              <a:rPr lang="en-US" altLang="zh-CN" dirty="0">
                <a:sym typeface="+mn-lt"/>
              </a:rPr>
              <a:t>Gartner</a:t>
            </a:r>
            <a:r>
              <a:rPr lang="zh-CN" altLang="en-US" dirty="0">
                <a:sym typeface="+mn-lt"/>
              </a:rPr>
              <a:t>发布的数据管理解决方案魔力象限，相比传统数据仓库，性价比提升数倍，具备大规模扩展能力和企业级可靠性。</a:t>
            </a:r>
            <a:endParaRPr lang="zh-CN" altLang="en-US" dirty="0">
              <a:sym typeface="+mn-lt"/>
            </a:endParaRPr>
          </a:p>
          <a:p>
            <a:endParaRPr lang="en-US" dirty="0">
              <a:sym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err="1" smtClean="0">
                <a:sym typeface="+mn-lt"/>
              </a:rPr>
              <a:t>GaussDB</a:t>
            </a:r>
            <a:r>
              <a:rPr lang="en-US" altLang="zh-CN" sz="3600" dirty="0" smtClean="0">
                <a:sym typeface="+mn-lt"/>
              </a:rPr>
              <a:t>(DWS)</a:t>
            </a:r>
            <a:r>
              <a:rPr lang="zh-CN" altLang="en-US" sz="3600" dirty="0" smtClean="0">
                <a:latin typeface="+mn-lt"/>
                <a:ea typeface="+mn-ea"/>
                <a:cs typeface="+mn-ea"/>
                <a:sym typeface="+mn-lt"/>
              </a:rPr>
              <a:t>产品架构</a:t>
            </a:r>
            <a:endParaRPr lang="en-US" dirty="0">
              <a:latin typeface="+mn-lt"/>
              <a:ea typeface="+mn-ea"/>
              <a:cs typeface="+mn-ea"/>
              <a:sym typeface="+mn-lt"/>
            </a:endParaRPr>
          </a:p>
        </p:txBody>
      </p:sp>
      <p:grpSp>
        <p:nvGrpSpPr>
          <p:cNvPr id="165" name="组合 164"/>
          <p:cNvGrpSpPr/>
          <p:nvPr/>
        </p:nvGrpSpPr>
        <p:grpSpPr>
          <a:xfrm>
            <a:off x="506956" y="1236938"/>
            <a:ext cx="5548421" cy="5109037"/>
            <a:chOff x="571697" y="1003862"/>
            <a:chExt cx="5548421" cy="5109037"/>
          </a:xfrm>
        </p:grpSpPr>
        <p:sp>
          <p:nvSpPr>
            <p:cNvPr id="166" name="Freeform 6"/>
            <p:cNvSpPr/>
            <p:nvPr/>
          </p:nvSpPr>
          <p:spPr bwMode="auto">
            <a:xfrm>
              <a:off x="641602" y="5000508"/>
              <a:ext cx="5420194" cy="551672"/>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1" fmla="*/ 8448 w 10000"/>
                <a:gd name="connsiteY0-2" fmla="*/ 9807 h 10000"/>
                <a:gd name="connsiteX1-3" fmla="*/ 1220 w 10000"/>
                <a:gd name="connsiteY1-4" fmla="*/ 9711 h 10000"/>
                <a:gd name="connsiteX2-5" fmla="*/ 199 w 10000"/>
                <a:gd name="connsiteY2-6" fmla="*/ 6988 h 10000"/>
                <a:gd name="connsiteX3-7" fmla="*/ 1470 w 10000"/>
                <a:gd name="connsiteY3-8" fmla="*/ 4211 h 10000"/>
                <a:gd name="connsiteX4-9" fmla="*/ 3806 w 10000"/>
                <a:gd name="connsiteY4-10" fmla="*/ 627 h 10000"/>
                <a:gd name="connsiteX5-11" fmla="*/ 6684 w 10000"/>
                <a:gd name="connsiteY5-12" fmla="*/ 2940 h 10000"/>
                <a:gd name="connsiteX6-13" fmla="*/ 8621 w 10000"/>
                <a:gd name="connsiteY6-14" fmla="*/ 2867 h 10000"/>
                <a:gd name="connsiteX7-15" fmla="*/ 9353 w 10000"/>
                <a:gd name="connsiteY7-16" fmla="*/ 5815 h 10000"/>
                <a:gd name="connsiteX8-17" fmla="*/ 9841 w 10000"/>
                <a:gd name="connsiteY8-18" fmla="*/ 8096 h 10000"/>
                <a:gd name="connsiteX9-19" fmla="*/ 8448 w 10000"/>
                <a:gd name="connsiteY9-20" fmla="*/ 9807 h 10000"/>
                <a:gd name="connsiteX0-21" fmla="*/ 8448 w 10000"/>
                <a:gd name="connsiteY0-22" fmla="*/ 9807 h 10000"/>
                <a:gd name="connsiteX1-23" fmla="*/ 1220 w 10000"/>
                <a:gd name="connsiteY1-24" fmla="*/ 9711 h 10000"/>
                <a:gd name="connsiteX2-25" fmla="*/ 199 w 10000"/>
                <a:gd name="connsiteY2-26" fmla="*/ 6988 h 10000"/>
                <a:gd name="connsiteX3-27" fmla="*/ 1638 w 10000"/>
                <a:gd name="connsiteY3-28" fmla="*/ 4336 h 10000"/>
                <a:gd name="connsiteX4-29" fmla="*/ 3806 w 10000"/>
                <a:gd name="connsiteY4-30" fmla="*/ 627 h 10000"/>
                <a:gd name="connsiteX5-31" fmla="*/ 6684 w 10000"/>
                <a:gd name="connsiteY5-32" fmla="*/ 2940 h 10000"/>
                <a:gd name="connsiteX6-33" fmla="*/ 8621 w 10000"/>
                <a:gd name="connsiteY6-34" fmla="*/ 2867 h 10000"/>
                <a:gd name="connsiteX7-35" fmla="*/ 9353 w 10000"/>
                <a:gd name="connsiteY7-36" fmla="*/ 5815 h 10000"/>
                <a:gd name="connsiteX8-37" fmla="*/ 9841 w 10000"/>
                <a:gd name="connsiteY8-38" fmla="*/ 8096 h 10000"/>
                <a:gd name="connsiteX9-39" fmla="*/ 8448 w 10000"/>
                <a:gd name="connsiteY9-40" fmla="*/ 9807 h 10000"/>
                <a:gd name="connsiteX0-41" fmla="*/ 8448 w 10000"/>
                <a:gd name="connsiteY0-42" fmla="*/ 9807 h 10000"/>
                <a:gd name="connsiteX1-43" fmla="*/ 1220 w 10000"/>
                <a:gd name="connsiteY1-44" fmla="*/ 9711 h 10000"/>
                <a:gd name="connsiteX2-45" fmla="*/ 199 w 10000"/>
                <a:gd name="connsiteY2-46" fmla="*/ 6988 h 10000"/>
                <a:gd name="connsiteX3-47" fmla="*/ 1638 w 10000"/>
                <a:gd name="connsiteY3-48" fmla="*/ 4336 h 10000"/>
                <a:gd name="connsiteX4-49" fmla="*/ 3806 w 10000"/>
                <a:gd name="connsiteY4-50" fmla="*/ 627 h 10000"/>
                <a:gd name="connsiteX5-51" fmla="*/ 6684 w 10000"/>
                <a:gd name="connsiteY5-52" fmla="*/ 2940 h 10000"/>
                <a:gd name="connsiteX6-53" fmla="*/ 8621 w 10000"/>
                <a:gd name="connsiteY6-54" fmla="*/ 2867 h 10000"/>
                <a:gd name="connsiteX7-55" fmla="*/ 9054 w 10000"/>
                <a:gd name="connsiteY7-56" fmla="*/ 5692 h 10000"/>
                <a:gd name="connsiteX8-57" fmla="*/ 9841 w 10000"/>
                <a:gd name="connsiteY8-58" fmla="*/ 8096 h 10000"/>
                <a:gd name="connsiteX9-59" fmla="*/ 8448 w 10000"/>
                <a:gd name="connsiteY9-60" fmla="*/ 9807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solidFill>
              <a:sysClr val="window" lastClr="FFFFFF">
                <a:lumMod val="85000"/>
              </a:sysClr>
            </a:solidFill>
            <a:ln w="12700" cap="flat">
              <a:solidFill>
                <a:schemeClr val="tx1"/>
              </a:solidFill>
              <a:prstDash val="solid"/>
              <a:miter lim="800000"/>
            </a:ln>
          </p:spPr>
          <p:txBody>
            <a:bodyPr vert="horz" wrap="none" lIns="0" tIns="0" rIns="0" bIns="0" numCol="1" anchor="t" anchorCtr="0" compatLnSpc="1"/>
            <a:lstStyle/>
            <a:p>
              <a:pPr marL="0" marR="0" lvl="0" indent="0" defTabSz="766445"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a:ln>
                  <a:noFill/>
                </a:ln>
                <a:effectLst/>
                <a:uLnTx/>
                <a:uFillTx/>
                <a:cs typeface="Arial" panose="020B0604020202020204" pitchFamily="34" charset="0"/>
              </a:endParaRPr>
            </a:p>
          </p:txBody>
        </p:sp>
        <p:sp>
          <p:nvSpPr>
            <p:cNvPr id="167" name="矩形 166"/>
            <p:cNvSpPr/>
            <p:nvPr/>
          </p:nvSpPr>
          <p:spPr>
            <a:xfrm>
              <a:off x="571697" y="1003862"/>
              <a:ext cx="5254616" cy="369332"/>
            </a:xfrm>
            <a:prstGeom prst="rect">
              <a:avLst/>
            </a:prstGeom>
            <a:noFill/>
            <a:ln>
              <a:solidFill>
                <a:schemeClr val="tx1"/>
              </a:solidFill>
            </a:ln>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smtClean="0">
                  <a:ln>
                    <a:noFill/>
                  </a:ln>
                  <a:effectLst/>
                  <a:uLnTx/>
                  <a:uFillTx/>
                </a:rPr>
                <a:t>分布式架构</a:t>
              </a:r>
              <a:endParaRPr kumimoji="0" lang="zh-CN" altLang="en-US" sz="1800" b="1" i="0" u="none" strike="noStrike" kern="0" cap="none" spc="0" normalizeH="0" baseline="0" noProof="0" dirty="0" smtClean="0">
                <a:ln>
                  <a:noFill/>
                </a:ln>
                <a:effectLst/>
                <a:uLnTx/>
                <a:uFillTx/>
              </a:endParaRPr>
            </a:p>
          </p:txBody>
        </p:sp>
        <p:sp>
          <p:nvSpPr>
            <p:cNvPr id="168" name="矩形 167"/>
            <p:cNvSpPr/>
            <p:nvPr/>
          </p:nvSpPr>
          <p:spPr bwMode="auto">
            <a:xfrm>
              <a:off x="609277" y="2907542"/>
              <a:ext cx="2044249" cy="1910692"/>
            </a:xfrm>
            <a:prstGeom prst="rect">
              <a:avLst/>
            </a:prstGeom>
            <a:noFill/>
            <a:ln w="9525" cap="flat" cmpd="sng" algn="ctr">
              <a:solidFill>
                <a:schemeClr val="tx1"/>
              </a:solidFill>
              <a:prstDash val="solid"/>
              <a:round/>
              <a:headEnd type="none" w="med" len="med"/>
              <a:tailEnd type="none" w="med" len="med"/>
            </a:ln>
            <a:effectLst/>
          </p:spPr>
          <p:txBody>
            <a:bodyPr vert="horz" wrap="square" lIns="121864" tIns="60932" rIns="121864" bIns="60932" numCol="1" rtlCol="0" anchor="t" anchorCtr="0" compatLnSpc="1"/>
            <a:lstStyle/>
            <a:p>
              <a:pPr marL="0" marR="0" lvl="0" indent="0" defTabSz="913765" eaLnBrk="1" fontAlgn="base" latinLnBrk="0" hangingPunct="1">
                <a:lnSpc>
                  <a:spcPct val="100000"/>
                </a:lnSpc>
                <a:spcBef>
                  <a:spcPct val="0"/>
                </a:spcBef>
                <a:spcAft>
                  <a:spcPct val="0"/>
                </a:spcAft>
                <a:buClr>
                  <a:srgbClr val="CC9900"/>
                </a:buClr>
                <a:buSzTx/>
                <a:buFont typeface="Wingdings" panose="05000000000000000000" pitchFamily="2" charset="2"/>
                <a:buChar char="n"/>
                <a:defRPr/>
              </a:pPr>
              <a:endParaRPr kumimoji="0" lang="zh-CN" altLang="en-US" sz="900" b="1" i="0" u="none" strike="noStrike" kern="0" cap="none" spc="0" normalizeH="0" baseline="0" noProof="0" dirty="0">
                <a:ln>
                  <a:noFill/>
                </a:ln>
                <a:effectLst/>
                <a:uLnTx/>
                <a:uFillTx/>
              </a:endParaRPr>
            </a:p>
          </p:txBody>
        </p:sp>
        <p:sp>
          <p:nvSpPr>
            <p:cNvPr id="169" name="矩形 168"/>
            <p:cNvSpPr/>
            <p:nvPr/>
          </p:nvSpPr>
          <p:spPr>
            <a:xfrm>
              <a:off x="749630" y="3496290"/>
              <a:ext cx="1763541" cy="337413"/>
            </a:xfrm>
            <a:prstGeom prst="rect">
              <a:avLst/>
            </a:prstGeom>
            <a:solidFill>
              <a:srgbClr val="FFFFFF">
                <a:lumMod val="85000"/>
              </a:srgbClr>
            </a:solidFill>
            <a:ln w="3175" cap="flat" cmpd="sng" algn="ctr">
              <a:solidFill>
                <a:schemeClr val="tx1"/>
              </a:solidFill>
              <a:prstDash val="solid"/>
            </a:ln>
            <a:effectLst>
              <a:outerShdw blurRad="50800" dist="38100" dir="5400000" algn="t" rotWithShape="0">
                <a:prstClr val="black">
                  <a:alpha val="40000"/>
                </a:prstClr>
              </a:outerShdw>
            </a:effectLst>
          </p:spPr>
          <p:txBody>
            <a:bodyPr lIns="91376" tIns="45688" rIns="91376" bIns="45688"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200" b="1" i="0" u="none" strike="noStrike" kern="0" cap="none" spc="0" normalizeH="0" baseline="0" noProof="0" dirty="0" smtClean="0">
                  <a:ln>
                    <a:noFill/>
                  </a:ln>
                  <a:effectLst/>
                  <a:uLnTx/>
                  <a:uFillTx/>
                </a:rPr>
                <a:t>分布式</a:t>
              </a:r>
              <a:r>
                <a:rPr kumimoji="0" lang="en-US" altLang="zh-CN" sz="1200" b="1" i="0" u="none" strike="noStrike" kern="0" cap="none" spc="0" normalizeH="0" baseline="0" noProof="0" dirty="0" smtClean="0">
                  <a:ln>
                    <a:noFill/>
                  </a:ln>
                  <a:effectLst/>
                  <a:uLnTx/>
                  <a:uFillTx/>
                </a:rPr>
                <a:t>SQL</a:t>
              </a:r>
              <a:endParaRPr kumimoji="0" lang="zh-CN" altLang="en-US" sz="1200" b="1" i="0" u="none" strike="noStrike" kern="0" cap="none" spc="0" normalizeH="0" baseline="0" noProof="0" dirty="0" smtClean="0">
                <a:ln>
                  <a:noFill/>
                </a:ln>
                <a:effectLst/>
                <a:uLnTx/>
                <a:uFillTx/>
              </a:endParaRPr>
            </a:p>
          </p:txBody>
        </p:sp>
        <p:sp>
          <p:nvSpPr>
            <p:cNvPr id="170" name="文本框 169"/>
            <p:cNvSpPr txBox="1"/>
            <p:nvPr/>
          </p:nvSpPr>
          <p:spPr>
            <a:xfrm>
              <a:off x="1041098" y="2944748"/>
              <a:ext cx="1151528" cy="276934"/>
            </a:xfrm>
            <a:prstGeom prst="rect">
              <a:avLst/>
            </a:prstGeom>
            <a:noFill/>
            <a:ln>
              <a:solidFill>
                <a:schemeClr val="tx1"/>
              </a:solidFill>
            </a:ln>
          </p:spPr>
          <p:txBody>
            <a:bodyPr wrap="square" lIns="91376" tIns="45688" rIns="91376" bIns="45688" rtlCol="0">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200" b="1" i="0" u="none" strike="noStrike" kern="0" cap="none" spc="0" normalizeH="0" baseline="0" noProof="0" dirty="0" smtClean="0">
                  <a:ln>
                    <a:noFill/>
                  </a:ln>
                  <a:effectLst/>
                  <a:uLnTx/>
                  <a:uFillTx/>
                </a:rPr>
                <a:t>Data Node</a:t>
              </a:r>
              <a:endParaRPr kumimoji="0" lang="zh-CN" altLang="en-US" sz="1200" b="1" i="0" u="none" strike="noStrike" kern="0" cap="none" spc="0" normalizeH="0" baseline="0" noProof="0" dirty="0" smtClean="0">
                <a:ln>
                  <a:noFill/>
                </a:ln>
                <a:effectLst/>
                <a:uLnTx/>
                <a:uFillTx/>
              </a:endParaRPr>
            </a:p>
          </p:txBody>
        </p:sp>
        <p:sp>
          <p:nvSpPr>
            <p:cNvPr id="171" name="矩形 170"/>
            <p:cNvSpPr/>
            <p:nvPr/>
          </p:nvSpPr>
          <p:spPr>
            <a:xfrm>
              <a:off x="602274" y="2005406"/>
              <a:ext cx="2275055" cy="337413"/>
            </a:xfrm>
            <a:prstGeom prst="rect">
              <a:avLst/>
            </a:prstGeom>
            <a:solidFill>
              <a:srgbClr val="FFFFFF">
                <a:lumMod val="85000"/>
              </a:srgbClr>
            </a:solidFill>
            <a:ln w="3175" cap="flat" cmpd="sng" algn="ctr">
              <a:solidFill>
                <a:schemeClr val="tx1"/>
              </a:solidFill>
              <a:prstDash val="solid"/>
            </a:ln>
            <a:effectLst>
              <a:outerShdw blurRad="50800" dist="38100" dir="5400000" algn="t" rotWithShape="0">
                <a:prstClr val="black">
                  <a:alpha val="40000"/>
                </a:prstClr>
              </a:outerShdw>
            </a:effectLst>
          </p:spPr>
          <p:txBody>
            <a:bodyPr lIns="91376" tIns="45688" rIns="91376" bIns="45688"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200" b="1" i="0" u="none" strike="noStrike" kern="0" cap="none" spc="0" normalizeH="0" baseline="0" noProof="0" dirty="0" smtClean="0">
                  <a:ln>
                    <a:noFill/>
                  </a:ln>
                  <a:effectLst/>
                  <a:uLnTx/>
                  <a:uFillTx/>
                </a:rPr>
                <a:t>CN</a:t>
              </a:r>
              <a:r>
                <a:rPr kumimoji="0" lang="zh-CN" altLang="en-US" sz="1200" b="1" i="0" u="none" strike="noStrike" kern="0" cap="none" spc="0" normalizeH="0" baseline="0" noProof="0" dirty="0" smtClean="0">
                  <a:ln>
                    <a:noFill/>
                  </a:ln>
                  <a:effectLst/>
                  <a:uLnTx/>
                  <a:uFillTx/>
                </a:rPr>
                <a:t>（接入节点）</a:t>
              </a:r>
              <a:endParaRPr kumimoji="0" lang="zh-CN" altLang="en-US" sz="1200" b="1" i="0" u="none" strike="noStrike" kern="0" cap="none" spc="0" normalizeH="0" baseline="0" noProof="0" dirty="0" smtClean="0">
                <a:ln>
                  <a:noFill/>
                </a:ln>
                <a:effectLst/>
                <a:uLnTx/>
                <a:uFillTx/>
              </a:endParaRPr>
            </a:p>
          </p:txBody>
        </p:sp>
        <p:sp>
          <p:nvSpPr>
            <p:cNvPr id="172" name="矩形 171"/>
            <p:cNvSpPr/>
            <p:nvPr/>
          </p:nvSpPr>
          <p:spPr>
            <a:xfrm>
              <a:off x="3765596" y="2005406"/>
              <a:ext cx="2335528" cy="337413"/>
            </a:xfrm>
            <a:prstGeom prst="rect">
              <a:avLst/>
            </a:prstGeom>
            <a:solidFill>
              <a:srgbClr val="FFFFFF">
                <a:lumMod val="85000"/>
              </a:srgbClr>
            </a:solidFill>
            <a:ln w="3175" cap="flat" cmpd="sng" algn="ctr">
              <a:solidFill>
                <a:schemeClr val="tx1"/>
              </a:solidFill>
              <a:prstDash val="solid"/>
            </a:ln>
            <a:effectLst>
              <a:outerShdw blurRad="50800" dist="38100" dir="5400000" algn="t" rotWithShape="0">
                <a:prstClr val="black">
                  <a:alpha val="40000"/>
                </a:prstClr>
              </a:outerShdw>
            </a:effectLst>
          </p:spPr>
          <p:txBody>
            <a:bodyPr lIns="91376" tIns="45688" rIns="91376" bIns="45688"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200" b="1" i="0" u="none" strike="noStrike" kern="0" cap="none" spc="0" normalizeH="0" baseline="0" noProof="0" dirty="0" smtClean="0">
                  <a:ln>
                    <a:noFill/>
                  </a:ln>
                  <a:effectLst/>
                  <a:uLnTx/>
                  <a:uFillTx/>
                </a:rPr>
                <a:t>GTM</a:t>
              </a:r>
              <a:r>
                <a:rPr kumimoji="0" lang="zh-CN" altLang="en-US" sz="1200" b="1" i="0" u="none" strike="noStrike" kern="0" cap="none" spc="0" normalizeH="0" baseline="0" noProof="0" dirty="0" smtClean="0">
                  <a:ln>
                    <a:noFill/>
                  </a:ln>
                  <a:effectLst/>
                  <a:uLnTx/>
                  <a:uFillTx/>
                </a:rPr>
                <a:t>（分布式事务管理器）</a:t>
              </a:r>
              <a:endParaRPr kumimoji="0" lang="zh-CN" altLang="en-US" sz="1200" b="1" i="0" u="none" strike="noStrike" kern="0" cap="none" spc="0" normalizeH="0" baseline="0" noProof="0" dirty="0" smtClean="0">
                <a:ln>
                  <a:noFill/>
                </a:ln>
                <a:effectLst/>
                <a:uLnTx/>
                <a:uFillTx/>
              </a:endParaRPr>
            </a:p>
          </p:txBody>
        </p:sp>
        <p:sp>
          <p:nvSpPr>
            <p:cNvPr id="173" name="TextBox 288"/>
            <p:cNvSpPr txBox="1"/>
            <p:nvPr/>
          </p:nvSpPr>
          <p:spPr>
            <a:xfrm>
              <a:off x="1774732" y="2537219"/>
              <a:ext cx="3238672" cy="276999"/>
            </a:xfrm>
            <a:prstGeom prst="rect">
              <a:avLst/>
            </a:prstGeom>
            <a:noFill/>
            <a:ln>
              <a:solidFill>
                <a:schemeClr val="tx1"/>
              </a:solidFill>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200" b="1" i="0" u="none" strike="noStrike" kern="0" cap="none" spc="0" normalizeH="0" baseline="0" noProof="0" dirty="0">
                  <a:ln>
                    <a:noFill/>
                  </a:ln>
                  <a:effectLst/>
                  <a:uLnTx/>
                  <a:uFillTx/>
                </a:rPr>
                <a:t>Computing network</a:t>
              </a:r>
              <a:r>
                <a:rPr kumimoji="0" lang="zh-CN" altLang="en-US" sz="1200" b="1" i="0" u="none" strike="noStrike" kern="0" cap="none" spc="0" normalizeH="0" baseline="0" noProof="0" dirty="0">
                  <a:ln>
                    <a:noFill/>
                  </a:ln>
                  <a:effectLst/>
                  <a:uLnTx/>
                  <a:uFillTx/>
                </a:rPr>
                <a:t>：</a:t>
              </a:r>
              <a:r>
                <a:rPr kumimoji="0" lang="en-US" altLang="zh-CN" sz="1200" b="1" i="0" u="none" strike="noStrike" kern="0" cap="none" spc="0" normalizeH="0" baseline="0" noProof="0" dirty="0">
                  <a:ln>
                    <a:noFill/>
                  </a:ln>
                  <a:effectLst/>
                  <a:uLnTx/>
                  <a:uFillTx/>
                </a:rPr>
                <a:t>TCP/RDMA</a:t>
              </a:r>
              <a:endParaRPr kumimoji="0" lang="zh-CN" altLang="en-US" sz="1200" b="1" i="0" u="none" strike="noStrike" kern="0" cap="none" spc="0" normalizeH="0" baseline="0" noProof="0" dirty="0">
                <a:ln>
                  <a:noFill/>
                </a:ln>
                <a:effectLst/>
                <a:uLnTx/>
                <a:uFillTx/>
              </a:endParaRPr>
            </a:p>
          </p:txBody>
        </p:sp>
        <p:sp>
          <p:nvSpPr>
            <p:cNvPr id="174" name="左右箭头 173"/>
            <p:cNvSpPr/>
            <p:nvPr/>
          </p:nvSpPr>
          <p:spPr bwMode="auto">
            <a:xfrm>
              <a:off x="872260" y="2518342"/>
              <a:ext cx="5004000" cy="72000"/>
            </a:xfrm>
            <a:prstGeom prst="leftRightArrow">
              <a:avLst/>
            </a:prstGeom>
            <a:solidFill>
              <a:sysClr val="window" lastClr="FFFFFF"/>
            </a:solidFill>
            <a:ln w="12700" cap="flat" cmpd="sng" algn="ctr">
              <a:solidFill>
                <a:schemeClr val="tx1"/>
              </a:solidFill>
              <a:prstDash val="solid"/>
            </a:ln>
            <a:effectLst/>
          </p:spPr>
          <p:txBody>
            <a:bodyPr rtlCol="0" anchor="ctr"/>
            <a:lstStyle/>
            <a:p>
              <a:pPr marL="0" marR="0" lvl="0" indent="0" algn="ctr" defTabSz="913765" eaLnBrk="1" fontAlgn="base" latinLnBrk="0" hangingPunct="1">
                <a:lnSpc>
                  <a:spcPct val="100000"/>
                </a:lnSpc>
                <a:spcBef>
                  <a:spcPct val="0"/>
                </a:spcBef>
                <a:spcAft>
                  <a:spcPct val="0"/>
                </a:spcAft>
                <a:buClrTx/>
                <a:buSzTx/>
                <a:buFontTx/>
                <a:buNone/>
                <a:defRPr/>
              </a:pPr>
              <a:endParaRPr kumimoji="0" lang="zh-CN" altLang="en-US" sz="900" b="0" i="0" u="none" strike="noStrike" kern="0" cap="none" spc="0" normalizeH="0" baseline="0" noProof="0" dirty="0" smtClean="0">
                <a:ln>
                  <a:noFill/>
                </a:ln>
                <a:effectLst/>
                <a:uLnTx/>
                <a:uFillTx/>
                <a:cs typeface="Arial" panose="020B0604020202020204" pitchFamily="34" charset="0"/>
              </a:endParaRPr>
            </a:p>
          </p:txBody>
        </p:sp>
        <p:cxnSp>
          <p:nvCxnSpPr>
            <p:cNvPr id="175" name="直接箭头连接符 174"/>
            <p:cNvCxnSpPr/>
            <p:nvPr/>
          </p:nvCxnSpPr>
          <p:spPr bwMode="auto">
            <a:xfrm>
              <a:off x="1588420" y="2355282"/>
              <a:ext cx="0" cy="540000"/>
            </a:xfrm>
            <a:prstGeom prst="straightConnector1">
              <a:avLst/>
            </a:prstGeom>
            <a:noFill/>
            <a:ln w="25400" cap="flat" cmpd="sng" algn="ctr">
              <a:solidFill>
                <a:schemeClr val="tx1"/>
              </a:solidFill>
              <a:prstDash val="solid"/>
              <a:round/>
              <a:headEnd type="none" w="med" len="med"/>
              <a:tailEnd type="none"/>
            </a:ln>
            <a:effectLst/>
          </p:spPr>
        </p:cxnSp>
        <p:cxnSp>
          <p:nvCxnSpPr>
            <p:cNvPr id="176" name="直接箭头连接符 175"/>
            <p:cNvCxnSpPr/>
            <p:nvPr/>
          </p:nvCxnSpPr>
          <p:spPr bwMode="auto">
            <a:xfrm>
              <a:off x="5114976" y="2355282"/>
              <a:ext cx="0" cy="540000"/>
            </a:xfrm>
            <a:prstGeom prst="straightConnector1">
              <a:avLst/>
            </a:prstGeom>
            <a:noFill/>
            <a:ln w="25400" cap="flat" cmpd="sng" algn="ctr">
              <a:solidFill>
                <a:schemeClr val="tx1"/>
              </a:solidFill>
              <a:prstDash val="solid"/>
              <a:round/>
              <a:headEnd type="none" w="med" len="med"/>
              <a:tailEnd type="none"/>
            </a:ln>
            <a:effectLst/>
          </p:spPr>
        </p:cxnSp>
        <p:sp>
          <p:nvSpPr>
            <p:cNvPr id="177" name="矩形 176"/>
            <p:cNvSpPr/>
            <p:nvPr/>
          </p:nvSpPr>
          <p:spPr bwMode="auto">
            <a:xfrm>
              <a:off x="4056745" y="2912737"/>
              <a:ext cx="2044249" cy="1905497"/>
            </a:xfrm>
            <a:prstGeom prst="rect">
              <a:avLst/>
            </a:prstGeom>
            <a:noFill/>
            <a:ln w="9525" cap="flat" cmpd="sng" algn="ctr">
              <a:solidFill>
                <a:schemeClr val="tx1"/>
              </a:solidFill>
              <a:prstDash val="solid"/>
              <a:round/>
              <a:headEnd type="none" w="med" len="med"/>
              <a:tailEnd type="none" w="med" len="med"/>
            </a:ln>
            <a:effectLst/>
          </p:spPr>
          <p:txBody>
            <a:bodyPr vert="horz" wrap="square" lIns="121864" tIns="60932" rIns="121864" bIns="60932" numCol="1" rtlCol="0" anchor="t" anchorCtr="0" compatLnSpc="1"/>
            <a:lstStyle/>
            <a:p>
              <a:pPr marL="0" marR="0" lvl="0" indent="0" defTabSz="913765" eaLnBrk="1" fontAlgn="base" latinLnBrk="0" hangingPunct="1">
                <a:lnSpc>
                  <a:spcPct val="100000"/>
                </a:lnSpc>
                <a:spcBef>
                  <a:spcPct val="0"/>
                </a:spcBef>
                <a:spcAft>
                  <a:spcPct val="0"/>
                </a:spcAft>
                <a:buClr>
                  <a:srgbClr val="CC9900"/>
                </a:buClr>
                <a:buSzTx/>
                <a:buFont typeface="Wingdings" panose="05000000000000000000" pitchFamily="2" charset="2"/>
                <a:buChar char="n"/>
                <a:defRPr/>
              </a:pPr>
              <a:endParaRPr kumimoji="0" lang="zh-CN" altLang="en-US" sz="900" b="1" i="0" u="none" strike="noStrike" kern="0" cap="none" spc="0" normalizeH="0" baseline="0" noProof="0" dirty="0">
                <a:ln>
                  <a:noFill/>
                </a:ln>
                <a:effectLst/>
                <a:uLnTx/>
                <a:uFillTx/>
              </a:endParaRPr>
            </a:p>
          </p:txBody>
        </p:sp>
        <p:sp>
          <p:nvSpPr>
            <p:cNvPr id="178" name="矩形 177"/>
            <p:cNvSpPr/>
            <p:nvPr/>
          </p:nvSpPr>
          <p:spPr>
            <a:xfrm>
              <a:off x="4221931" y="4222400"/>
              <a:ext cx="1763541" cy="337413"/>
            </a:xfrm>
            <a:prstGeom prst="rect">
              <a:avLst/>
            </a:prstGeom>
            <a:solidFill>
              <a:srgbClr val="FFFFFF">
                <a:lumMod val="85000"/>
              </a:srgbClr>
            </a:solidFill>
            <a:ln w="3175" cap="flat" cmpd="sng" algn="ctr">
              <a:solidFill>
                <a:schemeClr val="tx1"/>
              </a:solidFill>
              <a:prstDash val="solid"/>
            </a:ln>
            <a:effectLst>
              <a:outerShdw blurRad="50800" dist="38100" dir="5400000" algn="t" rotWithShape="0">
                <a:prstClr val="black">
                  <a:alpha val="40000"/>
                </a:prstClr>
              </a:outerShdw>
            </a:effectLst>
          </p:spPr>
          <p:txBody>
            <a:bodyPr lIns="91376" tIns="45688" rIns="91376" bIns="45688"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200" b="1" i="0" u="none" strike="noStrike" kern="0" cap="none" spc="0" normalizeH="0" baseline="0" noProof="0" dirty="0" smtClean="0">
                  <a:ln>
                    <a:noFill/>
                  </a:ln>
                  <a:effectLst/>
                  <a:uLnTx/>
                  <a:uFillTx/>
                </a:rPr>
                <a:t>分布式执行</a:t>
              </a:r>
              <a:endParaRPr kumimoji="0" lang="zh-CN" altLang="en-US" sz="1200" b="1" i="0" u="none" strike="noStrike" kern="0" cap="none" spc="0" normalizeH="0" baseline="0" noProof="0" dirty="0" smtClean="0">
                <a:ln>
                  <a:noFill/>
                </a:ln>
                <a:effectLst/>
                <a:uLnTx/>
                <a:uFillTx/>
              </a:endParaRPr>
            </a:p>
          </p:txBody>
        </p:sp>
        <p:sp>
          <p:nvSpPr>
            <p:cNvPr id="179" name="矩形 178"/>
            <p:cNvSpPr/>
            <p:nvPr/>
          </p:nvSpPr>
          <p:spPr>
            <a:xfrm>
              <a:off x="4221931" y="3496290"/>
              <a:ext cx="1763541" cy="337413"/>
            </a:xfrm>
            <a:prstGeom prst="rect">
              <a:avLst/>
            </a:prstGeom>
            <a:solidFill>
              <a:srgbClr val="FFFFFF">
                <a:lumMod val="85000"/>
              </a:srgbClr>
            </a:solidFill>
            <a:ln w="3175" cap="flat" cmpd="sng" algn="ctr">
              <a:solidFill>
                <a:schemeClr val="tx1"/>
              </a:solidFill>
              <a:prstDash val="solid"/>
            </a:ln>
            <a:effectLst>
              <a:outerShdw blurRad="50800" dist="38100" dir="5400000" algn="t" rotWithShape="0">
                <a:prstClr val="black">
                  <a:alpha val="40000"/>
                </a:prstClr>
              </a:outerShdw>
            </a:effectLst>
          </p:spPr>
          <p:txBody>
            <a:bodyPr lIns="91376" tIns="45688" rIns="91376" bIns="45688"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200" b="1" i="0" u="none" strike="noStrike" kern="0" cap="none" spc="0" normalizeH="0" baseline="0" noProof="0" dirty="0" smtClean="0">
                  <a:ln>
                    <a:noFill/>
                  </a:ln>
                  <a:effectLst/>
                  <a:uLnTx/>
                  <a:uFillTx/>
                </a:rPr>
                <a:t>分布式</a:t>
              </a:r>
              <a:r>
                <a:rPr kumimoji="0" lang="en-US" altLang="zh-CN" sz="1200" b="1" i="0" u="none" strike="noStrike" kern="0" cap="none" spc="0" normalizeH="0" baseline="0" noProof="0" dirty="0" smtClean="0">
                  <a:ln>
                    <a:noFill/>
                  </a:ln>
                  <a:effectLst/>
                  <a:uLnTx/>
                  <a:uFillTx/>
                </a:rPr>
                <a:t>SQL</a:t>
              </a:r>
              <a:endParaRPr kumimoji="0" lang="zh-CN" altLang="en-US" sz="1200" b="1" i="0" u="none" strike="noStrike" kern="0" cap="none" spc="0" normalizeH="0" baseline="0" noProof="0" dirty="0" smtClean="0">
                <a:ln>
                  <a:noFill/>
                </a:ln>
                <a:effectLst/>
                <a:uLnTx/>
                <a:uFillTx/>
              </a:endParaRPr>
            </a:p>
          </p:txBody>
        </p:sp>
        <p:sp>
          <p:nvSpPr>
            <p:cNvPr id="180" name="文本框 103"/>
            <p:cNvSpPr txBox="1"/>
            <p:nvPr/>
          </p:nvSpPr>
          <p:spPr>
            <a:xfrm>
              <a:off x="4488566" y="2949944"/>
              <a:ext cx="1151528" cy="276934"/>
            </a:xfrm>
            <a:prstGeom prst="rect">
              <a:avLst/>
            </a:prstGeom>
            <a:noFill/>
            <a:ln>
              <a:solidFill>
                <a:schemeClr val="tx1"/>
              </a:solidFill>
            </a:ln>
          </p:spPr>
          <p:txBody>
            <a:bodyPr wrap="square" lIns="91376" tIns="45688" rIns="91376" bIns="45688" rtlCol="0">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200" b="1" i="0" u="none" strike="noStrike" kern="0" cap="none" spc="0" normalizeH="0" baseline="0" noProof="0" dirty="0" smtClean="0">
                  <a:ln>
                    <a:noFill/>
                  </a:ln>
                  <a:effectLst/>
                  <a:uLnTx/>
                  <a:uFillTx/>
                </a:rPr>
                <a:t>Data Node</a:t>
              </a:r>
              <a:endParaRPr kumimoji="0" lang="zh-CN" altLang="en-US" sz="1200" b="1" i="0" u="none" strike="noStrike" kern="0" cap="none" spc="0" normalizeH="0" baseline="0" noProof="0" dirty="0" smtClean="0">
                <a:ln>
                  <a:noFill/>
                </a:ln>
                <a:effectLst/>
                <a:uLnTx/>
                <a:uFillTx/>
              </a:endParaRPr>
            </a:p>
          </p:txBody>
        </p:sp>
        <p:sp>
          <p:nvSpPr>
            <p:cNvPr id="181" name="左右箭头 180"/>
            <p:cNvSpPr/>
            <p:nvPr/>
          </p:nvSpPr>
          <p:spPr bwMode="auto">
            <a:xfrm>
              <a:off x="2714675" y="4031556"/>
              <a:ext cx="1331653" cy="85009"/>
            </a:xfrm>
            <a:prstGeom prst="leftRightArrow">
              <a:avLst/>
            </a:prstGeom>
            <a:solidFill>
              <a:sysClr val="window" lastClr="FFFFFF"/>
            </a:solidFill>
            <a:ln w="12700" cap="flat" cmpd="sng" algn="ctr">
              <a:solidFill>
                <a:schemeClr val="tx1"/>
              </a:solidFill>
              <a:prstDash val="solid"/>
            </a:ln>
            <a:effectLst/>
          </p:spPr>
          <p:txBody>
            <a:bodyPr rtlCol="0" anchor="ctr"/>
            <a:lstStyle/>
            <a:p>
              <a:pPr marL="0" marR="0" lvl="0" indent="0" algn="ctr" defTabSz="913765" eaLnBrk="1" fontAlgn="base" latinLnBrk="0" hangingPunct="1">
                <a:lnSpc>
                  <a:spcPct val="100000"/>
                </a:lnSpc>
                <a:spcBef>
                  <a:spcPct val="0"/>
                </a:spcBef>
                <a:spcAft>
                  <a:spcPct val="0"/>
                </a:spcAft>
                <a:buClrTx/>
                <a:buSzTx/>
                <a:buFontTx/>
                <a:buNone/>
                <a:defRPr/>
              </a:pPr>
              <a:endParaRPr kumimoji="0" lang="zh-CN" altLang="en-US" sz="900" b="0" i="0" u="none" strike="noStrike" kern="0" cap="none" spc="0" normalizeH="0" baseline="0" noProof="0" dirty="0" smtClean="0">
                <a:ln>
                  <a:noFill/>
                </a:ln>
                <a:effectLst/>
                <a:uLnTx/>
                <a:uFillTx/>
                <a:cs typeface="Arial" panose="020B0604020202020204" pitchFamily="34" charset="0"/>
              </a:endParaRPr>
            </a:p>
          </p:txBody>
        </p:sp>
        <p:sp>
          <p:nvSpPr>
            <p:cNvPr id="182" name="文本框 181"/>
            <p:cNvSpPr txBox="1"/>
            <p:nvPr/>
          </p:nvSpPr>
          <p:spPr>
            <a:xfrm>
              <a:off x="2736101" y="3790784"/>
              <a:ext cx="1310228" cy="246221"/>
            </a:xfrm>
            <a:prstGeom prst="rect">
              <a:avLst/>
            </a:prstGeom>
            <a:noFill/>
            <a:ln>
              <a:solidFill>
                <a:schemeClr val="tx1"/>
              </a:solidFill>
            </a:ln>
          </p:spPr>
          <p:txBody>
            <a:bodyPr wrap="square" rtlCol="0">
              <a:spAutoFit/>
            </a:bodyPr>
            <a:lstStyle>
              <a:defPPr>
                <a:defRPr lang="en-US"/>
              </a:defPPr>
              <a:lvl1pPr algn="ctr">
                <a:defRPr sz="800">
                  <a:latin typeface="+mn-ea"/>
                  <a:ea typeface="+mn-ea"/>
                </a:defRPr>
              </a:lvl1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a:ln>
                    <a:noFill/>
                  </a:ln>
                  <a:effectLst/>
                  <a:uLnTx/>
                  <a:uFillTx/>
                  <a:latin typeface="+mn-lt"/>
                </a:rPr>
                <a:t>主</a:t>
              </a:r>
              <a:r>
                <a:rPr kumimoji="0" lang="zh-CN" altLang="en-US" sz="1000" b="0" i="0" u="none" strike="noStrike" kern="0" cap="none" spc="0" normalizeH="0" baseline="0" noProof="0" dirty="0" smtClean="0">
                  <a:ln>
                    <a:noFill/>
                  </a:ln>
                  <a:effectLst/>
                  <a:uLnTx/>
                  <a:uFillTx/>
                  <a:latin typeface="+mn-lt"/>
                </a:rPr>
                <a:t>备</a:t>
              </a:r>
              <a:r>
                <a:rPr kumimoji="0" lang="zh-CN" altLang="en-US" sz="1000" b="0" i="0" u="none" strike="noStrike" kern="0" cap="none" spc="0" normalizeH="0" baseline="0" noProof="0" dirty="0">
                  <a:ln>
                    <a:noFill/>
                  </a:ln>
                  <a:effectLst/>
                  <a:uLnTx/>
                  <a:uFillTx/>
                  <a:latin typeface="+mn-lt"/>
                </a:rPr>
                <a:t>高</a:t>
              </a:r>
              <a:r>
                <a:rPr kumimoji="0" lang="zh-CN" altLang="en-US" sz="1000" b="0" i="0" u="none" strike="noStrike" kern="0" cap="none" spc="0" normalizeH="0" baseline="0" noProof="0" dirty="0" smtClean="0">
                  <a:ln>
                    <a:noFill/>
                  </a:ln>
                  <a:effectLst/>
                  <a:uLnTx/>
                  <a:uFillTx/>
                  <a:latin typeface="+mn-lt"/>
                </a:rPr>
                <a:t>可靠</a:t>
              </a:r>
              <a:endParaRPr kumimoji="0" lang="zh-CN" altLang="en-US" sz="1000" b="0" i="0" u="none" strike="noStrike" kern="0" cap="none" spc="0" normalizeH="0" baseline="0" noProof="0" dirty="0">
                <a:ln>
                  <a:noFill/>
                </a:ln>
                <a:effectLst/>
                <a:uLnTx/>
                <a:uFillTx/>
                <a:latin typeface="+mn-lt"/>
              </a:endParaRPr>
            </a:p>
          </p:txBody>
        </p:sp>
        <p:cxnSp>
          <p:nvCxnSpPr>
            <p:cNvPr id="183" name="直接箭头连接符 182"/>
            <p:cNvCxnSpPr/>
            <p:nvPr/>
          </p:nvCxnSpPr>
          <p:spPr>
            <a:xfrm>
              <a:off x="1608085" y="1711959"/>
              <a:ext cx="0" cy="252000"/>
            </a:xfrm>
            <a:prstGeom prst="straightConnector1">
              <a:avLst/>
            </a:prstGeom>
            <a:noFill/>
            <a:ln w="9525" cap="flat" cmpd="sng" algn="ctr">
              <a:solidFill>
                <a:schemeClr val="tx1"/>
              </a:solidFill>
              <a:prstDash val="solid"/>
              <a:tailEnd type="triangle"/>
            </a:ln>
            <a:effectLst/>
          </p:spPr>
        </p:cxnSp>
        <p:cxnSp>
          <p:nvCxnSpPr>
            <p:cNvPr id="184" name="直接箭头连接符 183"/>
            <p:cNvCxnSpPr/>
            <p:nvPr/>
          </p:nvCxnSpPr>
          <p:spPr>
            <a:xfrm flipV="1">
              <a:off x="1774732" y="1711959"/>
              <a:ext cx="0" cy="252000"/>
            </a:xfrm>
            <a:prstGeom prst="straightConnector1">
              <a:avLst/>
            </a:prstGeom>
            <a:noFill/>
            <a:ln w="9525" cap="flat" cmpd="sng" algn="ctr">
              <a:solidFill>
                <a:schemeClr val="tx1"/>
              </a:solidFill>
              <a:prstDash val="solid"/>
              <a:tailEnd type="triangle"/>
            </a:ln>
            <a:effectLst/>
          </p:spPr>
        </p:cxnSp>
        <p:sp>
          <p:nvSpPr>
            <p:cNvPr id="185" name="文本框 184"/>
            <p:cNvSpPr txBox="1"/>
            <p:nvPr/>
          </p:nvSpPr>
          <p:spPr>
            <a:xfrm>
              <a:off x="1232114" y="1478525"/>
              <a:ext cx="970137" cy="276999"/>
            </a:xfrm>
            <a:prstGeom prst="rect">
              <a:avLst/>
            </a:prstGeom>
            <a:noFill/>
            <a:ln>
              <a:solidFill>
                <a:schemeClr val="tx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effectLst/>
                  <a:uLnTx/>
                  <a:uFillTx/>
                </a:rPr>
                <a:t>Application</a:t>
              </a:r>
              <a:endParaRPr kumimoji="0" lang="zh-CN" altLang="en-US" sz="1200" b="0" i="0" u="none" strike="noStrike" kern="0" cap="none" spc="0" normalizeH="0" baseline="0" noProof="0" dirty="0" smtClean="0">
                <a:ln>
                  <a:noFill/>
                </a:ln>
                <a:effectLst/>
                <a:uLnTx/>
                <a:uFillTx/>
              </a:endParaRPr>
            </a:p>
          </p:txBody>
        </p:sp>
        <p:cxnSp>
          <p:nvCxnSpPr>
            <p:cNvPr id="186" name="直接箭头连接符 185"/>
            <p:cNvCxnSpPr/>
            <p:nvPr/>
          </p:nvCxnSpPr>
          <p:spPr>
            <a:xfrm>
              <a:off x="1316402" y="4862349"/>
              <a:ext cx="0" cy="239536"/>
            </a:xfrm>
            <a:prstGeom prst="straightConnector1">
              <a:avLst/>
            </a:prstGeom>
            <a:noFill/>
            <a:ln w="9525" cap="flat" cmpd="sng" algn="ctr">
              <a:solidFill>
                <a:schemeClr val="tx1"/>
              </a:solidFill>
              <a:prstDash val="solid"/>
              <a:headEnd type="triangle"/>
              <a:tailEnd type="triangle"/>
            </a:ln>
            <a:effectLst/>
          </p:spPr>
        </p:cxnSp>
        <p:cxnSp>
          <p:nvCxnSpPr>
            <p:cNvPr id="187" name="直接箭头连接符 186"/>
            <p:cNvCxnSpPr/>
            <p:nvPr/>
          </p:nvCxnSpPr>
          <p:spPr>
            <a:xfrm>
              <a:off x="1928716" y="4862349"/>
              <a:ext cx="0" cy="239536"/>
            </a:xfrm>
            <a:prstGeom prst="straightConnector1">
              <a:avLst/>
            </a:prstGeom>
            <a:noFill/>
            <a:ln w="9525" cap="flat" cmpd="sng" algn="ctr">
              <a:solidFill>
                <a:schemeClr val="tx1"/>
              </a:solidFill>
              <a:prstDash val="solid"/>
              <a:headEnd type="triangle"/>
              <a:tailEnd type="triangle"/>
            </a:ln>
            <a:effectLst/>
          </p:spPr>
        </p:cxnSp>
        <p:cxnSp>
          <p:nvCxnSpPr>
            <p:cNvPr id="188" name="直接箭头连接符 187"/>
            <p:cNvCxnSpPr/>
            <p:nvPr/>
          </p:nvCxnSpPr>
          <p:spPr>
            <a:xfrm>
              <a:off x="4815384" y="4862349"/>
              <a:ext cx="0" cy="239536"/>
            </a:xfrm>
            <a:prstGeom prst="straightConnector1">
              <a:avLst/>
            </a:prstGeom>
            <a:noFill/>
            <a:ln w="9525" cap="flat" cmpd="sng" algn="ctr">
              <a:solidFill>
                <a:schemeClr val="tx1"/>
              </a:solidFill>
              <a:prstDash val="solid"/>
              <a:headEnd type="triangle"/>
              <a:tailEnd type="triangle"/>
            </a:ln>
            <a:effectLst/>
          </p:spPr>
        </p:cxnSp>
        <p:cxnSp>
          <p:nvCxnSpPr>
            <p:cNvPr id="189" name="直接箭头连接符 188"/>
            <p:cNvCxnSpPr/>
            <p:nvPr/>
          </p:nvCxnSpPr>
          <p:spPr>
            <a:xfrm>
              <a:off x="5457585" y="4862349"/>
              <a:ext cx="0" cy="239536"/>
            </a:xfrm>
            <a:prstGeom prst="straightConnector1">
              <a:avLst/>
            </a:prstGeom>
            <a:noFill/>
            <a:ln w="9525" cap="flat" cmpd="sng" algn="ctr">
              <a:solidFill>
                <a:schemeClr val="tx1"/>
              </a:solidFill>
              <a:prstDash val="solid"/>
              <a:headEnd type="triangle"/>
              <a:tailEnd type="triangle"/>
            </a:ln>
            <a:effectLst/>
          </p:spPr>
        </p:cxnSp>
        <p:sp>
          <p:nvSpPr>
            <p:cNvPr id="190" name="矩形 189"/>
            <p:cNvSpPr/>
            <p:nvPr/>
          </p:nvSpPr>
          <p:spPr>
            <a:xfrm>
              <a:off x="751111" y="4222400"/>
              <a:ext cx="1763541" cy="337413"/>
            </a:xfrm>
            <a:prstGeom prst="rect">
              <a:avLst/>
            </a:prstGeom>
            <a:solidFill>
              <a:srgbClr val="FFFFFF">
                <a:lumMod val="85000"/>
              </a:srgbClr>
            </a:solidFill>
            <a:ln w="3175" cap="flat" cmpd="sng" algn="ctr">
              <a:solidFill>
                <a:schemeClr val="tx1"/>
              </a:solidFill>
              <a:prstDash val="solid"/>
            </a:ln>
            <a:effectLst>
              <a:outerShdw blurRad="50800" dist="38100" dir="5400000" algn="t" rotWithShape="0">
                <a:prstClr val="black">
                  <a:alpha val="40000"/>
                </a:prstClr>
              </a:outerShdw>
            </a:effectLst>
          </p:spPr>
          <p:txBody>
            <a:bodyPr lIns="91376" tIns="45688" rIns="91376" bIns="45688"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200" b="1" i="0" u="none" strike="noStrike" kern="0" cap="none" spc="0" normalizeH="0" baseline="0" noProof="0" dirty="0" smtClean="0">
                  <a:ln>
                    <a:noFill/>
                  </a:ln>
                  <a:effectLst/>
                  <a:uLnTx/>
                  <a:uFillTx/>
                </a:rPr>
                <a:t>分布式执行</a:t>
              </a:r>
              <a:endParaRPr kumimoji="0" lang="zh-CN" altLang="en-US" sz="1200" b="1" i="0" u="none" strike="noStrike" kern="0" cap="none" spc="0" normalizeH="0" baseline="0" noProof="0" dirty="0" smtClean="0">
                <a:ln>
                  <a:noFill/>
                </a:ln>
                <a:effectLst/>
                <a:uLnTx/>
                <a:uFillTx/>
              </a:endParaRPr>
            </a:p>
          </p:txBody>
        </p:sp>
        <p:sp>
          <p:nvSpPr>
            <p:cNvPr id="191" name="流程图: 磁盘 190"/>
            <p:cNvSpPr/>
            <p:nvPr/>
          </p:nvSpPr>
          <p:spPr>
            <a:xfrm>
              <a:off x="2372358" y="5201570"/>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192" name="流程图: 磁盘 191"/>
            <p:cNvSpPr/>
            <p:nvPr/>
          </p:nvSpPr>
          <p:spPr>
            <a:xfrm>
              <a:off x="2372357" y="5299577"/>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193" name="流程图: 磁盘 192"/>
            <p:cNvSpPr/>
            <p:nvPr/>
          </p:nvSpPr>
          <p:spPr>
            <a:xfrm>
              <a:off x="2372356" y="5296386"/>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194" name="流程图: 磁盘 193"/>
            <p:cNvSpPr/>
            <p:nvPr/>
          </p:nvSpPr>
          <p:spPr>
            <a:xfrm>
              <a:off x="2372355" y="5394393"/>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195" name="流程图: 磁盘 194"/>
            <p:cNvSpPr/>
            <p:nvPr/>
          </p:nvSpPr>
          <p:spPr>
            <a:xfrm>
              <a:off x="3095453" y="5201570"/>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196" name="流程图: 磁盘 195"/>
            <p:cNvSpPr/>
            <p:nvPr/>
          </p:nvSpPr>
          <p:spPr>
            <a:xfrm>
              <a:off x="3095452" y="5299577"/>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197" name="流程图: 磁盘 196"/>
            <p:cNvSpPr/>
            <p:nvPr/>
          </p:nvSpPr>
          <p:spPr>
            <a:xfrm>
              <a:off x="3095451" y="5296386"/>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198" name="流程图: 磁盘 197"/>
            <p:cNvSpPr/>
            <p:nvPr/>
          </p:nvSpPr>
          <p:spPr>
            <a:xfrm>
              <a:off x="3095450" y="5394393"/>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199" name="流程图: 磁盘 198"/>
            <p:cNvSpPr/>
            <p:nvPr/>
          </p:nvSpPr>
          <p:spPr>
            <a:xfrm>
              <a:off x="3774178" y="5201570"/>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200" name="流程图: 磁盘 199"/>
            <p:cNvSpPr/>
            <p:nvPr/>
          </p:nvSpPr>
          <p:spPr>
            <a:xfrm>
              <a:off x="3774177" y="5299577"/>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201" name="流程图: 磁盘 200"/>
            <p:cNvSpPr/>
            <p:nvPr/>
          </p:nvSpPr>
          <p:spPr>
            <a:xfrm>
              <a:off x="3774176" y="5296386"/>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202" name="流程图: 磁盘 201"/>
            <p:cNvSpPr/>
            <p:nvPr/>
          </p:nvSpPr>
          <p:spPr>
            <a:xfrm>
              <a:off x="3774175" y="5394393"/>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203" name="流程图: 磁盘 202"/>
            <p:cNvSpPr/>
            <p:nvPr/>
          </p:nvSpPr>
          <p:spPr>
            <a:xfrm>
              <a:off x="4469105" y="5201570"/>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204" name="流程图: 磁盘 203"/>
            <p:cNvSpPr/>
            <p:nvPr/>
          </p:nvSpPr>
          <p:spPr>
            <a:xfrm>
              <a:off x="4469104" y="5299577"/>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205" name="流程图: 磁盘 204"/>
            <p:cNvSpPr/>
            <p:nvPr/>
          </p:nvSpPr>
          <p:spPr>
            <a:xfrm>
              <a:off x="4469103" y="5296386"/>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206" name="流程图: 磁盘 205"/>
            <p:cNvSpPr/>
            <p:nvPr/>
          </p:nvSpPr>
          <p:spPr>
            <a:xfrm>
              <a:off x="4469102" y="5394393"/>
              <a:ext cx="544299" cy="121699"/>
            </a:xfrm>
            <a:prstGeom prst="flowChartMagneticDisk">
              <a:avLst/>
            </a:prstGeom>
            <a:no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cs typeface="+mn-cs"/>
              </a:endParaRPr>
            </a:p>
          </p:txBody>
        </p:sp>
        <p:sp>
          <p:nvSpPr>
            <p:cNvPr id="207" name="文本框 206"/>
            <p:cNvSpPr txBox="1"/>
            <p:nvPr/>
          </p:nvSpPr>
          <p:spPr>
            <a:xfrm>
              <a:off x="1189045" y="5254156"/>
              <a:ext cx="954107" cy="276999"/>
            </a:xfrm>
            <a:prstGeom prst="rect">
              <a:avLst/>
            </a:prstGeom>
            <a:noFill/>
            <a:ln>
              <a:solidFill>
                <a:schemeClr val="tx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smtClean="0">
                  <a:ln>
                    <a:noFill/>
                  </a:ln>
                  <a:effectLst/>
                  <a:uLnTx/>
                  <a:uFillTx/>
                </a:rPr>
                <a:t>分布式存储</a:t>
              </a:r>
              <a:endParaRPr kumimoji="0" lang="zh-CN" altLang="en-US" sz="1200" b="1" i="0" u="none" strike="noStrike" kern="0" cap="none" spc="0" normalizeH="0" baseline="0" noProof="0" dirty="0" smtClean="0">
                <a:ln>
                  <a:noFill/>
                </a:ln>
                <a:effectLst/>
                <a:uLnTx/>
                <a:uFillTx/>
              </a:endParaRPr>
            </a:p>
          </p:txBody>
        </p:sp>
        <p:sp>
          <p:nvSpPr>
            <p:cNvPr id="208" name="矩形 207"/>
            <p:cNvSpPr/>
            <p:nvPr/>
          </p:nvSpPr>
          <p:spPr>
            <a:xfrm>
              <a:off x="628401" y="5671537"/>
              <a:ext cx="5491717" cy="422445"/>
            </a:xfrm>
            <a:prstGeom prst="rect">
              <a:avLst/>
            </a:prstGeom>
            <a:noFill/>
            <a:ln w="3175" cap="flat" cmpd="sng" algn="ctr">
              <a:solidFill>
                <a:schemeClr val="tx1"/>
              </a:solidFill>
              <a:prstDash val="solid"/>
            </a:ln>
            <a:effectLst>
              <a:outerShdw blurRad="50800" dist="38100" dir="5400000" algn="t" rotWithShape="0">
                <a:prstClr val="black">
                  <a:alpha val="40000"/>
                </a:prstClr>
              </a:outerShdw>
            </a:effectLst>
          </p:spPr>
          <p:txBody>
            <a:bodyPr lIns="91376" tIns="45688" rIns="91376" bIns="45688"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dirty="0" smtClean="0">
                <a:ln>
                  <a:noFill/>
                </a:ln>
                <a:effectLst/>
                <a:uLnTx/>
                <a:uFillTx/>
              </a:endParaRPr>
            </a:p>
          </p:txBody>
        </p:sp>
        <p:sp>
          <p:nvSpPr>
            <p:cNvPr id="209" name="文本框 208"/>
            <p:cNvSpPr txBox="1"/>
            <p:nvPr/>
          </p:nvSpPr>
          <p:spPr>
            <a:xfrm>
              <a:off x="1285377" y="5776391"/>
              <a:ext cx="552948" cy="246221"/>
            </a:xfrm>
            <a:prstGeom prst="rect">
              <a:avLst/>
            </a:prstGeom>
            <a:solidFill>
              <a:sysClr val="window" lastClr="FFFFFF">
                <a:lumMod val="95000"/>
              </a:sysClr>
            </a:solid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effectLst/>
                  <a:uLnTx/>
                  <a:uFillTx/>
                </a:rPr>
                <a:t>公有云</a:t>
              </a:r>
              <a:endParaRPr kumimoji="0" lang="zh-CN" altLang="en-US" sz="1000" b="0" i="0" u="none" strike="noStrike" kern="0" cap="none" spc="0" normalizeH="0" baseline="0" noProof="0" dirty="0" smtClean="0">
                <a:ln>
                  <a:noFill/>
                </a:ln>
                <a:effectLst/>
                <a:uLnTx/>
                <a:uFillTx/>
              </a:endParaRPr>
            </a:p>
          </p:txBody>
        </p:sp>
        <p:sp>
          <p:nvSpPr>
            <p:cNvPr id="210" name="文本框 209"/>
            <p:cNvSpPr txBox="1"/>
            <p:nvPr/>
          </p:nvSpPr>
          <p:spPr>
            <a:xfrm>
              <a:off x="3368147" y="5776391"/>
              <a:ext cx="335908" cy="246221"/>
            </a:xfrm>
            <a:prstGeom prst="rect">
              <a:avLst/>
            </a:prstGeom>
            <a:solidFill>
              <a:sysClr val="window" lastClr="FFFFFF">
                <a:lumMod val="95000"/>
              </a:sysClr>
            </a:solid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smtClean="0">
                  <a:ln>
                    <a:noFill/>
                  </a:ln>
                  <a:effectLst/>
                  <a:uLnTx/>
                  <a:uFillTx/>
                </a:rPr>
                <a:t>X86</a:t>
              </a:r>
              <a:endParaRPr kumimoji="0" lang="zh-CN" altLang="en-US" sz="1000" b="0" i="0" u="none" strike="noStrike" kern="0" cap="none" spc="0" normalizeH="0" baseline="0" noProof="0" dirty="0" smtClean="0">
                <a:ln>
                  <a:noFill/>
                </a:ln>
                <a:effectLst/>
                <a:uLnTx/>
                <a:uFillTx/>
              </a:endParaRPr>
            </a:p>
          </p:txBody>
        </p:sp>
        <p:sp>
          <p:nvSpPr>
            <p:cNvPr id="211" name="文本框 210"/>
            <p:cNvSpPr txBox="1"/>
            <p:nvPr/>
          </p:nvSpPr>
          <p:spPr>
            <a:xfrm>
              <a:off x="3747815" y="5776391"/>
              <a:ext cx="668981" cy="246221"/>
            </a:xfrm>
            <a:prstGeom prst="rect">
              <a:avLst/>
            </a:prstGeom>
            <a:solidFill>
              <a:sysClr val="window" lastClr="FFFFFF">
                <a:lumMod val="95000"/>
              </a:sysClr>
            </a:solid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effectLst/>
                  <a:uLnTx/>
                  <a:uFillTx/>
                </a:rPr>
                <a:t>鲲鹏</a:t>
              </a:r>
              <a:endParaRPr kumimoji="0" lang="zh-CN" altLang="en-US" sz="1000" b="0" i="0" u="none" strike="noStrike" kern="0" cap="none" spc="0" normalizeH="0" baseline="0" noProof="0" dirty="0" smtClean="0">
                <a:ln>
                  <a:noFill/>
                </a:ln>
                <a:effectLst/>
                <a:uLnTx/>
                <a:uFillTx/>
              </a:endParaRPr>
            </a:p>
          </p:txBody>
        </p:sp>
        <p:sp>
          <p:nvSpPr>
            <p:cNvPr id="212" name="文本框 211"/>
            <p:cNvSpPr txBox="1"/>
            <p:nvPr/>
          </p:nvSpPr>
          <p:spPr>
            <a:xfrm>
              <a:off x="5193633" y="5776391"/>
              <a:ext cx="383263" cy="246221"/>
            </a:xfrm>
            <a:prstGeom prst="rect">
              <a:avLst/>
            </a:prstGeom>
            <a:solidFill>
              <a:sysClr val="window" lastClr="FFFFFF">
                <a:lumMod val="95000"/>
              </a:sysClr>
            </a:solid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effectLst/>
                  <a:uLnTx/>
                  <a:uFillTx/>
                </a:rPr>
                <a:t>虚机</a:t>
              </a:r>
              <a:endParaRPr kumimoji="0" lang="zh-CN" altLang="en-US" sz="1000" b="0" i="0" u="none" strike="noStrike" kern="0" cap="none" spc="0" normalizeH="0" baseline="0" noProof="0" dirty="0" smtClean="0">
                <a:ln>
                  <a:noFill/>
                </a:ln>
                <a:effectLst/>
                <a:uLnTx/>
                <a:uFillTx/>
              </a:endParaRPr>
            </a:p>
          </p:txBody>
        </p:sp>
        <p:sp>
          <p:nvSpPr>
            <p:cNvPr id="213" name="文本框 212"/>
            <p:cNvSpPr txBox="1"/>
            <p:nvPr/>
          </p:nvSpPr>
          <p:spPr>
            <a:xfrm>
              <a:off x="5618150" y="5776391"/>
              <a:ext cx="476878" cy="246221"/>
            </a:xfrm>
            <a:prstGeom prst="rect">
              <a:avLst/>
            </a:prstGeom>
            <a:solidFill>
              <a:sysClr val="window" lastClr="FFFFFF">
                <a:lumMod val="95000"/>
              </a:sysClr>
            </a:solid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effectLst/>
                  <a:uLnTx/>
                  <a:uFillTx/>
                </a:rPr>
                <a:t>裸金属</a:t>
              </a:r>
              <a:endParaRPr kumimoji="0" lang="zh-CN" altLang="en-US" sz="1000" b="0" i="0" u="none" strike="noStrike" kern="0" cap="none" spc="0" normalizeH="0" baseline="0" noProof="0" dirty="0" smtClean="0">
                <a:ln>
                  <a:noFill/>
                </a:ln>
                <a:effectLst/>
                <a:uLnTx/>
                <a:uFillTx/>
              </a:endParaRPr>
            </a:p>
          </p:txBody>
        </p:sp>
        <p:sp>
          <p:nvSpPr>
            <p:cNvPr id="214" name="文本框 213"/>
            <p:cNvSpPr txBox="1"/>
            <p:nvPr/>
          </p:nvSpPr>
          <p:spPr>
            <a:xfrm>
              <a:off x="1876761" y="5776391"/>
              <a:ext cx="596392" cy="246221"/>
            </a:xfrm>
            <a:prstGeom prst="rect">
              <a:avLst/>
            </a:prstGeom>
            <a:solidFill>
              <a:sysClr val="window" lastClr="FFFFFF">
                <a:lumMod val="95000"/>
              </a:sysClr>
            </a:solid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effectLst/>
                  <a:uLnTx/>
                  <a:uFillTx/>
                </a:rPr>
                <a:t>客户机房</a:t>
              </a:r>
              <a:endParaRPr kumimoji="0" lang="zh-CN" altLang="en-US" sz="1000" b="0" i="0" u="none" strike="noStrike" kern="0" cap="none" spc="0" normalizeH="0" baseline="0" noProof="0" dirty="0" smtClean="0">
                <a:ln>
                  <a:noFill/>
                </a:ln>
                <a:effectLst/>
                <a:uLnTx/>
                <a:uFillTx/>
              </a:endParaRPr>
            </a:p>
          </p:txBody>
        </p:sp>
        <p:sp>
          <p:nvSpPr>
            <p:cNvPr id="215" name="文本框 214"/>
            <p:cNvSpPr txBox="1"/>
            <p:nvPr/>
          </p:nvSpPr>
          <p:spPr>
            <a:xfrm>
              <a:off x="2856416" y="5712789"/>
              <a:ext cx="461709" cy="400110"/>
            </a:xfrm>
            <a:prstGeom prst="rect">
              <a:avLst/>
            </a:prstGeom>
            <a:no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effectLst/>
                  <a:uLnTx/>
                  <a:uFillTx/>
                </a:rPr>
                <a:t>服务器架构</a:t>
              </a:r>
              <a:endParaRPr kumimoji="0" lang="zh-CN" altLang="en-US" sz="1000" b="0" i="0" u="none" strike="noStrike" kern="0" cap="none" spc="0" normalizeH="0" baseline="0" noProof="0" dirty="0" smtClean="0">
                <a:ln>
                  <a:noFill/>
                </a:ln>
                <a:effectLst/>
                <a:uLnTx/>
                <a:uFillTx/>
              </a:endParaRPr>
            </a:p>
          </p:txBody>
        </p:sp>
        <p:sp>
          <p:nvSpPr>
            <p:cNvPr id="216" name="文本框 215"/>
            <p:cNvSpPr txBox="1"/>
            <p:nvPr/>
          </p:nvSpPr>
          <p:spPr>
            <a:xfrm>
              <a:off x="4855557" y="5712789"/>
              <a:ext cx="338076" cy="400110"/>
            </a:xfrm>
            <a:prstGeom prst="rect">
              <a:avLst/>
            </a:prstGeom>
            <a:no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effectLst/>
                  <a:uLnTx/>
                  <a:uFillTx/>
                </a:rPr>
                <a:t>部署类型</a:t>
              </a:r>
              <a:endParaRPr kumimoji="0" lang="zh-CN" altLang="en-US" sz="1000" b="0" i="0" u="none" strike="noStrike" kern="0" cap="none" spc="0" normalizeH="0" baseline="0" noProof="0" dirty="0" smtClean="0">
                <a:ln>
                  <a:noFill/>
                </a:ln>
                <a:effectLst/>
                <a:uLnTx/>
                <a:uFillTx/>
              </a:endParaRPr>
            </a:p>
          </p:txBody>
        </p:sp>
        <p:sp>
          <p:nvSpPr>
            <p:cNvPr id="217" name="文本框 216"/>
            <p:cNvSpPr txBox="1"/>
            <p:nvPr/>
          </p:nvSpPr>
          <p:spPr>
            <a:xfrm>
              <a:off x="675794" y="5789734"/>
              <a:ext cx="609583" cy="246221"/>
            </a:xfrm>
            <a:prstGeom prst="rect">
              <a:avLst/>
            </a:prstGeom>
            <a:noFill/>
            <a:ln>
              <a:solidFill>
                <a:schemeClr val="tx1"/>
              </a:solidFill>
            </a:ln>
          </p:spPr>
          <p:txBody>
            <a:bodyPr wrap="square" lIns="36000" rIns="3600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effectLst/>
                  <a:uLnTx/>
                  <a:uFillTx/>
                </a:rPr>
                <a:t>部署形态</a:t>
              </a:r>
              <a:endParaRPr kumimoji="0" lang="zh-CN" altLang="en-US" sz="1000" b="0" i="0" u="none" strike="noStrike" kern="0" cap="none" spc="0" normalizeH="0" baseline="0" noProof="0" dirty="0" smtClean="0">
                <a:ln>
                  <a:noFill/>
                </a:ln>
                <a:effectLst/>
                <a:uLnTx/>
                <a:uFillTx/>
              </a:endParaRPr>
            </a:p>
          </p:txBody>
        </p:sp>
      </p:grpSp>
      <p:sp>
        <p:nvSpPr>
          <p:cNvPr id="218" name="文本框 217"/>
          <p:cNvSpPr txBox="1"/>
          <p:nvPr/>
        </p:nvSpPr>
        <p:spPr>
          <a:xfrm>
            <a:off x="6519702" y="1607471"/>
            <a:ext cx="5517780" cy="4339650"/>
          </a:xfrm>
          <a:prstGeom prst="rect">
            <a:avLst/>
          </a:prstGeom>
          <a:noFill/>
          <a:ln>
            <a:solidFill>
              <a:schemeClr val="bg1">
                <a:lumMod val="50000"/>
              </a:schemeClr>
            </a:solidFill>
            <a:prstDash val="dash"/>
          </a:ln>
        </p:spPr>
        <p:txBody>
          <a:bodyPr wrap="square" rtlCol="0">
            <a:spAutoFit/>
          </a:bodyPr>
          <a:lstStyle/>
          <a:p>
            <a:pPr marL="285750" indent="-285750">
              <a:lnSpc>
                <a:spcPct val="200000"/>
              </a:lnSpc>
              <a:buSzPct val="50000"/>
              <a:buFont typeface="Wingdings" panose="05000000000000000000" pitchFamily="2" charset="2"/>
              <a:buChar char="l"/>
            </a:pPr>
            <a:r>
              <a:rPr lang="zh-CN" altLang="en-US" b="1" dirty="0" smtClean="0">
                <a:solidFill>
                  <a:srgbClr val="0070C0"/>
                </a:solidFill>
                <a:cs typeface="+mn-ea"/>
                <a:sym typeface="+mn-lt"/>
              </a:rPr>
              <a:t>分布式、按需扩展</a:t>
            </a:r>
            <a:endParaRPr lang="en-US" altLang="zh-CN" b="1" dirty="0" smtClean="0">
              <a:solidFill>
                <a:srgbClr val="0070C0"/>
              </a:solidFill>
              <a:cs typeface="+mn-ea"/>
              <a:sym typeface="+mn-lt"/>
            </a:endParaRPr>
          </a:p>
          <a:p>
            <a:pPr marL="742950" lvl="1" indent="-285750">
              <a:lnSpc>
                <a:spcPct val="200000"/>
              </a:lnSpc>
              <a:buSzPct val="50000"/>
              <a:buFont typeface="Wingdings" panose="05000000000000000000" pitchFamily="2" charset="2"/>
              <a:buChar char="p"/>
            </a:pPr>
            <a:r>
              <a:rPr lang="zh-CN" altLang="en-US" sz="1400" dirty="0" smtClean="0">
                <a:cs typeface="Arial" panose="020B0604020202020204" pitchFamily="34" charset="0"/>
              </a:rPr>
              <a:t>分布式架构，组件主备</a:t>
            </a:r>
            <a:r>
              <a:rPr lang="en-US" altLang="zh-CN" sz="1400" dirty="0" smtClean="0">
                <a:cs typeface="Arial" panose="020B0604020202020204" pitchFamily="34" charset="0"/>
              </a:rPr>
              <a:t>/</a:t>
            </a:r>
            <a:r>
              <a:rPr lang="zh-CN" altLang="en-US" sz="1400" dirty="0" smtClean="0">
                <a:cs typeface="Arial" panose="020B0604020202020204" pitchFamily="34" charset="0"/>
              </a:rPr>
              <a:t>多活高</a:t>
            </a:r>
            <a:r>
              <a:rPr lang="zh-CN" altLang="en-US" sz="1400" dirty="0">
                <a:cs typeface="Arial" panose="020B0604020202020204" pitchFamily="34" charset="0"/>
              </a:rPr>
              <a:t>可靠</a:t>
            </a:r>
            <a:r>
              <a:rPr lang="zh-CN" altLang="en-US" sz="1400" dirty="0" smtClean="0">
                <a:cs typeface="Arial" panose="020B0604020202020204" pitchFamily="34" charset="0"/>
              </a:rPr>
              <a:t>设计；</a:t>
            </a:r>
            <a:endParaRPr lang="en-US" altLang="zh-CN" sz="1400" dirty="0" smtClean="0">
              <a:cs typeface="Arial" panose="020B0604020202020204" pitchFamily="34" charset="0"/>
            </a:endParaRPr>
          </a:p>
          <a:p>
            <a:pPr marL="742950" lvl="1" indent="-285750">
              <a:lnSpc>
                <a:spcPct val="200000"/>
              </a:lnSpc>
              <a:buSzPct val="50000"/>
              <a:buFont typeface="Wingdings" panose="05000000000000000000" pitchFamily="2" charset="2"/>
              <a:buChar char="p"/>
            </a:pPr>
            <a:r>
              <a:rPr lang="zh-CN" altLang="en-US" sz="1400" dirty="0" smtClean="0">
                <a:cs typeface="Arial" panose="020B0604020202020204" pitchFamily="34" charset="0"/>
              </a:rPr>
              <a:t>存算分离，按需独立扩展。</a:t>
            </a:r>
            <a:endParaRPr lang="en-US" altLang="zh-CN" sz="1400" dirty="0" smtClean="0">
              <a:cs typeface="Arial" panose="020B0604020202020204" pitchFamily="34" charset="0"/>
            </a:endParaRPr>
          </a:p>
          <a:p>
            <a:pPr marL="285750" indent="-285750">
              <a:lnSpc>
                <a:spcPct val="200000"/>
              </a:lnSpc>
              <a:buSzPct val="50000"/>
              <a:buFont typeface="Wingdings" panose="05000000000000000000" pitchFamily="2" charset="2"/>
              <a:buChar char="l"/>
            </a:pPr>
            <a:r>
              <a:rPr lang="zh-CN" altLang="en-US" b="1" dirty="0" smtClean="0">
                <a:solidFill>
                  <a:srgbClr val="0070C0"/>
                </a:solidFill>
              </a:rPr>
              <a:t>兼容标准</a:t>
            </a:r>
            <a:r>
              <a:rPr lang="en-US" altLang="zh-CN" b="1" dirty="0" smtClean="0">
                <a:solidFill>
                  <a:srgbClr val="0070C0"/>
                </a:solidFill>
              </a:rPr>
              <a:t>SQL</a:t>
            </a:r>
            <a:r>
              <a:rPr lang="zh-CN" altLang="en-US" b="1" dirty="0" smtClean="0">
                <a:solidFill>
                  <a:srgbClr val="0070C0"/>
                </a:solidFill>
              </a:rPr>
              <a:t>，</a:t>
            </a:r>
            <a:r>
              <a:rPr lang="zh-CN" altLang="en-US" b="1" dirty="0">
                <a:solidFill>
                  <a:srgbClr val="0070C0"/>
                </a:solidFill>
              </a:rPr>
              <a:t>支持</a:t>
            </a:r>
            <a:r>
              <a:rPr lang="zh-CN" altLang="en-US" b="1" dirty="0" smtClean="0">
                <a:solidFill>
                  <a:srgbClr val="0070C0"/>
                </a:solidFill>
              </a:rPr>
              <a:t>事务</a:t>
            </a:r>
            <a:r>
              <a:rPr lang="en-US" altLang="zh-CN" b="1" dirty="0" smtClean="0">
                <a:solidFill>
                  <a:srgbClr val="0070C0"/>
                </a:solidFill>
              </a:rPr>
              <a:t>ACID</a:t>
            </a:r>
            <a:endParaRPr lang="en-US" altLang="zh-CN" b="1" dirty="0">
              <a:solidFill>
                <a:srgbClr val="0070C0"/>
              </a:solidFill>
            </a:endParaRPr>
          </a:p>
          <a:p>
            <a:pPr marL="742950" lvl="1" indent="-285750">
              <a:lnSpc>
                <a:spcPct val="200000"/>
              </a:lnSpc>
              <a:buSzPct val="50000"/>
              <a:buFont typeface="Wingdings" panose="05000000000000000000" pitchFamily="2" charset="2"/>
              <a:buChar char="p"/>
            </a:pPr>
            <a:r>
              <a:rPr lang="zh-CN" altLang="en-US" sz="1400" dirty="0" smtClean="0">
                <a:cs typeface="+mn-ea"/>
                <a:sym typeface="+mn-lt"/>
              </a:rPr>
              <a:t>兼容标准</a:t>
            </a:r>
            <a:r>
              <a:rPr lang="en-US" altLang="zh-CN" sz="1400" dirty="0" smtClean="0">
                <a:cs typeface="+mn-ea"/>
                <a:sym typeface="+mn-lt"/>
              </a:rPr>
              <a:t>SQL 2003</a:t>
            </a:r>
            <a:r>
              <a:rPr lang="zh-CN" altLang="en-US" sz="1400" dirty="0" smtClean="0">
                <a:cs typeface="+mn-ea"/>
                <a:sym typeface="+mn-lt"/>
              </a:rPr>
              <a:t>；</a:t>
            </a:r>
            <a:endParaRPr lang="en-US" altLang="zh-CN" sz="1400" dirty="0" smtClean="0">
              <a:cs typeface="+mn-ea"/>
              <a:sym typeface="+mn-lt"/>
            </a:endParaRPr>
          </a:p>
          <a:p>
            <a:pPr marL="742950" lvl="1" indent="-285750">
              <a:lnSpc>
                <a:spcPct val="200000"/>
              </a:lnSpc>
              <a:buSzPct val="50000"/>
              <a:buFont typeface="Wingdings" panose="05000000000000000000" pitchFamily="2" charset="2"/>
              <a:buChar char="p"/>
            </a:pPr>
            <a:r>
              <a:rPr lang="zh-CN" altLang="en-US" sz="1400" dirty="0" smtClean="0">
                <a:cs typeface="Arial" panose="020B0604020202020204" pitchFamily="34" charset="0"/>
              </a:rPr>
              <a:t>支持事务</a:t>
            </a:r>
            <a:r>
              <a:rPr lang="en-US" altLang="zh-CN" sz="1400" dirty="0" smtClean="0">
                <a:cs typeface="Arial" panose="020B0604020202020204" pitchFamily="34" charset="0"/>
              </a:rPr>
              <a:t>ACID</a:t>
            </a:r>
            <a:r>
              <a:rPr lang="zh-CN" altLang="en-US" sz="1400" dirty="0">
                <a:cs typeface="Arial" panose="020B0604020202020204" pitchFamily="34" charset="0"/>
              </a:rPr>
              <a:t>、数据强一致</a:t>
            </a:r>
            <a:r>
              <a:rPr lang="zh-CN" altLang="en-US" sz="1400" dirty="0" smtClean="0">
                <a:cs typeface="Arial" panose="020B0604020202020204" pitchFamily="34" charset="0"/>
              </a:rPr>
              <a:t>保证。</a:t>
            </a:r>
            <a:endParaRPr lang="en-US" altLang="zh-CN" sz="1400" dirty="0" smtClean="0">
              <a:cs typeface="Arial" panose="020B0604020202020204" pitchFamily="34" charset="0"/>
            </a:endParaRPr>
          </a:p>
          <a:p>
            <a:pPr marL="285750" indent="-285750">
              <a:lnSpc>
                <a:spcPct val="200000"/>
              </a:lnSpc>
              <a:buSzPct val="50000"/>
              <a:buFont typeface="Wingdings" panose="05000000000000000000" pitchFamily="2" charset="2"/>
              <a:buChar char="l"/>
            </a:pPr>
            <a:r>
              <a:rPr lang="zh-CN" altLang="en-US" b="1" dirty="0" smtClean="0">
                <a:solidFill>
                  <a:srgbClr val="0070C0"/>
                </a:solidFill>
                <a:cs typeface="+mn-ea"/>
                <a:sym typeface="+mn-lt"/>
              </a:rPr>
              <a:t>软硬协同，性能提升</a:t>
            </a:r>
            <a:r>
              <a:rPr lang="en-US" altLang="zh-CN" b="1" dirty="0" smtClean="0">
                <a:solidFill>
                  <a:srgbClr val="0070C0"/>
                </a:solidFill>
                <a:cs typeface="+mn-ea"/>
                <a:sym typeface="+mn-lt"/>
              </a:rPr>
              <a:t>30%</a:t>
            </a:r>
            <a:endParaRPr lang="en-US" altLang="zh-CN" b="1" dirty="0" smtClean="0">
              <a:solidFill>
                <a:srgbClr val="0070C0"/>
              </a:solidFill>
              <a:cs typeface="+mn-ea"/>
              <a:sym typeface="+mn-lt"/>
            </a:endParaRPr>
          </a:p>
          <a:p>
            <a:pPr marL="742950" lvl="1" indent="-285750">
              <a:lnSpc>
                <a:spcPct val="200000"/>
              </a:lnSpc>
              <a:buSzPct val="50000"/>
              <a:buFont typeface="Wingdings" panose="05000000000000000000" pitchFamily="2" charset="2"/>
              <a:buChar char="p"/>
            </a:pPr>
            <a:r>
              <a:rPr lang="zh-CN" altLang="en-US" sz="1400" dirty="0" smtClean="0">
                <a:cs typeface="+mn-ea"/>
                <a:sym typeface="+mn-lt"/>
              </a:rPr>
              <a:t>支持</a:t>
            </a:r>
            <a:r>
              <a:rPr lang="en-US" altLang="zh-CN" sz="1400" dirty="0">
                <a:cs typeface="+mn-ea"/>
                <a:sym typeface="+mn-lt"/>
              </a:rPr>
              <a:t>X86</a:t>
            </a:r>
            <a:r>
              <a:rPr lang="zh-CN" altLang="en-US" sz="1400" dirty="0">
                <a:cs typeface="+mn-ea"/>
                <a:sym typeface="+mn-lt"/>
              </a:rPr>
              <a:t>、</a:t>
            </a:r>
            <a:r>
              <a:rPr lang="en-US" altLang="zh-CN" sz="1400" dirty="0">
                <a:cs typeface="+mn-ea"/>
                <a:sym typeface="+mn-lt"/>
              </a:rPr>
              <a:t>ARM</a:t>
            </a:r>
            <a:r>
              <a:rPr lang="zh-CN" altLang="en-US" sz="1400" dirty="0">
                <a:cs typeface="+mn-ea"/>
                <a:sym typeface="+mn-lt"/>
              </a:rPr>
              <a:t>平台</a:t>
            </a:r>
            <a:r>
              <a:rPr lang="zh-CN" altLang="en-US" sz="1400" dirty="0" smtClean="0">
                <a:cs typeface="+mn-ea"/>
                <a:sym typeface="+mn-lt"/>
              </a:rPr>
              <a:t>服务器；</a:t>
            </a:r>
            <a:endParaRPr lang="en-US" altLang="zh-CN" sz="1400" dirty="0" smtClean="0"/>
          </a:p>
          <a:p>
            <a:pPr marL="742950" lvl="1" indent="-285750">
              <a:lnSpc>
                <a:spcPct val="200000"/>
              </a:lnSpc>
              <a:buSzPct val="50000"/>
              <a:buFont typeface="Wingdings" panose="05000000000000000000" pitchFamily="2" charset="2"/>
              <a:buChar char="p"/>
            </a:pPr>
            <a:r>
              <a:rPr lang="zh-CN" altLang="en-US" sz="1400" dirty="0"/>
              <a:t>基于</a:t>
            </a:r>
            <a:r>
              <a:rPr lang="zh-CN" altLang="en-US" sz="1400" dirty="0" smtClean="0"/>
              <a:t>鲲鹏芯片垂直优化，相比</a:t>
            </a:r>
            <a:r>
              <a:rPr lang="zh-CN" altLang="en-US" sz="1400" dirty="0"/>
              <a:t>同代</a:t>
            </a:r>
            <a:r>
              <a:rPr lang="en-US" altLang="zh-CN" sz="1400" dirty="0" smtClean="0"/>
              <a:t>X86</a:t>
            </a:r>
            <a:r>
              <a:rPr lang="zh-CN" altLang="en-US" sz="1400" dirty="0" smtClean="0"/>
              <a:t>性能提升</a:t>
            </a:r>
            <a:r>
              <a:rPr lang="en-US" altLang="zh-CN" sz="1400" dirty="0"/>
              <a:t>3</a:t>
            </a:r>
            <a:r>
              <a:rPr lang="en-US" altLang="zh-CN" sz="1400" dirty="0" smtClean="0"/>
              <a:t>0%</a:t>
            </a:r>
            <a:r>
              <a:rPr lang="zh-CN" altLang="en-US" sz="1400" dirty="0" smtClean="0"/>
              <a:t>。</a:t>
            </a:r>
            <a:endParaRPr lang="en-US" altLang="zh-CN" sz="1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逻辑架构</a:t>
            </a:r>
            <a:endParaRPr lang="zh-CN" altLang="en-US" dirty="0">
              <a:latin typeface="+mn-lt"/>
              <a:ea typeface="+mn-ea"/>
              <a:cs typeface="+mn-ea"/>
              <a:sym typeface="+mn-lt"/>
            </a:endParaRPr>
          </a:p>
        </p:txBody>
      </p:sp>
      <p:grpSp>
        <p:nvGrpSpPr>
          <p:cNvPr id="21" name="组合 20"/>
          <p:cNvGrpSpPr/>
          <p:nvPr/>
        </p:nvGrpSpPr>
        <p:grpSpPr>
          <a:xfrm>
            <a:off x="442913" y="1686498"/>
            <a:ext cx="11303001" cy="4266819"/>
            <a:chOff x="214540" y="1686498"/>
            <a:chExt cx="11303001" cy="4266819"/>
          </a:xfrm>
        </p:grpSpPr>
        <p:grpSp>
          <p:nvGrpSpPr>
            <p:cNvPr id="23" name="组合 22"/>
            <p:cNvGrpSpPr/>
            <p:nvPr/>
          </p:nvGrpSpPr>
          <p:grpSpPr>
            <a:xfrm>
              <a:off x="214540" y="1686498"/>
              <a:ext cx="11303001" cy="4266819"/>
              <a:chOff x="214540" y="1686498"/>
              <a:chExt cx="11303001" cy="4266819"/>
            </a:xfrm>
          </p:grpSpPr>
          <p:sp>
            <p:nvSpPr>
              <p:cNvPr id="24" name="Rounded Rectangle 48"/>
              <p:cNvSpPr/>
              <p:nvPr/>
            </p:nvSpPr>
            <p:spPr bwMode="auto">
              <a:xfrm>
                <a:off x="7205771" y="1952169"/>
                <a:ext cx="938111" cy="409298"/>
              </a:xfrm>
              <a:prstGeom prst="roundRect">
                <a:avLst/>
              </a:prstGeom>
              <a:solidFill>
                <a:sysClr val="window" lastClr="FFFFFF">
                  <a:lumMod val="50000"/>
                </a:sysClr>
              </a:solidFill>
              <a:ln>
                <a:noFill/>
              </a:ln>
              <a:effectLst/>
            </p:spPr>
            <p:txBody>
              <a:bodyPr vert="horz" wrap="square" lIns="109660" tIns="54830" rIns="109660" bIns="54830" numCol="1" rtlCol="0" anchor="ctr" anchorCtr="0" compatLnSpc="1"/>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smtClean="0">
                    <a:ln>
                      <a:noFill/>
                    </a:ln>
                    <a:solidFill>
                      <a:schemeClr val="bg1"/>
                    </a:solidFill>
                    <a:effectLst/>
                    <a:uLnTx/>
                    <a:uFillTx/>
                  </a:rPr>
                  <a:t>CM</a:t>
                </a:r>
                <a:endParaRPr kumimoji="0" lang="en-US" sz="1000" b="0" i="0" u="none" strike="noStrike" kern="0" cap="none" spc="0" normalizeH="0" baseline="0" noProof="0" dirty="0" smtClean="0">
                  <a:ln>
                    <a:noFill/>
                  </a:ln>
                  <a:solidFill>
                    <a:schemeClr val="bg1"/>
                  </a:solidFill>
                  <a:effectLst/>
                  <a:uLnTx/>
                  <a:uFillTx/>
                </a:endParaRPr>
              </a:p>
            </p:txBody>
          </p:sp>
          <p:sp>
            <p:nvSpPr>
              <p:cNvPr id="25" name="TextBox 49"/>
              <p:cNvSpPr txBox="1"/>
              <p:nvPr/>
            </p:nvSpPr>
            <p:spPr>
              <a:xfrm>
                <a:off x="8146162" y="1686498"/>
                <a:ext cx="3371378" cy="830997"/>
              </a:xfrm>
              <a:prstGeom prst="rect">
                <a:avLst/>
              </a:prstGeom>
              <a:noFill/>
            </p:spPr>
            <p:txBody>
              <a:bodyPr wrap="square" rtlCol="0">
                <a:spAutoFit/>
              </a:bodyPr>
              <a:lstStyle/>
              <a:p>
                <a:pPr marL="205740" indent="-205740" defTabSz="1218565">
                  <a:buSzPct val="50000"/>
                  <a:buFont typeface="Wingdings" panose="05000000000000000000" pitchFamily="2" charset="2"/>
                  <a:buChar char="l"/>
                </a:pPr>
                <a:r>
                  <a:rPr lang="zh-CN" altLang="en-US" sz="1200" dirty="0"/>
                  <a:t>集群管理</a:t>
                </a:r>
                <a:r>
                  <a:rPr lang="zh-CN" altLang="en-US" sz="1200" dirty="0" smtClean="0"/>
                  <a:t>模块</a:t>
                </a:r>
                <a:r>
                  <a:rPr lang="en-US" altLang="zh-CN" sz="1200" dirty="0" smtClean="0"/>
                  <a:t>(Cluster Manager</a:t>
                </a:r>
                <a:r>
                  <a:rPr lang="en-US" altLang="zh-CN" sz="1200" dirty="0"/>
                  <a:t>)</a:t>
                </a:r>
                <a:r>
                  <a:rPr lang="zh-CN" altLang="en-US" sz="1200" dirty="0" smtClean="0"/>
                  <a:t>；</a:t>
                </a:r>
                <a:endParaRPr lang="en-US" altLang="zh-CN" sz="1200" dirty="0"/>
              </a:p>
              <a:p>
                <a:pPr marL="205740" indent="-205740" defTabSz="1218565">
                  <a:buSzPct val="50000"/>
                  <a:buFont typeface="Wingdings" panose="05000000000000000000" pitchFamily="2" charset="2"/>
                  <a:buChar char="l"/>
                </a:pPr>
                <a:r>
                  <a:rPr lang="zh-CN" altLang="en-US" sz="1200" dirty="0"/>
                  <a:t>管理和监控分布式系统中各个功能单元和物理</a:t>
                </a:r>
                <a:r>
                  <a:rPr lang="zh-CN" altLang="en-US" sz="1200" dirty="0" smtClean="0"/>
                  <a:t>资源；</a:t>
                </a:r>
                <a:endParaRPr lang="en-US" altLang="zh-CN" sz="1200" dirty="0"/>
              </a:p>
              <a:p>
                <a:pPr marL="205740" indent="-205740" defTabSz="1218565">
                  <a:buSzPct val="50000"/>
                  <a:buFont typeface="Wingdings" panose="05000000000000000000" pitchFamily="2" charset="2"/>
                  <a:buChar char="l"/>
                </a:pPr>
                <a:r>
                  <a:rPr lang="zh-CN" altLang="en-US" sz="1200" dirty="0"/>
                  <a:t>的运行情况，确保整个系统的稳定</a:t>
                </a:r>
                <a:r>
                  <a:rPr lang="zh-CN" altLang="en-US" sz="1200" dirty="0" smtClean="0"/>
                  <a:t>运行。</a:t>
                </a:r>
                <a:endParaRPr lang="en-US" altLang="en-US" sz="1200" dirty="0"/>
              </a:p>
            </p:txBody>
          </p:sp>
          <p:sp>
            <p:nvSpPr>
              <p:cNvPr id="26" name="Rounded Rectangle 50"/>
              <p:cNvSpPr/>
              <p:nvPr/>
            </p:nvSpPr>
            <p:spPr bwMode="auto">
              <a:xfrm>
                <a:off x="7205771" y="2688575"/>
                <a:ext cx="938111" cy="409298"/>
              </a:xfrm>
              <a:prstGeom prst="roundRect">
                <a:avLst/>
              </a:prstGeom>
              <a:solidFill>
                <a:sysClr val="window" lastClr="FFFFFF">
                  <a:lumMod val="50000"/>
                </a:sysClr>
              </a:solidFill>
              <a:ln>
                <a:noFill/>
              </a:ln>
              <a:effectLst/>
            </p:spPr>
            <p:txBody>
              <a:bodyPr vert="horz" wrap="square" lIns="109660" tIns="54830" rIns="109660" bIns="54830" numCol="1" rtlCol="0" anchor="ctr" anchorCtr="0" compatLnSpc="1"/>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smtClean="0">
                    <a:ln>
                      <a:noFill/>
                    </a:ln>
                    <a:solidFill>
                      <a:schemeClr val="bg1"/>
                    </a:solidFill>
                    <a:effectLst/>
                    <a:uLnTx/>
                    <a:uFillTx/>
                  </a:rPr>
                  <a:t>GTM</a:t>
                </a:r>
                <a:endParaRPr kumimoji="0" lang="en-US" sz="1000" b="0" i="0" u="none" strike="noStrike" kern="0" cap="none" spc="0" normalizeH="0" baseline="0" noProof="0" dirty="0" smtClean="0">
                  <a:ln>
                    <a:noFill/>
                  </a:ln>
                  <a:solidFill>
                    <a:schemeClr val="bg1"/>
                  </a:solidFill>
                  <a:effectLst/>
                  <a:uLnTx/>
                  <a:uFillTx/>
                </a:endParaRPr>
              </a:p>
            </p:txBody>
          </p:sp>
          <p:sp>
            <p:nvSpPr>
              <p:cNvPr id="27" name="Rounded Rectangle 53"/>
              <p:cNvSpPr/>
              <p:nvPr/>
            </p:nvSpPr>
            <p:spPr bwMode="auto">
              <a:xfrm>
                <a:off x="7205771" y="3489407"/>
                <a:ext cx="938111" cy="409298"/>
              </a:xfrm>
              <a:prstGeom prst="roundRect">
                <a:avLst/>
              </a:prstGeom>
              <a:solidFill>
                <a:sysClr val="window" lastClr="FFFFFF">
                  <a:lumMod val="50000"/>
                </a:sysClr>
              </a:solidFill>
              <a:ln>
                <a:noFill/>
              </a:ln>
              <a:effectLst/>
            </p:spPr>
            <p:txBody>
              <a:bodyPr vert="horz" wrap="square" lIns="109660" tIns="54830" rIns="109660" bIns="54830" numCol="1" rtlCol="0" anchor="ctr" anchorCtr="0" compatLnSpc="1"/>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smtClean="0">
                    <a:ln>
                      <a:noFill/>
                    </a:ln>
                    <a:solidFill>
                      <a:schemeClr val="bg1"/>
                    </a:solidFill>
                    <a:effectLst/>
                    <a:uLnTx/>
                    <a:uFillTx/>
                  </a:rPr>
                  <a:t>WLM</a:t>
                </a:r>
                <a:endParaRPr kumimoji="0" lang="en-US" altLang="zh-CN" sz="1000" b="0" i="0" u="none" strike="noStrike" kern="0" cap="none" spc="0" normalizeH="0" baseline="0" noProof="0" dirty="0" smtClean="0">
                  <a:ln>
                    <a:noFill/>
                  </a:ln>
                  <a:solidFill>
                    <a:schemeClr val="bg1"/>
                  </a:solidFill>
                  <a:effectLst/>
                  <a:uLnTx/>
                  <a:uFillTx/>
                </a:endParaRPr>
              </a:p>
            </p:txBody>
          </p:sp>
          <p:sp>
            <p:nvSpPr>
              <p:cNvPr id="28" name="TextBox 54"/>
              <p:cNvSpPr txBox="1"/>
              <p:nvPr/>
            </p:nvSpPr>
            <p:spPr>
              <a:xfrm>
                <a:off x="8146162" y="3388464"/>
                <a:ext cx="3371379" cy="646331"/>
              </a:xfrm>
              <a:prstGeom prst="rect">
                <a:avLst/>
              </a:prstGeom>
              <a:noFill/>
            </p:spPr>
            <p:txBody>
              <a:bodyPr wrap="square" rtlCol="0">
                <a:spAutoFit/>
              </a:bodyPr>
              <a:lstStyle/>
              <a:p>
                <a:pPr marL="205740" indent="-205740" defTabSz="1218565">
                  <a:buSzPct val="50000"/>
                  <a:buFont typeface="Wingdings" panose="05000000000000000000" pitchFamily="2" charset="2"/>
                  <a:buChar char="l"/>
                </a:pPr>
                <a:r>
                  <a:rPr lang="zh-CN" altLang="en-US" sz="1200" dirty="0"/>
                  <a:t>工作负载</a:t>
                </a:r>
                <a:r>
                  <a:rPr lang="zh-CN" altLang="en-US" sz="1200" dirty="0" smtClean="0"/>
                  <a:t>管理器</a:t>
                </a:r>
                <a:r>
                  <a:rPr lang="en-US" altLang="zh-CN" sz="1200" dirty="0" smtClean="0"/>
                  <a:t>(Workload Manager)</a:t>
                </a:r>
                <a:r>
                  <a:rPr lang="zh-CN" altLang="en-US" sz="1200" dirty="0" smtClean="0"/>
                  <a:t>；</a:t>
                </a:r>
                <a:endParaRPr lang="en-US" altLang="zh-CN" sz="1200" dirty="0"/>
              </a:p>
              <a:p>
                <a:pPr marL="205740" indent="-205740" defTabSz="1218565">
                  <a:buSzPct val="50000"/>
                  <a:buFont typeface="Wingdings" panose="05000000000000000000" pitchFamily="2" charset="2"/>
                  <a:buChar char="l"/>
                </a:pPr>
                <a:r>
                  <a:rPr lang="zh-CN" altLang="en-US" sz="1200" dirty="0"/>
                  <a:t>控制系统资源的分配，防止过量业务负载，对系统的冲击导致业务拥塞和系统</a:t>
                </a:r>
                <a:r>
                  <a:rPr lang="zh-CN" altLang="en-US" sz="1200" dirty="0" smtClean="0"/>
                  <a:t>崩溃。</a:t>
                </a:r>
                <a:endParaRPr lang="en-US" altLang="en-US" sz="1200" dirty="0"/>
              </a:p>
            </p:txBody>
          </p:sp>
          <p:sp>
            <p:nvSpPr>
              <p:cNvPr id="29" name="Rounded Rectangle 65"/>
              <p:cNvSpPr/>
              <p:nvPr/>
            </p:nvSpPr>
            <p:spPr bwMode="auto">
              <a:xfrm>
                <a:off x="7205771" y="4226654"/>
                <a:ext cx="938111" cy="409298"/>
              </a:xfrm>
              <a:prstGeom prst="roundRect">
                <a:avLst/>
              </a:prstGeom>
              <a:solidFill>
                <a:srgbClr val="0070C0"/>
              </a:solidFill>
              <a:ln>
                <a:solidFill>
                  <a:sysClr val="window" lastClr="FFFFFF"/>
                </a:solidFill>
              </a:ln>
              <a:effectLst/>
            </p:spPr>
            <p:txBody>
              <a:bodyPr vert="horz" wrap="square" lIns="54830" tIns="54830" rIns="54830" bIns="54830" numCol="1" rtlCol="0" anchor="ctr" anchorCtr="0" compatLnSpc="1"/>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smtClean="0">
                    <a:ln>
                      <a:noFill/>
                    </a:ln>
                    <a:solidFill>
                      <a:schemeClr val="bg1"/>
                    </a:solidFill>
                    <a:effectLst/>
                    <a:uLnTx/>
                    <a:uFillTx/>
                  </a:rPr>
                  <a:t>Coordinator</a:t>
                </a:r>
                <a:endParaRPr kumimoji="0" lang="en-US" altLang="zh-CN" sz="1000" b="0" i="0" u="none" strike="noStrike" kern="0" cap="none" spc="0" normalizeH="0" baseline="0" noProof="0" dirty="0" smtClean="0">
                  <a:ln>
                    <a:noFill/>
                  </a:ln>
                  <a:solidFill>
                    <a:schemeClr val="bg1"/>
                  </a:solidFill>
                  <a:effectLst/>
                  <a:uLnTx/>
                  <a:uFillTx/>
                </a:endParaRPr>
              </a:p>
            </p:txBody>
          </p:sp>
          <p:sp>
            <p:nvSpPr>
              <p:cNvPr id="30" name="TextBox 67"/>
              <p:cNvSpPr txBox="1"/>
              <p:nvPr/>
            </p:nvSpPr>
            <p:spPr>
              <a:xfrm>
                <a:off x="8146162" y="4174131"/>
                <a:ext cx="3193174" cy="646331"/>
              </a:xfrm>
              <a:prstGeom prst="rect">
                <a:avLst/>
              </a:prstGeom>
              <a:noFill/>
            </p:spPr>
            <p:txBody>
              <a:bodyPr wrap="square" rtlCol="0">
                <a:spAutoFit/>
              </a:bodyPr>
              <a:lstStyle/>
              <a:p>
                <a:pPr marL="205740" indent="-205740" defTabSz="1218565">
                  <a:buSzPct val="50000"/>
                  <a:buFont typeface="Wingdings" panose="05000000000000000000" pitchFamily="2" charset="2"/>
                  <a:buChar char="l"/>
                </a:pPr>
                <a:r>
                  <a:rPr lang="zh-CN" altLang="en-US" sz="1200" dirty="0"/>
                  <a:t>整个系统的业务入口和结果</a:t>
                </a:r>
                <a:r>
                  <a:rPr lang="zh-CN" altLang="en-US" sz="1200" dirty="0" smtClean="0"/>
                  <a:t>返回；</a:t>
                </a:r>
                <a:endParaRPr lang="en-US" altLang="zh-CN" sz="1200" dirty="0"/>
              </a:p>
              <a:p>
                <a:pPr marL="205740" indent="-205740" defTabSz="1218565">
                  <a:buSzPct val="50000"/>
                  <a:buFont typeface="Wingdings" panose="05000000000000000000" pitchFamily="2" charset="2"/>
                  <a:buChar char="l"/>
                </a:pPr>
                <a:r>
                  <a:rPr lang="zh-CN" altLang="en-US" sz="1200" dirty="0"/>
                  <a:t>接收来自业务应用的访问</a:t>
                </a:r>
                <a:r>
                  <a:rPr lang="zh-CN" altLang="en-US" sz="1200" dirty="0" smtClean="0"/>
                  <a:t>请求；</a:t>
                </a:r>
                <a:endParaRPr lang="en-US" altLang="zh-CN" sz="1200" dirty="0"/>
              </a:p>
              <a:p>
                <a:pPr marL="205740" indent="-205740" defTabSz="1218565">
                  <a:buSzPct val="50000"/>
                  <a:buFont typeface="Wingdings" panose="05000000000000000000" pitchFamily="2" charset="2"/>
                  <a:buChar char="l"/>
                </a:pPr>
                <a:r>
                  <a:rPr lang="zh-CN" altLang="en-US" sz="1200" dirty="0"/>
                  <a:t>分解任务并调度任务分片的并行</a:t>
                </a:r>
                <a:r>
                  <a:rPr lang="zh-CN" altLang="en-US" sz="1200" dirty="0" smtClean="0"/>
                  <a:t>执行。</a:t>
                </a:r>
                <a:endParaRPr lang="en-US" altLang="en-US" sz="1200" dirty="0"/>
              </a:p>
            </p:txBody>
          </p:sp>
          <p:sp>
            <p:nvSpPr>
              <p:cNvPr id="31" name="Rounded Rectangle 68"/>
              <p:cNvSpPr/>
              <p:nvPr/>
            </p:nvSpPr>
            <p:spPr bwMode="auto">
              <a:xfrm>
                <a:off x="7205771" y="4864179"/>
                <a:ext cx="938111" cy="409298"/>
              </a:xfrm>
              <a:prstGeom prst="roundRect">
                <a:avLst/>
              </a:prstGeom>
              <a:solidFill>
                <a:srgbClr val="00B0F0"/>
              </a:solidFill>
              <a:ln>
                <a:noFill/>
              </a:ln>
              <a:effectLst/>
            </p:spPr>
            <p:txBody>
              <a:bodyPr vert="horz" wrap="square" lIns="109660" tIns="54830" rIns="109660" bIns="54830" numCol="1" rtlCol="0" anchor="ctr" anchorCtr="0" compatLnSpc="1"/>
              <a:lstStyle/>
              <a:p>
                <a:pPr algn="ctr" defTabSz="1218565"/>
                <a:r>
                  <a:rPr lang="en-US" sz="1000" dirty="0">
                    <a:solidFill>
                      <a:schemeClr val="bg1"/>
                    </a:solidFill>
                  </a:rPr>
                  <a:t>Data Node</a:t>
                </a:r>
                <a:endParaRPr lang="en-US" sz="1000" dirty="0">
                  <a:solidFill>
                    <a:schemeClr val="bg1"/>
                  </a:solidFill>
                </a:endParaRPr>
              </a:p>
            </p:txBody>
          </p:sp>
          <p:sp>
            <p:nvSpPr>
              <p:cNvPr id="32" name="TextBox 70"/>
              <p:cNvSpPr txBox="1"/>
              <p:nvPr/>
            </p:nvSpPr>
            <p:spPr>
              <a:xfrm>
                <a:off x="8146162" y="4916571"/>
                <a:ext cx="2699385" cy="276999"/>
              </a:xfrm>
              <a:prstGeom prst="rect">
                <a:avLst/>
              </a:prstGeom>
              <a:noFill/>
            </p:spPr>
            <p:txBody>
              <a:bodyPr wrap="square" rtlCol="0">
                <a:spAutoFit/>
              </a:bodyPr>
              <a:lstStyle/>
              <a:p>
                <a:pPr marL="205740" indent="-205740" defTabSz="1218565">
                  <a:buSzPct val="50000"/>
                  <a:buFont typeface="Wingdings" panose="05000000000000000000" pitchFamily="2" charset="2"/>
                  <a:buChar char="l"/>
                </a:pPr>
                <a:r>
                  <a:rPr lang="zh-CN" altLang="en-US" sz="1200" dirty="0"/>
                  <a:t>执行查询任务分片的逻辑</a:t>
                </a:r>
                <a:r>
                  <a:rPr lang="zh-CN" altLang="en-US" sz="1200" dirty="0" smtClean="0"/>
                  <a:t>实体。</a:t>
                </a:r>
                <a:endParaRPr lang="en-US" altLang="en-US" sz="1200" dirty="0"/>
              </a:p>
            </p:txBody>
          </p:sp>
          <p:sp>
            <p:nvSpPr>
              <p:cNvPr id="33" name="矩形 32"/>
              <p:cNvSpPr/>
              <p:nvPr/>
            </p:nvSpPr>
            <p:spPr>
              <a:xfrm>
                <a:off x="214540" y="3003224"/>
                <a:ext cx="6555747" cy="2948564"/>
              </a:xfrm>
              <a:prstGeom prst="rect">
                <a:avLst/>
              </a:prstGeom>
              <a:solidFill>
                <a:sysClr val="window" lastClr="FFFFFF">
                  <a:lumMod val="95000"/>
                </a:sys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smtClean="0">
                  <a:ln>
                    <a:noFill/>
                  </a:ln>
                  <a:effectLst/>
                  <a:uLnTx/>
                  <a:uFillTx/>
                  <a:cs typeface="+mn-cs"/>
                </a:endParaRPr>
              </a:p>
            </p:txBody>
          </p:sp>
          <p:sp>
            <p:nvSpPr>
              <p:cNvPr id="34" name="Rectangle 51"/>
              <p:cNvSpPr/>
              <p:nvPr/>
            </p:nvSpPr>
            <p:spPr bwMode="auto">
              <a:xfrm>
                <a:off x="344076" y="2915838"/>
                <a:ext cx="6697748" cy="3035950"/>
              </a:xfrm>
              <a:prstGeom prst="rect">
                <a:avLst/>
              </a:prstGeom>
              <a:noFill/>
              <a:ln>
                <a:noFill/>
                <a:prstDash val="dash"/>
              </a:ln>
              <a:effectLst/>
            </p:spPr>
            <p:txBody>
              <a:bodyPr vert="horz" wrap="square" lIns="109660" tIns="54830" rIns="109660" bIns="54830" numCol="1" rtlCol="0" anchor="t" anchorCtr="0" compatLnSpc="1"/>
              <a:lstStyle/>
              <a:p>
                <a:pPr defTabSz="1218565"/>
                <a:endParaRPr lang="en-US"/>
              </a:p>
            </p:txBody>
          </p:sp>
          <p:sp>
            <p:nvSpPr>
              <p:cNvPr id="35" name="Rounded Rectangle 5"/>
              <p:cNvSpPr/>
              <p:nvPr/>
            </p:nvSpPr>
            <p:spPr bwMode="auto">
              <a:xfrm>
                <a:off x="333843" y="4554773"/>
                <a:ext cx="1068789" cy="421660"/>
              </a:xfrm>
              <a:prstGeom prst="roundRect">
                <a:avLst/>
              </a:prstGeom>
              <a:solidFill>
                <a:srgbClr val="00B0F0"/>
              </a:solidFill>
              <a:ln>
                <a:noFill/>
              </a:ln>
              <a:effectLst/>
            </p:spPr>
            <p:txBody>
              <a:bodyPr vert="horz" wrap="square" lIns="17989" tIns="54830" rIns="17989" bIns="54830" numCol="1" rtlCol="0" anchor="ctr" anchorCtr="0" compatLnSpc="1"/>
              <a:lstStyle/>
              <a:p>
                <a:pPr algn="ctr" defTabSz="1218565"/>
                <a:r>
                  <a:rPr lang="en-US" sz="1400" dirty="0">
                    <a:solidFill>
                      <a:schemeClr val="bg1"/>
                    </a:solidFill>
                  </a:rPr>
                  <a:t>Data </a:t>
                </a:r>
                <a:endParaRPr lang="en-US" sz="1400" dirty="0" smtClean="0">
                  <a:solidFill>
                    <a:schemeClr val="bg1"/>
                  </a:solidFill>
                </a:endParaRPr>
              </a:p>
              <a:p>
                <a:pPr algn="ctr" defTabSz="1218565"/>
                <a:r>
                  <a:rPr lang="en-US" sz="1400" dirty="0" smtClean="0">
                    <a:solidFill>
                      <a:schemeClr val="bg1"/>
                    </a:solidFill>
                  </a:rPr>
                  <a:t>Node</a:t>
                </a:r>
                <a:r>
                  <a:rPr lang="en-US" altLang="zh-CN" sz="1400" dirty="0" smtClean="0">
                    <a:solidFill>
                      <a:schemeClr val="bg1"/>
                    </a:solidFill>
                  </a:rPr>
                  <a:t>-1</a:t>
                </a:r>
                <a:endParaRPr lang="en-US" sz="1400" dirty="0">
                  <a:solidFill>
                    <a:schemeClr val="bg1"/>
                  </a:solidFill>
                </a:endParaRPr>
              </a:p>
            </p:txBody>
          </p:sp>
          <p:sp>
            <p:nvSpPr>
              <p:cNvPr id="36" name="Rounded Rectangle 6"/>
              <p:cNvSpPr/>
              <p:nvPr/>
            </p:nvSpPr>
            <p:spPr bwMode="auto">
              <a:xfrm>
                <a:off x="5806522" y="3142887"/>
                <a:ext cx="862739" cy="505991"/>
              </a:xfrm>
              <a:prstGeom prst="roundRect">
                <a:avLst/>
              </a:prstGeom>
              <a:solidFill>
                <a:srgbClr val="0070C0"/>
              </a:solidFill>
              <a:ln>
                <a:noFill/>
              </a:ln>
              <a:effectLst/>
            </p:spPr>
            <p:txBody>
              <a:bodyPr vert="horz" wrap="square" lIns="17989" tIns="54830" rIns="17989" bIns="54830" numCol="1" rtlCol="0" anchor="ctr" anchorCtr="0" compatLnSpc="1"/>
              <a:lstStyle/>
              <a:p>
                <a:pPr algn="ctr" defTabSz="1218565"/>
                <a:r>
                  <a:rPr lang="en-US" sz="1050" dirty="0">
                    <a:solidFill>
                      <a:schemeClr val="bg1"/>
                    </a:solidFill>
                  </a:rPr>
                  <a:t>Coordinator</a:t>
                </a:r>
                <a:endParaRPr lang="en-US" sz="1050" dirty="0">
                  <a:solidFill>
                    <a:schemeClr val="bg1"/>
                  </a:solidFill>
                </a:endParaRPr>
              </a:p>
              <a:p>
                <a:pPr algn="ctr" defTabSz="1218565"/>
                <a:r>
                  <a:rPr lang="en-US" altLang="zh-CN" sz="1050" dirty="0">
                    <a:solidFill>
                      <a:schemeClr val="bg1"/>
                    </a:solidFill>
                  </a:rPr>
                  <a:t>Node-n</a:t>
                </a:r>
                <a:endParaRPr lang="en-US" sz="1050" dirty="0">
                  <a:solidFill>
                    <a:schemeClr val="bg1"/>
                  </a:solidFill>
                </a:endParaRPr>
              </a:p>
            </p:txBody>
          </p:sp>
          <p:sp>
            <p:nvSpPr>
              <p:cNvPr id="37" name="Rounded Rectangle 16"/>
              <p:cNvSpPr/>
              <p:nvPr/>
            </p:nvSpPr>
            <p:spPr bwMode="auto">
              <a:xfrm>
                <a:off x="1884363" y="4554773"/>
                <a:ext cx="997537" cy="421660"/>
              </a:xfrm>
              <a:prstGeom prst="roundRect">
                <a:avLst/>
              </a:prstGeom>
              <a:solidFill>
                <a:srgbClr val="00B0F0"/>
              </a:solidFill>
              <a:ln>
                <a:noFill/>
              </a:ln>
              <a:effectLst/>
            </p:spPr>
            <p:txBody>
              <a:bodyPr vert="horz" wrap="square" lIns="17989" tIns="54830" rIns="17989" bIns="54830" numCol="1" rtlCol="0" anchor="ctr" anchorCtr="0" compatLnSpc="1"/>
              <a:lstStyle/>
              <a:p>
                <a:pPr algn="ctr" defTabSz="1218565"/>
                <a:r>
                  <a:rPr lang="en-US" sz="1400" dirty="0">
                    <a:solidFill>
                      <a:schemeClr val="bg1"/>
                    </a:solidFill>
                  </a:rPr>
                  <a:t>Data </a:t>
                </a:r>
                <a:r>
                  <a:rPr lang="en-US" sz="1400" dirty="0" smtClean="0">
                    <a:solidFill>
                      <a:schemeClr val="bg1"/>
                    </a:solidFill>
                  </a:rPr>
                  <a:t>Node</a:t>
                </a:r>
                <a:r>
                  <a:rPr lang="en-US" altLang="zh-CN" sz="1400" dirty="0" smtClean="0">
                    <a:solidFill>
                      <a:schemeClr val="bg1"/>
                    </a:solidFill>
                  </a:rPr>
                  <a:t>-</a:t>
                </a:r>
                <a:r>
                  <a:rPr lang="en-US" sz="1400" dirty="0" smtClean="0">
                    <a:solidFill>
                      <a:schemeClr val="bg1"/>
                    </a:solidFill>
                  </a:rPr>
                  <a:t>2</a:t>
                </a:r>
                <a:endParaRPr lang="en-US" sz="1400" dirty="0">
                  <a:solidFill>
                    <a:schemeClr val="bg1"/>
                  </a:solidFill>
                </a:endParaRPr>
              </a:p>
            </p:txBody>
          </p:sp>
          <p:sp>
            <p:nvSpPr>
              <p:cNvPr id="38" name="Rounded Rectangle 19"/>
              <p:cNvSpPr/>
              <p:nvPr/>
            </p:nvSpPr>
            <p:spPr bwMode="auto">
              <a:xfrm>
                <a:off x="4323989" y="4554773"/>
                <a:ext cx="997537" cy="421660"/>
              </a:xfrm>
              <a:prstGeom prst="roundRect">
                <a:avLst/>
              </a:prstGeom>
              <a:solidFill>
                <a:srgbClr val="00B0F0"/>
              </a:solidFill>
              <a:ln>
                <a:noFill/>
              </a:ln>
              <a:effectLst/>
            </p:spPr>
            <p:txBody>
              <a:bodyPr vert="horz" wrap="square" lIns="17989" tIns="54830" rIns="17989" bIns="54830" numCol="1" rtlCol="0" anchor="ctr" anchorCtr="0" compatLnSpc="1"/>
              <a:lstStyle/>
              <a:p>
                <a:pPr algn="ctr" defTabSz="1218565"/>
                <a:r>
                  <a:rPr lang="en-US" sz="1400" dirty="0">
                    <a:solidFill>
                      <a:schemeClr val="bg1"/>
                    </a:solidFill>
                  </a:rPr>
                  <a:t>Data Node-3</a:t>
                </a:r>
                <a:endParaRPr lang="en-US" sz="1400" dirty="0">
                  <a:solidFill>
                    <a:schemeClr val="bg1"/>
                  </a:solidFill>
                </a:endParaRPr>
              </a:p>
            </p:txBody>
          </p:sp>
          <p:sp>
            <p:nvSpPr>
              <p:cNvPr id="39" name="Rounded Rectangle 22"/>
              <p:cNvSpPr/>
              <p:nvPr/>
            </p:nvSpPr>
            <p:spPr bwMode="auto">
              <a:xfrm>
                <a:off x="5677790" y="4554773"/>
                <a:ext cx="997537" cy="421660"/>
              </a:xfrm>
              <a:prstGeom prst="roundRect">
                <a:avLst/>
              </a:prstGeom>
              <a:solidFill>
                <a:srgbClr val="00B0F0"/>
              </a:solidFill>
              <a:ln>
                <a:noFill/>
              </a:ln>
              <a:effectLst/>
            </p:spPr>
            <p:txBody>
              <a:bodyPr vert="horz" wrap="square" lIns="17989" tIns="54830" rIns="17989" bIns="54830" numCol="1" rtlCol="0" anchor="ctr" anchorCtr="0" compatLnSpc="1"/>
              <a:lstStyle/>
              <a:p>
                <a:pPr algn="ctr" defTabSz="1218565"/>
                <a:r>
                  <a:rPr lang="en-US" sz="1400" dirty="0">
                    <a:solidFill>
                      <a:schemeClr val="bg1"/>
                    </a:solidFill>
                  </a:rPr>
                  <a:t>Data Node</a:t>
                </a:r>
                <a:r>
                  <a:rPr lang="en-US" altLang="zh-CN" sz="1400" dirty="0">
                    <a:solidFill>
                      <a:schemeClr val="bg1"/>
                    </a:solidFill>
                  </a:rPr>
                  <a:t>-n</a:t>
                </a:r>
                <a:endParaRPr lang="en-US" sz="1400" dirty="0">
                  <a:solidFill>
                    <a:schemeClr val="bg1"/>
                  </a:solidFill>
                </a:endParaRPr>
              </a:p>
            </p:txBody>
          </p:sp>
          <p:cxnSp>
            <p:nvCxnSpPr>
              <p:cNvPr id="40" name="Straight Connector 30"/>
              <p:cNvCxnSpPr>
                <a:stCxn id="36" idx="2"/>
              </p:cNvCxnSpPr>
              <p:nvPr/>
            </p:nvCxnSpPr>
            <p:spPr bwMode="auto">
              <a:xfrm flipH="1">
                <a:off x="6222848" y="3648878"/>
                <a:ext cx="15044" cy="274348"/>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37"/>
              <p:cNvCxnSpPr>
                <a:stCxn id="35" idx="0"/>
              </p:cNvCxnSpPr>
              <p:nvPr/>
            </p:nvCxnSpPr>
            <p:spPr bwMode="auto">
              <a:xfrm flipV="1">
                <a:off x="868237" y="4291173"/>
                <a:ext cx="0" cy="263599"/>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38"/>
              <p:cNvCxnSpPr/>
              <p:nvPr/>
            </p:nvCxnSpPr>
            <p:spPr bwMode="auto">
              <a:xfrm flipV="1">
                <a:off x="2400169" y="4291172"/>
                <a:ext cx="0" cy="263601"/>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39"/>
              <p:cNvCxnSpPr/>
              <p:nvPr/>
            </p:nvCxnSpPr>
            <p:spPr bwMode="auto">
              <a:xfrm flipV="1">
                <a:off x="4822758" y="4291172"/>
                <a:ext cx="0" cy="263601"/>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0"/>
              <p:cNvCxnSpPr/>
              <p:nvPr/>
            </p:nvCxnSpPr>
            <p:spPr bwMode="auto">
              <a:xfrm flipV="1">
                <a:off x="6176558" y="4291172"/>
                <a:ext cx="0" cy="263601"/>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ounded Rectangle 58"/>
              <p:cNvSpPr/>
              <p:nvPr/>
            </p:nvSpPr>
            <p:spPr bwMode="auto">
              <a:xfrm>
                <a:off x="5105802" y="1810227"/>
                <a:ext cx="967052" cy="337329"/>
              </a:xfrm>
              <a:prstGeom prst="roundRect">
                <a:avLst/>
              </a:prstGeom>
              <a:solidFill>
                <a:srgbClr val="C00000"/>
              </a:solidFill>
              <a:ln>
                <a:noFill/>
              </a:ln>
              <a:effectLst/>
            </p:spPr>
            <p:txBody>
              <a:bodyPr vert="horz" wrap="square" lIns="17989" tIns="54830" rIns="17989" bIns="54830" numCol="1" rtlCol="0" anchor="ctr" anchorCtr="0" compatLnSpc="1"/>
              <a:lstStyle/>
              <a:p>
                <a:pPr algn="ctr" defTabSz="1218565"/>
                <a:r>
                  <a:rPr lang="zh-CN" altLang="en-US" sz="1400" dirty="0">
                    <a:solidFill>
                      <a:schemeClr val="bg1"/>
                    </a:solidFill>
                  </a:rPr>
                  <a:t>业务应用</a:t>
                </a:r>
                <a:r>
                  <a:rPr lang="en-US" altLang="zh-CN" sz="1400" dirty="0">
                    <a:solidFill>
                      <a:schemeClr val="bg1"/>
                    </a:solidFill>
                  </a:rPr>
                  <a:t>2</a:t>
                </a:r>
                <a:endParaRPr lang="en-US" altLang="zh-CN" sz="1400" dirty="0">
                  <a:solidFill>
                    <a:schemeClr val="bg1"/>
                  </a:solidFill>
                </a:endParaRPr>
              </a:p>
            </p:txBody>
          </p:sp>
          <p:sp>
            <p:nvSpPr>
              <p:cNvPr id="46" name="TextBox 61"/>
              <p:cNvSpPr txBox="1"/>
              <p:nvPr/>
            </p:nvSpPr>
            <p:spPr>
              <a:xfrm>
                <a:off x="3458723" y="4773395"/>
                <a:ext cx="344966" cy="369332"/>
              </a:xfrm>
              <a:prstGeom prst="rect">
                <a:avLst/>
              </a:prstGeom>
              <a:noFill/>
              <a:ln>
                <a:noFill/>
              </a:ln>
            </p:spPr>
            <p:txBody>
              <a:bodyPr wrap="none" rtlCol="0">
                <a:spAutoFit/>
              </a:bodyPr>
              <a:lstStyle/>
              <a:p>
                <a:pPr defTabSz="1218565"/>
                <a:r>
                  <a:rPr lang="en-US" dirty="0"/>
                  <a:t>…</a:t>
                </a:r>
                <a:endParaRPr lang="en-US" dirty="0"/>
              </a:p>
            </p:txBody>
          </p:sp>
          <p:sp>
            <p:nvSpPr>
              <p:cNvPr id="47" name="Rounded Rectangle 62"/>
              <p:cNvSpPr/>
              <p:nvPr/>
            </p:nvSpPr>
            <p:spPr bwMode="auto">
              <a:xfrm>
                <a:off x="1844098" y="3142887"/>
                <a:ext cx="441670" cy="505991"/>
              </a:xfrm>
              <a:prstGeom prst="roundRect">
                <a:avLst/>
              </a:prstGeom>
              <a:solidFill>
                <a:sysClr val="window" lastClr="FFFFFF">
                  <a:lumMod val="50000"/>
                </a:sysClr>
              </a:solidFill>
              <a:ln>
                <a:noFill/>
              </a:ln>
              <a:effectLst/>
            </p:spPr>
            <p:txBody>
              <a:bodyPr vert="horz" wrap="square" lIns="17989" tIns="54830" rIns="17989" bIns="54830" numCol="1" rtlCol="0" anchor="ctr" anchorCtr="0" compatLnSpc="1"/>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1050" b="0" i="0" u="none" strike="noStrike" kern="0" cap="none" spc="0" normalizeH="0" baseline="0" noProof="0" dirty="0" smtClean="0">
                    <a:ln>
                      <a:noFill/>
                    </a:ln>
                    <a:solidFill>
                      <a:schemeClr val="bg1"/>
                    </a:solidFill>
                    <a:effectLst/>
                    <a:uLnTx/>
                    <a:uFillTx/>
                  </a:rPr>
                  <a:t>CM</a:t>
                </a:r>
                <a:endParaRPr kumimoji="0" lang="en-US" sz="1050" b="0" i="0" u="none" strike="noStrike" kern="0" cap="none" spc="0" normalizeH="0" baseline="0" noProof="0" dirty="0" smtClean="0">
                  <a:ln>
                    <a:noFill/>
                  </a:ln>
                  <a:solidFill>
                    <a:schemeClr val="bg1"/>
                  </a:solidFill>
                  <a:effectLst/>
                  <a:uLnTx/>
                  <a:uFillTx/>
                </a:endParaRPr>
              </a:p>
            </p:txBody>
          </p:sp>
          <p:cxnSp>
            <p:nvCxnSpPr>
              <p:cNvPr id="48" name="Straight Connector 69"/>
              <p:cNvCxnSpPr>
                <a:stCxn id="47" idx="2"/>
              </p:cNvCxnSpPr>
              <p:nvPr/>
            </p:nvCxnSpPr>
            <p:spPr bwMode="auto">
              <a:xfrm>
                <a:off x="2064934" y="3648879"/>
                <a:ext cx="1677" cy="242392"/>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ounded Rectangle 55"/>
              <p:cNvSpPr/>
              <p:nvPr/>
            </p:nvSpPr>
            <p:spPr bwMode="auto">
              <a:xfrm>
                <a:off x="2384134" y="3142887"/>
                <a:ext cx="441670" cy="505991"/>
              </a:xfrm>
              <a:prstGeom prst="roundRect">
                <a:avLst/>
              </a:prstGeom>
              <a:solidFill>
                <a:sysClr val="window" lastClr="FFFFFF">
                  <a:lumMod val="50000"/>
                </a:sysClr>
              </a:solidFill>
              <a:ln>
                <a:noFill/>
              </a:ln>
              <a:effectLst/>
            </p:spPr>
            <p:txBody>
              <a:bodyPr vert="horz" wrap="square" lIns="17989" tIns="54830" rIns="17989" bIns="54830" numCol="1" rtlCol="0" anchor="ctr" anchorCtr="0" compatLnSpc="1"/>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smtClean="0">
                    <a:ln>
                      <a:noFill/>
                    </a:ln>
                    <a:solidFill>
                      <a:schemeClr val="bg1"/>
                    </a:solidFill>
                    <a:effectLst/>
                    <a:uLnTx/>
                    <a:uFillTx/>
                  </a:rPr>
                  <a:t>GTM</a:t>
                </a:r>
                <a:endParaRPr kumimoji="0" lang="en-US" sz="1100" b="0" i="0" u="none" strike="noStrike" kern="0" cap="none" spc="0" normalizeH="0" baseline="0" noProof="0" dirty="0" smtClean="0">
                  <a:ln>
                    <a:noFill/>
                  </a:ln>
                  <a:solidFill>
                    <a:schemeClr val="bg1"/>
                  </a:solidFill>
                  <a:effectLst/>
                  <a:uLnTx/>
                  <a:uFillTx/>
                </a:endParaRPr>
              </a:p>
            </p:txBody>
          </p:sp>
          <p:cxnSp>
            <p:nvCxnSpPr>
              <p:cNvPr id="50" name="Straight Connector 56"/>
              <p:cNvCxnSpPr>
                <a:stCxn id="49" idx="2"/>
              </p:cNvCxnSpPr>
              <p:nvPr/>
            </p:nvCxnSpPr>
            <p:spPr bwMode="auto">
              <a:xfrm>
                <a:off x="2604969" y="3648878"/>
                <a:ext cx="0" cy="336110"/>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ounded Rectangle 33"/>
              <p:cNvSpPr/>
              <p:nvPr/>
            </p:nvSpPr>
            <p:spPr bwMode="auto">
              <a:xfrm>
                <a:off x="2884805" y="3142887"/>
                <a:ext cx="536287" cy="505991"/>
              </a:xfrm>
              <a:prstGeom prst="roundRect">
                <a:avLst/>
              </a:prstGeom>
              <a:solidFill>
                <a:sysClr val="window" lastClr="FFFFFF">
                  <a:lumMod val="50000"/>
                </a:sysClr>
              </a:solidFill>
              <a:ln>
                <a:noFill/>
              </a:ln>
              <a:effectLst/>
            </p:spPr>
            <p:txBody>
              <a:bodyPr vert="horz" wrap="square" lIns="17989" tIns="54830" rIns="17989" bIns="54830" numCol="1" rtlCol="0" anchor="ctr" anchorCtr="0" compatLnSpc="1"/>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smtClean="0">
                    <a:ln>
                      <a:noFill/>
                    </a:ln>
                    <a:solidFill>
                      <a:schemeClr val="bg1"/>
                    </a:solidFill>
                    <a:effectLst/>
                    <a:uLnTx/>
                    <a:uFillTx/>
                  </a:rPr>
                  <a:t>WLM</a:t>
                </a:r>
                <a:endParaRPr kumimoji="0" lang="en-US" altLang="zh-CN" sz="1100" b="0" i="0" u="none" strike="noStrike" kern="0" cap="none" spc="0" normalizeH="0" baseline="0" noProof="0" dirty="0" smtClean="0">
                  <a:ln>
                    <a:noFill/>
                  </a:ln>
                  <a:solidFill>
                    <a:schemeClr val="bg1"/>
                  </a:solidFill>
                  <a:effectLst/>
                  <a:uLnTx/>
                  <a:uFillTx/>
                </a:endParaRPr>
              </a:p>
            </p:txBody>
          </p:sp>
          <p:sp>
            <p:nvSpPr>
              <p:cNvPr id="52" name="Rounded Rectangle 57"/>
              <p:cNvSpPr/>
              <p:nvPr/>
            </p:nvSpPr>
            <p:spPr bwMode="auto">
              <a:xfrm>
                <a:off x="4664804" y="3137710"/>
                <a:ext cx="870182" cy="505991"/>
              </a:xfrm>
              <a:prstGeom prst="roundRect">
                <a:avLst/>
              </a:prstGeom>
              <a:solidFill>
                <a:srgbClr val="0070C0"/>
              </a:solidFill>
              <a:ln>
                <a:noFill/>
              </a:ln>
              <a:effectLst/>
            </p:spPr>
            <p:txBody>
              <a:bodyPr vert="horz" wrap="square" lIns="17989" tIns="54830" rIns="17989" bIns="54830" numCol="1" rtlCol="0" anchor="ctr" anchorCtr="0" compatLnSpc="1"/>
              <a:lstStyle/>
              <a:p>
                <a:pPr algn="ctr" defTabSz="1218565"/>
                <a:r>
                  <a:rPr lang="en-US" sz="1050" dirty="0">
                    <a:solidFill>
                      <a:schemeClr val="bg1"/>
                    </a:solidFill>
                  </a:rPr>
                  <a:t>Coordinator</a:t>
                </a:r>
                <a:endParaRPr lang="en-US" sz="1050" dirty="0">
                  <a:solidFill>
                    <a:schemeClr val="bg1"/>
                  </a:solidFill>
                </a:endParaRPr>
              </a:p>
              <a:p>
                <a:pPr algn="ctr" defTabSz="1218565"/>
                <a:r>
                  <a:rPr lang="en-US" sz="1050" dirty="0">
                    <a:solidFill>
                      <a:schemeClr val="bg1"/>
                    </a:solidFill>
                  </a:rPr>
                  <a:t>Node-2</a:t>
                </a:r>
                <a:endParaRPr lang="en-US" sz="1050" dirty="0">
                  <a:solidFill>
                    <a:schemeClr val="bg1"/>
                  </a:solidFill>
                </a:endParaRPr>
              </a:p>
            </p:txBody>
          </p:sp>
          <p:cxnSp>
            <p:nvCxnSpPr>
              <p:cNvPr id="53" name="Straight Connector 60"/>
              <p:cNvCxnSpPr>
                <a:stCxn id="52" idx="2"/>
              </p:cNvCxnSpPr>
              <p:nvPr/>
            </p:nvCxnSpPr>
            <p:spPr bwMode="auto">
              <a:xfrm flipH="1">
                <a:off x="5079597" y="3643701"/>
                <a:ext cx="20298" cy="341288"/>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66"/>
              <p:cNvCxnSpPr>
                <a:stCxn id="51" idx="2"/>
              </p:cNvCxnSpPr>
              <p:nvPr/>
            </p:nvCxnSpPr>
            <p:spPr bwMode="auto">
              <a:xfrm>
                <a:off x="3152948" y="3648879"/>
                <a:ext cx="0" cy="310990"/>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41"/>
              <p:cNvSpPr txBox="1"/>
              <p:nvPr/>
            </p:nvSpPr>
            <p:spPr>
              <a:xfrm>
                <a:off x="5513725" y="3206128"/>
                <a:ext cx="290464" cy="276999"/>
              </a:xfrm>
              <a:prstGeom prst="rect">
                <a:avLst/>
              </a:prstGeom>
              <a:noFill/>
              <a:ln>
                <a:noFill/>
              </a:ln>
            </p:spPr>
            <p:txBody>
              <a:bodyPr wrap="none" rtlCol="0">
                <a:spAutoFit/>
              </a:bodyPr>
              <a:lstStyle/>
              <a:p>
                <a:pPr defTabSz="1218565"/>
                <a:r>
                  <a:rPr lang="en-US" sz="1200" dirty="0"/>
                  <a:t>…</a:t>
                </a:r>
                <a:endParaRPr lang="en-US" sz="1200" dirty="0"/>
              </a:p>
            </p:txBody>
          </p:sp>
          <p:sp>
            <p:nvSpPr>
              <p:cNvPr id="56" name="Rounded Rectangle 43"/>
              <p:cNvSpPr/>
              <p:nvPr/>
            </p:nvSpPr>
            <p:spPr bwMode="auto">
              <a:xfrm>
                <a:off x="335089" y="3122949"/>
                <a:ext cx="1059190" cy="505991"/>
              </a:xfrm>
              <a:prstGeom prst="roundRect">
                <a:avLst/>
              </a:prstGeom>
              <a:solidFill>
                <a:srgbClr val="0070C0"/>
              </a:solidFill>
              <a:ln>
                <a:noFill/>
              </a:ln>
              <a:effectLst/>
            </p:spPr>
            <p:txBody>
              <a:bodyPr vert="horz" wrap="square" lIns="17989" tIns="54830" rIns="17989" bIns="54830" numCol="1" rtlCol="0" anchor="ctr" anchorCtr="0" compatLnSpc="1"/>
              <a:lstStyle/>
              <a:p>
                <a:pPr algn="ctr" defTabSz="1218565"/>
                <a:r>
                  <a:rPr lang="en-US" sz="1200" dirty="0">
                    <a:solidFill>
                      <a:schemeClr val="bg1"/>
                    </a:solidFill>
                  </a:rPr>
                  <a:t>GDS  Loader</a:t>
                </a:r>
                <a:endParaRPr lang="en-US" sz="1200" dirty="0">
                  <a:solidFill>
                    <a:schemeClr val="bg1"/>
                  </a:solidFill>
                </a:endParaRPr>
              </a:p>
            </p:txBody>
          </p:sp>
          <p:cxnSp>
            <p:nvCxnSpPr>
              <p:cNvPr id="57" name="Straight Connector 44"/>
              <p:cNvCxnSpPr/>
              <p:nvPr/>
            </p:nvCxnSpPr>
            <p:spPr bwMode="auto">
              <a:xfrm>
                <a:off x="855920" y="3627120"/>
                <a:ext cx="0" cy="242392"/>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ounded Rectangle 57"/>
              <p:cNvSpPr/>
              <p:nvPr/>
            </p:nvSpPr>
            <p:spPr bwMode="auto">
              <a:xfrm>
                <a:off x="3681882" y="3142887"/>
                <a:ext cx="952359" cy="505991"/>
              </a:xfrm>
              <a:prstGeom prst="roundRect">
                <a:avLst/>
              </a:prstGeom>
              <a:solidFill>
                <a:srgbClr val="0070C0"/>
              </a:solidFill>
              <a:ln>
                <a:noFill/>
              </a:ln>
              <a:effectLst/>
            </p:spPr>
            <p:txBody>
              <a:bodyPr vert="horz" wrap="square" lIns="17989" tIns="54830" rIns="17989" bIns="54830" numCol="1" rtlCol="0" anchor="ctr" anchorCtr="0" compatLnSpc="1"/>
              <a:lstStyle/>
              <a:p>
                <a:pPr algn="ctr" defTabSz="1218565"/>
                <a:r>
                  <a:rPr lang="en-US" sz="1050" dirty="0">
                    <a:solidFill>
                      <a:schemeClr val="bg1"/>
                    </a:solidFill>
                  </a:rPr>
                  <a:t>Coordinator</a:t>
                </a:r>
                <a:endParaRPr lang="en-US" sz="1050" dirty="0">
                  <a:solidFill>
                    <a:schemeClr val="bg1"/>
                  </a:solidFill>
                </a:endParaRPr>
              </a:p>
              <a:p>
                <a:pPr algn="ctr" defTabSz="1218565"/>
                <a:r>
                  <a:rPr lang="en-US" sz="1050" dirty="0">
                    <a:solidFill>
                      <a:schemeClr val="bg1"/>
                    </a:solidFill>
                  </a:rPr>
                  <a:t>Node-1</a:t>
                </a:r>
                <a:endParaRPr lang="en-US" sz="1050" dirty="0">
                  <a:solidFill>
                    <a:schemeClr val="bg1"/>
                  </a:solidFill>
                </a:endParaRPr>
              </a:p>
            </p:txBody>
          </p:sp>
          <p:sp>
            <p:nvSpPr>
              <p:cNvPr id="59" name="Rounded Rectangle 63"/>
              <p:cNvSpPr/>
              <p:nvPr/>
            </p:nvSpPr>
            <p:spPr bwMode="auto">
              <a:xfrm>
                <a:off x="3958407" y="1810227"/>
                <a:ext cx="996729" cy="337329"/>
              </a:xfrm>
              <a:prstGeom prst="roundRect">
                <a:avLst/>
              </a:prstGeom>
              <a:solidFill>
                <a:srgbClr val="C00000"/>
              </a:solidFill>
              <a:ln>
                <a:noFill/>
              </a:ln>
              <a:effectLst/>
            </p:spPr>
            <p:txBody>
              <a:bodyPr vert="horz" wrap="square" lIns="17989" tIns="54830" rIns="17989" bIns="54830" numCol="1" rtlCol="0" anchor="ctr" anchorCtr="0" compatLnSpc="1"/>
              <a:lstStyle/>
              <a:p>
                <a:pPr algn="ctr" defTabSz="1218565"/>
                <a:r>
                  <a:rPr lang="zh-CN" altLang="en-US" sz="1400" dirty="0">
                    <a:solidFill>
                      <a:schemeClr val="bg1"/>
                    </a:solidFill>
                  </a:rPr>
                  <a:t>业务应用</a:t>
                </a:r>
                <a:r>
                  <a:rPr lang="en-US" altLang="zh-CN" sz="1400" dirty="0">
                    <a:solidFill>
                      <a:schemeClr val="bg1"/>
                    </a:solidFill>
                  </a:rPr>
                  <a:t>1</a:t>
                </a:r>
                <a:endParaRPr lang="en-US" sz="1400" dirty="0">
                  <a:solidFill>
                    <a:schemeClr val="bg1"/>
                  </a:solidFill>
                </a:endParaRPr>
              </a:p>
            </p:txBody>
          </p:sp>
          <p:cxnSp>
            <p:nvCxnSpPr>
              <p:cNvPr id="60" name="Straight Connector 60"/>
              <p:cNvCxnSpPr/>
              <p:nvPr/>
            </p:nvCxnSpPr>
            <p:spPr bwMode="auto">
              <a:xfrm>
                <a:off x="4217915" y="3627121"/>
                <a:ext cx="0" cy="341286"/>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Rounded Rectangle 9"/>
              <p:cNvSpPr/>
              <p:nvPr/>
            </p:nvSpPr>
            <p:spPr bwMode="auto">
              <a:xfrm>
                <a:off x="333842" y="3869513"/>
                <a:ext cx="6341484" cy="421659"/>
              </a:xfrm>
              <a:prstGeom prst="roundRect">
                <a:avLst/>
              </a:prstGeom>
              <a:solidFill>
                <a:srgbClr val="4BACC6">
                  <a:lumMod val="75000"/>
                </a:srgbClr>
              </a:solidFill>
              <a:ln>
                <a:noFill/>
              </a:ln>
              <a:effectLst/>
            </p:spPr>
            <p:txBody>
              <a:bodyPr vert="horz" wrap="square" lIns="109660" tIns="54830" rIns="109660" bIns="54830" numCol="1" rtlCol="0" anchor="ctr" anchorCtr="0" compatLnSpc="1"/>
              <a:lstStyle/>
              <a:p>
                <a:pPr marL="0" marR="0" lvl="0" indent="0" defTabSz="1218565"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chemeClr val="bg1"/>
                    </a:solidFill>
                    <a:effectLst/>
                    <a:uLnTx/>
                    <a:uFillTx/>
                  </a:rPr>
                  <a:t>网络通道（</a:t>
                </a:r>
                <a:r>
                  <a:rPr kumimoji="0" lang="en-US" altLang="zh-CN" sz="1400" b="0" i="0" u="none" strike="noStrike" kern="0" cap="none" spc="0" normalizeH="0" baseline="0" noProof="0" dirty="0" smtClean="0">
                    <a:ln>
                      <a:noFill/>
                    </a:ln>
                    <a:solidFill>
                      <a:schemeClr val="bg1"/>
                    </a:solidFill>
                    <a:effectLst/>
                    <a:uLnTx/>
                    <a:uFillTx/>
                  </a:rPr>
                  <a:t>10GE</a:t>
                </a:r>
                <a:r>
                  <a:rPr kumimoji="0" lang="zh-CN" altLang="en-US" sz="1400" b="0" i="0" u="none" strike="noStrike" kern="0" cap="none" spc="0" normalizeH="0" baseline="0" noProof="0" dirty="0" smtClean="0">
                    <a:ln>
                      <a:noFill/>
                    </a:ln>
                    <a:solidFill>
                      <a:schemeClr val="bg1"/>
                    </a:solidFill>
                    <a:effectLst/>
                    <a:uLnTx/>
                    <a:uFillTx/>
                  </a:rPr>
                  <a:t>）</a:t>
                </a:r>
                <a:endParaRPr kumimoji="0" lang="en-US" sz="1400" b="0" i="0" u="none" strike="noStrike" kern="0" cap="none" spc="0" normalizeH="0" baseline="0" noProof="0" dirty="0" smtClean="0">
                  <a:ln>
                    <a:noFill/>
                  </a:ln>
                  <a:solidFill>
                    <a:schemeClr val="bg1"/>
                  </a:solidFill>
                  <a:effectLst/>
                  <a:uLnTx/>
                  <a:uFillTx/>
                </a:endParaRPr>
              </a:p>
            </p:txBody>
          </p:sp>
          <p:cxnSp>
            <p:nvCxnSpPr>
              <p:cNvPr id="62" name="曲线连接符 61"/>
              <p:cNvCxnSpPr>
                <a:stCxn id="59" idx="2"/>
                <a:endCxn id="58" idx="0"/>
              </p:cNvCxnSpPr>
              <p:nvPr/>
            </p:nvCxnSpPr>
            <p:spPr>
              <a:xfrm rot="5400000">
                <a:off x="3809752" y="2495866"/>
                <a:ext cx="995331" cy="298710"/>
              </a:xfrm>
              <a:prstGeom prst="curvedConnector3">
                <a:avLst/>
              </a:prstGeom>
              <a:noFill/>
              <a:ln w="12700">
                <a:solidFill>
                  <a:sysClr val="window" lastClr="FFFFFF">
                    <a:lumMod val="50000"/>
                  </a:sys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曲线连接符 62"/>
              <p:cNvCxnSpPr>
                <a:stCxn id="45" idx="2"/>
                <a:endCxn id="52" idx="0"/>
              </p:cNvCxnSpPr>
              <p:nvPr/>
            </p:nvCxnSpPr>
            <p:spPr>
              <a:xfrm rot="5400000">
                <a:off x="4849535" y="2397917"/>
                <a:ext cx="990154" cy="489433"/>
              </a:xfrm>
              <a:prstGeom prst="curvedConnector3">
                <a:avLst>
                  <a:gd name="adj1" fmla="val 50000"/>
                </a:avLst>
              </a:prstGeom>
              <a:noFill/>
              <a:ln w="12700">
                <a:solidFill>
                  <a:srgbClr val="00B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曲线连接符 63"/>
              <p:cNvCxnSpPr>
                <a:stCxn id="45" idx="2"/>
                <a:endCxn id="36" idx="0"/>
              </p:cNvCxnSpPr>
              <p:nvPr/>
            </p:nvCxnSpPr>
            <p:spPr>
              <a:xfrm rot="16200000" flipH="1">
                <a:off x="5415945" y="2320939"/>
                <a:ext cx="995331" cy="648564"/>
              </a:xfrm>
              <a:prstGeom prst="curvedConnector3">
                <a:avLst>
                  <a:gd name="adj1" fmla="val 50000"/>
                </a:avLst>
              </a:prstGeom>
              <a:noFill/>
              <a:ln w="12700">
                <a:solidFill>
                  <a:srgbClr val="00B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曲线连接符 64"/>
              <p:cNvCxnSpPr>
                <a:stCxn id="45" idx="2"/>
                <a:endCxn id="58" idx="0"/>
              </p:cNvCxnSpPr>
              <p:nvPr/>
            </p:nvCxnSpPr>
            <p:spPr>
              <a:xfrm rot="5400000">
                <a:off x="4376030" y="1929588"/>
                <a:ext cx="995331" cy="1431266"/>
              </a:xfrm>
              <a:prstGeom prst="curvedConnector3">
                <a:avLst>
                  <a:gd name="adj1" fmla="val 50000"/>
                </a:avLst>
              </a:prstGeom>
              <a:noFill/>
              <a:ln w="12700">
                <a:solidFill>
                  <a:srgbClr val="00B05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曲线连接符 65"/>
              <p:cNvCxnSpPr>
                <a:stCxn id="59" idx="2"/>
                <a:endCxn id="52" idx="0"/>
              </p:cNvCxnSpPr>
              <p:nvPr/>
            </p:nvCxnSpPr>
            <p:spPr>
              <a:xfrm rot="16200000" flipH="1">
                <a:off x="4283256" y="2321071"/>
                <a:ext cx="990154" cy="643123"/>
              </a:xfrm>
              <a:prstGeom prst="curvedConnector3">
                <a:avLst>
                  <a:gd name="adj1" fmla="val 50000"/>
                </a:avLst>
              </a:prstGeom>
              <a:noFill/>
              <a:ln w="12700">
                <a:solidFill>
                  <a:sysClr val="window" lastClr="FFFFFF">
                    <a:lumMod val="50000"/>
                  </a:sys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曲线连接符 66"/>
              <p:cNvCxnSpPr>
                <a:stCxn id="59" idx="2"/>
                <a:endCxn id="36" idx="0"/>
              </p:cNvCxnSpPr>
              <p:nvPr/>
            </p:nvCxnSpPr>
            <p:spPr>
              <a:xfrm rot="16200000" flipH="1">
                <a:off x="4849667" y="1754661"/>
                <a:ext cx="995331" cy="1781120"/>
              </a:xfrm>
              <a:prstGeom prst="curvedConnector3">
                <a:avLst>
                  <a:gd name="adj1" fmla="val 50000"/>
                </a:avLst>
              </a:prstGeom>
              <a:noFill/>
              <a:ln w="12700">
                <a:solidFill>
                  <a:sysClr val="window" lastClr="FFFFFF">
                    <a:lumMod val="50000"/>
                  </a:sys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Freeform 6"/>
              <p:cNvSpPr/>
              <p:nvPr/>
            </p:nvSpPr>
            <p:spPr bwMode="auto">
              <a:xfrm>
                <a:off x="214541" y="5157461"/>
                <a:ext cx="6424632" cy="551672"/>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1" fmla="*/ 8448 w 10000"/>
                  <a:gd name="connsiteY0-2" fmla="*/ 9807 h 10000"/>
                  <a:gd name="connsiteX1-3" fmla="*/ 1220 w 10000"/>
                  <a:gd name="connsiteY1-4" fmla="*/ 9711 h 10000"/>
                  <a:gd name="connsiteX2-5" fmla="*/ 199 w 10000"/>
                  <a:gd name="connsiteY2-6" fmla="*/ 6988 h 10000"/>
                  <a:gd name="connsiteX3-7" fmla="*/ 1470 w 10000"/>
                  <a:gd name="connsiteY3-8" fmla="*/ 4211 h 10000"/>
                  <a:gd name="connsiteX4-9" fmla="*/ 3806 w 10000"/>
                  <a:gd name="connsiteY4-10" fmla="*/ 627 h 10000"/>
                  <a:gd name="connsiteX5-11" fmla="*/ 6684 w 10000"/>
                  <a:gd name="connsiteY5-12" fmla="*/ 2940 h 10000"/>
                  <a:gd name="connsiteX6-13" fmla="*/ 8621 w 10000"/>
                  <a:gd name="connsiteY6-14" fmla="*/ 2867 h 10000"/>
                  <a:gd name="connsiteX7-15" fmla="*/ 9353 w 10000"/>
                  <a:gd name="connsiteY7-16" fmla="*/ 5815 h 10000"/>
                  <a:gd name="connsiteX8-17" fmla="*/ 9841 w 10000"/>
                  <a:gd name="connsiteY8-18" fmla="*/ 8096 h 10000"/>
                  <a:gd name="connsiteX9-19" fmla="*/ 8448 w 10000"/>
                  <a:gd name="connsiteY9-20" fmla="*/ 9807 h 10000"/>
                  <a:gd name="connsiteX0-21" fmla="*/ 8448 w 10000"/>
                  <a:gd name="connsiteY0-22" fmla="*/ 9807 h 10000"/>
                  <a:gd name="connsiteX1-23" fmla="*/ 1220 w 10000"/>
                  <a:gd name="connsiteY1-24" fmla="*/ 9711 h 10000"/>
                  <a:gd name="connsiteX2-25" fmla="*/ 199 w 10000"/>
                  <a:gd name="connsiteY2-26" fmla="*/ 6988 h 10000"/>
                  <a:gd name="connsiteX3-27" fmla="*/ 1638 w 10000"/>
                  <a:gd name="connsiteY3-28" fmla="*/ 4336 h 10000"/>
                  <a:gd name="connsiteX4-29" fmla="*/ 3806 w 10000"/>
                  <a:gd name="connsiteY4-30" fmla="*/ 627 h 10000"/>
                  <a:gd name="connsiteX5-31" fmla="*/ 6684 w 10000"/>
                  <a:gd name="connsiteY5-32" fmla="*/ 2940 h 10000"/>
                  <a:gd name="connsiteX6-33" fmla="*/ 8621 w 10000"/>
                  <a:gd name="connsiteY6-34" fmla="*/ 2867 h 10000"/>
                  <a:gd name="connsiteX7-35" fmla="*/ 9353 w 10000"/>
                  <a:gd name="connsiteY7-36" fmla="*/ 5815 h 10000"/>
                  <a:gd name="connsiteX8-37" fmla="*/ 9841 w 10000"/>
                  <a:gd name="connsiteY8-38" fmla="*/ 8096 h 10000"/>
                  <a:gd name="connsiteX9-39" fmla="*/ 8448 w 10000"/>
                  <a:gd name="connsiteY9-40" fmla="*/ 9807 h 10000"/>
                  <a:gd name="connsiteX0-41" fmla="*/ 8448 w 10000"/>
                  <a:gd name="connsiteY0-42" fmla="*/ 9807 h 10000"/>
                  <a:gd name="connsiteX1-43" fmla="*/ 1220 w 10000"/>
                  <a:gd name="connsiteY1-44" fmla="*/ 9711 h 10000"/>
                  <a:gd name="connsiteX2-45" fmla="*/ 199 w 10000"/>
                  <a:gd name="connsiteY2-46" fmla="*/ 6988 h 10000"/>
                  <a:gd name="connsiteX3-47" fmla="*/ 1638 w 10000"/>
                  <a:gd name="connsiteY3-48" fmla="*/ 4336 h 10000"/>
                  <a:gd name="connsiteX4-49" fmla="*/ 3806 w 10000"/>
                  <a:gd name="connsiteY4-50" fmla="*/ 627 h 10000"/>
                  <a:gd name="connsiteX5-51" fmla="*/ 6684 w 10000"/>
                  <a:gd name="connsiteY5-52" fmla="*/ 2940 h 10000"/>
                  <a:gd name="connsiteX6-53" fmla="*/ 8621 w 10000"/>
                  <a:gd name="connsiteY6-54" fmla="*/ 2867 h 10000"/>
                  <a:gd name="connsiteX7-55" fmla="*/ 9054 w 10000"/>
                  <a:gd name="connsiteY7-56" fmla="*/ 5692 h 10000"/>
                  <a:gd name="connsiteX8-57" fmla="*/ 9841 w 10000"/>
                  <a:gd name="connsiteY8-58" fmla="*/ 8096 h 10000"/>
                  <a:gd name="connsiteX9-59" fmla="*/ 8448 w 10000"/>
                  <a:gd name="connsiteY9-60" fmla="*/ 9807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solidFill>
                <a:schemeClr val="bg1">
                  <a:lumMod val="85000"/>
                </a:schemeClr>
              </a:solidFill>
              <a:ln w="12700" cap="flat">
                <a:solidFill>
                  <a:schemeClr val="bg1">
                    <a:lumMod val="85000"/>
                  </a:schemeClr>
                </a:solidFill>
                <a:prstDash val="solid"/>
                <a:miter lim="800000"/>
              </a:ln>
            </p:spPr>
            <p:txBody>
              <a:bodyPr vert="horz" wrap="none" lIns="0" tIns="0" rIns="0" bIns="0" numCol="1" anchor="t" anchorCtr="0" compatLnSpc="1"/>
              <a:lstStyle/>
              <a:p>
                <a:pPr defTabSz="766445">
                  <a:defRPr/>
                </a:pPr>
                <a:endParaRPr lang="zh-CN" altLang="en-US" sz="1000" kern="0" dirty="0">
                  <a:cs typeface="Arial" panose="020B0604020202020204" pitchFamily="34" charset="0"/>
                </a:endParaRPr>
              </a:p>
            </p:txBody>
          </p:sp>
          <p:sp>
            <p:nvSpPr>
              <p:cNvPr id="69" name="流程图: 磁盘 68"/>
              <p:cNvSpPr/>
              <p:nvPr/>
            </p:nvSpPr>
            <p:spPr>
              <a:xfrm>
                <a:off x="2249014" y="5358523"/>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流程图: 磁盘 69"/>
              <p:cNvSpPr/>
              <p:nvPr/>
            </p:nvSpPr>
            <p:spPr>
              <a:xfrm>
                <a:off x="2249013" y="5456530"/>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流程图: 磁盘 70"/>
              <p:cNvSpPr/>
              <p:nvPr/>
            </p:nvSpPr>
            <p:spPr>
              <a:xfrm>
                <a:off x="2249012" y="5453339"/>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流程图: 磁盘 71"/>
              <p:cNvSpPr/>
              <p:nvPr/>
            </p:nvSpPr>
            <p:spPr>
              <a:xfrm>
                <a:off x="2249011" y="5551346"/>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流程图: 磁盘 72"/>
              <p:cNvSpPr/>
              <p:nvPr/>
            </p:nvSpPr>
            <p:spPr>
              <a:xfrm>
                <a:off x="2972109" y="5358523"/>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流程图: 磁盘 73"/>
              <p:cNvSpPr/>
              <p:nvPr/>
            </p:nvSpPr>
            <p:spPr>
              <a:xfrm>
                <a:off x="2972108" y="5456530"/>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流程图: 磁盘 74"/>
              <p:cNvSpPr/>
              <p:nvPr/>
            </p:nvSpPr>
            <p:spPr>
              <a:xfrm>
                <a:off x="2972107" y="5453339"/>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流程图: 磁盘 75"/>
              <p:cNvSpPr/>
              <p:nvPr/>
            </p:nvSpPr>
            <p:spPr>
              <a:xfrm>
                <a:off x="2972106" y="5551346"/>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流程图: 磁盘 76"/>
              <p:cNvSpPr/>
              <p:nvPr/>
            </p:nvSpPr>
            <p:spPr>
              <a:xfrm>
                <a:off x="3650834" y="5358523"/>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流程图: 磁盘 77"/>
              <p:cNvSpPr/>
              <p:nvPr/>
            </p:nvSpPr>
            <p:spPr>
              <a:xfrm>
                <a:off x="3650833" y="5456530"/>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流程图: 磁盘 78"/>
              <p:cNvSpPr/>
              <p:nvPr/>
            </p:nvSpPr>
            <p:spPr>
              <a:xfrm>
                <a:off x="3650832" y="5453339"/>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流程图: 磁盘 79"/>
              <p:cNvSpPr/>
              <p:nvPr/>
            </p:nvSpPr>
            <p:spPr>
              <a:xfrm>
                <a:off x="3650831" y="5551346"/>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流程图: 磁盘 80"/>
              <p:cNvSpPr/>
              <p:nvPr/>
            </p:nvSpPr>
            <p:spPr>
              <a:xfrm>
                <a:off x="4345761" y="5358523"/>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流程图: 磁盘 81"/>
              <p:cNvSpPr/>
              <p:nvPr/>
            </p:nvSpPr>
            <p:spPr>
              <a:xfrm>
                <a:off x="4345760" y="5456530"/>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 name="流程图: 磁盘 82"/>
              <p:cNvSpPr/>
              <p:nvPr/>
            </p:nvSpPr>
            <p:spPr>
              <a:xfrm>
                <a:off x="4345759" y="5453339"/>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流程图: 磁盘 83"/>
              <p:cNvSpPr/>
              <p:nvPr/>
            </p:nvSpPr>
            <p:spPr>
              <a:xfrm>
                <a:off x="4345758" y="5551346"/>
                <a:ext cx="582208" cy="121699"/>
              </a:xfrm>
              <a:prstGeom prst="flowChartMagneticDisk">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 name="文本框 84"/>
              <p:cNvSpPr txBox="1"/>
              <p:nvPr/>
            </p:nvSpPr>
            <p:spPr>
              <a:xfrm>
                <a:off x="952260" y="5314043"/>
                <a:ext cx="1020559" cy="461665"/>
              </a:xfrm>
              <a:prstGeom prst="rect">
                <a:avLst/>
              </a:prstGeom>
              <a:noFill/>
              <a:ln>
                <a:noFill/>
              </a:ln>
            </p:spPr>
            <p:txBody>
              <a:bodyPr wrap="square" rtlCol="0">
                <a:spAutoFit/>
              </a:bodyPr>
              <a:lstStyle/>
              <a:p>
                <a:r>
                  <a:rPr lang="zh-CN" altLang="en-US" sz="1200" dirty="0" smtClean="0"/>
                  <a:t>云存储</a:t>
                </a:r>
                <a:r>
                  <a:rPr lang="en-US" altLang="zh-CN" sz="1200" dirty="0" smtClean="0"/>
                  <a:t>/</a:t>
                </a:r>
                <a:endParaRPr lang="en-US" altLang="zh-CN" sz="1200" dirty="0" smtClean="0"/>
              </a:p>
              <a:p>
                <a:r>
                  <a:rPr lang="en-US" altLang="zh-CN" sz="1200" dirty="0" smtClean="0"/>
                  <a:t>Local Disk</a:t>
                </a:r>
                <a:endParaRPr lang="en-US" altLang="zh-CN" sz="1200" dirty="0"/>
              </a:p>
            </p:txBody>
          </p:sp>
          <p:cxnSp>
            <p:nvCxnSpPr>
              <p:cNvPr id="86" name="Straight Connector 14"/>
              <p:cNvCxnSpPr/>
              <p:nvPr/>
            </p:nvCxnSpPr>
            <p:spPr bwMode="auto">
              <a:xfrm>
                <a:off x="895375" y="4982154"/>
                <a:ext cx="0" cy="180000"/>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14"/>
              <p:cNvCxnSpPr/>
              <p:nvPr/>
            </p:nvCxnSpPr>
            <p:spPr bwMode="auto">
              <a:xfrm>
                <a:off x="2402988" y="4982154"/>
                <a:ext cx="0" cy="180000"/>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14"/>
              <p:cNvCxnSpPr/>
              <p:nvPr/>
            </p:nvCxnSpPr>
            <p:spPr bwMode="auto">
              <a:xfrm>
                <a:off x="4841612" y="4982154"/>
                <a:ext cx="0" cy="180000"/>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14"/>
              <p:cNvCxnSpPr/>
              <p:nvPr/>
            </p:nvCxnSpPr>
            <p:spPr bwMode="auto">
              <a:xfrm>
                <a:off x="6195412" y="4982154"/>
                <a:ext cx="0" cy="180000"/>
              </a:xfrm>
              <a:prstGeom prst="line">
                <a:avLst/>
              </a:prstGeom>
              <a:noFill/>
              <a:ln>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ounded Rectangle 65"/>
              <p:cNvSpPr/>
              <p:nvPr/>
            </p:nvSpPr>
            <p:spPr bwMode="auto">
              <a:xfrm>
                <a:off x="7205771" y="5490552"/>
                <a:ext cx="938111" cy="381912"/>
              </a:xfrm>
              <a:prstGeom prst="roundRect">
                <a:avLst/>
              </a:prstGeom>
              <a:solidFill>
                <a:srgbClr val="0070C0"/>
              </a:solidFill>
              <a:ln>
                <a:solidFill>
                  <a:sysClr val="window" lastClr="FFFFFF"/>
                </a:solidFill>
              </a:ln>
              <a:effectLst/>
            </p:spPr>
            <p:txBody>
              <a:bodyPr vert="horz" wrap="square" lIns="54830" tIns="54830" rIns="54830" bIns="54830" numCol="1" rtlCol="0" anchor="ctr" anchorCtr="0" compatLnSpc="1"/>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smtClean="0">
                    <a:ln>
                      <a:noFill/>
                    </a:ln>
                    <a:solidFill>
                      <a:schemeClr val="bg1"/>
                    </a:solidFill>
                    <a:effectLst/>
                    <a:uLnTx/>
                    <a:uFillTx/>
                  </a:rPr>
                  <a:t>GDS  Loader</a:t>
                </a:r>
                <a:endParaRPr kumimoji="0" lang="en-US" altLang="zh-CN" sz="1000" b="0" i="0" u="none" strike="noStrike" kern="0" cap="none" spc="0" normalizeH="0" baseline="0" noProof="0" dirty="0" smtClean="0">
                  <a:ln>
                    <a:noFill/>
                  </a:ln>
                  <a:solidFill>
                    <a:schemeClr val="bg1"/>
                  </a:solidFill>
                  <a:effectLst/>
                  <a:uLnTx/>
                  <a:uFillTx/>
                </a:endParaRPr>
              </a:p>
            </p:txBody>
          </p:sp>
          <p:sp>
            <p:nvSpPr>
              <p:cNvPr id="91" name="TextBox 67"/>
              <p:cNvSpPr txBox="1"/>
              <p:nvPr/>
            </p:nvSpPr>
            <p:spPr>
              <a:xfrm>
                <a:off x="8146162" y="5491652"/>
                <a:ext cx="3357771" cy="461665"/>
              </a:xfrm>
              <a:prstGeom prst="rect">
                <a:avLst/>
              </a:prstGeom>
              <a:noFill/>
            </p:spPr>
            <p:txBody>
              <a:bodyPr wrap="square" rtlCol="0">
                <a:spAutoFit/>
              </a:bodyPr>
              <a:lstStyle/>
              <a:p>
                <a:pPr marL="205740" indent="-205740" defTabSz="1218565">
                  <a:buSzPct val="50000"/>
                  <a:buFont typeface="Wingdings" panose="05000000000000000000" pitchFamily="2" charset="2"/>
                  <a:buChar char="l"/>
                </a:pPr>
                <a:r>
                  <a:rPr lang="zh-CN" altLang="en-US" sz="1200" dirty="0"/>
                  <a:t>并行数据加载，可配置多</a:t>
                </a:r>
                <a:r>
                  <a:rPr lang="zh-CN" altLang="en-US" sz="1200" dirty="0" smtClean="0"/>
                  <a:t>个；</a:t>
                </a:r>
                <a:endParaRPr lang="en-US" altLang="zh-CN" sz="1200" dirty="0"/>
              </a:p>
              <a:p>
                <a:pPr marL="205740" indent="-205740" defTabSz="1218565">
                  <a:buSzPct val="50000"/>
                  <a:buFont typeface="Wingdings" panose="05000000000000000000" pitchFamily="2" charset="2"/>
                  <a:buChar char="l"/>
                </a:pPr>
                <a:r>
                  <a:rPr lang="zh-CN" altLang="en-US" sz="1200" dirty="0"/>
                  <a:t>支持文本文件格式，错误数据自动</a:t>
                </a:r>
                <a:r>
                  <a:rPr lang="zh-CN" altLang="en-US" sz="1200" dirty="0" smtClean="0"/>
                  <a:t>识别。</a:t>
                </a:r>
                <a:endParaRPr lang="en-US" altLang="zh-CN" sz="1200" dirty="0"/>
              </a:p>
            </p:txBody>
          </p:sp>
        </p:grpSp>
        <p:sp>
          <p:nvSpPr>
            <p:cNvPr id="93" name="TextBox 52"/>
            <p:cNvSpPr txBox="1"/>
            <p:nvPr/>
          </p:nvSpPr>
          <p:spPr>
            <a:xfrm>
              <a:off x="8146163" y="2526834"/>
              <a:ext cx="3371378" cy="830997"/>
            </a:xfrm>
            <a:prstGeom prst="rect">
              <a:avLst/>
            </a:prstGeom>
            <a:noFill/>
          </p:spPr>
          <p:txBody>
            <a:bodyPr wrap="square" rtlCol="0">
              <a:spAutoFit/>
            </a:bodyPr>
            <a:lstStyle/>
            <a:p>
              <a:pPr marL="205740" indent="-205740" defTabSz="1218565">
                <a:buSzPct val="50000"/>
                <a:buFont typeface="Wingdings" panose="05000000000000000000" pitchFamily="2" charset="2"/>
                <a:buChar char="l"/>
              </a:pPr>
              <a:r>
                <a:rPr lang="zh-CN" altLang="en-US" sz="1200" dirty="0"/>
                <a:t>全局事务</a:t>
              </a:r>
              <a:r>
                <a:rPr lang="zh-CN" altLang="en-US" sz="1200" dirty="0" smtClean="0"/>
                <a:t>控制器</a:t>
              </a:r>
              <a:r>
                <a:rPr lang="en-US" altLang="zh-CN" sz="1200" dirty="0" smtClean="0"/>
                <a:t>(Global </a:t>
              </a:r>
              <a:r>
                <a:rPr lang="en-US" altLang="zh-CN" sz="1200" dirty="0"/>
                <a:t>Transaction </a:t>
              </a:r>
              <a:r>
                <a:rPr lang="en-US" altLang="zh-CN" sz="1200" dirty="0" smtClean="0"/>
                <a:t>Manager)</a:t>
              </a:r>
              <a:r>
                <a:rPr lang="zh-CN" altLang="en-US" sz="1200" dirty="0" smtClean="0"/>
                <a:t>；</a:t>
              </a:r>
              <a:endParaRPr lang="en-US" altLang="zh-CN" sz="1200" dirty="0"/>
            </a:p>
            <a:p>
              <a:pPr marL="205740" indent="-205740" defTabSz="1218565">
                <a:buSzPct val="50000"/>
                <a:buFont typeface="Wingdings" panose="05000000000000000000" pitchFamily="2" charset="2"/>
                <a:buChar char="l"/>
              </a:pPr>
              <a:r>
                <a:rPr lang="zh-CN" altLang="en-US" sz="1200" dirty="0"/>
                <a:t>提供全局事务控制所需的信息，采用多版本并发控制</a:t>
              </a:r>
              <a:r>
                <a:rPr lang="en-US" altLang="zh-CN" sz="1200" dirty="0"/>
                <a:t>MVCC</a:t>
              </a:r>
              <a:r>
                <a:rPr lang="zh-CN" altLang="en-US" sz="1200" dirty="0" smtClean="0"/>
                <a:t>机制。</a:t>
              </a:r>
              <a:endParaRPr lang="en-US" sz="120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smtClean="0">
                <a:latin typeface="+mn-lt"/>
                <a:ea typeface="+mn-ea"/>
                <a:cs typeface="+mn-ea"/>
                <a:sym typeface="+mn-lt"/>
              </a:rPr>
              <a:t>产品优势 </a:t>
            </a:r>
            <a:r>
              <a:rPr lang="en-US" altLang="zh-CN" sz="3600" dirty="0" smtClean="0">
                <a:latin typeface="+mn-lt"/>
                <a:ea typeface="+mn-ea"/>
                <a:cs typeface="+mn-ea"/>
                <a:sym typeface="+mn-lt"/>
              </a:rPr>
              <a:t>(1)</a:t>
            </a:r>
            <a:endParaRPr lang="en-US" dirty="0">
              <a:latin typeface="+mn-lt"/>
              <a:ea typeface="+mn-ea"/>
              <a:cs typeface="+mn-ea"/>
              <a:sym typeface="+mn-lt"/>
            </a:endParaRPr>
          </a:p>
        </p:txBody>
      </p:sp>
      <p:sp>
        <p:nvSpPr>
          <p:cNvPr id="4" name="文本占位符 3"/>
          <p:cNvSpPr>
            <a:spLocks noGrp="1"/>
          </p:cNvSpPr>
          <p:nvPr>
            <p:ph type="body" sz="quarter" idx="10"/>
          </p:nvPr>
        </p:nvSpPr>
        <p:spPr/>
        <p:txBody>
          <a:bodyPr/>
          <a:lstStyle/>
          <a:p>
            <a:r>
              <a:rPr lang="en-US" altLang="zh-CN" sz="1600" dirty="0" err="1" smtClean="0">
                <a:sym typeface="+mn-lt"/>
              </a:rPr>
              <a:t>GaussDB</a:t>
            </a:r>
            <a:r>
              <a:rPr lang="en-US" altLang="zh-CN" sz="1600" dirty="0" smtClean="0">
                <a:sym typeface="+mn-lt"/>
              </a:rPr>
              <a:t>(DWS)</a:t>
            </a:r>
            <a:r>
              <a:rPr lang="zh-CN" altLang="en-US" sz="1600" dirty="0" smtClean="0">
                <a:latin typeface="+mn-lt"/>
                <a:ea typeface="+mn-ea"/>
                <a:cs typeface="+mn-ea"/>
                <a:sym typeface="+mn-lt"/>
              </a:rPr>
              <a:t>与</a:t>
            </a:r>
            <a:r>
              <a:rPr lang="zh-CN" altLang="en-US" sz="1600" dirty="0">
                <a:latin typeface="+mn-lt"/>
                <a:ea typeface="+mn-ea"/>
                <a:cs typeface="+mn-ea"/>
                <a:sym typeface="+mn-lt"/>
              </a:rPr>
              <a:t>传统数据仓库相比，主要有以下特点与显著优势，可解决多行业超大规模数据处理与通用平台管理问题：</a:t>
            </a:r>
            <a:endParaRPr lang="zh-CN" altLang="en-US" sz="1600" dirty="0">
              <a:latin typeface="+mn-lt"/>
              <a:ea typeface="+mn-ea"/>
              <a:cs typeface="+mn-ea"/>
              <a:sym typeface="+mn-lt"/>
            </a:endParaRPr>
          </a:p>
          <a:p>
            <a:r>
              <a:rPr lang="zh-CN" altLang="en-US" sz="1600" dirty="0" smtClean="0">
                <a:latin typeface="+mn-lt"/>
                <a:ea typeface="+mn-ea"/>
                <a:cs typeface="+mn-ea"/>
                <a:sym typeface="+mn-lt"/>
              </a:rPr>
              <a:t>易使用</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一站式可视化</a:t>
            </a:r>
            <a:r>
              <a:rPr lang="zh-CN" altLang="en-US" sz="1400" dirty="0">
                <a:latin typeface="+mn-lt"/>
                <a:ea typeface="+mn-ea"/>
                <a:cs typeface="+mn-ea"/>
                <a:sym typeface="+mn-lt"/>
              </a:rPr>
              <a:t>便捷管理：通过</a:t>
            </a:r>
            <a:r>
              <a:rPr lang="zh-CN" altLang="en-US" sz="1400" dirty="0" smtClean="0">
                <a:latin typeface="+mn-lt"/>
                <a:ea typeface="+mn-ea"/>
                <a:cs typeface="+mn-ea"/>
                <a:sym typeface="+mn-lt"/>
              </a:rPr>
              <a:t>使用</a:t>
            </a:r>
            <a:r>
              <a:rPr lang="en-US" altLang="zh-CN" sz="1400" dirty="0" err="1" smtClean="0">
                <a:sym typeface="+mn-lt"/>
              </a:rPr>
              <a:t>GaussDB</a:t>
            </a:r>
            <a:r>
              <a:rPr lang="en-US" altLang="zh-CN" sz="1400" dirty="0" smtClean="0">
                <a:sym typeface="+mn-lt"/>
              </a:rPr>
              <a:t>(DWS)</a:t>
            </a:r>
            <a:r>
              <a:rPr lang="zh-CN" altLang="en-US" sz="1400" dirty="0" smtClean="0">
                <a:latin typeface="+mn-lt"/>
                <a:ea typeface="+mn-ea"/>
                <a:cs typeface="+mn-ea"/>
                <a:sym typeface="+mn-lt"/>
              </a:rPr>
              <a:t>管理控制</a:t>
            </a:r>
            <a:r>
              <a:rPr lang="zh-CN" altLang="en-US" sz="1400" dirty="0">
                <a:latin typeface="+mn-lt"/>
                <a:ea typeface="+mn-ea"/>
                <a:cs typeface="+mn-ea"/>
                <a:sym typeface="+mn-lt"/>
              </a:rPr>
              <a:t>台，完成应用程序与数据仓库的连接、数据备份、数据恢复、数据仓库资源和性能监控等运维管理工作。</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与大数据无缝集成：</a:t>
            </a:r>
            <a:r>
              <a:rPr lang="zh-CN" altLang="en-US" sz="1400" dirty="0">
                <a:latin typeface="+mn-lt"/>
                <a:ea typeface="+mn-ea"/>
                <a:cs typeface="+mn-ea"/>
                <a:sym typeface="+mn-lt"/>
              </a:rPr>
              <a:t>可以使用标准</a:t>
            </a:r>
            <a:r>
              <a:rPr lang="en-US" altLang="zh-CN" sz="1400" dirty="0">
                <a:latin typeface="+mn-lt"/>
                <a:ea typeface="+mn-ea"/>
                <a:cs typeface="+mn-ea"/>
                <a:sym typeface="+mn-lt"/>
              </a:rPr>
              <a:t>SQL</a:t>
            </a:r>
            <a:r>
              <a:rPr lang="zh-CN" altLang="en-US" sz="1400" dirty="0">
                <a:latin typeface="+mn-lt"/>
                <a:ea typeface="+mn-ea"/>
                <a:cs typeface="+mn-ea"/>
                <a:sym typeface="+mn-lt"/>
              </a:rPr>
              <a:t>查询</a:t>
            </a:r>
            <a:r>
              <a:rPr lang="en-US" altLang="zh-CN" sz="1400" dirty="0">
                <a:latin typeface="+mn-lt"/>
                <a:ea typeface="+mn-ea"/>
                <a:cs typeface="+mn-ea"/>
                <a:sym typeface="+mn-lt"/>
              </a:rPr>
              <a:t>HDFS</a:t>
            </a:r>
            <a:r>
              <a:rPr lang="zh-CN" altLang="en-US" sz="1400" dirty="0">
                <a:latin typeface="+mn-lt"/>
                <a:ea typeface="+mn-ea"/>
                <a:cs typeface="+mn-ea"/>
                <a:sym typeface="+mn-lt"/>
              </a:rPr>
              <a:t>、</a:t>
            </a:r>
            <a:r>
              <a:rPr lang="en-US" altLang="zh-CN" sz="1400" dirty="0">
                <a:latin typeface="+mn-lt"/>
                <a:ea typeface="+mn-ea"/>
                <a:cs typeface="+mn-ea"/>
                <a:sym typeface="+mn-lt"/>
              </a:rPr>
              <a:t>OBS</a:t>
            </a:r>
            <a:r>
              <a:rPr lang="zh-CN" altLang="en-US" sz="1400" dirty="0">
                <a:latin typeface="+mn-lt"/>
                <a:ea typeface="+mn-ea"/>
                <a:cs typeface="+mn-ea"/>
                <a:sym typeface="+mn-lt"/>
              </a:rPr>
              <a:t>上的数据，数据无需搬迁。</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提供一键式异构数据库</a:t>
            </a:r>
            <a:r>
              <a:rPr lang="zh-CN" altLang="en-US" sz="1400" dirty="0">
                <a:latin typeface="+mn-lt"/>
                <a:ea typeface="+mn-ea"/>
                <a:cs typeface="+mn-ea"/>
                <a:sym typeface="+mn-lt"/>
              </a:rPr>
              <a:t>迁移工具：提供配套的迁移工具，可支持</a:t>
            </a:r>
            <a:r>
              <a:rPr lang="en-US" altLang="zh-CN" sz="1400" dirty="0">
                <a:latin typeface="+mn-lt"/>
                <a:ea typeface="+mn-ea"/>
                <a:cs typeface="+mn-ea"/>
                <a:sym typeface="+mn-lt"/>
              </a:rPr>
              <a:t>MySQL</a:t>
            </a:r>
            <a:r>
              <a:rPr lang="zh-CN" altLang="en-US" sz="1400" dirty="0">
                <a:latin typeface="+mn-lt"/>
                <a:ea typeface="+mn-ea"/>
                <a:cs typeface="+mn-ea"/>
                <a:sym typeface="+mn-lt"/>
              </a:rPr>
              <a:t>、</a:t>
            </a:r>
            <a:r>
              <a:rPr lang="en-US" altLang="zh-CN" sz="1400" dirty="0">
                <a:latin typeface="+mn-lt"/>
                <a:ea typeface="+mn-ea"/>
                <a:cs typeface="+mn-ea"/>
                <a:sym typeface="+mn-lt"/>
              </a:rPr>
              <a:t>Oracle</a:t>
            </a:r>
            <a:r>
              <a:rPr lang="zh-CN" altLang="en-US" sz="1400" dirty="0">
                <a:latin typeface="+mn-lt"/>
                <a:ea typeface="+mn-ea"/>
                <a:cs typeface="+mn-ea"/>
                <a:sym typeface="+mn-lt"/>
              </a:rPr>
              <a:t>和</a:t>
            </a:r>
            <a:r>
              <a:rPr lang="en-US" altLang="zh-CN" sz="1400" dirty="0">
                <a:latin typeface="+mn-lt"/>
                <a:ea typeface="+mn-ea"/>
                <a:cs typeface="+mn-ea"/>
                <a:sym typeface="+mn-lt"/>
              </a:rPr>
              <a:t>Teradata</a:t>
            </a:r>
            <a:r>
              <a:rPr lang="zh-CN" altLang="en-US" sz="1400" dirty="0">
                <a:latin typeface="+mn-lt"/>
                <a:ea typeface="+mn-ea"/>
                <a:cs typeface="+mn-ea"/>
                <a:sym typeface="+mn-lt"/>
              </a:rPr>
              <a:t>的</a:t>
            </a:r>
            <a:r>
              <a:rPr lang="en-US" altLang="zh-CN" sz="1400" dirty="0">
                <a:latin typeface="+mn-lt"/>
                <a:ea typeface="+mn-ea"/>
                <a:cs typeface="+mn-ea"/>
                <a:sym typeface="+mn-lt"/>
              </a:rPr>
              <a:t>SQL</a:t>
            </a:r>
            <a:r>
              <a:rPr lang="zh-CN" altLang="en-US" sz="1400" dirty="0">
                <a:latin typeface="+mn-lt"/>
                <a:ea typeface="+mn-ea"/>
                <a:cs typeface="+mn-ea"/>
                <a:sym typeface="+mn-lt"/>
              </a:rPr>
              <a:t>脚本迁移</a:t>
            </a:r>
            <a:r>
              <a:rPr lang="zh-CN" altLang="en-US" sz="1400" dirty="0" smtClean="0">
                <a:latin typeface="+mn-lt"/>
                <a:ea typeface="+mn-ea"/>
                <a:cs typeface="+mn-ea"/>
                <a:sym typeface="+mn-lt"/>
              </a:rPr>
              <a:t>到</a:t>
            </a:r>
            <a:r>
              <a:rPr lang="en-US" altLang="zh-CN" sz="1400" dirty="0" err="1" smtClean="0">
                <a:latin typeface="+mn-lt"/>
                <a:ea typeface="+mn-ea"/>
                <a:cs typeface="+mn-ea"/>
                <a:sym typeface="+mn-lt"/>
              </a:rPr>
              <a:t>GaussDB</a:t>
            </a:r>
            <a:r>
              <a:rPr lang="en-US" altLang="zh-CN" sz="1400" dirty="0" smtClean="0">
                <a:latin typeface="+mn-lt"/>
                <a:ea typeface="+mn-ea"/>
                <a:cs typeface="+mn-ea"/>
                <a:sym typeface="+mn-lt"/>
              </a:rPr>
              <a:t>(DWS)</a:t>
            </a:r>
            <a:r>
              <a:rPr lang="zh-CN" altLang="en-US" sz="1400" dirty="0" smtClean="0">
                <a:latin typeface="+mn-lt"/>
                <a:ea typeface="+mn-ea"/>
                <a:cs typeface="+mn-ea"/>
                <a:sym typeface="+mn-lt"/>
              </a:rPr>
              <a:t>。</a:t>
            </a:r>
            <a:endParaRPr lang="en-US" altLang="zh-CN" sz="1400" dirty="0" smtClean="0">
              <a:latin typeface="+mn-lt"/>
              <a:ea typeface="+mn-ea"/>
              <a:cs typeface="+mn-ea"/>
              <a:sym typeface="+mn-lt"/>
            </a:endParaRPr>
          </a:p>
          <a:p>
            <a:r>
              <a:rPr lang="zh-CN" altLang="en-US" sz="1600" dirty="0">
                <a:latin typeface="+mn-lt"/>
                <a:ea typeface="+mn-ea"/>
                <a:cs typeface="+mn-ea"/>
                <a:sym typeface="+mn-lt"/>
              </a:rPr>
              <a:t>易扩展</a:t>
            </a:r>
            <a:endParaRPr lang="en-US" altLang="zh-CN" sz="1600" dirty="0">
              <a:latin typeface="+mn-lt"/>
              <a:ea typeface="+mn-ea"/>
              <a:cs typeface="+mn-ea"/>
              <a:sym typeface="+mn-lt"/>
            </a:endParaRPr>
          </a:p>
          <a:p>
            <a:pPr lvl="1"/>
            <a:r>
              <a:rPr lang="zh-CN" altLang="en-US" sz="1400" dirty="0">
                <a:latin typeface="+mn-lt"/>
                <a:ea typeface="+mn-ea"/>
                <a:cs typeface="+mn-ea"/>
                <a:sym typeface="+mn-lt"/>
              </a:rPr>
              <a:t>按需扩展：</a:t>
            </a:r>
            <a:r>
              <a:rPr lang="en-US" altLang="zh-CN" sz="1400" dirty="0">
                <a:latin typeface="+mn-lt"/>
                <a:ea typeface="+mn-ea"/>
                <a:cs typeface="+mn-ea"/>
                <a:sym typeface="+mn-lt"/>
              </a:rPr>
              <a:t>Shared-Nothing</a:t>
            </a:r>
            <a:r>
              <a:rPr lang="zh-CN" altLang="en-US" sz="1400" dirty="0">
                <a:latin typeface="+mn-lt"/>
                <a:ea typeface="+mn-ea"/>
                <a:cs typeface="+mn-ea"/>
                <a:sym typeface="+mn-lt"/>
              </a:rPr>
              <a:t>开放架构，可随时根据业务情况增加节点，扩展系统的数据存储能力和查询分析性能。</a:t>
            </a:r>
            <a:endParaRPr lang="zh-CN" altLang="en-US" sz="1400" dirty="0">
              <a:latin typeface="+mn-lt"/>
              <a:ea typeface="+mn-ea"/>
              <a:cs typeface="+mn-ea"/>
              <a:sym typeface="+mn-lt"/>
            </a:endParaRPr>
          </a:p>
          <a:p>
            <a:pPr lvl="1"/>
            <a:r>
              <a:rPr lang="zh-CN" altLang="en-US" sz="1400" dirty="0">
                <a:latin typeface="+mn-lt"/>
                <a:ea typeface="+mn-ea"/>
                <a:cs typeface="+mn-ea"/>
                <a:sym typeface="+mn-lt"/>
              </a:rPr>
              <a:t>扩容后性能线性提升：容量和性能随集群规模线性提升，线性比</a:t>
            </a:r>
            <a:r>
              <a:rPr lang="en-US" altLang="zh-CN" sz="1400" dirty="0">
                <a:latin typeface="+mn-lt"/>
                <a:ea typeface="+mn-ea"/>
                <a:cs typeface="+mn-ea"/>
                <a:sym typeface="+mn-lt"/>
              </a:rPr>
              <a:t>0.8</a:t>
            </a:r>
            <a:r>
              <a:rPr lang="zh-CN" altLang="en-US" sz="1400" dirty="0">
                <a:latin typeface="+mn-lt"/>
                <a:ea typeface="+mn-ea"/>
                <a:cs typeface="+mn-ea"/>
                <a:sym typeface="+mn-lt"/>
              </a:rPr>
              <a:t>。</a:t>
            </a:r>
            <a:endParaRPr lang="zh-CN" altLang="en-US" sz="1400" dirty="0">
              <a:latin typeface="+mn-lt"/>
              <a:ea typeface="+mn-ea"/>
              <a:cs typeface="+mn-ea"/>
              <a:sym typeface="+mn-lt"/>
            </a:endParaRPr>
          </a:p>
          <a:p>
            <a:pPr lvl="1"/>
            <a:r>
              <a:rPr lang="zh-CN" altLang="en-US" sz="1400" dirty="0">
                <a:latin typeface="+mn-lt"/>
                <a:ea typeface="+mn-ea"/>
                <a:cs typeface="+mn-ea"/>
                <a:sym typeface="+mn-lt"/>
              </a:rPr>
              <a:t>扩容不中断业务：扩容过程中支持数据增、删、改、查，及</a:t>
            </a:r>
            <a:r>
              <a:rPr lang="en-US" altLang="zh-CN" sz="1400" dirty="0">
                <a:latin typeface="+mn-lt"/>
                <a:ea typeface="+mn-ea"/>
                <a:cs typeface="+mn-ea"/>
                <a:sym typeface="+mn-lt"/>
              </a:rPr>
              <a:t>DDL</a:t>
            </a:r>
            <a:r>
              <a:rPr lang="zh-CN" altLang="en-US" sz="1400" dirty="0">
                <a:latin typeface="+mn-lt"/>
                <a:ea typeface="+mn-ea"/>
                <a:cs typeface="+mn-ea"/>
                <a:sym typeface="+mn-lt"/>
              </a:rPr>
              <a:t>操作</a:t>
            </a:r>
            <a:r>
              <a:rPr lang="en-US" altLang="zh-CN" sz="1400" dirty="0">
                <a:latin typeface="+mn-lt"/>
                <a:ea typeface="+mn-ea"/>
                <a:cs typeface="+mn-ea"/>
                <a:sym typeface="+mn-lt"/>
              </a:rPr>
              <a:t>(Drop/Truncate/Alter table)</a:t>
            </a:r>
            <a:r>
              <a:rPr lang="zh-CN" altLang="en-US" sz="1400" dirty="0">
                <a:latin typeface="+mn-lt"/>
                <a:ea typeface="+mn-ea"/>
                <a:cs typeface="+mn-ea"/>
                <a:sym typeface="+mn-lt"/>
              </a:rPr>
              <a:t>，表级别在线扩容技术，扩容期间业务不中断、无感知</a:t>
            </a:r>
            <a:r>
              <a:rPr lang="zh-CN" altLang="en-US" sz="1400" dirty="0" smtClean="0">
                <a:latin typeface="+mn-lt"/>
                <a:ea typeface="+mn-ea"/>
                <a:cs typeface="+mn-ea"/>
                <a:sym typeface="+mn-lt"/>
              </a:rPr>
              <a:t>。</a:t>
            </a:r>
            <a:endParaRPr lang="zh-CN" altLang="en-US" sz="14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smtClean="0">
                <a:latin typeface="+mn-lt"/>
                <a:ea typeface="+mn-ea"/>
                <a:cs typeface="+mn-ea"/>
                <a:sym typeface="+mn-lt"/>
              </a:rPr>
              <a:t>产品优势 </a:t>
            </a:r>
            <a:r>
              <a:rPr lang="en-US" altLang="zh-CN" sz="3600" dirty="0" smtClean="0">
                <a:latin typeface="+mn-lt"/>
                <a:ea typeface="+mn-ea"/>
                <a:cs typeface="+mn-ea"/>
                <a:sym typeface="+mn-lt"/>
              </a:rPr>
              <a:t>(2)</a:t>
            </a:r>
            <a:endParaRPr lang="en-US" dirty="0">
              <a:latin typeface="+mn-lt"/>
              <a:ea typeface="+mn-ea"/>
              <a:cs typeface="+mn-ea"/>
              <a:sym typeface="+mn-lt"/>
            </a:endParaRPr>
          </a:p>
        </p:txBody>
      </p:sp>
      <p:sp>
        <p:nvSpPr>
          <p:cNvPr id="4" name="文本占位符 3"/>
          <p:cNvSpPr>
            <a:spLocks noGrp="1"/>
          </p:cNvSpPr>
          <p:nvPr>
            <p:ph type="body" sz="quarter" idx="10"/>
          </p:nvPr>
        </p:nvSpPr>
        <p:spPr/>
        <p:txBody>
          <a:bodyPr/>
          <a:lstStyle/>
          <a:p>
            <a:r>
              <a:rPr lang="zh-CN" altLang="en-US" sz="1800" dirty="0" smtClean="0">
                <a:latin typeface="+mn-lt"/>
                <a:ea typeface="+mn-ea"/>
                <a:cs typeface="+mn-ea"/>
                <a:sym typeface="+mn-lt"/>
              </a:rPr>
              <a:t>高性能</a:t>
            </a:r>
            <a:endParaRPr lang="zh-CN" altLang="en-US" sz="1800" dirty="0" smtClean="0">
              <a:latin typeface="+mn-lt"/>
              <a:ea typeface="+mn-ea"/>
              <a:cs typeface="+mn-ea"/>
              <a:sym typeface="+mn-lt"/>
            </a:endParaRPr>
          </a:p>
          <a:p>
            <a:pPr lvl="1"/>
            <a:r>
              <a:rPr lang="zh-CN" altLang="en-US" sz="1600" dirty="0" smtClean="0">
                <a:latin typeface="+mn-lt"/>
                <a:ea typeface="+mn-ea"/>
                <a:cs typeface="+mn-ea"/>
                <a:sym typeface="+mn-lt"/>
              </a:rPr>
              <a:t>云</a:t>
            </a:r>
            <a:r>
              <a:rPr lang="zh-CN" altLang="en-US" sz="1600" dirty="0">
                <a:latin typeface="+mn-lt"/>
                <a:ea typeface="+mn-ea"/>
                <a:cs typeface="+mn-ea"/>
                <a:sym typeface="+mn-lt"/>
              </a:rPr>
              <a:t>化分布式</a:t>
            </a:r>
            <a:r>
              <a:rPr lang="zh-CN" altLang="en-US" sz="1600" dirty="0" smtClean="0">
                <a:latin typeface="+mn-lt"/>
                <a:ea typeface="+mn-ea"/>
                <a:cs typeface="+mn-ea"/>
                <a:sym typeface="+mn-lt"/>
              </a:rPr>
              <a:t>架构</a:t>
            </a:r>
            <a:endParaRPr lang="en-US" altLang="zh-CN" sz="1600" dirty="0" smtClean="0">
              <a:latin typeface="+mn-lt"/>
              <a:ea typeface="+mn-ea"/>
              <a:cs typeface="+mn-ea"/>
              <a:sym typeface="+mn-lt"/>
            </a:endParaRPr>
          </a:p>
          <a:p>
            <a:pPr lvl="2">
              <a:lnSpc>
                <a:spcPct val="150000"/>
              </a:lnSpc>
              <a:spcBef>
                <a:spcPts val="0"/>
              </a:spcBef>
            </a:pPr>
            <a:r>
              <a:rPr lang="en-US" altLang="zh-CN" sz="1400" dirty="0" err="1" smtClean="0">
                <a:latin typeface="+mn-lt"/>
                <a:ea typeface="+mn-ea"/>
                <a:cs typeface="+mn-ea"/>
                <a:sym typeface="+mn-lt"/>
              </a:rPr>
              <a:t>GaussDB</a:t>
            </a:r>
            <a:r>
              <a:rPr lang="en-US" altLang="zh-CN" sz="1400" dirty="0" smtClean="0">
                <a:latin typeface="+mn-lt"/>
                <a:ea typeface="+mn-ea"/>
                <a:cs typeface="+mn-ea"/>
                <a:sym typeface="+mn-lt"/>
              </a:rPr>
              <a:t>(DWS)</a:t>
            </a:r>
            <a:r>
              <a:rPr lang="zh-CN" altLang="en-US" sz="1400" dirty="0" smtClean="0">
                <a:latin typeface="+mn-lt"/>
                <a:ea typeface="+mn-ea"/>
                <a:cs typeface="+mn-ea"/>
                <a:sym typeface="+mn-lt"/>
              </a:rPr>
              <a:t>采用</a:t>
            </a:r>
            <a:r>
              <a:rPr lang="zh-CN" altLang="en-US" sz="1400" dirty="0">
                <a:latin typeface="+mn-lt"/>
                <a:ea typeface="+mn-ea"/>
                <a:cs typeface="+mn-ea"/>
                <a:sym typeface="+mn-lt"/>
              </a:rPr>
              <a:t>全并行的</a:t>
            </a:r>
            <a:r>
              <a:rPr lang="en-US" altLang="zh-CN" sz="1400" dirty="0">
                <a:latin typeface="+mn-lt"/>
                <a:ea typeface="+mn-ea"/>
                <a:cs typeface="+mn-ea"/>
                <a:sym typeface="+mn-lt"/>
              </a:rPr>
              <a:t>MPP</a:t>
            </a:r>
            <a:r>
              <a:rPr lang="zh-CN" altLang="en-US" sz="1400" dirty="0">
                <a:latin typeface="+mn-lt"/>
                <a:ea typeface="+mn-ea"/>
                <a:cs typeface="+mn-ea"/>
                <a:sym typeface="+mn-lt"/>
              </a:rPr>
              <a:t>架构数据库，业务数据被分散存储在多个节点上，数据分析任务被推送到数据所在位置就近执行，并行地完成大规模的数据处理工作，实现对数据处理的快速响应。</a:t>
            </a:r>
            <a:endParaRPr lang="zh-CN" altLang="en-US" sz="1400" dirty="0">
              <a:latin typeface="+mn-lt"/>
              <a:ea typeface="+mn-ea"/>
              <a:cs typeface="+mn-ea"/>
              <a:sym typeface="+mn-lt"/>
            </a:endParaRPr>
          </a:p>
          <a:p>
            <a:pPr lvl="1"/>
            <a:r>
              <a:rPr lang="zh-CN" altLang="en-US" sz="1600" dirty="0">
                <a:latin typeface="+mn-lt"/>
                <a:ea typeface="+mn-ea"/>
                <a:cs typeface="+mn-ea"/>
                <a:sym typeface="+mn-lt"/>
              </a:rPr>
              <a:t>查询高性能，万亿数据秒级</a:t>
            </a:r>
            <a:r>
              <a:rPr lang="zh-CN" altLang="en-US" sz="1600" dirty="0" smtClean="0">
                <a:latin typeface="+mn-lt"/>
                <a:ea typeface="+mn-ea"/>
                <a:cs typeface="+mn-ea"/>
                <a:sym typeface="+mn-lt"/>
              </a:rPr>
              <a:t>响应</a:t>
            </a:r>
            <a:endParaRPr lang="en-US" altLang="zh-CN" sz="1600" dirty="0" smtClean="0">
              <a:latin typeface="+mn-lt"/>
              <a:ea typeface="+mn-ea"/>
              <a:cs typeface="+mn-ea"/>
              <a:sym typeface="+mn-lt"/>
            </a:endParaRPr>
          </a:p>
          <a:p>
            <a:pPr lvl="2">
              <a:lnSpc>
                <a:spcPct val="150000"/>
              </a:lnSpc>
              <a:spcBef>
                <a:spcPts val="0"/>
              </a:spcBef>
            </a:pPr>
            <a:r>
              <a:rPr lang="en-US" altLang="zh-CN" sz="1400" dirty="0" err="1" smtClean="0">
                <a:latin typeface="+mn-lt"/>
                <a:ea typeface="+mn-ea"/>
                <a:cs typeface="+mn-ea"/>
                <a:sym typeface="+mn-lt"/>
              </a:rPr>
              <a:t>GaussDB</a:t>
            </a:r>
            <a:r>
              <a:rPr lang="en-US" altLang="zh-CN" sz="1400" dirty="0" smtClean="0">
                <a:latin typeface="+mn-lt"/>
                <a:ea typeface="+mn-ea"/>
                <a:cs typeface="+mn-ea"/>
                <a:sym typeface="+mn-lt"/>
              </a:rPr>
              <a:t>(DWS)</a:t>
            </a:r>
            <a:r>
              <a:rPr lang="zh-CN" altLang="en-US" sz="1400" dirty="0" smtClean="0">
                <a:latin typeface="+mn-lt"/>
                <a:ea typeface="+mn-ea"/>
                <a:cs typeface="+mn-ea"/>
                <a:sym typeface="+mn-lt"/>
              </a:rPr>
              <a:t>后台通过</a:t>
            </a:r>
            <a:r>
              <a:rPr lang="zh-CN" altLang="en-US" sz="1400" dirty="0">
                <a:latin typeface="+mn-lt"/>
                <a:ea typeface="+mn-ea"/>
                <a:cs typeface="+mn-ea"/>
                <a:sym typeface="+mn-lt"/>
              </a:rPr>
              <a:t>算子多线程并行执行、向量化计算引擎实现指令在寄存器并行执行，以及</a:t>
            </a:r>
            <a:r>
              <a:rPr lang="en-US" altLang="zh-CN" sz="1400" dirty="0">
                <a:latin typeface="+mn-lt"/>
                <a:ea typeface="+mn-ea"/>
                <a:cs typeface="+mn-ea"/>
                <a:sym typeface="+mn-lt"/>
              </a:rPr>
              <a:t>LLVM</a:t>
            </a:r>
            <a:r>
              <a:rPr lang="zh-CN" altLang="en-US" sz="1400" dirty="0">
                <a:latin typeface="+mn-lt"/>
                <a:ea typeface="+mn-ea"/>
                <a:cs typeface="+mn-ea"/>
                <a:sym typeface="+mn-lt"/>
              </a:rPr>
              <a:t>动态编译减少查询时冗余的条件逻辑判断，助力数据查询性能提升</a:t>
            </a:r>
            <a:r>
              <a:rPr lang="zh-CN" altLang="en-US" sz="1400" dirty="0" smtClean="0">
                <a:latin typeface="+mn-lt"/>
                <a:ea typeface="+mn-ea"/>
                <a:cs typeface="+mn-ea"/>
                <a:sym typeface="+mn-lt"/>
              </a:rPr>
              <a:t>。</a:t>
            </a:r>
            <a:endParaRPr lang="zh-CN" altLang="en-US" sz="1400" dirty="0">
              <a:latin typeface="+mn-lt"/>
              <a:ea typeface="+mn-ea"/>
              <a:cs typeface="+mn-ea"/>
              <a:sym typeface="+mn-lt"/>
            </a:endParaRPr>
          </a:p>
          <a:p>
            <a:pPr lvl="2">
              <a:lnSpc>
                <a:spcPct val="150000"/>
              </a:lnSpc>
              <a:spcBef>
                <a:spcPts val="0"/>
              </a:spcBef>
            </a:pPr>
            <a:r>
              <a:rPr lang="en-US" altLang="zh-CN" sz="1400" dirty="0" err="1" smtClean="0">
                <a:latin typeface="+mn-lt"/>
                <a:ea typeface="+mn-ea"/>
                <a:cs typeface="+mn-ea"/>
                <a:sym typeface="+mn-lt"/>
              </a:rPr>
              <a:t>GaussDB</a:t>
            </a:r>
            <a:r>
              <a:rPr lang="en-US" altLang="zh-CN" sz="1400" dirty="0" smtClean="0">
                <a:latin typeface="+mn-lt"/>
                <a:ea typeface="+mn-ea"/>
                <a:cs typeface="+mn-ea"/>
                <a:sym typeface="+mn-lt"/>
              </a:rPr>
              <a:t>(DWS)</a:t>
            </a:r>
            <a:r>
              <a:rPr lang="zh-CN" altLang="en-US" sz="1400" dirty="0" smtClean="0">
                <a:latin typeface="+mn-lt"/>
                <a:ea typeface="+mn-ea"/>
                <a:cs typeface="+mn-ea"/>
                <a:sym typeface="+mn-lt"/>
              </a:rPr>
              <a:t>支持</a:t>
            </a:r>
            <a:r>
              <a:rPr lang="zh-CN" altLang="en-US" sz="1400" dirty="0">
                <a:latin typeface="+mn-lt"/>
                <a:ea typeface="+mn-ea"/>
                <a:cs typeface="+mn-ea"/>
                <a:sym typeface="+mn-lt"/>
              </a:rPr>
              <a:t>行列混合存储，可以同时为用户提供更优的数据压缩比（列存）、更好的索引性能（列存）、更好的点更新和点查询（行存）性能。</a:t>
            </a:r>
            <a:endParaRPr lang="en-US" altLang="zh-CN" sz="1400" dirty="0" smtClean="0">
              <a:latin typeface="+mn-lt"/>
              <a:ea typeface="+mn-ea"/>
              <a:cs typeface="+mn-ea"/>
              <a:sym typeface="+mn-lt"/>
            </a:endParaRPr>
          </a:p>
          <a:p>
            <a:pPr lvl="1"/>
            <a:r>
              <a:rPr lang="zh-CN" altLang="en-US" sz="1600" dirty="0">
                <a:latin typeface="+mn-lt"/>
                <a:ea typeface="+mn-ea"/>
                <a:cs typeface="+mn-ea"/>
                <a:sym typeface="+mn-lt"/>
              </a:rPr>
              <a:t>数据加载</a:t>
            </a:r>
            <a:r>
              <a:rPr lang="zh-CN" altLang="en-US" sz="1600" dirty="0" smtClean="0">
                <a:latin typeface="+mn-lt"/>
                <a:ea typeface="+mn-ea"/>
                <a:cs typeface="+mn-ea"/>
                <a:sym typeface="+mn-lt"/>
              </a:rPr>
              <a:t>快</a:t>
            </a:r>
            <a:endParaRPr lang="en-US" altLang="zh-CN" sz="1600" dirty="0" smtClean="0">
              <a:latin typeface="+mn-lt"/>
              <a:ea typeface="+mn-ea"/>
              <a:cs typeface="+mn-ea"/>
              <a:sym typeface="+mn-lt"/>
            </a:endParaRPr>
          </a:p>
          <a:p>
            <a:pPr lvl="2">
              <a:lnSpc>
                <a:spcPct val="150000"/>
              </a:lnSpc>
              <a:spcBef>
                <a:spcPts val="0"/>
              </a:spcBef>
            </a:pPr>
            <a:r>
              <a:rPr lang="en-US" altLang="zh-CN" sz="1400" dirty="0" err="1" smtClean="0">
                <a:latin typeface="+mn-lt"/>
                <a:ea typeface="+mn-ea"/>
                <a:cs typeface="+mn-ea"/>
                <a:sym typeface="+mn-lt"/>
              </a:rPr>
              <a:t>GaussDB</a:t>
            </a:r>
            <a:r>
              <a:rPr lang="en-US" altLang="zh-CN" sz="1400" dirty="0" smtClean="0">
                <a:latin typeface="+mn-lt"/>
                <a:ea typeface="+mn-ea"/>
                <a:cs typeface="+mn-ea"/>
                <a:sym typeface="+mn-lt"/>
              </a:rPr>
              <a:t>(DWS)</a:t>
            </a:r>
            <a:r>
              <a:rPr lang="zh-CN" altLang="en-US" sz="1400" dirty="0" smtClean="0">
                <a:latin typeface="+mn-lt"/>
                <a:ea typeface="+mn-ea"/>
                <a:cs typeface="+mn-ea"/>
                <a:sym typeface="+mn-lt"/>
              </a:rPr>
              <a:t>提供</a:t>
            </a:r>
            <a:r>
              <a:rPr lang="zh-CN" altLang="en-US" sz="1400" dirty="0">
                <a:latin typeface="+mn-lt"/>
                <a:ea typeface="+mn-ea"/>
                <a:cs typeface="+mn-ea"/>
                <a:sym typeface="+mn-lt"/>
              </a:rPr>
              <a:t>了</a:t>
            </a:r>
            <a:r>
              <a:rPr lang="en-US" altLang="zh-CN" sz="1400" dirty="0">
                <a:latin typeface="+mn-lt"/>
                <a:ea typeface="+mn-ea"/>
                <a:cs typeface="+mn-ea"/>
                <a:sym typeface="+mn-lt"/>
              </a:rPr>
              <a:t>GDS</a:t>
            </a:r>
            <a:r>
              <a:rPr lang="zh-CN" altLang="en-US" sz="1400" dirty="0">
                <a:latin typeface="+mn-lt"/>
                <a:ea typeface="+mn-ea"/>
                <a:cs typeface="+mn-ea"/>
                <a:sym typeface="+mn-lt"/>
              </a:rPr>
              <a:t>极速并行大规模数据加载工具。</a:t>
            </a:r>
            <a:endParaRPr lang="en-US" altLang="zh-CN" sz="1400" dirty="0">
              <a:latin typeface="+mn-lt"/>
              <a:ea typeface="+mn-ea"/>
              <a:cs typeface="+mn-ea"/>
              <a:sym typeface="+mn-lt"/>
            </a:endParaRPr>
          </a:p>
          <a:p>
            <a:pPr lvl="1"/>
            <a:r>
              <a:rPr lang="zh-CN" altLang="en-US" sz="1600" dirty="0">
                <a:latin typeface="+mn-lt"/>
                <a:ea typeface="+mn-ea"/>
                <a:cs typeface="+mn-ea"/>
                <a:sym typeface="+mn-lt"/>
              </a:rPr>
              <a:t>列存下的</a:t>
            </a:r>
            <a:r>
              <a:rPr lang="zh-CN" altLang="en-US" sz="1600" dirty="0" smtClean="0">
                <a:latin typeface="+mn-lt"/>
                <a:ea typeface="+mn-ea"/>
                <a:cs typeface="+mn-ea"/>
                <a:sym typeface="+mn-lt"/>
              </a:rPr>
              <a:t>数据压缩</a:t>
            </a:r>
            <a:endParaRPr lang="en-US" altLang="zh-CN" sz="1600" dirty="0" smtClean="0">
              <a:latin typeface="+mn-lt"/>
              <a:ea typeface="+mn-ea"/>
              <a:cs typeface="+mn-ea"/>
              <a:sym typeface="+mn-lt"/>
            </a:endParaRPr>
          </a:p>
          <a:p>
            <a:pPr lvl="2">
              <a:lnSpc>
                <a:spcPct val="150000"/>
              </a:lnSpc>
              <a:spcBef>
                <a:spcPts val="0"/>
              </a:spcBef>
            </a:pPr>
            <a:r>
              <a:rPr lang="zh-CN" altLang="en-US" sz="1400" dirty="0">
                <a:latin typeface="+mn-lt"/>
                <a:ea typeface="+mn-ea"/>
                <a:cs typeface="+mn-ea"/>
                <a:sym typeface="+mn-lt"/>
              </a:rPr>
              <a:t>对于非活跃的早期数据可以通过压缩来减少空间占用，降低采购和运维成本。</a:t>
            </a:r>
            <a:endParaRPr lang="zh-CN" altLang="en-US" sz="1400" dirty="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能够</a:t>
            </a:r>
            <a:r>
              <a:rPr lang="zh-CN" altLang="en-US" sz="1400" dirty="0">
                <a:latin typeface="+mn-lt"/>
                <a:ea typeface="+mn-ea"/>
                <a:cs typeface="+mn-ea"/>
                <a:sym typeface="+mn-lt"/>
              </a:rPr>
              <a:t>根据数据特征自</a:t>
            </a:r>
            <a:r>
              <a:rPr lang="zh-CN" altLang="en-US" sz="1400" dirty="0" smtClean="0">
                <a:latin typeface="+mn-lt"/>
                <a:ea typeface="+mn-ea"/>
                <a:cs typeface="+mn-ea"/>
                <a:sym typeface="+mn-lt"/>
              </a:rPr>
              <a:t>适应选择</a:t>
            </a:r>
            <a:r>
              <a:rPr lang="zh-CN" altLang="en-US" sz="1400" dirty="0">
                <a:latin typeface="+mn-lt"/>
                <a:ea typeface="+mn-ea"/>
                <a:cs typeface="+mn-ea"/>
                <a:sym typeface="+mn-lt"/>
              </a:rPr>
              <a:t>压缩算法，平均压缩比</a:t>
            </a:r>
            <a:r>
              <a:rPr lang="en-US" altLang="zh-CN" sz="1400" dirty="0">
                <a:latin typeface="+mn-lt"/>
                <a:ea typeface="+mn-ea"/>
                <a:cs typeface="+mn-ea"/>
                <a:sym typeface="+mn-lt"/>
              </a:rPr>
              <a:t>7:1</a:t>
            </a:r>
            <a:r>
              <a:rPr lang="zh-CN" altLang="en-US" sz="1400" dirty="0">
                <a:latin typeface="+mn-lt"/>
                <a:ea typeface="+mn-ea"/>
                <a:cs typeface="+mn-ea"/>
                <a:sym typeface="+mn-lt"/>
              </a:rPr>
              <a:t>。压缩数据可直接访问，对业务透明，极大</a:t>
            </a:r>
            <a:r>
              <a:rPr lang="zh-CN" altLang="en-US" sz="1400" dirty="0" smtClean="0">
                <a:latin typeface="+mn-lt"/>
                <a:ea typeface="+mn-ea"/>
                <a:cs typeface="+mn-ea"/>
                <a:sym typeface="+mn-lt"/>
              </a:rPr>
              <a:t>缩短历史数据访问</a:t>
            </a:r>
            <a:r>
              <a:rPr lang="zh-CN" altLang="en-US" sz="1400" dirty="0">
                <a:latin typeface="+mn-lt"/>
                <a:ea typeface="+mn-ea"/>
                <a:cs typeface="+mn-ea"/>
                <a:sym typeface="+mn-lt"/>
              </a:rPr>
              <a:t>的准备时间。</a:t>
            </a:r>
            <a:endParaRPr lang="en-US" altLang="zh-CN" sz="14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smtClean="0">
                <a:latin typeface="+mn-lt"/>
                <a:ea typeface="+mn-ea"/>
                <a:cs typeface="+mn-ea"/>
                <a:sym typeface="+mn-lt"/>
              </a:rPr>
              <a:t>产品优势 </a:t>
            </a:r>
            <a:r>
              <a:rPr lang="en-US" altLang="zh-CN" sz="3600" dirty="0" smtClean="0">
                <a:latin typeface="+mn-lt"/>
                <a:ea typeface="+mn-ea"/>
                <a:cs typeface="+mn-ea"/>
                <a:sym typeface="+mn-lt"/>
              </a:rPr>
              <a:t>(3)</a:t>
            </a:r>
            <a:endParaRPr lang="en-US" dirty="0">
              <a:latin typeface="+mn-lt"/>
              <a:ea typeface="+mn-ea"/>
              <a:cs typeface="+mn-ea"/>
              <a:sym typeface="+mn-lt"/>
            </a:endParaRPr>
          </a:p>
        </p:txBody>
      </p:sp>
      <p:sp>
        <p:nvSpPr>
          <p:cNvPr id="4" name="文本占位符 3"/>
          <p:cNvSpPr>
            <a:spLocks noGrp="1"/>
          </p:cNvSpPr>
          <p:nvPr>
            <p:ph type="body" sz="quarter" idx="10"/>
          </p:nvPr>
        </p:nvSpPr>
        <p:spPr/>
        <p:txBody>
          <a:bodyPr/>
          <a:lstStyle/>
          <a:p>
            <a:r>
              <a:rPr lang="zh-CN" altLang="en-US" sz="1800" dirty="0" smtClean="0">
                <a:latin typeface="+mn-lt"/>
                <a:ea typeface="+mn-ea"/>
                <a:cs typeface="+mn-ea"/>
                <a:sym typeface="+mn-lt"/>
              </a:rPr>
              <a:t>高</a:t>
            </a:r>
            <a:r>
              <a:rPr lang="zh-CN" altLang="en-US" sz="1800" dirty="0">
                <a:latin typeface="+mn-lt"/>
                <a:ea typeface="+mn-ea"/>
                <a:cs typeface="+mn-ea"/>
                <a:sym typeface="+mn-lt"/>
              </a:rPr>
              <a:t>可靠</a:t>
            </a:r>
            <a:endParaRPr lang="en-US" altLang="zh-CN" sz="1800" dirty="0" smtClean="0">
              <a:latin typeface="+mn-lt"/>
              <a:ea typeface="+mn-ea"/>
              <a:cs typeface="+mn-ea"/>
              <a:sym typeface="+mn-lt"/>
            </a:endParaRPr>
          </a:p>
          <a:p>
            <a:pPr lvl="1"/>
            <a:r>
              <a:rPr lang="en-US" altLang="zh-CN" sz="1600" dirty="0" smtClean="0">
                <a:latin typeface="+mn-lt"/>
                <a:ea typeface="+mn-ea"/>
                <a:cs typeface="+mn-ea"/>
                <a:sym typeface="+mn-lt"/>
              </a:rPr>
              <a:t>ACID</a:t>
            </a:r>
            <a:r>
              <a:rPr lang="zh-CN" altLang="en-US" sz="1600" dirty="0">
                <a:latin typeface="+mn-lt"/>
                <a:ea typeface="+mn-ea"/>
                <a:cs typeface="+mn-ea"/>
                <a:sym typeface="+mn-lt"/>
              </a:rPr>
              <a:t>：支持分布式事务</a:t>
            </a:r>
            <a:r>
              <a:rPr lang="en-US" altLang="zh-CN" sz="1600" dirty="0" smtClean="0">
                <a:latin typeface="+mn-lt"/>
                <a:ea typeface="+mn-ea"/>
                <a:cs typeface="+mn-ea"/>
                <a:sym typeface="+mn-lt"/>
              </a:rPr>
              <a:t>ACID</a:t>
            </a:r>
            <a:r>
              <a:rPr lang="en-US" altLang="zh-CN" sz="1600" dirty="0">
                <a:latin typeface="+mn-lt"/>
                <a:ea typeface="+mn-ea"/>
                <a:cs typeface="+mn-ea"/>
                <a:sym typeface="+mn-lt"/>
              </a:rPr>
              <a:t>(</a:t>
            </a:r>
            <a:r>
              <a:rPr lang="en-US" altLang="zh-CN" sz="1600" dirty="0" smtClean="0">
                <a:latin typeface="+mn-lt"/>
                <a:ea typeface="+mn-ea"/>
                <a:cs typeface="+mn-ea"/>
                <a:sym typeface="+mn-lt"/>
              </a:rPr>
              <a:t>Atomicity</a:t>
            </a:r>
            <a:r>
              <a:rPr lang="zh-CN" altLang="en-US" sz="1600" dirty="0">
                <a:latin typeface="+mn-lt"/>
                <a:ea typeface="+mn-ea"/>
                <a:cs typeface="+mn-ea"/>
                <a:sym typeface="+mn-lt"/>
              </a:rPr>
              <a:t>，</a:t>
            </a:r>
            <a:r>
              <a:rPr lang="en-US" altLang="zh-CN" sz="1600" dirty="0">
                <a:latin typeface="+mn-lt"/>
                <a:ea typeface="+mn-ea"/>
                <a:cs typeface="+mn-ea"/>
                <a:sym typeface="+mn-lt"/>
              </a:rPr>
              <a:t>Consistency</a:t>
            </a:r>
            <a:r>
              <a:rPr lang="zh-CN" altLang="en-US" sz="1600" dirty="0">
                <a:latin typeface="+mn-lt"/>
                <a:ea typeface="+mn-ea"/>
                <a:cs typeface="+mn-ea"/>
                <a:sym typeface="+mn-lt"/>
              </a:rPr>
              <a:t>，</a:t>
            </a:r>
            <a:r>
              <a:rPr lang="en-US" altLang="zh-CN" sz="1600" dirty="0">
                <a:latin typeface="+mn-lt"/>
                <a:ea typeface="+mn-ea"/>
                <a:cs typeface="+mn-ea"/>
                <a:sym typeface="+mn-lt"/>
              </a:rPr>
              <a:t>Isolation</a:t>
            </a:r>
            <a:r>
              <a:rPr lang="zh-CN" altLang="en-US" sz="1600" dirty="0">
                <a:latin typeface="+mn-lt"/>
                <a:ea typeface="+mn-ea"/>
                <a:cs typeface="+mn-ea"/>
                <a:sym typeface="+mn-lt"/>
              </a:rPr>
              <a:t>，</a:t>
            </a:r>
            <a:r>
              <a:rPr lang="en-US" altLang="zh-CN" sz="1600" dirty="0" smtClean="0">
                <a:latin typeface="+mn-lt"/>
                <a:ea typeface="+mn-ea"/>
                <a:cs typeface="+mn-ea"/>
                <a:sym typeface="+mn-lt"/>
              </a:rPr>
              <a:t>Durability</a:t>
            </a:r>
            <a:r>
              <a:rPr lang="en-US" altLang="zh-CN" sz="1600" dirty="0">
                <a:latin typeface="+mn-lt"/>
                <a:ea typeface="+mn-ea"/>
                <a:cs typeface="+mn-ea"/>
                <a:sym typeface="+mn-lt"/>
              </a:rPr>
              <a:t>)</a:t>
            </a:r>
            <a:r>
              <a:rPr lang="zh-CN" altLang="en-US" sz="1600" dirty="0" smtClean="0">
                <a:latin typeface="+mn-lt"/>
                <a:ea typeface="+mn-ea"/>
                <a:cs typeface="+mn-ea"/>
                <a:sym typeface="+mn-lt"/>
              </a:rPr>
              <a:t>，</a:t>
            </a:r>
            <a:r>
              <a:rPr lang="zh-CN" altLang="en-US" sz="1600" dirty="0">
                <a:latin typeface="+mn-lt"/>
                <a:ea typeface="+mn-ea"/>
                <a:cs typeface="+mn-ea"/>
                <a:sym typeface="+mn-lt"/>
              </a:rPr>
              <a:t>数据强一致保证。</a:t>
            </a:r>
            <a:endParaRPr lang="en-US" altLang="zh-CN" sz="1600" dirty="0" smtClean="0">
              <a:latin typeface="+mn-lt"/>
              <a:ea typeface="+mn-ea"/>
              <a:cs typeface="+mn-ea"/>
              <a:sym typeface="+mn-lt"/>
            </a:endParaRPr>
          </a:p>
          <a:p>
            <a:pPr lvl="1"/>
            <a:r>
              <a:rPr lang="zh-CN" altLang="en-US" sz="1600" dirty="0">
                <a:latin typeface="+mn-lt"/>
                <a:ea typeface="+mn-ea"/>
                <a:cs typeface="+mn-ea"/>
                <a:sym typeface="+mn-lt"/>
              </a:rPr>
              <a:t>全方位</a:t>
            </a:r>
            <a:r>
              <a:rPr lang="en-US" altLang="zh-CN" sz="1600" dirty="0">
                <a:latin typeface="+mn-lt"/>
                <a:ea typeface="+mn-ea"/>
                <a:cs typeface="+mn-ea"/>
                <a:sym typeface="+mn-lt"/>
              </a:rPr>
              <a:t>HA</a:t>
            </a:r>
            <a:r>
              <a:rPr lang="zh-CN" altLang="en-US" sz="1600" dirty="0" smtClean="0">
                <a:latin typeface="+mn-lt"/>
                <a:ea typeface="+mn-ea"/>
                <a:cs typeface="+mn-ea"/>
                <a:sym typeface="+mn-lt"/>
              </a:rPr>
              <a:t>设计：</a:t>
            </a:r>
            <a:r>
              <a:rPr lang="en-US" altLang="zh-CN" sz="1600" dirty="0" err="1" smtClean="0">
                <a:latin typeface="+mn-lt"/>
                <a:ea typeface="+mn-ea"/>
                <a:cs typeface="+mn-ea"/>
                <a:sym typeface="+mn-lt"/>
              </a:rPr>
              <a:t>GaussDB</a:t>
            </a:r>
            <a:r>
              <a:rPr lang="en-US" altLang="zh-CN" sz="1600" dirty="0" smtClean="0">
                <a:latin typeface="+mn-lt"/>
                <a:ea typeface="+mn-ea"/>
                <a:cs typeface="+mn-ea"/>
                <a:sym typeface="+mn-lt"/>
              </a:rPr>
              <a:t>(DWS)</a:t>
            </a:r>
            <a:r>
              <a:rPr lang="zh-CN" altLang="en-US" sz="1600" dirty="0" smtClean="0">
                <a:latin typeface="+mn-lt"/>
                <a:ea typeface="+mn-ea"/>
                <a:cs typeface="+mn-ea"/>
                <a:sym typeface="+mn-lt"/>
              </a:rPr>
              <a:t>所有</a:t>
            </a:r>
            <a:r>
              <a:rPr lang="zh-CN" altLang="en-US" sz="1600" dirty="0">
                <a:latin typeface="+mn-lt"/>
                <a:ea typeface="+mn-ea"/>
                <a:cs typeface="+mn-ea"/>
                <a:sym typeface="+mn-lt"/>
              </a:rPr>
              <a:t>的软件进程均有主备保证，集群的协调</a:t>
            </a:r>
            <a:r>
              <a:rPr lang="zh-CN" altLang="en-US" sz="1600" dirty="0" smtClean="0">
                <a:latin typeface="+mn-lt"/>
                <a:ea typeface="+mn-ea"/>
                <a:cs typeface="+mn-ea"/>
                <a:sym typeface="+mn-lt"/>
              </a:rPr>
              <a:t>节点</a:t>
            </a:r>
            <a:r>
              <a:rPr lang="en-US" altLang="zh-CN" sz="1600" dirty="0">
                <a:latin typeface="+mn-lt"/>
                <a:ea typeface="+mn-ea"/>
                <a:cs typeface="+mn-ea"/>
                <a:sym typeface="+mn-lt"/>
              </a:rPr>
              <a:t>(</a:t>
            </a:r>
            <a:r>
              <a:rPr lang="en-US" altLang="zh-CN" sz="1600" dirty="0" smtClean="0">
                <a:latin typeface="+mn-lt"/>
                <a:ea typeface="+mn-ea"/>
                <a:cs typeface="+mn-ea"/>
                <a:sym typeface="+mn-lt"/>
              </a:rPr>
              <a:t>CN</a:t>
            </a:r>
            <a:r>
              <a:rPr lang="en-US" altLang="zh-CN" sz="1600" dirty="0">
                <a:latin typeface="+mn-lt"/>
                <a:ea typeface="+mn-ea"/>
                <a:cs typeface="+mn-ea"/>
                <a:sym typeface="+mn-lt"/>
              </a:rPr>
              <a:t>)</a:t>
            </a:r>
            <a:r>
              <a:rPr lang="zh-CN" altLang="en-US" sz="1600" dirty="0" smtClean="0">
                <a:latin typeface="+mn-lt"/>
                <a:ea typeface="+mn-ea"/>
                <a:cs typeface="+mn-ea"/>
                <a:sym typeface="+mn-lt"/>
              </a:rPr>
              <a:t>、</a:t>
            </a:r>
            <a:r>
              <a:rPr lang="zh-CN" altLang="en-US" sz="1600" dirty="0">
                <a:latin typeface="+mn-lt"/>
                <a:ea typeface="+mn-ea"/>
                <a:cs typeface="+mn-ea"/>
                <a:sym typeface="+mn-lt"/>
              </a:rPr>
              <a:t>数据</a:t>
            </a:r>
            <a:r>
              <a:rPr lang="zh-CN" altLang="en-US" sz="1600" dirty="0" smtClean="0">
                <a:latin typeface="+mn-lt"/>
                <a:ea typeface="+mn-ea"/>
                <a:cs typeface="+mn-ea"/>
                <a:sym typeface="+mn-lt"/>
              </a:rPr>
              <a:t>节点</a:t>
            </a:r>
            <a:r>
              <a:rPr lang="en-US" altLang="zh-CN" sz="1600" dirty="0" smtClean="0">
                <a:latin typeface="+mn-lt"/>
                <a:ea typeface="+mn-ea"/>
                <a:cs typeface="+mn-ea"/>
                <a:sym typeface="+mn-lt"/>
              </a:rPr>
              <a:t>(DN</a:t>
            </a:r>
            <a:r>
              <a:rPr lang="en-US" altLang="zh-CN" sz="1600" dirty="0">
                <a:latin typeface="+mn-lt"/>
                <a:ea typeface="+mn-ea"/>
                <a:cs typeface="+mn-ea"/>
                <a:sym typeface="+mn-lt"/>
              </a:rPr>
              <a:t>)</a:t>
            </a:r>
            <a:r>
              <a:rPr lang="zh-CN" altLang="en-US" sz="1600" dirty="0" smtClean="0">
                <a:latin typeface="+mn-lt"/>
                <a:ea typeface="+mn-ea"/>
                <a:cs typeface="+mn-ea"/>
                <a:sym typeface="+mn-lt"/>
              </a:rPr>
              <a:t>等</a:t>
            </a:r>
            <a:r>
              <a:rPr lang="zh-CN" altLang="en-US" sz="1600" dirty="0">
                <a:latin typeface="+mn-lt"/>
                <a:ea typeface="+mn-ea"/>
                <a:cs typeface="+mn-ea"/>
                <a:sym typeface="+mn-lt"/>
              </a:rPr>
              <a:t>逻辑组件全部有主备保证，能够保证在任意单点物理故障的情况下系统依然能够保证数据可靠、一致，同时还能对外提供服务。硬件级高</a:t>
            </a:r>
            <a:r>
              <a:rPr lang="zh-CN" altLang="en-US" sz="1600" dirty="0" smtClean="0">
                <a:latin typeface="+mn-lt"/>
                <a:ea typeface="+mn-ea"/>
                <a:cs typeface="+mn-ea"/>
                <a:sym typeface="+mn-lt"/>
              </a:rPr>
              <a:t>可靠</a:t>
            </a:r>
            <a:r>
              <a:rPr lang="zh-CN" altLang="en-US" sz="1600" dirty="0">
                <a:latin typeface="+mn-lt"/>
                <a:ea typeface="+mn-ea"/>
                <a:cs typeface="+mn-ea"/>
                <a:sym typeface="+mn-lt"/>
              </a:rPr>
              <a:t>包括</a:t>
            </a:r>
            <a:r>
              <a:rPr lang="zh-CN" altLang="en-US" sz="1600" dirty="0" smtClean="0">
                <a:latin typeface="+mn-lt"/>
                <a:ea typeface="+mn-ea"/>
                <a:cs typeface="+mn-ea"/>
                <a:sym typeface="+mn-lt"/>
              </a:rPr>
              <a:t>磁盘</a:t>
            </a:r>
            <a:r>
              <a:rPr lang="en-US" altLang="zh-CN" sz="1600" dirty="0">
                <a:latin typeface="+mn-lt"/>
                <a:ea typeface="+mn-ea"/>
                <a:cs typeface="+mn-ea"/>
                <a:sym typeface="+mn-lt"/>
              </a:rPr>
              <a:t>Raid</a:t>
            </a:r>
            <a:r>
              <a:rPr lang="zh-CN" altLang="en-US" sz="1600" dirty="0">
                <a:latin typeface="+mn-lt"/>
                <a:ea typeface="+mn-ea"/>
                <a:cs typeface="+mn-ea"/>
                <a:sym typeface="+mn-lt"/>
              </a:rPr>
              <a:t>、交换机堆叠及网卡</a:t>
            </a:r>
            <a:r>
              <a:rPr lang="en-US" altLang="zh-CN" sz="1600" dirty="0">
                <a:latin typeface="+mn-lt"/>
                <a:ea typeface="+mn-ea"/>
                <a:cs typeface="+mn-ea"/>
                <a:sym typeface="+mn-lt"/>
              </a:rPr>
              <a:t>bond</a:t>
            </a:r>
            <a:r>
              <a:rPr lang="zh-CN" altLang="en-US" sz="1600" dirty="0">
                <a:latin typeface="+mn-lt"/>
                <a:ea typeface="+mn-ea"/>
                <a:cs typeface="+mn-ea"/>
                <a:sym typeface="+mn-lt"/>
              </a:rPr>
              <a:t>、不间断电源</a:t>
            </a:r>
            <a:r>
              <a:rPr lang="en-US" altLang="zh-CN" sz="1600" dirty="0" smtClean="0">
                <a:latin typeface="+mn-lt"/>
                <a:ea typeface="+mn-ea"/>
                <a:cs typeface="+mn-ea"/>
                <a:sym typeface="+mn-lt"/>
              </a:rPr>
              <a:t>UPS</a:t>
            </a:r>
            <a:r>
              <a:rPr lang="en-US" altLang="zh-CN" sz="1600" dirty="0">
                <a:latin typeface="+mn-lt"/>
                <a:ea typeface="+mn-ea"/>
                <a:cs typeface="+mn-ea"/>
                <a:sym typeface="+mn-lt"/>
              </a:rPr>
              <a:t>(</a:t>
            </a:r>
            <a:r>
              <a:rPr lang="en-US" altLang="zh-CN" sz="1600" dirty="0" smtClean="0">
                <a:latin typeface="+mn-lt"/>
                <a:ea typeface="+mn-ea"/>
                <a:cs typeface="+mn-ea"/>
                <a:sym typeface="+mn-lt"/>
              </a:rPr>
              <a:t>Uninterruptible </a:t>
            </a:r>
            <a:r>
              <a:rPr lang="en-US" altLang="zh-CN" sz="1600" dirty="0">
                <a:latin typeface="+mn-lt"/>
                <a:ea typeface="+mn-ea"/>
                <a:cs typeface="+mn-ea"/>
                <a:sym typeface="+mn-lt"/>
              </a:rPr>
              <a:t>Power </a:t>
            </a:r>
            <a:r>
              <a:rPr lang="en-US" altLang="zh-CN" sz="1600" dirty="0" smtClean="0">
                <a:latin typeface="+mn-lt"/>
                <a:ea typeface="+mn-ea"/>
                <a:cs typeface="+mn-ea"/>
                <a:sym typeface="+mn-lt"/>
              </a:rPr>
              <a:t>Supply</a:t>
            </a:r>
            <a:r>
              <a:rPr lang="en-US" altLang="zh-CN" sz="1600" dirty="0">
                <a:latin typeface="+mn-lt"/>
                <a:ea typeface="+mn-ea"/>
                <a:cs typeface="+mn-ea"/>
                <a:sym typeface="+mn-lt"/>
              </a:rPr>
              <a:t>)</a:t>
            </a:r>
            <a:r>
              <a:rPr lang="zh-CN" altLang="en-US" sz="1600" dirty="0" smtClean="0">
                <a:latin typeface="+mn-lt"/>
                <a:ea typeface="+mn-ea"/>
                <a:cs typeface="+mn-ea"/>
                <a:sym typeface="+mn-lt"/>
              </a:rPr>
              <a:t>。</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安全：</a:t>
            </a:r>
            <a:r>
              <a:rPr lang="en-US" altLang="zh-CN" sz="1600" dirty="0" err="1" smtClean="0">
                <a:latin typeface="+mn-lt"/>
                <a:ea typeface="+mn-ea"/>
                <a:cs typeface="+mn-ea"/>
                <a:sym typeface="+mn-lt"/>
              </a:rPr>
              <a:t>GaussDB</a:t>
            </a:r>
            <a:r>
              <a:rPr lang="en-US" altLang="zh-CN" sz="1600" dirty="0" smtClean="0">
                <a:latin typeface="+mn-lt"/>
                <a:ea typeface="+mn-ea"/>
                <a:cs typeface="+mn-ea"/>
                <a:sym typeface="+mn-lt"/>
              </a:rPr>
              <a:t>(DWS)</a:t>
            </a:r>
            <a:r>
              <a:rPr lang="zh-CN" altLang="en-US" sz="1600" dirty="0" smtClean="0">
                <a:latin typeface="+mn-lt"/>
                <a:ea typeface="+mn-ea"/>
                <a:cs typeface="+mn-ea"/>
                <a:sym typeface="+mn-lt"/>
              </a:rPr>
              <a:t>支持</a:t>
            </a:r>
            <a:r>
              <a:rPr lang="zh-CN" altLang="en-US" sz="1600" dirty="0">
                <a:latin typeface="+mn-lt"/>
                <a:ea typeface="+mn-ea"/>
                <a:cs typeface="+mn-ea"/>
                <a:sym typeface="+mn-lt"/>
              </a:rPr>
              <a:t>数据透明加密，同时可与数据库安全</a:t>
            </a:r>
            <a:r>
              <a:rPr lang="zh-CN" altLang="en-US" sz="1600" dirty="0" smtClean="0">
                <a:latin typeface="+mn-lt"/>
                <a:ea typeface="+mn-ea"/>
                <a:cs typeface="+mn-ea"/>
                <a:sym typeface="+mn-lt"/>
              </a:rPr>
              <a:t>服务</a:t>
            </a:r>
            <a:r>
              <a:rPr lang="en-US" altLang="zh-CN" sz="1600" dirty="0" smtClean="0">
                <a:latin typeface="+mn-lt"/>
                <a:ea typeface="+mn-ea"/>
                <a:cs typeface="+mn-ea"/>
                <a:sym typeface="+mn-lt"/>
              </a:rPr>
              <a:t>(DBSS</a:t>
            </a:r>
            <a:r>
              <a:rPr lang="en-US" altLang="zh-CN" sz="1600" dirty="0">
                <a:latin typeface="+mn-lt"/>
                <a:ea typeface="+mn-ea"/>
                <a:cs typeface="+mn-ea"/>
                <a:sym typeface="+mn-lt"/>
              </a:rPr>
              <a:t>)</a:t>
            </a:r>
            <a:r>
              <a:rPr lang="zh-CN" altLang="en-US" sz="1600" dirty="0" smtClean="0">
                <a:latin typeface="+mn-lt"/>
                <a:ea typeface="+mn-ea"/>
                <a:cs typeface="+mn-ea"/>
                <a:sym typeface="+mn-lt"/>
              </a:rPr>
              <a:t>对接</a:t>
            </a:r>
            <a:r>
              <a:rPr lang="zh-CN" altLang="en-US" sz="1600" dirty="0">
                <a:latin typeface="+mn-lt"/>
                <a:ea typeface="+mn-ea"/>
                <a:cs typeface="+mn-ea"/>
                <a:sym typeface="+mn-lt"/>
              </a:rPr>
              <a:t>，基于网络隔离及安全组规则，保护系统和用户隐私及数据安全</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GaussDB</a:t>
            </a:r>
            <a:r>
              <a:rPr lang="en-US" altLang="zh-CN" sz="1600" dirty="0" smtClean="0">
                <a:latin typeface="+mn-lt"/>
                <a:ea typeface="+mn-ea"/>
                <a:cs typeface="+mn-ea"/>
                <a:sym typeface="+mn-lt"/>
              </a:rPr>
              <a:t>(DWS)</a:t>
            </a:r>
            <a:r>
              <a:rPr lang="zh-CN" altLang="en-US" sz="1600" dirty="0" smtClean="0">
                <a:latin typeface="+mn-lt"/>
                <a:ea typeface="+mn-ea"/>
                <a:cs typeface="+mn-ea"/>
                <a:sym typeface="+mn-lt"/>
              </a:rPr>
              <a:t>还</a:t>
            </a:r>
            <a:r>
              <a:rPr lang="zh-CN" altLang="en-US" sz="1600" dirty="0">
                <a:latin typeface="+mn-lt"/>
                <a:ea typeface="+mn-ea"/>
                <a:cs typeface="+mn-ea"/>
                <a:sym typeface="+mn-lt"/>
              </a:rPr>
              <a:t>支持自动数据全量、增量备份，提升数据可靠性。</a:t>
            </a:r>
            <a:endParaRPr lang="zh-CN" altLang="en-US" sz="1600" dirty="0" smtClean="0">
              <a:latin typeface="+mn-lt"/>
              <a:ea typeface="+mn-ea"/>
              <a:cs typeface="+mn-ea"/>
              <a:sym typeface="+mn-lt"/>
            </a:endParaRPr>
          </a:p>
          <a:p>
            <a:r>
              <a:rPr lang="zh-CN" altLang="en-US" sz="1800" dirty="0" smtClean="0">
                <a:latin typeface="+mn-lt"/>
                <a:ea typeface="+mn-ea"/>
                <a:cs typeface="+mn-ea"/>
                <a:sym typeface="+mn-lt"/>
              </a:rPr>
              <a:t>低成本</a:t>
            </a:r>
            <a:endParaRPr lang="zh-CN" altLang="en-US" sz="1800" dirty="0" smtClean="0">
              <a:latin typeface="+mn-lt"/>
              <a:ea typeface="+mn-ea"/>
              <a:cs typeface="+mn-ea"/>
              <a:sym typeface="+mn-lt"/>
            </a:endParaRPr>
          </a:p>
          <a:p>
            <a:pPr lvl="1"/>
            <a:r>
              <a:rPr lang="zh-CN" altLang="en-US" sz="1600" dirty="0" smtClean="0">
                <a:latin typeface="+mn-lt"/>
                <a:ea typeface="+mn-ea"/>
                <a:cs typeface="+mn-ea"/>
                <a:sym typeface="+mn-lt"/>
              </a:rPr>
              <a:t>按</a:t>
            </a:r>
            <a:r>
              <a:rPr lang="zh-CN" altLang="en-US" sz="1600" dirty="0">
                <a:latin typeface="+mn-lt"/>
                <a:ea typeface="+mn-ea"/>
                <a:cs typeface="+mn-ea"/>
                <a:sym typeface="+mn-lt"/>
              </a:rPr>
              <a:t>需付费</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GaussDB</a:t>
            </a:r>
            <a:r>
              <a:rPr lang="en-US" altLang="zh-CN" sz="1600" dirty="0" smtClean="0">
                <a:latin typeface="+mn-lt"/>
                <a:ea typeface="+mn-ea"/>
                <a:cs typeface="+mn-ea"/>
                <a:sym typeface="+mn-lt"/>
              </a:rPr>
              <a:t>(DWS)</a:t>
            </a:r>
            <a:r>
              <a:rPr lang="zh-CN" altLang="en-US" sz="1600" dirty="0" smtClean="0">
                <a:latin typeface="+mn-lt"/>
                <a:ea typeface="+mn-ea"/>
                <a:cs typeface="+mn-ea"/>
                <a:sym typeface="+mn-lt"/>
              </a:rPr>
              <a:t>按</a:t>
            </a:r>
            <a:r>
              <a:rPr lang="zh-CN" altLang="en-US" sz="1600" dirty="0">
                <a:latin typeface="+mn-lt"/>
                <a:ea typeface="+mn-ea"/>
                <a:cs typeface="+mn-ea"/>
                <a:sym typeface="+mn-lt"/>
              </a:rPr>
              <a:t>实际使用量和使用时长计费。您需要支付的费率很低，只需为实际消耗的资源付费。</a:t>
            </a:r>
            <a:endParaRPr lang="zh-CN" altLang="en-US" sz="1600" dirty="0">
              <a:latin typeface="+mn-lt"/>
              <a:ea typeface="+mn-ea"/>
              <a:cs typeface="+mn-ea"/>
              <a:sym typeface="+mn-lt"/>
            </a:endParaRPr>
          </a:p>
          <a:p>
            <a:pPr lvl="1"/>
            <a:r>
              <a:rPr lang="zh-CN" altLang="en-US" sz="1600" dirty="0" smtClean="0">
                <a:latin typeface="+mn-lt"/>
                <a:ea typeface="+mn-ea"/>
                <a:cs typeface="+mn-ea"/>
                <a:sym typeface="+mn-lt"/>
              </a:rPr>
              <a:t>门槛</a:t>
            </a:r>
            <a:r>
              <a:rPr lang="zh-CN" altLang="en-US" sz="1600" dirty="0">
                <a:latin typeface="+mn-lt"/>
                <a:ea typeface="+mn-ea"/>
                <a:cs typeface="+mn-ea"/>
                <a:sym typeface="+mn-lt"/>
              </a:rPr>
              <a:t>低：您无需前期投入较多固定成本，可以从低规格的数据仓库实例起步，以后随时根据业务情况弹性伸缩所需资源，按需开支</a:t>
            </a:r>
            <a:r>
              <a:rPr lang="zh-CN" altLang="en-US" sz="1600" dirty="0" smtClean="0">
                <a:latin typeface="+mn-lt"/>
                <a:ea typeface="+mn-ea"/>
                <a:cs typeface="+mn-ea"/>
                <a:sym typeface="+mn-lt"/>
              </a:rPr>
              <a:t>。</a:t>
            </a:r>
            <a:endParaRPr lang="zh-CN" altLang="en-US"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Data Studio</a:t>
            </a:r>
            <a:endParaRPr lang="en-US" dirty="0"/>
          </a:p>
        </p:txBody>
      </p:sp>
      <p:sp>
        <p:nvSpPr>
          <p:cNvPr id="4" name="文本占位符 3"/>
          <p:cNvSpPr>
            <a:spLocks noGrp="1"/>
          </p:cNvSpPr>
          <p:nvPr>
            <p:ph type="body" sz="quarter" idx="10"/>
          </p:nvPr>
        </p:nvSpPr>
        <p:spPr/>
        <p:txBody>
          <a:bodyPr/>
          <a:lstStyle/>
          <a:p>
            <a:r>
              <a:rPr lang="en-US" altLang="zh-CN" dirty="0" smtClean="0"/>
              <a:t>Data Studio </a:t>
            </a:r>
            <a:r>
              <a:rPr lang="zh-CN" altLang="en-US" dirty="0" smtClean="0"/>
              <a:t>图形化的集成开发环境，</a:t>
            </a:r>
            <a:r>
              <a:rPr lang="zh-CN" altLang="zh-CN" dirty="0" smtClean="0"/>
              <a:t>帮助数据库开发人员</a:t>
            </a:r>
            <a:r>
              <a:rPr lang="zh-CN" altLang="en-US" dirty="0" smtClean="0"/>
              <a:t>快捷地进行数据库开发。</a:t>
            </a:r>
            <a:endParaRPr lang="en-US" altLang="zh-CN" dirty="0" smtClean="0"/>
          </a:p>
          <a:p>
            <a:r>
              <a:rPr lang="zh-CN" altLang="zh-CN" dirty="0" smtClean="0"/>
              <a:t>Data Studio提供</a:t>
            </a:r>
            <a:r>
              <a:rPr lang="zh-CN" altLang="en-US" dirty="0" smtClean="0"/>
              <a:t>了</a:t>
            </a:r>
            <a:r>
              <a:rPr lang="zh-CN" altLang="zh-CN" dirty="0" smtClean="0"/>
              <a:t>各种</a:t>
            </a:r>
            <a:r>
              <a:rPr lang="zh-CN" altLang="en-US" dirty="0" smtClean="0"/>
              <a:t>数据库开发调试</a:t>
            </a:r>
            <a:r>
              <a:rPr lang="zh-CN" altLang="zh-CN" dirty="0" smtClean="0"/>
              <a:t>功能</a:t>
            </a:r>
            <a:r>
              <a:rPr lang="zh-CN" altLang="en-US" dirty="0"/>
              <a:t>：</a:t>
            </a:r>
            <a:endParaRPr lang="en-US" altLang="zh-CN" dirty="0" smtClean="0"/>
          </a:p>
          <a:p>
            <a:pPr lvl="1"/>
            <a:r>
              <a:rPr lang="zh-CN" altLang="zh-CN" dirty="0" smtClean="0"/>
              <a:t>创建和管理数据库对象（数据库，模式，</a:t>
            </a:r>
            <a:r>
              <a:rPr lang="zh-CN" altLang="en-US" dirty="0" smtClean="0"/>
              <a:t>表，视图，索引，</a:t>
            </a:r>
            <a:r>
              <a:rPr lang="zh-CN" altLang="zh-CN" dirty="0" smtClean="0"/>
              <a:t>函数</a:t>
            </a:r>
            <a:r>
              <a:rPr lang="zh-CN" altLang="en-US" dirty="0" smtClean="0"/>
              <a:t>和</a:t>
            </a:r>
            <a:r>
              <a:rPr lang="zh-CN" altLang="zh-CN" dirty="0" smtClean="0"/>
              <a:t>过程</a:t>
            </a:r>
            <a:r>
              <a:rPr lang="zh-CN" altLang="en-US" dirty="0" smtClean="0"/>
              <a:t>等</a:t>
            </a:r>
            <a:r>
              <a:rPr lang="zh-CN" altLang="zh-CN" dirty="0" smtClean="0"/>
              <a:t>）</a:t>
            </a:r>
            <a:r>
              <a:rPr lang="zh-CN" altLang="en-US" dirty="0" smtClean="0"/>
              <a:t>；</a:t>
            </a:r>
            <a:endParaRPr lang="en-US" altLang="zh-CN" dirty="0" smtClean="0"/>
          </a:p>
          <a:p>
            <a:pPr lvl="1"/>
            <a:r>
              <a:rPr lang="zh-CN" altLang="en-US" dirty="0" smtClean="0"/>
              <a:t>数据库</a:t>
            </a:r>
            <a:r>
              <a:rPr lang="en-US" altLang="zh-CN" dirty="0" smtClean="0"/>
              <a:t>DML</a:t>
            </a:r>
            <a:r>
              <a:rPr lang="zh-CN" altLang="en-US" dirty="0" smtClean="0"/>
              <a:t>、</a:t>
            </a:r>
            <a:r>
              <a:rPr lang="en-US" altLang="zh-CN" dirty="0" smtClean="0"/>
              <a:t>DDL</a:t>
            </a:r>
            <a:r>
              <a:rPr lang="zh-CN" altLang="en-US" dirty="0" smtClean="0"/>
              <a:t>、</a:t>
            </a:r>
            <a:r>
              <a:rPr lang="en-US" altLang="zh-CN" dirty="0" smtClean="0"/>
              <a:t>DCL</a:t>
            </a:r>
            <a:r>
              <a:rPr lang="zh-CN" altLang="en-US" dirty="0" smtClean="0"/>
              <a:t>操作；</a:t>
            </a:r>
            <a:endParaRPr lang="en-US" altLang="zh-CN" dirty="0" smtClean="0"/>
          </a:p>
          <a:p>
            <a:pPr lvl="1"/>
            <a:r>
              <a:rPr lang="zh-CN" altLang="en-US" dirty="0" smtClean="0"/>
              <a:t>创建、运行及调试</a:t>
            </a:r>
            <a:r>
              <a:rPr lang="en-US" altLang="zh-CN" dirty="0" smtClean="0"/>
              <a:t>PL/SQL </a:t>
            </a:r>
            <a:r>
              <a:rPr lang="zh-CN" altLang="en-US" dirty="0" smtClean="0"/>
              <a:t>过程。</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华为</a:t>
            </a:r>
            <a:r>
              <a:rPr lang="en-US" altLang="zh-CN" b="1" dirty="0" err="1" smtClean="0"/>
              <a:t>GaussDB</a:t>
            </a:r>
            <a:r>
              <a:rPr lang="zh-CN" altLang="en-US" b="1" dirty="0" smtClean="0"/>
              <a:t>数据库总览</a:t>
            </a:r>
            <a:endParaRPr lang="zh-CN" altLang="en-US" dirty="0">
              <a:solidFill>
                <a:schemeClr val="bg1">
                  <a:lumMod val="50000"/>
                </a:schemeClr>
              </a:solidFill>
            </a:endParaRPr>
          </a:p>
          <a:p>
            <a:r>
              <a:rPr lang="zh-CN" altLang="en-US" dirty="0" smtClean="0">
                <a:solidFill>
                  <a:schemeClr val="bg1">
                    <a:lumMod val="50000"/>
                  </a:schemeClr>
                </a:solidFill>
              </a:rPr>
              <a:t>关系型数据库产品介绍</a:t>
            </a:r>
            <a:endParaRPr lang="en-US" altLang="zh-CN" dirty="0" smtClean="0">
              <a:solidFill>
                <a:schemeClr val="bg1">
                  <a:lumMod val="50000"/>
                </a:schemeClr>
              </a:solidFill>
            </a:endParaRPr>
          </a:p>
          <a:p>
            <a:r>
              <a:rPr lang="en-US" altLang="zh-CN" dirty="0" smtClean="0">
                <a:solidFill>
                  <a:schemeClr val="bg1">
                    <a:lumMod val="50000"/>
                  </a:schemeClr>
                </a:solidFill>
              </a:rPr>
              <a:t>NoSQL</a:t>
            </a:r>
            <a:r>
              <a:rPr lang="zh-CN" altLang="en-US" dirty="0" smtClean="0">
                <a:solidFill>
                  <a:schemeClr val="bg1">
                    <a:lumMod val="50000"/>
                  </a:schemeClr>
                </a:solidFill>
              </a:rPr>
              <a:t>数据库产品介绍</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smtClean="0">
                <a:latin typeface="+mn-lt"/>
                <a:ea typeface="+mn-ea"/>
                <a:cs typeface="+mn-ea"/>
                <a:sym typeface="+mn-lt"/>
              </a:rPr>
              <a:t>应用场景 </a:t>
            </a:r>
            <a:r>
              <a:rPr lang="en-US" altLang="zh-CN" sz="3600" dirty="0" smtClean="0">
                <a:latin typeface="+mn-lt"/>
                <a:ea typeface="+mn-ea"/>
                <a:cs typeface="+mn-ea"/>
                <a:sym typeface="+mn-lt"/>
              </a:rPr>
              <a:t>- </a:t>
            </a:r>
            <a:r>
              <a:rPr lang="zh-CN" altLang="en-US" sz="3600" dirty="0" smtClean="0">
                <a:latin typeface="+mn-lt"/>
                <a:ea typeface="+mn-ea"/>
                <a:cs typeface="+mn-ea"/>
                <a:sym typeface="+mn-lt"/>
              </a:rPr>
              <a:t>数据</a:t>
            </a:r>
            <a:r>
              <a:rPr lang="zh-CN" altLang="en-US" sz="3600" dirty="0">
                <a:latin typeface="+mn-lt"/>
                <a:ea typeface="+mn-ea"/>
                <a:cs typeface="+mn-ea"/>
                <a:sym typeface="+mn-lt"/>
              </a:rPr>
              <a:t>仓库</a:t>
            </a:r>
            <a:r>
              <a:rPr lang="zh-CN" altLang="en-US" sz="3600" dirty="0" smtClean="0">
                <a:latin typeface="+mn-lt"/>
                <a:ea typeface="+mn-ea"/>
                <a:cs typeface="+mn-ea"/>
                <a:sym typeface="+mn-lt"/>
              </a:rPr>
              <a:t>迁移</a:t>
            </a:r>
            <a:endParaRPr lang="en-US" dirty="0">
              <a:latin typeface="+mn-lt"/>
              <a:ea typeface="+mn-ea"/>
              <a:cs typeface="+mn-ea"/>
              <a:sym typeface="+mn-lt"/>
            </a:endParaRPr>
          </a:p>
        </p:txBody>
      </p:sp>
      <p:grpSp>
        <p:nvGrpSpPr>
          <p:cNvPr id="2" name="组合 1"/>
          <p:cNvGrpSpPr/>
          <p:nvPr/>
        </p:nvGrpSpPr>
        <p:grpSpPr>
          <a:xfrm>
            <a:off x="2110500" y="1377614"/>
            <a:ext cx="7878912" cy="4830713"/>
            <a:chOff x="2110500" y="1377614"/>
            <a:chExt cx="7878912" cy="4830713"/>
          </a:xfrm>
        </p:grpSpPr>
        <p:pic>
          <p:nvPicPr>
            <p:cNvPr id="6148" name="Picture 4" descr="C:\Users\hwx559043\AppData\Roaming\eSpace_Desktop\UserData\hwx559043\imagefiles\C3B3165D-5CAB-4B52-B022-5B46ECF84FE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0500" y="1377614"/>
              <a:ext cx="7878912" cy="483071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4993140" y="1527430"/>
              <a:ext cx="808569" cy="263959"/>
            </a:xfrm>
            <a:prstGeom prst="rect">
              <a:avLst/>
            </a:prstGeom>
            <a:solidFill>
              <a:srgbClr val="F8F8F8"/>
            </a:solidFill>
          </p:spPr>
          <p:txBody>
            <a:bodyPr wrap="square" tIns="36000" bIns="36000" rtlCol="0">
              <a:spAutoFit/>
            </a:bodyPr>
            <a:lstStyle/>
            <a:p>
              <a:pPr algn="ctr"/>
              <a:r>
                <a:rPr lang="zh-CN" altLang="en-US" sz="1200" dirty="0" smtClean="0">
                  <a:cs typeface="+mn-ea"/>
                  <a:sym typeface="+mn-lt"/>
                </a:rPr>
                <a:t>上层应用</a:t>
              </a:r>
              <a:endParaRPr lang="zh-CN" altLang="en-US" sz="1200" dirty="0">
                <a:cs typeface="+mn-ea"/>
                <a:sym typeface="+mn-lt"/>
              </a:endParaRPr>
            </a:p>
          </p:txBody>
        </p:sp>
        <p:sp>
          <p:nvSpPr>
            <p:cNvPr id="7" name="文本框 6"/>
            <p:cNvSpPr txBox="1"/>
            <p:nvPr/>
          </p:nvSpPr>
          <p:spPr>
            <a:xfrm>
              <a:off x="5199752" y="2199466"/>
              <a:ext cx="521471" cy="263959"/>
            </a:xfrm>
            <a:prstGeom prst="rect">
              <a:avLst/>
            </a:prstGeom>
            <a:solidFill>
              <a:srgbClr val="F8F8F8"/>
            </a:solidFill>
          </p:spPr>
          <p:txBody>
            <a:bodyPr wrap="square" tIns="36000" bIns="36000" rtlCol="0">
              <a:spAutoFit/>
            </a:bodyPr>
            <a:lstStyle/>
            <a:p>
              <a:pPr algn="ctr"/>
              <a:r>
                <a:rPr lang="en-US" altLang="zh-CN" sz="1200" dirty="0" smtClean="0">
                  <a:cs typeface="+mn-ea"/>
                  <a:sym typeface="+mn-lt"/>
                </a:rPr>
                <a:t>BI</a:t>
              </a:r>
              <a:r>
                <a:rPr lang="zh-CN" altLang="en-US" sz="1200" dirty="0" smtClean="0">
                  <a:cs typeface="+mn-ea"/>
                  <a:sym typeface="+mn-lt"/>
                </a:rPr>
                <a:t>类</a:t>
              </a:r>
              <a:endParaRPr lang="zh-CN" altLang="en-US" sz="1200" dirty="0">
                <a:cs typeface="+mn-ea"/>
                <a:sym typeface="+mn-lt"/>
              </a:endParaRPr>
            </a:p>
          </p:txBody>
        </p:sp>
        <p:sp>
          <p:nvSpPr>
            <p:cNvPr id="8" name="文本框 7"/>
            <p:cNvSpPr txBox="1"/>
            <p:nvPr/>
          </p:nvSpPr>
          <p:spPr>
            <a:xfrm>
              <a:off x="6229136" y="2206056"/>
              <a:ext cx="743848" cy="257369"/>
            </a:xfrm>
            <a:prstGeom prst="rect">
              <a:avLst/>
            </a:prstGeom>
            <a:solidFill>
              <a:srgbClr val="F8F8F8"/>
            </a:solidFill>
          </p:spPr>
          <p:txBody>
            <a:bodyPr wrap="square" tIns="36000" bIns="36000" rtlCol="0">
              <a:spAutoFit/>
            </a:bodyPr>
            <a:lstStyle/>
            <a:p>
              <a:pPr algn="ctr"/>
              <a:r>
                <a:rPr lang="zh-CN" altLang="en-US" sz="1200" dirty="0">
                  <a:cs typeface="+mn-ea"/>
                  <a:sym typeface="+mn-lt"/>
                </a:rPr>
                <a:t>报表</a:t>
              </a:r>
              <a:r>
                <a:rPr lang="zh-CN" altLang="en-US" sz="1200" dirty="0" smtClean="0">
                  <a:cs typeface="+mn-ea"/>
                  <a:sym typeface="+mn-lt"/>
                </a:rPr>
                <a:t>类</a:t>
              </a:r>
              <a:endParaRPr lang="zh-CN" altLang="en-US" sz="1200" dirty="0">
                <a:cs typeface="+mn-ea"/>
                <a:sym typeface="+mn-lt"/>
              </a:endParaRPr>
            </a:p>
          </p:txBody>
        </p:sp>
        <p:sp>
          <p:nvSpPr>
            <p:cNvPr id="9" name="文本框 8"/>
            <p:cNvSpPr txBox="1"/>
            <p:nvPr/>
          </p:nvSpPr>
          <p:spPr>
            <a:xfrm>
              <a:off x="4008488" y="3556121"/>
              <a:ext cx="1191264" cy="184666"/>
            </a:xfrm>
            <a:prstGeom prst="rect">
              <a:avLst/>
            </a:prstGeom>
            <a:solidFill>
              <a:srgbClr val="D2E6FA"/>
            </a:solidFill>
          </p:spPr>
          <p:txBody>
            <a:bodyPr wrap="square" tIns="0" bIns="0" rtlCol="0">
              <a:spAutoFit/>
            </a:bodyPr>
            <a:lstStyle/>
            <a:p>
              <a:pPr algn="ctr"/>
              <a:r>
                <a:rPr lang="zh-CN" altLang="en-US" sz="1200" dirty="0" smtClean="0">
                  <a:cs typeface="+mn-ea"/>
                  <a:sym typeface="+mn-lt"/>
                </a:rPr>
                <a:t>数据批量加工</a:t>
              </a:r>
              <a:endParaRPr lang="zh-CN" altLang="en-US" sz="1200" dirty="0">
                <a:cs typeface="+mn-ea"/>
                <a:sym typeface="+mn-lt"/>
              </a:endParaRPr>
            </a:p>
          </p:txBody>
        </p:sp>
        <p:sp>
          <p:nvSpPr>
            <p:cNvPr id="10" name="文本框 9"/>
            <p:cNvSpPr txBox="1"/>
            <p:nvPr/>
          </p:nvSpPr>
          <p:spPr>
            <a:xfrm>
              <a:off x="5460487" y="3562721"/>
              <a:ext cx="832252" cy="184666"/>
            </a:xfrm>
            <a:prstGeom prst="rect">
              <a:avLst/>
            </a:prstGeom>
            <a:solidFill>
              <a:srgbClr val="D2E6FA"/>
            </a:solidFill>
          </p:spPr>
          <p:txBody>
            <a:bodyPr wrap="square" tIns="0" bIns="0" rtlCol="0">
              <a:spAutoFit/>
            </a:bodyPr>
            <a:lstStyle/>
            <a:p>
              <a:pPr algn="ctr"/>
              <a:r>
                <a:rPr lang="zh-CN" altLang="en-US" sz="1200" dirty="0" smtClean="0">
                  <a:cs typeface="+mn-ea"/>
                  <a:sym typeface="+mn-lt"/>
                </a:rPr>
                <a:t>数据挖掘</a:t>
              </a:r>
              <a:endParaRPr lang="zh-CN" altLang="en-US" sz="1200" dirty="0">
                <a:cs typeface="+mn-ea"/>
                <a:sym typeface="+mn-lt"/>
              </a:endParaRPr>
            </a:p>
          </p:txBody>
        </p:sp>
        <p:sp>
          <p:nvSpPr>
            <p:cNvPr id="11" name="文本框 10"/>
            <p:cNvSpPr txBox="1"/>
            <p:nvPr/>
          </p:nvSpPr>
          <p:spPr>
            <a:xfrm>
              <a:off x="6972984" y="3556121"/>
              <a:ext cx="832252" cy="184666"/>
            </a:xfrm>
            <a:prstGeom prst="rect">
              <a:avLst/>
            </a:prstGeom>
            <a:solidFill>
              <a:srgbClr val="D2E6FA"/>
            </a:solidFill>
          </p:spPr>
          <p:txBody>
            <a:bodyPr wrap="square" tIns="0" bIns="0" rtlCol="0">
              <a:spAutoFit/>
            </a:bodyPr>
            <a:lstStyle/>
            <a:p>
              <a:pPr algn="ctr"/>
              <a:r>
                <a:rPr lang="zh-CN" altLang="en-US" sz="1200" dirty="0" smtClean="0">
                  <a:cs typeface="+mn-ea"/>
                  <a:sym typeface="+mn-lt"/>
                </a:rPr>
                <a:t>数据集市</a:t>
              </a:r>
              <a:endParaRPr lang="zh-CN" altLang="en-US" sz="1200" dirty="0">
                <a:cs typeface="+mn-ea"/>
                <a:sym typeface="+mn-lt"/>
              </a:endParaRPr>
            </a:p>
          </p:txBody>
        </p:sp>
        <p:sp>
          <p:nvSpPr>
            <p:cNvPr id="12" name="文本框 11"/>
            <p:cNvSpPr txBox="1"/>
            <p:nvPr/>
          </p:nvSpPr>
          <p:spPr>
            <a:xfrm>
              <a:off x="4008488" y="2865439"/>
              <a:ext cx="1256015" cy="184666"/>
            </a:xfrm>
            <a:prstGeom prst="rect">
              <a:avLst/>
            </a:prstGeom>
            <a:solidFill>
              <a:srgbClr val="D2E6FA"/>
            </a:solidFill>
          </p:spPr>
          <p:txBody>
            <a:bodyPr wrap="square" tIns="0" bIns="0" rtlCol="0">
              <a:spAutoFit/>
            </a:bodyPr>
            <a:lstStyle/>
            <a:p>
              <a:pPr algn="ctr"/>
              <a:r>
                <a:rPr lang="en-US" altLang="zh-CN" sz="1200" dirty="0" err="1" smtClean="0">
                  <a:cs typeface="+mn-ea"/>
                  <a:sym typeface="+mn-lt"/>
                </a:rPr>
                <a:t>GaussDB</a:t>
              </a:r>
              <a:r>
                <a:rPr lang="en-US" altLang="zh-CN" sz="1200" dirty="0" smtClean="0">
                  <a:cs typeface="+mn-ea"/>
                  <a:sym typeface="+mn-lt"/>
                </a:rPr>
                <a:t>(DWS)</a:t>
              </a:r>
              <a:endParaRPr lang="zh-CN" altLang="en-US" sz="1200" dirty="0">
                <a:cs typeface="+mn-ea"/>
                <a:sym typeface="+mn-lt"/>
              </a:endParaRPr>
            </a:p>
          </p:txBody>
        </p:sp>
        <p:sp>
          <p:nvSpPr>
            <p:cNvPr id="13" name="文本框 12"/>
            <p:cNvSpPr txBox="1"/>
            <p:nvPr/>
          </p:nvSpPr>
          <p:spPr>
            <a:xfrm>
              <a:off x="5127850" y="4659274"/>
              <a:ext cx="1560424" cy="184666"/>
            </a:xfrm>
            <a:prstGeom prst="rect">
              <a:avLst/>
            </a:prstGeom>
            <a:solidFill>
              <a:srgbClr val="FFFFFF"/>
            </a:solidFill>
          </p:spPr>
          <p:txBody>
            <a:bodyPr wrap="square" tIns="0" bIns="0" rtlCol="0">
              <a:spAutoFit/>
            </a:bodyPr>
            <a:lstStyle/>
            <a:p>
              <a:pPr algn="ctr"/>
              <a:r>
                <a:rPr lang="zh-CN" altLang="en-US" sz="1200" dirty="0" smtClean="0">
                  <a:cs typeface="+mn-ea"/>
                  <a:sym typeface="+mn-lt"/>
                </a:rPr>
                <a:t>数据迁移</a:t>
              </a:r>
              <a:r>
                <a:rPr lang="en-US" altLang="zh-CN" sz="1200" dirty="0" smtClean="0">
                  <a:cs typeface="+mn-ea"/>
                  <a:sym typeface="+mn-lt"/>
                </a:rPr>
                <a:t>&amp;</a:t>
              </a:r>
              <a:r>
                <a:rPr lang="zh-CN" altLang="en-US" sz="1200" dirty="0" smtClean="0">
                  <a:cs typeface="+mn-ea"/>
                  <a:sym typeface="+mn-lt"/>
                </a:rPr>
                <a:t>应用迁移</a:t>
              </a:r>
              <a:endParaRPr lang="zh-CN" altLang="en-US" sz="1200" dirty="0">
                <a:cs typeface="+mn-ea"/>
                <a:sym typeface="+mn-lt"/>
              </a:endParaRPr>
            </a:p>
          </p:txBody>
        </p:sp>
        <p:sp>
          <p:nvSpPr>
            <p:cNvPr id="14" name="文本框 13"/>
            <p:cNvSpPr txBox="1"/>
            <p:nvPr/>
          </p:nvSpPr>
          <p:spPr>
            <a:xfrm>
              <a:off x="2276201" y="5199822"/>
              <a:ext cx="1129148" cy="257369"/>
            </a:xfrm>
            <a:prstGeom prst="rect">
              <a:avLst/>
            </a:prstGeom>
            <a:solidFill>
              <a:srgbClr val="F8F8F8"/>
            </a:solidFill>
          </p:spPr>
          <p:txBody>
            <a:bodyPr wrap="square" tIns="36000" bIns="36000" rtlCol="0">
              <a:spAutoFit/>
            </a:bodyPr>
            <a:lstStyle/>
            <a:p>
              <a:pPr algn="ctr"/>
              <a:r>
                <a:rPr lang="zh-CN" altLang="en-US" sz="1200" dirty="0" smtClean="0">
                  <a:cs typeface="+mn-ea"/>
                  <a:sym typeface="+mn-lt"/>
                </a:rPr>
                <a:t>现有数据仓库</a:t>
              </a:r>
              <a:endParaRPr lang="zh-CN" altLang="en-US" sz="1200" dirty="0">
                <a:cs typeface="+mn-ea"/>
                <a:sym typeface="+mn-lt"/>
              </a:endParaRPr>
            </a:p>
          </p:txBody>
        </p:sp>
        <p:sp>
          <p:nvSpPr>
            <p:cNvPr id="15" name="文本框 14"/>
            <p:cNvSpPr txBox="1"/>
            <p:nvPr/>
          </p:nvSpPr>
          <p:spPr>
            <a:xfrm>
              <a:off x="2424649" y="5648093"/>
              <a:ext cx="696923" cy="184666"/>
            </a:xfrm>
            <a:prstGeom prst="rect">
              <a:avLst/>
            </a:prstGeom>
            <a:solidFill>
              <a:srgbClr val="B4C8E6"/>
            </a:solidFill>
          </p:spPr>
          <p:txBody>
            <a:bodyPr wrap="square" tIns="0" bIns="0" rtlCol="0">
              <a:spAutoFit/>
            </a:bodyPr>
            <a:lstStyle/>
            <a:p>
              <a:pPr algn="ctr"/>
              <a:r>
                <a:rPr lang="en-US" altLang="zh-CN" sz="1200" dirty="0" smtClean="0">
                  <a:cs typeface="+mn-ea"/>
                  <a:sym typeface="+mn-lt"/>
                </a:rPr>
                <a:t>Oracle</a:t>
              </a:r>
              <a:endParaRPr lang="zh-CN" altLang="en-US" sz="1200" dirty="0">
                <a:cs typeface="+mn-ea"/>
                <a:sym typeface="+mn-lt"/>
              </a:endParaRPr>
            </a:p>
          </p:txBody>
        </p:sp>
        <p:sp>
          <p:nvSpPr>
            <p:cNvPr id="16" name="文本框 15"/>
            <p:cNvSpPr txBox="1"/>
            <p:nvPr/>
          </p:nvSpPr>
          <p:spPr>
            <a:xfrm>
              <a:off x="3405349" y="5647359"/>
              <a:ext cx="828300" cy="184666"/>
            </a:xfrm>
            <a:prstGeom prst="rect">
              <a:avLst/>
            </a:prstGeom>
            <a:solidFill>
              <a:srgbClr val="B4C8E6"/>
            </a:solidFill>
          </p:spPr>
          <p:txBody>
            <a:bodyPr wrap="square" tIns="0" bIns="0" rtlCol="0">
              <a:spAutoFit/>
            </a:bodyPr>
            <a:lstStyle/>
            <a:p>
              <a:pPr algn="ctr"/>
              <a:r>
                <a:rPr lang="en-US" altLang="zh-CN" sz="1200" dirty="0" smtClean="0">
                  <a:cs typeface="+mn-ea"/>
                  <a:sym typeface="+mn-lt"/>
                </a:rPr>
                <a:t>Teradata</a:t>
              </a:r>
              <a:endParaRPr lang="zh-CN" altLang="en-US" sz="1200" dirty="0">
                <a:cs typeface="+mn-ea"/>
                <a:sym typeface="+mn-lt"/>
              </a:endParaRPr>
            </a:p>
          </p:txBody>
        </p:sp>
        <p:sp>
          <p:nvSpPr>
            <p:cNvPr id="17" name="文本框 16"/>
            <p:cNvSpPr txBox="1"/>
            <p:nvPr/>
          </p:nvSpPr>
          <p:spPr>
            <a:xfrm>
              <a:off x="4556822" y="5663494"/>
              <a:ext cx="696923" cy="184666"/>
            </a:xfrm>
            <a:prstGeom prst="rect">
              <a:avLst/>
            </a:prstGeom>
            <a:solidFill>
              <a:srgbClr val="B4C8E6"/>
            </a:solidFill>
          </p:spPr>
          <p:txBody>
            <a:bodyPr wrap="square" tIns="0" bIns="0" rtlCol="0">
              <a:spAutoFit/>
            </a:bodyPr>
            <a:lstStyle/>
            <a:p>
              <a:pPr algn="ctr"/>
              <a:r>
                <a:rPr lang="en-US" altLang="zh-CN" sz="1200" dirty="0" smtClean="0">
                  <a:cs typeface="+mn-ea"/>
                  <a:sym typeface="+mn-lt"/>
                </a:rPr>
                <a:t>Impala</a:t>
              </a:r>
              <a:endParaRPr lang="zh-CN" altLang="en-US" sz="1200" dirty="0">
                <a:cs typeface="+mn-ea"/>
                <a:sym typeface="+mn-lt"/>
              </a:endParaRPr>
            </a:p>
          </p:txBody>
        </p:sp>
        <p:sp>
          <p:nvSpPr>
            <p:cNvPr id="18" name="文本框 17"/>
            <p:cNvSpPr txBox="1"/>
            <p:nvPr/>
          </p:nvSpPr>
          <p:spPr>
            <a:xfrm>
              <a:off x="5682524" y="5663494"/>
              <a:ext cx="696923" cy="184666"/>
            </a:xfrm>
            <a:prstGeom prst="rect">
              <a:avLst/>
            </a:prstGeom>
            <a:solidFill>
              <a:srgbClr val="B4C8E6"/>
            </a:solidFill>
          </p:spPr>
          <p:txBody>
            <a:bodyPr wrap="square" tIns="0" bIns="0" rtlCol="0">
              <a:spAutoFit/>
            </a:bodyPr>
            <a:lstStyle/>
            <a:p>
              <a:pPr algn="ctr"/>
              <a:r>
                <a:rPr lang="en-US" altLang="zh-CN" sz="1200" dirty="0" smtClean="0">
                  <a:cs typeface="+mn-ea"/>
                  <a:sym typeface="+mn-lt"/>
                </a:rPr>
                <a:t>MySQL</a:t>
              </a:r>
              <a:endParaRPr lang="zh-CN" altLang="en-US" sz="1200" dirty="0">
                <a:cs typeface="+mn-ea"/>
                <a:sym typeface="+mn-lt"/>
              </a:endParaRPr>
            </a:p>
          </p:txBody>
        </p:sp>
        <p:sp>
          <p:nvSpPr>
            <p:cNvPr id="19" name="文本框 18"/>
            <p:cNvSpPr txBox="1"/>
            <p:nvPr/>
          </p:nvSpPr>
          <p:spPr>
            <a:xfrm>
              <a:off x="6695425" y="5649991"/>
              <a:ext cx="832211" cy="184666"/>
            </a:xfrm>
            <a:prstGeom prst="rect">
              <a:avLst/>
            </a:prstGeom>
            <a:solidFill>
              <a:srgbClr val="B4C8E6"/>
            </a:solidFill>
          </p:spPr>
          <p:txBody>
            <a:bodyPr wrap="square" lIns="0" tIns="0" rIns="0" bIns="0" rtlCol="0">
              <a:spAutoFit/>
            </a:bodyPr>
            <a:lstStyle/>
            <a:p>
              <a:pPr algn="ctr"/>
              <a:r>
                <a:rPr lang="en-US" altLang="zh-CN" sz="1200" dirty="0" smtClean="0">
                  <a:cs typeface="+mn-ea"/>
                  <a:sym typeface="+mn-lt"/>
                </a:rPr>
                <a:t>SQL Server</a:t>
              </a:r>
              <a:endParaRPr lang="zh-CN" altLang="en-US" sz="1200" dirty="0">
                <a:cs typeface="+mn-ea"/>
                <a:sym typeface="+mn-lt"/>
              </a:endParaRPr>
            </a:p>
          </p:txBody>
        </p:sp>
        <p:sp>
          <p:nvSpPr>
            <p:cNvPr id="20" name="文本框 19"/>
            <p:cNvSpPr txBox="1"/>
            <p:nvPr/>
          </p:nvSpPr>
          <p:spPr>
            <a:xfrm>
              <a:off x="7832433" y="5647359"/>
              <a:ext cx="775542" cy="184666"/>
            </a:xfrm>
            <a:prstGeom prst="rect">
              <a:avLst/>
            </a:prstGeom>
            <a:solidFill>
              <a:srgbClr val="B4C8E6"/>
            </a:solidFill>
          </p:spPr>
          <p:txBody>
            <a:bodyPr wrap="square" lIns="0" tIns="0" rIns="0" bIns="0" rtlCol="0">
              <a:spAutoFit/>
            </a:bodyPr>
            <a:lstStyle/>
            <a:p>
              <a:pPr algn="ctr"/>
              <a:r>
                <a:rPr lang="en-US" altLang="zh-CN" sz="1200" dirty="0" err="1" smtClean="0">
                  <a:cs typeface="+mn-ea"/>
                  <a:sym typeface="+mn-lt"/>
                </a:rPr>
                <a:t>Greenplum</a:t>
              </a:r>
              <a:endParaRPr lang="zh-CN" altLang="en-US" sz="1200" dirty="0">
                <a:cs typeface="+mn-ea"/>
                <a:sym typeface="+mn-lt"/>
              </a:endParaRPr>
            </a:p>
          </p:txBody>
        </p:sp>
        <p:sp>
          <p:nvSpPr>
            <p:cNvPr id="22" name="文本框 21"/>
            <p:cNvSpPr txBox="1"/>
            <p:nvPr/>
          </p:nvSpPr>
          <p:spPr>
            <a:xfrm>
              <a:off x="8841757" y="5648093"/>
              <a:ext cx="908030" cy="184666"/>
            </a:xfrm>
            <a:prstGeom prst="rect">
              <a:avLst/>
            </a:prstGeom>
            <a:solidFill>
              <a:srgbClr val="B4C8E6"/>
            </a:solidFill>
          </p:spPr>
          <p:txBody>
            <a:bodyPr wrap="square" lIns="0" tIns="0" rIns="0" bIns="0" rtlCol="0">
              <a:spAutoFit/>
            </a:bodyPr>
            <a:lstStyle/>
            <a:p>
              <a:pPr algn="ctr"/>
              <a:r>
                <a:rPr lang="en-US" altLang="zh-CN" sz="1200" dirty="0" smtClean="0">
                  <a:cs typeface="+mn-ea"/>
                  <a:sym typeface="+mn-lt"/>
                </a:rPr>
                <a:t>PostgreSQL</a:t>
              </a:r>
              <a:endParaRPr lang="zh-CN" altLang="en-US" sz="1200" dirty="0">
                <a:cs typeface="+mn-ea"/>
                <a:sym typeface="+mn-lt"/>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smtClean="0">
                <a:latin typeface="+mn-lt"/>
                <a:ea typeface="+mn-ea"/>
                <a:cs typeface="+mn-ea"/>
                <a:sym typeface="+mn-lt"/>
              </a:rPr>
              <a:t>应用场景 </a:t>
            </a:r>
            <a:r>
              <a:rPr lang="en-US" altLang="zh-CN" sz="3600" dirty="0">
                <a:latin typeface="+mn-lt"/>
                <a:ea typeface="+mn-ea"/>
                <a:cs typeface="+mn-ea"/>
                <a:sym typeface="+mn-lt"/>
              </a:rPr>
              <a:t>-</a:t>
            </a:r>
            <a:r>
              <a:rPr lang="en-US" altLang="zh-CN" sz="3600" dirty="0" smtClean="0">
                <a:latin typeface="+mn-lt"/>
                <a:ea typeface="+mn-ea"/>
                <a:cs typeface="+mn-ea"/>
                <a:sym typeface="+mn-lt"/>
              </a:rPr>
              <a:t> </a:t>
            </a:r>
            <a:r>
              <a:rPr lang="zh-CN" altLang="en-US" sz="3600" dirty="0">
                <a:latin typeface="+mn-lt"/>
                <a:ea typeface="+mn-ea"/>
                <a:cs typeface="+mn-ea"/>
                <a:sym typeface="+mn-lt"/>
              </a:rPr>
              <a:t>大</a:t>
            </a:r>
            <a:r>
              <a:rPr lang="zh-CN" altLang="en-US" sz="3600" dirty="0" smtClean="0">
                <a:latin typeface="+mn-lt"/>
                <a:ea typeface="+mn-ea"/>
                <a:cs typeface="+mn-ea"/>
                <a:sym typeface="+mn-lt"/>
              </a:rPr>
              <a:t>数据融合分析</a:t>
            </a:r>
            <a:endParaRPr lang="en-US" dirty="0">
              <a:latin typeface="+mn-lt"/>
              <a:ea typeface="+mn-ea"/>
              <a:cs typeface="+mn-ea"/>
              <a:sym typeface="+mn-lt"/>
            </a:endParaRPr>
          </a:p>
        </p:txBody>
      </p:sp>
      <p:grpSp>
        <p:nvGrpSpPr>
          <p:cNvPr id="7183" name="组合 7182"/>
          <p:cNvGrpSpPr/>
          <p:nvPr/>
        </p:nvGrpSpPr>
        <p:grpSpPr>
          <a:xfrm>
            <a:off x="875802" y="1217771"/>
            <a:ext cx="10681229" cy="5164026"/>
            <a:chOff x="875802" y="1234100"/>
            <a:chExt cx="10681229" cy="5164026"/>
          </a:xfrm>
        </p:grpSpPr>
        <p:sp>
          <p:nvSpPr>
            <p:cNvPr id="93" name="矩形 92"/>
            <p:cNvSpPr/>
            <p:nvPr/>
          </p:nvSpPr>
          <p:spPr>
            <a:xfrm>
              <a:off x="1289957" y="5970798"/>
              <a:ext cx="9388929" cy="427328"/>
            </a:xfrm>
            <a:prstGeom prst="rect">
              <a:avLst/>
            </a:prstGeom>
            <a:solidFill>
              <a:srgbClr val="F8F8F8"/>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矩形 87"/>
            <p:cNvSpPr/>
            <p:nvPr/>
          </p:nvSpPr>
          <p:spPr>
            <a:xfrm>
              <a:off x="4064922" y="5419359"/>
              <a:ext cx="3835684" cy="490586"/>
            </a:xfrm>
            <a:prstGeom prst="rect">
              <a:avLst/>
            </a:prstGeom>
            <a:solidFill>
              <a:srgbClr val="F8F8F8"/>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矩形 74"/>
            <p:cNvSpPr/>
            <p:nvPr/>
          </p:nvSpPr>
          <p:spPr>
            <a:xfrm>
              <a:off x="2411229" y="2812879"/>
              <a:ext cx="7407316" cy="2429359"/>
            </a:xfrm>
            <a:prstGeom prst="rect">
              <a:avLst/>
            </a:prstGeom>
            <a:solidFill>
              <a:srgbClr val="F8F8F8"/>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p:cNvSpPr/>
            <p:nvPr/>
          </p:nvSpPr>
          <p:spPr>
            <a:xfrm>
              <a:off x="4689732" y="2975528"/>
              <a:ext cx="3096857" cy="2200627"/>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a:off x="7911740" y="3020599"/>
              <a:ext cx="1319051" cy="188349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a:off x="3231776" y="3020600"/>
              <a:ext cx="1319051" cy="188349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p:cNvSpPr/>
            <p:nvPr/>
          </p:nvSpPr>
          <p:spPr>
            <a:xfrm>
              <a:off x="875802" y="1234100"/>
              <a:ext cx="10681229" cy="1460677"/>
            </a:xfrm>
            <a:prstGeom prst="rect">
              <a:avLst/>
            </a:prstGeom>
            <a:solidFill>
              <a:srgbClr val="F8F8F8"/>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a:off x="9021570" y="1350354"/>
              <a:ext cx="2456054" cy="121469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矩形 46"/>
            <p:cNvSpPr/>
            <p:nvPr/>
          </p:nvSpPr>
          <p:spPr>
            <a:xfrm>
              <a:off x="6463058" y="1355614"/>
              <a:ext cx="2456054" cy="121469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a:off x="3885302" y="1352008"/>
              <a:ext cx="2456054" cy="121469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44"/>
            <p:cNvSpPr/>
            <p:nvPr/>
          </p:nvSpPr>
          <p:spPr>
            <a:xfrm>
              <a:off x="2416491" y="1350354"/>
              <a:ext cx="1319051" cy="121469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002837" y="1355614"/>
              <a:ext cx="1319051" cy="121469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1068531" y="1455555"/>
              <a:ext cx="966952" cy="215444"/>
            </a:xfrm>
            <a:prstGeom prst="rect">
              <a:avLst/>
            </a:prstGeom>
            <a:solidFill>
              <a:schemeClr val="bg1"/>
            </a:solidFill>
          </p:spPr>
          <p:txBody>
            <a:bodyPr wrap="square" lIns="0" tIns="0" rIns="0" bIns="0" rtlCol="0">
              <a:spAutoFit/>
            </a:bodyPr>
            <a:lstStyle/>
            <a:p>
              <a:pPr algn="ctr"/>
              <a:r>
                <a:rPr lang="zh-CN" altLang="en-US" sz="1400" dirty="0" smtClean="0">
                  <a:cs typeface="+mn-ea"/>
                  <a:sym typeface="+mn-lt"/>
                </a:rPr>
                <a:t>经营分析</a:t>
              </a:r>
              <a:endParaRPr lang="zh-CN" altLang="en-US" sz="1400" dirty="0">
                <a:cs typeface="+mn-ea"/>
                <a:sym typeface="+mn-lt"/>
              </a:endParaRPr>
            </a:p>
          </p:txBody>
        </p:sp>
        <p:sp>
          <p:nvSpPr>
            <p:cNvPr id="4" name="圆角矩形 3"/>
            <p:cNvSpPr/>
            <p:nvPr/>
          </p:nvSpPr>
          <p:spPr>
            <a:xfrm>
              <a:off x="1160641" y="1775481"/>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经营报表</a:t>
              </a:r>
              <a:endParaRPr lang="zh-CN" altLang="en-US" sz="1200" dirty="0">
                <a:solidFill>
                  <a:schemeClr val="bg1"/>
                </a:solidFill>
                <a:cs typeface="+mn-ea"/>
                <a:sym typeface="+mn-lt"/>
              </a:endParaRPr>
            </a:p>
          </p:txBody>
        </p:sp>
        <p:sp>
          <p:nvSpPr>
            <p:cNvPr id="25" name="圆角矩形 24"/>
            <p:cNvSpPr/>
            <p:nvPr/>
          </p:nvSpPr>
          <p:spPr>
            <a:xfrm>
              <a:off x="1160641" y="2174888"/>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总裁驾驶舱</a:t>
              </a:r>
              <a:endParaRPr lang="zh-CN" altLang="en-US" sz="1200" dirty="0">
                <a:solidFill>
                  <a:schemeClr val="bg1"/>
                </a:solidFill>
                <a:cs typeface="+mn-ea"/>
                <a:sym typeface="+mn-lt"/>
              </a:endParaRPr>
            </a:p>
          </p:txBody>
        </p:sp>
        <p:sp>
          <p:nvSpPr>
            <p:cNvPr id="26" name="圆角矩形 25"/>
            <p:cNvSpPr/>
            <p:nvPr/>
          </p:nvSpPr>
          <p:spPr>
            <a:xfrm>
              <a:off x="2542752" y="1766674"/>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用户画像</a:t>
              </a:r>
              <a:endParaRPr lang="zh-CN" altLang="en-US" sz="1200" dirty="0">
                <a:solidFill>
                  <a:schemeClr val="bg1"/>
                </a:solidFill>
                <a:cs typeface="+mn-ea"/>
                <a:sym typeface="+mn-lt"/>
              </a:endParaRPr>
            </a:p>
          </p:txBody>
        </p:sp>
        <p:sp>
          <p:nvSpPr>
            <p:cNvPr id="27" name="圆角矩形 26"/>
            <p:cNvSpPr/>
            <p:nvPr/>
          </p:nvSpPr>
          <p:spPr>
            <a:xfrm>
              <a:off x="2542752" y="2174888"/>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人群圈选</a:t>
              </a:r>
              <a:endParaRPr lang="zh-CN" altLang="en-US" sz="1200" dirty="0">
                <a:solidFill>
                  <a:schemeClr val="bg1"/>
                </a:solidFill>
                <a:cs typeface="+mn-ea"/>
                <a:sym typeface="+mn-lt"/>
              </a:endParaRPr>
            </a:p>
          </p:txBody>
        </p:sp>
        <p:sp>
          <p:nvSpPr>
            <p:cNvPr id="28" name="圆角矩形 27"/>
            <p:cNvSpPr/>
            <p:nvPr/>
          </p:nvSpPr>
          <p:spPr>
            <a:xfrm>
              <a:off x="3961647" y="1766674"/>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区域对比</a:t>
              </a:r>
              <a:endParaRPr lang="zh-CN" altLang="en-US" sz="1200" dirty="0">
                <a:solidFill>
                  <a:schemeClr val="bg1"/>
                </a:solidFill>
                <a:cs typeface="+mn-ea"/>
                <a:sym typeface="+mn-lt"/>
              </a:endParaRPr>
            </a:p>
          </p:txBody>
        </p:sp>
        <p:sp>
          <p:nvSpPr>
            <p:cNvPr id="29" name="圆角矩形 28"/>
            <p:cNvSpPr/>
            <p:nvPr/>
          </p:nvSpPr>
          <p:spPr>
            <a:xfrm>
              <a:off x="3945882" y="2174888"/>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统计分析</a:t>
              </a:r>
              <a:endParaRPr lang="zh-CN" altLang="en-US" sz="1200" dirty="0">
                <a:solidFill>
                  <a:schemeClr val="bg1"/>
                </a:solidFill>
                <a:cs typeface="+mn-ea"/>
                <a:sym typeface="+mn-lt"/>
              </a:endParaRPr>
            </a:p>
          </p:txBody>
        </p:sp>
        <p:sp>
          <p:nvSpPr>
            <p:cNvPr id="30" name="圆角矩形 29"/>
            <p:cNvSpPr/>
            <p:nvPr/>
          </p:nvSpPr>
          <p:spPr>
            <a:xfrm>
              <a:off x="5180847" y="1775481"/>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历史趋势</a:t>
              </a:r>
              <a:endParaRPr lang="zh-CN" altLang="en-US" sz="1200" dirty="0">
                <a:solidFill>
                  <a:schemeClr val="bg1"/>
                </a:solidFill>
                <a:cs typeface="+mn-ea"/>
                <a:sym typeface="+mn-lt"/>
              </a:endParaRPr>
            </a:p>
          </p:txBody>
        </p:sp>
        <p:sp>
          <p:nvSpPr>
            <p:cNvPr id="31" name="圆角矩形 30"/>
            <p:cNvSpPr/>
            <p:nvPr/>
          </p:nvSpPr>
          <p:spPr>
            <a:xfrm>
              <a:off x="5180847" y="2174888"/>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查询对比</a:t>
              </a:r>
              <a:endParaRPr lang="zh-CN" altLang="en-US" sz="1200" dirty="0">
                <a:solidFill>
                  <a:schemeClr val="bg1"/>
                </a:solidFill>
                <a:cs typeface="+mn-ea"/>
                <a:sym typeface="+mn-lt"/>
              </a:endParaRPr>
            </a:p>
          </p:txBody>
        </p:sp>
        <p:sp>
          <p:nvSpPr>
            <p:cNvPr id="32" name="圆角矩形 31"/>
            <p:cNvSpPr/>
            <p:nvPr/>
          </p:nvSpPr>
          <p:spPr>
            <a:xfrm>
              <a:off x="6534053" y="1775481"/>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轨迹相似</a:t>
              </a:r>
              <a:endParaRPr lang="zh-CN" altLang="en-US" sz="1200" dirty="0">
                <a:solidFill>
                  <a:schemeClr val="bg1"/>
                </a:solidFill>
                <a:cs typeface="+mn-ea"/>
                <a:sym typeface="+mn-lt"/>
              </a:endParaRPr>
            </a:p>
          </p:txBody>
        </p:sp>
        <p:sp>
          <p:nvSpPr>
            <p:cNvPr id="33" name="圆角矩形 32"/>
            <p:cNvSpPr/>
            <p:nvPr/>
          </p:nvSpPr>
          <p:spPr>
            <a:xfrm>
              <a:off x="6534053" y="2180500"/>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规律分析</a:t>
              </a:r>
              <a:endParaRPr lang="zh-CN" altLang="en-US" sz="1200" dirty="0">
                <a:solidFill>
                  <a:schemeClr val="bg1"/>
                </a:solidFill>
                <a:cs typeface="+mn-ea"/>
                <a:sym typeface="+mn-lt"/>
              </a:endParaRPr>
            </a:p>
          </p:txBody>
        </p:sp>
        <p:sp>
          <p:nvSpPr>
            <p:cNvPr id="34" name="圆角矩形 33"/>
            <p:cNvSpPr/>
            <p:nvPr/>
          </p:nvSpPr>
          <p:spPr>
            <a:xfrm>
              <a:off x="7755887" y="1777180"/>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比对碰撞</a:t>
              </a:r>
              <a:endParaRPr lang="zh-CN" altLang="en-US" sz="1200" dirty="0">
                <a:solidFill>
                  <a:schemeClr val="bg1"/>
                </a:solidFill>
                <a:cs typeface="+mn-ea"/>
                <a:sym typeface="+mn-lt"/>
              </a:endParaRPr>
            </a:p>
          </p:txBody>
        </p:sp>
        <p:sp>
          <p:nvSpPr>
            <p:cNvPr id="35" name="圆角矩形 34"/>
            <p:cNvSpPr/>
            <p:nvPr/>
          </p:nvSpPr>
          <p:spPr>
            <a:xfrm>
              <a:off x="7740122" y="2185394"/>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车轨分析</a:t>
              </a:r>
              <a:endParaRPr lang="zh-CN" altLang="en-US" sz="1200" dirty="0">
                <a:solidFill>
                  <a:schemeClr val="bg1"/>
                </a:solidFill>
                <a:cs typeface="+mn-ea"/>
                <a:sym typeface="+mn-lt"/>
              </a:endParaRPr>
            </a:p>
          </p:txBody>
        </p:sp>
        <p:sp>
          <p:nvSpPr>
            <p:cNvPr id="36" name="圆角矩形 35"/>
            <p:cNvSpPr/>
            <p:nvPr/>
          </p:nvSpPr>
          <p:spPr>
            <a:xfrm>
              <a:off x="9132747" y="1785987"/>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设备监控</a:t>
              </a:r>
              <a:endParaRPr lang="zh-CN" altLang="en-US" sz="1200" dirty="0">
                <a:solidFill>
                  <a:schemeClr val="bg1"/>
                </a:solidFill>
                <a:cs typeface="+mn-ea"/>
                <a:sym typeface="+mn-lt"/>
              </a:endParaRPr>
            </a:p>
          </p:txBody>
        </p:sp>
        <p:sp>
          <p:nvSpPr>
            <p:cNvPr id="37" name="圆角矩形 36"/>
            <p:cNvSpPr/>
            <p:nvPr/>
          </p:nvSpPr>
          <p:spPr>
            <a:xfrm>
              <a:off x="9132747" y="2185394"/>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交易量监控</a:t>
              </a:r>
              <a:endParaRPr lang="zh-CN" altLang="en-US" sz="1200" dirty="0">
                <a:solidFill>
                  <a:schemeClr val="bg1"/>
                </a:solidFill>
                <a:cs typeface="+mn-ea"/>
                <a:sym typeface="+mn-lt"/>
              </a:endParaRPr>
            </a:p>
          </p:txBody>
        </p:sp>
        <p:sp>
          <p:nvSpPr>
            <p:cNvPr id="38" name="圆角矩形 37"/>
            <p:cNvSpPr/>
            <p:nvPr/>
          </p:nvSpPr>
          <p:spPr>
            <a:xfrm>
              <a:off x="10328293" y="1785987"/>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流量监控</a:t>
              </a:r>
              <a:endParaRPr lang="zh-CN" altLang="en-US" sz="1200" dirty="0">
                <a:solidFill>
                  <a:schemeClr val="bg1"/>
                </a:solidFill>
                <a:cs typeface="+mn-ea"/>
                <a:sym typeface="+mn-lt"/>
              </a:endParaRPr>
            </a:p>
          </p:txBody>
        </p:sp>
        <p:sp>
          <p:nvSpPr>
            <p:cNvPr id="39" name="圆角矩形 38"/>
            <p:cNvSpPr/>
            <p:nvPr/>
          </p:nvSpPr>
          <p:spPr>
            <a:xfrm>
              <a:off x="10328293" y="2191006"/>
              <a:ext cx="1066800" cy="322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cs typeface="+mn-ea"/>
                  <a:sym typeface="+mn-lt"/>
                </a:rPr>
                <a:t>舆情监控</a:t>
              </a:r>
              <a:endParaRPr lang="zh-CN" altLang="en-US" sz="1200" dirty="0">
                <a:solidFill>
                  <a:schemeClr val="bg1"/>
                </a:solidFill>
                <a:cs typeface="+mn-ea"/>
                <a:sym typeface="+mn-lt"/>
              </a:endParaRPr>
            </a:p>
          </p:txBody>
        </p:sp>
        <p:sp>
          <p:nvSpPr>
            <p:cNvPr id="40" name="文本框 39"/>
            <p:cNvSpPr txBox="1"/>
            <p:nvPr/>
          </p:nvSpPr>
          <p:spPr>
            <a:xfrm>
              <a:off x="2511224" y="1454194"/>
              <a:ext cx="966952" cy="215444"/>
            </a:xfrm>
            <a:prstGeom prst="rect">
              <a:avLst/>
            </a:prstGeom>
            <a:solidFill>
              <a:schemeClr val="bg1"/>
            </a:solidFill>
          </p:spPr>
          <p:txBody>
            <a:bodyPr wrap="square" lIns="0" tIns="0" rIns="0" bIns="0" rtlCol="0">
              <a:spAutoFit/>
            </a:bodyPr>
            <a:lstStyle/>
            <a:p>
              <a:pPr algn="ctr"/>
              <a:r>
                <a:rPr lang="zh-CN" altLang="en-US" sz="1400" dirty="0">
                  <a:cs typeface="+mn-ea"/>
                  <a:sym typeface="+mn-lt"/>
                </a:rPr>
                <a:t>人群</a:t>
              </a:r>
              <a:r>
                <a:rPr lang="zh-CN" altLang="en-US" sz="1400" dirty="0" smtClean="0">
                  <a:cs typeface="+mn-ea"/>
                  <a:sym typeface="+mn-lt"/>
                </a:rPr>
                <a:t>分析</a:t>
              </a:r>
              <a:endParaRPr lang="zh-CN" altLang="en-US" sz="1400" dirty="0">
                <a:cs typeface="+mn-ea"/>
                <a:sym typeface="+mn-lt"/>
              </a:endParaRPr>
            </a:p>
          </p:txBody>
        </p:sp>
        <p:sp>
          <p:nvSpPr>
            <p:cNvPr id="41" name="文本框 40"/>
            <p:cNvSpPr txBox="1"/>
            <p:nvPr/>
          </p:nvSpPr>
          <p:spPr>
            <a:xfrm>
              <a:off x="3938151" y="1448557"/>
              <a:ext cx="966952" cy="215444"/>
            </a:xfrm>
            <a:prstGeom prst="rect">
              <a:avLst/>
            </a:prstGeom>
            <a:solidFill>
              <a:schemeClr val="bg1"/>
            </a:solidFill>
          </p:spPr>
          <p:txBody>
            <a:bodyPr wrap="square" lIns="0" tIns="0" rIns="0" bIns="0" rtlCol="0">
              <a:spAutoFit/>
            </a:bodyPr>
            <a:lstStyle/>
            <a:p>
              <a:pPr algn="ctr"/>
              <a:r>
                <a:rPr lang="zh-CN" altLang="en-US" sz="1400" dirty="0">
                  <a:cs typeface="+mn-ea"/>
                  <a:sym typeface="+mn-lt"/>
                </a:rPr>
                <a:t>行业</a:t>
              </a:r>
              <a:r>
                <a:rPr lang="zh-CN" altLang="en-US" sz="1400" dirty="0" smtClean="0">
                  <a:cs typeface="+mn-ea"/>
                  <a:sym typeface="+mn-lt"/>
                </a:rPr>
                <a:t>分析</a:t>
              </a:r>
              <a:endParaRPr lang="zh-CN" altLang="en-US" sz="1400" dirty="0">
                <a:cs typeface="+mn-ea"/>
                <a:sym typeface="+mn-lt"/>
              </a:endParaRPr>
            </a:p>
          </p:txBody>
        </p:sp>
        <p:sp>
          <p:nvSpPr>
            <p:cNvPr id="42" name="文本框 41"/>
            <p:cNvSpPr txBox="1"/>
            <p:nvPr/>
          </p:nvSpPr>
          <p:spPr>
            <a:xfrm>
              <a:off x="6493756" y="1455555"/>
              <a:ext cx="966952" cy="215444"/>
            </a:xfrm>
            <a:prstGeom prst="rect">
              <a:avLst/>
            </a:prstGeom>
            <a:solidFill>
              <a:schemeClr val="bg1"/>
            </a:solidFill>
          </p:spPr>
          <p:txBody>
            <a:bodyPr wrap="square" lIns="0" tIns="0" rIns="0" bIns="0" rtlCol="0">
              <a:spAutoFit/>
            </a:bodyPr>
            <a:lstStyle/>
            <a:p>
              <a:pPr algn="ctr"/>
              <a:r>
                <a:rPr lang="zh-CN" altLang="en-US" sz="1400" dirty="0">
                  <a:cs typeface="+mn-ea"/>
                  <a:sym typeface="+mn-lt"/>
                </a:rPr>
                <a:t>轨迹</a:t>
              </a:r>
              <a:r>
                <a:rPr lang="zh-CN" altLang="en-US" sz="1400" dirty="0" smtClean="0">
                  <a:cs typeface="+mn-ea"/>
                  <a:sym typeface="+mn-lt"/>
                </a:rPr>
                <a:t>分析</a:t>
              </a:r>
              <a:endParaRPr lang="zh-CN" altLang="en-US" sz="1400" dirty="0">
                <a:cs typeface="+mn-ea"/>
                <a:sym typeface="+mn-lt"/>
              </a:endParaRPr>
            </a:p>
          </p:txBody>
        </p:sp>
        <p:sp>
          <p:nvSpPr>
            <p:cNvPr id="43" name="文本框 42"/>
            <p:cNvSpPr txBox="1"/>
            <p:nvPr/>
          </p:nvSpPr>
          <p:spPr>
            <a:xfrm>
              <a:off x="9053036" y="1461672"/>
              <a:ext cx="966952" cy="215444"/>
            </a:xfrm>
            <a:prstGeom prst="rect">
              <a:avLst/>
            </a:prstGeom>
            <a:solidFill>
              <a:schemeClr val="bg1"/>
            </a:solidFill>
          </p:spPr>
          <p:txBody>
            <a:bodyPr wrap="square" lIns="0" tIns="0" rIns="0" bIns="0" rtlCol="0">
              <a:spAutoFit/>
            </a:bodyPr>
            <a:lstStyle/>
            <a:p>
              <a:pPr algn="ctr"/>
              <a:r>
                <a:rPr lang="zh-CN" altLang="en-US" sz="1400" dirty="0">
                  <a:cs typeface="+mn-ea"/>
                  <a:sym typeface="+mn-lt"/>
                </a:rPr>
                <a:t>实时</a:t>
              </a:r>
              <a:r>
                <a:rPr lang="zh-CN" altLang="en-US" sz="1400" dirty="0" smtClean="0">
                  <a:cs typeface="+mn-ea"/>
                  <a:sym typeface="+mn-lt"/>
                </a:rPr>
                <a:t>监控</a:t>
              </a:r>
              <a:endParaRPr lang="zh-CN" altLang="en-US" sz="1400" dirty="0">
                <a:cs typeface="+mn-ea"/>
                <a:sym typeface="+mn-lt"/>
              </a:endParaRPr>
            </a:p>
          </p:txBody>
        </p:sp>
        <p:grpSp>
          <p:nvGrpSpPr>
            <p:cNvPr id="51" name="组合 50"/>
            <p:cNvGrpSpPr/>
            <p:nvPr/>
          </p:nvGrpSpPr>
          <p:grpSpPr>
            <a:xfrm>
              <a:off x="3761813" y="3365591"/>
              <a:ext cx="314243" cy="350747"/>
              <a:chOff x="6188075" y="1624013"/>
              <a:chExt cx="314325" cy="350838"/>
            </a:xfrm>
          </p:grpSpPr>
          <p:sp>
            <p:nvSpPr>
              <p:cNvPr id="52" name="Freeform 9"/>
              <p:cNvSpPr>
                <a:spLocks noEditPoints="1"/>
              </p:cNvSpPr>
              <p:nvPr/>
            </p:nvSpPr>
            <p:spPr bwMode="auto">
              <a:xfrm>
                <a:off x="6188075" y="1624013"/>
                <a:ext cx="314325" cy="350838"/>
              </a:xfrm>
              <a:custGeom>
                <a:avLst/>
                <a:gdLst>
                  <a:gd name="T0" fmla="*/ 151 w 160"/>
                  <a:gd name="T1" fmla="*/ 37 h 176"/>
                  <a:gd name="T2" fmla="*/ 89 w 160"/>
                  <a:gd name="T3" fmla="*/ 3 h 176"/>
                  <a:gd name="T4" fmla="*/ 71 w 160"/>
                  <a:gd name="T5" fmla="*/ 3 h 176"/>
                  <a:gd name="T6" fmla="*/ 9 w 160"/>
                  <a:gd name="T7" fmla="*/ 37 h 176"/>
                  <a:gd name="T8" fmla="*/ 0 w 160"/>
                  <a:gd name="T9" fmla="*/ 53 h 176"/>
                  <a:gd name="T10" fmla="*/ 0 w 160"/>
                  <a:gd name="T11" fmla="*/ 124 h 176"/>
                  <a:gd name="T12" fmla="*/ 9 w 160"/>
                  <a:gd name="T13" fmla="*/ 140 h 176"/>
                  <a:gd name="T14" fmla="*/ 71 w 160"/>
                  <a:gd name="T15" fmla="*/ 174 h 176"/>
                  <a:gd name="T16" fmla="*/ 80 w 160"/>
                  <a:gd name="T17" fmla="*/ 176 h 176"/>
                  <a:gd name="T18" fmla="*/ 89 w 160"/>
                  <a:gd name="T19" fmla="*/ 174 h 176"/>
                  <a:gd name="T20" fmla="*/ 151 w 160"/>
                  <a:gd name="T21" fmla="*/ 140 h 176"/>
                  <a:gd name="T22" fmla="*/ 160 w 160"/>
                  <a:gd name="T23" fmla="*/ 124 h 176"/>
                  <a:gd name="T24" fmla="*/ 160 w 160"/>
                  <a:gd name="T25" fmla="*/ 53 h 176"/>
                  <a:gd name="T26" fmla="*/ 151 w 160"/>
                  <a:gd name="T27" fmla="*/ 37 h 176"/>
                  <a:gd name="T28" fmla="*/ 152 w 160"/>
                  <a:gd name="T29" fmla="*/ 124 h 176"/>
                  <a:gd name="T30" fmla="*/ 146 w 160"/>
                  <a:gd name="T31" fmla="*/ 133 h 176"/>
                  <a:gd name="T32" fmla="*/ 85 w 160"/>
                  <a:gd name="T33" fmla="*/ 167 h 176"/>
                  <a:gd name="T34" fmla="*/ 75 w 160"/>
                  <a:gd name="T35" fmla="*/ 167 h 176"/>
                  <a:gd name="T36" fmla="*/ 14 w 160"/>
                  <a:gd name="T37" fmla="*/ 133 h 176"/>
                  <a:gd name="T38" fmla="*/ 8 w 160"/>
                  <a:gd name="T39" fmla="*/ 124 h 176"/>
                  <a:gd name="T40" fmla="*/ 8 w 160"/>
                  <a:gd name="T41" fmla="*/ 53 h 176"/>
                  <a:gd name="T42" fmla="*/ 14 w 160"/>
                  <a:gd name="T43" fmla="*/ 44 h 176"/>
                  <a:gd name="T44" fmla="*/ 75 w 160"/>
                  <a:gd name="T45" fmla="*/ 10 h 176"/>
                  <a:gd name="T46" fmla="*/ 80 w 160"/>
                  <a:gd name="T47" fmla="*/ 9 h 176"/>
                  <a:gd name="T48" fmla="*/ 85 w 160"/>
                  <a:gd name="T49" fmla="*/ 10 h 176"/>
                  <a:gd name="T50" fmla="*/ 146 w 160"/>
                  <a:gd name="T51" fmla="*/ 44 h 176"/>
                  <a:gd name="T52" fmla="*/ 152 w 160"/>
                  <a:gd name="T53" fmla="*/ 53 h 176"/>
                  <a:gd name="T54" fmla="*/ 152 w 160"/>
                  <a:gd name="T5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76">
                    <a:moveTo>
                      <a:pt x="151" y="37"/>
                    </a:moveTo>
                    <a:cubicBezTo>
                      <a:pt x="89" y="3"/>
                      <a:pt x="89" y="3"/>
                      <a:pt x="89" y="3"/>
                    </a:cubicBezTo>
                    <a:cubicBezTo>
                      <a:pt x="84" y="0"/>
                      <a:pt x="76" y="0"/>
                      <a:pt x="71" y="3"/>
                    </a:cubicBezTo>
                    <a:cubicBezTo>
                      <a:pt x="9" y="37"/>
                      <a:pt x="9" y="37"/>
                      <a:pt x="9" y="37"/>
                    </a:cubicBezTo>
                    <a:cubicBezTo>
                      <a:pt x="4" y="40"/>
                      <a:pt x="0" y="47"/>
                      <a:pt x="0" y="53"/>
                    </a:cubicBezTo>
                    <a:cubicBezTo>
                      <a:pt x="0" y="124"/>
                      <a:pt x="0" y="124"/>
                      <a:pt x="0" y="124"/>
                    </a:cubicBezTo>
                    <a:cubicBezTo>
                      <a:pt x="0" y="130"/>
                      <a:pt x="4" y="137"/>
                      <a:pt x="9" y="140"/>
                    </a:cubicBezTo>
                    <a:cubicBezTo>
                      <a:pt x="71" y="174"/>
                      <a:pt x="71" y="174"/>
                      <a:pt x="71" y="174"/>
                    </a:cubicBezTo>
                    <a:cubicBezTo>
                      <a:pt x="73" y="176"/>
                      <a:pt x="77" y="176"/>
                      <a:pt x="80" y="176"/>
                    </a:cubicBezTo>
                    <a:cubicBezTo>
                      <a:pt x="83" y="176"/>
                      <a:pt x="87" y="176"/>
                      <a:pt x="89" y="174"/>
                    </a:cubicBezTo>
                    <a:cubicBezTo>
                      <a:pt x="151" y="140"/>
                      <a:pt x="151" y="140"/>
                      <a:pt x="151" y="140"/>
                    </a:cubicBezTo>
                    <a:cubicBezTo>
                      <a:pt x="156" y="137"/>
                      <a:pt x="160" y="130"/>
                      <a:pt x="160" y="124"/>
                    </a:cubicBezTo>
                    <a:cubicBezTo>
                      <a:pt x="160" y="53"/>
                      <a:pt x="160" y="53"/>
                      <a:pt x="160" y="53"/>
                    </a:cubicBezTo>
                    <a:cubicBezTo>
                      <a:pt x="160" y="47"/>
                      <a:pt x="156" y="40"/>
                      <a:pt x="151" y="37"/>
                    </a:cubicBezTo>
                    <a:moveTo>
                      <a:pt x="152" y="124"/>
                    </a:moveTo>
                    <a:cubicBezTo>
                      <a:pt x="152" y="127"/>
                      <a:pt x="149" y="132"/>
                      <a:pt x="146" y="133"/>
                    </a:cubicBezTo>
                    <a:cubicBezTo>
                      <a:pt x="85" y="167"/>
                      <a:pt x="85" y="167"/>
                      <a:pt x="85" y="167"/>
                    </a:cubicBezTo>
                    <a:cubicBezTo>
                      <a:pt x="83" y="169"/>
                      <a:pt x="77" y="169"/>
                      <a:pt x="75" y="167"/>
                    </a:cubicBezTo>
                    <a:cubicBezTo>
                      <a:pt x="14" y="133"/>
                      <a:pt x="14" y="133"/>
                      <a:pt x="14" y="133"/>
                    </a:cubicBezTo>
                    <a:cubicBezTo>
                      <a:pt x="11" y="132"/>
                      <a:pt x="8" y="127"/>
                      <a:pt x="8" y="124"/>
                    </a:cubicBezTo>
                    <a:cubicBezTo>
                      <a:pt x="8" y="53"/>
                      <a:pt x="8" y="53"/>
                      <a:pt x="8" y="53"/>
                    </a:cubicBezTo>
                    <a:cubicBezTo>
                      <a:pt x="8" y="49"/>
                      <a:pt x="11" y="45"/>
                      <a:pt x="14" y="44"/>
                    </a:cubicBezTo>
                    <a:cubicBezTo>
                      <a:pt x="75" y="10"/>
                      <a:pt x="75" y="10"/>
                      <a:pt x="75" y="10"/>
                    </a:cubicBezTo>
                    <a:cubicBezTo>
                      <a:pt x="76" y="9"/>
                      <a:pt x="78" y="9"/>
                      <a:pt x="80" y="9"/>
                    </a:cubicBezTo>
                    <a:cubicBezTo>
                      <a:pt x="82" y="9"/>
                      <a:pt x="84" y="9"/>
                      <a:pt x="85" y="10"/>
                    </a:cubicBezTo>
                    <a:cubicBezTo>
                      <a:pt x="146" y="44"/>
                      <a:pt x="146" y="44"/>
                      <a:pt x="146" y="44"/>
                    </a:cubicBezTo>
                    <a:cubicBezTo>
                      <a:pt x="149" y="45"/>
                      <a:pt x="152" y="49"/>
                      <a:pt x="152" y="53"/>
                    </a:cubicBezTo>
                    <a:lnTo>
                      <a:pt x="152" y="124"/>
                    </a:lnTo>
                    <a:close/>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53" name="Freeform 10"/>
              <p:cNvSpPr/>
              <p:nvPr/>
            </p:nvSpPr>
            <p:spPr bwMode="auto">
              <a:xfrm>
                <a:off x="6224588" y="1714500"/>
                <a:ext cx="225425" cy="166688"/>
              </a:xfrm>
              <a:custGeom>
                <a:avLst/>
                <a:gdLst>
                  <a:gd name="T0" fmla="*/ 103 w 115"/>
                  <a:gd name="T1" fmla="*/ 16 h 84"/>
                  <a:gd name="T2" fmla="*/ 88 w 115"/>
                  <a:gd name="T3" fmla="*/ 13 h 84"/>
                  <a:gd name="T4" fmla="*/ 57 w 115"/>
                  <a:gd name="T5" fmla="*/ 0 h 84"/>
                  <a:gd name="T6" fmla="*/ 16 w 115"/>
                  <a:gd name="T7" fmla="*/ 21 h 84"/>
                  <a:gd name="T8" fmla="*/ 15 w 115"/>
                  <a:gd name="T9" fmla="*/ 22 h 84"/>
                  <a:gd name="T10" fmla="*/ 14 w 115"/>
                  <a:gd name="T11" fmla="*/ 23 h 84"/>
                  <a:gd name="T12" fmla="*/ 17 w 115"/>
                  <a:gd name="T13" fmla="*/ 64 h 84"/>
                  <a:gd name="T14" fmla="*/ 20 w 115"/>
                  <a:gd name="T15" fmla="*/ 77 h 84"/>
                  <a:gd name="T16" fmla="*/ 26 w 115"/>
                  <a:gd name="T17" fmla="*/ 79 h 84"/>
                  <a:gd name="T18" fmla="*/ 46 w 115"/>
                  <a:gd name="T19" fmla="*/ 39 h 84"/>
                  <a:gd name="T20" fmla="*/ 43 w 115"/>
                  <a:gd name="T21" fmla="*/ 37 h 84"/>
                  <a:gd name="T22" fmla="*/ 38 w 115"/>
                  <a:gd name="T23" fmla="*/ 70 h 84"/>
                  <a:gd name="T24" fmla="*/ 25 w 115"/>
                  <a:gd name="T25" fmla="*/ 74 h 84"/>
                  <a:gd name="T26" fmla="*/ 22 w 115"/>
                  <a:gd name="T27" fmla="*/ 68 h 84"/>
                  <a:gd name="T28" fmla="*/ 7 w 115"/>
                  <a:gd name="T29" fmla="*/ 49 h 84"/>
                  <a:gd name="T30" fmla="*/ 19 w 115"/>
                  <a:gd name="T31" fmla="*/ 24 h 84"/>
                  <a:gd name="T32" fmla="*/ 32 w 115"/>
                  <a:gd name="T33" fmla="*/ 16 h 84"/>
                  <a:gd name="T34" fmla="*/ 81 w 115"/>
                  <a:gd name="T35" fmla="*/ 11 h 84"/>
                  <a:gd name="T36" fmla="*/ 83 w 115"/>
                  <a:gd name="T37" fmla="*/ 14 h 84"/>
                  <a:gd name="T38" fmla="*/ 85 w 115"/>
                  <a:gd name="T39" fmla="*/ 16 h 84"/>
                  <a:gd name="T40" fmla="*/ 87 w 115"/>
                  <a:gd name="T41" fmla="*/ 18 h 84"/>
                  <a:gd name="T42" fmla="*/ 90 w 115"/>
                  <a:gd name="T43" fmla="*/ 26 h 84"/>
                  <a:gd name="T44" fmla="*/ 91 w 115"/>
                  <a:gd name="T45" fmla="*/ 43 h 84"/>
                  <a:gd name="T46" fmla="*/ 94 w 115"/>
                  <a:gd name="T47" fmla="*/ 36 h 84"/>
                  <a:gd name="T48" fmla="*/ 91 w 115"/>
                  <a:gd name="T49" fmla="*/ 19 h 84"/>
                  <a:gd name="T50" fmla="*/ 102 w 115"/>
                  <a:gd name="T51" fmla="*/ 20 h 84"/>
                  <a:gd name="T52" fmla="*/ 104 w 115"/>
                  <a:gd name="T53" fmla="*/ 61 h 84"/>
                  <a:gd name="T54" fmla="*/ 82 w 115"/>
                  <a:gd name="T55" fmla="*/ 71 h 84"/>
                  <a:gd name="T56" fmla="*/ 81 w 115"/>
                  <a:gd name="T57" fmla="*/ 70 h 84"/>
                  <a:gd name="T58" fmla="*/ 70 w 115"/>
                  <a:gd name="T59" fmla="*/ 80 h 84"/>
                  <a:gd name="T60" fmla="*/ 61 w 115"/>
                  <a:gd name="T61" fmla="*/ 82 h 84"/>
                  <a:gd name="T62" fmla="*/ 76 w 115"/>
                  <a:gd name="T63" fmla="*/ 83 h 84"/>
                  <a:gd name="T64" fmla="*/ 108 w 115"/>
                  <a:gd name="T65" fmla="*/ 63 h 84"/>
                  <a:gd name="T66" fmla="*/ 105 w 115"/>
                  <a:gd name="T6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84">
                    <a:moveTo>
                      <a:pt x="105" y="18"/>
                    </a:moveTo>
                    <a:cubicBezTo>
                      <a:pt x="104" y="17"/>
                      <a:pt x="103" y="16"/>
                      <a:pt x="103" y="16"/>
                    </a:cubicBezTo>
                    <a:cubicBezTo>
                      <a:pt x="100" y="14"/>
                      <a:pt x="94" y="13"/>
                      <a:pt x="90" y="15"/>
                    </a:cubicBezTo>
                    <a:cubicBezTo>
                      <a:pt x="89" y="14"/>
                      <a:pt x="89" y="13"/>
                      <a:pt x="88" y="13"/>
                    </a:cubicBezTo>
                    <a:cubicBezTo>
                      <a:pt x="85" y="8"/>
                      <a:pt x="79" y="5"/>
                      <a:pt x="74" y="3"/>
                    </a:cubicBezTo>
                    <a:cubicBezTo>
                      <a:pt x="69" y="1"/>
                      <a:pt x="63" y="0"/>
                      <a:pt x="57" y="0"/>
                    </a:cubicBezTo>
                    <a:cubicBezTo>
                      <a:pt x="47" y="0"/>
                      <a:pt x="36" y="5"/>
                      <a:pt x="29" y="13"/>
                    </a:cubicBezTo>
                    <a:cubicBezTo>
                      <a:pt x="24" y="15"/>
                      <a:pt x="20" y="17"/>
                      <a:pt x="16" y="21"/>
                    </a:cubicBezTo>
                    <a:cubicBezTo>
                      <a:pt x="16" y="21"/>
                      <a:pt x="16" y="21"/>
                      <a:pt x="16" y="21"/>
                    </a:cubicBezTo>
                    <a:cubicBezTo>
                      <a:pt x="16" y="21"/>
                      <a:pt x="15" y="22"/>
                      <a:pt x="15" y="22"/>
                    </a:cubicBezTo>
                    <a:cubicBezTo>
                      <a:pt x="15" y="22"/>
                      <a:pt x="14" y="23"/>
                      <a:pt x="14" y="23"/>
                    </a:cubicBezTo>
                    <a:cubicBezTo>
                      <a:pt x="14" y="23"/>
                      <a:pt x="14" y="23"/>
                      <a:pt x="14" y="23"/>
                    </a:cubicBezTo>
                    <a:cubicBezTo>
                      <a:pt x="10" y="27"/>
                      <a:pt x="0" y="39"/>
                      <a:pt x="3" y="50"/>
                    </a:cubicBezTo>
                    <a:cubicBezTo>
                      <a:pt x="4" y="56"/>
                      <a:pt x="9" y="61"/>
                      <a:pt x="17" y="64"/>
                    </a:cubicBezTo>
                    <a:cubicBezTo>
                      <a:pt x="18" y="64"/>
                      <a:pt x="18" y="65"/>
                      <a:pt x="18" y="68"/>
                    </a:cubicBezTo>
                    <a:cubicBezTo>
                      <a:pt x="18" y="71"/>
                      <a:pt x="18" y="75"/>
                      <a:pt x="20" y="77"/>
                    </a:cubicBezTo>
                    <a:cubicBezTo>
                      <a:pt x="21" y="78"/>
                      <a:pt x="23" y="78"/>
                      <a:pt x="24" y="79"/>
                    </a:cubicBezTo>
                    <a:cubicBezTo>
                      <a:pt x="25" y="79"/>
                      <a:pt x="25" y="79"/>
                      <a:pt x="26" y="79"/>
                    </a:cubicBezTo>
                    <a:cubicBezTo>
                      <a:pt x="26" y="79"/>
                      <a:pt x="35" y="80"/>
                      <a:pt x="41" y="73"/>
                    </a:cubicBezTo>
                    <a:cubicBezTo>
                      <a:pt x="47" y="66"/>
                      <a:pt x="49" y="55"/>
                      <a:pt x="46" y="39"/>
                    </a:cubicBezTo>
                    <a:cubicBezTo>
                      <a:pt x="46" y="38"/>
                      <a:pt x="45" y="37"/>
                      <a:pt x="44" y="37"/>
                    </a:cubicBezTo>
                    <a:cubicBezTo>
                      <a:pt x="43" y="37"/>
                      <a:pt x="43" y="37"/>
                      <a:pt x="43" y="37"/>
                    </a:cubicBezTo>
                    <a:cubicBezTo>
                      <a:pt x="42" y="37"/>
                      <a:pt x="41" y="39"/>
                      <a:pt x="42" y="40"/>
                    </a:cubicBezTo>
                    <a:cubicBezTo>
                      <a:pt x="44" y="54"/>
                      <a:pt x="43" y="65"/>
                      <a:pt x="38" y="70"/>
                    </a:cubicBezTo>
                    <a:cubicBezTo>
                      <a:pt x="33" y="75"/>
                      <a:pt x="28" y="75"/>
                      <a:pt x="26" y="74"/>
                    </a:cubicBezTo>
                    <a:cubicBezTo>
                      <a:pt x="26" y="74"/>
                      <a:pt x="25" y="74"/>
                      <a:pt x="25" y="74"/>
                    </a:cubicBezTo>
                    <a:cubicBezTo>
                      <a:pt x="24" y="74"/>
                      <a:pt x="23" y="74"/>
                      <a:pt x="23" y="74"/>
                    </a:cubicBezTo>
                    <a:cubicBezTo>
                      <a:pt x="22" y="73"/>
                      <a:pt x="22" y="70"/>
                      <a:pt x="22" y="68"/>
                    </a:cubicBezTo>
                    <a:cubicBezTo>
                      <a:pt x="22" y="65"/>
                      <a:pt x="22" y="61"/>
                      <a:pt x="18" y="60"/>
                    </a:cubicBezTo>
                    <a:cubicBezTo>
                      <a:pt x="12" y="57"/>
                      <a:pt x="8" y="54"/>
                      <a:pt x="7" y="49"/>
                    </a:cubicBezTo>
                    <a:cubicBezTo>
                      <a:pt x="4" y="38"/>
                      <a:pt x="19" y="24"/>
                      <a:pt x="19" y="24"/>
                    </a:cubicBezTo>
                    <a:cubicBezTo>
                      <a:pt x="19" y="24"/>
                      <a:pt x="19" y="24"/>
                      <a:pt x="19" y="24"/>
                    </a:cubicBezTo>
                    <a:cubicBezTo>
                      <a:pt x="23" y="21"/>
                      <a:pt x="27" y="18"/>
                      <a:pt x="31" y="17"/>
                    </a:cubicBezTo>
                    <a:cubicBezTo>
                      <a:pt x="32" y="17"/>
                      <a:pt x="32" y="16"/>
                      <a:pt x="32" y="16"/>
                    </a:cubicBezTo>
                    <a:cubicBezTo>
                      <a:pt x="38" y="9"/>
                      <a:pt x="48" y="4"/>
                      <a:pt x="57" y="4"/>
                    </a:cubicBezTo>
                    <a:cubicBezTo>
                      <a:pt x="66" y="4"/>
                      <a:pt x="75" y="7"/>
                      <a:pt x="81" y="11"/>
                    </a:cubicBezTo>
                    <a:cubicBezTo>
                      <a:pt x="82" y="12"/>
                      <a:pt x="82" y="13"/>
                      <a:pt x="83" y="14"/>
                    </a:cubicBezTo>
                    <a:cubicBezTo>
                      <a:pt x="83" y="14"/>
                      <a:pt x="83" y="14"/>
                      <a:pt x="83" y="14"/>
                    </a:cubicBezTo>
                    <a:cubicBezTo>
                      <a:pt x="84" y="14"/>
                      <a:pt x="84" y="15"/>
                      <a:pt x="84" y="15"/>
                    </a:cubicBezTo>
                    <a:cubicBezTo>
                      <a:pt x="85" y="15"/>
                      <a:pt x="85" y="16"/>
                      <a:pt x="85" y="16"/>
                    </a:cubicBezTo>
                    <a:cubicBezTo>
                      <a:pt x="86" y="16"/>
                      <a:pt x="86" y="17"/>
                      <a:pt x="86" y="18"/>
                    </a:cubicBezTo>
                    <a:cubicBezTo>
                      <a:pt x="86" y="18"/>
                      <a:pt x="87" y="18"/>
                      <a:pt x="87" y="18"/>
                    </a:cubicBezTo>
                    <a:cubicBezTo>
                      <a:pt x="87" y="18"/>
                      <a:pt x="87" y="18"/>
                      <a:pt x="87" y="18"/>
                    </a:cubicBezTo>
                    <a:cubicBezTo>
                      <a:pt x="88" y="21"/>
                      <a:pt x="90" y="24"/>
                      <a:pt x="90" y="26"/>
                    </a:cubicBezTo>
                    <a:cubicBezTo>
                      <a:pt x="91" y="27"/>
                      <a:pt x="92" y="31"/>
                      <a:pt x="92" y="35"/>
                    </a:cubicBezTo>
                    <a:cubicBezTo>
                      <a:pt x="92" y="40"/>
                      <a:pt x="91" y="42"/>
                      <a:pt x="91" y="43"/>
                    </a:cubicBezTo>
                    <a:cubicBezTo>
                      <a:pt x="91" y="44"/>
                      <a:pt x="91" y="44"/>
                      <a:pt x="91" y="45"/>
                    </a:cubicBezTo>
                    <a:cubicBezTo>
                      <a:pt x="93" y="43"/>
                      <a:pt x="94" y="41"/>
                      <a:pt x="94" y="36"/>
                    </a:cubicBezTo>
                    <a:cubicBezTo>
                      <a:pt x="94" y="34"/>
                      <a:pt x="95" y="31"/>
                      <a:pt x="94" y="28"/>
                    </a:cubicBezTo>
                    <a:cubicBezTo>
                      <a:pt x="93" y="23"/>
                      <a:pt x="92" y="20"/>
                      <a:pt x="91" y="19"/>
                    </a:cubicBezTo>
                    <a:cubicBezTo>
                      <a:pt x="94" y="17"/>
                      <a:pt x="99" y="18"/>
                      <a:pt x="100" y="19"/>
                    </a:cubicBezTo>
                    <a:cubicBezTo>
                      <a:pt x="101" y="19"/>
                      <a:pt x="102" y="20"/>
                      <a:pt x="102" y="20"/>
                    </a:cubicBezTo>
                    <a:cubicBezTo>
                      <a:pt x="102" y="20"/>
                      <a:pt x="102" y="21"/>
                      <a:pt x="103" y="22"/>
                    </a:cubicBezTo>
                    <a:cubicBezTo>
                      <a:pt x="110" y="39"/>
                      <a:pt x="110" y="52"/>
                      <a:pt x="104" y="61"/>
                    </a:cubicBezTo>
                    <a:cubicBezTo>
                      <a:pt x="99" y="69"/>
                      <a:pt x="88" y="71"/>
                      <a:pt x="82" y="71"/>
                    </a:cubicBezTo>
                    <a:cubicBezTo>
                      <a:pt x="82" y="71"/>
                      <a:pt x="82" y="71"/>
                      <a:pt x="82" y="71"/>
                    </a:cubicBezTo>
                    <a:cubicBezTo>
                      <a:pt x="82" y="71"/>
                      <a:pt x="82" y="71"/>
                      <a:pt x="82" y="71"/>
                    </a:cubicBezTo>
                    <a:cubicBezTo>
                      <a:pt x="81" y="70"/>
                      <a:pt x="81" y="70"/>
                      <a:pt x="81" y="70"/>
                    </a:cubicBezTo>
                    <a:cubicBezTo>
                      <a:pt x="81" y="74"/>
                      <a:pt x="78" y="77"/>
                      <a:pt x="74" y="79"/>
                    </a:cubicBezTo>
                    <a:cubicBezTo>
                      <a:pt x="73" y="80"/>
                      <a:pt x="71" y="80"/>
                      <a:pt x="70" y="80"/>
                    </a:cubicBezTo>
                    <a:cubicBezTo>
                      <a:pt x="65" y="80"/>
                      <a:pt x="61" y="78"/>
                      <a:pt x="59" y="74"/>
                    </a:cubicBezTo>
                    <a:cubicBezTo>
                      <a:pt x="61" y="82"/>
                      <a:pt x="61" y="82"/>
                      <a:pt x="61" y="82"/>
                    </a:cubicBezTo>
                    <a:cubicBezTo>
                      <a:pt x="63" y="84"/>
                      <a:pt x="66" y="84"/>
                      <a:pt x="70" y="84"/>
                    </a:cubicBezTo>
                    <a:cubicBezTo>
                      <a:pt x="72" y="84"/>
                      <a:pt x="74" y="84"/>
                      <a:pt x="76" y="83"/>
                    </a:cubicBezTo>
                    <a:cubicBezTo>
                      <a:pt x="80" y="81"/>
                      <a:pt x="83" y="78"/>
                      <a:pt x="85" y="75"/>
                    </a:cubicBezTo>
                    <a:cubicBezTo>
                      <a:pt x="92" y="74"/>
                      <a:pt x="102" y="72"/>
                      <a:pt x="108" y="63"/>
                    </a:cubicBezTo>
                    <a:cubicBezTo>
                      <a:pt x="115" y="54"/>
                      <a:pt x="114" y="39"/>
                      <a:pt x="106" y="20"/>
                    </a:cubicBezTo>
                    <a:cubicBezTo>
                      <a:pt x="106" y="20"/>
                      <a:pt x="106" y="18"/>
                      <a:pt x="105" y="18"/>
                    </a:cubicBezTo>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54" name="Freeform 11"/>
              <p:cNvSpPr/>
              <p:nvPr/>
            </p:nvSpPr>
            <p:spPr bwMode="auto">
              <a:xfrm>
                <a:off x="6357938" y="1781175"/>
                <a:ext cx="25400" cy="14288"/>
              </a:xfrm>
              <a:custGeom>
                <a:avLst/>
                <a:gdLst>
                  <a:gd name="T0" fmla="*/ 1 w 13"/>
                  <a:gd name="T1" fmla="*/ 7 h 7"/>
                  <a:gd name="T2" fmla="*/ 2 w 13"/>
                  <a:gd name="T3" fmla="*/ 7 h 7"/>
                  <a:gd name="T4" fmla="*/ 4 w 13"/>
                  <a:gd name="T5" fmla="*/ 6 h 7"/>
                  <a:gd name="T6" fmla="*/ 9 w 13"/>
                  <a:gd name="T7" fmla="*/ 4 h 7"/>
                  <a:gd name="T8" fmla="*/ 10 w 13"/>
                  <a:gd name="T9" fmla="*/ 4 h 7"/>
                  <a:gd name="T10" fmla="*/ 11 w 13"/>
                  <a:gd name="T11" fmla="*/ 4 h 7"/>
                  <a:gd name="T12" fmla="*/ 13 w 13"/>
                  <a:gd name="T13" fmla="*/ 3 h 7"/>
                  <a:gd name="T14" fmla="*/ 13 w 13"/>
                  <a:gd name="T15" fmla="*/ 1 h 7"/>
                  <a:gd name="T16" fmla="*/ 11 w 13"/>
                  <a:gd name="T17" fmla="*/ 0 h 7"/>
                  <a:gd name="T18" fmla="*/ 9 w 13"/>
                  <a:gd name="T19" fmla="*/ 0 h 7"/>
                  <a:gd name="T20" fmla="*/ 1 w 13"/>
                  <a:gd name="T21" fmla="*/ 4 h 7"/>
                  <a:gd name="T22" fmla="*/ 0 w 13"/>
                  <a:gd name="T23" fmla="*/ 6 h 7"/>
                  <a:gd name="T24" fmla="*/ 1 w 13"/>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1" y="7"/>
                    </a:moveTo>
                    <a:cubicBezTo>
                      <a:pt x="2" y="7"/>
                      <a:pt x="2" y="7"/>
                      <a:pt x="2" y="7"/>
                    </a:cubicBezTo>
                    <a:cubicBezTo>
                      <a:pt x="3" y="7"/>
                      <a:pt x="4" y="7"/>
                      <a:pt x="4" y="6"/>
                    </a:cubicBezTo>
                    <a:cubicBezTo>
                      <a:pt x="4" y="6"/>
                      <a:pt x="6" y="4"/>
                      <a:pt x="9" y="4"/>
                    </a:cubicBezTo>
                    <a:cubicBezTo>
                      <a:pt x="9" y="4"/>
                      <a:pt x="10" y="4"/>
                      <a:pt x="10" y="4"/>
                    </a:cubicBezTo>
                    <a:cubicBezTo>
                      <a:pt x="11" y="4"/>
                      <a:pt x="11" y="4"/>
                      <a:pt x="11" y="4"/>
                    </a:cubicBezTo>
                    <a:cubicBezTo>
                      <a:pt x="12" y="4"/>
                      <a:pt x="12" y="4"/>
                      <a:pt x="13" y="3"/>
                    </a:cubicBezTo>
                    <a:cubicBezTo>
                      <a:pt x="13" y="2"/>
                      <a:pt x="13" y="2"/>
                      <a:pt x="13" y="1"/>
                    </a:cubicBezTo>
                    <a:cubicBezTo>
                      <a:pt x="12" y="1"/>
                      <a:pt x="12" y="0"/>
                      <a:pt x="11" y="0"/>
                    </a:cubicBezTo>
                    <a:cubicBezTo>
                      <a:pt x="10" y="0"/>
                      <a:pt x="9" y="0"/>
                      <a:pt x="9" y="0"/>
                    </a:cubicBezTo>
                    <a:cubicBezTo>
                      <a:pt x="4" y="0"/>
                      <a:pt x="2" y="2"/>
                      <a:pt x="1" y="4"/>
                    </a:cubicBezTo>
                    <a:cubicBezTo>
                      <a:pt x="0" y="5"/>
                      <a:pt x="0" y="5"/>
                      <a:pt x="0" y="6"/>
                    </a:cubicBezTo>
                    <a:cubicBezTo>
                      <a:pt x="0" y="6"/>
                      <a:pt x="1" y="7"/>
                      <a:pt x="1" y="7"/>
                    </a:cubicBezTo>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grpSp>
        <p:sp>
          <p:nvSpPr>
            <p:cNvPr id="55" name="Freeform 12"/>
            <p:cNvSpPr>
              <a:spLocks noEditPoints="1"/>
            </p:cNvSpPr>
            <p:nvPr/>
          </p:nvSpPr>
          <p:spPr bwMode="auto">
            <a:xfrm>
              <a:off x="3753877" y="4179122"/>
              <a:ext cx="314243" cy="350747"/>
            </a:xfrm>
            <a:custGeom>
              <a:avLst/>
              <a:gdLst>
                <a:gd name="T0" fmla="*/ 95 w 160"/>
                <a:gd name="T1" fmla="*/ 79 h 176"/>
                <a:gd name="T2" fmla="*/ 64 w 160"/>
                <a:gd name="T3" fmla="*/ 79 h 176"/>
                <a:gd name="T4" fmla="*/ 89 w 160"/>
                <a:gd name="T5" fmla="*/ 92 h 176"/>
                <a:gd name="T6" fmla="*/ 97 w 160"/>
                <a:gd name="T7" fmla="*/ 98 h 176"/>
                <a:gd name="T8" fmla="*/ 98 w 160"/>
                <a:gd name="T9" fmla="*/ 95 h 176"/>
                <a:gd name="T10" fmla="*/ 80 w 160"/>
                <a:gd name="T11" fmla="*/ 91 h 176"/>
                <a:gd name="T12" fmla="*/ 80 w 160"/>
                <a:gd name="T13" fmla="*/ 68 h 176"/>
                <a:gd name="T14" fmla="*/ 80 w 160"/>
                <a:gd name="T15" fmla="*/ 91 h 176"/>
                <a:gd name="T16" fmla="*/ 80 w 160"/>
                <a:gd name="T17" fmla="*/ 48 h 176"/>
                <a:gd name="T18" fmla="*/ 27 w 160"/>
                <a:gd name="T19" fmla="*/ 96 h 176"/>
                <a:gd name="T20" fmla="*/ 107 w 160"/>
                <a:gd name="T21" fmla="*/ 126 h 176"/>
                <a:gd name="T22" fmla="*/ 133 w 160"/>
                <a:gd name="T23" fmla="*/ 96 h 176"/>
                <a:gd name="T24" fmla="*/ 109 w 160"/>
                <a:gd name="T25" fmla="*/ 121 h 176"/>
                <a:gd name="T26" fmla="*/ 107 w 160"/>
                <a:gd name="T27" fmla="*/ 101 h 176"/>
                <a:gd name="T28" fmla="*/ 105 w 160"/>
                <a:gd name="T29" fmla="*/ 121 h 176"/>
                <a:gd name="T30" fmla="*/ 93 w 160"/>
                <a:gd name="T31" fmla="*/ 111 h 176"/>
                <a:gd name="T32" fmla="*/ 88 w 160"/>
                <a:gd name="T33" fmla="*/ 111 h 176"/>
                <a:gd name="T34" fmla="*/ 76 w 160"/>
                <a:gd name="T35" fmla="*/ 121 h 176"/>
                <a:gd name="T36" fmla="*/ 74 w 160"/>
                <a:gd name="T37" fmla="*/ 103 h 176"/>
                <a:gd name="T38" fmla="*/ 72 w 160"/>
                <a:gd name="T39" fmla="*/ 121 h 176"/>
                <a:gd name="T40" fmla="*/ 60 w 160"/>
                <a:gd name="T41" fmla="*/ 110 h 176"/>
                <a:gd name="T42" fmla="*/ 55 w 160"/>
                <a:gd name="T43" fmla="*/ 110 h 176"/>
                <a:gd name="T44" fmla="*/ 31 w 160"/>
                <a:gd name="T45" fmla="*/ 95 h 176"/>
                <a:gd name="T46" fmla="*/ 55 w 160"/>
                <a:gd name="T47" fmla="*/ 69 h 176"/>
                <a:gd name="T48" fmla="*/ 105 w 160"/>
                <a:gd name="T49" fmla="*/ 69 h 176"/>
                <a:gd name="T50" fmla="*/ 130 w 160"/>
                <a:gd name="T51" fmla="*/ 95 h 176"/>
                <a:gd name="T52" fmla="*/ 151 w 160"/>
                <a:gd name="T53" fmla="*/ 37 h 176"/>
                <a:gd name="T54" fmla="*/ 71 w 160"/>
                <a:gd name="T55" fmla="*/ 3 h 176"/>
                <a:gd name="T56" fmla="*/ 0 w 160"/>
                <a:gd name="T57" fmla="*/ 53 h 176"/>
                <a:gd name="T58" fmla="*/ 9 w 160"/>
                <a:gd name="T59" fmla="*/ 140 h 176"/>
                <a:gd name="T60" fmla="*/ 80 w 160"/>
                <a:gd name="T61" fmla="*/ 176 h 176"/>
                <a:gd name="T62" fmla="*/ 151 w 160"/>
                <a:gd name="T63" fmla="*/ 140 h 176"/>
                <a:gd name="T64" fmla="*/ 160 w 160"/>
                <a:gd name="T65" fmla="*/ 53 h 176"/>
                <a:gd name="T66" fmla="*/ 152 w 160"/>
                <a:gd name="T67" fmla="*/ 124 h 176"/>
                <a:gd name="T68" fmla="*/ 85 w 160"/>
                <a:gd name="T69" fmla="*/ 167 h 176"/>
                <a:gd name="T70" fmla="*/ 14 w 160"/>
                <a:gd name="T71" fmla="*/ 133 h 176"/>
                <a:gd name="T72" fmla="*/ 8 w 160"/>
                <a:gd name="T73" fmla="*/ 53 h 176"/>
                <a:gd name="T74" fmla="*/ 75 w 160"/>
                <a:gd name="T75" fmla="*/ 10 h 176"/>
                <a:gd name="T76" fmla="*/ 85 w 160"/>
                <a:gd name="T77" fmla="*/ 10 h 176"/>
                <a:gd name="T78" fmla="*/ 152 w 160"/>
                <a:gd name="T79" fmla="*/ 5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0" h="176">
                  <a:moveTo>
                    <a:pt x="92" y="89"/>
                  </a:moveTo>
                  <a:cubicBezTo>
                    <a:pt x="94" y="86"/>
                    <a:pt x="95" y="83"/>
                    <a:pt x="95" y="79"/>
                  </a:cubicBezTo>
                  <a:cubicBezTo>
                    <a:pt x="95" y="71"/>
                    <a:pt x="88" y="64"/>
                    <a:pt x="79" y="64"/>
                  </a:cubicBezTo>
                  <a:cubicBezTo>
                    <a:pt x="70" y="64"/>
                    <a:pt x="64" y="71"/>
                    <a:pt x="64" y="79"/>
                  </a:cubicBezTo>
                  <a:cubicBezTo>
                    <a:pt x="64" y="88"/>
                    <a:pt x="71" y="95"/>
                    <a:pt x="80" y="95"/>
                  </a:cubicBezTo>
                  <a:cubicBezTo>
                    <a:pt x="83" y="95"/>
                    <a:pt x="87" y="94"/>
                    <a:pt x="89" y="92"/>
                  </a:cubicBezTo>
                  <a:cubicBezTo>
                    <a:pt x="95" y="98"/>
                    <a:pt x="95" y="98"/>
                    <a:pt x="95" y="98"/>
                  </a:cubicBezTo>
                  <a:cubicBezTo>
                    <a:pt x="96" y="98"/>
                    <a:pt x="96" y="98"/>
                    <a:pt x="97" y="98"/>
                  </a:cubicBezTo>
                  <a:cubicBezTo>
                    <a:pt x="97" y="98"/>
                    <a:pt x="98" y="98"/>
                    <a:pt x="98" y="97"/>
                  </a:cubicBezTo>
                  <a:cubicBezTo>
                    <a:pt x="99" y="97"/>
                    <a:pt x="99" y="95"/>
                    <a:pt x="98" y="95"/>
                  </a:cubicBezTo>
                  <a:lnTo>
                    <a:pt x="92" y="89"/>
                  </a:lnTo>
                  <a:close/>
                  <a:moveTo>
                    <a:pt x="80" y="91"/>
                  </a:moveTo>
                  <a:cubicBezTo>
                    <a:pt x="73" y="91"/>
                    <a:pt x="68" y="86"/>
                    <a:pt x="68" y="79"/>
                  </a:cubicBezTo>
                  <a:cubicBezTo>
                    <a:pt x="68" y="73"/>
                    <a:pt x="73" y="68"/>
                    <a:pt x="80" y="68"/>
                  </a:cubicBezTo>
                  <a:cubicBezTo>
                    <a:pt x="86" y="68"/>
                    <a:pt x="92" y="73"/>
                    <a:pt x="92" y="79"/>
                  </a:cubicBezTo>
                  <a:cubicBezTo>
                    <a:pt x="91" y="86"/>
                    <a:pt x="86" y="91"/>
                    <a:pt x="80" y="91"/>
                  </a:cubicBezTo>
                  <a:moveTo>
                    <a:pt x="108" y="66"/>
                  </a:moveTo>
                  <a:cubicBezTo>
                    <a:pt x="104" y="55"/>
                    <a:pt x="93" y="48"/>
                    <a:pt x="80" y="48"/>
                  </a:cubicBezTo>
                  <a:cubicBezTo>
                    <a:pt x="68" y="48"/>
                    <a:pt x="57" y="55"/>
                    <a:pt x="52" y="66"/>
                  </a:cubicBezTo>
                  <a:cubicBezTo>
                    <a:pt x="37" y="68"/>
                    <a:pt x="27" y="81"/>
                    <a:pt x="27" y="96"/>
                  </a:cubicBezTo>
                  <a:cubicBezTo>
                    <a:pt x="27" y="112"/>
                    <a:pt x="40" y="126"/>
                    <a:pt x="57" y="126"/>
                  </a:cubicBezTo>
                  <a:cubicBezTo>
                    <a:pt x="107" y="126"/>
                    <a:pt x="107" y="126"/>
                    <a:pt x="107" y="126"/>
                  </a:cubicBezTo>
                  <a:cubicBezTo>
                    <a:pt x="107" y="126"/>
                    <a:pt x="108" y="126"/>
                    <a:pt x="108" y="125"/>
                  </a:cubicBezTo>
                  <a:cubicBezTo>
                    <a:pt x="122" y="123"/>
                    <a:pt x="133" y="111"/>
                    <a:pt x="133" y="96"/>
                  </a:cubicBezTo>
                  <a:cubicBezTo>
                    <a:pt x="134" y="81"/>
                    <a:pt x="123" y="68"/>
                    <a:pt x="108" y="66"/>
                  </a:cubicBezTo>
                  <a:moveTo>
                    <a:pt x="109" y="121"/>
                  </a:moveTo>
                  <a:cubicBezTo>
                    <a:pt x="109" y="103"/>
                    <a:pt x="109" y="103"/>
                    <a:pt x="109" y="103"/>
                  </a:cubicBezTo>
                  <a:cubicBezTo>
                    <a:pt x="109" y="102"/>
                    <a:pt x="108" y="101"/>
                    <a:pt x="107" y="101"/>
                  </a:cubicBezTo>
                  <a:cubicBezTo>
                    <a:pt x="106" y="101"/>
                    <a:pt x="105" y="102"/>
                    <a:pt x="105" y="103"/>
                  </a:cubicBezTo>
                  <a:cubicBezTo>
                    <a:pt x="105" y="121"/>
                    <a:pt x="105" y="121"/>
                    <a:pt x="105" y="121"/>
                  </a:cubicBezTo>
                  <a:cubicBezTo>
                    <a:pt x="93" y="121"/>
                    <a:pt x="93" y="121"/>
                    <a:pt x="93" y="121"/>
                  </a:cubicBezTo>
                  <a:cubicBezTo>
                    <a:pt x="93" y="111"/>
                    <a:pt x="93" y="111"/>
                    <a:pt x="93" y="111"/>
                  </a:cubicBezTo>
                  <a:cubicBezTo>
                    <a:pt x="93" y="110"/>
                    <a:pt x="92" y="109"/>
                    <a:pt x="90" y="109"/>
                  </a:cubicBezTo>
                  <a:cubicBezTo>
                    <a:pt x="89" y="109"/>
                    <a:pt x="88" y="110"/>
                    <a:pt x="88" y="111"/>
                  </a:cubicBezTo>
                  <a:cubicBezTo>
                    <a:pt x="88" y="121"/>
                    <a:pt x="88" y="121"/>
                    <a:pt x="88" y="121"/>
                  </a:cubicBezTo>
                  <a:cubicBezTo>
                    <a:pt x="76" y="121"/>
                    <a:pt x="76" y="121"/>
                    <a:pt x="76" y="121"/>
                  </a:cubicBezTo>
                  <a:cubicBezTo>
                    <a:pt x="76" y="105"/>
                    <a:pt x="76" y="105"/>
                    <a:pt x="76" y="105"/>
                  </a:cubicBezTo>
                  <a:cubicBezTo>
                    <a:pt x="76" y="104"/>
                    <a:pt x="75" y="103"/>
                    <a:pt x="74" y="103"/>
                  </a:cubicBezTo>
                  <a:cubicBezTo>
                    <a:pt x="73" y="103"/>
                    <a:pt x="72" y="104"/>
                    <a:pt x="72" y="105"/>
                  </a:cubicBezTo>
                  <a:cubicBezTo>
                    <a:pt x="72" y="121"/>
                    <a:pt x="72" y="121"/>
                    <a:pt x="72" y="121"/>
                  </a:cubicBezTo>
                  <a:cubicBezTo>
                    <a:pt x="60" y="121"/>
                    <a:pt x="60" y="121"/>
                    <a:pt x="60" y="121"/>
                  </a:cubicBezTo>
                  <a:cubicBezTo>
                    <a:pt x="60" y="110"/>
                    <a:pt x="60" y="110"/>
                    <a:pt x="60" y="110"/>
                  </a:cubicBezTo>
                  <a:cubicBezTo>
                    <a:pt x="60" y="109"/>
                    <a:pt x="59" y="108"/>
                    <a:pt x="58" y="108"/>
                  </a:cubicBezTo>
                  <a:cubicBezTo>
                    <a:pt x="56" y="108"/>
                    <a:pt x="55" y="109"/>
                    <a:pt x="55" y="110"/>
                  </a:cubicBezTo>
                  <a:cubicBezTo>
                    <a:pt x="55" y="121"/>
                    <a:pt x="55" y="121"/>
                    <a:pt x="55" y="121"/>
                  </a:cubicBezTo>
                  <a:cubicBezTo>
                    <a:pt x="42" y="120"/>
                    <a:pt x="31" y="109"/>
                    <a:pt x="31" y="95"/>
                  </a:cubicBezTo>
                  <a:cubicBezTo>
                    <a:pt x="31" y="82"/>
                    <a:pt x="41" y="71"/>
                    <a:pt x="54" y="70"/>
                  </a:cubicBezTo>
                  <a:cubicBezTo>
                    <a:pt x="55" y="70"/>
                    <a:pt x="55" y="69"/>
                    <a:pt x="55" y="69"/>
                  </a:cubicBezTo>
                  <a:cubicBezTo>
                    <a:pt x="59" y="59"/>
                    <a:pt x="69" y="52"/>
                    <a:pt x="80" y="52"/>
                  </a:cubicBezTo>
                  <a:cubicBezTo>
                    <a:pt x="91" y="52"/>
                    <a:pt x="101" y="59"/>
                    <a:pt x="105" y="69"/>
                  </a:cubicBezTo>
                  <a:cubicBezTo>
                    <a:pt x="105" y="70"/>
                    <a:pt x="106" y="70"/>
                    <a:pt x="107" y="70"/>
                  </a:cubicBezTo>
                  <a:cubicBezTo>
                    <a:pt x="120" y="72"/>
                    <a:pt x="130" y="82"/>
                    <a:pt x="130" y="95"/>
                  </a:cubicBezTo>
                  <a:cubicBezTo>
                    <a:pt x="130" y="108"/>
                    <a:pt x="121" y="118"/>
                    <a:pt x="109" y="121"/>
                  </a:cubicBezTo>
                  <a:moveTo>
                    <a:pt x="151" y="37"/>
                  </a:moveTo>
                  <a:cubicBezTo>
                    <a:pt x="89" y="3"/>
                    <a:pt x="89" y="3"/>
                    <a:pt x="89" y="3"/>
                  </a:cubicBezTo>
                  <a:cubicBezTo>
                    <a:pt x="84" y="0"/>
                    <a:pt x="76" y="0"/>
                    <a:pt x="71" y="3"/>
                  </a:cubicBezTo>
                  <a:cubicBezTo>
                    <a:pt x="9" y="37"/>
                    <a:pt x="9" y="37"/>
                    <a:pt x="9" y="37"/>
                  </a:cubicBezTo>
                  <a:cubicBezTo>
                    <a:pt x="4" y="40"/>
                    <a:pt x="0" y="47"/>
                    <a:pt x="0" y="53"/>
                  </a:cubicBezTo>
                  <a:cubicBezTo>
                    <a:pt x="0" y="124"/>
                    <a:pt x="0" y="124"/>
                    <a:pt x="0" y="124"/>
                  </a:cubicBezTo>
                  <a:cubicBezTo>
                    <a:pt x="0" y="130"/>
                    <a:pt x="4" y="137"/>
                    <a:pt x="9" y="140"/>
                  </a:cubicBezTo>
                  <a:cubicBezTo>
                    <a:pt x="71" y="174"/>
                    <a:pt x="71" y="174"/>
                    <a:pt x="71" y="174"/>
                  </a:cubicBezTo>
                  <a:cubicBezTo>
                    <a:pt x="73" y="176"/>
                    <a:pt x="77" y="176"/>
                    <a:pt x="80" y="176"/>
                  </a:cubicBezTo>
                  <a:cubicBezTo>
                    <a:pt x="83" y="176"/>
                    <a:pt x="87" y="176"/>
                    <a:pt x="89" y="174"/>
                  </a:cubicBezTo>
                  <a:cubicBezTo>
                    <a:pt x="151" y="140"/>
                    <a:pt x="151" y="140"/>
                    <a:pt x="151" y="140"/>
                  </a:cubicBezTo>
                  <a:cubicBezTo>
                    <a:pt x="156" y="137"/>
                    <a:pt x="160" y="130"/>
                    <a:pt x="160" y="124"/>
                  </a:cubicBezTo>
                  <a:cubicBezTo>
                    <a:pt x="160" y="53"/>
                    <a:pt x="160" y="53"/>
                    <a:pt x="160" y="53"/>
                  </a:cubicBezTo>
                  <a:cubicBezTo>
                    <a:pt x="160" y="47"/>
                    <a:pt x="156" y="40"/>
                    <a:pt x="151" y="37"/>
                  </a:cubicBezTo>
                  <a:moveTo>
                    <a:pt x="152" y="124"/>
                  </a:moveTo>
                  <a:cubicBezTo>
                    <a:pt x="152" y="127"/>
                    <a:pt x="149" y="132"/>
                    <a:pt x="146" y="133"/>
                  </a:cubicBezTo>
                  <a:cubicBezTo>
                    <a:pt x="85" y="167"/>
                    <a:pt x="85" y="167"/>
                    <a:pt x="85" y="167"/>
                  </a:cubicBezTo>
                  <a:cubicBezTo>
                    <a:pt x="83" y="169"/>
                    <a:pt x="77" y="169"/>
                    <a:pt x="75" y="167"/>
                  </a:cubicBezTo>
                  <a:cubicBezTo>
                    <a:pt x="14" y="133"/>
                    <a:pt x="14" y="133"/>
                    <a:pt x="14" y="133"/>
                  </a:cubicBezTo>
                  <a:cubicBezTo>
                    <a:pt x="11" y="132"/>
                    <a:pt x="8" y="127"/>
                    <a:pt x="8" y="124"/>
                  </a:cubicBezTo>
                  <a:cubicBezTo>
                    <a:pt x="8" y="53"/>
                    <a:pt x="8" y="53"/>
                    <a:pt x="8" y="53"/>
                  </a:cubicBezTo>
                  <a:cubicBezTo>
                    <a:pt x="8" y="49"/>
                    <a:pt x="11" y="45"/>
                    <a:pt x="14" y="44"/>
                  </a:cubicBezTo>
                  <a:cubicBezTo>
                    <a:pt x="75" y="10"/>
                    <a:pt x="75" y="10"/>
                    <a:pt x="75" y="10"/>
                  </a:cubicBezTo>
                  <a:cubicBezTo>
                    <a:pt x="76" y="9"/>
                    <a:pt x="78" y="9"/>
                    <a:pt x="80" y="9"/>
                  </a:cubicBezTo>
                  <a:cubicBezTo>
                    <a:pt x="82" y="9"/>
                    <a:pt x="84" y="9"/>
                    <a:pt x="85" y="10"/>
                  </a:cubicBezTo>
                  <a:cubicBezTo>
                    <a:pt x="146" y="44"/>
                    <a:pt x="146" y="44"/>
                    <a:pt x="146" y="44"/>
                  </a:cubicBezTo>
                  <a:cubicBezTo>
                    <a:pt x="149" y="45"/>
                    <a:pt x="152" y="49"/>
                    <a:pt x="152" y="53"/>
                  </a:cubicBezTo>
                  <a:lnTo>
                    <a:pt x="152" y="124"/>
                  </a:lnTo>
                  <a:close/>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56" name="Freeform 12"/>
            <p:cNvSpPr>
              <a:spLocks noEditPoints="1"/>
            </p:cNvSpPr>
            <p:nvPr/>
          </p:nvSpPr>
          <p:spPr bwMode="auto">
            <a:xfrm>
              <a:off x="8414145" y="4179122"/>
              <a:ext cx="314243" cy="350747"/>
            </a:xfrm>
            <a:custGeom>
              <a:avLst/>
              <a:gdLst>
                <a:gd name="T0" fmla="*/ 95 w 160"/>
                <a:gd name="T1" fmla="*/ 79 h 176"/>
                <a:gd name="T2" fmla="*/ 64 w 160"/>
                <a:gd name="T3" fmla="*/ 79 h 176"/>
                <a:gd name="T4" fmla="*/ 89 w 160"/>
                <a:gd name="T5" fmla="*/ 92 h 176"/>
                <a:gd name="T6" fmla="*/ 97 w 160"/>
                <a:gd name="T7" fmla="*/ 98 h 176"/>
                <a:gd name="T8" fmla="*/ 98 w 160"/>
                <a:gd name="T9" fmla="*/ 95 h 176"/>
                <a:gd name="T10" fmla="*/ 80 w 160"/>
                <a:gd name="T11" fmla="*/ 91 h 176"/>
                <a:gd name="T12" fmla="*/ 80 w 160"/>
                <a:gd name="T13" fmla="*/ 68 h 176"/>
                <a:gd name="T14" fmla="*/ 80 w 160"/>
                <a:gd name="T15" fmla="*/ 91 h 176"/>
                <a:gd name="T16" fmla="*/ 80 w 160"/>
                <a:gd name="T17" fmla="*/ 48 h 176"/>
                <a:gd name="T18" fmla="*/ 27 w 160"/>
                <a:gd name="T19" fmla="*/ 96 h 176"/>
                <a:gd name="T20" fmla="*/ 107 w 160"/>
                <a:gd name="T21" fmla="*/ 126 h 176"/>
                <a:gd name="T22" fmla="*/ 133 w 160"/>
                <a:gd name="T23" fmla="*/ 96 h 176"/>
                <a:gd name="T24" fmla="*/ 109 w 160"/>
                <a:gd name="T25" fmla="*/ 121 h 176"/>
                <a:gd name="T26" fmla="*/ 107 w 160"/>
                <a:gd name="T27" fmla="*/ 101 h 176"/>
                <a:gd name="T28" fmla="*/ 105 w 160"/>
                <a:gd name="T29" fmla="*/ 121 h 176"/>
                <a:gd name="T30" fmla="*/ 93 w 160"/>
                <a:gd name="T31" fmla="*/ 111 h 176"/>
                <a:gd name="T32" fmla="*/ 88 w 160"/>
                <a:gd name="T33" fmla="*/ 111 h 176"/>
                <a:gd name="T34" fmla="*/ 76 w 160"/>
                <a:gd name="T35" fmla="*/ 121 h 176"/>
                <a:gd name="T36" fmla="*/ 74 w 160"/>
                <a:gd name="T37" fmla="*/ 103 h 176"/>
                <a:gd name="T38" fmla="*/ 72 w 160"/>
                <a:gd name="T39" fmla="*/ 121 h 176"/>
                <a:gd name="T40" fmla="*/ 60 w 160"/>
                <a:gd name="T41" fmla="*/ 110 h 176"/>
                <a:gd name="T42" fmla="*/ 55 w 160"/>
                <a:gd name="T43" fmla="*/ 110 h 176"/>
                <a:gd name="T44" fmla="*/ 31 w 160"/>
                <a:gd name="T45" fmla="*/ 95 h 176"/>
                <a:gd name="T46" fmla="*/ 55 w 160"/>
                <a:gd name="T47" fmla="*/ 69 h 176"/>
                <a:gd name="T48" fmla="*/ 105 w 160"/>
                <a:gd name="T49" fmla="*/ 69 h 176"/>
                <a:gd name="T50" fmla="*/ 130 w 160"/>
                <a:gd name="T51" fmla="*/ 95 h 176"/>
                <a:gd name="T52" fmla="*/ 151 w 160"/>
                <a:gd name="T53" fmla="*/ 37 h 176"/>
                <a:gd name="T54" fmla="*/ 71 w 160"/>
                <a:gd name="T55" fmla="*/ 3 h 176"/>
                <a:gd name="T56" fmla="*/ 0 w 160"/>
                <a:gd name="T57" fmla="*/ 53 h 176"/>
                <a:gd name="T58" fmla="*/ 9 w 160"/>
                <a:gd name="T59" fmla="*/ 140 h 176"/>
                <a:gd name="T60" fmla="*/ 80 w 160"/>
                <a:gd name="T61" fmla="*/ 176 h 176"/>
                <a:gd name="T62" fmla="*/ 151 w 160"/>
                <a:gd name="T63" fmla="*/ 140 h 176"/>
                <a:gd name="T64" fmla="*/ 160 w 160"/>
                <a:gd name="T65" fmla="*/ 53 h 176"/>
                <a:gd name="T66" fmla="*/ 152 w 160"/>
                <a:gd name="T67" fmla="*/ 124 h 176"/>
                <a:gd name="T68" fmla="*/ 85 w 160"/>
                <a:gd name="T69" fmla="*/ 167 h 176"/>
                <a:gd name="T70" fmla="*/ 14 w 160"/>
                <a:gd name="T71" fmla="*/ 133 h 176"/>
                <a:gd name="T72" fmla="*/ 8 w 160"/>
                <a:gd name="T73" fmla="*/ 53 h 176"/>
                <a:gd name="T74" fmla="*/ 75 w 160"/>
                <a:gd name="T75" fmla="*/ 10 h 176"/>
                <a:gd name="T76" fmla="*/ 85 w 160"/>
                <a:gd name="T77" fmla="*/ 10 h 176"/>
                <a:gd name="T78" fmla="*/ 152 w 160"/>
                <a:gd name="T79" fmla="*/ 5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0" h="176">
                  <a:moveTo>
                    <a:pt x="92" y="89"/>
                  </a:moveTo>
                  <a:cubicBezTo>
                    <a:pt x="94" y="86"/>
                    <a:pt x="95" y="83"/>
                    <a:pt x="95" y="79"/>
                  </a:cubicBezTo>
                  <a:cubicBezTo>
                    <a:pt x="95" y="71"/>
                    <a:pt x="88" y="64"/>
                    <a:pt x="79" y="64"/>
                  </a:cubicBezTo>
                  <a:cubicBezTo>
                    <a:pt x="70" y="64"/>
                    <a:pt x="64" y="71"/>
                    <a:pt x="64" y="79"/>
                  </a:cubicBezTo>
                  <a:cubicBezTo>
                    <a:pt x="64" y="88"/>
                    <a:pt x="71" y="95"/>
                    <a:pt x="80" y="95"/>
                  </a:cubicBezTo>
                  <a:cubicBezTo>
                    <a:pt x="83" y="95"/>
                    <a:pt x="87" y="94"/>
                    <a:pt x="89" y="92"/>
                  </a:cubicBezTo>
                  <a:cubicBezTo>
                    <a:pt x="95" y="98"/>
                    <a:pt x="95" y="98"/>
                    <a:pt x="95" y="98"/>
                  </a:cubicBezTo>
                  <a:cubicBezTo>
                    <a:pt x="96" y="98"/>
                    <a:pt x="96" y="98"/>
                    <a:pt x="97" y="98"/>
                  </a:cubicBezTo>
                  <a:cubicBezTo>
                    <a:pt x="97" y="98"/>
                    <a:pt x="98" y="98"/>
                    <a:pt x="98" y="97"/>
                  </a:cubicBezTo>
                  <a:cubicBezTo>
                    <a:pt x="99" y="97"/>
                    <a:pt x="99" y="95"/>
                    <a:pt x="98" y="95"/>
                  </a:cubicBezTo>
                  <a:lnTo>
                    <a:pt x="92" y="89"/>
                  </a:lnTo>
                  <a:close/>
                  <a:moveTo>
                    <a:pt x="80" y="91"/>
                  </a:moveTo>
                  <a:cubicBezTo>
                    <a:pt x="73" y="91"/>
                    <a:pt x="68" y="86"/>
                    <a:pt x="68" y="79"/>
                  </a:cubicBezTo>
                  <a:cubicBezTo>
                    <a:pt x="68" y="73"/>
                    <a:pt x="73" y="68"/>
                    <a:pt x="80" y="68"/>
                  </a:cubicBezTo>
                  <a:cubicBezTo>
                    <a:pt x="86" y="68"/>
                    <a:pt x="92" y="73"/>
                    <a:pt x="92" y="79"/>
                  </a:cubicBezTo>
                  <a:cubicBezTo>
                    <a:pt x="91" y="86"/>
                    <a:pt x="86" y="91"/>
                    <a:pt x="80" y="91"/>
                  </a:cubicBezTo>
                  <a:moveTo>
                    <a:pt x="108" y="66"/>
                  </a:moveTo>
                  <a:cubicBezTo>
                    <a:pt x="104" y="55"/>
                    <a:pt x="93" y="48"/>
                    <a:pt x="80" y="48"/>
                  </a:cubicBezTo>
                  <a:cubicBezTo>
                    <a:pt x="68" y="48"/>
                    <a:pt x="57" y="55"/>
                    <a:pt x="52" y="66"/>
                  </a:cubicBezTo>
                  <a:cubicBezTo>
                    <a:pt x="37" y="68"/>
                    <a:pt x="27" y="81"/>
                    <a:pt x="27" y="96"/>
                  </a:cubicBezTo>
                  <a:cubicBezTo>
                    <a:pt x="27" y="112"/>
                    <a:pt x="40" y="126"/>
                    <a:pt x="57" y="126"/>
                  </a:cubicBezTo>
                  <a:cubicBezTo>
                    <a:pt x="107" y="126"/>
                    <a:pt x="107" y="126"/>
                    <a:pt x="107" y="126"/>
                  </a:cubicBezTo>
                  <a:cubicBezTo>
                    <a:pt x="107" y="126"/>
                    <a:pt x="108" y="126"/>
                    <a:pt x="108" y="125"/>
                  </a:cubicBezTo>
                  <a:cubicBezTo>
                    <a:pt x="122" y="123"/>
                    <a:pt x="133" y="111"/>
                    <a:pt x="133" y="96"/>
                  </a:cubicBezTo>
                  <a:cubicBezTo>
                    <a:pt x="134" y="81"/>
                    <a:pt x="123" y="68"/>
                    <a:pt x="108" y="66"/>
                  </a:cubicBezTo>
                  <a:moveTo>
                    <a:pt x="109" y="121"/>
                  </a:moveTo>
                  <a:cubicBezTo>
                    <a:pt x="109" y="103"/>
                    <a:pt x="109" y="103"/>
                    <a:pt x="109" y="103"/>
                  </a:cubicBezTo>
                  <a:cubicBezTo>
                    <a:pt x="109" y="102"/>
                    <a:pt x="108" y="101"/>
                    <a:pt x="107" y="101"/>
                  </a:cubicBezTo>
                  <a:cubicBezTo>
                    <a:pt x="106" y="101"/>
                    <a:pt x="105" y="102"/>
                    <a:pt x="105" y="103"/>
                  </a:cubicBezTo>
                  <a:cubicBezTo>
                    <a:pt x="105" y="121"/>
                    <a:pt x="105" y="121"/>
                    <a:pt x="105" y="121"/>
                  </a:cubicBezTo>
                  <a:cubicBezTo>
                    <a:pt x="93" y="121"/>
                    <a:pt x="93" y="121"/>
                    <a:pt x="93" y="121"/>
                  </a:cubicBezTo>
                  <a:cubicBezTo>
                    <a:pt x="93" y="111"/>
                    <a:pt x="93" y="111"/>
                    <a:pt x="93" y="111"/>
                  </a:cubicBezTo>
                  <a:cubicBezTo>
                    <a:pt x="93" y="110"/>
                    <a:pt x="92" y="109"/>
                    <a:pt x="90" y="109"/>
                  </a:cubicBezTo>
                  <a:cubicBezTo>
                    <a:pt x="89" y="109"/>
                    <a:pt x="88" y="110"/>
                    <a:pt x="88" y="111"/>
                  </a:cubicBezTo>
                  <a:cubicBezTo>
                    <a:pt x="88" y="121"/>
                    <a:pt x="88" y="121"/>
                    <a:pt x="88" y="121"/>
                  </a:cubicBezTo>
                  <a:cubicBezTo>
                    <a:pt x="76" y="121"/>
                    <a:pt x="76" y="121"/>
                    <a:pt x="76" y="121"/>
                  </a:cubicBezTo>
                  <a:cubicBezTo>
                    <a:pt x="76" y="105"/>
                    <a:pt x="76" y="105"/>
                    <a:pt x="76" y="105"/>
                  </a:cubicBezTo>
                  <a:cubicBezTo>
                    <a:pt x="76" y="104"/>
                    <a:pt x="75" y="103"/>
                    <a:pt x="74" y="103"/>
                  </a:cubicBezTo>
                  <a:cubicBezTo>
                    <a:pt x="73" y="103"/>
                    <a:pt x="72" y="104"/>
                    <a:pt x="72" y="105"/>
                  </a:cubicBezTo>
                  <a:cubicBezTo>
                    <a:pt x="72" y="121"/>
                    <a:pt x="72" y="121"/>
                    <a:pt x="72" y="121"/>
                  </a:cubicBezTo>
                  <a:cubicBezTo>
                    <a:pt x="60" y="121"/>
                    <a:pt x="60" y="121"/>
                    <a:pt x="60" y="121"/>
                  </a:cubicBezTo>
                  <a:cubicBezTo>
                    <a:pt x="60" y="110"/>
                    <a:pt x="60" y="110"/>
                    <a:pt x="60" y="110"/>
                  </a:cubicBezTo>
                  <a:cubicBezTo>
                    <a:pt x="60" y="109"/>
                    <a:pt x="59" y="108"/>
                    <a:pt x="58" y="108"/>
                  </a:cubicBezTo>
                  <a:cubicBezTo>
                    <a:pt x="56" y="108"/>
                    <a:pt x="55" y="109"/>
                    <a:pt x="55" y="110"/>
                  </a:cubicBezTo>
                  <a:cubicBezTo>
                    <a:pt x="55" y="121"/>
                    <a:pt x="55" y="121"/>
                    <a:pt x="55" y="121"/>
                  </a:cubicBezTo>
                  <a:cubicBezTo>
                    <a:pt x="42" y="120"/>
                    <a:pt x="31" y="109"/>
                    <a:pt x="31" y="95"/>
                  </a:cubicBezTo>
                  <a:cubicBezTo>
                    <a:pt x="31" y="82"/>
                    <a:pt x="41" y="71"/>
                    <a:pt x="54" y="70"/>
                  </a:cubicBezTo>
                  <a:cubicBezTo>
                    <a:pt x="55" y="70"/>
                    <a:pt x="55" y="69"/>
                    <a:pt x="55" y="69"/>
                  </a:cubicBezTo>
                  <a:cubicBezTo>
                    <a:pt x="59" y="59"/>
                    <a:pt x="69" y="52"/>
                    <a:pt x="80" y="52"/>
                  </a:cubicBezTo>
                  <a:cubicBezTo>
                    <a:pt x="91" y="52"/>
                    <a:pt x="101" y="59"/>
                    <a:pt x="105" y="69"/>
                  </a:cubicBezTo>
                  <a:cubicBezTo>
                    <a:pt x="105" y="70"/>
                    <a:pt x="106" y="70"/>
                    <a:pt x="107" y="70"/>
                  </a:cubicBezTo>
                  <a:cubicBezTo>
                    <a:pt x="120" y="72"/>
                    <a:pt x="130" y="82"/>
                    <a:pt x="130" y="95"/>
                  </a:cubicBezTo>
                  <a:cubicBezTo>
                    <a:pt x="130" y="108"/>
                    <a:pt x="121" y="118"/>
                    <a:pt x="109" y="121"/>
                  </a:cubicBezTo>
                  <a:moveTo>
                    <a:pt x="151" y="37"/>
                  </a:moveTo>
                  <a:cubicBezTo>
                    <a:pt x="89" y="3"/>
                    <a:pt x="89" y="3"/>
                    <a:pt x="89" y="3"/>
                  </a:cubicBezTo>
                  <a:cubicBezTo>
                    <a:pt x="84" y="0"/>
                    <a:pt x="76" y="0"/>
                    <a:pt x="71" y="3"/>
                  </a:cubicBezTo>
                  <a:cubicBezTo>
                    <a:pt x="9" y="37"/>
                    <a:pt x="9" y="37"/>
                    <a:pt x="9" y="37"/>
                  </a:cubicBezTo>
                  <a:cubicBezTo>
                    <a:pt x="4" y="40"/>
                    <a:pt x="0" y="47"/>
                    <a:pt x="0" y="53"/>
                  </a:cubicBezTo>
                  <a:cubicBezTo>
                    <a:pt x="0" y="124"/>
                    <a:pt x="0" y="124"/>
                    <a:pt x="0" y="124"/>
                  </a:cubicBezTo>
                  <a:cubicBezTo>
                    <a:pt x="0" y="130"/>
                    <a:pt x="4" y="137"/>
                    <a:pt x="9" y="140"/>
                  </a:cubicBezTo>
                  <a:cubicBezTo>
                    <a:pt x="71" y="174"/>
                    <a:pt x="71" y="174"/>
                    <a:pt x="71" y="174"/>
                  </a:cubicBezTo>
                  <a:cubicBezTo>
                    <a:pt x="73" y="176"/>
                    <a:pt x="77" y="176"/>
                    <a:pt x="80" y="176"/>
                  </a:cubicBezTo>
                  <a:cubicBezTo>
                    <a:pt x="83" y="176"/>
                    <a:pt x="87" y="176"/>
                    <a:pt x="89" y="174"/>
                  </a:cubicBezTo>
                  <a:cubicBezTo>
                    <a:pt x="151" y="140"/>
                    <a:pt x="151" y="140"/>
                    <a:pt x="151" y="140"/>
                  </a:cubicBezTo>
                  <a:cubicBezTo>
                    <a:pt x="156" y="137"/>
                    <a:pt x="160" y="130"/>
                    <a:pt x="160" y="124"/>
                  </a:cubicBezTo>
                  <a:cubicBezTo>
                    <a:pt x="160" y="53"/>
                    <a:pt x="160" y="53"/>
                    <a:pt x="160" y="53"/>
                  </a:cubicBezTo>
                  <a:cubicBezTo>
                    <a:pt x="160" y="47"/>
                    <a:pt x="156" y="40"/>
                    <a:pt x="151" y="37"/>
                  </a:cubicBezTo>
                  <a:moveTo>
                    <a:pt x="152" y="124"/>
                  </a:moveTo>
                  <a:cubicBezTo>
                    <a:pt x="152" y="127"/>
                    <a:pt x="149" y="132"/>
                    <a:pt x="146" y="133"/>
                  </a:cubicBezTo>
                  <a:cubicBezTo>
                    <a:pt x="85" y="167"/>
                    <a:pt x="85" y="167"/>
                    <a:pt x="85" y="167"/>
                  </a:cubicBezTo>
                  <a:cubicBezTo>
                    <a:pt x="83" y="169"/>
                    <a:pt x="77" y="169"/>
                    <a:pt x="75" y="167"/>
                  </a:cubicBezTo>
                  <a:cubicBezTo>
                    <a:pt x="14" y="133"/>
                    <a:pt x="14" y="133"/>
                    <a:pt x="14" y="133"/>
                  </a:cubicBezTo>
                  <a:cubicBezTo>
                    <a:pt x="11" y="132"/>
                    <a:pt x="8" y="127"/>
                    <a:pt x="8" y="124"/>
                  </a:cubicBezTo>
                  <a:cubicBezTo>
                    <a:pt x="8" y="53"/>
                    <a:pt x="8" y="53"/>
                    <a:pt x="8" y="53"/>
                  </a:cubicBezTo>
                  <a:cubicBezTo>
                    <a:pt x="8" y="49"/>
                    <a:pt x="11" y="45"/>
                    <a:pt x="14" y="44"/>
                  </a:cubicBezTo>
                  <a:cubicBezTo>
                    <a:pt x="75" y="10"/>
                    <a:pt x="75" y="10"/>
                    <a:pt x="75" y="10"/>
                  </a:cubicBezTo>
                  <a:cubicBezTo>
                    <a:pt x="76" y="9"/>
                    <a:pt x="78" y="9"/>
                    <a:pt x="80" y="9"/>
                  </a:cubicBezTo>
                  <a:cubicBezTo>
                    <a:pt x="82" y="9"/>
                    <a:pt x="84" y="9"/>
                    <a:pt x="85" y="10"/>
                  </a:cubicBezTo>
                  <a:cubicBezTo>
                    <a:pt x="146" y="44"/>
                    <a:pt x="146" y="44"/>
                    <a:pt x="146" y="44"/>
                  </a:cubicBezTo>
                  <a:cubicBezTo>
                    <a:pt x="149" y="45"/>
                    <a:pt x="152" y="49"/>
                    <a:pt x="152" y="53"/>
                  </a:cubicBezTo>
                  <a:lnTo>
                    <a:pt x="152" y="124"/>
                  </a:lnTo>
                  <a:close/>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57" name="Freeform 8"/>
            <p:cNvSpPr>
              <a:spLocks noEditPoints="1"/>
            </p:cNvSpPr>
            <p:nvPr/>
          </p:nvSpPr>
          <p:spPr bwMode="auto">
            <a:xfrm>
              <a:off x="8390377" y="3370453"/>
              <a:ext cx="312656" cy="350747"/>
            </a:xfrm>
            <a:custGeom>
              <a:avLst/>
              <a:gdLst>
                <a:gd name="T0" fmla="*/ 47 w 160"/>
                <a:gd name="T1" fmla="*/ 70 h 176"/>
                <a:gd name="T2" fmla="*/ 92 w 160"/>
                <a:gd name="T3" fmla="*/ 57 h 176"/>
                <a:gd name="T4" fmla="*/ 119 w 160"/>
                <a:gd name="T5" fmla="*/ 61 h 176"/>
                <a:gd name="T6" fmla="*/ 119 w 160"/>
                <a:gd name="T7" fmla="*/ 48 h 176"/>
                <a:gd name="T8" fmla="*/ 90 w 160"/>
                <a:gd name="T9" fmla="*/ 53 h 176"/>
                <a:gd name="T10" fmla="*/ 47 w 160"/>
                <a:gd name="T11" fmla="*/ 65 h 176"/>
                <a:gd name="T12" fmla="*/ 34 w 160"/>
                <a:gd name="T13" fmla="*/ 67 h 176"/>
                <a:gd name="T14" fmla="*/ 119 w 160"/>
                <a:gd name="T15" fmla="*/ 116 h 176"/>
                <a:gd name="T16" fmla="*/ 89 w 160"/>
                <a:gd name="T17" fmla="*/ 120 h 176"/>
                <a:gd name="T18" fmla="*/ 47 w 160"/>
                <a:gd name="T19" fmla="*/ 107 h 176"/>
                <a:gd name="T20" fmla="*/ 34 w 160"/>
                <a:gd name="T21" fmla="*/ 110 h 176"/>
                <a:gd name="T22" fmla="*/ 47 w 160"/>
                <a:gd name="T23" fmla="*/ 112 h 176"/>
                <a:gd name="T24" fmla="*/ 88 w 160"/>
                <a:gd name="T25" fmla="*/ 124 h 176"/>
                <a:gd name="T26" fmla="*/ 119 w 160"/>
                <a:gd name="T27" fmla="*/ 128 h 176"/>
                <a:gd name="T28" fmla="*/ 119 w 160"/>
                <a:gd name="T29" fmla="*/ 116 h 176"/>
                <a:gd name="T30" fmla="*/ 113 w 160"/>
                <a:gd name="T31" fmla="*/ 86 h 176"/>
                <a:gd name="T32" fmla="*/ 41 w 160"/>
                <a:gd name="T33" fmla="*/ 82 h 176"/>
                <a:gd name="T34" fmla="*/ 41 w 160"/>
                <a:gd name="T35" fmla="*/ 95 h 176"/>
                <a:gd name="T36" fmla="*/ 113 w 160"/>
                <a:gd name="T37" fmla="*/ 91 h 176"/>
                <a:gd name="T38" fmla="*/ 126 w 160"/>
                <a:gd name="T39" fmla="*/ 88 h 176"/>
                <a:gd name="T40" fmla="*/ 151 w 160"/>
                <a:gd name="T41" fmla="*/ 37 h 176"/>
                <a:gd name="T42" fmla="*/ 71 w 160"/>
                <a:gd name="T43" fmla="*/ 3 h 176"/>
                <a:gd name="T44" fmla="*/ 0 w 160"/>
                <a:gd name="T45" fmla="*/ 53 h 176"/>
                <a:gd name="T46" fmla="*/ 9 w 160"/>
                <a:gd name="T47" fmla="*/ 140 h 176"/>
                <a:gd name="T48" fmla="*/ 80 w 160"/>
                <a:gd name="T49" fmla="*/ 176 h 176"/>
                <a:gd name="T50" fmla="*/ 151 w 160"/>
                <a:gd name="T51" fmla="*/ 140 h 176"/>
                <a:gd name="T52" fmla="*/ 160 w 160"/>
                <a:gd name="T53" fmla="*/ 53 h 176"/>
                <a:gd name="T54" fmla="*/ 152 w 160"/>
                <a:gd name="T55" fmla="*/ 124 h 176"/>
                <a:gd name="T56" fmla="*/ 85 w 160"/>
                <a:gd name="T57" fmla="*/ 167 h 176"/>
                <a:gd name="T58" fmla="*/ 14 w 160"/>
                <a:gd name="T59" fmla="*/ 133 h 176"/>
                <a:gd name="T60" fmla="*/ 8 w 160"/>
                <a:gd name="T61" fmla="*/ 53 h 176"/>
                <a:gd name="T62" fmla="*/ 75 w 160"/>
                <a:gd name="T63" fmla="*/ 10 h 176"/>
                <a:gd name="T64" fmla="*/ 85 w 160"/>
                <a:gd name="T65" fmla="*/ 10 h 176"/>
                <a:gd name="T66" fmla="*/ 152 w 160"/>
                <a:gd name="T67" fmla="*/ 5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76">
                  <a:moveTo>
                    <a:pt x="41" y="74"/>
                  </a:moveTo>
                  <a:cubicBezTo>
                    <a:pt x="44" y="74"/>
                    <a:pt x="46" y="72"/>
                    <a:pt x="47" y="70"/>
                  </a:cubicBezTo>
                  <a:cubicBezTo>
                    <a:pt x="72" y="70"/>
                    <a:pt x="72" y="70"/>
                    <a:pt x="72" y="70"/>
                  </a:cubicBezTo>
                  <a:cubicBezTo>
                    <a:pt x="92" y="57"/>
                    <a:pt x="92" y="57"/>
                    <a:pt x="92" y="57"/>
                  </a:cubicBezTo>
                  <a:cubicBezTo>
                    <a:pt x="113" y="57"/>
                    <a:pt x="113" y="57"/>
                    <a:pt x="113" y="57"/>
                  </a:cubicBezTo>
                  <a:cubicBezTo>
                    <a:pt x="114" y="59"/>
                    <a:pt x="116" y="61"/>
                    <a:pt x="119" y="61"/>
                  </a:cubicBezTo>
                  <a:cubicBezTo>
                    <a:pt x="123" y="61"/>
                    <a:pt x="126" y="58"/>
                    <a:pt x="126" y="55"/>
                  </a:cubicBezTo>
                  <a:cubicBezTo>
                    <a:pt x="126" y="51"/>
                    <a:pt x="123" y="48"/>
                    <a:pt x="119" y="48"/>
                  </a:cubicBezTo>
                  <a:cubicBezTo>
                    <a:pt x="116" y="48"/>
                    <a:pt x="114" y="50"/>
                    <a:pt x="113" y="53"/>
                  </a:cubicBezTo>
                  <a:cubicBezTo>
                    <a:pt x="90" y="53"/>
                    <a:pt x="90" y="53"/>
                    <a:pt x="90" y="53"/>
                  </a:cubicBezTo>
                  <a:cubicBezTo>
                    <a:pt x="71" y="65"/>
                    <a:pt x="71" y="65"/>
                    <a:pt x="71" y="65"/>
                  </a:cubicBezTo>
                  <a:cubicBezTo>
                    <a:pt x="47" y="65"/>
                    <a:pt x="47" y="65"/>
                    <a:pt x="47" y="65"/>
                  </a:cubicBezTo>
                  <a:cubicBezTo>
                    <a:pt x="46" y="63"/>
                    <a:pt x="44" y="61"/>
                    <a:pt x="41" y="61"/>
                  </a:cubicBezTo>
                  <a:cubicBezTo>
                    <a:pt x="37" y="61"/>
                    <a:pt x="34" y="64"/>
                    <a:pt x="34" y="67"/>
                  </a:cubicBezTo>
                  <a:cubicBezTo>
                    <a:pt x="34" y="71"/>
                    <a:pt x="37" y="74"/>
                    <a:pt x="41" y="74"/>
                  </a:cubicBezTo>
                  <a:moveTo>
                    <a:pt x="119" y="116"/>
                  </a:moveTo>
                  <a:cubicBezTo>
                    <a:pt x="116" y="116"/>
                    <a:pt x="114" y="118"/>
                    <a:pt x="113" y="120"/>
                  </a:cubicBezTo>
                  <a:cubicBezTo>
                    <a:pt x="89" y="120"/>
                    <a:pt x="89" y="120"/>
                    <a:pt x="89" y="120"/>
                  </a:cubicBezTo>
                  <a:cubicBezTo>
                    <a:pt x="72" y="107"/>
                    <a:pt x="72" y="107"/>
                    <a:pt x="72" y="107"/>
                  </a:cubicBezTo>
                  <a:cubicBezTo>
                    <a:pt x="47" y="107"/>
                    <a:pt x="47" y="107"/>
                    <a:pt x="47" y="107"/>
                  </a:cubicBezTo>
                  <a:cubicBezTo>
                    <a:pt x="46" y="105"/>
                    <a:pt x="43" y="103"/>
                    <a:pt x="41" y="103"/>
                  </a:cubicBezTo>
                  <a:cubicBezTo>
                    <a:pt x="37" y="103"/>
                    <a:pt x="34" y="106"/>
                    <a:pt x="34" y="110"/>
                  </a:cubicBezTo>
                  <a:cubicBezTo>
                    <a:pt x="34" y="113"/>
                    <a:pt x="37" y="116"/>
                    <a:pt x="41" y="116"/>
                  </a:cubicBezTo>
                  <a:cubicBezTo>
                    <a:pt x="44" y="116"/>
                    <a:pt x="46" y="114"/>
                    <a:pt x="47" y="112"/>
                  </a:cubicBezTo>
                  <a:cubicBezTo>
                    <a:pt x="71" y="112"/>
                    <a:pt x="71" y="112"/>
                    <a:pt x="71" y="112"/>
                  </a:cubicBezTo>
                  <a:cubicBezTo>
                    <a:pt x="88" y="124"/>
                    <a:pt x="88" y="124"/>
                    <a:pt x="88" y="124"/>
                  </a:cubicBezTo>
                  <a:cubicBezTo>
                    <a:pt x="113" y="124"/>
                    <a:pt x="113" y="124"/>
                    <a:pt x="113" y="124"/>
                  </a:cubicBezTo>
                  <a:cubicBezTo>
                    <a:pt x="114" y="127"/>
                    <a:pt x="117" y="128"/>
                    <a:pt x="119" y="128"/>
                  </a:cubicBezTo>
                  <a:cubicBezTo>
                    <a:pt x="123" y="128"/>
                    <a:pt x="126" y="126"/>
                    <a:pt x="126" y="122"/>
                  </a:cubicBezTo>
                  <a:cubicBezTo>
                    <a:pt x="126" y="119"/>
                    <a:pt x="123" y="116"/>
                    <a:pt x="119" y="116"/>
                  </a:cubicBezTo>
                  <a:moveTo>
                    <a:pt x="119" y="82"/>
                  </a:moveTo>
                  <a:cubicBezTo>
                    <a:pt x="116" y="82"/>
                    <a:pt x="114" y="84"/>
                    <a:pt x="113" y="86"/>
                  </a:cubicBezTo>
                  <a:cubicBezTo>
                    <a:pt x="47" y="86"/>
                    <a:pt x="47" y="86"/>
                    <a:pt x="47" y="86"/>
                  </a:cubicBezTo>
                  <a:cubicBezTo>
                    <a:pt x="46" y="84"/>
                    <a:pt x="44" y="82"/>
                    <a:pt x="41" y="82"/>
                  </a:cubicBezTo>
                  <a:cubicBezTo>
                    <a:pt x="37" y="82"/>
                    <a:pt x="34" y="85"/>
                    <a:pt x="34" y="88"/>
                  </a:cubicBezTo>
                  <a:cubicBezTo>
                    <a:pt x="34" y="92"/>
                    <a:pt x="37" y="95"/>
                    <a:pt x="41" y="95"/>
                  </a:cubicBezTo>
                  <a:cubicBezTo>
                    <a:pt x="44" y="95"/>
                    <a:pt x="46" y="93"/>
                    <a:pt x="47" y="91"/>
                  </a:cubicBezTo>
                  <a:cubicBezTo>
                    <a:pt x="113" y="91"/>
                    <a:pt x="113" y="91"/>
                    <a:pt x="113" y="91"/>
                  </a:cubicBezTo>
                  <a:cubicBezTo>
                    <a:pt x="114" y="93"/>
                    <a:pt x="117" y="95"/>
                    <a:pt x="119" y="95"/>
                  </a:cubicBezTo>
                  <a:cubicBezTo>
                    <a:pt x="123" y="95"/>
                    <a:pt x="126" y="92"/>
                    <a:pt x="126" y="88"/>
                  </a:cubicBezTo>
                  <a:cubicBezTo>
                    <a:pt x="126" y="85"/>
                    <a:pt x="123" y="82"/>
                    <a:pt x="119" y="82"/>
                  </a:cubicBezTo>
                  <a:moveTo>
                    <a:pt x="151" y="37"/>
                  </a:moveTo>
                  <a:cubicBezTo>
                    <a:pt x="89" y="3"/>
                    <a:pt x="89" y="3"/>
                    <a:pt x="89" y="3"/>
                  </a:cubicBezTo>
                  <a:cubicBezTo>
                    <a:pt x="84" y="0"/>
                    <a:pt x="76" y="0"/>
                    <a:pt x="71" y="3"/>
                  </a:cubicBezTo>
                  <a:cubicBezTo>
                    <a:pt x="9" y="37"/>
                    <a:pt x="9" y="37"/>
                    <a:pt x="9" y="37"/>
                  </a:cubicBezTo>
                  <a:cubicBezTo>
                    <a:pt x="4" y="40"/>
                    <a:pt x="0" y="47"/>
                    <a:pt x="0" y="53"/>
                  </a:cubicBezTo>
                  <a:cubicBezTo>
                    <a:pt x="0" y="124"/>
                    <a:pt x="0" y="124"/>
                    <a:pt x="0" y="124"/>
                  </a:cubicBezTo>
                  <a:cubicBezTo>
                    <a:pt x="0" y="130"/>
                    <a:pt x="4" y="137"/>
                    <a:pt x="9" y="140"/>
                  </a:cubicBezTo>
                  <a:cubicBezTo>
                    <a:pt x="71" y="174"/>
                    <a:pt x="71" y="174"/>
                    <a:pt x="71" y="174"/>
                  </a:cubicBezTo>
                  <a:cubicBezTo>
                    <a:pt x="73" y="176"/>
                    <a:pt x="77" y="176"/>
                    <a:pt x="80" y="176"/>
                  </a:cubicBezTo>
                  <a:cubicBezTo>
                    <a:pt x="83" y="176"/>
                    <a:pt x="87" y="176"/>
                    <a:pt x="89" y="174"/>
                  </a:cubicBezTo>
                  <a:cubicBezTo>
                    <a:pt x="151" y="140"/>
                    <a:pt x="151" y="140"/>
                    <a:pt x="151" y="140"/>
                  </a:cubicBezTo>
                  <a:cubicBezTo>
                    <a:pt x="156" y="137"/>
                    <a:pt x="160" y="130"/>
                    <a:pt x="160" y="124"/>
                  </a:cubicBezTo>
                  <a:cubicBezTo>
                    <a:pt x="160" y="53"/>
                    <a:pt x="160" y="53"/>
                    <a:pt x="160" y="53"/>
                  </a:cubicBezTo>
                  <a:cubicBezTo>
                    <a:pt x="160" y="47"/>
                    <a:pt x="156" y="40"/>
                    <a:pt x="151" y="37"/>
                  </a:cubicBezTo>
                  <a:moveTo>
                    <a:pt x="152" y="124"/>
                  </a:moveTo>
                  <a:cubicBezTo>
                    <a:pt x="152" y="127"/>
                    <a:pt x="149" y="132"/>
                    <a:pt x="146" y="133"/>
                  </a:cubicBezTo>
                  <a:cubicBezTo>
                    <a:pt x="85" y="167"/>
                    <a:pt x="85" y="167"/>
                    <a:pt x="85" y="167"/>
                  </a:cubicBezTo>
                  <a:cubicBezTo>
                    <a:pt x="83" y="169"/>
                    <a:pt x="77" y="169"/>
                    <a:pt x="75" y="167"/>
                  </a:cubicBezTo>
                  <a:cubicBezTo>
                    <a:pt x="14" y="133"/>
                    <a:pt x="14" y="133"/>
                    <a:pt x="14" y="133"/>
                  </a:cubicBezTo>
                  <a:cubicBezTo>
                    <a:pt x="11" y="132"/>
                    <a:pt x="8" y="127"/>
                    <a:pt x="8" y="124"/>
                  </a:cubicBezTo>
                  <a:cubicBezTo>
                    <a:pt x="8" y="53"/>
                    <a:pt x="8" y="53"/>
                    <a:pt x="8" y="53"/>
                  </a:cubicBezTo>
                  <a:cubicBezTo>
                    <a:pt x="8" y="49"/>
                    <a:pt x="11" y="45"/>
                    <a:pt x="14" y="44"/>
                  </a:cubicBezTo>
                  <a:cubicBezTo>
                    <a:pt x="75" y="10"/>
                    <a:pt x="75" y="10"/>
                    <a:pt x="75" y="10"/>
                  </a:cubicBezTo>
                  <a:cubicBezTo>
                    <a:pt x="76" y="9"/>
                    <a:pt x="78" y="9"/>
                    <a:pt x="80" y="9"/>
                  </a:cubicBezTo>
                  <a:cubicBezTo>
                    <a:pt x="82" y="9"/>
                    <a:pt x="84" y="9"/>
                    <a:pt x="85" y="10"/>
                  </a:cubicBezTo>
                  <a:cubicBezTo>
                    <a:pt x="146" y="44"/>
                    <a:pt x="146" y="44"/>
                    <a:pt x="146" y="44"/>
                  </a:cubicBezTo>
                  <a:cubicBezTo>
                    <a:pt x="149" y="45"/>
                    <a:pt x="152" y="49"/>
                    <a:pt x="152" y="53"/>
                  </a:cubicBezTo>
                  <a:lnTo>
                    <a:pt x="152" y="124"/>
                  </a:lnTo>
                  <a:close/>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58" name="文本框 57"/>
            <p:cNvSpPr txBox="1"/>
            <p:nvPr/>
          </p:nvSpPr>
          <p:spPr>
            <a:xfrm>
              <a:off x="3656178" y="3806802"/>
              <a:ext cx="521567" cy="215444"/>
            </a:xfrm>
            <a:prstGeom prst="rect">
              <a:avLst/>
            </a:prstGeom>
            <a:solidFill>
              <a:schemeClr val="bg1"/>
            </a:solidFill>
          </p:spPr>
          <p:txBody>
            <a:bodyPr wrap="square" lIns="0" tIns="0" rIns="0" bIns="0" rtlCol="0">
              <a:spAutoFit/>
            </a:bodyPr>
            <a:lstStyle/>
            <a:p>
              <a:pPr algn="ctr"/>
              <a:r>
                <a:rPr lang="en-US" altLang="zh-CN" sz="1400" dirty="0" smtClean="0">
                  <a:cs typeface="+mn-ea"/>
                  <a:sym typeface="+mn-lt"/>
                </a:rPr>
                <a:t>MRS</a:t>
              </a:r>
              <a:endParaRPr lang="zh-CN" altLang="en-US" sz="1400" dirty="0">
                <a:cs typeface="+mn-ea"/>
                <a:sym typeface="+mn-lt"/>
              </a:endParaRPr>
            </a:p>
          </p:txBody>
        </p:sp>
        <p:sp>
          <p:nvSpPr>
            <p:cNvPr id="59" name="文本框 58"/>
            <p:cNvSpPr txBox="1"/>
            <p:nvPr/>
          </p:nvSpPr>
          <p:spPr>
            <a:xfrm>
              <a:off x="3629901" y="4586094"/>
              <a:ext cx="521567" cy="215444"/>
            </a:xfrm>
            <a:prstGeom prst="rect">
              <a:avLst/>
            </a:prstGeom>
            <a:solidFill>
              <a:schemeClr val="bg1"/>
            </a:solidFill>
          </p:spPr>
          <p:txBody>
            <a:bodyPr wrap="square" lIns="0" tIns="0" rIns="0" bIns="0" rtlCol="0">
              <a:spAutoFit/>
            </a:bodyPr>
            <a:lstStyle/>
            <a:p>
              <a:pPr algn="ctr"/>
              <a:r>
                <a:rPr lang="en-US" altLang="zh-CN" sz="1400" dirty="0" smtClean="0">
                  <a:cs typeface="+mn-ea"/>
                  <a:sym typeface="+mn-lt"/>
                </a:rPr>
                <a:t>DLI</a:t>
              </a:r>
              <a:endParaRPr lang="zh-CN" altLang="en-US" sz="1400" dirty="0">
                <a:cs typeface="+mn-ea"/>
                <a:sym typeface="+mn-lt"/>
              </a:endParaRPr>
            </a:p>
          </p:txBody>
        </p:sp>
        <p:sp>
          <p:nvSpPr>
            <p:cNvPr id="60" name="文本框 59"/>
            <p:cNvSpPr txBox="1"/>
            <p:nvPr/>
          </p:nvSpPr>
          <p:spPr>
            <a:xfrm>
              <a:off x="3537532" y="3095478"/>
              <a:ext cx="757817" cy="215444"/>
            </a:xfrm>
            <a:prstGeom prst="rect">
              <a:avLst/>
            </a:prstGeom>
            <a:solidFill>
              <a:schemeClr val="bg1"/>
            </a:solidFill>
          </p:spPr>
          <p:txBody>
            <a:bodyPr wrap="square" lIns="0" tIns="0" rIns="0" bIns="0" rtlCol="0">
              <a:spAutoFit/>
            </a:bodyPr>
            <a:lstStyle/>
            <a:p>
              <a:pPr algn="ctr"/>
              <a:r>
                <a:rPr lang="zh-CN" altLang="en-US" sz="1400" dirty="0" smtClean="0">
                  <a:cs typeface="+mn-ea"/>
                  <a:sym typeface="+mn-lt"/>
                </a:rPr>
                <a:t>离线处理</a:t>
              </a:r>
              <a:endParaRPr lang="zh-CN" altLang="en-US" sz="1400" dirty="0">
                <a:cs typeface="+mn-ea"/>
                <a:sym typeface="+mn-lt"/>
              </a:endParaRPr>
            </a:p>
          </p:txBody>
        </p:sp>
        <p:sp>
          <p:nvSpPr>
            <p:cNvPr id="61" name="圆角矩形 60"/>
            <p:cNvSpPr/>
            <p:nvPr/>
          </p:nvSpPr>
          <p:spPr>
            <a:xfrm>
              <a:off x="4872500" y="3272479"/>
              <a:ext cx="1066800"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cs typeface="+mn-ea"/>
                  <a:sym typeface="+mn-lt"/>
                </a:rPr>
                <a:t>OLAP</a:t>
              </a:r>
              <a:r>
                <a:rPr lang="zh-CN" altLang="en-US" sz="1400" dirty="0" smtClean="0">
                  <a:solidFill>
                    <a:schemeClr val="bg1"/>
                  </a:solidFill>
                  <a:cs typeface="+mn-ea"/>
                  <a:sym typeface="+mn-lt"/>
                </a:rPr>
                <a:t>分析</a:t>
              </a:r>
              <a:endParaRPr lang="zh-CN" altLang="en-US" sz="1400" dirty="0">
                <a:solidFill>
                  <a:schemeClr val="bg1"/>
                </a:solidFill>
                <a:cs typeface="+mn-ea"/>
                <a:sym typeface="+mn-lt"/>
              </a:endParaRPr>
            </a:p>
          </p:txBody>
        </p:sp>
        <p:sp>
          <p:nvSpPr>
            <p:cNvPr id="62" name="圆角矩形 61"/>
            <p:cNvSpPr/>
            <p:nvPr/>
          </p:nvSpPr>
          <p:spPr>
            <a:xfrm>
              <a:off x="4856171" y="3763065"/>
              <a:ext cx="1066800"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多维</a:t>
              </a:r>
              <a:r>
                <a:rPr lang="zh-CN" altLang="en-US" sz="1400" dirty="0" smtClean="0">
                  <a:solidFill>
                    <a:schemeClr val="bg1"/>
                  </a:solidFill>
                  <a:cs typeface="+mn-ea"/>
                  <a:sym typeface="+mn-lt"/>
                </a:rPr>
                <a:t>分析</a:t>
              </a:r>
              <a:endParaRPr lang="zh-CN" altLang="en-US" sz="1400" dirty="0">
                <a:solidFill>
                  <a:schemeClr val="bg1"/>
                </a:solidFill>
                <a:cs typeface="+mn-ea"/>
                <a:sym typeface="+mn-lt"/>
              </a:endParaRPr>
            </a:p>
          </p:txBody>
        </p:sp>
        <p:sp>
          <p:nvSpPr>
            <p:cNvPr id="63" name="圆角矩形 62"/>
            <p:cNvSpPr/>
            <p:nvPr/>
          </p:nvSpPr>
          <p:spPr>
            <a:xfrm>
              <a:off x="4855681" y="4253855"/>
              <a:ext cx="1066800"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自助</a:t>
              </a:r>
              <a:r>
                <a:rPr lang="zh-CN" altLang="en-US" sz="1400" dirty="0" smtClean="0">
                  <a:solidFill>
                    <a:schemeClr val="bg1"/>
                  </a:solidFill>
                  <a:cs typeface="+mn-ea"/>
                  <a:sym typeface="+mn-lt"/>
                </a:rPr>
                <a:t>分析</a:t>
              </a:r>
              <a:endParaRPr lang="zh-CN" altLang="en-US" sz="1400" dirty="0">
                <a:solidFill>
                  <a:schemeClr val="bg1"/>
                </a:solidFill>
                <a:cs typeface="+mn-ea"/>
                <a:sym typeface="+mn-lt"/>
              </a:endParaRPr>
            </a:p>
          </p:txBody>
        </p:sp>
        <p:sp>
          <p:nvSpPr>
            <p:cNvPr id="64" name="圆角矩形 63"/>
            <p:cNvSpPr/>
            <p:nvPr/>
          </p:nvSpPr>
          <p:spPr>
            <a:xfrm>
              <a:off x="6559069" y="3763065"/>
              <a:ext cx="1066800"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cs typeface="+mn-ea"/>
                  <a:sym typeface="+mn-lt"/>
                </a:rPr>
                <a:t>数据挖掘</a:t>
              </a:r>
              <a:endParaRPr lang="zh-CN" altLang="en-US" sz="1400" dirty="0">
                <a:solidFill>
                  <a:schemeClr val="bg1"/>
                </a:solidFill>
                <a:cs typeface="+mn-ea"/>
                <a:sym typeface="+mn-lt"/>
              </a:endParaRPr>
            </a:p>
          </p:txBody>
        </p:sp>
        <p:sp>
          <p:nvSpPr>
            <p:cNvPr id="65" name="圆角矩形 64"/>
            <p:cNvSpPr/>
            <p:nvPr/>
          </p:nvSpPr>
          <p:spPr>
            <a:xfrm>
              <a:off x="6559069" y="3263531"/>
              <a:ext cx="1066800"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cs typeface="+mn-ea"/>
                  <a:sym typeface="+mn-lt"/>
                </a:rPr>
                <a:t>统计分析</a:t>
              </a:r>
              <a:endParaRPr lang="zh-CN" altLang="en-US" sz="1400" dirty="0">
                <a:solidFill>
                  <a:schemeClr val="bg1"/>
                </a:solidFill>
                <a:cs typeface="+mn-ea"/>
                <a:sym typeface="+mn-lt"/>
              </a:endParaRPr>
            </a:p>
          </p:txBody>
        </p:sp>
        <p:sp>
          <p:nvSpPr>
            <p:cNvPr id="66" name="圆角矩形 65"/>
            <p:cNvSpPr/>
            <p:nvPr/>
          </p:nvSpPr>
          <p:spPr>
            <a:xfrm>
              <a:off x="6559069" y="4258346"/>
              <a:ext cx="1066800"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cs typeface="+mn-ea"/>
                  <a:sym typeface="+mn-lt"/>
                </a:rPr>
                <a:t>关联查询</a:t>
              </a:r>
              <a:endParaRPr lang="zh-CN" altLang="en-US" sz="1400" dirty="0">
                <a:solidFill>
                  <a:schemeClr val="bg1"/>
                </a:solidFill>
                <a:cs typeface="+mn-ea"/>
                <a:sym typeface="+mn-lt"/>
              </a:endParaRPr>
            </a:p>
          </p:txBody>
        </p:sp>
        <p:sp>
          <p:nvSpPr>
            <p:cNvPr id="67" name="圆角矩形 66"/>
            <p:cNvSpPr/>
            <p:nvPr/>
          </p:nvSpPr>
          <p:spPr>
            <a:xfrm>
              <a:off x="5693980" y="4708152"/>
              <a:ext cx="1066800"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cs typeface="+mn-ea"/>
                  <a:sym typeface="+mn-lt"/>
                </a:rPr>
                <a:t>全文检索</a:t>
              </a:r>
              <a:endParaRPr lang="zh-CN" altLang="en-US" sz="1400" dirty="0">
                <a:solidFill>
                  <a:schemeClr val="bg1"/>
                </a:solidFill>
                <a:cs typeface="+mn-ea"/>
                <a:sym typeface="+mn-lt"/>
              </a:endParaRPr>
            </a:p>
          </p:txBody>
        </p:sp>
        <p:sp>
          <p:nvSpPr>
            <p:cNvPr id="68" name="文本框 67"/>
            <p:cNvSpPr txBox="1"/>
            <p:nvPr/>
          </p:nvSpPr>
          <p:spPr>
            <a:xfrm>
              <a:off x="8146505" y="3095478"/>
              <a:ext cx="757817" cy="215444"/>
            </a:xfrm>
            <a:prstGeom prst="rect">
              <a:avLst/>
            </a:prstGeom>
            <a:solidFill>
              <a:schemeClr val="bg1"/>
            </a:solidFill>
          </p:spPr>
          <p:txBody>
            <a:bodyPr wrap="square" lIns="0" tIns="0" rIns="0" bIns="0" rtlCol="0">
              <a:spAutoFit/>
            </a:bodyPr>
            <a:lstStyle/>
            <a:p>
              <a:pPr algn="ctr"/>
              <a:r>
                <a:rPr lang="zh-CN" altLang="en-US" sz="1400" dirty="0">
                  <a:cs typeface="+mn-ea"/>
                  <a:sym typeface="+mn-lt"/>
                </a:rPr>
                <a:t>实时</a:t>
              </a:r>
              <a:r>
                <a:rPr lang="zh-CN" altLang="en-US" sz="1400" dirty="0" smtClean="0">
                  <a:cs typeface="+mn-ea"/>
                  <a:sym typeface="+mn-lt"/>
                </a:rPr>
                <a:t>处理</a:t>
              </a:r>
              <a:endParaRPr lang="zh-CN" altLang="en-US" sz="1400" dirty="0">
                <a:cs typeface="+mn-ea"/>
                <a:sym typeface="+mn-lt"/>
              </a:endParaRPr>
            </a:p>
          </p:txBody>
        </p:sp>
        <p:sp>
          <p:nvSpPr>
            <p:cNvPr id="69" name="文本框 68"/>
            <p:cNvSpPr txBox="1"/>
            <p:nvPr/>
          </p:nvSpPr>
          <p:spPr>
            <a:xfrm>
              <a:off x="8315269" y="3812241"/>
              <a:ext cx="521567" cy="215444"/>
            </a:xfrm>
            <a:prstGeom prst="rect">
              <a:avLst/>
            </a:prstGeom>
            <a:solidFill>
              <a:schemeClr val="bg1"/>
            </a:solidFill>
          </p:spPr>
          <p:txBody>
            <a:bodyPr wrap="square" lIns="0" tIns="0" rIns="0" bIns="0" rtlCol="0">
              <a:spAutoFit/>
            </a:bodyPr>
            <a:lstStyle/>
            <a:p>
              <a:pPr algn="ctr"/>
              <a:r>
                <a:rPr lang="en-US" altLang="zh-CN" sz="1400" dirty="0" smtClean="0">
                  <a:cs typeface="+mn-ea"/>
                  <a:sym typeface="+mn-lt"/>
                </a:rPr>
                <a:t>CS</a:t>
              </a:r>
              <a:endParaRPr lang="zh-CN" altLang="en-US" sz="1400" dirty="0">
                <a:cs typeface="+mn-ea"/>
                <a:sym typeface="+mn-lt"/>
              </a:endParaRPr>
            </a:p>
          </p:txBody>
        </p:sp>
        <p:sp>
          <p:nvSpPr>
            <p:cNvPr id="70" name="文本框 69"/>
            <p:cNvSpPr txBox="1"/>
            <p:nvPr/>
          </p:nvSpPr>
          <p:spPr>
            <a:xfrm>
              <a:off x="8288992" y="4591533"/>
              <a:ext cx="521567" cy="215444"/>
            </a:xfrm>
            <a:prstGeom prst="rect">
              <a:avLst/>
            </a:prstGeom>
            <a:solidFill>
              <a:schemeClr val="bg1"/>
            </a:solidFill>
          </p:spPr>
          <p:txBody>
            <a:bodyPr wrap="square" lIns="0" tIns="0" rIns="0" bIns="0" rtlCol="0">
              <a:spAutoFit/>
            </a:bodyPr>
            <a:lstStyle/>
            <a:p>
              <a:pPr algn="ctr"/>
              <a:r>
                <a:rPr lang="en-US" altLang="zh-CN" sz="1400" dirty="0" smtClean="0">
                  <a:cs typeface="+mn-ea"/>
                  <a:sym typeface="+mn-lt"/>
                </a:rPr>
                <a:t>DLI</a:t>
              </a:r>
              <a:endParaRPr lang="zh-CN" altLang="en-US" sz="1400" dirty="0">
                <a:cs typeface="+mn-ea"/>
                <a:sym typeface="+mn-lt"/>
              </a:endParaRPr>
            </a:p>
          </p:txBody>
        </p:sp>
        <p:sp>
          <p:nvSpPr>
            <p:cNvPr id="74" name="文本框 73"/>
            <p:cNvSpPr txBox="1"/>
            <p:nvPr/>
          </p:nvSpPr>
          <p:spPr>
            <a:xfrm>
              <a:off x="5559028" y="3038200"/>
              <a:ext cx="1362784" cy="215444"/>
            </a:xfrm>
            <a:prstGeom prst="rect">
              <a:avLst/>
            </a:prstGeom>
            <a:solidFill>
              <a:schemeClr val="bg1"/>
            </a:solidFill>
          </p:spPr>
          <p:txBody>
            <a:bodyPr wrap="square" lIns="0" tIns="0" rIns="0" bIns="0" rtlCol="0">
              <a:spAutoFit/>
            </a:bodyPr>
            <a:lstStyle/>
            <a:p>
              <a:pPr algn="ctr"/>
              <a:r>
                <a:rPr lang="en-US" altLang="zh-CN" sz="1400" dirty="0" err="1" smtClean="0">
                  <a:cs typeface="+mn-ea"/>
                  <a:sym typeface="+mn-lt"/>
                </a:rPr>
                <a:t>GaussDB</a:t>
              </a:r>
              <a:r>
                <a:rPr lang="en-US" altLang="zh-CN" sz="1400" dirty="0" smtClean="0">
                  <a:cs typeface="+mn-ea"/>
                  <a:sym typeface="+mn-lt"/>
                </a:rPr>
                <a:t>(DWS)</a:t>
              </a:r>
              <a:endParaRPr lang="zh-CN" altLang="en-US" sz="1400" dirty="0">
                <a:cs typeface="+mn-ea"/>
                <a:sym typeface="+mn-lt"/>
              </a:endParaRPr>
            </a:p>
          </p:txBody>
        </p:sp>
        <p:sp>
          <p:nvSpPr>
            <p:cNvPr id="76" name="文本框 75"/>
            <p:cNvSpPr txBox="1"/>
            <p:nvPr/>
          </p:nvSpPr>
          <p:spPr>
            <a:xfrm>
              <a:off x="2688488" y="3087828"/>
              <a:ext cx="224822" cy="1508105"/>
            </a:xfrm>
            <a:prstGeom prst="rect">
              <a:avLst/>
            </a:prstGeom>
            <a:solidFill>
              <a:srgbClr val="F8F8F8"/>
            </a:solidFill>
          </p:spPr>
          <p:txBody>
            <a:bodyPr wrap="square" lIns="0" tIns="0" rIns="0" bIns="0" rtlCol="0">
              <a:spAutoFit/>
            </a:bodyPr>
            <a:lstStyle/>
            <a:p>
              <a:pPr algn="ctr"/>
              <a:r>
                <a:rPr lang="zh-CN" altLang="en-US" sz="1400" dirty="0" smtClean="0">
                  <a:cs typeface="+mn-ea"/>
                  <a:sym typeface="+mn-lt"/>
                </a:rPr>
                <a:t>融合大数据平台</a:t>
              </a:r>
              <a:endParaRPr lang="zh-CN" altLang="en-US" sz="1400" dirty="0">
                <a:cs typeface="+mn-ea"/>
                <a:sym typeface="+mn-lt"/>
              </a:endParaRPr>
            </a:p>
          </p:txBody>
        </p:sp>
        <p:sp>
          <p:nvSpPr>
            <p:cNvPr id="77" name="Freeform 71"/>
            <p:cNvSpPr>
              <a:spLocks noEditPoints="1"/>
            </p:cNvSpPr>
            <p:nvPr/>
          </p:nvSpPr>
          <p:spPr bwMode="auto">
            <a:xfrm>
              <a:off x="4950302" y="5532226"/>
              <a:ext cx="314243" cy="347572"/>
            </a:xfrm>
            <a:custGeom>
              <a:avLst/>
              <a:gdLst>
                <a:gd name="T0" fmla="*/ 122 w 160"/>
                <a:gd name="T1" fmla="*/ 101 h 177"/>
                <a:gd name="T2" fmla="*/ 38 w 160"/>
                <a:gd name="T3" fmla="*/ 101 h 177"/>
                <a:gd name="T4" fmla="*/ 36 w 160"/>
                <a:gd name="T5" fmla="*/ 103 h 177"/>
                <a:gd name="T6" fmla="*/ 38 w 160"/>
                <a:gd name="T7" fmla="*/ 105 h 177"/>
                <a:gd name="T8" fmla="*/ 116 w 160"/>
                <a:gd name="T9" fmla="*/ 105 h 177"/>
                <a:gd name="T10" fmla="*/ 99 w 160"/>
                <a:gd name="T11" fmla="*/ 118 h 177"/>
                <a:gd name="T12" fmla="*/ 99 w 160"/>
                <a:gd name="T13" fmla="*/ 121 h 177"/>
                <a:gd name="T14" fmla="*/ 101 w 160"/>
                <a:gd name="T15" fmla="*/ 122 h 177"/>
                <a:gd name="T16" fmla="*/ 102 w 160"/>
                <a:gd name="T17" fmla="*/ 121 h 177"/>
                <a:gd name="T18" fmla="*/ 123 w 160"/>
                <a:gd name="T19" fmla="*/ 105 h 177"/>
                <a:gd name="T20" fmla="*/ 124 w 160"/>
                <a:gd name="T21" fmla="*/ 103 h 177"/>
                <a:gd name="T22" fmla="*/ 122 w 160"/>
                <a:gd name="T23" fmla="*/ 101 h 177"/>
                <a:gd name="T24" fmla="*/ 122 w 160"/>
                <a:gd name="T25" fmla="*/ 72 h 177"/>
                <a:gd name="T26" fmla="*/ 44 w 160"/>
                <a:gd name="T27" fmla="*/ 72 h 177"/>
                <a:gd name="T28" fmla="*/ 60 w 160"/>
                <a:gd name="T29" fmla="*/ 60 h 177"/>
                <a:gd name="T30" fmla="*/ 60 w 160"/>
                <a:gd name="T31" fmla="*/ 57 h 177"/>
                <a:gd name="T32" fmla="*/ 57 w 160"/>
                <a:gd name="T33" fmla="*/ 56 h 177"/>
                <a:gd name="T34" fmla="*/ 36 w 160"/>
                <a:gd name="T35" fmla="*/ 73 h 177"/>
                <a:gd name="T36" fmla="*/ 36 w 160"/>
                <a:gd name="T37" fmla="*/ 75 h 177"/>
                <a:gd name="T38" fmla="*/ 38 w 160"/>
                <a:gd name="T39" fmla="*/ 77 h 177"/>
                <a:gd name="T40" fmla="*/ 122 w 160"/>
                <a:gd name="T41" fmla="*/ 77 h 177"/>
                <a:gd name="T42" fmla="*/ 124 w 160"/>
                <a:gd name="T43" fmla="*/ 74 h 177"/>
                <a:gd name="T44" fmla="*/ 122 w 160"/>
                <a:gd name="T45" fmla="*/ 72 h 177"/>
                <a:gd name="T46" fmla="*/ 150 w 160"/>
                <a:gd name="T47" fmla="*/ 37 h 177"/>
                <a:gd name="T48" fmla="*/ 89 w 160"/>
                <a:gd name="T49" fmla="*/ 3 h 177"/>
                <a:gd name="T50" fmla="*/ 70 w 160"/>
                <a:gd name="T51" fmla="*/ 3 h 177"/>
                <a:gd name="T52" fmla="*/ 9 w 160"/>
                <a:gd name="T53" fmla="*/ 37 h 177"/>
                <a:gd name="T54" fmla="*/ 0 w 160"/>
                <a:gd name="T55" fmla="*/ 53 h 177"/>
                <a:gd name="T56" fmla="*/ 0 w 160"/>
                <a:gd name="T57" fmla="*/ 125 h 177"/>
                <a:gd name="T58" fmla="*/ 9 w 160"/>
                <a:gd name="T59" fmla="*/ 141 h 177"/>
                <a:gd name="T60" fmla="*/ 70 w 160"/>
                <a:gd name="T61" fmla="*/ 175 h 177"/>
                <a:gd name="T62" fmla="*/ 80 w 160"/>
                <a:gd name="T63" fmla="*/ 177 h 177"/>
                <a:gd name="T64" fmla="*/ 89 w 160"/>
                <a:gd name="T65" fmla="*/ 175 h 177"/>
                <a:gd name="T66" fmla="*/ 150 w 160"/>
                <a:gd name="T67" fmla="*/ 141 h 177"/>
                <a:gd name="T68" fmla="*/ 160 w 160"/>
                <a:gd name="T69" fmla="*/ 125 h 177"/>
                <a:gd name="T70" fmla="*/ 160 w 160"/>
                <a:gd name="T71" fmla="*/ 53 h 177"/>
                <a:gd name="T72" fmla="*/ 150 w 160"/>
                <a:gd name="T73" fmla="*/ 37 h 177"/>
                <a:gd name="T74" fmla="*/ 151 w 160"/>
                <a:gd name="T75" fmla="*/ 125 h 177"/>
                <a:gd name="T76" fmla="*/ 146 w 160"/>
                <a:gd name="T77" fmla="*/ 134 h 177"/>
                <a:gd name="T78" fmla="*/ 85 w 160"/>
                <a:gd name="T79" fmla="*/ 168 h 177"/>
                <a:gd name="T80" fmla="*/ 75 w 160"/>
                <a:gd name="T81" fmla="*/ 168 h 177"/>
                <a:gd name="T82" fmla="*/ 13 w 160"/>
                <a:gd name="T83" fmla="*/ 134 h 177"/>
                <a:gd name="T84" fmla="*/ 8 w 160"/>
                <a:gd name="T85" fmla="*/ 125 h 177"/>
                <a:gd name="T86" fmla="*/ 8 w 160"/>
                <a:gd name="T87" fmla="*/ 53 h 177"/>
                <a:gd name="T88" fmla="*/ 13 w 160"/>
                <a:gd name="T89" fmla="*/ 44 h 177"/>
                <a:gd name="T90" fmla="*/ 75 w 160"/>
                <a:gd name="T91" fmla="*/ 10 h 177"/>
                <a:gd name="T92" fmla="*/ 80 w 160"/>
                <a:gd name="T93" fmla="*/ 9 h 177"/>
                <a:gd name="T94" fmla="*/ 85 w 160"/>
                <a:gd name="T95" fmla="*/ 10 h 177"/>
                <a:gd name="T96" fmla="*/ 146 w 160"/>
                <a:gd name="T97" fmla="*/ 44 h 177"/>
                <a:gd name="T98" fmla="*/ 151 w 160"/>
                <a:gd name="T99" fmla="*/ 53 h 177"/>
                <a:gd name="T100" fmla="*/ 151 w 160"/>
                <a:gd name="T101" fmla="*/ 12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177">
                  <a:moveTo>
                    <a:pt x="122" y="101"/>
                  </a:moveTo>
                  <a:cubicBezTo>
                    <a:pt x="38" y="101"/>
                    <a:pt x="38" y="101"/>
                    <a:pt x="38" y="101"/>
                  </a:cubicBezTo>
                  <a:cubicBezTo>
                    <a:pt x="36" y="101"/>
                    <a:pt x="36" y="102"/>
                    <a:pt x="36" y="103"/>
                  </a:cubicBezTo>
                  <a:cubicBezTo>
                    <a:pt x="36" y="104"/>
                    <a:pt x="36" y="105"/>
                    <a:pt x="38" y="105"/>
                  </a:cubicBezTo>
                  <a:cubicBezTo>
                    <a:pt x="116" y="105"/>
                    <a:pt x="116" y="105"/>
                    <a:pt x="116" y="105"/>
                  </a:cubicBezTo>
                  <a:cubicBezTo>
                    <a:pt x="99" y="118"/>
                    <a:pt x="99" y="118"/>
                    <a:pt x="99" y="118"/>
                  </a:cubicBezTo>
                  <a:cubicBezTo>
                    <a:pt x="99" y="119"/>
                    <a:pt x="98" y="120"/>
                    <a:pt x="99" y="121"/>
                  </a:cubicBezTo>
                  <a:cubicBezTo>
                    <a:pt x="100" y="121"/>
                    <a:pt x="100" y="122"/>
                    <a:pt x="101" y="122"/>
                  </a:cubicBezTo>
                  <a:cubicBezTo>
                    <a:pt x="101" y="122"/>
                    <a:pt x="102" y="122"/>
                    <a:pt x="102" y="121"/>
                  </a:cubicBezTo>
                  <a:cubicBezTo>
                    <a:pt x="123" y="105"/>
                    <a:pt x="123" y="105"/>
                    <a:pt x="123" y="105"/>
                  </a:cubicBezTo>
                  <a:cubicBezTo>
                    <a:pt x="124" y="104"/>
                    <a:pt x="124" y="103"/>
                    <a:pt x="124" y="103"/>
                  </a:cubicBezTo>
                  <a:cubicBezTo>
                    <a:pt x="124" y="102"/>
                    <a:pt x="123" y="101"/>
                    <a:pt x="122" y="101"/>
                  </a:cubicBezTo>
                  <a:moveTo>
                    <a:pt x="122" y="72"/>
                  </a:moveTo>
                  <a:cubicBezTo>
                    <a:pt x="44" y="72"/>
                    <a:pt x="44" y="72"/>
                    <a:pt x="44" y="72"/>
                  </a:cubicBezTo>
                  <a:cubicBezTo>
                    <a:pt x="60" y="60"/>
                    <a:pt x="60" y="60"/>
                    <a:pt x="60" y="60"/>
                  </a:cubicBezTo>
                  <a:cubicBezTo>
                    <a:pt x="61" y="59"/>
                    <a:pt x="61" y="58"/>
                    <a:pt x="60" y="57"/>
                  </a:cubicBezTo>
                  <a:cubicBezTo>
                    <a:pt x="60" y="56"/>
                    <a:pt x="58" y="56"/>
                    <a:pt x="57" y="56"/>
                  </a:cubicBezTo>
                  <a:cubicBezTo>
                    <a:pt x="36" y="73"/>
                    <a:pt x="36" y="73"/>
                    <a:pt x="36" y="73"/>
                  </a:cubicBezTo>
                  <a:cubicBezTo>
                    <a:pt x="36" y="73"/>
                    <a:pt x="35" y="74"/>
                    <a:pt x="36" y="75"/>
                  </a:cubicBezTo>
                  <a:cubicBezTo>
                    <a:pt x="36" y="76"/>
                    <a:pt x="37" y="77"/>
                    <a:pt x="38" y="77"/>
                  </a:cubicBezTo>
                  <a:cubicBezTo>
                    <a:pt x="122" y="77"/>
                    <a:pt x="122" y="77"/>
                    <a:pt x="122" y="77"/>
                  </a:cubicBezTo>
                  <a:cubicBezTo>
                    <a:pt x="123" y="77"/>
                    <a:pt x="124" y="76"/>
                    <a:pt x="124" y="74"/>
                  </a:cubicBezTo>
                  <a:cubicBezTo>
                    <a:pt x="124" y="73"/>
                    <a:pt x="123" y="72"/>
                    <a:pt x="122" y="72"/>
                  </a:cubicBezTo>
                  <a:moveTo>
                    <a:pt x="150" y="37"/>
                  </a:moveTo>
                  <a:cubicBezTo>
                    <a:pt x="89" y="3"/>
                    <a:pt x="89" y="3"/>
                    <a:pt x="89" y="3"/>
                  </a:cubicBezTo>
                  <a:cubicBezTo>
                    <a:pt x="84" y="0"/>
                    <a:pt x="76" y="0"/>
                    <a:pt x="70" y="3"/>
                  </a:cubicBezTo>
                  <a:cubicBezTo>
                    <a:pt x="9" y="37"/>
                    <a:pt x="9" y="37"/>
                    <a:pt x="9" y="37"/>
                  </a:cubicBezTo>
                  <a:cubicBezTo>
                    <a:pt x="4" y="40"/>
                    <a:pt x="0" y="47"/>
                    <a:pt x="0" y="53"/>
                  </a:cubicBezTo>
                  <a:cubicBezTo>
                    <a:pt x="0" y="125"/>
                    <a:pt x="0" y="125"/>
                    <a:pt x="0" y="125"/>
                  </a:cubicBezTo>
                  <a:cubicBezTo>
                    <a:pt x="0" y="131"/>
                    <a:pt x="4" y="138"/>
                    <a:pt x="9" y="141"/>
                  </a:cubicBezTo>
                  <a:cubicBezTo>
                    <a:pt x="70" y="175"/>
                    <a:pt x="70" y="175"/>
                    <a:pt x="70" y="175"/>
                  </a:cubicBezTo>
                  <a:cubicBezTo>
                    <a:pt x="73" y="176"/>
                    <a:pt x="76" y="177"/>
                    <a:pt x="80" y="177"/>
                  </a:cubicBezTo>
                  <a:cubicBezTo>
                    <a:pt x="83" y="177"/>
                    <a:pt x="87" y="176"/>
                    <a:pt x="89" y="175"/>
                  </a:cubicBezTo>
                  <a:cubicBezTo>
                    <a:pt x="150" y="141"/>
                    <a:pt x="150" y="141"/>
                    <a:pt x="150" y="141"/>
                  </a:cubicBezTo>
                  <a:cubicBezTo>
                    <a:pt x="156" y="138"/>
                    <a:pt x="160" y="131"/>
                    <a:pt x="160" y="125"/>
                  </a:cubicBezTo>
                  <a:cubicBezTo>
                    <a:pt x="160" y="53"/>
                    <a:pt x="160" y="53"/>
                    <a:pt x="160" y="53"/>
                  </a:cubicBezTo>
                  <a:cubicBezTo>
                    <a:pt x="160" y="47"/>
                    <a:pt x="156" y="40"/>
                    <a:pt x="150" y="37"/>
                  </a:cubicBezTo>
                  <a:moveTo>
                    <a:pt x="151" y="125"/>
                  </a:moveTo>
                  <a:cubicBezTo>
                    <a:pt x="151" y="128"/>
                    <a:pt x="149" y="132"/>
                    <a:pt x="146" y="134"/>
                  </a:cubicBezTo>
                  <a:cubicBezTo>
                    <a:pt x="85" y="168"/>
                    <a:pt x="85" y="168"/>
                    <a:pt x="85" y="168"/>
                  </a:cubicBezTo>
                  <a:cubicBezTo>
                    <a:pt x="82" y="169"/>
                    <a:pt x="77" y="169"/>
                    <a:pt x="75" y="168"/>
                  </a:cubicBezTo>
                  <a:cubicBezTo>
                    <a:pt x="13" y="134"/>
                    <a:pt x="13" y="134"/>
                    <a:pt x="13" y="134"/>
                  </a:cubicBezTo>
                  <a:cubicBezTo>
                    <a:pt x="11" y="132"/>
                    <a:pt x="8" y="128"/>
                    <a:pt x="8" y="125"/>
                  </a:cubicBezTo>
                  <a:cubicBezTo>
                    <a:pt x="8" y="53"/>
                    <a:pt x="8" y="53"/>
                    <a:pt x="8" y="53"/>
                  </a:cubicBezTo>
                  <a:cubicBezTo>
                    <a:pt x="8" y="50"/>
                    <a:pt x="11" y="46"/>
                    <a:pt x="13" y="44"/>
                  </a:cubicBezTo>
                  <a:cubicBezTo>
                    <a:pt x="75" y="10"/>
                    <a:pt x="75" y="10"/>
                    <a:pt x="75" y="10"/>
                  </a:cubicBezTo>
                  <a:cubicBezTo>
                    <a:pt x="76" y="9"/>
                    <a:pt x="78" y="9"/>
                    <a:pt x="80" y="9"/>
                  </a:cubicBezTo>
                  <a:cubicBezTo>
                    <a:pt x="82" y="9"/>
                    <a:pt x="84" y="9"/>
                    <a:pt x="85" y="10"/>
                  </a:cubicBezTo>
                  <a:cubicBezTo>
                    <a:pt x="146" y="44"/>
                    <a:pt x="146" y="44"/>
                    <a:pt x="146" y="44"/>
                  </a:cubicBezTo>
                  <a:cubicBezTo>
                    <a:pt x="149" y="46"/>
                    <a:pt x="151" y="50"/>
                    <a:pt x="151" y="53"/>
                  </a:cubicBezTo>
                  <a:lnTo>
                    <a:pt x="151" y="125"/>
                  </a:lnTo>
                  <a:close/>
                </a:path>
              </a:pathLst>
            </a:custGeom>
            <a:solidFill>
              <a:srgbClr val="090204"/>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grpSp>
          <p:nvGrpSpPr>
            <p:cNvPr id="80" name="组合 79"/>
            <p:cNvGrpSpPr/>
            <p:nvPr/>
          </p:nvGrpSpPr>
          <p:grpSpPr>
            <a:xfrm>
              <a:off x="7313212" y="5542212"/>
              <a:ext cx="312657" cy="350747"/>
              <a:chOff x="9286045" y="3397966"/>
              <a:chExt cx="312657" cy="350747"/>
            </a:xfrm>
          </p:grpSpPr>
          <p:sp>
            <p:nvSpPr>
              <p:cNvPr id="81" name="Freeform 50"/>
              <p:cNvSpPr>
                <a:spLocks noEditPoints="1"/>
              </p:cNvSpPr>
              <p:nvPr/>
            </p:nvSpPr>
            <p:spPr bwMode="auto">
              <a:xfrm>
                <a:off x="9286045" y="3397966"/>
                <a:ext cx="312657" cy="350747"/>
              </a:xfrm>
              <a:custGeom>
                <a:avLst/>
                <a:gdLst>
                  <a:gd name="T0" fmla="*/ 151 w 160"/>
                  <a:gd name="T1" fmla="*/ 37 h 176"/>
                  <a:gd name="T2" fmla="*/ 89 w 160"/>
                  <a:gd name="T3" fmla="*/ 3 h 176"/>
                  <a:gd name="T4" fmla="*/ 71 w 160"/>
                  <a:gd name="T5" fmla="*/ 3 h 176"/>
                  <a:gd name="T6" fmla="*/ 9 w 160"/>
                  <a:gd name="T7" fmla="*/ 37 h 176"/>
                  <a:gd name="T8" fmla="*/ 0 w 160"/>
                  <a:gd name="T9" fmla="*/ 53 h 176"/>
                  <a:gd name="T10" fmla="*/ 0 w 160"/>
                  <a:gd name="T11" fmla="*/ 124 h 176"/>
                  <a:gd name="T12" fmla="*/ 9 w 160"/>
                  <a:gd name="T13" fmla="*/ 140 h 176"/>
                  <a:gd name="T14" fmla="*/ 71 w 160"/>
                  <a:gd name="T15" fmla="*/ 174 h 176"/>
                  <a:gd name="T16" fmla="*/ 80 w 160"/>
                  <a:gd name="T17" fmla="*/ 176 h 176"/>
                  <a:gd name="T18" fmla="*/ 89 w 160"/>
                  <a:gd name="T19" fmla="*/ 174 h 176"/>
                  <a:gd name="T20" fmla="*/ 151 w 160"/>
                  <a:gd name="T21" fmla="*/ 140 h 176"/>
                  <a:gd name="T22" fmla="*/ 160 w 160"/>
                  <a:gd name="T23" fmla="*/ 124 h 176"/>
                  <a:gd name="T24" fmla="*/ 160 w 160"/>
                  <a:gd name="T25" fmla="*/ 53 h 176"/>
                  <a:gd name="T26" fmla="*/ 151 w 160"/>
                  <a:gd name="T27" fmla="*/ 37 h 176"/>
                  <a:gd name="T28" fmla="*/ 152 w 160"/>
                  <a:gd name="T29" fmla="*/ 124 h 176"/>
                  <a:gd name="T30" fmla="*/ 146 w 160"/>
                  <a:gd name="T31" fmla="*/ 133 h 176"/>
                  <a:gd name="T32" fmla="*/ 85 w 160"/>
                  <a:gd name="T33" fmla="*/ 167 h 176"/>
                  <a:gd name="T34" fmla="*/ 75 w 160"/>
                  <a:gd name="T35" fmla="*/ 167 h 176"/>
                  <a:gd name="T36" fmla="*/ 14 w 160"/>
                  <a:gd name="T37" fmla="*/ 133 h 176"/>
                  <a:gd name="T38" fmla="*/ 8 w 160"/>
                  <a:gd name="T39" fmla="*/ 124 h 176"/>
                  <a:gd name="T40" fmla="*/ 8 w 160"/>
                  <a:gd name="T41" fmla="*/ 53 h 176"/>
                  <a:gd name="T42" fmla="*/ 14 w 160"/>
                  <a:gd name="T43" fmla="*/ 44 h 176"/>
                  <a:gd name="T44" fmla="*/ 75 w 160"/>
                  <a:gd name="T45" fmla="*/ 10 h 176"/>
                  <a:gd name="T46" fmla="*/ 80 w 160"/>
                  <a:gd name="T47" fmla="*/ 9 h 176"/>
                  <a:gd name="T48" fmla="*/ 85 w 160"/>
                  <a:gd name="T49" fmla="*/ 10 h 176"/>
                  <a:gd name="T50" fmla="*/ 146 w 160"/>
                  <a:gd name="T51" fmla="*/ 44 h 176"/>
                  <a:gd name="T52" fmla="*/ 152 w 160"/>
                  <a:gd name="T53" fmla="*/ 53 h 176"/>
                  <a:gd name="T54" fmla="*/ 152 w 160"/>
                  <a:gd name="T5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176">
                    <a:moveTo>
                      <a:pt x="151" y="37"/>
                    </a:moveTo>
                    <a:cubicBezTo>
                      <a:pt x="89" y="3"/>
                      <a:pt x="89" y="3"/>
                      <a:pt x="89" y="3"/>
                    </a:cubicBezTo>
                    <a:cubicBezTo>
                      <a:pt x="84" y="0"/>
                      <a:pt x="76" y="0"/>
                      <a:pt x="71" y="3"/>
                    </a:cubicBezTo>
                    <a:cubicBezTo>
                      <a:pt x="9" y="37"/>
                      <a:pt x="9" y="37"/>
                      <a:pt x="9" y="37"/>
                    </a:cubicBezTo>
                    <a:cubicBezTo>
                      <a:pt x="4" y="40"/>
                      <a:pt x="0" y="47"/>
                      <a:pt x="0" y="53"/>
                    </a:cubicBezTo>
                    <a:cubicBezTo>
                      <a:pt x="0" y="124"/>
                      <a:pt x="0" y="124"/>
                      <a:pt x="0" y="124"/>
                    </a:cubicBezTo>
                    <a:cubicBezTo>
                      <a:pt x="0" y="130"/>
                      <a:pt x="4" y="137"/>
                      <a:pt x="9" y="140"/>
                    </a:cubicBezTo>
                    <a:cubicBezTo>
                      <a:pt x="71" y="174"/>
                      <a:pt x="71" y="174"/>
                      <a:pt x="71" y="174"/>
                    </a:cubicBezTo>
                    <a:cubicBezTo>
                      <a:pt x="73" y="176"/>
                      <a:pt x="77" y="176"/>
                      <a:pt x="80" y="176"/>
                    </a:cubicBezTo>
                    <a:cubicBezTo>
                      <a:pt x="83" y="176"/>
                      <a:pt x="87" y="176"/>
                      <a:pt x="89" y="174"/>
                    </a:cubicBezTo>
                    <a:cubicBezTo>
                      <a:pt x="151" y="140"/>
                      <a:pt x="151" y="140"/>
                      <a:pt x="151" y="140"/>
                    </a:cubicBezTo>
                    <a:cubicBezTo>
                      <a:pt x="156" y="137"/>
                      <a:pt x="160" y="130"/>
                      <a:pt x="160" y="124"/>
                    </a:cubicBezTo>
                    <a:cubicBezTo>
                      <a:pt x="160" y="53"/>
                      <a:pt x="160" y="53"/>
                      <a:pt x="160" y="53"/>
                    </a:cubicBezTo>
                    <a:cubicBezTo>
                      <a:pt x="160" y="47"/>
                      <a:pt x="156" y="40"/>
                      <a:pt x="151" y="37"/>
                    </a:cubicBezTo>
                    <a:moveTo>
                      <a:pt x="152" y="124"/>
                    </a:moveTo>
                    <a:cubicBezTo>
                      <a:pt x="152" y="127"/>
                      <a:pt x="149" y="132"/>
                      <a:pt x="146" y="133"/>
                    </a:cubicBezTo>
                    <a:cubicBezTo>
                      <a:pt x="85" y="167"/>
                      <a:pt x="85" y="167"/>
                      <a:pt x="85" y="167"/>
                    </a:cubicBezTo>
                    <a:cubicBezTo>
                      <a:pt x="83" y="169"/>
                      <a:pt x="77" y="169"/>
                      <a:pt x="75" y="167"/>
                    </a:cubicBezTo>
                    <a:cubicBezTo>
                      <a:pt x="14" y="133"/>
                      <a:pt x="14" y="133"/>
                      <a:pt x="14" y="133"/>
                    </a:cubicBezTo>
                    <a:cubicBezTo>
                      <a:pt x="11" y="132"/>
                      <a:pt x="8" y="127"/>
                      <a:pt x="8" y="124"/>
                    </a:cubicBezTo>
                    <a:cubicBezTo>
                      <a:pt x="8" y="53"/>
                      <a:pt x="8" y="53"/>
                      <a:pt x="8" y="53"/>
                    </a:cubicBezTo>
                    <a:cubicBezTo>
                      <a:pt x="8" y="49"/>
                      <a:pt x="11" y="45"/>
                      <a:pt x="14" y="44"/>
                    </a:cubicBezTo>
                    <a:cubicBezTo>
                      <a:pt x="75" y="10"/>
                      <a:pt x="75" y="10"/>
                      <a:pt x="75" y="10"/>
                    </a:cubicBezTo>
                    <a:cubicBezTo>
                      <a:pt x="76" y="9"/>
                      <a:pt x="78" y="9"/>
                      <a:pt x="80" y="9"/>
                    </a:cubicBezTo>
                    <a:cubicBezTo>
                      <a:pt x="82" y="9"/>
                      <a:pt x="84" y="9"/>
                      <a:pt x="85" y="10"/>
                    </a:cubicBezTo>
                    <a:cubicBezTo>
                      <a:pt x="146" y="44"/>
                      <a:pt x="146" y="44"/>
                      <a:pt x="146" y="44"/>
                    </a:cubicBezTo>
                    <a:cubicBezTo>
                      <a:pt x="149" y="45"/>
                      <a:pt x="152" y="49"/>
                      <a:pt x="152" y="53"/>
                    </a:cubicBezTo>
                    <a:lnTo>
                      <a:pt x="152" y="124"/>
                    </a:lnTo>
                    <a:close/>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82" name="Freeform 51"/>
              <p:cNvSpPr/>
              <p:nvPr/>
            </p:nvSpPr>
            <p:spPr bwMode="auto">
              <a:xfrm>
                <a:off x="9351116" y="3523345"/>
                <a:ext cx="52374" cy="101574"/>
              </a:xfrm>
              <a:custGeom>
                <a:avLst/>
                <a:gdLst>
                  <a:gd name="T0" fmla="*/ 27 w 27"/>
                  <a:gd name="T1" fmla="*/ 25 h 51"/>
                  <a:gd name="T2" fmla="*/ 25 w 27"/>
                  <a:gd name="T3" fmla="*/ 21 h 51"/>
                  <a:gd name="T4" fmla="*/ 4 w 27"/>
                  <a:gd name="T5" fmla="*/ 1 h 51"/>
                  <a:gd name="T6" fmla="*/ 1 w 27"/>
                  <a:gd name="T7" fmla="*/ 1 h 51"/>
                  <a:gd name="T8" fmla="*/ 1 w 27"/>
                  <a:gd name="T9" fmla="*/ 4 h 51"/>
                  <a:gd name="T10" fmla="*/ 22 w 27"/>
                  <a:gd name="T11" fmla="*/ 24 h 51"/>
                  <a:gd name="T12" fmla="*/ 22 w 27"/>
                  <a:gd name="T13" fmla="*/ 25 h 51"/>
                  <a:gd name="T14" fmla="*/ 22 w 27"/>
                  <a:gd name="T15" fmla="*/ 27 h 51"/>
                  <a:gd name="T16" fmla="*/ 1 w 27"/>
                  <a:gd name="T17" fmla="*/ 47 h 51"/>
                  <a:gd name="T18" fmla="*/ 1 w 27"/>
                  <a:gd name="T19" fmla="*/ 50 h 51"/>
                  <a:gd name="T20" fmla="*/ 2 w 27"/>
                  <a:gd name="T21" fmla="*/ 51 h 51"/>
                  <a:gd name="T22" fmla="*/ 4 w 27"/>
                  <a:gd name="T23" fmla="*/ 50 h 51"/>
                  <a:gd name="T24" fmla="*/ 25 w 27"/>
                  <a:gd name="T25" fmla="*/ 30 h 51"/>
                  <a:gd name="T26" fmla="*/ 27 w 27"/>
                  <a:gd name="T2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1">
                    <a:moveTo>
                      <a:pt x="27" y="25"/>
                    </a:moveTo>
                    <a:cubicBezTo>
                      <a:pt x="27" y="24"/>
                      <a:pt x="26" y="22"/>
                      <a:pt x="25" y="21"/>
                    </a:cubicBezTo>
                    <a:cubicBezTo>
                      <a:pt x="4" y="1"/>
                      <a:pt x="4" y="1"/>
                      <a:pt x="4" y="1"/>
                    </a:cubicBezTo>
                    <a:cubicBezTo>
                      <a:pt x="3" y="0"/>
                      <a:pt x="2" y="0"/>
                      <a:pt x="1" y="1"/>
                    </a:cubicBezTo>
                    <a:cubicBezTo>
                      <a:pt x="0" y="2"/>
                      <a:pt x="0" y="3"/>
                      <a:pt x="1" y="4"/>
                    </a:cubicBezTo>
                    <a:cubicBezTo>
                      <a:pt x="22" y="24"/>
                      <a:pt x="22" y="24"/>
                      <a:pt x="22" y="24"/>
                    </a:cubicBezTo>
                    <a:cubicBezTo>
                      <a:pt x="22" y="24"/>
                      <a:pt x="22" y="25"/>
                      <a:pt x="22" y="25"/>
                    </a:cubicBezTo>
                    <a:cubicBezTo>
                      <a:pt x="22" y="26"/>
                      <a:pt x="22" y="26"/>
                      <a:pt x="22" y="27"/>
                    </a:cubicBezTo>
                    <a:cubicBezTo>
                      <a:pt x="1" y="47"/>
                      <a:pt x="1" y="47"/>
                      <a:pt x="1" y="47"/>
                    </a:cubicBezTo>
                    <a:cubicBezTo>
                      <a:pt x="0" y="48"/>
                      <a:pt x="0" y="49"/>
                      <a:pt x="1" y="50"/>
                    </a:cubicBezTo>
                    <a:cubicBezTo>
                      <a:pt x="1" y="51"/>
                      <a:pt x="2" y="51"/>
                      <a:pt x="2" y="51"/>
                    </a:cubicBezTo>
                    <a:cubicBezTo>
                      <a:pt x="3" y="51"/>
                      <a:pt x="3" y="51"/>
                      <a:pt x="4" y="50"/>
                    </a:cubicBezTo>
                    <a:cubicBezTo>
                      <a:pt x="25" y="30"/>
                      <a:pt x="25" y="30"/>
                      <a:pt x="25" y="30"/>
                    </a:cubicBezTo>
                    <a:cubicBezTo>
                      <a:pt x="26" y="29"/>
                      <a:pt x="27" y="27"/>
                      <a:pt x="27" y="25"/>
                    </a:cubicBezTo>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83" name="Freeform 52"/>
              <p:cNvSpPr/>
              <p:nvPr/>
            </p:nvSpPr>
            <p:spPr bwMode="auto">
              <a:xfrm>
                <a:off x="9392380" y="3612222"/>
                <a:ext cx="101574" cy="52374"/>
              </a:xfrm>
              <a:custGeom>
                <a:avLst/>
                <a:gdLst>
                  <a:gd name="T0" fmla="*/ 30 w 52"/>
                  <a:gd name="T1" fmla="*/ 2 h 26"/>
                  <a:gd name="T2" fmla="*/ 22 w 52"/>
                  <a:gd name="T3" fmla="*/ 2 h 26"/>
                  <a:gd name="T4" fmla="*/ 1 w 52"/>
                  <a:gd name="T5" fmla="*/ 23 h 26"/>
                  <a:gd name="T6" fmla="*/ 1 w 52"/>
                  <a:gd name="T7" fmla="*/ 26 h 26"/>
                  <a:gd name="T8" fmla="*/ 4 w 52"/>
                  <a:gd name="T9" fmla="*/ 26 h 26"/>
                  <a:gd name="T10" fmla="*/ 25 w 52"/>
                  <a:gd name="T11" fmla="*/ 5 h 26"/>
                  <a:gd name="T12" fmla="*/ 27 w 52"/>
                  <a:gd name="T13" fmla="*/ 5 h 26"/>
                  <a:gd name="T14" fmla="*/ 48 w 52"/>
                  <a:gd name="T15" fmla="*/ 26 h 26"/>
                  <a:gd name="T16" fmla="*/ 50 w 52"/>
                  <a:gd name="T17" fmla="*/ 26 h 26"/>
                  <a:gd name="T18" fmla="*/ 51 w 52"/>
                  <a:gd name="T19" fmla="*/ 26 h 26"/>
                  <a:gd name="T20" fmla="*/ 51 w 52"/>
                  <a:gd name="T21" fmla="*/ 23 h 26"/>
                  <a:gd name="T22" fmla="*/ 30 w 52"/>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6">
                    <a:moveTo>
                      <a:pt x="30" y="2"/>
                    </a:moveTo>
                    <a:cubicBezTo>
                      <a:pt x="28" y="0"/>
                      <a:pt x="24" y="0"/>
                      <a:pt x="22" y="2"/>
                    </a:cubicBezTo>
                    <a:cubicBezTo>
                      <a:pt x="1" y="23"/>
                      <a:pt x="1" y="23"/>
                      <a:pt x="1" y="23"/>
                    </a:cubicBezTo>
                    <a:cubicBezTo>
                      <a:pt x="0" y="23"/>
                      <a:pt x="0" y="25"/>
                      <a:pt x="1" y="26"/>
                    </a:cubicBezTo>
                    <a:cubicBezTo>
                      <a:pt x="2" y="26"/>
                      <a:pt x="3" y="26"/>
                      <a:pt x="4" y="26"/>
                    </a:cubicBezTo>
                    <a:cubicBezTo>
                      <a:pt x="25" y="5"/>
                      <a:pt x="25" y="5"/>
                      <a:pt x="25" y="5"/>
                    </a:cubicBezTo>
                    <a:cubicBezTo>
                      <a:pt x="25" y="4"/>
                      <a:pt x="27" y="4"/>
                      <a:pt x="27" y="5"/>
                    </a:cubicBezTo>
                    <a:cubicBezTo>
                      <a:pt x="48" y="26"/>
                      <a:pt x="48" y="26"/>
                      <a:pt x="48" y="26"/>
                    </a:cubicBezTo>
                    <a:cubicBezTo>
                      <a:pt x="49" y="26"/>
                      <a:pt x="49" y="26"/>
                      <a:pt x="50" y="26"/>
                    </a:cubicBezTo>
                    <a:cubicBezTo>
                      <a:pt x="50" y="26"/>
                      <a:pt x="51" y="26"/>
                      <a:pt x="51" y="26"/>
                    </a:cubicBezTo>
                    <a:cubicBezTo>
                      <a:pt x="52" y="25"/>
                      <a:pt x="52" y="23"/>
                      <a:pt x="51" y="23"/>
                    </a:cubicBezTo>
                    <a:lnTo>
                      <a:pt x="30" y="2"/>
                    </a:lnTo>
                    <a:close/>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84" name="Freeform 53"/>
              <p:cNvSpPr/>
              <p:nvPr/>
            </p:nvSpPr>
            <p:spPr bwMode="auto">
              <a:xfrm>
                <a:off x="9481258" y="3523345"/>
                <a:ext cx="52374" cy="101574"/>
              </a:xfrm>
              <a:custGeom>
                <a:avLst/>
                <a:gdLst>
                  <a:gd name="T0" fmla="*/ 26 w 27"/>
                  <a:gd name="T1" fmla="*/ 4 h 51"/>
                  <a:gd name="T2" fmla="*/ 26 w 27"/>
                  <a:gd name="T3" fmla="*/ 1 h 51"/>
                  <a:gd name="T4" fmla="*/ 23 w 27"/>
                  <a:gd name="T5" fmla="*/ 1 h 51"/>
                  <a:gd name="T6" fmla="*/ 2 w 27"/>
                  <a:gd name="T7" fmla="*/ 21 h 51"/>
                  <a:gd name="T8" fmla="*/ 2 w 27"/>
                  <a:gd name="T9" fmla="*/ 30 h 51"/>
                  <a:gd name="T10" fmla="*/ 23 w 27"/>
                  <a:gd name="T11" fmla="*/ 50 h 51"/>
                  <a:gd name="T12" fmla="*/ 25 w 27"/>
                  <a:gd name="T13" fmla="*/ 51 h 51"/>
                  <a:gd name="T14" fmla="*/ 26 w 27"/>
                  <a:gd name="T15" fmla="*/ 50 h 51"/>
                  <a:gd name="T16" fmla="*/ 26 w 27"/>
                  <a:gd name="T17" fmla="*/ 47 h 51"/>
                  <a:gd name="T18" fmla="*/ 5 w 27"/>
                  <a:gd name="T19" fmla="*/ 27 h 51"/>
                  <a:gd name="T20" fmla="*/ 5 w 27"/>
                  <a:gd name="T21" fmla="*/ 24 h 51"/>
                  <a:gd name="T22" fmla="*/ 26 w 27"/>
                  <a:gd name="T2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51">
                    <a:moveTo>
                      <a:pt x="26" y="4"/>
                    </a:moveTo>
                    <a:cubicBezTo>
                      <a:pt x="27" y="3"/>
                      <a:pt x="27" y="2"/>
                      <a:pt x="26" y="1"/>
                    </a:cubicBezTo>
                    <a:cubicBezTo>
                      <a:pt x="25" y="0"/>
                      <a:pt x="24" y="0"/>
                      <a:pt x="23" y="1"/>
                    </a:cubicBezTo>
                    <a:cubicBezTo>
                      <a:pt x="2" y="21"/>
                      <a:pt x="2" y="21"/>
                      <a:pt x="2" y="21"/>
                    </a:cubicBezTo>
                    <a:cubicBezTo>
                      <a:pt x="0" y="24"/>
                      <a:pt x="0" y="27"/>
                      <a:pt x="2" y="30"/>
                    </a:cubicBezTo>
                    <a:cubicBezTo>
                      <a:pt x="23" y="50"/>
                      <a:pt x="23" y="50"/>
                      <a:pt x="23" y="50"/>
                    </a:cubicBezTo>
                    <a:cubicBezTo>
                      <a:pt x="24" y="51"/>
                      <a:pt x="24" y="51"/>
                      <a:pt x="25" y="51"/>
                    </a:cubicBezTo>
                    <a:cubicBezTo>
                      <a:pt x="25" y="51"/>
                      <a:pt x="26" y="51"/>
                      <a:pt x="26" y="50"/>
                    </a:cubicBezTo>
                    <a:cubicBezTo>
                      <a:pt x="27" y="49"/>
                      <a:pt x="27" y="48"/>
                      <a:pt x="26" y="47"/>
                    </a:cubicBezTo>
                    <a:cubicBezTo>
                      <a:pt x="5" y="27"/>
                      <a:pt x="5" y="27"/>
                      <a:pt x="5" y="27"/>
                    </a:cubicBezTo>
                    <a:cubicBezTo>
                      <a:pt x="4" y="26"/>
                      <a:pt x="4" y="25"/>
                      <a:pt x="5" y="24"/>
                    </a:cubicBezTo>
                    <a:lnTo>
                      <a:pt x="26" y="4"/>
                    </a:lnTo>
                    <a:close/>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sp>
            <p:nvSpPr>
              <p:cNvPr id="85" name="Freeform 54"/>
              <p:cNvSpPr/>
              <p:nvPr/>
            </p:nvSpPr>
            <p:spPr bwMode="auto">
              <a:xfrm>
                <a:off x="9392380" y="3483669"/>
                <a:ext cx="101574" cy="49200"/>
              </a:xfrm>
              <a:custGeom>
                <a:avLst/>
                <a:gdLst>
                  <a:gd name="T0" fmla="*/ 22 w 52"/>
                  <a:gd name="T1" fmla="*/ 24 h 25"/>
                  <a:gd name="T2" fmla="*/ 26 w 52"/>
                  <a:gd name="T3" fmla="*/ 25 h 25"/>
                  <a:gd name="T4" fmla="*/ 30 w 52"/>
                  <a:gd name="T5" fmla="*/ 24 h 25"/>
                  <a:gd name="T6" fmla="*/ 51 w 52"/>
                  <a:gd name="T7" fmla="*/ 3 h 25"/>
                  <a:gd name="T8" fmla="*/ 51 w 52"/>
                  <a:gd name="T9" fmla="*/ 0 h 25"/>
                  <a:gd name="T10" fmla="*/ 48 w 52"/>
                  <a:gd name="T11" fmla="*/ 0 h 25"/>
                  <a:gd name="T12" fmla="*/ 27 w 52"/>
                  <a:gd name="T13" fmla="*/ 21 h 25"/>
                  <a:gd name="T14" fmla="*/ 25 w 52"/>
                  <a:gd name="T15" fmla="*/ 21 h 25"/>
                  <a:gd name="T16" fmla="*/ 4 w 52"/>
                  <a:gd name="T17" fmla="*/ 0 h 25"/>
                  <a:gd name="T18" fmla="*/ 1 w 52"/>
                  <a:gd name="T19" fmla="*/ 0 h 25"/>
                  <a:gd name="T20" fmla="*/ 1 w 52"/>
                  <a:gd name="T21" fmla="*/ 3 h 25"/>
                  <a:gd name="T22" fmla="*/ 22 w 52"/>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5">
                    <a:moveTo>
                      <a:pt x="22" y="24"/>
                    </a:moveTo>
                    <a:cubicBezTo>
                      <a:pt x="23" y="25"/>
                      <a:pt x="24" y="25"/>
                      <a:pt x="26" y="25"/>
                    </a:cubicBezTo>
                    <a:cubicBezTo>
                      <a:pt x="28" y="25"/>
                      <a:pt x="29" y="25"/>
                      <a:pt x="30" y="24"/>
                    </a:cubicBezTo>
                    <a:cubicBezTo>
                      <a:pt x="51" y="3"/>
                      <a:pt x="51" y="3"/>
                      <a:pt x="51" y="3"/>
                    </a:cubicBezTo>
                    <a:cubicBezTo>
                      <a:pt x="52" y="3"/>
                      <a:pt x="52" y="1"/>
                      <a:pt x="51" y="0"/>
                    </a:cubicBezTo>
                    <a:cubicBezTo>
                      <a:pt x="50" y="0"/>
                      <a:pt x="49" y="0"/>
                      <a:pt x="48" y="0"/>
                    </a:cubicBezTo>
                    <a:cubicBezTo>
                      <a:pt x="27" y="21"/>
                      <a:pt x="27" y="21"/>
                      <a:pt x="27" y="21"/>
                    </a:cubicBezTo>
                    <a:cubicBezTo>
                      <a:pt x="27" y="22"/>
                      <a:pt x="25" y="22"/>
                      <a:pt x="25" y="21"/>
                    </a:cubicBezTo>
                    <a:cubicBezTo>
                      <a:pt x="4" y="0"/>
                      <a:pt x="4" y="0"/>
                      <a:pt x="4" y="0"/>
                    </a:cubicBezTo>
                    <a:cubicBezTo>
                      <a:pt x="3" y="0"/>
                      <a:pt x="2" y="0"/>
                      <a:pt x="1" y="0"/>
                    </a:cubicBezTo>
                    <a:cubicBezTo>
                      <a:pt x="0" y="1"/>
                      <a:pt x="0" y="3"/>
                      <a:pt x="1" y="3"/>
                    </a:cubicBezTo>
                    <a:lnTo>
                      <a:pt x="22" y="24"/>
                    </a:lnTo>
                    <a:close/>
                  </a:path>
                </a:pathLst>
              </a:custGeom>
              <a:solidFill>
                <a:srgbClr val="060001"/>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en-US" sz="1800">
                  <a:cs typeface="+mn-ea"/>
                  <a:sym typeface="+mn-lt"/>
                </a:endParaRPr>
              </a:p>
            </p:txBody>
          </p:sp>
        </p:grpSp>
        <p:sp>
          <p:nvSpPr>
            <p:cNvPr id="86" name="文本框 85"/>
            <p:cNvSpPr txBox="1"/>
            <p:nvPr/>
          </p:nvSpPr>
          <p:spPr>
            <a:xfrm>
              <a:off x="4345186" y="5609863"/>
              <a:ext cx="521567" cy="215444"/>
            </a:xfrm>
            <a:prstGeom prst="rect">
              <a:avLst/>
            </a:prstGeom>
            <a:solidFill>
              <a:schemeClr val="bg1"/>
            </a:solidFill>
          </p:spPr>
          <p:txBody>
            <a:bodyPr wrap="square" lIns="0" tIns="0" rIns="0" bIns="0" rtlCol="0">
              <a:spAutoFit/>
            </a:bodyPr>
            <a:lstStyle/>
            <a:p>
              <a:pPr algn="ctr"/>
              <a:r>
                <a:rPr lang="en-US" altLang="zh-CN" sz="1400" dirty="0" smtClean="0">
                  <a:cs typeface="+mn-ea"/>
                  <a:sym typeface="+mn-lt"/>
                </a:rPr>
                <a:t>CDM</a:t>
              </a:r>
              <a:endParaRPr lang="zh-CN" altLang="en-US" sz="1400" dirty="0">
                <a:cs typeface="+mn-ea"/>
                <a:sym typeface="+mn-lt"/>
              </a:endParaRPr>
            </a:p>
          </p:txBody>
        </p:sp>
        <p:sp>
          <p:nvSpPr>
            <p:cNvPr id="87" name="文本框 86"/>
            <p:cNvSpPr txBox="1"/>
            <p:nvPr/>
          </p:nvSpPr>
          <p:spPr>
            <a:xfrm>
              <a:off x="6732155" y="5598290"/>
              <a:ext cx="521567" cy="215444"/>
            </a:xfrm>
            <a:prstGeom prst="rect">
              <a:avLst/>
            </a:prstGeom>
            <a:solidFill>
              <a:schemeClr val="bg1"/>
            </a:solidFill>
          </p:spPr>
          <p:txBody>
            <a:bodyPr wrap="square" lIns="0" tIns="0" rIns="0" bIns="0" rtlCol="0">
              <a:spAutoFit/>
            </a:bodyPr>
            <a:lstStyle/>
            <a:p>
              <a:pPr algn="ctr"/>
              <a:r>
                <a:rPr lang="en-US" altLang="zh-CN" sz="1400" dirty="0" smtClean="0">
                  <a:cs typeface="+mn-ea"/>
                  <a:sym typeface="+mn-lt"/>
                </a:rPr>
                <a:t>DIS</a:t>
              </a:r>
              <a:endParaRPr lang="zh-CN" altLang="en-US" sz="1400" dirty="0">
                <a:cs typeface="+mn-ea"/>
                <a:sym typeface="+mn-lt"/>
              </a:endParaRPr>
            </a:p>
          </p:txBody>
        </p:sp>
        <p:sp>
          <p:nvSpPr>
            <p:cNvPr id="89" name="圆角矩形 88"/>
            <p:cNvSpPr/>
            <p:nvPr/>
          </p:nvSpPr>
          <p:spPr>
            <a:xfrm>
              <a:off x="1573617" y="6018063"/>
              <a:ext cx="1413654"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cs typeface="+mn-ea"/>
                  <a:sym typeface="+mn-lt"/>
                </a:rPr>
                <a:t>非结构化数据</a:t>
              </a:r>
              <a:endParaRPr lang="zh-CN" altLang="en-US" sz="1400" dirty="0">
                <a:solidFill>
                  <a:schemeClr val="bg1"/>
                </a:solidFill>
                <a:cs typeface="+mn-ea"/>
                <a:sym typeface="+mn-lt"/>
              </a:endParaRPr>
            </a:p>
          </p:txBody>
        </p:sp>
        <p:sp>
          <p:nvSpPr>
            <p:cNvPr id="90" name="圆角矩形 89"/>
            <p:cNvSpPr/>
            <p:nvPr/>
          </p:nvSpPr>
          <p:spPr>
            <a:xfrm>
              <a:off x="4010593" y="6007468"/>
              <a:ext cx="1413654"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半</a:t>
              </a:r>
              <a:r>
                <a:rPr lang="zh-CN" altLang="en-US" sz="1400" dirty="0" smtClean="0">
                  <a:solidFill>
                    <a:schemeClr val="bg1"/>
                  </a:solidFill>
                  <a:cs typeface="+mn-ea"/>
                  <a:sym typeface="+mn-lt"/>
                </a:rPr>
                <a:t>结构化数据</a:t>
              </a:r>
              <a:endParaRPr lang="zh-CN" altLang="en-US" sz="1400" dirty="0">
                <a:solidFill>
                  <a:schemeClr val="bg1"/>
                </a:solidFill>
                <a:cs typeface="+mn-ea"/>
                <a:sym typeface="+mn-lt"/>
              </a:endParaRPr>
            </a:p>
          </p:txBody>
        </p:sp>
        <p:sp>
          <p:nvSpPr>
            <p:cNvPr id="91" name="圆角矩形 90"/>
            <p:cNvSpPr/>
            <p:nvPr/>
          </p:nvSpPr>
          <p:spPr>
            <a:xfrm>
              <a:off x="6626300" y="6022219"/>
              <a:ext cx="1413654"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cs typeface="+mn-ea"/>
                  <a:sym typeface="+mn-lt"/>
                </a:rPr>
                <a:t>结构化数据</a:t>
              </a:r>
              <a:endParaRPr lang="zh-CN" altLang="en-US" sz="1400" dirty="0">
                <a:solidFill>
                  <a:schemeClr val="bg1"/>
                </a:solidFill>
                <a:cs typeface="+mn-ea"/>
                <a:sym typeface="+mn-lt"/>
              </a:endParaRPr>
            </a:p>
          </p:txBody>
        </p:sp>
        <p:sp>
          <p:nvSpPr>
            <p:cNvPr id="92" name="圆角矩形 91"/>
            <p:cNvSpPr/>
            <p:nvPr/>
          </p:nvSpPr>
          <p:spPr>
            <a:xfrm>
              <a:off x="9022836" y="6025083"/>
              <a:ext cx="1413654" cy="322413"/>
            </a:xfrm>
            <a:prstGeom prst="roundRect">
              <a:avLst/>
            </a:prstGeom>
            <a:solidFill>
              <a:srgbClr val="329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流式</a:t>
              </a:r>
              <a:r>
                <a:rPr lang="zh-CN" altLang="en-US" sz="1400" dirty="0" smtClean="0">
                  <a:solidFill>
                    <a:schemeClr val="bg1"/>
                  </a:solidFill>
                  <a:cs typeface="+mn-ea"/>
                  <a:sym typeface="+mn-lt"/>
                </a:rPr>
                <a:t>数据</a:t>
              </a:r>
              <a:endParaRPr lang="zh-CN" altLang="en-US" sz="1400" dirty="0">
                <a:solidFill>
                  <a:schemeClr val="bg1"/>
                </a:solidFill>
                <a:cs typeface="+mn-ea"/>
                <a:sym typeface="+mn-lt"/>
              </a:endParaRPr>
            </a:p>
          </p:txBody>
        </p:sp>
        <p:cxnSp>
          <p:nvCxnSpPr>
            <p:cNvPr id="44" name="直接箭头连接符 43"/>
            <p:cNvCxnSpPr/>
            <p:nvPr/>
          </p:nvCxnSpPr>
          <p:spPr>
            <a:xfrm flipV="1">
              <a:off x="6210724" y="5845354"/>
              <a:ext cx="0" cy="14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71" name="直接箭头连接符 7170"/>
            <p:cNvCxnSpPr/>
            <p:nvPr/>
          </p:nvCxnSpPr>
          <p:spPr>
            <a:xfrm flipV="1">
              <a:off x="6210724" y="5220722"/>
              <a:ext cx="0" cy="16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77" name="直接箭头连接符 7176"/>
            <p:cNvCxnSpPr/>
            <p:nvPr/>
          </p:nvCxnSpPr>
          <p:spPr>
            <a:xfrm flipH="1" flipV="1">
              <a:off x="6216417" y="2651745"/>
              <a:ext cx="5047" cy="18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smtClean="0">
                <a:latin typeface="+mn-lt"/>
                <a:ea typeface="+mn-ea"/>
                <a:cs typeface="+mn-ea"/>
                <a:sym typeface="+mn-lt"/>
              </a:rPr>
              <a:t>应用场景 </a:t>
            </a:r>
            <a:r>
              <a:rPr lang="en-US" altLang="zh-CN" sz="3600" dirty="0">
                <a:latin typeface="+mn-lt"/>
                <a:ea typeface="+mn-ea"/>
                <a:cs typeface="+mn-ea"/>
                <a:sym typeface="+mn-lt"/>
              </a:rPr>
              <a:t>-</a:t>
            </a:r>
            <a:r>
              <a:rPr lang="en-US" altLang="zh-CN" sz="3600" dirty="0" smtClean="0">
                <a:latin typeface="+mn-lt"/>
                <a:ea typeface="+mn-ea"/>
                <a:cs typeface="+mn-ea"/>
                <a:sym typeface="+mn-lt"/>
              </a:rPr>
              <a:t> </a:t>
            </a:r>
            <a:r>
              <a:rPr lang="zh-CN" altLang="en-US" sz="3600" dirty="0" smtClean="0">
                <a:latin typeface="+mn-lt"/>
                <a:ea typeface="+mn-ea"/>
                <a:cs typeface="+mn-ea"/>
                <a:sym typeface="+mn-lt"/>
              </a:rPr>
              <a:t>增强型</a:t>
            </a:r>
            <a:r>
              <a:rPr lang="en-US" altLang="zh-CN" sz="3600" dirty="0" smtClean="0">
                <a:latin typeface="+mn-lt"/>
                <a:ea typeface="+mn-ea"/>
                <a:cs typeface="+mn-ea"/>
                <a:sym typeface="+mn-lt"/>
              </a:rPr>
              <a:t>ETL</a:t>
            </a:r>
            <a:r>
              <a:rPr lang="zh-CN" altLang="en-US" sz="3600" dirty="0" smtClean="0">
                <a:latin typeface="+mn-lt"/>
                <a:ea typeface="+mn-ea"/>
                <a:cs typeface="+mn-ea"/>
                <a:sym typeface="+mn-lt"/>
              </a:rPr>
              <a:t>和实时</a:t>
            </a:r>
            <a:r>
              <a:rPr lang="en-US" altLang="zh-CN" sz="3600" dirty="0" smtClean="0">
                <a:latin typeface="+mn-lt"/>
                <a:ea typeface="+mn-ea"/>
                <a:cs typeface="+mn-ea"/>
                <a:sym typeface="+mn-lt"/>
              </a:rPr>
              <a:t>BI</a:t>
            </a:r>
            <a:r>
              <a:rPr lang="zh-CN" altLang="en-US" sz="3600" dirty="0" smtClean="0">
                <a:latin typeface="+mn-lt"/>
                <a:ea typeface="+mn-ea"/>
                <a:cs typeface="+mn-ea"/>
                <a:sym typeface="+mn-lt"/>
              </a:rPr>
              <a:t>分析</a:t>
            </a:r>
            <a:endParaRPr lang="en-US" dirty="0">
              <a:latin typeface="+mn-lt"/>
              <a:ea typeface="+mn-ea"/>
              <a:cs typeface="+mn-ea"/>
              <a:sym typeface="+mn-lt"/>
            </a:endParaRPr>
          </a:p>
        </p:txBody>
      </p:sp>
      <p:grpSp>
        <p:nvGrpSpPr>
          <p:cNvPr id="2" name="组合 1"/>
          <p:cNvGrpSpPr/>
          <p:nvPr/>
        </p:nvGrpSpPr>
        <p:grpSpPr>
          <a:xfrm>
            <a:off x="2744143" y="1281341"/>
            <a:ext cx="6629400" cy="5000625"/>
            <a:chOff x="2744143" y="1281341"/>
            <a:chExt cx="6629400" cy="5000625"/>
          </a:xfrm>
        </p:grpSpPr>
        <p:pic>
          <p:nvPicPr>
            <p:cNvPr id="8196" name="Picture 4" descr="C:\Users\hwx559043\AppData\Roaming\eSpace_Desktop\UserData\hwx559043\imagefiles\E7E9F163-008F-4C79-BE9F-2DCF8502780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4143" y="1281341"/>
              <a:ext cx="6629400" cy="5000625"/>
            </a:xfrm>
            <a:prstGeom prst="rect">
              <a:avLst/>
            </a:prstGeom>
            <a:noFill/>
            <a:extLst>
              <a:ext uri="{909E8E84-426E-40DD-AFC4-6F175D3DCCD1}">
                <a14:hiddenFill xmlns:a14="http://schemas.microsoft.com/office/drawing/2010/main">
                  <a:solidFill>
                    <a:srgbClr val="FFFFFF"/>
                  </a:solidFill>
                </a14:hiddenFill>
              </a:ext>
            </a:extLst>
          </p:spPr>
        </p:pic>
        <p:sp>
          <p:nvSpPr>
            <p:cNvPr id="78" name="文本框 77"/>
            <p:cNvSpPr txBox="1"/>
            <p:nvPr/>
          </p:nvSpPr>
          <p:spPr>
            <a:xfrm>
              <a:off x="3069437" y="1739703"/>
              <a:ext cx="931062" cy="257369"/>
            </a:xfrm>
            <a:prstGeom prst="rect">
              <a:avLst/>
            </a:prstGeom>
            <a:solidFill>
              <a:srgbClr val="B4C8E6"/>
            </a:solidFill>
          </p:spPr>
          <p:txBody>
            <a:bodyPr wrap="square" tIns="36000" bIns="36000" rtlCol="0">
              <a:spAutoFit/>
            </a:bodyPr>
            <a:lstStyle/>
            <a:p>
              <a:pPr algn="ctr"/>
              <a:r>
                <a:rPr lang="en-US" altLang="zh-CN" sz="1200" dirty="0" smtClean="0">
                  <a:cs typeface="+mn-ea"/>
                  <a:sym typeface="+mn-lt"/>
                </a:rPr>
                <a:t>OLAP</a:t>
              </a:r>
              <a:r>
                <a:rPr lang="zh-CN" altLang="en-US" sz="1200" dirty="0" smtClean="0">
                  <a:cs typeface="+mn-ea"/>
                  <a:sym typeface="+mn-lt"/>
                </a:rPr>
                <a:t>分析</a:t>
              </a:r>
              <a:endParaRPr lang="zh-CN" altLang="en-US" sz="1200" dirty="0">
                <a:cs typeface="+mn-ea"/>
                <a:sym typeface="+mn-lt"/>
              </a:endParaRPr>
            </a:p>
          </p:txBody>
        </p:sp>
        <p:sp>
          <p:nvSpPr>
            <p:cNvPr id="79" name="文本框 78"/>
            <p:cNvSpPr txBox="1"/>
            <p:nvPr/>
          </p:nvSpPr>
          <p:spPr>
            <a:xfrm>
              <a:off x="4325793" y="1739702"/>
              <a:ext cx="931062" cy="257369"/>
            </a:xfrm>
            <a:prstGeom prst="rect">
              <a:avLst/>
            </a:prstGeom>
            <a:solidFill>
              <a:srgbClr val="B4C8E6"/>
            </a:solidFill>
          </p:spPr>
          <p:txBody>
            <a:bodyPr wrap="square" tIns="36000" bIns="36000" rtlCol="0">
              <a:spAutoFit/>
            </a:bodyPr>
            <a:lstStyle/>
            <a:p>
              <a:pPr algn="ctr"/>
              <a:r>
                <a:rPr lang="zh-CN" altLang="en-US" sz="1200" dirty="0" smtClean="0">
                  <a:cs typeface="+mn-ea"/>
                  <a:sym typeface="+mn-lt"/>
                </a:rPr>
                <a:t>固定报表</a:t>
              </a:r>
              <a:endParaRPr lang="zh-CN" altLang="en-US" sz="1200" dirty="0">
                <a:cs typeface="+mn-ea"/>
                <a:sym typeface="+mn-lt"/>
              </a:endParaRPr>
            </a:p>
          </p:txBody>
        </p:sp>
        <p:sp>
          <p:nvSpPr>
            <p:cNvPr id="94" name="文本框 93"/>
            <p:cNvSpPr txBox="1"/>
            <p:nvPr/>
          </p:nvSpPr>
          <p:spPr>
            <a:xfrm>
              <a:off x="5576983" y="1739701"/>
              <a:ext cx="931062" cy="257369"/>
            </a:xfrm>
            <a:prstGeom prst="rect">
              <a:avLst/>
            </a:prstGeom>
            <a:solidFill>
              <a:srgbClr val="B4C8E6"/>
            </a:solidFill>
          </p:spPr>
          <p:txBody>
            <a:bodyPr wrap="square" tIns="36000" bIns="36000" rtlCol="0">
              <a:spAutoFit/>
            </a:bodyPr>
            <a:lstStyle/>
            <a:p>
              <a:pPr algn="ctr"/>
              <a:r>
                <a:rPr lang="zh-CN" altLang="en-US" sz="1200" dirty="0" smtClean="0">
                  <a:cs typeface="+mn-ea"/>
                  <a:sym typeface="+mn-lt"/>
                </a:rPr>
                <a:t>即席查询</a:t>
              </a:r>
              <a:endParaRPr lang="zh-CN" altLang="en-US" sz="1200" dirty="0">
                <a:cs typeface="+mn-ea"/>
                <a:sym typeface="+mn-lt"/>
              </a:endParaRPr>
            </a:p>
          </p:txBody>
        </p:sp>
        <p:sp>
          <p:nvSpPr>
            <p:cNvPr id="95" name="文本框 94"/>
            <p:cNvSpPr txBox="1"/>
            <p:nvPr/>
          </p:nvSpPr>
          <p:spPr>
            <a:xfrm>
              <a:off x="6828173" y="1747089"/>
              <a:ext cx="931062" cy="257369"/>
            </a:xfrm>
            <a:prstGeom prst="rect">
              <a:avLst/>
            </a:prstGeom>
            <a:solidFill>
              <a:srgbClr val="B4C8E6"/>
            </a:solidFill>
          </p:spPr>
          <p:txBody>
            <a:bodyPr wrap="square" tIns="36000" bIns="36000" rtlCol="0">
              <a:spAutoFit/>
            </a:bodyPr>
            <a:lstStyle/>
            <a:p>
              <a:pPr algn="ctr"/>
              <a:r>
                <a:rPr lang="zh-CN" altLang="en-US" sz="1200" dirty="0" smtClean="0">
                  <a:cs typeface="+mn-ea"/>
                  <a:sym typeface="+mn-lt"/>
                </a:rPr>
                <a:t>数据挖掘</a:t>
              </a:r>
              <a:endParaRPr lang="zh-CN" altLang="en-US" sz="1200" dirty="0">
                <a:cs typeface="+mn-ea"/>
                <a:sym typeface="+mn-lt"/>
              </a:endParaRPr>
            </a:p>
          </p:txBody>
        </p:sp>
        <p:sp>
          <p:nvSpPr>
            <p:cNvPr id="96" name="文本框 95"/>
            <p:cNvSpPr txBox="1"/>
            <p:nvPr/>
          </p:nvSpPr>
          <p:spPr>
            <a:xfrm>
              <a:off x="8099112" y="1674386"/>
              <a:ext cx="865280" cy="369332"/>
            </a:xfrm>
            <a:prstGeom prst="rect">
              <a:avLst/>
            </a:prstGeom>
            <a:solidFill>
              <a:srgbClr val="B4C8E6"/>
            </a:solidFill>
          </p:spPr>
          <p:txBody>
            <a:bodyPr wrap="square" lIns="0" tIns="0" rIns="0" bIns="0" rtlCol="0">
              <a:spAutoFit/>
            </a:bodyPr>
            <a:lstStyle/>
            <a:p>
              <a:pPr algn="ctr"/>
              <a:r>
                <a:rPr lang="zh-CN" altLang="en-US" sz="1200" dirty="0" smtClean="0">
                  <a:cs typeface="+mn-ea"/>
                  <a:sym typeface="+mn-lt"/>
                </a:rPr>
                <a:t>分析型应用系统</a:t>
              </a:r>
              <a:endParaRPr lang="zh-CN" altLang="en-US" sz="1200" dirty="0">
                <a:cs typeface="+mn-ea"/>
                <a:sym typeface="+mn-lt"/>
              </a:endParaRPr>
            </a:p>
          </p:txBody>
        </p:sp>
        <p:sp>
          <p:nvSpPr>
            <p:cNvPr id="97" name="文本框 96"/>
            <p:cNvSpPr txBox="1"/>
            <p:nvPr/>
          </p:nvSpPr>
          <p:spPr>
            <a:xfrm>
              <a:off x="2842114" y="1350934"/>
              <a:ext cx="419434" cy="288147"/>
            </a:xfrm>
            <a:prstGeom prst="rect">
              <a:avLst/>
            </a:prstGeom>
            <a:solidFill>
              <a:srgbClr val="F8F8F8"/>
            </a:solidFill>
          </p:spPr>
          <p:txBody>
            <a:bodyPr wrap="square" tIns="36000" bIns="36000" rtlCol="0">
              <a:spAutoFit/>
            </a:bodyPr>
            <a:lstStyle/>
            <a:p>
              <a:pPr algn="ctr"/>
              <a:r>
                <a:rPr lang="en-US" altLang="zh-CN" sz="1400" dirty="0" smtClean="0">
                  <a:cs typeface="+mn-ea"/>
                  <a:sym typeface="+mn-lt"/>
                </a:rPr>
                <a:t>BI</a:t>
              </a:r>
              <a:endParaRPr lang="zh-CN" altLang="en-US" sz="1400" dirty="0">
                <a:cs typeface="+mn-ea"/>
                <a:sym typeface="+mn-lt"/>
              </a:endParaRPr>
            </a:p>
          </p:txBody>
        </p:sp>
        <p:sp>
          <p:nvSpPr>
            <p:cNvPr id="98" name="文本框 97"/>
            <p:cNvSpPr txBox="1"/>
            <p:nvPr/>
          </p:nvSpPr>
          <p:spPr>
            <a:xfrm>
              <a:off x="3718882" y="2520748"/>
              <a:ext cx="1408293" cy="288147"/>
            </a:xfrm>
            <a:prstGeom prst="rect">
              <a:avLst/>
            </a:prstGeom>
            <a:solidFill>
              <a:srgbClr val="D2E6FA"/>
            </a:solidFill>
          </p:spPr>
          <p:txBody>
            <a:bodyPr wrap="square" tIns="36000" bIns="36000" rtlCol="0">
              <a:spAutoFit/>
            </a:bodyPr>
            <a:lstStyle/>
            <a:p>
              <a:pPr algn="ctr"/>
              <a:r>
                <a:rPr lang="en-US" altLang="zh-CN" sz="1400" dirty="0" err="1" smtClean="0">
                  <a:cs typeface="+mn-ea"/>
                  <a:sym typeface="+mn-lt"/>
                </a:rPr>
                <a:t>GaussDB</a:t>
              </a:r>
              <a:r>
                <a:rPr lang="en-US" altLang="zh-CN" sz="1400" dirty="0" smtClean="0">
                  <a:cs typeface="+mn-ea"/>
                  <a:sym typeface="+mn-lt"/>
                </a:rPr>
                <a:t>(DWS)</a:t>
              </a:r>
              <a:endParaRPr lang="zh-CN" altLang="en-US" sz="1400" dirty="0">
                <a:cs typeface="+mn-ea"/>
                <a:sym typeface="+mn-lt"/>
              </a:endParaRPr>
            </a:p>
          </p:txBody>
        </p:sp>
        <p:sp>
          <p:nvSpPr>
            <p:cNvPr id="99" name="文本框 98"/>
            <p:cNvSpPr txBox="1"/>
            <p:nvPr/>
          </p:nvSpPr>
          <p:spPr>
            <a:xfrm>
              <a:off x="4121252" y="2943009"/>
              <a:ext cx="563502" cy="257369"/>
            </a:xfrm>
            <a:prstGeom prst="rect">
              <a:avLst/>
            </a:prstGeom>
            <a:solidFill>
              <a:srgbClr val="329BFF"/>
            </a:solidFill>
          </p:spPr>
          <p:txBody>
            <a:bodyPr wrap="square" tIns="36000" bIns="36000" rtlCol="0">
              <a:spAutoFit/>
            </a:bodyPr>
            <a:lstStyle/>
            <a:p>
              <a:pPr algn="ctr"/>
              <a:r>
                <a:rPr lang="en-US" altLang="zh-CN" sz="1200" dirty="0" smtClean="0">
                  <a:cs typeface="+mn-ea"/>
                  <a:sym typeface="+mn-lt"/>
                </a:rPr>
                <a:t>ODS</a:t>
              </a:r>
              <a:endParaRPr lang="zh-CN" altLang="en-US" sz="1200" dirty="0">
                <a:cs typeface="+mn-ea"/>
                <a:sym typeface="+mn-lt"/>
              </a:endParaRPr>
            </a:p>
          </p:txBody>
        </p:sp>
        <p:sp>
          <p:nvSpPr>
            <p:cNvPr id="100" name="文本框 99"/>
            <p:cNvSpPr txBox="1"/>
            <p:nvPr/>
          </p:nvSpPr>
          <p:spPr>
            <a:xfrm>
              <a:off x="5760763" y="2943009"/>
              <a:ext cx="563502" cy="257369"/>
            </a:xfrm>
            <a:prstGeom prst="rect">
              <a:avLst/>
            </a:prstGeom>
            <a:solidFill>
              <a:srgbClr val="329BFF"/>
            </a:solidFill>
          </p:spPr>
          <p:txBody>
            <a:bodyPr wrap="square" tIns="36000" bIns="36000" rtlCol="0">
              <a:spAutoFit/>
            </a:bodyPr>
            <a:lstStyle/>
            <a:p>
              <a:pPr algn="ctr"/>
              <a:r>
                <a:rPr lang="en-US" altLang="zh-CN" sz="1200" dirty="0" smtClean="0">
                  <a:cs typeface="+mn-ea"/>
                  <a:sym typeface="+mn-lt"/>
                </a:rPr>
                <a:t>DW</a:t>
              </a:r>
              <a:endParaRPr lang="zh-CN" altLang="en-US" sz="1200" dirty="0">
                <a:cs typeface="+mn-ea"/>
                <a:sym typeface="+mn-lt"/>
              </a:endParaRPr>
            </a:p>
          </p:txBody>
        </p:sp>
        <p:sp>
          <p:nvSpPr>
            <p:cNvPr id="101" name="文本框 100"/>
            <p:cNvSpPr txBox="1"/>
            <p:nvPr/>
          </p:nvSpPr>
          <p:spPr>
            <a:xfrm>
              <a:off x="7341143" y="2932101"/>
              <a:ext cx="563502" cy="257369"/>
            </a:xfrm>
            <a:prstGeom prst="rect">
              <a:avLst/>
            </a:prstGeom>
            <a:solidFill>
              <a:srgbClr val="329BFF"/>
            </a:solidFill>
          </p:spPr>
          <p:txBody>
            <a:bodyPr wrap="square" tIns="36000" bIns="36000" rtlCol="0">
              <a:spAutoFit/>
            </a:bodyPr>
            <a:lstStyle/>
            <a:p>
              <a:pPr algn="ctr"/>
              <a:r>
                <a:rPr lang="en-US" altLang="zh-CN" sz="1200" dirty="0" smtClean="0">
                  <a:cs typeface="+mn-ea"/>
                  <a:sym typeface="+mn-lt"/>
                </a:rPr>
                <a:t>DM</a:t>
              </a:r>
              <a:endParaRPr lang="zh-CN" altLang="en-US" sz="1200" dirty="0">
                <a:cs typeface="+mn-ea"/>
                <a:sym typeface="+mn-lt"/>
              </a:endParaRPr>
            </a:p>
          </p:txBody>
        </p:sp>
        <p:sp>
          <p:nvSpPr>
            <p:cNvPr id="102" name="文本框 101"/>
            <p:cNvSpPr txBox="1"/>
            <p:nvPr/>
          </p:nvSpPr>
          <p:spPr>
            <a:xfrm>
              <a:off x="4077844" y="4002242"/>
              <a:ext cx="477828" cy="288147"/>
            </a:xfrm>
            <a:prstGeom prst="rect">
              <a:avLst/>
            </a:prstGeom>
            <a:solidFill>
              <a:srgbClr val="D0F0F5"/>
            </a:solidFill>
          </p:spPr>
          <p:txBody>
            <a:bodyPr wrap="square" tIns="36000" bIns="36000" rtlCol="0">
              <a:spAutoFit/>
            </a:bodyPr>
            <a:lstStyle/>
            <a:p>
              <a:pPr algn="ctr"/>
              <a:r>
                <a:rPr lang="en-US" altLang="zh-CN" sz="1400" dirty="0" smtClean="0">
                  <a:cs typeface="+mn-ea"/>
                  <a:sym typeface="+mn-lt"/>
                </a:rPr>
                <a:t>ETL</a:t>
              </a:r>
              <a:endParaRPr lang="zh-CN" altLang="en-US" sz="1400" dirty="0">
                <a:cs typeface="+mn-ea"/>
                <a:sym typeface="+mn-lt"/>
              </a:endParaRPr>
            </a:p>
          </p:txBody>
        </p:sp>
        <p:sp>
          <p:nvSpPr>
            <p:cNvPr id="103" name="文本框 102"/>
            <p:cNvSpPr txBox="1"/>
            <p:nvPr/>
          </p:nvSpPr>
          <p:spPr>
            <a:xfrm>
              <a:off x="4374715" y="4696489"/>
              <a:ext cx="752460" cy="257369"/>
            </a:xfrm>
            <a:prstGeom prst="rect">
              <a:avLst/>
            </a:prstGeom>
            <a:solidFill>
              <a:srgbClr val="D0F0F5"/>
            </a:solidFill>
          </p:spPr>
          <p:txBody>
            <a:bodyPr wrap="square" tIns="36000" bIns="36000" rtlCol="0">
              <a:spAutoFit/>
            </a:bodyPr>
            <a:lstStyle/>
            <a:p>
              <a:pPr algn="ctr"/>
              <a:r>
                <a:rPr lang="en-US" altLang="zh-CN" sz="1200" dirty="0" smtClean="0">
                  <a:cs typeface="+mn-ea"/>
                  <a:sym typeface="+mn-lt"/>
                </a:rPr>
                <a:t>ETL</a:t>
              </a:r>
              <a:r>
                <a:rPr lang="zh-CN" altLang="en-US" sz="1200" dirty="0" smtClean="0">
                  <a:cs typeface="+mn-ea"/>
                  <a:sym typeface="+mn-lt"/>
                </a:rPr>
                <a:t>工具</a:t>
              </a:r>
              <a:endParaRPr lang="zh-CN" altLang="en-US" sz="1200" dirty="0">
                <a:cs typeface="+mn-ea"/>
                <a:sym typeface="+mn-lt"/>
              </a:endParaRPr>
            </a:p>
          </p:txBody>
        </p:sp>
        <p:sp>
          <p:nvSpPr>
            <p:cNvPr id="104" name="文本框 103"/>
            <p:cNvSpPr txBox="1"/>
            <p:nvPr/>
          </p:nvSpPr>
          <p:spPr>
            <a:xfrm>
              <a:off x="5256855" y="4696489"/>
              <a:ext cx="600060" cy="257369"/>
            </a:xfrm>
            <a:prstGeom prst="rect">
              <a:avLst/>
            </a:prstGeom>
            <a:solidFill>
              <a:srgbClr val="D0F0F5"/>
            </a:solidFill>
          </p:spPr>
          <p:txBody>
            <a:bodyPr wrap="square" tIns="36000" bIns="36000" rtlCol="0">
              <a:spAutoFit/>
            </a:bodyPr>
            <a:lstStyle/>
            <a:p>
              <a:pPr algn="ctr"/>
              <a:r>
                <a:rPr lang="en-US" altLang="zh-CN" sz="1200" dirty="0" smtClean="0">
                  <a:cs typeface="+mn-ea"/>
                  <a:sym typeface="+mn-lt"/>
                </a:rPr>
                <a:t>CDM</a:t>
              </a:r>
              <a:endParaRPr lang="zh-CN" altLang="en-US" sz="1200" dirty="0">
                <a:cs typeface="+mn-ea"/>
                <a:sym typeface="+mn-lt"/>
              </a:endParaRPr>
            </a:p>
          </p:txBody>
        </p:sp>
        <p:sp>
          <p:nvSpPr>
            <p:cNvPr id="105" name="文本框 104"/>
            <p:cNvSpPr txBox="1"/>
            <p:nvPr/>
          </p:nvSpPr>
          <p:spPr>
            <a:xfrm>
              <a:off x="6124197" y="4720204"/>
              <a:ext cx="485756" cy="257369"/>
            </a:xfrm>
            <a:prstGeom prst="rect">
              <a:avLst/>
            </a:prstGeom>
            <a:solidFill>
              <a:srgbClr val="D0F0F5"/>
            </a:solidFill>
          </p:spPr>
          <p:txBody>
            <a:bodyPr wrap="square" tIns="36000" bIns="36000" rtlCol="0">
              <a:spAutoFit/>
            </a:bodyPr>
            <a:lstStyle/>
            <a:p>
              <a:pPr algn="ctr"/>
              <a:r>
                <a:rPr lang="en-US" altLang="zh-CN" sz="1200" dirty="0" smtClean="0">
                  <a:cs typeface="+mn-ea"/>
                  <a:sym typeface="+mn-lt"/>
                </a:rPr>
                <a:t>DLF</a:t>
              </a:r>
              <a:endParaRPr lang="zh-CN" altLang="en-US" sz="1200" dirty="0">
                <a:cs typeface="+mn-ea"/>
                <a:sym typeface="+mn-lt"/>
              </a:endParaRPr>
            </a:p>
          </p:txBody>
        </p:sp>
        <p:sp>
          <p:nvSpPr>
            <p:cNvPr id="106" name="文本框 105"/>
            <p:cNvSpPr txBox="1"/>
            <p:nvPr/>
          </p:nvSpPr>
          <p:spPr>
            <a:xfrm>
              <a:off x="6960056" y="4696488"/>
              <a:ext cx="485756" cy="257369"/>
            </a:xfrm>
            <a:prstGeom prst="rect">
              <a:avLst/>
            </a:prstGeom>
            <a:solidFill>
              <a:srgbClr val="D0F0F5"/>
            </a:solidFill>
          </p:spPr>
          <p:txBody>
            <a:bodyPr wrap="square" tIns="36000" bIns="36000" rtlCol="0">
              <a:spAutoFit/>
            </a:bodyPr>
            <a:lstStyle/>
            <a:p>
              <a:pPr algn="ctr"/>
              <a:r>
                <a:rPr lang="en-US" altLang="zh-CN" sz="1200" dirty="0" smtClean="0">
                  <a:cs typeface="+mn-ea"/>
                  <a:sym typeface="+mn-lt"/>
                </a:rPr>
                <a:t>DRS</a:t>
              </a:r>
              <a:endParaRPr lang="zh-CN" altLang="en-US" sz="1200" dirty="0">
                <a:cs typeface="+mn-ea"/>
                <a:sym typeface="+mn-lt"/>
              </a:endParaRPr>
            </a:p>
          </p:txBody>
        </p:sp>
        <p:sp>
          <p:nvSpPr>
            <p:cNvPr id="107" name="文本框 106"/>
            <p:cNvSpPr txBox="1"/>
            <p:nvPr/>
          </p:nvSpPr>
          <p:spPr>
            <a:xfrm>
              <a:off x="2990788" y="5372320"/>
              <a:ext cx="1103385" cy="215444"/>
            </a:xfrm>
            <a:prstGeom prst="rect">
              <a:avLst/>
            </a:prstGeom>
            <a:solidFill>
              <a:srgbClr val="F8F8F8"/>
            </a:solidFill>
          </p:spPr>
          <p:txBody>
            <a:bodyPr wrap="square" lIns="0" tIns="0" rIns="0" bIns="0" rtlCol="0">
              <a:spAutoFit/>
            </a:bodyPr>
            <a:lstStyle/>
            <a:p>
              <a:pPr algn="ctr"/>
              <a:r>
                <a:rPr lang="zh-CN" altLang="en-US" sz="1400" dirty="0" smtClean="0">
                  <a:cs typeface="+mn-ea"/>
                  <a:sym typeface="+mn-lt"/>
                </a:rPr>
                <a:t>业务数据库</a:t>
              </a:r>
              <a:endParaRPr lang="zh-CN" altLang="en-US" sz="1400" dirty="0">
                <a:cs typeface="+mn-ea"/>
                <a:sym typeface="+mn-lt"/>
              </a:endParaRPr>
            </a:p>
          </p:txBody>
        </p:sp>
        <p:sp>
          <p:nvSpPr>
            <p:cNvPr id="108" name="文本框 107"/>
            <p:cNvSpPr txBox="1"/>
            <p:nvPr/>
          </p:nvSpPr>
          <p:spPr>
            <a:xfrm>
              <a:off x="3578689" y="5763803"/>
              <a:ext cx="640537" cy="215444"/>
            </a:xfrm>
            <a:prstGeom prst="rect">
              <a:avLst/>
            </a:prstGeom>
            <a:solidFill>
              <a:srgbClr val="B4C8E6"/>
            </a:solidFill>
          </p:spPr>
          <p:txBody>
            <a:bodyPr wrap="square" lIns="0" tIns="0" rIns="0" bIns="0" rtlCol="0">
              <a:spAutoFit/>
            </a:bodyPr>
            <a:lstStyle/>
            <a:p>
              <a:pPr algn="ctr"/>
              <a:r>
                <a:rPr lang="en-US" altLang="zh-CN" sz="1400" dirty="0" smtClean="0">
                  <a:cs typeface="+mn-ea"/>
                  <a:sym typeface="+mn-lt"/>
                </a:rPr>
                <a:t>Oracle</a:t>
              </a:r>
              <a:endParaRPr lang="zh-CN" altLang="en-US" sz="1400" dirty="0">
                <a:cs typeface="+mn-ea"/>
                <a:sym typeface="+mn-lt"/>
              </a:endParaRPr>
            </a:p>
          </p:txBody>
        </p:sp>
        <p:sp>
          <p:nvSpPr>
            <p:cNvPr id="109" name="文本框 108"/>
            <p:cNvSpPr txBox="1"/>
            <p:nvPr/>
          </p:nvSpPr>
          <p:spPr>
            <a:xfrm>
              <a:off x="4616318" y="5763803"/>
              <a:ext cx="640537" cy="215444"/>
            </a:xfrm>
            <a:prstGeom prst="rect">
              <a:avLst/>
            </a:prstGeom>
            <a:solidFill>
              <a:srgbClr val="B4C8E6"/>
            </a:solidFill>
          </p:spPr>
          <p:txBody>
            <a:bodyPr wrap="square" lIns="0" tIns="0" rIns="0" bIns="0" rtlCol="0">
              <a:spAutoFit/>
            </a:bodyPr>
            <a:lstStyle/>
            <a:p>
              <a:pPr algn="ctr"/>
              <a:r>
                <a:rPr lang="en-US" altLang="zh-CN" sz="1400" dirty="0" smtClean="0">
                  <a:cs typeface="+mn-ea"/>
                  <a:sym typeface="+mn-lt"/>
                </a:rPr>
                <a:t>MySQL</a:t>
              </a:r>
              <a:endParaRPr lang="zh-CN" altLang="en-US" sz="1400" dirty="0">
                <a:cs typeface="+mn-ea"/>
                <a:sym typeface="+mn-lt"/>
              </a:endParaRPr>
            </a:p>
          </p:txBody>
        </p:sp>
        <p:sp>
          <p:nvSpPr>
            <p:cNvPr id="110" name="文本框 109"/>
            <p:cNvSpPr txBox="1"/>
            <p:nvPr/>
          </p:nvSpPr>
          <p:spPr>
            <a:xfrm>
              <a:off x="5576983" y="5656081"/>
              <a:ext cx="747282" cy="430887"/>
            </a:xfrm>
            <a:prstGeom prst="rect">
              <a:avLst/>
            </a:prstGeom>
            <a:solidFill>
              <a:srgbClr val="B4C8E6"/>
            </a:solidFill>
          </p:spPr>
          <p:txBody>
            <a:bodyPr wrap="square" lIns="0" tIns="0" rIns="0" bIns="0" rtlCol="0">
              <a:spAutoFit/>
            </a:bodyPr>
            <a:lstStyle/>
            <a:p>
              <a:pPr algn="ctr"/>
              <a:r>
                <a:rPr lang="en-US" altLang="zh-CN" sz="1400" dirty="0" smtClean="0">
                  <a:cs typeface="+mn-ea"/>
                  <a:sym typeface="+mn-lt"/>
                </a:rPr>
                <a:t>SQL Server</a:t>
              </a:r>
              <a:endParaRPr lang="zh-CN" altLang="en-US" sz="1400" dirty="0">
                <a:cs typeface="+mn-ea"/>
                <a:sym typeface="+mn-lt"/>
              </a:endParaRPr>
            </a:p>
          </p:txBody>
        </p:sp>
        <p:sp>
          <p:nvSpPr>
            <p:cNvPr id="111" name="文本框 110"/>
            <p:cNvSpPr txBox="1"/>
            <p:nvPr/>
          </p:nvSpPr>
          <p:spPr>
            <a:xfrm>
              <a:off x="6700606" y="5773778"/>
              <a:ext cx="640537" cy="215444"/>
            </a:xfrm>
            <a:prstGeom prst="rect">
              <a:avLst/>
            </a:prstGeom>
            <a:solidFill>
              <a:srgbClr val="B4C8E6"/>
            </a:solidFill>
          </p:spPr>
          <p:txBody>
            <a:bodyPr wrap="square" lIns="0" tIns="0" rIns="0" bIns="0" rtlCol="0">
              <a:spAutoFit/>
            </a:bodyPr>
            <a:lstStyle/>
            <a:p>
              <a:pPr algn="ctr"/>
              <a:r>
                <a:rPr lang="en-US" altLang="zh-CN" sz="1400" dirty="0" smtClean="0">
                  <a:cs typeface="+mn-ea"/>
                  <a:sym typeface="+mn-lt"/>
                </a:rPr>
                <a:t>PG</a:t>
              </a:r>
              <a:endParaRPr lang="zh-CN" altLang="en-US" sz="1400" dirty="0">
                <a:cs typeface="+mn-ea"/>
                <a:sym typeface="+mn-lt"/>
              </a:endParaRPr>
            </a:p>
          </p:txBody>
        </p:sp>
        <p:sp>
          <p:nvSpPr>
            <p:cNvPr id="112" name="文本框 111"/>
            <p:cNvSpPr txBox="1"/>
            <p:nvPr/>
          </p:nvSpPr>
          <p:spPr>
            <a:xfrm>
              <a:off x="7737455" y="5749746"/>
              <a:ext cx="640537" cy="215444"/>
            </a:xfrm>
            <a:prstGeom prst="rect">
              <a:avLst/>
            </a:prstGeom>
            <a:solidFill>
              <a:srgbClr val="B4C8E6"/>
            </a:solidFill>
          </p:spPr>
          <p:txBody>
            <a:bodyPr wrap="square" lIns="0" tIns="0" rIns="0" bIns="0" rtlCol="0">
              <a:spAutoFit/>
            </a:bodyPr>
            <a:lstStyle/>
            <a:p>
              <a:pPr algn="ctr"/>
              <a:r>
                <a:rPr lang="en-US" altLang="zh-CN" sz="1400" dirty="0" smtClean="0">
                  <a:cs typeface="+mn-ea"/>
                  <a:sym typeface="+mn-lt"/>
                </a:rPr>
                <a:t>……</a:t>
              </a:r>
              <a:endParaRPr lang="zh-CN" altLang="en-US" sz="1400" dirty="0">
                <a:cs typeface="+mn-ea"/>
                <a:sym typeface="+mn-lt"/>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smtClean="0">
                <a:latin typeface="+mn-lt"/>
                <a:ea typeface="+mn-ea"/>
                <a:cs typeface="+mn-ea"/>
                <a:sym typeface="+mn-lt"/>
              </a:rPr>
              <a:t>应用场景 </a:t>
            </a:r>
            <a:r>
              <a:rPr lang="en-US" altLang="zh-CN" sz="3600" dirty="0">
                <a:latin typeface="+mn-lt"/>
                <a:ea typeface="+mn-ea"/>
                <a:cs typeface="+mn-ea"/>
                <a:sym typeface="+mn-lt"/>
              </a:rPr>
              <a:t>-</a:t>
            </a:r>
            <a:r>
              <a:rPr lang="en-US" altLang="zh-CN" sz="3600" dirty="0" smtClean="0">
                <a:latin typeface="+mn-lt"/>
                <a:ea typeface="+mn-ea"/>
                <a:cs typeface="+mn-ea"/>
                <a:sym typeface="+mn-lt"/>
              </a:rPr>
              <a:t> </a:t>
            </a:r>
            <a:r>
              <a:rPr lang="zh-CN" altLang="en-US" sz="3600" dirty="0" smtClean="0">
                <a:latin typeface="+mn-lt"/>
                <a:ea typeface="+mn-ea"/>
                <a:cs typeface="+mn-ea"/>
                <a:sym typeface="+mn-lt"/>
              </a:rPr>
              <a:t>实时数据分析</a:t>
            </a:r>
            <a:endParaRPr lang="en-US" dirty="0">
              <a:latin typeface="+mn-lt"/>
              <a:ea typeface="+mn-ea"/>
              <a:cs typeface="+mn-ea"/>
              <a:sym typeface="+mn-lt"/>
            </a:endParaRPr>
          </a:p>
        </p:txBody>
      </p:sp>
      <p:pic>
        <p:nvPicPr>
          <p:cNvPr id="10242" name="Picture 2" descr="C:\Users\hwx559043\AppData\Roaming\eSpace_Desktop\UserData\hwx559043\imagefiles\474BFB2F-2BC5-48AF-A31C-A6DF181F276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3746" y="1177020"/>
            <a:ext cx="7724775" cy="5286375"/>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p:cNvSpPr txBox="1"/>
          <p:nvPr/>
        </p:nvSpPr>
        <p:spPr>
          <a:xfrm>
            <a:off x="1970194" y="2678106"/>
            <a:ext cx="1236673" cy="215444"/>
          </a:xfrm>
          <a:prstGeom prst="rect">
            <a:avLst/>
          </a:prstGeom>
          <a:solidFill>
            <a:srgbClr val="FFFFFF"/>
          </a:solidFill>
        </p:spPr>
        <p:txBody>
          <a:bodyPr wrap="square" lIns="0" tIns="0" rIns="0" bIns="0" rtlCol="0">
            <a:spAutoFit/>
          </a:bodyPr>
          <a:lstStyle/>
          <a:p>
            <a:pPr algn="ctr"/>
            <a:r>
              <a:rPr lang="zh-CN" altLang="en-US" sz="1400" dirty="0" smtClean="0">
                <a:cs typeface="+mn-ea"/>
                <a:sym typeface="+mn-lt"/>
              </a:rPr>
              <a:t>业务用户</a:t>
            </a:r>
            <a:r>
              <a:rPr lang="en-US" altLang="zh-CN" sz="1400" dirty="0" smtClean="0">
                <a:cs typeface="+mn-ea"/>
                <a:sym typeface="+mn-lt"/>
              </a:rPr>
              <a:t>/</a:t>
            </a:r>
            <a:r>
              <a:rPr lang="zh-CN" altLang="en-US" sz="1400" dirty="0" smtClean="0">
                <a:cs typeface="+mn-ea"/>
                <a:sym typeface="+mn-lt"/>
              </a:rPr>
              <a:t>应用</a:t>
            </a:r>
            <a:endParaRPr lang="zh-CN" altLang="en-US" sz="1400" dirty="0">
              <a:cs typeface="+mn-ea"/>
              <a:sym typeface="+mn-lt"/>
            </a:endParaRPr>
          </a:p>
        </p:txBody>
      </p:sp>
      <p:sp>
        <p:nvSpPr>
          <p:cNvPr id="27" name="文本框 26"/>
          <p:cNvSpPr txBox="1"/>
          <p:nvPr/>
        </p:nvSpPr>
        <p:spPr>
          <a:xfrm>
            <a:off x="1970194" y="3757832"/>
            <a:ext cx="1236673" cy="215444"/>
          </a:xfrm>
          <a:prstGeom prst="rect">
            <a:avLst/>
          </a:prstGeom>
          <a:solidFill>
            <a:srgbClr val="FFFFFF"/>
          </a:solidFill>
        </p:spPr>
        <p:txBody>
          <a:bodyPr wrap="square" lIns="0" tIns="0" rIns="0" bIns="0" rtlCol="0">
            <a:spAutoFit/>
          </a:bodyPr>
          <a:lstStyle/>
          <a:p>
            <a:pPr algn="ctr"/>
            <a:r>
              <a:rPr lang="zh-CN" altLang="en-US" sz="1400" dirty="0" smtClean="0">
                <a:cs typeface="+mn-ea"/>
                <a:sym typeface="+mn-lt"/>
              </a:rPr>
              <a:t>事件和点击流</a:t>
            </a:r>
            <a:endParaRPr lang="zh-CN" altLang="en-US" sz="1400" dirty="0">
              <a:cs typeface="+mn-ea"/>
              <a:sym typeface="+mn-lt"/>
            </a:endParaRPr>
          </a:p>
        </p:txBody>
      </p:sp>
      <p:sp>
        <p:nvSpPr>
          <p:cNvPr id="28" name="文本框 27"/>
          <p:cNvSpPr txBox="1"/>
          <p:nvPr/>
        </p:nvSpPr>
        <p:spPr>
          <a:xfrm>
            <a:off x="1862362" y="4862511"/>
            <a:ext cx="1236673" cy="215444"/>
          </a:xfrm>
          <a:prstGeom prst="rect">
            <a:avLst/>
          </a:prstGeom>
          <a:solidFill>
            <a:srgbClr val="FFFFFF"/>
          </a:solidFill>
        </p:spPr>
        <p:txBody>
          <a:bodyPr wrap="square" lIns="0" tIns="0" rIns="0" bIns="0" rtlCol="0">
            <a:spAutoFit/>
          </a:bodyPr>
          <a:lstStyle/>
          <a:p>
            <a:pPr algn="ctr"/>
            <a:r>
              <a:rPr lang="zh-CN" altLang="en-US" sz="1400" dirty="0" smtClean="0">
                <a:cs typeface="+mn-ea"/>
                <a:sym typeface="+mn-lt"/>
              </a:rPr>
              <a:t>传感器和</a:t>
            </a:r>
            <a:r>
              <a:rPr lang="en-US" altLang="zh-CN" sz="1400" dirty="0" err="1" smtClean="0">
                <a:cs typeface="+mn-ea"/>
                <a:sym typeface="+mn-lt"/>
              </a:rPr>
              <a:t>IoT</a:t>
            </a:r>
            <a:endParaRPr lang="zh-CN" altLang="en-US" sz="1400" dirty="0">
              <a:cs typeface="+mn-ea"/>
              <a:sym typeface="+mn-lt"/>
            </a:endParaRPr>
          </a:p>
        </p:txBody>
      </p:sp>
      <p:sp>
        <p:nvSpPr>
          <p:cNvPr id="29" name="文本框 28"/>
          <p:cNvSpPr txBox="1"/>
          <p:nvPr/>
        </p:nvSpPr>
        <p:spPr>
          <a:xfrm>
            <a:off x="3631292" y="2991524"/>
            <a:ext cx="777424" cy="215444"/>
          </a:xfrm>
          <a:prstGeom prst="rect">
            <a:avLst/>
          </a:prstGeom>
          <a:solidFill>
            <a:srgbClr val="F8F8F8"/>
          </a:solidFill>
        </p:spPr>
        <p:txBody>
          <a:bodyPr wrap="square" lIns="0" tIns="0" rIns="0" bIns="0" rtlCol="0">
            <a:spAutoFit/>
          </a:bodyPr>
          <a:lstStyle/>
          <a:p>
            <a:pPr algn="ctr"/>
            <a:r>
              <a:rPr lang="zh-CN" altLang="en-US" sz="1400" dirty="0" smtClean="0">
                <a:cs typeface="+mn-ea"/>
                <a:sym typeface="+mn-lt"/>
              </a:rPr>
              <a:t>实时接入</a:t>
            </a:r>
            <a:endParaRPr lang="zh-CN" altLang="en-US" sz="1400" dirty="0">
              <a:cs typeface="+mn-ea"/>
              <a:sym typeface="+mn-lt"/>
            </a:endParaRPr>
          </a:p>
        </p:txBody>
      </p:sp>
      <p:sp>
        <p:nvSpPr>
          <p:cNvPr id="30" name="文本框 29"/>
          <p:cNvSpPr txBox="1"/>
          <p:nvPr/>
        </p:nvSpPr>
        <p:spPr>
          <a:xfrm>
            <a:off x="3631294" y="3820207"/>
            <a:ext cx="777424" cy="215444"/>
          </a:xfrm>
          <a:prstGeom prst="rect">
            <a:avLst/>
          </a:prstGeom>
          <a:solidFill>
            <a:srgbClr val="F8F8F8"/>
          </a:solidFill>
        </p:spPr>
        <p:txBody>
          <a:bodyPr wrap="square" lIns="0" tIns="0" rIns="0" bIns="0" rtlCol="0">
            <a:spAutoFit/>
          </a:bodyPr>
          <a:lstStyle/>
          <a:p>
            <a:pPr algn="ctr"/>
            <a:r>
              <a:rPr lang="en-US" altLang="zh-CN" sz="1400" dirty="0" smtClean="0">
                <a:cs typeface="+mn-ea"/>
                <a:sym typeface="+mn-lt"/>
              </a:rPr>
              <a:t>DIS</a:t>
            </a:r>
            <a:endParaRPr lang="zh-CN" altLang="en-US" sz="1400" dirty="0">
              <a:cs typeface="+mn-ea"/>
              <a:sym typeface="+mn-lt"/>
            </a:endParaRPr>
          </a:p>
        </p:txBody>
      </p:sp>
      <p:sp>
        <p:nvSpPr>
          <p:cNvPr id="31" name="文本框 30"/>
          <p:cNvSpPr txBox="1"/>
          <p:nvPr/>
        </p:nvSpPr>
        <p:spPr>
          <a:xfrm>
            <a:off x="5053011" y="1478410"/>
            <a:ext cx="777424" cy="215444"/>
          </a:xfrm>
          <a:prstGeom prst="rect">
            <a:avLst/>
          </a:prstGeom>
          <a:solidFill>
            <a:srgbClr val="FFFFFF"/>
          </a:solidFill>
        </p:spPr>
        <p:txBody>
          <a:bodyPr wrap="square" lIns="0" tIns="0" rIns="0" bIns="0" rtlCol="0">
            <a:spAutoFit/>
          </a:bodyPr>
          <a:lstStyle/>
          <a:p>
            <a:pPr algn="ctr"/>
            <a:r>
              <a:rPr lang="zh-CN" altLang="en-US" sz="1400" dirty="0" smtClean="0">
                <a:cs typeface="+mn-ea"/>
                <a:sym typeface="+mn-lt"/>
              </a:rPr>
              <a:t>实时处理</a:t>
            </a:r>
            <a:endParaRPr lang="zh-CN" altLang="en-US" sz="1400" dirty="0">
              <a:cs typeface="+mn-ea"/>
              <a:sym typeface="+mn-lt"/>
            </a:endParaRPr>
          </a:p>
        </p:txBody>
      </p:sp>
      <p:sp>
        <p:nvSpPr>
          <p:cNvPr id="32" name="文本框 31"/>
          <p:cNvSpPr txBox="1"/>
          <p:nvPr/>
        </p:nvSpPr>
        <p:spPr>
          <a:xfrm>
            <a:off x="5368697" y="2213196"/>
            <a:ext cx="396422" cy="215444"/>
          </a:xfrm>
          <a:prstGeom prst="rect">
            <a:avLst/>
          </a:prstGeom>
          <a:solidFill>
            <a:srgbClr val="FFFFFF"/>
          </a:solidFill>
        </p:spPr>
        <p:txBody>
          <a:bodyPr wrap="square" lIns="0" tIns="0" rIns="0" bIns="0" rtlCol="0">
            <a:spAutoFit/>
          </a:bodyPr>
          <a:lstStyle/>
          <a:p>
            <a:pPr algn="ctr"/>
            <a:r>
              <a:rPr lang="en-US" altLang="zh-CN" sz="1400" dirty="0" smtClean="0">
                <a:cs typeface="+mn-ea"/>
                <a:sym typeface="+mn-lt"/>
              </a:rPr>
              <a:t>CS</a:t>
            </a:r>
            <a:endParaRPr lang="zh-CN" altLang="en-US" sz="1400" dirty="0">
              <a:cs typeface="+mn-ea"/>
              <a:sym typeface="+mn-lt"/>
            </a:endParaRPr>
          </a:p>
        </p:txBody>
      </p:sp>
      <p:sp>
        <p:nvSpPr>
          <p:cNvPr id="33" name="文本框 32"/>
          <p:cNvSpPr txBox="1"/>
          <p:nvPr/>
        </p:nvSpPr>
        <p:spPr>
          <a:xfrm>
            <a:off x="5352368" y="2900121"/>
            <a:ext cx="396422" cy="215444"/>
          </a:xfrm>
          <a:prstGeom prst="rect">
            <a:avLst/>
          </a:prstGeom>
          <a:solidFill>
            <a:srgbClr val="FFFFFF"/>
          </a:solidFill>
        </p:spPr>
        <p:txBody>
          <a:bodyPr wrap="square" lIns="0" tIns="0" rIns="0" bIns="0" rtlCol="0">
            <a:spAutoFit/>
          </a:bodyPr>
          <a:lstStyle/>
          <a:p>
            <a:pPr algn="ctr"/>
            <a:r>
              <a:rPr lang="en-US" altLang="zh-CN" sz="1400" dirty="0" smtClean="0">
                <a:cs typeface="+mn-ea"/>
                <a:sym typeface="+mn-lt"/>
              </a:rPr>
              <a:t>DLI</a:t>
            </a:r>
            <a:endParaRPr lang="zh-CN" altLang="en-US" sz="1400" dirty="0">
              <a:cs typeface="+mn-ea"/>
              <a:sym typeface="+mn-lt"/>
            </a:endParaRPr>
          </a:p>
        </p:txBody>
      </p:sp>
      <p:sp>
        <p:nvSpPr>
          <p:cNvPr id="34" name="文本框 33"/>
          <p:cNvSpPr txBox="1"/>
          <p:nvPr/>
        </p:nvSpPr>
        <p:spPr>
          <a:xfrm>
            <a:off x="5045301" y="3313044"/>
            <a:ext cx="323396" cy="215444"/>
          </a:xfrm>
          <a:prstGeom prst="rect">
            <a:avLst/>
          </a:prstGeom>
          <a:solidFill>
            <a:srgbClr val="FFFFFF"/>
          </a:solidFill>
        </p:spPr>
        <p:txBody>
          <a:bodyPr wrap="square" lIns="0" tIns="0" rIns="0" bIns="0" rtlCol="0">
            <a:spAutoFit/>
          </a:bodyPr>
          <a:lstStyle/>
          <a:p>
            <a:pPr algn="ctr"/>
            <a:r>
              <a:rPr lang="en-US" altLang="zh-CN" sz="1400" dirty="0" smtClean="0">
                <a:cs typeface="+mn-ea"/>
                <a:sym typeface="+mn-lt"/>
              </a:rPr>
              <a:t>AI</a:t>
            </a:r>
            <a:endParaRPr lang="zh-CN" altLang="en-US" sz="1400" dirty="0">
              <a:cs typeface="+mn-ea"/>
              <a:sym typeface="+mn-lt"/>
            </a:endParaRPr>
          </a:p>
        </p:txBody>
      </p:sp>
      <p:sp>
        <p:nvSpPr>
          <p:cNvPr id="35" name="文本框 34"/>
          <p:cNvSpPr txBox="1"/>
          <p:nvPr/>
        </p:nvSpPr>
        <p:spPr>
          <a:xfrm>
            <a:off x="5206999" y="3887111"/>
            <a:ext cx="732746" cy="215444"/>
          </a:xfrm>
          <a:prstGeom prst="rect">
            <a:avLst/>
          </a:prstGeom>
          <a:solidFill>
            <a:srgbClr val="FFFFFF"/>
          </a:solidFill>
        </p:spPr>
        <p:txBody>
          <a:bodyPr wrap="square" lIns="0" tIns="0" rIns="0" bIns="0" rtlCol="0">
            <a:spAutoFit/>
          </a:bodyPr>
          <a:lstStyle/>
          <a:p>
            <a:pPr algn="ctr"/>
            <a:r>
              <a:rPr lang="zh-CN" altLang="en-US" sz="1400" dirty="0" smtClean="0">
                <a:cs typeface="+mn-ea"/>
                <a:sym typeface="+mn-lt"/>
              </a:rPr>
              <a:t>文字识别</a:t>
            </a:r>
            <a:endParaRPr lang="zh-CN" altLang="en-US" sz="1400" dirty="0">
              <a:cs typeface="+mn-ea"/>
              <a:sym typeface="+mn-lt"/>
            </a:endParaRPr>
          </a:p>
        </p:txBody>
      </p:sp>
      <p:sp>
        <p:nvSpPr>
          <p:cNvPr id="37" name="文本框 36"/>
          <p:cNvSpPr txBox="1"/>
          <p:nvPr/>
        </p:nvSpPr>
        <p:spPr>
          <a:xfrm>
            <a:off x="5206999" y="4594384"/>
            <a:ext cx="732746" cy="215444"/>
          </a:xfrm>
          <a:prstGeom prst="rect">
            <a:avLst/>
          </a:prstGeom>
          <a:solidFill>
            <a:srgbClr val="FFFFFF"/>
          </a:solidFill>
        </p:spPr>
        <p:txBody>
          <a:bodyPr wrap="square" lIns="0" tIns="0" rIns="0" bIns="0" rtlCol="0">
            <a:spAutoFit/>
          </a:bodyPr>
          <a:lstStyle/>
          <a:p>
            <a:pPr algn="ctr"/>
            <a:r>
              <a:rPr lang="zh-CN" altLang="en-US" sz="1400" dirty="0">
                <a:cs typeface="+mn-ea"/>
                <a:sym typeface="+mn-lt"/>
              </a:rPr>
              <a:t>人脸</a:t>
            </a:r>
            <a:r>
              <a:rPr lang="zh-CN" altLang="en-US" sz="1400" dirty="0" smtClean="0">
                <a:cs typeface="+mn-ea"/>
                <a:sym typeface="+mn-lt"/>
              </a:rPr>
              <a:t>识别</a:t>
            </a:r>
            <a:endParaRPr lang="zh-CN" altLang="en-US" sz="1400" dirty="0">
              <a:cs typeface="+mn-ea"/>
              <a:sym typeface="+mn-lt"/>
            </a:endParaRPr>
          </a:p>
        </p:txBody>
      </p:sp>
      <p:sp>
        <p:nvSpPr>
          <p:cNvPr id="38" name="文本框 37"/>
          <p:cNvSpPr txBox="1"/>
          <p:nvPr/>
        </p:nvSpPr>
        <p:spPr>
          <a:xfrm>
            <a:off x="5206999" y="5273537"/>
            <a:ext cx="732746" cy="215444"/>
          </a:xfrm>
          <a:prstGeom prst="rect">
            <a:avLst/>
          </a:prstGeom>
          <a:solidFill>
            <a:srgbClr val="FFFFFF"/>
          </a:solidFill>
        </p:spPr>
        <p:txBody>
          <a:bodyPr wrap="square" lIns="0" tIns="0" rIns="0" bIns="0" rtlCol="0">
            <a:spAutoFit/>
          </a:bodyPr>
          <a:lstStyle/>
          <a:p>
            <a:pPr algn="ctr"/>
            <a:r>
              <a:rPr lang="zh-CN" altLang="en-US" sz="1400" dirty="0">
                <a:cs typeface="+mn-ea"/>
                <a:sym typeface="+mn-lt"/>
              </a:rPr>
              <a:t>图像</a:t>
            </a:r>
            <a:r>
              <a:rPr lang="zh-CN" altLang="en-US" sz="1400" dirty="0" smtClean="0">
                <a:cs typeface="+mn-ea"/>
                <a:sym typeface="+mn-lt"/>
              </a:rPr>
              <a:t>识别</a:t>
            </a:r>
            <a:endParaRPr lang="zh-CN" altLang="en-US" sz="1400" dirty="0">
              <a:cs typeface="+mn-ea"/>
              <a:sym typeface="+mn-lt"/>
            </a:endParaRPr>
          </a:p>
        </p:txBody>
      </p:sp>
      <p:sp>
        <p:nvSpPr>
          <p:cNvPr id="39" name="文本框 38"/>
          <p:cNvSpPr txBox="1"/>
          <p:nvPr/>
        </p:nvSpPr>
        <p:spPr>
          <a:xfrm>
            <a:off x="5294537" y="5990477"/>
            <a:ext cx="801463" cy="215444"/>
          </a:xfrm>
          <a:prstGeom prst="rect">
            <a:avLst/>
          </a:prstGeom>
          <a:solidFill>
            <a:srgbClr val="FFFFFF"/>
          </a:solidFill>
        </p:spPr>
        <p:txBody>
          <a:bodyPr wrap="square" lIns="0" tIns="0" rIns="0" bIns="0" rtlCol="0">
            <a:spAutoFit/>
          </a:bodyPr>
          <a:lstStyle/>
          <a:p>
            <a:pPr algn="ctr"/>
            <a:r>
              <a:rPr lang="en-US" altLang="zh-CN" sz="1400" dirty="0" smtClean="0">
                <a:cs typeface="+mn-ea"/>
                <a:sym typeface="+mn-lt"/>
              </a:rPr>
              <a:t>NLP</a:t>
            </a:r>
            <a:endParaRPr lang="zh-CN" altLang="en-US" sz="1400" dirty="0">
              <a:cs typeface="+mn-ea"/>
              <a:sym typeface="+mn-lt"/>
            </a:endParaRPr>
          </a:p>
        </p:txBody>
      </p:sp>
      <p:sp>
        <p:nvSpPr>
          <p:cNvPr id="40" name="文本框 39"/>
          <p:cNvSpPr txBox="1"/>
          <p:nvPr/>
        </p:nvSpPr>
        <p:spPr>
          <a:xfrm>
            <a:off x="6930909" y="3007995"/>
            <a:ext cx="732746" cy="215444"/>
          </a:xfrm>
          <a:prstGeom prst="rect">
            <a:avLst/>
          </a:prstGeom>
          <a:solidFill>
            <a:srgbClr val="D2E6FA"/>
          </a:solidFill>
        </p:spPr>
        <p:txBody>
          <a:bodyPr wrap="square" lIns="0" tIns="0" rIns="0" bIns="0" rtlCol="0">
            <a:spAutoFit/>
          </a:bodyPr>
          <a:lstStyle/>
          <a:p>
            <a:pPr algn="ctr"/>
            <a:r>
              <a:rPr lang="zh-CN" altLang="en-US" sz="1400" dirty="0" smtClean="0">
                <a:cs typeface="+mn-ea"/>
                <a:sym typeface="+mn-lt"/>
              </a:rPr>
              <a:t>实时分析</a:t>
            </a:r>
            <a:endParaRPr lang="zh-CN" altLang="en-US" sz="1400" dirty="0">
              <a:cs typeface="+mn-ea"/>
              <a:sym typeface="+mn-lt"/>
            </a:endParaRPr>
          </a:p>
        </p:txBody>
      </p:sp>
      <p:sp>
        <p:nvSpPr>
          <p:cNvPr id="42" name="文本框 41"/>
          <p:cNvSpPr txBox="1"/>
          <p:nvPr/>
        </p:nvSpPr>
        <p:spPr>
          <a:xfrm>
            <a:off x="6922066" y="3757832"/>
            <a:ext cx="732746" cy="430887"/>
          </a:xfrm>
          <a:prstGeom prst="rect">
            <a:avLst/>
          </a:prstGeom>
          <a:solidFill>
            <a:srgbClr val="D2E6FA"/>
          </a:solidFill>
        </p:spPr>
        <p:txBody>
          <a:bodyPr wrap="square" lIns="0" tIns="0" rIns="0" bIns="0" rtlCol="0">
            <a:spAutoFit/>
          </a:bodyPr>
          <a:lstStyle/>
          <a:p>
            <a:pPr algn="ctr"/>
            <a:r>
              <a:rPr lang="en-US" altLang="zh-CN" sz="1400" dirty="0" err="1" smtClean="0">
                <a:cs typeface="+mn-ea"/>
                <a:sym typeface="+mn-lt"/>
              </a:rPr>
              <a:t>GaussDB</a:t>
            </a:r>
            <a:r>
              <a:rPr lang="en-US" altLang="zh-CN" sz="1400" dirty="0" smtClean="0">
                <a:cs typeface="+mn-ea"/>
                <a:sym typeface="+mn-lt"/>
              </a:rPr>
              <a:t>(DWS)</a:t>
            </a:r>
            <a:endParaRPr lang="zh-CN" altLang="en-US" sz="1400" dirty="0">
              <a:cs typeface="+mn-ea"/>
              <a:sym typeface="+mn-lt"/>
            </a:endParaRPr>
          </a:p>
        </p:txBody>
      </p:sp>
      <p:sp>
        <p:nvSpPr>
          <p:cNvPr id="43" name="文本框 42"/>
          <p:cNvSpPr txBox="1"/>
          <p:nvPr/>
        </p:nvSpPr>
        <p:spPr>
          <a:xfrm>
            <a:off x="8324280" y="2657602"/>
            <a:ext cx="732746" cy="215444"/>
          </a:xfrm>
          <a:prstGeom prst="rect">
            <a:avLst/>
          </a:prstGeom>
          <a:solidFill>
            <a:srgbClr val="F8F8F8"/>
          </a:solidFill>
        </p:spPr>
        <p:txBody>
          <a:bodyPr wrap="square" lIns="0" tIns="0" rIns="0" bIns="0" rtlCol="0">
            <a:spAutoFit/>
          </a:bodyPr>
          <a:lstStyle/>
          <a:p>
            <a:pPr algn="ctr"/>
            <a:r>
              <a:rPr lang="zh-CN" altLang="en-US" sz="1400" dirty="0" smtClean="0">
                <a:cs typeface="+mn-ea"/>
                <a:sym typeface="+mn-lt"/>
              </a:rPr>
              <a:t>实时应用</a:t>
            </a:r>
            <a:endParaRPr lang="zh-CN" altLang="en-US" sz="1400" dirty="0">
              <a:cs typeface="+mn-ea"/>
              <a:sym typeface="+mn-lt"/>
            </a:endParaRPr>
          </a:p>
        </p:txBody>
      </p:sp>
      <p:sp>
        <p:nvSpPr>
          <p:cNvPr id="44" name="文本框 43"/>
          <p:cNvSpPr txBox="1"/>
          <p:nvPr/>
        </p:nvSpPr>
        <p:spPr>
          <a:xfrm>
            <a:off x="8476680" y="3054934"/>
            <a:ext cx="732746" cy="215444"/>
          </a:xfrm>
          <a:prstGeom prst="rect">
            <a:avLst/>
          </a:prstGeom>
          <a:solidFill>
            <a:srgbClr val="B4C8E6"/>
          </a:solidFill>
        </p:spPr>
        <p:txBody>
          <a:bodyPr wrap="square" lIns="0" tIns="0" rIns="0" bIns="0" rtlCol="0">
            <a:spAutoFit/>
          </a:bodyPr>
          <a:lstStyle/>
          <a:p>
            <a:pPr algn="ctr"/>
            <a:r>
              <a:rPr lang="zh-CN" altLang="en-US" sz="1400" dirty="0" smtClean="0">
                <a:cs typeface="+mn-ea"/>
                <a:sym typeface="+mn-lt"/>
              </a:rPr>
              <a:t>实时</a:t>
            </a:r>
            <a:r>
              <a:rPr lang="en-US" altLang="zh-CN" sz="1400" dirty="0" smtClean="0">
                <a:cs typeface="+mn-ea"/>
                <a:sym typeface="+mn-lt"/>
              </a:rPr>
              <a:t>BI</a:t>
            </a:r>
            <a:endParaRPr lang="zh-CN" altLang="en-US" sz="1400" dirty="0">
              <a:cs typeface="+mn-ea"/>
              <a:sym typeface="+mn-lt"/>
            </a:endParaRPr>
          </a:p>
        </p:txBody>
      </p:sp>
      <p:sp>
        <p:nvSpPr>
          <p:cNvPr id="45" name="文本框 44"/>
          <p:cNvSpPr txBox="1"/>
          <p:nvPr/>
        </p:nvSpPr>
        <p:spPr>
          <a:xfrm>
            <a:off x="8489606" y="3728814"/>
            <a:ext cx="732746" cy="215444"/>
          </a:xfrm>
          <a:prstGeom prst="rect">
            <a:avLst/>
          </a:prstGeom>
          <a:solidFill>
            <a:srgbClr val="B4C8E6"/>
          </a:solidFill>
        </p:spPr>
        <p:txBody>
          <a:bodyPr wrap="square" lIns="0" tIns="0" rIns="0" bIns="0" rtlCol="0">
            <a:spAutoFit/>
          </a:bodyPr>
          <a:lstStyle/>
          <a:p>
            <a:pPr algn="ctr"/>
            <a:r>
              <a:rPr lang="zh-CN" altLang="en-US" sz="1400" smtClean="0">
                <a:cs typeface="+mn-ea"/>
                <a:sym typeface="+mn-lt"/>
              </a:rPr>
              <a:t>实时</a:t>
            </a:r>
            <a:r>
              <a:rPr lang="zh-CN" altLang="en-US" sz="1400">
                <a:cs typeface="+mn-ea"/>
                <a:sym typeface="+mn-lt"/>
              </a:rPr>
              <a:t>展现</a:t>
            </a:r>
            <a:endParaRPr lang="zh-CN" altLang="en-US" sz="1400" dirty="0">
              <a:cs typeface="+mn-ea"/>
              <a:sym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华为</a:t>
            </a:r>
            <a:r>
              <a:rPr lang="en-US" altLang="zh-CN" dirty="0" err="1" smtClean="0">
                <a:solidFill>
                  <a:schemeClr val="bg1">
                    <a:lumMod val="50000"/>
                  </a:schemeClr>
                </a:solidFill>
              </a:rPr>
              <a:t>GaussDB</a:t>
            </a:r>
            <a:r>
              <a:rPr lang="zh-CN" altLang="en-US" dirty="0" smtClean="0">
                <a:solidFill>
                  <a:schemeClr val="bg1">
                    <a:lumMod val="50000"/>
                  </a:schemeClr>
                </a:solidFill>
              </a:rPr>
              <a:t>数据库总览</a:t>
            </a:r>
            <a:endParaRPr lang="zh-CN" altLang="en-US" dirty="0">
              <a:solidFill>
                <a:schemeClr val="bg1">
                  <a:lumMod val="50000"/>
                </a:schemeClr>
              </a:solidFill>
            </a:endParaRPr>
          </a:p>
          <a:p>
            <a:r>
              <a:rPr lang="zh-CN" altLang="en-US" dirty="0">
                <a:solidFill>
                  <a:schemeClr val="bg1">
                    <a:lumMod val="50000"/>
                  </a:schemeClr>
                </a:solidFill>
              </a:rPr>
              <a:t>关系型数据库产品介绍</a:t>
            </a:r>
            <a:endParaRPr lang="en-US" altLang="zh-CN" dirty="0">
              <a:solidFill>
                <a:schemeClr val="bg1">
                  <a:lumMod val="50000"/>
                </a:schemeClr>
              </a:solidFill>
            </a:endParaRPr>
          </a:p>
          <a:p>
            <a:r>
              <a:rPr lang="en-US" altLang="zh-CN" b="1" dirty="0" smtClean="0"/>
              <a:t>NoSQL</a:t>
            </a:r>
            <a:r>
              <a:rPr lang="zh-CN" altLang="en-US" b="1" dirty="0"/>
              <a:t>数据库产品介绍</a:t>
            </a:r>
            <a:endParaRPr lang="en-US" altLang="zh-CN" b="1" dirty="0"/>
          </a:p>
          <a:p>
            <a:pPr lvl="1">
              <a:buSzPct val="60000"/>
              <a:buFont typeface="Wingdings" panose="05000000000000000000" pitchFamily="2" charset="2"/>
              <a:buChar char="n"/>
            </a:pPr>
            <a:r>
              <a:rPr lang="en-US" altLang="zh-CN" dirty="0" err="1"/>
              <a:t>GaussDB</a:t>
            </a:r>
            <a:r>
              <a:rPr lang="en-US" altLang="zh-CN" dirty="0"/>
              <a:t>(for Mongo)</a:t>
            </a:r>
            <a:endParaRPr lang="en-US" altLang="zh-CN" dirty="0"/>
          </a:p>
          <a:p>
            <a:pPr lvl="1">
              <a:buSzPct val="50000"/>
              <a:buFont typeface="Wingdings" panose="05000000000000000000" pitchFamily="2" charset="2"/>
              <a:buChar char="p"/>
            </a:pPr>
            <a:r>
              <a:rPr lang="en-US" altLang="zh-CN" dirty="0" err="1" smtClean="0">
                <a:solidFill>
                  <a:schemeClr val="bg1">
                    <a:lumMod val="50000"/>
                  </a:schemeClr>
                </a:solidFill>
              </a:rPr>
              <a:t>GaussDB</a:t>
            </a:r>
            <a:r>
              <a:rPr lang="en-US" altLang="zh-CN" dirty="0" smtClean="0">
                <a:solidFill>
                  <a:schemeClr val="bg1">
                    <a:lumMod val="50000"/>
                  </a:schemeClr>
                </a:solidFill>
              </a:rPr>
              <a:t>(for Cassandra)</a:t>
            </a:r>
            <a:endParaRPr lang="en-US" altLang="zh-CN" dirty="0" smtClean="0">
              <a:solidFill>
                <a:schemeClr val="bg1">
                  <a:lumMod val="50000"/>
                </a:schemeClr>
              </a:solidFill>
            </a:endParaRPr>
          </a:p>
          <a:p>
            <a:pPr marL="0" indent="0">
              <a:buNone/>
            </a:pP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NoSQL</a:t>
            </a:r>
            <a:r>
              <a:rPr lang="zh-CN" altLang="en-US" dirty="0" smtClean="0"/>
              <a:t>概述</a:t>
            </a:r>
            <a:endParaRPr lang="zh-CN" altLang="en-US" dirty="0"/>
          </a:p>
        </p:txBody>
      </p:sp>
      <p:sp>
        <p:nvSpPr>
          <p:cNvPr id="3" name="文本占位符 2"/>
          <p:cNvSpPr>
            <a:spLocks noGrp="1"/>
          </p:cNvSpPr>
          <p:nvPr>
            <p:ph type="body" sz="quarter" idx="10"/>
          </p:nvPr>
        </p:nvSpPr>
        <p:spPr/>
        <p:txBody>
          <a:bodyPr/>
          <a:lstStyle/>
          <a:p>
            <a:r>
              <a:rPr lang="en-US" altLang="zh-CN" dirty="0" smtClean="0"/>
              <a:t>NoSQL</a:t>
            </a:r>
            <a:r>
              <a:rPr lang="zh-CN" altLang="en-US" dirty="0" smtClean="0"/>
              <a:t>，也称作</a:t>
            </a:r>
            <a:r>
              <a:rPr lang="en-US" altLang="zh-CN" dirty="0" smtClean="0"/>
              <a:t>“Not </a:t>
            </a:r>
            <a:r>
              <a:rPr lang="en-US" altLang="zh-CN" dirty="0"/>
              <a:t>Only </a:t>
            </a:r>
            <a:r>
              <a:rPr lang="en-US" altLang="zh-CN" dirty="0" smtClean="0"/>
              <a:t>SQL”</a:t>
            </a:r>
            <a:r>
              <a:rPr lang="zh-CN" altLang="en-US" dirty="0" smtClean="0"/>
              <a:t>，</a:t>
            </a:r>
            <a:r>
              <a:rPr lang="en-US" altLang="zh-CN" dirty="0" smtClean="0"/>
              <a:t> </a:t>
            </a:r>
            <a:r>
              <a:rPr lang="en-US" altLang="zh-CN" dirty="0"/>
              <a:t>“non-relational</a:t>
            </a:r>
            <a:r>
              <a:rPr lang="en-US" altLang="zh-CN" dirty="0" smtClean="0"/>
              <a:t>”</a:t>
            </a:r>
            <a:r>
              <a:rPr lang="zh-CN" altLang="en-US" dirty="0" smtClean="0"/>
              <a:t>。泛指区别于</a:t>
            </a:r>
            <a:r>
              <a:rPr lang="zh-CN" altLang="en-US" dirty="0"/>
              <a:t>传统的关系型数据库</a:t>
            </a:r>
            <a:r>
              <a:rPr lang="zh-CN" altLang="en-US" dirty="0" smtClean="0"/>
              <a:t>的</a:t>
            </a:r>
            <a:r>
              <a:rPr lang="zh-CN" altLang="en-US" dirty="0">
                <a:solidFill>
                  <a:srgbClr val="C00000"/>
                </a:solidFill>
              </a:rPr>
              <a:t>非关系型的</a:t>
            </a:r>
            <a:r>
              <a:rPr lang="zh-CN" altLang="en-US" dirty="0" smtClean="0">
                <a:solidFill>
                  <a:srgbClr val="C00000"/>
                </a:solidFill>
              </a:rPr>
              <a:t>数据库</a:t>
            </a:r>
            <a:r>
              <a:rPr lang="zh-CN" altLang="en-US" dirty="0" smtClean="0"/>
              <a:t>。</a:t>
            </a:r>
            <a:endParaRPr lang="zh-CN" altLang="en-US" dirty="0"/>
          </a:p>
          <a:p>
            <a:r>
              <a:rPr lang="en-US" altLang="zh-CN" dirty="0" smtClean="0"/>
              <a:t>NoSQL</a:t>
            </a:r>
            <a:r>
              <a:rPr lang="zh-CN" altLang="en-US" dirty="0" smtClean="0"/>
              <a:t>和关系型数据库，两者</a:t>
            </a:r>
            <a:r>
              <a:rPr lang="zh-CN" altLang="en-US" dirty="0"/>
              <a:t>存在许多显著的</a:t>
            </a:r>
            <a:r>
              <a:rPr lang="zh-CN" altLang="en-US" dirty="0" smtClean="0"/>
              <a:t>不同点，比如：</a:t>
            </a:r>
            <a:endParaRPr lang="en-US" altLang="zh-CN" dirty="0" smtClean="0"/>
          </a:p>
          <a:p>
            <a:pPr lvl="1"/>
            <a:r>
              <a:rPr lang="en-US" altLang="zh-CN" dirty="0" smtClean="0"/>
              <a:t>NoSQL</a:t>
            </a:r>
            <a:r>
              <a:rPr lang="zh-CN" altLang="en-US" dirty="0" smtClean="0"/>
              <a:t>不</a:t>
            </a:r>
            <a:r>
              <a:rPr lang="zh-CN" altLang="en-US" dirty="0"/>
              <a:t>保证</a:t>
            </a:r>
            <a:r>
              <a:rPr lang="zh-CN" altLang="en-US" dirty="0" smtClean="0"/>
              <a:t>关系数据库的</a:t>
            </a:r>
            <a:r>
              <a:rPr lang="en-US" altLang="zh-CN" dirty="0"/>
              <a:t>ACID</a:t>
            </a:r>
            <a:r>
              <a:rPr lang="zh-CN" altLang="en-US" dirty="0" smtClean="0"/>
              <a:t>特性；</a:t>
            </a:r>
            <a:endParaRPr lang="en-US" altLang="zh-CN" dirty="0" smtClean="0"/>
          </a:p>
          <a:p>
            <a:pPr lvl="1"/>
            <a:r>
              <a:rPr lang="en-US" altLang="zh-CN" dirty="0" smtClean="0"/>
              <a:t>NoSQL</a:t>
            </a:r>
            <a:r>
              <a:rPr lang="zh-CN" altLang="en-US" dirty="0"/>
              <a:t>不使用</a:t>
            </a:r>
            <a:r>
              <a:rPr lang="en-US" altLang="zh-CN" dirty="0"/>
              <a:t>SQL</a:t>
            </a:r>
            <a:r>
              <a:rPr lang="zh-CN" altLang="en-US" dirty="0"/>
              <a:t>作为</a:t>
            </a:r>
            <a:r>
              <a:rPr lang="zh-CN" altLang="en-US" dirty="0" smtClean="0"/>
              <a:t>查询语言；</a:t>
            </a:r>
            <a:endParaRPr lang="en-US" altLang="zh-CN" dirty="0" smtClean="0"/>
          </a:p>
          <a:p>
            <a:pPr lvl="1"/>
            <a:r>
              <a:rPr lang="en-US" altLang="zh-CN" dirty="0"/>
              <a:t>NoSQL</a:t>
            </a:r>
            <a:r>
              <a:rPr lang="zh-CN" altLang="en-US" dirty="0" smtClean="0"/>
              <a:t>数据</a:t>
            </a:r>
            <a:r>
              <a:rPr lang="zh-CN" altLang="en-US" dirty="0"/>
              <a:t>存储可以不需要固定的表格</a:t>
            </a:r>
            <a:r>
              <a:rPr lang="zh-CN" altLang="en-US" dirty="0" smtClean="0"/>
              <a:t>模式；</a:t>
            </a:r>
            <a:endParaRPr lang="en-US" altLang="zh-CN" dirty="0" smtClean="0"/>
          </a:p>
          <a:p>
            <a:pPr lvl="1"/>
            <a:r>
              <a:rPr lang="en-US" altLang="zh-CN" dirty="0"/>
              <a:t>NoSQL</a:t>
            </a:r>
            <a:r>
              <a:rPr lang="zh-CN" altLang="en-US" dirty="0" smtClean="0"/>
              <a:t>也</a:t>
            </a:r>
            <a:r>
              <a:rPr lang="zh-CN" altLang="en-US" dirty="0"/>
              <a:t>经常会避免使用</a:t>
            </a:r>
            <a:r>
              <a:rPr lang="en-US" altLang="zh-CN" dirty="0"/>
              <a:t>SQL</a:t>
            </a:r>
            <a:r>
              <a:rPr lang="zh-CN" altLang="en-US" dirty="0"/>
              <a:t>的</a:t>
            </a:r>
            <a:r>
              <a:rPr lang="en-US" altLang="zh-CN" dirty="0"/>
              <a:t>JOIN</a:t>
            </a:r>
            <a:r>
              <a:rPr lang="zh-CN" altLang="en-US" dirty="0" smtClean="0"/>
              <a:t>操作等。</a:t>
            </a:r>
            <a:endParaRPr lang="en-US" altLang="zh-CN" dirty="0" smtClean="0"/>
          </a:p>
          <a:p>
            <a:r>
              <a:rPr lang="en-US" altLang="zh-CN" dirty="0" smtClean="0"/>
              <a:t>NOSQL</a:t>
            </a:r>
            <a:r>
              <a:rPr lang="zh-CN" altLang="en-US" dirty="0" smtClean="0"/>
              <a:t>具有易扩展、高性能等特点。</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华为</a:t>
            </a:r>
            <a:r>
              <a:rPr lang="en-US" altLang="zh-CN" dirty="0" smtClean="0"/>
              <a:t>NoSQL</a:t>
            </a:r>
            <a:r>
              <a:rPr lang="zh-CN" altLang="en-US" dirty="0" smtClean="0"/>
              <a:t>数据库介绍</a:t>
            </a:r>
            <a:endParaRPr lang="zh-CN" altLang="en-US" dirty="0"/>
          </a:p>
        </p:txBody>
      </p:sp>
      <p:sp>
        <p:nvSpPr>
          <p:cNvPr id="3" name="文本占位符 2"/>
          <p:cNvSpPr>
            <a:spLocks noGrp="1"/>
          </p:cNvSpPr>
          <p:nvPr>
            <p:ph type="body" sz="quarter" idx="10"/>
          </p:nvPr>
        </p:nvSpPr>
        <p:spPr>
          <a:xfrm>
            <a:off x="444604" y="1247556"/>
            <a:ext cx="6435684" cy="4680000"/>
          </a:xfrm>
        </p:spPr>
        <p:txBody>
          <a:bodyPr/>
          <a:lstStyle/>
          <a:p>
            <a:r>
              <a:rPr lang="zh-CN" altLang="en-US" dirty="0" smtClean="0"/>
              <a:t>华</a:t>
            </a:r>
            <a:r>
              <a:rPr lang="zh-CN" altLang="en-US" dirty="0"/>
              <a:t>为自主研发的计算存储分离架构的分布式多模</a:t>
            </a:r>
            <a:r>
              <a:rPr lang="en-US" altLang="zh-CN" dirty="0"/>
              <a:t>NoSQL</a:t>
            </a:r>
            <a:r>
              <a:rPr lang="zh-CN" altLang="en-US" dirty="0"/>
              <a:t>数据库</a:t>
            </a:r>
            <a:r>
              <a:rPr lang="zh-CN" altLang="en-US" dirty="0" smtClean="0"/>
              <a:t>服务，包括</a:t>
            </a:r>
            <a:r>
              <a:rPr lang="en-US" altLang="zh-CN" dirty="0" err="1" smtClean="0"/>
              <a:t>GaussDB</a:t>
            </a:r>
            <a:r>
              <a:rPr lang="en-US" altLang="zh-CN" dirty="0" smtClean="0"/>
              <a:t>(for Mongo)</a:t>
            </a:r>
            <a:r>
              <a:rPr lang="zh-CN" altLang="en-US" dirty="0" smtClean="0"/>
              <a:t>、</a:t>
            </a:r>
            <a:r>
              <a:rPr lang="en-US" altLang="zh-CN" dirty="0" err="1" smtClean="0"/>
              <a:t>GaussDB</a:t>
            </a:r>
            <a:r>
              <a:rPr lang="en-US" altLang="zh-CN" dirty="0" smtClean="0"/>
              <a:t>(for </a:t>
            </a:r>
            <a:r>
              <a:rPr lang="en-US" altLang="zh-CN" dirty="0"/>
              <a:t>Cassandra</a:t>
            </a:r>
            <a:r>
              <a:rPr lang="en-US" altLang="zh-CN" dirty="0" smtClean="0"/>
              <a:t>)</a:t>
            </a:r>
            <a:r>
              <a:rPr lang="zh-CN" altLang="en-US" dirty="0" smtClean="0"/>
              <a:t>、</a:t>
            </a:r>
            <a:r>
              <a:rPr lang="en-US" altLang="zh-CN" dirty="0" err="1" smtClean="0"/>
              <a:t>GaussDB</a:t>
            </a:r>
            <a:r>
              <a:rPr lang="en-US" altLang="zh-CN" dirty="0" smtClean="0"/>
              <a:t>(for </a:t>
            </a:r>
            <a:r>
              <a:rPr lang="en-US" altLang="zh-CN" dirty="0" err="1" smtClean="0"/>
              <a:t>Redis</a:t>
            </a:r>
            <a:r>
              <a:rPr lang="en-US" altLang="zh-CN" dirty="0" smtClean="0"/>
              <a:t>)</a:t>
            </a:r>
            <a:r>
              <a:rPr lang="zh-CN" altLang="en-US" dirty="0" smtClean="0"/>
              <a:t>和</a:t>
            </a:r>
            <a:r>
              <a:rPr lang="en-US" altLang="zh-CN" dirty="0" err="1" smtClean="0"/>
              <a:t>GaussDB</a:t>
            </a:r>
            <a:r>
              <a:rPr lang="en-US" altLang="zh-CN" dirty="0" smtClean="0"/>
              <a:t>(for Influx)</a:t>
            </a:r>
            <a:r>
              <a:rPr lang="zh-CN" altLang="en-US" dirty="0" smtClean="0"/>
              <a:t>这</a:t>
            </a:r>
            <a:r>
              <a:rPr lang="zh-CN" altLang="en-US" dirty="0"/>
              <a:t>四款主流</a:t>
            </a:r>
            <a:r>
              <a:rPr lang="en-US" altLang="zh-CN" dirty="0" smtClean="0"/>
              <a:t>NoSQL</a:t>
            </a:r>
            <a:r>
              <a:rPr lang="zh-CN" altLang="en-US" dirty="0" smtClean="0"/>
              <a:t>数据库服务。</a:t>
            </a:r>
            <a:endParaRPr lang="en-US" altLang="zh-CN" dirty="0" smtClean="0"/>
          </a:p>
          <a:p>
            <a:r>
              <a:rPr lang="zh-CN" altLang="en-US" dirty="0"/>
              <a:t>支持跨</a:t>
            </a:r>
            <a:r>
              <a:rPr lang="en-US" altLang="zh-CN" dirty="0"/>
              <a:t>3AZ</a:t>
            </a:r>
            <a:r>
              <a:rPr lang="zh-CN" altLang="en-US" dirty="0"/>
              <a:t>高可用集群，相比社区版具有分钟级计算扩容、秒级存储扩容、数据强一致、超低时延、高速备份恢复的优势</a:t>
            </a:r>
            <a:r>
              <a:rPr lang="zh-CN" altLang="en-US" dirty="0" smtClean="0"/>
              <a:t>。</a:t>
            </a:r>
            <a:endParaRPr lang="en-US" altLang="zh-CN" dirty="0" smtClean="0"/>
          </a:p>
          <a:p>
            <a:r>
              <a:rPr lang="zh-CN" altLang="en-US" dirty="0" smtClean="0"/>
              <a:t>具有</a:t>
            </a:r>
            <a:r>
              <a:rPr lang="zh-CN" altLang="en-US" dirty="0"/>
              <a:t>高性价比，适用于</a:t>
            </a:r>
            <a:r>
              <a:rPr lang="en-US" altLang="zh-CN" dirty="0" err="1" smtClean="0"/>
              <a:t>IoT</a:t>
            </a:r>
            <a:r>
              <a:rPr lang="zh-CN" altLang="en-US" dirty="0" smtClean="0"/>
              <a:t>、气象、互联网、游戏等领域。</a:t>
            </a:r>
            <a:endParaRPr lang="zh-CN" altLang="en-US" dirty="0"/>
          </a:p>
        </p:txBody>
      </p:sp>
      <p:grpSp>
        <p:nvGrpSpPr>
          <p:cNvPr id="19" name="组合 18"/>
          <p:cNvGrpSpPr/>
          <p:nvPr/>
        </p:nvGrpSpPr>
        <p:grpSpPr>
          <a:xfrm>
            <a:off x="6806607" y="1918832"/>
            <a:ext cx="5212901" cy="3595011"/>
            <a:chOff x="3394775" y="2706767"/>
            <a:chExt cx="5212901" cy="3595011"/>
          </a:xfrm>
        </p:grpSpPr>
        <p:grpSp>
          <p:nvGrpSpPr>
            <p:cNvPr id="20" name="组合 19"/>
            <p:cNvGrpSpPr/>
            <p:nvPr/>
          </p:nvGrpSpPr>
          <p:grpSpPr>
            <a:xfrm>
              <a:off x="3394775" y="2723326"/>
              <a:ext cx="5212901" cy="3578452"/>
              <a:chOff x="323528" y="1287513"/>
              <a:chExt cx="4061106" cy="2783671"/>
            </a:xfrm>
          </p:grpSpPr>
          <p:sp>
            <p:nvSpPr>
              <p:cNvPr id="26" name="椭圆 25"/>
              <p:cNvSpPr/>
              <p:nvPr/>
            </p:nvSpPr>
            <p:spPr>
              <a:xfrm rot="2166043">
                <a:off x="323528" y="1404491"/>
                <a:ext cx="2796313" cy="152423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800"/>
              </a:p>
            </p:txBody>
          </p:sp>
          <p:sp>
            <p:nvSpPr>
              <p:cNvPr id="27" name="椭圆 26"/>
              <p:cNvSpPr/>
              <p:nvPr/>
            </p:nvSpPr>
            <p:spPr>
              <a:xfrm rot="19301176">
                <a:off x="1588321" y="1430579"/>
                <a:ext cx="2796313" cy="152561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800"/>
              </a:p>
            </p:txBody>
          </p:sp>
          <p:sp>
            <p:nvSpPr>
              <p:cNvPr id="28" name="椭圆 27"/>
              <p:cNvSpPr/>
              <p:nvPr/>
            </p:nvSpPr>
            <p:spPr>
              <a:xfrm rot="2470837">
                <a:off x="1548666" y="2423055"/>
                <a:ext cx="2796313" cy="152423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800"/>
              </a:p>
            </p:txBody>
          </p:sp>
          <p:sp>
            <p:nvSpPr>
              <p:cNvPr id="29" name="椭圆 28"/>
              <p:cNvSpPr/>
              <p:nvPr/>
            </p:nvSpPr>
            <p:spPr>
              <a:xfrm rot="8501775">
                <a:off x="331944" y="2456430"/>
                <a:ext cx="2796313" cy="152423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800"/>
              </a:p>
            </p:txBody>
          </p:sp>
          <p:sp>
            <p:nvSpPr>
              <p:cNvPr id="30" name="文本框 29"/>
              <p:cNvSpPr txBox="1"/>
              <p:nvPr/>
            </p:nvSpPr>
            <p:spPr>
              <a:xfrm>
                <a:off x="719009" y="1287513"/>
                <a:ext cx="1152128" cy="239326"/>
              </a:xfrm>
              <a:prstGeom prst="rect">
                <a:avLst/>
              </a:prstGeom>
              <a:noFill/>
            </p:spPr>
            <p:txBody>
              <a:bodyPr wrap="square" rtlCol="0">
                <a:spAutoFit/>
              </a:bodyPr>
              <a:lstStyle/>
              <a:p>
                <a:r>
                  <a:rPr lang="zh-CN" altLang="en-US" sz="1400" b="1" dirty="0">
                    <a:solidFill>
                      <a:srgbClr val="0070C0"/>
                    </a:solidFill>
                  </a:rPr>
                  <a:t>文档型接口</a:t>
                </a:r>
                <a:endParaRPr lang="zh-CN" altLang="en-US" sz="1400" b="1" dirty="0">
                  <a:solidFill>
                    <a:srgbClr val="0070C0"/>
                  </a:solidFill>
                </a:endParaRPr>
              </a:p>
            </p:txBody>
          </p:sp>
          <p:sp>
            <p:nvSpPr>
              <p:cNvPr id="31" name="文本框 30"/>
              <p:cNvSpPr txBox="1"/>
              <p:nvPr/>
            </p:nvSpPr>
            <p:spPr>
              <a:xfrm>
                <a:off x="701556" y="3802238"/>
                <a:ext cx="1152128" cy="239319"/>
              </a:xfrm>
              <a:prstGeom prst="rect">
                <a:avLst/>
              </a:prstGeom>
              <a:noFill/>
            </p:spPr>
            <p:txBody>
              <a:bodyPr wrap="square" rtlCol="0">
                <a:spAutoFit/>
              </a:bodyPr>
              <a:lstStyle>
                <a:defPPr>
                  <a:defRPr lang="en-US"/>
                </a:defPPr>
                <a:lvl1pPr>
                  <a:defRPr sz="1400" b="1">
                    <a:solidFill>
                      <a:srgbClr val="C00000"/>
                    </a:solidFill>
                    <a:latin typeface="微软雅黑" panose="020B0503020204020204" pitchFamily="34" charset="-122"/>
                    <a:ea typeface="微软雅黑" panose="020B0503020204020204" pitchFamily="34" charset="-122"/>
                  </a:defRPr>
                </a:lvl1pPr>
              </a:lstStyle>
              <a:p>
                <a:r>
                  <a:rPr lang="en-US" altLang="zh-CN" sz="1400" dirty="0">
                    <a:solidFill>
                      <a:srgbClr val="0070C0"/>
                    </a:solidFill>
                    <a:latin typeface="+mn-lt"/>
                    <a:ea typeface="+mn-ea"/>
                  </a:rPr>
                  <a:t>Key-Value</a:t>
                </a:r>
                <a:r>
                  <a:rPr lang="zh-CN" altLang="en-US" sz="1400" dirty="0">
                    <a:solidFill>
                      <a:srgbClr val="0070C0"/>
                    </a:solidFill>
                    <a:latin typeface="+mn-lt"/>
                    <a:ea typeface="+mn-ea"/>
                  </a:rPr>
                  <a:t>接口</a:t>
                </a:r>
                <a:endParaRPr lang="zh-CN" altLang="en-US" sz="1400" dirty="0">
                  <a:solidFill>
                    <a:srgbClr val="0070C0"/>
                  </a:solidFill>
                  <a:latin typeface="+mn-lt"/>
                  <a:ea typeface="+mn-ea"/>
                </a:endParaRPr>
              </a:p>
            </p:txBody>
          </p:sp>
          <p:sp>
            <p:nvSpPr>
              <p:cNvPr id="32" name="文本框 31"/>
              <p:cNvSpPr txBox="1"/>
              <p:nvPr/>
            </p:nvSpPr>
            <p:spPr>
              <a:xfrm>
                <a:off x="2968340" y="3831858"/>
                <a:ext cx="1409875" cy="239326"/>
              </a:xfrm>
              <a:prstGeom prst="rect">
                <a:avLst/>
              </a:prstGeom>
              <a:noFill/>
            </p:spPr>
            <p:txBody>
              <a:bodyPr wrap="square" rtlCol="0">
                <a:spAutoFit/>
              </a:bodyPr>
              <a:lstStyle>
                <a:defPPr>
                  <a:defRPr lang="en-US"/>
                </a:defPPr>
                <a:lvl1pPr>
                  <a:defRPr sz="1400" b="1">
                    <a:solidFill>
                      <a:srgbClr val="C00000"/>
                    </a:solidFill>
                    <a:latin typeface="微软雅黑" panose="020B0503020204020204" pitchFamily="34" charset="-122"/>
                    <a:ea typeface="微软雅黑" panose="020B0503020204020204" pitchFamily="34" charset="-122"/>
                  </a:defRPr>
                </a:lvl1pPr>
              </a:lstStyle>
              <a:p>
                <a:r>
                  <a:rPr lang="zh-CN" altLang="en-US" sz="1400" dirty="0">
                    <a:solidFill>
                      <a:srgbClr val="0070C0"/>
                    </a:solidFill>
                    <a:latin typeface="+mn-lt"/>
                    <a:ea typeface="+mn-ea"/>
                  </a:rPr>
                  <a:t>时间序列型接口</a:t>
                </a:r>
                <a:endParaRPr lang="zh-CN" altLang="en-US" sz="1400" dirty="0">
                  <a:solidFill>
                    <a:srgbClr val="0070C0"/>
                  </a:solidFill>
                  <a:latin typeface="+mn-lt"/>
                  <a:ea typeface="+mn-ea"/>
                </a:endParaRPr>
              </a:p>
            </p:txBody>
          </p:sp>
          <p:sp>
            <p:nvSpPr>
              <p:cNvPr id="33" name="椭圆 32"/>
              <p:cNvSpPr/>
              <p:nvPr/>
            </p:nvSpPr>
            <p:spPr>
              <a:xfrm>
                <a:off x="1742062" y="2070489"/>
                <a:ext cx="1233784" cy="123378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solidFill>
                </a:endParaRPr>
              </a:p>
            </p:txBody>
          </p:sp>
          <p:sp>
            <p:nvSpPr>
              <p:cNvPr id="34" name="文本框 33"/>
              <p:cNvSpPr txBox="1"/>
              <p:nvPr/>
            </p:nvSpPr>
            <p:spPr>
              <a:xfrm>
                <a:off x="1730100" y="2375810"/>
                <a:ext cx="1285017" cy="646431"/>
              </a:xfrm>
              <a:prstGeom prst="rect">
                <a:avLst/>
              </a:prstGeom>
              <a:noFill/>
            </p:spPr>
            <p:txBody>
              <a:bodyPr wrap="square" rtlCol="0">
                <a:spAutoFit/>
              </a:bodyPr>
              <a:lstStyle/>
              <a:p>
                <a:pPr algn="ctr"/>
                <a:r>
                  <a:rPr lang="en-US" altLang="zh-CN" sz="2400" b="1" dirty="0" err="1" smtClean="0">
                    <a:solidFill>
                      <a:schemeClr val="bg1"/>
                    </a:solidFill>
                  </a:rPr>
                  <a:t>GaussDB</a:t>
                </a:r>
                <a:endParaRPr lang="en-US" altLang="zh-CN" sz="2400" b="1" dirty="0" smtClean="0">
                  <a:solidFill>
                    <a:schemeClr val="bg1"/>
                  </a:solidFill>
                </a:endParaRPr>
              </a:p>
              <a:p>
                <a:pPr algn="ctr"/>
                <a:r>
                  <a:rPr lang="en-US" altLang="zh-CN" sz="2400" b="1" dirty="0" smtClean="0">
                    <a:solidFill>
                      <a:schemeClr val="bg1"/>
                    </a:solidFill>
                  </a:rPr>
                  <a:t>NoSQL</a:t>
                </a:r>
                <a:endParaRPr lang="en-US" altLang="zh-CN" sz="2400" b="1" dirty="0">
                  <a:solidFill>
                    <a:schemeClr val="bg1"/>
                  </a:solidFill>
                </a:endParaRPr>
              </a:p>
            </p:txBody>
          </p:sp>
        </p:grpSp>
        <p:sp>
          <p:nvSpPr>
            <p:cNvPr id="21" name="文本框 20"/>
            <p:cNvSpPr txBox="1"/>
            <p:nvPr/>
          </p:nvSpPr>
          <p:spPr>
            <a:xfrm>
              <a:off x="3747919" y="3220192"/>
              <a:ext cx="1894294" cy="246221"/>
            </a:xfrm>
            <a:prstGeom prst="rect">
              <a:avLst/>
            </a:prstGeom>
            <a:noFill/>
          </p:spPr>
          <p:txBody>
            <a:bodyPr wrap="square" lIns="0" tIns="0" rIns="0" bIns="0" rtlCol="0">
              <a:spAutoFit/>
            </a:bodyPr>
            <a:lstStyle/>
            <a:p>
              <a:r>
                <a:rPr lang="en-US" altLang="zh-CN" sz="1600" dirty="0" err="1"/>
                <a:t>GaussDB</a:t>
              </a:r>
              <a:r>
                <a:rPr lang="en-US" altLang="zh-CN" sz="1600" dirty="0"/>
                <a:t>(for Mongo)</a:t>
              </a:r>
              <a:endParaRPr kumimoji="1" lang="zh-CN" altLang="en-US" sz="1600" dirty="0">
                <a:solidFill>
                  <a:srgbClr val="000000"/>
                </a:solidFill>
              </a:endParaRPr>
            </a:p>
          </p:txBody>
        </p:sp>
        <p:sp>
          <p:nvSpPr>
            <p:cNvPr id="22" name="文本框 21"/>
            <p:cNvSpPr txBox="1"/>
            <p:nvPr/>
          </p:nvSpPr>
          <p:spPr>
            <a:xfrm>
              <a:off x="7043267" y="2706767"/>
              <a:ext cx="1478890" cy="307657"/>
            </a:xfrm>
            <a:prstGeom prst="rect">
              <a:avLst/>
            </a:prstGeom>
            <a:noFill/>
          </p:spPr>
          <p:txBody>
            <a:bodyPr wrap="square" rtlCol="0">
              <a:spAutoFit/>
            </a:bodyPr>
            <a:lstStyle/>
            <a:p>
              <a:r>
                <a:rPr lang="zh-CN" altLang="en-US" sz="1400" b="1" dirty="0">
                  <a:solidFill>
                    <a:srgbClr val="0070C0"/>
                  </a:solidFill>
                </a:rPr>
                <a:t>宽列接口</a:t>
              </a:r>
              <a:endParaRPr lang="zh-CN" altLang="en-US" sz="1400" b="1" dirty="0">
                <a:solidFill>
                  <a:srgbClr val="0070C0"/>
                </a:solidFill>
              </a:endParaRPr>
            </a:p>
          </p:txBody>
        </p:sp>
        <p:sp>
          <p:nvSpPr>
            <p:cNvPr id="23" name="文本框 22"/>
            <p:cNvSpPr txBox="1"/>
            <p:nvPr/>
          </p:nvSpPr>
          <p:spPr>
            <a:xfrm>
              <a:off x="6095383" y="3216457"/>
              <a:ext cx="2379095" cy="246093"/>
            </a:xfrm>
            <a:prstGeom prst="rect">
              <a:avLst/>
            </a:prstGeom>
            <a:noFill/>
          </p:spPr>
          <p:txBody>
            <a:bodyPr wrap="square" lIns="0" tIns="0" rIns="0" bIns="0" rtlCol="0">
              <a:spAutoFit/>
            </a:bodyPr>
            <a:lstStyle/>
            <a:p>
              <a:r>
                <a:rPr kumimoji="1" lang="en-US" altLang="zh-CN" sz="1600" dirty="0" err="1">
                  <a:solidFill>
                    <a:srgbClr val="000000"/>
                  </a:solidFill>
                </a:rPr>
                <a:t>GaussDB</a:t>
              </a:r>
              <a:r>
                <a:rPr kumimoji="1" lang="en-US" altLang="zh-CN" sz="1600" dirty="0">
                  <a:solidFill>
                    <a:srgbClr val="000000"/>
                  </a:solidFill>
                </a:rPr>
                <a:t>(for Cassandra)</a:t>
              </a:r>
              <a:endParaRPr kumimoji="1" lang="zh-CN" altLang="en-US" sz="1600" dirty="0">
                <a:solidFill>
                  <a:srgbClr val="000000"/>
                </a:solidFill>
              </a:endParaRPr>
            </a:p>
          </p:txBody>
        </p:sp>
        <p:sp>
          <p:nvSpPr>
            <p:cNvPr id="24" name="文本框 23"/>
            <p:cNvSpPr txBox="1"/>
            <p:nvPr/>
          </p:nvSpPr>
          <p:spPr>
            <a:xfrm>
              <a:off x="3777240" y="5490085"/>
              <a:ext cx="2151183" cy="246093"/>
            </a:xfrm>
            <a:prstGeom prst="rect">
              <a:avLst/>
            </a:prstGeom>
            <a:noFill/>
          </p:spPr>
          <p:txBody>
            <a:bodyPr wrap="square" lIns="0" tIns="0" rIns="0" bIns="0" rtlCol="0">
              <a:spAutoFit/>
            </a:bodyPr>
            <a:lstStyle/>
            <a:p>
              <a:r>
                <a:rPr kumimoji="1" lang="en-US" altLang="zh-CN" sz="1600" dirty="0" err="1">
                  <a:solidFill>
                    <a:srgbClr val="000000"/>
                  </a:solidFill>
                </a:rPr>
                <a:t>GaussDB</a:t>
              </a:r>
              <a:r>
                <a:rPr kumimoji="1" lang="en-US" altLang="zh-CN" sz="1600" dirty="0">
                  <a:solidFill>
                    <a:srgbClr val="000000"/>
                  </a:solidFill>
                </a:rPr>
                <a:t>(for </a:t>
              </a:r>
              <a:r>
                <a:rPr kumimoji="1" lang="en-US" altLang="zh-CN" sz="1600" dirty="0" err="1">
                  <a:solidFill>
                    <a:srgbClr val="000000"/>
                  </a:solidFill>
                </a:rPr>
                <a:t>Redis</a:t>
              </a:r>
              <a:r>
                <a:rPr kumimoji="1" lang="en-US" altLang="zh-CN" sz="1600" dirty="0">
                  <a:solidFill>
                    <a:srgbClr val="000000"/>
                  </a:solidFill>
                </a:rPr>
                <a:t>)</a:t>
              </a:r>
              <a:endParaRPr kumimoji="1" lang="zh-CN" altLang="en-US" sz="1600" dirty="0">
                <a:solidFill>
                  <a:srgbClr val="000000"/>
                </a:solidFill>
              </a:endParaRPr>
            </a:p>
          </p:txBody>
        </p:sp>
        <p:sp>
          <p:nvSpPr>
            <p:cNvPr id="25" name="文本框 24"/>
            <p:cNvSpPr txBox="1"/>
            <p:nvPr/>
          </p:nvSpPr>
          <p:spPr>
            <a:xfrm>
              <a:off x="6719218" y="5454474"/>
              <a:ext cx="1671068" cy="492186"/>
            </a:xfrm>
            <a:prstGeom prst="rect">
              <a:avLst/>
            </a:prstGeom>
            <a:noFill/>
          </p:spPr>
          <p:txBody>
            <a:bodyPr wrap="square" lIns="0" tIns="0" rIns="0" bIns="0" rtlCol="0">
              <a:spAutoFit/>
            </a:bodyPr>
            <a:lstStyle/>
            <a:p>
              <a:r>
                <a:rPr kumimoji="1" lang="en-US" altLang="zh-CN" sz="1600" dirty="0" err="1">
                  <a:solidFill>
                    <a:srgbClr val="000000"/>
                  </a:solidFill>
                </a:rPr>
                <a:t>GaussDB</a:t>
              </a:r>
              <a:r>
                <a:rPr kumimoji="1" lang="en-US" altLang="zh-CN" sz="1600" dirty="0">
                  <a:solidFill>
                    <a:srgbClr val="000000"/>
                  </a:solidFill>
                </a:rPr>
                <a:t>(for </a:t>
              </a:r>
              <a:r>
                <a:rPr kumimoji="1" lang="en-US" altLang="zh-CN" sz="1600" dirty="0" smtClean="0">
                  <a:solidFill>
                    <a:srgbClr val="000000"/>
                  </a:solidFill>
                </a:rPr>
                <a:t>Influx)</a:t>
              </a:r>
              <a:endParaRPr kumimoji="1" lang="zh-CN" altLang="en-US" sz="1600" dirty="0">
                <a:solidFill>
                  <a:srgbClr val="000000"/>
                </a:solidFill>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731286" y="2123979"/>
            <a:ext cx="10665526" cy="3523914"/>
          </a:xfrm>
          <a:prstGeom prst="rect">
            <a:avLst/>
          </a:prstGeom>
          <a:gradFill rotWithShape="1">
            <a:gsLst>
              <a:gs pos="0">
                <a:srgbClr val="DDDDDD">
                  <a:alpha val="80000"/>
                </a:srgbClr>
              </a:gs>
              <a:gs pos="50000">
                <a:srgbClr val="FFFFFF"/>
              </a:gs>
              <a:gs pos="100000">
                <a:srgbClr val="DDDDDD">
                  <a:alpha val="80000"/>
                </a:srgbClr>
              </a:gs>
            </a:gsLst>
            <a:lin ang="5400000" scaled="1"/>
          </a:gradFill>
          <a:ln w="9525" algn="ctr">
            <a:noFill/>
            <a:miter lim="800000"/>
          </a:ln>
          <a:effectLst/>
        </p:spPr>
        <p:txBody>
          <a:bodyPr/>
          <a:lstStyle/>
          <a:p>
            <a:pPr marL="457200" indent="-457200">
              <a:lnSpc>
                <a:spcPct val="200000"/>
              </a:lnSpc>
              <a:buClr>
                <a:srgbClr val="000000"/>
              </a:buClr>
              <a:buSzPct val="50000"/>
              <a:buFont typeface="Wingdings" panose="05000000000000000000" pitchFamily="2" charset="2"/>
              <a:buChar char="l"/>
            </a:pPr>
            <a:r>
              <a:rPr lang="zh-CN" altLang="en-US" sz="1800" b="1" dirty="0">
                <a:solidFill>
                  <a:srgbClr val="000000"/>
                </a:solidFill>
                <a:ea typeface="+mj-ea"/>
              </a:rPr>
              <a:t>存算分离：</a:t>
            </a:r>
            <a:r>
              <a:rPr lang="zh-CN" altLang="en-US" sz="1800" dirty="0">
                <a:solidFill>
                  <a:srgbClr val="000000"/>
                </a:solidFill>
                <a:ea typeface="+mj-ea"/>
              </a:rPr>
              <a:t>存储层采用</a:t>
            </a:r>
            <a:r>
              <a:rPr lang="en-US" altLang="zh-CN" sz="1800" dirty="0">
                <a:solidFill>
                  <a:srgbClr val="000000"/>
                </a:solidFill>
                <a:ea typeface="+mj-ea"/>
              </a:rPr>
              <a:t>DFV</a:t>
            </a:r>
            <a:r>
              <a:rPr lang="zh-CN" altLang="en-US" sz="1800" dirty="0">
                <a:solidFill>
                  <a:srgbClr val="000000"/>
                </a:solidFill>
                <a:ea typeface="+mj-ea"/>
              </a:rPr>
              <a:t>高性能分布式存储，计算资源与存储资源按需独立扩展；</a:t>
            </a:r>
            <a:endParaRPr lang="zh-CN" altLang="en-US" sz="1800" dirty="0">
              <a:solidFill>
                <a:srgbClr val="000000"/>
              </a:solidFill>
              <a:ea typeface="+mj-ea"/>
            </a:endParaRPr>
          </a:p>
          <a:p>
            <a:pPr marL="457200" indent="-457200">
              <a:lnSpc>
                <a:spcPct val="200000"/>
              </a:lnSpc>
              <a:buClr>
                <a:srgbClr val="000000"/>
              </a:buClr>
              <a:buSzPct val="50000"/>
              <a:buFont typeface="Wingdings" panose="05000000000000000000" pitchFamily="2" charset="2"/>
              <a:buChar char="l"/>
            </a:pPr>
            <a:r>
              <a:rPr lang="zh-CN" altLang="en-US" sz="1800" b="1" dirty="0">
                <a:solidFill>
                  <a:srgbClr val="000000"/>
                </a:solidFill>
                <a:ea typeface="+mj-ea"/>
              </a:rPr>
              <a:t>极致可用：</a:t>
            </a:r>
            <a:r>
              <a:rPr lang="zh-CN" altLang="en-US" sz="1800" dirty="0">
                <a:solidFill>
                  <a:srgbClr val="000000"/>
                </a:solidFill>
                <a:ea typeface="+mj-ea"/>
              </a:rPr>
              <a:t>支持</a:t>
            </a:r>
            <a:r>
              <a:rPr lang="en-US" altLang="zh-CN" sz="1800" dirty="0">
                <a:solidFill>
                  <a:srgbClr val="000000"/>
                </a:solidFill>
                <a:ea typeface="+mj-ea"/>
              </a:rPr>
              <a:t>3~12</a:t>
            </a:r>
            <a:r>
              <a:rPr lang="zh-CN" altLang="en-US" sz="1800" dirty="0">
                <a:solidFill>
                  <a:srgbClr val="000000"/>
                </a:solidFill>
                <a:ea typeface="+mj-ea"/>
              </a:rPr>
              <a:t>节点分布式部署，容忍</a:t>
            </a:r>
            <a:r>
              <a:rPr lang="en-US" altLang="zh-CN" sz="1800" dirty="0">
                <a:solidFill>
                  <a:srgbClr val="000000"/>
                </a:solidFill>
                <a:ea typeface="+mj-ea"/>
              </a:rPr>
              <a:t>n-1</a:t>
            </a:r>
            <a:r>
              <a:rPr lang="zh-CN" altLang="en-US" sz="1800" dirty="0">
                <a:solidFill>
                  <a:srgbClr val="000000"/>
                </a:solidFill>
                <a:ea typeface="+mj-ea"/>
              </a:rPr>
              <a:t>个节点故障，</a:t>
            </a:r>
            <a:r>
              <a:rPr lang="en-US" altLang="zh-CN" sz="1800" dirty="0">
                <a:solidFill>
                  <a:srgbClr val="000000"/>
                </a:solidFill>
                <a:ea typeface="+mj-ea"/>
              </a:rPr>
              <a:t>3</a:t>
            </a:r>
            <a:r>
              <a:rPr lang="zh-CN" altLang="en-US" sz="1800" dirty="0">
                <a:solidFill>
                  <a:srgbClr val="000000"/>
                </a:solidFill>
                <a:ea typeface="+mj-ea"/>
              </a:rPr>
              <a:t>副本数据存储，保障数据安全；</a:t>
            </a:r>
            <a:endParaRPr lang="zh-CN" altLang="en-US" sz="1800" dirty="0">
              <a:solidFill>
                <a:srgbClr val="000000"/>
              </a:solidFill>
              <a:ea typeface="+mj-ea"/>
            </a:endParaRPr>
          </a:p>
          <a:p>
            <a:pPr marL="457200" indent="-457200">
              <a:lnSpc>
                <a:spcPct val="200000"/>
              </a:lnSpc>
              <a:buClr>
                <a:srgbClr val="000000"/>
              </a:buClr>
              <a:buSzPct val="50000"/>
              <a:buFont typeface="Wingdings" panose="05000000000000000000" pitchFamily="2" charset="2"/>
              <a:buChar char="l"/>
            </a:pPr>
            <a:r>
              <a:rPr lang="zh-CN" altLang="en-US" sz="1800" b="1" dirty="0">
                <a:solidFill>
                  <a:srgbClr val="000000"/>
                </a:solidFill>
                <a:ea typeface="+mj-ea"/>
              </a:rPr>
              <a:t>海量存储：</a:t>
            </a:r>
            <a:r>
              <a:rPr lang="zh-CN" altLang="en-US" sz="1800" dirty="0">
                <a:solidFill>
                  <a:srgbClr val="000000"/>
                </a:solidFill>
                <a:ea typeface="+mj-ea"/>
              </a:rPr>
              <a:t>最大支持</a:t>
            </a:r>
            <a:r>
              <a:rPr lang="en-US" altLang="zh-CN" sz="1800" dirty="0">
                <a:solidFill>
                  <a:srgbClr val="000000"/>
                </a:solidFill>
                <a:ea typeface="+mj-ea"/>
              </a:rPr>
              <a:t>96T</a:t>
            </a:r>
            <a:r>
              <a:rPr lang="zh-CN" altLang="en-US" sz="1800" dirty="0">
                <a:solidFill>
                  <a:srgbClr val="000000"/>
                </a:solidFill>
                <a:ea typeface="+mj-ea"/>
              </a:rPr>
              <a:t>存储容量；</a:t>
            </a:r>
            <a:endParaRPr lang="zh-CN" altLang="en-US" sz="1800" dirty="0">
              <a:solidFill>
                <a:srgbClr val="000000"/>
              </a:solidFill>
              <a:ea typeface="+mj-ea"/>
            </a:endParaRPr>
          </a:p>
          <a:p>
            <a:pPr marL="457200" indent="-457200">
              <a:lnSpc>
                <a:spcPct val="200000"/>
              </a:lnSpc>
              <a:buClr>
                <a:srgbClr val="000000"/>
              </a:buClr>
              <a:buSzPct val="50000"/>
              <a:buFont typeface="Wingdings" panose="05000000000000000000" pitchFamily="2" charset="2"/>
              <a:buChar char="l"/>
            </a:pPr>
            <a:r>
              <a:rPr lang="zh-CN" altLang="en-US" sz="1800" b="1" dirty="0">
                <a:solidFill>
                  <a:srgbClr val="000000"/>
                </a:solidFill>
                <a:ea typeface="+mj-ea"/>
              </a:rPr>
              <a:t>自主可控：</a:t>
            </a:r>
            <a:r>
              <a:rPr lang="zh-CN" altLang="en-US" sz="1800" dirty="0">
                <a:solidFill>
                  <a:srgbClr val="000000"/>
                </a:solidFill>
                <a:ea typeface="+mj-ea"/>
              </a:rPr>
              <a:t>支持鲲鹏架构；</a:t>
            </a:r>
            <a:endParaRPr lang="en-US" altLang="zh-CN" sz="1800" dirty="0">
              <a:solidFill>
                <a:srgbClr val="000000"/>
              </a:solidFill>
              <a:ea typeface="+mj-ea"/>
            </a:endParaRPr>
          </a:p>
          <a:p>
            <a:pPr marL="457200" indent="-457200">
              <a:lnSpc>
                <a:spcPct val="200000"/>
              </a:lnSpc>
              <a:buClr>
                <a:srgbClr val="000000"/>
              </a:buClr>
              <a:buSzPct val="50000"/>
              <a:buFont typeface="Wingdings" panose="05000000000000000000" pitchFamily="2" charset="2"/>
              <a:buChar char="l"/>
            </a:pPr>
            <a:r>
              <a:rPr lang="zh-CN" altLang="en-US" sz="1800" b="1" dirty="0">
                <a:solidFill>
                  <a:srgbClr val="000000"/>
                </a:solidFill>
                <a:ea typeface="+mj-ea"/>
              </a:rPr>
              <a:t>兼容性：</a:t>
            </a:r>
            <a:r>
              <a:rPr lang="zh-CN" altLang="en-US" sz="1800" dirty="0">
                <a:solidFill>
                  <a:srgbClr val="000000"/>
                </a:solidFill>
                <a:ea typeface="+mj-ea"/>
              </a:rPr>
              <a:t>兼容</a:t>
            </a:r>
            <a:r>
              <a:rPr lang="en-US" altLang="zh-CN" sz="1800" dirty="0" err="1">
                <a:solidFill>
                  <a:srgbClr val="000000"/>
                </a:solidFill>
                <a:ea typeface="+mj-ea"/>
              </a:rPr>
              <a:t>MongoDB</a:t>
            </a:r>
            <a:r>
              <a:rPr lang="zh-CN" altLang="en-US" sz="1800" dirty="0">
                <a:solidFill>
                  <a:srgbClr val="000000"/>
                </a:solidFill>
                <a:ea typeface="+mj-ea"/>
              </a:rPr>
              <a:t>协议，开发体验</a:t>
            </a:r>
            <a:r>
              <a:rPr lang="zh-CN" altLang="en-US" sz="1800" dirty="0" smtClean="0">
                <a:solidFill>
                  <a:srgbClr val="000000"/>
                </a:solidFill>
                <a:ea typeface="+mj-ea"/>
              </a:rPr>
              <a:t>一致</a:t>
            </a:r>
            <a:r>
              <a:rPr lang="zh-CN" altLang="en-US" sz="1800" dirty="0">
                <a:solidFill>
                  <a:srgbClr val="000000"/>
                </a:solidFill>
                <a:ea typeface="+mj-ea"/>
              </a:rPr>
              <a:t>。</a:t>
            </a:r>
            <a:endParaRPr lang="zh-CN" altLang="en-US" sz="1800" dirty="0">
              <a:solidFill>
                <a:srgbClr val="000000"/>
              </a:solidFill>
              <a:ea typeface="+mj-ea"/>
            </a:endParaRPr>
          </a:p>
          <a:p>
            <a:pPr marL="457200" indent="-457200">
              <a:lnSpc>
                <a:spcPct val="200000"/>
              </a:lnSpc>
              <a:buClr>
                <a:srgbClr val="000000"/>
              </a:buClr>
              <a:buFont typeface="Wingdings" panose="05000000000000000000" pitchFamily="2" charset="2"/>
              <a:buChar char="Ø"/>
            </a:pPr>
            <a:endParaRPr lang="zh-CN" altLang="en-US" sz="1800" dirty="0">
              <a:solidFill>
                <a:srgbClr val="000000"/>
              </a:solidFill>
              <a:ea typeface="+mj-ea"/>
            </a:endParaRPr>
          </a:p>
        </p:txBody>
      </p:sp>
      <p:sp>
        <p:nvSpPr>
          <p:cNvPr id="8" name="Rectangle 23"/>
          <p:cNvSpPr txBox="1">
            <a:spLocks noChangeArrowheads="1"/>
          </p:cNvSpPr>
          <p:nvPr/>
        </p:nvSpPr>
        <p:spPr bwMode="auto">
          <a:xfrm>
            <a:off x="602966" y="1059885"/>
            <a:ext cx="7742388" cy="510975"/>
          </a:xfrm>
          <a:prstGeom prst="rect">
            <a:avLst/>
          </a:prstGeom>
          <a:noFill/>
          <a:ln w="9525" algn="ctr">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338" tIns="34166" rIns="68338" bIns="34166" numCol="1" anchor="ctr" anchorCtr="0" compatLnSpc="1"/>
          <a:lstStyle>
            <a:defPPr>
              <a:defRPr lang="zh-CN"/>
            </a:defPPr>
            <a:lvl1pPr defTabSz="1219200" eaLnBrk="0" fontAlgn="auto" hangingPunct="0">
              <a:spcAft>
                <a:spcPts val="0"/>
              </a:spcAft>
              <a:buFont typeface="Arial" panose="020B0604020202020204" pitchFamily="34" charset="0"/>
              <a:buNone/>
              <a:defRPr sz="2400" b="1">
                <a:solidFill>
                  <a:srgbClr val="C00000"/>
                </a:solidFill>
                <a:latin typeface="微软雅黑" panose="020B0503020204020204" pitchFamily="34" charset="-122"/>
                <a:ea typeface="微软雅黑" panose="020B0503020204020204" pitchFamily="34" charset="-122"/>
                <a:cs typeface="+mj-cs"/>
              </a:defRPr>
            </a:lvl1pPr>
            <a:lvl2pPr>
              <a:defRPr sz="3200">
                <a:solidFill>
                  <a:srgbClr val="990000"/>
                </a:solidFill>
                <a:latin typeface="FrutigerNext LT Medium" pitchFamily="34" charset="0"/>
                <a:ea typeface="黑体" panose="02010609060101010101" pitchFamily="49" charset="-122"/>
                <a:cs typeface="宋体" panose="02010600030101010101" pitchFamily="2" charset="-122"/>
              </a:defRPr>
            </a:lvl2pPr>
            <a:lvl3pPr>
              <a:defRPr sz="3200">
                <a:solidFill>
                  <a:srgbClr val="990000"/>
                </a:solidFill>
                <a:latin typeface="FrutigerNext LT Medium" pitchFamily="34" charset="0"/>
                <a:ea typeface="黑体" panose="02010609060101010101" pitchFamily="49" charset="-122"/>
                <a:cs typeface="宋体" panose="02010600030101010101" pitchFamily="2" charset="-122"/>
              </a:defRPr>
            </a:lvl3pPr>
            <a:lvl4pPr>
              <a:defRPr sz="3200">
                <a:solidFill>
                  <a:srgbClr val="990000"/>
                </a:solidFill>
                <a:latin typeface="FrutigerNext LT Medium" pitchFamily="34" charset="0"/>
                <a:ea typeface="黑体" panose="02010609060101010101" pitchFamily="49" charset="-122"/>
                <a:cs typeface="宋体" panose="02010600030101010101" pitchFamily="2" charset="-122"/>
              </a:defRPr>
            </a:lvl4pPr>
            <a:lvl5pPr>
              <a:defRPr sz="3200">
                <a:solidFill>
                  <a:srgbClr val="990000"/>
                </a:solidFill>
                <a:latin typeface="FrutigerNext LT Medium" pitchFamily="34" charset="0"/>
                <a:ea typeface="黑体" panose="02010609060101010101" pitchFamily="49" charset="-122"/>
                <a:cs typeface="宋体" panose="02010600030101010101" pitchFamily="2" charset="-122"/>
              </a:defRPr>
            </a:lvl5pPr>
            <a:lvl6pPr marL="608965" fontAlgn="base">
              <a:spcBef>
                <a:spcPct val="0"/>
              </a:spcBef>
              <a:spcAft>
                <a:spcPct val="0"/>
              </a:spcAft>
              <a:defRPr sz="4300">
                <a:solidFill>
                  <a:srgbClr val="990000"/>
                </a:solidFill>
                <a:latin typeface="FrutigerNext LT Medium" pitchFamily="34" charset="0"/>
                <a:cs typeface="宋体" panose="02010600030101010101" pitchFamily="2" charset="-122"/>
              </a:defRPr>
            </a:lvl6pPr>
            <a:lvl7pPr marL="1217295" fontAlgn="base">
              <a:spcBef>
                <a:spcPct val="0"/>
              </a:spcBef>
              <a:spcAft>
                <a:spcPct val="0"/>
              </a:spcAft>
              <a:defRPr sz="4300">
                <a:solidFill>
                  <a:srgbClr val="990000"/>
                </a:solidFill>
                <a:latin typeface="FrutigerNext LT Medium" pitchFamily="34" charset="0"/>
                <a:cs typeface="宋体" panose="02010600030101010101" pitchFamily="2" charset="-122"/>
              </a:defRPr>
            </a:lvl7pPr>
            <a:lvl8pPr marL="1826260" fontAlgn="base">
              <a:spcBef>
                <a:spcPct val="0"/>
              </a:spcBef>
              <a:spcAft>
                <a:spcPct val="0"/>
              </a:spcAft>
              <a:defRPr sz="4300">
                <a:solidFill>
                  <a:srgbClr val="990000"/>
                </a:solidFill>
                <a:latin typeface="FrutigerNext LT Medium" pitchFamily="34" charset="0"/>
                <a:cs typeface="宋体" panose="02010600030101010101" pitchFamily="2" charset="-122"/>
              </a:defRPr>
            </a:lvl8pPr>
            <a:lvl9pPr marL="2434590" fontAlgn="base">
              <a:spcBef>
                <a:spcPct val="0"/>
              </a:spcBef>
              <a:spcAft>
                <a:spcPct val="0"/>
              </a:spcAft>
              <a:defRPr sz="4300">
                <a:solidFill>
                  <a:srgbClr val="990000"/>
                </a:solidFill>
                <a:latin typeface="FrutigerNext LT Medium" pitchFamily="34" charset="0"/>
                <a:cs typeface="宋体" panose="02010600030101010101" pitchFamily="2" charset="-122"/>
              </a:defRPr>
            </a:lvl9pPr>
          </a:lstStyle>
          <a:p>
            <a:endParaRPr lang="zh-CN" altLang="en-US" sz="2400" dirty="0"/>
          </a:p>
        </p:txBody>
      </p:sp>
      <p:sp>
        <p:nvSpPr>
          <p:cNvPr id="4" name="AutoShape 3"/>
          <p:cNvSpPr>
            <a:spLocks noChangeArrowheads="1"/>
          </p:cNvSpPr>
          <p:nvPr/>
        </p:nvSpPr>
        <p:spPr bwMode="auto">
          <a:xfrm>
            <a:off x="731288" y="1519518"/>
            <a:ext cx="10665525" cy="569972"/>
          </a:xfrm>
          <a:prstGeom prst="roundRect">
            <a:avLst>
              <a:gd name="adj" fmla="val 8477"/>
            </a:avLst>
          </a:prstGeom>
          <a:solidFill>
            <a:srgbClr val="8E0000"/>
          </a:solidFill>
          <a:ln w="9525">
            <a:noFill/>
            <a:round/>
          </a:ln>
          <a:effectLst/>
        </p:spPr>
        <p:txBody>
          <a:bodyPr lIns="68499" tIns="34251" rIns="68499" bIns="34251" anchor="ctr"/>
          <a:lstStyle/>
          <a:p>
            <a:pPr defTabSz="685800">
              <a:spcBef>
                <a:spcPct val="50000"/>
              </a:spcBef>
              <a:buClr>
                <a:srgbClr val="1F3F5F"/>
              </a:buClr>
            </a:pPr>
            <a:r>
              <a:rPr lang="zh-CN" altLang="en-US" sz="2000" b="1" dirty="0">
                <a:solidFill>
                  <a:srgbClr val="FFFFFF"/>
                </a:solidFill>
                <a:ea typeface="+mj-ea"/>
                <a:cs typeface="Arial" panose="020B0604020202020204" pitchFamily="34" charset="0"/>
              </a:rPr>
              <a:t>存算分离、极致可用、海量存储</a:t>
            </a:r>
            <a:endParaRPr lang="en-US" altLang="zh-CN" sz="2000" b="1" dirty="0">
              <a:solidFill>
                <a:srgbClr val="F4A100"/>
              </a:solidFill>
              <a:ea typeface="+mj-ea"/>
            </a:endParaRPr>
          </a:p>
        </p:txBody>
      </p:sp>
      <p:sp>
        <p:nvSpPr>
          <p:cNvPr id="2" name="标题 1"/>
          <p:cNvSpPr>
            <a:spLocks noGrp="1"/>
          </p:cNvSpPr>
          <p:nvPr>
            <p:ph type="title"/>
          </p:nvPr>
        </p:nvSpPr>
        <p:spPr/>
        <p:txBody>
          <a:bodyPr/>
          <a:lstStyle/>
          <a:p>
            <a:r>
              <a:rPr lang="en-US" altLang="zh-CN" dirty="0" err="1"/>
              <a:t>GaussDB</a:t>
            </a:r>
            <a:r>
              <a:rPr lang="en-US" altLang="zh-CN" dirty="0"/>
              <a:t>(for Mongo</a:t>
            </a:r>
            <a:r>
              <a:rPr lang="en-US" altLang="zh-CN" dirty="0" smtClean="0"/>
              <a:t>)</a:t>
            </a:r>
            <a:r>
              <a:rPr lang="zh-CN" altLang="en-US" dirty="0" smtClean="0"/>
              <a:t>产品特点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177" y="410400"/>
            <a:ext cx="10151736" cy="640800"/>
          </a:xfrm>
        </p:spPr>
        <p:txBody>
          <a:bodyPr/>
          <a:lstStyle/>
          <a:p>
            <a:r>
              <a:rPr lang="en-US" altLang="zh-CN" dirty="0" err="1" smtClean="0"/>
              <a:t>GaussDB</a:t>
            </a:r>
            <a:r>
              <a:rPr lang="en-US" altLang="zh-CN" dirty="0" smtClean="0"/>
              <a:t>(for </a:t>
            </a:r>
            <a:r>
              <a:rPr lang="en-US" altLang="zh-CN" dirty="0"/>
              <a:t>Mongo)</a:t>
            </a:r>
            <a:r>
              <a:rPr lang="zh-CN" altLang="en-US" dirty="0"/>
              <a:t>：存储计算分离的技术创新</a:t>
            </a:r>
            <a:endParaRPr lang="zh-CN" altLang="en-US" dirty="0"/>
          </a:p>
        </p:txBody>
      </p:sp>
      <p:graphicFrame>
        <p:nvGraphicFramePr>
          <p:cNvPr id="3" name="表格 2"/>
          <p:cNvGraphicFramePr>
            <a:graphicFrameLocks noGrp="1"/>
          </p:cNvGraphicFramePr>
          <p:nvPr/>
        </p:nvGraphicFramePr>
        <p:xfrm>
          <a:off x="460894" y="4236792"/>
          <a:ext cx="7782587" cy="2150175"/>
        </p:xfrm>
        <a:graphic>
          <a:graphicData uri="http://schemas.openxmlformats.org/drawingml/2006/table">
            <a:tbl>
              <a:tblPr firstRow="1" bandRow="1"/>
              <a:tblGrid>
                <a:gridCol w="840049"/>
                <a:gridCol w="3053640"/>
                <a:gridCol w="3888898"/>
              </a:tblGrid>
              <a:tr h="203588">
                <a:tc>
                  <a:txBody>
                    <a:bodyPr/>
                    <a:lstStyle/>
                    <a:p>
                      <a:pPr algn="ctr"/>
                      <a:r>
                        <a:rPr lang="zh-CN" altLang="en-US" sz="1100" b="1" dirty="0" smtClean="0"/>
                        <a:t>内容</a:t>
                      </a:r>
                      <a:endParaRPr lang="en-US" sz="1100" b="1"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100" b="1" dirty="0" smtClean="0"/>
                        <a:t>社区版</a:t>
                      </a:r>
                      <a:r>
                        <a:rPr lang="en-US" altLang="zh-CN" sz="1100" b="1" dirty="0" err="1" smtClean="0"/>
                        <a:t>MongoDB</a:t>
                      </a:r>
                      <a:endParaRPr lang="en-US" sz="1100" b="1" dirty="0">
                        <a:latin typeface="微软雅黑" panose="020B0503020204020204" pitchFamily="34" charset="-122"/>
                        <a:ea typeface="微软雅黑" panose="020B0503020204020204" pitchFamily="34" charset="-122"/>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100" b="1" dirty="0" err="1" smtClean="0"/>
                        <a:t>GaussDB</a:t>
                      </a:r>
                      <a:r>
                        <a:rPr lang="en-US" altLang="zh-CN" sz="1100" b="1" dirty="0" smtClean="0"/>
                        <a:t> (for Mongo)</a:t>
                      </a:r>
                      <a:endParaRPr lang="en-US" sz="1100" b="1" dirty="0">
                        <a:latin typeface="微软雅黑" panose="020B0503020204020204" pitchFamily="34" charset="-122"/>
                        <a:ea typeface="微软雅黑" panose="020B0503020204020204" pitchFamily="34" charset="-122"/>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259347">
                <a:tc>
                  <a:txBody>
                    <a:bodyPr/>
                    <a:lstStyle/>
                    <a:p>
                      <a:r>
                        <a:rPr lang="zh-CN" altLang="en-US" sz="1100" dirty="0" smtClean="0"/>
                        <a:t>性能</a:t>
                      </a:r>
                      <a:endParaRPr lang="en-US" sz="11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tcPr>
                </a:tc>
                <a:tc>
                  <a:txBody>
                    <a:bodyPr/>
                    <a:lstStyle/>
                    <a:p>
                      <a:r>
                        <a:rPr lang="zh-CN" altLang="en-US" sz="1100" dirty="0" smtClean="0"/>
                        <a:t>一个</a:t>
                      </a:r>
                      <a:r>
                        <a:rPr lang="en-US" altLang="zh-CN" sz="1100" dirty="0" smtClean="0"/>
                        <a:t>Shard Server</a:t>
                      </a:r>
                      <a:r>
                        <a:rPr lang="zh-CN" altLang="en-US" sz="1100" dirty="0" smtClean="0"/>
                        <a:t>节点承担读写压力</a:t>
                      </a:r>
                      <a:endParaRPr lang="en-US" sz="1100" dirty="0">
                        <a:latin typeface="微软雅黑" panose="020B0503020204020204" pitchFamily="34" charset="-122"/>
                        <a:ea typeface="微软雅黑" panose="020B0503020204020204" pitchFamily="34" charset="-122"/>
                      </a:endParaRPr>
                    </a:p>
                  </a:txBody>
                  <a:tcPr/>
                </a:tc>
                <a:tc>
                  <a:txBody>
                    <a:bodyPr/>
                    <a:lstStyle/>
                    <a:p>
                      <a:r>
                        <a:rPr lang="zh-CN" altLang="en-US" sz="1100" dirty="0" smtClean="0"/>
                        <a:t>三个</a:t>
                      </a:r>
                      <a:r>
                        <a:rPr lang="en-US" altLang="zh-CN" sz="1100" dirty="0" smtClean="0"/>
                        <a:t>Shard Server</a:t>
                      </a:r>
                      <a:r>
                        <a:rPr lang="zh-CN" altLang="en-US" sz="1100" dirty="0" smtClean="0"/>
                        <a:t>分担读写压力，相同成本</a:t>
                      </a:r>
                      <a:r>
                        <a:rPr lang="en-US" altLang="zh-CN" sz="1100" dirty="0" smtClean="0"/>
                        <a:t>2~3</a:t>
                      </a:r>
                      <a:r>
                        <a:rPr lang="zh-CN" altLang="en-US" sz="1100" dirty="0" smtClean="0"/>
                        <a:t>倍性能。</a:t>
                      </a:r>
                      <a:endParaRPr lang="en-US" sz="1100" dirty="0">
                        <a:latin typeface="微软雅黑" panose="020B0503020204020204" pitchFamily="34" charset="-122"/>
                        <a:ea typeface="微软雅黑" panose="020B0503020204020204" pitchFamily="34" charset="-122"/>
                      </a:endParaRPr>
                    </a:p>
                  </a:txBody>
                  <a:tcPr>
                    <a:lnR w="28575" cap="flat" cmpd="sng" algn="ctr">
                      <a:solidFill>
                        <a:schemeClr val="tx1"/>
                      </a:solidFill>
                      <a:prstDash val="solid"/>
                      <a:round/>
                      <a:headEnd type="none" w="med" len="med"/>
                      <a:tailEnd type="none" w="med" len="med"/>
                    </a:lnR>
                  </a:tcPr>
                </a:tc>
              </a:tr>
              <a:tr h="259347">
                <a:tc>
                  <a:txBody>
                    <a:bodyPr/>
                    <a:lstStyle/>
                    <a:p>
                      <a:pPr marL="0" algn="l" defTabSz="914400" rtl="0" eaLnBrk="1" latinLnBrk="0" hangingPunct="1"/>
                      <a:r>
                        <a:rPr lang="zh-CN" altLang="en-US" sz="1100" kern="1200" dirty="0" smtClean="0"/>
                        <a:t>成本</a:t>
                      </a:r>
                      <a:endParaRPr lang="en-US" sz="1100" kern="1200" dirty="0">
                        <a:solidFill>
                          <a:schemeClr val="dk1"/>
                        </a:solidFill>
                        <a:latin typeface="微软雅黑" panose="020B0503020204020204" pitchFamily="34" charset="-122"/>
                        <a:ea typeface="微软雅黑" panose="020B0503020204020204" pitchFamily="34" charset="-122"/>
                        <a:cs typeface="+mn-cs"/>
                      </a:endParaRPr>
                    </a:p>
                  </a:txBody>
                  <a:tcPr>
                    <a:lnL w="28575" cap="flat" cmpd="sng" algn="ctr">
                      <a:solidFill>
                        <a:schemeClr val="tx1"/>
                      </a:solidFill>
                      <a:prstDash val="solid"/>
                      <a:round/>
                      <a:headEnd type="none" w="med" len="med"/>
                      <a:tailEnd type="none" w="med" len="med"/>
                    </a:lnL>
                  </a:tcPr>
                </a:tc>
                <a:tc>
                  <a:txBody>
                    <a:bodyPr/>
                    <a:lstStyle/>
                    <a:p>
                      <a:pPr marL="0" algn="l" defTabSz="914400" rtl="0" eaLnBrk="1" latinLnBrk="0" hangingPunct="1"/>
                      <a:r>
                        <a:rPr lang="zh-CN" altLang="en-US" sz="1100" kern="1200" dirty="0" smtClean="0"/>
                        <a:t>存储成本：两层复制，</a:t>
                      </a:r>
                      <a:r>
                        <a:rPr lang="en-US" altLang="zh-CN" sz="1100" kern="1200" dirty="0" smtClean="0"/>
                        <a:t>3</a:t>
                      </a:r>
                      <a:r>
                        <a:rPr lang="zh-CN" altLang="en-US" sz="1100" kern="1200" dirty="0" smtClean="0"/>
                        <a:t>*</a:t>
                      </a:r>
                      <a:r>
                        <a:rPr lang="en-US" altLang="zh-CN" sz="1100" kern="1200" dirty="0" smtClean="0"/>
                        <a:t>3</a:t>
                      </a:r>
                      <a:r>
                        <a:rPr lang="zh-CN" altLang="en-US" sz="1100" kern="1200" dirty="0" smtClean="0"/>
                        <a:t>共</a:t>
                      </a:r>
                      <a:r>
                        <a:rPr lang="en-US" altLang="zh-CN" sz="1100" kern="1200" dirty="0" smtClean="0"/>
                        <a:t>9</a:t>
                      </a:r>
                      <a:r>
                        <a:rPr lang="zh-CN" altLang="en-US" sz="1100" kern="1200" dirty="0" smtClean="0"/>
                        <a:t>副本存储；</a:t>
                      </a:r>
                      <a:endParaRPr lang="en-US" altLang="zh-CN" sz="1100" kern="1200" dirty="0" smtClean="0"/>
                    </a:p>
                    <a:p>
                      <a:pPr marL="0" algn="l" defTabSz="914400" rtl="0" eaLnBrk="1" latinLnBrk="0" hangingPunct="1"/>
                      <a:r>
                        <a:rPr lang="zh-CN" altLang="en-US" sz="1100" kern="1200" dirty="0" smtClean="0"/>
                        <a:t>存储计算绑定，同步扩展；</a:t>
                      </a:r>
                      <a:endParaRPr lang="en-US" altLang="zh-CN" sz="1100" kern="120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kern="1200" dirty="0" smtClean="0"/>
                        <a:t>起配成本：副本集</a:t>
                      </a:r>
                      <a:r>
                        <a:rPr lang="en-US" altLang="zh-CN" sz="1100" kern="1200" dirty="0" smtClean="0"/>
                        <a:t>3</a:t>
                      </a:r>
                      <a:r>
                        <a:rPr lang="zh-CN" altLang="en-US" sz="1100" kern="1200" dirty="0" smtClean="0"/>
                        <a:t>节点，集群模式</a:t>
                      </a:r>
                      <a:r>
                        <a:rPr lang="en-US" altLang="zh-CN" sz="1100" kern="1200" dirty="0" smtClean="0"/>
                        <a:t>11</a:t>
                      </a:r>
                      <a:r>
                        <a:rPr lang="zh-CN" altLang="en-US" sz="1100" kern="1200" dirty="0" smtClean="0"/>
                        <a:t>节点；</a:t>
                      </a:r>
                      <a:endParaRPr lang="en-US" sz="1100" kern="1200" dirty="0" smtClean="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zh-CN" altLang="en-US" sz="1100" kern="1200" dirty="0" smtClean="0"/>
                        <a:t>存储成本：仅存储层</a:t>
                      </a:r>
                      <a:r>
                        <a:rPr lang="en-US" altLang="zh-CN" sz="1100" kern="1200" dirty="0" smtClean="0"/>
                        <a:t>3</a:t>
                      </a:r>
                      <a:r>
                        <a:rPr lang="zh-CN" altLang="en-US" sz="1100" kern="1200" dirty="0" smtClean="0"/>
                        <a:t>副本复制</a:t>
                      </a:r>
                      <a:endParaRPr lang="en-US" altLang="zh-CN" sz="1100" kern="1200" dirty="0" smtClean="0"/>
                    </a:p>
                    <a:p>
                      <a:pPr marL="0" algn="l" defTabSz="914400" rtl="0" eaLnBrk="1" latinLnBrk="0" hangingPunct="1"/>
                      <a:r>
                        <a:rPr lang="zh-CN" altLang="en-US" sz="1100" kern="1200" dirty="0" smtClean="0"/>
                        <a:t>存储计算分别按需扩展，降低</a:t>
                      </a:r>
                      <a:r>
                        <a:rPr lang="en-US" altLang="zh-CN" sz="1100" kern="1200" dirty="0" smtClean="0"/>
                        <a:t>20%~40%</a:t>
                      </a:r>
                      <a:r>
                        <a:rPr lang="zh-CN" altLang="en-US" sz="1100" kern="1200" dirty="0" smtClean="0"/>
                        <a:t>成本；</a:t>
                      </a:r>
                      <a:endParaRPr lang="en-US" altLang="zh-CN" sz="1100" kern="120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kern="1200" dirty="0" smtClean="0"/>
                        <a:t>起配成本：只支持集群模式，</a:t>
                      </a:r>
                      <a:r>
                        <a:rPr lang="en-US" altLang="zh-CN" sz="1100" kern="1200" dirty="0" smtClean="0"/>
                        <a:t>7</a:t>
                      </a:r>
                      <a:r>
                        <a:rPr lang="zh-CN" altLang="en-US" sz="1100" kern="1200" dirty="0" smtClean="0"/>
                        <a:t>节点起配。</a:t>
                      </a:r>
                      <a:endParaRPr lang="en-US" sz="1100" kern="1200" dirty="0" smtClean="0">
                        <a:solidFill>
                          <a:schemeClr val="dk1"/>
                        </a:solidFill>
                        <a:latin typeface="微软雅黑" panose="020B0503020204020204" pitchFamily="34" charset="-122"/>
                        <a:ea typeface="微软雅黑" panose="020B0503020204020204" pitchFamily="34" charset="-122"/>
                        <a:cs typeface="+mn-cs"/>
                      </a:endParaRPr>
                    </a:p>
                  </a:txBody>
                  <a:tcPr>
                    <a:lnR w="28575" cap="flat" cmpd="sng" algn="ctr">
                      <a:solidFill>
                        <a:schemeClr val="tx1"/>
                      </a:solidFill>
                      <a:prstDash val="solid"/>
                      <a:round/>
                      <a:headEnd type="none" w="med" len="med"/>
                      <a:tailEnd type="none" w="med" len="med"/>
                    </a:lnR>
                  </a:tcPr>
                </a:tc>
              </a:tr>
              <a:tr h="259347">
                <a:tc>
                  <a:txBody>
                    <a:bodyPr/>
                    <a:lstStyle/>
                    <a:p>
                      <a:pPr marL="0" algn="l" defTabSz="914400" rtl="0" eaLnBrk="1" latinLnBrk="0" hangingPunct="1"/>
                      <a:r>
                        <a:rPr lang="en-US" sz="1100" kern="1200" dirty="0" smtClean="0"/>
                        <a:t>HA</a:t>
                      </a:r>
                      <a:endParaRPr lang="en-US" sz="1100" kern="1200" dirty="0">
                        <a:solidFill>
                          <a:schemeClr val="dk1"/>
                        </a:solidFill>
                        <a:latin typeface="微软雅黑" panose="020B0503020204020204" pitchFamily="34" charset="-122"/>
                        <a:ea typeface="微软雅黑" panose="020B0503020204020204" pitchFamily="34" charset="-122"/>
                        <a:cs typeface="+mn-cs"/>
                      </a:endParaRPr>
                    </a:p>
                  </a:txBody>
                  <a:tcPr>
                    <a:lnL w="28575" cap="flat" cmpd="sng" algn="ctr">
                      <a:solidFill>
                        <a:schemeClr val="tx1"/>
                      </a:solidFill>
                      <a:prstDash val="solid"/>
                      <a:round/>
                      <a:headEnd type="none" w="med" len="med"/>
                      <a:tailEnd type="none" w="med" len="med"/>
                    </a:lnL>
                  </a:tcPr>
                </a:tc>
                <a:tc>
                  <a:txBody>
                    <a:bodyPr/>
                    <a:lstStyle/>
                    <a:p>
                      <a:pPr marL="0" algn="l" defTabSz="914400" rtl="0" eaLnBrk="1" latinLnBrk="0" hangingPunct="1"/>
                      <a:r>
                        <a:rPr lang="zh-CN" altLang="en-US" sz="1100" kern="1200" dirty="0" smtClean="0"/>
                        <a:t>副本集主备切换，</a:t>
                      </a:r>
                      <a:r>
                        <a:rPr lang="en-US" altLang="zh-CN" sz="1100" kern="1200" dirty="0" smtClean="0"/>
                        <a:t>10s</a:t>
                      </a:r>
                      <a:r>
                        <a:rPr lang="zh-CN" altLang="en-US" sz="1100" kern="1200" dirty="0" smtClean="0"/>
                        <a:t>。</a:t>
                      </a:r>
                      <a:endParaRPr lang="en-US" sz="11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sz="1100" kern="1200" dirty="0" err="1" smtClean="0"/>
                        <a:t>S</a:t>
                      </a:r>
                      <a:r>
                        <a:rPr lang="en-US" altLang="zh-CN" sz="1100" kern="1200" dirty="0" err="1" smtClean="0"/>
                        <a:t>hardServer</a:t>
                      </a:r>
                      <a:r>
                        <a:rPr lang="zh-CN" altLang="en-US" sz="1100" kern="1200" dirty="0" smtClean="0"/>
                        <a:t>间</a:t>
                      </a:r>
                      <a:r>
                        <a:rPr lang="en-US" altLang="zh-CN" sz="1100" kern="1200" dirty="0" smtClean="0"/>
                        <a:t>Failover</a:t>
                      </a:r>
                      <a:r>
                        <a:rPr lang="zh-CN" altLang="en-US" sz="1100" kern="1200" dirty="0" smtClean="0"/>
                        <a:t>，</a:t>
                      </a:r>
                      <a:r>
                        <a:rPr lang="en-US" altLang="zh-CN" sz="1100" kern="1200" dirty="0" smtClean="0"/>
                        <a:t>&lt;30s</a:t>
                      </a:r>
                      <a:r>
                        <a:rPr lang="zh-CN" altLang="en-US" sz="1100" kern="1200" dirty="0" smtClean="0"/>
                        <a:t>。</a:t>
                      </a:r>
                      <a:endParaRPr lang="en-US" sz="1100" kern="1200" dirty="0">
                        <a:solidFill>
                          <a:schemeClr val="dk1"/>
                        </a:solidFill>
                        <a:latin typeface="微软雅黑" panose="020B0503020204020204" pitchFamily="34" charset="-122"/>
                        <a:ea typeface="微软雅黑" panose="020B0503020204020204" pitchFamily="34" charset="-122"/>
                        <a:cs typeface="+mn-cs"/>
                      </a:endParaRPr>
                    </a:p>
                  </a:txBody>
                  <a:tcPr>
                    <a:lnR w="28575" cap="flat" cmpd="sng" algn="ctr">
                      <a:solidFill>
                        <a:schemeClr val="tx1"/>
                      </a:solidFill>
                      <a:prstDash val="solid"/>
                      <a:round/>
                      <a:headEnd type="none" w="med" len="med"/>
                      <a:tailEnd type="none" w="med" len="med"/>
                    </a:lnR>
                  </a:tcPr>
                </a:tc>
              </a:tr>
              <a:tr h="259347">
                <a:tc>
                  <a:txBody>
                    <a:bodyPr/>
                    <a:lstStyle/>
                    <a:p>
                      <a:r>
                        <a:rPr lang="zh-CN" altLang="en-US" sz="1100" dirty="0" smtClean="0"/>
                        <a:t>扩容</a:t>
                      </a:r>
                      <a:endParaRPr lang="en-US" sz="11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tcPr>
                </a:tc>
                <a:tc>
                  <a:txBody>
                    <a:bodyPr/>
                    <a:lstStyle/>
                    <a:p>
                      <a:r>
                        <a:rPr lang="zh-CN" altLang="en-US" sz="1100" dirty="0" smtClean="0"/>
                        <a:t>小时</a:t>
                      </a:r>
                      <a:r>
                        <a:rPr lang="en-US" altLang="zh-CN" sz="1100" dirty="0" smtClean="0"/>
                        <a:t>~</a:t>
                      </a:r>
                      <a:r>
                        <a:rPr lang="zh-CN" altLang="en-US" sz="1100" dirty="0" smtClean="0"/>
                        <a:t>天级；</a:t>
                      </a:r>
                      <a:r>
                        <a:rPr lang="zh-CN" altLang="en-US" sz="1100" kern="1200" dirty="0" smtClean="0"/>
                        <a:t>扩容步长</a:t>
                      </a:r>
                      <a:r>
                        <a:rPr lang="en-US" altLang="zh-CN" sz="1100" kern="1200" dirty="0" smtClean="0"/>
                        <a:t>3</a:t>
                      </a:r>
                      <a:r>
                        <a:rPr lang="zh-CN" altLang="en-US" sz="1100" kern="1200" dirty="0" smtClean="0"/>
                        <a:t>节点。</a:t>
                      </a:r>
                      <a:endParaRPr lang="en-US" sz="1100" dirty="0">
                        <a:latin typeface="微软雅黑" panose="020B0503020204020204" pitchFamily="34" charset="-122"/>
                        <a:ea typeface="微软雅黑" panose="020B0503020204020204" pitchFamily="34" charset="-122"/>
                      </a:endParaRPr>
                    </a:p>
                  </a:txBody>
                  <a:tcPr/>
                </a:tc>
                <a:tc>
                  <a:txBody>
                    <a:bodyPr/>
                    <a:lstStyle/>
                    <a:p>
                      <a:r>
                        <a:rPr lang="zh-CN" altLang="en-US" sz="1100" dirty="0" smtClean="0"/>
                        <a:t>分钟级完成，</a:t>
                      </a:r>
                      <a:r>
                        <a:rPr lang="en-US" altLang="zh-CN" sz="1100" dirty="0" smtClean="0"/>
                        <a:t>100</a:t>
                      </a:r>
                      <a:r>
                        <a:rPr lang="zh-CN" altLang="en-US" sz="1100" dirty="0" smtClean="0"/>
                        <a:t>倍以上性能提升；</a:t>
                      </a:r>
                      <a:r>
                        <a:rPr lang="zh-CN" altLang="en-US" sz="1100" kern="1200" dirty="0" smtClean="0"/>
                        <a:t>扩容步长</a:t>
                      </a:r>
                      <a:r>
                        <a:rPr lang="en-US" altLang="zh-CN" sz="1100" kern="1200" dirty="0" smtClean="0"/>
                        <a:t>1</a:t>
                      </a:r>
                      <a:r>
                        <a:rPr lang="zh-CN" altLang="en-US" sz="1100" kern="1200" dirty="0" smtClean="0"/>
                        <a:t>节点。</a:t>
                      </a:r>
                      <a:endParaRPr lang="en-US" sz="1100" dirty="0">
                        <a:latin typeface="微软雅黑" panose="020B0503020204020204" pitchFamily="34" charset="-122"/>
                        <a:ea typeface="微软雅黑" panose="020B0503020204020204" pitchFamily="34" charset="-122"/>
                      </a:endParaRPr>
                    </a:p>
                  </a:txBody>
                  <a:tcPr>
                    <a:lnR w="28575" cap="flat" cmpd="sng" algn="ctr">
                      <a:solidFill>
                        <a:schemeClr val="tx1"/>
                      </a:solidFill>
                      <a:prstDash val="solid"/>
                      <a:round/>
                      <a:headEnd type="none" w="med" len="med"/>
                      <a:tailEnd type="none" w="med" len="med"/>
                    </a:lnR>
                  </a:tcPr>
                </a:tc>
              </a:tr>
              <a:tr h="259347">
                <a:tc>
                  <a:txBody>
                    <a:bodyPr/>
                    <a:lstStyle/>
                    <a:p>
                      <a:r>
                        <a:rPr lang="zh-CN" altLang="en-US" sz="1100" dirty="0" smtClean="0"/>
                        <a:t>备份恢复</a:t>
                      </a:r>
                      <a:endParaRPr lang="en-US" sz="1100" b="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tcPr>
                </a:tc>
                <a:tc>
                  <a:txBody>
                    <a:bodyPr/>
                    <a:lstStyle/>
                    <a:p>
                      <a:r>
                        <a:rPr lang="zh-CN" altLang="en-US" sz="1100" dirty="0" smtClean="0"/>
                        <a:t>逻辑备份，小时级。</a:t>
                      </a:r>
                      <a:endParaRPr lang="en-US" sz="1100" b="0" dirty="0">
                        <a:latin typeface="微软雅黑" panose="020B0503020204020204" pitchFamily="34" charset="-122"/>
                        <a:ea typeface="微软雅黑" panose="020B0503020204020204" pitchFamily="34" charset="-122"/>
                      </a:endParaRPr>
                    </a:p>
                  </a:txBody>
                  <a:tcPr/>
                </a:tc>
                <a:tc>
                  <a:txBody>
                    <a:bodyPr/>
                    <a:lstStyle/>
                    <a:p>
                      <a:r>
                        <a:rPr lang="zh-CN" altLang="en-US" sz="1100" dirty="0" smtClean="0"/>
                        <a:t>基于快照的物理备份，分钟级，</a:t>
                      </a:r>
                      <a:r>
                        <a:rPr lang="en-US" altLang="zh-CN" sz="1100" dirty="0" smtClean="0"/>
                        <a:t>10</a:t>
                      </a:r>
                      <a:r>
                        <a:rPr lang="zh-CN" altLang="en-US" sz="1100" dirty="0" smtClean="0"/>
                        <a:t>倍性能提升。</a:t>
                      </a:r>
                      <a:endParaRPr lang="en-US" sz="1100" b="0" dirty="0">
                        <a:latin typeface="微软雅黑" panose="020B0503020204020204" pitchFamily="34" charset="-122"/>
                        <a:ea typeface="微软雅黑" panose="020B0503020204020204" pitchFamily="34" charset="-122"/>
                      </a:endParaRPr>
                    </a:p>
                  </a:txBody>
                  <a:tcPr>
                    <a:lnR w="28575" cap="flat" cmpd="sng" algn="ctr">
                      <a:solidFill>
                        <a:schemeClr val="tx1"/>
                      </a:solidFill>
                      <a:prstDash val="solid"/>
                      <a:round/>
                      <a:headEnd type="none" w="med" len="med"/>
                      <a:tailEnd type="none" w="med" len="med"/>
                    </a:lnR>
                  </a:tcPr>
                </a:tc>
              </a:tr>
              <a:tr h="259347">
                <a:tc>
                  <a:txBody>
                    <a:bodyPr/>
                    <a:lstStyle/>
                    <a:p>
                      <a:r>
                        <a:rPr lang="zh-CN" altLang="en-US" sz="1100" dirty="0" smtClean="0"/>
                        <a:t>生态兼容</a:t>
                      </a:r>
                      <a:endParaRPr lang="en-US" sz="1100" b="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US" sz="1100" dirty="0" smtClean="0"/>
                        <a:t>100</a:t>
                      </a:r>
                      <a:r>
                        <a:rPr lang="en-US" altLang="zh-CN" sz="1100" dirty="0" smtClean="0"/>
                        <a:t>%</a:t>
                      </a:r>
                      <a:r>
                        <a:rPr lang="zh-CN" altLang="en-US" sz="1100" dirty="0" smtClean="0"/>
                        <a:t>兼容，屏蔽高危、管理类命令。</a:t>
                      </a:r>
                      <a:endParaRPr lang="en-US" sz="1100" b="0" dirty="0">
                        <a:latin typeface="微软雅黑" panose="020B0503020204020204" pitchFamily="34" charset="-122"/>
                        <a:ea typeface="微软雅黑" panose="020B0503020204020204" pitchFamily="34" charset="-122"/>
                      </a:endParaRPr>
                    </a:p>
                  </a:txBody>
                  <a:tcPr>
                    <a:lnB w="28575" cap="flat" cmpd="sng" algn="ctr">
                      <a:solidFill>
                        <a:schemeClr val="tx1"/>
                      </a:solidFill>
                      <a:prstDash val="solid"/>
                      <a:round/>
                      <a:headEnd type="none" w="med" len="med"/>
                      <a:tailEnd type="none" w="med" len="med"/>
                    </a:lnB>
                  </a:tcPr>
                </a:tc>
                <a:tc>
                  <a:txBody>
                    <a:bodyPr/>
                    <a:lstStyle/>
                    <a:p>
                      <a:r>
                        <a:rPr lang="zh-CN" altLang="en-US" sz="1100" dirty="0" smtClean="0"/>
                        <a:t>多屏蔽</a:t>
                      </a:r>
                      <a:r>
                        <a:rPr lang="en-US" altLang="zh-CN" sz="1100" dirty="0" err="1" smtClean="0"/>
                        <a:t>convertToCapped</a:t>
                      </a:r>
                      <a:r>
                        <a:rPr lang="zh-CN" altLang="en-US" sz="1100" dirty="0" smtClean="0"/>
                        <a:t>、已有表重新</a:t>
                      </a:r>
                      <a:r>
                        <a:rPr lang="en-US" altLang="zh-CN" sz="1100" dirty="0" smtClean="0"/>
                        <a:t>Shard</a:t>
                      </a:r>
                      <a:r>
                        <a:rPr lang="zh-CN" altLang="en-US" sz="1100" dirty="0" smtClean="0"/>
                        <a:t>；</a:t>
                      </a:r>
                      <a:endParaRPr lang="en-US" sz="1100" b="0" dirty="0">
                        <a:latin typeface="微软雅黑" panose="020B0503020204020204" pitchFamily="34" charset="-122"/>
                        <a:ea typeface="微软雅黑" panose="020B0503020204020204" pitchFamily="34" charset="-122"/>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grpSp>
        <p:nvGrpSpPr>
          <p:cNvPr id="4" name="组合 3"/>
          <p:cNvGrpSpPr/>
          <p:nvPr/>
        </p:nvGrpSpPr>
        <p:grpSpPr>
          <a:xfrm>
            <a:off x="429964" y="925330"/>
            <a:ext cx="7799663" cy="3181668"/>
            <a:chOff x="513094" y="1011391"/>
            <a:chExt cx="7799663" cy="2941756"/>
          </a:xfrm>
        </p:grpSpPr>
        <p:sp>
          <p:nvSpPr>
            <p:cNvPr id="5" name="文本框 4"/>
            <p:cNvSpPr txBox="1"/>
            <p:nvPr/>
          </p:nvSpPr>
          <p:spPr>
            <a:xfrm>
              <a:off x="5238398" y="1225934"/>
              <a:ext cx="2242922" cy="313026"/>
            </a:xfrm>
            <a:prstGeom prst="rect">
              <a:avLst/>
            </a:prstGeom>
            <a:noFill/>
          </p:spPr>
          <p:txBody>
            <a:bodyPr wrap="none" rtlCol="0">
              <a:spAutoFit/>
            </a:bodyPr>
            <a:lstStyle>
              <a:defPPr>
                <a:defRPr lang="zh-CN"/>
              </a:defPPr>
              <a:lvl1pPr fontAlgn="auto">
                <a:spcBef>
                  <a:spcPts val="0"/>
                </a:spcBef>
                <a:spcAft>
                  <a:spcPts val="0"/>
                </a:spcAft>
                <a:defRPr sz="1600" b="0">
                  <a:ea typeface="微软雅黑" panose="020B0503020204020204" pitchFamily="34" charset="-122"/>
                </a:defRPr>
              </a:lvl1pPr>
            </a:lstStyle>
            <a:p>
              <a:r>
                <a:rPr lang="en-US" altLang="zh-CN" dirty="0" err="1"/>
                <a:t>GaussDB</a:t>
              </a:r>
              <a:r>
                <a:rPr lang="en-US" altLang="zh-CN" dirty="0"/>
                <a:t> (for Mongo)</a:t>
              </a:r>
              <a:endParaRPr lang="zh-CN" altLang="en-US" dirty="0">
                <a:ea typeface="+mn-ea"/>
              </a:endParaRPr>
            </a:p>
          </p:txBody>
        </p:sp>
        <p:sp>
          <p:nvSpPr>
            <p:cNvPr id="6" name="文本框 5"/>
            <p:cNvSpPr txBox="1"/>
            <p:nvPr/>
          </p:nvSpPr>
          <p:spPr>
            <a:xfrm>
              <a:off x="1507077" y="1224434"/>
              <a:ext cx="1739579" cy="313026"/>
            </a:xfrm>
            <a:prstGeom prst="rect">
              <a:avLst/>
            </a:prstGeom>
            <a:noFill/>
          </p:spPr>
          <p:txBody>
            <a:bodyPr wrap="none" rtlCol="0">
              <a:spAutoFit/>
            </a:bodyPr>
            <a:lstStyle/>
            <a:p>
              <a:pPr fontAlgn="auto">
                <a:spcBef>
                  <a:spcPts val="0"/>
                </a:spcBef>
                <a:spcAft>
                  <a:spcPts val="0"/>
                </a:spcAft>
              </a:pPr>
              <a:r>
                <a:rPr lang="zh-CN" altLang="en-US" sz="1600" b="0" dirty="0"/>
                <a:t>社区版</a:t>
              </a:r>
              <a:r>
                <a:rPr lang="en-US" altLang="zh-CN" sz="1600" b="0" dirty="0" err="1" smtClean="0"/>
                <a:t>MongoDB</a:t>
              </a:r>
              <a:endParaRPr lang="zh-CN" altLang="en-US" sz="1600" b="0" dirty="0"/>
            </a:p>
          </p:txBody>
        </p:sp>
        <p:sp>
          <p:nvSpPr>
            <p:cNvPr id="7" name="圆角矩形 6"/>
            <p:cNvSpPr/>
            <p:nvPr/>
          </p:nvSpPr>
          <p:spPr>
            <a:xfrm>
              <a:off x="522552" y="2160161"/>
              <a:ext cx="1142539" cy="973750"/>
            </a:xfrm>
            <a:prstGeom prst="roundRect">
              <a:avLst>
                <a:gd name="adj" fmla="val 6176"/>
              </a:avLst>
            </a:prstGeom>
            <a:solidFill>
              <a:srgbClr val="0070C0"/>
            </a:solidFill>
            <a:ln w="12700" cap="flat" cmpd="sng" algn="ctr">
              <a:solidFill>
                <a:schemeClr val="bg1">
                  <a:lumMod val="85000"/>
                </a:schemeClr>
              </a:solidFill>
              <a:prstDash val="solid"/>
              <a:miter lim="800000"/>
            </a:ln>
            <a:effectLst/>
          </p:spPr>
          <p:txBody>
            <a:bodyPr rtlCol="0" anchor="t"/>
            <a:lstStyle/>
            <a:p>
              <a:pPr algn="ctr" fontAlgn="auto">
                <a:spcBef>
                  <a:spcPts val="0"/>
                </a:spcBef>
                <a:spcAft>
                  <a:spcPts val="0"/>
                </a:spcAft>
              </a:pPr>
              <a:r>
                <a:rPr lang="en-US" altLang="zh-CN" sz="1100" b="0" kern="0" dirty="0" smtClean="0">
                  <a:solidFill>
                    <a:schemeClr val="bg1"/>
                  </a:solidFill>
                </a:rPr>
                <a:t>Shard Server</a:t>
              </a:r>
              <a:endParaRPr lang="en-US" altLang="zh-CN" sz="1100" b="0" kern="0" dirty="0" smtClean="0">
                <a:solidFill>
                  <a:schemeClr val="bg1"/>
                </a:solidFill>
              </a:endParaRPr>
            </a:p>
            <a:p>
              <a:pPr algn="ctr" fontAlgn="auto">
                <a:spcBef>
                  <a:spcPts val="0"/>
                </a:spcBef>
                <a:spcAft>
                  <a:spcPts val="0"/>
                </a:spcAft>
              </a:pPr>
              <a:r>
                <a:rPr lang="en-US" altLang="zh-CN" sz="1100" b="0" kern="0" dirty="0" smtClean="0">
                  <a:solidFill>
                    <a:schemeClr val="bg1"/>
                  </a:solidFill>
                </a:rPr>
                <a:t>(Primary)</a:t>
              </a:r>
              <a:endParaRPr lang="en-US" altLang="zh-CN" sz="1100" b="0" kern="0" dirty="0">
                <a:solidFill>
                  <a:schemeClr val="bg1"/>
                </a:solidFill>
              </a:endParaRPr>
            </a:p>
          </p:txBody>
        </p:sp>
        <p:sp>
          <p:nvSpPr>
            <p:cNvPr id="8" name="圆角矩形 7"/>
            <p:cNvSpPr/>
            <p:nvPr/>
          </p:nvSpPr>
          <p:spPr>
            <a:xfrm>
              <a:off x="522552" y="3486666"/>
              <a:ext cx="1136811" cy="176332"/>
            </a:xfrm>
            <a:prstGeom prst="roundRect">
              <a:avLst/>
            </a:prstGeom>
            <a:solidFill>
              <a:srgbClr val="0070C0"/>
            </a:solidFill>
            <a:ln w="12700" cap="flat" cmpd="sng" algn="ctr">
              <a:solidFill>
                <a:schemeClr val="bg1">
                  <a:lumMod val="85000"/>
                </a:schemeClr>
              </a:solidFill>
              <a:prstDash val="solid"/>
              <a:miter lim="800000"/>
            </a:ln>
            <a:effectLst/>
          </p:spPr>
          <p:txBody>
            <a:bodyPr rtlCol="0" anchor="ctr"/>
            <a:lstStyle/>
            <a:p>
              <a:pPr algn="ctr" fontAlgn="auto">
                <a:spcBef>
                  <a:spcPts val="0"/>
                </a:spcBef>
                <a:spcAft>
                  <a:spcPts val="0"/>
                </a:spcAft>
              </a:pPr>
              <a:r>
                <a:rPr lang="en-US" altLang="zh-CN" sz="1100" b="0" kern="0" dirty="0">
                  <a:solidFill>
                    <a:schemeClr val="bg1"/>
                  </a:solidFill>
                </a:rPr>
                <a:t>LUN</a:t>
              </a:r>
              <a:endParaRPr lang="zh-CN" altLang="en-US" sz="1100" b="0" kern="0" dirty="0">
                <a:solidFill>
                  <a:schemeClr val="bg1"/>
                </a:solidFill>
              </a:endParaRPr>
            </a:p>
          </p:txBody>
        </p:sp>
        <p:grpSp>
          <p:nvGrpSpPr>
            <p:cNvPr id="9" name="组合 8"/>
            <p:cNvGrpSpPr/>
            <p:nvPr/>
          </p:nvGrpSpPr>
          <p:grpSpPr>
            <a:xfrm>
              <a:off x="1916071" y="1567662"/>
              <a:ext cx="972204" cy="322344"/>
              <a:chOff x="1973363" y="1928823"/>
              <a:chExt cx="972204" cy="322344"/>
            </a:xfrm>
          </p:grpSpPr>
          <p:sp>
            <p:nvSpPr>
              <p:cNvPr id="32" name="圆角矩形 31"/>
              <p:cNvSpPr/>
              <p:nvPr/>
            </p:nvSpPr>
            <p:spPr>
              <a:xfrm>
                <a:off x="2037612" y="1986224"/>
                <a:ext cx="907955" cy="264943"/>
              </a:xfrm>
              <a:prstGeom prst="roundRect">
                <a:avLst/>
              </a:prstGeom>
              <a:solidFill>
                <a:srgbClr val="0070C0"/>
              </a:solidFill>
              <a:ln w="12700" cap="flat" cmpd="sng" algn="ctr">
                <a:solidFill>
                  <a:schemeClr val="bg1">
                    <a:lumMod val="85000"/>
                  </a:schemeClr>
                </a:solidFill>
                <a:prstDash val="solid"/>
                <a:miter lim="800000"/>
              </a:ln>
              <a:effectLst/>
            </p:spPr>
            <p:txBody>
              <a:bodyPr rtlCol="0" anchor="ctr"/>
              <a:lstStyle/>
              <a:p>
                <a:pPr algn="ctr" fontAlgn="auto">
                  <a:spcBef>
                    <a:spcPts val="0"/>
                  </a:spcBef>
                  <a:spcAft>
                    <a:spcPts val="0"/>
                  </a:spcAft>
                </a:pPr>
                <a:r>
                  <a:rPr lang="en-US" altLang="zh-CN" sz="1100" b="0" kern="0" dirty="0">
                    <a:solidFill>
                      <a:schemeClr val="bg1"/>
                    </a:solidFill>
                  </a:rPr>
                  <a:t>Mongos</a:t>
                </a:r>
                <a:endParaRPr lang="zh-CN" altLang="en-US" sz="1100" b="0" kern="0" dirty="0">
                  <a:solidFill>
                    <a:schemeClr val="bg1"/>
                  </a:solidFill>
                </a:endParaRPr>
              </a:p>
            </p:txBody>
          </p:sp>
          <p:sp>
            <p:nvSpPr>
              <p:cNvPr id="33" name="圆角矩形 32"/>
              <p:cNvSpPr/>
              <p:nvPr/>
            </p:nvSpPr>
            <p:spPr>
              <a:xfrm>
                <a:off x="1973363" y="1928823"/>
                <a:ext cx="907955" cy="264943"/>
              </a:xfrm>
              <a:prstGeom prst="roundRect">
                <a:avLst/>
              </a:prstGeom>
              <a:solidFill>
                <a:srgbClr val="0070C0"/>
              </a:solidFill>
              <a:ln w="12700" cap="flat" cmpd="sng" algn="ctr">
                <a:solidFill>
                  <a:schemeClr val="bg1">
                    <a:lumMod val="85000"/>
                  </a:schemeClr>
                </a:solidFill>
                <a:prstDash val="solid"/>
                <a:miter lim="800000"/>
              </a:ln>
              <a:effectLst/>
            </p:spPr>
            <p:txBody>
              <a:bodyPr rtlCol="0" anchor="ctr"/>
              <a:lstStyle/>
              <a:p>
                <a:pPr algn="ctr" fontAlgn="auto">
                  <a:spcBef>
                    <a:spcPts val="0"/>
                  </a:spcBef>
                  <a:spcAft>
                    <a:spcPts val="0"/>
                  </a:spcAft>
                </a:pPr>
                <a:r>
                  <a:rPr lang="en-US" altLang="zh-CN" sz="1100" b="0" kern="0" dirty="0">
                    <a:solidFill>
                      <a:schemeClr val="bg1"/>
                    </a:solidFill>
                  </a:rPr>
                  <a:t>Mongos</a:t>
                </a:r>
                <a:endParaRPr lang="zh-CN" altLang="en-US" sz="1100" b="0" kern="0" dirty="0">
                  <a:solidFill>
                    <a:schemeClr val="bg1"/>
                  </a:solidFill>
                </a:endParaRPr>
              </a:p>
            </p:txBody>
          </p:sp>
        </p:grpSp>
        <p:cxnSp>
          <p:nvCxnSpPr>
            <p:cNvPr id="10" name="肘形连接符 40"/>
            <p:cNvCxnSpPr>
              <a:stCxn id="33" idx="2"/>
              <a:endCxn id="7" idx="0"/>
            </p:cNvCxnSpPr>
            <p:nvPr/>
          </p:nvCxnSpPr>
          <p:spPr>
            <a:xfrm flipH="1">
              <a:off x="1093822" y="1832605"/>
              <a:ext cx="1276227" cy="327556"/>
            </a:xfrm>
            <a:prstGeom prst="straightConnector1">
              <a:avLst/>
            </a:prstGeom>
            <a:noFill/>
            <a:ln w="6350" cap="flat" cmpd="sng" algn="ctr">
              <a:solidFill>
                <a:schemeClr val="tx1"/>
              </a:solidFill>
              <a:prstDash val="solid"/>
              <a:miter lim="800000"/>
              <a:headEnd type="none" w="med" len="med"/>
              <a:tailEnd type="triangle" w="med" len="med"/>
            </a:ln>
            <a:effectLst/>
          </p:spPr>
        </p:cxnSp>
        <p:sp>
          <p:nvSpPr>
            <p:cNvPr id="11" name="圆角矩形 10"/>
            <p:cNvSpPr/>
            <p:nvPr/>
          </p:nvSpPr>
          <p:spPr>
            <a:xfrm>
              <a:off x="513094" y="3211934"/>
              <a:ext cx="1146269" cy="203634"/>
            </a:xfrm>
            <a:prstGeom prst="roundRect">
              <a:avLst/>
            </a:prstGeom>
            <a:solidFill>
              <a:srgbClr val="0070C0"/>
            </a:solidFill>
            <a:ln w="12700" cap="flat" cmpd="sng" algn="ctr">
              <a:solidFill>
                <a:schemeClr val="bg1">
                  <a:lumMod val="85000"/>
                </a:schemeClr>
              </a:solidFill>
              <a:prstDash val="solid"/>
              <a:miter lim="800000"/>
            </a:ln>
            <a:effectLst/>
          </p:spPr>
          <p:txBody>
            <a:bodyPr rtlCol="0" anchor="ctr"/>
            <a:lstStyle/>
            <a:p>
              <a:pPr algn="ctr" fontAlgn="auto">
                <a:spcBef>
                  <a:spcPts val="0"/>
                </a:spcBef>
                <a:spcAft>
                  <a:spcPts val="0"/>
                </a:spcAft>
              </a:pPr>
              <a:r>
                <a:rPr lang="zh-CN" altLang="en-US" sz="1100" b="0" kern="0" dirty="0">
                  <a:solidFill>
                    <a:schemeClr val="bg1"/>
                  </a:solidFill>
                </a:rPr>
                <a:t>本地</a:t>
              </a:r>
              <a:r>
                <a:rPr lang="en-US" altLang="zh-CN" sz="1100" b="0" kern="0" dirty="0">
                  <a:solidFill>
                    <a:schemeClr val="bg1"/>
                  </a:solidFill>
                </a:rPr>
                <a:t>FS</a:t>
              </a:r>
              <a:endParaRPr lang="zh-CN" altLang="en-US" sz="1100" b="0" kern="0" dirty="0">
                <a:solidFill>
                  <a:schemeClr val="bg1"/>
                </a:solidFill>
              </a:endParaRPr>
            </a:p>
          </p:txBody>
        </p:sp>
        <p:sp>
          <p:nvSpPr>
            <p:cNvPr id="12" name="圆角矩形 11"/>
            <p:cNvSpPr/>
            <p:nvPr/>
          </p:nvSpPr>
          <p:spPr>
            <a:xfrm>
              <a:off x="1798585" y="3211933"/>
              <a:ext cx="1142539" cy="203634"/>
            </a:xfrm>
            <a:prstGeom prst="roundRect">
              <a:avLst/>
            </a:prstGeom>
            <a:solidFill>
              <a:schemeClr val="bg1">
                <a:lumMod val="85000"/>
              </a:schemeClr>
            </a:solidFill>
            <a:ln w="12700" cap="flat" cmpd="sng" algn="ctr">
              <a:solidFill>
                <a:schemeClr val="tx1"/>
              </a:solidFill>
              <a:prstDash val="solid"/>
              <a:miter lim="800000"/>
            </a:ln>
            <a:effectLst/>
          </p:spPr>
          <p:txBody>
            <a:bodyPr rtlCol="0" anchor="ctr"/>
            <a:lstStyle/>
            <a:p>
              <a:pPr algn="ctr" fontAlgn="auto">
                <a:spcBef>
                  <a:spcPts val="0"/>
                </a:spcBef>
                <a:spcAft>
                  <a:spcPts val="0"/>
                </a:spcAft>
              </a:pPr>
              <a:r>
                <a:rPr lang="zh-CN" altLang="en-US" sz="1100" b="0" kern="0" dirty="0"/>
                <a:t>本地</a:t>
              </a:r>
              <a:r>
                <a:rPr lang="en-US" altLang="zh-CN" sz="1100" b="0" kern="0" dirty="0"/>
                <a:t>FS</a:t>
              </a:r>
              <a:endParaRPr lang="zh-CN" altLang="en-US" sz="1100" b="0" kern="0" dirty="0"/>
            </a:p>
          </p:txBody>
        </p:sp>
        <p:sp>
          <p:nvSpPr>
            <p:cNvPr id="13" name="圆角矩形 12"/>
            <p:cNvSpPr/>
            <p:nvPr/>
          </p:nvSpPr>
          <p:spPr>
            <a:xfrm>
              <a:off x="3080346" y="3211933"/>
              <a:ext cx="1142539" cy="206523"/>
            </a:xfrm>
            <a:prstGeom prst="roundRect">
              <a:avLst/>
            </a:prstGeom>
            <a:solidFill>
              <a:schemeClr val="bg1">
                <a:lumMod val="85000"/>
              </a:schemeClr>
            </a:solidFill>
            <a:ln w="12700" cap="flat" cmpd="sng" algn="ctr">
              <a:solidFill>
                <a:schemeClr val="tx1"/>
              </a:solidFill>
              <a:prstDash val="solid"/>
              <a:miter lim="800000"/>
            </a:ln>
            <a:effectLst/>
          </p:spPr>
          <p:txBody>
            <a:bodyPr rtlCol="0" anchor="ctr"/>
            <a:lstStyle/>
            <a:p>
              <a:pPr algn="ctr" fontAlgn="auto">
                <a:spcBef>
                  <a:spcPts val="0"/>
                </a:spcBef>
                <a:spcAft>
                  <a:spcPts val="0"/>
                </a:spcAft>
              </a:pPr>
              <a:r>
                <a:rPr lang="zh-CN" altLang="en-US" sz="1100" b="0" kern="0" dirty="0"/>
                <a:t>本地</a:t>
              </a:r>
              <a:r>
                <a:rPr lang="en-US" altLang="zh-CN" sz="1100" b="0" kern="0" dirty="0"/>
                <a:t>FS</a:t>
              </a:r>
              <a:endParaRPr lang="zh-CN" altLang="en-US" sz="1100" b="0" kern="0" dirty="0"/>
            </a:p>
          </p:txBody>
        </p:sp>
        <p:sp>
          <p:nvSpPr>
            <p:cNvPr id="14" name="圆角矩形 13"/>
            <p:cNvSpPr/>
            <p:nvPr/>
          </p:nvSpPr>
          <p:spPr>
            <a:xfrm>
              <a:off x="513094" y="3721733"/>
              <a:ext cx="3709792" cy="231413"/>
            </a:xfrm>
            <a:prstGeom prst="roundRect">
              <a:avLst/>
            </a:prstGeom>
            <a:solidFill>
              <a:schemeClr val="bg1">
                <a:lumMod val="85000"/>
              </a:schemeClr>
            </a:solidFill>
            <a:ln w="12700" cap="flat" cmpd="sng" algn="ctr">
              <a:solidFill>
                <a:schemeClr val="tx1"/>
              </a:solidFill>
              <a:prstDash val="solid"/>
              <a:miter lim="800000"/>
            </a:ln>
            <a:effectLst/>
          </p:spPr>
          <p:txBody>
            <a:bodyPr rtlCol="0" anchor="ctr"/>
            <a:lstStyle/>
            <a:p>
              <a:pPr algn="ctr" fontAlgn="auto">
                <a:spcBef>
                  <a:spcPts val="0"/>
                </a:spcBef>
                <a:spcAft>
                  <a:spcPts val="0"/>
                </a:spcAft>
              </a:pPr>
              <a:r>
                <a:rPr lang="en-US" altLang="zh-CN" sz="1100" b="0" kern="0" dirty="0"/>
                <a:t>EVS</a:t>
              </a:r>
              <a:r>
                <a:rPr lang="zh-CN" altLang="en-US" sz="1100" b="0" kern="0" dirty="0"/>
                <a:t>服务（三副本）</a:t>
              </a:r>
              <a:endParaRPr lang="zh-CN" altLang="en-US" sz="1100" b="0" kern="0" dirty="0"/>
            </a:p>
          </p:txBody>
        </p:sp>
        <p:sp>
          <p:nvSpPr>
            <p:cNvPr id="15" name="圆角矩形 14"/>
            <p:cNvSpPr/>
            <p:nvPr/>
          </p:nvSpPr>
          <p:spPr>
            <a:xfrm>
              <a:off x="1798586" y="2160161"/>
              <a:ext cx="1142539" cy="973750"/>
            </a:xfrm>
            <a:prstGeom prst="roundRect">
              <a:avLst>
                <a:gd name="adj" fmla="val 6176"/>
              </a:avLst>
            </a:prstGeom>
            <a:solidFill>
              <a:schemeClr val="bg1">
                <a:lumMod val="85000"/>
              </a:schemeClr>
            </a:solidFill>
            <a:ln w="12700" cap="flat" cmpd="sng" algn="ctr">
              <a:solidFill>
                <a:schemeClr val="tx1"/>
              </a:solidFill>
              <a:prstDash val="solid"/>
              <a:miter lim="800000"/>
            </a:ln>
            <a:effectLst/>
          </p:spPr>
          <p:txBody>
            <a:bodyPr rtlCol="0" anchor="t"/>
            <a:lstStyle/>
            <a:p>
              <a:pPr algn="ctr" fontAlgn="auto">
                <a:spcBef>
                  <a:spcPts val="0"/>
                </a:spcBef>
                <a:spcAft>
                  <a:spcPts val="0"/>
                </a:spcAft>
              </a:pPr>
              <a:r>
                <a:rPr lang="en-US" altLang="zh-CN" sz="1100" b="0" kern="0" dirty="0" smtClean="0"/>
                <a:t>Shard Server</a:t>
              </a:r>
              <a:endParaRPr lang="en-US" altLang="zh-CN" sz="1100" b="0" kern="0" dirty="0" smtClean="0"/>
            </a:p>
            <a:p>
              <a:pPr algn="ctr" fontAlgn="auto">
                <a:spcBef>
                  <a:spcPts val="0"/>
                </a:spcBef>
                <a:spcAft>
                  <a:spcPts val="0"/>
                </a:spcAft>
              </a:pPr>
              <a:r>
                <a:rPr lang="en-US" altLang="zh-CN" sz="1100" b="0" kern="0" dirty="0" smtClean="0"/>
                <a:t>(Secondary)</a:t>
              </a:r>
              <a:endParaRPr lang="en-US" altLang="zh-CN" sz="1100" b="0" kern="0" dirty="0"/>
            </a:p>
          </p:txBody>
        </p:sp>
        <p:sp>
          <p:nvSpPr>
            <p:cNvPr id="16" name="圆角矩形 15"/>
            <p:cNvSpPr/>
            <p:nvPr/>
          </p:nvSpPr>
          <p:spPr>
            <a:xfrm>
              <a:off x="3080347" y="2160161"/>
              <a:ext cx="1142539" cy="973750"/>
            </a:xfrm>
            <a:prstGeom prst="roundRect">
              <a:avLst>
                <a:gd name="adj" fmla="val 6176"/>
              </a:avLst>
            </a:prstGeom>
            <a:solidFill>
              <a:schemeClr val="bg1">
                <a:lumMod val="85000"/>
              </a:schemeClr>
            </a:solidFill>
            <a:ln w="12700" cap="flat" cmpd="sng" algn="ctr">
              <a:solidFill>
                <a:schemeClr val="tx1"/>
              </a:solidFill>
              <a:prstDash val="solid"/>
              <a:miter lim="800000"/>
            </a:ln>
            <a:effectLst/>
          </p:spPr>
          <p:txBody>
            <a:bodyPr rtlCol="0" anchor="t"/>
            <a:lstStyle/>
            <a:p>
              <a:pPr algn="ctr" fontAlgn="auto">
                <a:spcBef>
                  <a:spcPts val="0"/>
                </a:spcBef>
                <a:spcAft>
                  <a:spcPts val="0"/>
                </a:spcAft>
              </a:pPr>
              <a:r>
                <a:rPr lang="en-US" altLang="zh-CN" sz="1100" b="0" kern="0" dirty="0" smtClean="0"/>
                <a:t>Shard Server</a:t>
              </a:r>
              <a:endParaRPr lang="en-US" altLang="zh-CN" sz="1100" b="0" kern="0" dirty="0" smtClean="0"/>
            </a:p>
            <a:p>
              <a:pPr algn="ctr" fontAlgn="auto">
                <a:spcBef>
                  <a:spcPts val="0"/>
                </a:spcBef>
                <a:spcAft>
                  <a:spcPts val="0"/>
                </a:spcAft>
              </a:pPr>
              <a:r>
                <a:rPr lang="en-US" altLang="zh-CN" sz="1100" b="0" kern="0" dirty="0" smtClean="0"/>
                <a:t>(Hidden)</a:t>
              </a:r>
              <a:endParaRPr lang="en-US" altLang="zh-CN" sz="1100" b="0" kern="0" dirty="0"/>
            </a:p>
          </p:txBody>
        </p:sp>
        <p:cxnSp>
          <p:nvCxnSpPr>
            <p:cNvPr id="17" name="肘形连接符 40"/>
            <p:cNvCxnSpPr>
              <a:stCxn id="33" idx="2"/>
              <a:endCxn id="15" idx="0"/>
            </p:cNvCxnSpPr>
            <p:nvPr/>
          </p:nvCxnSpPr>
          <p:spPr>
            <a:xfrm flipH="1">
              <a:off x="2369856" y="1832605"/>
              <a:ext cx="193" cy="327556"/>
            </a:xfrm>
            <a:prstGeom prst="straightConnector1">
              <a:avLst/>
            </a:prstGeom>
            <a:noFill/>
            <a:ln w="6350" cap="flat" cmpd="sng" algn="ctr">
              <a:solidFill>
                <a:schemeClr val="tx1"/>
              </a:solidFill>
              <a:prstDash val="dashDot"/>
              <a:miter lim="800000"/>
              <a:headEnd type="none" w="med" len="med"/>
              <a:tailEnd type="triangle" w="med" len="med"/>
            </a:ln>
            <a:effectLst/>
          </p:spPr>
        </p:cxnSp>
        <p:sp>
          <p:nvSpPr>
            <p:cNvPr id="18" name="右箭头 17"/>
            <p:cNvSpPr/>
            <p:nvPr/>
          </p:nvSpPr>
          <p:spPr bwMode="auto">
            <a:xfrm>
              <a:off x="696907" y="2630897"/>
              <a:ext cx="3228280" cy="429239"/>
            </a:xfrm>
            <a:prstGeom prst="rightArrow">
              <a:avLst>
                <a:gd name="adj1" fmla="val 58876"/>
                <a:gd name="adj2" fmla="val 50000"/>
              </a:avLst>
            </a:prstGeom>
            <a:solidFill>
              <a:srgbClr val="0070C0"/>
            </a:solidFill>
            <a:ln w="12700" cap="flat" cmpd="sng" algn="ctr">
              <a:solidFill>
                <a:schemeClr val="bg1">
                  <a:lumMod val="85000"/>
                </a:schemeClr>
              </a:solidFill>
              <a:prstDash val="solid"/>
              <a:miter lim="800000"/>
            </a:ln>
            <a:effectLst/>
          </p:spPr>
          <p:txBody>
            <a:bodyPr rtlCol="0" anchor="ctr"/>
            <a:lstStyle/>
            <a:p>
              <a:pPr algn="ctr" fontAlgn="auto">
                <a:spcBef>
                  <a:spcPts val="0"/>
                </a:spcBef>
                <a:spcAft>
                  <a:spcPts val="0"/>
                </a:spcAft>
              </a:pPr>
              <a:r>
                <a:rPr lang="zh-CN" altLang="en-US" sz="1100" b="0" kern="0" dirty="0">
                  <a:solidFill>
                    <a:schemeClr val="bg1"/>
                  </a:solidFill>
                </a:rPr>
                <a:t>三副本复制</a:t>
              </a:r>
              <a:endParaRPr lang="en-US" sz="1100" b="0" kern="0" dirty="0">
                <a:solidFill>
                  <a:schemeClr val="bg1"/>
                </a:solidFill>
              </a:endParaRPr>
            </a:p>
          </p:txBody>
        </p:sp>
        <p:sp>
          <p:nvSpPr>
            <p:cNvPr id="19" name="圆角矩形 18"/>
            <p:cNvSpPr/>
            <p:nvPr/>
          </p:nvSpPr>
          <p:spPr>
            <a:xfrm>
              <a:off x="1798585" y="3486666"/>
              <a:ext cx="1136811" cy="176332"/>
            </a:xfrm>
            <a:prstGeom prst="roundRect">
              <a:avLst/>
            </a:prstGeom>
            <a:solidFill>
              <a:schemeClr val="bg1">
                <a:lumMod val="85000"/>
              </a:schemeClr>
            </a:solidFill>
            <a:ln w="12700" cap="flat" cmpd="sng" algn="ctr">
              <a:solidFill>
                <a:schemeClr val="tx1"/>
              </a:solidFill>
              <a:prstDash val="solid"/>
              <a:miter lim="800000"/>
            </a:ln>
            <a:effectLst/>
          </p:spPr>
          <p:txBody>
            <a:bodyPr rtlCol="0" anchor="ctr"/>
            <a:lstStyle/>
            <a:p>
              <a:pPr algn="ctr" fontAlgn="auto">
                <a:spcBef>
                  <a:spcPts val="0"/>
                </a:spcBef>
                <a:spcAft>
                  <a:spcPts val="0"/>
                </a:spcAft>
              </a:pPr>
              <a:r>
                <a:rPr lang="en-US" altLang="zh-CN" sz="1100" b="0" kern="0" dirty="0"/>
                <a:t>LUN</a:t>
              </a:r>
              <a:endParaRPr lang="zh-CN" altLang="en-US" sz="1100" b="0" kern="0" dirty="0"/>
            </a:p>
          </p:txBody>
        </p:sp>
        <p:sp>
          <p:nvSpPr>
            <p:cNvPr id="20" name="圆角矩形 19"/>
            <p:cNvSpPr/>
            <p:nvPr/>
          </p:nvSpPr>
          <p:spPr>
            <a:xfrm>
              <a:off x="3083209" y="3486666"/>
              <a:ext cx="1136811" cy="176332"/>
            </a:xfrm>
            <a:prstGeom prst="roundRect">
              <a:avLst/>
            </a:prstGeom>
            <a:solidFill>
              <a:schemeClr val="bg1">
                <a:lumMod val="85000"/>
              </a:schemeClr>
            </a:solidFill>
            <a:ln w="12700" cap="flat" cmpd="sng" algn="ctr">
              <a:solidFill>
                <a:schemeClr val="tx1"/>
              </a:solidFill>
              <a:prstDash val="solid"/>
              <a:miter lim="800000"/>
            </a:ln>
            <a:effectLst/>
          </p:spPr>
          <p:txBody>
            <a:bodyPr rtlCol="0" anchor="ctr"/>
            <a:lstStyle/>
            <a:p>
              <a:pPr algn="ctr" fontAlgn="auto">
                <a:spcBef>
                  <a:spcPts val="0"/>
                </a:spcBef>
                <a:spcAft>
                  <a:spcPts val="0"/>
                </a:spcAft>
              </a:pPr>
              <a:r>
                <a:rPr lang="en-US" altLang="zh-CN" sz="1100" b="0" kern="0" dirty="0"/>
                <a:t>LUN</a:t>
              </a:r>
              <a:endParaRPr lang="zh-CN" altLang="en-US" sz="1100" b="0" kern="0" dirty="0"/>
            </a:p>
          </p:txBody>
        </p:sp>
        <p:sp>
          <p:nvSpPr>
            <p:cNvPr id="21" name="圆角矩形 20"/>
            <p:cNvSpPr/>
            <p:nvPr/>
          </p:nvSpPr>
          <p:spPr>
            <a:xfrm>
              <a:off x="4612423" y="3241841"/>
              <a:ext cx="3700334" cy="711306"/>
            </a:xfrm>
            <a:prstGeom prst="roundRect">
              <a:avLst>
                <a:gd name="adj" fmla="val 6643"/>
              </a:avLst>
            </a:prstGeom>
            <a:solidFill>
              <a:schemeClr val="bg1">
                <a:lumMod val="85000"/>
              </a:schemeClr>
            </a:solidFill>
            <a:ln w="12700" cap="flat" cmpd="sng" algn="ctr">
              <a:solidFill>
                <a:schemeClr val="tx1"/>
              </a:solidFill>
              <a:prstDash val="solid"/>
              <a:miter lim="800000"/>
            </a:ln>
            <a:effectLst/>
          </p:spPr>
          <p:txBody>
            <a:bodyPr rtlCol="0" anchor="ctr"/>
            <a:lstStyle/>
            <a:p>
              <a:pPr algn="ctr" fontAlgn="auto">
                <a:spcBef>
                  <a:spcPts val="0"/>
                </a:spcBef>
                <a:spcAft>
                  <a:spcPts val="0"/>
                </a:spcAft>
              </a:pPr>
              <a:r>
                <a:rPr lang="en-US" altLang="zh-CN" sz="1100" b="0" kern="0" dirty="0"/>
                <a:t>Persistence Layer(</a:t>
              </a:r>
              <a:r>
                <a:rPr lang="zh-CN" altLang="en-US" sz="1100" b="0" kern="0" dirty="0"/>
                <a:t>三副本</a:t>
              </a:r>
              <a:r>
                <a:rPr lang="en-US" altLang="zh-CN" sz="1100" b="0" kern="0" dirty="0"/>
                <a:t>)</a:t>
              </a:r>
              <a:endParaRPr lang="zh-CN" altLang="en-US" sz="1100" b="0" kern="0" dirty="0"/>
            </a:p>
          </p:txBody>
        </p:sp>
        <p:sp>
          <p:nvSpPr>
            <p:cNvPr id="22" name="圆角矩形 21"/>
            <p:cNvSpPr/>
            <p:nvPr/>
          </p:nvSpPr>
          <p:spPr>
            <a:xfrm>
              <a:off x="4612422" y="2160161"/>
              <a:ext cx="1142539" cy="973750"/>
            </a:xfrm>
            <a:prstGeom prst="roundRect">
              <a:avLst>
                <a:gd name="adj" fmla="val 6176"/>
              </a:avLst>
            </a:prstGeom>
            <a:solidFill>
              <a:srgbClr val="0070C0"/>
            </a:solidFill>
            <a:ln w="12700" cap="flat" cmpd="sng" algn="ctr">
              <a:solidFill>
                <a:schemeClr val="bg1">
                  <a:lumMod val="85000"/>
                </a:schemeClr>
              </a:solidFill>
              <a:prstDash val="solid"/>
              <a:miter lim="800000"/>
            </a:ln>
            <a:effectLst/>
          </p:spPr>
          <p:txBody>
            <a:bodyPr rtlCol="0" anchor="t"/>
            <a:lstStyle/>
            <a:p>
              <a:pPr algn="ctr" fontAlgn="auto">
                <a:spcBef>
                  <a:spcPts val="0"/>
                </a:spcBef>
                <a:spcAft>
                  <a:spcPts val="0"/>
                </a:spcAft>
              </a:pPr>
              <a:r>
                <a:rPr lang="en-US" altLang="zh-CN" sz="1100" b="0" kern="0" dirty="0" smtClean="0">
                  <a:solidFill>
                    <a:schemeClr val="bg1"/>
                  </a:solidFill>
                </a:rPr>
                <a:t>Shard Server</a:t>
              </a:r>
              <a:endParaRPr lang="en-US" altLang="zh-CN" sz="1100" b="0" kern="0" dirty="0" smtClean="0">
                <a:solidFill>
                  <a:schemeClr val="bg1"/>
                </a:solidFill>
              </a:endParaRPr>
            </a:p>
            <a:p>
              <a:pPr algn="ctr" fontAlgn="auto">
                <a:spcBef>
                  <a:spcPts val="0"/>
                </a:spcBef>
                <a:spcAft>
                  <a:spcPts val="0"/>
                </a:spcAft>
              </a:pPr>
              <a:r>
                <a:rPr lang="en-US" altLang="zh-CN" sz="1100" b="0" kern="0" dirty="0" smtClean="0">
                  <a:solidFill>
                    <a:schemeClr val="bg1"/>
                  </a:solidFill>
                </a:rPr>
                <a:t>(Primary)</a:t>
              </a:r>
              <a:endParaRPr lang="en-US" altLang="zh-CN" sz="1100" b="0" kern="0" dirty="0">
                <a:solidFill>
                  <a:schemeClr val="bg1"/>
                </a:solidFill>
              </a:endParaRPr>
            </a:p>
          </p:txBody>
        </p:sp>
        <p:grpSp>
          <p:nvGrpSpPr>
            <p:cNvPr id="23" name="组合 22"/>
            <p:cNvGrpSpPr/>
            <p:nvPr/>
          </p:nvGrpSpPr>
          <p:grpSpPr>
            <a:xfrm>
              <a:off x="6005941" y="1567661"/>
              <a:ext cx="972204" cy="322344"/>
              <a:chOff x="1973363" y="1928823"/>
              <a:chExt cx="972204" cy="322344"/>
            </a:xfrm>
          </p:grpSpPr>
          <p:sp>
            <p:nvSpPr>
              <p:cNvPr id="30" name="圆角矩形 29"/>
              <p:cNvSpPr/>
              <p:nvPr/>
            </p:nvSpPr>
            <p:spPr>
              <a:xfrm>
                <a:off x="2037612" y="1986224"/>
                <a:ext cx="907955" cy="264943"/>
              </a:xfrm>
              <a:prstGeom prst="roundRect">
                <a:avLst/>
              </a:prstGeom>
              <a:solidFill>
                <a:srgbClr val="0070C0"/>
              </a:solidFill>
              <a:ln w="12700" cap="flat" cmpd="sng" algn="ctr">
                <a:solidFill>
                  <a:schemeClr val="bg1">
                    <a:lumMod val="85000"/>
                  </a:schemeClr>
                </a:solidFill>
                <a:prstDash val="solid"/>
                <a:miter lim="800000"/>
              </a:ln>
              <a:effectLst/>
            </p:spPr>
            <p:txBody>
              <a:bodyPr rtlCol="0" anchor="ctr"/>
              <a:lstStyle/>
              <a:p>
                <a:pPr algn="ctr" fontAlgn="auto">
                  <a:spcBef>
                    <a:spcPts val="0"/>
                  </a:spcBef>
                  <a:spcAft>
                    <a:spcPts val="0"/>
                  </a:spcAft>
                </a:pPr>
                <a:r>
                  <a:rPr lang="en-US" altLang="zh-CN" sz="1100" b="0" kern="0" dirty="0">
                    <a:solidFill>
                      <a:schemeClr val="bg1"/>
                    </a:solidFill>
                  </a:rPr>
                  <a:t>Mongos</a:t>
                </a:r>
                <a:endParaRPr lang="zh-CN" altLang="en-US" sz="1100" b="0" kern="0" dirty="0">
                  <a:solidFill>
                    <a:schemeClr val="bg1"/>
                  </a:solidFill>
                </a:endParaRPr>
              </a:p>
            </p:txBody>
          </p:sp>
          <p:sp>
            <p:nvSpPr>
              <p:cNvPr id="31" name="圆角矩形 30"/>
              <p:cNvSpPr/>
              <p:nvPr/>
            </p:nvSpPr>
            <p:spPr>
              <a:xfrm>
                <a:off x="1973363" y="1928823"/>
                <a:ext cx="907955" cy="264943"/>
              </a:xfrm>
              <a:prstGeom prst="roundRect">
                <a:avLst/>
              </a:prstGeom>
              <a:solidFill>
                <a:srgbClr val="0070C0"/>
              </a:solidFill>
              <a:ln w="12700" cap="flat" cmpd="sng" algn="ctr">
                <a:solidFill>
                  <a:schemeClr val="bg1">
                    <a:lumMod val="85000"/>
                  </a:schemeClr>
                </a:solidFill>
                <a:prstDash val="solid"/>
                <a:miter lim="800000"/>
              </a:ln>
              <a:effectLst/>
            </p:spPr>
            <p:txBody>
              <a:bodyPr rtlCol="0" anchor="ctr"/>
              <a:lstStyle/>
              <a:p>
                <a:pPr algn="ctr" fontAlgn="auto">
                  <a:spcBef>
                    <a:spcPts val="0"/>
                  </a:spcBef>
                  <a:spcAft>
                    <a:spcPts val="0"/>
                  </a:spcAft>
                </a:pPr>
                <a:r>
                  <a:rPr lang="en-US" altLang="zh-CN" sz="1100" b="0" kern="0" dirty="0">
                    <a:solidFill>
                      <a:schemeClr val="bg1"/>
                    </a:solidFill>
                  </a:rPr>
                  <a:t>Mongos</a:t>
                </a:r>
                <a:endParaRPr lang="zh-CN" altLang="en-US" sz="1100" b="0" kern="0" dirty="0">
                  <a:solidFill>
                    <a:schemeClr val="bg1"/>
                  </a:solidFill>
                </a:endParaRPr>
              </a:p>
            </p:txBody>
          </p:sp>
        </p:grpSp>
        <p:cxnSp>
          <p:nvCxnSpPr>
            <p:cNvPr id="24" name="肘形连接符 40"/>
            <p:cNvCxnSpPr>
              <a:stCxn id="31" idx="2"/>
              <a:endCxn id="22" idx="0"/>
            </p:cNvCxnSpPr>
            <p:nvPr/>
          </p:nvCxnSpPr>
          <p:spPr>
            <a:xfrm flipH="1">
              <a:off x="5183692" y="1832604"/>
              <a:ext cx="1276227" cy="327557"/>
            </a:xfrm>
            <a:prstGeom prst="straightConnector1">
              <a:avLst/>
            </a:prstGeom>
            <a:noFill/>
            <a:ln w="6350" cap="flat" cmpd="sng" algn="ctr">
              <a:solidFill>
                <a:schemeClr val="tx1"/>
              </a:solidFill>
              <a:prstDash val="solid"/>
              <a:miter lim="800000"/>
              <a:headEnd type="none" w="med" len="med"/>
              <a:tailEnd type="triangle" w="med" len="med"/>
            </a:ln>
            <a:effectLst/>
          </p:spPr>
        </p:cxnSp>
        <p:sp>
          <p:nvSpPr>
            <p:cNvPr id="25" name="圆角矩形 24"/>
            <p:cNvSpPr/>
            <p:nvPr/>
          </p:nvSpPr>
          <p:spPr>
            <a:xfrm>
              <a:off x="5888456" y="2160161"/>
              <a:ext cx="1142539" cy="973750"/>
            </a:xfrm>
            <a:prstGeom prst="roundRect">
              <a:avLst>
                <a:gd name="adj" fmla="val 6176"/>
              </a:avLst>
            </a:prstGeom>
            <a:solidFill>
              <a:srgbClr val="0070C0"/>
            </a:solidFill>
            <a:ln w="12700" cap="flat" cmpd="sng" algn="ctr">
              <a:solidFill>
                <a:schemeClr val="bg1">
                  <a:lumMod val="85000"/>
                </a:schemeClr>
              </a:solidFill>
              <a:prstDash val="solid"/>
              <a:miter lim="800000"/>
            </a:ln>
            <a:effectLst/>
          </p:spPr>
          <p:txBody>
            <a:bodyPr rtlCol="0" anchor="t"/>
            <a:lstStyle/>
            <a:p>
              <a:pPr algn="ctr" fontAlgn="auto">
                <a:spcBef>
                  <a:spcPts val="0"/>
                </a:spcBef>
                <a:spcAft>
                  <a:spcPts val="0"/>
                </a:spcAft>
              </a:pPr>
              <a:r>
                <a:rPr lang="en-US" altLang="zh-CN" sz="1100" b="0" kern="0" dirty="0">
                  <a:solidFill>
                    <a:schemeClr val="bg1"/>
                  </a:solidFill>
                </a:rPr>
                <a:t>Shard Server</a:t>
              </a:r>
              <a:endParaRPr lang="en-US" altLang="zh-CN" sz="1100" b="0" kern="0" dirty="0">
                <a:solidFill>
                  <a:schemeClr val="bg1"/>
                </a:solidFill>
              </a:endParaRPr>
            </a:p>
            <a:p>
              <a:pPr algn="ctr" fontAlgn="auto">
                <a:spcBef>
                  <a:spcPts val="0"/>
                </a:spcBef>
                <a:spcAft>
                  <a:spcPts val="0"/>
                </a:spcAft>
              </a:pPr>
              <a:r>
                <a:rPr lang="en-US" altLang="zh-CN" sz="1100" b="0" kern="0" dirty="0" smtClean="0">
                  <a:solidFill>
                    <a:schemeClr val="bg1"/>
                  </a:solidFill>
                </a:rPr>
                <a:t>(Primary)</a:t>
              </a:r>
              <a:endParaRPr lang="en-US" altLang="zh-CN" sz="1100" b="0" kern="0" dirty="0">
                <a:solidFill>
                  <a:schemeClr val="bg1"/>
                </a:solidFill>
              </a:endParaRPr>
            </a:p>
          </p:txBody>
        </p:sp>
        <p:sp>
          <p:nvSpPr>
            <p:cNvPr id="26" name="圆角矩形 25"/>
            <p:cNvSpPr/>
            <p:nvPr/>
          </p:nvSpPr>
          <p:spPr>
            <a:xfrm>
              <a:off x="7170217" y="2160161"/>
              <a:ext cx="1142539" cy="973750"/>
            </a:xfrm>
            <a:prstGeom prst="roundRect">
              <a:avLst>
                <a:gd name="adj" fmla="val 6176"/>
              </a:avLst>
            </a:prstGeom>
            <a:solidFill>
              <a:srgbClr val="0070C0"/>
            </a:solidFill>
            <a:ln w="12700" cap="flat" cmpd="sng" algn="ctr">
              <a:solidFill>
                <a:schemeClr val="bg1">
                  <a:lumMod val="85000"/>
                </a:schemeClr>
              </a:solidFill>
              <a:prstDash val="solid"/>
              <a:miter lim="800000"/>
            </a:ln>
            <a:effectLst/>
          </p:spPr>
          <p:txBody>
            <a:bodyPr rtlCol="0" anchor="t"/>
            <a:lstStyle/>
            <a:p>
              <a:pPr algn="ctr" fontAlgn="auto">
                <a:spcBef>
                  <a:spcPts val="0"/>
                </a:spcBef>
                <a:spcAft>
                  <a:spcPts val="0"/>
                </a:spcAft>
              </a:pPr>
              <a:r>
                <a:rPr lang="en-US" altLang="zh-CN" sz="1100" b="0" kern="0" dirty="0">
                  <a:solidFill>
                    <a:schemeClr val="bg1"/>
                  </a:solidFill>
                </a:rPr>
                <a:t>Shard Server</a:t>
              </a:r>
              <a:endParaRPr lang="en-US" altLang="zh-CN" sz="1100" b="0" kern="0" dirty="0">
                <a:solidFill>
                  <a:schemeClr val="bg1"/>
                </a:solidFill>
              </a:endParaRPr>
            </a:p>
            <a:p>
              <a:pPr algn="ctr" fontAlgn="auto">
                <a:spcBef>
                  <a:spcPts val="0"/>
                </a:spcBef>
                <a:spcAft>
                  <a:spcPts val="0"/>
                </a:spcAft>
              </a:pPr>
              <a:r>
                <a:rPr lang="en-US" altLang="zh-CN" sz="1100" b="0" kern="0" dirty="0" smtClean="0">
                  <a:solidFill>
                    <a:schemeClr val="bg1"/>
                  </a:solidFill>
                </a:rPr>
                <a:t>(Primary)</a:t>
              </a:r>
              <a:endParaRPr lang="en-US" altLang="zh-CN" sz="1100" b="0" kern="0" dirty="0">
                <a:solidFill>
                  <a:schemeClr val="bg1"/>
                </a:solidFill>
              </a:endParaRPr>
            </a:p>
          </p:txBody>
        </p:sp>
        <p:cxnSp>
          <p:nvCxnSpPr>
            <p:cNvPr id="27" name="肘形连接符 40"/>
            <p:cNvCxnSpPr>
              <a:stCxn id="31" idx="2"/>
              <a:endCxn id="25" idx="0"/>
            </p:cNvCxnSpPr>
            <p:nvPr/>
          </p:nvCxnSpPr>
          <p:spPr>
            <a:xfrm flipH="1">
              <a:off x="6459726" y="1832604"/>
              <a:ext cx="193" cy="327557"/>
            </a:xfrm>
            <a:prstGeom prst="straightConnector1">
              <a:avLst/>
            </a:prstGeom>
            <a:noFill/>
            <a:ln w="6350" cap="flat" cmpd="sng" algn="ctr">
              <a:solidFill>
                <a:schemeClr val="tx1"/>
              </a:solidFill>
              <a:prstDash val="solid"/>
              <a:miter lim="800000"/>
              <a:headEnd type="none" w="med" len="med"/>
              <a:tailEnd type="triangle" w="med" len="med"/>
            </a:ln>
            <a:effectLst/>
          </p:spPr>
        </p:cxnSp>
        <p:cxnSp>
          <p:nvCxnSpPr>
            <p:cNvPr id="28" name="肘形连接符 40"/>
            <p:cNvCxnSpPr>
              <a:stCxn id="31" idx="2"/>
              <a:endCxn id="26" idx="0"/>
            </p:cNvCxnSpPr>
            <p:nvPr/>
          </p:nvCxnSpPr>
          <p:spPr>
            <a:xfrm>
              <a:off x="6459919" y="1832604"/>
              <a:ext cx="1281568" cy="327557"/>
            </a:xfrm>
            <a:prstGeom prst="straightConnector1">
              <a:avLst/>
            </a:prstGeom>
            <a:noFill/>
            <a:ln w="6350" cap="flat" cmpd="sng" algn="ctr">
              <a:solidFill>
                <a:schemeClr val="tx1"/>
              </a:solidFill>
              <a:prstDash val="solid"/>
              <a:miter lim="800000"/>
              <a:headEnd type="none" w="med" len="med"/>
              <a:tailEnd type="triangle" w="med" len="med"/>
            </a:ln>
            <a:effectLst/>
          </p:spPr>
        </p:cxnSp>
        <p:cxnSp>
          <p:nvCxnSpPr>
            <p:cNvPr id="29" name="直接连接符 28"/>
            <p:cNvCxnSpPr/>
            <p:nvPr/>
          </p:nvCxnSpPr>
          <p:spPr bwMode="auto">
            <a:xfrm>
              <a:off x="4430001" y="1011391"/>
              <a:ext cx="0" cy="2941755"/>
            </a:xfrm>
            <a:prstGeom prst="line">
              <a:avLst/>
            </a:prstGeom>
            <a:noFill/>
            <a:ln w="3175" cap="flat" cmpd="sng" algn="ctr">
              <a:solidFill>
                <a:schemeClr val="tx1"/>
              </a:solidFill>
              <a:prstDash val="dashDot"/>
              <a:round/>
              <a:headEnd type="none" w="med" len="med"/>
              <a:tailEnd type="none" w="med" len="med"/>
            </a:ln>
            <a:effectLst/>
          </p:spPr>
        </p:cxnSp>
      </p:grpSp>
      <p:sp>
        <p:nvSpPr>
          <p:cNvPr id="34" name="文本框 33"/>
          <p:cNvSpPr txBox="1"/>
          <p:nvPr/>
        </p:nvSpPr>
        <p:spPr>
          <a:xfrm>
            <a:off x="8299638" y="1184718"/>
            <a:ext cx="3446275" cy="5516107"/>
          </a:xfrm>
          <a:prstGeom prst="rect">
            <a:avLst/>
          </a:prstGeom>
          <a:noFill/>
        </p:spPr>
        <p:txBody>
          <a:bodyPr wrap="square" lIns="72000" tIns="72000" rIns="72000" bIns="72000" rtlCol="0">
            <a:spAutoFit/>
          </a:bodyPr>
          <a:lstStyle/>
          <a:p>
            <a:pPr marL="171450" indent="-171450">
              <a:spcBef>
                <a:spcPts val="600"/>
              </a:spcBef>
              <a:buSzPct val="50000"/>
              <a:buFont typeface="Wingdings" panose="05000000000000000000" pitchFamily="2" charset="2"/>
              <a:buChar char="l"/>
            </a:pPr>
            <a:r>
              <a:rPr lang="zh-CN" altLang="en-US" sz="1200" b="0" dirty="0" smtClean="0">
                <a:solidFill>
                  <a:srgbClr val="C00000"/>
                </a:solidFill>
              </a:rPr>
              <a:t>存储计算分离</a:t>
            </a:r>
            <a:endParaRPr lang="en-US" altLang="zh-CN" sz="1200" b="0" dirty="0" smtClean="0">
              <a:solidFill>
                <a:srgbClr val="C00000"/>
              </a:solidFill>
            </a:endParaRPr>
          </a:p>
          <a:p>
            <a:pPr marL="361950" lvl="1" indent="-171450">
              <a:spcBef>
                <a:spcPts val="600"/>
              </a:spcBef>
              <a:buSzPct val="50000"/>
              <a:buFont typeface="Wingdings" panose="05000000000000000000" pitchFamily="2" charset="2"/>
              <a:buChar char="p"/>
            </a:pPr>
            <a:r>
              <a:rPr lang="zh-CN" altLang="en-US" sz="1200" b="0" dirty="0" smtClean="0"/>
              <a:t>存储计算分别按需扩展，降低成本；</a:t>
            </a:r>
            <a:endParaRPr lang="en-US" altLang="zh-CN" sz="1200" b="0" dirty="0" smtClean="0"/>
          </a:p>
          <a:p>
            <a:pPr marL="361950" lvl="1" indent="-171450">
              <a:spcBef>
                <a:spcPts val="600"/>
              </a:spcBef>
              <a:buSzPct val="50000"/>
              <a:buFont typeface="Wingdings" panose="05000000000000000000" pitchFamily="2" charset="2"/>
              <a:buChar char="p"/>
            </a:pPr>
            <a:r>
              <a:rPr lang="zh-CN" altLang="en-US" sz="1200" b="0" dirty="0" smtClean="0"/>
              <a:t>基于共享存储，</a:t>
            </a:r>
            <a:r>
              <a:rPr lang="en-US" altLang="zh-CN" sz="1200" b="0" dirty="0" smtClean="0"/>
              <a:t>Rebalance</a:t>
            </a:r>
            <a:r>
              <a:rPr lang="zh-CN" altLang="en-US" sz="1200" b="0" dirty="0" smtClean="0"/>
              <a:t>不迁移数据；</a:t>
            </a:r>
            <a:endParaRPr lang="en-US" altLang="zh-CN" sz="1200" b="0" dirty="0" smtClean="0"/>
          </a:p>
          <a:p>
            <a:pPr marL="361950" lvl="1" indent="-171450">
              <a:spcBef>
                <a:spcPts val="600"/>
              </a:spcBef>
              <a:buSzPct val="50000"/>
              <a:buFont typeface="Wingdings" panose="05000000000000000000" pitchFamily="2" charset="2"/>
              <a:buChar char="p"/>
            </a:pPr>
            <a:r>
              <a:rPr lang="en-US" altLang="zh-CN" sz="1200" dirty="0" smtClean="0"/>
              <a:t>3AZ</a:t>
            </a:r>
            <a:r>
              <a:rPr lang="zh-CN" altLang="en-US" sz="1200" dirty="0" smtClean="0"/>
              <a:t>容灾。</a:t>
            </a:r>
            <a:endParaRPr lang="en-US" altLang="zh-CN" sz="1200" b="0" dirty="0" smtClean="0"/>
          </a:p>
          <a:p>
            <a:pPr marL="171450" indent="-171450">
              <a:spcBef>
                <a:spcPts val="600"/>
              </a:spcBef>
              <a:buSzPct val="50000"/>
              <a:buFont typeface="Wingdings" panose="05000000000000000000" pitchFamily="2" charset="2"/>
              <a:buChar char="l"/>
            </a:pPr>
            <a:r>
              <a:rPr lang="zh-CN" altLang="en-US" sz="1200" dirty="0">
                <a:solidFill>
                  <a:srgbClr val="C00000"/>
                </a:solidFill>
              </a:rPr>
              <a:t>复制集卸载到分布式存储</a:t>
            </a:r>
            <a:endParaRPr lang="en-US" altLang="zh-CN" sz="1200" dirty="0">
              <a:solidFill>
                <a:srgbClr val="C00000"/>
              </a:solidFill>
            </a:endParaRPr>
          </a:p>
          <a:p>
            <a:pPr marL="361950" lvl="1" indent="-171450">
              <a:spcBef>
                <a:spcPts val="600"/>
              </a:spcBef>
              <a:buSzPct val="50000"/>
              <a:buFont typeface="Wingdings" panose="05000000000000000000" pitchFamily="2" charset="2"/>
              <a:buChar char="p"/>
            </a:pPr>
            <a:r>
              <a:rPr lang="zh-CN" altLang="en-US" sz="1200" dirty="0"/>
              <a:t>减少存储副本数量；</a:t>
            </a:r>
            <a:endParaRPr lang="en-US" altLang="zh-CN" sz="1200" dirty="0"/>
          </a:p>
          <a:p>
            <a:pPr marL="361950" lvl="1" indent="-171450">
              <a:spcBef>
                <a:spcPts val="600"/>
              </a:spcBef>
              <a:buSzPct val="50000"/>
              <a:buFont typeface="Wingdings" panose="05000000000000000000" pitchFamily="2" charset="2"/>
              <a:buChar char="p"/>
            </a:pPr>
            <a:r>
              <a:rPr lang="zh-CN" altLang="en-US" sz="1200" dirty="0"/>
              <a:t>所有</a:t>
            </a:r>
            <a:r>
              <a:rPr lang="en-US" altLang="zh-CN" sz="1200" dirty="0" err="1"/>
              <a:t>ShardServer</a:t>
            </a:r>
            <a:r>
              <a:rPr lang="zh-CN" altLang="en-US" sz="1200" dirty="0"/>
              <a:t>均可处理业务；</a:t>
            </a:r>
            <a:endParaRPr lang="en-US" altLang="zh-CN" sz="1200" dirty="0"/>
          </a:p>
          <a:p>
            <a:pPr marL="361950" lvl="1" indent="-171450">
              <a:spcBef>
                <a:spcPts val="600"/>
              </a:spcBef>
              <a:buSzPct val="50000"/>
              <a:buFont typeface="Wingdings" panose="05000000000000000000" pitchFamily="2" charset="2"/>
              <a:buChar char="p"/>
            </a:pPr>
            <a:r>
              <a:rPr lang="zh-CN" altLang="en-US" sz="1200" dirty="0"/>
              <a:t>分布式存储基于分片复制，更好的聚合</a:t>
            </a:r>
            <a:r>
              <a:rPr lang="en-US" altLang="zh-CN" sz="1200" dirty="0"/>
              <a:t>IO</a:t>
            </a:r>
            <a:r>
              <a:rPr lang="zh-CN" altLang="en-US" sz="1200" dirty="0"/>
              <a:t>性能和故障重构</a:t>
            </a:r>
            <a:r>
              <a:rPr lang="zh-CN" altLang="en-US" sz="1200" dirty="0" smtClean="0"/>
              <a:t>性能。</a:t>
            </a:r>
            <a:endParaRPr lang="en-US" altLang="zh-CN" sz="1200" dirty="0"/>
          </a:p>
          <a:p>
            <a:pPr marL="171450" indent="-171450">
              <a:spcBef>
                <a:spcPts val="600"/>
              </a:spcBef>
              <a:buSzPct val="50000"/>
              <a:buFont typeface="Wingdings" panose="05000000000000000000" pitchFamily="2" charset="2"/>
              <a:buChar char="l"/>
            </a:pPr>
            <a:r>
              <a:rPr lang="en-US" altLang="zh-CN" sz="1200" dirty="0" err="1">
                <a:solidFill>
                  <a:srgbClr val="C00000"/>
                </a:solidFill>
              </a:rPr>
              <a:t>RocksDB</a:t>
            </a:r>
            <a:r>
              <a:rPr lang="zh-CN" altLang="en-US" sz="1200" dirty="0">
                <a:solidFill>
                  <a:srgbClr val="C00000"/>
                </a:solidFill>
              </a:rPr>
              <a:t>存储引擎</a:t>
            </a:r>
            <a:endParaRPr lang="en-US" altLang="zh-CN" sz="1200" dirty="0">
              <a:solidFill>
                <a:srgbClr val="C00000"/>
              </a:solidFill>
            </a:endParaRPr>
          </a:p>
          <a:p>
            <a:pPr marL="361950" lvl="1" indent="-171450">
              <a:spcBef>
                <a:spcPts val="600"/>
              </a:spcBef>
              <a:buSzPct val="50000"/>
              <a:buFont typeface="Wingdings" panose="05000000000000000000" pitchFamily="2" charset="2"/>
              <a:buChar char="p"/>
            </a:pPr>
            <a:r>
              <a:rPr lang="zh-CN" altLang="en-US" sz="1200" dirty="0"/>
              <a:t>基于</a:t>
            </a:r>
            <a:r>
              <a:rPr lang="en-US" altLang="zh-CN" sz="1200" dirty="0" err="1"/>
              <a:t>LSMTree</a:t>
            </a:r>
            <a:r>
              <a:rPr lang="zh-CN" altLang="en-US" sz="1200" dirty="0"/>
              <a:t>，相比</a:t>
            </a:r>
            <a:r>
              <a:rPr lang="en-US" altLang="zh-CN" sz="1200" dirty="0"/>
              <a:t>WT</a:t>
            </a:r>
            <a:r>
              <a:rPr lang="zh-CN" altLang="en-US" sz="1200" dirty="0"/>
              <a:t>，写性能更好；</a:t>
            </a:r>
            <a:endParaRPr lang="en-US" altLang="zh-CN" sz="1200" dirty="0"/>
          </a:p>
          <a:p>
            <a:pPr marL="361950" lvl="1" indent="-171450">
              <a:spcBef>
                <a:spcPts val="600"/>
              </a:spcBef>
              <a:buSzPct val="50000"/>
              <a:buFont typeface="Wingdings" panose="05000000000000000000" pitchFamily="2" charset="2"/>
              <a:buChar char="p"/>
            </a:pPr>
            <a:r>
              <a:rPr lang="zh-CN" altLang="en-US" sz="1200" dirty="0"/>
              <a:t>本地</a:t>
            </a:r>
            <a:r>
              <a:rPr lang="en-US" altLang="zh-CN" sz="1200" dirty="0"/>
              <a:t>SSD</a:t>
            </a:r>
            <a:r>
              <a:rPr lang="zh-CN" altLang="en-US" sz="1200" dirty="0"/>
              <a:t>读</a:t>
            </a:r>
            <a:r>
              <a:rPr lang="en-US" altLang="zh-CN" sz="1200" dirty="0"/>
              <a:t>Cache</a:t>
            </a:r>
            <a:r>
              <a:rPr lang="zh-CN" altLang="en-US" sz="1200" dirty="0"/>
              <a:t>，优化读</a:t>
            </a:r>
            <a:r>
              <a:rPr lang="zh-CN" altLang="en-US" sz="1200" dirty="0" smtClean="0"/>
              <a:t>性能。</a:t>
            </a:r>
            <a:endParaRPr lang="en-US" altLang="zh-CN" sz="1200" dirty="0"/>
          </a:p>
          <a:p>
            <a:pPr marL="171450" lvl="1" indent="-171450">
              <a:spcBef>
                <a:spcPts val="600"/>
              </a:spcBef>
              <a:buSzPct val="50000"/>
              <a:buFont typeface="Wingdings" panose="05000000000000000000" pitchFamily="2" charset="2"/>
              <a:buChar char="l"/>
            </a:pPr>
            <a:r>
              <a:rPr lang="zh-CN" altLang="en-US" sz="1200" dirty="0">
                <a:solidFill>
                  <a:srgbClr val="C00000"/>
                </a:solidFill>
              </a:rPr>
              <a:t>基于快照的物理备份</a:t>
            </a:r>
            <a:endParaRPr lang="en-US" altLang="zh-CN" sz="1200" dirty="0">
              <a:solidFill>
                <a:srgbClr val="C00000"/>
              </a:solidFill>
            </a:endParaRPr>
          </a:p>
          <a:p>
            <a:pPr marL="361950" lvl="1" indent="-171450">
              <a:spcBef>
                <a:spcPts val="600"/>
              </a:spcBef>
              <a:buSzPct val="50000"/>
              <a:buFont typeface="Wingdings" panose="05000000000000000000" pitchFamily="2" charset="2"/>
              <a:buChar char="p"/>
            </a:pPr>
            <a:r>
              <a:rPr lang="zh-CN" altLang="en-US" sz="1200" dirty="0"/>
              <a:t>避免逻辑备份</a:t>
            </a:r>
            <a:r>
              <a:rPr lang="en-US" altLang="zh-CN" sz="1200" dirty="0"/>
              <a:t>dump</a:t>
            </a:r>
            <a:r>
              <a:rPr lang="zh-CN" altLang="en-US" sz="1200" dirty="0"/>
              <a:t>数据，性能更好；</a:t>
            </a:r>
            <a:endParaRPr lang="en-US" altLang="zh-CN" sz="1200" dirty="0"/>
          </a:p>
          <a:p>
            <a:pPr marL="361950" lvl="1" indent="-171450">
              <a:spcBef>
                <a:spcPts val="600"/>
              </a:spcBef>
              <a:buSzPct val="50000"/>
              <a:buFont typeface="Wingdings" panose="05000000000000000000" pitchFamily="2" charset="2"/>
              <a:buChar char="p"/>
            </a:pPr>
            <a:r>
              <a:rPr lang="zh-CN" altLang="en-US" sz="1200" dirty="0"/>
              <a:t>明确的备份时间</a:t>
            </a:r>
            <a:r>
              <a:rPr lang="zh-CN" altLang="en-US" sz="1200" dirty="0" smtClean="0"/>
              <a:t>点。</a:t>
            </a:r>
            <a:endParaRPr lang="en-US" altLang="zh-CN" sz="1200" dirty="0"/>
          </a:p>
          <a:p>
            <a:pPr marL="171450" lvl="1" indent="-171450">
              <a:spcBef>
                <a:spcPts val="600"/>
              </a:spcBef>
              <a:buSzPct val="50000"/>
              <a:buFont typeface="Wingdings" panose="05000000000000000000" pitchFamily="2" charset="2"/>
              <a:buChar char="l"/>
            </a:pPr>
            <a:r>
              <a:rPr lang="en-US" altLang="zh-CN" sz="1200" dirty="0">
                <a:solidFill>
                  <a:srgbClr val="C00000"/>
                </a:solidFill>
              </a:rPr>
              <a:t>On going</a:t>
            </a:r>
            <a:endParaRPr lang="en-US" altLang="zh-CN" sz="1200" dirty="0">
              <a:solidFill>
                <a:srgbClr val="C00000"/>
              </a:solidFill>
            </a:endParaRPr>
          </a:p>
          <a:p>
            <a:pPr marL="361950" lvl="1" indent="-171450">
              <a:spcBef>
                <a:spcPts val="600"/>
              </a:spcBef>
              <a:buSzPct val="50000"/>
              <a:buFont typeface="Wingdings" panose="05000000000000000000" pitchFamily="2" charset="2"/>
              <a:buChar char="p"/>
            </a:pPr>
            <a:r>
              <a:rPr lang="zh-CN" altLang="en-US" sz="1200" b="0" dirty="0" smtClean="0">
                <a:solidFill>
                  <a:srgbClr val="C00000"/>
                </a:solidFill>
              </a:rPr>
              <a:t>性能优化：</a:t>
            </a:r>
            <a:r>
              <a:rPr lang="zh-CN" altLang="en-US" sz="1200" b="0" dirty="0" smtClean="0"/>
              <a:t>基础设施、线程池、存储</a:t>
            </a:r>
            <a:r>
              <a:rPr lang="en-US" altLang="zh-CN" sz="1200" b="0" dirty="0" smtClean="0"/>
              <a:t>RDMA</a:t>
            </a:r>
            <a:r>
              <a:rPr lang="zh-CN" altLang="en-US" sz="1200" b="0" dirty="0" smtClean="0"/>
              <a:t>；</a:t>
            </a:r>
            <a:endParaRPr lang="en-US" altLang="zh-CN" sz="1200" b="0" dirty="0" smtClean="0"/>
          </a:p>
          <a:p>
            <a:pPr marL="361950" lvl="1" indent="-171450">
              <a:spcBef>
                <a:spcPts val="600"/>
              </a:spcBef>
              <a:buSzPct val="50000"/>
              <a:buFont typeface="Wingdings" panose="05000000000000000000" pitchFamily="2" charset="2"/>
              <a:buChar char="p"/>
            </a:pPr>
            <a:r>
              <a:rPr lang="en-US" altLang="zh-CN" sz="1200" b="0" dirty="0" smtClean="0">
                <a:solidFill>
                  <a:srgbClr val="C00000"/>
                </a:solidFill>
              </a:rPr>
              <a:t>Auto Scaling</a:t>
            </a:r>
            <a:r>
              <a:rPr lang="en-US" altLang="zh-CN" sz="1200" b="0" dirty="0" smtClean="0"/>
              <a:t>: </a:t>
            </a:r>
            <a:r>
              <a:rPr lang="zh-CN" altLang="en-US" sz="1200" b="0" dirty="0" smtClean="0"/>
              <a:t>自动</a:t>
            </a:r>
            <a:r>
              <a:rPr lang="zh-CN" altLang="en-US" sz="1200" b="0" dirty="0"/>
              <a:t>根据业务负载扩缩容集群规模，降低用户</a:t>
            </a:r>
            <a:r>
              <a:rPr lang="en-US" altLang="zh-CN" sz="1200" b="0" dirty="0"/>
              <a:t>50%</a:t>
            </a:r>
            <a:r>
              <a:rPr lang="zh-CN" altLang="en-US" sz="1200" b="0" dirty="0"/>
              <a:t>以上成本</a:t>
            </a:r>
            <a:r>
              <a:rPr lang="zh-CN" altLang="en-US" sz="1200" b="0" dirty="0" smtClean="0"/>
              <a:t>；</a:t>
            </a:r>
            <a:endParaRPr lang="en-US" altLang="zh-CN" sz="1200" b="0" dirty="0" smtClean="0"/>
          </a:p>
          <a:p>
            <a:pPr marL="361950" lvl="1" indent="-171450">
              <a:spcBef>
                <a:spcPts val="600"/>
              </a:spcBef>
              <a:buSzPct val="50000"/>
              <a:buFont typeface="Wingdings" panose="05000000000000000000" pitchFamily="2" charset="2"/>
              <a:buChar char="p"/>
            </a:pPr>
            <a:r>
              <a:rPr lang="zh-CN" altLang="en-US" sz="1200" b="0" dirty="0" smtClean="0">
                <a:solidFill>
                  <a:srgbClr val="C00000"/>
                </a:solidFill>
              </a:rPr>
              <a:t>瞬时恢复、增量备份、表级备份、任意时间点恢复。</a:t>
            </a:r>
            <a:endParaRPr lang="en-US" altLang="zh-CN" sz="1200" b="0" dirty="0" smtClean="0">
              <a:solidFill>
                <a:srgbClr val="C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GaussDB</a:t>
            </a:r>
            <a:r>
              <a:rPr lang="en-US" altLang="zh-CN" dirty="0" smtClean="0"/>
              <a:t>(for </a:t>
            </a:r>
            <a:r>
              <a:rPr lang="en-US" altLang="zh-CN" dirty="0"/>
              <a:t>Mongo)</a:t>
            </a:r>
            <a:r>
              <a:rPr lang="zh-CN" altLang="en-US" dirty="0"/>
              <a:t>客户案例</a:t>
            </a:r>
            <a:endParaRPr lang="zh-CN" altLang="en-US" dirty="0"/>
          </a:p>
        </p:txBody>
      </p:sp>
      <p:sp>
        <p:nvSpPr>
          <p:cNvPr id="3" name="副标题 1"/>
          <p:cNvSpPr txBox="1"/>
          <p:nvPr/>
        </p:nvSpPr>
        <p:spPr bwMode="auto">
          <a:xfrm>
            <a:off x="442913" y="1249895"/>
            <a:ext cx="10721564" cy="600445"/>
          </a:xfrm>
          <a:prstGeom prst="rect">
            <a:avLst/>
          </a:prstGeom>
          <a:noFill/>
          <a:ln w="9525">
            <a:noFill/>
            <a:miter lim="800000"/>
          </a:ln>
        </p:spPr>
        <p:txBody>
          <a:bodyPr vert="horz" wrap="square" lIns="80141" tIns="40071" rIns="80141" bIns="40071" numCol="1" anchor="t" anchorCtr="0" compatLnSpc="1"/>
          <a:lst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rgbClr val="1D1D1B"/>
                </a:solidFill>
                <a:latin typeface="+mn-lt"/>
                <a:ea typeface="+mn-ea"/>
              </a:rPr>
              <a:t>更高性价比：同等成本下</a:t>
            </a:r>
            <a:r>
              <a:rPr lang="en-US" altLang="zh-CN" sz="2400" dirty="0" smtClean="0">
                <a:solidFill>
                  <a:srgbClr val="C00000"/>
                </a:solidFill>
                <a:latin typeface="+mn-lt"/>
                <a:ea typeface="+mn-ea"/>
              </a:rPr>
              <a:t>3</a:t>
            </a:r>
            <a:r>
              <a:rPr lang="zh-CN" altLang="en-US" sz="2400" dirty="0" smtClean="0">
                <a:solidFill>
                  <a:srgbClr val="C00000"/>
                </a:solidFill>
                <a:latin typeface="+mn-lt"/>
                <a:ea typeface="+mn-ea"/>
              </a:rPr>
              <a:t>倍读写性能提升</a:t>
            </a:r>
            <a:r>
              <a:rPr lang="zh-CN" altLang="en-US" sz="2400" dirty="0" smtClean="0">
                <a:latin typeface="+mn-lt"/>
                <a:ea typeface="+mn-ea"/>
              </a:rPr>
              <a:t>。</a:t>
            </a:r>
            <a:endParaRPr lang="zh-CN" altLang="en-US" sz="2400" dirty="0">
              <a:latin typeface="+mn-lt"/>
              <a:ea typeface="+mn-ea"/>
            </a:endParaRPr>
          </a:p>
        </p:txBody>
      </p:sp>
      <p:grpSp>
        <p:nvGrpSpPr>
          <p:cNvPr id="4" name="组合 3"/>
          <p:cNvGrpSpPr/>
          <p:nvPr/>
        </p:nvGrpSpPr>
        <p:grpSpPr>
          <a:xfrm>
            <a:off x="1714835" y="2215504"/>
            <a:ext cx="6152815" cy="307778"/>
            <a:chOff x="772344" y="1447903"/>
            <a:chExt cx="3375034" cy="230923"/>
          </a:xfrm>
        </p:grpSpPr>
        <p:sp>
          <p:nvSpPr>
            <p:cNvPr id="5" name="矩形 4"/>
            <p:cNvSpPr/>
            <p:nvPr/>
          </p:nvSpPr>
          <p:spPr>
            <a:xfrm>
              <a:off x="772344" y="1519974"/>
              <a:ext cx="69238" cy="98027"/>
            </a:xfrm>
            <a:prstGeom prst="rect">
              <a:avLst/>
            </a:prstGeom>
            <a:gradFill>
              <a:gsLst>
                <a:gs pos="100000">
                  <a:srgbClr val="0070C0"/>
                </a:gs>
                <a:gs pos="0">
                  <a:srgbClr val="1194D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lang="zh-CN" altLang="en-US" sz="1400">
                <a:solidFill>
                  <a:prstClr val="black">
                    <a:lumMod val="85000"/>
                    <a:lumOff val="15000"/>
                  </a:prstClr>
                </a:solidFill>
              </a:endParaRPr>
            </a:p>
          </p:txBody>
        </p:sp>
        <p:sp>
          <p:nvSpPr>
            <p:cNvPr id="6" name="文本框 5"/>
            <p:cNvSpPr txBox="1"/>
            <p:nvPr/>
          </p:nvSpPr>
          <p:spPr>
            <a:xfrm>
              <a:off x="841582" y="1447904"/>
              <a:ext cx="1641628" cy="230922"/>
            </a:xfrm>
            <a:prstGeom prst="rect">
              <a:avLst/>
            </a:prstGeom>
            <a:noFill/>
          </p:spPr>
          <p:txBody>
            <a:bodyPr wrap="square" rtlCol="0">
              <a:spAutoFit/>
            </a:bodyPr>
            <a:lstStyle/>
            <a:p>
              <a:pPr defTabSz="913765"/>
              <a:r>
                <a:rPr lang="en-US" altLang="zh-CN" sz="1400" dirty="0" err="1">
                  <a:solidFill>
                    <a:srgbClr val="2980B9"/>
                  </a:solidFill>
                </a:rPr>
                <a:t>GaussDB</a:t>
              </a:r>
              <a:r>
                <a:rPr lang="en-US" altLang="zh-CN" sz="1400" dirty="0">
                  <a:solidFill>
                    <a:srgbClr val="2980B9"/>
                  </a:solidFill>
                </a:rPr>
                <a:t>(for Mongo)</a:t>
              </a:r>
              <a:endParaRPr lang="zh-CN" altLang="en-US" sz="1400" dirty="0">
                <a:solidFill>
                  <a:srgbClr val="2980B9"/>
                </a:solidFill>
              </a:endParaRPr>
            </a:p>
          </p:txBody>
        </p:sp>
        <p:sp>
          <p:nvSpPr>
            <p:cNvPr id="7" name="矩形 6"/>
            <p:cNvSpPr/>
            <p:nvPr/>
          </p:nvSpPr>
          <p:spPr>
            <a:xfrm>
              <a:off x="2386622" y="1525030"/>
              <a:ext cx="77184" cy="92971"/>
            </a:xfrm>
            <a:prstGeom prst="rect">
              <a:avLst/>
            </a:prstGeom>
            <a:gradFill>
              <a:gsLst>
                <a:gs pos="100000">
                  <a:srgbClr val="515E71"/>
                </a:gs>
                <a:gs pos="0">
                  <a:srgbClr val="B8CA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lang="zh-CN" altLang="en-US" sz="1400">
                <a:solidFill>
                  <a:prstClr val="black">
                    <a:lumMod val="85000"/>
                    <a:lumOff val="15000"/>
                  </a:prstClr>
                </a:solidFill>
              </a:endParaRPr>
            </a:p>
          </p:txBody>
        </p:sp>
        <p:sp>
          <p:nvSpPr>
            <p:cNvPr id="8" name="文本框 7"/>
            <p:cNvSpPr txBox="1"/>
            <p:nvPr/>
          </p:nvSpPr>
          <p:spPr>
            <a:xfrm>
              <a:off x="2463806" y="1447903"/>
              <a:ext cx="1683572" cy="230922"/>
            </a:xfrm>
            <a:prstGeom prst="rect">
              <a:avLst/>
            </a:prstGeom>
            <a:noFill/>
          </p:spPr>
          <p:txBody>
            <a:bodyPr wrap="square" rtlCol="0">
              <a:spAutoFit/>
            </a:bodyPr>
            <a:lstStyle/>
            <a:p>
              <a:pPr defTabSz="913765"/>
              <a:r>
                <a:rPr lang="zh-CN" altLang="en-US" sz="1400" dirty="0"/>
                <a:t>基于</a:t>
              </a:r>
              <a:r>
                <a:rPr lang="en-US" altLang="zh-CN" sz="1400" dirty="0"/>
                <a:t>ECS</a:t>
              </a:r>
              <a:r>
                <a:rPr lang="zh-CN" altLang="en-US" sz="1400" dirty="0"/>
                <a:t>自建或者开源服务化的方案</a:t>
              </a:r>
              <a:endParaRPr lang="zh-CN" altLang="en-US" sz="1400" dirty="0">
                <a:solidFill>
                  <a:prstClr val="black">
                    <a:lumMod val="85000"/>
                    <a:lumOff val="15000"/>
                  </a:prstClr>
                </a:solidFill>
              </a:endParaRPr>
            </a:p>
          </p:txBody>
        </p:sp>
      </p:grpSp>
      <p:sp>
        <p:nvSpPr>
          <p:cNvPr id="9" name="KSO_Shape"/>
          <p:cNvSpPr/>
          <p:nvPr/>
        </p:nvSpPr>
        <p:spPr>
          <a:xfrm>
            <a:off x="6759947" y="1277544"/>
            <a:ext cx="742966" cy="510172"/>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3765" eaLnBrk="1" fontAlgn="auto" hangingPunct="1">
              <a:spcBef>
                <a:spcPts val="0"/>
              </a:spcBef>
              <a:spcAft>
                <a:spcPts val="0"/>
              </a:spcAft>
              <a:defRPr/>
            </a:pPr>
            <a:endParaRPr lang="zh-CN" altLang="en-US" sz="1800">
              <a:solidFill>
                <a:srgbClr val="FFFFFF"/>
              </a:solidFill>
            </a:endParaRPr>
          </a:p>
        </p:txBody>
      </p:sp>
      <p:grpSp>
        <p:nvGrpSpPr>
          <p:cNvPr id="10" name="组合 9"/>
          <p:cNvGrpSpPr/>
          <p:nvPr/>
        </p:nvGrpSpPr>
        <p:grpSpPr>
          <a:xfrm>
            <a:off x="1291175" y="2577502"/>
            <a:ext cx="6949071" cy="3563271"/>
            <a:chOff x="615466" y="3009831"/>
            <a:chExt cx="5084274" cy="2537866"/>
          </a:xfrm>
        </p:grpSpPr>
        <p:sp>
          <p:nvSpPr>
            <p:cNvPr id="11" name="文本框 10"/>
            <p:cNvSpPr txBox="1"/>
            <p:nvPr/>
          </p:nvSpPr>
          <p:spPr>
            <a:xfrm>
              <a:off x="615466" y="5219014"/>
              <a:ext cx="1114620" cy="197210"/>
            </a:xfrm>
            <a:prstGeom prst="rect">
              <a:avLst/>
            </a:prstGeom>
            <a:noFill/>
          </p:spPr>
          <p:txBody>
            <a:bodyPr wrap="square" rtlCol="0">
              <a:spAutoFit/>
            </a:bodyPr>
            <a:lstStyle/>
            <a:p>
              <a:pPr algn="ctr" defTabSz="913765"/>
              <a:r>
                <a:rPr lang="en-US" altLang="zh-CN" sz="1200">
                  <a:solidFill>
                    <a:prstClr val="black"/>
                  </a:solidFill>
                </a:rPr>
                <a:t>100% </a:t>
              </a:r>
              <a:r>
                <a:rPr lang="en-US" altLang="zh-CN" sz="1200" err="1">
                  <a:solidFill>
                    <a:prstClr val="black"/>
                  </a:solidFill>
                </a:rPr>
                <a:t>lnsert</a:t>
              </a:r>
              <a:endParaRPr lang="zh-CN" altLang="en-US" sz="1200">
                <a:solidFill>
                  <a:prstClr val="black"/>
                </a:solidFill>
              </a:endParaRPr>
            </a:p>
          </p:txBody>
        </p:sp>
        <p:sp>
          <p:nvSpPr>
            <p:cNvPr id="12" name="文本框 11"/>
            <p:cNvSpPr txBox="1"/>
            <p:nvPr/>
          </p:nvSpPr>
          <p:spPr>
            <a:xfrm>
              <a:off x="1660112" y="5219014"/>
              <a:ext cx="1039688" cy="328683"/>
            </a:xfrm>
            <a:prstGeom prst="rect">
              <a:avLst/>
            </a:prstGeom>
            <a:noFill/>
          </p:spPr>
          <p:txBody>
            <a:bodyPr wrap="square" rtlCol="0">
              <a:spAutoFit/>
            </a:bodyPr>
            <a:lstStyle/>
            <a:p>
              <a:pPr defTabSz="913765"/>
              <a:r>
                <a:rPr lang="en-US" altLang="zh-CN" sz="1200" dirty="0">
                  <a:solidFill>
                    <a:prstClr val="black"/>
                  </a:solidFill>
                </a:rPr>
                <a:t>90% Insert </a:t>
              </a:r>
              <a:endParaRPr lang="en-US" altLang="zh-CN" sz="1200" dirty="0">
                <a:solidFill>
                  <a:prstClr val="black"/>
                </a:solidFill>
              </a:endParaRPr>
            </a:p>
            <a:p>
              <a:pPr defTabSz="913765"/>
              <a:r>
                <a:rPr lang="en-US" altLang="zh-CN" sz="1200" dirty="0">
                  <a:solidFill>
                    <a:prstClr val="black"/>
                  </a:solidFill>
                </a:rPr>
                <a:t>10% Read</a:t>
              </a:r>
              <a:endParaRPr lang="zh-CN" altLang="en-US" sz="1465" dirty="0">
                <a:solidFill>
                  <a:prstClr val="black"/>
                </a:solidFill>
              </a:endParaRPr>
            </a:p>
          </p:txBody>
        </p:sp>
        <p:sp>
          <p:nvSpPr>
            <p:cNvPr id="13" name="文本框 12"/>
            <p:cNvSpPr txBox="1"/>
            <p:nvPr/>
          </p:nvSpPr>
          <p:spPr>
            <a:xfrm>
              <a:off x="2598293" y="5219014"/>
              <a:ext cx="1167547" cy="328683"/>
            </a:xfrm>
            <a:prstGeom prst="rect">
              <a:avLst/>
            </a:prstGeom>
            <a:noFill/>
          </p:spPr>
          <p:txBody>
            <a:bodyPr wrap="square" rtlCol="0">
              <a:spAutoFit/>
            </a:bodyPr>
            <a:lstStyle/>
            <a:p>
              <a:pPr defTabSz="913765"/>
              <a:r>
                <a:rPr lang="en-US" altLang="zh-CN" sz="1200" dirty="0">
                  <a:solidFill>
                    <a:prstClr val="black"/>
                  </a:solidFill>
                </a:rPr>
                <a:t>50% Update</a:t>
              </a:r>
              <a:endParaRPr lang="en-US" altLang="zh-CN" sz="1200" dirty="0">
                <a:solidFill>
                  <a:prstClr val="black"/>
                </a:solidFill>
              </a:endParaRPr>
            </a:p>
            <a:p>
              <a:pPr defTabSz="913765"/>
              <a:r>
                <a:rPr lang="en-US" altLang="zh-CN" sz="1200" dirty="0">
                  <a:solidFill>
                    <a:prstClr val="black"/>
                  </a:solidFill>
                </a:rPr>
                <a:t>50% Read</a:t>
              </a:r>
              <a:endParaRPr lang="zh-CN" altLang="en-US" sz="1200" dirty="0">
                <a:solidFill>
                  <a:prstClr val="black"/>
                </a:solidFill>
              </a:endParaRPr>
            </a:p>
          </p:txBody>
        </p:sp>
        <p:sp>
          <p:nvSpPr>
            <p:cNvPr id="14" name="文本框 13"/>
            <p:cNvSpPr txBox="1"/>
            <p:nvPr/>
          </p:nvSpPr>
          <p:spPr>
            <a:xfrm>
              <a:off x="3664334" y="5219014"/>
              <a:ext cx="1085385" cy="328683"/>
            </a:xfrm>
            <a:prstGeom prst="rect">
              <a:avLst/>
            </a:prstGeom>
            <a:noFill/>
          </p:spPr>
          <p:txBody>
            <a:bodyPr wrap="square" rtlCol="0">
              <a:spAutoFit/>
            </a:bodyPr>
            <a:lstStyle/>
            <a:p>
              <a:pPr defTabSz="913765"/>
              <a:r>
                <a:rPr lang="en-US" altLang="zh-CN" sz="1200" dirty="0">
                  <a:solidFill>
                    <a:prstClr val="black"/>
                  </a:solidFill>
                </a:rPr>
                <a:t>5% Update </a:t>
              </a:r>
              <a:endParaRPr lang="en-US" altLang="zh-CN" sz="1200" dirty="0">
                <a:solidFill>
                  <a:prstClr val="black"/>
                </a:solidFill>
              </a:endParaRPr>
            </a:p>
            <a:p>
              <a:pPr defTabSz="913765"/>
              <a:r>
                <a:rPr lang="en-US" altLang="zh-CN" sz="1200" dirty="0">
                  <a:solidFill>
                    <a:prstClr val="black"/>
                  </a:solidFill>
                </a:rPr>
                <a:t>95% Read</a:t>
              </a:r>
              <a:endParaRPr lang="zh-CN" altLang="en-US" sz="1200" dirty="0">
                <a:solidFill>
                  <a:prstClr val="black"/>
                </a:solidFill>
              </a:endParaRPr>
            </a:p>
          </p:txBody>
        </p:sp>
        <p:sp>
          <p:nvSpPr>
            <p:cNvPr id="15" name="文本框 14"/>
            <p:cNvSpPr txBox="1"/>
            <p:nvPr/>
          </p:nvSpPr>
          <p:spPr>
            <a:xfrm>
              <a:off x="4616682" y="5219014"/>
              <a:ext cx="1064071" cy="197210"/>
            </a:xfrm>
            <a:prstGeom prst="rect">
              <a:avLst/>
            </a:prstGeom>
            <a:noFill/>
          </p:spPr>
          <p:txBody>
            <a:bodyPr wrap="square" rtlCol="0">
              <a:spAutoFit/>
            </a:bodyPr>
            <a:lstStyle/>
            <a:p>
              <a:pPr algn="ctr" defTabSz="913765"/>
              <a:r>
                <a:rPr lang="en-US" altLang="zh-CN" sz="1200" dirty="0">
                  <a:solidFill>
                    <a:prstClr val="black"/>
                  </a:solidFill>
                </a:rPr>
                <a:t>100% Read</a:t>
              </a:r>
              <a:endParaRPr lang="zh-CN" altLang="en-US" sz="1200" dirty="0">
                <a:solidFill>
                  <a:prstClr val="black"/>
                </a:solidFill>
              </a:endParaRPr>
            </a:p>
          </p:txBody>
        </p:sp>
        <p:sp>
          <p:nvSpPr>
            <p:cNvPr id="16" name="矩形 15"/>
            <p:cNvSpPr/>
            <p:nvPr/>
          </p:nvSpPr>
          <p:spPr>
            <a:xfrm>
              <a:off x="665928" y="5082177"/>
              <a:ext cx="5033812" cy="86913"/>
            </a:xfrm>
            <a:prstGeom prst="rect">
              <a:avLst/>
            </a:prstGeom>
            <a:solidFill>
              <a:srgbClr val="ABB0B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lang="zh-CN" altLang="en-US" sz="1800">
                <a:solidFill>
                  <a:prstClr val="white"/>
                </a:solidFill>
              </a:endParaRPr>
            </a:p>
          </p:txBody>
        </p:sp>
        <p:cxnSp>
          <p:nvCxnSpPr>
            <p:cNvPr id="17" name="直接连接符 16"/>
            <p:cNvCxnSpPr/>
            <p:nvPr/>
          </p:nvCxnSpPr>
          <p:spPr>
            <a:xfrm>
              <a:off x="661084" y="4528720"/>
              <a:ext cx="5033812" cy="0"/>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1084" y="4043299"/>
              <a:ext cx="5033812" cy="0"/>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1084" y="3562816"/>
              <a:ext cx="5033812" cy="0"/>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1084" y="3082332"/>
              <a:ext cx="5033812" cy="0"/>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954748" y="3009831"/>
              <a:ext cx="181116" cy="2025600"/>
            </a:xfrm>
            <a:prstGeom prst="rect">
              <a:avLst/>
            </a:prstGeom>
            <a:gradFill>
              <a:gsLst>
                <a:gs pos="100000">
                  <a:srgbClr val="0070C0"/>
                </a:gs>
                <a:gs pos="0">
                  <a:srgbClr val="1194D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22" name="矩形 21"/>
            <p:cNvSpPr/>
            <p:nvPr/>
          </p:nvSpPr>
          <p:spPr>
            <a:xfrm>
              <a:off x="5221482" y="4089831"/>
              <a:ext cx="182400" cy="945600"/>
            </a:xfrm>
            <a:prstGeom prst="rect">
              <a:avLst/>
            </a:prstGeom>
            <a:gradFill>
              <a:gsLst>
                <a:gs pos="100000">
                  <a:srgbClr val="515E71"/>
                </a:gs>
                <a:gs pos="0">
                  <a:srgbClr val="B8CA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23" name="矩形 22"/>
            <p:cNvSpPr/>
            <p:nvPr/>
          </p:nvSpPr>
          <p:spPr>
            <a:xfrm>
              <a:off x="4253199" y="4185831"/>
              <a:ext cx="181116" cy="849600"/>
            </a:xfrm>
            <a:prstGeom prst="rect">
              <a:avLst/>
            </a:prstGeom>
            <a:gradFill>
              <a:gsLst>
                <a:gs pos="100000">
                  <a:srgbClr val="515E71"/>
                </a:gs>
                <a:gs pos="0">
                  <a:srgbClr val="B8CA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24" name="矩形 23"/>
            <p:cNvSpPr/>
            <p:nvPr/>
          </p:nvSpPr>
          <p:spPr>
            <a:xfrm>
              <a:off x="3976588" y="3168231"/>
              <a:ext cx="181116" cy="1867200"/>
            </a:xfrm>
            <a:prstGeom prst="rect">
              <a:avLst/>
            </a:prstGeom>
            <a:gradFill>
              <a:gsLst>
                <a:gs pos="100000">
                  <a:srgbClr val="0070C0"/>
                </a:gs>
                <a:gs pos="0">
                  <a:srgbClr val="1194D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25" name="矩形 24"/>
            <p:cNvSpPr/>
            <p:nvPr/>
          </p:nvSpPr>
          <p:spPr>
            <a:xfrm>
              <a:off x="3226959" y="4704231"/>
              <a:ext cx="181116" cy="331200"/>
            </a:xfrm>
            <a:prstGeom prst="rect">
              <a:avLst/>
            </a:prstGeom>
            <a:gradFill>
              <a:gsLst>
                <a:gs pos="100000">
                  <a:srgbClr val="515E71"/>
                </a:gs>
                <a:gs pos="0">
                  <a:srgbClr val="B8CA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26" name="矩形 25"/>
            <p:cNvSpPr/>
            <p:nvPr/>
          </p:nvSpPr>
          <p:spPr>
            <a:xfrm>
              <a:off x="2952910" y="3806631"/>
              <a:ext cx="181116" cy="1228800"/>
            </a:xfrm>
            <a:prstGeom prst="rect">
              <a:avLst/>
            </a:prstGeom>
            <a:gradFill>
              <a:gsLst>
                <a:gs pos="100000">
                  <a:srgbClr val="0070C0"/>
                </a:gs>
                <a:gs pos="0">
                  <a:srgbClr val="1194D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27" name="矩形 26"/>
            <p:cNvSpPr/>
            <p:nvPr/>
          </p:nvSpPr>
          <p:spPr>
            <a:xfrm>
              <a:off x="1946020" y="4008231"/>
              <a:ext cx="181116" cy="1027200"/>
            </a:xfrm>
            <a:prstGeom prst="rect">
              <a:avLst/>
            </a:prstGeom>
            <a:gradFill>
              <a:gsLst>
                <a:gs pos="100000">
                  <a:srgbClr val="0070C0"/>
                </a:gs>
                <a:gs pos="0">
                  <a:srgbClr val="1194D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28" name="矩形 27"/>
            <p:cNvSpPr/>
            <p:nvPr/>
          </p:nvSpPr>
          <p:spPr>
            <a:xfrm>
              <a:off x="2219116" y="4785831"/>
              <a:ext cx="181116" cy="249600"/>
            </a:xfrm>
            <a:prstGeom prst="rect">
              <a:avLst/>
            </a:prstGeom>
            <a:gradFill>
              <a:gsLst>
                <a:gs pos="100000">
                  <a:srgbClr val="515E71"/>
                </a:gs>
                <a:gs pos="0">
                  <a:srgbClr val="B8CA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29" name="矩形 28"/>
            <p:cNvSpPr/>
            <p:nvPr/>
          </p:nvSpPr>
          <p:spPr>
            <a:xfrm>
              <a:off x="1244292" y="4790631"/>
              <a:ext cx="181116" cy="244800"/>
            </a:xfrm>
            <a:prstGeom prst="rect">
              <a:avLst/>
            </a:prstGeom>
            <a:gradFill>
              <a:gsLst>
                <a:gs pos="100000">
                  <a:srgbClr val="515E71"/>
                </a:gs>
                <a:gs pos="0">
                  <a:srgbClr val="B8CA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sp>
          <p:nvSpPr>
            <p:cNvPr id="30" name="矩形 29"/>
            <p:cNvSpPr/>
            <p:nvPr/>
          </p:nvSpPr>
          <p:spPr>
            <a:xfrm>
              <a:off x="969547" y="4128231"/>
              <a:ext cx="181116" cy="907200"/>
            </a:xfrm>
            <a:prstGeom prst="rect">
              <a:avLst/>
            </a:prstGeom>
            <a:gradFill>
              <a:gsLst>
                <a:gs pos="100000">
                  <a:srgbClr val="0070C0"/>
                </a:gs>
                <a:gs pos="0">
                  <a:srgbClr val="1194D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2" tIns="60936" rIns="121872" bIns="60936" numCol="1" spcCol="0" rtlCol="0" fromWordArt="0" anchor="ctr" anchorCtr="0" forceAA="0" compatLnSpc="1">
              <a:noAutofit/>
            </a:bodyPr>
            <a:lstStyle/>
            <a:p>
              <a:pPr algn="ctr" defTabSz="913765"/>
              <a:endParaRPr kumimoji="1" lang="zh-CN" altLang="en-US" sz="1800" dirty="0">
                <a:solidFill>
                  <a:prstClr val="white"/>
                </a:solidFill>
              </a:endParaRPr>
            </a:p>
          </p:txBody>
        </p:sp>
      </p:grpSp>
      <p:sp>
        <p:nvSpPr>
          <p:cNvPr id="31" name="文本框 30"/>
          <p:cNvSpPr txBox="1"/>
          <p:nvPr/>
        </p:nvSpPr>
        <p:spPr>
          <a:xfrm>
            <a:off x="8644137" y="2250953"/>
            <a:ext cx="1022464" cy="276891"/>
          </a:xfrm>
          <a:prstGeom prst="rect">
            <a:avLst/>
          </a:prstGeom>
          <a:noFill/>
        </p:spPr>
        <p:txBody>
          <a:bodyPr wrap="square" lIns="0" tIns="0" rIns="0" bIns="0" rtlCol="0">
            <a:spAutoFit/>
          </a:bodyPr>
          <a:lstStyle/>
          <a:p>
            <a:pPr algn="l"/>
            <a:r>
              <a:rPr kumimoji="1" lang="zh-CN" altLang="en-US" sz="1800" dirty="0">
                <a:solidFill>
                  <a:srgbClr val="000000"/>
                </a:solidFill>
              </a:rPr>
              <a:t>客户案例</a:t>
            </a:r>
            <a:endParaRPr kumimoji="1" lang="zh-CN" altLang="en-US" sz="1800" dirty="0">
              <a:solidFill>
                <a:srgbClr val="000000"/>
              </a:solidFill>
            </a:endParaRPr>
          </a:p>
        </p:txBody>
      </p:sp>
      <p:cxnSp>
        <p:nvCxnSpPr>
          <p:cNvPr id="32" name="直接连接符 31"/>
          <p:cNvCxnSpPr/>
          <p:nvPr/>
        </p:nvCxnSpPr>
        <p:spPr>
          <a:xfrm>
            <a:off x="8644138" y="2588802"/>
            <a:ext cx="3021687" cy="0"/>
          </a:xfrm>
          <a:prstGeom prst="line">
            <a:avLst/>
          </a:prstGeom>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8644137" y="3070066"/>
            <a:ext cx="2908432" cy="2168927"/>
          </a:xfrm>
          <a:prstGeom prst="rect">
            <a:avLst/>
          </a:prstGeom>
          <a:noFill/>
        </p:spPr>
        <p:txBody>
          <a:bodyPr wrap="square" lIns="0" tIns="0" rIns="0" bIns="0" rtlCol="0">
            <a:spAutoFit/>
          </a:bodyPr>
          <a:lstStyle/>
          <a:p>
            <a:pPr marL="285750" indent="-285750">
              <a:spcBef>
                <a:spcPts val="600"/>
              </a:spcBef>
              <a:buFont typeface="Arial" panose="020B0604020202020204" pitchFamily="34" charset="0"/>
              <a:buChar char="•"/>
            </a:pPr>
            <a:r>
              <a:rPr lang="zh-CN" altLang="en-US" sz="1800" dirty="0">
                <a:cs typeface="微软雅黑" panose="020B0503020204020204" pitchFamily="34" charset="-122"/>
              </a:rPr>
              <a:t>每秒</a:t>
            </a:r>
            <a:r>
              <a:rPr lang="zh-CN" altLang="en-US" sz="1800" b="1" dirty="0">
                <a:solidFill>
                  <a:srgbClr val="C00000"/>
                </a:solidFill>
                <a:cs typeface="微软雅黑" panose="020B0503020204020204" pitchFamily="34" charset="-122"/>
              </a:rPr>
              <a:t>近百万并发</a:t>
            </a:r>
            <a:r>
              <a:rPr lang="zh-CN" altLang="en-US" sz="1800" dirty="0">
                <a:cs typeface="微软雅黑" panose="020B0503020204020204" pitchFamily="34" charset="-122"/>
              </a:rPr>
              <a:t>查询，响应及时业务持续稳定运行</a:t>
            </a:r>
            <a:endParaRPr lang="en-US" altLang="zh-CN" sz="1800" dirty="0">
              <a:cs typeface="微软雅黑" panose="020B0503020204020204" pitchFamily="34" charset="-122"/>
            </a:endParaRPr>
          </a:p>
          <a:p>
            <a:pPr marL="285750" indent="-285750">
              <a:spcBef>
                <a:spcPts val="600"/>
              </a:spcBef>
              <a:buFont typeface="Arial" panose="020B0604020202020204" pitchFamily="34" charset="0"/>
              <a:buChar char="•"/>
            </a:pPr>
            <a:r>
              <a:rPr lang="zh-CN" altLang="en-US" sz="1800" dirty="0">
                <a:cs typeface="微软雅黑" panose="020B0503020204020204" pitchFamily="34" charset="-122"/>
              </a:rPr>
              <a:t>同等并发相比基于</a:t>
            </a:r>
            <a:r>
              <a:rPr lang="en-US" altLang="zh-CN" sz="1800" dirty="0">
                <a:cs typeface="微软雅黑" panose="020B0503020204020204" pitchFamily="34" charset="-122"/>
              </a:rPr>
              <a:t>ECS</a:t>
            </a:r>
            <a:r>
              <a:rPr lang="zh-CN" altLang="en-US" sz="1800" dirty="0">
                <a:cs typeface="微软雅黑" panose="020B0503020204020204" pitchFamily="34" charset="-122"/>
              </a:rPr>
              <a:t>自建或者开源服务化的</a:t>
            </a:r>
            <a:r>
              <a:rPr lang="zh-CN" altLang="en-US" sz="1800" dirty="0" smtClean="0">
                <a:cs typeface="微软雅黑" panose="020B0503020204020204" pitchFamily="34" charset="-122"/>
              </a:rPr>
              <a:t>方案</a:t>
            </a:r>
            <a:r>
              <a:rPr lang="zh-CN" altLang="en-US" sz="1800" b="1" dirty="0" smtClean="0">
                <a:solidFill>
                  <a:srgbClr val="C00000"/>
                </a:solidFill>
                <a:cs typeface="微软雅黑" panose="020B0503020204020204" pitchFamily="34" charset="-122"/>
              </a:rPr>
              <a:t>同等成本下提升三倍性能</a:t>
            </a:r>
            <a:endParaRPr lang="en-US" altLang="zh-CN" sz="1800" b="1" dirty="0">
              <a:solidFill>
                <a:srgbClr val="C00000"/>
              </a:solidFill>
              <a:cs typeface="微软雅黑" panose="020B0503020204020204" pitchFamily="34" charset="-122"/>
            </a:endParaRPr>
          </a:p>
          <a:p>
            <a:pPr marL="285750" indent="-285750">
              <a:spcBef>
                <a:spcPts val="600"/>
              </a:spcBef>
              <a:buFont typeface="Arial" panose="020B0604020202020204" pitchFamily="34" charset="0"/>
              <a:buChar char="•"/>
            </a:pPr>
            <a:endParaRPr lang="en-US" altLang="zh-CN" sz="1800" dirty="0">
              <a:cs typeface="微软雅黑" panose="020B0503020204020204" pitchFamily="34" charset="-122"/>
            </a:endParaRPr>
          </a:p>
          <a:p>
            <a:pPr>
              <a:spcBef>
                <a:spcPts val="600"/>
              </a:spcBef>
            </a:pPr>
            <a:endParaRPr kumimoji="1" lang="zh-CN" altLang="en-US" sz="1800" dirty="0">
              <a:solidFill>
                <a:srgbClr val="000000"/>
              </a:solidFill>
            </a:endParaRPr>
          </a:p>
        </p:txBody>
      </p:sp>
      <p:sp>
        <p:nvSpPr>
          <p:cNvPr id="34" name="文本框 33"/>
          <p:cNvSpPr txBox="1"/>
          <p:nvPr/>
        </p:nvSpPr>
        <p:spPr>
          <a:xfrm>
            <a:off x="8670461" y="2659187"/>
            <a:ext cx="2992525" cy="276891"/>
          </a:xfrm>
          <a:prstGeom prst="rect">
            <a:avLst/>
          </a:prstGeom>
          <a:noFill/>
        </p:spPr>
        <p:txBody>
          <a:bodyPr wrap="square" lIns="0" tIns="0" rIns="0" bIns="0" rtlCol="0">
            <a:spAutoFit/>
          </a:bodyPr>
          <a:lstStyle/>
          <a:p>
            <a:pPr algn="l"/>
            <a:r>
              <a:rPr kumimoji="1" lang="zh-CN" altLang="en-US" sz="1800" dirty="0">
                <a:solidFill>
                  <a:srgbClr val="000000"/>
                </a:solidFill>
              </a:rPr>
              <a:t>江淮汽车</a:t>
            </a:r>
            <a:r>
              <a:rPr kumimoji="1" lang="en-US" altLang="zh-CN" sz="1800" dirty="0">
                <a:solidFill>
                  <a:srgbClr val="000000"/>
                </a:solidFill>
              </a:rPr>
              <a:t>——</a:t>
            </a:r>
            <a:r>
              <a:rPr kumimoji="1" lang="zh-CN" altLang="en-US" sz="1800" dirty="0">
                <a:solidFill>
                  <a:srgbClr val="000000"/>
                </a:solidFill>
              </a:rPr>
              <a:t>车联网场景</a:t>
            </a:r>
            <a:endParaRPr kumimoji="1" lang="zh-CN" altLang="en-US" sz="1800" dirty="0">
              <a:solidFill>
                <a:srgbClr val="000000"/>
              </a:solidFill>
            </a:endParaRPr>
          </a:p>
        </p:txBody>
      </p:sp>
      <p:pic>
        <p:nvPicPr>
          <p:cNvPr id="35" name="图片 34" descr="屏幕剪辑"/>
          <p:cNvPicPr>
            <a:picLocks noChangeAspect="1"/>
          </p:cNvPicPr>
          <p:nvPr/>
        </p:nvPicPr>
        <p:blipFill rotWithShape="1">
          <a:blip r:embed="rId1">
            <a:clrChange>
              <a:clrFrom>
                <a:srgbClr val="EFEFEF"/>
              </a:clrFrom>
              <a:clrTo>
                <a:srgbClr val="EFEFEF">
                  <a:alpha val="0"/>
                </a:srgbClr>
              </a:clrTo>
            </a:clrChange>
            <a:extLst>
              <a:ext uri="{28A0092B-C50C-407E-A947-70E740481C1C}">
                <a14:useLocalDpi xmlns:a14="http://schemas.microsoft.com/office/drawing/2010/main" val="0"/>
              </a:ext>
            </a:extLst>
          </a:blip>
          <a:srcRect l="2364"/>
          <a:stretch>
            <a:fillRect/>
          </a:stretch>
        </p:blipFill>
        <p:spPr>
          <a:xfrm>
            <a:off x="9477095" y="4976177"/>
            <a:ext cx="1258280" cy="74605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rPr>
              <a:t>典型的企业</a:t>
            </a:r>
            <a:r>
              <a:rPr lang="en-US" altLang="zh-CN" dirty="0" smtClean="0">
                <a:latin typeface="+mn-lt"/>
                <a:ea typeface="+mn-ea"/>
              </a:rPr>
              <a:t>OLTP</a:t>
            </a:r>
            <a:r>
              <a:rPr lang="zh-CN" altLang="en-US" dirty="0" smtClean="0">
                <a:latin typeface="+mn-lt"/>
                <a:ea typeface="+mn-ea"/>
              </a:rPr>
              <a:t>和</a:t>
            </a:r>
            <a:r>
              <a:rPr lang="en-US" altLang="zh-CN" dirty="0" smtClean="0">
                <a:latin typeface="+mn-lt"/>
                <a:ea typeface="+mn-ea"/>
              </a:rPr>
              <a:t>OLAP</a:t>
            </a:r>
            <a:r>
              <a:rPr lang="zh-CN" altLang="en-US" dirty="0" smtClean="0">
                <a:latin typeface="+mn-lt"/>
                <a:ea typeface="+mn-ea"/>
              </a:rPr>
              <a:t>数据库</a:t>
            </a:r>
            <a:endParaRPr lang="zh-CN" altLang="en-US" dirty="0">
              <a:latin typeface="+mn-lt"/>
              <a:ea typeface="+mn-ea"/>
            </a:endParaRPr>
          </a:p>
        </p:txBody>
      </p:sp>
      <p:sp>
        <p:nvSpPr>
          <p:cNvPr id="4" name="文本占位符 3"/>
          <p:cNvSpPr>
            <a:spLocks noGrp="1"/>
          </p:cNvSpPr>
          <p:nvPr>
            <p:ph type="body" sz="quarter" idx="10"/>
          </p:nvPr>
        </p:nvSpPr>
        <p:spPr/>
        <p:txBody>
          <a:bodyPr/>
          <a:lstStyle/>
          <a:p>
            <a:r>
              <a:rPr lang="zh-CN" altLang="en-US" sz="1800" dirty="0">
                <a:latin typeface="+mn-lt"/>
                <a:ea typeface="+mn-ea"/>
              </a:rPr>
              <a:t>联机事务处理</a:t>
            </a:r>
            <a:r>
              <a:rPr lang="en-US" altLang="zh-CN" sz="1800" dirty="0">
                <a:latin typeface="+mn-lt"/>
                <a:ea typeface="+mn-ea"/>
              </a:rPr>
              <a:t>(OLTP)</a:t>
            </a:r>
            <a:r>
              <a:rPr lang="zh-CN" altLang="en-US" sz="1800" dirty="0" smtClean="0">
                <a:latin typeface="+mn-lt"/>
                <a:ea typeface="+mn-ea"/>
              </a:rPr>
              <a:t>：存储</a:t>
            </a:r>
            <a:r>
              <a:rPr lang="en-US" altLang="zh-CN" sz="1800" dirty="0">
                <a:latin typeface="+mn-lt"/>
                <a:ea typeface="+mn-ea"/>
              </a:rPr>
              <a:t>/</a:t>
            </a:r>
            <a:r>
              <a:rPr lang="zh-CN" altLang="en-US" sz="1800" dirty="0">
                <a:latin typeface="+mn-lt"/>
                <a:ea typeface="+mn-ea"/>
              </a:rPr>
              <a:t>查询业务应用中活动的数据以支撑日常的业务活动；</a:t>
            </a:r>
            <a:endParaRPr lang="zh-CN" altLang="en-US" sz="1800" dirty="0">
              <a:latin typeface="+mn-lt"/>
              <a:ea typeface="+mn-ea"/>
            </a:endParaRPr>
          </a:p>
          <a:p>
            <a:r>
              <a:rPr lang="zh-CN" altLang="en-US" sz="1800" dirty="0">
                <a:latin typeface="+mn-lt"/>
                <a:ea typeface="+mn-ea"/>
              </a:rPr>
              <a:t>联机分析处理</a:t>
            </a:r>
            <a:r>
              <a:rPr lang="en-US" altLang="zh-CN" sz="1800" dirty="0">
                <a:latin typeface="+mn-lt"/>
                <a:ea typeface="+mn-ea"/>
              </a:rPr>
              <a:t>(OLAP)</a:t>
            </a:r>
            <a:r>
              <a:rPr lang="zh-CN" altLang="en-US" sz="1800" dirty="0">
                <a:latin typeface="+mn-lt"/>
                <a:ea typeface="+mn-ea"/>
              </a:rPr>
              <a:t>：存储历史数据以支撑复杂的分析操作，侧重决策</a:t>
            </a:r>
            <a:r>
              <a:rPr lang="zh-CN" altLang="en-US" sz="1800" dirty="0" smtClean="0">
                <a:latin typeface="+mn-lt"/>
                <a:ea typeface="+mn-ea"/>
              </a:rPr>
              <a:t>支持。</a:t>
            </a:r>
            <a:endParaRPr lang="zh-CN" altLang="en-US" sz="1800" dirty="0">
              <a:latin typeface="+mn-lt"/>
              <a:ea typeface="+mn-ea"/>
            </a:endParaRPr>
          </a:p>
          <a:p>
            <a:endParaRPr lang="zh-CN" altLang="en-US" sz="1800" dirty="0">
              <a:latin typeface="+mn-lt"/>
              <a:ea typeface="+mn-ea"/>
            </a:endParaRPr>
          </a:p>
        </p:txBody>
      </p:sp>
      <p:sp>
        <p:nvSpPr>
          <p:cNvPr id="82" name="矩形 81"/>
          <p:cNvSpPr/>
          <p:nvPr/>
        </p:nvSpPr>
        <p:spPr>
          <a:xfrm>
            <a:off x="8598952" y="2183254"/>
            <a:ext cx="3099704" cy="3865410"/>
          </a:xfrm>
          <a:prstGeom prst="rect">
            <a:avLst/>
          </a:prstGeom>
          <a:solidFill>
            <a:srgbClr val="E0E0E0"/>
          </a:solidFill>
          <a:ln w="12700" cap="flat" cmpd="sng" algn="ctr">
            <a:noFill/>
            <a:prstDash val="solid"/>
            <a:miter lim="800000"/>
          </a:ln>
          <a:effectLst>
            <a:outerShdw blurRad="50800" dist="38100" dir="2700000" algn="ctr" rotWithShape="0">
              <a:sysClr val="window" lastClr="FFFFFF">
                <a:lumMod val="75000"/>
                <a:alpha val="75000"/>
              </a:sysClr>
            </a:outerShdw>
          </a:effectLst>
        </p:spPr>
        <p:txBody>
          <a:bodyPr rot="0" spcFirstLastPara="0" vertOverflow="overflow" horzOverflow="overflow" vert="horz" wrap="square" lIns="91437" tIns="45719" rIns="91437" bIns="45719" numCol="1" spcCol="0" rtlCol="0" fromWordArt="0" anchor="ctr" anchorCtr="0" forceAA="0" compatLnSpc="1">
            <a:noAutofit/>
          </a:bodyPr>
          <a:lstStyle/>
          <a:p>
            <a:pPr algn="ctr" defTabSz="914400">
              <a:defRPr/>
            </a:pPr>
            <a:endParaRPr lang="zh-CN" altLang="en-US" sz="1800" kern="0" dirty="0" smtClean="0">
              <a:solidFill>
                <a:prstClr val="black"/>
              </a:solidFill>
            </a:endParaRPr>
          </a:p>
        </p:txBody>
      </p:sp>
      <p:sp>
        <p:nvSpPr>
          <p:cNvPr id="83" name="矩形 82"/>
          <p:cNvSpPr/>
          <p:nvPr/>
        </p:nvSpPr>
        <p:spPr>
          <a:xfrm>
            <a:off x="4629357" y="2175769"/>
            <a:ext cx="3675769" cy="3854930"/>
          </a:xfrm>
          <a:prstGeom prst="rect">
            <a:avLst/>
          </a:prstGeom>
          <a:solidFill>
            <a:srgbClr val="E0E0E0"/>
          </a:solidFill>
          <a:ln w="12700" cap="flat" cmpd="sng" algn="ctr">
            <a:noFill/>
            <a:prstDash val="solid"/>
            <a:miter lim="800000"/>
          </a:ln>
          <a:effectLst>
            <a:outerShdw blurRad="50800" dist="38100" dir="2700000" algn="ctr" rotWithShape="0">
              <a:sysClr val="window" lastClr="FFFFFF">
                <a:lumMod val="75000"/>
                <a:alpha val="75000"/>
              </a:sysClr>
            </a:outerShdw>
          </a:effectLst>
        </p:spPr>
        <p:txBody>
          <a:bodyPr rot="0" spcFirstLastPara="0" vertOverflow="overflow" horzOverflow="overflow" vert="horz" wrap="square" lIns="91437" tIns="45719" rIns="91437" bIns="45719" numCol="1" spcCol="0" rtlCol="0" fromWordArt="0" anchor="ctr" anchorCtr="0" forceAA="0" compatLnSpc="1">
            <a:noAutofit/>
          </a:bodyPr>
          <a:lstStyle/>
          <a:p>
            <a:pPr algn="ctr" defTabSz="914400">
              <a:defRPr/>
            </a:pPr>
            <a:endParaRPr lang="zh-CN" altLang="en-US" sz="1800" kern="0" dirty="0" smtClean="0">
              <a:solidFill>
                <a:prstClr val="black"/>
              </a:solidFill>
            </a:endParaRPr>
          </a:p>
        </p:txBody>
      </p:sp>
      <p:sp>
        <p:nvSpPr>
          <p:cNvPr id="84" name="矩形 83"/>
          <p:cNvSpPr/>
          <p:nvPr/>
        </p:nvSpPr>
        <p:spPr>
          <a:xfrm>
            <a:off x="577232" y="2183254"/>
            <a:ext cx="3369673" cy="3857926"/>
          </a:xfrm>
          <a:prstGeom prst="rect">
            <a:avLst/>
          </a:prstGeom>
          <a:solidFill>
            <a:srgbClr val="E0E0E0"/>
          </a:solidFill>
          <a:ln w="12700" cap="flat" cmpd="sng" algn="ctr">
            <a:noFill/>
            <a:prstDash val="solid"/>
            <a:miter lim="800000"/>
          </a:ln>
          <a:effectLst>
            <a:outerShdw blurRad="50800" dist="38100" dir="2700000" algn="ctr" rotWithShape="0">
              <a:sysClr val="window" lastClr="FFFFFF">
                <a:lumMod val="75000"/>
                <a:alpha val="75000"/>
              </a:sysClr>
            </a:outerShdw>
          </a:effectLst>
        </p:spPr>
        <p:txBody>
          <a:bodyPr rot="0" spcFirstLastPara="0" vertOverflow="overflow" horzOverflow="overflow" vert="horz" wrap="square" lIns="91437" tIns="45719" rIns="91437" bIns="45719" numCol="1" spcCol="0" rtlCol="0" fromWordArt="0" anchor="ctr" anchorCtr="0" forceAA="0" compatLnSpc="1">
            <a:noAutofit/>
          </a:bodyPr>
          <a:lstStyle/>
          <a:p>
            <a:pPr algn="ctr" defTabSz="914400">
              <a:defRPr/>
            </a:pPr>
            <a:endParaRPr lang="zh-CN" altLang="en-US" sz="1800" kern="0" dirty="0" smtClean="0">
              <a:solidFill>
                <a:prstClr val="black"/>
              </a:solidFill>
            </a:endParaRPr>
          </a:p>
        </p:txBody>
      </p:sp>
      <p:sp>
        <p:nvSpPr>
          <p:cNvPr id="85" name="Rectangle 11"/>
          <p:cNvSpPr>
            <a:spLocks noChangeArrowheads="1"/>
          </p:cNvSpPr>
          <p:nvPr/>
        </p:nvSpPr>
        <p:spPr bwMode="auto">
          <a:xfrm>
            <a:off x="4377507" y="2298851"/>
            <a:ext cx="3829513" cy="307065"/>
          </a:xfrm>
          <a:prstGeom prst="rect">
            <a:avLst/>
          </a:prstGeom>
          <a:noFill/>
          <a:ln w="9525">
            <a:noFill/>
            <a:miter lim="800000"/>
          </a:ln>
          <a:effectLst/>
        </p:spPr>
        <p:txBody>
          <a:bodyPr wrap="none" anchor="ctr"/>
          <a:lstStyle/>
          <a:p>
            <a:pPr algn="ctr" defTabSz="914400" fontAlgn="base">
              <a:spcBef>
                <a:spcPct val="0"/>
              </a:spcBef>
              <a:spcAft>
                <a:spcPct val="0"/>
              </a:spcAft>
              <a:defRPr/>
            </a:pPr>
            <a:r>
              <a:rPr kumimoji="1" lang="en-US" altLang="zh-CN" sz="1600" b="1" kern="0" dirty="0" smtClean="0">
                <a:solidFill>
                  <a:prstClr val="black"/>
                </a:solidFill>
                <a:cs typeface="Arial" panose="020B0604020202020204" pitchFamily="34" charset="0"/>
              </a:rPr>
              <a:t>OLAP </a:t>
            </a:r>
            <a:r>
              <a:rPr kumimoji="1" lang="zh-CN" altLang="en-US" sz="1600" b="1" kern="0" dirty="0" smtClean="0">
                <a:solidFill>
                  <a:prstClr val="black"/>
                </a:solidFill>
                <a:cs typeface="Arial" panose="020B0604020202020204" pitchFamily="34" charset="0"/>
              </a:rPr>
              <a:t>分析</a:t>
            </a:r>
            <a:r>
              <a:rPr kumimoji="1" lang="zh-CN" altLang="en-US" sz="1600" b="1" kern="0" dirty="0">
                <a:solidFill>
                  <a:prstClr val="black"/>
                </a:solidFill>
                <a:cs typeface="Arial" panose="020B0604020202020204" pitchFamily="34" charset="0"/>
              </a:rPr>
              <a:t>类业务</a:t>
            </a:r>
            <a:endParaRPr kumimoji="1" lang="zh-CN" altLang="en-US" sz="1600" b="1" kern="0" dirty="0">
              <a:solidFill>
                <a:prstClr val="black"/>
              </a:solidFill>
              <a:cs typeface="Arial" panose="020B0604020202020204" pitchFamily="34" charset="0"/>
            </a:endParaRPr>
          </a:p>
        </p:txBody>
      </p:sp>
      <p:sp>
        <p:nvSpPr>
          <p:cNvPr id="86" name="AutoShape 12"/>
          <p:cNvSpPr>
            <a:spLocks noChangeArrowheads="1"/>
          </p:cNvSpPr>
          <p:nvPr/>
        </p:nvSpPr>
        <p:spPr bwMode="auto">
          <a:xfrm>
            <a:off x="4884934" y="2972607"/>
            <a:ext cx="1565432" cy="2261253"/>
          </a:xfrm>
          <a:prstGeom prst="flowChartMagneticDisk">
            <a:avLst/>
          </a:prstGeom>
          <a:solidFill>
            <a:schemeClr val="bg1">
              <a:lumMod val="75000"/>
            </a:schemeClr>
          </a:solidFill>
          <a:ln w="19050">
            <a:solidFill>
              <a:sysClr val="window" lastClr="FFFFFF"/>
            </a:solidFill>
            <a:rou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2100" b="1" i="0" u="none" strike="noStrike" kern="0" cap="none" spc="0" normalizeH="0" baseline="0" noProof="0" dirty="0">
                <a:ln>
                  <a:noFill/>
                </a:ln>
                <a:solidFill>
                  <a:schemeClr val="tx2"/>
                </a:solidFill>
                <a:effectLst/>
                <a:uLnTx/>
                <a:uFillTx/>
                <a:cs typeface="Arial" panose="020B0604020202020204" pitchFamily="34" charset="0"/>
              </a:rPr>
              <a:t>数据仓库</a:t>
            </a:r>
            <a:endParaRPr kumimoji="1" lang="zh-CN" altLang="en-US" sz="2100" b="1" i="0" u="none" strike="noStrike" kern="0" cap="none" spc="0" normalizeH="0" baseline="0" noProof="0" dirty="0">
              <a:ln>
                <a:noFill/>
              </a:ln>
              <a:solidFill>
                <a:schemeClr val="tx2"/>
              </a:solidFill>
              <a:effectLst/>
              <a:uLnTx/>
              <a:uFillTx/>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1100" b="1" i="0" u="none" strike="noStrike" kern="0" cap="none" spc="0" normalizeH="0" baseline="0" noProof="0" dirty="0">
                <a:ln>
                  <a:noFill/>
                </a:ln>
                <a:solidFill>
                  <a:schemeClr val="tx2"/>
                </a:solidFill>
                <a:effectLst/>
                <a:uLnTx/>
                <a:uFillTx/>
                <a:cs typeface="Arial" panose="020B0604020202020204" pitchFamily="34" charset="0"/>
              </a:rPr>
              <a:t>Data Warehouse</a:t>
            </a:r>
            <a:endParaRPr kumimoji="1" lang="en-US" altLang="zh-CN" sz="1100" b="1" i="0" u="none" strike="noStrike" kern="0" cap="none" spc="0" normalizeH="0" baseline="0" noProof="0" dirty="0">
              <a:ln>
                <a:noFill/>
              </a:ln>
              <a:solidFill>
                <a:schemeClr val="tx2"/>
              </a:solidFill>
              <a:effectLst/>
              <a:uLnTx/>
              <a:uFillTx/>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defRPr/>
            </a:pPr>
            <a:endParaRPr kumimoji="1" lang="en-US" altLang="zh-CN" sz="1100" b="1" i="0" u="none" strike="noStrike" kern="0" cap="none" spc="0" normalizeH="0" baseline="0" noProof="0" dirty="0">
              <a:ln>
                <a:noFill/>
              </a:ln>
              <a:solidFill>
                <a:schemeClr val="tx2"/>
              </a:solidFill>
              <a:effectLst/>
              <a:uLnTx/>
              <a:uFillTx/>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defRPr/>
            </a:pPr>
            <a:endParaRPr kumimoji="1" lang="en-US" altLang="zh-CN" sz="1100" b="1" i="0" u="none" strike="noStrike" kern="0" cap="none" spc="0" normalizeH="0" baseline="0" noProof="0" dirty="0">
              <a:ln>
                <a:noFill/>
              </a:ln>
              <a:solidFill>
                <a:schemeClr val="tx2"/>
              </a:solidFill>
              <a:effectLst/>
              <a:uLnTx/>
              <a:uFillTx/>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defRPr/>
            </a:pPr>
            <a:endParaRPr kumimoji="1" lang="en-US" altLang="zh-CN" sz="1100" b="1" i="0" u="none" strike="noStrike" kern="0" cap="none" spc="0" normalizeH="0" baseline="0" noProof="0" dirty="0">
              <a:ln>
                <a:noFill/>
              </a:ln>
              <a:solidFill>
                <a:schemeClr val="tx2"/>
              </a:solidFill>
              <a:effectLst/>
              <a:uLnTx/>
              <a:uFillTx/>
              <a:cs typeface="Arial" panose="020B0604020202020204" pitchFamily="34" charset="0"/>
            </a:endParaRPr>
          </a:p>
        </p:txBody>
      </p:sp>
      <p:sp>
        <p:nvSpPr>
          <p:cNvPr id="87" name="AutoShape 15"/>
          <p:cNvSpPr>
            <a:spLocks noChangeArrowheads="1"/>
          </p:cNvSpPr>
          <p:nvPr/>
        </p:nvSpPr>
        <p:spPr bwMode="auto">
          <a:xfrm>
            <a:off x="4011275" y="3997442"/>
            <a:ext cx="576435" cy="388489"/>
          </a:xfrm>
          <a:prstGeom prst="rightArrow">
            <a:avLst>
              <a:gd name="adj1" fmla="val 52380"/>
              <a:gd name="adj2" fmla="val 39287"/>
            </a:avLst>
          </a:prstGeom>
          <a:solidFill>
            <a:schemeClr val="bg1">
              <a:lumMod val="75000"/>
            </a:schemeClr>
          </a:solidFill>
          <a:ln w="12700">
            <a:noFill/>
            <a:miter lim="800000"/>
          </a:ln>
          <a:effectLst/>
        </p:spPr>
        <p:txBody>
          <a:bodyPr wrap="none" anchor="ctr"/>
          <a:lstStyle/>
          <a:p>
            <a:pPr algn="ctr" defTabSz="914400" fontAlgn="base">
              <a:spcBef>
                <a:spcPct val="0"/>
              </a:spcBef>
              <a:spcAft>
                <a:spcPct val="0"/>
              </a:spcAft>
              <a:defRPr/>
            </a:pPr>
            <a:r>
              <a:rPr kumimoji="1" lang="en-US" altLang="zh-CN" sz="1200" b="1" kern="0" dirty="0">
                <a:solidFill>
                  <a:prstClr val="white"/>
                </a:solidFill>
                <a:cs typeface="Arial" panose="020B0604020202020204" pitchFamily="34" charset="0"/>
              </a:rPr>
              <a:t>ETL</a:t>
            </a:r>
            <a:endParaRPr kumimoji="1" lang="en-US" altLang="zh-CN" sz="1200" b="1" kern="0" dirty="0">
              <a:solidFill>
                <a:prstClr val="white"/>
              </a:solidFill>
              <a:cs typeface="Arial" panose="020B0604020202020204" pitchFamily="34" charset="0"/>
            </a:endParaRPr>
          </a:p>
        </p:txBody>
      </p:sp>
      <p:sp>
        <p:nvSpPr>
          <p:cNvPr id="88" name="AutoShape 16"/>
          <p:cNvSpPr>
            <a:spLocks noChangeArrowheads="1"/>
          </p:cNvSpPr>
          <p:nvPr/>
        </p:nvSpPr>
        <p:spPr bwMode="auto">
          <a:xfrm>
            <a:off x="8102841" y="3251132"/>
            <a:ext cx="512385" cy="337596"/>
          </a:xfrm>
          <a:prstGeom prst="rightArrow">
            <a:avLst>
              <a:gd name="adj1" fmla="val 52380"/>
              <a:gd name="adj2" fmla="val 39287"/>
            </a:avLst>
          </a:prstGeom>
          <a:solidFill>
            <a:schemeClr val="bg1">
              <a:lumMod val="75000"/>
            </a:schemeClr>
          </a:solidFill>
          <a:ln w="12700">
            <a:noFill/>
            <a:miter lim="800000"/>
          </a:ln>
          <a:effectLst/>
        </p:spPr>
        <p:txBody>
          <a:bodyPr wrap="none" anchor="ctr"/>
          <a:lstStyle/>
          <a:p>
            <a:pPr algn="ctr" defTabSz="914400" fontAlgn="base">
              <a:spcBef>
                <a:spcPct val="50000"/>
              </a:spcBef>
              <a:spcAft>
                <a:spcPct val="0"/>
              </a:spcAft>
              <a:defRPr/>
            </a:pPr>
            <a:r>
              <a:rPr kumimoji="1" lang="en-US" altLang="zh-CN" sz="1200" b="1" kern="0" dirty="0">
                <a:solidFill>
                  <a:prstClr val="white"/>
                </a:solidFill>
                <a:cs typeface="Arial" panose="020B0604020202020204" pitchFamily="34" charset="0"/>
              </a:rPr>
              <a:t>ETL</a:t>
            </a:r>
            <a:endParaRPr kumimoji="1" lang="en-US" altLang="zh-CN" sz="1200" b="1" kern="0" dirty="0">
              <a:solidFill>
                <a:prstClr val="white"/>
              </a:solidFill>
              <a:cs typeface="Arial" panose="020B0604020202020204" pitchFamily="34" charset="0"/>
            </a:endParaRPr>
          </a:p>
        </p:txBody>
      </p:sp>
      <p:sp>
        <p:nvSpPr>
          <p:cNvPr id="89" name="Rectangle 20"/>
          <p:cNvSpPr>
            <a:spLocks noChangeArrowheads="1"/>
          </p:cNvSpPr>
          <p:nvPr/>
        </p:nvSpPr>
        <p:spPr bwMode="auto">
          <a:xfrm>
            <a:off x="1413365" y="2298851"/>
            <a:ext cx="1537156" cy="307065"/>
          </a:xfrm>
          <a:prstGeom prst="rect">
            <a:avLst/>
          </a:prstGeom>
          <a:noFill/>
          <a:ln w="9525">
            <a:noFill/>
            <a:miter lim="800000"/>
          </a:ln>
          <a:effectLst/>
        </p:spPr>
        <p:txBody>
          <a:bodyPr wrap="none" anchor="ctr"/>
          <a:lstStyle/>
          <a:p>
            <a:pPr algn="ctr" defTabSz="914400" fontAlgn="base">
              <a:spcBef>
                <a:spcPct val="0"/>
              </a:spcBef>
              <a:spcAft>
                <a:spcPct val="0"/>
              </a:spcAft>
              <a:defRPr/>
            </a:pPr>
            <a:r>
              <a:rPr kumimoji="1" lang="en-US" altLang="zh-CN" sz="1600" b="1" kern="0" dirty="0" smtClean="0">
                <a:solidFill>
                  <a:prstClr val="black"/>
                </a:solidFill>
                <a:cs typeface="Arial" panose="020B0604020202020204" pitchFamily="34" charset="0"/>
              </a:rPr>
              <a:t>OLTP </a:t>
            </a:r>
            <a:r>
              <a:rPr kumimoji="1" lang="zh-CN" altLang="en-US" sz="1600" b="1" kern="0" dirty="0" smtClean="0">
                <a:solidFill>
                  <a:prstClr val="black"/>
                </a:solidFill>
                <a:cs typeface="Arial" panose="020B0604020202020204" pitchFamily="34" charset="0"/>
              </a:rPr>
              <a:t>生产交易</a:t>
            </a:r>
            <a:r>
              <a:rPr kumimoji="1" lang="zh-CN" altLang="en-US" sz="1600" b="1" kern="0" dirty="0">
                <a:solidFill>
                  <a:prstClr val="black"/>
                </a:solidFill>
                <a:cs typeface="Arial" panose="020B0604020202020204" pitchFamily="34" charset="0"/>
              </a:rPr>
              <a:t>类业务</a:t>
            </a:r>
            <a:endParaRPr kumimoji="1" lang="zh-CN" altLang="en-US" sz="1600" b="1" kern="0" dirty="0">
              <a:solidFill>
                <a:prstClr val="black"/>
              </a:solidFill>
              <a:cs typeface="Arial" panose="020B0604020202020204" pitchFamily="34" charset="0"/>
            </a:endParaRPr>
          </a:p>
        </p:txBody>
      </p:sp>
      <p:sp>
        <p:nvSpPr>
          <p:cNvPr id="90" name="Rectangle 21"/>
          <p:cNvSpPr>
            <a:spLocks noChangeArrowheads="1"/>
          </p:cNvSpPr>
          <p:nvPr/>
        </p:nvSpPr>
        <p:spPr bwMode="auto">
          <a:xfrm>
            <a:off x="8701656" y="2853368"/>
            <a:ext cx="901309" cy="282461"/>
          </a:xfrm>
          <a:prstGeom prst="rect">
            <a:avLst/>
          </a:prstGeom>
          <a:noFill/>
          <a:ln w="9525">
            <a:noFill/>
            <a:miter lim="800000"/>
          </a:ln>
          <a:effectLst/>
        </p:spPr>
        <p:txBody>
          <a:bodyPr wrap="none" anchor="ctr"/>
          <a:lstStyle/>
          <a:p>
            <a:pPr algn="ctr" defTabSz="914400" fontAlgn="base">
              <a:spcBef>
                <a:spcPct val="0"/>
              </a:spcBef>
              <a:spcAft>
                <a:spcPct val="0"/>
              </a:spcAft>
              <a:defRPr/>
            </a:pPr>
            <a:r>
              <a:rPr kumimoji="1" lang="en-US" altLang="zh-CN" sz="1300" b="1" kern="0" dirty="0">
                <a:solidFill>
                  <a:prstClr val="black"/>
                </a:solidFill>
                <a:cs typeface="Arial" panose="020B0604020202020204" pitchFamily="34" charset="0"/>
              </a:rPr>
              <a:t>BI</a:t>
            </a:r>
            <a:endParaRPr kumimoji="1" lang="en-US" altLang="zh-CN" sz="1300" b="1" kern="0" dirty="0">
              <a:solidFill>
                <a:prstClr val="black"/>
              </a:solidFill>
              <a:cs typeface="Arial" panose="020B0604020202020204" pitchFamily="34" charset="0"/>
            </a:endParaRPr>
          </a:p>
        </p:txBody>
      </p:sp>
      <p:sp>
        <p:nvSpPr>
          <p:cNvPr id="91" name="AutoShape 53"/>
          <p:cNvSpPr>
            <a:spLocks noChangeArrowheads="1"/>
          </p:cNvSpPr>
          <p:nvPr/>
        </p:nvSpPr>
        <p:spPr bwMode="auto">
          <a:xfrm>
            <a:off x="869068" y="2836214"/>
            <a:ext cx="1280964" cy="667622"/>
          </a:xfrm>
          <a:prstGeom prst="flowChartMagneticDisk">
            <a:avLst/>
          </a:prstGeom>
          <a:solidFill>
            <a:srgbClr val="0070C0"/>
          </a:solidFill>
          <a:ln w="19050">
            <a:solidFill>
              <a:sysClr val="window" lastClr="FFFFFF">
                <a:lumMod val="95000"/>
              </a:sysClr>
            </a:solidFill>
            <a:rou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300" b="1" i="0" u="none" strike="noStrike" kern="0" cap="none" spc="0" normalizeH="0" baseline="0" noProof="0" dirty="0">
                <a:ln>
                  <a:noFill/>
                </a:ln>
                <a:solidFill>
                  <a:schemeClr val="bg1"/>
                </a:solidFill>
                <a:effectLst/>
                <a:uLnTx/>
                <a:uFillTx/>
                <a:cs typeface="Arial" panose="020B0604020202020204" pitchFamily="34" charset="0"/>
              </a:rPr>
              <a:t>业务系统</a:t>
            </a:r>
            <a:endParaRPr kumimoji="1" lang="en-US" altLang="zh-CN" sz="1300" b="1" i="0" u="none" strike="noStrike" kern="0" cap="none" spc="0" normalizeH="0" baseline="0" noProof="0" dirty="0">
              <a:ln>
                <a:noFill/>
              </a:ln>
              <a:solidFill>
                <a:schemeClr val="bg1"/>
              </a:solidFill>
              <a:effectLst/>
              <a:uLnTx/>
              <a:uFillTx/>
              <a:cs typeface="Arial" panose="020B0604020202020204" pitchFamily="34" charset="0"/>
            </a:endParaRPr>
          </a:p>
        </p:txBody>
      </p:sp>
      <p:sp>
        <p:nvSpPr>
          <p:cNvPr id="92" name="Line 57"/>
          <p:cNvSpPr>
            <a:spLocks noChangeShapeType="1"/>
          </p:cNvSpPr>
          <p:nvPr/>
        </p:nvSpPr>
        <p:spPr bwMode="auto">
          <a:xfrm>
            <a:off x="1549152" y="3722929"/>
            <a:ext cx="0" cy="1150383"/>
          </a:xfrm>
          <a:prstGeom prst="line">
            <a:avLst/>
          </a:prstGeom>
          <a:solidFill>
            <a:srgbClr val="0070C0"/>
          </a:solidFill>
          <a:ln w="19050" cap="rnd">
            <a:solidFill>
              <a:srgbClr val="002060"/>
            </a:solidFill>
            <a:prstDash val="sysDot"/>
            <a:round/>
          </a:ln>
          <a:effectLst/>
        </p:spPr>
        <p:txBody>
          <a:bodyPr/>
          <a:lstStyle/>
          <a:p>
            <a:pPr defTabSz="914400" fontAlgn="base">
              <a:spcBef>
                <a:spcPct val="0"/>
              </a:spcBef>
              <a:spcAft>
                <a:spcPct val="0"/>
              </a:spcAft>
              <a:defRPr/>
            </a:pPr>
            <a:endParaRPr lang="zh-CN" altLang="en-US" sz="1000" kern="0" dirty="0">
              <a:ln>
                <a:solidFill>
                  <a:srgbClr val="000000"/>
                </a:solidFill>
              </a:ln>
              <a:solidFill>
                <a:prstClr val="black"/>
              </a:solidFill>
              <a:cs typeface="Arial" panose="020B0604020202020204" pitchFamily="34" charset="0"/>
            </a:endParaRPr>
          </a:p>
        </p:txBody>
      </p:sp>
      <p:sp>
        <p:nvSpPr>
          <p:cNvPr id="93" name="AutoShape 58"/>
          <p:cNvSpPr>
            <a:spLocks noChangeArrowheads="1"/>
          </p:cNvSpPr>
          <p:nvPr/>
        </p:nvSpPr>
        <p:spPr bwMode="auto">
          <a:xfrm>
            <a:off x="6999311" y="3152164"/>
            <a:ext cx="1152868" cy="537363"/>
          </a:xfrm>
          <a:prstGeom prst="flowChartMagneticDisk">
            <a:avLst/>
          </a:prstGeom>
          <a:solidFill>
            <a:schemeClr val="bg1">
              <a:lumMod val="75000"/>
            </a:schemeClr>
          </a:solidFill>
          <a:ln w="19050">
            <a:solidFill>
              <a:sysClr val="window" lastClr="FFFFFF">
                <a:lumMod val="95000"/>
              </a:sysClr>
            </a:solidFill>
            <a:rou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300" b="1" i="0" u="none" strike="noStrike" kern="0" cap="none" spc="0" normalizeH="0" baseline="0" noProof="0" dirty="0">
                <a:ln>
                  <a:noFill/>
                </a:ln>
                <a:solidFill>
                  <a:schemeClr val="tx2"/>
                </a:solidFill>
                <a:effectLst/>
                <a:uLnTx/>
                <a:uFillTx/>
                <a:cs typeface="Arial" panose="020B0604020202020204" pitchFamily="34" charset="0"/>
              </a:rPr>
              <a:t>数据</a:t>
            </a:r>
            <a:r>
              <a:rPr kumimoji="1" lang="zh-CN" altLang="en-US" sz="1300" b="1" i="0" u="none" strike="noStrike" kern="0" cap="none" spc="0" normalizeH="0" baseline="0" noProof="0" dirty="0" smtClean="0">
                <a:ln>
                  <a:noFill/>
                </a:ln>
                <a:solidFill>
                  <a:schemeClr val="tx2"/>
                </a:solidFill>
                <a:effectLst/>
                <a:uLnTx/>
                <a:uFillTx/>
                <a:cs typeface="Arial" panose="020B0604020202020204" pitchFamily="34" charset="0"/>
              </a:rPr>
              <a:t>集市</a:t>
            </a:r>
            <a:endParaRPr kumimoji="1" lang="zh-CN" altLang="en-US" sz="1000" b="1" i="0" u="none" strike="noStrike" kern="0" cap="none" spc="0" normalizeH="0" baseline="0" noProof="0" dirty="0">
              <a:ln>
                <a:noFill/>
              </a:ln>
              <a:solidFill>
                <a:schemeClr val="tx2"/>
              </a:solidFill>
              <a:effectLst/>
              <a:uLnTx/>
              <a:uFillTx/>
              <a:cs typeface="Arial" panose="020B0604020202020204" pitchFamily="34" charset="0"/>
            </a:endParaRPr>
          </a:p>
        </p:txBody>
      </p:sp>
      <p:sp>
        <p:nvSpPr>
          <p:cNvPr id="94" name="AutoShape 61"/>
          <p:cNvSpPr>
            <a:spLocks noChangeArrowheads="1"/>
          </p:cNvSpPr>
          <p:nvPr/>
        </p:nvSpPr>
        <p:spPr bwMode="auto">
          <a:xfrm>
            <a:off x="6467772" y="3265808"/>
            <a:ext cx="523342" cy="318756"/>
          </a:xfrm>
          <a:prstGeom prst="rightArrow">
            <a:avLst>
              <a:gd name="adj1" fmla="val 52380"/>
              <a:gd name="adj2" fmla="val 39287"/>
            </a:avLst>
          </a:prstGeom>
          <a:solidFill>
            <a:schemeClr val="bg1">
              <a:lumMod val="75000"/>
            </a:schemeClr>
          </a:solidFill>
          <a:ln w="12700">
            <a:noFill/>
            <a:miter lim="800000"/>
          </a:ln>
          <a:effectLst/>
        </p:spPr>
        <p:txBody>
          <a:bodyPr wrap="none" anchor="ctr"/>
          <a:lstStyle/>
          <a:p>
            <a:pPr algn="ctr" defTabSz="914400" fontAlgn="base">
              <a:spcBef>
                <a:spcPct val="50000"/>
              </a:spcBef>
              <a:spcAft>
                <a:spcPct val="0"/>
              </a:spcAft>
              <a:defRPr/>
            </a:pPr>
            <a:r>
              <a:rPr kumimoji="1" lang="en-US" altLang="zh-CN" sz="1200" b="1" kern="0" dirty="0" err="1">
                <a:solidFill>
                  <a:prstClr val="white"/>
                </a:solidFill>
                <a:cs typeface="Arial" panose="020B0604020202020204" pitchFamily="34" charset="0"/>
              </a:rPr>
              <a:t>ETL</a:t>
            </a:r>
            <a:endParaRPr kumimoji="1" lang="en-US" altLang="zh-CN" sz="1200" b="1" kern="0" dirty="0">
              <a:solidFill>
                <a:prstClr val="white"/>
              </a:solidFill>
              <a:cs typeface="Arial" panose="020B0604020202020204" pitchFamily="34" charset="0"/>
            </a:endParaRPr>
          </a:p>
        </p:txBody>
      </p:sp>
      <p:sp>
        <p:nvSpPr>
          <p:cNvPr id="95" name="AutoShape 62"/>
          <p:cNvSpPr>
            <a:spLocks noChangeArrowheads="1"/>
          </p:cNvSpPr>
          <p:nvPr/>
        </p:nvSpPr>
        <p:spPr bwMode="auto">
          <a:xfrm>
            <a:off x="6467241" y="4712833"/>
            <a:ext cx="2040407" cy="295277"/>
          </a:xfrm>
          <a:prstGeom prst="rightArrow">
            <a:avLst>
              <a:gd name="adj1" fmla="val 52380"/>
              <a:gd name="adj2" fmla="val 176792"/>
            </a:avLst>
          </a:prstGeom>
          <a:solidFill>
            <a:schemeClr val="bg1">
              <a:lumMod val="75000"/>
            </a:schemeClr>
          </a:solidFill>
          <a:ln w="12700">
            <a:noFill/>
            <a:miter lim="800000"/>
          </a:ln>
          <a:effectLst/>
        </p:spPr>
        <p:txBody>
          <a:bodyPr wrap="none" anchor="ctr"/>
          <a:lstStyle/>
          <a:p>
            <a:pPr algn="ctr" defTabSz="914400" fontAlgn="base">
              <a:spcBef>
                <a:spcPct val="50000"/>
              </a:spcBef>
              <a:spcAft>
                <a:spcPct val="0"/>
              </a:spcAft>
              <a:defRPr/>
            </a:pPr>
            <a:r>
              <a:rPr kumimoji="1" lang="en-US" altLang="zh-CN" sz="1200" b="1" kern="0" dirty="0">
                <a:solidFill>
                  <a:prstClr val="white"/>
                </a:solidFill>
                <a:cs typeface="Arial" panose="020B0604020202020204" pitchFamily="34" charset="0"/>
              </a:rPr>
              <a:t>ETL</a:t>
            </a:r>
            <a:endParaRPr kumimoji="1" lang="en-US" altLang="zh-CN" sz="1200" b="1" kern="0" dirty="0">
              <a:solidFill>
                <a:prstClr val="white"/>
              </a:solidFill>
              <a:cs typeface="Arial" panose="020B0604020202020204" pitchFamily="34" charset="0"/>
            </a:endParaRPr>
          </a:p>
        </p:txBody>
      </p:sp>
      <p:sp>
        <p:nvSpPr>
          <p:cNvPr id="96" name="Text Box 63"/>
          <p:cNvSpPr txBox="1">
            <a:spLocks noChangeArrowheads="1"/>
          </p:cNvSpPr>
          <p:nvPr/>
        </p:nvSpPr>
        <p:spPr bwMode="auto">
          <a:xfrm>
            <a:off x="8598952" y="4136916"/>
            <a:ext cx="1174215" cy="494438"/>
          </a:xfrm>
          <a:prstGeom prst="rect">
            <a:avLst/>
          </a:prstGeom>
          <a:noFill/>
          <a:ln w="9525">
            <a:noFill/>
            <a:miter lim="800000"/>
          </a:ln>
          <a:effectLst/>
        </p:spPr>
        <p:txBody>
          <a:bodyPr wrap="square" lIns="101036" tIns="50518" rIns="101036" bIns="50518">
            <a:spAutoFit/>
          </a:bodyPr>
          <a:lstStyle/>
          <a:p>
            <a:pPr algn="ctr" defTabSz="1010920" fontAlgn="base">
              <a:spcBef>
                <a:spcPct val="50000"/>
              </a:spcBef>
              <a:spcAft>
                <a:spcPct val="0"/>
              </a:spcAft>
              <a:defRPr/>
            </a:pPr>
            <a:r>
              <a:rPr kumimoji="1" lang="zh-CN" altLang="en-US" sz="1200" b="1" kern="0" dirty="0">
                <a:solidFill>
                  <a:prstClr val="black"/>
                </a:solidFill>
                <a:cs typeface="Arial" panose="020B0604020202020204" pitchFamily="34" charset="0"/>
              </a:rPr>
              <a:t>数据挖掘</a:t>
            </a:r>
            <a:endParaRPr kumimoji="1" lang="zh-CN" altLang="en-US" sz="1200" b="1" kern="0" dirty="0">
              <a:solidFill>
                <a:prstClr val="black"/>
              </a:solidFill>
              <a:cs typeface="Arial" panose="020B0604020202020204" pitchFamily="34" charset="0"/>
            </a:endParaRPr>
          </a:p>
          <a:p>
            <a:pPr algn="ctr" defTabSz="1010920" fontAlgn="base">
              <a:spcBef>
                <a:spcPct val="50000"/>
              </a:spcBef>
              <a:spcAft>
                <a:spcPct val="0"/>
              </a:spcAft>
              <a:defRPr/>
            </a:pPr>
            <a:r>
              <a:rPr kumimoji="1" lang="en-US" altLang="zh-CN" sz="900" b="1" kern="0" dirty="0">
                <a:solidFill>
                  <a:prstClr val="black"/>
                </a:solidFill>
                <a:cs typeface="Arial" panose="020B0604020202020204" pitchFamily="34" charset="0"/>
              </a:rPr>
              <a:t>Data Mining</a:t>
            </a:r>
            <a:endParaRPr kumimoji="1" lang="en-US" altLang="zh-CN" sz="900" b="1" kern="0" dirty="0">
              <a:solidFill>
                <a:prstClr val="black"/>
              </a:solidFill>
              <a:cs typeface="Arial" panose="020B0604020202020204" pitchFamily="34" charset="0"/>
            </a:endParaRPr>
          </a:p>
        </p:txBody>
      </p:sp>
      <p:sp>
        <p:nvSpPr>
          <p:cNvPr id="97" name="Text Box 66"/>
          <p:cNvSpPr txBox="1">
            <a:spLocks noChangeArrowheads="1"/>
          </p:cNvSpPr>
          <p:nvPr/>
        </p:nvSpPr>
        <p:spPr bwMode="auto">
          <a:xfrm>
            <a:off x="10338711" y="3128152"/>
            <a:ext cx="932958" cy="286689"/>
          </a:xfrm>
          <a:prstGeom prst="rect">
            <a:avLst/>
          </a:prstGeom>
          <a:noFill/>
          <a:ln w="9525">
            <a:noFill/>
            <a:miter lim="800000"/>
          </a:ln>
          <a:effectLst/>
        </p:spPr>
        <p:txBody>
          <a:bodyPr wrap="square" lIns="101036" tIns="50518" rIns="101036" bIns="50518">
            <a:spAutoFit/>
          </a:bodyPr>
          <a:lstStyle/>
          <a:p>
            <a:pPr defTabSz="1010920" fontAlgn="base">
              <a:spcBef>
                <a:spcPct val="50000"/>
              </a:spcBef>
              <a:spcAft>
                <a:spcPct val="0"/>
              </a:spcAft>
              <a:defRPr/>
            </a:pPr>
            <a:r>
              <a:rPr kumimoji="1" lang="zh-CN" altLang="en-US" sz="1200" b="1" kern="0" dirty="0">
                <a:solidFill>
                  <a:prstClr val="black"/>
                </a:solidFill>
                <a:cs typeface="Arial" panose="020B0604020202020204" pitchFamily="34" charset="0"/>
              </a:rPr>
              <a:t>统计报表</a:t>
            </a:r>
            <a:endParaRPr kumimoji="1" lang="zh-CN" altLang="en-US" sz="1200" b="1" kern="0" dirty="0">
              <a:solidFill>
                <a:prstClr val="black"/>
              </a:solidFill>
              <a:cs typeface="Arial" panose="020B0604020202020204" pitchFamily="34" charset="0"/>
            </a:endParaRPr>
          </a:p>
        </p:txBody>
      </p:sp>
      <p:sp>
        <p:nvSpPr>
          <p:cNvPr id="98" name="Text Box 113"/>
          <p:cNvSpPr txBox="1">
            <a:spLocks noChangeArrowheads="1"/>
          </p:cNvSpPr>
          <p:nvPr/>
        </p:nvSpPr>
        <p:spPr bwMode="auto">
          <a:xfrm>
            <a:off x="10352380" y="4171655"/>
            <a:ext cx="982767" cy="286689"/>
          </a:xfrm>
          <a:prstGeom prst="rect">
            <a:avLst/>
          </a:prstGeom>
          <a:noFill/>
          <a:ln w="9525">
            <a:noFill/>
            <a:miter lim="800000"/>
          </a:ln>
          <a:effectLst/>
        </p:spPr>
        <p:txBody>
          <a:bodyPr wrap="square" lIns="101036" tIns="50518" rIns="101036" bIns="50518">
            <a:spAutoFit/>
          </a:bodyPr>
          <a:lstStyle/>
          <a:p>
            <a:pPr defTabSz="1010920" fontAlgn="base">
              <a:spcBef>
                <a:spcPct val="50000"/>
              </a:spcBef>
              <a:spcAft>
                <a:spcPct val="0"/>
              </a:spcAft>
              <a:defRPr/>
            </a:pPr>
            <a:r>
              <a:rPr kumimoji="1" lang="zh-CN" altLang="en-US" sz="1200" b="1" kern="0" dirty="0">
                <a:solidFill>
                  <a:prstClr val="black"/>
                </a:solidFill>
                <a:cs typeface="Arial" panose="020B0604020202020204" pitchFamily="34" charset="0"/>
              </a:rPr>
              <a:t>多维分析</a:t>
            </a:r>
            <a:endParaRPr kumimoji="1" lang="zh-CN" altLang="en-US" sz="1200" b="1" kern="0" dirty="0">
              <a:solidFill>
                <a:prstClr val="black"/>
              </a:solidFill>
              <a:cs typeface="Arial" panose="020B0604020202020204" pitchFamily="34" charset="0"/>
            </a:endParaRPr>
          </a:p>
        </p:txBody>
      </p:sp>
      <p:sp>
        <p:nvSpPr>
          <p:cNvPr id="99" name="Text Box 117"/>
          <p:cNvSpPr txBox="1">
            <a:spLocks noChangeArrowheads="1"/>
          </p:cNvSpPr>
          <p:nvPr/>
        </p:nvSpPr>
        <p:spPr bwMode="auto">
          <a:xfrm>
            <a:off x="10178367" y="5214095"/>
            <a:ext cx="1247228" cy="286689"/>
          </a:xfrm>
          <a:prstGeom prst="rect">
            <a:avLst/>
          </a:prstGeom>
          <a:noFill/>
          <a:ln w="9525">
            <a:noFill/>
            <a:miter lim="800000"/>
          </a:ln>
          <a:effectLst/>
        </p:spPr>
        <p:txBody>
          <a:bodyPr wrap="square" lIns="101036" tIns="50518" rIns="101036" bIns="50518">
            <a:spAutoFit/>
          </a:bodyPr>
          <a:lstStyle/>
          <a:p>
            <a:pPr defTabSz="1010920" fontAlgn="base">
              <a:spcBef>
                <a:spcPct val="50000"/>
              </a:spcBef>
              <a:spcAft>
                <a:spcPct val="0"/>
              </a:spcAft>
              <a:defRPr/>
            </a:pPr>
            <a:r>
              <a:rPr kumimoji="1" lang="zh-CN" altLang="en-US" sz="1200" b="1" kern="0" dirty="0">
                <a:solidFill>
                  <a:prstClr val="black"/>
                </a:solidFill>
                <a:cs typeface="Arial" panose="020B0604020202020204" pitchFamily="34" charset="0"/>
              </a:rPr>
              <a:t>挖掘分析</a:t>
            </a:r>
            <a:r>
              <a:rPr kumimoji="1" lang="en-US" altLang="zh-CN" sz="1200" b="1" kern="0" dirty="0">
                <a:solidFill>
                  <a:prstClr val="black"/>
                </a:solidFill>
                <a:cs typeface="Arial" panose="020B0604020202020204" pitchFamily="34" charset="0"/>
              </a:rPr>
              <a:t>/</a:t>
            </a:r>
            <a:r>
              <a:rPr kumimoji="1" lang="zh-CN" altLang="en-US" sz="1200" b="1" kern="0" dirty="0">
                <a:solidFill>
                  <a:prstClr val="black"/>
                </a:solidFill>
                <a:cs typeface="Arial" panose="020B0604020202020204" pitchFamily="34" charset="0"/>
              </a:rPr>
              <a:t>预测</a:t>
            </a:r>
            <a:endParaRPr kumimoji="1" lang="zh-CN" altLang="en-US" sz="1200" b="1" kern="0" dirty="0">
              <a:solidFill>
                <a:prstClr val="black"/>
              </a:solidFill>
              <a:cs typeface="Arial" panose="020B0604020202020204" pitchFamily="34" charset="0"/>
            </a:endParaRPr>
          </a:p>
        </p:txBody>
      </p:sp>
      <p:cxnSp>
        <p:nvCxnSpPr>
          <p:cNvPr id="100" name="肘形连接符 99"/>
          <p:cNvCxnSpPr/>
          <p:nvPr/>
        </p:nvCxnSpPr>
        <p:spPr bwMode="auto">
          <a:xfrm rot="5400000">
            <a:off x="6273178" y="1586779"/>
            <a:ext cx="94502" cy="9046667"/>
          </a:xfrm>
          <a:prstGeom prst="bentConnector3">
            <a:avLst>
              <a:gd name="adj1" fmla="val 311127"/>
            </a:avLst>
          </a:prstGeom>
          <a:noFill/>
          <a:ln w="9525" cap="sq" cmpd="sng" algn="ctr">
            <a:solidFill>
              <a:srgbClr val="002060"/>
            </a:solidFill>
            <a:prstDash val="solid"/>
            <a:round/>
            <a:headEnd type="none"/>
            <a:tailEnd type="triangle"/>
          </a:ln>
          <a:effectLst/>
        </p:spPr>
      </p:cxnSp>
      <p:sp>
        <p:nvSpPr>
          <p:cNvPr id="101" name="Text Box 112"/>
          <p:cNvSpPr txBox="1">
            <a:spLocks noChangeArrowheads="1"/>
          </p:cNvSpPr>
          <p:nvPr/>
        </p:nvSpPr>
        <p:spPr bwMode="auto">
          <a:xfrm>
            <a:off x="3021086" y="6121699"/>
            <a:ext cx="1025872" cy="271261"/>
          </a:xfrm>
          <a:prstGeom prst="rect">
            <a:avLst/>
          </a:prstGeom>
          <a:noFill/>
          <a:ln w="9525">
            <a:noFill/>
            <a:miter lim="800000"/>
          </a:ln>
          <a:effectLst/>
        </p:spPr>
        <p:txBody>
          <a:bodyPr wrap="square" lIns="101036" tIns="50518" rIns="101036" bIns="50518">
            <a:spAutoFit/>
          </a:bodyPr>
          <a:lstStyle/>
          <a:p>
            <a:pPr defTabSz="1010920" fontAlgn="base">
              <a:spcBef>
                <a:spcPct val="50000"/>
              </a:spcBef>
              <a:spcAft>
                <a:spcPct val="0"/>
              </a:spcAft>
              <a:defRPr/>
            </a:pPr>
            <a:r>
              <a:rPr kumimoji="1" lang="zh-CN" altLang="en-US" sz="1100" b="1" kern="0" dirty="0">
                <a:solidFill>
                  <a:prstClr val="black"/>
                </a:solidFill>
              </a:rPr>
              <a:t>知识</a:t>
            </a:r>
            <a:r>
              <a:rPr kumimoji="1" lang="en-US" altLang="zh-CN" sz="1100" b="1" kern="0" dirty="0">
                <a:solidFill>
                  <a:prstClr val="black"/>
                </a:solidFill>
              </a:rPr>
              <a:t>/</a:t>
            </a:r>
            <a:r>
              <a:rPr kumimoji="1" lang="zh-CN" altLang="en-US" sz="1100" b="1" kern="0" dirty="0">
                <a:solidFill>
                  <a:prstClr val="black"/>
                </a:solidFill>
              </a:rPr>
              <a:t>规则</a:t>
            </a:r>
            <a:endParaRPr kumimoji="1" lang="en-US" altLang="zh-CN" sz="1100" b="1" kern="0" dirty="0">
              <a:solidFill>
                <a:prstClr val="black"/>
              </a:solidFill>
            </a:endParaRPr>
          </a:p>
        </p:txBody>
      </p:sp>
      <p:cxnSp>
        <p:nvCxnSpPr>
          <p:cNvPr id="102" name="Straight Connector 17"/>
          <p:cNvCxnSpPr/>
          <p:nvPr/>
        </p:nvCxnSpPr>
        <p:spPr>
          <a:xfrm>
            <a:off x="5631636" y="5251329"/>
            <a:ext cx="790975" cy="575936"/>
          </a:xfrm>
          <a:prstGeom prst="line">
            <a:avLst/>
          </a:prstGeom>
          <a:noFill/>
          <a:ln w="9525" cap="flat" cmpd="sng" algn="ctr">
            <a:solidFill>
              <a:srgbClr val="002060"/>
            </a:solidFill>
            <a:prstDash val="solid"/>
            <a:headEnd type="oval"/>
          </a:ln>
          <a:effectLst/>
        </p:spPr>
      </p:cxnSp>
      <p:cxnSp>
        <p:nvCxnSpPr>
          <p:cNvPr id="103" name="直接箭头连接符 102"/>
          <p:cNvCxnSpPr>
            <a:endCxn id="114" idx="1"/>
          </p:cNvCxnSpPr>
          <p:nvPr/>
        </p:nvCxnSpPr>
        <p:spPr>
          <a:xfrm flipV="1">
            <a:off x="6422611" y="5800821"/>
            <a:ext cx="3610792" cy="37087"/>
          </a:xfrm>
          <a:prstGeom prst="straightConnector1">
            <a:avLst/>
          </a:prstGeom>
          <a:noFill/>
          <a:ln w="9525" cap="flat" cmpd="sng" algn="ctr">
            <a:solidFill>
              <a:srgbClr val="002060"/>
            </a:solidFill>
            <a:prstDash val="solid"/>
            <a:tailEnd type="triangle"/>
          </a:ln>
          <a:effectLst/>
        </p:spPr>
      </p:cxnSp>
      <p:cxnSp>
        <p:nvCxnSpPr>
          <p:cNvPr id="104" name="肘形连接符 103"/>
          <p:cNvCxnSpPr/>
          <p:nvPr/>
        </p:nvCxnSpPr>
        <p:spPr>
          <a:xfrm flipV="1">
            <a:off x="9181285" y="2737060"/>
            <a:ext cx="852119" cy="662353"/>
          </a:xfrm>
          <a:prstGeom prst="bentConnector3">
            <a:avLst/>
          </a:prstGeom>
          <a:noFill/>
          <a:ln w="9525" cap="flat" cmpd="sng" algn="ctr">
            <a:solidFill>
              <a:srgbClr val="002060"/>
            </a:solidFill>
            <a:prstDash val="solid"/>
            <a:tailEnd type="triangle"/>
          </a:ln>
          <a:effectLst/>
        </p:spPr>
      </p:cxnSp>
      <p:cxnSp>
        <p:nvCxnSpPr>
          <p:cNvPr id="105" name="肘形连接符 104"/>
          <p:cNvCxnSpPr/>
          <p:nvPr/>
        </p:nvCxnSpPr>
        <p:spPr>
          <a:xfrm>
            <a:off x="9186282" y="3410371"/>
            <a:ext cx="847121" cy="391503"/>
          </a:xfrm>
          <a:prstGeom prst="bentConnector3">
            <a:avLst>
              <a:gd name="adj1" fmla="val 50000"/>
            </a:avLst>
          </a:prstGeom>
          <a:noFill/>
          <a:ln w="9525" cap="flat" cmpd="sng" algn="ctr">
            <a:solidFill>
              <a:srgbClr val="002060"/>
            </a:solidFill>
            <a:prstDash val="solid"/>
            <a:tailEnd type="triangle"/>
          </a:ln>
          <a:effectLst/>
        </p:spPr>
      </p:cxnSp>
      <p:cxnSp>
        <p:nvCxnSpPr>
          <p:cNvPr id="106" name="直接箭头连接符 105"/>
          <p:cNvCxnSpPr>
            <a:stCxn id="109" idx="3"/>
            <a:endCxn id="113" idx="1"/>
          </p:cNvCxnSpPr>
          <p:nvPr/>
        </p:nvCxnSpPr>
        <p:spPr>
          <a:xfrm>
            <a:off x="9277548" y="4832136"/>
            <a:ext cx="758754" cy="7464"/>
          </a:xfrm>
          <a:prstGeom prst="straightConnector1">
            <a:avLst/>
          </a:prstGeom>
          <a:noFill/>
          <a:ln w="9525" cap="flat" cmpd="sng" algn="ctr">
            <a:solidFill>
              <a:srgbClr val="002060"/>
            </a:solidFill>
            <a:prstDash val="solid"/>
            <a:tailEnd type="triangle"/>
          </a:ln>
          <a:effectLst/>
        </p:spPr>
      </p:cxnSp>
      <p:cxnSp>
        <p:nvCxnSpPr>
          <p:cNvPr id="107" name="Straight Connector 17"/>
          <p:cNvCxnSpPr/>
          <p:nvPr/>
        </p:nvCxnSpPr>
        <p:spPr>
          <a:xfrm flipV="1">
            <a:off x="5649399" y="2640346"/>
            <a:ext cx="0" cy="265227"/>
          </a:xfrm>
          <a:prstGeom prst="line">
            <a:avLst/>
          </a:prstGeom>
          <a:noFill/>
          <a:ln w="3175" cap="flat" cmpd="sng" algn="ctr">
            <a:solidFill>
              <a:srgbClr val="002060"/>
            </a:solidFill>
            <a:prstDash val="solid"/>
            <a:headEnd type="oval"/>
          </a:ln>
          <a:effectLst/>
        </p:spPr>
      </p:cxnSp>
      <p:cxnSp>
        <p:nvCxnSpPr>
          <p:cNvPr id="108" name="直接箭头连接符 107"/>
          <p:cNvCxnSpPr/>
          <p:nvPr/>
        </p:nvCxnSpPr>
        <p:spPr>
          <a:xfrm>
            <a:off x="5649399" y="2640346"/>
            <a:ext cx="4384004" cy="0"/>
          </a:xfrm>
          <a:prstGeom prst="straightConnector1">
            <a:avLst/>
          </a:prstGeom>
          <a:noFill/>
          <a:ln w="9525" cap="flat" cmpd="sng" algn="ctr">
            <a:solidFill>
              <a:srgbClr val="002060"/>
            </a:solidFill>
            <a:prstDash val="solid"/>
            <a:tailEnd type="triangle"/>
          </a:ln>
          <a:effectLst/>
        </p:spPr>
      </p:cxnSp>
      <p:pic>
        <p:nvPicPr>
          <p:cNvPr id="109" name="图片 108"/>
          <p:cNvPicPr>
            <a:picLocks noChangeAspect="1"/>
          </p:cNvPicPr>
          <p:nvPr/>
        </p:nvPicPr>
        <p:blipFill>
          <a:blip r:embed="rId1"/>
          <a:stretch>
            <a:fillRect/>
          </a:stretch>
        </p:blipFill>
        <p:spPr>
          <a:xfrm>
            <a:off x="8841705" y="4643033"/>
            <a:ext cx="435843" cy="378205"/>
          </a:xfrm>
          <a:prstGeom prst="rect">
            <a:avLst/>
          </a:prstGeom>
          <a:noFill/>
          <a:ln>
            <a:noFill/>
          </a:ln>
        </p:spPr>
      </p:pic>
      <p:grpSp>
        <p:nvGrpSpPr>
          <p:cNvPr id="110" name="组合 109"/>
          <p:cNvGrpSpPr/>
          <p:nvPr/>
        </p:nvGrpSpPr>
        <p:grpSpPr>
          <a:xfrm>
            <a:off x="10047700" y="3439809"/>
            <a:ext cx="1609309" cy="685109"/>
            <a:chOff x="9814405" y="3053091"/>
            <a:chExt cx="1600024" cy="784963"/>
          </a:xfrm>
        </p:grpSpPr>
        <p:pic>
          <p:nvPicPr>
            <p:cNvPr id="111" name="图片 110"/>
            <p:cNvPicPr>
              <a:picLocks noChangeAspect="1"/>
            </p:cNvPicPr>
            <p:nvPr/>
          </p:nvPicPr>
          <p:blipFill rotWithShape="1">
            <a:blip r:embed="rId2"/>
            <a:srcRect t="18335"/>
            <a:stretch>
              <a:fillRect/>
            </a:stretch>
          </p:blipFill>
          <p:spPr>
            <a:xfrm>
              <a:off x="9814405" y="3053091"/>
              <a:ext cx="1369945" cy="667313"/>
            </a:xfrm>
            <a:prstGeom prst="rect">
              <a:avLst/>
            </a:prstGeom>
          </p:spPr>
        </p:pic>
        <p:pic>
          <p:nvPicPr>
            <p:cNvPr id="112" name="图片 111"/>
            <p:cNvPicPr>
              <a:picLocks noChangeAspect="1"/>
            </p:cNvPicPr>
            <p:nvPr/>
          </p:nvPicPr>
          <p:blipFill rotWithShape="1">
            <a:blip r:embed="rId3"/>
            <a:srcRect t="20409"/>
            <a:stretch>
              <a:fillRect/>
            </a:stretch>
          </p:blipFill>
          <p:spPr>
            <a:xfrm>
              <a:off x="10039110" y="3177413"/>
              <a:ext cx="1375319" cy="660641"/>
            </a:xfrm>
            <a:prstGeom prst="rect">
              <a:avLst/>
            </a:prstGeom>
          </p:spPr>
        </p:pic>
      </p:grpSp>
      <p:pic>
        <p:nvPicPr>
          <p:cNvPr id="113" name="图片 112"/>
          <p:cNvPicPr>
            <a:picLocks noChangeAspect="1"/>
          </p:cNvPicPr>
          <p:nvPr/>
        </p:nvPicPr>
        <p:blipFill>
          <a:blip r:embed="rId4"/>
          <a:stretch>
            <a:fillRect/>
          </a:stretch>
        </p:blipFill>
        <p:spPr>
          <a:xfrm>
            <a:off x="10036302" y="4508519"/>
            <a:ext cx="1510519" cy="662161"/>
          </a:xfrm>
          <a:prstGeom prst="rect">
            <a:avLst/>
          </a:prstGeom>
        </p:spPr>
      </p:pic>
      <p:sp>
        <p:nvSpPr>
          <p:cNvPr id="114" name="AutoShape 118"/>
          <p:cNvSpPr>
            <a:spLocks noChangeArrowheads="1"/>
          </p:cNvSpPr>
          <p:nvPr/>
        </p:nvSpPr>
        <p:spPr bwMode="auto">
          <a:xfrm>
            <a:off x="10033403" y="5570522"/>
            <a:ext cx="1537156" cy="460597"/>
          </a:xfrm>
          <a:prstGeom prst="flowChartAlternateProcess">
            <a:avLst/>
          </a:prstGeom>
          <a:noFill/>
          <a:ln w="9525">
            <a:noFill/>
            <a:miter lim="800000"/>
          </a:ln>
          <a:effectLst/>
        </p:spPr>
        <p:txBody>
          <a:bodyPr wrap="none" anchor="ctr"/>
          <a:lstStyle/>
          <a:p>
            <a:pPr algn="ctr" defTabSz="914400" fontAlgn="base">
              <a:spcBef>
                <a:spcPct val="0"/>
              </a:spcBef>
              <a:spcAft>
                <a:spcPct val="0"/>
              </a:spcAft>
              <a:defRPr/>
            </a:pPr>
            <a:r>
              <a:rPr kumimoji="1" lang="zh-CN" altLang="en-US" sz="1200" b="1" kern="0" dirty="0">
                <a:solidFill>
                  <a:prstClr val="black"/>
                </a:solidFill>
                <a:cs typeface="Arial" panose="020B0604020202020204" pitchFamily="34" charset="0"/>
              </a:rPr>
              <a:t>即席查询及</a:t>
            </a:r>
            <a:endParaRPr kumimoji="1" lang="zh-CN" altLang="en-US" sz="1200" b="1" kern="0" dirty="0">
              <a:solidFill>
                <a:prstClr val="black"/>
              </a:solidFill>
              <a:cs typeface="Arial" panose="020B0604020202020204" pitchFamily="34" charset="0"/>
            </a:endParaRPr>
          </a:p>
          <a:p>
            <a:pPr algn="ctr" defTabSz="914400" fontAlgn="base">
              <a:spcBef>
                <a:spcPct val="0"/>
              </a:spcBef>
              <a:spcAft>
                <a:spcPct val="0"/>
              </a:spcAft>
              <a:defRPr/>
            </a:pPr>
            <a:r>
              <a:rPr kumimoji="1" lang="zh-CN" altLang="en-US" sz="1200" b="1" kern="0" dirty="0">
                <a:solidFill>
                  <a:prstClr val="black"/>
                </a:solidFill>
                <a:cs typeface="Arial" panose="020B0604020202020204" pitchFamily="34" charset="0"/>
              </a:rPr>
              <a:t>其它应用</a:t>
            </a:r>
            <a:endParaRPr kumimoji="1" lang="zh-CN" altLang="en-US" sz="1200" b="1" kern="0" dirty="0">
              <a:solidFill>
                <a:prstClr val="black"/>
              </a:solidFill>
              <a:cs typeface="Arial" panose="020B0604020202020204" pitchFamily="34" charset="0"/>
            </a:endParaRPr>
          </a:p>
        </p:txBody>
      </p:sp>
      <p:graphicFrame>
        <p:nvGraphicFramePr>
          <p:cNvPr id="115" name="对象 114"/>
          <p:cNvGraphicFramePr>
            <a:graphicFrameLocks noChangeAspect="1"/>
          </p:cNvGraphicFramePr>
          <p:nvPr/>
        </p:nvGraphicFramePr>
        <p:xfrm>
          <a:off x="10059848" y="2365717"/>
          <a:ext cx="1538439" cy="742685"/>
        </p:xfrm>
        <a:graphic>
          <a:graphicData uri="http://schemas.openxmlformats.org/presentationml/2006/ole">
            <mc:AlternateContent xmlns:mc="http://schemas.openxmlformats.org/markup-compatibility/2006">
              <mc:Choice xmlns:v="urn:schemas-microsoft-com:vml" Requires="v">
                <p:oleObj spid="_x0000_s1043" name="Image" r:id="rId5" imgW="5000625" imgH="2781300" progId="Photoshop.Image.14">
                  <p:embed/>
                </p:oleObj>
              </mc:Choice>
              <mc:Fallback>
                <p:oleObj name="Image" r:id="rId5" imgW="5000625" imgH="2781300" progId="Photoshop.Image.14">
                  <p:embed/>
                  <p:pic>
                    <p:nvPicPr>
                      <p:cNvPr id="0" name="图片 1042"/>
                      <p:cNvPicPr/>
                      <p:nvPr/>
                    </p:nvPicPr>
                    <p:blipFill>
                      <a:blip r:embed="rId6"/>
                      <a:stretch>
                        <a:fillRect/>
                      </a:stretch>
                    </p:blipFill>
                    <p:spPr>
                      <a:xfrm>
                        <a:off x="10059848" y="2365717"/>
                        <a:ext cx="1538439" cy="742685"/>
                      </a:xfrm>
                      <a:prstGeom prst="rect">
                        <a:avLst/>
                      </a:prstGeom>
                    </p:spPr>
                  </p:pic>
                </p:oleObj>
              </mc:Fallback>
            </mc:AlternateContent>
          </a:graphicData>
        </a:graphic>
      </p:graphicFrame>
      <p:grpSp>
        <p:nvGrpSpPr>
          <p:cNvPr id="116" name="组合 115"/>
          <p:cNvGrpSpPr/>
          <p:nvPr/>
        </p:nvGrpSpPr>
        <p:grpSpPr>
          <a:xfrm>
            <a:off x="8645211" y="3137307"/>
            <a:ext cx="806629" cy="488674"/>
            <a:chOff x="8409662" y="2786362"/>
            <a:chExt cx="806629" cy="488674"/>
          </a:xfrm>
        </p:grpSpPr>
        <p:grpSp>
          <p:nvGrpSpPr>
            <p:cNvPr id="117" name="Group 22"/>
            <p:cNvGrpSpPr/>
            <p:nvPr/>
          </p:nvGrpSpPr>
          <p:grpSpPr bwMode="auto">
            <a:xfrm>
              <a:off x="8793951" y="2786362"/>
              <a:ext cx="422340" cy="258375"/>
              <a:chOff x="4578" y="612"/>
              <a:chExt cx="643" cy="400"/>
            </a:xfrm>
          </p:grpSpPr>
          <p:sp>
            <p:nvSpPr>
              <p:cNvPr id="138" name="AutoShape 23"/>
              <p:cNvSpPr>
                <a:spLocks noChangeArrowheads="1"/>
              </p:cNvSpPr>
              <p:nvPr/>
            </p:nvSpPr>
            <p:spPr bwMode="auto">
              <a:xfrm>
                <a:off x="4578" y="614"/>
                <a:ext cx="643" cy="395"/>
              </a:xfrm>
              <a:prstGeom prst="cube">
                <a:avLst>
                  <a:gd name="adj" fmla="val 23222"/>
                </a:avLst>
              </a:prstGeom>
              <a:solidFill>
                <a:srgbClr val="00B0F0"/>
              </a:solidFill>
              <a:ln w="12700">
                <a:solidFill>
                  <a:sysClr val="window" lastClr="FFFFFF"/>
                </a:solidFill>
                <a:miter lim="800000"/>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9" name="Freeform 24"/>
              <p:cNvSpPr/>
              <p:nvPr/>
            </p:nvSpPr>
            <p:spPr bwMode="auto">
              <a:xfrm>
                <a:off x="4709" y="612"/>
                <a:ext cx="129" cy="400"/>
              </a:xfrm>
              <a:custGeom>
                <a:avLst/>
                <a:gdLst/>
                <a:ahLst/>
                <a:cxnLst>
                  <a:cxn ang="0">
                    <a:pos x="0" y="399"/>
                  </a:cxn>
                  <a:cxn ang="0">
                    <a:pos x="0" y="93"/>
                  </a:cxn>
                  <a:cxn ang="0">
                    <a:pos x="128" y="0"/>
                  </a:cxn>
                </a:cxnLst>
                <a:rect l="0" t="0" r="r" b="b"/>
                <a:pathLst>
                  <a:path w="129" h="400">
                    <a:moveTo>
                      <a:pt x="0" y="399"/>
                    </a:moveTo>
                    <a:lnTo>
                      <a:pt x="0" y="93"/>
                    </a:lnTo>
                    <a:lnTo>
                      <a:pt x="12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40" name="Freeform 25"/>
              <p:cNvSpPr/>
              <p:nvPr/>
            </p:nvSpPr>
            <p:spPr bwMode="auto">
              <a:xfrm>
                <a:off x="4826" y="612"/>
                <a:ext cx="134" cy="400"/>
              </a:xfrm>
              <a:custGeom>
                <a:avLst/>
                <a:gdLst/>
                <a:ahLst/>
                <a:cxnLst>
                  <a:cxn ang="0">
                    <a:pos x="0" y="399"/>
                  </a:cxn>
                  <a:cxn ang="0">
                    <a:pos x="0" y="93"/>
                  </a:cxn>
                  <a:cxn ang="0">
                    <a:pos x="133" y="0"/>
                  </a:cxn>
                </a:cxnLst>
                <a:rect l="0" t="0" r="r" b="b"/>
                <a:pathLst>
                  <a:path w="134" h="400">
                    <a:moveTo>
                      <a:pt x="0" y="399"/>
                    </a:moveTo>
                    <a:lnTo>
                      <a:pt x="0" y="93"/>
                    </a:lnTo>
                    <a:lnTo>
                      <a:pt x="133"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41" name="Freeform 26"/>
              <p:cNvSpPr/>
              <p:nvPr/>
            </p:nvSpPr>
            <p:spPr bwMode="auto">
              <a:xfrm>
                <a:off x="4964" y="612"/>
                <a:ext cx="129" cy="400"/>
              </a:xfrm>
              <a:custGeom>
                <a:avLst/>
                <a:gdLst/>
                <a:ahLst/>
                <a:cxnLst>
                  <a:cxn ang="0">
                    <a:pos x="0" y="399"/>
                  </a:cxn>
                  <a:cxn ang="0">
                    <a:pos x="0" y="93"/>
                  </a:cxn>
                  <a:cxn ang="0">
                    <a:pos x="128" y="0"/>
                  </a:cxn>
                </a:cxnLst>
                <a:rect l="0" t="0" r="r" b="b"/>
                <a:pathLst>
                  <a:path w="129" h="400">
                    <a:moveTo>
                      <a:pt x="0" y="399"/>
                    </a:moveTo>
                    <a:lnTo>
                      <a:pt x="0" y="93"/>
                    </a:lnTo>
                    <a:lnTo>
                      <a:pt x="12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42" name="Freeform 27"/>
              <p:cNvSpPr/>
              <p:nvPr/>
            </p:nvSpPr>
            <p:spPr bwMode="auto">
              <a:xfrm>
                <a:off x="4582" y="688"/>
                <a:ext cx="636" cy="105"/>
              </a:xfrm>
              <a:custGeom>
                <a:avLst/>
                <a:gdLst/>
                <a:ahLst/>
                <a:cxnLst>
                  <a:cxn ang="0">
                    <a:pos x="0" y="104"/>
                  </a:cxn>
                  <a:cxn ang="0">
                    <a:pos x="494" y="104"/>
                  </a:cxn>
                  <a:cxn ang="0">
                    <a:pos x="635" y="0"/>
                  </a:cxn>
                </a:cxnLst>
                <a:rect l="0" t="0" r="r" b="b"/>
                <a:pathLst>
                  <a:path w="636" h="105">
                    <a:moveTo>
                      <a:pt x="0" y="104"/>
                    </a:moveTo>
                    <a:lnTo>
                      <a:pt x="494" y="104"/>
                    </a:lnTo>
                    <a:lnTo>
                      <a:pt x="635"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43" name="Freeform 28"/>
              <p:cNvSpPr/>
              <p:nvPr/>
            </p:nvSpPr>
            <p:spPr bwMode="auto">
              <a:xfrm>
                <a:off x="4579" y="760"/>
                <a:ext cx="639" cy="105"/>
              </a:xfrm>
              <a:custGeom>
                <a:avLst/>
                <a:gdLst/>
                <a:ahLst/>
                <a:cxnLst>
                  <a:cxn ang="0">
                    <a:pos x="0" y="102"/>
                  </a:cxn>
                  <a:cxn ang="0">
                    <a:pos x="495" y="104"/>
                  </a:cxn>
                  <a:cxn ang="0">
                    <a:pos x="638" y="0"/>
                  </a:cxn>
                </a:cxnLst>
                <a:rect l="0" t="0" r="r" b="b"/>
                <a:pathLst>
                  <a:path w="639" h="105">
                    <a:moveTo>
                      <a:pt x="0" y="102"/>
                    </a:moveTo>
                    <a:lnTo>
                      <a:pt x="495" y="104"/>
                    </a:lnTo>
                    <a:lnTo>
                      <a:pt x="63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44" name="Freeform 29"/>
              <p:cNvSpPr/>
              <p:nvPr/>
            </p:nvSpPr>
            <p:spPr bwMode="auto">
              <a:xfrm>
                <a:off x="4579" y="837"/>
                <a:ext cx="639" cy="103"/>
              </a:xfrm>
              <a:custGeom>
                <a:avLst/>
                <a:gdLst/>
                <a:ahLst/>
                <a:cxnLst>
                  <a:cxn ang="0">
                    <a:pos x="0" y="102"/>
                  </a:cxn>
                  <a:cxn ang="0">
                    <a:pos x="500" y="100"/>
                  </a:cxn>
                  <a:cxn ang="0">
                    <a:pos x="638" y="0"/>
                  </a:cxn>
                </a:cxnLst>
                <a:rect l="0" t="0" r="r" b="b"/>
                <a:pathLst>
                  <a:path w="639" h="103">
                    <a:moveTo>
                      <a:pt x="0" y="102"/>
                    </a:moveTo>
                    <a:lnTo>
                      <a:pt x="500" y="100"/>
                    </a:lnTo>
                    <a:lnTo>
                      <a:pt x="63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45" name="Freeform 30"/>
              <p:cNvSpPr/>
              <p:nvPr/>
            </p:nvSpPr>
            <p:spPr bwMode="auto">
              <a:xfrm>
                <a:off x="4631" y="671"/>
                <a:ext cx="514" cy="296"/>
              </a:xfrm>
              <a:custGeom>
                <a:avLst/>
                <a:gdLst/>
                <a:ahLst/>
                <a:cxnLst>
                  <a:cxn ang="0">
                    <a:pos x="513" y="295"/>
                  </a:cxn>
                  <a:cxn ang="0">
                    <a:pos x="513" y="0"/>
                  </a:cxn>
                  <a:cxn ang="0">
                    <a:pos x="0" y="0"/>
                  </a:cxn>
                </a:cxnLst>
                <a:rect l="0" t="0" r="r" b="b"/>
                <a:pathLst>
                  <a:path w="514" h="296">
                    <a:moveTo>
                      <a:pt x="513" y="295"/>
                    </a:moveTo>
                    <a:lnTo>
                      <a:pt x="513" y="0"/>
                    </a:lnTo>
                    <a:lnTo>
                      <a:pt x="0"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46" name="Freeform 31"/>
              <p:cNvSpPr/>
              <p:nvPr/>
            </p:nvSpPr>
            <p:spPr bwMode="auto">
              <a:xfrm>
                <a:off x="4691" y="635"/>
                <a:ext cx="500" cy="303"/>
              </a:xfrm>
              <a:custGeom>
                <a:avLst/>
                <a:gdLst/>
                <a:ahLst/>
                <a:cxnLst>
                  <a:cxn ang="0">
                    <a:pos x="499" y="302"/>
                  </a:cxn>
                  <a:cxn ang="0">
                    <a:pos x="499" y="0"/>
                  </a:cxn>
                  <a:cxn ang="0">
                    <a:pos x="0" y="0"/>
                  </a:cxn>
                </a:cxnLst>
                <a:rect l="0" t="0" r="r" b="b"/>
                <a:pathLst>
                  <a:path w="500" h="303">
                    <a:moveTo>
                      <a:pt x="499" y="302"/>
                    </a:moveTo>
                    <a:lnTo>
                      <a:pt x="499" y="0"/>
                    </a:lnTo>
                    <a:lnTo>
                      <a:pt x="0"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grpSp>
        <p:grpSp>
          <p:nvGrpSpPr>
            <p:cNvPr id="118" name="Group 32"/>
            <p:cNvGrpSpPr/>
            <p:nvPr/>
          </p:nvGrpSpPr>
          <p:grpSpPr bwMode="auto">
            <a:xfrm>
              <a:off x="8409662" y="2863129"/>
              <a:ext cx="422340" cy="258375"/>
              <a:chOff x="4578" y="612"/>
              <a:chExt cx="643" cy="400"/>
            </a:xfrm>
          </p:grpSpPr>
          <p:sp>
            <p:nvSpPr>
              <p:cNvPr id="129" name="AutoShape 33"/>
              <p:cNvSpPr>
                <a:spLocks noChangeArrowheads="1"/>
              </p:cNvSpPr>
              <p:nvPr/>
            </p:nvSpPr>
            <p:spPr bwMode="auto">
              <a:xfrm>
                <a:off x="4578" y="614"/>
                <a:ext cx="643" cy="395"/>
              </a:xfrm>
              <a:prstGeom prst="cube">
                <a:avLst>
                  <a:gd name="adj" fmla="val 23222"/>
                </a:avLst>
              </a:prstGeom>
              <a:solidFill>
                <a:srgbClr val="00B0F0"/>
              </a:solidFill>
              <a:ln w="12700">
                <a:solidFill>
                  <a:sysClr val="window" lastClr="FFFFFF"/>
                </a:solidFill>
                <a:miter lim="800000"/>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0" name="Freeform 34"/>
              <p:cNvSpPr/>
              <p:nvPr/>
            </p:nvSpPr>
            <p:spPr bwMode="auto">
              <a:xfrm>
                <a:off x="4709" y="612"/>
                <a:ext cx="129" cy="400"/>
              </a:xfrm>
              <a:custGeom>
                <a:avLst/>
                <a:gdLst/>
                <a:ahLst/>
                <a:cxnLst>
                  <a:cxn ang="0">
                    <a:pos x="0" y="399"/>
                  </a:cxn>
                  <a:cxn ang="0">
                    <a:pos x="0" y="93"/>
                  </a:cxn>
                  <a:cxn ang="0">
                    <a:pos x="128" y="0"/>
                  </a:cxn>
                </a:cxnLst>
                <a:rect l="0" t="0" r="r" b="b"/>
                <a:pathLst>
                  <a:path w="129" h="400">
                    <a:moveTo>
                      <a:pt x="0" y="399"/>
                    </a:moveTo>
                    <a:lnTo>
                      <a:pt x="0" y="93"/>
                    </a:lnTo>
                    <a:lnTo>
                      <a:pt x="12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1" name="Freeform 35"/>
              <p:cNvSpPr/>
              <p:nvPr/>
            </p:nvSpPr>
            <p:spPr bwMode="auto">
              <a:xfrm>
                <a:off x="4826" y="612"/>
                <a:ext cx="134" cy="400"/>
              </a:xfrm>
              <a:custGeom>
                <a:avLst/>
                <a:gdLst/>
                <a:ahLst/>
                <a:cxnLst>
                  <a:cxn ang="0">
                    <a:pos x="0" y="399"/>
                  </a:cxn>
                  <a:cxn ang="0">
                    <a:pos x="0" y="93"/>
                  </a:cxn>
                  <a:cxn ang="0">
                    <a:pos x="133" y="0"/>
                  </a:cxn>
                </a:cxnLst>
                <a:rect l="0" t="0" r="r" b="b"/>
                <a:pathLst>
                  <a:path w="134" h="400">
                    <a:moveTo>
                      <a:pt x="0" y="399"/>
                    </a:moveTo>
                    <a:lnTo>
                      <a:pt x="0" y="93"/>
                    </a:lnTo>
                    <a:lnTo>
                      <a:pt x="133"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2" name="Freeform 36"/>
              <p:cNvSpPr/>
              <p:nvPr/>
            </p:nvSpPr>
            <p:spPr bwMode="auto">
              <a:xfrm>
                <a:off x="4964" y="612"/>
                <a:ext cx="129" cy="400"/>
              </a:xfrm>
              <a:custGeom>
                <a:avLst/>
                <a:gdLst/>
                <a:ahLst/>
                <a:cxnLst>
                  <a:cxn ang="0">
                    <a:pos x="0" y="399"/>
                  </a:cxn>
                  <a:cxn ang="0">
                    <a:pos x="0" y="93"/>
                  </a:cxn>
                  <a:cxn ang="0">
                    <a:pos x="128" y="0"/>
                  </a:cxn>
                </a:cxnLst>
                <a:rect l="0" t="0" r="r" b="b"/>
                <a:pathLst>
                  <a:path w="129" h="400">
                    <a:moveTo>
                      <a:pt x="0" y="399"/>
                    </a:moveTo>
                    <a:lnTo>
                      <a:pt x="0" y="93"/>
                    </a:lnTo>
                    <a:lnTo>
                      <a:pt x="12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3" name="Freeform 37"/>
              <p:cNvSpPr/>
              <p:nvPr/>
            </p:nvSpPr>
            <p:spPr bwMode="auto">
              <a:xfrm>
                <a:off x="4582" y="688"/>
                <a:ext cx="636" cy="105"/>
              </a:xfrm>
              <a:custGeom>
                <a:avLst/>
                <a:gdLst/>
                <a:ahLst/>
                <a:cxnLst>
                  <a:cxn ang="0">
                    <a:pos x="0" y="104"/>
                  </a:cxn>
                  <a:cxn ang="0">
                    <a:pos x="494" y="104"/>
                  </a:cxn>
                  <a:cxn ang="0">
                    <a:pos x="635" y="0"/>
                  </a:cxn>
                </a:cxnLst>
                <a:rect l="0" t="0" r="r" b="b"/>
                <a:pathLst>
                  <a:path w="636" h="105">
                    <a:moveTo>
                      <a:pt x="0" y="104"/>
                    </a:moveTo>
                    <a:lnTo>
                      <a:pt x="494" y="104"/>
                    </a:lnTo>
                    <a:lnTo>
                      <a:pt x="635"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4" name="Freeform 38"/>
              <p:cNvSpPr/>
              <p:nvPr/>
            </p:nvSpPr>
            <p:spPr bwMode="auto">
              <a:xfrm>
                <a:off x="4579" y="760"/>
                <a:ext cx="639" cy="105"/>
              </a:xfrm>
              <a:custGeom>
                <a:avLst/>
                <a:gdLst/>
                <a:ahLst/>
                <a:cxnLst>
                  <a:cxn ang="0">
                    <a:pos x="0" y="102"/>
                  </a:cxn>
                  <a:cxn ang="0">
                    <a:pos x="495" y="104"/>
                  </a:cxn>
                  <a:cxn ang="0">
                    <a:pos x="638" y="0"/>
                  </a:cxn>
                </a:cxnLst>
                <a:rect l="0" t="0" r="r" b="b"/>
                <a:pathLst>
                  <a:path w="639" h="105">
                    <a:moveTo>
                      <a:pt x="0" y="102"/>
                    </a:moveTo>
                    <a:lnTo>
                      <a:pt x="495" y="104"/>
                    </a:lnTo>
                    <a:lnTo>
                      <a:pt x="63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5" name="Freeform 39"/>
              <p:cNvSpPr/>
              <p:nvPr/>
            </p:nvSpPr>
            <p:spPr bwMode="auto">
              <a:xfrm>
                <a:off x="4579" y="837"/>
                <a:ext cx="639" cy="103"/>
              </a:xfrm>
              <a:custGeom>
                <a:avLst/>
                <a:gdLst/>
                <a:ahLst/>
                <a:cxnLst>
                  <a:cxn ang="0">
                    <a:pos x="0" y="102"/>
                  </a:cxn>
                  <a:cxn ang="0">
                    <a:pos x="500" y="100"/>
                  </a:cxn>
                  <a:cxn ang="0">
                    <a:pos x="638" y="0"/>
                  </a:cxn>
                </a:cxnLst>
                <a:rect l="0" t="0" r="r" b="b"/>
                <a:pathLst>
                  <a:path w="639" h="103">
                    <a:moveTo>
                      <a:pt x="0" y="102"/>
                    </a:moveTo>
                    <a:lnTo>
                      <a:pt x="500" y="100"/>
                    </a:lnTo>
                    <a:lnTo>
                      <a:pt x="63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6" name="Freeform 40"/>
              <p:cNvSpPr/>
              <p:nvPr/>
            </p:nvSpPr>
            <p:spPr bwMode="auto">
              <a:xfrm>
                <a:off x="4631" y="671"/>
                <a:ext cx="514" cy="296"/>
              </a:xfrm>
              <a:custGeom>
                <a:avLst/>
                <a:gdLst/>
                <a:ahLst/>
                <a:cxnLst>
                  <a:cxn ang="0">
                    <a:pos x="513" y="295"/>
                  </a:cxn>
                  <a:cxn ang="0">
                    <a:pos x="513" y="0"/>
                  </a:cxn>
                  <a:cxn ang="0">
                    <a:pos x="0" y="0"/>
                  </a:cxn>
                </a:cxnLst>
                <a:rect l="0" t="0" r="r" b="b"/>
                <a:pathLst>
                  <a:path w="514" h="296">
                    <a:moveTo>
                      <a:pt x="513" y="295"/>
                    </a:moveTo>
                    <a:lnTo>
                      <a:pt x="513" y="0"/>
                    </a:lnTo>
                    <a:lnTo>
                      <a:pt x="0"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37" name="Freeform 41"/>
              <p:cNvSpPr/>
              <p:nvPr/>
            </p:nvSpPr>
            <p:spPr bwMode="auto">
              <a:xfrm>
                <a:off x="4691" y="635"/>
                <a:ext cx="500" cy="303"/>
              </a:xfrm>
              <a:custGeom>
                <a:avLst/>
                <a:gdLst/>
                <a:ahLst/>
                <a:cxnLst>
                  <a:cxn ang="0">
                    <a:pos x="499" y="302"/>
                  </a:cxn>
                  <a:cxn ang="0">
                    <a:pos x="499" y="0"/>
                  </a:cxn>
                  <a:cxn ang="0">
                    <a:pos x="0" y="0"/>
                  </a:cxn>
                </a:cxnLst>
                <a:rect l="0" t="0" r="r" b="b"/>
                <a:pathLst>
                  <a:path w="500" h="303">
                    <a:moveTo>
                      <a:pt x="499" y="302"/>
                    </a:moveTo>
                    <a:lnTo>
                      <a:pt x="499" y="0"/>
                    </a:lnTo>
                    <a:lnTo>
                      <a:pt x="0"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grpSp>
        <p:grpSp>
          <p:nvGrpSpPr>
            <p:cNvPr id="119" name="Group 42"/>
            <p:cNvGrpSpPr/>
            <p:nvPr/>
          </p:nvGrpSpPr>
          <p:grpSpPr bwMode="auto">
            <a:xfrm>
              <a:off x="8665855" y="3016661"/>
              <a:ext cx="422340" cy="258375"/>
              <a:chOff x="4578" y="612"/>
              <a:chExt cx="643" cy="400"/>
            </a:xfrm>
          </p:grpSpPr>
          <p:sp>
            <p:nvSpPr>
              <p:cNvPr id="120" name="AutoShape 43"/>
              <p:cNvSpPr>
                <a:spLocks noChangeArrowheads="1"/>
              </p:cNvSpPr>
              <p:nvPr/>
            </p:nvSpPr>
            <p:spPr bwMode="auto">
              <a:xfrm>
                <a:off x="4578" y="614"/>
                <a:ext cx="643" cy="395"/>
              </a:xfrm>
              <a:prstGeom prst="cube">
                <a:avLst>
                  <a:gd name="adj" fmla="val 23222"/>
                </a:avLst>
              </a:prstGeom>
              <a:solidFill>
                <a:srgbClr val="00B0F0"/>
              </a:solidFill>
              <a:ln w="12700">
                <a:solidFill>
                  <a:sysClr val="window" lastClr="FFFFFF"/>
                </a:solidFill>
                <a:miter lim="800000"/>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21" name="Freeform 44"/>
              <p:cNvSpPr/>
              <p:nvPr/>
            </p:nvSpPr>
            <p:spPr bwMode="auto">
              <a:xfrm>
                <a:off x="4709" y="612"/>
                <a:ext cx="129" cy="400"/>
              </a:xfrm>
              <a:custGeom>
                <a:avLst/>
                <a:gdLst/>
                <a:ahLst/>
                <a:cxnLst>
                  <a:cxn ang="0">
                    <a:pos x="0" y="399"/>
                  </a:cxn>
                  <a:cxn ang="0">
                    <a:pos x="0" y="93"/>
                  </a:cxn>
                  <a:cxn ang="0">
                    <a:pos x="128" y="0"/>
                  </a:cxn>
                </a:cxnLst>
                <a:rect l="0" t="0" r="r" b="b"/>
                <a:pathLst>
                  <a:path w="129" h="400">
                    <a:moveTo>
                      <a:pt x="0" y="399"/>
                    </a:moveTo>
                    <a:lnTo>
                      <a:pt x="0" y="93"/>
                    </a:lnTo>
                    <a:lnTo>
                      <a:pt x="12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22" name="Freeform 45"/>
              <p:cNvSpPr/>
              <p:nvPr/>
            </p:nvSpPr>
            <p:spPr bwMode="auto">
              <a:xfrm>
                <a:off x="4826" y="612"/>
                <a:ext cx="134" cy="400"/>
              </a:xfrm>
              <a:custGeom>
                <a:avLst/>
                <a:gdLst/>
                <a:ahLst/>
                <a:cxnLst>
                  <a:cxn ang="0">
                    <a:pos x="0" y="399"/>
                  </a:cxn>
                  <a:cxn ang="0">
                    <a:pos x="0" y="93"/>
                  </a:cxn>
                  <a:cxn ang="0">
                    <a:pos x="133" y="0"/>
                  </a:cxn>
                </a:cxnLst>
                <a:rect l="0" t="0" r="r" b="b"/>
                <a:pathLst>
                  <a:path w="134" h="400">
                    <a:moveTo>
                      <a:pt x="0" y="399"/>
                    </a:moveTo>
                    <a:lnTo>
                      <a:pt x="0" y="93"/>
                    </a:lnTo>
                    <a:lnTo>
                      <a:pt x="133"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23" name="Freeform 46"/>
              <p:cNvSpPr/>
              <p:nvPr/>
            </p:nvSpPr>
            <p:spPr bwMode="auto">
              <a:xfrm>
                <a:off x="4964" y="612"/>
                <a:ext cx="129" cy="400"/>
              </a:xfrm>
              <a:custGeom>
                <a:avLst/>
                <a:gdLst/>
                <a:ahLst/>
                <a:cxnLst>
                  <a:cxn ang="0">
                    <a:pos x="0" y="399"/>
                  </a:cxn>
                  <a:cxn ang="0">
                    <a:pos x="0" y="93"/>
                  </a:cxn>
                  <a:cxn ang="0">
                    <a:pos x="128" y="0"/>
                  </a:cxn>
                </a:cxnLst>
                <a:rect l="0" t="0" r="r" b="b"/>
                <a:pathLst>
                  <a:path w="129" h="400">
                    <a:moveTo>
                      <a:pt x="0" y="399"/>
                    </a:moveTo>
                    <a:lnTo>
                      <a:pt x="0" y="93"/>
                    </a:lnTo>
                    <a:lnTo>
                      <a:pt x="12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24" name="Freeform 47"/>
              <p:cNvSpPr/>
              <p:nvPr/>
            </p:nvSpPr>
            <p:spPr bwMode="auto">
              <a:xfrm>
                <a:off x="4582" y="688"/>
                <a:ext cx="636" cy="105"/>
              </a:xfrm>
              <a:custGeom>
                <a:avLst/>
                <a:gdLst/>
                <a:ahLst/>
                <a:cxnLst>
                  <a:cxn ang="0">
                    <a:pos x="0" y="104"/>
                  </a:cxn>
                  <a:cxn ang="0">
                    <a:pos x="494" y="104"/>
                  </a:cxn>
                  <a:cxn ang="0">
                    <a:pos x="635" y="0"/>
                  </a:cxn>
                </a:cxnLst>
                <a:rect l="0" t="0" r="r" b="b"/>
                <a:pathLst>
                  <a:path w="636" h="105">
                    <a:moveTo>
                      <a:pt x="0" y="104"/>
                    </a:moveTo>
                    <a:lnTo>
                      <a:pt x="494" y="104"/>
                    </a:lnTo>
                    <a:lnTo>
                      <a:pt x="635"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25" name="Freeform 48"/>
              <p:cNvSpPr/>
              <p:nvPr/>
            </p:nvSpPr>
            <p:spPr bwMode="auto">
              <a:xfrm>
                <a:off x="4579" y="760"/>
                <a:ext cx="639" cy="105"/>
              </a:xfrm>
              <a:custGeom>
                <a:avLst/>
                <a:gdLst/>
                <a:ahLst/>
                <a:cxnLst>
                  <a:cxn ang="0">
                    <a:pos x="0" y="102"/>
                  </a:cxn>
                  <a:cxn ang="0">
                    <a:pos x="495" y="104"/>
                  </a:cxn>
                  <a:cxn ang="0">
                    <a:pos x="638" y="0"/>
                  </a:cxn>
                </a:cxnLst>
                <a:rect l="0" t="0" r="r" b="b"/>
                <a:pathLst>
                  <a:path w="639" h="105">
                    <a:moveTo>
                      <a:pt x="0" y="102"/>
                    </a:moveTo>
                    <a:lnTo>
                      <a:pt x="495" y="104"/>
                    </a:lnTo>
                    <a:lnTo>
                      <a:pt x="63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26" name="Freeform 49"/>
              <p:cNvSpPr/>
              <p:nvPr/>
            </p:nvSpPr>
            <p:spPr bwMode="auto">
              <a:xfrm>
                <a:off x="4579" y="837"/>
                <a:ext cx="639" cy="103"/>
              </a:xfrm>
              <a:custGeom>
                <a:avLst/>
                <a:gdLst/>
                <a:ahLst/>
                <a:cxnLst>
                  <a:cxn ang="0">
                    <a:pos x="0" y="102"/>
                  </a:cxn>
                  <a:cxn ang="0">
                    <a:pos x="500" y="100"/>
                  </a:cxn>
                  <a:cxn ang="0">
                    <a:pos x="638" y="0"/>
                  </a:cxn>
                </a:cxnLst>
                <a:rect l="0" t="0" r="r" b="b"/>
                <a:pathLst>
                  <a:path w="639" h="103">
                    <a:moveTo>
                      <a:pt x="0" y="102"/>
                    </a:moveTo>
                    <a:lnTo>
                      <a:pt x="500" y="100"/>
                    </a:lnTo>
                    <a:lnTo>
                      <a:pt x="638"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27" name="Freeform 50"/>
              <p:cNvSpPr/>
              <p:nvPr/>
            </p:nvSpPr>
            <p:spPr bwMode="auto">
              <a:xfrm>
                <a:off x="4631" y="671"/>
                <a:ext cx="514" cy="296"/>
              </a:xfrm>
              <a:custGeom>
                <a:avLst/>
                <a:gdLst/>
                <a:ahLst/>
                <a:cxnLst>
                  <a:cxn ang="0">
                    <a:pos x="513" y="295"/>
                  </a:cxn>
                  <a:cxn ang="0">
                    <a:pos x="513" y="0"/>
                  </a:cxn>
                  <a:cxn ang="0">
                    <a:pos x="0" y="0"/>
                  </a:cxn>
                </a:cxnLst>
                <a:rect l="0" t="0" r="r" b="b"/>
                <a:pathLst>
                  <a:path w="514" h="296">
                    <a:moveTo>
                      <a:pt x="513" y="295"/>
                    </a:moveTo>
                    <a:lnTo>
                      <a:pt x="513" y="0"/>
                    </a:lnTo>
                    <a:lnTo>
                      <a:pt x="0"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sp>
            <p:nvSpPr>
              <p:cNvPr id="128" name="Freeform 51"/>
              <p:cNvSpPr/>
              <p:nvPr/>
            </p:nvSpPr>
            <p:spPr bwMode="auto">
              <a:xfrm>
                <a:off x="4691" y="635"/>
                <a:ext cx="500" cy="303"/>
              </a:xfrm>
              <a:custGeom>
                <a:avLst/>
                <a:gdLst/>
                <a:ahLst/>
                <a:cxnLst>
                  <a:cxn ang="0">
                    <a:pos x="499" y="302"/>
                  </a:cxn>
                  <a:cxn ang="0">
                    <a:pos x="499" y="0"/>
                  </a:cxn>
                  <a:cxn ang="0">
                    <a:pos x="0" y="0"/>
                  </a:cxn>
                </a:cxnLst>
                <a:rect l="0" t="0" r="r" b="b"/>
                <a:pathLst>
                  <a:path w="500" h="303">
                    <a:moveTo>
                      <a:pt x="499" y="302"/>
                    </a:moveTo>
                    <a:lnTo>
                      <a:pt x="499" y="0"/>
                    </a:lnTo>
                    <a:lnTo>
                      <a:pt x="0" y="0"/>
                    </a:lnTo>
                  </a:path>
                </a:pathLst>
              </a:custGeom>
              <a:noFill/>
              <a:ln w="12700" cap="rnd" cmpd="sng">
                <a:solidFill>
                  <a:sysClr val="window" lastClr="FFFFFF"/>
                </a:solidFill>
                <a:prstDash val="solid"/>
                <a:round/>
                <a:headEnd type="none" w="sm" len="sm"/>
                <a:tailEnd type="none" w="sm" len="sm"/>
              </a:ln>
              <a:effec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prstClr val="black"/>
                  </a:solidFill>
                  <a:effectLst/>
                  <a:uLnTx/>
                  <a:uFillTx/>
                  <a:cs typeface="Arial" panose="020B0604020202020204" pitchFamily="34" charset="0"/>
                </a:endParaRPr>
              </a:p>
            </p:txBody>
          </p:sp>
        </p:grpSp>
      </p:grpSp>
      <p:sp>
        <p:nvSpPr>
          <p:cNvPr id="147" name="AutoShape 53"/>
          <p:cNvSpPr>
            <a:spLocks noChangeArrowheads="1"/>
          </p:cNvSpPr>
          <p:nvPr/>
        </p:nvSpPr>
        <p:spPr bwMode="auto">
          <a:xfrm>
            <a:off x="2363546" y="2866657"/>
            <a:ext cx="1280964" cy="667622"/>
          </a:xfrm>
          <a:prstGeom prst="flowChartMagneticDisk">
            <a:avLst/>
          </a:prstGeom>
          <a:solidFill>
            <a:srgbClr val="0070C0"/>
          </a:solidFill>
          <a:ln w="19050">
            <a:solidFill>
              <a:sysClr val="window" lastClr="FFFFFF">
                <a:lumMod val="95000"/>
              </a:sysClr>
            </a:solidFill>
            <a:rou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300" b="1" i="0" u="none" strike="noStrike" kern="0" cap="none" spc="0" normalizeH="0" baseline="0" noProof="0" dirty="0">
                <a:ln>
                  <a:noFill/>
                </a:ln>
                <a:solidFill>
                  <a:schemeClr val="bg1"/>
                </a:solidFill>
                <a:effectLst/>
                <a:uLnTx/>
                <a:uFillTx/>
                <a:cs typeface="Arial" panose="020B0604020202020204" pitchFamily="34" charset="0"/>
              </a:rPr>
              <a:t>财务</a:t>
            </a:r>
            <a:r>
              <a:rPr kumimoji="1" lang="zh-CN" altLang="en-US" sz="1300" b="1" i="0" u="none" strike="noStrike" kern="0" cap="none" spc="0" normalizeH="0" baseline="0" noProof="0" dirty="0" smtClean="0">
                <a:ln>
                  <a:noFill/>
                </a:ln>
                <a:solidFill>
                  <a:schemeClr val="bg1"/>
                </a:solidFill>
                <a:effectLst/>
                <a:uLnTx/>
                <a:uFillTx/>
                <a:cs typeface="Arial" panose="020B0604020202020204" pitchFamily="34" charset="0"/>
              </a:rPr>
              <a:t>系统</a:t>
            </a:r>
            <a:endParaRPr kumimoji="1" lang="en-US" altLang="zh-CN" sz="1300" b="1" i="0" u="none" strike="noStrike" kern="0" cap="none" spc="0" normalizeH="0" baseline="0" noProof="0" dirty="0">
              <a:ln>
                <a:noFill/>
              </a:ln>
              <a:solidFill>
                <a:schemeClr val="bg1"/>
              </a:solidFill>
              <a:effectLst/>
              <a:uLnTx/>
              <a:uFillTx/>
              <a:cs typeface="Arial" panose="020B0604020202020204" pitchFamily="34" charset="0"/>
            </a:endParaRPr>
          </a:p>
        </p:txBody>
      </p:sp>
      <p:sp>
        <p:nvSpPr>
          <p:cNvPr id="148" name="AutoShape 53"/>
          <p:cNvSpPr>
            <a:spLocks noChangeArrowheads="1"/>
          </p:cNvSpPr>
          <p:nvPr/>
        </p:nvSpPr>
        <p:spPr bwMode="auto">
          <a:xfrm>
            <a:off x="944097" y="5018480"/>
            <a:ext cx="1280964" cy="667622"/>
          </a:xfrm>
          <a:prstGeom prst="flowChartMagneticDisk">
            <a:avLst/>
          </a:prstGeom>
          <a:solidFill>
            <a:srgbClr val="0070C0"/>
          </a:solidFill>
          <a:ln w="19050">
            <a:solidFill>
              <a:sysClr val="window" lastClr="FFFFFF">
                <a:lumMod val="95000"/>
              </a:sysClr>
            </a:solidFill>
            <a:rou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300" b="1" i="0" u="none" strike="noStrike" kern="0" cap="none" spc="0" normalizeH="0" baseline="0" noProof="0" dirty="0">
                <a:ln>
                  <a:noFill/>
                </a:ln>
                <a:solidFill>
                  <a:schemeClr val="bg1"/>
                </a:solidFill>
                <a:effectLst/>
                <a:uLnTx/>
                <a:uFillTx/>
                <a:cs typeface="Arial" panose="020B0604020202020204" pitchFamily="34" charset="0"/>
              </a:rPr>
              <a:t>销售</a:t>
            </a:r>
            <a:r>
              <a:rPr kumimoji="1" lang="zh-CN" altLang="en-US" sz="1300" b="1" i="0" u="none" strike="noStrike" kern="0" cap="none" spc="0" normalizeH="0" baseline="0" noProof="0" dirty="0" smtClean="0">
                <a:ln>
                  <a:noFill/>
                </a:ln>
                <a:solidFill>
                  <a:schemeClr val="bg1"/>
                </a:solidFill>
                <a:effectLst/>
                <a:uLnTx/>
                <a:uFillTx/>
                <a:cs typeface="Arial" panose="020B0604020202020204" pitchFamily="34" charset="0"/>
              </a:rPr>
              <a:t>系统</a:t>
            </a:r>
            <a:endParaRPr kumimoji="1" lang="en-US" altLang="zh-CN" sz="1300" b="1" i="0" u="none" strike="noStrike" kern="0" cap="none" spc="0" normalizeH="0" baseline="0" noProof="0" dirty="0">
              <a:ln>
                <a:noFill/>
              </a:ln>
              <a:solidFill>
                <a:schemeClr val="bg1"/>
              </a:solidFill>
              <a:effectLst/>
              <a:uLnTx/>
              <a:uFillTx/>
              <a:cs typeface="Arial" panose="020B0604020202020204" pitchFamily="34" charset="0"/>
            </a:endParaRPr>
          </a:p>
        </p:txBody>
      </p:sp>
      <p:sp>
        <p:nvSpPr>
          <p:cNvPr id="149" name="AutoShape 53"/>
          <p:cNvSpPr>
            <a:spLocks noChangeArrowheads="1"/>
          </p:cNvSpPr>
          <p:nvPr/>
        </p:nvSpPr>
        <p:spPr bwMode="auto">
          <a:xfrm>
            <a:off x="2397493" y="5037062"/>
            <a:ext cx="1280964" cy="667622"/>
          </a:xfrm>
          <a:prstGeom prst="flowChartMagneticDisk">
            <a:avLst/>
          </a:prstGeom>
          <a:solidFill>
            <a:srgbClr val="0070C0"/>
          </a:solidFill>
          <a:ln w="19050">
            <a:solidFill>
              <a:sysClr val="window" lastClr="FFFFFF">
                <a:lumMod val="95000"/>
              </a:sysClr>
            </a:solidFill>
            <a:rou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300" b="1" i="0" u="none" strike="noStrike" kern="0" cap="none" spc="0" normalizeH="0" baseline="0" noProof="0" dirty="0" smtClean="0">
                <a:ln>
                  <a:noFill/>
                </a:ln>
                <a:solidFill>
                  <a:schemeClr val="bg1"/>
                </a:solidFill>
                <a:effectLst/>
                <a:uLnTx/>
                <a:uFillTx/>
                <a:cs typeface="Arial" panose="020B0604020202020204" pitchFamily="34" charset="0"/>
              </a:rPr>
              <a:t>客服系统</a:t>
            </a:r>
            <a:endParaRPr kumimoji="1" lang="en-US" altLang="zh-CN" sz="1300" b="1" i="0" u="none" strike="noStrike" kern="0" cap="none" spc="0" normalizeH="0" baseline="0" noProof="0" dirty="0">
              <a:ln>
                <a:noFill/>
              </a:ln>
              <a:solidFill>
                <a:schemeClr val="bg1"/>
              </a:solidFill>
              <a:effectLst/>
              <a:uLnTx/>
              <a:uFillTx/>
              <a:cs typeface="Arial" panose="020B0604020202020204" pitchFamily="34" charset="0"/>
            </a:endParaRPr>
          </a:p>
        </p:txBody>
      </p:sp>
      <p:sp>
        <p:nvSpPr>
          <p:cNvPr id="150" name="Line 57"/>
          <p:cNvSpPr>
            <a:spLocks noChangeShapeType="1"/>
          </p:cNvSpPr>
          <p:nvPr/>
        </p:nvSpPr>
        <p:spPr bwMode="auto">
          <a:xfrm>
            <a:off x="3021086" y="3722929"/>
            <a:ext cx="0" cy="1150383"/>
          </a:xfrm>
          <a:prstGeom prst="line">
            <a:avLst/>
          </a:prstGeom>
          <a:solidFill>
            <a:srgbClr val="0070C0"/>
          </a:solidFill>
          <a:ln w="19050" cap="rnd">
            <a:solidFill>
              <a:srgbClr val="002060"/>
            </a:solidFill>
            <a:prstDash val="sysDot"/>
            <a:round/>
          </a:ln>
          <a:effectLst/>
        </p:spPr>
        <p:txBody>
          <a:bodyPr/>
          <a:lstStyle/>
          <a:p>
            <a:pPr defTabSz="914400" fontAlgn="base">
              <a:spcBef>
                <a:spcPct val="0"/>
              </a:spcBef>
              <a:spcAft>
                <a:spcPct val="0"/>
              </a:spcAft>
              <a:defRPr/>
            </a:pPr>
            <a:endParaRPr lang="zh-CN" altLang="en-US" sz="1000" kern="0" dirty="0">
              <a:ln>
                <a:solidFill>
                  <a:srgbClr val="000000"/>
                </a:solidFill>
              </a:ln>
              <a:solidFill>
                <a:prstClr val="black"/>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华为</a:t>
            </a:r>
            <a:r>
              <a:rPr lang="en-US" altLang="zh-CN" dirty="0" err="1" smtClean="0">
                <a:solidFill>
                  <a:schemeClr val="bg1">
                    <a:lumMod val="50000"/>
                  </a:schemeClr>
                </a:solidFill>
              </a:rPr>
              <a:t>GaussDB</a:t>
            </a:r>
            <a:r>
              <a:rPr lang="zh-CN" altLang="en-US" dirty="0" smtClean="0">
                <a:solidFill>
                  <a:schemeClr val="bg1">
                    <a:lumMod val="50000"/>
                  </a:schemeClr>
                </a:solidFill>
              </a:rPr>
              <a:t>数据库总览</a:t>
            </a:r>
            <a:endParaRPr lang="zh-CN" altLang="en-US" dirty="0">
              <a:solidFill>
                <a:schemeClr val="bg1">
                  <a:lumMod val="50000"/>
                </a:schemeClr>
              </a:solidFill>
            </a:endParaRPr>
          </a:p>
          <a:p>
            <a:r>
              <a:rPr lang="zh-CN" altLang="en-US" dirty="0">
                <a:solidFill>
                  <a:schemeClr val="bg1">
                    <a:lumMod val="50000"/>
                  </a:schemeClr>
                </a:solidFill>
              </a:rPr>
              <a:t>关系型数据库产品介绍</a:t>
            </a:r>
            <a:endParaRPr lang="en-US" altLang="zh-CN" dirty="0">
              <a:solidFill>
                <a:schemeClr val="bg1">
                  <a:lumMod val="50000"/>
                </a:schemeClr>
              </a:solidFill>
            </a:endParaRPr>
          </a:p>
          <a:p>
            <a:r>
              <a:rPr lang="en-US" altLang="zh-CN" b="1" dirty="0" smtClean="0"/>
              <a:t>NoSQL</a:t>
            </a:r>
            <a:r>
              <a:rPr lang="zh-CN" altLang="en-US" b="1" dirty="0"/>
              <a:t>数据库产品介绍</a:t>
            </a:r>
            <a:endParaRPr lang="en-US" altLang="zh-CN" b="1" dirty="0"/>
          </a:p>
          <a:p>
            <a:pPr lvl="1">
              <a:buSzPct val="50000"/>
              <a:buFont typeface="Wingdings" panose="05000000000000000000" pitchFamily="2" charset="2"/>
              <a:buChar char="p"/>
            </a:pPr>
            <a:r>
              <a:rPr lang="en-US" altLang="zh-CN" dirty="0" err="1">
                <a:solidFill>
                  <a:schemeClr val="bg1">
                    <a:lumMod val="50000"/>
                  </a:schemeClr>
                </a:solidFill>
              </a:rPr>
              <a:t>GaussDB</a:t>
            </a:r>
            <a:r>
              <a:rPr lang="en-US" altLang="zh-CN" dirty="0">
                <a:solidFill>
                  <a:schemeClr val="bg1">
                    <a:lumMod val="50000"/>
                  </a:schemeClr>
                </a:solidFill>
              </a:rPr>
              <a:t>(for Mongo)</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err="1"/>
              <a:t>GaussDB</a:t>
            </a:r>
            <a:r>
              <a:rPr lang="en-US" altLang="zh-CN" dirty="0"/>
              <a:t>(for Cassandra</a:t>
            </a: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GaussDB</a:t>
            </a:r>
            <a:r>
              <a:rPr lang="en-US" altLang="zh-CN" dirty="0"/>
              <a:t>(for </a:t>
            </a:r>
            <a:r>
              <a:rPr lang="en-US" altLang="zh-CN" sz="3600" dirty="0"/>
              <a:t>Cassandra</a:t>
            </a:r>
            <a:r>
              <a:rPr lang="en-US" altLang="zh-CN" dirty="0" smtClean="0"/>
              <a:t>)</a:t>
            </a:r>
            <a:r>
              <a:rPr lang="zh-CN" altLang="en-US" dirty="0" smtClean="0"/>
              <a:t>六大优势</a:t>
            </a:r>
            <a:endParaRPr lang="zh-CN" altLang="en-US" dirty="0"/>
          </a:p>
        </p:txBody>
      </p:sp>
      <p:sp>
        <p:nvSpPr>
          <p:cNvPr id="5" name="文本框 8"/>
          <p:cNvSpPr txBox="1"/>
          <p:nvPr/>
        </p:nvSpPr>
        <p:spPr>
          <a:xfrm>
            <a:off x="1945877" y="1934854"/>
            <a:ext cx="2398714" cy="94864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914400">
              <a:defRPr/>
            </a:pPr>
            <a:r>
              <a:rPr lang="zh-CN" altLang="en-US" sz="1800" b="1" dirty="0" smtClean="0"/>
              <a:t>集群稳定</a:t>
            </a:r>
            <a:endParaRPr lang="en-US" altLang="zh-CN" sz="1800" b="1" dirty="0"/>
          </a:p>
          <a:p>
            <a:pPr algn="ctr"/>
            <a:r>
              <a:rPr lang="zh-CN" altLang="en-US" sz="1600" dirty="0" smtClean="0"/>
              <a:t>无</a:t>
            </a:r>
            <a:r>
              <a:rPr lang="en-US" altLang="zh-CN" sz="1600" dirty="0" smtClean="0"/>
              <a:t>Full GC</a:t>
            </a:r>
            <a:r>
              <a:rPr lang="zh-CN" altLang="en-US" sz="1600" dirty="0" smtClean="0"/>
              <a:t>问题   </a:t>
            </a:r>
            <a:endParaRPr lang="en-US" altLang="zh-CN" sz="1600" dirty="0"/>
          </a:p>
        </p:txBody>
      </p:sp>
      <p:sp>
        <p:nvSpPr>
          <p:cNvPr id="7" name="文本框 60"/>
          <p:cNvSpPr txBox="1"/>
          <p:nvPr/>
        </p:nvSpPr>
        <p:spPr>
          <a:xfrm>
            <a:off x="5516632" y="1956821"/>
            <a:ext cx="2367905" cy="972052"/>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defPPr>
              <a:defRPr lang="zh-CN"/>
            </a:defPPr>
            <a:lvl1pPr indent="0" algn="ctr">
              <a:defRPr sz="1200" b="1">
                <a:latin typeface="微软雅黑" panose="020B0503020204020204" pitchFamily="34" charset="-122"/>
                <a:ea typeface="微软雅黑" panose="020B0503020204020204" pitchFamily="34" charset="-122"/>
              </a:defRPr>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r>
              <a:rPr lang="zh-CN" altLang="en-US" sz="1800" dirty="0">
                <a:latin typeface="+mn-lt"/>
                <a:ea typeface="+mn-ea"/>
              </a:rPr>
              <a:t>计算存储分离</a:t>
            </a:r>
            <a:endParaRPr lang="en-US" altLang="zh-CN" sz="1800" dirty="0">
              <a:latin typeface="+mn-lt"/>
              <a:ea typeface="+mn-ea"/>
            </a:endParaRPr>
          </a:p>
          <a:p>
            <a:r>
              <a:rPr lang="zh-CN" altLang="en-US" sz="1400" b="0" dirty="0">
                <a:latin typeface="+mn-lt"/>
                <a:ea typeface="+mn-ea"/>
              </a:rPr>
              <a:t>分钟级节点扩容</a:t>
            </a:r>
            <a:endParaRPr lang="en-US" altLang="zh-CN" sz="1400" b="0" dirty="0">
              <a:latin typeface="+mn-lt"/>
              <a:ea typeface="+mn-ea"/>
            </a:endParaRPr>
          </a:p>
          <a:p>
            <a:r>
              <a:rPr lang="zh-CN" altLang="en-US" sz="1400" b="0" dirty="0">
                <a:latin typeface="+mn-lt"/>
                <a:ea typeface="+mn-ea"/>
              </a:rPr>
              <a:t>秒级存储扩容</a:t>
            </a:r>
            <a:endParaRPr lang="zh-CN" altLang="en-US" sz="1400" b="0" dirty="0">
              <a:latin typeface="+mn-lt"/>
              <a:ea typeface="+mn-ea"/>
            </a:endParaRPr>
          </a:p>
        </p:txBody>
      </p:sp>
      <p:sp>
        <p:nvSpPr>
          <p:cNvPr id="8" name="文本框 54"/>
          <p:cNvSpPr txBox="1"/>
          <p:nvPr/>
        </p:nvSpPr>
        <p:spPr>
          <a:xfrm>
            <a:off x="8941361" y="1890236"/>
            <a:ext cx="2398714" cy="97462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defPPr>
              <a:defRPr lang="zh-CN"/>
            </a:defPPr>
            <a:lvl1pPr indent="0" algn="ctr">
              <a:defRPr sz="1200" b="1">
                <a:latin typeface="微软雅黑" panose="020B0503020204020204" pitchFamily="34" charset="-122"/>
                <a:ea typeface="微软雅黑" panose="020B0503020204020204" pitchFamily="34" charset="-122"/>
              </a:defRPr>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r>
              <a:rPr lang="en-US" altLang="zh-CN" sz="1800" dirty="0">
                <a:latin typeface="+mn-lt"/>
                <a:ea typeface="+mn-ea"/>
              </a:rPr>
              <a:t>Active-Active</a:t>
            </a:r>
            <a:endParaRPr lang="en-US" altLang="zh-CN" sz="1800" dirty="0">
              <a:latin typeface="+mn-lt"/>
              <a:ea typeface="+mn-ea"/>
            </a:endParaRPr>
          </a:p>
          <a:p>
            <a:r>
              <a:rPr lang="en-US" altLang="zh-CN" sz="1400" b="0" dirty="0">
                <a:latin typeface="+mn-lt"/>
                <a:ea typeface="+mn-ea"/>
              </a:rPr>
              <a:t>     </a:t>
            </a:r>
            <a:r>
              <a:rPr lang="zh-CN" altLang="en-US" sz="1400" b="0" dirty="0">
                <a:latin typeface="+mn-lt"/>
                <a:ea typeface="+mn-ea"/>
              </a:rPr>
              <a:t>分布式架构</a:t>
            </a:r>
            <a:endParaRPr lang="en-US" altLang="zh-CN" sz="1400" b="0" dirty="0">
              <a:latin typeface="+mn-lt"/>
              <a:ea typeface="+mn-ea"/>
            </a:endParaRPr>
          </a:p>
          <a:p>
            <a:r>
              <a:rPr lang="en-US" altLang="zh-CN" sz="1400" b="0" dirty="0">
                <a:latin typeface="+mn-lt"/>
                <a:ea typeface="+mn-ea"/>
              </a:rPr>
              <a:t>      N-1</a:t>
            </a:r>
            <a:r>
              <a:rPr lang="zh-CN" altLang="en-US" sz="1400" b="0" dirty="0">
                <a:latin typeface="+mn-lt"/>
                <a:ea typeface="+mn-ea"/>
              </a:rPr>
              <a:t>个节点故障容忍</a:t>
            </a:r>
            <a:endParaRPr lang="zh-CN" altLang="en-US" sz="1400" b="0" dirty="0">
              <a:latin typeface="+mn-lt"/>
              <a:ea typeface="+mn-ea"/>
            </a:endParaRPr>
          </a:p>
        </p:txBody>
      </p:sp>
      <p:sp>
        <p:nvSpPr>
          <p:cNvPr id="9" name="文本框 65"/>
          <p:cNvSpPr txBox="1"/>
          <p:nvPr/>
        </p:nvSpPr>
        <p:spPr>
          <a:xfrm>
            <a:off x="5566077" y="3797045"/>
            <a:ext cx="2325754" cy="87610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defPPr>
              <a:defRPr lang="zh-CN"/>
            </a:defPPr>
            <a:lvl1pPr indent="0" algn="ctr">
              <a:defRPr sz="1200" b="1">
                <a:latin typeface="微软雅黑" panose="020B0503020204020204" pitchFamily="34" charset="-122"/>
                <a:ea typeface="微软雅黑" panose="020B0503020204020204" pitchFamily="34" charset="-122"/>
              </a:defRPr>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r>
              <a:rPr lang="zh-CN" altLang="en-US" sz="1800" dirty="0">
                <a:latin typeface="+mn-lt"/>
                <a:ea typeface="+mn-ea"/>
              </a:rPr>
              <a:t>海量数据</a:t>
            </a:r>
            <a:endParaRPr lang="en-US" altLang="zh-CN" sz="1800" dirty="0">
              <a:latin typeface="+mn-lt"/>
              <a:ea typeface="+mn-ea"/>
            </a:endParaRPr>
          </a:p>
          <a:p>
            <a:r>
              <a:rPr lang="zh-CN" altLang="en-US" sz="1400" b="0" dirty="0">
                <a:latin typeface="+mn-lt"/>
                <a:ea typeface="+mn-ea"/>
              </a:rPr>
              <a:t>  </a:t>
            </a:r>
            <a:r>
              <a:rPr lang="zh-CN" altLang="en-US" sz="1400" b="0" dirty="0" smtClean="0">
                <a:latin typeface="+mn-lt"/>
                <a:ea typeface="+mn-ea"/>
              </a:rPr>
              <a:t>单</a:t>
            </a:r>
            <a:r>
              <a:rPr lang="zh-CN" altLang="en-US" sz="1400" b="0" dirty="0">
                <a:latin typeface="+mn-lt"/>
                <a:ea typeface="+mn-ea"/>
              </a:rPr>
              <a:t>套实例最大</a:t>
            </a:r>
            <a:r>
              <a:rPr lang="en-US" altLang="zh-CN" sz="1400" b="0" dirty="0">
                <a:latin typeface="+mn-lt"/>
                <a:ea typeface="+mn-ea"/>
              </a:rPr>
              <a:t>100TB</a:t>
            </a:r>
            <a:r>
              <a:rPr lang="zh-CN" altLang="en-US" sz="1400" b="0" dirty="0">
                <a:latin typeface="+mn-lt"/>
                <a:ea typeface="+mn-ea"/>
              </a:rPr>
              <a:t>数据</a:t>
            </a:r>
            <a:endParaRPr lang="en-US" altLang="zh-CN" sz="1400" b="0" dirty="0">
              <a:latin typeface="+mn-lt"/>
              <a:ea typeface="+mn-ea"/>
            </a:endParaRPr>
          </a:p>
        </p:txBody>
      </p:sp>
      <p:sp>
        <p:nvSpPr>
          <p:cNvPr id="10" name="文本框 66"/>
          <p:cNvSpPr txBox="1"/>
          <p:nvPr/>
        </p:nvSpPr>
        <p:spPr>
          <a:xfrm>
            <a:off x="1989684" y="3823499"/>
            <a:ext cx="2398714" cy="90130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defPPr>
              <a:defRPr lang="zh-CN"/>
            </a:defPPr>
            <a:lvl1pPr indent="0" algn="ctr">
              <a:defRPr sz="1200" b="1">
                <a:latin typeface="微软雅黑" panose="020B0503020204020204" pitchFamily="34" charset="-122"/>
                <a:ea typeface="微软雅黑" panose="020B0503020204020204" pitchFamily="34" charset="-122"/>
              </a:defRPr>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r>
              <a:rPr lang="zh-CN" altLang="en-US" sz="1800" dirty="0">
                <a:latin typeface="+mn-lt"/>
                <a:ea typeface="+mn-ea"/>
              </a:rPr>
              <a:t>高性能</a:t>
            </a:r>
            <a:endParaRPr lang="en-US" altLang="zh-CN" sz="1800" dirty="0">
              <a:latin typeface="+mn-lt"/>
              <a:ea typeface="+mn-ea"/>
            </a:endParaRPr>
          </a:p>
          <a:p>
            <a:r>
              <a:rPr lang="zh-CN" altLang="en-US" sz="1400" b="0" dirty="0">
                <a:latin typeface="+mn-lt"/>
                <a:ea typeface="+mn-ea"/>
              </a:rPr>
              <a:t>性能数倍于社区版</a:t>
            </a:r>
            <a:endParaRPr lang="en-US" altLang="zh-CN" sz="1400" b="0" dirty="0">
              <a:latin typeface="+mn-lt"/>
              <a:ea typeface="+mn-ea"/>
            </a:endParaRPr>
          </a:p>
        </p:txBody>
      </p:sp>
      <p:sp>
        <p:nvSpPr>
          <p:cNvPr id="11" name="文本框 75"/>
          <p:cNvSpPr txBox="1"/>
          <p:nvPr/>
        </p:nvSpPr>
        <p:spPr>
          <a:xfrm>
            <a:off x="8975008" y="3823499"/>
            <a:ext cx="2398714" cy="87531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defPPr>
              <a:defRPr lang="zh-CN"/>
            </a:defPPr>
            <a:lvl1pPr indent="0" algn="ctr">
              <a:defRPr sz="1200" b="1">
                <a:latin typeface="微软雅黑" panose="020B0503020204020204" pitchFamily="34" charset="-122"/>
                <a:ea typeface="微软雅黑" panose="020B0503020204020204" pitchFamily="34" charset="-122"/>
              </a:defRPr>
            </a:lvl1pPr>
            <a:lvl2pPr marL="457200" indent="0">
              <a:defRPr sz="1100"/>
            </a:lvl2pPr>
            <a:lvl3pPr marL="914400" indent="0">
              <a:defRPr sz="1100"/>
            </a:lvl3pPr>
            <a:lvl4pPr marL="1371600" indent="0">
              <a:defRPr sz="1100"/>
            </a:lvl4pPr>
            <a:lvl5pPr marL="1828800" indent="0">
              <a:defRPr sz="1100"/>
            </a:lvl5pPr>
            <a:lvl6pPr marL="2286000" indent="0">
              <a:defRPr sz="1100"/>
            </a:lvl6pPr>
            <a:lvl7pPr marL="2743200" indent="0">
              <a:defRPr sz="1100"/>
            </a:lvl7pPr>
            <a:lvl8pPr marL="3200400" indent="0">
              <a:defRPr sz="1100"/>
            </a:lvl8pPr>
            <a:lvl9pPr marL="3657600" indent="0">
              <a:defRPr sz="1100"/>
            </a:lvl9pPr>
          </a:lstStyle>
          <a:p>
            <a:r>
              <a:rPr lang="en-US" altLang="zh-CN" sz="1800" dirty="0" smtClean="0">
                <a:latin typeface="+mn-lt"/>
                <a:ea typeface="+mn-ea"/>
              </a:rPr>
              <a:t> </a:t>
            </a:r>
            <a:r>
              <a:rPr lang="zh-CN" altLang="en-US" sz="1800" dirty="0">
                <a:latin typeface="+mn-lt"/>
                <a:ea typeface="+mn-ea"/>
              </a:rPr>
              <a:t>高可靠</a:t>
            </a:r>
            <a:endParaRPr lang="en-US" altLang="zh-CN" sz="1800" dirty="0">
              <a:latin typeface="+mn-lt"/>
              <a:ea typeface="+mn-ea"/>
            </a:endParaRPr>
          </a:p>
          <a:p>
            <a:r>
              <a:rPr lang="zh-CN" altLang="en-US" sz="1400" b="0" dirty="0" smtClean="0">
                <a:latin typeface="+mn-lt"/>
                <a:ea typeface="+mn-ea"/>
              </a:rPr>
              <a:t>分钟</a:t>
            </a:r>
            <a:r>
              <a:rPr lang="zh-CN" altLang="en-US" sz="1400" b="0" dirty="0">
                <a:latin typeface="+mn-lt"/>
                <a:ea typeface="+mn-ea"/>
              </a:rPr>
              <a:t>级备份恢复</a:t>
            </a:r>
            <a:endParaRPr lang="en-US" altLang="zh-CN" sz="1400" b="0" dirty="0">
              <a:latin typeface="+mn-lt"/>
              <a:ea typeface="+mn-ea"/>
            </a:endParaRPr>
          </a:p>
          <a:p>
            <a:r>
              <a:rPr lang="zh-CN" altLang="en-US" sz="1400" b="0" dirty="0">
                <a:latin typeface="+mn-lt"/>
                <a:ea typeface="+mn-ea"/>
              </a:rPr>
              <a:t> </a:t>
            </a:r>
            <a:r>
              <a:rPr lang="zh-CN" altLang="en-US" sz="1400" b="0" dirty="0" smtClean="0">
                <a:latin typeface="+mn-lt"/>
                <a:ea typeface="+mn-ea"/>
              </a:rPr>
              <a:t>数据</a:t>
            </a:r>
            <a:r>
              <a:rPr lang="zh-CN" altLang="en-US" sz="1400" b="0" dirty="0">
                <a:latin typeface="+mn-lt"/>
                <a:ea typeface="+mn-ea"/>
              </a:rPr>
              <a:t>强一致性</a:t>
            </a:r>
            <a:endParaRPr lang="zh-CN" altLang="en-US" sz="1400" b="0" dirty="0">
              <a:latin typeface="+mn-lt"/>
              <a:ea typeface="+mn-ea"/>
            </a:endParaRPr>
          </a:p>
        </p:txBody>
      </p:sp>
      <p:grpSp>
        <p:nvGrpSpPr>
          <p:cNvPr id="12" name="组合 11"/>
          <p:cNvGrpSpPr/>
          <p:nvPr/>
        </p:nvGrpSpPr>
        <p:grpSpPr>
          <a:xfrm>
            <a:off x="1057374" y="1898792"/>
            <a:ext cx="1264790" cy="943259"/>
            <a:chOff x="1057027" y="1334161"/>
            <a:chExt cx="2220483" cy="1656000"/>
          </a:xfrm>
        </p:grpSpPr>
        <p:sp>
          <p:nvSpPr>
            <p:cNvPr id="13" name="Freeform 63"/>
            <p:cNvSpPr/>
            <p:nvPr/>
          </p:nvSpPr>
          <p:spPr bwMode="auto">
            <a:xfrm>
              <a:off x="1057027" y="1334161"/>
              <a:ext cx="2220483" cy="1656000"/>
            </a:xfrm>
            <a:custGeom>
              <a:avLst/>
              <a:gdLst>
                <a:gd name="T0" fmla="*/ 171 w 459"/>
                <a:gd name="T1" fmla="*/ 342 h 342"/>
                <a:gd name="T2" fmla="*/ 0 w 459"/>
                <a:gd name="T3" fmla="*/ 171 h 342"/>
                <a:gd name="T4" fmla="*/ 171 w 459"/>
                <a:gd name="T5" fmla="*/ 0 h 342"/>
                <a:gd name="T6" fmla="*/ 292 w 459"/>
                <a:gd name="T7" fmla="*/ 50 h 342"/>
                <a:gd name="T8" fmla="*/ 292 w 459"/>
                <a:gd name="T9" fmla="*/ 57 h 342"/>
                <a:gd name="T10" fmla="*/ 285 w 459"/>
                <a:gd name="T11" fmla="*/ 57 h 342"/>
                <a:gd name="T12" fmla="*/ 171 w 459"/>
                <a:gd name="T13" fmla="*/ 10 h 342"/>
                <a:gd name="T14" fmla="*/ 11 w 459"/>
                <a:gd name="T15" fmla="*/ 171 h 342"/>
                <a:gd name="T16" fmla="*/ 171 w 459"/>
                <a:gd name="T17" fmla="*/ 332 h 342"/>
                <a:gd name="T18" fmla="*/ 286 w 459"/>
                <a:gd name="T19" fmla="*/ 284 h 342"/>
                <a:gd name="T20" fmla="*/ 450 w 459"/>
                <a:gd name="T21" fmla="*/ 117 h 342"/>
                <a:gd name="T22" fmla="*/ 457 w 459"/>
                <a:gd name="T23" fmla="*/ 117 h 342"/>
                <a:gd name="T24" fmla="*/ 457 w 459"/>
                <a:gd name="T25" fmla="*/ 125 h 342"/>
                <a:gd name="T26" fmla="*/ 293 w 459"/>
                <a:gd name="T27" fmla="*/ 291 h 342"/>
                <a:gd name="T28" fmla="*/ 171 w 459"/>
                <a:gd name="T29"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42">
                  <a:moveTo>
                    <a:pt x="171" y="342"/>
                  </a:moveTo>
                  <a:cubicBezTo>
                    <a:pt x="77" y="342"/>
                    <a:pt x="0" y="265"/>
                    <a:pt x="0" y="171"/>
                  </a:cubicBezTo>
                  <a:cubicBezTo>
                    <a:pt x="0" y="76"/>
                    <a:pt x="77" y="0"/>
                    <a:pt x="171" y="0"/>
                  </a:cubicBezTo>
                  <a:cubicBezTo>
                    <a:pt x="217" y="0"/>
                    <a:pt x="260" y="17"/>
                    <a:pt x="292" y="50"/>
                  </a:cubicBezTo>
                  <a:cubicBezTo>
                    <a:pt x="294" y="52"/>
                    <a:pt x="294" y="55"/>
                    <a:pt x="292" y="57"/>
                  </a:cubicBezTo>
                  <a:cubicBezTo>
                    <a:pt x="290" y="59"/>
                    <a:pt x="287" y="59"/>
                    <a:pt x="285" y="57"/>
                  </a:cubicBezTo>
                  <a:cubicBezTo>
                    <a:pt x="254" y="27"/>
                    <a:pt x="214" y="10"/>
                    <a:pt x="171" y="10"/>
                  </a:cubicBezTo>
                  <a:cubicBezTo>
                    <a:pt x="83" y="10"/>
                    <a:pt x="11" y="82"/>
                    <a:pt x="11" y="171"/>
                  </a:cubicBezTo>
                  <a:cubicBezTo>
                    <a:pt x="11" y="259"/>
                    <a:pt x="83" y="332"/>
                    <a:pt x="171" y="332"/>
                  </a:cubicBezTo>
                  <a:cubicBezTo>
                    <a:pt x="215" y="332"/>
                    <a:pt x="255" y="315"/>
                    <a:pt x="286" y="284"/>
                  </a:cubicBezTo>
                  <a:cubicBezTo>
                    <a:pt x="450" y="117"/>
                    <a:pt x="450" y="117"/>
                    <a:pt x="450" y="117"/>
                  </a:cubicBezTo>
                  <a:cubicBezTo>
                    <a:pt x="452" y="115"/>
                    <a:pt x="455" y="115"/>
                    <a:pt x="457" y="117"/>
                  </a:cubicBezTo>
                  <a:cubicBezTo>
                    <a:pt x="459" y="119"/>
                    <a:pt x="459" y="123"/>
                    <a:pt x="457" y="125"/>
                  </a:cubicBezTo>
                  <a:cubicBezTo>
                    <a:pt x="293" y="291"/>
                    <a:pt x="293" y="291"/>
                    <a:pt x="293" y="291"/>
                  </a:cubicBezTo>
                  <a:cubicBezTo>
                    <a:pt x="261" y="324"/>
                    <a:pt x="217" y="342"/>
                    <a:pt x="171" y="342"/>
                  </a:cubicBezTo>
                  <a:close/>
                </a:path>
              </a:pathLst>
            </a:custGeom>
            <a:solidFill>
              <a:srgbClr val="44AE35"/>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sp>
          <p:nvSpPr>
            <p:cNvPr id="14" name="Freeform 67"/>
            <p:cNvSpPr/>
            <p:nvPr/>
          </p:nvSpPr>
          <p:spPr bwMode="auto">
            <a:xfrm>
              <a:off x="1425402" y="1479676"/>
              <a:ext cx="1139916" cy="1364970"/>
            </a:xfrm>
            <a:custGeom>
              <a:avLst/>
              <a:gdLst>
                <a:gd name="T0" fmla="*/ 95 w 236"/>
                <a:gd name="T1" fmla="*/ 282 h 282"/>
                <a:gd name="T2" fmla="*/ 3 w 236"/>
                <a:gd name="T3" fmla="*/ 248 h 282"/>
                <a:gd name="T4" fmla="*/ 2 w 236"/>
                <a:gd name="T5" fmla="*/ 240 h 282"/>
                <a:gd name="T6" fmla="*/ 10 w 236"/>
                <a:gd name="T7" fmla="*/ 239 h 282"/>
                <a:gd name="T8" fmla="*/ 95 w 236"/>
                <a:gd name="T9" fmla="*/ 271 h 282"/>
                <a:gd name="T10" fmla="*/ 226 w 236"/>
                <a:gd name="T11" fmla="*/ 141 h 282"/>
                <a:gd name="T12" fmla="*/ 95 w 236"/>
                <a:gd name="T13" fmla="*/ 10 h 282"/>
                <a:gd name="T14" fmla="*/ 22 w 236"/>
                <a:gd name="T15" fmla="*/ 33 h 282"/>
                <a:gd name="T16" fmla="*/ 15 w 236"/>
                <a:gd name="T17" fmla="*/ 31 h 282"/>
                <a:gd name="T18" fmla="*/ 16 w 236"/>
                <a:gd name="T19" fmla="*/ 24 h 282"/>
                <a:gd name="T20" fmla="*/ 95 w 236"/>
                <a:gd name="T21" fmla="*/ 0 h 282"/>
                <a:gd name="T22" fmla="*/ 236 w 236"/>
                <a:gd name="T23" fmla="*/ 141 h 282"/>
                <a:gd name="T24" fmla="*/ 95 w 236"/>
                <a:gd name="T25"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82">
                  <a:moveTo>
                    <a:pt x="95" y="282"/>
                  </a:moveTo>
                  <a:cubicBezTo>
                    <a:pt x="61" y="282"/>
                    <a:pt x="28" y="270"/>
                    <a:pt x="3" y="248"/>
                  </a:cubicBezTo>
                  <a:cubicBezTo>
                    <a:pt x="1" y="246"/>
                    <a:pt x="0" y="242"/>
                    <a:pt x="2" y="240"/>
                  </a:cubicBezTo>
                  <a:cubicBezTo>
                    <a:pt x="4" y="238"/>
                    <a:pt x="8" y="238"/>
                    <a:pt x="10" y="239"/>
                  </a:cubicBezTo>
                  <a:cubicBezTo>
                    <a:pt x="33" y="260"/>
                    <a:pt x="64" y="271"/>
                    <a:pt x="95" y="271"/>
                  </a:cubicBezTo>
                  <a:cubicBezTo>
                    <a:pt x="167" y="271"/>
                    <a:pt x="226" y="213"/>
                    <a:pt x="226" y="141"/>
                  </a:cubicBezTo>
                  <a:cubicBezTo>
                    <a:pt x="226" y="69"/>
                    <a:pt x="167" y="10"/>
                    <a:pt x="95" y="10"/>
                  </a:cubicBezTo>
                  <a:cubicBezTo>
                    <a:pt x="69" y="10"/>
                    <a:pt x="44" y="18"/>
                    <a:pt x="22" y="33"/>
                  </a:cubicBezTo>
                  <a:cubicBezTo>
                    <a:pt x="20" y="34"/>
                    <a:pt x="17" y="34"/>
                    <a:pt x="15" y="31"/>
                  </a:cubicBezTo>
                  <a:cubicBezTo>
                    <a:pt x="13" y="29"/>
                    <a:pt x="14" y="26"/>
                    <a:pt x="16" y="24"/>
                  </a:cubicBezTo>
                  <a:cubicBezTo>
                    <a:pt x="40" y="8"/>
                    <a:pt x="67" y="0"/>
                    <a:pt x="95" y="0"/>
                  </a:cubicBezTo>
                  <a:cubicBezTo>
                    <a:pt x="173" y="0"/>
                    <a:pt x="236" y="63"/>
                    <a:pt x="236" y="141"/>
                  </a:cubicBezTo>
                  <a:cubicBezTo>
                    <a:pt x="236" y="219"/>
                    <a:pt x="173" y="282"/>
                    <a:pt x="95" y="282"/>
                  </a:cubicBezTo>
                  <a:close/>
                </a:path>
              </a:pathLst>
            </a:custGeom>
            <a:solidFill>
              <a:srgbClr val="44AE35"/>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grpSp>
      <p:grpSp>
        <p:nvGrpSpPr>
          <p:cNvPr id="15" name="组合 14"/>
          <p:cNvGrpSpPr/>
          <p:nvPr/>
        </p:nvGrpSpPr>
        <p:grpSpPr>
          <a:xfrm>
            <a:off x="4616957" y="1893554"/>
            <a:ext cx="1264790" cy="943259"/>
            <a:chOff x="1057027" y="1334161"/>
            <a:chExt cx="2220483" cy="1656000"/>
          </a:xfrm>
          <a:solidFill>
            <a:srgbClr val="FFC000"/>
          </a:solidFill>
        </p:grpSpPr>
        <p:sp>
          <p:nvSpPr>
            <p:cNvPr id="16" name="Freeform 63"/>
            <p:cNvSpPr/>
            <p:nvPr/>
          </p:nvSpPr>
          <p:spPr bwMode="auto">
            <a:xfrm>
              <a:off x="1057027" y="1334161"/>
              <a:ext cx="2220483" cy="1656000"/>
            </a:xfrm>
            <a:custGeom>
              <a:avLst/>
              <a:gdLst>
                <a:gd name="T0" fmla="*/ 171 w 459"/>
                <a:gd name="T1" fmla="*/ 342 h 342"/>
                <a:gd name="T2" fmla="*/ 0 w 459"/>
                <a:gd name="T3" fmla="*/ 171 h 342"/>
                <a:gd name="T4" fmla="*/ 171 w 459"/>
                <a:gd name="T5" fmla="*/ 0 h 342"/>
                <a:gd name="T6" fmla="*/ 292 w 459"/>
                <a:gd name="T7" fmla="*/ 50 h 342"/>
                <a:gd name="T8" fmla="*/ 292 w 459"/>
                <a:gd name="T9" fmla="*/ 57 h 342"/>
                <a:gd name="T10" fmla="*/ 285 w 459"/>
                <a:gd name="T11" fmla="*/ 57 h 342"/>
                <a:gd name="T12" fmla="*/ 171 w 459"/>
                <a:gd name="T13" fmla="*/ 10 h 342"/>
                <a:gd name="T14" fmla="*/ 11 w 459"/>
                <a:gd name="T15" fmla="*/ 171 h 342"/>
                <a:gd name="T16" fmla="*/ 171 w 459"/>
                <a:gd name="T17" fmla="*/ 332 h 342"/>
                <a:gd name="T18" fmla="*/ 286 w 459"/>
                <a:gd name="T19" fmla="*/ 284 h 342"/>
                <a:gd name="T20" fmla="*/ 450 w 459"/>
                <a:gd name="T21" fmla="*/ 117 h 342"/>
                <a:gd name="T22" fmla="*/ 457 w 459"/>
                <a:gd name="T23" fmla="*/ 117 h 342"/>
                <a:gd name="T24" fmla="*/ 457 w 459"/>
                <a:gd name="T25" fmla="*/ 125 h 342"/>
                <a:gd name="T26" fmla="*/ 293 w 459"/>
                <a:gd name="T27" fmla="*/ 291 h 342"/>
                <a:gd name="T28" fmla="*/ 171 w 459"/>
                <a:gd name="T29"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42">
                  <a:moveTo>
                    <a:pt x="171" y="342"/>
                  </a:moveTo>
                  <a:cubicBezTo>
                    <a:pt x="77" y="342"/>
                    <a:pt x="0" y="265"/>
                    <a:pt x="0" y="171"/>
                  </a:cubicBezTo>
                  <a:cubicBezTo>
                    <a:pt x="0" y="76"/>
                    <a:pt x="77" y="0"/>
                    <a:pt x="171" y="0"/>
                  </a:cubicBezTo>
                  <a:cubicBezTo>
                    <a:pt x="217" y="0"/>
                    <a:pt x="260" y="17"/>
                    <a:pt x="292" y="50"/>
                  </a:cubicBezTo>
                  <a:cubicBezTo>
                    <a:pt x="294" y="52"/>
                    <a:pt x="294" y="55"/>
                    <a:pt x="292" y="57"/>
                  </a:cubicBezTo>
                  <a:cubicBezTo>
                    <a:pt x="290" y="59"/>
                    <a:pt x="287" y="59"/>
                    <a:pt x="285" y="57"/>
                  </a:cubicBezTo>
                  <a:cubicBezTo>
                    <a:pt x="254" y="27"/>
                    <a:pt x="214" y="10"/>
                    <a:pt x="171" y="10"/>
                  </a:cubicBezTo>
                  <a:cubicBezTo>
                    <a:pt x="83" y="10"/>
                    <a:pt x="11" y="82"/>
                    <a:pt x="11" y="171"/>
                  </a:cubicBezTo>
                  <a:cubicBezTo>
                    <a:pt x="11" y="259"/>
                    <a:pt x="83" y="332"/>
                    <a:pt x="171" y="332"/>
                  </a:cubicBezTo>
                  <a:cubicBezTo>
                    <a:pt x="215" y="332"/>
                    <a:pt x="255" y="315"/>
                    <a:pt x="286" y="284"/>
                  </a:cubicBezTo>
                  <a:cubicBezTo>
                    <a:pt x="450" y="117"/>
                    <a:pt x="450" y="117"/>
                    <a:pt x="450" y="117"/>
                  </a:cubicBezTo>
                  <a:cubicBezTo>
                    <a:pt x="452" y="115"/>
                    <a:pt x="455" y="115"/>
                    <a:pt x="457" y="117"/>
                  </a:cubicBezTo>
                  <a:cubicBezTo>
                    <a:pt x="459" y="119"/>
                    <a:pt x="459" y="123"/>
                    <a:pt x="457" y="125"/>
                  </a:cubicBezTo>
                  <a:cubicBezTo>
                    <a:pt x="293" y="291"/>
                    <a:pt x="293" y="291"/>
                    <a:pt x="293" y="291"/>
                  </a:cubicBezTo>
                  <a:cubicBezTo>
                    <a:pt x="261" y="324"/>
                    <a:pt x="217" y="342"/>
                    <a:pt x="171" y="3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sp>
          <p:nvSpPr>
            <p:cNvPr id="17" name="Freeform 67"/>
            <p:cNvSpPr/>
            <p:nvPr/>
          </p:nvSpPr>
          <p:spPr bwMode="auto">
            <a:xfrm>
              <a:off x="1425402" y="1479676"/>
              <a:ext cx="1139916" cy="1364970"/>
            </a:xfrm>
            <a:custGeom>
              <a:avLst/>
              <a:gdLst>
                <a:gd name="T0" fmla="*/ 95 w 236"/>
                <a:gd name="T1" fmla="*/ 282 h 282"/>
                <a:gd name="T2" fmla="*/ 3 w 236"/>
                <a:gd name="T3" fmla="*/ 248 h 282"/>
                <a:gd name="T4" fmla="*/ 2 w 236"/>
                <a:gd name="T5" fmla="*/ 240 h 282"/>
                <a:gd name="T6" fmla="*/ 10 w 236"/>
                <a:gd name="T7" fmla="*/ 239 h 282"/>
                <a:gd name="T8" fmla="*/ 95 w 236"/>
                <a:gd name="T9" fmla="*/ 271 h 282"/>
                <a:gd name="T10" fmla="*/ 226 w 236"/>
                <a:gd name="T11" fmla="*/ 141 h 282"/>
                <a:gd name="T12" fmla="*/ 95 w 236"/>
                <a:gd name="T13" fmla="*/ 10 h 282"/>
                <a:gd name="T14" fmla="*/ 22 w 236"/>
                <a:gd name="T15" fmla="*/ 33 h 282"/>
                <a:gd name="T16" fmla="*/ 15 w 236"/>
                <a:gd name="T17" fmla="*/ 31 h 282"/>
                <a:gd name="T18" fmla="*/ 16 w 236"/>
                <a:gd name="T19" fmla="*/ 24 h 282"/>
                <a:gd name="T20" fmla="*/ 95 w 236"/>
                <a:gd name="T21" fmla="*/ 0 h 282"/>
                <a:gd name="T22" fmla="*/ 236 w 236"/>
                <a:gd name="T23" fmla="*/ 141 h 282"/>
                <a:gd name="T24" fmla="*/ 95 w 236"/>
                <a:gd name="T25"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82">
                  <a:moveTo>
                    <a:pt x="95" y="282"/>
                  </a:moveTo>
                  <a:cubicBezTo>
                    <a:pt x="61" y="282"/>
                    <a:pt x="28" y="270"/>
                    <a:pt x="3" y="248"/>
                  </a:cubicBezTo>
                  <a:cubicBezTo>
                    <a:pt x="1" y="246"/>
                    <a:pt x="0" y="242"/>
                    <a:pt x="2" y="240"/>
                  </a:cubicBezTo>
                  <a:cubicBezTo>
                    <a:pt x="4" y="238"/>
                    <a:pt x="8" y="238"/>
                    <a:pt x="10" y="239"/>
                  </a:cubicBezTo>
                  <a:cubicBezTo>
                    <a:pt x="33" y="260"/>
                    <a:pt x="64" y="271"/>
                    <a:pt x="95" y="271"/>
                  </a:cubicBezTo>
                  <a:cubicBezTo>
                    <a:pt x="167" y="271"/>
                    <a:pt x="226" y="213"/>
                    <a:pt x="226" y="141"/>
                  </a:cubicBezTo>
                  <a:cubicBezTo>
                    <a:pt x="226" y="69"/>
                    <a:pt x="167" y="10"/>
                    <a:pt x="95" y="10"/>
                  </a:cubicBezTo>
                  <a:cubicBezTo>
                    <a:pt x="69" y="10"/>
                    <a:pt x="44" y="18"/>
                    <a:pt x="22" y="33"/>
                  </a:cubicBezTo>
                  <a:cubicBezTo>
                    <a:pt x="20" y="34"/>
                    <a:pt x="17" y="34"/>
                    <a:pt x="15" y="31"/>
                  </a:cubicBezTo>
                  <a:cubicBezTo>
                    <a:pt x="13" y="29"/>
                    <a:pt x="14" y="26"/>
                    <a:pt x="16" y="24"/>
                  </a:cubicBezTo>
                  <a:cubicBezTo>
                    <a:pt x="40" y="8"/>
                    <a:pt x="67" y="0"/>
                    <a:pt x="95" y="0"/>
                  </a:cubicBezTo>
                  <a:cubicBezTo>
                    <a:pt x="173" y="0"/>
                    <a:pt x="236" y="63"/>
                    <a:pt x="236" y="141"/>
                  </a:cubicBezTo>
                  <a:cubicBezTo>
                    <a:pt x="236" y="219"/>
                    <a:pt x="173" y="282"/>
                    <a:pt x="9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grpSp>
      <p:grpSp>
        <p:nvGrpSpPr>
          <p:cNvPr id="18" name="组合 17"/>
          <p:cNvGrpSpPr/>
          <p:nvPr/>
        </p:nvGrpSpPr>
        <p:grpSpPr>
          <a:xfrm>
            <a:off x="7920551" y="1888315"/>
            <a:ext cx="1264790" cy="943259"/>
            <a:chOff x="1057027" y="1334161"/>
            <a:chExt cx="2220483" cy="1656000"/>
          </a:xfrm>
          <a:solidFill>
            <a:srgbClr val="00B0F0"/>
          </a:solidFill>
        </p:grpSpPr>
        <p:sp>
          <p:nvSpPr>
            <p:cNvPr id="19" name="Freeform 63"/>
            <p:cNvSpPr/>
            <p:nvPr/>
          </p:nvSpPr>
          <p:spPr bwMode="auto">
            <a:xfrm>
              <a:off x="1057027" y="1334161"/>
              <a:ext cx="2220483" cy="1656000"/>
            </a:xfrm>
            <a:custGeom>
              <a:avLst/>
              <a:gdLst>
                <a:gd name="T0" fmla="*/ 171 w 459"/>
                <a:gd name="T1" fmla="*/ 342 h 342"/>
                <a:gd name="T2" fmla="*/ 0 w 459"/>
                <a:gd name="T3" fmla="*/ 171 h 342"/>
                <a:gd name="T4" fmla="*/ 171 w 459"/>
                <a:gd name="T5" fmla="*/ 0 h 342"/>
                <a:gd name="T6" fmla="*/ 292 w 459"/>
                <a:gd name="T7" fmla="*/ 50 h 342"/>
                <a:gd name="T8" fmla="*/ 292 w 459"/>
                <a:gd name="T9" fmla="*/ 57 h 342"/>
                <a:gd name="T10" fmla="*/ 285 w 459"/>
                <a:gd name="T11" fmla="*/ 57 h 342"/>
                <a:gd name="T12" fmla="*/ 171 w 459"/>
                <a:gd name="T13" fmla="*/ 10 h 342"/>
                <a:gd name="T14" fmla="*/ 11 w 459"/>
                <a:gd name="T15" fmla="*/ 171 h 342"/>
                <a:gd name="T16" fmla="*/ 171 w 459"/>
                <a:gd name="T17" fmla="*/ 332 h 342"/>
                <a:gd name="T18" fmla="*/ 286 w 459"/>
                <a:gd name="T19" fmla="*/ 284 h 342"/>
                <a:gd name="T20" fmla="*/ 450 w 459"/>
                <a:gd name="T21" fmla="*/ 117 h 342"/>
                <a:gd name="T22" fmla="*/ 457 w 459"/>
                <a:gd name="T23" fmla="*/ 117 h 342"/>
                <a:gd name="T24" fmla="*/ 457 w 459"/>
                <a:gd name="T25" fmla="*/ 125 h 342"/>
                <a:gd name="T26" fmla="*/ 293 w 459"/>
                <a:gd name="T27" fmla="*/ 291 h 342"/>
                <a:gd name="T28" fmla="*/ 171 w 459"/>
                <a:gd name="T29"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42">
                  <a:moveTo>
                    <a:pt x="171" y="342"/>
                  </a:moveTo>
                  <a:cubicBezTo>
                    <a:pt x="77" y="342"/>
                    <a:pt x="0" y="265"/>
                    <a:pt x="0" y="171"/>
                  </a:cubicBezTo>
                  <a:cubicBezTo>
                    <a:pt x="0" y="76"/>
                    <a:pt x="77" y="0"/>
                    <a:pt x="171" y="0"/>
                  </a:cubicBezTo>
                  <a:cubicBezTo>
                    <a:pt x="217" y="0"/>
                    <a:pt x="260" y="17"/>
                    <a:pt x="292" y="50"/>
                  </a:cubicBezTo>
                  <a:cubicBezTo>
                    <a:pt x="294" y="52"/>
                    <a:pt x="294" y="55"/>
                    <a:pt x="292" y="57"/>
                  </a:cubicBezTo>
                  <a:cubicBezTo>
                    <a:pt x="290" y="59"/>
                    <a:pt x="287" y="59"/>
                    <a:pt x="285" y="57"/>
                  </a:cubicBezTo>
                  <a:cubicBezTo>
                    <a:pt x="254" y="27"/>
                    <a:pt x="214" y="10"/>
                    <a:pt x="171" y="10"/>
                  </a:cubicBezTo>
                  <a:cubicBezTo>
                    <a:pt x="83" y="10"/>
                    <a:pt x="11" y="82"/>
                    <a:pt x="11" y="171"/>
                  </a:cubicBezTo>
                  <a:cubicBezTo>
                    <a:pt x="11" y="259"/>
                    <a:pt x="83" y="332"/>
                    <a:pt x="171" y="332"/>
                  </a:cubicBezTo>
                  <a:cubicBezTo>
                    <a:pt x="215" y="332"/>
                    <a:pt x="255" y="315"/>
                    <a:pt x="286" y="284"/>
                  </a:cubicBezTo>
                  <a:cubicBezTo>
                    <a:pt x="450" y="117"/>
                    <a:pt x="450" y="117"/>
                    <a:pt x="450" y="117"/>
                  </a:cubicBezTo>
                  <a:cubicBezTo>
                    <a:pt x="452" y="115"/>
                    <a:pt x="455" y="115"/>
                    <a:pt x="457" y="117"/>
                  </a:cubicBezTo>
                  <a:cubicBezTo>
                    <a:pt x="459" y="119"/>
                    <a:pt x="459" y="123"/>
                    <a:pt x="457" y="125"/>
                  </a:cubicBezTo>
                  <a:cubicBezTo>
                    <a:pt x="293" y="291"/>
                    <a:pt x="293" y="291"/>
                    <a:pt x="293" y="291"/>
                  </a:cubicBezTo>
                  <a:cubicBezTo>
                    <a:pt x="261" y="324"/>
                    <a:pt x="217" y="342"/>
                    <a:pt x="171" y="3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sp>
          <p:nvSpPr>
            <p:cNvPr id="20" name="Freeform 67"/>
            <p:cNvSpPr/>
            <p:nvPr/>
          </p:nvSpPr>
          <p:spPr bwMode="auto">
            <a:xfrm>
              <a:off x="1425402" y="1479676"/>
              <a:ext cx="1139916" cy="1364970"/>
            </a:xfrm>
            <a:custGeom>
              <a:avLst/>
              <a:gdLst>
                <a:gd name="T0" fmla="*/ 95 w 236"/>
                <a:gd name="T1" fmla="*/ 282 h 282"/>
                <a:gd name="T2" fmla="*/ 3 w 236"/>
                <a:gd name="T3" fmla="*/ 248 h 282"/>
                <a:gd name="T4" fmla="*/ 2 w 236"/>
                <a:gd name="T5" fmla="*/ 240 h 282"/>
                <a:gd name="T6" fmla="*/ 10 w 236"/>
                <a:gd name="T7" fmla="*/ 239 h 282"/>
                <a:gd name="T8" fmla="*/ 95 w 236"/>
                <a:gd name="T9" fmla="*/ 271 h 282"/>
                <a:gd name="T10" fmla="*/ 226 w 236"/>
                <a:gd name="T11" fmla="*/ 141 h 282"/>
                <a:gd name="T12" fmla="*/ 95 w 236"/>
                <a:gd name="T13" fmla="*/ 10 h 282"/>
                <a:gd name="T14" fmla="*/ 22 w 236"/>
                <a:gd name="T15" fmla="*/ 33 h 282"/>
                <a:gd name="T16" fmla="*/ 15 w 236"/>
                <a:gd name="T17" fmla="*/ 31 h 282"/>
                <a:gd name="T18" fmla="*/ 16 w 236"/>
                <a:gd name="T19" fmla="*/ 24 h 282"/>
                <a:gd name="T20" fmla="*/ 95 w 236"/>
                <a:gd name="T21" fmla="*/ 0 h 282"/>
                <a:gd name="T22" fmla="*/ 236 w 236"/>
                <a:gd name="T23" fmla="*/ 141 h 282"/>
                <a:gd name="T24" fmla="*/ 95 w 236"/>
                <a:gd name="T25"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82">
                  <a:moveTo>
                    <a:pt x="95" y="282"/>
                  </a:moveTo>
                  <a:cubicBezTo>
                    <a:pt x="61" y="282"/>
                    <a:pt x="28" y="270"/>
                    <a:pt x="3" y="248"/>
                  </a:cubicBezTo>
                  <a:cubicBezTo>
                    <a:pt x="1" y="246"/>
                    <a:pt x="0" y="242"/>
                    <a:pt x="2" y="240"/>
                  </a:cubicBezTo>
                  <a:cubicBezTo>
                    <a:pt x="4" y="238"/>
                    <a:pt x="8" y="238"/>
                    <a:pt x="10" y="239"/>
                  </a:cubicBezTo>
                  <a:cubicBezTo>
                    <a:pt x="33" y="260"/>
                    <a:pt x="64" y="271"/>
                    <a:pt x="95" y="271"/>
                  </a:cubicBezTo>
                  <a:cubicBezTo>
                    <a:pt x="167" y="271"/>
                    <a:pt x="226" y="213"/>
                    <a:pt x="226" y="141"/>
                  </a:cubicBezTo>
                  <a:cubicBezTo>
                    <a:pt x="226" y="69"/>
                    <a:pt x="167" y="10"/>
                    <a:pt x="95" y="10"/>
                  </a:cubicBezTo>
                  <a:cubicBezTo>
                    <a:pt x="69" y="10"/>
                    <a:pt x="44" y="18"/>
                    <a:pt x="22" y="33"/>
                  </a:cubicBezTo>
                  <a:cubicBezTo>
                    <a:pt x="20" y="34"/>
                    <a:pt x="17" y="34"/>
                    <a:pt x="15" y="31"/>
                  </a:cubicBezTo>
                  <a:cubicBezTo>
                    <a:pt x="13" y="29"/>
                    <a:pt x="14" y="26"/>
                    <a:pt x="16" y="24"/>
                  </a:cubicBezTo>
                  <a:cubicBezTo>
                    <a:pt x="40" y="8"/>
                    <a:pt x="67" y="0"/>
                    <a:pt x="95" y="0"/>
                  </a:cubicBezTo>
                  <a:cubicBezTo>
                    <a:pt x="173" y="0"/>
                    <a:pt x="236" y="63"/>
                    <a:pt x="236" y="141"/>
                  </a:cubicBezTo>
                  <a:cubicBezTo>
                    <a:pt x="236" y="219"/>
                    <a:pt x="173" y="282"/>
                    <a:pt x="9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grpSp>
      <p:grpSp>
        <p:nvGrpSpPr>
          <p:cNvPr id="21" name="组合 20"/>
          <p:cNvGrpSpPr/>
          <p:nvPr/>
        </p:nvGrpSpPr>
        <p:grpSpPr>
          <a:xfrm>
            <a:off x="1086752" y="3684150"/>
            <a:ext cx="1264790" cy="943259"/>
            <a:chOff x="1057027" y="1334161"/>
            <a:chExt cx="2220483" cy="1656000"/>
          </a:xfrm>
          <a:solidFill>
            <a:srgbClr val="C00000"/>
          </a:solidFill>
        </p:grpSpPr>
        <p:sp>
          <p:nvSpPr>
            <p:cNvPr id="22" name="Freeform 63"/>
            <p:cNvSpPr/>
            <p:nvPr/>
          </p:nvSpPr>
          <p:spPr bwMode="auto">
            <a:xfrm>
              <a:off x="1057027" y="1334161"/>
              <a:ext cx="2220483" cy="1656000"/>
            </a:xfrm>
            <a:custGeom>
              <a:avLst/>
              <a:gdLst>
                <a:gd name="T0" fmla="*/ 171 w 459"/>
                <a:gd name="T1" fmla="*/ 342 h 342"/>
                <a:gd name="T2" fmla="*/ 0 w 459"/>
                <a:gd name="T3" fmla="*/ 171 h 342"/>
                <a:gd name="T4" fmla="*/ 171 w 459"/>
                <a:gd name="T5" fmla="*/ 0 h 342"/>
                <a:gd name="T6" fmla="*/ 292 w 459"/>
                <a:gd name="T7" fmla="*/ 50 h 342"/>
                <a:gd name="T8" fmla="*/ 292 w 459"/>
                <a:gd name="T9" fmla="*/ 57 h 342"/>
                <a:gd name="T10" fmla="*/ 285 w 459"/>
                <a:gd name="T11" fmla="*/ 57 h 342"/>
                <a:gd name="T12" fmla="*/ 171 w 459"/>
                <a:gd name="T13" fmla="*/ 10 h 342"/>
                <a:gd name="T14" fmla="*/ 11 w 459"/>
                <a:gd name="T15" fmla="*/ 171 h 342"/>
                <a:gd name="T16" fmla="*/ 171 w 459"/>
                <a:gd name="T17" fmla="*/ 332 h 342"/>
                <a:gd name="T18" fmla="*/ 286 w 459"/>
                <a:gd name="T19" fmla="*/ 284 h 342"/>
                <a:gd name="T20" fmla="*/ 450 w 459"/>
                <a:gd name="T21" fmla="*/ 117 h 342"/>
                <a:gd name="T22" fmla="*/ 457 w 459"/>
                <a:gd name="T23" fmla="*/ 117 h 342"/>
                <a:gd name="T24" fmla="*/ 457 w 459"/>
                <a:gd name="T25" fmla="*/ 125 h 342"/>
                <a:gd name="T26" fmla="*/ 293 w 459"/>
                <a:gd name="T27" fmla="*/ 291 h 342"/>
                <a:gd name="T28" fmla="*/ 171 w 459"/>
                <a:gd name="T29"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42">
                  <a:moveTo>
                    <a:pt x="171" y="342"/>
                  </a:moveTo>
                  <a:cubicBezTo>
                    <a:pt x="77" y="342"/>
                    <a:pt x="0" y="265"/>
                    <a:pt x="0" y="171"/>
                  </a:cubicBezTo>
                  <a:cubicBezTo>
                    <a:pt x="0" y="76"/>
                    <a:pt x="77" y="0"/>
                    <a:pt x="171" y="0"/>
                  </a:cubicBezTo>
                  <a:cubicBezTo>
                    <a:pt x="217" y="0"/>
                    <a:pt x="260" y="17"/>
                    <a:pt x="292" y="50"/>
                  </a:cubicBezTo>
                  <a:cubicBezTo>
                    <a:pt x="294" y="52"/>
                    <a:pt x="294" y="55"/>
                    <a:pt x="292" y="57"/>
                  </a:cubicBezTo>
                  <a:cubicBezTo>
                    <a:pt x="290" y="59"/>
                    <a:pt x="287" y="59"/>
                    <a:pt x="285" y="57"/>
                  </a:cubicBezTo>
                  <a:cubicBezTo>
                    <a:pt x="254" y="27"/>
                    <a:pt x="214" y="10"/>
                    <a:pt x="171" y="10"/>
                  </a:cubicBezTo>
                  <a:cubicBezTo>
                    <a:pt x="83" y="10"/>
                    <a:pt x="11" y="82"/>
                    <a:pt x="11" y="171"/>
                  </a:cubicBezTo>
                  <a:cubicBezTo>
                    <a:pt x="11" y="259"/>
                    <a:pt x="83" y="332"/>
                    <a:pt x="171" y="332"/>
                  </a:cubicBezTo>
                  <a:cubicBezTo>
                    <a:pt x="215" y="332"/>
                    <a:pt x="255" y="315"/>
                    <a:pt x="286" y="284"/>
                  </a:cubicBezTo>
                  <a:cubicBezTo>
                    <a:pt x="450" y="117"/>
                    <a:pt x="450" y="117"/>
                    <a:pt x="450" y="117"/>
                  </a:cubicBezTo>
                  <a:cubicBezTo>
                    <a:pt x="452" y="115"/>
                    <a:pt x="455" y="115"/>
                    <a:pt x="457" y="117"/>
                  </a:cubicBezTo>
                  <a:cubicBezTo>
                    <a:pt x="459" y="119"/>
                    <a:pt x="459" y="123"/>
                    <a:pt x="457" y="125"/>
                  </a:cubicBezTo>
                  <a:cubicBezTo>
                    <a:pt x="293" y="291"/>
                    <a:pt x="293" y="291"/>
                    <a:pt x="293" y="291"/>
                  </a:cubicBezTo>
                  <a:cubicBezTo>
                    <a:pt x="261" y="324"/>
                    <a:pt x="217" y="342"/>
                    <a:pt x="171" y="3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sp>
          <p:nvSpPr>
            <p:cNvPr id="23" name="Freeform 67"/>
            <p:cNvSpPr/>
            <p:nvPr/>
          </p:nvSpPr>
          <p:spPr bwMode="auto">
            <a:xfrm>
              <a:off x="1425402" y="1479676"/>
              <a:ext cx="1139916" cy="1364970"/>
            </a:xfrm>
            <a:custGeom>
              <a:avLst/>
              <a:gdLst>
                <a:gd name="T0" fmla="*/ 95 w 236"/>
                <a:gd name="T1" fmla="*/ 282 h 282"/>
                <a:gd name="T2" fmla="*/ 3 w 236"/>
                <a:gd name="T3" fmla="*/ 248 h 282"/>
                <a:gd name="T4" fmla="*/ 2 w 236"/>
                <a:gd name="T5" fmla="*/ 240 h 282"/>
                <a:gd name="T6" fmla="*/ 10 w 236"/>
                <a:gd name="T7" fmla="*/ 239 h 282"/>
                <a:gd name="T8" fmla="*/ 95 w 236"/>
                <a:gd name="T9" fmla="*/ 271 h 282"/>
                <a:gd name="T10" fmla="*/ 226 w 236"/>
                <a:gd name="T11" fmla="*/ 141 h 282"/>
                <a:gd name="T12" fmla="*/ 95 w 236"/>
                <a:gd name="T13" fmla="*/ 10 h 282"/>
                <a:gd name="T14" fmla="*/ 22 w 236"/>
                <a:gd name="T15" fmla="*/ 33 h 282"/>
                <a:gd name="T16" fmla="*/ 15 w 236"/>
                <a:gd name="T17" fmla="*/ 31 h 282"/>
                <a:gd name="T18" fmla="*/ 16 w 236"/>
                <a:gd name="T19" fmla="*/ 24 h 282"/>
                <a:gd name="T20" fmla="*/ 95 w 236"/>
                <a:gd name="T21" fmla="*/ 0 h 282"/>
                <a:gd name="T22" fmla="*/ 236 w 236"/>
                <a:gd name="T23" fmla="*/ 141 h 282"/>
                <a:gd name="T24" fmla="*/ 95 w 236"/>
                <a:gd name="T25"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82">
                  <a:moveTo>
                    <a:pt x="95" y="282"/>
                  </a:moveTo>
                  <a:cubicBezTo>
                    <a:pt x="61" y="282"/>
                    <a:pt x="28" y="270"/>
                    <a:pt x="3" y="248"/>
                  </a:cubicBezTo>
                  <a:cubicBezTo>
                    <a:pt x="1" y="246"/>
                    <a:pt x="0" y="242"/>
                    <a:pt x="2" y="240"/>
                  </a:cubicBezTo>
                  <a:cubicBezTo>
                    <a:pt x="4" y="238"/>
                    <a:pt x="8" y="238"/>
                    <a:pt x="10" y="239"/>
                  </a:cubicBezTo>
                  <a:cubicBezTo>
                    <a:pt x="33" y="260"/>
                    <a:pt x="64" y="271"/>
                    <a:pt x="95" y="271"/>
                  </a:cubicBezTo>
                  <a:cubicBezTo>
                    <a:pt x="167" y="271"/>
                    <a:pt x="226" y="213"/>
                    <a:pt x="226" y="141"/>
                  </a:cubicBezTo>
                  <a:cubicBezTo>
                    <a:pt x="226" y="69"/>
                    <a:pt x="167" y="10"/>
                    <a:pt x="95" y="10"/>
                  </a:cubicBezTo>
                  <a:cubicBezTo>
                    <a:pt x="69" y="10"/>
                    <a:pt x="44" y="18"/>
                    <a:pt x="22" y="33"/>
                  </a:cubicBezTo>
                  <a:cubicBezTo>
                    <a:pt x="20" y="34"/>
                    <a:pt x="17" y="34"/>
                    <a:pt x="15" y="31"/>
                  </a:cubicBezTo>
                  <a:cubicBezTo>
                    <a:pt x="13" y="29"/>
                    <a:pt x="14" y="26"/>
                    <a:pt x="16" y="24"/>
                  </a:cubicBezTo>
                  <a:cubicBezTo>
                    <a:pt x="40" y="8"/>
                    <a:pt x="67" y="0"/>
                    <a:pt x="95" y="0"/>
                  </a:cubicBezTo>
                  <a:cubicBezTo>
                    <a:pt x="173" y="0"/>
                    <a:pt x="236" y="63"/>
                    <a:pt x="236" y="141"/>
                  </a:cubicBezTo>
                  <a:cubicBezTo>
                    <a:pt x="236" y="219"/>
                    <a:pt x="173" y="282"/>
                    <a:pt x="9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grpSp>
      <p:grpSp>
        <p:nvGrpSpPr>
          <p:cNvPr id="24" name="组合 23"/>
          <p:cNvGrpSpPr/>
          <p:nvPr/>
        </p:nvGrpSpPr>
        <p:grpSpPr>
          <a:xfrm>
            <a:off x="4646335" y="3678912"/>
            <a:ext cx="1264790" cy="943259"/>
            <a:chOff x="1057027" y="1334161"/>
            <a:chExt cx="2220483" cy="1656000"/>
          </a:xfrm>
          <a:solidFill>
            <a:schemeClr val="tx1">
              <a:lumMod val="50000"/>
              <a:lumOff val="50000"/>
            </a:schemeClr>
          </a:solidFill>
        </p:grpSpPr>
        <p:sp>
          <p:nvSpPr>
            <p:cNvPr id="25" name="Freeform 63"/>
            <p:cNvSpPr/>
            <p:nvPr/>
          </p:nvSpPr>
          <p:spPr bwMode="auto">
            <a:xfrm>
              <a:off x="1057027" y="1334161"/>
              <a:ext cx="2220483" cy="1656000"/>
            </a:xfrm>
            <a:custGeom>
              <a:avLst/>
              <a:gdLst>
                <a:gd name="T0" fmla="*/ 171 w 459"/>
                <a:gd name="T1" fmla="*/ 342 h 342"/>
                <a:gd name="T2" fmla="*/ 0 w 459"/>
                <a:gd name="T3" fmla="*/ 171 h 342"/>
                <a:gd name="T4" fmla="*/ 171 w 459"/>
                <a:gd name="T5" fmla="*/ 0 h 342"/>
                <a:gd name="T6" fmla="*/ 292 w 459"/>
                <a:gd name="T7" fmla="*/ 50 h 342"/>
                <a:gd name="T8" fmla="*/ 292 w 459"/>
                <a:gd name="T9" fmla="*/ 57 h 342"/>
                <a:gd name="T10" fmla="*/ 285 w 459"/>
                <a:gd name="T11" fmla="*/ 57 h 342"/>
                <a:gd name="T12" fmla="*/ 171 w 459"/>
                <a:gd name="T13" fmla="*/ 10 h 342"/>
                <a:gd name="T14" fmla="*/ 11 w 459"/>
                <a:gd name="T15" fmla="*/ 171 h 342"/>
                <a:gd name="T16" fmla="*/ 171 w 459"/>
                <a:gd name="T17" fmla="*/ 332 h 342"/>
                <a:gd name="T18" fmla="*/ 286 w 459"/>
                <a:gd name="T19" fmla="*/ 284 h 342"/>
                <a:gd name="T20" fmla="*/ 450 w 459"/>
                <a:gd name="T21" fmla="*/ 117 h 342"/>
                <a:gd name="T22" fmla="*/ 457 w 459"/>
                <a:gd name="T23" fmla="*/ 117 h 342"/>
                <a:gd name="T24" fmla="*/ 457 w 459"/>
                <a:gd name="T25" fmla="*/ 125 h 342"/>
                <a:gd name="T26" fmla="*/ 293 w 459"/>
                <a:gd name="T27" fmla="*/ 291 h 342"/>
                <a:gd name="T28" fmla="*/ 171 w 459"/>
                <a:gd name="T29"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42">
                  <a:moveTo>
                    <a:pt x="171" y="342"/>
                  </a:moveTo>
                  <a:cubicBezTo>
                    <a:pt x="77" y="342"/>
                    <a:pt x="0" y="265"/>
                    <a:pt x="0" y="171"/>
                  </a:cubicBezTo>
                  <a:cubicBezTo>
                    <a:pt x="0" y="76"/>
                    <a:pt x="77" y="0"/>
                    <a:pt x="171" y="0"/>
                  </a:cubicBezTo>
                  <a:cubicBezTo>
                    <a:pt x="217" y="0"/>
                    <a:pt x="260" y="17"/>
                    <a:pt x="292" y="50"/>
                  </a:cubicBezTo>
                  <a:cubicBezTo>
                    <a:pt x="294" y="52"/>
                    <a:pt x="294" y="55"/>
                    <a:pt x="292" y="57"/>
                  </a:cubicBezTo>
                  <a:cubicBezTo>
                    <a:pt x="290" y="59"/>
                    <a:pt x="287" y="59"/>
                    <a:pt x="285" y="57"/>
                  </a:cubicBezTo>
                  <a:cubicBezTo>
                    <a:pt x="254" y="27"/>
                    <a:pt x="214" y="10"/>
                    <a:pt x="171" y="10"/>
                  </a:cubicBezTo>
                  <a:cubicBezTo>
                    <a:pt x="83" y="10"/>
                    <a:pt x="11" y="82"/>
                    <a:pt x="11" y="171"/>
                  </a:cubicBezTo>
                  <a:cubicBezTo>
                    <a:pt x="11" y="259"/>
                    <a:pt x="83" y="332"/>
                    <a:pt x="171" y="332"/>
                  </a:cubicBezTo>
                  <a:cubicBezTo>
                    <a:pt x="215" y="332"/>
                    <a:pt x="255" y="315"/>
                    <a:pt x="286" y="284"/>
                  </a:cubicBezTo>
                  <a:cubicBezTo>
                    <a:pt x="450" y="117"/>
                    <a:pt x="450" y="117"/>
                    <a:pt x="450" y="117"/>
                  </a:cubicBezTo>
                  <a:cubicBezTo>
                    <a:pt x="452" y="115"/>
                    <a:pt x="455" y="115"/>
                    <a:pt x="457" y="117"/>
                  </a:cubicBezTo>
                  <a:cubicBezTo>
                    <a:pt x="459" y="119"/>
                    <a:pt x="459" y="123"/>
                    <a:pt x="457" y="125"/>
                  </a:cubicBezTo>
                  <a:cubicBezTo>
                    <a:pt x="293" y="291"/>
                    <a:pt x="293" y="291"/>
                    <a:pt x="293" y="291"/>
                  </a:cubicBezTo>
                  <a:cubicBezTo>
                    <a:pt x="261" y="324"/>
                    <a:pt x="217" y="342"/>
                    <a:pt x="171" y="3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sp>
          <p:nvSpPr>
            <p:cNvPr id="26" name="Freeform 67"/>
            <p:cNvSpPr/>
            <p:nvPr/>
          </p:nvSpPr>
          <p:spPr bwMode="auto">
            <a:xfrm>
              <a:off x="1425402" y="1479676"/>
              <a:ext cx="1139916" cy="1364970"/>
            </a:xfrm>
            <a:custGeom>
              <a:avLst/>
              <a:gdLst>
                <a:gd name="T0" fmla="*/ 95 w 236"/>
                <a:gd name="T1" fmla="*/ 282 h 282"/>
                <a:gd name="T2" fmla="*/ 3 w 236"/>
                <a:gd name="T3" fmla="*/ 248 h 282"/>
                <a:gd name="T4" fmla="*/ 2 w 236"/>
                <a:gd name="T5" fmla="*/ 240 h 282"/>
                <a:gd name="T6" fmla="*/ 10 w 236"/>
                <a:gd name="T7" fmla="*/ 239 h 282"/>
                <a:gd name="T8" fmla="*/ 95 w 236"/>
                <a:gd name="T9" fmla="*/ 271 h 282"/>
                <a:gd name="T10" fmla="*/ 226 w 236"/>
                <a:gd name="T11" fmla="*/ 141 h 282"/>
                <a:gd name="T12" fmla="*/ 95 w 236"/>
                <a:gd name="T13" fmla="*/ 10 h 282"/>
                <a:gd name="T14" fmla="*/ 22 w 236"/>
                <a:gd name="T15" fmla="*/ 33 h 282"/>
                <a:gd name="T16" fmla="*/ 15 w 236"/>
                <a:gd name="T17" fmla="*/ 31 h 282"/>
                <a:gd name="T18" fmla="*/ 16 w 236"/>
                <a:gd name="T19" fmla="*/ 24 h 282"/>
                <a:gd name="T20" fmla="*/ 95 w 236"/>
                <a:gd name="T21" fmla="*/ 0 h 282"/>
                <a:gd name="T22" fmla="*/ 236 w 236"/>
                <a:gd name="T23" fmla="*/ 141 h 282"/>
                <a:gd name="T24" fmla="*/ 95 w 236"/>
                <a:gd name="T25"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82">
                  <a:moveTo>
                    <a:pt x="95" y="282"/>
                  </a:moveTo>
                  <a:cubicBezTo>
                    <a:pt x="61" y="282"/>
                    <a:pt x="28" y="270"/>
                    <a:pt x="3" y="248"/>
                  </a:cubicBezTo>
                  <a:cubicBezTo>
                    <a:pt x="1" y="246"/>
                    <a:pt x="0" y="242"/>
                    <a:pt x="2" y="240"/>
                  </a:cubicBezTo>
                  <a:cubicBezTo>
                    <a:pt x="4" y="238"/>
                    <a:pt x="8" y="238"/>
                    <a:pt x="10" y="239"/>
                  </a:cubicBezTo>
                  <a:cubicBezTo>
                    <a:pt x="33" y="260"/>
                    <a:pt x="64" y="271"/>
                    <a:pt x="95" y="271"/>
                  </a:cubicBezTo>
                  <a:cubicBezTo>
                    <a:pt x="167" y="271"/>
                    <a:pt x="226" y="213"/>
                    <a:pt x="226" y="141"/>
                  </a:cubicBezTo>
                  <a:cubicBezTo>
                    <a:pt x="226" y="69"/>
                    <a:pt x="167" y="10"/>
                    <a:pt x="95" y="10"/>
                  </a:cubicBezTo>
                  <a:cubicBezTo>
                    <a:pt x="69" y="10"/>
                    <a:pt x="44" y="18"/>
                    <a:pt x="22" y="33"/>
                  </a:cubicBezTo>
                  <a:cubicBezTo>
                    <a:pt x="20" y="34"/>
                    <a:pt x="17" y="34"/>
                    <a:pt x="15" y="31"/>
                  </a:cubicBezTo>
                  <a:cubicBezTo>
                    <a:pt x="13" y="29"/>
                    <a:pt x="14" y="26"/>
                    <a:pt x="16" y="24"/>
                  </a:cubicBezTo>
                  <a:cubicBezTo>
                    <a:pt x="40" y="8"/>
                    <a:pt x="67" y="0"/>
                    <a:pt x="95" y="0"/>
                  </a:cubicBezTo>
                  <a:cubicBezTo>
                    <a:pt x="173" y="0"/>
                    <a:pt x="236" y="63"/>
                    <a:pt x="236" y="141"/>
                  </a:cubicBezTo>
                  <a:cubicBezTo>
                    <a:pt x="236" y="219"/>
                    <a:pt x="173" y="282"/>
                    <a:pt x="9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grpSp>
      <p:grpSp>
        <p:nvGrpSpPr>
          <p:cNvPr id="27" name="组合 26"/>
          <p:cNvGrpSpPr/>
          <p:nvPr/>
        </p:nvGrpSpPr>
        <p:grpSpPr>
          <a:xfrm>
            <a:off x="8082236" y="3685159"/>
            <a:ext cx="1264790" cy="943259"/>
            <a:chOff x="1057027" y="1334161"/>
            <a:chExt cx="2220483" cy="1656000"/>
          </a:xfrm>
          <a:solidFill>
            <a:srgbClr val="7030A0"/>
          </a:solidFill>
        </p:grpSpPr>
        <p:sp>
          <p:nvSpPr>
            <p:cNvPr id="28" name="Freeform 63"/>
            <p:cNvSpPr/>
            <p:nvPr/>
          </p:nvSpPr>
          <p:spPr bwMode="auto">
            <a:xfrm>
              <a:off x="1057027" y="1334161"/>
              <a:ext cx="2220483" cy="1656000"/>
            </a:xfrm>
            <a:custGeom>
              <a:avLst/>
              <a:gdLst>
                <a:gd name="T0" fmla="*/ 171 w 459"/>
                <a:gd name="T1" fmla="*/ 342 h 342"/>
                <a:gd name="T2" fmla="*/ 0 w 459"/>
                <a:gd name="T3" fmla="*/ 171 h 342"/>
                <a:gd name="T4" fmla="*/ 171 w 459"/>
                <a:gd name="T5" fmla="*/ 0 h 342"/>
                <a:gd name="T6" fmla="*/ 292 w 459"/>
                <a:gd name="T7" fmla="*/ 50 h 342"/>
                <a:gd name="T8" fmla="*/ 292 w 459"/>
                <a:gd name="T9" fmla="*/ 57 h 342"/>
                <a:gd name="T10" fmla="*/ 285 w 459"/>
                <a:gd name="T11" fmla="*/ 57 h 342"/>
                <a:gd name="T12" fmla="*/ 171 w 459"/>
                <a:gd name="T13" fmla="*/ 10 h 342"/>
                <a:gd name="T14" fmla="*/ 11 w 459"/>
                <a:gd name="T15" fmla="*/ 171 h 342"/>
                <a:gd name="T16" fmla="*/ 171 w 459"/>
                <a:gd name="T17" fmla="*/ 332 h 342"/>
                <a:gd name="T18" fmla="*/ 286 w 459"/>
                <a:gd name="T19" fmla="*/ 284 h 342"/>
                <a:gd name="T20" fmla="*/ 450 w 459"/>
                <a:gd name="T21" fmla="*/ 117 h 342"/>
                <a:gd name="T22" fmla="*/ 457 w 459"/>
                <a:gd name="T23" fmla="*/ 117 h 342"/>
                <a:gd name="T24" fmla="*/ 457 w 459"/>
                <a:gd name="T25" fmla="*/ 125 h 342"/>
                <a:gd name="T26" fmla="*/ 293 w 459"/>
                <a:gd name="T27" fmla="*/ 291 h 342"/>
                <a:gd name="T28" fmla="*/ 171 w 459"/>
                <a:gd name="T29"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42">
                  <a:moveTo>
                    <a:pt x="171" y="342"/>
                  </a:moveTo>
                  <a:cubicBezTo>
                    <a:pt x="77" y="342"/>
                    <a:pt x="0" y="265"/>
                    <a:pt x="0" y="171"/>
                  </a:cubicBezTo>
                  <a:cubicBezTo>
                    <a:pt x="0" y="76"/>
                    <a:pt x="77" y="0"/>
                    <a:pt x="171" y="0"/>
                  </a:cubicBezTo>
                  <a:cubicBezTo>
                    <a:pt x="217" y="0"/>
                    <a:pt x="260" y="17"/>
                    <a:pt x="292" y="50"/>
                  </a:cubicBezTo>
                  <a:cubicBezTo>
                    <a:pt x="294" y="52"/>
                    <a:pt x="294" y="55"/>
                    <a:pt x="292" y="57"/>
                  </a:cubicBezTo>
                  <a:cubicBezTo>
                    <a:pt x="290" y="59"/>
                    <a:pt x="287" y="59"/>
                    <a:pt x="285" y="57"/>
                  </a:cubicBezTo>
                  <a:cubicBezTo>
                    <a:pt x="254" y="27"/>
                    <a:pt x="214" y="10"/>
                    <a:pt x="171" y="10"/>
                  </a:cubicBezTo>
                  <a:cubicBezTo>
                    <a:pt x="83" y="10"/>
                    <a:pt x="11" y="82"/>
                    <a:pt x="11" y="171"/>
                  </a:cubicBezTo>
                  <a:cubicBezTo>
                    <a:pt x="11" y="259"/>
                    <a:pt x="83" y="332"/>
                    <a:pt x="171" y="332"/>
                  </a:cubicBezTo>
                  <a:cubicBezTo>
                    <a:pt x="215" y="332"/>
                    <a:pt x="255" y="315"/>
                    <a:pt x="286" y="284"/>
                  </a:cubicBezTo>
                  <a:cubicBezTo>
                    <a:pt x="450" y="117"/>
                    <a:pt x="450" y="117"/>
                    <a:pt x="450" y="117"/>
                  </a:cubicBezTo>
                  <a:cubicBezTo>
                    <a:pt x="452" y="115"/>
                    <a:pt x="455" y="115"/>
                    <a:pt x="457" y="117"/>
                  </a:cubicBezTo>
                  <a:cubicBezTo>
                    <a:pt x="459" y="119"/>
                    <a:pt x="459" y="123"/>
                    <a:pt x="457" y="125"/>
                  </a:cubicBezTo>
                  <a:cubicBezTo>
                    <a:pt x="293" y="291"/>
                    <a:pt x="293" y="291"/>
                    <a:pt x="293" y="291"/>
                  </a:cubicBezTo>
                  <a:cubicBezTo>
                    <a:pt x="261" y="324"/>
                    <a:pt x="217" y="342"/>
                    <a:pt x="171" y="3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sp>
          <p:nvSpPr>
            <p:cNvPr id="29" name="Freeform 67"/>
            <p:cNvSpPr/>
            <p:nvPr/>
          </p:nvSpPr>
          <p:spPr bwMode="auto">
            <a:xfrm>
              <a:off x="1425402" y="1479676"/>
              <a:ext cx="1139916" cy="1364970"/>
            </a:xfrm>
            <a:custGeom>
              <a:avLst/>
              <a:gdLst>
                <a:gd name="T0" fmla="*/ 95 w 236"/>
                <a:gd name="T1" fmla="*/ 282 h 282"/>
                <a:gd name="T2" fmla="*/ 3 w 236"/>
                <a:gd name="T3" fmla="*/ 248 h 282"/>
                <a:gd name="T4" fmla="*/ 2 w 236"/>
                <a:gd name="T5" fmla="*/ 240 h 282"/>
                <a:gd name="T6" fmla="*/ 10 w 236"/>
                <a:gd name="T7" fmla="*/ 239 h 282"/>
                <a:gd name="T8" fmla="*/ 95 w 236"/>
                <a:gd name="T9" fmla="*/ 271 h 282"/>
                <a:gd name="T10" fmla="*/ 226 w 236"/>
                <a:gd name="T11" fmla="*/ 141 h 282"/>
                <a:gd name="T12" fmla="*/ 95 w 236"/>
                <a:gd name="T13" fmla="*/ 10 h 282"/>
                <a:gd name="T14" fmla="*/ 22 w 236"/>
                <a:gd name="T15" fmla="*/ 33 h 282"/>
                <a:gd name="T16" fmla="*/ 15 w 236"/>
                <a:gd name="T17" fmla="*/ 31 h 282"/>
                <a:gd name="T18" fmla="*/ 16 w 236"/>
                <a:gd name="T19" fmla="*/ 24 h 282"/>
                <a:gd name="T20" fmla="*/ 95 w 236"/>
                <a:gd name="T21" fmla="*/ 0 h 282"/>
                <a:gd name="T22" fmla="*/ 236 w 236"/>
                <a:gd name="T23" fmla="*/ 141 h 282"/>
                <a:gd name="T24" fmla="*/ 95 w 236"/>
                <a:gd name="T25"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82">
                  <a:moveTo>
                    <a:pt x="95" y="282"/>
                  </a:moveTo>
                  <a:cubicBezTo>
                    <a:pt x="61" y="282"/>
                    <a:pt x="28" y="270"/>
                    <a:pt x="3" y="248"/>
                  </a:cubicBezTo>
                  <a:cubicBezTo>
                    <a:pt x="1" y="246"/>
                    <a:pt x="0" y="242"/>
                    <a:pt x="2" y="240"/>
                  </a:cubicBezTo>
                  <a:cubicBezTo>
                    <a:pt x="4" y="238"/>
                    <a:pt x="8" y="238"/>
                    <a:pt x="10" y="239"/>
                  </a:cubicBezTo>
                  <a:cubicBezTo>
                    <a:pt x="33" y="260"/>
                    <a:pt x="64" y="271"/>
                    <a:pt x="95" y="271"/>
                  </a:cubicBezTo>
                  <a:cubicBezTo>
                    <a:pt x="167" y="271"/>
                    <a:pt x="226" y="213"/>
                    <a:pt x="226" y="141"/>
                  </a:cubicBezTo>
                  <a:cubicBezTo>
                    <a:pt x="226" y="69"/>
                    <a:pt x="167" y="10"/>
                    <a:pt x="95" y="10"/>
                  </a:cubicBezTo>
                  <a:cubicBezTo>
                    <a:pt x="69" y="10"/>
                    <a:pt x="44" y="18"/>
                    <a:pt x="22" y="33"/>
                  </a:cubicBezTo>
                  <a:cubicBezTo>
                    <a:pt x="20" y="34"/>
                    <a:pt x="17" y="34"/>
                    <a:pt x="15" y="31"/>
                  </a:cubicBezTo>
                  <a:cubicBezTo>
                    <a:pt x="13" y="29"/>
                    <a:pt x="14" y="26"/>
                    <a:pt x="16" y="24"/>
                  </a:cubicBezTo>
                  <a:cubicBezTo>
                    <a:pt x="40" y="8"/>
                    <a:pt x="67" y="0"/>
                    <a:pt x="95" y="0"/>
                  </a:cubicBezTo>
                  <a:cubicBezTo>
                    <a:pt x="173" y="0"/>
                    <a:pt x="236" y="63"/>
                    <a:pt x="236" y="141"/>
                  </a:cubicBezTo>
                  <a:cubicBezTo>
                    <a:pt x="236" y="219"/>
                    <a:pt x="173" y="282"/>
                    <a:pt x="9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p>
          </p:txBody>
        </p:sp>
      </p:grpSp>
      <p:sp>
        <p:nvSpPr>
          <p:cNvPr id="30" name="文本框 29"/>
          <p:cNvSpPr txBox="1"/>
          <p:nvPr/>
        </p:nvSpPr>
        <p:spPr>
          <a:xfrm>
            <a:off x="1213436" y="2127129"/>
            <a:ext cx="450764" cy="369204"/>
          </a:xfrm>
          <a:prstGeom prst="rect">
            <a:avLst/>
          </a:prstGeom>
          <a:noFill/>
        </p:spPr>
        <p:txBody>
          <a:bodyPr wrap="none" rtlCol="0">
            <a:spAutoFit/>
          </a:bodyPr>
          <a:lstStyle/>
          <a:p>
            <a:r>
              <a:rPr lang="en-US" altLang="zh-CN" sz="1800" b="1" dirty="0">
                <a:solidFill>
                  <a:srgbClr val="44AE35"/>
                </a:solidFill>
              </a:rPr>
              <a:t>01</a:t>
            </a:r>
            <a:endParaRPr lang="zh-CN" altLang="en-US" sz="1800" b="1" dirty="0">
              <a:solidFill>
                <a:srgbClr val="44AE35"/>
              </a:solidFill>
            </a:endParaRPr>
          </a:p>
        </p:txBody>
      </p:sp>
      <p:sp>
        <p:nvSpPr>
          <p:cNvPr id="31" name="文本框 30"/>
          <p:cNvSpPr txBox="1"/>
          <p:nvPr/>
        </p:nvSpPr>
        <p:spPr>
          <a:xfrm>
            <a:off x="4821876" y="2134409"/>
            <a:ext cx="444352" cy="369204"/>
          </a:xfrm>
          <a:prstGeom prst="rect">
            <a:avLst/>
          </a:prstGeom>
          <a:noFill/>
        </p:spPr>
        <p:txBody>
          <a:bodyPr wrap="none" rtlCol="0">
            <a:spAutoFit/>
          </a:bodyPr>
          <a:lstStyle/>
          <a:p>
            <a:r>
              <a:rPr lang="en-US" altLang="zh-CN" sz="1800" b="1" dirty="0">
                <a:solidFill>
                  <a:srgbClr val="FFC000"/>
                </a:solidFill>
              </a:rPr>
              <a:t>02</a:t>
            </a:r>
            <a:endParaRPr lang="zh-CN" altLang="en-US" sz="1800" b="1" dirty="0">
              <a:solidFill>
                <a:srgbClr val="FFC000"/>
              </a:solidFill>
            </a:endParaRPr>
          </a:p>
        </p:txBody>
      </p:sp>
      <p:sp>
        <p:nvSpPr>
          <p:cNvPr id="32" name="文本框 31"/>
          <p:cNvSpPr txBox="1"/>
          <p:nvPr/>
        </p:nvSpPr>
        <p:spPr>
          <a:xfrm>
            <a:off x="8089827" y="2143497"/>
            <a:ext cx="444352" cy="369204"/>
          </a:xfrm>
          <a:prstGeom prst="rect">
            <a:avLst/>
          </a:prstGeom>
          <a:noFill/>
        </p:spPr>
        <p:txBody>
          <a:bodyPr wrap="none" rtlCol="0">
            <a:spAutoFit/>
          </a:bodyPr>
          <a:lstStyle/>
          <a:p>
            <a:r>
              <a:rPr lang="en-US" altLang="zh-CN" sz="1800" b="1" dirty="0">
                <a:solidFill>
                  <a:srgbClr val="00B0F0"/>
                </a:solidFill>
              </a:rPr>
              <a:t>03</a:t>
            </a:r>
            <a:endParaRPr lang="zh-CN" altLang="en-US" sz="1800" b="1" dirty="0">
              <a:solidFill>
                <a:srgbClr val="00B0F0"/>
              </a:solidFill>
            </a:endParaRPr>
          </a:p>
        </p:txBody>
      </p:sp>
      <p:sp>
        <p:nvSpPr>
          <p:cNvPr id="33" name="文本框 32"/>
          <p:cNvSpPr txBox="1"/>
          <p:nvPr/>
        </p:nvSpPr>
        <p:spPr>
          <a:xfrm>
            <a:off x="1262580" y="3919767"/>
            <a:ext cx="444352" cy="369204"/>
          </a:xfrm>
          <a:prstGeom prst="rect">
            <a:avLst/>
          </a:prstGeom>
          <a:noFill/>
        </p:spPr>
        <p:txBody>
          <a:bodyPr wrap="none" rtlCol="0">
            <a:spAutoFit/>
          </a:bodyPr>
          <a:lstStyle/>
          <a:p>
            <a:r>
              <a:rPr lang="en-US" altLang="zh-CN" sz="1800" b="1" dirty="0">
                <a:solidFill>
                  <a:srgbClr val="C00000"/>
                </a:solidFill>
              </a:rPr>
              <a:t>04</a:t>
            </a:r>
            <a:endParaRPr lang="zh-CN" altLang="en-US" sz="1800" b="1" dirty="0">
              <a:solidFill>
                <a:srgbClr val="C00000"/>
              </a:solidFill>
            </a:endParaRPr>
          </a:p>
        </p:txBody>
      </p:sp>
      <p:sp>
        <p:nvSpPr>
          <p:cNvPr id="34" name="文本框 33"/>
          <p:cNvSpPr txBox="1"/>
          <p:nvPr/>
        </p:nvSpPr>
        <p:spPr>
          <a:xfrm>
            <a:off x="4834784" y="3920806"/>
            <a:ext cx="444352" cy="369204"/>
          </a:xfrm>
          <a:prstGeom prst="rect">
            <a:avLst/>
          </a:prstGeom>
          <a:noFill/>
        </p:spPr>
        <p:txBody>
          <a:bodyPr wrap="none" rtlCol="0">
            <a:spAutoFit/>
          </a:bodyPr>
          <a:lstStyle/>
          <a:p>
            <a:r>
              <a:rPr lang="en-US" altLang="zh-CN" sz="1800" b="1" dirty="0">
                <a:solidFill>
                  <a:schemeClr val="bg1">
                    <a:lumMod val="50000"/>
                  </a:schemeClr>
                </a:solidFill>
              </a:rPr>
              <a:t>05</a:t>
            </a:r>
            <a:endParaRPr lang="zh-CN" altLang="en-US" sz="1800" b="1" dirty="0">
              <a:solidFill>
                <a:schemeClr val="bg1">
                  <a:lumMod val="50000"/>
                </a:schemeClr>
              </a:solidFill>
            </a:endParaRPr>
          </a:p>
        </p:txBody>
      </p:sp>
      <p:sp>
        <p:nvSpPr>
          <p:cNvPr id="35" name="文本框 34"/>
          <p:cNvSpPr txBox="1"/>
          <p:nvPr/>
        </p:nvSpPr>
        <p:spPr>
          <a:xfrm>
            <a:off x="8271530" y="3920806"/>
            <a:ext cx="444352" cy="369204"/>
          </a:xfrm>
          <a:prstGeom prst="rect">
            <a:avLst/>
          </a:prstGeom>
          <a:noFill/>
        </p:spPr>
        <p:txBody>
          <a:bodyPr wrap="none" rtlCol="0">
            <a:spAutoFit/>
          </a:bodyPr>
          <a:lstStyle/>
          <a:p>
            <a:r>
              <a:rPr lang="en-US" altLang="zh-CN" sz="1800" b="1" dirty="0">
                <a:solidFill>
                  <a:srgbClr val="7030A0"/>
                </a:solidFill>
              </a:rPr>
              <a:t>06</a:t>
            </a:r>
            <a:endParaRPr lang="zh-CN" altLang="en-US" sz="1800" b="1" dirty="0">
              <a:solidFill>
                <a:srgbClr val="7030A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GaussDB</a:t>
            </a:r>
            <a:r>
              <a:rPr lang="en-US" altLang="zh-CN" dirty="0"/>
              <a:t>(for </a:t>
            </a:r>
            <a:r>
              <a:rPr lang="en-US" altLang="zh-CN" sz="3600" dirty="0"/>
              <a:t>Cassandra</a:t>
            </a:r>
            <a:r>
              <a:rPr lang="en-US" altLang="zh-CN" dirty="0" smtClean="0"/>
              <a:t>)</a:t>
            </a:r>
            <a:r>
              <a:rPr lang="zh-CN" altLang="en-US" dirty="0" smtClean="0"/>
              <a:t>产品特性</a:t>
            </a:r>
            <a:endParaRPr lang="zh-CN" altLang="en-US" dirty="0"/>
          </a:p>
        </p:txBody>
      </p:sp>
      <p:graphicFrame>
        <p:nvGraphicFramePr>
          <p:cNvPr id="14" name="表格 13"/>
          <p:cNvGraphicFramePr>
            <a:graphicFrameLocks noGrp="1"/>
          </p:cNvGraphicFramePr>
          <p:nvPr/>
        </p:nvGraphicFramePr>
        <p:xfrm>
          <a:off x="4873012" y="1289128"/>
          <a:ext cx="6754881" cy="4545830"/>
        </p:xfrm>
        <a:graphic>
          <a:graphicData uri="http://schemas.openxmlformats.org/drawingml/2006/table">
            <a:tbl>
              <a:tblPr>
                <a:tableStyleId>{2D5ABB26-0587-4C30-8999-92F81FD0307C}</a:tableStyleId>
              </a:tblPr>
              <a:tblGrid>
                <a:gridCol w="2378401"/>
                <a:gridCol w="4376480"/>
              </a:tblGrid>
              <a:tr h="372135">
                <a:tc>
                  <a:txBody>
                    <a:bodyPr/>
                    <a:lstStyle/>
                    <a:p>
                      <a:pPr algn="r" fontAlgn="ctr"/>
                      <a:r>
                        <a:rPr lang="zh-CN" altLang="en-US" sz="1400" u="none" strike="noStrike" dirty="0" smtClean="0">
                          <a:effectLst/>
                          <a:latin typeface="+mn-lt"/>
                          <a:ea typeface="方正兰亭黑简体" panose="02000000000000000000" pitchFamily="2" charset="-122"/>
                        </a:rPr>
                        <a:t>兼容版本</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en-US" altLang="zh-CN" sz="1400" u="none" strike="noStrike" dirty="0" smtClean="0">
                          <a:effectLst/>
                          <a:latin typeface="+mn-lt"/>
                          <a:ea typeface="方正兰亭黑简体" panose="02000000000000000000" pitchFamily="2" charset="-122"/>
                        </a:rPr>
                        <a:t> Cassandra 3.11</a:t>
                      </a:r>
                      <a:endParaRPr lang="en-US" altLang="zh-CN"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marL="0" marR="0" lvl="0" indent="0" algn="r" defTabSz="914400" rtl="0" eaLnBrk="1" fontAlgn="ctr" latinLnBrk="0" hangingPunct="1">
                        <a:lnSpc>
                          <a:spcPct val="100000"/>
                        </a:lnSpc>
                        <a:spcBef>
                          <a:spcPts val="0"/>
                        </a:spcBef>
                        <a:spcAft>
                          <a:spcPts val="0"/>
                        </a:spcAft>
                        <a:buClrTx/>
                        <a:buSzTx/>
                        <a:buFontTx/>
                        <a:buNone/>
                        <a:defRPr/>
                      </a:pPr>
                      <a:r>
                        <a:rPr lang="zh-CN" altLang="en-US" sz="1400" u="none" strike="noStrike" dirty="0" smtClean="0">
                          <a:effectLst/>
                          <a:latin typeface="+mn-lt"/>
                          <a:ea typeface="方正兰亭黑简体" panose="02000000000000000000" pitchFamily="2" charset="-122"/>
                        </a:rPr>
                        <a:t>备份恢复</a:t>
                      </a:r>
                      <a:endParaRPr lang="zh-CN" altLang="en-US" sz="1400" b="0" i="0" u="none" strike="noStrike" dirty="0" smtClean="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400" u="none" strike="noStrike" kern="1200" dirty="0" smtClean="0">
                          <a:solidFill>
                            <a:schemeClr val="tx1"/>
                          </a:solidFill>
                          <a:effectLst/>
                          <a:latin typeface="+mn-lt"/>
                          <a:ea typeface="方正兰亭黑简体" panose="02000000000000000000" pitchFamily="2" charset="-122"/>
                          <a:cs typeface="+mn-cs"/>
                        </a:rPr>
                        <a:t> 备份：支持自动备份（默认保留</a:t>
                      </a:r>
                      <a:r>
                        <a:rPr lang="en-US" altLang="zh-CN" sz="1400" u="none" strike="noStrike" kern="1200" dirty="0" smtClean="0">
                          <a:solidFill>
                            <a:schemeClr val="tx1"/>
                          </a:solidFill>
                          <a:effectLst/>
                          <a:latin typeface="+mn-lt"/>
                          <a:ea typeface="方正兰亭黑简体" panose="02000000000000000000" pitchFamily="2" charset="-122"/>
                          <a:cs typeface="+mn-cs"/>
                        </a:rPr>
                        <a:t>7</a:t>
                      </a:r>
                      <a:r>
                        <a:rPr lang="zh-CN" altLang="en-US" sz="1400" u="none" strike="noStrike" kern="1200" dirty="0" smtClean="0">
                          <a:solidFill>
                            <a:schemeClr val="tx1"/>
                          </a:solidFill>
                          <a:effectLst/>
                          <a:latin typeface="+mn-lt"/>
                          <a:ea typeface="方正兰亭黑简体" panose="02000000000000000000" pitchFamily="2" charset="-122"/>
                          <a:cs typeface="+mn-cs"/>
                        </a:rPr>
                        <a:t>天）、手动数据备份；  </a:t>
                      </a:r>
                      <a:endParaRPr lang="en-US" altLang="zh-CN" sz="1400" u="none" strike="noStrike" kern="1200" dirty="0" smtClean="0">
                        <a:solidFill>
                          <a:schemeClr val="tx1"/>
                        </a:solidFill>
                        <a:effectLst/>
                        <a:latin typeface="+mn-lt"/>
                        <a:ea typeface="方正兰亭黑简体" panose="02000000000000000000" pitchFamily="2"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en-US" altLang="zh-CN" sz="1400" u="none" strike="noStrike" kern="1200" dirty="0" smtClean="0">
                          <a:solidFill>
                            <a:schemeClr val="tx1"/>
                          </a:solidFill>
                          <a:effectLst/>
                          <a:latin typeface="+mn-lt"/>
                          <a:ea typeface="方正兰亭黑简体" panose="02000000000000000000" pitchFamily="2" charset="-122"/>
                          <a:cs typeface="+mn-cs"/>
                        </a:rPr>
                        <a:t> </a:t>
                      </a:r>
                      <a:r>
                        <a:rPr lang="zh-CN" altLang="en-US" sz="1400" u="none" strike="noStrike" kern="1200" dirty="0" smtClean="0">
                          <a:solidFill>
                            <a:schemeClr val="tx1"/>
                          </a:solidFill>
                          <a:effectLst/>
                          <a:latin typeface="+mn-lt"/>
                          <a:ea typeface="方正兰亭黑简体" panose="02000000000000000000" pitchFamily="2" charset="-122"/>
                          <a:cs typeface="+mn-cs"/>
                        </a:rPr>
                        <a:t>恢复：支持备份还原到新实例</a:t>
                      </a:r>
                      <a:endParaRPr lang="zh-CN" altLang="en-US" sz="1400" u="none" strike="noStrike" kern="1200" dirty="0" smtClean="0">
                        <a:solidFill>
                          <a:schemeClr val="tx1"/>
                        </a:solidFill>
                        <a:effectLst/>
                        <a:latin typeface="+mn-lt"/>
                        <a:ea typeface="方正兰亭黑简体" panose="02000000000000000000" pitchFamily="2" charset="-122"/>
                        <a:cs typeface="+mn-cs"/>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algn="r" fontAlgn="ctr"/>
                      <a:r>
                        <a:rPr lang="zh-CN" altLang="en-US" sz="1400" u="none" strike="noStrike" dirty="0">
                          <a:effectLst/>
                          <a:latin typeface="+mn-lt"/>
                          <a:ea typeface="方正兰亭黑简体" panose="02000000000000000000" pitchFamily="2" charset="-122"/>
                        </a:rPr>
                        <a:t>数据迁移</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smtClean="0">
                          <a:effectLst/>
                          <a:latin typeface="+mn-lt"/>
                          <a:ea typeface="方正兰亭黑简体" panose="02000000000000000000" pitchFamily="2" charset="-122"/>
                        </a:rPr>
                        <a:t> 支持</a:t>
                      </a:r>
                      <a:r>
                        <a:rPr lang="en-US" sz="1400" u="none" strike="noStrike" dirty="0" err="1">
                          <a:effectLst/>
                          <a:latin typeface="+mn-lt"/>
                          <a:ea typeface="方正兰亭黑简体" panose="02000000000000000000" pitchFamily="2" charset="-122"/>
                        </a:rPr>
                        <a:t>DynamoDB</a:t>
                      </a:r>
                      <a:r>
                        <a:rPr lang="zh-CN" altLang="en-US" sz="1400" u="none" strike="noStrike" dirty="0">
                          <a:effectLst/>
                          <a:latin typeface="+mn-lt"/>
                          <a:ea typeface="方正兰亭黑简体" panose="02000000000000000000" pitchFamily="2" charset="-122"/>
                        </a:rPr>
                        <a:t>迁移到</a:t>
                      </a:r>
                      <a:r>
                        <a:rPr lang="en-US" sz="1400" u="none" strike="noStrike" dirty="0" smtClean="0">
                          <a:effectLst/>
                          <a:latin typeface="+mn-lt"/>
                          <a:ea typeface="方正兰亭黑简体" panose="02000000000000000000" pitchFamily="2" charset="-122"/>
                        </a:rPr>
                        <a:t>Cassandra</a:t>
                      </a:r>
                      <a:r>
                        <a:rPr lang="zh-CN" altLang="en-US" sz="1400" u="none" strike="noStrike" dirty="0" smtClean="0">
                          <a:effectLst/>
                          <a:latin typeface="+mn-lt"/>
                          <a:ea typeface="方正兰亭黑简体" panose="02000000000000000000" pitchFamily="2" charset="-122"/>
                        </a:rPr>
                        <a:t>（工具）</a:t>
                      </a:r>
                      <a:endParaRPr 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algn="r" fontAlgn="ctr"/>
                      <a:r>
                        <a:rPr lang="zh-CN" altLang="en-US" sz="1400" b="0" i="0" u="none" strike="noStrike" dirty="0" smtClean="0">
                          <a:solidFill>
                            <a:srgbClr val="000000"/>
                          </a:solidFill>
                          <a:effectLst/>
                          <a:latin typeface="+mn-lt"/>
                          <a:ea typeface="方正兰亭黑简体" panose="02000000000000000000" pitchFamily="2" charset="-122"/>
                        </a:rPr>
                        <a:t>弹性扩容</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effectLst/>
                          <a:latin typeface="+mn-lt"/>
                          <a:ea typeface="方正兰亭黑简体" panose="02000000000000000000" pitchFamily="2" charset="-122"/>
                        </a:rPr>
                        <a:t> 分钟级计算资源扩容、秒级存储节点扩容</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algn="r" fontAlgn="ctr"/>
                      <a:r>
                        <a:rPr lang="zh-CN" altLang="en-US" sz="1400" u="none" strike="noStrike" dirty="0">
                          <a:effectLst/>
                          <a:latin typeface="+mn-lt"/>
                          <a:ea typeface="方正兰亭黑简体" panose="02000000000000000000" pitchFamily="2" charset="-122"/>
                        </a:rPr>
                        <a:t>监控</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smtClean="0">
                          <a:effectLst/>
                          <a:latin typeface="+mn-lt"/>
                          <a:ea typeface="方正兰亭黑简体" panose="02000000000000000000" pitchFamily="2" charset="-122"/>
                        </a:rPr>
                        <a:t> 节点</a:t>
                      </a:r>
                      <a:r>
                        <a:rPr lang="zh-CN" altLang="en-US" sz="1400" u="none" strike="noStrike" dirty="0">
                          <a:effectLst/>
                          <a:latin typeface="+mn-lt"/>
                          <a:ea typeface="方正兰亭黑简体" panose="02000000000000000000" pitchFamily="2" charset="-122"/>
                        </a:rPr>
                        <a:t>级</a:t>
                      </a:r>
                      <a:r>
                        <a:rPr lang="zh-CN" altLang="en-US" sz="1400" u="none" strike="noStrike" dirty="0" smtClean="0">
                          <a:effectLst/>
                          <a:latin typeface="+mn-lt"/>
                          <a:ea typeface="方正兰亭黑简体" panose="02000000000000000000" pitchFamily="2" charset="-122"/>
                        </a:rPr>
                        <a:t>监控，包括</a:t>
                      </a:r>
                      <a:r>
                        <a:rPr lang="en-US" altLang="zh-CN" sz="1400" u="none" strike="noStrike" dirty="0" smtClean="0">
                          <a:effectLst/>
                          <a:latin typeface="+mn-lt"/>
                          <a:ea typeface="方正兰亭黑简体" panose="02000000000000000000" pitchFamily="2" charset="-122"/>
                        </a:rPr>
                        <a:t>CPU</a:t>
                      </a:r>
                      <a:r>
                        <a:rPr lang="zh-CN" altLang="en-US" sz="1400" u="none" strike="noStrike" dirty="0" smtClean="0">
                          <a:effectLst/>
                          <a:latin typeface="+mn-lt"/>
                          <a:ea typeface="方正兰亭黑简体" panose="02000000000000000000" pitchFamily="2" charset="-122"/>
                        </a:rPr>
                        <a:t>使用率、内存使用率、网络输 </a:t>
                      </a:r>
                      <a:endParaRPr lang="en-US" altLang="zh-CN" sz="1400" u="none" strike="noStrike" dirty="0" smtClean="0">
                        <a:effectLst/>
                        <a:latin typeface="+mn-lt"/>
                        <a:ea typeface="方正兰亭黑简体" panose="02000000000000000000" pitchFamily="2" charset="-122"/>
                      </a:endParaRPr>
                    </a:p>
                    <a:p>
                      <a:pPr algn="l" fontAlgn="ctr"/>
                      <a:r>
                        <a:rPr lang="en-US" altLang="zh-CN" sz="1400" u="none" strike="noStrike" dirty="0" smtClean="0">
                          <a:effectLst/>
                          <a:latin typeface="+mn-lt"/>
                          <a:ea typeface="方正兰亭黑简体" panose="02000000000000000000" pitchFamily="2" charset="-122"/>
                        </a:rPr>
                        <a:t> </a:t>
                      </a:r>
                      <a:r>
                        <a:rPr lang="zh-CN" altLang="en-US" sz="1400" u="none" strike="noStrike" dirty="0" smtClean="0">
                          <a:effectLst/>
                          <a:latin typeface="+mn-lt"/>
                          <a:ea typeface="方正兰亭黑简体" panose="02000000000000000000" pitchFamily="2" charset="-122"/>
                        </a:rPr>
                        <a:t>入输出吞吐量、活动连接数</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461300">
                <a:tc>
                  <a:txBody>
                    <a:bodyPr/>
                    <a:lstStyle/>
                    <a:p>
                      <a:pPr marL="0" marR="0" lvl="0" indent="0" algn="r" defTabSz="914400" rtl="0" eaLnBrk="1" fontAlgn="ctr" latinLnBrk="0" hangingPunct="1">
                        <a:lnSpc>
                          <a:spcPct val="100000"/>
                        </a:lnSpc>
                        <a:spcBef>
                          <a:spcPts val="0"/>
                        </a:spcBef>
                        <a:spcAft>
                          <a:spcPts val="0"/>
                        </a:spcAft>
                        <a:buClrTx/>
                        <a:buSzTx/>
                        <a:buFontTx/>
                        <a:buNone/>
                        <a:defRPr/>
                      </a:pPr>
                      <a:r>
                        <a:rPr lang="zh-CN" altLang="en-US" sz="1400" u="none" strike="noStrike" dirty="0" smtClean="0">
                          <a:effectLst/>
                          <a:latin typeface="+mn-lt"/>
                          <a:ea typeface="方正兰亭黑简体" panose="02000000000000000000" pitchFamily="2" charset="-122"/>
                        </a:rPr>
                        <a:t>安全</a:t>
                      </a:r>
                      <a:endParaRPr lang="zh-CN" altLang="en-US" sz="1400" b="0" i="0" u="none" strike="noStrike" dirty="0" smtClean="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400" u="none" strike="noStrike" dirty="0" smtClean="0">
                          <a:effectLst/>
                          <a:latin typeface="+mn-lt"/>
                          <a:ea typeface="方正兰亭黑简体" panose="02000000000000000000" pitchFamily="2" charset="-122"/>
                        </a:rPr>
                        <a:t> 多种安全策略保护数据库和用户隐私，例如：</a:t>
                      </a:r>
                      <a:r>
                        <a:rPr lang="en-US" altLang="zh-CN" sz="1400" u="none" strike="noStrike" dirty="0" smtClean="0">
                          <a:effectLst/>
                          <a:latin typeface="+mn-lt"/>
                          <a:ea typeface="方正兰亭黑简体" panose="02000000000000000000" pitchFamily="2" charset="-122"/>
                        </a:rPr>
                        <a:t>VPC</a:t>
                      </a:r>
                      <a:r>
                        <a:rPr lang="zh-CN" altLang="en-US" sz="1400" u="none" strike="noStrike" dirty="0" smtClean="0">
                          <a:effectLst/>
                          <a:latin typeface="+mn-lt"/>
                          <a:ea typeface="方正兰亭黑简体" panose="02000000000000000000" pitchFamily="2" charset="-122"/>
                        </a:rPr>
                        <a:t>、子网、安全组、</a:t>
                      </a:r>
                      <a:r>
                        <a:rPr lang="en-US" altLang="zh-CN" sz="1400" u="none" strike="noStrike" dirty="0" smtClean="0">
                          <a:effectLst/>
                          <a:latin typeface="+mn-lt"/>
                          <a:ea typeface="方正兰亭黑简体" panose="02000000000000000000" pitchFamily="2" charset="-122"/>
                        </a:rPr>
                        <a:t>SSL </a:t>
                      </a:r>
                      <a:r>
                        <a:rPr lang="zh-CN" altLang="en-US" sz="1400" u="none" strike="noStrike" dirty="0" smtClean="0">
                          <a:effectLst/>
                          <a:latin typeface="+mn-lt"/>
                          <a:ea typeface="方正兰亭黑简体" panose="02000000000000000000" pitchFamily="2" charset="-122"/>
                        </a:rPr>
                        <a:t>等</a:t>
                      </a:r>
                      <a:endParaRPr lang="zh-CN" altLang="en-US" sz="1400" b="0" i="0" u="none" strike="noStrike" dirty="0" smtClean="0">
                        <a:solidFill>
                          <a:srgbClr val="0D0D0D"/>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algn="r" fontAlgn="ctr"/>
                      <a:r>
                        <a:rPr lang="zh-CN" altLang="en-US" sz="1400" b="0" i="0" u="none" strike="noStrike" dirty="0" smtClean="0">
                          <a:solidFill>
                            <a:srgbClr val="000000"/>
                          </a:solidFill>
                          <a:effectLst/>
                          <a:latin typeface="+mn-lt"/>
                          <a:ea typeface="方正兰亭黑简体" panose="02000000000000000000" pitchFamily="2" charset="-122"/>
                        </a:rPr>
                        <a:t>计费</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zh-CN" altLang="en-US" sz="1400" b="0" i="0" u="none" strike="noStrike" dirty="0" smtClean="0">
                          <a:solidFill>
                            <a:srgbClr val="000000"/>
                          </a:solidFill>
                          <a:effectLst/>
                          <a:latin typeface="+mn-lt"/>
                          <a:ea typeface="方正兰亭黑简体" panose="02000000000000000000" pitchFamily="2" charset="-122"/>
                        </a:rPr>
                        <a:t>按需</a:t>
                      </a:r>
                      <a:r>
                        <a:rPr lang="en-US" altLang="zh-CN" sz="1400" b="0" i="0" u="none" strike="noStrike" dirty="0" smtClean="0">
                          <a:solidFill>
                            <a:srgbClr val="000000"/>
                          </a:solidFill>
                          <a:effectLst/>
                          <a:latin typeface="+mn-lt"/>
                          <a:ea typeface="方正兰亭黑简体" panose="02000000000000000000" pitchFamily="2" charset="-122"/>
                        </a:rPr>
                        <a:t>+</a:t>
                      </a:r>
                      <a:r>
                        <a:rPr lang="zh-CN" altLang="en-US" sz="1400" b="0" i="0" u="none" strike="noStrike" dirty="0" smtClean="0">
                          <a:solidFill>
                            <a:srgbClr val="000000"/>
                          </a:solidFill>
                          <a:effectLst/>
                          <a:latin typeface="+mn-lt"/>
                          <a:ea typeface="方正兰亭黑简体" panose="02000000000000000000" pitchFamily="2" charset="-122"/>
                        </a:rPr>
                        <a:t>包周期</a:t>
                      </a:r>
                      <a:endParaRPr lang="zh-CN" altLang="en-US" sz="1400" b="0" i="0" u="none" strike="noStrike" dirty="0" smtClean="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marL="0" marR="0" lvl="0" indent="0" algn="r" defTabSz="914400" rtl="0" eaLnBrk="1" fontAlgn="ctr" latinLnBrk="0" hangingPunct="1">
                        <a:lnSpc>
                          <a:spcPct val="100000"/>
                        </a:lnSpc>
                        <a:spcBef>
                          <a:spcPts val="0"/>
                        </a:spcBef>
                        <a:spcAft>
                          <a:spcPts val="0"/>
                        </a:spcAft>
                        <a:buClrTx/>
                        <a:buSzTx/>
                        <a:buFontTx/>
                        <a:buNone/>
                        <a:defRPr/>
                      </a:pPr>
                      <a:r>
                        <a:rPr lang="zh-CN" altLang="en-US" sz="1400" b="0" i="0" u="none" strike="noStrike" dirty="0" smtClean="0">
                          <a:solidFill>
                            <a:srgbClr val="000000"/>
                          </a:solidFill>
                          <a:effectLst/>
                          <a:latin typeface="+mn-lt"/>
                          <a:ea typeface="方正兰亭黑简体" panose="02000000000000000000" pitchFamily="2" charset="-122"/>
                        </a:rPr>
                        <a:t>性能</a:t>
                      </a:r>
                      <a:endParaRPr lang="zh-CN" altLang="en-US" sz="1400" b="0" i="0" u="none" strike="noStrike" dirty="0" smtClean="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effectLst/>
                          <a:latin typeface="+mn-lt"/>
                          <a:ea typeface="方正兰亭黑简体" panose="02000000000000000000" pitchFamily="2" charset="-122"/>
                        </a:rPr>
                        <a:t> 超强写入性能，数倍纯读性能提升</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marL="0" marR="0" lvl="0" indent="0" algn="r" defTabSz="914400" rtl="0" eaLnBrk="1" fontAlgn="ctr" latinLnBrk="0" hangingPunct="1">
                        <a:lnSpc>
                          <a:spcPct val="100000"/>
                        </a:lnSpc>
                        <a:spcBef>
                          <a:spcPts val="0"/>
                        </a:spcBef>
                        <a:spcAft>
                          <a:spcPts val="0"/>
                        </a:spcAft>
                        <a:buClrTx/>
                        <a:buSzTx/>
                        <a:buFontTx/>
                        <a:buNone/>
                        <a:defRPr/>
                      </a:pPr>
                      <a:r>
                        <a:rPr lang="zh-CN" altLang="en-US" sz="1400" b="0" i="0" u="none" strike="noStrike" dirty="0" smtClean="0">
                          <a:solidFill>
                            <a:srgbClr val="000000"/>
                          </a:solidFill>
                          <a:effectLst/>
                          <a:latin typeface="+mn-lt"/>
                          <a:ea typeface="方正兰亭黑简体" panose="02000000000000000000" pitchFamily="2" charset="-122"/>
                        </a:rPr>
                        <a:t>高可用</a:t>
                      </a:r>
                      <a:endParaRPr lang="zh-CN" altLang="en-US" sz="1400" b="0" i="0" u="none" strike="noStrike" dirty="0" smtClean="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effectLst/>
                          <a:latin typeface="+mn-lt"/>
                          <a:ea typeface="方正兰亭黑简体" panose="02000000000000000000" pitchFamily="2" charset="-122"/>
                        </a:rPr>
                        <a:t> 支持</a:t>
                      </a:r>
                      <a:r>
                        <a:rPr lang="en-US" altLang="zh-CN" sz="1400" b="0" i="0" u="none" strike="noStrike" dirty="0" smtClean="0">
                          <a:solidFill>
                            <a:srgbClr val="000000"/>
                          </a:solidFill>
                          <a:effectLst/>
                          <a:latin typeface="+mn-lt"/>
                          <a:ea typeface="方正兰亭黑简体" panose="02000000000000000000" pitchFamily="2" charset="-122"/>
                        </a:rPr>
                        <a:t>3AZ</a:t>
                      </a:r>
                      <a:r>
                        <a:rPr lang="zh-CN" altLang="en-US" sz="1400" b="0" i="0" u="none" strike="noStrike" dirty="0" smtClean="0">
                          <a:solidFill>
                            <a:srgbClr val="000000"/>
                          </a:solidFill>
                          <a:effectLst/>
                          <a:latin typeface="+mn-lt"/>
                          <a:ea typeface="方正兰亭黑简体" panose="02000000000000000000" pitchFamily="2" charset="-122"/>
                        </a:rPr>
                        <a:t>与单</a:t>
                      </a:r>
                      <a:r>
                        <a:rPr lang="en-US" altLang="zh-CN" sz="1400" b="0" i="0" u="none" strike="noStrike" dirty="0" smtClean="0">
                          <a:solidFill>
                            <a:srgbClr val="000000"/>
                          </a:solidFill>
                          <a:effectLst/>
                          <a:latin typeface="+mn-lt"/>
                          <a:ea typeface="方正兰亭黑简体" panose="02000000000000000000" pitchFamily="2" charset="-122"/>
                        </a:rPr>
                        <a:t>AZ</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algn="r" fontAlgn="ctr"/>
                      <a:r>
                        <a:rPr lang="zh-CN" altLang="en-US" sz="1400" u="none" strike="noStrike" dirty="0">
                          <a:effectLst/>
                          <a:latin typeface="+mn-lt"/>
                          <a:ea typeface="方正兰亭黑简体" panose="02000000000000000000" pitchFamily="2" charset="-122"/>
                        </a:rPr>
                        <a:t>节点规格</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en-US" sz="1400" u="none" strike="noStrike" dirty="0" smtClean="0">
                          <a:effectLst/>
                          <a:latin typeface="+mn-lt"/>
                          <a:ea typeface="方正兰亭黑简体" panose="02000000000000000000" pitchFamily="2" charset="-122"/>
                        </a:rPr>
                        <a:t> 4U16G\8U32G\16U64G\32U128G</a:t>
                      </a:r>
                      <a:endParaRPr 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372135">
                <a:tc>
                  <a:txBody>
                    <a:bodyPr/>
                    <a:lstStyle/>
                    <a:p>
                      <a:pPr algn="r" fontAlgn="ctr"/>
                      <a:r>
                        <a:rPr lang="zh-CN" altLang="en-US" sz="1400" u="none" strike="noStrike" dirty="0">
                          <a:effectLst/>
                          <a:latin typeface="+mn-lt"/>
                          <a:ea typeface="方正兰亭黑简体" panose="02000000000000000000" pitchFamily="2" charset="-122"/>
                        </a:rPr>
                        <a:t> </a:t>
                      </a:r>
                      <a:r>
                        <a:rPr lang="zh-CN" altLang="en-US" sz="1400" u="none" strike="noStrike" dirty="0" smtClean="0">
                          <a:effectLst/>
                          <a:latin typeface="+mn-lt"/>
                          <a:ea typeface="方正兰亭黑简体" panose="02000000000000000000" pitchFamily="2" charset="-122"/>
                        </a:rPr>
                        <a:t>节点</a:t>
                      </a:r>
                      <a:r>
                        <a:rPr lang="zh-CN" altLang="en-US" sz="1400" u="none" strike="noStrike" dirty="0">
                          <a:effectLst/>
                          <a:latin typeface="+mn-lt"/>
                          <a:ea typeface="方正兰亭黑简体" panose="02000000000000000000" pitchFamily="2" charset="-122"/>
                        </a:rPr>
                        <a:t>数量</a:t>
                      </a:r>
                      <a:endParaRPr lang="zh-CN" altLang="en-US"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en-US" altLang="zh-CN" sz="1400" u="none" strike="noStrike" dirty="0" smtClean="0">
                          <a:effectLst/>
                          <a:latin typeface="+mn-lt"/>
                          <a:ea typeface="方正兰亭黑简体" panose="02000000000000000000" pitchFamily="2" charset="-122"/>
                        </a:rPr>
                        <a:t> 3~200</a:t>
                      </a:r>
                      <a:endParaRPr lang="en-US" altLang="zh-CN" sz="1400" b="0" i="0" u="none" strike="noStrike" dirty="0">
                        <a:solidFill>
                          <a:srgbClr val="000000"/>
                        </a:solidFill>
                        <a:effectLst/>
                        <a:latin typeface="+mn-lt"/>
                        <a:ea typeface="方正兰亭黑简体" panose="02000000000000000000" pitchFamily="2" charset="-122"/>
                      </a:endParaRPr>
                    </a:p>
                  </a:txBody>
                  <a:tcPr marL="90000" marR="90000" marT="9525" marB="10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15" name="椭圆 14"/>
          <p:cNvSpPr/>
          <p:nvPr/>
        </p:nvSpPr>
        <p:spPr>
          <a:xfrm>
            <a:off x="2131492" y="1205083"/>
            <a:ext cx="4287084" cy="5176667"/>
          </a:xfrm>
          <a:prstGeom prst="ellipse">
            <a:avLst/>
          </a:prstGeom>
          <a:solidFill>
            <a:srgbClr val="F4F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屏幕剪辑"/>
          <p:cNvPicPr>
            <a:picLocks noChangeAspect="1"/>
          </p:cNvPicPr>
          <p:nvPr/>
        </p:nvPicPr>
        <p:blipFill rotWithShape="1">
          <a:blip r:embed="rId1">
            <a:extLst>
              <a:ext uri="{28A0092B-C50C-407E-A947-70E740481C1C}">
                <a14:useLocalDpi xmlns:a14="http://schemas.microsoft.com/office/drawing/2010/main" val="0"/>
              </a:ext>
            </a:extLst>
          </a:blip>
          <a:srcRect l="29023" t="13013" r="20326" b="-1"/>
          <a:stretch>
            <a:fillRect/>
          </a:stretch>
        </p:blipFill>
        <p:spPr>
          <a:xfrm>
            <a:off x="450673" y="1133075"/>
            <a:ext cx="5235388" cy="5295237"/>
          </a:xfrm>
          <a:prstGeom prst="ellipse">
            <a:avLst/>
          </a:prstGeom>
        </p:spPr>
      </p:pic>
      <p:sp>
        <p:nvSpPr>
          <p:cNvPr id="17" name="矩形 16"/>
          <p:cNvSpPr/>
          <p:nvPr/>
        </p:nvSpPr>
        <p:spPr>
          <a:xfrm>
            <a:off x="1483419" y="1856919"/>
            <a:ext cx="1368152" cy="504056"/>
          </a:xfrm>
          <a:prstGeom prst="rect">
            <a:avLst/>
          </a:prstGeom>
          <a:solidFill>
            <a:srgbClr val="817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弹性扩展</a:t>
            </a:r>
            <a:endParaRPr lang="zh-CN" altLang="en-US" sz="1800" dirty="0"/>
          </a:p>
        </p:txBody>
      </p:sp>
      <p:sp>
        <p:nvSpPr>
          <p:cNvPr id="18" name="矩形 17"/>
          <p:cNvSpPr/>
          <p:nvPr/>
        </p:nvSpPr>
        <p:spPr>
          <a:xfrm>
            <a:off x="3319623" y="1928927"/>
            <a:ext cx="1368152" cy="504056"/>
          </a:xfrm>
          <a:prstGeom prst="rect">
            <a:avLst/>
          </a:prstGeom>
          <a:solidFill>
            <a:srgbClr val="F25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超强读写</a:t>
            </a:r>
            <a:endParaRPr lang="zh-CN" altLang="en-US" sz="1800" dirty="0"/>
          </a:p>
        </p:txBody>
      </p:sp>
      <p:sp>
        <p:nvSpPr>
          <p:cNvPr id="19" name="矩形 18"/>
          <p:cNvSpPr/>
          <p:nvPr/>
        </p:nvSpPr>
        <p:spPr>
          <a:xfrm>
            <a:off x="4156099" y="3153063"/>
            <a:ext cx="1368152" cy="504056"/>
          </a:xfrm>
          <a:prstGeom prst="rect">
            <a:avLst/>
          </a:prstGeom>
          <a:solidFill>
            <a:srgbClr val="97B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高可用</a:t>
            </a:r>
            <a:r>
              <a:rPr lang="en-US" altLang="zh-CN" sz="1800" dirty="0" smtClean="0"/>
              <a:t>&amp;</a:t>
            </a:r>
            <a:r>
              <a:rPr lang="zh-CN" altLang="en-US" sz="1800" dirty="0" smtClean="0"/>
              <a:t>故障容忍</a:t>
            </a:r>
            <a:endParaRPr lang="zh-CN" altLang="en-US" sz="1800" dirty="0"/>
          </a:p>
        </p:txBody>
      </p:sp>
      <p:sp>
        <p:nvSpPr>
          <p:cNvPr id="20" name="矩形 19"/>
          <p:cNvSpPr/>
          <p:nvPr/>
        </p:nvSpPr>
        <p:spPr>
          <a:xfrm>
            <a:off x="3859683" y="4540541"/>
            <a:ext cx="1368152" cy="504056"/>
          </a:xfrm>
          <a:prstGeom prst="rect">
            <a:avLst/>
          </a:prstGeom>
          <a:solidFill>
            <a:srgbClr val="48A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强</a:t>
            </a:r>
            <a:r>
              <a:rPr lang="zh-CN" altLang="en-US" sz="1800" dirty="0" smtClean="0"/>
              <a:t>一致性</a:t>
            </a:r>
            <a:endParaRPr lang="zh-CN" altLang="en-US" sz="1800" dirty="0"/>
          </a:p>
        </p:txBody>
      </p:sp>
      <p:sp>
        <p:nvSpPr>
          <p:cNvPr id="21" name="矩形 20"/>
          <p:cNvSpPr/>
          <p:nvPr/>
        </p:nvSpPr>
        <p:spPr>
          <a:xfrm>
            <a:off x="619323" y="3153063"/>
            <a:ext cx="1368152" cy="504056"/>
          </a:xfrm>
          <a:prstGeom prst="rect">
            <a:avLst/>
          </a:prstGeom>
          <a:solidFill>
            <a:srgbClr val="F25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计算存储分离</a:t>
            </a:r>
            <a:endParaRPr lang="zh-CN" altLang="en-US" sz="1800" dirty="0"/>
          </a:p>
        </p:txBody>
      </p:sp>
      <p:sp>
        <p:nvSpPr>
          <p:cNvPr id="22" name="矩形 21"/>
          <p:cNvSpPr/>
          <p:nvPr/>
        </p:nvSpPr>
        <p:spPr>
          <a:xfrm>
            <a:off x="979363" y="4540541"/>
            <a:ext cx="1152128" cy="772762"/>
          </a:xfrm>
          <a:prstGeom prst="rect">
            <a:avLst/>
          </a:prstGeom>
          <a:solidFill>
            <a:srgbClr val="23AB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t>无</a:t>
            </a:r>
            <a:r>
              <a:rPr lang="en-US" altLang="zh-CN" sz="1800" dirty="0" smtClean="0"/>
              <a:t>Full GC</a:t>
            </a:r>
            <a:r>
              <a:rPr lang="zh-CN" altLang="en-US" sz="1800" dirty="0" smtClean="0"/>
              <a:t>问题</a:t>
            </a:r>
            <a:endParaRPr lang="zh-CN" altLang="en-US" sz="1800" dirty="0"/>
          </a:p>
        </p:txBody>
      </p:sp>
      <p:sp>
        <p:nvSpPr>
          <p:cNvPr id="23" name="矩形 22"/>
          <p:cNvSpPr/>
          <p:nvPr/>
        </p:nvSpPr>
        <p:spPr>
          <a:xfrm>
            <a:off x="2491531" y="5266432"/>
            <a:ext cx="1152128" cy="772762"/>
          </a:xfrm>
          <a:prstGeom prst="rect">
            <a:avLst/>
          </a:prstGeom>
          <a:solidFill>
            <a:srgbClr val="A78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CQL</a:t>
            </a:r>
            <a:r>
              <a:rPr lang="zh-CN" altLang="en-US" sz="1800" dirty="0" smtClean="0"/>
              <a:t>语言</a:t>
            </a:r>
            <a:endParaRPr lang="zh-CN" altLang="en-US" sz="1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GaussDB</a:t>
            </a:r>
            <a:r>
              <a:rPr lang="en-US" altLang="zh-CN" dirty="0" smtClean="0"/>
              <a:t>(for </a:t>
            </a:r>
            <a:r>
              <a:rPr lang="en-US" altLang="zh-CN" dirty="0"/>
              <a:t>Cassandra) </a:t>
            </a:r>
            <a:r>
              <a:rPr lang="zh-CN" altLang="en-US" dirty="0"/>
              <a:t>客户</a:t>
            </a:r>
            <a:r>
              <a:rPr lang="zh-CN" altLang="en-US" dirty="0" smtClean="0"/>
              <a:t>案例</a:t>
            </a:r>
            <a:r>
              <a:rPr lang="en-US" altLang="zh-CN" dirty="0" smtClean="0"/>
              <a:t> - </a:t>
            </a:r>
            <a:r>
              <a:rPr lang="zh-CN" altLang="en-US" dirty="0" smtClean="0"/>
              <a:t>工业</a:t>
            </a:r>
            <a:r>
              <a:rPr lang="zh-CN" altLang="en-US" dirty="0"/>
              <a:t>制造</a:t>
            </a:r>
            <a:r>
              <a:rPr lang="en-US" altLang="zh-CN" dirty="0"/>
              <a:t>&amp;</a:t>
            </a:r>
            <a:r>
              <a:rPr lang="zh-CN" altLang="en-US" dirty="0" smtClean="0"/>
              <a:t>气象</a:t>
            </a:r>
            <a:endParaRPr lang="zh-CN" altLang="en-US" dirty="0"/>
          </a:p>
        </p:txBody>
      </p:sp>
      <p:grpSp>
        <p:nvGrpSpPr>
          <p:cNvPr id="3" name="组合 2"/>
          <p:cNvGrpSpPr/>
          <p:nvPr/>
        </p:nvGrpSpPr>
        <p:grpSpPr>
          <a:xfrm>
            <a:off x="442913" y="1347407"/>
            <a:ext cx="7155307" cy="4737862"/>
            <a:chOff x="321939" y="1111169"/>
            <a:chExt cx="7155307" cy="4737862"/>
          </a:xfrm>
        </p:grpSpPr>
        <p:sp>
          <p:nvSpPr>
            <p:cNvPr id="4" name="矩形 3"/>
            <p:cNvSpPr/>
            <p:nvPr/>
          </p:nvSpPr>
          <p:spPr>
            <a:xfrm>
              <a:off x="340895" y="1111170"/>
              <a:ext cx="7136351" cy="2648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矩形 4"/>
            <p:cNvSpPr/>
            <p:nvPr/>
          </p:nvSpPr>
          <p:spPr>
            <a:xfrm>
              <a:off x="340894" y="3759280"/>
              <a:ext cx="7136351" cy="20897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6" name="组合 5"/>
            <p:cNvGrpSpPr/>
            <p:nvPr/>
          </p:nvGrpSpPr>
          <p:grpSpPr>
            <a:xfrm>
              <a:off x="994551" y="1111169"/>
              <a:ext cx="6267889" cy="2834455"/>
              <a:chOff x="1192282" y="1134499"/>
              <a:chExt cx="9758970" cy="3618605"/>
            </a:xfrm>
          </p:grpSpPr>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4617231" y="2653102"/>
                <a:ext cx="464865" cy="464865"/>
              </a:xfrm>
              <a:prstGeom prst="rect">
                <a:avLst/>
              </a:prstGeom>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833901" y="3337764"/>
                <a:ext cx="618046" cy="535125"/>
              </a:xfrm>
              <a:prstGeom prst="rect">
                <a:avLst/>
              </a:prstGeom>
            </p:spPr>
          </p:pic>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832599" y="2655115"/>
                <a:ext cx="644605" cy="558122"/>
              </a:xfrm>
              <a:prstGeom prst="rect">
                <a:avLst/>
              </a:prstGeom>
            </p:spPr>
          </p:pic>
          <p:sp>
            <p:nvSpPr>
              <p:cNvPr id="34" name="文本框 33"/>
              <p:cNvSpPr txBox="1"/>
              <p:nvPr/>
            </p:nvSpPr>
            <p:spPr>
              <a:xfrm>
                <a:off x="2832602" y="2929228"/>
                <a:ext cx="452246" cy="353631"/>
              </a:xfrm>
              <a:prstGeom prst="rect">
                <a:avLst/>
              </a:prstGeom>
              <a:noFill/>
            </p:spPr>
            <p:txBody>
              <a:bodyPr wrap="none" rtlCol="0">
                <a:spAutoFit/>
              </a:bodyPr>
              <a:lstStyle/>
              <a:p>
                <a:r>
                  <a:rPr kumimoji="1" lang="en-US" altLang="zh-CN" sz="1200" dirty="0" smtClean="0">
                    <a:solidFill>
                      <a:srgbClr val="002060"/>
                    </a:solidFill>
                    <a:cs typeface="黑体" panose="02010609060101010101" pitchFamily="49" charset="-122"/>
                  </a:rPr>
                  <a:t>…</a:t>
                </a:r>
                <a:endParaRPr kumimoji="1" lang="zh-CN" altLang="en-US" sz="1200" dirty="0">
                  <a:solidFill>
                    <a:srgbClr val="002060"/>
                  </a:solidFill>
                  <a:cs typeface="黑体" panose="02010609060101010101" pitchFamily="49" charset="-122"/>
                </a:endParaRPr>
              </a:p>
            </p:txBody>
          </p:sp>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3742" y="1780879"/>
                <a:ext cx="319505" cy="319504"/>
              </a:xfrm>
              <a:prstGeom prst="rect">
                <a:avLst/>
              </a:prstGeom>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3769" y="2640498"/>
                <a:ext cx="299454" cy="299453"/>
              </a:xfrm>
              <a:prstGeom prst="rect">
                <a:avLst/>
              </a:prstGeom>
            </p:spPr>
          </p:pic>
          <p:pic>
            <p:nvPicPr>
              <p:cNvPr id="37" name="图片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3771" y="3592362"/>
                <a:ext cx="279450" cy="279450"/>
              </a:xfrm>
              <a:prstGeom prst="rect">
                <a:avLst/>
              </a:prstGeom>
            </p:spPr>
          </p:pic>
          <p:pic>
            <p:nvPicPr>
              <p:cNvPr id="38" name="图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8418" y="2558566"/>
                <a:ext cx="1052834" cy="779198"/>
              </a:xfrm>
              <a:prstGeom prst="rect">
                <a:avLst/>
              </a:prstGeom>
            </p:spPr>
          </p:pic>
          <p:sp>
            <p:nvSpPr>
              <p:cNvPr id="39" name="文本框 38"/>
              <p:cNvSpPr txBox="1"/>
              <p:nvPr/>
            </p:nvSpPr>
            <p:spPr>
              <a:xfrm>
                <a:off x="4441896" y="3191984"/>
                <a:ext cx="1245924" cy="353631"/>
              </a:xfrm>
              <a:prstGeom prst="rect">
                <a:avLst/>
              </a:prstGeom>
              <a:noFill/>
            </p:spPr>
            <p:txBody>
              <a:bodyPr wrap="none" rtlCol="0">
                <a:spAutoFit/>
              </a:bodyPr>
              <a:lstStyle/>
              <a:p>
                <a:r>
                  <a:rPr kumimoji="1" lang="zh-CN" altLang="en-US" sz="1200" dirty="0" smtClean="0">
                    <a:cs typeface="黑体" panose="02010609060101010101" pitchFamily="49" charset="-122"/>
                  </a:rPr>
                  <a:t>无线基站</a:t>
                </a:r>
                <a:endParaRPr kumimoji="1" lang="zh-CN" altLang="en-US" sz="1200" dirty="0">
                  <a:cs typeface="黑体" panose="02010609060101010101" pitchFamily="49" charset="-122"/>
                </a:endParaRPr>
              </a:p>
            </p:txBody>
          </p:sp>
          <p:cxnSp>
            <p:nvCxnSpPr>
              <p:cNvPr id="40" name="直线箭头连接符 29"/>
              <p:cNvCxnSpPr/>
              <p:nvPr/>
            </p:nvCxnSpPr>
            <p:spPr>
              <a:xfrm flipV="1">
                <a:off x="3550275" y="2929230"/>
                <a:ext cx="917351" cy="1072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32"/>
              <p:cNvCxnSpPr/>
              <p:nvPr/>
            </p:nvCxnSpPr>
            <p:spPr>
              <a:xfrm>
                <a:off x="5161462" y="2929229"/>
                <a:ext cx="73954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34"/>
              <p:cNvCxnSpPr/>
              <p:nvPr/>
            </p:nvCxnSpPr>
            <p:spPr>
              <a:xfrm>
                <a:off x="9200988" y="2929615"/>
                <a:ext cx="595672"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91470" y="2029843"/>
                <a:ext cx="569058" cy="480218"/>
              </a:xfrm>
              <a:prstGeom prst="rect">
                <a:avLst/>
              </a:prstGeom>
            </p:spPr>
          </p:pic>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832599" y="2186198"/>
                <a:ext cx="644605" cy="558122"/>
              </a:xfrm>
              <a:prstGeom prst="rect">
                <a:avLst/>
              </a:prstGeom>
            </p:spPr>
          </p:pic>
          <p:sp>
            <p:nvSpPr>
              <p:cNvPr id="45" name="文本框 44"/>
              <p:cNvSpPr txBox="1"/>
              <p:nvPr/>
            </p:nvSpPr>
            <p:spPr>
              <a:xfrm>
                <a:off x="1290511" y="2063717"/>
                <a:ext cx="1006324" cy="589384"/>
              </a:xfrm>
              <a:prstGeom prst="rect">
                <a:avLst/>
              </a:prstGeom>
              <a:noFill/>
            </p:spPr>
            <p:txBody>
              <a:bodyPr wrap="none" rtlCol="0">
                <a:spAutoFit/>
              </a:bodyPr>
              <a:lstStyle/>
              <a:p>
                <a:pPr algn="ctr"/>
                <a:r>
                  <a:rPr kumimoji="1" lang="zh-CN" altLang="en-US" sz="1200" dirty="0" smtClean="0">
                    <a:cs typeface="黑体" panose="02010609060101010101" pitchFamily="49" charset="-122"/>
                  </a:rPr>
                  <a:t>工业</a:t>
                </a:r>
                <a:endParaRPr kumimoji="1" lang="en-US" altLang="zh-CN" sz="1200" dirty="0" smtClean="0">
                  <a:cs typeface="黑体" panose="02010609060101010101" pitchFamily="49" charset="-122"/>
                </a:endParaRPr>
              </a:p>
              <a:p>
                <a:pPr algn="ctr"/>
                <a:r>
                  <a:rPr kumimoji="1" lang="zh-CN" altLang="en-US" sz="1200" dirty="0" smtClean="0">
                    <a:cs typeface="黑体" panose="02010609060101010101" pitchFamily="49" charset="-122"/>
                  </a:rPr>
                  <a:t>显示屏</a:t>
                </a:r>
                <a:endParaRPr kumimoji="1" lang="en-US" altLang="zh-CN" sz="1200" dirty="0" smtClean="0">
                  <a:cs typeface="黑体" panose="02010609060101010101" pitchFamily="49" charset="-122"/>
                </a:endParaRPr>
              </a:p>
            </p:txBody>
          </p:sp>
          <p:sp>
            <p:nvSpPr>
              <p:cNvPr id="46" name="文本框 45"/>
              <p:cNvSpPr txBox="1"/>
              <p:nvPr/>
            </p:nvSpPr>
            <p:spPr>
              <a:xfrm>
                <a:off x="1290510" y="3927966"/>
                <a:ext cx="1006324" cy="825138"/>
              </a:xfrm>
              <a:prstGeom prst="rect">
                <a:avLst/>
              </a:prstGeom>
              <a:noFill/>
            </p:spPr>
            <p:txBody>
              <a:bodyPr wrap="none" rtlCol="0">
                <a:spAutoFit/>
              </a:bodyPr>
              <a:lstStyle/>
              <a:p>
                <a:pPr algn="ctr"/>
                <a:r>
                  <a:rPr kumimoji="1" lang="zh-CN" altLang="en-US" sz="1200" dirty="0" smtClean="0">
                    <a:cs typeface="黑体" panose="02010609060101010101" pitchFamily="49" charset="-122"/>
                  </a:rPr>
                  <a:t>运动</a:t>
                </a:r>
                <a:endParaRPr kumimoji="1" lang="en-US" altLang="zh-CN" sz="1200" dirty="0" smtClean="0">
                  <a:cs typeface="黑体" panose="02010609060101010101" pitchFamily="49" charset="-122"/>
                </a:endParaRPr>
              </a:p>
              <a:p>
                <a:pPr algn="ctr"/>
                <a:r>
                  <a:rPr kumimoji="1" lang="zh-CN" altLang="en-US" sz="1200" dirty="0" smtClean="0">
                    <a:cs typeface="黑体" panose="02010609060101010101" pitchFamily="49" charset="-122"/>
                  </a:rPr>
                  <a:t>控制器</a:t>
                </a:r>
                <a:endParaRPr kumimoji="1" lang="en-US" altLang="zh-CN" sz="1200" dirty="0" smtClean="0">
                  <a:cs typeface="黑体" panose="02010609060101010101" pitchFamily="49" charset="-122"/>
                </a:endParaRPr>
              </a:p>
              <a:p>
                <a:pPr algn="ctr"/>
                <a:endParaRPr kumimoji="1" lang="zh-CN" altLang="en-US" sz="1200" dirty="0">
                  <a:cs typeface="黑体" panose="02010609060101010101" pitchFamily="49" charset="-122"/>
                </a:endParaRPr>
              </a:p>
            </p:txBody>
          </p:sp>
          <p:sp>
            <p:nvSpPr>
              <p:cNvPr id="47" name="文本框 46"/>
              <p:cNvSpPr txBox="1"/>
              <p:nvPr/>
            </p:nvSpPr>
            <p:spPr>
              <a:xfrm>
                <a:off x="1192282" y="2975164"/>
                <a:ext cx="1245924" cy="589384"/>
              </a:xfrm>
              <a:prstGeom prst="rect">
                <a:avLst/>
              </a:prstGeom>
              <a:noFill/>
            </p:spPr>
            <p:txBody>
              <a:bodyPr wrap="none" rtlCol="0">
                <a:spAutoFit/>
              </a:bodyPr>
              <a:lstStyle/>
              <a:p>
                <a:pPr algn="ctr"/>
                <a:r>
                  <a:rPr kumimoji="1" lang="zh-CN" altLang="en-US" sz="1200" dirty="0" smtClean="0">
                    <a:cs typeface="黑体" panose="02010609060101010101" pitchFamily="49" charset="-122"/>
                  </a:rPr>
                  <a:t>移动终端</a:t>
                </a:r>
                <a:endParaRPr kumimoji="1" lang="en-US" altLang="zh-CN" sz="1200" dirty="0" smtClean="0">
                  <a:cs typeface="黑体" panose="02010609060101010101" pitchFamily="49" charset="-122"/>
                </a:endParaRPr>
              </a:p>
              <a:p>
                <a:pPr algn="ctr"/>
                <a:endParaRPr kumimoji="1" lang="zh-CN" altLang="en-US" sz="1200" dirty="0">
                  <a:cs typeface="黑体" panose="02010609060101010101" pitchFamily="49" charset="-122"/>
                </a:endParaRPr>
              </a:p>
            </p:txBody>
          </p:sp>
          <p:sp>
            <p:nvSpPr>
              <p:cNvPr id="48" name="文本框 47"/>
              <p:cNvSpPr txBox="1"/>
              <p:nvPr/>
            </p:nvSpPr>
            <p:spPr>
              <a:xfrm>
                <a:off x="3477204" y="2380671"/>
                <a:ext cx="1091990" cy="589384"/>
              </a:xfrm>
              <a:prstGeom prst="rect">
                <a:avLst/>
              </a:prstGeom>
              <a:noFill/>
            </p:spPr>
            <p:txBody>
              <a:bodyPr wrap="square" rtlCol="0">
                <a:spAutoFit/>
              </a:bodyPr>
              <a:lstStyle/>
              <a:p>
                <a:pPr algn="ctr"/>
                <a:r>
                  <a:rPr kumimoji="1" lang="zh-CN" altLang="en-US" sz="1200" dirty="0" smtClean="0">
                    <a:cs typeface="黑体" panose="02010609060101010101" pitchFamily="49" charset="-122"/>
                  </a:rPr>
                  <a:t>车辆工况数据</a:t>
                </a:r>
                <a:endParaRPr kumimoji="1" lang="zh-CN" altLang="en-US" sz="1200" dirty="0">
                  <a:cs typeface="黑体" panose="02010609060101010101" pitchFamily="49" charset="-122"/>
                </a:endParaRPr>
              </a:p>
            </p:txBody>
          </p:sp>
          <p:pic>
            <p:nvPicPr>
              <p:cNvPr id="49" name="图片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05742" y="2683722"/>
                <a:ext cx="569058" cy="480218"/>
              </a:xfrm>
              <a:prstGeom prst="rect">
                <a:avLst/>
              </a:prstGeom>
            </p:spPr>
          </p:pic>
          <p:pic>
            <p:nvPicPr>
              <p:cNvPr id="50" name="图片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05742" y="3808438"/>
                <a:ext cx="569058" cy="480218"/>
              </a:xfrm>
              <a:prstGeom prst="rect">
                <a:avLst/>
              </a:prstGeom>
            </p:spPr>
          </p:pic>
          <p:sp>
            <p:nvSpPr>
              <p:cNvPr id="51" name="文本框 50"/>
              <p:cNvSpPr txBox="1"/>
              <p:nvPr/>
            </p:nvSpPr>
            <p:spPr>
              <a:xfrm>
                <a:off x="8412428" y="3200941"/>
                <a:ext cx="452246" cy="353631"/>
              </a:xfrm>
              <a:prstGeom prst="rect">
                <a:avLst/>
              </a:prstGeom>
              <a:noFill/>
            </p:spPr>
            <p:txBody>
              <a:bodyPr wrap="none" rtlCol="0">
                <a:spAutoFit/>
              </a:bodyPr>
              <a:lstStyle/>
              <a:p>
                <a:r>
                  <a:rPr kumimoji="1" lang="en-US" altLang="zh-CN" sz="1200" dirty="0" smtClean="0">
                    <a:solidFill>
                      <a:srgbClr val="002060"/>
                    </a:solidFill>
                    <a:cs typeface="黑体" panose="02010609060101010101" pitchFamily="49" charset="-122"/>
                  </a:rPr>
                  <a:t>…</a:t>
                </a:r>
                <a:endParaRPr kumimoji="1" lang="zh-CN" altLang="en-US" sz="1200" dirty="0">
                  <a:solidFill>
                    <a:srgbClr val="002060"/>
                  </a:solidFill>
                  <a:cs typeface="黑体" panose="02010609060101010101" pitchFamily="49" charset="-122"/>
                </a:endParaRPr>
              </a:p>
            </p:txBody>
          </p:sp>
          <p:cxnSp>
            <p:nvCxnSpPr>
              <p:cNvPr id="52" name="直线箭头连接符 49"/>
              <p:cNvCxnSpPr/>
              <p:nvPr/>
            </p:nvCxnSpPr>
            <p:spPr>
              <a:xfrm>
                <a:off x="6896402" y="2954003"/>
                <a:ext cx="122134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11786" y="2510061"/>
                <a:ext cx="884616" cy="788328"/>
              </a:xfrm>
              <a:prstGeom prst="rect">
                <a:avLst/>
              </a:prstGeom>
            </p:spPr>
          </p:pic>
          <p:sp>
            <p:nvSpPr>
              <p:cNvPr id="54" name="文本框 53"/>
              <p:cNvSpPr txBox="1"/>
              <p:nvPr/>
            </p:nvSpPr>
            <p:spPr>
              <a:xfrm>
                <a:off x="4884369" y="2437944"/>
                <a:ext cx="1485524" cy="353631"/>
              </a:xfrm>
              <a:prstGeom prst="rect">
                <a:avLst/>
              </a:prstGeom>
              <a:noFill/>
            </p:spPr>
            <p:txBody>
              <a:bodyPr wrap="none" rtlCol="0">
                <a:spAutoFit/>
              </a:bodyPr>
              <a:lstStyle/>
              <a:p>
                <a:pPr algn="ctr"/>
                <a:r>
                  <a:rPr kumimoji="1" lang="zh-CN" altLang="en-US" sz="1200" dirty="0" smtClean="0">
                    <a:cs typeface="黑体" panose="02010609060101010101" pitchFamily="49" charset="-122"/>
                  </a:rPr>
                  <a:t>无线到有线</a:t>
                </a:r>
                <a:endParaRPr kumimoji="1" lang="zh-CN" altLang="en-US" sz="1200" dirty="0">
                  <a:cs typeface="黑体" panose="02010609060101010101" pitchFamily="49" charset="-122"/>
                </a:endParaRPr>
              </a:p>
            </p:txBody>
          </p:sp>
          <p:sp>
            <p:nvSpPr>
              <p:cNvPr id="55" name="文本框 54"/>
              <p:cNvSpPr txBox="1"/>
              <p:nvPr/>
            </p:nvSpPr>
            <p:spPr>
              <a:xfrm>
                <a:off x="6901477" y="2414746"/>
                <a:ext cx="1104519" cy="589384"/>
              </a:xfrm>
              <a:prstGeom prst="rect">
                <a:avLst/>
              </a:prstGeom>
              <a:noFill/>
            </p:spPr>
            <p:txBody>
              <a:bodyPr wrap="square" rtlCol="0">
                <a:spAutoFit/>
              </a:bodyPr>
              <a:lstStyle/>
              <a:p>
                <a:pPr algn="ctr"/>
                <a:r>
                  <a:rPr kumimoji="1" lang="zh-CN" altLang="en-US" sz="1200" dirty="0" smtClean="0">
                    <a:cs typeface="黑体" panose="02010609060101010101" pitchFamily="49" charset="-122"/>
                  </a:rPr>
                  <a:t>指定</a:t>
                </a:r>
                <a:r>
                  <a:rPr kumimoji="1" lang="en-US" altLang="zh-CN" sz="1200" dirty="0" smtClean="0">
                    <a:cs typeface="黑体" panose="02010609060101010101" pitchFamily="49" charset="-122"/>
                  </a:rPr>
                  <a:t>IP</a:t>
                </a:r>
                <a:r>
                  <a:rPr kumimoji="1" lang="zh-CN" altLang="en-US" sz="1200" dirty="0" smtClean="0">
                    <a:cs typeface="黑体" panose="02010609060101010101" pitchFamily="49" charset="-122"/>
                  </a:rPr>
                  <a:t>与端口</a:t>
                </a:r>
                <a:endParaRPr kumimoji="1" lang="zh-CN" altLang="en-US" sz="1200" dirty="0">
                  <a:cs typeface="黑体" panose="02010609060101010101" pitchFamily="49" charset="-122"/>
                </a:endParaRPr>
              </a:p>
            </p:txBody>
          </p:sp>
          <p:sp>
            <p:nvSpPr>
              <p:cNvPr id="56" name="矩形 55"/>
              <p:cNvSpPr/>
              <p:nvPr/>
            </p:nvSpPr>
            <p:spPr>
              <a:xfrm>
                <a:off x="8169002" y="1429191"/>
                <a:ext cx="1034477" cy="30120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p>
            </p:txBody>
          </p:sp>
          <p:sp>
            <p:nvSpPr>
              <p:cNvPr id="57" name="矩形 56"/>
              <p:cNvSpPr/>
              <p:nvPr/>
            </p:nvSpPr>
            <p:spPr>
              <a:xfrm>
                <a:off x="8169002" y="1429191"/>
                <a:ext cx="1034477" cy="3899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p>
            </p:txBody>
          </p:sp>
          <p:pic>
            <p:nvPicPr>
              <p:cNvPr id="58" name="图片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83833" y="1446902"/>
                <a:ext cx="411992" cy="409448"/>
              </a:xfrm>
              <a:prstGeom prst="rect">
                <a:avLst/>
              </a:prstGeom>
            </p:spPr>
          </p:pic>
          <p:sp>
            <p:nvSpPr>
              <p:cNvPr id="59" name="文本框 58"/>
              <p:cNvSpPr txBox="1"/>
              <p:nvPr/>
            </p:nvSpPr>
            <p:spPr>
              <a:xfrm>
                <a:off x="7986243" y="1134499"/>
                <a:ext cx="1403163" cy="353631"/>
              </a:xfrm>
              <a:prstGeom prst="rect">
                <a:avLst/>
              </a:prstGeom>
              <a:noFill/>
            </p:spPr>
            <p:txBody>
              <a:bodyPr wrap="none" rtlCol="0">
                <a:spAutoFit/>
              </a:bodyPr>
              <a:lstStyle/>
              <a:p>
                <a:r>
                  <a:rPr kumimoji="1" lang="en-US" altLang="zh-CN" sz="1200" dirty="0" smtClean="0">
                    <a:cs typeface="Al Bayan Plain" charset="-78"/>
                  </a:rPr>
                  <a:t>Cassandra</a:t>
                </a:r>
                <a:endParaRPr kumimoji="1" lang="en-US" altLang="zh-CN" sz="1200" dirty="0" smtClean="0">
                  <a:cs typeface="Al Bayan Plain" charset="-78"/>
                </a:endParaRPr>
              </a:p>
            </p:txBody>
          </p:sp>
          <p:pic>
            <p:nvPicPr>
              <p:cNvPr id="60" name="图片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81798" y="2602400"/>
                <a:ext cx="486073" cy="486074"/>
              </a:xfrm>
              <a:prstGeom prst="rect">
                <a:avLst/>
              </a:prstGeom>
            </p:spPr>
          </p:pic>
          <p:sp>
            <p:nvSpPr>
              <p:cNvPr id="61" name="矩形 60"/>
              <p:cNvSpPr/>
              <p:nvPr/>
            </p:nvSpPr>
            <p:spPr>
              <a:xfrm>
                <a:off x="1306346" y="1459015"/>
                <a:ext cx="1034477" cy="30120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p>
            </p:txBody>
          </p:sp>
          <p:sp>
            <p:nvSpPr>
              <p:cNvPr id="62" name="文本框 61"/>
              <p:cNvSpPr txBox="1"/>
              <p:nvPr/>
            </p:nvSpPr>
            <p:spPr>
              <a:xfrm>
                <a:off x="2292337" y="1933776"/>
                <a:ext cx="1725128" cy="353631"/>
              </a:xfrm>
              <a:prstGeom prst="rect">
                <a:avLst/>
              </a:prstGeom>
              <a:noFill/>
            </p:spPr>
            <p:txBody>
              <a:bodyPr wrap="none" rtlCol="0">
                <a:spAutoFit/>
              </a:bodyPr>
              <a:lstStyle/>
              <a:p>
                <a:pPr algn="ctr"/>
                <a:r>
                  <a:rPr kumimoji="1" lang="zh-CN" altLang="en-US" sz="1200" dirty="0" smtClean="0">
                    <a:cs typeface="黑体" panose="02010609060101010101" pitchFamily="49" charset="-122"/>
                  </a:rPr>
                  <a:t>产品主控制柜</a:t>
                </a:r>
                <a:endParaRPr kumimoji="1" lang="zh-CN" altLang="en-US" sz="1200" dirty="0">
                  <a:cs typeface="黑体" panose="02010609060101010101" pitchFamily="49" charset="-122"/>
                </a:endParaRPr>
              </a:p>
            </p:txBody>
          </p:sp>
          <p:cxnSp>
            <p:nvCxnSpPr>
              <p:cNvPr id="63" name="直线箭头连接符 64"/>
              <p:cNvCxnSpPr/>
              <p:nvPr/>
            </p:nvCxnSpPr>
            <p:spPr>
              <a:xfrm>
                <a:off x="2334847" y="2937071"/>
                <a:ext cx="427092" cy="9628"/>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1067811" y="3817322"/>
              <a:ext cx="6204590" cy="1928278"/>
              <a:chOff x="939334" y="1421342"/>
              <a:chExt cx="7872069" cy="2711612"/>
            </a:xfrm>
          </p:grpSpPr>
          <p:pic>
            <p:nvPicPr>
              <p:cNvPr id="11" name="图片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97079" y="1427607"/>
                <a:ext cx="689219" cy="653288"/>
              </a:xfrm>
              <a:prstGeom prst="rect">
                <a:avLst/>
              </a:prstGeom>
            </p:spPr>
          </p:pic>
          <p:pic>
            <p:nvPicPr>
              <p:cNvPr id="12" name="图片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40833" y="2090089"/>
                <a:ext cx="870570" cy="870570"/>
              </a:xfrm>
              <a:prstGeom prst="rect">
                <a:avLst/>
              </a:prstGeom>
            </p:spPr>
          </p:pic>
          <p:pic>
            <p:nvPicPr>
              <p:cNvPr id="13" name="图片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9334" y="1665757"/>
                <a:ext cx="651496" cy="508981"/>
              </a:xfrm>
              <a:prstGeom prst="rect">
                <a:avLst/>
              </a:prstGeom>
            </p:spPr>
          </p:pic>
          <p:pic>
            <p:nvPicPr>
              <p:cNvPr id="14" name="图片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580631" y="3499141"/>
                <a:ext cx="1350019" cy="633813"/>
              </a:xfrm>
              <a:prstGeom prst="rect">
                <a:avLst/>
              </a:prstGeom>
            </p:spPr>
          </p:pic>
          <p:sp>
            <p:nvSpPr>
              <p:cNvPr id="15" name="文本框 14"/>
              <p:cNvSpPr txBox="1"/>
              <p:nvPr/>
            </p:nvSpPr>
            <p:spPr>
              <a:xfrm>
                <a:off x="4968859" y="1421342"/>
                <a:ext cx="1310180" cy="389526"/>
              </a:xfrm>
              <a:prstGeom prst="rect">
                <a:avLst/>
              </a:prstGeom>
              <a:noFill/>
            </p:spPr>
            <p:txBody>
              <a:bodyPr wrap="none" rtlCol="0">
                <a:spAutoFit/>
              </a:bodyPr>
              <a:lstStyle/>
              <a:p>
                <a:pPr algn="ctr"/>
                <a:r>
                  <a:rPr kumimoji="1" lang="en-US" altLang="zh-CN" sz="1200" dirty="0" smtClean="0">
                    <a:cs typeface="Al Bayan Plain" charset="-78"/>
                  </a:rPr>
                  <a:t>Data Center</a:t>
                </a:r>
                <a:endParaRPr kumimoji="1" lang="en-US" altLang="zh-CN" sz="1200" dirty="0" smtClean="0">
                  <a:cs typeface="Al Bayan Plain" charset="-78"/>
                </a:endParaRPr>
              </a:p>
            </p:txBody>
          </p:sp>
          <p:pic>
            <p:nvPicPr>
              <p:cNvPr id="16" name="图片 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60495" y="2310841"/>
                <a:ext cx="509785" cy="509785"/>
              </a:xfrm>
              <a:prstGeom prst="rect">
                <a:avLst/>
              </a:prstGeom>
            </p:spPr>
          </p:pic>
          <p:pic>
            <p:nvPicPr>
              <p:cNvPr id="17" name="图片 1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1513" y="2149786"/>
                <a:ext cx="1220350" cy="1220350"/>
              </a:xfrm>
              <a:prstGeom prst="rect">
                <a:avLst/>
              </a:prstGeom>
            </p:spPr>
          </p:pic>
          <p:pic>
            <p:nvPicPr>
              <p:cNvPr id="18" name="图片 1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237221" y="1984141"/>
                <a:ext cx="813802" cy="813802"/>
              </a:xfrm>
              <a:prstGeom prst="rect">
                <a:avLst/>
              </a:prstGeom>
            </p:spPr>
          </p:pic>
          <p:pic>
            <p:nvPicPr>
              <p:cNvPr id="19" name="图片 1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784244" y="2149786"/>
                <a:ext cx="496012" cy="588129"/>
              </a:xfrm>
              <a:prstGeom prst="rect">
                <a:avLst/>
              </a:prstGeom>
            </p:spPr>
          </p:pic>
          <p:pic>
            <p:nvPicPr>
              <p:cNvPr id="20" name="图片 1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005592" y="2174738"/>
                <a:ext cx="539112" cy="639233"/>
              </a:xfrm>
              <a:prstGeom prst="rect">
                <a:avLst/>
              </a:prstGeom>
            </p:spPr>
          </p:pic>
          <p:cxnSp>
            <p:nvCxnSpPr>
              <p:cNvPr id="21" name="直线箭头连接符 24"/>
              <p:cNvCxnSpPr/>
              <p:nvPr/>
            </p:nvCxnSpPr>
            <p:spPr>
              <a:xfrm flipV="1">
                <a:off x="1622877" y="2558501"/>
                <a:ext cx="856183" cy="1039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721156" y="2235433"/>
                <a:ext cx="624788" cy="389526"/>
              </a:xfrm>
              <a:prstGeom prst="rect">
                <a:avLst/>
              </a:prstGeom>
              <a:noFill/>
            </p:spPr>
            <p:txBody>
              <a:bodyPr wrap="none" rtlCol="0">
                <a:spAutoFit/>
              </a:bodyPr>
              <a:lstStyle/>
              <a:p>
                <a:pPr algn="ctr"/>
                <a:r>
                  <a:rPr kumimoji="1" lang="zh-CN" altLang="en-US" sz="1200" dirty="0" smtClean="0">
                    <a:cs typeface="黑体" panose="02010609060101010101" pitchFamily="49" charset="-122"/>
                  </a:rPr>
                  <a:t>收集</a:t>
                </a:r>
                <a:endParaRPr kumimoji="1" lang="zh-CN" altLang="en-US" sz="1200" dirty="0">
                  <a:cs typeface="黑体" panose="02010609060101010101" pitchFamily="49" charset="-122"/>
                </a:endParaRPr>
              </a:p>
            </p:txBody>
          </p:sp>
          <p:cxnSp>
            <p:nvCxnSpPr>
              <p:cNvPr id="23" name="直线箭头连接符 27"/>
              <p:cNvCxnSpPr/>
              <p:nvPr/>
            </p:nvCxnSpPr>
            <p:spPr>
              <a:xfrm flipV="1">
                <a:off x="3672064" y="2576993"/>
                <a:ext cx="856183" cy="1039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770344" y="2253925"/>
                <a:ext cx="624788" cy="389526"/>
              </a:xfrm>
              <a:prstGeom prst="rect">
                <a:avLst/>
              </a:prstGeom>
              <a:noFill/>
            </p:spPr>
            <p:txBody>
              <a:bodyPr wrap="none" rtlCol="0">
                <a:spAutoFit/>
              </a:bodyPr>
              <a:lstStyle/>
              <a:p>
                <a:pPr algn="ctr"/>
                <a:r>
                  <a:rPr kumimoji="1" lang="zh-CN" altLang="en-US" sz="1200" dirty="0" smtClean="0">
                    <a:cs typeface="黑体" panose="02010609060101010101" pitchFamily="49" charset="-122"/>
                  </a:rPr>
                  <a:t>传输</a:t>
                </a:r>
                <a:endParaRPr kumimoji="1" lang="zh-CN" altLang="en-US" sz="1200" dirty="0">
                  <a:cs typeface="黑体" panose="02010609060101010101" pitchFamily="49" charset="-122"/>
                </a:endParaRPr>
              </a:p>
            </p:txBody>
          </p:sp>
          <p:cxnSp>
            <p:nvCxnSpPr>
              <p:cNvPr id="25" name="直线箭头连接符 29"/>
              <p:cNvCxnSpPr/>
              <p:nvPr/>
            </p:nvCxnSpPr>
            <p:spPr>
              <a:xfrm flipV="1">
                <a:off x="6916902" y="2497807"/>
                <a:ext cx="856183" cy="1039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015183" y="2174738"/>
                <a:ext cx="624788" cy="389526"/>
              </a:xfrm>
              <a:prstGeom prst="rect">
                <a:avLst/>
              </a:prstGeom>
              <a:noFill/>
            </p:spPr>
            <p:txBody>
              <a:bodyPr wrap="none" rtlCol="0">
                <a:spAutoFit/>
              </a:bodyPr>
              <a:lstStyle/>
              <a:p>
                <a:pPr algn="ctr"/>
                <a:r>
                  <a:rPr kumimoji="1" lang="zh-CN" altLang="en-US" sz="1200" dirty="0" smtClean="0">
                    <a:cs typeface="黑体" panose="02010609060101010101" pitchFamily="49" charset="-122"/>
                  </a:rPr>
                  <a:t>访问</a:t>
                </a:r>
                <a:endParaRPr kumimoji="1" lang="zh-CN" altLang="en-US" sz="1200" dirty="0">
                  <a:cs typeface="黑体" panose="02010609060101010101" pitchFamily="49" charset="-122"/>
                </a:endParaRPr>
              </a:p>
            </p:txBody>
          </p:sp>
          <p:sp>
            <p:nvSpPr>
              <p:cNvPr id="27" name="矩形 26"/>
              <p:cNvSpPr/>
              <p:nvPr/>
            </p:nvSpPr>
            <p:spPr>
              <a:xfrm>
                <a:off x="4634153" y="1827518"/>
                <a:ext cx="2058825" cy="192622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p>
            </p:txBody>
          </p:sp>
          <p:pic>
            <p:nvPicPr>
              <p:cNvPr id="28" name="图片 2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433125" y="2941302"/>
                <a:ext cx="430808" cy="473889"/>
              </a:xfrm>
              <a:prstGeom prst="rect">
                <a:avLst/>
              </a:prstGeom>
            </p:spPr>
          </p:pic>
          <p:pic>
            <p:nvPicPr>
              <p:cNvPr id="29" name="图片 2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39334" y="2976255"/>
                <a:ext cx="530687" cy="530687"/>
              </a:xfrm>
              <a:prstGeom prst="rect">
                <a:avLst/>
              </a:prstGeom>
            </p:spPr>
          </p:pic>
          <p:pic>
            <p:nvPicPr>
              <p:cNvPr id="30" name="图片 2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198773" y="2193377"/>
                <a:ext cx="415649" cy="415649"/>
              </a:xfrm>
              <a:prstGeom prst="rect">
                <a:avLst/>
              </a:prstGeom>
            </p:spPr>
          </p:pic>
        </p:grpSp>
        <p:sp>
          <p:nvSpPr>
            <p:cNvPr id="8" name="矩形 7"/>
            <p:cNvSpPr/>
            <p:nvPr/>
          </p:nvSpPr>
          <p:spPr>
            <a:xfrm>
              <a:off x="321939" y="1127292"/>
              <a:ext cx="443083" cy="264810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工业制造</a:t>
              </a:r>
              <a:endParaRPr lang="en-US" sz="1600" dirty="0"/>
            </a:p>
          </p:txBody>
        </p:sp>
        <p:sp>
          <p:nvSpPr>
            <p:cNvPr id="9" name="矩形 8"/>
            <p:cNvSpPr/>
            <p:nvPr/>
          </p:nvSpPr>
          <p:spPr>
            <a:xfrm>
              <a:off x="322568" y="3757432"/>
              <a:ext cx="443083" cy="20915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气象业</a:t>
              </a:r>
              <a:endParaRPr lang="en-US" sz="1600" dirty="0"/>
            </a:p>
          </p:txBody>
        </p:sp>
        <p:sp>
          <p:nvSpPr>
            <p:cNvPr id="10" name="文本框 9"/>
            <p:cNvSpPr txBox="1"/>
            <p:nvPr/>
          </p:nvSpPr>
          <p:spPr>
            <a:xfrm>
              <a:off x="4404459" y="5226643"/>
              <a:ext cx="901209" cy="276999"/>
            </a:xfrm>
            <a:prstGeom prst="rect">
              <a:avLst/>
            </a:prstGeom>
            <a:noFill/>
          </p:spPr>
          <p:txBody>
            <a:bodyPr wrap="none" rtlCol="0">
              <a:spAutoFit/>
            </a:bodyPr>
            <a:lstStyle/>
            <a:p>
              <a:r>
                <a:rPr kumimoji="1" lang="en-US" altLang="zh-CN" sz="1200" dirty="0" smtClean="0">
                  <a:cs typeface="Al Bayan Plain" charset="-78"/>
                </a:rPr>
                <a:t>Cassandra</a:t>
              </a:r>
              <a:endParaRPr kumimoji="1" lang="en-US" altLang="zh-CN" sz="1200" dirty="0" smtClean="0">
                <a:cs typeface="Al Bayan Plain" charset="-78"/>
              </a:endParaRPr>
            </a:p>
          </p:txBody>
        </p:sp>
      </p:grpSp>
      <p:sp>
        <p:nvSpPr>
          <p:cNvPr id="64" name="文本框 63"/>
          <p:cNvSpPr txBox="1"/>
          <p:nvPr/>
        </p:nvSpPr>
        <p:spPr>
          <a:xfrm>
            <a:off x="7656759" y="1907707"/>
            <a:ext cx="4089154" cy="2677656"/>
          </a:xfrm>
          <a:prstGeom prst="rect">
            <a:avLst/>
          </a:prstGeom>
          <a:noFill/>
        </p:spPr>
        <p:txBody>
          <a:bodyPr wrap="square" rtlCol="0">
            <a:spAutoFit/>
          </a:bodyPr>
          <a:lstStyle/>
          <a:p>
            <a:pPr marL="285750" indent="-285750">
              <a:lnSpc>
                <a:spcPct val="150000"/>
              </a:lnSpc>
              <a:buSzPct val="50000"/>
              <a:buFont typeface="Wingdings" panose="05000000000000000000" pitchFamily="2" charset="2"/>
              <a:buChar char="l"/>
            </a:pPr>
            <a:r>
              <a:rPr lang="zh-CN" altLang="en-US" sz="1600" b="1" dirty="0" smtClean="0"/>
              <a:t>大规模集群部署</a:t>
            </a:r>
            <a:r>
              <a:rPr lang="zh-CN" altLang="en-US" sz="1600" dirty="0" smtClean="0"/>
              <a:t>：适用于工业制造和气象业海量数据存储的场景</a:t>
            </a:r>
            <a:r>
              <a:rPr lang="zh-CN" altLang="en-US" sz="1600" dirty="0"/>
              <a:t>；</a:t>
            </a:r>
            <a:endParaRPr lang="en-US" altLang="zh-CN" sz="1600" dirty="0" smtClean="0"/>
          </a:p>
          <a:p>
            <a:pPr marL="285750" indent="-285750">
              <a:lnSpc>
                <a:spcPct val="150000"/>
              </a:lnSpc>
              <a:buSzPct val="50000"/>
              <a:buFont typeface="Wingdings" panose="05000000000000000000" pitchFamily="2" charset="2"/>
              <a:buChar char="l"/>
            </a:pPr>
            <a:r>
              <a:rPr lang="zh-CN" altLang="en-US" sz="1600" b="1" dirty="0"/>
              <a:t>高</a:t>
            </a:r>
            <a:r>
              <a:rPr lang="zh-CN" altLang="en-US" sz="1600" b="1" dirty="0" smtClean="0"/>
              <a:t>可用易</a:t>
            </a:r>
            <a:r>
              <a:rPr lang="zh-CN" altLang="en-US" sz="1600" b="1" dirty="0"/>
              <a:t>扩展</a:t>
            </a:r>
            <a:r>
              <a:rPr lang="zh-CN" altLang="en-US" sz="1600" dirty="0" smtClean="0"/>
              <a:t>：</a:t>
            </a:r>
            <a:r>
              <a:rPr lang="zh-CN" altLang="en-US" sz="1600" dirty="0"/>
              <a:t>基于一致性哈希的完全</a:t>
            </a:r>
            <a:r>
              <a:rPr lang="en-US" altLang="zh-CN" sz="1600" dirty="0"/>
              <a:t>P2P</a:t>
            </a:r>
            <a:r>
              <a:rPr lang="zh-CN" altLang="en-US" sz="1600" dirty="0" smtClean="0"/>
              <a:t>架构，保障业务高可用、节点易扩展；</a:t>
            </a:r>
            <a:endParaRPr lang="en-US" altLang="zh-CN" sz="1600" dirty="0" smtClean="0"/>
          </a:p>
          <a:p>
            <a:pPr marL="285750" indent="-285750">
              <a:lnSpc>
                <a:spcPct val="150000"/>
              </a:lnSpc>
              <a:buSzPct val="50000"/>
              <a:buFont typeface="Wingdings" panose="05000000000000000000" pitchFamily="2" charset="2"/>
              <a:buChar char="l"/>
            </a:pPr>
            <a:r>
              <a:rPr lang="zh-CN" altLang="en-US" sz="1600" b="1" dirty="0" smtClean="0"/>
              <a:t>实时高并发写入</a:t>
            </a:r>
            <a:r>
              <a:rPr lang="en-US" altLang="zh-CN" sz="1600" dirty="0" smtClean="0"/>
              <a:t>: 7</a:t>
            </a:r>
            <a:r>
              <a:rPr lang="zh-CN" altLang="en-US" sz="1600" dirty="0" smtClean="0"/>
              <a:t>*</a:t>
            </a:r>
            <a:r>
              <a:rPr lang="en-US" altLang="zh-CN" sz="1600" dirty="0" smtClean="0"/>
              <a:t>24</a:t>
            </a:r>
            <a:r>
              <a:rPr lang="zh-CN" altLang="en-US" sz="1600" dirty="0" smtClean="0"/>
              <a:t>小时多传感器终端数据实时写入；</a:t>
            </a:r>
            <a:endParaRPr lang="en-US" altLang="zh-CN" sz="1600" dirty="0" smtClean="0"/>
          </a:p>
          <a:p>
            <a:pPr marL="285750" indent="-285750">
              <a:lnSpc>
                <a:spcPct val="150000"/>
              </a:lnSpc>
              <a:buSzPct val="50000"/>
              <a:buFont typeface="Wingdings" panose="05000000000000000000" pitchFamily="2" charset="2"/>
              <a:buChar char="l"/>
            </a:pPr>
            <a:r>
              <a:rPr lang="zh-CN" altLang="en-US" sz="1600" b="1" dirty="0" smtClean="0"/>
              <a:t>分钟级扩容</a:t>
            </a:r>
            <a:r>
              <a:rPr lang="zh-CN" altLang="en-US" sz="1600" dirty="0" smtClean="0"/>
              <a:t>：应对作业</a:t>
            </a:r>
            <a:r>
              <a:rPr lang="en-US" altLang="zh-CN" sz="1600" dirty="0" smtClean="0"/>
              <a:t>/</a:t>
            </a:r>
            <a:r>
              <a:rPr lang="zh-CN" altLang="en-US" sz="1600" dirty="0" smtClean="0"/>
              <a:t>项目高峰。</a:t>
            </a:r>
            <a:endParaRPr lang="en-US" altLang="zh-CN" sz="1600" dirty="0" smtClean="0"/>
          </a:p>
        </p:txBody>
      </p:sp>
      <p:sp>
        <p:nvSpPr>
          <p:cNvPr id="65" name="文本框 64"/>
          <p:cNvSpPr txBox="1"/>
          <p:nvPr/>
        </p:nvSpPr>
        <p:spPr>
          <a:xfrm>
            <a:off x="7650247" y="1323812"/>
            <a:ext cx="3284874" cy="369332"/>
          </a:xfrm>
          <a:prstGeom prst="rect">
            <a:avLst/>
          </a:prstGeom>
          <a:noFill/>
        </p:spPr>
        <p:txBody>
          <a:bodyPr wrap="none" rtlCol="0">
            <a:spAutoFit/>
          </a:bodyPr>
          <a:lstStyle/>
          <a:p>
            <a:r>
              <a:rPr lang="en-US" dirty="0" err="1" smtClean="0"/>
              <a:t>GaussDB</a:t>
            </a:r>
            <a:r>
              <a:rPr lang="en-US" dirty="0" smtClean="0"/>
              <a:t> (</a:t>
            </a:r>
            <a:r>
              <a:rPr lang="en-US" altLang="zh-CN" dirty="0" smtClean="0"/>
              <a:t>for Cassandra)</a:t>
            </a:r>
            <a:r>
              <a:rPr lang="zh-CN" altLang="en-US" dirty="0" smtClean="0"/>
              <a:t>优势</a:t>
            </a:r>
            <a:endParaRPr lang="en-US" dirty="0"/>
          </a:p>
        </p:txBody>
      </p:sp>
      <p:cxnSp>
        <p:nvCxnSpPr>
          <p:cNvPr id="66" name="直接连接符 65"/>
          <p:cNvCxnSpPr/>
          <p:nvPr/>
        </p:nvCxnSpPr>
        <p:spPr>
          <a:xfrm>
            <a:off x="7700599" y="1756450"/>
            <a:ext cx="4051140" cy="0"/>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p:nvPr/>
        </p:nvSpPr>
        <p:spPr>
          <a:xfrm>
            <a:off x="912285" y="1233487"/>
            <a:ext cx="10560049" cy="4680000"/>
          </a:xfrm>
          <a:prstGeom prst="rect">
            <a:avLst/>
          </a:prstGeom>
        </p:spPr>
        <p:txBody>
          <a:bodyPr/>
          <a:lstStyle>
            <a:lvl1pPr marL="301625" indent="-301625" algn="l"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endParaRPr lang="en-US" altLang="zh-CN" kern="0" dirty="0" smtClean="0"/>
          </a:p>
        </p:txBody>
      </p:sp>
      <p:sp>
        <p:nvSpPr>
          <p:cNvPr id="2" name="内容占位符 1"/>
          <p:cNvSpPr>
            <a:spLocks noGrp="1"/>
          </p:cNvSpPr>
          <p:nvPr>
            <p:ph sz="quarter" idx="10"/>
          </p:nvPr>
        </p:nvSpPr>
        <p:spPr/>
        <p:txBody>
          <a:bodyPr/>
          <a:lstStyle/>
          <a:p>
            <a:r>
              <a:rPr lang="zh-CN" altLang="en-US" dirty="0" smtClean="0"/>
              <a:t>本章主要介绍了数据库的特性，华为关系型数据库</a:t>
            </a:r>
            <a:r>
              <a:rPr lang="en-US" altLang="zh-CN" dirty="0" err="1" smtClean="0"/>
              <a:t>GaussDB</a:t>
            </a:r>
            <a:r>
              <a:rPr lang="en-US" altLang="zh-CN" dirty="0" smtClean="0"/>
              <a:t>(for MySQL)</a:t>
            </a:r>
            <a:r>
              <a:rPr lang="zh-CN" altLang="en-US" dirty="0" smtClean="0"/>
              <a:t>数据库、</a:t>
            </a:r>
            <a:r>
              <a:rPr lang="en-US" altLang="zh-CN" dirty="0"/>
              <a:t> </a:t>
            </a:r>
            <a:r>
              <a:rPr lang="en-US" altLang="zh-CN" dirty="0" err="1" smtClean="0"/>
              <a:t>GaussDB</a:t>
            </a:r>
            <a:r>
              <a:rPr lang="en-US" altLang="zh-CN" dirty="0" smtClean="0"/>
              <a:t>(</a:t>
            </a:r>
            <a:r>
              <a:rPr lang="en-US" altLang="zh-CN" dirty="0" err="1" smtClean="0"/>
              <a:t>openGauss</a:t>
            </a:r>
            <a:r>
              <a:rPr lang="en-US" altLang="zh-CN" dirty="0" smtClean="0"/>
              <a:t>)</a:t>
            </a:r>
            <a:r>
              <a:rPr lang="zh-CN" altLang="en-US" dirty="0" smtClean="0"/>
              <a:t>与华为</a:t>
            </a:r>
            <a:r>
              <a:rPr lang="en-US" altLang="zh-CN" dirty="0" err="1" smtClean="0"/>
              <a:t>GaussDB</a:t>
            </a:r>
            <a:r>
              <a:rPr lang="en-US" altLang="zh-CN" dirty="0" smtClean="0"/>
              <a:t>(DWS)</a:t>
            </a:r>
            <a:r>
              <a:rPr lang="zh-CN" altLang="en-US" dirty="0" smtClean="0"/>
              <a:t>数据库，了解</a:t>
            </a:r>
            <a:r>
              <a:rPr lang="en-US" altLang="zh-CN" dirty="0" smtClean="0"/>
              <a:t>NoSQL</a:t>
            </a:r>
            <a:r>
              <a:rPr lang="zh-CN" altLang="en-US" dirty="0" smtClean="0"/>
              <a:t>数据库的产品特性和业务价值，包括</a:t>
            </a:r>
            <a:r>
              <a:rPr lang="en-US" altLang="zh-CN" dirty="0" err="1" smtClean="0"/>
              <a:t>GaussDB</a:t>
            </a:r>
            <a:r>
              <a:rPr lang="en-US" altLang="zh-CN" dirty="0" smtClean="0"/>
              <a:t>(for Mongo)</a:t>
            </a:r>
            <a:r>
              <a:rPr lang="zh-CN" altLang="en-US" dirty="0" smtClean="0"/>
              <a:t>和</a:t>
            </a:r>
            <a:r>
              <a:rPr lang="en-US" altLang="zh-CN" dirty="0" err="1" smtClean="0"/>
              <a:t>GaussDB</a:t>
            </a:r>
            <a:r>
              <a:rPr lang="en-US" altLang="zh-CN" dirty="0" smtClean="0"/>
              <a:t>(for Cassandra)</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177" y="410400"/>
            <a:ext cx="10597823" cy="640800"/>
          </a:xfrm>
        </p:spPr>
        <p:txBody>
          <a:bodyPr/>
          <a:lstStyle/>
          <a:p>
            <a:r>
              <a:rPr lang="en-US" altLang="zh-CN" sz="3200" dirty="0" err="1" smtClean="0">
                <a:latin typeface="+mn-lt"/>
                <a:ea typeface="+mn-ea"/>
              </a:rPr>
              <a:t>GaussDB</a:t>
            </a:r>
            <a:r>
              <a:rPr lang="zh-CN" altLang="en-US" sz="3200" dirty="0">
                <a:latin typeface="+mn-lt"/>
                <a:ea typeface="+mn-ea"/>
              </a:rPr>
              <a:t>数据库升级为全场景云服务，持续服务</a:t>
            </a:r>
            <a:r>
              <a:rPr lang="zh-CN" altLang="en-US" sz="3200" dirty="0" smtClean="0">
                <a:latin typeface="+mn-lt"/>
                <a:ea typeface="+mn-ea"/>
              </a:rPr>
              <a:t>客户</a:t>
            </a:r>
            <a:endParaRPr lang="zh-CN" altLang="en-US" sz="3200" dirty="0">
              <a:latin typeface="+mn-lt"/>
              <a:ea typeface="+mn-ea"/>
            </a:endParaRPr>
          </a:p>
        </p:txBody>
      </p:sp>
      <p:pic>
        <p:nvPicPr>
          <p:cNvPr id="59" name="Picture 19" descr="\\Bchief-sever180\共享\华为\2016\6月\D-201606417-金融营销材料设计-刘泉\文件\link\组 26.png"/>
          <p:cNvPicPr>
            <a:picLocks noChangeAspect="1" noChangeArrowheads="1"/>
          </p:cNvPicPr>
          <p:nvPr/>
        </p:nvPicPr>
        <p:blipFill>
          <a:blip r:embed="rId1" cstate="print">
            <a:extLst>
              <a:ext uri="{BEBA8EAE-BF5A-486C-A8C5-ECC9F3942E4B}">
                <a14:imgProps xmlns:a14="http://schemas.microsoft.com/office/drawing/2010/main">
                  <a14:imgLayer r:embed="rId2">
                    <a14:imgEffect>
                      <a14:artisticChalkSketch/>
                    </a14:imgEffect>
                    <a14:imgEffect>
                      <a14:brightnessContrast contrast="-40000"/>
                    </a14:imgEffect>
                    <a14:imgEffect>
                      <a14:saturation sat="400000"/>
                    </a14:imgEffect>
                  </a14:imgLayer>
                </a14:imgProps>
              </a:ext>
            </a:extLst>
          </a:blip>
          <a:stretch>
            <a:fillRect/>
          </a:stretch>
        </p:blipFill>
        <p:spPr bwMode="auto">
          <a:xfrm>
            <a:off x="5174257" y="4158219"/>
            <a:ext cx="6581002" cy="1337988"/>
          </a:xfrm>
          <a:prstGeom prst="rect">
            <a:avLst/>
          </a:prstGeom>
          <a:noFill/>
          <a:ln>
            <a:noFill/>
          </a:ln>
        </p:spPr>
      </p:pic>
      <p:grpSp>
        <p:nvGrpSpPr>
          <p:cNvPr id="60" name="组合 59"/>
          <p:cNvGrpSpPr/>
          <p:nvPr/>
        </p:nvGrpSpPr>
        <p:grpSpPr>
          <a:xfrm rot="10800000">
            <a:off x="8237148" y="5607608"/>
            <a:ext cx="648000" cy="135540"/>
            <a:chOff x="4609795" y="2404460"/>
            <a:chExt cx="1963650" cy="135540"/>
          </a:xfrm>
        </p:grpSpPr>
        <p:cxnSp>
          <p:nvCxnSpPr>
            <p:cNvPr id="61" name="直接连接符 60"/>
            <p:cNvCxnSpPr/>
            <p:nvPr/>
          </p:nvCxnSpPr>
          <p:spPr>
            <a:xfrm>
              <a:off x="4609795" y="2540000"/>
              <a:ext cx="1963650" cy="0"/>
            </a:xfrm>
            <a:prstGeom prst="line">
              <a:avLst/>
            </a:prstGeom>
            <a:noFill/>
            <a:ln w="6350" cap="flat" cmpd="sng" algn="ctr">
              <a:solidFill>
                <a:srgbClr val="FFFFFF"/>
              </a:solidFill>
              <a:prstDash val="solid"/>
              <a:miter lim="800000"/>
            </a:ln>
            <a:effectLst/>
          </p:spPr>
        </p:cxnSp>
        <p:cxnSp>
          <p:nvCxnSpPr>
            <p:cNvPr id="62" name="直接连接符 61"/>
            <p:cNvCxnSpPr/>
            <p:nvPr/>
          </p:nvCxnSpPr>
          <p:spPr>
            <a:xfrm>
              <a:off x="4609795" y="2404460"/>
              <a:ext cx="1963650" cy="0"/>
            </a:xfrm>
            <a:prstGeom prst="line">
              <a:avLst/>
            </a:prstGeom>
            <a:noFill/>
            <a:ln w="6350" cap="flat" cmpd="sng" algn="ctr">
              <a:solidFill>
                <a:srgbClr val="FFFFFF"/>
              </a:solidFill>
              <a:prstDash val="solid"/>
              <a:miter lim="800000"/>
            </a:ln>
            <a:effectLst/>
          </p:spPr>
        </p:cxnSp>
        <p:cxnSp>
          <p:nvCxnSpPr>
            <p:cNvPr id="63" name="直接连接符 62"/>
            <p:cNvCxnSpPr/>
            <p:nvPr/>
          </p:nvCxnSpPr>
          <p:spPr>
            <a:xfrm>
              <a:off x="4609795" y="2438345"/>
              <a:ext cx="1963650" cy="0"/>
            </a:xfrm>
            <a:prstGeom prst="line">
              <a:avLst/>
            </a:prstGeom>
            <a:noFill/>
            <a:ln w="3175" cap="flat" cmpd="sng" algn="ctr">
              <a:solidFill>
                <a:srgbClr val="666666">
                  <a:lumMod val="60000"/>
                  <a:lumOff val="40000"/>
                </a:srgbClr>
              </a:solidFill>
              <a:prstDash val="dash"/>
              <a:miter lim="800000"/>
            </a:ln>
            <a:effectLst/>
          </p:spPr>
        </p:cxnSp>
        <p:cxnSp>
          <p:nvCxnSpPr>
            <p:cNvPr id="64" name="直接连接符 63"/>
            <p:cNvCxnSpPr/>
            <p:nvPr/>
          </p:nvCxnSpPr>
          <p:spPr>
            <a:xfrm>
              <a:off x="4609795" y="2472230"/>
              <a:ext cx="1963650" cy="0"/>
            </a:xfrm>
            <a:prstGeom prst="line">
              <a:avLst/>
            </a:prstGeom>
            <a:noFill/>
            <a:ln w="3175" cap="flat" cmpd="sng" algn="ctr">
              <a:solidFill>
                <a:srgbClr val="666666">
                  <a:lumMod val="60000"/>
                  <a:lumOff val="40000"/>
                </a:srgbClr>
              </a:solidFill>
              <a:prstDash val="dash"/>
              <a:miter lim="800000"/>
            </a:ln>
            <a:effectLst/>
          </p:spPr>
        </p:cxnSp>
        <p:cxnSp>
          <p:nvCxnSpPr>
            <p:cNvPr id="65" name="直接连接符 64"/>
            <p:cNvCxnSpPr/>
            <p:nvPr/>
          </p:nvCxnSpPr>
          <p:spPr>
            <a:xfrm>
              <a:off x="4609795" y="2506115"/>
              <a:ext cx="1963650" cy="0"/>
            </a:xfrm>
            <a:prstGeom prst="line">
              <a:avLst/>
            </a:prstGeom>
            <a:noFill/>
            <a:ln w="3175" cap="flat" cmpd="sng" algn="ctr">
              <a:solidFill>
                <a:srgbClr val="666666">
                  <a:lumMod val="60000"/>
                  <a:lumOff val="40000"/>
                </a:srgbClr>
              </a:solidFill>
              <a:prstDash val="dash"/>
              <a:miter lim="800000"/>
            </a:ln>
            <a:effectLst/>
          </p:spPr>
        </p:cxnSp>
      </p:grpSp>
      <p:grpSp>
        <p:nvGrpSpPr>
          <p:cNvPr id="66" name="组合 65"/>
          <p:cNvGrpSpPr/>
          <p:nvPr/>
        </p:nvGrpSpPr>
        <p:grpSpPr>
          <a:xfrm>
            <a:off x="6332944" y="5085747"/>
            <a:ext cx="1765117" cy="1056296"/>
            <a:chOff x="8605694" y="5256615"/>
            <a:chExt cx="8215553" cy="4672038"/>
          </a:xfrm>
        </p:grpSpPr>
        <p:sp>
          <p:nvSpPr>
            <p:cNvPr id="67" name="Freeform 8"/>
            <p:cNvSpPr/>
            <p:nvPr/>
          </p:nvSpPr>
          <p:spPr>
            <a:xfrm>
              <a:off x="8605694"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FFFFFF">
                    <a:alpha val="0"/>
                  </a:srgbClr>
                </a:gs>
                <a:gs pos="100000">
                  <a:srgbClr val="FFFFFF">
                    <a:alpha val="19587"/>
                  </a:srgbClr>
                </a:gs>
              </a:gsLst>
              <a:lin ang="2700000" scaled="1"/>
              <a:tileRect/>
            </a:gradFill>
            <a:ln w="12700" cap="flat">
              <a:noFill/>
              <a:miter lim="400000"/>
            </a:ln>
            <a:effectLst/>
          </p:spPr>
          <p:txBody>
            <a:bodyPr wrap="square" lIns="71437" tIns="71437" rIns="71437" bIns="71437" numCol="1" anchor="ctr">
              <a:noAutofit/>
            </a:bodyPr>
            <a:lstStyle/>
            <a:p>
              <a:pPr algn="ctr" defTabSz="821690" hangingPunct="0">
                <a:defRPr/>
              </a:pPr>
              <a:endParaRPr lang="en-US" sz="3000" kern="0" dirty="0">
                <a:solidFill>
                  <a:srgbClr val="1D1D1A"/>
                </a:solidFill>
                <a:sym typeface="Arial" panose="020B0604020202020204" pitchFamily="34" charset="0"/>
              </a:endParaRPr>
            </a:p>
          </p:txBody>
        </p:sp>
        <p:sp>
          <p:nvSpPr>
            <p:cNvPr id="68" name="Freeform 8"/>
            <p:cNvSpPr/>
            <p:nvPr/>
          </p:nvSpPr>
          <p:spPr>
            <a:xfrm>
              <a:off x="8733038"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noFill/>
            <a:ln w="6350">
              <a:solidFill>
                <a:srgbClr val="C7000B"/>
              </a:solidFill>
              <a:miter lim="400000"/>
            </a:ln>
          </p:spPr>
          <p:txBody>
            <a:bodyPr rot="0" spcFirstLastPara="0" vertOverflow="overflow" horzOverflow="overflow" vert="horz" wrap="square" lIns="71437" tIns="71437" rIns="71437" bIns="71437" numCol="1" spcCol="0" rtlCol="0" fromWordArt="0" anchor="ctr" anchorCtr="0" forceAA="0" compatLnSpc="1">
              <a:noAutofit/>
            </a:bodyPr>
            <a:lstStyle/>
            <a:p>
              <a:pPr algn="ctr" defTabSz="821690" hangingPunct="0">
                <a:defRPr/>
              </a:pPr>
              <a:endParaRPr lang="en-US" sz="3000" kern="0" dirty="0">
                <a:solidFill>
                  <a:srgbClr val="1D1D1A"/>
                </a:solidFill>
                <a:sym typeface="Arial" panose="020B0604020202020204" pitchFamily="34" charset="0"/>
              </a:endParaRPr>
            </a:p>
          </p:txBody>
        </p:sp>
      </p:grpSp>
      <p:grpSp>
        <p:nvGrpSpPr>
          <p:cNvPr id="69" name="组合 68"/>
          <p:cNvGrpSpPr/>
          <p:nvPr/>
        </p:nvGrpSpPr>
        <p:grpSpPr>
          <a:xfrm>
            <a:off x="9053337" y="5094834"/>
            <a:ext cx="1765117" cy="1056296"/>
            <a:chOff x="8605694" y="5256615"/>
            <a:chExt cx="8215553" cy="4672038"/>
          </a:xfrm>
        </p:grpSpPr>
        <p:sp>
          <p:nvSpPr>
            <p:cNvPr id="70" name="Freeform 8"/>
            <p:cNvSpPr/>
            <p:nvPr/>
          </p:nvSpPr>
          <p:spPr>
            <a:xfrm>
              <a:off x="8605694"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FFFFFF">
                    <a:alpha val="0"/>
                  </a:srgbClr>
                </a:gs>
                <a:gs pos="100000">
                  <a:srgbClr val="FFFFFF">
                    <a:alpha val="19587"/>
                  </a:srgbClr>
                </a:gs>
              </a:gsLst>
              <a:lin ang="2700000" scaled="1"/>
              <a:tileRect/>
            </a:gradFill>
            <a:ln w="12700" cap="flat">
              <a:noFill/>
              <a:miter lim="400000"/>
            </a:ln>
            <a:effectLst/>
          </p:spPr>
          <p:txBody>
            <a:bodyPr wrap="square" lIns="71437" tIns="71437" rIns="71437" bIns="71437" numCol="1" anchor="ctr">
              <a:noAutofit/>
            </a:bodyPr>
            <a:lstStyle/>
            <a:p>
              <a:pPr algn="ctr" defTabSz="821690" hangingPunct="0">
                <a:defRPr/>
              </a:pPr>
              <a:endParaRPr lang="en-US" sz="3000" kern="0" dirty="0">
                <a:solidFill>
                  <a:srgbClr val="1D1D1A"/>
                </a:solidFill>
                <a:sym typeface="Arial" panose="020B0604020202020204" pitchFamily="34" charset="0"/>
              </a:endParaRPr>
            </a:p>
          </p:txBody>
        </p:sp>
        <p:sp>
          <p:nvSpPr>
            <p:cNvPr id="71" name="Freeform 8"/>
            <p:cNvSpPr/>
            <p:nvPr/>
          </p:nvSpPr>
          <p:spPr>
            <a:xfrm>
              <a:off x="8733038" y="5256615"/>
              <a:ext cx="8088209" cy="4672038"/>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noFill/>
            <a:ln w="6350">
              <a:solidFill>
                <a:srgbClr val="C7000B"/>
              </a:solidFill>
              <a:miter lim="400000"/>
            </a:ln>
          </p:spPr>
          <p:txBody>
            <a:bodyPr rot="0" spcFirstLastPara="0" vertOverflow="overflow" horzOverflow="overflow" vert="horz" wrap="square" lIns="71437" tIns="71437" rIns="71437" bIns="71437" numCol="1" spcCol="0" rtlCol="0" fromWordArt="0" anchor="ctr" anchorCtr="0" forceAA="0" compatLnSpc="1">
              <a:noAutofit/>
            </a:bodyPr>
            <a:lstStyle/>
            <a:p>
              <a:pPr algn="ctr" defTabSz="821690" hangingPunct="0">
                <a:defRPr/>
              </a:pPr>
              <a:endParaRPr lang="en-US" sz="3000" kern="0" dirty="0">
                <a:solidFill>
                  <a:srgbClr val="1D1D1A"/>
                </a:solidFill>
                <a:sym typeface="Arial" panose="020B0604020202020204" pitchFamily="34" charset="0"/>
              </a:endParaRPr>
            </a:p>
          </p:txBody>
        </p:sp>
      </p:grpSp>
      <p:sp>
        <p:nvSpPr>
          <p:cNvPr id="72" name="文本框 71"/>
          <p:cNvSpPr txBox="1"/>
          <p:nvPr/>
        </p:nvSpPr>
        <p:spPr>
          <a:xfrm>
            <a:off x="8563931" y="5668206"/>
            <a:ext cx="2550460" cy="338554"/>
          </a:xfrm>
          <a:prstGeom prst="rect">
            <a:avLst/>
          </a:prstGeom>
          <a:noFill/>
          <a:ln>
            <a:noFill/>
          </a:ln>
        </p:spPr>
        <p:txBody>
          <a:bodyPr wrap="square" rtlCol="0">
            <a:spAutoFit/>
          </a:bodyPr>
          <a:lstStyle/>
          <a:p>
            <a:pPr algn="ctr" defTabSz="914400">
              <a:defRPr/>
            </a:pPr>
            <a:r>
              <a:rPr lang="zh-CN" altLang="en-US" sz="1600" b="1" kern="0" dirty="0" smtClean="0">
                <a:solidFill>
                  <a:srgbClr val="1D1D1A"/>
                </a:solidFill>
                <a:cs typeface="+mn-ea"/>
                <a:sym typeface="+mn-lt"/>
              </a:rPr>
              <a:t>华为云</a:t>
            </a:r>
            <a:r>
              <a:rPr lang="en-US" altLang="zh-CN" sz="1600" b="1" kern="0" dirty="0" smtClean="0">
                <a:solidFill>
                  <a:srgbClr val="1D1D1A"/>
                </a:solidFill>
                <a:cs typeface="+mn-ea"/>
                <a:sym typeface="+mn-lt"/>
              </a:rPr>
              <a:t>Stack</a:t>
            </a:r>
            <a:endParaRPr lang="en-US" sz="1600" b="1" kern="0" dirty="0" smtClean="0">
              <a:solidFill>
                <a:srgbClr val="1D1D1A"/>
              </a:solidFill>
              <a:sym typeface="+mn-lt"/>
            </a:endParaRPr>
          </a:p>
        </p:txBody>
      </p:sp>
      <p:sp>
        <p:nvSpPr>
          <p:cNvPr id="73" name="文本框 72"/>
          <p:cNvSpPr txBox="1"/>
          <p:nvPr/>
        </p:nvSpPr>
        <p:spPr>
          <a:xfrm>
            <a:off x="6148743" y="5589208"/>
            <a:ext cx="2001872" cy="338554"/>
          </a:xfrm>
          <a:prstGeom prst="rect">
            <a:avLst/>
          </a:prstGeom>
          <a:noFill/>
          <a:ln>
            <a:noFill/>
          </a:ln>
        </p:spPr>
        <p:txBody>
          <a:bodyPr wrap="square" rtlCol="0">
            <a:spAutoFit/>
          </a:bodyPr>
          <a:lstStyle/>
          <a:p>
            <a:pPr algn="ctr" defTabSz="914400">
              <a:defRPr/>
            </a:pPr>
            <a:r>
              <a:rPr lang="zh-CN" altLang="en-US" sz="1600" b="1" kern="0" dirty="0" smtClean="0">
                <a:solidFill>
                  <a:srgbClr val="1D1D1A"/>
                </a:solidFill>
                <a:cs typeface="+mn-ea"/>
                <a:sym typeface="+mn-lt"/>
              </a:rPr>
              <a:t>华为云</a:t>
            </a:r>
            <a:endParaRPr lang="en-US" altLang="zh-CN" sz="1600" b="1" kern="0" dirty="0" smtClean="0">
              <a:solidFill>
                <a:srgbClr val="1D1D1A"/>
              </a:solidFill>
              <a:cs typeface="+mn-ea"/>
              <a:sym typeface="+mn-lt"/>
            </a:endParaRPr>
          </a:p>
        </p:txBody>
      </p:sp>
      <p:sp>
        <p:nvSpPr>
          <p:cNvPr id="75" name="Freeform 93"/>
          <p:cNvSpPr/>
          <p:nvPr/>
        </p:nvSpPr>
        <p:spPr>
          <a:xfrm rot="5400000">
            <a:off x="2754741" y="2686482"/>
            <a:ext cx="2258478" cy="825622"/>
          </a:xfrm>
          <a:custGeom>
            <a:avLst/>
            <a:gdLst/>
            <a:ahLst/>
            <a:cxnLst>
              <a:cxn ang="0">
                <a:pos x="wd2" y="hd2"/>
              </a:cxn>
              <a:cxn ang="5400000">
                <a:pos x="wd2" y="hd2"/>
              </a:cxn>
              <a:cxn ang="10800000">
                <a:pos x="wd2" y="hd2"/>
              </a:cxn>
              <a:cxn ang="16200000">
                <a:pos x="wd2" y="hd2"/>
              </a:cxn>
            </a:cxnLst>
            <a:rect l="0" t="0" r="r" b="b"/>
            <a:pathLst>
              <a:path w="21600" h="21600" extrusionOk="0">
                <a:moveTo>
                  <a:pt x="13305" y="8800"/>
                </a:moveTo>
                <a:cubicBezTo>
                  <a:pt x="14900" y="8800"/>
                  <a:pt x="14900" y="8800"/>
                  <a:pt x="14900" y="8800"/>
                </a:cubicBezTo>
                <a:cubicBezTo>
                  <a:pt x="11009" y="0"/>
                  <a:pt x="11009" y="0"/>
                  <a:pt x="11009" y="0"/>
                </a:cubicBezTo>
                <a:cubicBezTo>
                  <a:pt x="7023" y="8800"/>
                  <a:pt x="7023" y="8800"/>
                  <a:pt x="7023" y="8800"/>
                </a:cubicBezTo>
                <a:cubicBezTo>
                  <a:pt x="8712" y="8800"/>
                  <a:pt x="8712" y="8800"/>
                  <a:pt x="8712" y="8800"/>
                </a:cubicBezTo>
                <a:cubicBezTo>
                  <a:pt x="8579" y="11200"/>
                  <a:pt x="6928" y="20000"/>
                  <a:pt x="0" y="21600"/>
                </a:cubicBezTo>
                <a:cubicBezTo>
                  <a:pt x="21600" y="21600"/>
                  <a:pt x="21600" y="21600"/>
                  <a:pt x="21600" y="21600"/>
                </a:cubicBezTo>
                <a:cubicBezTo>
                  <a:pt x="21600" y="21600"/>
                  <a:pt x="14520" y="19733"/>
                  <a:pt x="13305" y="8800"/>
                </a:cubicBezTo>
                <a:close/>
              </a:path>
            </a:pathLst>
          </a:custGeom>
          <a:solidFill>
            <a:srgbClr val="DDDDDD"/>
          </a:solidFill>
          <a:ln w="12700">
            <a:miter lim="400000"/>
          </a:ln>
        </p:spPr>
        <p:txBody>
          <a:bodyPr lIns="45707" rIns="45707" anchor="ctr"/>
          <a:lstStyle/>
          <a:p>
            <a:pPr algn="ctr" defTabSz="914400">
              <a:defRPr sz="1000">
                <a:solidFill>
                  <a:srgbClr val="FFFFFF"/>
                </a:solidFill>
              </a:defRPr>
            </a:pPr>
            <a:endParaRPr sz="1000">
              <a:solidFill>
                <a:srgbClr val="FFFFFF"/>
              </a:solidFill>
            </a:endParaRPr>
          </a:p>
        </p:txBody>
      </p:sp>
      <p:sp>
        <p:nvSpPr>
          <p:cNvPr id="76" name="矩形 75"/>
          <p:cNvSpPr/>
          <p:nvPr/>
        </p:nvSpPr>
        <p:spPr>
          <a:xfrm>
            <a:off x="442913" y="1875228"/>
            <a:ext cx="2999326" cy="2353303"/>
          </a:xfrm>
          <a:prstGeom prst="rect">
            <a:avLst/>
          </a:prstGeom>
          <a:solidFill>
            <a:srgbClr val="E0E0E0"/>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401" tIns="45701" rIns="91401" bIns="45701" numCol="1" spcCol="0" rtlCol="0" fromWordArt="0" anchor="ctr" anchorCtr="0" forceAA="0" compatLnSpc="1">
            <a:noAutofit/>
          </a:bodyPr>
          <a:lstStyle/>
          <a:p>
            <a:pPr algn="ctr" defTabSz="913765">
              <a:defRPr/>
            </a:pPr>
            <a:endParaRPr lang="zh-CN" altLang="en-US" sz="1800" kern="0" dirty="0">
              <a:solidFill>
                <a:srgbClr val="1D1D1A"/>
              </a:solidFill>
            </a:endParaRPr>
          </a:p>
        </p:txBody>
      </p:sp>
      <p:sp>
        <p:nvSpPr>
          <p:cNvPr id="77" name="文本框 336"/>
          <p:cNvSpPr txBox="1"/>
          <p:nvPr/>
        </p:nvSpPr>
        <p:spPr>
          <a:xfrm>
            <a:off x="764992" y="2122334"/>
            <a:ext cx="2686909" cy="246221"/>
          </a:xfrm>
          <a:prstGeom prst="rect">
            <a:avLst/>
          </a:prstGeom>
          <a:noFill/>
          <a:ln w="12700">
            <a:noFill/>
          </a:ln>
        </p:spPr>
        <p:txBody>
          <a:bodyPr wrap="square" lIns="0" tIns="0" rIns="0" bIns="0" rtlCol="0">
            <a:spAutoFit/>
          </a:bodyPr>
          <a:lstStyle/>
          <a:p>
            <a:pPr algn="ctr" defTabSz="1219200"/>
            <a:r>
              <a:rPr lang="zh-CN" altLang="en-US" sz="1600" b="1" dirty="0" smtClean="0">
                <a:solidFill>
                  <a:srgbClr val="1D1D1A"/>
                </a:solidFill>
                <a:cs typeface="Arial" panose="020B0604020202020204" pitchFamily="34" charset="0"/>
              </a:rPr>
              <a:t>关系型数据库</a:t>
            </a:r>
            <a:endParaRPr lang="en-US" altLang="zh-CN" sz="1600" b="1" dirty="0" smtClean="0">
              <a:solidFill>
                <a:srgbClr val="1D1D1A"/>
              </a:solidFill>
              <a:cs typeface="Arial" panose="020B0604020202020204" pitchFamily="34" charset="0"/>
            </a:endParaRPr>
          </a:p>
        </p:txBody>
      </p:sp>
      <p:graphicFrame>
        <p:nvGraphicFramePr>
          <p:cNvPr id="78" name="表格 77"/>
          <p:cNvGraphicFramePr>
            <a:graphicFrameLocks noGrp="1"/>
          </p:cNvGraphicFramePr>
          <p:nvPr/>
        </p:nvGraphicFramePr>
        <p:xfrm>
          <a:off x="442913" y="2606136"/>
          <a:ext cx="2979217" cy="1473200"/>
        </p:xfrm>
        <a:graphic>
          <a:graphicData uri="http://schemas.openxmlformats.org/drawingml/2006/table">
            <a:tbl>
              <a:tblPr firstRow="1" bandRow="1"/>
              <a:tblGrid>
                <a:gridCol w="675005"/>
                <a:gridCol w="1204875"/>
                <a:gridCol w="1099337"/>
              </a:tblGrid>
              <a:tr h="370840">
                <a:tc>
                  <a:txBody>
                    <a:bodyPr/>
                    <a:lstStyle>
                      <a:lvl1pPr marL="0" algn="l" defTabSz="913765" rtl="0" eaLnBrk="1" latinLnBrk="0" hangingPunct="1">
                        <a:defRPr sz="1800" b="1" kern="1200">
                          <a:solidFill>
                            <a:schemeClr val="bg1"/>
                          </a:solidFill>
                          <a:latin typeface="Calibri" panose="020F0502020204030204"/>
                        </a:defRPr>
                      </a:lvl1pPr>
                      <a:lvl2pPr marL="457200" algn="l" defTabSz="913765" rtl="0" eaLnBrk="1" latinLnBrk="0" hangingPunct="1">
                        <a:defRPr sz="1800" b="1" kern="1200">
                          <a:solidFill>
                            <a:schemeClr val="bg1"/>
                          </a:solidFill>
                          <a:latin typeface="Calibri" panose="020F0502020204030204"/>
                        </a:defRPr>
                      </a:lvl2pPr>
                      <a:lvl3pPr marL="913765" algn="l" defTabSz="913765" rtl="0" eaLnBrk="1" latinLnBrk="0" hangingPunct="1">
                        <a:defRPr sz="1800" b="1" kern="1200">
                          <a:solidFill>
                            <a:schemeClr val="bg1"/>
                          </a:solidFill>
                          <a:latin typeface="Calibri" panose="020F0502020204030204"/>
                        </a:defRPr>
                      </a:lvl3pPr>
                      <a:lvl4pPr marL="1370965" algn="l" defTabSz="913765" rtl="0" eaLnBrk="1" latinLnBrk="0" hangingPunct="1">
                        <a:defRPr sz="1800" b="1" kern="1200">
                          <a:solidFill>
                            <a:schemeClr val="bg1"/>
                          </a:solidFill>
                          <a:latin typeface="Calibri" panose="020F0502020204030204"/>
                        </a:defRPr>
                      </a:lvl4pPr>
                      <a:lvl5pPr marL="1828165" algn="l" defTabSz="913765" rtl="0" eaLnBrk="1" latinLnBrk="0" hangingPunct="1">
                        <a:defRPr sz="1800" b="1" kern="1200">
                          <a:solidFill>
                            <a:schemeClr val="bg1"/>
                          </a:solidFill>
                          <a:latin typeface="Calibri" panose="020F0502020204030204"/>
                        </a:defRPr>
                      </a:lvl5pPr>
                      <a:lvl6pPr marL="2285365" algn="l" defTabSz="913765" rtl="0" eaLnBrk="1" latinLnBrk="0" hangingPunct="1">
                        <a:defRPr sz="1800" b="1" kern="1200">
                          <a:solidFill>
                            <a:schemeClr val="bg1"/>
                          </a:solidFill>
                          <a:latin typeface="Calibri" panose="020F0502020204030204"/>
                        </a:defRPr>
                      </a:lvl6pPr>
                      <a:lvl7pPr marL="2741930" algn="l" defTabSz="913765" rtl="0" eaLnBrk="1" latinLnBrk="0" hangingPunct="1">
                        <a:defRPr sz="1800" b="1" kern="1200">
                          <a:solidFill>
                            <a:schemeClr val="bg1"/>
                          </a:solidFill>
                          <a:latin typeface="Calibri" panose="020F0502020204030204"/>
                        </a:defRPr>
                      </a:lvl7pPr>
                      <a:lvl8pPr marL="3199130" algn="l" defTabSz="913765" rtl="0" eaLnBrk="1" latinLnBrk="0" hangingPunct="1">
                        <a:defRPr sz="1800" b="1" kern="1200">
                          <a:solidFill>
                            <a:schemeClr val="bg1"/>
                          </a:solidFill>
                          <a:latin typeface="Calibri" panose="020F0502020204030204"/>
                        </a:defRPr>
                      </a:lvl8pPr>
                      <a:lvl9pPr marL="3656330" algn="l" defTabSz="913765" rtl="0" eaLnBrk="1" latinLnBrk="0" hangingPunct="1">
                        <a:defRPr sz="1800" b="1" kern="1200">
                          <a:solidFill>
                            <a:schemeClr val="bg1"/>
                          </a:solidFill>
                          <a:latin typeface="Calibri" panose="020F0502020204030204"/>
                        </a:defRPr>
                      </a:lvl9pPr>
                    </a:lstStyle>
                    <a:p>
                      <a:endParaRPr lang="zh-CN" altLang="en-US" sz="1400" dirty="0">
                        <a:solidFill>
                          <a:schemeClr val="tx2"/>
                        </a:solidFill>
                        <a:latin typeface="+mn-lt"/>
                        <a:ea typeface="微软雅黑" panose="020B0503020204020204" pitchFamily="34" charset="-122"/>
                      </a:endParaRPr>
                    </a:p>
                  </a:txBody>
                  <a:tcPr>
                    <a:lnL w="6350" cap="flat" cmpd="sng" algn="ctr">
                      <a:noFill/>
                      <a:prstDash val="solid"/>
                      <a:miter lim="800000"/>
                    </a:lnL>
                    <a:lnR w="12700" cap="flat" cmpd="sng" algn="ctr">
                      <a:no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lvl1pPr marL="0" algn="l" defTabSz="913765" rtl="0" eaLnBrk="1" latinLnBrk="0" hangingPunct="1">
                        <a:defRPr sz="1800" b="1" kern="1200">
                          <a:solidFill>
                            <a:schemeClr val="bg1"/>
                          </a:solidFill>
                          <a:latin typeface="Calibri" panose="020F0502020204030204"/>
                        </a:defRPr>
                      </a:lvl1pPr>
                      <a:lvl2pPr marL="457200" algn="l" defTabSz="913765" rtl="0" eaLnBrk="1" latinLnBrk="0" hangingPunct="1">
                        <a:defRPr sz="1800" b="1" kern="1200">
                          <a:solidFill>
                            <a:schemeClr val="bg1"/>
                          </a:solidFill>
                          <a:latin typeface="Calibri" panose="020F0502020204030204"/>
                        </a:defRPr>
                      </a:lvl2pPr>
                      <a:lvl3pPr marL="913765" algn="l" defTabSz="913765" rtl="0" eaLnBrk="1" latinLnBrk="0" hangingPunct="1">
                        <a:defRPr sz="1800" b="1" kern="1200">
                          <a:solidFill>
                            <a:schemeClr val="bg1"/>
                          </a:solidFill>
                          <a:latin typeface="Calibri" panose="020F0502020204030204"/>
                        </a:defRPr>
                      </a:lvl3pPr>
                      <a:lvl4pPr marL="1370965" algn="l" defTabSz="913765" rtl="0" eaLnBrk="1" latinLnBrk="0" hangingPunct="1">
                        <a:defRPr sz="1800" b="1" kern="1200">
                          <a:solidFill>
                            <a:schemeClr val="bg1"/>
                          </a:solidFill>
                          <a:latin typeface="Calibri" panose="020F0502020204030204"/>
                        </a:defRPr>
                      </a:lvl4pPr>
                      <a:lvl5pPr marL="1828165" algn="l" defTabSz="913765" rtl="0" eaLnBrk="1" latinLnBrk="0" hangingPunct="1">
                        <a:defRPr sz="1800" b="1" kern="1200">
                          <a:solidFill>
                            <a:schemeClr val="bg1"/>
                          </a:solidFill>
                          <a:latin typeface="Calibri" panose="020F0502020204030204"/>
                        </a:defRPr>
                      </a:lvl5pPr>
                      <a:lvl6pPr marL="2285365" algn="l" defTabSz="913765" rtl="0" eaLnBrk="1" latinLnBrk="0" hangingPunct="1">
                        <a:defRPr sz="1800" b="1" kern="1200">
                          <a:solidFill>
                            <a:schemeClr val="bg1"/>
                          </a:solidFill>
                          <a:latin typeface="Calibri" panose="020F0502020204030204"/>
                        </a:defRPr>
                      </a:lvl6pPr>
                      <a:lvl7pPr marL="2741930" algn="l" defTabSz="913765" rtl="0" eaLnBrk="1" latinLnBrk="0" hangingPunct="1">
                        <a:defRPr sz="1800" b="1" kern="1200">
                          <a:solidFill>
                            <a:schemeClr val="bg1"/>
                          </a:solidFill>
                          <a:latin typeface="Calibri" panose="020F0502020204030204"/>
                        </a:defRPr>
                      </a:lvl7pPr>
                      <a:lvl8pPr marL="3199130" algn="l" defTabSz="913765" rtl="0" eaLnBrk="1" latinLnBrk="0" hangingPunct="1">
                        <a:defRPr sz="1800" b="1" kern="1200">
                          <a:solidFill>
                            <a:schemeClr val="bg1"/>
                          </a:solidFill>
                          <a:latin typeface="Calibri" panose="020F0502020204030204"/>
                        </a:defRPr>
                      </a:lvl8pPr>
                      <a:lvl9pPr marL="3656330" algn="l" defTabSz="913765" rtl="0" eaLnBrk="1" latinLnBrk="0" hangingPunct="1">
                        <a:defRPr sz="1800" b="1" kern="1200">
                          <a:solidFill>
                            <a:schemeClr val="bg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1" dirty="0" smtClean="0">
                          <a:solidFill>
                            <a:schemeClr val="tx2"/>
                          </a:solidFill>
                          <a:latin typeface="+mn-lt"/>
                          <a:ea typeface="微软雅黑" panose="020B0503020204020204" pitchFamily="34" charset="-122"/>
                          <a:cs typeface="Arial" panose="020B0604020202020204" pitchFamily="34" charset="0"/>
                        </a:rPr>
                        <a:t>On Premise</a:t>
                      </a:r>
                      <a:endParaRPr lang="zh-CN" altLang="en-US" sz="1400" dirty="0">
                        <a:latin typeface="+mn-lt"/>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lvl1pPr marL="0" algn="l" defTabSz="913765" rtl="0" eaLnBrk="1" latinLnBrk="0" hangingPunct="1">
                        <a:defRPr sz="1800" b="1" kern="1200">
                          <a:solidFill>
                            <a:schemeClr val="bg1"/>
                          </a:solidFill>
                          <a:latin typeface="Calibri" panose="020F0502020204030204"/>
                        </a:defRPr>
                      </a:lvl1pPr>
                      <a:lvl2pPr marL="457200" algn="l" defTabSz="913765" rtl="0" eaLnBrk="1" latinLnBrk="0" hangingPunct="1">
                        <a:defRPr sz="1800" b="1" kern="1200">
                          <a:solidFill>
                            <a:schemeClr val="bg1"/>
                          </a:solidFill>
                          <a:latin typeface="Calibri" panose="020F0502020204030204"/>
                        </a:defRPr>
                      </a:lvl2pPr>
                      <a:lvl3pPr marL="913765" algn="l" defTabSz="913765" rtl="0" eaLnBrk="1" latinLnBrk="0" hangingPunct="1">
                        <a:defRPr sz="1800" b="1" kern="1200">
                          <a:solidFill>
                            <a:schemeClr val="bg1"/>
                          </a:solidFill>
                          <a:latin typeface="Calibri" panose="020F0502020204030204"/>
                        </a:defRPr>
                      </a:lvl3pPr>
                      <a:lvl4pPr marL="1370965" algn="l" defTabSz="913765" rtl="0" eaLnBrk="1" latinLnBrk="0" hangingPunct="1">
                        <a:defRPr sz="1800" b="1" kern="1200">
                          <a:solidFill>
                            <a:schemeClr val="bg1"/>
                          </a:solidFill>
                          <a:latin typeface="Calibri" panose="020F0502020204030204"/>
                        </a:defRPr>
                      </a:lvl4pPr>
                      <a:lvl5pPr marL="1828165" algn="l" defTabSz="913765" rtl="0" eaLnBrk="1" latinLnBrk="0" hangingPunct="1">
                        <a:defRPr sz="1800" b="1" kern="1200">
                          <a:solidFill>
                            <a:schemeClr val="bg1"/>
                          </a:solidFill>
                          <a:latin typeface="Calibri" panose="020F0502020204030204"/>
                        </a:defRPr>
                      </a:lvl5pPr>
                      <a:lvl6pPr marL="2285365" algn="l" defTabSz="913765" rtl="0" eaLnBrk="1" latinLnBrk="0" hangingPunct="1">
                        <a:defRPr sz="1800" b="1" kern="1200">
                          <a:solidFill>
                            <a:schemeClr val="bg1"/>
                          </a:solidFill>
                          <a:latin typeface="Calibri" panose="020F0502020204030204"/>
                        </a:defRPr>
                      </a:lvl6pPr>
                      <a:lvl7pPr marL="2741930" algn="l" defTabSz="913765" rtl="0" eaLnBrk="1" latinLnBrk="0" hangingPunct="1">
                        <a:defRPr sz="1800" b="1" kern="1200">
                          <a:solidFill>
                            <a:schemeClr val="bg1"/>
                          </a:solidFill>
                          <a:latin typeface="Calibri" panose="020F0502020204030204"/>
                        </a:defRPr>
                      </a:lvl7pPr>
                      <a:lvl8pPr marL="3199130" algn="l" defTabSz="913765" rtl="0" eaLnBrk="1" latinLnBrk="0" hangingPunct="1">
                        <a:defRPr sz="1800" b="1" kern="1200">
                          <a:solidFill>
                            <a:schemeClr val="bg1"/>
                          </a:solidFill>
                          <a:latin typeface="Calibri" panose="020F0502020204030204"/>
                        </a:defRPr>
                      </a:lvl8pPr>
                      <a:lvl9pPr marL="3656330" algn="l" defTabSz="913765" rtl="0" eaLnBrk="1" latinLnBrk="0" hangingPunct="1">
                        <a:defRPr sz="1800" b="1" kern="1200">
                          <a:solidFill>
                            <a:schemeClr val="bg1"/>
                          </a:solidFill>
                          <a:latin typeface="Calibri" panose="020F0502020204030204"/>
                        </a:defRPr>
                      </a:lvl9pPr>
                    </a:lstStyle>
                    <a:p>
                      <a:r>
                        <a:rPr lang="en-US" altLang="zh-CN" sz="1400" dirty="0" smtClean="0">
                          <a:solidFill>
                            <a:schemeClr val="tx2"/>
                          </a:solidFill>
                          <a:latin typeface="+mn-lt"/>
                          <a:ea typeface="微软雅黑" panose="020B0503020204020204" pitchFamily="34" charset="-122"/>
                        </a:rPr>
                        <a:t>Cloud</a:t>
                      </a:r>
                      <a:endParaRPr lang="zh-CN" altLang="en-US" sz="1400" dirty="0">
                        <a:solidFill>
                          <a:schemeClr val="tx2"/>
                        </a:solidFill>
                        <a:latin typeface="+mn-lt"/>
                        <a:ea typeface="微软雅黑" panose="020B0503020204020204" pitchFamily="34" charset="-122"/>
                      </a:endParaRPr>
                    </a:p>
                  </a:txBody>
                  <a:tcPr>
                    <a:lnL w="12700" cap="flat" cmpd="sng" algn="ctr">
                      <a:no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r>
              <a:tr h="370840">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r>
                        <a:rPr lang="en-US" altLang="zh-CN" sz="1400" b="1" dirty="0" smtClean="0">
                          <a:solidFill>
                            <a:schemeClr val="tx2"/>
                          </a:solidFill>
                          <a:latin typeface="+mn-lt"/>
                          <a:ea typeface="微软雅黑" panose="020B0503020204020204" pitchFamily="34" charset="-122"/>
                        </a:rPr>
                        <a:t>OLTP</a:t>
                      </a:r>
                      <a:endParaRPr lang="zh-CN" altLang="en-US" sz="1400" b="1" dirty="0">
                        <a:solidFill>
                          <a:schemeClr val="tx2"/>
                        </a:solidFill>
                        <a:latin typeface="+mn-lt"/>
                        <a:ea typeface="微软雅黑" panose="020B0503020204020204" pitchFamily="34" charset="-122"/>
                      </a:endParaRPr>
                    </a:p>
                  </a:txBody>
                  <a:tcPr>
                    <a:lnL w="6350" cap="flat" cmpd="sng" algn="ctr">
                      <a:noFill/>
                      <a:prstDash val="solid"/>
                      <a:miter lim="800000"/>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0" kern="0" dirty="0" err="1" smtClean="0">
                          <a:solidFill>
                            <a:schemeClr val="tx2"/>
                          </a:solidFill>
                          <a:latin typeface="+mn-lt"/>
                          <a:ea typeface="微软雅黑" panose="020B0503020204020204" pitchFamily="34" charset="-122"/>
                          <a:cs typeface="+mn-ea"/>
                          <a:sym typeface="+mn-lt"/>
                        </a:rPr>
                        <a:t>GaussDB</a:t>
                      </a:r>
                      <a:r>
                        <a:rPr lang="en-US" altLang="zh-CN" sz="1400" b="0" kern="0" dirty="0" smtClean="0">
                          <a:solidFill>
                            <a:schemeClr val="tx2"/>
                          </a:solidFill>
                          <a:latin typeface="+mn-lt"/>
                          <a:ea typeface="微软雅黑" panose="020B0503020204020204" pitchFamily="34" charset="-122"/>
                          <a:cs typeface="+mn-ea"/>
                          <a:sym typeface="+mn-lt"/>
                        </a:rPr>
                        <a:t> T</a:t>
                      </a:r>
                      <a:endParaRPr lang="zh-CN" altLang="en-US" sz="1400" b="0" kern="0" dirty="0">
                        <a:solidFill>
                          <a:schemeClr val="tx2"/>
                        </a:solidFill>
                        <a:latin typeface="+mn-lt"/>
                        <a:ea typeface="微软雅黑" panose="020B0503020204020204" pitchFamily="34" charset="-122"/>
                        <a:cs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0" kern="0" dirty="0" err="1" smtClean="0">
                          <a:solidFill>
                            <a:schemeClr val="tx2"/>
                          </a:solidFill>
                          <a:latin typeface="+mn-lt"/>
                          <a:ea typeface="微软雅黑" panose="020B0503020204020204" pitchFamily="34" charset="-122"/>
                          <a:cs typeface="+mn-ea"/>
                          <a:sym typeface="+mn-lt"/>
                        </a:rPr>
                        <a:t>GaussDB</a:t>
                      </a:r>
                      <a:r>
                        <a:rPr lang="en-US" altLang="zh-CN" sz="1400" b="0" kern="0" dirty="0" smtClean="0">
                          <a:solidFill>
                            <a:schemeClr val="tx2"/>
                          </a:solidFill>
                          <a:latin typeface="+mn-lt"/>
                          <a:ea typeface="微软雅黑" panose="020B0503020204020204" pitchFamily="34" charset="-122"/>
                          <a:cs typeface="+mn-ea"/>
                          <a:sym typeface="+mn-lt"/>
                        </a:rPr>
                        <a:t> T</a:t>
                      </a:r>
                      <a:endParaRPr lang="zh-CN" altLang="en-US" sz="1400" b="0" kern="0" dirty="0">
                        <a:solidFill>
                          <a:schemeClr val="tx2"/>
                        </a:solidFill>
                        <a:latin typeface="+mn-lt"/>
                        <a:ea typeface="微软雅黑" panose="020B0503020204020204" pitchFamily="34" charset="-122"/>
                        <a:cs typeface="+mn-ea"/>
                      </a:endParaRPr>
                    </a:p>
                  </a:txBody>
                  <a:tcP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5B5B5"/>
                    </a:solidFill>
                  </a:tcPr>
                </a:tc>
              </a:tr>
              <a:tr h="370840">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r>
                        <a:rPr lang="en-US" altLang="zh-CN" sz="1400" b="1" dirty="0" smtClean="0">
                          <a:solidFill>
                            <a:schemeClr val="tx2"/>
                          </a:solidFill>
                          <a:latin typeface="+mn-lt"/>
                          <a:ea typeface="微软雅黑" panose="020B0503020204020204" pitchFamily="34" charset="-122"/>
                        </a:rPr>
                        <a:t>OLAP</a:t>
                      </a:r>
                      <a:endParaRPr lang="zh-CN" altLang="en-US" sz="1400" b="1" dirty="0">
                        <a:solidFill>
                          <a:schemeClr val="tx2"/>
                        </a:solidFill>
                        <a:latin typeface="+mn-lt"/>
                        <a:ea typeface="微软雅黑" panose="020B0503020204020204" pitchFamily="34" charset="-122"/>
                      </a:endParaRPr>
                    </a:p>
                  </a:txBody>
                  <a:tcPr>
                    <a:lnL w="6350" cap="flat" cmpd="sng" algn="ctr">
                      <a:noFill/>
                      <a:prstDash val="solid"/>
                      <a:miter lim="800000"/>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0" kern="0" dirty="0" err="1" smtClean="0">
                          <a:solidFill>
                            <a:schemeClr val="tx2"/>
                          </a:solidFill>
                          <a:latin typeface="+mn-lt"/>
                          <a:ea typeface="微软雅黑" panose="020B0503020204020204" pitchFamily="34" charset="-122"/>
                          <a:cs typeface="+mn-ea"/>
                          <a:sym typeface="+mn-lt"/>
                        </a:rPr>
                        <a:t>GaussDB</a:t>
                      </a:r>
                      <a:r>
                        <a:rPr lang="en-US" altLang="zh-CN" sz="1400" b="0" kern="0" dirty="0" smtClean="0">
                          <a:solidFill>
                            <a:schemeClr val="tx2"/>
                          </a:solidFill>
                          <a:latin typeface="+mn-lt"/>
                          <a:ea typeface="微软雅黑" panose="020B0503020204020204" pitchFamily="34" charset="-122"/>
                          <a:cs typeface="+mn-ea"/>
                          <a:sym typeface="+mn-lt"/>
                        </a:rPr>
                        <a:t> A</a:t>
                      </a:r>
                      <a:endParaRPr lang="en-US" altLang="zh-CN" sz="1400" b="0" kern="0" dirty="0" smtClean="0">
                        <a:solidFill>
                          <a:schemeClr val="tx2"/>
                        </a:solidFill>
                        <a:latin typeface="+mn-lt"/>
                        <a:ea typeface="微软雅黑" panose="020B0503020204020204" pitchFamily="34" charset="-122"/>
                        <a:cs typeface="+mn-ea"/>
                        <a:sym typeface="+mn-lt"/>
                      </a:endParaRPr>
                    </a:p>
                    <a:p>
                      <a:endParaRPr lang="zh-CN" altLang="en-US" sz="1400" dirty="0">
                        <a:latin typeface="+mn-lt"/>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tc>
                  <a:txBody>
                    <a:bodyPr/>
                    <a:lstStyle>
                      <a:lvl1pPr marL="0" algn="l" defTabSz="913765" rtl="0" eaLnBrk="1" latinLnBrk="0" hangingPunct="1">
                        <a:defRPr sz="1800" kern="1200">
                          <a:solidFill>
                            <a:schemeClr val="tx1"/>
                          </a:solidFill>
                          <a:latin typeface="Calibri" panose="020F0502020204030204"/>
                        </a:defRPr>
                      </a:lvl1pPr>
                      <a:lvl2pPr marL="457200" algn="l" defTabSz="913765" rtl="0" eaLnBrk="1" latinLnBrk="0" hangingPunct="1">
                        <a:defRPr sz="1800" kern="1200">
                          <a:solidFill>
                            <a:schemeClr val="tx1"/>
                          </a:solidFill>
                          <a:latin typeface="Calibri" panose="020F0502020204030204"/>
                        </a:defRPr>
                      </a:lvl2pPr>
                      <a:lvl3pPr marL="913765" algn="l" defTabSz="913765" rtl="0" eaLnBrk="1" latinLnBrk="0" hangingPunct="1">
                        <a:defRPr sz="1800" kern="1200">
                          <a:solidFill>
                            <a:schemeClr val="tx1"/>
                          </a:solidFill>
                          <a:latin typeface="Calibri" panose="020F0502020204030204"/>
                        </a:defRPr>
                      </a:lvl3pPr>
                      <a:lvl4pPr marL="1370965" algn="l" defTabSz="913765" rtl="0" eaLnBrk="1" latinLnBrk="0" hangingPunct="1">
                        <a:defRPr sz="1800" kern="1200">
                          <a:solidFill>
                            <a:schemeClr val="tx1"/>
                          </a:solidFill>
                          <a:latin typeface="Calibri" panose="020F0502020204030204"/>
                        </a:defRPr>
                      </a:lvl4pPr>
                      <a:lvl5pPr marL="1828165" algn="l" defTabSz="913765" rtl="0" eaLnBrk="1" latinLnBrk="0" hangingPunct="1">
                        <a:defRPr sz="1800" kern="1200">
                          <a:solidFill>
                            <a:schemeClr val="tx1"/>
                          </a:solidFill>
                          <a:latin typeface="Calibri" panose="020F0502020204030204"/>
                        </a:defRPr>
                      </a:lvl5pPr>
                      <a:lvl6pPr marL="2285365" algn="l" defTabSz="913765" rtl="0" eaLnBrk="1" latinLnBrk="0" hangingPunct="1">
                        <a:defRPr sz="1800" kern="1200">
                          <a:solidFill>
                            <a:schemeClr val="tx1"/>
                          </a:solidFill>
                          <a:latin typeface="Calibri" panose="020F0502020204030204"/>
                        </a:defRPr>
                      </a:lvl6pPr>
                      <a:lvl7pPr marL="2741930" algn="l" defTabSz="913765" rtl="0" eaLnBrk="1" latinLnBrk="0" hangingPunct="1">
                        <a:defRPr sz="1800" kern="1200">
                          <a:solidFill>
                            <a:schemeClr val="tx1"/>
                          </a:solidFill>
                          <a:latin typeface="Calibri" panose="020F0502020204030204"/>
                        </a:defRPr>
                      </a:lvl7pPr>
                      <a:lvl8pPr marL="3199130" algn="l" defTabSz="913765" rtl="0" eaLnBrk="1" latinLnBrk="0" hangingPunct="1">
                        <a:defRPr sz="1800" kern="1200">
                          <a:solidFill>
                            <a:schemeClr val="tx1"/>
                          </a:solidFill>
                          <a:latin typeface="Calibri" panose="020F0502020204030204"/>
                        </a:defRPr>
                      </a:lvl8pPr>
                      <a:lvl9pPr marL="3656330" algn="l" defTabSz="913765" rtl="0" eaLnBrk="1" latinLnBrk="0" hangingPunct="1">
                        <a:defRPr sz="1800" kern="1200">
                          <a:solidFill>
                            <a:schemeClr val="tx1"/>
                          </a:solidFill>
                          <a:latin typeface="Calibri" panose="020F0502020204030204"/>
                        </a:defRPr>
                      </a:lvl9pPr>
                    </a:lstStyle>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0" kern="0" dirty="0" err="1" smtClean="0">
                          <a:solidFill>
                            <a:schemeClr val="tx2"/>
                          </a:solidFill>
                          <a:latin typeface="+mn-lt"/>
                          <a:ea typeface="微软雅黑" panose="020B0503020204020204" pitchFamily="34" charset="-122"/>
                          <a:cs typeface="+mn-ea"/>
                          <a:sym typeface="+mn-lt"/>
                        </a:rPr>
                        <a:t>GaussDB</a:t>
                      </a:r>
                      <a:endParaRPr lang="en-US" altLang="zh-CN" sz="1400" b="0" kern="0" dirty="0" smtClean="0">
                        <a:solidFill>
                          <a:schemeClr val="tx2"/>
                        </a:solidFill>
                        <a:latin typeface="+mn-lt"/>
                        <a:ea typeface="微软雅黑" panose="020B0503020204020204" pitchFamily="34" charset="-122"/>
                        <a:cs typeface="+mn-ea"/>
                        <a:sym typeface="+mn-lt"/>
                      </a:endParaRPr>
                    </a:p>
                    <a:p>
                      <a:pPr marL="0" marR="0" lvl="0" indent="0" algn="l" defTabSz="1188085" rtl="0" eaLnBrk="1" fontAlgn="auto" latinLnBrk="0" hangingPunct="1">
                        <a:lnSpc>
                          <a:spcPct val="100000"/>
                        </a:lnSpc>
                        <a:spcBef>
                          <a:spcPts val="0"/>
                        </a:spcBef>
                        <a:spcAft>
                          <a:spcPts val="0"/>
                        </a:spcAft>
                        <a:buClrTx/>
                        <a:buSzTx/>
                        <a:buFontTx/>
                        <a:buNone/>
                        <a:defRPr/>
                      </a:pPr>
                      <a:r>
                        <a:rPr lang="en-US" altLang="zh-CN" sz="1400" b="0" kern="0" dirty="0" smtClean="0">
                          <a:solidFill>
                            <a:schemeClr val="tx2"/>
                          </a:solidFill>
                          <a:latin typeface="+mn-lt"/>
                          <a:ea typeface="微软雅黑" panose="020B0503020204020204" pitchFamily="34" charset="-122"/>
                          <a:cs typeface="+mn-ea"/>
                          <a:sym typeface="+mn-lt"/>
                        </a:rPr>
                        <a:t>(DWS)</a:t>
                      </a:r>
                      <a:endParaRPr lang="en-US" altLang="zh-CN" sz="1400" b="0" kern="0" dirty="0" smtClean="0">
                        <a:solidFill>
                          <a:schemeClr val="tx2"/>
                        </a:solidFill>
                        <a:latin typeface="+mn-lt"/>
                        <a:ea typeface="微软雅黑" panose="020B0503020204020204" pitchFamily="34" charset="-122"/>
                        <a:cs typeface="+mn-ea"/>
                        <a:sym typeface="+mn-lt"/>
                      </a:endParaRPr>
                    </a:p>
                    <a:p>
                      <a:endParaRPr lang="zh-CN" altLang="en-US" sz="1400" b="0" kern="0" dirty="0">
                        <a:solidFill>
                          <a:schemeClr val="tx2"/>
                        </a:solidFill>
                        <a:latin typeface="+mn-lt"/>
                        <a:ea typeface="微软雅黑" panose="020B0503020204020204" pitchFamily="34" charset="-122"/>
                        <a:cs typeface="+mn-ea"/>
                      </a:endParaRPr>
                    </a:p>
                  </a:txBody>
                  <a:tcP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rgbClr val="B5B5B5"/>
                    </a:solidFill>
                  </a:tcPr>
                </a:tc>
              </a:tr>
            </a:tbl>
          </a:graphicData>
        </a:graphic>
      </p:graphicFrame>
      <p:sp>
        <p:nvSpPr>
          <p:cNvPr id="79" name="文本框 78"/>
          <p:cNvSpPr txBox="1"/>
          <p:nvPr/>
        </p:nvSpPr>
        <p:spPr>
          <a:xfrm>
            <a:off x="3174513" y="2975439"/>
            <a:ext cx="1334672" cy="307777"/>
          </a:xfrm>
          <a:prstGeom prst="rect">
            <a:avLst/>
          </a:prstGeom>
          <a:noFill/>
        </p:spPr>
        <p:txBody>
          <a:bodyPr wrap="square" rtlCol="0">
            <a:spAutoFit/>
          </a:bodyPr>
          <a:lstStyle/>
          <a:p>
            <a:pPr algn="ctr" defTabSz="914400" fontAlgn="base">
              <a:spcBef>
                <a:spcPct val="0"/>
              </a:spcBef>
              <a:spcAft>
                <a:spcPct val="0"/>
              </a:spcAft>
            </a:pPr>
            <a:r>
              <a:rPr lang="zh-CN" altLang="en-US" sz="1400" b="1" kern="0" dirty="0" smtClean="0">
                <a:solidFill>
                  <a:srgbClr val="C00000"/>
                </a:solidFill>
              </a:rPr>
              <a:t>战略升级</a:t>
            </a:r>
            <a:endParaRPr lang="zh-CN" altLang="en-US" sz="1400" b="1" dirty="0">
              <a:solidFill>
                <a:srgbClr val="C00000"/>
              </a:solidFill>
            </a:endParaRPr>
          </a:p>
        </p:txBody>
      </p:sp>
      <p:grpSp>
        <p:nvGrpSpPr>
          <p:cNvPr id="4" name="组合 3"/>
          <p:cNvGrpSpPr/>
          <p:nvPr/>
        </p:nvGrpSpPr>
        <p:grpSpPr>
          <a:xfrm>
            <a:off x="4271057" y="1875228"/>
            <a:ext cx="7665510" cy="2366082"/>
            <a:chOff x="4271057" y="1875228"/>
            <a:chExt cx="7665510" cy="2366082"/>
          </a:xfrm>
        </p:grpSpPr>
        <p:sp>
          <p:nvSpPr>
            <p:cNvPr id="86" name="矩形 85"/>
            <p:cNvSpPr/>
            <p:nvPr/>
          </p:nvSpPr>
          <p:spPr>
            <a:xfrm>
              <a:off x="7592107" y="1875228"/>
              <a:ext cx="2377446" cy="2353304"/>
            </a:xfrm>
            <a:prstGeom prst="rect">
              <a:avLst/>
            </a:prstGeom>
            <a:solidFill>
              <a:srgbClr val="0070C0"/>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401" tIns="45701" rIns="91401" bIns="45701"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endParaRPr>
            </a:p>
          </p:txBody>
        </p:sp>
        <p:sp>
          <p:nvSpPr>
            <p:cNvPr id="87" name="矩形 86"/>
            <p:cNvSpPr/>
            <p:nvPr/>
          </p:nvSpPr>
          <p:spPr>
            <a:xfrm>
              <a:off x="4345829" y="1875228"/>
              <a:ext cx="3079169" cy="2353304"/>
            </a:xfrm>
            <a:prstGeom prst="rect">
              <a:avLst/>
            </a:prstGeom>
            <a:solidFill>
              <a:srgbClr val="0070C0"/>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401" tIns="45701" rIns="91401" bIns="45701"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endParaRPr>
            </a:p>
          </p:txBody>
        </p:sp>
        <p:sp>
          <p:nvSpPr>
            <p:cNvPr id="88" name="文本框 336"/>
            <p:cNvSpPr txBox="1"/>
            <p:nvPr/>
          </p:nvSpPr>
          <p:spPr>
            <a:xfrm>
              <a:off x="5131343" y="2050768"/>
              <a:ext cx="1641475" cy="246221"/>
            </a:xfrm>
            <a:prstGeom prst="rect">
              <a:avLst/>
            </a:prstGeom>
            <a:noFill/>
            <a:ln w="12700">
              <a:noFill/>
            </a:ln>
          </p:spPr>
          <p:txBody>
            <a:bodyPr wrap="none" lIns="0" tIns="0" rIns="0" bIns="0" rtlCol="0">
              <a:spAutoFit/>
            </a:bodyPr>
            <a:lstStyle/>
            <a:p>
              <a:pPr defTabSz="1219200"/>
              <a:r>
                <a:rPr lang="zh-CN" altLang="en-US" sz="1600" b="1" dirty="0" smtClean="0">
                  <a:solidFill>
                    <a:schemeClr val="bg1"/>
                  </a:solidFill>
                  <a:cs typeface="Arial" panose="020B0604020202020204" pitchFamily="34" charset="0"/>
                </a:rPr>
                <a:t>关系型数据库服务</a:t>
              </a:r>
              <a:endParaRPr lang="en-US" altLang="zh-CN" sz="1600" b="1" dirty="0" smtClean="0">
                <a:solidFill>
                  <a:schemeClr val="bg1"/>
                </a:solidFill>
                <a:cs typeface="Arial" panose="020B0604020202020204" pitchFamily="34" charset="0"/>
              </a:endParaRPr>
            </a:p>
          </p:txBody>
        </p:sp>
        <p:sp>
          <p:nvSpPr>
            <p:cNvPr id="89" name="文本框 336"/>
            <p:cNvSpPr txBox="1"/>
            <p:nvPr/>
          </p:nvSpPr>
          <p:spPr>
            <a:xfrm>
              <a:off x="7850978" y="2070533"/>
              <a:ext cx="1846659" cy="246221"/>
            </a:xfrm>
            <a:prstGeom prst="rect">
              <a:avLst/>
            </a:prstGeom>
            <a:noFill/>
            <a:ln w="12700">
              <a:noFill/>
            </a:ln>
          </p:spPr>
          <p:txBody>
            <a:bodyPr wrap="none" lIns="0" tIns="0" rIns="0" bIns="0" rtlCol="0">
              <a:spAutoFit/>
            </a:bodyPr>
            <a:lstStyle/>
            <a:p>
              <a:pPr defTabSz="1219200"/>
              <a:r>
                <a:rPr lang="zh-CN" altLang="en-US" sz="1600" b="1" dirty="0">
                  <a:solidFill>
                    <a:schemeClr val="bg1"/>
                  </a:solidFill>
                  <a:cs typeface="Arial" panose="020B0604020202020204" pitchFamily="34" charset="0"/>
                </a:rPr>
                <a:t>非</a:t>
              </a:r>
              <a:r>
                <a:rPr lang="zh-CN" altLang="en-US" sz="1600" b="1" dirty="0" smtClean="0">
                  <a:solidFill>
                    <a:schemeClr val="bg1"/>
                  </a:solidFill>
                  <a:cs typeface="Arial" panose="020B0604020202020204" pitchFamily="34" charset="0"/>
                </a:rPr>
                <a:t>关系型数据库服务</a:t>
              </a:r>
              <a:endParaRPr lang="en-US" altLang="zh-CN" sz="1600" b="1" dirty="0" smtClean="0">
                <a:solidFill>
                  <a:schemeClr val="bg1"/>
                </a:solidFill>
                <a:cs typeface="Arial" panose="020B0604020202020204" pitchFamily="34" charset="0"/>
              </a:endParaRPr>
            </a:p>
          </p:txBody>
        </p:sp>
        <p:sp>
          <p:nvSpPr>
            <p:cNvPr id="91" name="文本框 90"/>
            <p:cNvSpPr txBox="1"/>
            <p:nvPr/>
          </p:nvSpPr>
          <p:spPr>
            <a:xfrm>
              <a:off x="7557099" y="2538237"/>
              <a:ext cx="2296983" cy="307777"/>
            </a:xfrm>
            <a:prstGeom prst="rect">
              <a:avLst/>
            </a:prstGeom>
            <a:noFill/>
            <a:ln>
              <a:noFill/>
            </a:ln>
          </p:spPr>
          <p:txBody>
            <a:bodyPr wrap="square" rtlCol="0">
              <a:spAutoFit/>
            </a:bodyPr>
            <a:lstStyle/>
            <a:p>
              <a:pPr defTabSz="914400">
                <a:defRPr/>
              </a:pPr>
              <a:r>
                <a:rPr lang="en-US" altLang="zh-CN" sz="1400" b="1" kern="0" dirty="0" err="1" smtClean="0">
                  <a:solidFill>
                    <a:schemeClr val="bg1"/>
                  </a:solidFill>
                  <a:cs typeface="+mn-ea"/>
                  <a:sym typeface="+mn-lt"/>
                </a:rPr>
                <a:t>GaussDB</a:t>
              </a:r>
              <a:r>
                <a:rPr lang="en-US" altLang="zh-CN" sz="1400" b="1" kern="0" dirty="0" smtClean="0">
                  <a:solidFill>
                    <a:schemeClr val="bg1"/>
                  </a:solidFill>
                  <a:cs typeface="+mn-ea"/>
                  <a:sym typeface="+mn-lt"/>
                </a:rPr>
                <a:t>(for Mongo)</a:t>
              </a:r>
              <a:endParaRPr lang="en-US" altLang="zh-CN" sz="1400" b="1" kern="0" dirty="0">
                <a:solidFill>
                  <a:schemeClr val="bg1"/>
                </a:solidFill>
                <a:cs typeface="+mn-ea"/>
                <a:sym typeface="+mn-lt"/>
              </a:endParaRPr>
            </a:p>
          </p:txBody>
        </p:sp>
        <p:sp>
          <p:nvSpPr>
            <p:cNvPr id="92" name="文本框 91"/>
            <p:cNvSpPr txBox="1"/>
            <p:nvPr/>
          </p:nvSpPr>
          <p:spPr>
            <a:xfrm>
              <a:off x="7540469" y="3610007"/>
              <a:ext cx="2122082" cy="307777"/>
            </a:xfrm>
            <a:prstGeom prst="rect">
              <a:avLst/>
            </a:prstGeom>
            <a:noFill/>
            <a:ln>
              <a:noFill/>
            </a:ln>
          </p:spPr>
          <p:txBody>
            <a:bodyPr wrap="square" rtlCol="0">
              <a:spAutoFit/>
            </a:bodyPr>
            <a:lstStyle/>
            <a:p>
              <a:pPr defTabSz="914400">
                <a:defRPr/>
              </a:pPr>
              <a:r>
                <a:rPr lang="en-US" altLang="zh-CN" sz="1400" b="1" kern="0" dirty="0" err="1" smtClean="0">
                  <a:solidFill>
                    <a:schemeClr val="bg1"/>
                  </a:solidFill>
                  <a:cs typeface="+mn-ea"/>
                  <a:sym typeface="+mn-lt"/>
                </a:rPr>
                <a:t>GaussDB</a:t>
              </a:r>
              <a:r>
                <a:rPr lang="en-US" altLang="zh-CN" sz="1400" b="1" kern="0" dirty="0" smtClean="0">
                  <a:solidFill>
                    <a:schemeClr val="bg1"/>
                  </a:solidFill>
                  <a:cs typeface="+mn-ea"/>
                  <a:sym typeface="+mn-lt"/>
                </a:rPr>
                <a:t>(for </a:t>
              </a:r>
              <a:r>
                <a:rPr lang="en-US" altLang="zh-CN" sz="1400" b="1" kern="0" dirty="0" err="1" smtClean="0">
                  <a:solidFill>
                    <a:schemeClr val="bg1"/>
                  </a:solidFill>
                  <a:cs typeface="+mn-ea"/>
                  <a:sym typeface="+mn-lt"/>
                </a:rPr>
                <a:t>Redis</a:t>
              </a:r>
              <a:r>
                <a:rPr lang="en-US" altLang="zh-CN" sz="1400" b="1" kern="0" dirty="0">
                  <a:solidFill>
                    <a:schemeClr val="bg1"/>
                  </a:solidFill>
                  <a:cs typeface="+mn-ea"/>
                  <a:sym typeface="+mn-lt"/>
                </a:rPr>
                <a:t>)</a:t>
              </a:r>
              <a:endParaRPr lang="en-US" altLang="zh-CN" sz="1400" b="1" kern="0" dirty="0">
                <a:solidFill>
                  <a:schemeClr val="bg1"/>
                </a:solidFill>
                <a:cs typeface="+mn-ea"/>
                <a:sym typeface="+mn-lt"/>
              </a:endParaRPr>
            </a:p>
          </p:txBody>
        </p:sp>
        <p:sp>
          <p:nvSpPr>
            <p:cNvPr id="93" name="文本框 92"/>
            <p:cNvSpPr txBox="1"/>
            <p:nvPr/>
          </p:nvSpPr>
          <p:spPr>
            <a:xfrm>
              <a:off x="7557099" y="3284757"/>
              <a:ext cx="2066754" cy="307777"/>
            </a:xfrm>
            <a:prstGeom prst="rect">
              <a:avLst/>
            </a:prstGeom>
            <a:noFill/>
            <a:ln>
              <a:noFill/>
            </a:ln>
          </p:spPr>
          <p:txBody>
            <a:bodyPr wrap="square" rtlCol="0">
              <a:spAutoFit/>
            </a:bodyPr>
            <a:lstStyle/>
            <a:p>
              <a:pPr defTabSz="914400">
                <a:defRPr/>
              </a:pPr>
              <a:r>
                <a:rPr lang="en-US" altLang="zh-CN" sz="1400" b="1" kern="0" dirty="0" err="1" smtClean="0">
                  <a:solidFill>
                    <a:schemeClr val="bg1"/>
                  </a:solidFill>
                  <a:cs typeface="+mn-ea"/>
                  <a:sym typeface="+mn-lt"/>
                </a:rPr>
                <a:t>GaussDB</a:t>
              </a:r>
              <a:r>
                <a:rPr lang="en-US" altLang="zh-CN" sz="1400" b="1" kern="0" dirty="0" smtClean="0">
                  <a:solidFill>
                    <a:schemeClr val="bg1"/>
                  </a:solidFill>
                  <a:cs typeface="+mn-ea"/>
                  <a:sym typeface="+mn-lt"/>
                </a:rPr>
                <a:t>(for Influx)</a:t>
              </a:r>
              <a:endParaRPr lang="en-US" altLang="zh-CN" sz="1400" b="1" kern="0" dirty="0">
                <a:solidFill>
                  <a:schemeClr val="bg1"/>
                </a:solidFill>
                <a:cs typeface="+mn-ea"/>
                <a:sym typeface="+mn-lt"/>
              </a:endParaRPr>
            </a:p>
          </p:txBody>
        </p:sp>
        <p:sp>
          <p:nvSpPr>
            <p:cNvPr id="94" name="文本框 93"/>
            <p:cNvSpPr txBox="1"/>
            <p:nvPr/>
          </p:nvSpPr>
          <p:spPr>
            <a:xfrm>
              <a:off x="5018102" y="2901615"/>
              <a:ext cx="2675587" cy="307777"/>
            </a:xfrm>
            <a:prstGeom prst="rect">
              <a:avLst/>
            </a:prstGeom>
            <a:noFill/>
            <a:ln>
              <a:noFill/>
            </a:ln>
          </p:spPr>
          <p:txBody>
            <a:bodyPr wrap="square" rtlCol="0">
              <a:spAutoFit/>
            </a:bodyPr>
            <a:lstStyle/>
            <a:p>
              <a:pPr defTabSz="914400">
                <a:defRPr/>
              </a:pPr>
              <a:r>
                <a:rPr lang="en-US" altLang="zh-CN" sz="1400" b="1" kern="0" dirty="0" err="1" smtClean="0">
                  <a:solidFill>
                    <a:schemeClr val="bg1"/>
                  </a:solidFill>
                  <a:cs typeface="+mn-ea"/>
                  <a:sym typeface="+mn-lt"/>
                </a:rPr>
                <a:t>GaussDB</a:t>
              </a:r>
              <a:r>
                <a:rPr lang="en-US" altLang="zh-CN" sz="1400" b="1" kern="0" dirty="0" smtClean="0">
                  <a:solidFill>
                    <a:schemeClr val="bg1"/>
                  </a:solidFill>
                  <a:cs typeface="+mn-ea"/>
                  <a:sym typeface="+mn-lt"/>
                </a:rPr>
                <a:t>(</a:t>
              </a:r>
              <a:r>
                <a:rPr lang="en-US" altLang="zh-CN" sz="1400" b="1" kern="0" dirty="0" err="1" smtClean="0">
                  <a:solidFill>
                    <a:schemeClr val="bg1"/>
                  </a:solidFill>
                  <a:cs typeface="+mn-ea"/>
                  <a:sym typeface="+mn-lt"/>
                </a:rPr>
                <a:t>openGauss</a:t>
              </a:r>
              <a:r>
                <a:rPr lang="en-US" altLang="zh-CN" sz="1400" b="1" kern="0" dirty="0" smtClean="0">
                  <a:solidFill>
                    <a:schemeClr val="bg1"/>
                  </a:solidFill>
                  <a:cs typeface="+mn-ea"/>
                  <a:sym typeface="+mn-lt"/>
                </a:rPr>
                <a:t>)</a:t>
              </a:r>
              <a:endParaRPr lang="en-US" altLang="zh-CN" sz="1400" b="1" kern="0" dirty="0">
                <a:solidFill>
                  <a:schemeClr val="bg1"/>
                </a:solidFill>
                <a:cs typeface="+mn-ea"/>
                <a:sym typeface="+mn-lt"/>
              </a:endParaRPr>
            </a:p>
          </p:txBody>
        </p:sp>
        <p:sp>
          <p:nvSpPr>
            <p:cNvPr id="95" name="文本框 94"/>
            <p:cNvSpPr txBox="1"/>
            <p:nvPr/>
          </p:nvSpPr>
          <p:spPr>
            <a:xfrm>
              <a:off x="5018104" y="2557046"/>
              <a:ext cx="2508286" cy="307777"/>
            </a:xfrm>
            <a:prstGeom prst="rect">
              <a:avLst/>
            </a:prstGeom>
            <a:noFill/>
            <a:ln>
              <a:noFill/>
            </a:ln>
          </p:spPr>
          <p:txBody>
            <a:bodyPr wrap="square" rtlCol="0">
              <a:spAutoFit/>
            </a:bodyPr>
            <a:lstStyle/>
            <a:p>
              <a:pPr defTabSz="914400">
                <a:defRPr/>
              </a:pPr>
              <a:r>
                <a:rPr lang="en-US" altLang="zh-CN" sz="1400" b="1" kern="0" dirty="0" err="1" smtClean="0">
                  <a:solidFill>
                    <a:schemeClr val="bg1"/>
                  </a:solidFill>
                  <a:cs typeface="+mn-ea"/>
                  <a:sym typeface="+mn-lt"/>
                </a:rPr>
                <a:t>GaussDB</a:t>
              </a:r>
              <a:r>
                <a:rPr lang="en-US" altLang="zh-CN" sz="1400" b="1" kern="0" dirty="0" smtClean="0">
                  <a:solidFill>
                    <a:schemeClr val="bg1"/>
                  </a:solidFill>
                  <a:cs typeface="+mn-ea"/>
                  <a:sym typeface="+mn-lt"/>
                </a:rPr>
                <a:t>(for MySQL)</a:t>
              </a:r>
              <a:endParaRPr lang="en-US" altLang="zh-CN" sz="1400" b="1" kern="0" dirty="0">
                <a:solidFill>
                  <a:schemeClr val="bg1"/>
                </a:solidFill>
                <a:cs typeface="+mn-ea"/>
                <a:sym typeface="+mn-lt"/>
              </a:endParaRPr>
            </a:p>
          </p:txBody>
        </p:sp>
        <p:sp>
          <p:nvSpPr>
            <p:cNvPr id="97" name="矩形 96"/>
            <p:cNvSpPr/>
            <p:nvPr/>
          </p:nvSpPr>
          <p:spPr>
            <a:xfrm>
              <a:off x="10062049" y="1875228"/>
              <a:ext cx="1693210" cy="2353304"/>
            </a:xfrm>
            <a:prstGeom prst="rect">
              <a:avLst/>
            </a:prstGeom>
            <a:solidFill>
              <a:srgbClr val="0070C0"/>
            </a:solidFill>
            <a:ln w="12700" cap="flat" cmpd="sng" algn="ctr">
              <a:noFill/>
              <a:prstDash val="solid"/>
              <a:miter lim="800000"/>
            </a:ln>
            <a:effectLst>
              <a:outerShdw blurRad="50800" dist="38100" dir="2700000" algn="ctr" rotWithShape="0">
                <a:sysClr val="window" lastClr="FFFFFF">
                  <a:lumMod val="75000"/>
                  <a:alpha val="75000"/>
                </a:sysClr>
              </a:outerShdw>
            </a:effectLst>
            <a:scene3d>
              <a:camera prst="perspectiveFront"/>
              <a:lightRig rig="threePt" dir="t"/>
            </a:scene3d>
          </p:spPr>
          <p:txBody>
            <a:bodyPr rot="0" spcFirstLastPara="0" vertOverflow="overflow" horzOverflow="overflow" vert="horz" wrap="square" lIns="91401" tIns="45701" rIns="91401" bIns="45701"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endParaRPr>
            </a:p>
          </p:txBody>
        </p:sp>
        <p:sp>
          <p:nvSpPr>
            <p:cNvPr id="98" name="文本框 336"/>
            <p:cNvSpPr txBox="1"/>
            <p:nvPr/>
          </p:nvSpPr>
          <p:spPr>
            <a:xfrm>
              <a:off x="10190508" y="2070533"/>
              <a:ext cx="1436291" cy="246221"/>
            </a:xfrm>
            <a:prstGeom prst="rect">
              <a:avLst/>
            </a:prstGeom>
            <a:noFill/>
            <a:ln w="12700">
              <a:noFill/>
            </a:ln>
          </p:spPr>
          <p:txBody>
            <a:bodyPr wrap="none" lIns="0" tIns="0" rIns="0" bIns="0" rtlCol="0">
              <a:spAutoFit/>
            </a:bodyPr>
            <a:lstStyle/>
            <a:p>
              <a:pPr defTabSz="1219200"/>
              <a:r>
                <a:rPr lang="zh-CN" altLang="en-US" sz="1600" b="1" dirty="0">
                  <a:solidFill>
                    <a:schemeClr val="bg1"/>
                  </a:solidFill>
                  <a:cs typeface="Arial" panose="020B0604020202020204" pitchFamily="34" charset="0"/>
                </a:rPr>
                <a:t>数据库工具服务</a:t>
              </a:r>
              <a:endParaRPr lang="en-US" altLang="zh-CN" sz="1600" b="1" dirty="0">
                <a:solidFill>
                  <a:schemeClr val="bg1"/>
                </a:solidFill>
                <a:cs typeface="Arial" panose="020B0604020202020204" pitchFamily="34" charset="0"/>
              </a:endParaRPr>
            </a:p>
          </p:txBody>
        </p:sp>
        <p:sp>
          <p:nvSpPr>
            <p:cNvPr id="99" name="文本框 98"/>
            <p:cNvSpPr txBox="1"/>
            <p:nvPr/>
          </p:nvSpPr>
          <p:spPr>
            <a:xfrm>
              <a:off x="4271057" y="2783392"/>
              <a:ext cx="753685" cy="307777"/>
            </a:xfrm>
            <a:prstGeom prst="rect">
              <a:avLst/>
            </a:prstGeom>
            <a:noFill/>
            <a:ln>
              <a:noFill/>
            </a:ln>
          </p:spPr>
          <p:txBody>
            <a:bodyPr wrap="square" rtlCol="0">
              <a:spAutoFit/>
            </a:bodyPr>
            <a:lstStyle/>
            <a:p>
              <a:pPr defTabSz="914400">
                <a:defRPr/>
              </a:pPr>
              <a:r>
                <a:rPr lang="en-US" altLang="zh-CN" sz="1400" b="1" kern="0" dirty="0" smtClean="0">
                  <a:solidFill>
                    <a:schemeClr val="bg1"/>
                  </a:solidFill>
                  <a:cs typeface="+mn-ea"/>
                  <a:sym typeface="+mn-lt"/>
                </a:rPr>
                <a:t>OLTP</a:t>
              </a:r>
              <a:endParaRPr lang="en-US" altLang="zh-CN" sz="1400" b="1" kern="0" dirty="0" smtClean="0">
                <a:solidFill>
                  <a:schemeClr val="bg1"/>
                </a:solidFill>
                <a:cs typeface="+mn-ea"/>
                <a:sym typeface="+mn-lt"/>
              </a:endParaRPr>
            </a:p>
          </p:txBody>
        </p:sp>
        <p:sp>
          <p:nvSpPr>
            <p:cNvPr id="100" name="左大括号 99"/>
            <p:cNvSpPr/>
            <p:nvPr/>
          </p:nvSpPr>
          <p:spPr>
            <a:xfrm>
              <a:off x="4952387" y="2588371"/>
              <a:ext cx="98089" cy="674703"/>
            </a:xfrm>
            <a:prstGeom prst="leftBrace">
              <a:avLst/>
            </a:prstGeom>
            <a:no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bg1"/>
                </a:solidFill>
                <a:effectLst/>
                <a:uLnTx/>
                <a:uFillTx/>
                <a:cs typeface="+mn-cs"/>
              </a:endParaRPr>
            </a:p>
          </p:txBody>
        </p:sp>
        <p:sp>
          <p:nvSpPr>
            <p:cNvPr id="101" name="文本框 100"/>
            <p:cNvSpPr txBox="1"/>
            <p:nvPr/>
          </p:nvSpPr>
          <p:spPr>
            <a:xfrm>
              <a:off x="5011517" y="3449997"/>
              <a:ext cx="2783688" cy="307777"/>
            </a:xfrm>
            <a:prstGeom prst="rect">
              <a:avLst/>
            </a:prstGeom>
            <a:noFill/>
            <a:ln>
              <a:noFill/>
            </a:ln>
          </p:spPr>
          <p:txBody>
            <a:bodyPr wrap="square" rtlCol="0">
              <a:spAutoFit/>
            </a:bodyPr>
            <a:lstStyle/>
            <a:p>
              <a:pPr defTabSz="914400">
                <a:defRPr/>
              </a:pPr>
              <a:r>
                <a:rPr lang="en-US" altLang="zh-CN" sz="1400" b="1" kern="0" dirty="0" err="1" smtClean="0">
                  <a:solidFill>
                    <a:schemeClr val="bg1"/>
                  </a:solidFill>
                  <a:cs typeface="+mn-ea"/>
                  <a:sym typeface="+mn-lt"/>
                </a:rPr>
                <a:t>GaussDB</a:t>
              </a:r>
              <a:r>
                <a:rPr lang="en-US" altLang="zh-CN" sz="1400" b="1" kern="0" dirty="0" smtClean="0">
                  <a:solidFill>
                    <a:schemeClr val="bg1"/>
                  </a:solidFill>
                  <a:cs typeface="+mn-ea"/>
                  <a:sym typeface="+mn-lt"/>
                </a:rPr>
                <a:t>(DWS)</a:t>
              </a:r>
              <a:endParaRPr lang="en-US" altLang="zh-CN" sz="1400" b="1" kern="0" dirty="0">
                <a:solidFill>
                  <a:schemeClr val="bg1"/>
                </a:solidFill>
                <a:cs typeface="+mn-ea"/>
                <a:sym typeface="+mn-lt"/>
              </a:endParaRPr>
            </a:p>
          </p:txBody>
        </p:sp>
        <p:sp>
          <p:nvSpPr>
            <p:cNvPr id="102" name="文本框 101"/>
            <p:cNvSpPr txBox="1"/>
            <p:nvPr/>
          </p:nvSpPr>
          <p:spPr>
            <a:xfrm>
              <a:off x="4317558" y="3461011"/>
              <a:ext cx="732917" cy="307777"/>
            </a:xfrm>
            <a:prstGeom prst="rect">
              <a:avLst/>
            </a:prstGeom>
            <a:noFill/>
            <a:ln>
              <a:noFill/>
            </a:ln>
          </p:spPr>
          <p:txBody>
            <a:bodyPr wrap="square" rtlCol="0">
              <a:spAutoFit/>
            </a:bodyPr>
            <a:lstStyle/>
            <a:p>
              <a:pPr defTabSz="914400">
                <a:defRPr/>
              </a:pPr>
              <a:r>
                <a:rPr lang="en-US" altLang="zh-CN" sz="1400" b="1" kern="0" dirty="0" smtClean="0">
                  <a:solidFill>
                    <a:schemeClr val="bg1"/>
                  </a:solidFill>
                  <a:cs typeface="+mn-ea"/>
                  <a:sym typeface="+mn-lt"/>
                </a:rPr>
                <a:t>OLAP</a:t>
              </a:r>
              <a:endParaRPr lang="en-US" altLang="zh-CN" sz="1400" b="1" kern="0" dirty="0" smtClean="0">
                <a:solidFill>
                  <a:schemeClr val="bg1"/>
                </a:solidFill>
                <a:cs typeface="+mn-ea"/>
                <a:sym typeface="+mn-lt"/>
              </a:endParaRPr>
            </a:p>
          </p:txBody>
        </p:sp>
        <p:sp>
          <p:nvSpPr>
            <p:cNvPr id="103" name="文本框 102"/>
            <p:cNvSpPr txBox="1"/>
            <p:nvPr/>
          </p:nvSpPr>
          <p:spPr>
            <a:xfrm>
              <a:off x="10033013" y="3718090"/>
              <a:ext cx="1903554" cy="523220"/>
            </a:xfrm>
            <a:prstGeom prst="rect">
              <a:avLst/>
            </a:prstGeom>
            <a:noFill/>
            <a:ln>
              <a:noFill/>
            </a:ln>
          </p:spPr>
          <p:txBody>
            <a:bodyPr wrap="square" rtlCol="0">
              <a:spAutoFit/>
            </a:bodyPr>
            <a:lstStyle/>
            <a:p>
              <a:pPr defTabSz="914400">
                <a:defRPr/>
              </a:pPr>
              <a:r>
                <a:rPr lang="zh-CN" altLang="en-US" sz="1400" b="1" kern="0" dirty="0">
                  <a:solidFill>
                    <a:schemeClr val="bg1"/>
                  </a:solidFill>
                  <a:cs typeface="+mn-ea"/>
                  <a:sym typeface="+mn-lt"/>
                </a:rPr>
                <a:t>数据管理服务</a:t>
              </a:r>
              <a:endParaRPr lang="en-US" altLang="zh-CN" sz="1400" b="1" kern="0" dirty="0" smtClean="0">
                <a:solidFill>
                  <a:schemeClr val="bg1"/>
                </a:solidFill>
                <a:cs typeface="+mn-ea"/>
                <a:sym typeface="+mn-lt"/>
              </a:endParaRPr>
            </a:p>
            <a:p>
              <a:pPr defTabSz="914400">
                <a:defRPr/>
              </a:pPr>
              <a:r>
                <a:rPr lang="en-US" altLang="zh-CN" sz="1400" b="1" kern="0" dirty="0" smtClean="0">
                  <a:solidFill>
                    <a:schemeClr val="bg1"/>
                  </a:solidFill>
                  <a:cs typeface="+mn-ea"/>
                  <a:sym typeface="+mn-lt"/>
                </a:rPr>
                <a:t>DAS </a:t>
              </a:r>
              <a:r>
                <a:rPr lang="zh-CN" altLang="en-US" sz="1400" b="1" kern="0" dirty="0" smtClean="0">
                  <a:solidFill>
                    <a:schemeClr val="bg1"/>
                  </a:solidFill>
                  <a:cs typeface="+mn-ea"/>
                  <a:sym typeface="+mn-lt"/>
                </a:rPr>
                <a:t> </a:t>
              </a:r>
              <a:endParaRPr lang="en-US" altLang="zh-CN" sz="1400" b="1" kern="0" dirty="0">
                <a:solidFill>
                  <a:schemeClr val="bg1"/>
                </a:solidFill>
                <a:cs typeface="+mn-ea"/>
                <a:sym typeface="+mn-lt"/>
              </a:endParaRPr>
            </a:p>
          </p:txBody>
        </p:sp>
        <p:sp>
          <p:nvSpPr>
            <p:cNvPr id="104" name="文本框 103"/>
            <p:cNvSpPr txBox="1"/>
            <p:nvPr/>
          </p:nvSpPr>
          <p:spPr>
            <a:xfrm>
              <a:off x="10033013" y="3157814"/>
              <a:ext cx="1903554" cy="523220"/>
            </a:xfrm>
            <a:prstGeom prst="rect">
              <a:avLst/>
            </a:prstGeom>
            <a:noFill/>
            <a:ln>
              <a:noFill/>
            </a:ln>
          </p:spPr>
          <p:txBody>
            <a:bodyPr wrap="square" rtlCol="0">
              <a:spAutoFit/>
            </a:bodyPr>
            <a:lstStyle/>
            <a:p>
              <a:pPr defTabSz="914400">
                <a:defRPr/>
              </a:pPr>
              <a:r>
                <a:rPr lang="zh-CN" altLang="en-US" sz="1400" b="1" kern="0" dirty="0">
                  <a:solidFill>
                    <a:schemeClr val="bg1"/>
                  </a:solidFill>
                  <a:cs typeface="+mn-ea"/>
                  <a:sym typeface="+mn-lt"/>
                </a:rPr>
                <a:t>数据复制服务</a:t>
              </a:r>
              <a:endParaRPr lang="en-US" altLang="zh-CN" sz="1400" b="1" kern="0" dirty="0">
                <a:solidFill>
                  <a:schemeClr val="bg1"/>
                </a:solidFill>
                <a:cs typeface="+mn-ea"/>
                <a:sym typeface="+mn-lt"/>
              </a:endParaRPr>
            </a:p>
            <a:p>
              <a:pPr defTabSz="914400">
                <a:defRPr/>
              </a:pPr>
              <a:r>
                <a:rPr lang="en-US" altLang="zh-CN" sz="1400" b="1" kern="0" dirty="0" smtClean="0">
                  <a:solidFill>
                    <a:schemeClr val="bg1"/>
                  </a:solidFill>
                  <a:cs typeface="+mn-ea"/>
                  <a:sym typeface="+mn-lt"/>
                </a:rPr>
                <a:t>DRS</a:t>
              </a:r>
              <a:endParaRPr lang="en-US" altLang="zh-CN" sz="1400" b="1" kern="0" dirty="0">
                <a:solidFill>
                  <a:schemeClr val="bg1"/>
                </a:solidFill>
                <a:cs typeface="+mn-ea"/>
                <a:sym typeface="+mn-lt"/>
              </a:endParaRPr>
            </a:p>
          </p:txBody>
        </p:sp>
        <p:sp>
          <p:nvSpPr>
            <p:cNvPr id="107" name="文本框 106"/>
            <p:cNvSpPr txBox="1"/>
            <p:nvPr/>
          </p:nvSpPr>
          <p:spPr>
            <a:xfrm>
              <a:off x="10033013" y="2576584"/>
              <a:ext cx="1903554" cy="523220"/>
            </a:xfrm>
            <a:prstGeom prst="rect">
              <a:avLst/>
            </a:prstGeom>
            <a:noFill/>
            <a:ln>
              <a:noFill/>
            </a:ln>
          </p:spPr>
          <p:txBody>
            <a:bodyPr wrap="square" rtlCol="0">
              <a:spAutoFit/>
            </a:bodyPr>
            <a:lstStyle/>
            <a:p>
              <a:pPr defTabSz="914400">
                <a:defRPr/>
              </a:pPr>
              <a:r>
                <a:rPr lang="zh-CN" altLang="en-US" sz="1400" b="1" kern="0" dirty="0">
                  <a:solidFill>
                    <a:schemeClr val="bg1"/>
                  </a:solidFill>
                  <a:cs typeface="+mn-ea"/>
                  <a:sym typeface="+mn-lt"/>
                </a:rPr>
                <a:t>分布式数据库中间件</a:t>
              </a:r>
              <a:r>
                <a:rPr lang="en-US" altLang="zh-CN" sz="1400" b="1" kern="0" dirty="0" smtClean="0">
                  <a:solidFill>
                    <a:schemeClr val="bg1"/>
                  </a:solidFill>
                  <a:cs typeface="+mn-ea"/>
                  <a:sym typeface="+mn-lt"/>
                </a:rPr>
                <a:t>DDM</a:t>
              </a:r>
              <a:endParaRPr lang="en-US" altLang="zh-CN" sz="1400" b="1" kern="0" dirty="0">
                <a:solidFill>
                  <a:schemeClr val="bg1"/>
                </a:solidFill>
                <a:cs typeface="+mn-ea"/>
                <a:sym typeface="+mn-lt"/>
              </a:endParaRPr>
            </a:p>
          </p:txBody>
        </p:sp>
        <p:sp>
          <p:nvSpPr>
            <p:cNvPr id="44" name="文本框 43"/>
            <p:cNvSpPr txBox="1"/>
            <p:nvPr/>
          </p:nvSpPr>
          <p:spPr>
            <a:xfrm>
              <a:off x="7540469" y="2923680"/>
              <a:ext cx="2663076" cy="307777"/>
            </a:xfrm>
            <a:prstGeom prst="rect">
              <a:avLst/>
            </a:prstGeom>
            <a:noFill/>
            <a:ln>
              <a:noFill/>
            </a:ln>
          </p:spPr>
          <p:txBody>
            <a:bodyPr wrap="square" rtlCol="0">
              <a:spAutoFit/>
            </a:bodyPr>
            <a:lstStyle/>
            <a:p>
              <a:pPr defTabSz="914400">
                <a:defRPr/>
              </a:pPr>
              <a:r>
                <a:rPr lang="en-US" altLang="zh-CN" sz="1400" b="1" kern="0" dirty="0" err="1" smtClean="0">
                  <a:solidFill>
                    <a:schemeClr val="bg1"/>
                  </a:solidFill>
                  <a:cs typeface="+mn-ea"/>
                  <a:sym typeface="+mn-lt"/>
                </a:rPr>
                <a:t>GaussDB</a:t>
              </a:r>
              <a:r>
                <a:rPr lang="en-US" altLang="zh-CN" sz="1400" b="1" kern="0" dirty="0" smtClean="0">
                  <a:solidFill>
                    <a:schemeClr val="bg1"/>
                  </a:solidFill>
                  <a:cs typeface="+mn-ea"/>
                  <a:sym typeface="+mn-lt"/>
                </a:rPr>
                <a:t>(for Cassandra)</a:t>
              </a:r>
              <a:endParaRPr lang="en-US" altLang="zh-CN" sz="1400" b="1" kern="0" dirty="0">
                <a:solidFill>
                  <a:schemeClr val="bg1"/>
                </a:solidFill>
                <a:cs typeface="+mn-ea"/>
                <a:sym typeface="+mn-lt"/>
              </a:endParaRPr>
            </a:p>
          </p:txBody>
        </p:sp>
      </p:grpSp>
      <p:sp>
        <p:nvSpPr>
          <p:cNvPr id="3" name="文本框 2"/>
          <p:cNvSpPr txBox="1"/>
          <p:nvPr/>
        </p:nvSpPr>
        <p:spPr>
          <a:xfrm>
            <a:off x="7149679" y="4565420"/>
            <a:ext cx="3527853" cy="400110"/>
          </a:xfrm>
          <a:prstGeom prst="rect">
            <a:avLst/>
          </a:prstGeom>
          <a:noFill/>
        </p:spPr>
        <p:txBody>
          <a:bodyPr wrap="square" rtlCol="0">
            <a:spAutoFit/>
          </a:bodyPr>
          <a:lstStyle/>
          <a:p>
            <a:r>
              <a:rPr lang="en-US" altLang="zh-CN" sz="2000" dirty="0" err="1" smtClean="0">
                <a:solidFill>
                  <a:srgbClr val="C00000"/>
                </a:solidFill>
              </a:rPr>
              <a:t>GaussDB</a:t>
            </a:r>
            <a:r>
              <a:rPr lang="en-US" altLang="zh-CN" sz="2000" dirty="0" smtClean="0">
                <a:solidFill>
                  <a:srgbClr val="C00000"/>
                </a:solidFill>
              </a:rPr>
              <a:t> </a:t>
            </a:r>
            <a:r>
              <a:rPr lang="zh-CN" altLang="en-US" sz="2000" dirty="0" smtClean="0">
                <a:solidFill>
                  <a:srgbClr val="C00000"/>
                </a:solidFill>
              </a:rPr>
              <a:t>全场景服务</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华为</a:t>
            </a:r>
            <a:r>
              <a:rPr lang="en-US" altLang="zh-CN" dirty="0" err="1" smtClean="0">
                <a:solidFill>
                  <a:schemeClr val="bg1">
                    <a:lumMod val="50000"/>
                  </a:schemeClr>
                </a:solidFill>
              </a:rPr>
              <a:t>GaussDB</a:t>
            </a:r>
            <a:r>
              <a:rPr lang="zh-CN" altLang="en-US" dirty="0" smtClean="0">
                <a:solidFill>
                  <a:schemeClr val="bg1">
                    <a:lumMod val="50000"/>
                  </a:schemeClr>
                </a:solidFill>
              </a:rPr>
              <a:t>数据库总览</a:t>
            </a:r>
            <a:endParaRPr lang="zh-CN" altLang="en-US" dirty="0">
              <a:solidFill>
                <a:schemeClr val="bg1">
                  <a:lumMod val="50000"/>
                </a:schemeClr>
              </a:solidFill>
            </a:endParaRPr>
          </a:p>
          <a:p>
            <a:r>
              <a:rPr lang="zh-CN" altLang="en-US" b="1" dirty="0" smtClean="0"/>
              <a:t>关系型数据库产品介绍</a:t>
            </a:r>
            <a:endParaRPr lang="en-US" altLang="zh-CN" b="1" dirty="0" smtClean="0"/>
          </a:p>
          <a:p>
            <a:pPr lvl="1">
              <a:buSzPct val="60000"/>
              <a:buFont typeface="Wingdings" panose="05000000000000000000" pitchFamily="2" charset="2"/>
              <a:buChar char="n"/>
            </a:pPr>
            <a:r>
              <a:rPr lang="en-US" altLang="zh-CN" dirty="0" err="1" smtClean="0"/>
              <a:t>GaussDB</a:t>
            </a:r>
            <a:r>
              <a:rPr lang="en-US" altLang="zh-CN" dirty="0" smtClean="0"/>
              <a:t>(for MySQL)</a:t>
            </a:r>
            <a:endParaRPr lang="en-US" altLang="zh-CN" dirty="0" smtClean="0"/>
          </a:p>
          <a:p>
            <a:pPr lvl="1">
              <a:buSzPct val="50000"/>
              <a:buFont typeface="Wingdings" panose="05000000000000000000" pitchFamily="2" charset="2"/>
              <a:buChar char="p"/>
            </a:pPr>
            <a:r>
              <a:rPr lang="en-US" altLang="zh-CN" dirty="0" err="1" smtClean="0">
                <a:solidFill>
                  <a:schemeClr val="bg1">
                    <a:lumMod val="50000"/>
                  </a:schemeClr>
                </a:solidFill>
              </a:rPr>
              <a:t>GaussDB</a:t>
            </a:r>
            <a:r>
              <a:rPr lang="en-US" altLang="zh-CN" dirty="0" smtClean="0">
                <a:solidFill>
                  <a:schemeClr val="bg1">
                    <a:lumMod val="50000"/>
                  </a:schemeClr>
                </a:solidFill>
              </a:rPr>
              <a:t>(</a:t>
            </a:r>
            <a:r>
              <a:rPr lang="en-US" altLang="zh-CN" dirty="0" err="1" smtClean="0">
                <a:solidFill>
                  <a:schemeClr val="bg1">
                    <a:lumMod val="50000"/>
                  </a:schemeClr>
                </a:solidFill>
              </a:rPr>
              <a:t>openGauss</a:t>
            </a:r>
            <a:r>
              <a:rPr lang="en-US" altLang="zh-CN" dirty="0" smtClean="0">
                <a:solidFill>
                  <a:schemeClr val="bg1">
                    <a:lumMod val="50000"/>
                  </a:schemeClr>
                </a:solidFill>
              </a:rPr>
              <a:t>)</a:t>
            </a:r>
            <a:endParaRPr lang="en-US" altLang="zh-CN" dirty="0" smtClean="0">
              <a:solidFill>
                <a:schemeClr val="bg1">
                  <a:lumMod val="50000"/>
                </a:schemeClr>
              </a:solidFill>
            </a:endParaRPr>
          </a:p>
          <a:p>
            <a:pPr lvl="1">
              <a:buSzPct val="50000"/>
              <a:buFont typeface="Wingdings" panose="05000000000000000000" pitchFamily="2" charset="2"/>
              <a:buChar char="p"/>
            </a:pPr>
            <a:r>
              <a:rPr lang="en-US" altLang="zh-CN" dirty="0" err="1" smtClean="0">
                <a:solidFill>
                  <a:schemeClr val="bg1">
                    <a:lumMod val="50000"/>
                  </a:schemeClr>
                </a:solidFill>
              </a:rPr>
              <a:t>GaussDB</a:t>
            </a:r>
            <a:r>
              <a:rPr lang="en-US" altLang="zh-CN" dirty="0" smtClean="0">
                <a:solidFill>
                  <a:schemeClr val="bg1">
                    <a:lumMod val="50000"/>
                  </a:schemeClr>
                </a:solidFill>
              </a:rPr>
              <a:t>(DWS)</a:t>
            </a:r>
            <a:endParaRPr lang="en-US" altLang="zh-CN" dirty="0">
              <a:solidFill>
                <a:schemeClr val="bg1">
                  <a:lumMod val="50000"/>
                </a:schemeClr>
              </a:solidFill>
            </a:endParaRPr>
          </a:p>
          <a:p>
            <a:r>
              <a:rPr lang="en-US" altLang="zh-CN" dirty="0" smtClean="0">
                <a:solidFill>
                  <a:schemeClr val="bg1">
                    <a:lumMod val="50000"/>
                  </a:schemeClr>
                </a:solidFill>
              </a:rPr>
              <a:t>NoSQL</a:t>
            </a:r>
            <a:r>
              <a:rPr lang="zh-CN" altLang="en-US" dirty="0" smtClean="0">
                <a:solidFill>
                  <a:schemeClr val="bg1">
                    <a:lumMod val="50000"/>
                  </a:schemeClr>
                </a:solidFill>
              </a:rPr>
              <a:t>数据库产品介绍</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GaussDB</a:t>
            </a:r>
            <a:r>
              <a:rPr lang="en-US" altLang="zh-CN" dirty="0" smtClean="0"/>
              <a:t>(for MySQL)</a:t>
            </a:r>
            <a:r>
              <a:rPr lang="zh-CN" altLang="en-US" dirty="0" smtClean="0"/>
              <a:t>数据库产品介绍</a:t>
            </a:r>
            <a:endParaRPr lang="zh-CN" altLang="en-US" dirty="0"/>
          </a:p>
        </p:txBody>
      </p:sp>
      <p:sp>
        <p:nvSpPr>
          <p:cNvPr id="5" name="文本占位符 4"/>
          <p:cNvSpPr>
            <a:spLocks noGrp="1"/>
          </p:cNvSpPr>
          <p:nvPr>
            <p:ph type="body" sz="quarter" idx="10"/>
          </p:nvPr>
        </p:nvSpPr>
        <p:spPr/>
        <p:txBody>
          <a:bodyPr/>
          <a:lstStyle/>
          <a:p>
            <a:r>
              <a:rPr lang="zh-CN" altLang="en-US" dirty="0">
                <a:latin typeface="+mn-lt"/>
                <a:ea typeface="+mn-ea"/>
              </a:rPr>
              <a:t>云数据库 </a:t>
            </a:r>
            <a:r>
              <a:rPr lang="en-US" altLang="zh-CN" dirty="0" err="1">
                <a:latin typeface="+mn-lt"/>
                <a:ea typeface="+mn-ea"/>
              </a:rPr>
              <a:t>GaussDB</a:t>
            </a:r>
            <a:r>
              <a:rPr lang="en-US" altLang="zh-CN" dirty="0">
                <a:latin typeface="+mn-lt"/>
                <a:ea typeface="+mn-ea"/>
              </a:rPr>
              <a:t>(for MySQL)</a:t>
            </a:r>
            <a:r>
              <a:rPr lang="zh-CN" altLang="en-US" dirty="0">
                <a:latin typeface="+mn-lt"/>
                <a:ea typeface="+mn-ea"/>
              </a:rPr>
              <a:t>是华为自研的最新一代企业级高扩展海量存储分布式数据库，完全兼容</a:t>
            </a:r>
            <a:r>
              <a:rPr lang="en-US" altLang="zh-CN" dirty="0">
                <a:latin typeface="+mn-lt"/>
                <a:ea typeface="+mn-ea"/>
              </a:rPr>
              <a:t>MySQL</a:t>
            </a:r>
            <a:r>
              <a:rPr lang="zh-CN" altLang="en-US" dirty="0" smtClean="0">
                <a:latin typeface="+mn-lt"/>
                <a:ea typeface="+mn-ea"/>
              </a:rPr>
              <a:t>。</a:t>
            </a:r>
            <a:endParaRPr lang="en-US" altLang="zh-CN" dirty="0" smtClean="0">
              <a:latin typeface="+mn-lt"/>
              <a:ea typeface="+mn-ea"/>
            </a:endParaRPr>
          </a:p>
          <a:p>
            <a:r>
              <a:rPr lang="zh-CN" altLang="en-US" dirty="0" smtClean="0">
                <a:latin typeface="+mn-lt"/>
                <a:ea typeface="+mn-ea"/>
              </a:rPr>
              <a:t>基于</a:t>
            </a:r>
            <a:r>
              <a:rPr lang="zh-CN" altLang="en-US" dirty="0">
                <a:latin typeface="+mn-lt"/>
                <a:ea typeface="+mn-ea"/>
              </a:rPr>
              <a:t>华为最新一代</a:t>
            </a:r>
            <a:r>
              <a:rPr lang="en-US" altLang="zh-CN" dirty="0">
                <a:latin typeface="+mn-lt"/>
                <a:ea typeface="+mn-ea"/>
              </a:rPr>
              <a:t>DFV</a:t>
            </a:r>
            <a:r>
              <a:rPr lang="zh-CN" altLang="en-US" dirty="0">
                <a:latin typeface="+mn-lt"/>
                <a:ea typeface="+mn-ea"/>
              </a:rPr>
              <a:t>存储，采用计算存储分离架构，</a:t>
            </a:r>
            <a:r>
              <a:rPr lang="en-US" altLang="zh-CN" dirty="0">
                <a:latin typeface="+mn-lt"/>
                <a:ea typeface="+mn-ea"/>
              </a:rPr>
              <a:t>128TB</a:t>
            </a:r>
            <a:r>
              <a:rPr lang="zh-CN" altLang="en-US" dirty="0">
                <a:latin typeface="+mn-lt"/>
                <a:ea typeface="+mn-ea"/>
              </a:rPr>
              <a:t>的海量存储，无需分库分表，数据</a:t>
            </a:r>
            <a:r>
              <a:rPr lang="en-US" altLang="zh-CN" dirty="0">
                <a:solidFill>
                  <a:srgbClr val="C00000"/>
                </a:solidFill>
                <a:latin typeface="+mn-lt"/>
                <a:ea typeface="+mn-ea"/>
              </a:rPr>
              <a:t>0</a:t>
            </a:r>
            <a:r>
              <a:rPr lang="zh-CN" altLang="en-US" dirty="0">
                <a:latin typeface="+mn-lt"/>
                <a:ea typeface="+mn-ea"/>
              </a:rPr>
              <a:t>丢失，既拥有商业数据库的高可用和性能，又具备开源低成本效益</a:t>
            </a:r>
            <a:r>
              <a:rPr lang="zh-CN" altLang="en-US" dirty="0" smtClean="0">
                <a:latin typeface="+mn-lt"/>
                <a:ea typeface="+mn-ea"/>
              </a:rPr>
              <a:t>。</a:t>
            </a:r>
            <a:endParaRPr lang="zh-CN" altLang="en-US" dirty="0">
              <a:latin typeface="+mn-lt"/>
              <a:ea typeface="+mn-ea"/>
            </a:endParaRPr>
          </a:p>
        </p:txBody>
      </p:sp>
      <p:grpSp>
        <p:nvGrpSpPr>
          <p:cNvPr id="4" name="组 2"/>
          <p:cNvGrpSpPr/>
          <p:nvPr/>
        </p:nvGrpSpPr>
        <p:grpSpPr>
          <a:xfrm>
            <a:off x="3771901" y="5577576"/>
            <a:ext cx="4492724" cy="550647"/>
            <a:chOff x="4642976" y="3756233"/>
            <a:chExt cx="2787361" cy="550647"/>
          </a:xfrm>
          <a:solidFill>
            <a:srgbClr val="0070C0"/>
          </a:solidFill>
        </p:grpSpPr>
        <p:sp>
          <p:nvSpPr>
            <p:cNvPr id="6" name="任意形状 23"/>
            <p:cNvSpPr/>
            <p:nvPr/>
          </p:nvSpPr>
          <p:spPr>
            <a:xfrm rot="5400000">
              <a:off x="4642976" y="3756233"/>
              <a:ext cx="119760" cy="119760"/>
            </a:xfrm>
            <a:custGeom>
              <a:avLst/>
              <a:gdLst>
                <a:gd name="connsiteX0" fmla="*/ 0 w 149788"/>
                <a:gd name="connsiteY0" fmla="*/ 149788 h 149788"/>
                <a:gd name="connsiteX1" fmla="*/ 0 w 149788"/>
                <a:gd name="connsiteY1" fmla="*/ 0 h 149788"/>
                <a:gd name="connsiteX2" fmla="*/ 25201 w 149788"/>
                <a:gd name="connsiteY2" fmla="*/ 0 h 149788"/>
                <a:gd name="connsiteX3" fmla="*/ 25201 w 149788"/>
                <a:gd name="connsiteY3" fmla="*/ 124587 h 149788"/>
                <a:gd name="connsiteX4" fmla="*/ 149788 w 149788"/>
                <a:gd name="connsiteY4" fmla="*/ 124587 h 149788"/>
                <a:gd name="connsiteX5" fmla="*/ 149788 w 149788"/>
                <a:gd name="connsiteY5" fmla="*/ 149787 h 149788"/>
                <a:gd name="connsiteX6" fmla="*/ 25201 w 149788"/>
                <a:gd name="connsiteY6" fmla="*/ 149787 h 149788"/>
                <a:gd name="connsiteX7" fmla="*/ 25201 w 149788"/>
                <a:gd name="connsiteY7" fmla="*/ 149788 h 14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88" h="149788">
                  <a:moveTo>
                    <a:pt x="0" y="149788"/>
                  </a:moveTo>
                  <a:lnTo>
                    <a:pt x="0" y="0"/>
                  </a:lnTo>
                  <a:lnTo>
                    <a:pt x="25201" y="0"/>
                  </a:lnTo>
                  <a:lnTo>
                    <a:pt x="25201" y="124587"/>
                  </a:lnTo>
                  <a:lnTo>
                    <a:pt x="149788" y="124587"/>
                  </a:lnTo>
                  <a:lnTo>
                    <a:pt x="149788" y="149787"/>
                  </a:lnTo>
                  <a:lnTo>
                    <a:pt x="25201" y="149787"/>
                  </a:lnTo>
                  <a:lnTo>
                    <a:pt x="25201" y="14978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24"/>
            <p:cNvSpPr/>
            <p:nvPr/>
          </p:nvSpPr>
          <p:spPr>
            <a:xfrm rot="10800000">
              <a:off x="7310577" y="3756233"/>
              <a:ext cx="119760" cy="119760"/>
            </a:xfrm>
            <a:custGeom>
              <a:avLst/>
              <a:gdLst>
                <a:gd name="connsiteX0" fmla="*/ 0 w 149788"/>
                <a:gd name="connsiteY0" fmla="*/ 149788 h 149788"/>
                <a:gd name="connsiteX1" fmla="*/ 0 w 149788"/>
                <a:gd name="connsiteY1" fmla="*/ 0 h 149788"/>
                <a:gd name="connsiteX2" fmla="*/ 25201 w 149788"/>
                <a:gd name="connsiteY2" fmla="*/ 0 h 149788"/>
                <a:gd name="connsiteX3" fmla="*/ 25201 w 149788"/>
                <a:gd name="connsiteY3" fmla="*/ 124587 h 149788"/>
                <a:gd name="connsiteX4" fmla="*/ 149788 w 149788"/>
                <a:gd name="connsiteY4" fmla="*/ 124587 h 149788"/>
                <a:gd name="connsiteX5" fmla="*/ 149788 w 149788"/>
                <a:gd name="connsiteY5" fmla="*/ 149787 h 149788"/>
                <a:gd name="connsiteX6" fmla="*/ 25201 w 149788"/>
                <a:gd name="connsiteY6" fmla="*/ 149787 h 149788"/>
                <a:gd name="connsiteX7" fmla="*/ 25201 w 149788"/>
                <a:gd name="connsiteY7" fmla="*/ 149788 h 14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88" h="149788">
                  <a:moveTo>
                    <a:pt x="0" y="149788"/>
                  </a:moveTo>
                  <a:lnTo>
                    <a:pt x="0" y="0"/>
                  </a:lnTo>
                  <a:lnTo>
                    <a:pt x="25201" y="0"/>
                  </a:lnTo>
                  <a:lnTo>
                    <a:pt x="25201" y="124587"/>
                  </a:lnTo>
                  <a:lnTo>
                    <a:pt x="149788" y="124587"/>
                  </a:lnTo>
                  <a:lnTo>
                    <a:pt x="149788" y="149787"/>
                  </a:lnTo>
                  <a:lnTo>
                    <a:pt x="25201" y="149787"/>
                  </a:lnTo>
                  <a:lnTo>
                    <a:pt x="25201" y="14978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任意形状 25"/>
            <p:cNvSpPr/>
            <p:nvPr/>
          </p:nvSpPr>
          <p:spPr>
            <a:xfrm>
              <a:off x="4642976" y="4187120"/>
              <a:ext cx="119760" cy="119760"/>
            </a:xfrm>
            <a:custGeom>
              <a:avLst/>
              <a:gdLst>
                <a:gd name="connsiteX0" fmla="*/ 0 w 149788"/>
                <a:gd name="connsiteY0" fmla="*/ 149788 h 149788"/>
                <a:gd name="connsiteX1" fmla="*/ 0 w 149788"/>
                <a:gd name="connsiteY1" fmla="*/ 0 h 149788"/>
                <a:gd name="connsiteX2" fmla="*/ 25201 w 149788"/>
                <a:gd name="connsiteY2" fmla="*/ 0 h 149788"/>
                <a:gd name="connsiteX3" fmla="*/ 25201 w 149788"/>
                <a:gd name="connsiteY3" fmla="*/ 124587 h 149788"/>
                <a:gd name="connsiteX4" fmla="*/ 149788 w 149788"/>
                <a:gd name="connsiteY4" fmla="*/ 124587 h 149788"/>
                <a:gd name="connsiteX5" fmla="*/ 149788 w 149788"/>
                <a:gd name="connsiteY5" fmla="*/ 149787 h 149788"/>
                <a:gd name="connsiteX6" fmla="*/ 25201 w 149788"/>
                <a:gd name="connsiteY6" fmla="*/ 149787 h 149788"/>
                <a:gd name="connsiteX7" fmla="*/ 25201 w 149788"/>
                <a:gd name="connsiteY7" fmla="*/ 149788 h 14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88" h="149788">
                  <a:moveTo>
                    <a:pt x="0" y="149788"/>
                  </a:moveTo>
                  <a:lnTo>
                    <a:pt x="0" y="0"/>
                  </a:lnTo>
                  <a:lnTo>
                    <a:pt x="25201" y="0"/>
                  </a:lnTo>
                  <a:lnTo>
                    <a:pt x="25201" y="124587"/>
                  </a:lnTo>
                  <a:lnTo>
                    <a:pt x="149788" y="124587"/>
                  </a:lnTo>
                  <a:lnTo>
                    <a:pt x="149788" y="149787"/>
                  </a:lnTo>
                  <a:lnTo>
                    <a:pt x="25201" y="149787"/>
                  </a:lnTo>
                  <a:lnTo>
                    <a:pt x="25201" y="14978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任意形状 26"/>
            <p:cNvSpPr/>
            <p:nvPr/>
          </p:nvSpPr>
          <p:spPr>
            <a:xfrm rot="16200000">
              <a:off x="7310577" y="4187120"/>
              <a:ext cx="119760" cy="119760"/>
            </a:xfrm>
            <a:custGeom>
              <a:avLst/>
              <a:gdLst>
                <a:gd name="connsiteX0" fmla="*/ 0 w 149788"/>
                <a:gd name="connsiteY0" fmla="*/ 149788 h 149788"/>
                <a:gd name="connsiteX1" fmla="*/ 0 w 149788"/>
                <a:gd name="connsiteY1" fmla="*/ 0 h 149788"/>
                <a:gd name="connsiteX2" fmla="*/ 25201 w 149788"/>
                <a:gd name="connsiteY2" fmla="*/ 0 h 149788"/>
                <a:gd name="connsiteX3" fmla="*/ 25201 w 149788"/>
                <a:gd name="connsiteY3" fmla="*/ 124587 h 149788"/>
                <a:gd name="connsiteX4" fmla="*/ 149788 w 149788"/>
                <a:gd name="connsiteY4" fmla="*/ 124587 h 149788"/>
                <a:gd name="connsiteX5" fmla="*/ 149788 w 149788"/>
                <a:gd name="connsiteY5" fmla="*/ 149787 h 149788"/>
                <a:gd name="connsiteX6" fmla="*/ 25201 w 149788"/>
                <a:gd name="connsiteY6" fmla="*/ 149787 h 149788"/>
                <a:gd name="connsiteX7" fmla="*/ 25201 w 149788"/>
                <a:gd name="connsiteY7" fmla="*/ 149788 h 14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788" h="149788">
                  <a:moveTo>
                    <a:pt x="0" y="149788"/>
                  </a:moveTo>
                  <a:lnTo>
                    <a:pt x="0" y="0"/>
                  </a:lnTo>
                  <a:lnTo>
                    <a:pt x="25201" y="0"/>
                  </a:lnTo>
                  <a:lnTo>
                    <a:pt x="25201" y="124587"/>
                  </a:lnTo>
                  <a:lnTo>
                    <a:pt x="149788" y="124587"/>
                  </a:lnTo>
                  <a:lnTo>
                    <a:pt x="149788" y="149787"/>
                  </a:lnTo>
                  <a:lnTo>
                    <a:pt x="25201" y="149787"/>
                  </a:lnTo>
                  <a:lnTo>
                    <a:pt x="25201" y="14978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TextBox 102"/>
          <p:cNvSpPr txBox="1"/>
          <p:nvPr/>
        </p:nvSpPr>
        <p:spPr>
          <a:xfrm>
            <a:off x="3879045" y="5637456"/>
            <a:ext cx="4296369" cy="400110"/>
          </a:xfrm>
          <a:prstGeom prst="rect">
            <a:avLst/>
          </a:prstGeom>
          <a:solidFill>
            <a:srgbClr val="0070C0"/>
          </a:solidFill>
          <a:ln>
            <a:solidFill>
              <a:srgbClr val="0070C0"/>
            </a:solidFill>
          </a:ln>
        </p:spPr>
        <p:txBody>
          <a:bodyPr wrap="none" rtlCol="0">
            <a:spAutoFit/>
          </a:bodyPr>
          <a:lstStyle/>
          <a:p>
            <a:pPr algn="ctr">
              <a:buNone/>
            </a:pPr>
            <a:r>
              <a:rPr lang="zh-CN" altLang="en-US" sz="2000" dirty="0" smtClean="0">
                <a:solidFill>
                  <a:schemeClr val="bg1"/>
                </a:solidFill>
                <a:cs typeface="微软雅黑" panose="020B0503020204020204" pitchFamily="34" charset="-122"/>
              </a:rPr>
              <a:t>华为云数据库 </a:t>
            </a:r>
            <a:r>
              <a:rPr lang="en-US" altLang="zh-CN" sz="2000" dirty="0" err="1" smtClean="0">
                <a:solidFill>
                  <a:schemeClr val="bg1"/>
                </a:solidFill>
                <a:cs typeface="Arial" panose="020B0604020202020204" pitchFamily="34" charset="0"/>
              </a:rPr>
              <a:t>GaussDB</a:t>
            </a:r>
            <a:r>
              <a:rPr lang="en-US" altLang="zh-CN" sz="2000" dirty="0" smtClean="0">
                <a:solidFill>
                  <a:schemeClr val="bg1"/>
                </a:solidFill>
                <a:cs typeface="Arial" panose="020B0604020202020204" pitchFamily="34" charset="0"/>
              </a:rPr>
              <a:t>(for </a:t>
            </a:r>
            <a:r>
              <a:rPr lang="en-US" altLang="zh-CN" sz="2000" dirty="0">
                <a:solidFill>
                  <a:schemeClr val="bg1"/>
                </a:solidFill>
                <a:cs typeface="Arial" panose="020B0604020202020204" pitchFamily="34" charset="0"/>
              </a:rPr>
              <a:t>MySQL)</a:t>
            </a:r>
            <a:endParaRPr lang="zh-CN" altLang="en-US" sz="2000" dirty="0">
              <a:solidFill>
                <a:schemeClr val="bg1"/>
              </a:solidFill>
              <a:cs typeface="Arial" panose="020B0604020202020204" pitchFamily="34" charset="0"/>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82435" y="3791402"/>
            <a:ext cx="2037843" cy="134449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87829" y="1538061"/>
            <a:ext cx="5593490" cy="4663644"/>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aphicFrame>
        <p:nvGraphicFramePr>
          <p:cNvPr id="9" name="表格 8"/>
          <p:cNvGraphicFramePr>
            <a:graphicFrameLocks noGrp="1"/>
          </p:cNvGraphicFramePr>
          <p:nvPr/>
        </p:nvGraphicFramePr>
        <p:xfrm>
          <a:off x="662485" y="2052048"/>
          <a:ext cx="5381804" cy="3928982"/>
        </p:xfrm>
        <a:graphic>
          <a:graphicData uri="http://schemas.openxmlformats.org/drawingml/2006/table">
            <a:tbl>
              <a:tblPr firstRow="1" bandRow="1"/>
              <a:tblGrid>
                <a:gridCol w="2104032"/>
                <a:gridCol w="3277772"/>
              </a:tblGrid>
              <a:tr h="432464">
                <a:tc>
                  <a:txBody>
                    <a:bodyPr/>
                    <a:lstStyle/>
                    <a:p>
                      <a:pPr algn="ctr">
                        <a:lnSpc>
                          <a:spcPct val="100000"/>
                        </a:lnSpc>
                      </a:pPr>
                      <a:r>
                        <a:rPr lang="en-US" altLang="zh-CN" sz="1800" b="1" dirty="0" err="1" smtClean="0"/>
                        <a:t>TopN</a:t>
                      </a:r>
                      <a:r>
                        <a:rPr lang="zh-CN" altLang="en-US" sz="1800" b="1" dirty="0" smtClean="0"/>
                        <a:t> 需求和痛点</a:t>
                      </a:r>
                      <a:endParaRPr lang="zh-CN" altLang="en-US" sz="1800" b="1" dirty="0">
                        <a:solidFill>
                          <a:schemeClr val="bg2"/>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ct val="100000"/>
                        </a:lnSpc>
                      </a:pPr>
                      <a:r>
                        <a:rPr lang="zh-CN" altLang="en-US" sz="1800" b="1" dirty="0" smtClean="0"/>
                        <a:t>需求描述</a:t>
                      </a:r>
                      <a:endParaRPr lang="zh-CN" altLang="en-US" sz="1800" b="1" dirty="0">
                        <a:solidFill>
                          <a:schemeClr val="bg2"/>
                        </a:solidFill>
                        <a:latin typeface="微软雅黑" panose="020B0503020204020204" pitchFamily="34" charset="-122"/>
                        <a:ea typeface="微软雅黑" panose="020B0503020204020204" pitchFamily="34" charset="-122"/>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32464">
                <a:tc>
                  <a:txBody>
                    <a:bodyPr/>
                    <a:lstStyle/>
                    <a:p>
                      <a:pPr marL="0" indent="0" algn="l">
                        <a:lnSpc>
                          <a:spcPct val="100000"/>
                        </a:lnSpc>
                        <a:spcBef>
                          <a:spcPts val="600"/>
                        </a:spcBef>
                        <a:buFont typeface="Arial" panose="020B0604020202020204" pitchFamily="34" charset="0"/>
                        <a:buNone/>
                      </a:pPr>
                      <a:r>
                        <a:rPr lang="zh-CN" altLang="en-US" sz="1600" kern="0" dirty="0" smtClean="0"/>
                        <a:t>兼容 </a:t>
                      </a:r>
                      <a:r>
                        <a:rPr lang="en-US" altLang="zh-CN" sz="1600" kern="0" dirty="0" smtClean="0"/>
                        <a:t>MySQL</a:t>
                      </a:r>
                      <a:endParaRPr lang="zh-CN" altLang="en-US" sz="1600" kern="0" dirty="0" smtClean="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indent="0" algn="l">
                        <a:lnSpc>
                          <a:spcPct val="100000"/>
                        </a:lnSpc>
                        <a:spcBef>
                          <a:spcPts val="600"/>
                        </a:spcBef>
                        <a:buFont typeface="Arial" panose="020B0604020202020204" pitchFamily="34" charset="0"/>
                        <a:buNone/>
                      </a:pPr>
                      <a:r>
                        <a:rPr lang="zh-CN" altLang="en-US" sz="1600" kern="0" dirty="0" smtClean="0"/>
                        <a:t>对于原有 </a:t>
                      </a:r>
                      <a:r>
                        <a:rPr lang="en-US" altLang="zh-CN" sz="1600" kern="0" dirty="0" smtClean="0"/>
                        <a:t>MySQL</a:t>
                      </a:r>
                      <a:r>
                        <a:rPr lang="zh-CN" altLang="en-US" sz="1600" kern="0" dirty="0" smtClean="0"/>
                        <a:t> 应用无需任何改造</a:t>
                      </a:r>
                      <a:endParaRPr lang="zh-CN" altLang="en-US" sz="1600" kern="0" dirty="0">
                        <a:solidFill>
                          <a:schemeClr val="tx1"/>
                        </a:solidFill>
                        <a:latin typeface="微软雅黑" panose="020B0503020204020204" pitchFamily="34" charset="-122"/>
                        <a:ea typeface="微软雅黑" panose="020B0503020204020204" pitchFamily="34" charset="-122"/>
                        <a:cs typeface="+mn-cs"/>
                      </a:endParaRPr>
                    </a:p>
                  </a:txBody>
                  <a:tcPr anchor="ctr">
                    <a:lnR w="28575" cap="flat" cmpd="sng" algn="ctr">
                      <a:solidFill>
                        <a:schemeClr val="tx1"/>
                      </a:solidFill>
                      <a:prstDash val="solid"/>
                      <a:round/>
                      <a:headEnd type="none" w="med" len="med"/>
                      <a:tailEnd type="none" w="med" len="med"/>
                    </a:lnR>
                  </a:tcPr>
                </a:tc>
              </a:tr>
              <a:tr h="432464">
                <a:tc>
                  <a:txBody>
                    <a:bodyPr/>
                    <a:lstStyle/>
                    <a:p>
                      <a:pPr marL="0" indent="0" algn="l">
                        <a:lnSpc>
                          <a:spcPct val="100000"/>
                        </a:lnSpc>
                        <a:spcBef>
                          <a:spcPts val="600"/>
                        </a:spcBef>
                        <a:buFont typeface="Arial" panose="020B0604020202020204" pitchFamily="34" charset="0"/>
                        <a:buNone/>
                      </a:pPr>
                      <a:r>
                        <a:rPr lang="zh-CN" altLang="en-US" sz="1600" kern="0" dirty="0" smtClean="0"/>
                        <a:t>海量数据存储</a:t>
                      </a:r>
                      <a:endParaRPr lang="zh-CN" altLang="en-US" sz="1600" kern="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tcPr>
                </a:tc>
                <a:tc>
                  <a:txBody>
                    <a:bodyPr/>
                    <a:lstStyle/>
                    <a:p>
                      <a:pPr marL="0" indent="0" algn="l">
                        <a:lnSpc>
                          <a:spcPct val="100000"/>
                        </a:lnSpc>
                        <a:spcBef>
                          <a:spcPts val="600"/>
                        </a:spcBef>
                        <a:buFont typeface="Arial" panose="020B0604020202020204" pitchFamily="34" charset="0"/>
                        <a:buNone/>
                      </a:pPr>
                      <a:r>
                        <a:rPr lang="zh-CN" altLang="en-US" sz="1600" kern="0" dirty="0" smtClean="0"/>
                        <a:t>支持互联网业务的大数据量</a:t>
                      </a:r>
                      <a:endParaRPr lang="zh-CN" altLang="en-US" sz="1600" kern="0" dirty="0">
                        <a:solidFill>
                          <a:schemeClr val="tx1"/>
                        </a:solidFill>
                        <a:latin typeface="微软雅黑" panose="020B0503020204020204" pitchFamily="34" charset="-122"/>
                        <a:ea typeface="微软雅黑" panose="020B0503020204020204" pitchFamily="34" charset="-122"/>
                        <a:cs typeface="+mn-cs"/>
                      </a:endParaRPr>
                    </a:p>
                  </a:txBody>
                  <a:tcPr anchor="ctr">
                    <a:lnR w="28575" cap="flat" cmpd="sng" algn="ctr">
                      <a:solidFill>
                        <a:schemeClr val="tx1"/>
                      </a:solidFill>
                      <a:prstDash val="solid"/>
                      <a:round/>
                      <a:headEnd type="none" w="med" len="med"/>
                      <a:tailEnd type="none" w="med" len="med"/>
                    </a:lnR>
                  </a:tcPr>
                </a:tc>
              </a:tr>
              <a:tr h="432464">
                <a:tc>
                  <a:txBody>
                    <a:bodyPr/>
                    <a:lstStyle/>
                    <a:p>
                      <a:pPr marL="0" indent="0" algn="l">
                        <a:lnSpc>
                          <a:spcPct val="100000"/>
                        </a:lnSpc>
                        <a:buFont typeface="Arial" panose="020B0604020202020204" pitchFamily="34" charset="0"/>
                        <a:buNone/>
                      </a:pPr>
                      <a:r>
                        <a:rPr lang="zh-CN" altLang="en-US" sz="1600" kern="0" dirty="0" smtClean="0"/>
                        <a:t>分布式高扩展</a:t>
                      </a:r>
                      <a:endParaRPr lang="zh-CN" altLang="en-US" sz="1600" kern="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tcPr>
                </a:tc>
                <a:tc>
                  <a:txBody>
                    <a:bodyPr/>
                    <a:lstStyle/>
                    <a:p>
                      <a:pPr marL="0" indent="0" algn="l">
                        <a:lnSpc>
                          <a:spcPct val="100000"/>
                        </a:lnSpc>
                        <a:buFont typeface="Arial" panose="020B0604020202020204" pitchFamily="34" charset="0"/>
                        <a:buNone/>
                      </a:pPr>
                      <a:r>
                        <a:rPr lang="zh-CN" altLang="en-US" sz="1600" kern="0" dirty="0" smtClean="0"/>
                        <a:t>自动化分库分表或者非分库分表，应用透明</a:t>
                      </a:r>
                      <a:endParaRPr lang="zh-CN" altLang="en-US" sz="1600" kern="0" dirty="0">
                        <a:solidFill>
                          <a:schemeClr val="tx1"/>
                        </a:solidFill>
                        <a:latin typeface="微软雅黑" panose="020B0503020204020204" pitchFamily="34" charset="-122"/>
                        <a:ea typeface="微软雅黑" panose="020B0503020204020204" pitchFamily="34" charset="-122"/>
                        <a:cs typeface="+mn-cs"/>
                      </a:endParaRPr>
                    </a:p>
                  </a:txBody>
                  <a:tcPr anchor="ctr">
                    <a:lnR w="28575" cap="flat" cmpd="sng" algn="ctr">
                      <a:solidFill>
                        <a:schemeClr val="tx1"/>
                      </a:solidFill>
                      <a:prstDash val="solid"/>
                      <a:round/>
                      <a:headEnd type="none" w="med" len="med"/>
                      <a:tailEnd type="none" w="med" len="med"/>
                    </a:lnR>
                  </a:tcPr>
                </a:tc>
              </a:tr>
              <a:tr h="432464">
                <a:tc>
                  <a:txBody>
                    <a:bodyPr/>
                    <a:lstStyle/>
                    <a:p>
                      <a:pPr marL="0" indent="0" algn="l">
                        <a:lnSpc>
                          <a:spcPct val="100000"/>
                        </a:lnSpc>
                        <a:buFont typeface="Arial" panose="020B0604020202020204" pitchFamily="34" charset="0"/>
                        <a:buNone/>
                      </a:pPr>
                      <a:r>
                        <a:rPr lang="zh-CN" altLang="en-US" sz="1600" kern="0" dirty="0" smtClean="0"/>
                        <a:t>强一致事务</a:t>
                      </a:r>
                      <a:endParaRPr lang="zh-CN" altLang="en-US" sz="1600" kern="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109728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600" kern="0" dirty="0" smtClean="0"/>
                        <a:t>支持分布式事务的强一致性</a:t>
                      </a:r>
                      <a:endParaRPr lang="zh-CN" altLang="en-US" sz="1600" kern="0" dirty="0" smtClean="0">
                        <a:solidFill>
                          <a:schemeClr val="tx1"/>
                        </a:solidFill>
                        <a:latin typeface="微软雅黑" panose="020B0503020204020204" pitchFamily="34" charset="-122"/>
                        <a:ea typeface="微软雅黑" panose="020B0503020204020204" pitchFamily="34" charset="-122"/>
                        <a:cs typeface="+mn-cs"/>
                      </a:endParaRPr>
                    </a:p>
                  </a:txBody>
                  <a:tcPr anchor="ctr">
                    <a:lnR w="28575" cap="flat" cmpd="sng" algn="ctr">
                      <a:solidFill>
                        <a:schemeClr val="tx1"/>
                      </a:solidFill>
                      <a:prstDash val="solid"/>
                      <a:round/>
                      <a:headEnd type="none" w="med" len="med"/>
                      <a:tailEnd type="none" w="med" len="med"/>
                    </a:lnR>
                  </a:tcPr>
                </a:tc>
              </a:tr>
              <a:tr h="432464">
                <a:tc>
                  <a:txBody>
                    <a:bodyPr/>
                    <a:lstStyle/>
                    <a:p>
                      <a:pPr marL="0" indent="0" algn="l">
                        <a:lnSpc>
                          <a:spcPct val="100000"/>
                        </a:lnSpc>
                        <a:buFont typeface="Arial" panose="020B0604020202020204" pitchFamily="34" charset="0"/>
                        <a:buNone/>
                      </a:pPr>
                      <a:r>
                        <a:rPr lang="zh-CN" altLang="en-US" sz="1600" kern="0" dirty="0" smtClean="0"/>
                        <a:t>高可用</a:t>
                      </a:r>
                      <a:endParaRPr lang="zh-CN" altLang="en-US" sz="1600" kern="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109728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600" kern="0" dirty="0" smtClean="0"/>
                        <a:t>支持跨</a:t>
                      </a:r>
                      <a:r>
                        <a:rPr lang="en-US" altLang="zh-CN" sz="1600" kern="0" dirty="0" smtClean="0"/>
                        <a:t>AZ</a:t>
                      </a:r>
                      <a:r>
                        <a:rPr lang="zh-CN" altLang="en-US" sz="1600" kern="0" dirty="0" smtClean="0"/>
                        <a:t>高可用、跨 </a:t>
                      </a:r>
                      <a:r>
                        <a:rPr lang="en-US" altLang="zh-CN" sz="1600" kern="0" dirty="0" smtClean="0"/>
                        <a:t>Region</a:t>
                      </a:r>
                      <a:r>
                        <a:rPr lang="zh-CN" altLang="en-US" sz="1600" kern="0" dirty="0" smtClean="0"/>
                        <a:t> 容灾</a:t>
                      </a:r>
                      <a:endParaRPr lang="zh-CN" altLang="en-US" sz="1600" kern="0" dirty="0" smtClean="0">
                        <a:solidFill>
                          <a:schemeClr val="tx1"/>
                        </a:solidFill>
                        <a:latin typeface="微软雅黑" panose="020B0503020204020204" pitchFamily="34" charset="-122"/>
                        <a:ea typeface="微软雅黑" panose="020B0503020204020204" pitchFamily="34" charset="-122"/>
                        <a:cs typeface="+mn-cs"/>
                      </a:endParaRPr>
                    </a:p>
                  </a:txBody>
                  <a:tcPr anchor="ctr">
                    <a:lnR w="28575" cap="flat" cmpd="sng" algn="ctr">
                      <a:solidFill>
                        <a:schemeClr val="tx1"/>
                      </a:solidFill>
                      <a:prstDash val="solid"/>
                      <a:round/>
                      <a:headEnd type="none" w="med" len="med"/>
                      <a:tailEnd type="none" w="med" len="med"/>
                    </a:lnR>
                  </a:tcPr>
                </a:tc>
              </a:tr>
              <a:tr h="432464">
                <a:tc>
                  <a:txBody>
                    <a:bodyPr/>
                    <a:lstStyle/>
                    <a:p>
                      <a:pPr marL="0" indent="0" algn="l">
                        <a:lnSpc>
                          <a:spcPct val="100000"/>
                        </a:lnSpc>
                        <a:buFont typeface="Arial" panose="020B0604020202020204" pitchFamily="34" charset="0"/>
                        <a:buNone/>
                      </a:pPr>
                      <a:r>
                        <a:rPr lang="zh-CN" altLang="en-US" sz="1600" kern="0" dirty="0" smtClean="0"/>
                        <a:t>高并发性能</a:t>
                      </a:r>
                      <a:endParaRPr lang="zh-CN" altLang="en-US" sz="1600" kern="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109728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600" kern="0" dirty="0" smtClean="0"/>
                        <a:t>支持大并发下的高性能</a:t>
                      </a:r>
                      <a:endParaRPr lang="zh-CN" altLang="en-US" sz="1600" kern="0" dirty="0" smtClean="0">
                        <a:solidFill>
                          <a:schemeClr val="tx1"/>
                        </a:solidFill>
                        <a:latin typeface="微软雅黑" panose="020B0503020204020204" pitchFamily="34" charset="-122"/>
                        <a:ea typeface="微软雅黑" panose="020B0503020204020204" pitchFamily="34" charset="-122"/>
                        <a:cs typeface="+mn-cs"/>
                      </a:endParaRPr>
                    </a:p>
                  </a:txBody>
                  <a:tcPr anchor="ctr">
                    <a:lnR w="28575" cap="flat" cmpd="sng" algn="ctr">
                      <a:solidFill>
                        <a:schemeClr val="tx1"/>
                      </a:solidFill>
                      <a:prstDash val="solid"/>
                      <a:round/>
                      <a:headEnd type="none" w="med" len="med"/>
                      <a:tailEnd type="none" w="med" len="med"/>
                    </a:lnR>
                  </a:tcPr>
                </a:tc>
              </a:tr>
              <a:tr h="608422">
                <a:tc>
                  <a:txBody>
                    <a:bodyPr/>
                    <a:lstStyle/>
                    <a:p>
                      <a:pPr marL="0" indent="0" algn="l">
                        <a:lnSpc>
                          <a:spcPct val="100000"/>
                        </a:lnSpc>
                        <a:spcBef>
                          <a:spcPts val="600"/>
                        </a:spcBef>
                        <a:buFont typeface="Arial" panose="020B0604020202020204" pitchFamily="34" charset="0"/>
                        <a:buNone/>
                      </a:pPr>
                      <a:r>
                        <a:rPr lang="zh-CN" altLang="en-US" sz="1600" kern="0" dirty="0" smtClean="0"/>
                        <a:t>非中间件式架构</a:t>
                      </a:r>
                      <a:endParaRPr lang="zh-CN" altLang="en-US" sz="1600" kern="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109728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600" kern="0" dirty="0" smtClean="0"/>
                        <a:t>非 </a:t>
                      </a:r>
                      <a:r>
                        <a:rPr lang="en-US" altLang="zh-CN" sz="1600" kern="0" dirty="0" smtClean="0"/>
                        <a:t>DDM</a:t>
                      </a:r>
                      <a:r>
                        <a:rPr lang="zh-CN" altLang="en-US" sz="1600" kern="0" dirty="0" smtClean="0"/>
                        <a:t> 类方案（或者非 </a:t>
                      </a:r>
                      <a:r>
                        <a:rPr lang="en-US" altLang="zh-CN" sz="1600" kern="0" dirty="0" smtClean="0"/>
                        <a:t>DRDS </a:t>
                      </a:r>
                      <a:r>
                        <a:rPr lang="zh-CN" altLang="en-US" sz="1600" kern="0" dirty="0" smtClean="0"/>
                        <a:t>那样）</a:t>
                      </a:r>
                      <a:endParaRPr lang="zh-CN" altLang="en-US" sz="1600" kern="0" dirty="0" smtClean="0">
                        <a:solidFill>
                          <a:schemeClr val="tx1"/>
                        </a:solidFill>
                        <a:latin typeface="微软雅黑" panose="020B0503020204020204" pitchFamily="34" charset="-122"/>
                        <a:ea typeface="微软雅黑" panose="020B0503020204020204" pitchFamily="34" charset="-122"/>
                        <a:cs typeface="+mn-cs"/>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10" name="矩形 9"/>
          <p:cNvSpPr/>
          <p:nvPr/>
        </p:nvSpPr>
        <p:spPr>
          <a:xfrm>
            <a:off x="6273798" y="1538061"/>
            <a:ext cx="5401736" cy="4663644"/>
          </a:xfrm>
          <a:prstGeom prst="rect">
            <a:avLst/>
          </a:prstGeom>
          <a:solidFill>
            <a:schemeClr val="bg1">
              <a:alpha val="75000"/>
            </a:schemeClr>
          </a:solidFill>
          <a:ln w="12700">
            <a:noFill/>
            <a:prstDash val="dash"/>
          </a:ln>
          <a:effectLst>
            <a:outerShdw blurRad="50800" dist="38100" dir="2700000" algn="tl" rotWithShape="0">
              <a:schemeClr val="bg1">
                <a:lumMod val="75000"/>
                <a:alpha val="75000"/>
              </a:schemeClr>
            </a:outerShdw>
          </a:effectLst>
        </p:spPr>
        <p:txBody>
          <a:bodyPr vert="horz" wrap="square" lIns="91440" tIns="45720" rIns="91440" bIns="45720" numCol="1" rtlCol="0" anchor="t" anchorCtr="0" compatLnSpc="1"/>
          <a:lstStyle/>
          <a:p>
            <a:pPr algn="ctr" fontAlgn="base">
              <a:lnSpc>
                <a:spcPct val="150000"/>
              </a:lnSpc>
              <a:spcBef>
                <a:spcPct val="0"/>
              </a:spcBef>
              <a:spcAft>
                <a:spcPct val="0"/>
              </a:spcAft>
              <a:buClr>
                <a:srgbClr val="CC9900"/>
              </a:buClr>
            </a:pPr>
            <a:endParaRPr lang="zh-CN" altLang="en-US" sz="1100" u="sng" kern="0" dirty="0">
              <a:solidFill>
                <a:schemeClr val="tx1"/>
              </a:solidFill>
            </a:endParaRPr>
          </a:p>
        </p:txBody>
      </p:sp>
      <p:graphicFrame>
        <p:nvGraphicFramePr>
          <p:cNvPr id="11" name="图示 10"/>
          <p:cNvGraphicFramePr/>
          <p:nvPr/>
        </p:nvGraphicFramePr>
        <p:xfrm>
          <a:off x="6252308" y="1720431"/>
          <a:ext cx="5494215" cy="436778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标题 1"/>
          <p:cNvSpPr>
            <a:spLocks noGrp="1"/>
          </p:cNvSpPr>
          <p:nvPr>
            <p:ph type="title"/>
          </p:nvPr>
        </p:nvSpPr>
        <p:spPr/>
        <p:txBody>
          <a:bodyPr/>
          <a:lstStyle/>
          <a:p>
            <a:r>
              <a:rPr lang="zh-CN" altLang="en-US" dirty="0"/>
              <a:t>来自客户的</a:t>
            </a:r>
            <a:r>
              <a:rPr lang="zh-CN" altLang="en-US" dirty="0" smtClean="0"/>
              <a:t>声音</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13226</Words>
  <Application>WPS 演示</Application>
  <PresentationFormat>宽屏</PresentationFormat>
  <Paragraphs>1810</Paragraphs>
  <Slides>55</Slides>
  <Notes>62</Notes>
  <HiddenSlides>1</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80" baseType="lpstr">
      <vt:lpstr>Arial</vt:lpstr>
      <vt:lpstr>宋体</vt:lpstr>
      <vt:lpstr>Wingdings</vt:lpstr>
      <vt:lpstr>Huawei Sans</vt:lpstr>
      <vt:lpstr>Oswald</vt:lpstr>
      <vt:lpstr>方正兰亭黑简体</vt:lpstr>
      <vt:lpstr>微软雅黑</vt:lpstr>
      <vt:lpstr>Calibri</vt:lpstr>
      <vt:lpstr>Helvetica Neue</vt:lpstr>
      <vt:lpstr>Arial Unicode MS</vt:lpstr>
      <vt:lpstr>Open Sans Light</vt:lpstr>
      <vt:lpstr>Times New Roman</vt:lpstr>
      <vt:lpstr>MS PGothic</vt:lpstr>
      <vt:lpstr>Huawei Sans</vt:lpstr>
      <vt:lpstr>Dark Courier</vt:lpstr>
      <vt:lpstr>Lucida Grande</vt:lpstr>
      <vt:lpstr>Calibri</vt:lpstr>
      <vt:lpstr>FrutigerNext LT Medium</vt:lpstr>
      <vt:lpstr>黑体</vt:lpstr>
      <vt:lpstr>Al Bayan Plain</vt:lpstr>
      <vt:lpstr>FrutigerNext LT Light</vt:lpstr>
      <vt:lpstr>Open Sans</vt:lpstr>
      <vt:lpstr>等线</vt:lpstr>
      <vt:lpstr>自定义设计方案</vt:lpstr>
      <vt:lpstr>Photoshop.Image.14</vt:lpstr>
      <vt:lpstr>PowerPoint 演示文稿</vt:lpstr>
      <vt:lpstr>PowerPoint 演示文稿</vt:lpstr>
      <vt:lpstr>PowerPoint 演示文稿</vt:lpstr>
      <vt:lpstr>PowerPoint 演示文稿</vt:lpstr>
      <vt:lpstr>典型的企业OLTP和OLAP数据库</vt:lpstr>
      <vt:lpstr>GaussDB数据库升级为全场景云服务，持续服务客户</vt:lpstr>
      <vt:lpstr>PowerPoint 演示文稿</vt:lpstr>
      <vt:lpstr>GaussDB(for MySQL)数据库产品介绍</vt:lpstr>
      <vt:lpstr>来自客户的声音</vt:lpstr>
      <vt:lpstr>华为Cloud Native数据库设计原则</vt:lpstr>
      <vt:lpstr>GaussDB(for MySQL)云数据库概览</vt:lpstr>
      <vt:lpstr>GaussDB(for MySQL)的架构和特点</vt:lpstr>
      <vt:lpstr>SQL Nodes</vt:lpstr>
      <vt:lpstr>存储抽象层(SAL)</vt:lpstr>
      <vt:lpstr>GaussDB(for MySQL)数据库产品优势</vt:lpstr>
      <vt:lpstr>超高性能</vt:lpstr>
      <vt:lpstr>高扩展性&amp;高可靠性</vt:lpstr>
      <vt:lpstr>备份恢复更快</vt:lpstr>
      <vt:lpstr>更高性价比</vt:lpstr>
      <vt:lpstr>GaussDB(for MySQL)数据库实例规格</vt:lpstr>
      <vt:lpstr>极致可靠：数据0丢失，故障闪恢复</vt:lpstr>
      <vt:lpstr>多维扩展，海量存储，满足企业高速发展需求</vt:lpstr>
      <vt:lpstr>强悍性能支撑业务拓展</vt:lpstr>
      <vt:lpstr>PowerPoint 演示文稿</vt:lpstr>
      <vt:lpstr>GaussDB(openGauss)数据库产品介绍</vt:lpstr>
      <vt:lpstr>GaussDB(openGauss)产品优势</vt:lpstr>
      <vt:lpstr>openGauss集中式版本内核全开源</vt:lpstr>
      <vt:lpstr>openGauss内核长期演进，回馈社区</vt:lpstr>
      <vt:lpstr>openGauss伙伴使能策略</vt:lpstr>
      <vt:lpstr>GaussDB 助力华为消费者云实现智慧化业务运营</vt:lpstr>
      <vt:lpstr>金融互联网交易</vt:lpstr>
      <vt:lpstr>PowerPoint 演示文稿</vt:lpstr>
      <vt:lpstr>GaussDB(DWS)概述</vt:lpstr>
      <vt:lpstr>GaussDB(DWS)产品架构</vt:lpstr>
      <vt:lpstr>逻辑架构</vt:lpstr>
      <vt:lpstr>产品优势 (1)</vt:lpstr>
      <vt:lpstr>产品优势 (2)</vt:lpstr>
      <vt:lpstr>产品优势 (3)</vt:lpstr>
      <vt:lpstr>Data Studio</vt:lpstr>
      <vt:lpstr>应用场景 - 数据仓库迁移</vt:lpstr>
      <vt:lpstr>应用场景 - 大数据融合分析</vt:lpstr>
      <vt:lpstr>应用场景 - 增强型ETL和实时BI分析</vt:lpstr>
      <vt:lpstr>应用场景 - 实时数据分析</vt:lpstr>
      <vt:lpstr>PowerPoint 演示文稿</vt:lpstr>
      <vt:lpstr>NoSQL概述</vt:lpstr>
      <vt:lpstr>华为NoSQL数据库介绍</vt:lpstr>
      <vt:lpstr>GaussDB(for Mongo)产品特点</vt:lpstr>
      <vt:lpstr>GaussDB(for Mongo)：存储计算分离的技术创新</vt:lpstr>
      <vt:lpstr>GaussDB(for Mongo)客户案例</vt:lpstr>
      <vt:lpstr>PowerPoint 演示文稿</vt:lpstr>
      <vt:lpstr>GaussDB(for Cassandra)六大优势</vt:lpstr>
      <vt:lpstr>GaussDB(for Cassandra)产品特性</vt:lpstr>
      <vt:lpstr>GaussDB(for Cassandra) 客户案例 - 工业制造&amp;气象</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马瑞新</cp:lastModifiedBy>
  <cp:revision>125</cp:revision>
  <dcterms:created xsi:type="dcterms:W3CDTF">2018-11-29T10:16:00Z</dcterms:created>
  <dcterms:modified xsi:type="dcterms:W3CDTF">2021-01-10T03:57:57Z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(3)jyy+wMOdHkszVPnbCPC6P2niwfpp2PTWCmdrRD5MJl0Ueg+VmCBDWR18rPwmfSVAqrnWn2il
im3clpUzszCl8p84gGIUU3C/zy9jhpghFgmanIsF3xWbSRq9Nowm8KXOAMyHsl3GKRDWRJoF
QGGaQLR3xo/bxT4WPCgkBSwBvZKzT7WSsbWxz0pbbxD/KmSN73XxbNuVjSQ9q6RF62BPIj06
h0XXEbnNxpUfYquw68</vt:lpwstr>
  </property>
  <property fmtid="{D5CDD505-2E9C-101B-9397-08002B2CF9AE}" pid="3" name="_2015_ms_pID_7253431">
    <vt:lpwstr>TLQrHmK3o50roJvqCXXtcfMxbk57KcB3r6ZqUUBHAvA33Rlh8Z1LDm
UaOONCGjBjHBuv32k22w8TCOgymz6dwJ3otqJsSR/lDV+fLp+IToxa0Zb5TL2gXr+aeyFkbw
4TfU3FMKxN/7rcfM/HxVu9JD54R5Flu3CmEGxbUEc2ZTuA4moIYk3lFmMHz54D5XbW93c3VQ
vr05uyOCkEBqnUOIcTXd8d7ihIpSrGjzUvaS</vt:lpwstr>
  </property>
  <property fmtid="{D5CDD505-2E9C-101B-9397-08002B2CF9AE}" pid="4" name="_2015_ms_pID_7253432">
    <vt:lpwstr>gWF02SISZ1By1GzWrEAeYEo=</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1593326548</vt:lpwstr>
  </property>
  <property fmtid="{D5CDD505-2E9C-101B-9397-08002B2CF9AE}" pid="9" name="KSOProductBuildVer">
    <vt:lpwstr>2052-11.1.0.10314</vt:lpwstr>
  </property>
</Properties>
</file>