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07"/>
  </p:handoutMasterIdLst>
  <p:sldIdLst>
    <p:sldId id="471" r:id="rId3"/>
    <p:sldId id="258" r:id="rId5"/>
    <p:sldId id="259" r:id="rId6"/>
    <p:sldId id="260" r:id="rId7"/>
    <p:sldId id="371" r:id="rId8"/>
    <p:sldId id="373" r:id="rId9"/>
    <p:sldId id="3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5" r:id="rId85"/>
    <p:sldId id="346" r:id="rId86"/>
    <p:sldId id="347" r:id="rId87"/>
    <p:sldId id="348" r:id="rId88"/>
    <p:sldId id="377" r:id="rId89"/>
    <p:sldId id="349" r:id="rId90"/>
    <p:sldId id="37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472" r:id="rId106"/>
  </p:sldIdLst>
  <p:sldSz cx="12192000" cy="6858000"/>
  <p:notesSz cx="6797675" cy="9926320"/>
  <p:embeddedFontLst>
    <p:embeddedFont>
      <p:font typeface="方正兰亭黑简体" panose="02000000000000000000" pitchFamily="2" charset="-122"/>
      <p:regular r:id="rId112"/>
    </p:embeddedFont>
    <p:embeddedFont>
      <p:font typeface="微软雅黑" panose="020B0503020204020204" pitchFamily="34" charset="-122"/>
      <p:regular r:id="rId1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huiguozjhw" initials="l" lastIdx="63" clrIdx="0"/>
  <p:cmAuthor id="2" name="zhuliangzjhw" initials="z" lastIdx="46" clrIdx="1"/>
  <p:cmAuthor id="3" name="yanhuazjhw" initials="y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23" autoAdjust="0"/>
    <p:restoredTop sz="77277" autoAdjust="0"/>
  </p:normalViewPr>
  <p:slideViewPr>
    <p:cSldViewPr snapToGrid="0" snapToObjects="1">
      <p:cViewPr varScale="1">
        <p:scale>
          <a:sx n="66" d="100"/>
          <a:sy n="66" d="100"/>
        </p:scale>
        <p:origin x="900" y="72"/>
      </p:cViewPr>
      <p:guideLst>
        <p:guide pos="279"/>
        <p:guide pos="7219"/>
        <p:guide orient="horz" pos="2160"/>
      </p:guideLst>
    </p:cSldViewPr>
  </p:slideViewPr>
  <p:outlineViewPr>
    <p:cViewPr>
      <p:scale>
        <a:sx n="33" d="100"/>
        <a:sy n="33" d="100"/>
      </p:scale>
      <p:origin x="0" y="-675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2760" y="38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3" Type="http://schemas.openxmlformats.org/officeDocument/2006/relationships/font" Target="fonts/font2.fntdata"/><Relationship Id="rId112" Type="http://schemas.openxmlformats.org/officeDocument/2006/relationships/font" Target="fonts/font1.fntdata"/><Relationship Id="rId111" Type="http://schemas.openxmlformats.org/officeDocument/2006/relationships/commentAuthors" Target="commentAuthors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896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4896" y="4603008"/>
            <a:ext cx="5932800" cy="510840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59840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1988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此处可随堂演示</a:t>
            </a:r>
            <a:endParaRPr lang="en-US" altLang="zh-CN" smtClean="0"/>
          </a:p>
          <a:p>
            <a:r>
              <a:rPr lang="en-US" altLang="zh-CN" smtClean="0"/>
              <a:t>create table math (sid int, score int);</a:t>
            </a:r>
            <a:endParaRPr lang="en-US" altLang="zh-CN" smtClean="0"/>
          </a:p>
          <a:p>
            <a:r>
              <a:rPr lang="en-US" altLang="zh-CN" smtClean="0"/>
              <a:t>insert into math values(10,95),(11,87),(12,99);</a:t>
            </a:r>
            <a:endParaRPr lang="en-US" altLang="zh-CN" smtClean="0"/>
          </a:p>
          <a:p>
            <a:r>
              <a:rPr lang="en-US" altLang="zh-CN" smtClean="0"/>
              <a:t>create table english (sid int, score int);</a:t>
            </a:r>
            <a:endParaRPr lang="en-US" altLang="zh-CN" smtClean="0"/>
          </a:p>
          <a:p>
            <a:r>
              <a:rPr lang="en-US" altLang="zh-CN" smtClean="0"/>
              <a:t> insert into english values(10,82),(11,87),(12,93);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 SELECT staff_id  “empno” ,course_name FROM training; </a:t>
            </a:r>
            <a:r>
              <a:rPr lang="zh-CN" altLang="en-US" smtClean="0"/>
              <a:t>通过加双引号的方式也可以来表示别名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此处可随堂演示。</a:t>
            </a:r>
            <a:endParaRPr lang="en-US" altLang="zh-CN" smtClean="0"/>
          </a:p>
          <a:p>
            <a:r>
              <a:rPr lang="en-US" altLang="zh-CN" smtClean="0"/>
              <a:t>create table bonuses_depa(staff_id int,name varchar(10), job varchar(20),bonus int);</a:t>
            </a:r>
            <a:endParaRPr lang="en-US" altLang="zh-CN" smtClean="0"/>
          </a:p>
          <a:p>
            <a:r>
              <a:rPr lang="en-US" altLang="zh-CN" smtClean="0"/>
              <a:t> insert into bonuses_depa values(30,'wangxin','developer',9000),(31,'xufeng','document developer',7000),(37,'liming','developer',8000),(39,'wanghua','tester',8000);</a:t>
            </a:r>
            <a:endParaRPr lang="en-US" altLang="zh-CN" smtClean="0"/>
          </a:p>
          <a:p>
            <a:r>
              <a:rPr lang="en-US" altLang="zh-CN" smtClean="0"/>
              <a:t>GaussDB(for MySQL)</a:t>
            </a:r>
            <a:r>
              <a:rPr lang="zh-CN" altLang="en-US" smtClean="0"/>
              <a:t>支持以下通配符：</a:t>
            </a:r>
            <a:br>
              <a:rPr lang="zh-CN" altLang="en-US" smtClean="0"/>
            </a:br>
            <a:r>
              <a:rPr lang="en-US" altLang="zh-CN" smtClean="0"/>
              <a:t>%</a:t>
            </a:r>
            <a:r>
              <a:rPr lang="zh-CN" altLang="en-US" smtClean="0"/>
              <a:t>：表示任意数量的字符，包括无字符，用于</a:t>
            </a:r>
            <a:r>
              <a:rPr lang="en-US" altLang="zh-CN" smtClean="0"/>
              <a:t>like</a:t>
            </a:r>
            <a:r>
              <a:rPr lang="zh-CN" altLang="en-US" smtClean="0"/>
              <a:t>和</a:t>
            </a:r>
            <a:r>
              <a:rPr lang="en-US" altLang="zh-CN" smtClean="0"/>
              <a:t>not like</a:t>
            </a:r>
            <a:r>
              <a:rPr lang="zh-CN" altLang="en-US" smtClean="0"/>
              <a:t>语句中。</a:t>
            </a:r>
            <a:br>
              <a:rPr lang="zh-CN" altLang="en-US" smtClean="0"/>
            </a:br>
            <a:r>
              <a:rPr lang="en-US" altLang="zh-CN" smtClean="0"/>
              <a:t>_</a:t>
            </a:r>
            <a:r>
              <a:rPr lang="zh-CN" altLang="en-US" smtClean="0"/>
              <a:t>：下划线，表示确切的一个未知字符，用于</a:t>
            </a:r>
            <a:r>
              <a:rPr lang="en-US" altLang="zh-CN" smtClean="0"/>
              <a:t>like</a:t>
            </a:r>
            <a:r>
              <a:rPr lang="zh-CN" altLang="en-US" smtClean="0"/>
              <a:t>和</a:t>
            </a:r>
            <a:r>
              <a:rPr lang="en-US" altLang="zh-CN" smtClean="0"/>
              <a:t>not like</a:t>
            </a:r>
            <a:r>
              <a:rPr lang="zh-CN" altLang="en-US" smtClean="0"/>
              <a:t>语句中。 </a:t>
            </a:r>
            <a:br>
              <a:rPr lang="zh-CN" altLang="en-US" smtClean="0"/>
            </a:b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相关概念。</a:t>
            </a:r>
            <a:endParaRPr lang="en-US" altLang="zh-CN" dirty="0" smtClean="0"/>
          </a:p>
          <a:p>
            <a:r>
              <a:rPr lang="zh-CN" altLang="en-US" dirty="0" smtClean="0"/>
              <a:t>笛卡尔乘积运算定义了一个关系，两个集合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的笛卡尓积，又称直积，表示为</a:t>
            </a:r>
            <a:r>
              <a:rPr lang="en-US" altLang="zh-CN" dirty="0" smtClean="0"/>
              <a:t>X × Y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关系有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个元组、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个属性，而</a:t>
            </a:r>
            <a:r>
              <a:rPr lang="en-US" altLang="zh-CN" dirty="0" smtClean="0"/>
              <a:t>Y</a:t>
            </a:r>
            <a:r>
              <a:rPr lang="zh-CN" altLang="en-US" dirty="0" smtClean="0"/>
              <a:t>关系有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个元组、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个属性，则他们的笛卡尔乘积将会有“</a:t>
            </a:r>
            <a:r>
              <a:rPr lang="en-US" altLang="zh-CN" dirty="0" smtClean="0"/>
              <a:t>I×J”</a:t>
            </a:r>
            <a:r>
              <a:rPr lang="zh-CN" altLang="en-US" dirty="0" smtClean="0"/>
              <a:t>个元组、“</a:t>
            </a:r>
            <a:r>
              <a:rPr lang="en-US" altLang="zh-CN" dirty="0" smtClean="0"/>
              <a:t>N+M”</a:t>
            </a:r>
            <a:r>
              <a:rPr lang="zh-CN" altLang="en-US" dirty="0" smtClean="0"/>
              <a:t>个属性。两个关系中可能有同名属性。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两表做笛卡尔乘积运算 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条记录）和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条记录）两个表做不指定条件的连接查询时，会得到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4×5</a:t>
            </a:r>
            <a:r>
              <a:rPr lang="zh-CN" altLang="en-US" dirty="0" smtClean="0"/>
              <a:t>）条记录 。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A, B; </a:t>
            </a:r>
            <a:endParaRPr lang="en-US" altLang="zh-CN" dirty="0" smtClean="0"/>
          </a:p>
          <a:p>
            <a:r>
              <a:rPr lang="en-US" altLang="zh-CN" dirty="0" err="1" smtClean="0"/>
              <a:t>table_reference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子句中可以是普通表、视图、子查询</a:t>
            </a:r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INNER</a:t>
            </a:r>
            <a:r>
              <a:rPr lang="en-US" altLang="zh-CN" baseline="0" dirty="0" smtClean="0"/>
              <a:t> JOIN</a:t>
            </a:r>
            <a:r>
              <a:rPr lang="zh-CN" altLang="en-US" baseline="0" dirty="0" smtClean="0"/>
              <a:t>时，</a:t>
            </a:r>
            <a:r>
              <a:rPr lang="en-US" altLang="zh-CN" baseline="0" dirty="0" smtClean="0"/>
              <a:t>INNER</a:t>
            </a:r>
            <a:r>
              <a:rPr lang="zh-CN" altLang="en-US" baseline="0" dirty="0" smtClean="0"/>
              <a:t>可以省略。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lt"/>
              </a:rPr>
              <a:t>WHERE</a:t>
            </a:r>
            <a:r>
              <a:rPr lang="zh-CN" altLang="en-US" smtClean="0">
                <a:sym typeface="+mn-lt"/>
              </a:rPr>
              <a:t>子句中可以通过指定</a:t>
            </a:r>
            <a:r>
              <a:rPr lang="en-US" altLang="zh-CN" smtClean="0">
                <a:sym typeface="+mn-lt"/>
              </a:rPr>
              <a:t>“(+)”</a:t>
            </a:r>
            <a:r>
              <a:rPr lang="zh-CN" altLang="en-US" smtClean="0">
                <a:sym typeface="+mn-lt"/>
              </a:rPr>
              <a:t>操作符的方法将表的连接关系转换为外连接，但是不建议用户使用这种用法，因为这并不是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的标准语法。</a:t>
            </a:r>
            <a:endParaRPr lang="en-US" altLang="zh-CN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此处可以随堂演示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删除表</a:t>
            </a:r>
            <a:r>
              <a:rPr lang="en-US" altLang="zh-CN" smtClean="0"/>
              <a:t>training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DROP TABLE IF EXISTS training;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创建表</a:t>
            </a:r>
            <a:r>
              <a:rPr lang="en-US" altLang="zh-CN" smtClean="0"/>
              <a:t>training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CREATE TABLE training(staff_id INT NOT NULL,course_name CHAR(50),exam_date DATETIME,score INT);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向表</a:t>
            </a:r>
            <a:r>
              <a:rPr lang="en-US" altLang="zh-CN" smtClean="0"/>
              <a:t>training</a:t>
            </a:r>
            <a:r>
              <a:rPr lang="zh-CN" altLang="en-US" smtClean="0"/>
              <a:t>中插入记录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INSERT INTO training(staff_id,course_name,exam_date,score) VALUES(10,'SQL majorization','2017-06-25 12:00:00',90);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向表</a:t>
            </a:r>
            <a:r>
              <a:rPr lang="en-US" altLang="zh-CN" smtClean="0"/>
              <a:t>training</a:t>
            </a:r>
            <a:r>
              <a:rPr lang="zh-CN" altLang="en-US" smtClean="0"/>
              <a:t>中插入记录</a:t>
            </a:r>
            <a:r>
              <a:rPr lang="en-US" altLang="zh-CN" smtClean="0"/>
              <a:t>2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INSERT INTO training(staff_id,course_name,exam_date,score) VALUES(11,'BIG DATA','2018-06-25 12:00:00',92);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向表</a:t>
            </a:r>
            <a:r>
              <a:rPr lang="en-US" altLang="zh-CN" smtClean="0"/>
              <a:t>training</a:t>
            </a:r>
            <a:r>
              <a:rPr lang="zh-CN" altLang="en-US" smtClean="0"/>
              <a:t>中插入记录</a:t>
            </a:r>
            <a:r>
              <a:rPr lang="en-US" altLang="zh-CN" smtClean="0"/>
              <a:t>3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en-US" altLang="zh-CN" smtClean="0"/>
              <a:t>INSERT INTO training(staff_id,course_name,exam_date,score) VALUES(12,'Performance Turning','2018-06-29 12:00:00',95);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删除表</a:t>
            </a:r>
            <a:r>
              <a:rPr lang="en-US" altLang="zh-CN" smtClean="0"/>
              <a:t>education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此处可以随堂演示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此处可以随堂演示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可以使</a:t>
            </a:r>
            <a:r>
              <a:rPr lang="en-US" altLang="zh-CN" smtClean="0"/>
              <a:t>SQL</a:t>
            </a:r>
            <a:r>
              <a:rPr lang="zh-CN" altLang="en-US" smtClean="0"/>
              <a:t>语句的可读性更高。存储</a:t>
            </a:r>
            <a:r>
              <a:rPr lang="en-US" altLang="zh-CN" smtClean="0"/>
              <a:t>SQL</a:t>
            </a:r>
            <a:r>
              <a:rPr lang="zh-CN" altLang="en-US" smtClean="0"/>
              <a:t>片段的表与基本表不同，是一个虚表。数据库不存放视图对应的定义和数据，这些数据仍存放在原来的基本表中。若基本表中的数据发生变化，从存储</a:t>
            </a:r>
            <a:r>
              <a:rPr lang="en-US" altLang="zh-CN" smtClean="0"/>
              <a:t>SQL</a:t>
            </a:r>
            <a:r>
              <a:rPr lang="zh-CN" altLang="en-US" smtClean="0"/>
              <a:t>片段的表中查询出的数据也随之改变。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相关子查询：执行查询的时候先取得外层查询的一个属性值，然后执行与此属性值相关的子查询，执行完毕后再取得外层查询的下一个值，依次再来重复执行子查询。即：</a:t>
            </a:r>
            <a:endParaRPr lang="zh-CN" altLang="en-US" dirty="0" smtClean="0"/>
          </a:p>
          <a:p>
            <a:r>
              <a:rPr lang="en-US" altLang="zh-CN" dirty="0" smtClean="0"/>
              <a:t>– </a:t>
            </a:r>
            <a:r>
              <a:rPr lang="zh-CN" altLang="en-US" dirty="0" smtClean="0"/>
              <a:t>在子查询中引用了外部查询表中的列。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zh-CN" altLang="en-US" dirty="0" smtClean="0"/>
              <a:t>子查询的值依赖于外部查询表中的列的值。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zh-CN" altLang="en-US" dirty="0" smtClean="0"/>
              <a:t>对于外部查询中的每一行，子查询都要执行一次。</a:t>
            </a:r>
            <a:endParaRPr lang="zh-CN" altLang="en-US" dirty="0" smtClean="0"/>
          </a:p>
          <a:p>
            <a:r>
              <a:rPr lang="zh-CN" altLang="en-US" dirty="0" smtClean="0"/>
              <a:t>非相关子查询：子查询独立于外层语句（主查询），子查询的执行不需要提前取得父查询的值，只是作为父查询的查询条件。查询执行时子查询和主查询可分为两个独立的步骤，即先执行子查询，再执行主查询。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此处可随堂演示</a:t>
            </a:r>
            <a:endParaRPr lang="en-US" altLang="zh-CN" smtClean="0"/>
          </a:p>
          <a:p>
            <a:r>
              <a:rPr lang="en-US" altLang="zh-CN" smtClean="0"/>
              <a:t>&lt;&gt;</a:t>
            </a:r>
            <a:r>
              <a:rPr lang="zh-CN" altLang="en-US" smtClean="0"/>
              <a:t>是不等于的意思，</a:t>
            </a:r>
            <a:r>
              <a:rPr lang="en-US" altLang="zh-CN" smtClean="0"/>
              <a:t>1&lt;&gt;1</a:t>
            </a:r>
            <a:r>
              <a:rPr lang="zh-CN" altLang="en-US" smtClean="0"/>
              <a:t>的条件不成立，所以子查询不会返回数据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此处可以随堂演示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创建表</a:t>
            </a:r>
            <a:r>
              <a:rPr lang="en-US" altLang="zh-CN" smtClean="0"/>
              <a:t>education_disable </a:t>
            </a:r>
            <a:r>
              <a:rPr lang="zh-CN" altLang="en-US" smtClean="0"/>
              <a:t>表示未能毕业的学生信息</a:t>
            </a:r>
            <a:endParaRPr lang="en-US" altLang="zh-CN" smtClean="0"/>
          </a:p>
          <a:p>
            <a:r>
              <a:rPr lang="en-US" altLang="zh-CN" smtClean="0"/>
              <a:t>CREATE TABLE education_disable(staff_id INT, higest_degree CHAR(8), graduate_school VARCHAR(64), education_note VARCHAR(70));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插入一条记录</a:t>
            </a:r>
            <a:endParaRPr lang="en-US" altLang="zh-CN" smtClean="0"/>
          </a:p>
          <a:p>
            <a:r>
              <a:rPr lang="en-US" altLang="zh-CN" smtClean="0"/>
              <a:t>insert into education_disable values(13,'scholar','Peking University','211&amp;985');</a:t>
            </a:r>
            <a:endParaRPr lang="en-US" altLang="zh-CN" smtClean="0"/>
          </a:p>
          <a:p>
            <a:r>
              <a:rPr lang="en-US" altLang="zh-CN" smtClean="0"/>
              <a:t>--</a:t>
            </a:r>
            <a:r>
              <a:rPr lang="zh-CN" altLang="en-US" smtClean="0"/>
              <a:t>该记录也存在于表</a:t>
            </a:r>
            <a:r>
              <a:rPr lang="en-US" altLang="zh-CN" smtClean="0"/>
              <a:t>education</a:t>
            </a:r>
            <a:r>
              <a:rPr lang="zh-CN" altLang="en-US" smtClean="0"/>
              <a:t>中，通过</a:t>
            </a:r>
            <a:r>
              <a:rPr lang="en-US" altLang="zh-CN" smtClean="0"/>
              <a:t>minus</a:t>
            </a:r>
            <a:r>
              <a:rPr lang="zh-CN" altLang="en-US" smtClean="0"/>
              <a:t>将该记录去除</a:t>
            </a:r>
            <a:endParaRPr lang="en-US" altLang="zh-CN" smtClean="0"/>
          </a:p>
          <a:p>
            <a:r>
              <a:rPr lang="zh-CN" altLang="en-US" smtClean="0"/>
              <a:t>此外有些数据库还支持通过</a:t>
            </a:r>
            <a:r>
              <a:rPr lang="en-US" altLang="zh-CN" smtClean="0"/>
              <a:t>INTERSECT</a:t>
            </a:r>
            <a:r>
              <a:rPr lang="zh-CN" altLang="en-US" smtClean="0"/>
              <a:t>运算符计算交集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按岗位和奖金分组，岗位和奖金相同的为一组，那么同为</a:t>
            </a:r>
            <a:r>
              <a:rPr lang="en-US" altLang="zh-CN" smtClean="0"/>
              <a:t>developer</a:t>
            </a:r>
            <a:r>
              <a:rPr lang="zh-CN" altLang="en-US" smtClean="0"/>
              <a:t>且奖金为</a:t>
            </a:r>
            <a:r>
              <a:rPr lang="en-US" altLang="zh-CN" smtClean="0"/>
              <a:t>9000</a:t>
            </a:r>
            <a:r>
              <a:rPr lang="zh-CN" altLang="en-US" smtClean="0"/>
              <a:t>的有</a:t>
            </a:r>
            <a:r>
              <a:rPr lang="en-US" altLang="zh-CN" smtClean="0"/>
              <a:t>30</a:t>
            </a:r>
            <a:r>
              <a:rPr lang="zh-CN" altLang="en-US" smtClean="0"/>
              <a:t>、</a:t>
            </a:r>
            <a:r>
              <a:rPr lang="en-US" altLang="zh-CN" smtClean="0"/>
              <a:t>37</a:t>
            </a:r>
            <a:r>
              <a:rPr lang="zh-CN" altLang="en-US" smtClean="0"/>
              <a:t>、</a:t>
            </a:r>
            <a:r>
              <a:rPr lang="en-US" altLang="zh-CN" smtClean="0"/>
              <a:t>39</a:t>
            </a:r>
            <a:r>
              <a:rPr lang="zh-CN" altLang="en-US" smtClean="0"/>
              <a:t>，人数为</a:t>
            </a:r>
            <a:r>
              <a:rPr lang="en-US" altLang="zh-CN" smtClean="0"/>
              <a:t>3</a:t>
            </a:r>
            <a:r>
              <a:rPr lang="zh-CN" altLang="en-US" smtClean="0"/>
              <a:t>人，同为</a:t>
            </a:r>
            <a:r>
              <a:rPr lang="en-US" altLang="zh-CN" smtClean="0"/>
              <a:t>developer</a:t>
            </a:r>
            <a:r>
              <a:rPr lang="zh-CN" altLang="en-US" smtClean="0"/>
              <a:t>且奖金为</a:t>
            </a:r>
            <a:r>
              <a:rPr lang="en-US" altLang="zh-CN" smtClean="0"/>
              <a:t>10000</a:t>
            </a:r>
            <a:r>
              <a:rPr lang="zh-CN" altLang="en-US" smtClean="0"/>
              <a:t>的只有</a:t>
            </a:r>
            <a:r>
              <a:rPr lang="en-US" altLang="zh-CN" smtClean="0"/>
              <a:t>35</a:t>
            </a:r>
            <a:r>
              <a:rPr lang="zh-CN" altLang="en-US" smtClean="0"/>
              <a:t>一人，而</a:t>
            </a:r>
            <a:r>
              <a:rPr lang="en-US" altLang="zh-CN" smtClean="0"/>
              <a:t>tester</a:t>
            </a:r>
            <a:r>
              <a:rPr lang="zh-CN" altLang="en-US" smtClean="0"/>
              <a:t>的奖金只有</a:t>
            </a:r>
            <a:r>
              <a:rPr lang="en-US" altLang="zh-CN" smtClean="0"/>
              <a:t>7000</a:t>
            </a:r>
            <a:r>
              <a:rPr lang="zh-CN" altLang="en-US" smtClean="0"/>
              <a:t>一种，人数为</a:t>
            </a:r>
            <a:r>
              <a:rPr lang="en-US" altLang="zh-CN" smtClean="0"/>
              <a:t>2</a:t>
            </a:r>
            <a:r>
              <a:rPr lang="zh-CN" altLang="en-US" smtClean="0"/>
              <a:t>人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Having</a:t>
            </a:r>
            <a:r>
              <a:rPr lang="zh-CN" altLang="en-US" smtClean="0"/>
              <a:t>后不可跟别名，报错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column_name</a:t>
            </a:r>
            <a:r>
              <a:rPr lang="en-US" altLang="zh-CN" dirty="0" smtClean="0"/>
              <a:t> | number | expression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order By </a:t>
            </a:r>
            <a:r>
              <a:rPr lang="zh-CN" altLang="en-US" dirty="0" smtClean="0"/>
              <a:t>后面可跟列名、数字、表达式。</a:t>
            </a:r>
            <a:endParaRPr lang="en-US" altLang="zh-CN" dirty="0" smtClean="0"/>
          </a:p>
          <a:p>
            <a:r>
              <a:rPr lang="zh-CN" altLang="en-US" dirty="0" smtClean="0"/>
              <a:t>跟数字：</a:t>
            </a:r>
            <a:r>
              <a:rPr lang="en-US" altLang="zh-CN" dirty="0" smtClean="0"/>
              <a:t>order by 1  </a:t>
            </a:r>
            <a:r>
              <a:rPr lang="zh-CN" altLang="en-US" dirty="0" smtClean="0"/>
              <a:t>表示 根据查询选择列中第一个字段排序。</a:t>
            </a:r>
            <a:endParaRPr lang="en-US" altLang="zh-CN" dirty="0" smtClean="0"/>
          </a:p>
          <a:p>
            <a:r>
              <a:rPr lang="zh-CN" altLang="en-US" dirty="0" smtClean="0"/>
              <a:t>跟表达式：</a:t>
            </a:r>
            <a:r>
              <a:rPr lang="en-US" altLang="zh-CN" dirty="0" smtClean="0"/>
              <a:t>order by (column1+column2)</a:t>
            </a:r>
            <a:r>
              <a:rPr lang="zh-CN" altLang="en-US" dirty="0" smtClean="0"/>
              <a:t> 表示根据</a:t>
            </a:r>
            <a:r>
              <a:rPr lang="en-US" altLang="zh-CN" dirty="0" smtClean="0"/>
              <a:t>column1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column2</a:t>
            </a:r>
            <a:r>
              <a:rPr lang="zh-CN" altLang="en-US" dirty="0" smtClean="0"/>
              <a:t>的和的大小来排序。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LIMIT 5,20</a:t>
            </a:r>
            <a:r>
              <a:rPr lang="zh-CN" altLang="en-US" smtClean="0"/>
              <a:t>与</a:t>
            </a:r>
            <a:r>
              <a:rPr lang="en-US" altLang="zh-CN" smtClean="0"/>
              <a:t>LIMIT 20 OFFSET 5</a:t>
            </a:r>
            <a:r>
              <a:rPr lang="zh-CN" altLang="en-US" smtClean="0"/>
              <a:t>及</a:t>
            </a:r>
            <a:r>
              <a:rPr lang="en-US" altLang="zh-CN" smtClean="0"/>
              <a:t>OFFSET 5 LIMIT 20 </a:t>
            </a:r>
            <a:r>
              <a:rPr lang="zh-CN" altLang="en-US" smtClean="0"/>
              <a:t>均表示跳过</a:t>
            </a:r>
            <a:r>
              <a:rPr lang="en-US" altLang="zh-CN" smtClean="0"/>
              <a:t>5</a:t>
            </a:r>
            <a:r>
              <a:rPr lang="zh-CN" altLang="en-US" smtClean="0"/>
              <a:t>行后输出</a:t>
            </a:r>
            <a:r>
              <a:rPr lang="en-US" altLang="zh-CN" smtClean="0"/>
              <a:t>20</a:t>
            </a:r>
            <a:r>
              <a:rPr lang="zh-CN" altLang="en-US" smtClean="0"/>
              <a:t>行记录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数据查询语言</a:t>
            </a:r>
            <a:r>
              <a:rPr lang="en-US" altLang="zh-CN" smtClean="0"/>
              <a:t>DQL(Data Query Language)</a:t>
            </a:r>
            <a:r>
              <a:rPr lang="zh-CN" altLang="en-US" smtClean="0"/>
              <a:t>，用来查询数据库内的数据。具体指从一个或多个表或者视图中检索数据的操作，查询是数据库的基本应用之一，</a:t>
            </a:r>
            <a:r>
              <a:rPr lang="en-US" altLang="zh-CN" smtClean="0"/>
              <a:t>GaussDB(for MySQL)</a:t>
            </a:r>
            <a:r>
              <a:rPr lang="zh-CN" altLang="en-US" smtClean="0"/>
              <a:t>提供了丰富的查询方式，满足应用需求。</a:t>
            </a:r>
            <a:endParaRPr lang="zh-CN" altLang="en-US" smtClean="0"/>
          </a:p>
          <a:p>
            <a:r>
              <a:rPr lang="zh-CN" altLang="en-US" smtClean="0"/>
              <a:t>本节将详细介绍查询语句的类型、语法格式和对应的使用场景。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本节将详细介绍数据操作的语法格式和使用方法，主要包括：数据插入、数据修改和数据删除。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0" smtClean="0"/>
              <a:t>注意事项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执行该语句的用户需要有表的</a:t>
            </a:r>
            <a:r>
              <a:rPr lang="en-US" altLang="zh-CN" noProof="0" smtClean="0"/>
              <a:t>INSERT</a:t>
            </a:r>
            <a:r>
              <a:rPr lang="zh-CN" altLang="en-US" noProof="0" smtClean="0"/>
              <a:t>权限。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INSERT ...SELECT</a:t>
            </a:r>
            <a:r>
              <a:rPr lang="zh-CN" altLang="en-US" noProof="0" smtClean="0"/>
              <a:t>形式，</a:t>
            </a:r>
            <a:r>
              <a:rPr lang="en-US" altLang="zh-CN" noProof="0" smtClean="0"/>
              <a:t>select_list</a:t>
            </a:r>
            <a:r>
              <a:rPr lang="zh-CN" altLang="en-US" noProof="0" smtClean="0"/>
              <a:t>列数必须与待插入的字段数一样。</a:t>
            </a:r>
            <a:endParaRPr lang="en-US" altLang="zh-CN" noProof="0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参数说明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IGNORE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insert</a:t>
            </a:r>
            <a:r>
              <a:rPr lang="zh-CN" altLang="en-US" dirty="0" smtClean="0"/>
              <a:t>忽略执行语句时发生的错误，不支持和</a:t>
            </a:r>
            <a:r>
              <a:rPr lang="en-US" altLang="zh-CN" dirty="0" smtClean="0"/>
              <a:t>ON DUPLICATE KEY UPDATE </a:t>
            </a:r>
            <a:r>
              <a:rPr lang="zh-CN" altLang="en-US" dirty="0" smtClean="0"/>
              <a:t>同时使用。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待插入的表名。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partition_name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表的一个或多个分区或子分区（或两者）的逗号分隔名称列表。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col_name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待插入的表字段名。如果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语句所指定的字段名包含表中的所有字段，则可能省略字段名。取值范围：已存在的字段名。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expression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插入字段的值或表达式。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前面已经创建了</a:t>
            </a:r>
            <a:r>
              <a:rPr lang="en-US" altLang="zh-CN" smtClean="0"/>
              <a:t>training</a:t>
            </a:r>
            <a:r>
              <a:rPr lang="zh-CN" altLang="en-US" smtClean="0"/>
              <a:t>表。</a:t>
            </a:r>
            <a:endParaRPr lang="en-US" altLang="zh-CN" smtClean="0"/>
          </a:p>
          <a:p>
            <a:pPr lvl="0"/>
            <a:r>
              <a:rPr lang="zh-CN" altLang="en-US" smtClean="0"/>
              <a:t>主键是一个在一个数据库表中唯一标识每个行</a:t>
            </a:r>
            <a:r>
              <a:rPr lang="en-US" altLang="zh-CN" smtClean="0"/>
              <a:t>/</a:t>
            </a:r>
            <a:r>
              <a:rPr lang="zh-CN" altLang="en-US" smtClean="0"/>
              <a:t>记录表中的一个字段。主键不能为</a:t>
            </a:r>
            <a:r>
              <a:rPr lang="en-US" altLang="zh-CN" smtClean="0"/>
              <a:t>NULL</a:t>
            </a:r>
            <a:r>
              <a:rPr lang="zh-CN" altLang="en-US" smtClean="0"/>
              <a:t>值且必须包含唯一值。</a:t>
            </a:r>
            <a:endParaRPr lang="en-US" altLang="zh-CN" smtClean="0"/>
          </a:p>
          <a:p>
            <a:pPr lvl="0"/>
            <a:r>
              <a:rPr lang="zh-CN" altLang="en-US" smtClean="0"/>
              <a:t>主键冲突错误，执行</a:t>
            </a:r>
            <a:r>
              <a:rPr lang="en-US" altLang="zh-CN" smtClean="0"/>
              <a:t>UPDATE</a:t>
            </a:r>
            <a:r>
              <a:rPr lang="zh-CN" altLang="en-US" smtClean="0"/>
              <a:t>操作。这里由于</a:t>
            </a:r>
            <a:r>
              <a:rPr lang="en-US" altLang="zh-CN" smtClean="0"/>
              <a:t>training1</a:t>
            </a:r>
            <a:r>
              <a:rPr lang="zh-CN" altLang="en-US" smtClean="0"/>
              <a:t>表中主键</a:t>
            </a:r>
            <a:r>
              <a:rPr lang="en-US" altLang="zh-CN" smtClean="0"/>
              <a:t>staff_id</a:t>
            </a:r>
            <a:r>
              <a:rPr lang="zh-CN" altLang="en-US" smtClean="0"/>
              <a:t>已经存在值</a:t>
            </a:r>
            <a:r>
              <a:rPr lang="en-US" altLang="zh-CN" smtClean="0"/>
              <a:t>1</a:t>
            </a:r>
            <a:r>
              <a:rPr lang="zh-CN" altLang="en-US" smtClean="0"/>
              <a:t>，所以执行</a:t>
            </a:r>
            <a:r>
              <a:rPr lang="en-US" altLang="zh-CN" smtClean="0"/>
              <a:t>update</a:t>
            </a:r>
            <a:r>
              <a:rPr lang="zh-CN" altLang="en-US" smtClean="0"/>
              <a:t>操作。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事务是用户定义的一个数据库操作序列，后面第四节中会有介绍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参数说明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table_reference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要更新的表、表集合。取值范围：已存在的表、表集合。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要更新的表名。取值范围：已存在的表名称。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col_name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要修改的字段名。取值范围：已存在的字段名。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expression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赋给字段的值或表达式。</a:t>
            </a:r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table_ref_list</a:t>
            </a:r>
            <a:r>
              <a:rPr lang="zh-CN" altLang="en-US" dirty="0" smtClean="0"/>
              <a:t>子句：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table_name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join_table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子句：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table_reference</a:t>
            </a:r>
            <a:r>
              <a:rPr lang="en-US" altLang="zh-CN" dirty="0" smtClean="0"/>
              <a:t> [LEFT [OUTER] | RIGHT [OUTER] | INNER ] JOIN </a:t>
            </a:r>
            <a:r>
              <a:rPr lang="en-US" altLang="zh-CN" dirty="0" err="1" smtClean="0"/>
              <a:t>table_reference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conditional_expr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table_reference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[ [AS] alias ]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 </a:t>
            </a:r>
            <a:r>
              <a:rPr lang="en-US" altLang="zh-CN" dirty="0" err="1" smtClean="0"/>
              <a:t>view_name</a:t>
            </a:r>
            <a:r>
              <a:rPr lang="en-US" altLang="zh-CN" dirty="0" smtClean="0"/>
              <a:t> [ [AS] alias]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 ( select query ) [ [AS] alias 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 </a:t>
            </a:r>
            <a:r>
              <a:rPr lang="en-US" altLang="zh-CN" dirty="0" err="1" smtClean="0"/>
              <a:t>join_table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参数说明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table_name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要删除数据的表的名称。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condition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指定删除数据要满足的条件。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本节将详细介绍数据定义语言的类型、语法格式以及使用场景。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Definition Language</a:t>
            </a:r>
            <a:r>
              <a:rPr lang="zh-CN" altLang="en-US" dirty="0" smtClean="0"/>
              <a:t>数据定义语言），用于定义或修改数据库中的对象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需要进入到具体的数据库 </a:t>
            </a:r>
            <a:r>
              <a:rPr lang="en-US" altLang="zh-CN" smtClean="0"/>
              <a:t>use dateabase_name;</a:t>
            </a:r>
            <a:endParaRPr lang="en-US" altLang="zh-CN" smtClean="0"/>
          </a:p>
          <a:p>
            <a:r>
              <a:rPr lang="zh-CN" altLang="en-US" smtClean="0"/>
              <a:t>临时表只在当前会话可见，本会话结束后会自动删除。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分区表是把逻辑上的一张表根据某种方案分为几张物理块进行存储，这张逻辑上的表称之为分区表，物理块称之为分区。 </a:t>
            </a:r>
            <a:br>
              <a:rPr lang="zh-CN" altLang="en-US" smtClean="0"/>
            </a:b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参数说明：</a:t>
            </a:r>
            <a:endParaRPr lang="en-US" altLang="zh-CN" smtClean="0"/>
          </a:p>
          <a:p>
            <a:pPr lvl="1"/>
            <a:r>
              <a:rPr lang="en-US" altLang="zh-CN" smtClean="0">
                <a:sym typeface="+mn-lt"/>
              </a:rPr>
              <a:t>ADD [COLUMN] col_name column_definition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增加列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ADD {INDEX | KEY} [index_name][index_type] 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增加索引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ADD {FULLTEXT | SPATIAL} [INDEX | KEY] 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增加全文索引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ADD [CONSTRAINT [symbol]]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增加约束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DROP {CHECK | CONSTRAINT} 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删除约束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ALTER {CHECK | CONSTRAINT}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修改约束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DROP [COLUMN] col_name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删除列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RENAME COLUMN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重命名列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Unique</a:t>
            </a:r>
            <a:r>
              <a:rPr lang="zh-CN" altLang="en-US" dirty="0" smtClean="0"/>
              <a:t>表示唯一性约束，惟一约束列的列值不能重复，但可以为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check</a:t>
            </a:r>
            <a:r>
              <a:rPr lang="zh-CN" altLang="en-US" dirty="0" smtClean="0"/>
              <a:t>可以通过任何基于逻辑运算符返回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的逻辑（布尔）表达式创建 </a:t>
            </a:r>
            <a:r>
              <a:rPr lang="en-US" altLang="zh-CN" dirty="0" smtClean="0"/>
              <a:t>CHECK </a:t>
            </a:r>
            <a:r>
              <a:rPr lang="zh-CN" altLang="en-US" dirty="0" smtClean="0"/>
              <a:t>约束。比如</a:t>
            </a:r>
            <a:r>
              <a:rPr lang="en-US" altLang="zh-CN" dirty="0" smtClean="0"/>
              <a:t>CHECK (salary BETWEEN 1000 AND 5000)</a:t>
            </a:r>
            <a:r>
              <a:rPr lang="zh-CN" altLang="en-US" dirty="0" smtClean="0"/>
              <a:t>表示列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取值只能是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IF EXISTS </a:t>
            </a:r>
            <a:r>
              <a:rPr lang="zh-CN" altLang="en-US" smtClean="0"/>
              <a:t>表示是否存在，存在就删除 不存在执行删除也不会报错</a:t>
            </a:r>
            <a:endParaRPr lang="en-US" altLang="zh-CN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删除表无法通过回收站闪回，需要谨慎处理。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索引可以大大提高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的检索速度。拿汉语字典的目录页（索引）打比方，我们可以按拼音、笔画、偏旁部首等排序的目录（索引）快速查找到需要的字。</a:t>
            </a:r>
            <a:endParaRPr lang="en-US" altLang="zh-CN" dirty="0" smtClean="0"/>
          </a:p>
          <a:p>
            <a:r>
              <a:rPr lang="zh-CN" altLang="en-US" dirty="0" smtClean="0"/>
              <a:t>例如有个员工表，存了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万数据，想要查询员工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的员工信息。如果没有索引，必须遍历整个表，直到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的这一行被找到为止；在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上建了索引后，即可在索引中查找。由于索引是经过算法优化过的，因而查找次数要少的多。可见，索引可以快速访问数据。</a:t>
            </a:r>
            <a:endParaRPr lang="en-US" altLang="zh-CN" dirty="0" smtClean="0"/>
          </a:p>
          <a:p>
            <a:r>
              <a:rPr lang="zh-CN" altLang="en-US" dirty="0" smtClean="0"/>
              <a:t>单列索引：仅在一个列上建立索引。</a:t>
            </a:r>
            <a:endParaRPr lang="en-US" altLang="zh-CN" dirty="0" smtClean="0"/>
          </a:p>
          <a:p>
            <a:r>
              <a:rPr lang="zh-CN" altLang="en-US" dirty="0" smtClean="0"/>
              <a:t>多列索引：多列索引又称为组合索引。一个索引中包含多个列，只有在查询条件中使用了创建索引时的第一个字段，索引才会被使用。 </a:t>
            </a:r>
            <a:r>
              <a:rPr lang="en-US" altLang="zh-CN" dirty="0" err="1" smtClean="0"/>
              <a:t>GaussDB</a:t>
            </a:r>
            <a:r>
              <a:rPr lang="en-US" altLang="zh-CN" dirty="0" smtClean="0"/>
              <a:t>(for MySQL)</a:t>
            </a:r>
            <a:r>
              <a:rPr lang="zh-CN" altLang="en-US" dirty="0" smtClean="0"/>
              <a:t>多列索引最大支持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个字段，长度累加最多</a:t>
            </a:r>
            <a:r>
              <a:rPr lang="en-US" altLang="zh-CN" dirty="0" smtClean="0"/>
              <a:t>3900</a:t>
            </a:r>
            <a:r>
              <a:rPr lang="zh-CN" altLang="en-US" dirty="0" smtClean="0"/>
              <a:t>字节（以类型最大长度为准）。</a:t>
            </a:r>
            <a:endParaRPr lang="en-US" altLang="zh-CN" dirty="0" smtClean="0"/>
          </a:p>
          <a:p>
            <a:r>
              <a:rPr lang="zh-CN" altLang="en-US" dirty="0" smtClean="0"/>
              <a:t>普通索引：默认创建的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索引。 </a:t>
            </a:r>
            <a:endParaRPr lang="en-US" altLang="zh-CN" dirty="0" smtClean="0"/>
          </a:p>
          <a:p>
            <a:r>
              <a:rPr lang="zh-CN" altLang="en-US" dirty="0" smtClean="0"/>
              <a:t>唯一索引：列值或列值组合唯一的索引。建表时会在主键上自动建立唯一索引。 </a:t>
            </a:r>
            <a:endParaRPr lang="en-US" altLang="zh-CN" dirty="0" smtClean="0"/>
          </a:p>
          <a:p>
            <a:r>
              <a:rPr lang="zh-CN" altLang="en-US" dirty="0" smtClean="0"/>
              <a:t>函数索引：建立在函数基础之上的索引。</a:t>
            </a:r>
            <a:endParaRPr lang="en-US" altLang="zh-CN" dirty="0" smtClean="0"/>
          </a:p>
          <a:p>
            <a:r>
              <a:rPr lang="zh-CN" altLang="en-US" dirty="0" smtClean="0"/>
              <a:t>分区索引：在表的分区上独立创建的索引，在删除某个分区时不影响该表的其他分区索引的使用。</a:t>
            </a:r>
            <a:endParaRPr lang="en-US" altLang="zh-CN" dirty="0" smtClean="0"/>
          </a:p>
          <a:p>
            <a:r>
              <a:rPr lang="zh-CN" altLang="en-US" dirty="0" smtClean="0"/>
              <a:t>全文索引：用于创建在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VARCHAR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数据列上，进行词的检索。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lvl="1"/>
            <a:r>
              <a:rPr lang="en-US" altLang="zh-CN" sz="1100" kern="1200" baseline="0" dirty="0" err="1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+mn-lt"/>
              </a:rPr>
              <a:t>col_name</a:t>
            </a:r>
            <a:endParaRPr lang="en-US" altLang="zh-CN" sz="1100" kern="1200" baseline="0" dirty="0" smtClean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lvl="2"/>
            <a:r>
              <a:rPr lang="zh-CN" altLang="en-US" dirty="0" smtClean="0"/>
              <a:t>表的列名（字段名）。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ASC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指定按升序排序 （默认）。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DESC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指定按降序排序。目前只支持升序建索引， </a:t>
            </a:r>
            <a:r>
              <a:rPr lang="en-US" altLang="zh-CN" dirty="0" smtClean="0"/>
              <a:t>DESC</a:t>
            </a:r>
            <a:r>
              <a:rPr lang="zh-CN" altLang="en-US" dirty="0" smtClean="0"/>
              <a:t>也是升序。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视图的作用</a:t>
            </a:r>
            <a:endParaRPr lang="en-US" altLang="zh-CN" smtClean="0"/>
          </a:p>
          <a:p>
            <a:r>
              <a:rPr lang="zh-CN" altLang="en-US" smtClean="0"/>
              <a:t>简化了操作把经常使用的数据定义为视图。</a:t>
            </a:r>
            <a:endParaRPr lang="zh-CN" altLang="en-US" smtClean="0"/>
          </a:p>
          <a:p>
            <a:r>
              <a:rPr lang="zh-CN" altLang="en-US" smtClean="0"/>
              <a:t>我们在使用查询时，各种操作导致写的语句可能会很长，如果这个动作频繁发生的话，我们可以创建视图，这以后，我们只需要</a:t>
            </a:r>
            <a:r>
              <a:rPr lang="en-US" altLang="zh-CN" smtClean="0"/>
              <a:t>select * from view</a:t>
            </a:r>
            <a:r>
              <a:rPr lang="zh-CN" altLang="en-US" smtClean="0"/>
              <a:t>就可以啦，这样很方便。 </a:t>
            </a:r>
            <a:endParaRPr lang="zh-CN" altLang="en-US" smtClean="0"/>
          </a:p>
          <a:p>
            <a:r>
              <a:rPr lang="zh-CN" altLang="en-US" smtClean="0"/>
              <a:t>安全性，用户只能查询和修改能看到的数据。</a:t>
            </a:r>
            <a:endParaRPr lang="zh-CN" altLang="en-US" smtClean="0"/>
          </a:p>
          <a:p>
            <a:r>
              <a:rPr lang="zh-CN" altLang="en-US" smtClean="0"/>
              <a:t>因为视图是虚拟的，物理上是不存在的，只是存储了数据的集合，我们可以将基表中重要的字段信息，可以不通过视图给用户，同时，用户对视图不可以随意的更改和删除，可以保证数据的安全性。 </a:t>
            </a:r>
            <a:endParaRPr lang="zh-CN" altLang="en-US" smtClean="0"/>
          </a:p>
          <a:p>
            <a:r>
              <a:rPr lang="zh-CN" altLang="en-US" smtClean="0"/>
              <a:t>逻辑上的独立性，屏蔽了真实表的结构带来的影响。</a:t>
            </a:r>
            <a:endParaRPr lang="en-US" altLang="zh-CN" smtClean="0"/>
          </a:p>
          <a:p>
            <a:r>
              <a:rPr lang="zh-CN" altLang="en-US" smtClean="0"/>
              <a:t>视图可以使应用程序和数据库表在一定程度上独立。如果没有视图，应用一定是建立在表上的。有了视图之后，程序可以建立在视图之上，从而程序与数据库表被视图分割开来。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GaussDB</a:t>
            </a:r>
            <a:r>
              <a:rPr lang="en-US" altLang="zh-CN" dirty="0" smtClean="0"/>
              <a:t> (DWS)</a:t>
            </a:r>
            <a:r>
              <a:rPr lang="zh-CN" altLang="en-US" dirty="0" smtClean="0"/>
              <a:t>支持此事务显示定义语句，通过</a:t>
            </a:r>
            <a:r>
              <a:rPr lang="en-US" altLang="zh-CN" dirty="0" smtClean="0"/>
              <a:t>START TRANSACTION</a:t>
            </a:r>
            <a:r>
              <a:rPr lang="zh-CN" altLang="en-US" dirty="0" smtClean="0"/>
              <a:t>启动事务。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非显示定义情况下，默认一条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语句是一个事务。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GaussDB</a:t>
            </a:r>
            <a:r>
              <a:rPr lang="en-US" altLang="zh-CN" dirty="0" smtClean="0"/>
              <a:t>(for MySQL)</a:t>
            </a:r>
            <a:r>
              <a:rPr lang="zh-CN" altLang="en-US" dirty="0" smtClean="0"/>
              <a:t>中的数据操作（</a:t>
            </a:r>
            <a:r>
              <a:rPr lang="en-US" altLang="zh-CN" dirty="0" smtClean="0"/>
              <a:t> 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）提交是默认开启的，无需显式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，将修改保存到数据库中 </a:t>
            </a:r>
            <a:endParaRPr lang="en-US" altLang="zh-CN" dirty="0" smtClean="0"/>
          </a:p>
          <a:p>
            <a:r>
              <a:rPr lang="zh-CN" altLang="en-US" dirty="0" smtClean="0">
                <a:sym typeface="+mn-lt"/>
              </a:rPr>
              <a:t>可以通过 </a:t>
            </a:r>
            <a:r>
              <a:rPr lang="en-US" altLang="zh-CN" dirty="0" smtClean="0">
                <a:sym typeface="+mn-lt"/>
              </a:rPr>
              <a:t>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=0; </a:t>
            </a:r>
            <a:r>
              <a:rPr lang="zh-CN" altLang="en-US" dirty="0" smtClean="0"/>
              <a:t>禁止自动提交</a:t>
            </a:r>
            <a:endParaRPr lang="en-US" altLang="zh-CN" dirty="0" smtClean="0"/>
          </a:p>
          <a:p>
            <a:r>
              <a:rPr lang="zh-CN" altLang="en-US" dirty="0" smtClean="0">
                <a:sym typeface="+mn-lt"/>
              </a:rPr>
              <a:t>也可通过</a:t>
            </a:r>
            <a:r>
              <a:rPr lang="en-US" altLang="zh-CN" dirty="0" smtClean="0">
                <a:sym typeface="+mn-lt"/>
              </a:rPr>
              <a:t> 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=1; </a:t>
            </a:r>
            <a:r>
              <a:rPr lang="zh-CN" altLang="en-US" dirty="0" smtClean="0"/>
              <a:t>恢复自动提交</a:t>
            </a:r>
            <a:endParaRPr lang="zh-CN" altLang="en-US" dirty="0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建议用户退出时，用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命令来显式地结束应用程序。如果没有显式地提交事务，而应用程序又非正常终止，则最后一个未提交的工作单元被回滚。</a:t>
            </a:r>
            <a:endParaRPr lang="zh-CN" altLang="en-US" dirty="0" smtClean="0"/>
          </a:p>
          <a:p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SAVEPOINT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回滚到保存点。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savepoint_name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回滚点名。</a:t>
            </a:r>
            <a:endParaRPr lang="en-US" altLang="zh-CN" dirty="0" smtClean="0"/>
          </a:p>
          <a:p>
            <a:r>
              <a:rPr lang="zh-CN" altLang="en-US" dirty="0" smtClean="0"/>
              <a:t>上面示例不加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则表中存在一条记录，加了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后表中数据为空</a:t>
            </a:r>
            <a:endParaRPr lang="en-US" altLang="zh-CN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savepoint_name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回滚点名。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回滚后通过查询表中数据可以发现表中只有记录</a:t>
            </a:r>
            <a:r>
              <a:rPr lang="en-US" altLang="zh-CN" smtClean="0"/>
              <a:t>1</a:t>
            </a:r>
            <a:endParaRPr lang="en-US" altLang="zh-CN" smtClean="0"/>
          </a:p>
          <a:p>
            <a:r>
              <a:rPr lang="zh-CN" altLang="en-US" smtClean="0"/>
              <a:t>通过设置保存点，可以指定回滚到某个保存点的状态，若没有设置保存点，回滚后表中数据将为空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参数解释：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[</a:t>
            </a:r>
            <a:r>
              <a:rPr lang="en-US" altLang="zh-CN" dirty="0" err="1" smtClean="0">
                <a:sym typeface="+mn-lt"/>
              </a:rPr>
              <a:t>like_or_where</a:t>
            </a:r>
            <a:r>
              <a:rPr lang="en-US" altLang="zh-CN" dirty="0" smtClean="0">
                <a:sym typeface="+mn-lt"/>
              </a:rPr>
              <a:t>]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后面可以根据</a:t>
            </a:r>
            <a:r>
              <a:rPr lang="en-US" altLang="zh-CN" dirty="0" smtClean="0">
                <a:sym typeface="+mn-lt"/>
              </a:rPr>
              <a:t>like</a:t>
            </a:r>
            <a:r>
              <a:rPr lang="zh-CN" altLang="en-US" dirty="0" smtClean="0">
                <a:sym typeface="+mn-lt"/>
              </a:rPr>
              <a:t>或</a:t>
            </a:r>
            <a:r>
              <a:rPr lang="en-US" altLang="zh-CN" dirty="0" smtClean="0">
                <a:sym typeface="+mn-lt"/>
              </a:rPr>
              <a:t>where </a:t>
            </a:r>
            <a:r>
              <a:rPr lang="zh-CN" altLang="en-US" dirty="0" smtClean="0">
                <a:sym typeface="+mn-lt"/>
              </a:rPr>
              <a:t>条件进行检索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[FROM </a:t>
            </a:r>
            <a:r>
              <a:rPr lang="en-US" altLang="zh-CN" dirty="0" err="1" smtClean="0">
                <a:sym typeface="+mn-lt"/>
              </a:rPr>
              <a:t>db_name</a:t>
            </a:r>
            <a:r>
              <a:rPr lang="en-US" altLang="zh-CN" dirty="0" smtClean="0">
                <a:sym typeface="+mn-lt"/>
              </a:rPr>
              <a:t>]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指定具体的数据库名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[LIMIT [offset,] </a:t>
            </a:r>
            <a:r>
              <a:rPr lang="en-US" altLang="zh-CN" dirty="0" err="1" smtClean="0">
                <a:sym typeface="+mn-lt"/>
              </a:rPr>
              <a:t>row_count</a:t>
            </a:r>
            <a:r>
              <a:rPr lang="en-US" altLang="zh-CN" dirty="0" smtClean="0">
                <a:sym typeface="+mn-lt"/>
              </a:rPr>
              <a:t>] 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/>
              <a:t>限定展示的行</a:t>
            </a:r>
            <a:endParaRPr lang="en-US" altLang="zh-CN" dirty="0" smtClean="0"/>
          </a:p>
          <a:p>
            <a:r>
              <a:rPr lang="zh-CN" altLang="en-US" dirty="0" smtClean="0"/>
              <a:t>此处只展示部分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命令的内容，还有很多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的内容，建议参考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官方文档。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参数说明：</a:t>
            </a:r>
            <a:endParaRPr lang="en-US" altLang="zh-CN" smtClean="0"/>
          </a:p>
          <a:p>
            <a:pPr lvl="1"/>
            <a:r>
              <a:rPr lang="en-US" altLang="zh-CN" smtClean="0"/>
              <a:t>database_name:</a:t>
            </a:r>
            <a:r>
              <a:rPr lang="zh-CN" altLang="en-US" smtClean="0"/>
              <a:t>需要更换为实例中的数据库名。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参数解释：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user_var_name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用户变量设置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local_var_name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用户局部变量设置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{GLOBAL | @@GLOBAL.} system_var_name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/>
              <a:t>全局系统参数设置，只修改内存中的值</a:t>
            </a:r>
            <a:endParaRPr lang="en-US" altLang="zh-CN" smtClean="0"/>
          </a:p>
          <a:p>
            <a:pPr lvl="1"/>
            <a:r>
              <a:rPr lang="en-US" altLang="zh-CN" smtClean="0">
                <a:sym typeface="+mn-lt"/>
              </a:rPr>
              <a:t>{PERSIST | @@PERSIST.} system_var_name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修改系统参数 并持久化将系统参数设置 并保存到</a:t>
            </a:r>
            <a:r>
              <a:rPr lang="en-US" altLang="zh-CN" smtClean="0">
                <a:sym typeface="+mn-lt"/>
              </a:rPr>
              <a:t>mysqld-auto.cnf</a:t>
            </a:r>
            <a:r>
              <a:rPr lang="zh-CN" altLang="en-US" smtClean="0">
                <a:sym typeface="+mn-lt"/>
              </a:rPr>
              <a:t>配置文件中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{PERSIST_ONLY | @@PERSIST_ONLY.} system_var_nam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/>
              <a:t>只持久化进</a:t>
            </a:r>
            <a:r>
              <a:rPr lang="en-US" altLang="zh-CN" smtClean="0">
                <a:sym typeface="+mn-lt"/>
              </a:rPr>
              <a:t>mysqld-auto.cnf</a:t>
            </a:r>
            <a:r>
              <a:rPr lang="zh-CN" altLang="en-US" smtClean="0">
                <a:sym typeface="+mn-lt"/>
              </a:rPr>
              <a:t>配置文件中，并不修改内存中的值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[SESSION | @@SESSION. | @@] system_var_name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修改当前会话的系统参数</a:t>
            </a:r>
            <a:endParaRPr lang="en-US" altLang="zh-CN" smtClean="0">
              <a:sym typeface="+mn-lt"/>
            </a:endParaRPr>
          </a:p>
          <a:p>
            <a:endParaRPr lang="en-US" altLang="zh-CN" dirty="0" smtClean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示例一：查询</a:t>
            </a:r>
            <a:r>
              <a:rPr lang="en-US" altLang="zh-CN" smtClean="0"/>
              <a:t>r_reason_id</a:t>
            </a:r>
            <a:r>
              <a:rPr lang="zh-CN" altLang="en-US" smtClean="0"/>
              <a:t>等于</a:t>
            </a:r>
            <a:r>
              <a:rPr lang="en-US" altLang="zh-CN" smtClean="0"/>
              <a:t>AAAAAAAABAAAAAAA</a:t>
            </a:r>
            <a:r>
              <a:rPr lang="zh-CN" altLang="en-US" smtClean="0"/>
              <a:t>，并且</a:t>
            </a:r>
            <a:r>
              <a:rPr lang="en-US" altLang="zh-CN" smtClean="0"/>
              <a:t>r_reason_sk</a:t>
            </a:r>
            <a:r>
              <a:rPr lang="zh-CN" altLang="en-US" smtClean="0"/>
              <a:t>小于</a:t>
            </a:r>
            <a:r>
              <a:rPr lang="en-US" altLang="zh-CN" smtClean="0"/>
              <a:t>5</a:t>
            </a:r>
            <a:r>
              <a:rPr lang="zh-CN" altLang="en-US" smtClean="0"/>
              <a:t>的信息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partition by</a:t>
            </a:r>
            <a:r>
              <a:rPr lang="zh-CN" altLang="en-US" smtClean="0"/>
              <a:t>定义分组</a:t>
            </a:r>
            <a:endParaRPr lang="en-US" altLang="zh-CN" smtClean="0"/>
          </a:p>
          <a:p>
            <a:r>
              <a:rPr lang="en-US" altLang="zh-CN" smtClean="0"/>
              <a:t>order by</a:t>
            </a:r>
            <a:r>
              <a:rPr lang="zh-CN" altLang="en-US" smtClean="0"/>
              <a:t>定义排序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RANK</a:t>
            </a:r>
            <a:r>
              <a:rPr lang="zh-CN" altLang="en-US" smtClean="0"/>
              <a:t>函数为各组内值生成跳跃排序序号，其中，相同的值具有相同序号。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排他锁阻塞其他企图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SELECT FOR UPDATE</a:t>
            </a:r>
            <a:r>
              <a:rPr lang="zh-CN" altLang="en-US" dirty="0" smtClean="0"/>
              <a:t>这些行的事务，直到当前事务结束。共享锁阻塞其它事务执行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，不阻塞</a:t>
            </a:r>
            <a:r>
              <a:rPr lang="en-US" altLang="zh-CN" dirty="0" smtClean="0"/>
              <a:t>SELECT FOR SHARE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NOWAIT</a:t>
            </a:r>
            <a:r>
              <a:rPr lang="zh-CN" altLang="en-US" dirty="0" smtClean="0"/>
              <a:t>时，如果被选择的行不能立即被锁住，执行语句将会报错，而不是等待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FOR SHARE</a:t>
            </a:r>
            <a:r>
              <a:rPr lang="zh-CN" altLang="en-US" dirty="0" smtClean="0"/>
              <a:t>应用于一个视图或者子查询，它同样将锁定所有该视图或子查询中使用到的表。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 SHARE</a:t>
            </a:r>
            <a:r>
              <a:rPr lang="zh-CN" altLang="en-US" dirty="0" smtClean="0"/>
              <a:t>子句可以用于为不同的表指定不同的锁定模式。如果一个表中同时出现（或隐含同时出现）在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 SHARE</a:t>
            </a:r>
            <a:r>
              <a:rPr lang="zh-CN" altLang="en-US" dirty="0" smtClean="0"/>
              <a:t>子句中，则按照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处理。类似的，如果影响一个表的任意子句中出现了</a:t>
            </a:r>
            <a:r>
              <a:rPr lang="en-US" altLang="zh-CN" dirty="0" smtClean="0"/>
              <a:t>NOWAIT</a:t>
            </a:r>
            <a:r>
              <a:rPr lang="zh-CN" altLang="en-US" dirty="0" smtClean="0"/>
              <a:t>，该表将按照</a:t>
            </a:r>
            <a:r>
              <a:rPr lang="en-US" altLang="zh-CN" dirty="0" smtClean="0"/>
              <a:t>NOWAIT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/>
                <a:gridCol w="1967450"/>
                <a:gridCol w="3023155"/>
                <a:gridCol w="2351079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27" tIns="39112" rIns="78227" bIns="39112" anchor="ctr"/>
          <a:lstStyle/>
          <a:p>
            <a:pPr algn="l" defTabSz="1001395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  <a:endParaRPr lang="zh-CN" altLang="en-US" sz="35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4000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  <a:endParaRPr lang="zh-CN" altLang="en-US" sz="4000" i="0" baseline="0" dirty="0">
              <a:solidFill>
                <a:schemeClr val="bg2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思考题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1" name="Freeform 6"/>
          <p:cNvSpPr/>
          <p:nvPr userDrawn="1"/>
        </p:nvSpPr>
        <p:spPr bwMode="auto">
          <a:xfrm>
            <a:off x="3588303" y="296368"/>
            <a:ext cx="860369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Freeform 11"/>
          <p:cNvSpPr/>
          <p:nvPr userDrawn="1"/>
        </p:nvSpPr>
        <p:spPr bwMode="auto">
          <a:xfrm>
            <a:off x="3482973" y="296368"/>
            <a:ext cx="223610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51191" y="1247555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本节小结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本章总结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更多信息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528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学习推荐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indent="0" algn="l" defTabSz="913765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zh-CN" altLang="en-US" sz="54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谢 谢</a:t>
              </a:r>
              <a:endParaRPr lang="en-US" altLang="zh-CN" sz="5400" b="0" cap="none" spc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3600" b="0" cap="none" spc="0" baseline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www.huawei.com</a:t>
              </a:r>
              <a:endParaRPr lang="zh-CN" altLang="en-US" sz="3600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>
            <a:fillRect/>
          </a:stretch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370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  <a:prstGeom prst="rect">
            <a:avLst/>
          </a:prstGeom>
        </p:spPr>
        <p:txBody>
          <a:bodyPr/>
          <a:lstStyle>
            <a:lvl1pPr marL="0" indent="0" algn="l" defTabSz="801370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6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395" eaLnBrk="0" fontAlgn="auto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前言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7556"/>
            <a:ext cx="11307600" cy="4679788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fontAlgn="ctr"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目录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4" name="Freeform 6"/>
          <p:cNvSpPr/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Freeform 11"/>
          <p:cNvSpPr/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5851" y="1242452"/>
            <a:ext cx="113076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44603" y="1247555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TextBox 10"/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41" tIns="49967" rIns="99941" bIns="49967" rtlCol="0">
            <a:spAutoFit/>
          </a:bodyPr>
          <a:lstStyle/>
          <a:p>
            <a:pPr defTabSz="1001395" eaLnBrk="0" fontAlgn="ctr" hangingPunct="0"/>
            <a:r>
              <a:rPr lang="zh-CN" altLang="en-US" sz="35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500" b="1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603" y="1247556"/>
            <a:ext cx="11307600" cy="468000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  <a:prstGeom prst="rect">
            <a:avLst/>
          </a:prstGeom>
        </p:spPr>
        <p:txBody>
          <a:bodyPr lIns="100800" tIns="50400" rIns="100800" bIns="50400" anchor="ctr" anchorCtr="0"/>
          <a:lstStyle>
            <a:lvl1pPr fontAlgn="ctr"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1" name="文本框 1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  <a:endParaRPr lang="zh-CN" altLang="en-US" sz="9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2" y="1248073"/>
            <a:ext cx="11307600" cy="468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" name="Rectangle 69"/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algn="l"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</a:fld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页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0" name="Rectangle 54"/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70" eaLnBrk="0" fontAlgn="ctr" hangingPunct="0">
              <a:defRPr/>
            </a:pP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</a:t>
            </a:r>
            <a:r>
              <a:rPr lang="en-US" altLang="zh-CN" sz="1200" baseline="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 </a:t>
            </a:r>
            <a:r>
              <a:rPr lang="zh-CN" altLang="en-US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  <a:endParaRPr lang="zh-CN" altLang="en-US" sz="1200" baseline="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60" y="6504032"/>
            <a:ext cx="1248712" cy="273343"/>
          </a:xfrm>
          <a:prstGeom prst="rect">
            <a:avLst/>
          </a:prstGeom>
        </p:spPr>
      </p:pic>
      <p:grpSp>
        <p:nvGrpSpPr>
          <p:cNvPr id="32" name="组合 3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3" name="矩形 32"/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8" name="矩形 37"/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900" indent="-342900" algn="ctr" fontAlgn="auto">
                <a:buFont typeface="+mj-lt"/>
                <a:buAutoNum type="arabicPeriod"/>
              </a:pP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  <a:endParaRPr lang="zh-CN" altLang="en-US" sz="9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4" name="文本框 43"/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spAutoFit/>
            </a:bodyPr>
            <a:lstStyle/>
            <a:p>
              <a:pPr algn="ctr" fontAlgn="auto"/>
              <a:r>
                <a:rPr lang="zh-CN" altLang="en-US" sz="900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  <a:endParaRPr lang="zh-CN" altLang="en-US" sz="9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第四章 </a:t>
            </a:r>
            <a:r>
              <a:rPr altLang="zh-CN" smtClean="0">
                <a:latin typeface="+mn-lt"/>
                <a:cs typeface="+mn-ea"/>
                <a:sym typeface="+mn-lt"/>
              </a:rPr>
              <a:t>SQL</a:t>
            </a:r>
            <a:r>
              <a:rPr lang="zh-CN" altLang="en-US">
                <a:latin typeface="+mn-lt"/>
                <a:cs typeface="+mn-ea"/>
                <a:sym typeface="+mn-lt"/>
              </a:rPr>
              <a:t>语法分类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查询列的选择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示例：查看</a:t>
            </a:r>
            <a:r>
              <a:rPr lang="en-US" altLang="zh-CN" smtClean="0">
                <a:sym typeface="+mn-lt"/>
              </a:rPr>
              <a:t>training</a:t>
            </a:r>
            <a:r>
              <a:rPr lang="zh-CN" altLang="en-US" smtClean="0">
                <a:sym typeface="+mn-lt"/>
              </a:rPr>
              <a:t>表中参与培训的员工编号及培训课程名。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99456" y="2309834"/>
            <a:ext cx="8532948" cy="1750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FROM training;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STAFF_ID     COURSE_NAME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--------------------------------------------------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           SQL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           information safety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           master all kinds of thinking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methonds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(11)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支持使用</a:t>
            </a:r>
            <a:r>
              <a:rPr lang="en-US" altLang="zh-CN" dirty="0" smtClean="0">
                <a:sym typeface="+mn-lt"/>
              </a:rPr>
              <a:t>SELECT INTO</a:t>
            </a:r>
            <a:r>
              <a:rPr lang="zh-CN" altLang="en-US" dirty="0" smtClean="0">
                <a:sym typeface="+mn-lt"/>
              </a:rPr>
              <a:t>语句进行数据插入操作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根据查询结果创建一个新表，并且将查询到的数据插入到新表中，数据并不返回给客户端。新表的字段具有和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的输出字段相同的名字和数据类型。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CREATE TABLE AS</a:t>
            </a:r>
            <a:r>
              <a:rPr lang="zh-CN" altLang="en-US" dirty="0" smtClean="0">
                <a:sym typeface="+mn-lt"/>
              </a:rPr>
              <a:t>的作用和</a:t>
            </a:r>
            <a:r>
              <a:rPr lang="en-US" altLang="zh-CN" dirty="0" smtClean="0">
                <a:sym typeface="+mn-lt"/>
              </a:rPr>
              <a:t>SELECT INTO</a:t>
            </a:r>
            <a:r>
              <a:rPr lang="zh-CN" altLang="en-US" dirty="0" smtClean="0">
                <a:sym typeface="+mn-lt"/>
              </a:rPr>
              <a:t>类似。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示例：将</a:t>
            </a:r>
            <a:r>
              <a:rPr lang="en-US" altLang="zh-CN" dirty="0" err="1" smtClean="0">
                <a:sym typeface="+mn-lt"/>
              </a:rPr>
              <a:t>tpcds.reason</a:t>
            </a:r>
            <a:r>
              <a:rPr lang="zh-CN" altLang="en-US" dirty="0" smtClean="0">
                <a:sym typeface="+mn-lt"/>
              </a:rPr>
              <a:t>表中</a:t>
            </a:r>
            <a:r>
              <a:rPr lang="en-US" altLang="zh-CN" dirty="0" err="1" smtClean="0">
                <a:sym typeface="+mn-lt"/>
              </a:rPr>
              <a:t>r_reason_sk</a:t>
            </a:r>
            <a:r>
              <a:rPr lang="zh-CN" altLang="en-US" dirty="0" smtClean="0">
                <a:sym typeface="+mn-lt"/>
              </a:rPr>
              <a:t>小于</a:t>
            </a:r>
            <a:r>
              <a:rPr lang="en-US" altLang="zh-CN" dirty="0" smtClean="0">
                <a:sym typeface="+mn-lt"/>
              </a:rPr>
              <a:t>5</a:t>
            </a:r>
            <a:r>
              <a:rPr lang="zh-CN" altLang="en-US" dirty="0" smtClean="0">
                <a:sym typeface="+mn-lt"/>
              </a:rPr>
              <a:t>的值加入到新建表</a:t>
            </a:r>
            <a:r>
              <a:rPr lang="en-US" altLang="zh-CN" dirty="0" smtClean="0">
                <a:sym typeface="+mn-lt"/>
              </a:rPr>
              <a:t>tpcds.reason_t1</a:t>
            </a:r>
            <a:r>
              <a:rPr lang="zh-CN" altLang="en-US" dirty="0" smtClean="0">
                <a:sym typeface="+mn-lt"/>
              </a:rPr>
              <a:t>中</a:t>
            </a:r>
            <a:endParaRPr lang="en-US" altLang="zh-CN" dirty="0" smtClean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800" y="3938650"/>
            <a:ext cx="914571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* INTO tpcds.reason_t1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tpcds.reason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r_reason_sk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&lt; 5;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(12)</a:t>
            </a:r>
            <a:r>
              <a:rPr lang="zh-CN" altLang="en-US" smtClean="0">
                <a:sym typeface="+mn-lt"/>
              </a:rPr>
              <a:t> </a:t>
            </a:r>
            <a:endParaRPr 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+mn-lt"/>
              </a:rPr>
              <a:t>Alter index</a:t>
            </a:r>
            <a:r>
              <a:rPr lang="zh-CN" altLang="en-US" dirty="0" smtClean="0">
                <a:sym typeface="+mn-lt"/>
              </a:rPr>
              <a:t>语法，</a:t>
            </a:r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 </a:t>
            </a:r>
            <a:r>
              <a:rPr lang="zh-CN" altLang="en-US" dirty="0" smtClean="0">
                <a:sym typeface="+mn-lt"/>
              </a:rPr>
              <a:t>支持索引的</a:t>
            </a:r>
            <a:r>
              <a:rPr lang="en-US" altLang="zh-CN" dirty="0" smtClean="0">
                <a:sym typeface="+mn-lt"/>
              </a:rPr>
              <a:t>rebuild</a:t>
            </a:r>
            <a:r>
              <a:rPr lang="zh-CN" altLang="en-US" dirty="0" smtClean="0">
                <a:sym typeface="+mn-lt"/>
              </a:rPr>
              <a:t>，但</a:t>
            </a:r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(for MySQL)</a:t>
            </a:r>
            <a:r>
              <a:rPr lang="zh-CN" altLang="en-US" dirty="0" smtClean="0">
                <a:sym typeface="+mn-lt"/>
              </a:rPr>
              <a:t>不支持。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复制索引数据到其他表空间。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dirty="0" smtClean="0">
                <a:sym typeface="+mn-lt"/>
              </a:rPr>
              <a:t>REBUILD [ PARTITION </a:t>
            </a:r>
            <a:r>
              <a:rPr lang="en-US" dirty="0" err="1" smtClean="0">
                <a:sym typeface="+mn-lt"/>
              </a:rPr>
              <a:t>index_partition_name</a:t>
            </a:r>
            <a:r>
              <a:rPr lang="en-US" dirty="0" smtClean="0">
                <a:sym typeface="+mn-lt"/>
              </a:rPr>
              <a:t> ] </a:t>
            </a:r>
            <a:endParaRPr 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用于重建表或者索引分区上的索引。</a:t>
            </a:r>
            <a:endParaRPr lang="zh-CN" altLang="en-US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(13)</a:t>
            </a:r>
            <a:endParaRPr 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删除索引</a:t>
            </a:r>
            <a:r>
              <a:rPr lang="en-US" altLang="zh-CN" dirty="0" smtClean="0">
                <a:sym typeface="+mn-lt"/>
              </a:rPr>
              <a:t>(DROP INDEX</a:t>
            </a:r>
            <a:r>
              <a:rPr lang="en-US" altLang="zh-CN" dirty="0">
                <a:sym typeface="+mn-lt"/>
              </a:rPr>
              <a:t>)</a:t>
            </a:r>
            <a:endParaRPr lang="en-US" altLang="zh-CN" dirty="0" smtClean="0">
              <a:sym typeface="+mn-lt"/>
            </a:endParaRPr>
          </a:p>
          <a:p>
            <a:r>
              <a:rPr lang="en-US" dirty="0" err="1" smtClean="0">
                <a:sym typeface="+mn-lt"/>
              </a:rPr>
              <a:t>GaussDB</a:t>
            </a:r>
            <a:r>
              <a:rPr lang="en-US" dirty="0" smtClean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支持如下参数，</a:t>
            </a:r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(for MySQL) </a:t>
            </a:r>
            <a:r>
              <a:rPr lang="zh-CN" altLang="en-US" dirty="0" smtClean="0">
                <a:sym typeface="+mn-lt"/>
              </a:rPr>
              <a:t>不支持。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CONCURRENTLY</a:t>
            </a:r>
            <a:r>
              <a:rPr lang="zh-CN" altLang="en-US" dirty="0" smtClean="0">
                <a:sym typeface="+mn-lt"/>
              </a:rPr>
              <a:t> 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以不加锁的方式删除索引。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查询列的选择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(3)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 smtClean="0">
                <a:latin typeface="+mn-lt"/>
                <a:cs typeface="+mn-ea"/>
                <a:sym typeface="+mn-lt"/>
              </a:rPr>
              <a:t>示例：表名限定列名，查询学号</a:t>
            </a:r>
            <a:r>
              <a:rPr lang="en-US" altLang="zh-CN" sz="2200" dirty="0" err="1" smtClean="0">
                <a:latin typeface="+mn-lt"/>
                <a:cs typeface="+mn-ea"/>
                <a:sym typeface="+mn-lt"/>
              </a:rPr>
              <a:t>sid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为</a:t>
            </a:r>
            <a:r>
              <a:rPr lang="en-US" altLang="zh-CN" sz="2200" dirty="0" smtClean="0">
                <a:latin typeface="+mn-lt"/>
                <a:cs typeface="+mn-ea"/>
                <a:sym typeface="+mn-lt"/>
              </a:rPr>
              <a:t>10</a:t>
            </a:r>
            <a:r>
              <a:rPr lang="zh-CN" altLang="en-US" sz="2200" dirty="0" smtClean="0">
                <a:latin typeface="+mn-lt"/>
                <a:cs typeface="+mn-ea"/>
                <a:sym typeface="+mn-lt"/>
              </a:rPr>
              <a:t>的学生的数学成绩和英语成绩。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smtClean="0">
                <a:cs typeface="+mn-ea"/>
                <a:sym typeface="+mn-lt"/>
              </a:rPr>
              <a:t>                             </a:t>
            </a:r>
            <a:endParaRPr lang="zh-CN" altLang="en-US" sz="1800" b="1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89021" y="2409280"/>
          <a:ext cx="237158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12965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87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99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53517" y="2361152"/>
          <a:ext cx="237158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12965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87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93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71464" y="3897052"/>
            <a:ext cx="9613068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a.sid,a.score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as math,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b.score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english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from math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a,english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b where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a.sid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= 10 and 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b.sid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= 10;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SID          MATH         ENGLISH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------------ ------------ ------------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10           95           82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 rows fetched.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2713081" y="1921959"/>
            <a:ext cx="2443699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数学成绩表 </a:t>
            </a:r>
            <a:r>
              <a:rPr lang="en-US" altLang="zh-CN" sz="2000" b="1" dirty="0">
                <a:cs typeface="+mn-ea"/>
                <a:sym typeface="+mn-lt"/>
              </a:rPr>
              <a:t>math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6928977" y="1917490"/>
            <a:ext cx="2820662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英语成绩表 </a:t>
            </a:r>
            <a:r>
              <a:rPr lang="en-US" altLang="zh-CN" sz="2000" b="1" dirty="0" err="1">
                <a:cs typeface="+mn-ea"/>
                <a:sym typeface="+mn-lt"/>
              </a:rPr>
              <a:t>english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别名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通过使用子句</a:t>
            </a:r>
            <a:r>
              <a:rPr lang="en-US" altLang="zh-CN" sz="1800" dirty="0" smtClean="0">
                <a:sym typeface="+mn-lt"/>
              </a:rPr>
              <a:t>AS </a:t>
            </a:r>
            <a:r>
              <a:rPr lang="en-US" altLang="zh-CN" sz="1800" dirty="0" err="1" smtClean="0">
                <a:sym typeface="+mn-lt"/>
              </a:rPr>
              <a:t>some_name</a:t>
            </a:r>
            <a:r>
              <a:rPr lang="zh-CN" altLang="en-US" sz="1800" dirty="0" smtClean="0">
                <a:sym typeface="+mn-lt"/>
              </a:rPr>
              <a:t>，可以为表名称或列名称指定另一个标题名显示，一般创建别名是为了让列名称的可读性更强。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语法格式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列和表的</a:t>
            </a:r>
            <a:r>
              <a:rPr lang="en-US" altLang="zh-CN" sz="1600" dirty="0" smtClean="0">
                <a:sym typeface="+mn-lt"/>
              </a:rPr>
              <a:t>SQL</a:t>
            </a:r>
            <a:r>
              <a:rPr lang="zh-CN" altLang="en-US" sz="1600" dirty="0" smtClean="0">
                <a:sym typeface="+mn-lt"/>
              </a:rPr>
              <a:t>别名分别跟在相应的列名和表名后面，中间可以加或不加一个“</a:t>
            </a:r>
            <a:r>
              <a:rPr lang="en-US" altLang="zh-CN" sz="1600" dirty="0" smtClean="0">
                <a:sym typeface="+mn-lt"/>
              </a:rPr>
              <a:t>AS”</a:t>
            </a:r>
            <a:r>
              <a:rPr lang="zh-CN" altLang="en-US" sz="1600" dirty="0" smtClean="0">
                <a:sym typeface="+mn-lt"/>
              </a:rPr>
              <a:t>关键字。请参见下方示例：</a:t>
            </a:r>
            <a:endParaRPr lang="en-US" altLang="zh-CN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示例：别名使用。</a:t>
            </a:r>
            <a:endParaRPr lang="en-US" altLang="zh-CN" sz="1800" dirty="0" smtClean="0">
              <a:sym typeface="+mn-lt"/>
            </a:endParaRPr>
          </a:p>
          <a:p>
            <a:endParaRPr lang="zh-CN" altLang="en-US" sz="1800" dirty="0" smtClean="0">
              <a:sym typeface="+mn-lt"/>
            </a:endParaRPr>
          </a:p>
          <a:p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71464" y="3511781"/>
            <a:ext cx="10081120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AS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empno,course_name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FROM training;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EMPNO        COURSE_NAME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 SQL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 information safety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 master all kinds of thinking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methonds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.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271464" y="5095667"/>
            <a:ext cx="10081120" cy="11658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a.sid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a.score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math,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b.score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english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from math a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english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b where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a.sid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= 10 and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b.sid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= 10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SID          MATH         ENGLISH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10           95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82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条件查询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在</a:t>
            </a:r>
            <a:r>
              <a:rPr lang="en-US" altLang="zh-CN" smtClean="0">
                <a:sym typeface="+mn-lt"/>
              </a:rPr>
              <a:t>SELECT</a:t>
            </a:r>
            <a:r>
              <a:rPr lang="zh-CN" altLang="en-US" smtClean="0">
                <a:sym typeface="+mn-lt"/>
              </a:rPr>
              <a:t>语句中，可以通过设置条件以达到更精确的查询。条件由表达式与操作符共同指定，且条件返回的值是</a:t>
            </a:r>
            <a:r>
              <a:rPr lang="en-US" altLang="zh-CN" smtClean="0">
                <a:sym typeface="+mn-lt"/>
              </a:rPr>
              <a:t>TRUE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FALSE</a:t>
            </a:r>
            <a:r>
              <a:rPr lang="zh-CN" altLang="en-US" smtClean="0">
                <a:sym typeface="+mn-lt"/>
              </a:rPr>
              <a:t>或</a:t>
            </a:r>
            <a:r>
              <a:rPr lang="en-US" altLang="zh-CN" smtClean="0">
                <a:sym typeface="+mn-lt"/>
              </a:rPr>
              <a:t>NULL</a:t>
            </a:r>
            <a:r>
              <a:rPr lang="zh-CN" altLang="en-US" smtClean="0">
                <a:sym typeface="+mn-lt"/>
              </a:rPr>
              <a:t>。查询条件可以应用于</a:t>
            </a:r>
            <a:r>
              <a:rPr lang="en-US" altLang="zh-CN" smtClean="0">
                <a:sym typeface="+mn-lt"/>
              </a:rPr>
              <a:t>WHERE</a:t>
            </a:r>
            <a:r>
              <a:rPr lang="zh-CN" altLang="en-US" smtClean="0">
                <a:sym typeface="+mn-lt"/>
              </a:rPr>
              <a:t>子句，</a:t>
            </a:r>
            <a:r>
              <a:rPr lang="en-US" altLang="zh-CN" smtClean="0">
                <a:sym typeface="+mn-lt"/>
              </a:rPr>
              <a:t>HAVING</a:t>
            </a:r>
            <a:r>
              <a:rPr lang="zh-CN" altLang="en-US" smtClean="0">
                <a:sym typeface="+mn-lt"/>
              </a:rPr>
              <a:t>子句。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语法格式：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condition </a:t>
            </a:r>
            <a:r>
              <a:rPr lang="zh-CN" altLang="en-US" smtClean="0">
                <a:sym typeface="+mn-lt"/>
              </a:rPr>
              <a:t>子句</a:t>
            </a:r>
            <a:endParaRPr lang="en-US" altLang="zh-CN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286054" y="4546940"/>
            <a:ext cx="8950332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   expression { = | &lt;&gt; | != | &gt; | &gt;= | &lt; | &lt;= } { ALL | ANY } expression | ( select )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string_expression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NOT ] LIKE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string_expression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expression [ NOT ] BETWEEN expression AND expression 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expression IS [ NOT ] NULL 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expression [ NOT ] IN ( select | expression [ , ... n ] ) 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[ NOT ] EXISTS ( select )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86127" y="3826043"/>
            <a:ext cx="8950259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select_statement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{ predicate } [ { AND | OR } condition ] [ , ... n 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913" y="4096767"/>
            <a:ext cx="10514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4050" lvl="1" indent="-252730" algn="just" defTabSz="802005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predicate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子句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条件查询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查询条件由表达式和操作符共同定义。常用的条件定义方式如下：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比较操作符“</a:t>
            </a:r>
            <a:r>
              <a:rPr lang="en-US" altLang="zh-CN" smtClean="0">
                <a:sym typeface="+mn-lt"/>
              </a:rPr>
              <a:t>&gt;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&lt;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&gt;=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&lt;=</a:t>
            </a:r>
            <a:r>
              <a:rPr lang="zh-CN" altLang="en-US" smtClean="0">
                <a:sym typeface="+mn-lt"/>
              </a:rPr>
              <a:t>， </a:t>
            </a:r>
            <a:r>
              <a:rPr lang="en-US" altLang="zh-CN" smtClean="0">
                <a:sym typeface="+mn-lt"/>
              </a:rPr>
              <a:t>!=</a:t>
            </a:r>
            <a:r>
              <a:rPr lang="zh-CN" altLang="en-US" smtClean="0">
                <a:sym typeface="+mn-lt"/>
              </a:rPr>
              <a:t>， </a:t>
            </a:r>
            <a:r>
              <a:rPr lang="en-US" altLang="zh-CN" smtClean="0">
                <a:sym typeface="+mn-lt"/>
              </a:rPr>
              <a:t>&lt;&gt;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=”</a:t>
            </a:r>
            <a:r>
              <a:rPr lang="zh-CN" altLang="en-US" smtClean="0">
                <a:sym typeface="+mn-lt"/>
              </a:rPr>
              <a:t>指定的比较查询条件。当查询条件中和数字比较，可以使用单引号引起，也可以不用，当和字符及日期类型的数据比较，则必须用单引号引起。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测试运算符指定的范围查询条件。如果希望返回的结果必须满足多个条件，可以使用</a:t>
            </a:r>
            <a:r>
              <a:rPr lang="en-US" altLang="zh-CN" smtClean="0">
                <a:sym typeface="+mn-lt"/>
              </a:rPr>
              <a:t>AND</a:t>
            </a:r>
            <a:r>
              <a:rPr lang="zh-CN" altLang="en-US" smtClean="0">
                <a:sym typeface="+mn-lt"/>
              </a:rPr>
              <a:t>逻辑操作符连接这些条件；如果希望返回的结果满足多个条件之一即可，可以使用</a:t>
            </a:r>
            <a:r>
              <a:rPr lang="en-US" altLang="zh-CN" smtClean="0">
                <a:sym typeface="+mn-lt"/>
              </a:rPr>
              <a:t>OR</a:t>
            </a:r>
            <a:r>
              <a:rPr lang="zh-CN" altLang="en-US" smtClean="0">
                <a:sym typeface="+mn-lt"/>
              </a:rPr>
              <a:t>逻辑操作符连接这些条件。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示例：使用比较操作符来指定查询条件，例如查询学习课程</a:t>
            </a:r>
            <a:r>
              <a:rPr lang="en-US" altLang="zh-CN" smtClean="0">
                <a:sym typeface="+mn-lt"/>
              </a:rPr>
              <a:t>SQL majorization</a:t>
            </a:r>
            <a:r>
              <a:rPr lang="zh-CN" altLang="en-US" smtClean="0">
                <a:sym typeface="+mn-lt"/>
              </a:rPr>
              <a:t>的人员信息。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93847" y="5175407"/>
            <a:ext cx="10009112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* FROM training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= 'SQL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';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STAFF_ID     COURSE_NAME                                        EXAM_DATE              SCORE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-------------------------------------------------- ---------------------- ------------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10           SQL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                               2017-06-25 12:00:00   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90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条件查询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lt"/>
              </a:rPr>
              <a:t>逻辑操作符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常用的逻辑操作符有</a:t>
            </a:r>
            <a:r>
              <a:rPr lang="en-US" altLang="zh-CN" dirty="0" smtClean="0">
                <a:sym typeface="+mn-lt"/>
              </a:rPr>
              <a:t>AND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OR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NOT</a:t>
            </a:r>
            <a:r>
              <a:rPr lang="zh-CN" altLang="en-US" dirty="0" smtClean="0">
                <a:sym typeface="+mn-lt"/>
              </a:rPr>
              <a:t>，他们的运算结果有三个值，分别为</a:t>
            </a:r>
            <a:r>
              <a:rPr lang="en-US" altLang="zh-CN" dirty="0" smtClean="0">
                <a:sym typeface="+mn-lt"/>
              </a:rPr>
              <a:t>TRUE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FALSE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NULL</a:t>
            </a:r>
            <a:r>
              <a:rPr lang="zh-CN" altLang="en-US" dirty="0" smtClean="0">
                <a:sym typeface="+mn-lt"/>
              </a:rPr>
              <a:t>，其中</a:t>
            </a:r>
            <a:r>
              <a:rPr lang="en-US" altLang="zh-CN" dirty="0" smtClean="0">
                <a:sym typeface="+mn-lt"/>
              </a:rPr>
              <a:t>NULL</a:t>
            </a:r>
            <a:r>
              <a:rPr lang="zh-CN" altLang="en-US" dirty="0" smtClean="0">
                <a:sym typeface="+mn-lt"/>
              </a:rPr>
              <a:t>代表未知。他们运算优先级顺序为：</a:t>
            </a:r>
            <a:r>
              <a:rPr lang="en-US" altLang="zh-CN" dirty="0" smtClean="0">
                <a:sym typeface="+mn-lt"/>
              </a:rPr>
              <a:t>NOT&gt;AND&gt;OR</a:t>
            </a:r>
            <a:r>
              <a:rPr lang="zh-CN" altLang="en-US" dirty="0" smtClean="0">
                <a:sym typeface="+mn-lt"/>
              </a:rPr>
              <a:t>。</a:t>
            </a:r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41241" y="3544865"/>
          <a:ext cx="8128000" cy="2590800"/>
        </p:xfrm>
        <a:graphic>
          <a:graphicData uri="http://schemas.openxmlformats.org/drawingml/2006/table">
            <a:tbl>
              <a:tblPr firstRow="1" bandRow="1"/>
              <a:tblGrid>
                <a:gridCol w="1152828"/>
                <a:gridCol w="1368152"/>
                <a:gridCol w="1908212"/>
                <a:gridCol w="2073208"/>
                <a:gridCol w="1625600"/>
              </a:tblGrid>
              <a:tr h="330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 AND b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 OR b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 a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endParaRPr lang="zh-CN" altLang="en-US" sz="16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5015880" y="3008024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lvl="0" algn="ctr"/>
            <a:r>
              <a:rPr lang="zh-CN" altLang="en-US" sz="2000" b="1" dirty="0">
                <a:sym typeface="+mn-lt"/>
              </a:rPr>
              <a:t>运算规则表</a:t>
            </a:r>
            <a:endParaRPr lang="zh-CN" altLang="en-US" sz="2000" b="1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条件查询 </a:t>
            </a:r>
            <a:r>
              <a:rPr lang="en-US" altLang="zh-CN" smtClean="0">
                <a:sym typeface="+mn-lt"/>
              </a:rPr>
              <a:t>(4)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(for MySQL)</a:t>
            </a:r>
            <a:r>
              <a:rPr lang="zh-CN" altLang="en-US" dirty="0" smtClean="0">
                <a:sym typeface="+mn-lt"/>
              </a:rPr>
              <a:t>支持如下表的测试运算符：</a:t>
            </a:r>
            <a:endParaRPr lang="en-US" altLang="zh-CN" dirty="0" smtClean="0">
              <a:sym typeface="+mn-lt"/>
            </a:endParaRPr>
          </a:p>
          <a:p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97478" y="2091647"/>
          <a:ext cx="939704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797"/>
                <a:gridCol w="6288247"/>
              </a:tblGrid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IN/NOT IN 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元素在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不在指定的集合中。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EXISTS/NOT EXISTS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存在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不存在符合条件的元素。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ANY/SOME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存在一个值满足条件。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SOME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ANY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的同义词。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ALL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全部值满足条件。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BETWEEN…AND…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在两者之间，例如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 BETWEEN x AND y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等效于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a&gt;= x and a &lt;= y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IS NULL/IS NOT NULL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等于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不等于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NULL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LIKE/NOT LIKE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字符串模式匹配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不匹配。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REGEXP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字符串与正则表达式相</a:t>
                      </a:r>
                      <a:r>
                        <a:rPr lang="zh-CN" altLang="en-US" sz="18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匹配。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REGEXP_LIKE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字符串与正则表达式相</a:t>
                      </a:r>
                      <a:r>
                        <a:rPr lang="zh-CN" altLang="en-US" sz="18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匹配。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条件查询 </a:t>
            </a:r>
            <a:r>
              <a:rPr lang="en-US" altLang="zh-CN" smtClean="0">
                <a:sym typeface="+mn-lt"/>
              </a:rPr>
              <a:t>(5)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sz="18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示例：从上表</a:t>
            </a:r>
            <a:r>
              <a:rPr lang="en-US" altLang="zh-CN" sz="1800" dirty="0" err="1" smtClean="0">
                <a:sym typeface="+mn-lt"/>
              </a:rPr>
              <a:t>bonuses_depa</a:t>
            </a:r>
            <a:r>
              <a:rPr lang="zh-CN" altLang="en-US" sz="1800" dirty="0" smtClean="0">
                <a:sym typeface="+mn-lt"/>
              </a:rPr>
              <a:t>中查询岗位为</a:t>
            </a:r>
            <a:r>
              <a:rPr lang="en-US" altLang="zh-CN" sz="1800" dirty="0" smtClean="0">
                <a:sym typeface="+mn-lt"/>
              </a:rPr>
              <a:t>developer</a:t>
            </a:r>
            <a:r>
              <a:rPr lang="zh-CN" altLang="en-US" sz="1800" dirty="0" smtClean="0">
                <a:sym typeface="+mn-lt"/>
              </a:rPr>
              <a:t>，且奖金</a:t>
            </a:r>
            <a:r>
              <a:rPr lang="en-US" altLang="zh-CN" sz="1800" dirty="0" smtClean="0">
                <a:sym typeface="+mn-lt"/>
              </a:rPr>
              <a:t>&gt;8000</a:t>
            </a:r>
            <a:r>
              <a:rPr lang="zh-CN" altLang="en-US" sz="1800" dirty="0" smtClean="0">
                <a:sym typeface="+mn-lt"/>
              </a:rPr>
              <a:t>的职员信息。</a:t>
            </a:r>
            <a:endParaRPr lang="en-US" altLang="zh-CN" sz="1800" dirty="0" smtClean="0">
              <a:sym typeface="+mn-lt"/>
            </a:endParaRPr>
          </a:p>
          <a:p>
            <a:endParaRPr lang="en-US" altLang="zh-CN" sz="1800" dirty="0" smtClean="0">
              <a:sym typeface="+mn-lt"/>
            </a:endParaRPr>
          </a:p>
          <a:p>
            <a:endParaRPr lang="en-US" altLang="zh-CN" sz="18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示例：从上表</a:t>
            </a:r>
            <a:r>
              <a:rPr lang="en-US" altLang="zh-CN" sz="1800" dirty="0" err="1" smtClean="0">
                <a:sym typeface="+mn-lt"/>
              </a:rPr>
              <a:t>bonuses_depa</a:t>
            </a:r>
            <a:r>
              <a:rPr lang="zh-CN" altLang="en-US" sz="1800" dirty="0" smtClean="0">
                <a:sym typeface="+mn-lt"/>
              </a:rPr>
              <a:t>中查询姓</a:t>
            </a:r>
            <a:r>
              <a:rPr lang="en-US" altLang="zh-CN" sz="1800" dirty="0" err="1" smtClean="0">
                <a:sym typeface="+mn-lt"/>
              </a:rPr>
              <a:t>wang</a:t>
            </a:r>
            <a:r>
              <a:rPr lang="zh-CN" altLang="en-US" sz="1800" dirty="0" smtClean="0">
                <a:sym typeface="+mn-lt"/>
              </a:rPr>
              <a:t>，且奖金在</a:t>
            </a:r>
            <a:r>
              <a:rPr lang="en-US" altLang="zh-CN" sz="1800" dirty="0" smtClean="0">
                <a:sym typeface="+mn-lt"/>
              </a:rPr>
              <a:t>8500~9500</a:t>
            </a:r>
            <a:r>
              <a:rPr lang="zh-CN" altLang="en-US" sz="1800" dirty="0" smtClean="0">
                <a:sym typeface="+mn-lt"/>
              </a:rPr>
              <a:t>之间的职员信息。</a:t>
            </a:r>
            <a:endParaRPr lang="zh-CN" altLang="en-US" sz="1800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44743" y="1777718"/>
          <a:ext cx="67327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536332"/>
                <a:gridCol w="2824835"/>
                <a:gridCol w="112965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wanghua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1127448" y="3957484"/>
            <a:ext cx="10273407" cy="9504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* from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where job = 'developer' and bonus &gt; 8000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NAME                                         JOB          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 ------------------------------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30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wangxin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developer                      9000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127448" y="5371078"/>
            <a:ext cx="10272878" cy="9504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* from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where name like '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wang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%' and bonus between 8500 and 9500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NAME       JOB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 --------------------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30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wangxin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developer            9000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1230" y="134333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ym typeface="+mn-lt"/>
              </a:rPr>
              <a:t>示例</a:t>
            </a:r>
            <a:endParaRPr lang="en-US" altLang="zh-CN" b="1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11404096" cy="4680000"/>
          </a:xfrm>
        </p:spPr>
        <p:txBody>
          <a:bodyPr/>
          <a:lstStyle/>
          <a:p>
            <a:r>
              <a:rPr lang="zh-CN" altLang="en-US" dirty="0" smtClean="0">
                <a:sym typeface="+mn-lt"/>
              </a:rPr>
              <a:t>实际应用中所需要的数据，经常会需要查询两个或两个以上的表。这种查询两个或两个以上数据表或视图的查询叫做连接查询。连接查询通常建立在存在相互关系的父子表之间。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631504" y="3384819"/>
            <a:ext cx="8749321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[ , ... ]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             [LEFT [OUTER] | RIGHT [OUTER]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INNER]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             JOIN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             [ON { predicate } [ { AND | OR } condition ] [ , ... n ]]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163453" y="4513117"/>
            <a:ext cx="9901100" cy="51954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marL="654050" lvl="1" indent="-252730" algn="just" defTabSz="802005" fontAlgn="base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子句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631505" y="5087419"/>
            <a:ext cx="8749320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  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[AS] alias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view_name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[AS] alias]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| ( select query ) [ [AS] alias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当查询的</a:t>
            </a:r>
            <a:r>
              <a:rPr lang="en-US" altLang="zh-CN" smtClean="0">
                <a:sym typeface="+mn-lt"/>
              </a:rPr>
              <a:t>FROM</a:t>
            </a:r>
            <a:r>
              <a:rPr lang="zh-CN" altLang="en-US" smtClean="0">
                <a:sym typeface="+mn-lt"/>
              </a:rPr>
              <a:t>子句中出现多个表时，数据库就会执行连接。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查询的</a:t>
            </a:r>
            <a:r>
              <a:rPr lang="en-US" altLang="zh-CN" smtClean="0">
                <a:sym typeface="+mn-lt"/>
              </a:rPr>
              <a:t>SELECT</a:t>
            </a:r>
            <a:r>
              <a:rPr lang="zh-CN" altLang="en-US" smtClean="0">
                <a:sym typeface="+mn-lt"/>
              </a:rPr>
              <a:t>列表可以是这些表中任意一些列。</a:t>
            </a:r>
            <a:endParaRPr lang="en-US" altLang="zh-CN" smtClean="0">
              <a:sym typeface="+mn-lt"/>
            </a:endParaRPr>
          </a:p>
          <a:p>
            <a:pPr lvl="1"/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大多数连接查询包含至少一个连接条件，连接条件可以在</a:t>
            </a:r>
            <a:r>
              <a:rPr lang="en-US" altLang="zh-CN" smtClean="0">
                <a:sym typeface="+mn-lt"/>
              </a:rPr>
              <a:t>FROM</a:t>
            </a:r>
            <a:r>
              <a:rPr lang="zh-CN" altLang="en-US" smtClean="0">
                <a:sym typeface="+mn-lt"/>
              </a:rPr>
              <a:t>子句中也可以在</a:t>
            </a:r>
            <a:r>
              <a:rPr lang="en-US" altLang="zh-CN" smtClean="0">
                <a:sym typeface="+mn-lt"/>
              </a:rPr>
              <a:t>WHERE</a:t>
            </a:r>
            <a:r>
              <a:rPr lang="zh-CN" altLang="en-US" smtClean="0">
                <a:sym typeface="+mn-lt"/>
              </a:rPr>
              <a:t>子句中。</a:t>
            </a:r>
            <a:endParaRPr lang="zh-CN" altLang="en-US" smtClean="0">
              <a:sym typeface="+mn-lt"/>
            </a:endParaRPr>
          </a:p>
          <a:p>
            <a:pPr lvl="1"/>
            <a:endParaRPr lang="zh-CN" altLang="en-US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415481" y="2439340"/>
            <a:ext cx="8964995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table1.column, table2.column FROM table1, table2;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400963" y="3429233"/>
            <a:ext cx="8979513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table1.column, table2.column FROM table1 JOIN table2 ON(table1.column1 = table2.column2);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table1.column, table2.column FROM table1, table2 WHERE table1.column1 = table2.column2;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(for MySQL)</a:t>
            </a:r>
            <a:r>
              <a:rPr lang="zh-CN" altLang="en-US" dirty="0" smtClean="0">
                <a:sym typeface="+mn-lt"/>
              </a:rPr>
              <a:t>是华为云提供的高性能、高可靠的关系型数据库服务，为用户提供多节点集群的架构，集群中有一个写节点（主节点）和多个读节点（只读节点），各节点共享底层的存储</a:t>
            </a:r>
            <a:r>
              <a:rPr lang="en-US" altLang="zh-CN" dirty="0" smtClean="0">
                <a:sym typeface="+mn-lt"/>
              </a:rPr>
              <a:t>(DFV)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本章按照语法分类对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语句进行讲解，包括数据库查询语言</a:t>
            </a:r>
            <a:r>
              <a:rPr lang="en-US" altLang="zh-CN" dirty="0" smtClean="0">
                <a:sym typeface="+mn-lt"/>
              </a:rPr>
              <a:t>DQL</a:t>
            </a:r>
            <a:r>
              <a:rPr lang="zh-CN" altLang="en-US" dirty="0" smtClean="0">
                <a:sym typeface="+mn-lt"/>
              </a:rPr>
              <a:t>、数据操作语言</a:t>
            </a:r>
            <a:r>
              <a:rPr lang="en-US" altLang="zh-CN" dirty="0" smtClean="0">
                <a:sym typeface="+mn-lt"/>
              </a:rPr>
              <a:t>DML</a:t>
            </a:r>
            <a:r>
              <a:rPr lang="zh-CN" altLang="en-US" dirty="0" smtClean="0">
                <a:sym typeface="+mn-lt"/>
              </a:rPr>
              <a:t>、数据定义语言</a:t>
            </a:r>
            <a:r>
              <a:rPr lang="en-US" altLang="zh-CN" dirty="0" smtClean="0">
                <a:sym typeface="+mn-lt"/>
              </a:rPr>
              <a:t>DDL</a:t>
            </a:r>
            <a:r>
              <a:rPr lang="zh-CN" altLang="en-US" dirty="0" smtClean="0">
                <a:sym typeface="+mn-lt"/>
              </a:rPr>
              <a:t>和数据控制语言</a:t>
            </a:r>
            <a:r>
              <a:rPr lang="en-US" altLang="zh-CN" dirty="0" smtClean="0">
                <a:sym typeface="+mn-lt"/>
              </a:rPr>
              <a:t>DCL</a:t>
            </a:r>
            <a:r>
              <a:rPr lang="zh-CN" altLang="en-US" dirty="0" smtClean="0">
                <a:sym typeface="+mn-lt"/>
              </a:rPr>
              <a:t>。</a:t>
            </a:r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内连接：内连接的关键字为</a:t>
            </a:r>
            <a:r>
              <a:rPr lang="en-US" altLang="zh-CN" sz="1800" dirty="0" smtClean="0">
                <a:sym typeface="+mn-lt"/>
              </a:rPr>
              <a:t>inner join</a:t>
            </a:r>
            <a:r>
              <a:rPr lang="zh-CN" altLang="en-US" sz="1800" dirty="0" smtClean="0">
                <a:sym typeface="+mn-lt"/>
              </a:rPr>
              <a:t>，其中</a:t>
            </a:r>
            <a:r>
              <a:rPr lang="en-US" altLang="zh-CN" sz="1800" dirty="0" smtClean="0">
                <a:sym typeface="+mn-lt"/>
              </a:rPr>
              <a:t>inner</a:t>
            </a:r>
            <a:r>
              <a:rPr lang="zh-CN" altLang="en-US" sz="1800" dirty="0" smtClean="0">
                <a:sym typeface="+mn-lt"/>
              </a:rPr>
              <a:t>可以省略。使用内连接，连接执行顺序必然遵循语句中所写的表的顺序。</a:t>
            </a:r>
            <a:endParaRPr lang="zh-CN" altLang="en-US" sz="18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示例：查询员工</a:t>
            </a:r>
            <a:r>
              <a:rPr lang="en-US" altLang="zh-CN" sz="1800" dirty="0" smtClean="0">
                <a:sym typeface="+mn-lt"/>
              </a:rPr>
              <a:t>ID</a:t>
            </a:r>
            <a:r>
              <a:rPr lang="zh-CN" altLang="en-US" sz="1800" dirty="0" smtClean="0">
                <a:sym typeface="+mn-lt"/>
              </a:rPr>
              <a:t>、最高学历和考试分数。使用</a:t>
            </a:r>
            <a:r>
              <a:rPr lang="en-US" altLang="zh-CN" sz="1800" dirty="0" smtClean="0">
                <a:sym typeface="+mn-lt"/>
              </a:rPr>
              <a:t>training</a:t>
            </a:r>
            <a:r>
              <a:rPr lang="zh-CN" altLang="en-US" sz="1800" dirty="0" smtClean="0">
                <a:sym typeface="+mn-lt"/>
              </a:rPr>
              <a:t>和</a:t>
            </a:r>
            <a:r>
              <a:rPr lang="en-US" altLang="zh-CN" sz="1800" dirty="0" smtClean="0">
                <a:sym typeface="+mn-lt"/>
              </a:rPr>
              <a:t>education</a:t>
            </a:r>
            <a:r>
              <a:rPr lang="zh-CN" altLang="en-US" sz="1800" dirty="0" smtClean="0">
                <a:sym typeface="+mn-lt"/>
              </a:rPr>
              <a:t>两个相关的列</a:t>
            </a:r>
            <a:r>
              <a:rPr lang="en-US" altLang="zh-CN" sz="1800" dirty="0" smtClean="0">
                <a:sym typeface="+mn-lt"/>
              </a:rPr>
              <a:t>(</a:t>
            </a:r>
            <a:r>
              <a:rPr lang="en-US" altLang="zh-CN" sz="1800" dirty="0" err="1" smtClean="0">
                <a:sym typeface="+mn-lt"/>
              </a:rPr>
              <a:t>staff_id</a:t>
            </a:r>
            <a:r>
              <a:rPr lang="en-US" altLang="zh-CN" sz="1800" dirty="0" smtClean="0">
                <a:sym typeface="+mn-lt"/>
              </a:rPr>
              <a:t>)</a:t>
            </a:r>
            <a:r>
              <a:rPr lang="zh-CN" altLang="en-US" sz="1800" dirty="0" smtClean="0">
                <a:sym typeface="+mn-lt"/>
              </a:rPr>
              <a:t>做查询操作。</a:t>
            </a:r>
            <a:endParaRPr lang="zh-CN" altLang="en-US" sz="18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72170" y="2675776"/>
            <a:ext cx="10193000" cy="1196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select * from training;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STAFF_ID     COURSE_NAME                                        EXAM_DATE              SCORE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-------------------------------------------------- ---------------------- ------------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10           SQL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                                  2017-06-25 12:00:00    90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11           BIG DATA                                           2018-06-25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12:00:00    92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12           Performance Turning                                2018-06-29 12:00:00    95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275892" y="3963397"/>
            <a:ext cx="10201219" cy="1196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select * from education;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STAFF_ID     HIGEST_DEGREE GRADUATE_SCHOOL                                                  EDUCATION_NOTE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------------ ------------- ----------------------------------------------------------------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----------------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11      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master        Northwestern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Polytechnical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University                            211&amp;985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12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doctor        Peking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University                                                211&amp;985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13           scholar       Peking University                                                211&amp;985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71114" y="5268064"/>
            <a:ext cx="10201219" cy="10119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e.higest_degree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t.score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FROM education e JOIN training t ON (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t.staff_id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STAFF_ID     HIGEST_DEGREE SCORE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------------ ------------- ------------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11           master        92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12           doctor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95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(4)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外连接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内连接所指定的两个数据源处于平等的地位。而外连接不同，外连接以一个数据源为基础，将另外一个数据源与之进行条件匹配。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内连接返回两个表中所有满足连接条件的数据记录。外连接不仅返回满足连接条件的记录，还将返回不满足连接条件的记录。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外连接又分为左外连接、右外连接和全外连接。</a:t>
            </a:r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(5)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6239951" cy="4680000"/>
          </a:xfrm>
        </p:spPr>
        <p:txBody>
          <a:bodyPr/>
          <a:lstStyle/>
          <a:p>
            <a:r>
              <a:rPr lang="zh-CN" altLang="en-US" sz="2000" dirty="0" smtClean="0">
                <a:sym typeface="+mn-lt"/>
              </a:rPr>
              <a:t>左外连接：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又称左连接，如图所示，是指以左边的表为基础表进行查询。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根据指定连接条件关联右表，获取基础表以及和条件匹配的右表数据，未匹配条件的右表对应的字段位置填上</a:t>
            </a:r>
            <a:r>
              <a:rPr lang="en-US" altLang="zh-CN" sz="1800" dirty="0" smtClean="0">
                <a:sym typeface="+mn-lt"/>
              </a:rPr>
              <a:t>NULL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示例：</a:t>
            </a:r>
            <a:endParaRPr lang="zh-CN" altLang="en-US" sz="1800" dirty="0" smtClean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103934" y="4459814"/>
            <a:ext cx="6264696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e.higest_degree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t.score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FROM education e LEFT JOIN training t ON 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HIGEST_DEGREE SCORE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11           master        92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           doctor        95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13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scholar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76120" y="1865516"/>
          <a:ext cx="1584177" cy="149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91"/>
                <a:gridCol w="972786"/>
              </a:tblGrid>
              <a:tr h="344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Higest_degree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scholar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860196" y="4673195"/>
          <a:ext cx="3312368" cy="145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40"/>
                <a:gridCol w="1348781"/>
                <a:gridCol w="1039547"/>
              </a:tblGrid>
              <a:tr h="456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Higest_degree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65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65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doctor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65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scholar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19" name="肘形连接符 18"/>
          <p:cNvCxnSpPr/>
          <p:nvPr/>
        </p:nvCxnSpPr>
        <p:spPr bwMode="auto">
          <a:xfrm>
            <a:off x="7860196" y="2947021"/>
            <a:ext cx="2088232" cy="109940"/>
          </a:xfrm>
          <a:prstGeom prst="bentConnector3">
            <a:avLst>
              <a:gd name="adj1" fmla="val 66303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肘形连接符 26"/>
          <p:cNvCxnSpPr/>
          <p:nvPr/>
        </p:nvCxnSpPr>
        <p:spPr bwMode="auto">
          <a:xfrm>
            <a:off x="7860196" y="2586981"/>
            <a:ext cx="2088232" cy="89338"/>
          </a:xfrm>
          <a:prstGeom prst="bentConnector3">
            <a:avLst>
              <a:gd name="adj1" fmla="val 61646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9948428" y="3355607"/>
          <a:ext cx="1224136" cy="36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29756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9948428" y="1686881"/>
          <a:ext cx="1224136" cy="149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44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5" name="肘形连接符 84"/>
          <p:cNvCxnSpPr>
            <a:endCxn id="43" idx="1"/>
          </p:cNvCxnSpPr>
          <p:nvPr/>
        </p:nvCxnSpPr>
        <p:spPr bwMode="auto">
          <a:xfrm>
            <a:off x="7860196" y="3271057"/>
            <a:ext cx="2088232" cy="2673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 bwMode="auto">
          <a:xfrm>
            <a:off x="7176120" y="1489328"/>
            <a:ext cx="147616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education</a:t>
            </a:r>
            <a:endParaRPr lang="zh-CN" altLang="en-US" sz="14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10056440" y="1321678"/>
            <a:ext cx="111612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training</a:t>
            </a:r>
            <a:endParaRPr lang="zh-CN" altLang="en-US" sz="14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8958318" y="4194109"/>
            <a:ext cx="1116124" cy="365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b="1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(6)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4603" y="1247556"/>
            <a:ext cx="6081325" cy="4680000"/>
          </a:xfrm>
        </p:spPr>
        <p:txBody>
          <a:bodyPr/>
          <a:lstStyle/>
          <a:p>
            <a:r>
              <a:rPr lang="zh-CN" altLang="en-US" dirty="0" smtClean="0">
                <a:sym typeface="+mn-lt"/>
              </a:rPr>
              <a:t>右外连接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又称右连接，是指以右边的表为基础表，在内连接的基础上也查询右边表中有记录，而左边的表中没有记录的数据（左边用</a:t>
            </a:r>
            <a:r>
              <a:rPr lang="en-US" altLang="zh-CN" dirty="0" smtClean="0">
                <a:sym typeface="+mn-lt"/>
              </a:rPr>
              <a:t>NULL</a:t>
            </a:r>
            <a:r>
              <a:rPr lang="zh-CN" altLang="en-US" dirty="0" smtClean="0">
                <a:sym typeface="+mn-lt"/>
              </a:rPr>
              <a:t>值填充）。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示例：</a:t>
            </a:r>
            <a:endParaRPr lang="en-US" altLang="zh-CN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162114" y="4120124"/>
            <a:ext cx="5724636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e.higest_degree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t.score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FROM education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e RIGHT JOIN training t ON 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t.staff_id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HIGEST_DEGREE SCORE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11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master        92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lain" startAt="12"/>
            </a:pP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doctor        95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                         90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342673" y="2357030"/>
          <a:ext cx="1417623" cy="149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12"/>
                <a:gridCol w="870511"/>
              </a:tblGrid>
              <a:tr h="344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Higest_degree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scholar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03367" y="4422549"/>
          <a:ext cx="2398519" cy="149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99"/>
                <a:gridCol w="832744"/>
                <a:gridCol w="684076"/>
              </a:tblGrid>
              <a:tr h="344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Higest_degree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 bwMode="auto">
          <a:xfrm flipV="1">
            <a:off x="7860196" y="2730997"/>
            <a:ext cx="2088232" cy="346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肘形连接符 9"/>
          <p:cNvCxnSpPr/>
          <p:nvPr/>
        </p:nvCxnSpPr>
        <p:spPr bwMode="auto">
          <a:xfrm>
            <a:off x="8599262" y="2021984"/>
            <a:ext cx="1349166" cy="3849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42673" y="1789173"/>
          <a:ext cx="1417623" cy="36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27"/>
                <a:gridCol w="864096"/>
              </a:tblGrid>
              <a:tr h="329756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948428" y="1794893"/>
          <a:ext cx="1224136" cy="149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/>
                <a:gridCol w="612068"/>
              </a:tblGrid>
              <a:tr h="344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297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肘形连接符 24"/>
          <p:cNvCxnSpPr/>
          <p:nvPr/>
        </p:nvCxnSpPr>
        <p:spPr bwMode="auto">
          <a:xfrm flipV="1">
            <a:off x="7860196" y="3091037"/>
            <a:ext cx="2085031" cy="337963"/>
          </a:xfrm>
          <a:prstGeom prst="bentConnector3">
            <a:avLst>
              <a:gd name="adj1" fmla="val 61197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 bwMode="auto">
          <a:xfrm>
            <a:off x="7342673" y="1400535"/>
            <a:ext cx="1237603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education</a:t>
            </a:r>
            <a:endParaRPr lang="zh-CN" altLang="en-US" sz="16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10128448" y="1381316"/>
            <a:ext cx="111612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training</a:t>
            </a:r>
            <a:endParaRPr lang="zh-CN" altLang="en-US" sz="14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9444564" y="4028677"/>
            <a:ext cx="1116124" cy="365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b="1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(7)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半连接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半连接</a:t>
            </a:r>
            <a:r>
              <a:rPr lang="en-US" altLang="zh-CN" dirty="0">
                <a:sym typeface="+mn-lt"/>
              </a:rPr>
              <a:t>(</a:t>
            </a:r>
            <a:r>
              <a:rPr lang="en-US" altLang="zh-CN" dirty="0" smtClean="0">
                <a:sym typeface="+mn-lt"/>
              </a:rPr>
              <a:t>Semi Join)</a:t>
            </a:r>
            <a:r>
              <a:rPr lang="zh-CN" altLang="en-US" dirty="0" smtClean="0">
                <a:sym typeface="+mn-lt"/>
              </a:rPr>
              <a:t>是一种特殊的连接类型，在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中没有指定的关键字，通过在</a:t>
            </a:r>
            <a:r>
              <a:rPr lang="en-US" altLang="zh-CN" dirty="0" smtClean="0">
                <a:sym typeface="+mn-lt"/>
              </a:rPr>
              <a:t>WHERE</a:t>
            </a:r>
            <a:r>
              <a:rPr lang="zh-CN" altLang="en-US" dirty="0" smtClean="0">
                <a:sym typeface="+mn-lt"/>
              </a:rPr>
              <a:t>后面使用</a:t>
            </a:r>
            <a:r>
              <a:rPr lang="en-US" altLang="zh-CN" dirty="0" smtClean="0">
                <a:sym typeface="+mn-lt"/>
              </a:rPr>
              <a:t>IN</a:t>
            </a:r>
            <a:r>
              <a:rPr lang="zh-CN" altLang="en-US" dirty="0" smtClean="0">
                <a:sym typeface="+mn-lt"/>
              </a:rPr>
              <a:t>或</a:t>
            </a:r>
            <a:r>
              <a:rPr lang="en-US" altLang="zh-CN" dirty="0" smtClean="0">
                <a:sym typeface="+mn-lt"/>
              </a:rPr>
              <a:t>EXISTS</a:t>
            </a:r>
            <a:r>
              <a:rPr lang="zh-CN" altLang="en-US" dirty="0" smtClean="0">
                <a:sym typeface="+mn-lt"/>
              </a:rPr>
              <a:t>子查询实现。当</a:t>
            </a:r>
            <a:r>
              <a:rPr lang="en-US" altLang="zh-CN" dirty="0" smtClean="0">
                <a:sym typeface="+mn-lt"/>
              </a:rPr>
              <a:t>IN/EXISTS</a:t>
            </a:r>
            <a:r>
              <a:rPr lang="zh-CN" altLang="en-US" dirty="0" smtClean="0">
                <a:sym typeface="+mn-lt"/>
              </a:rPr>
              <a:t>右侧的多行满足子查询的条件时，主查询也只返回一行与</a:t>
            </a:r>
            <a:r>
              <a:rPr lang="en-US" altLang="zh-CN" dirty="0" smtClean="0">
                <a:sym typeface="+mn-lt"/>
              </a:rPr>
              <a:t>IN/EXISTS</a:t>
            </a:r>
            <a:r>
              <a:rPr lang="zh-CN" altLang="en-US" dirty="0" smtClean="0">
                <a:sym typeface="+mn-lt"/>
              </a:rPr>
              <a:t>子查询匹配的行，而不是复制左侧的行。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示例：查看参加培训的员工的教育信息。即使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表中的许多行可能与子查询匹配（即同一个</a:t>
            </a:r>
            <a:r>
              <a:rPr lang="en-US" altLang="zh-CN" dirty="0" err="1" smtClean="0">
                <a:sym typeface="+mn-lt"/>
              </a:rPr>
              <a:t>staff_id</a:t>
            </a:r>
            <a:r>
              <a:rPr lang="zh-CN" altLang="en-US" dirty="0" smtClean="0">
                <a:sym typeface="+mn-lt"/>
              </a:rPr>
              <a:t>下有多个职员），也只需要从表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返回一行。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177" y="4315021"/>
            <a:ext cx="9325036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higest_degree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education_note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FROM education WHERE EXISTS (SELECT * FROM training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education.staff_id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training.staff_id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STAFF_ID     HIGEST_DEGREE EDUCATION_NOTE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------------ -------------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-----------------------------------------------------------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11           master        211&amp;985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12           doctor        211&amp;985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join</a:t>
            </a:r>
            <a:r>
              <a:rPr lang="zh-CN" altLang="en-US" smtClean="0">
                <a:sym typeface="+mn-lt"/>
              </a:rPr>
              <a:t>连接查询 </a:t>
            </a:r>
            <a:r>
              <a:rPr lang="en-US" altLang="zh-CN" smtClean="0">
                <a:sym typeface="+mn-lt"/>
              </a:rPr>
              <a:t>(8)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反连接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反连接</a:t>
            </a:r>
            <a:r>
              <a:rPr lang="en-US" altLang="zh-CN" dirty="0">
                <a:sym typeface="+mn-lt"/>
              </a:rPr>
              <a:t>(</a:t>
            </a:r>
            <a:r>
              <a:rPr lang="en-US" altLang="zh-CN" dirty="0" smtClean="0">
                <a:sym typeface="+mn-lt"/>
              </a:rPr>
              <a:t>Anti Join)</a:t>
            </a:r>
            <a:r>
              <a:rPr lang="zh-CN" altLang="en-US" dirty="0" smtClean="0">
                <a:sym typeface="+mn-lt"/>
              </a:rPr>
              <a:t>是一种特殊的连接类型，在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中没有指定的关键字，通过在</a:t>
            </a:r>
            <a:r>
              <a:rPr lang="en-US" altLang="zh-CN" dirty="0" smtClean="0">
                <a:sym typeface="+mn-lt"/>
              </a:rPr>
              <a:t>WHERE</a:t>
            </a:r>
            <a:r>
              <a:rPr lang="zh-CN" altLang="en-US" dirty="0" smtClean="0">
                <a:sym typeface="+mn-lt"/>
              </a:rPr>
              <a:t>后面使用</a:t>
            </a:r>
            <a:r>
              <a:rPr lang="en-US" altLang="zh-CN" dirty="0" smtClean="0">
                <a:sym typeface="+mn-lt"/>
              </a:rPr>
              <a:t>NOT IN</a:t>
            </a:r>
            <a:r>
              <a:rPr lang="zh-CN" altLang="en-US" dirty="0" smtClean="0">
                <a:sym typeface="+mn-lt"/>
              </a:rPr>
              <a:t>或</a:t>
            </a:r>
            <a:r>
              <a:rPr lang="en-US" altLang="zh-CN" dirty="0" smtClean="0">
                <a:sym typeface="+mn-lt"/>
              </a:rPr>
              <a:t>NOT EXISTS</a:t>
            </a:r>
            <a:r>
              <a:rPr lang="zh-CN" altLang="en-US" dirty="0" smtClean="0">
                <a:sym typeface="+mn-lt"/>
              </a:rPr>
              <a:t>子查询实现。返回所有不满足条件的行。这个关系的概念跟半连接相反。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示例：查询没有参加培训的员工的教育信息。</a:t>
            </a:r>
            <a:endParaRPr lang="en-US" altLang="zh-CN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305752" y="4151746"/>
            <a:ext cx="9325036" cy="1750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higest_degree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education_note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FROM education WHERE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NOT IN (SELECT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FROM training);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STAFF_ID     HIGEST_DEGREE EDUCATION_NOTE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------------ -------------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---------------------------------------------------------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13           scholar       211&amp;985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子查询 </a:t>
            </a:r>
            <a:r>
              <a:rPr lang="en-US" altLang="zh-CN" dirty="0" smtClean="0">
                <a:sym typeface="+mn-lt"/>
              </a:rPr>
              <a:t>(1) 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WITH AS</a:t>
            </a:r>
            <a:r>
              <a:rPr lang="zh-CN" altLang="en-US" smtClean="0">
                <a:sym typeface="+mn-lt"/>
              </a:rPr>
              <a:t>子句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定义一个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片断，该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片断会被整个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语句用到。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语法格式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table_name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用户自定义的存储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片段的表的名称。</a:t>
            </a:r>
            <a:endParaRPr lang="zh-CN" altLang="en-US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select_statement1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从基本表中查询数据的</a:t>
            </a:r>
            <a:r>
              <a:rPr lang="en-US" altLang="zh-CN" smtClean="0">
                <a:sym typeface="+mn-lt"/>
              </a:rPr>
              <a:t>SELECT</a:t>
            </a:r>
            <a:r>
              <a:rPr lang="zh-CN" altLang="en-US" smtClean="0">
                <a:sym typeface="+mn-lt"/>
              </a:rPr>
              <a:t>语句。</a:t>
            </a:r>
            <a:endParaRPr lang="zh-CN" altLang="en-US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select_statement2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从用户自定义的存储</a:t>
            </a:r>
            <a:r>
              <a:rPr lang="en-US" altLang="zh-CN" smtClean="0">
                <a:sym typeface="+mn-lt"/>
              </a:rPr>
              <a:t>SQL</a:t>
            </a:r>
            <a:r>
              <a:rPr lang="zh-CN" altLang="en-US" smtClean="0">
                <a:sym typeface="+mn-lt"/>
              </a:rPr>
              <a:t>片段的表中查询数据的</a:t>
            </a:r>
            <a:r>
              <a:rPr lang="en-US" altLang="zh-CN" smtClean="0">
                <a:sym typeface="+mn-lt"/>
              </a:rPr>
              <a:t>SELECT</a:t>
            </a:r>
            <a:r>
              <a:rPr lang="zh-CN" altLang="en-US" smtClean="0">
                <a:sym typeface="+mn-lt"/>
              </a:rPr>
              <a:t>语句。</a:t>
            </a:r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74780" y="3069203"/>
            <a:ext cx="10347158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WITH {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table_name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AS select_statement1 }[ , ...] select_statement2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子查询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子查询是指在查询、建表或插入语句的内部嵌入查询，以获得临时结果集。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子查询可以分为相关子查询和非相关子查询；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子查询的语法格式与普通查询相同。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使用方法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子查询可以出现在</a:t>
            </a:r>
            <a:r>
              <a:rPr lang="en-US" altLang="zh-CN" smtClean="0">
                <a:sym typeface="+mn-lt"/>
              </a:rPr>
              <a:t>FROM</a:t>
            </a:r>
            <a:r>
              <a:rPr lang="zh-CN" altLang="en-US" smtClean="0">
                <a:sym typeface="+mn-lt"/>
              </a:rPr>
              <a:t>子句、</a:t>
            </a:r>
            <a:r>
              <a:rPr lang="en-US" altLang="zh-CN" smtClean="0">
                <a:sym typeface="+mn-lt"/>
              </a:rPr>
              <a:t>WHERE</a:t>
            </a:r>
            <a:r>
              <a:rPr lang="zh-CN" altLang="en-US" smtClean="0">
                <a:sym typeface="+mn-lt"/>
              </a:rPr>
              <a:t>子句、以及</a:t>
            </a:r>
            <a:r>
              <a:rPr lang="en-US" altLang="zh-CN" smtClean="0">
                <a:sym typeface="+mn-lt"/>
              </a:rPr>
              <a:t>WITH AS</a:t>
            </a:r>
            <a:r>
              <a:rPr lang="zh-CN" altLang="en-US" smtClean="0">
                <a:sym typeface="+mn-lt"/>
              </a:rPr>
              <a:t>子句中。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FROM</a:t>
            </a:r>
            <a:r>
              <a:rPr lang="zh-CN" altLang="en-US" smtClean="0">
                <a:sym typeface="+mn-lt"/>
              </a:rPr>
              <a:t>子句中的子查询也称为内联视图。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WHERE</a:t>
            </a:r>
            <a:r>
              <a:rPr lang="zh-CN" altLang="en-US" smtClean="0">
                <a:sym typeface="+mn-lt"/>
              </a:rPr>
              <a:t>子句中的子查询也称为嵌套子查询。</a:t>
            </a:r>
            <a:endParaRPr lang="zh-CN" altLang="en-US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子查询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示例：通过相关子查询，查找每个部门中高出部门平均工资的人员。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对于</a:t>
            </a:r>
            <a:r>
              <a:rPr lang="en-US" altLang="zh-CN" smtClean="0">
                <a:sym typeface="+mn-lt"/>
              </a:rPr>
              <a:t>staffs</a:t>
            </a:r>
            <a:r>
              <a:rPr lang="zh-CN" altLang="en-US" smtClean="0">
                <a:sym typeface="+mn-lt"/>
              </a:rPr>
              <a:t>表的每一行，父查询使用相关子查询来计算同一部门成员的平均工资。相关子查询为</a:t>
            </a:r>
            <a:r>
              <a:rPr lang="en-US" altLang="zh-CN" smtClean="0">
                <a:sym typeface="+mn-lt"/>
              </a:rPr>
              <a:t>staffs</a:t>
            </a:r>
            <a:r>
              <a:rPr lang="zh-CN" altLang="en-US" smtClean="0">
                <a:sym typeface="+mn-lt"/>
              </a:rPr>
              <a:t>表的每一行执行以下步骤：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确定行的</a:t>
            </a:r>
            <a:r>
              <a:rPr lang="en-US" altLang="zh-CN" smtClean="0">
                <a:sym typeface="+mn-lt"/>
              </a:rPr>
              <a:t>section_id</a:t>
            </a:r>
            <a:r>
              <a:rPr lang="zh-CN" altLang="en-US" smtClean="0">
                <a:sym typeface="+mn-lt"/>
              </a:rPr>
              <a:t>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然后使用</a:t>
            </a:r>
            <a:r>
              <a:rPr lang="en-US" altLang="zh-CN" smtClean="0">
                <a:sym typeface="+mn-lt"/>
              </a:rPr>
              <a:t>section_id</a:t>
            </a:r>
            <a:r>
              <a:rPr lang="zh-CN" altLang="en-US" smtClean="0">
                <a:sym typeface="+mn-lt"/>
              </a:rPr>
              <a:t>来评估父查询。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如果此行中工资大于所在部门的平均工资，则返回该行。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对于</a:t>
            </a:r>
            <a:r>
              <a:rPr lang="en-US" altLang="zh-CN" smtClean="0">
                <a:sym typeface="+mn-lt"/>
              </a:rPr>
              <a:t>staffs</a:t>
            </a:r>
            <a:r>
              <a:rPr lang="zh-CN" altLang="en-US" smtClean="0">
                <a:sym typeface="+mn-lt"/>
              </a:rPr>
              <a:t>表的每一行，子查询都将被计算一次。</a:t>
            </a:r>
            <a:endParaRPr lang="zh-CN" altLang="en-US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71464" y="1931931"/>
            <a:ext cx="8748972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s1.last_name, s1.section_id, s1.salary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FROM staffs s1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WHERE salary &gt;(SELECT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avg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(salary) FROM staffs s2 WHERE s2.section_id = s1.section_id)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ORDER BY s1.section_id;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子查询 </a:t>
            </a:r>
            <a:r>
              <a:rPr lang="en-US" altLang="zh-CN" smtClean="0">
                <a:sym typeface="+mn-lt"/>
              </a:rPr>
              <a:t>(4)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WITH</a:t>
            </a:r>
            <a:r>
              <a:rPr lang="zh-CN" altLang="en-US" dirty="0" smtClean="0">
                <a:sym typeface="+mn-lt"/>
              </a:rPr>
              <a:t>子查询：查询培训过</a:t>
            </a:r>
            <a:r>
              <a:rPr lang="en-US" altLang="zh-CN" dirty="0" smtClean="0">
                <a:sym typeface="+mn-lt"/>
              </a:rPr>
              <a:t>big data</a:t>
            </a:r>
            <a:r>
              <a:rPr lang="zh-CN" altLang="en-US" dirty="0" smtClean="0">
                <a:sym typeface="+mn-lt"/>
              </a:rPr>
              <a:t>课程的员工信息。</a:t>
            </a:r>
            <a:endParaRPr lang="zh-CN" altLang="en-US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通过子查询建立一个和表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具有相同表结构的表。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通过子查询向表</a:t>
            </a:r>
            <a:r>
              <a:rPr lang="en-US" altLang="zh-CN" dirty="0" err="1" smtClean="0">
                <a:sym typeface="+mn-lt"/>
              </a:rPr>
              <a:t>training_new</a:t>
            </a:r>
            <a:r>
              <a:rPr lang="zh-CN" altLang="en-US" dirty="0" smtClean="0">
                <a:sym typeface="+mn-lt"/>
              </a:rPr>
              <a:t>表中插入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表的所有数据。</a:t>
            </a:r>
            <a:endParaRPr lang="zh-CN" altLang="en-US" dirty="0" smtClean="0">
              <a:sym typeface="+mn-lt"/>
            </a:endParaRPr>
          </a:p>
          <a:p>
            <a:endParaRPr lang="zh-CN" altLang="en-US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3025" y="5040981"/>
            <a:ext cx="8533647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TABLE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training_new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AS SELECT * FROM training WHERE  1&lt;&gt;1;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177" y="6037184"/>
            <a:ext cx="6088601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training_new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SELECT * FROM training;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177" y="2637187"/>
            <a:ext cx="8533647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WITH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bigdata_staffs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AS (select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staff_id,exam_date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from training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= 'BIG DATA' )select *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bigdata_staffs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STAFF_ID     EXAM_DATE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------------ ----------------------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11           2018-06-25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12:00:00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学完本课程后，您将能够：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列举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语法的种类；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区分不同语句的使用场景；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使用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语句处理数据库中的数据。</a:t>
            </a:r>
            <a:endParaRPr lang="en-US" altLang="zh-CN" dirty="0" smtClean="0">
              <a:sym typeface="+mn-lt"/>
            </a:endParaRPr>
          </a:p>
          <a:p>
            <a:pPr lvl="1"/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合并结果集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除子查询外，还可以使用集合运算符处理多个查询的结果集，输出最终结果。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Union</a:t>
            </a:r>
            <a:r>
              <a:rPr lang="zh-CN" altLang="en-US" smtClean="0">
                <a:sym typeface="+mn-lt"/>
              </a:rPr>
              <a:t>运算符：将多个查询块的结果集合并为一个结果集输出。</a:t>
            </a:r>
            <a:endParaRPr lang="zh-CN" altLang="en-US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使用方法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每个查询块的查询列数目必须相同。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每个查询块对应的查询列必须为相同数据类型或同一数据类型组。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关键字</a:t>
            </a:r>
            <a:r>
              <a:rPr lang="en-US" altLang="zh-CN" smtClean="0">
                <a:sym typeface="+mn-lt"/>
              </a:rPr>
              <a:t>ALL</a:t>
            </a:r>
            <a:r>
              <a:rPr lang="zh-CN" altLang="en-US" smtClean="0">
                <a:sym typeface="+mn-lt"/>
              </a:rPr>
              <a:t>的意思是保持所有重复数据，而没有</a:t>
            </a:r>
            <a:r>
              <a:rPr lang="en-US" altLang="zh-CN" smtClean="0">
                <a:sym typeface="+mn-lt"/>
              </a:rPr>
              <a:t>ALL</a:t>
            </a:r>
            <a:r>
              <a:rPr lang="zh-CN" altLang="en-US" smtClean="0">
                <a:sym typeface="+mn-lt"/>
              </a:rPr>
              <a:t>的情况下表示删除所有重复数据。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800" y="2516372"/>
            <a:ext cx="6826413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select_statement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UNION [ALL]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select_subquery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合并结果集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图解</a:t>
            </a:r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5480" y="2023497"/>
          <a:ext cx="756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76636" y="2023497"/>
          <a:ext cx="756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801694" y="2199807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799856" y="1823568"/>
            <a:ext cx="1152128" cy="1112520"/>
          </a:xfrm>
          <a:prstGeom prst="ellipse">
            <a:avLst/>
          </a:prstGeom>
          <a:solidFill>
            <a:schemeClr val="tx2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483932" y="1823568"/>
            <a:ext cx="1152128" cy="111252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5555940" y="2212387"/>
            <a:ext cx="39604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312307" y="2199807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444536" y="1823568"/>
          <a:ext cx="756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 bwMode="auto">
          <a:xfrm>
            <a:off x="1405732" y="3140969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676636" y="3140969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99856" y="3140970"/>
            <a:ext cx="183620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 UNION 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444536" y="3140968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结果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15480" y="4280902"/>
          <a:ext cx="756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676636" y="4280902"/>
          <a:ext cx="756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 bwMode="auto">
          <a:xfrm>
            <a:off x="3801694" y="4457212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99856" y="4080973"/>
            <a:ext cx="1152128" cy="1112520"/>
          </a:xfrm>
          <a:prstGeom prst="ellipse">
            <a:avLst/>
          </a:prstGeom>
          <a:solidFill>
            <a:schemeClr val="tx2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483932" y="4080973"/>
            <a:ext cx="1152128" cy="111252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5555940" y="4346682"/>
            <a:ext cx="396044" cy="58110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7312307" y="4457212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444536" y="3879002"/>
          <a:ext cx="75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 bwMode="auto">
          <a:xfrm>
            <a:off x="1405732" y="5398374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2676636" y="5398374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4799856" y="5398375"/>
            <a:ext cx="183620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 UNION ALL 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8444536" y="5398373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结果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合并结果集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示例：现有两个部门的员工信息，查询获得奖金超过</a:t>
            </a:r>
            <a:r>
              <a:rPr lang="en-US" altLang="zh-CN" smtClean="0">
                <a:sym typeface="+mn-lt"/>
              </a:rPr>
              <a:t>7000</a:t>
            </a:r>
            <a:r>
              <a:rPr lang="zh-CN" altLang="en-US" smtClean="0">
                <a:sym typeface="+mn-lt"/>
              </a:rPr>
              <a:t>的员工信息。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1444" y="2254776"/>
          <a:ext cx="469796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56"/>
                <a:gridCol w="1224136"/>
                <a:gridCol w="1620180"/>
                <a:gridCol w="86409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wangxia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5000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limingying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liulili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liuxue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87988" y="2254776"/>
          <a:ext cx="53645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56"/>
                <a:gridCol w="1224136"/>
                <a:gridCol w="2250804"/>
                <a:gridCol w="9001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1091444" y="4170498"/>
            <a:ext cx="10261140" cy="2027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name, bonus FROM bonuses_depa1 WHERE bonus &gt; 7000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UNION ALL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, name, bonus FROM bonuses_depa2 WHERE bonus &gt; 7000 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STAFF_NAME                       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--------------------------------------------------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30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wangxin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     9000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35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caoming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     10000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25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liulili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     8000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29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liuxue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      9000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2360308" y="1863438"/>
            <a:ext cx="2160240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bonuses_depa1</a:t>
            </a:r>
            <a:endParaRPr lang="zh-CN" alt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7590166" y="1863438"/>
            <a:ext cx="2160240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bonuses_depa2</a:t>
            </a:r>
            <a:endParaRPr lang="zh-CN" alt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差异结果集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图解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示例：使用</a:t>
            </a:r>
            <a:r>
              <a:rPr lang="en-US" altLang="zh-CN" dirty="0" smtClean="0">
                <a:sym typeface="+mn-lt"/>
              </a:rPr>
              <a:t>not in</a:t>
            </a:r>
            <a:r>
              <a:rPr lang="zh-CN" altLang="en-US" dirty="0" smtClean="0">
                <a:sym typeface="+mn-lt"/>
              </a:rPr>
              <a:t>进行查询数据。</a:t>
            </a:r>
            <a:endParaRPr lang="zh-CN" altLang="en-US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5480" y="2023497"/>
          <a:ext cx="756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76636" y="2023497"/>
          <a:ext cx="756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791744" y="2343457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799856" y="2023497"/>
            <a:ext cx="1152128" cy="1112520"/>
          </a:xfrm>
          <a:prstGeom prst="ellipse">
            <a:avLst/>
          </a:prstGeom>
          <a:solidFill>
            <a:schemeClr val="tx2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483932" y="2023497"/>
            <a:ext cx="1152128" cy="111252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5555940" y="2269028"/>
            <a:ext cx="396044" cy="58110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324274" y="2343457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444536" y="2343457"/>
          <a:ext cx="756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 bwMode="auto">
          <a:xfrm>
            <a:off x="1405732" y="3526166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676636" y="3526166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99856" y="3526167"/>
            <a:ext cx="183620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 MINUS 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444536" y="3526165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结果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1114665" y="5321031"/>
            <a:ext cx="10155288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* FROM education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not in ( 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education_disable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WHERE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=13)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数据分组 </a:t>
            </a:r>
            <a:r>
              <a:rPr lang="en-US" altLang="zh-CN" dirty="0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数据库查询中，分组是一个非常重要的应用。分组是指将数据表中的记录以某个或者某些列为标准，值相等的划分为一组。</a:t>
            </a:r>
            <a:endParaRPr lang="en-US" altLang="zh-CN" sz="20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语法格式</a:t>
            </a:r>
            <a:endParaRPr lang="en-US" altLang="zh-CN" sz="2000" dirty="0" smtClean="0">
              <a:sym typeface="+mn-lt"/>
            </a:endParaRPr>
          </a:p>
          <a:p>
            <a:endParaRPr lang="en-US" altLang="zh-CN" sz="20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使用方法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en-US" altLang="zh-CN" sz="1800" dirty="0" smtClean="0">
                <a:sym typeface="+mn-lt"/>
              </a:rPr>
              <a:t>GROUP BY</a:t>
            </a:r>
            <a:r>
              <a:rPr lang="zh-CN" altLang="en-US" sz="1800" dirty="0" smtClean="0">
                <a:sym typeface="+mn-lt"/>
              </a:rPr>
              <a:t>子句中的表达式可以包含</a:t>
            </a:r>
            <a:r>
              <a:rPr lang="en-US" altLang="zh-CN" sz="1800" dirty="0" smtClean="0">
                <a:sym typeface="+mn-lt"/>
              </a:rPr>
              <a:t>FROM</a:t>
            </a:r>
            <a:r>
              <a:rPr lang="zh-CN" altLang="en-US" sz="1800" dirty="0" smtClean="0">
                <a:sym typeface="+mn-lt"/>
              </a:rPr>
              <a:t>子句中表，视图的任何列，无论这些列是否出现在</a:t>
            </a:r>
            <a:r>
              <a:rPr lang="en-US" altLang="zh-CN" sz="1800" dirty="0" smtClean="0">
                <a:sym typeface="+mn-lt"/>
              </a:rPr>
              <a:t>SELECT</a:t>
            </a:r>
            <a:r>
              <a:rPr lang="zh-CN" altLang="en-US" sz="1800" dirty="0" smtClean="0">
                <a:sym typeface="+mn-lt"/>
              </a:rPr>
              <a:t>列表中。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en-US" altLang="zh-CN" sz="1800" dirty="0" smtClean="0">
                <a:sym typeface="+mn-lt"/>
              </a:rPr>
              <a:t>GROUP BY</a:t>
            </a:r>
            <a:r>
              <a:rPr lang="zh-CN" altLang="en-US" sz="1800" dirty="0" smtClean="0">
                <a:sym typeface="+mn-lt"/>
              </a:rPr>
              <a:t>子句对行进行分组，但不保证结果集的顺序。 要对分组进行排序，请使用</a:t>
            </a:r>
            <a:r>
              <a:rPr lang="en-US" altLang="zh-CN" sz="1800" dirty="0" smtClean="0">
                <a:sym typeface="+mn-lt"/>
              </a:rPr>
              <a:t>ORDER BY</a:t>
            </a:r>
            <a:r>
              <a:rPr lang="zh-CN" altLang="en-US" sz="1800" dirty="0" smtClean="0">
                <a:sym typeface="+mn-lt"/>
              </a:rPr>
              <a:t>子句。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en-US" altLang="zh-CN" sz="1800" dirty="0" smtClean="0">
                <a:sym typeface="+mn-lt"/>
              </a:rPr>
              <a:t>GROUP BY</a:t>
            </a:r>
            <a:r>
              <a:rPr lang="zh-CN" altLang="en-US" sz="1800" dirty="0" smtClean="0">
                <a:sym typeface="+mn-lt"/>
              </a:rPr>
              <a:t>后的表达式可以使用括号，如： </a:t>
            </a:r>
            <a:r>
              <a:rPr lang="en-US" altLang="zh-CN" sz="1800" dirty="0" smtClean="0">
                <a:sym typeface="+mn-lt"/>
              </a:rPr>
              <a:t>group by (expr1, expr2)</a:t>
            </a:r>
            <a:r>
              <a:rPr lang="zh-CN" altLang="en-US" sz="1800" dirty="0" smtClean="0">
                <a:sym typeface="+mn-lt"/>
              </a:rPr>
              <a:t>，或者 </a:t>
            </a:r>
            <a:r>
              <a:rPr lang="en-US" altLang="zh-CN" sz="1800" dirty="0" smtClean="0">
                <a:sym typeface="+mn-lt"/>
              </a:rPr>
              <a:t>group by(expr1), (expr2)</a:t>
            </a:r>
            <a:r>
              <a:rPr lang="zh-CN" altLang="en-US" sz="1800" dirty="0" smtClean="0">
                <a:sym typeface="+mn-lt"/>
              </a:rPr>
              <a:t>。 但不支持 </a:t>
            </a:r>
            <a:r>
              <a:rPr lang="en-US" altLang="zh-CN" sz="1800" dirty="0" smtClean="0">
                <a:sym typeface="+mn-lt"/>
              </a:rPr>
              <a:t>group by (expr1, expr2), expr3 </a:t>
            </a:r>
            <a:r>
              <a:rPr lang="zh-CN" altLang="en-US" sz="1800" dirty="0" smtClean="0">
                <a:sym typeface="+mn-lt"/>
              </a:rPr>
              <a:t>格式。</a:t>
            </a:r>
            <a:endParaRPr lang="zh-CN" altLang="en-US" sz="18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35460" y="2932011"/>
            <a:ext cx="5112568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GROUP BY {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column_name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} [ , ... 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数据分组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示例：该部门按照岗位和奖金分组，查询每组员工数，结果按人数升序排序。</a:t>
            </a:r>
            <a:endParaRPr lang="zh-CN" altLang="en-US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451484" y="4499118"/>
            <a:ext cx="9847770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job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, bonus, count(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 sum 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group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by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job,bonus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order by sum;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JOB                  BONUS        SUM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-------------------- ------------ --------------------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developer            10000        1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tester               7000         2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developer            9000        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63554" y="2091846"/>
          <a:ext cx="7469698" cy="231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864"/>
                <a:gridCol w="1704495"/>
                <a:gridCol w="3134034"/>
                <a:gridCol w="1253305"/>
              </a:tblGrid>
              <a:tr h="309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lixue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chenjing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 bwMode="auto">
          <a:xfrm>
            <a:off x="5018283" y="1700135"/>
            <a:ext cx="2160240" cy="365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数据分组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HAVING</a:t>
            </a:r>
            <a:r>
              <a:rPr lang="zh-CN" altLang="en-US" smtClean="0">
                <a:sym typeface="+mn-lt"/>
              </a:rPr>
              <a:t>子句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与</a:t>
            </a:r>
            <a:r>
              <a:rPr lang="en-US" altLang="zh-CN" smtClean="0">
                <a:sym typeface="+mn-lt"/>
              </a:rPr>
              <a:t>GROUP BY</a:t>
            </a:r>
            <a:r>
              <a:rPr lang="zh-CN" altLang="en-US" smtClean="0">
                <a:sym typeface="+mn-lt"/>
              </a:rPr>
              <a:t>子句配合用来选择特殊的组。</a:t>
            </a:r>
            <a:r>
              <a:rPr lang="en-US" altLang="zh-CN" smtClean="0">
                <a:sym typeface="+mn-lt"/>
              </a:rPr>
              <a:t>HAVING</a:t>
            </a:r>
            <a:r>
              <a:rPr lang="zh-CN" altLang="en-US" smtClean="0">
                <a:sym typeface="+mn-lt"/>
              </a:rPr>
              <a:t>子句将组的一些属性与一个常数值比较，只有满足</a:t>
            </a:r>
            <a:r>
              <a:rPr lang="en-US" altLang="zh-CN" smtClean="0">
                <a:sym typeface="+mn-lt"/>
              </a:rPr>
              <a:t>HAVING</a:t>
            </a:r>
            <a:r>
              <a:rPr lang="zh-CN" altLang="en-US" smtClean="0">
                <a:sym typeface="+mn-lt"/>
              </a:rPr>
              <a:t>子句中条件的组才会被提取出来。</a:t>
            </a:r>
            <a:endParaRPr lang="zh-CN" altLang="en-US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语法格式 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示例：查询表</a:t>
            </a:r>
            <a:r>
              <a:rPr lang="en-US" altLang="zh-CN" smtClean="0">
                <a:sym typeface="+mn-lt"/>
              </a:rPr>
              <a:t>sections</a:t>
            </a:r>
            <a:r>
              <a:rPr lang="zh-CN" altLang="en-US" smtClean="0">
                <a:sym typeface="+mn-lt"/>
              </a:rPr>
              <a:t>中岗位人数大于</a:t>
            </a:r>
            <a:r>
              <a:rPr lang="en-US" altLang="zh-CN" smtClean="0">
                <a:sym typeface="+mn-lt"/>
              </a:rPr>
              <a:t>3</a:t>
            </a:r>
            <a:r>
              <a:rPr lang="zh-CN" altLang="en-US" smtClean="0">
                <a:sym typeface="+mn-lt"/>
              </a:rPr>
              <a:t>的各岗位员工总数。</a:t>
            </a:r>
            <a:endParaRPr lang="zh-CN" altLang="en-US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00318" y="3397125"/>
            <a:ext cx="8748053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HAVING condition [ , ... 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99400" y="4575888"/>
            <a:ext cx="8748972" cy="1319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job, count(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 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group by job having count(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 &gt;3;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JOB                  COUNT(STAFF_ID)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-------------------- --------------------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developer            4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数据排序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ORDER BY</a:t>
            </a:r>
            <a:r>
              <a:rPr lang="zh-CN" altLang="en-US" dirty="0" smtClean="0">
                <a:sym typeface="+mn-lt"/>
              </a:rPr>
              <a:t>子句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使用</a:t>
            </a:r>
            <a:r>
              <a:rPr lang="en-US" altLang="zh-CN" dirty="0" smtClean="0">
                <a:sym typeface="+mn-lt"/>
              </a:rPr>
              <a:t>ORDER BY</a:t>
            </a:r>
            <a:r>
              <a:rPr lang="zh-CN" altLang="en-US" dirty="0" smtClean="0">
                <a:sym typeface="+mn-lt"/>
              </a:rPr>
              <a:t>子句对查询语句返回的行根据指定的列进行排序。如果没有</a:t>
            </a:r>
            <a:r>
              <a:rPr lang="en-US" altLang="zh-CN" dirty="0" smtClean="0">
                <a:sym typeface="+mn-lt"/>
              </a:rPr>
              <a:t>ORDER BY</a:t>
            </a:r>
            <a:r>
              <a:rPr lang="zh-CN" altLang="en-US" dirty="0" smtClean="0">
                <a:sym typeface="+mn-lt"/>
              </a:rPr>
              <a:t>子句，则多次执行的同一查询将不一定以相同的顺序进行行的检索。</a:t>
            </a:r>
            <a:endParaRPr lang="zh-CN" altLang="en-US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使用方法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ORDER BY</a:t>
            </a:r>
            <a:r>
              <a:rPr lang="zh-CN" altLang="en-US" dirty="0" smtClean="0">
                <a:sym typeface="+mn-lt"/>
              </a:rPr>
              <a:t>语句默认按照升序对记录进行排序。如果希望按照降序对记录进行排序，请使用</a:t>
            </a:r>
            <a:r>
              <a:rPr lang="en-US" altLang="zh-CN" dirty="0" smtClean="0">
                <a:sym typeface="+mn-lt"/>
              </a:rPr>
              <a:t>DESC</a:t>
            </a:r>
            <a:r>
              <a:rPr lang="zh-CN" altLang="en-US" dirty="0" smtClean="0">
                <a:sym typeface="+mn-lt"/>
              </a:rPr>
              <a:t>关键字。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ASC</a:t>
            </a:r>
            <a:r>
              <a:rPr lang="zh-CN" altLang="en-US" dirty="0" smtClean="0">
                <a:sym typeface="+mn-lt"/>
              </a:rPr>
              <a:t>默认为</a:t>
            </a:r>
            <a:r>
              <a:rPr lang="en-US" altLang="zh-CN" dirty="0" smtClean="0">
                <a:sym typeface="+mn-lt"/>
              </a:rPr>
              <a:t>NULLS FIRST</a:t>
            </a:r>
            <a:r>
              <a:rPr lang="zh-CN" altLang="en-US" dirty="0" smtClean="0">
                <a:sym typeface="+mn-lt"/>
              </a:rPr>
              <a:t>即默认</a:t>
            </a:r>
            <a:r>
              <a:rPr lang="en-US" altLang="zh-CN" dirty="0" smtClean="0">
                <a:sym typeface="+mn-lt"/>
              </a:rPr>
              <a:t>NULL</a:t>
            </a:r>
            <a:r>
              <a:rPr lang="zh-CN" altLang="en-US" dirty="0" smtClean="0">
                <a:sym typeface="+mn-lt"/>
              </a:rPr>
              <a:t>值为最小，</a:t>
            </a:r>
            <a:r>
              <a:rPr lang="en-US" altLang="zh-CN" dirty="0" smtClean="0">
                <a:sym typeface="+mn-lt"/>
              </a:rPr>
              <a:t>NULL</a:t>
            </a:r>
            <a:r>
              <a:rPr lang="zh-CN" altLang="en-US" dirty="0" smtClean="0">
                <a:sym typeface="+mn-lt"/>
              </a:rPr>
              <a:t>值在最前面， </a:t>
            </a:r>
            <a:r>
              <a:rPr lang="en-US" altLang="zh-CN" dirty="0" smtClean="0">
                <a:sym typeface="+mn-lt"/>
              </a:rPr>
              <a:t>DESC</a:t>
            </a:r>
            <a:r>
              <a:rPr lang="zh-CN" altLang="en-US" dirty="0" smtClean="0">
                <a:sym typeface="+mn-lt"/>
              </a:rPr>
              <a:t>默认为</a:t>
            </a:r>
            <a:r>
              <a:rPr lang="en-US" altLang="zh-CN" dirty="0" smtClean="0">
                <a:sym typeface="+mn-lt"/>
              </a:rPr>
              <a:t>NULLS LAST</a:t>
            </a:r>
            <a:r>
              <a:rPr lang="zh-CN" altLang="en-US" dirty="0" smtClean="0">
                <a:sym typeface="+mn-lt"/>
              </a:rPr>
              <a:t>。</a:t>
            </a:r>
            <a:endParaRPr lang="zh-CN" altLang="en-US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366438" y="3359341"/>
            <a:ext cx="9459123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ORDER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BY {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column_name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| number | expression } [ ASC | DESC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][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... 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数据排序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示例：查询下表</a:t>
            </a:r>
            <a:r>
              <a:rPr lang="en-US" altLang="zh-CN" dirty="0" err="1" smtClean="0">
                <a:sym typeface="+mn-lt"/>
              </a:rPr>
              <a:t>bonuses_depa</a:t>
            </a:r>
            <a:r>
              <a:rPr lang="zh-CN" altLang="en-US" dirty="0" smtClean="0">
                <a:sym typeface="+mn-lt"/>
              </a:rPr>
              <a:t>中各工种的奖金信息，查询结果先按</a:t>
            </a:r>
            <a:r>
              <a:rPr lang="en-US" altLang="zh-CN" dirty="0" smtClean="0">
                <a:sym typeface="+mn-lt"/>
              </a:rPr>
              <a:t>bonus</a:t>
            </a:r>
            <a:r>
              <a:rPr lang="zh-CN" altLang="en-US" dirty="0" smtClean="0">
                <a:sym typeface="+mn-lt"/>
              </a:rPr>
              <a:t>升序排列，然后按</a:t>
            </a:r>
            <a:r>
              <a:rPr lang="en-US" altLang="zh-CN" dirty="0" smtClean="0">
                <a:sym typeface="+mn-lt"/>
              </a:rPr>
              <a:t>name</a:t>
            </a:r>
            <a:r>
              <a:rPr lang="zh-CN" altLang="en-US" dirty="0" smtClean="0">
                <a:sym typeface="+mn-lt"/>
              </a:rPr>
              <a:t>降序排列。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29626" y="2615710"/>
          <a:ext cx="67327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536332"/>
                <a:gridCol w="2824835"/>
                <a:gridCol w="112965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1225001" y="4423518"/>
            <a:ext cx="10201399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* from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order by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bonus,name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desc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NAME                                         JOB          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-------------------------------------------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-----------------------------  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31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xufeng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document developer             6000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30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wangxin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developer                      9000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34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denggui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quality control                9000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35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caoming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tester                         10000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015880" y="2165808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数据限制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(1)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+mn-lt"/>
                <a:cs typeface="+mn-ea"/>
                <a:sym typeface="+mn-lt"/>
              </a:rPr>
              <a:t>数据限制功能包括两个独立的子句，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LIMIT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子句和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OFFSET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子句。</a:t>
            </a:r>
            <a:endParaRPr lang="zh-CN" altLang="en-US" sz="18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600" dirty="0" smtClean="0">
                <a:cs typeface="+mn-ea"/>
                <a:sym typeface="+mn-lt"/>
              </a:rPr>
              <a:t>LIMIT</a:t>
            </a:r>
            <a:r>
              <a:rPr lang="zh-CN" altLang="en-US" sz="1600" dirty="0" smtClean="0">
                <a:cs typeface="+mn-ea"/>
                <a:sym typeface="+mn-lt"/>
              </a:rPr>
              <a:t>子句允许限制查询返回的行。 可以指定偏移量，以及要返回的行数或行百分比。 可以使用此子句实现</a:t>
            </a:r>
            <a:r>
              <a:rPr lang="en-US" altLang="zh-CN" sz="1600" dirty="0" smtClean="0">
                <a:cs typeface="+mn-ea"/>
                <a:sym typeface="+mn-lt"/>
              </a:rPr>
              <a:t>top-N</a:t>
            </a:r>
            <a:r>
              <a:rPr lang="zh-CN" altLang="en-US" sz="1600" dirty="0" smtClean="0">
                <a:cs typeface="+mn-ea"/>
                <a:sym typeface="+mn-lt"/>
              </a:rPr>
              <a:t>报表。要获得一致的结果，请指定</a:t>
            </a:r>
            <a:r>
              <a:rPr lang="en-US" altLang="zh-CN" sz="1600" dirty="0" smtClean="0">
                <a:cs typeface="+mn-ea"/>
                <a:sym typeface="+mn-lt"/>
              </a:rPr>
              <a:t>ORDER BY</a:t>
            </a:r>
            <a:r>
              <a:rPr lang="zh-CN" altLang="en-US" sz="1600" dirty="0" smtClean="0">
                <a:cs typeface="+mn-ea"/>
                <a:sym typeface="+mn-lt"/>
              </a:rPr>
              <a:t>子句以确保确定性排序顺序。</a:t>
            </a:r>
            <a:endParaRPr lang="en-US" altLang="zh-CN" sz="1600" dirty="0" smtClean="0"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600" dirty="0" smtClean="0">
                <a:cs typeface="+mn-ea"/>
                <a:sym typeface="+mn-lt"/>
              </a:rPr>
              <a:t>OFFSET</a:t>
            </a:r>
            <a:r>
              <a:rPr lang="zh-CN" altLang="en-US" sz="1600" dirty="0" smtClean="0">
                <a:cs typeface="+mn-ea"/>
                <a:sym typeface="+mn-lt"/>
              </a:rPr>
              <a:t>子句设置开始返回的位置。</a:t>
            </a:r>
            <a:endParaRPr lang="en-US" altLang="zh-CN" sz="1600" dirty="0" smtClean="0">
              <a:cs typeface="+mn-ea"/>
              <a:sym typeface="+mn-lt"/>
            </a:endParaRPr>
          </a:p>
          <a:p>
            <a:endParaRPr lang="en-US" altLang="zh-CN" sz="18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cs typeface="+mn-ea"/>
                <a:sym typeface="+mn-lt"/>
              </a:rPr>
              <a:t>使用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方法</a:t>
            </a:r>
            <a:endParaRPr lang="zh-CN" altLang="en-US" sz="180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600" dirty="0">
                <a:cs typeface="+mn-ea"/>
                <a:sym typeface="+mn-lt"/>
              </a:rPr>
              <a:t>start</a:t>
            </a:r>
            <a:r>
              <a:rPr lang="zh-CN" altLang="en-US" sz="1600" dirty="0">
                <a:cs typeface="+mn-ea"/>
                <a:sym typeface="+mn-lt"/>
              </a:rPr>
              <a:t>：指定在返回行之前要跳过的行数。</a:t>
            </a:r>
            <a:endParaRPr lang="zh-CN" altLang="en-US" sz="1600" dirty="0">
              <a:cs typeface="+mn-ea"/>
              <a:sym typeface="+mn-lt"/>
            </a:endParaRPr>
          </a:p>
          <a:p>
            <a:pPr lvl="1"/>
            <a:r>
              <a:rPr lang="en-US" altLang="zh-CN" sz="1600" dirty="0">
                <a:cs typeface="+mn-ea"/>
                <a:sym typeface="+mn-lt"/>
              </a:rPr>
              <a:t>count</a:t>
            </a:r>
            <a:r>
              <a:rPr lang="zh-CN" altLang="en-US" sz="1600" dirty="0">
                <a:cs typeface="+mn-ea"/>
                <a:sym typeface="+mn-lt"/>
              </a:rPr>
              <a:t>：指定要返回的最大行数。</a:t>
            </a:r>
            <a:endParaRPr lang="zh-CN" altLang="en-US" sz="1600" dirty="0">
              <a:cs typeface="+mn-ea"/>
              <a:sym typeface="+mn-lt"/>
            </a:endParaRPr>
          </a:p>
          <a:p>
            <a:pPr lvl="1"/>
            <a:r>
              <a:rPr lang="en-US" altLang="zh-CN" sz="1600" dirty="0">
                <a:cs typeface="+mn-ea"/>
                <a:sym typeface="+mn-lt"/>
              </a:rPr>
              <a:t>start</a:t>
            </a:r>
            <a:r>
              <a:rPr lang="zh-CN" altLang="en-US" sz="1600" dirty="0">
                <a:cs typeface="+mn-ea"/>
                <a:sym typeface="+mn-lt"/>
              </a:rPr>
              <a:t>和</a:t>
            </a:r>
            <a:r>
              <a:rPr lang="en-US" altLang="zh-CN" sz="1600" dirty="0">
                <a:cs typeface="+mn-ea"/>
                <a:sym typeface="+mn-lt"/>
              </a:rPr>
              <a:t>count</a:t>
            </a:r>
            <a:r>
              <a:rPr lang="zh-CN" altLang="en-US" sz="1600" dirty="0">
                <a:cs typeface="+mn-ea"/>
                <a:sym typeface="+mn-lt"/>
              </a:rPr>
              <a:t>都被指定时，在开始计算要返回的</a:t>
            </a:r>
            <a:r>
              <a:rPr lang="en-US" altLang="zh-CN" sz="1600" dirty="0">
                <a:cs typeface="+mn-ea"/>
                <a:sym typeface="+mn-lt"/>
              </a:rPr>
              <a:t>count</a:t>
            </a:r>
            <a:r>
              <a:rPr lang="zh-CN" altLang="en-US" sz="1600" dirty="0">
                <a:cs typeface="+mn-ea"/>
                <a:sym typeface="+mn-lt"/>
              </a:rPr>
              <a:t>行之前会跳过</a:t>
            </a:r>
            <a:r>
              <a:rPr lang="en-US" altLang="zh-CN" sz="1600" dirty="0">
                <a:cs typeface="+mn-ea"/>
                <a:sym typeface="+mn-lt"/>
              </a:rPr>
              <a:t>start</a:t>
            </a:r>
            <a:r>
              <a:rPr lang="zh-CN" altLang="en-US" sz="1600" dirty="0">
                <a:cs typeface="+mn-ea"/>
                <a:sym typeface="+mn-lt"/>
              </a:rPr>
              <a:t>行。</a:t>
            </a:r>
            <a:endParaRPr lang="zh-CN" altLang="en-US" sz="1600" dirty="0">
              <a:cs typeface="+mn-ea"/>
              <a:sym typeface="+mn-lt"/>
            </a:endParaRPr>
          </a:p>
          <a:p>
            <a:pPr lvl="1"/>
            <a:r>
              <a:rPr lang="en-US" altLang="zh-CN" sz="1600" dirty="0">
                <a:cs typeface="+mn-ea"/>
                <a:sym typeface="+mn-lt"/>
              </a:rPr>
              <a:t>LIMIT 5,20</a:t>
            </a:r>
            <a:r>
              <a:rPr lang="zh-CN" altLang="en-US" sz="1600" dirty="0">
                <a:cs typeface="+mn-ea"/>
                <a:sym typeface="+mn-lt"/>
              </a:rPr>
              <a:t>与</a:t>
            </a:r>
            <a:r>
              <a:rPr lang="en-US" altLang="zh-CN" sz="1600" dirty="0">
                <a:cs typeface="+mn-ea"/>
                <a:sym typeface="+mn-lt"/>
              </a:rPr>
              <a:t>LIMIT 20 OFFSET 5</a:t>
            </a:r>
            <a:r>
              <a:rPr lang="zh-CN" altLang="en-US" sz="1600" dirty="0">
                <a:cs typeface="+mn-ea"/>
                <a:sym typeface="+mn-lt"/>
              </a:rPr>
              <a:t>及</a:t>
            </a:r>
            <a:r>
              <a:rPr lang="en-US" altLang="zh-CN" sz="1600" dirty="0">
                <a:cs typeface="+mn-ea"/>
                <a:sym typeface="+mn-lt"/>
              </a:rPr>
              <a:t>OFFSET 5 LIMIT 20</a:t>
            </a:r>
            <a:r>
              <a:rPr lang="zh-CN" altLang="en-US" sz="1600" dirty="0">
                <a:cs typeface="+mn-ea"/>
                <a:sym typeface="+mn-lt"/>
              </a:rPr>
              <a:t>等效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endParaRPr lang="zh-CN" altLang="en-US" sz="1800" dirty="0" smtClean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8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601710" y="2663584"/>
            <a:ext cx="325524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LIMIT { count | ALL }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601710" y="3565603"/>
            <a:ext cx="325524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OFFSET start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数据查询</a:t>
            </a:r>
            <a:endParaRPr lang="en-US" altLang="zh-CN" b="1" dirty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数据操作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数据定义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数据控制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其他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数据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限制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(</a:t>
            </a:r>
            <a:r>
              <a:rPr lang="en-US" altLang="zh-CN" dirty="0">
                <a:latin typeface="+mn-lt"/>
                <a:cs typeface="+mn-ea"/>
                <a:sym typeface="+mn-lt"/>
              </a:rPr>
              <a:t>2)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latin typeface="+mn-lt"/>
                <a:cs typeface="+mn-ea"/>
                <a:sym typeface="+mn-lt"/>
              </a:rPr>
              <a:t>示例：查询下表 </a:t>
            </a:r>
            <a:r>
              <a:rPr lang="en-US" altLang="zh-CN" sz="2200" dirty="0" err="1">
                <a:latin typeface="+mn-lt"/>
                <a:cs typeface="+mn-ea"/>
                <a:sym typeface="+mn-lt"/>
              </a:rPr>
              <a:t>bonuses_depa</a:t>
            </a:r>
            <a:r>
              <a:rPr lang="zh-CN" altLang="en-US" sz="2200" dirty="0">
                <a:latin typeface="+mn-lt"/>
                <a:cs typeface="+mn-ea"/>
                <a:sym typeface="+mn-lt"/>
              </a:rPr>
              <a:t>中的员工信息。通过增加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LIMIT 2 OFFSET 1</a:t>
            </a:r>
            <a:r>
              <a:rPr lang="zh-CN" altLang="en-US" sz="2200" dirty="0">
                <a:latin typeface="+mn-lt"/>
                <a:cs typeface="+mn-ea"/>
                <a:sym typeface="+mn-lt"/>
              </a:rPr>
              <a:t>限定查询时跳过前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1</a:t>
            </a:r>
            <a:r>
              <a:rPr lang="zh-CN" altLang="en-US" sz="2200" dirty="0">
                <a:latin typeface="+mn-lt"/>
                <a:cs typeface="+mn-ea"/>
                <a:sym typeface="+mn-lt"/>
              </a:rPr>
              <a:t>行后，查询总共</a:t>
            </a:r>
            <a:r>
              <a:rPr lang="en-US" altLang="zh-CN" sz="2200" dirty="0">
                <a:latin typeface="+mn-lt"/>
                <a:cs typeface="+mn-ea"/>
                <a:sym typeface="+mn-lt"/>
              </a:rPr>
              <a:t>2</a:t>
            </a:r>
            <a:r>
              <a:rPr lang="zh-CN" altLang="en-US" sz="2200" dirty="0">
                <a:latin typeface="+mn-lt"/>
                <a:cs typeface="+mn-ea"/>
                <a:sym typeface="+mn-lt"/>
              </a:rPr>
              <a:t>行数据。</a:t>
            </a:r>
            <a:endParaRPr lang="zh-CN" altLang="en-US" sz="2200" dirty="0">
              <a:latin typeface="+mn-lt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29626" y="2690260"/>
          <a:ext cx="67327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536332"/>
                <a:gridCol w="2824835"/>
                <a:gridCol w="112965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1323121" y="4489332"/>
            <a:ext cx="10095585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name, job, bonus FROM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LIMIT 2 OFFSET 1;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NAME                                         JOB          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-------------------------------------------- ------------------------------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xufeng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 document developer             6000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denggui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  quality control                9000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5015880" y="2215912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数据查询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 smtClean="0">
                <a:latin typeface="+mn-lt"/>
                <a:cs typeface="+mn-ea"/>
                <a:sym typeface="+mn-lt"/>
              </a:rPr>
              <a:t>数据操作</a:t>
            </a:r>
            <a:endParaRPr lang="en-US" altLang="zh-CN" b="1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控制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其他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数据插入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功能描述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在表中插入新的数据。</a:t>
            </a:r>
            <a:endParaRPr lang="zh-CN" altLang="en-US" dirty="0" smtClean="0">
              <a:sym typeface="+mn-lt"/>
            </a:endParaRPr>
          </a:p>
          <a:p>
            <a:pPr marL="302260" lvl="1" indent="-302260" algn="just">
              <a:spcBef>
                <a:spcPts val="79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Huawei Sans" panose="020C0503030203020204" pitchFamily="34" charset="0"/>
                <a:sym typeface="+mn-lt"/>
              </a:rPr>
              <a:t>注意事项</a:t>
            </a:r>
            <a:endParaRPr lang="en-US" altLang="zh-CN" sz="2200" dirty="0">
              <a:cs typeface="Huawei Sans" panose="020C0503030203020204" pitchFamily="34" charset="0"/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只有拥有表</a:t>
            </a:r>
            <a:r>
              <a:rPr lang="en-US" altLang="zh-CN" dirty="0" smtClean="0">
                <a:sym typeface="+mn-lt"/>
              </a:rPr>
              <a:t>INSERT</a:t>
            </a:r>
            <a:r>
              <a:rPr lang="zh-CN" altLang="en-US" dirty="0" smtClean="0">
                <a:sym typeface="+mn-lt"/>
              </a:rPr>
              <a:t>权限的用户，才可以向表中插入数据。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如果使用</a:t>
            </a:r>
            <a:r>
              <a:rPr lang="en-US" altLang="zh-CN" dirty="0" smtClean="0">
                <a:sym typeface="+mn-lt"/>
              </a:rPr>
              <a:t>RETURNING</a:t>
            </a:r>
            <a:r>
              <a:rPr lang="zh-CN" altLang="en-US" dirty="0" smtClean="0">
                <a:sym typeface="+mn-lt"/>
              </a:rPr>
              <a:t>子句，用户必须要有该表的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权限。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如果使用</a:t>
            </a:r>
            <a:r>
              <a:rPr lang="en-US" altLang="zh-CN" dirty="0" smtClean="0">
                <a:sym typeface="+mn-lt"/>
              </a:rPr>
              <a:t>query</a:t>
            </a:r>
            <a:r>
              <a:rPr lang="zh-CN" altLang="en-US" dirty="0" smtClean="0">
                <a:sym typeface="+mn-lt"/>
              </a:rPr>
              <a:t>子句插入来自查询里的数据行，用户还需要拥有在查询里使用的表的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权限。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INSERT</a:t>
            </a:r>
            <a:r>
              <a:rPr lang="zh-CN" altLang="en-US" dirty="0" smtClean="0">
                <a:sym typeface="+mn-lt"/>
              </a:rPr>
              <a:t>事务提交是默认开启的。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数据插入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语法格式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INSERT</a:t>
            </a:r>
            <a:r>
              <a:rPr lang="zh-CN" altLang="en-US" smtClean="0">
                <a:sym typeface="+mn-lt"/>
              </a:rPr>
              <a:t>语句有三种形式。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值插入，构造一行记录并插入到表中。</a:t>
            </a:r>
            <a:endParaRPr lang="en-US" altLang="zh-CN" smtClean="0">
              <a:sym typeface="+mn-lt"/>
            </a:endParaRPr>
          </a:p>
          <a:p>
            <a:pPr lvl="1"/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查询插入，通过</a:t>
            </a:r>
            <a:r>
              <a:rPr lang="en-US" altLang="zh-CN" smtClean="0">
                <a:sym typeface="+mn-lt"/>
              </a:rPr>
              <a:t>SELECT</a:t>
            </a:r>
            <a:r>
              <a:rPr lang="zh-CN" altLang="en-US" smtClean="0">
                <a:sym typeface="+mn-lt"/>
              </a:rPr>
              <a:t>子句返回的结果集构造一行或多行记录插入到表中。</a:t>
            </a:r>
            <a:endParaRPr lang="zh-CN" altLang="en-US" smtClean="0">
              <a:sym typeface="+mn-lt"/>
            </a:endParaRPr>
          </a:p>
          <a:p>
            <a:pPr lvl="1"/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先插入记录，如果报主键冲突错误则执行</a:t>
            </a:r>
            <a:r>
              <a:rPr lang="en-US" altLang="zh-CN" smtClean="0">
                <a:sym typeface="+mn-lt"/>
              </a:rPr>
              <a:t>UPDATE</a:t>
            </a:r>
            <a:r>
              <a:rPr lang="zh-CN" altLang="en-US" smtClean="0">
                <a:sym typeface="+mn-lt"/>
              </a:rPr>
              <a:t>操作，更新指定字段值。</a:t>
            </a:r>
            <a:endParaRPr lang="zh-CN" altLang="en-US" smtClean="0">
              <a:sym typeface="+mn-lt"/>
            </a:endParaRPr>
          </a:p>
          <a:p>
            <a:pPr lvl="1"/>
            <a:endParaRPr lang="en-US" altLang="zh-CN" smtClean="0">
              <a:sym typeface="+mn-lt"/>
            </a:endParaRPr>
          </a:p>
          <a:p>
            <a:pPr lvl="1"/>
            <a:endParaRPr lang="en-US" altLang="zh-CN" smtClean="0">
              <a:sym typeface="+mn-lt"/>
            </a:endParaRPr>
          </a:p>
          <a:p>
            <a:pPr lvl="1"/>
            <a:endParaRPr lang="zh-CN" altLang="en-US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800" y="2893705"/>
            <a:ext cx="939774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INSERT </a:t>
            </a:r>
            <a:r>
              <a:rPr lang="en-US" altLang="zh-CN" sz="1600" dirty="0" smtClean="0">
                <a:cs typeface="+mn-ea"/>
                <a:sym typeface="+mn-lt"/>
              </a:rPr>
              <a:t>[</a:t>
            </a:r>
            <a:r>
              <a:rPr lang="en-US" altLang="zh-CN" sz="1600" dirty="0">
                <a:cs typeface="+mn-ea"/>
                <a:sym typeface="+mn-lt"/>
              </a:rPr>
              <a:t>IGNORE] [INTO] </a:t>
            </a:r>
            <a:r>
              <a:rPr lang="en-US" altLang="zh-CN" sz="1600" dirty="0" err="1">
                <a:cs typeface="+mn-ea"/>
                <a:sym typeface="+mn-lt"/>
              </a:rPr>
              <a:t>tbl_name</a:t>
            </a:r>
            <a:r>
              <a:rPr lang="en-US" altLang="zh-CN" sz="1600" dirty="0">
                <a:cs typeface="+mn-ea"/>
                <a:sym typeface="+mn-lt"/>
              </a:rPr>
              <a:t> [PARTITION (</a:t>
            </a:r>
            <a:r>
              <a:rPr lang="en-US" altLang="zh-CN" sz="1600" dirty="0" err="1">
                <a:cs typeface="+mn-ea"/>
                <a:sym typeface="+mn-lt"/>
              </a:rPr>
              <a:t>partition_name</a:t>
            </a:r>
            <a:r>
              <a:rPr lang="en-US" altLang="zh-CN" sz="1600" dirty="0">
                <a:cs typeface="+mn-ea"/>
                <a:sym typeface="+mn-lt"/>
              </a:rPr>
              <a:t> [, </a:t>
            </a:r>
            <a:r>
              <a:rPr lang="en-US" altLang="zh-CN" sz="1600" dirty="0" err="1">
                <a:cs typeface="+mn-ea"/>
                <a:sym typeface="+mn-lt"/>
              </a:rPr>
              <a:t>partition_name</a:t>
            </a:r>
            <a:r>
              <a:rPr lang="en-US" altLang="zh-CN" sz="1600" dirty="0">
                <a:cs typeface="+mn-ea"/>
                <a:sym typeface="+mn-lt"/>
              </a:rPr>
              <a:t>] ...)] [(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r>
              <a:rPr lang="en-US" altLang="zh-CN" sz="1600" dirty="0">
                <a:cs typeface="+mn-ea"/>
                <a:sym typeface="+mn-lt"/>
              </a:rPr>
              <a:t> [, 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r>
              <a:rPr lang="en-US" altLang="zh-CN" sz="1600" dirty="0">
                <a:cs typeface="+mn-ea"/>
                <a:sym typeface="+mn-lt"/>
              </a:rPr>
              <a:t>] ...)] </a:t>
            </a:r>
            <a:r>
              <a:rPr lang="en-US" altLang="zh-CN" sz="1600" dirty="0">
                <a:latin typeface="Huawei Sans" panose="020C0503030203020204" pitchFamily="34" charset="0"/>
                <a:cs typeface="Huawei Sans" panose="020C0503030203020204" pitchFamily="34" charset="0"/>
              </a:rPr>
              <a:t>[VALUES | VALUE] </a:t>
            </a:r>
            <a:r>
              <a:rPr lang="en-US" altLang="zh-CN" sz="1600" dirty="0" smtClean="0">
                <a:latin typeface="Huawei Sans" panose="020C0503030203020204" pitchFamily="34" charset="0"/>
                <a:cs typeface="Huawei Sans" panose="020C0503030203020204" pitchFamily="34" charset="0"/>
              </a:rPr>
              <a:t>( </a:t>
            </a:r>
            <a:r>
              <a:rPr lang="en-US" altLang="zh-CN" sz="1600" i="1" dirty="0">
                <a:latin typeface="Huawei Sans" panose="020C0503030203020204" pitchFamily="34" charset="0"/>
                <a:cs typeface="Huawei Sans" panose="020C0503030203020204" pitchFamily="34" charset="0"/>
              </a:rPr>
              <a:t>expression </a:t>
            </a:r>
            <a:r>
              <a:rPr lang="en-US" altLang="zh-CN" sz="1600" dirty="0">
                <a:latin typeface="Huawei Sans" panose="020C0503030203020204" pitchFamily="34" charset="0"/>
                <a:cs typeface="Huawei Sans" panose="020C0503030203020204" pitchFamily="34" charset="0"/>
              </a:rPr>
              <a:t>[ , ... ] </a:t>
            </a:r>
            <a:r>
              <a:rPr lang="en-US" altLang="zh-CN" sz="1600" dirty="0" smtClean="0">
                <a:latin typeface="Huawei Sans" panose="020C0503030203020204" pitchFamily="34" charset="0"/>
                <a:cs typeface="Huawei Sans" panose="020C0503030203020204" pitchFamily="34" charset="0"/>
              </a:rPr>
              <a:t>)</a:t>
            </a:r>
            <a:endParaRPr lang="en-US" altLang="zh-CN" sz="1600" dirty="0">
              <a:latin typeface="Huawei Sans" panose="020C0503030203020204" pitchFamily="34" charset="0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800" y="3942957"/>
            <a:ext cx="939774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INSERT </a:t>
            </a:r>
            <a:r>
              <a:rPr lang="en-US" altLang="zh-CN" sz="1600" dirty="0" smtClean="0">
                <a:cs typeface="+mn-ea"/>
                <a:sym typeface="+mn-lt"/>
              </a:rPr>
              <a:t>[</a:t>
            </a:r>
            <a:r>
              <a:rPr lang="en-US" altLang="zh-CN" sz="1600" dirty="0">
                <a:cs typeface="+mn-ea"/>
                <a:sym typeface="+mn-lt"/>
              </a:rPr>
              <a:t>IGNORE] [INTO] </a:t>
            </a:r>
            <a:r>
              <a:rPr lang="en-US" altLang="zh-CN" sz="1600" dirty="0" err="1">
                <a:cs typeface="+mn-ea"/>
                <a:sym typeface="+mn-lt"/>
              </a:rPr>
              <a:t>tbl_name</a:t>
            </a:r>
            <a:r>
              <a:rPr lang="en-US" altLang="zh-CN" sz="1600" dirty="0">
                <a:cs typeface="+mn-ea"/>
                <a:sym typeface="+mn-lt"/>
              </a:rPr>
              <a:t> [PARTITION (</a:t>
            </a:r>
            <a:r>
              <a:rPr lang="en-US" altLang="zh-CN" sz="1600" dirty="0" err="1">
                <a:cs typeface="+mn-ea"/>
                <a:sym typeface="+mn-lt"/>
              </a:rPr>
              <a:t>partition_name</a:t>
            </a:r>
            <a:r>
              <a:rPr lang="en-US" altLang="zh-CN" sz="1600" dirty="0">
                <a:cs typeface="+mn-ea"/>
                <a:sym typeface="+mn-lt"/>
              </a:rPr>
              <a:t> [, </a:t>
            </a:r>
            <a:r>
              <a:rPr lang="en-US" altLang="zh-CN" sz="1600" dirty="0" err="1">
                <a:cs typeface="+mn-ea"/>
                <a:sym typeface="+mn-lt"/>
              </a:rPr>
              <a:t>partition_name</a:t>
            </a:r>
            <a:r>
              <a:rPr lang="en-US" altLang="zh-CN" sz="1600" dirty="0">
                <a:cs typeface="+mn-ea"/>
                <a:sym typeface="+mn-lt"/>
              </a:rPr>
              <a:t>] ...)] [(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r>
              <a:rPr lang="en-US" altLang="zh-CN" sz="1600" dirty="0">
                <a:cs typeface="+mn-ea"/>
                <a:sym typeface="+mn-lt"/>
              </a:rPr>
              <a:t> [, 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r>
              <a:rPr lang="en-US" altLang="zh-CN" sz="1600" dirty="0">
                <a:cs typeface="+mn-ea"/>
                <a:sym typeface="+mn-lt"/>
              </a:rPr>
              <a:t>] ...)] [AS </a:t>
            </a:r>
            <a:r>
              <a:rPr lang="en-US" altLang="zh-CN" sz="1600" dirty="0" err="1">
                <a:cs typeface="+mn-ea"/>
                <a:sym typeface="+mn-lt"/>
              </a:rPr>
              <a:t>row_alias</a:t>
            </a:r>
            <a:r>
              <a:rPr lang="en-US" altLang="zh-CN" sz="1600" dirty="0">
                <a:cs typeface="+mn-ea"/>
                <a:sym typeface="+mn-lt"/>
              </a:rPr>
              <a:t>[(</a:t>
            </a:r>
            <a:r>
              <a:rPr lang="en-US" altLang="zh-CN" sz="1600" dirty="0" err="1">
                <a:cs typeface="+mn-ea"/>
                <a:sym typeface="+mn-lt"/>
              </a:rPr>
              <a:t>col_alias</a:t>
            </a:r>
            <a:r>
              <a:rPr lang="en-US" altLang="zh-CN" sz="1600" dirty="0">
                <a:cs typeface="+mn-ea"/>
                <a:sym typeface="+mn-lt"/>
              </a:rPr>
              <a:t> [, </a:t>
            </a:r>
            <a:r>
              <a:rPr lang="en-US" altLang="zh-CN" sz="1600" dirty="0" err="1">
                <a:cs typeface="+mn-ea"/>
                <a:sym typeface="+mn-lt"/>
              </a:rPr>
              <a:t>col_alias</a:t>
            </a:r>
            <a:r>
              <a:rPr lang="en-US" altLang="zh-CN" sz="1600" dirty="0">
                <a:cs typeface="+mn-ea"/>
                <a:sym typeface="+mn-lt"/>
              </a:rPr>
              <a:t>] ...)]] </a:t>
            </a:r>
            <a:r>
              <a:rPr lang="en-US" altLang="zh-CN" sz="1600" dirty="0" err="1">
                <a:latin typeface="Huawei Sans" panose="020C0503030203020204" pitchFamily="34" charset="0"/>
                <a:cs typeface="Huawei Sans" panose="020C0503030203020204" pitchFamily="34" charset="0"/>
              </a:rPr>
              <a:t>select_clause</a:t>
            </a:r>
            <a:endParaRPr lang="en-US" altLang="zh-CN" sz="1600" dirty="0">
              <a:latin typeface="Huawei Sans" panose="020C0503030203020204" pitchFamily="34" charset="0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594800" y="5033988"/>
            <a:ext cx="939774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[IGNORE] [INTO]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tbl_name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[PARTITION 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partition_name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partition_name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 ...)] [AS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row_alias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col_alias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col_alias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 ...)]]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ON DUPLICATE KEY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UPDATE]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assignment_list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数据插入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示例：向表</a:t>
            </a:r>
            <a:r>
              <a:rPr lang="en-US" altLang="zh-CN" sz="1800" dirty="0" smtClean="0">
                <a:sym typeface="+mn-lt"/>
              </a:rPr>
              <a:t>training1</a:t>
            </a:r>
            <a:r>
              <a:rPr lang="zh-CN" altLang="en-US" sz="1800" dirty="0" smtClean="0">
                <a:sym typeface="+mn-lt"/>
              </a:rPr>
              <a:t>中插入数据。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创建表</a:t>
            </a:r>
            <a:r>
              <a:rPr lang="en-US" altLang="zh-CN" sz="1600" dirty="0" smtClean="0">
                <a:sym typeface="+mn-lt"/>
              </a:rPr>
              <a:t>training1</a:t>
            </a:r>
            <a:r>
              <a:rPr lang="zh-CN" altLang="en-US" sz="1600" dirty="0" smtClean="0">
                <a:sym typeface="+mn-lt"/>
              </a:rPr>
              <a:t>。</a:t>
            </a:r>
            <a:endParaRPr lang="en-US" altLang="zh-CN" sz="1600" dirty="0" smtClean="0">
              <a:sym typeface="+mn-lt"/>
            </a:endParaRPr>
          </a:p>
          <a:p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值插入：向表</a:t>
            </a:r>
            <a:r>
              <a:rPr lang="en-US" altLang="zh-CN" sz="1600" dirty="0" smtClean="0">
                <a:sym typeface="+mn-lt"/>
              </a:rPr>
              <a:t>training1</a:t>
            </a:r>
            <a:r>
              <a:rPr lang="zh-CN" altLang="en-US" sz="1600" dirty="0" smtClean="0">
                <a:sym typeface="+mn-lt"/>
              </a:rPr>
              <a:t>中插入一条记录。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查询插入：通过子查询向表</a:t>
            </a:r>
            <a:r>
              <a:rPr lang="en-US" altLang="zh-CN" sz="1600" dirty="0" smtClean="0">
                <a:sym typeface="+mn-lt"/>
              </a:rPr>
              <a:t>training1</a:t>
            </a:r>
            <a:r>
              <a:rPr lang="zh-CN" altLang="en-US" sz="1600" dirty="0" smtClean="0">
                <a:sym typeface="+mn-lt"/>
              </a:rPr>
              <a:t>表中插入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表的所有数据。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主键冲突错误，</a:t>
            </a:r>
            <a:r>
              <a:rPr lang="zh-CN" altLang="en-US" sz="1600" dirty="0">
                <a:sym typeface="+mn-lt"/>
              </a:rPr>
              <a:t>执行</a:t>
            </a:r>
            <a:r>
              <a:rPr lang="en-US" altLang="zh-CN" sz="1600" dirty="0">
                <a:sym typeface="+mn-lt"/>
              </a:rPr>
              <a:t>UPDATE</a:t>
            </a:r>
            <a:r>
              <a:rPr lang="zh-CN" altLang="en-US" sz="1600" dirty="0">
                <a:sym typeface="+mn-lt"/>
              </a:rPr>
              <a:t>操作。</a:t>
            </a:r>
            <a:endParaRPr lang="en-US" altLang="zh-CN" sz="1600" dirty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448496" y="2235974"/>
            <a:ext cx="9073008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training1(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INT NOT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NULL,course_name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CHAR(50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),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exam_date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DATETIME,score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448496" y="3094750"/>
            <a:ext cx="9073008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training1(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)VALUES(1,'information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safety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','2017-06-26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12:00:00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',95);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448496" y="3997641"/>
            <a:ext cx="9073008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INSERT INTO training1 SELECT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*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training;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448496" y="4896416"/>
            <a:ext cx="9073008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创建主键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ALTER TABLE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training1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ADD PRIMARY KEY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插入记录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INTO training1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VALUES (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'master all kinds of thinking methonds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'2017-07-25 12:00:00',97) ON DUPLICATE KEY UPDATE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= 'master all kinds of thinking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methonds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exam_date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='2017-07-25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12:00:00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',score = 97;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数据修改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功能描述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更新表中行的值。</a:t>
            </a:r>
            <a:endParaRPr lang="zh-CN" altLang="en-US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注意事项：</a:t>
            </a:r>
            <a:endParaRPr lang="zh-CN" altLang="en-US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UPDATE</a:t>
            </a:r>
            <a:r>
              <a:rPr lang="zh-CN" altLang="en-US" smtClean="0">
                <a:sym typeface="+mn-lt"/>
              </a:rPr>
              <a:t>事务提交是默认开启的。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执行该语句的用户需要有表的</a:t>
            </a:r>
            <a:r>
              <a:rPr lang="en-US" altLang="zh-CN" smtClean="0">
                <a:sym typeface="+mn-lt"/>
              </a:rPr>
              <a:t>UPDATE</a:t>
            </a:r>
            <a:r>
              <a:rPr lang="zh-CN" altLang="en-US" smtClean="0">
                <a:sym typeface="+mn-lt"/>
              </a:rPr>
              <a:t>权限。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数据修改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table_reference</a:t>
            </a:r>
            <a:r>
              <a:rPr lang="zh-CN" altLang="en-US" sz="2000" dirty="0">
                <a:cs typeface="+mn-ea"/>
                <a:sym typeface="+mn-lt"/>
              </a:rPr>
              <a:t>子句。</a:t>
            </a:r>
            <a:endParaRPr lang="zh-CN" altLang="en-US" sz="2000" dirty="0">
              <a:cs typeface="+mn-ea"/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join_table</a:t>
            </a:r>
            <a:r>
              <a:rPr lang="zh-CN" altLang="en-US" sz="2000" dirty="0">
                <a:cs typeface="+mn-ea"/>
                <a:sym typeface="+mn-lt"/>
              </a:rPr>
              <a:t>子句</a:t>
            </a:r>
            <a:r>
              <a:rPr lang="zh-CN" altLang="en-US" sz="2000" dirty="0" smtClean="0">
                <a:cs typeface="+mn-ea"/>
                <a:sym typeface="+mn-lt"/>
              </a:rPr>
              <a:t>。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endParaRPr lang="en-US" altLang="zh-CN" sz="2000" dirty="0">
              <a:cs typeface="+mn-ea"/>
              <a:sym typeface="+mn-lt"/>
            </a:endParaRPr>
          </a:p>
          <a:p>
            <a:pPr lvl="1"/>
            <a:r>
              <a:rPr lang="zh-CN" altLang="en-US" sz="2000" dirty="0">
                <a:cs typeface="+mn-ea"/>
                <a:sym typeface="+mn-lt"/>
              </a:rPr>
              <a:t>其中，只有在使用</a:t>
            </a:r>
            <a:r>
              <a:rPr lang="en-US" altLang="zh-CN" sz="2000" dirty="0" err="1">
                <a:cs typeface="+mn-ea"/>
                <a:sym typeface="+mn-lt"/>
              </a:rPr>
              <a:t>join_table</a:t>
            </a:r>
            <a:r>
              <a:rPr lang="zh-CN" altLang="en-US" sz="2000" dirty="0">
                <a:cs typeface="+mn-ea"/>
                <a:sym typeface="+mn-lt"/>
              </a:rPr>
              <a:t>子句时支持使用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col_name</a:t>
            </a:r>
            <a:r>
              <a:rPr lang="en-US" altLang="zh-CN" sz="2000" dirty="0">
                <a:cs typeface="+mn-ea"/>
                <a:sym typeface="+mn-lt"/>
              </a:rPr>
              <a:t>[,...]) = (expression[,...]) 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zh-CN" altLang="en-US" sz="2000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注：在安全模式下，不使用</a:t>
            </a:r>
            <a:r>
              <a:rPr lang="en-US" altLang="zh-CN" dirty="0" smtClean="0">
                <a:sym typeface="+mn-lt"/>
              </a:rPr>
              <a:t>where</a:t>
            </a:r>
            <a:r>
              <a:rPr lang="zh-CN" altLang="en-US" dirty="0" smtClean="0">
                <a:sym typeface="+mn-lt"/>
              </a:rPr>
              <a:t>条件子句或不使用索引加</a:t>
            </a:r>
            <a:r>
              <a:rPr lang="en-US" altLang="zh-CN" dirty="0" smtClean="0">
                <a:sym typeface="+mn-lt"/>
              </a:rPr>
              <a:t>limit</a:t>
            </a:r>
            <a:r>
              <a:rPr lang="zh-CN" altLang="en-US" dirty="0" smtClean="0">
                <a:sym typeface="+mn-lt"/>
              </a:rPr>
              <a:t>限制，无法进行</a:t>
            </a:r>
            <a:r>
              <a:rPr lang="en-US" altLang="zh-CN" dirty="0" smtClean="0">
                <a:sym typeface="+mn-lt"/>
              </a:rPr>
              <a:t>update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delete</a:t>
            </a:r>
            <a:r>
              <a:rPr lang="zh-CN" altLang="en-US" dirty="0" smtClean="0">
                <a:sym typeface="+mn-lt"/>
              </a:rPr>
              <a:t>操作。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85799" y="1857928"/>
            <a:ext cx="9406745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UPDATE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SET { [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= expression] [ , ... ] | 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[,...]) = (SELECT expression[,...]) } [ WHERE condition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85799" y="3117698"/>
            <a:ext cx="9397744" cy="827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{ 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table_name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join_table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585799" y="4517020"/>
            <a:ext cx="939774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[LEFT [OUTER] | RIGHT [OUTER] | INNER ] JOIN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ON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conditional_expr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数据修改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示例：更新表</a:t>
            </a:r>
            <a:r>
              <a:rPr lang="en-US" altLang="zh-CN" sz="1800" dirty="0" smtClean="0">
                <a:sym typeface="+mn-lt"/>
              </a:rPr>
              <a:t>training</a:t>
            </a:r>
            <a:r>
              <a:rPr lang="zh-CN" altLang="en-US" sz="1800" dirty="0" smtClean="0">
                <a:sym typeface="+mn-lt"/>
              </a:rPr>
              <a:t>中</a:t>
            </a:r>
            <a:r>
              <a:rPr lang="en-US" altLang="zh-CN" sz="1800" dirty="0" smtClean="0">
                <a:sym typeface="+mn-lt"/>
              </a:rPr>
              <a:t>ID</a:t>
            </a:r>
            <a:r>
              <a:rPr lang="zh-CN" altLang="en-US" sz="1800" dirty="0" smtClean="0">
                <a:sym typeface="+mn-lt"/>
              </a:rPr>
              <a:t>和表</a:t>
            </a:r>
            <a:r>
              <a:rPr lang="en-US" altLang="zh-CN" sz="1800" dirty="0" smtClean="0">
                <a:sym typeface="+mn-lt"/>
              </a:rPr>
              <a:t>education</a:t>
            </a:r>
            <a:r>
              <a:rPr lang="zh-CN" altLang="en-US" sz="1800" dirty="0" smtClean="0">
                <a:sym typeface="+mn-lt"/>
              </a:rPr>
              <a:t>中</a:t>
            </a:r>
            <a:r>
              <a:rPr lang="en-US" altLang="zh-CN" sz="1800" dirty="0" err="1" smtClean="0">
                <a:sym typeface="+mn-lt"/>
              </a:rPr>
              <a:t>staff_id</a:t>
            </a:r>
            <a:r>
              <a:rPr lang="zh-CN" altLang="en-US" sz="1800" dirty="0" smtClean="0">
                <a:sym typeface="+mn-lt"/>
              </a:rPr>
              <a:t>相同的记录，修改</a:t>
            </a:r>
            <a:r>
              <a:rPr lang="en-US" altLang="zh-CN" sz="1800" dirty="0" err="1" smtClean="0">
                <a:sym typeface="+mn-lt"/>
              </a:rPr>
              <a:t>first_name</a:t>
            </a:r>
            <a:r>
              <a:rPr lang="zh-CN" altLang="en-US" sz="1800" dirty="0" smtClean="0">
                <a:sym typeface="+mn-lt"/>
              </a:rPr>
              <a:t>为其他值。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删除表</a:t>
            </a:r>
            <a:r>
              <a:rPr lang="en-US" altLang="zh-CN" sz="1600" dirty="0" smtClean="0">
                <a:sym typeface="+mn-lt"/>
              </a:rPr>
              <a:t>education</a:t>
            </a:r>
            <a:r>
              <a:rPr lang="zh-CN" altLang="en-US" sz="1600" dirty="0" smtClean="0">
                <a:sym typeface="+mn-lt"/>
              </a:rPr>
              <a:t>、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创建表</a:t>
            </a:r>
            <a:r>
              <a:rPr lang="en-US" altLang="zh-CN" sz="1600" dirty="0" smtClean="0">
                <a:sym typeface="+mn-lt"/>
              </a:rPr>
              <a:t>education</a:t>
            </a:r>
            <a:r>
              <a:rPr lang="zh-CN" altLang="en-US" sz="1600" dirty="0" smtClean="0">
                <a:sym typeface="+mn-lt"/>
              </a:rPr>
              <a:t>、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插入记录。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更新表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中</a:t>
            </a:r>
            <a:r>
              <a:rPr lang="en-US" altLang="zh-CN" sz="1600" dirty="0" err="1" smtClean="0">
                <a:sym typeface="+mn-lt"/>
              </a:rPr>
              <a:t>staff_id</a:t>
            </a:r>
            <a:r>
              <a:rPr lang="zh-CN" altLang="en-US" sz="1600" dirty="0" smtClean="0">
                <a:sym typeface="+mn-lt"/>
              </a:rPr>
              <a:t>和表</a:t>
            </a:r>
            <a:r>
              <a:rPr lang="en-US" altLang="zh-CN" sz="1600" dirty="0" smtClean="0">
                <a:sym typeface="+mn-lt"/>
              </a:rPr>
              <a:t>education</a:t>
            </a:r>
            <a:r>
              <a:rPr lang="zh-CN" altLang="en-US" sz="1600" dirty="0" smtClean="0">
                <a:sym typeface="+mn-lt"/>
              </a:rPr>
              <a:t>中</a:t>
            </a:r>
            <a:r>
              <a:rPr lang="en-US" altLang="zh-CN" sz="1600" dirty="0" err="1" smtClean="0">
                <a:sym typeface="+mn-lt"/>
              </a:rPr>
              <a:t>staff_id</a:t>
            </a:r>
            <a:r>
              <a:rPr lang="zh-CN" altLang="en-US" sz="1600" dirty="0" smtClean="0">
                <a:sym typeface="+mn-lt"/>
              </a:rPr>
              <a:t>相同的记录的</a:t>
            </a:r>
            <a:r>
              <a:rPr lang="en-US" altLang="zh-CN" sz="1600" dirty="0" err="1" smtClean="0">
                <a:sym typeface="+mn-lt"/>
              </a:rPr>
              <a:t>first_name</a:t>
            </a:r>
            <a:r>
              <a:rPr lang="zh-CN" altLang="en-US" sz="1600" dirty="0" smtClean="0">
                <a:sym typeface="+mn-lt"/>
              </a:rPr>
              <a:t>字段。</a:t>
            </a:r>
            <a:endParaRPr lang="zh-CN" altLang="en-US" sz="1600" dirty="0" smtClean="0">
              <a:sym typeface="+mn-lt"/>
            </a:endParaRPr>
          </a:p>
          <a:p>
            <a:pPr lvl="1"/>
            <a:endParaRPr lang="zh-CN" altLang="en-US" sz="1600" dirty="0" smtClean="0">
              <a:sym typeface="+mn-lt"/>
            </a:endParaRPr>
          </a:p>
          <a:p>
            <a:endParaRPr lang="zh-CN" altLang="en-US" sz="1800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800" y="2141613"/>
            <a:ext cx="9001698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DROP TABLE IF EXISTS education;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DROP TABLE IF EXISTS training;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799" y="2990422"/>
            <a:ext cx="9001699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education(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INT primary key,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first_name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VARCHAR(20));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INT primary key,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first_name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VARCHAR(20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));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599136" y="3854181"/>
            <a:ext cx="8997363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education VALUES(1, 'ALICE');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education VALUES(2, 'BROWN');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 VALUES(1, 'ALICE');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 VALUES(1, 'ALICE');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 VALUES(1, 'ALICE');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 VALUES(3, 'BOB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594800" y="5643141"/>
            <a:ext cx="9001700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UPDATE training INNER JOIN education ON </a:t>
            </a:r>
            <a:r>
              <a:rPr lang="en-US" altLang="zh-CN" sz="1400" dirty="0" err="1">
                <a:cs typeface="+mn-ea"/>
                <a:sym typeface="+mn-lt"/>
              </a:rPr>
              <a:t>training.staff_id</a:t>
            </a:r>
            <a:r>
              <a:rPr lang="en-US" altLang="zh-CN" sz="1400" dirty="0">
                <a:cs typeface="+mn-ea"/>
                <a:sym typeface="+mn-lt"/>
              </a:rPr>
              <a:t> = </a:t>
            </a:r>
            <a:r>
              <a:rPr lang="en-US" altLang="zh-CN" sz="1400" dirty="0" err="1">
                <a:cs typeface="+mn-ea"/>
                <a:sym typeface="+mn-lt"/>
              </a:rPr>
              <a:t>education.staff_id</a:t>
            </a:r>
            <a:r>
              <a:rPr lang="en-US" altLang="zh-CN" sz="1400" dirty="0">
                <a:cs typeface="+mn-ea"/>
                <a:sym typeface="+mn-lt"/>
              </a:rPr>
              <a:t> SET </a:t>
            </a:r>
            <a:r>
              <a:rPr lang="en-US" altLang="zh-CN" sz="1400" dirty="0" err="1">
                <a:cs typeface="+mn-ea"/>
                <a:sym typeface="+mn-lt"/>
              </a:rPr>
              <a:t>training.first_name</a:t>
            </a:r>
            <a:r>
              <a:rPr lang="en-US" altLang="zh-CN" sz="1400" dirty="0">
                <a:cs typeface="+mn-ea"/>
                <a:sym typeface="+mn-lt"/>
              </a:rPr>
              <a:t> = 'ALAN';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数据删除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功能描述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从表中删除行。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注意事项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执行该语句的用户需要有表的</a:t>
            </a:r>
            <a:r>
              <a:rPr lang="en-US" altLang="zh-CN" dirty="0" smtClean="0">
                <a:sym typeface="+mn-lt"/>
              </a:rPr>
              <a:t>DELETE</a:t>
            </a:r>
            <a:r>
              <a:rPr lang="zh-CN" altLang="en-US" dirty="0" smtClean="0">
                <a:sym typeface="+mn-lt"/>
              </a:rPr>
              <a:t>权限。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DELETE</a:t>
            </a:r>
            <a:r>
              <a:rPr lang="zh-CN" altLang="en-US" dirty="0" smtClean="0">
                <a:sym typeface="+mn-lt"/>
              </a:rPr>
              <a:t>事务提交是默认开启的。</a:t>
            </a:r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数据删除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sz="2000" dirty="0">
                <a:cs typeface="+mn-ea"/>
                <a:sym typeface="+mn-lt"/>
              </a:rPr>
              <a:t>删除表中与另一个表匹配的行</a:t>
            </a:r>
            <a:r>
              <a:rPr lang="zh-CN" altLang="en-US" sz="2000" dirty="0" smtClean="0">
                <a:cs typeface="+mn-ea"/>
                <a:sym typeface="+mn-lt"/>
              </a:rPr>
              <a:t>记录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endParaRPr lang="en-US" altLang="zh-CN" sz="2000" dirty="0">
              <a:cs typeface="+mn-ea"/>
              <a:sym typeface="+mn-lt"/>
            </a:endParaRPr>
          </a:p>
          <a:p>
            <a:pPr lvl="1"/>
            <a:r>
              <a:rPr lang="zh-CN" altLang="en-US" sz="2000" dirty="0" smtClean="0">
                <a:cs typeface="+mn-ea"/>
                <a:sym typeface="+mn-lt"/>
              </a:rPr>
              <a:t>或者</a:t>
            </a:r>
            <a:endParaRPr lang="en-US" altLang="zh-CN" dirty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313764" y="1792415"/>
            <a:ext cx="9534761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DELETE 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table_name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WHERE condition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ORDER BY  {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column_name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[ ASC | DESC ] [ NULLS FIRST | NULLS LAST ] } [ , ... ]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   LIMIT [ start, ] count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| LIMIT count OFFSET start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   | OFFSET start[ LIMIT count ] ]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317612" y="4129594"/>
            <a:ext cx="9534761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DELETE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table_ref_list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join_table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1313765" y="5091324"/>
            <a:ext cx="9534761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DELETE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table_ref_list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USING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join_table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简单查询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日常查询中，最常用的是通过</a:t>
            </a:r>
            <a:r>
              <a:rPr lang="en-US" altLang="zh-CN" dirty="0" smtClean="0">
                <a:sym typeface="+mn-lt"/>
              </a:rPr>
              <a:t>FROM</a:t>
            </a:r>
            <a:r>
              <a:rPr lang="zh-CN" altLang="en-US" dirty="0" smtClean="0">
                <a:sym typeface="+mn-lt"/>
              </a:rPr>
              <a:t>子句实现的查询。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语法格式：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使用方法：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关键字之后和</a:t>
            </a:r>
            <a:r>
              <a:rPr lang="en-US" altLang="zh-CN" dirty="0" smtClean="0">
                <a:sym typeface="+mn-lt"/>
              </a:rPr>
              <a:t>FROM</a:t>
            </a:r>
            <a:r>
              <a:rPr lang="zh-CN" altLang="en-US" dirty="0" smtClean="0">
                <a:sym typeface="+mn-lt"/>
              </a:rPr>
              <a:t>子句之前出现的表达式称为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项。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项用于指定要查询的列，</a:t>
            </a:r>
            <a:r>
              <a:rPr lang="en-US" altLang="zh-CN" dirty="0" smtClean="0">
                <a:sym typeface="+mn-lt"/>
              </a:rPr>
              <a:t>FROM</a:t>
            </a:r>
            <a:r>
              <a:rPr lang="zh-CN" altLang="en-US" dirty="0" smtClean="0">
                <a:sym typeface="+mn-lt"/>
              </a:rPr>
              <a:t>指定要从哪个表中查询。如果要查询所有列，可以在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后面使用*号，如果只查询特定的列，可以直接在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后面指定列名，列名之间用逗号隔开。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19175" y="2477327"/>
            <a:ext cx="5904656" cy="3964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SELECT [ , ... ] FROM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[ , ... ] 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数据删除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示例：删除表</a:t>
            </a:r>
            <a:r>
              <a:rPr lang="en-US" altLang="zh-CN" sz="1800" dirty="0" smtClean="0">
                <a:sym typeface="+mn-lt"/>
              </a:rPr>
              <a:t>training</a:t>
            </a:r>
            <a:r>
              <a:rPr lang="zh-CN" altLang="en-US" sz="1800" dirty="0" smtClean="0">
                <a:sym typeface="+mn-lt"/>
              </a:rPr>
              <a:t>中</a:t>
            </a:r>
            <a:r>
              <a:rPr lang="en-US" altLang="zh-CN" sz="1800" dirty="0" err="1" smtClean="0">
                <a:sym typeface="+mn-lt"/>
              </a:rPr>
              <a:t>staff_id</a:t>
            </a:r>
            <a:r>
              <a:rPr lang="zh-CN" altLang="en-US" sz="1800" dirty="0" smtClean="0">
                <a:sym typeface="+mn-lt"/>
              </a:rPr>
              <a:t>为</a:t>
            </a:r>
            <a:r>
              <a:rPr lang="en-US" altLang="zh-CN" sz="1800" dirty="0" smtClean="0">
                <a:sym typeface="+mn-lt"/>
              </a:rPr>
              <a:t>10</a:t>
            </a:r>
            <a:r>
              <a:rPr lang="zh-CN" altLang="en-US" sz="1800" dirty="0" smtClean="0">
                <a:sym typeface="+mn-lt"/>
              </a:rPr>
              <a:t>且用户名为“</a:t>
            </a:r>
            <a:r>
              <a:rPr lang="en-US" altLang="zh-CN" sz="1800" dirty="0" smtClean="0">
                <a:sym typeface="+mn-lt"/>
              </a:rPr>
              <a:t>INFORMATION SAFETY”</a:t>
            </a:r>
            <a:r>
              <a:rPr lang="zh-CN" altLang="en-US" sz="1800" dirty="0" smtClean="0">
                <a:sym typeface="+mn-lt"/>
              </a:rPr>
              <a:t>的培训记录。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删除表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创建表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向表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中插入记录。</a:t>
            </a:r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endParaRPr lang="en-US" altLang="zh-CN" sz="16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删除表</a:t>
            </a:r>
            <a:r>
              <a:rPr lang="en-US" altLang="zh-CN" sz="1600" dirty="0" smtClean="0">
                <a:sym typeface="+mn-lt"/>
              </a:rPr>
              <a:t>training</a:t>
            </a:r>
            <a:r>
              <a:rPr lang="zh-CN" altLang="en-US" sz="1600" dirty="0" smtClean="0">
                <a:sym typeface="+mn-lt"/>
              </a:rPr>
              <a:t>中同时匹配</a:t>
            </a:r>
            <a:r>
              <a:rPr lang="en-US" altLang="zh-CN" sz="1600" dirty="0" err="1" smtClean="0">
                <a:sym typeface="+mn-lt"/>
              </a:rPr>
              <a:t>course_name</a:t>
            </a:r>
            <a:r>
              <a:rPr lang="en-US" altLang="zh-CN" sz="1600" dirty="0" smtClean="0">
                <a:sym typeface="+mn-lt"/>
              </a:rPr>
              <a:t>='INFORMATION SAFETY'</a:t>
            </a:r>
            <a:r>
              <a:rPr lang="zh-CN" altLang="en-US" sz="1600" dirty="0" smtClean="0">
                <a:sym typeface="+mn-lt"/>
              </a:rPr>
              <a:t>和</a:t>
            </a:r>
            <a:r>
              <a:rPr lang="en-US" altLang="zh-CN" sz="1600" dirty="0" err="1" smtClean="0">
                <a:sym typeface="+mn-lt"/>
              </a:rPr>
              <a:t>staff_id</a:t>
            </a:r>
            <a:r>
              <a:rPr lang="en-US" altLang="zh-CN" sz="1600" dirty="0" smtClean="0">
                <a:sym typeface="+mn-lt"/>
              </a:rPr>
              <a:t>=10</a:t>
            </a:r>
            <a:r>
              <a:rPr lang="zh-CN" altLang="en-US" sz="1600" dirty="0" smtClean="0">
                <a:sym typeface="+mn-lt"/>
              </a:rPr>
              <a:t>的记录。</a:t>
            </a:r>
            <a:endParaRPr lang="zh-CN" altLang="en-US" sz="1600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800" y="2300255"/>
            <a:ext cx="8316924" cy="273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DROP TABLE IF EXISTS training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800" y="3132130"/>
            <a:ext cx="8316924" cy="273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CREATE TABLE training(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INT NOT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NULL,course_name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CHAR(50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),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exam_date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DATETIME,score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INT);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594800" y="3951969"/>
            <a:ext cx="8316924" cy="11966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INTO training(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)VALUES(10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'SQL majorization','2017-06-25 12:00:00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',90);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INTO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training(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)VALUES(10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,'INFORMATION SAFETY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','2017-06-26 12:00:00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',95);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INSERT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INTO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training(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)VALUES(10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,'MASTER ALL KINDS OF THINKING METHONDS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','2017-07-25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12:00:00',97);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607902" y="5704601"/>
            <a:ext cx="8316924" cy="273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DELETE FROM training WHERE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='INFORMATION SAFETY' AND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=10;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数据查询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>
                <a:latin typeface="+mn-lt"/>
                <a:cs typeface="+mn-ea"/>
                <a:sym typeface="+mn-lt"/>
              </a:rPr>
              <a:t>数据定义</a:t>
            </a:r>
            <a:endParaRPr lang="en-US" altLang="zh-CN" b="1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控制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其他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数据库对象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什么是数据库对象？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数据库对象是数据库的组成部分，数据库对象主要包含：表，索引，视图，存储过程，缺省值，规则，触发器，用户，函数等。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表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表是数据库中的一种特殊数据结构，用于存储数据对象以及对象之间的关系，由行和列组成的。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索引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索引是对数据库表中一列或多列的值进行排序的一种结构，使用索引可快速访问数据库表中的特定信息。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视图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视图是从一个或几个基本表中导出的虚表，可用于控制用户对数据访问。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存储过程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存储过程是一组为了完成特定功能的</a:t>
            </a:r>
            <a:r>
              <a:rPr lang="en-US" altLang="zh-CN" sz="1600" dirty="0" smtClean="0">
                <a:sym typeface="+mn-lt"/>
              </a:rPr>
              <a:t>SQL</a:t>
            </a:r>
            <a:r>
              <a:rPr lang="zh-CN" altLang="en-US" sz="1600" dirty="0" smtClean="0">
                <a:sym typeface="+mn-lt"/>
              </a:rPr>
              <a:t>语句的集合。一般用于报表统计、数据迁移等。</a:t>
            </a:r>
            <a:endParaRPr lang="zh-CN" altLang="en-US" sz="16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数据库对象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>
                <a:sym typeface="+mn-lt"/>
              </a:rPr>
              <a:t>缺省值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缺省值是当在表中创建列或插入数据时，对没有指定其具体值的列或列数据项赋予事先设定好的值。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规则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规则是对数据库表中数据信息的限制。它限定的是表的列。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触发器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触发器是一种特殊类型的存储过程，通过指定的事件触发执行。一般用于数据审计、数据备份等。</a:t>
            </a:r>
            <a:endParaRPr lang="zh-CN" altLang="en-US" sz="1600" dirty="0" smtClean="0">
              <a:sym typeface="+mn-lt"/>
            </a:endParaRPr>
          </a:p>
          <a:p>
            <a:r>
              <a:rPr lang="zh-CN" altLang="en-US" sz="1800" dirty="0" smtClean="0">
                <a:sym typeface="+mn-lt"/>
              </a:rPr>
              <a:t>函数</a:t>
            </a:r>
            <a:endParaRPr lang="zh-CN" altLang="en-US" sz="1800" dirty="0" smtClean="0">
              <a:sym typeface="+mn-lt"/>
            </a:endParaRPr>
          </a:p>
          <a:p>
            <a:pPr lvl="1"/>
            <a:r>
              <a:rPr lang="zh-CN" altLang="en-US" sz="1600" dirty="0" smtClean="0">
                <a:sym typeface="+mn-lt"/>
              </a:rPr>
              <a:t>函数是对一些业务逻辑的封装，以完成特定的功能。函数执行完成后会返回执行结果。</a:t>
            </a:r>
            <a:endParaRPr lang="zh-CN" altLang="en-US" sz="16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DDL</a:t>
            </a:r>
            <a:r>
              <a:rPr lang="zh-CN" altLang="en-US" dirty="0" smtClean="0">
                <a:sym typeface="+mn-lt"/>
              </a:rPr>
              <a:t>分类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DDL</a:t>
            </a:r>
            <a:r>
              <a:rPr lang="zh-CN" altLang="en-US" dirty="0" smtClean="0">
                <a:sym typeface="+mn-lt"/>
              </a:rPr>
              <a:t>（</a:t>
            </a:r>
            <a:r>
              <a:rPr lang="en-US" altLang="zh-CN" dirty="0" smtClean="0">
                <a:sym typeface="+mn-lt"/>
              </a:rPr>
              <a:t>Data Definition Language</a:t>
            </a:r>
            <a:r>
              <a:rPr lang="zh-CN" altLang="en-US" dirty="0" smtClean="0">
                <a:sym typeface="+mn-lt"/>
              </a:rPr>
              <a:t>数据定义语言），用于定义或修改数据库中的对象，主要分为三种类型语句：</a:t>
            </a:r>
            <a:r>
              <a:rPr lang="en-US" altLang="zh-CN" dirty="0" smtClean="0">
                <a:sym typeface="+mn-lt"/>
              </a:rPr>
              <a:t>CREATE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ALTER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DROP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CREATE</a:t>
            </a:r>
            <a:r>
              <a:rPr lang="zh-CN" altLang="en-US" dirty="0" smtClean="0">
                <a:sym typeface="+mn-lt"/>
              </a:rPr>
              <a:t>用来创建数据库对象；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ALTER </a:t>
            </a:r>
            <a:r>
              <a:rPr lang="zh-CN" altLang="en-US" dirty="0" smtClean="0">
                <a:sym typeface="+mn-lt"/>
              </a:rPr>
              <a:t>用来修改数据库对象的属性；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DROP</a:t>
            </a:r>
            <a:r>
              <a:rPr lang="zh-CN" altLang="en-US" dirty="0" smtClean="0">
                <a:sym typeface="+mn-lt"/>
              </a:rPr>
              <a:t>则是用来删除数据库对象；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定义表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表是数据库中的一种特殊数据结构，用于存储数据对象以及对象之间的关系。所涉及的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语句如下表所示。</a:t>
            </a:r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29443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创建表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CREATE TABLE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修改表属性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ALTER TABLE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删除表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DROP TABLE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删除表中所有数据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TRUNCATE TABLE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5015880" y="2351578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表的</a:t>
            </a:r>
            <a:r>
              <a:rPr lang="en-US" altLang="zh-CN" sz="2000" b="1" dirty="0" smtClean="0">
                <a:cs typeface="+mn-ea"/>
                <a:sym typeface="+mn-lt"/>
              </a:rPr>
              <a:t>SQL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创建表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marL="0" indent="0">
              <a:buNone/>
            </a:pP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注意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创建当前用户的表，用户需要被授予</a:t>
            </a:r>
            <a:r>
              <a:rPr lang="en-US" altLang="zh-CN" dirty="0" smtClean="0">
                <a:sym typeface="+mn-lt"/>
              </a:rPr>
              <a:t>CREATE TABLE</a:t>
            </a:r>
            <a:r>
              <a:rPr lang="zh-CN" altLang="en-US" dirty="0" smtClean="0">
                <a:sym typeface="+mn-lt"/>
              </a:rPr>
              <a:t>系统权限。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其中，表名、列名（数据类型）在创建表时必须指定。</a:t>
            </a:r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35460" y="2033845"/>
            <a:ext cx="8928992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[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TEMPORARY ] TABLE [ IF NOT EXISTS ][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database_name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.]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table_name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relational_properties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| [ (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column_name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[ DEFAULT expr [ ON UPDATE expr ] ] [ AUTO_INCREMENT ] [COMMENT 'string']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[COLLATE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collation_name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] [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inline_constraint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] |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out_of_line_constraint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[ ,...] ) ] AS query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}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[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physical_properties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]</a:t>
            </a:r>
            <a:b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[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table_properties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]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创建表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参数说明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TEMPORARY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创建临时表。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IF NOT EXISTS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创建表时，如果表已经存在，则不做改动直接返回；如果表不存在，则创建新表。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err="1" smtClean="0">
                <a:sym typeface="+mn-lt"/>
              </a:rPr>
              <a:t>table_name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表名，不能和用户下表重名。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err="1" smtClean="0">
                <a:sym typeface="+mn-lt"/>
              </a:rPr>
              <a:t>relational_properties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表属性，包括列名、类型、行内约束和行外约束。</a:t>
            </a:r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创建表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创建表</a:t>
            </a:r>
            <a:r>
              <a:rPr lang="en-US" altLang="zh-CN" dirty="0" smtClean="0">
                <a:sym typeface="+mn-lt"/>
              </a:rPr>
              <a:t>education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r>
              <a:rPr lang="zh-CN" altLang="en-US" sz="2000" dirty="0">
                <a:cs typeface="+mn-ea"/>
                <a:sym typeface="+mn-lt"/>
              </a:rPr>
              <a:t>创建分区表</a:t>
            </a:r>
            <a:r>
              <a:rPr lang="en-US" altLang="zh-CN" sz="2000" dirty="0">
                <a:cs typeface="+mn-ea"/>
                <a:sym typeface="+mn-lt"/>
              </a:rPr>
              <a:t>training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zh-CN" altLang="en-US" sz="2000" dirty="0">
              <a:cs typeface="+mn-ea"/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800" y="2366687"/>
            <a:ext cx="8605656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education(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INT,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higest_degree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CHAR(8) NOT NULL,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graduate_school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VARCHAR(64),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graduate_date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DATETIME,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education_note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VARCHAR(70));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4800" y="3409522"/>
            <a:ext cx="8605656" cy="2027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INT NOT NULL,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CHAR(20),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course_period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DATETIME,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exam_date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DATETIME, score INT)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PARTITION BY RANGE(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(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PARTITION training1 VALUES LESS THAN(100),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PARTITION training2 VALUES LESS THAN(200),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PARTITION training3 VALUES LESS THAN(300),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PARTITION training4 VALUES LESS THAN(MAXVALUE)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修改表属性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ALTER TABLE</a:t>
            </a:r>
            <a:r>
              <a:rPr lang="zh-CN" altLang="en-US" smtClean="0">
                <a:sym typeface="+mn-lt"/>
              </a:rPr>
              <a:t>功能指通过更改、添加、删除列和约束来更改表的定义，功能包括：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列的添加、删除、修改、重命名。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约束的添加、删除。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约束的启动和禁用。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修改分区的名称。</a:t>
            </a:r>
            <a:endParaRPr lang="zh-CN" altLang="en-US" dirty="0" smtClean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简单查询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示例：创建一个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表，并向表中插入三行数据后。查看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表的所有列。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后面使用*号查询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表中的所有列。</a:t>
            </a:r>
            <a:endParaRPr lang="zh-CN" altLang="en-US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2"/>
            <a:endParaRPr lang="en-US" altLang="zh-CN" dirty="0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29340" y="2019214"/>
            <a:ext cx="9460421" cy="2027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创建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training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表。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CREATE TABLE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INT NOT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NULL,course_name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CHAR(50),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exam_date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DATETIME,score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INT);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向表中插入三行数据。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)VALUES(10,'SQL majorization',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'2017-06-25 12:00:00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',90); 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)VALUES(10,'information safety',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'2017-06-26 12:00:00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',95); 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INSERT INTO training(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staff_id,course_name,exam_date,score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)VALUES(10,'master all kinds of thinking methonds','2017-07-25 12:00:00',97);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029340" y="4834684"/>
            <a:ext cx="9460421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* FROM training;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COURSE_NAME                                EXAM_DATE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SCORE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 ------------------------------------------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SQL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majorization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2017-06-25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12:00:00    90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information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safety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2017-06-26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12:00:00    95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10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master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all kinds of thinking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methonds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2017-07-25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12:00:00    97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修改表属性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注意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增加表中列属性时，保证表中无记录。</a:t>
            </a:r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修改表中列属性时，保证表中数据类型不冲突，如有冲突需要将该列的值至为</a:t>
            </a:r>
            <a:r>
              <a:rPr lang="en-US" altLang="zh-CN" sz="1800" dirty="0" smtClean="0">
                <a:sym typeface="+mn-lt"/>
              </a:rPr>
              <a:t>NULL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 smtClean="0">
              <a:sym typeface="+mn-lt"/>
            </a:endParaRPr>
          </a:p>
          <a:p>
            <a:pPr marL="302260" lvl="1" indent="-302260" algn="just">
              <a:spcBef>
                <a:spcPts val="79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Huawei Sans" panose="020C0503030203020204" pitchFamily="34" charset="0"/>
                <a:sym typeface="+mn-lt"/>
              </a:rPr>
              <a:t>语法格式</a:t>
            </a:r>
            <a:endParaRPr lang="en-US" altLang="zh-CN" sz="2000" dirty="0">
              <a:cs typeface="Huawei Sans" panose="020C0503030203020204" pitchFamily="34" charset="0"/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11215" y="3419820"/>
            <a:ext cx="9577064" cy="27970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ALTER TABLE </a:t>
            </a:r>
            <a:r>
              <a:rPr lang="en-US" altLang="zh-CN" sz="1600" dirty="0" err="1" smtClean="0">
                <a:cs typeface="+mn-ea"/>
                <a:sym typeface="+mn-lt"/>
              </a:rPr>
              <a:t>table_name</a:t>
            </a:r>
            <a:br>
              <a:rPr lang="en-US" altLang="zh-CN" sz="1600" dirty="0">
                <a:cs typeface="+mn-ea"/>
                <a:sym typeface="+mn-lt"/>
              </a:rPr>
            </a:br>
            <a:r>
              <a:rPr lang="en-US" altLang="zh-CN" sz="1600" dirty="0">
                <a:cs typeface="+mn-ea"/>
                <a:sym typeface="+mn-lt"/>
              </a:rPr>
              <a:t>{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| ADD [COLUMN] 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err="1">
                <a:cs typeface="+mn-ea"/>
                <a:sym typeface="+mn-lt"/>
              </a:rPr>
              <a:t>column_definition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| </a:t>
            </a:r>
            <a:r>
              <a:rPr lang="en-US" altLang="zh-CN" sz="1600" dirty="0">
                <a:cs typeface="+mn-ea"/>
                <a:sym typeface="+mn-lt"/>
              </a:rPr>
              <a:t>ADD {INDEX | KEY} [</a:t>
            </a:r>
            <a:r>
              <a:rPr lang="en-US" altLang="zh-CN" sz="1600" dirty="0" err="1">
                <a:cs typeface="+mn-ea"/>
                <a:sym typeface="+mn-lt"/>
              </a:rPr>
              <a:t>index_name</a:t>
            </a:r>
            <a:r>
              <a:rPr lang="en-US" altLang="zh-CN" sz="1600" dirty="0">
                <a:cs typeface="+mn-ea"/>
                <a:sym typeface="+mn-lt"/>
              </a:rPr>
              <a:t>][</a:t>
            </a:r>
            <a:r>
              <a:rPr lang="en-US" altLang="zh-CN" sz="1600" dirty="0" err="1">
                <a:cs typeface="+mn-ea"/>
                <a:sym typeface="+mn-lt"/>
              </a:rPr>
              <a:t>index_type</a:t>
            </a:r>
            <a:r>
              <a:rPr lang="en-US" altLang="zh-CN" sz="1600" dirty="0">
                <a:cs typeface="+mn-ea"/>
                <a:sym typeface="+mn-lt"/>
              </a:rPr>
              <a:t>] (</a:t>
            </a:r>
            <a:r>
              <a:rPr lang="en-US" altLang="zh-CN" sz="1600" dirty="0" err="1">
                <a:cs typeface="+mn-ea"/>
                <a:sym typeface="+mn-lt"/>
              </a:rPr>
              <a:t>key_part</a:t>
            </a:r>
            <a:r>
              <a:rPr lang="en-US" altLang="zh-CN" sz="1600" dirty="0">
                <a:cs typeface="+mn-ea"/>
                <a:sym typeface="+mn-lt"/>
              </a:rPr>
              <a:t>,...) [</a:t>
            </a:r>
            <a:r>
              <a:rPr lang="en-US" altLang="zh-CN" sz="1600" dirty="0" err="1">
                <a:cs typeface="+mn-ea"/>
                <a:sym typeface="+mn-lt"/>
              </a:rPr>
              <a:t>index_option</a:t>
            </a:r>
            <a:r>
              <a:rPr lang="en-US" altLang="zh-CN" sz="1600" dirty="0">
                <a:cs typeface="+mn-ea"/>
                <a:sym typeface="+mn-lt"/>
              </a:rPr>
              <a:t>] ...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| ADD {FULLTEXT | SPATIAL} [INDEX | KEY] [</a:t>
            </a:r>
            <a:r>
              <a:rPr lang="en-US" altLang="zh-CN" sz="1600" dirty="0" err="1">
                <a:cs typeface="+mn-ea"/>
                <a:sym typeface="+mn-lt"/>
              </a:rPr>
              <a:t>index_name</a:t>
            </a:r>
            <a:r>
              <a:rPr lang="en-US" altLang="zh-CN" sz="1600" dirty="0">
                <a:cs typeface="+mn-ea"/>
                <a:sym typeface="+mn-lt"/>
              </a:rPr>
              <a:t>](</a:t>
            </a:r>
            <a:r>
              <a:rPr lang="en-US" altLang="zh-CN" sz="1600" dirty="0" err="1">
                <a:cs typeface="+mn-ea"/>
                <a:sym typeface="+mn-lt"/>
              </a:rPr>
              <a:t>key_part</a:t>
            </a:r>
            <a:r>
              <a:rPr lang="en-US" altLang="zh-CN" sz="1600" dirty="0">
                <a:cs typeface="+mn-ea"/>
                <a:sym typeface="+mn-lt"/>
              </a:rPr>
              <a:t>,...) [</a:t>
            </a:r>
            <a:r>
              <a:rPr lang="en-US" altLang="zh-CN" sz="1600" dirty="0" err="1">
                <a:cs typeface="+mn-ea"/>
                <a:sym typeface="+mn-lt"/>
              </a:rPr>
              <a:t>index_option</a:t>
            </a:r>
            <a:r>
              <a:rPr lang="en-US" altLang="zh-CN" sz="1600" dirty="0">
                <a:cs typeface="+mn-ea"/>
                <a:sym typeface="+mn-lt"/>
              </a:rPr>
              <a:t>] ...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| ADD [CONSTRAINT [symbol]] PRIMARY KEY </a:t>
            </a:r>
            <a:r>
              <a:rPr lang="en-US" altLang="zh-CN" sz="1600" dirty="0" smtClean="0">
                <a:cs typeface="+mn-ea"/>
                <a:sym typeface="+mn-lt"/>
              </a:rPr>
              <a:t>|</a:t>
            </a:r>
            <a:r>
              <a:rPr lang="en-US" altLang="zh-CN" sz="1600" dirty="0">
                <a:cs typeface="+mn-ea"/>
                <a:sym typeface="+mn-lt"/>
              </a:rPr>
              <a:t>UNIQUE [INDEX | KEY]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| DROP </a:t>
            </a:r>
            <a:r>
              <a:rPr lang="en-US" altLang="zh-CN" sz="1600" dirty="0">
                <a:cs typeface="+mn-ea"/>
                <a:sym typeface="+mn-lt"/>
              </a:rPr>
              <a:t>{CHECK | CONSTRAINT} symbol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| ALTER {CHECK | CONSTRAINT} symbol [NOT] ENFORCED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| </a:t>
            </a:r>
            <a:r>
              <a:rPr lang="en-US" altLang="zh-CN" sz="1600" dirty="0">
                <a:cs typeface="+mn-ea"/>
                <a:sym typeface="+mn-lt"/>
              </a:rPr>
              <a:t>DROP [COLUMN] </a:t>
            </a:r>
            <a:r>
              <a:rPr lang="en-US" altLang="zh-CN" sz="1600" dirty="0" err="1">
                <a:cs typeface="+mn-ea"/>
                <a:sym typeface="+mn-lt"/>
              </a:rPr>
              <a:t>col_name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| </a:t>
            </a:r>
            <a:r>
              <a:rPr lang="en-US" altLang="zh-CN" sz="1600" dirty="0">
                <a:cs typeface="+mn-ea"/>
                <a:sym typeface="+mn-lt"/>
              </a:rPr>
              <a:t>RENAME COLUMN </a:t>
            </a:r>
            <a:r>
              <a:rPr lang="en-US" altLang="zh-CN" sz="1600" dirty="0" err="1">
                <a:cs typeface="+mn-ea"/>
                <a:sym typeface="+mn-lt"/>
              </a:rPr>
              <a:t>old_col_name</a:t>
            </a:r>
            <a:r>
              <a:rPr lang="en-US" altLang="zh-CN" sz="1600" dirty="0">
                <a:cs typeface="+mn-ea"/>
                <a:sym typeface="+mn-lt"/>
              </a:rPr>
              <a:t> TO </a:t>
            </a:r>
            <a:r>
              <a:rPr lang="en-US" altLang="zh-CN" sz="1600" dirty="0" err="1">
                <a:cs typeface="+mn-ea"/>
                <a:sym typeface="+mn-lt"/>
              </a:rPr>
              <a:t>new_col_name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}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修改表属性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示例：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en-US" altLang="zh-CN" sz="1800" dirty="0" smtClean="0">
                <a:sym typeface="+mn-lt"/>
              </a:rPr>
              <a:t>training</a:t>
            </a:r>
            <a:r>
              <a:rPr lang="zh-CN" altLang="en-US" sz="1800" dirty="0" smtClean="0">
                <a:sym typeface="+mn-lt"/>
              </a:rPr>
              <a:t>表中添加列</a:t>
            </a:r>
            <a:r>
              <a:rPr lang="en-US" altLang="zh-CN" sz="1800" dirty="0" err="1" smtClean="0">
                <a:sym typeface="+mn-lt"/>
              </a:rPr>
              <a:t>full_masks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 smtClean="0">
              <a:sym typeface="+mn-lt"/>
            </a:endParaRPr>
          </a:p>
          <a:p>
            <a:pPr lvl="1"/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删除列</a:t>
            </a:r>
            <a:r>
              <a:rPr lang="en-US" altLang="zh-CN" sz="1800" dirty="0" err="1">
                <a:cs typeface="+mn-ea"/>
                <a:sym typeface="+mn-lt"/>
              </a:rPr>
              <a:t>course_period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修改列的数据类型</a:t>
            </a:r>
            <a:r>
              <a:rPr lang="zh-CN" altLang="en-US" sz="1800" dirty="0" smtClean="0">
                <a:cs typeface="+mn-ea"/>
                <a:sym typeface="+mn-lt"/>
              </a:rPr>
              <a:t>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endParaRPr lang="en-US" altLang="zh-CN" sz="1800" dirty="0">
              <a:cs typeface="+mn-ea"/>
              <a:sym typeface="+mn-lt"/>
            </a:endParaRPr>
          </a:p>
          <a:p>
            <a:pPr lvl="1"/>
            <a:r>
              <a:rPr lang="zh-CN" altLang="en-US" sz="1800" dirty="0">
                <a:cs typeface="+mn-ea"/>
                <a:sym typeface="+mn-lt"/>
              </a:rPr>
              <a:t>添加约束。</a:t>
            </a:r>
            <a:endParaRPr lang="zh-CN" altLang="en-US" sz="1800" dirty="0">
              <a:cs typeface="+mn-ea"/>
              <a:sym typeface="+mn-lt"/>
            </a:endParaRPr>
          </a:p>
          <a:p>
            <a:pPr lvl="1"/>
            <a:endParaRPr lang="zh-CN" altLang="en-US" sz="1800" dirty="0">
              <a:cs typeface="+mn-ea"/>
              <a:sym typeface="+mn-lt"/>
            </a:endParaRPr>
          </a:p>
          <a:p>
            <a:pPr lvl="1"/>
            <a:endParaRPr lang="zh-CN" altLang="en-US" sz="1800" dirty="0">
              <a:cs typeface="+mn-ea"/>
              <a:sym typeface="+mn-lt"/>
            </a:endParaRPr>
          </a:p>
          <a:p>
            <a:pPr lvl="1"/>
            <a:endParaRPr lang="zh-CN" altLang="en-US" sz="18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177" y="2386961"/>
            <a:ext cx="8029592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ALTER TABLE training ADD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full_masks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INT;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801" y="3274251"/>
            <a:ext cx="8029592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ALTER TABLE training DROP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course_period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594801" y="4291015"/>
            <a:ext cx="8029592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ALTER TABLE training MODIFY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course_name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VARCHAR(60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1594801" y="5210771"/>
            <a:ext cx="8029592" cy="5195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ALTER TABLE training ADD CONSTRAINT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ck_training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CHECK(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&gt;0);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ALTER TABLE training ADD CONSTRAINT </a:t>
            </a:r>
            <a:r>
              <a:rPr lang="en-US" altLang="zh-CN" sz="1400" dirty="0" err="1">
                <a:cs typeface="+mn-ea"/>
                <a:sym typeface="+mn-lt"/>
              </a:rPr>
              <a:t>uk_training</a:t>
            </a:r>
            <a:r>
              <a:rPr lang="en-US" altLang="zh-CN" sz="1400" dirty="0">
                <a:cs typeface="+mn-ea"/>
                <a:sym typeface="+mn-lt"/>
              </a:rPr>
              <a:t> UNIQUE(</a:t>
            </a:r>
            <a:r>
              <a:rPr lang="en-US" altLang="zh-CN" sz="1400" dirty="0" err="1">
                <a:cs typeface="+mn-ea"/>
                <a:sym typeface="+mn-lt"/>
              </a:rPr>
              <a:t>course_name,staff_id</a:t>
            </a:r>
            <a:r>
              <a:rPr lang="en-US" altLang="zh-CN" sz="1400" dirty="0">
                <a:cs typeface="+mn-ea"/>
                <a:sym typeface="+mn-lt"/>
              </a:rPr>
              <a:t>);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删除表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注意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用户需要</a:t>
            </a:r>
            <a:r>
              <a:rPr lang="en-US" altLang="zh-CN" dirty="0" smtClean="0">
                <a:sym typeface="+mn-lt"/>
              </a:rPr>
              <a:t>DROP TABLE</a:t>
            </a:r>
            <a:r>
              <a:rPr lang="zh-CN" altLang="en-US" dirty="0" smtClean="0">
                <a:sym typeface="+mn-lt"/>
              </a:rPr>
              <a:t>权限，普通用户不可以删除系统用户对象。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pPr marL="403225" lvl="1" indent="0">
              <a:buNone/>
            </a:pP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参数说明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CASCADE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RESTRICT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此参数暂时无其他意义，为了移植语法。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81393" y="2990463"/>
            <a:ext cx="10190940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DROP [TEMPORARY] TABLE [ IF EXISTS ] [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database_name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. ]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table_name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[RESTRICT | CASCADE]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删除表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删除表</a:t>
            </a:r>
            <a:r>
              <a:rPr lang="en-US" altLang="zh-CN" dirty="0" smtClean="0">
                <a:sym typeface="+mn-lt"/>
              </a:rPr>
              <a:t>training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r>
              <a:rPr lang="zh-CN" altLang="en-US" sz="2000" dirty="0">
                <a:cs typeface="+mn-ea"/>
                <a:sym typeface="+mn-lt"/>
              </a:rPr>
              <a:t>删除临时表</a:t>
            </a:r>
            <a:r>
              <a:rPr lang="en-US" altLang="zh-CN" sz="2000" dirty="0" err="1">
                <a:cs typeface="+mn-ea"/>
                <a:sym typeface="+mn-lt"/>
              </a:rPr>
              <a:t>tmp_training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zh-CN" altLang="en-US" sz="2000" dirty="0">
              <a:cs typeface="+mn-ea"/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378231" y="2435460"/>
            <a:ext cx="8641660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DROP TABLE IF EXISTS training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378231" y="3541591"/>
            <a:ext cx="8641661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DROP TABLE IF EXISTS </a:t>
            </a:r>
            <a:r>
              <a:rPr lang="en-US" altLang="zh-CN" sz="1600" dirty="0" err="1" smtClean="0">
                <a:cs typeface="+mn-ea"/>
                <a:sym typeface="+mn-lt"/>
              </a:rPr>
              <a:t>tmp_training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定义索引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索引是对数据库表中一列或多列的值进行排序的一种结构，使用索引可快速访问数据库表中的特定信息。所涉及的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语句，如下表所示。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索引按照索引列数分为单列索引和多列索引，按照索引使用方法可以分为普通索引、唯一索引、函数索引、分区索引、全文索引。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4403" y="29746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创建索引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CREATE INDEX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修改索引属性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ALTER INDEX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删除索引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DROP INDEX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5015880" y="2451430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索引的</a:t>
            </a: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SQL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创建索引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功能描述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在指定的表上创建一个索引。索引可以用来提高数据库查询性能，但是不恰当的使用将导致性能下降。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注意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执行该语句的用户需要有</a:t>
            </a:r>
            <a:r>
              <a:rPr lang="en-US" altLang="zh-CN" sz="1800" dirty="0" smtClean="0">
                <a:sym typeface="+mn-lt"/>
              </a:rPr>
              <a:t>INDEX</a:t>
            </a:r>
            <a:r>
              <a:rPr lang="zh-CN" altLang="en-US" sz="1800" dirty="0" smtClean="0">
                <a:sym typeface="+mn-lt"/>
              </a:rPr>
              <a:t>权限，普通用户不可以创建系统用户对象。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语法格式</a:t>
            </a:r>
            <a:endParaRPr lang="en-US" altLang="zh-CN" sz="2000" dirty="0" smtClean="0">
              <a:sym typeface="+mn-lt"/>
            </a:endParaRPr>
          </a:p>
          <a:p>
            <a:pPr lvl="1"/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子句</a:t>
            </a:r>
            <a:r>
              <a:rPr lang="zh-CN" altLang="en-US" sz="1800" dirty="0">
                <a:cs typeface="+mn-ea"/>
                <a:sym typeface="+mn-lt"/>
              </a:rPr>
              <a:t>：</a:t>
            </a:r>
            <a:endParaRPr lang="zh-CN" altLang="en-US" sz="1800" dirty="0">
              <a:cs typeface="+mn-ea"/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94994" y="3782140"/>
            <a:ext cx="1022694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[UNIQUE | FULLTEXT | SPATIAL] </a:t>
            </a:r>
            <a:r>
              <a:rPr lang="en-US" altLang="zh-CN" sz="1600" dirty="0">
                <a:cs typeface="+mn-ea"/>
                <a:sym typeface="+mn-lt"/>
              </a:rPr>
              <a:t>INDEX </a:t>
            </a:r>
            <a:r>
              <a:rPr lang="en-US" altLang="zh-CN" sz="1600" dirty="0" err="1">
                <a:cs typeface="+mn-ea"/>
                <a:sym typeface="+mn-lt"/>
              </a:rPr>
              <a:t>index_name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index_type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 ON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table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key_part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,...)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index_option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 [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algorithm_option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lock_option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 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199456" y="4739288"/>
            <a:ext cx="10230544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key_part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col_name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(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length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)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(expr)}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[ASC | DESC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: {KEY_BLOCK_SIZE [=] value|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index_type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WITH PARSER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parser_name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COMMENT 'string'| {VISIBLE | INVISIBLE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}}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index_type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: USING {BTREE | HASH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}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algorithm_option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: ALGORITHM [=] {DEFAULT | INPLACE | COPY}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lock_option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: LOCK [=] {DEFAULT | NONE | SHARED | EXCLUSIVE}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创建索引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参数说明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UNIQUE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创建唯一性索引，每次添加数据时检测表中是否有重复值。如果插入或更新的值会导致重复的记录时将生成一个错误。</a:t>
            </a:r>
            <a:endParaRPr lang="zh-CN" altLang="en-US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index_name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要创建的索引名。</a:t>
            </a:r>
            <a:endParaRPr lang="zh-CN" altLang="en-US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table_name</a:t>
            </a:r>
            <a:endParaRPr lang="en-US" altLang="zh-CN" smtClean="0">
              <a:sym typeface="+mn-lt"/>
            </a:endParaRPr>
          </a:p>
          <a:p>
            <a:pPr lvl="2"/>
            <a:r>
              <a:rPr lang="zh-CN" altLang="en-US" smtClean="0">
                <a:sym typeface="+mn-lt"/>
              </a:rPr>
              <a:t>要创建索引的表名，可以有用户修饰。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创建索引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在分区表</a:t>
            </a:r>
            <a:r>
              <a:rPr lang="en-US" altLang="zh-CN" dirty="0" smtClean="0">
                <a:sym typeface="+mn-lt"/>
              </a:rPr>
              <a:t>education</a:t>
            </a:r>
            <a:r>
              <a:rPr lang="zh-CN" altLang="en-US" dirty="0" smtClean="0">
                <a:sym typeface="+mn-lt"/>
              </a:rPr>
              <a:t>上创建索引。</a:t>
            </a:r>
            <a:endParaRPr lang="zh-CN" altLang="en-US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06164" y="2065899"/>
            <a:ext cx="10196240" cy="3043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创建分区表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education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CREATE TABLE education(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INT NOT NULL,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degree_id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INT,higest_degree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CHAR(8), 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graduate_school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VARCHAR(64),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graduate_date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DATETIME,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education_note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VARCHAR(70))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PARTITION BY LIST(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degree_id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PARTITION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doctor VALUES in (2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),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PARTITION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master VALUES in (1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),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PARTITION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undergraduate VALUES in (0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创建分区索引。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CREATE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INDEX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idx_training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ON education(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ASC,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higest_degree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修改索引属性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语法格式：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ALTER INDEX </a:t>
            </a:r>
            <a:r>
              <a:rPr lang="en-US" altLang="zh-CN" dirty="0" err="1" smtClean="0">
                <a:sym typeface="+mn-lt"/>
              </a:rPr>
              <a:t>index_name</a:t>
            </a:r>
            <a:r>
              <a:rPr lang="en-US" altLang="zh-CN" dirty="0" smtClean="0">
                <a:sym typeface="+mn-lt"/>
              </a:rPr>
              <a:t> {VISIBLE | INVISIBLE}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VISIBLE | INVISIBLE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默认创建之后为可用状态。使用</a:t>
            </a:r>
            <a:r>
              <a:rPr lang="zh-CN" altLang="en-US" dirty="0" smtClean="0">
                <a:sym typeface="+mn-lt"/>
              </a:rPr>
              <a:t>命令查看：</a:t>
            </a:r>
            <a:r>
              <a:rPr lang="en-US" altLang="zh-CN" dirty="0" smtClean="0">
                <a:sym typeface="+mn-lt"/>
              </a:rPr>
              <a:t>show </a:t>
            </a:r>
            <a:r>
              <a:rPr lang="en-US" altLang="zh-CN" dirty="0">
                <a:sym typeface="+mn-lt"/>
              </a:rPr>
              <a:t>index from posts</a:t>
            </a:r>
            <a:r>
              <a:rPr lang="en-US" altLang="zh-CN" dirty="0" smtClean="0">
                <a:sym typeface="+mn-lt"/>
              </a:rPr>
              <a:t>;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索引状态至为可用和不可用的状态。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RENAME INDEX  </a:t>
            </a:r>
            <a:r>
              <a:rPr lang="en-US" altLang="zh-CN" dirty="0" err="1" smtClean="0">
                <a:sym typeface="+mn-lt"/>
              </a:rPr>
              <a:t>old_name</a:t>
            </a:r>
            <a:r>
              <a:rPr lang="en-US" altLang="zh-CN" dirty="0" smtClean="0">
                <a:sym typeface="+mn-lt"/>
              </a:rPr>
              <a:t> TO </a:t>
            </a:r>
            <a:r>
              <a:rPr lang="en-US" altLang="zh-CN" dirty="0" err="1" smtClean="0">
                <a:sym typeface="+mn-lt"/>
              </a:rPr>
              <a:t>new_name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对索引进行重命名。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23756" y="2078466"/>
            <a:ext cx="9937105" cy="6426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ALTER TABLE </a:t>
            </a:r>
            <a:r>
              <a:rPr lang="en-US" altLang="zh-CN" dirty="0" err="1">
                <a:cs typeface="+mn-ea"/>
                <a:sym typeface="+mn-lt"/>
              </a:rPr>
              <a:t>table_name</a:t>
            </a:r>
            <a:r>
              <a:rPr lang="en-US" altLang="zh-CN" dirty="0">
                <a:cs typeface="+mn-ea"/>
                <a:sym typeface="+mn-lt"/>
              </a:rPr>
              <a:t> {ALTER INDEX </a:t>
            </a:r>
            <a:r>
              <a:rPr lang="en-US" altLang="zh-CN" dirty="0" err="1">
                <a:cs typeface="+mn-ea"/>
                <a:sym typeface="+mn-lt"/>
              </a:rPr>
              <a:t>index_name</a:t>
            </a:r>
            <a:r>
              <a:rPr lang="en-US" altLang="zh-CN" dirty="0">
                <a:cs typeface="+mn-ea"/>
                <a:sym typeface="+mn-lt"/>
              </a:rPr>
              <a:t> {VISIBLE | INVISIBLE} | RENAME INDEX  </a:t>
            </a:r>
            <a:r>
              <a:rPr lang="en-US" altLang="zh-CN" dirty="0" err="1">
                <a:cs typeface="+mn-ea"/>
                <a:sym typeface="+mn-lt"/>
              </a:rPr>
              <a:t>old_name</a:t>
            </a:r>
            <a:r>
              <a:rPr lang="en-US" altLang="zh-CN" dirty="0">
                <a:cs typeface="+mn-ea"/>
                <a:sym typeface="+mn-lt"/>
              </a:rPr>
              <a:t> TO </a:t>
            </a:r>
            <a:r>
              <a:rPr lang="en-US" altLang="zh-CN" dirty="0" err="1">
                <a:cs typeface="+mn-ea"/>
                <a:sym typeface="+mn-lt"/>
              </a:rPr>
              <a:t>new_name</a:t>
            </a:r>
            <a:r>
              <a:rPr lang="en-US" altLang="zh-CN" dirty="0">
                <a:cs typeface="+mn-ea"/>
                <a:sym typeface="+mn-lt"/>
              </a:rPr>
              <a:t>};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修改索引属性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创建索引</a:t>
            </a:r>
            <a:r>
              <a:rPr lang="en-US" altLang="zh-CN" dirty="0" err="1" smtClean="0">
                <a:sym typeface="+mn-lt"/>
              </a:rPr>
              <a:t>idx_posts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将索引状态置为可用。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重命名索引。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11789" y="2487670"/>
            <a:ext cx="9361040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CREATE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INDEX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idx_posts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ON posts(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post_id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ASC,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post_name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11789" y="3469032"/>
            <a:ext cx="9361040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ALTER TABLE posts ALTER INDEX </a:t>
            </a:r>
            <a:r>
              <a:rPr lang="en-US" altLang="zh-CN" dirty="0" err="1" smtClean="0">
                <a:cs typeface="+mn-ea"/>
                <a:sym typeface="+mn-lt"/>
              </a:rPr>
              <a:t>idx_posts</a:t>
            </a:r>
            <a:r>
              <a:rPr lang="en-US" altLang="zh-CN" dirty="0" smtClean="0">
                <a:cs typeface="+mn-ea"/>
                <a:sym typeface="+mn-lt"/>
              </a:rPr>
              <a:t> VISIBLE; 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10410" y="4577776"/>
            <a:ext cx="9361040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ALTER TABLE posts </a:t>
            </a:r>
            <a:r>
              <a:rPr lang="en-US" altLang="zh-CN" dirty="0">
                <a:cs typeface="+mn-ea"/>
                <a:sym typeface="+mn-lt"/>
              </a:rPr>
              <a:t>RENAME INDEX </a:t>
            </a:r>
            <a:r>
              <a:rPr lang="en-US" altLang="zh-CN" dirty="0" err="1" smtClean="0">
                <a:cs typeface="+mn-ea"/>
                <a:sym typeface="+mn-lt"/>
              </a:rPr>
              <a:t>idx_posts</a:t>
            </a:r>
            <a:r>
              <a:rPr lang="en-US" altLang="zh-CN" dirty="0" smtClean="0">
                <a:cs typeface="+mn-ea"/>
                <a:sym typeface="+mn-lt"/>
              </a:rPr>
              <a:t> TO </a:t>
            </a:r>
            <a:r>
              <a:rPr lang="en-US" altLang="zh-CN" dirty="0" err="1" smtClean="0">
                <a:cs typeface="+mn-ea"/>
                <a:sym typeface="+mn-lt"/>
              </a:rPr>
              <a:t>idx_posts_new</a:t>
            </a:r>
            <a:r>
              <a:rPr lang="en-US" altLang="zh-CN" dirty="0" smtClean="0">
                <a:cs typeface="+mn-ea"/>
                <a:sym typeface="+mn-lt"/>
              </a:rPr>
              <a:t>;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去除重复值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DISTINCT</a:t>
            </a:r>
            <a:r>
              <a:rPr lang="zh-CN" altLang="en-US" dirty="0" smtClean="0">
                <a:sym typeface="+mn-lt"/>
              </a:rPr>
              <a:t>关键字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从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的结果集中删除所有重复的行，使结果集中的每行都是唯一的。取值范围：已存在的字段名，或字段表达式。</a:t>
            </a:r>
            <a:endParaRPr lang="en-US" altLang="zh-CN" dirty="0" smtClean="0">
              <a:sym typeface="+mn-lt"/>
            </a:endParaRPr>
          </a:p>
          <a:p>
            <a:pPr marL="302260" lvl="1" indent="-302260" algn="just">
              <a:spcBef>
                <a:spcPts val="79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cs typeface="Huawei Sans" panose="020C0503030203020204" pitchFamily="34" charset="0"/>
                <a:sym typeface="+mn-lt"/>
              </a:rPr>
              <a:t>语法格式</a:t>
            </a:r>
            <a:endParaRPr lang="en-US" altLang="zh-CN" sz="2200" dirty="0">
              <a:cs typeface="Huawei Sans" panose="020C0503030203020204" pitchFamily="34" charset="0"/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如果在</a:t>
            </a:r>
            <a:r>
              <a:rPr lang="en-US" altLang="zh-CN" dirty="0" smtClean="0">
                <a:sym typeface="+mn-lt"/>
              </a:rPr>
              <a:t>DISTINCT</a:t>
            </a:r>
            <a:r>
              <a:rPr lang="zh-CN" altLang="en-US" dirty="0" smtClean="0">
                <a:sym typeface="+mn-lt"/>
              </a:rPr>
              <a:t>关键字后只有一个列，则使用该列来计算重复，如果有两列或者多列，则将使用这些列的组合来进行重复检查。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27459" y="3452643"/>
            <a:ext cx="6264696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SELECT DISTINCT [ , ... ] FROM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table_reference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[ , ... ]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删除索引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语法格式</a:t>
            </a:r>
            <a:endParaRPr lang="en-US" altLang="zh-CN" sz="2000" dirty="0" smtClean="0">
              <a:sym typeface="+mn-lt"/>
            </a:endParaRPr>
          </a:p>
          <a:p>
            <a:endParaRPr lang="en-US" altLang="zh-CN" sz="2000" dirty="0" smtClean="0">
              <a:sym typeface="+mn-lt"/>
            </a:endParaRPr>
          </a:p>
          <a:p>
            <a:endParaRPr lang="en-US" altLang="zh-CN" sz="20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参数说明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en-US" altLang="zh-CN" sz="1800" dirty="0" err="1" smtClean="0">
                <a:sym typeface="+mn-lt"/>
              </a:rPr>
              <a:t>index_name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待删除索引名。</a:t>
            </a:r>
            <a:endParaRPr lang="zh-CN" altLang="en-US" sz="2000" dirty="0" smtClean="0">
              <a:sym typeface="+mn-lt"/>
            </a:endParaRPr>
          </a:p>
          <a:p>
            <a:pPr lvl="1"/>
            <a:r>
              <a:rPr lang="en-US" altLang="zh-CN" sz="1800" dirty="0" smtClean="0">
                <a:sym typeface="+mn-lt"/>
              </a:rPr>
              <a:t>ON </a:t>
            </a:r>
            <a:r>
              <a:rPr lang="en-US" altLang="zh-CN" sz="1800" dirty="0" err="1" smtClean="0">
                <a:sym typeface="+mn-lt"/>
              </a:rPr>
              <a:t>table_name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删除索引时指定表名。</a:t>
            </a:r>
            <a:endParaRPr lang="en-US" altLang="zh-CN" sz="20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示例</a:t>
            </a:r>
            <a:endParaRPr lang="zh-CN" altLang="en-US" sz="20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99295" y="1736812"/>
            <a:ext cx="10226944" cy="1073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DROP INDEX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ON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tbl_name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 [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algorithm_option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lock_option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algorithm_option:ALGORITHM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[=] {DEFAULT | INPLACE | COPY}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lock_option:LOCK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[=] {DEFAULT | NONE | SHARED | EXCLUSIVE}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99295" y="5927556"/>
            <a:ext cx="1022694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DROP INDEX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idx_posts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ON posts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定义视图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视图是从一个或几个基本表中导出的虚表，可用于控制用户对数据访问，所涉及的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语句，如下表所示。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视图与基本表不同，数据库中仅存放视图的定义，而不存放视图对应的数据，这些数据仍存放在原来的基本表中。若基本表中的数据发生变化，从视图中查询出的数据也随之改变。从这个意义上讲，视图就像一个窗口，透过它可以看到数据库中用户感兴趣的数据及变化。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27314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创建视图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CREATE VIEW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删除视图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DROP VIEW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5015880" y="2165808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视图的</a:t>
            </a: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SQL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创建视图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参数说明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[OR REPLACE]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创建视图时，若视图存在则更新。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err="1" smtClean="0">
                <a:sym typeface="+mn-lt"/>
              </a:rPr>
              <a:t>view_name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视图名。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AS subquery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子查询。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99456" y="1963017"/>
            <a:ext cx="9793088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CREATE [ OR REPLACE ] VIEW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view_name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 AS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subquery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创建视图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创建视图</a:t>
            </a:r>
            <a:r>
              <a:rPr lang="en-US" altLang="zh-CN" dirty="0" err="1" smtClean="0">
                <a:sym typeface="+mn-lt"/>
              </a:rPr>
              <a:t>training_view</a:t>
            </a:r>
            <a:r>
              <a:rPr lang="en-US" altLang="zh-CN" dirty="0" smtClean="0">
                <a:sym typeface="+mn-lt"/>
              </a:rPr>
              <a:t> </a:t>
            </a:r>
            <a:r>
              <a:rPr lang="zh-CN" altLang="en-US" dirty="0" smtClean="0">
                <a:sym typeface="+mn-lt"/>
              </a:rPr>
              <a:t>，若该视图存在则更新该视图。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创建视图</a:t>
            </a:r>
            <a:r>
              <a:rPr lang="en-US" altLang="zh-CN" dirty="0" err="1" smtClean="0">
                <a:sym typeface="+mn-lt"/>
              </a:rPr>
              <a:t>privilege_view</a:t>
            </a:r>
            <a:r>
              <a:rPr lang="zh-CN" altLang="en-US" dirty="0" smtClean="0">
                <a:sym typeface="+mn-lt"/>
              </a:rPr>
              <a:t>并指定视图列别名，若该视图存在则更新该视图。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查看视图中的数据，语法和查询表一样。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查看视图结构。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39117" y="2442661"/>
            <a:ext cx="950575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OR REPLACE VIEW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_view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AS 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score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from training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604484" y="3381296"/>
            <a:ext cx="9505757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OR REPLACE VIEW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training_view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staff_id,course_name,exam_date,score,full_masks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 AS SELECT * FROM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training;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602556" y="4495534"/>
            <a:ext cx="9498000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SELECT * 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training_view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604484" y="5532515"/>
            <a:ext cx="9507685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DESCRIBE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training_view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删除视图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参数说明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IF EXISTS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视图存在，则执行删除。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en-US" altLang="zh-CN" dirty="0" err="1" smtClean="0">
                <a:sym typeface="+mn-lt"/>
              </a:rPr>
              <a:t>view_name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待删除的视图名。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示例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35460" y="1984101"/>
            <a:ext cx="8604956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DROP VIEW [ IF EXISTS ]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view_name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235460" y="5629773"/>
            <a:ext cx="8604956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>
                <a:latin typeface="Huawei Sans" panose="020C0503030203020204" pitchFamily="34" charset="0"/>
                <a:cs typeface="Huawei Sans" panose="020C0503030203020204" pitchFamily="34" charset="0"/>
                <a:sym typeface="+mn-lt"/>
              </a:rPr>
              <a:t>DROP VIEW IF EXISTS </a:t>
            </a:r>
            <a:r>
              <a:rPr lang="en-US" altLang="zh-CN" dirty="0" err="1">
                <a:latin typeface="Huawei Sans" panose="020C0503030203020204" pitchFamily="34" charset="0"/>
                <a:cs typeface="Huawei Sans" panose="020C0503030203020204" pitchFamily="34" charset="0"/>
                <a:sym typeface="+mn-lt"/>
              </a:rPr>
              <a:t>training_view</a:t>
            </a:r>
            <a:r>
              <a:rPr lang="en-US" altLang="zh-CN" dirty="0" smtClean="0">
                <a:cs typeface="+mn-ea"/>
                <a:sym typeface="+mn-lt"/>
              </a:rPr>
              <a:t>;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数据查询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>
                <a:latin typeface="+mn-lt"/>
                <a:cs typeface="+mn-ea"/>
                <a:sym typeface="+mn-lt"/>
              </a:rPr>
              <a:t>数据</a:t>
            </a:r>
            <a:r>
              <a:rPr lang="zh-CN" altLang="en-US" b="1" dirty="0" smtClean="0">
                <a:latin typeface="+mn-lt"/>
                <a:cs typeface="+mn-ea"/>
                <a:sym typeface="+mn-lt"/>
              </a:rPr>
              <a:t>控制</a:t>
            </a:r>
            <a:endParaRPr lang="en-US" altLang="zh-CN" b="1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其他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事务控制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事务是用户定义的一个数据库操作序列，这些操作要么全做，要么全不做，是一个不可分割的工作单位。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事务控制提供了事务的启动、提交、两阶段提交准备、回滚、设置隔离级别操作，并支持在事务中创建保存点。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(for MySQL)</a:t>
            </a:r>
            <a:r>
              <a:rPr lang="zh-CN" altLang="en-US" dirty="0" smtClean="0">
                <a:sym typeface="+mn-lt"/>
              </a:rPr>
              <a:t>没有提供显式定义事务开始的语句，第一个可执行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（除登录语句外）隐含事务的开始。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45875" y="3713492"/>
          <a:ext cx="9505056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  <a:gridCol w="4752528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功能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相关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提交事务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COMMIT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回滚事务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ROLLBACK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5018283" y="3279814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事物控制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提交事务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功能描述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该语句使当前事务工作单元中的所有操作“永久化”，并结束该事务。</a:t>
            </a:r>
            <a:endParaRPr lang="en-US" altLang="zh-CN" sz="18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语法格式</a:t>
            </a:r>
            <a:endParaRPr lang="en-US" altLang="zh-CN" sz="1800" dirty="0">
              <a:sym typeface="+mn-lt"/>
            </a:endParaRPr>
          </a:p>
          <a:p>
            <a:endParaRPr lang="en-US" altLang="zh-CN" sz="2000" dirty="0" smtClean="0">
              <a:sym typeface="+mn-lt"/>
            </a:endParaRPr>
          </a:p>
          <a:p>
            <a:r>
              <a:rPr lang="zh-CN" altLang="en-US" sz="2000" dirty="0" smtClean="0">
                <a:sym typeface="+mn-lt"/>
              </a:rPr>
              <a:t>示例</a:t>
            </a:r>
            <a:endParaRPr lang="en-US" altLang="zh-CN" sz="2000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16903" y="2850211"/>
            <a:ext cx="9541059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COMMIT; </a:t>
            </a:r>
            <a:endParaRPr lang="zh-CN" altLang="en-US" sz="1600" dirty="0">
              <a:latin typeface="Huawei Sans" panose="020C0503030203020204" pitchFamily="34" charset="0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32682" y="3811904"/>
            <a:ext cx="10203835" cy="25508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--</a:t>
            </a:r>
            <a:r>
              <a:rPr lang="zh-CN" altLang="en-US" sz="1600" dirty="0">
                <a:cs typeface="+mn-ea"/>
                <a:sym typeface="+mn-lt"/>
              </a:rPr>
              <a:t>设置禁止自动提交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Huawei Sans" panose="020C0503030203020204" pitchFamily="34" charset="0"/>
                <a:cs typeface="Huawei Sans" panose="020C0503030203020204" pitchFamily="34" charset="0"/>
                <a:sym typeface="+mn-lt"/>
              </a:rPr>
              <a:t>SET </a:t>
            </a:r>
            <a:r>
              <a:rPr lang="en-US" altLang="zh-CN" sz="1600" dirty="0" err="1">
                <a:latin typeface="Huawei Sans" panose="020C0503030203020204" pitchFamily="34" charset="0"/>
                <a:cs typeface="Huawei Sans" panose="020C0503030203020204" pitchFamily="34" charset="0"/>
              </a:rPr>
              <a:t>autocommit</a:t>
            </a:r>
            <a:r>
              <a:rPr lang="en-US" altLang="zh-CN" sz="1600" dirty="0">
                <a:latin typeface="Huawei Sans" panose="020C0503030203020204" pitchFamily="34" charset="0"/>
                <a:cs typeface="Huawei Sans" panose="020C0503030203020204" pitchFamily="34" charset="0"/>
              </a:rPr>
              <a:t>=0;</a:t>
            </a:r>
            <a:endParaRPr lang="en-US" altLang="zh-CN" sz="1600" dirty="0" smtClean="0">
              <a:latin typeface="Huawei Sans" panose="020C0503030203020204" pitchFamily="34" charset="0"/>
              <a:cs typeface="Huawei Sans" panose="020C0503030203020204" pitchFamily="34" charset="0"/>
              <a:sym typeface="+mn-lt"/>
            </a:endParaRPr>
          </a:p>
          <a:p>
            <a:r>
              <a:rPr lang="en-US" altLang="zh-CN" sz="1600" dirty="0" smtClean="0">
                <a:cs typeface="+mn-ea"/>
                <a:sym typeface="+mn-lt"/>
              </a:rPr>
              <a:t>--</a:t>
            </a:r>
            <a:r>
              <a:rPr lang="zh-CN" altLang="en-US" sz="1600" dirty="0">
                <a:cs typeface="+mn-ea"/>
                <a:sym typeface="+mn-lt"/>
              </a:rPr>
              <a:t>创建表</a:t>
            </a:r>
            <a:r>
              <a:rPr lang="en-US" altLang="zh-CN" sz="1600" dirty="0">
                <a:cs typeface="+mn-ea"/>
                <a:sym typeface="+mn-lt"/>
              </a:rPr>
              <a:t>training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endParaRPr lang="zh-CN" altLang="en-US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CREATE TABLE training(</a:t>
            </a:r>
            <a:r>
              <a:rPr lang="en-US" altLang="zh-CN" sz="1600" dirty="0" err="1">
                <a:cs typeface="+mn-ea"/>
                <a:sym typeface="+mn-lt"/>
              </a:rPr>
              <a:t>staff_id</a:t>
            </a:r>
            <a:r>
              <a:rPr lang="en-US" altLang="zh-CN" sz="1600" dirty="0">
                <a:cs typeface="+mn-ea"/>
                <a:sym typeface="+mn-lt"/>
              </a:rPr>
              <a:t> INT NOT NULL, </a:t>
            </a:r>
            <a:r>
              <a:rPr lang="en-US" altLang="zh-CN" sz="1600" dirty="0" err="1">
                <a:cs typeface="+mn-ea"/>
                <a:sym typeface="+mn-lt"/>
              </a:rPr>
              <a:t>staff_name</a:t>
            </a:r>
            <a:r>
              <a:rPr lang="en-US" altLang="zh-CN" sz="1600" dirty="0">
                <a:cs typeface="+mn-ea"/>
                <a:sym typeface="+mn-lt"/>
              </a:rPr>
              <a:t> VARCHAR(16), </a:t>
            </a:r>
            <a:r>
              <a:rPr lang="en-US" altLang="zh-CN" sz="1600" dirty="0" err="1">
                <a:cs typeface="+mn-ea"/>
                <a:sym typeface="+mn-lt"/>
              </a:rPr>
              <a:t>course_name</a:t>
            </a:r>
            <a:r>
              <a:rPr lang="en-US" altLang="zh-CN" sz="1600" dirty="0">
                <a:cs typeface="+mn-ea"/>
                <a:sym typeface="+mn-lt"/>
              </a:rPr>
              <a:t> CHAR(20),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 err="1">
                <a:cs typeface="+mn-ea"/>
                <a:sym typeface="+mn-lt"/>
              </a:rPr>
              <a:t>course_start_date</a:t>
            </a:r>
            <a:r>
              <a:rPr lang="en-US" altLang="zh-CN" sz="1600" dirty="0">
                <a:cs typeface="+mn-ea"/>
                <a:sym typeface="+mn-lt"/>
              </a:rPr>
              <a:t> DATETIME, </a:t>
            </a:r>
            <a:r>
              <a:rPr lang="en-US" altLang="zh-CN" sz="1600" dirty="0" err="1">
                <a:cs typeface="+mn-ea"/>
                <a:sym typeface="+mn-lt"/>
              </a:rPr>
              <a:t>course_end_date</a:t>
            </a:r>
            <a:r>
              <a:rPr lang="en-US" altLang="zh-CN" sz="1600" dirty="0">
                <a:cs typeface="+mn-ea"/>
                <a:sym typeface="+mn-lt"/>
              </a:rPr>
              <a:t> DATETIME, </a:t>
            </a:r>
            <a:r>
              <a:rPr lang="en-US" altLang="zh-CN" sz="1600" dirty="0" err="1">
                <a:cs typeface="+mn-ea"/>
                <a:sym typeface="+mn-lt"/>
              </a:rPr>
              <a:t>exam_date</a:t>
            </a:r>
            <a:r>
              <a:rPr lang="en-US" altLang="zh-CN" sz="1600" dirty="0">
                <a:cs typeface="+mn-ea"/>
                <a:sym typeface="+mn-lt"/>
              </a:rPr>
              <a:t> DATETIME, score INT);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--</a:t>
            </a:r>
            <a:r>
              <a:rPr lang="zh-CN" altLang="en-US" sz="1600" dirty="0">
                <a:cs typeface="+mn-ea"/>
                <a:sym typeface="+mn-lt"/>
              </a:rPr>
              <a:t>向表</a:t>
            </a:r>
            <a:r>
              <a:rPr lang="en-US" altLang="zh-CN" sz="1600" dirty="0">
                <a:cs typeface="+mn-ea"/>
                <a:sym typeface="+mn-lt"/>
              </a:rPr>
              <a:t>training</a:t>
            </a:r>
            <a:r>
              <a:rPr lang="zh-CN" altLang="en-US" sz="1600" dirty="0">
                <a:cs typeface="+mn-ea"/>
                <a:sym typeface="+mn-lt"/>
              </a:rPr>
              <a:t>中插入记录。</a:t>
            </a:r>
            <a:endParaRPr lang="zh-CN" altLang="en-US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INSERT INTO training(staff_id,staff_name,course_name,course_start_date,course_end_date,exam_date,score)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VALUES(10,'LIPENG','JAVA','2017-06-15 12:00:00','2017-06-20 12:00:00','2017-06-25 12:00:00',90);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--</a:t>
            </a:r>
            <a:r>
              <a:rPr lang="zh-CN" altLang="en-US" sz="1600" dirty="0">
                <a:cs typeface="+mn-ea"/>
                <a:sym typeface="+mn-lt"/>
              </a:rPr>
              <a:t>提交事务。</a:t>
            </a:r>
            <a:endParaRPr lang="zh-CN" altLang="en-US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COMMIT;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回滚事务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功能描述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该语句回滚（废除）当前事务工作单元中的所有操作，并结束该事务。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示例：创建</a:t>
            </a:r>
            <a:r>
              <a:rPr lang="zh-CN" altLang="en-US" dirty="0">
                <a:sym typeface="+mn-lt"/>
              </a:rPr>
              <a:t>表</a:t>
            </a:r>
            <a:r>
              <a:rPr lang="en-US" altLang="zh-CN" dirty="0">
                <a:sym typeface="+mn-lt"/>
              </a:rPr>
              <a:t>posts</a:t>
            </a:r>
            <a:r>
              <a:rPr lang="zh-CN" altLang="en-US" dirty="0">
                <a:sym typeface="+mn-lt"/>
              </a:rPr>
              <a:t>，插入数据，回滚所有操作并结束</a:t>
            </a:r>
            <a:r>
              <a:rPr lang="zh-CN" altLang="en-US" dirty="0" smtClean="0">
                <a:sym typeface="+mn-lt"/>
              </a:rPr>
              <a:t>事务</a:t>
            </a:r>
            <a:r>
              <a:rPr lang="zh-CN" altLang="en-US" dirty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90211" y="3011025"/>
            <a:ext cx="9541059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ROLLBACK [ TO SAVEPOINT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savepoint_name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]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054121" y="4191631"/>
            <a:ext cx="9553955" cy="20584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--</a:t>
            </a:r>
            <a:r>
              <a:rPr lang="zh-CN" altLang="en-US" sz="1600" dirty="0">
                <a:cs typeface="+mn-ea"/>
                <a:sym typeface="+mn-lt"/>
              </a:rPr>
              <a:t>设置禁止自动提交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400" dirty="0">
                <a:latin typeface="Huawei Sans" panose="020C0503030203020204" pitchFamily="34" charset="0"/>
                <a:cs typeface="Huawei Sans" panose="020C0503030203020204" pitchFamily="34" charset="0"/>
                <a:sym typeface="+mn-lt"/>
              </a:rPr>
              <a:t>SET </a:t>
            </a:r>
            <a:r>
              <a:rPr lang="en-US" altLang="zh-CN" sz="1400" dirty="0" err="1">
                <a:latin typeface="Huawei Sans" panose="020C0503030203020204" pitchFamily="34" charset="0"/>
                <a:cs typeface="Huawei Sans" panose="020C0503030203020204" pitchFamily="34" charset="0"/>
              </a:rPr>
              <a:t>autocommit</a:t>
            </a:r>
            <a:r>
              <a:rPr lang="en-US" altLang="zh-CN" sz="1400" dirty="0">
                <a:latin typeface="Huawei Sans" panose="020C0503030203020204" pitchFamily="34" charset="0"/>
                <a:cs typeface="Huawei Sans" panose="020C0503030203020204" pitchFamily="34" charset="0"/>
              </a:rPr>
              <a:t>=0</a:t>
            </a:r>
            <a:r>
              <a:rPr lang="en-US" altLang="zh-CN" sz="1400" dirty="0" smtClean="0">
                <a:latin typeface="Huawei Sans" panose="020C0503030203020204" pitchFamily="34" charset="0"/>
                <a:cs typeface="Huawei Sans" panose="020C0503030203020204" pitchFamily="34" charset="0"/>
              </a:rPr>
              <a:t>;</a:t>
            </a:r>
            <a:endParaRPr lang="en-US" altLang="zh-CN" sz="1400" dirty="0" smtClean="0">
              <a:cs typeface="+mn-ea"/>
              <a:sym typeface="+mn-lt"/>
            </a:endParaRPr>
          </a:p>
          <a:p>
            <a:r>
              <a:rPr lang="en-US" altLang="zh-CN" sz="1400" dirty="0" smtClean="0">
                <a:cs typeface="+mn-ea"/>
                <a:sym typeface="+mn-lt"/>
              </a:rPr>
              <a:t>--</a:t>
            </a:r>
            <a:r>
              <a:rPr lang="zh-CN" altLang="en-US" sz="1400" dirty="0">
                <a:cs typeface="+mn-ea"/>
                <a:sym typeface="+mn-lt"/>
              </a:rPr>
              <a:t>创建表</a:t>
            </a:r>
            <a:r>
              <a:rPr lang="en-US" altLang="zh-CN" sz="1400" dirty="0">
                <a:cs typeface="+mn-ea"/>
                <a:sym typeface="+mn-lt"/>
              </a:rPr>
              <a:t>posts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CREATE TABLE posts(</a:t>
            </a:r>
            <a:r>
              <a:rPr lang="en-US" altLang="zh-CN" sz="1400" dirty="0" err="1">
                <a:cs typeface="+mn-ea"/>
                <a:sym typeface="+mn-lt"/>
              </a:rPr>
              <a:t>post_id</a:t>
            </a:r>
            <a:r>
              <a:rPr lang="en-US" altLang="zh-CN" sz="1400" dirty="0">
                <a:cs typeface="+mn-ea"/>
                <a:sym typeface="+mn-lt"/>
              </a:rPr>
              <a:t> CHAR(2) NOT NULL, </a:t>
            </a:r>
            <a:r>
              <a:rPr lang="en-US" altLang="zh-CN" sz="1400" dirty="0" err="1">
                <a:cs typeface="+mn-ea"/>
                <a:sym typeface="+mn-lt"/>
              </a:rPr>
              <a:t>post_name</a:t>
            </a:r>
            <a:r>
              <a:rPr lang="en-US" altLang="zh-CN" sz="1400" dirty="0">
                <a:cs typeface="+mn-ea"/>
                <a:sym typeface="+mn-lt"/>
              </a:rPr>
              <a:t> CHAR(16) NOT NULL, </a:t>
            </a:r>
            <a:r>
              <a:rPr lang="en-US" altLang="zh-CN" sz="1400" dirty="0" err="1">
                <a:cs typeface="+mn-ea"/>
                <a:sym typeface="+mn-lt"/>
              </a:rPr>
              <a:t>basic_wage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INT,basic_bonus</a:t>
            </a:r>
            <a:r>
              <a:rPr lang="en-US" altLang="zh-CN" sz="1400" dirty="0">
                <a:cs typeface="+mn-ea"/>
                <a:sym typeface="+mn-lt"/>
              </a:rPr>
              <a:t> INT</a:t>
            </a:r>
            <a:r>
              <a:rPr lang="en-US" altLang="zh-CN" sz="1400" dirty="0" smtClean="0">
                <a:cs typeface="+mn-ea"/>
                <a:sym typeface="+mn-lt"/>
              </a:rPr>
              <a:t>);</a:t>
            </a:r>
            <a:endParaRPr lang="en-US" altLang="zh-CN" sz="1400" dirty="0" smtClean="0">
              <a:cs typeface="+mn-ea"/>
              <a:sym typeface="+mn-lt"/>
            </a:endParaRPr>
          </a:p>
          <a:p>
            <a:r>
              <a:rPr lang="en-US" altLang="zh-CN" sz="1400" dirty="0" smtClean="0">
                <a:cs typeface="+mn-ea"/>
                <a:sym typeface="+mn-lt"/>
              </a:rPr>
              <a:t>--</a:t>
            </a:r>
            <a:r>
              <a:rPr lang="zh-CN" altLang="en-US" sz="1400" dirty="0">
                <a:cs typeface="+mn-ea"/>
                <a:sym typeface="+mn-lt"/>
              </a:rPr>
              <a:t>向表</a:t>
            </a:r>
            <a:r>
              <a:rPr lang="en-US" altLang="zh-CN" sz="1400" dirty="0">
                <a:cs typeface="+mn-ea"/>
                <a:sym typeface="+mn-lt"/>
              </a:rPr>
              <a:t>posts</a:t>
            </a:r>
            <a:r>
              <a:rPr lang="zh-CN" altLang="en-US" sz="1400" dirty="0">
                <a:cs typeface="+mn-ea"/>
                <a:sym typeface="+mn-lt"/>
              </a:rPr>
              <a:t>中插入记录。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INSERT INTO posts(</a:t>
            </a:r>
            <a:r>
              <a:rPr lang="en-US" altLang="zh-CN" sz="1400" dirty="0" err="1">
                <a:cs typeface="+mn-ea"/>
                <a:sym typeface="+mn-lt"/>
              </a:rPr>
              <a:t>post_id,post_name,basic_wage,basic_bonus</a:t>
            </a:r>
            <a:r>
              <a:rPr lang="en-US" altLang="zh-CN" sz="1400" dirty="0">
                <a:cs typeface="+mn-ea"/>
                <a:sym typeface="+mn-lt"/>
              </a:rPr>
              <a:t>) VALUES('</a:t>
            </a:r>
            <a:r>
              <a:rPr lang="en-US" altLang="zh-CN" sz="1400" dirty="0" err="1">
                <a:cs typeface="+mn-ea"/>
                <a:sym typeface="+mn-lt"/>
              </a:rPr>
              <a:t>A','general</a:t>
            </a:r>
            <a:r>
              <a:rPr lang="en-US" altLang="zh-CN" sz="1400" dirty="0">
                <a:cs typeface="+mn-ea"/>
                <a:sym typeface="+mn-lt"/>
              </a:rPr>
              <a:t> manager',50000,5000</a:t>
            </a:r>
            <a:r>
              <a:rPr lang="en-US" altLang="zh-CN" sz="1400" dirty="0" smtClean="0">
                <a:cs typeface="+mn-ea"/>
                <a:sym typeface="+mn-lt"/>
              </a:rPr>
              <a:t>);</a:t>
            </a:r>
            <a:endParaRPr lang="en-US" altLang="zh-CN" sz="1400" dirty="0" smtClean="0">
              <a:cs typeface="+mn-ea"/>
              <a:sym typeface="+mn-lt"/>
            </a:endParaRPr>
          </a:p>
          <a:p>
            <a:r>
              <a:rPr lang="en-US" altLang="zh-CN" sz="1400" dirty="0" smtClean="0">
                <a:cs typeface="+mn-ea"/>
                <a:sym typeface="+mn-lt"/>
              </a:rPr>
              <a:t>--</a:t>
            </a:r>
            <a:r>
              <a:rPr lang="zh-CN" altLang="en-US" sz="1400" dirty="0">
                <a:cs typeface="+mn-ea"/>
                <a:sym typeface="+mn-lt"/>
              </a:rPr>
              <a:t>回滚事务。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ROLLBACK;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事务保存点 </a:t>
            </a:r>
            <a:r>
              <a:rPr lang="en-US" altLang="zh-CN" dirty="0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功能描述</a:t>
            </a:r>
            <a:endParaRPr lang="en-US" altLang="zh-CN" smtClean="0">
              <a:sym typeface="+mn-lt"/>
            </a:endParaRPr>
          </a:p>
          <a:p>
            <a:pPr lvl="1"/>
            <a:r>
              <a:rPr lang="en-US" altLang="zh-CN" smtClean="0">
                <a:sym typeface="+mn-lt"/>
              </a:rPr>
              <a:t>SAVEPOINT</a:t>
            </a:r>
            <a:r>
              <a:rPr lang="zh-CN" altLang="en-US" smtClean="0">
                <a:sym typeface="+mn-lt"/>
              </a:rPr>
              <a:t>语句用于在事务中设置保存点。</a:t>
            </a:r>
            <a:endParaRPr lang="zh-CN" altLang="en-US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保存点提供了一种灵活的回滚，事务在执行中可以回滚到某个保存点。在该保存点以前的操作有效，而以后的操作被回滚掉。一个事务中可以设置多个保存点。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语法格式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421779" y="3902279"/>
            <a:ext cx="9541059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SAVEPOINT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savepoint_name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去除重复值 </a:t>
            </a:r>
            <a:r>
              <a:rPr lang="en-US" altLang="zh-CN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示例：下表中是一个部门的员工信息，利用</a:t>
            </a:r>
            <a:r>
              <a:rPr lang="en-US" altLang="zh-CN" sz="2000" dirty="0" smtClean="0">
                <a:sym typeface="+mn-lt"/>
              </a:rPr>
              <a:t>distinct</a:t>
            </a:r>
            <a:r>
              <a:rPr lang="zh-CN" altLang="en-US" sz="2000" dirty="0" smtClean="0">
                <a:sym typeface="+mn-lt"/>
              </a:rPr>
              <a:t>关键字来查询员工的岗位和奖金，去除岗位和奖金相同的记录。</a:t>
            </a:r>
            <a:endParaRPr lang="en-US" altLang="zh-CN" sz="2000" b="1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18207" y="2525076"/>
          <a:ext cx="673274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26"/>
                <a:gridCol w="1536332"/>
                <a:gridCol w="2824835"/>
                <a:gridCol w="1129656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lixue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2715013" y="4702319"/>
            <a:ext cx="6732749" cy="15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distinct job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, bonus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from sections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JOB                  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 ------------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developer            9000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tester               7000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developer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10000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5015880" y="2081584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事务保存点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sym typeface="+mn-lt"/>
              </a:rPr>
              <a:t>示例：回滚事务到保存点。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创建表</a:t>
            </a:r>
            <a:r>
              <a:rPr lang="en-US" altLang="zh-CN" sz="1800" dirty="0" smtClean="0">
                <a:sym typeface="+mn-lt"/>
              </a:rPr>
              <a:t>bonus_2019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 smtClean="0">
              <a:sym typeface="+mn-lt"/>
            </a:endParaRPr>
          </a:p>
          <a:p>
            <a:pPr lvl="1"/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向表</a:t>
            </a:r>
            <a:r>
              <a:rPr lang="en-US" altLang="zh-CN" sz="1800" dirty="0" smtClean="0">
                <a:sym typeface="+mn-lt"/>
              </a:rPr>
              <a:t>bonus_2019</a:t>
            </a:r>
            <a:r>
              <a:rPr lang="zh-CN" altLang="en-US" sz="1800" dirty="0" smtClean="0">
                <a:sym typeface="+mn-lt"/>
              </a:rPr>
              <a:t>中插入记录</a:t>
            </a:r>
            <a:r>
              <a:rPr lang="en-US" altLang="zh-CN" sz="1800" dirty="0" smtClean="0">
                <a:sym typeface="+mn-lt"/>
              </a:rPr>
              <a:t>1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>
              <a:sym typeface="+mn-lt"/>
            </a:endParaRPr>
          </a:p>
          <a:p>
            <a:pPr lvl="1"/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设置保存点</a:t>
            </a:r>
            <a:r>
              <a:rPr lang="en-US" altLang="zh-CN" sz="1800" dirty="0" smtClean="0">
                <a:sym typeface="+mn-lt"/>
              </a:rPr>
              <a:t>s1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>
              <a:sym typeface="+mn-lt"/>
            </a:endParaRPr>
          </a:p>
          <a:p>
            <a:pPr lvl="1"/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向表</a:t>
            </a:r>
            <a:r>
              <a:rPr lang="en-US" altLang="zh-CN" sz="1800" dirty="0" smtClean="0">
                <a:sym typeface="+mn-lt"/>
              </a:rPr>
              <a:t>bonus_2019</a:t>
            </a:r>
            <a:r>
              <a:rPr lang="zh-CN" altLang="en-US" sz="1800" dirty="0" smtClean="0">
                <a:sym typeface="+mn-lt"/>
              </a:rPr>
              <a:t>中插入记录</a:t>
            </a:r>
            <a:r>
              <a:rPr lang="en-US" altLang="zh-CN" sz="1800" dirty="0" smtClean="0">
                <a:sym typeface="+mn-lt"/>
              </a:rPr>
              <a:t>2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>
              <a:sym typeface="+mn-lt"/>
            </a:endParaRPr>
          </a:p>
          <a:p>
            <a:pPr lvl="1"/>
            <a:endParaRPr lang="en-US" altLang="zh-CN" sz="18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设置保存点</a:t>
            </a:r>
            <a:r>
              <a:rPr lang="en-US" altLang="zh-CN" sz="1800" dirty="0" smtClean="0">
                <a:sym typeface="+mn-lt"/>
              </a:rPr>
              <a:t>s2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45970" y="2210365"/>
            <a:ext cx="993710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TABLE bonus_2019(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INT NOT NULL,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CHAR(50), job VARCHAR(30), bonus INT);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71377" y="3275759"/>
            <a:ext cx="9911697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INSERT INTO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bonus_2019(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job,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bonus) VALUES(23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,'limingwang','developer',5000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245970" y="5197391"/>
            <a:ext cx="99371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INSERT INTO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bonus_2019(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job, bonus) VALUES(24,'liyuyu','tester',7000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1245970" y="4236575"/>
            <a:ext cx="99371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SAVEPOINT S1;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1271377" y="5999196"/>
            <a:ext cx="99371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SAVEPOINT S2;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事务保存点 </a:t>
            </a:r>
            <a:r>
              <a:rPr lang="en-US" altLang="zh-CN" dirty="0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sz="2000" dirty="0" smtClean="0">
                <a:sym typeface="+mn-lt"/>
              </a:rPr>
              <a:t>示例：回滚事务到保存点。</a:t>
            </a:r>
            <a:endParaRPr lang="en-US" altLang="zh-CN" sz="2000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查询表</a:t>
            </a:r>
            <a:r>
              <a:rPr lang="en-US" altLang="zh-CN" sz="1800" dirty="0" smtClean="0">
                <a:sym typeface="+mn-lt"/>
              </a:rPr>
              <a:t>bonus_2019</a:t>
            </a:r>
            <a:r>
              <a:rPr lang="zh-CN" altLang="en-US" sz="1800" dirty="0" smtClean="0">
                <a:sym typeface="+mn-lt"/>
              </a:rPr>
              <a:t>的数据。</a:t>
            </a:r>
            <a:endParaRPr lang="en-US" altLang="zh-CN" sz="1800" dirty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回滚到保存点</a:t>
            </a:r>
            <a:r>
              <a:rPr lang="en-US" altLang="zh-CN" sz="1800" dirty="0" smtClean="0">
                <a:sym typeface="+mn-lt"/>
              </a:rPr>
              <a:t>s1</a:t>
            </a:r>
            <a:r>
              <a:rPr lang="zh-CN" altLang="en-US" sz="1800" dirty="0" smtClean="0">
                <a:sym typeface="+mn-lt"/>
              </a:rPr>
              <a:t>。</a:t>
            </a:r>
            <a:endParaRPr lang="en-US" altLang="zh-CN" sz="1800" dirty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sz="1800" dirty="0" smtClean="0">
                <a:sym typeface="+mn-lt"/>
              </a:rPr>
              <a:t>查询表</a:t>
            </a:r>
            <a:r>
              <a:rPr lang="en-US" altLang="zh-CN" sz="1800" dirty="0" smtClean="0">
                <a:sym typeface="+mn-lt"/>
              </a:rPr>
              <a:t>bonus_2019</a:t>
            </a:r>
            <a:r>
              <a:rPr lang="zh-CN" altLang="en-US" sz="1800" dirty="0" smtClean="0">
                <a:sym typeface="+mn-lt"/>
              </a:rPr>
              <a:t>的数据。</a:t>
            </a:r>
            <a:endParaRPr lang="en-US" altLang="zh-CN" sz="1800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85732" y="5223089"/>
            <a:ext cx="9471672" cy="11658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* FROM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bonus_2019;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STAFF_NAME     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JOB              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-----------------------------------------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23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limingwang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developer        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188352" y="2241685"/>
            <a:ext cx="9469052" cy="1381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SELECT * FROM bonus_2019;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STAFF_ID     STAFF_NAME     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JOB              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BONUS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-----------------------------------------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------------------------------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--------------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23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limingwang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developer        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5000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24          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liyuyu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                                   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tester                        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7000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188352" y="4328421"/>
            <a:ext cx="9469052" cy="304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ROLLBACK TO SAVEPOINT s1;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数据查询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数据定义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数据控制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b="1" dirty="0">
                <a:latin typeface="+mn-lt"/>
                <a:cs typeface="+mn-ea"/>
                <a:sym typeface="+mn-lt"/>
              </a:rPr>
              <a:t>其他</a:t>
            </a:r>
            <a:endParaRPr lang="zh-CN" altLang="en-US" b="1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SHOW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功能描述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该语句有许多形式，可以提供有关于数据库、表、列和有关于服务器状态等信息。</a:t>
            </a:r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语法格式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48712" y="3042481"/>
            <a:ext cx="9541059" cy="25508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{BINARY | MASTER} LOGS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CHARACTER SET [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like_or_where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DATABASES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TABLES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CREATE DATABASE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db_name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CREATE TABLE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tbl_name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INDEX 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tbl_name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[FROM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db_name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SHOW WARNINGS [LIMIT [offset,]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row_count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] 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</a:rPr>
              <a:t>SHOW </a:t>
            </a:r>
            <a:r>
              <a:rPr lang="en-US" altLang="zh-CN" sz="1600" dirty="0" smtClean="0">
                <a:latin typeface="+mn-lt"/>
                <a:ea typeface="+mn-ea"/>
                <a:cs typeface="+mn-ea"/>
              </a:rPr>
              <a:t>PRIVILEGES</a:t>
            </a:r>
            <a:endParaRPr lang="en-US" altLang="zh-CN" sz="1600" dirty="0" smtClean="0">
              <a:latin typeface="+mn-lt"/>
              <a:ea typeface="+mn-ea"/>
              <a:cs typeface="+mn-ea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SHOW PROCESSLIST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SHOW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示例：显示实例下的数据库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示例：显示数据库中的表。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创建表</a:t>
            </a:r>
            <a:r>
              <a:rPr lang="en-US" altLang="zh-CN" dirty="0" smtClean="0">
                <a:sym typeface="+mn-lt"/>
              </a:rPr>
              <a:t>bonus_2019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查看数据库中的表。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结果为：</a:t>
            </a:r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27448" y="3501893"/>
            <a:ext cx="993710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TABLE bonus_2019(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INT NOT NULL,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CHAR(50), job VARCHAR(30), bonus INT);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140152" y="4574569"/>
            <a:ext cx="9911697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SHOW TABLES;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cs typeface="+mn-ea"/>
                <a:sym typeface="+mn-lt"/>
              </a:rPr>
              <a:t>SHOW TABLES FROM </a:t>
            </a:r>
            <a:r>
              <a:rPr lang="en-US" altLang="zh-CN" sz="1600" dirty="0" err="1" smtClean="0">
                <a:latin typeface="+mn-lt"/>
                <a:cs typeface="+mn-ea"/>
                <a:sym typeface="+mn-lt"/>
              </a:rPr>
              <a:t>database_name</a:t>
            </a:r>
            <a:r>
              <a:rPr lang="en-US" altLang="zh-CN" sz="1600" dirty="0" smtClean="0">
                <a:latin typeface="+mn-lt"/>
                <a:cs typeface="+mn-ea"/>
                <a:sym typeface="+mn-lt"/>
              </a:rPr>
              <a:t>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1127448" y="1947677"/>
            <a:ext cx="99371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SHOW </a:t>
            </a:r>
            <a:r>
              <a:rPr lang="en-US" altLang="zh-CN" sz="1600" dirty="0">
                <a:cs typeface="+mn-ea"/>
                <a:sym typeface="+mn-lt"/>
              </a:rPr>
              <a:t>DATABASES</a:t>
            </a:r>
            <a:r>
              <a:rPr lang="en-US" altLang="zh-CN" sz="1600" dirty="0" smtClean="0">
                <a:cs typeface="+mn-ea"/>
                <a:sym typeface="+mn-lt"/>
              </a:rPr>
              <a:t>;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1140152" y="5677614"/>
            <a:ext cx="9911697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Tables_in_demo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bonus_2019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SHOW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示例：查看</a:t>
            </a:r>
            <a:r>
              <a:rPr lang="en-US" altLang="zh-CN" dirty="0" smtClean="0">
                <a:sym typeface="+mn-lt"/>
              </a:rPr>
              <a:t>bonus_2019 </a:t>
            </a:r>
            <a:r>
              <a:rPr lang="zh-CN" altLang="en-US" dirty="0" smtClean="0">
                <a:sym typeface="+mn-lt"/>
              </a:rPr>
              <a:t>表的建表语句。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结果为：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34645" y="1957652"/>
            <a:ext cx="99371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cs typeface="+mn-ea"/>
                <a:sym typeface="+mn-lt"/>
              </a:rPr>
              <a:t>SHOW CREATE TABLE bonus_2019;</a:t>
            </a:r>
            <a:endParaRPr lang="en-US" altLang="zh-CN" sz="16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234645" y="3065128"/>
            <a:ext cx="9937104" cy="1812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cs typeface="+mn-ea"/>
                <a:sym typeface="+mn-lt"/>
              </a:rPr>
              <a:t># 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Table, Create Table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bonus_2019, 'CREATE TABLE `bonus_2019` (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  `</a:t>
            </a:r>
            <a:r>
              <a:rPr lang="en-US" altLang="zh-CN" sz="1600" dirty="0" err="1">
                <a:latin typeface="+mn-lt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` </a:t>
            </a:r>
            <a:r>
              <a:rPr lang="en-US" altLang="zh-CN" sz="1600" dirty="0" err="1">
                <a:latin typeface="+mn-lt"/>
                <a:cs typeface="+mn-ea"/>
                <a:sym typeface="+mn-lt"/>
              </a:rPr>
              <a:t>int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 NOT NULL,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  `</a:t>
            </a:r>
            <a:r>
              <a:rPr lang="en-US" altLang="zh-CN" sz="1600" dirty="0" err="1">
                <a:latin typeface="+mn-lt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` char(50) DEFAULT NULL,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  `job` varchar(30) DEFAULT NULL,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  `bonus` </a:t>
            </a:r>
            <a:r>
              <a:rPr lang="en-US" altLang="zh-CN" sz="1600" dirty="0" err="1">
                <a:latin typeface="+mn-lt"/>
                <a:cs typeface="+mn-ea"/>
                <a:sym typeface="+mn-lt"/>
              </a:rPr>
              <a:t>int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 DEFAULT NULL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cs typeface="+mn-ea"/>
                <a:sym typeface="+mn-lt"/>
              </a:rPr>
              <a:t>) ENGINE=</a:t>
            </a:r>
            <a:r>
              <a:rPr lang="en-US" altLang="zh-CN" sz="1600" dirty="0" err="1">
                <a:latin typeface="+mn-lt"/>
                <a:cs typeface="+mn-ea"/>
                <a:sym typeface="+mn-lt"/>
              </a:rPr>
              <a:t>InnoDB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 DEFAULT CHARSET=utf8'</a:t>
            </a:r>
            <a:endParaRPr lang="zh-CN" altLang="en-US" sz="16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SHOW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(4)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>
                <a:cs typeface="+mn-ea"/>
                <a:sym typeface="+mn-lt"/>
              </a:rPr>
              <a:t>示例：</a:t>
            </a:r>
            <a:r>
              <a:rPr lang="zh-CN" altLang="en-US" sz="2400" dirty="0" smtClean="0">
                <a:cs typeface="+mn-ea"/>
                <a:sym typeface="+mn-lt"/>
              </a:rPr>
              <a:t>显示表中的索引。</a:t>
            </a:r>
            <a:endParaRPr lang="en-US" altLang="zh-CN" sz="2400" dirty="0">
              <a:cs typeface="+mn-ea"/>
              <a:sym typeface="+mn-lt"/>
            </a:endParaRPr>
          </a:p>
          <a:p>
            <a:pPr lvl="1"/>
            <a:r>
              <a:rPr lang="zh-CN" altLang="en-US" sz="2000" dirty="0" smtClean="0">
                <a:cs typeface="+mn-ea"/>
                <a:sym typeface="+mn-lt"/>
              </a:rPr>
              <a:t>创建</a:t>
            </a:r>
            <a:r>
              <a:rPr lang="zh-CN" altLang="en-US" sz="2000" dirty="0">
                <a:cs typeface="+mn-ea"/>
                <a:sym typeface="+mn-lt"/>
              </a:rPr>
              <a:t>表</a:t>
            </a:r>
            <a:r>
              <a:rPr lang="en-US" altLang="zh-CN" sz="2000" dirty="0">
                <a:cs typeface="+mn-ea"/>
                <a:sym typeface="+mn-lt"/>
              </a:rPr>
              <a:t>bonus_2020</a:t>
            </a:r>
            <a:r>
              <a:rPr lang="zh-CN" altLang="en-US" sz="2000" dirty="0">
                <a:cs typeface="+mn-ea"/>
                <a:sym typeface="+mn-lt"/>
              </a:rPr>
              <a:t>及索引</a:t>
            </a:r>
            <a:r>
              <a:rPr lang="zh-CN" altLang="en-US" sz="2000" dirty="0" smtClean="0">
                <a:cs typeface="+mn-ea"/>
                <a:sym typeface="+mn-lt"/>
              </a:rPr>
              <a:t>。</a:t>
            </a:r>
            <a:endParaRPr lang="en-US" altLang="zh-CN" sz="2000" dirty="0">
              <a:cs typeface="+mn-ea"/>
              <a:sym typeface="+mn-lt"/>
            </a:endParaRPr>
          </a:p>
          <a:p>
            <a:pPr lvl="1"/>
            <a:endParaRPr lang="en-US" altLang="zh-CN" sz="2000" dirty="0">
              <a:cs typeface="+mn-ea"/>
              <a:sym typeface="+mn-lt"/>
            </a:endParaRPr>
          </a:p>
          <a:p>
            <a:pPr lvl="1"/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zh-CN" altLang="en-US" sz="2000" dirty="0" smtClean="0">
                <a:cs typeface="+mn-ea"/>
                <a:sym typeface="+mn-lt"/>
              </a:rPr>
              <a:t>查看</a:t>
            </a:r>
            <a:r>
              <a:rPr lang="en-US" altLang="zh-CN" sz="2000" dirty="0">
                <a:cs typeface="+mn-ea"/>
                <a:sym typeface="+mn-lt"/>
              </a:rPr>
              <a:t>bonus_2020 </a:t>
            </a:r>
            <a:r>
              <a:rPr lang="zh-CN" altLang="en-US" sz="2000" dirty="0">
                <a:cs typeface="+mn-ea"/>
                <a:sym typeface="+mn-lt"/>
              </a:rPr>
              <a:t>表的索引</a:t>
            </a:r>
            <a:r>
              <a:rPr lang="zh-CN" altLang="en-US" sz="2000" dirty="0" smtClean="0">
                <a:cs typeface="+mn-ea"/>
                <a:sym typeface="+mn-lt"/>
              </a:rPr>
              <a:t>。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endParaRPr lang="en-US" altLang="zh-CN" sz="2000" dirty="0">
              <a:cs typeface="+mn-ea"/>
              <a:sym typeface="+mn-lt"/>
            </a:endParaRPr>
          </a:p>
          <a:p>
            <a:pPr lvl="1"/>
            <a:r>
              <a:rPr lang="zh-CN" altLang="en-US" sz="2000" dirty="0" smtClean="0">
                <a:cs typeface="+mn-ea"/>
                <a:sym typeface="+mn-lt"/>
              </a:rPr>
              <a:t>结果为：</a:t>
            </a:r>
            <a:endParaRPr lang="en-US" altLang="zh-CN" sz="2000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318866" y="2481409"/>
            <a:ext cx="9937104" cy="827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CREATE TABLE bonus_2020(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INT NOT NULL primary key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auto_increment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CHAR(50), job VARCHAR(30), bonus INT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CREATE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INDEX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idx_staff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on bonus_2020(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318866" y="3963828"/>
            <a:ext cx="9937104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SHOW INDEX FROM </a:t>
            </a:r>
            <a:r>
              <a:rPr lang="en-US" altLang="zh-CN" sz="1800" dirty="0" smtClean="0">
                <a:latin typeface="Huawei Sans" panose="020C0503030203020204" pitchFamily="34" charset="0"/>
                <a:cs typeface="Huawei Sans" panose="020C0503030203020204" pitchFamily="34" charset="0"/>
                <a:sym typeface="+mn-lt"/>
              </a:rPr>
              <a:t>bonus_2020;</a:t>
            </a:r>
            <a:endParaRPr lang="en-US" altLang="zh-CN" sz="1800" dirty="0" smtClean="0">
              <a:latin typeface="Huawei Sans" panose="020C0503030203020204" pitchFamily="34" charset="0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82251" y="4937825"/>
            <a:ext cx="9937104" cy="1319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>
            <a:defPPr>
              <a:defRPr lang="zh-CN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Table,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Non_unique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Key_name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Seq_in_index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Column_name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Collation, Cardinality,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Sub_part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Packed, Null,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Index_type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Comment,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Index_comment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Visible, Expression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bonus_2020, 0, PRIMARY, 1,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A, 0, , , , BTREE, , , YES,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bonus_2020, 1,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idx_staff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1,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staff_name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 A, 0, , , YES, BTREE, , , YES, 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SET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功能描述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该语句</a:t>
            </a:r>
            <a:r>
              <a:rPr lang="zh-CN" altLang="en-US" dirty="0">
                <a:sym typeface="+mn-lt"/>
              </a:rPr>
              <a:t>使用户可以将值分配给不同的变量、服务器或客户端的操作。</a:t>
            </a:r>
            <a:endParaRPr lang="en-US" altLang="zh-CN" dirty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327873" y="3066544"/>
            <a:ext cx="9541059" cy="25508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SET variable = expr [, variable = expr] ...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variable: {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user_var_name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param_name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local_var_name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{GLOBAL | @@GLOBAL.}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system_var_name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{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PERSIST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@@PERSIST.}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system_var_name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{PERSIST_ONLY | @@PERSIST_ONLY.}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system_var_name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[SESSION | @@SESSION. | @@]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system_var_name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SET</a:t>
            </a:r>
            <a:r>
              <a:rPr lang="zh-CN" altLang="en-US" dirty="0" smtClean="0">
                <a:sym typeface="+mn-lt"/>
              </a:rPr>
              <a:t>命令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示例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将变量</a:t>
            </a:r>
            <a:r>
              <a:rPr lang="en-US" altLang="zh-CN" dirty="0" smtClean="0">
                <a:sym typeface="+mn-lt"/>
              </a:rPr>
              <a:t>name</a:t>
            </a:r>
            <a:r>
              <a:rPr lang="zh-CN" altLang="en-US" dirty="0" smtClean="0">
                <a:sym typeface="+mn-lt"/>
              </a:rPr>
              <a:t>值设为</a:t>
            </a:r>
            <a:r>
              <a:rPr lang="en-US" altLang="zh-CN" dirty="0" smtClean="0">
                <a:sym typeface="+mn-lt"/>
              </a:rPr>
              <a:t>43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将全局参数</a:t>
            </a:r>
            <a:r>
              <a:rPr lang="en-US" altLang="zh-CN" dirty="0" err="1" smtClean="0">
                <a:sym typeface="+mn-lt"/>
              </a:rPr>
              <a:t>max_connections</a:t>
            </a:r>
            <a:r>
              <a:rPr lang="zh-CN" altLang="en-US" dirty="0" smtClean="0">
                <a:sym typeface="+mn-lt"/>
              </a:rPr>
              <a:t>设置为</a:t>
            </a:r>
            <a:r>
              <a:rPr lang="en-US" altLang="zh-CN" dirty="0" smtClean="0">
                <a:sym typeface="+mn-lt"/>
              </a:rPr>
              <a:t>1000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将当前会话的</a:t>
            </a:r>
            <a:r>
              <a:rPr lang="en-US" altLang="zh-CN" dirty="0" err="1" smtClean="0">
                <a:sym typeface="+mn-lt"/>
              </a:rPr>
              <a:t>sql_mode</a:t>
            </a:r>
            <a:r>
              <a:rPr lang="zh-CN" altLang="en-US" dirty="0" smtClean="0">
                <a:sym typeface="+mn-lt"/>
              </a:rPr>
              <a:t>值设置为</a:t>
            </a:r>
            <a:r>
              <a:rPr lang="en-US" altLang="zh-CN" sz="2000" dirty="0">
                <a:cs typeface="+mn-ea"/>
                <a:sym typeface="+mn-lt"/>
              </a:rPr>
              <a:t>TRADITIONAL</a:t>
            </a:r>
            <a:r>
              <a:rPr lang="zh-CN" altLang="en-US" dirty="0" smtClean="0">
                <a:sym typeface="+mn-lt"/>
              </a:rPr>
              <a:t>（只影响当前会话）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222565" y="3353596"/>
            <a:ext cx="10203835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SET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GLOBAL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max_connections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= 1000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SET @@</a:t>
            </a:r>
            <a:r>
              <a:rPr lang="en-US" altLang="zh-CN" sz="1600" dirty="0">
                <a:cs typeface="+mn-ea"/>
                <a:sym typeface="+mn-lt"/>
              </a:rPr>
              <a:t>GLOBA </a:t>
            </a:r>
            <a:r>
              <a:rPr lang="en-US" altLang="zh-CN" sz="1600" dirty="0" err="1">
                <a:cs typeface="+mn-ea"/>
                <a:sym typeface="+mn-lt"/>
              </a:rPr>
              <a:t>max_connections</a:t>
            </a:r>
            <a:r>
              <a:rPr lang="en-US" altLang="zh-CN" sz="1600" dirty="0">
                <a:cs typeface="+mn-ea"/>
                <a:sym typeface="+mn-lt"/>
              </a:rPr>
              <a:t> = 1000</a:t>
            </a:r>
            <a:r>
              <a:rPr lang="en-US" altLang="zh-CN" sz="1600" dirty="0" smtClean="0">
                <a:cs typeface="+mn-ea"/>
                <a:sym typeface="+mn-lt"/>
              </a:rPr>
              <a:t>;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222565" y="2508271"/>
            <a:ext cx="10203835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SET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@name = 43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218103" y="4470941"/>
            <a:ext cx="10203835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SET SESSION </a:t>
            </a:r>
            <a:r>
              <a:rPr lang="en-US" altLang="zh-CN" sz="1600" dirty="0" err="1">
                <a:cs typeface="+mn-ea"/>
                <a:sym typeface="+mn-lt"/>
              </a:rPr>
              <a:t>sql_mode</a:t>
            </a:r>
            <a:r>
              <a:rPr lang="en-US" altLang="zh-CN" sz="1600" dirty="0">
                <a:cs typeface="+mn-ea"/>
                <a:sym typeface="+mn-lt"/>
              </a:rPr>
              <a:t> ='TRADITIONAL';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SET LOCAL </a:t>
            </a:r>
            <a:r>
              <a:rPr lang="en-US" altLang="zh-CN" sz="1600" dirty="0" err="1">
                <a:cs typeface="+mn-ea"/>
                <a:sym typeface="+mn-lt"/>
              </a:rPr>
              <a:t>sql_mode</a:t>
            </a:r>
            <a:r>
              <a:rPr lang="en-US" altLang="zh-CN" sz="1600" dirty="0">
                <a:cs typeface="+mn-ea"/>
                <a:sym typeface="+mn-lt"/>
              </a:rPr>
              <a:t> ='TRADITIONAL';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SET @@ </a:t>
            </a:r>
            <a:r>
              <a:rPr lang="en-US" altLang="zh-CN" sz="1600" dirty="0" err="1">
                <a:cs typeface="+mn-ea"/>
                <a:sym typeface="+mn-lt"/>
              </a:rPr>
              <a:t>SESSION.sql_mode</a:t>
            </a:r>
            <a:r>
              <a:rPr lang="en-US" altLang="zh-CN" sz="1600" dirty="0">
                <a:cs typeface="+mn-ea"/>
                <a:sym typeface="+mn-lt"/>
              </a:rPr>
              <a:t> ='TRADITIONAL';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SET @@ </a:t>
            </a:r>
            <a:r>
              <a:rPr lang="en-US" altLang="zh-CN" sz="1600" dirty="0" err="1">
                <a:cs typeface="+mn-ea"/>
                <a:sym typeface="+mn-lt"/>
              </a:rPr>
              <a:t>LOCAL.sql_mode</a:t>
            </a:r>
            <a:r>
              <a:rPr lang="en-US" altLang="zh-CN" sz="1600" dirty="0">
                <a:cs typeface="+mn-ea"/>
                <a:sym typeface="+mn-lt"/>
              </a:rPr>
              <a:t> ='TRADITIONAL';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SET @@ </a:t>
            </a:r>
            <a:r>
              <a:rPr lang="en-US" altLang="zh-CN" sz="1600" dirty="0" err="1">
                <a:cs typeface="+mn-ea"/>
                <a:sym typeface="+mn-lt"/>
              </a:rPr>
              <a:t>sql_mode</a:t>
            </a:r>
            <a:r>
              <a:rPr lang="en-US" altLang="zh-CN" sz="1600" dirty="0">
                <a:cs typeface="+mn-ea"/>
                <a:sym typeface="+mn-lt"/>
              </a:rPr>
              <a:t> ='TRADITIONAL';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SET </a:t>
            </a:r>
            <a:r>
              <a:rPr lang="en-US" altLang="zh-CN" sz="1600" dirty="0" err="1">
                <a:cs typeface="+mn-ea"/>
                <a:sym typeface="+mn-lt"/>
              </a:rPr>
              <a:t>sql_mode</a:t>
            </a:r>
            <a:r>
              <a:rPr lang="en-US" altLang="zh-CN" sz="1600" dirty="0">
                <a:cs typeface="+mn-ea"/>
                <a:sym typeface="+mn-lt"/>
              </a:rPr>
              <a:t> ='TRADITIONAL</a:t>
            </a:r>
            <a:r>
              <a:rPr lang="en-US" altLang="zh-CN" sz="1600" dirty="0" smtClean="0">
                <a:cs typeface="+mn-ea"/>
                <a:sym typeface="+mn-lt"/>
              </a:rPr>
              <a:t>';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4500" y="1247775"/>
            <a:ext cx="11307763" cy="4679950"/>
          </a:xfrm>
        </p:spPr>
        <p:txBody>
          <a:bodyPr/>
          <a:lstStyle/>
          <a:p>
            <a:r>
              <a:rPr lang="zh-CN" altLang="en-US" dirty="0" smtClean="0">
                <a:sym typeface="+mn-lt"/>
              </a:rPr>
              <a:t>通过本章的学习，介绍了</a:t>
            </a:r>
            <a:r>
              <a:rPr lang="en-US" altLang="zh-CN" dirty="0" smtClean="0">
                <a:sym typeface="+mn-lt"/>
              </a:rPr>
              <a:t>SQL</a:t>
            </a:r>
            <a:r>
              <a:rPr lang="zh-CN" altLang="en-US" dirty="0" smtClean="0">
                <a:sym typeface="+mn-lt"/>
              </a:rPr>
              <a:t>语句中的数据库查询语言</a:t>
            </a:r>
            <a:r>
              <a:rPr lang="en-US" altLang="zh-CN" dirty="0" smtClean="0">
                <a:sym typeface="+mn-lt"/>
              </a:rPr>
              <a:t>DQL</a:t>
            </a:r>
            <a:r>
              <a:rPr lang="zh-CN" altLang="en-US" dirty="0" smtClean="0">
                <a:sym typeface="+mn-lt"/>
              </a:rPr>
              <a:t>、数据操作语言</a:t>
            </a:r>
            <a:r>
              <a:rPr lang="en-US" altLang="zh-CN" dirty="0" smtClean="0">
                <a:sym typeface="+mn-lt"/>
              </a:rPr>
              <a:t>DML</a:t>
            </a:r>
            <a:r>
              <a:rPr lang="zh-CN" altLang="en-US" dirty="0" smtClean="0">
                <a:sym typeface="+mn-lt"/>
              </a:rPr>
              <a:t>、数据定义语言</a:t>
            </a:r>
            <a:r>
              <a:rPr lang="en-US" altLang="zh-CN" dirty="0" smtClean="0">
                <a:sym typeface="+mn-lt"/>
              </a:rPr>
              <a:t>DDL</a:t>
            </a:r>
            <a:r>
              <a:rPr lang="zh-CN" altLang="en-US" dirty="0" smtClean="0">
                <a:sym typeface="+mn-lt"/>
              </a:rPr>
              <a:t>和数据控制语言</a:t>
            </a:r>
            <a:r>
              <a:rPr lang="en-US" altLang="zh-CN" dirty="0" smtClean="0">
                <a:sym typeface="+mn-lt"/>
              </a:rPr>
              <a:t>DCL</a:t>
            </a:r>
            <a:r>
              <a:rPr lang="zh-CN" altLang="en-US" dirty="0" smtClean="0">
                <a:sym typeface="+mn-lt"/>
              </a:rPr>
              <a:t>，给出了每种语句的语法句式、使用场景以及典型示例。</a:t>
            </a:r>
            <a:endParaRPr lang="zh-CN" altLang="en-US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查询列的选择 </a:t>
            </a:r>
            <a:r>
              <a:rPr lang="en-US" altLang="zh-CN" smtClean="0">
                <a:sym typeface="+mn-lt"/>
              </a:rPr>
              <a:t>(1)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在选择查询列时，列名可以用下面几种形式表达：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手动输入列名，多个列之间用英文逗号（</a:t>
            </a:r>
            <a:r>
              <a:rPr lang="en-US" altLang="zh-CN" dirty="0" smtClean="0">
                <a:sym typeface="+mn-lt"/>
              </a:rPr>
              <a:t>,</a:t>
            </a:r>
            <a:r>
              <a:rPr lang="zh-CN" altLang="en-US" dirty="0" smtClean="0">
                <a:sym typeface="+mn-lt"/>
              </a:rPr>
              <a:t>）分隔。</a:t>
            </a:r>
            <a:endParaRPr lang="en-US" altLang="zh-CN" dirty="0" smtClean="0">
              <a:sym typeface="+mn-lt"/>
            </a:endParaRPr>
          </a:p>
          <a:p>
            <a:pPr lvl="2"/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其中，列</a:t>
            </a:r>
            <a:r>
              <a:rPr lang="en-US" altLang="zh-CN" dirty="0" smtClean="0">
                <a:sym typeface="+mn-lt"/>
              </a:rPr>
              <a:t>a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b</a:t>
            </a:r>
            <a:r>
              <a:rPr lang="zh-CN" altLang="en-US" dirty="0" smtClean="0">
                <a:sym typeface="+mn-lt"/>
              </a:rPr>
              <a:t>是表</a:t>
            </a:r>
            <a:r>
              <a:rPr lang="en-US" altLang="zh-CN" dirty="0" smtClean="0">
                <a:sym typeface="+mn-lt"/>
              </a:rPr>
              <a:t>t1</a:t>
            </a:r>
            <a:r>
              <a:rPr lang="zh-CN" altLang="en-US" dirty="0" smtClean="0">
                <a:sym typeface="+mn-lt"/>
              </a:rPr>
              <a:t>中的列，</a:t>
            </a:r>
            <a:r>
              <a:rPr lang="en-US" altLang="zh-CN" dirty="0" smtClean="0">
                <a:sym typeface="+mn-lt"/>
              </a:rPr>
              <a:t>f1</a:t>
            </a:r>
            <a:r>
              <a:rPr lang="zh-CN" altLang="en-US" dirty="0" smtClean="0">
                <a:sym typeface="+mn-lt"/>
              </a:rPr>
              <a:t>、</a:t>
            </a:r>
            <a:r>
              <a:rPr lang="en-US" altLang="zh-CN" dirty="0" smtClean="0">
                <a:sym typeface="+mn-lt"/>
              </a:rPr>
              <a:t>f2</a:t>
            </a:r>
            <a:r>
              <a:rPr lang="zh-CN" altLang="en-US" dirty="0" smtClean="0">
                <a:sym typeface="+mn-lt"/>
              </a:rPr>
              <a:t>是表</a:t>
            </a:r>
            <a:r>
              <a:rPr lang="en-US" altLang="zh-CN" dirty="0" smtClean="0">
                <a:sym typeface="+mn-lt"/>
              </a:rPr>
              <a:t>t2</a:t>
            </a:r>
            <a:r>
              <a:rPr lang="zh-CN" altLang="en-US" dirty="0" smtClean="0">
                <a:sym typeface="+mn-lt"/>
              </a:rPr>
              <a:t>中的列。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可以是计算出来的字段。</a:t>
            </a:r>
            <a:endParaRPr lang="zh-CN" altLang="en-US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如果某两个或某几个表正好有一些共同的列名，推荐使用表名限定列名。不限定列名可以得到查询结果，但使用完全限定的表和列名称，可以减少数据库内部的处理工作量，从而提升查询的返回性能。例如：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0858" y="2373065"/>
            <a:ext cx="572463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a, b, f1, f2 FROM t1, t2;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0858" y="5826958"/>
            <a:ext cx="572463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t1.f1, t2.f1 from t1, t2;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62060" y="5809741"/>
            <a:ext cx="504056" cy="369314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C00000"/>
            </a:solidFill>
            <a:miter lim="800000"/>
          </a:ln>
          <a:effectLst/>
        </p:spPr>
        <p:txBody>
          <a:bodyPr wrap="square" lIns="91422" tIns="45711" rIns="91422" bIns="45711">
            <a:spAutoFit/>
          </a:bodyPr>
          <a:lstStyle/>
          <a:p>
            <a:pPr defTabSz="783590"/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590858" y="3848348"/>
            <a:ext cx="572463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a+b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t1;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18099" y="5809741"/>
            <a:ext cx="534557" cy="369314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C00000"/>
            </a:solidFill>
            <a:miter lim="800000"/>
          </a:ln>
          <a:effectLst/>
        </p:spPr>
        <p:txBody>
          <a:bodyPr wrap="square" lIns="91422" tIns="45711" rIns="91422" bIns="45711">
            <a:spAutoFit/>
          </a:bodyPr>
          <a:lstStyle/>
          <a:p>
            <a:pPr defTabSz="783590"/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(1)</a:t>
            </a:r>
            <a:endParaRPr lang="en-US" dirty="0"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华为</a:t>
            </a:r>
            <a:r>
              <a:rPr lang="en-US" altLang="zh-CN" dirty="0" err="1">
                <a:sym typeface="+mn-lt"/>
              </a:rPr>
              <a:t>GaussDB</a:t>
            </a:r>
            <a:r>
              <a:rPr lang="en-US" altLang="zh-CN" dirty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是华为云提供的企业级的大规模并行处理</a:t>
            </a:r>
            <a:r>
              <a:rPr lang="en-US" altLang="zh-CN" dirty="0" smtClean="0">
                <a:sym typeface="+mn-lt"/>
              </a:rPr>
              <a:t>(Massive Parallel Processing)</a:t>
            </a:r>
            <a:r>
              <a:rPr lang="zh-CN" altLang="en-US" dirty="0" smtClean="0">
                <a:sym typeface="+mn-lt"/>
              </a:rPr>
              <a:t>关系型数据库服务，主要面向海量数据分析场景，为超大规模数据管理提供高性价比的通用计算平台，可用于支撑各类数据仓库系统、</a:t>
            </a:r>
            <a:r>
              <a:rPr lang="en-US" altLang="zh-CN" dirty="0" smtClean="0">
                <a:sym typeface="+mn-lt"/>
              </a:rPr>
              <a:t>BI(Business Intelligence)</a:t>
            </a:r>
            <a:r>
              <a:rPr lang="zh-CN" altLang="en-US" dirty="0" smtClean="0">
                <a:sym typeface="+mn-lt"/>
              </a:rPr>
              <a:t>系统和决策支持系统，统一为上层应用的决策分析等提供服务。</a:t>
            </a:r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附录 </a:t>
            </a:r>
            <a:r>
              <a:rPr lang="en-US" altLang="zh-CN" dirty="0" smtClean="0">
                <a:sym typeface="+mn-lt"/>
              </a:rPr>
              <a:t>(2)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支持</a:t>
            </a:r>
            <a:r>
              <a:rPr lang="en-US" altLang="zh-CN" dirty="0" smtClean="0">
                <a:sym typeface="+mn-lt"/>
              </a:rPr>
              <a:t>INTERSECT</a:t>
            </a:r>
            <a:r>
              <a:rPr lang="zh-CN" altLang="en-US" dirty="0" smtClean="0">
                <a:sym typeface="+mn-lt"/>
              </a:rPr>
              <a:t>运算符</a:t>
            </a:r>
            <a:endParaRPr lang="zh-CN" altLang="en-US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计算多个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语句返回行集合的交集，不含重复的记录。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使用方法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同一个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语句中的多个</a:t>
            </a:r>
            <a:r>
              <a:rPr lang="en-US" altLang="zh-CN" dirty="0" smtClean="0">
                <a:sym typeface="+mn-lt"/>
              </a:rPr>
              <a:t>INTERSECT</a:t>
            </a:r>
            <a:r>
              <a:rPr lang="zh-CN" altLang="en-US" dirty="0" smtClean="0">
                <a:sym typeface="+mn-lt"/>
              </a:rPr>
              <a:t>操作符是从左向右计算的，除非用圆括弧进行了标识。</a:t>
            </a:r>
            <a:endParaRPr lang="zh-CN" altLang="en-US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当对多个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语句的执行结果进行</a:t>
            </a:r>
            <a:r>
              <a:rPr lang="en-US" altLang="zh-CN" dirty="0" smtClean="0">
                <a:sym typeface="+mn-lt"/>
              </a:rPr>
              <a:t>UNION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INTERSECT</a:t>
            </a:r>
            <a:r>
              <a:rPr lang="zh-CN" altLang="en-US" dirty="0" smtClean="0">
                <a:sym typeface="+mn-lt"/>
              </a:rPr>
              <a:t>操作的时候，会优先处理</a:t>
            </a:r>
            <a:r>
              <a:rPr lang="en-US" altLang="zh-CN" dirty="0" smtClean="0">
                <a:sym typeface="+mn-lt"/>
              </a:rPr>
              <a:t>INTERSECT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39516" y="2665563"/>
            <a:ext cx="5004556" cy="3656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select_statement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INTERSECT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select_statement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(3)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INTERSECT</a:t>
            </a:r>
            <a:r>
              <a:rPr lang="zh-CN" altLang="en-US" dirty="0" smtClean="0">
                <a:sym typeface="+mn-lt"/>
              </a:rPr>
              <a:t>图解</a:t>
            </a:r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示例</a:t>
            </a:r>
            <a:endParaRPr lang="zh-CN" altLang="en-US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7512" y="1987952"/>
          <a:ext cx="756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88668" y="1987952"/>
          <a:ext cx="7560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3803776" y="2307912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811888" y="1987952"/>
            <a:ext cx="1152128" cy="1112520"/>
          </a:xfrm>
          <a:prstGeom prst="ellipse">
            <a:avLst/>
          </a:prstGeom>
          <a:solidFill>
            <a:schemeClr val="tx2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495964" y="1987952"/>
            <a:ext cx="1152128" cy="111252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5555940" y="2233483"/>
            <a:ext cx="396044" cy="58110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336306" y="2307912"/>
            <a:ext cx="432048" cy="3600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464640" y="2153194"/>
          <a:ext cx="756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 bwMode="auto">
          <a:xfrm>
            <a:off x="1405732" y="3490621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676636" y="3490621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99856" y="3490622"/>
            <a:ext cx="183620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A INTERSECT B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8444536" y="3490620"/>
            <a:ext cx="756084" cy="3348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结果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1235460" y="4858128"/>
            <a:ext cx="8352928" cy="4579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SELECT * FROM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tpcds.reason_p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WHERE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r_reason_id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='AAAAAAAABAAAAAAA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' INTERSECT 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SELECT * FROM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tpcds.reason_p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WHERE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r_reason_sk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&lt;5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1235460" y="5468901"/>
            <a:ext cx="8352928" cy="273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* FROM education INTERSECT SELECT * FROM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education_disable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WHERE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=10;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(4)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支持查询分组子句</a:t>
            </a:r>
            <a:r>
              <a:rPr lang="en-US" altLang="zh-CN" dirty="0" smtClean="0">
                <a:sym typeface="+mn-lt"/>
              </a:rPr>
              <a:t>ROLLUP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GROUPING SETS</a:t>
            </a:r>
            <a:r>
              <a:rPr lang="zh-CN" altLang="en-US" dirty="0" smtClean="0">
                <a:sym typeface="+mn-lt"/>
              </a:rPr>
              <a:t>和</a:t>
            </a:r>
            <a:r>
              <a:rPr lang="en-US" altLang="zh-CN" dirty="0" smtClean="0">
                <a:sym typeface="+mn-lt"/>
              </a:rPr>
              <a:t>OVER</a:t>
            </a:r>
            <a:r>
              <a:rPr lang="zh-CN" altLang="en-US" dirty="0" smtClean="0">
                <a:sym typeface="+mn-lt"/>
              </a:rPr>
              <a:t>等。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语法格式：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2"/>
            <a:endParaRPr lang="en-US" altLang="zh-CN" dirty="0" smtClean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487488" y="2642138"/>
            <a:ext cx="399644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GROUP BY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grouping_element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[, ...]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466139" y="3552110"/>
            <a:ext cx="5904656" cy="1565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( 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expression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( expression [, ...] 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ROLLUP ( { expression | ( expression [, ...] ) } [, ...] 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CUBE ( { expression | ( expression [, ...] ) } [, ...] )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| GROUPING SETS (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grouping_element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[, ...] )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(5)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GROUPING SETS</a:t>
            </a:r>
            <a:r>
              <a:rPr lang="zh-CN" altLang="en-US" dirty="0" smtClean="0">
                <a:sym typeface="+mn-lt"/>
              </a:rPr>
              <a:t>子句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GROUPING SETS</a:t>
            </a:r>
            <a:r>
              <a:rPr lang="zh-CN" altLang="en-US" dirty="0" smtClean="0">
                <a:sym typeface="+mn-lt"/>
              </a:rPr>
              <a:t>子句是</a:t>
            </a:r>
            <a:r>
              <a:rPr lang="en-US" altLang="zh-CN" dirty="0" smtClean="0">
                <a:sym typeface="+mn-lt"/>
              </a:rPr>
              <a:t>GROUP BY</a:t>
            </a:r>
            <a:r>
              <a:rPr lang="zh-CN" altLang="en-US" dirty="0" smtClean="0">
                <a:sym typeface="+mn-lt"/>
              </a:rPr>
              <a:t>子句的进一步扩展，它可以使用户指定多个</a:t>
            </a:r>
            <a:r>
              <a:rPr lang="en-US" altLang="zh-CN" dirty="0" smtClean="0">
                <a:sym typeface="+mn-lt"/>
              </a:rPr>
              <a:t>GROUP BY</a:t>
            </a:r>
            <a:r>
              <a:rPr lang="zh-CN" altLang="en-US" dirty="0" smtClean="0">
                <a:sym typeface="+mn-lt"/>
              </a:rPr>
              <a:t>选项，与直接在</a:t>
            </a:r>
            <a:r>
              <a:rPr lang="en-US" altLang="zh-CN" dirty="0" smtClean="0">
                <a:sym typeface="+mn-lt"/>
              </a:rPr>
              <a:t>GROUP BY</a:t>
            </a:r>
            <a:r>
              <a:rPr lang="zh-CN" altLang="en-US" dirty="0" smtClean="0">
                <a:sym typeface="+mn-lt"/>
              </a:rPr>
              <a:t>子句中使用相同。</a:t>
            </a:r>
            <a:endParaRPr lang="zh-CN" altLang="en-US" dirty="0" smtClean="0">
              <a:sym typeface="+mn-lt"/>
            </a:endParaRPr>
          </a:p>
          <a:p>
            <a:pPr lvl="1"/>
            <a:endParaRPr lang="zh-CN" altLang="en-US" dirty="0"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81976" y="3372370"/>
          <a:ext cx="518457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2232248"/>
                <a:gridCol w="864096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wanghua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 bwMode="auto">
          <a:xfrm>
            <a:off x="6517517" y="2870174"/>
            <a:ext cx="4823675" cy="3043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job,bonus,count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group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by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grouping set ((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job,bonus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),(bonus),());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JOB		BONUS    COUNT(STAFF_ID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------------------- -------- -----------------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developer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9000     1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developer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8000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document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developer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6000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quality control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9000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tester   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10000    1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tester   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9000     1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                   9000     3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                  6000     1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                  10000    1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                  8000     1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                           6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2394144" y="2877756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(6)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子句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是自动对</a:t>
            </a:r>
            <a:r>
              <a:rPr lang="en-US" altLang="zh-CN" dirty="0" smtClean="0">
                <a:sym typeface="+mn-lt"/>
              </a:rPr>
              <a:t>group by</a:t>
            </a:r>
            <a:r>
              <a:rPr lang="zh-CN" altLang="en-US" dirty="0" smtClean="0">
                <a:sym typeface="+mn-lt"/>
              </a:rPr>
              <a:t>子句中列出的字段进行分组汇总，结果集将包含列中所有可能组合，以及与这些组合相匹配的基础行中的聚合值。它会为每个分组返回一行汇总信息， 用户可以使用</a:t>
            </a:r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来产生交叉表值。比如，在</a:t>
            </a:r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子句中给出三个表达式</a:t>
            </a:r>
            <a:r>
              <a:rPr lang="en-US" altLang="zh-CN" dirty="0" smtClean="0">
                <a:sym typeface="+mn-lt"/>
              </a:rPr>
              <a:t>(n = 3)</a:t>
            </a:r>
            <a:r>
              <a:rPr lang="zh-CN" altLang="en-US" dirty="0" smtClean="0">
                <a:sym typeface="+mn-lt"/>
              </a:rPr>
              <a:t>，运算结果为</a:t>
            </a:r>
            <a:r>
              <a:rPr lang="en-US" altLang="zh-CN" dirty="0" smtClean="0">
                <a:sym typeface="+mn-lt"/>
              </a:rPr>
              <a:t>2n = 23 = 8</a:t>
            </a:r>
            <a:r>
              <a:rPr lang="zh-CN" altLang="en-US" dirty="0" smtClean="0">
                <a:sym typeface="+mn-lt"/>
              </a:rPr>
              <a:t>组。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CUBE(a, b, c)</a:t>
            </a:r>
            <a:r>
              <a:rPr lang="zh-CN" altLang="en-US" dirty="0" smtClean="0">
                <a:sym typeface="+mn-lt"/>
              </a:rPr>
              <a:t>等价于</a:t>
            </a:r>
            <a:r>
              <a:rPr lang="en-US" altLang="zh-CN" dirty="0" smtClean="0">
                <a:sym typeface="+mn-lt"/>
              </a:rPr>
              <a:t>GROUPING SETS((</a:t>
            </a:r>
            <a:r>
              <a:rPr lang="en-US" altLang="zh-CN" dirty="0" err="1" smtClean="0">
                <a:sym typeface="+mn-lt"/>
              </a:rPr>
              <a:t>a,b,c</a:t>
            </a:r>
            <a:r>
              <a:rPr lang="en-US" altLang="zh-CN" dirty="0" smtClean="0">
                <a:sym typeface="+mn-lt"/>
              </a:rPr>
              <a:t>), (</a:t>
            </a:r>
            <a:r>
              <a:rPr lang="en-US" altLang="zh-CN" dirty="0" err="1" smtClean="0">
                <a:sym typeface="+mn-lt"/>
              </a:rPr>
              <a:t>a,b</a:t>
            </a:r>
            <a:r>
              <a:rPr lang="en-US" altLang="zh-CN" dirty="0" smtClean="0">
                <a:sym typeface="+mn-lt"/>
              </a:rPr>
              <a:t>), (</a:t>
            </a:r>
            <a:r>
              <a:rPr lang="en-US" altLang="zh-CN" dirty="0" err="1" smtClean="0">
                <a:sym typeface="+mn-lt"/>
              </a:rPr>
              <a:t>a,c</a:t>
            </a:r>
            <a:r>
              <a:rPr lang="en-US" altLang="zh-CN" dirty="0" smtClean="0">
                <a:sym typeface="+mn-lt"/>
              </a:rPr>
              <a:t>), (a), (</a:t>
            </a:r>
            <a:r>
              <a:rPr lang="en-US" altLang="zh-CN" dirty="0" err="1" smtClean="0">
                <a:sym typeface="+mn-lt"/>
              </a:rPr>
              <a:t>b,c</a:t>
            </a:r>
            <a:r>
              <a:rPr lang="en-US" altLang="zh-CN" dirty="0" smtClean="0">
                <a:sym typeface="+mn-lt"/>
              </a:rPr>
              <a:t>), (b), (c), ()) </a:t>
            </a:r>
            <a:endParaRPr lang="zh-CN" altLang="en-US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577148" y="4316520"/>
            <a:ext cx="9037704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job,bonus,count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group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by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CUDE(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job,bonus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(7)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ROLLUP</a:t>
            </a:r>
            <a:r>
              <a:rPr lang="zh-CN" altLang="en-US" dirty="0" smtClean="0">
                <a:sym typeface="+mn-lt"/>
              </a:rPr>
              <a:t>子句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ROLLUP</a:t>
            </a:r>
            <a:r>
              <a:rPr lang="zh-CN" altLang="en-US" dirty="0" smtClean="0">
                <a:sym typeface="+mn-lt"/>
              </a:rPr>
              <a:t>同样是自动对</a:t>
            </a:r>
            <a:r>
              <a:rPr lang="en-US" altLang="zh-CN" dirty="0" smtClean="0">
                <a:sym typeface="+mn-lt"/>
              </a:rPr>
              <a:t>group by</a:t>
            </a:r>
            <a:r>
              <a:rPr lang="zh-CN" altLang="en-US" dirty="0" smtClean="0">
                <a:sym typeface="+mn-lt"/>
              </a:rPr>
              <a:t>子句中列出的字段进行分组汇总。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与</a:t>
            </a:r>
            <a:r>
              <a:rPr lang="en-US" altLang="zh-CN" dirty="0" smtClean="0">
                <a:sym typeface="+mn-lt"/>
              </a:rPr>
              <a:t>CUBE</a:t>
            </a:r>
            <a:r>
              <a:rPr lang="zh-CN" altLang="en-US" dirty="0" smtClean="0">
                <a:sym typeface="+mn-lt"/>
              </a:rPr>
              <a:t>生成分组的规则不同，</a:t>
            </a:r>
            <a:r>
              <a:rPr lang="en-US" altLang="zh-CN" dirty="0" smtClean="0">
                <a:sym typeface="+mn-lt"/>
              </a:rPr>
              <a:t>ROLLUP(a, b, c)</a:t>
            </a:r>
            <a:r>
              <a:rPr lang="zh-CN" altLang="en-US" dirty="0" smtClean="0">
                <a:sym typeface="+mn-lt"/>
              </a:rPr>
              <a:t>等价于</a:t>
            </a:r>
            <a:r>
              <a:rPr lang="en-US" altLang="zh-CN" dirty="0" smtClean="0">
                <a:sym typeface="+mn-lt"/>
              </a:rPr>
              <a:t>GROUPING SETS((</a:t>
            </a:r>
            <a:r>
              <a:rPr lang="en-US" altLang="zh-CN" dirty="0" err="1" smtClean="0">
                <a:sym typeface="+mn-lt"/>
              </a:rPr>
              <a:t>a,b,c</a:t>
            </a:r>
            <a:r>
              <a:rPr lang="en-US" altLang="zh-CN" dirty="0" smtClean="0">
                <a:sym typeface="+mn-lt"/>
              </a:rPr>
              <a:t>), (</a:t>
            </a:r>
            <a:r>
              <a:rPr lang="en-US" altLang="zh-CN" dirty="0" err="1" smtClean="0">
                <a:sym typeface="+mn-lt"/>
              </a:rPr>
              <a:t>a,b</a:t>
            </a:r>
            <a:r>
              <a:rPr lang="en-US" altLang="zh-CN" dirty="0" smtClean="0">
                <a:sym typeface="+mn-lt"/>
              </a:rPr>
              <a:t>), (a), ())</a:t>
            </a:r>
            <a:r>
              <a:rPr lang="zh-CN" altLang="en-US" dirty="0" smtClean="0">
                <a:sym typeface="+mn-lt"/>
              </a:rPr>
              <a:t>。</a:t>
            </a:r>
            <a:r>
              <a:rPr lang="en-US" altLang="zh-CN" dirty="0" smtClean="0">
                <a:sym typeface="+mn-lt"/>
              </a:rPr>
              <a:t> 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示例</a:t>
            </a:r>
            <a:endParaRPr lang="en-US" altLang="zh-CN" dirty="0" smtClean="0">
              <a:sym typeface="+mn-lt"/>
            </a:endParaRPr>
          </a:p>
          <a:p>
            <a:pPr marL="403225" lvl="1" indent="0">
              <a:buNone/>
            </a:pPr>
            <a:r>
              <a:rPr lang="zh-CN" altLang="en-US" dirty="0" smtClean="0">
                <a:sym typeface="+mn-lt"/>
              </a:rPr>
              <a:t>   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等价于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85073" y="3548897"/>
            <a:ext cx="896569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job,bonus,count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group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by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ROLLUP(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job,bonus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85073" y="4506394"/>
            <a:ext cx="896569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job,bonus,count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from 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group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by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GROUPING SETS((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job,bonus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),(job),());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(8)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OVER</a:t>
            </a:r>
            <a:r>
              <a:rPr lang="zh-CN" altLang="en-US" dirty="0" smtClean="0">
                <a:sym typeface="+mn-lt"/>
              </a:rPr>
              <a:t>子句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一般窗口函数与</a:t>
            </a:r>
            <a:r>
              <a:rPr lang="en-US" altLang="zh-CN" dirty="0" smtClean="0">
                <a:sym typeface="+mn-lt"/>
              </a:rPr>
              <a:t>OVER</a:t>
            </a:r>
            <a:r>
              <a:rPr lang="zh-CN" altLang="en-US" dirty="0" smtClean="0">
                <a:sym typeface="+mn-lt"/>
              </a:rPr>
              <a:t>语句一起使用。</a:t>
            </a:r>
            <a:r>
              <a:rPr lang="en-US" altLang="zh-CN" dirty="0" smtClean="0">
                <a:sym typeface="+mn-lt"/>
              </a:rPr>
              <a:t>OVER</a:t>
            </a:r>
            <a:r>
              <a:rPr lang="zh-CN" altLang="en-US" dirty="0" smtClean="0">
                <a:sym typeface="+mn-lt"/>
              </a:rPr>
              <a:t>语句用于对数据进行分组，并对组内元素进行排序。窗口函数用于处理每一组内的数据。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语法格式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常见的</a:t>
            </a:r>
            <a:r>
              <a:rPr lang="en-US" altLang="zh-CN" dirty="0" err="1" smtClean="0">
                <a:sym typeface="+mn-lt"/>
              </a:rPr>
              <a:t>window_definition</a:t>
            </a:r>
            <a:r>
              <a:rPr lang="zh-CN" altLang="en-US" dirty="0" smtClean="0">
                <a:sym typeface="+mn-lt"/>
              </a:rPr>
              <a:t>包括：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94800" y="3350824"/>
            <a:ext cx="554461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w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indow_func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OVER (</a:t>
            </a:r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window_definition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[, ...]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1594800" y="4393731"/>
            <a:ext cx="8999684" cy="5811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[ PARTITION BY expression [, ...]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]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[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ORDER BY expression [ ASC | DESC | USING operator ] [ NULLS { FIRST 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| LAST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 ] [, ...] ]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(9)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示例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按</a:t>
            </a:r>
            <a:r>
              <a:rPr lang="en-US" altLang="zh-CN" smtClean="0">
                <a:sym typeface="+mn-lt"/>
              </a:rPr>
              <a:t>job</a:t>
            </a:r>
            <a:r>
              <a:rPr lang="zh-CN" altLang="en-US" smtClean="0">
                <a:sym typeface="+mn-lt"/>
              </a:rPr>
              <a:t>分组，每组内</a:t>
            </a:r>
            <a:r>
              <a:rPr lang="en-US" altLang="zh-CN" smtClean="0">
                <a:sym typeface="+mn-lt"/>
              </a:rPr>
              <a:t>bonus</a:t>
            </a:r>
            <a:r>
              <a:rPr lang="zh-CN" altLang="en-US" smtClean="0">
                <a:sym typeface="+mn-lt"/>
              </a:rPr>
              <a:t>从小到大排序，输出排名结果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6640994" y="3247539"/>
            <a:ext cx="4832479" cy="21199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select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job,bonus,rank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() OVER (partition by job order by bonus) from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bonuses_depa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;</a:t>
            </a:r>
            <a:endParaRPr lang="en-US" altLang="zh-CN" sz="1200" dirty="0" smtClean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JOB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BONUS    RANK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------------------- -------- -----------------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developer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8000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developer           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9000     2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document developer  6000     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quality control     9000     1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tester              9000     1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tester             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10000    2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6960" y="3247539"/>
          <a:ext cx="518457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2232248"/>
                <a:gridCol w="864096"/>
              </a:tblGrid>
              <a:tr h="11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staff_id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job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bonus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wangxin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xufeng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document 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34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denggui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quality control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caoming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37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liming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zh-CN" altLang="en-US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wanghua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tester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9000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2339128" y="2690802"/>
            <a:ext cx="2160240" cy="39643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algn="ctr"/>
            <a:r>
              <a:rPr lang="zh-CN" altLang="en-US" sz="2000" b="1" dirty="0" smtClean="0">
                <a:latin typeface="+mn-lt"/>
                <a:ea typeface="+mn-ea"/>
                <a:cs typeface="+mn-ea"/>
                <a:sym typeface="+mn-lt"/>
              </a:rPr>
              <a:t>示例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附录 </a:t>
            </a:r>
            <a:r>
              <a:rPr lang="en-US" altLang="zh-CN" smtClean="0">
                <a:sym typeface="+mn-lt"/>
              </a:rPr>
              <a:t>(10)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lt"/>
              </a:rPr>
              <a:t>GaussDB</a:t>
            </a:r>
            <a:r>
              <a:rPr lang="en-US" altLang="zh-CN" dirty="0" smtClean="0">
                <a:sym typeface="+mn-lt"/>
              </a:rPr>
              <a:t> (DWS)</a:t>
            </a:r>
            <a:r>
              <a:rPr lang="zh-CN" altLang="en-US" dirty="0" smtClean="0">
                <a:sym typeface="+mn-lt"/>
              </a:rPr>
              <a:t>支持使用</a:t>
            </a:r>
            <a:r>
              <a:rPr lang="en-US" altLang="zh-CN" dirty="0" smtClean="0">
                <a:sym typeface="+mn-lt"/>
              </a:rPr>
              <a:t>FOR UPDATE</a:t>
            </a:r>
            <a:r>
              <a:rPr lang="zh-CN" altLang="en-US" dirty="0" smtClean="0">
                <a:sym typeface="+mn-lt"/>
              </a:rPr>
              <a:t>或</a:t>
            </a:r>
            <a:r>
              <a:rPr lang="en-US" altLang="zh-CN" dirty="0" smtClean="0">
                <a:sym typeface="+mn-lt"/>
              </a:rPr>
              <a:t>FOR SHARE</a:t>
            </a:r>
            <a:r>
              <a:rPr lang="zh-CN" altLang="en-US" dirty="0" smtClean="0">
                <a:sym typeface="+mn-lt"/>
              </a:rPr>
              <a:t>子句，对</a:t>
            </a:r>
            <a:r>
              <a:rPr lang="en-US" altLang="zh-CN" dirty="0" smtClean="0">
                <a:sym typeface="+mn-lt"/>
              </a:rPr>
              <a:t>SELECT</a:t>
            </a:r>
            <a:r>
              <a:rPr lang="zh-CN" altLang="en-US" dirty="0" smtClean="0">
                <a:sym typeface="+mn-lt"/>
              </a:rPr>
              <a:t>检索出来的行进行加锁，避免它们在当前事务结束前被其他事务修改或者删除，阻塞其他事务，直到当前事务结束。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使用方法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在每个检索出来的行上，</a:t>
            </a:r>
            <a:r>
              <a:rPr lang="en-US" altLang="zh-CN" dirty="0" smtClean="0">
                <a:sym typeface="+mn-lt"/>
              </a:rPr>
              <a:t>FOR UPDATE</a:t>
            </a:r>
            <a:r>
              <a:rPr lang="zh-CN" altLang="en-US" dirty="0" smtClean="0">
                <a:sym typeface="+mn-lt"/>
              </a:rPr>
              <a:t>将要求一个排他锁，而</a:t>
            </a:r>
            <a:r>
              <a:rPr lang="en-US" altLang="zh-CN" dirty="0" smtClean="0">
                <a:sym typeface="+mn-lt"/>
              </a:rPr>
              <a:t>FOR SHARE</a:t>
            </a:r>
            <a:r>
              <a:rPr lang="zh-CN" altLang="en-US" dirty="0" smtClean="0">
                <a:sym typeface="+mn-lt"/>
              </a:rPr>
              <a:t>要求一个共享锁。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为了避免操作等待其他事务提交，可使用</a:t>
            </a:r>
            <a:r>
              <a:rPr lang="en-US" altLang="zh-CN" dirty="0" smtClean="0">
                <a:sym typeface="+mn-lt"/>
              </a:rPr>
              <a:t>NOWAIT</a:t>
            </a:r>
            <a:r>
              <a:rPr lang="zh-CN" altLang="en-US" dirty="0" smtClean="0">
                <a:sym typeface="+mn-lt"/>
              </a:rPr>
              <a:t>选项。</a:t>
            </a:r>
            <a:endParaRPr lang="en-US" altLang="zh-CN" dirty="0" smtClean="0">
              <a:sym typeface="+mn-lt"/>
            </a:endParaRPr>
          </a:p>
          <a:p>
            <a:pPr lvl="2"/>
            <a:r>
              <a:rPr lang="zh-CN" altLang="en-US" dirty="0" smtClean="0">
                <a:sym typeface="+mn-lt"/>
              </a:rPr>
              <a:t>如果在</a:t>
            </a:r>
            <a:r>
              <a:rPr lang="en-US" altLang="zh-CN" dirty="0" smtClean="0">
                <a:sym typeface="+mn-lt"/>
              </a:rPr>
              <a:t>FOR UPDATE</a:t>
            </a:r>
            <a:r>
              <a:rPr lang="zh-CN" altLang="en-US" dirty="0" smtClean="0">
                <a:sym typeface="+mn-lt"/>
              </a:rPr>
              <a:t>或</a:t>
            </a:r>
            <a:r>
              <a:rPr lang="en-US" altLang="zh-CN" dirty="0" smtClean="0">
                <a:sym typeface="+mn-lt"/>
              </a:rPr>
              <a:t>FOR SHARE</a:t>
            </a:r>
            <a:r>
              <a:rPr lang="zh-CN" altLang="en-US" dirty="0" smtClean="0">
                <a:sym typeface="+mn-lt"/>
              </a:rPr>
              <a:t>中明确指定了表名字，则只有这些指定的表被锁定，否则将锁定所有使用的表。</a:t>
            </a:r>
            <a:endParaRPr lang="en-US" altLang="zh-CN" dirty="0" smtClean="0">
              <a:sym typeface="+mn-lt"/>
            </a:endParaRPr>
          </a:p>
          <a:p>
            <a:pPr lvl="1"/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 smtClean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1451484" y="2866516"/>
            <a:ext cx="8964996" cy="334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FOR { UPDATE | SHARE } [ OF 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table_name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 [, ...] ] [ NOWAIT ]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33953</Words>
  <Application>WPS 演示</Application>
  <PresentationFormat>宽屏</PresentationFormat>
  <Paragraphs>2387</Paragraphs>
  <Slides>103</Slides>
  <Notes>117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3" baseType="lpstr">
      <vt:lpstr>Arial</vt:lpstr>
      <vt:lpstr>宋体</vt:lpstr>
      <vt:lpstr>Wingdings</vt:lpstr>
      <vt:lpstr>Huawei Sans</vt:lpstr>
      <vt:lpstr>Oswald</vt:lpstr>
      <vt:lpstr>方正兰亭黑简体</vt:lpstr>
      <vt:lpstr>微软雅黑</vt:lpstr>
      <vt:lpstr>Arial Unicode MS</vt:lpstr>
      <vt:lpstr>Courier New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简单查询 (1)</vt:lpstr>
      <vt:lpstr>简单查询 (2)</vt:lpstr>
      <vt:lpstr>去除重复值 (1)</vt:lpstr>
      <vt:lpstr>去除重复值 (2)</vt:lpstr>
      <vt:lpstr>查询列的选择 (1)</vt:lpstr>
      <vt:lpstr>查询列的选择 (2)</vt:lpstr>
      <vt:lpstr>查询列的选择 (3)</vt:lpstr>
      <vt:lpstr>别名</vt:lpstr>
      <vt:lpstr>条件查询 (1)</vt:lpstr>
      <vt:lpstr>条件查询 (2)</vt:lpstr>
      <vt:lpstr>条件查询 (3)</vt:lpstr>
      <vt:lpstr>条件查询 (4)</vt:lpstr>
      <vt:lpstr>条件查询 (5)</vt:lpstr>
      <vt:lpstr>join连接查询 (1)</vt:lpstr>
      <vt:lpstr>join连接查询 (2)</vt:lpstr>
      <vt:lpstr>join连接查询 (3)</vt:lpstr>
      <vt:lpstr>join连接查询 (4)</vt:lpstr>
      <vt:lpstr>join连接查询 (5)</vt:lpstr>
      <vt:lpstr>join连接查询 (6)</vt:lpstr>
      <vt:lpstr>join连接查询 (7)</vt:lpstr>
      <vt:lpstr>join连接查询 (8)</vt:lpstr>
      <vt:lpstr>子查询 (1) </vt:lpstr>
      <vt:lpstr>子查询 (2)</vt:lpstr>
      <vt:lpstr>子查询 (3)</vt:lpstr>
      <vt:lpstr>子查询 (4)</vt:lpstr>
      <vt:lpstr>合并结果集 (1)</vt:lpstr>
      <vt:lpstr>合并结果集 (2)</vt:lpstr>
      <vt:lpstr>合并结果集 (3)</vt:lpstr>
      <vt:lpstr>差异结果集</vt:lpstr>
      <vt:lpstr>数据分组 (1)</vt:lpstr>
      <vt:lpstr>数据分组 (2)</vt:lpstr>
      <vt:lpstr>数据分组 (3)</vt:lpstr>
      <vt:lpstr>数据排序 (1)</vt:lpstr>
      <vt:lpstr>数据排序 (2)</vt:lpstr>
      <vt:lpstr>数据限制 (1)</vt:lpstr>
      <vt:lpstr>数据限制 (2)</vt:lpstr>
      <vt:lpstr>PowerPoint 演示文稿</vt:lpstr>
      <vt:lpstr>数据插入 (1)</vt:lpstr>
      <vt:lpstr>数据插入 (2)</vt:lpstr>
      <vt:lpstr>数据插入 (3)</vt:lpstr>
      <vt:lpstr>数据修改 (1)</vt:lpstr>
      <vt:lpstr>数据修改 (2)</vt:lpstr>
      <vt:lpstr>数据修改 (3)</vt:lpstr>
      <vt:lpstr>数据删除 (1)</vt:lpstr>
      <vt:lpstr>数据删除 (2)</vt:lpstr>
      <vt:lpstr>数据删除 (3)</vt:lpstr>
      <vt:lpstr>PowerPoint 演示文稿</vt:lpstr>
      <vt:lpstr>数据库对象 (1)</vt:lpstr>
      <vt:lpstr>数据库对象 (2)</vt:lpstr>
      <vt:lpstr>DDL分类</vt:lpstr>
      <vt:lpstr>定义表</vt:lpstr>
      <vt:lpstr>创建表 (1)</vt:lpstr>
      <vt:lpstr>创建表 (2)</vt:lpstr>
      <vt:lpstr>创建表 (3)</vt:lpstr>
      <vt:lpstr>修改表属性 (1)</vt:lpstr>
      <vt:lpstr>修改表属性 (2)</vt:lpstr>
      <vt:lpstr>修改表属性 (3)</vt:lpstr>
      <vt:lpstr>删除表 (1)</vt:lpstr>
      <vt:lpstr>删除表 (2)</vt:lpstr>
      <vt:lpstr>定义索引</vt:lpstr>
      <vt:lpstr>创建索引 (1)</vt:lpstr>
      <vt:lpstr>创建索引 (2)</vt:lpstr>
      <vt:lpstr>创建索引 (3)</vt:lpstr>
      <vt:lpstr>修改索引属性 (1)</vt:lpstr>
      <vt:lpstr>修改索引属性 (2)</vt:lpstr>
      <vt:lpstr>删除索引</vt:lpstr>
      <vt:lpstr>定义视图</vt:lpstr>
      <vt:lpstr>创建视图 (1)</vt:lpstr>
      <vt:lpstr>创建视图 (2)</vt:lpstr>
      <vt:lpstr>删除视图</vt:lpstr>
      <vt:lpstr>PowerPoint 演示文稿</vt:lpstr>
      <vt:lpstr>事务控制</vt:lpstr>
      <vt:lpstr>提交事务</vt:lpstr>
      <vt:lpstr>回滚事务</vt:lpstr>
      <vt:lpstr>事务保存点 (1)</vt:lpstr>
      <vt:lpstr>事务保存点 (2)</vt:lpstr>
      <vt:lpstr>事务保存点 (3)</vt:lpstr>
      <vt:lpstr>PowerPoint 演示文稿</vt:lpstr>
      <vt:lpstr>SHOW命令 (1)</vt:lpstr>
      <vt:lpstr>SHOW命令 (2)</vt:lpstr>
      <vt:lpstr>SHOW命令 (3)</vt:lpstr>
      <vt:lpstr>SHOW命令 (4)</vt:lpstr>
      <vt:lpstr>SET命令 (1)</vt:lpstr>
      <vt:lpstr>SET命令 (2)</vt:lpstr>
      <vt:lpstr>PowerPoint 演示文稿</vt:lpstr>
      <vt:lpstr>附录 (1)</vt:lpstr>
      <vt:lpstr>附录 (2)</vt:lpstr>
      <vt:lpstr>附录 (3)</vt:lpstr>
      <vt:lpstr>附录 (4)</vt:lpstr>
      <vt:lpstr>附录 (5)</vt:lpstr>
      <vt:lpstr>附录 (6)</vt:lpstr>
      <vt:lpstr>附录 (7)</vt:lpstr>
      <vt:lpstr>附录 (8)</vt:lpstr>
      <vt:lpstr>附录 (9)</vt:lpstr>
      <vt:lpstr>附录 (10)</vt:lpstr>
      <vt:lpstr>附录 (11)</vt:lpstr>
      <vt:lpstr>附录 (12) </vt:lpstr>
      <vt:lpstr>附录 (13)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马瑞新</cp:lastModifiedBy>
  <cp:revision>216</cp:revision>
  <dcterms:created xsi:type="dcterms:W3CDTF">2018-11-29T10:16:00Z</dcterms:created>
  <dcterms:modified xsi:type="dcterms:W3CDTF">2021-01-10T04:01:24Z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(3)PtWrNbSYNttZG4gQKZ27Txn3Zu/6gNai0d/zZh8xoYFrUywpKM6gtEi0KAaCOgfVU4dgiROe
UjghZ+vhq0saXZSHv/IOzXFMxZ5BNK+Nu1XN4NCRvT9zI/S/C7Tbbhfvk433oajejHqzvRaJ
YSqiTr9XAhzc0v1fMD8c7lYyxB4AR/Kig3sQS2jGqFfPK9SKpCTipzUn1Q4cUCZcOWhzbV+U
OLwGFo2Wb/F+3D1wGO</vt:lpwstr>
  </property>
  <property fmtid="{D5CDD505-2E9C-101B-9397-08002B2CF9AE}" pid="3" name="_2015_ms_pID_7253431">
    <vt:lpwstr>zgrzDuLPaW2MZ5KuHt0zhuiVXw/oHwMQDfLxKrNALKlAhugaGwPsBq
95e+zAEx/rfzJITa99EG5mijIGNp4YgIrGVSpAecMqPN3pbPuOz6fQ1pXLBitllhbFXdge9Q
pX4anYhKC2iB/tu5qApjXFlo/E7Psehh0d7mHe6qe/6nYcsI4Ajdm1lEskbnCSj/QBeVYMn2
EyzBZm9g/EjBotPlowl9ICK8bWN+vgaP/jcZ</vt:lpwstr>
  </property>
  <property fmtid="{D5CDD505-2E9C-101B-9397-08002B2CF9AE}" pid="4" name="_2015_ms_pID_7253432">
    <vt:lpwstr>jALFnNK3w8c8lPu9VR0fMMY=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1594168340</vt:lpwstr>
  </property>
  <property fmtid="{D5CDD505-2E9C-101B-9397-08002B2CF9AE}" pid="9" name="KSOProductBuildVer">
    <vt:lpwstr>2052-11.1.0.10314</vt:lpwstr>
  </property>
</Properties>
</file>