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455" r:id="rId6"/>
    <p:sldId id="504" r:id="rId7"/>
    <p:sldId id="506" r:id="rId8"/>
    <p:sldId id="507" r:id="rId9"/>
    <p:sldId id="505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8" r:id="rId19"/>
    <p:sldId id="517" r:id="rId20"/>
    <p:sldId id="531" r:id="rId21"/>
    <p:sldId id="519" r:id="rId22"/>
    <p:sldId id="520" r:id="rId23"/>
    <p:sldId id="521" r:id="rId24"/>
    <p:sldId id="522" r:id="rId25"/>
    <p:sldId id="526" r:id="rId26"/>
    <p:sldId id="524" r:id="rId27"/>
    <p:sldId id="525" r:id="rId28"/>
    <p:sldId id="527" r:id="rId29"/>
    <p:sldId id="528" r:id="rId30"/>
    <p:sldId id="530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8" r:id="rId53"/>
    <p:sldId id="553" r:id="rId54"/>
    <p:sldId id="557" r:id="rId55"/>
    <p:sldId id="554" r:id="rId56"/>
    <p:sldId id="556" r:id="rId57"/>
    <p:sldId id="555" r:id="rId58"/>
    <p:sldId id="566" r:id="rId59"/>
    <p:sldId id="559" r:id="rId60"/>
    <p:sldId id="560" r:id="rId61"/>
    <p:sldId id="561" r:id="rId62"/>
    <p:sldId id="563" r:id="rId63"/>
    <p:sldId id="562" r:id="rId64"/>
    <p:sldId id="564" r:id="rId65"/>
    <p:sldId id="565" r:id="rId66"/>
  </p:sldIdLst>
  <p:sldSz cx="9144000" cy="5143500" type="screen16x9"/>
  <p:notesSz cx="6858000" cy="9144000"/>
  <p:custDataLst>
    <p:tags r:id="rId71"/>
  </p:custDataLst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0070C0"/>
    <a:srgbClr val="EBF5FF"/>
    <a:srgbClr val="B3D9FF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 autoAdjust="0"/>
    <p:restoredTop sz="94627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66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4.xml"/><Relationship Id="rId70" Type="http://schemas.openxmlformats.org/officeDocument/2006/relationships/commentAuthors" Target="commentAuthors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hyperlink" Target="https://www.getpostman.com/downloads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服务器的基本概念与初识</a:t>
            </a:r>
            <a:r>
              <a:rPr kumimoji="1" lang="en-US" altLang="zh-CN" dirty="0"/>
              <a:t>Ajax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图解客户端与服务器的通信过程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78" y="1956583"/>
            <a:ext cx="1291572" cy="12303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8" y="2049502"/>
            <a:ext cx="628571" cy="6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8528" y="3279836"/>
            <a:ext cx="24980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打开浏览器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输入要访问的网站地址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回车，向服务器发起资源请求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57" y="2019946"/>
            <a:ext cx="690493" cy="11036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8500" y="1698612"/>
            <a:ext cx="1983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http://www.baidu.com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2970" y="1912133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9050" y="2444792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这次请求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5478" y="3279836"/>
            <a:ext cx="3183872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服务器接收到客户端发来的资源请求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服务器在内部处理这次请求，找到相关的资源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服务器把找到的资源，响应（发送）给客户端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39950" y="2178749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1"/>
            <a:endCxn id="2" idx="3"/>
          </p:cNvCxnSpPr>
          <p:nvPr/>
        </p:nvCxnSpPr>
        <p:spPr>
          <a:xfrm flipH="1">
            <a:off x="2139950" y="2571750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02970" y="2613325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内容占位符 5"/>
          <p:cNvSpPr>
            <a:spLocks noGrp="1"/>
          </p:cNvSpPr>
          <p:nvPr>
            <p:ph sz="half" idx="14"/>
          </p:nvPr>
        </p:nvSpPr>
        <p:spPr>
          <a:xfrm>
            <a:off x="778528" y="4062793"/>
            <a:ext cx="6737350" cy="99011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客户端与服务器之间的通信过程，分为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三个步骤。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网页中的每一个资源，都是通过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的方式从服务器获取回来的。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253" y="1477557"/>
            <a:ext cx="4637473" cy="3341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3130144" y="2997155"/>
            <a:ext cx="1811507" cy="221541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590" y="1476000"/>
            <a:ext cx="4636800" cy="3341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客户端与服务器的通信过程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基于浏览器的开发者工具分析通信过程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5653601" y="1393200"/>
            <a:ext cx="2963349" cy="247320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</a:rPr>
              <a:t>Ctrl+Shift+I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 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的开发者工具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切换到 </a:t>
            </a:r>
            <a:r>
              <a:rPr lang="en-US" altLang="zh-CN" dirty="0">
                <a:solidFill>
                  <a:schemeClr val="tx1"/>
                </a:solidFill>
              </a:rPr>
              <a:t>Network </a:t>
            </a:r>
            <a:r>
              <a:rPr lang="zh-CN" altLang="en-US" dirty="0">
                <a:solidFill>
                  <a:schemeClr val="tx1"/>
                </a:solidFill>
              </a:rPr>
              <a:t>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选中 </a:t>
            </a:r>
            <a:r>
              <a:rPr lang="en-US" altLang="zh-CN" dirty="0">
                <a:solidFill>
                  <a:schemeClr val="tx1"/>
                </a:solidFill>
              </a:rPr>
              <a:t>Doc </a:t>
            </a:r>
            <a:r>
              <a:rPr lang="zh-CN" altLang="en-US" dirty="0">
                <a:solidFill>
                  <a:schemeClr val="tx1"/>
                </a:solidFill>
              </a:rPr>
              <a:t>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刷新页面，分析客户端与服务器的通信过程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95934" y="2855614"/>
            <a:ext cx="2266632" cy="177097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服务器对外提供了哪些资源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例举网页中常见的资源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45224" y="1706648"/>
            <a:ext cx="1288356" cy="1745556"/>
            <a:chOff x="1345224" y="1706179"/>
            <a:chExt cx="1288356" cy="174555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5224" y="1706179"/>
              <a:ext cx="1288356" cy="1288356"/>
            </a:xfrm>
            <a:prstGeom prst="rect">
              <a:avLst/>
            </a:prstGeom>
          </p:spPr>
        </p:pic>
        <p:sp>
          <p:nvSpPr>
            <p:cNvPr id="12" name="TextBox 41"/>
            <p:cNvSpPr txBox="1"/>
            <p:nvPr/>
          </p:nvSpPr>
          <p:spPr>
            <a:xfrm>
              <a:off x="1629947" y="3197735"/>
              <a:ext cx="718911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文字内容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40862" y="1705957"/>
            <a:ext cx="1235378" cy="1746938"/>
            <a:chOff x="3140862" y="1705957"/>
            <a:chExt cx="1235378" cy="17469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0862" y="1705957"/>
              <a:ext cx="1235378" cy="1288800"/>
            </a:xfrm>
            <a:prstGeom prst="rect">
              <a:avLst/>
            </a:prstGeom>
          </p:spPr>
        </p:pic>
        <p:sp>
          <p:nvSpPr>
            <p:cNvPr id="13" name="TextBox 41"/>
            <p:cNvSpPr txBox="1"/>
            <p:nvPr/>
          </p:nvSpPr>
          <p:spPr>
            <a:xfrm>
              <a:off x="3311178" y="319889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83522" y="1705957"/>
            <a:ext cx="1089036" cy="1746854"/>
            <a:chOff x="4883522" y="1705957"/>
            <a:chExt cx="1089036" cy="174685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522" y="1705957"/>
              <a:ext cx="1089036" cy="1288800"/>
            </a:xfrm>
            <a:prstGeom prst="rect">
              <a:avLst/>
            </a:prstGeom>
          </p:spPr>
        </p:pic>
        <p:sp>
          <p:nvSpPr>
            <p:cNvPr id="14" name="TextBox 41"/>
            <p:cNvSpPr txBox="1"/>
            <p:nvPr/>
          </p:nvSpPr>
          <p:spPr>
            <a:xfrm>
              <a:off x="4980667" y="3198895"/>
              <a:ext cx="8947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Audio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音频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79841" y="1706537"/>
            <a:ext cx="1127700" cy="1745778"/>
            <a:chOff x="6479841" y="1705957"/>
            <a:chExt cx="1127700" cy="1745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841" y="1705957"/>
              <a:ext cx="1127700" cy="1288800"/>
            </a:xfrm>
            <a:prstGeom prst="rect">
              <a:avLst/>
            </a:prstGeom>
          </p:spPr>
        </p:pic>
        <p:sp>
          <p:nvSpPr>
            <p:cNvPr id="15" name="TextBox 41"/>
            <p:cNvSpPr txBox="1"/>
            <p:nvPr/>
          </p:nvSpPr>
          <p:spPr>
            <a:xfrm>
              <a:off x="6596318" y="3197735"/>
              <a:ext cx="894746" cy="254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Video 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41"/>
          <p:cNvSpPr txBox="1"/>
          <p:nvPr/>
        </p:nvSpPr>
        <p:spPr>
          <a:xfrm>
            <a:off x="4098958" y="3752768"/>
            <a:ext cx="946084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so on…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3489318" y="4306641"/>
            <a:ext cx="21653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思考：网页中的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是不是资源？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数据也是资源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网页中的数据，也是服务器对外提供的一种资源。</a:t>
            </a:r>
            <a:r>
              <a:rPr lang="zh-CN" altLang="en-US" dirty="0">
                <a:solidFill>
                  <a:schemeClr val="tx1"/>
                </a:solidFill>
              </a:rPr>
              <a:t>例如股票数据、各行业排行榜等。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024" y="1928629"/>
            <a:ext cx="3922838" cy="19722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04" y="1928629"/>
            <a:ext cx="2008657" cy="247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数据是网页的灵魂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6338563" y="1393200"/>
            <a:ext cx="2134871" cy="247320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骨架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颜值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是网页的</a:t>
            </a:r>
            <a:r>
              <a:rPr lang="zh-CN" altLang="en-US" dirty="0">
                <a:solidFill>
                  <a:srgbClr val="047FFD"/>
                </a:solidFill>
              </a:rPr>
              <a:t>行为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，则是网页的</a:t>
            </a:r>
            <a:r>
              <a:rPr lang="zh-CN" altLang="en-US" dirty="0">
                <a:solidFill>
                  <a:srgbClr val="047FFD"/>
                </a:solidFill>
              </a:rPr>
              <a:t>灵魂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骨架、颜值、行为</a:t>
            </a:r>
            <a:r>
              <a:rPr lang="zh-CN" altLang="en-US" dirty="0">
                <a:solidFill>
                  <a:srgbClr val="FF0000"/>
                </a:solidFill>
              </a:rPr>
              <a:t>皆为数据服务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，在网页中</a:t>
            </a:r>
            <a:r>
              <a:rPr lang="zh-CN" altLang="en-US" dirty="0">
                <a:solidFill>
                  <a:srgbClr val="FF0000"/>
                </a:solidFill>
              </a:rPr>
              <a:t>无处不在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975" y="1393200"/>
            <a:ext cx="5327674" cy="346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网页中如何请求数据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9178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对外提供的一种</a:t>
            </a:r>
            <a:r>
              <a:rPr lang="zh-CN" altLang="en-US" dirty="0">
                <a:solidFill>
                  <a:srgbClr val="FF0000"/>
                </a:solidFill>
              </a:rPr>
              <a:t>资源</a:t>
            </a:r>
            <a:r>
              <a:rPr lang="zh-CN" altLang="en-US" dirty="0">
                <a:solidFill>
                  <a:schemeClr val="tx1"/>
                </a:solidFill>
              </a:rPr>
              <a:t>。只要是资源，必然要通过 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 的方式进行获取。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7390" y="1963356"/>
            <a:ext cx="1291572" cy="1230334"/>
            <a:chOff x="997390" y="1963356"/>
            <a:chExt cx="1291572" cy="12303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7390" y="1963356"/>
              <a:ext cx="1291572" cy="123033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890" y="2056275"/>
              <a:ext cx="628571" cy="63809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69" y="2026719"/>
            <a:ext cx="690493" cy="11036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53960" y="192773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数据资源</a:t>
            </a:r>
            <a:endParaRPr lang="zh-CN" altLang="en-US" sz="1050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062" y="2451565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数据请求</a:t>
            </a:r>
            <a:endParaRPr lang="zh-CN" altLang="en-US" sz="1050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8962" y="2185522"/>
            <a:ext cx="3538607" cy="75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5" idx="3"/>
          </p:cNvCxnSpPr>
          <p:nvPr/>
        </p:nvCxnSpPr>
        <p:spPr>
          <a:xfrm flipH="1">
            <a:off x="2288962" y="2578523"/>
            <a:ext cx="3538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51982" y="2620098"/>
            <a:ext cx="1547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给客户端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5"/>
          <p:cNvSpPr txBox="1"/>
          <p:nvPr/>
        </p:nvSpPr>
        <p:spPr>
          <a:xfrm>
            <a:off x="848378" y="3435422"/>
            <a:ext cx="6737350" cy="1441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如果要在网页中请求服务器上的数据资源，则需要用到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XMLHttpRequest</a:t>
            </a:r>
            <a:r>
              <a:rPr lang="zh-CN" altLang="en-US" dirty="0">
                <a:solidFill>
                  <a:schemeClr val="tx1"/>
                </a:solidFill>
              </a:rPr>
              <a:t>（简称 </a:t>
            </a:r>
            <a:r>
              <a:rPr lang="en-US" altLang="zh-CN" dirty="0">
                <a:solidFill>
                  <a:schemeClr val="tx1"/>
                </a:solidFill>
              </a:rPr>
              <a:t>xhr</a:t>
            </a:r>
            <a:r>
              <a:rPr lang="zh-CN" altLang="en-US" dirty="0">
                <a:solidFill>
                  <a:schemeClr val="tx1"/>
                </a:solidFill>
              </a:rPr>
              <a:t>）是浏览器提供的 </a:t>
            </a:r>
            <a:r>
              <a:rPr lang="en-US" altLang="zh-CN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成员，通过它，可以请求服务器上的数据资源。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最简单的用法 </a:t>
            </a:r>
            <a:r>
              <a:rPr lang="en-US" altLang="zh-CN" dirty="0">
                <a:solidFill>
                  <a:srgbClr val="047FFD"/>
                </a:solidFill>
              </a:rPr>
              <a:t>var xhrObj = new XMLHttpRequest()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服务器对外提供了哪些资源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资源的请求方式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客户端请求服务器时，</a:t>
            </a:r>
            <a:r>
              <a:rPr lang="zh-CN" altLang="en-US" dirty="0">
                <a:solidFill>
                  <a:srgbClr val="FF0000"/>
                </a:solidFill>
              </a:rPr>
              <a:t>请求的方式</a:t>
            </a:r>
            <a:r>
              <a:rPr lang="zh-CN" altLang="en-US" dirty="0">
                <a:solidFill>
                  <a:schemeClr val="tx1"/>
                </a:solidFill>
              </a:rPr>
              <a:t>有很多种，最常见的两种请求方式分别为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get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获取服务端资源</a:t>
            </a:r>
            <a:r>
              <a:rPr lang="zh-CN" altLang="en-US" dirty="0">
                <a:solidFill>
                  <a:schemeClr val="tx1"/>
                </a:solidFill>
              </a:rPr>
              <a:t>（向服务器要资源）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例如：根据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地址，从服务器获取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文件、图片文件、数据资源等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通常用于</a:t>
            </a:r>
            <a:r>
              <a:rPr lang="zh-CN" altLang="en-US" dirty="0">
                <a:solidFill>
                  <a:srgbClr val="FF0000"/>
                </a:solidFill>
              </a:rPr>
              <a:t>向服务器提交数据</a:t>
            </a:r>
            <a:r>
              <a:rPr lang="zh-CN" altLang="en-US" dirty="0">
                <a:solidFill>
                  <a:schemeClr val="tx1"/>
                </a:solidFill>
              </a:rPr>
              <a:t>（往服务器发送资源）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例如：登录时向服务器</a:t>
            </a:r>
            <a:r>
              <a:rPr lang="zh-CN" altLang="en-US" dirty="0">
                <a:solidFill>
                  <a:srgbClr val="047FFD"/>
                </a:solidFill>
              </a:rPr>
              <a:t>提交的登录信息</a:t>
            </a:r>
            <a:r>
              <a:rPr lang="zh-CN" altLang="en-US" dirty="0">
                <a:solidFill>
                  <a:schemeClr val="tx1"/>
                </a:solidFill>
              </a:rPr>
              <a:t>、注册时向服务器</a:t>
            </a:r>
            <a:r>
              <a:rPr lang="zh-CN" altLang="en-US" dirty="0">
                <a:solidFill>
                  <a:srgbClr val="047FFD"/>
                </a:solidFill>
              </a:rPr>
              <a:t>提交的注册信息</a:t>
            </a:r>
            <a:r>
              <a:rPr lang="zh-CN" altLang="en-US" dirty="0">
                <a:solidFill>
                  <a:schemeClr val="tx1"/>
                </a:solidFill>
              </a:rPr>
              <a:t>、添加用户时向服务器</a:t>
            </a:r>
            <a:r>
              <a:rPr lang="zh-CN" altLang="en-US" dirty="0">
                <a:solidFill>
                  <a:srgbClr val="047FFD"/>
                </a:solidFill>
              </a:rPr>
              <a:t>提交的用户信息</a:t>
            </a:r>
            <a:r>
              <a:rPr lang="zh-CN" altLang="en-US" dirty="0">
                <a:solidFill>
                  <a:schemeClr val="tx1"/>
                </a:solidFill>
              </a:rPr>
              <a:t>等各种</a:t>
            </a:r>
            <a:r>
              <a:rPr lang="zh-CN" altLang="en-US" dirty="0">
                <a:solidFill>
                  <a:srgbClr val="FF0000"/>
                </a:solidFill>
              </a:rPr>
              <a:t>数据提交操作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客户端与服务器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什么是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的全称是 </a:t>
            </a:r>
            <a:r>
              <a:rPr lang="en-US" altLang="zh-CN" dirty="0">
                <a:solidFill>
                  <a:schemeClr val="tx1"/>
                </a:solidFill>
              </a:rPr>
              <a:t>Asynchronous Javascript And XML</a:t>
            </a:r>
            <a:r>
              <a:rPr lang="zh-CN" altLang="en-US" dirty="0">
                <a:solidFill>
                  <a:schemeClr val="tx1"/>
                </a:solidFill>
              </a:rPr>
              <a:t>（异步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XML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通俗的理解：在</a:t>
            </a:r>
            <a:r>
              <a:rPr lang="zh-CN" altLang="en-US" dirty="0">
                <a:solidFill>
                  <a:schemeClr val="tx1"/>
                </a:solidFill>
              </a:rPr>
              <a:t>网页中利用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对象和服务器进行数据交互的方式，就是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为什么要学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042556" cy="86232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之前所学的技术，只能把网页做的更美观漂亮，或添加一些动画效果，但是，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能让我们轻松实现</a:t>
            </a:r>
            <a:r>
              <a:rPr lang="zh-CN" altLang="en-US" dirty="0">
                <a:solidFill>
                  <a:srgbClr val="047FFD"/>
                </a:solidFill>
              </a:rPr>
              <a:t>网页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FF0000"/>
                </a:solidFill>
              </a:rPr>
              <a:t>数据交互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14" name="直接箭头连接符 13"/>
            <p:cNvCxnSpPr>
              <a:stCxn id="4" idx="3"/>
              <a:endCxn id="5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375572" y="3386667"/>
            <a:ext cx="914400" cy="395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289972" y="3259709"/>
            <a:ext cx="2359537" cy="324474"/>
            <a:chOff x="4289972" y="3259709"/>
            <a:chExt cx="2359537" cy="324474"/>
          </a:xfrm>
        </p:grpSpPr>
        <p:cxnSp>
          <p:nvCxnSpPr>
            <p:cNvPr id="21" name="直接箭头连接符 20"/>
            <p:cNvCxnSpPr>
              <a:stCxn id="20" idx="3"/>
            </p:cNvCxnSpPr>
            <p:nvPr/>
          </p:nvCxnSpPr>
          <p:spPr>
            <a:xfrm flipV="1">
              <a:off x="4289972" y="3555983"/>
              <a:ext cx="2359537" cy="2820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301358" y="325970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用户名检测：注册用户时，通过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检测用户名是否被占用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557" y="1861064"/>
            <a:ext cx="3228632" cy="3092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9" y="1393200"/>
            <a:ext cx="7042554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搜索提示：当输入搜索关键字时，通过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的形式，动态</a:t>
            </a:r>
            <a:r>
              <a:rPr lang="zh-CN" altLang="en-US" dirty="0">
                <a:solidFill>
                  <a:srgbClr val="FF0000"/>
                </a:solidFill>
              </a:rPr>
              <a:t>加载搜索提示列表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339" y="1889256"/>
            <a:ext cx="6010723" cy="13077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数据分页显示：当点击页码值的时候，通过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</a:t>
            </a:r>
            <a:r>
              <a:rPr lang="zh-CN" altLang="en-US" dirty="0">
                <a:solidFill>
                  <a:srgbClr val="FF0000"/>
                </a:solidFill>
              </a:rPr>
              <a:t>根据页码值动态刷新表格的数据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806" y="1843472"/>
            <a:ext cx="5287877" cy="1572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了解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Ajax</a:t>
            </a:r>
            <a:r>
              <a:rPr lang="zh-CN" altLang="en-US" dirty="0"/>
              <a:t>的典型应用场景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8" y="1393200"/>
            <a:ext cx="7042555" cy="215256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数据的增删改查：数据的添加、删除、修改、查询操作，都需要通过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的形式，来实现数据的交互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66" y="1842656"/>
            <a:ext cx="5930296" cy="2735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了解</a:t>
            </a:r>
            <a:r>
              <a:rPr lang="en-US" altLang="zh-CN" dirty="0"/>
              <a:t>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浏览器中提供的 </a:t>
            </a:r>
            <a:r>
              <a:rPr lang="en-US" altLang="zh-CN" dirty="0">
                <a:solidFill>
                  <a:srgbClr val="FF0000"/>
                </a:solidFill>
              </a:rPr>
              <a:t>XMLHttpRequest </a:t>
            </a:r>
            <a:r>
              <a:rPr lang="zh-CN" altLang="en-US" dirty="0">
                <a:solidFill>
                  <a:srgbClr val="FF0000"/>
                </a:solidFill>
              </a:rPr>
              <a:t>用法比较复杂</a:t>
            </a:r>
            <a:r>
              <a:rPr lang="zh-CN" altLang="en-US" dirty="0">
                <a:solidFill>
                  <a:schemeClr val="tx1"/>
                </a:solidFill>
              </a:rPr>
              <a:t>，所以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XMLHttpRequest </a:t>
            </a:r>
            <a:r>
              <a:rPr lang="zh-CN" altLang="en-US" dirty="0">
                <a:solidFill>
                  <a:schemeClr val="tx1"/>
                </a:solidFill>
              </a:rPr>
              <a:t>进行了封装，提供了一系列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相关的函数，极大地</a:t>
            </a:r>
            <a:r>
              <a:rPr lang="zh-CN" altLang="en-US" dirty="0">
                <a:solidFill>
                  <a:srgbClr val="FF0000"/>
                </a:solidFill>
              </a:rPr>
              <a:t>降低了 </a:t>
            </a:r>
            <a:r>
              <a:rPr lang="en-US" altLang="zh-CN" dirty="0">
                <a:solidFill>
                  <a:srgbClr val="FF0000"/>
                </a:solidFill>
              </a:rPr>
              <a:t>Ajax </a:t>
            </a:r>
            <a:r>
              <a:rPr lang="zh-CN" altLang="en-US" dirty="0">
                <a:solidFill>
                  <a:srgbClr val="FF0000"/>
                </a:solidFill>
              </a:rPr>
              <a:t>的使用难度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中发起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请求最常用的三个方法如下：</a:t>
            </a:r>
            <a:r>
              <a:rPr lang="en-US" altLang="zh-CN" dirty="0">
                <a:solidFill>
                  <a:schemeClr val="tx1"/>
                </a:solidFill>
              </a:rPr>
              <a:t>RestFul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$.get()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$.post()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$.ajax()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函数的语法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6423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请求，从而将服务器上的资源请求到客户端来进行使用。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/>
                <a:gridCol w="908050"/>
                <a:gridCol w="1225550"/>
                <a:gridCol w="349543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要请求的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资源地址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请求资源期间要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携带的参数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不带参数</a:t>
            </a:r>
            <a:r>
              <a:rPr lang="zh-CN" altLang="en-US" dirty="0"/>
              <a:t>的请求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函数发起不带参数的请求时，直接提供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请求成功之后的回调函数</a:t>
            </a:r>
            <a:r>
              <a:rPr lang="zh-CN" altLang="en-US" dirty="0">
                <a:solidFill>
                  <a:schemeClr val="tx1"/>
                </a:solidFill>
              </a:rPr>
              <a:t>即可，示例代码如下：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2064401"/>
            <a:ext cx="6708529" cy="929013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746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http://www.liulongbin.top:3006/api/getbooks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 function(</a:t>
              </a:r>
              <a:r>
                <a:rPr lang="en-US" altLang="zh-CN" sz="1050" i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//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这里的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 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是服务器返回的数据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365" y="3125316"/>
            <a:ext cx="5355835" cy="189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上网的目的</a:t>
            </a:r>
            <a:endParaRPr lang="zh-CN" altLang="en-US" dirty="0"/>
          </a:p>
        </p:txBody>
      </p:sp>
      <p:sp>
        <p:nvSpPr>
          <p:cNvPr id="18" name="内容占位符 5"/>
          <p:cNvSpPr>
            <a:spLocks noGrp="1"/>
          </p:cNvSpPr>
          <p:nvPr>
            <p:ph sz="half" idx="14"/>
          </p:nvPr>
        </p:nvSpPr>
        <p:spPr>
          <a:xfrm>
            <a:off x="4165599" y="1393200"/>
            <a:ext cx="3420127" cy="1775450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刷微博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浏览新闻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在线听音乐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在线看电影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etc…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1474284"/>
            <a:ext cx="3159125" cy="20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 txBox="1"/>
          <p:nvPr/>
        </p:nvSpPr>
        <p:spPr>
          <a:xfrm>
            <a:off x="923924" y="3741234"/>
            <a:ext cx="6585602" cy="8371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上网的</a:t>
            </a:r>
            <a:r>
              <a:rPr lang="zh-CN" altLang="en-US" dirty="0">
                <a:solidFill>
                  <a:srgbClr val="FF0000"/>
                </a:solidFill>
              </a:rPr>
              <a:t>本质目的</a:t>
            </a:r>
            <a:r>
              <a:rPr lang="zh-CN" altLang="en-US" dirty="0">
                <a:solidFill>
                  <a:schemeClr val="tx1"/>
                </a:solidFill>
              </a:rPr>
              <a:t>：通过互联网的形式来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6.2 $.get()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FF0000"/>
                </a:solidFill>
              </a:rPr>
              <a:t>带参数</a:t>
            </a:r>
            <a:r>
              <a:rPr lang="zh-CN" altLang="en-US" dirty="0"/>
              <a:t>的请求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2727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函数发起带参数的请求时，示例代码如下：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1842149"/>
            <a:ext cx="6843463" cy="891209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8"/>
              <a:ext cx="6218238" cy="778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('http://www.liulongbin.top:3006/api/getbooks', 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zh-CN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zh-CN" alt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function(res) {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console.log(res)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287" y="2886372"/>
            <a:ext cx="6017963" cy="215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函数的语法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 </a:t>
            </a:r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函数的功能单一，专门用来发起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请求，从而向服务器提交数据。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$.post() </a:t>
            </a:r>
            <a:r>
              <a:rPr lang="zh-CN" altLang="en-US" dirty="0">
                <a:solidFill>
                  <a:schemeClr val="tx1"/>
                </a:solidFill>
              </a:rPr>
              <a:t>函数的语法如下：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其中，三个参数各自代表的含义如下：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2223151"/>
            <a:ext cx="6708529" cy="424799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64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], [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callback</a:t>
              </a:r>
              <a:r>
                <a:rPr lang="en-US" altLang="zh-CN" sz="1050" dirty="0">
                  <a:latin typeface="Courier New" panose="02070309020205020404" pitchFamily="49" charset="0"/>
                </a:rPr>
                <a:t>])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8307" y="3204368"/>
          <a:ext cx="6536823" cy="1592264"/>
        </p:xfrm>
        <a:graphic>
          <a:graphicData uri="http://schemas.openxmlformats.org/drawingml/2006/table">
            <a:tbl>
              <a:tblPr/>
              <a:tblGrid>
                <a:gridCol w="907793"/>
                <a:gridCol w="908050"/>
                <a:gridCol w="1225550"/>
                <a:gridCol w="349543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提交数据的地址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要提交的数据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callback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数据提交成功时的</a:t>
                      </a:r>
                      <a:r>
                        <a:rPr lang="zh-CN" altLang="en-US" sz="105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回调函数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6.3 $.post()</a:t>
            </a:r>
            <a:r>
              <a:rPr lang="zh-CN" altLang="en-US" dirty="0"/>
              <a:t>向服务器提交数据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$post() </a:t>
            </a:r>
            <a:r>
              <a:rPr lang="zh-CN" altLang="en-US" dirty="0">
                <a:solidFill>
                  <a:schemeClr val="tx1"/>
                </a:solidFill>
              </a:rPr>
              <a:t>向服务器提交数据的示例代码如下：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1829451"/>
            <a:ext cx="7033963" cy="1974199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777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http://www.liulongbin.top:3006/api/addbook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{ bookname: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author: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publisher: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 },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提交的数据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console.log(res)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277" y="2969204"/>
            <a:ext cx="3636970" cy="207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6.4 $.ajax()</a:t>
            </a:r>
            <a:r>
              <a:rPr lang="zh-CN" altLang="en-US" dirty="0"/>
              <a:t>函数的语法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相比于 </a:t>
            </a:r>
            <a:r>
              <a:rPr lang="en-US" altLang="zh-CN" dirty="0">
                <a:solidFill>
                  <a:schemeClr val="tx1"/>
                </a:solidFill>
              </a:rPr>
              <a:t>$.get()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$.post()</a:t>
            </a:r>
            <a:r>
              <a:rPr lang="zh-CN" altLang="en-US" dirty="0">
                <a:solidFill>
                  <a:schemeClr val="tx1"/>
                </a:solidFill>
              </a:rPr>
              <a:t> 函数，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中提供的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函数，是一个功能比较综合的函数，它允许我们对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请求进行更详细的配置。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函数的基本语法如下：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2413651"/>
            <a:ext cx="6708529" cy="1688449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784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请求的方式，例如 </a:t>
              </a:r>
              <a:r>
                <a:rPr lang="en-US" altLang="zh-CN" sz="1050" dirty="0">
                  <a:latin typeface="Courier New" panose="02070309020205020404" pitchFamily="49" charset="0"/>
                </a:rPr>
                <a:t>GET </a:t>
              </a:r>
              <a:r>
                <a:rPr lang="zh-CN" altLang="en-US" sz="1050" dirty="0">
                  <a:latin typeface="Courier New" panose="02070309020205020404" pitchFamily="49" charset="0"/>
                </a:rPr>
                <a:t>或 </a:t>
              </a:r>
              <a:r>
                <a:rPr lang="en-US" altLang="zh-CN" sz="1050" dirty="0">
                  <a:latin typeface="Courier New" panose="02070309020205020404" pitchFamily="49" charset="0"/>
                </a:rPr>
                <a:t>POST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}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1848500"/>
            <a:ext cx="6708529" cy="2239830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779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'http://www.liulongbin.top:3006/api/getbooks'</a:t>
              </a:r>
              <a:r>
                <a:rPr lang="en-US" altLang="zh-CN" sz="1050" dirty="0">
                  <a:latin typeface="Courier New" panose="02070309020205020404" pitchFamily="49" charset="0"/>
                </a:rPr>
                <a:t>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id: 1 },//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这次请求要携带的数据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console.log(res)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使用</a:t>
            </a:r>
            <a:r>
              <a:rPr lang="en-US" altLang="zh-CN" dirty="0"/>
              <a:t>$.ajax()</a:t>
            </a:r>
            <a:r>
              <a:rPr lang="zh-CN" altLang="en-US" dirty="0"/>
              <a:t>发起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3439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请求时，只需要将 </a:t>
            </a:r>
            <a:r>
              <a:rPr lang="en-US" altLang="zh-CN" dirty="0">
                <a:solidFill>
                  <a:srgbClr val="FF0000"/>
                </a:solidFill>
              </a:rPr>
              <a:t>type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的值设置为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zh-CN" altLang="en-US" dirty="0">
                <a:solidFill>
                  <a:schemeClr val="tx1"/>
                </a:solidFill>
              </a:rPr>
              <a:t>即可：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5287" y="1829451"/>
            <a:ext cx="6708529" cy="3147413"/>
            <a:chOff x="1078118" y="2214664"/>
            <a:chExt cx="6318046" cy="868171"/>
          </a:xfrm>
        </p:grpSpPr>
        <p:sp>
          <p:nvSpPr>
            <p:cNvPr id="6" name="矩形 5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7926" y="2250989"/>
              <a:ext cx="6218238" cy="822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ajax</a:t>
              </a:r>
              <a:r>
                <a:rPr lang="en-US" altLang="zh-CN" sz="1050" dirty="0">
                  <a:latin typeface="Courier New" panose="02070309020205020404" pitchFamily="49" charset="0"/>
                </a:rPr>
                <a:t>({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type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POST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请求的方式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url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'http://www.liulongbin.top:3006/api/addbook', 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请求的 </a:t>
              </a:r>
              <a:r>
                <a:rPr lang="en-US" altLang="zh-CN" sz="1050" dirty="0">
                  <a:latin typeface="Courier New" panose="02070309020205020404" pitchFamily="49" charset="0"/>
                </a:rPr>
                <a:t>URL </a:t>
              </a:r>
              <a:r>
                <a:rPr lang="zh-CN" altLang="en-US" sz="1050" dirty="0">
                  <a:latin typeface="Courier New" panose="02070309020205020404" pitchFamily="49" charset="0"/>
                </a:rPr>
                <a:t>地址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data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要提交给服务器的数据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bookname: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水浒传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author: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施耐庵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publisher: '</a:t>
              </a:r>
              <a:r>
                <a:rPr lang="zh-CN" altLang="en-US" sz="1050" dirty="0">
                  <a:latin typeface="Courier New" panose="02070309020205020404" pitchFamily="49" charset="0"/>
                </a:rPr>
                <a:t>上海图书出版社</a:t>
              </a:r>
              <a:r>
                <a:rPr lang="en-US" altLang="zh-CN" sz="1050" dirty="0">
                  <a:latin typeface="Courier New" panose="02070309020205020404" pitchFamily="49" charset="0"/>
                </a:rPr>
                <a:t>'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},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latin typeface="Courier New" panose="02070309020205020404" pitchFamily="49" charset="0"/>
                </a:rPr>
                <a:t>: function(res) { // 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请求成功之后的回调函数</a:t>
              </a:r>
              <a:endParaRPr lang="zh-CN" altLang="en-US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console.log(res)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接口的概念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请求数据时，</a:t>
            </a:r>
            <a:r>
              <a:rPr lang="zh-CN" altLang="en-US" dirty="0">
                <a:solidFill>
                  <a:srgbClr val="FF0000"/>
                </a:solidFill>
              </a:rPr>
              <a:t>被请求的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，就叫做</a:t>
            </a:r>
            <a:r>
              <a:rPr lang="zh-CN" altLang="en-US" dirty="0">
                <a:solidFill>
                  <a:srgbClr val="FF0000"/>
                </a:solidFill>
              </a:rPr>
              <a:t>数据接口</a:t>
            </a:r>
            <a:r>
              <a:rPr lang="zh-CN" altLang="en-US" dirty="0">
                <a:solidFill>
                  <a:schemeClr val="tx1"/>
                </a:solidFill>
              </a:rPr>
              <a:t>（简称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）。同时，每个接口必须有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http://www.liulongbin.top:3006/api/getbooks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获取图书列表的接口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(GET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http://www.liulongbin.top:3006/api/addbook   </a:t>
            </a:r>
            <a:r>
              <a:rPr lang="zh-CN" altLang="en-US" dirty="0">
                <a:latin typeface="Courier New" panose="02070309020205020404" pitchFamily="49" charset="0"/>
              </a:rPr>
              <a:t>添加图书的接口（</a:t>
            </a:r>
            <a:r>
              <a:rPr lang="en-US" altLang="zh-CN" dirty="0">
                <a:latin typeface="Courier New" panose="02070309020205020404" pitchFamily="49" charset="0"/>
              </a:rPr>
              <a:t>POST</a:t>
            </a:r>
            <a:r>
              <a:rPr lang="zh-CN" altLang="en-US" dirty="0">
                <a:latin typeface="Courier New" panose="02070309020205020404" pitchFamily="49" charset="0"/>
              </a:rPr>
              <a:t>请求）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/>
            <p:cNvCxnSpPr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907019" y="2995354"/>
              <a:ext cx="12426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041671" y="3623768"/>
              <a:ext cx="9733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140526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希望从服务器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分析接口的请求过程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方式请求接口的过程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7920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58370" y="2455034"/>
            <a:ext cx="1148807" cy="1770342"/>
            <a:chOff x="3258370" y="2455034"/>
            <a:chExt cx="1148807" cy="177034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58370" y="2455034"/>
              <a:ext cx="1148807" cy="151642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60578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2533" y="2782087"/>
            <a:ext cx="902120" cy="1443289"/>
            <a:chOff x="1112533" y="2782087"/>
            <a:chExt cx="902120" cy="144328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533" y="2782087"/>
              <a:ext cx="902120" cy="86232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336608" y="397146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49509" y="2455034"/>
            <a:ext cx="1073711" cy="1769242"/>
            <a:chOff x="6649509" y="2455034"/>
            <a:chExt cx="1073711" cy="176924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9509" y="2455034"/>
              <a:ext cx="1073711" cy="1516426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959379" y="39703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14653" y="2908300"/>
            <a:ext cx="1243717" cy="304947"/>
            <a:chOff x="2014653" y="2908300"/>
            <a:chExt cx="1243717" cy="304947"/>
          </a:xfrm>
        </p:grpSpPr>
        <p:cxnSp>
          <p:nvCxnSpPr>
            <p:cNvPr id="22" name="直接箭头连接符 21"/>
            <p:cNvCxnSpPr>
              <a:stCxn id="16" idx="3"/>
              <a:endCxn id="13" idx="1"/>
            </p:cNvCxnSpPr>
            <p:nvPr/>
          </p:nvCxnSpPr>
          <p:spPr>
            <a:xfrm>
              <a:off x="2014653" y="3213247"/>
              <a:ext cx="12437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378081" y="290830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458311" y="2464262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数据载体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375572" y="3086968"/>
            <a:ext cx="914400" cy="6947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289972" y="2995354"/>
            <a:ext cx="2371178" cy="289678"/>
            <a:chOff x="4289972" y="2995354"/>
            <a:chExt cx="2371178" cy="289678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4289972" y="3285032"/>
              <a:ext cx="237117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907019" y="2995354"/>
              <a:ext cx="13372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</a:t>
              </a:r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289972" y="3587750"/>
            <a:ext cx="2359537" cy="289934"/>
            <a:chOff x="4289972" y="3587750"/>
            <a:chExt cx="2359537" cy="289934"/>
          </a:xfrm>
        </p:grpSpPr>
        <p:cxnSp>
          <p:nvCxnSpPr>
            <p:cNvPr id="31" name="直接箭头连接符 30"/>
            <p:cNvCxnSpPr/>
            <p:nvPr/>
          </p:nvCxnSpPr>
          <p:spPr>
            <a:xfrm flipH="1">
              <a:off x="4289972" y="3587750"/>
              <a:ext cx="23595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041671" y="3623768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140528" y="325806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希望向服务器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提交数据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42200" y="30256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存放和对外提供资源</a:t>
            </a:r>
            <a:r>
              <a:rPr lang="zh-CN" altLang="en-US" dirty="0">
                <a:solidFill>
                  <a:schemeClr val="tx1"/>
                </a:solidFill>
              </a:rPr>
              <a:t>的电脑，叫做服务器。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4" name="组合 1023"/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  <a:endParaRPr lang="zh-CN" altLang="en-US" sz="1050" dirty="0"/>
            </a:p>
          </p:txBody>
        </p:sp>
      </p:grpSp>
      <p:pic>
        <p:nvPicPr>
          <p:cNvPr id="1028" name="图片 1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什么是接口测试工具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/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737350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为了验证接口能否被正常被访问，我们常常需要使用接口测试工具，来对数据接口进行检测。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好处</a:t>
            </a:r>
            <a:r>
              <a:rPr lang="zh-CN" altLang="en-US" dirty="0">
                <a:solidFill>
                  <a:schemeClr val="tx1"/>
                </a:solidFill>
              </a:rPr>
              <a:t>：接口测试工具能让我们在</a:t>
            </a:r>
            <a:r>
              <a:rPr lang="zh-CN" altLang="en-US" dirty="0">
                <a:solidFill>
                  <a:srgbClr val="FF0000"/>
                </a:solidFill>
              </a:rPr>
              <a:t>不写任何代码</a:t>
            </a:r>
            <a:r>
              <a:rPr lang="zh-CN" altLang="en-US" dirty="0">
                <a:solidFill>
                  <a:schemeClr val="tx1"/>
                </a:solidFill>
              </a:rPr>
              <a:t>的情况下，对接口进行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22312" y="3073506"/>
            <a:ext cx="1197576" cy="1499147"/>
            <a:chOff x="3502224" y="3067156"/>
            <a:chExt cx="1197576" cy="149914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02224" y="3067156"/>
              <a:ext cx="1197576" cy="1197576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3724948" y="4312387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PostMan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下载并安装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访问 </a:t>
            </a:r>
            <a:r>
              <a:rPr lang="en-US" altLang="zh-CN" dirty="0">
                <a:solidFill>
                  <a:schemeClr val="tx1"/>
                </a:solidFill>
              </a:rPr>
              <a:t>PostMan </a:t>
            </a:r>
            <a:r>
              <a:rPr lang="zh-CN" altLang="en-US" dirty="0">
                <a:solidFill>
                  <a:schemeClr val="tx1"/>
                </a:solidFill>
              </a:rPr>
              <a:t>的官方下载网址 </a:t>
            </a:r>
            <a:r>
              <a:rPr lang="en-US" altLang="zh-CN" dirty="0">
                <a:hlinkClick r:id="rId1"/>
              </a:rPr>
              <a:t>https://www.getpostman.com/downloads/</a:t>
            </a:r>
            <a:r>
              <a:rPr lang="zh-CN" altLang="en-US" dirty="0"/>
              <a:t>，下载所需的安装程序后，直接安装即可。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2533650"/>
            <a:ext cx="4874445" cy="248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接口测试工具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/>
          <p:cNvSpPr>
            <a:spLocks noGrp="1"/>
          </p:cNvSpPr>
          <p:nvPr>
            <p:ph sz="half" idx="14"/>
          </p:nvPr>
        </p:nvSpPr>
        <p:spPr>
          <a:xfrm>
            <a:off x="5537200" y="2124000"/>
            <a:ext cx="2578100" cy="28671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PostMan</a:t>
            </a:r>
            <a:r>
              <a:rPr lang="zh-CN" altLang="en-US" dirty="0">
                <a:solidFill>
                  <a:schemeClr val="tx1"/>
                </a:solidFill>
              </a:rPr>
              <a:t>界面的组成部分，从上到下，从左到右，分别是：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菜单栏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工具栏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左侧历史记录与集合面板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请求页签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请求地址区域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请求参数区域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响应结果区域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状态栏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851" y="2111300"/>
            <a:ext cx="4538849" cy="29281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934851" y="2216150"/>
            <a:ext cx="4538849" cy="12985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32575" y="2336707"/>
            <a:ext cx="4538849" cy="201777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34852" y="2538484"/>
            <a:ext cx="1276086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210938" y="2538484"/>
            <a:ext cx="3262762" cy="2361061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8046" y="2935806"/>
            <a:ext cx="3189214" cy="221375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0318" y="3197392"/>
            <a:ext cx="3189214" cy="573939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0318" y="3811542"/>
            <a:ext cx="3189214" cy="1047061"/>
          </a:xfrm>
          <a:prstGeom prst="rect">
            <a:avLst/>
          </a:prstGeom>
          <a:noFill/>
          <a:ln w="19050">
            <a:solidFill>
              <a:srgbClr val="558ED5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4852" y="4897526"/>
            <a:ext cx="4536572" cy="141928"/>
          </a:xfrm>
          <a:prstGeom prst="rect">
            <a:avLst/>
          </a:prstGeom>
          <a:noFill/>
          <a:ln w="19050">
            <a:solidFill>
              <a:srgbClr val="F69898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GET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479" y="1477557"/>
            <a:ext cx="5004162" cy="3551643"/>
          </a:xfrm>
          <a:prstGeom prst="rect">
            <a:avLst/>
          </a:prstGeom>
        </p:spPr>
      </p:pic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填写请求的参数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7279" y="3124201"/>
            <a:ext cx="2366169" cy="180974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6806" y="3846731"/>
            <a:ext cx="3471069" cy="982443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479" y="1476000"/>
            <a:ext cx="5006355" cy="35532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>
                <a:solidFill>
                  <a:srgbClr val="404040"/>
                </a:solidFill>
              </a:rPr>
              <a:t>使用</a:t>
            </a:r>
            <a:r>
              <a:rPr lang="en-US" altLang="zh-CN" dirty="0">
                <a:solidFill>
                  <a:srgbClr val="404040"/>
                </a:solidFill>
              </a:rPr>
              <a:t>PostMan</a:t>
            </a:r>
            <a:r>
              <a:rPr lang="zh-CN" altLang="en-US" dirty="0">
                <a:solidFill>
                  <a:srgbClr val="404040"/>
                </a:solidFill>
              </a:rPr>
              <a:t>测试</a:t>
            </a:r>
            <a:r>
              <a:rPr lang="en-US" altLang="zh-CN" dirty="0">
                <a:solidFill>
                  <a:srgbClr val="404040"/>
                </a:solidFill>
              </a:rPr>
              <a:t>POST</a:t>
            </a:r>
            <a:r>
              <a:rPr lang="zh-CN" altLang="en-US" dirty="0">
                <a:solidFill>
                  <a:srgbClr val="404040"/>
                </a:solidFill>
              </a:rPr>
              <a:t>接口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6052741" y="1393200"/>
            <a:ext cx="2513409" cy="28143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选择请求的方式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填写请求的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选择 </a:t>
            </a:r>
            <a:r>
              <a:rPr lang="en-US" altLang="zh-CN" dirty="0">
                <a:solidFill>
                  <a:schemeClr val="tx1"/>
                </a:solidFill>
              </a:rPr>
              <a:t>Body </a:t>
            </a:r>
            <a:r>
              <a:rPr lang="zh-CN" altLang="en-US" dirty="0">
                <a:solidFill>
                  <a:schemeClr val="tx1"/>
                </a:solidFill>
              </a:rPr>
              <a:t>面板并</a:t>
            </a:r>
            <a:r>
              <a:rPr lang="zh-CN" altLang="en-US" dirty="0">
                <a:solidFill>
                  <a:srgbClr val="FF0000"/>
                </a:solidFill>
              </a:rPr>
              <a:t>勾选数据格式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填写要发送到服务器的数据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点击 </a:t>
            </a:r>
            <a:r>
              <a:rPr lang="en-US" altLang="zh-CN" dirty="0">
                <a:solidFill>
                  <a:schemeClr val="tx1"/>
                </a:solidFill>
              </a:rPr>
              <a:t>Send </a:t>
            </a:r>
            <a:r>
              <a:rPr lang="zh-CN" altLang="en-US" dirty="0">
                <a:solidFill>
                  <a:schemeClr val="tx1"/>
                </a:solidFill>
              </a:rPr>
              <a:t>按钮发起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查看服务器响应的结果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806" y="2399613"/>
            <a:ext cx="589757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2276" y="2399613"/>
            <a:ext cx="1947862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7279" y="3161173"/>
            <a:ext cx="2366169" cy="444040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91087" y="2399613"/>
            <a:ext cx="575470" cy="224526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6806" y="4142247"/>
            <a:ext cx="3471069" cy="686927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1328" y="2695386"/>
            <a:ext cx="387747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72616" y="2852359"/>
            <a:ext cx="856459" cy="165508"/>
          </a:xfrm>
          <a:prstGeom prst="rect">
            <a:avLst/>
          </a:prstGeom>
          <a:noFill/>
          <a:ln w="19050">
            <a:solidFill>
              <a:srgbClr val="800000"/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什么是接口文档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66924" cy="154194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接口文档，顾名思义就是</a:t>
            </a:r>
            <a:r>
              <a:rPr lang="zh-CN" altLang="en-US" b="1" dirty="0">
                <a:solidFill>
                  <a:srgbClr val="FF0000"/>
                </a:solidFill>
              </a:rPr>
              <a:t>接口的说明文档，它是我们调用接口的依据</a:t>
            </a:r>
            <a:r>
              <a:rPr lang="zh-CN" altLang="en-US" dirty="0">
                <a:solidFill>
                  <a:schemeClr val="tx1"/>
                </a:solidFill>
              </a:rPr>
              <a:t>。好的接口文档包含了对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en-US" altLang="zh-CN" dirty="0">
                <a:solidFill>
                  <a:srgbClr val="047FFD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zh-CN" altLang="en-US" dirty="0">
                <a:solidFill>
                  <a:srgbClr val="047FFD"/>
                </a:solidFill>
              </a:rPr>
              <a:t>输出内容</a:t>
            </a:r>
            <a:r>
              <a:rPr lang="zh-CN" altLang="en-US" dirty="0">
                <a:solidFill>
                  <a:schemeClr val="tx1"/>
                </a:solidFill>
              </a:rPr>
              <a:t>的说明，我们参照接口文档就能方便的知道接口的作用，以及接口如何进行调用。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273274" cy="2879800"/>
          </a:xfrm>
        </p:spPr>
        <p:txBody>
          <a:bodyPr>
            <a:noAutofit/>
          </a:bodyPr>
          <a:lstStyle/>
          <a:p>
            <a:r>
              <a:rPr lang="zh-CN" altLang="en-US" dirty="0"/>
              <a:t>接口文档可以包含很多信息，也可以按需进行精简，不过，一个合格的接口文档，应该包含以下</a:t>
            </a:r>
            <a:r>
              <a:rPr lang="en-US" altLang="zh-CN" dirty="0"/>
              <a:t>6</a:t>
            </a:r>
            <a:r>
              <a:rPr lang="zh-CN" altLang="en-US" dirty="0"/>
              <a:t>项内容，从而为接口的调用提供依据：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接口名称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用来标识各个接口的简单说明</a:t>
            </a:r>
            <a:r>
              <a:rPr lang="zh-CN" altLang="en-US" dirty="0"/>
              <a:t>，如</a:t>
            </a:r>
            <a:r>
              <a:rPr lang="zh-CN" altLang="en-US" dirty="0">
                <a:solidFill>
                  <a:srgbClr val="047FFD"/>
                </a:solidFill>
              </a:rPr>
              <a:t>登录接口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7FFD"/>
                </a:solidFill>
              </a:rPr>
              <a:t>获取图书列表接口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en-US" altLang="zh-CN" b="1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：接口的调用地址。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调用方式</a:t>
            </a:r>
            <a:r>
              <a:rPr lang="zh-CN" altLang="en-US" dirty="0">
                <a:solidFill>
                  <a:schemeClr val="tx1"/>
                </a:solidFill>
              </a:rPr>
              <a:t>：接口的调用方式，如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参数格式</a:t>
            </a:r>
            <a:r>
              <a:rPr lang="zh-CN" altLang="en-US" dirty="0">
                <a:solidFill>
                  <a:schemeClr val="tx1"/>
                </a:solidFill>
              </a:rPr>
              <a:t>：接口需要传递的参数，</a:t>
            </a:r>
            <a:r>
              <a:rPr lang="zh-CN" altLang="en-US" dirty="0"/>
              <a:t>每个参数必须包含</a:t>
            </a:r>
            <a:r>
              <a:rPr lang="zh-CN" altLang="en-US" dirty="0">
                <a:solidFill>
                  <a:srgbClr val="047FFD"/>
                </a:solidFill>
              </a:rPr>
              <a:t>参数名称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是否必选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参数说明</a:t>
            </a: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项内容。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响应格式</a:t>
            </a:r>
            <a:r>
              <a:rPr lang="zh-CN" altLang="en-US" dirty="0"/>
              <a:t>：接口的返回值的详细描述，一般包含</a:t>
            </a:r>
            <a:r>
              <a:rPr lang="zh-CN" altLang="en-US" dirty="0">
                <a:solidFill>
                  <a:srgbClr val="047FFD"/>
                </a:solidFill>
              </a:rPr>
              <a:t>数据名称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说明</a:t>
            </a:r>
            <a:r>
              <a:rPr lang="en-US" altLang="zh-CN" dirty="0"/>
              <a:t>3</a:t>
            </a:r>
            <a:r>
              <a:rPr lang="zh-CN" altLang="en-US" dirty="0"/>
              <a:t>项内容。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 返回示例（可选）：通过对象的形式，例举服务器返回数据的结构。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419" y="2091475"/>
            <a:ext cx="6480000" cy="269755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800" y="2091600"/>
            <a:ext cx="6480000" cy="263618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接口文档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接口文档示例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800" y="2091600"/>
            <a:ext cx="6480000" cy="2741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客户端与服务器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059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上网过程中，负责</a:t>
            </a:r>
            <a:r>
              <a:rPr lang="zh-CN" altLang="en-US" dirty="0">
                <a:solidFill>
                  <a:srgbClr val="FF0000"/>
                </a:solidFill>
              </a:rPr>
              <a:t>获取和消费资源</a:t>
            </a:r>
            <a:r>
              <a:rPr lang="zh-CN" altLang="en-US" dirty="0">
                <a:solidFill>
                  <a:schemeClr val="tx1"/>
                </a:solidFill>
              </a:rPr>
              <a:t>的电脑，叫做客户端。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4" name="组合 1023"/>
          <p:cNvGrpSpPr/>
          <p:nvPr/>
        </p:nvGrpSpPr>
        <p:grpSpPr>
          <a:xfrm>
            <a:off x="739886" y="3075788"/>
            <a:ext cx="7364241" cy="862612"/>
            <a:chOff x="221486" y="2910188"/>
            <a:chExt cx="8571428" cy="120952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1486" y="2910188"/>
              <a:ext cx="8571428" cy="1209524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4143600" y="3369209"/>
              <a:ext cx="914400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因特网</a:t>
              </a:r>
              <a:endParaRPr lang="zh-CN" altLang="en-US" sz="1050" dirty="0"/>
            </a:p>
          </p:txBody>
        </p:sp>
      </p:grpSp>
      <p:pic>
        <p:nvPicPr>
          <p:cNvPr id="1028" name="图片 1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3" y="3858517"/>
            <a:ext cx="1006485" cy="1015237"/>
          </a:xfrm>
          <a:prstGeom prst="rect">
            <a:avLst/>
          </a:prstGeom>
        </p:spPr>
      </p:pic>
      <p:pic>
        <p:nvPicPr>
          <p:cNvPr id="1029" name="图片 10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38" y="3703271"/>
            <a:ext cx="1966362" cy="1015683"/>
          </a:xfrm>
          <a:prstGeom prst="rect">
            <a:avLst/>
          </a:prstGeom>
        </p:spPr>
      </p:pic>
      <p:pic>
        <p:nvPicPr>
          <p:cNvPr id="1030" name="图片 10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79" y="2032229"/>
            <a:ext cx="1016301" cy="1043559"/>
          </a:xfrm>
          <a:prstGeom prst="rect">
            <a:avLst/>
          </a:prstGeom>
        </p:spPr>
      </p:pic>
      <p:pic>
        <p:nvPicPr>
          <p:cNvPr id="1031" name="图片 10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47" y="2146108"/>
            <a:ext cx="2369905" cy="710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893" y="3934105"/>
            <a:ext cx="1132076" cy="6809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55" y="3696071"/>
            <a:ext cx="2198645" cy="792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942" y="2441466"/>
            <a:ext cx="1074705" cy="652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552" y="2341531"/>
            <a:ext cx="2093067" cy="597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4315" y="2383496"/>
            <a:ext cx="1156485" cy="707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图书管理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渲染</a:t>
            </a:r>
            <a:r>
              <a:rPr lang="en-US" altLang="zh-CN" dirty="0"/>
              <a:t>UI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159" y="1477557"/>
            <a:ext cx="7282959" cy="337384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案例用到的库和插件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bootstrap.css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库 </a:t>
            </a:r>
            <a:r>
              <a:rPr lang="en-US" altLang="zh-CN" dirty="0">
                <a:solidFill>
                  <a:srgbClr val="FF0000"/>
                </a:solidFill>
              </a:rPr>
              <a:t>jquery.js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用到的 </a:t>
            </a:r>
            <a:r>
              <a:rPr lang="en-US" altLang="zh-CN" dirty="0">
                <a:solidFill>
                  <a:schemeClr val="tx1"/>
                </a:solidFill>
              </a:rPr>
              <a:t>vs code </a:t>
            </a:r>
            <a:r>
              <a:rPr lang="zh-CN" altLang="en-US" dirty="0">
                <a:solidFill>
                  <a:schemeClr val="tx1"/>
                </a:solidFill>
              </a:rPr>
              <a:t>插件 </a:t>
            </a:r>
            <a:r>
              <a:rPr lang="en-US" altLang="zh-CN" dirty="0">
                <a:solidFill>
                  <a:srgbClr val="FF0000"/>
                </a:solidFill>
              </a:rPr>
              <a:t>Bootstrap 3 Snippets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渲染图书列表（核心代码）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77926" y="2232725"/>
              <a:ext cx="6218238" cy="847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function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请求获取图书列表数据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$.get('http://www.liulongbin.top:3006/api/getbooks', function(res)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获取列表数据是否成功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获取图书列表失败！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渲染页面结构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var rows = []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$.each(res.data, function(i, item) 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循环拼接字符串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rows.push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('&lt;tr&gt;&lt;td&gt;' + 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item.id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item.bookname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item.author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'&lt;/td&gt;&lt;td&gt;' + </a:t>
              </a:r>
              <a:r>
                <a:rPr lang="en-US" altLang="zh-CN" sz="1050" dirty="0" err="1">
                  <a:solidFill>
                    <a:srgbClr val="047FFD"/>
                  </a:solidFill>
                  <a:latin typeface="Courier New" panose="02070309020205020404" pitchFamily="49" charset="0"/>
                </a:rPr>
                <a:t>item.publisher</a:t>
              </a:r>
              <a:r>
                <a:rPr lang="en-US" altLang="zh-CN" sz="1050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latin typeface="Courier New" panose="02070309020205020404" pitchFamily="49" charset="0"/>
                </a:rPr>
                <a:t>+ '&lt;/td&gt;&lt;td&gt;&lt;a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href</a:t>
              </a:r>
              <a:r>
                <a:rPr lang="en-US" altLang="zh-CN" sz="1050" dirty="0">
                  <a:latin typeface="Courier New" panose="02070309020205020404" pitchFamily="49" charset="0"/>
                </a:rPr>
                <a:t>="javascript:;"&gt;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</a:t>
              </a:r>
              <a:r>
                <a:rPr lang="en-US" altLang="zh-CN" sz="1050" dirty="0">
                  <a:latin typeface="Courier New" panose="02070309020205020404" pitchFamily="49" charset="0"/>
                </a:rPr>
                <a:t>&lt;/a&gt;&lt;/td&gt;&lt;/tr&gt;')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$('#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bookBody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').empty().append(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rows.join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渲染表格结构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删除图书（核心代码）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935287" y="1397651"/>
            <a:ext cx="6708529" cy="3622083"/>
            <a:chOff x="1078118" y="2214664"/>
            <a:chExt cx="6318046" cy="868171"/>
          </a:xfrm>
        </p:grpSpPr>
        <p:sp>
          <p:nvSpPr>
            <p:cNvPr id="15" name="矩形 14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77926" y="2232725"/>
              <a:ext cx="621823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为按钮绑定点击事件处理函数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$('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tbody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').on('click', '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.del</a:t>
              </a:r>
              <a:r>
                <a:rPr lang="en-US" altLang="zh-CN" sz="1050" dirty="0">
                  <a:latin typeface="Courier New" panose="02070309020205020404" pitchFamily="49" charset="0"/>
                </a:rPr>
                <a:t>', function()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获取要删除的图书的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var id = $(this).attr('data-id')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$.ajax({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请求，根据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id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删除对应的图书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type: 'GET',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url: 'http://www.liulongbin.top:3006/api/delbook',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data: { id: id },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success: function(res)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200)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删除图书失败！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 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删除成功后，重新加载图书列表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图书管理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8.5 </a:t>
            </a:r>
            <a:r>
              <a:rPr lang="zh-CN" altLang="en-US" dirty="0"/>
              <a:t>添加图书（核心代码）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935287" y="1397651"/>
            <a:ext cx="6708529" cy="3622475"/>
            <a:chOff x="1078118" y="2214664"/>
            <a:chExt cx="6318046" cy="868265"/>
          </a:xfrm>
        </p:grpSpPr>
        <p:sp>
          <p:nvSpPr>
            <p:cNvPr id="15" name="矩形 14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77926" y="2232725"/>
              <a:ext cx="6218238" cy="850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检测内容是否为空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bookname = $('#bookname').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author = $('#author').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var publisher = $('#publisher').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if (bookname === '' || author === '' || publisher === '')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请完整填写图书信息！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发起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ajax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请求，添加图书信息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$.post(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'http://www.liulongbin.top:3006/api/addbook',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{ bookname: bookname, author: author, publisher: publisher },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function(res) {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判断是否添加成功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latin typeface="Courier New" panose="02070309020205020404" pitchFamily="49" charset="0"/>
                </a:rPr>
                <a:t>if (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latin typeface="Courier New" panose="02070309020205020404" pitchFamily="49" charset="0"/>
                </a:rPr>
                <a:t> !== 201) return alert('</a:t>
              </a:r>
              <a:r>
                <a:rPr lang="zh-CN" altLang="en-US" sz="1050" dirty="0">
                  <a:latin typeface="Courier New" panose="02070309020205020404" pitchFamily="49" charset="0"/>
                </a:rPr>
                <a:t>添加图书失败！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</a:t>
              </a:r>
              <a:endParaRPr lang="zh-CN" altLang="en-US" sz="105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Courier New" panose="02070309020205020404" pitchFamily="49" charset="0"/>
                </a:rPr>
                <a:t>        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getBookList</a:t>
              </a:r>
              <a:r>
                <a:rPr lang="en-US" altLang="zh-CN" sz="1050" dirty="0">
                  <a:latin typeface="Courier New" panose="02070309020205020404" pitchFamily="49" charset="0"/>
                </a:rPr>
                <a:t>()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添加成功后，刷新图书列表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$('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input:text</a:t>
              </a:r>
              <a:r>
                <a:rPr lang="en-US" altLang="zh-CN" sz="1050" dirty="0">
                  <a:latin typeface="Courier New" panose="02070309020205020404" pitchFamily="49" charset="0"/>
                </a:rPr>
                <a:t>').</a:t>
              </a:r>
              <a:r>
                <a:rPr lang="en-US" altLang="zh-CN" sz="1050" dirty="0" err="1">
                  <a:latin typeface="Courier New" panose="02070309020205020404" pitchFamily="49" charset="0"/>
                </a:rPr>
                <a:t>val</a:t>
              </a:r>
              <a:r>
                <a:rPr lang="en-US" altLang="zh-CN" sz="1050" dirty="0">
                  <a:latin typeface="Courier New" panose="02070309020205020404" pitchFamily="49" charset="0"/>
                </a:rPr>
                <a:t>('') // 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5. </a:t>
              </a:r>
              <a:r>
                <a:rPr lang="zh-CN" altLang="en-US" sz="105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清空文本框内容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</a:t>
              </a:r>
              <a:endParaRPr lang="en-US" altLang="zh-CN" sz="1050" dirty="0">
                <a:latin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聊天机器人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演示案例要完成的效果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78" y="1354272"/>
            <a:ext cx="2673304" cy="3638501"/>
          </a:xfrm>
          <a:prstGeom prst="rect">
            <a:avLst/>
          </a:prstGeom>
        </p:spPr>
      </p:pic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3687745" y="1393200"/>
            <a:ext cx="3897982" cy="301802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梳理案例的代码结构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将用户输入的内容渲染到聊天窗口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发起请求获取聊天消息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将机器人的聊天内容转为语音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使用回车键发送消息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梳理案例的代码结构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785836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梳理页面的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布局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将业务代码抽离到 </a:t>
            </a:r>
            <a:r>
              <a:rPr lang="en-US" altLang="zh-CN" dirty="0">
                <a:solidFill>
                  <a:schemeClr val="tx1"/>
                </a:solidFill>
              </a:rPr>
              <a:t>chat.js 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 err="1">
                <a:solidFill>
                  <a:schemeClr val="tx1"/>
                </a:solidFill>
              </a:rPr>
              <a:t>resetui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 函数的作用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将用户输入的内容渲染到聊天窗口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35286" y="1397654"/>
            <a:ext cx="7360335" cy="3622084"/>
            <a:chOff x="1078118" y="2214664"/>
            <a:chExt cx="6130926" cy="868171"/>
          </a:xfrm>
        </p:grpSpPr>
        <p:sp>
          <p:nvSpPr>
            <p:cNvPr id="8" name="矩形 7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7926" y="2232725"/>
              <a:ext cx="6031118" cy="830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为发送按钮绑定点击事件处理函数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'click'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获取用户输入的内容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text.length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判断用户输入的内容是否为空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将用户输入的内容显示到聊天窗口中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/person02.png"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text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重置滚动条的位置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清空输入框的内容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发起请求，获取聊天消息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发起请求获取聊天消息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35286" y="1342410"/>
            <a:ext cx="7360335" cy="3774751"/>
            <a:chOff x="1078118" y="2201421"/>
            <a:chExt cx="6130925" cy="904763"/>
          </a:xfrm>
        </p:grpSpPr>
        <p:sp>
          <p:nvSpPr>
            <p:cNvPr id="8" name="矩形 7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7926" y="2201421"/>
              <a:ext cx="6031117" cy="904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getMsg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</a:t>
              </a:r>
              <a:r>
                <a:rPr lang="en-US" altLang="zh-CN" sz="1050" dirty="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://</a:t>
              </a:r>
              <a:r>
                <a:rPr lang="en-US" altLang="zh-CN" sz="1050" dirty="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www.liulongbin.top</a:t>
              </a:r>
              <a:r>
                <a:rPr lang="en-US" altLang="zh-CN" sz="1050" dirty="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:3006/api/robot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spoken: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res.message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'success'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res.data.info.text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talk_list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'&lt;li class="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left_word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"&gt;&lt;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img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/person01.png" /&gt; &lt;span&gt;'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msg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'&lt;/span&gt;&lt;/li&gt;'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resetui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TODO: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发起请求，将机器人的聊天消息转为语音格式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将机器人的聊天内容转为语音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35287" y="1397664"/>
            <a:ext cx="7264168" cy="3644527"/>
            <a:chOff x="1078118" y="2214664"/>
            <a:chExt cx="6318046" cy="873078"/>
          </a:xfrm>
        </p:grpSpPr>
        <p:sp>
          <p:nvSpPr>
            <p:cNvPr id="8" name="矩形 7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7926" y="2221408"/>
              <a:ext cx="6218238" cy="866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getVoice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$.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ajax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method: 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'GET'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url: </a:t>
              </a:r>
              <a:r>
                <a:rPr lang="en-US" altLang="zh-CN" sz="105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'http</a:t>
              </a:r>
              <a:r>
                <a:rPr lang="en-US" altLang="zh-CN" sz="105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://</a:t>
              </a:r>
              <a:r>
                <a:rPr lang="en-US" altLang="zh-CN" sz="105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www.liulongbin.top</a:t>
              </a:r>
              <a:r>
                <a:rPr lang="en-US" altLang="zh-CN" sz="1050" smtClean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:3006/api/synthesize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data: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text: text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如果请求成功，则 </a:t>
              </a:r>
              <a:r>
                <a:rPr lang="en-US" altLang="zh-CN" sz="1050" dirty="0" err="1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是服务器返回的音频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res.status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'#voice'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 err="1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attr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res.voiceUrl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通过 </a:t>
            </a:r>
            <a:r>
              <a:rPr lang="en-US" altLang="zh-CN" dirty="0"/>
              <a:t>&lt;audio&gt; </a:t>
            </a:r>
            <a:r>
              <a:rPr lang="zh-CN" altLang="en-US" dirty="0"/>
              <a:t>播放语音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35287" y="1397668"/>
            <a:ext cx="7264168" cy="792000"/>
            <a:chOff x="1078118" y="2214664"/>
            <a:chExt cx="6318046" cy="868171"/>
          </a:xfrm>
        </p:grpSpPr>
        <p:sp>
          <p:nvSpPr>
            <p:cNvPr id="8" name="矩形 7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7926" y="2291588"/>
              <a:ext cx="6218238" cy="15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&lt;!--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音频播放语音内容 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--&gt;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"voice"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 err="1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autoplay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F77C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"display: none;"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audio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案例 </a:t>
            </a:r>
            <a:r>
              <a:rPr lang="en-US" altLang="zh-CN" dirty="0"/>
              <a:t>– </a:t>
            </a:r>
            <a:r>
              <a:rPr lang="zh-CN" altLang="en-US" dirty="0"/>
              <a:t>聊天机器人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9.7 </a:t>
            </a:r>
            <a:r>
              <a:rPr lang="zh-CN" altLang="en-US" dirty="0"/>
              <a:t>使用回车发送消息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35287" y="1397670"/>
            <a:ext cx="7264168" cy="2671912"/>
            <a:chOff x="1078118" y="2214664"/>
            <a:chExt cx="6318046" cy="1013995"/>
          </a:xfrm>
        </p:grpSpPr>
        <p:sp>
          <p:nvSpPr>
            <p:cNvPr id="8" name="矩形 7"/>
            <p:cNvSpPr/>
            <p:nvPr/>
          </p:nvSpPr>
          <p:spPr>
            <a:xfrm>
              <a:off x="1078118" y="2214664"/>
              <a:ext cx="6130925" cy="86817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7926" y="2262630"/>
              <a:ext cx="6218238" cy="966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让文本输入框响应回车事件后，提交消息</a:t>
              </a:r>
              <a:endParaRPr lang="zh-CN" altLang="en-US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ipt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keyup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i="1" dirty="0">
                  <a:solidFill>
                    <a:srgbClr val="FF960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zh-CN" sz="105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可以获取到当前按键的编码</a:t>
              </a:r>
              <a:endParaRPr lang="en-US" altLang="zh-CN" sz="105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(</a:t>
              </a:r>
              <a:r>
                <a:rPr lang="en-US" altLang="zh-CN" sz="1050" dirty="0" err="1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e.keyCode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 {</a:t>
              </a:r>
              <a:endParaRPr lang="en-US" altLang="zh-CN" sz="1050" dirty="0">
                <a:solidFill>
                  <a:srgbClr val="05050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调用按钮元素的 </a:t>
              </a:r>
              <a:r>
                <a:rPr lang="en-US" altLang="zh-CN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 </a:t>
              </a:r>
              <a:r>
                <a:rPr lang="zh-CN" altLang="en-US" sz="1050" dirty="0">
                  <a:solidFill>
                    <a:srgbClr val="9999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函数，可以通过编程的形式触发按钮的点击事件</a:t>
              </a:r>
              <a:endPara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 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'#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btnSend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URL</a:t>
            </a:r>
            <a:r>
              <a:rPr lang="zh-CN" altLang="en-US" dirty="0"/>
              <a:t>地址的概念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24732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（全称是</a:t>
            </a:r>
            <a:r>
              <a:rPr lang="en-US" altLang="zh-CN" dirty="0">
                <a:solidFill>
                  <a:schemeClr val="tx1"/>
                </a:solidFill>
              </a:rPr>
              <a:t>UniformResourceLocator</a:t>
            </a:r>
            <a:r>
              <a:rPr lang="zh-CN" altLang="en-US" dirty="0">
                <a:solidFill>
                  <a:schemeClr val="tx1"/>
                </a:solidFill>
              </a:rPr>
              <a:t>）中文叫</a:t>
            </a:r>
            <a:r>
              <a:rPr lang="zh-CN" altLang="en-US" dirty="0">
                <a:solidFill>
                  <a:srgbClr val="FF0000"/>
                </a:solidFill>
              </a:rPr>
              <a:t>统一资源定位符</a:t>
            </a:r>
            <a:r>
              <a:rPr lang="zh-CN" altLang="en-US" dirty="0">
                <a:solidFill>
                  <a:schemeClr val="tx1"/>
                </a:solidFill>
              </a:rPr>
              <a:t>，用于标识互联网上每个资源的唯一存放位置。浏览器只有通过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地址，才能正确定位资源的存放位置，从而成功访问到对应的资源。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常见的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举例：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http://www.baidu.com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http://www.taobao.com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http://www.cnblogs.com/liulongbinblogs/p/11649393.html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URL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URL</a:t>
            </a:r>
            <a:r>
              <a:rPr lang="zh-CN" altLang="en-US" dirty="0"/>
              <a:t>地址的组成部分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48680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地址一般由三部组成：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① 客户端与服务器之间的</a:t>
            </a:r>
            <a:r>
              <a:rPr lang="zh-CN" altLang="en-US" dirty="0">
                <a:solidFill>
                  <a:srgbClr val="FF0000"/>
                </a:solidFill>
              </a:rPr>
              <a:t>通信协议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存有该资源的</a:t>
            </a:r>
            <a:r>
              <a:rPr lang="zh-CN" altLang="en-US" dirty="0">
                <a:solidFill>
                  <a:srgbClr val="FF0000"/>
                </a:solidFill>
              </a:rPr>
              <a:t>服务器名称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资源在服务器上</a:t>
            </a:r>
            <a:r>
              <a:rPr lang="zh-CN" altLang="en-US" dirty="0">
                <a:solidFill>
                  <a:srgbClr val="FF0000"/>
                </a:solidFill>
              </a:rPr>
              <a:t>具体的存放位置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78" y="3029782"/>
            <a:ext cx="6737350" cy="1245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分析网页的打开过程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ZjUyZmU0MjZhZTYwYTc3MjZkYjE4ZTI1YTRjZmVhN2YifQ==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9950</Words>
  <Application>WPS 演示</Application>
  <PresentationFormat>全屏显示(16:9)</PresentationFormat>
  <Paragraphs>821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Courier New</vt:lpstr>
      <vt:lpstr>黑马程序员主题​​</vt:lpstr>
      <vt:lpstr>服务器的基本概念与初识Ajax</vt:lpstr>
      <vt:lpstr>PowerPoint 演示文稿</vt:lpstr>
      <vt:lpstr>1. 客户端与服务器</vt:lpstr>
      <vt:lpstr>1. 客户端与服务器</vt:lpstr>
      <vt:lpstr>1. 客户端与服务器</vt:lpstr>
      <vt:lpstr>PowerPoint 演示文稿</vt:lpstr>
      <vt:lpstr>2. URL地址</vt:lpstr>
      <vt:lpstr>2. URL地址</vt:lpstr>
      <vt:lpstr>PowerPoint 演示文稿</vt:lpstr>
      <vt:lpstr>3. 客户端与服务器的通信过程</vt:lpstr>
      <vt:lpstr>3.客户端与服务器的通信过程</vt:lpstr>
      <vt:lpstr>3.客户端与服务器的通信过程</vt:lpstr>
      <vt:lpstr>PowerPoint 演示文稿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4. 服务器对外提供了哪些资源</vt:lpstr>
      <vt:lpstr>PowerPoint 演示文稿</vt:lpstr>
      <vt:lpstr>5. 了解Ajax</vt:lpstr>
      <vt:lpstr>5. 了解Ajax</vt:lpstr>
      <vt:lpstr>5. 了解Ajax</vt:lpstr>
      <vt:lpstr>5. 了解Ajax</vt:lpstr>
      <vt:lpstr>5. 了解Ajax</vt:lpstr>
      <vt:lpstr>5. 了解Ajax</vt:lpstr>
      <vt:lpstr>PowerPoint 演示文稿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6. jQuery中的Ajax</vt:lpstr>
      <vt:lpstr>PowerPoint 演示文稿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7. 接口</vt:lpstr>
      <vt:lpstr>PowerPoint 演示文稿</vt:lpstr>
      <vt:lpstr>8. 案例 - 图书管理</vt:lpstr>
      <vt:lpstr>8. 案例 - 图书管理</vt:lpstr>
      <vt:lpstr>8. 案例 - 图书管理</vt:lpstr>
      <vt:lpstr>8. 案例 - 图书管理</vt:lpstr>
      <vt:lpstr>8. 案例 - 图书管理</vt:lpstr>
      <vt:lpstr>PowerPoint 演示文稿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  <vt:lpstr>9. 案例 – 聊天机器人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kgy</cp:lastModifiedBy>
  <cp:revision>3609</cp:revision>
  <dcterms:created xsi:type="dcterms:W3CDTF">2018-10-05T21:01:00Z</dcterms:created>
  <dcterms:modified xsi:type="dcterms:W3CDTF">2023-12-05T06:52:21Z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51D9E4938D5247E2862E5657F2ACADBF_12</vt:lpwstr>
  </property>
  <property fmtid="{D5CDD505-2E9C-101B-9397-08002B2CF9AE}" pid="3" name="KSOProductBuildVer">
    <vt:lpwstr>2052-12.1.0.15374</vt:lpwstr>
  </property>
</Properties>
</file>