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1"/>
  </p:notesMasterIdLst>
  <p:handoutMasterIdLst>
    <p:handoutMasterId r:id="rId62"/>
  </p:handoutMasterIdLst>
  <p:sldIdLst>
    <p:sldId id="281" r:id="rId5"/>
    <p:sldId id="335" r:id="rId6"/>
    <p:sldId id="334" r:id="rId7"/>
    <p:sldId id="550" r:id="rId8"/>
    <p:sldId id="551" r:id="rId9"/>
    <p:sldId id="746" r:id="rId10"/>
    <p:sldId id="691" r:id="rId11"/>
    <p:sldId id="692" r:id="rId12"/>
    <p:sldId id="553" r:id="rId13"/>
    <p:sldId id="747" r:id="rId14"/>
    <p:sldId id="602" r:id="rId15"/>
    <p:sldId id="748" r:id="rId16"/>
    <p:sldId id="554" r:id="rId17"/>
    <p:sldId id="688" r:id="rId18"/>
    <p:sldId id="689" r:id="rId19"/>
    <p:sldId id="690" r:id="rId20"/>
    <p:sldId id="557" r:id="rId21"/>
    <p:sldId id="604" r:id="rId22"/>
    <p:sldId id="558" r:id="rId23"/>
    <p:sldId id="370" r:id="rId24"/>
    <p:sldId id="693" r:id="rId25"/>
    <p:sldId id="694" r:id="rId26"/>
    <p:sldId id="695" r:id="rId27"/>
    <p:sldId id="696" r:id="rId28"/>
    <p:sldId id="376" r:id="rId29"/>
    <p:sldId id="381" r:id="rId30"/>
    <p:sldId id="697" r:id="rId31"/>
    <p:sldId id="698" r:id="rId32"/>
    <p:sldId id="388" r:id="rId33"/>
    <p:sldId id="610" r:id="rId34"/>
    <p:sldId id="656" r:id="rId35"/>
    <p:sldId id="624" r:id="rId36"/>
    <p:sldId id="625" r:id="rId37"/>
    <p:sldId id="609" r:id="rId38"/>
    <p:sldId id="699" r:id="rId39"/>
    <p:sldId id="700" r:id="rId40"/>
    <p:sldId id="701" r:id="rId41"/>
    <p:sldId id="702" r:id="rId42"/>
    <p:sldId id="657" r:id="rId43"/>
    <p:sldId id="658" r:id="rId44"/>
    <p:sldId id="659" r:id="rId45"/>
    <p:sldId id="660" r:id="rId46"/>
    <p:sldId id="615" r:id="rId47"/>
    <p:sldId id="703" r:id="rId48"/>
    <p:sldId id="704" r:id="rId49"/>
    <p:sldId id="619" r:id="rId50"/>
    <p:sldId id="400" r:id="rId51"/>
    <p:sldId id="405" r:id="rId52"/>
    <p:sldId id="406" r:id="rId53"/>
    <p:sldId id="407" r:id="rId54"/>
    <p:sldId id="418" r:id="rId55"/>
    <p:sldId id="705" r:id="rId56"/>
    <p:sldId id="423" r:id="rId57"/>
    <p:sldId id="366" r:id="rId58"/>
    <p:sldId id="367" r:id="rId59"/>
    <p:sldId id="369" r:id="rId60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微软雅黑" panose="020B0503020204020204" pitchFamily="34" charset="-122"/>
      <p:regular r:id="rId68"/>
      <p:bold r:id="rId69"/>
    </p:embeddedFont>
    <p:embeddedFont>
      <p:font typeface="Segoe UI" panose="020B0502040204020203" pitchFamily="34" charset="0"/>
      <p:regular r:id="rId70"/>
      <p:bold r:id="rId71"/>
      <p:italic r:id="rId72"/>
      <p:boldItalic r:id="rId73"/>
    </p:embeddedFont>
  </p:embeddedFontLst>
  <p:custDataLst>
    <p:tags r:id="rId7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 autoAdjust="0"/>
    <p:restoredTop sz="95201" autoAdjust="0"/>
  </p:normalViewPr>
  <p:slideViewPr>
    <p:cSldViewPr>
      <p:cViewPr varScale="1">
        <p:scale>
          <a:sx n="110" d="100"/>
          <a:sy n="110" d="100"/>
        </p:scale>
        <p:origin x="629" y="82"/>
      </p:cViewPr>
      <p:guideLst>
        <p:guide orient="horz" pos="15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4.fntdata"/><Relationship Id="rId74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70" Type="http://schemas.openxmlformats.org/officeDocument/2006/relationships/font" Target="fonts/font8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19A665-35D7-4219-B58E-03AA734F4A46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1542938E-99F0-4267-A14D-5D0A932D8C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CD3CF1-BE05-4EC8-9B94-9D468096A003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6C50909A-8A40-463F-A60A-6DB4F5ADA9C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7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0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36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9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jQuery&#39030;&#32423;&#23545;&#35937;$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DOM&#23545;&#35937;&#21644;jQuery&#23545;&#35937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DOM&#23545;&#35937;&#21644;jQuery&#23545;&#35937;&#30456;&#20114;&#36716;&#25442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jQuery&#24120;&#29992;API&#23548;&#35835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jQuery&#22522;&#26412;&#21644;&#23618;&#32423;&#36873;&#25321;&#22120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jQuery&#38544;&#24335;&#36845;&#20195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jQuery&#31579;&#36873;&#36873;&#25321;&#22120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jQuery&#31579;&#36873;&#26041;&#27861;-&#36873;&#21462;&#29238;&#23376;&#20803;&#32032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6032;&#28010;&#19979;&#25289;&#33756;&#21333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jQuery&#20854;&#20182;&#31579;&#36873;&#26041;&#27861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jQuery&#25490;&#20182;&#24605;&#24819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8120;&#23453;&#26381;&#39280;&#31934;&#21697;&#26696;&#20363;.av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jQuery&#38142;&#24335;&#32534;&#31243;.av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jQuery&#20462;&#25913;&#26679;&#24335;css&#26041;&#27861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jQuery&#20462;&#25913;&#26679;&#24335;&#25805;&#20316;&#31867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tab&#26639;&#20999;&#25442;&#26696;&#20363;.av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jQuery&#20837;&#38376;&#23548;&#35835;.av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jQuery&#31867;&#25805;&#20316;&#21644;className&#21306;&#21035;.av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jQuery&#26174;&#31034;&#19982;&#38544;&#34255;&#25928;&#26524;.av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jQuery&#28369;&#21160;&#25928;&#26524;&#20197;&#21450;&#20107;&#20214;&#20999;&#25442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jQuery&#20572;&#27490;&#21160;&#30011;&#25490;&#38431;stop.avi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jQuery&#28129;&#20837;&#28129;&#20986;&#20197;&#21450;&#31361;&#20986;&#26174;&#31034;&#26696;&#20363;.av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jQuery&#33258;&#23450;&#20041;&#21160;&#30011;animate&#26041;&#27861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JavaScript&#24211;.avi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7-&#29579;&#32773;&#33635;&#32768;&#25163;&#39118;&#29748;&#26696;&#20363;&#24067;&#23616;&#20998;&#26512;.avi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8-&#29579;&#32773;&#33635;&#32768;&#25163;&#39118;&#29748;&#26696;&#20363;&#21046;&#20316;.avi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jQuery&#27010;&#36848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jQuery&#22522;&#26412;&#20351;&#29992;-&#20837;&#21475;&#20989;&#25968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884488" y="2211388"/>
            <a:ext cx="333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jQuery_day01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671638"/>
            <a:ext cx="7632700" cy="3887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中的入口函数有哪些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第一种：</a:t>
            </a:r>
          </a:p>
          <a:p>
            <a:pPr marL="109855" eaLnBrk="0" hangingPunct="0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$(function () {   </a:t>
            </a:r>
          </a:p>
          <a:p>
            <a:pPr marL="1024255" lvl="2" eaLnBrk="0" hangingPunct="0"/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...  // </a:t>
            </a:r>
            <a:r>
              <a:rPr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此处是页面</a:t>
            </a:r>
            <a:r>
              <a:rPr lang="en-US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DOM</a:t>
            </a:r>
            <a:r>
              <a:rPr lang="en-US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加载完成的入口</a:t>
            </a:r>
          </a:p>
          <a:p>
            <a:pPr marL="1024255" lvl="2" eaLnBrk="0" hangingPunct="0"/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}) </a:t>
            </a: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1024255" lvl="2" eaLnBrk="0" hangingPunct="0"/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eaLnBrk="0" hangingPunct="0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$(document).ready(function(){</a:t>
            </a:r>
          </a:p>
          <a:p>
            <a:pPr marL="1024255" lvl="2" eaLnBrk="0" hangingPunct="0"/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...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altLang="zh-CN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此处是页面DOM加载完成的入口</a:t>
            </a:r>
          </a:p>
          <a:p>
            <a:pPr marL="1024255" lvl="2" eaLnBrk="0" hangingPunct="0"/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}); 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可换成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等着 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 结构渲染完毕即可执行内部代码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，不必等到所有外部资源加载完成，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帮我们完成了封装。</a:t>
            </a:r>
            <a:endParaRPr lang="en-US" altLang="zh-CN" sz="1050" noProof="1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相当于原生 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中的 DOMContentLoaded。</a:t>
            </a:r>
          </a:p>
          <a:p>
            <a:pPr marL="228600" indent="-228600">
              <a:buFont typeface="+mj-ea"/>
              <a:buAutoNum type="arabicPeriod"/>
            </a:pP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不同于原生 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中的 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load 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事件是等页面文档、外部的 js 文件、css文件、图片加载完毕才执行内部代码。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4.    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更推荐使用第一种方式。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63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的使用及入口函数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3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8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640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6403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中的顶级对象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</a:p>
        </p:txBody>
      </p:sp>
      <p:sp>
        <p:nvSpPr>
          <p:cNvPr id="1741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7415" name="TextBox 66"/>
          <p:cNvSpPr txBox="1">
            <a:spLocks noChangeArrowheads="1"/>
          </p:cNvSpPr>
          <p:nvPr/>
        </p:nvSpPr>
        <p:spPr bwMode="auto">
          <a:xfrm>
            <a:off x="1811338" y="1457325"/>
            <a:ext cx="5819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中的顶级对象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$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中的顶级对象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</a:p>
        </p:txBody>
      </p:sp>
      <p:grpSp>
        <p:nvGrpSpPr>
          <p:cNvPr id="1741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2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2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671638"/>
            <a:ext cx="76327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怎么理解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是一回事儿，是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中的顶级对象（本质是一个方法）。可以用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判断，也可以查看源码，两个符号完全相同</a:t>
            </a:r>
          </a:p>
        </p:txBody>
      </p:sp>
      <p:grpSp>
        <p:nvGrpSpPr>
          <p:cNvPr id="18434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3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3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3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中的顶级对象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6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844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845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51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4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6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对象的不同</a:t>
            </a:r>
          </a:p>
        </p:txBody>
      </p:sp>
      <p:sp>
        <p:nvSpPr>
          <p:cNvPr id="1946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1946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6" name="TextBox 66"/>
          <p:cNvSpPr txBox="1">
            <a:spLocks noChangeArrowheads="1"/>
          </p:cNvSpPr>
          <p:nvPr/>
        </p:nvSpPr>
        <p:spPr bwMode="auto">
          <a:xfrm>
            <a:off x="1746250" y="1457325"/>
            <a:ext cx="56737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DOM对象和jQuery对象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DOM对象和jQuery对象</a:t>
            </a:r>
          </a:p>
        </p:txBody>
      </p:sp>
      <p:grpSp>
        <p:nvGrpSpPr>
          <p:cNvPr id="1946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947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</a:t>
            </a:r>
            <a:r>
              <a:rPr lang="zh-CN" sz="105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相互转换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0487" name="TextBox 66"/>
          <p:cNvSpPr txBox="1">
            <a:spLocks noChangeArrowheads="1"/>
          </p:cNvSpPr>
          <p:nvPr/>
        </p:nvSpPr>
        <p:spPr bwMode="auto">
          <a:xfrm>
            <a:off x="1485900" y="1457325"/>
            <a:ext cx="63373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DOM对象和jQuery对象相互转换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1.7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DOM对象和jQuery对象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相互转换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0" name="组合 3"/>
          <p:cNvGrpSpPr>
            <a:grpSpLocks/>
          </p:cNvGrpSpPr>
          <p:nvPr/>
        </p:nvGrpSpPr>
        <p:grpSpPr bwMode="auto">
          <a:xfrm>
            <a:off x="36513" y="3606800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2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04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7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2011363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对象如何转换成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对象如何转换成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对象（重点）？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150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0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1.7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DOM对象和jQuery对象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相互转换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25" name="椭圆 24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7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151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1519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1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152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4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2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6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152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1529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253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1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4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1.7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DOM对象和jQuery对象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相互转换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253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254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254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9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1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255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9" name="TextBox 9"/>
          <p:cNvSpPr txBox="1"/>
          <p:nvPr/>
        </p:nvSpPr>
        <p:spPr>
          <a:xfrm>
            <a:off x="2232025" y="2011363"/>
            <a:ext cx="572452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对象如何转换成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jQuery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索引值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.get(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索引值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对象如何转换成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对象（重点）？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$(DOM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jQuery常用API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2458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4583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jQuery常用API导读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jQuery常用API导读</a:t>
            </a:r>
          </a:p>
        </p:txBody>
      </p:sp>
      <p:grpSp>
        <p:nvGrpSpPr>
          <p:cNvPr id="2458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8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9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245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的基本选择器学则标签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的层级选择器学则标签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5607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jQuery基本和层级选择器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jQuery基本和层级选择器</a:t>
            </a:r>
          </a:p>
        </p:txBody>
      </p:sp>
      <p:grpSp>
        <p:nvGrpSpPr>
          <p:cNvPr id="2561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6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2561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基础选择器重点使用：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，类名，标签名。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层级选择器中后代和子代全部掌握。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学会混合使用，获取指定元素。</a:t>
            </a:r>
            <a:endParaRPr 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66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2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jQuery基本和层级选择器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8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66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6643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4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3" y="1759695"/>
            <a:ext cx="734366" cy="7343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1333500"/>
            <a:ext cx="43195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ym typeface="黑体" panose="02010609060101010101" pitchFamily="49" charset="-122"/>
              </a:rPr>
              <a:t>概述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ym typeface="黑体" panose="02010609060101010101" pitchFamily="49" charset="-122"/>
              </a:rPr>
              <a:t>的基本使用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ym typeface="黑体" panose="02010609060101010101" pitchFamily="49" charset="-122"/>
              </a:rPr>
              <a:t>选择器</a:t>
            </a:r>
            <a:endParaRPr lang="zh-CN" altLang="en-US" sz="140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/>
              <a:t> jQuery 样式操作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/>
              <a:t> jQuery </a:t>
            </a:r>
            <a:r>
              <a:rPr lang="zh-CN" altLang="en-US" sz="1400"/>
              <a:t>效果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中的隐式迭代</a:t>
            </a:r>
          </a:p>
        </p:txBody>
      </p:sp>
      <p:sp>
        <p:nvSpPr>
          <p:cNvPr id="2765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隐式迭代</a:t>
            </a:r>
          </a:p>
        </p:txBody>
      </p:sp>
      <p:grpSp>
        <p:nvGrpSpPr>
          <p:cNvPr id="276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1" name="TextBox 66"/>
          <p:cNvSpPr txBox="1">
            <a:spLocks noChangeArrowheads="1"/>
          </p:cNvSpPr>
          <p:nvPr/>
        </p:nvSpPr>
        <p:spPr bwMode="auto">
          <a:xfrm>
            <a:off x="1619250" y="1457325"/>
            <a:ext cx="5867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隐式迭代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掌握筛选选择器中的获取元素方法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8679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筛选选择器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筛选选择器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8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8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2868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969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99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2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筛选选择器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970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971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971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972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663700"/>
            <a:ext cx="7283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学会使用筛选方法获取父子元素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0727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选取父子元素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选取父子元素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6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307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174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47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8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0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选取父子元素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5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176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176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31768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019300"/>
            <a:ext cx="72056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完成下拉菜单案例</a:t>
            </a:r>
          </a:p>
        </p:txBody>
      </p:sp>
      <p:sp>
        <p:nvSpPr>
          <p:cNvPr id="3379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3799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案例：新浪下拉菜单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新浪下拉菜单</a:t>
            </a:r>
          </a:p>
        </p:txBody>
      </p:sp>
      <p:grpSp>
        <p:nvGrpSpPr>
          <p:cNvPr id="3380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380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4821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实现新浪下拉菜单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906838"/>
            <a:ext cx="2943225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鼠标进入指定元素，显示他的子元素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鼠标移出指定元素，隐藏他的子元素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828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新浪下拉菜单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TextBox 70"/>
          <p:cNvSpPr txBox="1">
            <a:spLocks noChangeArrowheads="1"/>
          </p:cNvSpPr>
          <p:nvPr/>
        </p:nvSpPr>
        <p:spPr bwMode="auto">
          <a:xfrm>
            <a:off x="3335338" y="790575"/>
            <a:ext cx="3240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新浪下拉菜单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3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4834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6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能够使用其他的筛选方法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5847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其他筛选方法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其他筛选方法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5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5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358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6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7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8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0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其他筛选方法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7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8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8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3688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47838"/>
            <a:ext cx="6516688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能够应用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中的排他思想解决问题</a:t>
            </a:r>
          </a:p>
        </p:txBody>
      </p:sp>
      <p:sp>
        <p:nvSpPr>
          <p:cNvPr id="3789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789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排他思想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排他思想</a:t>
            </a:r>
          </a:p>
        </p:txBody>
      </p:sp>
      <p:grpSp>
        <p:nvGrpSpPr>
          <p:cNvPr id="3789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3646488" y="1149350"/>
            <a:ext cx="431958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能够说出什么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能够简单使用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对象的区别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能够写出常用的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选择器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操作 jQuery 样式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能够写出常用的 jQuery 动画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完成淘宝精品服饰</a:t>
            </a:r>
          </a:p>
        </p:txBody>
      </p:sp>
      <p:sp>
        <p:nvSpPr>
          <p:cNvPr id="3891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8919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案例：淘宝精品服饰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淘宝精品服饰</a:t>
            </a:r>
          </a:p>
        </p:txBody>
      </p:sp>
      <p:grpSp>
        <p:nvGrpSpPr>
          <p:cNvPr id="3892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892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892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9941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实现淘宝精品服饰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721100"/>
            <a:ext cx="3311525" cy="817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鼠标进入指定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标签触动事件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在父盒子中的索引值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让中间对应索引值的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显示，其他兄弟隐藏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2"/>
            <a:ext cx="168673" cy="171617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9948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淘宝精品服饰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0" name="TextBox 70"/>
          <p:cNvSpPr txBox="1">
            <a:spLocks noChangeArrowheads="1"/>
          </p:cNvSpPr>
          <p:nvPr/>
        </p:nvSpPr>
        <p:spPr bwMode="auto">
          <a:xfrm>
            <a:off x="3335338" y="790575"/>
            <a:ext cx="3240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淘宝精品服饰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5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9954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6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198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52197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对象转换为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的两大特点是：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中选择器分为哪三种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301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779588"/>
            <a:ext cx="60198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对象转换为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的两大特点是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</a:t>
            </a:r>
            <a:r>
              <a:rPr lang="zh-CN" altLang="en-US" sz="1400" u="sng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编程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隐式迭代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中选择器分为哪三种：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层级选择器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筛选选择器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能够应用链式编程完成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</a:p>
        </p:txBody>
      </p:sp>
      <p:sp>
        <p:nvSpPr>
          <p:cNvPr id="4403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403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连式编程</a:t>
            </a:r>
            <a:endParaRPr 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4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获取属性值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设置属性值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5063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jQuery修改样式css方法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jQuery修改样式css方法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6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7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2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450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608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3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4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6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jQuery修改样式css方法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609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609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609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0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1325" y="2139950"/>
            <a:ext cx="4064000" cy="2030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获取值</a:t>
            </a: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strColor = $(this).css('color');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$(this).css(''color'', ''red'');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 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$(this).css({ "color":"white","font-size":"20px"});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88937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中提供的方法添加类，删除类，切换类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7111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jQuery修改样式操作类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jQuery修改样式操作类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1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0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471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813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1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2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4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jQuery修改样式操作类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813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814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814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5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1325" y="2139950"/>
            <a:ext cx="485775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添加类</a:t>
            </a: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$("div").addClass("current");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删除类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$("div").removeClass("current");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切换类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$("div").toggleClass("current");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栏切换案例</a:t>
            </a:r>
          </a:p>
        </p:txBody>
      </p:sp>
      <p:sp>
        <p:nvSpPr>
          <p:cNvPr id="4915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9159" name="TextBox 66"/>
          <p:cNvSpPr txBox="1">
            <a:spLocks noChangeArrowheads="1"/>
          </p:cNvSpPr>
          <p:nvPr/>
        </p:nvSpPr>
        <p:spPr bwMode="auto">
          <a:xfrm>
            <a:off x="1108075" y="1457325"/>
            <a:ext cx="706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</a:p>
        </p:txBody>
      </p:sp>
      <p:grpSp>
        <p:nvGrpSpPr>
          <p:cNvPr id="49162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4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916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0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917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024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1670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入门导读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栏切换案例使用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能否实现？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、为什么要用类操作的方法？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8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8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案例：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栏切换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0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50191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3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019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019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20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201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21627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598862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鼠标进入指定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标签触动事件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在父盒子中的索引值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指定索引值的元素显示，其他兄弟隐藏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12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案例：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栏切换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4" name="TextBox 70"/>
          <p:cNvSpPr txBox="1">
            <a:spLocks noChangeArrowheads="1"/>
          </p:cNvSpPr>
          <p:nvPr/>
        </p:nvSpPr>
        <p:spPr bwMode="auto">
          <a:xfrm>
            <a:off x="3324225" y="977900"/>
            <a:ext cx="3240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栏切换巩固练习</a:t>
            </a:r>
          </a:p>
        </p:txBody>
      </p:sp>
      <p:grpSp>
        <p:nvGrpSpPr>
          <p:cNvPr id="5121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1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1218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74" name="椭圆 73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0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12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中的类操作不同于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普通操作</a:t>
            </a:r>
          </a:p>
        </p:txBody>
      </p:sp>
      <p:sp>
        <p:nvSpPr>
          <p:cNvPr id="5223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中类操作和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grpSp>
        <p:nvGrpSpPr>
          <p:cNvPr id="522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7" name="TextBox 66"/>
          <p:cNvSpPr txBox="1">
            <a:spLocks noChangeArrowheads="1"/>
          </p:cNvSpPr>
          <p:nvPr/>
        </p:nvSpPr>
        <p:spPr bwMode="auto">
          <a:xfrm>
            <a:off x="1619250" y="1457325"/>
            <a:ext cx="5867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中类操作和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中的显示隐藏完成特效</a:t>
            </a:r>
          </a:p>
        </p:txBody>
      </p:sp>
      <p:sp>
        <p:nvSpPr>
          <p:cNvPr id="5427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中的显示和隐藏效果</a:t>
            </a:r>
          </a:p>
        </p:txBody>
      </p:sp>
      <p:grpSp>
        <p:nvGrpSpPr>
          <p:cNvPr id="5428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8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428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5" name="TextBox 66"/>
          <p:cNvSpPr txBox="1">
            <a:spLocks noChangeArrowheads="1"/>
          </p:cNvSpPr>
          <p:nvPr/>
        </p:nvSpPr>
        <p:spPr bwMode="auto">
          <a:xfrm>
            <a:off x="1619250" y="1457325"/>
            <a:ext cx="5867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的显示和隐藏效果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889375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中的滑入滑出完成特效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hover()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事件完成特定需求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5303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Query滑动效果以及事件切换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jQuery滑动效果以及事件切换</a:t>
            </a:r>
            <a:endParaRPr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0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530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1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2" name="TextBox 2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5531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632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23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4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26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jQuery滑动效果以及事件切换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3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633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633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633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4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1325" y="2139950"/>
            <a:ext cx="485775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滑入</a:t>
            </a: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$("div").slideDown();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滑出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$("div").slideUp();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滑出滑出切换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$("div").slideToggle();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stop()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阻止动画排队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去除新浪下拉菜单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</p:txBody>
      </p:sp>
      <p:sp>
        <p:nvSpPr>
          <p:cNvPr id="5735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jQuery停止动画排队stop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grpSp>
        <p:nvGrpSpPr>
          <p:cNvPr id="573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5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735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7" name="TextBox 66"/>
          <p:cNvSpPr txBox="1">
            <a:spLocks noChangeArrowheads="1"/>
          </p:cNvSpPr>
          <p:nvPr/>
        </p:nvSpPr>
        <p:spPr bwMode="auto">
          <a:xfrm>
            <a:off x="1619250" y="1457325"/>
            <a:ext cx="5867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jQuery停止动画排队stop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淡入淡出动画完成指定特效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能够写出突出显示案例</a:t>
            </a:r>
          </a:p>
        </p:txBody>
      </p:sp>
      <p:sp>
        <p:nvSpPr>
          <p:cNvPr id="5837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8375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3910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jQuery淡入淡出以及突出显示案例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jQuery淡入淡出以及突出显示案例</a:t>
            </a:r>
          </a:p>
        </p:txBody>
      </p:sp>
      <p:grpSp>
        <p:nvGrpSpPr>
          <p:cNvPr id="5837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838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5838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完成突出显示案例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59075" y="3563938"/>
            <a:ext cx="2943225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鼠标进入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，触动事件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透明度设置为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，其他兄弟设置为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9404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jQuery淡入淡出以及突出显示案例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06" name="TextBox 70"/>
          <p:cNvSpPr txBox="1">
            <a:spLocks noChangeArrowheads="1"/>
          </p:cNvSpPr>
          <p:nvPr/>
        </p:nvSpPr>
        <p:spPr bwMode="auto">
          <a:xfrm>
            <a:off x="3324225" y="977900"/>
            <a:ext cx="3240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突出显示案例</a:t>
            </a:r>
          </a:p>
        </p:txBody>
      </p:sp>
      <p:grpSp>
        <p:nvGrpSpPr>
          <p:cNvPr id="5940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9410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2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中自定义动画完成指定特效</a:t>
            </a:r>
          </a:p>
        </p:txBody>
      </p:sp>
      <p:sp>
        <p:nvSpPr>
          <p:cNvPr id="6144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1447" name="TextBox 66"/>
          <p:cNvSpPr txBox="1">
            <a:spLocks noChangeArrowheads="1"/>
          </p:cNvSpPr>
          <p:nvPr/>
        </p:nvSpPr>
        <p:spPr bwMode="auto">
          <a:xfrm>
            <a:off x="2263775" y="1457325"/>
            <a:ext cx="4751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jQuery自定义动画animate方法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jQuery自定义动画animate方法</a:t>
            </a:r>
          </a:p>
        </p:txBody>
      </p:sp>
      <p:grpSp>
        <p:nvGrpSpPr>
          <p:cNvPr id="61450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52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614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5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145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的库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库有哪些</a:t>
            </a:r>
          </a:p>
        </p:txBody>
      </p:sp>
      <p:sp>
        <p:nvSpPr>
          <p:cNvPr id="1127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1271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895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grpSp>
        <p:nvGrpSpPr>
          <p:cNvPr id="1127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8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animate()</a:t>
            </a: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中四个参数的具体功能。</a:t>
            </a:r>
          </a:p>
        </p:txBody>
      </p:sp>
      <p:grpSp>
        <p:nvGrpSpPr>
          <p:cNvPr id="6246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246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6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7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jQuery自定义动画animate方法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2476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78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6247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248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248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248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王者荣耀手风琴案例（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349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3495" name="TextBox 66"/>
          <p:cNvSpPr txBox="1">
            <a:spLocks noChangeArrowheads="1"/>
          </p:cNvSpPr>
          <p:nvPr/>
        </p:nvSpPr>
        <p:spPr bwMode="auto">
          <a:xfrm>
            <a:off x="2422525" y="1457325"/>
            <a:ext cx="43989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案例：王者荣耀手风琴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案例：王者荣耀手风琴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49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350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0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6350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完成王者荣耀手风琴案例</a:t>
            </a:r>
          </a:p>
        </p:txBody>
      </p:sp>
      <p:sp>
        <p:nvSpPr>
          <p:cNvPr id="6451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4519" name="TextBox 66"/>
          <p:cNvSpPr txBox="1">
            <a:spLocks noChangeArrowheads="1"/>
          </p:cNvSpPr>
          <p:nvPr/>
        </p:nvSpPr>
        <p:spPr bwMode="auto">
          <a:xfrm>
            <a:off x="2422525" y="1457325"/>
            <a:ext cx="43989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案例：王者荣耀手风琴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案例：王者荣耀手风琴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52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452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6452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完成王者荣耀手风琴案例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8438" y="3600450"/>
            <a:ext cx="2943225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完成样式布局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实现手风琴特效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5548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案例：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王者荣耀手风琴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50" name="TextBox 70"/>
          <p:cNvSpPr txBox="1">
            <a:spLocks noChangeArrowheads="1"/>
          </p:cNvSpPr>
          <p:nvPr/>
        </p:nvSpPr>
        <p:spPr bwMode="auto">
          <a:xfrm>
            <a:off x="3324225" y="977900"/>
            <a:ext cx="3240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案例：王者荣耀手风琴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5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5554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6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2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6563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47879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对象转换为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的两大特点是：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中选择器分为哪三种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中常见的类操作方法：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软件系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中阻止动画排队的方法是：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中滑入滑出效果方法：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758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779588"/>
            <a:ext cx="6418263" cy="3538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对象转换为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的两大特点是：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链式编程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隐式迭代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中选择器分为哪三种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层级选择器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过滤选择器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中常见的类操作方法：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addClass()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removeClass()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toggleClass()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中阻止动画排队的方法是：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stop()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中滑入滑出效果方法：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slideDown()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slideUp()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4" name="TextBox 7"/>
          <p:cNvSpPr txBox="1">
            <a:spLocks noChangeArrowheads="1"/>
          </p:cNvSpPr>
          <p:nvPr/>
        </p:nvSpPr>
        <p:spPr bwMode="auto">
          <a:xfrm>
            <a:off x="3757613" y="1017588"/>
            <a:ext cx="431958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能够说出什么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endParaRPr lang="zh-CN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的优点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能够简单使用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能够说出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DOM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对象和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对象的区别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能够写出常用的 jQuery 选择器 </a:t>
            </a:r>
            <a:endParaRPr lang="zh-CN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样式</a:t>
            </a: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能够写出常用的 jQuery 动画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、什么是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库？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封装了很多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属性和方法的文件。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库有哪些？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Prototype、YUI、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Dojo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、Ext JS、移动端的</a:t>
            </a:r>
            <a:r>
              <a:rPr lang="en-US" altLang="zh-CN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zepto</a:t>
            </a:r>
            <a:r>
              <a:rPr lang="zh-CN" altLang="en-US" sz="1050" noProof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等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22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23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23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2307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3319" name="TextBox 66"/>
          <p:cNvSpPr txBox="1">
            <a:spLocks noChangeArrowheads="1"/>
          </p:cNvSpPr>
          <p:nvPr/>
        </p:nvSpPr>
        <p:spPr bwMode="auto">
          <a:xfrm>
            <a:off x="3001963" y="1428750"/>
            <a:ext cx="30940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6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8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2757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的概念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实现的一个库。设计宗旨是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”Write Less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More”,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即写的少，做的多。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跨浏览器兼容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链式编程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，隐式迭代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操作，支持事件、样式、动画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支持插件扩展开发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开源免费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3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5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5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的下载及版本介绍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的体验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中的入口函数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1272" name="TextBox 66"/>
          <p:cNvSpPr txBox="1"/>
          <p:nvPr/>
        </p:nvSpPr>
        <p:spPr>
          <a:xfrm>
            <a:off x="1811338" y="1457325"/>
            <a:ext cx="5819775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z="2000" b="1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的使用及入口函数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的使用及入口函数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7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4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6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d2eb408-972b-4724-961e-d25402644c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2140</Words>
  <Application>Microsoft Office PowerPoint</Application>
  <PresentationFormat>全屏显示(16:9)</PresentationFormat>
  <Paragraphs>461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黑体</vt:lpstr>
      <vt:lpstr>Calibri</vt:lpstr>
      <vt:lpstr>微软雅黑</vt:lpstr>
      <vt:lpstr>Wingdings</vt:lpstr>
      <vt:lpstr>宋体</vt:lpstr>
      <vt:lpstr>Arial</vt:lpstr>
      <vt:lpstr>Courier New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346</cp:revision>
  <dcterms:created xsi:type="dcterms:W3CDTF">2015-06-29T07:19:00Z</dcterms:created>
  <dcterms:modified xsi:type="dcterms:W3CDTF">2021-08-02T01:38:25Z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