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52"/>
  </p:notesMasterIdLst>
  <p:handoutMasterIdLst>
    <p:handoutMasterId r:id="rId53"/>
  </p:handoutMasterIdLst>
  <p:sldIdLst>
    <p:sldId id="281" r:id="rId5"/>
    <p:sldId id="335" r:id="rId6"/>
    <p:sldId id="334" r:id="rId7"/>
    <p:sldId id="757" r:id="rId8"/>
    <p:sldId id="758" r:id="rId9"/>
    <p:sldId id="688" r:id="rId10"/>
    <p:sldId id="769" r:id="rId11"/>
    <p:sldId id="689" r:id="rId12"/>
    <p:sldId id="759" r:id="rId13"/>
    <p:sldId id="760" r:id="rId14"/>
    <p:sldId id="690" r:id="rId15"/>
    <p:sldId id="691" r:id="rId16"/>
    <p:sldId id="692" r:id="rId17"/>
    <p:sldId id="770" r:id="rId18"/>
    <p:sldId id="771" r:id="rId19"/>
    <p:sldId id="693" r:id="rId20"/>
    <p:sldId id="552" r:id="rId21"/>
    <p:sldId id="772" r:id="rId22"/>
    <p:sldId id="694" r:id="rId23"/>
    <p:sldId id="695" r:id="rId24"/>
    <p:sldId id="761" r:id="rId25"/>
    <p:sldId id="762" r:id="rId26"/>
    <p:sldId id="727" r:id="rId27"/>
    <p:sldId id="728" r:id="rId28"/>
    <p:sldId id="696" r:id="rId29"/>
    <p:sldId id="697" r:id="rId30"/>
    <p:sldId id="698" r:id="rId31"/>
    <p:sldId id="699" r:id="rId32"/>
    <p:sldId id="763" r:id="rId33"/>
    <p:sldId id="764" r:id="rId34"/>
    <p:sldId id="765" r:id="rId35"/>
    <p:sldId id="766" r:id="rId36"/>
    <p:sldId id="767" r:id="rId37"/>
    <p:sldId id="768" r:id="rId38"/>
    <p:sldId id="702" r:id="rId39"/>
    <p:sldId id="703" r:id="rId40"/>
    <p:sldId id="704" r:id="rId41"/>
    <p:sldId id="773" r:id="rId42"/>
    <p:sldId id="705" r:id="rId43"/>
    <p:sldId id="708" r:id="rId44"/>
    <p:sldId id="774" r:id="rId45"/>
    <p:sldId id="709" r:id="rId46"/>
    <p:sldId id="775" r:id="rId47"/>
    <p:sldId id="776" r:id="rId48"/>
    <p:sldId id="366" r:id="rId49"/>
    <p:sldId id="367" r:id="rId50"/>
    <p:sldId id="369" r:id="rId51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微软雅黑" panose="020B0503020204020204" pitchFamily="34" charset="-122"/>
      <p:regular r:id="rId59"/>
      <p:bold r:id="rId60"/>
    </p:embeddedFont>
    <p:embeddedFont>
      <p:font typeface="Segoe UI" panose="020B0502040204020203" pitchFamily="34" charset="0"/>
      <p:regular r:id="rId61"/>
      <p:bold r:id="rId62"/>
      <p:italic r:id="rId63"/>
      <p:boldItalic r:id="rId64"/>
    </p:embeddedFont>
  </p:embeddedFontLst>
  <p:custDataLst>
    <p:tags r:id="rId6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3" autoAdjust="0"/>
    <p:restoredTop sz="95201" autoAdjust="0"/>
  </p:normalViewPr>
  <p:slideViewPr>
    <p:cSldViewPr>
      <p:cViewPr varScale="1">
        <p:scale>
          <a:sx n="110" d="100"/>
          <a:sy n="110" d="100"/>
        </p:scale>
        <p:origin x="629" y="82"/>
      </p:cViewPr>
      <p:guideLst>
        <p:guide orient="horz" pos="15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546870-7B08-45F2-8AC9-906B74AD071E}" type="datetimeFigureOut">
              <a:rPr lang="zh-CN" altLang="en-US"/>
              <a:pPr>
                <a:defRPr/>
              </a:pPr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 dirty="0"/>
            </a:lvl1pPr>
          </a:lstStyle>
          <a:p>
            <a:pPr>
              <a:defRPr/>
            </a:pPr>
            <a:fld id="{1DE1B0B9-5169-4133-A45A-08CF3D2A76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8ECE354-CC1D-470E-883F-3EA3CC982E7D}" type="datetimeFigureOut">
              <a:rPr lang="zh-CN" altLang="en-US"/>
              <a:pPr>
                <a:defRPr/>
              </a:pPr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 dirty="0"/>
            </a:lvl1pPr>
          </a:lstStyle>
          <a:p>
            <a:pPr>
              <a:defRPr/>
            </a:pPr>
            <a:fld id="{6EBCA670-3BBF-4C57-92CA-3AC813267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0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09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1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5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5-&#36141;&#29289;&#36710;&#27169;&#22359;-&#22686;&#20943;&#21830;&#21697;&#25968;&#37327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6-&#36141;&#29289;&#36710;&#27169;&#22359;-&#20462;&#25913;&#21830;&#21697;&#23567;&#35745;&#65288;&#19978;&#65289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7-&#36141;&#29289;&#36710;&#27169;&#22359;-&#20462;&#25913;&#21830;&#21697;&#23567;&#35745;&#65288;&#20013;&#65289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8-&#36141;&#29289;&#36710;&#27169;&#22359;-&#20462;&#25913;&#21830;&#21697;&#23567;&#35745;&#65288;&#19979;&#65289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9-jQuery&#36941;&#21382;&#23545;&#35937;each&#26041;&#27861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0-jQuery&#36941;&#21382;&#25968;&#25454;$.each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1-&#36141;&#29289;&#36710;&#27169;&#22359;-&#35745;&#31639;&#24635;&#20214;&#25968;&#21644;&#24635;&#39069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2-&#21019;&#24314;&#12289;&#28155;&#21152;&#12289;&#21024;&#38500;&#20803;&#32032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3-&#36141;&#29289;&#36710;&#27169;&#22359;-&#28165;&#29702;&#36141;&#29289;&#36710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4-&#36141;&#29289;&#36710;&#27169;&#22359;-&#36873;&#20013;&#21830;&#21697;&#28155;&#21152;&#32972;&#26223;&#39068;&#33394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5-jQuery&#23610;&#23544;&#26041;&#27861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6-jQuery&#20301;&#32622;&#26041;&#27861;.av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7-jQuery&#34987;&#21367;&#21435;&#22836;&#37096;&#26041;&#27861;.av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8-&#24102;&#26377;&#21160;&#30011;&#30340;&#36820;&#22238;&#39030;&#37096;.av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9-&#30005;&#26799;&#23548;&#33322;&#26696;&#20363;-&#26174;&#31034;&#38544;&#34255;&#30005;&#26799;&#23548;&#33322;.av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0-&#30005;&#26799;&#23548;&#33322;&#26696;&#20363;-&#28857;&#20987;&#28378;&#21160;&#30446;&#26631;&#20301;&#32622;.av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1-jQuery&#23646;&#24615;&#25805;&#20316;.av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1-&#30005;&#26799;&#23548;&#33322;&#26696;&#20363;-&#28857;&#20987;&#24403;&#21069;li&#28155;&#21152;current&#31867;.av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2-&#30005;&#26799;&#23548;&#33322;&#26696;&#20363;-&#28369;&#21160;&#39029;&#38754;&#30005;&#26799;&#23548;&#33322;&#33258;&#21160;&#28155;&#21152;current&#31867;.av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3-&#30005;&#26799;&#23548;&#33322;&#26696;&#20363;&#33410;&#27969;&#38400;(&#20114;&#26021;&#38145;).av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2-&#36141;&#29289;&#36710;&#27169;&#22359;-&#20840;&#36873;&#65288;&#19978;&#65289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3-&#36141;&#29289;&#36710;&#27169;&#22359;-&#20840;&#36873;&#65288;&#19979;&#65289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4-jQuery&#20869;&#23481;&#25991;&#26412;&#20540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884488" y="2211388"/>
            <a:ext cx="3330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jQuery_day02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6013" y="1606550"/>
            <a:ext cx="7632700" cy="3241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类比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属性方法：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html()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$("a").html()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   值：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$("a").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赋值内容，识别标签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类比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innerText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属性方法：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$("a").text()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   值：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$("a").text("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赋值内容，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识别标签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类比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属性方法：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$("input").val()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   值：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$("input").val("val()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操作标签，必须带有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表达标签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64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文本属性值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63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63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639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完成购物车增减商品数量案例</a:t>
            </a:r>
          </a:p>
        </p:txBody>
      </p:sp>
      <p:sp>
        <p:nvSpPr>
          <p:cNvPr id="1741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7416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增减商品数量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购物车模块-增减商品数量</a:t>
            </a:r>
          </a:p>
        </p:txBody>
      </p:sp>
      <p:grpSp>
        <p:nvGrpSpPr>
          <p:cNvPr id="174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742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1742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18438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实现购物车模块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增减商品数量案例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核心思路：首先声明一个变量，当我们点击+号（increment），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就让这个值++，然后赋值给文本框。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修改表单的值是val() 方法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44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购物车模块-增减商品数量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7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购物车模块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增减商品数量</a:t>
            </a:r>
          </a:p>
        </p:txBody>
      </p:sp>
      <p:grpSp>
        <p:nvGrpSpPr>
          <p:cNvPr id="184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844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完成购物车修改商品小计案例</a:t>
            </a:r>
          </a:p>
        </p:txBody>
      </p:sp>
      <p:sp>
        <p:nvSpPr>
          <p:cNvPr id="1946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9464" name="TextBox 66"/>
          <p:cNvSpPr txBox="1">
            <a:spLocks noChangeArrowheads="1"/>
          </p:cNvSpPr>
          <p:nvPr/>
        </p:nvSpPr>
        <p:spPr bwMode="auto">
          <a:xfrm>
            <a:off x="2257425" y="1457325"/>
            <a:ext cx="47434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修改商品小计（上）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购物车模块-修改商品小计</a:t>
            </a:r>
          </a:p>
        </p:txBody>
      </p:sp>
      <p:grpSp>
        <p:nvGrpSpPr>
          <p:cNvPr id="194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946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1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1946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完成购物车修改商品小计案例</a:t>
            </a:r>
          </a:p>
        </p:txBody>
      </p:sp>
      <p:sp>
        <p:nvSpPr>
          <p:cNvPr id="2048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购物车模块-修改商品小计</a:t>
            </a:r>
          </a:p>
        </p:txBody>
      </p:sp>
      <p:grpSp>
        <p:nvGrpSpPr>
          <p:cNvPr id="2049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049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5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2049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TextBox 66"/>
          <p:cNvSpPr txBox="1">
            <a:spLocks noChangeArrowheads="1"/>
          </p:cNvSpPr>
          <p:nvPr/>
        </p:nvSpPr>
        <p:spPr bwMode="auto">
          <a:xfrm>
            <a:off x="2257425" y="1457325"/>
            <a:ext cx="47434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修改商品小计（中）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完成购物车修改商品小计案例</a:t>
            </a:r>
          </a:p>
        </p:txBody>
      </p:sp>
      <p:sp>
        <p:nvSpPr>
          <p:cNvPr id="2151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购物车模块-修改商品小计</a:t>
            </a:r>
          </a:p>
        </p:txBody>
      </p:sp>
      <p:grpSp>
        <p:nvGrpSpPr>
          <p:cNvPr id="2151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151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9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2151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TextBox 66"/>
          <p:cNvSpPr txBox="1">
            <a:spLocks noChangeArrowheads="1"/>
          </p:cNvSpPr>
          <p:nvPr/>
        </p:nvSpPr>
        <p:spPr bwMode="auto">
          <a:xfrm>
            <a:off x="2257425" y="1457325"/>
            <a:ext cx="47434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修改商品小计（下）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2534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实现购物车模块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核心思路：核心思路：每次点击+号或者-号，</a:t>
            </a: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根据文本框的值 乘以 </a:t>
            </a: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当前商品的价格  就是 商品的小计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修改普通元素的内容是text() 方法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5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购物车模块-修改商品小计</a:t>
            </a:r>
          </a:p>
        </p:txBody>
      </p:sp>
      <p:sp>
        <p:nvSpPr>
          <p:cNvPr id="22543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购物车模块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修改商品小计</a:t>
            </a:r>
          </a:p>
        </p:txBody>
      </p:sp>
      <p:grpSp>
        <p:nvGrpSpPr>
          <p:cNvPr id="225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254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遍历元素的方法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each()</a:t>
            </a:r>
          </a:p>
        </p:txBody>
      </p:sp>
      <p:sp>
        <p:nvSpPr>
          <p:cNvPr id="2355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2690813" y="1457325"/>
            <a:ext cx="39100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元素的遍历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each()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grpSp>
        <p:nvGrpSpPr>
          <p:cNvPr id="235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356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遍历数据的方法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$.each()</a:t>
            </a:r>
          </a:p>
        </p:txBody>
      </p:sp>
      <p:sp>
        <p:nvSpPr>
          <p:cNvPr id="2458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4584" name="TextBox 66"/>
          <p:cNvSpPr txBox="1">
            <a:spLocks noChangeArrowheads="1"/>
          </p:cNvSpPr>
          <p:nvPr/>
        </p:nvSpPr>
        <p:spPr bwMode="auto">
          <a:xfrm>
            <a:off x="2536825" y="1457325"/>
            <a:ext cx="4064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数据的遍历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$.each()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grpSp>
        <p:nvGrpSpPr>
          <p:cNvPr id="245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458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完成购物车计算总数总额案例</a:t>
            </a:r>
          </a:p>
        </p:txBody>
      </p:sp>
      <p:sp>
        <p:nvSpPr>
          <p:cNvPr id="2560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5608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计算总数总额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计算总数总额</a:t>
            </a:r>
          </a:p>
        </p:txBody>
      </p:sp>
      <p:grpSp>
        <p:nvGrpSpPr>
          <p:cNvPr id="256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561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5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25613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32" y="1759695"/>
            <a:ext cx="734366" cy="7343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7" name="TextBox 9"/>
          <p:cNvSpPr txBox="1">
            <a:spLocks noChangeArrowheads="1"/>
          </p:cNvSpPr>
          <p:nvPr/>
        </p:nvSpPr>
        <p:spPr bwMode="auto">
          <a:xfrm>
            <a:off x="3492500" y="1333500"/>
            <a:ext cx="4319588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/>
              <a:t>jQuery 属性操作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ym typeface="黑体" panose="02010609060101010101" pitchFamily="49" charset="-122"/>
              </a:rPr>
              <a:t>文本属性值</a:t>
            </a:r>
            <a:endParaRPr lang="en-US" altLang="zh-CN" sz="1400"/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ym typeface="黑体" panose="02010609060101010101" pitchFamily="49" charset="-122"/>
              </a:rPr>
              <a:t>jQuery 元素操作</a:t>
            </a:r>
            <a:endParaRPr lang="en-US" altLang="zh-CN" sz="1400"/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/>
              <a:t>jQuery 尺寸、位置操作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6630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实现购物车模块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计算总数总额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把所有文本框中的值相加就是总额数量，总计同理。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文本框里面的值不同，如果想要相加需要用 each() 遍历，声明一个变量做计数器，累加即可。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63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购物车模块-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计算总数总额</a:t>
            </a:r>
            <a:endParaRPr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639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购物车模块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计算总数总额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2664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664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创建添加删除元素的方法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4344" name="TextBox 66"/>
          <p:cNvSpPr txBox="1"/>
          <p:nvPr/>
        </p:nvSpPr>
        <p:spPr>
          <a:xfrm>
            <a:off x="3001963" y="1428750"/>
            <a:ext cx="3094037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 sz="2000" b="1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创建添加删除元素</a:t>
            </a:r>
            <a:endParaRPr lang="zh-CN" altLang="en-US" sz="2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创建添加删除元素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1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9200" y="1441450"/>
            <a:ext cx="6704013" cy="34845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创建元素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$("&lt;li&gt;我是后来创建的li&lt;/li&gt;")</a:t>
            </a:r>
            <a:endParaRPr lang="zh-CN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添加元素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$("ul").append(li);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// 内部添加并且放到内容的最后面 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$("ul").prepend(li);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内部添加并且放到内容的最前面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$(".test").after(div);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.test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的后面兄弟形式加一个</a:t>
            </a:r>
            <a:endParaRPr lang="zh-CN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$(".test").before(div);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.test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的前面兄弟形式加一个</a:t>
            </a:r>
            <a:endParaRPr lang="zh-CN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$("ul").remove(); 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// 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可以删除匹配的元素 自杀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$("ul").empty();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可以删除匹配的元素里面的子节点 孩子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$("ul").html("");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可以删除匹配的元素里面的子节点 孩子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7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86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创建添加删除元素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867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0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868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868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2970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1082675" y="1779588"/>
            <a:ext cx="52197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属性操作的三个方法是：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内容文本值操作的三个方法是：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中三个元素操作方法：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上午复习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072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82675" y="1790700"/>
            <a:ext cx="88265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属性操作的三个方法是：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data()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内容文本值操作的三个方法是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中三个元素操作方法：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append()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prepend()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html()</a:t>
            </a:r>
            <a:r>
              <a:rPr lang="zh-CN" altLang="en-US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完成购物车删除商品案例</a:t>
            </a:r>
          </a:p>
        </p:txBody>
      </p:sp>
      <p:sp>
        <p:nvSpPr>
          <p:cNvPr id="3175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1752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</a:t>
            </a:r>
          </a:p>
        </p:txBody>
      </p:sp>
      <p:grpSp>
        <p:nvGrpSpPr>
          <p:cNvPr id="3175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175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9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175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2774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实现购物车模块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删除商品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核心思路：核心思路：把商品remove() 删除元素即可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有三个地方需要删除： 1. 商品后面的删除按钮 2. 删除选中的商品 3. 清理购物车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78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购物车模块-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删除商品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3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购物车模块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删除商品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3278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278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完成购物车选中商品添加背景案例</a:t>
            </a:r>
          </a:p>
        </p:txBody>
      </p:sp>
      <p:sp>
        <p:nvSpPr>
          <p:cNvPr id="3379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3800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选中商品添加背景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购物车模块-选中商品添加背景</a:t>
            </a:r>
          </a:p>
        </p:txBody>
      </p:sp>
      <p:grpSp>
        <p:nvGrpSpPr>
          <p:cNvPr id="3380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380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380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4822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实现购物车模块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选中商品添加背景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核心思路：选中的商品添加背景，不选中移除背景即可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addClass()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添加类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8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购物车模块-选中商品添加背景</a:t>
            </a:r>
          </a:p>
        </p:txBody>
      </p:sp>
      <p:sp>
        <p:nvSpPr>
          <p:cNvPr id="34831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购物车模块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选中商品添加背景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348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483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中的各种尺寸操作方法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主要就两种宽和高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5848" name="TextBox 66"/>
          <p:cNvSpPr txBox="1">
            <a:spLocks noChangeArrowheads="1"/>
          </p:cNvSpPr>
          <p:nvPr/>
        </p:nvSpPr>
        <p:spPr bwMode="auto">
          <a:xfrm>
            <a:off x="3001963" y="1428750"/>
            <a:ext cx="30940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中的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尺寸操作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jQuery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53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3646488" y="1924050"/>
            <a:ext cx="43195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属性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元素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元素尺寸、位置</a:t>
            </a: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68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jQuery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686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687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687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4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955800"/>
            <a:ext cx="7070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中的各种位置操作方法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主要有三种，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offset() / position()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7896" name="TextBox 66"/>
          <p:cNvSpPr txBox="1">
            <a:spLocks noChangeArrowheads="1"/>
          </p:cNvSpPr>
          <p:nvPr/>
        </p:nvSpPr>
        <p:spPr bwMode="auto">
          <a:xfrm>
            <a:off x="3001963" y="1428750"/>
            <a:ext cx="30940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中的位置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操作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8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1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89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r>
              <a:rPr 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1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0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1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892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892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2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41450" y="1606550"/>
            <a:ext cx="6492875" cy="219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1.offset()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设置或者获取偏移位置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sz="1050" noProof="1">
                <a:sym typeface="+mn-ea"/>
              </a:rPr>
              <a:t>	</a:t>
            </a:r>
            <a:r>
              <a:rPr sz="1050" noProof="1">
                <a:sym typeface="+mn-ea"/>
              </a:rPr>
              <a:t>offset() 方法设置或返回被选元素相对于</a:t>
            </a:r>
            <a:r>
              <a:rPr sz="1050" b="1" noProof="1">
                <a:solidFill>
                  <a:srgbClr val="FF0000"/>
                </a:solidFill>
                <a:sym typeface="+mn-ea"/>
              </a:rPr>
              <a:t>文档</a:t>
            </a:r>
            <a:r>
              <a:rPr sz="1050" noProof="1">
                <a:sym typeface="+mn-ea"/>
              </a:rPr>
              <a:t>的偏移坐标</a:t>
            </a:r>
            <a:r>
              <a:rPr lang="zh-CN" sz="1050" noProof="1">
                <a:sym typeface="+mn-ea"/>
              </a:rPr>
              <a:t>，跟父级没有关系</a:t>
            </a:r>
            <a:r>
              <a:rPr lang="zh-CN" altLang="en-US" sz="1050" noProof="1">
                <a:sym typeface="+mn-ea"/>
              </a:rPr>
              <a:t>。</a:t>
            </a:r>
            <a:endParaRPr sz="1050" noProof="1">
              <a:sym typeface="+mn-ea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zh-CN" altLang="en-US" sz="1050" noProof="1">
                <a:sym typeface="+mn-ea"/>
              </a:rPr>
              <a:t>返回值是一个对象，有</a:t>
            </a:r>
            <a:r>
              <a:rPr lang="en-US" altLang="zh-CN" sz="1050" noProof="1">
                <a:sym typeface="+mn-ea"/>
              </a:rPr>
              <a:t>2</a:t>
            </a:r>
            <a:r>
              <a:rPr lang="zh-CN" altLang="en-US" sz="1050" noProof="1">
                <a:sym typeface="+mn-ea"/>
              </a:rPr>
              <a:t>个属性 </a:t>
            </a:r>
            <a:r>
              <a:rPr lang="en-US" altLang="zh-CN" sz="1050" noProof="1">
                <a:sym typeface="+mn-ea"/>
              </a:rPr>
              <a:t>left</a:t>
            </a:r>
            <a:r>
              <a:rPr lang="zh-CN" altLang="en-US" sz="1050" noProof="1">
                <a:sym typeface="+mn-ea"/>
              </a:rPr>
              <a:t>、</a:t>
            </a:r>
            <a:r>
              <a:rPr lang="en-US" altLang="zh-CN" sz="1050" noProof="1">
                <a:sym typeface="+mn-ea"/>
              </a:rPr>
              <a:t>top </a:t>
            </a:r>
            <a:r>
              <a:rPr lang="zh-CN" altLang="en-US" sz="1050" noProof="1">
                <a:sym typeface="+mn-ea"/>
              </a:rPr>
              <a:t>；</a:t>
            </a: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offset().top  </a:t>
            </a:r>
            <a:r>
              <a:rPr lang="zh-CN" altLang="en-US" sz="1050" noProof="1">
                <a:sym typeface="+mn-ea"/>
              </a:rPr>
              <a:t>用于获取距离文档顶部的距离，offset().</a:t>
            </a:r>
            <a:r>
              <a:rPr lang="en-US" altLang="zh-CN" sz="1050" noProof="1">
                <a:sym typeface="+mn-ea"/>
              </a:rPr>
              <a:t>left </a:t>
            </a:r>
            <a:r>
              <a:rPr lang="zh-CN" altLang="en-US" sz="1050" noProof="1">
                <a:sym typeface="+mn-ea"/>
              </a:rPr>
              <a:t>用于获取距离文档左侧的距离。</a:t>
            </a: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zh-CN" altLang="en-US" sz="1050" noProof="1">
                <a:sym typeface="+mn-ea"/>
              </a:rPr>
              <a:t>可以设置元素的偏移：offset({ top: 10, left: 30 });</a:t>
            </a:r>
          </a:p>
          <a:p>
            <a:pPr eaLnBrk="1" hangingPunct="1">
              <a:buFont typeface="+mj-ea"/>
              <a:buNone/>
              <a:defRPr/>
            </a:pP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2.position()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获取元素偏移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sz="1050" noProof="1">
                <a:sym typeface="+mn-ea"/>
              </a:rPr>
              <a:t>	position</a:t>
            </a:r>
            <a:r>
              <a:rPr sz="1050" noProof="1">
                <a:sym typeface="+mn-ea"/>
              </a:rPr>
              <a:t>() 方法</a:t>
            </a:r>
            <a:r>
              <a:rPr lang="zh-CN" altLang="en-US" sz="1050" noProof="1">
                <a:sym typeface="+mn-ea"/>
              </a:rPr>
              <a:t>用于</a:t>
            </a:r>
            <a:r>
              <a:rPr sz="1050" noProof="1">
                <a:sym typeface="+mn-ea"/>
              </a:rPr>
              <a:t>返回被选元素相对于</a:t>
            </a:r>
            <a:r>
              <a:rPr lang="zh-CN" sz="1050" b="1" noProof="1">
                <a:solidFill>
                  <a:srgbClr val="FF0000"/>
                </a:solidFill>
                <a:sym typeface="+mn-ea"/>
              </a:rPr>
              <a:t>带有定位的父级</a:t>
            </a:r>
            <a:r>
              <a:rPr sz="1050" noProof="1">
                <a:sym typeface="+mn-ea"/>
              </a:rPr>
              <a:t>偏移坐标</a:t>
            </a:r>
            <a:endParaRPr lang="zh-CN" sz="1050" noProof="1">
              <a:sym typeface="+mn-ea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zh-CN" altLang="en-US" sz="1050" noProof="1">
                <a:sym typeface="+mn-ea"/>
              </a:rPr>
              <a:t>返回值是一个对象，有</a:t>
            </a:r>
            <a:r>
              <a:rPr lang="en-US" altLang="zh-CN" sz="1050" noProof="1">
                <a:sym typeface="+mn-ea"/>
              </a:rPr>
              <a:t>2</a:t>
            </a:r>
            <a:r>
              <a:rPr lang="zh-CN" altLang="en-US" sz="1050" noProof="1">
                <a:sym typeface="+mn-ea"/>
              </a:rPr>
              <a:t>个属性 </a:t>
            </a:r>
            <a:r>
              <a:rPr lang="en-US" altLang="zh-CN" sz="1050" noProof="1">
                <a:sym typeface="+mn-ea"/>
              </a:rPr>
              <a:t>left</a:t>
            </a:r>
            <a:r>
              <a:rPr lang="zh-CN" altLang="en-US" sz="1050" noProof="1">
                <a:sym typeface="+mn-ea"/>
              </a:rPr>
              <a:t>、</a:t>
            </a:r>
            <a:r>
              <a:rPr lang="en-US" altLang="zh-CN" sz="1050" noProof="1">
                <a:sym typeface="+mn-ea"/>
              </a:rPr>
              <a:t>top</a:t>
            </a:r>
            <a:r>
              <a:rPr lang="zh-CN" altLang="en-US" sz="1050" noProof="1">
                <a:sym typeface="+mn-ea"/>
              </a:rPr>
              <a:t>。</a:t>
            </a: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en-US" sz="1050" noProof="1">
                <a:sym typeface="+mn-ea"/>
              </a:rPr>
              <a:t>position</a:t>
            </a:r>
            <a:r>
              <a:rPr lang="en-US" altLang="zh-CN" sz="1050" noProof="1">
                <a:sym typeface="+mn-ea"/>
              </a:rPr>
              <a:t>().top </a:t>
            </a:r>
            <a:r>
              <a:rPr lang="zh-CN" altLang="en-US" sz="1050" noProof="1">
                <a:sym typeface="+mn-ea"/>
              </a:rPr>
              <a:t>用于获取距离定位父级顶部的距离</a:t>
            </a: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en-US" sz="1050" noProof="1">
                <a:sym typeface="+mn-ea"/>
              </a:rPr>
              <a:t>position</a:t>
            </a:r>
            <a:r>
              <a:rPr lang="zh-CN" altLang="en-US" sz="1050" noProof="1">
                <a:sym typeface="+mn-ea"/>
              </a:rPr>
              <a:t>().</a:t>
            </a:r>
            <a:r>
              <a:rPr lang="en-US" altLang="zh-CN" sz="1050" noProof="1">
                <a:sym typeface="+mn-ea"/>
              </a:rPr>
              <a:t>left </a:t>
            </a:r>
            <a:r>
              <a:rPr lang="zh-CN" altLang="en-US" sz="1050" noProof="1">
                <a:sym typeface="+mn-ea"/>
              </a:rPr>
              <a:t>用于获取距离定位父级左侧的距离。</a:t>
            </a:r>
            <a:r>
              <a:rPr lang="zh-CN" sz="1050" noProof="1">
                <a:sym typeface="+mn-ea"/>
              </a:rPr>
              <a:t>如果父级都没有定位，则以文档为准</a:t>
            </a:r>
            <a:r>
              <a:rPr lang="zh-CN" altLang="en-US" sz="1050" noProof="1">
                <a:sym typeface="+mn-ea"/>
              </a:rPr>
              <a:t>。</a:t>
            </a:r>
            <a:endParaRPr lang="en-US" altLang="zh-CN" sz="1050" noProof="1">
              <a:sym typeface="+mn-ea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zh-CN" altLang="en-US" sz="1050" noProof="1">
                <a:sym typeface="+mn-ea"/>
              </a:rPr>
              <a:t>该方法只能获取</a:t>
            </a:r>
            <a:endParaRPr lang="zh-CN" altLang="en-US" sz="105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4464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scrollTop()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可以操作页面被卷去的头部（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scrollLeft()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同理）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9944" name="TextBox 66"/>
          <p:cNvSpPr txBox="1">
            <a:spLocks noChangeArrowheads="1"/>
          </p:cNvSpPr>
          <p:nvPr/>
        </p:nvSpPr>
        <p:spPr bwMode="auto">
          <a:xfrm>
            <a:off x="1487488" y="1428750"/>
            <a:ext cx="63881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操作元素被卷去的头部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操作元素被卷去的头部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4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9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09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操作元素被卷去的头部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096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8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6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096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097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81138" y="1879600"/>
            <a:ext cx="649287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1.scrollTop()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设置或者获取元素被卷去的头部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scrollTop</a:t>
            </a:r>
            <a:r>
              <a:rPr sz="1050" noProof="1">
                <a:sym typeface="+mn-ea"/>
              </a:rPr>
              <a:t>() 方法设置或返回被选元素</a:t>
            </a:r>
            <a:r>
              <a:rPr lang="zh-CN" sz="1050" noProof="1">
                <a:sym typeface="+mn-ea"/>
              </a:rPr>
              <a:t>被卷去的头部</a:t>
            </a:r>
            <a:r>
              <a:rPr lang="zh-CN" altLang="en-US" sz="1050" noProof="1">
                <a:sym typeface="+mn-ea"/>
              </a:rPr>
              <a:t>。</a:t>
            </a:r>
            <a:endParaRPr lang="zh-CN" sz="1050" noProof="1">
              <a:sym typeface="+mn-ea"/>
            </a:endParaRPr>
          </a:p>
          <a:p>
            <a:pPr eaLnBrk="1" hangingPunct="1">
              <a:buFont typeface="+mj-ea"/>
              <a:buNone/>
              <a:defRPr/>
            </a:pPr>
            <a:r>
              <a:rPr lang="en-US" altLang="zh-CN" sz="1050" noProof="1">
                <a:sym typeface="+mn-ea"/>
              </a:rPr>
              <a:t>	</a:t>
            </a:r>
            <a:r>
              <a:rPr lang="zh-CN" altLang="en-US" sz="1050" noProof="1">
                <a:sym typeface="+mn-ea"/>
              </a:rPr>
              <a:t>不跟参数是获取，参数为不带单位的数字则是设置被卷去的头部</a:t>
            </a:r>
          </a:p>
          <a:p>
            <a:pPr eaLnBrk="1" hangingPunct="1">
              <a:buFont typeface="+mj-ea"/>
              <a:buNone/>
              <a:defRPr/>
            </a:pP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scrollLeft()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同理</a:t>
            </a: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完成动画版回到顶部案例</a:t>
            </a:r>
          </a:p>
        </p:txBody>
      </p:sp>
      <p:sp>
        <p:nvSpPr>
          <p:cNvPr id="4199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1992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案例：动画版回到顶部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案例：动画版回到顶部</a:t>
            </a:r>
            <a:endParaRPr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9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199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9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199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3014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动画版回到顶部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核心原理： 使用animate动画返回顶部。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animate动画函数里面有个scrollTop 属性，可以设置位置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但是是元素做动画，因此 </a:t>
            </a:r>
            <a:r>
              <a:rPr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$(“body,html”).animate({scrollTop: 0})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另：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$('body,html').scrollTop(0)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可以返回顶部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02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案例：动画版回到顶部</a:t>
            </a:r>
            <a:endParaRPr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023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案例：动画版回到顶部</a:t>
            </a:r>
          </a:p>
        </p:txBody>
      </p:sp>
      <p:grpSp>
        <p:nvGrpSpPr>
          <p:cNvPr id="4302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302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显示隐藏电梯导航</a:t>
            </a:r>
          </a:p>
        </p:txBody>
      </p:sp>
      <p:sp>
        <p:nvSpPr>
          <p:cNvPr id="4403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4040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显示隐藏电梯导航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电梯导航（上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4404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404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404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点击滚动目标位置</a:t>
            </a:r>
          </a:p>
        </p:txBody>
      </p:sp>
      <p:sp>
        <p:nvSpPr>
          <p:cNvPr id="4506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5064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点击滚动目标位置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电梯导航（上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450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506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1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506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6086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en-US" altLang="zh-CN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 </a:t>
            </a:r>
            <a:r>
              <a:rPr lang="zh-CN" altLang="en-US" sz="9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卓商城</a:t>
            </a:r>
            <a:r>
              <a:rPr lang="zh-CN" altLang="zh-CN" sz="9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电梯</a:t>
            </a:r>
            <a:r>
              <a:rPr lang="zh-CN" altLang="zh-CN" sz="9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导航（上）</a:t>
            </a:r>
            <a:endParaRPr lang="zh-CN" altLang="en-US" sz="9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当我们滚动到 今日推荐 模块，就让电梯导航显示出来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算好位置，让页面滚动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09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电梯导航（上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6095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：卓商城</a:t>
            </a: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电梯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导航（上）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460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609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中的各种操作属性方法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0248" name="TextBox 66"/>
          <p:cNvSpPr txBox="1">
            <a:spLocks noChangeArrowheads="1"/>
          </p:cNvSpPr>
          <p:nvPr/>
        </p:nvSpPr>
        <p:spPr bwMode="auto">
          <a:xfrm>
            <a:off x="3001963" y="1428750"/>
            <a:ext cx="30940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属性操作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3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711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7112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电梯导航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4711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711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9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711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813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8136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滑动添加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电梯导航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481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814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814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9158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en-US" altLang="zh-CN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 </a:t>
            </a:r>
            <a:r>
              <a:rPr lang="zh-CN" altLang="en-US" sz="9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卓商城</a:t>
            </a:r>
            <a:r>
              <a:rPr lang="zh-CN" altLang="zh-CN" sz="9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电梯</a:t>
            </a:r>
            <a:r>
              <a:rPr lang="zh-CN" altLang="zh-CN" sz="9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导航（下）</a:t>
            </a:r>
            <a:endParaRPr lang="zh-CN" altLang="en-US" sz="9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鼠标滚动页面时，到不一样的区别，电梯部分高亮显示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通过添加类实现高亮显示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16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电梯导航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9167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：卓商城</a:t>
            </a: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电梯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导航（下）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4916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916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解决点击左侧电梯导航时的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5018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50184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卓商城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节流阀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电梯导航</a:t>
            </a:r>
            <a:endParaRPr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018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1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5018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54277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 </a:t>
            </a:r>
            <a:r>
              <a:rPr lang="zh-CN" altLang="en-US" sz="10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解决点击左侧电梯导航时的</a:t>
            </a:r>
            <a:r>
              <a:rPr lang="en-US" altLang="zh-CN" sz="10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bug</a:t>
            </a:r>
            <a:r>
              <a:rPr lang="zh-CN" altLang="en-US" sz="10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问题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当点击导航时，不需要执行页面滚动事件里面的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的背景选择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使用节流阀（互斥锁）</a:t>
            </a:r>
            <a:endParaRPr 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21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4.7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案例：卓商城</a:t>
            </a:r>
            <a:r>
              <a:rPr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电梯导航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51215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：卓商城</a:t>
            </a: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电梯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导航（下）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5121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121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1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222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550863" y="1603375"/>
            <a:ext cx="8358187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属性操作的三个方法是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altLang="en-US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内容文本值操作的三个方法是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中三个元素操作方法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中两个尺寸操作的方法：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软件系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中三个位置操作的方法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中使用动画实现页面滚动的方法是：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进入复习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325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7213" y="1612900"/>
            <a:ext cx="94361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属性操作的三个方法是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data()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内容文本值操作的三个方法是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中三个元素操作方法：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$(标签)、append()、prepend()、remove()、html()、empty()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中两个尺寸操作的方法：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innerWidth()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outerWidth()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outerWidth(true)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中三个位置操作的方法：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position()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offsetTop()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offsetLeft()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中使用动画实现页面滚动的方法是：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animate( { scrollTop :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} 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进入复习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9" name="TextBox 7"/>
          <p:cNvSpPr txBox="1">
            <a:spLocks noChangeArrowheads="1"/>
          </p:cNvSpPr>
          <p:nvPr/>
        </p:nvSpPr>
        <p:spPr bwMode="auto">
          <a:xfrm>
            <a:off x="3851275" y="1879600"/>
            <a:ext cx="4319588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属性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元素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能够操作 jQuery 元素尺寸、位置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6013" y="1606550"/>
            <a:ext cx="7632700" cy="3241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普通属性和表单属性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(property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$("a").prop("href"))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   值：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$("input").prop("checked", true);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普通属性和自定义属性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 （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getAttribute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$("a").attr("href"))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   值：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$("a").attr("aaa", "我们都挺好");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8605" indent="-26860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自定义属性和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 （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data-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uname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$("a").data("uname"))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   值：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$("a").data("uaname", "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哈哈哈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12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12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12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12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127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完成购物车全选案例</a:t>
            </a:r>
          </a:p>
        </p:txBody>
      </p:sp>
      <p:sp>
        <p:nvSpPr>
          <p:cNvPr id="1229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2296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</a:p>
        </p:txBody>
      </p:sp>
      <p:grpSp>
        <p:nvGrpSpPr>
          <p:cNvPr id="122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230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完成购物车全选案例</a:t>
            </a:r>
          </a:p>
        </p:txBody>
      </p:sp>
      <p:sp>
        <p:nvSpPr>
          <p:cNvPr id="1331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3320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</a:p>
        </p:txBody>
      </p:sp>
      <p:grpSp>
        <p:nvGrpSpPr>
          <p:cNvPr id="133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332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1332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14342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实现购物车模块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906838"/>
            <a:ext cx="2943225" cy="57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注意：表单属性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操作使用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prop()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被选中的个数和总个数的比较。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34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购物车模块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TextBox 70"/>
          <p:cNvSpPr txBox="1">
            <a:spLocks noChangeArrowheads="1"/>
          </p:cNvSpPr>
          <p:nvPr/>
        </p:nvSpPr>
        <p:spPr bwMode="auto">
          <a:xfrm>
            <a:off x="3335338" y="790575"/>
            <a:ext cx="3240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购物车模块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全选</a:t>
            </a:r>
          </a:p>
        </p:txBody>
      </p:sp>
      <p:grpSp>
        <p:nvGrpSpPr>
          <p:cNvPr id="1435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435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350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学会操作文本属性值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5368" name="TextBox 66"/>
          <p:cNvSpPr txBox="1">
            <a:spLocks noChangeArrowheads="1"/>
          </p:cNvSpPr>
          <p:nvPr/>
        </p:nvSpPr>
        <p:spPr bwMode="auto">
          <a:xfrm>
            <a:off x="3001963" y="1428750"/>
            <a:ext cx="30940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文本属性值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71513" y="-25400"/>
            <a:ext cx="53832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文本属性值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7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3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d2eb408-972b-4724-961e-d25402644c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2338</Words>
  <Application>Microsoft Office PowerPoint</Application>
  <PresentationFormat>全屏显示(16:9)</PresentationFormat>
  <Paragraphs>393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黑体</vt:lpstr>
      <vt:lpstr>Calibri</vt:lpstr>
      <vt:lpstr>微软雅黑</vt:lpstr>
      <vt:lpstr>Wingdings</vt:lpstr>
      <vt:lpstr>宋体</vt:lpstr>
      <vt:lpstr>Arial</vt:lpstr>
      <vt:lpstr>Segoe UI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384</cp:revision>
  <dcterms:created xsi:type="dcterms:W3CDTF">2015-06-29T07:19:00Z</dcterms:created>
  <dcterms:modified xsi:type="dcterms:W3CDTF">2021-08-02T03:22:45Z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