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76"/>
  </p:notesMasterIdLst>
  <p:handoutMasterIdLst>
    <p:handoutMasterId r:id="rId77"/>
  </p:handoutMasterIdLst>
  <p:sldIdLst>
    <p:sldId id="281" r:id="rId5"/>
    <p:sldId id="335" r:id="rId6"/>
    <p:sldId id="334" r:id="rId7"/>
    <p:sldId id="368" r:id="rId8"/>
    <p:sldId id="371" r:id="rId9"/>
    <p:sldId id="372" r:id="rId10"/>
    <p:sldId id="356" r:id="rId11"/>
    <p:sldId id="373" r:id="rId12"/>
    <p:sldId id="409" r:id="rId13"/>
    <p:sldId id="411" r:id="rId14"/>
    <p:sldId id="413" r:id="rId15"/>
    <p:sldId id="454" r:id="rId16"/>
    <p:sldId id="414" r:id="rId17"/>
    <p:sldId id="455" r:id="rId18"/>
    <p:sldId id="415" r:id="rId19"/>
    <p:sldId id="416" r:id="rId20"/>
    <p:sldId id="456" r:id="rId21"/>
    <p:sldId id="417" r:id="rId22"/>
    <p:sldId id="418" r:id="rId23"/>
    <p:sldId id="419" r:id="rId24"/>
    <p:sldId id="457" r:id="rId25"/>
    <p:sldId id="420" r:id="rId26"/>
    <p:sldId id="361" r:id="rId27"/>
    <p:sldId id="421" r:id="rId28"/>
    <p:sldId id="357" r:id="rId29"/>
    <p:sldId id="458" r:id="rId30"/>
    <p:sldId id="422" r:id="rId31"/>
    <p:sldId id="472" r:id="rId32"/>
    <p:sldId id="423" r:id="rId33"/>
    <p:sldId id="459" r:id="rId34"/>
    <p:sldId id="424" r:id="rId35"/>
    <p:sldId id="460" r:id="rId36"/>
    <p:sldId id="425" r:id="rId37"/>
    <p:sldId id="364" r:id="rId38"/>
    <p:sldId id="365" r:id="rId39"/>
    <p:sldId id="426" r:id="rId40"/>
    <p:sldId id="427" r:id="rId41"/>
    <p:sldId id="428" r:id="rId42"/>
    <p:sldId id="461" r:id="rId43"/>
    <p:sldId id="429" r:id="rId44"/>
    <p:sldId id="462" r:id="rId45"/>
    <p:sldId id="430" r:id="rId46"/>
    <p:sldId id="431" r:id="rId47"/>
    <p:sldId id="432" r:id="rId48"/>
    <p:sldId id="463" r:id="rId49"/>
    <p:sldId id="448" r:id="rId50"/>
    <p:sldId id="433" r:id="rId51"/>
    <p:sldId id="464" r:id="rId52"/>
    <p:sldId id="434" r:id="rId53"/>
    <p:sldId id="465" r:id="rId54"/>
    <p:sldId id="435" r:id="rId55"/>
    <p:sldId id="436" r:id="rId56"/>
    <p:sldId id="358" r:id="rId57"/>
    <p:sldId id="437" r:id="rId58"/>
    <p:sldId id="438" r:id="rId59"/>
    <p:sldId id="466" r:id="rId60"/>
    <p:sldId id="439" r:id="rId61"/>
    <p:sldId id="467" r:id="rId62"/>
    <p:sldId id="440" r:id="rId63"/>
    <p:sldId id="468" r:id="rId64"/>
    <p:sldId id="441" r:id="rId65"/>
    <p:sldId id="469" r:id="rId66"/>
    <p:sldId id="442" r:id="rId67"/>
    <p:sldId id="471" r:id="rId68"/>
    <p:sldId id="470" r:id="rId69"/>
    <p:sldId id="412" r:id="rId70"/>
    <p:sldId id="443" r:id="rId71"/>
    <p:sldId id="444" r:id="rId72"/>
    <p:sldId id="445" r:id="rId73"/>
    <p:sldId id="366" r:id="rId74"/>
    <p:sldId id="367" r:id="rId75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78"/>
      <p:bold r:id="rId79"/>
      <p:italic r:id="rId80"/>
      <p:boldItalic r:id="rId81"/>
    </p:embeddedFont>
    <p:embeddedFont>
      <p:font typeface="黑体" panose="02010609060101010101" pitchFamily="49" charset="-122"/>
      <p:regular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微软雅黑" panose="020B0503020204020204" pitchFamily="34" charset="-122"/>
      <p:regular r:id="rId87"/>
      <p:bold r:id="rId8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76" autoAdjust="0"/>
    <p:restoredTop sz="94620" autoAdjust="0"/>
  </p:normalViewPr>
  <p:slideViewPr>
    <p:cSldViewPr>
      <p:cViewPr varScale="1">
        <p:scale>
          <a:sx n="113" d="100"/>
          <a:sy n="113" d="100"/>
        </p:scale>
        <p:origin x="101" y="1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7.fntdata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2.fntdata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0.fntdata"/><Relationship Id="rId61" Type="http://schemas.openxmlformats.org/officeDocument/2006/relationships/slide" Target="slides/slide57.xml"/><Relationship Id="rId82" Type="http://schemas.openxmlformats.org/officeDocument/2006/relationships/font" Target="fonts/font5.fntdata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2F18AFC-6B0D-4408-A9AC-A3ED5F932F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77E8F-9159-4538-AD0A-1F4E2535AA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2E2FA41E-1636-4663-BF56-ECC967096969}" type="datetimeFigureOut">
              <a:rPr lang="zh-CN" altLang="en-US"/>
              <a:pPr>
                <a:defRPr/>
              </a:pPr>
              <a:t>2021/6/25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E050C-41F0-43B4-B84F-F2E5BAE0E7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02D94-94A3-4EDA-A2A0-4A24058B1F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4F07AE-A37B-4917-8873-F84248ED1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51155C-5040-45EF-B8FD-046AE5732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CD5B56-A4B7-4332-B736-CD9CD8B22C0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6685A47-703C-4263-8622-A31B19142437}" type="datetimeFigureOut">
              <a:rPr lang="zh-CN" altLang="en-US"/>
              <a:pPr>
                <a:defRPr/>
              </a:pPr>
              <a:t>2021/6/25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0E7DDD3-797A-44A4-8311-5A4E5B942F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DB843A1-77C0-453A-AB6C-969E95E89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3CA9B-CB66-4FEF-BF2F-BFB997C96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0CBFF-E5B5-4E4B-B3C4-8EEA249E1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1DACFA-75DC-4492-8C80-C1688C4ADB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87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34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9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12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31A9821B-0B82-4A73-862D-0A53252D6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DE53EB91-62F1-4008-BCAC-8160D750E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ADAF92E-84C5-48BE-995B-36223A8E3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159F0E2-72BF-4A74-B92C-EDB9535A0F33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CB0AD22F-E49E-47C1-8210-98278AB42A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0843AAA-8C1F-487C-8180-279608310FEE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059D218A-B296-474C-92FA-815360453B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6-&#27983;&#35272;&#22120;&#25191;&#34892;JS&#36807;&#31243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7-JS&#19977;&#37096;&#20998;&#32452;&#25104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8-JS&#19977;&#31181;&#20070;&#20889;&#20301;&#32622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9-JS&#27880;&#37322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0-JS&#36755;&#20837;&#36755;&#20986;&#35821;&#21477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1-&#21464;&#37327;&#23548;&#35835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2-&#20160;&#20040;&#26159;&#21464;&#37327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3-&#21464;&#37327;&#30340;&#20351;&#29992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4-&#21464;&#37327;&#26696;&#20363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5-&#21464;&#37327;&#26696;&#20363;&#24377;&#20986;&#29992;&#25143;&#21517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6-&#21464;&#37327;&#35821;&#27861;&#25193;&#23637;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7-&#21464;&#37327;&#30340;&#21629;&#21517;&#35268;&#33539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8-&#20132;&#25442;2&#20010;&#21464;&#37327;&#30340;&#20540;.av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9-&#21464;&#37327;&#23567;&#32467;.av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0-&#25968;&#25454;&#31867;&#22411;&#23548;&#35835;.avi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1-&#25968;&#25454;&#31867;&#22411;&#31616;&#20171;.av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2-&#25968;&#23383;&#22411;Number.avi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1-&#35745;&#31639;&#26426;&#22522;&#30784;&#23548;&#35835;.av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3-isNaN.av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4-&#23383;&#31526;&#20018;&#22411;String.avi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5-&#24377;&#20986;&#32593;&#39029;&#35686;&#31034;&#26694;.avi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6-&#23383;&#31526;&#20018;&#38271;&#24230;&#20197;&#21450;&#25340;&#25509;.avi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7-&#23383;&#31526;&#20018;&#25340;&#25509;&#21152;&#24378;.avi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8-&#26174;&#31034;&#24180;&#40836;&#26696;&#20363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2-&#32534;&#31243;&#35821;&#35328;.avi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9-boolean&#20197;&#21450;undefined&#21644;null.avi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0-typeof&#26816;&#27979;&#21464;&#37327;&#25968;&#25454;&#31867;&#22411;.avi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1-&#23383;&#38754;&#37327;.avi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2-&#36716;&#25442;&#20026;&#23383;&#31526;&#20018;&#31867;&#22411;.avi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3-&#36716;&#25442;&#20026;&#25968;&#23383;&#22411;parseInt&#21644;parseFloat.avi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4-&#36716;&#25442;&#20026;&#25968;&#23383;&#22411;Number&#21644;&#38544;&#24335;&#36716;&#25442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3-&#35745;&#31639;&#26426;&#22522;&#30784;.avi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5-&#35745;&#31639;&#24180;&#40836;&#26696;&#20363;.avi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6-&#31616;&#21333;&#21152;&#27861;&#22120;&#26696;&#20363;.avi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7-&#36716;&#25442;&#20026;&#24067;&#23572;&#22411;.avi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8-&#25299;&#23637;&#38405;&#35835;&#20043;&#32534;&#35793;&#21644;&#35299;&#37322;&#35821;&#35328;&#30340;&#21306;&#21035;.avi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39-&#25299;&#23637;&#38405;&#35835;&#20043;&#26631;&#35782;&#31526;&#20851;&#38190;&#23383;&#20445;&#30041;&#23383;.avi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40-&#35838;&#21518;&#20316;&#19994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4-JavaScript&#21021;&#35782;&#23548;&#35835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5-&#21021;&#22987;JavaScript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302F4-3CD8-41C1-9CE5-33158AE45598}"/>
              </a:ext>
            </a:extLst>
          </p:cNvPr>
          <p:cNvSpPr txBox="1"/>
          <p:nvPr/>
        </p:nvSpPr>
        <p:spPr>
          <a:xfrm>
            <a:off x="1655763" y="2211388"/>
            <a:ext cx="5788025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r>
              <a:rPr lang="en-US" altLang="zh-CN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day01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渲染引擎、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代码的执行特点：逐行执行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63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9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浏览器执行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浏览器执行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9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9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639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741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三部分组成</a:t>
            </a:r>
            <a:endParaRPr lang="en-US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20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1742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742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C33F05-C35A-49F1-925B-E8485731D825}"/>
              </a:ext>
            </a:extLst>
          </p:cNvPr>
          <p:cNvSpPr txBox="1"/>
          <p:nvPr/>
        </p:nvSpPr>
        <p:spPr>
          <a:xfrm>
            <a:off x="2232025" y="1779588"/>
            <a:ext cx="431958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的含义？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的含义？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的含义？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3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84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8437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7347A22-8900-4602-9635-209F5F390477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0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1843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8B8CA97-9293-4384-9094-E9D7D742D121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2D0A56D-494C-48BA-AA08-C0A6FD659D15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843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844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844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>
            <a:extLst>
              <a:ext uri="{FF2B5EF4-FFF2-40B4-BE49-F238E27FC236}">
                <a16:creationId xmlns:a16="http://schemas.microsoft.com/office/drawing/2014/main" id="{7E7B59B8-1C75-4200-99AE-CC5F79F5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7.2 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三部分组成</a:t>
            </a:r>
            <a:endParaRPr lang="en-US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7369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书写在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页面中，通过浏览器打开运行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04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48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三种书写位置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掌握程度：记忆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三种书写位置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92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2049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049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C33F05-C35A-49F1-925B-E8485731D825}"/>
              </a:ext>
            </a:extLst>
          </p:cNvPr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可以书写在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页面中哪些位置？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0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152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1509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7347A22-8900-4602-9635-209F5F390477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22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151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8B8CA97-9293-4384-9094-E9D7D742D121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2D0A56D-494C-48BA-AA08-C0A6FD659D15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151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151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151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占位符 1">
            <a:extLst>
              <a:ext uri="{FF2B5EF4-FFF2-40B4-BE49-F238E27FC236}">
                <a16:creationId xmlns:a16="http://schemas.microsoft.com/office/drawing/2014/main" id="{47CF9806-6ACE-47C0-B771-DF26B1DA8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三种书写位置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单行注释：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快捷键：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ctrl + /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多行注释：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*/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ctrl + shift + /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(sublime, </a:t>
            </a: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webstorm,vscode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3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53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 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4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254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alert(msg)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：弹出框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(msg)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：打印日志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prompt(msg)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：输入框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35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6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输入输出语句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10.1 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输入输出语句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64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2356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35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C2674B-3D1F-4F25-88E4-F6EA9DA12D74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、三种输出语句的输出数据的方式有哪些不同 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、三种方式中哪个方法可以让用户输入内容？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45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0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4581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CB2004B-AE49-4CDB-B36B-E8B632281866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4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458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6B7C4C0-F9F6-4CB1-BC09-C336388F042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871BF36-CF5C-4283-B9BD-CE2B4EDFC32A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458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458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458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标题占位符 1">
            <a:extLst>
              <a:ext uri="{FF2B5EF4-FFF2-40B4-BE49-F238E27FC236}">
                <a16:creationId xmlns:a16="http://schemas.microsoft.com/office/drawing/2014/main" id="{2A5ED059-A17B-4511-89D8-A8C7034A8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10.2 JS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输入输出语句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560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0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561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变量的作用是什么？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663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63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什么是变量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什么是变量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663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4C8AF9BC-7FE6-47D9-B6D3-8A286DDB5CF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EC3FB7AE-D8F2-4BD0-9B9B-65D40456C58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F0D49-F34D-4438-876B-B55B0F342B3E}"/>
              </a:ext>
            </a:extLst>
          </p:cNvPr>
          <p:cNvSpPr txBox="1"/>
          <p:nvPr/>
        </p:nvSpPr>
        <p:spPr>
          <a:xfrm>
            <a:off x="3492500" y="1333500"/>
            <a:ext cx="4319588" cy="1751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计算机编程基础　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初识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变量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如何声明变量？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什么是变量的初始化？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765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65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变量的使用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变量的使用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60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2766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766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C2674B-3D1F-4F25-88E4-F6EA9DA12D74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、如何声明一个变量？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、如何让一个变量保存一个数据？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7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869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7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8677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CB2004B-AE49-4CDB-B36B-E8B632281866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90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867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6B7C4C0-F9F6-4CB1-BC09-C336388F042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871BF36-CF5C-4283-B9BD-CE2B4EDFC32A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868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868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>
            <a:extLst>
              <a:ext uri="{FF2B5EF4-FFF2-40B4-BE49-F238E27FC236}">
                <a16:creationId xmlns:a16="http://schemas.microsoft.com/office/drawing/2014/main" id="{C40EEF61-3F8F-441B-BDF3-05E547081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变量的使用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使用变量存储数据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970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70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70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1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970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781290-3C69-4FE5-A7F7-1C9299FDB950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0C0181C5-0424-4C38-98D2-7B73EF44D85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971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B0F7B718-5427-460F-8700-D0393B5F924F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691EF17-78DE-4B3B-9F34-4CF522366B67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C6BDE5-262E-4994-AF12-A7909C5C957C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86BD8-907E-47AC-95CB-D0BE61AC15A3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动动手，试着自己创建变量吧！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B145DEE9-E7A1-407F-8B88-963C685CB043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D47E49A-045C-418D-976D-074FD8D5232E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693D1-ABC2-4CC3-A0AB-F4DC963C82F9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A3631-458B-42F2-98C4-4AA2EEE6D0AE}"/>
              </a:ext>
            </a:extLst>
          </p:cNvPr>
          <p:cNvSpPr txBox="1"/>
          <p:nvPr/>
        </p:nvSpPr>
        <p:spPr>
          <a:xfrm>
            <a:off x="2681288" y="3362325"/>
            <a:ext cx="347503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创建若干个变量，记录自己的名称、年龄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E4F2BE-7995-4C7B-B00D-253A60CD5492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C32D19-AB5E-40AD-A887-2392CB1031CC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450F9A0-9A0D-40EF-A42F-4A15E8E2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6F3598DA-06B9-4129-9645-25002DCB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4D61A946-934A-46AE-9738-1D803F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7DDA79CB-F9A6-4073-9559-3448CFC0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DB3BD909-45AF-48D2-A8E0-5221E1EB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CE89340-3AB9-4711-815C-B58F3797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7534EFAD-48F9-457E-B980-16F82D44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95048D-94A1-4C6D-B5D6-8D5E66CD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3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10D5B66-3E46-4595-A9C3-F5491570446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巩固练习</a:t>
            </a:r>
          </a:p>
        </p:txBody>
      </p:sp>
      <p:grpSp>
        <p:nvGrpSpPr>
          <p:cNvPr id="3073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C8FE629-14A4-417F-BE20-A14DBD92468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531D79F6-3B86-41EF-8E7D-8093365CEE1E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0736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F7072DF-595D-4E7E-9E02-FB5D7740D8FF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5ADEFC8A-E2D1-454C-8332-06F88F02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如何使用变量来保存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收集的信息？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如何通过变量把收集的信息通过弹出框显示？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175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75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变量案例弹出用户名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变量案例弹出用户名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5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B0F2257-6B47-4E02-A57E-7A1540517616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A5D4F3-BABB-4149-8695-DBEA9C3DD558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175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175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781290-3C69-4FE5-A7F7-1C9299FDB950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0C0181C5-0424-4C38-98D2-7B73EF44D85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175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变量可以保存数据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使用关键字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声明一个变量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”对声明的变量进行赋值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77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2790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1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4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变量案例弹出用户名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277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C0EFAA6-D793-48C5-BEF0-F77CE22646A4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51">
              <a:extLst>
                <a:ext uri="{FF2B5EF4-FFF2-40B4-BE49-F238E27FC236}">
                  <a16:creationId xmlns:a16="http://schemas.microsoft.com/office/drawing/2014/main" id="{6F98F4C3-4F64-40DA-8442-143CE6845CFA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grpSp>
        <p:nvGrpSpPr>
          <p:cNvPr id="3277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277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7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2779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2783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80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B0F7B718-5427-460F-8700-D0393B5F924F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691EF17-78DE-4B3B-9F34-4CF522366B67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C6BDE5-262E-4994-AF12-A7909C5C957C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86BD8-907E-47AC-95CB-D0BE61AC15A3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动动手，练一下这个弹出用户名案例吧！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B145DEE9-E7A1-407F-8B88-963C685CB043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D47E49A-045C-418D-976D-074FD8D5232E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693D1-ABC2-4CC3-A0AB-F4DC963C82F9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A3631-458B-42F2-98C4-4AA2EEE6D0AE}"/>
              </a:ext>
            </a:extLst>
          </p:cNvPr>
          <p:cNvSpPr txBox="1"/>
          <p:nvPr/>
        </p:nvSpPr>
        <p:spPr>
          <a:xfrm>
            <a:off x="2681288" y="3362325"/>
            <a:ext cx="33305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弹出弹出框让用户输入数据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保存用户输入的数据，并通过弹出框显示该数据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E4F2BE-7995-4C7B-B00D-253A60CD5492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C32D19-AB5E-40AD-A887-2392CB1031CC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450F9A0-9A0D-40EF-A42F-4A15E8E2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6F3598DA-06B9-4129-9645-25002DCB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4D61A946-934A-46AE-9738-1D803F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7DDA79CB-F9A6-4073-9559-3448CFC0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DB3BD909-45AF-48D2-A8E0-5221E1EB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CE89340-3AB9-4711-815C-B58F3797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7534EFAD-48F9-457E-B980-16F82D44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95048D-94A1-4C6D-B5D6-8D5E66CD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380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24AF810-687A-401E-98DF-FF72746D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变量案例弹出用户名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0D5B66-3E46-4595-A9C3-F5491570446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弹出用户名案例</a:t>
            </a:r>
          </a:p>
        </p:txBody>
      </p:sp>
      <p:grpSp>
        <p:nvGrpSpPr>
          <p:cNvPr id="3380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C8FE629-14A4-417F-BE20-A14DBD92468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531D79F6-3B86-41EF-8E7D-8093365CEE1E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3809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95E75E6-0CF3-42F4-9B2D-235F6B200FB7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32">
              <a:extLst>
                <a:ext uri="{FF2B5EF4-FFF2-40B4-BE49-F238E27FC236}">
                  <a16:creationId xmlns:a16="http://schemas.microsoft.com/office/drawing/2014/main" id="{704CF3EF-53EA-48CC-BDF3-21D509DBA8D5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3810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F7072DF-595D-4E7E-9E02-FB5D7740D8FF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812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什么是更新变量？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变量被多次赋值时，以最后一次赋值为准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如何同时声明多个变量？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变量声明后未赋值，变量保存的数据是什么？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是否可以直接使用未声明直接赋值的变量？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584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84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变量语法扩展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变量语法扩展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5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B0F2257-6B47-4E02-A57E-7A1540517616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A5D4F3-BABB-4149-8695-DBEA9C3DD558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585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变量多次赋值之后，以最后一次的赋值为准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，变量名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，变量名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3;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可以同时生命多个变量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变量只声明而不赋值的话，变量的值默认是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undefined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可以给未声明的变量直接赋值（但是不推荐这样做）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不可以使用未声明且未赋值的变量</a:t>
            </a:r>
          </a:p>
        </p:txBody>
      </p:sp>
      <p:grpSp>
        <p:nvGrpSpPr>
          <p:cNvPr id="3686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688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变量语法扩展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687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687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687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687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7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变量名是否区分大小写？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变量名的命名规则？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78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8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变量的命名规范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变量的命名规范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900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3790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790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44EFAE2-6313-40BF-AD33-62D8BC765DFA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A2E1AC3-721A-4889-BFC8-2F5DCA32CAB2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EDA473-227A-4F48-A0F8-37A0097583F0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FE5A8-D178-405F-B9BF-A04E7B6E4D41}"/>
              </a:ext>
            </a:extLst>
          </p:cNvPr>
          <p:cNvSpPr txBox="1"/>
          <p:nvPr/>
        </p:nvSpPr>
        <p:spPr>
          <a:xfrm>
            <a:off x="3779838" y="1450975"/>
            <a:ext cx="4319587" cy="2613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掌握计算机基础编程基础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语言的特点与发展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掌握变量的声明和使用方式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理解数据类型的概念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掌握不同的数据类型数据的书写方式和分别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掌握不同数据类型之间相互转化的方式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4894724E-5E68-44B7-BBEB-79F9BC323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FD6E1AD9-6491-49CD-83E1-81ECDB6CA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C2674B-3D1F-4F25-88E4-F6EA9DA12D74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age; var Age;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两个变量是不是同一个变量？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、代码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1user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= “tom”;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是否正确？？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89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2C9453F2-DFA1-43DD-8E9F-8B06E3B8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变量的命名规范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8918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CB2004B-AE49-4CDB-B36B-E8B632281866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30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3891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6B7C4C0-F9F6-4CB1-BC09-C336388F042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871BF36-CF5C-4283-B9BD-CE2B4EDFC32A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892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1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8923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892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45275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交换两个变量的值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如何使用第三个临时变量完成交换指定两个变量保存的数据？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99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94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个变量的值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个变量的值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8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3994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995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C2674B-3D1F-4F25-88E4-F6EA9DA12D74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、说出交换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个变量的值案例的逻辑？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、说出自己对临时变量的作用的理解？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6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097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8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8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2C9453F2-DFA1-43DD-8E9F-8B06E3B8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个变量的值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0966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CB2004B-AE49-4CDB-B36B-E8B632281866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8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4096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6B7C4C0-F9F6-4CB1-BC09-C336388F042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871BF36-CF5C-4283-B9BD-CE2B4EDFC32A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096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9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097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097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变量的声明：变量的命名规范、变量的声明关键字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变量的赋值：变量的赋值方式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19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99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变量小结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变量小结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9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9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199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301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3065511-C078-4517-8014-BC82E9AE21F5}"/>
              </a:ext>
            </a:extLst>
          </p:cNvPr>
          <p:cNvSpPr txBox="1"/>
          <p:nvPr/>
        </p:nvSpPr>
        <p:spPr>
          <a:xfrm>
            <a:off x="2232025" y="1779588"/>
            <a:ext cx="43195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的单行注释符号是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声明变量的关键字是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var</a:t>
            </a:r>
            <a:endParaRPr lang="en-US" altLang="zh-CN" sz="1400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的输出语句有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alert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prompt</a:t>
            </a:r>
            <a:endParaRPr lang="en-US" altLang="zh-CN" sz="1400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39BF73C4-DA41-4B8D-8679-F927F3A1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403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2AF6A-BBCC-4B41-BCE5-A4E5153BBAB2}"/>
              </a:ext>
            </a:extLst>
          </p:cNvPr>
          <p:cNvSpPr txBox="1"/>
          <p:nvPr/>
        </p:nvSpPr>
        <p:spPr>
          <a:xfrm>
            <a:off x="2232025" y="1779588"/>
            <a:ext cx="43195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的单行注释符号是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//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声明变量的关键字是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var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的输出语句有</a:t>
            </a:r>
            <a:r>
              <a:rPr lang="en-US" altLang="zh-CN" sz="14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alert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prompt</a:t>
            </a:r>
            <a:endParaRPr lang="en-US" altLang="zh-CN" sz="1400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44D7F976-430C-4D77-9595-61AFAF6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60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08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609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不同的数据占据的内存空间不同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中变量的数据类型是可以变化的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711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11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数据类型简介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数据类型简介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1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1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711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4600575" cy="8194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简单数据类型和复杂数据类型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数字型中八进制和十六进制的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写法（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0o  077 020)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数字型中：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Number.MAX_VALUE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Number.MIN_VALUE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的含义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813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13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掌握程度：记忆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数字型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14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4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814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781290-3C69-4FE5-A7F7-1C9299FDB950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0C0181C5-0424-4C38-98D2-7B73EF44D85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814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B0F7B718-5427-460F-8700-D0393B5F924F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691EF17-78DE-4B3B-9F34-4CF522366B67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C6BDE5-262E-4994-AF12-A7909C5C957C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86BD8-907E-47AC-95CB-D0BE61AC15A3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动动手，练一下数字型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B145DEE9-E7A1-407F-8B88-963C685CB043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D47E49A-045C-418D-976D-074FD8D5232E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693D1-ABC2-4CC3-A0AB-F4DC963C82F9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A3631-458B-42F2-98C4-4AA2EEE6D0AE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进制数值和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进制数值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MAX_VALUE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MIN_VALUE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在控制台打印出最大和最小值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E4F2BE-7995-4C7B-B00D-253A60CD5492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C32D19-AB5E-40AD-A887-2392CB1031CC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450F9A0-9A0D-40EF-A42F-4A15E8E2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6F3598DA-06B9-4129-9645-25002DCB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4D61A946-934A-46AE-9738-1D803F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7DDA79CB-F9A6-4073-9559-3448CFC0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DB3BD909-45AF-48D2-A8E0-5221E1EB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CE89340-3AB9-4711-815C-B58F3797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7534EFAD-48F9-457E-B980-16F82D44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95048D-94A1-4C6D-B5D6-8D5E66CD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916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24AF810-687A-401E-98DF-FF72746D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数字型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0D5B66-3E46-4595-A9C3-F5491570446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巩固练习</a:t>
            </a:r>
          </a:p>
        </p:txBody>
      </p:sp>
      <p:grpSp>
        <p:nvGrpSpPr>
          <p:cNvPr id="4916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C8FE629-14A4-417F-BE20-A14DBD92468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531D79F6-3B86-41EF-8E7D-8093365CEE1E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916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F7072DF-595D-4E7E-9E02-FB5D7740D8FF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7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学习的主要内容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024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4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计算机基础导读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计算机基础导读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5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025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isNaN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：判断目标数据是否为非数字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018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18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isNaN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23.1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isNaN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188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5018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019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C2674B-3D1F-4F25-88E4-F6EA9DA12D74}"/>
              </a:ext>
            </a:extLst>
          </p:cNvPr>
          <p:cNvSpPr txBox="1"/>
          <p:nvPr/>
        </p:nvSpPr>
        <p:spPr>
          <a:xfrm>
            <a:off x="2232025" y="1779588"/>
            <a:ext cx="431958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(“test”)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的结果是什么 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0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121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2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2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2C9453F2-DFA1-43DD-8E9F-8B06E3B8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23.2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isNaN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1206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CB2004B-AE49-4CDB-B36B-E8B632281866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8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5120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6B7C4C0-F9F6-4CB1-BC09-C336388F042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871BF36-CF5C-4283-B9BD-CE2B4EDFC32A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120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9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121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121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字符串类型的标志：引号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单双引号不能混搭使用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转义字符：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\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223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23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字符串型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23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3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223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alert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弹出一条信息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325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25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弹出网页警示框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弹出网页警示框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26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326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8798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如何获取指定字符串的长度？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如何拼接字符串？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”把字符串和其他数据进行拼接，结果为字符串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42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28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字符串长度以及拼接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字符串长度以及拼接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84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5428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28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428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C2674B-3D1F-4F25-88E4-F6EA9DA12D74}"/>
              </a:ext>
            </a:extLst>
          </p:cNvPr>
          <p:cNvSpPr txBox="1"/>
          <p:nvPr/>
        </p:nvSpPr>
        <p:spPr>
          <a:xfrm>
            <a:off x="2232025" y="1779588"/>
            <a:ext cx="431958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、空字符串的长度是多少？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 +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+ 13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 + false + 1 + “”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的结果是什么？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29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531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2C9453F2-DFA1-43DD-8E9F-8B06E3B8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字符串长度以及拼接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5302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CB2004B-AE49-4CDB-B36B-E8B632281866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314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55303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6B7C4C0-F9F6-4CB1-BC09-C336388F042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871BF36-CF5C-4283-B9BD-CE2B4EDFC32A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530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5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5307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530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如何拼接变量和字符串？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引引加加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735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35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字符串拼接加强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字符串拼接加强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356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5735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36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735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C2674B-3D1F-4F25-88E4-F6EA9DA12D74}"/>
              </a:ext>
            </a:extLst>
          </p:cNvPr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在字符串和变量拼接时，为什么要使用“引引加加”的形式？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7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838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2C9453F2-DFA1-43DD-8E9F-8B06E3B8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字符串拼接加强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8374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CB2004B-AE49-4CDB-B36B-E8B632281866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386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5837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6B7C4C0-F9F6-4CB1-BC09-C336388F042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871BF36-CF5C-4283-B9BD-CE2B4EDFC32A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837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7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8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8379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838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41687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使用变量保存用户在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弹出的弹出框中输入的数据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alert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把变量中的数据显示出来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940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40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显示年龄案例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显示年龄案例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40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1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940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781290-3C69-4FE5-A7F7-1C9299FDB950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0C0181C5-0424-4C38-98D2-7B73EF44D85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940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什么是编程语言？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就是一种编程语言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编程语言和标记语言的区别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127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7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编程语言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7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127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B0F7B718-5427-460F-8700-D0393B5F924F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691EF17-78DE-4B3B-9F34-4CF522366B67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C6BDE5-262E-4994-AF12-A7909C5C957C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86BD8-907E-47AC-95CB-D0BE61AC15A3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动动手，练一下这个显示年龄案例吧！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B145DEE9-E7A1-407F-8B88-963C685CB043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D47E49A-045C-418D-976D-074FD8D5232E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693D1-ABC2-4CC3-A0AB-F4DC963C82F9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A3631-458B-42F2-98C4-4AA2EEE6D0AE}"/>
              </a:ext>
            </a:extLst>
          </p:cNvPr>
          <p:cNvSpPr txBox="1"/>
          <p:nvPr/>
        </p:nvSpPr>
        <p:spPr>
          <a:xfrm>
            <a:off x="2681288" y="3362325"/>
            <a:ext cx="294322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让用户输入一个年龄，并保存用户输入的数据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通过字符串和变量拼接，显示输入的年龄数，例：“我已经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岁了”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E4F2BE-7995-4C7B-B00D-253A60CD5492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C32D19-AB5E-40AD-A887-2392CB1031CC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450F9A0-9A0D-40EF-A42F-4A15E8E2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6F3598DA-06B9-4129-9645-25002DCB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4D61A946-934A-46AE-9738-1D803F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7DDA79CB-F9A6-4073-9559-3448CFC0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DB3BD909-45AF-48D2-A8E0-5221E1EB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CE89340-3AB9-4711-815C-B58F3797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7534EFAD-48F9-457E-B980-16F82D44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95048D-94A1-4C6D-B5D6-8D5E66CD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042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24AF810-687A-401E-98DF-FF72746D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显示年龄案例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0D5B66-3E46-4595-A9C3-F5491570446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年龄案例练习</a:t>
            </a:r>
          </a:p>
        </p:txBody>
      </p:sp>
      <p:grpSp>
        <p:nvGrpSpPr>
          <p:cNvPr id="6043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C8FE629-14A4-417F-BE20-A14DBD92468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531D79F6-3B86-41EF-8E7D-8093365CEE1E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043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F7072DF-595D-4E7E-9E02-FB5D7740D8FF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3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布尔值中的数据有哪些？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布尔型的数据参与数学运算时的计算规则是？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未定义类型：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空值：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247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473" name="TextBox 66"/>
          <p:cNvSpPr txBox="1">
            <a:spLocks noChangeArrowheads="1"/>
          </p:cNvSpPr>
          <p:nvPr/>
        </p:nvSpPr>
        <p:spPr bwMode="auto">
          <a:xfrm>
            <a:off x="2533650" y="1449388"/>
            <a:ext cx="4030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29.1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47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47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247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的使用方式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得到的数据是字符串类型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34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497" name="TextBox 66"/>
          <p:cNvSpPr txBox="1">
            <a:spLocks noChangeArrowheads="1"/>
          </p:cNvSpPr>
          <p:nvPr/>
        </p:nvSpPr>
        <p:spPr bwMode="auto">
          <a:xfrm>
            <a:off x="2976563" y="1457325"/>
            <a:ext cx="313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检测变量数据类型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30.1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检测变量数据类型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500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633765-92B6-4FD9-A435-285D548E75F4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937537-65C4-4170-9E88-6D74EBE54044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6350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350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9355B6-72C1-4214-A774-C4D70F35F8C8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演示：使用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分别检测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”、“”等数据的数据类型，并把结果输出在控制台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5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45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BAD42BC6-C710-4ABB-BD73-379EA9CC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30.2 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检测变量数据类型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51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451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0A78DE5-EEA5-4164-B9A0-6388F27667FB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6D2081AE-2604-45E1-BBC2-14D0E7C24DF0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451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2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grpSp>
        <p:nvGrpSpPr>
          <p:cNvPr id="6452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452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23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846524-DE52-430B-B235-DF81D4C8F0DD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5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字面量：通过数据的格式特征可以判断数据的类型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55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54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31.1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字面量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54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5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554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加号进行拼接：数据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空字符串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65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56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转换为字符串类型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转换为字符串类型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57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657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781290-3C69-4FE5-A7F7-1C9299FDB950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0C0181C5-0424-4C38-98D2-7B73EF44D85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665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B0F7B718-5427-460F-8700-D0393B5F924F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691EF17-78DE-4B3B-9F34-4CF522366B67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C6BDE5-262E-4994-AF12-A7909C5C957C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86BD8-907E-47AC-95CB-D0BE61AC15A3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动动手，练一下这个转化为字符串吧！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B145DEE9-E7A1-407F-8B88-963C685CB043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D47E49A-045C-418D-976D-074FD8D5232E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693D1-ABC2-4CC3-A0AB-F4DC963C82F9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A3631-458B-42F2-98C4-4AA2EEE6D0AE}"/>
              </a:ext>
            </a:extLst>
          </p:cNvPr>
          <p:cNvSpPr txBox="1"/>
          <p:nvPr/>
        </p:nvSpPr>
        <p:spPr>
          <a:xfrm>
            <a:off x="2681288" y="336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将布尔值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和通过字符串拼接的形式转化为字符串。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E4F2BE-7995-4C7B-B00D-253A60CD5492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C32D19-AB5E-40AD-A887-2392CB1031CC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450F9A0-9A0D-40EF-A42F-4A15E8E2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6F3598DA-06B9-4129-9645-25002DCB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4D61A946-934A-46AE-9738-1D803F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7DDA79CB-F9A6-4073-9559-3448CFC0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DB3BD909-45AF-48D2-A8E0-5221E1EB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CE89340-3AB9-4711-815C-B58F3797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7534EFAD-48F9-457E-B980-16F82D44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95048D-94A1-4C6D-B5D6-8D5E66CD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759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24AF810-687A-401E-98DF-FF72746D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转换为字符串类型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0D5B66-3E46-4595-A9C3-F5491570446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转化为字符串练习</a:t>
            </a:r>
          </a:p>
        </p:txBody>
      </p:sp>
      <p:grpSp>
        <p:nvGrpSpPr>
          <p:cNvPr id="6760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C8FE629-14A4-417F-BE20-A14DBD92468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531D79F6-3B86-41EF-8E7D-8093365CEE1E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760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F7072DF-595D-4E7E-9E02-FB5D7740D8FF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60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5200650" cy="8194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：把其他数据类型转化为整数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：把其他的数据类型转化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无法正确把数据转化为数值时，转化的结果是什么？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964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641" name="TextBox 66"/>
          <p:cNvSpPr txBox="1">
            <a:spLocks noChangeArrowheads="1"/>
          </p:cNvSpPr>
          <p:nvPr/>
        </p:nvSpPr>
        <p:spPr bwMode="auto">
          <a:xfrm>
            <a:off x="2276475" y="1457325"/>
            <a:ext cx="4591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转换为数字型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parseInt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parseFloat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391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转换为数字型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964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5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964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781290-3C69-4FE5-A7F7-1C9299FDB950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0C0181C5-0424-4C38-98D2-7B73EF44D85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6964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B0F7B718-5427-460F-8700-D0393B5F924F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691EF17-78DE-4B3B-9F34-4CF522366B67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C6BDE5-262E-4994-AF12-A7909C5C957C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86BD8-907E-47AC-95CB-D0BE61AC15A3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动动手，练一下将数据转化为数值型吧！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B145DEE9-E7A1-407F-8B88-963C685CB043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D47E49A-045C-418D-976D-074FD8D5232E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693D1-ABC2-4CC3-A0AB-F4DC963C82F9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A3631-458B-42F2-98C4-4AA2EEE6D0AE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将数据“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123.321test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”转化为数字型数据，观察二者转化结果的区别。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E4F2BE-7995-4C7B-B00D-253A60CD5492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C32D19-AB5E-40AD-A887-2392CB1031CC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450F9A0-9A0D-40EF-A42F-4A15E8E2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6F3598DA-06B9-4129-9645-25002DCB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4D61A946-934A-46AE-9738-1D803F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7DDA79CB-F9A6-4073-9559-3448CFC0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DB3BD909-45AF-48D2-A8E0-5221E1EB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CE89340-3AB9-4711-815C-B58F3797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7534EFAD-48F9-457E-B980-16F82D44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95048D-94A1-4C6D-B5D6-8D5E66CD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066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24AF810-687A-401E-98DF-FF72746D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转换为数字型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0D5B66-3E46-4595-A9C3-F5491570446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grpSp>
        <p:nvGrpSpPr>
          <p:cNvPr id="7067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C8FE629-14A4-417F-BE20-A14DBD92468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531D79F6-3B86-41EF-8E7D-8093365CEE1E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7067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F7072DF-595D-4E7E-9E02-FB5D7740D8FF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67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隐式转换：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16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689" name="TextBox 66"/>
          <p:cNvSpPr txBox="1">
            <a:spLocks noChangeArrowheads="1"/>
          </p:cNvSpPr>
          <p:nvPr/>
        </p:nvSpPr>
        <p:spPr bwMode="auto">
          <a:xfrm>
            <a:off x="2486025" y="1457325"/>
            <a:ext cx="4171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转换为数字型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和隐式转换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5991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转换为数字型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和隐式转换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692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633765-92B6-4FD9-A435-285D548E75F4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937537-65C4-4170-9E88-6D74EBE54044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7169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69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169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计算机的组成：硬件、软件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数据的存储单位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计算机中程序的运行方式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22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计算机基础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计算机基础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00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1230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9355B6-72C1-4214-A774-C4D70F35F8C8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演示：使用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将字符串“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123.321test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”转化为数值型，讲述三者的不同。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70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7272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72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72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BAD42BC6-C710-4ABB-BD73-379EA9CC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9229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转换为数字型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和隐式转换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70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7271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0A78DE5-EEA5-4164-B9A0-6388F27667FB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6D2081AE-2604-45E1-BBC2-14D0E7C24DF0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7271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grpSp>
        <p:nvGrpSpPr>
          <p:cNvPr id="7271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7271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15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846524-DE52-430B-B235-DF81D4C8F0DD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17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制作年龄案例，把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收集的信息转化为数值型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373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3737" name="TextBox 66"/>
          <p:cNvSpPr txBox="1">
            <a:spLocks noChangeArrowheads="1"/>
          </p:cNvSpPr>
          <p:nvPr/>
        </p:nvSpPr>
        <p:spPr bwMode="auto">
          <a:xfrm>
            <a:off x="3394075" y="1457325"/>
            <a:ext cx="235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计算年龄案例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35.1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计算年龄案例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74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74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7374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781290-3C69-4FE5-A7F7-1C9299FDB950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0C0181C5-0424-4C38-98D2-7B73EF44D85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7374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B0F7B718-5427-460F-8700-D0393B5F924F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691EF17-78DE-4B3B-9F34-4CF522366B67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C6BDE5-262E-4994-AF12-A7909C5C957C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86BD8-907E-47AC-95CB-D0BE61AC15A3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动动手，练一下这个计算年龄案例吧！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B145DEE9-E7A1-407F-8B88-963C685CB043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D47E49A-045C-418D-976D-074FD8D5232E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693D1-ABC2-4CC3-A0AB-F4DC963C82F9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A3631-458B-42F2-98C4-4AA2EEE6D0AE}"/>
              </a:ext>
            </a:extLst>
          </p:cNvPr>
          <p:cNvSpPr txBox="1"/>
          <p:nvPr/>
        </p:nvSpPr>
        <p:spPr>
          <a:xfrm>
            <a:off x="2681288" y="336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收集用户输入的出生年份数据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通过一定的数学计算得到用户的实际年龄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E4F2BE-7995-4C7B-B00D-253A60CD5492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C32D19-AB5E-40AD-A887-2392CB1031CC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450F9A0-9A0D-40EF-A42F-4A15E8E2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6F3598DA-06B9-4129-9645-25002DCB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4D61A946-934A-46AE-9738-1D803F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7DDA79CB-F9A6-4073-9559-3448CFC0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DB3BD909-45AF-48D2-A8E0-5221E1EB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CE89340-3AB9-4711-815C-B58F3797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7534EFAD-48F9-457E-B980-16F82D44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95048D-94A1-4C6D-B5D6-8D5E66CD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476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24AF810-687A-401E-98DF-FF72746D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35.2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计算年龄案例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0D5B66-3E46-4595-A9C3-F5491570446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计算年龄案例练习</a:t>
            </a:r>
          </a:p>
        </p:txBody>
      </p:sp>
      <p:grpSp>
        <p:nvGrpSpPr>
          <p:cNvPr id="7476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C8FE629-14A4-417F-BE20-A14DBD92468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531D79F6-3B86-41EF-8E7D-8093365CEE1E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7476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F7072DF-595D-4E7E-9E02-FB5D7740D8FF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7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制作加法器案例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578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578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简单加法器案例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简单加法器案例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5788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F015D8-CE25-4EFB-BEEC-07D06E7D0E58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E50F69-0A13-4589-98E9-F014487DCF32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7578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7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7579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781290-3C69-4FE5-A7F7-1C9299FDB950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0C0181C5-0424-4C38-98D2-7B73EF44D85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7579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C2674B-3D1F-4F25-88E4-F6EA9DA12D74}"/>
              </a:ext>
            </a:extLst>
          </p:cNvPr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如果两次收集到的数据没有转化为数值型，得到的结果是什么？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80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76822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23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4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5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26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7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8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2C9453F2-DFA1-43DD-8E9F-8B06E3B8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简单加法器案例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80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7680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1D68560-C953-41E8-8727-7FE87C1C58B7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51">
              <a:extLst>
                <a:ext uri="{FF2B5EF4-FFF2-40B4-BE49-F238E27FC236}">
                  <a16:creationId xmlns:a16="http://schemas.microsoft.com/office/drawing/2014/main" id="{33E14587-A75F-46AB-A6C6-328710B8B1AA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grpSp>
        <p:nvGrpSpPr>
          <p:cNvPr id="76807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CB2004B-AE49-4CDB-B36B-E8B632281866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819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7680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6B7C4C0-F9F6-4CB1-BC09-C336388F042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871BF36-CF5C-4283-B9BD-CE2B4EDFC32A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7680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1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7681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76813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4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B0F7B718-5427-460F-8700-D0393B5F924F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691EF17-78DE-4B3B-9F34-4CF522366B67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C6BDE5-262E-4994-AF12-A7909C5C957C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86BD8-907E-47AC-95CB-D0BE61AC15A3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动动手，练一下这个简单加法器案例吧！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B145DEE9-E7A1-407F-8B88-963C685CB043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D47E49A-045C-418D-976D-074FD8D5232E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693D1-ABC2-4CC3-A0AB-F4DC963C82F9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A3631-458B-42F2-98C4-4AA2EEE6D0AE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通过连续两次使用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，来收集用户两次输入的数据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将数据转化为数值型之后相加弹出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E4F2BE-7995-4C7B-B00D-253A60CD5492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C32D19-AB5E-40AD-A887-2392CB1031CC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450F9A0-9A0D-40EF-A42F-4A15E8E2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6F3598DA-06B9-4129-9645-25002DCB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4D61A946-934A-46AE-9738-1D803F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7DDA79CB-F9A6-4073-9559-3448CFC0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DB3BD909-45AF-48D2-A8E0-5221E1EB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CE89340-3AB9-4711-815C-B58F3797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7534EFAD-48F9-457E-B980-16F82D44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95048D-94A1-4C6D-B5D6-8D5E66CD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783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A24AF810-687A-401E-98DF-FF72746D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36.3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简单加法器案例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0D5B66-3E46-4595-A9C3-F5491570446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简单加法器练习</a:t>
            </a:r>
          </a:p>
        </p:txBody>
      </p:sp>
      <p:grpSp>
        <p:nvGrpSpPr>
          <p:cNvPr id="7784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C8FE629-14A4-417F-BE20-A14DBD92468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531D79F6-3B86-41EF-8E7D-8093365CEE1E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77841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7937F5E-1449-4E69-850F-E05829F18E1A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29">
              <a:extLst>
                <a:ext uri="{FF2B5EF4-FFF2-40B4-BE49-F238E27FC236}">
                  <a16:creationId xmlns:a16="http://schemas.microsoft.com/office/drawing/2014/main" id="{09565131-DABE-4974-A8F2-41E5A7282307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77842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F7072DF-595D-4E7E-9E02-FB5D7740D8FF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44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如何把数据转化为布尔型数据？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885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85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转换为布尔型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转换为布尔型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86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86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886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什么是解释型语言？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什么是编译型语言？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98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9881" name="TextBox 66"/>
          <p:cNvSpPr txBox="1">
            <a:spLocks noChangeArrowheads="1"/>
          </p:cNvSpPr>
          <p:nvPr/>
        </p:nvSpPr>
        <p:spPr bwMode="auto">
          <a:xfrm>
            <a:off x="2486025" y="1457325"/>
            <a:ext cx="4171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拓展阅读之编译和解释语言的区别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6721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38.1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拓展阅读之编译和解释语言的区别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88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8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988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标识符不能是关键字和保留字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中默认具有特殊编程含义的词组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保留字：预留关键字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8090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0905" name="TextBox 66"/>
          <p:cNvSpPr txBox="1">
            <a:spLocks noChangeArrowheads="1"/>
          </p:cNvSpPr>
          <p:nvPr/>
        </p:nvSpPr>
        <p:spPr bwMode="auto">
          <a:xfrm>
            <a:off x="2674938" y="1457325"/>
            <a:ext cx="3794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拓展阅读之标识符关键字保留字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39.1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拓展阅读之标识符关键字保留字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90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91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8090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完成交换两个变量的值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819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92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课后作业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193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93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8193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781290-3C69-4FE5-A7F7-1C9299FDB950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0C0181C5-0424-4C38-98D2-7B73EF44D85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8193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C33F05-C35A-49F1-925B-E8485731D825}"/>
              </a:ext>
            </a:extLst>
          </p:cNvPr>
          <p:cNvSpPr txBox="1"/>
          <p:nvPr/>
        </p:nvSpPr>
        <p:spPr>
          <a:xfrm>
            <a:off x="2232025" y="1779588"/>
            <a:ext cx="4319588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1GB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?MB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?KB</a:t>
            </a:r>
          </a:p>
        </p:txBody>
      </p:sp>
      <p:grpSp>
        <p:nvGrpSpPr>
          <p:cNvPr id="133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33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3317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7347A22-8900-4602-9635-209F5F390477}"/>
                </a:ext>
              </a:extLst>
            </p:cNvPr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0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1331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8B8CA97-9293-4384-9094-E9D7D742D121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2D0A56D-494C-48BA-AA08-C0A6FD659D15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331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332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332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标题占位符 1">
            <a:extLst>
              <a:ext uri="{FF2B5EF4-FFF2-40B4-BE49-F238E27FC236}">
                <a16:creationId xmlns:a16="http://schemas.microsoft.com/office/drawing/2014/main" id="{AABA3F0E-D13B-4984-B20F-00B41A76B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计算机基础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94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8294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4319588" cy="889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把字符串转化为整数的方法是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判断数据是否为非数值的方法是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382ED050-CFA2-4195-B9AD-BAC06FBCF51B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97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8397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BD60A-44F6-4F06-B972-9784986DC5CE}"/>
              </a:ext>
            </a:extLst>
          </p:cNvPr>
          <p:cNvSpPr txBox="1"/>
          <p:nvPr/>
        </p:nvSpPr>
        <p:spPr>
          <a:xfrm>
            <a:off x="2232025" y="1779588"/>
            <a:ext cx="4319588" cy="889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把字符串转化为整数的方法是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parseInt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判断数据是否为非数值的方法是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isNaN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CF4B5172-30D5-4FFA-A46E-0E856118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43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4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初识导读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5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434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82F35E27-4985-4B6B-B85B-F647F0DCEBC2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F8A385-DF8C-4E58-9CDD-6E332C04A0F8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ED2B4695-E191-4DA8-B252-9E61CD7FB25F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6879C-ED03-44E3-A7C5-08F210282EAE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35680FE4-97FF-47AB-9805-ECABC135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94B78B13-DCB3-4DC9-A214-1169D74C5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05C9D76-0766-4B5A-9DA5-E5D5A8597AF7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的历史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的作用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AA6BB1-9485-4227-AEB0-F4B730E7169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53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811429CB-1B55-43E8-B7D8-4F3289026FE7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85E7E9F-DAE4-495E-A3D3-296C0DBCA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36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37D3B-10E5-4F0E-88C5-1509D39166A9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157C0F36-CCFA-49CF-A42A-BD465CB8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7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99DF3D-FBC0-4351-97B1-0E43A44DDBC4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537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2332</Words>
  <Application>Microsoft Office PowerPoint</Application>
  <PresentationFormat>全屏显示(16:9)</PresentationFormat>
  <Paragraphs>528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71</vt:i4>
      </vt:variant>
    </vt:vector>
  </HeadingPairs>
  <TitlesOfParts>
    <vt:vector size="82" baseType="lpstr">
      <vt:lpstr>Segoe UI</vt:lpstr>
      <vt:lpstr>黑体</vt:lpstr>
      <vt:lpstr>Calibri</vt:lpstr>
      <vt:lpstr>微软雅黑</vt:lpstr>
      <vt:lpstr>宋体</vt:lpstr>
      <vt:lpstr>Wingdings</vt:lpstr>
      <vt:lpstr>Arial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287</cp:revision>
  <dcterms:created xsi:type="dcterms:W3CDTF">2015-06-29T07:19:00Z</dcterms:created>
  <dcterms:modified xsi:type="dcterms:W3CDTF">2021-06-25T09:25:07Z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