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63"/>
  </p:notesMasterIdLst>
  <p:handoutMasterIdLst>
    <p:handoutMasterId r:id="rId64"/>
  </p:handoutMasterIdLst>
  <p:sldIdLst>
    <p:sldId id="281" r:id="rId5"/>
    <p:sldId id="416" r:id="rId6"/>
    <p:sldId id="362" r:id="rId7"/>
    <p:sldId id="335" r:id="rId8"/>
    <p:sldId id="334" r:id="rId9"/>
    <p:sldId id="368" r:id="rId10"/>
    <p:sldId id="369" r:id="rId11"/>
    <p:sldId id="357" r:id="rId12"/>
    <p:sldId id="370" r:id="rId13"/>
    <p:sldId id="399" r:id="rId14"/>
    <p:sldId id="372" r:id="rId15"/>
    <p:sldId id="400" r:id="rId16"/>
    <p:sldId id="375" r:id="rId17"/>
    <p:sldId id="401" r:id="rId18"/>
    <p:sldId id="352" r:id="rId19"/>
    <p:sldId id="376" r:id="rId20"/>
    <p:sldId id="358" r:id="rId21"/>
    <p:sldId id="377" r:id="rId22"/>
    <p:sldId id="378" r:id="rId23"/>
    <p:sldId id="402" r:id="rId24"/>
    <p:sldId id="379" r:id="rId25"/>
    <p:sldId id="380" r:id="rId26"/>
    <p:sldId id="381" r:id="rId27"/>
    <p:sldId id="382" r:id="rId28"/>
    <p:sldId id="403" r:id="rId29"/>
    <p:sldId id="383" r:id="rId30"/>
    <p:sldId id="404" r:id="rId31"/>
    <p:sldId id="384" r:id="rId32"/>
    <p:sldId id="405" r:id="rId33"/>
    <p:sldId id="364" r:id="rId34"/>
    <p:sldId id="365" r:id="rId35"/>
    <p:sldId id="385" r:id="rId36"/>
    <p:sldId id="386" r:id="rId37"/>
    <p:sldId id="406" r:id="rId38"/>
    <p:sldId id="387" r:id="rId39"/>
    <p:sldId id="407" r:id="rId40"/>
    <p:sldId id="388" r:id="rId41"/>
    <p:sldId id="389" r:id="rId42"/>
    <p:sldId id="408" r:id="rId43"/>
    <p:sldId id="390" r:id="rId44"/>
    <p:sldId id="361" r:id="rId45"/>
    <p:sldId id="391" r:id="rId46"/>
    <p:sldId id="409" r:id="rId47"/>
    <p:sldId id="392" r:id="rId48"/>
    <p:sldId id="410" r:id="rId49"/>
    <p:sldId id="393" r:id="rId50"/>
    <p:sldId id="411" r:id="rId51"/>
    <p:sldId id="394" r:id="rId52"/>
    <p:sldId id="412" r:id="rId53"/>
    <p:sldId id="395" r:id="rId54"/>
    <p:sldId id="413" r:id="rId55"/>
    <p:sldId id="396" r:id="rId56"/>
    <p:sldId id="397" r:id="rId57"/>
    <p:sldId id="414" r:id="rId58"/>
    <p:sldId id="398" r:id="rId59"/>
    <p:sldId id="415" r:id="rId60"/>
    <p:sldId id="366" r:id="rId61"/>
    <p:sldId id="367" r:id="rId62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65"/>
      <p:bold r:id="rId66"/>
      <p:italic r:id="rId67"/>
      <p:boldItalic r:id="rId68"/>
    </p:embeddedFont>
    <p:embeddedFont>
      <p:font typeface="黑体" panose="02010609060101010101" pitchFamily="49" charset="-122"/>
      <p:regular r:id="rId69"/>
    </p:embeddedFon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微软雅黑" panose="020B0503020204020204" pitchFamily="34" charset="-122"/>
      <p:regular r:id="rId74"/>
      <p:bold r:id="rId7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7" autoAdjust="0"/>
    <p:restoredTop sz="94620" autoAdjust="0"/>
  </p:normalViewPr>
  <p:slideViewPr>
    <p:cSldViewPr>
      <p:cViewPr varScale="1">
        <p:scale>
          <a:sx n="116" d="100"/>
          <a:sy n="116" d="100"/>
        </p:scale>
        <p:origin x="14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4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font" Target="fonts/font5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778F0-63F6-43A7-B362-F02C11618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70AE-A3C2-4B2E-A676-D9C201C22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9FF557D2-A83B-4539-B068-A1C73E6BF175}" type="datetimeFigureOut">
              <a:rPr lang="zh-CN" altLang="en-US"/>
              <a:pPr>
                <a:defRPr/>
              </a:pPr>
              <a:t>2021/7/6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CA46-6092-4C10-820F-0702253E6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D055F-99AF-4101-901B-F29BF766E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D678E3D-4874-4BFE-BD8D-44677DEFA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3E18EB-4EE4-4529-A0C0-3C35CEDA7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7DD71E-7B89-4556-8A87-58CA160DCD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7503B6-F26B-4D6F-B381-0890C116D2EF}" type="datetimeFigureOut">
              <a:rPr lang="zh-CN" altLang="en-US"/>
              <a:pPr>
                <a:defRPr/>
              </a:pPr>
              <a:t>2021/7/6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4B5E091-501D-462A-9699-12895F82F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A2D719-782B-4330-915E-93FBF6F1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B748-140D-44F3-9E6D-4F49AFA3F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E07B-0AA3-404D-B869-C0A4AE0D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6F892C-777C-4FBE-A060-A1C2FCE8C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08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3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9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59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501E385-E7D3-4A26-966B-42302984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C65D0128-3EB4-41FA-A6DE-E5CFB959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0D745CE-A895-4F26-9D34-5F297790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42EB79A-B22A-4EEC-A313-3C973ED2F7E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8DF1EB2-39DE-4510-8317-F7015E8E1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3829839-FE77-47FC-AB52-6A1DE7CBCC92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32F95E33-3A4D-42E0-80A5-E5EB8CC5F3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4-&#21069;&#32622;&#36882;&#22686;&#36816;&#31639;&#31526;.avi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5-&#21518;&#32622;&#36882;&#22686;&#36816;&#31639;&#31526;.avi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6-&#36882;&#22686;&#36816;&#31639;&#31526;&#32451;&#20064;.avi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7-&#21069;&#32622;&#36882;&#22686;&#21644;&#21518;&#32622;&#36882;&#22686;&#23567;&#32467;.avi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8-&#27604;&#36739;&#36816;&#31639;&#31526;.av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9-&#36923;&#36753;&#36816;&#31639;&#31526;.avi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0-&#36923;&#36753;&#36816;&#31639;&#31526;&#32451;&#20064;.avi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1-&#36923;&#36753;&#20013;&#26029;&#36923;&#36753;&#19982;.avi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2-&#36923;&#36753;&#20013;&#26029;&#36923;&#36753;&#25110;.avi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3-&#36171;&#20540;&#36816;&#31639;&#31526;.avi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4-&#36816;&#31639;&#31526;&#20248;&#20808;&#32423;.avi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5-&#27969;&#31243;&#25511;&#21046;&#20998;&#25903;&#32467;&#26500;&#23548;&#35835;.avi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6-&#27969;&#31243;&#25511;&#21046;.avi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7-if&#20998;&#25903;&#35821;&#21477;.avi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8-&#36827;&#20837;&#32593;&#21543;&#26696;&#20363;.avi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9-ifelse&#21452;&#20998;&#25903;&#35821;&#21477;.avi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0-&#21028;&#26029;&#38384;&#24180;&#26696;&#20363;.avi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1-if%20else%20if&#22810;&#20998;&#25903;&#35821;&#21477;.avi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2-&#21028;&#26029;&#25104;&#32489;&#26696;&#20363;.avi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3-&#19977;&#20803;&#34920;&#36798;&#24335;.avi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4-&#25968;&#23383;&#34917;0&#26696;&#20363;.avi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5-switch&#35821;&#21477;.avi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6-switch%20&#27880;&#24847;&#20107;&#39033;.avi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7-&#26597;&#35810;&#27700;&#26524;&#26696;&#20363;.avi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8-switch&#21644;ifelseif%20&#21306;&#21035;.avi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1-&#36816;&#31639;&#31526;&#23548;&#35835;.av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2-&#31639;&#25968;&#36816;&#31639;&#31526;.avi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3-&#34920;&#36798;&#24335;&#21644;&#36820;&#22238;&#20540;.avi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ECDCA-134C-4436-967D-85D03467E998}"/>
              </a:ext>
            </a:extLst>
          </p:cNvPr>
          <p:cNvSpPr txBox="1"/>
          <p:nvPr/>
        </p:nvSpPr>
        <p:spPr>
          <a:xfrm>
            <a:off x="2073275" y="2211388"/>
            <a:ext cx="4953000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表达式：由数据、运算符、变量组成的式子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返回值：每一个表达式经过相应的运算之后，会有一个最终结果，称为表达式的返回值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8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640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表达式和返回值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639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639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639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639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9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 += 1;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是如何进行运算的？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如何让变量自加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741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前置递增运算符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前置递增运算符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2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7421" name="组合 49"/>
          <p:cNvGrpSpPr>
            <a:grpSpLocks/>
          </p:cNvGrpSpPr>
          <p:nvPr/>
        </p:nvGrpSpPr>
        <p:grpSpPr bwMode="auto">
          <a:xfrm>
            <a:off x="34925" y="3795713"/>
            <a:ext cx="288925" cy="215900"/>
            <a:chOff x="34925" y="4735513"/>
            <a:chExt cx="288925" cy="215443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06"/>
              <a:ext cx="173037" cy="1726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5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pic>
        <p:nvPicPr>
          <p:cNvPr id="1742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 += 1;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 = num + 1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；效果相同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前置递增：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++num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；先自加  再返回值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前置递增：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--num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；先自减  再返回值</a:t>
            </a:r>
          </a:p>
        </p:txBody>
      </p:sp>
      <p:grpSp>
        <p:nvGrpSpPr>
          <p:cNvPr id="1843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84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前置递增运算符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843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843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844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844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4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后置递增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递减可以让变量的值加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吗？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前置自增和后置自增有什么分别？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946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46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后置递增运算符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后置递增运算符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946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947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后置递增：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++num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；先返回原值  再自加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后置递增：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--num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；先返回原值  再自减</a:t>
            </a:r>
          </a:p>
        </p:txBody>
      </p:sp>
      <p:grpSp>
        <p:nvGrpSpPr>
          <p:cNvPr id="2048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049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后置递增运算符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048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048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049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049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前置递增：先自加  再返回值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后置递增：先返回原值  在自加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253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53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递增运算符练习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递增运算符练习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40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2254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254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9355B6-72C1-4214-A774-C4D70F35F8C8}"/>
              </a:ext>
            </a:extLst>
          </p:cNvPr>
          <p:cNvSpPr txBox="1"/>
          <p:nvPr/>
        </p:nvSpPr>
        <p:spPr>
          <a:xfrm>
            <a:off x="2232025" y="1779588"/>
            <a:ext cx="4319588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分别演示：                                                                                       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num1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1;  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num2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++num + num++;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num1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1;  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num2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num++ + num++;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num1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1;  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num2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++num + ++num;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等代码执行完成后的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num2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5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357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BAD42BC6-C710-4ABB-BD73-379EA9CC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递增运算符练习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355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0A78DE5-EEA5-4164-B9A0-6388F27667FB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6D2081AE-2604-45E1-BBC2-14D0E7C24DF0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355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grpSp>
        <p:nvGrpSpPr>
          <p:cNvPr id="2356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356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3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846524-DE52-430B-B235-DF81D4C8F0DD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5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递增：简化代码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开发时常用后置递增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递增多作为一个语句单独执行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458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585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前置递增和后置递增小结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前置递增和后置递增小结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8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458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什么是比较运算符？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如何判定“大于等于”关系？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比较运算符中“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”和“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”有什么分别？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比较运算符只能比较数值吗？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560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0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561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561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819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>
            <a:extLst>
              <a:ext uri="{FF2B5EF4-FFF2-40B4-BE49-F238E27FC236}">
                <a16:creationId xmlns:a16="http://schemas.microsoft.com/office/drawing/2014/main" id="{950DF93C-5193-498A-833F-54BAFE07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A67FF6E-B88F-4EF6-A830-699A713BCE99}"/>
              </a:ext>
            </a:extLst>
          </p:cNvPr>
          <p:cNvSpPr txBox="1"/>
          <p:nvPr/>
        </p:nvSpPr>
        <p:spPr>
          <a:xfrm>
            <a:off x="2232025" y="1779588"/>
            <a:ext cx="43195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的输出语句有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把字符串转化为整数的方法是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判断数据是否为非数值的方法是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比较运算符：比较数据之间的关系的运算符，运算后的返回值是布尔值（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大于等于的判定方式为：“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比较运算符中：“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”只判定值是否相等，不判定数据类型；而“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”表示“全等”则要值和数据类型都相等才能返回值为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比较运算符可以对除数值型数据之外的数据进行比较判断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2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664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663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663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663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663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||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、！的运算方式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765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65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6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766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：前后都为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才返回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否则返回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：前后有一个为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！：取反  如果是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则返回值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86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68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逻辑运算符练习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8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8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逻辑中断：短路运算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且运算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的中断逻辑是什么？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07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2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逻辑中断逻辑与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逻辑中断逻辑与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3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073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或运算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的中断逻辑是什么？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175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75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逻辑中断逻辑或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逻辑中断逻辑或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5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175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175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2244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逻辑中断：短路运算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且运算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的中断逻辑：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之前的数据转化为布尔值为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，则整个表达式返回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后面的数据；如果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之前的数据转化为布尔值为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前面的数据；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或运算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的中断逻辑是什么？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||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之前的数据转化为布尔值为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，则整个表达式返回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||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前面的数据；如果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||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之前的数据转化为布尔值为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，则返回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||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后面的数据；</a:t>
            </a:r>
          </a:p>
        </p:txBody>
      </p:sp>
      <p:grpSp>
        <p:nvGrpSpPr>
          <p:cNvPr id="3277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278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逻辑中断逻辑或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277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277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277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278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”和“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”的区别？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380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80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80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380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80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380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256C-0E3A-49B4-8466-0D4E440749ED}"/>
              </a:ext>
            </a:extLst>
          </p:cNvPr>
          <p:cNvSpPr txBox="1"/>
          <p:nvPr/>
        </p:nvSpPr>
        <p:spPr>
          <a:xfrm>
            <a:off x="2232025" y="1779588"/>
            <a:ext cx="4319588" cy="1033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：赋值运算符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==”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：相等运算符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===”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：全等运算符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+=”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-=”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、“*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/=”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%=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81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483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C5680F6-5816-4965-90AC-AD464D92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482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7F78E8-D361-4517-9B28-454BFD28462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DBDFB92-E7DB-4E45-A60E-0ADB934B870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48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482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483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4A90A8-DD26-4CEA-9AB4-CEA1AD9749E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2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运算符的种类有哪些？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不同的运算符的计算先后顺序是什么？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584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84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运算符优先级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5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585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256C-0E3A-49B4-8466-0D4E440749ED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一元运算符里面的逻辑非优先级很高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逻辑与比逻辑或优先级高</a:t>
            </a:r>
          </a:p>
        </p:txBody>
      </p:sp>
      <p:grpSp>
        <p:nvGrpSpPr>
          <p:cNvPr id="3686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6884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5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8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C5680F6-5816-4965-90AC-AD464D92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运算符优先级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687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7F78E8-D361-4517-9B28-454BFD28462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DBDFB92-E7DB-4E45-A60E-0ADB934B870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687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687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6879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4A90A8-DD26-4CEA-9AB4-CEA1AD9749E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7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8" name="图片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555875"/>
            <a:ext cx="553085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3A631026-7029-49ED-8E76-4B3EB190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0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9221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7EC4080-57C0-468D-A221-958FB7746BD0}"/>
              </a:ext>
            </a:extLst>
          </p:cNvPr>
          <p:cNvSpPr txBox="1"/>
          <p:nvPr/>
        </p:nvSpPr>
        <p:spPr>
          <a:xfrm>
            <a:off x="2232025" y="1779588"/>
            <a:ext cx="43195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的输出语句有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alert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prompt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把字符串转化为整数的方法是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parseInt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判断数据是否为非数值的方法是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isNaN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789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3065511-C078-4517-8014-BC82E9AE21F5}"/>
              </a:ext>
            </a:extLst>
          </p:cNvPr>
          <p:cNvSpPr txBox="1"/>
          <p:nvPr/>
        </p:nvSpPr>
        <p:spPr>
          <a:xfrm>
            <a:off x="2232025" y="1779588"/>
            <a:ext cx="4319588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前置自增是先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 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后置自增是先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软件系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”如果要相等必须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39BF73C4-DA41-4B8D-8679-F927F3A1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891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2AF6A-BBCC-4B41-BCE5-A4E5153BBAB2}"/>
              </a:ext>
            </a:extLst>
          </p:cNvPr>
          <p:cNvSpPr txBox="1"/>
          <p:nvPr/>
        </p:nvSpPr>
        <p:spPr>
          <a:xfrm>
            <a:off x="2232025" y="1779588"/>
            <a:ext cx="4319588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前置自增是先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自增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返回值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后置自增是先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返回值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自增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”如果要相等必须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44D7F976-430C-4D77-9595-61AFAF6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代码的执行顺序是什么？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09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969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流程控制分支结构导读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流程控制分支结构导读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7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097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什么是流程控制？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什么是顺序结构？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什么是分支结构？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什么是循环结构？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19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99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9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199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199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256C-0E3A-49B4-8466-0D4E440749ED}"/>
              </a:ext>
            </a:extLst>
          </p:cNvPr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流程控制：控制代码执行的顺序</a:t>
            </a:r>
          </a:p>
        </p:txBody>
      </p:sp>
      <p:grpSp>
        <p:nvGrpSpPr>
          <p:cNvPr id="430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3028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9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32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C5680F6-5816-4965-90AC-AD464D92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30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7F78E8-D361-4517-9B28-454BFD28462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DBDFB92-E7DB-4E45-A60E-0ADB934B870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30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30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3023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4A90A8-DD26-4CEA-9AB4-CEA1AD9749E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6" name="图片 25" descr="15211060828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2446338"/>
            <a:ext cx="43307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什么是分支流程控制？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404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04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17.1 if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4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404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4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404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256C-0E3A-49B4-8466-0D4E440749ED}"/>
              </a:ext>
            </a:extLst>
          </p:cNvPr>
          <p:cNvSpPr txBox="1"/>
          <p:nvPr/>
        </p:nvSpPr>
        <p:spPr>
          <a:xfrm>
            <a:off x="2232025" y="1779588"/>
            <a:ext cx="4932363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分支结构：通过判断“条件表达式”，选择要执行的分支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分支语句：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if(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条件表达式 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{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条件表达式转化为布尔值为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时执行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4505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5076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7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80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C5680F6-5816-4965-90AC-AD464D92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17.2 if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506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7F78E8-D361-4517-9B28-454BFD28462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DBDFB92-E7DB-4E45-A60E-0ADB934B870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506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506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5071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4A90A8-DD26-4CEA-9AB4-CEA1AD9749E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7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635125"/>
            <a:ext cx="21463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获取年龄数据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、通过比较表达式的判断来判定年龄的范围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、通过使用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语句，来确定是否要执行代码块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60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08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进入网吧案例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进入网吧案例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609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语句好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ifelse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语句的分别？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711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11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ifelse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双分支语句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19.1 </a:t>
            </a:r>
            <a:r>
              <a:rPr lang="en-US" altLang="zh-TW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ifelse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双分支语句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1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711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2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711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256C-0E3A-49B4-8466-0D4E440749ED}"/>
              </a:ext>
            </a:extLst>
          </p:cNvPr>
          <p:cNvSpPr txBox="1"/>
          <p:nvPr/>
        </p:nvSpPr>
        <p:spPr>
          <a:xfrm>
            <a:off x="2232025" y="1779588"/>
            <a:ext cx="4932363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双分支结构：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if(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条件表达式 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{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}else{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4813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8148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9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52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C5680F6-5816-4965-90AC-AD464D92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19.2 </a:t>
            </a:r>
            <a:r>
              <a:rPr lang="en-US" altLang="zh-TW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ifelse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双分支语句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813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7F78E8-D361-4517-9B28-454BFD28462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DBDFB92-E7DB-4E45-A60E-0ADB934B870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813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813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8143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4A90A8-DD26-4CEA-9AB4-CEA1AD9749E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4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7" name="图片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563688"/>
            <a:ext cx="2349500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64AB1EB2-E0A8-414D-9AFC-34283C1A6F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D987CE4E-CB5B-42C4-AC3E-D676B63E65B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4C45-E355-4804-B9F4-40CA23F63CBE}"/>
              </a:ext>
            </a:extLst>
          </p:cNvPr>
          <p:cNvSpPr txBox="1"/>
          <p:nvPr/>
        </p:nvSpPr>
        <p:spPr>
          <a:xfrm>
            <a:off x="3492500" y="1333500"/>
            <a:ext cx="4319588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算数运算符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递增和递减运算符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比较运算符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 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+=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优先级 （）， 一元 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什么是闰年？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闰年的条件判断语句如何书写？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91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16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判断闰年案例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判断闰年案例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7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916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91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25A67A67-F582-477B-82C1-CC261A62D453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45E9D5BE-66DD-4706-BABE-BD7254D5A318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FD24AD-1AF1-4DA0-8CF6-AE8EF1BBA702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97DCBB-3A18-4166-808B-28C7597C05E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动动手，练一下这个判断闰年案例吧！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6CCDA905-2EFF-4038-BBAD-24ED4DD86EA4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1A241CDA-E1E9-4CCD-97DA-8C91DC7AECE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96ABE8-0914-4736-AC67-3B91F0DDD02F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301355-4271-4A1B-A358-AE167DC29FDA}"/>
              </a:ext>
            </a:extLst>
          </p:cNvPr>
          <p:cNvSpPr txBox="1"/>
          <p:nvPr/>
        </p:nvSpPr>
        <p:spPr>
          <a:xfrm>
            <a:off x="2681288" y="336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、能被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整除且不能被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整除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、能被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整除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457C08-7EA8-4526-98A6-3FA65B9FC612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DA4EF89-556B-4659-8FE8-750D29767D59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7EAD403-54F9-4DBD-8F64-687E4811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E6427495-4D7A-40B3-B257-4A34CF2AB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D3A18E-BDCD-4C8C-B9EF-C8A0E5D9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1A36C6CF-EFA9-4269-A46A-E9857027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104A4FC2-E823-4DE0-B3D2-4236CBE3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625852D7-D273-4F0B-AD65-E427A24E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39BCB811-BC1B-49AA-99E9-3BB21D048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510B0D9-EE52-436B-B758-5E6C86828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018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6A63289-48C2-4793-9CBC-FDF439DF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判断闰年案例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F2E1CB-0BF4-428F-915E-C85A52716DA7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判断闰年案例练习</a:t>
            </a:r>
          </a:p>
        </p:txBody>
      </p:sp>
      <p:grpSp>
        <p:nvGrpSpPr>
          <p:cNvPr id="5019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F582771-E11D-4CFF-8CD8-95BE342B668B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C9BA1AEB-5AEF-48F6-BE3B-E81C782AB0CC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019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C13FCC1-C03F-4D03-B898-E14064FA5CAD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456113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语句、双分支语句、多分支语句的区别？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多分支语句中不同条件中的“执行语句”会执行多个吗？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223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23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else if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多分支语句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21.1 if else if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多分支语句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23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223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223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256C-0E3A-49B4-8466-0D4E440749ED}"/>
              </a:ext>
            </a:extLst>
          </p:cNvPr>
          <p:cNvSpPr txBox="1"/>
          <p:nvPr/>
        </p:nvSpPr>
        <p:spPr>
          <a:xfrm>
            <a:off x="2232025" y="1779588"/>
            <a:ext cx="4932363" cy="2003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双分支结构：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if(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{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}else if(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2 ){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}else{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5325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3268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69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72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C5680F6-5816-4965-90AC-AD464D92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21.2 if else if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多分支语句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325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7F78E8-D361-4517-9B28-454BFD28462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DBDFB92-E7DB-4E45-A60E-0ADB934B870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325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325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3263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4A90A8-DD26-4CEA-9AB4-CEA1AD9749E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8" name="图片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2250"/>
            <a:ext cx="401637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为什么判断条件要从高分开始判断？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42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28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判断成绩案例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判断成绩案例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8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29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428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428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25A67A67-F582-477B-82C1-CC261A62D453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45E9D5BE-66DD-4706-BABE-BD7254D5A318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FD24AD-1AF1-4DA0-8CF6-AE8EF1BBA702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97DCBB-3A18-4166-808B-28C7597C05E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动动手，练一下这个判断成绩案例吧！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6CCDA905-2EFF-4038-BBAD-24ED4DD86EA4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1A241CDA-E1E9-4CCD-97DA-8C91DC7AECE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96ABE8-0914-4736-AC67-3B91F0DDD02F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301355-4271-4A1B-A358-AE167DC29FDA}"/>
              </a:ext>
            </a:extLst>
          </p:cNvPr>
          <p:cNvSpPr txBox="1"/>
          <p:nvPr/>
        </p:nvSpPr>
        <p:spPr>
          <a:xfrm>
            <a:off x="2681288" y="336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先判断分数较高的，再判断分数较低的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多个条件对应的执行语句只会执行一个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457C08-7EA8-4526-98A6-3FA65B9FC612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DA4EF89-556B-4659-8FE8-750D29767D59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7EAD403-54F9-4DBD-8F64-687E4811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E6427495-4D7A-40B3-B257-4A34CF2AB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D3A18E-BDCD-4C8C-B9EF-C8A0E5D9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1A36C6CF-EFA9-4269-A46A-E9857027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104A4FC2-E823-4DE0-B3D2-4236CBE3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625852D7-D273-4F0B-AD65-E427A24E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39BCB811-BC1B-49AA-99E9-3BB21D048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510B0D9-EE52-436B-B758-5E6C86828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530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6A63289-48C2-4793-9CBC-FDF439DF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判断成绩案例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F2E1CB-0BF4-428F-915E-C85A52716DA7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判断成绩案例练习</a:t>
            </a:r>
          </a:p>
        </p:txBody>
      </p:sp>
      <p:grpSp>
        <p:nvGrpSpPr>
          <p:cNvPr id="5531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F582771-E11D-4CFF-8CD8-95BE342B668B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C9BA1AEB-5AEF-48F6-BE3B-E81C782AB0CC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531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C13FCC1-C03F-4D03-B898-E14064FA5CAD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31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三元表达式和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ifelse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语句对比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三元表达式可以简化代码，快速判断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63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632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三元表达式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三元表达式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33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633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33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633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256C-0E3A-49B4-8466-0D4E440749ED}"/>
              </a:ext>
            </a:extLst>
          </p:cNvPr>
          <p:cNvSpPr txBox="1"/>
          <p:nvPr/>
        </p:nvSpPr>
        <p:spPr>
          <a:xfrm>
            <a:off x="2232025" y="1779588"/>
            <a:ext cx="4932363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条件判断？表达式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34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736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C5680F6-5816-4965-90AC-AD464D92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三元表达式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735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7F78E8-D361-4517-9B28-454BFD28462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DBDFB92-E7DB-4E45-A60E-0ADB934B870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735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735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735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4A90A8-DD26-4CEA-9AB4-CEA1AD9749E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35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837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37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数字补案例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数字补案例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8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38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838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838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25A67A67-F582-477B-82C1-CC261A62D453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45E9D5BE-66DD-4706-BABE-BD7254D5A318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FD24AD-1AF1-4DA0-8CF6-AE8EF1BBA702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97DCBB-3A18-4166-808B-28C7597C05E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动动手，练一下这个数学补零案例吧！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6CCDA905-2EFF-4038-BBAD-24ED4DD86EA4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1A241CDA-E1E9-4CCD-97DA-8C91DC7AECE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96ABE8-0914-4736-AC67-3B91F0DDD02F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301355-4271-4A1B-A358-AE167DC29FDA}"/>
              </a:ext>
            </a:extLst>
          </p:cNvPr>
          <p:cNvSpPr txBox="1"/>
          <p:nvPr/>
        </p:nvSpPr>
        <p:spPr>
          <a:xfrm>
            <a:off x="2681288" y="336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先判断分数较高的，再判断分数较低的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多个条件对应的执行语句只会执行一个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457C08-7EA8-4526-98A6-3FA65B9FC612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DA4EF89-556B-4659-8FE8-750D29767D59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7EAD403-54F9-4DBD-8F64-687E4811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E6427495-4D7A-40B3-B257-4A34CF2AB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D3A18E-BDCD-4C8C-B9EF-C8A0E5D9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1A36C6CF-EFA9-4269-A46A-E9857027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104A4FC2-E823-4DE0-B3D2-4236CBE3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625852D7-D273-4F0B-AD65-E427A24E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39BCB811-BC1B-49AA-99E9-3BB21D048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510B0D9-EE52-436B-B758-5E6C86828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940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6A63289-48C2-4793-9CBC-FDF439DF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数字补案例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F2E1CB-0BF4-428F-915E-C85A52716DA7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数学补零案例练习</a:t>
            </a:r>
          </a:p>
        </p:txBody>
      </p:sp>
      <p:grpSp>
        <p:nvGrpSpPr>
          <p:cNvPr id="5940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F582771-E11D-4CFF-8CD8-95BE342B668B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C9BA1AEB-5AEF-48F6-BE3B-E81C782AB0CC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940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C13FCC1-C03F-4D03-B898-E14064FA5CAD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1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55474-7EF8-4D12-B03E-78A496AB70A8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EDCC1C4-997C-487D-B603-781FF4E2602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02FC8-F3A6-44B4-83BB-0F5A95A6EFF9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14B1A-B92C-4F4A-A036-F267E9CECB4C}"/>
              </a:ext>
            </a:extLst>
          </p:cNvPr>
          <p:cNvSpPr txBox="1"/>
          <p:nvPr/>
        </p:nvSpPr>
        <p:spPr>
          <a:xfrm>
            <a:off x="3779838" y="1276350"/>
            <a:ext cx="4319587" cy="2611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能够使用常用运算符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能够说出前置递增和后置递增的区别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运算符的优先级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能够使用三元表达式</a:t>
            </a: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CAD6B35E-24DC-4285-9E51-B78D34C4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D5CE940-A7A7-482F-BCA4-59E6A0E7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语句的结构特点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语句和多分支表达式的区别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144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44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25.1 switch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5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145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45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145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256C-0E3A-49B4-8466-0D4E440749ED}"/>
              </a:ext>
            </a:extLst>
          </p:cNvPr>
          <p:cNvSpPr txBox="1"/>
          <p:nvPr/>
        </p:nvSpPr>
        <p:spPr>
          <a:xfrm>
            <a:off x="2232025" y="1779588"/>
            <a:ext cx="4932363" cy="2730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switch(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){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case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value1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break;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case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value2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break;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default: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执行最后的语句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6246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248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8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8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C5680F6-5816-4965-90AC-AD464D92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25.2 switch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6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247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7F78E8-D361-4517-9B28-454BFD28462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DBDFB92-E7DB-4E45-A60E-0ADB934B870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247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7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247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247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7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4A90A8-DD26-4CEA-9AB4-CEA1AD9749E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47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中表达式和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值比较时为全等比较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如果不书写的话会继续指向后面的执行语句，直到再次执行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34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4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26.1 switch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5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35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451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52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查询水果案例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查询水果案例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52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452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6452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25A67A67-F582-477B-82C1-CC261A62D453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45E9D5BE-66DD-4706-BABE-BD7254D5A318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FD24AD-1AF1-4DA0-8CF6-AE8EF1BBA702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97DCBB-3A18-4166-808B-28C7597C05E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动动手，练一下这个查询水果案例吧！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6CCDA905-2EFF-4038-BBAD-24ED4DD86EA4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1A241CDA-E1E9-4CCD-97DA-8C91DC7AECE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96ABE8-0914-4736-AC67-3B91F0DDD02F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301355-4271-4A1B-A358-AE167DC29FDA}"/>
              </a:ext>
            </a:extLst>
          </p:cNvPr>
          <p:cNvSpPr txBox="1"/>
          <p:nvPr/>
        </p:nvSpPr>
        <p:spPr>
          <a:xfrm>
            <a:off x="2681288" y="336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每一个判断项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中都要有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457C08-7EA8-4526-98A6-3FA65B9FC612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DA4EF89-556B-4659-8FE8-750D29767D59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7EAD403-54F9-4DBD-8F64-687E4811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E6427495-4D7A-40B3-B257-4A34CF2AB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D3A18E-BDCD-4C8C-B9EF-C8A0E5D9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1A36C6CF-EFA9-4269-A46A-E9857027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104A4FC2-E823-4DE0-B3D2-4236CBE3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625852D7-D273-4F0B-AD65-E427A24E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39BCB811-BC1B-49AA-99E9-3BB21D048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510B0D9-EE52-436B-B758-5E6C86828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554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6A63289-48C2-4793-9CBC-FDF439DF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查询水果案例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F2E1CB-0BF4-428F-915E-C85A52716DA7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查询水果案例练习</a:t>
            </a:r>
          </a:p>
        </p:txBody>
      </p:sp>
      <p:grpSp>
        <p:nvGrpSpPr>
          <p:cNvPr id="6555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F582771-E11D-4CFF-8CD8-95BE342B668B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C9BA1AEB-5AEF-48F6-BE3B-E81C782AB0CC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555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C13FCC1-C03F-4D03-B898-E14064FA5CAD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5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语句和多分支语句的区别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65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569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ifelseif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28.1 switch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TW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ifelseif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57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657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65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256C-0E3A-49B4-8466-0D4E440749ED}"/>
              </a:ext>
            </a:extLst>
          </p:cNvPr>
          <p:cNvSpPr txBox="1"/>
          <p:nvPr/>
        </p:nvSpPr>
        <p:spPr>
          <a:xfrm>
            <a:off x="2232025" y="1779588"/>
            <a:ext cx="4932363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一般情况下，它们两个语句可以相互替换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switch...case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语句通常处理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为比较确定值的情况， 而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if…else…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语句更加灵活，常用于范围判断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大于、等于某个范围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语句进行条件判断后直接执行到程序的条件语句，效率更高。而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if…else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语句有几种条件，就得判断多少次。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当分支比较少时，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if… else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语句的执行效率比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语句高。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当分支比较多时，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语句的执行效率比较高，而且结构更清晰。 </a:t>
            </a:r>
          </a:p>
        </p:txBody>
      </p:sp>
      <p:grpSp>
        <p:nvGrpSpPr>
          <p:cNvPr id="6758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760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0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0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C5680F6-5816-4965-90AC-AD464D92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28.2 switch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TW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ifelseif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8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759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7F78E8-D361-4517-9B28-454BFD28462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DBDFB92-E7DB-4E45-A60E-0ADB934B870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759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759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759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9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4A90A8-DD26-4CEA-9AB4-CEA1AD9749E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59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61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6861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4319588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的结束每一项的结束关键字是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三元表达式的格式为：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的默认项的关键词是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382ED050-CFA2-4195-B9AD-BAC06FBCF51B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3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6963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BD60A-44F6-4F06-B972-9784986DC5CE}"/>
              </a:ext>
            </a:extLst>
          </p:cNvPr>
          <p:cNvSpPr txBox="1"/>
          <p:nvPr/>
        </p:nvSpPr>
        <p:spPr>
          <a:xfrm>
            <a:off x="2232025" y="1779588"/>
            <a:ext cx="58689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的结束每一项的结束关键字是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三元表达式的格式为：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条件判断表达式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的默认项的关键词是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CF4B5172-30D5-4FFA-A46E-0E856118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运算符的学习目标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22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运算符：对数据进行操作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算术运算符：对数据进行数学运算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的数学计算不精确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33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32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算数运算符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算数运算符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2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332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算术运算符：对数据进行数学运算 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-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 %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数学计算不精确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如何判定整数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是否可以被另一个整数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整除：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A%a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== 0 ;</a:t>
            </a:r>
          </a:p>
        </p:txBody>
      </p:sp>
      <p:grpSp>
        <p:nvGrpSpPr>
          <p:cNvPr id="1433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43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算数运算符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434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434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434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435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4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什么是表达式？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什么是返回值？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53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36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表达式和返回值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表达式和返回值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7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537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53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2229</Words>
  <Application>Microsoft Office PowerPoint</Application>
  <PresentationFormat>全屏显示(16:9)</PresentationFormat>
  <Paragraphs>447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Segoe UI</vt:lpstr>
      <vt:lpstr>黑体</vt:lpstr>
      <vt:lpstr>Calibri</vt:lpstr>
      <vt:lpstr>微软雅黑</vt:lpstr>
      <vt:lpstr>Arial</vt:lpstr>
      <vt:lpstr>Wingdings</vt:lpstr>
      <vt:lpstr>宋体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281</cp:revision>
  <dcterms:created xsi:type="dcterms:W3CDTF">2015-06-29T07:19:00Z</dcterms:created>
  <dcterms:modified xsi:type="dcterms:W3CDTF">2021-07-06T08:03:05Z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