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0"/>
  </p:notesMasterIdLst>
  <p:handoutMasterIdLst>
    <p:handoutMasterId r:id="rId61"/>
  </p:handoutMasterIdLst>
  <p:sldIdLst>
    <p:sldId id="281" r:id="rId5"/>
    <p:sldId id="362" r:id="rId6"/>
    <p:sldId id="363" r:id="rId7"/>
    <p:sldId id="335" r:id="rId8"/>
    <p:sldId id="334" r:id="rId9"/>
    <p:sldId id="368" r:id="rId10"/>
    <p:sldId id="369" r:id="rId11"/>
    <p:sldId id="370" r:id="rId12"/>
    <p:sldId id="357" r:id="rId13"/>
    <p:sldId id="372" r:id="rId14"/>
    <p:sldId id="395" r:id="rId15"/>
    <p:sldId id="375" r:id="rId16"/>
    <p:sldId id="358" r:id="rId17"/>
    <p:sldId id="376" r:id="rId18"/>
    <p:sldId id="361" r:id="rId19"/>
    <p:sldId id="377" r:id="rId20"/>
    <p:sldId id="396" r:id="rId21"/>
    <p:sldId id="378" r:id="rId22"/>
    <p:sldId id="397" r:id="rId23"/>
    <p:sldId id="379" r:id="rId24"/>
    <p:sldId id="398" r:id="rId25"/>
    <p:sldId id="380" r:id="rId26"/>
    <p:sldId id="381" r:id="rId27"/>
    <p:sldId id="399" r:id="rId28"/>
    <p:sldId id="382" r:id="rId29"/>
    <p:sldId id="401" r:id="rId30"/>
    <p:sldId id="383" r:id="rId31"/>
    <p:sldId id="402" r:id="rId32"/>
    <p:sldId id="384" r:id="rId33"/>
    <p:sldId id="403" r:id="rId34"/>
    <p:sldId id="385" r:id="rId35"/>
    <p:sldId id="404" r:id="rId36"/>
    <p:sldId id="386" r:id="rId37"/>
    <p:sldId id="405" r:id="rId38"/>
    <p:sldId id="387" r:id="rId39"/>
    <p:sldId id="406" r:id="rId40"/>
    <p:sldId id="388" r:id="rId41"/>
    <p:sldId id="389" r:id="rId42"/>
    <p:sldId id="407" r:id="rId43"/>
    <p:sldId id="390" r:id="rId44"/>
    <p:sldId id="409" r:id="rId45"/>
    <p:sldId id="391" r:id="rId46"/>
    <p:sldId id="408" r:id="rId47"/>
    <p:sldId id="392" r:id="rId48"/>
    <p:sldId id="410" r:id="rId49"/>
    <p:sldId id="393" r:id="rId50"/>
    <p:sldId id="394" r:id="rId51"/>
    <p:sldId id="411" r:id="rId52"/>
    <p:sldId id="373" r:id="rId53"/>
    <p:sldId id="412" r:id="rId54"/>
    <p:sldId id="374" r:id="rId55"/>
    <p:sldId id="413" r:id="rId56"/>
    <p:sldId id="371" r:id="rId57"/>
    <p:sldId id="366" r:id="rId58"/>
    <p:sldId id="367" r:id="rId59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62"/>
      <p:bold r:id="rId63"/>
      <p:italic r:id="rId64"/>
      <p:boldItalic r:id="rId65"/>
    </p:embeddedFont>
    <p:embeddedFont>
      <p:font typeface="黑体" panose="02010609060101010101" pitchFamily="49" charset="-122"/>
      <p:regular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微软雅黑" panose="020B0503020204020204" pitchFamily="34" charset="-122"/>
      <p:regular r:id="rId71"/>
      <p:bold r:id="rId7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56" autoAdjust="0"/>
    <p:restoredTop sz="94620" autoAdjust="0"/>
  </p:normalViewPr>
  <p:slideViewPr>
    <p:cSldViewPr>
      <p:cViewPr varScale="1">
        <p:scale>
          <a:sx n="111" d="100"/>
          <a:sy n="111" d="100"/>
        </p:scale>
        <p:origin x="72" y="1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5.fntdata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3D1024E0-0659-44C9-B083-C60D84D0B272}" type="datetimeFigureOut">
              <a:rPr lang="zh-CN" altLang="en-US"/>
              <a:pPr>
                <a:defRPr/>
              </a:pPr>
              <a:t>2021/6/25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FF4F03-3815-4B10-AFD7-F2848ADD4F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330484E-8C87-462F-941A-4C3A57AAB3B8}" type="datetimeFigureOut">
              <a:rPr lang="zh-CN" altLang="en-US"/>
              <a:pPr>
                <a:defRPr/>
              </a:pPr>
              <a:t>2021/6/25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F4DC76-3B26-49AC-947A-1209A2004F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8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5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2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90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4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4-for&#24490;&#29615;&#25191;&#34892;&#36807;&#31243;.av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5-&#26029;&#28857;&#35843;&#35797;.av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6-for&#24490;&#29615;&#37325;&#22797;&#25191;&#34892;&#30456;&#21516;&#20195;&#30721;.av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7-for&#24490;&#29615;&#37325;&#22797;&#25191;&#34892;&#19981;&#21516;&#20195;&#30721;.av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8-for&#24490;&#29615;&#37325;&#22797;&#26576;&#20123;&#25805;&#20316;.avi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9-for&#24490;&#29615;&#26696;&#20363;.avi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0-&#27714;&#23398;&#29983;&#25104;&#32489;&#26696;&#20363;&#65288;&#19978;&#65289;.avi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1-&#27714;&#23398;&#29983;&#25104;&#32489;&#26696;&#20363;&#65288;&#19979;&#65289;.av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2-&#19968;&#34892;&#25171;&#21360;&#20116;&#39063;&#26143;&#26143;.av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3-&#21452;&#37325;for&#24490;&#29615;&#25191;&#34892;&#36807;&#31243;.avi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4-&#25171;&#21360;5&#34892;5&#21015;&#30340;&#26143;&#26143;.av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5-&#25171;&#21360;n&#34892;n&#21015;&#30340;&#26143;&#26143;.avi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6-&#25171;&#21360;&#20498;&#19977;&#35282;&#24418;&#26696;&#20363;.avi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7-&#20061;&#20061;&#20056;&#27861;&#34920;.avi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8-for&#24490;&#29615;&#23567;&#32467;.avi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19-while&#24490;&#29615;.av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0-while&#26696;&#20363;.avi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1-do%20while&#24490;&#29615;.avi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2-do%20while&#26696;&#20363;.avi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3-&#24490;&#29615;&#23567;&#32467;.avi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4-continue&#20851;&#38190;&#23383;.avi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5-break&#20851;&#38190;&#23383;.av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6-&#21629;&#21517;&#35268;&#33539;&#20197;&#21450;&#35821;&#27861;&#26684;&#24335;.avi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27-&#24490;&#29615;&#20316;&#19994;.avi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1-&#24490;&#29615;&#23548;&#35835;.av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2-&#24490;&#29615;&#30340;&#30446;&#30340;.av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-&#35270;&#39057;/03-for&#24490;&#29615;&#35821;&#27861;&#32467;&#26500;.avi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073275" y="2211388"/>
            <a:ext cx="4953000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初始化变量执行多少次？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条件表达式、操作表达式、循环体的执行顺序？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63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循环执行过程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63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0E0DBF-6F22-4A10-987F-1C35490CE8CD}"/>
              </a:ext>
            </a:extLst>
          </p:cNvPr>
          <p:cNvSpPr txBox="1"/>
          <p:nvPr/>
        </p:nvSpPr>
        <p:spPr>
          <a:xfrm>
            <a:off x="2232025" y="1779588"/>
            <a:ext cx="4319588" cy="2244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执行过程：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初始化变量，初始化操作在整个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循环只会执行一次。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执行条件表达式，如果为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，则执行循环体语句，否则退出循环，循环结束。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执行操作表达式，此时第一轮结束。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第二轮开始，直接去执行条件表达式（不再初始化变量），如果为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，则去执行循环体语句，否则退出循环。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继续执行操作表达式，第二轮结束。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后续跟第二轮一致，直至条件表达式为假，结束整个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循环。</a:t>
            </a:r>
          </a:p>
        </p:txBody>
      </p:sp>
      <p:grpSp>
        <p:nvGrpSpPr>
          <p:cNvPr id="174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74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53C06340-565A-4204-84F0-DB0D9275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74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3FC876-B150-4710-8612-A2B1B60D62EF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6684897-4288-4A10-85E6-4BE71795E35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74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74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742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7BF8BCE-EB6C-49EE-834F-C46B57D3F12E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844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44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断点调试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断点调试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44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1844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4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844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C5B651-C5CF-46D1-938C-01DB3CC365D4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演示：在开发者工具中演示代码断点调试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5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947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673CD53E-1AA5-44C8-9DCF-65A98516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断点调试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946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C241B6A-DE77-4FED-876D-5C1AD4BC09B3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A48DA78D-E665-48DD-9C00-3E14F1C577B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94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1946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947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7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298E6B8-528C-46C5-87A8-ECC06081DCA1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69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69988" y="2527300"/>
            <a:ext cx="5464175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重复执行相同代码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15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13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循环重复执行相同代码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循环重复执行相同代码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151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151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循环体是每次循环进行时会执行的操作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5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循环重复执行相同代码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循环重复执行相同代码</a:t>
            </a:r>
          </a:p>
        </p:txBody>
      </p:sp>
      <p:grpSp>
        <p:nvGrpSpPr>
          <p:cNvPr id="225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254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使用计数器变量来设置循环体执行时不同执行方式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35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61" name="TextBox 66"/>
          <p:cNvSpPr txBox="1">
            <a:spLocks noChangeArrowheads="1"/>
          </p:cNvSpPr>
          <p:nvPr/>
        </p:nvSpPr>
        <p:spPr bwMode="auto">
          <a:xfrm>
            <a:off x="3005138" y="1457325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循环重复执行不同代码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循环重复执行不同代码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356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35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循环体是每次循环进行时会执行的操作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使用计数器来影响每次循环体的执行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58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循环重复执行相同代码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循环重复执行不同代码</a:t>
            </a:r>
          </a:p>
        </p:txBody>
      </p:sp>
      <p:grpSp>
        <p:nvGrpSpPr>
          <p:cNvPr id="2459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459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3…..99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的累加和的计算方式？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循环体中每次都加上当前循环的计数器变量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，即随着循环进行，分别加上了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3…..99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56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9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循环重复某些操作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循环重复某些操作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561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561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循环体中每次都加上当前循环的计数器变量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，即随着循环进行，分别加上了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3…..99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663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循环重复某些操作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和案例</a:t>
            </a:r>
          </a:p>
        </p:txBody>
      </p:sp>
      <p:grpSp>
        <p:nvGrpSpPr>
          <p:cNvPr id="2664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664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7EC4080-57C0-468D-A221-958FB7746BD0}"/>
              </a:ext>
            </a:extLst>
          </p:cNvPr>
          <p:cNvSpPr txBox="1"/>
          <p:nvPr/>
        </p:nvSpPr>
        <p:spPr>
          <a:xfrm>
            <a:off x="2232025" y="1779588"/>
            <a:ext cx="6372225" cy="261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前置自增是先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后置自增是先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”如果要相等必须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的结束每一项的结束关键字是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三元表达式的格式为：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的默认项的关键词是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765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65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for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5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766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2766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动动手，练一下这些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中所有偶数和奇数和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中所有能被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整除的数字的和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868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9.2 for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</a:t>
            </a:r>
          </a:p>
        </p:txBody>
      </p:sp>
      <p:grpSp>
        <p:nvGrpSpPr>
          <p:cNvPr id="2868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868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如何不断弹出输入框？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如何收集每次弹出框中输入的数据？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29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求学生成绩案例（上）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求学生成绩案例（上）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17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3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求学生成绩案例（下）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求学生成绩案例（下）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175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175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动动手，练一下求学生成绩案例吧！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循环，没循环一次执行一次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，弹出一次输入框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在每次弹出输入框之后，获取用户数输入的数据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278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求学生成绩案例（下）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求学生成绩案例</a:t>
            </a:r>
          </a:p>
        </p:txBody>
      </p:sp>
      <p:grpSp>
        <p:nvGrpSpPr>
          <p:cNvPr id="3278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278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每次循环向目标字符串追加一个“星星”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38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80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一行打印五颗星星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一行打印五颗星星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80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1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380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380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动动手，练一下求学生成绩案例吧！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循环过程中不断给目标字符串添加星星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循环完成之后再打印出目标字符串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48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一行打印五颗星星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一行打印五颗星星案例</a:t>
            </a:r>
          </a:p>
        </p:txBody>
      </p:sp>
      <p:grpSp>
        <p:nvGrpSpPr>
          <p:cNvPr id="3483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483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83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循环中的“循环体”可以是一个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循环吗？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外层循环每循环一次，都会把“外层循环体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里层循环”执行一遍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58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49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双重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循环执行过程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58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0E0DBF-6F22-4A10-987F-1C35490CE8CD}"/>
              </a:ext>
            </a:extLst>
          </p:cNvPr>
          <p:cNvSpPr txBox="1"/>
          <p:nvPr/>
        </p:nvSpPr>
        <p:spPr>
          <a:xfrm>
            <a:off x="2232025" y="1779588"/>
            <a:ext cx="4319588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循环执行过程：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855">
              <a:lnSpc>
                <a:spcPct val="150000"/>
              </a:lnSpc>
              <a:defRPr/>
            </a:pP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外循环的初始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外循环的条件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外循环的操作表达式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{</a:t>
            </a:r>
          </a:p>
          <a:p>
            <a:pPr marL="109855">
              <a:lnSpc>
                <a:spcPct val="150000"/>
              </a:lnSpc>
              <a:defRPr/>
            </a:pP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 (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内循环的初始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内循环的条件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内循环的操作表达式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{  </a:t>
            </a:r>
          </a:p>
          <a:p>
            <a:pPr marL="109855">
              <a:lnSpc>
                <a:spcPct val="150000"/>
              </a:lnSpc>
              <a:defRPr/>
            </a:pP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需执行的代码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</a:t>
            </a:r>
          </a:p>
          <a:p>
            <a:pPr marL="109855">
              <a:lnSpc>
                <a:spcPct val="150000"/>
              </a:lnSpc>
              <a:defRPr/>
            </a:pP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>
              <a:lnSpc>
                <a:spcPct val="150000"/>
              </a:lnSpc>
              <a:defRPr/>
            </a:pP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外层循环执行一次，内层循环执行完成一遍</a:t>
            </a:r>
            <a:endParaRPr lang="en-US" altLang="zh-CN" sz="1050" noProof="1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368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68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53C06340-565A-4204-84F0-DB0D9275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双重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循环执行过程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68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3FC876-B150-4710-8612-A2B1B60D62EF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6684897-4288-4A10-85E6-4BE71795E35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68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68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687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7BF8BCE-EB6C-49EE-834F-C46B57D3F12E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外层循环没执行一次，都会让内层循环执行完成一遍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内层循环每执行完成一遍，打印出一行五颗星星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89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9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列的星星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列的星星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3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892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89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1B51D6-5D08-4686-ACBC-FE196469DD31}"/>
              </a:ext>
            </a:extLst>
          </p:cNvPr>
          <p:cNvSpPr txBox="1"/>
          <p:nvPr/>
        </p:nvSpPr>
        <p:spPr>
          <a:xfrm>
            <a:off x="2232025" y="1779588"/>
            <a:ext cx="5508625" cy="261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前置自增是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自增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返回值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后置自增是先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返回值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自增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”如果要相等必须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相等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的结束每一项的结束关键字是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三元表达式的格式为：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条件判断表达式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的默认项的关键词是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37623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外层循环没执行一次，都会让内层循环执行完成一遍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内层循环每执行完成一遍，打印出一行五颗星星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994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列的星星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列的星星</a:t>
            </a:r>
          </a:p>
        </p:txBody>
      </p:sp>
      <p:grpSp>
        <p:nvGrpSpPr>
          <p:cNvPr id="3995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995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09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列的星星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列的星星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097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09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37623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来指定外层循环和内层循环执行的次数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199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列的星星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列的星星</a:t>
            </a:r>
          </a:p>
        </p:txBody>
      </p:sp>
      <p:grpSp>
        <p:nvGrpSpPr>
          <p:cNvPr id="4200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200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如何指定内层循环执行完成时的执行次数？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30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01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打印倒三角形案例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打印倒三角形案例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2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302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302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动动手，试一下打印正三角形！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37623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内层循环的循环次数由外层循环的计数器变量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倒三角形，内层循环的循环次数随着外层循环的进行递减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正三角形，内层循环的循环次数随着外层循环的进行递增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404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打印倒三角形案例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三角形案例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404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5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逻辑类似于正三角形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每次循环都需要拼接字符串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50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06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九九乘法表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九九乘法表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506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50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动动手，试一下打印九九乘法表！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3762375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先完成正三角形的逻辑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再把每次追加的“星星”修改为具体的数字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609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17.2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九九乘法表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九九乘法表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609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81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13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循环小结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18.1 for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循环小结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4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循环的书写结构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19.1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91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0E0DBF-6F22-4A10-987F-1C35490CE8CD}"/>
              </a:ext>
            </a:extLst>
          </p:cNvPr>
          <p:cNvSpPr txBox="1"/>
          <p:nvPr/>
        </p:nvSpPr>
        <p:spPr>
          <a:xfrm>
            <a:off x="2232025" y="1779588"/>
            <a:ext cx="431958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while 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//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循环体代码 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循环应该设置计数器，放置循环一直执行</a:t>
            </a: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53C06340-565A-4204-84F0-DB0D9275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19.2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3FC876-B150-4710-8612-A2B1B60D62EF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6684897-4288-4A10-85E6-4BE71795E35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7BF8BCE-EB6C-49EE-834F-C46B57D3F12E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319588" cy="2613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 while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  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循环的特点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循环完成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循环的逻辑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12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20.1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4" name="组合 36"/>
          <p:cNvGrpSpPr>
            <a:grpSpLocks/>
          </p:cNvGrpSpPr>
          <p:nvPr/>
        </p:nvGrpSpPr>
        <p:grpSpPr bwMode="auto">
          <a:xfrm>
            <a:off x="34925" y="4516438"/>
            <a:ext cx="288925" cy="214312"/>
            <a:chOff x="34925" y="4735513"/>
            <a:chExt cx="288925" cy="21431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A394EEF-2DBE-46F8-B4A8-BFED98710C26}"/>
                </a:ext>
              </a:extLst>
            </p:cNvPr>
            <p:cNvSpPr/>
            <p:nvPr/>
          </p:nvSpPr>
          <p:spPr bwMode="auto">
            <a:xfrm>
              <a:off x="90488" y="475615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51">
              <a:extLst>
                <a:ext uri="{FF2B5EF4-FFF2-40B4-BE49-F238E27FC236}">
                  <a16:creationId xmlns:a16="http://schemas.microsoft.com/office/drawing/2014/main" id="{C75439F6-3A0B-4579-90D4-18B74E76FCF7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循环，一直调用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弹出输入框，直到用户输入的是指定字符串文本时停止。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223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20.2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</a:t>
            </a:r>
          </a:p>
        </p:txBody>
      </p:sp>
      <p:grpSp>
        <p:nvGrpSpPr>
          <p:cNvPr id="5224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224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循环的区别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325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25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21.1 do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6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326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326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0E0DBF-6F22-4A10-987F-1C35490CE8CD}"/>
              </a:ext>
            </a:extLst>
          </p:cNvPr>
          <p:cNvSpPr txBox="1"/>
          <p:nvPr/>
        </p:nvSpPr>
        <p:spPr>
          <a:xfrm>
            <a:off x="2232025" y="1779588"/>
            <a:ext cx="4319588" cy="151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do{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//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循环体代码 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}while(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循环相比，会在判断条件表达式之前先去执行一次循环体</a:t>
            </a:r>
          </a:p>
        </p:txBody>
      </p:sp>
      <p:grpSp>
        <p:nvGrpSpPr>
          <p:cNvPr id="5427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42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9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9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53C06340-565A-4204-84F0-DB0D9275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21.2 do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427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3FC876-B150-4710-8612-A2B1B60D62EF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6684897-4288-4A10-85E6-4BE71795E35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427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428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428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7BF8BCE-EB6C-49EE-834F-C46B57D3F12E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8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63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32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22.1 do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3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3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633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633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A017AEBD-C93C-4CDB-B63C-88A079E18EF1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D858BA1C-2C21-493C-B313-82E2BE54407F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29746D-8577-45D1-BE44-1E5BD8B6BE56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FB9999-5E67-4E3C-99D6-AD199957018B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动动手，练一下这个案例吧！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9D31CA34-DBD0-4C82-9D8F-00FA443632E6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CB2681A-A424-44D3-8D46-9CE8193DFC35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65200B-0F26-47E1-A83B-4E6D2074490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C5D47-D844-446B-93BD-C6249FF3072C}"/>
              </a:ext>
            </a:extLst>
          </p:cNvPr>
          <p:cNvSpPr txBox="1"/>
          <p:nvPr/>
        </p:nvSpPr>
        <p:spPr>
          <a:xfrm>
            <a:off x="2681288" y="3362325"/>
            <a:ext cx="294322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循环，一直调用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弹出输入框，直到用户输入的是指定字符串文本时停止。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566FE5-C490-4979-88F7-FD9295AABAD9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FD1EA82-DCFA-4268-ABAE-28D9283FE6A3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F2486F5-9FE6-46FB-BB31-5AB7B2C1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E8294DC-793A-4234-B2E5-9F29B0326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A81CA8B7-E1D2-41F9-970E-5591CB5B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9A06E012-CC40-4F0A-BF41-4F90CB80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49218D21-B51E-4188-9C70-C5226460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1AE3558A-BCA9-4A44-A526-C0EE40B5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D57F7AE-0169-4C0F-BDE9-07BF1DD3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13B94BB-C4C6-43C5-A184-6C247600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735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9C62E75F-96D3-402E-942E-7F1E3D41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22.2 do while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FF9D7D-9515-4904-B1C7-5B86BEDAA9AB}"/>
              </a:ext>
            </a:extLst>
          </p:cNvPr>
          <p:cNvSpPr txBox="1"/>
          <p:nvPr/>
        </p:nvSpPr>
        <p:spPr>
          <a:xfrm>
            <a:off x="3324225" y="977900"/>
            <a:ext cx="32400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循环练习</a:t>
            </a:r>
          </a:p>
        </p:txBody>
      </p:sp>
      <p:grpSp>
        <p:nvGrpSpPr>
          <p:cNvPr id="5736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072E6C9-DDE2-45E2-B734-15A0094915DE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17AA7D85-07EF-413C-A136-CB7A2EB3208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736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EB84047-102A-4FCF-8C2A-B5F92E12227C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63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837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37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循环小结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循环小结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838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：结束本次循环，调到下一次循环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94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40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24.1 continue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404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5940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0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940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E97ECF-DFD1-47C2-A876-56294C938717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演示：通过代码断点调试演示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1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043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3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3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F95E66E-D379-4697-A960-4982AAC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24.2 continue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042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3F37B9A-F097-4010-843D-1DA46B0B96D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969B3062-E609-463E-992C-DB9110D4D92F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04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6042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043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27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961C4D-9BCC-4EE0-97B6-45A203464383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29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：结束整个循环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144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449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25.1 break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52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6145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5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145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450975"/>
            <a:ext cx="4319587" cy="304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能够说出循环的目的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能够说出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循环的执行过程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能够使用断点调试来观察代码的执行过程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循环完成累加求和等案例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能够使用双重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循环完成乘法表案例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while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循环的区别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E97ECF-DFD1-47C2-A876-56294C938717}"/>
              </a:ext>
            </a:extLst>
          </p:cNvPr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演示：通过代码断点调试演示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46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248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8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F95E66E-D379-4697-A960-4982AACB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25.2 break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247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3F37B9A-F097-4010-843D-1DA46B0B96D7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969B3062-E609-463E-992C-DB9110D4D92F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247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grpSp>
        <p:nvGrpSpPr>
          <p:cNvPr id="6247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247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5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961C4D-9BCC-4EE0-97B6-45A203464383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477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34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497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命名规范以及语法格式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命名规范以及语法格式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50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350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350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60A292-8286-46FC-9BB4-4B0B77AF01D0}"/>
              </a:ext>
            </a:extLst>
          </p:cNvPr>
          <p:cNvSpPr txBox="1"/>
          <p:nvPr/>
        </p:nvSpPr>
        <p:spPr>
          <a:xfrm>
            <a:off x="2232025" y="1779588"/>
            <a:ext cx="431958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变量、函数的命名必须要有意义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变量的名称一般用名词 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函数的名称一般用动词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noProof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操作符的左右两侧各保留一个空格</a:t>
            </a:r>
            <a:endParaRPr lang="en-US" altLang="zh-CN" sz="1050" noProof="1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1050" noProof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单行注释前面注意有个空格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45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45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31F5F57F-CA75-4CF1-A424-D37576C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命名规范以及语法格式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5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45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E54876C-31EF-4409-B20D-CC305A120769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5093EEA8-3B9A-45A1-A4BF-B2B277D37332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45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45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452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2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91C8E9-D8FC-48F2-B87B-FCCFF05EF894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2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554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54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循环作业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循环作业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5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554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656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4319588" cy="175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结束当前次循环的关键词是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结束当前循环的关键词是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的循环有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软件系、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6758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4319588" cy="1319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结束当前次循环的关键词是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硬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结束当前循环的关键词是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的循环有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do-while 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循环：按照一定顺序重复执行指定代码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循环的目的：重复执行指定代码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循环的目的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TW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循环的目的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do-while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43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循环语法结构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循环语法结构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434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435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0E0DBF-6F22-4A10-987F-1C35490CE8CD}"/>
              </a:ext>
            </a:extLst>
          </p:cNvPr>
          <p:cNvSpPr txBox="1"/>
          <p:nvPr/>
        </p:nvSpPr>
        <p:spPr>
          <a:xfrm>
            <a:off x="2232025" y="1779588"/>
            <a:ext cx="4319588" cy="2487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初始化变量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操作表达式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初始化变量：通常被用于初始化一个计数器，该表达式可以使用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关键字声明新的变量，这个变量帮我们来记录次数。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条件表达式：用于确定每一次循环是否能被执行。如果结果是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就继续循环，否则退出循环。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操作表达式：每次循环的最后都要执行的表达式。通常被用于更新或者递增计数器变量。当然，递减变量也是可以的。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6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53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53C06340-565A-4204-84F0-DB0D9275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for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循环语法结构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536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3FC876-B150-4710-8612-A2B1B60D62EF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86684897-4288-4A10-85E6-4BE71795E354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536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537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537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7BF8BCE-EB6C-49EE-834F-C46B57D3F12E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2123</Words>
  <Application>Microsoft Office PowerPoint</Application>
  <PresentationFormat>全屏显示(16:9)</PresentationFormat>
  <Paragraphs>433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Segoe UI</vt:lpstr>
      <vt:lpstr>黑体</vt:lpstr>
      <vt:lpstr>Calibri</vt:lpstr>
      <vt:lpstr>微软雅黑</vt:lpstr>
      <vt:lpstr>Arial</vt:lpstr>
      <vt:lpstr>Wingdings</vt:lpstr>
      <vt:lpstr>宋体</vt:lpstr>
      <vt:lpstr>Courier New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264</cp:revision>
  <dcterms:created xsi:type="dcterms:W3CDTF">2015-06-29T07:19:00Z</dcterms:created>
  <dcterms:modified xsi:type="dcterms:W3CDTF">2021-06-25T09:25:46Z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