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67"/>
  </p:notesMasterIdLst>
  <p:handoutMasterIdLst>
    <p:handoutMasterId r:id="rId68"/>
  </p:handoutMasterIdLst>
  <p:sldIdLst>
    <p:sldId id="281" r:id="rId5"/>
    <p:sldId id="362" r:id="rId6"/>
    <p:sldId id="363" r:id="rId7"/>
    <p:sldId id="335" r:id="rId8"/>
    <p:sldId id="334" r:id="rId9"/>
    <p:sldId id="368" r:id="rId10"/>
    <p:sldId id="369" r:id="rId11"/>
    <p:sldId id="357" r:id="rId12"/>
    <p:sldId id="370" r:id="rId13"/>
    <p:sldId id="400" r:id="rId14"/>
    <p:sldId id="371" r:id="rId15"/>
    <p:sldId id="401" r:id="rId16"/>
    <p:sldId id="372" r:id="rId17"/>
    <p:sldId id="361" r:id="rId18"/>
    <p:sldId id="376" r:id="rId19"/>
    <p:sldId id="402" r:id="rId20"/>
    <p:sldId id="377" r:id="rId21"/>
    <p:sldId id="403" r:id="rId22"/>
    <p:sldId id="378" r:id="rId23"/>
    <p:sldId id="404" r:id="rId24"/>
    <p:sldId id="379" r:id="rId25"/>
    <p:sldId id="405" r:id="rId26"/>
    <p:sldId id="380" r:id="rId27"/>
    <p:sldId id="406" r:id="rId28"/>
    <p:sldId id="381" r:id="rId29"/>
    <p:sldId id="382" r:id="rId30"/>
    <p:sldId id="407" r:id="rId31"/>
    <p:sldId id="383" r:id="rId32"/>
    <p:sldId id="408" r:id="rId33"/>
    <p:sldId id="384" r:id="rId34"/>
    <p:sldId id="409" r:id="rId35"/>
    <p:sldId id="385" r:id="rId36"/>
    <p:sldId id="364" r:id="rId37"/>
    <p:sldId id="365" r:id="rId38"/>
    <p:sldId id="386" r:id="rId39"/>
    <p:sldId id="387" r:id="rId40"/>
    <p:sldId id="410" r:id="rId41"/>
    <p:sldId id="388" r:id="rId42"/>
    <p:sldId id="389" r:id="rId43"/>
    <p:sldId id="411" r:id="rId44"/>
    <p:sldId id="390" r:id="rId45"/>
    <p:sldId id="412" r:id="rId46"/>
    <p:sldId id="391" r:id="rId47"/>
    <p:sldId id="413" r:id="rId48"/>
    <p:sldId id="392" r:id="rId49"/>
    <p:sldId id="414" r:id="rId50"/>
    <p:sldId id="393" r:id="rId51"/>
    <p:sldId id="415" r:id="rId52"/>
    <p:sldId id="394" r:id="rId53"/>
    <p:sldId id="416" r:id="rId54"/>
    <p:sldId id="395" r:id="rId55"/>
    <p:sldId id="396" r:id="rId56"/>
    <p:sldId id="418" r:id="rId57"/>
    <p:sldId id="397" r:id="rId58"/>
    <p:sldId id="419" r:id="rId59"/>
    <p:sldId id="398" r:id="rId60"/>
    <p:sldId id="420" r:id="rId61"/>
    <p:sldId id="399" r:id="rId62"/>
    <p:sldId id="421" r:id="rId63"/>
    <p:sldId id="373" r:id="rId64"/>
    <p:sldId id="366" r:id="rId65"/>
    <p:sldId id="367" r:id="rId66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69"/>
      <p:bold r:id="rId70"/>
    </p:embeddedFont>
    <p:embeddedFont>
      <p:font typeface="Segoe UI" panose="020B0502040204020203" pitchFamily="34" charset="0"/>
      <p:regular r:id="rId71"/>
      <p:bold r:id="rId72"/>
      <p:italic r:id="rId73"/>
      <p:boldItalic r:id="rId74"/>
    </p:embeddedFont>
    <p:embeddedFont>
      <p:font typeface="黑体" panose="02010609060101010101" pitchFamily="49" charset="-122"/>
      <p:regular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56" autoAdjust="0"/>
    <p:restoredTop sz="94620" autoAdjust="0"/>
  </p:normalViewPr>
  <p:slideViewPr>
    <p:cSldViewPr>
      <p:cViewPr varScale="1">
        <p:scale>
          <a:sx n="93" d="100"/>
          <a:sy n="93" d="100"/>
        </p:scale>
        <p:origin x="96" y="16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778F0-63F6-43A7-B362-F02C11618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70AE-A3C2-4B2E-A676-D9C201C22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E28C8238-4542-4014-885A-32EBA8AB54F9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CA46-6092-4C10-820F-0702253E6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D055F-99AF-4101-901B-F29BF766E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D050AA-1D64-48D6-9A45-4071FD1359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3E18EB-4EE4-4529-A0C0-3C35CEDA7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7DD71E-7B89-4556-8A87-58CA160DCD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33BB8D6-39C1-4089-8F56-BC4A90908B68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4B5E091-501D-462A-9699-12895F82F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A2D719-782B-4330-915E-93FBF6F1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B748-140D-44F3-9E6D-4F49AFA3F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E07B-0AA3-404D-B869-C0A4AE0D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F136DE-81BA-4B51-98AE-DED0321A1E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4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73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4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6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501E385-E7D3-4A26-966B-42302984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C65D0128-3EB4-41FA-A6DE-E5CFB959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0D745CE-A895-4F26-9D34-5F297790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42EB79A-B22A-4EEC-A313-3C973ED2F7E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8DF1EB2-39DE-4510-8317-F7015E8E1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3829839-FE77-47FC-AB52-6A1DE7CBCC92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32F95E33-3A4D-42E0-80A5-E5EB8CC5F3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4-&#36941;&#21382;&#25968;&#32452;.avi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5-&#25968;&#32452;&#38271;&#24230;.avi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6-&#35745;&#31639;&#25968;&#32452;&#30340;&#21644;&#20197;&#21450;&#24179;&#22343;&#20540;.avi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7-&#27714;&#25968;&#32452;&#20013;&#30340;&#26368;&#22823;&#20540;.avi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8-&#25968;&#32452;&#36716;&#25442;&#20026;&#23383;&#31526;&#20018;.av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9-&#25968;&#32452;&#26032;&#22686;&#20803;&#32032;.avi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0-&#25968;&#32452;&#23384;&#25918;1~10&#20010;&#20540;.avi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1-&#31579;&#36873;&#25968;&#32452;&#26041;&#27861;1.avi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2-&#31579;&#36873;&#25968;&#32452;&#26041;&#27861;2.avi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3-&#21024;&#38500;&#25968;&#32452;&#25351;&#23450;&#20803;&#32032;(&#25968;&#32452;&#21435;&#37325;&#65289;.avi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4-&#32763;&#36716;&#25968;&#32452;.avi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5-&#22797;&#20064;&#20132;&#25442;&#20004;&#20010;&#21464;&#37327;&#20540;.avi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6-&#20882;&#27873;&#25490;&#24207;&#21407;&#29702;.avi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7-&#20882;&#27873;&#25490;&#24207;.avi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8-&#20989;&#25968;&#23548;&#35835;.avi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9-&#20026;&#20160;&#20040;&#38656;&#35201;&#20989;&#25968;.av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0-&#20989;&#25968;&#30340;&#20351;&#29992;.avi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1-&#21033;&#29992;&#20989;&#25968;&#27714;1~100&#32047;&#21152;&#21644;.avi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2-&#20989;&#25968;&#30340;&#21442;&#25968;.avi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3-&#21033;&#29992;&#20989;&#25968;&#27714;&#20219;&#24847;&#20004;&#20010;&#25968;&#30340;&#21644;&#20197;&#21450;&#32047;&#21152;&#21644;.avi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4-&#20989;&#25968;&#24418;&#21442;&#21644;&#23454;&#21442;&#21305;&#37197;&#38382;&#39064;.av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5-&#20989;&#25968;&#30340;&#36820;&#22238;&#20540;return.avi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6-&#21033;&#29992;&#20989;&#25968;&#27714;&#20004;&#20010;&#25968;&#30340;&#26368;&#22823;&#20540;.avi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7-&#21033;&#29992;&#20989;&#25968;&#27714;&#25968;&#32452;&#20013;&#30340;&#26368;&#22823;&#20540;.avi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8-return&#32456;&#27490;&#20989;&#25968;&#24182;&#19988;&#21482;&#33021;&#36820;&#22238;&#19968;&#20010;&#20540;.avi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9-&#20989;&#25968;&#36820;&#22238;&#20540;2&#20010;&#27880;&#24847;&#20107;&#39033;.avi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1-&#25968;&#32452;&#23548;&#35835;.avi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30-&#36890;&#36807;&#27048;&#27713;&#26426;&#30475;&#36879;&#20989;&#25968;.avi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2-&#20160;&#20040;&#26159;&#25968;&#32452;&#20197;&#21450;&#21019;&#24314;&#26041;&#24335;.avi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3-&#35775;&#38382;&#25968;&#32452;&#20803;&#32032;.avi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ECDCA-134C-4436-967D-85D03467E998}"/>
              </a:ext>
            </a:extLst>
          </p:cNvPr>
          <p:cNvSpPr txBox="1"/>
          <p:nvPr/>
        </p:nvSpPr>
        <p:spPr>
          <a:xfrm>
            <a:off x="2359025" y="2211388"/>
            <a:ext cx="4381500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478790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数组中的每个元素都有编号，编号默认从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开始，称为“索引”，“下标”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从数组中取出来指定元素：利用数组的索引值取元素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如果通过索引值获取数组中没有的元素，得到的值是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</a:p>
        </p:txBody>
      </p:sp>
      <p:grpSp>
        <p:nvGrpSpPr>
          <p:cNvPr id="1638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640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访问数组元素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639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639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639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639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9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什么是遍历？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如何遍历数组？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741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遍历数组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2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742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742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4787900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遍历：把数据的集合中的数据逐个访问，称为遍历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遍历数组：通过循环过程中的计数器变量，把数组中的元素从头到尾访问一遍，称为遍历数组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遍历数组的写法：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for( var I = 0 ; I &lt;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数组的长度 ；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++ ){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] ; //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遍历到的数组的元素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1843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84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843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843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844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844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4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数组的长度：数组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.length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数组中的元素的最大的索引值：数组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.length - 1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946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46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数组长度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946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947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创建一个数组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把数组中的元素通过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循环遍历出来，并把数据打印到控制台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49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数组长度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遍历数组练习</a:t>
            </a:r>
          </a:p>
        </p:txBody>
      </p:sp>
      <p:grpSp>
        <p:nvGrpSpPr>
          <p:cNvPr id="2049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049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通过循环遍历数组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151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513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计算数组的和以及平均值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计算数组的和以及平均值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1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2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1517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151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294322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使用循环遍历数组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把数组中的每一个元素都相加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通过把所有的元素的和除以数组的元素的个数（数组的长度），即可得到平均值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254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计算数组的和以及平均值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计算数组的和以及平均值</a:t>
            </a:r>
          </a:p>
        </p:txBody>
      </p:sp>
      <p:grpSp>
        <p:nvGrpSpPr>
          <p:cNvPr id="2254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254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如何计算数组所有元素中的最大值？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458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58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求数组中的最大值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求数组中的最大值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8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458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459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294322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声明变量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保存数组中的第一个元素。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遍历数组，把遍历到的元素和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元素大于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就把该素存到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里面，否则继续下一轮比较。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561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求数组中的最大值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求数组中的最大值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561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1687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遍历数组，把数组中的每一个元素都拼接到指定字符串中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663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63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数组转换为字符串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数组转换为字符串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6637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663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3A631026-7029-49ED-8E76-4B3EB190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6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8197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7EC4080-57C0-468D-A221-958FB7746BD0}"/>
              </a:ext>
            </a:extLst>
          </p:cNvPr>
          <p:cNvSpPr txBox="1"/>
          <p:nvPr/>
        </p:nvSpPr>
        <p:spPr>
          <a:xfrm>
            <a:off x="2232025" y="1779588"/>
            <a:ext cx="43195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结束当前次循环的关键词是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结束当前循环的关键词是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的循环有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软件系、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遍历数组，把遍历到的元素和指定字符串作字符串拼接操作。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766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数组转换为字符串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数组转换为字符串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6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766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如何增加数组的长度？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如何增加数组的元素？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86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68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数组新增元素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数组新增元素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8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868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8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5292725" cy="2244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如果设置的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的值大于原来的数组长度，则会在数组最后留下空白位置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如果设置的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的值小于原来的数组长度，则会让数组丢失后面的元素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增加数组元素：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通过“数组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 ”来设置数组的元素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如果索引值是已经存在的元素的索引值，则会把之前的元素的值覆盖掉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如果索引值是尚未出现的索引值，则会增加一个元素，且如果不与数组之前的最后一个元素的索引值相连的话，会形成空白位置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69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971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数组新增元素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970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970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970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971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0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使用循环依次存入数据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07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2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数组存放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数组存放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1~10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3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073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073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使用循环，在循环体重利用计数器变量添加数据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175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数组存放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1~10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数组存放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1~10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个值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6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176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使用单独的变量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作为新数组新增元素的索引值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380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80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筛选数组方法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筛选数组方法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80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80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380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数组的最后一个元素的索引值： 数组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.length - 1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482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82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筛选数组方法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筛选数组方法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82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482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483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383540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遍历原数组，判断遍历到的原数组的元素是否大于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如果大于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，把该元素存储到新数组的元素中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585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筛选数组方法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筛选出大于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5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585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687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873" name="TextBox 66"/>
          <p:cNvSpPr txBox="1">
            <a:spLocks noChangeArrowheads="1"/>
          </p:cNvSpPr>
          <p:nvPr/>
        </p:nvSpPr>
        <p:spPr bwMode="auto">
          <a:xfrm>
            <a:off x="2674938" y="1457325"/>
            <a:ext cx="3794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删除数组指定元素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数组去重）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删除数组指定元素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数组去重）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7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8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6877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687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383540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遍历原数组，判断遍历到的原数组的元素是否为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，把该元素存储到新数组的元素中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790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删除数组指定元素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数组去重）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删除数组指定元素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去除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90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790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1B51D6-5D08-4686-ACBC-FE196469DD31}"/>
              </a:ext>
            </a:extLst>
          </p:cNvPr>
          <p:cNvSpPr txBox="1"/>
          <p:nvPr/>
        </p:nvSpPr>
        <p:spPr>
          <a:xfrm>
            <a:off x="2232025" y="1779588"/>
            <a:ext cx="43195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结束当前次循环的关键词是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结束当前循环的关键词是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的循环有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do-while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9221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>
            <a:extLst>
              <a:ext uri="{FF2B5EF4-FFF2-40B4-BE49-F238E27FC236}">
                <a16:creationId xmlns:a16="http://schemas.microsoft.com/office/drawing/2014/main" id="{950DF93C-5193-498A-833F-54BAFE07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使用新数组接收目标数据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89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92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翻转数组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2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3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892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89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383540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倒序遍历原数组，取出来数组中所有的元素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把元素添加到新数组中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994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5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995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利用临时变量交换两个变量的指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09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96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复习交换两个变量值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复习交换两个变量值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7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097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198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3065511-C078-4517-8014-BC82E9AE21F5}"/>
              </a:ext>
            </a:extLst>
          </p:cNvPr>
          <p:cNvSpPr txBox="1"/>
          <p:nvPr/>
        </p:nvSpPr>
        <p:spPr>
          <a:xfrm>
            <a:off x="2232025" y="1779588"/>
            <a:ext cx="4319588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数组的长度通过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属性获取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数组的索引值从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数组元素的最大索引值是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39BF73C4-DA41-4B8D-8679-F927F3A1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301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2AF6A-BBCC-4B41-BCE5-A4E5153BBAB2}"/>
              </a:ext>
            </a:extLst>
          </p:cNvPr>
          <p:cNvSpPr txBox="1"/>
          <p:nvPr/>
        </p:nvSpPr>
        <p:spPr>
          <a:xfrm>
            <a:off x="2232025" y="1779588"/>
            <a:ext cx="43195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数组的长度通过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属性获取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数组的索引值从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中元素的最大索引值是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arr.length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 - 1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系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44D7F976-430C-4D77-9595-61AFAF6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1687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不断遍历数组，把变量到的元素和其后面的元素比较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把更大的元素放在后面，把更小的元素放在前面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506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06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冒泡排序原理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冒泡排序原理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06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7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506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外层循环：交换的趟数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外层交换的趟数：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arr.length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- 1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内层循环：每一趟交换的次数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内层交换的次数：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arr.length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–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60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08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609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609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383540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遍历数组，让变量到的元素和其后的元素比较大小，大的放置在后面，小的放置在前面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多次进行遍历数组，则能不断更正数组原有序列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711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2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712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2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813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13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14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4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814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0957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在开发过程中，部分代码会重复使用，函数可把代码封装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函数：封装了一段可重复调用执行的代码块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为什么使用函数？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函数如何封装？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91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16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为什么需要函数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为什么需要函数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916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64AB1EB2-E0A8-414D-9AFC-34283C1A6F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D987CE4E-CB5B-42C4-AC3E-D676B63E65B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4C45-E355-4804-B9F4-40CA23F63CBE}"/>
              </a:ext>
            </a:extLst>
          </p:cNvPr>
          <p:cNvSpPr txBox="1"/>
          <p:nvPr/>
        </p:nvSpPr>
        <p:spPr>
          <a:xfrm>
            <a:off x="3492500" y="1333500"/>
            <a:ext cx="4319588" cy="304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数组的相关概念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数组的操作方式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数组案例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函数的相关概念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函数的参数和返回值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函数的声明方式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5292725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函数的作用：封装可重复调用执行的代码块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如何创建一个函数：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2) 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封装的代码块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501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01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为什么需要函数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018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018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019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声明函数：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) {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封装的代码块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}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调用函数：函数名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);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223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23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函数的使用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23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223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223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5292725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函数的声明：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2) 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封装的代码块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1714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函数的调用：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)</a:t>
            </a:r>
          </a:p>
        </p:txBody>
      </p:sp>
      <p:grpSp>
        <p:nvGrpSpPr>
          <p:cNvPr id="5325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326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6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7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325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325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325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326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把代码封装到函数中，通过调用让代码执行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42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281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累加和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1~10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累加和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8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29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428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428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383540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关键字声明一个函数，把求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的累加和的代码放置封装成一个函数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使用函数名来调用函数，把函数内部的代码执行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530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1~10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累加和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1~10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累加和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31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531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31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参数的作用是什么？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什么是形参？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什么是实参？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63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632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函数的参数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33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633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33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633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5292725" cy="2003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参数的作用：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在函数封装的代码块中，使用参数可以在调用函数时修改指定数据，来完成不同的操作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形参：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在函数定义时，设置用来接收函数调用时传过来的数据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实参：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函数调用时，用户在小括号中传入的数据，可被形参接收，运用到函数内部的调用中</a:t>
            </a:r>
          </a:p>
        </p:txBody>
      </p:sp>
      <p:grpSp>
        <p:nvGrpSpPr>
          <p:cNvPr id="5734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736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函数的参数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735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735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735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735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35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887913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形参如何接收实参？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形参接收到实参的数据之后，在函数内部作为变量使用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837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377" name="TextBox 66"/>
          <p:cNvSpPr txBox="1">
            <a:spLocks noChangeArrowheads="1"/>
          </p:cNvSpPr>
          <p:nvPr/>
        </p:nvSpPr>
        <p:spPr bwMode="auto">
          <a:xfrm>
            <a:off x="2276475" y="1457325"/>
            <a:ext cx="4591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利用函数求任意两个数的和以及累加和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175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利用函数求任意两个数的和以及累加和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8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38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838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838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383540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声明一个函数，并定义两个形参用来接收实参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第一个形参表示开始的数值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第二个形参表示结束的数值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940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7038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利用函数求任意两个数的和以及累加和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求任意两个数的累加和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40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940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1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如果实参的个数多余形参，形参如何接收实参？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如果实参的个数少于形参，形参如何接收实参？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042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425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函数形参和实参匹配问题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函数形参和实参匹配问题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42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042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3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043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55474-7EF8-4D12-B03E-78A496AB70A8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EDCC1C4-997C-487D-B603-781FF4E2602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02FC8-F3A6-44B4-83BB-0F5A95A6EFF9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14B1A-B92C-4F4A-A036-F267E9CECB4C}"/>
              </a:ext>
            </a:extLst>
          </p:cNvPr>
          <p:cNvSpPr txBox="1"/>
          <p:nvPr/>
        </p:nvSpPr>
        <p:spPr>
          <a:xfrm>
            <a:off x="3779838" y="1450975"/>
            <a:ext cx="4319587" cy="304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能够获取、添加数组中的元素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能够独立完成冒泡排序的案例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能够根据语法书写函数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能够根据需求封装函数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能够说出形参和实参的传递过程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能够使用函数的返回值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获取函数的参数</a:t>
            </a: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CAD6B35E-24DC-4285-9E51-B78D34C4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D5CE940-A7A7-482F-BCA4-59E6A0E7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5292725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如果实参的个数多余形参，形参如何接收实参？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如果实参的个数多余形参，形参将按照顺序依次接收实参，剩余的实参不被接收值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如果实参的个数少于形参，形参如何接收实参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如果实参的个数少于形参，形参将按照顺序依次接收实参，多余的形参接收不到实参，默认值为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4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145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6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6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函数形参和实参匹配问题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4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144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144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145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145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5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45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关键词指定函数返回值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34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4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函数的返回值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5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35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在定义函数时使用形参接收需要比较的数据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在函数的执行最后通过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语句返回最大值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45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521" name="TextBox 66"/>
          <p:cNvSpPr txBox="1">
            <a:spLocks noChangeArrowheads="1"/>
          </p:cNvSpPr>
          <p:nvPr/>
        </p:nvSpPr>
        <p:spPr bwMode="auto">
          <a:xfrm>
            <a:off x="2847975" y="1457325"/>
            <a:ext cx="344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利用函数求两个数的最大值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利用函数求两个数的最大值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52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3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452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645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383540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声明一个函数，并定义两个形参用来接收需要比较的数值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在函数最后通过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语句返回最大值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554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7038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利用函数求两个数的最大值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利用函数求两个数的最大值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55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555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5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如何记录最大值？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65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569" name="TextBox 66"/>
          <p:cNvSpPr txBox="1">
            <a:spLocks noChangeArrowheads="1"/>
          </p:cNvSpPr>
          <p:nvPr/>
        </p:nvSpPr>
        <p:spPr bwMode="auto">
          <a:xfrm>
            <a:off x="2847975" y="1457325"/>
            <a:ext cx="344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利用函数求数组中的最大值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利用函数求数组中的最大值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57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657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665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383540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声明一个函数，并定义一个形参用来接收目标数组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在函数最后通过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语句返回数组中的最大值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759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7038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利用函数求数组中的最大值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利用函数求数组中的最大值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60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760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60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861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617" name="TextBox 66"/>
          <p:cNvSpPr txBox="1">
            <a:spLocks noChangeArrowheads="1"/>
          </p:cNvSpPr>
          <p:nvPr/>
        </p:nvSpPr>
        <p:spPr bwMode="auto">
          <a:xfrm>
            <a:off x="2276475" y="1457325"/>
            <a:ext cx="4591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终止函数并且只能返回一个值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73993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28.1 return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终止函数并且只能返回一个值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62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862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62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862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52927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函数中如果执行了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语句，即结束当前函数，不再继续向下执行代码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函数中只能有一个返回值，即使写了多个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，也只能执行第一个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函数中只能返回一个具体的数据，如果返回了多个数据，则只会返回最后一个数据</a:t>
            </a:r>
          </a:p>
        </p:txBody>
      </p:sp>
      <p:grpSp>
        <p:nvGrpSpPr>
          <p:cNvPr id="6963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96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5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5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175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28.2 return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终止函数并且只能返回一个值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3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963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963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4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964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964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4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4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066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0665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个注意事项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29.1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函数返回值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个注意事项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66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7066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67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067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52927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关键词指定函数返回值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函数中如果执行了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语句，即结束当前函数，不再继续向下执行代码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函数中如果没有指定返回值，则函数默认返回值为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68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7169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0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0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29.2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函数返回值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个注意事项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68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7168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7168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7169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7169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9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69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数组：存储若干数据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22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672013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理解函数的功能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，封装部分代码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，类似于功能工具，加工原料（实参），返回结果（返回值）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271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71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通过榨汁机看透函数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通过榨汁机看透函数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71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1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271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3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7373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6911975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声明函数的关键字是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函数的返回值的关键字是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函数定义的时候设置的参数叫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，函数调用的时候传入的数据叫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382ED050-CFA2-4195-B9AD-BAC06FBCF51B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75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7475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BD60A-44F6-4F06-B972-9784986DC5CE}"/>
              </a:ext>
            </a:extLst>
          </p:cNvPr>
          <p:cNvSpPr txBox="1"/>
          <p:nvPr/>
        </p:nvSpPr>
        <p:spPr>
          <a:xfrm>
            <a:off x="2232025" y="1779588"/>
            <a:ext cx="67325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声明函数的关键字是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函数的返回值的关键字是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return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函数定义的时候设置的参数叫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形参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，函数调用的时候传入的数据叫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实参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CF4B5172-30D5-4FFA-A46E-0E856118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数组：可存储多个数据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33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321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什么是数组以及创建方式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什么是数组以及创建方式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2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332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4319588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数组：一组数据的集合，使用一个变量同时存储多个数据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创建数组的方式：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new Array()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[ 1,2,” demo  ”];</a:t>
            </a:r>
          </a:p>
          <a:p>
            <a:pPr marL="1714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数组中的数据成为数组的元素，元素的数据类型没有限制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3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43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什么是数组以及创建方式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434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434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434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435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4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6099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如何把数组中的元素取出来？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如果获取数组中不存在的元素时，获取到的值是什么？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53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36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访问数组元素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访问数组元素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7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537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53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2751</Words>
  <Application>Microsoft Office PowerPoint</Application>
  <PresentationFormat>全屏显示(16:9)</PresentationFormat>
  <Paragraphs>501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微软雅黑</vt:lpstr>
      <vt:lpstr>Arial</vt:lpstr>
      <vt:lpstr>Wingdings</vt:lpstr>
      <vt:lpstr>宋体</vt:lpstr>
      <vt:lpstr>Segoe UI</vt:lpstr>
      <vt:lpstr>黑体</vt:lpstr>
      <vt:lpstr>Calibri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269</cp:revision>
  <dcterms:created xsi:type="dcterms:W3CDTF">2015-06-29T07:19:00Z</dcterms:created>
  <dcterms:modified xsi:type="dcterms:W3CDTF">2021-07-07T02:40:53Z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