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  <p:sldMasterId id="2147483651" r:id="rId2"/>
    <p:sldMasterId id="2147483665" r:id="rId3"/>
    <p:sldMasterId id="2147483660" r:id="rId4"/>
  </p:sldMasterIdLst>
  <p:notesMasterIdLst>
    <p:notesMasterId r:id="rId66"/>
  </p:notesMasterIdLst>
  <p:handoutMasterIdLst>
    <p:handoutMasterId r:id="rId67"/>
  </p:handoutMasterIdLst>
  <p:sldIdLst>
    <p:sldId id="281" r:id="rId5"/>
    <p:sldId id="362" r:id="rId6"/>
    <p:sldId id="363" r:id="rId7"/>
    <p:sldId id="335" r:id="rId8"/>
    <p:sldId id="334" r:id="rId9"/>
    <p:sldId id="368" r:id="rId10"/>
    <p:sldId id="357" r:id="rId11"/>
    <p:sldId id="369" r:id="rId12"/>
    <p:sldId id="361" r:id="rId13"/>
    <p:sldId id="370" r:id="rId14"/>
    <p:sldId id="397" r:id="rId15"/>
    <p:sldId id="371" r:id="rId16"/>
    <p:sldId id="398" r:id="rId17"/>
    <p:sldId id="372" r:id="rId18"/>
    <p:sldId id="399" r:id="rId19"/>
    <p:sldId id="373" r:id="rId20"/>
    <p:sldId id="374" r:id="rId21"/>
    <p:sldId id="400" r:id="rId22"/>
    <p:sldId id="375" r:id="rId23"/>
    <p:sldId id="401" r:id="rId24"/>
    <p:sldId id="376" r:id="rId25"/>
    <p:sldId id="377" r:id="rId26"/>
    <p:sldId id="402" r:id="rId27"/>
    <p:sldId id="378" r:id="rId28"/>
    <p:sldId id="403" r:id="rId29"/>
    <p:sldId id="379" r:id="rId30"/>
    <p:sldId id="380" r:id="rId31"/>
    <p:sldId id="404" r:id="rId32"/>
    <p:sldId id="381" r:id="rId33"/>
    <p:sldId id="358" r:id="rId34"/>
    <p:sldId id="382" r:id="rId35"/>
    <p:sldId id="383" r:id="rId36"/>
    <p:sldId id="405" r:id="rId37"/>
    <p:sldId id="364" r:id="rId38"/>
    <p:sldId id="365" r:id="rId39"/>
    <p:sldId id="384" r:id="rId40"/>
    <p:sldId id="406" r:id="rId41"/>
    <p:sldId id="385" r:id="rId42"/>
    <p:sldId id="386" r:id="rId43"/>
    <p:sldId id="407" r:id="rId44"/>
    <p:sldId id="387" r:id="rId45"/>
    <p:sldId id="408" r:id="rId46"/>
    <p:sldId id="388" r:id="rId47"/>
    <p:sldId id="409" r:id="rId48"/>
    <p:sldId id="389" r:id="rId49"/>
    <p:sldId id="410" r:id="rId50"/>
    <p:sldId id="390" r:id="rId51"/>
    <p:sldId id="411" r:id="rId52"/>
    <p:sldId id="391" r:id="rId53"/>
    <p:sldId id="412" r:id="rId54"/>
    <p:sldId id="392" r:id="rId55"/>
    <p:sldId id="413" r:id="rId56"/>
    <p:sldId id="393" r:id="rId57"/>
    <p:sldId id="394" r:id="rId58"/>
    <p:sldId id="414" r:id="rId59"/>
    <p:sldId id="415" r:id="rId60"/>
    <p:sldId id="395" r:id="rId61"/>
    <p:sldId id="416" r:id="rId62"/>
    <p:sldId id="366" r:id="rId63"/>
    <p:sldId id="367" r:id="rId64"/>
    <p:sldId id="396" r:id="rId65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68"/>
      <p:bold r:id="rId69"/>
    </p:embeddedFont>
    <p:embeddedFont>
      <p:font typeface="Segoe UI" panose="020B0502040204020203" pitchFamily="34" charset="0"/>
      <p:regular r:id="rId70"/>
      <p:bold r:id="rId71"/>
      <p:italic r:id="rId72"/>
      <p:boldItalic r:id="rId73"/>
    </p:embeddedFont>
    <p:embeddedFont>
      <p:font typeface="黑体" panose="02010609060101010101" pitchFamily="49" charset="-122"/>
      <p:regular r:id="rId74"/>
    </p:embeddedFont>
    <p:embeddedFont>
      <p:font typeface="Calibri" panose="020F0502020204030204" pitchFamily="34" charset="0"/>
      <p:regular r:id="rId75"/>
      <p:bold r:id="rId76"/>
      <p:italic r:id="rId77"/>
      <p:boldItalic r:id="rId78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5D5"/>
    <a:srgbClr val="17375E"/>
    <a:srgbClr val="EFF7FF"/>
    <a:srgbClr val="79AFFF"/>
    <a:srgbClr val="E6F0FF"/>
    <a:srgbClr val="FFFFFF"/>
    <a:srgbClr val="F69898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956" autoAdjust="0"/>
    <p:restoredTop sz="94620" autoAdjust="0"/>
  </p:normalViewPr>
  <p:slideViewPr>
    <p:cSldViewPr>
      <p:cViewPr varScale="1">
        <p:scale>
          <a:sx n="111" d="100"/>
          <a:sy n="111" d="100"/>
        </p:scale>
        <p:origin x="72" y="1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font" Target="fonts/font1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font" Target="fonts/font7.fntdata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5.fntdata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font" Target="fonts/font9.fntdata"/><Relationship Id="rId7" Type="http://schemas.openxmlformats.org/officeDocument/2006/relationships/slide" Target="slides/slide3.xml"/><Relationship Id="rId71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9E778F0-63F6-43A7-B362-F02C116186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0870AE-A3C2-4B2E-A676-D9C201C22A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fld id="{DF120EBE-01E8-4FC9-8369-9F70F2A79780}" type="datetimeFigureOut">
              <a:rPr lang="zh-CN" altLang="en-US"/>
              <a:pPr>
                <a:defRPr/>
              </a:pPr>
              <a:t>2021/7/12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2FCA46-6092-4C10-820F-0702253E67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0D055F-99AF-4101-901B-F29BF766E3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3A87663-6A27-425F-BC04-F0A1810B2D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E3E18EB-4EE4-4529-A0C0-3C35CEDA7A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7DD71E-7B89-4556-8A87-58CA160DCD6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21E52C8-2023-41DD-8100-156D4C966D25}" type="datetimeFigureOut">
              <a:rPr lang="zh-CN" altLang="en-US"/>
              <a:pPr>
                <a:defRPr/>
              </a:pPr>
              <a:t>2021/7/12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C4B5E091-501D-462A-9699-12895F82FE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FA2D719-782B-4330-915E-93FBF6F18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6B748-140D-44F3-9E6D-4F49AFA3F2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94E07B-0AA3-404D-B869-C0A4AE0D23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3858302-1870-4C9D-9D7B-A1A9711CDA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65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916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07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08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0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2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8501E385-E7D3-4A26-966B-42302984D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C65D0128-3EB4-41FA-A6DE-E5CFB9598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90D745CE-A895-4F26-9D34-5F297790E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442EB79A-B22A-4EEC-A313-3C973ED2F7E5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28DF1EB2-39DE-4510-8317-F7015E8E1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A3829839-FE77-47FC-AB52-6A1DE7CBCC92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32F95E33-3A4D-42E0-80A5-E5EB8CC5F3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3-&#21033;&#29992;&#20989;&#25968;&#32763;&#36716;&#25968;&#32452;.avi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4-&#20989;&#25968;&#23553;&#35013;&#20882;&#27873;&#25490;&#24207;.avi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5-&#21033;&#29992;&#20989;&#25968;&#21028;&#26029;&#38384;&#24180;.avi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6-&#20989;&#25968;&#21487;&#20197;&#35843;&#29992;&#21478;&#22806;&#19968;&#20010;&#20989;&#25968;.avi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7-&#36755;&#20986;2&#26376;&#20221;&#22825;&#25968;.avi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8-&#20989;&#25968;&#30340;&#20004;&#31181;&#22768;&#26126;&#26041;&#24335;.avi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9-&#20316;&#29992;&#22495;&#23548;&#35835;.avi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0-JavaScript&#20316;&#29992;&#22495;.avi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1-&#20840;&#23616;&#21464;&#37327;&#21644;&#23616;&#37096;&#21464;&#37327;.avi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2-JavaScript&#27809;&#26377;&#22359;&#32423;&#20316;&#29992;&#22495;&#23601;.avi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3-&#20316;&#29992;&#22495;&#38142;.avi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4-&#20316;&#29992;&#22495;&#38142;&#26696;&#20363;.avi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5-JavaScript&#39044;&#35299;&#26512;&#23548;&#35835;.avi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6-&#39044;&#35299;&#26512;.avi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7-&#39044;&#35299;&#26512;&#26696;&#20363;.avi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8-&#23545;&#35937;&#23548;&#35835;.avi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9-&#20160;&#20040;&#26159;&#23545;&#35937;&#20197;&#21450;&#20026;&#20160;&#20040;&#38656;&#35201;&#23545;&#35937;.avi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0-&#21033;&#29992;&#23545;&#35937;&#23383;&#38754;&#37327;&#21019;&#24314;&#23545;&#35937;.avi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1-&#21464;&#37327;&#23646;&#24615;&#20989;&#25968;&#26041;&#27861;&#30340;&#21306;&#21035;.avi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2-&#21033;&#29992;new%20Object&#21019;&#24314;&#23545;&#35937;.avi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3-&#25105;&#20204;&#20026;&#20160;&#20040;&#38656;&#35201;&#26500;&#36896;&#20989;&#25968;.avi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4-&#26500;&#36896;&#20989;&#25968;&#21019;&#24314;&#23545;&#35937;&#65288;&#19978;&#65289;.avi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5-&#26500;&#36896;&#20989;&#25968;&#21019;&#24314;&#23545;&#35937;&#65288;&#19979;&#65289;.avi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6-&#26500;&#36896;&#20989;&#25968;&#21644;&#23545;&#35937;&#21306;&#21035;.avi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7-new&#20851;&#38190;&#23383;&#25191;&#34892;&#36807;&#31243;.avi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8-&#36941;&#21382;&#23545;&#35937;.avi" TargetMode="Externa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1-arguments&#20351;&#29992;.avi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9-&#23567;&#32467;&#21644;&#20316;&#19994;.avi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2-&#21033;&#29992;&#20989;&#25968;&#27714;&#20219;&#24847;&#20010;&#25968;&#30340;&#26368;&#22823;&#20540;.avi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1ECDCA-134C-4436-967D-85D03467E998}"/>
              </a:ext>
            </a:extLst>
          </p:cNvPr>
          <p:cNvSpPr txBox="1"/>
          <p:nvPr/>
        </p:nvSpPr>
        <p:spPr>
          <a:xfrm>
            <a:off x="2073275" y="2211388"/>
            <a:ext cx="4953000" cy="646112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基础语法</a:t>
            </a: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639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393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利用函数翻转数组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利用函数翻转数组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396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0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16397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1639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12F4E24B-4EA5-4D1E-8815-A1D9522DD0E0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306BF32F-5FCE-43E7-980C-BDAF29A5BFF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D3A84E1-3FF2-434E-BD7B-E8731E8E7E1A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768113-0EA9-4998-98A5-0D845B0424D7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动动手，练一下这个案例吧！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87F4C158-B911-4267-B164-BDAB00F9E11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BF765198-E100-4FEC-BF93-CF89E291A453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8446E0-62C8-4964-941F-6957BD2B39BD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692AF4-99B6-409B-B921-C4FD7ED901C3}"/>
              </a:ext>
            </a:extLst>
          </p:cNvPr>
          <p:cNvSpPr txBox="1"/>
          <p:nvPr/>
        </p:nvSpPr>
        <p:spPr>
          <a:xfrm>
            <a:off x="2681288" y="3362325"/>
            <a:ext cx="2943225" cy="1033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完成翻转数组逻辑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把翻转数组的逻辑封装到函数中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在函数中，通过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关键词返回接收翻转结果的新数组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27FA91-7444-4B9B-8C6A-97D99766377C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1E4A353-1299-48EB-BF88-A90B3AAA751A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07B557F6-8B49-4D4A-9A42-76A6DA2E0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A00B2A3F-325D-49D7-967F-BD1458B9E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7ED23A48-60B6-4C38-A217-C4A8FC265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0516CDA7-852A-4B25-966A-B74C5DB5A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46F47213-008E-40B8-B791-9F3B7AB3E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507BFD65-833C-4364-BAAB-F0D10A160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48DEB8EF-599B-4E2F-98E3-DCBAF8FE7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CC0A21A2-703C-48CE-A669-8726A3FD1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7421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70E78A9C-9092-4BA5-904C-8AE695594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利用函数翻转数组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4E5385-8F76-4EE0-8955-D491EA0D5479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利用函数翻转数组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42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92B260C3-1481-47D9-AADA-2B9D2D297F1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0020A165-07D0-4096-AD0E-5D01063BF7E1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17425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D4FAADF-61C2-4D4F-A0C3-739057FCF89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27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4779963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按照冒泡排序的形式排列数组，函数定义一个形参接收数组实参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在函数内部通过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返回排序好的数组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844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441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函数封装冒泡排序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函数封装冒泡排序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444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5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18445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1844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12F4E24B-4EA5-4D1E-8815-A1D9522DD0E0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306BF32F-5FCE-43E7-980C-BDAF29A5BFF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D3A84E1-3FF2-434E-BD7B-E8731E8E7E1A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768113-0EA9-4998-98A5-0D845B0424D7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动动手，练一下这个案例吧！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87F4C158-B911-4267-B164-BDAB00F9E11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BF765198-E100-4FEC-BF93-CF89E291A453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8446E0-62C8-4964-941F-6957BD2B39BD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692AF4-99B6-409B-B921-C4FD7ED901C3}"/>
              </a:ext>
            </a:extLst>
          </p:cNvPr>
          <p:cNvSpPr txBox="1"/>
          <p:nvPr/>
        </p:nvSpPr>
        <p:spPr>
          <a:xfrm>
            <a:off x="2681288" y="3362325"/>
            <a:ext cx="3330575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完成冒泡排序逻辑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把冒泡排序的逻辑封装到函数中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在函数中，通过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关键词返回排序后数组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27FA91-7444-4B9B-8C6A-97D99766377C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1E4A353-1299-48EB-BF88-A90B3AAA751A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07B557F6-8B49-4D4A-9A42-76A6DA2E0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A00B2A3F-325D-49D7-967F-BD1458B9E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7ED23A48-60B6-4C38-A217-C4A8FC265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0516CDA7-852A-4B25-966A-B74C5DB5A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46F47213-008E-40B8-B791-9F3B7AB3E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507BFD65-833C-4364-BAAB-F0D10A160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48DEB8EF-599B-4E2F-98E3-DCBAF8FE7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CC0A21A2-703C-48CE-A669-8726A3FD1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946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70E78A9C-9092-4BA5-904C-8AE695594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函数封装冒泡排序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4E5385-8F76-4EE0-8955-D491EA0D5479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函数封装冒泡排序</a:t>
            </a:r>
          </a:p>
        </p:txBody>
      </p:sp>
      <p:grpSp>
        <p:nvGrpSpPr>
          <p:cNvPr id="1947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92B260C3-1481-47D9-AADA-2B9D2D297F1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0020A165-07D0-4096-AD0E-5D01063BF7E1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19473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D4FAADF-61C2-4D4F-A0C3-739057FCF89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475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55315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通过一个形参接收要检测的年份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关键词返回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表示是否是闰年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048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489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利用函数判断闰年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利用函数判断闰年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49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9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20493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2049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12F4E24B-4EA5-4D1E-8815-A1D9522DD0E0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306BF32F-5FCE-43E7-980C-BDAF29A5BFF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D3A84E1-3FF2-434E-BD7B-E8731E8E7E1A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768113-0EA9-4998-98A5-0D845B0424D7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动动手，练一下这个案例吧！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87F4C158-B911-4267-B164-BDAB00F9E11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BF765198-E100-4FEC-BF93-CF89E291A453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8446E0-62C8-4964-941F-6957BD2B39BD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692AF4-99B6-409B-B921-C4FD7ED901C3}"/>
              </a:ext>
            </a:extLst>
          </p:cNvPr>
          <p:cNvSpPr txBox="1"/>
          <p:nvPr/>
        </p:nvSpPr>
        <p:spPr>
          <a:xfrm>
            <a:off x="2681288" y="3362325"/>
            <a:ext cx="3330575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通过一个形参接收年份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通过条件判断是否是闰年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关键词返回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表示是否是闰年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27FA91-7444-4B9B-8C6A-97D99766377C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1E4A353-1299-48EB-BF88-A90B3AAA751A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07B557F6-8B49-4D4A-9A42-76A6DA2E0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A00B2A3F-325D-49D7-967F-BD1458B9E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7ED23A48-60B6-4C38-A217-C4A8FC265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0516CDA7-852A-4B25-966A-B74C5DB5A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46F47213-008E-40B8-B791-9F3B7AB3E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507BFD65-833C-4364-BAAB-F0D10A160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48DEB8EF-599B-4E2F-98E3-DCBAF8FE7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CC0A21A2-703C-48CE-A669-8726A3FD1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1517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70E78A9C-9092-4BA5-904C-8AE695594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利用函数判断闰年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4E5385-8F76-4EE0-8955-D491EA0D5479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利用函数判断闰年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52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92B260C3-1481-47D9-AADA-2B9D2D297F1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0020A165-07D0-4096-AD0E-5D01063BF7E1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21521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D4FAADF-61C2-4D4F-A0C3-739057FCF89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23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调用一个函数，即是把函数内部的操作执行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函数可以相互调用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253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2537" name="TextBox 66"/>
          <p:cNvSpPr txBox="1">
            <a:spLocks noChangeArrowheads="1"/>
          </p:cNvSpPr>
          <p:nvPr/>
        </p:nvSpPr>
        <p:spPr bwMode="auto">
          <a:xfrm>
            <a:off x="2847975" y="1457325"/>
            <a:ext cx="3448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函数可以调用另外一个函数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函数可以调用另外一个函数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54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4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2541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73187" y="3195637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闰年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29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平年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4584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585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月份天数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月份天数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588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59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24589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24590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12F4E24B-4EA5-4D1E-8815-A1D9522DD0E0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306BF32F-5FCE-43E7-980C-BDAF29A5BFF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D3A84E1-3FF2-434E-BD7B-E8731E8E7E1A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768113-0EA9-4998-98A5-0D845B0424D7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动动手，练一下这个案例吧！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87F4C158-B911-4267-B164-BDAB00F9E11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BF765198-E100-4FEC-BF93-CF89E291A453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8446E0-62C8-4964-941F-6957BD2B39BD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692AF4-99B6-409B-B921-C4FD7ED901C3}"/>
              </a:ext>
            </a:extLst>
          </p:cNvPr>
          <p:cNvSpPr txBox="1"/>
          <p:nvPr/>
        </p:nvSpPr>
        <p:spPr>
          <a:xfrm>
            <a:off x="2681288" y="3362325"/>
            <a:ext cx="3330575" cy="1033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prompt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获取用户输入的年份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通过调用“判断闰年”函数来判断是否是闰年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“判断闰年”函数返回值是布尔值，可以通过返回值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来判断指定年份是否是闰年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27FA91-7444-4B9B-8C6A-97D99766377C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1E4A353-1299-48EB-BF88-A90B3AAA751A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07B557F6-8B49-4D4A-9A42-76A6DA2E0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A00B2A3F-325D-49D7-967F-BD1458B9E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7ED23A48-60B6-4C38-A217-C4A8FC265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0516CDA7-852A-4B25-966A-B74C5DB5A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46F47213-008E-40B8-B791-9F3B7AB3E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507BFD65-833C-4364-BAAB-F0D10A160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48DEB8EF-599B-4E2F-98E3-DCBAF8FE7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CC0A21A2-703C-48CE-A669-8726A3FD1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5613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70E78A9C-9092-4BA5-904C-8AE695594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月份天数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4E5385-8F76-4EE0-8955-D491EA0D5479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月份天数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61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92B260C3-1481-47D9-AADA-2B9D2D297F1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0020A165-07D0-4096-AD0E-5D01063BF7E1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25617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D4FAADF-61C2-4D4F-A0C3-739057FCF89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619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通过函数关键字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function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定义函数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-----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命名函数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通过函数表达式定义函数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-----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匿名函数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663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633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函数的两种声明方式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8.1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函数的两种声明方式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636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2663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4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663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3A631026-7029-49ED-8E76-4B3EB1903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昨日复习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6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昨日复习</a:t>
            </a:r>
          </a:p>
        </p:txBody>
      </p:sp>
      <p:pic>
        <p:nvPicPr>
          <p:cNvPr id="8197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10">
            <a:extLst>
              <a:ext uri="{FF2B5EF4-FFF2-40B4-BE49-F238E27FC236}">
                <a16:creationId xmlns:a16="http://schemas.microsoft.com/office/drawing/2014/main" id="{47EC4080-57C0-468D-A221-958FB7746BD0}"/>
              </a:ext>
            </a:extLst>
          </p:cNvPr>
          <p:cNvSpPr txBox="1"/>
          <p:nvPr/>
        </p:nvSpPr>
        <p:spPr>
          <a:xfrm>
            <a:off x="2232025" y="1779588"/>
            <a:ext cx="6804025" cy="2613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数组的长度通过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属性获取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数组的索引值从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开始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数组元素的最大索引值是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声明函数的关键字是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函数的返回值的关键字是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函数定义的时候设置的参数叫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，函数调用的时候传入的数据叫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软件系统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9AFB67-C023-4001-AC08-0BACAEE7C153}"/>
              </a:ext>
            </a:extLst>
          </p:cNvPr>
          <p:cNvSpPr txBox="1"/>
          <p:nvPr/>
        </p:nvSpPr>
        <p:spPr>
          <a:xfrm>
            <a:off x="2232025" y="1779588"/>
            <a:ext cx="4319588" cy="1760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function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关键字定义函数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命名函数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通过函数表达式定义函数 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--- 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匿名函数  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var </a:t>
            </a: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fn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 = function( ) {  };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fn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是变量名，不是函数名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fn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是变量，只不过变量存储的是函数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，函数表达式创建的函数可以通过“变量名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”来调用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，函数表达式也可以定义形参和调用传入实参</a:t>
            </a:r>
          </a:p>
        </p:txBody>
      </p:sp>
      <p:grpSp>
        <p:nvGrpSpPr>
          <p:cNvPr id="27651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27667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68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9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0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71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2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3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A6222AB-4098-4F90-9BD0-9F9F988E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8.2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函数的两种声明方式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3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2765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1BB6746-FF6A-4703-91A0-132A88633BF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0832BFA0-CF7D-4A28-A2FC-738ECCA08F36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27655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6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7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27658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27662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3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659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548354B-A866-4981-8788-6041E019B587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661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868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681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作用域导读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9.1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作用域导读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684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687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8685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什么是作用域？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作用域的基本作用是什么？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作用域的分类是哪两种？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9704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705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10.1 JavaScript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作用域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708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2970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71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9710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9AFB67-C023-4001-AC08-0BACAEE7C153}"/>
              </a:ext>
            </a:extLst>
          </p:cNvPr>
          <p:cNvSpPr txBox="1"/>
          <p:nvPr/>
        </p:nvSpPr>
        <p:spPr>
          <a:xfrm>
            <a:off x="2232025" y="1779588"/>
            <a:ext cx="4319588" cy="2003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作用域：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代码名字（变量）在某个范围内起作用和效果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作用域的基本作用：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为了提高程序的可靠性更重要的是减少命名冲突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作用域的分类：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全局作用域：整个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script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 或者是一个单独的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局部作用域：在函数内部就是局部作用域 这个代码的名字只在函数内部起效果和作用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723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30739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40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1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2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43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4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5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A6222AB-4098-4F90-9BD0-9F9F988E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10.2 JavaScript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作用域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25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3072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1BB6746-FF6A-4703-91A0-132A88633BF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0832BFA0-CF7D-4A28-A2FC-738ECCA08F36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30727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8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9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30730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30734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5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6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31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548354B-A866-4981-8788-6041E019B587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733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什么是全局变量？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什么是局部变量？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175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1753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全局变量和局部变量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11.1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全局变量和局部变量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756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3175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6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175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9AFB67-C023-4001-AC08-0BACAEE7C153}"/>
              </a:ext>
            </a:extLst>
          </p:cNvPr>
          <p:cNvSpPr txBox="1"/>
          <p:nvPr/>
        </p:nvSpPr>
        <p:spPr>
          <a:xfrm>
            <a:off x="2232025" y="1779588"/>
            <a:ext cx="4643438" cy="1760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全局变量：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全局作用域下声明的变量，在全局下都可以使用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 如果在函数内部没有声明直接赋值的变量也属于全局变量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局部变量：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在局部作用域下声明的变量，在函数内部可以使用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注意： 函数的形参也可以看做是局部变量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771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32787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88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9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0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91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2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3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A6222AB-4098-4F90-9BD0-9F9F988E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11.2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全局变量和局部变量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73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3277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1BB6746-FF6A-4703-91A0-132A88633BF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0832BFA0-CF7D-4A28-A2FC-738ECCA08F36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32775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6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7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32778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32782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3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4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779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548354B-A866-4981-8788-6041E019B587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781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没有块级作用域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中只有函数能够限制作用域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4824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4825" name="TextBox 66"/>
          <p:cNvSpPr txBox="1">
            <a:spLocks noChangeArrowheads="1"/>
          </p:cNvSpPr>
          <p:nvPr/>
        </p:nvSpPr>
        <p:spPr bwMode="auto">
          <a:xfrm>
            <a:off x="2674938" y="1457325"/>
            <a:ext cx="3794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没有块级作用域就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12.1 JavaScript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没有块级作用域就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4828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831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4829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5103813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局部作用域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什么是作用域链？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584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5849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作用域链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13.1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作用域链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852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3585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85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585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9AFB67-C023-4001-AC08-0BACAEE7C153}"/>
              </a:ext>
            </a:extLst>
          </p:cNvPr>
          <p:cNvSpPr txBox="1"/>
          <p:nvPr/>
        </p:nvSpPr>
        <p:spPr>
          <a:xfrm>
            <a:off x="2232025" y="1779588"/>
            <a:ext cx="4643438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作用域链：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当在某个作用域中访问某个变量时，如果当前作用域中没有该变量，则会依次向上访问上层作用域中的变量。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867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36883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84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5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6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87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8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9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A6222AB-4098-4F90-9BD0-9F9F988E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13.2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作用域链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69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3687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1BB6746-FF6A-4703-91A0-132A88633BF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0832BFA0-CF7D-4A28-A2FC-738ECCA08F36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36871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72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3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36874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36878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9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0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75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548354B-A866-4981-8788-6041E019B587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877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学会画图分析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789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7897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作用域链案例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14.1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作用域链案例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900" name="组合 5"/>
          <p:cNvGrpSpPr>
            <a:grpSpLocks/>
          </p:cNvGrpSpPr>
          <p:nvPr/>
        </p:nvGrpSpPr>
        <p:grpSpPr bwMode="auto">
          <a:xfrm>
            <a:off x="34925" y="4052888"/>
            <a:ext cx="288925" cy="214312"/>
            <a:chOff x="34925" y="4052888"/>
            <a:chExt cx="288925" cy="21431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A7866DD-AC3E-40A9-97AC-B3F7B77AFFF1}"/>
                </a:ext>
              </a:extLst>
            </p:cNvPr>
            <p:cNvSpPr/>
            <p:nvPr/>
          </p:nvSpPr>
          <p:spPr bwMode="auto">
            <a:xfrm>
              <a:off x="90488" y="4073525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00810BD-BCA8-4E73-AA09-B951FFFEA4C6}"/>
                </a:ext>
              </a:extLst>
            </p:cNvPr>
            <p:cNvSpPr txBox="1"/>
            <p:nvPr/>
          </p:nvSpPr>
          <p:spPr bwMode="auto">
            <a:xfrm>
              <a:off x="34925" y="4052888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演</a:t>
              </a:r>
            </a:p>
          </p:txBody>
        </p:sp>
      </p:grpSp>
      <p:grpSp>
        <p:nvGrpSpPr>
          <p:cNvPr id="3790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90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790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F1B51D6-5D08-4686-ACBC-FE196469DD31}"/>
              </a:ext>
            </a:extLst>
          </p:cNvPr>
          <p:cNvSpPr txBox="1"/>
          <p:nvPr/>
        </p:nvSpPr>
        <p:spPr>
          <a:xfrm>
            <a:off x="2232025" y="1779588"/>
            <a:ext cx="6661150" cy="2613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数组的长度通过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length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属性获取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数组的索引值从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件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开始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中元素的最大索引值是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arr.length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- 1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系</a:t>
            </a:r>
            <a:endParaRPr lang="en-US" altLang="zh-CN" sz="1400" u="sng" dirty="0">
              <a:solidFill>
                <a:schemeClr val="bg1"/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声明函数的关键字是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function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函数的返回值的关键字是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return</a:t>
            </a:r>
            <a:endParaRPr lang="en-US" altLang="zh-CN" sz="1400" dirty="0">
              <a:solidFill>
                <a:srgbClr val="FF0000"/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函数定义的时候设置的参数叫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形参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，函数调用的时候传入的数据叫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实参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19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昨日复习</a:t>
            </a:r>
          </a:p>
        </p:txBody>
      </p:sp>
      <p:pic>
        <p:nvPicPr>
          <p:cNvPr id="9221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占位符 1">
            <a:extLst>
              <a:ext uri="{FF2B5EF4-FFF2-40B4-BE49-F238E27FC236}">
                <a16:creationId xmlns:a16="http://schemas.microsoft.com/office/drawing/2014/main" id="{950DF93C-5193-498A-833F-54BAFE07D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昨日复习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DF30F00-8D0A-49FA-97CA-290DD6C1C6CE}"/>
              </a:ext>
            </a:extLst>
          </p:cNvPr>
          <p:cNvSpPr txBox="1"/>
          <p:nvPr/>
        </p:nvSpPr>
        <p:spPr>
          <a:xfrm>
            <a:off x="2232025" y="1779588"/>
            <a:ext cx="4319588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画图演示分析案例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8915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38931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32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3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4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35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7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E4231F5B-91CA-42A9-A391-C12B5E3AB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14.2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作用域链案例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17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3891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2B6C805B-EC2D-4846-89CF-83AAA736927A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F8EC38B6-FA2C-4FD6-BF63-72097602F2C3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38919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20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1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</a:p>
        </p:txBody>
      </p:sp>
      <p:grpSp>
        <p:nvGrpSpPr>
          <p:cNvPr id="38922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38926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7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8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23" name="组合 8"/>
          <p:cNvGrpSpPr>
            <a:grpSpLocks/>
          </p:cNvGrpSpPr>
          <p:nvPr/>
        </p:nvGrpSpPr>
        <p:grpSpPr bwMode="auto">
          <a:xfrm>
            <a:off x="34925" y="4052888"/>
            <a:ext cx="288925" cy="214312"/>
            <a:chOff x="308768" y="3738562"/>
            <a:chExt cx="288925" cy="214313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59C3087-44AB-4802-940A-E4DA0B09CDBB}"/>
                </a:ext>
              </a:extLst>
            </p:cNvPr>
            <p:cNvSpPr/>
            <p:nvPr/>
          </p:nvSpPr>
          <p:spPr>
            <a:xfrm>
              <a:off x="367506" y="3759199"/>
              <a:ext cx="173037" cy="1730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925" name="TextBox 48"/>
            <p:cNvSpPr txBox="1">
              <a:spLocks noChangeArrowheads="1"/>
            </p:cNvSpPr>
            <p:nvPr/>
          </p:nvSpPr>
          <p:spPr bwMode="auto">
            <a:xfrm>
              <a:off x="308768" y="3738562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变量预解析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函数预解析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9944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9945" name="TextBox 66"/>
          <p:cNvSpPr txBox="1">
            <a:spLocks noChangeArrowheads="1"/>
          </p:cNvSpPr>
          <p:nvPr/>
        </p:nvSpPr>
        <p:spPr bwMode="auto">
          <a:xfrm>
            <a:off x="3146425" y="1457325"/>
            <a:ext cx="2851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预解析导读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15.1 JavaScript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预解析导读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9948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951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9949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1033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什么是预解析？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什么是函数预解析？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什么是变量预解析？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函数预解析和变量预解析的区别？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096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0969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预解析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16.1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预解析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972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4097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97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097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9AFB67-C023-4001-AC08-0BACAEE7C153}"/>
              </a:ext>
            </a:extLst>
          </p:cNvPr>
          <p:cNvSpPr txBox="1"/>
          <p:nvPr/>
        </p:nvSpPr>
        <p:spPr>
          <a:xfrm>
            <a:off x="2232025" y="1779588"/>
            <a:ext cx="5724525" cy="1760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预解析：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引擎会把当前作用域中的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function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提升到当前作用域的最前面执行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变量预解析（变量提升）：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把当前作用域中变量声明提升到当前作用域最前面执行，但是只提升声明操作，不提升赋值操作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函数预解析（函数提升）：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2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把当前作用域中函数声明提升到当前作用域的最前面执行，但不调用函数。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987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42003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004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5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6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007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8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9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A6222AB-4098-4F90-9BD0-9F9F988E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16.2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预解析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89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4199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1BB6746-FF6A-4703-91A0-132A88633BF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0832BFA0-CF7D-4A28-A2FC-738ECCA08F36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41991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92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3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41994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41998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9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0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995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548354B-A866-4981-8788-6041E019B587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997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1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上午复习</a:t>
            </a:r>
          </a:p>
        </p:txBody>
      </p:sp>
      <p:pic>
        <p:nvPicPr>
          <p:cNvPr id="43012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43065511-C078-4517-8014-BC82E9AE21F5}"/>
              </a:ext>
            </a:extLst>
          </p:cNvPr>
          <p:cNvSpPr txBox="1"/>
          <p:nvPr/>
        </p:nvSpPr>
        <p:spPr>
          <a:xfrm>
            <a:off x="2232025" y="1779588"/>
            <a:ext cx="4319588" cy="1751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函数中使用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可以不使用形参得到实参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全局作用域中声明的变量称为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函数的两种创建方式是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软件系统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39BF73C4-DA41-4B8D-8679-F927F3A1D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上午复习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5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上午复习</a:t>
            </a:r>
          </a:p>
        </p:txBody>
      </p:sp>
      <p:pic>
        <p:nvPicPr>
          <p:cNvPr id="44036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22AF6A-BBCC-4B41-BCE5-A4E5153BBAB2}"/>
              </a:ext>
            </a:extLst>
          </p:cNvPr>
          <p:cNvSpPr txBox="1"/>
          <p:nvPr/>
        </p:nvSpPr>
        <p:spPr>
          <a:xfrm>
            <a:off x="2232025" y="1779588"/>
            <a:ext cx="5724525" cy="1319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函数中使用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硬</a:t>
            </a:r>
            <a:r>
              <a:rPr lang="en-US" altLang="zh-CN" sz="14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arguments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可以不使用形参得到实参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全局作用域中声明的变量称为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硬</a:t>
            </a:r>
            <a:r>
              <a:rPr lang="zh-CN" altLang="en-US" sz="14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全局变量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件系统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函数的两种创建方式是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硬</a:t>
            </a:r>
            <a:r>
              <a:rPr lang="zh-CN" altLang="en-US" sz="14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函数表达式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软</a:t>
            </a:r>
            <a:r>
              <a:rPr lang="en-US" altLang="zh-CN" sz="14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function</a:t>
            </a:r>
            <a:r>
              <a:rPr lang="zh-CN" altLang="en-US" sz="14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关键词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件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44D7F976-430C-4D77-9595-61AFAF691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上午复习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608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089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预解析案例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17.1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预解析案例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609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09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46093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4609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12F4E24B-4EA5-4D1E-8815-A1D9522DD0E0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306BF32F-5FCE-43E7-980C-BDAF29A5BFF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D3A84E1-3FF2-434E-BD7B-E8731E8E7E1A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768113-0EA9-4998-98A5-0D845B0424D7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自主分析预解析的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个案例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87F4C158-B911-4267-B164-BDAB00F9E11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BF765198-E100-4FEC-BF93-CF89E291A453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8446E0-62C8-4964-941F-6957BD2B39BD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692AF4-99B6-409B-B921-C4FD7ED901C3}"/>
              </a:ext>
            </a:extLst>
          </p:cNvPr>
          <p:cNvSpPr txBox="1"/>
          <p:nvPr/>
        </p:nvSpPr>
        <p:spPr>
          <a:xfrm>
            <a:off x="2681288" y="3362325"/>
            <a:ext cx="3330575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严格遵守作用域链的分析逻辑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在每一个作用域代码开始执行之前，先把当前作用域代码进行预解析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27FA91-7444-4B9B-8C6A-97D99766377C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1E4A353-1299-48EB-BF88-A90B3AAA751A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07B557F6-8B49-4D4A-9A42-76A6DA2E0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A00B2A3F-325D-49D7-967F-BD1458B9E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7ED23A48-60B6-4C38-A217-C4A8FC265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0516CDA7-852A-4B25-966A-B74C5DB5A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46F47213-008E-40B8-B791-9F3B7AB3E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507BFD65-833C-4364-BAAB-F0D10A160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48DEB8EF-599B-4E2F-98E3-DCBAF8FE7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CC0A21A2-703C-48CE-A669-8726A3FD1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47117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70E78A9C-9092-4BA5-904C-8AE695594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17.2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预解析案例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4E5385-8F76-4EE0-8955-D491EA0D5479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预解析案例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712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92B260C3-1481-47D9-AADA-2B9D2D297F1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0020A165-07D0-4096-AD0E-5D01063BF7E1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47121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D4FAADF-61C2-4D4F-A0C3-739057FCF89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123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对象：存储数据的更好容器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813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8137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对象导读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18.1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对象导读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14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14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8141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什么是对象？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为什么要使用对象存储数据？好处有哪些？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916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9161" name="TextBox 66"/>
          <p:cNvSpPr txBox="1">
            <a:spLocks noChangeArrowheads="1"/>
          </p:cNvSpPr>
          <p:nvPr/>
        </p:nvSpPr>
        <p:spPr bwMode="auto">
          <a:xfrm>
            <a:off x="2674938" y="1457325"/>
            <a:ext cx="3794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什么是对象以及为什么需要对象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19.1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什么是对象以及为什么需要对象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164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4916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16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916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7" name="MH_Others_2">
            <a:extLst>
              <a:ext uri="{FF2B5EF4-FFF2-40B4-BE49-F238E27FC236}">
                <a16:creationId xmlns:a16="http://schemas.microsoft.com/office/drawing/2014/main" id="{64AB1EB2-E0A8-414D-9AFC-34283C1A6F6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>
            <a:extLst>
              <a:ext uri="{FF2B5EF4-FFF2-40B4-BE49-F238E27FC236}">
                <a16:creationId xmlns:a16="http://schemas.microsoft.com/office/drawing/2014/main" id="{D987CE4E-CB5B-42C4-AC3E-D676B63E65B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E4C45-E355-4804-B9F4-40CA23F63CBE}"/>
              </a:ext>
            </a:extLst>
          </p:cNvPr>
          <p:cNvSpPr txBox="1"/>
          <p:nvPr/>
        </p:nvSpPr>
        <p:spPr>
          <a:xfrm>
            <a:off x="3492500" y="1333500"/>
            <a:ext cx="4319588" cy="2246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函数的相关概念　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函数的作用域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函数的作用域链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预解析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9AFB67-C023-4001-AC08-0BACAEE7C153}"/>
              </a:ext>
            </a:extLst>
          </p:cNvPr>
          <p:cNvSpPr txBox="1"/>
          <p:nvPr/>
        </p:nvSpPr>
        <p:spPr>
          <a:xfrm>
            <a:off x="2232025" y="1779588"/>
            <a:ext cx="5724525" cy="1517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一个数据的集合，内部通过“键值对”的形式存储数据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利用对象存储数据的优势：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对象内部存储的每个数据都有对象的“键”标识指向，对开发者来说能更直观直接的使用对象准确获取数据，数据存储结构清晰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0179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50195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96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7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8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99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0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1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A6222AB-4098-4F90-9BD0-9F9F988E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19.2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什么是对象以及为什么需要对象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81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5018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1BB6746-FF6A-4703-91A0-132A88633BF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0832BFA0-CF7D-4A28-A2FC-738ECCA08F36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5018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5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50186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50190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1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2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187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548354B-A866-4981-8788-6041E019B587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189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076575"/>
            <a:ext cx="3448050" cy="1517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如何创建对象？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创建对象的三个方法中哪种最简单易用？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如何获取对象的属性？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如何调用对象的方法？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如何修改对象的指定属性？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如何给对象追加属性？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5120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1209" name="TextBox 66"/>
          <p:cNvSpPr txBox="1">
            <a:spLocks noChangeArrowheads="1"/>
          </p:cNvSpPr>
          <p:nvPr/>
        </p:nvSpPr>
        <p:spPr bwMode="auto">
          <a:xfrm>
            <a:off x="3005138" y="1457325"/>
            <a:ext cx="3133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利用对象字面量创建对象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20.1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利用对象字面量创建对象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1212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5121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21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121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9AFB67-C023-4001-AC08-0BACAEE7C153}"/>
              </a:ext>
            </a:extLst>
          </p:cNvPr>
          <p:cNvSpPr txBox="1"/>
          <p:nvPr/>
        </p:nvSpPr>
        <p:spPr>
          <a:xfrm>
            <a:off x="2232025" y="1779588"/>
            <a:ext cx="5724525" cy="3214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如何创建对象？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通过“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var obj = new Object()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”、“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var obj = { }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”、构造函数等可以创建对象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创建对象的三个方法中哪种最简单易用？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通过对象的字面量可以快速方便地创建一个对象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如何获取对象的属性？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zh-CN" altLang="en-US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属性名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  </a:t>
            </a:r>
            <a:r>
              <a:rPr lang="zh-CN" altLang="en-US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[‘</a:t>
            </a:r>
            <a:r>
              <a:rPr lang="zh-CN" altLang="en-US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属性名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’]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的方式来获取对象的指定的属性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如何调用对象的方法？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zh-CN" altLang="en-US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属性名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 )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  </a:t>
            </a:r>
            <a:r>
              <a:rPr lang="zh-CN" altLang="en-US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[‘</a:t>
            </a:r>
            <a:r>
              <a:rPr lang="zh-CN" altLang="en-US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属性名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’]( )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的方式来获取对象的指定的属性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如何修改对象的指定属性？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  </a:t>
            </a:r>
            <a:r>
              <a:rPr lang="zh-CN" altLang="en-US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属性名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或  </a:t>
            </a:r>
            <a:r>
              <a:rPr lang="zh-CN" altLang="en-US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[‘</a:t>
            </a:r>
            <a:r>
              <a:rPr lang="zh-CN" altLang="en-US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属性名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’] = </a:t>
            </a:r>
            <a:r>
              <a:rPr lang="zh-CN" altLang="en-US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的形式修改属性值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如何给对象追加属性？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  </a:t>
            </a:r>
            <a:r>
              <a:rPr lang="zh-CN" altLang="en-US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新属性名 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或  </a:t>
            </a:r>
            <a:r>
              <a:rPr lang="zh-CN" altLang="en-US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[‘</a:t>
            </a:r>
            <a:r>
              <a:rPr lang="zh-CN" altLang="en-US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新属性名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’] = </a:t>
            </a:r>
            <a:r>
              <a:rPr lang="zh-CN" altLang="en-US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的形式增加属性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2227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52243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244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5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6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247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8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9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A6222AB-4098-4F90-9BD0-9F9F988E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20.2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利用对象字面量创建对象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29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5223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1BB6746-FF6A-4703-91A0-132A88633BF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0832BFA0-CF7D-4A28-A2FC-738ECCA08F36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52231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32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3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52234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52238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9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0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235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548354B-A866-4981-8788-6041E019B587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237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变量、对象的属性  分别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函数、对象的方法   分别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5428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4281" name="TextBox 66"/>
          <p:cNvSpPr txBox="1">
            <a:spLocks noChangeArrowheads="1"/>
          </p:cNvSpPr>
          <p:nvPr/>
        </p:nvSpPr>
        <p:spPr bwMode="auto">
          <a:xfrm>
            <a:off x="3005138" y="1457325"/>
            <a:ext cx="3133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变量属性函数方法的区别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21.1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变量属性函数方法的区别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4284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5428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28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428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9AFB67-C023-4001-AC08-0BACAEE7C153}"/>
              </a:ext>
            </a:extLst>
          </p:cNvPr>
          <p:cNvSpPr txBox="1"/>
          <p:nvPr/>
        </p:nvSpPr>
        <p:spPr>
          <a:xfrm>
            <a:off x="2232025" y="1779588"/>
            <a:ext cx="5724525" cy="1760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变量和属性：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变量：单独声明并赋值，使用方式“变量名”，单独存在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属性：在对象中定义，不需要声明的，使用方式“对象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属性”，存储在对象中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函数和方法：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函数：单独声明，调用方式“函数名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”，单独存在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方法：存储在对象中，调用方式“对象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”，存储在对象中</a:t>
            </a:r>
          </a:p>
        </p:txBody>
      </p:sp>
      <p:grpSp>
        <p:nvGrpSpPr>
          <p:cNvPr id="55299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55315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16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7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8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19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0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1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A6222AB-4098-4F90-9BD0-9F9F988E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21.2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变量属性函数方法的区别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301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5530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1BB6746-FF6A-4703-91A0-132A88633BF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0832BFA0-CF7D-4A28-A2FC-738ECCA08F36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5530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30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5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55306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55310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1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2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07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548354B-A866-4981-8788-6041E019B587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309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5632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6329" name="TextBox 66"/>
          <p:cNvSpPr txBox="1">
            <a:spLocks noChangeArrowheads="1"/>
          </p:cNvSpPr>
          <p:nvPr/>
        </p:nvSpPr>
        <p:spPr bwMode="auto">
          <a:xfrm>
            <a:off x="2847975" y="1457325"/>
            <a:ext cx="3448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Object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创建对象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22.1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 Object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创建对象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6332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5633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33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633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9AFB67-C023-4001-AC08-0BACAEE7C153}"/>
              </a:ext>
            </a:extLst>
          </p:cNvPr>
          <p:cNvSpPr txBox="1"/>
          <p:nvPr/>
        </p:nvSpPr>
        <p:spPr>
          <a:xfrm>
            <a:off x="2232025" y="1779588"/>
            <a:ext cx="5724525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、使用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 Object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创建空对象对象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、利用 等号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赋值的方法 添加对象的属性和方法</a:t>
            </a:r>
          </a:p>
        </p:txBody>
      </p:sp>
      <p:grpSp>
        <p:nvGrpSpPr>
          <p:cNvPr id="57347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57363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64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5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6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67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8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9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A6222AB-4098-4F90-9BD0-9F9F988E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22.2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 Object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创建对象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49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5735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1BB6746-FF6A-4703-91A0-132A88633BF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0832BFA0-CF7D-4A28-A2FC-738ECCA08F36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57351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52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3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57354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57358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9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0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355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548354B-A866-4981-8788-6041E019B587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357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什么是构造函数？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构造函数的功能是什么？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5837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377" name="TextBox 66"/>
          <p:cNvSpPr txBox="1">
            <a:spLocks noChangeArrowheads="1"/>
          </p:cNvSpPr>
          <p:nvPr/>
        </p:nvSpPr>
        <p:spPr bwMode="auto">
          <a:xfrm>
            <a:off x="3005138" y="1457325"/>
            <a:ext cx="3133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我们为什么需要构造函数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23.1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我们为什么需要构造函数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8380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5838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38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838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9AFB67-C023-4001-AC08-0BACAEE7C153}"/>
              </a:ext>
            </a:extLst>
          </p:cNvPr>
          <p:cNvSpPr txBox="1"/>
          <p:nvPr/>
        </p:nvSpPr>
        <p:spPr>
          <a:xfrm>
            <a:off x="2232025" y="1779588"/>
            <a:ext cx="5724525" cy="1276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构造函数：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一个函数，用来创建对象的函数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构造函数的作用：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创建对象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注意：构造函数是对某一类功能函数的特别叫法，本质仍是一个普通函数</a:t>
            </a:r>
          </a:p>
        </p:txBody>
      </p:sp>
      <p:grpSp>
        <p:nvGrpSpPr>
          <p:cNvPr id="59395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59411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412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3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4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415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6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7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A6222AB-4098-4F90-9BD0-9F9F988E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23.2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我们为什么需要构造函数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397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5939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1BB6746-FF6A-4703-91A0-132A88633BF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0832BFA0-CF7D-4A28-A2FC-738ECCA08F36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59399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400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1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59402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59406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7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8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403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548354B-A866-4981-8788-6041E019B587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405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1033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构造函数的标准结构是什么？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构造函数的书写默认规范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构造函数的调用方式和普通函数的区别？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构造函数的名称必须要首字母大写吗？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60424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0425" name="TextBox 66"/>
          <p:cNvSpPr txBox="1">
            <a:spLocks noChangeArrowheads="1"/>
          </p:cNvSpPr>
          <p:nvPr/>
        </p:nvSpPr>
        <p:spPr bwMode="auto">
          <a:xfrm>
            <a:off x="3005138" y="1457325"/>
            <a:ext cx="3133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构造函数创建对象（上）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24.1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构造函数创建对象（上）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0428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6042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43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60430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7155474-7EF8-4D12-B03E-78A496AB70A8}"/>
              </a:ext>
            </a:extLst>
          </p:cNvPr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2EDCC1C4-997C-487D-B603-781FF4E2602A}"/>
              </a:ext>
            </a:extLst>
          </p:cNvPr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D902FC8-F3A6-44B4-83BB-0F5A95A6EFF9}"/>
              </a:ext>
            </a:extLst>
          </p:cNvPr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14B1A-B92C-4F4A-A036-F267E9CECB4C}"/>
              </a:ext>
            </a:extLst>
          </p:cNvPr>
          <p:cNvSpPr txBox="1"/>
          <p:nvPr/>
        </p:nvSpPr>
        <p:spPr>
          <a:xfrm>
            <a:off x="3779838" y="1093788"/>
            <a:ext cx="4319587" cy="3475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掌握函数中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arguments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的使用方式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掌握函数的两种声明方式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理解函数的作用域概念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掌握全局变量和局部变量的使用方式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掌握作用域链的概念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掌握预解析的工作原理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掌握对象的创建方式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掌握对象的属性访问方式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CAD6B35E-24DC-4285-9E51-B78D34C40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TW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AD5CE940-A7A7-482F-BCA4-59E6A0E7D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9AFB67-C023-4001-AC08-0BACAEE7C153}"/>
              </a:ext>
            </a:extLst>
          </p:cNvPr>
          <p:cNvSpPr txBox="1"/>
          <p:nvPr/>
        </p:nvSpPr>
        <p:spPr>
          <a:xfrm>
            <a:off x="2232025" y="1779588"/>
            <a:ext cx="6011863" cy="2971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构造函数的标准结构：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function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构造函数名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{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this.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; 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this.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= function() { } 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构造函数的书写默认规范：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函数名字首字母要大写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2.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不需要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return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调用构造函数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4.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为新对象添加属性和方法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构造函数的调用方式和普通函数的区别？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本质没有什么分别，只不过功能特殊，如果使用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调用构造函数可以创建对象并返回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构造函数的名称必须要首字母大写吗？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不是必须要大写，为了使代码可读性更高，尽量使用首字母大写</a:t>
            </a:r>
          </a:p>
        </p:txBody>
      </p:sp>
      <p:grpSp>
        <p:nvGrpSpPr>
          <p:cNvPr id="61443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61459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460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1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2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463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4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5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A6222AB-4098-4F90-9BD0-9F9F988E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24.2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构造函数创建对象（上）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45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6144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1BB6746-FF6A-4703-91A0-132A88633BF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0832BFA0-CF7D-4A28-A2FC-738ECCA08F36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61447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48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9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61450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61454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5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6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451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548354B-A866-4981-8788-6041E019B587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453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构造函数必须要使用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来调用才可以创建对象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6349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3497" name="TextBox 66"/>
          <p:cNvSpPr txBox="1">
            <a:spLocks noChangeArrowheads="1"/>
          </p:cNvSpPr>
          <p:nvPr/>
        </p:nvSpPr>
        <p:spPr bwMode="auto">
          <a:xfrm>
            <a:off x="3005138" y="1457325"/>
            <a:ext cx="3133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构造函数创建对象（下）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25.1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构造函数创建对象（下）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350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50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63501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6350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12F4E24B-4EA5-4D1E-8815-A1D9522DD0E0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306BF32F-5FCE-43E7-980C-BDAF29A5BFF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45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D3A84E1-3FF2-434E-BD7B-E8731E8E7E1A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768113-0EA9-4998-98A5-0D845B0424D7}"/>
              </a:ext>
            </a:extLst>
          </p:cNvPr>
          <p:cNvSpPr txBox="1"/>
          <p:nvPr/>
        </p:nvSpPr>
        <p:spPr>
          <a:xfrm>
            <a:off x="2651125" y="2092325"/>
            <a:ext cx="3360738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创建一个构造函数，并使用构造函数创建对象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87F4C158-B911-4267-B164-BDAB00F9E11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BF765198-E100-4FEC-BF93-CF89E291A453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8446E0-62C8-4964-941F-6957BD2B39BD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692AF4-99B6-409B-B921-C4FD7ED901C3}"/>
              </a:ext>
            </a:extLst>
          </p:cNvPr>
          <p:cNvSpPr txBox="1"/>
          <p:nvPr/>
        </p:nvSpPr>
        <p:spPr>
          <a:xfrm>
            <a:off x="2681288" y="3362325"/>
            <a:ext cx="3330575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严格遵守构造函数的书写规范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必须要使用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来调用构造函数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使用变量接收函数调用之后的返回值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27FA91-7444-4B9B-8C6A-97D99766377C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1E4A353-1299-48EB-BF88-A90B3AAA751A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07B557F6-8B49-4D4A-9A42-76A6DA2E0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A00B2A3F-325D-49D7-967F-BD1458B9E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7ED23A48-60B6-4C38-A217-C4A8FC265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0516CDA7-852A-4B25-966A-B74C5DB5A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46F47213-008E-40B8-B791-9F3B7AB3E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507BFD65-833C-4364-BAAB-F0D10A160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48DEB8EF-599B-4E2F-98E3-DCBAF8FE7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CC0A21A2-703C-48CE-A669-8726A3FD1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64525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70E78A9C-9092-4BA5-904C-8AE695594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25.2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构造函数创建对象（下）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4E5385-8F76-4EE0-8955-D491EA0D5479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预解析案例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452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92B260C3-1481-47D9-AADA-2B9D2D297F1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0020A165-07D0-4096-AD0E-5D01063BF7E1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64529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D4FAADF-61C2-4D4F-A0C3-739057FCF89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531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4672013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构造函数可以理解为可以创建一类对象的模板，类似于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语言中的类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65544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5545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其他创建对象的方法的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26.1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构造函数和对象区别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5548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551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65549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4168775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的功能是什么？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函数在调用时，如果不使用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调用，会产生什么结果？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6656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6569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关键字执行过程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27.1 new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关键字执行过程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6572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66573" name="组合 5"/>
          <p:cNvGrpSpPr>
            <a:grpSpLocks/>
          </p:cNvGrpSpPr>
          <p:nvPr/>
        </p:nvGrpSpPr>
        <p:grpSpPr bwMode="auto">
          <a:xfrm>
            <a:off x="34925" y="4052888"/>
            <a:ext cx="288925" cy="214312"/>
            <a:chOff x="34925" y="4052888"/>
            <a:chExt cx="288925" cy="21431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A7866DD-AC3E-40A9-97AC-B3F7B77AFFF1}"/>
                </a:ext>
              </a:extLst>
            </p:cNvPr>
            <p:cNvSpPr/>
            <p:nvPr/>
          </p:nvSpPr>
          <p:spPr bwMode="auto">
            <a:xfrm>
              <a:off x="90488" y="4073525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00810BD-BCA8-4E73-AA09-B951FFFEA4C6}"/>
                </a:ext>
              </a:extLst>
            </p:cNvPr>
            <p:cNvSpPr txBox="1"/>
            <p:nvPr/>
          </p:nvSpPr>
          <p:spPr bwMode="auto">
            <a:xfrm>
              <a:off x="34925" y="4052888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演</a:t>
              </a:r>
            </a:p>
          </p:txBody>
        </p:sp>
      </p:grpSp>
      <p:grpSp>
        <p:nvGrpSpPr>
          <p:cNvPr id="66574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577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66575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9AFB67-C023-4001-AC08-0BACAEE7C153}"/>
              </a:ext>
            </a:extLst>
          </p:cNvPr>
          <p:cNvSpPr txBox="1"/>
          <p:nvPr/>
        </p:nvSpPr>
        <p:spPr>
          <a:xfrm>
            <a:off x="2232025" y="1779588"/>
            <a:ext cx="4319588" cy="1276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的功能：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在内存中创建一个新的空对象。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让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指向这个新的对象。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执行构造函数里面的代码，给这个新对象添加属性和方法。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返回这个新对象（所以构造函数里面不需要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</a:p>
        </p:txBody>
      </p:sp>
      <p:grpSp>
        <p:nvGrpSpPr>
          <p:cNvPr id="67587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67606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607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8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9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610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1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2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A6222AB-4098-4F90-9BD0-9F9F988E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27.2 new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关键字执行过程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7589" name="组合 6"/>
          <p:cNvGrpSpPr>
            <a:grpSpLocks/>
          </p:cNvGrpSpPr>
          <p:nvPr/>
        </p:nvGrpSpPr>
        <p:grpSpPr bwMode="auto">
          <a:xfrm>
            <a:off x="34925" y="4056063"/>
            <a:ext cx="288925" cy="214312"/>
            <a:chOff x="34925" y="4279900"/>
            <a:chExt cx="288925" cy="214313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4C7E78C-A5CF-44FD-A42D-E2FAA7B83C35}"/>
                </a:ext>
              </a:extLst>
            </p:cNvPr>
            <p:cNvSpPr/>
            <p:nvPr/>
          </p:nvSpPr>
          <p:spPr bwMode="auto">
            <a:xfrm>
              <a:off x="90488" y="4300537"/>
              <a:ext cx="173037" cy="1730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43">
              <a:extLst>
                <a:ext uri="{FF2B5EF4-FFF2-40B4-BE49-F238E27FC236}">
                  <a16:creationId xmlns:a16="http://schemas.microsoft.com/office/drawing/2014/main" id="{569372B0-A787-4883-A6E4-35AB3DDF7843}"/>
                </a:ext>
              </a:extLst>
            </p:cNvPr>
            <p:cNvSpPr txBox="1"/>
            <p:nvPr/>
          </p:nvSpPr>
          <p:spPr bwMode="auto">
            <a:xfrm>
              <a:off x="34925" y="42799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演</a:t>
              </a:r>
            </a:p>
          </p:txBody>
        </p:sp>
      </p:grpSp>
      <p:sp>
        <p:nvSpPr>
          <p:cNvPr id="67590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67591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1BB6746-FF6A-4703-91A0-132A88633BF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0832BFA0-CF7D-4A28-A2FC-738ECCA08F36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67592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93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4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67595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67599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0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1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596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548354B-A866-4981-8788-6041E019B587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598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DF30F00-8D0A-49FA-97CA-290DD6C1C6CE}"/>
              </a:ext>
            </a:extLst>
          </p:cNvPr>
          <p:cNvSpPr txBox="1"/>
          <p:nvPr/>
        </p:nvSpPr>
        <p:spPr>
          <a:xfrm>
            <a:off x="2232025" y="1779588"/>
            <a:ext cx="4319588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演示：如果不使用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关键字调用构造函数，会产生什么结果？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8611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68630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631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2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3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634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5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6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E4231F5B-91CA-42A9-A391-C12B5E3AB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27.2 new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关键字执行过程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613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6861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2B6C805B-EC2D-4846-89CF-83AAA736927A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F8EC38B6-FA2C-4FD6-BF63-72097602F2C3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68615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616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7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</a:p>
        </p:txBody>
      </p:sp>
      <p:grpSp>
        <p:nvGrpSpPr>
          <p:cNvPr id="68618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68625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6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7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619" name="组合 4"/>
          <p:cNvGrpSpPr>
            <a:grpSpLocks/>
          </p:cNvGrpSpPr>
          <p:nvPr/>
        </p:nvGrpSpPr>
        <p:grpSpPr bwMode="auto">
          <a:xfrm>
            <a:off x="34925" y="3825875"/>
            <a:ext cx="288925" cy="214313"/>
            <a:chOff x="34925" y="3822700"/>
            <a:chExt cx="288925" cy="214313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36DCEC3-C1E6-4CB6-9AF3-9B0A052598F1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32">
              <a:extLst>
                <a:ext uri="{FF2B5EF4-FFF2-40B4-BE49-F238E27FC236}">
                  <a16:creationId xmlns:a16="http://schemas.microsoft.com/office/drawing/2014/main" id="{AFE2D296-3963-47D3-A11F-34D96D88A153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68620" name="组合 8"/>
          <p:cNvGrpSpPr>
            <a:grpSpLocks/>
          </p:cNvGrpSpPr>
          <p:nvPr/>
        </p:nvGrpSpPr>
        <p:grpSpPr bwMode="auto">
          <a:xfrm>
            <a:off x="34925" y="4052888"/>
            <a:ext cx="288925" cy="214312"/>
            <a:chOff x="308768" y="3738562"/>
            <a:chExt cx="288925" cy="214313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59C3087-44AB-4802-940A-E4DA0B09CDBB}"/>
                </a:ext>
              </a:extLst>
            </p:cNvPr>
            <p:cNvSpPr/>
            <p:nvPr/>
          </p:nvSpPr>
          <p:spPr>
            <a:xfrm>
              <a:off x="367506" y="3759199"/>
              <a:ext cx="173037" cy="1730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622" name="TextBox 48"/>
            <p:cNvSpPr txBox="1">
              <a:spLocks noChangeArrowheads="1"/>
            </p:cNvSpPr>
            <p:nvPr/>
          </p:nvSpPr>
          <p:spPr bwMode="auto">
            <a:xfrm>
              <a:off x="308768" y="3738562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什么是遍历对象？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如何遍历对象？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6964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9641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遍历对象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28.1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遍历对象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9644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6964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64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6964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9AFB67-C023-4001-AC08-0BACAEE7C153}"/>
              </a:ext>
            </a:extLst>
          </p:cNvPr>
          <p:cNvSpPr txBox="1"/>
          <p:nvPr/>
        </p:nvSpPr>
        <p:spPr>
          <a:xfrm>
            <a:off x="2232025" y="1779588"/>
            <a:ext cx="5076825" cy="2244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什么是遍历对象：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访问对象中所有属性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遍历对象的方式：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for-in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遍历，具体格式为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 (var k in obj) {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console.log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(k);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	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console.log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(obj[k]);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其中：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表示遍历到的属性名称，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obj[ k ]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表示遍历到的属性的值</a:t>
            </a:r>
          </a:p>
        </p:txBody>
      </p:sp>
      <p:grpSp>
        <p:nvGrpSpPr>
          <p:cNvPr id="70659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70675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676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7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8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679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0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1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A6222AB-4098-4F90-9BD0-9F9F988E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28.2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遍历对象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661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7066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1BB6746-FF6A-4703-91A0-132A88633BF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0832BFA0-CF7D-4A28-A2FC-738ECCA08F36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7066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66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5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70666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70670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1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2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0667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548354B-A866-4981-8788-6041E019B587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669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>
            <a:extLst>
              <a:ext uri="{FF2B5EF4-FFF2-40B4-BE49-F238E27FC236}">
                <a16:creationId xmlns:a16="http://schemas.microsoft.com/office/drawing/2014/main" id="{70F13059-6459-4343-BD2B-874473BA7984}"/>
              </a:ext>
            </a:extLst>
          </p:cNvPr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683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今日复习</a:t>
            </a:r>
          </a:p>
        </p:txBody>
      </p:sp>
      <p:pic>
        <p:nvPicPr>
          <p:cNvPr id="71684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83C63E37-AF2D-4256-A3BA-5756EC36419C}"/>
              </a:ext>
            </a:extLst>
          </p:cNvPr>
          <p:cNvSpPr txBox="1"/>
          <p:nvPr/>
        </p:nvSpPr>
        <p:spPr>
          <a:xfrm>
            <a:off x="2232025" y="1779588"/>
            <a:ext cx="6300788" cy="18158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作用域中的代码在执行之前浏览器会把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提前执行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构造函数的功能是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构造函数中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指向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endParaRPr lang="en-US" altLang="zh-CN" sz="1400" u="sng" dirty="0">
              <a:solidFill>
                <a:schemeClr val="bg1"/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构造函数调用时必须是被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词</a:t>
            </a:r>
            <a:r>
              <a:rPr lang="zh-CN" altLang="en-US" sz="1400" u="sng" dirty="0" smtClean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8BC0F7B7-26F5-4F5F-BFE8-D34C47A38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arguments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在什么地方使用？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arguments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如何获取实参？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229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297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arguments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arguments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300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1230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0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230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>
            <a:extLst>
              <a:ext uri="{FF2B5EF4-FFF2-40B4-BE49-F238E27FC236}">
                <a16:creationId xmlns:a16="http://schemas.microsoft.com/office/drawing/2014/main" id="{382ED050-CFA2-4195-B9AD-BAC06FBCF51B}"/>
              </a:ext>
            </a:extLst>
          </p:cNvPr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707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今日复习</a:t>
            </a:r>
          </a:p>
        </p:txBody>
      </p:sp>
      <p:pic>
        <p:nvPicPr>
          <p:cNvPr id="72708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BBD60A-44F6-4F06-B972-9784986DC5CE}"/>
              </a:ext>
            </a:extLst>
          </p:cNvPr>
          <p:cNvSpPr txBox="1"/>
          <p:nvPr/>
        </p:nvSpPr>
        <p:spPr>
          <a:xfrm>
            <a:off x="2232025" y="1779588"/>
            <a:ext cx="6588125" cy="1751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作用域中的代码在执行之前浏览器会把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变量声明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 函数声明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提前执行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构造函数的功能是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创建对象 </a:t>
            </a:r>
            <a:endParaRPr lang="en-US" altLang="zh-CN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构造函数中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指向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函数内部创建的对象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件系统</a:t>
            </a:r>
            <a:endParaRPr lang="en-US" altLang="zh-CN" sz="1400" u="sng" dirty="0">
              <a:solidFill>
                <a:schemeClr val="bg1"/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构造函数调用时必须是被关键词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CF4B5172-30D5-4FFA-A46E-0E8561185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73735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3736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小结和作业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29.1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小结和作业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373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74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73740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9AFB67-C023-4001-AC08-0BACAEE7C153}"/>
              </a:ext>
            </a:extLst>
          </p:cNvPr>
          <p:cNvSpPr txBox="1"/>
          <p:nvPr/>
        </p:nvSpPr>
        <p:spPr>
          <a:xfrm>
            <a:off x="2232025" y="1779588"/>
            <a:ext cx="4319588" cy="1033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arguments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在函数中可以使用，表示包含了当前函数调用时传入的实参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arguments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通过索引值获取实参，索引值从开始，按顺序依次表示函数调用时传过来的实参</a:t>
            </a:r>
          </a:p>
        </p:txBody>
      </p:sp>
      <p:grpSp>
        <p:nvGrpSpPr>
          <p:cNvPr id="13315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13331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2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3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5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6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7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A6222AB-4098-4F90-9BD0-9F9F988E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arguments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17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331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1BB6746-FF6A-4703-91A0-132A88633BF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0832BFA0-CF7D-4A28-A2FC-738ECCA08F36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13319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20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1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13322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13326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8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23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548354B-A866-4981-8788-6041E019B587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25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当函数的实参个数无法确定时，如何正确获取实参？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4344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345" name="TextBox 66"/>
          <p:cNvSpPr txBox="1">
            <a:spLocks noChangeArrowheads="1"/>
          </p:cNvSpPr>
          <p:nvPr/>
        </p:nvSpPr>
        <p:spPr bwMode="auto">
          <a:xfrm>
            <a:off x="2674938" y="1457325"/>
            <a:ext cx="3794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利用函数求任意个数的最大值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利用函数求任意个数的最大值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348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5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14349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14350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12F4E24B-4EA5-4D1E-8815-A1D9522DD0E0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306BF32F-5FCE-43E7-980C-BDAF29A5BFF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D3A84E1-3FF2-434E-BD7B-E8731E8E7E1A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768113-0EA9-4998-98A5-0D845B0424D7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动动手，练一下这个案例吧！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87F4C158-B911-4267-B164-BDAB00F9E11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BF765198-E100-4FEC-BF93-CF89E291A453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8446E0-62C8-4964-941F-6957BD2B39BD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692AF4-99B6-409B-B921-C4FD7ED901C3}"/>
              </a:ext>
            </a:extLst>
          </p:cNvPr>
          <p:cNvSpPr txBox="1"/>
          <p:nvPr/>
        </p:nvSpPr>
        <p:spPr>
          <a:xfrm>
            <a:off x="2681288" y="3362325"/>
            <a:ext cx="2943225" cy="1033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因为实参个数不确定，无法通过形参正确接收实参，必须经过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arguments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的来获取实参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arguments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中通过索引值获取具体的实参数据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27FA91-7444-4B9B-8C6A-97D99766377C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1E4A353-1299-48EB-BF88-A90B3AAA751A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07B557F6-8B49-4D4A-9A42-76A6DA2E0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A00B2A3F-325D-49D7-967F-BD1458B9E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7ED23A48-60B6-4C38-A217-C4A8FC265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0516CDA7-852A-4B25-966A-B74C5DB5A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46F47213-008E-40B8-B791-9F3B7AB3E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507BFD65-833C-4364-BAAB-F0D10A160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48DEB8EF-599B-4E2F-98E3-DCBAF8FE7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CC0A21A2-703C-48CE-A669-8726A3FD1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5373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70E78A9C-9092-4BA5-904C-8AE695594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利用函数求任意个数的最大值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4E5385-8F76-4EE0-8955-D491EA0D5479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任意个数的最大值</a:t>
            </a:r>
          </a:p>
        </p:txBody>
      </p:sp>
      <p:grpSp>
        <p:nvGrpSpPr>
          <p:cNvPr id="1537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92B260C3-1481-47D9-AADA-2B9D2D297F1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0020A165-07D0-4096-AD0E-5D01063BF7E1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15377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D4FAADF-61C2-4D4F-A0C3-739057FCF89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79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5832</TotalTime>
  <Words>2867</Words>
  <Application>Microsoft Office PowerPoint</Application>
  <PresentationFormat>全屏显示(16:9)</PresentationFormat>
  <Paragraphs>528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61</vt:i4>
      </vt:variant>
    </vt:vector>
  </HeadingPairs>
  <TitlesOfParts>
    <vt:vector size="72" baseType="lpstr">
      <vt:lpstr>微软雅黑</vt:lpstr>
      <vt:lpstr>Arial</vt:lpstr>
      <vt:lpstr>Wingdings</vt:lpstr>
      <vt:lpstr>宋体</vt:lpstr>
      <vt:lpstr>Segoe UI</vt:lpstr>
      <vt:lpstr>黑体</vt:lpstr>
      <vt:lpstr>Calibri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zteacher</cp:lastModifiedBy>
  <cp:revision>280</cp:revision>
  <dcterms:created xsi:type="dcterms:W3CDTF">2015-06-29T07:19:00Z</dcterms:created>
  <dcterms:modified xsi:type="dcterms:W3CDTF">2021-07-12T06:05:16Z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