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85"/>
  </p:notesMasterIdLst>
  <p:handoutMasterIdLst>
    <p:handoutMasterId r:id="rId86"/>
  </p:handoutMasterIdLst>
  <p:sldIdLst>
    <p:sldId id="281" r:id="rId5"/>
    <p:sldId id="362" r:id="rId6"/>
    <p:sldId id="363" r:id="rId7"/>
    <p:sldId id="335" r:id="rId8"/>
    <p:sldId id="334" r:id="rId9"/>
    <p:sldId id="368" r:id="rId10"/>
    <p:sldId id="369" r:id="rId11"/>
    <p:sldId id="357" r:id="rId12"/>
    <p:sldId id="370" r:id="rId13"/>
    <p:sldId id="371" r:id="rId14"/>
    <p:sldId id="404" r:id="rId15"/>
    <p:sldId id="372" r:id="rId16"/>
    <p:sldId id="361" r:id="rId17"/>
    <p:sldId id="373" r:id="rId18"/>
    <p:sldId id="405" r:id="rId19"/>
    <p:sldId id="406" r:id="rId20"/>
    <p:sldId id="374" r:id="rId21"/>
    <p:sldId id="407" r:id="rId22"/>
    <p:sldId id="375" r:id="rId23"/>
    <p:sldId id="408" r:id="rId24"/>
    <p:sldId id="376" r:id="rId25"/>
    <p:sldId id="409" r:id="rId26"/>
    <p:sldId id="377" r:id="rId27"/>
    <p:sldId id="411" r:id="rId28"/>
    <p:sldId id="410" r:id="rId29"/>
    <p:sldId id="378" r:id="rId30"/>
    <p:sldId id="412" r:id="rId31"/>
    <p:sldId id="379" r:id="rId32"/>
    <p:sldId id="413" r:id="rId33"/>
    <p:sldId id="380" r:id="rId34"/>
    <p:sldId id="381" r:id="rId35"/>
    <p:sldId id="414" r:id="rId36"/>
    <p:sldId id="382" r:id="rId37"/>
    <p:sldId id="415" r:id="rId38"/>
    <p:sldId id="383" r:id="rId39"/>
    <p:sldId id="416" r:id="rId40"/>
    <p:sldId id="364" r:id="rId41"/>
    <p:sldId id="365" r:id="rId42"/>
    <p:sldId id="384" r:id="rId43"/>
    <p:sldId id="417" r:id="rId44"/>
    <p:sldId id="385" r:id="rId45"/>
    <p:sldId id="418" r:id="rId46"/>
    <p:sldId id="386" r:id="rId47"/>
    <p:sldId id="419" r:id="rId48"/>
    <p:sldId id="387" r:id="rId49"/>
    <p:sldId id="420" r:id="rId50"/>
    <p:sldId id="388" r:id="rId51"/>
    <p:sldId id="421" r:id="rId52"/>
    <p:sldId id="389" r:id="rId53"/>
    <p:sldId id="423" r:id="rId54"/>
    <p:sldId id="390" r:id="rId55"/>
    <p:sldId id="424" r:id="rId56"/>
    <p:sldId id="391" r:id="rId57"/>
    <p:sldId id="425" r:id="rId58"/>
    <p:sldId id="392" r:id="rId59"/>
    <p:sldId id="426" r:id="rId60"/>
    <p:sldId id="393" r:id="rId61"/>
    <p:sldId id="428" r:id="rId62"/>
    <p:sldId id="394" r:id="rId63"/>
    <p:sldId id="429" r:id="rId64"/>
    <p:sldId id="395" r:id="rId65"/>
    <p:sldId id="430" r:id="rId66"/>
    <p:sldId id="396" r:id="rId67"/>
    <p:sldId id="431" r:id="rId68"/>
    <p:sldId id="397" r:id="rId69"/>
    <p:sldId id="432" r:id="rId70"/>
    <p:sldId id="398" r:id="rId71"/>
    <p:sldId id="433" r:id="rId72"/>
    <p:sldId id="434" r:id="rId73"/>
    <p:sldId id="399" r:id="rId74"/>
    <p:sldId id="435" r:id="rId75"/>
    <p:sldId id="400" r:id="rId76"/>
    <p:sldId id="401" r:id="rId77"/>
    <p:sldId id="436" r:id="rId78"/>
    <p:sldId id="402" r:id="rId79"/>
    <p:sldId id="437" r:id="rId80"/>
    <p:sldId id="403" r:id="rId81"/>
    <p:sldId id="438" r:id="rId82"/>
    <p:sldId id="366" r:id="rId83"/>
    <p:sldId id="367" r:id="rId84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87"/>
      <p:bold r:id="rId88"/>
    </p:embeddedFont>
    <p:embeddedFont>
      <p:font typeface="Segoe UI" panose="020B0502040204020203" pitchFamily="34" charset="0"/>
      <p:regular r:id="rId89"/>
      <p:bold r:id="rId90"/>
      <p:italic r:id="rId91"/>
      <p:boldItalic r:id="rId92"/>
    </p:embeddedFont>
    <p:embeddedFont>
      <p:font typeface="黑体" panose="02010609060101010101" pitchFamily="49" charset="-122"/>
      <p:regular r:id="rId93"/>
    </p:embeddedFont>
    <p:embeddedFont>
      <p:font typeface="Calibri" panose="020F0502020204030204" pitchFamily="34" charset="0"/>
      <p:regular r:id="rId94"/>
      <p:bold r:id="rId95"/>
      <p:italic r:id="rId96"/>
      <p:boldItalic r:id="rId97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5" autoAdjust="0"/>
    <p:restoredTop sz="94620" autoAdjust="0"/>
  </p:normalViewPr>
  <p:slideViewPr>
    <p:cSldViewPr>
      <p:cViewPr varScale="1">
        <p:scale>
          <a:sx n="115" d="100"/>
          <a:sy n="115" d="100"/>
        </p:scale>
        <p:origin x="72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font" Target="fonts/font3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font" Target="fonts/font4.fntdata"/><Relationship Id="rId95" Type="http://schemas.openxmlformats.org/officeDocument/2006/relationships/font" Target="fonts/font9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94" Type="http://schemas.openxmlformats.org/officeDocument/2006/relationships/font" Target="fonts/font8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11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7.fntdata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778F0-63F6-43A7-B362-F02C11618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70AE-A3C2-4B2E-A676-D9C201C22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C1307203-6EFB-4FB5-A7AE-BC8C285500E8}" type="datetimeFigureOut">
              <a:rPr lang="zh-CN" altLang="en-US"/>
              <a:pPr>
                <a:defRPr/>
              </a:pPr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CA46-6092-4C10-820F-0702253E6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D055F-99AF-4101-901B-F29BF766E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30AB7D-6098-4A59-8412-9F931C2E8F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3E18EB-4EE4-4529-A0C0-3C35CEDA7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7DD71E-7B89-4556-8A87-58CA160DCD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604C54-00CD-469B-9E21-939BC6747266}" type="datetimeFigureOut">
              <a:rPr lang="zh-CN" altLang="en-US"/>
              <a:pPr>
                <a:defRPr/>
              </a:pPr>
              <a:t>2021/7/14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4B5E091-501D-462A-9699-12895F82F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A2D719-782B-4330-915E-93FBF6F1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B748-140D-44F3-9E6D-4F49AFA3F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E07B-0AA3-404D-B869-C0A4AE0D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8C4B10-9F46-455B-B3B5-5D6B9C2311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44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77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17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501E385-E7D3-4A26-966B-42302984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C65D0128-3EB4-41FA-A6DE-E5CFB959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0D745CE-A895-4F26-9D34-5F297790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42EB79A-B22A-4EEC-A313-3C973ED2F7E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8DF1EB2-39DE-4510-8317-F7015E8E1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3829839-FE77-47FC-AB52-6A1DE7CBCC92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32F95E33-3A4D-42E0-80A5-E5EB8CC5F3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4-&#25968;&#23398;&#23545;&#35937;Math&#26368;&#22823;&#20540;&#26041;&#27861;.av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5-&#23553;&#35013;&#33258;&#24049;&#30340;&#25968;&#23398;&#23545;&#35937;.avi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6-Math&#32477;&#23545;&#20540;&#21644;&#19977;&#20010;&#21462;&#25972;&#26041;&#27861;.av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7-Math&#38543;&#26426;&#25968;&#26041;&#27861;.avi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8-&#29468;&#25968;&#23383;&#28216;&#25103;.av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9-Date&#26085;&#26399;&#23545;&#35937;&#30340;&#20351;&#29992;.avi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0-&#26684;&#24335;&#21270;&#26085;&#26399;&#24180;&#26376;&#26085;&#26143;&#26399;.avi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1-&#26684;&#24335;&#21270;&#26085;&#26399;&#26102;&#20998;&#31186;.avi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2-Date&#24635;&#30340;&#27627;&#31186;&#25968;&#65288;&#26102;&#38388;&#25139;&#65289;.avi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3-&#20498;&#35745;&#26102;&#65288;&#19978;&#65289;.avi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4-&#20498;&#35745;&#26102;&#65288;&#19979;&#65289;.avi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5-&#25968;&#32452;&#21019;&#24314;&#30340;&#20004;&#31181;&#26041;&#24335;.avi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6-&#26816;&#27979;&#26159;&#21542;&#20026;&#25968;&#32452;&#20004;&#31181;&#26041;&#24335;.avi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7-&#28155;&#21152;&#25968;&#32452;&#20803;&#32032;.av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8-&#21024;&#38500;&#25968;&#32452;&#20803;&#32032;.avi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9-&#31579;&#36873;&#25968;&#32452;.avi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0-&#25968;&#32452;&#25490;&#24207;.av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1-&#33719;&#21462;&#25968;&#32452;&#20803;&#32032;&#32034;&#24341;.av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2-&#25968;&#32452;&#21435;&#37325;&#26696;&#20363;.av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3-&#25968;&#32452;&#36716;&#25442;&#20026;&#23383;&#31526;&#20018;.avi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4-&#22522;&#26412;&#21253;&#35013;&#31867;&#22411;.avi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5-&#23383;&#31526;&#20018;&#19981;&#21487;&#21464;.avi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6-&#26681;&#25454;&#23383;&#31526;&#36820;&#22238;&#20301;&#32622;.avi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7-&#27714;&#26576;&#20010;&#23383;&#31526;&#20986;&#29616;&#30340;&#20301;&#32622;&#20197;&#21450;&#27425;&#25968;.avi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1-&#20869;&#32622;&#23545;&#35937;&#23548;&#35835;.avi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8-&#26681;&#25454;&#20301;&#32622;&#36820;&#22238;&#23383;&#31526;.avi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9-&#32479;&#35745;&#20986;&#29616;&#27425;&#25968;&#26368;&#22810;&#30340;&#23383;&#31526;&#65288;&#19978;&#65289;.avi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30-&#32479;&#35745;&#20986;&#29616;&#27425;&#25968;&#26368;&#22810;&#30340;&#23383;&#31526;&#65288;&#19979;&#65289;.avi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31-&#25340;&#25509;&#20197;&#21450;&#25130;&#21462;&#23383;&#31526;&#20018;.avi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2-&#20160;&#20040;&#26159;&#20869;&#32622;&#23545;&#35937;.avi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32-&#26367;&#25442;&#23383;&#31526;&#20018;&#20197;&#21450;&#36716;&#25442;&#20026;&#25968;&#32452;.avi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33-&#31616;&#21333;&#25968;&#25454;&#31867;&#22411;&#21644;&#22797;&#26434;&#25968;&#25454;&#31867;&#22411;&#23548;&#35835;.avi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34-&#25968;&#25454;&#31867;&#22411;&#20869;&#23384;&#20998;&#37197;.avi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35-&#31616;&#21333;&#25968;&#25454;&#31867;&#22411;&#20256;&#21442;.avi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36-&#22797;&#26434;&#25968;&#25454;&#31867;&#22411;&#20256;&#21442;.avi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3-&#23398;&#20250;&#26597;&#38405;MDN&#25991;&#26723;.avi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ECDCA-134C-4436-967D-85D03467E998}"/>
              </a:ext>
            </a:extLst>
          </p:cNvPr>
          <p:cNvSpPr txBox="1"/>
          <p:nvPr/>
        </p:nvSpPr>
        <p:spPr>
          <a:xfrm>
            <a:off x="2073275" y="2211388"/>
            <a:ext cx="4953000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不是一个构造函数，而是一个具体的对象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对象中的属性和方法是数学常用的功能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63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93" name="TextBox 66"/>
          <p:cNvSpPr txBox="1">
            <a:spLocks noChangeArrowheads="1"/>
          </p:cNvSpPr>
          <p:nvPr/>
        </p:nvSpPr>
        <p:spPr bwMode="auto">
          <a:xfrm>
            <a:off x="2674938" y="1457325"/>
            <a:ext cx="379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最大值方法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最大值方法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9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639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639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580063" cy="1033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Math.PI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：圆周率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Math.max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(1,2)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Math.max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(1,2,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当有无法转化数字的数据  返回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Math.max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-Infinity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74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最大值方法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74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74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74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742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创建一个对象，向其中添加常用的数学方法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844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441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封装自己的数学对象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封装自己的数学对象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4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844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844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向其中添加常用的数学常数和方法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使用该对象可以直接调用数学常数和方法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46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封装自己的数学对象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创建自己的数学对象</a:t>
            </a:r>
          </a:p>
        </p:txBody>
      </p:sp>
      <p:grpSp>
        <p:nvGrpSpPr>
          <p:cNvPr id="1947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947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中求绝对值的方法？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中向下取整的方法？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中向上取整的方法？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中就近取整的方法？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04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489" name="TextBox 66"/>
          <p:cNvSpPr txBox="1">
            <a:spLocks noChangeArrowheads="1"/>
          </p:cNvSpPr>
          <p:nvPr/>
        </p:nvSpPr>
        <p:spPr bwMode="auto">
          <a:xfrm>
            <a:off x="2847975" y="1457325"/>
            <a:ext cx="3448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绝对值和三个取整方法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Math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绝对值和三个取整方法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9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049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049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049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319588" cy="1033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中求绝对值的方法：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Math.abs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中向下取整的方法：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Math.floor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中向上取整的方法：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Math.ceil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中就近取整的方法：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Math.round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0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1526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7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0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Math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绝对值和三个取整方法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151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CAF2A1F-9E49-44B5-A9BF-303025405F5C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51">
              <a:extLst>
                <a:ext uri="{FF2B5EF4-FFF2-40B4-BE49-F238E27FC236}">
                  <a16:creationId xmlns:a16="http://schemas.microsoft.com/office/drawing/2014/main" id="{3E9C4F10-F21B-43A3-A0A2-18238A94E0F8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grpSp>
        <p:nvGrpSpPr>
          <p:cNvPr id="21511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151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3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1515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1519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6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动动手，练一下这些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对象的属性和方法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254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Math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绝对值和三个取整方法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巩固练习</a:t>
            </a:r>
          </a:p>
        </p:txBody>
      </p:sp>
      <p:grpSp>
        <p:nvGrpSpPr>
          <p:cNvPr id="2254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2545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EF4FF5F-6359-4594-9B65-6E2ED65F15F4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32">
              <a:extLst>
                <a:ext uri="{FF2B5EF4-FFF2-40B4-BE49-F238E27FC236}">
                  <a16:creationId xmlns:a16="http://schemas.microsoft.com/office/drawing/2014/main" id="{D1E1AB37-6654-490A-84DC-BEB1755B7758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2546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8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076575"/>
            <a:ext cx="5103813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对象获取随机值方法：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返回区间为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[0,1)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如何获取规定范围内的随机整数？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altLang="zh-CN" sz="105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getRandom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(min, max) {</a:t>
            </a:r>
          </a:p>
          <a:p>
            <a:pPr marL="457200" lvl="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return </a:t>
            </a:r>
            <a:r>
              <a:rPr lang="en-US" altLang="zh-CN" sz="105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Math.floor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 * (max - min + 1)) + min;</a:t>
            </a:r>
          </a:p>
          <a:p>
            <a:pPr marL="457200" lvl="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35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6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随机数方法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Math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随机数方法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6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356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35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动动手，练一下随机点名案例吧！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制作返回规定范围内随机整数的函数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通过得到的随机整数，取出对应的数组中的数据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458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7.2 Math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随机数方法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随机点名案例</a:t>
            </a:r>
          </a:p>
        </p:txBody>
      </p:sp>
      <p:grpSp>
        <p:nvGrpSpPr>
          <p:cNvPr id="2459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459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循环中必定要设置推出循环条件，否则则为死循环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663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63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猜数字游戏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猜数字游戏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6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E2B5266-8D44-4176-A41E-202293239A55}"/>
                </a:ext>
              </a:extLst>
            </p:cNvPr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96EF04-6A17-4B2F-AA43-5F275CDF800C}"/>
                </a:ext>
              </a:extLst>
            </p:cNvPr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2663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6638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26639" name="组合 6"/>
          <p:cNvGrpSpPr>
            <a:grpSpLocks/>
          </p:cNvGrpSpPr>
          <p:nvPr/>
        </p:nvGrpSpPr>
        <p:grpSpPr bwMode="auto">
          <a:xfrm>
            <a:off x="34925" y="4279900"/>
            <a:ext cx="288925" cy="214313"/>
            <a:chOff x="34925" y="4279900"/>
            <a:chExt cx="288925" cy="214313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84CB44A-4EBE-484F-AA65-25046597A564}"/>
                </a:ext>
              </a:extLst>
            </p:cNvPr>
            <p:cNvSpPr/>
            <p:nvPr/>
          </p:nvSpPr>
          <p:spPr bwMode="auto">
            <a:xfrm>
              <a:off x="90488" y="4300538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id="{389CF394-7B38-4BA2-A495-E2F82708E408}"/>
                </a:ext>
              </a:extLst>
            </p:cNvPr>
            <p:cNvSpPr txBox="1"/>
            <p:nvPr/>
          </p:nvSpPr>
          <p:spPr bwMode="auto">
            <a:xfrm>
              <a:off x="34925" y="42799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扩</a:t>
              </a:r>
            </a:p>
          </p:txBody>
        </p:sp>
      </p:grpSp>
      <p:grpSp>
        <p:nvGrpSpPr>
          <p:cNvPr id="2664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664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664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3A631026-7029-49ED-8E76-4B3EB190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6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8197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7EC4080-57C0-468D-A221-958FB7746BD0}"/>
              </a:ext>
            </a:extLst>
          </p:cNvPr>
          <p:cNvSpPr txBox="1"/>
          <p:nvPr/>
        </p:nvSpPr>
        <p:spPr>
          <a:xfrm>
            <a:off x="2232025" y="1779588"/>
            <a:ext cx="6443663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函数中使用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可以不使用形参得到实参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全局作用域中声明的变量称为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函数的两种创建方式是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作用域中的代码在执行之前浏览器会把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提前执行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构造函数的功能是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构造函数中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构造函数调用时必须是被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zh-CN" altLang="en-US" sz="1400" u="sng" dirty="0" smtClean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调用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动动手，练一下猜数字案例吧！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294322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获取一个随机的整数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通过循环，不断调用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提示用户输入所猜的数据，直到用户输入的数据和随机数相等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766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猜数字游戏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猜数字案例</a:t>
            </a:r>
          </a:p>
        </p:txBody>
      </p:sp>
      <p:grpSp>
        <p:nvGrpSpPr>
          <p:cNvPr id="2766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766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日期对象的功能是什么？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日期对象的本质是具体对象还是构造函数？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日期对象如何创建对象？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日期对象如何创建指定日期的对象？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86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681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日期对象的使用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 Date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日期对象的使用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8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868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8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580063" cy="2003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的功能：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获取记录时间的对象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的本质：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日期对象本质是构造函数，用来创建记录时间的对象的函数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创建对象：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Date( 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创建指定日期的对象：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Date(“2019-11-11 11:11:11”)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69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971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9.2 Date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日期对象的使用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970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970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970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971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0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 年、月、日、星期？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07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29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格式化日期年月日星期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格式化日期年月日星期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3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073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073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073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1766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7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0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格式化日期年月日星期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174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CAF2A1F-9E49-44B5-A9BF-303025405F5C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51">
              <a:extLst>
                <a:ext uri="{FF2B5EF4-FFF2-40B4-BE49-F238E27FC236}">
                  <a16:creationId xmlns:a16="http://schemas.microsoft.com/office/drawing/2014/main" id="{3E9C4F10-F21B-43A3-A0A2-18238A94E0F8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grpSp>
        <p:nvGrpSpPr>
          <p:cNvPr id="3175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175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175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1759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9" name="图片 28" descr="S8Z~V{%7JOC3SC%B5JEC6W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8150"/>
            <a:ext cx="673100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格式化日期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日对应的日期对象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通过该日期对象获取具体的年、月、日、星期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在控制台打印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‘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今天是：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日星期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X’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278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10.3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格式化日期年月日星期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格式化日期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78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2785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EF4FF5F-6359-4594-9B65-6E2ED65F15F4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32">
              <a:extLst>
                <a:ext uri="{FF2B5EF4-FFF2-40B4-BE49-F238E27FC236}">
                  <a16:creationId xmlns:a16="http://schemas.microsoft.com/office/drawing/2014/main" id="{D1E1AB37-6654-490A-84DC-BEB1755B7758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2786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8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如果时分秒不大于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，则自动把数字补“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380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801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格式化日期时分秒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格式化日期时分秒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80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81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380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380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试一试，格式化时分秒！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通过日期对象的相应方法获取时、分、秒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进行比较，选择是否在数据前补“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482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格式化日期时分秒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时分秒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83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483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日期对象的总毫秒数有什么含义？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如何获取总毫秒数？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687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873" name="TextBox 66"/>
          <p:cNvSpPr txBox="1">
            <a:spLocks noChangeArrowheads="1"/>
          </p:cNvSpPr>
          <p:nvPr/>
        </p:nvSpPr>
        <p:spPr bwMode="auto">
          <a:xfrm>
            <a:off x="2847975" y="1457325"/>
            <a:ext cx="3448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总的毫秒数（时间戳）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12.1 Date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总的毫秒数（时间戳）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7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687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8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687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787900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日期对象的总毫秒数的含义：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日期对象对应的时间距离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1970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毫秒的毫秒数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获取总毫秒数：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+new Date()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Date.now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89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790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1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12.2 Date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总的毫秒数（时间戳）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789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789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789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790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1B51D6-5D08-4686-ACBC-FE196469DD31}"/>
              </a:ext>
            </a:extLst>
          </p:cNvPr>
          <p:cNvSpPr txBox="1"/>
          <p:nvPr/>
        </p:nvSpPr>
        <p:spPr>
          <a:xfrm>
            <a:off x="2232025" y="1779588"/>
            <a:ext cx="6911975" cy="3043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函数中使用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可以不使用形参得到实参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全局作用域中声明的变量称为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全局变量件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函数的两种创建方式是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函数表达式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关键词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作用域中的代码在执行之前浏览器会把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变量声明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 函数声明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提前执行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构造函数的功能是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创建对象 </a:t>
            </a:r>
            <a:endParaRPr lang="en-US" altLang="zh-CN" sz="14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构造函数中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函数内部创建的对象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构造函数调用时必须是被关键词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调用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9221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>
            <a:extLst>
              <a:ext uri="{FF2B5EF4-FFF2-40B4-BE49-F238E27FC236}">
                <a16:creationId xmlns:a16="http://schemas.microsoft.com/office/drawing/2014/main" id="{950DF93C-5193-498A-833F-54BAFE07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目标时间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当前时间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剩余时间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89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92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倒计时（上）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倒计时（上）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2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2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892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目标时间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当前时间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剩余时间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99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94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倒计时（下）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倒计时（下）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994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5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3404F17-DBD7-4131-8CD2-4CC1FF8EFF76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51">
              <a:extLst>
                <a:ext uri="{FF2B5EF4-FFF2-40B4-BE49-F238E27FC236}">
                  <a16:creationId xmlns:a16="http://schemas.microsoft.com/office/drawing/2014/main" id="{80B8AA69-D981-4090-BBFF-30B191808CB4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试一试，倒计时案例！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根据形参接收到的目标日期信息创建日期对象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根据日期对象之间相减得到剩余时间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根据剩余时间计算出剩余的天时分秒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097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倒计时（下）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倒计时案例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7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097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数组的创建方式？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19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993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数组创建的两种方式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数组创建的两种方式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9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199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199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787900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数组的创建方式：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，数组字面量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 ] 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，构造函数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var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new Array( )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如果函数中只传入一个参数，表示创建的数组的长度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如果函数中传入两个参数，表示要插入数组的数据</a:t>
            </a:r>
          </a:p>
        </p:txBody>
      </p:sp>
      <p:grpSp>
        <p:nvGrpSpPr>
          <p:cNvPr id="430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30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3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数组创建的两种方式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30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30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30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302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如何检测数据是否是数组？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404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041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检测是否为数组两种方式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检测是否为数组两种方式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4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404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4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404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78790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检测数据是否为数组的方式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，数据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Array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Array.isArray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pSp>
        <p:nvGrpSpPr>
          <p:cNvPr id="4505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507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检测是否为数组两种方式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506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506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506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507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6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608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3065511-C078-4517-8014-BC82E9AE21F5}"/>
              </a:ext>
            </a:extLst>
          </p:cNvPr>
          <p:cNvSpPr txBox="1"/>
          <p:nvPr/>
        </p:nvSpPr>
        <p:spPr>
          <a:xfrm>
            <a:off x="2232025" y="1779588"/>
            <a:ext cx="6084888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获取绝对值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就近取整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两种方法获取当前时间总毫秒数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是不是数组：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39BF73C4-DA41-4B8D-8679-F927F3A1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4710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2AF6A-BBCC-4B41-BCE5-A4E5153BBAB2}"/>
              </a:ext>
            </a:extLst>
          </p:cNvPr>
          <p:cNvSpPr txBox="1"/>
          <p:nvPr/>
        </p:nvSpPr>
        <p:spPr>
          <a:xfrm>
            <a:off x="2232025" y="1779588"/>
            <a:ext cx="5940425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获取绝对值</a:t>
            </a:r>
            <a:r>
              <a:rPr lang="en-US" altLang="zh-CN" sz="14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Math.abs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就近取整</a:t>
            </a:r>
            <a:r>
              <a:rPr lang="en-US" altLang="zh-CN" sz="14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Math.round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两种方法获取当前时间总毫秒数</a:t>
            </a:r>
            <a:r>
              <a:rPr lang="en-US" altLang="zh-CN" sz="14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Date.now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+new Date() </a:t>
            </a:r>
            <a:endParaRPr lang="en-US" altLang="zh-CN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是不是数组：</a:t>
            </a:r>
            <a:r>
              <a:rPr lang="en-US" altLang="zh-CN" sz="14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 Array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Array.isArray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44D7F976-430C-4D77-9595-61AFAF6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数组调用方法添加新元素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91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16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添加数组元素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添加数组元素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916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64AB1EB2-E0A8-414D-9AFC-34283C1A6F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D987CE4E-CB5B-42C4-AC3E-D676B63E65B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4C45-E355-4804-B9F4-40CA23F63CBE}"/>
              </a:ext>
            </a:extLst>
          </p:cNvPr>
          <p:cNvSpPr txBox="1"/>
          <p:nvPr/>
        </p:nvSpPr>
        <p:spPr>
          <a:xfrm>
            <a:off x="3492500" y="1333500"/>
            <a:ext cx="4608513" cy="2181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内置对象：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、日期对象、数组对象、字符串对象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简单类型与复杂类型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堆和栈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简单类型和复杂类型的内存分配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简单数据和复杂数据传参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787900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push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，调用方式：数组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.push(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，参数：新元素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，功能：把新元素添加到数组的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最后一个元素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，返回值：添加新元素后数组的长度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unshift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，调用方式：数组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unshift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，参数：新元素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，功能：把新元素添加到数组的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第一个元素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，返回值：添加新元素后数组的长度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1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01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添加数组元素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018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018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019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120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20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删除数组元素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删除数组元素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1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121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121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787900" cy="2649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pop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，调用方式：数组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.pop()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，参数：无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，功能：删除数组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最后一个元素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，返回值：删除的元素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unshift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，调用方式：数组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.shift(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，参数：无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，功能：删除数组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第一个元素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，返回值：删除的元素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22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224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删除数组元素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223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223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223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223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3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325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25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筛选数组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26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326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326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试一试，筛选数组案例！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遍历数组，把符合标准的元素插入到新数组中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插入时使用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方法向新数组插入新元素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428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筛选数组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8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428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29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16013" y="2486025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5303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30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数组排序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数组排序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30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31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530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530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 descr="H]}23(UMW31V@H8%O)2Q9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3338513"/>
            <a:ext cx="523557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试一试数组的排序方法来排序数组！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reverse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sort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方法的使用方式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633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数组排序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数组排序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33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633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33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735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352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获取数组元素索引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获取数组元素索引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35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36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735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735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8" name="图片 36" descr="NY1JZ`8OTGVN77~VLKV$CI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363913"/>
            <a:ext cx="53355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试一试数组的获取索引方法来获取指定元素索引值！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61950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熟练使用获取索引值方法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索引方法只返回第一个和指定数据相等的元素的索引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838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获取数组元素索引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425756" y="970755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获取数组元素索引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8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838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38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503237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如何判定数组中是否有某个数据？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如果数组中返回的该数据的索引不为“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”即代表数组中具有该数据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如何实现数组去重？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遍历旧数组，如果遍历到的元素在新数组中不存在则插入到新数组中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940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40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数组去重案例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数组去重案例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40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1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940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940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55474-7EF8-4D12-B03E-78A496AB70A8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EDCC1C4-997C-487D-B603-781FF4E2602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02FC8-F3A6-44B4-83BB-0F5A95A6EFF9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14B1A-B92C-4F4A-A036-F267E9CECB4C}"/>
              </a:ext>
            </a:extLst>
          </p:cNvPr>
          <p:cNvSpPr txBox="1"/>
          <p:nvPr/>
        </p:nvSpPr>
        <p:spPr>
          <a:xfrm>
            <a:off x="3779838" y="1450975"/>
            <a:ext cx="4319587" cy="2181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能够说出什么是内置对象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能够根据文档查询指定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能够说出简单类型和复杂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类型的内存分配方式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能够说出简单类型和复杂类型如何传参</a:t>
            </a: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CAD6B35E-24DC-4285-9E51-B78D34C4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D5CE940-A7A7-482F-BCA4-59E6A0E7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8194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试一试，做一下数组去重案例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数组去重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['c', 'a', 'z', 'a', 'x', 'a', 'x', 'c', 'b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']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c’, ‘a’, ‘z’, ‘x’, ‘b’]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61950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通过数组的方法获取索引值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判断获取的索引值是否为“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”即可判定数组中是否存在该数据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042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数组去重案例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数组去重案例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43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043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3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如何把数组中的数据拼接为字符串？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144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44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数组转换为字符串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数组转换为字符串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5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145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45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145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787900" cy="24876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，调用方式：数组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，参数：无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，功能：把数组中的元素转化成一个字符串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，返回值：转化后的字符串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，调用方式：数组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.join(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连接字符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，参数：连接每个元素的字符串，如果不传入，默认值是“，”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，功能：把数组中的元素转化为字符串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，返回值：转化后的字符串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46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248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8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8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数组转换为字符串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6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247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247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7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247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247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7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47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43846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字符串本身没有属性和方法，但为什么字符串可以调用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字符串在调用属性或方法时浏览器的工作元素是什么？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45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52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基本包装类型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基本包装类型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52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452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45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787900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字符串本身没有属性和方法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字符串在调用属性或方法时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，浏览器自动调用执行操作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，根据字符串创建基本包装类型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(String)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，通过该对象调用之前字符串调用的方法或属性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，在调用对应的方法或属性之后销毁基本包装类型对象</a:t>
            </a:r>
          </a:p>
        </p:txBody>
      </p:sp>
      <p:grpSp>
        <p:nvGrpSpPr>
          <p:cNvPr id="6553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55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5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5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基本包装类型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4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554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554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554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555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4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4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什么是字符串的不可变性？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字符串的不可变性会造成什么问题？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65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56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字符串不可变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字符串不可变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57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657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65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292725" cy="1033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字符串的不可变性：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在内存中已经存储过的字符串，在当前页面关闭之前不会被从内存中删除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字符串的不可变性带来的问题：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消耗内存，所以尽量不做字符串大量拼接</a:t>
            </a:r>
          </a:p>
        </p:txBody>
      </p:sp>
      <p:grpSp>
        <p:nvGrpSpPr>
          <p:cNvPr id="6758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760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0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0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字符串不可变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8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759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759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759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759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9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59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lastIndexOf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861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61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根据字符返回位置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根据字符返回位置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62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62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862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129885F-23B1-41BB-9107-0924A02B59B3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FF3B0176-8E19-4E26-8AF6-B4D4C1F19B63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96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5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5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根据字符返回位置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36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9637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963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9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0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9641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964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42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4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9" name="图片 28" descr="XV(3VDV3OZN$TD%9EDR%2X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851025"/>
            <a:ext cx="682625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如何获取字符串中某个字符的位置？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如何判定字符串中指定位置之后没有指定字符了？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066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0665" name="TextBox 66"/>
          <p:cNvSpPr txBox="1">
            <a:spLocks noChangeArrowheads="1"/>
          </p:cNvSpPr>
          <p:nvPr/>
        </p:nvSpPr>
        <p:spPr bwMode="auto">
          <a:xfrm>
            <a:off x="2486025" y="1457325"/>
            <a:ext cx="417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求某个字符出现的位置以及次数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求某个字符出现的位置以及次数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66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67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7066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7067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22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内置对象导读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4008437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创建一个字符串：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str = "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oabcoefoxyozzopp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通过循环不断获取字符从某个指定位置开始目标字符的位置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当获取的位置不是“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”时，代表字符依然存在，则计数器变量自加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169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求某个字符出现的位置以及次数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字符出现的次数</a:t>
            </a:r>
          </a:p>
        </p:txBody>
      </p:sp>
      <p:grpSp>
        <p:nvGrpSpPr>
          <p:cNvPr id="7169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7169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69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如何获取字符串中指定位置对应的字符？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271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71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根据位置返回字符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根据位置返回字符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71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7271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2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7271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7374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4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5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根据位置返回字符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32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73733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7373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5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6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73737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7374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738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74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708150"/>
            <a:ext cx="679767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如何记录字符串中所有字符出现的次数？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47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4761" name="TextBox 66"/>
          <p:cNvSpPr txBox="1">
            <a:spLocks noChangeArrowheads="1"/>
          </p:cNvSpPr>
          <p:nvPr/>
        </p:nvSpPr>
        <p:spPr bwMode="auto">
          <a:xfrm>
            <a:off x="2674938" y="1457325"/>
            <a:ext cx="379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统计出现次数最多的字符（上）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29.1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统计出现次数最多的字符（上）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76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7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7476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747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4008437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遍历字符串中每一个字符，把获取的字符作为对象的属性记录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遍历过程中如果对象已经具有该属性，说明字符在之前的遍历过程中已经出现过，则次数加一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578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29.2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统计出现次数最多的字符（上）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字符中所有字符出现的次数</a:t>
            </a:r>
          </a:p>
        </p:txBody>
      </p:sp>
      <p:grpSp>
        <p:nvGrpSpPr>
          <p:cNvPr id="7579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7579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79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查找记录字符出现次数对象中的属性值最大的属性，即是出现次数最多的字符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680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6809" name="TextBox 66"/>
          <p:cNvSpPr txBox="1">
            <a:spLocks noChangeArrowheads="1"/>
          </p:cNvSpPr>
          <p:nvPr/>
        </p:nvSpPr>
        <p:spPr bwMode="auto">
          <a:xfrm>
            <a:off x="2486025" y="1457325"/>
            <a:ext cx="417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统计出现次数最多的字符（下）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统计出现次数最多的字符（下）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81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81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7681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7681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4008437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遍历对象，查找对象中属性值最大的属性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属性值最大的属性的属性名，就是出现次数最多的字符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783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30.2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统计出现次数最多的字符（下）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统计出现次数最多的字符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784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7784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4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操作字符串的方法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798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988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拼接以及截取字符串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31.1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拼接以及截取字符串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88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7988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9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7988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7988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80918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9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0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1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22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31.1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拼接以及截取字符串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900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8090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CAF2A1F-9E49-44B5-A9BF-303025405F5C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51">
              <a:extLst>
                <a:ext uri="{FF2B5EF4-FFF2-40B4-BE49-F238E27FC236}">
                  <a16:creationId xmlns:a16="http://schemas.microsoft.com/office/drawing/2014/main" id="{3E9C4F10-F21B-43A3-A0A2-18238A94E0F8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grpSp>
        <p:nvGrpSpPr>
          <p:cNvPr id="8090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8090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8090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80911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3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0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91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pic>
        <p:nvPicPr>
          <p:cNvPr id="30" name="图片 29" descr="IK}E(QQKY7W0PQN2)M0AI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2046288"/>
            <a:ext cx="70135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12F4E24B-4EA5-4D1E-8815-A1D9522DD0E0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306BF32F-5FCE-43E7-980C-BDAF29A5BFF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D3A84E1-3FF2-434E-BD7B-E8731E8E7E1A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68113-0EA9-4998-98A5-0D845B0424D7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试一试字符串的这些方法吧？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87F4C158-B911-4267-B164-BDAB00F9E11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F765198-E100-4FEC-BF93-CF89E291A453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8446E0-62C8-4964-941F-6957BD2B39BD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92AF4-99B6-409B-B921-C4FD7ED901C3}"/>
              </a:ext>
            </a:extLst>
          </p:cNvPr>
          <p:cNvSpPr txBox="1"/>
          <p:nvPr/>
        </p:nvSpPr>
        <p:spPr>
          <a:xfrm>
            <a:off x="2681288" y="3362325"/>
            <a:ext cx="333057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concat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substr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substring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27FA91-7444-4B9B-8C6A-97D99766377C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E4A353-1299-48EB-BF88-A90B3AAA751A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7B557F6-8B49-4D4A-9A42-76A6DA2E0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00B2A3F-325D-49D7-967F-BD1458B9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ED23A48-60B6-4C38-A217-C4A8FC26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0516CDA7-852A-4B25-966A-B74C5DB5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6F47213-008E-40B8-B791-9F3B7AB3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507BFD65-833C-4364-BAAB-F0D10A16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8DEB8EF-599B-4E2F-98E3-DCBAF8FE7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CC0A21A2-703C-48CE-A669-8726A3FD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3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70E78A9C-9092-4BA5-904C-8AE69559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31.1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拼接以及截取字符串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4E5385-8F76-4EE0-8955-D491EA0D5479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格式化日期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193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2B260C3-1481-47D9-AADA-2B9D2D297F1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0020A165-07D0-4096-AD0E-5D01063BF7E1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81937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EF4FF5F-6359-4594-9B65-6E2ED65F15F4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32">
              <a:extLst>
                <a:ext uri="{FF2B5EF4-FFF2-40B4-BE49-F238E27FC236}">
                  <a16:creationId xmlns:a16="http://schemas.microsoft.com/office/drawing/2014/main" id="{D1E1AB37-6654-490A-84DC-BEB1755B7758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81938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D4FAADF-61C2-4D4F-A0C3-739057FCF89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940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内置对象是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语言中已经存在的对象，方便开发者使用。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33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32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什么是内置对象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什么是内置对象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2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332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替换字符串中的指定字符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按照指定规则分割字符串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8295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2953" name="TextBox 66"/>
          <p:cNvSpPr txBox="1">
            <a:spLocks noChangeArrowheads="1"/>
          </p:cNvSpPr>
          <p:nvPr/>
        </p:nvSpPr>
        <p:spPr bwMode="auto">
          <a:xfrm>
            <a:off x="2847975" y="1457325"/>
            <a:ext cx="3448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替换字符串以及转换为数组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替换字符串以及转换为数组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95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8295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6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8295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508625" cy="24876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，调用方式：字符串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.replace(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旧字符，新字符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，参数：第一个参数表示要被替换的旧字符，第二个参数表示替换成的新字符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，功能：把字符串中的某个指定字符替换为新字符（只替换一个）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，返回值：替换之后的新字符串（原字符串不受影响）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，调用方式：字符串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.split(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分割字符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，参数：分割字符串的目标字符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，功能：把字符串分割，分割之后的结果保存在一个数组中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，返回值：数组，表示分割的结果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97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8398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8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9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替换字符串以及转换为数组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97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8397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8397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8397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8398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97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98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复杂数据类型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8500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5001" name="TextBox 66"/>
          <p:cNvSpPr txBox="1">
            <a:spLocks noChangeArrowheads="1"/>
          </p:cNvSpPr>
          <p:nvPr/>
        </p:nvSpPr>
        <p:spPr bwMode="auto">
          <a:xfrm>
            <a:off x="2486025" y="1457325"/>
            <a:ext cx="417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简单数据类型和复杂数据类型导读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9594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简单数据类型和复杂数据类型导读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500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0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8500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什么是简单数据类型（值类型）？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什么是复杂数据类型（引用类型）？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内存可以分为哪两种？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简单数据类型如何存储数据？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复杂数据类型如何存储数据？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8602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025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数据类型内存分配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数据类型内存分配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602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8602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03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8603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868988" cy="24876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简单数据类型（值类型）：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（字符串）、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（数值型）、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（布尔型）、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复杂数据类型（引用类型）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除简单数据类型之外，都是复杂数据类型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内存可以分为哪两种？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栈、堆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简单数据类型如何存储数据？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在栈中存储真实数据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复杂数据类型如何存储数据？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在堆中存储真实数据，在栈中存储堆中真实数据的地址</a:t>
            </a:r>
          </a:p>
        </p:txBody>
      </p:sp>
      <p:grpSp>
        <p:nvGrpSpPr>
          <p:cNvPr id="8704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8705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06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06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数据类型内存分配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8704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8704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8705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8705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05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05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简单数据类型传参，传递的是真实数据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8807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07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简单数据类型传参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简单数据类型传参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07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8807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08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8807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868988" cy="1033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简单数据类型（值类型）作为参数传递：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函数的形参也可以看做是一个变量，当我们把一个值类型变量作为参数传给函数的形参时，其实是把变量在栈空间里的值复制了一份给形参，那么在方法内部对形参做任何修改，都不会影响到的外部变量。</a:t>
            </a:r>
          </a:p>
        </p:txBody>
      </p:sp>
      <p:grpSp>
        <p:nvGrpSpPr>
          <p:cNvPr id="8909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8910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0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1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简单数据类型传参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09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8909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8909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8909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8910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09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10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8798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复杂数据类型传参，传递的是真实数据再对象中的地址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901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012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复杂数据类型传参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复杂数据类型传参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012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9012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12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901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5868988" cy="1033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复杂数据类型（引用类型）作为参数传递：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函数的形参也可以看做是一个变量，当我们把引用类型变量传给形参时，其实是把变量在栈空间里保存的堆地址复制给了形参，形参和实参其实保存的是同一个堆地址，所以操作的是同一个对象。</a:t>
            </a:r>
          </a:p>
        </p:txBody>
      </p:sp>
      <p:grpSp>
        <p:nvGrpSpPr>
          <p:cNvPr id="9113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911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15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15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复杂数据类型传参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14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9114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9114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9114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9115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4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4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6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9216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4319588" cy="2181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数组的反转方法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数组从后面获取元素位置的方法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简单数据类型真实数据存储在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复杂数据类型真实数据存储在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9AFB67-C023-4001-AC08-0BACAEE7C153}"/>
              </a:ext>
            </a:extLst>
          </p:cNvPr>
          <p:cNvSpPr txBox="1"/>
          <p:nvPr/>
        </p:nvSpPr>
        <p:spPr>
          <a:xfrm>
            <a:off x="2232025" y="1779588"/>
            <a:ext cx="4319588" cy="2244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中的对象分为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种：自定义对象 、内置对象、 浏览器对象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前面两种对象是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 内容，属于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  第三个浏览器对象属于我们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独有的， 我们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 API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内置对象就是指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语言自带的一些对象，这些对象供开发者使用，并提供了一些常用的或是最基本而必要的功能（属性和方法）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内置对象最大的优点就是帮助我们快速开发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提供了多个内置对象：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grpSp>
        <p:nvGrpSpPr>
          <p:cNvPr id="1433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43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AA6222AB-4098-4F90-9BD0-9F9F988E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什么是内置对象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434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BB6746-FF6A-4703-91A0-132A88633BF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0832BFA0-CF7D-4A28-A2FC-738ECCA08F36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434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434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435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8354B-A866-4981-8788-6041E019B587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4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382ED050-CFA2-4195-B9AD-BAC06FBCF51B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18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9318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BD60A-44F6-4F06-B972-9784986DC5CE}"/>
              </a:ext>
            </a:extLst>
          </p:cNvPr>
          <p:cNvSpPr txBox="1"/>
          <p:nvPr/>
        </p:nvSpPr>
        <p:spPr>
          <a:xfrm>
            <a:off x="2232025" y="1779588"/>
            <a:ext cx="4319588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数组的反转方法</a:t>
            </a:r>
            <a:r>
              <a:rPr lang="en-US" altLang="zh-CN" sz="14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reverse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数组从后面获取元素位置的方法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lastIndexOf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简单数据类型真实数据存储在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栈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复杂数据类型真实数据存储在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CF4B5172-30D5-4FFA-A46E-0E856118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常用的文档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MDN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菜鸟教程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w3cschool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53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369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学会查阅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学会查阅</a:t>
            </a: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MDN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7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537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3730</Words>
  <Application>Microsoft Office PowerPoint</Application>
  <PresentationFormat>全屏显示(16:9)</PresentationFormat>
  <Paragraphs>705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80</vt:i4>
      </vt:variant>
    </vt:vector>
  </HeadingPairs>
  <TitlesOfParts>
    <vt:vector size="91" baseType="lpstr">
      <vt:lpstr>微软雅黑</vt:lpstr>
      <vt:lpstr>Arial</vt:lpstr>
      <vt:lpstr>Wingdings</vt:lpstr>
      <vt:lpstr>宋体</vt:lpstr>
      <vt:lpstr>Segoe UI</vt:lpstr>
      <vt:lpstr>黑体</vt:lpstr>
      <vt:lpstr>Calibri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279</cp:revision>
  <dcterms:created xsi:type="dcterms:W3CDTF">2015-06-29T07:19:00Z</dcterms:created>
  <dcterms:modified xsi:type="dcterms:W3CDTF">2021-07-14T06:21:41Z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