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66"/>
  </p:notesMasterIdLst>
  <p:handoutMasterIdLst>
    <p:handoutMasterId r:id="rId67"/>
  </p:handoutMasterIdLst>
  <p:sldIdLst>
    <p:sldId id="503" r:id="rId5"/>
    <p:sldId id="442" r:id="rId6"/>
    <p:sldId id="368" r:id="rId7"/>
    <p:sldId id="369" r:id="rId8"/>
    <p:sldId id="472" r:id="rId9"/>
    <p:sldId id="471" r:id="rId10"/>
    <p:sldId id="445" r:id="rId11"/>
    <p:sldId id="473" r:id="rId12"/>
    <p:sldId id="446" r:id="rId13"/>
    <p:sldId id="464" r:id="rId14"/>
    <p:sldId id="370" r:id="rId15"/>
    <p:sldId id="474" r:id="rId16"/>
    <p:sldId id="470" r:id="rId17"/>
    <p:sldId id="371" r:id="rId18"/>
    <p:sldId id="475" r:id="rId19"/>
    <p:sldId id="448" r:id="rId20"/>
    <p:sldId id="476" r:id="rId21"/>
    <p:sldId id="372" r:id="rId22"/>
    <p:sldId id="462" r:id="rId23"/>
    <p:sldId id="373" r:id="rId24"/>
    <p:sldId id="449" r:id="rId25"/>
    <p:sldId id="477" r:id="rId26"/>
    <p:sldId id="479" r:id="rId27"/>
    <p:sldId id="502" r:id="rId28"/>
    <p:sldId id="500" r:id="rId29"/>
    <p:sldId id="469" r:id="rId30"/>
    <p:sldId id="374" r:id="rId31"/>
    <p:sldId id="478" r:id="rId32"/>
    <p:sldId id="375" r:id="rId33"/>
    <p:sldId id="480" r:id="rId34"/>
    <p:sldId id="481" r:id="rId35"/>
    <p:sldId id="450" r:id="rId36"/>
    <p:sldId id="482" r:id="rId37"/>
    <p:sldId id="483" r:id="rId38"/>
    <p:sldId id="451" r:id="rId39"/>
    <p:sldId id="484" r:id="rId40"/>
    <p:sldId id="452" r:id="rId41"/>
    <p:sldId id="486" r:id="rId42"/>
    <p:sldId id="487" r:id="rId43"/>
    <p:sldId id="453" r:id="rId44"/>
    <p:sldId id="488" r:id="rId45"/>
    <p:sldId id="489" r:id="rId46"/>
    <p:sldId id="454" r:id="rId47"/>
    <p:sldId id="490" r:id="rId48"/>
    <p:sldId id="491" r:id="rId49"/>
    <p:sldId id="455" r:id="rId50"/>
    <p:sldId id="492" r:id="rId51"/>
    <p:sldId id="456" r:id="rId52"/>
    <p:sldId id="493" r:id="rId53"/>
    <p:sldId id="494" r:id="rId54"/>
    <p:sldId id="457" r:id="rId55"/>
    <p:sldId id="495" r:id="rId56"/>
    <p:sldId id="496" r:id="rId57"/>
    <p:sldId id="458" r:id="rId58"/>
    <p:sldId id="497" r:id="rId59"/>
    <p:sldId id="459" r:id="rId60"/>
    <p:sldId id="498" r:id="rId61"/>
    <p:sldId id="499" r:id="rId62"/>
    <p:sldId id="465" r:id="rId63"/>
    <p:sldId id="466" r:id="rId64"/>
    <p:sldId id="334" r:id="rId65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68"/>
      <p:bold r:id="rId69"/>
    </p:embeddedFont>
    <p:embeddedFont>
      <p:font typeface="Segoe UI" panose="020B0502040204020203" pitchFamily="34" charset="0"/>
      <p:regular r:id="rId70"/>
      <p:bold r:id="rId71"/>
      <p:italic r:id="rId72"/>
      <p:boldItalic r:id="rId73"/>
    </p:embeddedFont>
    <p:embeddedFont>
      <p:font typeface="黑体" panose="02010609060101010101" pitchFamily="49" charset="-122"/>
      <p:regular r:id="rId74"/>
    </p:embeddedFont>
    <p:embeddedFont>
      <p:font typeface="Calibri" panose="020F0502020204030204" pitchFamily="34" charset="0"/>
      <p:regular r:id="rId75"/>
      <p:bold r:id="rId76"/>
      <p:italic r:id="rId77"/>
      <p:boldItalic r:id="rId7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20" autoAdjust="0"/>
  </p:normalViewPr>
  <p:slideViewPr>
    <p:cSldViewPr>
      <p:cViewPr varScale="1">
        <p:scale>
          <a:sx n="116" d="100"/>
          <a:sy n="116" d="100"/>
        </p:scale>
        <p:origin x="197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9.fntdata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778F0-63F6-43A7-B362-F02C11618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70AE-A3C2-4B2E-A676-D9C201C22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8975F877-3467-4980-B219-120715315F6F}" type="datetimeFigureOut">
              <a:rPr lang="zh-CN" altLang="en-US"/>
              <a:pPr>
                <a:defRPr/>
              </a:pPr>
              <a:t>2021/8/17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CA46-6092-4C10-820F-0702253E6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D055F-99AF-4101-901B-F29BF766E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A2FA68-29AB-4264-B21C-6BEBC8BA01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3E18EB-4EE4-4529-A0C0-3C35CEDA7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7DD71E-7B89-4556-8A87-58CA160DCD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A020D0-860C-4164-BFC2-6260A6D87F73}" type="datetimeFigureOut">
              <a:rPr lang="zh-CN" altLang="en-US"/>
              <a:pPr>
                <a:defRPr/>
              </a:pPr>
              <a:t>2021/8/17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4B5E091-501D-462A-9699-12895F82F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A2D719-782B-4330-915E-93FBF6F1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B748-140D-44F3-9E6D-4F49AFA3F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E07B-0AA3-404D-B869-C0A4AE0D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D851F4-76BD-422C-BA44-2810095140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81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58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49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1788" y="130175"/>
            <a:ext cx="411162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5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6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7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CA1F5-2940-4FAC-B3B1-810CF8351199}" type="datetimeFigureOut">
              <a:rPr lang="zh-CN" altLang="en-US"/>
              <a:pPr>
                <a:defRPr/>
              </a:pPr>
              <a:t>2021/8/17</a:t>
            </a:fld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924C-1DE0-4EFB-98A6-418B600E7AD9}" type="slidenum">
              <a:rPr/>
              <a:pPr>
                <a:defRPr/>
              </a:pPr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51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35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66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1788" y="130175"/>
            <a:ext cx="411162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5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6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7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8924-D862-43D4-8007-DEB1DC5904E2}" type="datetimeFigureOut">
              <a:rPr lang="zh-CN" altLang="en-US"/>
              <a:pPr>
                <a:defRPr/>
              </a:pPr>
              <a:t>2021/8/17</a:t>
            </a:fld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D4341-6ED3-420D-88BB-BF6D948AA821}" type="slidenum">
              <a:rPr/>
              <a:pPr>
                <a:defRPr/>
              </a:pPr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6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16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501E385-E7D3-4A26-966B-42302984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C65D0128-3EB4-41FA-A6DE-E5CFB959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0D745CE-A895-4F26-9D34-5F297790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42EB79A-B22A-4EEC-A313-3C973ED2F7E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8DF1EB2-39DE-4510-8317-F7015E8E1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3829839-FE77-47FC-AB52-6A1DE7CBCC92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32F95E33-3A4D-42E0-80A5-E5EB8CC5F3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5-&#31867;&#20013;&#28155;&#21152;&#20849;&#26377;&#26041;&#27861;.avi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6-&#31867;&#32487;&#25215;extends&#21644;super&#20851;&#38190;&#23383;.av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7-super&#35843;&#29992;&#29238;&#31867;&#26222;&#36890;&#20989;&#25968;&#20197;&#21450;&#32487;&#25215;&#20013;&#23646;&#24615;&#26041;&#27861;&#26597;&#25214;&#21407;&#21017;.avi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8-super&#24517;&#39035;&#25918;&#21040;&#23376;&#31867;this&#20043;&#21069;.avi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9-&#20351;&#29992;&#31867;2&#20010;&#27880;&#24847;&#28857;.avi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0-&#31867;&#37324;&#38754;this&#25351;&#21521;&#38382;&#39064;.avi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1-&#38754;&#21521;&#23545;&#35937;tab&#26639;-&#24605;&#36335;&#20998;&#26512;&#20197;&#21450;&#24067;&#23616;&#20171;&#32461;.avi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2-&#38754;&#21521;&#23545;&#35937;tab&#26639;-&#27169;&#22359;&#21010;&#20998;.avi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1-JavaScript&#38754;&#21521;&#23545;&#35937;&#23548;&#35835;.avi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3-&#38754;&#21521;&#23545;&#35937;tab&#26639;-&#20999;&#25442;&#21151;&#33021;&#27169;&#22359;.avi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4-&#38754;&#21521;&#23545;&#35937;tab&#26639;-&#28155;&#21152;&#21151;&#33021;&#27169;&#22359;(&#19978;).avi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5-&#38754;&#21521;&#23545;&#35937;tab&#26639;-&#28155;&#21152;&#21151;&#33021;&#27169;&#22359;(&#20013;).avi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2-&#38754;&#21521;&#23545;&#35937;&#32534;&#31243;&#20171;&#32461;.avi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6-&#38754;&#21521;&#23545;&#35937;tab&#26639;-&#28155;&#21152;&#21151;&#33021;&#27169;&#22359;(&#19979;).avi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7-&#38754;&#21521;&#23545;&#35937;tab&#26639;-&#21024;&#38500;&#21151;&#33021;&#27169;&#22359;(&#19978;).avi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8-&#38754;&#21521;&#23545;&#35937;tab&#26639;-&#21024;&#38500;&#21151;&#33021;&#27169;&#22359;(&#20013;).avi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9-&#38754;&#21521;&#23545;&#35937;tab&#26639;-&#21024;&#38500;&#21151;&#33021;&#27169;&#22359;(&#19979;).avi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0-&#38754;&#21521;&#23545;&#35937;tab&#26639;-&#32534;&#36753;&#21151;&#33021;&#27169;&#22359;(&#19978;).avi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1-&#38754;&#21521;&#23545;&#35937;tab&#26639;-&#32534;&#36753;&#21151;&#33021;&#27169;&#22359;(&#20013;).avi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2-&#38754;&#21521;&#23545;&#35937;tab&#26639;-&#32534;&#36753;&#21151;&#33021;&#27169;&#22359;(&#19979;).avi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3-&#31867;&#21644;&#23545;&#35937;.avi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4-&#21019;&#24314;&#31867;&#21644;&#29983;&#25104;&#23454;&#20363;.avi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1848475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4400" dirty="0">
                <a:solidFill>
                  <a:prstClr val="black"/>
                </a:solidFill>
                <a:latin typeface="Calibri"/>
                <a:ea typeface="黑体"/>
                <a:cs typeface="+mj-cs"/>
              </a:rPr>
              <a:t>JavaScript </a:t>
            </a:r>
            <a:r>
              <a:rPr kumimoji="1" lang="zh-CN" altLang="en-US" sz="4400" dirty="0">
                <a:solidFill>
                  <a:prstClr val="black"/>
                </a:solidFill>
                <a:latin typeface="Calibri"/>
                <a:ea typeface="黑体"/>
                <a:cs typeface="+mj-cs"/>
              </a:rPr>
              <a:t>面向对象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0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创建明星类并生成一个实例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关键字创建一个类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在类中使用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constructor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来放置属性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关键字完成实例的创建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49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创建明星类并生成一个实例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2794000" y="927100"/>
            <a:ext cx="32400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创建明星类并生成一个实例</a:t>
            </a:r>
            <a:endParaRPr lang="zh-TW" altLang="zh-CN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9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049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79688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为类添加共有方法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并能使用实例访问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151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369" name="TextBox 66"/>
          <p:cNvSpPr txBox="1">
            <a:spLocks noChangeArrowheads="1"/>
          </p:cNvSpPr>
          <p:nvPr/>
        </p:nvSpPr>
        <p:spPr bwMode="auto">
          <a:xfrm>
            <a:off x="3492500" y="1465263"/>
            <a:ext cx="2505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类中添加共有方法</a:t>
            </a:r>
            <a:endParaRPr lang="zh-TW" altLang="zh-CN" sz="20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中添加共有方法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1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2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151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2541588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2" name="椭圆 2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在创建明星类的基础上添加方法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关键字创建一个类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在类中使用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constructor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来放置属性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为类添加一个方法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注意没有逗号隔开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关键字完成实例的创建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254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8150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在上一个案例创建的明星类添加方法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2487613" y="906463"/>
            <a:ext cx="39846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创建明星类并添加方法后创建实例</a:t>
            </a:r>
            <a:endParaRPr lang="zh-TW" altLang="zh-CN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54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254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451225" y="1525588"/>
            <a:ext cx="4991100" cy="1827212"/>
          </a:xfrm>
        </p:spPr>
        <p:txBody>
          <a:bodyPr/>
          <a:lstStyle/>
          <a:p>
            <a:pPr>
              <a:defRPr/>
            </a:pPr>
            <a:r>
              <a:rPr smtClean="0">
                <a:solidFill>
                  <a:schemeClr val="tx1"/>
                </a:solidFill>
                <a:sym typeface="+mn-ea"/>
              </a:rPr>
              <a:t>面向对象编程介绍</a:t>
            </a:r>
          </a:p>
          <a:p>
            <a:pPr>
              <a:defRPr/>
            </a:pPr>
            <a:r>
              <a:rPr>
                <a:solidFill>
                  <a:schemeClr val="tx1"/>
                </a:solidFill>
                <a:sym typeface="+mn-ea"/>
              </a:rPr>
              <a:t>ES6</a:t>
            </a:r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中的类和对象</a:t>
            </a:r>
          </a:p>
          <a:p>
            <a:pPr>
              <a:defRPr/>
            </a:pPr>
            <a:r>
              <a:rPr>
                <a:solidFill>
                  <a:srgbClr val="FF0000"/>
                </a:solidFill>
                <a:sym typeface="+mn-ea"/>
              </a:rPr>
              <a:t>类的继承</a:t>
            </a:r>
          </a:p>
          <a:p>
            <a:pPr>
              <a:defRPr/>
            </a:pPr>
            <a:r>
              <a:rPr smtClean="0">
                <a:solidFill>
                  <a:schemeClr val="tx1"/>
                </a:solidFill>
                <a:sym typeface="+mn-ea"/>
              </a:rPr>
              <a:t>面向对象案例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进行类的继承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调用父类的构造函数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458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585" name="TextBox 66"/>
          <p:cNvSpPr txBox="1">
            <a:spLocks noChangeArrowheads="1"/>
          </p:cNvSpPr>
          <p:nvPr/>
        </p:nvSpPr>
        <p:spPr bwMode="auto">
          <a:xfrm>
            <a:off x="2674938" y="1457325"/>
            <a:ext cx="379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8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458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459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2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关键字可以实现子类继承父类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可以让子类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类的方法和构造函数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0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561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extends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560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560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561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561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调用父类的构造函数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了解继承属性方法的查找原则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663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633" name="TextBox 66"/>
          <p:cNvSpPr txBox="1">
            <a:spLocks noChangeArrowheads="1"/>
          </p:cNvSpPr>
          <p:nvPr/>
        </p:nvSpPr>
        <p:spPr bwMode="auto">
          <a:xfrm>
            <a:off x="1108075" y="1457325"/>
            <a:ext cx="706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调用父类普通函数以及继承中属性方法查找原则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8047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super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调用父类普通函数以及继承中属性方法查找原则</a:t>
            </a:r>
            <a:endParaRPr lang="zh-TW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63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663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663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2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关键字可以调用父类普通函数和构造函数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继承中的属性或者方法查找原则四个字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就近原则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5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766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7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.4 super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765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765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765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766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的放置位置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86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681" name="TextBox 66"/>
          <p:cNvSpPr txBox="1">
            <a:spLocks noChangeArrowheads="1"/>
          </p:cNvSpPr>
          <p:nvPr/>
        </p:nvSpPr>
        <p:spPr bwMode="auto">
          <a:xfrm>
            <a:off x="2339975" y="1457325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必须放到子类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.5 super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放到子类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68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9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868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8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24" name="椭圆 23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868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27" name="椭圆 26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9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868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30" name="椭圆 29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子类继承父类中的属性和方法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29432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关键字创建一个类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子类继承父类的属性和方法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的位置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970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.6</a:t>
            </a: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属性与方法的继承案例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2759075" y="966788"/>
            <a:ext cx="32400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属性与方法的继承案例</a:t>
            </a:r>
          </a:p>
        </p:txBody>
      </p:sp>
      <p:grpSp>
        <p:nvGrpSpPr>
          <p:cNvPr id="2971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2971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1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 bwMode="auto">
          <a:xfrm>
            <a:off x="3451225" y="1528763"/>
            <a:ext cx="49911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8288" indent="-268288">
              <a:spcBef>
                <a:spcPct val="0"/>
              </a:spcBef>
            </a:pPr>
            <a:r>
              <a:rPr lang="zh-CN" altLang="zh-CN" smtClean="0">
                <a:solidFill>
                  <a:srgbClr val="FF0000"/>
                </a:solidFill>
                <a:sym typeface="+mn-ea"/>
              </a:rPr>
              <a:t>面向对象编程介绍</a:t>
            </a:r>
          </a:p>
          <a:p>
            <a:pPr marL="268288" indent="-268288">
              <a:spcBef>
                <a:spcPct val="0"/>
              </a:spcBef>
            </a:pPr>
            <a:r>
              <a:rPr lang="zh-CN" altLang="zh-CN" smtClean="0">
                <a:solidFill>
                  <a:schemeClr val="tx1"/>
                </a:solidFill>
                <a:sym typeface="+mn-ea"/>
              </a:rPr>
              <a:t>ES6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zh-CN" smtClean="0">
                <a:solidFill>
                  <a:schemeClr val="tx1"/>
                </a:solidFill>
                <a:sym typeface="+mn-ea"/>
              </a:rPr>
              <a:t>中的类和对象</a:t>
            </a:r>
          </a:p>
          <a:p>
            <a:pPr marL="268288" indent="-268288">
              <a:spcBef>
                <a:spcPct val="0"/>
              </a:spcBef>
            </a:pPr>
            <a:r>
              <a:rPr lang="zh-CN" altLang="zh-CN" smtClean="0">
                <a:solidFill>
                  <a:schemeClr val="tx1"/>
                </a:solidFill>
                <a:sym typeface="+mn-ea"/>
              </a:rPr>
              <a:t>类的继承</a:t>
            </a:r>
          </a:p>
          <a:p>
            <a:pPr marL="268288" indent="-268288">
              <a:spcBef>
                <a:spcPct val="0"/>
              </a:spcBef>
            </a:pPr>
            <a:r>
              <a:rPr lang="zh-CN" altLang="zh-CN" smtClean="0">
                <a:solidFill>
                  <a:schemeClr val="tx1"/>
                </a:solidFill>
                <a:sym typeface="+mn-ea"/>
              </a:rPr>
              <a:t>面向对象案例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定义类和创建实例顺序问题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类中的共有属性和方法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072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29" name="TextBox 66"/>
          <p:cNvSpPr txBox="1">
            <a:spLocks noChangeArrowheads="1"/>
          </p:cNvSpPr>
          <p:nvPr/>
        </p:nvSpPr>
        <p:spPr bwMode="auto">
          <a:xfrm>
            <a:off x="2847975" y="1457325"/>
            <a:ext cx="3448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使用类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个注意点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个注意点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3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073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指向问题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175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753" name="TextBox 66"/>
          <p:cNvSpPr txBox="1">
            <a:spLocks noChangeArrowheads="1"/>
          </p:cNvSpPr>
          <p:nvPr/>
        </p:nvSpPr>
        <p:spPr bwMode="auto">
          <a:xfrm>
            <a:off x="2847975" y="1457325"/>
            <a:ext cx="3448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指向问题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里面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指向问题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75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175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1759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中类没有变量提升，所以必须先定义类，才能通过类实例化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类里面的共有的属性和方法一定要加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constructor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指向的是 创建的实例对象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指向不清楚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只有在调用的时候才清楚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指向调用者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77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2790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1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4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3.9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继承注意问题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277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277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277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2785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4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3278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子类继承父类中的属性和方法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并且为子类添加自己的方法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2943225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关键字创建一个父类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子类继承父类的属性和方法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为子类添加自己的方法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的位置和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380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3.9</a:t>
            </a: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子类继承父类属性和方法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并扩展子类方法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1908175" y="987425"/>
            <a:ext cx="59293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子类继承父类属性和方法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并扩展子类方法案例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80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3380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814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3381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482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5580063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用哪个关键字创建类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___________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子类如何继承父类关键字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_____________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调用父类中的构造函数与普通函数关键字是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___________</a:t>
            </a:r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天上午复习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584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232025" y="1779588"/>
            <a:ext cx="5580063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用哪个关键字创建类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_____class______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子类如何继承父类关键字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_____extends________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调用父类中的构造函数与普通函数关键字是</a:t>
            </a:r>
            <a:r>
              <a:rPr lang="en-US" altLang="zh-CN" sz="1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____super_______</a:t>
            </a:r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天上午复习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>
            <a:spLocks/>
          </p:cNvSpPr>
          <p:nvPr/>
        </p:nvSpPr>
        <p:spPr>
          <a:xfrm>
            <a:off x="3451225" y="1525588"/>
            <a:ext cx="4991100" cy="1827212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 algn="l" defTabSz="685800" rtl="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面向对象编程介绍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中的类和对象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类的继承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面向对象案例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076575"/>
            <a:ext cx="5103813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分析整体页面结构布局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分析案例的切换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删除等功能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78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897" name="TextBox 66"/>
          <p:cNvSpPr txBox="1">
            <a:spLocks noChangeArrowheads="1"/>
          </p:cNvSpPr>
          <p:nvPr/>
        </p:nvSpPr>
        <p:spPr bwMode="auto">
          <a:xfrm>
            <a:off x="1476375" y="1457325"/>
            <a:ext cx="673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思路分析以及布局介绍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175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思路分析以及布局介绍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90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790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8932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3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36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8150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栏案例布局与功能总结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891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891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892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8927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26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286000" y="1798638"/>
            <a:ext cx="4572000" cy="2030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整体布局上下结构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上结构中分左右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可以切换效果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可以添加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项和内容项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可以删除当前的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项和内容项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项文字或者内容项文字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可以修改里面的文字内容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利用面向对象的方式实现切换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修改模块的划分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初步实现点击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99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945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模块划分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94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994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95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995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3995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面向对象编程介绍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ym typeface="+mn-ea"/>
              </a:rPr>
              <a:t>ES6 </a:t>
            </a:r>
            <a:r>
              <a:rPr lang="zh-CN" altLang="en-US" sz="1050" dirty="0">
                <a:sym typeface="+mn-ea"/>
              </a:rPr>
              <a:t>中的类和对象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类的继承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面向对象案例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33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321" name="TextBox 66"/>
          <p:cNvSpPr txBox="1">
            <a:spLocks noChangeArrowheads="1"/>
          </p:cNvSpPr>
          <p:nvPr/>
        </p:nvSpPr>
        <p:spPr bwMode="auto">
          <a:xfrm>
            <a:off x="1187450" y="1457325"/>
            <a:ext cx="6840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JavaScript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面向对象对象导读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2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2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78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为该类添加切换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获取到需要操作的元素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整个个容器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添加初始化方法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标题绑定点击事件获取到对应的下标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6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0982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83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86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模块划分总结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096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096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097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0977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7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6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4097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栏类的定义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并初始化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添加切换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并获取需要操作的元素绑定事件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419417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为该类添加切换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修改方法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获取到需要操作的元素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整个个容器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添加初始化方法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标题绑定点击事件获取到对应的下标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199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类添加方法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2741613" y="1090613"/>
            <a:ext cx="27670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类并添加方法</a:t>
            </a:r>
          </a:p>
        </p:txBody>
      </p:sp>
      <p:grpSp>
        <p:nvGrpSpPr>
          <p:cNvPr id="4200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2001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006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4200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实现点击每个标题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切换内容的功能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排他思想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指向问题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301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017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切换功能模块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切换功能模块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02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302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3022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4302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2759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标题绑定的事件触发切换功能的方法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在切换的方法中将点击的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标题添加激活的类样式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为当前点击的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标题对应的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元素添加激活的类样式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需要使用排他先将所有的激活样式清除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再为点击的元素添加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单独定义一个清除所有元素激活的方法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指向发生了变化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需要先将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进行保存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3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4054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55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58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切换功能总结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403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403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404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4049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4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4404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实现点击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标题对应的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内容切换效果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681288" y="3362325"/>
            <a:ext cx="419417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标题绑定的事件触发切换功能的方法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在切换的方法中将点击的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标题添加激活的类样式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为当前点击的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标题对应的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元素添加激活的类样式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指向的修改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506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切换功能练习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243263" y="1084263"/>
            <a:ext cx="17589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切换功能练习</a:t>
            </a:r>
          </a:p>
        </p:txBody>
      </p:sp>
      <p:grpSp>
        <p:nvGrpSpPr>
          <p:cNvPr id="4507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4507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78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4507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点击添加按钮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实现标题栏的添加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指向的问题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insertAdjacentHTML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方法的作用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将指定的文本解析问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结构插入到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608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089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添加功能模块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.4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添加功能模块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09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93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609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609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为添加按钮绑定点击事件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创建新的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标题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并将把创建标题追加到对应的父元素中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利用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insertAdjacentHTML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()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可以直接把字符串格式元素添加到父元素中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0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712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标题的添加总结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711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711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711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711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1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初步实现标题与内容的添加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排他思想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813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137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添加功能模块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添加功能模块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4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4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814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14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48143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获取到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内容的父元素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在添加的方法中创建新的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tab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内容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并将把创建的元素利用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insertAdjacentHTML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追加到对应的父元素中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因为添加也要做排他处理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所有需要在添加方法中调用清除激活类样式的方法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5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9174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5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8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5.7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的添加总结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915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915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916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9169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8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4916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实现点击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添加标题和内容功能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552700" y="3349625"/>
            <a:ext cx="419417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为添加按钮绑定点击事件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创建新的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 和 新的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并将把创建的两个元素利用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insertAdjacentHTML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追加到对应的父元素中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注意清除之前所有兄弟元素的激活类样式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018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3219450" y="1084263"/>
            <a:ext cx="21494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添加功能练习</a:t>
            </a:r>
          </a:p>
        </p:txBody>
      </p:sp>
      <p:grpSp>
        <p:nvGrpSpPr>
          <p:cNvPr id="5019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019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98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5019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面向对象与面向过程的概念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面向对象与面向过程的比较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43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45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面向对象编程介绍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面向对象编程介绍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434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5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435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解决新增元素多个激活类样式同时出现的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120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209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添加功能模块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添加功能模块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1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3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121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1215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2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因为添加过后的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标题和内容未及时更新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会出现多个激活的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单独定义一个更新的方法在初始化的时候调用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在点击添加的时候再次调用初始化的方法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22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2246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7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50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的添加总结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223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223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223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2241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40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5223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294322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完美实现实现点击添加功能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552700" y="3349625"/>
            <a:ext cx="419417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因为添加过后的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标题和内容未及时更新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会出现多个激活的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单独定义一个更新的方法在初始化的时候调用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在点击添加的时候再次调用初始化的方法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326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2759075" y="1049338"/>
            <a:ext cx="35290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添加功能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解决练习</a:t>
            </a:r>
          </a:p>
        </p:txBody>
      </p:sp>
      <p:grpSp>
        <p:nvGrpSpPr>
          <p:cNvPr id="5326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326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0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5326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为每一个标题的删除按钮绑定点击事件注意索引的查找和事件冒泡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获取到对应的点击的标题的索引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要在更新的方法中实时的获取标题关闭按钮的数量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428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281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删除功能模块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删除功能模块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28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85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428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29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4287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按钮并为每一个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号绑定点击事件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一定记得是在更新的方法中获取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否则新添加的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栏获取不到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代码会报错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类的删除方法中处理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获取对应的索引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注意获取的索引号是当前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号的父元素的索引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要读取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parentNode.index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标题本身有点击事件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号的点击事件会向上传递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需要阻止事件冒泡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29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5318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9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2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3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9229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获取点击当前的索引总结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530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530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530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5313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31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5530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501650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绑定点击事件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获取当前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的父元素的索引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552700" y="3349625"/>
            <a:ext cx="419417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获取到所有的按钮循环绑定点击事件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注意获取的位置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点击当前按钮获取索引号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获取的是当前元素的父元素的索引号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注意事件冒泡的处理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633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6.6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删除功能获取当前索引练习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2759075" y="1049338"/>
            <a:ext cx="35290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按钮获取索引</a:t>
            </a:r>
          </a:p>
        </p:txBody>
      </p:sp>
      <p:grpSp>
        <p:nvGrpSpPr>
          <p:cNvPr id="5633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5633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342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5633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35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352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删除功能模块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6.7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删除功能模块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35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根据索引删除对应的标题的内容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设置删除当前的标题后让前一个标题高亮</a:t>
            </a:r>
          </a:p>
        </p:txBody>
      </p:sp>
      <p:grpSp>
        <p:nvGrpSpPr>
          <p:cNvPr id="5735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735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36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将记录下来的索引找到对应的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内容删除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重新初始化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内容的数量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点击删除选中状态的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的标题后让前一个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标题选中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将索引自减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37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838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9229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6.8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删除对应的标题与内容总结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837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837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837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838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7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38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删除的标签是未激活状态的状态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原来选中状态的标签的激活样式不变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940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401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删除功能模块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删除功能模块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40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940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41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940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5940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如果删除的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标题未激活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那么原来选中激活的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标题不变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判断当前有没有没选中的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有就直接终止代码执行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041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0438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39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42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3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59229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删除未激活的标题总结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042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04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042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0433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4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5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2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43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6042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251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面向过程就是分析出解决问题所需要的步骤，然后用函数把这些步骤一步一步实现，使用的时候再一个一个的依次调用就可以了。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面向对象是把事务分解成为一个个对象，然后由对象之间分工与合作。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两者比较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面向过程性能比面向对象高，适合跟硬件联系很紧密的东西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但是不易维护、不易复用、不易扩展。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面向对象易维护、易复用、易扩展，由于面向对象有封装、继承、多态性的特性，可以设计出低耦合的系统，使系统 更加灵活、更加易于维护，但是性能比面向过程低。</a:t>
            </a:r>
          </a:p>
        </p:txBody>
      </p:sp>
      <p:grpSp>
        <p:nvGrpSpPr>
          <p:cNvPr id="1536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537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面向对象和面向过程概念总结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536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536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537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537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501650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绑定点击事件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删除对应的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552700" y="3349625"/>
            <a:ext cx="419417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点击删除选中状态的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的标题后让前一个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标题选中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如果删除的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标题未激活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那么原来选中激活的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标题不变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45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7.3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删除功能练习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2987675" y="1042988"/>
            <a:ext cx="35290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按钮获取索引</a:t>
            </a:r>
          </a:p>
        </p:txBody>
      </p:sp>
      <p:grpSp>
        <p:nvGrpSpPr>
          <p:cNvPr id="6145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145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462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6145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修改功能的实现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为标题添加双击功能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在标题中生成一个文本框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247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473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编辑功能模块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7.4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编辑功能模块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47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247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48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247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6247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在更新的方法中获取到所有的盛放文本的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通过遍历绑定双击事件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dblclick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触发编辑的方法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在编辑的方法中首先禁止选中文本使用 </a:t>
            </a:r>
            <a:r>
              <a:rPr lang="en-US" altLang="zh-CN" sz="1050" dirty="0" err="1"/>
              <a:t>window.getSelection</a:t>
            </a:r>
            <a:r>
              <a:rPr lang="en-US" altLang="zh-CN" sz="1050" dirty="0"/>
              <a:t> ? </a:t>
            </a:r>
            <a:r>
              <a:rPr lang="en-US" altLang="zh-CN" sz="1050" dirty="0" err="1"/>
              <a:t>window.getSelection</a:t>
            </a:r>
            <a:r>
              <a:rPr lang="en-US" altLang="zh-CN" sz="1050" dirty="0"/>
              <a:t>().</a:t>
            </a:r>
            <a:r>
              <a:rPr lang="en-US" altLang="zh-CN" sz="1050" dirty="0" err="1"/>
              <a:t>removeAllRanges</a:t>
            </a:r>
            <a:r>
              <a:rPr lang="en-US" altLang="zh-CN" sz="1050" dirty="0"/>
              <a:t>() : </a:t>
            </a:r>
            <a:r>
              <a:rPr lang="en-US" altLang="zh-CN" sz="1050" dirty="0" err="1"/>
              <a:t>document.selection.empty</a:t>
            </a:r>
            <a:r>
              <a:rPr lang="en-US" altLang="zh-CN" sz="1050" dirty="0"/>
              <a:t>();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在当前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中创建一个文本框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49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3510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11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14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6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6175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7.5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双击标题文字生成文本框总结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349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349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349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3505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49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4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6350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501650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点击包裹文字的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修改内容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552700" y="3349625"/>
            <a:ext cx="4194175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获取到所有包裹文本的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绑定双击事件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对应触发类中的编辑方法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在编辑方法中设置禁止选中文本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生成一个文本框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452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7.6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编辑功能修改文本练习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2863850" y="1071563"/>
            <a:ext cx="35274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编辑功能修改文本</a:t>
            </a:r>
          </a:p>
        </p:txBody>
      </p:sp>
      <p:grpSp>
        <p:nvGrpSpPr>
          <p:cNvPr id="6452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452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34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6453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将生成的文本框的值设置为标题的原有值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当文本框失去焦点的时候将文本框的值赋值给标题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554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545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编辑功能模块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7.7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编辑功能模块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548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554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55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6555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062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在编辑方法中先将之前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标签的文字存储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然后将存储的文字赋值给文本框的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值并且文本默认选中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当文本框失去焦点的时候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将修改的内容设置给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56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657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8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8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6175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7.8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标题的修改总结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656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656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657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657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7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08075" y="2532063"/>
            <a:ext cx="5465763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实现回车完成标题文本的修改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实现内容区域的文本修改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675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7593" name="TextBox 66"/>
          <p:cNvSpPr txBox="1">
            <a:spLocks noChangeArrowheads="1"/>
          </p:cNvSpPr>
          <p:nvPr/>
        </p:nvSpPr>
        <p:spPr bwMode="auto">
          <a:xfrm>
            <a:off x="2124075" y="14573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编辑功能模块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7.9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编辑功能模块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59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6759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6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6759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  <p:pic>
        <p:nvPicPr>
          <p:cNvPr id="6759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通过按下回车完成内容的修改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为文本框绑定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判断用户的键盘码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调用文本框的失去焦点方法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遍历绑定双击事件触发编辑方法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6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68630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31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34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95250"/>
            <a:ext cx="68230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8.0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内容的替换和回车方式总结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6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686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686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686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68625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1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624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6862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>
            <a:extLst>
              <a:ext uri="{FF2B5EF4-FFF2-40B4-BE49-F238E27FC236}">
                <a16:creationId xmlns:a16="http://schemas.microsoft.com/office/drawing/2014/main" id="{8372D110-19EC-4C5E-AAAD-4CE1CF6EEA18}"/>
              </a:ext>
            </a:extLst>
          </p:cNvPr>
          <p:cNvSpPr/>
          <p:nvPr/>
        </p:nvSpPr>
        <p:spPr>
          <a:xfrm>
            <a:off x="2049463" y="1562100"/>
            <a:ext cx="4645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28B8D9E-DE3A-4317-8A17-AA6743A2D26B}"/>
              </a:ext>
            </a:extLst>
          </p:cNvPr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CCC1FDB-C6FC-4DC4-A718-9122319E4393}"/>
              </a:ext>
            </a:extLst>
          </p:cNvPr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2681C-2ABB-4E84-B372-5A4FD6E14580}"/>
              </a:ext>
            </a:extLst>
          </p:cNvPr>
          <p:cNvSpPr txBox="1"/>
          <p:nvPr/>
        </p:nvSpPr>
        <p:spPr>
          <a:xfrm>
            <a:off x="2651125" y="2092325"/>
            <a:ext cx="501650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实现修改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内容的编辑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使用按下回车方式完成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70D4F310-AC62-4334-91A2-33D9FDF2F338}"/>
              </a:ext>
            </a:extLst>
          </p:cNvPr>
          <p:cNvSpPr/>
          <p:nvPr/>
        </p:nvSpPr>
        <p:spPr>
          <a:xfrm>
            <a:off x="2049463" y="3203575"/>
            <a:ext cx="4729162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356FD4A6-0507-4B65-8434-60600D76A9F0}"/>
              </a:ext>
            </a:extLst>
          </p:cNvPr>
          <p:cNvSpPr/>
          <p:nvPr/>
        </p:nvSpPr>
        <p:spPr>
          <a:xfrm>
            <a:off x="1876425" y="35639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EBD63-256C-497B-BF90-FF3FE2144423}"/>
              </a:ext>
            </a:extLst>
          </p:cNvPr>
          <p:cNvSpPr txBox="1"/>
          <p:nvPr/>
        </p:nvSpPr>
        <p:spPr>
          <a:xfrm>
            <a:off x="1865313" y="387191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5C181-CDBA-4C88-97C5-083B14601324}"/>
              </a:ext>
            </a:extLst>
          </p:cNvPr>
          <p:cNvSpPr txBox="1"/>
          <p:nvPr/>
        </p:nvSpPr>
        <p:spPr>
          <a:xfrm>
            <a:off x="2552700" y="3349625"/>
            <a:ext cx="4194175" cy="1303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编辑方法中先将之前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标签的文字存储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然后将存储的文字赋值给文本框的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值并且文本默认选中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按下回车方式实现修改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为文本框绑定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keyup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判断键盘码实现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获取所有的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遍历绑定双击事件触发编辑方法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3ABF1-CE13-4DEA-BF2C-BE685B21DAE8}"/>
              </a:ext>
            </a:extLst>
          </p:cNvPr>
          <p:cNvSpPr txBox="1"/>
          <p:nvPr/>
        </p:nvSpPr>
        <p:spPr>
          <a:xfrm>
            <a:off x="2889250" y="1779588"/>
            <a:ext cx="6604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40D5B7-C171-4563-9D50-CFD79BA4F8F1}"/>
              </a:ext>
            </a:extLst>
          </p:cNvPr>
          <p:cNvGrpSpPr/>
          <p:nvPr/>
        </p:nvGrpSpPr>
        <p:grpSpPr>
          <a:xfrm>
            <a:off x="2738065" y="1876069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93B992DD-7FBC-4F44-98FE-4CE18F5F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051D6577-4D35-40FC-840D-89BED083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9EA909CB-DED7-4249-A631-D1E03FDA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CF65985D-E202-48D6-8034-51A1E1F2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6CFFCC63-7F96-467E-932D-FD78E46B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9E4EF19D-12D3-4246-BF95-2780CBE44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1788138C-96A6-442D-8E97-084D51F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EF59B5BE-58BC-4DD7-959C-AB75B102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964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标题占位符 1">
            <a:extLst>
              <a:ext uri="{FF2B5EF4-FFF2-40B4-BE49-F238E27FC236}">
                <a16:creationId xmlns:a16="http://schemas.microsoft.com/office/drawing/2014/main" id="{137C9DE0-40DC-4E79-B6E8-AF4FCEE6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编辑功能完成练习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6E6DB5-5924-4F51-9B5D-C8485BAEA028}"/>
              </a:ext>
            </a:extLst>
          </p:cNvPr>
          <p:cNvSpPr txBox="1"/>
          <p:nvPr/>
        </p:nvSpPr>
        <p:spPr>
          <a:xfrm>
            <a:off x="2863850" y="1071563"/>
            <a:ext cx="35274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编辑功能完成文本</a:t>
            </a:r>
          </a:p>
        </p:txBody>
      </p:sp>
      <p:grpSp>
        <p:nvGrpSpPr>
          <p:cNvPr id="6964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94032C-34C8-4961-B38F-C3AE7D434982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D5F8D7E3-D8C8-4C15-A0DF-660DE8117439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6964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5E873D4-6A7E-4B65-A460-B3814F325AB4}"/>
                </a:ext>
              </a:extLst>
            </p:cNvPr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54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6965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65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7066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6911975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用哪个关键字创建类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_____________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子类如何继承父类关键字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________________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调用父类中的构造函数与普通函数关键字是</a:t>
            </a:r>
            <a:r>
              <a:rPr lang="en-US" altLang="zh-CN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____________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51225" y="1525588"/>
            <a:ext cx="4991100" cy="1827212"/>
          </a:xfrm>
        </p:spPr>
        <p:txBody>
          <a:bodyPr/>
          <a:lstStyle/>
          <a:p>
            <a:pPr>
              <a:defRPr/>
            </a:pPr>
            <a:r>
              <a:rPr smtClean="0">
                <a:solidFill>
                  <a:schemeClr val="tx1"/>
                </a:solidFill>
                <a:sym typeface="+mn-ea"/>
              </a:rPr>
              <a:t>面向对象编程介绍</a:t>
            </a:r>
          </a:p>
          <a:p>
            <a:pPr>
              <a:defRPr/>
            </a:pPr>
            <a:r>
              <a:rPr smtClean="0">
                <a:solidFill>
                  <a:srgbClr val="FF0000"/>
                </a:solidFill>
                <a:sym typeface="+mn-ea"/>
              </a:rPr>
              <a:t>ES6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 </a:t>
            </a:r>
            <a:r>
              <a:rPr smtClean="0">
                <a:solidFill>
                  <a:srgbClr val="FF0000"/>
                </a:solidFill>
                <a:sym typeface="+mn-ea"/>
              </a:rPr>
              <a:t>中的类和对象</a:t>
            </a:r>
            <a:endParaRPr smtClean="0">
              <a:solidFill>
                <a:schemeClr val="tx1"/>
              </a:solidFill>
              <a:sym typeface="+mn-ea"/>
            </a:endParaRPr>
          </a:p>
          <a:p>
            <a:pPr>
              <a:defRPr/>
            </a:pPr>
            <a:r>
              <a:rPr smtClean="0">
                <a:solidFill>
                  <a:schemeClr val="tx1"/>
                </a:solidFill>
                <a:sym typeface="+mn-ea"/>
              </a:rPr>
              <a:t>类的继承</a:t>
            </a:r>
          </a:p>
          <a:p>
            <a:pPr>
              <a:defRPr/>
            </a:pPr>
            <a:r>
              <a:rPr smtClean="0">
                <a:solidFill>
                  <a:schemeClr val="tx1"/>
                </a:solidFill>
                <a:sym typeface="+mn-ea"/>
              </a:rPr>
              <a:t>面向对象案例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68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7168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6911975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用哪个关键字创建类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</a:t>
            </a:r>
            <a:r>
              <a:rPr lang="en-US" altLang="zh-CN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</a:t>
            </a:r>
            <a:endParaRPr lang="en-US" altLang="zh-CN" sz="14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子类如何继承父类关键字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_____extends_____</a:t>
            </a: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调用父类中的构造函数与普通函数关键字是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______super________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  <a:defRPr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高级第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55474-7EF8-4D12-B03E-78A496AB70A8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EDCC1C4-997C-487D-B603-781FF4E2602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02FC8-F3A6-44B4-83BB-0F5A95A6EFF9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14B1A-B92C-4F4A-A036-F267E9CECB4C}"/>
              </a:ext>
            </a:extLst>
          </p:cNvPr>
          <p:cNvSpPr txBox="1"/>
          <p:nvPr/>
        </p:nvSpPr>
        <p:spPr>
          <a:xfrm>
            <a:off x="3779838" y="1450975"/>
            <a:ext cx="4319587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能够理解面向对象和面向过程的异同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关键字创建类并生成实例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能够实现子类继承父类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关键字的作用的注意事项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能够理解面向对象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栏案例</a:t>
            </a: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CAD6B35E-24DC-4285-9E51-B78D34C4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D5CE940-A7A7-482F-BCA4-59E6A0E7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类和对象的区别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741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41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20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742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742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2025" y="1779588"/>
            <a:ext cx="4319588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对象是由属性和方法组成的：是一个无序键值对的集合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指的是一个具体的事物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两者比较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ES6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中新增加了类的概念，可以使用 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关键字声明一个类，之后以这个类来实例化对象。类抽象了对象的公共部分，它泛指某一大类（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）对象特指某一个，通过类实例化一个具体的对象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3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84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类和对象的区别总结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843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843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844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844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4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类的创建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通过创建的实现实例的生成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946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32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创建类和生成实例</a:t>
            </a:r>
            <a:endParaRPr lang="zh-TW" altLang="zh-CN" sz="20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类和生成实例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9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24" name="椭圆 23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5"/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grpSp>
        <p:nvGrpSpPr>
          <p:cNvPr id="1947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44" name="椭圆 43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9471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1"/>
            <p:cNvSpPr txBox="1"/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练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3212</Words>
  <Application>Microsoft Office PowerPoint</Application>
  <PresentationFormat>全屏显示(16:9)</PresentationFormat>
  <Paragraphs>532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宋体</vt:lpstr>
      <vt:lpstr>Arial</vt:lpstr>
      <vt:lpstr>Wingdings</vt:lpstr>
      <vt:lpstr>微软雅黑</vt:lpstr>
      <vt:lpstr>Segoe UI</vt:lpstr>
      <vt:lpstr>黑体</vt:lpstr>
      <vt:lpstr>Calibri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396</cp:revision>
  <dcterms:created xsi:type="dcterms:W3CDTF">2015-06-29T07:19:00Z</dcterms:created>
  <dcterms:modified xsi:type="dcterms:W3CDTF">2021-08-18T06:08:19Z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