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1"/>
  </p:notesMasterIdLst>
  <p:handoutMasterIdLst>
    <p:handoutMasterId r:id="rId52"/>
  </p:handoutMasterIdLst>
  <p:sldIdLst>
    <p:sldId id="256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9" r:id="rId43"/>
    <p:sldId id="335" r:id="rId44"/>
    <p:sldId id="336" r:id="rId45"/>
    <p:sldId id="325" r:id="rId46"/>
    <p:sldId id="326" r:id="rId47"/>
    <p:sldId id="327" r:id="rId48"/>
    <p:sldId id="328" r:id="rId49"/>
    <p:sldId id="262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83755" autoAdjust="0"/>
  </p:normalViewPr>
  <p:slideViewPr>
    <p:cSldViewPr>
      <p:cViewPr varScale="1">
        <p:scale>
          <a:sx n="87" d="100"/>
          <a:sy n="87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824"/>
    </p:cViewPr>
  </p:sorterViewPr>
  <p:notesViewPr>
    <p:cSldViewPr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48B0-38FE-4377-9DD4-74E871E7CF95}" type="datetimeFigureOut">
              <a:rPr lang="zh-CN" altLang="en-US" smtClean="0"/>
              <a:pPr/>
              <a:t>2022-11-07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9D267-09C3-4AAC-B972-95811BB365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06E4EBB-A3BC-454A-9638-ECD5708875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D195C-43C6-4CBA-AA5C-344FB6C5A9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2EC50-2AA4-4D8F-847B-163E7634C9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1F4B8-437D-457A-882C-F1A93C24A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197D4-BE24-4BC8-91DF-68D1C3FFF7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3607D-08E7-4324-B9B7-CC8A57E01D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FDD3B-495B-451B-B9C4-3FC5F8105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E48DC-D158-4B6E-A27C-A659F3D15F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41188-9197-4817-8066-92103501FF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C280B-24D6-44FF-B0CC-7CD4D0DB18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9C65C-8D86-420B-B975-0BBADFE8F6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778BC-8340-4FD5-9EE1-269C4313D1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47341-DFD5-4A74-85D5-6F0D187F2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74160-792C-4196-AC88-C2D943745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FE0984-9A56-450E-8D74-0D6E2CC1C4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A88AB-0783-4741-82F2-79C6648F70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0B941-D2B8-4537-A0D8-C5B1A0837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4F7CF-20B5-402D-B337-D8113B27AE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D7B61-68CE-44C8-9EEC-76A1809EAD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9B301-0CBE-470C-90C6-4649D0952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D7069-A744-46E5-8007-B88EC891C1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36C0-CADA-44FB-9DF5-1EF842245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CC6C-82C6-4C53-B58C-9304C9A95B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8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+mn-lt"/>
              </a:defRPr>
            </a:lvl1pPr>
          </a:lstStyle>
          <a:p>
            <a:pPr>
              <a:defRPr/>
            </a:pPr>
            <a:fld id="{6CE9AA6E-C500-4C0F-A3A8-63F2A521F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3" descr="PPT图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6350"/>
            <a:ext cx="9159876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2" descr="知海匠库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13" y="5976938"/>
            <a:ext cx="147002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 descr="白底logo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184150"/>
            <a:ext cx="155257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6" descr="白底logo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-3175"/>
            <a:ext cx="2092325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5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>
                <a:latin typeface="+mn-lt"/>
              </a:defRPr>
            </a:lvl1pPr>
          </a:lstStyle>
          <a:p>
            <a:pPr>
              <a:defRPr/>
            </a:pPr>
            <a:fld id="{5E8018BD-88CB-40BD-8FC5-9980EB1257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en-US" altLang="zh-CN" sz="4400" dirty="0"/>
              <a:t>SVN </a:t>
            </a:r>
            <a:r>
              <a:rPr lang="zh-CN" altLang="en-US" sz="4400" dirty="0"/>
              <a:t>讲义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zh-CN" altLang="en-US" sz="2800" dirty="0"/>
              <a:t>主讲：张文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二、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安装说明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客户端安装注意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81125"/>
            <a:ext cx="7488238" cy="45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服务器属性</a:t>
            </a:r>
          </a:p>
        </p:txBody>
      </p:sp>
      <p:pic>
        <p:nvPicPr>
          <p:cNvPr id="23555" name="图片 29" descr="说明: http://hiphotos.baidu.com/qq100518864/pic/item/09d483fc2812c810242df2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443912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设置版本库位置</a:t>
            </a:r>
          </a:p>
        </p:txBody>
      </p:sp>
      <p:pic>
        <p:nvPicPr>
          <p:cNvPr id="24579" name="图片 28" descr="说明: http://hiphotos.baidu.com/qq100518864/pic/item/70ef6e9e0602f3fcc8eaf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25538"/>
            <a:ext cx="5688013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009775" y="5694363"/>
            <a:ext cx="414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 b="1">
                <a:ea typeface="宋体" panose="02010600030101010101" pitchFamily="2" charset="-122"/>
              </a:rPr>
              <a:t>设置完成之后需要重启服务。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创建新的版本库</a:t>
            </a:r>
          </a:p>
        </p:txBody>
      </p:sp>
      <p:pic>
        <p:nvPicPr>
          <p:cNvPr id="25603" name="图片 27" descr="说明: http://hiphotos.baidu.com/qq100518864/pic/item/eedb60f637be4119342acc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36195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图片 26" descr="说明: http://hiphotos.baidu.com/qq100518864/pic/item/cbc8ea7bddb9cd710dd7da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1236663"/>
            <a:ext cx="42957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187450" y="5049838"/>
            <a:ext cx="7056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       右图中的</a:t>
            </a:r>
            <a:r>
              <a:rPr lang="en-US" altLang="zh-CN" sz="2400" b="1">
                <a:ea typeface="宋体" panose="02010600030101010101" pitchFamily="2" charset="-122"/>
              </a:rPr>
              <a:t>CheckBox</a:t>
            </a:r>
            <a:r>
              <a:rPr lang="zh-CN" altLang="en-US" sz="2400" b="1">
                <a:ea typeface="宋体" panose="02010600030101010101" pitchFamily="2" charset="-122"/>
              </a:rPr>
              <a:t>如果选中，则在库</a:t>
            </a:r>
            <a:r>
              <a:rPr lang="en-US" altLang="zh-CN" sz="2400" b="1">
                <a:ea typeface="宋体" panose="02010600030101010101" pitchFamily="2" charset="-122"/>
              </a:rPr>
              <a:t>test</a:t>
            </a:r>
            <a:r>
              <a:rPr lang="zh-CN" altLang="en-US" sz="2400" b="1">
                <a:ea typeface="宋体" panose="02010600030101010101" pitchFamily="2" charset="-122"/>
              </a:rPr>
              <a:t>下面会创建</a:t>
            </a:r>
            <a:r>
              <a:rPr lang="en-US" altLang="zh-CN" sz="2400" b="1">
                <a:ea typeface="宋体" panose="02010600030101010101" pitchFamily="2" charset="-122"/>
              </a:rPr>
              <a:t>trunk</a:t>
            </a:r>
            <a:r>
              <a:rPr lang="zh-CN" altLang="en-US" sz="2400" b="1"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ea typeface="宋体" panose="02010600030101010101" pitchFamily="2" charset="-122"/>
              </a:rPr>
              <a:t>branches</a:t>
            </a:r>
            <a:r>
              <a:rPr lang="zh-CN" altLang="en-US" sz="2400" b="1">
                <a:ea typeface="宋体" panose="02010600030101010101" pitchFamily="2" charset="-122"/>
              </a:rPr>
              <a:t>、</a:t>
            </a:r>
            <a:r>
              <a:rPr lang="en-US" altLang="zh-CN" sz="2400" b="1">
                <a:ea typeface="宋体" panose="02010600030101010101" pitchFamily="2" charset="-122"/>
              </a:rPr>
              <a:t>tags</a:t>
            </a:r>
            <a:r>
              <a:rPr lang="zh-CN" altLang="en-US" sz="2400" b="1">
                <a:ea typeface="宋体" panose="02010600030101010101" pitchFamily="2" charset="-122"/>
              </a:rPr>
              <a:t>三个子目录；不选中，则只创建空的版本库</a:t>
            </a:r>
            <a:r>
              <a:rPr lang="en-US" altLang="zh-CN" sz="2400" b="1">
                <a:ea typeface="宋体" panose="02010600030101010101" pitchFamily="2" charset="-122"/>
              </a:rPr>
              <a:t>test</a:t>
            </a:r>
            <a:r>
              <a:rPr lang="zh-CN" altLang="en-US" sz="2400" b="1">
                <a:ea typeface="宋体" panose="02010600030101010101" pitchFamily="2" charset="-122"/>
              </a:rPr>
              <a:t>， 一般情况下选中。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创建用户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187450" y="5414963"/>
            <a:ext cx="705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右键点击界面上的</a:t>
            </a:r>
            <a:r>
              <a:rPr lang="en-US" altLang="zh-CN" sz="2400" b="1">
                <a:ea typeface="宋体" panose="02010600030101010101" pitchFamily="2" charset="-122"/>
              </a:rPr>
              <a:t>Users</a:t>
            </a:r>
            <a:r>
              <a:rPr lang="zh-CN" altLang="en-US" sz="2400" b="1">
                <a:ea typeface="宋体" panose="02010600030101010101" pitchFamily="2" charset="-122"/>
              </a:rPr>
              <a:t>文件夹，选择</a:t>
            </a:r>
            <a:r>
              <a:rPr lang="en-US" altLang="zh-CN" sz="2400" b="1">
                <a:ea typeface="宋体" panose="02010600030101010101" pitchFamily="2" charset="-122"/>
              </a:rPr>
              <a:t>create user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pic>
        <p:nvPicPr>
          <p:cNvPr id="26628" name="图片 25" descr="说明: http://hiphotos.baidu.com/qq100518864/pic/item/93342c0c6e0f04e62fddd4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052513"/>
            <a:ext cx="6194425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创建用户组</a:t>
            </a:r>
          </a:p>
        </p:txBody>
      </p:sp>
      <p:pic>
        <p:nvPicPr>
          <p:cNvPr id="27651" name="图片 23" descr="说明: http://hiphotos.baidu.com/qq100518864/pic/item/bfcacaea4dff0fa6cf1b3e07.jpg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2275" y="1268413"/>
            <a:ext cx="6573838" cy="421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468313" y="5643563"/>
            <a:ext cx="795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zh-CN" altLang="en-US" sz="2400" b="1">
                <a:ea typeface="宋体" panose="02010600030101010101" pitchFamily="2" charset="-122"/>
              </a:rPr>
              <a:t>右键点击界面上的</a:t>
            </a:r>
            <a:r>
              <a:rPr lang="en-US" altLang="zh-CN" sz="2400" b="1">
                <a:ea typeface="宋体" panose="02010600030101010101" pitchFamily="2" charset="-122"/>
              </a:rPr>
              <a:t>Groups</a:t>
            </a:r>
            <a:r>
              <a:rPr lang="zh-CN" altLang="en-US" sz="2400" b="1">
                <a:ea typeface="宋体" panose="02010600030101010101" pitchFamily="2" charset="-122"/>
              </a:rPr>
              <a:t>文件夹，选择</a:t>
            </a:r>
            <a:r>
              <a:rPr lang="en-US" altLang="zh-CN" sz="2400" b="1">
                <a:ea typeface="宋体" panose="02010600030101010101" pitchFamily="2" charset="-122"/>
              </a:rPr>
              <a:t>create Group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权限设置</a:t>
            </a:r>
          </a:p>
        </p:txBody>
      </p:sp>
      <p:pic>
        <p:nvPicPr>
          <p:cNvPr id="28675" name="图片 22" descr="说明: http://hiphotos.baidu.com/qq100518864/pic/item/ab05ee8acf6d3ca7f11f36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43942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图片 21" descr="说明: http://hiphotos.baidu.com/qq100518864/pic/item/752ebafbd01c14785d60080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052513"/>
            <a:ext cx="42195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权限设置</a:t>
            </a:r>
          </a:p>
        </p:txBody>
      </p:sp>
      <p:pic>
        <p:nvPicPr>
          <p:cNvPr id="29699" name="图片 20" descr="说明: http://hiphotos.baidu.com/qq100518864/pic/item/89d2e9dbcbbb7911cdbf1a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052513"/>
            <a:ext cx="47529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三、服务器使用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备份和恢复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>
                <a:ea typeface="宋体" panose="02010600030101010101" pitchFamily="2" charset="-122"/>
              </a:rPr>
              <a:t>备份：包含“定期大备份”、“实时小备份”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>
                <a:ea typeface="宋体" panose="02010600030101010101" pitchFamily="2" charset="-122"/>
              </a:rPr>
              <a:t>恢复：恢复所有数据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>
                <a:ea typeface="宋体" panose="02010600030101010101" pitchFamily="2" charset="-122"/>
              </a:rPr>
              <a:t>待用到时再指导专门维护人员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四、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客户端使用流程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838200"/>
          <a:ext cx="5761037" cy="561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5203850" imgH="5074615" progId="">
                  <p:embed/>
                </p:oleObj>
              </mc:Choice>
              <mc:Fallback>
                <p:oleObj name="Visio" r:id="rId3" imgW="5203850" imgH="5074615" progId="">
                  <p:embed/>
                  <p:pic>
                    <p:nvPicPr>
                      <p:cNvPr id="0" name="Picture 1" descr="image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838200"/>
                        <a:ext cx="5761037" cy="561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gray">
          <a:xfrm>
            <a:off x="2133600" y="1660525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latin typeface="Verdana" panose="020B0604030504040204" pitchFamily="34" charset="0"/>
                <a:ea typeface="Gulim" panose="020B0600000101010101" pitchFamily="34" charset="-127"/>
              </a:rPr>
              <a:t>SVN</a:t>
            </a:r>
            <a:r>
              <a:rPr lang="zh-CN" altLang="en-US" sz="2800">
                <a:latin typeface="Verdana" panose="020B0604030504040204" pitchFamily="34" charset="0"/>
                <a:ea typeface="Gulim" panose="020B0600000101010101" pitchFamily="34" charset="-127"/>
              </a:rPr>
              <a:t>简介</a:t>
            </a:r>
            <a:r>
              <a:rPr lang="ko-KR" altLang="en-US" sz="2800"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609600"/>
          </a:xfrm>
        </p:spPr>
        <p:txBody>
          <a:bodyPr/>
          <a:lstStyle/>
          <a:p>
            <a:pPr algn="ctr" eaLnBrk="1" hangingPunct="1"/>
            <a:r>
              <a:rPr lang="zh-CN" altLang="en-US">
                <a:ea typeface="Gulim" panose="020B0600000101010101" pitchFamily="34" charset="-127"/>
              </a:rPr>
              <a:t>主要内容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gray">
          <a:xfrm>
            <a:off x="1828800" y="1660525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1</a:t>
            </a:r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gray">
          <a:xfrm>
            <a:off x="2133600" y="2444750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latin typeface="Verdana" panose="020B0604030504040204" pitchFamily="34" charset="0"/>
                <a:ea typeface="Gulim" panose="020B0600000101010101" pitchFamily="34" charset="-127"/>
              </a:rPr>
              <a:t>SVN</a:t>
            </a:r>
            <a:r>
              <a:rPr lang="zh-CN" altLang="en-US" sz="2800">
                <a:latin typeface="Verdana" panose="020B0604030504040204" pitchFamily="34" charset="0"/>
                <a:ea typeface="Gulim" panose="020B0600000101010101" pitchFamily="34" charset="-127"/>
              </a:rPr>
              <a:t>安装说明</a:t>
            </a:r>
            <a:endParaRPr lang="ko-KR" altLang="en-US" sz="28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gray">
          <a:xfrm>
            <a:off x="1828800" y="2444750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2</a:t>
            </a:r>
          </a:p>
        </p:txBody>
      </p:sp>
      <p:sp>
        <p:nvSpPr>
          <p:cNvPr id="14343" name="Rectangle 17"/>
          <p:cNvSpPr>
            <a:spLocks noChangeArrowheads="1"/>
          </p:cNvSpPr>
          <p:nvPr/>
        </p:nvSpPr>
        <p:spPr bwMode="gray">
          <a:xfrm>
            <a:off x="2133600" y="3240088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latin typeface="Verdana" panose="020B0604030504040204" pitchFamily="34" charset="0"/>
                <a:ea typeface="Gulim" panose="020B0600000101010101" pitchFamily="34" charset="-127"/>
              </a:rPr>
              <a:t>SVN</a:t>
            </a:r>
            <a:r>
              <a:rPr lang="zh-CN" altLang="en-US" sz="2800">
                <a:latin typeface="Verdana" panose="020B0604030504040204" pitchFamily="34" charset="0"/>
                <a:ea typeface="Gulim" panose="020B0600000101010101" pitchFamily="34" charset="-127"/>
              </a:rPr>
              <a:t>服务器的使用</a:t>
            </a:r>
            <a:r>
              <a:rPr lang="ko-KR" altLang="en-US" sz="2800"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gray">
          <a:xfrm>
            <a:off x="1828800" y="3240088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3</a:t>
            </a:r>
          </a:p>
        </p:txBody>
      </p:sp>
      <p:sp>
        <p:nvSpPr>
          <p:cNvPr id="14345" name="Rectangle 23"/>
          <p:cNvSpPr>
            <a:spLocks noChangeArrowheads="1"/>
          </p:cNvSpPr>
          <p:nvPr/>
        </p:nvSpPr>
        <p:spPr bwMode="gray">
          <a:xfrm>
            <a:off x="2401888" y="4022725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latin typeface="Verdana" panose="020B0604030504040204" pitchFamily="34" charset="0"/>
                <a:ea typeface="Gulim" panose="020B0600000101010101" pitchFamily="34" charset="-127"/>
              </a:rPr>
              <a:t>SVN</a:t>
            </a:r>
            <a:r>
              <a:rPr lang="zh-CN" altLang="en-US" sz="2800">
                <a:latin typeface="Verdana" panose="020B0604030504040204" pitchFamily="34" charset="0"/>
                <a:ea typeface="Gulim" panose="020B0600000101010101" pitchFamily="34" charset="-127"/>
              </a:rPr>
              <a:t>客户端使用流程和图标说明</a:t>
            </a:r>
            <a:endParaRPr lang="ko-KR" altLang="en-US" sz="2800">
              <a:latin typeface="Verdana" panose="020B0604030504040204" pitchFamily="34" charset="0"/>
              <a:ea typeface="Gulim" panose="020B0600000101010101" pitchFamily="34" charset="-127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gray">
          <a:xfrm>
            <a:off x="1828800" y="4022725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4</a:t>
            </a:r>
          </a:p>
        </p:txBody>
      </p:sp>
      <p:sp>
        <p:nvSpPr>
          <p:cNvPr id="14347" name="Rectangle 25"/>
          <p:cNvSpPr>
            <a:spLocks noChangeArrowheads="1"/>
          </p:cNvSpPr>
          <p:nvPr/>
        </p:nvSpPr>
        <p:spPr bwMode="gray">
          <a:xfrm>
            <a:off x="2133600" y="4883150"/>
            <a:ext cx="5410200" cy="5334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latin typeface="Verdana" panose="020B0604030504040204" pitchFamily="34" charset="0"/>
                <a:ea typeface="Gulim" panose="020B0600000101010101" pitchFamily="34" charset="-127"/>
              </a:rPr>
              <a:t>SVN</a:t>
            </a:r>
            <a:r>
              <a:rPr lang="zh-CN" altLang="en-US" sz="2800">
                <a:latin typeface="Verdana" panose="020B0604030504040204" pitchFamily="34" charset="0"/>
                <a:ea typeface="Gulim" panose="020B0600000101010101" pitchFamily="34" charset="-127"/>
              </a:rPr>
              <a:t>客户端的使用</a:t>
            </a:r>
            <a:r>
              <a:rPr lang="ko-KR" altLang="en-US" sz="2800">
                <a:latin typeface="Verdana" panose="020B0604030504040204" pitchFamily="34" charset="0"/>
                <a:ea typeface="Gulim" panose="020B0600000101010101" pitchFamily="34" charset="-127"/>
              </a:rPr>
              <a:t> 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gray">
          <a:xfrm>
            <a:off x="1828800" y="4883150"/>
            <a:ext cx="609600" cy="533400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7" dist="63500" dir="2212194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b="1">
                <a:latin typeface="Verdana" panose="020B0604030504040204" pitchFamily="34" charset="0"/>
                <a:ea typeface="Gulim" panose="020B0600000101010101" pitchFamily="34" charset="-127"/>
              </a:rPr>
              <a:t>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四、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客户端图标说明</a:t>
            </a:r>
          </a:p>
        </p:txBody>
      </p:sp>
      <p:pic>
        <p:nvPicPr>
          <p:cNvPr id="32771" name="Picture 5" descr="图标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985000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四、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客户端图标说明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089025"/>
            <a:ext cx="6477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1990725"/>
            <a:ext cx="533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852738"/>
            <a:ext cx="48736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63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933825"/>
            <a:ext cx="503238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9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5084763"/>
            <a:ext cx="455613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1619250" y="1089025"/>
            <a:ext cx="6913563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一个新检出的工作副本使用绿色的对勾做重载。表示</a:t>
            </a: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SVN</a:t>
            </a:r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状态正常</a:t>
            </a: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.</a:t>
            </a:r>
          </a:p>
          <a:p>
            <a:endParaRPr lang="en-US" altLang="zh-CN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endParaRPr lang="en-US" altLang="zh-CN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当我们开始编辑一个文件后，图标将变成红色感叹号。通过这种方式，可以很容易地看出我们对哪些文件进行了修改操作，但是还没有提交到版本库中；</a:t>
            </a: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如果在提交的过程中出现了冲突，图标将变成黄色感叹号。</a:t>
            </a: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加号告诉我们有一个文件或是目录已经被计划加入版本控制。</a:t>
            </a: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endParaRPr lang="zh-CN" altLang="en-US" b="1">
              <a:solidFill>
                <a:srgbClr val="CC3300"/>
              </a:solidFill>
              <a:ea typeface="宋体" panose="02010600030101010101" pitchFamily="2" charset="-122"/>
            </a:endParaRPr>
          </a:p>
          <a:p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未加入到版本控制中的文件，需要添加到</a:t>
            </a:r>
            <a:r>
              <a:rPr lang="en-US" altLang="zh-CN" b="1">
                <a:solidFill>
                  <a:srgbClr val="CC3300"/>
                </a:solidFill>
                <a:ea typeface="宋体" panose="02010600030101010101" pitchFamily="2" charset="-122"/>
              </a:rPr>
              <a:t>SVN</a:t>
            </a:r>
            <a:r>
              <a:rPr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 CheckOut(</a:t>
            </a:r>
            <a:r>
              <a:rPr lang="zh-CN" altLang="en-US" sz="2800">
                <a:ea typeface="宋体" panose="02010600030101010101" pitchFamily="2" charset="-122"/>
              </a:rPr>
              <a:t>检出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8" y="1065213"/>
            <a:ext cx="5329237" cy="20161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作用：将版本库中的内容检出到本地工作副本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步骤：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>
                <a:ea typeface="宋体" panose="02010600030101010101" pitchFamily="2" charset="-122"/>
              </a:rPr>
              <a:t>  </a:t>
            </a:r>
            <a:r>
              <a:rPr lang="en-US" altLang="zh-CN" sz="2000">
                <a:ea typeface="宋体" panose="02010600030101010101" pitchFamily="2" charset="-122"/>
              </a:rPr>
              <a:t>1.</a:t>
            </a:r>
            <a:r>
              <a:rPr lang="zh-CN" altLang="en-US" sz="2000">
                <a:ea typeface="宋体" panose="02010600030101010101" pitchFamily="2" charset="-122"/>
              </a:rPr>
              <a:t>新建一个空文件夹； 比如：</a:t>
            </a:r>
            <a:r>
              <a:rPr lang="en-US" altLang="zh-CN" sz="2000">
                <a:ea typeface="宋体" panose="02010600030101010101" pitchFamily="2" charset="-122"/>
              </a:rPr>
              <a:t>E:\Proj_trunk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  2.</a:t>
            </a:r>
            <a:r>
              <a:rPr lang="zh-CN" altLang="zh-CN" sz="2000">
                <a:ea typeface="宋体" panose="02010600030101010101" pitchFamily="2" charset="-122"/>
              </a:rPr>
              <a:t>在此目录中点击右键</a:t>
            </a:r>
            <a:r>
              <a:rPr lang="en-US" altLang="zh-CN" sz="2000">
                <a:ea typeface="宋体" panose="02010600030101010101" pitchFamily="2" charset="-122"/>
              </a:rPr>
              <a:t>-&gt; SVN Checkout...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1065213"/>
            <a:ext cx="17907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590800"/>
            <a:ext cx="331311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81338"/>
            <a:ext cx="43719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 Update(</a:t>
            </a:r>
            <a:r>
              <a:rPr lang="zh-CN" altLang="en-US" sz="2800">
                <a:ea typeface="宋体" panose="02010600030101010101" pitchFamily="2" charset="-122"/>
              </a:rPr>
              <a:t>更新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698500" y="1633538"/>
            <a:ext cx="957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1196975"/>
            <a:ext cx="7272338" cy="1655763"/>
          </a:xfrm>
          <a:noFill/>
        </p:spPr>
        <p:txBody>
          <a:bodyPr/>
          <a:lstStyle/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作用：更新工作副本使其成为版本库中的最新版本</a:t>
            </a:r>
          </a:p>
          <a:p>
            <a:pPr eaLnBrk="1" hangingPunct="1"/>
            <a:endParaRPr lang="zh-CN" altLang="en-US" sz="240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SVN</a:t>
            </a:r>
            <a:r>
              <a:rPr lang="zh-CN" altLang="en-US" sz="2400">
                <a:ea typeface="宋体" panose="02010600030101010101" pitchFamily="2" charset="-122"/>
              </a:rPr>
              <a:t>将</a:t>
            </a:r>
            <a:r>
              <a:rPr lang="zh-CN" altLang="zh-CN" sz="2400">
                <a:ea typeface="宋体" panose="02010600030101010101" pitchFamily="2" charset="-122"/>
              </a:rPr>
              <a:t>显示出更新的文件和更新的次数</a:t>
            </a:r>
            <a:endParaRPr lang="zh-CN" altLang="en-US" sz="240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>
              <a:ea typeface="宋体" panose="02010600030101010101" pitchFamily="2" charset="-122"/>
            </a:endParaRPr>
          </a:p>
        </p:txBody>
      </p:sp>
      <p:pic>
        <p:nvPicPr>
          <p:cNvPr id="9933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852738"/>
            <a:ext cx="4643437" cy="33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997200"/>
            <a:ext cx="27781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 Commit(</a:t>
            </a:r>
            <a:r>
              <a:rPr lang="zh-CN" altLang="en-US" sz="2800">
                <a:ea typeface="宋体" panose="02010600030101010101" pitchFamily="2" charset="-122"/>
              </a:rPr>
              <a:t>提交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036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012112" cy="1368425"/>
          </a:xfrm>
          <a:noFill/>
        </p:spPr>
        <p:txBody>
          <a:bodyPr/>
          <a:lstStyle/>
          <a:p>
            <a:pPr eaLnBrk="1" hangingPunct="1"/>
            <a:r>
              <a:rPr lang="zh-CN" altLang="zh-CN" sz="2400">
                <a:ea typeface="宋体" panose="02010600030101010101" pitchFamily="2" charset="-122"/>
              </a:rPr>
              <a:t>对</a:t>
            </a:r>
            <a:r>
              <a:rPr lang="zh-CN" altLang="en-US" sz="2400">
                <a:ea typeface="宋体" panose="02010600030101010101" pitchFamily="2" charset="-122"/>
              </a:rPr>
              <a:t>工作副本进行编辑</a:t>
            </a:r>
            <a:r>
              <a:rPr lang="zh-CN" altLang="zh-CN" sz="2400">
                <a:ea typeface="宋体" panose="02010600030101010101" pitchFamily="2" charset="-122"/>
              </a:rPr>
              <a:t>后提交到</a:t>
            </a:r>
            <a:r>
              <a:rPr lang="en-US" altLang="zh-CN" sz="2400">
                <a:ea typeface="宋体" panose="02010600030101010101" pitchFamily="2" charset="-122"/>
              </a:rPr>
              <a:t>SVN</a:t>
            </a:r>
          </a:p>
          <a:p>
            <a:pPr eaLnBrk="1" hangingPunct="1"/>
            <a:r>
              <a:rPr lang="zh-CN" altLang="zh-CN" sz="2400">
                <a:ea typeface="宋体" panose="02010600030101010101" pitchFamily="2" charset="-122"/>
              </a:rPr>
              <a:t>在右键菜单中点击</a:t>
            </a:r>
            <a:r>
              <a:rPr lang="en-US" altLang="zh-CN" sz="2400">
                <a:ea typeface="宋体" panose="02010600030101010101" pitchFamily="2" charset="-122"/>
              </a:rPr>
              <a:t>SVN Commit</a:t>
            </a:r>
          </a:p>
          <a:p>
            <a:pPr eaLnBrk="1" hangingPunct="1"/>
            <a:r>
              <a:rPr lang="zh-CN" altLang="zh-CN" sz="2400">
                <a:ea typeface="宋体" panose="02010600030101010101" pitchFamily="2" charset="-122"/>
              </a:rPr>
              <a:t>提交前写好</a:t>
            </a:r>
            <a:r>
              <a:rPr lang="zh-CN" altLang="en-US" sz="2400">
                <a:ea typeface="宋体" panose="02010600030101010101" pitchFamily="2" charset="-122"/>
              </a:rPr>
              <a:t>信息，</a:t>
            </a:r>
            <a:r>
              <a:rPr lang="zh-CN" altLang="zh-CN" sz="2400">
                <a:ea typeface="宋体" panose="02010600030101010101" pitchFamily="2" charset="-122"/>
              </a:rPr>
              <a:t>点击</a:t>
            </a:r>
            <a:r>
              <a:rPr lang="zh-CN" altLang="en-US" sz="2400">
                <a:ea typeface="宋体" panose="02010600030101010101" pitchFamily="2" charset="-122"/>
              </a:rPr>
              <a:t>确定</a:t>
            </a:r>
          </a:p>
        </p:txBody>
      </p:sp>
      <p:pic>
        <p:nvPicPr>
          <p:cNvPr id="1003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2895600"/>
            <a:ext cx="262413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493963"/>
            <a:ext cx="449897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0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0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10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五、</a:t>
            </a:r>
            <a:r>
              <a:rPr lang="en-US" altLang="zh-CN" sz="2800" dirty="0">
                <a:ea typeface="宋体" panose="02010600030101010101" pitchFamily="2" charset="-122"/>
              </a:rPr>
              <a:t>SVN</a:t>
            </a:r>
            <a:r>
              <a:rPr lang="zh-CN" altLang="en-US" sz="2800" dirty="0">
                <a:ea typeface="宋体" panose="02010600030101010101" pitchFamily="2" charset="-122"/>
              </a:rPr>
              <a:t>客户端的使用</a:t>
            </a:r>
            <a:r>
              <a:rPr lang="en-US" altLang="zh-CN" sz="2800" dirty="0">
                <a:ea typeface="宋体" panose="02010600030101010101" pitchFamily="2" charset="-122"/>
              </a:rPr>
              <a:t>--- Commit(</a:t>
            </a:r>
            <a:r>
              <a:rPr lang="zh-CN" altLang="en-US" sz="2800" dirty="0">
                <a:ea typeface="宋体" panose="02010600030101010101" pitchFamily="2" charset="-122"/>
              </a:rPr>
              <a:t>提交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323850" y="1008063"/>
            <a:ext cx="7056438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CN" sz="2800" b="1">
                <a:latin typeface="Verdana" panose="020B0604030504040204" pitchFamily="34" charset="0"/>
                <a:ea typeface="宋体" panose="02010600030101010101" pitchFamily="2" charset="-122"/>
              </a:rPr>
              <a:t>——</a:t>
            </a:r>
            <a:r>
              <a:rPr lang="zh-CN" altLang="en-US" sz="3600" b="1">
                <a:latin typeface="Verdana" panose="020B0604030504040204" pitchFamily="34" charset="0"/>
                <a:ea typeface="宋体" panose="02010600030101010101" pitchFamily="2" charset="-122"/>
              </a:rPr>
              <a:t>日志</a:t>
            </a:r>
            <a:r>
              <a:rPr lang="zh-CN" altLang="zh-CN" sz="3600" b="1">
                <a:latin typeface="Verdana" panose="020B0604030504040204" pitchFamily="34" charset="0"/>
                <a:ea typeface="宋体" panose="02010600030101010101" pitchFamily="2" charset="-122"/>
              </a:rPr>
              <a:t>信息填写规则</a:t>
            </a:r>
            <a:endParaRPr lang="zh-CN" altLang="en-US" sz="3600" b="1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674813"/>
            <a:ext cx="8064500" cy="2211387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</a:t>
            </a:r>
            <a:r>
              <a:rPr lang="zh-CN" altLang="zh-CN" sz="2400" dirty="0">
                <a:ea typeface="宋体" panose="02010600030101010101" pitchFamily="2" charset="-122"/>
              </a:rPr>
              <a:t>好的</a:t>
            </a:r>
            <a:r>
              <a:rPr lang="zh-CN" altLang="en-US" sz="2400" dirty="0">
                <a:ea typeface="宋体" panose="02010600030101010101" pitchFamily="2" charset="-122"/>
              </a:rPr>
              <a:t>日志信息</a:t>
            </a:r>
            <a:r>
              <a:rPr lang="zh-CN" altLang="zh-CN" sz="2400" dirty="0">
                <a:ea typeface="宋体" panose="02010600030101010101" pitchFamily="2" charset="-122"/>
              </a:rPr>
              <a:t>和糟糕的</a:t>
            </a:r>
            <a:r>
              <a:rPr lang="zh-CN" altLang="en-US" sz="2400" dirty="0">
                <a:ea typeface="宋体" panose="02010600030101010101" pitchFamily="2" charset="-122"/>
              </a:rPr>
              <a:t>日志信息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	日志信息</a:t>
            </a:r>
            <a:r>
              <a:rPr lang="zh-CN" altLang="zh-CN" sz="2400" dirty="0">
                <a:ea typeface="宋体" panose="02010600030101010101" pitchFamily="2" charset="-122"/>
              </a:rPr>
              <a:t>主要记录的是每次的修改内容。建议把一些重要数据、关键操作写到</a:t>
            </a:r>
            <a:r>
              <a:rPr lang="zh-CN" altLang="en-US" sz="2400" dirty="0">
                <a:ea typeface="宋体" panose="02010600030101010101" pitchFamily="2" charset="-122"/>
              </a:rPr>
              <a:t>日志信息</a:t>
            </a:r>
            <a:r>
              <a:rPr lang="zh-CN" altLang="zh-CN" sz="2400" dirty="0"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ea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		</a:t>
            </a:r>
            <a:r>
              <a:rPr lang="zh-CN" altLang="zh-CN" sz="2400" dirty="0">
                <a:ea typeface="宋体" panose="02010600030101010101" pitchFamily="2" charset="-122"/>
              </a:rPr>
              <a:t>注：修改人和提交时间由软件自动记录，无需人工写入</a:t>
            </a:r>
            <a:r>
              <a:rPr lang="zh-CN" altLang="en-US" sz="2400" dirty="0">
                <a:ea typeface="宋体" panose="02010600030101010101" pitchFamily="2" charset="-122"/>
              </a:rPr>
              <a:t>日志信息</a:t>
            </a:r>
          </a:p>
          <a:p>
            <a:pPr eaLnBrk="1" hangingPunct="1"/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01382" name="Group 6"/>
          <p:cNvGraphicFramePr>
            <a:graphicFrameLocks noGrp="1"/>
          </p:cNvGraphicFramePr>
          <p:nvPr/>
        </p:nvGraphicFramePr>
        <p:xfrm>
          <a:off x="755650" y="3860800"/>
          <a:ext cx="7058025" cy="2641601"/>
        </p:xfrm>
        <a:graphic>
          <a:graphicData uri="http://schemas.openxmlformats.org/drawingml/2006/table">
            <a:tbl>
              <a:tblPr/>
              <a:tblGrid>
                <a:gridCol w="2643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不规范的日志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规范的日志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去除无用文件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删除程序文件中的无用文件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temp.c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temp.cpp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修改文档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修改“总体方案”中的第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3.3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章节，张飞提出的修改意见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更新配置文件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更新公司主题包和配置文件，添加了服务器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ip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设置功能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五、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客户端的使用</a:t>
            </a:r>
            <a:r>
              <a:rPr lang="en-US" altLang="zh-CN">
                <a:ea typeface="宋体" panose="02010600030101010101" pitchFamily="2" charset="-122"/>
              </a:rPr>
              <a:t>--- </a:t>
            </a:r>
            <a:r>
              <a:rPr lang="zh-CN" altLang="en-US">
                <a:ea typeface="宋体" panose="02010600030101010101" pitchFamily="2" charset="-122"/>
              </a:rPr>
              <a:t>权限控制</a:t>
            </a:r>
          </a:p>
        </p:txBody>
      </p:sp>
      <p:sp>
        <p:nvSpPr>
          <p:cNvPr id="38915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4465638" cy="3529013"/>
          </a:xfrm>
          <a:noFill/>
        </p:spPr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当</a:t>
            </a:r>
            <a:r>
              <a:rPr lang="zh-CN" altLang="en-US" dirty="0">
                <a:ea typeface="宋体" panose="02010600030101010101" pitchFamily="2" charset="-122"/>
              </a:rPr>
              <a:t>进行</a:t>
            </a:r>
            <a:r>
              <a:rPr lang="zh-CN" altLang="zh-CN" dirty="0">
                <a:ea typeface="宋体" panose="02010600030101010101" pitchFamily="2" charset="-122"/>
              </a:rPr>
              <a:t>提交文件</a:t>
            </a:r>
            <a:r>
              <a:rPr lang="zh-CN" altLang="en-US" dirty="0">
                <a:ea typeface="宋体" panose="02010600030101010101" pitchFamily="2" charset="-122"/>
              </a:rPr>
              <a:t>操作</a:t>
            </a:r>
            <a:r>
              <a:rPr lang="zh-CN" altLang="zh-CN" dirty="0">
                <a:ea typeface="宋体" panose="02010600030101010101" pitchFamily="2" charset="-122"/>
              </a:rPr>
              <a:t>的时候您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zh-CN" altLang="zh-CN" dirty="0">
                <a:ea typeface="宋体" panose="02010600030101010101" pitchFamily="2" charset="-122"/>
              </a:rPr>
              <a:t>看到权限提示信息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输入您的用户名和密码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保存权限设置（见红圈） ，可以避免将来重复输入用户名和密码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38916" name="Picture 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484313"/>
            <a:ext cx="33051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五、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客户端的使用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删除认证数据</a:t>
            </a:r>
          </a:p>
        </p:txBody>
      </p:sp>
      <p:sp>
        <p:nvSpPr>
          <p:cNvPr id="3993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14338" y="1019175"/>
            <a:ext cx="8172450" cy="4497388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步骤：点击右键</a:t>
            </a:r>
            <a:r>
              <a:rPr lang="en-US" altLang="zh-CN" dirty="0">
                <a:ea typeface="宋体" panose="02010600030101010101" pitchFamily="2" charset="-122"/>
              </a:rPr>
              <a:t>-&gt; </a:t>
            </a:r>
            <a:r>
              <a:rPr lang="zh-CN" altLang="en-US" dirty="0">
                <a:ea typeface="宋体" panose="02010600030101010101" pitchFamily="2" charset="-122"/>
              </a:rPr>
              <a:t>选择设置</a:t>
            </a:r>
            <a:r>
              <a:rPr lang="en-US" altLang="zh-CN" dirty="0">
                <a:ea typeface="宋体" panose="02010600030101010101" pitchFamily="2" charset="-122"/>
              </a:rPr>
              <a:t>-&gt; </a:t>
            </a:r>
            <a:r>
              <a:rPr lang="zh-CN" altLang="en-US" dirty="0">
                <a:ea typeface="宋体" panose="02010600030101010101" pitchFamily="2" charset="-122"/>
              </a:rPr>
              <a:t>已保存数据</a:t>
            </a:r>
            <a:r>
              <a:rPr lang="en-US" altLang="zh-CN" dirty="0">
                <a:ea typeface="宋体" panose="02010600030101010101" pitchFamily="2" charset="-122"/>
              </a:rPr>
              <a:t>-&gt;    </a:t>
            </a:r>
            <a:r>
              <a:rPr lang="zh-CN" altLang="en-US" dirty="0">
                <a:ea typeface="宋体" panose="02010600030101010101" pitchFamily="2" charset="-122"/>
              </a:rPr>
              <a:t>清除认证数据</a:t>
            </a:r>
          </a:p>
        </p:txBody>
      </p:sp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492375"/>
            <a:ext cx="288131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9" name="Picture 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1882775"/>
            <a:ext cx="4643438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10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28600"/>
            <a:ext cx="8280400" cy="609600"/>
          </a:xfrm>
        </p:spPr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 Show log(</a:t>
            </a:r>
            <a:r>
              <a:rPr lang="zh-CN" altLang="en-US" sz="2800">
                <a:ea typeface="宋体" panose="02010600030101010101" pitchFamily="2" charset="-122"/>
              </a:rPr>
              <a:t>显示日志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357563"/>
            <a:ext cx="16954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4222750"/>
            <a:ext cx="18002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25538"/>
            <a:ext cx="48244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774825"/>
            <a:ext cx="1727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6" name="Line 8"/>
          <p:cNvSpPr>
            <a:spLocks noChangeShapeType="1"/>
          </p:cNvSpPr>
          <p:nvPr/>
        </p:nvSpPr>
        <p:spPr bwMode="auto">
          <a:xfrm flipH="1">
            <a:off x="5940425" y="22066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5868988" y="36464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H="1">
            <a:off x="5868988" y="45831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五、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客户端的使用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得到历史信息</a:t>
            </a: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233488"/>
            <a:ext cx="7524750" cy="4497387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工作副本右键</a:t>
            </a:r>
            <a:r>
              <a:rPr lang="zh-CN" altLang="en-US">
                <a:ea typeface="宋体" panose="02010600030101010101" pitchFamily="2" charset="-122"/>
                <a:sym typeface="Wingdings" panose="05000000000000000000" pitchFamily="2" charset="2"/>
              </a:rPr>
              <a:t>显示日志右键选择所需的版本号复原到此版本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97088"/>
            <a:ext cx="35623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1968500"/>
            <a:ext cx="4805362" cy="415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158875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一、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简介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为什么使用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 smtClean="0">
                <a:ea typeface="宋体" panose="02010600030101010101" pitchFamily="2" charset="-122"/>
              </a:rPr>
              <a:t>工具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github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en-US" altLang="zh-CN" dirty="0" err="1" smtClean="0">
                <a:ea typeface="宋体" panose="02010600030101010101" pitchFamily="2" charset="-122"/>
              </a:rPr>
              <a:t>gitee</a:t>
            </a:r>
            <a:r>
              <a:rPr lang="en-US" altLang="zh-CN" dirty="0" smtClean="0">
                <a:ea typeface="宋体" panose="02010600030101010101" pitchFamily="2" charset="-12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</a:rPr>
              <a:t>git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SVN(Subversion)</a:t>
            </a:r>
            <a:r>
              <a:rPr lang="zh-CN" altLang="en-US" dirty="0">
                <a:ea typeface="宋体" panose="02010600030101010101" pitchFamily="2" charset="-122"/>
              </a:rPr>
              <a:t>是非常强大的配置管理工具；</a:t>
            </a:r>
            <a:r>
              <a:rPr lang="en-US" altLang="zh-CN" dirty="0">
                <a:ea typeface="宋体" panose="02010600030101010101" pitchFamily="2" charset="-122"/>
              </a:rPr>
              <a:t>(GIT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可以</a:t>
            </a:r>
            <a:r>
              <a:rPr lang="zh-CN" altLang="en-US" dirty="0">
                <a:ea typeface="宋体" panose="02010600030101010101" pitchFamily="2" charset="-122"/>
              </a:rPr>
              <a:t>及时了解不同版本之间的差异，可以随时恢复到特定的版本；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可以了解项目</a:t>
            </a:r>
            <a:r>
              <a:rPr lang="zh-CN" altLang="en-US" dirty="0" smtClean="0">
                <a:ea typeface="宋体" panose="02010600030101010101" pitchFamily="2" charset="-122"/>
              </a:rPr>
              <a:t>团队成员的进度；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资源共享，不用</a:t>
            </a:r>
            <a:r>
              <a:rPr lang="zh-CN" altLang="en-US" dirty="0" smtClean="0">
                <a:ea typeface="宋体" panose="02010600030101010101" pitchFamily="2" charset="-122"/>
              </a:rPr>
              <a:t>远程</a:t>
            </a:r>
            <a:r>
              <a:rPr lang="zh-CN" altLang="en-US" dirty="0">
                <a:ea typeface="宋体" panose="02010600030101010101" pitchFamily="2" charset="-122"/>
              </a:rPr>
              <a:t>再发送文件；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协同工作，大大提高了工作效率；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 Revert(</a:t>
            </a:r>
            <a:r>
              <a:rPr lang="zh-CN" altLang="en-US" sz="2800">
                <a:ea typeface="宋体" panose="02010600030101010101" pitchFamily="2" charset="-122"/>
              </a:rPr>
              <a:t>还原</a:t>
            </a:r>
            <a:r>
              <a:rPr lang="en-US" altLang="zh-CN" sz="2800">
                <a:ea typeface="宋体" panose="02010600030101010101" pitchFamily="2" charset="-122"/>
              </a:rPr>
              <a:t>)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74750"/>
            <a:ext cx="7067550" cy="4497388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作用：撤销本地所有未提交的修改</a:t>
            </a:r>
          </a:p>
          <a:p>
            <a:pPr eaLnBrk="1" hangingPunct="1"/>
            <a:r>
              <a:rPr lang="zh-CN" altLang="en-US">
                <a:solidFill>
                  <a:srgbClr val="600000"/>
                </a:solidFill>
                <a:ea typeface="宋体" panose="02010600030101010101" pitchFamily="2" charset="-122"/>
              </a:rPr>
              <a:t>注意：还没有执行</a:t>
            </a:r>
            <a:r>
              <a:rPr lang="en-US" altLang="zh-CN">
                <a:solidFill>
                  <a:srgbClr val="600000"/>
                </a:solidFill>
                <a:ea typeface="宋体" panose="02010600030101010101" pitchFamily="2" charset="-122"/>
              </a:rPr>
              <a:t>Commit</a:t>
            </a:r>
            <a:r>
              <a:rPr lang="zh-CN" altLang="en-US">
                <a:solidFill>
                  <a:srgbClr val="600000"/>
                </a:solidFill>
                <a:ea typeface="宋体" panose="02010600030101010101" pitchFamily="2" charset="-122"/>
              </a:rPr>
              <a:t>操作之前执行此命令才可以，否则无效</a:t>
            </a:r>
          </a:p>
          <a:p>
            <a:pPr eaLnBrk="1" hangingPunct="1"/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779713"/>
            <a:ext cx="32575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2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65400"/>
            <a:ext cx="34369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113" y="3417888"/>
            <a:ext cx="324008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五、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客户端的使用</a:t>
            </a:r>
            <a:r>
              <a:rPr lang="en-US" altLang="zh-CN">
                <a:ea typeface="宋体" panose="02010600030101010101" pitchFamily="2" charset="-122"/>
              </a:rPr>
              <a:t>--- ADD(</a:t>
            </a:r>
            <a:r>
              <a:rPr lang="zh-CN" altLang="en-US">
                <a:ea typeface="宋体" panose="02010600030101010101" pitchFamily="2" charset="-122"/>
              </a:rPr>
              <a:t>添加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03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14425" y="1125538"/>
            <a:ext cx="7067550" cy="1728787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选中文件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文件夹（在新文件</a:t>
            </a:r>
            <a:r>
              <a:rPr lang="en-US" altLang="zh-CN">
                <a:ea typeface="宋体" panose="02010600030101010101" pitchFamily="2" charset="-122"/>
              </a:rPr>
              <a:t>/</a:t>
            </a:r>
            <a:r>
              <a:rPr lang="zh-CN" altLang="en-US">
                <a:ea typeface="宋体" panose="02010600030101010101" pitchFamily="2" charset="-122"/>
              </a:rPr>
              <a:t>文件夹所在父文件夹点击右键），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在菜单中选择“添加</a:t>
            </a:r>
            <a:r>
              <a:rPr lang="en-US" altLang="zh-CN">
                <a:ea typeface="宋体" panose="02010600030101010101" pitchFamily="2" charset="-122"/>
              </a:rPr>
              <a:t>Add”</a:t>
            </a:r>
            <a:r>
              <a:rPr lang="zh-CN" altLang="en-US">
                <a:ea typeface="宋体" panose="02010600030101010101" pitchFamily="2" charset="-122"/>
              </a:rPr>
              <a:t>命令。不需要受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控制的文件请取消打钩。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130550"/>
            <a:ext cx="35274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3286125"/>
            <a:ext cx="329565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五、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客户端的使用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冲突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什么是冲突</a:t>
            </a:r>
            <a:endParaRPr lang="zh-CN" altLang="en-US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endParaRPr lang="zh-CN" altLang="zh-CN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冲突产生的原因</a:t>
            </a:r>
            <a:endParaRPr lang="zh-CN" altLang="en-US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endParaRPr lang="zh-CN" altLang="zh-CN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冲突产生的</a:t>
            </a:r>
            <a:r>
              <a:rPr lang="zh-CN" altLang="zh-CN" sz="2400" dirty="0" smtClean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时机</a:t>
            </a:r>
            <a:r>
              <a:rPr lang="en-US" altLang="zh-CN" sz="2400" dirty="0" smtClean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( </a:t>
            </a:r>
            <a:r>
              <a:rPr lang="zh-CN" altLang="en-US" sz="2400" dirty="0" smtClean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提交、更新）</a:t>
            </a:r>
            <a:endParaRPr lang="zh-CN" altLang="en-US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endParaRPr lang="zh-CN" altLang="zh-CN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解决冲突</a:t>
            </a:r>
            <a:endParaRPr lang="zh-CN" altLang="en-US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endParaRPr lang="zh-CN" altLang="zh-CN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eaLnBrk="1" hangingPunct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 dirty="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关于避免冲突的建议</a:t>
            </a:r>
            <a:endParaRPr lang="zh-CN" altLang="en-US" sz="2400" dirty="0">
              <a:solidFill>
                <a:srgbClr val="CC330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什么是冲突</a:t>
            </a:r>
          </a:p>
        </p:txBody>
      </p:sp>
      <p:sp>
        <p:nvSpPr>
          <p:cNvPr id="46083" name="Rectangle 83"/>
          <p:cNvSpPr>
            <a:spLocks noChangeArrowheads="1"/>
          </p:cNvSpPr>
          <p:nvPr/>
        </p:nvSpPr>
        <p:spPr bwMode="auto">
          <a:xfrm>
            <a:off x="1042988" y="1412875"/>
            <a:ext cx="706755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zh-CN" sz="36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冲突是指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36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　　</a:t>
            </a:r>
            <a:r>
              <a:rPr lang="zh-CN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团队协同工作时，当多</a:t>
            </a:r>
            <a:r>
              <a:rPr lang="zh-CN" alt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位团队成员</a:t>
            </a:r>
            <a:r>
              <a:rPr lang="zh-CN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同时修改同一个文件，造成本地文件与</a:t>
            </a:r>
            <a:r>
              <a:rPr lang="en-US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SVN</a:t>
            </a:r>
            <a:r>
              <a:rPr lang="zh-CN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系统中的文件版本不一致，而导致文件无法提交的情况</a:t>
            </a:r>
            <a:r>
              <a:rPr lang="en-US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 </a:t>
            </a:r>
            <a:r>
              <a:rPr lang="zh-CN" altLang="zh-CN" sz="2800" b="1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同一个文件，同一个位置）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2800" b="1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冲突产生的原因（一）</a:t>
            </a:r>
          </a:p>
        </p:txBody>
      </p:sp>
      <p:graphicFrame>
        <p:nvGraphicFramePr>
          <p:cNvPr id="4710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4788" y="908050"/>
          <a:ext cx="6337300" cy="568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Visio" r:id="rId3" imgW="7591806" imgH="7051675" progId="">
                  <p:embed/>
                </p:oleObj>
              </mc:Choice>
              <mc:Fallback>
                <p:oleObj name="Visio" r:id="rId3" imgW="7591806" imgH="7051675" progId="">
                  <p:embed/>
                  <p:pic>
                    <p:nvPicPr>
                      <p:cNvPr id="0" name="Picture 1" descr="image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908050"/>
                        <a:ext cx="6337300" cy="568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冲突产生的原因（二）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产生原因</a:t>
            </a:r>
          </a:p>
          <a:p>
            <a:pPr eaLnBrk="1" hangingPunct="1">
              <a:lnSpc>
                <a:spcPct val="200000"/>
              </a:lnSpc>
              <a:buClrTx/>
              <a:buSzPct val="60000"/>
              <a:buFont typeface="Wingdings" panose="05000000000000000000" pitchFamily="2" charset="2"/>
              <a:buNone/>
            </a:pP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　　　当团队协同工作的时候，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多位团队成员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同时操作一个文件。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团队成员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A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操作完成后，将该文件提交到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SVN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上。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此时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，其他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团队成员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的本地文件与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SVN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上的文件版本不一致。当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团队成员</a:t>
            </a:r>
            <a:r>
              <a:rPr lang="en-US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B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操作完成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并对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文件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进行提交操作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时，就会</a:t>
            </a:r>
            <a:r>
              <a:rPr lang="zh-CN" altLang="en-US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产生</a:t>
            </a:r>
            <a:r>
              <a:rPr lang="zh-CN" altLang="zh-CN" sz="2400">
                <a:solidFill>
                  <a:srgbClr val="CC33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冲突。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冲突的提示页面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755650" y="1412875"/>
            <a:ext cx="7067550" cy="449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800" b="1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提交时产生的冲突</a:t>
            </a:r>
          </a:p>
        </p:txBody>
      </p:sp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133600"/>
            <a:ext cx="5256212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冲突的解决方案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4"/>
            <a:ext cx="7667625" cy="5280025"/>
          </a:xfrm>
          <a:noFill/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ea typeface="宋体" panose="02010600030101010101" pitchFamily="2" charset="-122"/>
              </a:rPr>
              <a:t>遇到冲突时，需要</a:t>
            </a:r>
            <a:r>
              <a:rPr lang="en-US" altLang="zh-CN" sz="1600" dirty="0">
                <a:ea typeface="宋体" panose="02010600030101010101" pitchFamily="2" charset="-122"/>
              </a:rPr>
              <a:t>update</a:t>
            </a:r>
            <a:r>
              <a:rPr lang="zh-CN" altLang="zh-CN" sz="1600" dirty="0">
                <a:ea typeface="宋体" panose="02010600030101010101" pitchFamily="2" charset="-122"/>
              </a:rPr>
              <a:t>该文件。</a:t>
            </a:r>
            <a:r>
              <a:rPr lang="zh-CN" altLang="en-US" sz="1600" dirty="0">
                <a:ea typeface="宋体" panose="02010600030101010101" pitchFamily="2" charset="-122"/>
              </a:rPr>
              <a:t>我们将</a:t>
            </a:r>
            <a:r>
              <a:rPr lang="zh-CN" altLang="zh-CN" sz="1600" dirty="0">
                <a:ea typeface="宋体" panose="02010600030101010101" pitchFamily="2" charset="-122"/>
              </a:rPr>
              <a:t>看到三个</a:t>
            </a:r>
            <a:r>
              <a:rPr lang="zh-CN" altLang="en-US" sz="1600" dirty="0">
                <a:ea typeface="宋体" panose="02010600030101010101" pitchFamily="2" charset="-122"/>
              </a:rPr>
              <a:t>带问号的</a:t>
            </a:r>
            <a:r>
              <a:rPr lang="zh-CN" altLang="zh-CN" sz="1600" dirty="0">
                <a:ea typeface="宋体" panose="02010600030101010101" pitchFamily="2" charset="-122"/>
              </a:rPr>
              <a:t>文件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 dirty="0">
                <a:ea typeface="宋体" panose="02010600030101010101" pitchFamily="2" charset="-122"/>
              </a:rPr>
              <a:t>　</a:t>
            </a:r>
            <a:r>
              <a:rPr lang="en-US" altLang="zh-CN" sz="1600" dirty="0">
                <a:ea typeface="宋体" panose="02010600030101010101" pitchFamily="2" charset="-122"/>
              </a:rPr>
              <a:t>filename.mine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 dirty="0">
                <a:ea typeface="宋体" panose="02010600030101010101" pitchFamily="2" charset="-122"/>
              </a:rPr>
              <a:t>　</a:t>
            </a:r>
            <a:r>
              <a:rPr lang="en-US" altLang="zh-CN" sz="1600" dirty="0">
                <a:ea typeface="宋体" panose="02010600030101010101" pitchFamily="2" charset="-122"/>
              </a:rPr>
              <a:t>filename.rOLDREV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zh-CN" sz="1600" dirty="0">
                <a:ea typeface="宋体" panose="02010600030101010101" pitchFamily="2" charset="-122"/>
              </a:rPr>
              <a:t>　</a:t>
            </a:r>
            <a:r>
              <a:rPr lang="en-US" altLang="zh-CN" sz="1600" dirty="0">
                <a:ea typeface="宋体" panose="02010600030101010101" pitchFamily="2" charset="-122"/>
              </a:rPr>
              <a:t>filename.rNEWREV</a:t>
            </a:r>
          </a:p>
          <a:p>
            <a:pPr eaLnBrk="1" hangingPunct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600" dirty="0">
                <a:ea typeface="宋体" panose="02010600030101010101" pitchFamily="2" charset="-122"/>
              </a:rPr>
              <a:t>面对文件冲突</a:t>
            </a:r>
            <a:r>
              <a:rPr lang="zh-CN" altLang="en-US" sz="1600" dirty="0">
                <a:ea typeface="宋体" panose="02010600030101010101" pitchFamily="2" charset="-122"/>
              </a:rPr>
              <a:t>，我们</a:t>
            </a:r>
            <a:r>
              <a:rPr lang="zh-CN" altLang="zh-CN" sz="1600" dirty="0">
                <a:ea typeface="宋体" panose="02010600030101010101" pitchFamily="2" charset="-122"/>
              </a:rPr>
              <a:t>可以选择以下</a:t>
            </a:r>
            <a:r>
              <a:rPr lang="zh-CN" altLang="en-US" sz="1600" dirty="0">
                <a:ea typeface="宋体" panose="02010600030101010101" pitchFamily="2" charset="-122"/>
              </a:rPr>
              <a:t>两</a:t>
            </a:r>
            <a:r>
              <a:rPr lang="zh-CN" altLang="zh-CN" sz="1600" dirty="0">
                <a:ea typeface="宋体" panose="02010600030101010101" pitchFamily="2" charset="-122"/>
              </a:rPr>
              <a:t>种方式解决冲突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1600" dirty="0">
                <a:ea typeface="宋体" panose="02010600030101010101" pitchFamily="2" charset="-122"/>
              </a:rPr>
              <a:t>使用工具解决冲突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zh-CN" sz="1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zh-CN" sz="1600" dirty="0">
                <a:ea typeface="宋体" panose="02010600030101010101" pitchFamily="2" charset="-122"/>
              </a:rPr>
              <a:t>用</a:t>
            </a:r>
            <a:r>
              <a:rPr lang="en-US" altLang="zh-CN" sz="1600" dirty="0">
                <a:ea typeface="宋体" panose="02010600030101010101" pitchFamily="2" charset="-122"/>
              </a:rPr>
              <a:t>revert</a:t>
            </a:r>
            <a:r>
              <a:rPr lang="zh-CN" altLang="zh-CN" sz="1600" dirty="0">
                <a:ea typeface="宋体" panose="02010600030101010101" pitchFamily="2" charset="-122"/>
              </a:rPr>
              <a:t>放弃所做的修改</a:t>
            </a:r>
          </a:p>
          <a:p>
            <a:pPr eaLnBrk="1" hangingPunct="1">
              <a:lnSpc>
                <a:spcPct val="80000"/>
              </a:lnSpc>
            </a:pPr>
            <a:endParaRPr lang="zh-CN" altLang="en-US" sz="1400" dirty="0">
              <a:ea typeface="宋体" panose="02010600030101010101" pitchFamily="2" charset="-122"/>
            </a:endParaRP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628775"/>
            <a:ext cx="396081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使用工具解决冲突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4176713" cy="4497388"/>
          </a:xfrm>
          <a:noFill/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使用自带工具，如图所示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zh-CN" altLang="zh-CN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对比两个版本的文件，解决冲突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zh-CN" altLang="zh-CN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工具中会列出两个版本冲突的部分，并让</a:t>
            </a:r>
            <a:r>
              <a:rPr lang="zh-CN" altLang="en-US">
                <a:ea typeface="宋体" panose="02010600030101010101" pitchFamily="2" charset="-122"/>
              </a:rPr>
              <a:t>我们</a:t>
            </a:r>
            <a:r>
              <a:rPr lang="zh-CN" altLang="zh-CN">
                <a:ea typeface="宋体" panose="02010600030101010101" pitchFamily="2" charset="-122"/>
              </a:rPr>
              <a:t>选择使用哪个版本的内容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0" y="1268413"/>
            <a:ext cx="3627438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用</a:t>
            </a:r>
            <a:r>
              <a:rPr lang="en-US" altLang="zh-CN">
                <a:ea typeface="宋体" panose="02010600030101010101" pitchFamily="2" charset="-122"/>
              </a:rPr>
              <a:t>revert</a:t>
            </a:r>
            <a:r>
              <a:rPr lang="zh-CN" altLang="zh-CN">
                <a:ea typeface="宋体" panose="02010600030101010101" pitchFamily="2" charset="-122"/>
              </a:rPr>
              <a:t>放弃所做的修改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488238" cy="4824412"/>
          </a:xfrm>
          <a:noFill/>
        </p:spPr>
        <p:txBody>
          <a:bodyPr/>
          <a:lstStyle/>
          <a:p>
            <a:pPr eaLnBrk="1" hangingPunct="1"/>
            <a:r>
              <a:rPr lang="zh-CN" altLang="zh-CN">
                <a:ea typeface="宋体" panose="02010600030101010101" pitchFamily="2" charset="-122"/>
              </a:rPr>
              <a:t>选择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还原（</a:t>
            </a:r>
            <a:r>
              <a:rPr lang="en-US" altLang="zh-CN">
                <a:ea typeface="宋体" panose="02010600030101010101" pitchFamily="2" charset="-122"/>
              </a:rPr>
              <a:t>revert</a:t>
            </a:r>
            <a:r>
              <a:rPr lang="zh-CN" altLang="en-US">
                <a:ea typeface="宋体" panose="02010600030101010101" pitchFamily="2" charset="-122"/>
              </a:rPr>
              <a:t>） </a:t>
            </a:r>
            <a:r>
              <a:rPr lang="zh-CN" altLang="zh-CN">
                <a:ea typeface="宋体" panose="02010600030101010101" pitchFamily="2" charset="-122"/>
              </a:rPr>
              <a:t>放弃自己所做的修改</a:t>
            </a:r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916113"/>
            <a:ext cx="4403725" cy="43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一、</a:t>
            </a:r>
            <a:r>
              <a:rPr lang="en-US" altLang="zh-CN" sz="2800" dirty="0">
                <a:ea typeface="宋体" panose="02010600030101010101" pitchFamily="2" charset="-122"/>
              </a:rPr>
              <a:t>SVN</a:t>
            </a:r>
            <a:r>
              <a:rPr lang="zh-CN" altLang="en-US" sz="2800" dirty="0">
                <a:ea typeface="宋体" panose="02010600030101010101" pitchFamily="2" charset="-122"/>
              </a:rPr>
              <a:t>简介</a:t>
            </a:r>
            <a:r>
              <a:rPr lang="en-US" altLang="zh-CN" sz="2800" dirty="0">
                <a:ea typeface="宋体" panose="02010600030101010101" pitchFamily="2" charset="-122"/>
              </a:rPr>
              <a:t>---</a:t>
            </a:r>
            <a:r>
              <a:rPr lang="en-US" altLang="zh-CN" dirty="0">
                <a:ea typeface="宋体" panose="02010600030101010101" pitchFamily="2" charset="-122"/>
              </a:rPr>
              <a:t> SVN</a:t>
            </a:r>
            <a:r>
              <a:rPr lang="zh-CN" altLang="en-US" dirty="0"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5991225" cy="5310188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配置库（ </a:t>
            </a:r>
            <a:r>
              <a:rPr lang="en-US" altLang="zh-CN" dirty="0">
                <a:ea typeface="宋体" panose="02010600030101010101" pitchFamily="2" charset="-122"/>
              </a:rPr>
              <a:t>Repository </a:t>
            </a:r>
            <a:r>
              <a:rPr lang="zh-CN" altLang="en-US" dirty="0">
                <a:ea typeface="宋体" panose="02010600030101010101" pitchFamily="2" charset="-122"/>
              </a:rPr>
              <a:t>）版本库 </a:t>
            </a:r>
            <a:r>
              <a:rPr lang="zh-CN" altLang="en-US" dirty="0" smtClean="0">
                <a:ea typeface="宋体" panose="02010600030101010101" pitchFamily="2" charset="-122"/>
              </a:rPr>
              <a:t>（）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的核心是配置库，储存所有的数据，配置库按照文件树形式储存数据－包括文件和目录，任意数量的客户端可以连接到配置库，读写这些文件。通过写数据，别人可以看到这些信息；通过读数据，可以看到别人的修改。 </a:t>
            </a:r>
          </a:p>
          <a:p>
            <a:pPr lvl="1" eaLnBrk="1" hangingPunct="1"/>
            <a:r>
              <a:rPr lang="zh-CN" altLang="en-US" dirty="0">
                <a:ea typeface="宋体" panose="02010600030101010101" pitchFamily="2" charset="-122"/>
              </a:rPr>
              <a:t>最特别的是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会记录配置库中的每一次更改，不仅针对文件也包括目录本身，包括增加、删除和重新组织文件和目录。 </a:t>
            </a:r>
          </a:p>
        </p:txBody>
      </p:sp>
      <p:pic>
        <p:nvPicPr>
          <p:cNvPr id="16388" name="Picture 4" descr="版本库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773238"/>
            <a:ext cx="2565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解决冲突后</a:t>
            </a:r>
          </a:p>
        </p:txBody>
      </p:sp>
      <p:sp>
        <p:nvSpPr>
          <p:cNvPr id="5325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376363"/>
            <a:ext cx="3240087" cy="4537075"/>
          </a:xfrm>
          <a:noFill/>
        </p:spPr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通过上面所说的方法，解决冲突后要选择</a:t>
            </a:r>
            <a:r>
              <a:rPr lang="zh-CN" altLang="en-US" dirty="0">
                <a:ea typeface="宋体" panose="02010600030101010101" pitchFamily="2" charset="-122"/>
              </a:rPr>
              <a:t>已解决的（</a:t>
            </a:r>
            <a:r>
              <a:rPr lang="zh-CN" altLang="zh-CN" dirty="0">
                <a:ea typeface="宋体" panose="02010600030101010101" pitchFamily="2" charset="-122"/>
              </a:rPr>
              <a:t>resolved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解决后，</a:t>
            </a:r>
            <a:r>
              <a:rPr lang="zh-CN" altLang="en-US" dirty="0">
                <a:ea typeface="宋体" panose="02010600030101010101" pitchFamily="2" charset="-122"/>
              </a:rPr>
              <a:t>带问号</a:t>
            </a:r>
            <a:r>
              <a:rPr lang="zh-CN" altLang="zh-CN" dirty="0">
                <a:ea typeface="宋体" panose="02010600030101010101" pitchFamily="2" charset="-122"/>
              </a:rPr>
              <a:t>的三个文件</a:t>
            </a:r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zh-CN" altLang="zh-CN" dirty="0">
                <a:ea typeface="宋体" panose="02010600030101010101" pitchFamily="2" charset="-122"/>
              </a:rPr>
              <a:t>自动删除</a:t>
            </a: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最后</a:t>
            </a:r>
            <a:r>
              <a:rPr lang="zh-CN" altLang="zh-CN" dirty="0">
                <a:ea typeface="宋体" panose="02010600030101010101" pitchFamily="2" charset="-122"/>
              </a:rPr>
              <a:t>选择</a:t>
            </a:r>
            <a:r>
              <a:rPr lang="en-US" altLang="zh-CN" dirty="0">
                <a:ea typeface="宋体" panose="02010600030101010101" pitchFamily="2" charset="-122"/>
              </a:rPr>
              <a:t>commit</a:t>
            </a:r>
            <a:r>
              <a:rPr lang="zh-CN" altLang="zh-CN" dirty="0">
                <a:ea typeface="宋体" panose="02010600030101010101" pitchFamily="2" charset="-122"/>
              </a:rPr>
              <a:t>提交到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1592263"/>
            <a:ext cx="2366963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1304925"/>
            <a:ext cx="219551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392488"/>
            <a:ext cx="21240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r>
              <a:rPr lang="en-US" altLang="zh-CN" dirty="0" smtClean="0"/>
              <a:t>Checkout </a:t>
            </a:r>
            <a:r>
              <a:rPr lang="zh-CN" altLang="en-US" dirty="0" smtClean="0"/>
              <a:t>一下 目录</a:t>
            </a:r>
            <a:endParaRPr lang="en-US" altLang="zh-CN" dirty="0" smtClean="0"/>
          </a:p>
          <a:p>
            <a:r>
              <a:rPr lang="zh-CN" altLang="en-US" dirty="0" smtClean="0"/>
              <a:t>添加 一个 文件，进行 版本管理</a:t>
            </a:r>
            <a:endParaRPr lang="en-US" altLang="zh-CN" dirty="0" smtClean="0"/>
          </a:p>
          <a:p>
            <a:r>
              <a:rPr lang="zh-CN" altLang="en-US" dirty="0" smtClean="0"/>
              <a:t>修改一个 文件，提交</a:t>
            </a:r>
            <a:endParaRPr lang="en-US" altLang="zh-CN" dirty="0" smtClean="0"/>
          </a:p>
          <a:p>
            <a:r>
              <a:rPr lang="zh-CN" altLang="en-US" dirty="0" smtClean="0"/>
              <a:t>删除一个 文件， 提交</a:t>
            </a:r>
            <a:endParaRPr lang="en-US" altLang="zh-CN" dirty="0" smtClean="0"/>
          </a:p>
          <a:p>
            <a:r>
              <a:rPr lang="zh-CN" altLang="en-US" dirty="0" smtClean="0"/>
              <a:t>恢复 删除的文件，并且提交到版本库</a:t>
            </a:r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请 认真 写 提交报告 。</a:t>
            </a:r>
            <a:endParaRPr lang="en-US" altLang="zh-CN" dirty="0" smtClean="0"/>
          </a:p>
          <a:p>
            <a:r>
              <a:rPr lang="zh-CN" altLang="en-US" dirty="0" smtClean="0"/>
              <a:t>提交一个 目录</a:t>
            </a:r>
            <a:endParaRPr lang="en-US" altLang="zh-CN" dirty="0" smtClean="0"/>
          </a:p>
          <a:p>
            <a:r>
              <a:rPr lang="zh-CN" altLang="en-US" dirty="0" smtClean="0"/>
              <a:t>制造一个冲突</a:t>
            </a:r>
            <a:endParaRPr lang="en-US" altLang="zh-CN" dirty="0" smtClean="0"/>
          </a:p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练习：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06500"/>
            <a:ext cx="7886700" cy="47104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通过小乌龟 </a:t>
            </a:r>
            <a:r>
              <a:rPr lang="en-US" altLang="zh-CN" dirty="0"/>
              <a:t>checkout </a:t>
            </a:r>
            <a:r>
              <a:rPr lang="zh-CN" altLang="en-US" dirty="0"/>
              <a:t>一个项目， 然后 再通过 </a:t>
            </a:r>
            <a:r>
              <a:rPr lang="en-US" altLang="zh-CN" dirty="0"/>
              <a:t>eclipse </a:t>
            </a:r>
            <a:r>
              <a:rPr lang="zh-CN" altLang="en-US" dirty="0"/>
              <a:t>进行项目的导入（不使用 </a:t>
            </a:r>
            <a:r>
              <a:rPr lang="en-US" altLang="zh-CN" dirty="0" err="1"/>
              <a:t>svn</a:t>
            </a:r>
            <a:r>
              <a:rPr lang="zh-CN" altLang="en-US" dirty="0"/>
              <a:t>）。 </a:t>
            </a:r>
          </a:p>
          <a:p>
            <a:pPr marL="0" indent="0">
              <a:buNone/>
            </a:pPr>
            <a:r>
              <a:rPr lang="zh-CN" altLang="en-US" dirty="0"/>
              <a:t> 在这样的情况 下 制造一个冲突，并想办法解决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使用小乌龟 或 </a:t>
            </a:r>
            <a:r>
              <a:rPr lang="en-US" altLang="zh-CN" dirty="0"/>
              <a:t>eclipse </a:t>
            </a:r>
            <a:r>
              <a:rPr lang="zh-CN" altLang="zh-CN" dirty="0"/>
              <a:t>的 </a:t>
            </a:r>
            <a:r>
              <a:rPr lang="en-US" altLang="zh-CN" dirty="0"/>
              <a:t>team</a:t>
            </a:r>
            <a:r>
              <a:rPr lang="zh-CN" altLang="en-US" dirty="0"/>
              <a:t>工具：</a:t>
            </a:r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修改一个 文件，提交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删除一个 文件， 提交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ym typeface="+mn-ea"/>
              </a:rPr>
              <a:t>恢复 删除的文件，并且提交到版本库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屏蔽一些文件提交到 </a:t>
            </a:r>
            <a:r>
              <a:rPr lang="en-US" altLang="zh-CN" dirty="0" err="1"/>
              <a:t>svn</a:t>
            </a:r>
            <a:r>
              <a:rPr lang="en-US" altLang="zh-CN" dirty="0"/>
              <a:t> </a:t>
            </a:r>
            <a:r>
              <a:rPr lang="zh-CN" altLang="en-US" dirty="0"/>
              <a:t>上，如何做 ？</a:t>
            </a:r>
            <a:r>
              <a:rPr lang="en-US" altLang="zh-CN" dirty="0"/>
              <a:t>*.jpg </a:t>
            </a:r>
            <a:r>
              <a:rPr lang="zh-CN" altLang="zh-CN" dirty="0"/>
              <a:t>都不想提交到 版本库 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1: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如何断开  工作空间同 版本库的关系 。</a:t>
            </a:r>
          </a:p>
          <a:p>
            <a:endParaRPr lang="zh-CN" altLang="en-US" dirty="0"/>
          </a:p>
          <a:p>
            <a:r>
              <a:rPr lang="zh-CN" altLang="en-US" dirty="0"/>
              <a:t>在 </a:t>
            </a:r>
            <a:r>
              <a:rPr lang="en-US" altLang="zh-CN" dirty="0"/>
              <a:t>eclipse </a:t>
            </a:r>
            <a:r>
              <a:rPr lang="zh-CN" altLang="zh-CN" dirty="0"/>
              <a:t>里面， 在同一个文件 的 同一个位置同时修改，就会冲突。</a:t>
            </a:r>
          </a:p>
          <a:p>
            <a:r>
              <a:rPr lang="zh-CN" altLang="zh-CN" dirty="0"/>
              <a:t>在 小乌龟里面 ， 是不是 也是这种情况  ？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关于冲突的建议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86700" cy="4575175"/>
          </a:xfrm>
        </p:spPr>
        <p:txBody>
          <a:bodyPr/>
          <a:lstStyle/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修改文件之前</a:t>
            </a:r>
            <a:r>
              <a:rPr lang="zh-CN" altLang="zh-CN" dirty="0" smtClean="0">
                <a:ea typeface="宋体" panose="02010600030101010101" pitchFamily="2" charset="-122"/>
              </a:rPr>
              <a:t>，先进行一次</a:t>
            </a:r>
            <a:r>
              <a:rPr lang="en-US" altLang="zh-CN" dirty="0" smtClean="0">
                <a:ea typeface="宋体" panose="02010600030101010101" pitchFamily="2" charset="-122"/>
              </a:rPr>
              <a:t>update</a:t>
            </a:r>
            <a:r>
              <a:rPr lang="zh-CN" altLang="zh-CN" dirty="0" smtClean="0">
                <a:ea typeface="宋体" panose="02010600030101010101" pitchFamily="2" charset="-122"/>
              </a:rPr>
              <a:t>操作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 smtClean="0">
                <a:ea typeface="宋体" panose="02010600030101010101" pitchFamily="2" charset="-122"/>
              </a:rPr>
              <a:t>修改完成后，及时</a:t>
            </a:r>
            <a:r>
              <a:rPr lang="en-US" altLang="zh-CN" dirty="0" smtClean="0">
                <a:ea typeface="宋体" panose="02010600030101010101" pitchFamily="2" charset="-122"/>
              </a:rPr>
              <a:t>commit</a:t>
            </a:r>
            <a:r>
              <a:rPr lang="zh-CN" altLang="zh-CN" dirty="0" smtClean="0">
                <a:ea typeface="宋体" panose="02010600030101010101" pitchFamily="2" charset="-122"/>
              </a:rPr>
              <a:t>，不要在本地停留</a:t>
            </a:r>
            <a:r>
              <a:rPr lang="zh-CN" altLang="en-US" dirty="0" smtClean="0">
                <a:ea typeface="宋体" panose="02010600030101010101" pitchFamily="2" charset="-122"/>
              </a:rPr>
              <a:t>过长</a:t>
            </a:r>
            <a:r>
              <a:rPr lang="zh-CN" altLang="zh-CN" dirty="0" smtClean="0">
                <a:ea typeface="宋体" panose="02010600030101010101" pitchFamily="2" charset="-122"/>
              </a:rPr>
              <a:t>时间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在多</a:t>
            </a:r>
            <a:r>
              <a:rPr lang="zh-CN" altLang="en-US" dirty="0">
                <a:ea typeface="宋体" panose="02010600030101010101" pitchFamily="2" charset="-122"/>
              </a:rPr>
              <a:t>位团队成员</a:t>
            </a:r>
            <a:r>
              <a:rPr lang="zh-CN" altLang="zh-CN" dirty="0">
                <a:ea typeface="宋体" panose="02010600030101010101" pitchFamily="2" charset="-122"/>
              </a:rPr>
              <a:t>协作时，尽量修改自己撰写的部分，</a:t>
            </a:r>
            <a:r>
              <a:rPr lang="zh-CN" altLang="en-US" dirty="0">
                <a:ea typeface="宋体" panose="02010600030101010101" pitchFamily="2" charset="-122"/>
              </a:rPr>
              <a:t>尽量</a:t>
            </a:r>
            <a:r>
              <a:rPr lang="zh-CN" altLang="zh-CN" dirty="0">
                <a:ea typeface="宋体" panose="02010600030101010101" pitchFamily="2" charset="-122"/>
              </a:rPr>
              <a:t>不要修改</a:t>
            </a:r>
            <a:r>
              <a:rPr lang="zh-CN" altLang="en-US" dirty="0">
                <a:ea typeface="宋体" panose="02010600030101010101" pitchFamily="2" charset="-122"/>
              </a:rPr>
              <a:t>不属于自己撰写的</a:t>
            </a:r>
            <a:r>
              <a:rPr lang="zh-CN" altLang="zh-CN" dirty="0">
                <a:ea typeface="宋体" panose="02010600030101010101" pitchFamily="2" charset="-122"/>
              </a:rPr>
              <a:t>部分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/>
            <a:endParaRPr lang="zh-CN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zh-CN" dirty="0">
                <a:ea typeface="宋体" panose="02010600030101010101" pitchFamily="2" charset="-122"/>
              </a:rPr>
              <a:t>出现冲突很正常，可以通过前面的方法解决，不要相互覆盖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五、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客户端的使用</a:t>
            </a:r>
            <a:r>
              <a:rPr lang="en-US" altLang="zh-CN" sz="2800">
                <a:ea typeface="宋体" panose="02010600030101010101" pitchFamily="2" charset="-122"/>
              </a:rPr>
              <a:t>---</a:t>
            </a:r>
            <a:r>
              <a:rPr lang="zh-CN" altLang="en-US" sz="2800">
                <a:ea typeface="宋体" panose="02010600030101010101" pitchFamily="2" charset="-122"/>
              </a:rPr>
              <a:t>其他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的功能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Export</a:t>
            </a:r>
            <a:r>
              <a:rPr lang="zh-CN" altLang="en-US" dirty="0">
                <a:ea typeface="宋体" panose="02010600030101010101" pitchFamily="2" charset="-122"/>
              </a:rPr>
              <a:t>（导出）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导出你需要的文件，导出后不在受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SVN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控制；而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checkout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检出的文件仍受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SVN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控制；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Import</a:t>
            </a:r>
            <a:r>
              <a:rPr lang="zh-CN" altLang="en-US" dirty="0">
                <a:ea typeface="宋体" panose="02010600030101010101" pitchFamily="2" charset="-122"/>
              </a:rPr>
              <a:t>（导入）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将需要的文件导入到版本库中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CleanUp</a:t>
            </a:r>
            <a:r>
              <a:rPr lang="zh-CN" altLang="en-US" dirty="0">
                <a:ea typeface="宋体" panose="02010600030101010101" pitchFamily="2" charset="-122"/>
              </a:rPr>
              <a:t>（清理）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递归的清理工作副本，删除锁定和保留的未完成操作，如果你得到工作副本已经锁定的错误，运行这个命令删除无用的锁定，并将工作副本恢复到可用的状态；</a:t>
            </a:r>
          </a:p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9275"/>
          </a:xfrm>
        </p:spPr>
        <p:txBody>
          <a:bodyPr/>
          <a:lstStyle/>
          <a:p>
            <a:r>
              <a:rPr lang="en-US" altLang="zh-CN" dirty="0"/>
              <a:t>SVN </a:t>
            </a:r>
            <a:r>
              <a:rPr lang="zh-CN" altLang="en-US" dirty="0"/>
              <a:t>和 </a:t>
            </a:r>
            <a:r>
              <a:rPr lang="en-US" altLang="zh-CN" dirty="0"/>
              <a:t>eclipse </a:t>
            </a:r>
            <a:r>
              <a:rPr lang="zh-CN" altLang="en-US" dirty="0"/>
              <a:t>的集成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257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第一种方式：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下载</a:t>
            </a:r>
            <a:r>
              <a:rPr lang="en-US" altLang="zh-CN" dirty="0"/>
              <a:t>SVN</a:t>
            </a:r>
            <a:r>
              <a:rPr lang="zh-CN" altLang="en-US" dirty="0"/>
              <a:t>插件</a:t>
            </a:r>
          </a:p>
          <a:p>
            <a:pPr marL="0" indent="0">
              <a:buNone/>
            </a:pPr>
            <a:r>
              <a:rPr lang="en-US" altLang="zh-CN" dirty="0"/>
              <a:t>SVN</a:t>
            </a:r>
            <a:r>
              <a:rPr lang="zh-CN" altLang="en-US" dirty="0"/>
              <a:t>插件下载地址及更新地址，你根据需要选择你需要的版本。现在最新是</a:t>
            </a:r>
            <a:r>
              <a:rPr lang="en-US" altLang="zh-CN" dirty="0"/>
              <a:t>1.8.x </a:t>
            </a:r>
          </a:p>
          <a:p>
            <a:endParaRPr lang="en-US" altLang="zh-CN" dirty="0"/>
          </a:p>
          <a:p>
            <a:r>
              <a:rPr lang="en-US" altLang="zh-CN" dirty="0"/>
              <a:t>Links for 1.8.x Release:</a:t>
            </a:r>
          </a:p>
          <a:p>
            <a:pPr marL="457200" lvl="1" indent="0">
              <a:buNone/>
            </a:pPr>
            <a:r>
              <a:rPr lang="en-US" altLang="zh-CN" dirty="0"/>
              <a:t>Eclipse update site URL: http://subclipse.tigris.org/update_1.8.x</a:t>
            </a:r>
          </a:p>
          <a:p>
            <a:pPr marL="457200" lvl="1" indent="0">
              <a:buNone/>
            </a:pPr>
            <a:r>
              <a:rPr lang="en-US" altLang="zh-CN" dirty="0" err="1"/>
              <a:t>svn</a:t>
            </a:r>
            <a:r>
              <a:rPr lang="zh-CN" altLang="en-US" dirty="0"/>
              <a:t>插件包下载</a:t>
            </a:r>
            <a:r>
              <a:rPr lang="en-US" altLang="zh-CN" dirty="0"/>
              <a:t>: http://subclipse.tigris.org/servlets/ProjectDocumentList?folderID=2240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/>
          <a:lstStyle/>
          <a:p>
            <a:r>
              <a:rPr lang="en-US" altLang="zh-CN" dirty="0" smtClean="0"/>
              <a:t>Centos </a:t>
            </a:r>
            <a:r>
              <a:rPr lang="zh-CN" altLang="en-US" dirty="0" smtClean="0"/>
              <a:t>安装 </a:t>
            </a:r>
            <a:r>
              <a:rPr lang="en-US" altLang="zh-CN" dirty="0" err="1" smtClean="0"/>
              <a:t>svn</a:t>
            </a:r>
            <a:r>
              <a:rPr lang="zh-CN" altLang="en-US" smtClean="0"/>
              <a:t>的问题</a:t>
            </a:r>
            <a:endParaRPr lang="zh-CN" altLang="en-US" dirty="0"/>
          </a:p>
        </p:txBody>
      </p:sp>
      <p:pic>
        <p:nvPicPr>
          <p:cNvPr id="614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432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/>
            <a:r>
              <a:rPr lang="zh-CN" altLang="en-US" b="1">
                <a:latin typeface="黑体" panose="02010609060101010101" pitchFamily="2" charset="-122"/>
                <a:ea typeface="黑体" panose="02010609060101010101" pitchFamily="2" charset="-122"/>
              </a:rPr>
              <a:t>现在就讲到这里，谢谢大家 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一、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简介</a:t>
            </a:r>
            <a:r>
              <a:rPr lang="en-US" altLang="zh-CN" sz="2800">
                <a:ea typeface="宋体" panose="02010600030101010101" pitchFamily="2" charset="-122"/>
              </a:rPr>
              <a:t>---</a:t>
            </a:r>
            <a:r>
              <a:rPr lang="en-US" altLang="zh-CN">
                <a:ea typeface="宋体" panose="02010600030101010101" pitchFamily="2" charset="-122"/>
              </a:rPr>
              <a:t> SVN</a:t>
            </a:r>
            <a:r>
              <a:rPr lang="zh-CN" altLang="en-US"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53101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宋体" panose="02010600030101010101" pitchFamily="2" charset="-122"/>
              </a:rPr>
              <a:t>工作副本（</a:t>
            </a:r>
            <a:r>
              <a:rPr lang="en-US" altLang="zh-CN" dirty="0" err="1">
                <a:ea typeface="宋体" panose="02010600030101010101" pitchFamily="2" charset="-122"/>
              </a:rPr>
              <a:t>WorkSpace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与位于中央配置库相对应的是每个人的工作空间，它是每个程序员工作的地方，程序员从配置库拿到源代码，放在本地作为工作副本，在工作副本上进行查看、修改、编译、运行、测试等操作，并把新版本的代码从这里提交回配置库库中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一、</a:t>
            </a:r>
            <a:r>
              <a:rPr lang="en-US" altLang="zh-CN" sz="2800">
                <a:ea typeface="宋体" panose="02010600030101010101" pitchFamily="2" charset="-122"/>
              </a:rPr>
              <a:t>SVN</a:t>
            </a:r>
            <a:r>
              <a:rPr lang="zh-CN" altLang="en-US" sz="2800">
                <a:ea typeface="宋体" panose="02010600030101010101" pitchFamily="2" charset="-122"/>
              </a:rPr>
              <a:t>简介</a:t>
            </a:r>
            <a:r>
              <a:rPr lang="en-US" altLang="zh-CN" sz="2800">
                <a:ea typeface="宋体" panose="02010600030101010101" pitchFamily="2" charset="-122"/>
              </a:rPr>
              <a:t>---</a:t>
            </a:r>
            <a:r>
              <a:rPr lang="en-US" altLang="zh-CN">
                <a:ea typeface="宋体" panose="02010600030101010101" pitchFamily="2" charset="-122"/>
              </a:rPr>
              <a:t> SVN</a:t>
            </a:r>
            <a:r>
              <a:rPr lang="zh-CN" altLang="en-US">
                <a:ea typeface="宋体" panose="02010600030101010101" pitchFamily="2" charset="-122"/>
              </a:rPr>
              <a:t>基本概念</a:t>
            </a:r>
          </a:p>
        </p:txBody>
      </p:sp>
      <p:grpSp>
        <p:nvGrpSpPr>
          <p:cNvPr id="76805" name="Group 5"/>
          <p:cNvGrpSpPr/>
          <p:nvPr/>
        </p:nvGrpSpPr>
        <p:grpSpPr bwMode="auto">
          <a:xfrm>
            <a:off x="2497138" y="1628775"/>
            <a:ext cx="1222375" cy="3095625"/>
            <a:chOff x="1746" y="1162"/>
            <a:chExt cx="770" cy="1950"/>
          </a:xfrm>
        </p:grpSpPr>
        <p:sp>
          <p:nvSpPr>
            <p:cNvPr id="18441" name="AutoShape 6"/>
            <p:cNvSpPr>
              <a:spLocks noChangeArrowheads="1"/>
            </p:cNvSpPr>
            <p:nvPr/>
          </p:nvSpPr>
          <p:spPr bwMode="auto">
            <a:xfrm rot="5400000">
              <a:off x="1156" y="1752"/>
              <a:ext cx="1950" cy="770"/>
            </a:xfrm>
            <a:prstGeom prst="cube">
              <a:avLst>
                <a:gd name="adj" fmla="val 5963"/>
              </a:avLst>
            </a:prstGeom>
            <a:gradFill rotWithShape="0">
              <a:gsLst>
                <a:gs pos="0">
                  <a:srgbClr val="3E5176"/>
                </a:gs>
                <a:gs pos="100000">
                  <a:srgbClr val="85AE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115888" tIns="57150" rIns="115888" bIns="5715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kumimoji="1" lang="ko-KR" altLang="en-US" sz="2000" b="1">
                <a:solidFill>
                  <a:srgbClr val="000000"/>
                </a:solidFill>
                <a:latin typeface="Helvetica" panose="020B0604020202020204" pitchFamily="34" charset="0"/>
                <a:ea typeface="Gulim" panose="020B0600000101010101" pitchFamily="34" charset="-127"/>
              </a:endParaRPr>
            </a:p>
            <a:p>
              <a:pPr algn="ctr">
                <a:lnSpc>
                  <a:spcPct val="90000"/>
                </a:lnSpc>
              </a:pPr>
              <a:endParaRPr kumimoji="1" lang="ko-KR" altLang="en-US" sz="2000" b="1">
                <a:solidFill>
                  <a:srgbClr val="000000"/>
                </a:solidFill>
                <a:latin typeface="Helvetica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1913" y="1434"/>
              <a:ext cx="423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panose="020B0604020202020204" pitchFamily="34" charset="0"/>
                  <a:ea typeface="黑体" panose="02010609060101010101" pitchFamily="2" charset="-122"/>
                </a:rPr>
                <a:t>   配置库</a:t>
              </a:r>
            </a:p>
          </p:txBody>
        </p:sp>
      </p:grpSp>
      <p:grpSp>
        <p:nvGrpSpPr>
          <p:cNvPr id="76808" name="Group 8"/>
          <p:cNvGrpSpPr/>
          <p:nvPr/>
        </p:nvGrpSpPr>
        <p:grpSpPr bwMode="auto">
          <a:xfrm>
            <a:off x="5522913" y="1628775"/>
            <a:ext cx="1222375" cy="3095625"/>
            <a:chOff x="1746" y="1162"/>
            <a:chExt cx="770" cy="1950"/>
          </a:xfrm>
        </p:grpSpPr>
        <p:sp>
          <p:nvSpPr>
            <p:cNvPr id="18439" name="AutoShape 9"/>
            <p:cNvSpPr>
              <a:spLocks noChangeArrowheads="1"/>
            </p:cNvSpPr>
            <p:nvPr/>
          </p:nvSpPr>
          <p:spPr bwMode="auto">
            <a:xfrm rot="5400000">
              <a:off x="1156" y="1752"/>
              <a:ext cx="1950" cy="770"/>
            </a:xfrm>
            <a:prstGeom prst="cube">
              <a:avLst>
                <a:gd name="adj" fmla="val 5963"/>
              </a:avLst>
            </a:prstGeom>
            <a:gradFill rotWithShape="0">
              <a:gsLst>
                <a:gs pos="0">
                  <a:srgbClr val="3E5176"/>
                </a:gs>
                <a:gs pos="100000">
                  <a:srgbClr val="85AE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184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vert="eaVert" wrap="none" lIns="115888" tIns="57150" rIns="115888" bIns="57150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endParaRPr kumimoji="1" lang="ko-KR" altLang="en-US" sz="2000" b="1">
                <a:solidFill>
                  <a:srgbClr val="000000"/>
                </a:solidFill>
                <a:latin typeface="Helvetica" panose="020B0604020202020204" pitchFamily="34" charset="0"/>
                <a:ea typeface="Gulim" panose="020B0600000101010101" pitchFamily="34" charset="-127"/>
              </a:endParaRPr>
            </a:p>
            <a:p>
              <a:pPr algn="ctr">
                <a:lnSpc>
                  <a:spcPct val="90000"/>
                </a:lnSpc>
              </a:pPr>
              <a:endParaRPr kumimoji="1" lang="ko-KR" altLang="en-US" sz="2000" b="1">
                <a:solidFill>
                  <a:srgbClr val="000000"/>
                </a:solidFill>
                <a:latin typeface="Helvetica" panose="020B0604020202020204" pitchFamily="34" charset="0"/>
                <a:ea typeface="Gulim" panose="020B0600000101010101" pitchFamily="34" charset="-127"/>
              </a:endParaRP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1913" y="1434"/>
              <a:ext cx="423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3200" b="1">
                  <a:solidFill>
                    <a:schemeClr val="bg1"/>
                  </a:solidFill>
                  <a:effectDag name="">
                    <a:cont type="tree" name="">
                      <a:effect ref="fillLine"/>
                      <a:outerShdw dist="38100" dir="13500000" algn="br">
                        <a:srgbClr val="FFFFFF"/>
                      </a:outerShdw>
                    </a:cont>
                    <a:cont type="tree" name="">
                      <a:effect ref="fillLine"/>
                      <a:outerShdw dist="38100" dir="2700000" algn="tl">
                        <a:srgbClr val="999999"/>
                      </a:outerShdw>
                    </a:cont>
                    <a:effect ref="fillLine"/>
                  </a:effectDag>
                  <a:latin typeface="Arial" panose="020B0604020202020204" pitchFamily="34" charset="0"/>
                  <a:ea typeface="黑体" panose="02010609060101010101" pitchFamily="2" charset="-122"/>
                </a:rPr>
                <a:t>  工作副本</a:t>
              </a:r>
            </a:p>
          </p:txBody>
        </p:sp>
      </p:grpSp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3937000" y="2132013"/>
            <a:ext cx="1368425" cy="936625"/>
          </a:xfrm>
          <a:prstGeom prst="rightArrow">
            <a:avLst>
              <a:gd name="adj1" fmla="val 50000"/>
              <a:gd name="adj2" fmla="val 36525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Checkout</a:t>
            </a:r>
          </a:p>
        </p:txBody>
      </p:sp>
      <p:sp>
        <p:nvSpPr>
          <p:cNvPr id="76812" name="AutoShape 12"/>
          <p:cNvSpPr>
            <a:spLocks noChangeArrowheads="1"/>
          </p:cNvSpPr>
          <p:nvPr/>
        </p:nvSpPr>
        <p:spPr bwMode="auto">
          <a:xfrm rot="10800000">
            <a:off x="3794125" y="3355975"/>
            <a:ext cx="1439863" cy="936625"/>
          </a:xfrm>
          <a:prstGeom prst="rightArrow">
            <a:avLst>
              <a:gd name="adj1" fmla="val 50000"/>
              <a:gd name="adj2" fmla="val 38432"/>
            </a:avLst>
          </a:prstGeom>
          <a:solidFill>
            <a:srgbClr val="00008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Commit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 animBg="1"/>
      <p:bldP spid="768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二、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安装说明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技术管理部和标准化人员：（申请标准， </a:t>
            </a:r>
            <a:r>
              <a:rPr lang="en-US" altLang="zh-CN" dirty="0">
                <a:ea typeface="宋体" panose="02010600030101010101" pitchFamily="2" charset="-122"/>
              </a:rPr>
              <a:t>cmm3,</a:t>
            </a: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iso9000,  iso10000)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SVN</a:t>
            </a:r>
            <a:r>
              <a:rPr lang="zh-CN" altLang="en-US" dirty="0">
                <a:ea typeface="宋体" panose="02010600030101010101" pitchFamily="2" charset="-122"/>
              </a:rPr>
              <a:t>服务器：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VisualSVN-Server-2.5.2.msi</a:t>
            </a:r>
            <a:endParaRPr lang="zh-CN" altLang="en-US" dirty="0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研发部人员和测试部人员：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SVN</a:t>
            </a:r>
            <a:r>
              <a:rPr lang="zh-CN" altLang="en-US" dirty="0">
                <a:ea typeface="宋体" panose="02010600030101010101" pitchFamily="2" charset="-122"/>
              </a:rPr>
              <a:t>客户端：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TortoiseSVN-1.7.4.22459-win32-svn-1.7.2.msi</a:t>
            </a:r>
            <a:r>
              <a:rPr lang="zh-CN" altLang="en-US" dirty="0">
                <a:ea typeface="宋体" panose="02010600030101010101" pitchFamily="2" charset="-122"/>
              </a:rPr>
              <a:t>（先装）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LanguagePack_1.7.4.22459-win32-zh_CN.msi</a:t>
            </a:r>
            <a:r>
              <a:rPr lang="zh-CN" altLang="en-US" dirty="0">
                <a:ea typeface="宋体" panose="02010600030101010101" pitchFamily="2" charset="-122"/>
              </a:rPr>
              <a:t>（中文包，后装）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二、</a:t>
            </a:r>
            <a:r>
              <a:rPr lang="en-US" altLang="zh-CN">
                <a:ea typeface="宋体" panose="02010600030101010101" pitchFamily="2" charset="-122"/>
              </a:rPr>
              <a:t>SVN</a:t>
            </a:r>
            <a:r>
              <a:rPr lang="zh-CN" altLang="en-US">
                <a:ea typeface="宋体" panose="02010600030101010101" pitchFamily="2" charset="-122"/>
              </a:rPr>
              <a:t>安装说明</a:t>
            </a:r>
            <a:r>
              <a:rPr lang="en-US" altLang="zh-CN">
                <a:ea typeface="宋体" panose="02010600030101010101" pitchFamily="2" charset="-122"/>
              </a:rPr>
              <a:t>---</a:t>
            </a:r>
            <a:r>
              <a:rPr lang="zh-CN" altLang="en-US">
                <a:ea typeface="宋体" panose="02010600030101010101" pitchFamily="2" charset="-122"/>
              </a:rPr>
              <a:t>客户端安装注意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安装完成后可以直接使用，但是建议重启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重启之后所有的图标才能使用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安装完客户端后再安装语言包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安装后任意位置点击右键</a:t>
            </a:r>
            <a:r>
              <a:rPr lang="en-US" altLang="zh-CN" dirty="0">
                <a:ea typeface="宋体" panose="02010600030101010101" pitchFamily="2" charset="-122"/>
              </a:rPr>
              <a:t>-&gt;</a:t>
            </a:r>
            <a:r>
              <a:rPr lang="zh-CN" altLang="en-US" dirty="0">
                <a:ea typeface="宋体" panose="02010600030101010101" pitchFamily="2" charset="-122"/>
              </a:rPr>
              <a:t>打开设置界面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设置中切换语言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二、</a:t>
            </a:r>
            <a:r>
              <a:rPr lang="en-US" altLang="zh-CN" dirty="0">
                <a:ea typeface="宋体" panose="02010600030101010101" pitchFamily="2" charset="-122"/>
              </a:rPr>
              <a:t>SVN</a:t>
            </a:r>
            <a:r>
              <a:rPr lang="zh-CN" altLang="en-US" dirty="0">
                <a:ea typeface="宋体" panose="02010600030101010101" pitchFamily="2" charset="-122"/>
              </a:rPr>
              <a:t>安装说明</a:t>
            </a:r>
            <a:r>
              <a:rPr lang="en-US" altLang="zh-CN" dirty="0">
                <a:ea typeface="宋体" panose="02010600030101010101" pitchFamily="2" charset="-122"/>
              </a:rPr>
              <a:t>---</a:t>
            </a:r>
            <a:r>
              <a:rPr lang="zh-CN" altLang="en-US" dirty="0">
                <a:ea typeface="宋体" panose="02010600030101010101" pitchFamily="2" charset="-122"/>
              </a:rPr>
              <a:t>客户端安装注意</a:t>
            </a:r>
          </a:p>
        </p:txBody>
      </p:sp>
      <p:pic>
        <p:nvPicPr>
          <p:cNvPr id="21507" name="图片 10" descr="说明: http://hiphotos.baidu.com/qq100518864/pic/item/0d20e8fea42fc56b4e4aea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341438"/>
            <a:ext cx="45370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海辰PPT母版">
  <a:themeElements>
    <a:clrScheme name="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海辰PPT母版">
  <a:themeElements>
    <a:clrScheme name="1_海辰PPT母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海辰PPT母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海辰PPT母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1902</Words>
  <Application>Microsoft Office PowerPoint</Application>
  <PresentationFormat>全屏显示(4:3)</PresentationFormat>
  <Paragraphs>219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Gulim</vt:lpstr>
      <vt:lpstr>黑体</vt:lpstr>
      <vt:lpstr>宋体</vt:lpstr>
      <vt:lpstr>Arial</vt:lpstr>
      <vt:lpstr>Calibri</vt:lpstr>
      <vt:lpstr>Calibri Light</vt:lpstr>
      <vt:lpstr>Helvetica</vt:lpstr>
      <vt:lpstr>Times New Roman</vt:lpstr>
      <vt:lpstr>Verdana</vt:lpstr>
      <vt:lpstr>Wingdings</vt:lpstr>
      <vt:lpstr>海辰PPT母版</vt:lpstr>
      <vt:lpstr>1_海辰PPT母版</vt:lpstr>
      <vt:lpstr>Visio</vt:lpstr>
      <vt:lpstr>SVN 讲义</vt:lpstr>
      <vt:lpstr>主要内容</vt:lpstr>
      <vt:lpstr>一、SVN简介---为什么使用SVN工具  github  gitee   git</vt:lpstr>
      <vt:lpstr>一、SVN简介--- SVN基本概念</vt:lpstr>
      <vt:lpstr>一、SVN简介--- SVN基本概念</vt:lpstr>
      <vt:lpstr>一、SVN简介--- SVN基本概念</vt:lpstr>
      <vt:lpstr>二、SVN安装说明</vt:lpstr>
      <vt:lpstr>二、SVN安装说明---客户端安装注意</vt:lpstr>
      <vt:lpstr>二、SVN安装说明---客户端安装注意</vt:lpstr>
      <vt:lpstr>二、SVN安装说明---客户端安装注意</vt:lpstr>
      <vt:lpstr>三、服务器使用---服务器属性</vt:lpstr>
      <vt:lpstr>三、服务器使用---设置版本库位置</vt:lpstr>
      <vt:lpstr>三、服务器使用---创建新的版本库</vt:lpstr>
      <vt:lpstr>三、服务器使用---创建用户</vt:lpstr>
      <vt:lpstr>三、服务器使用---创建用户组</vt:lpstr>
      <vt:lpstr>三、服务器使用---权限设置</vt:lpstr>
      <vt:lpstr>三、服务器使用---权限设置</vt:lpstr>
      <vt:lpstr>三、服务器使用---备份和恢复</vt:lpstr>
      <vt:lpstr>四、SVN客户端使用流程</vt:lpstr>
      <vt:lpstr>四、SVN客户端图标说明</vt:lpstr>
      <vt:lpstr>四、SVN客户端图标说明</vt:lpstr>
      <vt:lpstr>五、SVN客户端的使用--- CheckOut(检出)</vt:lpstr>
      <vt:lpstr>五、SVN客户端的使用--- Update(更新)</vt:lpstr>
      <vt:lpstr>五、SVN客户端的使用--- Commit(提交)</vt:lpstr>
      <vt:lpstr>五、SVN客户端的使用--- Commit(提交)</vt:lpstr>
      <vt:lpstr>五、SVN客户端的使用--- 权限控制</vt:lpstr>
      <vt:lpstr>五、SVN客户端的使用---删除认证数据</vt:lpstr>
      <vt:lpstr>五、SVN客户端的使用--- Show log(显示日志)</vt:lpstr>
      <vt:lpstr>五、SVN客户端的使用---得到历史信息</vt:lpstr>
      <vt:lpstr>五、SVN客户端的使用--- Revert(还原)</vt:lpstr>
      <vt:lpstr>五、SVN客户端的使用--- ADD(添加)</vt:lpstr>
      <vt:lpstr>五、SVN客户端的使用---冲突</vt:lpstr>
      <vt:lpstr>什么是冲突</vt:lpstr>
      <vt:lpstr>冲突产生的原因（一）</vt:lpstr>
      <vt:lpstr>冲突产生的原因（二）</vt:lpstr>
      <vt:lpstr>冲突的提示页面</vt:lpstr>
      <vt:lpstr>冲突的解决方案</vt:lpstr>
      <vt:lpstr>使用工具解决冲突</vt:lpstr>
      <vt:lpstr>用revert放弃所做的修改</vt:lpstr>
      <vt:lpstr>解决冲突后</vt:lpstr>
      <vt:lpstr>练习</vt:lpstr>
      <vt:lpstr>练习：</vt:lpstr>
      <vt:lpstr>练习1:</vt:lpstr>
      <vt:lpstr>关于冲突的建议</vt:lpstr>
      <vt:lpstr>五、SVN客户端的使用---其他SVN的功能</vt:lpstr>
      <vt:lpstr>SVN 和 eclipse 的集成</vt:lpstr>
      <vt:lpstr>Centos 安装 svn的问题</vt:lpstr>
      <vt:lpstr>现在就讲到这里，谢谢大家 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zteacher</cp:lastModifiedBy>
  <cp:revision>166</cp:revision>
  <cp:lastPrinted>2113-01-01T00:00:00Z</cp:lastPrinted>
  <dcterms:created xsi:type="dcterms:W3CDTF">2113-01-01T00:00:00Z</dcterms:created>
  <dcterms:modified xsi:type="dcterms:W3CDTF">2022-11-08T06:19:56Z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2052-10.1.0.7469</vt:lpwstr>
  </property>
</Properties>
</file>