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  <p:sldMasterId id="2147483651" r:id="rId2"/>
    <p:sldMasterId id="2147483665" r:id="rId3"/>
    <p:sldMasterId id="2147483660" r:id="rId4"/>
  </p:sldMasterIdLst>
  <p:notesMasterIdLst>
    <p:notesMasterId r:id="rId44"/>
  </p:notesMasterIdLst>
  <p:handoutMasterIdLst>
    <p:handoutMasterId r:id="rId45"/>
  </p:handoutMasterIdLst>
  <p:sldIdLst>
    <p:sldId id="281" r:id="rId5"/>
    <p:sldId id="362" r:id="rId6"/>
    <p:sldId id="363" r:id="rId7"/>
    <p:sldId id="335" r:id="rId8"/>
    <p:sldId id="334" r:id="rId9"/>
    <p:sldId id="368" r:id="rId10"/>
    <p:sldId id="356" r:id="rId11"/>
    <p:sldId id="361" r:id="rId12"/>
    <p:sldId id="370" r:id="rId13"/>
    <p:sldId id="375" r:id="rId14"/>
    <p:sldId id="376" r:id="rId15"/>
    <p:sldId id="381" r:id="rId16"/>
    <p:sldId id="382" r:id="rId17"/>
    <p:sldId id="387" r:id="rId18"/>
    <p:sldId id="388" r:id="rId19"/>
    <p:sldId id="393" r:id="rId20"/>
    <p:sldId id="394" r:id="rId21"/>
    <p:sldId id="400" r:id="rId22"/>
    <p:sldId id="406" r:id="rId23"/>
    <p:sldId id="412" r:id="rId24"/>
    <p:sldId id="417" r:id="rId25"/>
    <p:sldId id="418" r:id="rId26"/>
    <p:sldId id="423" r:id="rId27"/>
    <p:sldId id="478" r:id="rId28"/>
    <p:sldId id="479" r:id="rId29"/>
    <p:sldId id="424" r:id="rId30"/>
    <p:sldId id="430" r:id="rId31"/>
    <p:sldId id="436" r:id="rId32"/>
    <p:sldId id="442" r:id="rId33"/>
    <p:sldId id="448" r:id="rId34"/>
    <p:sldId id="454" r:id="rId35"/>
    <p:sldId id="459" r:id="rId36"/>
    <p:sldId id="460" r:id="rId37"/>
    <p:sldId id="466" r:id="rId38"/>
    <p:sldId id="472" r:id="rId39"/>
    <p:sldId id="477" r:id="rId40"/>
    <p:sldId id="366" r:id="rId41"/>
    <p:sldId id="367" r:id="rId42"/>
    <p:sldId id="369" r:id="rId43"/>
  </p:sldIdLst>
  <p:sldSz cx="9144000" cy="5143500" type="screen16x9"/>
  <p:notesSz cx="6858000" cy="9144000"/>
  <p:embeddedFontLst>
    <p:embeddedFont>
      <p:font typeface="黑体" panose="02010609060101010101" pitchFamily="49" charset="-122"/>
      <p:regular r:id="rId46"/>
    </p:embeddedFon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微软雅黑" panose="020B0503020204020204" pitchFamily="34" charset="-122"/>
      <p:regular r:id="rId51"/>
      <p:bold r:id="rId52"/>
    </p:embeddedFont>
    <p:embeddedFont>
      <p:font typeface="Segoe UI" panose="020B0502040204020203" pitchFamily="34" charset="0"/>
      <p:regular r:id="rId53"/>
      <p:bold r:id="rId54"/>
      <p:italic r:id="rId55"/>
      <p:boldItalic r:id="rId56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5D5"/>
    <a:srgbClr val="17375E"/>
    <a:srgbClr val="EFF7FF"/>
    <a:srgbClr val="79AFFF"/>
    <a:srgbClr val="E6F0FF"/>
    <a:srgbClr val="FFFFFF"/>
    <a:srgbClr val="F69898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4" autoAdjust="0"/>
    <p:restoredTop sz="81734" autoAdjust="0"/>
  </p:normalViewPr>
  <p:slideViewPr>
    <p:cSldViewPr>
      <p:cViewPr varScale="1">
        <p:scale>
          <a:sx n="74" d="100"/>
          <a:sy n="74" d="100"/>
        </p:scale>
        <p:origin x="1032" y="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3" Type="http://schemas.openxmlformats.org/officeDocument/2006/relationships/font" Target="fonts/font8.fntdata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8" Type="http://schemas.openxmlformats.org/officeDocument/2006/relationships/slide" Target="slides/slide4.xml"/><Relationship Id="rId51" Type="http://schemas.openxmlformats.org/officeDocument/2006/relationships/font" Target="fonts/font6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1.fntdata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4.fntdata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7.fntdata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fld id="{A55FC822-59C5-4376-9CCF-E231B0647FDB}" type="datetimeFigureOut">
              <a:rPr lang="zh-CN" altLang="en-US"/>
              <a:pPr>
                <a:defRPr/>
              </a:pPr>
              <a:t>2021/7/4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53BEDC5-886F-4F3D-B40F-D8DBB80149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7818702-EF40-483F-825C-AA7D85B40B56}" type="datetimeFigureOut">
              <a:rPr lang="zh-CN" altLang="en-US"/>
              <a:pPr>
                <a:defRPr/>
              </a:pPr>
              <a:t>2021/7/4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54D5947-9A03-4AE5-8A1D-E4A1E033D4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417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67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411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275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63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5098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>
            <a:grpSpLocks/>
          </p:cNvGrpSpPr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mtClean="0">
              <a:latin typeface="Segoe UI" pitchFamily="34" charset="0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mtClean="0">
              <a:latin typeface="Segoe UI" pitchFamily="34" charset="0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3-&#34920;&#26684;&#38548;&#34892;&#21464;&#33394;&#25928;&#26524;.avi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4-&#34920;&#21333;&#20840;&#36873;&#21462;&#28040;&#20840;&#36873;&#65288;&#19978;&#65289;.av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5-&#34920;&#21333;&#20840;&#36873;&#21462;&#28040;&#20840;&#36873;&#65288;&#19979;&#65289;.av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6-&#33719;&#21462;&#33258;&#23450;&#20041;&#23646;&#24615;&#20540;.avi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7-&#35774;&#32622;&#31227;&#38500;&#33258;&#23450;&#20041;&#23646;&#24615;.avi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8-tab&#26639;&#20999;&#25442;&#24067;&#23616;&#20998;&#26512;&#65288;&#37325;&#35201;&#65289;.av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9-tab&#26639;&#20999;&#25442;&#21046;&#20316;&#65288;&#19978;&#65289;.avi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0-tab&#26639;&#20999;&#25442;&#21046;&#20316;&#65288;&#19979;&#65289;.avi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1-H5&#33258;&#23450;&#20041;&#23646;&#24615;.avi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2-&#20026;&#20160;&#20040;&#23398;&#20064;&#33410;&#28857;&#25805;&#20316;&#20197;&#21450;&#33410;&#28857;&#31616;&#20171;.avi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3-&#33410;&#28857;&#25805;&#20316;&#20043;&#29238;&#33410;&#28857;.avi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4-&#33410;&#28857;&#25805;&#20316;&#20043;&#23376;&#33410;&#28857;.av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5-&#33410;&#28857;&#25805;&#20316;&#20043;&#31532;&#19968;&#20010;&#23376;&#20803;&#32032;&#21644;&#26368;&#21518;&#19968;&#20010;&#23376;&#20803;&#32032;.avi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6-&#26032;&#28010;&#19979;&#25289;&#33756;&#21333;.avi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7-&#33410;&#28857;&#25805;&#20316;&#20043;&#20804;&#24351;&#33410;&#28857;.avi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8-&#33410;&#28857;&#25805;&#20316;&#20043;&#21019;&#24314;&#21644;&#28155;&#21152;&#33410;&#28857;.avi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9-&#31616;&#21333;&#29256;&#21457;&#24067;&#30041;&#35328;&#26696;&#20363;.avi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1-&#25490;&#20182;&#24605;&#24819;&#65288;&#31639;&#27861;&#65289;.av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2-&#30334;&#24230;&#25442;&#32932;&#25928;&#26524;.av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1688" y="2211388"/>
            <a:ext cx="2416175" cy="646112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 APIs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51125" y="2092325"/>
            <a:ext cx="29432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个图片，单击图片时，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body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的背景更换！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81288" y="3362325"/>
            <a:ext cx="2943225" cy="819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给所有的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img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注册单击事件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获取当前图片的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src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body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的背景图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/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/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/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/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/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6397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百度换肤效果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案例巩固练习</a:t>
            </a:r>
          </a:p>
        </p:txBody>
      </p:sp>
      <p:grpSp>
        <p:nvGrpSpPr>
          <p:cNvPr id="16400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/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16401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/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04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  <p:pic>
        <p:nvPicPr>
          <p:cNvPr id="16402" name="Picture 3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0" y="2390775"/>
            <a:ext cx="36099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onmouseover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onmouseout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17416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表格隔行变色效果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表格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隔行变色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效果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419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25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17420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/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17421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51125" y="2092325"/>
            <a:ext cx="2943225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</a:t>
            </a: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个表格，鼠标经过 </a:t>
            </a:r>
            <a:r>
              <a:rPr lang="en-US" altLang="zh-CN" sz="105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</a:t>
            </a: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行，当前的行变背景颜色， 鼠标离开去掉当前的背景颜色</a:t>
            </a:r>
            <a:endParaRPr lang="en-US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81288" y="3362325"/>
            <a:ext cx="2943225" cy="1062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给所有的行注册鼠标移入事件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给所有的行注册鼠标移出事件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鼠标移入事件中，改变当前行的背景颜色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鼠标移出事件中，改变当前行的背景颜色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/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/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/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/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/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8445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表格隔行变色效果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案例巩固练习</a:t>
            </a:r>
          </a:p>
        </p:txBody>
      </p:sp>
      <p:grpSp>
        <p:nvGrpSpPr>
          <p:cNvPr id="18448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/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18449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/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451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全选和取消全选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20488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3816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表单全选取消全选（上）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表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单全选取消全选（上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491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497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20492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/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20493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2049463" y="1562100"/>
            <a:ext cx="4645025" cy="15922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51125" y="2092325"/>
            <a:ext cx="2943225" cy="1062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点击上面全选复选框，下面所有的复选框都选中（全选）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再次点击全选复选框，下面所有的复选框都不中选（取消全选）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81288" y="3362325"/>
            <a:ext cx="2943225" cy="1062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获取全选按钮和子复选框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给全选按钮注册单击事件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获取全选按钮的选中状态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设置子复选框的选中状态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/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/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/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/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/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1517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表单全选取消全选（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上）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案例巩固练习</a:t>
            </a:r>
          </a:p>
        </p:txBody>
      </p:sp>
      <p:grpSp>
        <p:nvGrpSpPr>
          <p:cNvPr id="21520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/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21521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/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23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下面复选框影响全选按钮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22536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3887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表单全选取消全选（下）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表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单全选取消全选（下） 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2539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45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22540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/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22541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2049463" y="1562100"/>
            <a:ext cx="4645025" cy="15859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51125" y="2092325"/>
            <a:ext cx="2943225" cy="1304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如果下面复选框全部选中，上面全选按钮就自动选中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如果下面复选框有一个没有选中，上面全选按钮就不选中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81288" y="3362325"/>
            <a:ext cx="2943225" cy="1304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给所有的子复选框注册单击事件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使用变量记录全选按钮的状态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判断是否有没被选中的子复选框，有则改变全选按钮的状态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设置全选按钮的的状态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/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/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/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/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/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3565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表单全选取消全选（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下）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案例巩固练习</a:t>
            </a:r>
          </a:p>
        </p:txBody>
      </p:sp>
      <p:grpSp>
        <p:nvGrpSpPr>
          <p:cNvPr id="23568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/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23569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/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571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获取原有和自定义属性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24584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获取自定义属性值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获取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自定义属性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值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4587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590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4588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设置自带和自定义属性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移出属性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26632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设置移除自定义属性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设置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移除自定义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635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638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6636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栏布局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27656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3816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栏切换布局分析（重要）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栏切换布局分析（重要） 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7659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662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7660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正文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TW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单击此处标题样式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微软雅黑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96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昨日复习</a:t>
            </a:r>
          </a:p>
        </p:txBody>
      </p:sp>
      <p:pic>
        <p:nvPicPr>
          <p:cNvPr id="8197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10"/>
          <p:cNvSpPr txBox="1"/>
          <p:nvPr/>
        </p:nvSpPr>
        <p:spPr>
          <a:xfrm>
            <a:off x="2232025" y="1338263"/>
            <a:ext cx="5724525" cy="2678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获取元素可以通过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软件系统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软件系统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软件系统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软件系统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来获取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事件的三要素分别是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软件系统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软件系统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软件系统</a:t>
            </a:r>
            <a:endParaRPr lang="en-US" altLang="zh-CN" sz="1400" u="sng" dirty="0">
              <a:solidFill>
                <a:schemeClr val="bg1"/>
              </a:solidFill>
              <a:uFill>
                <a:solidFill>
                  <a:srgbClr val="FF0000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修改元素的内容可以通过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软件系统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软件系统</a:t>
            </a:r>
            <a:endParaRPr lang="en-US" altLang="zh-CN" sz="1400" u="sng" dirty="0">
              <a:solidFill>
                <a:schemeClr val="bg1"/>
              </a:solidFill>
              <a:uFill>
                <a:solidFill>
                  <a:srgbClr val="FF0000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修改元素的属性由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软件系统</a:t>
            </a:r>
            <a:endParaRPr lang="en-US" altLang="zh-CN" sz="1400" u="sng" dirty="0">
              <a:solidFill>
                <a:schemeClr val="bg1"/>
              </a:solidFill>
              <a:uFill>
                <a:solidFill>
                  <a:srgbClr val="FF0000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修改元素的样式属性由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软件系统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软件系统</a:t>
            </a:r>
            <a:endParaRPr lang="en-US" altLang="zh-CN" sz="1400" u="sng" dirty="0">
              <a:solidFill>
                <a:schemeClr val="bg1"/>
              </a:solidFill>
              <a:uFill>
                <a:solidFill>
                  <a:srgbClr val="FF0000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给元素注册事件的步骤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软件系统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软件系统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软件系统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选项卡操作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28680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332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栏切换制作（上）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栏切换制作（上） 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68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689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28684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/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28685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51125" y="2092325"/>
            <a:ext cx="2943225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选项卡，点击某一个，当前这个底色会是红色，其余不变（排他思想）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81288" y="3362325"/>
            <a:ext cx="2943225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获取所有的选项卡，注册单击事件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选项卡排他操作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/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/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/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/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/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9709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栏切换制作（上） 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案例巩固练习</a:t>
            </a:r>
          </a:p>
        </p:txBody>
      </p:sp>
      <p:grpSp>
        <p:nvGrpSpPr>
          <p:cNvPr id="29712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/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29713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/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715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选项卡对应内容操作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30728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3024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栏切换制作（下）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栏切换制作（下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0731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737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30732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/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30733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51125" y="2092325"/>
            <a:ext cx="2943225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选项卡下面的内容部分，跟随选项卡显示和隐藏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81288" y="3362325"/>
            <a:ext cx="3330575" cy="819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给所有的选项卡设置“索引号”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在选项卡的单击事件中，获取“索引号”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根据索引号找到选项卡对应的内容，排他操作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/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/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/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/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/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1757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栏切换制作（下）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案例巩固练习</a:t>
            </a:r>
          </a:p>
        </p:txBody>
      </p:sp>
      <p:grpSp>
        <p:nvGrpSpPr>
          <p:cNvPr id="31760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/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31761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/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763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5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上午复习</a:t>
            </a:r>
          </a:p>
        </p:txBody>
      </p:sp>
      <p:pic>
        <p:nvPicPr>
          <p:cNvPr id="33796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9"/>
          <p:cNvSpPr txBox="1"/>
          <p:nvPr/>
        </p:nvSpPr>
        <p:spPr>
          <a:xfrm>
            <a:off x="2232025" y="1779588"/>
            <a:ext cx="6516688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排他操作的实现步骤是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所有元素全部清除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设置当前元素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h5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中新增了通过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data-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属性名方式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设置自定义属性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h5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400" u="sng" dirty="0" err="1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element.dataset</a:t>
            </a:r>
            <a:r>
              <a:rPr lang="en-US" altLang="zh-CN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属性名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获取自定义属性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正文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TW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单击此处标题样式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微软雅黑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19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上午复习</a:t>
            </a:r>
          </a:p>
        </p:txBody>
      </p:sp>
      <p:pic>
        <p:nvPicPr>
          <p:cNvPr id="34820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232025" y="1779588"/>
            <a:ext cx="6011863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排他操作的实现步骤是</a:t>
            </a:r>
            <a:r>
              <a:rPr lang="zh-CN" altLang="en-US" sz="14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所有元素全部清除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14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微软雅黑" pitchFamily="34" charset="-122"/>
                <a:ea typeface="微软雅黑" pitchFamily="34" charset="-122"/>
              </a:rPr>
              <a:t>设置当前元素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h5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中新增了通过</a:t>
            </a:r>
            <a:r>
              <a:rPr lang="zh-CN" altLang="en-US" sz="1400" u="sng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400" u="sng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data-</a:t>
            </a:r>
            <a:r>
              <a:rPr lang="zh-CN" altLang="en-US" sz="1400" u="sng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属性名方式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设置自定义属性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h5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1400" u="sng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400" u="sng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element.dataset</a:t>
            </a:r>
            <a:r>
              <a:rPr lang="en-US" altLang="zh-CN" sz="1400" u="sng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400" u="sng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属性名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获取自定义属性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正文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TW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单击此处标题样式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微软雅黑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自定义属性的目的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h5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中设置自定义属性和获取自定义属性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35848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自定义属性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H5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851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854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35852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节点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节点的层级关系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36872" name="TextBox 66"/>
          <p:cNvSpPr txBox="1">
            <a:spLocks noChangeArrowheads="1"/>
          </p:cNvSpPr>
          <p:nvPr/>
        </p:nvSpPr>
        <p:spPr bwMode="auto">
          <a:xfrm>
            <a:off x="2051050" y="1457325"/>
            <a:ext cx="4824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为什么学习节点操作以及节点简介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61753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为什么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学习节点操作以及节点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6875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878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36876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父子层级关系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37896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节点操作之父节点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节点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操作之父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节点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7899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902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37900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获取子节点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获取子元素节点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39944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节点操作之子节点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节点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操作之子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节点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9947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950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39948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昨日复习</a:t>
            </a:r>
          </a:p>
        </p:txBody>
      </p:sp>
      <p:pic>
        <p:nvPicPr>
          <p:cNvPr id="9220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正文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TW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单击此处标题样式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微软雅黑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913" y="1492250"/>
            <a:ext cx="6084887" cy="3540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获取元素可以通过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标签名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选择器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来获取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事件的三要素分别是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事件源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事件类型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事件处理程序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修改元素的内容可以通过</a:t>
            </a:r>
            <a:r>
              <a:rPr lang="en-US" altLang="zh-CN" sz="1400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innerText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1400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innerHTML</a:t>
            </a:r>
            <a:endParaRPr lang="en-US" altLang="zh-CN" sz="1400" u="sng" dirty="0">
              <a:solidFill>
                <a:srgbClr val="FF0000"/>
              </a:solidFill>
              <a:uFill>
                <a:solidFill>
                  <a:srgbClr val="FF0000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修改元素的属性由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元素对象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属性名 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值</a:t>
            </a:r>
            <a:endParaRPr lang="en-US" altLang="zh-CN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修改元素的样式属性由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元素对象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.style.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样式属性名 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值件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  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元素对象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1400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className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 = ‘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类名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’</a:t>
            </a:r>
            <a:endParaRPr lang="en-US" altLang="zh-CN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给元素注册事件的步骤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获取元素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注册事件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编写事件处理代码</a:t>
            </a:r>
            <a:endParaRPr lang="en-US" altLang="zh-CN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  <a:defRPr/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1062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获取第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个子节点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获取最后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个子节点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获取第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个子元素节点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获取最后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个子元素节点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40968" name="TextBox 66"/>
          <p:cNvSpPr txBox="1">
            <a:spLocks noChangeArrowheads="1"/>
          </p:cNvSpPr>
          <p:nvPr/>
        </p:nvSpPr>
        <p:spPr bwMode="auto">
          <a:xfrm>
            <a:off x="1908175" y="1457325"/>
            <a:ext cx="5616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节点操作之第一个子元素和最后一个子元素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66071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节点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操作之第一个子元素和最后一个子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0971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974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0972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41992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新浪下拉菜单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5.3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新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浪下拉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菜单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1995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001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41996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/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41997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51125" y="2092325"/>
            <a:ext cx="3913188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多个下拉菜单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li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，每个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li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中有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ul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，鼠标经过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li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li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ul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显示！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81288" y="3362325"/>
            <a:ext cx="2943225" cy="1062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给所有的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li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注册鼠标移入事件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显示当前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li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的第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个子元素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ul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给所有的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li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注册鼠标移出事件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隐藏当前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li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的第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个子元素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ul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/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/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/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/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/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43021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5.3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新浪下拉菜单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案例巩固练习</a:t>
            </a:r>
          </a:p>
        </p:txBody>
      </p:sp>
      <p:grpSp>
        <p:nvGrpSpPr>
          <p:cNvPr id="43024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/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43025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/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028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  <p:pic>
        <p:nvPicPr>
          <p:cNvPr id="43026" name="Picture 3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8" y="2520950"/>
            <a:ext cx="3352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获取兄弟节点和兄弟元素节点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45064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节点操作之兄弟节点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节点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操作之兄弟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节点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5067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070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5068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在页面中添加一个新元素，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46088" name="TextBox 66"/>
          <p:cNvSpPr txBox="1">
            <a:spLocks noChangeArrowheads="1"/>
          </p:cNvSpPr>
          <p:nvPr/>
        </p:nvSpPr>
        <p:spPr bwMode="auto">
          <a:xfrm>
            <a:off x="2555875" y="1457325"/>
            <a:ext cx="3887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节点操作之创建和添加节点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节点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操作之创建和添加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节点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6091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094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6092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节点操作综合应用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47112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简单版发布留言案例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简单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版发布留言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7115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121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47116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/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47117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51125" y="2092325"/>
            <a:ext cx="3360738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点击按钮之后，动态创建一个</a:t>
            </a: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</a:t>
            </a:r>
            <a:r>
              <a:rPr lang="zh-CN" altLang="en-US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，添加到</a:t>
            </a:r>
            <a:r>
              <a:rPr lang="en-US" altLang="zh-CN" sz="105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ul</a:t>
            </a: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里面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81288" y="3362325"/>
            <a:ext cx="2943225" cy="154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给按钮绑定单击事件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获取文本域的内容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判断内容，如果为空则提示不能为空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不为空则创建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li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把内容添加到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li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把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li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添加到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ul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/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/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/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/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/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48141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简单版发布留言案例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案例巩固练习</a:t>
            </a:r>
          </a:p>
        </p:txBody>
      </p:sp>
      <p:grpSp>
        <p:nvGrpSpPr>
          <p:cNvPr id="48144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/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48145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/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148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  <p:pic>
        <p:nvPicPr>
          <p:cNvPr id="48146" name="Picture 3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484313"/>
            <a:ext cx="320833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7 w 1641"/>
              <a:gd name="T1" fmla="*/ 2147483647 h 306"/>
              <a:gd name="T2" fmla="*/ 2147483647 w 1641"/>
              <a:gd name="T3" fmla="*/ 2147483647 h 306"/>
              <a:gd name="T4" fmla="*/ 2147483647 w 1641"/>
              <a:gd name="T5" fmla="*/ 0 h 306"/>
              <a:gd name="T6" fmla="*/ 2147483647 w 1641"/>
              <a:gd name="T7" fmla="*/ 2147483647 h 306"/>
              <a:gd name="T8" fmla="*/ 2147483647 w 1641"/>
              <a:gd name="T9" fmla="*/ 0 h 306"/>
              <a:gd name="T10" fmla="*/ 2147483647 w 1641"/>
              <a:gd name="T11" fmla="*/ 0 h 306"/>
              <a:gd name="T12" fmla="*/ 2147483647 w 1641"/>
              <a:gd name="T13" fmla="*/ 0 h 306"/>
              <a:gd name="T14" fmla="*/ 2147483647 w 1641"/>
              <a:gd name="T15" fmla="*/ 0 h 306"/>
              <a:gd name="T16" fmla="*/ 2147483647 w 1641"/>
              <a:gd name="T17" fmla="*/ 2147483647 h 306"/>
              <a:gd name="T18" fmla="*/ 2147483647 w 1641"/>
              <a:gd name="T19" fmla="*/ 2147483647 h 306"/>
              <a:gd name="T20" fmla="*/ 2147483647 w 1641"/>
              <a:gd name="T21" fmla="*/ 2147483647 h 306"/>
              <a:gd name="T22" fmla="*/ 2147483647 w 1641"/>
              <a:gd name="T23" fmla="*/ 2147483647 h 306"/>
              <a:gd name="T24" fmla="*/ 2147483647 w 1641"/>
              <a:gd name="T25" fmla="*/ 2147483647 h 306"/>
              <a:gd name="T26" fmla="*/ 2147483647 w 1641"/>
              <a:gd name="T27" fmla="*/ 2147483647 h 306"/>
              <a:gd name="T28" fmla="*/ 2147483647 w 1641"/>
              <a:gd name="T29" fmla="*/ 2147483647 h 306"/>
              <a:gd name="T30" fmla="*/ 2147483647 w 1641"/>
              <a:gd name="T31" fmla="*/ 2147483647 h 306"/>
              <a:gd name="T32" fmla="*/ 2147483647 w 1641"/>
              <a:gd name="T33" fmla="*/ 2147483647 h 306"/>
              <a:gd name="T34" fmla="*/ 2147483647 w 1641"/>
              <a:gd name="T35" fmla="*/ 2147483647 h 306"/>
              <a:gd name="T36" fmla="*/ 2147483647 w 1641"/>
              <a:gd name="T37" fmla="*/ 2147483647 h 306"/>
              <a:gd name="T38" fmla="*/ 2147483647 w 1641"/>
              <a:gd name="T39" fmla="*/ 2147483647 h 306"/>
              <a:gd name="T40" fmla="*/ 2147483647 w 1641"/>
              <a:gd name="T41" fmla="*/ 2147483647 h 306"/>
              <a:gd name="T42" fmla="*/ 2147483647 w 1641"/>
              <a:gd name="T43" fmla="*/ 2147483647 h 306"/>
              <a:gd name="T44" fmla="*/ 2147483647 w 1641"/>
              <a:gd name="T45" fmla="*/ 2147483647 h 306"/>
              <a:gd name="T46" fmla="*/ 2147483647 w 1641"/>
              <a:gd name="T47" fmla="*/ 2147483647 h 306"/>
              <a:gd name="T48" fmla="*/ 2147483647 w 1641"/>
              <a:gd name="T49" fmla="*/ 2147483647 h 306"/>
              <a:gd name="T50" fmla="*/ 2147483647 w 1641"/>
              <a:gd name="T51" fmla="*/ 2147483647 h 306"/>
              <a:gd name="T52" fmla="*/ 2147483647 w 1641"/>
              <a:gd name="T53" fmla="*/ 2147483647 h 306"/>
              <a:gd name="T54" fmla="*/ 2147483647 w 1641"/>
              <a:gd name="T55" fmla="*/ 2147483647 h 306"/>
              <a:gd name="T56" fmla="*/ 2147483647 w 1641"/>
              <a:gd name="T57" fmla="*/ 2147483647 h 306"/>
              <a:gd name="T58" fmla="*/ 2147483647 w 1641"/>
              <a:gd name="T59" fmla="*/ 2147483647 h 306"/>
              <a:gd name="T60" fmla="*/ 2147483647 w 1641"/>
              <a:gd name="T61" fmla="*/ 2147483647 h 306"/>
              <a:gd name="T62" fmla="*/ 2147483647 w 1641"/>
              <a:gd name="T63" fmla="*/ 2147483647 h 306"/>
              <a:gd name="T64" fmla="*/ 2147483647 w 1641"/>
              <a:gd name="T65" fmla="*/ 2147483647 h 306"/>
              <a:gd name="T66" fmla="*/ 0 w 1641"/>
              <a:gd name="T67" fmla="*/ 2147483647 h 306"/>
              <a:gd name="T68" fmla="*/ 2147483647 w 1641"/>
              <a:gd name="T69" fmla="*/ 0 h 306"/>
              <a:gd name="T70" fmla="*/ 2147483647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179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今日复习</a:t>
            </a:r>
          </a:p>
        </p:txBody>
      </p:sp>
      <p:pic>
        <p:nvPicPr>
          <p:cNvPr id="50180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9"/>
          <p:cNvSpPr txBox="1"/>
          <p:nvPr/>
        </p:nvSpPr>
        <p:spPr>
          <a:xfrm>
            <a:off x="2293938" y="1141413"/>
            <a:ext cx="6804025" cy="35385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排他操作的实现步骤是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所有元素全部清除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设置当前元素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h5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中新增了通过</a:t>
            </a:r>
            <a:r>
              <a:rPr lang="en-US" altLang="zh-CN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data-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属性名方式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设置自定义属性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h5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400" u="sng" dirty="0" err="1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element.dataset</a:t>
            </a:r>
            <a:r>
              <a:rPr lang="en-US" altLang="zh-CN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属性名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获取自定义属性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页面中的节点分为：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元素节点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文本节点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属性节点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注释节点</a:t>
            </a:r>
            <a:endParaRPr lang="en-US" altLang="zh-CN" sz="1400" u="sng" dirty="0">
              <a:solidFill>
                <a:schemeClr val="bg1"/>
              </a:solidFill>
              <a:uFill>
                <a:solidFill>
                  <a:srgbClr val="FF0000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获取父级节点</a:t>
            </a:r>
            <a:r>
              <a:rPr lang="zh-CN" altLang="en-US" sz="1400" u="sng" dirty="0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u="sng" dirty="0" err="1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element.parentNode</a:t>
            </a:r>
            <a:r>
              <a:rPr lang="en-US" altLang="zh-CN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获取所有的子元素节点</a:t>
            </a:r>
            <a:r>
              <a:rPr lang="zh-CN" altLang="en-US" sz="1400" u="sng" dirty="0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400" u="sng" dirty="0" err="1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element.children</a:t>
            </a:r>
            <a:endParaRPr lang="en-US" altLang="zh-CN" sz="1400" u="sng" dirty="0">
              <a:solidFill>
                <a:schemeClr val="bg1"/>
              </a:solidFill>
              <a:uFill>
                <a:solidFill>
                  <a:srgbClr val="FF0000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创建元素节点</a:t>
            </a:r>
            <a:r>
              <a:rPr lang="zh-CN" altLang="en-US" sz="1400" u="sng" dirty="0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400" u="sng" dirty="0" err="1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document.createElement</a:t>
            </a:r>
            <a:r>
              <a:rPr lang="en-US" altLang="zh-CN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追加子元素</a:t>
            </a:r>
            <a:r>
              <a:rPr lang="zh-CN" altLang="en-US" sz="1400" u="sng" dirty="0"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400" u="sng" dirty="0" err="1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element.appendChild</a:t>
            </a:r>
            <a:r>
              <a:rPr lang="en-US" altLang="zh-CN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()</a:t>
            </a:r>
          </a:p>
        </p:txBody>
      </p:sp>
      <p:sp>
        <p:nvSpPr>
          <p:cNvPr id="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正文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TW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单击此处标题样式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微软雅黑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7 w 1641"/>
              <a:gd name="T1" fmla="*/ 2147483647 h 306"/>
              <a:gd name="T2" fmla="*/ 2147483647 w 1641"/>
              <a:gd name="T3" fmla="*/ 2147483647 h 306"/>
              <a:gd name="T4" fmla="*/ 2147483647 w 1641"/>
              <a:gd name="T5" fmla="*/ 0 h 306"/>
              <a:gd name="T6" fmla="*/ 2147483647 w 1641"/>
              <a:gd name="T7" fmla="*/ 2147483647 h 306"/>
              <a:gd name="T8" fmla="*/ 2147483647 w 1641"/>
              <a:gd name="T9" fmla="*/ 0 h 306"/>
              <a:gd name="T10" fmla="*/ 2147483647 w 1641"/>
              <a:gd name="T11" fmla="*/ 0 h 306"/>
              <a:gd name="T12" fmla="*/ 2147483647 w 1641"/>
              <a:gd name="T13" fmla="*/ 0 h 306"/>
              <a:gd name="T14" fmla="*/ 2147483647 w 1641"/>
              <a:gd name="T15" fmla="*/ 0 h 306"/>
              <a:gd name="T16" fmla="*/ 2147483647 w 1641"/>
              <a:gd name="T17" fmla="*/ 2147483647 h 306"/>
              <a:gd name="T18" fmla="*/ 2147483647 w 1641"/>
              <a:gd name="T19" fmla="*/ 2147483647 h 306"/>
              <a:gd name="T20" fmla="*/ 2147483647 w 1641"/>
              <a:gd name="T21" fmla="*/ 2147483647 h 306"/>
              <a:gd name="T22" fmla="*/ 2147483647 w 1641"/>
              <a:gd name="T23" fmla="*/ 2147483647 h 306"/>
              <a:gd name="T24" fmla="*/ 2147483647 w 1641"/>
              <a:gd name="T25" fmla="*/ 2147483647 h 306"/>
              <a:gd name="T26" fmla="*/ 2147483647 w 1641"/>
              <a:gd name="T27" fmla="*/ 2147483647 h 306"/>
              <a:gd name="T28" fmla="*/ 2147483647 w 1641"/>
              <a:gd name="T29" fmla="*/ 2147483647 h 306"/>
              <a:gd name="T30" fmla="*/ 2147483647 w 1641"/>
              <a:gd name="T31" fmla="*/ 2147483647 h 306"/>
              <a:gd name="T32" fmla="*/ 2147483647 w 1641"/>
              <a:gd name="T33" fmla="*/ 2147483647 h 306"/>
              <a:gd name="T34" fmla="*/ 2147483647 w 1641"/>
              <a:gd name="T35" fmla="*/ 2147483647 h 306"/>
              <a:gd name="T36" fmla="*/ 2147483647 w 1641"/>
              <a:gd name="T37" fmla="*/ 2147483647 h 306"/>
              <a:gd name="T38" fmla="*/ 2147483647 w 1641"/>
              <a:gd name="T39" fmla="*/ 2147483647 h 306"/>
              <a:gd name="T40" fmla="*/ 2147483647 w 1641"/>
              <a:gd name="T41" fmla="*/ 2147483647 h 306"/>
              <a:gd name="T42" fmla="*/ 2147483647 w 1641"/>
              <a:gd name="T43" fmla="*/ 2147483647 h 306"/>
              <a:gd name="T44" fmla="*/ 2147483647 w 1641"/>
              <a:gd name="T45" fmla="*/ 2147483647 h 306"/>
              <a:gd name="T46" fmla="*/ 2147483647 w 1641"/>
              <a:gd name="T47" fmla="*/ 2147483647 h 306"/>
              <a:gd name="T48" fmla="*/ 2147483647 w 1641"/>
              <a:gd name="T49" fmla="*/ 2147483647 h 306"/>
              <a:gd name="T50" fmla="*/ 2147483647 w 1641"/>
              <a:gd name="T51" fmla="*/ 2147483647 h 306"/>
              <a:gd name="T52" fmla="*/ 2147483647 w 1641"/>
              <a:gd name="T53" fmla="*/ 2147483647 h 306"/>
              <a:gd name="T54" fmla="*/ 2147483647 w 1641"/>
              <a:gd name="T55" fmla="*/ 2147483647 h 306"/>
              <a:gd name="T56" fmla="*/ 2147483647 w 1641"/>
              <a:gd name="T57" fmla="*/ 2147483647 h 306"/>
              <a:gd name="T58" fmla="*/ 2147483647 w 1641"/>
              <a:gd name="T59" fmla="*/ 2147483647 h 306"/>
              <a:gd name="T60" fmla="*/ 2147483647 w 1641"/>
              <a:gd name="T61" fmla="*/ 2147483647 h 306"/>
              <a:gd name="T62" fmla="*/ 2147483647 w 1641"/>
              <a:gd name="T63" fmla="*/ 2147483647 h 306"/>
              <a:gd name="T64" fmla="*/ 2147483647 w 1641"/>
              <a:gd name="T65" fmla="*/ 2147483647 h 306"/>
              <a:gd name="T66" fmla="*/ 0 w 1641"/>
              <a:gd name="T67" fmla="*/ 2147483647 h 306"/>
              <a:gd name="T68" fmla="*/ 2147483647 w 1641"/>
              <a:gd name="T69" fmla="*/ 0 h 306"/>
              <a:gd name="T70" fmla="*/ 2147483647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03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今日复习</a:t>
            </a:r>
          </a:p>
        </p:txBody>
      </p:sp>
      <p:pic>
        <p:nvPicPr>
          <p:cNvPr id="51204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232025" y="1276350"/>
            <a:ext cx="6588125" cy="35385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排他操作的实现步骤是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所有元素全部清除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设置当前元素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h5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中新增了通过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data-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属性名方式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设置自定义属性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h5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400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element.dataset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属性名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获取自定义属性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页面中的节点分为：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元素节点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文本节点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属性节点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注释节点</a:t>
            </a:r>
            <a:endParaRPr lang="en-US" altLang="zh-CN" sz="1400" u="sng" dirty="0">
              <a:solidFill>
                <a:srgbClr val="FF0000"/>
              </a:solidFill>
              <a:uFill>
                <a:solidFill>
                  <a:srgbClr val="FF0000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获取父级节点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1400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element.parentNode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获取所有的子元素节点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400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element.children</a:t>
            </a:r>
            <a:endParaRPr lang="en-US" altLang="zh-CN" sz="1400" u="sng" dirty="0">
              <a:solidFill>
                <a:srgbClr val="FF0000"/>
              </a:solidFill>
              <a:uFill>
                <a:solidFill>
                  <a:srgbClr val="FF0000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创建元素节点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400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document.createElement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追加子元素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400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element.appendChild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()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正文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TW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单击此处标题样式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微软雅黑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877888" y="1924050"/>
            <a:ext cx="19431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检测</a:t>
            </a:r>
            <a:endParaRPr lang="zh-TW" altLang="zh-CN" sz="3200" b="1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395288" y="2573338"/>
            <a:ext cx="345598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0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TARGETS DETECTION</a:t>
            </a:r>
            <a:endParaRPr lang="zh-TW" altLang="zh-CN" sz="2000" b="1" kern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79838" y="627063"/>
            <a:ext cx="4319587" cy="4402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能够说出排他操作的一般实现步骤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能够使用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dataset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方式操作自定义属性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能够根据提示完成百度换肤的案例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能够根据提示完成全选案例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能够根据提示完成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栏切换案例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能够区分元素节点、文本节点、属性节点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能够获取指定元素的父元素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能够获取指定元素的所有子元素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能够说出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childNodes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children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的区别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能够使用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createElement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创建页面元素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  <a:extLst/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92500" y="1333500"/>
            <a:ext cx="4319588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操作元素（排他思想、自定义属性）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节点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79838" y="1450975"/>
            <a:ext cx="4319587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能够操作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元素的属性（自定义属性）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能够操作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节点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endParaRPr lang="zh-TW" altLang="zh-CN" sz="3200" b="1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endParaRPr lang="zh-TW" altLang="zh-CN" sz="2400" b="1" kern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排他思想 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12296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排他思想（算法）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排他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思想（算法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299" name="组合 3"/>
          <p:cNvGrpSpPr>
            <a:grpSpLocks/>
          </p:cNvGrpSpPr>
          <p:nvPr/>
        </p:nvGrpSpPr>
        <p:grpSpPr bwMode="auto">
          <a:xfrm>
            <a:off x="36513" y="3597275"/>
            <a:ext cx="287337" cy="214313"/>
            <a:chOff x="36513" y="3597275"/>
            <a:chExt cx="287337" cy="214313"/>
          </a:xfrm>
        </p:grpSpPr>
        <p:sp>
          <p:nvSpPr>
            <p:cNvPr id="29" name="椭圆 28"/>
            <p:cNvSpPr/>
            <p:nvPr/>
          </p:nvSpPr>
          <p:spPr bwMode="auto">
            <a:xfrm>
              <a:off x="90488" y="36179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 bwMode="auto">
            <a:xfrm>
              <a:off x="36513" y="3597275"/>
              <a:ext cx="287337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答</a:t>
              </a:r>
            </a:p>
          </p:txBody>
        </p:sp>
      </p:grpSp>
      <p:grpSp>
        <p:nvGrpSpPr>
          <p:cNvPr id="12300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306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12301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/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12302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2025" y="1779588"/>
            <a:ext cx="4319588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、说出什么是排他操作？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、说出排他操作的实现步骤</a:t>
            </a:r>
            <a:endParaRPr lang="zh-CN" altLang="en-US" sz="105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315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13334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5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6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7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8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9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0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排他思想（算法）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17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13318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41" name="椭圆 40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Box 51"/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grpSp>
        <p:nvGrpSpPr>
          <p:cNvPr id="13319" name="组合 4"/>
          <p:cNvGrpSpPr>
            <a:grpSpLocks/>
          </p:cNvGrpSpPr>
          <p:nvPr/>
        </p:nvGrpSpPr>
        <p:grpSpPr bwMode="auto">
          <a:xfrm>
            <a:off x="34925" y="3597275"/>
            <a:ext cx="287338" cy="214313"/>
            <a:chOff x="309561" y="3282950"/>
            <a:chExt cx="287338" cy="214313"/>
          </a:xfrm>
        </p:grpSpPr>
        <p:sp>
          <p:nvSpPr>
            <p:cNvPr id="47" name="椭圆 46"/>
            <p:cNvSpPr/>
            <p:nvPr/>
          </p:nvSpPr>
          <p:spPr>
            <a:xfrm>
              <a:off x="366711" y="3303588"/>
              <a:ext cx="173038" cy="17303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331" name="TextBox 37"/>
            <p:cNvSpPr txBox="1">
              <a:spLocks noChangeArrowheads="1"/>
            </p:cNvSpPr>
            <p:nvPr/>
          </p:nvSpPr>
          <p:spPr bwMode="auto">
            <a:xfrm>
              <a:off x="309561" y="3282950"/>
              <a:ext cx="287338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</a:t>
              </a:r>
            </a:p>
          </p:txBody>
        </p:sp>
      </p:grpSp>
      <p:grpSp>
        <p:nvGrpSpPr>
          <p:cNvPr id="13320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/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13321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22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3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13324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13325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6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7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51125" y="2092325"/>
            <a:ext cx="2943225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个按钮，单击按钮，当前按钮变背景色，其他按钮没有背景色！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81288" y="3362325"/>
            <a:ext cx="2943225" cy="819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获取所有的按钮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循环给所有的按钮注册单击事件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事件处理函数中，完成排他操作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/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/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/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/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/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4349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排他思想（算法）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排他操作练习</a:t>
            </a:r>
          </a:p>
        </p:txBody>
      </p:sp>
      <p:grpSp>
        <p:nvGrpSpPr>
          <p:cNvPr id="14352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/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14353" name="组合 3"/>
          <p:cNvGrpSpPr>
            <a:grpSpLocks/>
          </p:cNvGrpSpPr>
          <p:nvPr/>
        </p:nvGrpSpPr>
        <p:grpSpPr bwMode="auto">
          <a:xfrm>
            <a:off x="36513" y="3597275"/>
            <a:ext cx="287337" cy="214313"/>
            <a:chOff x="36513" y="3597275"/>
            <a:chExt cx="287337" cy="214313"/>
          </a:xfrm>
        </p:grpSpPr>
        <p:sp>
          <p:nvSpPr>
            <p:cNvPr id="74" name="椭圆 73"/>
            <p:cNvSpPr/>
            <p:nvPr/>
          </p:nvSpPr>
          <p:spPr bwMode="auto">
            <a:xfrm>
              <a:off x="90488" y="36179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TextBox 29"/>
            <p:cNvSpPr txBox="1"/>
            <p:nvPr/>
          </p:nvSpPr>
          <p:spPr bwMode="auto">
            <a:xfrm>
              <a:off x="36513" y="3597275"/>
              <a:ext cx="287337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答</a:t>
              </a:r>
            </a:p>
          </p:txBody>
        </p:sp>
      </p:grpSp>
      <p:grpSp>
        <p:nvGrpSpPr>
          <p:cNvPr id="14354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/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357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  <p:pic>
        <p:nvPicPr>
          <p:cNvPr id="42" name="图片 41" descr="GIF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175" y="2670175"/>
            <a:ext cx="28003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/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15368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百度换肤效果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百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度换肤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效果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371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377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15372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/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15373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5157</TotalTime>
  <Words>1738</Words>
  <Application>Microsoft Office PowerPoint</Application>
  <PresentationFormat>全屏显示(16:9)</PresentationFormat>
  <Paragraphs>315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39</vt:i4>
      </vt:variant>
    </vt:vector>
  </HeadingPairs>
  <TitlesOfParts>
    <vt:vector size="50" baseType="lpstr">
      <vt:lpstr>黑体</vt:lpstr>
      <vt:lpstr>Calibri</vt:lpstr>
      <vt:lpstr>微软雅黑</vt:lpstr>
      <vt:lpstr>Arial</vt:lpstr>
      <vt:lpstr>Wingdings</vt:lpstr>
      <vt:lpstr>宋体</vt:lpstr>
      <vt:lpstr>Segoe UI</vt:lpstr>
      <vt:lpstr>1_自定义设计方案</vt:lpstr>
      <vt:lpstr>自定义设计方案</vt:lpstr>
      <vt:lpstr>3_自定义设计方案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张老师</cp:lastModifiedBy>
  <cp:revision>271</cp:revision>
  <dcterms:created xsi:type="dcterms:W3CDTF">2015-06-29T07:19:00Z</dcterms:created>
  <dcterms:modified xsi:type="dcterms:W3CDTF">2021-07-04T11:12:33Z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