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08" r:id="rId2"/>
    <p:sldId id="509" r:id="rId3"/>
    <p:sldId id="510" r:id="rId4"/>
    <p:sldId id="511" r:id="rId5"/>
    <p:sldId id="513" r:id="rId6"/>
    <p:sldId id="514" r:id="rId7"/>
  </p:sldIdLst>
  <p:sldSz cx="9144000" cy="6858000" type="screen4x3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00000"/>
    <a:srgbClr val="C20027"/>
    <a:srgbClr val="9900FF"/>
    <a:srgbClr val="CC0099"/>
    <a:srgbClr val="FF7C80"/>
    <a:srgbClr val="FF0066"/>
    <a:srgbClr val="7F7F7F"/>
    <a:srgbClr val="F0EDC1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84346" autoAdjust="0"/>
  </p:normalViewPr>
  <p:slideViewPr>
    <p:cSldViewPr snapToGrid="0">
      <p:cViewPr>
        <p:scale>
          <a:sx n="53" d="100"/>
          <a:sy n="53" d="100"/>
        </p:scale>
        <p:origin x="-87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0" charset="0"/>
                <a:ea typeface="ＭＳ Ｐゴシック" pitchFamily="-80" charset="-128"/>
                <a:cs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7A5E0BD-6B4D-46F3-85EB-F05F8BD3C4C4}" type="datetime1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0" charset="0"/>
                <a:ea typeface="ＭＳ Ｐゴシック" pitchFamily="-80" charset="-128"/>
                <a:cs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7A0FD32-2863-4B07-ABB9-DF3832025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944F-1DAC-47DF-8E5C-283BB15EBEF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191C9-BE1A-4321-AEAC-01951F16B8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you.  </a:t>
            </a:r>
          </a:p>
          <a:p>
            <a:endParaRPr lang="en-US" dirty="0" smtClean="0"/>
          </a:p>
          <a:p>
            <a:r>
              <a:rPr lang="en-US" dirty="0" err="1" smtClean="0"/>
              <a:t>Acknowedge</a:t>
            </a:r>
            <a:r>
              <a:rPr lang="en-US" baseline="0" dirty="0" smtClean="0"/>
              <a:t> collaborators.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 in two parts.  </a:t>
            </a:r>
          </a:p>
          <a:p>
            <a:r>
              <a:rPr lang="en-US" dirty="0" smtClean="0"/>
              <a:t>First, talk about building </a:t>
            </a:r>
            <a:r>
              <a:rPr lang="en-US" b="1" dirty="0" smtClean="0"/>
              <a:t>community data networks in paleoecology </a:t>
            </a:r>
            <a:r>
              <a:rPr lang="en-US" dirty="0" smtClean="0"/>
              <a:t>– as</a:t>
            </a:r>
            <a:r>
              <a:rPr lang="en-US" baseline="0" dirty="0" smtClean="0"/>
              <a:t> example of larger class of activities that I call community curated database</a:t>
            </a:r>
          </a:p>
          <a:p>
            <a:r>
              <a:rPr lang="en-US" baseline="0" dirty="0" smtClean="0"/>
              <a:t>S</a:t>
            </a:r>
            <a:r>
              <a:rPr lang="en-US" dirty="0" smtClean="0"/>
              <a:t>econd, show the kind of large-scale synthetic science that is enabled with open</a:t>
            </a:r>
            <a:r>
              <a:rPr lang="en-US" baseline="0" dirty="0" smtClean="0"/>
              <a:t> high-quality data platforms, using PalEON as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91C9-BE1A-4321-AEAC-01951F16B8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608806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89"/>
            <a:ext cx="9144000" cy="610392"/>
          </a:xfrm>
          <a:prstGeom prst="rect">
            <a:avLst/>
          </a:prstGeom>
        </p:spPr>
        <p:txBody>
          <a:bodyPr anchor="t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10394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6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88" y="49998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C2002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7688" y="1358900"/>
            <a:ext cx="5486400" cy="35179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0388" y="556656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65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9800" y="1143000"/>
            <a:ext cx="7620000" cy="48006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95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89"/>
            <a:ext cx="9144000" cy="1217612"/>
          </a:xfrm>
          <a:prstGeom prst="rect">
            <a:avLst/>
          </a:prstGeom>
        </p:spPr>
        <p:txBody>
          <a:bodyPr anchor="ctr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94641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D5F52-2A75-4E06-868A-2633EE933536}" type="datetimeFigureOut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257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5EA9C-6EBD-41EB-B224-99D5076C9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89"/>
            <a:ext cx="9144000" cy="1217612"/>
          </a:xfrm>
          <a:prstGeom prst="rect">
            <a:avLst/>
          </a:prstGeom>
        </p:spPr>
        <p:txBody>
          <a:bodyPr anchor="ctr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94641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1906040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3" y="-14176"/>
            <a:ext cx="9144000" cy="1921804"/>
          </a:xfrm>
          <a:prstGeom prst="rect">
            <a:avLst/>
          </a:prstGeom>
        </p:spPr>
        <p:txBody>
          <a:bodyPr anchor="ctr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919856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7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86500"/>
            <a:ext cx="9144000" cy="596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3" name="Picture 9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1775"/>
            <a:ext cx="562927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70682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356"/>
            <a:ext cx="9144000" cy="666546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C20027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00100" y="2006600"/>
            <a:ext cx="7607300" cy="4114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2149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5283"/>
            <a:ext cx="9144000" cy="666546"/>
          </a:xfrm>
          <a:prstGeom prst="rect">
            <a:avLst/>
          </a:prstGeom>
        </p:spPr>
        <p:txBody>
          <a:bodyPr anchor="t"/>
          <a:lstStyle>
            <a:lvl1pPr>
              <a:defRPr sz="3800" b="0" i="0">
                <a:solidFill>
                  <a:srgbClr val="C20027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007157"/>
            <a:ext cx="76454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800000"/>
              </a:buClr>
              <a:buFont typeface="Wingdings" charset="2"/>
              <a:buChar char="§"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>
              <a:buClr>
                <a:srgbClr val="800000"/>
              </a:buClr>
              <a:buFont typeface="Wingdings" charset="2"/>
              <a:buChar char="§"/>
              <a:defRPr sz="2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8680">
              <a:buClr>
                <a:srgbClr val="800000"/>
              </a:buCl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97280"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/>
              <a:buChar char="•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6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480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600" b="0" i="0" cap="none">
                <a:solidFill>
                  <a:srgbClr val="C20027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479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 cap="all" spc="250">
                <a:solidFill>
                  <a:srgbClr val="800000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5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5283"/>
            <a:ext cx="9144000" cy="666546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C20027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039937"/>
            <a:ext cx="36703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800000"/>
              </a:buClr>
              <a:buFont typeface="Wingdings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-274320">
              <a:buClr>
                <a:srgbClr val="800000"/>
              </a:buClr>
              <a:buFont typeface="Wingdings" charset="2"/>
              <a:buChar char="§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>
              <a:buClr>
                <a:srgbClr val="80000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51560" indent="-182880"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039937"/>
            <a:ext cx="38227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800000"/>
              </a:buClr>
              <a:buFont typeface="Wingdings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-274320">
              <a:buClr>
                <a:srgbClr val="800000"/>
              </a:buClr>
              <a:buFont typeface="Wingdings" charset="2"/>
              <a:buChar char="§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>
              <a:buClr>
                <a:srgbClr val="80000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51560" indent="-182880"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1271588" y="3906837"/>
            <a:ext cx="5041900" cy="22225"/>
          </a:xfrm>
          <a:prstGeom prst="line">
            <a:avLst/>
          </a:prstGeom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0000"/>
            <a:ext cx="3008313" cy="635000"/>
          </a:xfrm>
          <a:prstGeom prst="rect">
            <a:avLst/>
          </a:prstGeom>
        </p:spPr>
        <p:txBody>
          <a:bodyPr anchor="t"/>
          <a:lstStyle>
            <a:lvl1pPr algn="l">
              <a:defRPr sz="1600" b="1" i="0" u="none" baseline="0">
                <a:solidFill>
                  <a:srgbClr val="C20027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121920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rgbClr val="800000"/>
              </a:buClr>
              <a:buFont typeface="Wingdings" charset="2"/>
              <a:buChar char="§"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>
              <a:buClr>
                <a:srgbClr val="800000"/>
              </a:buClr>
              <a:buFont typeface="Wingdings" charset="2"/>
              <a:buChar char="§"/>
              <a:defRPr sz="2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8680">
              <a:buClr>
                <a:srgbClr val="800000"/>
              </a:buCl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9728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80160" indent="-201168"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905000"/>
            <a:ext cx="3008313" cy="4559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1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92850"/>
            <a:ext cx="9144000" cy="565150"/>
          </a:xfrm>
          <a:prstGeom prst="rect">
            <a:avLst/>
          </a:prstGeom>
          <a:gradFill flip="none" rotWithShape="1">
            <a:gsLst>
              <a:gs pos="43000">
                <a:schemeClr val="bg1"/>
              </a:gs>
              <a:gs pos="100000">
                <a:schemeClr val="bg2"/>
              </a:gs>
            </a:gsLst>
            <a:lin ang="3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5" descr="uwlogo_web_sm_fl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00788"/>
            <a:ext cx="1371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4" r:id="rId2"/>
    <p:sldLayoutId id="2147483819" r:id="rId3"/>
    <p:sldLayoutId id="2147483811" r:id="rId4"/>
    <p:sldLayoutId id="2147483805" r:id="rId5"/>
    <p:sldLayoutId id="2147483806" r:id="rId6"/>
    <p:sldLayoutId id="2147483807" r:id="rId7"/>
    <p:sldLayoutId id="2147483808" r:id="rId8"/>
    <p:sldLayoutId id="2147483812" r:id="rId9"/>
    <p:sldLayoutId id="2147483809" r:id="rId10"/>
    <p:sldLayoutId id="2147483810" r:id="rId11"/>
    <p:sldLayoutId id="2147483822" r:id="rId12"/>
    <p:sldLayoutId id="2147483823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80" charset="-128"/>
          <a:cs typeface="ＭＳ Ｐゴシック" pitchFamily="-80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80" charset="-128"/>
          <a:cs typeface="ＭＳ Ｐゴシック" pitchFamily="-80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80" charset="-128"/>
          <a:cs typeface="ＭＳ Ｐゴシック" pitchFamily="-80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80" charset="-128"/>
          <a:cs typeface="ＭＳ Ｐゴシック" pitchFamily="-80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80" charset="-128"/>
          <a:cs typeface="ＭＳ Ｐゴシック" pitchFamily="-80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0" charset="0"/>
          <a:ea typeface="ＭＳ Ｐゴシック" pitchFamily="-80" charset="-128"/>
          <a:cs typeface="ＭＳ Ｐゴシック" pitchFamily="-80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0" charset="0"/>
          <a:ea typeface="ＭＳ Ｐゴシック" pitchFamily="-80" charset="-128"/>
          <a:cs typeface="ＭＳ Ｐゴシック" pitchFamily="-80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0" charset="0"/>
          <a:ea typeface="ＭＳ Ｐゴシック" pitchFamily="-80" charset="-128"/>
          <a:cs typeface="ＭＳ Ｐゴシック" pitchFamily="-80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0" charset="0"/>
          <a:ea typeface="ＭＳ Ｐゴシック" pitchFamily="-80" charset="-128"/>
          <a:cs typeface="ＭＳ Ｐゴシック" pitchFamily="-80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80" charset="-128"/>
          <a:cs typeface="ＭＳ Ｐゴシック" pitchFamily="-80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80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80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80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80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Lab 2:  Getting Started with </a:t>
            </a:r>
            <a:r>
              <a:rPr lang="en-US" sz="4000" dirty="0"/>
              <a:t>GitHub, </a:t>
            </a:r>
            <a:r>
              <a:rPr lang="en-US" sz="4000" dirty="0" err="1"/>
              <a:t>Git</a:t>
            </a:r>
            <a:r>
              <a:rPr lang="en-US" sz="4000" dirty="0" smtClean="0"/>
              <a:t>, R, </a:t>
            </a:r>
            <a:r>
              <a:rPr lang="en-US" sz="4000" dirty="0" err="1" smtClean="0"/>
              <a:t>RStudio</a:t>
            </a:r>
            <a:r>
              <a:rPr lang="en-US" sz="4000" dirty="0" smtClean="0"/>
              <a:t>, Rioja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491" y="1234013"/>
            <a:ext cx="829551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Lesson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Introduce you to GitHub, terminology, </a:t>
            </a:r>
            <a:r>
              <a:rPr lang="en-US" dirty="0" smtClean="0"/>
              <a:t>capabilities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Introduce you to </a:t>
            </a:r>
            <a:r>
              <a:rPr lang="en-US" dirty="0" smtClean="0"/>
              <a:t>Atom &amp; </a:t>
            </a:r>
            <a:r>
              <a:rPr lang="en-US" dirty="0" err="1" smtClean="0"/>
              <a:t>Git</a:t>
            </a:r>
            <a:r>
              <a:rPr lang="en-US" dirty="0" smtClean="0"/>
              <a:t>, troubleshoot, basic operations (clone, pull/commit/push, fork)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Ensure that R, </a:t>
            </a:r>
            <a:r>
              <a:rPr lang="en-US" dirty="0" err="1" smtClean="0"/>
              <a:t>RStudio</a:t>
            </a:r>
            <a:r>
              <a:rPr lang="en-US" dirty="0" smtClean="0"/>
              <a:t>, packages are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Introduce basic data handling &amp; visualization in R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Lesson Activities</a:t>
            </a:r>
          </a:p>
          <a:p>
            <a:pPr marL="233363" lvl="1" indent="-233363">
              <a:buFont typeface="Arial" panose="020B0604020202020204" pitchFamily="34" charset="0"/>
              <a:buChar char="•"/>
            </a:pPr>
            <a:r>
              <a:rPr lang="en-US" u="sng" dirty="0" smtClean="0"/>
              <a:t>GitHub</a:t>
            </a:r>
            <a:r>
              <a:rPr lang="en-US" dirty="0" smtClean="0"/>
              <a:t>:  Fork the class repository</a:t>
            </a:r>
          </a:p>
          <a:p>
            <a:pPr marL="233363" lvl="1" indent="-233363">
              <a:buFont typeface="Arial" panose="020B0604020202020204" pitchFamily="34" charset="0"/>
              <a:buChar char="•"/>
            </a:pPr>
            <a:r>
              <a:rPr lang="en-US" u="sng" dirty="0" err="1" smtClean="0"/>
              <a:t>Git</a:t>
            </a:r>
            <a:r>
              <a:rPr lang="en-US" dirty="0" smtClean="0"/>
              <a:t>:  </a:t>
            </a:r>
          </a:p>
          <a:p>
            <a:pPr marL="690563" lvl="2" indent="-233363">
              <a:buFont typeface="Arial" panose="020B0604020202020204" pitchFamily="34" charset="0"/>
              <a:buChar char="•"/>
            </a:pPr>
            <a:r>
              <a:rPr lang="en-US" dirty="0" smtClean="0"/>
              <a:t>Configure &amp; Clone</a:t>
            </a:r>
          </a:p>
          <a:p>
            <a:pPr marL="690563" lvl="2" indent="-233363">
              <a:buFont typeface="Arial" panose="020B0604020202020204" pitchFamily="34" charset="0"/>
              <a:buChar char="•"/>
            </a:pPr>
            <a:r>
              <a:rPr lang="en-US" dirty="0" smtClean="0"/>
              <a:t>Add/Commit/Push   Pull</a:t>
            </a:r>
          </a:p>
          <a:p>
            <a:pPr marL="233363" lvl="1" indent="-233363">
              <a:buFont typeface="Arial" panose="020B0604020202020204" pitchFamily="34" charset="0"/>
              <a:buChar char="•"/>
            </a:pPr>
            <a:r>
              <a:rPr lang="en-US" u="sng" dirty="0" smtClean="0"/>
              <a:t>R</a:t>
            </a:r>
            <a:r>
              <a:rPr lang="en-US" dirty="0" smtClean="0"/>
              <a:t>: </a:t>
            </a:r>
          </a:p>
          <a:p>
            <a:pPr marL="690563" lvl="2" indent="-233363">
              <a:buFont typeface="Arial" panose="020B0604020202020204" pitchFamily="34" charset="0"/>
              <a:buChar char="•"/>
            </a:pPr>
            <a:r>
              <a:rPr lang="en-US" dirty="0" smtClean="0"/>
              <a:t>Read CSV </a:t>
            </a:r>
          </a:p>
          <a:p>
            <a:pPr marL="690563" lvl="2" indent="-233363">
              <a:buFont typeface="Arial" panose="020B0604020202020204" pitchFamily="34" charset="0"/>
              <a:buChar char="•"/>
            </a:pPr>
            <a:r>
              <a:rPr lang="en-US" dirty="0" smtClean="0"/>
              <a:t>Basic data manipulations </a:t>
            </a:r>
          </a:p>
          <a:p>
            <a:pPr marL="690563" lvl="2" indent="-233363">
              <a:buFont typeface="Arial" panose="020B0604020202020204" pitchFamily="34" charset="0"/>
              <a:buChar char="•"/>
            </a:pPr>
            <a:r>
              <a:rPr lang="en-US" dirty="0" smtClean="0"/>
              <a:t>Generate a pollen diagram in </a:t>
            </a:r>
            <a:r>
              <a:rPr lang="en-US" i="1" dirty="0" smtClean="0"/>
              <a:t>rioja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3341" y="914400"/>
            <a:ext cx="365677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Key Terms &amp; Functions</a:t>
            </a:r>
          </a:p>
          <a:p>
            <a:endParaRPr lang="en-US" dirty="0"/>
          </a:p>
          <a:p>
            <a:pPr marL="38735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</a:t>
            </a:r>
            <a:r>
              <a:rPr lang="en-US" dirty="0" smtClean="0"/>
              <a:t>&amp; Organizations</a:t>
            </a:r>
            <a:endParaRPr lang="en-US" dirty="0"/>
          </a:p>
          <a:p>
            <a:pPr marL="38735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Repositories </a:t>
            </a:r>
            <a:endParaRPr lang="en-US" dirty="0" smtClean="0"/>
          </a:p>
          <a:p>
            <a:pPr marL="844550" lvl="6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Private </a:t>
            </a:r>
            <a:r>
              <a:rPr lang="en-US" dirty="0"/>
              <a:t>vs. Public </a:t>
            </a:r>
            <a:endParaRPr lang="en-US" dirty="0" smtClean="0"/>
          </a:p>
          <a:p>
            <a:pPr marL="38735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Starter Files</a:t>
            </a:r>
          </a:p>
          <a:p>
            <a:pPr marL="844550" lvl="6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README</a:t>
            </a:r>
          </a:p>
          <a:p>
            <a:pPr marL="844550" lvl="6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License</a:t>
            </a:r>
          </a:p>
          <a:p>
            <a:pPr marL="38735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Commits / History</a:t>
            </a:r>
          </a:p>
          <a:p>
            <a:pPr marL="38735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Issue </a:t>
            </a:r>
            <a:r>
              <a:rPr lang="en-US" dirty="0"/>
              <a:t>Tracking</a:t>
            </a:r>
          </a:p>
          <a:p>
            <a:pPr marL="38735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Branching &amp; Forking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3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80566"/>
            <a:ext cx="91967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Configuring </a:t>
            </a:r>
            <a:r>
              <a:rPr lang="en-US" b="1" dirty="0" err="1" smtClean="0"/>
              <a:t>Git</a:t>
            </a:r>
            <a:r>
              <a:rPr lang="en-US" b="1" dirty="0" smtClean="0"/>
              <a:t> for the First Time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[Open a local </a:t>
            </a:r>
            <a:r>
              <a:rPr lang="en-US" dirty="0" err="1" smtClean="0"/>
              <a:t>Git</a:t>
            </a:r>
            <a:r>
              <a:rPr lang="en-US" dirty="0" smtClean="0"/>
              <a:t> client]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"YOUR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"YOUR EMAIL ADDRESS"</a:t>
            </a:r>
          </a:p>
        </p:txBody>
      </p:sp>
    </p:spTree>
    <p:extLst>
      <p:ext uri="{BB962C8B-B14F-4D97-AF65-F5344CB8AC3E}">
        <p14:creationId xmlns:p14="http://schemas.microsoft.com/office/powerpoint/2010/main" val="35730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7836"/>
            <a:ext cx="856676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Cloning a Repository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[Move to a directory that will hold your local repo,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https://github.com/[USERNAME OR 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]/[REPOSITORY 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]“</a:t>
            </a: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/>
              <a:t>Pulling to your Local </a:t>
            </a:r>
            <a:r>
              <a:rPr lang="en-US" sz="2000" b="1" dirty="0"/>
              <a:t>Repository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pull  https://github.com/[USERNAME OR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]/Geography523 </a:t>
            </a:r>
          </a:p>
        </p:txBody>
      </p:sp>
    </p:spTree>
    <p:extLst>
      <p:ext uri="{BB962C8B-B14F-4D97-AF65-F5344CB8AC3E}">
        <p14:creationId xmlns:p14="http://schemas.microsoft.com/office/powerpoint/2010/main" val="184931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7836"/>
            <a:ext cx="50032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Making and Committing changes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--all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“XXMESSAGE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push origin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41230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R/</a:t>
            </a:r>
            <a:r>
              <a:rPr lang="en-US" dirty="0" err="1" smtClean="0"/>
              <a:t>RStudio</a:t>
            </a:r>
            <a:r>
              <a:rPr lang="en-US" dirty="0" smtClean="0"/>
              <a:t>:  Make a Pollen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376" y="874286"/>
            <a:ext cx="87316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Download a CSV </a:t>
            </a:r>
            <a:r>
              <a:rPr lang="en-US" sz="3200" dirty="0" err="1" smtClean="0"/>
              <a:t>datafile</a:t>
            </a:r>
            <a:r>
              <a:rPr lang="en-US" sz="3200" dirty="0" smtClean="0"/>
              <a:t> from Neotoma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Import it into R 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Clean and prepare a data matrix for plotting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Extract data from data frame, create data matrix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Convert counts to percentages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Ensure that matrix is rows=observations, columns=variables. Transpose as needed.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Plot data in Rioja 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strat.plot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478139"/>
      </p:ext>
    </p:extLst>
  </p:cSld>
  <p:clrMapOvr>
    <a:masterClrMapping/>
  </p:clrMapOvr>
</p:sld>
</file>

<file path=ppt/theme/theme1.xml><?xml version="1.0" encoding="utf-8"?>
<a:theme xmlns:a="http://schemas.openxmlformats.org/drawingml/2006/main" name="UW_Template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UW_Template_Logo</Template>
  <TotalTime>52188</TotalTime>
  <Words>312</Words>
  <Application>Microsoft Office PowerPoint</Application>
  <PresentationFormat>On-screen Show (4:3)</PresentationFormat>
  <Paragraphs>71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UW_Template_Logo</vt:lpstr>
      <vt:lpstr>Lab 2:  Getting Started with GitHub, Git, R, RStudio, Rioja</vt:lpstr>
      <vt:lpstr>GitHub</vt:lpstr>
      <vt:lpstr>Git</vt:lpstr>
      <vt:lpstr>Git</vt:lpstr>
      <vt:lpstr>Git</vt:lpstr>
      <vt:lpstr>R/RStudio:  Make a Pollen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Williams</dc:creator>
  <cp:lastModifiedBy>Jack W Williams</cp:lastModifiedBy>
  <cp:revision>597</cp:revision>
  <cp:lastPrinted>2010-09-02T16:26:05Z</cp:lastPrinted>
  <dcterms:created xsi:type="dcterms:W3CDTF">2012-02-17T21:55:00Z</dcterms:created>
  <dcterms:modified xsi:type="dcterms:W3CDTF">2018-09-14T16:57:56Z</dcterms:modified>
</cp:coreProperties>
</file>