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  <p:embeddedFont>
      <p:font typeface="Poppins Light"/>
      <p:regular r:id="rId30"/>
      <p:bold r:id="rId31"/>
      <p:italic r:id="rId32"/>
      <p:boldItalic r:id="rId33"/>
    </p:embeddedFont>
    <p:embeddedFont>
      <p:font typeface="Poppins SemiBold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4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regular.fntdata"/><Relationship Id="rId25" Type="http://schemas.openxmlformats.org/officeDocument/2006/relationships/slide" Target="slides/slide19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Light-bold.fntdata"/><Relationship Id="rId30" Type="http://schemas.openxmlformats.org/officeDocument/2006/relationships/font" Target="fonts/PoppinsLight-regular.fntdata"/><Relationship Id="rId11" Type="http://schemas.openxmlformats.org/officeDocument/2006/relationships/slide" Target="slides/slide5.xml"/><Relationship Id="rId33" Type="http://schemas.openxmlformats.org/officeDocument/2006/relationships/font" Target="fonts/Poppins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Light-italic.fntdata"/><Relationship Id="rId13" Type="http://schemas.openxmlformats.org/officeDocument/2006/relationships/slide" Target="slides/slide7.xml"/><Relationship Id="rId35" Type="http://schemas.openxmlformats.org/officeDocument/2006/relationships/font" Target="fonts/PoppinsSemiBold-bold.fntdata"/><Relationship Id="rId12" Type="http://schemas.openxmlformats.org/officeDocument/2006/relationships/slide" Target="slides/slide6.xml"/><Relationship Id="rId34" Type="http://schemas.openxmlformats.org/officeDocument/2006/relationships/font" Target="fonts/Poppi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Poppi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SemiBold-italic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.fntdata"/><Relationship Id="rId16" Type="http://schemas.openxmlformats.org/officeDocument/2006/relationships/slide" Target="slides/slide10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8200b0bd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Google Shape;22;g38200b0bd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204a8125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204a8125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200b0bd5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200b0bd5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Ejercicio Guiado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Objetivo</a:t>
            </a:r>
            <a:r>
              <a:rPr lang="es">
                <a:solidFill>
                  <a:schemeClr val="dk1"/>
                </a:solidFill>
              </a:rPr>
              <a:t>: Practicar la declaración y uso de variables con diferentes tipos de datos.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Declara variables de todos los tipos primitivos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Realiza las siguientes acciones: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Suma un número entero y un decimal.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Convierte un decimal a un entero usando conversión explícita.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Declara un texto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>
                <a:solidFill>
                  <a:schemeClr val="dk1"/>
                </a:solidFill>
              </a:rPr>
              <a:t>) y muestra su longitud.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5e4eb3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5e4eb3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e4eb3df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e4eb3df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Ejercicio Guiado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Objetivo</a:t>
            </a:r>
            <a:r>
              <a:rPr lang="es">
                <a:solidFill>
                  <a:schemeClr val="dk1"/>
                </a:solidFill>
              </a:rPr>
              <a:t>: Practicar la declaración y uso de variables con diferentes tipos de datos.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Declara variables de todos los tipos primitivos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Realiza las siguientes acciones: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Suma un número entero y un decimal.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Convierte un decimal a un entero usando conversión explícita.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Declara un texto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>
                <a:solidFill>
                  <a:schemeClr val="dk1"/>
                </a:solidFill>
              </a:rPr>
              <a:t>) y muestra su longitud.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5e4eb3d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5e4eb3d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5e4eb3df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5e4eb3df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Ejercicio Guiado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Objetivo</a:t>
            </a:r>
            <a:r>
              <a:rPr lang="es">
                <a:solidFill>
                  <a:schemeClr val="dk1"/>
                </a:solidFill>
              </a:rPr>
              <a:t>: Practicar la declaración y uso de variables con diferentes tipos de datos.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Declara variables de todos los tipos primitivos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Realiza las siguientes acciones: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Suma un número entero y un decimal.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Convierte un decimal a un entero usando conversión explícita.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Declara un texto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>
                <a:solidFill>
                  <a:schemeClr val="dk1"/>
                </a:solidFill>
              </a:rPr>
              <a:t>) y muestra su longitud.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e4eb3d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e4eb3d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5e4eb3df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5e4eb3df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700">
                <a:solidFill>
                  <a:schemeClr val="dk1"/>
                </a:solidFill>
              </a:rPr>
              <a:t>Ejercicio Guiado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Objetivo</a:t>
            </a:r>
            <a:r>
              <a:rPr lang="es">
                <a:solidFill>
                  <a:schemeClr val="dk1"/>
                </a:solidFill>
              </a:rPr>
              <a:t>: Practicar la declaración y uso de variables con diferentes tipos de datos.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Declara variables de todos los tipos primitivos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short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>
                <a:solidFill>
                  <a:schemeClr val="dk1"/>
                </a:solidFill>
              </a:rPr>
              <a:t>Realiza las siguientes acciones: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Suma un número entero y un decimal.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Convierte un decimal a un entero usando conversión explícita.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">
                <a:solidFill>
                  <a:schemeClr val="dk1"/>
                </a:solidFill>
              </a:rPr>
              <a:t>Declara un texto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s">
                <a:solidFill>
                  <a:schemeClr val="dk1"/>
                </a:solidFill>
              </a:rPr>
              <a:t>) y muestra su longitud.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a4c1cfc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9a4c1cfc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9a4c1cfc6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9a4c1cfc6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200b0bd5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8200b0bd5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204a8125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8204a8125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200b0bd5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200b0bd5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200b0bd5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200b0bd5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Explicación de variables de entorno (int, String, etc.), explicación del uso de las variables (asignar, modificar o leer valor), enseñar buenas prácticas de programación (tabulaciones)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Operaciones básicas con variables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Este ejemplo muestra cómo usar variables en operaciones matemáticas y cómo su valor cambia.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204a8125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204a812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204a8125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204a8125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204a8125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204a8125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204a8125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204a8125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de seccion" type="secHead">
  <p:cSld name="SECTION_HEADER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ice" type="tx">
  <p:cSld name="TITLE_AND_BODY">
    <p:bg>
      <p:bgPr>
        <a:solidFill>
          <a:schemeClr val="l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Blanco">
  <p:cSld name="5. Blanco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2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1" title="portrait-of-happy-college-student-in-the-classroom-2024-12-13-17-08-26-utc.jpg"/>
          <p:cNvPicPr preferRelativeResize="0"/>
          <p:nvPr/>
        </p:nvPicPr>
        <p:blipFill rotWithShape="1">
          <a:blip r:embed="rId3">
            <a:alphaModFix/>
          </a:blip>
          <a:srcRect b="6247" l="0" r="0" t="6247"/>
          <a:stretch/>
        </p:blipFill>
        <p:spPr>
          <a:xfrm>
            <a:off x="0" y="-9300"/>
            <a:ext cx="9144003" cy="53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/>
          <p:nvPr/>
        </p:nvSpPr>
        <p:spPr>
          <a:xfrm>
            <a:off x="0" y="0"/>
            <a:ext cx="9144000" cy="5333100"/>
          </a:xfrm>
          <a:prstGeom prst="rect">
            <a:avLst/>
          </a:prstGeom>
          <a:solidFill>
            <a:srgbClr val="152A1D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1"/>
          <p:cNvSpPr/>
          <p:nvPr/>
        </p:nvSpPr>
        <p:spPr>
          <a:xfrm rot="10800000">
            <a:off x="7782000" y="367900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Google Shape;27;p11"/>
          <p:cNvSpPr/>
          <p:nvPr/>
        </p:nvSpPr>
        <p:spPr>
          <a:xfrm>
            <a:off x="381075" y="3949313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" name="Google Shape;28;p11"/>
          <p:cNvSpPr txBox="1"/>
          <p:nvPr/>
        </p:nvSpPr>
        <p:spPr>
          <a:xfrm>
            <a:off x="833400" y="2087703"/>
            <a:ext cx="8133300" cy="1139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700"/>
              </a:spcBef>
              <a:spcAft>
                <a:spcPts val="10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" sz="62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PROGRAMACIÓN</a:t>
            </a:r>
            <a:endParaRPr i="0" sz="62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9" name="Google Shape;29;p11" title="logo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100" y="367900"/>
            <a:ext cx="2473800" cy="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 txBox="1"/>
          <p:nvPr/>
        </p:nvSpPr>
        <p:spPr>
          <a:xfrm>
            <a:off x="954700" y="3351153"/>
            <a:ext cx="8133300" cy="646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38100" rtl="0" algn="l">
              <a:lnSpc>
                <a:spcPct val="100000"/>
              </a:lnSpc>
              <a:spcBef>
                <a:spcPts val="700"/>
              </a:spcBef>
              <a:spcAft>
                <a:spcPts val="10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Conceptos fundamentales</a:t>
            </a:r>
            <a:endParaRPr i="0" sz="3000" u="none" cap="none" strike="noStrike">
              <a:solidFill>
                <a:srgbClr val="FFFFFF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703425" y="1713825"/>
            <a:ext cx="76749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900">
                <a:latin typeface="Poppins"/>
                <a:ea typeface="Poppins"/>
                <a:cs typeface="Poppins"/>
                <a:sym typeface="Poppins"/>
              </a:rPr>
              <a:t>Comparación entre Tipos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El tipo de una variable determina: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El rango de valores que puede almacenar.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Las operaciones que se pueden realizar.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Ejemplo: Problema por desbordamiento</a:t>
            </a:r>
            <a:endParaRPr b="1" sz="13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Un tipo primitivo tiene un tamaño fijo. Si 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intentamos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 almacenar un valor fuera de su rango, ocurre un </a:t>
            </a: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desbordamiento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.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703400" y="11820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78775" y="230775"/>
            <a:ext cx="810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24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21" name="Google Shape;121;p21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331850" y="2017650"/>
            <a:ext cx="64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60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703425" y="1713825"/>
            <a:ext cx="76749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Las estructuras de control son fundamentales en cualquier lenguaje de programación, ya que permiten alterar el flujo de ejecución de un programa. En Java, estas estructuras se clasifican en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selección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repetición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salto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Este bloque abordará en profundidad cada tipo de estructura, proporcionando ejemplos detallados, ejercicios prácticos, y un test para evaluar el aprendizaje.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700">
                <a:latin typeface="Poppins"/>
                <a:ea typeface="Poppins"/>
                <a:cs typeface="Poppins"/>
                <a:sym typeface="Poppins"/>
              </a:rPr>
              <a:t>Estructuras de Selección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Las estructuras de selección se utilizan para ejecutar diferentes bloques de código dependiendo de ciertas condiciones. En Java, estas incluyen: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endParaRPr b="1" sz="1100">
              <a:solidFill>
                <a:srgbClr val="1880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if-else</a:t>
            </a:r>
            <a:endParaRPr b="1" sz="1100">
              <a:solidFill>
                <a:srgbClr val="1880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else if</a:t>
            </a:r>
            <a:endParaRPr b="1" sz="1100">
              <a:solidFill>
                <a:srgbClr val="18803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oppins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switch</a:t>
            </a:r>
            <a:endParaRPr b="1" sz="1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03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Condicionales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703400" y="11820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578775" y="230775"/>
            <a:ext cx="810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03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Condicionales</a:t>
            </a:r>
            <a:endParaRPr sz="24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37" name="Google Shape;137;p23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331850" y="2017650"/>
            <a:ext cx="64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60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703425" y="1713825"/>
            <a:ext cx="7674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Las estructuras de repetición permiten ejecutar un bloque de código varias veces, ya sea un número fijo de iteraciones o mientras una condición específica se cumpla. En Java, las estructuras de repetición principales son: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for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Ideal para un número fijo de iteraciones.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Ejecuta el bloque mientras la condición sea verdadera.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100"/>
              <a:buAutoNum type="arabicPeriod"/>
            </a:pP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do-while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: Similar a </a:t>
            </a: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while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, pero garantiza al menos una ejecución del bloque.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04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Bucles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4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/>
          <p:nvPr/>
        </p:nvSpPr>
        <p:spPr>
          <a:xfrm>
            <a:off x="703400" y="11820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578775" y="230775"/>
            <a:ext cx="810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04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Bucles</a:t>
            </a:r>
            <a:endParaRPr sz="24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53" name="Google Shape;153;p25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331850" y="2017650"/>
            <a:ext cx="64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60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703425" y="1713825"/>
            <a:ext cx="76749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La clase </a:t>
            </a:r>
            <a:r>
              <a:rPr b="1"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Scanner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permite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leer datos introducidos por el usuario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desde diferentes fuentes, como el </a:t>
            </a: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teclado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o archivos.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Se utiliza para capturar entradas de distintos tipos (texto, números, decimales, etc.) de forma sencilla.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latin typeface="Poppins"/>
                <a:ea typeface="Poppins"/>
                <a:cs typeface="Poppins"/>
                <a:sym typeface="Poppins"/>
              </a:rPr>
              <a:t>Métodos comunes:</a:t>
            </a:r>
            <a:endParaRPr b="1"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nextLine()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→ lee una cadena completa</a:t>
            </a:r>
            <a:br>
              <a:rPr lang="es" sz="1100">
                <a:latin typeface="Poppins"/>
                <a:ea typeface="Poppins"/>
                <a:cs typeface="Poppins"/>
                <a:sym typeface="Poppins"/>
              </a:rPr>
            </a:b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nextInt()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→ lee un número entero</a:t>
            </a:r>
            <a:br>
              <a:rPr lang="es" sz="1100">
                <a:latin typeface="Poppins"/>
                <a:ea typeface="Poppins"/>
                <a:cs typeface="Poppins"/>
                <a:sym typeface="Poppins"/>
              </a:rPr>
            </a:b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nextDouble()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→ lee un número decimal</a:t>
            </a:r>
            <a:br>
              <a:rPr lang="es" sz="1100">
                <a:latin typeface="Poppins"/>
                <a:ea typeface="Poppins"/>
                <a:cs typeface="Poppins"/>
                <a:sym typeface="Poppins"/>
              </a:rPr>
            </a:b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next()</a:t>
            </a:r>
            <a:r>
              <a:rPr lang="es" sz="1100">
                <a:latin typeface="Poppins"/>
                <a:ea typeface="Poppins"/>
                <a:cs typeface="Poppins"/>
                <a:sym typeface="Poppins"/>
              </a:rPr>
              <a:t> → lee una sola palabra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05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Scanner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703400" y="11820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578775" y="230775"/>
            <a:ext cx="810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05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Scanner</a:t>
            </a:r>
            <a:endParaRPr sz="24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9" name="Google Shape;169;p27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331850" y="2017650"/>
            <a:ext cx="64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60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2A1D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738" y="2954738"/>
            <a:ext cx="322575" cy="32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/>
        </p:nvSpPr>
        <p:spPr>
          <a:xfrm>
            <a:off x="1310875" y="2823525"/>
            <a:ext cx="2852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Desarrollar una calculadora básica con 4 métodos</a:t>
            </a:r>
            <a:endParaRPr b="1" sz="1300">
              <a:solidFill>
                <a:srgbClr val="7AF6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037" y="1903825"/>
            <a:ext cx="391975" cy="3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272" y="3936250"/>
            <a:ext cx="391974" cy="391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8"/>
          <p:cNvCxnSpPr/>
          <p:nvPr/>
        </p:nvCxnSpPr>
        <p:spPr>
          <a:xfrm>
            <a:off x="1030025" y="2392325"/>
            <a:ext cx="0" cy="354300"/>
          </a:xfrm>
          <a:prstGeom prst="straightConnector1">
            <a:avLst/>
          </a:prstGeom>
          <a:noFill/>
          <a:ln cap="flat" cmpd="sng" w="952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1027263" y="3485450"/>
            <a:ext cx="0" cy="354300"/>
          </a:xfrm>
          <a:prstGeom prst="straightConnector1">
            <a:avLst/>
          </a:prstGeom>
          <a:noFill/>
          <a:ln cap="flat" cmpd="sng" w="952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8"/>
          <p:cNvSpPr/>
          <p:nvPr/>
        </p:nvSpPr>
        <p:spPr>
          <a:xfrm>
            <a:off x="1310875" y="1807313"/>
            <a:ext cx="324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¡</a:t>
            </a:r>
            <a:r>
              <a:rPr b="1" lang="es" sz="1300">
                <a:solidFill>
                  <a:srgbClr val="E6945A"/>
                </a:solidFill>
                <a:latin typeface="Poppins"/>
                <a:ea typeface="Poppins"/>
                <a:cs typeface="Poppins"/>
                <a:sym typeface="Poppins"/>
              </a:rPr>
              <a:t>Primer programa individual</a:t>
            </a:r>
            <a:r>
              <a:rPr lang="es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2" name="Google Shape;182;p28" title="Captura de pantalla 2025-08-27 a las 16.51.15.png"/>
          <p:cNvPicPr preferRelativeResize="0"/>
          <p:nvPr/>
        </p:nvPicPr>
        <p:blipFill rotWithShape="1">
          <a:blip r:embed="rId6">
            <a:alphaModFix/>
          </a:blip>
          <a:srcRect b="0" l="13381" r="13374" t="0"/>
          <a:stretch/>
        </p:blipFill>
        <p:spPr>
          <a:xfrm>
            <a:off x="5404407" y="-2275"/>
            <a:ext cx="37395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/>
        </p:nvSpPr>
        <p:spPr>
          <a:xfrm>
            <a:off x="578775" y="230775"/>
            <a:ext cx="35145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UT 2</a:t>
            </a:r>
            <a:endParaRPr sz="33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PRÁCTICA</a:t>
            </a:r>
            <a:endParaRPr sz="37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374675" y="3939788"/>
            <a:ext cx="2852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rgbClr val="E6945A"/>
                </a:solidFill>
                <a:latin typeface="Poppins"/>
                <a:ea typeface="Poppins"/>
                <a:cs typeface="Poppins"/>
                <a:sym typeface="Poppins"/>
              </a:rPr>
              <a:t>Entrega del .java</a:t>
            </a:r>
            <a:endParaRPr b="1" sz="1300">
              <a:solidFill>
                <a:srgbClr val="7AF6C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6" name="Google Shape;186;p28" title="logo blanc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 title="female-college-student-looking-back-at-camera-walk-2025-01-10-03-12-56-utc.jpg"/>
          <p:cNvPicPr preferRelativeResize="0"/>
          <p:nvPr/>
        </p:nvPicPr>
        <p:blipFill rotWithShape="1">
          <a:blip r:embed="rId3">
            <a:alphaModFix/>
          </a:blip>
          <a:srcRect b="6247" l="0" r="0" t="6247"/>
          <a:stretch/>
        </p:blipFill>
        <p:spPr>
          <a:xfrm>
            <a:off x="0" y="-9300"/>
            <a:ext cx="9144003" cy="533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-9300"/>
            <a:ext cx="9144000" cy="5333100"/>
          </a:xfrm>
          <a:prstGeom prst="rect">
            <a:avLst/>
          </a:prstGeom>
          <a:solidFill>
            <a:srgbClr val="152A1D">
              <a:alpha val="686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 rot="10800000">
            <a:off x="7782000" y="367900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Google Shape;194;p29"/>
          <p:cNvSpPr/>
          <p:nvPr/>
        </p:nvSpPr>
        <p:spPr>
          <a:xfrm>
            <a:off x="381075" y="3949313"/>
            <a:ext cx="952500" cy="826275"/>
          </a:xfrm>
          <a:custGeom>
            <a:rect b="b" l="l" r="r" t="t"/>
            <a:pathLst>
              <a:path extrusionOk="0" h="33051" w="38100">
                <a:moveTo>
                  <a:pt x="0" y="0"/>
                </a:moveTo>
                <a:lnTo>
                  <a:pt x="0" y="33051"/>
                </a:lnTo>
                <a:lnTo>
                  <a:pt x="38100" y="33051"/>
                </a:lnTo>
              </a:path>
            </a:pathLst>
          </a:custGeom>
          <a:noFill/>
          <a:ln cap="flat" cmpd="sng" w="28575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195" name="Google Shape;195;p29" title="logo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38" y="2331025"/>
            <a:ext cx="3968725" cy="4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F949B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2"/>
          <p:cNvPicPr preferRelativeResize="0"/>
          <p:nvPr/>
        </p:nvPicPr>
        <p:blipFill rotWithShape="1">
          <a:blip r:embed="rId3">
            <a:alphaModFix/>
          </a:blip>
          <a:srcRect b="12800" l="0" r="0" t="0"/>
          <a:stretch/>
        </p:blipFill>
        <p:spPr>
          <a:xfrm>
            <a:off x="0" y="9750"/>
            <a:ext cx="9144003" cy="5314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2"/>
          <p:cNvSpPr/>
          <p:nvPr/>
        </p:nvSpPr>
        <p:spPr>
          <a:xfrm>
            <a:off x="0" y="-9300"/>
            <a:ext cx="9144000" cy="5333100"/>
          </a:xfrm>
          <a:prstGeom prst="rect">
            <a:avLst/>
          </a:prstGeom>
          <a:solidFill>
            <a:srgbClr val="152A1D">
              <a:alpha val="529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2"/>
          <p:cNvSpPr txBox="1"/>
          <p:nvPr/>
        </p:nvSpPr>
        <p:spPr>
          <a:xfrm>
            <a:off x="706700" y="3433425"/>
            <a:ext cx="7086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williams.infanzon@ext.thepower.education</a:t>
            </a:r>
            <a:endParaRPr sz="18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" name="Google Shape;38;p12"/>
          <p:cNvSpPr txBox="1"/>
          <p:nvPr/>
        </p:nvSpPr>
        <p:spPr>
          <a:xfrm>
            <a:off x="706700" y="2375025"/>
            <a:ext cx="77700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Williams Infanzón</a:t>
            </a:r>
            <a:endParaRPr b="1" sz="6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9" name="Google Shape;39;p12"/>
          <p:cNvCxnSpPr/>
          <p:nvPr/>
        </p:nvCxnSpPr>
        <p:spPr>
          <a:xfrm>
            <a:off x="859498" y="4581331"/>
            <a:ext cx="647100" cy="0"/>
          </a:xfrm>
          <a:prstGeom prst="straightConnector1">
            <a:avLst/>
          </a:prstGeom>
          <a:noFill/>
          <a:ln cap="flat" cmpd="sng" w="76200">
            <a:solidFill>
              <a:srgbClr val="E6945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0" name="Google Shape;40;p12" title="logo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>
            <a:off x="0" y="0"/>
            <a:ext cx="1938900" cy="51435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00E5"/>
              </a:solidFill>
            </a:endParaRPr>
          </a:p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3492150" y="554800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01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3492150" y="1319025"/>
            <a:ext cx="68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02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3492150" y="2237263"/>
            <a:ext cx="6861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03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49" name="Google Shape;49;p13"/>
          <p:cNvSpPr txBox="1"/>
          <p:nvPr/>
        </p:nvSpPr>
        <p:spPr>
          <a:xfrm>
            <a:off x="202350" y="134725"/>
            <a:ext cx="20742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1"/>
                </a:solidFill>
              </a:rPr>
              <a:t>Índice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4178250" y="705100"/>
            <a:ext cx="20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" name="Google Shape;51;p13"/>
          <p:cNvSpPr txBox="1"/>
          <p:nvPr>
            <p:ph idx="4" type="title"/>
          </p:nvPr>
        </p:nvSpPr>
        <p:spPr>
          <a:xfrm>
            <a:off x="4172550" y="1480714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2" name="Google Shape;52;p13"/>
          <p:cNvSpPr txBox="1"/>
          <p:nvPr>
            <p:ph idx="5" type="title"/>
          </p:nvPr>
        </p:nvSpPr>
        <p:spPr>
          <a:xfrm>
            <a:off x="4172550" y="2311425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Condicionales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3" name="Google Shape;53;p13"/>
          <p:cNvSpPr txBox="1"/>
          <p:nvPr>
            <p:ph idx="6" type="body"/>
          </p:nvPr>
        </p:nvSpPr>
        <p:spPr>
          <a:xfrm>
            <a:off x="3492139" y="2980410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04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54" name="Google Shape;54;p13"/>
          <p:cNvSpPr txBox="1"/>
          <p:nvPr>
            <p:ph idx="7" type="body"/>
          </p:nvPr>
        </p:nvSpPr>
        <p:spPr>
          <a:xfrm>
            <a:off x="3486439" y="3819628"/>
            <a:ext cx="686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s" sz="3037">
                <a:solidFill>
                  <a:srgbClr val="E6945A"/>
                </a:solidFill>
              </a:rPr>
              <a:t>05</a:t>
            </a:r>
            <a:endParaRPr b="1" sz="3037">
              <a:solidFill>
                <a:srgbClr val="E6945A"/>
              </a:solidFill>
            </a:endParaRPr>
          </a:p>
        </p:txBody>
      </p:sp>
      <p:sp>
        <p:nvSpPr>
          <p:cNvPr id="55" name="Google Shape;55;p13"/>
          <p:cNvSpPr txBox="1"/>
          <p:nvPr>
            <p:ph idx="8" type="title"/>
          </p:nvPr>
        </p:nvSpPr>
        <p:spPr>
          <a:xfrm>
            <a:off x="4172550" y="3130688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Bucles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6" name="Google Shape;56;p13"/>
          <p:cNvSpPr txBox="1"/>
          <p:nvPr>
            <p:ph idx="9" type="title"/>
          </p:nvPr>
        </p:nvSpPr>
        <p:spPr>
          <a:xfrm>
            <a:off x="4172550" y="3969913"/>
            <a:ext cx="239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Scanner</a:t>
            </a:r>
            <a:endParaRPr sz="1200">
              <a:solidFill>
                <a:srgbClr val="152A1D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57" name="Google Shape;57;p13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03425" y="1713825"/>
            <a:ext cx="76749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¿Qué es una variable?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 programación, una variable es como un contenedor donde se almacena un dato. Este dato puede ser de distintos tipos (número, texto, etc.) y cambiar durante la ejecución del programa.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Propiedades de una variable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Nombre: Identifica a la variable (como una etiqueta única).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Tipo: Determina qué clase de datos puede almacenar.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s" sz="13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Valor: El dato que contiene en un momento dado.</a:t>
            </a:r>
            <a:endParaRPr sz="13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703400" y="11820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78775" y="230775"/>
            <a:ext cx="8102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01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Variables de Entorno</a:t>
            </a:r>
            <a:endParaRPr sz="24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72" name="Google Shape;72;p15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331850" y="2017650"/>
            <a:ext cx="648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DEMO</a:t>
            </a:r>
            <a:endParaRPr sz="60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03425" y="1713825"/>
            <a:ext cx="76749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En Java, los </a:t>
            </a: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tipos de datos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 definen el tipo de valor que una variable puede almacenar. Estos se dividen principalmente en: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Tipos primitivos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Datos básicos y de tamaño fijo.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300"/>
              <a:buAutoNum type="arabicPeriod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Tipos por referencia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Representan objetos y estructuras de datos más complejas, como cadenas (</a:t>
            </a:r>
            <a:r>
              <a:rPr lang="es" sz="13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) y listas.</a:t>
            </a:r>
            <a:endParaRPr sz="15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703425" y="1713825"/>
            <a:ext cx="767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Tipos primitivos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</a:t>
            </a:r>
            <a:endParaRPr sz="15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175" y="1776688"/>
            <a:ext cx="5357630" cy="27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03425" y="1713825"/>
            <a:ext cx="7674900" cy="18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tipos por referencia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 apuntan a un objeto o estructura compleja en memoria. Los más comunes son: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1300">
                <a:solidFill>
                  <a:srgbClr val="188038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Almacena texto.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Arrays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Almacenan múltiples valores del mismo tipo.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SzPts val="1300"/>
              <a:buAutoNum type="arabicPeriod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Clases personalizadas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Diseñadas por el programador.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703425" y="1713825"/>
            <a:ext cx="76749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500">
                <a:latin typeface="Poppins"/>
                <a:ea typeface="Poppins"/>
                <a:cs typeface="Poppins"/>
                <a:sym typeface="Poppins"/>
              </a:rPr>
              <a:t>Conversión entre tipos</a:t>
            </a:r>
            <a:endParaRPr b="1" sz="15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En ocasiones, es necesario convertir un tipo de dato a otro. Esto puede hacerse de dos maneras: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Conversión implícita (widening)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Java convierte automáticamente de un tipo más pequeño a uno más grande.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SzPts val="1300"/>
              <a:buChar char="●"/>
            </a:pPr>
            <a:r>
              <a:rPr b="1" lang="es" sz="1300">
                <a:latin typeface="Poppins"/>
                <a:ea typeface="Poppins"/>
                <a:cs typeface="Poppins"/>
                <a:sym typeface="Poppins"/>
              </a:rPr>
              <a:t>Conversión explícita (casting)</a:t>
            </a:r>
            <a:r>
              <a:rPr lang="es" sz="1300">
                <a:latin typeface="Poppins"/>
                <a:ea typeface="Poppins"/>
                <a:cs typeface="Poppins"/>
                <a:sym typeface="Poppins"/>
              </a:rPr>
              <a:t>: El programador indica la conversión.</a:t>
            </a:r>
            <a:endParaRPr sz="1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78775" y="230775"/>
            <a:ext cx="54144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1E3740"/>
                </a:solidFill>
                <a:latin typeface="Poppins Light"/>
                <a:ea typeface="Poppins Light"/>
                <a:cs typeface="Poppins Light"/>
                <a:sym typeface="Poppins Light"/>
              </a:rPr>
              <a:t>02</a:t>
            </a:r>
            <a:endParaRPr sz="3300">
              <a:solidFill>
                <a:srgbClr val="1E3740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>
                <a:solidFill>
                  <a:srgbClr val="1E374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Tipos de Datos</a:t>
            </a:r>
            <a:endParaRPr sz="3700">
              <a:solidFill>
                <a:srgbClr val="1E374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03400" y="1410675"/>
            <a:ext cx="1388700" cy="35700"/>
          </a:xfrm>
          <a:prstGeom prst="rect">
            <a:avLst/>
          </a:prstGeom>
          <a:solidFill>
            <a:srgbClr val="E694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logo verde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8875" y="4736263"/>
            <a:ext cx="952499" cy="11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52A1D"/>
      </a:dk1>
      <a:lt1>
        <a:srgbClr val="FFFFFF"/>
      </a:lt1>
      <a:dk2>
        <a:srgbClr val="595959"/>
      </a:dk2>
      <a:lt2>
        <a:srgbClr val="EEEEEE"/>
      </a:lt2>
      <a:accent1>
        <a:srgbClr val="E6945A"/>
      </a:accent1>
      <a:accent2>
        <a:srgbClr val="212121"/>
      </a:accent2>
      <a:accent3>
        <a:srgbClr val="78909C"/>
      </a:accent3>
      <a:accent4>
        <a:srgbClr val="FFAB40"/>
      </a:accent4>
      <a:accent5>
        <a:srgbClr val="E6945A"/>
      </a:accent5>
      <a:accent6>
        <a:srgbClr val="E6945A"/>
      </a:accent6>
      <a:hlink>
        <a:srgbClr val="E69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