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Poppins Light"/>
      <p:regular r:id="rId25"/>
      <p:bold r:id="rId26"/>
      <p:italic r:id="rId27"/>
      <p:boldItalic r:id="rId28"/>
    </p:embeddedFont>
    <p:embeddedFont>
      <p:font typeface="Poppins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Light-bold.fntdata"/><Relationship Id="rId25" Type="http://schemas.openxmlformats.org/officeDocument/2006/relationships/font" Target="fonts/PoppinsLight-regular.fntdata"/><Relationship Id="rId28" Type="http://schemas.openxmlformats.org/officeDocument/2006/relationships/font" Target="fonts/PoppinsLight-boldItalic.fntdata"/><Relationship Id="rId27" Type="http://schemas.openxmlformats.org/officeDocument/2006/relationships/font" Target="fonts/Poppins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SemiBold-italic.fntdata"/><Relationship Id="rId30" Type="http://schemas.openxmlformats.org/officeDocument/2006/relationships/font" Target="fonts/Poppins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oppins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8bda7ef5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38bda7ef5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bfb73e4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bfb73e4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bfb73e4c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bfb73e4c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bfb73e4c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bfb73e4c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bfb73e4c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bfb73e4c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9a4c1cfc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9a4c1cfc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79a4c1cfc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79a4c1cfc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bda7ef5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bda7ef5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bfb73e4c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bfb73e4c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bfb73e4c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bfb73e4c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bfb73e4c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bfb73e4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bfb73e4c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bfb73e4c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bfb73e4c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bfb73e4c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bfb73e4c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bfb73e4c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e seccion" type="secHead">
  <p:cSld name="SECTION_HEADER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ce" type="tx">
  <p:cSld name="TITLE_AND_BODY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Blanco">
  <p:cSld name="5. Blanco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1" title="portrait-of-happy-college-student-in-the-classroom-2024-12-13-17-08-26-utc.jpg"/>
          <p:cNvPicPr preferRelativeResize="0"/>
          <p:nvPr/>
        </p:nvPicPr>
        <p:blipFill rotWithShape="1">
          <a:blip r:embed="rId3">
            <a:alphaModFix/>
          </a:blip>
          <a:srcRect b="6247" l="0" r="0" t="6247"/>
          <a:stretch/>
        </p:blipFill>
        <p:spPr>
          <a:xfrm>
            <a:off x="0" y="-9300"/>
            <a:ext cx="9144003" cy="53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1"/>
          <p:cNvSpPr/>
          <p:nvPr/>
        </p:nvSpPr>
        <p:spPr>
          <a:xfrm>
            <a:off x="0" y="0"/>
            <a:ext cx="9144000" cy="5333100"/>
          </a:xfrm>
          <a:prstGeom prst="rect">
            <a:avLst/>
          </a:prstGeom>
          <a:solidFill>
            <a:srgbClr val="152A1D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1"/>
          <p:cNvSpPr/>
          <p:nvPr/>
        </p:nvSpPr>
        <p:spPr>
          <a:xfrm rot="10800000">
            <a:off x="7782000" y="367900"/>
            <a:ext cx="952500" cy="826275"/>
          </a:xfrm>
          <a:custGeom>
            <a:rect b="b" l="l" r="r" t="t"/>
            <a:pathLst>
              <a:path extrusionOk="0" h="33051" w="3810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cap="flat" cmpd="sng" w="2857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Google Shape;27;p11"/>
          <p:cNvSpPr/>
          <p:nvPr/>
        </p:nvSpPr>
        <p:spPr>
          <a:xfrm>
            <a:off x="381075" y="3949313"/>
            <a:ext cx="952500" cy="826275"/>
          </a:xfrm>
          <a:custGeom>
            <a:rect b="b" l="l" r="r" t="t"/>
            <a:pathLst>
              <a:path extrusionOk="0" h="33051" w="3810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cap="flat" cmpd="sng" w="2857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11"/>
          <p:cNvSpPr txBox="1"/>
          <p:nvPr/>
        </p:nvSpPr>
        <p:spPr>
          <a:xfrm>
            <a:off x="833400" y="2087703"/>
            <a:ext cx="8133300" cy="113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700"/>
              </a:spcBef>
              <a:spcAft>
                <a:spcPts val="10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s" sz="6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PROGRAMACIÓN</a:t>
            </a:r>
            <a:endParaRPr i="0" sz="62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" name="Google Shape;29;p11" title="logo bl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100" y="367900"/>
            <a:ext cx="2473800" cy="3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1"/>
          <p:cNvSpPr txBox="1"/>
          <p:nvPr/>
        </p:nvSpPr>
        <p:spPr>
          <a:xfrm>
            <a:off x="954700" y="3351153"/>
            <a:ext cx="81333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700"/>
              </a:spcBef>
              <a:spcAft>
                <a:spcPts val="10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s" sz="3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Uso de Objetos</a:t>
            </a:r>
            <a:endParaRPr i="0" sz="30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703425" y="1713825"/>
            <a:ext cx="7674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AutoNum type="arabicPeriod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Métodos sin Parámetros ni Retorno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Estos métodos ejecutan una acción sin requerir datos de entrada ni devolver un resultado.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AutoNum type="arabicPeriod" startAt="2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Métodos con Parámetros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Los métodos con parámetros reciben datos de entrada que afectan su comportamiento.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AutoNum type="arabicPeriod" startAt="3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Métodos con Valores de Retorno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Un método puede devolver un resultado utilizando la palabra clave </a:t>
            </a:r>
            <a:r>
              <a:rPr lang="es" sz="10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return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AutoNum type="arabicPeriod" startAt="4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Métodos con Parámetros y Retorno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Los métodos pueden recibir datos de entrada y devolver un resultado.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AutoNum type="arabicPeriod" startAt="5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Sobrecarga de Métodos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La sobrecarga permite definir varios métodos con el mismo nombre pero con diferentes parámetros.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04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Métodos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703425" y="1713825"/>
            <a:ext cx="76749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Las propiedades de un objeto, también conocidas como atributos, son variables asociadas a una clase que representan las características del objeto. Estas propiedades se utilizan para definir el estado del objeto y se pueden acceder y modificar a través de métodos, como getters y setters.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Declaración de Propiedades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En Java, las propiedades de una clase se declaran como variables dentro de la clase. Por convención, estas suelen ser privadas para proteger su acceso directo desde fuera de la clase.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Acceso a las Propiedades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El acceso a las propiedades se realiza generalmente mediante métodos especiales llamados </a:t>
            </a: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getters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 (para obtener el valor) y </a:t>
            </a: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setters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 (para modificar el valor).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200">
                <a:latin typeface="Poppins"/>
                <a:ea typeface="Poppins"/>
                <a:cs typeface="Poppins"/>
                <a:sym typeface="Poppins"/>
              </a:rPr>
              <a:t>Getters y Setters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Getter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: Devuelve el valor de una propiedad.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Setter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: Asigna un nuevo valor a la propiedad.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78775" y="230775"/>
            <a:ext cx="61731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05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Atributos o Propiedades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703425" y="1713825"/>
            <a:ext cx="76749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Encapsulación de Propiedades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La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encapsulación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es una práctica fundamental en la programación orientada a objetos que protege las propiedades de acceso no autorizado o modificación indebida.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Beneficios de la Encapsulación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Protección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Evita modificaciones directas a las propiedades.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Flexibilidad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Permite validar valores antes de asignarlos.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100"/>
              <a:buAutoNum type="arabicPeriod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Control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Facilita el mantenimiento del código al centralizar el acceso.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78775" y="230775"/>
            <a:ext cx="61731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05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Atributos o Propiedades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03425" y="1713825"/>
            <a:ext cx="7674900" cy="25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Los métodos estáticos en Java son aquellos que pertenecen a la clase en lugar de a las instancias de la clase. Esto significa que se pueden llamar sin crear un objeto de la clase.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¿Qué es un Método Estático?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Un método se declara como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estático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utilizando la palabra clave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static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. Estos métodos: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Poppins"/>
              <a:buAutoNum type="arabicPeriod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No dependen de una instancia de la clase.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Poppins"/>
              <a:buAutoNum type="arabicPeriod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Solo pueden acceder a otros miembros estáticos de la clase.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100"/>
              <a:buFont typeface="Poppins"/>
              <a:buAutoNum type="arabicPeriod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Son ideales para operaciones generales que no necesitan modificar el estado del objeto.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78775" y="230775"/>
            <a:ext cx="61731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06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Métodos estáticos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 title="female-college-student-looking-back-at-camera-walk-2025-01-10-03-12-56-utc.jpg"/>
          <p:cNvPicPr preferRelativeResize="0"/>
          <p:nvPr/>
        </p:nvPicPr>
        <p:blipFill rotWithShape="1">
          <a:blip r:embed="rId3">
            <a:alphaModFix/>
          </a:blip>
          <a:srcRect b="6247" l="0" r="0" t="6247"/>
          <a:stretch/>
        </p:blipFill>
        <p:spPr>
          <a:xfrm>
            <a:off x="0" y="-9300"/>
            <a:ext cx="9144003" cy="53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0" y="-9300"/>
            <a:ext cx="9144000" cy="5333100"/>
          </a:xfrm>
          <a:prstGeom prst="rect">
            <a:avLst/>
          </a:prstGeom>
          <a:solidFill>
            <a:srgbClr val="152A1D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 rot="10800000">
            <a:off x="7782000" y="367900"/>
            <a:ext cx="952500" cy="826275"/>
          </a:xfrm>
          <a:custGeom>
            <a:rect b="b" l="l" r="r" t="t"/>
            <a:pathLst>
              <a:path extrusionOk="0" h="33051" w="3810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cap="flat" cmpd="sng" w="2857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Google Shape;145;p24"/>
          <p:cNvSpPr/>
          <p:nvPr/>
        </p:nvSpPr>
        <p:spPr>
          <a:xfrm>
            <a:off x="381075" y="3949313"/>
            <a:ext cx="952500" cy="826275"/>
          </a:xfrm>
          <a:custGeom>
            <a:rect b="b" l="l" r="r" t="t"/>
            <a:pathLst>
              <a:path extrusionOk="0" h="33051" w="3810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cap="flat" cmpd="sng" w="2857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46" name="Google Shape;146;p24" title="logo bl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638" y="2331025"/>
            <a:ext cx="3968725" cy="4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0" y="0"/>
            <a:ext cx="1938900" cy="51435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00E5"/>
              </a:solidFill>
            </a:endParaRPr>
          </a:p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3492150" y="97600"/>
            <a:ext cx="686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01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37" name="Google Shape;37;p12"/>
          <p:cNvSpPr txBox="1"/>
          <p:nvPr>
            <p:ph idx="2" type="body"/>
          </p:nvPr>
        </p:nvSpPr>
        <p:spPr>
          <a:xfrm>
            <a:off x="3492150" y="861825"/>
            <a:ext cx="68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02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38" name="Google Shape;38;p12"/>
          <p:cNvSpPr txBox="1"/>
          <p:nvPr>
            <p:ph idx="3" type="body"/>
          </p:nvPr>
        </p:nvSpPr>
        <p:spPr>
          <a:xfrm>
            <a:off x="3492150" y="1780063"/>
            <a:ext cx="686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03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39" name="Google Shape;39;p12"/>
          <p:cNvSpPr txBox="1"/>
          <p:nvPr/>
        </p:nvSpPr>
        <p:spPr>
          <a:xfrm>
            <a:off x="202350" y="134725"/>
            <a:ext cx="2074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</a:rPr>
              <a:t>Índice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4172550" y="266975"/>
            <a:ext cx="20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152A1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Características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" name="Google Shape;41;p12"/>
          <p:cNvSpPr txBox="1"/>
          <p:nvPr>
            <p:ph idx="4" type="title"/>
          </p:nvPr>
        </p:nvSpPr>
        <p:spPr>
          <a:xfrm>
            <a:off x="4178250" y="1030764"/>
            <a:ext cx="23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200">
                <a:solidFill>
                  <a:srgbClr val="152A1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Constructores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2" name="Google Shape;42;p12"/>
          <p:cNvSpPr txBox="1"/>
          <p:nvPr>
            <p:ph idx="5" type="title"/>
          </p:nvPr>
        </p:nvSpPr>
        <p:spPr>
          <a:xfrm>
            <a:off x="4178250" y="1854212"/>
            <a:ext cx="23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152A1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Instancias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3" name="Google Shape;43;p12"/>
          <p:cNvSpPr txBox="1"/>
          <p:nvPr>
            <p:ph idx="6" type="body"/>
          </p:nvPr>
        </p:nvSpPr>
        <p:spPr>
          <a:xfrm>
            <a:off x="3492139" y="2523210"/>
            <a:ext cx="686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04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44" name="Google Shape;44;p12"/>
          <p:cNvSpPr txBox="1"/>
          <p:nvPr>
            <p:ph idx="7" type="body"/>
          </p:nvPr>
        </p:nvSpPr>
        <p:spPr>
          <a:xfrm>
            <a:off x="3486439" y="3362428"/>
            <a:ext cx="686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05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45" name="Google Shape;45;p12"/>
          <p:cNvSpPr txBox="1"/>
          <p:nvPr>
            <p:ph idx="8" type="title"/>
          </p:nvPr>
        </p:nvSpPr>
        <p:spPr>
          <a:xfrm>
            <a:off x="4172550" y="2659701"/>
            <a:ext cx="23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152A1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Métodos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6" name="Google Shape;46;p12"/>
          <p:cNvSpPr txBox="1"/>
          <p:nvPr>
            <p:ph idx="9" type="title"/>
          </p:nvPr>
        </p:nvSpPr>
        <p:spPr>
          <a:xfrm>
            <a:off x="4172550" y="3512725"/>
            <a:ext cx="29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152A1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Atributos o Propiedades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" name="Google Shape;47;p12"/>
          <p:cNvSpPr txBox="1"/>
          <p:nvPr>
            <p:ph idx="13" type="body"/>
          </p:nvPr>
        </p:nvSpPr>
        <p:spPr>
          <a:xfrm>
            <a:off x="3492150" y="4134200"/>
            <a:ext cx="6861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06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48" name="Google Shape;48;p12"/>
          <p:cNvSpPr txBox="1"/>
          <p:nvPr>
            <p:ph idx="14" type="title"/>
          </p:nvPr>
        </p:nvSpPr>
        <p:spPr>
          <a:xfrm>
            <a:off x="4172550" y="4246391"/>
            <a:ext cx="23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>
                <a:solidFill>
                  <a:srgbClr val="152A1D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Métodos Estáticos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49" name="Google Shape;49;p12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03425" y="1713825"/>
            <a:ext cx="7674900" cy="26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Los objetos son la unidad básica de la programación orientada a objetos (POO). Representan entidades del mundo real, y cada objeto tiene un estado único, un comportamiento definido y una identidad propia.</a:t>
            </a:r>
            <a:endParaRPr sz="13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Font typeface="Poppins"/>
              <a:buChar char="❖"/>
            </a:pPr>
            <a:r>
              <a:rPr lang="es" sz="1500">
                <a:latin typeface="Poppins"/>
                <a:ea typeface="Poppins"/>
                <a:cs typeface="Poppins"/>
                <a:sym typeface="Poppins"/>
              </a:rPr>
              <a:t>Estado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El estado de un objeto se define por sus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atributos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o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propiedades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. Los atributos son variables que almacenan información sobre el objeto.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Un objeto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Coche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puede tener diferentes estados, dependiendo de los valores de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color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velocidad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01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Características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03425" y="1713825"/>
            <a:ext cx="76749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Font typeface="Poppins"/>
              <a:buChar char="❖"/>
            </a:pPr>
            <a:r>
              <a:rPr lang="es" sz="1700">
                <a:latin typeface="Poppins"/>
                <a:ea typeface="Poppins"/>
                <a:cs typeface="Poppins"/>
                <a:sym typeface="Poppins"/>
              </a:rPr>
              <a:t> Comportamiento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El comportamiento de un objeto se define mediante sus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métodos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. Los métodos son funciones asociadas al objeto que pueden manipular su estado o realizar acciones.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700"/>
              <a:buFont typeface="Poppins"/>
              <a:buChar char="❖"/>
            </a:pPr>
            <a:r>
              <a:rPr lang="es" sz="1700">
                <a:latin typeface="Poppins"/>
                <a:ea typeface="Poppins"/>
                <a:cs typeface="Poppins"/>
                <a:sym typeface="Poppins"/>
              </a:rPr>
              <a:t>Identidad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Cada objeto tiene una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identidad única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que lo diferencia de otros objetos, incluso si tienen el mismo estado y comportamiento. Esto se debe a que los objetos se almacenan en ubicaciones distintas de memoria.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01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Características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03425" y="1713825"/>
            <a:ext cx="76749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Un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constructor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es un método especial que se utiliza para inicializar objetos de una clase. Se ejecuta automáticamente al crear una instancia de la clase y permite establecer valores iniciales para sus atributos.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Características de los Constructores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Mismo nombre que la clase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Un constructor siempre tiene el mismo nombre que la clase.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No tiene tipo de retorno, ni siquiera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void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Automático al instanciar un objeto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Se ejecuta automáticamente cuando se crea un objeto con la palabra clave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Sobrecarga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Puedes definir múltiples constructores con diferentes parámetros (sobrecarga de constructores).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Por defecto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Si no defines un constructor, Java proporciona uno por defecto sin parámetros.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Constructores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703425" y="1713825"/>
            <a:ext cx="76749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Constructores con Parámetros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Puedes definir constructores con parámetros para inicializar los atributos con valores específicos al crear un objeto.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Sobrecarga de Constructores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Puedes definir múltiples constructores en la misma clase, siempre y cuando tengan diferentes listas de parámetros.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Uso de </a:t>
            </a:r>
            <a:r>
              <a:rPr b="1" lang="es" sz="17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 en Constructores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La palabra clave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this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se utiliza para referirse a los atributos de la clase actual, especialmente cuando los nombres de los parámetros son iguales a los nombres de los atributos.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Constructores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03425" y="1713825"/>
            <a:ext cx="76749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La instanciación de objetos es el proceso de crear un objeto en Java a partir de una clase. Este proceso consta de dos pasos principales: declaración y creación.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Poppins"/>
              <a:buChar char="★"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Declaración de un Objeto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La </a:t>
            </a: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declaración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 consiste en definir una variable que contendrá la referencia al objeto. La sintaxis es similar a la declaración de una variable normal, pero se especifica el tipo como el nombre de la clase.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Poppins"/>
              <a:buChar char="★"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Creación de un Objeto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La </a:t>
            </a: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creación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 consiste en asignar un nuevo objeto a la referencia declarada. Esto se realiza con la palabra clave </a:t>
            </a:r>
            <a:r>
              <a:rPr lang="es" sz="10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, que reserva espacio en memoria y ejecuta el constructor de la clase.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03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Instancias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703425" y="1713825"/>
            <a:ext cx="7674900" cy="3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Poppins"/>
              <a:buChar char="★"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Proceso Interno de Instanciación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Cuando se crea un objeto: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La JVM reserva memoria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 para almacenar el objeto.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Se ejecuta el constructor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 de la clase.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s" sz="1000">
                <a:latin typeface="Poppins"/>
                <a:ea typeface="Poppins"/>
                <a:cs typeface="Poppins"/>
                <a:sym typeface="Poppins"/>
              </a:rPr>
              <a:t>Se inicializan los atributos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 con valores predeterminados o definidos en el constructor.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AutoNum type="arabicPeriod"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La referencia al objeto se almacena en la variable declarada.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Poppins"/>
              <a:buChar char="★"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Asignación de Referencias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Una variable puede almacenar la referencia a un objeto. Si dos variables apuntan al mismo objeto, los cambios realizados a través de una variable afectarán al objeto referenciado por la otra.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Poppins"/>
              <a:buChar char="★"/>
            </a:pPr>
            <a:r>
              <a:rPr b="1" lang="es">
                <a:latin typeface="Poppins"/>
                <a:ea typeface="Poppins"/>
                <a:cs typeface="Poppins"/>
                <a:sym typeface="Poppins"/>
              </a:rPr>
              <a:t>Instanciar Múltiples Objetos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Cada objeto creado con </a:t>
            </a:r>
            <a:r>
              <a:rPr lang="es" sz="10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new</a:t>
            </a:r>
            <a:r>
              <a:rPr lang="es" sz="1000">
                <a:latin typeface="Poppins"/>
                <a:ea typeface="Poppins"/>
                <a:cs typeface="Poppins"/>
                <a:sym typeface="Poppins"/>
              </a:rPr>
              <a:t> es independiente, aunque sea de la misma clase.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03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Instancias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703425" y="1713825"/>
            <a:ext cx="76749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Los métodos son bloques de código que realizan una tarea específica y pueden ser reutilizados en diferentes partes de un programa. Entender cómo funcionan los parámetros y los valores de retorno permite modularizar y estructurar mejor el código.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¿Qué es un Método?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Un método es una función dentro de una clase que puede realizar acciones sobre los datos del objeto o devolver información.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Modificador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Define el nivel de acceso (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public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private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, etc.).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Tipo de Retorno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El tipo de dato que devuelve el método (o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void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si no devuelve nada).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Nombre del Método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Identificador único del método.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100"/>
              <a:buChar char="●"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Parámetros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Lista opcional de variables que recibe el método como entrada.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04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Métodos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52A1D"/>
      </a:dk1>
      <a:lt1>
        <a:srgbClr val="FFFFFF"/>
      </a:lt1>
      <a:dk2>
        <a:srgbClr val="595959"/>
      </a:dk2>
      <a:lt2>
        <a:srgbClr val="EEEEEE"/>
      </a:lt2>
      <a:accent1>
        <a:srgbClr val="E6945A"/>
      </a:accent1>
      <a:accent2>
        <a:srgbClr val="212121"/>
      </a:accent2>
      <a:accent3>
        <a:srgbClr val="78909C"/>
      </a:accent3>
      <a:accent4>
        <a:srgbClr val="FFAB40"/>
      </a:accent4>
      <a:accent5>
        <a:srgbClr val="E6945A"/>
      </a:accent5>
      <a:accent6>
        <a:srgbClr val="E6945A"/>
      </a:accent6>
      <a:hlink>
        <a:srgbClr val="E69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