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56" r:id="rId5"/>
    <p:sldId id="502" r:id="rId6"/>
    <p:sldId id="50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26EC49C-2D6B-6148-A6BB-58127074294E}">
          <p14:sldIdLst>
            <p14:sldId id="256"/>
          </p14:sldIdLst>
        </p14:section>
        <p14:section name="High Level reV Overview" id="{FE697291-89B1-864B-AC2A-A176665B13F4}">
          <p14:sldIdLst>
            <p14:sldId id="502"/>
            <p14:sldId id="5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4706"/>
    <a:srgbClr val="8B3805"/>
    <a:srgbClr val="004F7F"/>
    <a:srgbClr val="0080CD"/>
    <a:srgbClr val="00609A"/>
    <a:srgbClr val="0070B3"/>
    <a:srgbClr val="008F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19"/>
    <p:restoredTop sz="84629"/>
  </p:normalViewPr>
  <p:slideViewPr>
    <p:cSldViewPr snapToGrid="0" snapToObjects="1">
      <p:cViewPr varScale="1">
        <p:scale>
          <a:sx n="190" d="100"/>
          <a:sy n="190" d="100"/>
        </p:scale>
        <p:origin x="216" y="81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notesViewPr>
    <p:cSldViewPr snapToGrid="0" snapToObjects="1">
      <p:cViewPr varScale="1">
        <p:scale>
          <a:sx n="121" d="100"/>
          <a:sy n="121" d="100"/>
        </p:scale>
        <p:origin x="27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86121E-210D-CD48-A2BA-F25C62E17C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53867-F4D2-EE49-966E-D1BDCEB895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EB352-001E-784A-9C8B-30A1F944DD28}" type="datetimeFigureOut">
              <a:rPr lang="en-US" smtClean="0"/>
              <a:t>1/26/22</a:t>
            </a:fld>
            <a:endParaRPr lang="en-US"/>
          </a:p>
        </p:txBody>
      </p:sp>
      <p:sp>
        <p:nvSpPr>
          <p:cNvPr id="4" name="Footer Placeholder 3">
            <a:extLst>
              <a:ext uri="{FF2B5EF4-FFF2-40B4-BE49-F238E27FC236}">
                <a16:creationId xmlns:a16="http://schemas.microsoft.com/office/drawing/2014/main" id="{A8AE4C14-85FA-4E40-AF7F-2BC8316A6A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F4D8DE-490E-E345-9E3B-F54E25DAB2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0DDEF1-C3D3-4E4F-9F35-421F4AF09CBE}" type="slidenum">
              <a:rPr lang="en-US" smtClean="0"/>
              <a:t>‹#›</a:t>
            </a:fld>
            <a:endParaRPr lang="en-US"/>
          </a:p>
        </p:txBody>
      </p:sp>
    </p:spTree>
    <p:extLst>
      <p:ext uri="{BB962C8B-B14F-4D97-AF65-F5344CB8AC3E}">
        <p14:creationId xmlns:p14="http://schemas.microsoft.com/office/powerpoint/2010/main" val="2047066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1/26/22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72661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2</a:t>
            </a:fld>
            <a:endParaRPr lang="en-US"/>
          </a:p>
        </p:txBody>
      </p:sp>
    </p:spTree>
    <p:extLst>
      <p:ext uri="{BB962C8B-B14F-4D97-AF65-F5344CB8AC3E}">
        <p14:creationId xmlns:p14="http://schemas.microsoft.com/office/powerpoint/2010/main" val="250007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a:t>
            </a:fld>
            <a:endParaRPr lang="en-US"/>
          </a:p>
        </p:txBody>
      </p:sp>
    </p:spTree>
    <p:extLst>
      <p:ext uri="{BB962C8B-B14F-4D97-AF65-F5344CB8AC3E}">
        <p14:creationId xmlns:p14="http://schemas.microsoft.com/office/powerpoint/2010/main" val="429247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144000" cy="549302"/>
          </a:xfrm>
          <a:prstGeom prst="rect">
            <a:avLst/>
          </a:prstGeom>
        </p:spPr>
      </p:pic>
      <p:sp>
        <p:nvSpPr>
          <p:cNvPr id="3" name="Content Placeholder 2"/>
          <p:cNvSpPr>
            <a:spLocks noGrp="1"/>
          </p:cNvSpPr>
          <p:nvPr>
            <p:ph idx="1" hasCustomPrompt="1"/>
          </p:nvPr>
        </p:nvSpPr>
        <p:spPr/>
        <p:txBody>
          <a:bodyPr/>
          <a:lstStyle>
            <a:lvl1pPr>
              <a:defRPr sz="2100">
                <a:solidFill>
                  <a:srgbClr val="353A3E"/>
                </a:solidFill>
              </a:defRPr>
            </a:lvl1pPr>
            <a:lvl2pPr>
              <a:buSzPct val="80000"/>
              <a:buFont typeface="Courier New" pitchFamily="49" charset="0"/>
              <a:buChar char="o"/>
              <a:defRPr sz="195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71677"/>
            <a:ext cx="8229600" cy="425196"/>
          </a:xfrm>
        </p:spPr>
        <p:txBody>
          <a:bodyPr>
            <a:normAutofit/>
          </a:bodyPr>
          <a:lstStyle>
            <a:lvl1pPr algn="l">
              <a:defRPr sz="21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sp>
        <p:nvSpPr>
          <p:cNvPr id="9" name="TextBox 8"/>
          <p:cNvSpPr txBox="1"/>
          <p:nvPr userDrawn="1"/>
        </p:nvSpPr>
        <p:spPr>
          <a:xfrm>
            <a:off x="8494024" y="4991806"/>
            <a:ext cx="284052" cy="190501"/>
          </a:xfrm>
          <a:prstGeom prst="rect">
            <a:avLst/>
          </a:prstGeom>
          <a:noFill/>
        </p:spPr>
        <p:txBody>
          <a:bodyPr wrap="none" rtlCol="0">
            <a:spAutoFit/>
          </a:bodyPr>
          <a:lstStyle/>
          <a:p>
            <a:pPr algn="r"/>
            <a:fld id="{1EACFCF3-982C-4B40-877B-11AE90AD0EA1}" type="slidenum">
              <a:rPr lang="en-US" sz="638" smtClean="0">
                <a:solidFill>
                  <a:schemeClr val="bg1"/>
                </a:solidFill>
                <a:latin typeface="Arial"/>
              </a:rPr>
              <a:t>‹#›</a:t>
            </a:fld>
            <a:endParaRPr lang="en-US" sz="638"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38072596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D21C47-6997-4047-8040-A0647FBD9D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580276" cy="1244817"/>
          </a:xfrm>
          <a:prstGeom prst="rect">
            <a:avLst/>
          </a:prstGeom>
        </p:spPr>
      </p:pic>
      <p:sp>
        <p:nvSpPr>
          <p:cNvPr id="2" name="Title 1"/>
          <p:cNvSpPr>
            <a:spLocks noGrp="1"/>
          </p:cNvSpPr>
          <p:nvPr>
            <p:ph type="title" hasCustomPrompt="1"/>
          </p:nvPr>
        </p:nvSpPr>
        <p:spPr>
          <a:xfrm>
            <a:off x="228601" y="0"/>
            <a:ext cx="4123076" cy="1200151"/>
          </a:xfrm>
          <a:noFill/>
          <a:ln>
            <a:noFill/>
          </a:ln>
        </p:spPr>
        <p:txBody>
          <a:bodyPr/>
          <a:lstStyle/>
          <a:p>
            <a:r>
              <a:rPr lang="en-US"/>
              <a:t>Simple Slide</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Rectangle 4">
            <a:extLst>
              <a:ext uri="{FF2B5EF4-FFF2-40B4-BE49-F238E27FC236}">
                <a16:creationId xmlns:a16="http://schemas.microsoft.com/office/drawing/2014/main" id="{59226777-FD63-6741-9F1C-33FE0DDC29FE}"/>
              </a:ext>
            </a:extLst>
          </p:cNvPr>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pic>
        <p:nvPicPr>
          <p:cNvPr id="6" name="Picture 5" descr="white-lgo-NREL-logotype.png">
            <a:extLst>
              <a:ext uri="{FF2B5EF4-FFF2-40B4-BE49-F238E27FC236}">
                <a16:creationId xmlns:a16="http://schemas.microsoft.com/office/drawing/2014/main" id="{D2B074C6-BD2F-F54C-B28F-398C92629BC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 id="2147483697" r:id="rId39"/>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BF78D-DDAA-474D-AE7C-557708A1DCDD}"/>
              </a:ext>
            </a:extLst>
          </p:cNvPr>
          <p:cNvSpPr>
            <a:spLocks noGrp="1"/>
          </p:cNvSpPr>
          <p:nvPr>
            <p:ph type="body" sz="quarter" idx="10"/>
          </p:nvPr>
        </p:nvSpPr>
        <p:spPr/>
        <p:txBody>
          <a:bodyPr/>
          <a:lstStyle/>
          <a:p>
            <a:r>
              <a:rPr lang="en-US" dirty="0"/>
              <a:t>The Renewable Energy Model</a:t>
            </a:r>
          </a:p>
          <a:p>
            <a:pPr algn="ctr"/>
            <a:r>
              <a:rPr lang="en-US" dirty="0"/>
              <a:t>(reV)</a:t>
            </a:r>
          </a:p>
        </p:txBody>
      </p:sp>
      <p:sp>
        <p:nvSpPr>
          <p:cNvPr id="3" name="Text Placeholder 2">
            <a:extLst>
              <a:ext uri="{FF2B5EF4-FFF2-40B4-BE49-F238E27FC236}">
                <a16:creationId xmlns:a16="http://schemas.microsoft.com/office/drawing/2014/main" id="{52CB67E8-9883-7A42-B2E4-4CD8FCF5F924}"/>
              </a:ext>
            </a:extLst>
          </p:cNvPr>
          <p:cNvSpPr>
            <a:spLocks noGrp="1"/>
          </p:cNvSpPr>
          <p:nvPr>
            <p:ph type="body" sz="quarter" idx="11"/>
          </p:nvPr>
        </p:nvSpPr>
        <p:spPr/>
        <p:txBody>
          <a:bodyPr/>
          <a:lstStyle/>
          <a:p>
            <a:r>
              <a:rPr lang="en-US" dirty="0"/>
              <a:t>Katy Waechter, Travis Williams</a:t>
            </a:r>
          </a:p>
        </p:txBody>
      </p:sp>
    </p:spTree>
    <p:extLst>
      <p:ext uri="{BB962C8B-B14F-4D97-AF65-F5344CB8AC3E}">
        <p14:creationId xmlns:p14="http://schemas.microsoft.com/office/powerpoint/2010/main" val="121231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470B910A-7E33-1B4F-B3DC-632D7A2C5B3B}"/>
              </a:ext>
            </a:extLst>
          </p:cNvPr>
          <p:cNvSpPr txBox="1"/>
          <p:nvPr/>
        </p:nvSpPr>
        <p:spPr>
          <a:xfrm>
            <a:off x="410135" y="793376"/>
            <a:ext cx="5264524" cy="4124206"/>
          </a:xfrm>
          <a:prstGeom prst="rect">
            <a:avLst/>
          </a:prstGeom>
          <a:noFill/>
        </p:spPr>
        <p:txBody>
          <a:bodyPr wrap="square" rtlCol="0">
            <a:spAutoFit/>
          </a:bodyPr>
          <a:lstStyle/>
          <a:p>
            <a:r>
              <a:rPr lang="en-US" dirty="0"/>
              <a:t>Thoughts:</a:t>
            </a:r>
          </a:p>
          <a:p>
            <a:endParaRPr lang="en-US" sz="1200" dirty="0"/>
          </a:p>
          <a:p>
            <a:pPr marL="171450" indent="-171450">
              <a:buFont typeface="Arial" panose="020B0604020202020204" pitchFamily="34" charset="0"/>
              <a:buChar char="•"/>
            </a:pPr>
            <a:r>
              <a:rPr lang="en-US" sz="800" dirty="0"/>
              <a:t>General Overview</a:t>
            </a:r>
          </a:p>
          <a:p>
            <a:pPr marL="628650" lvl="1" indent="-171450">
              <a:buFont typeface="Arial" panose="020B0604020202020204" pitchFamily="34" charset="0"/>
              <a:buChar char="•"/>
            </a:pPr>
            <a:r>
              <a:rPr lang="en-US" sz="800" dirty="0"/>
              <a:t> Make sure we define technical potential well, as in this provides the field of options for downstream models to actual place the plants in space and integrate them into an energy system</a:t>
            </a:r>
          </a:p>
          <a:p>
            <a:pPr marL="171450" indent="-171450">
              <a:buFont typeface="Arial" panose="020B0604020202020204" pitchFamily="34" charset="0"/>
              <a:buChar char="•"/>
            </a:pPr>
            <a:r>
              <a:rPr lang="en-US" sz="800" dirty="0"/>
              <a:t>Placement in NREL Modeling Pipeline</a:t>
            </a:r>
          </a:p>
          <a:p>
            <a:pPr marL="171450" indent="-171450">
              <a:buFont typeface="Arial" panose="020B0604020202020204" pitchFamily="34" charset="0"/>
              <a:buChar char="•"/>
            </a:pPr>
            <a:r>
              <a:rPr lang="en-US" sz="800" dirty="0"/>
              <a:t>Describe the model pipeline, then each major module</a:t>
            </a:r>
          </a:p>
          <a:p>
            <a:pPr marL="171450" indent="-171450">
              <a:buFont typeface="Arial" panose="020B0604020202020204" pitchFamily="34" charset="0"/>
              <a:buChar char="•"/>
            </a:pPr>
            <a:r>
              <a:rPr lang="en-US" sz="800" dirty="0"/>
              <a:t>Include a series of plots with the same study area</a:t>
            </a:r>
          </a:p>
          <a:p>
            <a:pPr marL="628650" lvl="1" indent="-171450">
              <a:buFont typeface="Arial" panose="020B0604020202020204" pitchFamily="34" charset="0"/>
              <a:buChar char="•"/>
            </a:pPr>
            <a:r>
              <a:rPr lang="en-US" sz="800" dirty="0"/>
              <a:t>Start with resource at the 2km scale – “Resource”</a:t>
            </a:r>
          </a:p>
          <a:p>
            <a:pPr marL="628650" lvl="1" indent="-171450">
              <a:buFont typeface="Arial" panose="020B0604020202020204" pitchFamily="34" charset="0"/>
              <a:buChar char="•"/>
            </a:pPr>
            <a:r>
              <a:rPr lang="en-US" sz="800" dirty="0"/>
              <a:t>Move to generation at 2km scale – “Generation”</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 </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a:t>
            </a:r>
            <a:r>
              <a:rPr lang="en-US" sz="800" dirty="0" err="1"/>
              <a:t>csvs</a:t>
            </a:r>
            <a:r>
              <a:rPr lang="en-US" sz="800" dirty="0"/>
              <a:t>.</a:t>
            </a:r>
          </a:p>
          <a:p>
            <a:pPr marL="171450" indent="-171450">
              <a:buFont typeface="Arial" panose="020B0604020202020204" pitchFamily="34" charset="0"/>
              <a:buChar char="•"/>
            </a:pPr>
            <a:r>
              <a:rPr lang="en-US" sz="800" dirty="0"/>
              <a:t>Upcoming model features:</a:t>
            </a:r>
          </a:p>
          <a:p>
            <a:pPr marL="628650" lvl="1" indent="-171450">
              <a:buFont typeface="Arial" panose="020B0604020202020204" pitchFamily="34" charset="0"/>
              <a:buChar char="•"/>
            </a:pPr>
            <a:r>
              <a:rPr lang="en-US" sz="800" dirty="0"/>
              <a:t>NRWAL for flexibility</a:t>
            </a:r>
          </a:p>
          <a:p>
            <a:pPr marL="628650" lvl="1" indent="-171450">
              <a:buFont typeface="Arial" panose="020B0604020202020204" pitchFamily="34" charset="0"/>
              <a:buChar char="•"/>
            </a:pPr>
            <a:r>
              <a:rPr lang="en-US" sz="800" dirty="0"/>
              <a:t>”Bespoke” for individual turbine placement</a:t>
            </a:r>
          </a:p>
          <a:p>
            <a:pPr marL="628650" lvl="1" indent="-171450">
              <a:buFont typeface="Arial" panose="020B0604020202020204" pitchFamily="34" charset="0"/>
              <a:buChar char="•"/>
            </a:pPr>
            <a:r>
              <a:rPr lang="en-US" sz="800" dirty="0"/>
              <a:t>Hybrid module for combining wind and solar</a:t>
            </a:r>
            <a:endParaRPr lang="en-US" sz="1200" dirty="0"/>
          </a:p>
        </p:txBody>
      </p:sp>
    </p:spTree>
    <p:extLst>
      <p:ext uri="{BB962C8B-B14F-4D97-AF65-F5344CB8AC3E}">
        <p14:creationId xmlns:p14="http://schemas.microsoft.com/office/powerpoint/2010/main" val="242252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632" y="657755"/>
            <a:ext cx="5433774" cy="1615545"/>
          </a:xfrm>
        </p:spPr>
        <p:txBody>
          <a:bodyPr>
            <a:normAutofit/>
          </a:bodyPr>
          <a:lstStyle/>
          <a:p>
            <a:pPr marL="0" indent="0">
              <a:spcAft>
                <a:spcPts val="600"/>
              </a:spcAft>
              <a:buNone/>
            </a:pPr>
            <a:r>
              <a:rPr lang="en-US" sz="2000" dirty="0" err="1"/>
              <a:t>reV</a:t>
            </a:r>
            <a:r>
              <a:rPr lang="en-US" sz="2000" dirty="0"/>
              <a:t> is a geospatial platform for assessing </a:t>
            </a:r>
            <a:r>
              <a:rPr lang="en-US" sz="2000" b="1" dirty="0"/>
              <a:t>system performance</a:t>
            </a:r>
            <a:r>
              <a:rPr lang="en-US" sz="2000" dirty="0"/>
              <a:t>, </a:t>
            </a:r>
            <a:r>
              <a:rPr lang="en-US" sz="2000" b="1" dirty="0"/>
              <a:t>available capacity</a:t>
            </a:r>
            <a:r>
              <a:rPr lang="en-US" sz="2000" dirty="0"/>
              <a:t>, </a:t>
            </a:r>
            <a:r>
              <a:rPr lang="en-US" sz="2000" b="1" dirty="0"/>
              <a:t>distance to transmission</a:t>
            </a:r>
            <a:r>
              <a:rPr lang="en-US" sz="2000" dirty="0"/>
              <a:t>, and </a:t>
            </a:r>
            <a:r>
              <a:rPr lang="en-US" sz="2000" b="1" dirty="0"/>
              <a:t>total costs</a:t>
            </a:r>
            <a:r>
              <a:rPr lang="en-US" sz="2000" dirty="0"/>
              <a:t> for potential solar and wind energy deployment at regional to continental scales.</a:t>
            </a:r>
          </a:p>
        </p:txBody>
      </p:sp>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1000FE7-B36A-4046-B891-AD9914C29C76}"/>
              </a:ext>
            </a:extLst>
          </p:cNvPr>
          <p:cNvGrpSpPr/>
          <p:nvPr/>
        </p:nvGrpSpPr>
        <p:grpSpPr>
          <a:xfrm>
            <a:off x="1470262" y="2342116"/>
            <a:ext cx="2731788" cy="2477539"/>
            <a:chOff x="1470262" y="2342116"/>
            <a:chExt cx="2731788" cy="2477539"/>
          </a:xfrm>
        </p:grpSpPr>
        <p:sp>
          <p:nvSpPr>
            <p:cNvPr id="16" name="Oval 15">
              <a:extLst>
                <a:ext uri="{FF2B5EF4-FFF2-40B4-BE49-F238E27FC236}">
                  <a16:creationId xmlns:a16="http://schemas.microsoft.com/office/drawing/2014/main" id="{E7AF3D78-D699-9843-BBAC-C10D3FCD54E9}"/>
                </a:ext>
              </a:extLst>
            </p:cNvPr>
            <p:cNvSpPr/>
            <p:nvPr/>
          </p:nvSpPr>
          <p:spPr>
            <a:xfrm>
              <a:off x="1487214" y="3275156"/>
              <a:ext cx="1535431" cy="1535431"/>
            </a:xfrm>
            <a:prstGeom prst="ellipse">
              <a:avLst/>
            </a:prstGeom>
            <a:solidFill>
              <a:schemeClr val="bg2">
                <a:lumMod val="75000"/>
                <a:alpha val="34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0E62E4-074F-DA4D-9525-E6093082EE4A}"/>
                </a:ext>
              </a:extLst>
            </p:cNvPr>
            <p:cNvSpPr txBox="1"/>
            <p:nvPr/>
          </p:nvSpPr>
          <p:spPr>
            <a:xfrm>
              <a:off x="1470262" y="3820847"/>
              <a:ext cx="1164988" cy="523220"/>
            </a:xfrm>
            <a:prstGeom prst="rect">
              <a:avLst/>
            </a:prstGeom>
            <a:noFill/>
          </p:spPr>
          <p:txBody>
            <a:bodyPr wrap="square" rtlCol="0">
              <a:spAutoFit/>
            </a:bodyPr>
            <a:lstStyle/>
            <a:p>
              <a:pPr algn="ctr"/>
              <a:r>
                <a:rPr lang="en-US" sz="1400" dirty="0"/>
                <a:t>Distance to Transmission</a:t>
              </a:r>
            </a:p>
          </p:txBody>
        </p:sp>
        <p:sp>
          <p:nvSpPr>
            <p:cNvPr id="18" name="Oval 17">
              <a:extLst>
                <a:ext uri="{FF2B5EF4-FFF2-40B4-BE49-F238E27FC236}">
                  <a16:creationId xmlns:a16="http://schemas.microsoft.com/office/drawing/2014/main" id="{808CD407-E2F5-A84A-97CC-46F2FA8EE65D}"/>
                </a:ext>
              </a:extLst>
            </p:cNvPr>
            <p:cNvSpPr/>
            <p:nvPr/>
          </p:nvSpPr>
          <p:spPr>
            <a:xfrm>
              <a:off x="2588657" y="3284224"/>
              <a:ext cx="1535431" cy="1535431"/>
            </a:xfrm>
            <a:prstGeom prst="ellipse">
              <a:avLst/>
            </a:prstGeom>
            <a:solidFill>
              <a:schemeClr val="tx2">
                <a:lumMod val="75000"/>
                <a:alpha val="4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FC0EDD-412B-BE44-B596-DFEFD197B192}"/>
                </a:ext>
              </a:extLst>
            </p:cNvPr>
            <p:cNvSpPr txBox="1"/>
            <p:nvPr/>
          </p:nvSpPr>
          <p:spPr>
            <a:xfrm>
              <a:off x="3097054" y="3822385"/>
              <a:ext cx="1104996" cy="523220"/>
            </a:xfrm>
            <a:prstGeom prst="rect">
              <a:avLst/>
            </a:prstGeom>
            <a:noFill/>
          </p:spPr>
          <p:txBody>
            <a:bodyPr wrap="square" rtlCol="0">
              <a:spAutoFit/>
            </a:bodyPr>
            <a:lstStyle/>
            <a:p>
              <a:pPr algn="ctr"/>
              <a:r>
                <a:rPr lang="en-US" sz="1400" dirty="0"/>
                <a:t>Available Capacity</a:t>
              </a:r>
            </a:p>
          </p:txBody>
        </p:sp>
        <p:sp>
          <p:nvSpPr>
            <p:cNvPr id="20" name="Oval 19">
              <a:extLst>
                <a:ext uri="{FF2B5EF4-FFF2-40B4-BE49-F238E27FC236}">
                  <a16:creationId xmlns:a16="http://schemas.microsoft.com/office/drawing/2014/main" id="{E7F20BF6-2C0D-BE44-8381-9D0FE49B4C4A}"/>
                </a:ext>
              </a:extLst>
            </p:cNvPr>
            <p:cNvSpPr/>
            <p:nvPr/>
          </p:nvSpPr>
          <p:spPr>
            <a:xfrm>
              <a:off x="2080469" y="2342116"/>
              <a:ext cx="1535431" cy="1535431"/>
            </a:xfrm>
            <a:prstGeom prst="ellipse">
              <a:avLst/>
            </a:prstGeom>
            <a:solidFill>
              <a:schemeClr val="accent1">
                <a:alpha val="3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B780FC7-4DEE-854D-A672-4AFD55C7C504}"/>
                </a:ext>
              </a:extLst>
            </p:cNvPr>
            <p:cNvSpPr txBox="1"/>
            <p:nvPr/>
          </p:nvSpPr>
          <p:spPr>
            <a:xfrm>
              <a:off x="2278250" y="2575410"/>
              <a:ext cx="1139867" cy="738664"/>
            </a:xfrm>
            <a:prstGeom prst="rect">
              <a:avLst/>
            </a:prstGeom>
            <a:noFill/>
          </p:spPr>
          <p:txBody>
            <a:bodyPr wrap="square" rtlCol="0">
              <a:spAutoFit/>
            </a:bodyPr>
            <a:lstStyle/>
            <a:p>
              <a:pPr algn="ctr"/>
              <a:r>
                <a:rPr lang="en-US" sz="1400" dirty="0"/>
                <a:t>System Performance &amp; Costs</a:t>
              </a:r>
            </a:p>
          </p:txBody>
        </p:sp>
      </p:grpSp>
    </p:spTree>
    <p:extLst>
      <p:ext uri="{BB962C8B-B14F-4D97-AF65-F5344CB8AC3E}">
        <p14:creationId xmlns:p14="http://schemas.microsoft.com/office/powerpoint/2010/main" val="3485368997"/>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RPM Overview" id="{9F674BD5-75F7-B94B-8675-B7D193728156}" vid="{4E4E49FC-10B7-BA49-AAC7-13550D42AF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6b693f7-fb4c-4dde-b6df-b80d1f1746fb">
      <UserInfo>
        <DisplayName>Joshi, Mohit Chandra</DisplayName>
        <AccountId>53</AccountId>
        <AccountType/>
      </UserInfo>
      <UserInfo>
        <DisplayName>Novacheck, Joshua</DisplayName>
        <AccountId>54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2D51D7801CF449834CBFA056CFDE59" ma:contentTypeVersion="12" ma:contentTypeDescription="Create a new document." ma:contentTypeScope="" ma:versionID="ddc9d662d34ae3472c669a47a0425881">
  <xsd:schema xmlns:xsd="http://www.w3.org/2001/XMLSchema" xmlns:xs="http://www.w3.org/2001/XMLSchema" xmlns:p="http://schemas.microsoft.com/office/2006/metadata/properties" xmlns:ns2="a4462e40-ad58-45a0-827b-7e07958d93aa" xmlns:ns3="26b693f7-fb4c-4dde-b6df-b80d1f1746fb" targetNamespace="http://schemas.microsoft.com/office/2006/metadata/properties" ma:root="true" ma:fieldsID="9373521b7cd008cc996af4f4fd45d58f" ns2:_="" ns3:_="">
    <xsd:import namespace="a4462e40-ad58-45a0-827b-7e07958d93aa"/>
    <xsd:import namespace="26b693f7-fb4c-4dde-b6df-b80d1f1746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62e40-ad58-45a0-827b-7e07958d9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b693f7-fb4c-4dde-b6df-b80d1f1746f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D28391-6A4C-433D-B845-812AB7EA2151}">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26b693f7-fb4c-4dde-b6df-b80d1f1746fb"/>
    <ds:schemaRef ds:uri="a4462e40-ad58-45a0-827b-7e07958d93aa"/>
  </ds:schemaRefs>
</ds:datastoreItem>
</file>

<file path=customXml/itemProps2.xml><?xml version="1.0" encoding="utf-8"?>
<ds:datastoreItem xmlns:ds="http://schemas.openxmlformats.org/officeDocument/2006/customXml" ds:itemID="{79E421C7-EA32-4155-96C4-3366D78C68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62e40-ad58-45a0-827b-7e07958d93aa"/>
    <ds:schemaRef ds:uri="26b693f7-fb4c-4dde-b6df-b80d1f1746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23CEA8-3202-450F-8F68-60E7BBDC9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5110</TotalTime>
  <Words>386</Words>
  <Application>Microsoft Macintosh PowerPoint</Application>
  <PresentationFormat>On-screen Show (16:9)</PresentationFormat>
  <Paragraphs>44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Courier New</vt:lpstr>
      <vt:lpstr>Wingdings</vt:lpstr>
      <vt:lpstr>Office Theme</vt:lpstr>
      <vt:lpstr>PowerPoint Presentation</vt:lpstr>
      <vt:lpstr>The Renewable Energy Potential Model</vt:lpstr>
      <vt:lpstr>The Renewable Energy Potential (V)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Williams, Travis</cp:lastModifiedBy>
  <cp:revision>111</cp:revision>
  <cp:lastPrinted>2018-01-04T20:30:58Z</cp:lastPrinted>
  <dcterms:created xsi:type="dcterms:W3CDTF">2019-02-01T22:56:44Z</dcterms:created>
  <dcterms:modified xsi:type="dcterms:W3CDTF">2022-01-27T02:38:17Z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0x0101000D2D51D7801CF449834CBFA056CFDE59</vt:lpwstr>
  </property>
</Properties>
</file>