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502" r:id="rId6"/>
    <p:sldId id="501" r:id="rId7"/>
    <p:sldId id="506" r:id="rId8"/>
    <p:sldId id="509" r:id="rId9"/>
    <p:sldId id="503" r:id="rId10"/>
    <p:sldId id="504" r:id="rId11"/>
    <p:sldId id="505" r:id="rId12"/>
    <p:sldId id="507" r:id="rId13"/>
    <p:sldId id="508" r:id="rId14"/>
    <p:sldId id="510" r:id="rId15"/>
    <p:sldId id="511" r:id="rId16"/>
    <p:sldId id="51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226EC49C-2D6B-6148-A6BB-58127074294E}">
          <p14:sldIdLst>
            <p14:sldId id="256"/>
          </p14:sldIdLst>
        </p14:section>
        <p14:section name="High Level reV Overview" id="{FE697291-89B1-864B-AC2A-A176665B13F4}">
          <p14:sldIdLst>
            <p14:sldId id="502"/>
            <p14:sldId id="501"/>
            <p14:sldId id="506"/>
            <p14:sldId id="509"/>
            <p14:sldId id="503"/>
            <p14:sldId id="504"/>
            <p14:sldId id="505"/>
            <p14:sldId id="507"/>
            <p14:sldId id="508"/>
            <p14:sldId id="510"/>
            <p14:sldId id="511"/>
            <p14:sldId id="51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4706"/>
    <a:srgbClr val="8B3805"/>
    <a:srgbClr val="004F7F"/>
    <a:srgbClr val="0080CD"/>
    <a:srgbClr val="00609A"/>
    <a:srgbClr val="0070B3"/>
    <a:srgbClr val="008F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p:restoredTop sz="84629"/>
  </p:normalViewPr>
  <p:slideViewPr>
    <p:cSldViewPr snapToGrid="0" snapToObjects="1">
      <p:cViewPr varScale="1">
        <p:scale>
          <a:sx n="190" d="100"/>
          <a:sy n="190" d="100"/>
        </p:scale>
        <p:origin x="208" y="816"/>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notesViewPr>
    <p:cSldViewPr snapToGrid="0" snapToObjects="1">
      <p:cViewPr varScale="1">
        <p:scale>
          <a:sx n="121" d="100"/>
          <a:sy n="121" d="100"/>
        </p:scale>
        <p:origin x="27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86121E-210D-CD48-A2BA-F25C62E17C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53867-F4D2-EE49-966E-D1BDCEB895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EB352-001E-784A-9C8B-30A1F944DD28}" type="datetimeFigureOut">
              <a:rPr lang="en-US" smtClean="0"/>
              <a:t>2/3/22</a:t>
            </a:fld>
            <a:endParaRPr lang="en-US"/>
          </a:p>
        </p:txBody>
      </p:sp>
      <p:sp>
        <p:nvSpPr>
          <p:cNvPr id="4" name="Footer Placeholder 3">
            <a:extLst>
              <a:ext uri="{FF2B5EF4-FFF2-40B4-BE49-F238E27FC236}">
                <a16:creationId xmlns:a16="http://schemas.microsoft.com/office/drawing/2014/main" id="{A8AE4C14-85FA-4E40-AF7F-2BC8316A6A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F4D8DE-490E-E345-9E3B-F54E25DAB2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0DDEF1-C3D3-4E4F-9F35-421F4AF09CBE}" type="slidenum">
              <a:rPr lang="en-US" smtClean="0"/>
              <a:t>‹#›</a:t>
            </a:fld>
            <a:endParaRPr lang="en-US"/>
          </a:p>
        </p:txBody>
      </p:sp>
    </p:spTree>
    <p:extLst>
      <p:ext uri="{BB962C8B-B14F-4D97-AF65-F5344CB8AC3E}">
        <p14:creationId xmlns:p14="http://schemas.microsoft.com/office/powerpoint/2010/main" val="2047066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2/3/22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a:t>
            </a:fld>
            <a:endParaRPr lang="en-US"/>
          </a:p>
        </p:txBody>
      </p:sp>
    </p:spTree>
    <p:extLst>
      <p:ext uri="{BB962C8B-B14F-4D97-AF65-F5344CB8AC3E}">
        <p14:creationId xmlns:p14="http://schemas.microsoft.com/office/powerpoint/2010/main" val="726611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10</a:t>
            </a:fld>
            <a:endParaRPr lang="en-US"/>
          </a:p>
        </p:txBody>
      </p:sp>
    </p:spTree>
    <p:extLst>
      <p:ext uri="{BB962C8B-B14F-4D97-AF65-F5344CB8AC3E}">
        <p14:creationId xmlns:p14="http://schemas.microsoft.com/office/powerpoint/2010/main" val="248141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11</a:t>
            </a:fld>
            <a:endParaRPr lang="en-US"/>
          </a:p>
        </p:txBody>
      </p:sp>
    </p:spTree>
    <p:extLst>
      <p:ext uri="{BB962C8B-B14F-4D97-AF65-F5344CB8AC3E}">
        <p14:creationId xmlns:p14="http://schemas.microsoft.com/office/powerpoint/2010/main" val="412079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12</a:t>
            </a:fld>
            <a:endParaRPr lang="en-US"/>
          </a:p>
        </p:txBody>
      </p:sp>
    </p:spTree>
    <p:extLst>
      <p:ext uri="{BB962C8B-B14F-4D97-AF65-F5344CB8AC3E}">
        <p14:creationId xmlns:p14="http://schemas.microsoft.com/office/powerpoint/2010/main" val="1823780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13</a:t>
            </a:fld>
            <a:endParaRPr lang="en-US"/>
          </a:p>
        </p:txBody>
      </p:sp>
    </p:spTree>
    <p:extLst>
      <p:ext uri="{BB962C8B-B14F-4D97-AF65-F5344CB8AC3E}">
        <p14:creationId xmlns:p14="http://schemas.microsoft.com/office/powerpoint/2010/main" val="419958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2</a:t>
            </a:fld>
            <a:endParaRPr lang="en-US"/>
          </a:p>
        </p:txBody>
      </p:sp>
    </p:spTree>
    <p:extLst>
      <p:ext uri="{BB962C8B-B14F-4D97-AF65-F5344CB8AC3E}">
        <p14:creationId xmlns:p14="http://schemas.microsoft.com/office/powerpoint/2010/main" val="250007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3</a:t>
            </a:fld>
            <a:endParaRPr lang="en-US"/>
          </a:p>
        </p:txBody>
      </p:sp>
    </p:spTree>
    <p:extLst>
      <p:ext uri="{BB962C8B-B14F-4D97-AF65-F5344CB8AC3E}">
        <p14:creationId xmlns:p14="http://schemas.microsoft.com/office/powerpoint/2010/main" val="429247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4</a:t>
            </a:fld>
            <a:endParaRPr lang="en-US"/>
          </a:p>
        </p:txBody>
      </p:sp>
    </p:spTree>
    <p:extLst>
      <p:ext uri="{BB962C8B-B14F-4D97-AF65-F5344CB8AC3E}">
        <p14:creationId xmlns:p14="http://schemas.microsoft.com/office/powerpoint/2010/main" val="117713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5</a:t>
            </a:fld>
            <a:endParaRPr lang="en-US"/>
          </a:p>
        </p:txBody>
      </p:sp>
    </p:spTree>
    <p:extLst>
      <p:ext uri="{BB962C8B-B14F-4D97-AF65-F5344CB8AC3E}">
        <p14:creationId xmlns:p14="http://schemas.microsoft.com/office/powerpoint/2010/main" val="226484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6</a:t>
            </a:fld>
            <a:endParaRPr lang="en-US"/>
          </a:p>
        </p:txBody>
      </p:sp>
    </p:spTree>
    <p:extLst>
      <p:ext uri="{BB962C8B-B14F-4D97-AF65-F5344CB8AC3E}">
        <p14:creationId xmlns:p14="http://schemas.microsoft.com/office/powerpoint/2010/main" val="1897925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7</a:t>
            </a:fld>
            <a:endParaRPr lang="en-US"/>
          </a:p>
        </p:txBody>
      </p:sp>
    </p:spTree>
    <p:extLst>
      <p:ext uri="{BB962C8B-B14F-4D97-AF65-F5344CB8AC3E}">
        <p14:creationId xmlns:p14="http://schemas.microsoft.com/office/powerpoint/2010/main" val="304231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8</a:t>
            </a:fld>
            <a:endParaRPr lang="en-US"/>
          </a:p>
        </p:txBody>
      </p:sp>
    </p:spTree>
    <p:extLst>
      <p:ext uri="{BB962C8B-B14F-4D97-AF65-F5344CB8AC3E}">
        <p14:creationId xmlns:p14="http://schemas.microsoft.com/office/powerpoint/2010/main" val="2535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9</a:t>
            </a:fld>
            <a:endParaRPr lang="en-US"/>
          </a:p>
        </p:txBody>
      </p:sp>
    </p:spTree>
    <p:extLst>
      <p:ext uri="{BB962C8B-B14F-4D97-AF65-F5344CB8AC3E}">
        <p14:creationId xmlns:p14="http://schemas.microsoft.com/office/powerpoint/2010/main" val="1003960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9144000" cy="549302"/>
          </a:xfrm>
          <a:prstGeom prst="rect">
            <a:avLst/>
          </a:prstGeom>
        </p:spPr>
      </p:pic>
      <p:sp>
        <p:nvSpPr>
          <p:cNvPr id="3" name="Content Placeholder 2"/>
          <p:cNvSpPr>
            <a:spLocks noGrp="1"/>
          </p:cNvSpPr>
          <p:nvPr>
            <p:ph idx="1" hasCustomPrompt="1"/>
          </p:nvPr>
        </p:nvSpPr>
        <p:spPr/>
        <p:txBody>
          <a:bodyPr/>
          <a:lstStyle>
            <a:lvl1pPr>
              <a:defRPr sz="2100">
                <a:solidFill>
                  <a:srgbClr val="353A3E"/>
                </a:solidFill>
              </a:defRPr>
            </a:lvl1pPr>
            <a:lvl2pPr>
              <a:buSzPct val="80000"/>
              <a:buFont typeface="Courier New" pitchFamily="49" charset="0"/>
              <a:buChar char="o"/>
              <a:defRPr sz="195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71677"/>
            <a:ext cx="8229600" cy="425196"/>
          </a:xfrm>
        </p:spPr>
        <p:txBody>
          <a:bodyPr>
            <a:normAutofit/>
          </a:bodyPr>
          <a:lstStyle>
            <a:lvl1pPr algn="l">
              <a:defRPr sz="2100">
                <a:solidFill>
                  <a:schemeClr val="bg1"/>
                </a:solidFill>
                <a:latin typeface="Calibri"/>
                <a:cs typeface="Calibri"/>
              </a:defRPr>
            </a:lvl1pPr>
          </a:lstStyle>
          <a:p>
            <a:r>
              <a:rPr lang="en-US" dirty="0"/>
              <a:t>CLICK TO EDIT MASTER TITLE STYLE</a:t>
            </a:r>
          </a:p>
        </p:txBody>
      </p:sp>
      <p:sp>
        <p:nvSpPr>
          <p:cNvPr id="7" name="Rectangle 6"/>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sp>
        <p:nvSpPr>
          <p:cNvPr id="9" name="TextBox 8"/>
          <p:cNvSpPr txBox="1"/>
          <p:nvPr userDrawn="1"/>
        </p:nvSpPr>
        <p:spPr>
          <a:xfrm>
            <a:off x="8494024" y="4991806"/>
            <a:ext cx="284052" cy="190501"/>
          </a:xfrm>
          <a:prstGeom prst="rect">
            <a:avLst/>
          </a:prstGeom>
          <a:noFill/>
        </p:spPr>
        <p:txBody>
          <a:bodyPr wrap="none" rtlCol="0">
            <a:spAutoFit/>
          </a:bodyPr>
          <a:lstStyle/>
          <a:p>
            <a:pPr algn="r"/>
            <a:fld id="{1EACFCF3-982C-4B40-877B-11AE90AD0EA1}" type="slidenum">
              <a:rPr lang="en-US" sz="638" smtClean="0">
                <a:solidFill>
                  <a:schemeClr val="bg1"/>
                </a:solidFill>
                <a:latin typeface="Arial"/>
              </a:rPr>
              <a:t>‹#›</a:t>
            </a:fld>
            <a:endParaRPr lang="en-US" sz="638" dirty="0">
              <a:solidFill>
                <a:schemeClr val="bg1"/>
              </a:solidFill>
              <a:latin typeface="Arial"/>
            </a:endParaRPr>
          </a:p>
        </p:txBody>
      </p:sp>
      <p:pic>
        <p:nvPicPr>
          <p:cNvPr id="10" name="Picture 9" descr="white-lgo-NREL-logotyp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38072596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D21C47-6997-4047-8040-A0647FBD9D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580276" cy="1244817"/>
          </a:xfrm>
          <a:prstGeom prst="rect">
            <a:avLst/>
          </a:prstGeom>
        </p:spPr>
      </p:pic>
      <p:sp>
        <p:nvSpPr>
          <p:cNvPr id="2" name="Title 1"/>
          <p:cNvSpPr>
            <a:spLocks noGrp="1"/>
          </p:cNvSpPr>
          <p:nvPr>
            <p:ph type="title" hasCustomPrompt="1"/>
          </p:nvPr>
        </p:nvSpPr>
        <p:spPr>
          <a:xfrm>
            <a:off x="228601" y="0"/>
            <a:ext cx="4123076" cy="1200151"/>
          </a:xfrm>
          <a:noFill/>
          <a:ln>
            <a:noFill/>
          </a:ln>
        </p:spPr>
        <p:txBody>
          <a:bodyPr/>
          <a:lstStyle/>
          <a:p>
            <a:r>
              <a:rPr lang="en-US"/>
              <a:t>Simple Slide</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5" name="Rectangle 4">
            <a:extLst>
              <a:ext uri="{FF2B5EF4-FFF2-40B4-BE49-F238E27FC236}">
                <a16:creationId xmlns:a16="http://schemas.microsoft.com/office/drawing/2014/main" id="{59226777-FD63-6741-9F1C-33FE0DDC29FE}"/>
              </a:ext>
            </a:extLst>
          </p:cNvPr>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pic>
        <p:nvPicPr>
          <p:cNvPr id="6" name="Picture 5" descr="white-lgo-NREL-logotype.png">
            <a:extLst>
              <a:ext uri="{FF2B5EF4-FFF2-40B4-BE49-F238E27FC236}">
                <a16:creationId xmlns:a16="http://schemas.microsoft.com/office/drawing/2014/main" id="{D2B074C6-BD2F-F54C-B28F-398C92629BC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 id="2147483697" r:id="rId39"/>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BF78D-DDAA-474D-AE7C-557708A1DCDD}"/>
              </a:ext>
            </a:extLst>
          </p:cNvPr>
          <p:cNvSpPr>
            <a:spLocks noGrp="1"/>
          </p:cNvSpPr>
          <p:nvPr>
            <p:ph type="body" sz="quarter" idx="10"/>
          </p:nvPr>
        </p:nvSpPr>
        <p:spPr/>
        <p:txBody>
          <a:bodyPr/>
          <a:lstStyle/>
          <a:p>
            <a:r>
              <a:rPr lang="en-US" dirty="0"/>
              <a:t>The Renewable Energy Model</a:t>
            </a:r>
          </a:p>
          <a:p>
            <a:pPr algn="ctr"/>
            <a:r>
              <a:rPr lang="en-US" dirty="0"/>
              <a:t>(reV)</a:t>
            </a:r>
          </a:p>
        </p:txBody>
      </p:sp>
      <p:sp>
        <p:nvSpPr>
          <p:cNvPr id="3" name="Text Placeholder 2">
            <a:extLst>
              <a:ext uri="{FF2B5EF4-FFF2-40B4-BE49-F238E27FC236}">
                <a16:creationId xmlns:a16="http://schemas.microsoft.com/office/drawing/2014/main" id="{52CB67E8-9883-7A42-B2E4-4CD8FCF5F924}"/>
              </a:ext>
            </a:extLst>
          </p:cNvPr>
          <p:cNvSpPr>
            <a:spLocks noGrp="1"/>
          </p:cNvSpPr>
          <p:nvPr>
            <p:ph type="body" sz="quarter" idx="11"/>
          </p:nvPr>
        </p:nvSpPr>
        <p:spPr/>
        <p:txBody>
          <a:bodyPr/>
          <a:lstStyle/>
          <a:p>
            <a:r>
              <a:rPr lang="en-US" dirty="0"/>
              <a:t>Katy Waechter, Travis Williams</a:t>
            </a:r>
          </a:p>
        </p:txBody>
      </p:sp>
    </p:spTree>
    <p:extLst>
      <p:ext uri="{BB962C8B-B14F-4D97-AF65-F5344CB8AC3E}">
        <p14:creationId xmlns:p14="http://schemas.microsoft.com/office/powerpoint/2010/main" val="121231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5330428" cy="923330"/>
          </a:xfrm>
          <a:prstGeom prst="rect">
            <a:avLst/>
          </a:prstGeom>
          <a:noFill/>
        </p:spPr>
        <p:txBody>
          <a:bodyPr wrap="square" rtlCol="0">
            <a:spAutoFit/>
          </a:bodyPr>
          <a:lstStyle/>
          <a:p>
            <a:r>
              <a:rPr lang="en-US" dirty="0"/>
              <a:t>Note some limitations for reV (i.e. the outputs we get</a:t>
            </a:r>
          </a:p>
          <a:p>
            <a:r>
              <a:rPr lang="en-US" dirty="0"/>
              <a:t>are only as good as the inputs). It require a good deal of data collection and preprocessing.</a:t>
            </a:r>
          </a:p>
        </p:txBody>
      </p:sp>
    </p:spTree>
    <p:extLst>
      <p:ext uri="{BB962C8B-B14F-4D97-AF65-F5344CB8AC3E}">
        <p14:creationId xmlns:p14="http://schemas.microsoft.com/office/powerpoint/2010/main" val="141335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5330428" cy="646331"/>
          </a:xfrm>
          <a:prstGeom prst="rect">
            <a:avLst/>
          </a:prstGeom>
          <a:noFill/>
        </p:spPr>
        <p:txBody>
          <a:bodyPr wrap="square" rtlCol="0">
            <a:spAutoFit/>
          </a:bodyPr>
          <a:lstStyle/>
          <a:p>
            <a:r>
              <a:rPr lang="en-US" dirty="0"/>
              <a:t>With the caveat above, show an example output of each module with our Morocco runs.</a:t>
            </a:r>
          </a:p>
        </p:txBody>
      </p:sp>
      <p:sp>
        <p:nvSpPr>
          <p:cNvPr id="2" name="Rectangle 1">
            <a:extLst>
              <a:ext uri="{FF2B5EF4-FFF2-40B4-BE49-F238E27FC236}">
                <a16:creationId xmlns:a16="http://schemas.microsoft.com/office/drawing/2014/main" id="{0DBBA41E-7CEB-F64E-8DD1-C7850D3B2155}"/>
              </a:ext>
            </a:extLst>
          </p:cNvPr>
          <p:cNvSpPr/>
          <p:nvPr/>
        </p:nvSpPr>
        <p:spPr>
          <a:xfrm>
            <a:off x="341618" y="1558577"/>
            <a:ext cx="4572000" cy="2431435"/>
          </a:xfrm>
          <a:prstGeom prst="rect">
            <a:avLst/>
          </a:prstGeom>
        </p:spPr>
        <p:txBody>
          <a:bodyPr>
            <a:spAutoFit/>
          </a:bodyPr>
          <a:lstStyle/>
          <a:p>
            <a:pPr marL="628650" lvl="1" indent="-171450">
              <a:buFont typeface="Arial" panose="020B0604020202020204" pitchFamily="34" charset="0"/>
              <a:buChar char="•"/>
            </a:pPr>
            <a:r>
              <a:rPr lang="en-US" sz="800" dirty="0"/>
              <a:t>Start with resource at the 2km scale – “Resource” – show aggregate diurnal timeseries plot</a:t>
            </a:r>
          </a:p>
          <a:p>
            <a:pPr marL="628650" lvl="1" indent="-171450">
              <a:buFont typeface="Arial" panose="020B0604020202020204" pitchFamily="34" charset="0"/>
              <a:buChar char="•"/>
            </a:pPr>
            <a:r>
              <a:rPr lang="en-US" sz="800" dirty="0"/>
              <a:t>Move to generation at 2km scale – “Generation” – show aggregate diurnal timeseries plot</a:t>
            </a:r>
          </a:p>
          <a:p>
            <a:pPr marL="628650" lvl="1" indent="-171450">
              <a:buFont typeface="Arial" panose="020B0604020202020204" pitchFamily="34" charset="0"/>
              <a:buChar char="•"/>
            </a:pPr>
            <a:r>
              <a:rPr lang="en-US" sz="800" dirty="0"/>
              <a:t>Move to aggregation at 11.5km scale – “Aggregation”</a:t>
            </a:r>
          </a:p>
          <a:p>
            <a:pPr marL="1085850" lvl="2" indent="-171450">
              <a:buFont typeface="Arial" panose="020B0604020202020204" pitchFamily="34" charset="0"/>
              <a:buChar char="•"/>
            </a:pPr>
            <a:r>
              <a:rPr lang="en-US" sz="800" dirty="0"/>
              <a:t>Keep 2km grid cells within</a:t>
            </a:r>
          </a:p>
          <a:p>
            <a:pPr marL="628650" lvl="1" indent="-171450">
              <a:buFont typeface="Arial" panose="020B0604020202020204" pitchFamily="34" charset="0"/>
              <a:buChar char="•"/>
            </a:pPr>
            <a:r>
              <a:rPr lang="en-US" sz="800" dirty="0"/>
              <a:t>Move to exclusions at 90m scale – “Exclusions”</a:t>
            </a:r>
          </a:p>
          <a:p>
            <a:pPr marL="1085850" lvl="2" indent="-171450">
              <a:buFont typeface="Arial" panose="020B0604020202020204" pitchFamily="34" charset="0"/>
              <a:buChar char="•"/>
            </a:pPr>
            <a:r>
              <a:rPr lang="en-US" sz="800" dirty="0"/>
              <a:t>Keep 11.5km grid, replace 2km grid with 90m grid</a:t>
            </a:r>
          </a:p>
          <a:p>
            <a:pPr marL="628650" lvl="1" indent="-171450">
              <a:buFont typeface="Arial" panose="020B0604020202020204" pitchFamily="34" charset="0"/>
              <a:buChar char="•"/>
            </a:pPr>
            <a:r>
              <a:rPr lang="en-US" sz="800" dirty="0"/>
              <a:t>Move to trans features back at the 11.5km scale – “Supply-curve”</a:t>
            </a:r>
          </a:p>
          <a:p>
            <a:pPr marL="1085850" lvl="2" indent="-171450">
              <a:buFont typeface="Arial" panose="020B0604020202020204" pitchFamily="34" charset="0"/>
              <a:buChar char="•"/>
            </a:pPr>
            <a:r>
              <a:rPr lang="en-US" sz="800" dirty="0"/>
              <a:t>Keep 1.5km grid, remove 90m grid, add transmission features</a:t>
            </a:r>
          </a:p>
          <a:p>
            <a:pPr marL="628650" lvl="1" indent="-171450">
              <a:buFont typeface="Arial" panose="020B0604020202020204" pitchFamily="34" charset="0"/>
              <a:buChar char="•"/>
            </a:pPr>
            <a:r>
              <a:rPr lang="en-US" sz="800" dirty="0"/>
              <a:t>Move to trans connections at 11.5km grid – “Supply-Curve”</a:t>
            </a:r>
          </a:p>
          <a:p>
            <a:pPr marL="1085850" lvl="2" indent="-171450">
              <a:buFont typeface="Arial" panose="020B0604020202020204" pitchFamily="34" charset="0"/>
              <a:buChar char="•"/>
            </a:pPr>
            <a:r>
              <a:rPr lang="en-US" sz="800" dirty="0"/>
              <a:t>Keep features show potential connections</a:t>
            </a:r>
          </a:p>
          <a:p>
            <a:pPr marL="628650" lvl="1" indent="-171450">
              <a:buFont typeface="Arial" panose="020B0604020202020204" pitchFamily="34" charset="0"/>
              <a:buChar char="•"/>
            </a:pPr>
            <a:r>
              <a:rPr lang="en-US" sz="800" dirty="0"/>
              <a:t>Move to trans assignment at 11.5km grid -  “Supply-Curve”</a:t>
            </a:r>
          </a:p>
          <a:p>
            <a:pPr marL="1085850" lvl="2" indent="-171450">
              <a:buFont typeface="Arial" panose="020B0604020202020204" pitchFamily="34" charset="0"/>
              <a:buChar char="•"/>
            </a:pPr>
            <a:r>
              <a:rPr lang="en-US" sz="800" dirty="0"/>
              <a:t>Remove other options, keep cheapest, or else keep top sorted option</a:t>
            </a:r>
          </a:p>
          <a:p>
            <a:pPr marL="628650" lvl="1" indent="-171450">
              <a:buFont typeface="Arial" panose="020B0604020202020204" pitchFamily="34" charset="0"/>
              <a:buChar char="•"/>
            </a:pPr>
            <a:r>
              <a:rPr lang="en-US" sz="800" dirty="0"/>
              <a:t>Move to rep-profiles – “Rep-Profiles”</a:t>
            </a:r>
          </a:p>
          <a:p>
            <a:pPr marL="1085850" lvl="2" indent="-171450">
              <a:buFont typeface="Arial" panose="020B0604020202020204" pitchFamily="34" charset="0"/>
              <a:buChar char="•"/>
            </a:pPr>
            <a:r>
              <a:rPr lang="en-US" sz="800" dirty="0"/>
              <a:t>Remove trans features, add 2km grid back in</a:t>
            </a:r>
          </a:p>
          <a:p>
            <a:pPr marL="628650" lvl="1" indent="-171450">
              <a:buFont typeface="Arial" panose="020B0604020202020204" pitchFamily="34" charset="0"/>
              <a:buChar char="•"/>
            </a:pPr>
            <a:r>
              <a:rPr lang="en-US" sz="800" dirty="0"/>
              <a:t>Move to rep-profiles selection with </a:t>
            </a:r>
            <a:r>
              <a:rPr lang="en-US" sz="800" dirty="0" err="1"/>
              <a:t>meanoid</a:t>
            </a:r>
            <a:r>
              <a:rPr lang="en-US" sz="800" dirty="0"/>
              <a:t> – “Rep-Profiles”. </a:t>
            </a:r>
          </a:p>
          <a:p>
            <a:pPr marL="1085850" lvl="2" indent="-171450">
              <a:buFont typeface="Arial" panose="020B0604020202020204" pitchFamily="34" charset="0"/>
              <a:buChar char="•"/>
            </a:pPr>
            <a:r>
              <a:rPr lang="en-US" sz="800" dirty="0"/>
              <a:t>Highlight singular point chosen, add time series graph</a:t>
            </a:r>
          </a:p>
          <a:p>
            <a:pPr marL="628650" lvl="1" indent="-171450">
              <a:buFont typeface="Arial" panose="020B0604020202020204" pitchFamily="34" charset="0"/>
              <a:buChar char="•"/>
            </a:pPr>
            <a:r>
              <a:rPr lang="en-US" sz="800" dirty="0"/>
              <a:t>Move to rep-profiles selection with aggregation– “Rep-Profiles”.</a:t>
            </a:r>
          </a:p>
          <a:p>
            <a:pPr marL="1085850" lvl="2" indent="-171450">
              <a:buFont typeface="Arial" panose="020B0604020202020204" pitchFamily="34" charset="0"/>
              <a:buChar char="•"/>
            </a:pPr>
            <a:r>
              <a:rPr lang="en-US" sz="800" dirty="0"/>
              <a:t>Highlight all 2km points, add time series graph</a:t>
            </a:r>
          </a:p>
          <a:p>
            <a:pPr marL="628650" lvl="1" indent="-171450">
              <a:buFont typeface="Arial" panose="020B0604020202020204" pitchFamily="34" charset="0"/>
              <a:buChar char="•"/>
            </a:pPr>
            <a:r>
              <a:rPr lang="en-US" sz="800" dirty="0"/>
              <a:t>Zoom out to national view, show icon for hdf5s and CSVs.</a:t>
            </a:r>
          </a:p>
        </p:txBody>
      </p:sp>
    </p:spTree>
    <p:extLst>
      <p:ext uri="{BB962C8B-B14F-4D97-AF65-F5344CB8AC3E}">
        <p14:creationId xmlns:p14="http://schemas.microsoft.com/office/powerpoint/2010/main" val="187944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369332"/>
          </a:xfrm>
          <a:prstGeom prst="rect">
            <a:avLst/>
          </a:prstGeom>
          <a:noFill/>
        </p:spPr>
        <p:txBody>
          <a:bodyPr wrap="square" rtlCol="0">
            <a:spAutoFit/>
          </a:bodyPr>
          <a:lstStyle/>
          <a:p>
            <a:r>
              <a:rPr lang="en-US" dirty="0"/>
              <a:t>New/Developing Functionality</a:t>
            </a:r>
          </a:p>
        </p:txBody>
      </p:sp>
      <p:sp>
        <p:nvSpPr>
          <p:cNvPr id="2" name="TextBox 1">
            <a:extLst>
              <a:ext uri="{FF2B5EF4-FFF2-40B4-BE49-F238E27FC236}">
                <a16:creationId xmlns:a16="http://schemas.microsoft.com/office/drawing/2014/main" id="{CB6E9529-1D57-BC4C-9658-E912B7B46022}"/>
              </a:ext>
            </a:extLst>
          </p:cNvPr>
          <p:cNvSpPr txBox="1"/>
          <p:nvPr/>
        </p:nvSpPr>
        <p:spPr>
          <a:xfrm>
            <a:off x="457199" y="1420051"/>
            <a:ext cx="4908176" cy="3139321"/>
          </a:xfrm>
          <a:prstGeom prst="rect">
            <a:avLst/>
          </a:prstGeom>
          <a:noFill/>
        </p:spPr>
        <p:txBody>
          <a:bodyPr wrap="square" rtlCol="0">
            <a:spAutoFit/>
          </a:bodyPr>
          <a:lstStyle/>
          <a:p>
            <a:pPr marL="285750" indent="-285750">
              <a:buFontTx/>
              <a:buChar char="-"/>
            </a:pPr>
            <a:r>
              <a:rPr lang="en-US" dirty="0"/>
              <a:t>NRWAL:</a:t>
            </a:r>
          </a:p>
          <a:p>
            <a:pPr marL="742950" lvl="1" indent="-285750">
              <a:buFontTx/>
              <a:buChar char="-"/>
            </a:pPr>
            <a:r>
              <a:rPr lang="en-US" sz="1200" dirty="0"/>
              <a:t>Mainly designed for offshore costs.</a:t>
            </a:r>
          </a:p>
          <a:p>
            <a:pPr marL="742950" lvl="1" indent="-285750">
              <a:buFontTx/>
              <a:buChar char="-"/>
            </a:pPr>
            <a:r>
              <a:rPr lang="en-US" sz="1200" dirty="0"/>
              <a:t>Provides a way to incorporate mathematical relationships into reV outputs. </a:t>
            </a:r>
          </a:p>
          <a:p>
            <a:pPr marL="285750" indent="-285750">
              <a:buFontTx/>
              <a:buChar char="-"/>
            </a:pPr>
            <a:r>
              <a:rPr lang="en-US" dirty="0"/>
              <a:t>“Bespoke” Wind Turbine Placement:</a:t>
            </a:r>
          </a:p>
          <a:p>
            <a:pPr marL="742950" lvl="1" indent="-285750">
              <a:buFontTx/>
              <a:buChar char="-"/>
            </a:pPr>
            <a:r>
              <a:rPr lang="en-US" sz="1200" dirty="0"/>
              <a:t>Dynamically placing turbines in the ground</a:t>
            </a:r>
          </a:p>
          <a:p>
            <a:pPr marL="742950" lvl="1" indent="-285750">
              <a:buFontTx/>
              <a:buChar char="-"/>
            </a:pPr>
            <a:r>
              <a:rPr lang="en-US" sz="1200" dirty="0"/>
              <a:t>Optimizes placement based on the wind strength, direction, land availability and an objective function (max profit, max generation, least cost). </a:t>
            </a:r>
          </a:p>
          <a:p>
            <a:pPr marL="285750" indent="-285750">
              <a:buFontTx/>
              <a:buChar char="-"/>
            </a:pPr>
            <a:r>
              <a:rPr lang="en-US" dirty="0"/>
              <a:t>“Hybrid” Plants:</a:t>
            </a:r>
          </a:p>
          <a:p>
            <a:pPr marL="742950" lvl="1" indent="-285750">
              <a:buFontTx/>
              <a:buChar char="-"/>
            </a:pPr>
            <a:r>
              <a:rPr lang="en-US" sz="1200" dirty="0"/>
              <a:t>Combines wind and solar profiles with user-defined ratios.</a:t>
            </a:r>
          </a:p>
          <a:p>
            <a:pPr marL="742950" lvl="1" indent="-285750">
              <a:buFontTx/>
              <a:buChar char="-"/>
            </a:pPr>
            <a:r>
              <a:rPr lang="en-US" sz="1200" dirty="0"/>
              <a:t>Brand new as of this month</a:t>
            </a:r>
          </a:p>
          <a:p>
            <a:pPr marL="742950" lvl="1" indent="-285750">
              <a:buFontTx/>
              <a:buChar char="-"/>
            </a:pPr>
            <a:r>
              <a:rPr lang="en-US" sz="1200" dirty="0"/>
              <a:t>Once you have the profiles you can treat them as a generation file in the aggregation module.</a:t>
            </a:r>
          </a:p>
          <a:p>
            <a:pPr marL="742950" lvl="1" indent="-285750">
              <a:buFontTx/>
              <a:buChar char="-"/>
            </a:pPr>
            <a:endParaRPr lang="en-US" sz="1200" dirty="0"/>
          </a:p>
        </p:txBody>
      </p:sp>
    </p:spTree>
    <p:extLst>
      <p:ext uri="{BB962C8B-B14F-4D97-AF65-F5344CB8AC3E}">
        <p14:creationId xmlns:p14="http://schemas.microsoft.com/office/powerpoint/2010/main" val="162452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369332"/>
          </a:xfrm>
          <a:prstGeom prst="rect">
            <a:avLst/>
          </a:prstGeom>
          <a:noFill/>
        </p:spPr>
        <p:txBody>
          <a:bodyPr wrap="square" rtlCol="0">
            <a:spAutoFit/>
          </a:bodyPr>
          <a:lstStyle/>
          <a:p>
            <a:r>
              <a:rPr lang="en-US" dirty="0"/>
              <a:t>Introduce reView</a:t>
            </a:r>
          </a:p>
        </p:txBody>
      </p:sp>
      <p:sp>
        <p:nvSpPr>
          <p:cNvPr id="6" name="TextBox 5">
            <a:extLst>
              <a:ext uri="{FF2B5EF4-FFF2-40B4-BE49-F238E27FC236}">
                <a16:creationId xmlns:a16="http://schemas.microsoft.com/office/drawing/2014/main" id="{5BAE8371-9EA6-C943-B521-2BB046434BEA}"/>
              </a:ext>
            </a:extLst>
          </p:cNvPr>
          <p:cNvSpPr txBox="1"/>
          <p:nvPr/>
        </p:nvSpPr>
        <p:spPr>
          <a:xfrm>
            <a:off x="457199" y="1420051"/>
            <a:ext cx="1822078" cy="369332"/>
          </a:xfrm>
          <a:prstGeom prst="rect">
            <a:avLst/>
          </a:prstGeom>
          <a:noFill/>
        </p:spPr>
        <p:txBody>
          <a:bodyPr wrap="square" rtlCol="0">
            <a:spAutoFit/>
          </a:bodyPr>
          <a:lstStyle/>
          <a:p>
            <a:r>
              <a:rPr lang="en-US" dirty="0"/>
              <a:t>THIS IS NOT REV</a:t>
            </a:r>
          </a:p>
        </p:txBody>
      </p:sp>
    </p:spTree>
    <p:extLst>
      <p:ext uri="{BB962C8B-B14F-4D97-AF65-F5344CB8AC3E}">
        <p14:creationId xmlns:p14="http://schemas.microsoft.com/office/powerpoint/2010/main" val="339390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70B910A-7E33-1B4F-B3DC-632D7A2C5B3B}"/>
              </a:ext>
            </a:extLst>
          </p:cNvPr>
          <p:cNvSpPr txBox="1"/>
          <p:nvPr/>
        </p:nvSpPr>
        <p:spPr>
          <a:xfrm>
            <a:off x="410135" y="793376"/>
            <a:ext cx="5264524" cy="4124206"/>
          </a:xfrm>
          <a:prstGeom prst="rect">
            <a:avLst/>
          </a:prstGeom>
          <a:noFill/>
        </p:spPr>
        <p:txBody>
          <a:bodyPr wrap="square" rtlCol="0">
            <a:spAutoFit/>
          </a:bodyPr>
          <a:lstStyle/>
          <a:p>
            <a:r>
              <a:rPr lang="en-US" dirty="0"/>
              <a:t>Thoughts:</a:t>
            </a:r>
          </a:p>
          <a:p>
            <a:endParaRPr lang="en-US" sz="1200" dirty="0"/>
          </a:p>
          <a:p>
            <a:pPr marL="171450" indent="-171450">
              <a:buFont typeface="Arial" panose="020B0604020202020204" pitchFamily="34" charset="0"/>
              <a:buChar char="•"/>
            </a:pPr>
            <a:r>
              <a:rPr lang="en-US" sz="800" dirty="0"/>
              <a:t>General Overview</a:t>
            </a:r>
          </a:p>
          <a:p>
            <a:pPr marL="628650" lvl="1" indent="-171450">
              <a:buFont typeface="Arial" panose="020B0604020202020204" pitchFamily="34" charset="0"/>
              <a:buChar char="•"/>
            </a:pPr>
            <a:r>
              <a:rPr lang="en-US" sz="800" dirty="0"/>
              <a:t> Make sure we define technical potential well, as in this provides the field of options for downstream models to actual place the plants in space and integrate them into an energy system</a:t>
            </a:r>
          </a:p>
          <a:p>
            <a:pPr marL="171450" indent="-171450">
              <a:buFont typeface="Arial" panose="020B0604020202020204" pitchFamily="34" charset="0"/>
              <a:buChar char="•"/>
            </a:pPr>
            <a:r>
              <a:rPr lang="en-US" sz="800" dirty="0"/>
              <a:t>Placement in NREL Modeling Pipeline</a:t>
            </a:r>
          </a:p>
          <a:p>
            <a:pPr marL="171450" indent="-171450">
              <a:buFont typeface="Arial" panose="020B0604020202020204" pitchFamily="34" charset="0"/>
              <a:buChar char="•"/>
            </a:pPr>
            <a:r>
              <a:rPr lang="en-US" sz="800" dirty="0"/>
              <a:t>Describe the model pipeline, then each major module</a:t>
            </a:r>
          </a:p>
          <a:p>
            <a:pPr marL="171450" indent="-171450">
              <a:buFont typeface="Arial" panose="020B0604020202020204" pitchFamily="34" charset="0"/>
              <a:buChar char="•"/>
            </a:pPr>
            <a:r>
              <a:rPr lang="en-US" sz="800" dirty="0"/>
              <a:t>Include a series of plots with the same study area</a:t>
            </a:r>
          </a:p>
          <a:p>
            <a:pPr marL="628650" lvl="1" indent="-171450">
              <a:buFont typeface="Arial" panose="020B0604020202020204" pitchFamily="34" charset="0"/>
              <a:buChar char="•"/>
            </a:pPr>
            <a:r>
              <a:rPr lang="en-US" sz="800" dirty="0"/>
              <a:t>Start with resource at the 2km scale – “Resource”</a:t>
            </a:r>
          </a:p>
          <a:p>
            <a:pPr marL="628650" lvl="1" indent="-171450">
              <a:buFont typeface="Arial" panose="020B0604020202020204" pitchFamily="34" charset="0"/>
              <a:buChar char="•"/>
            </a:pPr>
            <a:r>
              <a:rPr lang="en-US" sz="800" dirty="0"/>
              <a:t>Move to generation at 2km scale – “Generation”</a:t>
            </a:r>
          </a:p>
          <a:p>
            <a:pPr marL="628650" lvl="1" indent="-171450">
              <a:buFont typeface="Arial" panose="020B0604020202020204" pitchFamily="34" charset="0"/>
              <a:buChar char="•"/>
            </a:pPr>
            <a:r>
              <a:rPr lang="en-US" sz="800" dirty="0"/>
              <a:t>Move to aggregation at 11.5km scale – “Aggregation”</a:t>
            </a:r>
          </a:p>
          <a:p>
            <a:pPr marL="1085850" lvl="2" indent="-171450">
              <a:buFont typeface="Arial" panose="020B0604020202020204" pitchFamily="34" charset="0"/>
              <a:buChar char="•"/>
            </a:pPr>
            <a:r>
              <a:rPr lang="en-US" sz="800" dirty="0"/>
              <a:t>Keep 2km grid cells within</a:t>
            </a:r>
          </a:p>
          <a:p>
            <a:pPr marL="628650" lvl="1" indent="-171450">
              <a:buFont typeface="Arial" panose="020B0604020202020204" pitchFamily="34" charset="0"/>
              <a:buChar char="•"/>
            </a:pPr>
            <a:r>
              <a:rPr lang="en-US" sz="800" dirty="0"/>
              <a:t>Move to exclusions at 90m scale – “Exclusions”</a:t>
            </a:r>
          </a:p>
          <a:p>
            <a:pPr marL="1085850" lvl="2" indent="-171450">
              <a:buFont typeface="Arial" panose="020B0604020202020204" pitchFamily="34" charset="0"/>
              <a:buChar char="•"/>
            </a:pPr>
            <a:r>
              <a:rPr lang="en-US" sz="800" dirty="0"/>
              <a:t>Keep 11.5km grid, replace 2km grid with 90m grid</a:t>
            </a:r>
          </a:p>
          <a:p>
            <a:pPr marL="628650" lvl="1" indent="-171450">
              <a:buFont typeface="Arial" panose="020B0604020202020204" pitchFamily="34" charset="0"/>
              <a:buChar char="•"/>
            </a:pPr>
            <a:r>
              <a:rPr lang="en-US" sz="800" dirty="0"/>
              <a:t>Move to trans features back at the 11.5km scale – “Supply-curve”</a:t>
            </a:r>
          </a:p>
          <a:p>
            <a:pPr marL="1085850" lvl="2" indent="-171450">
              <a:buFont typeface="Arial" panose="020B0604020202020204" pitchFamily="34" charset="0"/>
              <a:buChar char="•"/>
            </a:pPr>
            <a:r>
              <a:rPr lang="en-US" sz="800" dirty="0"/>
              <a:t>Keep 1.5km grid, remove 90m grid, add transmission features</a:t>
            </a:r>
          </a:p>
          <a:p>
            <a:pPr marL="628650" lvl="1" indent="-171450">
              <a:buFont typeface="Arial" panose="020B0604020202020204" pitchFamily="34" charset="0"/>
              <a:buChar char="•"/>
            </a:pPr>
            <a:r>
              <a:rPr lang="en-US" sz="800" dirty="0"/>
              <a:t>Move to trans connections at 11.5km grid – “Supply-Curve”</a:t>
            </a:r>
          </a:p>
          <a:p>
            <a:pPr marL="1085850" lvl="2" indent="-171450">
              <a:buFont typeface="Arial" panose="020B0604020202020204" pitchFamily="34" charset="0"/>
              <a:buChar char="•"/>
            </a:pPr>
            <a:r>
              <a:rPr lang="en-US" sz="800" dirty="0"/>
              <a:t>Keep features show potential connections</a:t>
            </a:r>
          </a:p>
          <a:p>
            <a:pPr marL="628650" lvl="1" indent="-171450">
              <a:buFont typeface="Arial" panose="020B0604020202020204" pitchFamily="34" charset="0"/>
              <a:buChar char="•"/>
            </a:pPr>
            <a:r>
              <a:rPr lang="en-US" sz="800" dirty="0"/>
              <a:t>Move to trans assignment at 11.5km grid -  “Supply-Curve”</a:t>
            </a:r>
          </a:p>
          <a:p>
            <a:pPr marL="1085850" lvl="2" indent="-171450">
              <a:buFont typeface="Arial" panose="020B0604020202020204" pitchFamily="34" charset="0"/>
              <a:buChar char="•"/>
            </a:pPr>
            <a:r>
              <a:rPr lang="en-US" sz="800" dirty="0"/>
              <a:t>Remove other options, keep cheapest, or else keep top sorted option</a:t>
            </a:r>
          </a:p>
          <a:p>
            <a:pPr marL="628650" lvl="1" indent="-171450">
              <a:buFont typeface="Arial" panose="020B0604020202020204" pitchFamily="34" charset="0"/>
              <a:buChar char="•"/>
            </a:pPr>
            <a:r>
              <a:rPr lang="en-US" sz="800" dirty="0"/>
              <a:t>Move to rep-profiles – “Rep-Profiles”</a:t>
            </a:r>
          </a:p>
          <a:p>
            <a:pPr marL="1085850" lvl="2" indent="-171450">
              <a:buFont typeface="Arial" panose="020B0604020202020204" pitchFamily="34" charset="0"/>
              <a:buChar char="•"/>
            </a:pPr>
            <a:r>
              <a:rPr lang="en-US" sz="800" dirty="0"/>
              <a:t>Remove trans features, add 2km grid back in</a:t>
            </a:r>
          </a:p>
          <a:p>
            <a:pPr marL="628650" lvl="1" indent="-171450">
              <a:buFont typeface="Arial" panose="020B0604020202020204" pitchFamily="34" charset="0"/>
              <a:buChar char="•"/>
            </a:pPr>
            <a:r>
              <a:rPr lang="en-US" sz="800" dirty="0"/>
              <a:t>Move to rep-profiles selection with </a:t>
            </a:r>
            <a:r>
              <a:rPr lang="en-US" sz="800" dirty="0" err="1"/>
              <a:t>meanoid</a:t>
            </a:r>
            <a:r>
              <a:rPr lang="en-US" sz="800" dirty="0"/>
              <a:t> – “Rep-Profiles”. </a:t>
            </a:r>
          </a:p>
          <a:p>
            <a:pPr marL="1085850" lvl="2" indent="-171450">
              <a:buFont typeface="Arial" panose="020B0604020202020204" pitchFamily="34" charset="0"/>
              <a:buChar char="•"/>
            </a:pPr>
            <a:r>
              <a:rPr lang="en-US" sz="800" dirty="0"/>
              <a:t>Highlight singular point chosen, add time series graph</a:t>
            </a:r>
          </a:p>
          <a:p>
            <a:pPr marL="628650" lvl="1" indent="-171450">
              <a:buFont typeface="Arial" panose="020B0604020202020204" pitchFamily="34" charset="0"/>
              <a:buChar char="•"/>
            </a:pPr>
            <a:r>
              <a:rPr lang="en-US" sz="800" dirty="0"/>
              <a:t>Move to rep-profiles selection with aggregation– “Rep-Profiles”. </a:t>
            </a:r>
          </a:p>
          <a:p>
            <a:pPr marL="1085850" lvl="2" indent="-171450">
              <a:buFont typeface="Arial" panose="020B0604020202020204" pitchFamily="34" charset="0"/>
              <a:buChar char="•"/>
            </a:pPr>
            <a:r>
              <a:rPr lang="en-US" sz="800" dirty="0"/>
              <a:t>Highlight all 2km points, add time series graph</a:t>
            </a:r>
          </a:p>
          <a:p>
            <a:pPr marL="628650" lvl="1" indent="-171450">
              <a:buFont typeface="Arial" panose="020B0604020202020204" pitchFamily="34" charset="0"/>
              <a:buChar char="•"/>
            </a:pPr>
            <a:r>
              <a:rPr lang="en-US" sz="800" dirty="0"/>
              <a:t>Zoom out to national view, show icon for hdf5s and </a:t>
            </a:r>
            <a:r>
              <a:rPr lang="en-US" sz="800" dirty="0" err="1"/>
              <a:t>csvs</a:t>
            </a:r>
            <a:r>
              <a:rPr lang="en-US" sz="800" dirty="0"/>
              <a:t>.</a:t>
            </a:r>
          </a:p>
          <a:p>
            <a:pPr marL="171450" indent="-171450">
              <a:buFont typeface="Arial" panose="020B0604020202020204" pitchFamily="34" charset="0"/>
              <a:buChar char="•"/>
            </a:pPr>
            <a:r>
              <a:rPr lang="en-US" sz="800" dirty="0"/>
              <a:t>Upcoming model features:</a:t>
            </a:r>
          </a:p>
          <a:p>
            <a:pPr marL="628650" lvl="1" indent="-171450">
              <a:buFont typeface="Arial" panose="020B0604020202020204" pitchFamily="34" charset="0"/>
              <a:buChar char="•"/>
            </a:pPr>
            <a:r>
              <a:rPr lang="en-US" sz="800" dirty="0"/>
              <a:t>NRWAL for flexibility</a:t>
            </a:r>
          </a:p>
          <a:p>
            <a:pPr marL="628650" lvl="1" indent="-171450">
              <a:buFont typeface="Arial" panose="020B0604020202020204" pitchFamily="34" charset="0"/>
              <a:buChar char="•"/>
            </a:pPr>
            <a:r>
              <a:rPr lang="en-US" sz="800" dirty="0"/>
              <a:t>”Bespoke” for individual turbine placement</a:t>
            </a:r>
          </a:p>
          <a:p>
            <a:pPr marL="628650" lvl="1" indent="-171450">
              <a:buFont typeface="Arial" panose="020B0604020202020204" pitchFamily="34" charset="0"/>
              <a:buChar char="•"/>
            </a:pPr>
            <a:r>
              <a:rPr lang="en-US" sz="800" dirty="0"/>
              <a:t>Hybrid module for combining wind and solar</a:t>
            </a:r>
            <a:endParaRPr lang="en-US" sz="1200" dirty="0"/>
          </a:p>
        </p:txBody>
      </p:sp>
    </p:spTree>
    <p:extLst>
      <p:ext uri="{BB962C8B-B14F-4D97-AF65-F5344CB8AC3E}">
        <p14:creationId xmlns:p14="http://schemas.microsoft.com/office/powerpoint/2010/main" val="242252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632" y="657755"/>
            <a:ext cx="5433774" cy="1615545"/>
          </a:xfrm>
        </p:spPr>
        <p:txBody>
          <a:bodyPr>
            <a:normAutofit/>
          </a:bodyPr>
          <a:lstStyle/>
          <a:p>
            <a:pPr marL="0" indent="0">
              <a:spcAft>
                <a:spcPts val="600"/>
              </a:spcAft>
              <a:buNone/>
            </a:pPr>
            <a:r>
              <a:rPr lang="en-US" sz="2000" dirty="0" err="1"/>
              <a:t>reV</a:t>
            </a:r>
            <a:r>
              <a:rPr lang="en-US" sz="2000" dirty="0"/>
              <a:t> is a geospatial platform for assessing </a:t>
            </a:r>
            <a:r>
              <a:rPr lang="en-US" sz="2000" b="1" dirty="0"/>
              <a:t>system performance</a:t>
            </a:r>
            <a:r>
              <a:rPr lang="en-US" sz="2000" dirty="0"/>
              <a:t>, </a:t>
            </a:r>
            <a:r>
              <a:rPr lang="en-US" sz="2000" b="1" dirty="0"/>
              <a:t>available capacity</a:t>
            </a:r>
            <a:r>
              <a:rPr lang="en-US" sz="2000" dirty="0"/>
              <a:t>, </a:t>
            </a:r>
            <a:r>
              <a:rPr lang="en-US" sz="2000" b="1" dirty="0"/>
              <a:t>distance to transmission</a:t>
            </a:r>
            <a:r>
              <a:rPr lang="en-US" sz="2000" dirty="0"/>
              <a:t>, and </a:t>
            </a:r>
            <a:r>
              <a:rPr lang="en-US" sz="2000" b="1" dirty="0"/>
              <a:t>total costs</a:t>
            </a:r>
            <a:r>
              <a:rPr lang="en-US" sz="2000" dirty="0"/>
              <a:t> for potential solar and wind energy deployment at regional to continental scales.</a:t>
            </a:r>
          </a:p>
        </p:txBody>
      </p:sp>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2" name="Group 21">
            <a:extLst>
              <a:ext uri="{FF2B5EF4-FFF2-40B4-BE49-F238E27FC236}">
                <a16:creationId xmlns:a16="http://schemas.microsoft.com/office/drawing/2014/main" id="{F1000FE7-B36A-4046-B891-AD9914C29C76}"/>
              </a:ext>
            </a:extLst>
          </p:cNvPr>
          <p:cNvGrpSpPr/>
          <p:nvPr/>
        </p:nvGrpSpPr>
        <p:grpSpPr>
          <a:xfrm>
            <a:off x="1470262" y="2342116"/>
            <a:ext cx="2731788" cy="2477539"/>
            <a:chOff x="1470262" y="2342116"/>
            <a:chExt cx="2731788" cy="2477539"/>
          </a:xfrm>
        </p:grpSpPr>
        <p:sp>
          <p:nvSpPr>
            <p:cNvPr id="16" name="Oval 15">
              <a:extLst>
                <a:ext uri="{FF2B5EF4-FFF2-40B4-BE49-F238E27FC236}">
                  <a16:creationId xmlns:a16="http://schemas.microsoft.com/office/drawing/2014/main" id="{E7AF3D78-D699-9843-BBAC-C10D3FCD54E9}"/>
                </a:ext>
              </a:extLst>
            </p:cNvPr>
            <p:cNvSpPr/>
            <p:nvPr/>
          </p:nvSpPr>
          <p:spPr>
            <a:xfrm>
              <a:off x="1487214" y="3275156"/>
              <a:ext cx="1535431" cy="1535431"/>
            </a:xfrm>
            <a:prstGeom prst="ellipse">
              <a:avLst/>
            </a:prstGeom>
            <a:solidFill>
              <a:schemeClr val="bg2">
                <a:lumMod val="75000"/>
                <a:alpha val="34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0E62E4-074F-DA4D-9525-E6093082EE4A}"/>
                </a:ext>
              </a:extLst>
            </p:cNvPr>
            <p:cNvSpPr txBox="1"/>
            <p:nvPr/>
          </p:nvSpPr>
          <p:spPr>
            <a:xfrm>
              <a:off x="1470262" y="3820847"/>
              <a:ext cx="1164988" cy="523220"/>
            </a:xfrm>
            <a:prstGeom prst="rect">
              <a:avLst/>
            </a:prstGeom>
            <a:noFill/>
          </p:spPr>
          <p:txBody>
            <a:bodyPr wrap="square" rtlCol="0">
              <a:spAutoFit/>
            </a:bodyPr>
            <a:lstStyle/>
            <a:p>
              <a:pPr algn="ctr"/>
              <a:r>
                <a:rPr lang="en-US" sz="1400" dirty="0"/>
                <a:t>Distance to Transmission</a:t>
              </a:r>
            </a:p>
          </p:txBody>
        </p:sp>
        <p:sp>
          <p:nvSpPr>
            <p:cNvPr id="18" name="Oval 17">
              <a:extLst>
                <a:ext uri="{FF2B5EF4-FFF2-40B4-BE49-F238E27FC236}">
                  <a16:creationId xmlns:a16="http://schemas.microsoft.com/office/drawing/2014/main" id="{808CD407-E2F5-A84A-97CC-46F2FA8EE65D}"/>
                </a:ext>
              </a:extLst>
            </p:cNvPr>
            <p:cNvSpPr/>
            <p:nvPr/>
          </p:nvSpPr>
          <p:spPr>
            <a:xfrm>
              <a:off x="2588657" y="3284224"/>
              <a:ext cx="1535431" cy="1535431"/>
            </a:xfrm>
            <a:prstGeom prst="ellipse">
              <a:avLst/>
            </a:prstGeom>
            <a:solidFill>
              <a:schemeClr val="tx2">
                <a:lumMod val="75000"/>
                <a:alpha val="4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FC0EDD-412B-BE44-B596-DFEFD197B192}"/>
                </a:ext>
              </a:extLst>
            </p:cNvPr>
            <p:cNvSpPr txBox="1"/>
            <p:nvPr/>
          </p:nvSpPr>
          <p:spPr>
            <a:xfrm>
              <a:off x="3097054" y="3822385"/>
              <a:ext cx="1104996" cy="523220"/>
            </a:xfrm>
            <a:prstGeom prst="rect">
              <a:avLst/>
            </a:prstGeom>
            <a:noFill/>
          </p:spPr>
          <p:txBody>
            <a:bodyPr wrap="square" rtlCol="0">
              <a:spAutoFit/>
            </a:bodyPr>
            <a:lstStyle/>
            <a:p>
              <a:pPr algn="ctr"/>
              <a:r>
                <a:rPr lang="en-US" sz="1400" dirty="0"/>
                <a:t>Available Capacity</a:t>
              </a:r>
            </a:p>
          </p:txBody>
        </p:sp>
        <p:sp>
          <p:nvSpPr>
            <p:cNvPr id="20" name="Oval 19">
              <a:extLst>
                <a:ext uri="{FF2B5EF4-FFF2-40B4-BE49-F238E27FC236}">
                  <a16:creationId xmlns:a16="http://schemas.microsoft.com/office/drawing/2014/main" id="{E7F20BF6-2C0D-BE44-8381-9D0FE49B4C4A}"/>
                </a:ext>
              </a:extLst>
            </p:cNvPr>
            <p:cNvSpPr/>
            <p:nvPr/>
          </p:nvSpPr>
          <p:spPr>
            <a:xfrm>
              <a:off x="2080469" y="2342116"/>
              <a:ext cx="1535431" cy="1535431"/>
            </a:xfrm>
            <a:prstGeom prst="ellipse">
              <a:avLst/>
            </a:prstGeom>
            <a:solidFill>
              <a:schemeClr val="accent1">
                <a:alpha val="3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B780FC7-4DEE-854D-A672-4AFD55C7C504}"/>
                </a:ext>
              </a:extLst>
            </p:cNvPr>
            <p:cNvSpPr txBox="1"/>
            <p:nvPr/>
          </p:nvSpPr>
          <p:spPr>
            <a:xfrm>
              <a:off x="2278250" y="2575410"/>
              <a:ext cx="1139867" cy="738664"/>
            </a:xfrm>
            <a:prstGeom prst="rect">
              <a:avLst/>
            </a:prstGeom>
            <a:noFill/>
          </p:spPr>
          <p:txBody>
            <a:bodyPr wrap="square" rtlCol="0">
              <a:spAutoFit/>
            </a:bodyPr>
            <a:lstStyle/>
            <a:p>
              <a:pPr algn="ctr"/>
              <a:r>
                <a:rPr lang="en-US" sz="1400" dirty="0"/>
                <a:t>System Performance &amp; Costs</a:t>
              </a:r>
            </a:p>
          </p:txBody>
        </p:sp>
      </p:grpSp>
    </p:spTree>
    <p:extLst>
      <p:ext uri="{BB962C8B-B14F-4D97-AF65-F5344CB8AC3E}">
        <p14:creationId xmlns:p14="http://schemas.microsoft.com/office/powerpoint/2010/main" val="348536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4E8DA4-7A3D-8D4A-8915-AD01E3AB43B0}"/>
              </a:ext>
            </a:extLst>
          </p:cNvPr>
          <p:cNvSpPr txBox="1"/>
          <p:nvPr/>
        </p:nvSpPr>
        <p:spPr>
          <a:xfrm>
            <a:off x="457201" y="658905"/>
            <a:ext cx="4262718" cy="646331"/>
          </a:xfrm>
          <a:prstGeom prst="rect">
            <a:avLst/>
          </a:prstGeom>
          <a:noFill/>
        </p:spPr>
        <p:txBody>
          <a:bodyPr wrap="square" rtlCol="0">
            <a:spAutoFit/>
          </a:bodyPr>
          <a:lstStyle/>
          <a:p>
            <a:r>
              <a:rPr lang="en-US" dirty="0"/>
              <a:t>Let’s give some example output images here to maintain interest.</a:t>
            </a:r>
          </a:p>
        </p:txBody>
      </p:sp>
    </p:spTree>
    <p:extLst>
      <p:ext uri="{BB962C8B-B14F-4D97-AF65-F5344CB8AC3E}">
        <p14:creationId xmlns:p14="http://schemas.microsoft.com/office/powerpoint/2010/main" val="4089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094E8DA4-7A3D-8D4A-8915-AD01E3AB43B0}"/>
              </a:ext>
            </a:extLst>
          </p:cNvPr>
          <p:cNvSpPr txBox="1"/>
          <p:nvPr/>
        </p:nvSpPr>
        <p:spPr>
          <a:xfrm>
            <a:off x="457201" y="658905"/>
            <a:ext cx="4262718" cy="646331"/>
          </a:xfrm>
          <a:prstGeom prst="rect">
            <a:avLst/>
          </a:prstGeom>
          <a:noFill/>
        </p:spPr>
        <p:txBody>
          <a:bodyPr wrap="square" rtlCol="0">
            <a:spAutoFit/>
          </a:bodyPr>
          <a:lstStyle/>
          <a:p>
            <a:r>
              <a:rPr lang="en-US" dirty="0"/>
              <a:t>Technical Potential and </a:t>
            </a:r>
            <a:r>
              <a:rPr lang="en-US" dirty="0" err="1"/>
              <a:t>reV’s</a:t>
            </a:r>
            <a:r>
              <a:rPr lang="en-US" dirty="0"/>
              <a:t>  position in the NREL modeling pipeline.</a:t>
            </a:r>
          </a:p>
        </p:txBody>
      </p:sp>
    </p:spTree>
    <p:extLst>
      <p:ext uri="{BB962C8B-B14F-4D97-AF65-F5344CB8AC3E}">
        <p14:creationId xmlns:p14="http://schemas.microsoft.com/office/powerpoint/2010/main" val="1037156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5339347" cy="1200329"/>
          </a:xfrm>
          <a:prstGeom prst="rect">
            <a:avLst/>
          </a:prstGeom>
          <a:noFill/>
        </p:spPr>
        <p:txBody>
          <a:bodyPr wrap="none" rtlCol="0">
            <a:spAutoFit/>
          </a:bodyPr>
          <a:lstStyle/>
          <a:p>
            <a:r>
              <a:rPr lang="en-US" dirty="0"/>
              <a:t>Here let’s make sure they know that reV does not </a:t>
            </a:r>
          </a:p>
          <a:p>
            <a:r>
              <a:rPr lang="en-US" dirty="0"/>
              <a:t>have a user interface. Then let’s provide links to the </a:t>
            </a:r>
          </a:p>
          <a:p>
            <a:r>
              <a:rPr lang="en-US" dirty="0"/>
              <a:t>reV </a:t>
            </a:r>
            <a:r>
              <a:rPr lang="en-US" dirty="0" err="1"/>
              <a:t>Github</a:t>
            </a:r>
            <a:r>
              <a:rPr lang="en-US" dirty="0"/>
              <a:t>, the reV docs, anything else that might help</a:t>
            </a:r>
          </a:p>
          <a:p>
            <a:r>
              <a:rPr lang="en-US" dirty="0"/>
              <a:t>Here.</a:t>
            </a:r>
          </a:p>
        </p:txBody>
      </p:sp>
    </p:spTree>
    <p:extLst>
      <p:ext uri="{BB962C8B-B14F-4D97-AF65-F5344CB8AC3E}">
        <p14:creationId xmlns:p14="http://schemas.microsoft.com/office/powerpoint/2010/main" val="264729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3538148" cy="369332"/>
          </a:xfrm>
          <a:prstGeom prst="rect">
            <a:avLst/>
          </a:prstGeom>
          <a:noFill/>
        </p:spPr>
        <p:txBody>
          <a:bodyPr wrap="none" rtlCol="0">
            <a:spAutoFit/>
          </a:bodyPr>
          <a:lstStyle/>
          <a:p>
            <a:r>
              <a:rPr lang="en-US" dirty="0"/>
              <a:t>Here let’s introduce SAM real quick.</a:t>
            </a:r>
          </a:p>
        </p:txBody>
      </p:sp>
    </p:spTree>
    <p:extLst>
      <p:ext uri="{BB962C8B-B14F-4D97-AF65-F5344CB8AC3E}">
        <p14:creationId xmlns:p14="http://schemas.microsoft.com/office/powerpoint/2010/main" val="62512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3677802" cy="369332"/>
          </a:xfrm>
          <a:prstGeom prst="rect">
            <a:avLst/>
          </a:prstGeom>
          <a:noFill/>
        </p:spPr>
        <p:txBody>
          <a:bodyPr wrap="none" rtlCol="0">
            <a:spAutoFit/>
          </a:bodyPr>
          <a:lstStyle/>
          <a:p>
            <a:r>
              <a:rPr lang="en-US" dirty="0"/>
              <a:t>Here, the general workflow diagram</a:t>
            </a:r>
          </a:p>
        </p:txBody>
      </p:sp>
    </p:spTree>
    <p:extLst>
      <p:ext uri="{BB962C8B-B14F-4D97-AF65-F5344CB8AC3E}">
        <p14:creationId xmlns:p14="http://schemas.microsoft.com/office/powerpoint/2010/main" val="197379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5090176" cy="646331"/>
          </a:xfrm>
          <a:prstGeom prst="rect">
            <a:avLst/>
          </a:prstGeom>
          <a:noFill/>
        </p:spPr>
        <p:txBody>
          <a:bodyPr wrap="none" rtlCol="0">
            <a:spAutoFit/>
          </a:bodyPr>
          <a:lstStyle/>
          <a:p>
            <a:r>
              <a:rPr lang="en-US" dirty="0"/>
              <a:t>Here, list all the technologies from SAM that reV can</a:t>
            </a:r>
          </a:p>
          <a:p>
            <a:r>
              <a:rPr lang="en-US" dirty="0"/>
              <a:t>currently handle</a:t>
            </a:r>
          </a:p>
        </p:txBody>
      </p:sp>
    </p:spTree>
    <p:extLst>
      <p:ext uri="{BB962C8B-B14F-4D97-AF65-F5344CB8AC3E}">
        <p14:creationId xmlns:p14="http://schemas.microsoft.com/office/powerpoint/2010/main" val="2705107668"/>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V-RPM Overview" id="{9F674BD5-75F7-B94B-8675-B7D193728156}" vid="{4E4E49FC-10B7-BA49-AAC7-13550D42AF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2D51D7801CF449834CBFA056CFDE59" ma:contentTypeVersion="12" ma:contentTypeDescription="Create a new document." ma:contentTypeScope="" ma:versionID="ddc9d662d34ae3472c669a47a0425881">
  <xsd:schema xmlns:xsd="http://www.w3.org/2001/XMLSchema" xmlns:xs="http://www.w3.org/2001/XMLSchema" xmlns:p="http://schemas.microsoft.com/office/2006/metadata/properties" xmlns:ns2="a4462e40-ad58-45a0-827b-7e07958d93aa" xmlns:ns3="26b693f7-fb4c-4dde-b6df-b80d1f1746fb" targetNamespace="http://schemas.microsoft.com/office/2006/metadata/properties" ma:root="true" ma:fieldsID="9373521b7cd008cc996af4f4fd45d58f" ns2:_="" ns3:_="">
    <xsd:import namespace="a4462e40-ad58-45a0-827b-7e07958d93aa"/>
    <xsd:import namespace="26b693f7-fb4c-4dde-b6df-b80d1f1746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62e40-ad58-45a0-827b-7e07958d9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b693f7-fb4c-4dde-b6df-b80d1f1746f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6b693f7-fb4c-4dde-b6df-b80d1f1746fb">
      <UserInfo>
        <DisplayName>Joshi, Mohit Chandra</DisplayName>
        <AccountId>53</AccountId>
        <AccountType/>
      </UserInfo>
      <UserInfo>
        <DisplayName>Novacheck, Joshua</DisplayName>
        <AccountId>54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E421C7-EA32-4155-96C4-3366D78C68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62e40-ad58-45a0-827b-7e07958d93aa"/>
    <ds:schemaRef ds:uri="26b693f7-fb4c-4dde-b6df-b80d1f1746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28391-6A4C-433D-B845-812AB7EA2151}">
  <ds:schemaRefs>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26b693f7-fb4c-4dde-b6df-b80d1f1746fb"/>
    <ds:schemaRef ds:uri="a4462e40-ad58-45a0-827b-7e07958d93aa"/>
  </ds:schemaRefs>
</ds:datastoreItem>
</file>

<file path=customXml/itemProps3.xml><?xml version="1.0" encoding="utf-8"?>
<ds:datastoreItem xmlns:ds="http://schemas.openxmlformats.org/officeDocument/2006/customXml" ds:itemID="{1023CEA8-3202-450F-8F68-60E7BBDC9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6458</TotalTime>
  <Words>983</Words>
  <Application>Microsoft Macintosh PowerPoint</Application>
  <PresentationFormat>On-screen Show (16:9)</PresentationFormat>
  <Paragraphs>112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Wingdings</vt:lpstr>
      <vt:lpstr>Office Theme</vt:lpstr>
      <vt:lpstr>PowerPoint Presentation</vt:lpstr>
      <vt:lpstr>The Renewable Energy Potential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Williams, Travis</cp:lastModifiedBy>
  <cp:revision>113</cp:revision>
  <cp:lastPrinted>2018-01-04T20:30:58Z</cp:lastPrinted>
  <dcterms:created xsi:type="dcterms:W3CDTF">2019-02-01T22:56:44Z</dcterms:created>
  <dcterms:modified xsi:type="dcterms:W3CDTF">2022-02-03T23:56:48Z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0x0101000D2D51D7801CF449834CBFA056CFDE59</vt:lpwstr>
  </property>
</Properties>
</file>