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502" r:id="rId6"/>
    <p:sldId id="501" r:id="rId7"/>
    <p:sldId id="506" r:id="rId8"/>
    <p:sldId id="509" r:id="rId9"/>
    <p:sldId id="503" r:id="rId10"/>
    <p:sldId id="515" r:id="rId11"/>
    <p:sldId id="508" r:id="rId12"/>
    <p:sldId id="510" r:id="rId13"/>
    <p:sldId id="516" r:id="rId14"/>
    <p:sldId id="511" r:id="rId15"/>
    <p:sldId id="512" r:id="rId16"/>
    <p:sldId id="514" r:id="rId17"/>
    <p:sldId id="513"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226EC49C-2D6B-6148-A6BB-58127074294E}">
          <p14:sldIdLst>
            <p14:sldId id="256"/>
          </p14:sldIdLst>
        </p14:section>
        <p14:section name="High Level reV Overview" id="{FE697291-89B1-864B-AC2A-A176665B13F4}">
          <p14:sldIdLst>
            <p14:sldId id="502"/>
            <p14:sldId id="501"/>
            <p14:sldId id="506"/>
            <p14:sldId id="509"/>
            <p14:sldId id="503"/>
            <p14:sldId id="515"/>
            <p14:sldId id="508"/>
            <p14:sldId id="510"/>
            <p14:sldId id="516"/>
            <p14:sldId id="511"/>
            <p14:sldId id="512"/>
            <p14:sldId id="514"/>
            <p14:sldId id="51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14706"/>
    <a:srgbClr val="8B3805"/>
    <a:srgbClr val="004F7F"/>
    <a:srgbClr val="0080CD"/>
    <a:srgbClr val="00609A"/>
    <a:srgbClr val="0070B3"/>
    <a:srgbClr val="008FE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6"/>
    <p:restoredTop sz="84629"/>
  </p:normalViewPr>
  <p:slideViewPr>
    <p:cSldViewPr snapToGrid="0" snapToObjects="1">
      <p:cViewPr varScale="1">
        <p:scale>
          <a:sx n="131" d="100"/>
          <a:sy n="131" d="100"/>
        </p:scale>
        <p:origin x="184" y="1760"/>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notesViewPr>
    <p:cSldViewPr snapToGrid="0" snapToObjects="1">
      <p:cViewPr varScale="1">
        <p:scale>
          <a:sx n="121" d="100"/>
          <a:sy n="121" d="100"/>
        </p:scale>
        <p:origin x="277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86121E-210D-CD48-A2BA-F25C62E17C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353867-F4D2-EE49-966E-D1BDCEB895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3EB352-001E-784A-9C8B-30A1F944DD28}" type="datetimeFigureOut">
              <a:rPr lang="en-US" smtClean="0"/>
              <a:t>2/9/22</a:t>
            </a:fld>
            <a:endParaRPr lang="en-US"/>
          </a:p>
        </p:txBody>
      </p:sp>
      <p:sp>
        <p:nvSpPr>
          <p:cNvPr id="4" name="Footer Placeholder 3">
            <a:extLst>
              <a:ext uri="{FF2B5EF4-FFF2-40B4-BE49-F238E27FC236}">
                <a16:creationId xmlns:a16="http://schemas.microsoft.com/office/drawing/2014/main" id="{A8AE4C14-85FA-4E40-AF7F-2BC8316A6A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F4D8DE-490E-E345-9E3B-F54E25DAB2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0DDEF1-C3D3-4E4F-9F35-421F4AF09CBE}" type="slidenum">
              <a:rPr lang="en-US" smtClean="0"/>
              <a:t>‹#›</a:t>
            </a:fld>
            <a:endParaRPr lang="en-US"/>
          </a:p>
        </p:txBody>
      </p:sp>
    </p:spTree>
    <p:extLst>
      <p:ext uri="{BB962C8B-B14F-4D97-AF65-F5344CB8AC3E}">
        <p14:creationId xmlns:p14="http://schemas.microsoft.com/office/powerpoint/2010/main" val="2047066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2/9/22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a:t>
            </a:fld>
            <a:endParaRPr lang="en-US"/>
          </a:p>
        </p:txBody>
      </p:sp>
    </p:spTree>
    <p:extLst>
      <p:ext uri="{BB962C8B-B14F-4D97-AF65-F5344CB8AC3E}">
        <p14:creationId xmlns:p14="http://schemas.microsoft.com/office/powerpoint/2010/main" val="726611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10</a:t>
            </a:fld>
            <a:endParaRPr lang="en-US"/>
          </a:p>
        </p:txBody>
      </p:sp>
    </p:spTree>
    <p:extLst>
      <p:ext uri="{BB962C8B-B14F-4D97-AF65-F5344CB8AC3E}">
        <p14:creationId xmlns:p14="http://schemas.microsoft.com/office/powerpoint/2010/main" val="2677608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11</a:t>
            </a:fld>
            <a:endParaRPr lang="en-US"/>
          </a:p>
        </p:txBody>
      </p:sp>
    </p:spTree>
    <p:extLst>
      <p:ext uri="{BB962C8B-B14F-4D97-AF65-F5344CB8AC3E}">
        <p14:creationId xmlns:p14="http://schemas.microsoft.com/office/powerpoint/2010/main" val="1823780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12</a:t>
            </a:fld>
            <a:endParaRPr lang="en-US"/>
          </a:p>
        </p:txBody>
      </p:sp>
    </p:spTree>
    <p:extLst>
      <p:ext uri="{BB962C8B-B14F-4D97-AF65-F5344CB8AC3E}">
        <p14:creationId xmlns:p14="http://schemas.microsoft.com/office/powerpoint/2010/main" val="4199588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13</a:t>
            </a:fld>
            <a:endParaRPr lang="en-US"/>
          </a:p>
        </p:txBody>
      </p:sp>
    </p:spTree>
    <p:extLst>
      <p:ext uri="{BB962C8B-B14F-4D97-AF65-F5344CB8AC3E}">
        <p14:creationId xmlns:p14="http://schemas.microsoft.com/office/powerpoint/2010/main" val="683274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14</a:t>
            </a:fld>
            <a:endParaRPr lang="en-US"/>
          </a:p>
        </p:txBody>
      </p:sp>
    </p:spTree>
    <p:extLst>
      <p:ext uri="{BB962C8B-B14F-4D97-AF65-F5344CB8AC3E}">
        <p14:creationId xmlns:p14="http://schemas.microsoft.com/office/powerpoint/2010/main" val="1763558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2</a:t>
            </a:fld>
            <a:endParaRPr lang="en-US"/>
          </a:p>
        </p:txBody>
      </p:sp>
    </p:spTree>
    <p:extLst>
      <p:ext uri="{BB962C8B-B14F-4D97-AF65-F5344CB8AC3E}">
        <p14:creationId xmlns:p14="http://schemas.microsoft.com/office/powerpoint/2010/main" val="2500077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3</a:t>
            </a:fld>
            <a:endParaRPr lang="en-US"/>
          </a:p>
        </p:txBody>
      </p:sp>
    </p:spTree>
    <p:extLst>
      <p:ext uri="{BB962C8B-B14F-4D97-AF65-F5344CB8AC3E}">
        <p14:creationId xmlns:p14="http://schemas.microsoft.com/office/powerpoint/2010/main" val="429247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4</a:t>
            </a:fld>
            <a:endParaRPr lang="en-US"/>
          </a:p>
        </p:txBody>
      </p:sp>
    </p:spTree>
    <p:extLst>
      <p:ext uri="{BB962C8B-B14F-4D97-AF65-F5344CB8AC3E}">
        <p14:creationId xmlns:p14="http://schemas.microsoft.com/office/powerpoint/2010/main" val="1177139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5</a:t>
            </a:fld>
            <a:endParaRPr lang="en-US"/>
          </a:p>
        </p:txBody>
      </p:sp>
    </p:spTree>
    <p:extLst>
      <p:ext uri="{BB962C8B-B14F-4D97-AF65-F5344CB8AC3E}">
        <p14:creationId xmlns:p14="http://schemas.microsoft.com/office/powerpoint/2010/main" val="226484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6</a:t>
            </a:fld>
            <a:endParaRPr lang="en-US"/>
          </a:p>
        </p:txBody>
      </p:sp>
    </p:spTree>
    <p:extLst>
      <p:ext uri="{BB962C8B-B14F-4D97-AF65-F5344CB8AC3E}">
        <p14:creationId xmlns:p14="http://schemas.microsoft.com/office/powerpoint/2010/main" val="1897925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7</a:t>
            </a:fld>
            <a:endParaRPr lang="en-US"/>
          </a:p>
        </p:txBody>
      </p:sp>
    </p:spTree>
    <p:extLst>
      <p:ext uri="{BB962C8B-B14F-4D97-AF65-F5344CB8AC3E}">
        <p14:creationId xmlns:p14="http://schemas.microsoft.com/office/powerpoint/2010/main" val="3803652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8</a:t>
            </a:fld>
            <a:endParaRPr lang="en-US"/>
          </a:p>
        </p:txBody>
      </p:sp>
    </p:spTree>
    <p:extLst>
      <p:ext uri="{BB962C8B-B14F-4D97-AF65-F5344CB8AC3E}">
        <p14:creationId xmlns:p14="http://schemas.microsoft.com/office/powerpoint/2010/main" val="2481415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9</a:t>
            </a:fld>
            <a:endParaRPr lang="en-US"/>
          </a:p>
        </p:txBody>
      </p:sp>
    </p:spTree>
    <p:extLst>
      <p:ext uri="{BB962C8B-B14F-4D97-AF65-F5344CB8AC3E}">
        <p14:creationId xmlns:p14="http://schemas.microsoft.com/office/powerpoint/2010/main" val="4120792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644345" y="387178"/>
            <a:ext cx="6334897" cy="3039762"/>
          </a:xfrm>
          <a:prstGeom prst="rect">
            <a:avLst/>
          </a:prstGeom>
          <a:ln>
            <a:solidFill>
              <a:schemeClr val="tx1">
                <a:lumMod val="20000"/>
                <a:lumOff val="80000"/>
              </a:schemeClr>
            </a:solidFill>
          </a:ln>
        </p:spPr>
      </p:pic>
      <p:sp>
        <p:nvSpPr>
          <p:cNvPr id="3" name="TextBox 2"/>
          <p:cNvSpPr txBox="1"/>
          <p:nvPr userDrawn="1"/>
        </p:nvSpPr>
        <p:spPr>
          <a:xfrm>
            <a:off x="321275" y="222424"/>
            <a:ext cx="2240692" cy="3970318"/>
          </a:xfrm>
          <a:prstGeom prst="rect">
            <a:avLst/>
          </a:prstGeom>
          <a:noFill/>
        </p:spPr>
        <p:txBody>
          <a:bodyPr wrap="square" rtlCol="0">
            <a:spAutoFit/>
          </a:bodyPr>
          <a:lstStyle/>
          <a:p>
            <a:pPr algn="l"/>
            <a:r>
              <a:rPr lang="en-US" sz="1800" b="1" i="1" dirty="0">
                <a:solidFill>
                  <a:srgbClr val="FF0000"/>
                </a:solidFill>
              </a:rPr>
              <a:t>PC Users:</a:t>
            </a:r>
          </a:p>
          <a:p>
            <a:pPr algn="l"/>
            <a:r>
              <a:rPr lang="en-US" sz="1800" i="1" dirty="0">
                <a:solidFill>
                  <a:srgbClr val="FF0000"/>
                </a:solidFill>
              </a:rPr>
              <a:t>Microsoft PowerPoint for Windows has default settings that continually compress images. To avoid loss</a:t>
            </a:r>
            <a:r>
              <a:rPr lang="en-US" sz="1800" i="1" baseline="0" dirty="0">
                <a:solidFill>
                  <a:srgbClr val="FF0000"/>
                </a:solidFill>
              </a:rPr>
              <a:t> of quality </a:t>
            </a:r>
            <a:r>
              <a:rPr lang="en-US" sz="1800" i="1" dirty="0">
                <a:solidFill>
                  <a:srgbClr val="FF0000"/>
                </a:solidFill>
              </a:rPr>
              <a:t>for photos and graphics within this presentation file,</a:t>
            </a:r>
            <a:r>
              <a:rPr lang="en-US" sz="1800" i="1" baseline="0" dirty="0">
                <a:solidFill>
                  <a:srgbClr val="FF0000"/>
                </a:solidFill>
              </a:rPr>
              <a:t> </a:t>
            </a:r>
            <a:r>
              <a:rPr lang="en-US" sz="1800" i="1" dirty="0">
                <a:solidFill>
                  <a:srgbClr val="FF0000"/>
                </a:solidFill>
              </a:rPr>
              <a:t>please follow these</a:t>
            </a:r>
            <a:r>
              <a:rPr lang="en-US" sz="1800" i="1" baseline="0" dirty="0">
                <a:solidFill>
                  <a:srgbClr val="FF0000"/>
                </a:solidFill>
              </a:rPr>
              <a:t> instructions </a:t>
            </a:r>
            <a:r>
              <a:rPr lang="en-US" sz="1800" i="1" dirty="0">
                <a:solidFill>
                  <a:srgbClr val="FF0000"/>
                </a:solidFill>
              </a:rPr>
              <a:t>to change your software settings.</a:t>
            </a:r>
            <a:endParaRPr lang="en-US" sz="1800" dirty="0"/>
          </a:p>
          <a:p>
            <a:endParaRPr lang="en-US" sz="1800" dirty="0"/>
          </a:p>
        </p:txBody>
      </p:sp>
    </p:spTree>
    <p:extLst>
      <p:ext uri="{BB962C8B-B14F-4D97-AF65-F5344CB8AC3E}">
        <p14:creationId xmlns:p14="http://schemas.microsoft.com/office/powerpoint/2010/main" val="1613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49885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3142765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725204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657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145866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2344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567617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7011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2811229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1941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3736975" y="2961483"/>
            <a:ext cx="4322763"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429012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Tree>
    <p:extLst>
      <p:ext uri="{BB962C8B-B14F-4D97-AF65-F5344CB8AC3E}">
        <p14:creationId xmlns:p14="http://schemas.microsoft.com/office/powerpoint/2010/main" val="3788749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19" name="TextBox 18"/>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398210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660572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Slide - Half Blue - Half 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0"/>
            <a:ext cx="9144000" cy="3205163"/>
          </a:xfrm>
          <a:solidFill>
            <a:schemeClr val="bg1">
              <a:lumMod val="95000"/>
            </a:schemeClr>
          </a:solidFill>
        </p:spPr>
        <p:txBody>
          <a:bodyPr/>
          <a:lstStyle>
            <a:lvl1pPr marL="0" indent="0" algn="ctr">
              <a:buNone/>
              <a:defRPr/>
            </a:lvl1pPr>
          </a:lstStyle>
          <a:p>
            <a:r>
              <a:rPr lang="en-US" dirty="0"/>
              <a:t>Insert Photo or Graphic</a:t>
            </a:r>
          </a:p>
        </p:txBody>
      </p:sp>
    </p:spTree>
    <p:extLst>
      <p:ext uri="{BB962C8B-B14F-4D97-AF65-F5344CB8AC3E}">
        <p14:creationId xmlns:p14="http://schemas.microsoft.com/office/powerpoint/2010/main" val="2367864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32044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965837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Slide - Half Blue 2">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7" name="Text Placeholder 7">
            <a:extLst>
              <a:ext uri="{FF2B5EF4-FFF2-40B4-BE49-F238E27FC236}">
                <a16:creationId xmlns:a16="http://schemas.microsoft.com/office/drawing/2014/main" id="{2736CC6A-2FA9-E242-A5D0-FCF48179A1F7}"/>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1408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415261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769799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41405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465B8CD2-BF47-094F-B614-5CEAE71B3F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13933316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771149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499347" y="0"/>
            <a:ext cx="7644653"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1499347"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425231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3226702" y="0"/>
            <a:ext cx="5917298" cy="51435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50947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9D95246B-679C-0C47-B3E3-F6535A89622F}"/>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236090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257175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859114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3648971"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666576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8" name="TextBox 7"/>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634595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Tree>
    <p:extLst>
      <p:ext uri="{BB962C8B-B14F-4D97-AF65-F5344CB8AC3E}">
        <p14:creationId xmlns:p14="http://schemas.microsoft.com/office/powerpoint/2010/main" val="19421678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userDrawn="1"/>
        </p:nvSpPr>
        <p:spPr>
          <a:xfrm>
            <a:off x="107795" y="3835487"/>
            <a:ext cx="5580695" cy="1200329"/>
          </a:xfrm>
          <a:prstGeom prst="rect">
            <a:avLst/>
          </a:prstGeom>
          <a:noFill/>
        </p:spPr>
        <p:txBody>
          <a:bodyPr wrap="square" rtlCol="0">
            <a:spAutoFit/>
          </a:bodyPr>
          <a:lstStyle/>
          <a:p>
            <a:r>
              <a:rPr lang="en-US" sz="900" dirty="0"/>
              <a:t>This work was authored </a:t>
            </a:r>
            <a:r>
              <a:rPr lang="en-US" sz="900" dirty="0">
                <a:solidFill>
                  <a:srgbClr val="FF0000"/>
                </a:solidFill>
              </a:rPr>
              <a:t>[in part]</a:t>
            </a:r>
            <a:r>
              <a:rPr lang="en-US" sz="900" dirty="0"/>
              <a:t> by the National Renewable Energy Laboratory, operated by Alliance for Sustainable Energy, LLC, for the U.S. Department of Energy (DOE) under Contract No. DE-AC36-08GO28308. Funding provided by </a:t>
            </a:r>
            <a:r>
              <a:rPr lang="en-US" sz="9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9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9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userDrawn="1"/>
        </p:nvGrpSpPr>
        <p:grpSpPr>
          <a:xfrm>
            <a:off x="1160290" y="2923341"/>
            <a:ext cx="1200990" cy="891562"/>
            <a:chOff x="2576623" y="33912667"/>
            <a:chExt cx="2971800" cy="2206133"/>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2" y="34195673"/>
              <a:ext cx="2885721" cy="1789714"/>
            </a:xfrm>
            <a:prstGeom prst="rect">
              <a:avLst/>
            </a:prstGeom>
            <a:noFill/>
          </p:spPr>
          <p:txBody>
            <a:bodyPr wrap="square" rtlCol="0">
              <a:spAutoFit/>
            </a:bodyPr>
            <a:lstStyle/>
            <a:p>
              <a:r>
                <a:rPr lang="en-US" sz="1000" dirty="0">
                  <a:solidFill>
                    <a:srgbClr val="FF0000"/>
                  </a:solidFill>
                </a:rPr>
                <a:t>Insert the words “in part” if this work includes </a:t>
              </a:r>
              <a:br>
                <a:rPr lang="en-US" sz="1000" dirty="0">
                  <a:solidFill>
                    <a:srgbClr val="FF0000"/>
                  </a:solidFill>
                </a:rPr>
              </a:br>
              <a:r>
                <a:rPr lang="en-US" sz="1000" dirty="0">
                  <a:solidFill>
                    <a:srgbClr val="FF0000"/>
                  </a:solidFill>
                </a:rPr>
                <a:t>non-NREL authors.</a:t>
              </a:r>
            </a:p>
            <a:p>
              <a:pPr algn="l"/>
              <a:r>
                <a:rPr lang="en-US" sz="100"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userDrawn="1"/>
        </p:nvGrpSpPr>
        <p:grpSpPr>
          <a:xfrm>
            <a:off x="3413774" y="2835776"/>
            <a:ext cx="2316254" cy="1215855"/>
            <a:chOff x="-183051" y="33227554"/>
            <a:chExt cx="5731474" cy="3039310"/>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49" y="33394988"/>
              <a:ext cx="5307072" cy="2627452"/>
            </a:xfrm>
            <a:prstGeom prst="rect">
              <a:avLst/>
            </a:prstGeom>
            <a:grpFill/>
          </p:spPr>
          <p:txBody>
            <a:bodyPr wrap="square" rtlCol="0">
              <a:spAutoFit/>
            </a:bodyPr>
            <a:lstStyle/>
            <a:p>
              <a:r>
                <a:rPr lang="en-US" sz="900" dirty="0">
                  <a:solidFill>
                    <a:srgbClr val="FF0000"/>
                  </a:solidFill>
                </a:rPr>
                <a:t>Edit the red bracketed text as appropriate with the applicable DOE office(s) and program office(s) that sponsored the work and/or add other funding as needed.  For non-EERE funding, see </a:t>
              </a:r>
              <a:r>
                <a:rPr lang="en-US" sz="900" u="sng" dirty="0">
                  <a:solidFill>
                    <a:srgbClr val="FF0000"/>
                  </a:solidFill>
                  <a:hlinkClick r:id="rId4"/>
                </a:rPr>
                <a:t>https://thesource.nrel.gov/publishing/disclaimers.html</a:t>
              </a:r>
              <a:endParaRPr lang="en-US" sz="200" i="0" dirty="0">
                <a:solidFill>
                  <a:srgbClr val="FF0000"/>
                </a:solidFill>
              </a:endParaRPr>
            </a:p>
          </p:txBody>
        </p:sp>
      </p:grpSp>
    </p:spTree>
    <p:extLst>
      <p:ext uri="{BB962C8B-B14F-4D97-AF65-F5344CB8AC3E}">
        <p14:creationId xmlns:p14="http://schemas.microsoft.com/office/powerpoint/2010/main" val="11247231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mp; Content - Bar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9144000" cy="549302"/>
          </a:xfrm>
          <a:prstGeom prst="rect">
            <a:avLst/>
          </a:prstGeom>
        </p:spPr>
      </p:pic>
      <p:sp>
        <p:nvSpPr>
          <p:cNvPr id="3" name="Content Placeholder 2"/>
          <p:cNvSpPr>
            <a:spLocks noGrp="1"/>
          </p:cNvSpPr>
          <p:nvPr>
            <p:ph idx="1" hasCustomPrompt="1"/>
          </p:nvPr>
        </p:nvSpPr>
        <p:spPr/>
        <p:txBody>
          <a:bodyPr/>
          <a:lstStyle>
            <a:lvl1pPr>
              <a:defRPr sz="2100">
                <a:solidFill>
                  <a:srgbClr val="353A3E"/>
                </a:solidFill>
              </a:defRPr>
            </a:lvl1pPr>
            <a:lvl2pPr>
              <a:buSzPct val="80000"/>
              <a:buFont typeface="Courier New" pitchFamily="49" charset="0"/>
              <a:buChar char="o"/>
              <a:defRPr sz="1950">
                <a:solidFill>
                  <a:srgbClr val="353A3E"/>
                </a:solidFill>
              </a:defRPr>
            </a:lvl2pPr>
            <a:lvl3pPr>
              <a:buFont typeface="Calibri" pitchFamily="34" charset="0"/>
              <a:buChar char="–"/>
              <a:defRPr>
                <a:solidFill>
                  <a:srgbClr val="353A3E"/>
                </a:solidFill>
              </a:defRPr>
            </a:lvl3pPr>
            <a:lvl4pPr>
              <a:buFont typeface="Wingdings" pitchFamily="2" charset="2"/>
              <a:buChar char="§"/>
              <a:defRPr>
                <a:solidFill>
                  <a:srgbClr val="353A3E"/>
                </a:solidFill>
              </a:defRPr>
            </a:lvl4pPr>
            <a:lvl5pPr>
              <a:defRPr>
                <a:solidFill>
                  <a:srgbClr val="353A3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71677"/>
            <a:ext cx="8229600" cy="425196"/>
          </a:xfrm>
        </p:spPr>
        <p:txBody>
          <a:bodyPr>
            <a:normAutofit/>
          </a:bodyPr>
          <a:lstStyle>
            <a:lvl1pPr algn="l">
              <a:defRPr sz="2100">
                <a:solidFill>
                  <a:schemeClr val="bg1"/>
                </a:solidFill>
                <a:latin typeface="Calibri"/>
                <a:cs typeface="Calibri"/>
              </a:defRPr>
            </a:lvl1pPr>
          </a:lstStyle>
          <a:p>
            <a:r>
              <a:rPr lang="en-US" dirty="0"/>
              <a:t>CLICK TO EDIT MASTER TITLE STYLE</a:t>
            </a:r>
          </a:p>
        </p:txBody>
      </p:sp>
      <p:sp>
        <p:nvSpPr>
          <p:cNvPr id="7" name="Rectangle 6"/>
          <p:cNvSpPr/>
          <p:nvPr userDrawn="1"/>
        </p:nvSpPr>
        <p:spPr>
          <a:xfrm>
            <a:off x="0" y="4995334"/>
            <a:ext cx="914400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a:endParaRPr>
          </a:p>
        </p:txBody>
      </p:sp>
      <p:sp>
        <p:nvSpPr>
          <p:cNvPr id="9" name="TextBox 8"/>
          <p:cNvSpPr txBox="1"/>
          <p:nvPr userDrawn="1"/>
        </p:nvSpPr>
        <p:spPr>
          <a:xfrm>
            <a:off x="8494024" y="4991806"/>
            <a:ext cx="284052" cy="190501"/>
          </a:xfrm>
          <a:prstGeom prst="rect">
            <a:avLst/>
          </a:prstGeom>
          <a:noFill/>
        </p:spPr>
        <p:txBody>
          <a:bodyPr wrap="none" rtlCol="0">
            <a:spAutoFit/>
          </a:bodyPr>
          <a:lstStyle/>
          <a:p>
            <a:pPr algn="r"/>
            <a:fld id="{1EACFCF3-982C-4B40-877B-11AE90AD0EA1}" type="slidenum">
              <a:rPr lang="en-US" sz="638" smtClean="0">
                <a:solidFill>
                  <a:schemeClr val="bg1"/>
                </a:solidFill>
                <a:latin typeface="Arial"/>
              </a:rPr>
              <a:t>‹#›</a:t>
            </a:fld>
            <a:endParaRPr lang="en-US" sz="638" dirty="0">
              <a:solidFill>
                <a:schemeClr val="bg1"/>
              </a:solidFill>
              <a:latin typeface="Arial"/>
            </a:endParaRPr>
          </a:p>
        </p:txBody>
      </p:sp>
      <p:pic>
        <p:nvPicPr>
          <p:cNvPr id="10" name="Picture 9" descr="white-lgo-NREL-logotyp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7200" y="5040001"/>
            <a:ext cx="2927604" cy="68009"/>
          </a:xfrm>
          <a:prstGeom prst="rect">
            <a:avLst/>
          </a:prstGeom>
        </p:spPr>
      </p:pic>
    </p:spTree>
    <p:extLst>
      <p:ext uri="{BB962C8B-B14F-4D97-AF65-F5344CB8AC3E}">
        <p14:creationId xmlns:p14="http://schemas.microsoft.com/office/powerpoint/2010/main" val="38072596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74" y="0"/>
            <a:ext cx="9144000"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821FBE40-03AF-2040-B470-29B21F4E356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383725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7876295-9728-A943-A66A-D4797EDDAE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200339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57199" y="1"/>
            <a:ext cx="8236857" cy="776514"/>
          </a:xfrm>
        </p:spPr>
        <p:txBody>
          <a:bodyPr/>
          <a:lstStyle/>
          <a:p>
            <a:r>
              <a:rPr lang="en-US"/>
              <a:t>Simple Slide</a:t>
            </a:r>
          </a:p>
        </p:txBody>
      </p:sp>
      <p:sp>
        <p:nvSpPr>
          <p:cNvPr id="5" name="TextBox 4"/>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850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D21C47-6997-4047-8040-A0647FBD9D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4580276" cy="1244817"/>
          </a:xfrm>
          <a:prstGeom prst="rect">
            <a:avLst/>
          </a:prstGeom>
        </p:spPr>
      </p:pic>
      <p:sp>
        <p:nvSpPr>
          <p:cNvPr id="2" name="Title 1"/>
          <p:cNvSpPr>
            <a:spLocks noGrp="1"/>
          </p:cNvSpPr>
          <p:nvPr>
            <p:ph type="title" hasCustomPrompt="1"/>
          </p:nvPr>
        </p:nvSpPr>
        <p:spPr>
          <a:xfrm>
            <a:off x="228601" y="0"/>
            <a:ext cx="4123076" cy="1200151"/>
          </a:xfrm>
          <a:noFill/>
          <a:ln>
            <a:noFill/>
          </a:ln>
        </p:spPr>
        <p:txBody>
          <a:bodyPr/>
          <a:lstStyle/>
          <a:p>
            <a:r>
              <a:rPr lang="en-US"/>
              <a:t>Simple Slide</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5" name="Rectangle 4">
            <a:extLst>
              <a:ext uri="{FF2B5EF4-FFF2-40B4-BE49-F238E27FC236}">
                <a16:creationId xmlns:a16="http://schemas.microsoft.com/office/drawing/2014/main" id="{59226777-FD63-6741-9F1C-33FE0DDC29FE}"/>
              </a:ext>
            </a:extLst>
          </p:cNvPr>
          <p:cNvSpPr/>
          <p:nvPr userDrawn="1"/>
        </p:nvSpPr>
        <p:spPr>
          <a:xfrm>
            <a:off x="0" y="4995334"/>
            <a:ext cx="914400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a:endParaRPr>
          </a:p>
        </p:txBody>
      </p:sp>
      <p:pic>
        <p:nvPicPr>
          <p:cNvPr id="6" name="Picture 5" descr="white-lgo-NREL-logotype.png">
            <a:extLst>
              <a:ext uri="{FF2B5EF4-FFF2-40B4-BE49-F238E27FC236}">
                <a16:creationId xmlns:a16="http://schemas.microsoft.com/office/drawing/2014/main" id="{D2B074C6-BD2F-F54C-B28F-398C92629BC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7200" y="5040001"/>
            <a:ext cx="2927604" cy="68009"/>
          </a:xfrm>
          <a:prstGeom prst="rect">
            <a:avLst/>
          </a:prstGeom>
        </p:spPr>
      </p:pic>
    </p:spTree>
    <p:extLst>
      <p:ext uri="{BB962C8B-B14F-4D97-AF65-F5344CB8AC3E}">
        <p14:creationId xmlns:p14="http://schemas.microsoft.com/office/powerpoint/2010/main" val="7374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p>
            <a:r>
              <a:rPr lang="en-US"/>
              <a:t>Simple Slide</a:t>
            </a:r>
          </a:p>
        </p:txBody>
      </p:sp>
      <p:sp>
        <p:nvSpPr>
          <p:cNvPr id="9" name="Text Placeholder 8"/>
          <p:cNvSpPr>
            <a:spLocks noGrp="1"/>
          </p:cNvSpPr>
          <p:nvPr>
            <p:ph type="body" sz="quarter" idx="10"/>
          </p:nvPr>
        </p:nvSpPr>
        <p:spPr>
          <a:xfrm>
            <a:off x="457200" y="1124857"/>
            <a:ext cx="8120063" cy="3621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82540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2785705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4123076" cy="120015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457200" y="1330267"/>
            <a:ext cx="8229600" cy="32643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51" r:id="rId3"/>
    <p:sldLayoutId id="2147483675" r:id="rId4"/>
    <p:sldLayoutId id="2147483650" r:id="rId5"/>
    <p:sldLayoutId id="2147483653" r:id="rId6"/>
    <p:sldLayoutId id="2147483654" r:id="rId7"/>
    <p:sldLayoutId id="2147483655" r:id="rId8"/>
    <p:sldLayoutId id="2147483656" r:id="rId9"/>
    <p:sldLayoutId id="2147483657" r:id="rId10"/>
    <p:sldLayoutId id="2147483689" r:id="rId11"/>
    <p:sldLayoutId id="2147483690" r:id="rId12"/>
    <p:sldLayoutId id="2147483691" r:id="rId13"/>
    <p:sldLayoutId id="2147483692" r:id="rId14"/>
    <p:sldLayoutId id="2147483693" r:id="rId15"/>
    <p:sldLayoutId id="2147483694" r:id="rId16"/>
    <p:sldLayoutId id="2147483695" r:id="rId17"/>
    <p:sldLayoutId id="2147483666" r:id="rId18"/>
    <p:sldLayoutId id="2147483667" r:id="rId19"/>
    <p:sldLayoutId id="2147483665" r:id="rId20"/>
    <p:sldLayoutId id="2147483668" r:id="rId21"/>
    <p:sldLayoutId id="2147483669" r:id="rId22"/>
    <p:sldLayoutId id="2147483670" r:id="rId23"/>
    <p:sldLayoutId id="2147483671" r:id="rId24"/>
    <p:sldLayoutId id="2147483676" r:id="rId25"/>
    <p:sldLayoutId id="2147483681" r:id="rId26"/>
    <p:sldLayoutId id="2147483682" r:id="rId27"/>
    <p:sldLayoutId id="2147483687" r:id="rId28"/>
    <p:sldLayoutId id="2147483688" r:id="rId29"/>
    <p:sldLayoutId id="2147483678" r:id="rId30"/>
    <p:sldLayoutId id="2147483683" r:id="rId31"/>
    <p:sldLayoutId id="2147483684" r:id="rId32"/>
    <p:sldLayoutId id="2147483685" r:id="rId33"/>
    <p:sldLayoutId id="2147483680" r:id="rId34"/>
    <p:sldLayoutId id="2147483686" r:id="rId35"/>
    <p:sldLayoutId id="2147483672" r:id="rId36"/>
    <p:sldLayoutId id="2147483696" r:id="rId37"/>
    <p:sldLayoutId id="2147483673" r:id="rId38"/>
    <p:sldLayoutId id="2147483697" r:id="rId39"/>
  </p:sldLayoutIdLst>
  <p:txStyles>
    <p:titleStyle>
      <a:lvl1pPr marL="0" algn="ctr" defTabSz="457200" rtl="0" eaLnBrk="1" latinLnBrk="0" hangingPunct="1">
        <a:lnSpc>
          <a:spcPts val="2800"/>
        </a:lnSpc>
        <a:spcBef>
          <a:spcPct val="0"/>
        </a:spcBef>
        <a:buNone/>
        <a:defRPr sz="3000" kern="1200" spc="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39.xml"/><Relationship Id="rId5" Type="http://schemas.openxmlformats.org/officeDocument/2006/relationships/hyperlink" Target="https://open.africa/fr/dataset/morocco-maps" TargetMode="External"/><Relationship Id="rId4" Type="http://schemas.openxmlformats.org/officeDocument/2006/relationships/hyperlink" Target="http://www.protectedplanet.n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9.xml"/><Relationship Id="rId4" Type="http://schemas.openxmlformats.org/officeDocument/2006/relationships/hyperlink" Target="https://github.com/NREL/reV"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hyperlink" Target="https://sam.nrel.gov/" TargetMode="External"/><Relationship Id="rId2" Type="http://schemas.openxmlformats.org/officeDocument/2006/relationships/notesSlide" Target="../notesSlides/notesSlide6.xml"/><Relationship Id="rId1" Type="http://schemas.openxmlformats.org/officeDocument/2006/relationships/slideLayout" Target="../slideLayouts/slideLayout39.xml"/><Relationship Id="rId5" Type="http://schemas.openxmlformats.org/officeDocument/2006/relationships/image" Target="../media/image13.jpeg"/><Relationship Id="rId4" Type="http://schemas.openxmlformats.org/officeDocument/2006/relationships/hyperlink" Target="https://github.com/NREL/pysa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6BF78D-DDAA-474D-AE7C-557708A1DCDD}"/>
              </a:ext>
            </a:extLst>
          </p:cNvPr>
          <p:cNvSpPr>
            <a:spLocks noGrp="1"/>
          </p:cNvSpPr>
          <p:nvPr>
            <p:ph type="body" sz="quarter" idx="10"/>
          </p:nvPr>
        </p:nvSpPr>
        <p:spPr/>
        <p:txBody>
          <a:bodyPr/>
          <a:lstStyle/>
          <a:p>
            <a:r>
              <a:rPr lang="en-US" dirty="0"/>
              <a:t>The Renewable Energy Model</a:t>
            </a:r>
          </a:p>
          <a:p>
            <a:pPr algn="ctr"/>
            <a:r>
              <a:rPr lang="en-US" dirty="0"/>
              <a:t>(reV)</a:t>
            </a:r>
          </a:p>
        </p:txBody>
      </p:sp>
      <p:sp>
        <p:nvSpPr>
          <p:cNvPr id="3" name="Text Placeholder 2">
            <a:extLst>
              <a:ext uri="{FF2B5EF4-FFF2-40B4-BE49-F238E27FC236}">
                <a16:creationId xmlns:a16="http://schemas.microsoft.com/office/drawing/2014/main" id="{52CB67E8-9883-7A42-B2E4-4CD8FCF5F924}"/>
              </a:ext>
            </a:extLst>
          </p:cNvPr>
          <p:cNvSpPr>
            <a:spLocks noGrp="1"/>
          </p:cNvSpPr>
          <p:nvPr>
            <p:ph type="body" sz="quarter" idx="11"/>
          </p:nvPr>
        </p:nvSpPr>
        <p:spPr/>
        <p:txBody>
          <a:bodyPr/>
          <a:lstStyle/>
          <a:p>
            <a:r>
              <a:rPr lang="en-US" dirty="0"/>
              <a:t>Katy Waechter, Travis Williams</a:t>
            </a:r>
          </a:p>
        </p:txBody>
      </p:sp>
    </p:spTree>
    <p:extLst>
      <p:ext uri="{BB962C8B-B14F-4D97-AF65-F5344CB8AC3E}">
        <p14:creationId xmlns:p14="http://schemas.microsoft.com/office/powerpoint/2010/main" val="1212311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id="{2F35934B-8D26-E74A-847E-BD412DE818D6}"/>
              </a:ext>
            </a:extLst>
          </p:cNvPr>
          <p:cNvSpPr txBox="1"/>
          <p:nvPr/>
        </p:nvSpPr>
        <p:spPr>
          <a:xfrm>
            <a:off x="457200" y="833401"/>
            <a:ext cx="5330428" cy="369332"/>
          </a:xfrm>
          <a:prstGeom prst="rect">
            <a:avLst/>
          </a:prstGeom>
          <a:noFill/>
        </p:spPr>
        <p:txBody>
          <a:bodyPr wrap="square" rtlCol="0">
            <a:spAutoFit/>
          </a:bodyPr>
          <a:lstStyle/>
          <a:p>
            <a:r>
              <a:rPr lang="en-US" dirty="0"/>
              <a:t>Sample Outputs</a:t>
            </a:r>
          </a:p>
        </p:txBody>
      </p:sp>
    </p:spTree>
    <p:extLst>
      <p:ext uri="{BB962C8B-B14F-4D97-AF65-F5344CB8AC3E}">
        <p14:creationId xmlns:p14="http://schemas.microsoft.com/office/powerpoint/2010/main" val="211114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199" y="820167"/>
            <a:ext cx="3563471" cy="369332"/>
          </a:xfrm>
          <a:prstGeom prst="rect">
            <a:avLst/>
          </a:prstGeom>
          <a:noFill/>
        </p:spPr>
        <p:txBody>
          <a:bodyPr wrap="square" rtlCol="0">
            <a:spAutoFit/>
          </a:bodyPr>
          <a:lstStyle/>
          <a:p>
            <a:r>
              <a:rPr lang="en-US" dirty="0"/>
              <a:t>New/Developing Functionality</a:t>
            </a:r>
          </a:p>
        </p:txBody>
      </p:sp>
      <p:sp>
        <p:nvSpPr>
          <p:cNvPr id="2" name="TextBox 1">
            <a:extLst>
              <a:ext uri="{FF2B5EF4-FFF2-40B4-BE49-F238E27FC236}">
                <a16:creationId xmlns:a16="http://schemas.microsoft.com/office/drawing/2014/main" id="{CB6E9529-1D57-BC4C-9658-E912B7B46022}"/>
              </a:ext>
            </a:extLst>
          </p:cNvPr>
          <p:cNvSpPr txBox="1"/>
          <p:nvPr/>
        </p:nvSpPr>
        <p:spPr>
          <a:xfrm>
            <a:off x="457199" y="1420051"/>
            <a:ext cx="4908176" cy="3139321"/>
          </a:xfrm>
          <a:prstGeom prst="rect">
            <a:avLst/>
          </a:prstGeom>
          <a:noFill/>
        </p:spPr>
        <p:txBody>
          <a:bodyPr wrap="square" rtlCol="0">
            <a:spAutoFit/>
          </a:bodyPr>
          <a:lstStyle/>
          <a:p>
            <a:pPr marL="285750" indent="-285750">
              <a:buFontTx/>
              <a:buChar char="-"/>
            </a:pPr>
            <a:r>
              <a:rPr lang="en-US" dirty="0"/>
              <a:t>NRWAL:</a:t>
            </a:r>
          </a:p>
          <a:p>
            <a:pPr marL="742950" lvl="1" indent="-285750">
              <a:buFontTx/>
              <a:buChar char="-"/>
            </a:pPr>
            <a:r>
              <a:rPr lang="en-US" sz="1200" dirty="0"/>
              <a:t>Mainly designed for offshore costs.</a:t>
            </a:r>
          </a:p>
          <a:p>
            <a:pPr marL="742950" lvl="1" indent="-285750">
              <a:buFontTx/>
              <a:buChar char="-"/>
            </a:pPr>
            <a:r>
              <a:rPr lang="en-US" sz="1200" dirty="0"/>
              <a:t>Provides a way to incorporate mathematical relationships into reV outputs. </a:t>
            </a:r>
          </a:p>
          <a:p>
            <a:pPr marL="285750" indent="-285750">
              <a:buFontTx/>
              <a:buChar char="-"/>
            </a:pPr>
            <a:r>
              <a:rPr lang="en-US" dirty="0"/>
              <a:t>“Bespoke” Wind Turbine Placement:</a:t>
            </a:r>
          </a:p>
          <a:p>
            <a:pPr marL="742950" lvl="1" indent="-285750">
              <a:buFontTx/>
              <a:buChar char="-"/>
            </a:pPr>
            <a:r>
              <a:rPr lang="en-US" sz="1200" dirty="0"/>
              <a:t>Dynamically placing turbines in the ground</a:t>
            </a:r>
          </a:p>
          <a:p>
            <a:pPr marL="742950" lvl="1" indent="-285750">
              <a:buFontTx/>
              <a:buChar char="-"/>
            </a:pPr>
            <a:r>
              <a:rPr lang="en-US" sz="1200" dirty="0"/>
              <a:t>Optimizes placement based on the wind strength, direction, land availability and an objective function (max profit, max generation, least cost). </a:t>
            </a:r>
          </a:p>
          <a:p>
            <a:pPr marL="285750" indent="-285750">
              <a:buFontTx/>
              <a:buChar char="-"/>
            </a:pPr>
            <a:r>
              <a:rPr lang="en-US" dirty="0"/>
              <a:t>“Hybrid” Plants:</a:t>
            </a:r>
          </a:p>
          <a:p>
            <a:pPr marL="742950" lvl="1" indent="-285750">
              <a:buFontTx/>
              <a:buChar char="-"/>
            </a:pPr>
            <a:r>
              <a:rPr lang="en-US" sz="1200" dirty="0"/>
              <a:t>Combines wind and solar profiles with user-defined ratios.</a:t>
            </a:r>
          </a:p>
          <a:p>
            <a:pPr marL="742950" lvl="1" indent="-285750">
              <a:buFontTx/>
              <a:buChar char="-"/>
            </a:pPr>
            <a:r>
              <a:rPr lang="en-US" sz="1200" dirty="0"/>
              <a:t>Brand new as of this month</a:t>
            </a:r>
          </a:p>
          <a:p>
            <a:pPr marL="742950" lvl="1" indent="-285750">
              <a:buFontTx/>
              <a:buChar char="-"/>
            </a:pPr>
            <a:r>
              <a:rPr lang="en-US" sz="1200" dirty="0"/>
              <a:t>Once you have the profiles you can treat them as a generation file in the aggregation module.</a:t>
            </a:r>
          </a:p>
          <a:p>
            <a:pPr marL="742950" lvl="1" indent="-285750">
              <a:buFontTx/>
              <a:buChar char="-"/>
            </a:pPr>
            <a:endParaRPr lang="en-US" sz="1200" dirty="0"/>
          </a:p>
        </p:txBody>
      </p:sp>
    </p:spTree>
    <p:extLst>
      <p:ext uri="{BB962C8B-B14F-4D97-AF65-F5344CB8AC3E}">
        <p14:creationId xmlns:p14="http://schemas.microsoft.com/office/powerpoint/2010/main" val="162452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199" y="820167"/>
            <a:ext cx="3563471" cy="369332"/>
          </a:xfrm>
          <a:prstGeom prst="rect">
            <a:avLst/>
          </a:prstGeom>
          <a:noFill/>
        </p:spPr>
        <p:txBody>
          <a:bodyPr wrap="square" rtlCol="0">
            <a:spAutoFit/>
          </a:bodyPr>
          <a:lstStyle/>
          <a:p>
            <a:r>
              <a:rPr lang="en-US" dirty="0"/>
              <a:t>Introduce reView</a:t>
            </a:r>
          </a:p>
        </p:txBody>
      </p:sp>
      <p:sp>
        <p:nvSpPr>
          <p:cNvPr id="6" name="TextBox 5">
            <a:extLst>
              <a:ext uri="{FF2B5EF4-FFF2-40B4-BE49-F238E27FC236}">
                <a16:creationId xmlns:a16="http://schemas.microsoft.com/office/drawing/2014/main" id="{5BAE8371-9EA6-C943-B521-2BB046434BEA}"/>
              </a:ext>
            </a:extLst>
          </p:cNvPr>
          <p:cNvSpPr txBox="1"/>
          <p:nvPr/>
        </p:nvSpPr>
        <p:spPr>
          <a:xfrm>
            <a:off x="457199" y="1420051"/>
            <a:ext cx="1822078" cy="369332"/>
          </a:xfrm>
          <a:prstGeom prst="rect">
            <a:avLst/>
          </a:prstGeom>
          <a:noFill/>
        </p:spPr>
        <p:txBody>
          <a:bodyPr wrap="square" rtlCol="0">
            <a:spAutoFit/>
          </a:bodyPr>
          <a:lstStyle/>
          <a:p>
            <a:r>
              <a:rPr lang="en-US" dirty="0"/>
              <a:t>THIS IS NOT REV</a:t>
            </a:r>
          </a:p>
        </p:txBody>
      </p:sp>
    </p:spTree>
    <p:extLst>
      <p:ext uri="{BB962C8B-B14F-4D97-AF65-F5344CB8AC3E}">
        <p14:creationId xmlns:p14="http://schemas.microsoft.com/office/powerpoint/2010/main" val="339390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199" y="820167"/>
            <a:ext cx="5220930" cy="2215991"/>
          </a:xfrm>
          <a:prstGeom prst="rect">
            <a:avLst/>
          </a:prstGeom>
          <a:noFill/>
        </p:spPr>
        <p:txBody>
          <a:bodyPr wrap="square" rtlCol="0">
            <a:spAutoFit/>
          </a:bodyPr>
          <a:lstStyle/>
          <a:p>
            <a:r>
              <a:rPr lang="en-US" dirty="0"/>
              <a:t>In the News</a:t>
            </a:r>
          </a:p>
          <a:p>
            <a:endParaRPr lang="en-US" sz="1000" dirty="0"/>
          </a:p>
          <a:p>
            <a:r>
              <a:rPr lang="en-US" sz="1000" b="1" dirty="0"/>
              <a:t>IRENA Hydrogen Report (2022)*:</a:t>
            </a:r>
          </a:p>
          <a:p>
            <a:endParaRPr lang="en-US" sz="1000" b="1" dirty="0"/>
          </a:p>
          <a:p>
            <a:pPr marL="171450" indent="-171450">
              <a:buFont typeface="Arial" panose="020B0604020202020204" pitchFamily="34" charset="0"/>
              <a:buChar char="•"/>
            </a:pPr>
            <a:r>
              <a:rPr lang="en-US" sz="1000" dirty="0"/>
              <a:t>Africa highest in technical potential for green hydrogen (</a:t>
            </a:r>
            <a:r>
              <a:rPr lang="en-US" sz="1000" b="1" dirty="0"/>
              <a:t>GH</a:t>
            </a:r>
            <a:r>
              <a:rPr lang="en-US" sz="1000" dirty="0"/>
              <a:t>).</a:t>
            </a:r>
            <a:endParaRPr lang="en-US" sz="1000" b="1" dirty="0"/>
          </a:p>
          <a:p>
            <a:pPr marL="171450" indent="-171450">
              <a:buFont typeface="Arial" panose="020B0604020202020204" pitchFamily="34" charset="0"/>
              <a:buChar char="•"/>
            </a:pPr>
            <a:r>
              <a:rPr lang="en-US" sz="1000" dirty="0"/>
              <a:t>Morocco policy front runner in </a:t>
            </a:r>
            <a:r>
              <a:rPr lang="en-US" sz="1000" b="1" dirty="0"/>
              <a:t>GH</a:t>
            </a:r>
            <a:r>
              <a:rPr lang="en-US" sz="1000" dirty="0"/>
              <a:t> industry:</a:t>
            </a:r>
          </a:p>
          <a:p>
            <a:pPr marL="628650" lvl="1" indent="-171450">
              <a:buFont typeface="Arial" panose="020B0604020202020204" pitchFamily="34" charset="0"/>
              <a:buChar char="•"/>
            </a:pPr>
            <a:r>
              <a:rPr lang="en-US" sz="1000" dirty="0"/>
              <a:t>Has potential to become significant exporter of </a:t>
            </a:r>
            <a:r>
              <a:rPr lang="en-US" sz="1000" b="1" dirty="0"/>
              <a:t>GH</a:t>
            </a:r>
            <a:r>
              <a:rPr lang="en-US" sz="1000" dirty="0"/>
              <a:t>.</a:t>
            </a:r>
          </a:p>
          <a:p>
            <a:pPr marL="628650" lvl="1" indent="-171450">
              <a:buFont typeface="Arial" panose="020B0604020202020204" pitchFamily="34" charset="0"/>
              <a:buChar char="•"/>
            </a:pPr>
            <a:r>
              <a:rPr lang="en-US" sz="1000" dirty="0"/>
              <a:t>“﻿For these countries </a:t>
            </a:r>
            <a:r>
              <a:rPr lang="en-US" sz="1000" i="1" dirty="0"/>
              <a:t>[Chile, Morocco, and Namibia]</a:t>
            </a:r>
            <a:r>
              <a:rPr lang="en-US" sz="1000" dirty="0"/>
              <a:t>, a green hydrogen transformation represents a complete reversal of fortune ﻿as ample renewable potential opens new possibilities.” (page 48)</a:t>
            </a:r>
          </a:p>
          <a:p>
            <a:pPr marL="171450" indent="-171450">
              <a:buFont typeface="Arial" panose="020B0604020202020204" pitchFamily="34" charset="0"/>
              <a:buChar char="•"/>
            </a:pPr>
            <a:r>
              <a:rPr lang="en-US" sz="1000" dirty="0"/>
              <a:t>Given that, it’s worth mentioning:</a:t>
            </a:r>
          </a:p>
          <a:p>
            <a:pPr marL="628650" lvl="1" indent="-171450">
              <a:buFont typeface="Arial" panose="020B0604020202020204" pitchFamily="34" charset="0"/>
              <a:buChar char="•"/>
            </a:pPr>
            <a:r>
              <a:rPr lang="en-US" sz="1000" dirty="0"/>
              <a:t>NREL is currently experimenting with reV-NRWAL production/cost equations for </a:t>
            </a:r>
            <a:r>
              <a:rPr lang="en-US" sz="1000" b="1" dirty="0"/>
              <a:t>GH</a:t>
            </a:r>
            <a:r>
              <a:rPr lang="en-US" sz="1000" dirty="0"/>
              <a:t> production.</a:t>
            </a:r>
          </a:p>
        </p:txBody>
      </p:sp>
      <p:sp>
        <p:nvSpPr>
          <p:cNvPr id="2" name="TextBox 1">
            <a:extLst>
              <a:ext uri="{FF2B5EF4-FFF2-40B4-BE49-F238E27FC236}">
                <a16:creationId xmlns:a16="http://schemas.microsoft.com/office/drawing/2014/main" id="{584E8A43-C928-914B-9462-A6DCB8BD860F}"/>
              </a:ext>
            </a:extLst>
          </p:cNvPr>
          <p:cNvSpPr txBox="1"/>
          <p:nvPr/>
        </p:nvSpPr>
        <p:spPr>
          <a:xfrm>
            <a:off x="0" y="4599671"/>
            <a:ext cx="4785852" cy="338554"/>
          </a:xfrm>
          <a:prstGeom prst="rect">
            <a:avLst/>
          </a:prstGeom>
          <a:noFill/>
        </p:spPr>
        <p:txBody>
          <a:bodyPr wrap="square" rtlCol="0">
            <a:spAutoFit/>
          </a:bodyPr>
          <a:lstStyle/>
          <a:p>
            <a:r>
              <a:rPr lang="en-US" sz="800" dirty="0">
                <a:solidFill>
                  <a:schemeClr val="tx1">
                    <a:lumMod val="60000"/>
                    <a:lumOff val="40000"/>
                  </a:schemeClr>
                </a:solidFill>
              </a:rPr>
              <a:t>﻿*IRENA (2022), Geopolitics of the Energy Transformation: The Hydrogen Factor, International Renewable Energy Agency, Abu Dhabi. ISBN: ﻿978-92-9260-370-0. </a:t>
            </a:r>
          </a:p>
        </p:txBody>
      </p:sp>
    </p:spTree>
    <p:extLst>
      <p:ext uri="{BB962C8B-B14F-4D97-AF65-F5344CB8AC3E}">
        <p14:creationId xmlns:p14="http://schemas.microsoft.com/office/powerpoint/2010/main" val="155984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199" y="820167"/>
            <a:ext cx="3563471" cy="1661993"/>
          </a:xfrm>
          <a:prstGeom prst="rect">
            <a:avLst/>
          </a:prstGeom>
          <a:noFill/>
        </p:spPr>
        <p:txBody>
          <a:bodyPr wrap="square" rtlCol="0">
            <a:spAutoFit/>
          </a:bodyPr>
          <a:lstStyle/>
          <a:p>
            <a:r>
              <a:rPr lang="en-US" dirty="0"/>
              <a:t>Citations</a:t>
            </a:r>
          </a:p>
          <a:p>
            <a:endParaRPr lang="en-US" dirty="0"/>
          </a:p>
          <a:p>
            <a:r>
              <a:rPr lang="en-US" sz="600" dirty="0"/>
              <a:t>UNEP-WCMC and IUCN (2022), Protected Planet: The World Database on Protected Areas (WDPA) and World Database on Other Effective Area-based Conservation Measures (WD-OECM) [Online], February 2022, Cambridge, UK: UNEP-WCMC and IUCN. Available at: </a:t>
            </a:r>
            <a:r>
              <a:rPr lang="en-US" sz="600" dirty="0">
                <a:hlinkClick r:id="rId4"/>
              </a:rPr>
              <a:t>www.protectedplanet.net</a:t>
            </a:r>
            <a:r>
              <a:rPr lang="en-US" sz="600" dirty="0"/>
              <a:t>.</a:t>
            </a:r>
          </a:p>
          <a:p>
            <a:endParaRPr lang="en-US" sz="600" dirty="0"/>
          </a:p>
          <a:p>
            <a:r>
              <a:rPr lang="en-US" sz="600" dirty="0" err="1"/>
              <a:t>Florczyk</a:t>
            </a:r>
            <a:r>
              <a:rPr lang="en-US" sz="600" dirty="0"/>
              <a:t> A.J., </a:t>
            </a:r>
            <a:r>
              <a:rPr lang="en-US" sz="600" dirty="0" err="1"/>
              <a:t>Corbane</a:t>
            </a:r>
            <a:r>
              <a:rPr lang="en-US" sz="600" dirty="0"/>
              <a:t> C., Ehrlich D., Freire S., Kemper T., </a:t>
            </a:r>
            <a:r>
              <a:rPr lang="en-US" sz="600" dirty="0" err="1"/>
              <a:t>Maffenini</a:t>
            </a:r>
            <a:r>
              <a:rPr lang="en-US" sz="600" dirty="0"/>
              <a:t> L., Melchiorri M., </a:t>
            </a:r>
            <a:r>
              <a:rPr lang="en-US" sz="600" dirty="0" err="1"/>
              <a:t>Pesaresi</a:t>
            </a:r>
            <a:r>
              <a:rPr lang="en-US" sz="600" dirty="0"/>
              <a:t> M., </a:t>
            </a:r>
            <a:r>
              <a:rPr lang="en-US" sz="600" dirty="0" err="1"/>
              <a:t>Politis</a:t>
            </a:r>
            <a:r>
              <a:rPr lang="en-US" sz="600" dirty="0"/>
              <a:t> P., </a:t>
            </a:r>
            <a:r>
              <a:rPr lang="en-US" sz="600" dirty="0" err="1"/>
              <a:t>Schiavina</a:t>
            </a:r>
            <a:r>
              <a:rPr lang="en-US" sz="600" dirty="0"/>
              <a:t> M., Sabo F., </a:t>
            </a:r>
            <a:r>
              <a:rPr lang="en-US" sz="600" dirty="0" err="1"/>
              <a:t>Zanchetta</a:t>
            </a:r>
            <a:r>
              <a:rPr lang="en-US" sz="600" dirty="0"/>
              <a:t> L., GHSL Data Package 2019, EUR 29788 EN, Publications Office of the European Union, Luxembourg, 2019, ISBN 978-92-76-13186-1, doi:10.2760/290498, JRC 117104</a:t>
            </a:r>
          </a:p>
          <a:p>
            <a:endParaRPr lang="en-US" sz="600" dirty="0"/>
          </a:p>
          <a:p>
            <a:r>
              <a:rPr lang="en-US" sz="600" dirty="0"/>
              <a:t>Open Africa. “Morocco </a:t>
            </a:r>
            <a:r>
              <a:rPr lang="en-US" sz="600" dirty="0" err="1"/>
              <a:t>Maps”.Code</a:t>
            </a:r>
            <a:r>
              <a:rPr lang="en-US" sz="600" dirty="0"/>
              <a:t> for Africa.  2016. </a:t>
            </a:r>
            <a:r>
              <a:rPr lang="en-US" sz="600" dirty="0">
                <a:hlinkClick r:id="rId5"/>
              </a:rPr>
              <a:t>https://</a:t>
            </a:r>
            <a:r>
              <a:rPr lang="en-US" sz="600" dirty="0" err="1">
                <a:hlinkClick r:id="rId5"/>
              </a:rPr>
              <a:t>open.africa</a:t>
            </a:r>
            <a:r>
              <a:rPr lang="en-US" sz="600" dirty="0">
                <a:hlinkClick r:id="rId5"/>
              </a:rPr>
              <a:t>/</a:t>
            </a:r>
            <a:r>
              <a:rPr lang="en-US" sz="600" dirty="0" err="1">
                <a:hlinkClick r:id="rId5"/>
              </a:rPr>
              <a:t>fr</a:t>
            </a:r>
            <a:r>
              <a:rPr lang="en-US" sz="600" dirty="0">
                <a:hlinkClick r:id="rId5"/>
              </a:rPr>
              <a:t>/dataset/morocco-maps/</a:t>
            </a:r>
            <a:endParaRPr lang="en-US" sz="600" dirty="0"/>
          </a:p>
          <a:p>
            <a:endParaRPr lang="en-US" sz="600" dirty="0"/>
          </a:p>
          <a:p>
            <a:r>
              <a:rPr lang="en-US" sz="600" dirty="0"/>
              <a:t>Michael R. Meuser. https://</a:t>
            </a:r>
            <a:r>
              <a:rPr lang="en-US" sz="600" dirty="0" err="1"/>
              <a:t>mapcruzin.com</a:t>
            </a:r>
            <a:r>
              <a:rPr lang="en-US" sz="600" dirty="0"/>
              <a:t>/free-morocco-</a:t>
            </a:r>
            <a:r>
              <a:rPr lang="en-US" sz="600" dirty="0" err="1"/>
              <a:t>arcgis</a:t>
            </a:r>
            <a:r>
              <a:rPr lang="en-US" sz="600" dirty="0"/>
              <a:t>-maps-</a:t>
            </a:r>
            <a:r>
              <a:rPr lang="en-US" sz="600" dirty="0" err="1"/>
              <a:t>shapefiles.htm</a:t>
            </a:r>
            <a:endParaRPr lang="en-US" sz="600" dirty="0"/>
          </a:p>
        </p:txBody>
      </p:sp>
    </p:spTree>
    <p:extLst>
      <p:ext uri="{BB962C8B-B14F-4D97-AF65-F5344CB8AC3E}">
        <p14:creationId xmlns:p14="http://schemas.microsoft.com/office/powerpoint/2010/main" val="353110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470B910A-7E33-1B4F-B3DC-632D7A2C5B3B}"/>
              </a:ext>
            </a:extLst>
          </p:cNvPr>
          <p:cNvSpPr txBox="1"/>
          <p:nvPr/>
        </p:nvSpPr>
        <p:spPr>
          <a:xfrm>
            <a:off x="410135" y="793376"/>
            <a:ext cx="5264524" cy="4124206"/>
          </a:xfrm>
          <a:prstGeom prst="rect">
            <a:avLst/>
          </a:prstGeom>
          <a:noFill/>
        </p:spPr>
        <p:txBody>
          <a:bodyPr wrap="square" rtlCol="0">
            <a:spAutoFit/>
          </a:bodyPr>
          <a:lstStyle/>
          <a:p>
            <a:r>
              <a:rPr lang="en-US"/>
              <a:t>General Outline:</a:t>
            </a:r>
            <a:endParaRPr lang="en-US" dirty="0"/>
          </a:p>
          <a:p>
            <a:endParaRPr lang="en-US" sz="1200" dirty="0"/>
          </a:p>
          <a:p>
            <a:pPr marL="171450" indent="-171450">
              <a:buFont typeface="Arial" panose="020B0604020202020204" pitchFamily="34" charset="0"/>
              <a:buChar char="•"/>
            </a:pPr>
            <a:r>
              <a:rPr lang="en-US" sz="800" dirty="0"/>
              <a:t>General Overview</a:t>
            </a:r>
          </a:p>
          <a:p>
            <a:pPr marL="628650" lvl="1" indent="-171450">
              <a:buFont typeface="Arial" panose="020B0604020202020204" pitchFamily="34" charset="0"/>
              <a:buChar char="•"/>
            </a:pPr>
            <a:r>
              <a:rPr lang="en-US" sz="800" dirty="0"/>
              <a:t> Make sure we define technical potential well, as in this provides the field of options for downstream models to actual place the plants in space and integrate them into an energy system</a:t>
            </a:r>
          </a:p>
          <a:p>
            <a:pPr marL="171450" indent="-171450">
              <a:buFont typeface="Arial" panose="020B0604020202020204" pitchFamily="34" charset="0"/>
              <a:buChar char="•"/>
            </a:pPr>
            <a:r>
              <a:rPr lang="en-US" sz="800" dirty="0"/>
              <a:t>Placement in NREL Modeling Pipeline</a:t>
            </a:r>
          </a:p>
          <a:p>
            <a:pPr marL="171450" indent="-171450">
              <a:buFont typeface="Arial" panose="020B0604020202020204" pitchFamily="34" charset="0"/>
              <a:buChar char="•"/>
            </a:pPr>
            <a:r>
              <a:rPr lang="en-US" sz="800" dirty="0"/>
              <a:t>Describe the model pipeline, then each major module</a:t>
            </a:r>
          </a:p>
          <a:p>
            <a:pPr marL="171450" indent="-171450">
              <a:buFont typeface="Arial" panose="020B0604020202020204" pitchFamily="34" charset="0"/>
              <a:buChar char="•"/>
            </a:pPr>
            <a:r>
              <a:rPr lang="en-US" sz="800" dirty="0"/>
              <a:t>Include a series of plots with the same study area</a:t>
            </a:r>
          </a:p>
          <a:p>
            <a:pPr marL="628650" lvl="1" indent="-171450">
              <a:buFont typeface="Arial" panose="020B0604020202020204" pitchFamily="34" charset="0"/>
              <a:buChar char="•"/>
            </a:pPr>
            <a:r>
              <a:rPr lang="en-US" sz="800" dirty="0"/>
              <a:t>Start with resource at the 2km scale – “Resource”</a:t>
            </a:r>
          </a:p>
          <a:p>
            <a:pPr marL="628650" lvl="1" indent="-171450">
              <a:buFont typeface="Arial" panose="020B0604020202020204" pitchFamily="34" charset="0"/>
              <a:buChar char="•"/>
            </a:pPr>
            <a:r>
              <a:rPr lang="en-US" sz="800" dirty="0"/>
              <a:t>Move to generation at 2km scale – “Generation”</a:t>
            </a:r>
          </a:p>
          <a:p>
            <a:pPr marL="628650" lvl="1" indent="-171450">
              <a:buFont typeface="Arial" panose="020B0604020202020204" pitchFamily="34" charset="0"/>
              <a:buChar char="•"/>
            </a:pPr>
            <a:r>
              <a:rPr lang="en-US" sz="800" dirty="0"/>
              <a:t>Move to aggregation at 11.5km scale – “Aggregation”</a:t>
            </a:r>
          </a:p>
          <a:p>
            <a:pPr marL="1085850" lvl="2" indent="-171450">
              <a:buFont typeface="Arial" panose="020B0604020202020204" pitchFamily="34" charset="0"/>
              <a:buChar char="•"/>
            </a:pPr>
            <a:r>
              <a:rPr lang="en-US" sz="800" dirty="0"/>
              <a:t>Keep 2km grid cells within</a:t>
            </a:r>
          </a:p>
          <a:p>
            <a:pPr marL="628650" lvl="1" indent="-171450">
              <a:buFont typeface="Arial" panose="020B0604020202020204" pitchFamily="34" charset="0"/>
              <a:buChar char="•"/>
            </a:pPr>
            <a:r>
              <a:rPr lang="en-US" sz="800" dirty="0"/>
              <a:t>Move to exclusions at 90m scale – “Exclusions”</a:t>
            </a:r>
          </a:p>
          <a:p>
            <a:pPr marL="1085850" lvl="2" indent="-171450">
              <a:buFont typeface="Arial" panose="020B0604020202020204" pitchFamily="34" charset="0"/>
              <a:buChar char="•"/>
            </a:pPr>
            <a:r>
              <a:rPr lang="en-US" sz="800" dirty="0"/>
              <a:t>Keep 11.5km grid, replace 2km grid with 90m grid</a:t>
            </a:r>
          </a:p>
          <a:p>
            <a:pPr marL="628650" lvl="1" indent="-171450">
              <a:buFont typeface="Arial" panose="020B0604020202020204" pitchFamily="34" charset="0"/>
              <a:buChar char="•"/>
            </a:pPr>
            <a:r>
              <a:rPr lang="en-US" sz="800" dirty="0"/>
              <a:t>Move to trans features back at the 11.5km scale – “Supply-curve”</a:t>
            </a:r>
          </a:p>
          <a:p>
            <a:pPr marL="1085850" lvl="2" indent="-171450">
              <a:buFont typeface="Arial" panose="020B0604020202020204" pitchFamily="34" charset="0"/>
              <a:buChar char="•"/>
            </a:pPr>
            <a:r>
              <a:rPr lang="en-US" sz="800" dirty="0"/>
              <a:t>Keep 1.5km grid, remove 90m grid, add transmission features</a:t>
            </a:r>
          </a:p>
          <a:p>
            <a:pPr marL="628650" lvl="1" indent="-171450">
              <a:buFont typeface="Arial" panose="020B0604020202020204" pitchFamily="34" charset="0"/>
              <a:buChar char="•"/>
            </a:pPr>
            <a:r>
              <a:rPr lang="en-US" sz="800" dirty="0"/>
              <a:t>Move to trans connections at 11.5km grid – “Supply-Curve”</a:t>
            </a:r>
          </a:p>
          <a:p>
            <a:pPr marL="1085850" lvl="2" indent="-171450">
              <a:buFont typeface="Arial" panose="020B0604020202020204" pitchFamily="34" charset="0"/>
              <a:buChar char="•"/>
            </a:pPr>
            <a:r>
              <a:rPr lang="en-US" sz="800" dirty="0"/>
              <a:t>Keep features show potential connections</a:t>
            </a:r>
          </a:p>
          <a:p>
            <a:pPr marL="628650" lvl="1" indent="-171450">
              <a:buFont typeface="Arial" panose="020B0604020202020204" pitchFamily="34" charset="0"/>
              <a:buChar char="•"/>
            </a:pPr>
            <a:r>
              <a:rPr lang="en-US" sz="800" dirty="0"/>
              <a:t>Move to trans assignment at 11.5km grid -  “Supply-Curve”</a:t>
            </a:r>
          </a:p>
          <a:p>
            <a:pPr marL="1085850" lvl="2" indent="-171450">
              <a:buFont typeface="Arial" panose="020B0604020202020204" pitchFamily="34" charset="0"/>
              <a:buChar char="•"/>
            </a:pPr>
            <a:r>
              <a:rPr lang="en-US" sz="800" dirty="0"/>
              <a:t>Remove other options, keep cheapest, or else keep top sorted option</a:t>
            </a:r>
          </a:p>
          <a:p>
            <a:pPr marL="628650" lvl="1" indent="-171450">
              <a:buFont typeface="Arial" panose="020B0604020202020204" pitchFamily="34" charset="0"/>
              <a:buChar char="•"/>
            </a:pPr>
            <a:r>
              <a:rPr lang="en-US" sz="800" dirty="0"/>
              <a:t>Move to rep-profiles – “Rep-Profiles”</a:t>
            </a:r>
          </a:p>
          <a:p>
            <a:pPr marL="1085850" lvl="2" indent="-171450">
              <a:buFont typeface="Arial" panose="020B0604020202020204" pitchFamily="34" charset="0"/>
              <a:buChar char="•"/>
            </a:pPr>
            <a:r>
              <a:rPr lang="en-US" sz="800" dirty="0"/>
              <a:t>Remove trans features, add 2km grid back in</a:t>
            </a:r>
          </a:p>
          <a:p>
            <a:pPr marL="628650" lvl="1" indent="-171450">
              <a:buFont typeface="Arial" panose="020B0604020202020204" pitchFamily="34" charset="0"/>
              <a:buChar char="•"/>
            </a:pPr>
            <a:r>
              <a:rPr lang="en-US" sz="800" dirty="0"/>
              <a:t>Move to rep-profiles selection with </a:t>
            </a:r>
            <a:r>
              <a:rPr lang="en-US" sz="800" dirty="0" err="1"/>
              <a:t>meanoid</a:t>
            </a:r>
            <a:r>
              <a:rPr lang="en-US" sz="800" dirty="0"/>
              <a:t> – “Rep-Profiles”. </a:t>
            </a:r>
          </a:p>
          <a:p>
            <a:pPr marL="1085850" lvl="2" indent="-171450">
              <a:buFont typeface="Arial" panose="020B0604020202020204" pitchFamily="34" charset="0"/>
              <a:buChar char="•"/>
            </a:pPr>
            <a:r>
              <a:rPr lang="en-US" sz="800" dirty="0"/>
              <a:t>Highlight singular point chosen, add time series graph</a:t>
            </a:r>
          </a:p>
          <a:p>
            <a:pPr marL="628650" lvl="1" indent="-171450">
              <a:buFont typeface="Arial" panose="020B0604020202020204" pitchFamily="34" charset="0"/>
              <a:buChar char="•"/>
            </a:pPr>
            <a:r>
              <a:rPr lang="en-US" sz="800" dirty="0"/>
              <a:t>Move to rep-profiles selection with aggregation– “Rep-Profiles”. </a:t>
            </a:r>
          </a:p>
          <a:p>
            <a:pPr marL="1085850" lvl="2" indent="-171450">
              <a:buFont typeface="Arial" panose="020B0604020202020204" pitchFamily="34" charset="0"/>
              <a:buChar char="•"/>
            </a:pPr>
            <a:r>
              <a:rPr lang="en-US" sz="800" dirty="0"/>
              <a:t>Highlight all 2km points, add time series graph</a:t>
            </a:r>
          </a:p>
          <a:p>
            <a:pPr marL="628650" lvl="1" indent="-171450">
              <a:buFont typeface="Arial" panose="020B0604020202020204" pitchFamily="34" charset="0"/>
              <a:buChar char="•"/>
            </a:pPr>
            <a:r>
              <a:rPr lang="en-US" sz="800" dirty="0"/>
              <a:t>Zoom out to national view, show icon for hdf5s and </a:t>
            </a:r>
            <a:r>
              <a:rPr lang="en-US" sz="800" dirty="0" err="1"/>
              <a:t>csvs</a:t>
            </a:r>
            <a:r>
              <a:rPr lang="en-US" sz="800" dirty="0"/>
              <a:t>.</a:t>
            </a:r>
          </a:p>
          <a:p>
            <a:pPr marL="171450" indent="-171450">
              <a:buFont typeface="Arial" panose="020B0604020202020204" pitchFamily="34" charset="0"/>
              <a:buChar char="•"/>
            </a:pPr>
            <a:r>
              <a:rPr lang="en-US" sz="800" dirty="0"/>
              <a:t>Upcoming model features:</a:t>
            </a:r>
          </a:p>
          <a:p>
            <a:pPr marL="628650" lvl="1" indent="-171450">
              <a:buFont typeface="Arial" panose="020B0604020202020204" pitchFamily="34" charset="0"/>
              <a:buChar char="•"/>
            </a:pPr>
            <a:r>
              <a:rPr lang="en-US" sz="800" dirty="0"/>
              <a:t>NRWAL for flexibility</a:t>
            </a:r>
          </a:p>
          <a:p>
            <a:pPr marL="628650" lvl="1" indent="-171450">
              <a:buFont typeface="Arial" panose="020B0604020202020204" pitchFamily="34" charset="0"/>
              <a:buChar char="•"/>
            </a:pPr>
            <a:r>
              <a:rPr lang="en-US" sz="800" dirty="0"/>
              <a:t>”Bespoke” for individual turbine placement</a:t>
            </a:r>
          </a:p>
          <a:p>
            <a:pPr marL="628650" lvl="1" indent="-171450">
              <a:buFont typeface="Arial" panose="020B0604020202020204" pitchFamily="34" charset="0"/>
              <a:buChar char="•"/>
            </a:pPr>
            <a:r>
              <a:rPr lang="en-US" sz="800" dirty="0"/>
              <a:t>Hybrid module for combining wind and solar</a:t>
            </a:r>
            <a:endParaRPr lang="en-US" sz="1200" dirty="0"/>
          </a:p>
        </p:txBody>
      </p:sp>
    </p:spTree>
    <p:extLst>
      <p:ext uri="{BB962C8B-B14F-4D97-AF65-F5344CB8AC3E}">
        <p14:creationId xmlns:p14="http://schemas.microsoft.com/office/powerpoint/2010/main" val="242252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2632" y="657755"/>
            <a:ext cx="5433774" cy="1615545"/>
          </a:xfrm>
        </p:spPr>
        <p:txBody>
          <a:bodyPr>
            <a:normAutofit/>
          </a:bodyPr>
          <a:lstStyle/>
          <a:p>
            <a:pPr marL="0" indent="0">
              <a:spcAft>
                <a:spcPts val="600"/>
              </a:spcAft>
              <a:buNone/>
            </a:pPr>
            <a:r>
              <a:rPr lang="en-US" sz="1800" dirty="0"/>
              <a:t>reV is an open-source geospatial platform for assessing </a:t>
            </a:r>
            <a:r>
              <a:rPr lang="en-US" sz="1800" b="1" dirty="0"/>
              <a:t>system performance</a:t>
            </a:r>
            <a:r>
              <a:rPr lang="en-US" sz="1800" dirty="0"/>
              <a:t>, </a:t>
            </a:r>
            <a:r>
              <a:rPr lang="en-US" sz="1800" b="1" dirty="0"/>
              <a:t>available capacity</a:t>
            </a:r>
            <a:r>
              <a:rPr lang="en-US" sz="1800" dirty="0"/>
              <a:t>, </a:t>
            </a:r>
            <a:r>
              <a:rPr lang="en-US" sz="1800" b="1" dirty="0"/>
              <a:t>distance to transmission</a:t>
            </a:r>
            <a:r>
              <a:rPr lang="en-US" sz="1800" dirty="0"/>
              <a:t>, and </a:t>
            </a:r>
            <a:r>
              <a:rPr lang="en-US" sz="1800" b="1" dirty="0"/>
              <a:t>total costs</a:t>
            </a:r>
            <a:r>
              <a:rPr lang="en-US" sz="1800" dirty="0"/>
              <a:t> for potential solar and wind energy deployment at regional to continental scales.</a:t>
            </a:r>
          </a:p>
        </p:txBody>
      </p:sp>
      <p:sp>
        <p:nvSpPr>
          <p:cNvPr id="3" name="Title 2"/>
          <p:cNvSpPr>
            <a:spLocks noGrp="1"/>
          </p:cNvSpPr>
          <p:nvPr>
            <p:ph type="title"/>
          </p:nvPr>
        </p:nvSpPr>
        <p:spPr>
          <a:noFill/>
        </p:spPr>
        <p:txBody>
          <a:bodyPr>
            <a:noAutofit/>
          </a:bodyPr>
          <a:lstStyle/>
          <a:p>
            <a:r>
              <a:rPr lang="en-US" sz="2800" dirty="0"/>
              <a:t>What is reV?</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F1000FE7-B36A-4046-B891-AD9914C29C76}"/>
              </a:ext>
            </a:extLst>
          </p:cNvPr>
          <p:cNvGrpSpPr/>
          <p:nvPr/>
        </p:nvGrpSpPr>
        <p:grpSpPr>
          <a:xfrm>
            <a:off x="1499445" y="2008206"/>
            <a:ext cx="2731788" cy="2477539"/>
            <a:chOff x="1470262" y="2342116"/>
            <a:chExt cx="2731788" cy="2477539"/>
          </a:xfrm>
        </p:grpSpPr>
        <p:sp>
          <p:nvSpPr>
            <p:cNvPr id="16" name="Oval 15">
              <a:extLst>
                <a:ext uri="{FF2B5EF4-FFF2-40B4-BE49-F238E27FC236}">
                  <a16:creationId xmlns:a16="http://schemas.microsoft.com/office/drawing/2014/main" id="{E7AF3D78-D699-9843-BBAC-C10D3FCD54E9}"/>
                </a:ext>
              </a:extLst>
            </p:cNvPr>
            <p:cNvSpPr/>
            <p:nvPr/>
          </p:nvSpPr>
          <p:spPr>
            <a:xfrm>
              <a:off x="1487214" y="3275156"/>
              <a:ext cx="1535431" cy="1535431"/>
            </a:xfrm>
            <a:prstGeom prst="ellipse">
              <a:avLst/>
            </a:prstGeom>
            <a:solidFill>
              <a:schemeClr val="bg2">
                <a:lumMod val="75000"/>
                <a:alpha val="34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70E62E4-074F-DA4D-9525-E6093082EE4A}"/>
                </a:ext>
              </a:extLst>
            </p:cNvPr>
            <p:cNvSpPr txBox="1"/>
            <p:nvPr/>
          </p:nvSpPr>
          <p:spPr>
            <a:xfrm>
              <a:off x="1470262" y="3820847"/>
              <a:ext cx="1164988" cy="523220"/>
            </a:xfrm>
            <a:prstGeom prst="rect">
              <a:avLst/>
            </a:prstGeom>
            <a:noFill/>
          </p:spPr>
          <p:txBody>
            <a:bodyPr wrap="square" rtlCol="0">
              <a:spAutoFit/>
            </a:bodyPr>
            <a:lstStyle/>
            <a:p>
              <a:pPr algn="ctr"/>
              <a:r>
                <a:rPr lang="en-US" sz="1400" dirty="0"/>
                <a:t>Distance to Transmission</a:t>
              </a:r>
            </a:p>
          </p:txBody>
        </p:sp>
        <p:sp>
          <p:nvSpPr>
            <p:cNvPr id="18" name="Oval 17">
              <a:extLst>
                <a:ext uri="{FF2B5EF4-FFF2-40B4-BE49-F238E27FC236}">
                  <a16:creationId xmlns:a16="http://schemas.microsoft.com/office/drawing/2014/main" id="{808CD407-E2F5-A84A-97CC-46F2FA8EE65D}"/>
                </a:ext>
              </a:extLst>
            </p:cNvPr>
            <p:cNvSpPr/>
            <p:nvPr/>
          </p:nvSpPr>
          <p:spPr>
            <a:xfrm>
              <a:off x="2588657" y="3284224"/>
              <a:ext cx="1535431" cy="1535431"/>
            </a:xfrm>
            <a:prstGeom prst="ellipse">
              <a:avLst/>
            </a:prstGeom>
            <a:solidFill>
              <a:schemeClr val="tx2">
                <a:lumMod val="75000"/>
                <a:alpha val="46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FC0EDD-412B-BE44-B596-DFEFD197B192}"/>
                </a:ext>
              </a:extLst>
            </p:cNvPr>
            <p:cNvSpPr txBox="1"/>
            <p:nvPr/>
          </p:nvSpPr>
          <p:spPr>
            <a:xfrm>
              <a:off x="3097054" y="3822385"/>
              <a:ext cx="1104996" cy="523220"/>
            </a:xfrm>
            <a:prstGeom prst="rect">
              <a:avLst/>
            </a:prstGeom>
            <a:noFill/>
          </p:spPr>
          <p:txBody>
            <a:bodyPr wrap="square" rtlCol="0">
              <a:spAutoFit/>
            </a:bodyPr>
            <a:lstStyle/>
            <a:p>
              <a:pPr algn="ctr"/>
              <a:r>
                <a:rPr lang="en-US" sz="1400" dirty="0"/>
                <a:t>Available Capacity</a:t>
              </a:r>
            </a:p>
          </p:txBody>
        </p:sp>
        <p:sp>
          <p:nvSpPr>
            <p:cNvPr id="20" name="Oval 19">
              <a:extLst>
                <a:ext uri="{FF2B5EF4-FFF2-40B4-BE49-F238E27FC236}">
                  <a16:creationId xmlns:a16="http://schemas.microsoft.com/office/drawing/2014/main" id="{E7F20BF6-2C0D-BE44-8381-9D0FE49B4C4A}"/>
                </a:ext>
              </a:extLst>
            </p:cNvPr>
            <p:cNvSpPr/>
            <p:nvPr/>
          </p:nvSpPr>
          <p:spPr>
            <a:xfrm>
              <a:off x="2080469" y="2342116"/>
              <a:ext cx="1535431" cy="1535431"/>
            </a:xfrm>
            <a:prstGeom prst="ellipse">
              <a:avLst/>
            </a:prstGeom>
            <a:solidFill>
              <a:schemeClr val="accent1">
                <a:alpha val="31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B780FC7-4DEE-854D-A672-4AFD55C7C504}"/>
                </a:ext>
              </a:extLst>
            </p:cNvPr>
            <p:cNvSpPr txBox="1"/>
            <p:nvPr/>
          </p:nvSpPr>
          <p:spPr>
            <a:xfrm>
              <a:off x="2278250" y="2575410"/>
              <a:ext cx="1139867" cy="738664"/>
            </a:xfrm>
            <a:prstGeom prst="rect">
              <a:avLst/>
            </a:prstGeom>
            <a:noFill/>
          </p:spPr>
          <p:txBody>
            <a:bodyPr wrap="square" rtlCol="0">
              <a:spAutoFit/>
            </a:bodyPr>
            <a:lstStyle/>
            <a:p>
              <a:pPr algn="ctr"/>
              <a:r>
                <a:rPr lang="en-US" sz="1400" dirty="0"/>
                <a:t>System Performance &amp; Costs</a:t>
              </a:r>
            </a:p>
          </p:txBody>
        </p:sp>
      </p:grpSp>
      <p:sp>
        <p:nvSpPr>
          <p:cNvPr id="5" name="Rectangle 4">
            <a:extLst>
              <a:ext uri="{FF2B5EF4-FFF2-40B4-BE49-F238E27FC236}">
                <a16:creationId xmlns:a16="http://schemas.microsoft.com/office/drawing/2014/main" id="{6E7A83F5-4A1E-B945-9613-E496EDA710CC}"/>
              </a:ext>
            </a:extLst>
          </p:cNvPr>
          <p:cNvSpPr/>
          <p:nvPr/>
        </p:nvSpPr>
        <p:spPr>
          <a:xfrm>
            <a:off x="0" y="4678569"/>
            <a:ext cx="2016899" cy="276999"/>
          </a:xfrm>
          <a:prstGeom prst="rect">
            <a:avLst/>
          </a:prstGeom>
        </p:spPr>
        <p:txBody>
          <a:bodyPr wrap="none">
            <a:spAutoFit/>
          </a:bodyPr>
          <a:lstStyle/>
          <a:p>
            <a:r>
              <a:rPr lang="en-US" sz="1200" i="1" dirty="0">
                <a:hlinkClick r:id="rId4"/>
              </a:rPr>
              <a:t>https://github.com/NREL/reV</a:t>
            </a:r>
            <a:endParaRPr lang="en-US" sz="1200" i="1" dirty="0"/>
          </a:p>
        </p:txBody>
      </p:sp>
    </p:spTree>
    <p:extLst>
      <p:ext uri="{BB962C8B-B14F-4D97-AF65-F5344CB8AC3E}">
        <p14:creationId xmlns:p14="http://schemas.microsoft.com/office/powerpoint/2010/main" val="348536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What is reV?</a:t>
            </a:r>
          </a:p>
        </p:txBody>
      </p:sp>
      <p:sp>
        <p:nvSpPr>
          <p:cNvPr id="7" name="TextBox 6">
            <a:extLst>
              <a:ext uri="{FF2B5EF4-FFF2-40B4-BE49-F238E27FC236}">
                <a16:creationId xmlns:a16="http://schemas.microsoft.com/office/drawing/2014/main" id="{094E8DA4-7A3D-8D4A-8915-AD01E3AB43B0}"/>
              </a:ext>
            </a:extLst>
          </p:cNvPr>
          <p:cNvSpPr txBox="1"/>
          <p:nvPr/>
        </p:nvSpPr>
        <p:spPr>
          <a:xfrm>
            <a:off x="457201" y="658905"/>
            <a:ext cx="4262718" cy="646331"/>
          </a:xfrm>
          <a:prstGeom prst="rect">
            <a:avLst/>
          </a:prstGeom>
          <a:noFill/>
        </p:spPr>
        <p:txBody>
          <a:bodyPr wrap="square" rtlCol="0">
            <a:spAutoFit/>
          </a:bodyPr>
          <a:lstStyle/>
          <a:p>
            <a:r>
              <a:rPr lang="en-US" dirty="0"/>
              <a:t>Let’s give some example output images here to maintain interest.</a:t>
            </a:r>
          </a:p>
        </p:txBody>
      </p:sp>
    </p:spTree>
    <p:extLst>
      <p:ext uri="{BB962C8B-B14F-4D97-AF65-F5344CB8AC3E}">
        <p14:creationId xmlns:p14="http://schemas.microsoft.com/office/powerpoint/2010/main" val="408911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How Does reV Fit into Deployment Modeling?</a:t>
            </a:r>
          </a:p>
        </p:txBody>
      </p:sp>
      <p:sp>
        <p:nvSpPr>
          <p:cNvPr id="7" name="TextBox 6">
            <a:extLst>
              <a:ext uri="{FF2B5EF4-FFF2-40B4-BE49-F238E27FC236}">
                <a16:creationId xmlns:a16="http://schemas.microsoft.com/office/drawing/2014/main" id="{094E8DA4-7A3D-8D4A-8915-AD01E3AB43B0}"/>
              </a:ext>
            </a:extLst>
          </p:cNvPr>
          <p:cNvSpPr txBox="1"/>
          <p:nvPr/>
        </p:nvSpPr>
        <p:spPr>
          <a:xfrm>
            <a:off x="457200" y="658905"/>
            <a:ext cx="8229599" cy="923330"/>
          </a:xfrm>
          <a:prstGeom prst="rect">
            <a:avLst/>
          </a:prstGeom>
          <a:noFill/>
        </p:spPr>
        <p:txBody>
          <a:bodyPr wrap="square" rtlCol="0">
            <a:spAutoFit/>
          </a:bodyPr>
          <a:lstStyle/>
          <a:p>
            <a:r>
              <a:rPr lang="en-US" dirty="0"/>
              <a:t>reV coordinates SAM </a:t>
            </a:r>
            <a:r>
              <a:rPr lang="en-US" i="1" dirty="0"/>
              <a:t>and </a:t>
            </a:r>
            <a:r>
              <a:rPr lang="en-US" dirty="0"/>
              <a:t>takes developable land into account to provide a spatial field of potential RE plants that feed downstream economic and capacity expansion models. </a:t>
            </a:r>
          </a:p>
        </p:txBody>
      </p:sp>
      <p:pic>
        <p:nvPicPr>
          <p:cNvPr id="5" name="Picture 4" descr="Diagram&#10;&#10;Description automatically generated">
            <a:extLst>
              <a:ext uri="{FF2B5EF4-FFF2-40B4-BE49-F238E27FC236}">
                <a16:creationId xmlns:a16="http://schemas.microsoft.com/office/drawing/2014/main" id="{F00ACAB4-CE49-6C4D-8B5D-7F2A694F0AA7}"/>
              </a:ext>
            </a:extLst>
          </p:cNvPr>
          <p:cNvPicPr>
            <a:picLocks noChangeAspect="1"/>
          </p:cNvPicPr>
          <p:nvPr/>
        </p:nvPicPr>
        <p:blipFill rotWithShape="1">
          <a:blip r:embed="rId3">
            <a:extLst>
              <a:ext uri="{28A0092B-C50C-407E-A947-70E740481C1C}">
                <a14:useLocalDpi xmlns:a14="http://schemas.microsoft.com/office/drawing/2010/main" val="0"/>
              </a:ext>
            </a:extLst>
          </a:blip>
          <a:srcRect l="3199" t="9080" r="42552" b="2636"/>
          <a:stretch/>
        </p:blipFill>
        <p:spPr>
          <a:xfrm>
            <a:off x="1527241" y="1467268"/>
            <a:ext cx="6089515" cy="3377388"/>
          </a:xfrm>
          <a:prstGeom prst="rect">
            <a:avLst/>
          </a:prstGeom>
        </p:spPr>
      </p:pic>
    </p:spTree>
    <p:extLst>
      <p:ext uri="{BB962C8B-B14F-4D97-AF65-F5344CB8AC3E}">
        <p14:creationId xmlns:p14="http://schemas.microsoft.com/office/powerpoint/2010/main" val="103715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Systems Advisor Model (SAM)</a:t>
            </a:r>
          </a:p>
        </p:txBody>
      </p:sp>
      <p:sp>
        <p:nvSpPr>
          <p:cNvPr id="7" name="TextBox 6">
            <a:extLst>
              <a:ext uri="{FF2B5EF4-FFF2-40B4-BE49-F238E27FC236}">
                <a16:creationId xmlns:a16="http://schemas.microsoft.com/office/drawing/2014/main" id="{9793A477-B618-C24B-BF4B-D3DA2014EB02}"/>
              </a:ext>
            </a:extLst>
          </p:cNvPr>
          <p:cNvSpPr txBox="1"/>
          <p:nvPr/>
        </p:nvSpPr>
        <p:spPr>
          <a:xfrm>
            <a:off x="457201" y="716127"/>
            <a:ext cx="8015590" cy="646331"/>
          </a:xfrm>
          <a:prstGeom prst="rect">
            <a:avLst/>
          </a:prstGeom>
          <a:noFill/>
        </p:spPr>
        <p:txBody>
          <a:bodyPr wrap="square" rtlCol="0">
            <a:spAutoFit/>
          </a:bodyPr>
          <a:lstStyle/>
          <a:p>
            <a:r>
              <a:rPr lang="en-US" dirty="0"/>
              <a:t>SAM is an open-source techno-economic software model that simulates renewable energy modules and plants. It includes models for:</a:t>
            </a:r>
          </a:p>
        </p:txBody>
      </p:sp>
      <p:sp>
        <p:nvSpPr>
          <p:cNvPr id="2" name="Rectangle 1">
            <a:extLst>
              <a:ext uri="{FF2B5EF4-FFF2-40B4-BE49-F238E27FC236}">
                <a16:creationId xmlns:a16="http://schemas.microsoft.com/office/drawing/2014/main" id="{9386B8BE-665E-434D-AD7F-E1EE5FABF068}"/>
              </a:ext>
            </a:extLst>
          </p:cNvPr>
          <p:cNvSpPr/>
          <p:nvPr/>
        </p:nvSpPr>
        <p:spPr>
          <a:xfrm>
            <a:off x="0" y="4466602"/>
            <a:ext cx="2210092" cy="461665"/>
          </a:xfrm>
          <a:prstGeom prst="rect">
            <a:avLst/>
          </a:prstGeom>
        </p:spPr>
        <p:txBody>
          <a:bodyPr wrap="none">
            <a:spAutoFit/>
          </a:bodyPr>
          <a:lstStyle/>
          <a:p>
            <a:r>
              <a:rPr lang="en-US" sz="1200" i="1" dirty="0">
                <a:hlinkClick r:id="rId3"/>
              </a:rPr>
              <a:t>https://sam.nrel.gov/</a:t>
            </a:r>
            <a:endParaRPr lang="en-US" sz="1200" i="1" dirty="0"/>
          </a:p>
          <a:p>
            <a:r>
              <a:rPr lang="en-US" sz="1200" i="1" dirty="0">
                <a:hlinkClick r:id="rId4"/>
              </a:rPr>
              <a:t>https://github.com/NREL/pysam</a:t>
            </a:r>
            <a:endParaRPr lang="en-US" sz="1200" i="1" dirty="0"/>
          </a:p>
        </p:txBody>
      </p:sp>
      <p:pic>
        <p:nvPicPr>
          <p:cNvPr id="1026" name="Picture 2" descr="System Advisor Model - YouTube">
            <a:extLst>
              <a:ext uri="{FF2B5EF4-FFF2-40B4-BE49-F238E27FC236}">
                <a16:creationId xmlns:a16="http://schemas.microsoft.com/office/drawing/2014/main" id="{672EE5B3-A194-A749-BEFA-7AB833DCE7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7815" y="1320531"/>
            <a:ext cx="3334976" cy="33349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878359A-091C-4D44-8203-672AAD896BB5}"/>
              </a:ext>
            </a:extLst>
          </p:cNvPr>
          <p:cNvSpPr/>
          <p:nvPr/>
        </p:nvSpPr>
        <p:spPr>
          <a:xfrm>
            <a:off x="1215957" y="1485939"/>
            <a:ext cx="2324912" cy="2062103"/>
          </a:xfrm>
          <a:prstGeom prst="rect">
            <a:avLst/>
          </a:prstGeom>
        </p:spPr>
        <p:txBody>
          <a:bodyPr wrap="square">
            <a:spAutoFit/>
          </a:bodyPr>
          <a:lstStyle/>
          <a:p>
            <a:pPr marL="285750" indent="-285750">
              <a:buFont typeface="Arial" panose="020B0604020202020204" pitchFamily="34" charset="0"/>
              <a:buChar char="•"/>
            </a:pPr>
            <a:r>
              <a:rPr lang="en-US" sz="1600" dirty="0"/>
              <a:t>Photovoltaic</a:t>
            </a:r>
          </a:p>
          <a:p>
            <a:pPr marL="285750" indent="-285750">
              <a:buFont typeface="Arial" panose="020B0604020202020204" pitchFamily="34" charset="0"/>
              <a:buChar char="•"/>
            </a:pPr>
            <a:r>
              <a:rPr lang="en-US" sz="1600" dirty="0"/>
              <a:t>Wind</a:t>
            </a:r>
          </a:p>
          <a:p>
            <a:pPr marL="285750" indent="-285750">
              <a:buFont typeface="Arial" panose="020B0604020202020204" pitchFamily="34" charset="0"/>
              <a:buChar char="•"/>
            </a:pPr>
            <a:r>
              <a:rPr lang="en-US" sz="1600" dirty="0"/>
              <a:t>Concentrating Solar</a:t>
            </a:r>
          </a:p>
          <a:p>
            <a:pPr marL="285750" indent="-285750">
              <a:buFont typeface="Arial" panose="020B0604020202020204" pitchFamily="34" charset="0"/>
              <a:buChar char="•"/>
            </a:pPr>
            <a:r>
              <a:rPr lang="en-US" sz="1600" dirty="0"/>
              <a:t>Geothermal </a:t>
            </a:r>
          </a:p>
          <a:p>
            <a:pPr marL="285750" indent="-285750">
              <a:buFont typeface="Arial" panose="020B0604020202020204" pitchFamily="34" charset="0"/>
              <a:buChar char="•"/>
            </a:pPr>
            <a:r>
              <a:rPr lang="en-US" sz="1600" dirty="0"/>
              <a:t>Biomass Combustion</a:t>
            </a:r>
          </a:p>
          <a:p>
            <a:pPr marL="285750" indent="-285750">
              <a:buFont typeface="Arial" panose="020B0604020202020204" pitchFamily="34" charset="0"/>
              <a:buChar char="•"/>
            </a:pPr>
            <a:r>
              <a:rPr lang="en-US" sz="1600" dirty="0"/>
              <a:t>Battery Storage</a:t>
            </a:r>
          </a:p>
          <a:p>
            <a:pPr marL="285750" indent="-285750">
              <a:buFont typeface="Arial" panose="020B0604020202020204" pitchFamily="34" charset="0"/>
              <a:buChar char="•"/>
            </a:pPr>
            <a:r>
              <a:rPr lang="en-US" sz="1600" dirty="0"/>
              <a:t>Solar Water Heating</a:t>
            </a:r>
          </a:p>
          <a:p>
            <a:pPr marL="285750" indent="-285750">
              <a:buFont typeface="Arial" panose="020B0604020202020204" pitchFamily="34" charset="0"/>
              <a:buChar char="•"/>
            </a:pPr>
            <a:r>
              <a:rPr lang="en-US" sz="1600" dirty="0"/>
              <a:t>Financial Cash Flow </a:t>
            </a:r>
          </a:p>
        </p:txBody>
      </p:sp>
      <p:sp>
        <p:nvSpPr>
          <p:cNvPr id="11" name="Rectangle 10">
            <a:extLst>
              <a:ext uri="{FF2B5EF4-FFF2-40B4-BE49-F238E27FC236}">
                <a16:creationId xmlns:a16="http://schemas.microsoft.com/office/drawing/2014/main" id="{4C7EB842-D319-344F-8BBD-A65860763DB0}"/>
              </a:ext>
            </a:extLst>
          </p:cNvPr>
          <p:cNvSpPr/>
          <p:nvPr/>
        </p:nvSpPr>
        <p:spPr>
          <a:xfrm>
            <a:off x="633104" y="3684156"/>
            <a:ext cx="3706238" cy="646331"/>
          </a:xfrm>
          <a:prstGeom prst="rect">
            <a:avLst/>
          </a:prstGeom>
        </p:spPr>
        <p:txBody>
          <a:bodyPr wrap="square">
            <a:spAutoFit/>
          </a:bodyPr>
          <a:lstStyle/>
          <a:p>
            <a:r>
              <a:rPr lang="en-US" dirty="0"/>
              <a:t>At its foundation, reV serves a spatial coordinator for SAM. </a:t>
            </a:r>
          </a:p>
        </p:txBody>
      </p:sp>
    </p:spTree>
    <p:extLst>
      <p:ext uri="{BB962C8B-B14F-4D97-AF65-F5344CB8AC3E}">
        <p14:creationId xmlns:p14="http://schemas.microsoft.com/office/powerpoint/2010/main" val="264729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Systems Advisor Model - Losses</a:t>
            </a:r>
          </a:p>
        </p:txBody>
      </p:sp>
      <p:pic>
        <p:nvPicPr>
          <p:cNvPr id="4" name="Picture 3" descr="Table&#10;&#10;Description automatically generated with medium confidence">
            <a:extLst>
              <a:ext uri="{FF2B5EF4-FFF2-40B4-BE49-F238E27FC236}">
                <a16:creationId xmlns:a16="http://schemas.microsoft.com/office/drawing/2014/main" id="{645B3593-9503-B14F-8909-A6EA6A446863}"/>
              </a:ext>
            </a:extLst>
          </p:cNvPr>
          <p:cNvPicPr>
            <a:picLocks noChangeAspect="1"/>
          </p:cNvPicPr>
          <p:nvPr/>
        </p:nvPicPr>
        <p:blipFill>
          <a:blip r:embed="rId3"/>
          <a:stretch>
            <a:fillRect/>
          </a:stretch>
        </p:blipFill>
        <p:spPr>
          <a:xfrm>
            <a:off x="4274980" y="2159539"/>
            <a:ext cx="4869020" cy="2757403"/>
          </a:xfrm>
          <a:prstGeom prst="rect">
            <a:avLst/>
          </a:prstGeom>
        </p:spPr>
      </p:pic>
      <p:sp>
        <p:nvSpPr>
          <p:cNvPr id="5" name="TextBox 4">
            <a:extLst>
              <a:ext uri="{FF2B5EF4-FFF2-40B4-BE49-F238E27FC236}">
                <a16:creationId xmlns:a16="http://schemas.microsoft.com/office/drawing/2014/main" id="{C850289C-0005-DF4F-9591-D70197398DE6}"/>
              </a:ext>
            </a:extLst>
          </p:cNvPr>
          <p:cNvSpPr txBox="1"/>
          <p:nvPr/>
        </p:nvSpPr>
        <p:spPr>
          <a:xfrm>
            <a:off x="554477" y="749030"/>
            <a:ext cx="5544082" cy="369332"/>
          </a:xfrm>
          <a:prstGeom prst="rect">
            <a:avLst/>
          </a:prstGeom>
          <a:noFill/>
        </p:spPr>
        <p:txBody>
          <a:bodyPr wrap="none" rtlCol="0">
            <a:spAutoFit/>
          </a:bodyPr>
          <a:lstStyle/>
          <a:p>
            <a:r>
              <a:rPr lang="en-US" dirty="0"/>
              <a:t>Dynamic losses are not fully integrated into SAM and </a:t>
            </a:r>
            <a:r>
              <a:rPr lang="en-US" dirty="0" err="1"/>
              <a:t>reV.</a:t>
            </a:r>
            <a:endParaRPr lang="en-US" dirty="0"/>
          </a:p>
        </p:txBody>
      </p:sp>
    </p:spTree>
    <p:extLst>
      <p:ext uri="{BB962C8B-B14F-4D97-AF65-F5344CB8AC3E}">
        <p14:creationId xmlns:p14="http://schemas.microsoft.com/office/powerpoint/2010/main" val="361466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341618" y="3848434"/>
            <a:ext cx="5330428" cy="923330"/>
          </a:xfrm>
          <a:prstGeom prst="rect">
            <a:avLst/>
          </a:prstGeom>
          <a:noFill/>
        </p:spPr>
        <p:txBody>
          <a:bodyPr wrap="square" rtlCol="0">
            <a:spAutoFit/>
          </a:bodyPr>
          <a:lstStyle/>
          <a:p>
            <a:r>
              <a:rPr lang="en-US" dirty="0"/>
              <a:t>Note some limitations for reV (i.e. the outputs we get</a:t>
            </a:r>
          </a:p>
          <a:p>
            <a:r>
              <a:rPr lang="en-US" dirty="0"/>
              <a:t>are only as good as the inputs). It require a good deal of data collection and preprocessing.</a:t>
            </a:r>
          </a:p>
        </p:txBody>
      </p:sp>
      <p:sp>
        <p:nvSpPr>
          <p:cNvPr id="5" name="TextBox 4">
            <a:extLst>
              <a:ext uri="{FF2B5EF4-FFF2-40B4-BE49-F238E27FC236}">
                <a16:creationId xmlns:a16="http://schemas.microsoft.com/office/drawing/2014/main" id="{DE7C7546-48FD-A647-819D-68F02AAE836A}"/>
              </a:ext>
            </a:extLst>
          </p:cNvPr>
          <p:cNvSpPr txBox="1"/>
          <p:nvPr/>
        </p:nvSpPr>
        <p:spPr>
          <a:xfrm>
            <a:off x="457200" y="833401"/>
            <a:ext cx="5330428" cy="369332"/>
          </a:xfrm>
          <a:prstGeom prst="rect">
            <a:avLst/>
          </a:prstGeom>
          <a:noFill/>
        </p:spPr>
        <p:txBody>
          <a:bodyPr wrap="square" rtlCol="0">
            <a:spAutoFit/>
          </a:bodyPr>
          <a:lstStyle/>
          <a:p>
            <a:r>
              <a:rPr lang="en-US" dirty="0"/>
              <a:t>Overview</a:t>
            </a:r>
          </a:p>
        </p:txBody>
      </p:sp>
      <p:sp>
        <p:nvSpPr>
          <p:cNvPr id="6" name="TextBox 5">
            <a:extLst>
              <a:ext uri="{FF2B5EF4-FFF2-40B4-BE49-F238E27FC236}">
                <a16:creationId xmlns:a16="http://schemas.microsoft.com/office/drawing/2014/main" id="{1636D389-8E3E-EC43-A22F-37EC84BD8E5F}"/>
              </a:ext>
            </a:extLst>
          </p:cNvPr>
          <p:cNvSpPr txBox="1"/>
          <p:nvPr/>
        </p:nvSpPr>
        <p:spPr>
          <a:xfrm>
            <a:off x="457200" y="1493073"/>
            <a:ext cx="5330428" cy="646331"/>
          </a:xfrm>
          <a:prstGeom prst="rect">
            <a:avLst/>
          </a:prstGeom>
          <a:noFill/>
        </p:spPr>
        <p:txBody>
          <a:bodyPr wrap="square" rtlCol="0">
            <a:spAutoFit/>
          </a:bodyPr>
          <a:lstStyle/>
          <a:p>
            <a:r>
              <a:rPr lang="en-US" dirty="0"/>
              <a:t>Integration with SAM:</a:t>
            </a:r>
          </a:p>
          <a:p>
            <a:r>
              <a:rPr lang="en-US" dirty="0"/>
              <a:t>	List models currently assimilated</a:t>
            </a:r>
          </a:p>
        </p:txBody>
      </p:sp>
      <p:sp>
        <p:nvSpPr>
          <p:cNvPr id="8" name="TextBox 7">
            <a:extLst>
              <a:ext uri="{FF2B5EF4-FFF2-40B4-BE49-F238E27FC236}">
                <a16:creationId xmlns:a16="http://schemas.microsoft.com/office/drawing/2014/main" id="{C10B389E-0FD4-8047-B604-CFB5E30D2996}"/>
              </a:ext>
            </a:extLst>
          </p:cNvPr>
          <p:cNvSpPr txBox="1"/>
          <p:nvPr/>
        </p:nvSpPr>
        <p:spPr>
          <a:xfrm>
            <a:off x="457200" y="1169929"/>
            <a:ext cx="5330428" cy="369332"/>
          </a:xfrm>
          <a:prstGeom prst="rect">
            <a:avLst/>
          </a:prstGeom>
          <a:noFill/>
        </p:spPr>
        <p:txBody>
          <a:bodyPr wrap="square" rtlCol="0">
            <a:spAutoFit/>
          </a:bodyPr>
          <a:lstStyle/>
          <a:p>
            <a:r>
              <a:rPr lang="en-US" dirty="0"/>
              <a:t>Inputs</a:t>
            </a:r>
          </a:p>
        </p:txBody>
      </p:sp>
      <p:sp>
        <p:nvSpPr>
          <p:cNvPr id="9" name="TextBox 8">
            <a:extLst>
              <a:ext uri="{FF2B5EF4-FFF2-40B4-BE49-F238E27FC236}">
                <a16:creationId xmlns:a16="http://schemas.microsoft.com/office/drawing/2014/main" id="{F9042DED-A579-8741-87ED-23D005C374A9}"/>
              </a:ext>
            </a:extLst>
          </p:cNvPr>
          <p:cNvSpPr txBox="1"/>
          <p:nvPr/>
        </p:nvSpPr>
        <p:spPr>
          <a:xfrm>
            <a:off x="457200" y="2139404"/>
            <a:ext cx="5330428" cy="369332"/>
          </a:xfrm>
          <a:prstGeom prst="rect">
            <a:avLst/>
          </a:prstGeom>
          <a:noFill/>
        </p:spPr>
        <p:txBody>
          <a:bodyPr wrap="square" rtlCol="0">
            <a:spAutoFit/>
          </a:bodyPr>
          <a:lstStyle/>
          <a:p>
            <a:r>
              <a:rPr lang="en-US" dirty="0"/>
              <a:t>Outputs</a:t>
            </a:r>
          </a:p>
        </p:txBody>
      </p:sp>
    </p:spTree>
    <p:extLst>
      <p:ext uri="{BB962C8B-B14F-4D97-AF65-F5344CB8AC3E}">
        <p14:creationId xmlns:p14="http://schemas.microsoft.com/office/powerpoint/2010/main" val="1413359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200" y="900953"/>
            <a:ext cx="5330428" cy="646331"/>
          </a:xfrm>
          <a:prstGeom prst="rect">
            <a:avLst/>
          </a:prstGeom>
          <a:noFill/>
        </p:spPr>
        <p:txBody>
          <a:bodyPr wrap="square" rtlCol="0">
            <a:spAutoFit/>
          </a:bodyPr>
          <a:lstStyle/>
          <a:p>
            <a:r>
              <a:rPr lang="en-US" dirty="0"/>
              <a:t>With the caveat above, show an example output of each module with our Morocco runs.</a:t>
            </a:r>
          </a:p>
        </p:txBody>
      </p:sp>
      <p:sp>
        <p:nvSpPr>
          <p:cNvPr id="2" name="Rectangle 1">
            <a:extLst>
              <a:ext uri="{FF2B5EF4-FFF2-40B4-BE49-F238E27FC236}">
                <a16:creationId xmlns:a16="http://schemas.microsoft.com/office/drawing/2014/main" id="{0DBBA41E-7CEB-F64E-8DD1-C7850D3B2155}"/>
              </a:ext>
            </a:extLst>
          </p:cNvPr>
          <p:cNvSpPr/>
          <p:nvPr/>
        </p:nvSpPr>
        <p:spPr>
          <a:xfrm>
            <a:off x="341618" y="1558577"/>
            <a:ext cx="4572000" cy="2431435"/>
          </a:xfrm>
          <a:prstGeom prst="rect">
            <a:avLst/>
          </a:prstGeom>
        </p:spPr>
        <p:txBody>
          <a:bodyPr>
            <a:spAutoFit/>
          </a:bodyPr>
          <a:lstStyle/>
          <a:p>
            <a:pPr marL="628650" lvl="1" indent="-171450">
              <a:buFont typeface="Arial" panose="020B0604020202020204" pitchFamily="34" charset="0"/>
              <a:buChar char="•"/>
            </a:pPr>
            <a:r>
              <a:rPr lang="en-US" sz="800" dirty="0"/>
              <a:t>Start with resource at the 2km scale – “Resource” – show aggregate diurnal timeseries plot</a:t>
            </a:r>
          </a:p>
          <a:p>
            <a:pPr marL="628650" lvl="1" indent="-171450">
              <a:buFont typeface="Arial" panose="020B0604020202020204" pitchFamily="34" charset="0"/>
              <a:buChar char="•"/>
            </a:pPr>
            <a:r>
              <a:rPr lang="en-US" sz="800" dirty="0"/>
              <a:t>Move to generation at 2km scale – “Generation” – show aggregate diurnal timeseries plot</a:t>
            </a:r>
          </a:p>
          <a:p>
            <a:pPr marL="628650" lvl="1" indent="-171450">
              <a:buFont typeface="Arial" panose="020B0604020202020204" pitchFamily="34" charset="0"/>
              <a:buChar char="•"/>
            </a:pPr>
            <a:r>
              <a:rPr lang="en-US" sz="800" dirty="0"/>
              <a:t>Move to aggregation at 11.5km scale – “Aggregation”</a:t>
            </a:r>
          </a:p>
          <a:p>
            <a:pPr marL="1085850" lvl="2" indent="-171450">
              <a:buFont typeface="Arial" panose="020B0604020202020204" pitchFamily="34" charset="0"/>
              <a:buChar char="•"/>
            </a:pPr>
            <a:r>
              <a:rPr lang="en-US" sz="800" dirty="0"/>
              <a:t>Keep 2km grid cells within</a:t>
            </a:r>
          </a:p>
          <a:p>
            <a:pPr marL="628650" lvl="1" indent="-171450">
              <a:buFont typeface="Arial" panose="020B0604020202020204" pitchFamily="34" charset="0"/>
              <a:buChar char="•"/>
            </a:pPr>
            <a:r>
              <a:rPr lang="en-US" sz="800" dirty="0"/>
              <a:t>Move to exclusions at 90m scale – “Exclusions”</a:t>
            </a:r>
          </a:p>
          <a:p>
            <a:pPr marL="1085850" lvl="2" indent="-171450">
              <a:buFont typeface="Arial" panose="020B0604020202020204" pitchFamily="34" charset="0"/>
              <a:buChar char="•"/>
            </a:pPr>
            <a:r>
              <a:rPr lang="en-US" sz="800" dirty="0"/>
              <a:t>Keep 11.5km grid, replace 2km grid with 90m grid</a:t>
            </a:r>
          </a:p>
          <a:p>
            <a:pPr marL="628650" lvl="1" indent="-171450">
              <a:buFont typeface="Arial" panose="020B0604020202020204" pitchFamily="34" charset="0"/>
              <a:buChar char="•"/>
            </a:pPr>
            <a:r>
              <a:rPr lang="en-US" sz="800" dirty="0"/>
              <a:t>Move to trans features back at the 11.5km scale – “Supply-curve”</a:t>
            </a:r>
          </a:p>
          <a:p>
            <a:pPr marL="1085850" lvl="2" indent="-171450">
              <a:buFont typeface="Arial" panose="020B0604020202020204" pitchFamily="34" charset="0"/>
              <a:buChar char="•"/>
            </a:pPr>
            <a:r>
              <a:rPr lang="en-US" sz="800" dirty="0"/>
              <a:t>Keep 1.5km grid, remove 90m grid, add transmission features</a:t>
            </a:r>
          </a:p>
          <a:p>
            <a:pPr marL="628650" lvl="1" indent="-171450">
              <a:buFont typeface="Arial" panose="020B0604020202020204" pitchFamily="34" charset="0"/>
              <a:buChar char="•"/>
            </a:pPr>
            <a:r>
              <a:rPr lang="en-US" sz="800" dirty="0"/>
              <a:t>Move to trans connections at 11.5km grid – “Supply-Curve”</a:t>
            </a:r>
          </a:p>
          <a:p>
            <a:pPr marL="1085850" lvl="2" indent="-171450">
              <a:buFont typeface="Arial" panose="020B0604020202020204" pitchFamily="34" charset="0"/>
              <a:buChar char="•"/>
            </a:pPr>
            <a:r>
              <a:rPr lang="en-US" sz="800" dirty="0"/>
              <a:t>Keep features show potential connections</a:t>
            </a:r>
          </a:p>
          <a:p>
            <a:pPr marL="628650" lvl="1" indent="-171450">
              <a:buFont typeface="Arial" panose="020B0604020202020204" pitchFamily="34" charset="0"/>
              <a:buChar char="•"/>
            </a:pPr>
            <a:r>
              <a:rPr lang="en-US" sz="800" dirty="0"/>
              <a:t>Move to trans assignment at 11.5km grid -  “Supply-Curve”</a:t>
            </a:r>
          </a:p>
          <a:p>
            <a:pPr marL="1085850" lvl="2" indent="-171450">
              <a:buFont typeface="Arial" panose="020B0604020202020204" pitchFamily="34" charset="0"/>
              <a:buChar char="•"/>
            </a:pPr>
            <a:r>
              <a:rPr lang="en-US" sz="800" dirty="0"/>
              <a:t>Remove other options, keep cheapest, or else keep top sorted option</a:t>
            </a:r>
          </a:p>
          <a:p>
            <a:pPr marL="628650" lvl="1" indent="-171450">
              <a:buFont typeface="Arial" panose="020B0604020202020204" pitchFamily="34" charset="0"/>
              <a:buChar char="•"/>
            </a:pPr>
            <a:r>
              <a:rPr lang="en-US" sz="800" dirty="0"/>
              <a:t>Move to rep-profiles – “Rep-Profiles”</a:t>
            </a:r>
          </a:p>
          <a:p>
            <a:pPr marL="1085850" lvl="2" indent="-171450">
              <a:buFont typeface="Arial" panose="020B0604020202020204" pitchFamily="34" charset="0"/>
              <a:buChar char="•"/>
            </a:pPr>
            <a:r>
              <a:rPr lang="en-US" sz="800" dirty="0"/>
              <a:t>Remove trans features, add 2km grid back in</a:t>
            </a:r>
          </a:p>
          <a:p>
            <a:pPr marL="628650" lvl="1" indent="-171450">
              <a:buFont typeface="Arial" panose="020B0604020202020204" pitchFamily="34" charset="0"/>
              <a:buChar char="•"/>
            </a:pPr>
            <a:r>
              <a:rPr lang="en-US" sz="800" dirty="0"/>
              <a:t>Move to rep-profiles selection with </a:t>
            </a:r>
            <a:r>
              <a:rPr lang="en-US" sz="800" dirty="0" err="1"/>
              <a:t>meanoid</a:t>
            </a:r>
            <a:r>
              <a:rPr lang="en-US" sz="800" dirty="0"/>
              <a:t> – “Rep-Profiles”. </a:t>
            </a:r>
          </a:p>
          <a:p>
            <a:pPr marL="1085850" lvl="2" indent="-171450">
              <a:buFont typeface="Arial" panose="020B0604020202020204" pitchFamily="34" charset="0"/>
              <a:buChar char="•"/>
            </a:pPr>
            <a:r>
              <a:rPr lang="en-US" sz="800" dirty="0"/>
              <a:t>Highlight singular point chosen, add time series graph</a:t>
            </a:r>
          </a:p>
          <a:p>
            <a:pPr marL="628650" lvl="1" indent="-171450">
              <a:buFont typeface="Arial" panose="020B0604020202020204" pitchFamily="34" charset="0"/>
              <a:buChar char="•"/>
            </a:pPr>
            <a:r>
              <a:rPr lang="en-US" sz="800" dirty="0"/>
              <a:t>Move to rep-profiles selection with aggregation– “Rep-Profiles”.</a:t>
            </a:r>
          </a:p>
          <a:p>
            <a:pPr marL="1085850" lvl="2" indent="-171450">
              <a:buFont typeface="Arial" panose="020B0604020202020204" pitchFamily="34" charset="0"/>
              <a:buChar char="•"/>
            </a:pPr>
            <a:r>
              <a:rPr lang="en-US" sz="800" dirty="0"/>
              <a:t>Highlight all 2km points, add time series graph</a:t>
            </a:r>
          </a:p>
          <a:p>
            <a:pPr marL="628650" lvl="1" indent="-171450">
              <a:buFont typeface="Arial" panose="020B0604020202020204" pitchFamily="34" charset="0"/>
              <a:buChar char="•"/>
            </a:pPr>
            <a:r>
              <a:rPr lang="en-US" sz="800" dirty="0"/>
              <a:t>Zoom out to national view, show icon for hdf5s and CSVs.</a:t>
            </a:r>
          </a:p>
        </p:txBody>
      </p:sp>
    </p:spTree>
    <p:extLst>
      <p:ext uri="{BB962C8B-B14F-4D97-AF65-F5344CB8AC3E}">
        <p14:creationId xmlns:p14="http://schemas.microsoft.com/office/powerpoint/2010/main" val="1879447426"/>
      </p:ext>
    </p:extLst>
  </p:cSld>
  <p:clrMapOvr>
    <a:masterClrMapping/>
  </p:clrMapOvr>
</p:sld>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V-RPM Overview" id="{9F674BD5-75F7-B94B-8675-B7D193728156}" vid="{4E4E49FC-10B7-BA49-AAC7-13550D42AF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26b693f7-fb4c-4dde-b6df-b80d1f1746fb">
      <UserInfo>
        <DisplayName>Joshi, Mohit Chandra</DisplayName>
        <AccountId>53</AccountId>
        <AccountType/>
      </UserInfo>
      <UserInfo>
        <DisplayName>Novacheck, Joshua</DisplayName>
        <AccountId>54</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2D51D7801CF449834CBFA056CFDE59" ma:contentTypeVersion="12" ma:contentTypeDescription="Create a new document." ma:contentTypeScope="" ma:versionID="ddc9d662d34ae3472c669a47a0425881">
  <xsd:schema xmlns:xsd="http://www.w3.org/2001/XMLSchema" xmlns:xs="http://www.w3.org/2001/XMLSchema" xmlns:p="http://schemas.microsoft.com/office/2006/metadata/properties" xmlns:ns2="a4462e40-ad58-45a0-827b-7e07958d93aa" xmlns:ns3="26b693f7-fb4c-4dde-b6df-b80d1f1746fb" targetNamespace="http://schemas.microsoft.com/office/2006/metadata/properties" ma:root="true" ma:fieldsID="9373521b7cd008cc996af4f4fd45d58f" ns2:_="" ns3:_="">
    <xsd:import namespace="a4462e40-ad58-45a0-827b-7e07958d93aa"/>
    <xsd:import namespace="26b693f7-fb4c-4dde-b6df-b80d1f1746f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462e40-ad58-45a0-827b-7e07958d93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b693f7-fb4c-4dde-b6df-b80d1f1746f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D28391-6A4C-433D-B845-812AB7EA2151}">
  <ds:schemaRefs>
    <ds:schemaRef ds:uri="http://purl.org/dc/dcmitype/"/>
    <ds:schemaRef ds:uri="http://purl.org/dc/elements/1.1/"/>
    <ds:schemaRef ds:uri="http://www.w3.org/XML/1998/namespac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26b693f7-fb4c-4dde-b6df-b80d1f1746fb"/>
    <ds:schemaRef ds:uri="a4462e40-ad58-45a0-827b-7e07958d93aa"/>
  </ds:schemaRefs>
</ds:datastoreItem>
</file>

<file path=customXml/itemProps2.xml><?xml version="1.0" encoding="utf-8"?>
<ds:datastoreItem xmlns:ds="http://schemas.openxmlformats.org/officeDocument/2006/customXml" ds:itemID="{79E421C7-EA32-4155-96C4-3366D78C68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462e40-ad58-45a0-827b-7e07958d93aa"/>
    <ds:schemaRef ds:uri="26b693f7-fb4c-4dde-b6df-b80d1f1746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23CEA8-3202-450F-8F68-60E7BBDC9E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9548</TotalTime>
  <Words>1339</Words>
  <Application>Microsoft Macintosh PowerPoint</Application>
  <PresentationFormat>On-screen Show (16:9)</PresentationFormat>
  <Paragraphs>147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Wingdings</vt:lpstr>
      <vt:lpstr>Office Theme</vt:lpstr>
      <vt:lpstr>PowerPoint Presentation</vt:lpstr>
      <vt:lpstr>The Renewable Energy Potential Model</vt:lpstr>
      <vt:lpstr>What is reV?</vt:lpstr>
      <vt:lpstr>What is reV?</vt:lpstr>
      <vt:lpstr>How Does reV Fit into Deployment Modeling?</vt:lpstr>
      <vt:lpstr>The Systems Advisor Model (SAM)</vt:lpstr>
      <vt:lpstr>The Systems Advisor Model - Losses</vt:lpstr>
      <vt:lpstr>The Renewable Energy Potential (V) Model</vt:lpstr>
      <vt:lpstr>The Renewable Energy Potential (V) Model</vt:lpstr>
      <vt:lpstr>The Renewable Energy Potential (V) Model</vt:lpstr>
      <vt:lpstr>The Renewable Energy Potential (V) Model</vt:lpstr>
      <vt:lpstr>The Renewable Energy Potential (V) Model</vt:lpstr>
      <vt:lpstr>The Renewable Energy Potential (V) Model</vt:lpstr>
      <vt:lpstr>The Renewable Energy Potential (V) Model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 Preferred 16:9 Widescreen Presentation Template (.pptx)</dc:title>
  <dc:subject>PowerPoint presentation template for newer wide-screen monitors and TVs.</dc:subject>
  <dc:creator>NREL</dc:creator>
  <cp:keywords/>
  <dc:description/>
  <cp:lastModifiedBy>Williams, Travis</cp:lastModifiedBy>
  <cp:revision>117</cp:revision>
  <cp:lastPrinted>2018-01-04T20:30:58Z</cp:lastPrinted>
  <dcterms:created xsi:type="dcterms:W3CDTF">2019-02-01T22:56:44Z</dcterms:created>
  <dcterms:modified xsi:type="dcterms:W3CDTF">2022-02-10T03:21:43Z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0x0101000D2D51D7801CF449834CBFA056CFDE59</vt:lpwstr>
  </property>
</Properties>
</file>