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1" r:id="rId4"/>
    <p:sldId id="258" r:id="rId5"/>
    <p:sldId id="259" r:id="rId6"/>
    <p:sldId id="260"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0980" autoAdjust="0"/>
  </p:normalViewPr>
  <p:slideViewPr>
    <p:cSldViewPr snapToGrid="0">
      <p:cViewPr varScale="1">
        <p:scale>
          <a:sx n="78" d="100"/>
          <a:sy n="78" d="100"/>
        </p:scale>
        <p:origin x="878"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5/3/2024</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2" name="TextBox 11"/>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3" name="TextBox 12"/>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5/3/2024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5/3/2024</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drive.google.com/file/d/1tmjMugc3ltAhfE6IvETyD6kxbtQPFXxn/view?usp=sharing"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F3005-23D4-1D01-A5FD-6245C95E82B5}"/>
              </a:ext>
            </a:extLst>
          </p:cNvPr>
          <p:cNvSpPr>
            <a:spLocks noGrp="1"/>
          </p:cNvSpPr>
          <p:nvPr>
            <p:ph type="ctrTitle"/>
          </p:nvPr>
        </p:nvSpPr>
        <p:spPr>
          <a:xfrm>
            <a:off x="2497137" y="231058"/>
            <a:ext cx="6401057" cy="1194619"/>
          </a:xfrm>
        </p:spPr>
        <p:txBody>
          <a:bodyPr>
            <a:normAutofit fontScale="90000"/>
          </a:bodyPr>
          <a:lstStyle/>
          <a:p>
            <a:r>
              <a:rPr lang="en-IN" dirty="0"/>
              <a:t>Group : error404fixed</a:t>
            </a:r>
            <a:br>
              <a:rPr lang="en-IN" dirty="0"/>
            </a:br>
            <a:endParaRPr lang="en-IN" dirty="0"/>
          </a:p>
        </p:txBody>
      </p:sp>
      <p:sp>
        <p:nvSpPr>
          <p:cNvPr id="3" name="Subtitle 2">
            <a:extLst>
              <a:ext uri="{FF2B5EF4-FFF2-40B4-BE49-F238E27FC236}">
                <a16:creationId xmlns:a16="http://schemas.microsoft.com/office/drawing/2014/main" id="{593CB876-66BE-FF05-8F9C-10C225D127D8}"/>
              </a:ext>
            </a:extLst>
          </p:cNvPr>
          <p:cNvSpPr>
            <a:spLocks noGrp="1"/>
          </p:cNvSpPr>
          <p:nvPr>
            <p:ph type="subTitle" idx="1"/>
          </p:nvPr>
        </p:nvSpPr>
        <p:spPr>
          <a:xfrm>
            <a:off x="786581" y="717756"/>
            <a:ext cx="9527458" cy="5909186"/>
          </a:xfrm>
        </p:spPr>
        <p:txBody>
          <a:bodyPr/>
          <a:lstStyle/>
          <a:p>
            <a:pPr algn="l"/>
            <a:endParaRPr lang="en-IN" dirty="0"/>
          </a:p>
          <a:p>
            <a:pPr algn="l"/>
            <a:endParaRPr lang="en-IN" dirty="0"/>
          </a:p>
          <a:p>
            <a:pPr algn="ctr"/>
            <a:r>
              <a:rPr lang="en-IN" dirty="0"/>
              <a:t>		</a:t>
            </a:r>
            <a:r>
              <a:rPr lang="en-IN" sz="2400" b="1" u="sng" dirty="0">
                <a:solidFill>
                  <a:schemeClr val="accent1">
                    <a:lumMod val="60000"/>
                    <a:lumOff val="40000"/>
                  </a:schemeClr>
                </a:solidFill>
              </a:rPr>
              <a:t>problem : automatic time table generator</a:t>
            </a:r>
          </a:p>
          <a:p>
            <a:pPr algn="ctr"/>
            <a:endParaRPr lang="en-IN" sz="2400" b="1" dirty="0"/>
          </a:p>
          <a:p>
            <a:pPr algn="ctr"/>
            <a:r>
              <a:rPr lang="en-IN" sz="2400" b="1" u="sng" dirty="0"/>
              <a:t>Members</a:t>
            </a:r>
          </a:p>
          <a:p>
            <a:pPr algn="ctr"/>
            <a:r>
              <a:rPr lang="en-IN" sz="2400" dirty="0"/>
              <a:t>Pala aaditya </a:t>
            </a:r>
            <a:r>
              <a:rPr lang="en-IN" sz="2400" dirty="0" err="1"/>
              <a:t>vimalkumar</a:t>
            </a:r>
            <a:r>
              <a:rPr lang="en-IN" sz="2400" dirty="0"/>
              <a:t> : 202301076</a:t>
            </a:r>
          </a:p>
          <a:p>
            <a:pPr algn="ctr"/>
            <a:r>
              <a:rPr lang="en-IN" sz="2400" dirty="0" err="1"/>
              <a:t>Vrund</a:t>
            </a:r>
            <a:r>
              <a:rPr lang="en-IN" sz="2400" dirty="0"/>
              <a:t> </a:t>
            </a:r>
            <a:r>
              <a:rPr lang="en-IN" sz="2400" dirty="0" err="1"/>
              <a:t>hemang</a:t>
            </a:r>
            <a:r>
              <a:rPr lang="en-IN" sz="2400" dirty="0"/>
              <a:t> Kansara : 202301015</a:t>
            </a:r>
          </a:p>
          <a:p>
            <a:pPr algn="ctr"/>
            <a:r>
              <a:rPr lang="en-IN" sz="2400" dirty="0" err="1"/>
              <a:t>Meetkumar</a:t>
            </a:r>
            <a:r>
              <a:rPr lang="en-IN" sz="2400" dirty="0"/>
              <a:t> </a:t>
            </a:r>
            <a:r>
              <a:rPr lang="en-IN" sz="2400" dirty="0" err="1"/>
              <a:t>dipakkumar</a:t>
            </a:r>
            <a:r>
              <a:rPr lang="en-IN" sz="2400" dirty="0"/>
              <a:t> </a:t>
            </a:r>
            <a:r>
              <a:rPr lang="en-IN" sz="2400" dirty="0" err="1"/>
              <a:t>patel</a:t>
            </a:r>
            <a:r>
              <a:rPr lang="en-IN" sz="2400" dirty="0"/>
              <a:t> : 202301091</a:t>
            </a:r>
          </a:p>
          <a:p>
            <a:pPr algn="ctr"/>
            <a:r>
              <a:rPr lang="en-IN" sz="2400" dirty="0"/>
              <a:t>Panchal </a:t>
            </a:r>
            <a:r>
              <a:rPr lang="en-IN" sz="2400" dirty="0" err="1"/>
              <a:t>yash</a:t>
            </a:r>
            <a:r>
              <a:rPr lang="en-IN" sz="2400" dirty="0"/>
              <a:t> </a:t>
            </a:r>
            <a:r>
              <a:rPr lang="en-IN" sz="2400" dirty="0" err="1"/>
              <a:t>kalpeshkumar</a:t>
            </a:r>
            <a:r>
              <a:rPr lang="en-IN" sz="2400" dirty="0"/>
              <a:t> : 202301094</a:t>
            </a:r>
          </a:p>
        </p:txBody>
      </p:sp>
    </p:spTree>
    <p:extLst>
      <p:ext uri="{BB962C8B-B14F-4D97-AF65-F5344CB8AC3E}">
        <p14:creationId xmlns:p14="http://schemas.microsoft.com/office/powerpoint/2010/main" val="1503422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D04BD-9C65-0C05-B406-8C436F1867DD}"/>
              </a:ext>
            </a:extLst>
          </p:cNvPr>
          <p:cNvSpPr>
            <a:spLocks noGrp="1"/>
          </p:cNvSpPr>
          <p:nvPr>
            <p:ph type="title"/>
          </p:nvPr>
        </p:nvSpPr>
        <p:spPr>
          <a:xfrm>
            <a:off x="0" y="0"/>
            <a:ext cx="12192000" cy="738234"/>
          </a:xfrm>
        </p:spPr>
        <p:txBody>
          <a:bodyPr/>
          <a:lstStyle/>
          <a:p>
            <a:pPr algn="ctr"/>
            <a:r>
              <a:rPr lang="en-IN" dirty="0">
                <a:latin typeface="+mn-lt"/>
              </a:rPr>
              <a:t>algorithm</a:t>
            </a:r>
          </a:p>
        </p:txBody>
      </p:sp>
      <p:sp>
        <p:nvSpPr>
          <p:cNvPr id="3" name="Content Placeholder 2">
            <a:extLst>
              <a:ext uri="{FF2B5EF4-FFF2-40B4-BE49-F238E27FC236}">
                <a16:creationId xmlns:a16="http://schemas.microsoft.com/office/drawing/2014/main" id="{88D43035-8A4B-A768-6658-1021D6EFFA6A}"/>
              </a:ext>
            </a:extLst>
          </p:cNvPr>
          <p:cNvSpPr>
            <a:spLocks noGrp="1"/>
          </p:cNvSpPr>
          <p:nvPr>
            <p:ph idx="1"/>
          </p:nvPr>
        </p:nvSpPr>
        <p:spPr>
          <a:xfrm>
            <a:off x="685801" y="1101213"/>
            <a:ext cx="10131425" cy="5299587"/>
          </a:xfrm>
        </p:spPr>
        <p:txBody>
          <a:bodyPr>
            <a:normAutofit/>
          </a:bodyPr>
          <a:lstStyle/>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p:txBody>
      </p:sp>
      <p:sp>
        <p:nvSpPr>
          <p:cNvPr id="12" name="Rectangle 11">
            <a:extLst>
              <a:ext uri="{FF2B5EF4-FFF2-40B4-BE49-F238E27FC236}">
                <a16:creationId xmlns:a16="http://schemas.microsoft.com/office/drawing/2014/main" id="{418936EE-4447-AC5F-C25F-19AF53648A2E}"/>
              </a:ext>
            </a:extLst>
          </p:cNvPr>
          <p:cNvSpPr/>
          <p:nvPr/>
        </p:nvSpPr>
        <p:spPr>
          <a:xfrm>
            <a:off x="1042219" y="1101213"/>
            <a:ext cx="2487562" cy="992243"/>
          </a:xfrm>
          <a:prstGeom prst="rect">
            <a:avLst/>
          </a:prstGeom>
          <a:ln w="76200">
            <a:solidFill>
              <a:srgbClr val="00B0F0"/>
            </a:solidFill>
          </a:ln>
          <a:effectLst>
            <a:glow rad="139700">
              <a:schemeClr val="accent5">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TextBox 13">
            <a:extLst>
              <a:ext uri="{FF2B5EF4-FFF2-40B4-BE49-F238E27FC236}">
                <a16:creationId xmlns:a16="http://schemas.microsoft.com/office/drawing/2014/main" id="{C8BE0A02-433B-FB55-891A-393C5FF726E6}"/>
              </a:ext>
            </a:extLst>
          </p:cNvPr>
          <p:cNvSpPr txBox="1"/>
          <p:nvPr/>
        </p:nvSpPr>
        <p:spPr>
          <a:xfrm>
            <a:off x="1138174" y="1398370"/>
            <a:ext cx="2300748" cy="369332"/>
          </a:xfrm>
          <a:prstGeom prst="rect">
            <a:avLst/>
          </a:prstGeom>
          <a:noFill/>
        </p:spPr>
        <p:txBody>
          <a:bodyPr wrap="square" rtlCol="0">
            <a:spAutoFit/>
          </a:bodyPr>
          <a:lstStyle/>
          <a:p>
            <a:r>
              <a:rPr lang="en-IN" dirty="0"/>
              <a:t>Semester wise courses</a:t>
            </a:r>
          </a:p>
        </p:txBody>
      </p:sp>
      <p:sp>
        <p:nvSpPr>
          <p:cNvPr id="15" name="Oval 14">
            <a:extLst>
              <a:ext uri="{FF2B5EF4-FFF2-40B4-BE49-F238E27FC236}">
                <a16:creationId xmlns:a16="http://schemas.microsoft.com/office/drawing/2014/main" id="{0C7377C1-C9BA-6570-E30F-EBB7BCD53812}"/>
              </a:ext>
            </a:extLst>
          </p:cNvPr>
          <p:cNvSpPr/>
          <p:nvPr/>
        </p:nvSpPr>
        <p:spPr>
          <a:xfrm>
            <a:off x="4866610" y="1149966"/>
            <a:ext cx="1769806" cy="894735"/>
          </a:xfrm>
          <a:prstGeom prst="ellipse">
            <a:avLst/>
          </a:prstGeom>
          <a:ln w="76200">
            <a:solidFill>
              <a:schemeClr val="tx2"/>
            </a:solidFill>
          </a:ln>
          <a:effectLst>
            <a:outerShdw blurRad="152400" dist="317500" dir="5400000" sx="90000" sy="-19000" rotWithShape="0">
              <a:prstClr val="black">
                <a:alpha val="15000"/>
              </a:prstClr>
            </a:outerShdw>
          </a:effectLst>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16" name="TextBox 15">
            <a:extLst>
              <a:ext uri="{FF2B5EF4-FFF2-40B4-BE49-F238E27FC236}">
                <a16:creationId xmlns:a16="http://schemas.microsoft.com/office/drawing/2014/main" id="{8681C7D5-620D-F7A5-84A1-B95CEA377544}"/>
              </a:ext>
            </a:extLst>
          </p:cNvPr>
          <p:cNvSpPr txBox="1"/>
          <p:nvPr/>
        </p:nvSpPr>
        <p:spPr>
          <a:xfrm>
            <a:off x="5244972" y="1398370"/>
            <a:ext cx="1288026" cy="369332"/>
          </a:xfrm>
          <a:prstGeom prst="rect">
            <a:avLst/>
          </a:prstGeom>
          <a:noFill/>
        </p:spPr>
        <p:txBody>
          <a:bodyPr wrap="square" rtlCol="0">
            <a:spAutoFit/>
          </a:bodyPr>
          <a:lstStyle/>
          <a:p>
            <a:r>
              <a:rPr lang="en-IN" dirty="0"/>
              <a:t>Black box</a:t>
            </a:r>
          </a:p>
        </p:txBody>
      </p:sp>
      <p:sp>
        <p:nvSpPr>
          <p:cNvPr id="17" name="Rectangle 16">
            <a:extLst>
              <a:ext uri="{FF2B5EF4-FFF2-40B4-BE49-F238E27FC236}">
                <a16:creationId xmlns:a16="http://schemas.microsoft.com/office/drawing/2014/main" id="{C0A934A0-E3D1-350A-60C7-4F6D9A988FE7}"/>
              </a:ext>
            </a:extLst>
          </p:cNvPr>
          <p:cNvSpPr/>
          <p:nvPr/>
        </p:nvSpPr>
        <p:spPr>
          <a:xfrm>
            <a:off x="8131278" y="1101213"/>
            <a:ext cx="2084438" cy="973307"/>
          </a:xfrm>
          <a:prstGeom prst="rect">
            <a:avLst/>
          </a:prstGeom>
          <a:ln w="76200">
            <a:solidFill>
              <a:schemeClr val="tx2"/>
            </a:solidFill>
          </a:ln>
          <a:effectLst>
            <a:glow rad="228600">
              <a:schemeClr val="accent1">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TextBox 17">
            <a:extLst>
              <a:ext uri="{FF2B5EF4-FFF2-40B4-BE49-F238E27FC236}">
                <a16:creationId xmlns:a16="http://schemas.microsoft.com/office/drawing/2014/main" id="{20D16552-1DA3-40E2-30CB-E94C89415B65}"/>
              </a:ext>
            </a:extLst>
          </p:cNvPr>
          <p:cNvSpPr txBox="1"/>
          <p:nvPr/>
        </p:nvSpPr>
        <p:spPr>
          <a:xfrm>
            <a:off x="8354246" y="1121371"/>
            <a:ext cx="1671484" cy="923330"/>
          </a:xfrm>
          <a:prstGeom prst="rect">
            <a:avLst/>
          </a:prstGeom>
          <a:noFill/>
        </p:spPr>
        <p:txBody>
          <a:bodyPr wrap="square" rtlCol="0">
            <a:spAutoFit/>
          </a:bodyPr>
          <a:lstStyle/>
          <a:p>
            <a:r>
              <a:rPr lang="en-IN" dirty="0"/>
              <a:t>Slot wise output for each day.</a:t>
            </a:r>
          </a:p>
        </p:txBody>
      </p:sp>
      <p:cxnSp>
        <p:nvCxnSpPr>
          <p:cNvPr id="20" name="Straight Arrow Connector 19">
            <a:extLst>
              <a:ext uri="{FF2B5EF4-FFF2-40B4-BE49-F238E27FC236}">
                <a16:creationId xmlns:a16="http://schemas.microsoft.com/office/drawing/2014/main" id="{4AC8F66B-C3E0-87EA-4DCC-0FFBADAF5E15}"/>
              </a:ext>
            </a:extLst>
          </p:cNvPr>
          <p:cNvCxnSpPr>
            <a:cxnSpLocks/>
            <a:stCxn id="12" idx="3"/>
            <a:endCxn id="15" idx="2"/>
          </p:cNvCxnSpPr>
          <p:nvPr/>
        </p:nvCxnSpPr>
        <p:spPr>
          <a:xfrm flipV="1">
            <a:off x="3529781" y="1597334"/>
            <a:ext cx="1336829" cy="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4" name="Straight Arrow Connector 23">
            <a:extLst>
              <a:ext uri="{FF2B5EF4-FFF2-40B4-BE49-F238E27FC236}">
                <a16:creationId xmlns:a16="http://schemas.microsoft.com/office/drawing/2014/main" id="{71E20D42-1AFE-A6C9-D182-206C75CA8122}"/>
              </a:ext>
            </a:extLst>
          </p:cNvPr>
          <p:cNvCxnSpPr>
            <a:cxnSpLocks/>
            <a:stCxn id="15" idx="6"/>
            <a:endCxn id="17" idx="1"/>
          </p:cNvCxnSpPr>
          <p:nvPr/>
        </p:nvCxnSpPr>
        <p:spPr>
          <a:xfrm flipV="1">
            <a:off x="6636416" y="1587867"/>
            <a:ext cx="1494862" cy="946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9" name="Straight Arrow Connector 28">
            <a:extLst>
              <a:ext uri="{FF2B5EF4-FFF2-40B4-BE49-F238E27FC236}">
                <a16:creationId xmlns:a16="http://schemas.microsoft.com/office/drawing/2014/main" id="{42DE088A-993A-1B8E-438E-9B0EBE31D45D}"/>
              </a:ext>
            </a:extLst>
          </p:cNvPr>
          <p:cNvCxnSpPr>
            <a:stCxn id="15" idx="4"/>
          </p:cNvCxnSpPr>
          <p:nvPr/>
        </p:nvCxnSpPr>
        <p:spPr>
          <a:xfrm>
            <a:off x="5751513" y="2044701"/>
            <a:ext cx="0" cy="530536"/>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31" name="Oval 30">
            <a:extLst>
              <a:ext uri="{FF2B5EF4-FFF2-40B4-BE49-F238E27FC236}">
                <a16:creationId xmlns:a16="http://schemas.microsoft.com/office/drawing/2014/main" id="{2BADF8F0-8C0E-2949-6F9A-6267C93A40CC}"/>
              </a:ext>
            </a:extLst>
          </p:cNvPr>
          <p:cNvSpPr/>
          <p:nvPr/>
        </p:nvSpPr>
        <p:spPr>
          <a:xfrm>
            <a:off x="4532319" y="2575237"/>
            <a:ext cx="2438388" cy="963561"/>
          </a:xfrm>
          <a:prstGeom prst="ellipse">
            <a:avLst/>
          </a:prstGeom>
          <a:ln w="76200"/>
          <a:effectLst>
            <a:glow rad="228600">
              <a:schemeClr val="accent1">
                <a:satMod val="175000"/>
                <a:alpha val="40000"/>
              </a:schemeClr>
            </a:glow>
          </a:effectLst>
          <a:scene3d>
            <a:camera prst="orthographicFront"/>
            <a:lightRig rig="threePt" dir="t"/>
          </a:scene3d>
          <a:sp3d prstMaterial="fla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TextBox 31">
            <a:extLst>
              <a:ext uri="{FF2B5EF4-FFF2-40B4-BE49-F238E27FC236}">
                <a16:creationId xmlns:a16="http://schemas.microsoft.com/office/drawing/2014/main" id="{6142496E-FC95-20EC-8410-4018F23A85A5}"/>
              </a:ext>
            </a:extLst>
          </p:cNvPr>
          <p:cNvSpPr txBox="1"/>
          <p:nvPr/>
        </p:nvSpPr>
        <p:spPr>
          <a:xfrm>
            <a:off x="4985447" y="2731263"/>
            <a:ext cx="1769801" cy="646331"/>
          </a:xfrm>
          <a:prstGeom prst="rect">
            <a:avLst/>
          </a:prstGeom>
          <a:noFill/>
        </p:spPr>
        <p:txBody>
          <a:bodyPr wrap="square" rtlCol="0">
            <a:spAutoFit/>
          </a:bodyPr>
          <a:lstStyle/>
          <a:p>
            <a:r>
              <a:rPr lang="en-IN" dirty="0"/>
              <a:t>Iterate over every semester</a:t>
            </a:r>
          </a:p>
        </p:txBody>
      </p:sp>
      <p:cxnSp>
        <p:nvCxnSpPr>
          <p:cNvPr id="34" name="Straight Arrow Connector 33">
            <a:extLst>
              <a:ext uri="{FF2B5EF4-FFF2-40B4-BE49-F238E27FC236}">
                <a16:creationId xmlns:a16="http://schemas.microsoft.com/office/drawing/2014/main" id="{0A55F51D-EF95-4B43-FA30-7126B3627EE0}"/>
              </a:ext>
            </a:extLst>
          </p:cNvPr>
          <p:cNvCxnSpPr>
            <a:cxnSpLocks/>
            <a:stCxn id="31" idx="4"/>
          </p:cNvCxnSpPr>
          <p:nvPr/>
        </p:nvCxnSpPr>
        <p:spPr>
          <a:xfrm>
            <a:off x="5751513" y="3538798"/>
            <a:ext cx="0" cy="506363"/>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36" name="Parallelogram 35">
            <a:extLst>
              <a:ext uri="{FF2B5EF4-FFF2-40B4-BE49-F238E27FC236}">
                <a16:creationId xmlns:a16="http://schemas.microsoft.com/office/drawing/2014/main" id="{A4AE4673-3B8B-E44D-3951-A91F87DF3902}"/>
              </a:ext>
            </a:extLst>
          </p:cNvPr>
          <p:cNvSpPr/>
          <p:nvPr/>
        </p:nvSpPr>
        <p:spPr>
          <a:xfrm>
            <a:off x="4532320" y="4045161"/>
            <a:ext cx="2330596" cy="830824"/>
          </a:xfrm>
          <a:prstGeom prst="parallelogram">
            <a:avLst/>
          </a:prstGeom>
          <a:ln w="76200"/>
          <a:effectLst>
            <a:glow rad="228600">
              <a:schemeClr val="accent5">
                <a:satMod val="175000"/>
                <a:alpha val="40000"/>
              </a:schemeClr>
            </a:glow>
          </a:effectLst>
          <a:scene3d>
            <a:camera prst="orthographicFront"/>
            <a:lightRig rig="threePt" dir="t"/>
          </a:scene3d>
          <a:sp3d>
            <a:bevelT prst="relaxedInse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TextBox 38">
            <a:extLst>
              <a:ext uri="{FF2B5EF4-FFF2-40B4-BE49-F238E27FC236}">
                <a16:creationId xmlns:a16="http://schemas.microsoft.com/office/drawing/2014/main" id="{B4FCD938-31C6-A081-2298-1E47533A3E4E}"/>
              </a:ext>
            </a:extLst>
          </p:cNvPr>
          <p:cNvSpPr txBox="1"/>
          <p:nvPr/>
        </p:nvSpPr>
        <p:spPr>
          <a:xfrm>
            <a:off x="4866610" y="4177895"/>
            <a:ext cx="1769800" cy="646331"/>
          </a:xfrm>
          <a:prstGeom prst="rect">
            <a:avLst/>
          </a:prstGeom>
          <a:noFill/>
        </p:spPr>
        <p:txBody>
          <a:bodyPr wrap="square" rtlCol="0">
            <a:spAutoFit/>
          </a:bodyPr>
          <a:lstStyle/>
          <a:p>
            <a:r>
              <a:rPr lang="en-IN" dirty="0"/>
              <a:t>Lecture Hours != 0 ? </a:t>
            </a:r>
          </a:p>
        </p:txBody>
      </p:sp>
      <p:cxnSp>
        <p:nvCxnSpPr>
          <p:cNvPr id="41" name="Straight Arrow Connector 40">
            <a:extLst>
              <a:ext uri="{FF2B5EF4-FFF2-40B4-BE49-F238E27FC236}">
                <a16:creationId xmlns:a16="http://schemas.microsoft.com/office/drawing/2014/main" id="{FE315604-F40D-F5C5-60AC-F16567A9EA21}"/>
              </a:ext>
            </a:extLst>
          </p:cNvPr>
          <p:cNvCxnSpPr>
            <a:cxnSpLocks/>
            <a:stCxn id="36" idx="2"/>
          </p:cNvCxnSpPr>
          <p:nvPr/>
        </p:nvCxnSpPr>
        <p:spPr>
          <a:xfrm>
            <a:off x="6759063" y="4460573"/>
            <a:ext cx="1283724" cy="31143"/>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
        <p:nvSpPr>
          <p:cNvPr id="43" name="Oval 42">
            <a:extLst>
              <a:ext uri="{FF2B5EF4-FFF2-40B4-BE49-F238E27FC236}">
                <a16:creationId xmlns:a16="http://schemas.microsoft.com/office/drawing/2014/main" id="{B703CDB6-29B5-572D-CF11-514F3C5C10C5}"/>
              </a:ext>
            </a:extLst>
          </p:cNvPr>
          <p:cNvSpPr/>
          <p:nvPr/>
        </p:nvSpPr>
        <p:spPr>
          <a:xfrm>
            <a:off x="8042787" y="3952028"/>
            <a:ext cx="2330596" cy="1082001"/>
          </a:xfrm>
          <a:prstGeom prst="ellipse">
            <a:avLst/>
          </a:prstGeom>
          <a:ln w="76200">
            <a:solidFill>
              <a:schemeClr val="bg2">
                <a:lumMod val="40000"/>
                <a:lumOff val="60000"/>
              </a:schemeClr>
            </a:solidFill>
          </a:ln>
          <a:effectLst>
            <a:glow rad="228600">
              <a:schemeClr val="accent5">
                <a:satMod val="175000"/>
                <a:alpha val="40000"/>
              </a:schemeClr>
            </a:glow>
          </a:effectLst>
          <a:scene3d>
            <a:camera prst="orthographicFront"/>
            <a:lightRig rig="threePt" dir="t"/>
          </a:scene3d>
          <a:sp3d>
            <a:bevelT w="114300" prst="artDeco"/>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4" name="TextBox 43">
            <a:extLst>
              <a:ext uri="{FF2B5EF4-FFF2-40B4-BE49-F238E27FC236}">
                <a16:creationId xmlns:a16="http://schemas.microsoft.com/office/drawing/2014/main" id="{E86B4289-4475-FA2A-D895-4FC5E718A4EC}"/>
              </a:ext>
            </a:extLst>
          </p:cNvPr>
          <p:cNvSpPr txBox="1"/>
          <p:nvPr/>
        </p:nvSpPr>
        <p:spPr>
          <a:xfrm>
            <a:off x="8350182" y="4126544"/>
            <a:ext cx="1792644" cy="646331"/>
          </a:xfrm>
          <a:prstGeom prst="rect">
            <a:avLst/>
          </a:prstGeom>
          <a:noFill/>
        </p:spPr>
        <p:txBody>
          <a:bodyPr wrap="square" rtlCol="0">
            <a:spAutoFit/>
          </a:bodyPr>
          <a:lstStyle/>
          <a:p>
            <a:r>
              <a:rPr lang="en-IN" dirty="0"/>
              <a:t>Search room and assign the room</a:t>
            </a:r>
          </a:p>
        </p:txBody>
      </p:sp>
      <p:cxnSp>
        <p:nvCxnSpPr>
          <p:cNvPr id="46" name="Straight Arrow Connector 45">
            <a:extLst>
              <a:ext uri="{FF2B5EF4-FFF2-40B4-BE49-F238E27FC236}">
                <a16:creationId xmlns:a16="http://schemas.microsoft.com/office/drawing/2014/main" id="{F1672A43-9A64-0965-5A52-3C3015F66ECE}"/>
              </a:ext>
            </a:extLst>
          </p:cNvPr>
          <p:cNvCxnSpPr>
            <a:stCxn id="43" idx="4"/>
          </p:cNvCxnSpPr>
          <p:nvPr/>
        </p:nvCxnSpPr>
        <p:spPr>
          <a:xfrm>
            <a:off x="9208085" y="5034029"/>
            <a:ext cx="14573" cy="1182105"/>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47" name="TextBox 46">
            <a:extLst>
              <a:ext uri="{FF2B5EF4-FFF2-40B4-BE49-F238E27FC236}">
                <a16:creationId xmlns:a16="http://schemas.microsoft.com/office/drawing/2014/main" id="{5D32BEAD-065F-9CCB-4432-A114C8E56322}"/>
              </a:ext>
            </a:extLst>
          </p:cNvPr>
          <p:cNvSpPr txBox="1"/>
          <p:nvPr/>
        </p:nvSpPr>
        <p:spPr>
          <a:xfrm>
            <a:off x="7079226" y="4126544"/>
            <a:ext cx="733004" cy="369332"/>
          </a:xfrm>
          <a:prstGeom prst="rect">
            <a:avLst/>
          </a:prstGeom>
          <a:noFill/>
        </p:spPr>
        <p:txBody>
          <a:bodyPr wrap="square" rtlCol="0">
            <a:spAutoFit/>
          </a:bodyPr>
          <a:lstStyle/>
          <a:p>
            <a:pPr algn="ctr"/>
            <a:r>
              <a:rPr lang="en-IN" b="1" dirty="0">
                <a:highlight>
                  <a:srgbClr val="00FF00"/>
                </a:highlight>
              </a:rPr>
              <a:t>YES</a:t>
            </a:r>
          </a:p>
        </p:txBody>
      </p:sp>
      <p:cxnSp>
        <p:nvCxnSpPr>
          <p:cNvPr id="49" name="Straight Arrow Connector 48">
            <a:extLst>
              <a:ext uri="{FF2B5EF4-FFF2-40B4-BE49-F238E27FC236}">
                <a16:creationId xmlns:a16="http://schemas.microsoft.com/office/drawing/2014/main" id="{B86E81E2-5227-EA60-7356-8E3A12E70147}"/>
              </a:ext>
            </a:extLst>
          </p:cNvPr>
          <p:cNvCxnSpPr>
            <a:cxnSpLocks/>
          </p:cNvCxnSpPr>
          <p:nvPr/>
        </p:nvCxnSpPr>
        <p:spPr>
          <a:xfrm>
            <a:off x="5668121" y="4901255"/>
            <a:ext cx="0" cy="5583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Oval 51">
            <a:extLst>
              <a:ext uri="{FF2B5EF4-FFF2-40B4-BE49-F238E27FC236}">
                <a16:creationId xmlns:a16="http://schemas.microsoft.com/office/drawing/2014/main" id="{A70810E7-0717-3CA0-2FEF-D0D3F38E6469}"/>
              </a:ext>
            </a:extLst>
          </p:cNvPr>
          <p:cNvSpPr/>
          <p:nvPr/>
        </p:nvSpPr>
        <p:spPr>
          <a:xfrm>
            <a:off x="4546894" y="5459630"/>
            <a:ext cx="2316022" cy="1147647"/>
          </a:xfrm>
          <a:prstGeom prst="ellipse">
            <a:avLst/>
          </a:prstGeom>
          <a:ln w="76200">
            <a:solidFill>
              <a:srgbClr val="00B050"/>
            </a:solidFill>
          </a:ln>
          <a:effectLst>
            <a:glow rad="228600">
              <a:schemeClr val="accent6">
                <a:satMod val="175000"/>
                <a:alpha val="40000"/>
              </a:schemeClr>
            </a:glow>
          </a:effectLst>
          <a:scene3d>
            <a:camera prst="orthographicFront"/>
            <a:lightRig rig="threePt" dir="t"/>
          </a:scene3d>
          <a:sp3d>
            <a:bevelT w="101600" prst="rible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3" name="TextBox 52">
            <a:extLst>
              <a:ext uri="{FF2B5EF4-FFF2-40B4-BE49-F238E27FC236}">
                <a16:creationId xmlns:a16="http://schemas.microsoft.com/office/drawing/2014/main" id="{1388EDF1-985B-2DC9-CF68-3ACAF1675A8D}"/>
              </a:ext>
            </a:extLst>
          </p:cNvPr>
          <p:cNvSpPr txBox="1"/>
          <p:nvPr/>
        </p:nvSpPr>
        <p:spPr>
          <a:xfrm>
            <a:off x="5128845" y="5571788"/>
            <a:ext cx="1137545" cy="923330"/>
          </a:xfrm>
          <a:prstGeom prst="rect">
            <a:avLst/>
          </a:prstGeom>
          <a:noFill/>
        </p:spPr>
        <p:txBody>
          <a:bodyPr wrap="square" rtlCol="0">
            <a:spAutoFit/>
          </a:bodyPr>
          <a:lstStyle/>
          <a:p>
            <a:r>
              <a:rPr lang="en-IN" dirty="0"/>
              <a:t>Search for another lecture</a:t>
            </a:r>
          </a:p>
        </p:txBody>
      </p:sp>
      <p:sp>
        <p:nvSpPr>
          <p:cNvPr id="54" name="TextBox 53">
            <a:extLst>
              <a:ext uri="{FF2B5EF4-FFF2-40B4-BE49-F238E27FC236}">
                <a16:creationId xmlns:a16="http://schemas.microsoft.com/office/drawing/2014/main" id="{937E1F2A-DB2F-4E07-CF49-DB6AE523EB7C}"/>
              </a:ext>
            </a:extLst>
          </p:cNvPr>
          <p:cNvSpPr txBox="1"/>
          <p:nvPr/>
        </p:nvSpPr>
        <p:spPr>
          <a:xfrm>
            <a:off x="5645236" y="5008719"/>
            <a:ext cx="696709" cy="369332"/>
          </a:xfrm>
          <a:prstGeom prst="rect">
            <a:avLst/>
          </a:prstGeom>
          <a:noFill/>
        </p:spPr>
        <p:txBody>
          <a:bodyPr wrap="square" rtlCol="0">
            <a:spAutoFit/>
          </a:bodyPr>
          <a:lstStyle/>
          <a:p>
            <a:pPr algn="ctr"/>
            <a:r>
              <a:rPr lang="en-IN" dirty="0">
                <a:highlight>
                  <a:srgbClr val="00FF00"/>
                </a:highlight>
              </a:rPr>
              <a:t>NO</a:t>
            </a:r>
          </a:p>
        </p:txBody>
      </p:sp>
      <p:cxnSp>
        <p:nvCxnSpPr>
          <p:cNvPr id="56" name="Connector: Elbow 55">
            <a:extLst>
              <a:ext uri="{FF2B5EF4-FFF2-40B4-BE49-F238E27FC236}">
                <a16:creationId xmlns:a16="http://schemas.microsoft.com/office/drawing/2014/main" id="{D78DF82E-D14E-B295-41DC-B7F761FB8320}"/>
              </a:ext>
            </a:extLst>
          </p:cNvPr>
          <p:cNvCxnSpPr>
            <a:cxnSpLocks/>
            <a:stCxn id="52" idx="2"/>
            <a:endCxn id="36" idx="5"/>
          </p:cNvCxnSpPr>
          <p:nvPr/>
        </p:nvCxnSpPr>
        <p:spPr>
          <a:xfrm rot="10800000" flipH="1">
            <a:off x="4546893" y="4460574"/>
            <a:ext cx="89279" cy="1572881"/>
          </a:xfrm>
          <a:prstGeom prst="bentConnector3">
            <a:avLst>
              <a:gd name="adj1" fmla="val -1876963"/>
            </a:avLst>
          </a:prstGeom>
          <a:ln>
            <a:tailEnd type="triangle"/>
          </a:ln>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18215813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Arrow Connector 4">
            <a:extLst>
              <a:ext uri="{FF2B5EF4-FFF2-40B4-BE49-F238E27FC236}">
                <a16:creationId xmlns:a16="http://schemas.microsoft.com/office/drawing/2014/main" id="{84D0678F-08E3-7E0D-B5D7-CEA71CCA3843}"/>
              </a:ext>
            </a:extLst>
          </p:cNvPr>
          <p:cNvCxnSpPr>
            <a:cxnSpLocks/>
          </p:cNvCxnSpPr>
          <p:nvPr/>
        </p:nvCxnSpPr>
        <p:spPr>
          <a:xfrm>
            <a:off x="4389122" y="415290"/>
            <a:ext cx="0" cy="62992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7" name="Parallelogram 6">
            <a:extLst>
              <a:ext uri="{FF2B5EF4-FFF2-40B4-BE49-F238E27FC236}">
                <a16:creationId xmlns:a16="http://schemas.microsoft.com/office/drawing/2014/main" id="{CEE22B29-B0FE-8928-30E7-5651A3A1F952}"/>
              </a:ext>
            </a:extLst>
          </p:cNvPr>
          <p:cNvSpPr/>
          <p:nvPr/>
        </p:nvSpPr>
        <p:spPr>
          <a:xfrm>
            <a:off x="3436622" y="1045210"/>
            <a:ext cx="2143760" cy="955040"/>
          </a:xfrm>
          <a:prstGeom prst="parallelogram">
            <a:avLst/>
          </a:prstGeom>
          <a:ln w="76200">
            <a:solidFill>
              <a:schemeClr val="accent3">
                <a:lumMod val="75000"/>
              </a:schemeClr>
            </a:solidFill>
          </a:ln>
          <a:effectLst>
            <a:glow rad="228600">
              <a:schemeClr val="accent3">
                <a:satMod val="175000"/>
                <a:alpha val="40000"/>
              </a:schemeClr>
            </a:glow>
          </a:effectLst>
          <a:scene3d>
            <a:camera prst="orthographicFront"/>
            <a:lightRig rig="threePt" dir="t"/>
          </a:scene3d>
          <a:sp3d>
            <a:bevelT w="114300" prst="hardEdg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TextBox 7">
            <a:extLst>
              <a:ext uri="{FF2B5EF4-FFF2-40B4-BE49-F238E27FC236}">
                <a16:creationId xmlns:a16="http://schemas.microsoft.com/office/drawing/2014/main" id="{21CB5C41-B92D-4F44-F14C-94FC2AE9E9A9}"/>
              </a:ext>
            </a:extLst>
          </p:cNvPr>
          <p:cNvSpPr txBox="1"/>
          <p:nvPr/>
        </p:nvSpPr>
        <p:spPr>
          <a:xfrm>
            <a:off x="3740789" y="1318051"/>
            <a:ext cx="1595113" cy="369332"/>
          </a:xfrm>
          <a:prstGeom prst="rect">
            <a:avLst/>
          </a:prstGeom>
          <a:noFill/>
        </p:spPr>
        <p:txBody>
          <a:bodyPr wrap="square" rtlCol="0">
            <a:spAutoFit/>
          </a:bodyPr>
          <a:lstStyle/>
          <a:p>
            <a:r>
              <a:rPr lang="en-IN" dirty="0"/>
              <a:t>If section != AB</a:t>
            </a:r>
          </a:p>
        </p:txBody>
      </p:sp>
      <p:cxnSp>
        <p:nvCxnSpPr>
          <p:cNvPr id="13" name="Connector: Elbow 12">
            <a:extLst>
              <a:ext uri="{FF2B5EF4-FFF2-40B4-BE49-F238E27FC236}">
                <a16:creationId xmlns:a16="http://schemas.microsoft.com/office/drawing/2014/main" id="{2953C769-39AB-F034-A8F6-4B6BB210D53B}"/>
              </a:ext>
            </a:extLst>
          </p:cNvPr>
          <p:cNvCxnSpPr>
            <a:cxnSpLocks/>
            <a:stCxn id="7" idx="2"/>
            <a:endCxn id="22" idx="1"/>
          </p:cNvCxnSpPr>
          <p:nvPr/>
        </p:nvCxnSpPr>
        <p:spPr>
          <a:xfrm>
            <a:off x="5461002" y="1522730"/>
            <a:ext cx="2199003" cy="956310"/>
          </a:xfrm>
          <a:prstGeom prst="bentConnector2">
            <a:avLst/>
          </a:prstGeom>
          <a:ln>
            <a:tailEnd type="triangle"/>
          </a:ln>
        </p:spPr>
        <p:style>
          <a:lnRef idx="3">
            <a:schemeClr val="accent4"/>
          </a:lnRef>
          <a:fillRef idx="0">
            <a:schemeClr val="accent4"/>
          </a:fillRef>
          <a:effectRef idx="2">
            <a:schemeClr val="accent4"/>
          </a:effectRef>
          <a:fontRef idx="minor">
            <a:schemeClr val="tx1"/>
          </a:fontRef>
        </p:style>
      </p:cxnSp>
      <p:sp>
        <p:nvSpPr>
          <p:cNvPr id="22" name="Parallelogram 21">
            <a:extLst>
              <a:ext uri="{FF2B5EF4-FFF2-40B4-BE49-F238E27FC236}">
                <a16:creationId xmlns:a16="http://schemas.microsoft.com/office/drawing/2014/main" id="{C8E39E48-57DB-3F76-FE4C-04D2A4BDD60B}"/>
              </a:ext>
            </a:extLst>
          </p:cNvPr>
          <p:cNvSpPr/>
          <p:nvPr/>
        </p:nvSpPr>
        <p:spPr>
          <a:xfrm>
            <a:off x="6469380" y="2479040"/>
            <a:ext cx="2143760" cy="949960"/>
          </a:xfrm>
          <a:prstGeom prst="parallelogram">
            <a:avLst/>
          </a:prstGeom>
          <a:ln w="76200"/>
          <a:effectLst>
            <a:glow rad="228600">
              <a:schemeClr val="accent2">
                <a:satMod val="175000"/>
                <a:alpha val="40000"/>
              </a:schemeClr>
            </a:glow>
          </a:effectLst>
          <a:scene3d>
            <a:camera prst="orthographicFront"/>
            <a:lightRig rig="threePt" dir="t"/>
          </a:scene3d>
          <a:sp3d>
            <a:bevelT w="114300" prst="artDeco"/>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TextBox 23">
            <a:extLst>
              <a:ext uri="{FF2B5EF4-FFF2-40B4-BE49-F238E27FC236}">
                <a16:creationId xmlns:a16="http://schemas.microsoft.com/office/drawing/2014/main" id="{CBD3212F-B391-6778-E842-2018F0CDCBF1}"/>
              </a:ext>
            </a:extLst>
          </p:cNvPr>
          <p:cNvSpPr txBox="1"/>
          <p:nvPr/>
        </p:nvSpPr>
        <p:spPr>
          <a:xfrm>
            <a:off x="6849110" y="2653714"/>
            <a:ext cx="1645920" cy="646331"/>
          </a:xfrm>
          <a:prstGeom prst="rect">
            <a:avLst/>
          </a:prstGeom>
          <a:noFill/>
        </p:spPr>
        <p:txBody>
          <a:bodyPr wrap="square" rtlCol="0">
            <a:spAutoFit/>
          </a:bodyPr>
          <a:lstStyle/>
          <a:p>
            <a:r>
              <a:rPr lang="en-IN" dirty="0"/>
              <a:t>If instructor is not same</a:t>
            </a:r>
          </a:p>
        </p:txBody>
      </p:sp>
      <p:cxnSp>
        <p:nvCxnSpPr>
          <p:cNvPr id="35" name="Connector: Elbow 34">
            <a:extLst>
              <a:ext uri="{FF2B5EF4-FFF2-40B4-BE49-F238E27FC236}">
                <a16:creationId xmlns:a16="http://schemas.microsoft.com/office/drawing/2014/main" id="{18328606-2021-90E8-4842-461F64388790}"/>
              </a:ext>
            </a:extLst>
          </p:cNvPr>
          <p:cNvCxnSpPr>
            <a:cxnSpLocks/>
            <a:stCxn id="24" idx="3"/>
          </p:cNvCxnSpPr>
          <p:nvPr/>
        </p:nvCxnSpPr>
        <p:spPr>
          <a:xfrm>
            <a:off x="8495030" y="2976880"/>
            <a:ext cx="1374774" cy="891540"/>
          </a:xfrm>
          <a:prstGeom prst="bentConnector3">
            <a:avLst>
              <a:gd name="adj1" fmla="val 98776"/>
            </a:avLst>
          </a:prstGeom>
          <a:ln>
            <a:tailEnd type="triangle"/>
          </a:ln>
        </p:spPr>
        <p:style>
          <a:lnRef idx="3">
            <a:schemeClr val="accent6"/>
          </a:lnRef>
          <a:fillRef idx="0">
            <a:schemeClr val="accent6"/>
          </a:fillRef>
          <a:effectRef idx="2">
            <a:schemeClr val="accent6"/>
          </a:effectRef>
          <a:fontRef idx="minor">
            <a:schemeClr val="tx1"/>
          </a:fontRef>
        </p:style>
      </p:cxnSp>
      <p:sp>
        <p:nvSpPr>
          <p:cNvPr id="37" name="Oval 36">
            <a:extLst>
              <a:ext uri="{FF2B5EF4-FFF2-40B4-BE49-F238E27FC236}">
                <a16:creationId xmlns:a16="http://schemas.microsoft.com/office/drawing/2014/main" id="{0D87260E-6D99-B5BA-3F79-D8C502DC9C83}"/>
              </a:ext>
            </a:extLst>
          </p:cNvPr>
          <p:cNvSpPr/>
          <p:nvPr/>
        </p:nvSpPr>
        <p:spPr>
          <a:xfrm>
            <a:off x="8703627" y="3868420"/>
            <a:ext cx="2265680" cy="1148080"/>
          </a:xfrm>
          <a:prstGeom prst="ellipse">
            <a:avLst/>
          </a:prstGeom>
          <a:ln w="76200">
            <a:solidFill>
              <a:srgbClr val="7030A0"/>
            </a:solidFill>
          </a:ln>
          <a:effectLst>
            <a:glow rad="228600">
              <a:schemeClr val="accent4">
                <a:satMod val="175000"/>
                <a:alpha val="40000"/>
              </a:schemeClr>
            </a:glow>
          </a:effectLst>
          <a:scene3d>
            <a:camera prst="orthographicFront"/>
            <a:lightRig rig="threePt" dir="t"/>
          </a:scene3d>
          <a:sp3d>
            <a:bevelT w="114300" prst="artDeco"/>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TextBox 37">
            <a:extLst>
              <a:ext uri="{FF2B5EF4-FFF2-40B4-BE49-F238E27FC236}">
                <a16:creationId xmlns:a16="http://schemas.microsoft.com/office/drawing/2014/main" id="{FE7CA3A2-EF7E-7F70-2508-1C5D2BE369DF}"/>
              </a:ext>
            </a:extLst>
          </p:cNvPr>
          <p:cNvSpPr txBox="1"/>
          <p:nvPr/>
        </p:nvSpPr>
        <p:spPr>
          <a:xfrm>
            <a:off x="8810942" y="4133755"/>
            <a:ext cx="2122170" cy="646331"/>
          </a:xfrm>
          <a:prstGeom prst="rect">
            <a:avLst/>
          </a:prstGeom>
          <a:noFill/>
        </p:spPr>
        <p:txBody>
          <a:bodyPr wrap="square" rtlCol="0">
            <a:spAutoFit/>
          </a:bodyPr>
          <a:lstStyle/>
          <a:p>
            <a:r>
              <a:rPr lang="en-IN" dirty="0"/>
              <a:t>Same lecture for A &amp; B</a:t>
            </a:r>
          </a:p>
        </p:txBody>
      </p:sp>
      <p:cxnSp>
        <p:nvCxnSpPr>
          <p:cNvPr id="40" name="Straight Arrow Connector 39">
            <a:extLst>
              <a:ext uri="{FF2B5EF4-FFF2-40B4-BE49-F238E27FC236}">
                <a16:creationId xmlns:a16="http://schemas.microsoft.com/office/drawing/2014/main" id="{17A842D3-8875-52FA-CAC5-7814AE144F20}"/>
              </a:ext>
            </a:extLst>
          </p:cNvPr>
          <p:cNvCxnSpPr>
            <a:stCxn id="37" idx="4"/>
          </p:cNvCxnSpPr>
          <p:nvPr/>
        </p:nvCxnSpPr>
        <p:spPr>
          <a:xfrm>
            <a:off x="9836467" y="5016500"/>
            <a:ext cx="0" cy="41656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41" name="Oval 40">
            <a:extLst>
              <a:ext uri="{FF2B5EF4-FFF2-40B4-BE49-F238E27FC236}">
                <a16:creationId xmlns:a16="http://schemas.microsoft.com/office/drawing/2014/main" id="{ABE06D75-FD90-C9A6-96B1-30511128AD96}"/>
              </a:ext>
            </a:extLst>
          </p:cNvPr>
          <p:cNvSpPr/>
          <p:nvPr/>
        </p:nvSpPr>
        <p:spPr>
          <a:xfrm>
            <a:off x="8774748" y="5465296"/>
            <a:ext cx="2194559" cy="965200"/>
          </a:xfrm>
          <a:prstGeom prst="ellipse">
            <a:avLst/>
          </a:prstGeom>
          <a:ln w="76200">
            <a:solidFill>
              <a:srgbClr val="00B050"/>
            </a:solidFill>
          </a:ln>
          <a:effectLst>
            <a:glow rad="228600">
              <a:schemeClr val="accent6">
                <a:satMod val="175000"/>
                <a:alpha val="40000"/>
              </a:schemeClr>
            </a:glow>
            <a:reflection blurRad="6350" stA="50000" endA="300" endPos="90000" dist="50800" dir="5400000" sy="-100000" algn="bl" rotWithShape="0"/>
          </a:effectLst>
          <a:scene3d>
            <a:camera prst="orthographicFront"/>
            <a:lightRig rig="threePt" dir="t"/>
          </a:scene3d>
          <a:sp3d>
            <a:bevelT w="114300" prst="artDeco"/>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2" name="TextBox 41">
            <a:extLst>
              <a:ext uri="{FF2B5EF4-FFF2-40B4-BE49-F238E27FC236}">
                <a16:creationId xmlns:a16="http://schemas.microsoft.com/office/drawing/2014/main" id="{3FEF9CE0-DEA4-A0F2-3090-FF1E62A468FC}"/>
              </a:ext>
            </a:extLst>
          </p:cNvPr>
          <p:cNvSpPr txBox="1"/>
          <p:nvPr/>
        </p:nvSpPr>
        <p:spPr>
          <a:xfrm>
            <a:off x="9104948" y="5624730"/>
            <a:ext cx="1534158" cy="646331"/>
          </a:xfrm>
          <a:prstGeom prst="rect">
            <a:avLst/>
          </a:prstGeom>
          <a:noFill/>
        </p:spPr>
        <p:txBody>
          <a:bodyPr wrap="square" rtlCol="0">
            <a:spAutoFit/>
          </a:bodyPr>
          <a:lstStyle/>
          <a:p>
            <a:r>
              <a:rPr lang="en-IN" dirty="0"/>
              <a:t>Break loop for that semester</a:t>
            </a:r>
          </a:p>
        </p:txBody>
      </p:sp>
      <p:cxnSp>
        <p:nvCxnSpPr>
          <p:cNvPr id="44" name="Straight Arrow Connector 43">
            <a:extLst>
              <a:ext uri="{FF2B5EF4-FFF2-40B4-BE49-F238E27FC236}">
                <a16:creationId xmlns:a16="http://schemas.microsoft.com/office/drawing/2014/main" id="{73FA910D-092F-708B-CBFB-326339224345}"/>
              </a:ext>
            </a:extLst>
          </p:cNvPr>
          <p:cNvCxnSpPr>
            <a:cxnSpLocks/>
            <a:stCxn id="7" idx="3"/>
          </p:cNvCxnSpPr>
          <p:nvPr/>
        </p:nvCxnSpPr>
        <p:spPr>
          <a:xfrm flipH="1">
            <a:off x="4366262" y="2000250"/>
            <a:ext cx="22860" cy="97282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46" name="Oval 45">
            <a:extLst>
              <a:ext uri="{FF2B5EF4-FFF2-40B4-BE49-F238E27FC236}">
                <a16:creationId xmlns:a16="http://schemas.microsoft.com/office/drawing/2014/main" id="{AD46BFD5-D8FA-4C58-67DD-555D16D78768}"/>
              </a:ext>
            </a:extLst>
          </p:cNvPr>
          <p:cNvSpPr/>
          <p:nvPr/>
        </p:nvSpPr>
        <p:spPr>
          <a:xfrm>
            <a:off x="3305812" y="2973754"/>
            <a:ext cx="2120899" cy="1148080"/>
          </a:xfrm>
          <a:prstGeom prst="ellipse">
            <a:avLst/>
          </a:prstGeom>
          <a:ln w="76200">
            <a:solidFill>
              <a:srgbClr val="0070C0"/>
            </a:solidFill>
          </a:ln>
          <a:effectLst>
            <a:glow rad="228600">
              <a:schemeClr val="accent5">
                <a:satMod val="175000"/>
                <a:alpha val="40000"/>
              </a:schemeClr>
            </a:glow>
            <a:reflection blurRad="6350" stA="50000" endA="275" endPos="40000" dist="101600" dir="5400000" sy="-100000" algn="bl" rotWithShape="0"/>
          </a:effectLst>
          <a:scene3d>
            <a:camera prst="orthographicFront"/>
            <a:lightRig rig="threePt" dir="t"/>
          </a:scene3d>
          <a:sp3d>
            <a:bevelT prst="relaxedInse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7" name="TextBox 46">
            <a:extLst>
              <a:ext uri="{FF2B5EF4-FFF2-40B4-BE49-F238E27FC236}">
                <a16:creationId xmlns:a16="http://schemas.microsoft.com/office/drawing/2014/main" id="{0BB7B1B3-904C-6B13-753B-5E4C6AB7FAEB}"/>
              </a:ext>
            </a:extLst>
          </p:cNvPr>
          <p:cNvSpPr txBox="1"/>
          <p:nvPr/>
        </p:nvSpPr>
        <p:spPr>
          <a:xfrm>
            <a:off x="3622677" y="3224629"/>
            <a:ext cx="1510029" cy="646331"/>
          </a:xfrm>
          <a:prstGeom prst="rect">
            <a:avLst/>
          </a:prstGeom>
          <a:noFill/>
        </p:spPr>
        <p:txBody>
          <a:bodyPr wrap="square" rtlCol="0">
            <a:spAutoFit/>
          </a:bodyPr>
          <a:lstStyle/>
          <a:p>
            <a:r>
              <a:rPr lang="en-IN" dirty="0"/>
              <a:t>Break loop for that semester</a:t>
            </a:r>
          </a:p>
        </p:txBody>
      </p:sp>
      <p:cxnSp>
        <p:nvCxnSpPr>
          <p:cNvPr id="50" name="Straight Arrow Connector 49">
            <a:extLst>
              <a:ext uri="{FF2B5EF4-FFF2-40B4-BE49-F238E27FC236}">
                <a16:creationId xmlns:a16="http://schemas.microsoft.com/office/drawing/2014/main" id="{893B6975-28E0-CB6D-3580-59E8A47BFF76}"/>
              </a:ext>
            </a:extLst>
          </p:cNvPr>
          <p:cNvCxnSpPr>
            <a:stCxn id="22" idx="3"/>
          </p:cNvCxnSpPr>
          <p:nvPr/>
        </p:nvCxnSpPr>
        <p:spPr>
          <a:xfrm flipH="1">
            <a:off x="7416800" y="3429000"/>
            <a:ext cx="5715" cy="652194"/>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
        <p:nvSpPr>
          <p:cNvPr id="51" name="Oval 50">
            <a:extLst>
              <a:ext uri="{FF2B5EF4-FFF2-40B4-BE49-F238E27FC236}">
                <a16:creationId xmlns:a16="http://schemas.microsoft.com/office/drawing/2014/main" id="{A1476B48-4CD8-E20D-2F5B-2FF775B156B4}"/>
              </a:ext>
            </a:extLst>
          </p:cNvPr>
          <p:cNvSpPr/>
          <p:nvPr/>
        </p:nvSpPr>
        <p:spPr>
          <a:xfrm>
            <a:off x="6645910" y="4133755"/>
            <a:ext cx="1598612" cy="1148080"/>
          </a:xfrm>
          <a:prstGeom prst="ellipse">
            <a:avLst/>
          </a:prstGeom>
          <a:ln w="76200">
            <a:solidFill>
              <a:schemeClr val="accent4">
                <a:lumMod val="40000"/>
                <a:lumOff val="60000"/>
              </a:schemeClr>
            </a:solidFill>
          </a:ln>
          <a:effectLst>
            <a:glow rad="139700">
              <a:schemeClr val="accent4">
                <a:satMod val="175000"/>
                <a:alpha val="40000"/>
              </a:schemeClr>
            </a:glow>
            <a:reflection blurRad="6350" stA="50000" endA="275" endPos="40000" dist="101600" dir="5400000" sy="-100000" algn="bl" rotWithShape="0"/>
          </a:effectLst>
          <a:scene3d>
            <a:camera prst="orthographicFront"/>
            <a:lightRig rig="threePt" dir="t"/>
          </a:scene3d>
          <a:sp3d>
            <a:bevelT prst="slop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5" name="TextBox 54">
            <a:extLst>
              <a:ext uri="{FF2B5EF4-FFF2-40B4-BE49-F238E27FC236}">
                <a16:creationId xmlns:a16="http://schemas.microsoft.com/office/drawing/2014/main" id="{32FFA353-E8A9-30F4-EDE5-249BCAA7E77B}"/>
              </a:ext>
            </a:extLst>
          </p:cNvPr>
          <p:cNvSpPr txBox="1"/>
          <p:nvPr/>
        </p:nvSpPr>
        <p:spPr>
          <a:xfrm>
            <a:off x="6991191" y="4246130"/>
            <a:ext cx="1071880" cy="923330"/>
          </a:xfrm>
          <a:prstGeom prst="rect">
            <a:avLst/>
          </a:prstGeom>
          <a:noFill/>
          <a:effectLst/>
        </p:spPr>
        <p:txBody>
          <a:bodyPr wrap="square" rtlCol="0">
            <a:spAutoFit/>
          </a:bodyPr>
          <a:lstStyle/>
          <a:p>
            <a:r>
              <a:rPr lang="en-IN" dirty="0"/>
              <a:t>Assign another lecture</a:t>
            </a:r>
          </a:p>
        </p:txBody>
      </p:sp>
      <p:sp>
        <p:nvSpPr>
          <p:cNvPr id="56" name="TextBox 55">
            <a:extLst>
              <a:ext uri="{FF2B5EF4-FFF2-40B4-BE49-F238E27FC236}">
                <a16:creationId xmlns:a16="http://schemas.microsoft.com/office/drawing/2014/main" id="{D702FAE6-89ED-419F-D60B-5A3B599FA766}"/>
              </a:ext>
            </a:extLst>
          </p:cNvPr>
          <p:cNvSpPr txBox="1"/>
          <p:nvPr/>
        </p:nvSpPr>
        <p:spPr>
          <a:xfrm>
            <a:off x="6187440" y="1158240"/>
            <a:ext cx="661670" cy="369332"/>
          </a:xfrm>
          <a:prstGeom prst="rect">
            <a:avLst/>
          </a:prstGeom>
          <a:noFill/>
        </p:spPr>
        <p:txBody>
          <a:bodyPr wrap="square" rtlCol="0">
            <a:spAutoFit/>
          </a:bodyPr>
          <a:lstStyle/>
          <a:p>
            <a:pPr algn="ctr"/>
            <a:r>
              <a:rPr lang="en-IN" dirty="0">
                <a:highlight>
                  <a:srgbClr val="00FF00"/>
                </a:highlight>
              </a:rPr>
              <a:t>YES</a:t>
            </a:r>
          </a:p>
        </p:txBody>
      </p:sp>
      <p:sp>
        <p:nvSpPr>
          <p:cNvPr id="57" name="TextBox 56">
            <a:extLst>
              <a:ext uri="{FF2B5EF4-FFF2-40B4-BE49-F238E27FC236}">
                <a16:creationId xmlns:a16="http://schemas.microsoft.com/office/drawing/2014/main" id="{FCC91338-C8E1-1D0B-43E1-28FCEA145CA1}"/>
              </a:ext>
            </a:extLst>
          </p:cNvPr>
          <p:cNvSpPr txBox="1"/>
          <p:nvPr/>
        </p:nvSpPr>
        <p:spPr>
          <a:xfrm>
            <a:off x="4507867" y="2350085"/>
            <a:ext cx="624839" cy="369332"/>
          </a:xfrm>
          <a:prstGeom prst="rect">
            <a:avLst/>
          </a:prstGeom>
          <a:noFill/>
        </p:spPr>
        <p:txBody>
          <a:bodyPr wrap="square" rtlCol="0">
            <a:spAutoFit/>
          </a:bodyPr>
          <a:lstStyle/>
          <a:p>
            <a:pPr algn="ctr"/>
            <a:r>
              <a:rPr lang="en-IN" dirty="0">
                <a:highlight>
                  <a:srgbClr val="00FF00"/>
                </a:highlight>
              </a:rPr>
              <a:t>NO</a:t>
            </a:r>
          </a:p>
        </p:txBody>
      </p:sp>
      <p:sp>
        <p:nvSpPr>
          <p:cNvPr id="58" name="TextBox 57">
            <a:extLst>
              <a:ext uri="{FF2B5EF4-FFF2-40B4-BE49-F238E27FC236}">
                <a16:creationId xmlns:a16="http://schemas.microsoft.com/office/drawing/2014/main" id="{8E918C79-DB91-59A5-D718-C45CCFEB8A81}"/>
              </a:ext>
            </a:extLst>
          </p:cNvPr>
          <p:cNvSpPr txBox="1"/>
          <p:nvPr/>
        </p:nvSpPr>
        <p:spPr>
          <a:xfrm>
            <a:off x="8983187" y="2576801"/>
            <a:ext cx="516570" cy="369332"/>
          </a:xfrm>
          <a:prstGeom prst="rect">
            <a:avLst/>
          </a:prstGeom>
          <a:noFill/>
        </p:spPr>
        <p:txBody>
          <a:bodyPr wrap="square" rtlCol="0">
            <a:spAutoFit/>
          </a:bodyPr>
          <a:lstStyle/>
          <a:p>
            <a:pPr algn="ctr"/>
            <a:r>
              <a:rPr lang="en-IN" dirty="0">
                <a:highlight>
                  <a:srgbClr val="00FF00"/>
                </a:highlight>
              </a:rPr>
              <a:t>YES</a:t>
            </a:r>
          </a:p>
        </p:txBody>
      </p:sp>
      <p:sp>
        <p:nvSpPr>
          <p:cNvPr id="59" name="TextBox 58">
            <a:extLst>
              <a:ext uri="{FF2B5EF4-FFF2-40B4-BE49-F238E27FC236}">
                <a16:creationId xmlns:a16="http://schemas.microsoft.com/office/drawing/2014/main" id="{9EDE83C7-9F62-2C1B-642B-529600A82769}"/>
              </a:ext>
            </a:extLst>
          </p:cNvPr>
          <p:cNvSpPr txBox="1"/>
          <p:nvPr/>
        </p:nvSpPr>
        <p:spPr>
          <a:xfrm>
            <a:off x="7541260" y="3667636"/>
            <a:ext cx="541496" cy="369332"/>
          </a:xfrm>
          <a:prstGeom prst="rect">
            <a:avLst/>
          </a:prstGeom>
          <a:noFill/>
        </p:spPr>
        <p:txBody>
          <a:bodyPr wrap="square" rtlCol="0">
            <a:spAutoFit/>
          </a:bodyPr>
          <a:lstStyle/>
          <a:p>
            <a:pPr algn="ctr"/>
            <a:r>
              <a:rPr lang="en-IN" dirty="0">
                <a:highlight>
                  <a:srgbClr val="00FF00"/>
                </a:highlight>
              </a:rPr>
              <a:t>NO</a:t>
            </a:r>
          </a:p>
        </p:txBody>
      </p:sp>
    </p:spTree>
    <p:extLst>
      <p:ext uri="{BB962C8B-B14F-4D97-AF65-F5344CB8AC3E}">
        <p14:creationId xmlns:p14="http://schemas.microsoft.com/office/powerpoint/2010/main" val="40685573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B1883-BABF-B185-30A1-BD26EF200EB0}"/>
              </a:ext>
            </a:extLst>
          </p:cNvPr>
          <p:cNvSpPr>
            <a:spLocks noGrp="1"/>
          </p:cNvSpPr>
          <p:nvPr>
            <p:ph type="title"/>
          </p:nvPr>
        </p:nvSpPr>
        <p:spPr/>
        <p:txBody>
          <a:bodyPr/>
          <a:lstStyle/>
          <a:p>
            <a:pPr algn="ctr"/>
            <a:r>
              <a:rPr lang="en-IN" dirty="0"/>
              <a:t>Data structure</a:t>
            </a:r>
          </a:p>
        </p:txBody>
      </p:sp>
      <p:sp>
        <p:nvSpPr>
          <p:cNvPr id="3" name="Content Placeholder 2">
            <a:extLst>
              <a:ext uri="{FF2B5EF4-FFF2-40B4-BE49-F238E27FC236}">
                <a16:creationId xmlns:a16="http://schemas.microsoft.com/office/drawing/2014/main" id="{0A27373A-7CEF-0048-5986-8B95BC1BAB61}"/>
              </a:ext>
            </a:extLst>
          </p:cNvPr>
          <p:cNvSpPr>
            <a:spLocks noGrp="1"/>
          </p:cNvSpPr>
          <p:nvPr>
            <p:ph idx="1"/>
          </p:nvPr>
        </p:nvSpPr>
        <p:spPr/>
        <p:txBody>
          <a:bodyPr>
            <a:normAutofit lnSpcReduction="10000"/>
          </a:bodyPr>
          <a:lstStyle/>
          <a:p>
            <a:r>
              <a:rPr lang="en-US" dirty="0"/>
              <a:t>At first, from the csv file, we have stored the subjects according to the semester and branch into the vector of the respective semester.</a:t>
            </a:r>
          </a:p>
          <a:p>
            <a:r>
              <a:rPr lang="en-US" dirty="0"/>
              <a:t>We have used multiple vectors to store the time table for each day.</a:t>
            </a:r>
          </a:p>
          <a:p>
            <a:r>
              <a:rPr lang="en-US" dirty="0"/>
              <a:t>We have used vector because it is dynamic in nature, it can grow or shrink its size accordingly. This property is helpful because we don’t know the size of the input and the number of lectures in that particular day.</a:t>
            </a:r>
          </a:p>
          <a:p>
            <a:r>
              <a:rPr lang="en-US" dirty="0"/>
              <a:t>For storing the details of the room (room name and capacity), we have used map data structure which stores the data according to the key. In our map, the key is the name of the room(since it is unique) and its value is a pair of int and bool(int to store the strength and bool to represent if room is occupied or not). </a:t>
            </a:r>
          </a:p>
          <a:p>
            <a:r>
              <a:rPr lang="en-US" dirty="0"/>
              <a:t>For storing the instructor’s time table, we have used map, here the key value is the name of the professor(in short form) and its value is a struct of room name, course name, semester, etc.</a:t>
            </a:r>
            <a:endParaRPr lang="en-IN" dirty="0"/>
          </a:p>
        </p:txBody>
      </p:sp>
    </p:spTree>
    <p:extLst>
      <p:ext uri="{BB962C8B-B14F-4D97-AF65-F5344CB8AC3E}">
        <p14:creationId xmlns:p14="http://schemas.microsoft.com/office/powerpoint/2010/main" val="41047398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8A859-0DFF-0A70-0459-BB6F995F0309}"/>
              </a:ext>
            </a:extLst>
          </p:cNvPr>
          <p:cNvSpPr>
            <a:spLocks noGrp="1"/>
          </p:cNvSpPr>
          <p:nvPr>
            <p:ph type="title"/>
          </p:nvPr>
        </p:nvSpPr>
        <p:spPr/>
        <p:txBody>
          <a:bodyPr/>
          <a:lstStyle/>
          <a:p>
            <a:pPr algn="ctr"/>
            <a:r>
              <a:rPr lang="en-IN" dirty="0"/>
              <a:t>Time complexity</a:t>
            </a:r>
          </a:p>
        </p:txBody>
      </p:sp>
      <p:sp>
        <p:nvSpPr>
          <p:cNvPr id="3" name="Content Placeholder 2">
            <a:extLst>
              <a:ext uri="{FF2B5EF4-FFF2-40B4-BE49-F238E27FC236}">
                <a16:creationId xmlns:a16="http://schemas.microsoft.com/office/drawing/2014/main" id="{9DBA59A7-07DB-4B28-4A78-64F77D8D6661}"/>
              </a:ext>
            </a:extLst>
          </p:cNvPr>
          <p:cNvSpPr>
            <a:spLocks noGrp="1"/>
          </p:cNvSpPr>
          <p:nvPr>
            <p:ph idx="1"/>
          </p:nvPr>
        </p:nvSpPr>
        <p:spPr>
          <a:xfrm>
            <a:off x="685801" y="1651819"/>
            <a:ext cx="10131425" cy="4945626"/>
          </a:xfrm>
        </p:spPr>
        <p:txBody>
          <a:bodyPr>
            <a:normAutofit/>
          </a:bodyPr>
          <a:lstStyle/>
          <a:p>
            <a:r>
              <a:rPr lang="en-US" dirty="0"/>
              <a:t>For time complexity, if we ignore the time taken to scan the room details and the course details for each semester, then the time complexity is roughly around O(n</a:t>
            </a:r>
            <a:r>
              <a:rPr lang="en-US" baseline="30000" dirty="0"/>
              <a:t>2</a:t>
            </a:r>
            <a:r>
              <a:rPr lang="en-US" dirty="0"/>
              <a:t>) where n is the size of the input. Here’s the brief explanation : </a:t>
            </a:r>
          </a:p>
          <a:p>
            <a:pPr marL="0" indent="0">
              <a:buNone/>
            </a:pPr>
            <a:r>
              <a:rPr lang="en-US" dirty="0"/>
              <a:t>			For 5 days and 7 time slots in each day, the function is called 35 times. Inside function, we are finding the instructor which have remaining lectures, and then we are searching for room, and then doing this thing again for section B, since the number of rooms is very small compared to the lectures, we can neglect the contribution of the time complexity of map (r*log(r)). So, we are just finding the lecture for section A and section B, which will take n</a:t>
            </a:r>
            <a:r>
              <a:rPr lang="en-US" baseline="30000" dirty="0"/>
              <a:t>2</a:t>
            </a:r>
            <a:r>
              <a:rPr lang="en-US" dirty="0"/>
              <a:t> time. This thing is done 17 times, so total time complexity will be 17*35*n</a:t>
            </a:r>
            <a:r>
              <a:rPr lang="en-US" baseline="30000" dirty="0"/>
              <a:t>2</a:t>
            </a:r>
            <a:r>
              <a:rPr lang="en-US" dirty="0"/>
              <a:t> = 595*n</a:t>
            </a:r>
            <a:r>
              <a:rPr lang="en-US" baseline="30000" dirty="0"/>
              <a:t>2</a:t>
            </a:r>
            <a:r>
              <a:rPr lang="en-US" dirty="0"/>
              <a:t>  -&gt; O(n</a:t>
            </a:r>
            <a:r>
              <a:rPr lang="en-US" baseline="30000" dirty="0"/>
              <a:t>2</a:t>
            </a:r>
            <a:r>
              <a:rPr lang="en-US" dirty="0"/>
              <a:t>). </a:t>
            </a:r>
          </a:p>
          <a:p>
            <a:pPr marL="0" indent="0">
              <a:buNone/>
            </a:pPr>
            <a:r>
              <a:rPr lang="en-US" dirty="0"/>
              <a:t>			Note that for giving the output, the sizes vary day to day, we can approximate the timing of the output to O(m) where m is the number of lectures on a particular day. Since this is hard coding, the distribution of lectures over the days is not uniform,(for example, there are more lectures on Monday than on Wednesday), which is again less than the size of the courses. </a:t>
            </a:r>
            <a:endParaRPr lang="en-IN" dirty="0"/>
          </a:p>
        </p:txBody>
      </p:sp>
    </p:spTree>
    <p:extLst>
      <p:ext uri="{BB962C8B-B14F-4D97-AF65-F5344CB8AC3E}">
        <p14:creationId xmlns:p14="http://schemas.microsoft.com/office/powerpoint/2010/main" val="28318175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40B56-BEA4-CAF4-61A5-B0682F4A1F6F}"/>
              </a:ext>
            </a:extLst>
          </p:cNvPr>
          <p:cNvSpPr>
            <a:spLocks noGrp="1"/>
          </p:cNvSpPr>
          <p:nvPr>
            <p:ph type="title"/>
          </p:nvPr>
        </p:nvSpPr>
        <p:spPr>
          <a:xfrm>
            <a:off x="685800" y="0"/>
            <a:ext cx="10131425" cy="944880"/>
          </a:xfrm>
        </p:spPr>
        <p:txBody>
          <a:bodyPr/>
          <a:lstStyle/>
          <a:p>
            <a:pPr algn="ctr"/>
            <a:r>
              <a:rPr lang="en-US" dirty="0"/>
              <a:t>Space complexity	</a:t>
            </a:r>
            <a:endParaRPr lang="en-IN" dirty="0"/>
          </a:p>
        </p:txBody>
      </p:sp>
      <p:sp>
        <p:nvSpPr>
          <p:cNvPr id="3" name="Content Placeholder 2">
            <a:extLst>
              <a:ext uri="{FF2B5EF4-FFF2-40B4-BE49-F238E27FC236}">
                <a16:creationId xmlns:a16="http://schemas.microsoft.com/office/drawing/2014/main" id="{B8B1D630-6D95-49F7-0BA7-61BE9BFD2884}"/>
              </a:ext>
            </a:extLst>
          </p:cNvPr>
          <p:cNvSpPr>
            <a:spLocks noGrp="1"/>
          </p:cNvSpPr>
          <p:nvPr>
            <p:ph idx="1"/>
          </p:nvPr>
        </p:nvSpPr>
        <p:spPr>
          <a:xfrm>
            <a:off x="203200" y="944880"/>
            <a:ext cx="11643360" cy="5760720"/>
          </a:xfrm>
        </p:spPr>
        <p:txBody>
          <a:bodyPr>
            <a:normAutofit fontScale="92500" lnSpcReduction="20000"/>
          </a:bodyPr>
          <a:lstStyle/>
          <a:p>
            <a:r>
              <a:rPr lang="en-US" dirty="0"/>
              <a:t>Room O(n) (n displays number of rooms)class Day = O(n) --&gt; here n specifies the name of the course as it can vary with differing </a:t>
            </a:r>
            <a:r>
              <a:rPr lang="en-US" dirty="0" err="1"/>
              <a:t>lengthclass</a:t>
            </a:r>
            <a:r>
              <a:rPr lang="en-US" dirty="0"/>
              <a:t> </a:t>
            </a:r>
          </a:p>
          <a:p>
            <a:r>
              <a:rPr lang="en-US" dirty="0"/>
              <a:t>Course : public Day {</a:t>
            </a:r>
          </a:p>
          <a:p>
            <a:r>
              <a:rPr lang="en-US" dirty="0"/>
              <a:t>public:  string </a:t>
            </a:r>
            <a:r>
              <a:rPr lang="en-US" dirty="0" err="1"/>
              <a:t>instructorName</a:t>
            </a:r>
            <a:r>
              <a:rPr lang="en-US" dirty="0"/>
              <a:t>; ---&gt;O(1) = Instructor name is limited to 3 characters </a:t>
            </a:r>
          </a:p>
          <a:p>
            <a:r>
              <a:rPr lang="en-US" dirty="0"/>
              <a:t>int </a:t>
            </a:r>
            <a:r>
              <a:rPr lang="en-US" dirty="0" err="1"/>
              <a:t>lectureHours</a:t>
            </a:r>
            <a:r>
              <a:rPr lang="en-US" dirty="0"/>
              <a:t>; --&gt; O(1)    </a:t>
            </a:r>
          </a:p>
          <a:p>
            <a:r>
              <a:rPr lang="en-US" dirty="0"/>
              <a:t>int students; --&gt; O(1)    </a:t>
            </a:r>
          </a:p>
          <a:p>
            <a:r>
              <a:rPr lang="en-US" dirty="0"/>
              <a:t>bool </a:t>
            </a:r>
            <a:r>
              <a:rPr lang="en-US" dirty="0" err="1"/>
              <a:t>isRepeated</a:t>
            </a:r>
            <a:r>
              <a:rPr lang="en-US" dirty="0"/>
              <a:t>; --&gt;O(1)    </a:t>
            </a:r>
          </a:p>
          <a:p>
            <a:r>
              <a:rPr lang="en-US" dirty="0"/>
              <a:t>vector&lt;Course&gt; --&gt; O(n)    </a:t>
            </a:r>
          </a:p>
          <a:p>
            <a:r>
              <a:rPr lang="en-US" dirty="0"/>
              <a:t>vector&lt;vector&lt;Day&gt;&gt; </a:t>
            </a:r>
            <a:r>
              <a:rPr lang="en-US" dirty="0" err="1"/>
              <a:t>mon,tue,wed,thu,fri</a:t>
            </a:r>
            <a:r>
              <a:rPr lang="en-US" dirty="0"/>
              <a:t>;   --&gt;O(n^2)        </a:t>
            </a:r>
          </a:p>
          <a:p>
            <a:r>
              <a:rPr lang="en-US" dirty="0"/>
              <a:t>Course &amp;deg ---&gt;O(n^2) --&gt; here n are number of lecture in a slot and with total  number of slots in a day     </a:t>
            </a:r>
          </a:p>
          <a:p>
            <a:r>
              <a:rPr lang="en-US" dirty="0"/>
              <a:t>map&lt;pair&lt;</a:t>
            </a:r>
            <a:r>
              <a:rPr lang="en-US" dirty="0" err="1"/>
              <a:t>string,int</a:t>
            </a:r>
            <a:r>
              <a:rPr lang="en-US" dirty="0"/>
              <a:t>&gt;,bool&gt;&amp; room --&gt;O(n) here n is size of map    </a:t>
            </a:r>
          </a:p>
          <a:p>
            <a:r>
              <a:rPr lang="en-US" dirty="0"/>
              <a:t>int day --&gt; O(1)    </a:t>
            </a:r>
          </a:p>
          <a:p>
            <a:r>
              <a:rPr lang="en-US" dirty="0"/>
              <a:t>int time --&gt; O(1)   </a:t>
            </a:r>
          </a:p>
          <a:p>
            <a:r>
              <a:rPr lang="en-US" dirty="0"/>
              <a:t>vector&lt;vector&lt;Day&gt;&gt;&amp; v --&gt; O(n^2)   </a:t>
            </a:r>
          </a:p>
          <a:p>
            <a:r>
              <a:rPr lang="en-US" dirty="0"/>
              <a:t>string Day --&gt; O(n)   </a:t>
            </a:r>
          </a:p>
          <a:p>
            <a:r>
              <a:rPr lang="en-US" dirty="0"/>
              <a:t>map&lt;</a:t>
            </a:r>
            <a:r>
              <a:rPr lang="en-US" dirty="0" err="1"/>
              <a:t>string,vector</a:t>
            </a:r>
            <a:r>
              <a:rPr lang="en-US" dirty="0"/>
              <a:t>&lt;</a:t>
            </a:r>
            <a:r>
              <a:rPr lang="en-US" dirty="0" err="1"/>
              <a:t>instrutorTable</a:t>
            </a:r>
            <a:r>
              <a:rPr lang="en-US" dirty="0"/>
              <a:t>&gt;&gt; </a:t>
            </a:r>
            <a:r>
              <a:rPr lang="en-US" dirty="0" err="1"/>
              <a:t>instTable</a:t>
            </a:r>
            <a:r>
              <a:rPr lang="en-US" dirty="0"/>
              <a:t>; --&gt; O(n)</a:t>
            </a:r>
          </a:p>
          <a:p>
            <a:r>
              <a:rPr lang="en-US" dirty="0"/>
              <a:t>Overall space complexity is O(n</a:t>
            </a:r>
            <a:r>
              <a:rPr lang="en-US" baseline="30000" dirty="0"/>
              <a:t>2</a:t>
            </a:r>
            <a:r>
              <a:rPr lang="en-US" dirty="0"/>
              <a:t>).</a:t>
            </a:r>
            <a:endParaRPr lang="en-IN" dirty="0"/>
          </a:p>
        </p:txBody>
      </p:sp>
    </p:spTree>
    <p:extLst>
      <p:ext uri="{BB962C8B-B14F-4D97-AF65-F5344CB8AC3E}">
        <p14:creationId xmlns:p14="http://schemas.microsoft.com/office/powerpoint/2010/main" val="32440927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DB3A502-EA2E-AB42-270B-BFA03EC3D592}"/>
              </a:ext>
            </a:extLst>
          </p:cNvPr>
          <p:cNvSpPr txBox="1"/>
          <p:nvPr/>
        </p:nvSpPr>
        <p:spPr>
          <a:xfrm>
            <a:off x="1838632" y="1268361"/>
            <a:ext cx="9281652" cy="2554545"/>
          </a:xfrm>
          <a:prstGeom prst="rect">
            <a:avLst/>
          </a:prstGeom>
          <a:noFill/>
        </p:spPr>
        <p:txBody>
          <a:bodyPr wrap="square" rtlCol="0">
            <a:spAutoFit/>
          </a:bodyPr>
          <a:lstStyle/>
          <a:p>
            <a:r>
              <a:rPr lang="en-US" sz="4000" dirty="0"/>
              <a:t>Link to Video</a:t>
            </a:r>
            <a:br>
              <a:rPr lang="en-US" sz="4000" dirty="0"/>
            </a:br>
            <a:r>
              <a:rPr lang="en-US" sz="4000" dirty="0">
                <a:hlinkClick r:id="rId2"/>
              </a:rPr>
              <a:t>https://drive.google.com/file/d/1tmjMugc3ltAhfE6IvETyD6kxbtQPFXxn/view?usp=sharing</a:t>
            </a:r>
            <a:endParaRPr lang="en-IN" sz="4000" dirty="0"/>
          </a:p>
        </p:txBody>
      </p:sp>
    </p:spTree>
    <p:extLst>
      <p:ext uri="{BB962C8B-B14F-4D97-AF65-F5344CB8AC3E}">
        <p14:creationId xmlns:p14="http://schemas.microsoft.com/office/powerpoint/2010/main" val="7316912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6476F"/>
      </a:dk2>
      <a:lt2>
        <a:srgbClr val="EBEBEB"/>
      </a:lt2>
      <a:accent1>
        <a:srgbClr val="E5B458"/>
      </a:accent1>
      <a:accent2>
        <a:srgbClr val="F77754"/>
      </a:accent2>
      <a:accent3>
        <a:srgbClr val="D8507E"/>
      </a:accent3>
      <a:accent4>
        <a:srgbClr val="BC70EE"/>
      </a:accent4>
      <a:accent5>
        <a:srgbClr val="3CA2E2"/>
      </a:accent5>
      <a:accent6>
        <a:srgbClr val="91BF77"/>
      </a:accent6>
      <a:hlink>
        <a:srgbClr val="71DDAB"/>
      </a:hlink>
      <a:folHlink>
        <a:srgbClr val="A6E4C7"/>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B36E0D05-787B-4C61-8268-2D6C1FBEDA32}"/>
    </a:ext>
  </a:extLst>
</a:theme>
</file>

<file path=docProps/app.xml><?xml version="1.0" encoding="utf-8"?>
<Properties xmlns="http://schemas.openxmlformats.org/officeDocument/2006/extended-properties" xmlns:vt="http://schemas.openxmlformats.org/officeDocument/2006/docPropsVTypes">
  <Template>Integral</Template>
  <TotalTime>369</TotalTime>
  <Words>813</Words>
  <Application>Microsoft Office PowerPoint</Application>
  <PresentationFormat>Widescreen</PresentationFormat>
  <Paragraphs>87</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Celestial</vt:lpstr>
      <vt:lpstr>Group : error404fixed </vt:lpstr>
      <vt:lpstr>algorithm</vt:lpstr>
      <vt:lpstr>PowerPoint Presentation</vt:lpstr>
      <vt:lpstr>Data structure</vt:lpstr>
      <vt:lpstr>Time complexity</vt:lpstr>
      <vt:lpstr>Space complexity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 error404fixed </dc:title>
  <dc:creator>Aaditya Pala</dc:creator>
  <cp:lastModifiedBy>ROBIN THAKORBHAI</cp:lastModifiedBy>
  <cp:revision>6</cp:revision>
  <dcterms:created xsi:type="dcterms:W3CDTF">2024-05-01T20:01:28Z</dcterms:created>
  <dcterms:modified xsi:type="dcterms:W3CDTF">2024-05-03T18:04:49Z</dcterms:modified>
</cp:coreProperties>
</file>