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82" r:id="rId5"/>
    <p:sldId id="300" r:id="rId6"/>
    <p:sldId id="258" r:id="rId7"/>
    <p:sldId id="299" r:id="rId8"/>
    <p:sldId id="329" r:id="rId9"/>
    <p:sldId id="272" r:id="rId10"/>
    <p:sldId id="359" r:id="rId11"/>
    <p:sldId id="324" r:id="rId12"/>
    <p:sldId id="330" r:id="rId13"/>
    <p:sldId id="273" r:id="rId14"/>
    <p:sldId id="282" r:id="rId15"/>
    <p:sldId id="360" r:id="rId16"/>
    <p:sldId id="280" r:id="rId17"/>
    <p:sldId id="303" r:id="rId18"/>
    <p:sldId id="358" r:id="rId19"/>
    <p:sldId id="274" r:id="rId20"/>
    <p:sldId id="277" r:id="rId21"/>
    <p:sldId id="325" r:id="rId22"/>
    <p:sldId id="296"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49A"/>
    <a:srgbClr val="202D66"/>
    <a:srgbClr val="08071F"/>
    <a:srgbClr val="1A2554"/>
    <a:srgbClr val="F2A712"/>
    <a:srgbClr val="495ADB"/>
    <a:srgbClr val="544DD7"/>
    <a:srgbClr val="15889C"/>
    <a:srgbClr val="DF2736"/>
    <a:srgbClr val="E14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2" autoAdjust="0"/>
    <p:restoredTop sz="87280" autoAdjust="0"/>
  </p:normalViewPr>
  <p:slideViewPr>
    <p:cSldViewPr snapToGrid="0">
      <p:cViewPr>
        <p:scale>
          <a:sx n="66" d="100"/>
          <a:sy n="66" d="100"/>
        </p:scale>
        <p:origin x="1262" y="24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下面是组员分工</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为了训练</a:t>
            </a:r>
            <a:r>
              <a:rPr lang="en-US" altLang="zh-CN"/>
              <a:t>Agent</a:t>
            </a:r>
            <a:r>
              <a:rPr lang="zh-CN" altLang="en-US"/>
              <a:t>，我们需要根据已有数据创建一个基于真实数据的模拟环境，用来模拟一年内，每日入住该区域的客流。</a:t>
            </a:r>
            <a:endParaRPr lang="zh-CN" altLang="en-US"/>
          </a:p>
          <a:p>
            <a:r>
              <a:rPr lang="zh-CN" altLang="en-US"/>
              <a:t>为了创建这个环境，我们需要三个数据，该区域的每日客流量，每个客户的期望价格以及客户根据期望价格选择民宿的策略</a:t>
            </a:r>
            <a:endParaRPr lang="zh-CN" altLang="en-US"/>
          </a:p>
          <a:p>
            <a:r>
              <a:rPr lang="zh-CN" altLang="en-US"/>
              <a:t>对于每日的客流量，我们假设客流量与评论数的分布相同，使用数据集中每日该区域的所有民宿收到评论的数乘一个因子，作为当日客流量，这个因子为这一年</a:t>
            </a:r>
            <a:r>
              <a:rPr lang="en-US" altLang="zh-CN"/>
              <a:t>airbnb seattle</a:t>
            </a:r>
            <a:r>
              <a:rPr lang="zh-CN" altLang="en-US"/>
              <a:t>地区总客流量乘平均入住夜晚数除该年总评论数</a:t>
            </a:r>
            <a:endParaRPr lang="zh-CN" altLang="en-US"/>
          </a:p>
          <a:p>
            <a:r>
              <a:rPr lang="zh-CN" altLang="en-US"/>
              <a:t>对于期望价格，我们假设客户期望价格分布基于正态分布，均值与方差为当日该区域所有评论上对应价格的均值与方差</a:t>
            </a:r>
            <a:endParaRPr lang="zh-CN" altLang="en-US"/>
          </a:p>
          <a:p>
            <a:r>
              <a:rPr lang="zh-CN" altLang="en-US"/>
              <a:t>客户的民宿选择策略没有现成数据可以使用，我们基于两条假设来设置不同民宿被选择的概率，第一条是用户倾向于选择与期望价格相近的民宿，第二条是用户会趋向于选择较为便宜的民宿，基于这两条假设，我们使用这个式子来表示用户的民宿选择策略。</a:t>
            </a:r>
            <a:endParaRPr lang="zh-CN" altLang="en-US"/>
          </a:p>
          <a:p>
            <a:r>
              <a:rPr lang="zh-CN" altLang="en-US"/>
              <a:t>在得到了这三个数据后，我们可以创建用于强化学习的环境，在一年</a:t>
            </a:r>
            <a:r>
              <a:rPr lang="en-US" altLang="zh-CN"/>
              <a:t>365</a:t>
            </a:r>
            <a:r>
              <a:rPr lang="zh-CN" altLang="en-US"/>
              <a:t>天内，每天有对应客流量进入该地区，每个用户以一个期望价格在该地区内所有民宿中以策略</a:t>
            </a:r>
            <a:r>
              <a:rPr lang="en-US" altLang="zh-CN"/>
              <a:t>P</a:t>
            </a:r>
            <a:r>
              <a:rPr lang="zh-CN" altLang="en-US"/>
              <a:t>选择民宿进行入住。</a:t>
            </a:r>
            <a:endParaRPr lang="zh-CN" altLang="en-US"/>
          </a:p>
          <a:p>
            <a:r>
              <a:rPr lang="zh-CN" altLang="en-US"/>
              <a:t>在实际操作中，我们发现由于这种方法的随机性较高，使得网络不易收敛，因此我们将策略</a:t>
            </a:r>
            <a:r>
              <a:rPr lang="en-US" altLang="zh-CN"/>
              <a:t>P</a:t>
            </a:r>
            <a:r>
              <a:rPr lang="zh-CN" altLang="en-US"/>
              <a:t>中对每间民宿的概率值乘对应民宿的价格作为这个用户给对应民宿带来的收益，以此减少训练数据的随机性，加快收敛速度。</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建立环境后，我们使用强化学习模型来学习动态定价策略</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模型设计的需求主要考虑三个方面，第一是使用单</a:t>
            </a:r>
            <a:r>
              <a:rPr lang="en-US" altLang="zh-CN"/>
              <a:t>Agent</a:t>
            </a:r>
            <a:r>
              <a:rPr lang="zh-CN" altLang="en-US"/>
              <a:t>还是多</a:t>
            </a:r>
            <a:r>
              <a:rPr lang="en-US" altLang="zh-CN"/>
              <a:t>Agent</a:t>
            </a:r>
            <a:r>
              <a:rPr lang="zh-CN" altLang="en-US"/>
              <a:t>，这一点主要根据应用场景来选择</a:t>
            </a:r>
            <a:endParaRPr lang="zh-CN" altLang="en-US"/>
          </a:p>
          <a:p>
            <a:r>
              <a:rPr lang="zh-CN" altLang="en-US"/>
              <a:t>第二个方面是强化学习的参数设置，由于我们是以房东为</a:t>
            </a:r>
            <a:r>
              <a:rPr lang="en-US" altLang="zh-CN"/>
              <a:t>Agent</a:t>
            </a:r>
            <a:r>
              <a:rPr lang="zh-CN" altLang="en-US"/>
              <a:t>的强化学习，因此我们的参数设置需要遵循一个原则就是选择房东可以获取到的数据，不能使用一些属于商业机密的数据，比如说其他民宿的入住率等</a:t>
            </a:r>
            <a:endParaRPr lang="zh-CN" altLang="en-US"/>
          </a:p>
          <a:p>
            <a:r>
              <a:rPr lang="zh-CN" altLang="en-US"/>
              <a:t>第三个方面是强化学习模型选择，我们在</a:t>
            </a:r>
            <a:r>
              <a:rPr lang="en-US" altLang="zh-CN"/>
              <a:t>project</a:t>
            </a:r>
            <a:r>
              <a:rPr lang="zh-CN" altLang="en-US"/>
              <a:t>中采用连续动作空间，因此需要选择支持连续动作空间的模型比如策略梯度模型。</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首先我们需要考虑使用多</a:t>
            </a:r>
            <a:r>
              <a:rPr lang="en-US" altLang="zh-CN">
                <a:sym typeface="+mn-ea"/>
              </a:rPr>
              <a:t>agent</a:t>
            </a:r>
            <a:r>
              <a:rPr lang="zh-CN" altLang="en-US">
                <a:sym typeface="+mn-ea"/>
              </a:rPr>
              <a:t>的强化学习还是单</a:t>
            </a:r>
            <a:r>
              <a:rPr lang="en-US" altLang="zh-CN">
                <a:sym typeface="+mn-ea"/>
              </a:rPr>
              <a:t>agent</a:t>
            </a:r>
            <a:r>
              <a:rPr lang="zh-CN" altLang="en-US">
                <a:sym typeface="+mn-ea"/>
              </a:rPr>
              <a:t>强化学习</a:t>
            </a:r>
            <a:endParaRPr lang="zh-CN" altLang="en-US">
              <a:sym typeface="+mn-ea"/>
            </a:endParaRPr>
          </a:p>
          <a:p>
            <a:r>
              <a:rPr lang="zh-CN" altLang="en-US">
                <a:sym typeface="+mn-ea"/>
              </a:rPr>
              <a:t>根据我们的调研，现有的使用强化学习进行动态定价的方法主要使用单</a:t>
            </a:r>
            <a:r>
              <a:rPr lang="en-US" altLang="zh-CN">
                <a:sym typeface="+mn-ea"/>
              </a:rPr>
              <a:t>Agent, </a:t>
            </a:r>
            <a:r>
              <a:rPr lang="zh-CN" altLang="en-US">
                <a:sym typeface="+mn-ea"/>
              </a:rPr>
              <a:t>原因是由于现有方法应用场景多是在电商平台上。</a:t>
            </a:r>
            <a:endParaRPr lang="zh-CN" altLang="en-US">
              <a:sym typeface="+mn-ea"/>
            </a:endParaRPr>
          </a:p>
          <a:p>
            <a:r>
              <a:rPr lang="zh-CN" altLang="en-US">
                <a:sym typeface="+mn-ea"/>
              </a:rPr>
              <a:t>然而电商平台商品定价和民宿定价存在有两个差别，第一是电商平台上的动态定价的对象是商品，它具有多样性，用户对于不同商品的需求不一样，因此不同类别的商品不具有竞争性。对于单类商品而言，一般一家商户会有不同价格梯度的解决同一需求的商品，因此商户的动态定价可以通过调整价格降低低收益商品的销量，为高收益商品让出客源，促使用户购买高收益商品，从而使得总体收益最大。</a:t>
            </a:r>
            <a:endParaRPr lang="zh-CN" altLang="en-US">
              <a:sym typeface="+mn-ea"/>
            </a:endParaRPr>
          </a:p>
          <a:p>
            <a:r>
              <a:rPr lang="zh-CN" altLang="en-US">
                <a:sym typeface="+mn-ea"/>
              </a:rPr>
              <a:t>但是对于民宿定价场景而言，一个地区的不同民宿构成竞争关系，单</a:t>
            </a:r>
            <a:r>
              <a:rPr lang="en-US" altLang="zh-CN">
                <a:sym typeface="+mn-ea"/>
              </a:rPr>
              <a:t>agent</a:t>
            </a:r>
            <a:r>
              <a:rPr lang="zh-CN" altLang="en-US">
                <a:sym typeface="+mn-ea"/>
              </a:rPr>
              <a:t>无法模拟，第二是由于不同价格区间的民宿往往是不同房东拥有的，因此不能通过牺牲低收益群体销量来给高收益群体让利。</a:t>
            </a:r>
            <a:endParaRPr lang="zh-CN" altLang="en-US">
              <a:sym typeface="+mn-ea"/>
            </a:endParaRPr>
          </a:p>
          <a:p>
            <a:r>
              <a:rPr lang="zh-CN" altLang="en-US">
                <a:sym typeface="+mn-ea"/>
              </a:rPr>
              <a:t>基于以上两点，我们选择使用多</a:t>
            </a:r>
            <a:r>
              <a:rPr lang="en-US" altLang="zh-CN">
                <a:sym typeface="+mn-ea"/>
              </a:rPr>
              <a:t>agent</a:t>
            </a:r>
            <a:r>
              <a:rPr lang="zh-CN" altLang="en-US">
                <a:sym typeface="+mn-ea"/>
              </a:rPr>
              <a:t>的方法，每个房东作为一个</a:t>
            </a:r>
            <a:r>
              <a:rPr lang="en-US" altLang="zh-CN">
                <a:sym typeface="+mn-ea"/>
              </a:rPr>
              <a:t>agent</a:t>
            </a:r>
            <a:r>
              <a:rPr lang="zh-CN" altLang="en-US">
                <a:sym typeface="+mn-ea"/>
              </a:rPr>
              <a:t>，通过动态调整价格使自己收益最大化。</a:t>
            </a:r>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在确定使用多</a:t>
            </a:r>
            <a:r>
              <a:rPr lang="en-US" altLang="zh-CN"/>
              <a:t>Agent</a:t>
            </a:r>
            <a:r>
              <a:rPr lang="zh-CN" altLang="en-US"/>
              <a:t>强化学习后，我们就可以开始定义强化学习的参数，</a:t>
            </a:r>
            <a:endParaRPr lang="zh-CN" altLang="en-US"/>
          </a:p>
          <a:p>
            <a:r>
              <a:rPr lang="zh-CN" altLang="en-US"/>
              <a:t>首先我们定义</a:t>
            </a:r>
            <a:r>
              <a:rPr lang="en-US" altLang="zh-CN"/>
              <a:t>State</a:t>
            </a:r>
            <a:r>
              <a:rPr lang="zh-CN" altLang="en-US"/>
              <a:t>为</a:t>
            </a:r>
            <a:r>
              <a:rPr lang="en-US" altLang="zh-CN"/>
              <a:t>n+365</a:t>
            </a:r>
            <a:r>
              <a:rPr lang="zh-CN" altLang="en-US"/>
              <a:t>维的向量，</a:t>
            </a:r>
            <a:r>
              <a:rPr lang="en-US" altLang="zh-CN"/>
              <a:t>n</a:t>
            </a:r>
            <a:r>
              <a:rPr lang="zh-CN" altLang="en-US"/>
              <a:t>为区域内的民宿的数量，前</a:t>
            </a:r>
            <a:r>
              <a:rPr lang="en-US" altLang="zh-CN"/>
              <a:t>n</a:t>
            </a:r>
            <a:r>
              <a:rPr lang="zh-CN" altLang="en-US"/>
              <a:t>维是当日所有民宿的价格，后</a:t>
            </a:r>
            <a:r>
              <a:rPr lang="en-US" altLang="zh-CN"/>
              <a:t>365</a:t>
            </a:r>
            <a:r>
              <a:rPr lang="zh-CN" altLang="en-US"/>
              <a:t>维是表示时间的</a:t>
            </a:r>
            <a:r>
              <a:rPr lang="en-US" altLang="zh-CN"/>
              <a:t>one hot</a:t>
            </a:r>
            <a:r>
              <a:rPr lang="zh-CN" altLang="en-US"/>
              <a:t>编码</a:t>
            </a:r>
            <a:endParaRPr lang="zh-CN" altLang="en-US"/>
          </a:p>
          <a:p>
            <a:r>
              <a:rPr lang="en-US" altLang="zh-CN"/>
              <a:t>Action</a:t>
            </a:r>
            <a:r>
              <a:rPr lang="zh-CN" altLang="en-US"/>
              <a:t>我们定义为一个在</a:t>
            </a:r>
            <a:r>
              <a:rPr lang="en-US" altLang="zh-CN"/>
              <a:t>-1</a:t>
            </a:r>
            <a:r>
              <a:rPr lang="zh-CN" altLang="en-US"/>
              <a:t>到</a:t>
            </a:r>
            <a:r>
              <a:rPr lang="en-US" altLang="zh-CN"/>
              <a:t>1</a:t>
            </a:r>
            <a:r>
              <a:rPr lang="zh-CN" altLang="en-US"/>
              <a:t>之间的向量，表示基于默认价格的调整参数，当日价格是</a:t>
            </a:r>
            <a:r>
              <a:rPr lang="en-US" altLang="zh-CN"/>
              <a:t>action+1</a:t>
            </a:r>
            <a:r>
              <a:rPr lang="zh-CN" altLang="en-US"/>
              <a:t>乘以默认价格计算出的</a:t>
            </a:r>
            <a:endParaRPr lang="zh-CN" altLang="en-US"/>
          </a:p>
          <a:p>
            <a:r>
              <a:rPr lang="en-US" altLang="zh-CN"/>
              <a:t>reward</a:t>
            </a:r>
            <a:r>
              <a:rPr lang="zh-CN" altLang="en-US"/>
              <a:t>定义为该日收益减去采用默认房价的收益除以该房间的默认价格</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对于强化学习模型的选择，由于我们考虑动作空间为连续空间，因此我们采用</a:t>
            </a:r>
            <a:r>
              <a:rPr lang="en-US" altLang="zh-CN"/>
              <a:t>DDPG</a:t>
            </a:r>
            <a:r>
              <a:rPr lang="zh-CN" altLang="en-US"/>
              <a:t>模型，</a:t>
            </a:r>
            <a:r>
              <a:rPr lang="en-US" altLang="zh-CN"/>
              <a:t>DDPG</a:t>
            </a:r>
            <a:r>
              <a:rPr lang="zh-CN" altLang="en-US"/>
              <a:t>模型使用两组</a:t>
            </a:r>
            <a:r>
              <a:rPr lang="en-US" altLang="zh-CN"/>
              <a:t>Actor-Critic</a:t>
            </a:r>
            <a:r>
              <a:rPr lang="zh-CN" altLang="en-US"/>
              <a:t>网络，对于</a:t>
            </a:r>
            <a:r>
              <a:rPr lang="en-US" altLang="zh-CN"/>
              <a:t>actor-critic</a:t>
            </a:r>
            <a:r>
              <a:rPr lang="zh-CN" altLang="en-US"/>
              <a:t>网络，其中</a:t>
            </a:r>
            <a:r>
              <a:rPr lang="en-US" altLang="zh-CN"/>
              <a:t>actor</a:t>
            </a:r>
            <a:r>
              <a:rPr lang="zh-CN" altLang="en-US"/>
              <a:t>负责接受状态，计算动作，</a:t>
            </a:r>
            <a:r>
              <a:rPr lang="en-US" altLang="zh-CN"/>
              <a:t>critic</a:t>
            </a:r>
            <a:r>
              <a:rPr lang="zh-CN" altLang="en-US"/>
              <a:t>网络接受状态与</a:t>
            </a:r>
            <a:r>
              <a:rPr lang="en-US" altLang="zh-CN"/>
              <a:t>actor</a:t>
            </a:r>
            <a:r>
              <a:rPr lang="zh-CN" altLang="en-US"/>
              <a:t>生成的动作出评分。在训练过程中，</a:t>
            </a:r>
            <a:r>
              <a:rPr lang="en-US" altLang="zh-CN"/>
              <a:t>critic</a:t>
            </a:r>
            <a:r>
              <a:rPr lang="zh-CN" altLang="en-US"/>
              <a:t>网络会使用与</a:t>
            </a:r>
            <a:r>
              <a:rPr lang="en-US" altLang="zh-CN"/>
              <a:t>DQN</a:t>
            </a:r>
            <a:r>
              <a:rPr lang="zh-CN" altLang="en-US"/>
              <a:t>更新网络类似的方法进行更新，也就是用奖励加上折扣因子乘下一状态的</a:t>
            </a:r>
            <a:r>
              <a:rPr lang="en-US" altLang="zh-CN"/>
              <a:t>Q</a:t>
            </a:r>
            <a:r>
              <a:rPr lang="zh-CN" altLang="en-US"/>
              <a:t>值减去当前状态的</a:t>
            </a:r>
            <a:r>
              <a:rPr lang="en-US" altLang="zh-CN"/>
              <a:t>Q</a:t>
            </a:r>
            <a:r>
              <a:rPr lang="zh-CN" altLang="en-US"/>
              <a:t>值的平方作为损失函数，这里</a:t>
            </a:r>
            <a:r>
              <a:rPr lang="en-US" altLang="zh-CN"/>
              <a:t>Q</a:t>
            </a:r>
            <a:r>
              <a:rPr lang="zh-CN" altLang="en-US"/>
              <a:t>值指</a:t>
            </a:r>
            <a:r>
              <a:rPr lang="en-US" altLang="zh-CN"/>
              <a:t>Critic</a:t>
            </a:r>
            <a:r>
              <a:rPr lang="zh-CN" altLang="en-US"/>
              <a:t>网络给出的评分值。</a:t>
            </a:r>
            <a:r>
              <a:rPr lang="en-US" altLang="zh-CN"/>
              <a:t>Actor</a:t>
            </a:r>
            <a:r>
              <a:rPr lang="zh-CN" altLang="en-US"/>
              <a:t>网络的更新是以评分值作为损失函数，最大化评分进行更新。</a:t>
            </a:r>
            <a:endParaRPr lang="zh-CN" altLang="en-US"/>
          </a:p>
          <a:p>
            <a:r>
              <a:rPr lang="zh-CN" altLang="en-US"/>
              <a:t>在更新完</a:t>
            </a:r>
            <a:r>
              <a:rPr lang="en-US" altLang="zh-CN"/>
              <a:t>Main</a:t>
            </a:r>
            <a:r>
              <a:rPr lang="zh-CN" altLang="en-US"/>
              <a:t>网络后，会使用</a:t>
            </a:r>
            <a:r>
              <a:rPr lang="en-US" altLang="zh-CN"/>
              <a:t>soft update</a:t>
            </a:r>
            <a:r>
              <a:rPr lang="zh-CN" altLang="en-US"/>
              <a:t>算法更新</a:t>
            </a:r>
            <a:r>
              <a:rPr lang="en-US" altLang="zh-CN"/>
              <a:t>target</a:t>
            </a:r>
            <a:r>
              <a:rPr lang="zh-CN" altLang="en-US"/>
              <a:t>网络。</a:t>
            </a:r>
            <a:endParaRPr lang="zh-CN" altLang="en-US"/>
          </a:p>
          <a:p>
            <a:r>
              <a:rPr lang="en-US" altLang="zh-CN"/>
              <a:t>DDPG</a:t>
            </a:r>
            <a:r>
              <a:rPr lang="zh-CN" altLang="en-US"/>
              <a:t>使用</a:t>
            </a:r>
            <a:r>
              <a:rPr lang="en-US" altLang="zh-CN"/>
              <a:t>target</a:t>
            </a:r>
            <a:r>
              <a:rPr lang="zh-CN" altLang="en-US"/>
              <a:t>网络主要原因是可以降低训练过程中</a:t>
            </a:r>
            <a:r>
              <a:rPr lang="en-US" altLang="zh-CN"/>
              <a:t>main</a:t>
            </a:r>
            <a:r>
              <a:rPr lang="zh-CN" altLang="en-US"/>
              <a:t>网络参数的变化，让训练过程参数变化平稳，训练更容易收敛。</a:t>
            </a:r>
            <a:endParaRPr lang="zh-CN" altLang="en-US"/>
          </a:p>
          <a:p>
            <a:r>
              <a:rPr lang="zh-CN" altLang="en-US"/>
              <a:t>在我们的模型，</a:t>
            </a:r>
            <a:r>
              <a:rPr lang="en-US" altLang="zh-CN"/>
              <a:t>Actor</a:t>
            </a:r>
            <a:r>
              <a:rPr lang="zh-CN" altLang="en-US"/>
              <a:t>网络与</a:t>
            </a:r>
            <a:r>
              <a:rPr lang="en-US" altLang="zh-CN"/>
              <a:t>Critic</a:t>
            </a:r>
            <a:r>
              <a:rPr lang="zh-CN" altLang="en-US"/>
              <a:t>网络分别是一个三层的全连接网络和一个两层的全连接网络。</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在确定以上各个参数设置以及模型选择后，接下来我会介绍我们整个模型的工作流程。</a:t>
            </a:r>
            <a:endParaRPr lang="zh-CN" altLang="en-US"/>
          </a:p>
          <a:p>
            <a:r>
              <a:rPr lang="zh-CN" altLang="en-US"/>
              <a:t>对于一个区域的所有民宿，我们随机选择</a:t>
            </a:r>
            <a:r>
              <a:rPr lang="en-US" altLang="zh-CN"/>
              <a:t>n</a:t>
            </a:r>
            <a:r>
              <a:rPr lang="zh-CN" altLang="en-US"/>
              <a:t>个民宿作为动态定价的</a:t>
            </a:r>
            <a:r>
              <a:rPr lang="en-US" altLang="zh-CN"/>
              <a:t>agent</a:t>
            </a:r>
            <a:endParaRPr lang="zh-CN" altLang="en-US"/>
          </a:p>
          <a:p>
            <a:r>
              <a:rPr lang="zh-CN" altLang="en-US"/>
              <a:t>然后对于一年内的客流量进行模拟，采用动态定价的民宿使用</a:t>
            </a:r>
            <a:r>
              <a:rPr lang="en-US" altLang="zh-CN"/>
              <a:t>main</a:t>
            </a:r>
            <a:r>
              <a:rPr lang="zh-CN" altLang="en-US"/>
              <a:t>网络中的</a:t>
            </a:r>
            <a:r>
              <a:rPr lang="en-US" altLang="zh-CN"/>
              <a:t>actor</a:t>
            </a:r>
            <a:r>
              <a:rPr lang="zh-CN" altLang="en-US"/>
              <a:t>根据昨日的状态以及时间生成一个当日定价的调整动作</a:t>
            </a:r>
            <a:r>
              <a:rPr lang="en-US" altLang="zh-CN"/>
              <a:t>action</a:t>
            </a:r>
            <a:r>
              <a:rPr lang="zh-CN" altLang="en-US"/>
              <a:t>，并根据</a:t>
            </a:r>
            <a:r>
              <a:rPr lang="en-US" altLang="zh-CN"/>
              <a:t>action</a:t>
            </a:r>
            <a:r>
              <a:rPr lang="zh-CN" altLang="en-US"/>
              <a:t>生成当日价格，不采用动态定价的民宿会使用默认价格。</a:t>
            </a:r>
            <a:endParaRPr lang="zh-CN" altLang="en-US"/>
          </a:p>
          <a:p>
            <a:r>
              <a:rPr lang="zh-CN" altLang="en-US"/>
              <a:t>然后根据之前的定义生成当日的客流，结算每个民宿当日收益，生成</a:t>
            </a:r>
            <a:r>
              <a:rPr lang="en-US" altLang="zh-CN"/>
              <a:t>reward</a:t>
            </a:r>
            <a:r>
              <a:rPr lang="zh-CN" altLang="en-US"/>
              <a:t>与下一状态并返回这一组（</a:t>
            </a:r>
            <a:r>
              <a:rPr lang="en-US" altLang="zh-CN"/>
              <a:t>s,a,r,s'</a:t>
            </a:r>
            <a:r>
              <a:rPr lang="zh-CN" altLang="en-US"/>
              <a:t>）</a:t>
            </a:r>
            <a:r>
              <a:rPr lang="en-US" altLang="zh-CN"/>
              <a:t>push</a:t>
            </a:r>
            <a:r>
              <a:rPr lang="zh-CN" altLang="en-US"/>
              <a:t>到</a:t>
            </a:r>
            <a:r>
              <a:rPr lang="en-US" altLang="zh-CN"/>
              <a:t>memory</a:t>
            </a:r>
            <a:r>
              <a:rPr lang="zh-CN" altLang="en-US"/>
              <a:t>中，继续下一轮的模拟，直至运行完</a:t>
            </a:r>
            <a:r>
              <a:rPr lang="en-US" altLang="zh-CN"/>
              <a:t>365</a:t>
            </a:r>
            <a:r>
              <a:rPr lang="zh-CN" altLang="en-US"/>
              <a:t>天。</a:t>
            </a:r>
            <a:endParaRPr lang="zh-CN" altLang="en-US"/>
          </a:p>
          <a:p>
            <a:r>
              <a:rPr lang="zh-CN" altLang="en-US"/>
              <a:t>然后进入</a:t>
            </a:r>
            <a:r>
              <a:rPr lang="en-US" altLang="zh-CN"/>
              <a:t>replay</a:t>
            </a:r>
            <a:r>
              <a:rPr lang="zh-CN" altLang="en-US"/>
              <a:t>训练，每次从</a:t>
            </a:r>
            <a:r>
              <a:rPr lang="en-US" altLang="zh-CN"/>
              <a:t>memory</a:t>
            </a:r>
            <a:r>
              <a:rPr lang="zh-CN" altLang="en-US"/>
              <a:t>中采样一个</a:t>
            </a:r>
            <a:r>
              <a:rPr lang="en-US" altLang="zh-CN"/>
              <a:t>batch</a:t>
            </a:r>
            <a:r>
              <a:rPr lang="zh-CN" altLang="en-US"/>
              <a:t>数据，根据</a:t>
            </a:r>
            <a:r>
              <a:rPr lang="en-US" altLang="zh-CN"/>
              <a:t>DDPG</a:t>
            </a:r>
            <a:r>
              <a:rPr lang="zh-CN" altLang="en-US"/>
              <a:t>模型计算</a:t>
            </a:r>
            <a:r>
              <a:rPr lang="en-US" altLang="zh-CN"/>
              <a:t>actor loss</a:t>
            </a:r>
            <a:r>
              <a:rPr lang="zh-CN" altLang="en-US"/>
              <a:t>与</a:t>
            </a:r>
            <a:r>
              <a:rPr lang="en-US" altLang="zh-CN"/>
              <a:t>critic loss</a:t>
            </a:r>
            <a:r>
              <a:rPr lang="zh-CN" altLang="en-US"/>
              <a:t>，反向传播并更新</a:t>
            </a:r>
            <a:r>
              <a:rPr lang="en-US" altLang="zh-CN"/>
              <a:t>main</a:t>
            </a:r>
            <a:r>
              <a:rPr lang="zh-CN" altLang="en-US"/>
              <a:t>网络，然后对</a:t>
            </a:r>
            <a:r>
              <a:rPr lang="en-US" altLang="zh-CN"/>
              <a:t>target</a:t>
            </a:r>
            <a:r>
              <a:rPr lang="zh-CN" altLang="en-US"/>
              <a:t>网络进行软更新。直至训练完一个</a:t>
            </a:r>
            <a:r>
              <a:rPr lang="en-US" altLang="zh-CN"/>
              <a:t>epoch</a:t>
            </a:r>
            <a:r>
              <a:rPr lang="zh-CN" altLang="en-US"/>
              <a:t>。返回采样，如此循环直至损失函数收敛。</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最后对我们的模型的结果进行分析与总结</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对于每一个区域，我们随机选择十个民宿执行动态定价的学习，相较于默认定价而言，我们平均可以提升</a:t>
            </a:r>
            <a:r>
              <a:rPr lang="en-US" altLang="zh-CN"/>
              <a:t>4.5%</a:t>
            </a:r>
            <a:r>
              <a:rPr lang="zh-CN" altLang="en-US"/>
              <a:t>的收益，但是方差较大。</a:t>
            </a:r>
            <a:endParaRPr lang="zh-CN" altLang="en-US"/>
          </a:p>
          <a:p>
            <a:r>
              <a:rPr lang="zh-CN" altLang="en-US"/>
              <a:t>在运行的时候我们发现，最后的结果与被选择的民宿价格在原有的价格曲线中的位置关系比较大。如果我们用高价民宿进行动态定价，在默认价格的竞争中，他的销量不会很好，但</a:t>
            </a:r>
            <a:r>
              <a:rPr lang="en-US" altLang="zh-CN"/>
              <a:t>agent</a:t>
            </a:r>
            <a:r>
              <a:rPr lang="zh-CN" altLang="en-US"/>
              <a:t>会偏向于通过降价来提高销量，从而能够大幅提高收益，对低价民宿同样。</a:t>
            </a:r>
            <a:endParaRPr lang="zh-CN" altLang="en-US"/>
          </a:p>
          <a:p>
            <a:r>
              <a:rPr lang="zh-CN" altLang="en-US"/>
              <a:t>但是对于在默认价格竞争中占据优势地位的民宿而言，因为大多数民宿并没有采用动态定价，因此轻微修改可能会导致自身失去优势地位，收益反而降低，因此仅会在原有价格上进行微调，使得收益略微增加。</a:t>
            </a:r>
            <a:endParaRPr lang="zh-CN" altLang="en-US"/>
          </a:p>
          <a:p>
            <a:r>
              <a:rPr lang="zh-CN" altLang="en-US"/>
              <a:t>下面是采用多</a:t>
            </a:r>
            <a:r>
              <a:rPr lang="en-US" altLang="zh-CN"/>
              <a:t>Agent</a:t>
            </a:r>
            <a:r>
              <a:rPr lang="zh-CN" altLang="en-US"/>
              <a:t>和单</a:t>
            </a:r>
            <a:r>
              <a:rPr lang="en-US" altLang="zh-CN"/>
              <a:t>agent</a:t>
            </a:r>
            <a:r>
              <a:rPr lang="zh-CN" altLang="en-US"/>
              <a:t>进行训练得到的结果对比，我们可以看到多</a:t>
            </a:r>
            <a:r>
              <a:rPr lang="en-US" altLang="zh-CN"/>
              <a:t>Agent</a:t>
            </a:r>
            <a:r>
              <a:rPr lang="zh-CN" altLang="en-US"/>
              <a:t>的最低收益并没有降低多少，而单</a:t>
            </a:r>
            <a:r>
              <a:rPr lang="en-US" altLang="zh-CN"/>
              <a:t>Agent</a:t>
            </a:r>
            <a:r>
              <a:rPr lang="zh-CN" altLang="en-US"/>
              <a:t>的最低收益达到了</a:t>
            </a:r>
            <a:r>
              <a:rPr lang="en-US" altLang="zh-CN"/>
              <a:t>-10%</a:t>
            </a:r>
            <a:r>
              <a:rPr lang="zh-CN" altLang="en-US"/>
              <a:t>，两者的平均提升都是</a:t>
            </a:r>
            <a:r>
              <a:rPr lang="en-US" altLang="zh-CN"/>
              <a:t>7%</a:t>
            </a:r>
            <a:r>
              <a:rPr lang="zh-CN" altLang="en-US"/>
              <a:t>左右</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然后是介绍我们</a:t>
            </a:r>
            <a:r>
              <a:rPr lang="en-US" altLang="zh-CN"/>
              <a:t>project</a:t>
            </a:r>
            <a:r>
              <a:rPr lang="zh-CN" altLang="en-US"/>
              <a:t>的不足以及一些可能的改善，第一是我们可以使用更复杂的模型，因为</a:t>
            </a:r>
            <a:r>
              <a:rPr lang="en-US" altLang="zh-CN"/>
              <a:t>DDPG</a:t>
            </a:r>
            <a:r>
              <a:rPr lang="zh-CN" altLang="en-US"/>
              <a:t>模型存在有一些问题比如说对无法探索环境，随机性处理较差，可能会限制模型的效果，可以使用更复杂有效的模型比如说</a:t>
            </a:r>
            <a:r>
              <a:rPr lang="en-US" altLang="zh-CN"/>
              <a:t>PPO</a:t>
            </a:r>
            <a:r>
              <a:rPr lang="zh-CN" altLang="en-US"/>
              <a:t>，或者使用</a:t>
            </a:r>
            <a:r>
              <a:rPr lang="en-US" altLang="zh-CN"/>
              <a:t>DQN</a:t>
            </a:r>
            <a:r>
              <a:rPr lang="zh-CN" altLang="en-US"/>
              <a:t>进行离散动作的学习。</a:t>
            </a:r>
            <a:endParaRPr lang="zh-CN" altLang="en-US"/>
          </a:p>
          <a:p>
            <a:r>
              <a:rPr lang="zh-CN" altLang="en-US"/>
              <a:t>第二是用于构建环境的数据量较小，无法获得更为详细的数据分布，无法进一步贴近现实。</a:t>
            </a:r>
            <a:endParaRPr lang="zh-CN" altLang="en-US"/>
          </a:p>
          <a:p>
            <a:r>
              <a:rPr lang="zh-CN" altLang="en-US"/>
              <a:t>第三是我们对于数据的分区采用的是</a:t>
            </a:r>
            <a:r>
              <a:rPr lang="en-US" altLang="zh-CN"/>
              <a:t>KMeans</a:t>
            </a:r>
            <a:r>
              <a:rPr lang="zh-CN" altLang="en-US"/>
              <a:t>聚类，并没有使用到一些专家信息，从而导致分类不够贴近真实情况，可以采用以景点为中心的划分，或者不进行划分。</a:t>
            </a:r>
            <a:endParaRPr lang="zh-CN" altLang="en-US"/>
          </a:p>
          <a:p>
            <a:r>
              <a:rPr lang="zh-CN" altLang="en-US"/>
              <a:t>第四是我们的</a:t>
            </a:r>
            <a:r>
              <a:rPr lang="en-US" altLang="zh-CN"/>
              <a:t>reward</a:t>
            </a:r>
            <a:r>
              <a:rPr lang="zh-CN" altLang="en-US"/>
              <a:t>函数比较简单，可以采用更复杂有效的设计。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800" dirty="0">
                <a:effectLst/>
                <a:latin typeface="Times New Roman" panose="02020503050405090304" pitchFamily="18" charset="0"/>
                <a:ea typeface="宋体" panose="02010600030101010101" pitchFamily="2" charset="-122"/>
                <a:cs typeface="Times New Roman" panose="02020503050405090304" pitchFamily="18" charset="0"/>
              </a:rPr>
              <a:t>本项目总共经历了调研，选题，阅读文献，选择模型，撰写</a:t>
            </a:r>
            <a:r>
              <a:rPr lang="en-US" altLang="zh-CN" sz="1800" dirty="0">
                <a:effectLst/>
                <a:latin typeface="Times New Roman" panose="02020503050405090304" pitchFamily="18" charset="0"/>
                <a:ea typeface="宋体" panose="02010600030101010101" pitchFamily="2" charset="-122"/>
              </a:rPr>
              <a:t>Survey</a:t>
            </a:r>
            <a:r>
              <a:rPr lang="zh-CN" altLang="zh-CN" sz="1800" dirty="0">
                <a:effectLst/>
                <a:latin typeface="Times New Roman" panose="02020503050405090304" pitchFamily="18" charset="0"/>
                <a:ea typeface="宋体" panose="02010600030101010101" pitchFamily="2" charset="-122"/>
                <a:cs typeface="Times New Roman" panose="02020503050405090304" pitchFamily="18" charset="0"/>
              </a:rPr>
              <a:t>，编写代码，调试，撰写报告及</a:t>
            </a:r>
            <a:r>
              <a:rPr lang="en-US" altLang="zh-CN" sz="1800" dirty="0">
                <a:effectLst/>
                <a:latin typeface="Times New Roman" panose="02020503050405090304" pitchFamily="18" charset="0"/>
                <a:ea typeface="宋体" panose="02010600030101010101" pitchFamily="2" charset="-122"/>
              </a:rPr>
              <a:t>PPT</a:t>
            </a:r>
            <a:r>
              <a:rPr lang="zh-CN" altLang="zh-CN" sz="1800">
                <a:effectLst/>
                <a:latin typeface="Times New Roman" panose="02020503050405090304" pitchFamily="18" charset="0"/>
                <a:ea typeface="宋体" panose="02010600030101010101" pitchFamily="2" charset="-122"/>
                <a:cs typeface="Times New Roman" panose="02020503050405090304" pitchFamily="18" charset="0"/>
              </a:rPr>
              <a:t>等工作。在整个过程中，各成员分工如</a:t>
            </a:r>
            <a:r>
              <a:rPr lang="zh-CN" altLang="en-US" sz="1800">
                <a:effectLst/>
                <a:latin typeface="Times New Roman" panose="02020503050405090304" pitchFamily="18" charset="0"/>
                <a:ea typeface="宋体" panose="02010600030101010101" pitchFamily="2" charset="-122"/>
                <a:cs typeface="Times New Roman" panose="02020503050405090304" pitchFamily="18" charset="0"/>
              </a:rPr>
              <a:t>上表所示</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最后对我们</a:t>
            </a:r>
            <a:r>
              <a:rPr lang="en-US" altLang="zh-CN"/>
              <a:t>project</a:t>
            </a:r>
            <a:r>
              <a:rPr lang="zh-CN" altLang="en-US"/>
              <a:t>的工作进行总结</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我会从以下四个方面介绍我们的</a:t>
            </a:r>
            <a:r>
              <a:rPr lang="en-US" altLang="zh-CN"/>
              <a:t>project</a:t>
            </a:r>
            <a:endParaRPr lang="en-US" altLang="zh-CN"/>
          </a:p>
          <a:p>
            <a:r>
              <a:rPr lang="zh-CN" altLang="en-US"/>
              <a:t>首先介绍我们所要处理问题</a:t>
            </a:r>
            <a:endParaRPr lang="zh-CN" altLang="en-US"/>
          </a:p>
          <a:p>
            <a:r>
              <a:rPr lang="zh-CN" altLang="en-US"/>
              <a:t>然后介绍我们使用的数据以及我们做的一些预处理</a:t>
            </a:r>
            <a:endParaRPr lang="zh-CN" altLang="en-US"/>
          </a:p>
          <a:p>
            <a:r>
              <a:rPr lang="zh-CN" altLang="en-US"/>
              <a:t>然后介绍我们如何选择模型以及它的架构</a:t>
            </a:r>
            <a:endParaRPr lang="zh-CN" altLang="en-US"/>
          </a:p>
          <a:p>
            <a:r>
              <a:rPr lang="zh-CN" altLang="en-US"/>
              <a:t>最后对结果进行分析并且总结我们的工作</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ct val="0"/>
              </a:spcBef>
            </a:pPr>
            <a:r>
              <a:rPr lang="zh-CN" altLang="en-US" sz="1200" dirty="0"/>
              <a:t>我们处理的问题是动态定价问题，动态定价的定义是，相同商品在不同销售周期根据</a:t>
            </a:r>
            <a:r>
              <a:rPr lang="zh-CN" altLang="en-US" dirty="0">
                <a:sym typeface="+mn-ea"/>
              </a:rPr>
              <a:t>库存变化和市场需求变化而使用不同的</a:t>
            </a:r>
            <a:r>
              <a:rPr lang="zh-CN" altLang="en-US" sz="1200" dirty="0"/>
              <a:t>定价，从而使得商家的利润最大化。</a:t>
            </a:r>
            <a:endParaRPr lang="zh-CN" altLang="en-US" sz="1200" dirty="0"/>
          </a:p>
          <a:p>
            <a:pPr>
              <a:lnSpc>
                <a:spcPct val="150000"/>
              </a:lnSpc>
              <a:spcBef>
                <a:spcPct val="0"/>
              </a:spcBef>
            </a:pPr>
            <a:r>
              <a:rPr lang="zh-CN" altLang="en-US" sz="1200" dirty="0"/>
              <a:t>根据我们的调研，动态定价主要可分为两类，一类是需求动态变化的动态定价，另一类是库存水平引起的动态定价。</a:t>
            </a:r>
            <a:endParaRPr lang="zh-CN" altLang="en-US" sz="1200" dirty="0"/>
          </a:p>
          <a:p>
            <a:pPr>
              <a:lnSpc>
                <a:spcPct val="150000"/>
              </a:lnSpc>
              <a:spcBef>
                <a:spcPct val="0"/>
              </a:spcBef>
            </a:pPr>
            <a:r>
              <a:rPr lang="zh-CN" altLang="en-US" sz="1200" dirty="0"/>
              <a:t>第一类问题的需求函数是变化的，导致其变化的原因可能是时间，库存水平等等，比如航班机票定价，或者疫情期间口罩价格变化等等，都是由于需求变化导致价格变化</a:t>
            </a:r>
            <a:endParaRPr lang="zh-CN" altLang="en-US" sz="1200" dirty="0"/>
          </a:p>
          <a:p>
            <a:pPr>
              <a:lnSpc>
                <a:spcPct val="150000"/>
              </a:lnSpc>
              <a:spcBef>
                <a:spcPct val="0"/>
              </a:spcBef>
            </a:pPr>
            <a:r>
              <a:rPr lang="zh-CN" altLang="en-US" sz="1200" dirty="0"/>
              <a:t>第二类问题的需求函数是不变的，但是库存会产生变化，从而使得价格变化，比如说粮食价格变化等等。</a:t>
            </a:r>
            <a:endParaRPr lang="zh-CN" altLang="en-US" sz="120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我们的</a:t>
            </a:r>
            <a:r>
              <a:rPr lang="en-US" altLang="zh-CN"/>
              <a:t>project</a:t>
            </a:r>
            <a:r>
              <a:rPr lang="zh-CN" altLang="en-US"/>
              <a:t>属于第一种动态定价，也就是需求变化的动态定价，对于民宿而言，他的需求变化主要是由于旅游的淡旺季导致的，具有以年为单位的周期性</a:t>
            </a:r>
            <a:endParaRPr lang="zh-CN" altLang="en-US"/>
          </a:p>
          <a:p>
            <a:r>
              <a:rPr lang="zh-CN" altLang="en-US"/>
              <a:t>因此我们可以使用一年中的民宿需求曲线对民宿动态定价进行分析，图是</a:t>
            </a:r>
            <a:r>
              <a:rPr lang="zh-CN" altLang="en-US">
                <a:sym typeface="+mn-ea"/>
              </a:rPr>
              <a:t>西雅图</a:t>
            </a:r>
            <a:r>
              <a:rPr lang="en-US" altLang="zh-CN">
                <a:sym typeface="+mn-ea"/>
              </a:rPr>
              <a:t>airbnb</a:t>
            </a:r>
            <a:r>
              <a:rPr lang="zh-CN" altLang="en-US">
                <a:sym typeface="+mn-ea"/>
              </a:rPr>
              <a:t>民宿评论数在一年内变化曲线，可以用于估计当年的民宿需求曲线。</a:t>
            </a:r>
            <a:endParaRPr lang="zh-CN" altLang="en-US"/>
          </a:p>
          <a:p>
            <a:r>
              <a:rPr lang="zh-CN" altLang="en-US">
                <a:sym typeface="+mn-ea"/>
              </a:rPr>
              <a:t>在我们的</a:t>
            </a:r>
            <a:r>
              <a:rPr lang="en-US" altLang="zh-CN">
                <a:sym typeface="+mn-ea"/>
              </a:rPr>
              <a:t>project</a:t>
            </a:r>
            <a:r>
              <a:rPr lang="zh-CN" altLang="en-US">
                <a:sym typeface="+mn-ea"/>
              </a:rPr>
              <a:t>中，我们的目标是训练</a:t>
            </a:r>
            <a:r>
              <a:rPr lang="en-US" altLang="zh-CN">
                <a:sym typeface="+mn-ea"/>
              </a:rPr>
              <a:t>agent</a:t>
            </a:r>
            <a:r>
              <a:rPr lang="zh-CN" altLang="en-US">
                <a:sym typeface="+mn-ea"/>
              </a:rPr>
              <a:t>作为民宿的房东来根据时间以及周围环境动态调整民宿价格，从而使自己收益最大化，</a:t>
            </a:r>
            <a:endParaRPr lang="zh-CN" altLang="en-US">
              <a:sym typeface="+mn-ea"/>
            </a:endParaRPr>
          </a:p>
          <a:p>
            <a:r>
              <a:rPr lang="zh-CN" altLang="en-US">
                <a:sym typeface="+mn-ea"/>
              </a:rPr>
              <a:t>但是我们没有可交互的真实日志或者模拟器用来训练</a:t>
            </a:r>
            <a:r>
              <a:rPr lang="en-US" altLang="zh-CN">
                <a:sym typeface="+mn-ea"/>
              </a:rPr>
              <a:t>agent</a:t>
            </a:r>
            <a:r>
              <a:rPr lang="zh-CN" altLang="en-US">
                <a:sym typeface="+mn-ea"/>
              </a:rPr>
              <a:t>，为了建立基于真实数据的环境，我们使用</a:t>
            </a:r>
            <a:r>
              <a:rPr lang="en-US" altLang="zh-CN">
                <a:sym typeface="+mn-ea"/>
              </a:rPr>
              <a:t>kaggle</a:t>
            </a:r>
            <a:r>
              <a:rPr lang="zh-CN" altLang="en-US">
                <a:sym typeface="+mn-ea"/>
              </a:rPr>
              <a:t>竞赛中的</a:t>
            </a:r>
            <a:r>
              <a:rPr lang="en-US" altLang="zh-CN">
                <a:sym typeface="+mn-ea"/>
              </a:rPr>
              <a:t>airbnb</a:t>
            </a:r>
            <a:r>
              <a:rPr lang="zh-CN" altLang="en-US">
                <a:sym typeface="+mn-ea"/>
              </a:rPr>
              <a:t>数据。</a:t>
            </a:r>
            <a:endParaRPr lang="zh-CN" altLang="en-US">
              <a:sym typeface="+mn-ea"/>
            </a:endParaRPr>
          </a:p>
          <a:p>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在第二节我们介绍我们使用的数据集以及我们对数据的一些处理</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这是我们使用的数据集的信息，</a:t>
            </a:r>
            <a:r>
              <a:rPr lang="en-US" altLang="zh-CN" dirty="0"/>
              <a:t>listing</a:t>
            </a:r>
            <a:r>
              <a:rPr lang="zh-CN" altLang="en-US" dirty="0"/>
              <a:t>数据包括西雅图所有民宿的信息，其中包括了每个民宿的</a:t>
            </a:r>
            <a:r>
              <a:rPr lang="en-US" altLang="zh-CN" dirty="0"/>
              <a:t>id</a:t>
            </a:r>
            <a:r>
              <a:rPr lang="zh-CN" altLang="en-US" dirty="0"/>
              <a:t>，民宿默认价格，民宿最大居住人数，地理位置，以及一些对于民宿的描述信息，房东的信息和评分信息，</a:t>
            </a:r>
            <a:r>
              <a:rPr lang="en-US" altLang="zh-CN" dirty="0"/>
              <a:t>reviews</a:t>
            </a:r>
            <a:r>
              <a:rPr lang="zh-CN" altLang="en-US" dirty="0"/>
              <a:t>文件中包括所有民宿所接收到的评论信息，其中包含评论的民宿</a:t>
            </a:r>
            <a:r>
              <a:rPr lang="en-US" altLang="zh-CN" dirty="0"/>
              <a:t>id</a:t>
            </a:r>
            <a:r>
              <a:rPr lang="zh-CN" altLang="en-US" dirty="0"/>
              <a:t>，评论发表的时间以及评论的内容等。</a:t>
            </a:r>
            <a:endParaRPr lang="zh-CN" altLang="en-US" dirty="0"/>
          </a:p>
          <a:p>
            <a:r>
              <a:rPr lang="zh-CN" altLang="en-US">
                <a:sym typeface="+mn-ea"/>
              </a:rPr>
              <a:t>我们可以使用其中的民宿价格，民宿容纳量，民宿位置以及所有民宿的历史评论信息作为模拟环境的数据。</a:t>
            </a:r>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由于西雅图面积较大，民宿数量较多，民宿间的竞争效应具有区域性。因此我们首先使用</a:t>
            </a:r>
            <a:r>
              <a:rPr lang="en-US" altLang="zh-CN"/>
              <a:t>KMeans</a:t>
            </a:r>
            <a:r>
              <a:rPr lang="zh-CN" altLang="en-US"/>
              <a:t>算法对所有民宿进行聚类分割，结果如图，对于不同区域的民宿，目标用户群体具有差异性，为简化问题，我们假设区域内的竞争效应应远大于区域间的竞争效应，因此在强化学习训练中，我们会忽略区域间竞争效应，仅对每一个区域建立单独的模拟环境。</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9" name="矩形 8"/>
          <p:cNvSpPr/>
          <p:nvPr userDrawn="1"/>
        </p:nvSpPr>
        <p:spPr>
          <a:xfrm>
            <a:off x="246745" y="253094"/>
            <a:ext cx="11698512" cy="6351814"/>
          </a:xfrm>
          <a:prstGeom prst="rect">
            <a:avLst/>
          </a:prstGeom>
          <a:noFill/>
          <a:ln w="12700">
            <a:solidFill>
              <a:srgbClr val="1D3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p:nvPr userDrawn="1"/>
        </p:nvSpPr>
        <p:spPr bwMode="auto">
          <a:xfrm rot="13500000">
            <a:off x="5947889" y="79823"/>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7" name="Freeform 5"/>
          <p:cNvSpPr/>
          <p:nvPr userDrawn="1"/>
        </p:nvSpPr>
        <p:spPr bwMode="auto">
          <a:xfrm rot="2700000">
            <a:off x="5947891" y="6500422"/>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1" name="副标题 2"/>
          <p:cNvSpPr>
            <a:spLocks noGrp="1"/>
          </p:cNvSpPr>
          <p:nvPr>
            <p:ph type="subTitle" idx="1"/>
          </p:nvPr>
        </p:nvSpPr>
        <p:spPr>
          <a:xfrm>
            <a:off x="669925" y="2848384"/>
            <a:ext cx="785551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4" name="标题 1"/>
          <p:cNvSpPr>
            <a:spLocks noGrp="1"/>
          </p:cNvSpPr>
          <p:nvPr>
            <p:ph type="ctrTitle"/>
          </p:nvPr>
        </p:nvSpPr>
        <p:spPr>
          <a:xfrm>
            <a:off x="669925" y="2149793"/>
            <a:ext cx="7855511" cy="698591"/>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5" name="文本占位符 13"/>
          <p:cNvSpPr>
            <a:spLocks noGrp="1"/>
          </p:cNvSpPr>
          <p:nvPr>
            <p:ph type="body" sz="quarter" idx="10" hasCustomPrompt="1"/>
          </p:nvPr>
        </p:nvSpPr>
        <p:spPr>
          <a:xfrm>
            <a:off x="669925" y="4611692"/>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6" name="文本占位符 13"/>
          <p:cNvSpPr>
            <a:spLocks noGrp="1"/>
          </p:cNvSpPr>
          <p:nvPr>
            <p:ph type="body" sz="quarter" idx="11" hasCustomPrompt="1"/>
          </p:nvPr>
        </p:nvSpPr>
        <p:spPr>
          <a:xfrm>
            <a:off x="669925" y="4907963"/>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6" name="矩形 5"/>
          <p:cNvSpPr/>
          <p:nvPr userDrawn="1"/>
        </p:nvSpPr>
        <p:spPr>
          <a:xfrm>
            <a:off x="609600" y="1915886"/>
            <a:ext cx="11582399" cy="798285"/>
          </a:xfrm>
          <a:prstGeom prst="rect">
            <a:avLst/>
          </a:pr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p:nvPr>
        </p:nvSpPr>
        <p:spPr>
          <a:xfrm>
            <a:off x="2609001" y="3128192"/>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p:cNvSpPr>
            <a:spLocks noGrp="1"/>
          </p:cNvSpPr>
          <p:nvPr>
            <p:ph type="body" idx="1"/>
          </p:nvPr>
        </p:nvSpPr>
        <p:spPr>
          <a:xfrm>
            <a:off x="2610117" y="4023542"/>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2" name="日期占位符 1"/>
          <p:cNvSpPr>
            <a:spLocks noGrp="1"/>
          </p:cNvSpPr>
          <p:nvPr>
            <p:ph type="dt" sz="half" idx="14"/>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 name="标题 1"/>
          <p:cNvSpPr>
            <a:spLocks noGrp="1"/>
          </p:cNvSpPr>
          <p:nvPr>
            <p:ph type="ctrTitle" hasCustomPrompt="1"/>
          </p:nvPr>
        </p:nvSpPr>
        <p:spPr>
          <a:xfrm>
            <a:off x="2176506" y="2354263"/>
            <a:ext cx="5426076" cy="1621509"/>
          </a:xfrm>
        </p:spPr>
        <p:txBody>
          <a:bodyPr anchor="b">
            <a:normAutofit/>
          </a:bodyPr>
          <a:lstStyle>
            <a:lvl1pPr marL="0" indent="0" algn="l">
              <a:buFont typeface="Arial" panose="020B0604020202090204" pitchFamily="34" charset="0"/>
              <a:buNone/>
              <a:defRPr sz="3200">
                <a:solidFill>
                  <a:schemeClr val="tx1"/>
                </a:solidFill>
              </a:defRPr>
            </a:lvl1pPr>
          </a:lstStyle>
          <a:p>
            <a:r>
              <a:rPr lang="en-US" altLang="zh-CN" dirty="0"/>
              <a:t>Conclusion</a:t>
            </a:r>
            <a:endParaRPr lang="zh-CN" altLang="en-US" dirty="0"/>
          </a:p>
        </p:txBody>
      </p:sp>
      <p:sp>
        <p:nvSpPr>
          <p:cNvPr id="6" name="文本占位符 62"/>
          <p:cNvSpPr>
            <a:spLocks noGrp="1"/>
          </p:cNvSpPr>
          <p:nvPr>
            <p:ph type="body" sz="quarter" idx="18" hasCustomPrompt="1"/>
          </p:nvPr>
        </p:nvSpPr>
        <p:spPr>
          <a:xfrm>
            <a:off x="2176506" y="4660499"/>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7" name="文本占位符 13"/>
          <p:cNvSpPr>
            <a:spLocks noGrp="1"/>
          </p:cNvSpPr>
          <p:nvPr>
            <p:ph type="body" sz="quarter" idx="10" hasCustomPrompt="1"/>
          </p:nvPr>
        </p:nvSpPr>
        <p:spPr>
          <a:xfrm>
            <a:off x="2176507" y="4364228"/>
            <a:ext cx="5426076"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多边形: 形状 57"/>
          <p:cNvSpPr/>
          <p:nvPr/>
        </p:nvSpPr>
        <p:spPr>
          <a:xfrm>
            <a:off x="6072776" y="3368038"/>
            <a:ext cx="6119224" cy="1322661"/>
          </a:xfrm>
          <a:custGeom>
            <a:avLst/>
            <a:gdLst>
              <a:gd name="connsiteX0" fmla="*/ 0 w 6119224"/>
              <a:gd name="connsiteY0" fmla="*/ 0 h 1055961"/>
              <a:gd name="connsiteX1" fmla="*/ 6119224 w 6119224"/>
              <a:gd name="connsiteY1" fmla="*/ 489007 h 1055961"/>
              <a:gd name="connsiteX2" fmla="*/ 6119224 w 6119224"/>
              <a:gd name="connsiteY2" fmla="*/ 1055961 h 1055961"/>
              <a:gd name="connsiteX0-1" fmla="*/ 0 w 6119224"/>
              <a:gd name="connsiteY0-2" fmla="*/ 0 h 1182961"/>
              <a:gd name="connsiteX1-3" fmla="*/ 6119224 w 6119224"/>
              <a:gd name="connsiteY1-4" fmla="*/ 616007 h 1182961"/>
              <a:gd name="connsiteX2-5" fmla="*/ 6119224 w 6119224"/>
              <a:gd name="connsiteY2-6" fmla="*/ 1182961 h 1182961"/>
              <a:gd name="connsiteX3" fmla="*/ 0 w 6119224"/>
              <a:gd name="connsiteY3" fmla="*/ 0 h 1182961"/>
              <a:gd name="connsiteX0-7" fmla="*/ 0 w 6119224"/>
              <a:gd name="connsiteY0-8" fmla="*/ 0 h 1322661"/>
              <a:gd name="connsiteX1-9" fmla="*/ 6119224 w 6119224"/>
              <a:gd name="connsiteY1-10" fmla="*/ 616007 h 1322661"/>
              <a:gd name="connsiteX2-11" fmla="*/ 6119224 w 6119224"/>
              <a:gd name="connsiteY2-12" fmla="*/ 1322661 h 1322661"/>
              <a:gd name="connsiteX3-13" fmla="*/ 0 w 6119224"/>
              <a:gd name="connsiteY3-14" fmla="*/ 0 h 1322661"/>
            </a:gdLst>
            <a:ahLst/>
            <a:cxnLst>
              <a:cxn ang="0">
                <a:pos x="connsiteX0-1" y="connsiteY0-2"/>
              </a:cxn>
              <a:cxn ang="0">
                <a:pos x="connsiteX1-3" y="connsiteY1-4"/>
              </a:cxn>
              <a:cxn ang="0">
                <a:pos x="connsiteX2-5" y="connsiteY2-6"/>
              </a:cxn>
              <a:cxn ang="0">
                <a:pos x="connsiteX3-13" y="connsiteY3-14"/>
              </a:cxn>
            </a:cxnLst>
            <a:rect l="l" t="t" r="r" b="b"/>
            <a:pathLst>
              <a:path w="6119224" h="1322661">
                <a:moveTo>
                  <a:pt x="0" y="0"/>
                </a:moveTo>
                <a:lnTo>
                  <a:pt x="6119224" y="616007"/>
                </a:lnTo>
                <a:lnTo>
                  <a:pt x="6119224" y="1322661"/>
                </a:lnTo>
                <a:cubicBezTo>
                  <a:pt x="4079483" y="970674"/>
                  <a:pt x="2039741" y="351987"/>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p:cNvSpPr/>
          <p:nvPr/>
        </p:nvSpPr>
        <p:spPr>
          <a:xfrm rot="9900000">
            <a:off x="-134897" y="3229267"/>
            <a:ext cx="6268888" cy="994021"/>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335918"/>
              <a:gd name="connsiteY0-2" fmla="*/ 0 h 976941"/>
              <a:gd name="connsiteX1-3" fmla="*/ 6335918 w 6335918"/>
              <a:gd name="connsiteY1-4" fmla="*/ 432717 h 976941"/>
              <a:gd name="connsiteX2-5" fmla="*/ 6190094 w 6335918"/>
              <a:gd name="connsiteY2-6" fmla="*/ 976941 h 976941"/>
              <a:gd name="connsiteX3" fmla="*/ 0 w 6335918"/>
              <a:gd name="connsiteY3" fmla="*/ 0 h 976941"/>
              <a:gd name="connsiteX0-7" fmla="*/ 0 w 6252453"/>
              <a:gd name="connsiteY0-8" fmla="*/ 0 h 994021"/>
              <a:gd name="connsiteX1-9" fmla="*/ 6252453 w 6252453"/>
              <a:gd name="connsiteY1-10" fmla="*/ 449797 h 994021"/>
              <a:gd name="connsiteX2-11" fmla="*/ 6106629 w 6252453"/>
              <a:gd name="connsiteY2-12" fmla="*/ 994021 h 994021"/>
              <a:gd name="connsiteX3-13" fmla="*/ 0 w 6252453"/>
              <a:gd name="connsiteY3-14" fmla="*/ 0 h 994021"/>
              <a:gd name="connsiteX0-15" fmla="*/ 0 w 6268888"/>
              <a:gd name="connsiteY0-16" fmla="*/ 0 h 994021"/>
              <a:gd name="connsiteX1-17" fmla="*/ 6268888 w 6268888"/>
              <a:gd name="connsiteY1-18" fmla="*/ 388460 h 994021"/>
              <a:gd name="connsiteX2-19" fmla="*/ 6106629 w 6268888"/>
              <a:gd name="connsiteY2-20" fmla="*/ 994021 h 994021"/>
              <a:gd name="connsiteX3-21" fmla="*/ 0 w 6268888"/>
              <a:gd name="connsiteY3-22" fmla="*/ 0 h 994021"/>
            </a:gdLst>
            <a:ahLst/>
            <a:cxnLst>
              <a:cxn ang="0">
                <a:pos x="connsiteX0-1" y="connsiteY0-2"/>
              </a:cxn>
              <a:cxn ang="0">
                <a:pos x="connsiteX1-3" y="connsiteY1-4"/>
              </a:cxn>
              <a:cxn ang="0">
                <a:pos x="connsiteX2-5" y="connsiteY2-6"/>
              </a:cxn>
              <a:cxn ang="0">
                <a:pos x="connsiteX3-13" y="connsiteY3-14"/>
              </a:cxn>
            </a:cxnLst>
            <a:rect l="l" t="t" r="r" b="b"/>
            <a:pathLst>
              <a:path w="6268888" h="994021">
                <a:moveTo>
                  <a:pt x="0" y="0"/>
                </a:moveTo>
                <a:lnTo>
                  <a:pt x="6268888" y="388460"/>
                </a:lnTo>
                <a:lnTo>
                  <a:pt x="6106629" y="994021"/>
                </a:lnTo>
                <a:cubicBezTo>
                  <a:pt x="4037865" y="623100"/>
                  <a:pt x="2068764" y="370921"/>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0" y="3382169"/>
            <a:ext cx="6169025" cy="949059"/>
          </a:xfrm>
          <a:custGeom>
            <a:avLst/>
            <a:gdLst>
              <a:gd name="connsiteX0" fmla="*/ 6045200 w 6045200"/>
              <a:gd name="connsiteY0" fmla="*/ 0 h 965727"/>
              <a:gd name="connsiteX1" fmla="*/ 0 w 6045200"/>
              <a:gd name="connsiteY1" fmla="*/ 965727 h 965727"/>
              <a:gd name="connsiteX2" fmla="*/ 0 w 6045200"/>
              <a:gd name="connsiteY2" fmla="*/ 326768 h 965727"/>
              <a:gd name="connsiteX0-1" fmla="*/ 6154738 w 6154738"/>
              <a:gd name="connsiteY0-2" fmla="*/ 0 h 939534"/>
              <a:gd name="connsiteX1-3" fmla="*/ 0 w 6154738"/>
              <a:gd name="connsiteY1-4" fmla="*/ 939534 h 939534"/>
              <a:gd name="connsiteX2-5" fmla="*/ 0 w 6154738"/>
              <a:gd name="connsiteY2-6" fmla="*/ 300575 h 939534"/>
              <a:gd name="connsiteX3" fmla="*/ 6154738 w 6154738"/>
              <a:gd name="connsiteY3" fmla="*/ 0 h 939534"/>
              <a:gd name="connsiteX0-7" fmla="*/ 6169025 w 6169025"/>
              <a:gd name="connsiteY0-8" fmla="*/ 0 h 949059"/>
              <a:gd name="connsiteX1-9" fmla="*/ 0 w 6169025"/>
              <a:gd name="connsiteY1-10" fmla="*/ 949059 h 949059"/>
              <a:gd name="connsiteX2-11" fmla="*/ 0 w 6169025"/>
              <a:gd name="connsiteY2-12" fmla="*/ 310100 h 949059"/>
              <a:gd name="connsiteX3-13" fmla="*/ 6169025 w 6169025"/>
              <a:gd name="connsiteY3-14" fmla="*/ 0 h 949059"/>
            </a:gdLst>
            <a:ahLst/>
            <a:cxnLst>
              <a:cxn ang="0">
                <a:pos x="connsiteX0-1" y="connsiteY0-2"/>
              </a:cxn>
              <a:cxn ang="0">
                <a:pos x="connsiteX1-3" y="connsiteY1-4"/>
              </a:cxn>
              <a:cxn ang="0">
                <a:pos x="connsiteX2-5" y="connsiteY2-6"/>
              </a:cxn>
              <a:cxn ang="0">
                <a:pos x="connsiteX3-13" y="connsiteY3-14"/>
              </a:cxn>
            </a:cxnLst>
            <a:rect l="l" t="t" r="r" b="b"/>
            <a:pathLst>
              <a:path w="6169025" h="949059">
                <a:moveTo>
                  <a:pt x="6169025" y="0"/>
                </a:moveTo>
                <a:lnTo>
                  <a:pt x="0" y="949059"/>
                </a:lnTo>
                <a:lnTo>
                  <a:pt x="0" y="310100"/>
                </a:lnTo>
                <a:lnTo>
                  <a:pt x="6169025" y="0"/>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6037580" y="3380740"/>
            <a:ext cx="6154420" cy="847964"/>
          </a:xfrm>
          <a:custGeom>
            <a:avLst/>
            <a:gdLst>
              <a:gd name="connsiteX0" fmla="*/ 0 w 6154420"/>
              <a:gd name="connsiteY0" fmla="*/ 0 h 847964"/>
              <a:gd name="connsiteX1" fmla="*/ 6154420 w 6154420"/>
              <a:gd name="connsiteY1" fmla="*/ 279190 h 847964"/>
              <a:gd name="connsiteX2" fmla="*/ 6154420 w 6154420"/>
              <a:gd name="connsiteY2" fmla="*/ 847964 h 847964"/>
            </a:gdLst>
            <a:ahLst/>
            <a:cxnLst>
              <a:cxn ang="0">
                <a:pos x="connsiteX0" y="connsiteY0"/>
              </a:cxn>
              <a:cxn ang="0">
                <a:pos x="connsiteX1" y="connsiteY1"/>
              </a:cxn>
              <a:cxn ang="0">
                <a:pos x="connsiteX2" y="connsiteY2"/>
              </a:cxn>
            </a:cxnLst>
            <a:rect l="l" t="t" r="r" b="b"/>
            <a:pathLst>
              <a:path w="6154420" h="847964">
                <a:moveTo>
                  <a:pt x="0" y="0"/>
                </a:moveTo>
                <a:lnTo>
                  <a:pt x="6154420" y="279190"/>
                </a:lnTo>
                <a:lnTo>
                  <a:pt x="6154420" y="847964"/>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p:cNvSpPr/>
          <p:nvPr/>
        </p:nvSpPr>
        <p:spPr>
          <a:xfrm>
            <a:off x="6072776" y="3380738"/>
            <a:ext cx="6119224" cy="1055961"/>
          </a:xfrm>
          <a:custGeom>
            <a:avLst/>
            <a:gdLst>
              <a:gd name="connsiteX0" fmla="*/ 0 w 6119224"/>
              <a:gd name="connsiteY0" fmla="*/ 0 h 1055961"/>
              <a:gd name="connsiteX1" fmla="*/ 6119224 w 6119224"/>
              <a:gd name="connsiteY1" fmla="*/ 489007 h 1055961"/>
              <a:gd name="connsiteX2" fmla="*/ 6119224 w 6119224"/>
              <a:gd name="connsiteY2" fmla="*/ 1055961 h 1055961"/>
            </a:gdLst>
            <a:ahLst/>
            <a:cxnLst>
              <a:cxn ang="0">
                <a:pos x="connsiteX0" y="connsiteY0"/>
              </a:cxn>
              <a:cxn ang="0">
                <a:pos x="connsiteX1" y="connsiteY1"/>
              </a:cxn>
              <a:cxn ang="0">
                <a:pos x="connsiteX2" y="connsiteY2"/>
              </a:cxn>
            </a:cxnLst>
            <a:rect l="l" t="t" r="r" b="b"/>
            <a:pathLst>
              <a:path w="6119224" h="1055961">
                <a:moveTo>
                  <a:pt x="0" y="0"/>
                </a:moveTo>
                <a:lnTo>
                  <a:pt x="6119224" y="489007"/>
                </a:lnTo>
                <a:lnTo>
                  <a:pt x="6119224" y="1055961"/>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rot="9900000">
            <a:off x="-104378" y="3109298"/>
            <a:ext cx="6264999" cy="1106676"/>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200760"/>
              <a:gd name="connsiteY0-2" fmla="*/ 0 h 1079602"/>
              <a:gd name="connsiteX1-3" fmla="*/ 6200760 w 6200760"/>
              <a:gd name="connsiteY1-4" fmla="*/ 535378 h 1079602"/>
              <a:gd name="connsiteX2-5" fmla="*/ 6054936 w 6200760"/>
              <a:gd name="connsiteY2-6" fmla="*/ 1079602 h 1079602"/>
              <a:gd name="connsiteX3" fmla="*/ 0 w 6200760"/>
              <a:gd name="connsiteY3" fmla="*/ 0 h 1079602"/>
              <a:gd name="connsiteX0-7" fmla="*/ 0 w 6264999"/>
              <a:gd name="connsiteY0-8" fmla="*/ 0 h 1106676"/>
              <a:gd name="connsiteX1-9" fmla="*/ 6264999 w 6264999"/>
              <a:gd name="connsiteY1-10" fmla="*/ 562452 h 1106676"/>
              <a:gd name="connsiteX2-11" fmla="*/ 6119175 w 6264999"/>
              <a:gd name="connsiteY2-12" fmla="*/ 1106676 h 1106676"/>
              <a:gd name="connsiteX3-13" fmla="*/ 0 w 6264999"/>
              <a:gd name="connsiteY3-14" fmla="*/ 0 h 1106676"/>
            </a:gdLst>
            <a:ahLst/>
            <a:cxnLst>
              <a:cxn ang="0">
                <a:pos x="connsiteX0-1" y="connsiteY0-2"/>
              </a:cxn>
              <a:cxn ang="0">
                <a:pos x="connsiteX1-3" y="connsiteY1-4"/>
              </a:cxn>
              <a:cxn ang="0">
                <a:pos x="connsiteX2-5" y="connsiteY2-6"/>
              </a:cxn>
              <a:cxn ang="0">
                <a:pos x="connsiteX3-13" y="connsiteY3-14"/>
              </a:cxn>
            </a:cxnLst>
            <a:rect l="l" t="t" r="r" b="b"/>
            <a:pathLst>
              <a:path w="6264999" h="1106676">
                <a:moveTo>
                  <a:pt x="0" y="0"/>
                </a:moveTo>
                <a:lnTo>
                  <a:pt x="6264999" y="562452"/>
                </a:lnTo>
                <a:lnTo>
                  <a:pt x="6119175" y="1106676"/>
                </a:lnTo>
                <a:lnTo>
                  <a:pt x="0" y="0"/>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3"/>
          <p:cNvSpPr>
            <a:spLocks noGrp="1"/>
          </p:cNvSpPr>
          <p:nvPr>
            <p:ph type="ctrTitle"/>
          </p:nvPr>
        </p:nvSpPr>
        <p:spPr>
          <a:xfrm>
            <a:off x="1142682" y="892304"/>
            <a:ext cx="9946958" cy="1237197"/>
          </a:xfrm>
        </p:spPr>
        <p:txBody>
          <a:bodyPr>
            <a:normAutofit fontScale="90000"/>
          </a:bodyPr>
          <a:lstStyle/>
          <a:p>
            <a:pPr algn="ctr"/>
            <a:r>
              <a:rPr lang="zh-CN" altLang="en-US" sz="4800" dirty="0">
                <a:latin typeface="+mn-lt"/>
                <a:ea typeface="+mn-ea"/>
                <a:cs typeface="+mn-cs"/>
              </a:rPr>
              <a:t>基于强化学习的</a:t>
            </a:r>
            <a:r>
              <a:rPr lang="en-US" altLang="zh-CN" sz="4800" dirty="0">
                <a:latin typeface="+mn-lt"/>
                <a:ea typeface="+mn-ea"/>
                <a:cs typeface="+mn-cs"/>
              </a:rPr>
              <a:t>Airbnb</a:t>
            </a:r>
            <a:r>
              <a:rPr lang="zh-CN" altLang="en-US" sz="4800" dirty="0">
                <a:latin typeface="+mn-lt"/>
                <a:ea typeface="+mn-ea"/>
                <a:cs typeface="+mn-cs"/>
              </a:rPr>
              <a:t>民宿动态定价</a:t>
            </a:r>
            <a:endParaRPr lang="en-US" altLang="zh-CN" sz="4800" dirty="0">
              <a:latin typeface="+mn-lt"/>
              <a:ea typeface="+mn-ea"/>
              <a:cs typeface="+mn-cs"/>
            </a:endParaRPr>
          </a:p>
        </p:txBody>
      </p:sp>
      <p:pic>
        <p:nvPicPr>
          <p:cNvPr id="2" name="图片 1" descr="C:\Users\xin\Desktop\中科大.png中科大"/>
          <p:cNvPicPr>
            <a:picLocks noChangeAspect="1"/>
          </p:cNvPicPr>
          <p:nvPr/>
        </p:nvPicPr>
        <p:blipFill>
          <a:blip r:embed="rId1"/>
          <a:srcRect/>
          <a:stretch>
            <a:fillRect/>
          </a:stretch>
        </p:blipFill>
        <p:spPr>
          <a:xfrm>
            <a:off x="5566410" y="3498215"/>
            <a:ext cx="1061085" cy="1061720"/>
          </a:xfrm>
          <a:prstGeom prst="rect">
            <a:avLst/>
          </a:prstGeom>
        </p:spPr>
      </p:pic>
      <p:sp>
        <p:nvSpPr>
          <p:cNvPr id="3" name="副标题 2"/>
          <p:cNvSpPr>
            <a:spLocks noGrp="1"/>
          </p:cNvSpPr>
          <p:nvPr>
            <p:ph type="subTitle" idx="1"/>
          </p:nvPr>
        </p:nvSpPr>
        <p:spPr>
          <a:xfrm>
            <a:off x="2999547" y="4700134"/>
            <a:ext cx="7677711" cy="2458204"/>
          </a:xfrm>
        </p:spPr>
        <p:txBody>
          <a:bodyPr>
            <a:normAutofit/>
          </a:bodyPr>
          <a:lstStyle/>
          <a:p>
            <a:r>
              <a:rPr lang="zh-CN" altLang="en-US" sz="2800" b="1" dirty="0">
                <a:solidFill>
                  <a:schemeClr val="tx1">
                    <a:alpha val="30000"/>
                  </a:schemeClr>
                </a:solidFill>
                <a:latin typeface="+mn-ea"/>
                <a:cs typeface="+mn-ea"/>
              </a:rPr>
              <a:t>队长：甄茂禅</a:t>
            </a:r>
            <a:r>
              <a:rPr lang="en-US" altLang="zh-CN" sz="2800" b="1" dirty="0">
                <a:solidFill>
                  <a:schemeClr val="tx1">
                    <a:alpha val="30000"/>
                  </a:schemeClr>
                </a:solidFill>
                <a:latin typeface="+mn-ea"/>
                <a:cs typeface="+mn-ea"/>
              </a:rPr>
              <a:t>	SA20168202		</a:t>
            </a:r>
            <a:endParaRPr lang="en-US" altLang="zh-CN" sz="2800" b="1" dirty="0">
              <a:solidFill>
                <a:schemeClr val="tx1">
                  <a:alpha val="30000"/>
                </a:schemeClr>
              </a:solidFill>
              <a:latin typeface="+mn-ea"/>
              <a:cs typeface="+mn-ea"/>
            </a:endParaRPr>
          </a:p>
          <a:p>
            <a:r>
              <a:rPr lang="zh-CN" altLang="en-US" sz="2800" b="1" dirty="0">
                <a:solidFill>
                  <a:schemeClr val="tx1">
                    <a:alpha val="30000"/>
                  </a:schemeClr>
                </a:solidFill>
                <a:latin typeface="+mn-ea"/>
                <a:cs typeface="+mn-ea"/>
              </a:rPr>
              <a:t>队员：尹智卓 </a:t>
            </a:r>
            <a:r>
              <a:rPr lang="en-US" altLang="zh-CN" sz="2800" b="1" dirty="0">
                <a:solidFill>
                  <a:schemeClr val="tx1">
                    <a:alpha val="30000"/>
                  </a:schemeClr>
                </a:solidFill>
                <a:latin typeface="+mn-ea"/>
                <a:cs typeface="+mn-ea"/>
              </a:rPr>
              <a:t>	SA20011082		</a:t>
            </a:r>
            <a:endParaRPr lang="en-US" altLang="zh-CN" sz="2800" b="1" dirty="0">
              <a:solidFill>
                <a:schemeClr val="tx1">
                  <a:alpha val="30000"/>
                </a:schemeClr>
              </a:solidFill>
              <a:latin typeface="+mn-ea"/>
              <a:cs typeface="+mn-ea"/>
            </a:endParaRPr>
          </a:p>
          <a:p>
            <a:r>
              <a:rPr lang="en-US" altLang="zh-CN" sz="2800" b="1" dirty="0">
                <a:solidFill>
                  <a:schemeClr val="tx1">
                    <a:alpha val="30000"/>
                  </a:schemeClr>
                </a:solidFill>
                <a:latin typeface="+mn-ea"/>
                <a:cs typeface="+mn-ea"/>
              </a:rPr>
              <a:t>	 </a:t>
            </a:r>
            <a:r>
              <a:rPr lang="zh-CN" altLang="en-US" sz="2800" b="1" dirty="0">
                <a:solidFill>
                  <a:schemeClr val="tx1">
                    <a:alpha val="30000"/>
                  </a:schemeClr>
                </a:solidFill>
                <a:latin typeface="+mn-ea"/>
                <a:cs typeface="+mn-ea"/>
              </a:rPr>
              <a:t>赵鲜鲜   </a:t>
            </a:r>
            <a:r>
              <a:rPr lang="en-US" altLang="zh-CN" sz="2800" b="1" dirty="0">
                <a:solidFill>
                  <a:schemeClr val="tx1">
                    <a:alpha val="30000"/>
                  </a:schemeClr>
                </a:solidFill>
                <a:latin typeface="+mn-ea"/>
                <a:cs typeface="+mn-ea"/>
              </a:rPr>
              <a:t>	SA20168200		</a:t>
            </a:r>
            <a:endParaRPr lang="zh-CN" altLang="en-US" sz="2800" b="1" dirty="0">
              <a:solidFill>
                <a:schemeClr val="tx1">
                  <a:alpha val="30000"/>
                </a:schemeClr>
              </a:solidFill>
              <a:latin typeface="+mn-ea"/>
              <a:cs typeface="+mn-ea"/>
            </a:endParaRPr>
          </a:p>
          <a:p>
            <a:endParaRPr lang="zh-CN" altLang="en-US" sz="2800" b="1" dirty="0">
              <a:solidFill>
                <a:schemeClr val="tx1">
                  <a:alpha val="30000"/>
                </a:schemeClr>
              </a:solidFill>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0"/>
            <a:ext cx="10850563" cy="1028699"/>
          </a:xfrm>
        </p:spPr>
        <p:txBody>
          <a:bodyPr/>
          <a:lstStyle/>
          <a:p>
            <a:r>
              <a:rPr lang="en-US" altLang="zh-CN" dirty="0"/>
              <a:t>3</a:t>
            </a:r>
            <a:r>
              <a:rPr lang="zh-CN" altLang="en-US" dirty="0"/>
              <a:t>、环境模拟</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ad46dd48-e915-413c-84e1-9851320c02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0062" y="1573508"/>
            <a:ext cx="10409015" cy="3215365"/>
            <a:chOff x="1195326" y="2439000"/>
            <a:chExt cx="10409015" cy="3215365"/>
          </a:xfrm>
        </p:grpSpPr>
        <p:cxnSp>
          <p:nvCxnSpPr>
            <p:cNvPr id="6" name="直接连接符 5"/>
            <p:cNvCxnSpPr>
              <a:stCxn id="22" idx="6"/>
              <a:endCxn id="17" idx="2"/>
            </p:cNvCxnSpPr>
            <p:nvPr/>
          </p:nvCxnSpPr>
          <p:spPr>
            <a:xfrm flipV="1">
              <a:off x="6649042" y="2992038"/>
              <a:ext cx="2446518" cy="1"/>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26" idx="6"/>
              <a:endCxn id="24" idx="2"/>
            </p:cNvCxnSpPr>
            <p:nvPr/>
          </p:nvCxnSpPr>
          <p:spPr>
            <a:xfrm>
              <a:off x="3079852" y="2992038"/>
              <a:ext cx="2230071" cy="0"/>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grpSp>
          <p:nvGrpSpPr>
            <p:cNvPr id="8" name="iśľíde"/>
            <p:cNvGrpSpPr/>
            <p:nvPr/>
          </p:nvGrpSpPr>
          <p:grpSpPr>
            <a:xfrm>
              <a:off x="1195326" y="2439000"/>
              <a:ext cx="2230071" cy="2302210"/>
              <a:chOff x="986685" y="2178767"/>
              <a:chExt cx="2230071" cy="2302210"/>
            </a:xfrm>
          </p:grpSpPr>
          <p:grpSp>
            <p:nvGrpSpPr>
              <p:cNvPr id="25" name="is1îḍe"/>
              <p:cNvGrpSpPr/>
              <p:nvPr/>
            </p:nvGrpSpPr>
            <p:grpSpPr>
              <a:xfrm>
                <a:off x="1548680" y="2178767"/>
                <a:ext cx="1106082" cy="1106078"/>
                <a:chOff x="5925418" y="1972855"/>
                <a:chExt cx="1106082" cy="1106078"/>
              </a:xfrm>
            </p:grpSpPr>
            <p:sp>
              <p:nvSpPr>
                <p:cNvPr id="30" name="íṣ1îďé"/>
                <p:cNvSpPr/>
                <p:nvPr/>
              </p:nvSpPr>
              <p:spPr>
                <a:xfrm>
                  <a:off x="5925418" y="1972855"/>
                  <a:ext cx="1106082" cy="1106078"/>
                </a:xfrm>
                <a:prstGeom prst="ellipse">
                  <a:avLst/>
                </a:prstGeom>
                <a:solidFill>
                  <a:schemeClr val="accent1"/>
                </a:solidFill>
                <a:ln w="1016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31" name="îś1íḍê"/>
                <p:cNvSpPr/>
                <p:nvPr/>
              </p:nvSpPr>
              <p:spPr bwMode="auto">
                <a:xfrm>
                  <a:off x="6163759" y="2223148"/>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grpSp>
          <p:sp>
            <p:nvSpPr>
              <p:cNvPr id="26" name="îṡľíḋè"/>
              <p:cNvSpPr/>
              <p:nvPr/>
            </p:nvSpPr>
            <p:spPr>
              <a:xfrm>
                <a:off x="2519003" y="2555699"/>
                <a:ext cx="352208" cy="352212"/>
              </a:xfrm>
              <a:prstGeom prst="ellipse">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29" name="ísḻídé"/>
              <p:cNvSpPr txBox="1"/>
              <p:nvPr/>
            </p:nvSpPr>
            <p:spPr bwMode="auto">
              <a:xfrm>
                <a:off x="986685" y="3452278"/>
                <a:ext cx="2230071" cy="102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dirty="0">
                    <a:solidFill>
                      <a:schemeClr val="accent3"/>
                    </a:solidFill>
                  </a:rPr>
                  <a:t>每日客流量</a:t>
                </a:r>
                <a:endParaRPr lang="zh-CN" altLang="en-US" dirty="0">
                  <a:solidFill>
                    <a:schemeClr val="accent3"/>
                  </a:solidFill>
                </a:endParaRPr>
              </a:p>
              <a:p>
                <a:pPr marL="285750" indent="-285750">
                  <a:buFont typeface="Arial" panose="020B0604020202090204" pitchFamily="34" charset="0"/>
                  <a:buChar char="•"/>
                </a:pPr>
                <a:r>
                  <a:rPr lang="zh-CN" altLang="en-US" sz="1600" dirty="0">
                    <a:solidFill>
                      <a:schemeClr val="accent3"/>
                    </a:solidFill>
                  </a:rPr>
                  <a:t>基于数据集中评论数</a:t>
                </a:r>
                <a:endParaRPr lang="zh-CN" altLang="en-US" sz="1600" dirty="0">
                  <a:solidFill>
                    <a:schemeClr val="accent3"/>
                  </a:solidFill>
                </a:endParaRPr>
              </a:p>
            </p:txBody>
          </p:sp>
        </p:grpSp>
        <p:grpSp>
          <p:nvGrpSpPr>
            <p:cNvPr id="9" name="îšḷîḋe"/>
            <p:cNvGrpSpPr/>
            <p:nvPr/>
          </p:nvGrpSpPr>
          <p:grpSpPr>
            <a:xfrm>
              <a:off x="4657393" y="2439000"/>
              <a:ext cx="2875945" cy="3035716"/>
              <a:chOff x="4134151" y="2178767"/>
              <a:chExt cx="2875945" cy="3035716"/>
            </a:xfrm>
          </p:grpSpPr>
          <p:grpSp>
            <p:nvGrpSpPr>
              <p:cNvPr id="18" name="ïṧľîďé"/>
              <p:cNvGrpSpPr/>
              <p:nvPr/>
            </p:nvGrpSpPr>
            <p:grpSpPr>
              <a:xfrm>
                <a:off x="4786681" y="2178767"/>
                <a:ext cx="1339119" cy="1106078"/>
                <a:chOff x="10065135" y="1972855"/>
                <a:chExt cx="1339119" cy="1106078"/>
              </a:xfrm>
            </p:grpSpPr>
            <p:sp>
              <p:nvSpPr>
                <p:cNvPr id="22" name="ïšḻîḓê"/>
                <p:cNvSpPr/>
                <p:nvPr/>
              </p:nvSpPr>
              <p:spPr>
                <a:xfrm>
                  <a:off x="10298172" y="1972855"/>
                  <a:ext cx="1106082" cy="1106078"/>
                </a:xfrm>
                <a:prstGeom prst="ellipse">
                  <a:avLst/>
                </a:prstGeom>
                <a:solidFill>
                  <a:schemeClr val="accent3"/>
                </a:solidFill>
                <a:ln w="1016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3" name="íṥlïḋè"/>
                <p:cNvSpPr/>
                <p:nvPr/>
              </p:nvSpPr>
              <p:spPr bwMode="auto">
                <a:xfrm>
                  <a:off x="10536513" y="2223148"/>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sp>
              <p:nvSpPr>
                <p:cNvPr id="24" name="îṣ1íḋê"/>
                <p:cNvSpPr/>
                <p:nvPr/>
              </p:nvSpPr>
              <p:spPr>
                <a:xfrm>
                  <a:off x="10065135" y="2349787"/>
                  <a:ext cx="352208" cy="352212"/>
                </a:xfrm>
                <a:prstGeom prst="ellipse">
                  <a:avLst/>
                </a:prstGeom>
                <a:solidFill>
                  <a:schemeClr val="accent3">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grpSp>
          <p:sp>
            <p:nvSpPr>
              <p:cNvPr id="21" name="ïŝḷidê"/>
              <p:cNvSpPr txBox="1"/>
              <p:nvPr/>
            </p:nvSpPr>
            <p:spPr bwMode="auto">
              <a:xfrm>
                <a:off x="4134151" y="3366296"/>
                <a:ext cx="2875945" cy="18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dirty="0">
                    <a:solidFill>
                      <a:schemeClr val="accent3"/>
                    </a:solidFill>
                  </a:rPr>
                  <a:t>客户期望价格</a:t>
                </a:r>
                <a:endParaRPr lang="en-US" altLang="zh-CN" dirty="0">
                  <a:solidFill>
                    <a:schemeClr val="accent3"/>
                  </a:solidFill>
                </a:endParaRPr>
              </a:p>
              <a:p>
                <a:pPr marL="285750" indent="-285750">
                  <a:buFont typeface="Arial" panose="020B0604020202090204" pitchFamily="34" charset="0"/>
                  <a:buChar char="•"/>
                </a:pPr>
                <a:r>
                  <a:rPr lang="zh-CN" altLang="en-US" dirty="0">
                    <a:solidFill>
                      <a:schemeClr val="accent3"/>
                    </a:solidFill>
                  </a:rPr>
                  <a:t>基于当日评论的均值与方差</a:t>
                </a:r>
                <a:endParaRPr lang="zh-CN" altLang="en-US" dirty="0">
                  <a:solidFill>
                    <a:schemeClr val="accent3"/>
                  </a:solidFill>
                </a:endParaRPr>
              </a:p>
              <a:p>
                <a:pPr marL="285750" indent="-285750">
                  <a:buFont typeface="Arial" panose="020B0604020202090204" pitchFamily="34" charset="0"/>
                  <a:buChar char="•"/>
                </a:pPr>
                <a:r>
                  <a:rPr lang="zh-CN" altLang="en-US" dirty="0">
                    <a:solidFill>
                      <a:schemeClr val="accent3"/>
                    </a:solidFill>
                  </a:rPr>
                  <a:t>正态分布</a:t>
                </a:r>
                <a:endParaRPr lang="zh-CN" altLang="en-US" dirty="0">
                  <a:solidFill>
                    <a:schemeClr val="accent3"/>
                  </a:solidFill>
                </a:endParaRPr>
              </a:p>
              <a:p>
                <a:pPr algn="ctr"/>
                <a:endParaRPr lang="en-US" altLang="zh-CN" dirty="0">
                  <a:solidFill>
                    <a:schemeClr val="accent3"/>
                  </a:solidFill>
                </a:endParaRPr>
              </a:p>
            </p:txBody>
          </p:sp>
        </p:grpSp>
        <p:grpSp>
          <p:nvGrpSpPr>
            <p:cNvPr id="10" name="íŝḻîḓê"/>
            <p:cNvGrpSpPr/>
            <p:nvPr/>
          </p:nvGrpSpPr>
          <p:grpSpPr>
            <a:xfrm>
              <a:off x="8373258" y="2439000"/>
              <a:ext cx="3231083" cy="3215365"/>
              <a:chOff x="4064379" y="2178767"/>
              <a:chExt cx="3231083" cy="3215365"/>
            </a:xfrm>
          </p:grpSpPr>
          <p:grpSp>
            <p:nvGrpSpPr>
              <p:cNvPr id="11" name="iṡļîḑé"/>
              <p:cNvGrpSpPr/>
              <p:nvPr/>
            </p:nvGrpSpPr>
            <p:grpSpPr>
              <a:xfrm>
                <a:off x="4786681" y="2178767"/>
                <a:ext cx="1339119" cy="1106078"/>
                <a:chOff x="10065135" y="1972855"/>
                <a:chExt cx="1339119" cy="1106078"/>
              </a:xfrm>
            </p:grpSpPr>
            <p:sp>
              <p:nvSpPr>
                <p:cNvPr id="15" name="îslîḑé"/>
                <p:cNvSpPr/>
                <p:nvPr/>
              </p:nvSpPr>
              <p:spPr>
                <a:xfrm>
                  <a:off x="10298172" y="1972855"/>
                  <a:ext cx="1106082" cy="1106078"/>
                </a:xfrm>
                <a:prstGeom prst="ellipse">
                  <a:avLst/>
                </a:prstGeom>
                <a:solidFill>
                  <a:schemeClr val="accent1"/>
                </a:solidFill>
                <a:ln w="1016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16" name="ïşļîḓé"/>
                <p:cNvSpPr/>
                <p:nvPr/>
              </p:nvSpPr>
              <p:spPr bwMode="auto">
                <a:xfrm>
                  <a:off x="10536513" y="2223148"/>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sp>
              <p:nvSpPr>
                <p:cNvPr id="17" name="işḷïďe"/>
                <p:cNvSpPr/>
                <p:nvPr/>
              </p:nvSpPr>
              <p:spPr>
                <a:xfrm>
                  <a:off x="10065135" y="2349787"/>
                  <a:ext cx="352208" cy="352212"/>
                </a:xfrm>
                <a:prstGeom prst="ellipse">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3</a:t>
                  </a:r>
                  <a:endParaRPr lang="zh-CN" altLang="en-US" sz="1600" b="1" dirty="0">
                    <a:solidFill>
                      <a:schemeClr val="bg1"/>
                    </a:solidFill>
                  </a:endParaRPr>
                </a:p>
              </p:txBody>
            </p:sp>
          </p:grpSp>
          <p:sp>
            <p:nvSpPr>
              <p:cNvPr id="14" name="îşľíḓe"/>
              <p:cNvSpPr txBox="1"/>
              <p:nvPr/>
            </p:nvSpPr>
            <p:spPr bwMode="auto">
              <a:xfrm>
                <a:off x="4064379" y="3545946"/>
                <a:ext cx="3231083" cy="184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dirty="0">
                    <a:solidFill>
                      <a:schemeClr val="accent1"/>
                    </a:solidFill>
                  </a:rPr>
                  <a:t>民宿选择策略</a:t>
                </a:r>
                <a:endParaRPr lang="en-US" altLang="zh-CN" dirty="0">
                  <a:solidFill>
                    <a:schemeClr val="accent1"/>
                  </a:solidFill>
                </a:endParaRPr>
              </a:p>
              <a:p>
                <a:pPr marL="285750" indent="-285750">
                  <a:buFont typeface="Arial" panose="020B0604020202090204" pitchFamily="34" charset="0"/>
                  <a:buChar char="•"/>
                </a:pPr>
                <a:r>
                  <a:rPr lang="zh-CN" altLang="en-US" dirty="0">
                    <a:solidFill>
                      <a:schemeClr val="accent1"/>
                    </a:solidFill>
                  </a:rPr>
                  <a:t>选择与期望价格相近的民宿</a:t>
                </a:r>
                <a:endParaRPr lang="zh-CN" altLang="en-US" dirty="0">
                  <a:solidFill>
                    <a:schemeClr val="accent1"/>
                  </a:solidFill>
                </a:endParaRPr>
              </a:p>
              <a:p>
                <a:pPr marL="285750" indent="-285750">
                  <a:buFont typeface="Arial" panose="020B0604020202090204" pitchFamily="34" charset="0"/>
                  <a:buChar char="•"/>
                </a:pPr>
                <a:r>
                  <a:rPr lang="zh-CN" altLang="en-US" dirty="0">
                    <a:solidFill>
                      <a:schemeClr val="accent1"/>
                    </a:solidFill>
                  </a:rPr>
                  <a:t>趋向于选择较为便宜的民宿</a:t>
                </a:r>
                <a:endParaRPr lang="zh-CN" altLang="en-US" dirty="0">
                  <a:solidFill>
                    <a:schemeClr val="accent1"/>
                  </a:solidFill>
                </a:endParaRPr>
              </a:p>
              <a:p>
                <a:pPr algn="ctr"/>
                <a:endParaRPr lang="en-US" altLang="zh-CN" dirty="0">
                  <a:solidFill>
                    <a:schemeClr val="accent1"/>
                  </a:solidFill>
                </a:endParaRPr>
              </a:p>
              <a:p>
                <a:pPr algn="ctr"/>
                <a:endParaRPr lang="en-US" altLang="zh-CN" dirty="0">
                  <a:solidFill>
                    <a:schemeClr val="accent1"/>
                  </a:solidFill>
                </a:endParaRPr>
              </a:p>
              <a:p>
                <a:pPr algn="ctr"/>
                <a:endParaRPr lang="en-US" altLang="zh-CN" dirty="0">
                  <a:solidFill>
                    <a:schemeClr val="accent1"/>
                  </a:solidFill>
                </a:endParaRPr>
              </a:p>
            </p:txBody>
          </p:sp>
        </p:grpSp>
      </p:grpSp>
      <p:sp>
        <p:nvSpPr>
          <p:cNvPr id="13" name="ísḻídé"/>
          <p:cNvSpPr txBox="1"/>
          <p:nvPr/>
        </p:nvSpPr>
        <p:spPr bwMode="auto">
          <a:xfrm>
            <a:off x="197485" y="6146165"/>
            <a:ext cx="852043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000" dirty="0">
                <a:solidFill>
                  <a:schemeClr val="accent3"/>
                </a:solidFill>
              </a:rPr>
              <a:t>年客流量数据来源：</a:t>
            </a:r>
            <a:r>
              <a:rPr lang="zh-CN" altLang="en-US" sz="900" dirty="0">
                <a:solidFill>
                  <a:schemeClr val="accent3"/>
                </a:solidFill>
              </a:rPr>
              <a:t>https://www.geekwire.com/2016/seattle-regulates-airbnb-company-releases-study-showing-178m-annual-impact-local-economy/</a:t>
            </a:r>
            <a:endParaRPr lang="zh-CN" altLang="en-US" sz="900" dirty="0">
              <a:solidFill>
                <a:schemeClr val="accent3"/>
              </a:solidFill>
            </a:endParaRPr>
          </a:p>
        </p:txBody>
      </p:sp>
      <p:sp>
        <p:nvSpPr>
          <p:cNvPr id="20" name="ísḻídé"/>
          <p:cNvSpPr txBox="1"/>
          <p:nvPr/>
        </p:nvSpPr>
        <p:spPr bwMode="auto">
          <a:xfrm>
            <a:off x="669925" y="4133215"/>
            <a:ext cx="2230120" cy="17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dirty="0">
                <a:solidFill>
                  <a:schemeClr val="accent3"/>
                </a:solidFill>
              </a:rPr>
              <a:t>每日客流量：</a:t>
            </a:r>
            <a:endParaRPr lang="zh-CN" altLang="en-US" sz="1600" dirty="0">
              <a:solidFill>
                <a:schemeClr val="accent3"/>
              </a:solidFill>
            </a:endParaRPr>
          </a:p>
          <a:p>
            <a:pPr algn="ctr"/>
            <a:endParaRPr lang="zh-CN" altLang="en-US" sz="1600" dirty="0">
              <a:solidFill>
                <a:schemeClr val="accent3"/>
              </a:solidFill>
            </a:endParaRPr>
          </a:p>
          <a:p>
            <a:pPr algn="ctr"/>
            <a:endParaRPr lang="zh-CN" altLang="en-US" sz="1600" dirty="0">
              <a:solidFill>
                <a:schemeClr val="accent3"/>
              </a:solidFill>
            </a:endParaRPr>
          </a:p>
          <a:p>
            <a:pPr algn="ctr"/>
            <a:r>
              <a:rPr lang="zh-CN" altLang="en-US" sz="1600" dirty="0">
                <a:solidFill>
                  <a:schemeClr val="accent3"/>
                </a:solidFill>
              </a:rPr>
              <a:t>客户期望价格：</a:t>
            </a:r>
            <a:endParaRPr lang="zh-CN" altLang="en-US" sz="1600" dirty="0">
              <a:solidFill>
                <a:schemeClr val="accent3"/>
              </a:solidFill>
            </a:endParaRPr>
          </a:p>
          <a:p>
            <a:pPr algn="ctr"/>
            <a:endParaRPr lang="zh-CN" altLang="en-US" sz="1600" dirty="0">
              <a:solidFill>
                <a:schemeClr val="accent3"/>
              </a:solidFill>
            </a:endParaRPr>
          </a:p>
          <a:p>
            <a:pPr algn="ctr"/>
            <a:endParaRPr lang="zh-CN" altLang="en-US" sz="1600" dirty="0">
              <a:solidFill>
                <a:schemeClr val="accent3"/>
              </a:solidFill>
            </a:endParaRPr>
          </a:p>
          <a:p>
            <a:pPr algn="ctr"/>
            <a:r>
              <a:rPr lang="zh-CN" altLang="en-US" sz="1600" dirty="0">
                <a:solidFill>
                  <a:schemeClr val="accent3"/>
                </a:solidFill>
              </a:rPr>
              <a:t>民宿选择策略：</a:t>
            </a:r>
            <a:endParaRPr lang="zh-CN" altLang="en-US" sz="1600" dirty="0">
              <a:solidFill>
                <a:schemeClr val="accent3"/>
              </a:solidFill>
            </a:endParaRPr>
          </a:p>
        </p:txBody>
      </p:sp>
      <p:pic>
        <p:nvPicPr>
          <p:cNvPr id="27" name="334E55B0-647D-440b-865C-3EC943EB4CBC-1" descr="wpsoffice"/>
          <p:cNvPicPr>
            <a:picLocks noChangeAspect="1"/>
          </p:cNvPicPr>
          <p:nvPr/>
        </p:nvPicPr>
        <p:blipFill>
          <a:blip r:embed="rId2"/>
          <a:stretch>
            <a:fillRect/>
          </a:stretch>
        </p:blipFill>
        <p:spPr>
          <a:xfrm>
            <a:off x="2491105" y="4030980"/>
            <a:ext cx="6119495" cy="513080"/>
          </a:xfrm>
          <a:prstGeom prst="rect">
            <a:avLst/>
          </a:prstGeom>
        </p:spPr>
      </p:pic>
      <p:pic>
        <p:nvPicPr>
          <p:cNvPr id="28" name="334E55B0-647D-440b-865C-3EC943EB4CBC-2" descr="wpsoffice"/>
          <p:cNvPicPr>
            <a:picLocks noChangeAspect="1"/>
          </p:cNvPicPr>
          <p:nvPr/>
        </p:nvPicPr>
        <p:blipFill>
          <a:blip r:embed="rId3"/>
          <a:stretch>
            <a:fillRect/>
          </a:stretch>
        </p:blipFill>
        <p:spPr>
          <a:xfrm>
            <a:off x="2492375" y="4907915"/>
            <a:ext cx="5838825" cy="221615"/>
          </a:xfrm>
          <a:prstGeom prst="rect">
            <a:avLst/>
          </a:prstGeom>
        </p:spPr>
      </p:pic>
      <p:pic>
        <p:nvPicPr>
          <p:cNvPr id="32" name="334E55B0-647D-440b-865C-3EC943EB4CBC-3" descr="wpsoffice"/>
          <p:cNvPicPr>
            <a:picLocks noChangeAspect="1"/>
          </p:cNvPicPr>
          <p:nvPr/>
        </p:nvPicPr>
        <p:blipFill>
          <a:blip r:embed="rId4"/>
          <a:stretch>
            <a:fillRect/>
          </a:stretch>
        </p:blipFill>
        <p:spPr>
          <a:xfrm>
            <a:off x="2492375" y="5299710"/>
            <a:ext cx="4994275" cy="676910"/>
          </a:xfrm>
          <a:prstGeom prst="rect">
            <a:avLst/>
          </a:prstGeom>
        </p:spPr>
      </p:pic>
      <p:pic>
        <p:nvPicPr>
          <p:cNvPr id="33" name="334E55B0-647D-440b-865C-3EC943EB4CBC-4" descr="wpsoffice"/>
          <p:cNvPicPr>
            <a:picLocks noChangeAspect="1"/>
          </p:cNvPicPr>
          <p:nvPr/>
        </p:nvPicPr>
        <p:blipFill>
          <a:blip r:embed="rId5"/>
          <a:stretch>
            <a:fillRect/>
          </a:stretch>
        </p:blipFill>
        <p:spPr>
          <a:xfrm>
            <a:off x="7753350" y="5498465"/>
            <a:ext cx="3343275" cy="27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fade">
                                      <p:cBhvr>
                                        <p:cTn id="18" dur="500"/>
                                        <p:tgtEl>
                                          <p:spTgt spid="2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xEl>
                                              <p:pRg st="6" end="6"/>
                                            </p:txEl>
                                          </p:spTgt>
                                        </p:tgtEl>
                                        <p:attrNameLst>
                                          <p:attrName>style.visibility</p:attrName>
                                        </p:attrNameLst>
                                      </p:cBhvr>
                                      <p:to>
                                        <p:strVal val="visible"/>
                                      </p:to>
                                    </p:set>
                                    <p:animEffect transition="in" filter="fade">
                                      <p:cBhvr>
                                        <p:cTn id="29"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normAutofit/>
          </a:bodyPr>
          <a:lstStyle/>
          <a:p>
            <a:pPr>
              <a:lnSpc>
                <a:spcPct val="130000"/>
              </a:lnSpc>
            </a:pPr>
            <a:r>
              <a:rPr lang="zh-CN" altLang="en-US" sz="3200" dirty="0"/>
              <a:t>三、模型架构</a:t>
            </a:r>
            <a:endParaRPr lang="en-US" altLang="zh-CN" sz="32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/03</a:t>
            </a:r>
            <a:endParaRPr lang="zh-CN" altLang="en-US" spc="100" dirty="0">
              <a:solidFill>
                <a:schemeClr val="accent1"/>
              </a:solidFill>
              <a:latin typeface="Impact" panose="020B0806030902050204" pitchFamily="34" charset="0"/>
              <a:cs typeface="Arial" panose="020B060402020209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模型设计需求</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25" name="c7d3f25f-9773-4ae9-a5ea-c079049c46c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1146810"/>
            <a:ext cx="10850563" cy="4156555"/>
            <a:chOff x="669925" y="1120114"/>
            <a:chExt cx="10850563" cy="4156555"/>
          </a:xfrm>
        </p:grpSpPr>
        <p:sp>
          <p:nvSpPr>
            <p:cNvPr id="26" name="îṣ1iḓê"/>
            <p:cNvSpPr/>
            <p:nvPr/>
          </p:nvSpPr>
          <p:spPr>
            <a:xfrm>
              <a:off x="5429820" y="3619306"/>
              <a:ext cx="1458217" cy="1458217"/>
            </a:xfrm>
            <a:prstGeom prst="ellipse">
              <a:avLst/>
            </a:prstGeom>
            <a:solidFill>
              <a:schemeClr val="tx2">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zh-CN" altLang="en-US" sz="2000" b="1" dirty="0">
                  <a:solidFill>
                    <a:schemeClr val="tx1"/>
                  </a:solidFill>
                </a:rPr>
                <a:t>连续空间</a:t>
              </a:r>
              <a:endParaRPr lang="zh-CN" altLang="en-US" sz="2000" b="1" dirty="0">
                <a:solidFill>
                  <a:schemeClr val="tx1"/>
                </a:solidFill>
              </a:endParaRPr>
            </a:p>
          </p:txBody>
        </p:sp>
        <p:sp>
          <p:nvSpPr>
            <p:cNvPr id="27" name="íṥľïďê"/>
            <p:cNvSpPr/>
            <p:nvPr/>
          </p:nvSpPr>
          <p:spPr>
            <a:xfrm>
              <a:off x="4115615" y="2429099"/>
              <a:ext cx="1896629" cy="1896629"/>
            </a:xfrm>
            <a:prstGeom prst="ellipse">
              <a:avLst/>
            </a:prstGeom>
            <a:solidFill>
              <a:schemeClr val="tx2">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zh-CN" altLang="en-US" sz="2000" b="1" dirty="0">
                  <a:solidFill>
                    <a:schemeClr val="tx1"/>
                  </a:solidFill>
                </a:rPr>
                <a:t>基于房东</a:t>
              </a:r>
              <a:endParaRPr lang="zh-CN" altLang="en-US" sz="2000" b="1" dirty="0">
                <a:solidFill>
                  <a:schemeClr val="tx1"/>
                </a:solidFill>
              </a:endParaRPr>
            </a:p>
            <a:p>
              <a:pPr algn="ctr"/>
              <a:r>
                <a:rPr lang="zh-CN" altLang="en-US" sz="2000" b="1" dirty="0">
                  <a:solidFill>
                    <a:schemeClr val="tx1"/>
                  </a:solidFill>
                </a:rPr>
                <a:t>可获取的数据</a:t>
              </a:r>
              <a:endParaRPr lang="zh-CN" altLang="en-US" sz="2000" b="1" dirty="0">
                <a:solidFill>
                  <a:schemeClr val="tx1"/>
                </a:solidFill>
              </a:endParaRPr>
            </a:p>
          </p:txBody>
        </p:sp>
        <p:sp>
          <p:nvSpPr>
            <p:cNvPr id="28" name="îsḷîďê"/>
            <p:cNvSpPr/>
            <p:nvPr/>
          </p:nvSpPr>
          <p:spPr>
            <a:xfrm>
              <a:off x="5700650" y="1708629"/>
              <a:ext cx="2317995" cy="231799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zh-CN" altLang="en-US" sz="2000" b="1" dirty="0"/>
                <a:t>应用场景：</a:t>
              </a:r>
              <a:endParaRPr lang="zh-CN" altLang="en-US" sz="2000" b="1" dirty="0"/>
            </a:p>
            <a:p>
              <a:pPr algn="ctr"/>
              <a:r>
                <a:rPr lang="zh-CN" altLang="en-US" sz="2000" b="1" dirty="0"/>
                <a:t>民宿动态定价</a:t>
              </a:r>
              <a:endParaRPr lang="zh-CN" altLang="en-US" sz="2000" b="1" dirty="0"/>
            </a:p>
          </p:txBody>
        </p:sp>
        <p:sp>
          <p:nvSpPr>
            <p:cNvPr id="29" name="íṥľïďé"/>
            <p:cNvSpPr txBox="1"/>
            <p:nvPr/>
          </p:nvSpPr>
          <p:spPr bwMode="auto">
            <a:xfrm>
              <a:off x="669925" y="1708629"/>
              <a:ext cx="26700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eaLnBrk="1" hangingPunct="1">
                <a:lnSpc>
                  <a:spcPct val="100000"/>
                </a:lnSpc>
                <a:spcBef>
                  <a:spcPct val="0"/>
                </a:spcBef>
                <a:buFont typeface="Wingdings" panose="05000000000000000000" pitchFamily="2" charset="2"/>
                <a:buChar char="n"/>
              </a:pPr>
              <a:r>
                <a:rPr lang="zh-CN" altLang="en-US" sz="2000" b="1" dirty="0"/>
                <a:t>强化学习参数设置</a:t>
              </a:r>
              <a:endParaRPr lang="zh-CN" altLang="en-US" sz="2000" b="1" dirty="0"/>
            </a:p>
          </p:txBody>
        </p:sp>
        <p:cxnSp>
          <p:nvCxnSpPr>
            <p:cNvPr id="31" name="直接连接符 30"/>
            <p:cNvCxnSpPr/>
            <p:nvPr/>
          </p:nvCxnSpPr>
          <p:spPr>
            <a:xfrm>
              <a:off x="2574315" y="2017660"/>
              <a:ext cx="126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7" idx="1"/>
            </p:cNvCxnSpPr>
            <p:nvPr/>
          </p:nvCxnSpPr>
          <p:spPr>
            <a:xfrm flipH="1" flipV="1">
              <a:off x="3834315" y="2017660"/>
              <a:ext cx="559055" cy="6885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ïśľïḋè"/>
            <p:cNvSpPr txBox="1"/>
            <p:nvPr/>
          </p:nvSpPr>
          <p:spPr bwMode="auto">
            <a:xfrm>
              <a:off x="2175986" y="4834864"/>
              <a:ext cx="26700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eaLnBrk="1" hangingPunct="1">
                <a:lnSpc>
                  <a:spcPct val="100000"/>
                </a:lnSpc>
                <a:spcBef>
                  <a:spcPct val="0"/>
                </a:spcBef>
                <a:buFont typeface="Wingdings" panose="05000000000000000000" pitchFamily="2" charset="2"/>
                <a:buChar char="n"/>
              </a:pPr>
              <a:r>
                <a:rPr lang="zh-CN" altLang="en-US" sz="2000" b="1" dirty="0"/>
                <a:t>模型选择</a:t>
              </a:r>
              <a:endParaRPr lang="zh-CN" altLang="en-US" sz="2000" b="1" dirty="0"/>
            </a:p>
          </p:txBody>
        </p:sp>
        <p:cxnSp>
          <p:nvCxnSpPr>
            <p:cNvPr id="35" name="直接连接符 34"/>
            <p:cNvCxnSpPr/>
            <p:nvPr/>
          </p:nvCxnSpPr>
          <p:spPr>
            <a:xfrm>
              <a:off x="4116000" y="5077523"/>
              <a:ext cx="121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6" idx="3"/>
            </p:cNvCxnSpPr>
            <p:nvPr/>
          </p:nvCxnSpPr>
          <p:spPr>
            <a:xfrm flipV="1">
              <a:off x="5331000" y="4863972"/>
              <a:ext cx="312371" cy="21355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7" name="ïṣľîdé"/>
            <p:cNvSpPr txBox="1"/>
            <p:nvPr/>
          </p:nvSpPr>
          <p:spPr bwMode="auto">
            <a:xfrm>
              <a:off x="8850414" y="1120114"/>
              <a:ext cx="267007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eaLnBrk="1" hangingPunct="1">
                <a:lnSpc>
                  <a:spcPct val="100000"/>
                </a:lnSpc>
                <a:spcBef>
                  <a:spcPct val="0"/>
                </a:spcBef>
                <a:buFont typeface="Wingdings" panose="05000000000000000000" pitchFamily="2" charset="2"/>
                <a:buChar char="n"/>
              </a:pPr>
              <a:r>
                <a:rPr lang="en-US" altLang="zh-CN" sz="2000" b="1" dirty="0"/>
                <a:t>Single or Multi</a:t>
              </a:r>
              <a:endParaRPr lang="en-US" altLang="zh-CN" sz="2000" b="1" dirty="0"/>
            </a:p>
          </p:txBody>
        </p:sp>
        <p:cxnSp>
          <p:nvCxnSpPr>
            <p:cNvPr id="39" name="直接连接符 38"/>
            <p:cNvCxnSpPr/>
            <p:nvPr/>
          </p:nvCxnSpPr>
          <p:spPr>
            <a:xfrm flipH="1">
              <a:off x="7896000" y="1359000"/>
              <a:ext cx="85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8" idx="7"/>
            </p:cNvCxnSpPr>
            <p:nvPr/>
          </p:nvCxnSpPr>
          <p:spPr>
            <a:xfrm flipV="1">
              <a:off x="7679182" y="1359000"/>
              <a:ext cx="216818" cy="68909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7" name="图片 6"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1</a:t>
            </a:r>
            <a:r>
              <a:rPr lang="zh-CN" altLang="en-US" dirty="0">
                <a:sym typeface="+mn-ea"/>
              </a:rPr>
              <a:t>、</a:t>
            </a:r>
            <a:r>
              <a:rPr lang="en-US" altLang="zh-CN" dirty="0">
                <a:sym typeface="+mn-ea"/>
              </a:rPr>
              <a:t>Single or Multi</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išľîḓè"/>
          <p:cNvSpPr/>
          <p:nvPr/>
        </p:nvSpPr>
        <p:spPr>
          <a:xfrm>
            <a:off x="0" y="498585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pic>
        <p:nvPicPr>
          <p:cNvPr id="108" name="图片 107"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21" name="ís1ïḓè"/>
          <p:cNvSpPr/>
          <p:nvPr/>
        </p:nvSpPr>
        <p:spPr>
          <a:xfrm>
            <a:off x="1029335" y="2805430"/>
            <a:ext cx="1209675" cy="1247140"/>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p>
            <a:pPr algn="ctr"/>
            <a:r>
              <a:rPr lang="zh-CN" altLang="en-US" dirty="0"/>
              <a:t>民宿</a:t>
            </a:r>
            <a:endParaRPr lang="zh-CN" altLang="en-US" dirty="0"/>
          </a:p>
        </p:txBody>
      </p:sp>
      <p:cxnSp>
        <p:nvCxnSpPr>
          <p:cNvPr id="22" name="肘形连接符 21"/>
          <p:cNvCxnSpPr>
            <a:stCxn id="21" idx="0"/>
            <a:endCxn id="27" idx="2"/>
          </p:cNvCxnSpPr>
          <p:nvPr/>
        </p:nvCxnSpPr>
        <p:spPr>
          <a:xfrm rot="16200000">
            <a:off x="1834515" y="1676400"/>
            <a:ext cx="929005" cy="132905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4"/>
            <a:endCxn id="29" idx="2"/>
          </p:cNvCxnSpPr>
          <p:nvPr/>
        </p:nvCxnSpPr>
        <p:spPr>
          <a:xfrm rot="5400000" flipV="1">
            <a:off x="1702435" y="3984625"/>
            <a:ext cx="1033145" cy="116903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7" name="îsľîḓè"/>
          <p:cNvSpPr/>
          <p:nvPr/>
        </p:nvSpPr>
        <p:spPr>
          <a:xfrm>
            <a:off x="2963486" y="1580342"/>
            <a:ext cx="591457" cy="591462"/>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dirty="0">
                <a:solidFill>
                  <a:schemeClr val="bg1"/>
                </a:solidFill>
              </a:rPr>
              <a:t>商品</a:t>
            </a:r>
            <a:endParaRPr lang="zh-CN" altLang="en-US" sz="1600" b="1" dirty="0">
              <a:solidFill>
                <a:schemeClr val="bg1"/>
              </a:solidFill>
            </a:endParaRPr>
          </a:p>
        </p:txBody>
      </p:sp>
      <p:sp>
        <p:nvSpPr>
          <p:cNvPr id="29" name="îsľîḓè"/>
          <p:cNvSpPr/>
          <p:nvPr/>
        </p:nvSpPr>
        <p:spPr>
          <a:xfrm>
            <a:off x="2803466" y="4789632"/>
            <a:ext cx="591457" cy="591462"/>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dirty="0">
                <a:solidFill>
                  <a:schemeClr val="bg1"/>
                </a:solidFill>
              </a:rPr>
              <a:t>价格</a:t>
            </a:r>
            <a:endParaRPr lang="zh-CN" altLang="en-US" sz="1600" b="1" dirty="0">
              <a:solidFill>
                <a:schemeClr val="bg1"/>
              </a:solidFill>
            </a:endParaRPr>
          </a:p>
        </p:txBody>
      </p:sp>
      <p:sp>
        <p:nvSpPr>
          <p:cNvPr id="36" name="ís1ïḓè"/>
          <p:cNvSpPr/>
          <p:nvPr/>
        </p:nvSpPr>
        <p:spPr>
          <a:xfrm>
            <a:off x="9890760" y="2805430"/>
            <a:ext cx="1209675" cy="1247140"/>
          </a:xfrm>
          <a:prstGeom prst="ellipse">
            <a:avLst/>
          </a:prstGeom>
          <a:solidFill>
            <a:schemeClr val="accent6"/>
          </a:solidFill>
          <a:ln w="152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p>
            <a:pPr algn="ctr"/>
            <a:r>
              <a:rPr lang="zh-CN" dirty="0"/>
              <a:t>电商</a:t>
            </a:r>
            <a:r>
              <a:rPr lang="en-US" altLang="zh-CN" baseline="30000" dirty="0"/>
              <a:t>[1]</a:t>
            </a:r>
            <a:endParaRPr lang="en-US" altLang="zh-CN" baseline="30000" dirty="0"/>
          </a:p>
        </p:txBody>
      </p:sp>
      <p:cxnSp>
        <p:nvCxnSpPr>
          <p:cNvPr id="37" name="肘形连接符 36"/>
          <p:cNvCxnSpPr>
            <a:stCxn id="36" idx="0"/>
            <a:endCxn id="39" idx="6"/>
          </p:cNvCxnSpPr>
          <p:nvPr/>
        </p:nvCxnSpPr>
        <p:spPr>
          <a:xfrm rot="16200000" flipV="1">
            <a:off x="9333548" y="1643063"/>
            <a:ext cx="929005" cy="1395730"/>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6" idx="4"/>
            <a:endCxn id="40" idx="6"/>
          </p:cNvCxnSpPr>
          <p:nvPr/>
        </p:nvCxnSpPr>
        <p:spPr>
          <a:xfrm rot="5400000">
            <a:off x="9281478" y="3871278"/>
            <a:ext cx="1033145" cy="1395730"/>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9" name="îsľîḓè"/>
          <p:cNvSpPr/>
          <p:nvPr/>
        </p:nvSpPr>
        <p:spPr>
          <a:xfrm>
            <a:off x="8508941" y="1580342"/>
            <a:ext cx="591457" cy="591462"/>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dirty="0">
                <a:solidFill>
                  <a:schemeClr val="bg1"/>
                </a:solidFill>
              </a:rPr>
              <a:t>商品</a:t>
            </a:r>
            <a:endParaRPr lang="zh-CN" altLang="en-US" sz="1600" b="1" dirty="0">
              <a:solidFill>
                <a:schemeClr val="bg1"/>
              </a:solidFill>
            </a:endParaRPr>
          </a:p>
        </p:txBody>
      </p:sp>
      <p:sp>
        <p:nvSpPr>
          <p:cNvPr id="40" name="îsľîḓè"/>
          <p:cNvSpPr/>
          <p:nvPr/>
        </p:nvSpPr>
        <p:spPr>
          <a:xfrm>
            <a:off x="8508941" y="4789632"/>
            <a:ext cx="591457" cy="591462"/>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dirty="0">
                <a:solidFill>
                  <a:schemeClr val="bg1"/>
                </a:solidFill>
              </a:rPr>
              <a:t>价格</a:t>
            </a:r>
            <a:endParaRPr lang="zh-CN" altLang="en-US" sz="1600" b="1" dirty="0">
              <a:solidFill>
                <a:schemeClr val="bg1"/>
              </a:solidFill>
            </a:endParaRPr>
          </a:p>
        </p:txBody>
      </p:sp>
      <p:sp>
        <p:nvSpPr>
          <p:cNvPr id="41" name="iṧľiḍè"/>
          <p:cNvSpPr txBox="1"/>
          <p:nvPr/>
        </p:nvSpPr>
        <p:spPr>
          <a:xfrm>
            <a:off x="3394710" y="4564380"/>
            <a:ext cx="2578100" cy="1042035"/>
          </a:xfrm>
          <a:prstGeom prst="rect">
            <a:avLst/>
          </a:prstGeom>
          <a:noFill/>
        </p:spPr>
        <p:txBody>
          <a:bodyPr wrap="square" rtlCol="0" anchor="ctr">
            <a:noAutofit/>
          </a:bodyPr>
          <a:p>
            <a:pPr algn="ctr"/>
            <a:r>
              <a:rPr lang="zh-CN" altLang="en-US" b="1" dirty="0">
                <a:solidFill>
                  <a:schemeClr val="accent3"/>
                </a:solidFill>
              </a:rPr>
              <a:t>无法接受牺牲低收益群体的销量，为高收益群体让出需求</a:t>
            </a:r>
            <a:endParaRPr lang="zh-CN" altLang="en-US" b="1" dirty="0">
              <a:solidFill>
                <a:schemeClr val="accent3"/>
              </a:solidFill>
            </a:endParaRPr>
          </a:p>
        </p:txBody>
      </p:sp>
      <p:sp>
        <p:nvSpPr>
          <p:cNvPr id="42" name="iṧľiḍè"/>
          <p:cNvSpPr txBox="1"/>
          <p:nvPr/>
        </p:nvSpPr>
        <p:spPr>
          <a:xfrm>
            <a:off x="3554730" y="1468120"/>
            <a:ext cx="1697990" cy="815975"/>
          </a:xfrm>
          <a:prstGeom prst="rect">
            <a:avLst/>
          </a:prstGeom>
          <a:noFill/>
        </p:spPr>
        <p:txBody>
          <a:bodyPr wrap="square" rtlCol="0" anchor="ctr">
            <a:noAutofit/>
          </a:bodyPr>
          <a:p>
            <a:pPr indent="0" algn="ctr">
              <a:buFont typeface="Arial" panose="020B0604020202090204" pitchFamily="34" charset="0"/>
              <a:buNone/>
            </a:pPr>
            <a:r>
              <a:rPr lang="zh-CN" altLang="en-US" b="1" dirty="0">
                <a:solidFill>
                  <a:schemeClr val="accent3"/>
                </a:solidFill>
              </a:rPr>
              <a:t>类别相同，构成竞争关系</a:t>
            </a:r>
            <a:endParaRPr lang="zh-CN" altLang="en-US" b="1" dirty="0">
              <a:solidFill>
                <a:schemeClr val="accent3"/>
              </a:solidFill>
            </a:endParaRPr>
          </a:p>
        </p:txBody>
      </p:sp>
      <p:sp>
        <p:nvSpPr>
          <p:cNvPr id="43" name="iṧľiḍè"/>
          <p:cNvSpPr txBox="1"/>
          <p:nvPr/>
        </p:nvSpPr>
        <p:spPr>
          <a:xfrm>
            <a:off x="6721475" y="1468120"/>
            <a:ext cx="1787525" cy="815975"/>
          </a:xfrm>
          <a:prstGeom prst="rect">
            <a:avLst/>
          </a:prstGeom>
          <a:noFill/>
        </p:spPr>
        <p:txBody>
          <a:bodyPr wrap="square" rtlCol="0" anchor="ctr">
            <a:noAutofit/>
          </a:bodyPr>
          <a:p>
            <a:pPr indent="0" algn="ctr">
              <a:buFont typeface="Arial" panose="020B0604020202090204" pitchFamily="34" charset="0"/>
              <a:buNone/>
            </a:pPr>
            <a:r>
              <a:rPr lang="zh-CN" altLang="en-US" b="1" dirty="0">
                <a:solidFill>
                  <a:schemeClr val="accent6"/>
                </a:solidFill>
              </a:rPr>
              <a:t>类别不同，不构成竞争关系</a:t>
            </a:r>
            <a:endParaRPr lang="zh-CN" altLang="en-US" b="1" dirty="0">
              <a:solidFill>
                <a:schemeClr val="accent6"/>
              </a:solidFill>
            </a:endParaRPr>
          </a:p>
        </p:txBody>
      </p:sp>
      <p:sp>
        <p:nvSpPr>
          <p:cNvPr id="44" name="iṧľiḍè"/>
          <p:cNvSpPr txBox="1"/>
          <p:nvPr/>
        </p:nvSpPr>
        <p:spPr>
          <a:xfrm>
            <a:off x="6432550" y="4509770"/>
            <a:ext cx="2076450" cy="1151890"/>
          </a:xfrm>
          <a:prstGeom prst="rect">
            <a:avLst/>
          </a:prstGeom>
          <a:noFill/>
        </p:spPr>
        <p:txBody>
          <a:bodyPr wrap="square" rtlCol="0" anchor="ctr">
            <a:noAutofit/>
          </a:bodyPr>
          <a:p>
            <a:pPr algn="ctr"/>
            <a:r>
              <a:rPr lang="zh-CN" altLang="en-US" b="1" dirty="0">
                <a:solidFill>
                  <a:schemeClr val="accent6"/>
                </a:solidFill>
              </a:rPr>
              <a:t>可以通过调整让出低收益商品销量，促使用户购买高收益商品</a:t>
            </a:r>
            <a:endParaRPr lang="zh-CN" altLang="en-US" b="1" dirty="0">
              <a:solidFill>
                <a:schemeClr val="accent6"/>
              </a:solidFill>
            </a:endParaRPr>
          </a:p>
        </p:txBody>
      </p:sp>
      <p:sp>
        <p:nvSpPr>
          <p:cNvPr id="13" name="ísḻídé"/>
          <p:cNvSpPr txBox="1"/>
          <p:nvPr/>
        </p:nvSpPr>
        <p:spPr bwMode="auto">
          <a:xfrm>
            <a:off x="2176780" y="6146165"/>
            <a:ext cx="698373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900">
                <a:sym typeface="+mn-ea"/>
              </a:rPr>
              <a:t>[1] Liu, J., Zhang, Y., Wang, X., Deng, Y., &amp; Wu, X. (2019). Dynamic Pricing on E-commerce Platform with Deep Reinforcement Learning. arXiv preprint arXiv:1912.02572.</a:t>
            </a:r>
            <a:endParaRPr lang="zh-CN" altLang="en-US" sz="900">
              <a:sym typeface="+mn-ea"/>
            </a:endParaRPr>
          </a:p>
        </p:txBody>
      </p:sp>
      <p:sp>
        <p:nvSpPr>
          <p:cNvPr id="5" name="灯片编号占位符 3"/>
          <p:cNvSpPr>
            <a:spLocks noGrp="1"/>
          </p:cNvSpPr>
          <p:nvPr/>
        </p:nvSpPr>
        <p:spPr>
          <a:xfrm>
            <a:off x="8737599" y="6367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、强化学习参数设置</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7" name="图片 6"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20" name="ïšḷíďè"/>
          <p:cNvSpPr txBox="1"/>
          <p:nvPr/>
        </p:nvSpPr>
        <p:spPr bwMode="auto">
          <a:xfrm>
            <a:off x="1514877" y="1436804"/>
            <a:ext cx="4262120" cy="11423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dirty="0"/>
              <a:t>State</a:t>
            </a:r>
            <a:r>
              <a:rPr lang="zh-CN" altLang="en-US" b="1" dirty="0"/>
              <a:t>定义</a:t>
            </a:r>
            <a:r>
              <a:rPr lang="en-US" altLang="zh-CN" b="1" dirty="0"/>
              <a:t>:</a:t>
            </a:r>
            <a:endParaRPr lang="zh-CN" altLang="en-US" b="1" dirty="0"/>
          </a:p>
          <a:p>
            <a:pPr eaLnBrk="1" hangingPunct="1">
              <a:lnSpc>
                <a:spcPct val="100000"/>
              </a:lnSpc>
              <a:spcBef>
                <a:spcPct val="0"/>
              </a:spcBef>
            </a:pPr>
            <a:r>
              <a:rPr lang="en-US" altLang="zh-CN" dirty="0"/>
              <a:t>n+365</a:t>
            </a:r>
            <a:r>
              <a:rPr lang="zh-CN" altLang="en-US" dirty="0"/>
              <a:t>维向量</a:t>
            </a:r>
            <a:r>
              <a:rPr lang="en-US" altLang="zh-CN" dirty="0"/>
              <a:t>, n</a:t>
            </a:r>
            <a:r>
              <a:rPr lang="zh-CN" altLang="en-US" dirty="0"/>
              <a:t>为区域</a:t>
            </a:r>
            <a:r>
              <a:rPr lang="en-US" altLang="zh-CN" dirty="0"/>
              <a:t>hotel</a:t>
            </a:r>
            <a:r>
              <a:rPr lang="zh-CN" altLang="en-US" dirty="0"/>
              <a:t>数</a:t>
            </a:r>
            <a:endParaRPr lang="zh-CN" altLang="en-US" dirty="0"/>
          </a:p>
          <a:p>
            <a:pPr indent="0" eaLnBrk="1" hangingPunct="1">
              <a:lnSpc>
                <a:spcPct val="100000"/>
              </a:lnSpc>
              <a:spcBef>
                <a:spcPct val="0"/>
              </a:spcBef>
              <a:buFont typeface="Arial" panose="020B0604020202090204" pitchFamily="34" charset="0"/>
              <a:buNone/>
            </a:pPr>
            <a:endParaRPr lang="zh-CN" altLang="en-US" dirty="0"/>
          </a:p>
        </p:txBody>
      </p:sp>
      <p:sp>
        <p:nvSpPr>
          <p:cNvPr id="23" name="ïšḷíďè"/>
          <p:cNvSpPr txBox="1"/>
          <p:nvPr/>
        </p:nvSpPr>
        <p:spPr bwMode="auto">
          <a:xfrm>
            <a:off x="1514877" y="4691814"/>
            <a:ext cx="6253480" cy="753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dirty="0"/>
              <a:t>Reward</a:t>
            </a:r>
            <a:r>
              <a:rPr lang="zh-CN" altLang="en-US" b="1" dirty="0"/>
              <a:t>定义</a:t>
            </a:r>
            <a:endParaRPr lang="zh-CN" altLang="en-US" b="1" dirty="0"/>
          </a:p>
          <a:p>
            <a:pPr eaLnBrk="1" hangingPunct="1">
              <a:lnSpc>
                <a:spcPct val="100000"/>
              </a:lnSpc>
              <a:spcBef>
                <a:spcPct val="0"/>
              </a:spcBef>
            </a:pPr>
            <a:r>
              <a:rPr lang="zh-CN" altLang="en-US" b="1" dirty="0"/>
              <a:t>当前收益与默认值收益之差占默认房价的比值</a:t>
            </a:r>
            <a:endParaRPr lang="zh-CN" altLang="en-US" b="1" dirty="0"/>
          </a:p>
        </p:txBody>
      </p:sp>
      <p:sp>
        <p:nvSpPr>
          <p:cNvPr id="26" name="ïšḷíďè"/>
          <p:cNvSpPr txBox="1"/>
          <p:nvPr/>
        </p:nvSpPr>
        <p:spPr bwMode="auto">
          <a:xfrm>
            <a:off x="1514876" y="3058276"/>
            <a:ext cx="2272030" cy="81089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dirty="0"/>
              <a:t>Action</a:t>
            </a:r>
            <a:r>
              <a:rPr lang="zh-CN" altLang="en-US" b="1" dirty="0"/>
              <a:t>定义</a:t>
            </a:r>
            <a:endParaRPr lang="zh-CN" altLang="en-US" b="1" dirty="0"/>
          </a:p>
          <a:p>
            <a:pPr eaLnBrk="1" hangingPunct="1">
              <a:lnSpc>
                <a:spcPct val="100000"/>
              </a:lnSpc>
              <a:spcBef>
                <a:spcPct val="0"/>
              </a:spcBef>
            </a:pPr>
            <a:r>
              <a:rPr lang="zh-CN" altLang="en-US" dirty="0"/>
              <a:t>价格调整幅度</a:t>
            </a:r>
            <a:r>
              <a:rPr lang="en-US" altLang="zh-CN" dirty="0"/>
              <a:t>a</a:t>
            </a:r>
            <a:endParaRPr lang="en-US" altLang="zh-CN" dirty="0"/>
          </a:p>
        </p:txBody>
      </p:sp>
      <p:pic>
        <p:nvPicPr>
          <p:cNvPr id="3" name="334E55B0-647D-440b-865C-3EC943EB4CBC-5" descr="wpsoffice"/>
          <p:cNvPicPr>
            <a:picLocks noChangeAspect="1"/>
          </p:cNvPicPr>
          <p:nvPr/>
        </p:nvPicPr>
        <p:blipFill>
          <a:blip r:embed="rId2"/>
          <a:stretch>
            <a:fillRect/>
          </a:stretch>
        </p:blipFill>
        <p:spPr>
          <a:xfrm>
            <a:off x="1584960" y="2337435"/>
            <a:ext cx="5813425" cy="241935"/>
          </a:xfrm>
          <a:prstGeom prst="rect">
            <a:avLst/>
          </a:prstGeom>
        </p:spPr>
      </p:pic>
      <p:pic>
        <p:nvPicPr>
          <p:cNvPr id="5" name="334E55B0-647D-440b-865C-3EC943EB4CBC-6" descr="wpsoffice"/>
          <p:cNvPicPr>
            <a:picLocks noChangeAspect="1"/>
          </p:cNvPicPr>
          <p:nvPr/>
        </p:nvPicPr>
        <p:blipFill>
          <a:blip r:embed="rId3"/>
          <a:stretch>
            <a:fillRect/>
          </a:stretch>
        </p:blipFill>
        <p:spPr>
          <a:xfrm>
            <a:off x="1584960" y="3869055"/>
            <a:ext cx="3107690" cy="284480"/>
          </a:xfrm>
          <a:prstGeom prst="rect">
            <a:avLst/>
          </a:prstGeom>
        </p:spPr>
      </p:pic>
      <p:pic>
        <p:nvPicPr>
          <p:cNvPr id="8" name="334E55B0-647D-440b-865C-3EC943EB4CBC-7" descr="wpsoffice"/>
          <p:cNvPicPr>
            <a:picLocks noChangeAspect="1"/>
          </p:cNvPicPr>
          <p:nvPr/>
        </p:nvPicPr>
        <p:blipFill>
          <a:blip r:embed="rId4"/>
          <a:stretch>
            <a:fillRect/>
          </a:stretch>
        </p:blipFill>
        <p:spPr>
          <a:xfrm>
            <a:off x="1584960" y="5445760"/>
            <a:ext cx="5001895" cy="633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、模型选择</a:t>
            </a:r>
            <a:r>
              <a:rPr lang="en-US" altLang="zh-CN" dirty="0"/>
              <a:t>——DDPG</a:t>
            </a:r>
            <a:r>
              <a:rPr lang="en-US" altLang="zh-CN" baseline="30000" dirty="0"/>
              <a:t>[1]</a:t>
            </a:r>
            <a:endParaRPr lang="en-US" altLang="zh-CN" baseline="300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7" name="图片 6"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pic>
        <p:nvPicPr>
          <p:cNvPr id="3" name="图片 2"/>
          <p:cNvPicPr>
            <a:picLocks noChangeAspect="1"/>
          </p:cNvPicPr>
          <p:nvPr/>
        </p:nvPicPr>
        <p:blipFill>
          <a:blip r:embed="rId2"/>
          <a:stretch>
            <a:fillRect/>
          </a:stretch>
        </p:blipFill>
        <p:spPr>
          <a:xfrm>
            <a:off x="1985645" y="1028700"/>
            <a:ext cx="8006080" cy="4504055"/>
          </a:xfrm>
          <a:prstGeom prst="rect">
            <a:avLst/>
          </a:prstGeom>
        </p:spPr>
      </p:pic>
      <p:sp>
        <p:nvSpPr>
          <p:cNvPr id="13" name="ísḻídé"/>
          <p:cNvSpPr txBox="1"/>
          <p:nvPr/>
        </p:nvSpPr>
        <p:spPr bwMode="auto">
          <a:xfrm>
            <a:off x="669925" y="6240780"/>
            <a:ext cx="698373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900">
                <a:sym typeface="+mn-ea"/>
              </a:rPr>
              <a:t>[1] Lillicrap, T. P. , et al. "Continuous control with deep reinforcement learning." Computer ence (2015).</a:t>
            </a:r>
            <a:endParaRPr lang="zh-CN" altLang="en-US" sz="900">
              <a:sym typeface="+mn-ea"/>
            </a:endParaRPr>
          </a:p>
        </p:txBody>
      </p:sp>
      <p:pic>
        <p:nvPicPr>
          <p:cNvPr id="5" name="图片 4"/>
          <p:cNvPicPr>
            <a:picLocks noChangeAspect="1"/>
          </p:cNvPicPr>
          <p:nvPr/>
        </p:nvPicPr>
        <p:blipFill>
          <a:blip r:embed="rId3"/>
          <a:stretch>
            <a:fillRect/>
          </a:stretch>
        </p:blipFill>
        <p:spPr>
          <a:xfrm>
            <a:off x="3198495" y="5507990"/>
            <a:ext cx="5795645" cy="732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0160"/>
            <a:ext cx="10850563" cy="1028699"/>
          </a:xfrm>
        </p:spPr>
        <p:txBody>
          <a:bodyPr/>
          <a:lstStyle/>
          <a:p>
            <a:r>
              <a:rPr lang="en-US" altLang="zh-CN" dirty="0"/>
              <a:t>4</a:t>
            </a:r>
            <a:r>
              <a:rPr lang="zh-CN" altLang="en-US" dirty="0"/>
              <a:t>、</a:t>
            </a:r>
            <a:r>
              <a:rPr lang="en-US" altLang="zh-CN" dirty="0"/>
              <a:t>Workflow</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ad46dd48-e915-413c-84e1-9851320c02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804060" y="1441797"/>
            <a:ext cx="9323948" cy="2303085"/>
            <a:chOff x="872390" y="2439000"/>
            <a:chExt cx="9323948" cy="2303085"/>
          </a:xfrm>
        </p:grpSpPr>
        <p:cxnSp>
          <p:nvCxnSpPr>
            <p:cNvPr id="7" name="直接连接符 6"/>
            <p:cNvCxnSpPr>
              <a:stCxn id="26" idx="6"/>
              <a:endCxn id="24" idx="2"/>
            </p:cNvCxnSpPr>
            <p:nvPr/>
          </p:nvCxnSpPr>
          <p:spPr>
            <a:xfrm>
              <a:off x="3079852" y="2992038"/>
              <a:ext cx="2230071" cy="0"/>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grpSp>
          <p:nvGrpSpPr>
            <p:cNvPr id="8" name="iśľíde"/>
            <p:cNvGrpSpPr/>
            <p:nvPr/>
          </p:nvGrpSpPr>
          <p:grpSpPr>
            <a:xfrm>
              <a:off x="872390" y="2439000"/>
              <a:ext cx="2875945" cy="2303085"/>
              <a:chOff x="663749" y="2178767"/>
              <a:chExt cx="2875945" cy="2303085"/>
            </a:xfrm>
          </p:grpSpPr>
          <p:grpSp>
            <p:nvGrpSpPr>
              <p:cNvPr id="25" name="is1îḍe"/>
              <p:cNvGrpSpPr/>
              <p:nvPr/>
            </p:nvGrpSpPr>
            <p:grpSpPr>
              <a:xfrm>
                <a:off x="1548680" y="2178767"/>
                <a:ext cx="1106082" cy="1106078"/>
                <a:chOff x="5925418" y="1972855"/>
                <a:chExt cx="1106082" cy="1106078"/>
              </a:xfrm>
            </p:grpSpPr>
            <p:sp>
              <p:nvSpPr>
                <p:cNvPr id="30" name="íṣ1îďé"/>
                <p:cNvSpPr/>
                <p:nvPr/>
              </p:nvSpPr>
              <p:spPr>
                <a:xfrm>
                  <a:off x="5925418" y="1972855"/>
                  <a:ext cx="1106082" cy="1106078"/>
                </a:xfrm>
                <a:prstGeom prst="ellipse">
                  <a:avLst/>
                </a:prstGeom>
                <a:solidFill>
                  <a:schemeClr val="accent1"/>
                </a:solidFill>
                <a:ln w="1016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31" name="îś1íḍê"/>
                <p:cNvSpPr/>
                <p:nvPr/>
              </p:nvSpPr>
              <p:spPr bwMode="auto">
                <a:xfrm>
                  <a:off x="6163759" y="2223148"/>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grpSp>
          <p:sp>
            <p:nvSpPr>
              <p:cNvPr id="26" name="îṡľíḋè"/>
              <p:cNvSpPr/>
              <p:nvPr/>
            </p:nvSpPr>
            <p:spPr>
              <a:xfrm>
                <a:off x="2519003" y="2555699"/>
                <a:ext cx="352208" cy="352212"/>
              </a:xfrm>
              <a:prstGeom prst="ellipse">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grpSp>
            <p:nvGrpSpPr>
              <p:cNvPr id="27" name="íşḷiḓè"/>
              <p:cNvGrpSpPr/>
              <p:nvPr/>
            </p:nvGrpSpPr>
            <p:grpSpPr>
              <a:xfrm>
                <a:off x="663749" y="3452160"/>
                <a:ext cx="2875945" cy="1029692"/>
                <a:chOff x="5188124" y="3246248"/>
                <a:chExt cx="2875945" cy="1029692"/>
              </a:xfrm>
            </p:grpSpPr>
            <p:sp>
              <p:nvSpPr>
                <p:cNvPr id="28" name="îsľîḓê"/>
                <p:cNvSpPr/>
                <p:nvPr/>
              </p:nvSpPr>
              <p:spPr bwMode="auto">
                <a:xfrm>
                  <a:off x="5188124" y="3665483"/>
                  <a:ext cx="2875945" cy="61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tabLst>
                      <a:tab pos="227965" algn="l"/>
                    </a:tabLst>
                    <a:defRPr/>
                  </a:pPr>
                  <a:endParaRPr lang="en-US" altLang="zh-CN" sz="800" dirty="0"/>
                </a:p>
              </p:txBody>
            </p:sp>
            <p:sp>
              <p:nvSpPr>
                <p:cNvPr id="29" name="ísḻídé"/>
                <p:cNvSpPr txBox="1"/>
                <p:nvPr/>
              </p:nvSpPr>
              <p:spPr bwMode="auto">
                <a:xfrm>
                  <a:off x="5188124" y="3246248"/>
                  <a:ext cx="2875945"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dirty="0">
                      <a:solidFill>
                        <a:schemeClr val="accent1"/>
                      </a:solidFill>
                    </a:rPr>
                    <a:t>过程模拟并采样</a:t>
                  </a:r>
                  <a:endParaRPr lang="zh-CN" altLang="en-US" dirty="0">
                    <a:solidFill>
                      <a:schemeClr val="accent1"/>
                    </a:solidFill>
                  </a:endParaRPr>
                </a:p>
              </p:txBody>
            </p:sp>
          </p:grpSp>
        </p:grpSp>
        <p:grpSp>
          <p:nvGrpSpPr>
            <p:cNvPr id="9" name="îšḷîḋe"/>
            <p:cNvGrpSpPr/>
            <p:nvPr/>
          </p:nvGrpSpPr>
          <p:grpSpPr>
            <a:xfrm>
              <a:off x="4658028" y="2439000"/>
              <a:ext cx="2875945" cy="1692627"/>
              <a:chOff x="4134786" y="2178767"/>
              <a:chExt cx="2875945" cy="1692627"/>
            </a:xfrm>
          </p:grpSpPr>
          <p:grpSp>
            <p:nvGrpSpPr>
              <p:cNvPr id="18" name="ïṧľîďé"/>
              <p:cNvGrpSpPr/>
              <p:nvPr/>
            </p:nvGrpSpPr>
            <p:grpSpPr>
              <a:xfrm>
                <a:off x="4786681" y="2178767"/>
                <a:ext cx="1339119" cy="1106078"/>
                <a:chOff x="10065135" y="1972855"/>
                <a:chExt cx="1339119" cy="1106078"/>
              </a:xfrm>
            </p:grpSpPr>
            <p:sp>
              <p:nvSpPr>
                <p:cNvPr id="22" name="ïšḻîḓê"/>
                <p:cNvSpPr/>
                <p:nvPr/>
              </p:nvSpPr>
              <p:spPr>
                <a:xfrm>
                  <a:off x="10298172" y="1972855"/>
                  <a:ext cx="1106082" cy="1106078"/>
                </a:xfrm>
                <a:prstGeom prst="ellipse">
                  <a:avLst/>
                </a:prstGeom>
                <a:solidFill>
                  <a:schemeClr val="accent3"/>
                </a:solidFill>
                <a:ln w="1016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3" name="íṥlïḋè"/>
                <p:cNvSpPr/>
                <p:nvPr/>
              </p:nvSpPr>
              <p:spPr bwMode="auto">
                <a:xfrm>
                  <a:off x="10536513" y="2223148"/>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sp>
              <p:nvSpPr>
                <p:cNvPr id="24" name="îṣ1íḋê"/>
                <p:cNvSpPr/>
                <p:nvPr/>
              </p:nvSpPr>
              <p:spPr>
                <a:xfrm>
                  <a:off x="10065135" y="2349787"/>
                  <a:ext cx="352208" cy="352212"/>
                </a:xfrm>
                <a:prstGeom prst="ellipse">
                  <a:avLst/>
                </a:prstGeom>
                <a:solidFill>
                  <a:schemeClr val="accent3">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grpSp>
          <p:sp>
            <p:nvSpPr>
              <p:cNvPr id="21" name="ïŝḷidê"/>
              <p:cNvSpPr txBox="1"/>
              <p:nvPr/>
            </p:nvSpPr>
            <p:spPr bwMode="auto">
              <a:xfrm>
                <a:off x="4134786" y="3452160"/>
                <a:ext cx="2875945"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dirty="0">
                    <a:solidFill>
                      <a:schemeClr val="accent3"/>
                    </a:solidFill>
                  </a:rPr>
                  <a:t>Replay </a:t>
                </a:r>
                <a:r>
                  <a:rPr lang="zh-CN" altLang="en-US" dirty="0">
                    <a:solidFill>
                      <a:schemeClr val="accent3"/>
                    </a:solidFill>
                  </a:rPr>
                  <a:t>训练</a:t>
                </a:r>
                <a:endParaRPr lang="zh-CN" altLang="en-US" dirty="0">
                  <a:solidFill>
                    <a:schemeClr val="accent3"/>
                  </a:solidFill>
                </a:endParaRPr>
              </a:p>
            </p:txBody>
          </p:sp>
        </p:grpSp>
        <p:sp>
          <p:nvSpPr>
            <p:cNvPr id="16" name="ïşļîḓé"/>
            <p:cNvSpPr/>
            <p:nvPr/>
          </p:nvSpPr>
          <p:spPr bwMode="auto">
            <a:xfrm>
              <a:off x="9566938" y="2689293"/>
              <a:ext cx="629400" cy="605491"/>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grpSp>
      <p:sp>
        <p:nvSpPr>
          <p:cNvPr id="32" name="îšlîḑe"/>
          <p:cNvSpPr/>
          <p:nvPr/>
        </p:nvSpPr>
        <p:spPr>
          <a:xfrm>
            <a:off x="3362790" y="3134406"/>
            <a:ext cx="175935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生成当日价格</a:t>
            </a:r>
            <a:endParaRPr kumimoji="1" lang="zh-CN" altLang="en-US" b="1" dirty="0">
              <a:solidFill>
                <a:schemeClr val="tx1"/>
              </a:solidFill>
            </a:endParaRPr>
          </a:p>
        </p:txBody>
      </p:sp>
      <p:cxnSp>
        <p:nvCxnSpPr>
          <p:cNvPr id="33" name="直接连接符 32"/>
          <p:cNvCxnSpPr>
            <a:stCxn id="32" idx="2"/>
          </p:cNvCxnSpPr>
          <p:nvPr/>
        </p:nvCxnSpPr>
        <p:spPr>
          <a:xfrm flipH="1">
            <a:off x="4242435" y="3549650"/>
            <a:ext cx="635" cy="387985"/>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34" name="îšlîḑe"/>
          <p:cNvSpPr/>
          <p:nvPr/>
        </p:nvSpPr>
        <p:spPr>
          <a:xfrm>
            <a:off x="3043555" y="3937000"/>
            <a:ext cx="2397125"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客流生成并结算收益</a:t>
            </a:r>
            <a:endParaRPr kumimoji="1" lang="zh-CN" altLang="en-US" b="1" dirty="0">
              <a:solidFill>
                <a:schemeClr val="tx1"/>
              </a:solidFill>
            </a:endParaRPr>
          </a:p>
        </p:txBody>
      </p:sp>
      <p:sp>
        <p:nvSpPr>
          <p:cNvPr id="35" name="îšlîḑe"/>
          <p:cNvSpPr/>
          <p:nvPr/>
        </p:nvSpPr>
        <p:spPr>
          <a:xfrm>
            <a:off x="2971800" y="4766310"/>
            <a:ext cx="2541270"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返回</a:t>
            </a:r>
            <a:r>
              <a:rPr kumimoji="1" lang="en-US" altLang="zh-CN" b="1" dirty="0">
                <a:solidFill>
                  <a:schemeClr val="tx1"/>
                </a:solidFill>
              </a:rPr>
              <a:t>reward</a:t>
            </a:r>
            <a:r>
              <a:rPr kumimoji="1" lang="zh-CN" altLang="en-US" b="1" dirty="0">
                <a:solidFill>
                  <a:schemeClr val="tx1"/>
                </a:solidFill>
              </a:rPr>
              <a:t>与下一状态</a:t>
            </a:r>
            <a:endParaRPr kumimoji="1" lang="zh-CN" altLang="en-US" b="1" dirty="0">
              <a:solidFill>
                <a:schemeClr val="tx1"/>
              </a:solidFill>
            </a:endParaRPr>
          </a:p>
        </p:txBody>
      </p:sp>
      <p:cxnSp>
        <p:nvCxnSpPr>
          <p:cNvPr id="36" name="直接连接符 35"/>
          <p:cNvCxnSpPr>
            <a:stCxn id="34" idx="2"/>
            <a:endCxn id="35" idx="0"/>
          </p:cNvCxnSpPr>
          <p:nvPr/>
        </p:nvCxnSpPr>
        <p:spPr>
          <a:xfrm>
            <a:off x="4242435" y="4352925"/>
            <a:ext cx="0" cy="413385"/>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38" idx="2"/>
            <a:endCxn id="32" idx="1"/>
          </p:cNvCxnSpPr>
          <p:nvPr/>
        </p:nvCxnSpPr>
        <p:spPr>
          <a:xfrm rot="5400000" flipH="1">
            <a:off x="2464435" y="4240530"/>
            <a:ext cx="2676525" cy="879475"/>
          </a:xfrm>
          <a:prstGeom prst="bentConnector4">
            <a:avLst>
              <a:gd name="adj1" fmla="val -8897"/>
              <a:gd name="adj2" fmla="val 214440"/>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38" name="îšlîḑe"/>
          <p:cNvSpPr/>
          <p:nvPr/>
        </p:nvSpPr>
        <p:spPr>
          <a:xfrm>
            <a:off x="2594610" y="5602605"/>
            <a:ext cx="3295650"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记录（</a:t>
            </a:r>
            <a:r>
              <a:rPr kumimoji="1" lang="en-US" altLang="zh-CN" b="1" dirty="0">
                <a:solidFill>
                  <a:schemeClr val="tx1"/>
                </a:solidFill>
              </a:rPr>
              <a:t>s, a, r, s'</a:t>
            </a:r>
            <a:r>
              <a:rPr kumimoji="1" lang="zh-CN" altLang="en-US" b="1" dirty="0">
                <a:solidFill>
                  <a:schemeClr val="tx1"/>
                </a:solidFill>
              </a:rPr>
              <a:t>），存入</a:t>
            </a:r>
            <a:r>
              <a:rPr kumimoji="1" lang="en-US" altLang="zh-CN" b="1" dirty="0">
                <a:solidFill>
                  <a:schemeClr val="tx1"/>
                </a:solidFill>
              </a:rPr>
              <a:t>Mem</a:t>
            </a:r>
            <a:endParaRPr kumimoji="1" lang="en-US" altLang="zh-CN" b="1" dirty="0">
              <a:solidFill>
                <a:schemeClr val="tx1"/>
              </a:solidFill>
            </a:endParaRPr>
          </a:p>
        </p:txBody>
      </p:sp>
      <p:cxnSp>
        <p:nvCxnSpPr>
          <p:cNvPr id="39" name="直接连接符 38"/>
          <p:cNvCxnSpPr/>
          <p:nvPr/>
        </p:nvCxnSpPr>
        <p:spPr>
          <a:xfrm>
            <a:off x="4242435" y="5189220"/>
            <a:ext cx="0" cy="413385"/>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40" name="îšlîḑe"/>
          <p:cNvSpPr/>
          <p:nvPr/>
        </p:nvSpPr>
        <p:spPr>
          <a:xfrm>
            <a:off x="6479540" y="3937000"/>
            <a:ext cx="3096260"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计算</a:t>
            </a:r>
            <a:r>
              <a:rPr kumimoji="1" lang="en-US" altLang="zh-CN" b="1" dirty="0">
                <a:solidFill>
                  <a:schemeClr val="tx1"/>
                </a:solidFill>
              </a:rPr>
              <a:t>actor loss</a:t>
            </a:r>
            <a:r>
              <a:rPr kumimoji="1" lang="zh-CN" altLang="en-US" b="1" dirty="0">
                <a:solidFill>
                  <a:schemeClr val="tx1"/>
                </a:solidFill>
              </a:rPr>
              <a:t>与</a:t>
            </a:r>
            <a:r>
              <a:rPr kumimoji="1" lang="en-US" altLang="zh-CN" b="1" dirty="0">
                <a:solidFill>
                  <a:schemeClr val="tx1"/>
                </a:solidFill>
              </a:rPr>
              <a:t>critic loss</a:t>
            </a:r>
            <a:endParaRPr kumimoji="1" lang="en-US" altLang="zh-CN" b="1" dirty="0">
              <a:solidFill>
                <a:schemeClr val="tx1"/>
              </a:solidFill>
            </a:endParaRPr>
          </a:p>
        </p:txBody>
      </p:sp>
      <p:sp>
        <p:nvSpPr>
          <p:cNvPr id="41" name="îšlîḑe"/>
          <p:cNvSpPr/>
          <p:nvPr/>
        </p:nvSpPr>
        <p:spPr>
          <a:xfrm>
            <a:off x="6405245" y="4766310"/>
            <a:ext cx="3245485"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反向传播，更新</a:t>
            </a:r>
            <a:r>
              <a:rPr kumimoji="1" lang="en-US" altLang="zh-CN" b="1" dirty="0">
                <a:solidFill>
                  <a:schemeClr val="tx1"/>
                </a:solidFill>
              </a:rPr>
              <a:t>main net</a:t>
            </a:r>
            <a:r>
              <a:rPr kumimoji="1" lang="zh-CN" altLang="en-US" b="1" dirty="0">
                <a:solidFill>
                  <a:schemeClr val="tx1"/>
                </a:solidFill>
              </a:rPr>
              <a:t>参数</a:t>
            </a:r>
            <a:endParaRPr kumimoji="1" lang="zh-CN" altLang="en-US" b="1" dirty="0">
              <a:solidFill>
                <a:schemeClr val="tx1"/>
              </a:solidFill>
            </a:endParaRPr>
          </a:p>
        </p:txBody>
      </p:sp>
      <p:sp>
        <p:nvSpPr>
          <p:cNvPr id="42" name="îšlîḑe"/>
          <p:cNvSpPr/>
          <p:nvPr/>
        </p:nvSpPr>
        <p:spPr>
          <a:xfrm>
            <a:off x="6405245" y="5602605"/>
            <a:ext cx="3245485"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软更新</a:t>
            </a:r>
            <a:r>
              <a:rPr kumimoji="1" lang="en-US" altLang="zh-CN" b="1" dirty="0">
                <a:solidFill>
                  <a:schemeClr val="tx1"/>
                </a:solidFill>
              </a:rPr>
              <a:t>target</a:t>
            </a:r>
            <a:r>
              <a:rPr kumimoji="1" lang="zh-CN" altLang="en-US" b="1" dirty="0">
                <a:solidFill>
                  <a:schemeClr val="tx1"/>
                </a:solidFill>
              </a:rPr>
              <a:t>参数</a:t>
            </a:r>
            <a:endParaRPr kumimoji="1" lang="zh-CN" altLang="en-US" b="1" dirty="0">
              <a:solidFill>
                <a:schemeClr val="tx1"/>
              </a:solidFill>
            </a:endParaRPr>
          </a:p>
        </p:txBody>
      </p:sp>
      <p:cxnSp>
        <p:nvCxnSpPr>
          <p:cNvPr id="43" name="直接连接符 42"/>
          <p:cNvCxnSpPr>
            <a:stCxn id="40" idx="2"/>
            <a:endCxn id="41" idx="0"/>
          </p:cNvCxnSpPr>
          <p:nvPr/>
        </p:nvCxnSpPr>
        <p:spPr>
          <a:xfrm>
            <a:off x="8027670" y="4352925"/>
            <a:ext cx="635" cy="413385"/>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2"/>
            <a:endCxn id="42" idx="0"/>
          </p:cNvCxnSpPr>
          <p:nvPr/>
        </p:nvCxnSpPr>
        <p:spPr>
          <a:xfrm>
            <a:off x="8028305" y="5182235"/>
            <a:ext cx="0" cy="420370"/>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45" name="îšlîḑe"/>
          <p:cNvSpPr/>
          <p:nvPr/>
        </p:nvSpPr>
        <p:spPr>
          <a:xfrm>
            <a:off x="6480175" y="3134360"/>
            <a:ext cx="3096260"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从</a:t>
            </a:r>
            <a:r>
              <a:rPr kumimoji="1" lang="en-US" altLang="zh-CN" b="1" dirty="0">
                <a:solidFill>
                  <a:schemeClr val="tx1"/>
                </a:solidFill>
              </a:rPr>
              <a:t>Memory</a:t>
            </a:r>
            <a:r>
              <a:rPr kumimoji="1" lang="zh-CN" altLang="en-US" b="1" dirty="0">
                <a:solidFill>
                  <a:schemeClr val="tx1"/>
                </a:solidFill>
              </a:rPr>
              <a:t>中采样数据</a:t>
            </a:r>
            <a:endParaRPr kumimoji="1" lang="zh-CN" altLang="en-US" b="1" dirty="0">
              <a:solidFill>
                <a:schemeClr val="tx1"/>
              </a:solidFill>
            </a:endParaRPr>
          </a:p>
        </p:txBody>
      </p:sp>
      <p:cxnSp>
        <p:nvCxnSpPr>
          <p:cNvPr id="46" name="直接连接符 45"/>
          <p:cNvCxnSpPr>
            <a:stCxn id="45" idx="2"/>
            <a:endCxn id="40" idx="0"/>
          </p:cNvCxnSpPr>
          <p:nvPr/>
        </p:nvCxnSpPr>
        <p:spPr>
          <a:xfrm flipH="1">
            <a:off x="8027670" y="3550285"/>
            <a:ext cx="635" cy="386715"/>
          </a:xfrm>
          <a:prstGeom prst="line">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2" idx="2"/>
            <a:endCxn id="45" idx="3"/>
          </p:cNvCxnSpPr>
          <p:nvPr/>
        </p:nvCxnSpPr>
        <p:spPr>
          <a:xfrm rot="5400000" flipH="1" flipV="1">
            <a:off x="7464425" y="3906520"/>
            <a:ext cx="2675890" cy="1548130"/>
          </a:xfrm>
          <a:prstGeom prst="bentConnector4">
            <a:avLst>
              <a:gd name="adj1" fmla="val -8899"/>
              <a:gd name="adj2" fmla="val 120180"/>
            </a:avLst>
          </a:prstGeom>
          <a:ln w="3175" cap="rnd">
            <a:solidFill>
              <a:schemeClr val="bg1">
                <a:lumMod val="75000"/>
              </a:schemeClr>
            </a:solidFill>
            <a:round/>
            <a:headEnd type="none"/>
            <a:tailEnd type="stealth"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normAutofit/>
          </a:bodyPr>
          <a:lstStyle/>
          <a:p>
            <a:r>
              <a:rPr lang="zh-CN" altLang="en-US" sz="3200" dirty="0"/>
              <a:t>四、分析与总结</a:t>
            </a:r>
            <a:endParaRPr lang="zh-CN" altLang="en-US" sz="32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/04</a:t>
            </a:r>
            <a:endParaRPr lang="zh-CN" altLang="en-US" spc="100" dirty="0">
              <a:solidFill>
                <a:schemeClr val="accent1"/>
              </a:solidFill>
              <a:latin typeface="Impact" panose="020B0806030902050204" pitchFamily="34" charset="0"/>
              <a:cs typeface="Arial" panose="020B060402020209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a:t>
            </a:r>
            <a:r>
              <a:rPr lang="en-US" altLang="zh-CN" dirty="0"/>
              <a:t>RL Dynamic Pricing</a:t>
            </a:r>
            <a:r>
              <a:rPr lang="zh-CN" altLang="en-US" dirty="0"/>
              <a:t>结果与分析</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ïṡḻî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8933180" y="1241425"/>
            <a:ext cx="2588260" cy="4781550"/>
            <a:chOff x="4802096" y="1168399"/>
            <a:chExt cx="2587809" cy="4781497"/>
          </a:xfrm>
        </p:grpSpPr>
        <p:sp>
          <p:nvSpPr>
            <p:cNvPr id="13" name="ïṩľíḍe"/>
            <p:cNvSpPr/>
            <p:nvPr/>
          </p:nvSpPr>
          <p:spPr bwMode="auto">
            <a:xfrm>
              <a:off x="6100958" y="1168399"/>
              <a:ext cx="172273" cy="868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4" name="îṡlíḍé"/>
            <p:cNvSpPr/>
            <p:nvPr/>
          </p:nvSpPr>
          <p:spPr bwMode="auto">
            <a:xfrm>
              <a:off x="6100958" y="1168399"/>
              <a:ext cx="172273" cy="8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5" name="ïṧḻíḍê"/>
            <p:cNvSpPr/>
            <p:nvPr/>
          </p:nvSpPr>
          <p:spPr bwMode="auto">
            <a:xfrm>
              <a:off x="6100958" y="1587307"/>
              <a:ext cx="172273" cy="250353"/>
            </a:xfrm>
            <a:custGeom>
              <a:avLst/>
              <a:gdLst>
                <a:gd name="T0" fmla="*/ 59 w 59"/>
                <a:gd name="T1" fmla="*/ 0 h 85"/>
                <a:gd name="T2" fmla="*/ 13 w 59"/>
                <a:gd name="T3" fmla="*/ 26 h 85"/>
                <a:gd name="T4" fmla="*/ 0 w 59"/>
                <a:gd name="T5" fmla="*/ 24 h 85"/>
                <a:gd name="T6" fmla="*/ 0 w 59"/>
                <a:gd name="T7" fmla="*/ 85 h 85"/>
                <a:gd name="T8" fmla="*/ 29 w 59"/>
                <a:gd name="T9" fmla="*/ 83 h 85"/>
                <a:gd name="T10" fmla="*/ 29 w 59"/>
                <a:gd name="T11" fmla="*/ 83 h 85"/>
                <a:gd name="T12" fmla="*/ 29 w 59"/>
                <a:gd name="T13" fmla="*/ 83 h 85"/>
                <a:gd name="T14" fmla="*/ 29 w 59"/>
                <a:gd name="T15" fmla="*/ 83 h 85"/>
                <a:gd name="T16" fmla="*/ 29 w 59"/>
                <a:gd name="T17" fmla="*/ 83 h 85"/>
                <a:gd name="T18" fmla="*/ 29 w 59"/>
                <a:gd name="T19" fmla="*/ 83 h 85"/>
                <a:gd name="T20" fmla="*/ 29 w 59"/>
                <a:gd name="T21" fmla="*/ 83 h 85"/>
                <a:gd name="T22" fmla="*/ 29 w 59"/>
                <a:gd name="T23" fmla="*/ 83 h 85"/>
                <a:gd name="T24" fmla="*/ 30 w 59"/>
                <a:gd name="T25" fmla="*/ 83 h 85"/>
                <a:gd name="T26" fmla="*/ 30 w 59"/>
                <a:gd name="T27" fmla="*/ 83 h 85"/>
                <a:gd name="T28" fmla="*/ 30 w 59"/>
                <a:gd name="T29" fmla="*/ 83 h 85"/>
                <a:gd name="T30" fmla="*/ 30 w 59"/>
                <a:gd name="T31" fmla="*/ 83 h 85"/>
                <a:gd name="T32" fmla="*/ 30 w 59"/>
                <a:gd name="T33" fmla="*/ 83 h 85"/>
                <a:gd name="T34" fmla="*/ 30 w 59"/>
                <a:gd name="T35" fmla="*/ 83 h 85"/>
                <a:gd name="T36" fmla="*/ 30 w 59"/>
                <a:gd name="T37" fmla="*/ 83 h 85"/>
                <a:gd name="T38" fmla="*/ 30 w 59"/>
                <a:gd name="T39" fmla="*/ 83 h 85"/>
                <a:gd name="T40" fmla="*/ 30 w 59"/>
                <a:gd name="T41" fmla="*/ 83 h 85"/>
                <a:gd name="T42" fmla="*/ 30 w 59"/>
                <a:gd name="T43" fmla="*/ 83 h 85"/>
                <a:gd name="T44" fmla="*/ 30 w 59"/>
                <a:gd name="T45" fmla="*/ 83 h 85"/>
                <a:gd name="T46" fmla="*/ 30 w 59"/>
                <a:gd name="T47" fmla="*/ 83 h 85"/>
                <a:gd name="T48" fmla="*/ 30 w 59"/>
                <a:gd name="T49" fmla="*/ 83 h 85"/>
                <a:gd name="T50" fmla="*/ 30 w 59"/>
                <a:gd name="T51" fmla="*/ 83 h 85"/>
                <a:gd name="T52" fmla="*/ 31 w 59"/>
                <a:gd name="T53" fmla="*/ 83 h 85"/>
                <a:gd name="T54" fmla="*/ 31 w 59"/>
                <a:gd name="T55" fmla="*/ 83 h 85"/>
                <a:gd name="T56" fmla="*/ 31 w 59"/>
                <a:gd name="T57" fmla="*/ 83 h 85"/>
                <a:gd name="T58" fmla="*/ 31 w 59"/>
                <a:gd name="T59" fmla="*/ 83 h 85"/>
                <a:gd name="T60" fmla="*/ 31 w 59"/>
                <a:gd name="T61" fmla="*/ 83 h 85"/>
                <a:gd name="T62" fmla="*/ 31 w 59"/>
                <a:gd name="T63" fmla="*/ 83 h 85"/>
                <a:gd name="T64" fmla="*/ 59 w 59"/>
                <a:gd name="T65" fmla="*/ 85 h 85"/>
                <a:gd name="T66" fmla="*/ 59 w 59"/>
                <a:gd name="T6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85">
                  <a:moveTo>
                    <a:pt x="59" y="0"/>
                  </a:moveTo>
                  <a:cubicBezTo>
                    <a:pt x="50" y="17"/>
                    <a:pt x="31" y="26"/>
                    <a:pt x="13" y="26"/>
                  </a:cubicBezTo>
                  <a:cubicBezTo>
                    <a:pt x="8" y="26"/>
                    <a:pt x="4" y="25"/>
                    <a:pt x="0" y="24"/>
                  </a:cubicBezTo>
                  <a:cubicBezTo>
                    <a:pt x="0" y="85"/>
                    <a:pt x="0" y="85"/>
                    <a:pt x="0" y="85"/>
                  </a:cubicBezTo>
                  <a:cubicBezTo>
                    <a:pt x="10" y="84"/>
                    <a:pt x="19" y="83"/>
                    <a:pt x="29" y="83"/>
                  </a:cubicBezTo>
                  <a:cubicBezTo>
                    <a:pt x="29" y="83"/>
                    <a:pt x="29" y="83"/>
                    <a:pt x="29" y="83"/>
                  </a:cubicBezTo>
                  <a:cubicBezTo>
                    <a:pt x="29" y="83"/>
                    <a:pt x="29" y="83"/>
                    <a:pt x="29" y="83"/>
                  </a:cubicBezTo>
                  <a:cubicBezTo>
                    <a:pt x="29" y="83"/>
                    <a:pt x="29" y="83"/>
                    <a:pt x="29" y="83"/>
                  </a:cubicBezTo>
                  <a:cubicBezTo>
                    <a:pt x="29" y="83"/>
                    <a:pt x="29" y="83"/>
                    <a:pt x="29" y="83"/>
                  </a:cubicBezTo>
                  <a:cubicBezTo>
                    <a:pt x="29" y="83"/>
                    <a:pt x="29" y="83"/>
                    <a:pt x="29" y="83"/>
                  </a:cubicBezTo>
                  <a:cubicBezTo>
                    <a:pt x="29" y="83"/>
                    <a:pt x="29" y="83"/>
                    <a:pt x="29" y="83"/>
                  </a:cubicBezTo>
                  <a:cubicBezTo>
                    <a:pt x="29" y="83"/>
                    <a:pt x="29" y="83"/>
                    <a:pt x="29" y="83"/>
                  </a:cubicBezTo>
                  <a:cubicBezTo>
                    <a:pt x="29"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0" y="83"/>
                    <a:pt x="30" y="83"/>
                    <a:pt x="30" y="83"/>
                  </a:cubicBezTo>
                  <a:cubicBezTo>
                    <a:pt x="31" y="83"/>
                    <a:pt x="31" y="83"/>
                    <a:pt x="31" y="83"/>
                  </a:cubicBezTo>
                  <a:cubicBezTo>
                    <a:pt x="31" y="83"/>
                    <a:pt x="31" y="83"/>
                    <a:pt x="31" y="83"/>
                  </a:cubicBezTo>
                  <a:cubicBezTo>
                    <a:pt x="31" y="83"/>
                    <a:pt x="31" y="83"/>
                    <a:pt x="31" y="83"/>
                  </a:cubicBezTo>
                  <a:cubicBezTo>
                    <a:pt x="31" y="83"/>
                    <a:pt x="31" y="83"/>
                    <a:pt x="31" y="83"/>
                  </a:cubicBezTo>
                  <a:cubicBezTo>
                    <a:pt x="31" y="83"/>
                    <a:pt x="31" y="83"/>
                    <a:pt x="31" y="83"/>
                  </a:cubicBezTo>
                  <a:cubicBezTo>
                    <a:pt x="31" y="83"/>
                    <a:pt x="31" y="83"/>
                    <a:pt x="31" y="83"/>
                  </a:cubicBezTo>
                  <a:cubicBezTo>
                    <a:pt x="40" y="83"/>
                    <a:pt x="50" y="83"/>
                    <a:pt x="59" y="85"/>
                  </a:cubicBezTo>
                  <a:cubicBezTo>
                    <a:pt x="59" y="0"/>
                    <a:pt x="59" y="0"/>
                    <a:pt x="59" y="0"/>
                  </a:cubicBezTo>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isḻïďê"/>
            <p:cNvSpPr/>
            <p:nvPr/>
          </p:nvSpPr>
          <p:spPr bwMode="auto">
            <a:xfrm>
              <a:off x="5563070" y="5340125"/>
              <a:ext cx="64447" cy="311083"/>
            </a:xfrm>
            <a:custGeom>
              <a:avLst/>
              <a:gdLst>
                <a:gd name="T0" fmla="*/ 10 w 22"/>
                <a:gd name="T1" fmla="*/ 0 h 106"/>
                <a:gd name="T2" fmla="*/ 10 w 22"/>
                <a:gd name="T3" fmla="*/ 5 h 106"/>
                <a:gd name="T4" fmla="*/ 11 w 22"/>
                <a:gd name="T5" fmla="*/ 11 h 106"/>
                <a:gd name="T6" fmla="*/ 11 w 22"/>
                <a:gd name="T7" fmla="*/ 18 h 106"/>
                <a:gd name="T8" fmla="*/ 12 w 22"/>
                <a:gd name="T9" fmla="*/ 35 h 106"/>
                <a:gd name="T10" fmla="*/ 12 w 22"/>
                <a:gd name="T11" fmla="*/ 39 h 106"/>
                <a:gd name="T12" fmla="*/ 12 w 22"/>
                <a:gd name="T13" fmla="*/ 44 h 106"/>
                <a:gd name="T14" fmla="*/ 13 w 22"/>
                <a:gd name="T15" fmla="*/ 54 h 106"/>
                <a:gd name="T16" fmla="*/ 13 w 22"/>
                <a:gd name="T17" fmla="*/ 64 h 106"/>
                <a:gd name="T18" fmla="*/ 14 w 22"/>
                <a:gd name="T19" fmla="*/ 73 h 106"/>
                <a:gd name="T20" fmla="*/ 16 w 22"/>
                <a:gd name="T21" fmla="*/ 82 h 106"/>
                <a:gd name="T22" fmla="*/ 17 w 22"/>
                <a:gd name="T23" fmla="*/ 90 h 106"/>
                <a:gd name="T24" fmla="*/ 19 w 22"/>
                <a:gd name="T25" fmla="*/ 96 h 106"/>
                <a:gd name="T26" fmla="*/ 21 w 22"/>
                <a:gd name="T27" fmla="*/ 101 h 106"/>
                <a:gd name="T28" fmla="*/ 22 w 22"/>
                <a:gd name="T29" fmla="*/ 106 h 106"/>
                <a:gd name="T30" fmla="*/ 19 w 22"/>
                <a:gd name="T31" fmla="*/ 102 h 106"/>
                <a:gd name="T32" fmla="*/ 15 w 22"/>
                <a:gd name="T33" fmla="*/ 98 h 106"/>
                <a:gd name="T34" fmla="*/ 11 w 22"/>
                <a:gd name="T35" fmla="*/ 92 h 106"/>
                <a:gd name="T36" fmla="*/ 7 w 22"/>
                <a:gd name="T37" fmla="*/ 84 h 106"/>
                <a:gd name="T38" fmla="*/ 4 w 22"/>
                <a:gd name="T39" fmla="*/ 75 h 106"/>
                <a:gd name="T40" fmla="*/ 2 w 22"/>
                <a:gd name="T41" fmla="*/ 65 h 106"/>
                <a:gd name="T42" fmla="*/ 1 w 22"/>
                <a:gd name="T43" fmla="*/ 55 h 106"/>
                <a:gd name="T44" fmla="*/ 1 w 22"/>
                <a:gd name="T45" fmla="*/ 44 h 106"/>
                <a:gd name="T46" fmla="*/ 1 w 22"/>
                <a:gd name="T47" fmla="*/ 34 h 106"/>
                <a:gd name="T48" fmla="*/ 4 w 22"/>
                <a:gd name="T49" fmla="*/ 17 h 106"/>
                <a:gd name="T50" fmla="*/ 8 w 22"/>
                <a:gd name="T51" fmla="*/ 5 h 106"/>
                <a:gd name="T52" fmla="*/ 10 w 22"/>
                <a:gd name="T5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06">
                  <a:moveTo>
                    <a:pt x="10" y="0"/>
                  </a:moveTo>
                  <a:cubicBezTo>
                    <a:pt x="10" y="0"/>
                    <a:pt x="10" y="2"/>
                    <a:pt x="10" y="5"/>
                  </a:cubicBezTo>
                  <a:cubicBezTo>
                    <a:pt x="10" y="7"/>
                    <a:pt x="11" y="9"/>
                    <a:pt x="11" y="11"/>
                  </a:cubicBezTo>
                  <a:cubicBezTo>
                    <a:pt x="11" y="13"/>
                    <a:pt x="11" y="15"/>
                    <a:pt x="11" y="18"/>
                  </a:cubicBezTo>
                  <a:cubicBezTo>
                    <a:pt x="11" y="23"/>
                    <a:pt x="11" y="28"/>
                    <a:pt x="12" y="35"/>
                  </a:cubicBezTo>
                  <a:cubicBezTo>
                    <a:pt x="12" y="36"/>
                    <a:pt x="12" y="38"/>
                    <a:pt x="12" y="39"/>
                  </a:cubicBezTo>
                  <a:cubicBezTo>
                    <a:pt x="12" y="41"/>
                    <a:pt x="12" y="43"/>
                    <a:pt x="12" y="44"/>
                  </a:cubicBezTo>
                  <a:cubicBezTo>
                    <a:pt x="12" y="47"/>
                    <a:pt x="12" y="51"/>
                    <a:pt x="13" y="54"/>
                  </a:cubicBezTo>
                  <a:cubicBezTo>
                    <a:pt x="13" y="57"/>
                    <a:pt x="13" y="60"/>
                    <a:pt x="13" y="64"/>
                  </a:cubicBezTo>
                  <a:cubicBezTo>
                    <a:pt x="14" y="67"/>
                    <a:pt x="14" y="70"/>
                    <a:pt x="14" y="73"/>
                  </a:cubicBezTo>
                  <a:cubicBezTo>
                    <a:pt x="15" y="76"/>
                    <a:pt x="15" y="79"/>
                    <a:pt x="16" y="82"/>
                  </a:cubicBezTo>
                  <a:cubicBezTo>
                    <a:pt x="17" y="84"/>
                    <a:pt x="17" y="87"/>
                    <a:pt x="17" y="90"/>
                  </a:cubicBezTo>
                  <a:cubicBezTo>
                    <a:pt x="18" y="92"/>
                    <a:pt x="19" y="94"/>
                    <a:pt x="19" y="96"/>
                  </a:cubicBezTo>
                  <a:cubicBezTo>
                    <a:pt x="20" y="98"/>
                    <a:pt x="20" y="100"/>
                    <a:pt x="21" y="101"/>
                  </a:cubicBezTo>
                  <a:cubicBezTo>
                    <a:pt x="22" y="104"/>
                    <a:pt x="22" y="106"/>
                    <a:pt x="22" y="106"/>
                  </a:cubicBezTo>
                  <a:cubicBezTo>
                    <a:pt x="22" y="106"/>
                    <a:pt x="21" y="105"/>
                    <a:pt x="19" y="102"/>
                  </a:cubicBezTo>
                  <a:cubicBezTo>
                    <a:pt x="18" y="101"/>
                    <a:pt x="16" y="100"/>
                    <a:pt x="15" y="98"/>
                  </a:cubicBezTo>
                  <a:cubicBezTo>
                    <a:pt x="14" y="96"/>
                    <a:pt x="13" y="94"/>
                    <a:pt x="11" y="92"/>
                  </a:cubicBezTo>
                  <a:cubicBezTo>
                    <a:pt x="10" y="90"/>
                    <a:pt x="9" y="87"/>
                    <a:pt x="7" y="84"/>
                  </a:cubicBezTo>
                  <a:cubicBezTo>
                    <a:pt x="6" y="81"/>
                    <a:pt x="5" y="78"/>
                    <a:pt x="4" y="75"/>
                  </a:cubicBezTo>
                  <a:cubicBezTo>
                    <a:pt x="3" y="72"/>
                    <a:pt x="3" y="69"/>
                    <a:pt x="2" y="65"/>
                  </a:cubicBezTo>
                  <a:cubicBezTo>
                    <a:pt x="2" y="62"/>
                    <a:pt x="1" y="58"/>
                    <a:pt x="1" y="55"/>
                  </a:cubicBezTo>
                  <a:cubicBezTo>
                    <a:pt x="1" y="51"/>
                    <a:pt x="0" y="48"/>
                    <a:pt x="1" y="44"/>
                  </a:cubicBezTo>
                  <a:cubicBezTo>
                    <a:pt x="1" y="41"/>
                    <a:pt x="1" y="38"/>
                    <a:pt x="1" y="34"/>
                  </a:cubicBezTo>
                  <a:cubicBezTo>
                    <a:pt x="2" y="28"/>
                    <a:pt x="3" y="22"/>
                    <a:pt x="4" y="17"/>
                  </a:cubicBezTo>
                  <a:cubicBezTo>
                    <a:pt x="5" y="12"/>
                    <a:pt x="7" y="8"/>
                    <a:pt x="8" y="5"/>
                  </a:cubicBezTo>
                  <a:cubicBezTo>
                    <a:pt x="9" y="2"/>
                    <a:pt x="10" y="0"/>
                    <a:pt x="10" y="0"/>
                  </a:cubicBezTo>
                  <a:close/>
                </a:path>
              </a:pathLst>
            </a:custGeom>
            <a:solidFill>
              <a:srgbClr val="FFB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ïṡľîḑe"/>
            <p:cNvSpPr/>
            <p:nvPr/>
          </p:nvSpPr>
          <p:spPr bwMode="auto">
            <a:xfrm>
              <a:off x="4952061" y="5014171"/>
              <a:ext cx="425105" cy="141289"/>
            </a:xfrm>
            <a:custGeom>
              <a:avLst/>
              <a:gdLst>
                <a:gd name="T0" fmla="*/ 145 w 145"/>
                <a:gd name="T1" fmla="*/ 39 h 48"/>
                <a:gd name="T2" fmla="*/ 138 w 145"/>
                <a:gd name="T3" fmla="*/ 42 h 48"/>
                <a:gd name="T4" fmla="*/ 131 w 145"/>
                <a:gd name="T5" fmla="*/ 44 h 48"/>
                <a:gd name="T6" fmla="*/ 121 w 145"/>
                <a:gd name="T7" fmla="*/ 46 h 48"/>
                <a:gd name="T8" fmla="*/ 115 w 145"/>
                <a:gd name="T9" fmla="*/ 47 h 48"/>
                <a:gd name="T10" fmla="*/ 109 w 145"/>
                <a:gd name="T11" fmla="*/ 48 h 48"/>
                <a:gd name="T12" fmla="*/ 95 w 145"/>
                <a:gd name="T13" fmla="*/ 48 h 48"/>
                <a:gd name="T14" fmla="*/ 88 w 145"/>
                <a:gd name="T15" fmla="*/ 48 h 48"/>
                <a:gd name="T16" fmla="*/ 81 w 145"/>
                <a:gd name="T17" fmla="*/ 47 h 48"/>
                <a:gd name="T18" fmla="*/ 66 w 145"/>
                <a:gd name="T19" fmla="*/ 44 h 48"/>
                <a:gd name="T20" fmla="*/ 58 w 145"/>
                <a:gd name="T21" fmla="*/ 42 h 48"/>
                <a:gd name="T22" fmla="*/ 51 w 145"/>
                <a:gd name="T23" fmla="*/ 39 h 48"/>
                <a:gd name="T24" fmla="*/ 38 w 145"/>
                <a:gd name="T25" fmla="*/ 33 h 48"/>
                <a:gd name="T26" fmla="*/ 26 w 145"/>
                <a:gd name="T27" fmla="*/ 26 h 48"/>
                <a:gd name="T28" fmla="*/ 21 w 145"/>
                <a:gd name="T29" fmla="*/ 22 h 48"/>
                <a:gd name="T30" fmla="*/ 17 w 145"/>
                <a:gd name="T31" fmla="*/ 18 h 48"/>
                <a:gd name="T32" fmla="*/ 9 w 145"/>
                <a:gd name="T33" fmla="*/ 11 h 48"/>
                <a:gd name="T34" fmla="*/ 4 w 145"/>
                <a:gd name="T35" fmla="*/ 5 h 48"/>
                <a:gd name="T36" fmla="*/ 0 w 145"/>
                <a:gd name="T37" fmla="*/ 0 h 48"/>
                <a:gd name="T38" fmla="*/ 6 w 145"/>
                <a:gd name="T39" fmla="*/ 3 h 48"/>
                <a:gd name="T40" fmla="*/ 12 w 145"/>
                <a:gd name="T41" fmla="*/ 8 h 48"/>
                <a:gd name="T42" fmla="*/ 21 w 145"/>
                <a:gd name="T43" fmla="*/ 13 h 48"/>
                <a:gd name="T44" fmla="*/ 25 w 145"/>
                <a:gd name="T45" fmla="*/ 16 h 48"/>
                <a:gd name="T46" fmla="*/ 31 w 145"/>
                <a:gd name="T47" fmla="*/ 18 h 48"/>
                <a:gd name="T48" fmla="*/ 42 w 145"/>
                <a:gd name="T49" fmla="*/ 24 h 48"/>
                <a:gd name="T50" fmla="*/ 49 w 145"/>
                <a:gd name="T51" fmla="*/ 26 h 48"/>
                <a:gd name="T52" fmla="*/ 55 w 145"/>
                <a:gd name="T53" fmla="*/ 29 h 48"/>
                <a:gd name="T54" fmla="*/ 62 w 145"/>
                <a:gd name="T55" fmla="*/ 31 h 48"/>
                <a:gd name="T56" fmla="*/ 69 w 145"/>
                <a:gd name="T57" fmla="*/ 33 h 48"/>
                <a:gd name="T58" fmla="*/ 82 w 145"/>
                <a:gd name="T59" fmla="*/ 36 h 48"/>
                <a:gd name="T60" fmla="*/ 96 w 145"/>
                <a:gd name="T61" fmla="*/ 38 h 48"/>
                <a:gd name="T62" fmla="*/ 109 w 145"/>
                <a:gd name="T63" fmla="*/ 39 h 48"/>
                <a:gd name="T64" fmla="*/ 120 w 145"/>
                <a:gd name="T65" fmla="*/ 39 h 48"/>
                <a:gd name="T66" fmla="*/ 130 w 145"/>
                <a:gd name="T67" fmla="*/ 39 h 48"/>
                <a:gd name="T68" fmla="*/ 138 w 145"/>
                <a:gd name="T69" fmla="*/ 39 h 48"/>
                <a:gd name="T70" fmla="*/ 145 w 145"/>
                <a:gd name="T71"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48">
                  <a:moveTo>
                    <a:pt x="145" y="39"/>
                  </a:moveTo>
                  <a:cubicBezTo>
                    <a:pt x="145" y="39"/>
                    <a:pt x="143" y="40"/>
                    <a:pt x="138" y="42"/>
                  </a:cubicBezTo>
                  <a:cubicBezTo>
                    <a:pt x="136" y="42"/>
                    <a:pt x="134" y="43"/>
                    <a:pt x="131" y="44"/>
                  </a:cubicBezTo>
                  <a:cubicBezTo>
                    <a:pt x="128" y="45"/>
                    <a:pt x="125" y="46"/>
                    <a:pt x="121" y="46"/>
                  </a:cubicBezTo>
                  <a:cubicBezTo>
                    <a:pt x="119" y="46"/>
                    <a:pt x="117" y="47"/>
                    <a:pt x="115" y="47"/>
                  </a:cubicBezTo>
                  <a:cubicBezTo>
                    <a:pt x="113" y="47"/>
                    <a:pt x="111" y="47"/>
                    <a:pt x="109" y="48"/>
                  </a:cubicBezTo>
                  <a:cubicBezTo>
                    <a:pt x="104" y="48"/>
                    <a:pt x="100" y="48"/>
                    <a:pt x="95" y="48"/>
                  </a:cubicBezTo>
                  <a:cubicBezTo>
                    <a:pt x="93" y="48"/>
                    <a:pt x="90" y="48"/>
                    <a:pt x="88" y="48"/>
                  </a:cubicBezTo>
                  <a:cubicBezTo>
                    <a:pt x="85" y="47"/>
                    <a:pt x="83" y="47"/>
                    <a:pt x="81" y="47"/>
                  </a:cubicBezTo>
                  <a:cubicBezTo>
                    <a:pt x="76" y="46"/>
                    <a:pt x="71" y="45"/>
                    <a:pt x="66" y="44"/>
                  </a:cubicBezTo>
                  <a:cubicBezTo>
                    <a:pt x="58" y="42"/>
                    <a:pt x="58" y="42"/>
                    <a:pt x="58" y="42"/>
                  </a:cubicBezTo>
                  <a:cubicBezTo>
                    <a:pt x="56" y="41"/>
                    <a:pt x="54" y="40"/>
                    <a:pt x="51" y="39"/>
                  </a:cubicBezTo>
                  <a:cubicBezTo>
                    <a:pt x="46" y="38"/>
                    <a:pt x="42" y="35"/>
                    <a:pt x="38" y="33"/>
                  </a:cubicBezTo>
                  <a:cubicBezTo>
                    <a:pt x="33" y="31"/>
                    <a:pt x="30" y="28"/>
                    <a:pt x="26" y="26"/>
                  </a:cubicBezTo>
                  <a:cubicBezTo>
                    <a:pt x="24" y="25"/>
                    <a:pt x="23" y="24"/>
                    <a:pt x="21" y="22"/>
                  </a:cubicBezTo>
                  <a:cubicBezTo>
                    <a:pt x="19" y="21"/>
                    <a:pt x="18" y="20"/>
                    <a:pt x="17" y="18"/>
                  </a:cubicBezTo>
                  <a:cubicBezTo>
                    <a:pt x="14" y="16"/>
                    <a:pt x="11" y="14"/>
                    <a:pt x="9" y="11"/>
                  </a:cubicBezTo>
                  <a:cubicBezTo>
                    <a:pt x="7" y="9"/>
                    <a:pt x="6" y="7"/>
                    <a:pt x="4" y="5"/>
                  </a:cubicBezTo>
                  <a:cubicBezTo>
                    <a:pt x="1" y="2"/>
                    <a:pt x="0" y="0"/>
                    <a:pt x="0" y="0"/>
                  </a:cubicBezTo>
                  <a:cubicBezTo>
                    <a:pt x="0" y="0"/>
                    <a:pt x="2" y="1"/>
                    <a:pt x="6" y="3"/>
                  </a:cubicBezTo>
                  <a:cubicBezTo>
                    <a:pt x="8" y="5"/>
                    <a:pt x="10" y="6"/>
                    <a:pt x="12" y="8"/>
                  </a:cubicBezTo>
                  <a:cubicBezTo>
                    <a:pt x="15" y="9"/>
                    <a:pt x="18" y="11"/>
                    <a:pt x="21" y="13"/>
                  </a:cubicBezTo>
                  <a:cubicBezTo>
                    <a:pt x="22" y="14"/>
                    <a:pt x="24" y="15"/>
                    <a:pt x="25" y="16"/>
                  </a:cubicBezTo>
                  <a:cubicBezTo>
                    <a:pt x="27" y="17"/>
                    <a:pt x="29" y="17"/>
                    <a:pt x="31" y="18"/>
                  </a:cubicBezTo>
                  <a:cubicBezTo>
                    <a:pt x="34" y="20"/>
                    <a:pt x="38" y="22"/>
                    <a:pt x="42" y="24"/>
                  </a:cubicBezTo>
                  <a:cubicBezTo>
                    <a:pt x="44" y="25"/>
                    <a:pt x="46" y="25"/>
                    <a:pt x="49" y="26"/>
                  </a:cubicBezTo>
                  <a:cubicBezTo>
                    <a:pt x="51" y="27"/>
                    <a:pt x="53" y="28"/>
                    <a:pt x="55" y="29"/>
                  </a:cubicBezTo>
                  <a:cubicBezTo>
                    <a:pt x="57" y="29"/>
                    <a:pt x="59" y="30"/>
                    <a:pt x="62" y="31"/>
                  </a:cubicBezTo>
                  <a:cubicBezTo>
                    <a:pt x="69" y="33"/>
                    <a:pt x="69" y="33"/>
                    <a:pt x="69" y="33"/>
                  </a:cubicBezTo>
                  <a:cubicBezTo>
                    <a:pt x="73" y="34"/>
                    <a:pt x="78" y="35"/>
                    <a:pt x="82" y="36"/>
                  </a:cubicBezTo>
                  <a:cubicBezTo>
                    <a:pt x="87" y="36"/>
                    <a:pt x="91" y="37"/>
                    <a:pt x="96" y="38"/>
                  </a:cubicBezTo>
                  <a:cubicBezTo>
                    <a:pt x="100" y="38"/>
                    <a:pt x="105" y="39"/>
                    <a:pt x="109" y="39"/>
                  </a:cubicBezTo>
                  <a:cubicBezTo>
                    <a:pt x="113" y="39"/>
                    <a:pt x="117" y="39"/>
                    <a:pt x="120" y="39"/>
                  </a:cubicBezTo>
                  <a:cubicBezTo>
                    <a:pt x="124" y="40"/>
                    <a:pt x="127" y="39"/>
                    <a:pt x="130" y="39"/>
                  </a:cubicBezTo>
                  <a:cubicBezTo>
                    <a:pt x="133" y="39"/>
                    <a:pt x="136" y="39"/>
                    <a:pt x="138" y="39"/>
                  </a:cubicBezTo>
                  <a:cubicBezTo>
                    <a:pt x="142" y="39"/>
                    <a:pt x="145" y="39"/>
                    <a:pt x="145" y="39"/>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îṡ1íḑé"/>
            <p:cNvSpPr/>
            <p:nvPr/>
          </p:nvSpPr>
          <p:spPr bwMode="auto">
            <a:xfrm>
              <a:off x="5348659" y="5307901"/>
              <a:ext cx="99150" cy="545324"/>
            </a:xfrm>
            <a:custGeom>
              <a:avLst/>
              <a:gdLst>
                <a:gd name="T0" fmla="*/ 34 w 34"/>
                <a:gd name="T1" fmla="*/ 0 h 186"/>
                <a:gd name="T2" fmla="*/ 27 w 34"/>
                <a:gd name="T3" fmla="*/ 29 h 186"/>
                <a:gd name="T4" fmla="*/ 24 w 34"/>
                <a:gd name="T5" fmla="*/ 43 h 186"/>
                <a:gd name="T6" fmla="*/ 21 w 34"/>
                <a:gd name="T7" fmla="*/ 58 h 186"/>
                <a:gd name="T8" fmla="*/ 18 w 34"/>
                <a:gd name="T9" fmla="*/ 75 h 186"/>
                <a:gd name="T10" fmla="*/ 15 w 34"/>
                <a:gd name="T11" fmla="*/ 92 h 186"/>
                <a:gd name="T12" fmla="*/ 13 w 34"/>
                <a:gd name="T13" fmla="*/ 110 h 186"/>
                <a:gd name="T14" fmla="*/ 11 w 34"/>
                <a:gd name="T15" fmla="*/ 126 h 186"/>
                <a:gd name="T16" fmla="*/ 10 w 34"/>
                <a:gd name="T17" fmla="*/ 142 h 186"/>
                <a:gd name="T18" fmla="*/ 9 w 34"/>
                <a:gd name="T19" fmla="*/ 149 h 186"/>
                <a:gd name="T20" fmla="*/ 9 w 34"/>
                <a:gd name="T21" fmla="*/ 156 h 186"/>
                <a:gd name="T22" fmla="*/ 9 w 34"/>
                <a:gd name="T23" fmla="*/ 168 h 186"/>
                <a:gd name="T24" fmla="*/ 10 w 34"/>
                <a:gd name="T25" fmla="*/ 177 h 186"/>
                <a:gd name="T26" fmla="*/ 10 w 34"/>
                <a:gd name="T27" fmla="*/ 186 h 186"/>
                <a:gd name="T28" fmla="*/ 7 w 34"/>
                <a:gd name="T29" fmla="*/ 178 h 186"/>
                <a:gd name="T30" fmla="*/ 5 w 34"/>
                <a:gd name="T31" fmla="*/ 169 h 186"/>
                <a:gd name="T32" fmla="*/ 2 w 34"/>
                <a:gd name="T33" fmla="*/ 157 h 186"/>
                <a:gd name="T34" fmla="*/ 1 w 34"/>
                <a:gd name="T35" fmla="*/ 142 h 186"/>
                <a:gd name="T36" fmla="*/ 0 w 34"/>
                <a:gd name="T37" fmla="*/ 126 h 186"/>
                <a:gd name="T38" fmla="*/ 1 w 34"/>
                <a:gd name="T39" fmla="*/ 108 h 186"/>
                <a:gd name="T40" fmla="*/ 3 w 34"/>
                <a:gd name="T41" fmla="*/ 90 h 186"/>
                <a:gd name="T42" fmla="*/ 7 w 34"/>
                <a:gd name="T43" fmla="*/ 73 h 186"/>
                <a:gd name="T44" fmla="*/ 11 w 34"/>
                <a:gd name="T45" fmla="*/ 56 h 186"/>
                <a:gd name="T46" fmla="*/ 16 w 34"/>
                <a:gd name="T47" fmla="*/ 41 h 186"/>
                <a:gd name="T48" fmla="*/ 21 w 34"/>
                <a:gd name="T49" fmla="*/ 27 h 186"/>
                <a:gd name="T50" fmla="*/ 30 w 34"/>
                <a:gd name="T51" fmla="*/ 7 h 186"/>
                <a:gd name="T52" fmla="*/ 34 w 34"/>
                <a:gd name="T5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186">
                  <a:moveTo>
                    <a:pt x="34" y="0"/>
                  </a:moveTo>
                  <a:cubicBezTo>
                    <a:pt x="34" y="0"/>
                    <a:pt x="31" y="12"/>
                    <a:pt x="27" y="29"/>
                  </a:cubicBezTo>
                  <a:cubicBezTo>
                    <a:pt x="26" y="33"/>
                    <a:pt x="25" y="38"/>
                    <a:pt x="24" y="43"/>
                  </a:cubicBezTo>
                  <a:cubicBezTo>
                    <a:pt x="23" y="48"/>
                    <a:pt x="22" y="53"/>
                    <a:pt x="21" y="58"/>
                  </a:cubicBezTo>
                  <a:cubicBezTo>
                    <a:pt x="20" y="64"/>
                    <a:pt x="19" y="69"/>
                    <a:pt x="18" y="75"/>
                  </a:cubicBezTo>
                  <a:cubicBezTo>
                    <a:pt x="17" y="81"/>
                    <a:pt x="16" y="86"/>
                    <a:pt x="15" y="92"/>
                  </a:cubicBezTo>
                  <a:cubicBezTo>
                    <a:pt x="14" y="98"/>
                    <a:pt x="13" y="104"/>
                    <a:pt x="13" y="110"/>
                  </a:cubicBezTo>
                  <a:cubicBezTo>
                    <a:pt x="12" y="115"/>
                    <a:pt x="11" y="121"/>
                    <a:pt x="11" y="126"/>
                  </a:cubicBezTo>
                  <a:cubicBezTo>
                    <a:pt x="11" y="132"/>
                    <a:pt x="10" y="137"/>
                    <a:pt x="10" y="142"/>
                  </a:cubicBezTo>
                  <a:cubicBezTo>
                    <a:pt x="10" y="144"/>
                    <a:pt x="10" y="147"/>
                    <a:pt x="9" y="149"/>
                  </a:cubicBezTo>
                  <a:cubicBezTo>
                    <a:pt x="9" y="152"/>
                    <a:pt x="9" y="154"/>
                    <a:pt x="9" y="156"/>
                  </a:cubicBezTo>
                  <a:cubicBezTo>
                    <a:pt x="9" y="161"/>
                    <a:pt x="9" y="165"/>
                    <a:pt x="9" y="168"/>
                  </a:cubicBezTo>
                  <a:cubicBezTo>
                    <a:pt x="9" y="172"/>
                    <a:pt x="9" y="175"/>
                    <a:pt x="10" y="177"/>
                  </a:cubicBezTo>
                  <a:cubicBezTo>
                    <a:pt x="10" y="183"/>
                    <a:pt x="10" y="186"/>
                    <a:pt x="10" y="186"/>
                  </a:cubicBezTo>
                  <a:cubicBezTo>
                    <a:pt x="10" y="186"/>
                    <a:pt x="9" y="183"/>
                    <a:pt x="7" y="178"/>
                  </a:cubicBezTo>
                  <a:cubicBezTo>
                    <a:pt x="7" y="175"/>
                    <a:pt x="5" y="172"/>
                    <a:pt x="5" y="169"/>
                  </a:cubicBezTo>
                  <a:cubicBezTo>
                    <a:pt x="4" y="165"/>
                    <a:pt x="3" y="161"/>
                    <a:pt x="2" y="157"/>
                  </a:cubicBezTo>
                  <a:cubicBezTo>
                    <a:pt x="2" y="152"/>
                    <a:pt x="1" y="147"/>
                    <a:pt x="1" y="142"/>
                  </a:cubicBezTo>
                  <a:cubicBezTo>
                    <a:pt x="0" y="137"/>
                    <a:pt x="0" y="131"/>
                    <a:pt x="0" y="126"/>
                  </a:cubicBezTo>
                  <a:cubicBezTo>
                    <a:pt x="0" y="120"/>
                    <a:pt x="1" y="114"/>
                    <a:pt x="1" y="108"/>
                  </a:cubicBezTo>
                  <a:cubicBezTo>
                    <a:pt x="2" y="102"/>
                    <a:pt x="3" y="96"/>
                    <a:pt x="3" y="90"/>
                  </a:cubicBezTo>
                  <a:cubicBezTo>
                    <a:pt x="4" y="85"/>
                    <a:pt x="5" y="79"/>
                    <a:pt x="7" y="73"/>
                  </a:cubicBezTo>
                  <a:cubicBezTo>
                    <a:pt x="8" y="67"/>
                    <a:pt x="9" y="61"/>
                    <a:pt x="11" y="56"/>
                  </a:cubicBezTo>
                  <a:cubicBezTo>
                    <a:pt x="12" y="51"/>
                    <a:pt x="14" y="45"/>
                    <a:pt x="16" y="41"/>
                  </a:cubicBezTo>
                  <a:cubicBezTo>
                    <a:pt x="17" y="36"/>
                    <a:pt x="19" y="31"/>
                    <a:pt x="21" y="27"/>
                  </a:cubicBezTo>
                  <a:cubicBezTo>
                    <a:pt x="24" y="19"/>
                    <a:pt x="27" y="12"/>
                    <a:pt x="30" y="7"/>
                  </a:cubicBezTo>
                  <a:cubicBezTo>
                    <a:pt x="32" y="2"/>
                    <a:pt x="34" y="0"/>
                    <a:pt x="34" y="0"/>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iṧlíḑe"/>
            <p:cNvSpPr/>
            <p:nvPr/>
          </p:nvSpPr>
          <p:spPr bwMode="auto">
            <a:xfrm>
              <a:off x="4890091" y="5325252"/>
              <a:ext cx="407753" cy="91714"/>
            </a:xfrm>
            <a:custGeom>
              <a:avLst/>
              <a:gdLst>
                <a:gd name="T0" fmla="*/ 139 w 139"/>
                <a:gd name="T1" fmla="*/ 0 h 31"/>
                <a:gd name="T2" fmla="*/ 134 w 139"/>
                <a:gd name="T3" fmla="*/ 3 h 31"/>
                <a:gd name="T4" fmla="*/ 119 w 139"/>
                <a:gd name="T5" fmla="*/ 11 h 31"/>
                <a:gd name="T6" fmla="*/ 109 w 139"/>
                <a:gd name="T7" fmla="*/ 15 h 31"/>
                <a:gd name="T8" fmla="*/ 98 w 139"/>
                <a:gd name="T9" fmla="*/ 19 h 31"/>
                <a:gd name="T10" fmla="*/ 85 w 139"/>
                <a:gd name="T11" fmla="*/ 23 h 31"/>
                <a:gd name="T12" fmla="*/ 72 w 139"/>
                <a:gd name="T13" fmla="*/ 27 h 31"/>
                <a:gd name="T14" fmla="*/ 59 w 139"/>
                <a:gd name="T15" fmla="*/ 29 h 31"/>
                <a:gd name="T16" fmla="*/ 46 w 139"/>
                <a:gd name="T17" fmla="*/ 31 h 31"/>
                <a:gd name="T18" fmla="*/ 22 w 139"/>
                <a:gd name="T19" fmla="*/ 31 h 31"/>
                <a:gd name="T20" fmla="*/ 13 w 139"/>
                <a:gd name="T21" fmla="*/ 30 h 31"/>
                <a:gd name="T22" fmla="*/ 6 w 139"/>
                <a:gd name="T23" fmla="*/ 28 h 31"/>
                <a:gd name="T24" fmla="*/ 0 w 139"/>
                <a:gd name="T25" fmla="*/ 26 h 31"/>
                <a:gd name="T26" fmla="*/ 6 w 139"/>
                <a:gd name="T27" fmla="*/ 26 h 31"/>
                <a:gd name="T28" fmla="*/ 13 w 139"/>
                <a:gd name="T29" fmla="*/ 25 h 31"/>
                <a:gd name="T30" fmla="*/ 22 w 139"/>
                <a:gd name="T31" fmla="*/ 24 h 31"/>
                <a:gd name="T32" fmla="*/ 32 w 139"/>
                <a:gd name="T33" fmla="*/ 22 h 31"/>
                <a:gd name="T34" fmla="*/ 44 w 139"/>
                <a:gd name="T35" fmla="*/ 20 h 31"/>
                <a:gd name="T36" fmla="*/ 57 w 139"/>
                <a:gd name="T37" fmla="*/ 18 h 31"/>
                <a:gd name="T38" fmla="*/ 69 w 139"/>
                <a:gd name="T39" fmla="*/ 15 h 31"/>
                <a:gd name="T40" fmla="*/ 117 w 139"/>
                <a:gd name="T41" fmla="*/ 4 h 31"/>
                <a:gd name="T42" fmla="*/ 133 w 139"/>
                <a:gd name="T43" fmla="*/ 1 h 31"/>
                <a:gd name="T44" fmla="*/ 139 w 139"/>
                <a:gd name="T4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31">
                  <a:moveTo>
                    <a:pt x="139" y="0"/>
                  </a:moveTo>
                  <a:cubicBezTo>
                    <a:pt x="139" y="0"/>
                    <a:pt x="137" y="1"/>
                    <a:pt x="134" y="3"/>
                  </a:cubicBezTo>
                  <a:cubicBezTo>
                    <a:pt x="130" y="5"/>
                    <a:pt x="125" y="8"/>
                    <a:pt x="119" y="11"/>
                  </a:cubicBezTo>
                  <a:cubicBezTo>
                    <a:pt x="116" y="12"/>
                    <a:pt x="113" y="14"/>
                    <a:pt x="109" y="15"/>
                  </a:cubicBezTo>
                  <a:cubicBezTo>
                    <a:pt x="106" y="16"/>
                    <a:pt x="102" y="18"/>
                    <a:pt x="98" y="19"/>
                  </a:cubicBezTo>
                  <a:cubicBezTo>
                    <a:pt x="94" y="21"/>
                    <a:pt x="89" y="22"/>
                    <a:pt x="85" y="23"/>
                  </a:cubicBezTo>
                  <a:cubicBezTo>
                    <a:pt x="81" y="25"/>
                    <a:pt x="76" y="25"/>
                    <a:pt x="72" y="27"/>
                  </a:cubicBezTo>
                  <a:cubicBezTo>
                    <a:pt x="68" y="27"/>
                    <a:pt x="63" y="28"/>
                    <a:pt x="59" y="29"/>
                  </a:cubicBezTo>
                  <a:cubicBezTo>
                    <a:pt x="54" y="30"/>
                    <a:pt x="50" y="30"/>
                    <a:pt x="46" y="31"/>
                  </a:cubicBezTo>
                  <a:cubicBezTo>
                    <a:pt x="37" y="31"/>
                    <a:pt x="29" y="31"/>
                    <a:pt x="22" y="31"/>
                  </a:cubicBezTo>
                  <a:cubicBezTo>
                    <a:pt x="19" y="30"/>
                    <a:pt x="16" y="30"/>
                    <a:pt x="13" y="30"/>
                  </a:cubicBezTo>
                  <a:cubicBezTo>
                    <a:pt x="10" y="29"/>
                    <a:pt x="8" y="28"/>
                    <a:pt x="6" y="28"/>
                  </a:cubicBezTo>
                  <a:cubicBezTo>
                    <a:pt x="2" y="27"/>
                    <a:pt x="0" y="26"/>
                    <a:pt x="0" y="26"/>
                  </a:cubicBezTo>
                  <a:cubicBezTo>
                    <a:pt x="0" y="26"/>
                    <a:pt x="2" y="26"/>
                    <a:pt x="6" y="26"/>
                  </a:cubicBezTo>
                  <a:cubicBezTo>
                    <a:pt x="8" y="25"/>
                    <a:pt x="10" y="25"/>
                    <a:pt x="13" y="25"/>
                  </a:cubicBezTo>
                  <a:cubicBezTo>
                    <a:pt x="16" y="25"/>
                    <a:pt x="19" y="24"/>
                    <a:pt x="22" y="24"/>
                  </a:cubicBezTo>
                  <a:cubicBezTo>
                    <a:pt x="25" y="23"/>
                    <a:pt x="29" y="23"/>
                    <a:pt x="32" y="22"/>
                  </a:cubicBezTo>
                  <a:cubicBezTo>
                    <a:pt x="36" y="22"/>
                    <a:pt x="40" y="21"/>
                    <a:pt x="44" y="20"/>
                  </a:cubicBezTo>
                  <a:cubicBezTo>
                    <a:pt x="48" y="19"/>
                    <a:pt x="52" y="19"/>
                    <a:pt x="57" y="18"/>
                  </a:cubicBezTo>
                  <a:cubicBezTo>
                    <a:pt x="61" y="17"/>
                    <a:pt x="65" y="16"/>
                    <a:pt x="69" y="15"/>
                  </a:cubicBezTo>
                  <a:cubicBezTo>
                    <a:pt x="87" y="11"/>
                    <a:pt x="104" y="7"/>
                    <a:pt x="117" y="4"/>
                  </a:cubicBezTo>
                  <a:cubicBezTo>
                    <a:pt x="124" y="3"/>
                    <a:pt x="129" y="2"/>
                    <a:pt x="133" y="1"/>
                  </a:cubicBezTo>
                  <a:cubicBezTo>
                    <a:pt x="137" y="0"/>
                    <a:pt x="139" y="0"/>
                    <a:pt x="139" y="0"/>
                  </a:cubicBezTo>
                  <a:close/>
                </a:path>
              </a:pathLst>
            </a:custGeom>
            <a:solidFill>
              <a:srgbClr val="FFB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0" name="ïṩļïḍé"/>
            <p:cNvSpPr/>
            <p:nvPr/>
          </p:nvSpPr>
          <p:spPr bwMode="auto">
            <a:xfrm>
              <a:off x="5327590" y="5838353"/>
              <a:ext cx="117741" cy="111543"/>
            </a:xfrm>
            <a:custGeom>
              <a:avLst/>
              <a:gdLst>
                <a:gd name="T0" fmla="*/ 40 w 40"/>
                <a:gd name="T1" fmla="*/ 0 h 38"/>
                <a:gd name="T2" fmla="*/ 35 w 40"/>
                <a:gd name="T3" fmla="*/ 7 h 38"/>
                <a:gd name="T4" fmla="*/ 22 w 40"/>
                <a:gd name="T5" fmla="*/ 21 h 38"/>
                <a:gd name="T6" fmla="*/ 7 w 40"/>
                <a:gd name="T7" fmla="*/ 34 h 38"/>
                <a:gd name="T8" fmla="*/ 0 w 40"/>
                <a:gd name="T9" fmla="*/ 38 h 38"/>
                <a:gd name="T10" fmla="*/ 5 w 40"/>
                <a:gd name="T11" fmla="*/ 31 h 38"/>
                <a:gd name="T12" fmla="*/ 18 w 40"/>
                <a:gd name="T13" fmla="*/ 17 h 38"/>
                <a:gd name="T14" fmla="*/ 33 w 40"/>
                <a:gd name="T15" fmla="*/ 4 h 38"/>
                <a:gd name="T16" fmla="*/ 40 w 4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8">
                  <a:moveTo>
                    <a:pt x="40" y="0"/>
                  </a:moveTo>
                  <a:cubicBezTo>
                    <a:pt x="40" y="0"/>
                    <a:pt x="39" y="3"/>
                    <a:pt x="35" y="7"/>
                  </a:cubicBezTo>
                  <a:cubicBezTo>
                    <a:pt x="32" y="11"/>
                    <a:pt x="27" y="16"/>
                    <a:pt x="22" y="21"/>
                  </a:cubicBezTo>
                  <a:cubicBezTo>
                    <a:pt x="17" y="26"/>
                    <a:pt x="12" y="31"/>
                    <a:pt x="7" y="34"/>
                  </a:cubicBezTo>
                  <a:cubicBezTo>
                    <a:pt x="3" y="37"/>
                    <a:pt x="0" y="38"/>
                    <a:pt x="0" y="38"/>
                  </a:cubicBezTo>
                  <a:cubicBezTo>
                    <a:pt x="0" y="38"/>
                    <a:pt x="2" y="35"/>
                    <a:pt x="5" y="31"/>
                  </a:cubicBezTo>
                  <a:cubicBezTo>
                    <a:pt x="8" y="27"/>
                    <a:pt x="13" y="21"/>
                    <a:pt x="18" y="17"/>
                  </a:cubicBezTo>
                  <a:cubicBezTo>
                    <a:pt x="23" y="12"/>
                    <a:pt x="29" y="7"/>
                    <a:pt x="33" y="4"/>
                  </a:cubicBezTo>
                  <a:cubicBezTo>
                    <a:pt x="37" y="1"/>
                    <a:pt x="40" y="0"/>
                    <a:pt x="40" y="0"/>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 name="íšliḍè"/>
            <p:cNvSpPr/>
            <p:nvPr/>
          </p:nvSpPr>
          <p:spPr bwMode="auto">
            <a:xfrm>
              <a:off x="5316436" y="5853225"/>
              <a:ext cx="143767" cy="81799"/>
            </a:xfrm>
            <a:custGeom>
              <a:avLst/>
              <a:gdLst>
                <a:gd name="T0" fmla="*/ 49 w 49"/>
                <a:gd name="T1" fmla="*/ 28 h 28"/>
                <a:gd name="T2" fmla="*/ 40 w 49"/>
                <a:gd name="T3" fmla="*/ 25 h 28"/>
                <a:gd name="T4" fmla="*/ 23 w 49"/>
                <a:gd name="T5" fmla="*/ 17 h 28"/>
                <a:gd name="T6" fmla="*/ 6 w 49"/>
                <a:gd name="T7" fmla="*/ 6 h 28"/>
                <a:gd name="T8" fmla="*/ 0 w 49"/>
                <a:gd name="T9" fmla="*/ 0 h 28"/>
                <a:gd name="T10" fmla="*/ 8 w 49"/>
                <a:gd name="T11" fmla="*/ 3 h 28"/>
                <a:gd name="T12" fmla="*/ 26 w 49"/>
                <a:gd name="T13" fmla="*/ 11 h 28"/>
                <a:gd name="T14" fmla="*/ 42 w 49"/>
                <a:gd name="T15" fmla="*/ 22 h 28"/>
                <a:gd name="T16" fmla="*/ 49 w 4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8">
                  <a:moveTo>
                    <a:pt x="49" y="28"/>
                  </a:moveTo>
                  <a:cubicBezTo>
                    <a:pt x="49" y="28"/>
                    <a:pt x="45" y="27"/>
                    <a:pt x="40" y="25"/>
                  </a:cubicBezTo>
                  <a:cubicBezTo>
                    <a:pt x="35" y="23"/>
                    <a:pt x="29" y="20"/>
                    <a:pt x="23" y="17"/>
                  </a:cubicBezTo>
                  <a:cubicBezTo>
                    <a:pt x="16" y="13"/>
                    <a:pt x="11" y="9"/>
                    <a:pt x="6" y="6"/>
                  </a:cubicBezTo>
                  <a:cubicBezTo>
                    <a:pt x="2" y="3"/>
                    <a:pt x="0" y="0"/>
                    <a:pt x="0" y="0"/>
                  </a:cubicBezTo>
                  <a:cubicBezTo>
                    <a:pt x="0" y="0"/>
                    <a:pt x="3" y="1"/>
                    <a:pt x="8" y="3"/>
                  </a:cubicBezTo>
                  <a:cubicBezTo>
                    <a:pt x="13" y="5"/>
                    <a:pt x="20" y="8"/>
                    <a:pt x="26" y="11"/>
                  </a:cubicBezTo>
                  <a:cubicBezTo>
                    <a:pt x="32" y="15"/>
                    <a:pt x="38" y="19"/>
                    <a:pt x="42" y="22"/>
                  </a:cubicBezTo>
                  <a:cubicBezTo>
                    <a:pt x="46" y="25"/>
                    <a:pt x="49" y="28"/>
                    <a:pt x="49" y="28"/>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ïSļíḍe"/>
            <p:cNvSpPr/>
            <p:nvPr/>
          </p:nvSpPr>
          <p:spPr bwMode="auto">
            <a:xfrm>
              <a:off x="5615124" y="5625181"/>
              <a:ext cx="61968" cy="120220"/>
            </a:xfrm>
            <a:custGeom>
              <a:avLst/>
              <a:gdLst>
                <a:gd name="T0" fmla="*/ 21 w 21"/>
                <a:gd name="T1" fmla="*/ 0 h 41"/>
                <a:gd name="T2" fmla="*/ 19 w 21"/>
                <a:gd name="T3" fmla="*/ 7 h 41"/>
                <a:gd name="T4" fmla="*/ 17 w 21"/>
                <a:gd name="T5" fmla="*/ 14 h 41"/>
                <a:gd name="T6" fmla="*/ 13 w 21"/>
                <a:gd name="T7" fmla="*/ 22 h 41"/>
                <a:gd name="T8" fmla="*/ 5 w 21"/>
                <a:gd name="T9" fmla="*/ 35 h 41"/>
                <a:gd name="T10" fmla="*/ 0 w 21"/>
                <a:gd name="T11" fmla="*/ 41 h 41"/>
                <a:gd name="T12" fmla="*/ 2 w 21"/>
                <a:gd name="T13" fmla="*/ 34 h 41"/>
                <a:gd name="T14" fmla="*/ 8 w 21"/>
                <a:gd name="T15" fmla="*/ 19 h 41"/>
                <a:gd name="T16" fmla="*/ 12 w 21"/>
                <a:gd name="T17" fmla="*/ 12 h 41"/>
                <a:gd name="T18" fmla="*/ 17 w 21"/>
                <a:gd name="T19" fmla="*/ 6 h 41"/>
                <a:gd name="T20" fmla="*/ 21 w 21"/>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41">
                  <a:moveTo>
                    <a:pt x="21" y="0"/>
                  </a:moveTo>
                  <a:cubicBezTo>
                    <a:pt x="21" y="0"/>
                    <a:pt x="21" y="3"/>
                    <a:pt x="19" y="7"/>
                  </a:cubicBezTo>
                  <a:cubicBezTo>
                    <a:pt x="19" y="9"/>
                    <a:pt x="18" y="12"/>
                    <a:pt x="17" y="14"/>
                  </a:cubicBezTo>
                  <a:cubicBezTo>
                    <a:pt x="15" y="17"/>
                    <a:pt x="14" y="19"/>
                    <a:pt x="13" y="22"/>
                  </a:cubicBezTo>
                  <a:cubicBezTo>
                    <a:pt x="10" y="27"/>
                    <a:pt x="7" y="32"/>
                    <a:pt x="5" y="35"/>
                  </a:cubicBezTo>
                  <a:cubicBezTo>
                    <a:pt x="2" y="39"/>
                    <a:pt x="0" y="41"/>
                    <a:pt x="0" y="41"/>
                  </a:cubicBezTo>
                  <a:cubicBezTo>
                    <a:pt x="0" y="41"/>
                    <a:pt x="1" y="38"/>
                    <a:pt x="2" y="34"/>
                  </a:cubicBezTo>
                  <a:cubicBezTo>
                    <a:pt x="3" y="30"/>
                    <a:pt x="6" y="25"/>
                    <a:pt x="8" y="19"/>
                  </a:cubicBezTo>
                  <a:cubicBezTo>
                    <a:pt x="10" y="17"/>
                    <a:pt x="11" y="14"/>
                    <a:pt x="12" y="12"/>
                  </a:cubicBezTo>
                  <a:cubicBezTo>
                    <a:pt x="14" y="10"/>
                    <a:pt x="15" y="8"/>
                    <a:pt x="17" y="6"/>
                  </a:cubicBezTo>
                  <a:cubicBezTo>
                    <a:pt x="19" y="2"/>
                    <a:pt x="21" y="0"/>
                    <a:pt x="21" y="0"/>
                  </a:cubicBezTo>
                  <a:close/>
                </a:path>
              </a:pathLst>
            </a:custGeom>
            <a:solidFill>
              <a:srgbClr val="FFAA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îşḷiḓê"/>
            <p:cNvSpPr/>
            <p:nvPr/>
          </p:nvSpPr>
          <p:spPr bwMode="auto">
            <a:xfrm>
              <a:off x="5580422" y="5671037"/>
              <a:ext cx="132613" cy="27266"/>
            </a:xfrm>
            <a:custGeom>
              <a:avLst/>
              <a:gdLst>
                <a:gd name="T0" fmla="*/ 45 w 45"/>
                <a:gd name="T1" fmla="*/ 9 h 9"/>
                <a:gd name="T2" fmla="*/ 38 w 45"/>
                <a:gd name="T3" fmla="*/ 9 h 9"/>
                <a:gd name="T4" fmla="*/ 31 w 45"/>
                <a:gd name="T5" fmla="*/ 8 h 9"/>
                <a:gd name="T6" fmla="*/ 22 w 45"/>
                <a:gd name="T7" fmla="*/ 7 h 9"/>
                <a:gd name="T8" fmla="*/ 7 w 45"/>
                <a:gd name="T9" fmla="*/ 3 h 9"/>
                <a:gd name="T10" fmla="*/ 0 w 45"/>
                <a:gd name="T11" fmla="*/ 0 h 9"/>
                <a:gd name="T12" fmla="*/ 7 w 45"/>
                <a:gd name="T13" fmla="*/ 0 h 9"/>
                <a:gd name="T14" fmla="*/ 23 w 45"/>
                <a:gd name="T15" fmla="*/ 2 h 9"/>
                <a:gd name="T16" fmla="*/ 31 w 45"/>
                <a:gd name="T17" fmla="*/ 4 h 9"/>
                <a:gd name="T18" fmla="*/ 39 w 45"/>
                <a:gd name="T19" fmla="*/ 6 h 9"/>
                <a:gd name="T20" fmla="*/ 45 w 45"/>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9">
                  <a:moveTo>
                    <a:pt x="45" y="9"/>
                  </a:moveTo>
                  <a:cubicBezTo>
                    <a:pt x="45" y="9"/>
                    <a:pt x="42" y="9"/>
                    <a:pt x="38" y="9"/>
                  </a:cubicBezTo>
                  <a:cubicBezTo>
                    <a:pt x="36" y="9"/>
                    <a:pt x="33" y="9"/>
                    <a:pt x="31" y="8"/>
                  </a:cubicBezTo>
                  <a:cubicBezTo>
                    <a:pt x="28" y="8"/>
                    <a:pt x="25" y="8"/>
                    <a:pt x="22" y="7"/>
                  </a:cubicBezTo>
                  <a:cubicBezTo>
                    <a:pt x="16" y="6"/>
                    <a:pt x="11" y="5"/>
                    <a:pt x="7" y="3"/>
                  </a:cubicBezTo>
                  <a:cubicBezTo>
                    <a:pt x="2" y="2"/>
                    <a:pt x="0" y="0"/>
                    <a:pt x="0" y="0"/>
                  </a:cubicBezTo>
                  <a:cubicBezTo>
                    <a:pt x="0" y="0"/>
                    <a:pt x="3" y="0"/>
                    <a:pt x="7" y="0"/>
                  </a:cubicBezTo>
                  <a:cubicBezTo>
                    <a:pt x="12" y="0"/>
                    <a:pt x="17" y="1"/>
                    <a:pt x="23" y="2"/>
                  </a:cubicBezTo>
                  <a:cubicBezTo>
                    <a:pt x="26" y="3"/>
                    <a:pt x="29" y="3"/>
                    <a:pt x="31" y="4"/>
                  </a:cubicBezTo>
                  <a:cubicBezTo>
                    <a:pt x="34" y="5"/>
                    <a:pt x="36" y="5"/>
                    <a:pt x="39" y="6"/>
                  </a:cubicBezTo>
                  <a:cubicBezTo>
                    <a:pt x="43" y="7"/>
                    <a:pt x="45" y="9"/>
                    <a:pt x="45" y="9"/>
                  </a:cubicBezTo>
                  <a:close/>
                </a:path>
              </a:pathLst>
            </a:custGeom>
            <a:solidFill>
              <a:srgbClr val="FFAA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îṥlíḍé"/>
            <p:cNvSpPr/>
            <p:nvPr/>
          </p:nvSpPr>
          <p:spPr bwMode="auto">
            <a:xfrm>
              <a:off x="4815729" y="5333929"/>
              <a:ext cx="74362" cy="128895"/>
            </a:xfrm>
            <a:custGeom>
              <a:avLst/>
              <a:gdLst>
                <a:gd name="T0" fmla="*/ 25 w 25"/>
                <a:gd name="T1" fmla="*/ 44 h 44"/>
                <a:gd name="T2" fmla="*/ 20 w 25"/>
                <a:gd name="T3" fmla="*/ 38 h 44"/>
                <a:gd name="T4" fmla="*/ 15 w 25"/>
                <a:gd name="T5" fmla="*/ 31 h 44"/>
                <a:gd name="T6" fmla="*/ 10 w 25"/>
                <a:gd name="T7" fmla="*/ 23 h 44"/>
                <a:gd name="T8" fmla="*/ 3 w 25"/>
                <a:gd name="T9" fmla="*/ 8 h 44"/>
                <a:gd name="T10" fmla="*/ 0 w 25"/>
                <a:gd name="T11" fmla="*/ 0 h 44"/>
                <a:gd name="T12" fmla="*/ 6 w 25"/>
                <a:gd name="T13" fmla="*/ 6 h 44"/>
                <a:gd name="T14" fmla="*/ 15 w 25"/>
                <a:gd name="T15" fmla="*/ 20 h 44"/>
                <a:gd name="T16" fmla="*/ 19 w 25"/>
                <a:gd name="T17" fmla="*/ 29 h 44"/>
                <a:gd name="T18" fmla="*/ 23 w 25"/>
                <a:gd name="T19" fmla="*/ 36 h 44"/>
                <a:gd name="T20" fmla="*/ 25 w 25"/>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4">
                  <a:moveTo>
                    <a:pt x="25" y="44"/>
                  </a:moveTo>
                  <a:cubicBezTo>
                    <a:pt x="25" y="44"/>
                    <a:pt x="23" y="42"/>
                    <a:pt x="20" y="38"/>
                  </a:cubicBezTo>
                  <a:cubicBezTo>
                    <a:pt x="18" y="36"/>
                    <a:pt x="17" y="34"/>
                    <a:pt x="15" y="31"/>
                  </a:cubicBezTo>
                  <a:cubicBezTo>
                    <a:pt x="13" y="29"/>
                    <a:pt x="12" y="26"/>
                    <a:pt x="10" y="23"/>
                  </a:cubicBezTo>
                  <a:cubicBezTo>
                    <a:pt x="7" y="18"/>
                    <a:pt x="4" y="12"/>
                    <a:pt x="3" y="8"/>
                  </a:cubicBezTo>
                  <a:cubicBezTo>
                    <a:pt x="1" y="3"/>
                    <a:pt x="0" y="0"/>
                    <a:pt x="0" y="0"/>
                  </a:cubicBezTo>
                  <a:cubicBezTo>
                    <a:pt x="0" y="0"/>
                    <a:pt x="3" y="2"/>
                    <a:pt x="6" y="6"/>
                  </a:cubicBezTo>
                  <a:cubicBezTo>
                    <a:pt x="8" y="10"/>
                    <a:pt x="12" y="15"/>
                    <a:pt x="15" y="20"/>
                  </a:cubicBezTo>
                  <a:cubicBezTo>
                    <a:pt x="17" y="23"/>
                    <a:pt x="18" y="26"/>
                    <a:pt x="19" y="29"/>
                  </a:cubicBezTo>
                  <a:cubicBezTo>
                    <a:pt x="21" y="31"/>
                    <a:pt x="22" y="34"/>
                    <a:pt x="23" y="36"/>
                  </a:cubicBezTo>
                  <a:cubicBezTo>
                    <a:pt x="24" y="41"/>
                    <a:pt x="25" y="44"/>
                    <a:pt x="25" y="44"/>
                  </a:cubicBezTo>
                  <a:close/>
                </a:path>
              </a:pathLst>
            </a:custGeom>
            <a:solidFill>
              <a:srgbClr val="FFAA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ïŝļïḓé"/>
            <p:cNvSpPr/>
            <p:nvPr/>
          </p:nvSpPr>
          <p:spPr bwMode="auto">
            <a:xfrm>
              <a:off x="4802096" y="5342604"/>
              <a:ext cx="102868" cy="109064"/>
            </a:xfrm>
            <a:custGeom>
              <a:avLst/>
              <a:gdLst>
                <a:gd name="T0" fmla="*/ 0 w 35"/>
                <a:gd name="T1" fmla="*/ 37 h 37"/>
                <a:gd name="T2" fmla="*/ 4 w 35"/>
                <a:gd name="T3" fmla="*/ 30 h 37"/>
                <a:gd name="T4" fmla="*/ 9 w 35"/>
                <a:gd name="T5" fmla="*/ 24 h 37"/>
                <a:gd name="T6" fmla="*/ 16 w 35"/>
                <a:gd name="T7" fmla="*/ 17 h 37"/>
                <a:gd name="T8" fmla="*/ 29 w 35"/>
                <a:gd name="T9" fmla="*/ 5 h 37"/>
                <a:gd name="T10" fmla="*/ 35 w 35"/>
                <a:gd name="T11" fmla="*/ 0 h 37"/>
                <a:gd name="T12" fmla="*/ 31 w 35"/>
                <a:gd name="T13" fmla="*/ 7 h 37"/>
                <a:gd name="T14" fmla="*/ 20 w 35"/>
                <a:gd name="T15" fmla="*/ 21 h 37"/>
                <a:gd name="T16" fmla="*/ 13 w 35"/>
                <a:gd name="T17" fmla="*/ 27 h 37"/>
                <a:gd name="T18" fmla="*/ 7 w 35"/>
                <a:gd name="T19" fmla="*/ 33 h 37"/>
                <a:gd name="T20" fmla="*/ 0 w 35"/>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7">
                  <a:moveTo>
                    <a:pt x="0" y="37"/>
                  </a:moveTo>
                  <a:cubicBezTo>
                    <a:pt x="0" y="37"/>
                    <a:pt x="2" y="34"/>
                    <a:pt x="4" y="30"/>
                  </a:cubicBezTo>
                  <a:cubicBezTo>
                    <a:pt x="6" y="28"/>
                    <a:pt x="8" y="26"/>
                    <a:pt x="9" y="24"/>
                  </a:cubicBezTo>
                  <a:cubicBezTo>
                    <a:pt x="11" y="22"/>
                    <a:pt x="13" y="19"/>
                    <a:pt x="16" y="17"/>
                  </a:cubicBezTo>
                  <a:cubicBezTo>
                    <a:pt x="20" y="12"/>
                    <a:pt x="25" y="8"/>
                    <a:pt x="29" y="5"/>
                  </a:cubicBezTo>
                  <a:cubicBezTo>
                    <a:pt x="32" y="2"/>
                    <a:pt x="35" y="0"/>
                    <a:pt x="35" y="0"/>
                  </a:cubicBezTo>
                  <a:cubicBezTo>
                    <a:pt x="35" y="0"/>
                    <a:pt x="34" y="3"/>
                    <a:pt x="31" y="7"/>
                  </a:cubicBezTo>
                  <a:cubicBezTo>
                    <a:pt x="28" y="11"/>
                    <a:pt x="24" y="16"/>
                    <a:pt x="20" y="21"/>
                  </a:cubicBezTo>
                  <a:cubicBezTo>
                    <a:pt x="18" y="23"/>
                    <a:pt x="15" y="25"/>
                    <a:pt x="13" y="27"/>
                  </a:cubicBezTo>
                  <a:cubicBezTo>
                    <a:pt x="11" y="29"/>
                    <a:pt x="9" y="31"/>
                    <a:pt x="7" y="33"/>
                  </a:cubicBezTo>
                  <a:cubicBezTo>
                    <a:pt x="3" y="36"/>
                    <a:pt x="0" y="37"/>
                    <a:pt x="0" y="37"/>
                  </a:cubicBezTo>
                  <a:close/>
                </a:path>
              </a:pathLst>
            </a:custGeom>
            <a:solidFill>
              <a:srgbClr val="FFAA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íşḻîḋé"/>
            <p:cNvSpPr/>
            <p:nvPr/>
          </p:nvSpPr>
          <p:spPr bwMode="auto">
            <a:xfrm>
              <a:off x="4904964" y="4902627"/>
              <a:ext cx="23549" cy="158640"/>
            </a:xfrm>
            <a:custGeom>
              <a:avLst/>
              <a:gdLst>
                <a:gd name="T0" fmla="*/ 2 w 8"/>
                <a:gd name="T1" fmla="*/ 54 h 54"/>
                <a:gd name="T2" fmla="*/ 1 w 8"/>
                <a:gd name="T3" fmla="*/ 46 h 54"/>
                <a:gd name="T4" fmla="*/ 1 w 8"/>
                <a:gd name="T5" fmla="*/ 27 h 54"/>
                <a:gd name="T6" fmla="*/ 4 w 8"/>
                <a:gd name="T7" fmla="*/ 8 h 54"/>
                <a:gd name="T8" fmla="*/ 6 w 8"/>
                <a:gd name="T9" fmla="*/ 0 h 54"/>
                <a:gd name="T10" fmla="*/ 8 w 8"/>
                <a:gd name="T11" fmla="*/ 9 h 54"/>
                <a:gd name="T12" fmla="*/ 7 w 8"/>
                <a:gd name="T13" fmla="*/ 27 h 54"/>
                <a:gd name="T14" fmla="*/ 4 w 8"/>
                <a:gd name="T15" fmla="*/ 46 h 54"/>
                <a:gd name="T16" fmla="*/ 2 w 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4">
                  <a:moveTo>
                    <a:pt x="2" y="54"/>
                  </a:moveTo>
                  <a:cubicBezTo>
                    <a:pt x="2" y="54"/>
                    <a:pt x="1" y="51"/>
                    <a:pt x="1" y="46"/>
                  </a:cubicBezTo>
                  <a:cubicBezTo>
                    <a:pt x="0" y="41"/>
                    <a:pt x="0" y="34"/>
                    <a:pt x="1" y="27"/>
                  </a:cubicBezTo>
                  <a:cubicBezTo>
                    <a:pt x="2" y="20"/>
                    <a:pt x="3" y="13"/>
                    <a:pt x="4" y="8"/>
                  </a:cubicBezTo>
                  <a:cubicBezTo>
                    <a:pt x="5" y="3"/>
                    <a:pt x="6" y="0"/>
                    <a:pt x="6" y="0"/>
                  </a:cubicBezTo>
                  <a:cubicBezTo>
                    <a:pt x="6" y="0"/>
                    <a:pt x="7" y="3"/>
                    <a:pt x="8" y="9"/>
                  </a:cubicBezTo>
                  <a:cubicBezTo>
                    <a:pt x="8" y="14"/>
                    <a:pt x="8" y="21"/>
                    <a:pt x="7" y="27"/>
                  </a:cubicBezTo>
                  <a:cubicBezTo>
                    <a:pt x="7" y="34"/>
                    <a:pt x="5" y="41"/>
                    <a:pt x="4" y="46"/>
                  </a:cubicBezTo>
                  <a:cubicBezTo>
                    <a:pt x="3" y="51"/>
                    <a:pt x="2" y="54"/>
                    <a:pt x="2" y="54"/>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ïś1îḑè"/>
            <p:cNvSpPr/>
            <p:nvPr/>
          </p:nvSpPr>
          <p:spPr bwMode="auto">
            <a:xfrm>
              <a:off x="4836798" y="4964596"/>
              <a:ext cx="158640" cy="34702"/>
            </a:xfrm>
            <a:custGeom>
              <a:avLst/>
              <a:gdLst>
                <a:gd name="T0" fmla="*/ 0 w 54"/>
                <a:gd name="T1" fmla="*/ 12 h 12"/>
                <a:gd name="T2" fmla="*/ 8 w 54"/>
                <a:gd name="T3" fmla="*/ 8 h 12"/>
                <a:gd name="T4" fmla="*/ 26 w 54"/>
                <a:gd name="T5" fmla="*/ 3 h 12"/>
                <a:gd name="T6" fmla="*/ 45 w 54"/>
                <a:gd name="T7" fmla="*/ 1 h 12"/>
                <a:gd name="T8" fmla="*/ 54 w 54"/>
                <a:gd name="T9" fmla="*/ 1 h 12"/>
                <a:gd name="T10" fmla="*/ 46 w 54"/>
                <a:gd name="T11" fmla="*/ 4 h 12"/>
                <a:gd name="T12" fmla="*/ 28 w 54"/>
                <a:gd name="T13" fmla="*/ 9 h 12"/>
                <a:gd name="T14" fmla="*/ 9 w 54"/>
                <a:gd name="T15" fmla="*/ 12 h 12"/>
                <a:gd name="T16" fmla="*/ 0 w 5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2">
                  <a:moveTo>
                    <a:pt x="0" y="12"/>
                  </a:moveTo>
                  <a:cubicBezTo>
                    <a:pt x="0" y="12"/>
                    <a:pt x="3" y="10"/>
                    <a:pt x="8" y="8"/>
                  </a:cubicBezTo>
                  <a:cubicBezTo>
                    <a:pt x="13" y="7"/>
                    <a:pt x="20" y="5"/>
                    <a:pt x="26" y="3"/>
                  </a:cubicBezTo>
                  <a:cubicBezTo>
                    <a:pt x="33" y="2"/>
                    <a:pt x="40" y="1"/>
                    <a:pt x="45" y="1"/>
                  </a:cubicBezTo>
                  <a:cubicBezTo>
                    <a:pt x="50" y="0"/>
                    <a:pt x="54" y="1"/>
                    <a:pt x="54" y="1"/>
                  </a:cubicBezTo>
                  <a:cubicBezTo>
                    <a:pt x="54" y="1"/>
                    <a:pt x="51" y="2"/>
                    <a:pt x="46" y="4"/>
                  </a:cubicBezTo>
                  <a:cubicBezTo>
                    <a:pt x="41" y="6"/>
                    <a:pt x="34" y="8"/>
                    <a:pt x="28" y="9"/>
                  </a:cubicBezTo>
                  <a:cubicBezTo>
                    <a:pt x="21" y="11"/>
                    <a:pt x="14" y="11"/>
                    <a:pt x="9" y="12"/>
                  </a:cubicBezTo>
                  <a:cubicBezTo>
                    <a:pt x="4" y="12"/>
                    <a:pt x="0" y="12"/>
                    <a:pt x="0" y="12"/>
                  </a:cubicBezTo>
                  <a:close/>
                </a:path>
              </a:pathLst>
            </a:custGeom>
            <a:solidFill>
              <a:srgbClr val="FCEE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iŝľiḓé"/>
            <p:cNvSpPr/>
            <p:nvPr/>
          </p:nvSpPr>
          <p:spPr bwMode="auto">
            <a:xfrm>
              <a:off x="5330069" y="4715481"/>
              <a:ext cx="679176" cy="663064"/>
            </a:xfrm>
            <a:custGeom>
              <a:avLst/>
              <a:gdLst>
                <a:gd name="T0" fmla="*/ 0 w 548"/>
                <a:gd name="T1" fmla="*/ 0 h 535"/>
                <a:gd name="T2" fmla="*/ 0 w 548"/>
                <a:gd name="T3" fmla="*/ 218 h 535"/>
                <a:gd name="T4" fmla="*/ 24 w 548"/>
                <a:gd name="T5" fmla="*/ 99 h 535"/>
                <a:gd name="T6" fmla="*/ 119 w 548"/>
                <a:gd name="T7" fmla="*/ 317 h 535"/>
                <a:gd name="T8" fmla="*/ 185 w 548"/>
                <a:gd name="T9" fmla="*/ 206 h 535"/>
                <a:gd name="T10" fmla="*/ 200 w 548"/>
                <a:gd name="T11" fmla="*/ 357 h 535"/>
                <a:gd name="T12" fmla="*/ 268 w 548"/>
                <a:gd name="T13" fmla="*/ 296 h 535"/>
                <a:gd name="T14" fmla="*/ 249 w 548"/>
                <a:gd name="T15" fmla="*/ 386 h 535"/>
                <a:gd name="T16" fmla="*/ 318 w 548"/>
                <a:gd name="T17" fmla="*/ 371 h 535"/>
                <a:gd name="T18" fmla="*/ 290 w 548"/>
                <a:gd name="T19" fmla="*/ 445 h 535"/>
                <a:gd name="T20" fmla="*/ 356 w 548"/>
                <a:gd name="T21" fmla="*/ 440 h 535"/>
                <a:gd name="T22" fmla="*/ 290 w 548"/>
                <a:gd name="T23" fmla="*/ 494 h 535"/>
                <a:gd name="T24" fmla="*/ 420 w 548"/>
                <a:gd name="T25" fmla="*/ 535 h 535"/>
                <a:gd name="T26" fmla="*/ 548 w 548"/>
                <a:gd name="T27" fmla="*/ 518 h 535"/>
                <a:gd name="T28" fmla="*/ 335 w 548"/>
                <a:gd name="T29" fmla="*/ 412 h 535"/>
                <a:gd name="T30" fmla="*/ 422 w 548"/>
                <a:gd name="T31" fmla="*/ 345 h 535"/>
                <a:gd name="T32" fmla="*/ 304 w 548"/>
                <a:gd name="T33" fmla="*/ 345 h 535"/>
                <a:gd name="T34" fmla="*/ 413 w 548"/>
                <a:gd name="T35" fmla="*/ 168 h 535"/>
                <a:gd name="T36" fmla="*/ 233 w 548"/>
                <a:gd name="T37" fmla="*/ 281 h 535"/>
                <a:gd name="T38" fmla="*/ 192 w 548"/>
                <a:gd name="T39" fmla="*/ 132 h 535"/>
                <a:gd name="T40" fmla="*/ 128 w 548"/>
                <a:gd name="T41" fmla="*/ 267 h 535"/>
                <a:gd name="T42" fmla="*/ 0 w 548"/>
                <a:gd name="T4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 h="535">
                  <a:moveTo>
                    <a:pt x="0" y="0"/>
                  </a:moveTo>
                  <a:lnTo>
                    <a:pt x="0" y="218"/>
                  </a:lnTo>
                  <a:lnTo>
                    <a:pt x="24" y="99"/>
                  </a:lnTo>
                  <a:lnTo>
                    <a:pt x="119" y="317"/>
                  </a:lnTo>
                  <a:lnTo>
                    <a:pt x="185" y="206"/>
                  </a:lnTo>
                  <a:lnTo>
                    <a:pt x="200" y="357"/>
                  </a:lnTo>
                  <a:lnTo>
                    <a:pt x="268" y="296"/>
                  </a:lnTo>
                  <a:lnTo>
                    <a:pt x="249" y="386"/>
                  </a:lnTo>
                  <a:lnTo>
                    <a:pt x="318" y="371"/>
                  </a:lnTo>
                  <a:lnTo>
                    <a:pt x="290" y="445"/>
                  </a:lnTo>
                  <a:lnTo>
                    <a:pt x="356" y="440"/>
                  </a:lnTo>
                  <a:lnTo>
                    <a:pt x="290" y="494"/>
                  </a:lnTo>
                  <a:lnTo>
                    <a:pt x="420" y="535"/>
                  </a:lnTo>
                  <a:lnTo>
                    <a:pt x="548" y="518"/>
                  </a:lnTo>
                  <a:lnTo>
                    <a:pt x="335" y="412"/>
                  </a:lnTo>
                  <a:lnTo>
                    <a:pt x="422" y="345"/>
                  </a:lnTo>
                  <a:lnTo>
                    <a:pt x="304" y="345"/>
                  </a:lnTo>
                  <a:lnTo>
                    <a:pt x="413" y="168"/>
                  </a:lnTo>
                  <a:lnTo>
                    <a:pt x="233" y="281"/>
                  </a:lnTo>
                  <a:lnTo>
                    <a:pt x="192" y="132"/>
                  </a:lnTo>
                  <a:lnTo>
                    <a:pt x="128" y="267"/>
                  </a:lnTo>
                  <a:lnTo>
                    <a:pt x="0" y="0"/>
                  </a:lnTo>
                  <a:close/>
                </a:path>
              </a:pathLst>
            </a:custGeom>
            <a:solidFill>
              <a:srgbClr val="FFBB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íšḷîḍê"/>
            <p:cNvSpPr/>
            <p:nvPr/>
          </p:nvSpPr>
          <p:spPr bwMode="auto">
            <a:xfrm>
              <a:off x="5330069" y="4715481"/>
              <a:ext cx="679176" cy="663064"/>
            </a:xfrm>
            <a:custGeom>
              <a:avLst/>
              <a:gdLst>
                <a:gd name="T0" fmla="*/ 0 w 548"/>
                <a:gd name="T1" fmla="*/ 0 h 535"/>
                <a:gd name="T2" fmla="*/ 0 w 548"/>
                <a:gd name="T3" fmla="*/ 218 h 535"/>
                <a:gd name="T4" fmla="*/ 24 w 548"/>
                <a:gd name="T5" fmla="*/ 99 h 535"/>
                <a:gd name="T6" fmla="*/ 119 w 548"/>
                <a:gd name="T7" fmla="*/ 317 h 535"/>
                <a:gd name="T8" fmla="*/ 185 w 548"/>
                <a:gd name="T9" fmla="*/ 206 h 535"/>
                <a:gd name="T10" fmla="*/ 200 w 548"/>
                <a:gd name="T11" fmla="*/ 357 h 535"/>
                <a:gd name="T12" fmla="*/ 268 w 548"/>
                <a:gd name="T13" fmla="*/ 296 h 535"/>
                <a:gd name="T14" fmla="*/ 249 w 548"/>
                <a:gd name="T15" fmla="*/ 386 h 535"/>
                <a:gd name="T16" fmla="*/ 318 w 548"/>
                <a:gd name="T17" fmla="*/ 371 h 535"/>
                <a:gd name="T18" fmla="*/ 290 w 548"/>
                <a:gd name="T19" fmla="*/ 445 h 535"/>
                <a:gd name="T20" fmla="*/ 356 w 548"/>
                <a:gd name="T21" fmla="*/ 440 h 535"/>
                <a:gd name="T22" fmla="*/ 290 w 548"/>
                <a:gd name="T23" fmla="*/ 494 h 535"/>
                <a:gd name="T24" fmla="*/ 420 w 548"/>
                <a:gd name="T25" fmla="*/ 535 h 535"/>
                <a:gd name="T26" fmla="*/ 548 w 548"/>
                <a:gd name="T27" fmla="*/ 518 h 535"/>
                <a:gd name="T28" fmla="*/ 335 w 548"/>
                <a:gd name="T29" fmla="*/ 412 h 535"/>
                <a:gd name="T30" fmla="*/ 422 w 548"/>
                <a:gd name="T31" fmla="*/ 345 h 535"/>
                <a:gd name="T32" fmla="*/ 304 w 548"/>
                <a:gd name="T33" fmla="*/ 345 h 535"/>
                <a:gd name="T34" fmla="*/ 413 w 548"/>
                <a:gd name="T35" fmla="*/ 168 h 535"/>
                <a:gd name="T36" fmla="*/ 233 w 548"/>
                <a:gd name="T37" fmla="*/ 281 h 535"/>
                <a:gd name="T38" fmla="*/ 192 w 548"/>
                <a:gd name="T39" fmla="*/ 132 h 535"/>
                <a:gd name="T40" fmla="*/ 128 w 548"/>
                <a:gd name="T41" fmla="*/ 267 h 535"/>
                <a:gd name="T42" fmla="*/ 0 w 548"/>
                <a:gd name="T4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 h="535">
                  <a:moveTo>
                    <a:pt x="0" y="0"/>
                  </a:moveTo>
                  <a:lnTo>
                    <a:pt x="0" y="218"/>
                  </a:lnTo>
                  <a:lnTo>
                    <a:pt x="24" y="99"/>
                  </a:lnTo>
                  <a:lnTo>
                    <a:pt x="119" y="317"/>
                  </a:lnTo>
                  <a:lnTo>
                    <a:pt x="185" y="206"/>
                  </a:lnTo>
                  <a:lnTo>
                    <a:pt x="200" y="357"/>
                  </a:lnTo>
                  <a:lnTo>
                    <a:pt x="268" y="296"/>
                  </a:lnTo>
                  <a:lnTo>
                    <a:pt x="249" y="386"/>
                  </a:lnTo>
                  <a:lnTo>
                    <a:pt x="318" y="371"/>
                  </a:lnTo>
                  <a:lnTo>
                    <a:pt x="290" y="445"/>
                  </a:lnTo>
                  <a:lnTo>
                    <a:pt x="356" y="440"/>
                  </a:lnTo>
                  <a:lnTo>
                    <a:pt x="290" y="494"/>
                  </a:lnTo>
                  <a:lnTo>
                    <a:pt x="420" y="535"/>
                  </a:lnTo>
                  <a:lnTo>
                    <a:pt x="548" y="518"/>
                  </a:lnTo>
                  <a:lnTo>
                    <a:pt x="335" y="412"/>
                  </a:lnTo>
                  <a:lnTo>
                    <a:pt x="422" y="345"/>
                  </a:lnTo>
                  <a:lnTo>
                    <a:pt x="304" y="345"/>
                  </a:lnTo>
                  <a:lnTo>
                    <a:pt x="413" y="168"/>
                  </a:lnTo>
                  <a:lnTo>
                    <a:pt x="233" y="281"/>
                  </a:lnTo>
                  <a:lnTo>
                    <a:pt x="192" y="132"/>
                  </a:lnTo>
                  <a:lnTo>
                    <a:pt x="128" y="2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íSľîḍé"/>
            <p:cNvSpPr/>
            <p:nvPr/>
          </p:nvSpPr>
          <p:spPr bwMode="auto">
            <a:xfrm>
              <a:off x="4992959" y="3245587"/>
              <a:ext cx="2396946" cy="2244503"/>
            </a:xfrm>
            <a:custGeom>
              <a:avLst/>
              <a:gdLst>
                <a:gd name="T0" fmla="*/ 0 w 816"/>
                <a:gd name="T1" fmla="*/ 357 h 765"/>
                <a:gd name="T2" fmla="*/ 200 w 816"/>
                <a:gd name="T3" fmla="*/ 6 h 765"/>
                <a:gd name="T4" fmla="*/ 200 w 816"/>
                <a:gd name="T5" fmla="*/ 7 h 765"/>
                <a:gd name="T6" fmla="*/ 200 w 816"/>
                <a:gd name="T7" fmla="*/ 7 h 765"/>
                <a:gd name="T8" fmla="*/ 201 w 816"/>
                <a:gd name="T9" fmla="*/ 6 h 765"/>
                <a:gd name="T10" fmla="*/ 201 w 816"/>
                <a:gd name="T11" fmla="*/ 6 h 765"/>
                <a:gd name="T12" fmla="*/ 201 w 816"/>
                <a:gd name="T13" fmla="*/ 6 h 765"/>
                <a:gd name="T14" fmla="*/ 201 w 816"/>
                <a:gd name="T15" fmla="*/ 6 h 765"/>
                <a:gd name="T16" fmla="*/ 201 w 816"/>
                <a:gd name="T17" fmla="*/ 6 h 765"/>
                <a:gd name="T18" fmla="*/ 201 w 816"/>
                <a:gd name="T19" fmla="*/ 6 h 765"/>
                <a:gd name="T20" fmla="*/ 201 w 816"/>
                <a:gd name="T21" fmla="*/ 6 h 765"/>
                <a:gd name="T22" fmla="*/ 201 w 816"/>
                <a:gd name="T23" fmla="*/ 6 h 765"/>
                <a:gd name="T24" fmla="*/ 202 w 816"/>
                <a:gd name="T25" fmla="*/ 6 h 765"/>
                <a:gd name="T26" fmla="*/ 202 w 816"/>
                <a:gd name="T27" fmla="*/ 6 h 765"/>
                <a:gd name="T28" fmla="*/ 202 w 816"/>
                <a:gd name="T29" fmla="*/ 5 h 765"/>
                <a:gd name="T30" fmla="*/ 202 w 816"/>
                <a:gd name="T31" fmla="*/ 5 h 765"/>
                <a:gd name="T32" fmla="*/ 202 w 816"/>
                <a:gd name="T33" fmla="*/ 5 h 765"/>
                <a:gd name="T34" fmla="*/ 202 w 816"/>
                <a:gd name="T35" fmla="*/ 5 h 765"/>
                <a:gd name="T36" fmla="*/ 202 w 816"/>
                <a:gd name="T37" fmla="*/ 5 h 765"/>
                <a:gd name="T38" fmla="*/ 203 w 816"/>
                <a:gd name="T39" fmla="*/ 5 h 765"/>
                <a:gd name="T40" fmla="*/ 203 w 816"/>
                <a:gd name="T41" fmla="*/ 5 h 765"/>
                <a:gd name="T42" fmla="*/ 203 w 816"/>
                <a:gd name="T43" fmla="*/ 5 h 765"/>
                <a:gd name="T44" fmla="*/ 203 w 816"/>
                <a:gd name="T45" fmla="*/ 5 h 765"/>
                <a:gd name="T46" fmla="*/ 203 w 816"/>
                <a:gd name="T47" fmla="*/ 5 h 765"/>
                <a:gd name="T48" fmla="*/ 203 w 816"/>
                <a:gd name="T49" fmla="*/ 5 h 765"/>
                <a:gd name="T50" fmla="*/ 203 w 816"/>
                <a:gd name="T51" fmla="*/ 5 h 765"/>
                <a:gd name="T52" fmla="*/ 204 w 816"/>
                <a:gd name="T53" fmla="*/ 5 h 765"/>
                <a:gd name="T54" fmla="*/ 204 w 816"/>
                <a:gd name="T55" fmla="*/ 4 h 765"/>
                <a:gd name="T56" fmla="*/ 204 w 816"/>
                <a:gd name="T57" fmla="*/ 4 h 765"/>
                <a:gd name="T58" fmla="*/ 204 w 816"/>
                <a:gd name="T59" fmla="*/ 4 h 765"/>
                <a:gd name="T60" fmla="*/ 210 w 816"/>
                <a:gd name="T61" fmla="*/ 1 h 765"/>
                <a:gd name="T62" fmla="*/ 410 w 816"/>
                <a:gd name="T63" fmla="*/ 694 h 765"/>
                <a:gd name="T64" fmla="*/ 410 w 816"/>
                <a:gd name="T65" fmla="*/ 736 h 765"/>
                <a:gd name="T66" fmla="*/ 606 w 816"/>
                <a:gd name="T67" fmla="*/ 1 h 765"/>
                <a:gd name="T68" fmla="*/ 813 w 816"/>
                <a:gd name="T69" fmla="*/ 308 h 765"/>
                <a:gd name="T70" fmla="*/ 583 w 816"/>
                <a:gd name="T71" fmla="*/ 332 h 765"/>
                <a:gd name="T72" fmla="*/ 418 w 816"/>
                <a:gd name="T73" fmla="*/ 78 h 765"/>
                <a:gd name="T74" fmla="*/ 247 w 816"/>
                <a:gd name="T75" fmla="*/ 266 h 765"/>
                <a:gd name="T76" fmla="*/ 62 w 816"/>
                <a:gd name="T77" fmla="*/ 250 h 765"/>
                <a:gd name="T78" fmla="*/ 115 w 816"/>
                <a:gd name="T79" fmla="*/ 593 h 765"/>
                <a:gd name="T80" fmla="*/ 213 w 816"/>
                <a:gd name="T81" fmla="*/ 620 h 765"/>
                <a:gd name="T82" fmla="*/ 256 w 816"/>
                <a:gd name="T83" fmla="*/ 675 h 765"/>
                <a:gd name="T84" fmla="*/ 408 w 816"/>
                <a:gd name="T85" fmla="*/ 765 h 765"/>
                <a:gd name="T86" fmla="*/ 210 w 816"/>
                <a:gd name="T87" fmla="*/ 1 h 765"/>
                <a:gd name="T88" fmla="*/ 606 w 816"/>
                <a:gd name="T89" fmla="*/ 1 h 765"/>
                <a:gd name="T90" fmla="*/ 605 w 816"/>
                <a:gd name="T91" fmla="*/ 0 h 765"/>
                <a:gd name="T92" fmla="*/ 605 w 816"/>
                <a:gd name="T93" fmla="*/ 0 h 765"/>
                <a:gd name="T94" fmla="*/ 605 w 816"/>
                <a:gd name="T95" fmla="*/ 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6" h="765">
                  <a:moveTo>
                    <a:pt x="0" y="358"/>
                  </a:moveTo>
                  <a:cubicBezTo>
                    <a:pt x="0" y="358"/>
                    <a:pt x="0" y="358"/>
                    <a:pt x="0" y="358"/>
                  </a:cubicBezTo>
                  <a:cubicBezTo>
                    <a:pt x="0" y="358"/>
                    <a:pt x="0" y="358"/>
                    <a:pt x="0" y="358"/>
                  </a:cubicBezTo>
                  <a:moveTo>
                    <a:pt x="0" y="357"/>
                  </a:moveTo>
                  <a:cubicBezTo>
                    <a:pt x="0" y="357"/>
                    <a:pt x="0" y="357"/>
                    <a:pt x="0" y="357"/>
                  </a:cubicBezTo>
                  <a:cubicBezTo>
                    <a:pt x="0" y="357"/>
                    <a:pt x="0" y="357"/>
                    <a:pt x="0" y="357"/>
                  </a:cubicBezTo>
                  <a:cubicBezTo>
                    <a:pt x="0" y="357"/>
                    <a:pt x="0" y="357"/>
                    <a:pt x="0" y="357"/>
                  </a:cubicBezTo>
                  <a:moveTo>
                    <a:pt x="200" y="6"/>
                  </a:moveTo>
                  <a:cubicBezTo>
                    <a:pt x="81" y="77"/>
                    <a:pt x="0" y="208"/>
                    <a:pt x="0" y="357"/>
                  </a:cubicBezTo>
                  <a:cubicBezTo>
                    <a:pt x="0" y="208"/>
                    <a:pt x="80" y="78"/>
                    <a:pt x="200" y="7"/>
                  </a:cubicBezTo>
                  <a:cubicBezTo>
                    <a:pt x="200" y="7"/>
                    <a:pt x="200" y="7"/>
                    <a:pt x="200" y="7"/>
                  </a:cubicBezTo>
                  <a:cubicBezTo>
                    <a:pt x="200" y="7"/>
                    <a:pt x="200" y="7"/>
                    <a:pt x="200" y="7"/>
                  </a:cubicBezTo>
                  <a:cubicBezTo>
                    <a:pt x="200" y="7"/>
                    <a:pt x="200" y="7"/>
                    <a:pt x="200" y="7"/>
                  </a:cubicBezTo>
                  <a:cubicBezTo>
                    <a:pt x="200" y="7"/>
                    <a:pt x="200" y="7"/>
                    <a:pt x="200" y="7"/>
                  </a:cubicBezTo>
                  <a:cubicBezTo>
                    <a:pt x="200" y="7"/>
                    <a:pt x="200" y="7"/>
                    <a:pt x="200" y="7"/>
                  </a:cubicBezTo>
                  <a:cubicBezTo>
                    <a:pt x="200" y="7"/>
                    <a:pt x="200" y="7"/>
                    <a:pt x="200" y="7"/>
                  </a:cubicBezTo>
                  <a:cubicBezTo>
                    <a:pt x="200" y="7"/>
                    <a:pt x="200" y="7"/>
                    <a:pt x="200" y="7"/>
                  </a:cubicBezTo>
                  <a:cubicBezTo>
                    <a:pt x="200" y="6"/>
                    <a:pt x="200" y="6"/>
                    <a:pt x="200" y="6"/>
                  </a:cubicBezTo>
                  <a:cubicBezTo>
                    <a:pt x="200" y="6"/>
                    <a:pt x="200" y="6"/>
                    <a:pt x="200" y="6"/>
                  </a:cubicBezTo>
                  <a:moveTo>
                    <a:pt x="201" y="6"/>
                  </a:moveTo>
                  <a:cubicBezTo>
                    <a:pt x="200" y="6"/>
                    <a:pt x="200" y="6"/>
                    <a:pt x="200" y="6"/>
                  </a:cubicBezTo>
                  <a:cubicBezTo>
                    <a:pt x="200" y="6"/>
                    <a:pt x="200" y="6"/>
                    <a:pt x="200" y="6"/>
                  </a:cubicBezTo>
                  <a:cubicBezTo>
                    <a:pt x="200" y="6"/>
                    <a:pt x="201" y="6"/>
                    <a:pt x="201" y="6"/>
                  </a:cubicBezTo>
                  <a:cubicBezTo>
                    <a:pt x="201" y="6"/>
                    <a:pt x="201" y="6"/>
                    <a:pt x="201" y="6"/>
                  </a:cubicBezTo>
                  <a:moveTo>
                    <a:pt x="201" y="6"/>
                  </a:moveTo>
                  <a:cubicBezTo>
                    <a:pt x="201" y="6"/>
                    <a:pt x="201" y="6"/>
                    <a:pt x="201" y="6"/>
                  </a:cubicBezTo>
                  <a:cubicBezTo>
                    <a:pt x="201" y="6"/>
                    <a:pt x="201" y="6"/>
                    <a:pt x="201" y="6"/>
                  </a:cubicBezTo>
                  <a:cubicBezTo>
                    <a:pt x="201" y="6"/>
                    <a:pt x="201" y="6"/>
                    <a:pt x="201" y="6"/>
                  </a:cubicBezTo>
                  <a:cubicBezTo>
                    <a:pt x="201" y="6"/>
                    <a:pt x="201" y="6"/>
                    <a:pt x="201" y="6"/>
                  </a:cubicBezTo>
                  <a:moveTo>
                    <a:pt x="201" y="6"/>
                  </a:moveTo>
                  <a:cubicBezTo>
                    <a:pt x="201" y="6"/>
                    <a:pt x="201" y="6"/>
                    <a:pt x="201" y="6"/>
                  </a:cubicBezTo>
                  <a:cubicBezTo>
                    <a:pt x="201" y="6"/>
                    <a:pt x="201" y="6"/>
                    <a:pt x="201" y="6"/>
                  </a:cubicBezTo>
                  <a:cubicBezTo>
                    <a:pt x="201" y="6"/>
                    <a:pt x="201" y="6"/>
                    <a:pt x="201" y="6"/>
                  </a:cubicBezTo>
                  <a:cubicBezTo>
                    <a:pt x="201" y="6"/>
                    <a:pt x="201" y="6"/>
                    <a:pt x="201" y="6"/>
                  </a:cubicBezTo>
                  <a:moveTo>
                    <a:pt x="201" y="6"/>
                  </a:moveTo>
                  <a:cubicBezTo>
                    <a:pt x="201" y="6"/>
                    <a:pt x="201" y="6"/>
                    <a:pt x="201" y="6"/>
                  </a:cubicBezTo>
                  <a:cubicBezTo>
                    <a:pt x="201" y="6"/>
                    <a:pt x="201" y="6"/>
                    <a:pt x="201" y="6"/>
                  </a:cubicBezTo>
                  <a:cubicBezTo>
                    <a:pt x="201" y="6"/>
                    <a:pt x="201" y="6"/>
                    <a:pt x="201" y="6"/>
                  </a:cubicBezTo>
                  <a:cubicBezTo>
                    <a:pt x="201" y="6"/>
                    <a:pt x="201" y="6"/>
                    <a:pt x="201" y="6"/>
                  </a:cubicBezTo>
                  <a:moveTo>
                    <a:pt x="201" y="6"/>
                  </a:moveTo>
                  <a:cubicBezTo>
                    <a:pt x="201" y="6"/>
                    <a:pt x="201" y="6"/>
                    <a:pt x="201" y="6"/>
                  </a:cubicBezTo>
                  <a:cubicBezTo>
                    <a:pt x="201" y="6"/>
                    <a:pt x="201" y="6"/>
                    <a:pt x="201" y="6"/>
                  </a:cubicBezTo>
                  <a:cubicBezTo>
                    <a:pt x="201" y="6"/>
                    <a:pt x="201" y="6"/>
                    <a:pt x="201" y="6"/>
                  </a:cubicBezTo>
                  <a:cubicBezTo>
                    <a:pt x="201" y="6"/>
                    <a:pt x="201" y="6"/>
                    <a:pt x="201" y="6"/>
                  </a:cubicBezTo>
                  <a:moveTo>
                    <a:pt x="201" y="6"/>
                  </a:moveTo>
                  <a:cubicBezTo>
                    <a:pt x="201" y="6"/>
                    <a:pt x="201" y="6"/>
                    <a:pt x="201" y="6"/>
                  </a:cubicBezTo>
                  <a:cubicBezTo>
                    <a:pt x="201" y="6"/>
                    <a:pt x="201" y="6"/>
                    <a:pt x="201" y="6"/>
                  </a:cubicBezTo>
                  <a:cubicBezTo>
                    <a:pt x="201" y="6"/>
                    <a:pt x="201" y="6"/>
                    <a:pt x="201" y="6"/>
                  </a:cubicBezTo>
                  <a:cubicBezTo>
                    <a:pt x="201" y="6"/>
                    <a:pt x="201" y="6"/>
                    <a:pt x="201" y="6"/>
                  </a:cubicBezTo>
                  <a:moveTo>
                    <a:pt x="202" y="6"/>
                  </a:moveTo>
                  <a:cubicBezTo>
                    <a:pt x="202" y="6"/>
                    <a:pt x="202" y="6"/>
                    <a:pt x="202" y="6"/>
                  </a:cubicBezTo>
                  <a:cubicBezTo>
                    <a:pt x="202" y="6"/>
                    <a:pt x="202" y="6"/>
                    <a:pt x="202" y="6"/>
                  </a:cubicBezTo>
                  <a:cubicBezTo>
                    <a:pt x="202" y="6"/>
                    <a:pt x="202" y="6"/>
                    <a:pt x="202" y="6"/>
                  </a:cubicBezTo>
                  <a:cubicBezTo>
                    <a:pt x="202" y="6"/>
                    <a:pt x="202" y="6"/>
                    <a:pt x="202" y="6"/>
                  </a:cubicBezTo>
                  <a:moveTo>
                    <a:pt x="202" y="6"/>
                  </a:moveTo>
                  <a:cubicBezTo>
                    <a:pt x="202" y="6"/>
                    <a:pt x="202" y="6"/>
                    <a:pt x="202" y="6"/>
                  </a:cubicBezTo>
                  <a:cubicBezTo>
                    <a:pt x="202" y="6"/>
                    <a:pt x="202" y="6"/>
                    <a:pt x="202" y="6"/>
                  </a:cubicBezTo>
                  <a:cubicBezTo>
                    <a:pt x="202" y="6"/>
                    <a:pt x="202" y="6"/>
                    <a:pt x="202" y="6"/>
                  </a:cubicBezTo>
                  <a:cubicBezTo>
                    <a:pt x="202" y="6"/>
                    <a:pt x="202" y="6"/>
                    <a:pt x="202" y="6"/>
                  </a:cubicBezTo>
                  <a:moveTo>
                    <a:pt x="202" y="5"/>
                  </a:moveTo>
                  <a:cubicBezTo>
                    <a:pt x="202" y="6"/>
                    <a:pt x="202" y="6"/>
                    <a:pt x="202" y="6"/>
                  </a:cubicBezTo>
                  <a:cubicBezTo>
                    <a:pt x="202" y="6"/>
                    <a:pt x="202" y="6"/>
                    <a:pt x="202" y="6"/>
                  </a:cubicBezTo>
                  <a:cubicBezTo>
                    <a:pt x="202" y="6"/>
                    <a:pt x="202" y="5"/>
                    <a:pt x="202" y="5"/>
                  </a:cubicBezTo>
                  <a:cubicBezTo>
                    <a:pt x="202" y="5"/>
                    <a:pt x="202" y="5"/>
                    <a:pt x="202" y="5"/>
                  </a:cubicBezTo>
                  <a:moveTo>
                    <a:pt x="202" y="5"/>
                  </a:moveTo>
                  <a:cubicBezTo>
                    <a:pt x="202" y="5"/>
                    <a:pt x="202" y="5"/>
                    <a:pt x="202" y="5"/>
                  </a:cubicBezTo>
                  <a:cubicBezTo>
                    <a:pt x="202" y="5"/>
                    <a:pt x="202" y="5"/>
                    <a:pt x="202" y="5"/>
                  </a:cubicBezTo>
                  <a:cubicBezTo>
                    <a:pt x="202" y="5"/>
                    <a:pt x="202" y="5"/>
                    <a:pt x="202" y="5"/>
                  </a:cubicBezTo>
                  <a:cubicBezTo>
                    <a:pt x="202" y="5"/>
                    <a:pt x="202" y="5"/>
                    <a:pt x="202" y="5"/>
                  </a:cubicBezTo>
                  <a:moveTo>
                    <a:pt x="202" y="5"/>
                  </a:moveTo>
                  <a:cubicBezTo>
                    <a:pt x="202" y="5"/>
                    <a:pt x="202" y="5"/>
                    <a:pt x="202" y="5"/>
                  </a:cubicBezTo>
                  <a:cubicBezTo>
                    <a:pt x="202" y="5"/>
                    <a:pt x="202" y="5"/>
                    <a:pt x="202" y="5"/>
                  </a:cubicBezTo>
                  <a:cubicBezTo>
                    <a:pt x="202" y="5"/>
                    <a:pt x="202" y="5"/>
                    <a:pt x="202" y="5"/>
                  </a:cubicBezTo>
                  <a:cubicBezTo>
                    <a:pt x="202" y="5"/>
                    <a:pt x="202" y="5"/>
                    <a:pt x="202" y="5"/>
                  </a:cubicBezTo>
                  <a:moveTo>
                    <a:pt x="203" y="5"/>
                  </a:moveTo>
                  <a:cubicBezTo>
                    <a:pt x="202" y="5"/>
                    <a:pt x="202" y="5"/>
                    <a:pt x="202" y="5"/>
                  </a:cubicBezTo>
                  <a:cubicBezTo>
                    <a:pt x="202" y="5"/>
                    <a:pt x="202" y="5"/>
                    <a:pt x="202" y="5"/>
                  </a:cubicBezTo>
                  <a:cubicBezTo>
                    <a:pt x="202" y="5"/>
                    <a:pt x="202" y="5"/>
                    <a:pt x="203" y="5"/>
                  </a:cubicBezTo>
                  <a:cubicBezTo>
                    <a:pt x="203" y="5"/>
                    <a:pt x="203" y="5"/>
                    <a:pt x="203" y="5"/>
                  </a:cubicBezTo>
                  <a:moveTo>
                    <a:pt x="203" y="5"/>
                  </a:moveTo>
                  <a:cubicBezTo>
                    <a:pt x="203" y="5"/>
                    <a:pt x="203" y="5"/>
                    <a:pt x="203" y="5"/>
                  </a:cubicBezTo>
                  <a:cubicBezTo>
                    <a:pt x="203" y="5"/>
                    <a:pt x="203" y="5"/>
                    <a:pt x="203" y="5"/>
                  </a:cubicBezTo>
                  <a:cubicBezTo>
                    <a:pt x="203" y="5"/>
                    <a:pt x="203" y="5"/>
                    <a:pt x="203" y="5"/>
                  </a:cubicBezTo>
                  <a:cubicBezTo>
                    <a:pt x="203" y="5"/>
                    <a:pt x="203" y="5"/>
                    <a:pt x="203" y="5"/>
                  </a:cubicBezTo>
                  <a:moveTo>
                    <a:pt x="203" y="5"/>
                  </a:moveTo>
                  <a:cubicBezTo>
                    <a:pt x="203" y="5"/>
                    <a:pt x="203" y="5"/>
                    <a:pt x="203" y="5"/>
                  </a:cubicBezTo>
                  <a:cubicBezTo>
                    <a:pt x="203" y="5"/>
                    <a:pt x="203" y="5"/>
                    <a:pt x="203" y="5"/>
                  </a:cubicBezTo>
                  <a:cubicBezTo>
                    <a:pt x="203" y="5"/>
                    <a:pt x="203" y="5"/>
                    <a:pt x="203" y="5"/>
                  </a:cubicBezTo>
                  <a:cubicBezTo>
                    <a:pt x="203" y="5"/>
                    <a:pt x="203" y="5"/>
                    <a:pt x="203" y="5"/>
                  </a:cubicBezTo>
                  <a:moveTo>
                    <a:pt x="203" y="5"/>
                  </a:moveTo>
                  <a:cubicBezTo>
                    <a:pt x="203" y="5"/>
                    <a:pt x="203" y="5"/>
                    <a:pt x="203" y="5"/>
                  </a:cubicBezTo>
                  <a:cubicBezTo>
                    <a:pt x="203" y="5"/>
                    <a:pt x="203" y="5"/>
                    <a:pt x="203" y="5"/>
                  </a:cubicBezTo>
                  <a:cubicBezTo>
                    <a:pt x="203" y="5"/>
                    <a:pt x="203" y="5"/>
                    <a:pt x="203" y="5"/>
                  </a:cubicBezTo>
                  <a:cubicBezTo>
                    <a:pt x="203" y="5"/>
                    <a:pt x="203" y="5"/>
                    <a:pt x="203" y="5"/>
                  </a:cubicBezTo>
                  <a:moveTo>
                    <a:pt x="203" y="5"/>
                  </a:moveTo>
                  <a:cubicBezTo>
                    <a:pt x="203" y="5"/>
                    <a:pt x="203" y="5"/>
                    <a:pt x="203" y="5"/>
                  </a:cubicBezTo>
                  <a:cubicBezTo>
                    <a:pt x="203" y="5"/>
                    <a:pt x="203" y="5"/>
                    <a:pt x="203" y="5"/>
                  </a:cubicBezTo>
                  <a:cubicBezTo>
                    <a:pt x="203" y="5"/>
                    <a:pt x="203" y="5"/>
                    <a:pt x="203" y="5"/>
                  </a:cubicBezTo>
                  <a:cubicBezTo>
                    <a:pt x="203" y="5"/>
                    <a:pt x="203" y="5"/>
                    <a:pt x="203" y="5"/>
                  </a:cubicBezTo>
                  <a:moveTo>
                    <a:pt x="203" y="5"/>
                  </a:moveTo>
                  <a:cubicBezTo>
                    <a:pt x="203" y="5"/>
                    <a:pt x="203" y="5"/>
                    <a:pt x="203" y="5"/>
                  </a:cubicBezTo>
                  <a:cubicBezTo>
                    <a:pt x="203" y="5"/>
                    <a:pt x="203" y="5"/>
                    <a:pt x="203" y="5"/>
                  </a:cubicBezTo>
                  <a:cubicBezTo>
                    <a:pt x="203" y="5"/>
                    <a:pt x="203" y="5"/>
                    <a:pt x="203" y="5"/>
                  </a:cubicBezTo>
                  <a:cubicBezTo>
                    <a:pt x="203" y="5"/>
                    <a:pt x="203" y="5"/>
                    <a:pt x="203" y="5"/>
                  </a:cubicBezTo>
                  <a:moveTo>
                    <a:pt x="204" y="5"/>
                  </a:moveTo>
                  <a:cubicBezTo>
                    <a:pt x="204" y="5"/>
                    <a:pt x="204" y="5"/>
                    <a:pt x="204" y="5"/>
                  </a:cubicBezTo>
                  <a:cubicBezTo>
                    <a:pt x="204" y="5"/>
                    <a:pt x="204" y="5"/>
                    <a:pt x="204" y="5"/>
                  </a:cubicBezTo>
                  <a:cubicBezTo>
                    <a:pt x="204" y="5"/>
                    <a:pt x="204" y="5"/>
                    <a:pt x="204" y="5"/>
                  </a:cubicBezTo>
                  <a:cubicBezTo>
                    <a:pt x="204" y="5"/>
                    <a:pt x="204" y="5"/>
                    <a:pt x="204" y="5"/>
                  </a:cubicBezTo>
                  <a:moveTo>
                    <a:pt x="204" y="4"/>
                  </a:moveTo>
                  <a:cubicBezTo>
                    <a:pt x="204" y="4"/>
                    <a:pt x="204" y="4"/>
                    <a:pt x="204" y="4"/>
                  </a:cubicBezTo>
                  <a:cubicBezTo>
                    <a:pt x="204" y="4"/>
                    <a:pt x="204" y="4"/>
                    <a:pt x="204" y="4"/>
                  </a:cubicBezTo>
                  <a:cubicBezTo>
                    <a:pt x="204" y="4"/>
                    <a:pt x="204" y="4"/>
                    <a:pt x="204" y="4"/>
                  </a:cubicBezTo>
                  <a:cubicBezTo>
                    <a:pt x="204" y="4"/>
                    <a:pt x="204" y="4"/>
                    <a:pt x="204" y="4"/>
                  </a:cubicBezTo>
                  <a:moveTo>
                    <a:pt x="204" y="4"/>
                  </a:moveTo>
                  <a:cubicBezTo>
                    <a:pt x="204" y="4"/>
                    <a:pt x="204" y="4"/>
                    <a:pt x="204" y="4"/>
                  </a:cubicBezTo>
                  <a:cubicBezTo>
                    <a:pt x="204" y="4"/>
                    <a:pt x="204" y="4"/>
                    <a:pt x="204" y="4"/>
                  </a:cubicBezTo>
                  <a:cubicBezTo>
                    <a:pt x="204" y="4"/>
                    <a:pt x="204" y="4"/>
                    <a:pt x="204" y="4"/>
                  </a:cubicBezTo>
                  <a:cubicBezTo>
                    <a:pt x="204" y="4"/>
                    <a:pt x="204" y="4"/>
                    <a:pt x="204" y="4"/>
                  </a:cubicBezTo>
                  <a:moveTo>
                    <a:pt x="204" y="4"/>
                  </a:moveTo>
                  <a:cubicBezTo>
                    <a:pt x="204" y="4"/>
                    <a:pt x="204" y="4"/>
                    <a:pt x="204" y="4"/>
                  </a:cubicBezTo>
                  <a:cubicBezTo>
                    <a:pt x="204" y="4"/>
                    <a:pt x="204" y="4"/>
                    <a:pt x="204" y="4"/>
                  </a:cubicBezTo>
                  <a:moveTo>
                    <a:pt x="210" y="1"/>
                  </a:moveTo>
                  <a:cubicBezTo>
                    <a:pt x="210" y="1"/>
                    <a:pt x="210" y="1"/>
                    <a:pt x="210" y="1"/>
                  </a:cubicBezTo>
                  <a:cubicBezTo>
                    <a:pt x="210" y="1"/>
                    <a:pt x="210" y="1"/>
                    <a:pt x="210" y="1"/>
                  </a:cubicBezTo>
                  <a:moveTo>
                    <a:pt x="410" y="736"/>
                  </a:moveTo>
                  <a:cubicBezTo>
                    <a:pt x="399" y="736"/>
                    <a:pt x="389" y="727"/>
                    <a:pt x="389" y="715"/>
                  </a:cubicBezTo>
                  <a:cubicBezTo>
                    <a:pt x="389" y="704"/>
                    <a:pt x="399" y="694"/>
                    <a:pt x="410" y="694"/>
                  </a:cubicBezTo>
                  <a:cubicBezTo>
                    <a:pt x="595" y="694"/>
                    <a:pt x="745" y="544"/>
                    <a:pt x="745" y="359"/>
                  </a:cubicBezTo>
                  <a:cubicBezTo>
                    <a:pt x="745" y="348"/>
                    <a:pt x="755" y="338"/>
                    <a:pt x="766" y="338"/>
                  </a:cubicBezTo>
                  <a:cubicBezTo>
                    <a:pt x="778" y="338"/>
                    <a:pt x="787" y="348"/>
                    <a:pt x="787" y="359"/>
                  </a:cubicBezTo>
                  <a:cubicBezTo>
                    <a:pt x="787" y="567"/>
                    <a:pt x="618" y="736"/>
                    <a:pt x="410" y="736"/>
                  </a:cubicBezTo>
                  <a:moveTo>
                    <a:pt x="606" y="1"/>
                  </a:moveTo>
                  <a:cubicBezTo>
                    <a:pt x="606" y="1"/>
                    <a:pt x="606" y="1"/>
                    <a:pt x="606" y="1"/>
                  </a:cubicBezTo>
                  <a:cubicBezTo>
                    <a:pt x="606" y="1"/>
                    <a:pt x="606" y="1"/>
                    <a:pt x="606" y="1"/>
                  </a:cubicBezTo>
                  <a:cubicBezTo>
                    <a:pt x="606" y="1"/>
                    <a:pt x="606" y="1"/>
                    <a:pt x="606" y="1"/>
                  </a:cubicBezTo>
                  <a:cubicBezTo>
                    <a:pt x="606" y="1"/>
                    <a:pt x="606" y="1"/>
                    <a:pt x="606" y="1"/>
                  </a:cubicBezTo>
                  <a:cubicBezTo>
                    <a:pt x="607" y="1"/>
                    <a:pt x="607" y="1"/>
                    <a:pt x="607" y="1"/>
                  </a:cubicBezTo>
                  <a:cubicBezTo>
                    <a:pt x="607" y="1"/>
                    <a:pt x="607" y="1"/>
                    <a:pt x="607" y="1"/>
                  </a:cubicBezTo>
                  <a:cubicBezTo>
                    <a:pt x="718" y="64"/>
                    <a:pt x="797" y="176"/>
                    <a:pt x="813" y="308"/>
                  </a:cubicBezTo>
                  <a:cubicBezTo>
                    <a:pt x="793" y="273"/>
                    <a:pt x="768" y="240"/>
                    <a:pt x="739" y="211"/>
                  </a:cubicBezTo>
                  <a:cubicBezTo>
                    <a:pt x="682" y="155"/>
                    <a:pt x="612" y="115"/>
                    <a:pt x="536" y="94"/>
                  </a:cubicBezTo>
                  <a:cubicBezTo>
                    <a:pt x="587" y="327"/>
                    <a:pt x="587" y="327"/>
                    <a:pt x="587" y="327"/>
                  </a:cubicBezTo>
                  <a:cubicBezTo>
                    <a:pt x="587" y="329"/>
                    <a:pt x="586" y="332"/>
                    <a:pt x="583" y="332"/>
                  </a:cubicBezTo>
                  <a:cubicBezTo>
                    <a:pt x="582" y="332"/>
                    <a:pt x="582" y="332"/>
                    <a:pt x="582" y="332"/>
                  </a:cubicBezTo>
                  <a:cubicBezTo>
                    <a:pt x="580" y="332"/>
                    <a:pt x="578" y="331"/>
                    <a:pt x="578" y="329"/>
                  </a:cubicBezTo>
                  <a:cubicBezTo>
                    <a:pt x="527" y="92"/>
                    <a:pt x="527" y="92"/>
                    <a:pt x="527" y="92"/>
                  </a:cubicBezTo>
                  <a:cubicBezTo>
                    <a:pt x="491" y="83"/>
                    <a:pt x="455" y="78"/>
                    <a:pt x="418" y="78"/>
                  </a:cubicBezTo>
                  <a:cubicBezTo>
                    <a:pt x="374" y="78"/>
                    <a:pt x="330" y="85"/>
                    <a:pt x="288" y="98"/>
                  </a:cubicBezTo>
                  <a:cubicBezTo>
                    <a:pt x="252" y="262"/>
                    <a:pt x="252" y="262"/>
                    <a:pt x="252" y="262"/>
                  </a:cubicBezTo>
                  <a:cubicBezTo>
                    <a:pt x="251" y="264"/>
                    <a:pt x="250" y="266"/>
                    <a:pt x="248" y="266"/>
                  </a:cubicBezTo>
                  <a:cubicBezTo>
                    <a:pt x="247" y="266"/>
                    <a:pt x="247" y="266"/>
                    <a:pt x="247" y="266"/>
                  </a:cubicBezTo>
                  <a:cubicBezTo>
                    <a:pt x="244" y="265"/>
                    <a:pt x="243" y="263"/>
                    <a:pt x="243" y="260"/>
                  </a:cubicBezTo>
                  <a:cubicBezTo>
                    <a:pt x="278" y="101"/>
                    <a:pt x="278" y="101"/>
                    <a:pt x="278" y="101"/>
                  </a:cubicBezTo>
                  <a:cubicBezTo>
                    <a:pt x="210" y="123"/>
                    <a:pt x="148" y="160"/>
                    <a:pt x="97" y="211"/>
                  </a:cubicBezTo>
                  <a:cubicBezTo>
                    <a:pt x="85" y="224"/>
                    <a:pt x="73" y="237"/>
                    <a:pt x="62" y="250"/>
                  </a:cubicBezTo>
                  <a:cubicBezTo>
                    <a:pt x="31" y="308"/>
                    <a:pt x="12" y="373"/>
                    <a:pt x="9" y="439"/>
                  </a:cubicBezTo>
                  <a:cubicBezTo>
                    <a:pt x="3" y="413"/>
                    <a:pt x="1" y="386"/>
                    <a:pt x="0" y="358"/>
                  </a:cubicBezTo>
                  <a:cubicBezTo>
                    <a:pt x="1" y="431"/>
                    <a:pt x="20" y="499"/>
                    <a:pt x="53" y="558"/>
                  </a:cubicBezTo>
                  <a:cubicBezTo>
                    <a:pt x="115" y="593"/>
                    <a:pt x="115" y="593"/>
                    <a:pt x="115" y="593"/>
                  </a:cubicBezTo>
                  <a:cubicBezTo>
                    <a:pt x="115" y="501"/>
                    <a:pt x="115" y="501"/>
                    <a:pt x="115" y="501"/>
                  </a:cubicBezTo>
                  <a:cubicBezTo>
                    <a:pt x="169" y="614"/>
                    <a:pt x="169" y="614"/>
                    <a:pt x="169" y="614"/>
                  </a:cubicBezTo>
                  <a:cubicBezTo>
                    <a:pt x="196" y="557"/>
                    <a:pt x="196" y="557"/>
                    <a:pt x="196" y="557"/>
                  </a:cubicBezTo>
                  <a:cubicBezTo>
                    <a:pt x="213" y="620"/>
                    <a:pt x="213" y="620"/>
                    <a:pt x="213" y="620"/>
                  </a:cubicBezTo>
                  <a:cubicBezTo>
                    <a:pt x="289" y="572"/>
                    <a:pt x="289" y="572"/>
                    <a:pt x="289" y="572"/>
                  </a:cubicBezTo>
                  <a:cubicBezTo>
                    <a:pt x="243" y="647"/>
                    <a:pt x="243" y="647"/>
                    <a:pt x="243" y="647"/>
                  </a:cubicBezTo>
                  <a:cubicBezTo>
                    <a:pt x="293" y="647"/>
                    <a:pt x="293" y="647"/>
                    <a:pt x="293" y="647"/>
                  </a:cubicBezTo>
                  <a:cubicBezTo>
                    <a:pt x="256" y="675"/>
                    <a:pt x="256" y="675"/>
                    <a:pt x="256" y="675"/>
                  </a:cubicBezTo>
                  <a:cubicBezTo>
                    <a:pt x="346" y="720"/>
                    <a:pt x="346" y="720"/>
                    <a:pt x="346" y="720"/>
                  </a:cubicBezTo>
                  <a:cubicBezTo>
                    <a:pt x="292" y="727"/>
                    <a:pt x="292" y="727"/>
                    <a:pt x="292" y="727"/>
                  </a:cubicBezTo>
                  <a:cubicBezTo>
                    <a:pt x="250" y="733"/>
                    <a:pt x="250" y="733"/>
                    <a:pt x="250" y="733"/>
                  </a:cubicBezTo>
                  <a:cubicBezTo>
                    <a:pt x="298" y="753"/>
                    <a:pt x="352" y="765"/>
                    <a:pt x="408" y="765"/>
                  </a:cubicBezTo>
                  <a:cubicBezTo>
                    <a:pt x="633" y="765"/>
                    <a:pt x="816" y="582"/>
                    <a:pt x="816" y="357"/>
                  </a:cubicBezTo>
                  <a:cubicBezTo>
                    <a:pt x="816" y="204"/>
                    <a:pt x="731" y="70"/>
                    <a:pt x="606" y="1"/>
                  </a:cubicBezTo>
                  <a:moveTo>
                    <a:pt x="210" y="1"/>
                  </a:moveTo>
                  <a:cubicBezTo>
                    <a:pt x="210" y="1"/>
                    <a:pt x="210" y="1"/>
                    <a:pt x="210" y="1"/>
                  </a:cubicBezTo>
                  <a:cubicBezTo>
                    <a:pt x="210" y="1"/>
                    <a:pt x="210" y="1"/>
                    <a:pt x="210" y="1"/>
                  </a:cubicBezTo>
                  <a:cubicBezTo>
                    <a:pt x="210" y="1"/>
                    <a:pt x="210" y="1"/>
                    <a:pt x="210" y="1"/>
                  </a:cubicBezTo>
                  <a:moveTo>
                    <a:pt x="606" y="1"/>
                  </a:moveTo>
                  <a:cubicBezTo>
                    <a:pt x="606" y="1"/>
                    <a:pt x="606" y="1"/>
                    <a:pt x="606" y="1"/>
                  </a:cubicBezTo>
                  <a:cubicBezTo>
                    <a:pt x="606" y="1"/>
                    <a:pt x="606" y="1"/>
                    <a:pt x="606" y="1"/>
                  </a:cubicBezTo>
                  <a:cubicBezTo>
                    <a:pt x="606" y="1"/>
                    <a:pt x="606" y="1"/>
                    <a:pt x="606" y="1"/>
                  </a:cubicBezTo>
                  <a:cubicBezTo>
                    <a:pt x="606" y="1"/>
                    <a:pt x="606" y="1"/>
                    <a:pt x="606" y="1"/>
                  </a:cubicBezTo>
                  <a:moveTo>
                    <a:pt x="605" y="0"/>
                  </a:moveTo>
                  <a:cubicBezTo>
                    <a:pt x="605" y="0"/>
                    <a:pt x="605" y="0"/>
                    <a:pt x="605" y="0"/>
                  </a:cubicBezTo>
                  <a:cubicBezTo>
                    <a:pt x="605" y="1"/>
                    <a:pt x="605" y="1"/>
                    <a:pt x="605" y="1"/>
                  </a:cubicBezTo>
                  <a:cubicBezTo>
                    <a:pt x="605" y="1"/>
                    <a:pt x="605" y="1"/>
                    <a:pt x="606" y="1"/>
                  </a:cubicBezTo>
                  <a:cubicBezTo>
                    <a:pt x="605" y="1"/>
                    <a:pt x="605" y="1"/>
                    <a:pt x="605" y="0"/>
                  </a:cubicBezTo>
                  <a:moveTo>
                    <a:pt x="605" y="0"/>
                  </a:moveTo>
                  <a:cubicBezTo>
                    <a:pt x="605" y="0"/>
                    <a:pt x="605" y="0"/>
                    <a:pt x="605" y="0"/>
                  </a:cubicBezTo>
                  <a:cubicBezTo>
                    <a:pt x="605" y="0"/>
                    <a:pt x="605" y="0"/>
                    <a:pt x="605" y="0"/>
                  </a:cubicBezTo>
                  <a:cubicBezTo>
                    <a:pt x="605" y="0"/>
                    <a:pt x="605" y="0"/>
                    <a:pt x="605" y="0"/>
                  </a:cubicBezTo>
                </a:path>
              </a:pathLst>
            </a:custGeom>
            <a:solidFill>
              <a:srgbClr val="FFCC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ïSlïďé"/>
            <p:cNvSpPr/>
            <p:nvPr/>
          </p:nvSpPr>
          <p:spPr bwMode="auto">
            <a:xfrm>
              <a:off x="6770219" y="32455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šḷidè"/>
            <p:cNvSpPr/>
            <p:nvPr/>
          </p:nvSpPr>
          <p:spPr bwMode="auto">
            <a:xfrm>
              <a:off x="6770219" y="324558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ïšḻïḋé"/>
            <p:cNvSpPr/>
            <p:nvPr/>
          </p:nvSpPr>
          <p:spPr bwMode="auto">
            <a:xfrm>
              <a:off x="5612645" y="3245587"/>
              <a:ext cx="1161292" cy="2479"/>
            </a:xfrm>
            <a:custGeom>
              <a:avLst/>
              <a:gdLst>
                <a:gd name="T0" fmla="*/ 395 w 395"/>
                <a:gd name="T1" fmla="*/ 1 h 1"/>
                <a:gd name="T2" fmla="*/ 395 w 395"/>
                <a:gd name="T3" fmla="*/ 1 h 1"/>
                <a:gd name="T4" fmla="*/ 395 w 395"/>
                <a:gd name="T5" fmla="*/ 1 h 1"/>
                <a:gd name="T6" fmla="*/ 0 w 395"/>
                <a:gd name="T7" fmla="*/ 0 h 1"/>
                <a:gd name="T8" fmla="*/ 0 w 395"/>
                <a:gd name="T9" fmla="*/ 1 h 1"/>
                <a:gd name="T10" fmla="*/ 0 w 395"/>
                <a:gd name="T11" fmla="*/ 0 h 1"/>
              </a:gdLst>
              <a:ahLst/>
              <a:cxnLst>
                <a:cxn ang="0">
                  <a:pos x="T0" y="T1"/>
                </a:cxn>
                <a:cxn ang="0">
                  <a:pos x="T2" y="T3"/>
                </a:cxn>
                <a:cxn ang="0">
                  <a:pos x="T4" y="T5"/>
                </a:cxn>
                <a:cxn ang="0">
                  <a:pos x="T6" y="T7"/>
                </a:cxn>
                <a:cxn ang="0">
                  <a:pos x="T8" y="T9"/>
                </a:cxn>
                <a:cxn ang="0">
                  <a:pos x="T10" y="T11"/>
                </a:cxn>
              </a:cxnLst>
              <a:rect l="0" t="0" r="r" b="b"/>
              <a:pathLst>
                <a:path w="395" h="1">
                  <a:moveTo>
                    <a:pt x="395" y="1"/>
                  </a:moveTo>
                  <a:cubicBezTo>
                    <a:pt x="395" y="1"/>
                    <a:pt x="395" y="1"/>
                    <a:pt x="395" y="1"/>
                  </a:cubicBezTo>
                  <a:cubicBezTo>
                    <a:pt x="395" y="1"/>
                    <a:pt x="395" y="1"/>
                    <a:pt x="395" y="1"/>
                  </a:cubicBezTo>
                  <a:moveTo>
                    <a:pt x="0" y="0"/>
                  </a:moveTo>
                  <a:cubicBezTo>
                    <a:pt x="0" y="0"/>
                    <a:pt x="0" y="0"/>
                    <a:pt x="0" y="1"/>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ŝḻïḍê"/>
            <p:cNvSpPr/>
            <p:nvPr/>
          </p:nvSpPr>
          <p:spPr bwMode="auto">
            <a:xfrm>
              <a:off x="6770219" y="3248065"/>
              <a:ext cx="3718" cy="0"/>
            </a:xfrm>
            <a:custGeom>
              <a:avLst/>
              <a:gdLst>
                <a:gd name="T0" fmla="*/ 0 w 1"/>
                <a:gd name="T1" fmla="*/ 1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1" y="0"/>
                    <a:pt x="1" y="0"/>
                  </a:cubicBezTo>
                  <a:cubicBezTo>
                    <a:pt x="1" y="0"/>
                    <a:pt x="1" y="0"/>
                    <a:pt x="1" y="0"/>
                  </a:cubicBezTo>
                  <a:cubicBezTo>
                    <a:pt x="1" y="0"/>
                    <a:pt x="1" y="0"/>
                    <a:pt x="1" y="0"/>
                  </a:cubicBezTo>
                  <a:cubicBezTo>
                    <a:pt x="0" y="0"/>
                    <a:pt x="0" y="0"/>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ïṧļïḋe"/>
            <p:cNvSpPr/>
            <p:nvPr/>
          </p:nvSpPr>
          <p:spPr bwMode="auto">
            <a:xfrm>
              <a:off x="5610167" y="3248065"/>
              <a:ext cx="1163771" cy="0"/>
            </a:xfrm>
            <a:custGeom>
              <a:avLst/>
              <a:gdLst>
                <a:gd name="T0" fmla="*/ 396 w 396"/>
                <a:gd name="T1" fmla="*/ 396 w 396"/>
                <a:gd name="T2" fmla="*/ 396 w 396"/>
                <a:gd name="T3" fmla="*/ 0 w 396"/>
                <a:gd name="T4" fmla="*/ 0 w 396"/>
                <a:gd name="T5" fmla="*/ 0 w 396"/>
                <a:gd name="T6" fmla="*/ 1 w 396"/>
                <a:gd name="T7" fmla="*/ 0 w 396"/>
                <a:gd name="T8" fmla="*/ 1 w 396"/>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396">
                  <a:moveTo>
                    <a:pt x="396" y="0"/>
                  </a:moveTo>
                  <a:cubicBezTo>
                    <a:pt x="396" y="0"/>
                    <a:pt x="396" y="0"/>
                    <a:pt x="396" y="0"/>
                  </a:cubicBezTo>
                  <a:cubicBezTo>
                    <a:pt x="396" y="0"/>
                    <a:pt x="396" y="0"/>
                    <a:pt x="396" y="0"/>
                  </a:cubicBezTo>
                  <a:moveTo>
                    <a:pt x="0" y="0"/>
                  </a:moveTo>
                  <a:cubicBezTo>
                    <a:pt x="0" y="0"/>
                    <a:pt x="0" y="0"/>
                    <a:pt x="0" y="0"/>
                  </a:cubicBezTo>
                  <a:cubicBezTo>
                    <a:pt x="0" y="0"/>
                    <a:pt x="0" y="0"/>
                    <a:pt x="0" y="0"/>
                  </a:cubicBezTo>
                  <a:moveTo>
                    <a:pt x="1" y="0"/>
                  </a:moveTo>
                  <a:cubicBezTo>
                    <a:pt x="0" y="0"/>
                    <a:pt x="0" y="0"/>
                    <a:pt x="0" y="0"/>
                  </a:cubicBezTo>
                  <a:cubicBezTo>
                    <a:pt x="0" y="0"/>
                    <a:pt x="0" y="0"/>
                    <a:pt x="1"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ḻíḓé"/>
            <p:cNvSpPr/>
            <p:nvPr/>
          </p:nvSpPr>
          <p:spPr bwMode="auto">
            <a:xfrm>
              <a:off x="6773938" y="3248065"/>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isḷïďê"/>
            <p:cNvSpPr/>
            <p:nvPr/>
          </p:nvSpPr>
          <p:spPr bwMode="auto">
            <a:xfrm>
              <a:off x="5591576" y="3248065"/>
              <a:ext cx="18591" cy="8676"/>
            </a:xfrm>
            <a:custGeom>
              <a:avLst/>
              <a:gdLst>
                <a:gd name="T0" fmla="*/ 0 w 6"/>
                <a:gd name="T1" fmla="*/ 3 h 3"/>
                <a:gd name="T2" fmla="*/ 0 w 6"/>
                <a:gd name="T3" fmla="*/ 3 h 3"/>
                <a:gd name="T4" fmla="*/ 0 w 6"/>
                <a:gd name="T5" fmla="*/ 3 h 3"/>
                <a:gd name="T6" fmla="*/ 6 w 6"/>
                <a:gd name="T7" fmla="*/ 0 h 3"/>
                <a:gd name="T8" fmla="*/ 0 w 6"/>
                <a:gd name="T9" fmla="*/ 3 h 3"/>
                <a:gd name="T10" fmla="*/ 6 w 6"/>
                <a:gd name="T11" fmla="*/ 0 h 3"/>
                <a:gd name="T12" fmla="*/ 6 w 6"/>
                <a:gd name="T13" fmla="*/ 0 h 3"/>
                <a:gd name="T14" fmla="*/ 6 w 6"/>
                <a:gd name="T15" fmla="*/ 0 h 3"/>
                <a:gd name="T16" fmla="*/ 6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3"/>
                  </a:moveTo>
                  <a:cubicBezTo>
                    <a:pt x="0" y="3"/>
                    <a:pt x="0" y="3"/>
                    <a:pt x="0" y="3"/>
                  </a:cubicBezTo>
                  <a:cubicBezTo>
                    <a:pt x="0" y="3"/>
                    <a:pt x="0" y="3"/>
                    <a:pt x="0" y="3"/>
                  </a:cubicBezTo>
                  <a:moveTo>
                    <a:pt x="6" y="0"/>
                  </a:moveTo>
                  <a:cubicBezTo>
                    <a:pt x="4" y="1"/>
                    <a:pt x="2" y="2"/>
                    <a:pt x="0" y="3"/>
                  </a:cubicBezTo>
                  <a:cubicBezTo>
                    <a:pt x="2" y="2"/>
                    <a:pt x="4" y="1"/>
                    <a:pt x="6" y="0"/>
                  </a:cubicBezTo>
                  <a:moveTo>
                    <a:pt x="6" y="0"/>
                  </a:moveTo>
                  <a:cubicBezTo>
                    <a:pt x="6" y="0"/>
                    <a:pt x="6" y="0"/>
                    <a:pt x="6" y="0"/>
                  </a:cubicBezTo>
                  <a:cubicBezTo>
                    <a:pt x="6" y="0"/>
                    <a:pt x="6" y="0"/>
                    <a:pt x="6"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ï$ḷíḓè"/>
            <p:cNvSpPr/>
            <p:nvPr/>
          </p:nvSpPr>
          <p:spPr bwMode="auto">
            <a:xfrm>
              <a:off x="5175147" y="3248065"/>
              <a:ext cx="2206082" cy="901024"/>
            </a:xfrm>
            <a:custGeom>
              <a:avLst/>
              <a:gdLst>
                <a:gd name="T0" fmla="*/ 226 w 751"/>
                <a:gd name="T1" fmla="*/ 51 h 307"/>
                <a:gd name="T2" fmla="*/ 75 w 751"/>
                <a:gd name="T3" fmla="*/ 150 h 307"/>
                <a:gd name="T4" fmla="*/ 0 w 751"/>
                <a:gd name="T5" fmla="*/ 249 h 307"/>
                <a:gd name="T6" fmla="*/ 35 w 751"/>
                <a:gd name="T7" fmla="*/ 210 h 307"/>
                <a:gd name="T8" fmla="*/ 216 w 751"/>
                <a:gd name="T9" fmla="*/ 100 h 307"/>
                <a:gd name="T10" fmla="*/ 226 w 751"/>
                <a:gd name="T11" fmla="*/ 51 h 307"/>
                <a:gd name="T12" fmla="*/ 386 w 751"/>
                <a:gd name="T13" fmla="*/ 21 h 307"/>
                <a:gd name="T14" fmla="*/ 236 w 751"/>
                <a:gd name="T15" fmla="*/ 48 h 307"/>
                <a:gd name="T16" fmla="*/ 226 w 751"/>
                <a:gd name="T17" fmla="*/ 97 h 307"/>
                <a:gd name="T18" fmla="*/ 356 w 751"/>
                <a:gd name="T19" fmla="*/ 77 h 307"/>
                <a:gd name="T20" fmla="*/ 465 w 751"/>
                <a:gd name="T21" fmla="*/ 91 h 307"/>
                <a:gd name="T22" fmla="*/ 451 w 751"/>
                <a:gd name="T23" fmla="*/ 26 h 307"/>
                <a:gd name="T24" fmla="*/ 386 w 751"/>
                <a:gd name="T25" fmla="*/ 21 h 307"/>
                <a:gd name="T26" fmla="*/ 545 w 751"/>
                <a:gd name="T27" fmla="*/ 0 h 307"/>
                <a:gd name="T28" fmla="*/ 699 w 751"/>
                <a:gd name="T29" fmla="*/ 153 h 307"/>
                <a:gd name="T30" fmla="*/ 696 w 751"/>
                <a:gd name="T31" fmla="*/ 150 h 307"/>
                <a:gd name="T32" fmla="*/ 460 w 751"/>
                <a:gd name="T33" fmla="*/ 28 h 307"/>
                <a:gd name="T34" fmla="*/ 474 w 751"/>
                <a:gd name="T35" fmla="*/ 93 h 307"/>
                <a:gd name="T36" fmla="*/ 677 w 751"/>
                <a:gd name="T37" fmla="*/ 210 h 307"/>
                <a:gd name="T38" fmla="*/ 751 w 751"/>
                <a:gd name="T39" fmla="*/ 307 h 307"/>
                <a:gd name="T40" fmla="*/ 545 w 751"/>
                <a:gd name="T41" fmla="*/ 0 h 307"/>
                <a:gd name="T42" fmla="*/ 544 w 751"/>
                <a:gd name="T43" fmla="*/ 0 h 307"/>
                <a:gd name="T44" fmla="*/ 545 w 751"/>
                <a:gd name="T45" fmla="*/ 0 h 307"/>
                <a:gd name="T46" fmla="*/ 544 w 751"/>
                <a:gd name="T47" fmla="*/ 0 h 307"/>
                <a:gd name="T48" fmla="*/ 544 w 751"/>
                <a:gd name="T49" fmla="*/ 0 h 307"/>
                <a:gd name="T50" fmla="*/ 544 w 751"/>
                <a:gd name="T51" fmla="*/ 0 h 307"/>
                <a:gd name="T52" fmla="*/ 544 w 751"/>
                <a:gd name="T53" fmla="*/ 0 h 307"/>
                <a:gd name="T54" fmla="*/ 148 w 751"/>
                <a:gd name="T55" fmla="*/ 0 h 307"/>
                <a:gd name="T56" fmla="*/ 148 w 751"/>
                <a:gd name="T57" fmla="*/ 0 h 307"/>
                <a:gd name="T58" fmla="*/ 148 w 751"/>
                <a:gd name="T59" fmla="*/ 0 h 307"/>
                <a:gd name="T60" fmla="*/ 148 w 751"/>
                <a:gd name="T61" fmla="*/ 0 h 307"/>
                <a:gd name="T62" fmla="*/ 142 w 751"/>
                <a:gd name="T63" fmla="*/ 3 h 307"/>
                <a:gd name="T64" fmla="*/ 142 w 751"/>
                <a:gd name="T65" fmla="*/ 3 h 307"/>
                <a:gd name="T66" fmla="*/ 142 w 751"/>
                <a:gd name="T67" fmla="*/ 3 h 307"/>
                <a:gd name="T68" fmla="*/ 142 w 751"/>
                <a:gd name="T69" fmla="*/ 3 h 307"/>
                <a:gd name="T70" fmla="*/ 148 w 751"/>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1" h="307">
                  <a:moveTo>
                    <a:pt x="226" y="51"/>
                  </a:moveTo>
                  <a:cubicBezTo>
                    <a:pt x="170" y="73"/>
                    <a:pt x="118" y="107"/>
                    <a:pt x="75" y="150"/>
                  </a:cubicBezTo>
                  <a:cubicBezTo>
                    <a:pt x="45" y="180"/>
                    <a:pt x="20" y="213"/>
                    <a:pt x="0" y="249"/>
                  </a:cubicBezTo>
                  <a:cubicBezTo>
                    <a:pt x="11" y="236"/>
                    <a:pt x="23" y="223"/>
                    <a:pt x="35" y="210"/>
                  </a:cubicBezTo>
                  <a:cubicBezTo>
                    <a:pt x="86" y="159"/>
                    <a:pt x="148" y="122"/>
                    <a:pt x="216" y="100"/>
                  </a:cubicBezTo>
                  <a:cubicBezTo>
                    <a:pt x="226" y="51"/>
                    <a:pt x="226" y="51"/>
                    <a:pt x="226" y="51"/>
                  </a:cubicBezTo>
                  <a:moveTo>
                    <a:pt x="386" y="21"/>
                  </a:moveTo>
                  <a:cubicBezTo>
                    <a:pt x="334" y="21"/>
                    <a:pt x="284" y="31"/>
                    <a:pt x="236" y="48"/>
                  </a:cubicBezTo>
                  <a:cubicBezTo>
                    <a:pt x="226" y="97"/>
                    <a:pt x="226" y="97"/>
                    <a:pt x="226" y="97"/>
                  </a:cubicBezTo>
                  <a:cubicBezTo>
                    <a:pt x="268" y="84"/>
                    <a:pt x="312" y="77"/>
                    <a:pt x="356" y="77"/>
                  </a:cubicBezTo>
                  <a:cubicBezTo>
                    <a:pt x="393" y="77"/>
                    <a:pt x="429" y="82"/>
                    <a:pt x="465" y="91"/>
                  </a:cubicBezTo>
                  <a:cubicBezTo>
                    <a:pt x="451" y="26"/>
                    <a:pt x="451" y="26"/>
                    <a:pt x="451" y="26"/>
                  </a:cubicBezTo>
                  <a:cubicBezTo>
                    <a:pt x="429" y="23"/>
                    <a:pt x="408" y="21"/>
                    <a:pt x="386" y="21"/>
                  </a:cubicBezTo>
                  <a:moveTo>
                    <a:pt x="545" y="0"/>
                  </a:moveTo>
                  <a:cubicBezTo>
                    <a:pt x="609" y="36"/>
                    <a:pt x="663" y="89"/>
                    <a:pt x="699" y="153"/>
                  </a:cubicBezTo>
                  <a:cubicBezTo>
                    <a:pt x="698" y="152"/>
                    <a:pt x="697" y="151"/>
                    <a:pt x="696" y="150"/>
                  </a:cubicBezTo>
                  <a:cubicBezTo>
                    <a:pt x="632" y="86"/>
                    <a:pt x="549" y="43"/>
                    <a:pt x="460" y="28"/>
                  </a:cubicBezTo>
                  <a:cubicBezTo>
                    <a:pt x="474" y="93"/>
                    <a:pt x="474" y="93"/>
                    <a:pt x="474" y="93"/>
                  </a:cubicBezTo>
                  <a:cubicBezTo>
                    <a:pt x="550" y="114"/>
                    <a:pt x="620" y="154"/>
                    <a:pt x="677" y="210"/>
                  </a:cubicBezTo>
                  <a:cubicBezTo>
                    <a:pt x="706" y="239"/>
                    <a:pt x="731" y="272"/>
                    <a:pt x="751" y="307"/>
                  </a:cubicBezTo>
                  <a:cubicBezTo>
                    <a:pt x="735" y="175"/>
                    <a:pt x="656" y="63"/>
                    <a:pt x="545" y="0"/>
                  </a:cubicBezTo>
                  <a:moveTo>
                    <a:pt x="544" y="0"/>
                  </a:moveTo>
                  <a:cubicBezTo>
                    <a:pt x="545" y="0"/>
                    <a:pt x="545" y="0"/>
                    <a:pt x="545" y="0"/>
                  </a:cubicBezTo>
                  <a:cubicBezTo>
                    <a:pt x="545" y="0"/>
                    <a:pt x="545" y="0"/>
                    <a:pt x="544" y="0"/>
                  </a:cubicBezTo>
                  <a:moveTo>
                    <a:pt x="544" y="0"/>
                  </a:moveTo>
                  <a:cubicBezTo>
                    <a:pt x="544" y="0"/>
                    <a:pt x="544" y="0"/>
                    <a:pt x="544" y="0"/>
                  </a:cubicBezTo>
                  <a:cubicBezTo>
                    <a:pt x="544" y="0"/>
                    <a:pt x="544" y="0"/>
                    <a:pt x="544" y="0"/>
                  </a:cubicBezTo>
                  <a:moveTo>
                    <a:pt x="148" y="0"/>
                  </a:moveTo>
                  <a:cubicBezTo>
                    <a:pt x="148" y="0"/>
                    <a:pt x="148" y="0"/>
                    <a:pt x="148" y="0"/>
                  </a:cubicBezTo>
                  <a:cubicBezTo>
                    <a:pt x="148" y="0"/>
                    <a:pt x="148" y="0"/>
                    <a:pt x="148" y="0"/>
                  </a:cubicBezTo>
                  <a:cubicBezTo>
                    <a:pt x="148" y="0"/>
                    <a:pt x="148" y="0"/>
                    <a:pt x="148" y="0"/>
                  </a:cubicBezTo>
                  <a:cubicBezTo>
                    <a:pt x="146" y="1"/>
                    <a:pt x="144" y="2"/>
                    <a:pt x="142" y="3"/>
                  </a:cubicBezTo>
                  <a:cubicBezTo>
                    <a:pt x="142" y="3"/>
                    <a:pt x="142" y="3"/>
                    <a:pt x="142" y="3"/>
                  </a:cubicBezTo>
                  <a:cubicBezTo>
                    <a:pt x="142" y="3"/>
                    <a:pt x="142" y="3"/>
                    <a:pt x="142" y="3"/>
                  </a:cubicBezTo>
                  <a:cubicBezTo>
                    <a:pt x="142" y="3"/>
                    <a:pt x="142" y="3"/>
                    <a:pt x="142" y="3"/>
                  </a:cubicBezTo>
                  <a:cubicBezTo>
                    <a:pt x="144" y="2"/>
                    <a:pt x="146" y="1"/>
                    <a:pt x="148"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ṣḷïḍé"/>
            <p:cNvSpPr/>
            <p:nvPr/>
          </p:nvSpPr>
          <p:spPr bwMode="auto">
            <a:xfrm>
              <a:off x="5591576" y="32567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ïṧļíde"/>
            <p:cNvSpPr/>
            <p:nvPr/>
          </p:nvSpPr>
          <p:spPr bwMode="auto">
            <a:xfrm>
              <a:off x="5591576" y="3256741"/>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iśļîdê"/>
            <p:cNvSpPr/>
            <p:nvPr/>
          </p:nvSpPr>
          <p:spPr bwMode="auto">
            <a:xfrm>
              <a:off x="5591576" y="3256741"/>
              <a:ext cx="0" cy="371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íṣ1íḑe"/>
            <p:cNvSpPr/>
            <p:nvPr/>
          </p:nvSpPr>
          <p:spPr bwMode="auto">
            <a:xfrm>
              <a:off x="5591576" y="3256741"/>
              <a:ext cx="0" cy="3718"/>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ṩḷide"/>
            <p:cNvSpPr/>
            <p:nvPr/>
          </p:nvSpPr>
          <p:spPr bwMode="auto">
            <a:xfrm>
              <a:off x="5589098" y="3260458"/>
              <a:ext cx="2479"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ṥ1iďé"/>
            <p:cNvSpPr/>
            <p:nvPr/>
          </p:nvSpPr>
          <p:spPr bwMode="auto">
            <a:xfrm>
              <a:off x="5589098" y="3260458"/>
              <a:ext cx="2479"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1" y="0"/>
                    <a:pt x="1"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íṡḷiḑê"/>
            <p:cNvSpPr/>
            <p:nvPr/>
          </p:nvSpPr>
          <p:spPr bwMode="auto">
            <a:xfrm>
              <a:off x="5589098"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šḻîḓé"/>
            <p:cNvSpPr/>
            <p:nvPr/>
          </p:nvSpPr>
          <p:spPr bwMode="auto">
            <a:xfrm>
              <a:off x="5589098"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íṡlïḓe"/>
            <p:cNvSpPr/>
            <p:nvPr/>
          </p:nvSpPr>
          <p:spPr bwMode="auto">
            <a:xfrm>
              <a:off x="5589098"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ṥḻîḓê"/>
            <p:cNvSpPr/>
            <p:nvPr/>
          </p:nvSpPr>
          <p:spPr bwMode="auto">
            <a:xfrm>
              <a:off x="5589098"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ŝḷídé"/>
            <p:cNvSpPr/>
            <p:nvPr/>
          </p:nvSpPr>
          <p:spPr bwMode="auto">
            <a:xfrm>
              <a:off x="5589098"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işľïdé"/>
            <p:cNvSpPr/>
            <p:nvPr/>
          </p:nvSpPr>
          <p:spPr bwMode="auto">
            <a:xfrm>
              <a:off x="5589098"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i$1iḑé"/>
            <p:cNvSpPr/>
            <p:nvPr/>
          </p:nvSpPr>
          <p:spPr bwMode="auto">
            <a:xfrm>
              <a:off x="5589098"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iṩļiḓê"/>
            <p:cNvSpPr/>
            <p:nvPr/>
          </p:nvSpPr>
          <p:spPr bwMode="auto">
            <a:xfrm>
              <a:off x="5589098"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iśḷiḓè"/>
            <p:cNvSpPr/>
            <p:nvPr/>
          </p:nvSpPr>
          <p:spPr bwMode="auto">
            <a:xfrm>
              <a:off x="5589098"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îṧļïḋê"/>
            <p:cNvSpPr/>
            <p:nvPr/>
          </p:nvSpPr>
          <p:spPr bwMode="auto">
            <a:xfrm>
              <a:off x="5589098"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íṩḷíḍê"/>
            <p:cNvSpPr/>
            <p:nvPr/>
          </p:nvSpPr>
          <p:spPr bwMode="auto">
            <a:xfrm>
              <a:off x="5586619"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ślîḓé"/>
            <p:cNvSpPr/>
            <p:nvPr/>
          </p:nvSpPr>
          <p:spPr bwMode="auto">
            <a:xfrm>
              <a:off x="5586619"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ïś1íḍè"/>
            <p:cNvSpPr/>
            <p:nvPr/>
          </p:nvSpPr>
          <p:spPr bwMode="auto">
            <a:xfrm>
              <a:off x="5586619"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şḻïḍê"/>
            <p:cNvSpPr/>
            <p:nvPr/>
          </p:nvSpPr>
          <p:spPr bwMode="auto">
            <a:xfrm>
              <a:off x="5586619"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ïşliḋè"/>
            <p:cNvSpPr/>
            <p:nvPr/>
          </p:nvSpPr>
          <p:spPr bwMode="auto">
            <a:xfrm>
              <a:off x="5586619" y="32604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i$ḻíďe"/>
            <p:cNvSpPr/>
            <p:nvPr/>
          </p:nvSpPr>
          <p:spPr bwMode="auto">
            <a:xfrm>
              <a:off x="5586619" y="3260458"/>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ïṧḻïḓè"/>
            <p:cNvSpPr/>
            <p:nvPr/>
          </p:nvSpPr>
          <p:spPr bwMode="auto">
            <a:xfrm>
              <a:off x="5586619"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ṩľídè"/>
            <p:cNvSpPr/>
            <p:nvPr/>
          </p:nvSpPr>
          <p:spPr bwMode="auto">
            <a:xfrm>
              <a:off x="5586619"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íṡľiḑè"/>
            <p:cNvSpPr/>
            <p:nvPr/>
          </p:nvSpPr>
          <p:spPr bwMode="auto">
            <a:xfrm>
              <a:off x="5586619"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ïś1ïḑé"/>
            <p:cNvSpPr/>
            <p:nvPr/>
          </p:nvSpPr>
          <p:spPr bwMode="auto">
            <a:xfrm>
              <a:off x="5586619"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śḻïḍé"/>
            <p:cNvSpPr/>
            <p:nvPr/>
          </p:nvSpPr>
          <p:spPr bwMode="auto">
            <a:xfrm>
              <a:off x="5582901" y="3262937"/>
              <a:ext cx="371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ṣľiḍé"/>
            <p:cNvSpPr/>
            <p:nvPr/>
          </p:nvSpPr>
          <p:spPr bwMode="auto">
            <a:xfrm>
              <a:off x="5582901" y="3262937"/>
              <a:ext cx="371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0" y="0"/>
                    <a:pt x="1"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íṩlíḍê"/>
            <p:cNvSpPr/>
            <p:nvPr/>
          </p:nvSpPr>
          <p:spPr bwMode="auto">
            <a:xfrm>
              <a:off x="5582901"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ṩḷïḓê"/>
            <p:cNvSpPr/>
            <p:nvPr/>
          </p:nvSpPr>
          <p:spPr bwMode="auto">
            <a:xfrm>
              <a:off x="5582901"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ïšļîḍé"/>
            <p:cNvSpPr/>
            <p:nvPr/>
          </p:nvSpPr>
          <p:spPr bwMode="auto">
            <a:xfrm>
              <a:off x="5582901"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ïS1íḋè"/>
            <p:cNvSpPr/>
            <p:nvPr/>
          </p:nvSpPr>
          <p:spPr bwMode="auto">
            <a:xfrm>
              <a:off x="5582901"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íŝ1ïḓé"/>
            <p:cNvSpPr/>
            <p:nvPr/>
          </p:nvSpPr>
          <p:spPr bwMode="auto">
            <a:xfrm>
              <a:off x="5582901"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1ïďe"/>
            <p:cNvSpPr/>
            <p:nvPr/>
          </p:nvSpPr>
          <p:spPr bwMode="auto">
            <a:xfrm>
              <a:off x="5582901"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iṡḻiḍe"/>
            <p:cNvSpPr/>
            <p:nvPr/>
          </p:nvSpPr>
          <p:spPr bwMode="auto">
            <a:xfrm>
              <a:off x="5582901"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îŝļiďè"/>
            <p:cNvSpPr/>
            <p:nvPr/>
          </p:nvSpPr>
          <p:spPr bwMode="auto">
            <a:xfrm>
              <a:off x="5582901"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išlïdè"/>
            <p:cNvSpPr/>
            <p:nvPr/>
          </p:nvSpPr>
          <p:spPr bwMode="auto">
            <a:xfrm>
              <a:off x="5582901" y="32629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íšlîďé"/>
            <p:cNvSpPr/>
            <p:nvPr/>
          </p:nvSpPr>
          <p:spPr bwMode="auto">
            <a:xfrm>
              <a:off x="5582901" y="3262937"/>
              <a:ext cx="1239" cy="1239"/>
            </a:xfrm>
            <a:prstGeom prst="ellipse">
              <a:avLst/>
            </a:pr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ṥḷíďè"/>
            <p:cNvSpPr/>
            <p:nvPr/>
          </p:nvSpPr>
          <p:spPr bwMode="auto">
            <a:xfrm>
              <a:off x="5580422" y="3262937"/>
              <a:ext cx="0" cy="2479"/>
            </a:xfrm>
            <a:custGeom>
              <a:avLst/>
              <a:gdLst>
                <a:gd name="T0" fmla="*/ 1 h 1"/>
                <a:gd name="T1" fmla="*/ 1 h 1"/>
                <a:gd name="T2" fmla="*/ 1 h 1"/>
                <a:gd name="T3" fmla="*/ 1 h 1"/>
                <a:gd name="T4" fmla="*/ 1 h 1"/>
                <a:gd name="T5" fmla="*/ 1 h 1"/>
                <a:gd name="T6" fmla="*/ 1 h 1"/>
                <a:gd name="T7" fmla="*/ 1 h 1"/>
                <a:gd name="T8" fmla="*/ 1 h 1"/>
                <a:gd name="T9" fmla="*/ 1 h 1"/>
                <a:gd name="T10" fmla="*/ 1 h 1"/>
                <a:gd name="T11" fmla="*/ 1 h 1"/>
                <a:gd name="T12" fmla="*/ 0 h 1"/>
                <a:gd name="T13" fmla="*/ 0 h 1"/>
                <a:gd name="T14" fmla="*/ 0 h 1"/>
                <a:gd name="T15" fmla="*/ 0 h 1"/>
                <a:gd name="T16"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ï$1íḑe"/>
            <p:cNvSpPr/>
            <p:nvPr/>
          </p:nvSpPr>
          <p:spPr bwMode="auto">
            <a:xfrm>
              <a:off x="6770219" y="3245587"/>
              <a:ext cx="0" cy="2479"/>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îšļïḓé"/>
            <p:cNvSpPr/>
            <p:nvPr/>
          </p:nvSpPr>
          <p:spPr bwMode="auto">
            <a:xfrm>
              <a:off x="5612645" y="3248065"/>
              <a:ext cx="1161292" cy="0"/>
            </a:xfrm>
            <a:custGeom>
              <a:avLst/>
              <a:gdLst>
                <a:gd name="T0" fmla="*/ 395 w 395"/>
                <a:gd name="T1" fmla="*/ 395 w 395"/>
                <a:gd name="T2" fmla="*/ 395 w 395"/>
                <a:gd name="T3" fmla="*/ 0 w 395"/>
                <a:gd name="T4" fmla="*/ 0 w 395"/>
                <a:gd name="T5" fmla="*/ 0 w 395"/>
              </a:gdLst>
              <a:ahLst/>
              <a:cxnLst>
                <a:cxn ang="0">
                  <a:pos x="T0" y="0"/>
                </a:cxn>
                <a:cxn ang="0">
                  <a:pos x="T1" y="0"/>
                </a:cxn>
                <a:cxn ang="0">
                  <a:pos x="T2" y="0"/>
                </a:cxn>
                <a:cxn ang="0">
                  <a:pos x="T3" y="0"/>
                </a:cxn>
                <a:cxn ang="0">
                  <a:pos x="T4" y="0"/>
                </a:cxn>
                <a:cxn ang="0">
                  <a:pos x="T5" y="0"/>
                </a:cxn>
              </a:cxnLst>
              <a:rect l="0" t="0" r="r" b="b"/>
              <a:pathLst>
                <a:path w="395">
                  <a:moveTo>
                    <a:pt x="395" y="0"/>
                  </a:moveTo>
                  <a:cubicBezTo>
                    <a:pt x="395" y="0"/>
                    <a:pt x="395" y="0"/>
                    <a:pt x="395" y="0"/>
                  </a:cubicBezTo>
                  <a:cubicBezTo>
                    <a:pt x="395" y="0"/>
                    <a:pt x="395" y="0"/>
                    <a:pt x="395" y="0"/>
                  </a:cubicBezTo>
                  <a:moveTo>
                    <a:pt x="0" y="0"/>
                  </a:moveTo>
                  <a:cubicBezTo>
                    <a:pt x="0" y="0"/>
                    <a:pt x="0" y="0"/>
                    <a:pt x="0" y="0"/>
                  </a:cubicBezTo>
                  <a:cubicBezTo>
                    <a:pt x="0" y="0"/>
                    <a:pt x="0" y="0"/>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ïṩḻîḓê"/>
            <p:cNvSpPr/>
            <p:nvPr/>
          </p:nvSpPr>
          <p:spPr bwMode="auto">
            <a:xfrm>
              <a:off x="5610167" y="32480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s1îḋê"/>
            <p:cNvSpPr/>
            <p:nvPr/>
          </p:nvSpPr>
          <p:spPr bwMode="auto">
            <a:xfrm>
              <a:off x="5580422" y="3248065"/>
              <a:ext cx="1195995" cy="17352"/>
            </a:xfrm>
            <a:custGeom>
              <a:avLst/>
              <a:gdLst>
                <a:gd name="T0" fmla="*/ 0 w 407"/>
                <a:gd name="T1" fmla="*/ 6 h 6"/>
                <a:gd name="T2" fmla="*/ 0 w 407"/>
                <a:gd name="T3" fmla="*/ 6 h 6"/>
                <a:gd name="T4" fmla="*/ 0 w 407"/>
                <a:gd name="T5" fmla="*/ 6 h 6"/>
                <a:gd name="T6" fmla="*/ 0 w 407"/>
                <a:gd name="T7" fmla="*/ 6 h 6"/>
                <a:gd name="T8" fmla="*/ 0 w 407"/>
                <a:gd name="T9" fmla="*/ 5 h 6"/>
                <a:gd name="T10" fmla="*/ 0 w 407"/>
                <a:gd name="T11" fmla="*/ 5 h 6"/>
                <a:gd name="T12" fmla="*/ 0 w 407"/>
                <a:gd name="T13" fmla="*/ 5 h 6"/>
                <a:gd name="T14" fmla="*/ 1 w 407"/>
                <a:gd name="T15" fmla="*/ 5 h 6"/>
                <a:gd name="T16" fmla="*/ 1 w 407"/>
                <a:gd name="T17" fmla="*/ 5 h 6"/>
                <a:gd name="T18" fmla="*/ 1 w 407"/>
                <a:gd name="T19" fmla="*/ 5 h 6"/>
                <a:gd name="T20" fmla="*/ 1 w 407"/>
                <a:gd name="T21" fmla="*/ 5 h 6"/>
                <a:gd name="T22" fmla="*/ 1 w 407"/>
                <a:gd name="T23" fmla="*/ 5 h 6"/>
                <a:gd name="T24" fmla="*/ 1 w 407"/>
                <a:gd name="T25" fmla="*/ 5 h 6"/>
                <a:gd name="T26" fmla="*/ 1 w 407"/>
                <a:gd name="T27" fmla="*/ 5 h 6"/>
                <a:gd name="T28" fmla="*/ 1 w 407"/>
                <a:gd name="T29" fmla="*/ 5 h 6"/>
                <a:gd name="T30" fmla="*/ 2 w 407"/>
                <a:gd name="T31" fmla="*/ 5 h 6"/>
                <a:gd name="T32" fmla="*/ 2 w 407"/>
                <a:gd name="T33" fmla="*/ 5 h 6"/>
                <a:gd name="T34" fmla="*/ 2 w 407"/>
                <a:gd name="T35" fmla="*/ 5 h 6"/>
                <a:gd name="T36" fmla="*/ 2 w 407"/>
                <a:gd name="T37" fmla="*/ 5 h 6"/>
                <a:gd name="T38" fmla="*/ 2 w 407"/>
                <a:gd name="T39" fmla="*/ 4 h 6"/>
                <a:gd name="T40" fmla="*/ 2 w 407"/>
                <a:gd name="T41" fmla="*/ 4 h 6"/>
                <a:gd name="T42" fmla="*/ 2 w 407"/>
                <a:gd name="T43" fmla="*/ 4 h 6"/>
                <a:gd name="T44" fmla="*/ 3 w 407"/>
                <a:gd name="T45" fmla="*/ 4 h 6"/>
                <a:gd name="T46" fmla="*/ 3 w 407"/>
                <a:gd name="T47" fmla="*/ 4 h 6"/>
                <a:gd name="T48" fmla="*/ 3 w 407"/>
                <a:gd name="T49" fmla="*/ 4 h 6"/>
                <a:gd name="T50" fmla="*/ 3 w 407"/>
                <a:gd name="T51" fmla="*/ 4 h 6"/>
                <a:gd name="T52" fmla="*/ 3 w 407"/>
                <a:gd name="T53" fmla="*/ 4 h 6"/>
                <a:gd name="T54" fmla="*/ 3 w 407"/>
                <a:gd name="T55" fmla="*/ 4 h 6"/>
                <a:gd name="T56" fmla="*/ 3 w 407"/>
                <a:gd name="T57" fmla="*/ 4 h 6"/>
                <a:gd name="T58" fmla="*/ 3 w 407"/>
                <a:gd name="T59" fmla="*/ 4 h 6"/>
                <a:gd name="T60" fmla="*/ 3 w 407"/>
                <a:gd name="T61" fmla="*/ 4 h 6"/>
                <a:gd name="T62" fmla="*/ 4 w 407"/>
                <a:gd name="T63" fmla="*/ 4 h 6"/>
                <a:gd name="T64" fmla="*/ 4 w 407"/>
                <a:gd name="T65" fmla="*/ 4 h 6"/>
                <a:gd name="T66" fmla="*/ 4 w 407"/>
                <a:gd name="T67" fmla="*/ 3 h 6"/>
                <a:gd name="T68" fmla="*/ 4 w 407"/>
                <a:gd name="T69" fmla="*/ 3 h 6"/>
                <a:gd name="T70" fmla="*/ 4 w 407"/>
                <a:gd name="T71" fmla="*/ 3 h 6"/>
                <a:gd name="T72" fmla="*/ 407 w 407"/>
                <a:gd name="T73" fmla="*/ 0 h 6"/>
                <a:gd name="T74" fmla="*/ 406 w 407"/>
                <a:gd name="T75" fmla="*/ 0 h 6"/>
                <a:gd name="T76" fmla="*/ 406 w 407"/>
                <a:gd name="T77" fmla="*/ 0 h 6"/>
                <a:gd name="T78" fmla="*/ 406 w 407"/>
                <a:gd name="T79" fmla="*/ 0 h 6"/>
                <a:gd name="T80" fmla="*/ 10 w 407"/>
                <a:gd name="T81" fmla="*/ 0 h 6"/>
                <a:gd name="T82" fmla="*/ 10 w 407"/>
                <a:gd name="T8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7" h="6">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5"/>
                  </a:moveTo>
                  <a:cubicBezTo>
                    <a:pt x="0" y="5"/>
                    <a:pt x="0" y="5"/>
                    <a:pt x="0" y="6"/>
                  </a:cubicBezTo>
                  <a:cubicBezTo>
                    <a:pt x="0" y="5"/>
                    <a:pt x="0" y="5"/>
                    <a:pt x="0" y="5"/>
                  </a:cubicBezTo>
                  <a:moveTo>
                    <a:pt x="1" y="5"/>
                  </a:moveTo>
                  <a:cubicBezTo>
                    <a:pt x="1" y="5"/>
                    <a:pt x="0" y="5"/>
                    <a:pt x="0" y="5"/>
                  </a:cubicBezTo>
                  <a:cubicBezTo>
                    <a:pt x="0" y="5"/>
                    <a:pt x="0"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4"/>
                  </a:moveTo>
                  <a:cubicBezTo>
                    <a:pt x="2" y="4"/>
                    <a:pt x="2" y="5"/>
                    <a:pt x="2" y="5"/>
                  </a:cubicBezTo>
                  <a:cubicBezTo>
                    <a:pt x="2" y="5"/>
                    <a:pt x="2" y="4"/>
                    <a:pt x="2" y="4"/>
                  </a:cubicBezTo>
                  <a:moveTo>
                    <a:pt x="2" y="4"/>
                  </a:moveTo>
                  <a:cubicBezTo>
                    <a:pt x="2" y="4"/>
                    <a:pt x="2" y="4"/>
                    <a:pt x="2" y="4"/>
                  </a:cubicBezTo>
                  <a:cubicBezTo>
                    <a:pt x="2" y="4"/>
                    <a:pt x="2" y="4"/>
                    <a:pt x="2" y="4"/>
                  </a:cubicBezTo>
                  <a:moveTo>
                    <a:pt x="2" y="4"/>
                  </a:moveTo>
                  <a:cubicBezTo>
                    <a:pt x="2" y="4"/>
                    <a:pt x="2" y="4"/>
                    <a:pt x="2" y="4"/>
                  </a:cubicBezTo>
                  <a:cubicBezTo>
                    <a:pt x="2" y="4"/>
                    <a:pt x="2" y="4"/>
                    <a:pt x="2" y="4"/>
                  </a:cubicBezTo>
                  <a:moveTo>
                    <a:pt x="3" y="4"/>
                  </a:moveTo>
                  <a:cubicBezTo>
                    <a:pt x="2" y="4"/>
                    <a:pt x="2" y="4"/>
                    <a:pt x="2" y="4"/>
                  </a:cubicBezTo>
                  <a:cubicBezTo>
                    <a:pt x="2" y="4"/>
                    <a:pt x="2" y="4"/>
                    <a:pt x="3" y="4"/>
                  </a:cubicBezTo>
                  <a:moveTo>
                    <a:pt x="3" y="4"/>
                  </a:moveTo>
                  <a:cubicBezTo>
                    <a:pt x="3" y="4"/>
                    <a:pt x="3" y="4"/>
                    <a:pt x="3" y="4"/>
                  </a:cubicBezTo>
                  <a:cubicBezTo>
                    <a:pt x="3" y="4"/>
                    <a:pt x="3" y="4"/>
                    <a:pt x="3" y="4"/>
                  </a:cubicBezTo>
                  <a:moveTo>
                    <a:pt x="3" y="4"/>
                  </a:moveTo>
                  <a:cubicBezTo>
                    <a:pt x="3" y="4"/>
                    <a:pt x="3" y="4"/>
                    <a:pt x="3" y="4"/>
                  </a:cubicBezTo>
                  <a:cubicBezTo>
                    <a:pt x="3" y="4"/>
                    <a:pt x="3" y="4"/>
                    <a:pt x="3" y="4"/>
                  </a:cubicBezTo>
                  <a:moveTo>
                    <a:pt x="3" y="4"/>
                  </a:moveTo>
                  <a:cubicBezTo>
                    <a:pt x="3" y="4"/>
                    <a:pt x="3" y="4"/>
                    <a:pt x="3" y="4"/>
                  </a:cubicBezTo>
                  <a:cubicBezTo>
                    <a:pt x="3" y="4"/>
                    <a:pt x="3" y="4"/>
                    <a:pt x="3" y="4"/>
                  </a:cubicBezTo>
                  <a:moveTo>
                    <a:pt x="3" y="4"/>
                  </a:moveTo>
                  <a:cubicBezTo>
                    <a:pt x="3" y="4"/>
                    <a:pt x="3" y="4"/>
                    <a:pt x="3" y="4"/>
                  </a:cubicBezTo>
                  <a:cubicBezTo>
                    <a:pt x="3" y="4"/>
                    <a:pt x="3" y="4"/>
                    <a:pt x="3" y="4"/>
                  </a:cubicBezTo>
                  <a:moveTo>
                    <a:pt x="3" y="4"/>
                  </a:moveTo>
                  <a:cubicBezTo>
                    <a:pt x="3" y="4"/>
                    <a:pt x="3" y="4"/>
                    <a:pt x="3" y="4"/>
                  </a:cubicBezTo>
                  <a:cubicBezTo>
                    <a:pt x="3" y="4"/>
                    <a:pt x="3" y="4"/>
                    <a:pt x="3" y="4"/>
                  </a:cubicBezTo>
                  <a:moveTo>
                    <a:pt x="4" y="4"/>
                  </a:moveTo>
                  <a:cubicBezTo>
                    <a:pt x="4" y="4"/>
                    <a:pt x="4" y="4"/>
                    <a:pt x="4" y="4"/>
                  </a:cubicBezTo>
                  <a:cubicBezTo>
                    <a:pt x="4" y="4"/>
                    <a:pt x="4" y="4"/>
                    <a:pt x="4" y="4"/>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07" y="0"/>
                  </a:moveTo>
                  <a:cubicBezTo>
                    <a:pt x="407" y="0"/>
                    <a:pt x="407" y="0"/>
                    <a:pt x="407" y="0"/>
                  </a:cubicBezTo>
                  <a:cubicBezTo>
                    <a:pt x="407" y="0"/>
                    <a:pt x="407" y="0"/>
                    <a:pt x="407" y="0"/>
                  </a:cubicBezTo>
                  <a:moveTo>
                    <a:pt x="406" y="0"/>
                  </a:moveTo>
                  <a:cubicBezTo>
                    <a:pt x="406" y="0"/>
                    <a:pt x="406" y="0"/>
                    <a:pt x="406" y="0"/>
                  </a:cubicBezTo>
                  <a:cubicBezTo>
                    <a:pt x="406" y="0"/>
                    <a:pt x="406" y="0"/>
                    <a:pt x="406" y="0"/>
                  </a:cubicBezTo>
                  <a:moveTo>
                    <a:pt x="406" y="0"/>
                  </a:moveTo>
                  <a:cubicBezTo>
                    <a:pt x="406" y="0"/>
                    <a:pt x="406" y="0"/>
                    <a:pt x="406" y="0"/>
                  </a:cubicBezTo>
                  <a:cubicBezTo>
                    <a:pt x="406" y="0"/>
                    <a:pt x="406" y="0"/>
                    <a:pt x="406" y="0"/>
                  </a:cubicBezTo>
                  <a:moveTo>
                    <a:pt x="10" y="0"/>
                  </a:moveTo>
                  <a:cubicBezTo>
                    <a:pt x="10" y="0"/>
                    <a:pt x="10" y="0"/>
                    <a:pt x="10" y="0"/>
                  </a:cubicBezTo>
                  <a:cubicBezTo>
                    <a:pt x="10" y="0"/>
                    <a:pt x="10" y="0"/>
                    <a:pt x="10" y="0"/>
                  </a:cubicBezTo>
                  <a:cubicBezTo>
                    <a:pt x="10" y="0"/>
                    <a:pt x="10" y="0"/>
                    <a:pt x="1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ïṡľiḋê"/>
            <p:cNvSpPr/>
            <p:nvPr/>
          </p:nvSpPr>
          <p:spPr bwMode="auto">
            <a:xfrm>
              <a:off x="4992959" y="4292856"/>
              <a:ext cx="0" cy="2479"/>
            </a:xfrm>
            <a:custGeom>
              <a:avLst/>
              <a:gdLst>
                <a:gd name="T0" fmla="*/ 1 h 1"/>
                <a:gd name="T1" fmla="*/ 1 h 1"/>
                <a:gd name="T2" fmla="*/ 1 h 1"/>
                <a:gd name="T3" fmla="*/ 0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1"/>
                  </a:moveTo>
                  <a:cubicBezTo>
                    <a:pt x="0" y="1"/>
                    <a:pt x="0" y="1"/>
                    <a:pt x="0" y="1"/>
                  </a:cubicBezTo>
                  <a:cubicBezTo>
                    <a:pt x="0" y="1"/>
                    <a:pt x="0" y="1"/>
                    <a:pt x="0" y="1"/>
                  </a:cubicBezTo>
                  <a:moveTo>
                    <a:pt x="0" y="0"/>
                  </a:moveTo>
                  <a:cubicBezTo>
                    <a:pt x="0" y="0"/>
                    <a:pt x="0" y="0"/>
                    <a:pt x="0" y="1"/>
                  </a:cubicBezTo>
                  <a:cubicBezTo>
                    <a:pt x="0" y="0"/>
                    <a:pt x="0" y="0"/>
                    <a:pt x="0" y="0"/>
                  </a:cubicBezTo>
                </a:path>
              </a:pathLst>
            </a:custGeom>
            <a:solidFill>
              <a:srgbClr val="FFF2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íṡḷidé"/>
            <p:cNvSpPr/>
            <p:nvPr/>
          </p:nvSpPr>
          <p:spPr bwMode="auto">
            <a:xfrm>
              <a:off x="4992959" y="3265416"/>
              <a:ext cx="587462" cy="1267878"/>
            </a:xfrm>
            <a:custGeom>
              <a:avLst/>
              <a:gdLst>
                <a:gd name="T0" fmla="*/ 200 w 200"/>
                <a:gd name="T1" fmla="*/ 0 h 432"/>
                <a:gd name="T2" fmla="*/ 0 w 200"/>
                <a:gd name="T3" fmla="*/ 350 h 432"/>
                <a:gd name="T4" fmla="*/ 0 w 200"/>
                <a:gd name="T5" fmla="*/ 350 h 432"/>
                <a:gd name="T6" fmla="*/ 0 w 200"/>
                <a:gd name="T7" fmla="*/ 350 h 432"/>
                <a:gd name="T8" fmla="*/ 0 w 200"/>
                <a:gd name="T9" fmla="*/ 351 h 432"/>
                <a:gd name="T10" fmla="*/ 0 w 200"/>
                <a:gd name="T11" fmla="*/ 351 h 432"/>
                <a:gd name="T12" fmla="*/ 0 w 200"/>
                <a:gd name="T13" fmla="*/ 351 h 432"/>
                <a:gd name="T14" fmla="*/ 9 w 200"/>
                <a:gd name="T15" fmla="*/ 432 h 432"/>
                <a:gd name="T16" fmla="*/ 62 w 200"/>
                <a:gd name="T17" fmla="*/ 243 h 432"/>
                <a:gd name="T18" fmla="*/ 1 w 200"/>
                <a:gd name="T19" fmla="*/ 348 h 432"/>
                <a:gd name="T20" fmla="*/ 200 w 200"/>
                <a:gd name="T2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432">
                  <a:moveTo>
                    <a:pt x="200" y="0"/>
                  </a:moveTo>
                  <a:cubicBezTo>
                    <a:pt x="80" y="71"/>
                    <a:pt x="0" y="201"/>
                    <a:pt x="0" y="350"/>
                  </a:cubicBezTo>
                  <a:cubicBezTo>
                    <a:pt x="0" y="350"/>
                    <a:pt x="0" y="350"/>
                    <a:pt x="0" y="350"/>
                  </a:cubicBezTo>
                  <a:cubicBezTo>
                    <a:pt x="0" y="350"/>
                    <a:pt x="0" y="350"/>
                    <a:pt x="0" y="350"/>
                  </a:cubicBezTo>
                  <a:cubicBezTo>
                    <a:pt x="0" y="350"/>
                    <a:pt x="0" y="350"/>
                    <a:pt x="0" y="351"/>
                  </a:cubicBezTo>
                  <a:cubicBezTo>
                    <a:pt x="0" y="351"/>
                    <a:pt x="0" y="351"/>
                    <a:pt x="0" y="351"/>
                  </a:cubicBezTo>
                  <a:cubicBezTo>
                    <a:pt x="0" y="351"/>
                    <a:pt x="0" y="351"/>
                    <a:pt x="0" y="351"/>
                  </a:cubicBezTo>
                  <a:cubicBezTo>
                    <a:pt x="1" y="379"/>
                    <a:pt x="3" y="406"/>
                    <a:pt x="9" y="432"/>
                  </a:cubicBezTo>
                  <a:cubicBezTo>
                    <a:pt x="12" y="366"/>
                    <a:pt x="31" y="301"/>
                    <a:pt x="62" y="243"/>
                  </a:cubicBezTo>
                  <a:cubicBezTo>
                    <a:pt x="37" y="276"/>
                    <a:pt x="16" y="311"/>
                    <a:pt x="1" y="348"/>
                  </a:cubicBezTo>
                  <a:cubicBezTo>
                    <a:pt x="1" y="200"/>
                    <a:pt x="81" y="71"/>
                    <a:pt x="200" y="0"/>
                  </a:cubicBezTo>
                </a:path>
              </a:pathLst>
            </a:custGeom>
            <a:solidFill>
              <a:srgbClr val="FFC25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íṥľiḋe"/>
            <p:cNvSpPr/>
            <p:nvPr/>
          </p:nvSpPr>
          <p:spPr bwMode="auto">
            <a:xfrm>
              <a:off x="4995438" y="2972924"/>
              <a:ext cx="2233349" cy="1313735"/>
            </a:xfrm>
            <a:custGeom>
              <a:avLst/>
              <a:gdLst>
                <a:gd name="T0" fmla="*/ 328 w 760"/>
                <a:gd name="T1" fmla="*/ 0 h 448"/>
                <a:gd name="T2" fmla="*/ 447 w 760"/>
                <a:gd name="T3" fmla="*/ 115 h 448"/>
                <a:gd name="T4" fmla="*/ 486 w 760"/>
                <a:gd name="T5" fmla="*/ 0 h 448"/>
                <a:gd name="T6" fmla="*/ 210 w 760"/>
                <a:gd name="T7" fmla="*/ 93 h 448"/>
                <a:gd name="T8" fmla="*/ 210 w 760"/>
                <a:gd name="T9" fmla="*/ 93 h 448"/>
                <a:gd name="T10" fmla="*/ 210 w 760"/>
                <a:gd name="T11" fmla="*/ 94 h 448"/>
                <a:gd name="T12" fmla="*/ 209 w 760"/>
                <a:gd name="T13" fmla="*/ 94 h 448"/>
                <a:gd name="T14" fmla="*/ 209 w 760"/>
                <a:gd name="T15" fmla="*/ 94 h 448"/>
                <a:gd name="T16" fmla="*/ 203 w 760"/>
                <a:gd name="T17" fmla="*/ 97 h 448"/>
                <a:gd name="T18" fmla="*/ 203 w 760"/>
                <a:gd name="T19" fmla="*/ 97 h 448"/>
                <a:gd name="T20" fmla="*/ 203 w 760"/>
                <a:gd name="T21" fmla="*/ 98 h 448"/>
                <a:gd name="T22" fmla="*/ 202 w 760"/>
                <a:gd name="T23" fmla="*/ 98 h 448"/>
                <a:gd name="T24" fmla="*/ 202 w 760"/>
                <a:gd name="T25" fmla="*/ 98 h 448"/>
                <a:gd name="T26" fmla="*/ 202 w 760"/>
                <a:gd name="T27" fmla="*/ 98 h 448"/>
                <a:gd name="T28" fmla="*/ 202 w 760"/>
                <a:gd name="T29" fmla="*/ 98 h 448"/>
                <a:gd name="T30" fmla="*/ 202 w 760"/>
                <a:gd name="T31" fmla="*/ 98 h 448"/>
                <a:gd name="T32" fmla="*/ 201 w 760"/>
                <a:gd name="T33" fmla="*/ 98 h 448"/>
                <a:gd name="T34" fmla="*/ 201 w 760"/>
                <a:gd name="T35" fmla="*/ 98 h 448"/>
                <a:gd name="T36" fmla="*/ 201 w 760"/>
                <a:gd name="T37" fmla="*/ 98 h 448"/>
                <a:gd name="T38" fmla="*/ 201 w 760"/>
                <a:gd name="T39" fmla="*/ 99 h 448"/>
                <a:gd name="T40" fmla="*/ 201 w 760"/>
                <a:gd name="T41" fmla="*/ 99 h 448"/>
                <a:gd name="T42" fmla="*/ 201 w 760"/>
                <a:gd name="T43" fmla="*/ 99 h 448"/>
                <a:gd name="T44" fmla="*/ 200 w 760"/>
                <a:gd name="T45" fmla="*/ 99 h 448"/>
                <a:gd name="T46" fmla="*/ 200 w 760"/>
                <a:gd name="T47" fmla="*/ 99 h 448"/>
                <a:gd name="T48" fmla="*/ 200 w 760"/>
                <a:gd name="T49" fmla="*/ 99 h 448"/>
                <a:gd name="T50" fmla="*/ 200 w 760"/>
                <a:gd name="T51" fmla="*/ 99 h 448"/>
                <a:gd name="T52" fmla="*/ 200 w 760"/>
                <a:gd name="T53" fmla="*/ 99 h 448"/>
                <a:gd name="T54" fmla="*/ 199 w 760"/>
                <a:gd name="T55" fmla="*/ 99 h 448"/>
                <a:gd name="T56" fmla="*/ 199 w 760"/>
                <a:gd name="T57" fmla="*/ 100 h 448"/>
                <a:gd name="T58" fmla="*/ 199 w 760"/>
                <a:gd name="T59" fmla="*/ 100 h 448"/>
                <a:gd name="T60" fmla="*/ 199 w 760"/>
                <a:gd name="T61" fmla="*/ 100 h 448"/>
                <a:gd name="T62" fmla="*/ 199 w 760"/>
                <a:gd name="T63" fmla="*/ 100 h 448"/>
                <a:gd name="T64" fmla="*/ 0 w 760"/>
                <a:gd name="T65" fmla="*/ 448 h 448"/>
                <a:gd name="T66" fmla="*/ 136 w 760"/>
                <a:gd name="T67" fmla="*/ 244 h 448"/>
                <a:gd name="T68" fmla="*/ 319 w 760"/>
                <a:gd name="T69" fmla="*/ 0 h 448"/>
                <a:gd name="T70" fmla="*/ 210 w 760"/>
                <a:gd name="T71" fmla="*/ 0 h 448"/>
                <a:gd name="T72" fmla="*/ 603 w 760"/>
                <a:gd name="T73" fmla="*/ 0 h 448"/>
                <a:gd name="T74" fmla="*/ 521 w 760"/>
                <a:gd name="T75" fmla="*/ 122 h 448"/>
                <a:gd name="T76" fmla="*/ 760 w 760"/>
                <a:gd name="T77" fmla="*/ 247 h 448"/>
                <a:gd name="T78" fmla="*/ 606 w 760"/>
                <a:gd name="T79" fmla="*/ 94 h 448"/>
                <a:gd name="T80" fmla="*/ 605 w 760"/>
                <a:gd name="T81" fmla="*/ 94 h 448"/>
                <a:gd name="T82" fmla="*/ 605 w 760"/>
                <a:gd name="T83" fmla="*/ 94 h 448"/>
                <a:gd name="T84" fmla="*/ 605 w 760"/>
                <a:gd name="T85" fmla="*/ 94 h 448"/>
                <a:gd name="T86" fmla="*/ 604 w 760"/>
                <a:gd name="T87" fmla="*/ 93 h 448"/>
                <a:gd name="T88" fmla="*/ 604 w 760"/>
                <a:gd name="T89" fmla="*/ 93 h 448"/>
                <a:gd name="T90" fmla="*/ 604 w 760"/>
                <a:gd name="T91"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0" h="448">
                  <a:moveTo>
                    <a:pt x="486" y="0"/>
                  </a:moveTo>
                  <a:cubicBezTo>
                    <a:pt x="328" y="0"/>
                    <a:pt x="328" y="0"/>
                    <a:pt x="328" y="0"/>
                  </a:cubicBezTo>
                  <a:cubicBezTo>
                    <a:pt x="297" y="142"/>
                    <a:pt x="297" y="142"/>
                    <a:pt x="297" y="142"/>
                  </a:cubicBezTo>
                  <a:cubicBezTo>
                    <a:pt x="345" y="125"/>
                    <a:pt x="395" y="115"/>
                    <a:pt x="447" y="115"/>
                  </a:cubicBezTo>
                  <a:cubicBezTo>
                    <a:pt x="469" y="115"/>
                    <a:pt x="490" y="117"/>
                    <a:pt x="512" y="120"/>
                  </a:cubicBezTo>
                  <a:cubicBezTo>
                    <a:pt x="486" y="0"/>
                    <a:pt x="486" y="0"/>
                    <a:pt x="486" y="0"/>
                  </a:cubicBezTo>
                  <a:moveTo>
                    <a:pt x="210" y="0"/>
                  </a:moveTo>
                  <a:cubicBezTo>
                    <a:pt x="210" y="93"/>
                    <a:pt x="210" y="93"/>
                    <a:pt x="210" y="93"/>
                  </a:cubicBezTo>
                  <a:cubicBezTo>
                    <a:pt x="210" y="93"/>
                    <a:pt x="210" y="93"/>
                    <a:pt x="210" y="93"/>
                  </a:cubicBezTo>
                  <a:cubicBezTo>
                    <a:pt x="210" y="93"/>
                    <a:pt x="210" y="93"/>
                    <a:pt x="210" y="93"/>
                  </a:cubicBezTo>
                  <a:cubicBezTo>
                    <a:pt x="210" y="93"/>
                    <a:pt x="210" y="93"/>
                    <a:pt x="210" y="94"/>
                  </a:cubicBezTo>
                  <a:cubicBezTo>
                    <a:pt x="210" y="94"/>
                    <a:pt x="210" y="94"/>
                    <a:pt x="210" y="94"/>
                  </a:cubicBezTo>
                  <a:cubicBezTo>
                    <a:pt x="209" y="94"/>
                    <a:pt x="209" y="94"/>
                    <a:pt x="209" y="94"/>
                  </a:cubicBezTo>
                  <a:cubicBezTo>
                    <a:pt x="209" y="94"/>
                    <a:pt x="209" y="94"/>
                    <a:pt x="209" y="94"/>
                  </a:cubicBezTo>
                  <a:cubicBezTo>
                    <a:pt x="209" y="94"/>
                    <a:pt x="209" y="94"/>
                    <a:pt x="209" y="94"/>
                  </a:cubicBezTo>
                  <a:cubicBezTo>
                    <a:pt x="209" y="94"/>
                    <a:pt x="209" y="94"/>
                    <a:pt x="209" y="94"/>
                  </a:cubicBezTo>
                  <a:cubicBezTo>
                    <a:pt x="207" y="95"/>
                    <a:pt x="205" y="96"/>
                    <a:pt x="203" y="97"/>
                  </a:cubicBezTo>
                  <a:cubicBezTo>
                    <a:pt x="203" y="97"/>
                    <a:pt x="203" y="97"/>
                    <a:pt x="203" y="97"/>
                  </a:cubicBezTo>
                  <a:cubicBezTo>
                    <a:pt x="203" y="97"/>
                    <a:pt x="203" y="97"/>
                    <a:pt x="203" y="97"/>
                  </a:cubicBezTo>
                  <a:cubicBezTo>
                    <a:pt x="203" y="97"/>
                    <a:pt x="203" y="97"/>
                    <a:pt x="203" y="97"/>
                  </a:cubicBezTo>
                  <a:cubicBezTo>
                    <a:pt x="203" y="97"/>
                    <a:pt x="203" y="98"/>
                    <a:pt x="203" y="98"/>
                  </a:cubicBezTo>
                  <a:cubicBezTo>
                    <a:pt x="203" y="98"/>
                    <a:pt x="203" y="98"/>
                    <a:pt x="203" y="98"/>
                  </a:cubicBezTo>
                  <a:cubicBezTo>
                    <a:pt x="203"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2" y="98"/>
                    <a:pt x="202" y="98"/>
                    <a:pt x="202"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99"/>
                    <a:pt x="201" y="99"/>
                  </a:cubicBezTo>
                  <a:cubicBezTo>
                    <a:pt x="201" y="99"/>
                    <a:pt x="201" y="99"/>
                    <a:pt x="201"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200" y="99"/>
                    <a:pt x="200" y="99"/>
                    <a:pt x="200" y="99"/>
                  </a:cubicBezTo>
                  <a:cubicBezTo>
                    <a:pt x="199" y="99"/>
                    <a:pt x="199" y="99"/>
                    <a:pt x="199" y="99"/>
                  </a:cubicBezTo>
                  <a:cubicBezTo>
                    <a:pt x="199" y="99"/>
                    <a:pt x="199" y="99"/>
                    <a:pt x="199" y="99"/>
                  </a:cubicBezTo>
                  <a:cubicBezTo>
                    <a:pt x="199" y="99"/>
                    <a:pt x="199" y="99"/>
                    <a:pt x="199" y="100"/>
                  </a:cubicBezTo>
                  <a:cubicBezTo>
                    <a:pt x="199" y="100"/>
                    <a:pt x="199" y="100"/>
                    <a:pt x="199" y="100"/>
                  </a:cubicBezTo>
                  <a:cubicBezTo>
                    <a:pt x="199" y="100"/>
                    <a:pt x="199" y="100"/>
                    <a:pt x="199" y="100"/>
                  </a:cubicBezTo>
                  <a:cubicBezTo>
                    <a:pt x="199" y="100"/>
                    <a:pt x="199" y="100"/>
                    <a:pt x="199" y="100"/>
                  </a:cubicBezTo>
                  <a:cubicBezTo>
                    <a:pt x="199" y="100"/>
                    <a:pt x="199" y="100"/>
                    <a:pt x="199" y="100"/>
                  </a:cubicBezTo>
                  <a:cubicBezTo>
                    <a:pt x="199" y="100"/>
                    <a:pt x="199" y="100"/>
                    <a:pt x="199" y="100"/>
                  </a:cubicBezTo>
                  <a:cubicBezTo>
                    <a:pt x="199" y="100"/>
                    <a:pt x="199" y="100"/>
                    <a:pt x="199" y="100"/>
                  </a:cubicBezTo>
                  <a:cubicBezTo>
                    <a:pt x="199" y="100"/>
                    <a:pt x="199" y="100"/>
                    <a:pt x="199" y="100"/>
                  </a:cubicBezTo>
                  <a:cubicBezTo>
                    <a:pt x="80" y="171"/>
                    <a:pt x="0" y="300"/>
                    <a:pt x="0" y="448"/>
                  </a:cubicBezTo>
                  <a:cubicBezTo>
                    <a:pt x="15" y="411"/>
                    <a:pt x="36" y="376"/>
                    <a:pt x="61" y="343"/>
                  </a:cubicBezTo>
                  <a:cubicBezTo>
                    <a:pt x="81" y="307"/>
                    <a:pt x="106" y="274"/>
                    <a:pt x="136" y="244"/>
                  </a:cubicBezTo>
                  <a:cubicBezTo>
                    <a:pt x="179" y="201"/>
                    <a:pt x="231" y="167"/>
                    <a:pt x="287" y="145"/>
                  </a:cubicBezTo>
                  <a:cubicBezTo>
                    <a:pt x="319" y="0"/>
                    <a:pt x="319" y="0"/>
                    <a:pt x="319" y="0"/>
                  </a:cubicBezTo>
                  <a:cubicBezTo>
                    <a:pt x="211" y="0"/>
                    <a:pt x="211" y="0"/>
                    <a:pt x="211" y="0"/>
                  </a:cubicBezTo>
                  <a:cubicBezTo>
                    <a:pt x="211" y="0"/>
                    <a:pt x="210" y="0"/>
                    <a:pt x="210" y="0"/>
                  </a:cubicBezTo>
                  <a:moveTo>
                    <a:pt x="604" y="0"/>
                  </a:moveTo>
                  <a:cubicBezTo>
                    <a:pt x="604" y="0"/>
                    <a:pt x="603" y="0"/>
                    <a:pt x="603" y="0"/>
                  </a:cubicBezTo>
                  <a:cubicBezTo>
                    <a:pt x="495" y="0"/>
                    <a:pt x="495" y="0"/>
                    <a:pt x="495" y="0"/>
                  </a:cubicBezTo>
                  <a:cubicBezTo>
                    <a:pt x="521" y="122"/>
                    <a:pt x="521" y="122"/>
                    <a:pt x="521" y="122"/>
                  </a:cubicBezTo>
                  <a:cubicBezTo>
                    <a:pt x="610" y="137"/>
                    <a:pt x="693" y="180"/>
                    <a:pt x="757" y="244"/>
                  </a:cubicBezTo>
                  <a:cubicBezTo>
                    <a:pt x="758" y="245"/>
                    <a:pt x="759" y="246"/>
                    <a:pt x="760" y="247"/>
                  </a:cubicBezTo>
                  <a:cubicBezTo>
                    <a:pt x="724" y="183"/>
                    <a:pt x="670" y="130"/>
                    <a:pt x="606" y="94"/>
                  </a:cubicBezTo>
                  <a:cubicBezTo>
                    <a:pt x="606" y="94"/>
                    <a:pt x="606" y="94"/>
                    <a:pt x="606" y="94"/>
                  </a:cubicBezTo>
                  <a:cubicBezTo>
                    <a:pt x="606" y="94"/>
                    <a:pt x="606" y="94"/>
                    <a:pt x="605" y="94"/>
                  </a:cubicBezTo>
                  <a:cubicBezTo>
                    <a:pt x="605" y="94"/>
                    <a:pt x="605" y="94"/>
                    <a:pt x="605" y="94"/>
                  </a:cubicBezTo>
                  <a:cubicBezTo>
                    <a:pt x="605" y="94"/>
                    <a:pt x="605" y="94"/>
                    <a:pt x="605" y="94"/>
                  </a:cubicBezTo>
                  <a:cubicBezTo>
                    <a:pt x="605" y="94"/>
                    <a:pt x="605" y="94"/>
                    <a:pt x="605" y="94"/>
                  </a:cubicBezTo>
                  <a:cubicBezTo>
                    <a:pt x="605" y="94"/>
                    <a:pt x="605" y="94"/>
                    <a:pt x="605" y="94"/>
                  </a:cubicBezTo>
                  <a:cubicBezTo>
                    <a:pt x="605" y="94"/>
                    <a:pt x="605" y="94"/>
                    <a:pt x="605" y="94"/>
                  </a:cubicBezTo>
                  <a:cubicBezTo>
                    <a:pt x="605" y="94"/>
                    <a:pt x="604" y="94"/>
                    <a:pt x="604" y="94"/>
                  </a:cubicBezTo>
                  <a:cubicBezTo>
                    <a:pt x="604" y="94"/>
                    <a:pt x="604" y="94"/>
                    <a:pt x="604" y="93"/>
                  </a:cubicBezTo>
                  <a:cubicBezTo>
                    <a:pt x="604" y="93"/>
                    <a:pt x="604" y="93"/>
                    <a:pt x="604" y="93"/>
                  </a:cubicBezTo>
                  <a:cubicBezTo>
                    <a:pt x="604" y="93"/>
                    <a:pt x="604" y="93"/>
                    <a:pt x="604" y="93"/>
                  </a:cubicBezTo>
                  <a:cubicBezTo>
                    <a:pt x="604" y="93"/>
                    <a:pt x="604" y="93"/>
                    <a:pt x="604" y="93"/>
                  </a:cubicBezTo>
                  <a:cubicBezTo>
                    <a:pt x="604" y="0"/>
                    <a:pt x="604" y="0"/>
                    <a:pt x="604" y="0"/>
                  </a:cubicBezTo>
                </a:path>
              </a:pathLst>
            </a:custGeom>
            <a:solidFill>
              <a:srgbClr val="FFB8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í$ḻiḑe"/>
            <p:cNvSpPr/>
            <p:nvPr/>
          </p:nvSpPr>
          <p:spPr bwMode="auto">
            <a:xfrm>
              <a:off x="6390971" y="2820482"/>
              <a:ext cx="325955" cy="1399251"/>
            </a:xfrm>
            <a:custGeom>
              <a:avLst/>
              <a:gdLst>
                <a:gd name="T0" fmla="*/ 106 w 111"/>
                <a:gd name="T1" fmla="*/ 477 h 477"/>
                <a:gd name="T2" fmla="*/ 102 w 111"/>
                <a:gd name="T3" fmla="*/ 474 h 477"/>
                <a:gd name="T4" fmla="*/ 1 w 111"/>
                <a:gd name="T5" fmla="*/ 6 h 477"/>
                <a:gd name="T6" fmla="*/ 4 w 111"/>
                <a:gd name="T7" fmla="*/ 0 h 477"/>
                <a:gd name="T8" fmla="*/ 9 w 111"/>
                <a:gd name="T9" fmla="*/ 4 h 477"/>
                <a:gd name="T10" fmla="*/ 111 w 111"/>
                <a:gd name="T11" fmla="*/ 472 h 477"/>
                <a:gd name="T12" fmla="*/ 107 w 111"/>
                <a:gd name="T13" fmla="*/ 477 h 477"/>
                <a:gd name="T14" fmla="*/ 106 w 111"/>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477">
                  <a:moveTo>
                    <a:pt x="106" y="477"/>
                  </a:moveTo>
                  <a:cubicBezTo>
                    <a:pt x="104" y="477"/>
                    <a:pt x="102" y="476"/>
                    <a:pt x="102" y="474"/>
                  </a:cubicBezTo>
                  <a:cubicBezTo>
                    <a:pt x="1" y="6"/>
                    <a:pt x="1" y="6"/>
                    <a:pt x="1" y="6"/>
                  </a:cubicBezTo>
                  <a:cubicBezTo>
                    <a:pt x="0" y="3"/>
                    <a:pt x="2" y="1"/>
                    <a:pt x="4" y="0"/>
                  </a:cubicBezTo>
                  <a:cubicBezTo>
                    <a:pt x="7" y="0"/>
                    <a:pt x="9" y="1"/>
                    <a:pt x="9" y="4"/>
                  </a:cubicBezTo>
                  <a:cubicBezTo>
                    <a:pt x="111" y="472"/>
                    <a:pt x="111" y="472"/>
                    <a:pt x="111" y="472"/>
                  </a:cubicBezTo>
                  <a:cubicBezTo>
                    <a:pt x="111" y="474"/>
                    <a:pt x="110" y="477"/>
                    <a:pt x="107" y="477"/>
                  </a:cubicBezTo>
                  <a:cubicBezTo>
                    <a:pt x="106" y="477"/>
                    <a:pt x="106" y="477"/>
                    <a:pt x="106" y="477"/>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ïṩļîḑè"/>
            <p:cNvSpPr/>
            <p:nvPr/>
          </p:nvSpPr>
          <p:spPr bwMode="auto">
            <a:xfrm>
              <a:off x="5706838" y="2820482"/>
              <a:ext cx="285056" cy="1205910"/>
            </a:xfrm>
            <a:custGeom>
              <a:avLst/>
              <a:gdLst>
                <a:gd name="T0" fmla="*/ 5 w 97"/>
                <a:gd name="T1" fmla="*/ 411 h 411"/>
                <a:gd name="T2" fmla="*/ 4 w 97"/>
                <a:gd name="T3" fmla="*/ 411 h 411"/>
                <a:gd name="T4" fmla="*/ 0 w 97"/>
                <a:gd name="T5" fmla="*/ 405 h 411"/>
                <a:gd name="T6" fmla="*/ 88 w 97"/>
                <a:gd name="T7" fmla="*/ 4 h 411"/>
                <a:gd name="T8" fmla="*/ 93 w 97"/>
                <a:gd name="T9" fmla="*/ 0 h 411"/>
                <a:gd name="T10" fmla="*/ 96 w 97"/>
                <a:gd name="T11" fmla="*/ 6 h 411"/>
                <a:gd name="T12" fmla="*/ 9 w 97"/>
                <a:gd name="T13" fmla="*/ 407 h 411"/>
                <a:gd name="T14" fmla="*/ 5 w 97"/>
                <a:gd name="T15" fmla="*/ 411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11">
                  <a:moveTo>
                    <a:pt x="5" y="411"/>
                  </a:moveTo>
                  <a:cubicBezTo>
                    <a:pt x="4" y="411"/>
                    <a:pt x="4" y="411"/>
                    <a:pt x="4" y="411"/>
                  </a:cubicBezTo>
                  <a:cubicBezTo>
                    <a:pt x="1" y="410"/>
                    <a:pt x="0" y="408"/>
                    <a:pt x="0" y="405"/>
                  </a:cubicBezTo>
                  <a:cubicBezTo>
                    <a:pt x="88" y="4"/>
                    <a:pt x="88" y="4"/>
                    <a:pt x="88" y="4"/>
                  </a:cubicBezTo>
                  <a:cubicBezTo>
                    <a:pt x="88" y="1"/>
                    <a:pt x="90" y="0"/>
                    <a:pt x="93" y="0"/>
                  </a:cubicBezTo>
                  <a:cubicBezTo>
                    <a:pt x="95" y="1"/>
                    <a:pt x="97" y="3"/>
                    <a:pt x="96" y="6"/>
                  </a:cubicBezTo>
                  <a:cubicBezTo>
                    <a:pt x="9" y="407"/>
                    <a:pt x="9" y="407"/>
                    <a:pt x="9" y="407"/>
                  </a:cubicBezTo>
                  <a:cubicBezTo>
                    <a:pt x="8" y="409"/>
                    <a:pt x="7" y="411"/>
                    <a:pt x="5" y="411"/>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ïṧlidè"/>
            <p:cNvSpPr/>
            <p:nvPr/>
          </p:nvSpPr>
          <p:spPr bwMode="auto">
            <a:xfrm>
              <a:off x="5615124" y="1831463"/>
              <a:ext cx="1152617" cy="516819"/>
            </a:xfrm>
            <a:custGeom>
              <a:avLst/>
              <a:gdLst>
                <a:gd name="T0" fmla="*/ 392 w 392"/>
                <a:gd name="T1" fmla="*/ 176 h 176"/>
                <a:gd name="T2" fmla="*/ 196 w 392"/>
                <a:gd name="T3" fmla="*/ 0 h 176"/>
                <a:gd name="T4" fmla="*/ 0 w 392"/>
                <a:gd name="T5" fmla="*/ 176 h 176"/>
                <a:gd name="T6" fmla="*/ 392 w 392"/>
                <a:gd name="T7" fmla="*/ 176 h 176"/>
              </a:gdLst>
              <a:ahLst/>
              <a:cxnLst>
                <a:cxn ang="0">
                  <a:pos x="T0" y="T1"/>
                </a:cxn>
                <a:cxn ang="0">
                  <a:pos x="T2" y="T3"/>
                </a:cxn>
                <a:cxn ang="0">
                  <a:pos x="T4" y="T5"/>
                </a:cxn>
                <a:cxn ang="0">
                  <a:pos x="T6" y="T7"/>
                </a:cxn>
              </a:cxnLst>
              <a:rect l="0" t="0" r="r" b="b"/>
              <a:pathLst>
                <a:path w="392" h="176">
                  <a:moveTo>
                    <a:pt x="392" y="176"/>
                  </a:moveTo>
                  <a:cubicBezTo>
                    <a:pt x="382" y="77"/>
                    <a:pt x="298" y="0"/>
                    <a:pt x="196" y="0"/>
                  </a:cubicBezTo>
                  <a:cubicBezTo>
                    <a:pt x="94" y="0"/>
                    <a:pt x="10" y="77"/>
                    <a:pt x="0" y="176"/>
                  </a:cubicBezTo>
                  <a:cubicBezTo>
                    <a:pt x="392" y="176"/>
                    <a:pt x="392" y="176"/>
                    <a:pt x="392" y="176"/>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íśḻïďé"/>
            <p:cNvSpPr/>
            <p:nvPr/>
          </p:nvSpPr>
          <p:spPr bwMode="auto">
            <a:xfrm>
              <a:off x="6188954" y="1981427"/>
              <a:ext cx="40900" cy="0"/>
            </a:xfrm>
            <a:custGeom>
              <a:avLst/>
              <a:gdLst>
                <a:gd name="T0" fmla="*/ 9 w 14"/>
                <a:gd name="T1" fmla="*/ 0 w 14"/>
                <a:gd name="T2" fmla="*/ 14 w 14"/>
                <a:gd name="T3" fmla="*/ 9 w 14"/>
              </a:gdLst>
              <a:ahLst/>
              <a:cxnLst>
                <a:cxn ang="0">
                  <a:pos x="T0" y="0"/>
                </a:cxn>
                <a:cxn ang="0">
                  <a:pos x="T1" y="0"/>
                </a:cxn>
                <a:cxn ang="0">
                  <a:pos x="T2" y="0"/>
                </a:cxn>
                <a:cxn ang="0">
                  <a:pos x="T3" y="0"/>
                </a:cxn>
              </a:cxnLst>
              <a:rect l="0" t="0" r="r" b="b"/>
              <a:pathLst>
                <a:path w="14">
                  <a:moveTo>
                    <a:pt x="9" y="0"/>
                  </a:moveTo>
                  <a:cubicBezTo>
                    <a:pt x="6" y="0"/>
                    <a:pt x="3" y="0"/>
                    <a:pt x="0" y="0"/>
                  </a:cubicBezTo>
                  <a:cubicBezTo>
                    <a:pt x="5" y="0"/>
                    <a:pt x="9" y="0"/>
                    <a:pt x="14" y="0"/>
                  </a:cubicBezTo>
                  <a:cubicBezTo>
                    <a:pt x="13" y="0"/>
                    <a:pt x="11" y="0"/>
                    <a:pt x="9" y="0"/>
                  </a:cubicBezTo>
                </a:path>
              </a:pathLst>
            </a:custGeom>
            <a:solidFill>
              <a:srgbClr val="696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ïṡļïḋê"/>
            <p:cNvSpPr/>
            <p:nvPr/>
          </p:nvSpPr>
          <p:spPr bwMode="auto">
            <a:xfrm>
              <a:off x="6185236" y="1831463"/>
              <a:ext cx="87995" cy="6197"/>
            </a:xfrm>
            <a:custGeom>
              <a:avLst/>
              <a:gdLst>
                <a:gd name="T0" fmla="*/ 0 w 30"/>
                <a:gd name="T1" fmla="*/ 0 h 2"/>
                <a:gd name="T2" fmla="*/ 0 w 30"/>
                <a:gd name="T3" fmla="*/ 0 h 2"/>
                <a:gd name="T4" fmla="*/ 0 w 30"/>
                <a:gd name="T5" fmla="*/ 0 h 2"/>
                <a:gd name="T6" fmla="*/ 0 w 30"/>
                <a:gd name="T7" fmla="*/ 0 h 2"/>
                <a:gd name="T8" fmla="*/ 0 w 30"/>
                <a:gd name="T9" fmla="*/ 0 h 2"/>
                <a:gd name="T10" fmla="*/ 0 w 30"/>
                <a:gd name="T11" fmla="*/ 0 h 2"/>
                <a:gd name="T12" fmla="*/ 0 w 30"/>
                <a:gd name="T13" fmla="*/ 0 h 2"/>
                <a:gd name="T14" fmla="*/ 0 w 30"/>
                <a:gd name="T15" fmla="*/ 0 h 2"/>
                <a:gd name="T16" fmla="*/ 0 w 30"/>
                <a:gd name="T17" fmla="*/ 0 h 2"/>
                <a:gd name="T18" fmla="*/ 0 w 30"/>
                <a:gd name="T19" fmla="*/ 0 h 2"/>
                <a:gd name="T20" fmla="*/ 0 w 30"/>
                <a:gd name="T21" fmla="*/ 0 h 2"/>
                <a:gd name="T22" fmla="*/ 0 w 30"/>
                <a:gd name="T23" fmla="*/ 0 h 2"/>
                <a:gd name="T24" fmla="*/ 1 w 30"/>
                <a:gd name="T25" fmla="*/ 0 h 2"/>
                <a:gd name="T26" fmla="*/ 1 w 30"/>
                <a:gd name="T27" fmla="*/ 0 h 2"/>
                <a:gd name="T28" fmla="*/ 1 w 30"/>
                <a:gd name="T29" fmla="*/ 0 h 2"/>
                <a:gd name="T30" fmla="*/ 1 w 30"/>
                <a:gd name="T31" fmla="*/ 0 h 2"/>
                <a:gd name="T32" fmla="*/ 1 w 30"/>
                <a:gd name="T33" fmla="*/ 0 h 2"/>
                <a:gd name="T34" fmla="*/ 1 w 30"/>
                <a:gd name="T35" fmla="*/ 0 h 2"/>
                <a:gd name="T36" fmla="*/ 1 w 30"/>
                <a:gd name="T37" fmla="*/ 0 h 2"/>
                <a:gd name="T38" fmla="*/ 1 w 30"/>
                <a:gd name="T39" fmla="*/ 0 h 2"/>
                <a:gd name="T40" fmla="*/ 1 w 30"/>
                <a:gd name="T41" fmla="*/ 0 h 2"/>
                <a:gd name="T42" fmla="*/ 1 w 30"/>
                <a:gd name="T43" fmla="*/ 0 h 2"/>
                <a:gd name="T44" fmla="*/ 1 w 30"/>
                <a:gd name="T45" fmla="*/ 0 h 2"/>
                <a:gd name="T46" fmla="*/ 1 w 30"/>
                <a:gd name="T47" fmla="*/ 0 h 2"/>
                <a:gd name="T48" fmla="*/ 1 w 30"/>
                <a:gd name="T49" fmla="*/ 0 h 2"/>
                <a:gd name="T50" fmla="*/ 1 w 30"/>
                <a:gd name="T51" fmla="*/ 0 h 2"/>
                <a:gd name="T52" fmla="*/ 1 w 30"/>
                <a:gd name="T53" fmla="*/ 0 h 2"/>
                <a:gd name="T54" fmla="*/ 1 w 30"/>
                <a:gd name="T55" fmla="*/ 0 h 2"/>
                <a:gd name="T56" fmla="*/ 1 w 30"/>
                <a:gd name="T57" fmla="*/ 0 h 2"/>
                <a:gd name="T58" fmla="*/ 1 w 30"/>
                <a:gd name="T59" fmla="*/ 0 h 2"/>
                <a:gd name="T60" fmla="*/ 1 w 30"/>
                <a:gd name="T61" fmla="*/ 0 h 2"/>
                <a:gd name="T62" fmla="*/ 1 w 30"/>
                <a:gd name="T63" fmla="*/ 0 h 2"/>
                <a:gd name="T64" fmla="*/ 1 w 30"/>
                <a:gd name="T65" fmla="*/ 0 h 2"/>
                <a:gd name="T66" fmla="*/ 2 w 30"/>
                <a:gd name="T67" fmla="*/ 0 h 2"/>
                <a:gd name="T68" fmla="*/ 2 w 30"/>
                <a:gd name="T69" fmla="*/ 0 h 2"/>
                <a:gd name="T70" fmla="*/ 2 w 30"/>
                <a:gd name="T71" fmla="*/ 0 h 2"/>
                <a:gd name="T72" fmla="*/ 2 w 30"/>
                <a:gd name="T73" fmla="*/ 0 h 2"/>
                <a:gd name="T74" fmla="*/ 2 w 30"/>
                <a:gd name="T75" fmla="*/ 0 h 2"/>
                <a:gd name="T76" fmla="*/ 2 w 30"/>
                <a:gd name="T77" fmla="*/ 0 h 2"/>
                <a:gd name="T78" fmla="*/ 2 w 30"/>
                <a:gd name="T79" fmla="*/ 0 h 2"/>
                <a:gd name="T80" fmla="*/ 2 w 30"/>
                <a:gd name="T81" fmla="*/ 0 h 2"/>
                <a:gd name="T82" fmla="*/ 2 w 30"/>
                <a:gd name="T83" fmla="*/ 0 h 2"/>
                <a:gd name="T84" fmla="*/ 30 w 30"/>
                <a:gd name="T85" fmla="*/ 2 h 2"/>
                <a:gd name="T86" fmla="*/ 30 w 30"/>
                <a:gd name="T87" fmla="*/ 2 h 2"/>
                <a:gd name="T88" fmla="*/ 2 w 30"/>
                <a:gd name="T8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 h="2">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cubicBezTo>
                    <a:pt x="11" y="0"/>
                    <a:pt x="21" y="0"/>
                    <a:pt x="30" y="2"/>
                  </a:cubicBezTo>
                  <a:cubicBezTo>
                    <a:pt x="30" y="2"/>
                    <a:pt x="30" y="2"/>
                    <a:pt x="30" y="2"/>
                  </a:cubicBezTo>
                  <a:cubicBezTo>
                    <a:pt x="21" y="0"/>
                    <a:pt x="11" y="0"/>
                    <a:pt x="2" y="0"/>
                  </a:cubicBezTo>
                </a:path>
              </a:pathLst>
            </a:custGeom>
            <a:solidFill>
              <a:srgbClr val="45454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iṥľiḓê"/>
            <p:cNvSpPr/>
            <p:nvPr/>
          </p:nvSpPr>
          <p:spPr bwMode="auto">
            <a:xfrm>
              <a:off x="5623800" y="1831463"/>
              <a:ext cx="1135265" cy="463526"/>
            </a:xfrm>
            <a:custGeom>
              <a:avLst/>
              <a:gdLst>
                <a:gd name="T0" fmla="*/ 193 w 386"/>
                <a:gd name="T1" fmla="*/ 0 h 158"/>
                <a:gd name="T2" fmla="*/ 193 w 386"/>
                <a:gd name="T3" fmla="*/ 0 h 158"/>
                <a:gd name="T4" fmla="*/ 193 w 386"/>
                <a:gd name="T5" fmla="*/ 0 h 158"/>
                <a:gd name="T6" fmla="*/ 193 w 386"/>
                <a:gd name="T7" fmla="*/ 0 h 158"/>
                <a:gd name="T8" fmla="*/ 193 w 386"/>
                <a:gd name="T9" fmla="*/ 0 h 158"/>
                <a:gd name="T10" fmla="*/ 193 w 386"/>
                <a:gd name="T11" fmla="*/ 0 h 158"/>
                <a:gd name="T12" fmla="*/ 192 w 386"/>
                <a:gd name="T13" fmla="*/ 0 h 158"/>
                <a:gd name="T14" fmla="*/ 192 w 386"/>
                <a:gd name="T15" fmla="*/ 0 h 158"/>
                <a:gd name="T16" fmla="*/ 192 w 386"/>
                <a:gd name="T17" fmla="*/ 0 h 158"/>
                <a:gd name="T18" fmla="*/ 192 w 386"/>
                <a:gd name="T19" fmla="*/ 0 h 158"/>
                <a:gd name="T20" fmla="*/ 192 w 386"/>
                <a:gd name="T21" fmla="*/ 0 h 158"/>
                <a:gd name="T22" fmla="*/ 192 w 386"/>
                <a:gd name="T23" fmla="*/ 0 h 158"/>
                <a:gd name="T24" fmla="*/ 192 w 386"/>
                <a:gd name="T25" fmla="*/ 0 h 158"/>
                <a:gd name="T26" fmla="*/ 192 w 386"/>
                <a:gd name="T27" fmla="*/ 0 h 158"/>
                <a:gd name="T28" fmla="*/ 192 w 386"/>
                <a:gd name="T29" fmla="*/ 0 h 158"/>
                <a:gd name="T30" fmla="*/ 192 w 386"/>
                <a:gd name="T31" fmla="*/ 0 h 158"/>
                <a:gd name="T32" fmla="*/ 192 w 386"/>
                <a:gd name="T33" fmla="*/ 0 h 158"/>
                <a:gd name="T34" fmla="*/ 192 w 386"/>
                <a:gd name="T35" fmla="*/ 0 h 158"/>
                <a:gd name="T36" fmla="*/ 192 w 386"/>
                <a:gd name="T37" fmla="*/ 0 h 158"/>
                <a:gd name="T38" fmla="*/ 192 w 386"/>
                <a:gd name="T39" fmla="*/ 0 h 158"/>
                <a:gd name="T40" fmla="*/ 191 w 386"/>
                <a:gd name="T41" fmla="*/ 0 h 158"/>
                <a:gd name="T42" fmla="*/ 191 w 386"/>
                <a:gd name="T43" fmla="*/ 0 h 158"/>
                <a:gd name="T44" fmla="*/ 191 w 386"/>
                <a:gd name="T45" fmla="*/ 0 h 158"/>
                <a:gd name="T46" fmla="*/ 191 w 386"/>
                <a:gd name="T47" fmla="*/ 0 h 158"/>
                <a:gd name="T48" fmla="*/ 191 w 386"/>
                <a:gd name="T49" fmla="*/ 0 h 158"/>
                <a:gd name="T50" fmla="*/ 191 w 386"/>
                <a:gd name="T51" fmla="*/ 0 h 158"/>
                <a:gd name="T52" fmla="*/ 191 w 386"/>
                <a:gd name="T53" fmla="*/ 0 h 158"/>
                <a:gd name="T54" fmla="*/ 191 w 386"/>
                <a:gd name="T55" fmla="*/ 0 h 158"/>
                <a:gd name="T56" fmla="*/ 123 w 386"/>
                <a:gd name="T57" fmla="*/ 12 h 158"/>
                <a:gd name="T58" fmla="*/ 181 w 386"/>
                <a:gd name="T59" fmla="*/ 5 h 158"/>
                <a:gd name="T60" fmla="*/ 189 w 386"/>
                <a:gd name="T61" fmla="*/ 4 h 158"/>
                <a:gd name="T62" fmla="*/ 329 w 386"/>
                <a:gd name="T63" fmla="*/ 109 h 158"/>
                <a:gd name="T64" fmla="*/ 308 w 386"/>
                <a:gd name="T65" fmla="*/ 140 h 158"/>
                <a:gd name="T66" fmla="*/ 4 w 386"/>
                <a:gd name="T67" fmla="*/ 140 h 158"/>
                <a:gd name="T68" fmla="*/ 0 w 386"/>
                <a:gd name="T69" fmla="*/ 158 h 158"/>
                <a:gd name="T70" fmla="*/ 386 w 386"/>
                <a:gd name="T71" fmla="*/ 158 h 158"/>
                <a:gd name="T72" fmla="*/ 221 w 386"/>
                <a:gd name="T73" fmla="*/ 2 h 158"/>
                <a:gd name="T74" fmla="*/ 193 w 386"/>
                <a:gd name="T7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6" h="158">
                  <a:moveTo>
                    <a:pt x="193" y="0"/>
                  </a:moveTo>
                  <a:cubicBezTo>
                    <a:pt x="193"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3" y="0"/>
                    <a:pt x="193"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67" y="0"/>
                    <a:pt x="144" y="4"/>
                    <a:pt x="123" y="12"/>
                  </a:cubicBezTo>
                  <a:cubicBezTo>
                    <a:pt x="143" y="9"/>
                    <a:pt x="162" y="6"/>
                    <a:pt x="181" y="5"/>
                  </a:cubicBezTo>
                  <a:cubicBezTo>
                    <a:pt x="183" y="4"/>
                    <a:pt x="186" y="4"/>
                    <a:pt x="189" y="4"/>
                  </a:cubicBezTo>
                  <a:cubicBezTo>
                    <a:pt x="247" y="4"/>
                    <a:pt x="324" y="46"/>
                    <a:pt x="329" y="109"/>
                  </a:cubicBezTo>
                  <a:cubicBezTo>
                    <a:pt x="334" y="123"/>
                    <a:pt x="327" y="140"/>
                    <a:pt x="308" y="140"/>
                  </a:cubicBezTo>
                  <a:cubicBezTo>
                    <a:pt x="4" y="140"/>
                    <a:pt x="4" y="140"/>
                    <a:pt x="4" y="140"/>
                  </a:cubicBezTo>
                  <a:cubicBezTo>
                    <a:pt x="3" y="146"/>
                    <a:pt x="1" y="152"/>
                    <a:pt x="0" y="158"/>
                  </a:cubicBezTo>
                  <a:cubicBezTo>
                    <a:pt x="386" y="158"/>
                    <a:pt x="386" y="158"/>
                    <a:pt x="386" y="158"/>
                  </a:cubicBezTo>
                  <a:cubicBezTo>
                    <a:pt x="370" y="77"/>
                    <a:pt x="304" y="14"/>
                    <a:pt x="221" y="2"/>
                  </a:cubicBezTo>
                  <a:cubicBezTo>
                    <a:pt x="212" y="0"/>
                    <a:pt x="202" y="0"/>
                    <a:pt x="193" y="0"/>
                  </a:cubicBezTo>
                </a:path>
              </a:pathLst>
            </a:custGeom>
            <a:solidFill>
              <a:srgbClr val="696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îṩḻiḋé"/>
            <p:cNvSpPr/>
            <p:nvPr/>
          </p:nvSpPr>
          <p:spPr bwMode="auto">
            <a:xfrm>
              <a:off x="5503581" y="2746120"/>
              <a:ext cx="1375703" cy="226806"/>
            </a:xfrm>
            <a:custGeom>
              <a:avLst/>
              <a:gdLst>
                <a:gd name="T0" fmla="*/ 38 w 468"/>
                <a:gd name="T1" fmla="*/ 77 h 77"/>
                <a:gd name="T2" fmla="*/ 430 w 468"/>
                <a:gd name="T3" fmla="*/ 77 h 77"/>
                <a:gd name="T4" fmla="*/ 468 w 468"/>
                <a:gd name="T5" fmla="*/ 38 h 77"/>
                <a:gd name="T6" fmla="*/ 430 w 468"/>
                <a:gd name="T7" fmla="*/ 0 h 77"/>
                <a:gd name="T8" fmla="*/ 38 w 468"/>
                <a:gd name="T9" fmla="*/ 0 h 77"/>
                <a:gd name="T10" fmla="*/ 0 w 468"/>
                <a:gd name="T11" fmla="*/ 38 h 77"/>
                <a:gd name="T12" fmla="*/ 38 w 46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68" h="77">
                  <a:moveTo>
                    <a:pt x="38" y="77"/>
                  </a:moveTo>
                  <a:cubicBezTo>
                    <a:pt x="430" y="77"/>
                    <a:pt x="430" y="77"/>
                    <a:pt x="430" y="77"/>
                  </a:cubicBezTo>
                  <a:cubicBezTo>
                    <a:pt x="451" y="77"/>
                    <a:pt x="468" y="59"/>
                    <a:pt x="468" y="38"/>
                  </a:cubicBezTo>
                  <a:cubicBezTo>
                    <a:pt x="468" y="17"/>
                    <a:pt x="451" y="0"/>
                    <a:pt x="430" y="0"/>
                  </a:cubicBezTo>
                  <a:cubicBezTo>
                    <a:pt x="38" y="0"/>
                    <a:pt x="38" y="0"/>
                    <a:pt x="38" y="0"/>
                  </a:cubicBezTo>
                  <a:cubicBezTo>
                    <a:pt x="17" y="0"/>
                    <a:pt x="0" y="17"/>
                    <a:pt x="0" y="38"/>
                  </a:cubicBezTo>
                  <a:cubicBezTo>
                    <a:pt x="0" y="59"/>
                    <a:pt x="17" y="77"/>
                    <a:pt x="38" y="77"/>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î$1ïḓe"/>
            <p:cNvSpPr/>
            <p:nvPr/>
          </p:nvSpPr>
          <p:spPr bwMode="auto">
            <a:xfrm>
              <a:off x="5503581" y="2520554"/>
              <a:ext cx="1375703" cy="225565"/>
            </a:xfrm>
            <a:custGeom>
              <a:avLst/>
              <a:gdLst>
                <a:gd name="T0" fmla="*/ 38 w 468"/>
                <a:gd name="T1" fmla="*/ 77 h 77"/>
                <a:gd name="T2" fmla="*/ 430 w 468"/>
                <a:gd name="T3" fmla="*/ 77 h 77"/>
                <a:gd name="T4" fmla="*/ 468 w 468"/>
                <a:gd name="T5" fmla="*/ 38 h 77"/>
                <a:gd name="T6" fmla="*/ 430 w 468"/>
                <a:gd name="T7" fmla="*/ 0 h 77"/>
                <a:gd name="T8" fmla="*/ 38 w 468"/>
                <a:gd name="T9" fmla="*/ 0 h 77"/>
                <a:gd name="T10" fmla="*/ 0 w 468"/>
                <a:gd name="T11" fmla="*/ 38 h 77"/>
                <a:gd name="T12" fmla="*/ 38 w 46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68" h="77">
                  <a:moveTo>
                    <a:pt x="38" y="77"/>
                  </a:moveTo>
                  <a:cubicBezTo>
                    <a:pt x="430" y="77"/>
                    <a:pt x="430" y="77"/>
                    <a:pt x="430" y="77"/>
                  </a:cubicBezTo>
                  <a:cubicBezTo>
                    <a:pt x="451" y="77"/>
                    <a:pt x="468" y="60"/>
                    <a:pt x="468" y="38"/>
                  </a:cubicBezTo>
                  <a:cubicBezTo>
                    <a:pt x="468" y="17"/>
                    <a:pt x="451" y="0"/>
                    <a:pt x="430" y="0"/>
                  </a:cubicBezTo>
                  <a:cubicBezTo>
                    <a:pt x="38" y="0"/>
                    <a:pt x="38" y="0"/>
                    <a:pt x="38" y="0"/>
                  </a:cubicBezTo>
                  <a:cubicBezTo>
                    <a:pt x="17" y="0"/>
                    <a:pt x="0" y="17"/>
                    <a:pt x="0" y="38"/>
                  </a:cubicBezTo>
                  <a:cubicBezTo>
                    <a:pt x="0" y="60"/>
                    <a:pt x="17" y="77"/>
                    <a:pt x="38" y="77"/>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íŝ1íḍé"/>
            <p:cNvSpPr/>
            <p:nvPr/>
          </p:nvSpPr>
          <p:spPr bwMode="auto">
            <a:xfrm>
              <a:off x="5503581" y="2294989"/>
              <a:ext cx="1375703" cy="225565"/>
            </a:xfrm>
            <a:custGeom>
              <a:avLst/>
              <a:gdLst>
                <a:gd name="T0" fmla="*/ 38 w 468"/>
                <a:gd name="T1" fmla="*/ 77 h 77"/>
                <a:gd name="T2" fmla="*/ 430 w 468"/>
                <a:gd name="T3" fmla="*/ 77 h 77"/>
                <a:gd name="T4" fmla="*/ 468 w 468"/>
                <a:gd name="T5" fmla="*/ 39 h 77"/>
                <a:gd name="T6" fmla="*/ 430 w 468"/>
                <a:gd name="T7" fmla="*/ 0 h 77"/>
                <a:gd name="T8" fmla="*/ 38 w 468"/>
                <a:gd name="T9" fmla="*/ 0 h 77"/>
                <a:gd name="T10" fmla="*/ 0 w 468"/>
                <a:gd name="T11" fmla="*/ 39 h 77"/>
                <a:gd name="T12" fmla="*/ 38 w 468"/>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468" h="77">
                  <a:moveTo>
                    <a:pt x="38" y="77"/>
                  </a:moveTo>
                  <a:cubicBezTo>
                    <a:pt x="430" y="77"/>
                    <a:pt x="430" y="77"/>
                    <a:pt x="430" y="77"/>
                  </a:cubicBezTo>
                  <a:cubicBezTo>
                    <a:pt x="451" y="77"/>
                    <a:pt x="468" y="60"/>
                    <a:pt x="468" y="39"/>
                  </a:cubicBezTo>
                  <a:cubicBezTo>
                    <a:pt x="468" y="17"/>
                    <a:pt x="451" y="0"/>
                    <a:pt x="430" y="0"/>
                  </a:cubicBezTo>
                  <a:cubicBezTo>
                    <a:pt x="38" y="0"/>
                    <a:pt x="38" y="0"/>
                    <a:pt x="38" y="0"/>
                  </a:cubicBezTo>
                  <a:cubicBezTo>
                    <a:pt x="17" y="0"/>
                    <a:pt x="0" y="17"/>
                    <a:pt x="0" y="39"/>
                  </a:cubicBezTo>
                  <a:cubicBezTo>
                    <a:pt x="0" y="60"/>
                    <a:pt x="17" y="77"/>
                    <a:pt x="38" y="77"/>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ïṡľíde"/>
            <p:cNvSpPr/>
            <p:nvPr/>
          </p:nvSpPr>
          <p:spPr bwMode="auto">
            <a:xfrm>
              <a:off x="6135660" y="4237084"/>
              <a:ext cx="1169967" cy="1167488"/>
            </a:xfrm>
            <a:custGeom>
              <a:avLst/>
              <a:gdLst>
                <a:gd name="T0" fmla="*/ 377 w 398"/>
                <a:gd name="T1" fmla="*/ 0 h 398"/>
                <a:gd name="T2" fmla="*/ 356 w 398"/>
                <a:gd name="T3" fmla="*/ 21 h 398"/>
                <a:gd name="T4" fmla="*/ 21 w 398"/>
                <a:gd name="T5" fmla="*/ 356 h 398"/>
                <a:gd name="T6" fmla="*/ 0 w 398"/>
                <a:gd name="T7" fmla="*/ 377 h 398"/>
                <a:gd name="T8" fmla="*/ 21 w 398"/>
                <a:gd name="T9" fmla="*/ 398 h 398"/>
                <a:gd name="T10" fmla="*/ 398 w 398"/>
                <a:gd name="T11" fmla="*/ 21 h 398"/>
                <a:gd name="T12" fmla="*/ 377 w 398"/>
                <a:gd name="T13" fmla="*/ 0 h 398"/>
              </a:gdLst>
              <a:ahLst/>
              <a:cxnLst>
                <a:cxn ang="0">
                  <a:pos x="T0" y="T1"/>
                </a:cxn>
                <a:cxn ang="0">
                  <a:pos x="T2" y="T3"/>
                </a:cxn>
                <a:cxn ang="0">
                  <a:pos x="T4" y="T5"/>
                </a:cxn>
                <a:cxn ang="0">
                  <a:pos x="T6" y="T7"/>
                </a:cxn>
                <a:cxn ang="0">
                  <a:pos x="T8" y="T9"/>
                </a:cxn>
                <a:cxn ang="0">
                  <a:pos x="T10" y="T11"/>
                </a:cxn>
                <a:cxn ang="0">
                  <a:pos x="T12" y="T13"/>
                </a:cxn>
              </a:cxnLst>
              <a:rect l="0" t="0" r="r" b="b"/>
              <a:pathLst>
                <a:path w="398" h="398">
                  <a:moveTo>
                    <a:pt x="377" y="0"/>
                  </a:moveTo>
                  <a:cubicBezTo>
                    <a:pt x="366" y="0"/>
                    <a:pt x="356" y="10"/>
                    <a:pt x="356" y="21"/>
                  </a:cubicBezTo>
                  <a:cubicBezTo>
                    <a:pt x="356" y="206"/>
                    <a:pt x="206" y="356"/>
                    <a:pt x="21" y="356"/>
                  </a:cubicBezTo>
                  <a:cubicBezTo>
                    <a:pt x="10" y="356"/>
                    <a:pt x="0" y="366"/>
                    <a:pt x="0" y="377"/>
                  </a:cubicBezTo>
                  <a:cubicBezTo>
                    <a:pt x="0" y="389"/>
                    <a:pt x="10" y="398"/>
                    <a:pt x="21" y="398"/>
                  </a:cubicBezTo>
                  <a:cubicBezTo>
                    <a:pt x="229" y="398"/>
                    <a:pt x="398" y="229"/>
                    <a:pt x="398" y="21"/>
                  </a:cubicBezTo>
                  <a:cubicBezTo>
                    <a:pt x="398" y="10"/>
                    <a:pt x="389" y="0"/>
                    <a:pt x="377" y="0"/>
                  </a:cubicBezTo>
                </a:path>
              </a:pathLst>
            </a:custGeom>
            <a:solidFill>
              <a:srgbClr val="FFDC9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îşlîḍê"/>
            <p:cNvSpPr/>
            <p:nvPr/>
          </p:nvSpPr>
          <p:spPr bwMode="auto">
            <a:xfrm>
              <a:off x="5550676" y="2409011"/>
              <a:ext cx="1328607" cy="111543"/>
            </a:xfrm>
            <a:custGeom>
              <a:avLst/>
              <a:gdLst>
                <a:gd name="T0" fmla="*/ 452 w 452"/>
                <a:gd name="T1" fmla="*/ 0 h 38"/>
                <a:gd name="T2" fmla="*/ 414 w 452"/>
                <a:gd name="T3" fmla="*/ 38 h 38"/>
                <a:gd name="T4" fmla="*/ 22 w 452"/>
                <a:gd name="T5" fmla="*/ 38 h 38"/>
                <a:gd name="T6" fmla="*/ 0 w 452"/>
                <a:gd name="T7" fmla="*/ 31 h 38"/>
                <a:gd name="T8" fmla="*/ 21 w 452"/>
                <a:gd name="T9" fmla="*/ 38 h 38"/>
                <a:gd name="T10" fmla="*/ 22 w 452"/>
                <a:gd name="T11" fmla="*/ 38 h 38"/>
                <a:gd name="T12" fmla="*/ 414 w 452"/>
                <a:gd name="T13" fmla="*/ 38 h 38"/>
                <a:gd name="T14" fmla="*/ 415 w 452"/>
                <a:gd name="T15" fmla="*/ 38 h 38"/>
                <a:gd name="T16" fmla="*/ 452 w 452"/>
                <a:gd name="T17" fmla="*/ 0 h 38"/>
                <a:gd name="T18" fmla="*/ 452 w 452"/>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38">
                  <a:moveTo>
                    <a:pt x="452" y="0"/>
                  </a:moveTo>
                  <a:cubicBezTo>
                    <a:pt x="452" y="21"/>
                    <a:pt x="435" y="38"/>
                    <a:pt x="414" y="38"/>
                  </a:cubicBezTo>
                  <a:cubicBezTo>
                    <a:pt x="22" y="38"/>
                    <a:pt x="22" y="38"/>
                    <a:pt x="22" y="38"/>
                  </a:cubicBezTo>
                  <a:cubicBezTo>
                    <a:pt x="14" y="38"/>
                    <a:pt x="7" y="36"/>
                    <a:pt x="0" y="31"/>
                  </a:cubicBezTo>
                  <a:cubicBezTo>
                    <a:pt x="6" y="35"/>
                    <a:pt x="13" y="38"/>
                    <a:pt x="21" y="38"/>
                  </a:cubicBezTo>
                  <a:cubicBezTo>
                    <a:pt x="21" y="38"/>
                    <a:pt x="22" y="38"/>
                    <a:pt x="22" y="38"/>
                  </a:cubicBezTo>
                  <a:cubicBezTo>
                    <a:pt x="414" y="38"/>
                    <a:pt x="414" y="38"/>
                    <a:pt x="414" y="38"/>
                  </a:cubicBezTo>
                  <a:cubicBezTo>
                    <a:pt x="414" y="38"/>
                    <a:pt x="415" y="38"/>
                    <a:pt x="415" y="38"/>
                  </a:cubicBezTo>
                  <a:cubicBezTo>
                    <a:pt x="436" y="38"/>
                    <a:pt x="452" y="21"/>
                    <a:pt x="452" y="0"/>
                  </a:cubicBezTo>
                  <a:cubicBezTo>
                    <a:pt x="452" y="0"/>
                    <a:pt x="452" y="0"/>
                    <a:pt x="452"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ïṣ1íḑé"/>
            <p:cNvSpPr/>
            <p:nvPr/>
          </p:nvSpPr>
          <p:spPr bwMode="auto">
            <a:xfrm>
              <a:off x="5612645" y="2520554"/>
              <a:ext cx="1157573" cy="0"/>
            </a:xfrm>
            <a:custGeom>
              <a:avLst/>
              <a:gdLst>
                <a:gd name="T0" fmla="*/ 393 w 394"/>
                <a:gd name="T1" fmla="*/ 1 w 394"/>
                <a:gd name="T2" fmla="*/ 0 w 394"/>
                <a:gd name="T3" fmla="*/ 1 w 394"/>
                <a:gd name="T4" fmla="*/ 393 w 394"/>
                <a:gd name="T5" fmla="*/ 394 w 394"/>
                <a:gd name="T6" fmla="*/ 393 w 394"/>
              </a:gdLst>
              <a:ahLst/>
              <a:cxnLst>
                <a:cxn ang="0">
                  <a:pos x="T0" y="0"/>
                </a:cxn>
                <a:cxn ang="0">
                  <a:pos x="T1" y="0"/>
                </a:cxn>
                <a:cxn ang="0">
                  <a:pos x="T2" y="0"/>
                </a:cxn>
                <a:cxn ang="0">
                  <a:pos x="T3" y="0"/>
                </a:cxn>
                <a:cxn ang="0">
                  <a:pos x="T4" y="0"/>
                </a:cxn>
                <a:cxn ang="0">
                  <a:pos x="T5" y="0"/>
                </a:cxn>
                <a:cxn ang="0">
                  <a:pos x="T6" y="0"/>
                </a:cxn>
              </a:cxnLst>
              <a:rect l="0" t="0" r="r" b="b"/>
              <a:pathLst>
                <a:path w="394">
                  <a:moveTo>
                    <a:pt x="393" y="0"/>
                  </a:moveTo>
                  <a:cubicBezTo>
                    <a:pt x="1" y="0"/>
                    <a:pt x="1" y="0"/>
                    <a:pt x="1" y="0"/>
                  </a:cubicBezTo>
                  <a:cubicBezTo>
                    <a:pt x="1" y="0"/>
                    <a:pt x="0" y="0"/>
                    <a:pt x="0" y="0"/>
                  </a:cubicBezTo>
                  <a:cubicBezTo>
                    <a:pt x="0" y="0"/>
                    <a:pt x="1" y="0"/>
                    <a:pt x="1" y="0"/>
                  </a:cubicBezTo>
                  <a:cubicBezTo>
                    <a:pt x="393" y="0"/>
                    <a:pt x="393" y="0"/>
                    <a:pt x="393" y="0"/>
                  </a:cubicBezTo>
                  <a:cubicBezTo>
                    <a:pt x="393" y="0"/>
                    <a:pt x="394" y="0"/>
                    <a:pt x="394" y="0"/>
                  </a:cubicBezTo>
                  <a:cubicBezTo>
                    <a:pt x="394" y="0"/>
                    <a:pt x="393" y="0"/>
                    <a:pt x="393" y="0"/>
                  </a:cubicBezTo>
                </a:path>
              </a:pathLst>
            </a:custGeom>
            <a:solidFill>
              <a:srgbClr val="696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íśḻiḋé"/>
            <p:cNvSpPr/>
            <p:nvPr/>
          </p:nvSpPr>
          <p:spPr bwMode="auto">
            <a:xfrm>
              <a:off x="5524651" y="2303664"/>
              <a:ext cx="1354634" cy="216890"/>
            </a:xfrm>
            <a:custGeom>
              <a:avLst/>
              <a:gdLst>
                <a:gd name="T0" fmla="*/ 437 w 461"/>
                <a:gd name="T1" fmla="*/ 0 h 74"/>
                <a:gd name="T2" fmla="*/ 404 w 461"/>
                <a:gd name="T3" fmla="*/ 58 h 74"/>
                <a:gd name="T4" fmla="*/ 0 w 461"/>
                <a:gd name="T5" fmla="*/ 58 h 74"/>
                <a:gd name="T6" fmla="*/ 9 w 461"/>
                <a:gd name="T7" fmla="*/ 67 h 74"/>
                <a:gd name="T8" fmla="*/ 31 w 461"/>
                <a:gd name="T9" fmla="*/ 74 h 74"/>
                <a:gd name="T10" fmla="*/ 423 w 461"/>
                <a:gd name="T11" fmla="*/ 74 h 74"/>
                <a:gd name="T12" fmla="*/ 461 w 461"/>
                <a:gd name="T13" fmla="*/ 36 h 74"/>
                <a:gd name="T14" fmla="*/ 437 w 461"/>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74">
                  <a:moveTo>
                    <a:pt x="437" y="0"/>
                  </a:moveTo>
                  <a:cubicBezTo>
                    <a:pt x="448" y="23"/>
                    <a:pt x="437" y="58"/>
                    <a:pt x="404" y="58"/>
                  </a:cubicBezTo>
                  <a:cubicBezTo>
                    <a:pt x="0" y="58"/>
                    <a:pt x="0" y="58"/>
                    <a:pt x="0" y="58"/>
                  </a:cubicBezTo>
                  <a:cubicBezTo>
                    <a:pt x="3" y="62"/>
                    <a:pt x="6" y="65"/>
                    <a:pt x="9" y="67"/>
                  </a:cubicBezTo>
                  <a:cubicBezTo>
                    <a:pt x="16" y="72"/>
                    <a:pt x="23" y="74"/>
                    <a:pt x="31" y="74"/>
                  </a:cubicBezTo>
                  <a:cubicBezTo>
                    <a:pt x="423" y="74"/>
                    <a:pt x="423" y="74"/>
                    <a:pt x="423" y="74"/>
                  </a:cubicBezTo>
                  <a:cubicBezTo>
                    <a:pt x="444" y="74"/>
                    <a:pt x="461" y="57"/>
                    <a:pt x="461" y="36"/>
                  </a:cubicBezTo>
                  <a:cubicBezTo>
                    <a:pt x="461" y="20"/>
                    <a:pt x="451" y="6"/>
                    <a:pt x="437" y="0"/>
                  </a:cubicBezTo>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îsļîḑé"/>
            <p:cNvSpPr/>
            <p:nvPr/>
          </p:nvSpPr>
          <p:spPr bwMode="auto">
            <a:xfrm>
              <a:off x="5554395" y="2632097"/>
              <a:ext cx="1324889" cy="114022"/>
            </a:xfrm>
            <a:custGeom>
              <a:avLst/>
              <a:gdLst>
                <a:gd name="T0" fmla="*/ 451 w 451"/>
                <a:gd name="T1" fmla="*/ 0 h 39"/>
                <a:gd name="T2" fmla="*/ 413 w 451"/>
                <a:gd name="T3" fmla="*/ 39 h 39"/>
                <a:gd name="T4" fmla="*/ 21 w 451"/>
                <a:gd name="T5" fmla="*/ 39 h 39"/>
                <a:gd name="T6" fmla="*/ 0 w 451"/>
                <a:gd name="T7" fmla="*/ 32 h 39"/>
                <a:gd name="T8" fmla="*/ 20 w 451"/>
                <a:gd name="T9" fmla="*/ 39 h 39"/>
                <a:gd name="T10" fmla="*/ 21 w 451"/>
                <a:gd name="T11" fmla="*/ 39 h 39"/>
                <a:gd name="T12" fmla="*/ 413 w 451"/>
                <a:gd name="T13" fmla="*/ 39 h 39"/>
                <a:gd name="T14" fmla="*/ 414 w 451"/>
                <a:gd name="T15" fmla="*/ 39 h 39"/>
                <a:gd name="T16" fmla="*/ 451 w 451"/>
                <a:gd name="T17" fmla="*/ 0 h 39"/>
                <a:gd name="T18" fmla="*/ 451 w 451"/>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39">
                  <a:moveTo>
                    <a:pt x="451" y="0"/>
                  </a:moveTo>
                  <a:cubicBezTo>
                    <a:pt x="451" y="22"/>
                    <a:pt x="434" y="39"/>
                    <a:pt x="413" y="39"/>
                  </a:cubicBezTo>
                  <a:cubicBezTo>
                    <a:pt x="21" y="39"/>
                    <a:pt x="21" y="39"/>
                    <a:pt x="21" y="39"/>
                  </a:cubicBezTo>
                  <a:cubicBezTo>
                    <a:pt x="13" y="39"/>
                    <a:pt x="6" y="36"/>
                    <a:pt x="0" y="32"/>
                  </a:cubicBezTo>
                  <a:cubicBezTo>
                    <a:pt x="5" y="36"/>
                    <a:pt x="12" y="39"/>
                    <a:pt x="20" y="39"/>
                  </a:cubicBezTo>
                  <a:cubicBezTo>
                    <a:pt x="20" y="39"/>
                    <a:pt x="21" y="39"/>
                    <a:pt x="21" y="39"/>
                  </a:cubicBezTo>
                  <a:cubicBezTo>
                    <a:pt x="413" y="39"/>
                    <a:pt x="413" y="39"/>
                    <a:pt x="413" y="39"/>
                  </a:cubicBezTo>
                  <a:cubicBezTo>
                    <a:pt x="413" y="39"/>
                    <a:pt x="414" y="39"/>
                    <a:pt x="414" y="39"/>
                  </a:cubicBezTo>
                  <a:cubicBezTo>
                    <a:pt x="435" y="38"/>
                    <a:pt x="451" y="21"/>
                    <a:pt x="451" y="0"/>
                  </a:cubicBezTo>
                  <a:cubicBezTo>
                    <a:pt x="451" y="0"/>
                    <a:pt x="451" y="0"/>
                    <a:pt x="451"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ïŝ1ïḍè"/>
            <p:cNvSpPr/>
            <p:nvPr/>
          </p:nvSpPr>
          <p:spPr bwMode="auto">
            <a:xfrm>
              <a:off x="5612645" y="2746120"/>
              <a:ext cx="1157573" cy="0"/>
            </a:xfrm>
            <a:custGeom>
              <a:avLst/>
              <a:gdLst>
                <a:gd name="T0" fmla="*/ 393 w 394"/>
                <a:gd name="T1" fmla="*/ 1 w 394"/>
                <a:gd name="T2" fmla="*/ 0 w 394"/>
                <a:gd name="T3" fmla="*/ 1 w 394"/>
                <a:gd name="T4" fmla="*/ 393 w 394"/>
                <a:gd name="T5" fmla="*/ 394 w 394"/>
                <a:gd name="T6" fmla="*/ 393 w 394"/>
              </a:gdLst>
              <a:ahLst/>
              <a:cxnLst>
                <a:cxn ang="0">
                  <a:pos x="T0" y="0"/>
                </a:cxn>
                <a:cxn ang="0">
                  <a:pos x="T1" y="0"/>
                </a:cxn>
                <a:cxn ang="0">
                  <a:pos x="T2" y="0"/>
                </a:cxn>
                <a:cxn ang="0">
                  <a:pos x="T3" y="0"/>
                </a:cxn>
                <a:cxn ang="0">
                  <a:pos x="T4" y="0"/>
                </a:cxn>
                <a:cxn ang="0">
                  <a:pos x="T5" y="0"/>
                </a:cxn>
                <a:cxn ang="0">
                  <a:pos x="T6" y="0"/>
                </a:cxn>
              </a:cxnLst>
              <a:rect l="0" t="0" r="r" b="b"/>
              <a:pathLst>
                <a:path w="394">
                  <a:moveTo>
                    <a:pt x="393" y="0"/>
                  </a:moveTo>
                  <a:cubicBezTo>
                    <a:pt x="1" y="0"/>
                    <a:pt x="1" y="0"/>
                    <a:pt x="1" y="0"/>
                  </a:cubicBezTo>
                  <a:cubicBezTo>
                    <a:pt x="1" y="0"/>
                    <a:pt x="0" y="0"/>
                    <a:pt x="0" y="0"/>
                  </a:cubicBezTo>
                  <a:cubicBezTo>
                    <a:pt x="0" y="0"/>
                    <a:pt x="1" y="0"/>
                    <a:pt x="1" y="0"/>
                  </a:cubicBezTo>
                  <a:cubicBezTo>
                    <a:pt x="393" y="0"/>
                    <a:pt x="393" y="0"/>
                    <a:pt x="393" y="0"/>
                  </a:cubicBezTo>
                  <a:cubicBezTo>
                    <a:pt x="393" y="0"/>
                    <a:pt x="394" y="0"/>
                    <a:pt x="394" y="0"/>
                  </a:cubicBezTo>
                  <a:cubicBezTo>
                    <a:pt x="394" y="0"/>
                    <a:pt x="393" y="0"/>
                    <a:pt x="393" y="0"/>
                  </a:cubicBezTo>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îṡlïḑè"/>
            <p:cNvSpPr/>
            <p:nvPr/>
          </p:nvSpPr>
          <p:spPr bwMode="auto">
            <a:xfrm>
              <a:off x="5524651" y="2529229"/>
              <a:ext cx="1354634" cy="216890"/>
            </a:xfrm>
            <a:custGeom>
              <a:avLst/>
              <a:gdLst>
                <a:gd name="T0" fmla="*/ 437 w 461"/>
                <a:gd name="T1" fmla="*/ 0 h 74"/>
                <a:gd name="T2" fmla="*/ 404 w 461"/>
                <a:gd name="T3" fmla="*/ 58 h 74"/>
                <a:gd name="T4" fmla="*/ 0 w 461"/>
                <a:gd name="T5" fmla="*/ 58 h 74"/>
                <a:gd name="T6" fmla="*/ 10 w 461"/>
                <a:gd name="T7" fmla="*/ 67 h 74"/>
                <a:gd name="T8" fmla="*/ 31 w 461"/>
                <a:gd name="T9" fmla="*/ 74 h 74"/>
                <a:gd name="T10" fmla="*/ 423 w 461"/>
                <a:gd name="T11" fmla="*/ 74 h 74"/>
                <a:gd name="T12" fmla="*/ 461 w 461"/>
                <a:gd name="T13" fmla="*/ 35 h 74"/>
                <a:gd name="T14" fmla="*/ 437 w 461"/>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74">
                  <a:moveTo>
                    <a:pt x="437" y="0"/>
                  </a:moveTo>
                  <a:cubicBezTo>
                    <a:pt x="448" y="23"/>
                    <a:pt x="437" y="58"/>
                    <a:pt x="404" y="58"/>
                  </a:cubicBezTo>
                  <a:cubicBezTo>
                    <a:pt x="0" y="58"/>
                    <a:pt x="0" y="58"/>
                    <a:pt x="0" y="58"/>
                  </a:cubicBezTo>
                  <a:cubicBezTo>
                    <a:pt x="3" y="61"/>
                    <a:pt x="6" y="65"/>
                    <a:pt x="10" y="67"/>
                  </a:cubicBezTo>
                  <a:cubicBezTo>
                    <a:pt x="16" y="71"/>
                    <a:pt x="23" y="74"/>
                    <a:pt x="31" y="74"/>
                  </a:cubicBezTo>
                  <a:cubicBezTo>
                    <a:pt x="423" y="74"/>
                    <a:pt x="423" y="74"/>
                    <a:pt x="423" y="74"/>
                  </a:cubicBezTo>
                  <a:cubicBezTo>
                    <a:pt x="444" y="74"/>
                    <a:pt x="461" y="57"/>
                    <a:pt x="461" y="35"/>
                  </a:cubicBezTo>
                  <a:cubicBezTo>
                    <a:pt x="461" y="19"/>
                    <a:pt x="451" y="5"/>
                    <a:pt x="437" y="0"/>
                  </a:cubicBezTo>
                </a:path>
              </a:pathLst>
            </a:custGeom>
            <a:solidFill>
              <a:srgbClr val="696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îSḷiďe"/>
            <p:cNvSpPr/>
            <p:nvPr/>
          </p:nvSpPr>
          <p:spPr bwMode="auto">
            <a:xfrm>
              <a:off x="6770219" y="2857664"/>
              <a:ext cx="109064" cy="115262"/>
            </a:xfrm>
            <a:custGeom>
              <a:avLst/>
              <a:gdLst>
                <a:gd name="T0" fmla="*/ 37 w 37"/>
                <a:gd name="T1" fmla="*/ 0 h 39"/>
                <a:gd name="T2" fmla="*/ 0 w 37"/>
                <a:gd name="T3" fmla="*/ 39 h 39"/>
                <a:gd name="T4" fmla="*/ 0 w 37"/>
                <a:gd name="T5" fmla="*/ 39 h 39"/>
                <a:gd name="T6" fmla="*/ 37 w 37"/>
                <a:gd name="T7" fmla="*/ 0 h 39"/>
                <a:gd name="T8" fmla="*/ 37 w 37"/>
                <a:gd name="T9" fmla="*/ 0 h 39"/>
              </a:gdLst>
              <a:ahLst/>
              <a:cxnLst>
                <a:cxn ang="0">
                  <a:pos x="T0" y="T1"/>
                </a:cxn>
                <a:cxn ang="0">
                  <a:pos x="T2" y="T3"/>
                </a:cxn>
                <a:cxn ang="0">
                  <a:pos x="T4" y="T5"/>
                </a:cxn>
                <a:cxn ang="0">
                  <a:pos x="T6" y="T7"/>
                </a:cxn>
                <a:cxn ang="0">
                  <a:pos x="T8" y="T9"/>
                </a:cxn>
              </a:cxnLst>
              <a:rect l="0" t="0" r="r" b="b"/>
              <a:pathLst>
                <a:path w="37" h="39">
                  <a:moveTo>
                    <a:pt x="37" y="0"/>
                  </a:moveTo>
                  <a:cubicBezTo>
                    <a:pt x="37" y="21"/>
                    <a:pt x="21" y="38"/>
                    <a:pt x="0" y="39"/>
                  </a:cubicBezTo>
                  <a:cubicBezTo>
                    <a:pt x="0" y="39"/>
                    <a:pt x="0" y="39"/>
                    <a:pt x="0" y="39"/>
                  </a:cubicBezTo>
                  <a:cubicBezTo>
                    <a:pt x="21" y="38"/>
                    <a:pt x="37" y="21"/>
                    <a:pt x="37" y="0"/>
                  </a:cubicBezTo>
                  <a:cubicBezTo>
                    <a:pt x="37" y="0"/>
                    <a:pt x="37" y="0"/>
                    <a:pt x="37"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ïş1íde"/>
            <p:cNvSpPr/>
            <p:nvPr/>
          </p:nvSpPr>
          <p:spPr bwMode="auto">
            <a:xfrm>
              <a:off x="6450461" y="2972924"/>
              <a:ext cx="319758" cy="0"/>
            </a:xfrm>
            <a:custGeom>
              <a:avLst/>
              <a:gdLst>
                <a:gd name="T0" fmla="*/ 109 w 109"/>
                <a:gd name="T1" fmla="*/ 108 w 109"/>
                <a:gd name="T2" fmla="*/ 0 w 109"/>
                <a:gd name="T3" fmla="*/ 0 w 109"/>
                <a:gd name="T4" fmla="*/ 108 w 109"/>
                <a:gd name="T5" fmla="*/ 109 w 109"/>
                <a:gd name="T6" fmla="*/ 109 w 109"/>
              </a:gdLst>
              <a:ahLst/>
              <a:cxnLst>
                <a:cxn ang="0">
                  <a:pos x="T0" y="0"/>
                </a:cxn>
                <a:cxn ang="0">
                  <a:pos x="T1" y="0"/>
                </a:cxn>
                <a:cxn ang="0">
                  <a:pos x="T2" y="0"/>
                </a:cxn>
                <a:cxn ang="0">
                  <a:pos x="T3" y="0"/>
                </a:cxn>
                <a:cxn ang="0">
                  <a:pos x="T4" y="0"/>
                </a:cxn>
                <a:cxn ang="0">
                  <a:pos x="T5" y="0"/>
                </a:cxn>
                <a:cxn ang="0">
                  <a:pos x="T6" y="0"/>
                </a:cxn>
              </a:cxnLst>
              <a:rect l="0" t="0" r="r" b="b"/>
              <a:pathLst>
                <a:path w="109">
                  <a:moveTo>
                    <a:pt x="109" y="0"/>
                  </a:moveTo>
                  <a:cubicBezTo>
                    <a:pt x="109" y="0"/>
                    <a:pt x="108" y="0"/>
                    <a:pt x="108" y="0"/>
                  </a:cubicBezTo>
                  <a:cubicBezTo>
                    <a:pt x="0" y="0"/>
                    <a:pt x="0" y="0"/>
                    <a:pt x="0" y="0"/>
                  </a:cubicBezTo>
                  <a:cubicBezTo>
                    <a:pt x="0" y="0"/>
                    <a:pt x="0" y="0"/>
                    <a:pt x="0" y="0"/>
                  </a:cubicBezTo>
                  <a:cubicBezTo>
                    <a:pt x="108" y="0"/>
                    <a:pt x="108" y="0"/>
                    <a:pt x="108" y="0"/>
                  </a:cubicBezTo>
                  <a:cubicBezTo>
                    <a:pt x="108" y="0"/>
                    <a:pt x="109" y="0"/>
                    <a:pt x="109" y="0"/>
                  </a:cubicBezTo>
                  <a:cubicBezTo>
                    <a:pt x="109" y="0"/>
                    <a:pt x="109" y="0"/>
                    <a:pt x="109" y="0"/>
                  </a:cubicBezTo>
                </a:path>
              </a:pathLst>
            </a:custGeom>
            <a:solidFill>
              <a:srgbClr val="D196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îṥ1îḑe"/>
            <p:cNvSpPr/>
            <p:nvPr/>
          </p:nvSpPr>
          <p:spPr bwMode="auto">
            <a:xfrm>
              <a:off x="5550676" y="2951856"/>
              <a:ext cx="61968" cy="21070"/>
            </a:xfrm>
            <a:custGeom>
              <a:avLst/>
              <a:gdLst>
                <a:gd name="T0" fmla="*/ 0 w 21"/>
                <a:gd name="T1" fmla="*/ 0 h 7"/>
                <a:gd name="T2" fmla="*/ 21 w 21"/>
                <a:gd name="T3" fmla="*/ 7 h 7"/>
                <a:gd name="T4" fmla="*/ 21 w 21"/>
                <a:gd name="T5" fmla="*/ 7 h 7"/>
                <a:gd name="T6" fmla="*/ 0 w 21"/>
                <a:gd name="T7" fmla="*/ 0 h 7"/>
              </a:gdLst>
              <a:ahLst/>
              <a:cxnLst>
                <a:cxn ang="0">
                  <a:pos x="T0" y="T1"/>
                </a:cxn>
                <a:cxn ang="0">
                  <a:pos x="T2" y="T3"/>
                </a:cxn>
                <a:cxn ang="0">
                  <a:pos x="T4" y="T5"/>
                </a:cxn>
                <a:cxn ang="0">
                  <a:pos x="T6" y="T7"/>
                </a:cxn>
              </a:cxnLst>
              <a:rect l="0" t="0" r="r" b="b"/>
              <a:pathLst>
                <a:path w="21" h="7">
                  <a:moveTo>
                    <a:pt x="0" y="0"/>
                  </a:moveTo>
                  <a:cubicBezTo>
                    <a:pt x="6" y="4"/>
                    <a:pt x="13" y="6"/>
                    <a:pt x="21" y="7"/>
                  </a:cubicBezTo>
                  <a:cubicBezTo>
                    <a:pt x="21" y="7"/>
                    <a:pt x="21" y="7"/>
                    <a:pt x="21" y="7"/>
                  </a:cubicBezTo>
                  <a:cubicBezTo>
                    <a:pt x="13" y="6"/>
                    <a:pt x="6" y="4"/>
                    <a:pt x="0"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îsľîḓé"/>
            <p:cNvSpPr/>
            <p:nvPr/>
          </p:nvSpPr>
          <p:spPr bwMode="auto">
            <a:xfrm>
              <a:off x="5612645" y="2972924"/>
              <a:ext cx="810549" cy="0"/>
            </a:xfrm>
            <a:custGeom>
              <a:avLst/>
              <a:gdLst>
                <a:gd name="T0" fmla="*/ 276 w 276"/>
                <a:gd name="T1" fmla="*/ 118 w 276"/>
                <a:gd name="T2" fmla="*/ 118 w 276"/>
                <a:gd name="T3" fmla="*/ 276 w 276"/>
                <a:gd name="T4" fmla="*/ 276 w 276"/>
                <a:gd name="T5" fmla="*/ 0 w 276"/>
                <a:gd name="T6" fmla="*/ 0 w 276"/>
                <a:gd name="T7" fmla="*/ 1 w 276"/>
                <a:gd name="T8" fmla="*/ 109 w 276"/>
                <a:gd name="T9" fmla="*/ 109 w 276"/>
                <a:gd name="T10" fmla="*/ 1 w 276"/>
                <a:gd name="T11" fmla="*/ 0 w 27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276">
                  <a:moveTo>
                    <a:pt x="276" y="0"/>
                  </a:moveTo>
                  <a:cubicBezTo>
                    <a:pt x="118" y="0"/>
                    <a:pt x="118" y="0"/>
                    <a:pt x="118" y="0"/>
                  </a:cubicBezTo>
                  <a:cubicBezTo>
                    <a:pt x="118" y="0"/>
                    <a:pt x="118" y="0"/>
                    <a:pt x="118" y="0"/>
                  </a:cubicBezTo>
                  <a:cubicBezTo>
                    <a:pt x="276" y="0"/>
                    <a:pt x="276" y="0"/>
                    <a:pt x="276" y="0"/>
                  </a:cubicBezTo>
                  <a:cubicBezTo>
                    <a:pt x="276" y="0"/>
                    <a:pt x="276" y="0"/>
                    <a:pt x="276" y="0"/>
                  </a:cubicBezTo>
                  <a:moveTo>
                    <a:pt x="0" y="0"/>
                  </a:moveTo>
                  <a:cubicBezTo>
                    <a:pt x="0" y="0"/>
                    <a:pt x="0" y="0"/>
                    <a:pt x="0" y="0"/>
                  </a:cubicBezTo>
                  <a:cubicBezTo>
                    <a:pt x="0" y="0"/>
                    <a:pt x="1" y="0"/>
                    <a:pt x="1" y="0"/>
                  </a:cubicBezTo>
                  <a:cubicBezTo>
                    <a:pt x="109" y="0"/>
                    <a:pt x="109" y="0"/>
                    <a:pt x="109" y="0"/>
                  </a:cubicBezTo>
                  <a:cubicBezTo>
                    <a:pt x="109" y="0"/>
                    <a:pt x="109" y="0"/>
                    <a:pt x="109" y="0"/>
                  </a:cubicBezTo>
                  <a:cubicBezTo>
                    <a:pt x="1" y="0"/>
                    <a:pt x="1" y="0"/>
                    <a:pt x="1" y="0"/>
                  </a:cubicBezTo>
                  <a:cubicBezTo>
                    <a:pt x="1" y="0"/>
                    <a:pt x="0" y="0"/>
                    <a:pt x="0" y="0"/>
                  </a:cubicBezTo>
                </a:path>
              </a:pathLst>
            </a:custGeom>
            <a:solidFill>
              <a:srgbClr val="D196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ïslïḓe"/>
            <p:cNvSpPr/>
            <p:nvPr/>
          </p:nvSpPr>
          <p:spPr bwMode="auto">
            <a:xfrm>
              <a:off x="6423195" y="2972924"/>
              <a:ext cx="27266" cy="123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8" name="íṥļîḓè"/>
            <p:cNvSpPr/>
            <p:nvPr/>
          </p:nvSpPr>
          <p:spPr bwMode="auto">
            <a:xfrm>
              <a:off x="6423195" y="2972924"/>
              <a:ext cx="2726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9" name="ïṥlíḑé"/>
            <p:cNvSpPr/>
            <p:nvPr/>
          </p:nvSpPr>
          <p:spPr bwMode="auto">
            <a:xfrm>
              <a:off x="5932403" y="2972924"/>
              <a:ext cx="27266" cy="123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0" name="íṡļïdê"/>
            <p:cNvSpPr/>
            <p:nvPr/>
          </p:nvSpPr>
          <p:spPr bwMode="auto">
            <a:xfrm>
              <a:off x="5932403" y="2972924"/>
              <a:ext cx="2726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1" name="iṧḷidé"/>
            <p:cNvSpPr/>
            <p:nvPr/>
          </p:nvSpPr>
          <p:spPr bwMode="auto">
            <a:xfrm>
              <a:off x="5524651" y="2756035"/>
              <a:ext cx="1354634" cy="216890"/>
            </a:xfrm>
            <a:custGeom>
              <a:avLst/>
              <a:gdLst>
                <a:gd name="T0" fmla="*/ 437 w 461"/>
                <a:gd name="T1" fmla="*/ 0 h 74"/>
                <a:gd name="T2" fmla="*/ 404 w 461"/>
                <a:gd name="T3" fmla="*/ 58 h 74"/>
                <a:gd name="T4" fmla="*/ 0 w 461"/>
                <a:gd name="T5" fmla="*/ 58 h 74"/>
                <a:gd name="T6" fmla="*/ 9 w 461"/>
                <a:gd name="T7" fmla="*/ 67 h 74"/>
                <a:gd name="T8" fmla="*/ 30 w 461"/>
                <a:gd name="T9" fmla="*/ 74 h 74"/>
                <a:gd name="T10" fmla="*/ 30 w 461"/>
                <a:gd name="T11" fmla="*/ 74 h 74"/>
                <a:gd name="T12" fmla="*/ 31 w 461"/>
                <a:gd name="T13" fmla="*/ 74 h 74"/>
                <a:gd name="T14" fmla="*/ 139 w 461"/>
                <a:gd name="T15" fmla="*/ 74 h 74"/>
                <a:gd name="T16" fmla="*/ 148 w 461"/>
                <a:gd name="T17" fmla="*/ 74 h 74"/>
                <a:gd name="T18" fmla="*/ 306 w 461"/>
                <a:gd name="T19" fmla="*/ 74 h 74"/>
                <a:gd name="T20" fmla="*/ 315 w 461"/>
                <a:gd name="T21" fmla="*/ 74 h 74"/>
                <a:gd name="T22" fmla="*/ 423 w 461"/>
                <a:gd name="T23" fmla="*/ 74 h 74"/>
                <a:gd name="T24" fmla="*/ 424 w 461"/>
                <a:gd name="T25" fmla="*/ 74 h 74"/>
                <a:gd name="T26" fmla="*/ 424 w 461"/>
                <a:gd name="T27" fmla="*/ 74 h 74"/>
                <a:gd name="T28" fmla="*/ 461 w 461"/>
                <a:gd name="T29" fmla="*/ 35 h 74"/>
                <a:gd name="T30" fmla="*/ 437 w 461"/>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1" h="74">
                  <a:moveTo>
                    <a:pt x="437" y="0"/>
                  </a:moveTo>
                  <a:cubicBezTo>
                    <a:pt x="448" y="23"/>
                    <a:pt x="437" y="58"/>
                    <a:pt x="404" y="58"/>
                  </a:cubicBezTo>
                  <a:cubicBezTo>
                    <a:pt x="0" y="58"/>
                    <a:pt x="0" y="58"/>
                    <a:pt x="0" y="58"/>
                  </a:cubicBezTo>
                  <a:cubicBezTo>
                    <a:pt x="3" y="61"/>
                    <a:pt x="6" y="64"/>
                    <a:pt x="9" y="67"/>
                  </a:cubicBezTo>
                  <a:cubicBezTo>
                    <a:pt x="15" y="71"/>
                    <a:pt x="22" y="73"/>
                    <a:pt x="30" y="74"/>
                  </a:cubicBezTo>
                  <a:cubicBezTo>
                    <a:pt x="30" y="74"/>
                    <a:pt x="30" y="74"/>
                    <a:pt x="30" y="74"/>
                  </a:cubicBezTo>
                  <a:cubicBezTo>
                    <a:pt x="30" y="74"/>
                    <a:pt x="31" y="74"/>
                    <a:pt x="31" y="74"/>
                  </a:cubicBezTo>
                  <a:cubicBezTo>
                    <a:pt x="139" y="74"/>
                    <a:pt x="139" y="74"/>
                    <a:pt x="139" y="74"/>
                  </a:cubicBezTo>
                  <a:cubicBezTo>
                    <a:pt x="148" y="74"/>
                    <a:pt x="148" y="74"/>
                    <a:pt x="148" y="74"/>
                  </a:cubicBezTo>
                  <a:cubicBezTo>
                    <a:pt x="306" y="74"/>
                    <a:pt x="306" y="74"/>
                    <a:pt x="306" y="74"/>
                  </a:cubicBezTo>
                  <a:cubicBezTo>
                    <a:pt x="315" y="74"/>
                    <a:pt x="315" y="74"/>
                    <a:pt x="315" y="74"/>
                  </a:cubicBezTo>
                  <a:cubicBezTo>
                    <a:pt x="423" y="74"/>
                    <a:pt x="423" y="74"/>
                    <a:pt x="423" y="74"/>
                  </a:cubicBezTo>
                  <a:cubicBezTo>
                    <a:pt x="423" y="74"/>
                    <a:pt x="424" y="74"/>
                    <a:pt x="424" y="74"/>
                  </a:cubicBezTo>
                  <a:cubicBezTo>
                    <a:pt x="424" y="74"/>
                    <a:pt x="424" y="74"/>
                    <a:pt x="424" y="74"/>
                  </a:cubicBezTo>
                  <a:cubicBezTo>
                    <a:pt x="445" y="73"/>
                    <a:pt x="461" y="56"/>
                    <a:pt x="461" y="35"/>
                  </a:cubicBezTo>
                  <a:cubicBezTo>
                    <a:pt x="461" y="19"/>
                    <a:pt x="451" y="5"/>
                    <a:pt x="437" y="0"/>
                  </a:cubicBezTo>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2" name="ïşliḋé"/>
            <p:cNvSpPr/>
            <p:nvPr/>
          </p:nvSpPr>
          <p:spPr bwMode="auto">
            <a:xfrm>
              <a:off x="5589098" y="2324733"/>
              <a:ext cx="899784" cy="49575"/>
            </a:xfrm>
            <a:custGeom>
              <a:avLst/>
              <a:gdLst>
                <a:gd name="T0" fmla="*/ 298 w 306"/>
                <a:gd name="T1" fmla="*/ 0 h 17"/>
                <a:gd name="T2" fmla="*/ 9 w 306"/>
                <a:gd name="T3" fmla="*/ 0 h 17"/>
                <a:gd name="T4" fmla="*/ 0 w 306"/>
                <a:gd name="T5" fmla="*/ 9 h 17"/>
                <a:gd name="T6" fmla="*/ 9 w 306"/>
                <a:gd name="T7" fmla="*/ 17 h 17"/>
                <a:gd name="T8" fmla="*/ 298 w 306"/>
                <a:gd name="T9" fmla="*/ 17 h 17"/>
                <a:gd name="T10" fmla="*/ 306 w 306"/>
                <a:gd name="T11" fmla="*/ 9 h 17"/>
                <a:gd name="T12" fmla="*/ 298 w 30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06" h="17">
                  <a:moveTo>
                    <a:pt x="298" y="0"/>
                  </a:moveTo>
                  <a:cubicBezTo>
                    <a:pt x="9" y="0"/>
                    <a:pt x="9" y="0"/>
                    <a:pt x="9" y="0"/>
                  </a:cubicBezTo>
                  <a:cubicBezTo>
                    <a:pt x="4" y="0"/>
                    <a:pt x="0" y="4"/>
                    <a:pt x="0" y="9"/>
                  </a:cubicBezTo>
                  <a:cubicBezTo>
                    <a:pt x="0" y="13"/>
                    <a:pt x="4" y="17"/>
                    <a:pt x="9" y="17"/>
                  </a:cubicBezTo>
                  <a:cubicBezTo>
                    <a:pt x="298" y="17"/>
                    <a:pt x="298" y="17"/>
                    <a:pt x="298" y="17"/>
                  </a:cubicBezTo>
                  <a:cubicBezTo>
                    <a:pt x="302" y="17"/>
                    <a:pt x="306" y="13"/>
                    <a:pt x="306" y="9"/>
                  </a:cubicBezTo>
                  <a:cubicBezTo>
                    <a:pt x="306" y="4"/>
                    <a:pt x="302" y="0"/>
                    <a:pt x="298" y="0"/>
                  </a:cubicBezTo>
                </a:path>
              </a:pathLst>
            </a:custGeom>
            <a:solidFill>
              <a:srgbClr val="9292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ïslïdé"/>
            <p:cNvSpPr/>
            <p:nvPr/>
          </p:nvSpPr>
          <p:spPr bwMode="auto">
            <a:xfrm>
              <a:off x="5589098" y="2552778"/>
              <a:ext cx="632079" cy="49575"/>
            </a:xfrm>
            <a:custGeom>
              <a:avLst/>
              <a:gdLst>
                <a:gd name="T0" fmla="*/ 206 w 215"/>
                <a:gd name="T1" fmla="*/ 0 h 17"/>
                <a:gd name="T2" fmla="*/ 9 w 215"/>
                <a:gd name="T3" fmla="*/ 0 h 17"/>
                <a:gd name="T4" fmla="*/ 0 w 215"/>
                <a:gd name="T5" fmla="*/ 9 h 17"/>
                <a:gd name="T6" fmla="*/ 9 w 215"/>
                <a:gd name="T7" fmla="*/ 17 h 17"/>
                <a:gd name="T8" fmla="*/ 206 w 215"/>
                <a:gd name="T9" fmla="*/ 17 h 17"/>
                <a:gd name="T10" fmla="*/ 215 w 215"/>
                <a:gd name="T11" fmla="*/ 9 h 17"/>
                <a:gd name="T12" fmla="*/ 206 w 21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15" h="17">
                  <a:moveTo>
                    <a:pt x="206" y="0"/>
                  </a:moveTo>
                  <a:cubicBezTo>
                    <a:pt x="9" y="0"/>
                    <a:pt x="9" y="0"/>
                    <a:pt x="9" y="0"/>
                  </a:cubicBezTo>
                  <a:cubicBezTo>
                    <a:pt x="4" y="0"/>
                    <a:pt x="0" y="4"/>
                    <a:pt x="0" y="9"/>
                  </a:cubicBezTo>
                  <a:cubicBezTo>
                    <a:pt x="0" y="13"/>
                    <a:pt x="4" y="17"/>
                    <a:pt x="9" y="17"/>
                  </a:cubicBezTo>
                  <a:cubicBezTo>
                    <a:pt x="206" y="17"/>
                    <a:pt x="206" y="17"/>
                    <a:pt x="206" y="17"/>
                  </a:cubicBezTo>
                  <a:cubicBezTo>
                    <a:pt x="211" y="17"/>
                    <a:pt x="215" y="13"/>
                    <a:pt x="215" y="9"/>
                  </a:cubicBezTo>
                  <a:cubicBezTo>
                    <a:pt x="215" y="4"/>
                    <a:pt x="211" y="0"/>
                    <a:pt x="206" y="0"/>
                  </a:cubicBezTo>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íSḷïďe"/>
            <p:cNvSpPr/>
            <p:nvPr/>
          </p:nvSpPr>
          <p:spPr bwMode="auto">
            <a:xfrm>
              <a:off x="5589098" y="2782061"/>
              <a:ext cx="370572" cy="49575"/>
            </a:xfrm>
            <a:custGeom>
              <a:avLst/>
              <a:gdLst>
                <a:gd name="T0" fmla="*/ 117 w 126"/>
                <a:gd name="T1" fmla="*/ 0 h 17"/>
                <a:gd name="T2" fmla="*/ 9 w 126"/>
                <a:gd name="T3" fmla="*/ 0 h 17"/>
                <a:gd name="T4" fmla="*/ 0 w 126"/>
                <a:gd name="T5" fmla="*/ 8 h 17"/>
                <a:gd name="T6" fmla="*/ 9 w 126"/>
                <a:gd name="T7" fmla="*/ 17 h 17"/>
                <a:gd name="T8" fmla="*/ 117 w 126"/>
                <a:gd name="T9" fmla="*/ 17 h 17"/>
                <a:gd name="T10" fmla="*/ 126 w 126"/>
                <a:gd name="T11" fmla="*/ 8 h 17"/>
                <a:gd name="T12" fmla="*/ 117 w 12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6" h="17">
                  <a:moveTo>
                    <a:pt x="117" y="0"/>
                  </a:moveTo>
                  <a:cubicBezTo>
                    <a:pt x="9" y="0"/>
                    <a:pt x="9" y="0"/>
                    <a:pt x="9" y="0"/>
                  </a:cubicBezTo>
                  <a:cubicBezTo>
                    <a:pt x="4" y="0"/>
                    <a:pt x="0" y="4"/>
                    <a:pt x="0" y="8"/>
                  </a:cubicBezTo>
                  <a:cubicBezTo>
                    <a:pt x="0" y="13"/>
                    <a:pt x="4" y="17"/>
                    <a:pt x="9" y="17"/>
                  </a:cubicBezTo>
                  <a:cubicBezTo>
                    <a:pt x="117" y="17"/>
                    <a:pt x="117" y="17"/>
                    <a:pt x="117" y="17"/>
                  </a:cubicBezTo>
                  <a:cubicBezTo>
                    <a:pt x="122" y="17"/>
                    <a:pt x="126" y="13"/>
                    <a:pt x="126" y="8"/>
                  </a:cubicBezTo>
                  <a:cubicBezTo>
                    <a:pt x="126" y="4"/>
                    <a:pt x="122" y="0"/>
                    <a:pt x="117" y="0"/>
                  </a:cubicBezTo>
                </a:path>
              </a:pathLst>
            </a:custGeom>
            <a:solidFill>
              <a:srgbClr val="9292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ïṡļïdè"/>
            <p:cNvSpPr/>
            <p:nvPr/>
          </p:nvSpPr>
          <p:spPr bwMode="auto">
            <a:xfrm>
              <a:off x="6120788" y="1206820"/>
              <a:ext cx="49575" cy="369333"/>
            </a:xfrm>
            <a:custGeom>
              <a:avLst/>
              <a:gdLst>
                <a:gd name="T0" fmla="*/ 9 w 17"/>
                <a:gd name="T1" fmla="*/ 0 h 126"/>
                <a:gd name="T2" fmla="*/ 0 w 17"/>
                <a:gd name="T3" fmla="*/ 9 h 126"/>
                <a:gd name="T4" fmla="*/ 0 w 17"/>
                <a:gd name="T5" fmla="*/ 117 h 126"/>
                <a:gd name="T6" fmla="*/ 9 w 17"/>
                <a:gd name="T7" fmla="*/ 126 h 126"/>
                <a:gd name="T8" fmla="*/ 17 w 17"/>
                <a:gd name="T9" fmla="*/ 117 h 126"/>
                <a:gd name="T10" fmla="*/ 17 w 17"/>
                <a:gd name="T11" fmla="*/ 9 h 126"/>
                <a:gd name="T12" fmla="*/ 9 w 17"/>
                <a:gd name="T13" fmla="*/ 0 h 126"/>
              </a:gdLst>
              <a:ahLst/>
              <a:cxnLst>
                <a:cxn ang="0">
                  <a:pos x="T0" y="T1"/>
                </a:cxn>
                <a:cxn ang="0">
                  <a:pos x="T2" y="T3"/>
                </a:cxn>
                <a:cxn ang="0">
                  <a:pos x="T4" y="T5"/>
                </a:cxn>
                <a:cxn ang="0">
                  <a:pos x="T6" y="T7"/>
                </a:cxn>
                <a:cxn ang="0">
                  <a:pos x="T8" y="T9"/>
                </a:cxn>
                <a:cxn ang="0">
                  <a:pos x="T10" y="T11"/>
                </a:cxn>
                <a:cxn ang="0">
                  <a:pos x="T12" y="T13"/>
                </a:cxn>
              </a:cxnLst>
              <a:rect l="0" t="0" r="r" b="b"/>
              <a:pathLst>
                <a:path w="17" h="126">
                  <a:moveTo>
                    <a:pt x="9" y="0"/>
                  </a:moveTo>
                  <a:cubicBezTo>
                    <a:pt x="4" y="0"/>
                    <a:pt x="0" y="4"/>
                    <a:pt x="0" y="9"/>
                  </a:cubicBezTo>
                  <a:cubicBezTo>
                    <a:pt x="0" y="117"/>
                    <a:pt x="0" y="117"/>
                    <a:pt x="0" y="117"/>
                  </a:cubicBezTo>
                  <a:cubicBezTo>
                    <a:pt x="0" y="122"/>
                    <a:pt x="4" y="126"/>
                    <a:pt x="9" y="126"/>
                  </a:cubicBezTo>
                  <a:cubicBezTo>
                    <a:pt x="13" y="126"/>
                    <a:pt x="17" y="122"/>
                    <a:pt x="17" y="117"/>
                  </a:cubicBezTo>
                  <a:cubicBezTo>
                    <a:pt x="17" y="9"/>
                    <a:pt x="17" y="9"/>
                    <a:pt x="17" y="9"/>
                  </a:cubicBezTo>
                  <a:cubicBezTo>
                    <a:pt x="17" y="4"/>
                    <a:pt x="13" y="0"/>
                    <a:pt x="9" y="0"/>
                  </a:cubicBezTo>
                </a:path>
              </a:pathLst>
            </a:custGeom>
            <a:solidFill>
              <a:srgbClr val="9292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117" name="图片 116"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3" name="文本框 2"/>
          <p:cNvSpPr txBox="1"/>
          <p:nvPr/>
        </p:nvSpPr>
        <p:spPr>
          <a:xfrm>
            <a:off x="669826" y="1488708"/>
            <a:ext cx="4022486" cy="1076325"/>
          </a:xfrm>
          <a:prstGeom prst="rect">
            <a:avLst/>
          </a:prstGeom>
          <a:noFill/>
        </p:spPr>
        <p:txBody>
          <a:bodyPr wrap="square" rtlCol="0">
            <a:spAutoFit/>
          </a:bodyPr>
          <a:p>
            <a:r>
              <a:rPr lang="zh-CN" altLang="en-US" sz="2400" dirty="0"/>
              <a:t>各个区域平均收益提升：</a:t>
            </a:r>
            <a:endParaRPr lang="zh-CN" altLang="en-US" sz="2400" dirty="0"/>
          </a:p>
          <a:p>
            <a:endParaRPr lang="en-US" altLang="zh-CN" sz="2000" dirty="0"/>
          </a:p>
          <a:p>
            <a:pPr indent="0">
              <a:buFont typeface="Arial" panose="020B0604020202090204" pitchFamily="34" charset="0"/>
              <a:buNone/>
            </a:pPr>
            <a:r>
              <a:rPr lang="en-US" altLang="zh-CN" sz="2000" dirty="0"/>
              <a:t>10 Agents:	4.53%	</a:t>
            </a:r>
            <a:endParaRPr lang="en-US" altLang="zh-CN" sz="2000" dirty="0"/>
          </a:p>
        </p:txBody>
      </p:sp>
      <p:pic>
        <p:nvPicPr>
          <p:cNvPr id="10" name="图片 9"/>
          <p:cNvPicPr>
            <a:picLocks noChangeAspect="1"/>
          </p:cNvPicPr>
          <p:nvPr/>
        </p:nvPicPr>
        <p:blipFill>
          <a:blip r:embed="rId2"/>
          <a:stretch>
            <a:fillRect/>
          </a:stretch>
        </p:blipFill>
        <p:spPr>
          <a:xfrm>
            <a:off x="191135" y="3318510"/>
            <a:ext cx="8419465" cy="1134745"/>
          </a:xfrm>
          <a:prstGeom prst="rect">
            <a:avLst/>
          </a:prstGeom>
        </p:spPr>
      </p:pic>
      <p:pic>
        <p:nvPicPr>
          <p:cNvPr id="11" name="图片 10"/>
          <p:cNvPicPr>
            <a:picLocks noChangeAspect="1"/>
          </p:cNvPicPr>
          <p:nvPr/>
        </p:nvPicPr>
        <p:blipFill>
          <a:blip r:embed="rId3"/>
          <a:stretch>
            <a:fillRect/>
          </a:stretch>
        </p:blipFill>
        <p:spPr>
          <a:xfrm>
            <a:off x="191135" y="5380990"/>
            <a:ext cx="8324215" cy="1185545"/>
          </a:xfrm>
          <a:prstGeom prst="rect">
            <a:avLst/>
          </a:prstGeom>
        </p:spPr>
      </p:pic>
      <p:sp>
        <p:nvSpPr>
          <p:cNvPr id="86" name="文本框 85"/>
          <p:cNvSpPr txBox="1"/>
          <p:nvPr/>
        </p:nvSpPr>
        <p:spPr>
          <a:xfrm>
            <a:off x="191036" y="2789188"/>
            <a:ext cx="4022486" cy="398780"/>
          </a:xfrm>
          <a:prstGeom prst="rect">
            <a:avLst/>
          </a:prstGeom>
          <a:noFill/>
        </p:spPr>
        <p:txBody>
          <a:bodyPr wrap="square" rtlCol="0">
            <a:spAutoFit/>
          </a:bodyPr>
          <a:p>
            <a:r>
              <a:rPr lang="zh-CN" altLang="en-US" sz="2000" dirty="0"/>
              <a:t>多</a:t>
            </a:r>
            <a:r>
              <a:rPr lang="en-US" altLang="zh-CN" sz="2000" dirty="0"/>
              <a:t>Agent</a:t>
            </a:r>
            <a:r>
              <a:rPr lang="zh-CN" altLang="en-US" sz="2000" dirty="0"/>
              <a:t>结果：</a:t>
            </a:r>
            <a:r>
              <a:rPr lang="en-US" altLang="zh-CN" sz="2000" dirty="0"/>
              <a:t>	</a:t>
            </a:r>
            <a:endParaRPr lang="en-US" altLang="zh-CN" sz="2000" dirty="0"/>
          </a:p>
        </p:txBody>
      </p:sp>
      <p:sp>
        <p:nvSpPr>
          <p:cNvPr id="116" name="文本框 115"/>
          <p:cNvSpPr txBox="1"/>
          <p:nvPr/>
        </p:nvSpPr>
        <p:spPr>
          <a:xfrm>
            <a:off x="191036" y="4736098"/>
            <a:ext cx="4022486" cy="398780"/>
          </a:xfrm>
          <a:prstGeom prst="rect">
            <a:avLst/>
          </a:prstGeom>
          <a:noFill/>
        </p:spPr>
        <p:txBody>
          <a:bodyPr wrap="square" rtlCol="0">
            <a:spAutoFit/>
          </a:bodyPr>
          <a:p>
            <a:r>
              <a:rPr lang="zh-CN" altLang="en-US" sz="2000" dirty="0"/>
              <a:t>单</a:t>
            </a:r>
            <a:r>
              <a:rPr lang="en-US" altLang="zh-CN" sz="2000" dirty="0"/>
              <a:t>Agent</a:t>
            </a:r>
            <a:r>
              <a:rPr lang="zh-CN" altLang="en-US" sz="2000" dirty="0"/>
              <a:t>结果：</a:t>
            </a:r>
            <a:r>
              <a:rPr lang="en-US" altLang="zh-CN" sz="2000" dirty="0"/>
              <a:t>	</a:t>
            </a:r>
            <a:endParaRPr lang="en-US"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、不足与展望</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959981"/>
            <a:ext cx="11302770" cy="5714504"/>
            <a:chOff x="687279" y="1143496"/>
            <a:chExt cx="11302770" cy="5714504"/>
          </a:xfrm>
        </p:grpSpPr>
        <p:sp>
          <p:nvSpPr>
            <p:cNvPr id="6" name="íS1ï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grpSp>
          <p:nvGrpSpPr>
            <p:cNvPr id="9" name="ïṧļîḍe"/>
            <p:cNvGrpSpPr/>
            <p:nvPr/>
          </p:nvGrpSpPr>
          <p:grpSpPr>
            <a:xfrm>
              <a:off x="687279" y="1560497"/>
              <a:ext cx="4615714" cy="2691168"/>
              <a:chOff x="687279" y="1188374"/>
              <a:chExt cx="4615714" cy="2691168"/>
            </a:xfrm>
          </p:grpSpPr>
          <p:sp>
            <p:nvSpPr>
              <p:cNvPr id="15" name="îṡḷiḋè"/>
              <p:cNvSpPr/>
              <p:nvPr/>
            </p:nvSpPr>
            <p:spPr>
              <a:xfrm>
                <a:off x="687279" y="354344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îSliḓe"/>
              <p:cNvSpPr txBox="1"/>
              <p:nvPr/>
            </p:nvSpPr>
            <p:spPr bwMode="auto">
              <a:xfrm>
                <a:off x="1101170" y="3437737"/>
                <a:ext cx="420182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02.</a:t>
                </a:r>
                <a:r>
                  <a:rPr lang="zh-CN" altLang="en-US" sz="2000" b="1" dirty="0"/>
                  <a:t>数据量较小，部分信息无法提供</a:t>
                </a:r>
                <a:endParaRPr lang="zh-CN" altLang="en-US" sz="2000" b="1" dirty="0"/>
              </a:p>
            </p:txBody>
          </p:sp>
          <p:sp>
            <p:nvSpPr>
              <p:cNvPr id="23" name="îṡḷiḋè"/>
              <p:cNvSpPr/>
              <p:nvPr/>
            </p:nvSpPr>
            <p:spPr>
              <a:xfrm>
                <a:off x="687279" y="1292810"/>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24" name="îSliḓe"/>
              <p:cNvSpPr txBox="1"/>
              <p:nvPr/>
            </p:nvSpPr>
            <p:spPr bwMode="auto">
              <a:xfrm>
                <a:off x="1011000" y="1188374"/>
                <a:ext cx="408160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01. </a:t>
                </a:r>
                <a:r>
                  <a:rPr lang="zh-CN" altLang="en-US" sz="2000" b="1" dirty="0"/>
                  <a:t>使用更复杂的模型</a:t>
                </a:r>
                <a:endParaRPr lang="zh-CN" altLang="en-US" sz="2000" b="1" dirty="0"/>
              </a:p>
            </p:txBody>
          </p:sp>
        </p:grpSp>
        <p:grpSp>
          <p:nvGrpSpPr>
            <p:cNvPr id="10" name="î$1ïďé"/>
            <p:cNvGrpSpPr/>
            <p:nvPr/>
          </p:nvGrpSpPr>
          <p:grpSpPr>
            <a:xfrm>
              <a:off x="5443839" y="1524302"/>
              <a:ext cx="6425993" cy="2727991"/>
              <a:chOff x="5443839" y="-383244"/>
              <a:chExt cx="6425993" cy="2727991"/>
            </a:xfrm>
          </p:grpSpPr>
          <p:sp>
            <p:nvSpPr>
              <p:cNvPr id="12" name="iSliḓe"/>
              <p:cNvSpPr/>
              <p:nvPr/>
            </p:nvSpPr>
            <p:spPr>
              <a:xfrm>
                <a:off x="5444064" y="200801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ïṥḷïďê"/>
              <p:cNvSpPr txBox="1"/>
              <p:nvPr/>
            </p:nvSpPr>
            <p:spPr bwMode="auto">
              <a:xfrm>
                <a:off x="5767786" y="1902942"/>
                <a:ext cx="39718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04. </a:t>
                </a:r>
                <a:r>
                  <a:rPr lang="zh-CN" altLang="en-US" sz="2000" b="1" dirty="0"/>
                  <a:t>设计有效的</a:t>
                </a:r>
                <a:r>
                  <a:rPr lang="en-US" altLang="zh-CN" sz="2000" b="1" dirty="0"/>
                  <a:t>reward</a:t>
                </a:r>
                <a:r>
                  <a:rPr lang="zh-CN" altLang="en-US" sz="2000" b="1" dirty="0"/>
                  <a:t>函数</a:t>
                </a:r>
                <a:endParaRPr lang="zh-CN" altLang="en-US" sz="2000" b="1" dirty="0"/>
              </a:p>
            </p:txBody>
          </p:sp>
          <p:sp>
            <p:nvSpPr>
              <p:cNvPr id="27" name="iSliḓe"/>
              <p:cNvSpPr/>
              <p:nvPr/>
            </p:nvSpPr>
            <p:spPr>
              <a:xfrm>
                <a:off x="5443839" y="-241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28" name="ïṥḷïďê"/>
              <p:cNvSpPr txBox="1"/>
              <p:nvPr/>
            </p:nvSpPr>
            <p:spPr bwMode="auto">
              <a:xfrm>
                <a:off x="5768196" y="-383244"/>
                <a:ext cx="610163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03. </a:t>
                </a:r>
                <a:r>
                  <a:rPr lang="zh-CN" altLang="en-US" sz="2000" b="1" dirty="0"/>
                  <a:t>采用更具有现实意义的区域划分</a:t>
                </a:r>
                <a:endParaRPr lang="zh-CN" altLang="en-US" sz="2000" b="1" dirty="0"/>
              </a:p>
            </p:txBody>
          </p:sp>
          <p:sp>
            <p:nvSpPr>
              <p:cNvPr id="29" name="íşļïdè"/>
              <p:cNvSpPr/>
              <p:nvPr/>
            </p:nvSpPr>
            <p:spPr bwMode="auto">
              <a:xfrm>
                <a:off x="5768196" y="58562"/>
                <a:ext cx="4133940"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比如以景点为中心进行划分</a:t>
                </a:r>
                <a:endParaRPr lang="zh-CN" altLang="en-US" dirty="0"/>
              </a:p>
              <a:p>
                <a:pPr marL="171450" indent="-171450">
                  <a:lnSpc>
                    <a:spcPct val="150000"/>
                  </a:lnSpc>
                  <a:buFont typeface="Arial" panose="020B0604020202090204" pitchFamily="34" charset="0"/>
                  <a:buChar char="•"/>
                </a:pPr>
                <a:endParaRPr lang="zh-CN" altLang="en-US" dirty="0"/>
              </a:p>
              <a:p>
                <a:pPr indent="0">
                  <a:lnSpc>
                    <a:spcPct val="150000"/>
                  </a:lnSpc>
                  <a:buFont typeface="Arial" panose="020B0604020202090204" pitchFamily="34" charset="0"/>
                  <a:buNone/>
                </a:pPr>
                <a:endParaRPr lang="zh-CN" altLang="en-US" dirty="0"/>
              </a:p>
            </p:txBody>
          </p:sp>
        </p:grpSp>
        <p:cxnSp>
          <p:nvCxnSpPr>
            <p:cNvPr id="11" name="直接连接符 10"/>
            <p:cNvCxnSpPr/>
            <p:nvPr/>
          </p:nvCxnSpPr>
          <p:spPr>
            <a:xfrm>
              <a:off x="5989865" y="3810075"/>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01000" y="2901832"/>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1" name="图片 20"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sp>
        <p:nvSpPr>
          <p:cNvPr id="7" name="íşļïdè"/>
          <p:cNvSpPr/>
          <p:nvPr/>
        </p:nvSpPr>
        <p:spPr bwMode="auto">
          <a:xfrm>
            <a:off x="5750841" y="4144158"/>
            <a:ext cx="4133940"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当前</a:t>
            </a:r>
            <a:r>
              <a:rPr lang="en-US" altLang="zh-CN" dirty="0"/>
              <a:t>reward</a:t>
            </a:r>
            <a:r>
              <a:rPr lang="zh-CN" altLang="en-US" dirty="0"/>
              <a:t>函数较为简单，可以采用更复杂有效的设计。</a:t>
            </a:r>
            <a:endParaRPr lang="zh-CN" altLang="en-US" dirty="0"/>
          </a:p>
          <a:p>
            <a:pPr indent="0">
              <a:lnSpc>
                <a:spcPct val="150000"/>
              </a:lnSpc>
              <a:buFont typeface="Arial" panose="020B0604020202090204" pitchFamily="34" charset="0"/>
              <a:buNone/>
            </a:pPr>
            <a:endParaRPr lang="zh-CN" altLang="en-US" dirty="0"/>
          </a:p>
        </p:txBody>
      </p:sp>
      <p:sp>
        <p:nvSpPr>
          <p:cNvPr id="14" name="íşļïdè"/>
          <p:cNvSpPr/>
          <p:nvPr/>
        </p:nvSpPr>
        <p:spPr bwMode="auto">
          <a:xfrm>
            <a:off x="901700" y="1776095"/>
            <a:ext cx="4134485" cy="110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dirty="0"/>
              <a:t>DDPG</a:t>
            </a:r>
            <a:r>
              <a:rPr lang="zh-CN" altLang="en-US" dirty="0"/>
              <a:t>模型存在一些问题，比如无法探索环境，对随机性处理较差等，可采用更复杂的模型，如</a:t>
            </a:r>
            <a:r>
              <a:rPr lang="en-US" altLang="zh-CN" dirty="0"/>
              <a:t>PPO</a:t>
            </a:r>
            <a:r>
              <a:rPr lang="zh-CN" altLang="en-US" dirty="0"/>
              <a:t>，或者使用</a:t>
            </a:r>
            <a:r>
              <a:rPr lang="en-US" altLang="zh-CN" dirty="0"/>
              <a:t>DQN</a:t>
            </a:r>
            <a:r>
              <a:rPr lang="zh-CN" altLang="en-US" dirty="0"/>
              <a:t>学习离散的调整动作。</a:t>
            </a:r>
            <a:endParaRPr lang="zh-CN" altLang="en-US" dirty="0"/>
          </a:p>
          <a:p>
            <a:pPr indent="0">
              <a:lnSpc>
                <a:spcPct val="150000"/>
              </a:lnSpc>
              <a:buFont typeface="Arial" panose="020B0604020202090204" pitchFamily="34" charset="0"/>
              <a:buNone/>
            </a:pPr>
            <a:endParaRPr lang="zh-CN" altLang="en-US" dirty="0"/>
          </a:p>
        </p:txBody>
      </p:sp>
      <p:sp>
        <p:nvSpPr>
          <p:cNvPr id="3" name="íşļïdè"/>
          <p:cNvSpPr/>
          <p:nvPr/>
        </p:nvSpPr>
        <p:spPr bwMode="auto">
          <a:xfrm>
            <a:off x="901700" y="4144010"/>
            <a:ext cx="4134485" cy="127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90204" pitchFamily="34" charset="0"/>
              <a:buChar char="•"/>
            </a:pPr>
            <a:r>
              <a:rPr lang="zh-CN" altLang="en-US" dirty="0"/>
              <a:t>对于在不同区域的不同时间的用户数分布由于数据量较小，缺失值过多，无法获得。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normAutofit/>
          </a:bodyPr>
          <a:lstStyle/>
          <a:p>
            <a:pPr>
              <a:lnSpc>
                <a:spcPct val="130000"/>
              </a:lnSpc>
            </a:pPr>
            <a:r>
              <a:rPr lang="zh-CN" altLang="en-US" sz="3200" dirty="0"/>
              <a:t>分工介绍</a:t>
            </a:r>
            <a:endParaRPr lang="en-US" altLang="zh-CN" sz="32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/00</a:t>
            </a:r>
            <a:endParaRPr lang="zh-CN" altLang="en-US" spc="100" dirty="0">
              <a:solidFill>
                <a:schemeClr val="accent1"/>
              </a:solidFill>
              <a:latin typeface="Impact" panose="020B0806030902050204" pitchFamily="34" charset="0"/>
              <a:cs typeface="Arial" panose="020B0604020202090204" pitchFamily="34" charset="0"/>
            </a:endParaRPr>
          </a:p>
        </p:txBody>
      </p:sp>
      <p:pic>
        <p:nvPicPr>
          <p:cNvPr id="2" name="图片 1"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graphicFrame>
        <p:nvGraphicFramePr>
          <p:cNvPr id="3" name="表格 2"/>
          <p:cNvGraphicFramePr>
            <a:graphicFrameLocks noGrp="1"/>
          </p:cNvGraphicFramePr>
          <p:nvPr>
            <p:custDataLst>
              <p:tags r:id="rId2"/>
            </p:custDataLst>
          </p:nvPr>
        </p:nvGraphicFramePr>
        <p:xfrm>
          <a:off x="2034349" y="3852545"/>
          <a:ext cx="7019882" cy="2418451"/>
        </p:xfrm>
        <a:graphic>
          <a:graphicData uri="http://schemas.openxmlformats.org/drawingml/2006/table">
            <a:tbl>
              <a:tblPr firstRow="1" firstCol="1" bandRow="1">
                <a:tableStyleId>{5C22544A-7EE6-4342-B048-85BDC9FD1C3A}</a:tableStyleId>
              </a:tblPr>
              <a:tblGrid>
                <a:gridCol w="1365885"/>
                <a:gridCol w="1283526"/>
                <a:gridCol w="4370471"/>
              </a:tblGrid>
              <a:tr h="345493">
                <a:tc>
                  <a:txBody>
                    <a:bodyPr/>
                    <a:lstStyle/>
                    <a:p>
                      <a:pPr algn="ctr"/>
                      <a:r>
                        <a:rPr lang="zh-CN" sz="1600" kern="100" dirty="0">
                          <a:effectLst/>
                        </a:rPr>
                        <a:t>学号</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r>
                        <a:rPr lang="zh-CN" sz="1600" kern="100" dirty="0">
                          <a:effectLst/>
                        </a:rPr>
                        <a:t>姓名</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r>
                        <a:rPr lang="zh-CN" altLang="en-US" sz="1600" kern="100" dirty="0">
                          <a:effectLst/>
                          <a:latin typeface="Calibri" charset="0"/>
                          <a:ea typeface="宋体" panose="02010600030101010101" pitchFamily="2" charset="-122"/>
                          <a:cs typeface="Times New Roman" panose="02020503050405090304" pitchFamily="18" charset="0"/>
                        </a:rPr>
                        <a:t>分工</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r>
              <a:tr h="690986">
                <a:tc>
                  <a:txBody>
                    <a:bodyPr/>
                    <a:lstStyle/>
                    <a:p>
                      <a:pPr algn="ctr"/>
                      <a:endParaRPr lang="en-US" sz="1600" kern="100" dirty="0">
                        <a:effectLst/>
                      </a:endParaRPr>
                    </a:p>
                    <a:p>
                      <a:pPr algn="ctr"/>
                      <a:r>
                        <a:rPr lang="en-US" sz="1600" kern="100" dirty="0">
                          <a:effectLst/>
                        </a:rPr>
                        <a:t>SA20168202</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甄茂禅</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调研，选题，撰写实验报告及</a:t>
                      </a:r>
                      <a:r>
                        <a:rPr lang="en-US" sz="1600" kern="100" dirty="0">
                          <a:effectLst/>
                        </a:rPr>
                        <a:t>PPT</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r>
              <a:tr h="690986">
                <a:tc>
                  <a:txBody>
                    <a:bodyPr/>
                    <a:lstStyle/>
                    <a:p>
                      <a:pPr algn="ctr"/>
                      <a:endParaRPr lang="en-US" sz="1600" kern="100" dirty="0">
                        <a:effectLst/>
                      </a:endParaRPr>
                    </a:p>
                    <a:p>
                      <a:pPr algn="ctr"/>
                      <a:r>
                        <a:rPr lang="en-US" sz="1600" kern="100" dirty="0">
                          <a:effectLst/>
                        </a:rPr>
                        <a:t>SA20011082</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尹智卓</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选择模型，编写代码，调试及制作</a:t>
                      </a:r>
                      <a:r>
                        <a:rPr lang="en-US" sz="1600" kern="100" dirty="0">
                          <a:effectLst/>
                        </a:rPr>
                        <a:t>PPT</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r>
              <a:tr h="690986">
                <a:tc>
                  <a:txBody>
                    <a:bodyPr/>
                    <a:lstStyle/>
                    <a:p>
                      <a:pPr algn="ctr"/>
                      <a:endParaRPr lang="en-US" sz="1600" kern="100" dirty="0">
                        <a:effectLst/>
                      </a:endParaRPr>
                    </a:p>
                    <a:p>
                      <a:pPr algn="ctr"/>
                      <a:r>
                        <a:rPr lang="en-US" sz="1600" kern="100" dirty="0">
                          <a:effectLst/>
                        </a:rPr>
                        <a:t>SA20168200</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赵鲜鲜</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c>
                  <a:txBody>
                    <a:bodyPr/>
                    <a:lstStyle/>
                    <a:p>
                      <a:pPr algn="ctr"/>
                      <a:endParaRPr lang="en-US" altLang="zh-CN" sz="1600" kern="100" dirty="0">
                        <a:effectLst/>
                      </a:endParaRPr>
                    </a:p>
                    <a:p>
                      <a:pPr algn="ctr"/>
                      <a:r>
                        <a:rPr lang="zh-CN" sz="1600" kern="100" dirty="0">
                          <a:effectLst/>
                        </a:rPr>
                        <a:t>调研，选题，阅读文献及撰写</a:t>
                      </a:r>
                      <a:r>
                        <a:rPr lang="en-US" sz="1600" kern="100" dirty="0">
                          <a:effectLst/>
                        </a:rPr>
                        <a:t>Survey</a:t>
                      </a:r>
                      <a:endParaRPr lang="zh-CN" sz="1200" kern="100" dirty="0">
                        <a:effectLst/>
                        <a:latin typeface="Calibri" charset="0"/>
                        <a:ea typeface="宋体" panose="02010600030101010101" pitchFamily="2" charset="-122"/>
                        <a:cs typeface="Times New Roman" panose="02020503050405090304" pitchFamily="18" charset="0"/>
                      </a:endParaRPr>
                    </a:p>
                  </a:txBody>
                  <a:tcPr marL="68580" marR="68580" marT="0" marB="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3</a:t>
            </a:r>
            <a:r>
              <a:rPr lang="zh-CN" altLang="en-US" dirty="0"/>
              <a:t>、总结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0" name="图片 49"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49" name="文本框 48"/>
          <p:cNvSpPr txBox="1"/>
          <p:nvPr/>
        </p:nvSpPr>
        <p:spPr>
          <a:xfrm>
            <a:off x="669925" y="1905635"/>
            <a:ext cx="10719564" cy="3415030"/>
          </a:xfrm>
          <a:prstGeom prst="rect">
            <a:avLst/>
          </a:prstGeom>
          <a:noFill/>
        </p:spPr>
        <p:txBody>
          <a:bodyPr wrap="square" rtlCol="0">
            <a:spAutoFit/>
          </a:bodyPr>
          <a:lstStyle/>
          <a:p>
            <a:pPr algn="l"/>
            <a:r>
              <a:rPr lang="zh-CN" altLang="en-US" sz="2400" dirty="0"/>
              <a:t>对于民宿的动态定价问题</a:t>
            </a:r>
            <a:endParaRPr lang="zh-CN" altLang="en-US" sz="2400" dirty="0"/>
          </a:p>
          <a:p>
            <a:pPr algn="l"/>
            <a:endParaRPr lang="zh-CN" altLang="en-US" sz="2400" dirty="0"/>
          </a:p>
          <a:p>
            <a:pPr marL="342900" indent="-342900" algn="l">
              <a:buFont typeface="Arial" panose="020B0604020202090204" pitchFamily="34" charset="0"/>
              <a:buChar char="•"/>
            </a:pPr>
            <a:r>
              <a:rPr lang="zh-CN" altLang="en-US" sz="2400" dirty="0"/>
              <a:t>使用</a:t>
            </a:r>
            <a:r>
              <a:rPr lang="en-US" altLang="zh-CN" sz="2400" dirty="0"/>
              <a:t>2014-2016</a:t>
            </a:r>
            <a:r>
              <a:rPr lang="zh-CN" altLang="en-US" sz="2400" dirty="0"/>
              <a:t>年西雅图地区</a:t>
            </a:r>
            <a:r>
              <a:rPr lang="en-US" altLang="zh-CN" sz="2400" dirty="0"/>
              <a:t>Airbnb</a:t>
            </a:r>
            <a:r>
              <a:rPr lang="zh-CN" altLang="en-US" sz="2400" dirty="0"/>
              <a:t>的民宿信息与评论数据进行环境建模。</a:t>
            </a:r>
            <a:endParaRPr lang="zh-CN" altLang="en-US" sz="2400" dirty="0"/>
          </a:p>
          <a:p>
            <a:pPr algn="l"/>
            <a:endParaRPr lang="zh-CN" altLang="en-US" sz="2400" dirty="0"/>
          </a:p>
          <a:p>
            <a:pPr marL="342900" indent="-342900" algn="l">
              <a:buFont typeface="Arial" panose="020B0604020202090204" pitchFamily="34" charset="0"/>
              <a:buChar char="•"/>
            </a:pPr>
            <a:r>
              <a:rPr lang="zh-CN" altLang="en-US" sz="2400" dirty="0"/>
              <a:t>提出使用</a:t>
            </a:r>
            <a:r>
              <a:rPr lang="en-US" altLang="zh-CN" sz="2400" dirty="0"/>
              <a:t>Multi Agent</a:t>
            </a:r>
            <a:r>
              <a:rPr lang="zh-CN" altLang="en-US" sz="2400" dirty="0"/>
              <a:t>强化学习进行动态定价。</a:t>
            </a:r>
            <a:endParaRPr lang="zh-CN" altLang="en-US" sz="2400" dirty="0"/>
          </a:p>
          <a:p>
            <a:pPr algn="l"/>
            <a:endParaRPr lang="zh-CN" altLang="en-US" sz="2400" dirty="0"/>
          </a:p>
          <a:p>
            <a:pPr marL="342900" indent="-342900" algn="l">
              <a:buFont typeface="Arial" panose="020B0604020202090204" pitchFamily="34" charset="0"/>
              <a:buChar char="•"/>
            </a:pPr>
            <a:r>
              <a:rPr lang="zh-CN" altLang="en-US" sz="2400" dirty="0"/>
              <a:t>随机选择</a:t>
            </a:r>
            <a:r>
              <a:rPr lang="en-US" altLang="zh-CN" sz="2400" dirty="0"/>
              <a:t>10</a:t>
            </a:r>
            <a:r>
              <a:rPr lang="zh-CN" altLang="en-US" sz="2400" dirty="0"/>
              <a:t>家民宿采用动态定价策略，在上述建模的环境运行，相较于原始定价获得了平均每个区域</a:t>
            </a:r>
            <a:r>
              <a:rPr lang="en-US" altLang="zh-CN" sz="2400" dirty="0"/>
              <a:t>4%</a:t>
            </a:r>
            <a:r>
              <a:rPr lang="zh-CN" altLang="en-US" sz="2400" dirty="0"/>
              <a:t>左右的收益提升；并且对于特殊样例，不会出现收益下降十分严重的情况。</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6072776" y="4732380"/>
            <a:ext cx="6119224" cy="1322661"/>
          </a:xfrm>
          <a:custGeom>
            <a:avLst/>
            <a:gdLst>
              <a:gd name="connsiteX0" fmla="*/ 0 w 6119224"/>
              <a:gd name="connsiteY0" fmla="*/ 0 h 1055961"/>
              <a:gd name="connsiteX1" fmla="*/ 6119224 w 6119224"/>
              <a:gd name="connsiteY1" fmla="*/ 489007 h 1055961"/>
              <a:gd name="connsiteX2" fmla="*/ 6119224 w 6119224"/>
              <a:gd name="connsiteY2" fmla="*/ 1055961 h 1055961"/>
              <a:gd name="connsiteX0-1" fmla="*/ 0 w 6119224"/>
              <a:gd name="connsiteY0-2" fmla="*/ 0 h 1182961"/>
              <a:gd name="connsiteX1-3" fmla="*/ 6119224 w 6119224"/>
              <a:gd name="connsiteY1-4" fmla="*/ 616007 h 1182961"/>
              <a:gd name="connsiteX2-5" fmla="*/ 6119224 w 6119224"/>
              <a:gd name="connsiteY2-6" fmla="*/ 1182961 h 1182961"/>
              <a:gd name="connsiteX3" fmla="*/ 0 w 6119224"/>
              <a:gd name="connsiteY3" fmla="*/ 0 h 1182961"/>
              <a:gd name="connsiteX0-7" fmla="*/ 0 w 6119224"/>
              <a:gd name="connsiteY0-8" fmla="*/ 0 h 1322661"/>
              <a:gd name="connsiteX1-9" fmla="*/ 6119224 w 6119224"/>
              <a:gd name="connsiteY1-10" fmla="*/ 616007 h 1322661"/>
              <a:gd name="connsiteX2-11" fmla="*/ 6119224 w 6119224"/>
              <a:gd name="connsiteY2-12" fmla="*/ 1322661 h 1322661"/>
              <a:gd name="connsiteX3-13" fmla="*/ 0 w 6119224"/>
              <a:gd name="connsiteY3-14" fmla="*/ 0 h 1322661"/>
            </a:gdLst>
            <a:ahLst/>
            <a:cxnLst>
              <a:cxn ang="0">
                <a:pos x="connsiteX0-1" y="connsiteY0-2"/>
              </a:cxn>
              <a:cxn ang="0">
                <a:pos x="connsiteX1-3" y="connsiteY1-4"/>
              </a:cxn>
              <a:cxn ang="0">
                <a:pos x="connsiteX2-5" y="connsiteY2-6"/>
              </a:cxn>
              <a:cxn ang="0">
                <a:pos x="connsiteX3-13" y="connsiteY3-14"/>
              </a:cxn>
            </a:cxnLst>
            <a:rect l="l" t="t" r="r" b="b"/>
            <a:pathLst>
              <a:path w="6119224" h="1322661">
                <a:moveTo>
                  <a:pt x="0" y="0"/>
                </a:moveTo>
                <a:lnTo>
                  <a:pt x="6119224" y="616007"/>
                </a:lnTo>
                <a:lnTo>
                  <a:pt x="6119224" y="1322661"/>
                </a:lnTo>
                <a:cubicBezTo>
                  <a:pt x="4079483" y="970674"/>
                  <a:pt x="2039741" y="351987"/>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0" y="4746511"/>
            <a:ext cx="6169025" cy="949059"/>
          </a:xfrm>
          <a:custGeom>
            <a:avLst/>
            <a:gdLst>
              <a:gd name="connsiteX0" fmla="*/ 6045200 w 6045200"/>
              <a:gd name="connsiteY0" fmla="*/ 0 h 965727"/>
              <a:gd name="connsiteX1" fmla="*/ 0 w 6045200"/>
              <a:gd name="connsiteY1" fmla="*/ 965727 h 965727"/>
              <a:gd name="connsiteX2" fmla="*/ 0 w 6045200"/>
              <a:gd name="connsiteY2" fmla="*/ 326768 h 965727"/>
              <a:gd name="connsiteX0-1" fmla="*/ 6154738 w 6154738"/>
              <a:gd name="connsiteY0-2" fmla="*/ 0 h 939534"/>
              <a:gd name="connsiteX1-3" fmla="*/ 0 w 6154738"/>
              <a:gd name="connsiteY1-4" fmla="*/ 939534 h 939534"/>
              <a:gd name="connsiteX2-5" fmla="*/ 0 w 6154738"/>
              <a:gd name="connsiteY2-6" fmla="*/ 300575 h 939534"/>
              <a:gd name="connsiteX3" fmla="*/ 6154738 w 6154738"/>
              <a:gd name="connsiteY3" fmla="*/ 0 h 939534"/>
              <a:gd name="connsiteX0-7" fmla="*/ 6169025 w 6169025"/>
              <a:gd name="connsiteY0-8" fmla="*/ 0 h 949059"/>
              <a:gd name="connsiteX1-9" fmla="*/ 0 w 6169025"/>
              <a:gd name="connsiteY1-10" fmla="*/ 949059 h 949059"/>
              <a:gd name="connsiteX2-11" fmla="*/ 0 w 6169025"/>
              <a:gd name="connsiteY2-12" fmla="*/ 310100 h 949059"/>
              <a:gd name="connsiteX3-13" fmla="*/ 6169025 w 6169025"/>
              <a:gd name="connsiteY3-14" fmla="*/ 0 h 949059"/>
            </a:gdLst>
            <a:ahLst/>
            <a:cxnLst>
              <a:cxn ang="0">
                <a:pos x="connsiteX0-1" y="connsiteY0-2"/>
              </a:cxn>
              <a:cxn ang="0">
                <a:pos x="connsiteX1-3" y="connsiteY1-4"/>
              </a:cxn>
              <a:cxn ang="0">
                <a:pos x="connsiteX2-5" y="connsiteY2-6"/>
              </a:cxn>
              <a:cxn ang="0">
                <a:pos x="connsiteX3-13" y="connsiteY3-14"/>
              </a:cxn>
            </a:cxnLst>
            <a:rect l="l" t="t" r="r" b="b"/>
            <a:pathLst>
              <a:path w="6169025" h="949059">
                <a:moveTo>
                  <a:pt x="6169025" y="0"/>
                </a:moveTo>
                <a:lnTo>
                  <a:pt x="0" y="949059"/>
                </a:lnTo>
                <a:lnTo>
                  <a:pt x="0" y="310100"/>
                </a:lnTo>
                <a:lnTo>
                  <a:pt x="6169025" y="0"/>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037580" y="4745082"/>
            <a:ext cx="6154420" cy="847964"/>
          </a:xfrm>
          <a:custGeom>
            <a:avLst/>
            <a:gdLst>
              <a:gd name="connsiteX0" fmla="*/ 0 w 6154420"/>
              <a:gd name="connsiteY0" fmla="*/ 0 h 847964"/>
              <a:gd name="connsiteX1" fmla="*/ 6154420 w 6154420"/>
              <a:gd name="connsiteY1" fmla="*/ 279190 h 847964"/>
              <a:gd name="connsiteX2" fmla="*/ 6154420 w 6154420"/>
              <a:gd name="connsiteY2" fmla="*/ 847964 h 847964"/>
            </a:gdLst>
            <a:ahLst/>
            <a:cxnLst>
              <a:cxn ang="0">
                <a:pos x="connsiteX0" y="connsiteY0"/>
              </a:cxn>
              <a:cxn ang="0">
                <a:pos x="connsiteX1" y="connsiteY1"/>
              </a:cxn>
              <a:cxn ang="0">
                <a:pos x="connsiteX2" y="connsiteY2"/>
              </a:cxn>
            </a:cxnLst>
            <a:rect l="l" t="t" r="r" b="b"/>
            <a:pathLst>
              <a:path w="6154420" h="847964">
                <a:moveTo>
                  <a:pt x="0" y="0"/>
                </a:moveTo>
                <a:lnTo>
                  <a:pt x="6154420" y="279190"/>
                </a:lnTo>
                <a:lnTo>
                  <a:pt x="6154420" y="847964"/>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6072776" y="4745080"/>
            <a:ext cx="6119224" cy="1055961"/>
          </a:xfrm>
          <a:custGeom>
            <a:avLst/>
            <a:gdLst>
              <a:gd name="connsiteX0" fmla="*/ 0 w 6119224"/>
              <a:gd name="connsiteY0" fmla="*/ 0 h 1055961"/>
              <a:gd name="connsiteX1" fmla="*/ 6119224 w 6119224"/>
              <a:gd name="connsiteY1" fmla="*/ 489007 h 1055961"/>
              <a:gd name="connsiteX2" fmla="*/ 6119224 w 6119224"/>
              <a:gd name="connsiteY2" fmla="*/ 1055961 h 1055961"/>
            </a:gdLst>
            <a:ahLst/>
            <a:cxnLst>
              <a:cxn ang="0">
                <a:pos x="connsiteX0" y="connsiteY0"/>
              </a:cxn>
              <a:cxn ang="0">
                <a:pos x="connsiteX1" y="connsiteY1"/>
              </a:cxn>
              <a:cxn ang="0">
                <a:pos x="connsiteX2" y="connsiteY2"/>
              </a:cxn>
            </a:cxnLst>
            <a:rect l="l" t="t" r="r" b="b"/>
            <a:pathLst>
              <a:path w="6119224" h="1055961">
                <a:moveTo>
                  <a:pt x="0" y="0"/>
                </a:moveTo>
                <a:lnTo>
                  <a:pt x="6119224" y="489007"/>
                </a:lnTo>
                <a:lnTo>
                  <a:pt x="6119224" y="1055961"/>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p:cNvSpPr/>
          <p:nvPr/>
        </p:nvSpPr>
        <p:spPr>
          <a:xfrm rot="9900000">
            <a:off x="-134897" y="4581817"/>
            <a:ext cx="6268888" cy="994021"/>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335918"/>
              <a:gd name="connsiteY0-2" fmla="*/ 0 h 976941"/>
              <a:gd name="connsiteX1-3" fmla="*/ 6335918 w 6335918"/>
              <a:gd name="connsiteY1-4" fmla="*/ 432717 h 976941"/>
              <a:gd name="connsiteX2-5" fmla="*/ 6190094 w 6335918"/>
              <a:gd name="connsiteY2-6" fmla="*/ 976941 h 976941"/>
              <a:gd name="connsiteX3" fmla="*/ 0 w 6335918"/>
              <a:gd name="connsiteY3" fmla="*/ 0 h 976941"/>
              <a:gd name="connsiteX0-7" fmla="*/ 0 w 6252453"/>
              <a:gd name="connsiteY0-8" fmla="*/ 0 h 994021"/>
              <a:gd name="connsiteX1-9" fmla="*/ 6252453 w 6252453"/>
              <a:gd name="connsiteY1-10" fmla="*/ 449797 h 994021"/>
              <a:gd name="connsiteX2-11" fmla="*/ 6106629 w 6252453"/>
              <a:gd name="connsiteY2-12" fmla="*/ 994021 h 994021"/>
              <a:gd name="connsiteX3-13" fmla="*/ 0 w 6252453"/>
              <a:gd name="connsiteY3-14" fmla="*/ 0 h 994021"/>
              <a:gd name="connsiteX0-15" fmla="*/ 0 w 6268888"/>
              <a:gd name="connsiteY0-16" fmla="*/ 0 h 994021"/>
              <a:gd name="connsiteX1-17" fmla="*/ 6268888 w 6268888"/>
              <a:gd name="connsiteY1-18" fmla="*/ 388460 h 994021"/>
              <a:gd name="connsiteX2-19" fmla="*/ 6106629 w 6268888"/>
              <a:gd name="connsiteY2-20" fmla="*/ 994021 h 994021"/>
              <a:gd name="connsiteX3-21" fmla="*/ 0 w 6268888"/>
              <a:gd name="connsiteY3-22" fmla="*/ 0 h 994021"/>
            </a:gdLst>
            <a:ahLst/>
            <a:cxnLst>
              <a:cxn ang="0">
                <a:pos x="connsiteX0-1" y="connsiteY0-2"/>
              </a:cxn>
              <a:cxn ang="0">
                <a:pos x="connsiteX1-3" y="connsiteY1-4"/>
              </a:cxn>
              <a:cxn ang="0">
                <a:pos x="connsiteX2-5" y="connsiteY2-6"/>
              </a:cxn>
              <a:cxn ang="0">
                <a:pos x="connsiteX3-13" y="connsiteY3-14"/>
              </a:cxn>
            </a:cxnLst>
            <a:rect l="l" t="t" r="r" b="b"/>
            <a:pathLst>
              <a:path w="6268888" h="994021">
                <a:moveTo>
                  <a:pt x="0" y="0"/>
                </a:moveTo>
                <a:lnTo>
                  <a:pt x="6268888" y="388460"/>
                </a:lnTo>
                <a:lnTo>
                  <a:pt x="6106629" y="994021"/>
                </a:lnTo>
                <a:cubicBezTo>
                  <a:pt x="4037865" y="623100"/>
                  <a:pt x="2068764" y="370921"/>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9900000">
            <a:off x="-104378" y="4461848"/>
            <a:ext cx="6264999" cy="1106676"/>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200760"/>
              <a:gd name="connsiteY0-2" fmla="*/ 0 h 1079602"/>
              <a:gd name="connsiteX1-3" fmla="*/ 6200760 w 6200760"/>
              <a:gd name="connsiteY1-4" fmla="*/ 535378 h 1079602"/>
              <a:gd name="connsiteX2-5" fmla="*/ 6054936 w 6200760"/>
              <a:gd name="connsiteY2-6" fmla="*/ 1079602 h 1079602"/>
              <a:gd name="connsiteX3" fmla="*/ 0 w 6200760"/>
              <a:gd name="connsiteY3" fmla="*/ 0 h 1079602"/>
              <a:gd name="connsiteX0-7" fmla="*/ 0 w 6264999"/>
              <a:gd name="connsiteY0-8" fmla="*/ 0 h 1106676"/>
              <a:gd name="connsiteX1-9" fmla="*/ 6264999 w 6264999"/>
              <a:gd name="connsiteY1-10" fmla="*/ 562452 h 1106676"/>
              <a:gd name="connsiteX2-11" fmla="*/ 6119175 w 6264999"/>
              <a:gd name="connsiteY2-12" fmla="*/ 1106676 h 1106676"/>
              <a:gd name="connsiteX3-13" fmla="*/ 0 w 6264999"/>
              <a:gd name="connsiteY3-14" fmla="*/ 0 h 1106676"/>
            </a:gdLst>
            <a:ahLst/>
            <a:cxnLst>
              <a:cxn ang="0">
                <a:pos x="connsiteX0-1" y="connsiteY0-2"/>
              </a:cxn>
              <a:cxn ang="0">
                <a:pos x="connsiteX1-3" y="connsiteY1-4"/>
              </a:cxn>
              <a:cxn ang="0">
                <a:pos x="connsiteX2-5" y="connsiteY2-6"/>
              </a:cxn>
              <a:cxn ang="0">
                <a:pos x="connsiteX3-13" y="connsiteY3-14"/>
              </a:cxn>
            </a:cxnLst>
            <a:rect l="l" t="t" r="r" b="b"/>
            <a:pathLst>
              <a:path w="6264999" h="1106676">
                <a:moveTo>
                  <a:pt x="0" y="0"/>
                </a:moveTo>
                <a:lnTo>
                  <a:pt x="6264999" y="562452"/>
                </a:lnTo>
                <a:lnTo>
                  <a:pt x="6119175" y="1106676"/>
                </a:lnTo>
                <a:lnTo>
                  <a:pt x="0" y="0"/>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4"/>
          <p:cNvSpPr>
            <a:spLocks noGrp="1"/>
          </p:cNvSpPr>
          <p:nvPr>
            <p:ph type="ctrTitle"/>
          </p:nvPr>
        </p:nvSpPr>
        <p:spPr>
          <a:xfrm>
            <a:off x="3324542" y="1674786"/>
            <a:ext cx="5426076" cy="1621509"/>
          </a:xfrm>
        </p:spPr>
        <p:txBody>
          <a:bodyPr>
            <a:normAutofit/>
          </a:bodyPr>
          <a:lstStyle/>
          <a:p>
            <a:pPr algn="ctr"/>
            <a:r>
              <a:rPr lang="en-US" altLang="zh-CN" sz="4800" dirty="0"/>
              <a:t>Thanks.</a:t>
            </a:r>
            <a:br>
              <a:rPr lang="en-US" altLang="zh-CN" sz="4800" dirty="0"/>
            </a:br>
            <a:r>
              <a:rPr lang="en-US" altLang="zh-CN" sz="4800" dirty="0"/>
              <a:t>Q&amp;A</a:t>
            </a:r>
            <a:endParaRPr lang="zh-CN" altLang="en-US" sz="4800" b="0" dirty="0"/>
          </a:p>
        </p:txBody>
      </p:sp>
      <p:sp>
        <p:nvSpPr>
          <p:cNvPr id="23" name="文本占位符 5"/>
          <p:cNvSpPr>
            <a:spLocks noGrp="1"/>
          </p:cNvSpPr>
          <p:nvPr>
            <p:ph type="body" sz="quarter" idx="10"/>
          </p:nvPr>
        </p:nvSpPr>
        <p:spPr>
          <a:xfrm>
            <a:off x="3271520" y="5315173"/>
            <a:ext cx="5560741" cy="597735"/>
          </a:xfrm>
        </p:spPr>
        <p:txBody>
          <a:bodyPr/>
          <a:lstStyle/>
          <a:p>
            <a:pPr algn="ctr"/>
            <a:r>
              <a:rPr lang="zh-CN" altLang="en-US" sz="2400" b="1" dirty="0">
                <a:latin typeface="+mn-lt"/>
                <a:ea typeface="+mn-ea"/>
                <a:cs typeface="+mn-cs"/>
              </a:rPr>
              <a:t>基于强化学习的</a:t>
            </a:r>
            <a:r>
              <a:rPr lang="en-US" altLang="zh-CN" sz="2400" b="1" dirty="0">
                <a:latin typeface="+mn-lt"/>
                <a:ea typeface="+mn-ea"/>
                <a:cs typeface="+mn-cs"/>
              </a:rPr>
              <a:t>Airbnb</a:t>
            </a:r>
            <a:r>
              <a:rPr lang="zh-CN" altLang="en-US" sz="2400" b="1" dirty="0">
                <a:latin typeface="+mn-lt"/>
                <a:ea typeface="+mn-ea"/>
                <a:cs typeface="+mn-cs"/>
              </a:rPr>
              <a:t>的动态定价策略</a:t>
            </a:r>
            <a:endParaRPr lang="en-US" altLang="zh-CN" sz="2000" b="1" dirty="0"/>
          </a:p>
        </p:txBody>
      </p:sp>
      <p:pic>
        <p:nvPicPr>
          <p:cNvPr id="3" name="图片 2" descr="C:\Users\xin\Desktop\中科大.png中科大"/>
          <p:cNvPicPr>
            <a:picLocks noChangeAspect="1"/>
          </p:cNvPicPr>
          <p:nvPr/>
        </p:nvPicPr>
        <p:blipFill>
          <a:blip r:embed="rId1"/>
          <a:srcRect/>
          <a:stretch>
            <a:fillRect/>
          </a:stretch>
        </p:blipFill>
        <p:spPr>
          <a:xfrm>
            <a:off x="5680075" y="5922645"/>
            <a:ext cx="878840" cy="879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284ab2d-47b1-44e4-9095-f0068db5bc9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520786"/>
            <a:ext cx="11518900" cy="3053141"/>
            <a:chOff x="0" y="1520786"/>
            <a:chExt cx="11518900" cy="3053141"/>
          </a:xfrm>
        </p:grpSpPr>
        <p:sp>
          <p:nvSpPr>
            <p:cNvPr id="6" name="íṣļíďè"/>
            <p:cNvSpPr/>
            <p:nvPr/>
          </p:nvSpPr>
          <p:spPr bwMode="auto">
            <a:xfrm>
              <a:off x="0" y="1520788"/>
              <a:ext cx="6023992" cy="763285"/>
            </a:xfrm>
            <a:prstGeom prst="rect">
              <a:avLst/>
            </a:prstGeom>
            <a:solidFill>
              <a:schemeClr val="accent1">
                <a:lumMod val="100000"/>
              </a:schemeClr>
            </a:solidFill>
            <a:ln w="19050">
              <a:noFill/>
              <a:round/>
            </a:ln>
          </p:spPr>
          <p:txBody>
            <a:bodyPr wrap="square" lIns="91440" tIns="45720" rIns="91440" bIns="45720" anchor="ctr">
              <a:normAutofit/>
            </a:bodyPr>
            <a:lstStyle/>
            <a:p>
              <a:pPr algn="ctr"/>
              <a:endParaRPr dirty="0"/>
            </a:p>
          </p:txBody>
        </p:sp>
        <p:sp>
          <p:nvSpPr>
            <p:cNvPr id="7" name="i$ľïḍê"/>
            <p:cNvSpPr/>
            <p:nvPr/>
          </p:nvSpPr>
          <p:spPr bwMode="auto">
            <a:xfrm>
              <a:off x="660400" y="2284073"/>
              <a:ext cx="5363592" cy="763285"/>
            </a:xfrm>
            <a:prstGeom prst="rect">
              <a:avLst/>
            </a:prstGeom>
            <a:solidFill>
              <a:schemeClr val="accent2">
                <a:lumMod val="100000"/>
              </a:schemeClr>
            </a:solidFill>
            <a:ln w="19050">
              <a:noFill/>
              <a:round/>
            </a:ln>
          </p:spPr>
          <p:txBody>
            <a:bodyPr wrap="square" lIns="91440" tIns="45720" rIns="91440" bIns="45720" anchor="ctr">
              <a:normAutofit/>
            </a:bodyPr>
            <a:lstStyle/>
            <a:p>
              <a:pPr algn="ctr"/>
              <a:endParaRPr dirty="0"/>
            </a:p>
          </p:txBody>
        </p:sp>
        <p:sp>
          <p:nvSpPr>
            <p:cNvPr id="8" name="ïṡliḓe"/>
            <p:cNvSpPr/>
            <p:nvPr/>
          </p:nvSpPr>
          <p:spPr bwMode="auto">
            <a:xfrm>
              <a:off x="660400" y="3047358"/>
              <a:ext cx="5363592" cy="763285"/>
            </a:xfrm>
            <a:prstGeom prst="rect">
              <a:avLst/>
            </a:prstGeom>
            <a:solidFill>
              <a:schemeClr val="accent3">
                <a:lumMod val="100000"/>
              </a:schemeClr>
            </a:solidFill>
            <a:ln w="19050">
              <a:noFill/>
              <a:round/>
            </a:ln>
          </p:spPr>
          <p:txBody>
            <a:bodyPr wrap="square" lIns="91440" tIns="45720" rIns="91440" bIns="45720" anchor="ctr">
              <a:normAutofit/>
            </a:bodyPr>
            <a:lstStyle/>
            <a:p>
              <a:pPr algn="ctr"/>
              <a:endParaRPr dirty="0"/>
            </a:p>
          </p:txBody>
        </p:sp>
        <p:sp>
          <p:nvSpPr>
            <p:cNvPr id="9" name="ïṧ1íḋe"/>
            <p:cNvSpPr/>
            <p:nvPr/>
          </p:nvSpPr>
          <p:spPr bwMode="auto">
            <a:xfrm>
              <a:off x="660400" y="3810642"/>
              <a:ext cx="5363592" cy="763285"/>
            </a:xfrm>
            <a:prstGeom prst="rect">
              <a:avLst/>
            </a:prstGeom>
            <a:solidFill>
              <a:schemeClr val="accent4">
                <a:lumMod val="100000"/>
              </a:schemeClr>
            </a:solidFill>
            <a:ln w="19050">
              <a:noFill/>
              <a:round/>
            </a:ln>
          </p:spPr>
          <p:txBody>
            <a:bodyPr wrap="square" lIns="91440" tIns="45720" rIns="91440" bIns="45720" anchor="ctr">
              <a:normAutofit/>
            </a:bodyPr>
            <a:lstStyle/>
            <a:p>
              <a:pPr algn="ctr"/>
              <a:endParaRPr dirty="0"/>
            </a:p>
          </p:txBody>
        </p:sp>
        <p:sp>
          <p:nvSpPr>
            <p:cNvPr id="10" name="ïŝḷïdê"/>
            <p:cNvSpPr/>
            <p:nvPr/>
          </p:nvSpPr>
          <p:spPr bwMode="auto">
            <a:xfrm>
              <a:off x="5642349" y="3810640"/>
              <a:ext cx="763287" cy="763287"/>
            </a:xfrm>
            <a:prstGeom prst="diamond">
              <a:avLst/>
            </a:prstGeom>
            <a:solidFill>
              <a:schemeClr val="accent4"/>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4</a:t>
              </a:r>
              <a:endParaRPr lang="en-US" altLang="zh-CN" sz="2400" b="1" dirty="0">
                <a:solidFill>
                  <a:schemeClr val="bg1">
                    <a:lumMod val="100000"/>
                  </a:schemeClr>
                </a:solidFill>
                <a:latin typeface="Impact" panose="020B0806030902050204" pitchFamily="34" charset="0"/>
              </a:endParaRPr>
            </a:p>
          </p:txBody>
        </p:sp>
        <p:sp>
          <p:nvSpPr>
            <p:cNvPr id="11" name="iṥlïḓê"/>
            <p:cNvSpPr/>
            <p:nvPr/>
          </p:nvSpPr>
          <p:spPr bwMode="auto">
            <a:xfrm>
              <a:off x="5642349" y="3047356"/>
              <a:ext cx="763287" cy="763287"/>
            </a:xfrm>
            <a:prstGeom prst="diamond">
              <a:avLst/>
            </a:prstGeom>
            <a:solidFill>
              <a:schemeClr val="accent3"/>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3</a:t>
              </a:r>
              <a:endParaRPr lang="en-US" altLang="zh-CN" sz="2400" b="1" dirty="0">
                <a:solidFill>
                  <a:schemeClr val="bg1">
                    <a:lumMod val="100000"/>
                  </a:schemeClr>
                </a:solidFill>
                <a:latin typeface="Impact" panose="020B0806030902050204" pitchFamily="34" charset="0"/>
              </a:endParaRPr>
            </a:p>
          </p:txBody>
        </p:sp>
        <p:sp>
          <p:nvSpPr>
            <p:cNvPr id="12" name="îṩḷîdè"/>
            <p:cNvSpPr/>
            <p:nvPr/>
          </p:nvSpPr>
          <p:spPr bwMode="auto">
            <a:xfrm>
              <a:off x="5642349" y="2284072"/>
              <a:ext cx="763287" cy="763287"/>
            </a:xfrm>
            <a:prstGeom prst="diamond">
              <a:avLst/>
            </a:prstGeom>
            <a:solidFill>
              <a:schemeClr val="accent2"/>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2</a:t>
              </a:r>
              <a:endParaRPr lang="en-US" altLang="zh-CN" sz="2400" b="1" dirty="0">
                <a:solidFill>
                  <a:schemeClr val="bg1">
                    <a:lumMod val="100000"/>
                  </a:schemeClr>
                </a:solidFill>
                <a:latin typeface="Impact" panose="020B0806030902050204" pitchFamily="34" charset="0"/>
              </a:endParaRPr>
            </a:p>
          </p:txBody>
        </p:sp>
        <p:sp>
          <p:nvSpPr>
            <p:cNvPr id="13" name="íSḷîḍé"/>
            <p:cNvSpPr/>
            <p:nvPr/>
          </p:nvSpPr>
          <p:spPr bwMode="auto">
            <a:xfrm>
              <a:off x="5642349" y="1520788"/>
              <a:ext cx="763287" cy="763287"/>
            </a:xfrm>
            <a:prstGeom prst="diamond">
              <a:avLst/>
            </a:prstGeom>
            <a:solidFill>
              <a:schemeClr val="accent1"/>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1</a:t>
              </a:r>
              <a:endParaRPr lang="en-US" altLang="zh-CN" sz="2400" b="1" dirty="0">
                <a:solidFill>
                  <a:schemeClr val="bg1">
                    <a:lumMod val="100000"/>
                  </a:schemeClr>
                </a:solidFill>
                <a:latin typeface="Impact" panose="020B0806030902050204" pitchFamily="34" charset="0"/>
              </a:endParaRPr>
            </a:p>
          </p:txBody>
        </p:sp>
        <p:sp>
          <p:nvSpPr>
            <p:cNvPr id="14" name="ïṧľïḑê"/>
            <p:cNvSpPr/>
            <p:nvPr/>
          </p:nvSpPr>
          <p:spPr bwMode="auto">
            <a:xfrm>
              <a:off x="6405636" y="1603918"/>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000" dirty="0"/>
                <a:t>问题介绍</a:t>
              </a:r>
              <a:endParaRPr lang="zh-CN" altLang="en-US" sz="2000" dirty="0"/>
            </a:p>
          </p:txBody>
        </p:sp>
        <p:sp>
          <p:nvSpPr>
            <p:cNvPr id="15" name="íSľíḍe"/>
            <p:cNvSpPr/>
            <p:nvPr/>
          </p:nvSpPr>
          <p:spPr bwMode="auto">
            <a:xfrm>
              <a:off x="6405636" y="2367190"/>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000" dirty="0"/>
                <a:t>数据与预处理</a:t>
              </a:r>
              <a:endParaRPr lang="en-US" altLang="zh-CN" sz="2000" dirty="0"/>
            </a:p>
          </p:txBody>
        </p:sp>
        <p:sp>
          <p:nvSpPr>
            <p:cNvPr id="16" name="îs1îḓê"/>
            <p:cNvSpPr/>
            <p:nvPr/>
          </p:nvSpPr>
          <p:spPr bwMode="auto">
            <a:xfrm>
              <a:off x="6405636" y="3130480"/>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000" dirty="0"/>
                <a:t>模型架构</a:t>
              </a:r>
              <a:endParaRPr lang="en-US" altLang="zh-CN" sz="2000" dirty="0"/>
            </a:p>
          </p:txBody>
        </p:sp>
        <p:sp>
          <p:nvSpPr>
            <p:cNvPr id="17" name="íšḷíḍè"/>
            <p:cNvSpPr/>
            <p:nvPr/>
          </p:nvSpPr>
          <p:spPr bwMode="auto">
            <a:xfrm>
              <a:off x="6405636" y="3893761"/>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000" dirty="0"/>
                <a:t>分析与总结</a:t>
              </a:r>
              <a:endParaRPr lang="en-US" altLang="zh-CN" sz="2000" dirty="0"/>
            </a:p>
          </p:txBody>
        </p:sp>
        <p:sp>
          <p:nvSpPr>
            <p:cNvPr id="18" name="ísḷïďe"/>
            <p:cNvSpPr txBox="1"/>
            <p:nvPr/>
          </p:nvSpPr>
          <p:spPr bwMode="auto">
            <a:xfrm>
              <a:off x="651000" y="1520786"/>
              <a:ext cx="2295000"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4000" b="1" dirty="0">
                  <a:solidFill>
                    <a:schemeClr val="bg1"/>
                  </a:solidFill>
                </a:rPr>
                <a:t>Contents</a:t>
              </a:r>
              <a:endParaRPr lang="en-US" altLang="zh-CN" sz="4000" b="1" dirty="0">
                <a:solidFill>
                  <a:schemeClr val="bg1"/>
                </a:solidFill>
              </a:endParaRPr>
            </a:p>
          </p:txBody>
        </p:sp>
        <p:cxnSp>
          <p:nvCxnSpPr>
            <p:cNvPr id="19" name="直接连接符 18"/>
            <p:cNvCxnSpPr/>
            <p:nvPr/>
          </p:nvCxnSpPr>
          <p:spPr>
            <a:xfrm>
              <a:off x="6276000" y="2284072"/>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76000" y="3047356"/>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76000" y="3810640"/>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76000" y="4573927"/>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 name="图片 2"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normAutofit/>
          </a:bodyPr>
          <a:lstStyle/>
          <a:p>
            <a:pPr>
              <a:lnSpc>
                <a:spcPct val="130000"/>
              </a:lnSpc>
            </a:pPr>
            <a:r>
              <a:rPr lang="zh-CN" altLang="en-US" sz="3200" dirty="0"/>
              <a:t>一、问题介绍</a:t>
            </a:r>
            <a:endParaRPr lang="zh-CN" altLang="en-US" sz="32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/01</a:t>
            </a:r>
            <a:endParaRPr lang="zh-CN" altLang="en-US" spc="100" dirty="0">
              <a:solidFill>
                <a:schemeClr val="accent1"/>
              </a:solidFill>
              <a:latin typeface="Impact" panose="020B0806030902050204" pitchFamily="34" charset="0"/>
              <a:cs typeface="Arial" panose="020B0604020202090204" pitchFamily="34" charset="0"/>
            </a:endParaRPr>
          </a:p>
        </p:txBody>
      </p:sp>
      <p:pic>
        <p:nvPicPr>
          <p:cNvPr id="2" name="图片 1"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9685" y="1551880"/>
            <a:ext cx="12188825" cy="5237986"/>
            <a:chOff x="3175" y="1620011"/>
            <a:chExt cx="12188825" cy="5237986"/>
          </a:xfrm>
        </p:grpSpPr>
        <p:cxnSp>
          <p:nvCxnSpPr>
            <p:cNvPr id="6" name="肘形连接符 5"/>
            <p:cNvCxnSpPr>
              <a:stCxn id="28" idx="6"/>
              <a:endCxn id="23" idx="0"/>
            </p:cNvCxnSpPr>
            <p:nvPr/>
          </p:nvCxnSpPr>
          <p:spPr>
            <a:xfrm>
              <a:off x="6915150" y="2465891"/>
              <a:ext cx="2186940" cy="69532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28" idx="2"/>
              <a:endCxn id="11" idx="0"/>
            </p:cNvCxnSpPr>
            <p:nvPr/>
          </p:nvCxnSpPr>
          <p:spPr>
            <a:xfrm rot="10800000" flipV="1">
              <a:off x="3053080" y="2465891"/>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iṡlïḋe"/>
            <p:cNvGrpSpPr/>
            <p:nvPr/>
          </p:nvGrpSpPr>
          <p:grpSpPr>
            <a:xfrm>
              <a:off x="3175" y="4498910"/>
              <a:ext cx="12188825" cy="2359087"/>
              <a:chOff x="3175" y="4113886"/>
              <a:chExt cx="12188825" cy="2744114"/>
            </a:xfrm>
          </p:grpSpPr>
          <p:sp>
            <p:nvSpPr>
              <p:cNvPr id="30" name="ïṣļiḑe"/>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p>
            </p:txBody>
          </p:sp>
          <p:sp>
            <p:nvSpPr>
              <p:cNvPr id="31" name="ïṧľíďê"/>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p>
            </p:txBody>
          </p:sp>
          <p:sp>
            <p:nvSpPr>
              <p:cNvPr id="32" name="í$ḻîde"/>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p>
            </p:txBody>
          </p:sp>
          <p:sp>
            <p:nvSpPr>
              <p:cNvPr id="33" name="ïslïḍe"/>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p>
            </p:txBody>
          </p:sp>
          <p:sp>
            <p:nvSpPr>
              <p:cNvPr id="34" name="îṥľîḍé"/>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p>
            </p:txBody>
          </p:sp>
          <p:sp>
            <p:nvSpPr>
              <p:cNvPr id="35" name="îṩḻîḍè"/>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p>
            </p:txBody>
          </p:sp>
        </p:grpSp>
        <p:sp>
          <p:nvSpPr>
            <p:cNvPr id="28" name="ís1ïḓè"/>
            <p:cNvSpPr/>
            <p:nvPr/>
          </p:nvSpPr>
          <p:spPr>
            <a:xfrm>
              <a:off x="5242560" y="1620011"/>
              <a:ext cx="1672590" cy="1691640"/>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11" name="îsľîḓè"/>
            <p:cNvSpPr/>
            <p:nvPr/>
          </p:nvSpPr>
          <p:spPr>
            <a:xfrm>
              <a:off x="2757111" y="320168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12" name="ïşḻîdê"/>
            <p:cNvSpPr txBox="1"/>
            <p:nvPr/>
          </p:nvSpPr>
          <p:spPr>
            <a:xfrm>
              <a:off x="718665" y="4499150"/>
              <a:ext cx="4669474" cy="2035805"/>
            </a:xfrm>
            <a:prstGeom prst="rect">
              <a:avLst/>
            </a:prstGeom>
            <a:noFill/>
          </p:spPr>
          <p:txBody>
            <a:bodyPr wrap="square" lIns="90000" tIns="46800" rIns="90000" bIns="46800" rtlCol="0">
              <a:noAutofit/>
            </a:bodyPr>
            <a:lstStyle/>
            <a:p>
              <a:pPr>
                <a:lnSpc>
                  <a:spcPct val="150000"/>
                </a:lnSpc>
              </a:pPr>
              <a:r>
                <a:rPr lang="zh-CN" altLang="en-US" dirty="0">
                  <a:solidFill>
                    <a:srgbClr val="000000"/>
                  </a:solidFill>
                  <a:effectLst/>
                  <a:ea typeface="宋体" panose="02010600030101010101" pitchFamily="2" charset="-122"/>
                  <a:cs typeface="宋体" panose="02010600030101010101" pitchFamily="2" charset="-122"/>
                </a:rPr>
                <a:t>此类模型</a:t>
              </a:r>
              <a:r>
                <a:rPr lang="zh-CN" altLang="zh-CN" dirty="0">
                  <a:solidFill>
                    <a:srgbClr val="000000"/>
                  </a:solidFill>
                  <a:effectLst/>
                  <a:ea typeface="宋体" panose="02010600030101010101" pitchFamily="2" charset="-122"/>
                  <a:cs typeface="宋体" panose="02010600030101010101" pitchFamily="2" charset="-122"/>
                </a:rPr>
                <a:t>需求函数会根据连续变化的情况而变化：例如，需求函数可能取决于时间、当前库存水平、累计销售额、定价历史等。</a:t>
              </a:r>
              <a:endParaRPr lang="en-US" altLang="zh-CN" dirty="0"/>
            </a:p>
          </p:txBody>
        </p:sp>
        <p:sp>
          <p:nvSpPr>
            <p:cNvPr id="13" name="iṧľiḍè"/>
            <p:cNvSpPr txBox="1"/>
            <p:nvPr/>
          </p:nvSpPr>
          <p:spPr>
            <a:xfrm>
              <a:off x="1860039" y="3792614"/>
              <a:ext cx="2385600" cy="782791"/>
            </a:xfrm>
            <a:prstGeom prst="rect">
              <a:avLst/>
            </a:prstGeom>
            <a:noFill/>
          </p:spPr>
          <p:txBody>
            <a:bodyPr wrap="square" rtlCol="0" anchor="ctr">
              <a:noAutofit/>
            </a:bodyPr>
            <a:lstStyle/>
            <a:p>
              <a:pPr algn="ctr"/>
              <a:r>
                <a:rPr lang="zh-CN" altLang="zh-CN" b="1" dirty="0">
                  <a:solidFill>
                    <a:schemeClr val="accent1"/>
                  </a:solidFill>
                </a:rPr>
                <a:t>需求动态变化的动态定价问题</a:t>
              </a:r>
              <a:endParaRPr lang="en-US" altLang="zh-CN" b="1" dirty="0">
                <a:solidFill>
                  <a:schemeClr val="accent1"/>
                </a:solidFill>
              </a:endParaRPr>
            </a:p>
          </p:txBody>
        </p:sp>
        <p:sp>
          <p:nvSpPr>
            <p:cNvPr id="23" name="ïsľïḑe"/>
            <p:cNvSpPr/>
            <p:nvPr/>
          </p:nvSpPr>
          <p:spPr>
            <a:xfrm>
              <a:off x="8806100" y="3161471"/>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sp>
          <p:nvSpPr>
            <p:cNvPr id="24" name="ïṣḻiḍé"/>
            <p:cNvSpPr txBox="1"/>
            <p:nvPr/>
          </p:nvSpPr>
          <p:spPr>
            <a:xfrm>
              <a:off x="6998611" y="4493605"/>
              <a:ext cx="4360094" cy="1461921"/>
            </a:xfrm>
            <a:prstGeom prst="rect">
              <a:avLst/>
            </a:prstGeom>
            <a:noFill/>
          </p:spPr>
          <p:txBody>
            <a:bodyPr wrap="square" lIns="90000" tIns="46800" rIns="90000" bIns="46800" rtlCol="0">
              <a:noAutofit/>
            </a:bodyPr>
            <a:lstStyle/>
            <a:p>
              <a:pPr algn="ctr">
                <a:lnSpc>
                  <a:spcPct val="150000"/>
                </a:lnSpc>
              </a:pPr>
              <a:r>
                <a:rPr lang="zh-CN" altLang="en-US" dirty="0">
                  <a:solidFill>
                    <a:srgbClr val="000000"/>
                  </a:solidFill>
                  <a:effectLst/>
                  <a:ea typeface="宋体" panose="02010600030101010101" pitchFamily="2" charset="-122"/>
                  <a:cs typeface="宋体" panose="02010600030101010101" pitchFamily="2" charset="-122"/>
                </a:rPr>
                <a:t>此类模型</a:t>
              </a:r>
              <a:r>
                <a:rPr lang="zh-CN" altLang="zh-CN" dirty="0">
                  <a:solidFill>
                    <a:srgbClr val="000000"/>
                  </a:solidFill>
                  <a:effectLst/>
                  <a:ea typeface="宋体" panose="02010600030101010101" pitchFamily="2" charset="-122"/>
                  <a:cs typeface="宋体" panose="02010600030101010101" pitchFamily="2" charset="-122"/>
                </a:rPr>
                <a:t>导致动态定价的不是需求函数本身，而是由库存效应引起的，更具体地说，是由库存边际价值的变化造成的。</a:t>
              </a:r>
              <a:endParaRPr lang="en-US" altLang="zh-CN" dirty="0"/>
            </a:p>
          </p:txBody>
        </p:sp>
        <p:sp>
          <p:nvSpPr>
            <p:cNvPr id="25" name="isľïḓé"/>
            <p:cNvSpPr txBox="1"/>
            <p:nvPr/>
          </p:nvSpPr>
          <p:spPr>
            <a:xfrm>
              <a:off x="7832196" y="3886549"/>
              <a:ext cx="2539263" cy="471820"/>
            </a:xfrm>
            <a:prstGeom prst="rect">
              <a:avLst/>
            </a:prstGeom>
            <a:noFill/>
          </p:spPr>
          <p:txBody>
            <a:bodyPr wrap="square" rtlCol="0" anchor="ctr">
              <a:noAutofit/>
            </a:bodyPr>
            <a:lstStyle/>
            <a:p>
              <a:pPr algn="ctr"/>
              <a:r>
                <a:rPr lang="zh-CN" altLang="zh-CN" b="1" dirty="0">
                  <a:solidFill>
                    <a:schemeClr val="accent1"/>
                  </a:solidFill>
                </a:rPr>
                <a:t>库存水平引起了动态的定价</a:t>
              </a:r>
              <a:r>
                <a:rPr lang="zh-CN" altLang="en-US" b="1" dirty="0">
                  <a:solidFill>
                    <a:schemeClr val="accent1"/>
                  </a:solidFill>
                </a:rPr>
                <a:t>（</a:t>
              </a:r>
              <a:r>
                <a:rPr lang="zh-CN" altLang="zh-CN" b="1" dirty="0">
                  <a:solidFill>
                    <a:schemeClr val="accent1"/>
                  </a:solidFill>
                </a:rPr>
                <a:t>需求是静态的</a:t>
              </a:r>
              <a:r>
                <a:rPr lang="zh-CN" altLang="en-US" b="1" dirty="0">
                  <a:solidFill>
                    <a:schemeClr val="accent1"/>
                  </a:solidFill>
                </a:rPr>
                <a:t>）</a:t>
              </a:r>
              <a:endParaRPr lang="en-US" altLang="zh-CN" b="1" dirty="0">
                <a:solidFill>
                  <a:schemeClr val="accent1"/>
                </a:solidFill>
              </a:endParaRPr>
            </a:p>
          </p:txBody>
        </p:sp>
        <p:sp>
          <p:nvSpPr>
            <p:cNvPr id="54" name="îsľîḓè"/>
            <p:cNvSpPr/>
            <p:nvPr/>
          </p:nvSpPr>
          <p:spPr>
            <a:xfrm>
              <a:off x="2757111" y="320168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cxnSp>
          <p:nvCxnSpPr>
            <p:cNvPr id="55" name="肘形连接符 54"/>
            <p:cNvCxnSpPr/>
            <p:nvPr/>
          </p:nvCxnSpPr>
          <p:spPr>
            <a:xfrm rot="10800000" flipV="1">
              <a:off x="3053715" y="2466526"/>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6" name="iṧľiḍè"/>
            <p:cNvSpPr txBox="1"/>
            <p:nvPr/>
          </p:nvSpPr>
          <p:spPr>
            <a:xfrm>
              <a:off x="1860674" y="3793249"/>
              <a:ext cx="2385600" cy="782791"/>
            </a:xfrm>
            <a:prstGeom prst="rect">
              <a:avLst/>
            </a:prstGeom>
            <a:noFill/>
          </p:spPr>
          <p:txBody>
            <a:bodyPr wrap="square" rtlCol="0" anchor="ctr">
              <a:noAutofit/>
            </a:bodyPr>
            <a:lstStyle/>
            <a:p>
              <a:pPr algn="ctr"/>
              <a:r>
                <a:rPr lang="zh-CN" altLang="zh-CN" b="1" dirty="0">
                  <a:solidFill>
                    <a:schemeClr val="accent1"/>
                  </a:solidFill>
                </a:rPr>
                <a:t>需求动态变化的动态定价问题</a:t>
              </a:r>
              <a:endParaRPr lang="en-US" altLang="zh-CN" b="1" dirty="0">
                <a:solidFill>
                  <a:schemeClr val="accent1"/>
                </a:solidFill>
              </a:endParaRPr>
            </a:p>
          </p:txBody>
        </p:sp>
        <p:sp>
          <p:nvSpPr>
            <p:cNvPr id="57" name="îsľîḓè"/>
            <p:cNvSpPr/>
            <p:nvPr/>
          </p:nvSpPr>
          <p:spPr>
            <a:xfrm>
              <a:off x="2757746" y="320231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58" name="ïşḻîdê"/>
            <p:cNvSpPr txBox="1"/>
            <p:nvPr/>
          </p:nvSpPr>
          <p:spPr>
            <a:xfrm>
              <a:off x="718665" y="4499150"/>
              <a:ext cx="4669474" cy="2035805"/>
            </a:xfrm>
            <a:prstGeom prst="rect">
              <a:avLst/>
            </a:prstGeom>
            <a:noFill/>
          </p:spPr>
          <p:txBody>
            <a:bodyPr wrap="square" lIns="90000" tIns="46800" rIns="90000" bIns="46800" rtlCol="0">
              <a:noAutofit/>
            </a:bodyPr>
            <a:lstStyle/>
            <a:p>
              <a:pPr>
                <a:lnSpc>
                  <a:spcPct val="150000"/>
                </a:lnSpc>
              </a:pPr>
              <a:r>
                <a:rPr lang="zh-CN" altLang="en-US" dirty="0">
                  <a:solidFill>
                    <a:srgbClr val="000000"/>
                  </a:solidFill>
                  <a:effectLst/>
                  <a:ea typeface="宋体" panose="02010600030101010101" pitchFamily="2" charset="-122"/>
                  <a:cs typeface="宋体" panose="02010600030101010101" pitchFamily="2" charset="-122"/>
                </a:rPr>
                <a:t>此类模型</a:t>
              </a:r>
              <a:r>
                <a:rPr lang="zh-CN" altLang="zh-CN" dirty="0">
                  <a:solidFill>
                    <a:srgbClr val="000000"/>
                  </a:solidFill>
                  <a:effectLst/>
                  <a:ea typeface="宋体" panose="02010600030101010101" pitchFamily="2" charset="-122"/>
                  <a:cs typeface="宋体" panose="02010600030101010101" pitchFamily="2" charset="-122"/>
                </a:rPr>
                <a:t>需求函数会根据连续变化的情况而变化：例如，需求函数可能取决于时间、当前库存水平、累计销售额、定价历史等。</a:t>
              </a:r>
              <a:endParaRPr lang="en-US" altLang="zh-CN" dirty="0"/>
            </a:p>
          </p:txBody>
        </p:sp>
        <p:sp>
          <p:nvSpPr>
            <p:cNvPr id="59" name="ïsľïḑe"/>
            <p:cNvSpPr/>
            <p:nvPr/>
          </p:nvSpPr>
          <p:spPr>
            <a:xfrm>
              <a:off x="8806100" y="3161471"/>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cxnSp>
          <p:nvCxnSpPr>
            <p:cNvPr id="60" name="肘形连接符 59"/>
            <p:cNvCxnSpPr/>
            <p:nvPr/>
          </p:nvCxnSpPr>
          <p:spPr>
            <a:xfrm rot="10800000" flipV="1">
              <a:off x="3053715" y="2466526"/>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1" name="iṧľiḍè"/>
            <p:cNvSpPr txBox="1"/>
            <p:nvPr/>
          </p:nvSpPr>
          <p:spPr>
            <a:xfrm>
              <a:off x="1860674" y="3793249"/>
              <a:ext cx="2385600" cy="782791"/>
            </a:xfrm>
            <a:prstGeom prst="rect">
              <a:avLst/>
            </a:prstGeom>
            <a:noFill/>
          </p:spPr>
          <p:txBody>
            <a:bodyPr wrap="square" rtlCol="0" anchor="ctr">
              <a:noAutofit/>
            </a:bodyPr>
            <a:lstStyle/>
            <a:p>
              <a:pPr algn="ctr"/>
              <a:r>
                <a:rPr lang="zh-CN" altLang="zh-CN" b="1" dirty="0">
                  <a:solidFill>
                    <a:schemeClr val="accent1"/>
                  </a:solidFill>
                </a:rPr>
                <a:t>需求动态变化的动态定价问题</a:t>
              </a:r>
              <a:endParaRPr lang="en-US" altLang="zh-CN" b="1" dirty="0">
                <a:solidFill>
                  <a:schemeClr val="accent1"/>
                </a:solidFill>
              </a:endParaRPr>
            </a:p>
          </p:txBody>
        </p:sp>
        <p:sp>
          <p:nvSpPr>
            <p:cNvPr id="62" name="îsľîḓè"/>
            <p:cNvSpPr/>
            <p:nvPr/>
          </p:nvSpPr>
          <p:spPr>
            <a:xfrm>
              <a:off x="2757746" y="320231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63" name="isľïḓé"/>
            <p:cNvSpPr txBox="1"/>
            <p:nvPr/>
          </p:nvSpPr>
          <p:spPr>
            <a:xfrm>
              <a:off x="7832831" y="3887184"/>
              <a:ext cx="2539263" cy="471820"/>
            </a:xfrm>
            <a:prstGeom prst="rect">
              <a:avLst/>
            </a:prstGeom>
            <a:noFill/>
          </p:spPr>
          <p:txBody>
            <a:bodyPr wrap="square" rtlCol="0" anchor="ctr">
              <a:noAutofit/>
            </a:bodyPr>
            <a:lstStyle/>
            <a:p>
              <a:pPr algn="ctr"/>
              <a:r>
                <a:rPr lang="zh-CN" altLang="zh-CN" b="1" dirty="0">
                  <a:solidFill>
                    <a:schemeClr val="accent1"/>
                  </a:solidFill>
                </a:rPr>
                <a:t>库存水平引起了动态的定价</a:t>
              </a:r>
              <a:r>
                <a:rPr lang="zh-CN" altLang="en-US" b="1" dirty="0">
                  <a:solidFill>
                    <a:schemeClr val="accent1"/>
                  </a:solidFill>
                </a:rPr>
                <a:t>（</a:t>
              </a:r>
              <a:r>
                <a:rPr lang="zh-CN" altLang="zh-CN" b="1" dirty="0">
                  <a:solidFill>
                    <a:schemeClr val="accent1"/>
                  </a:solidFill>
                </a:rPr>
                <a:t>需求是静态的</a:t>
              </a:r>
              <a:r>
                <a:rPr lang="zh-CN" altLang="en-US" b="1" dirty="0">
                  <a:solidFill>
                    <a:schemeClr val="accent1"/>
                  </a:solidFill>
                </a:rPr>
                <a:t>）</a:t>
              </a:r>
              <a:endParaRPr lang="en-US" altLang="zh-CN" b="1" dirty="0">
                <a:solidFill>
                  <a:schemeClr val="accent1"/>
                </a:solidFill>
              </a:endParaRPr>
            </a:p>
          </p:txBody>
        </p:sp>
        <p:sp>
          <p:nvSpPr>
            <p:cNvPr id="64" name="ïsľïḑe"/>
            <p:cNvSpPr/>
            <p:nvPr/>
          </p:nvSpPr>
          <p:spPr>
            <a:xfrm>
              <a:off x="8806735" y="3162106"/>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cxnSp>
          <p:nvCxnSpPr>
            <p:cNvPr id="65" name="肘形连接符 64"/>
            <p:cNvCxnSpPr/>
            <p:nvPr/>
          </p:nvCxnSpPr>
          <p:spPr>
            <a:xfrm>
              <a:off x="6915150" y="2465891"/>
              <a:ext cx="2186940" cy="69532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6" name="ïṣḻiḍé"/>
            <p:cNvSpPr txBox="1"/>
            <p:nvPr/>
          </p:nvSpPr>
          <p:spPr>
            <a:xfrm>
              <a:off x="6998611" y="4493605"/>
              <a:ext cx="4360094" cy="1461921"/>
            </a:xfrm>
            <a:prstGeom prst="rect">
              <a:avLst/>
            </a:prstGeom>
            <a:noFill/>
          </p:spPr>
          <p:txBody>
            <a:bodyPr wrap="square" lIns="90000" tIns="46800" rIns="90000" bIns="46800" rtlCol="0">
              <a:noAutofit/>
            </a:bodyPr>
            <a:lstStyle/>
            <a:p>
              <a:pPr algn="ctr">
                <a:lnSpc>
                  <a:spcPct val="150000"/>
                </a:lnSpc>
              </a:pPr>
              <a:r>
                <a:rPr lang="zh-CN" altLang="en-US" dirty="0">
                  <a:solidFill>
                    <a:srgbClr val="000000"/>
                  </a:solidFill>
                  <a:effectLst/>
                  <a:ea typeface="宋体" panose="02010600030101010101" pitchFamily="2" charset="-122"/>
                  <a:cs typeface="宋体" panose="02010600030101010101" pitchFamily="2" charset="-122"/>
                </a:rPr>
                <a:t>此类模型</a:t>
              </a:r>
              <a:r>
                <a:rPr lang="zh-CN" altLang="zh-CN" dirty="0">
                  <a:solidFill>
                    <a:srgbClr val="000000"/>
                  </a:solidFill>
                  <a:effectLst/>
                  <a:ea typeface="宋体" panose="02010600030101010101" pitchFamily="2" charset="-122"/>
                  <a:cs typeface="宋体" panose="02010600030101010101" pitchFamily="2" charset="-122"/>
                </a:rPr>
                <a:t>导致动态定价的不是需求函数本身，而是由库存效应引起的，更具体地说，是由库存边际价值的变化造成的。</a:t>
              </a:r>
              <a:endParaRPr lang="en-US" altLang="zh-CN" dirty="0"/>
            </a:p>
          </p:txBody>
        </p:sp>
        <p:sp>
          <p:nvSpPr>
            <p:cNvPr id="67" name="isľïḓé"/>
            <p:cNvSpPr txBox="1"/>
            <p:nvPr/>
          </p:nvSpPr>
          <p:spPr>
            <a:xfrm>
              <a:off x="7832831" y="3887184"/>
              <a:ext cx="2539263" cy="471820"/>
            </a:xfrm>
            <a:prstGeom prst="rect">
              <a:avLst/>
            </a:prstGeom>
            <a:noFill/>
          </p:spPr>
          <p:txBody>
            <a:bodyPr wrap="square" rtlCol="0" anchor="ctr">
              <a:noAutofit/>
            </a:bodyPr>
            <a:lstStyle/>
            <a:p>
              <a:pPr algn="ctr"/>
              <a:r>
                <a:rPr lang="zh-CN" altLang="zh-CN" b="1" dirty="0">
                  <a:solidFill>
                    <a:schemeClr val="accent1"/>
                  </a:solidFill>
                </a:rPr>
                <a:t>库存水平引起了动态的定价</a:t>
              </a:r>
              <a:r>
                <a:rPr lang="zh-CN" altLang="en-US" b="1" dirty="0">
                  <a:solidFill>
                    <a:schemeClr val="accent1"/>
                  </a:solidFill>
                </a:rPr>
                <a:t>（</a:t>
              </a:r>
              <a:r>
                <a:rPr lang="zh-CN" altLang="zh-CN" b="1" dirty="0">
                  <a:solidFill>
                    <a:schemeClr val="accent1"/>
                  </a:solidFill>
                </a:rPr>
                <a:t>需求是静态的</a:t>
              </a:r>
              <a:r>
                <a:rPr lang="zh-CN" altLang="en-US" b="1" dirty="0">
                  <a:solidFill>
                    <a:schemeClr val="accent1"/>
                  </a:solidFill>
                </a:rPr>
                <a:t>）</a:t>
              </a:r>
              <a:endParaRPr lang="en-US" altLang="zh-CN" b="1" dirty="0">
                <a:solidFill>
                  <a:schemeClr val="accent1"/>
                </a:solidFill>
              </a:endParaRPr>
            </a:p>
          </p:txBody>
        </p:sp>
        <p:sp>
          <p:nvSpPr>
            <p:cNvPr id="68" name="ïsľïḑe"/>
            <p:cNvSpPr/>
            <p:nvPr/>
          </p:nvSpPr>
          <p:spPr>
            <a:xfrm>
              <a:off x="8806735" y="3162106"/>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cxnSp>
          <p:nvCxnSpPr>
            <p:cNvPr id="69" name="肘形连接符 68"/>
            <p:cNvCxnSpPr/>
            <p:nvPr/>
          </p:nvCxnSpPr>
          <p:spPr>
            <a:xfrm>
              <a:off x="6915150" y="2465891"/>
              <a:ext cx="2186940" cy="69532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0" name="ïsľïḑe"/>
            <p:cNvSpPr/>
            <p:nvPr/>
          </p:nvSpPr>
          <p:spPr>
            <a:xfrm>
              <a:off x="8806735" y="3162106"/>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sp>
          <p:nvSpPr>
            <p:cNvPr id="71" name="isľïḓé"/>
            <p:cNvSpPr txBox="1"/>
            <p:nvPr/>
          </p:nvSpPr>
          <p:spPr>
            <a:xfrm>
              <a:off x="7832196" y="3887184"/>
              <a:ext cx="2539263" cy="471820"/>
            </a:xfrm>
            <a:prstGeom prst="rect">
              <a:avLst/>
            </a:prstGeom>
            <a:noFill/>
          </p:spPr>
          <p:txBody>
            <a:bodyPr wrap="square" rtlCol="0" anchor="ctr">
              <a:noAutofit/>
            </a:bodyPr>
            <a:lstStyle/>
            <a:p>
              <a:pPr algn="ctr"/>
              <a:r>
                <a:rPr lang="zh-CN" altLang="zh-CN" b="1" dirty="0">
                  <a:solidFill>
                    <a:schemeClr val="accent1"/>
                  </a:solidFill>
                </a:rPr>
                <a:t>库存水平引起了动态的定价</a:t>
              </a:r>
              <a:r>
                <a:rPr lang="zh-CN" altLang="en-US" b="1" dirty="0">
                  <a:solidFill>
                    <a:schemeClr val="accent1"/>
                  </a:solidFill>
                </a:rPr>
                <a:t>（</a:t>
              </a:r>
              <a:r>
                <a:rPr lang="zh-CN" altLang="zh-CN" b="1" dirty="0">
                  <a:solidFill>
                    <a:schemeClr val="accent1"/>
                  </a:solidFill>
                </a:rPr>
                <a:t>需求是静态的</a:t>
              </a:r>
              <a:r>
                <a:rPr lang="zh-CN" altLang="en-US" b="1" dirty="0">
                  <a:solidFill>
                    <a:schemeClr val="accent1"/>
                  </a:solidFill>
                </a:rPr>
                <a:t>）</a:t>
              </a:r>
              <a:endParaRPr lang="en-US" altLang="zh-CN" b="1" dirty="0">
                <a:solidFill>
                  <a:schemeClr val="accent1"/>
                </a:solidFill>
              </a:endParaRPr>
            </a:p>
          </p:txBody>
        </p:sp>
        <p:cxnSp>
          <p:nvCxnSpPr>
            <p:cNvPr id="72" name="肘形连接符 71"/>
            <p:cNvCxnSpPr/>
            <p:nvPr/>
          </p:nvCxnSpPr>
          <p:spPr>
            <a:xfrm>
              <a:off x="6914515" y="2465891"/>
              <a:ext cx="2186940" cy="69532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3" name="ïsľïḑe"/>
            <p:cNvSpPr/>
            <p:nvPr/>
          </p:nvSpPr>
          <p:spPr>
            <a:xfrm>
              <a:off x="8806100" y="3162106"/>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2</a:t>
              </a:r>
              <a:endParaRPr lang="zh-CN" altLang="en-US" sz="1600" b="1" dirty="0">
                <a:solidFill>
                  <a:schemeClr val="bg1"/>
                </a:solidFill>
              </a:endParaRPr>
            </a:p>
          </p:txBody>
        </p:sp>
        <p:cxnSp>
          <p:nvCxnSpPr>
            <p:cNvPr id="111" name="肘形连接符 110"/>
            <p:cNvCxnSpPr/>
            <p:nvPr/>
          </p:nvCxnSpPr>
          <p:spPr>
            <a:xfrm rot="10800000" flipV="1">
              <a:off x="3053715" y="2466526"/>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2" name="îsľîḓè"/>
            <p:cNvSpPr/>
            <p:nvPr/>
          </p:nvSpPr>
          <p:spPr>
            <a:xfrm>
              <a:off x="2757746" y="320231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113" name="ïşḻîdê"/>
            <p:cNvSpPr txBox="1"/>
            <p:nvPr/>
          </p:nvSpPr>
          <p:spPr>
            <a:xfrm>
              <a:off x="718665" y="4499150"/>
              <a:ext cx="4669474" cy="2035805"/>
            </a:xfrm>
            <a:prstGeom prst="rect">
              <a:avLst/>
            </a:prstGeom>
            <a:noFill/>
          </p:spPr>
          <p:txBody>
            <a:bodyPr wrap="square" lIns="90000" tIns="46800" rIns="90000" bIns="46800" rtlCol="0">
              <a:noAutofit/>
            </a:bodyPr>
            <a:lstStyle/>
            <a:p>
              <a:pPr>
                <a:lnSpc>
                  <a:spcPct val="150000"/>
                </a:lnSpc>
              </a:pPr>
              <a:r>
                <a:rPr lang="zh-CN" altLang="en-US" dirty="0">
                  <a:solidFill>
                    <a:srgbClr val="000000"/>
                  </a:solidFill>
                  <a:effectLst/>
                  <a:ea typeface="宋体" panose="02010600030101010101" pitchFamily="2" charset="-122"/>
                  <a:cs typeface="宋体" panose="02010600030101010101" pitchFamily="2" charset="-122"/>
                </a:rPr>
                <a:t>此类模型</a:t>
              </a:r>
              <a:r>
                <a:rPr lang="zh-CN" altLang="zh-CN" dirty="0">
                  <a:solidFill>
                    <a:srgbClr val="000000"/>
                  </a:solidFill>
                  <a:effectLst/>
                  <a:ea typeface="宋体" panose="02010600030101010101" pitchFamily="2" charset="-122"/>
                  <a:cs typeface="宋体" panose="02010600030101010101" pitchFamily="2" charset="-122"/>
                </a:rPr>
                <a:t>需求函数会根据连续变化的情况而变化：例如，需求函数可能取决于时间、当前库存水平、累计销售额、定价历史等。</a:t>
              </a:r>
              <a:endParaRPr lang="en-US" altLang="zh-CN" dirty="0"/>
            </a:p>
          </p:txBody>
        </p:sp>
        <p:sp>
          <p:nvSpPr>
            <p:cNvPr id="114" name="iṧľiḍè"/>
            <p:cNvSpPr txBox="1"/>
            <p:nvPr/>
          </p:nvSpPr>
          <p:spPr>
            <a:xfrm>
              <a:off x="1860674" y="3793249"/>
              <a:ext cx="2385600" cy="782791"/>
            </a:xfrm>
            <a:prstGeom prst="rect">
              <a:avLst/>
            </a:prstGeom>
            <a:noFill/>
          </p:spPr>
          <p:txBody>
            <a:bodyPr wrap="square" rtlCol="0" anchor="ctr">
              <a:noAutofit/>
            </a:bodyPr>
            <a:lstStyle/>
            <a:p>
              <a:pPr algn="ctr"/>
              <a:r>
                <a:rPr lang="zh-CN" altLang="zh-CN" b="1" dirty="0">
                  <a:solidFill>
                    <a:schemeClr val="accent1"/>
                  </a:solidFill>
                </a:rPr>
                <a:t>需求动态变化的动态定价问题</a:t>
              </a:r>
              <a:endParaRPr lang="en-US" altLang="zh-CN" b="1" dirty="0">
                <a:solidFill>
                  <a:schemeClr val="accent1"/>
                </a:solidFill>
              </a:endParaRPr>
            </a:p>
          </p:txBody>
        </p:sp>
        <p:cxnSp>
          <p:nvCxnSpPr>
            <p:cNvPr id="115" name="肘形连接符 114"/>
            <p:cNvCxnSpPr/>
            <p:nvPr/>
          </p:nvCxnSpPr>
          <p:spPr>
            <a:xfrm rot="10800000" flipV="1">
              <a:off x="3053715" y="2466526"/>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6" name="îsľîḓè"/>
            <p:cNvSpPr/>
            <p:nvPr/>
          </p:nvSpPr>
          <p:spPr>
            <a:xfrm>
              <a:off x="2757746" y="320231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sp>
          <p:nvSpPr>
            <p:cNvPr id="160" name="iṧľiḍè"/>
            <p:cNvSpPr txBox="1"/>
            <p:nvPr/>
          </p:nvSpPr>
          <p:spPr>
            <a:xfrm>
              <a:off x="1861309" y="3793249"/>
              <a:ext cx="2385600" cy="782791"/>
            </a:xfrm>
            <a:prstGeom prst="rect">
              <a:avLst/>
            </a:prstGeom>
            <a:noFill/>
          </p:spPr>
          <p:txBody>
            <a:bodyPr wrap="square" rtlCol="0" anchor="ctr">
              <a:noAutofit/>
            </a:bodyPr>
            <a:lstStyle/>
            <a:p>
              <a:pPr algn="ctr"/>
              <a:r>
                <a:rPr lang="zh-CN" altLang="zh-CN" b="1" dirty="0">
                  <a:solidFill>
                    <a:schemeClr val="accent1"/>
                  </a:solidFill>
                </a:rPr>
                <a:t>需求动态变化的动态定价问题</a:t>
              </a:r>
              <a:endParaRPr lang="en-US" altLang="zh-CN" b="1" dirty="0">
                <a:solidFill>
                  <a:schemeClr val="accent1"/>
                </a:solidFill>
              </a:endParaRPr>
            </a:p>
          </p:txBody>
        </p:sp>
        <p:cxnSp>
          <p:nvCxnSpPr>
            <p:cNvPr id="161" name="肘形连接符 160"/>
            <p:cNvCxnSpPr/>
            <p:nvPr/>
          </p:nvCxnSpPr>
          <p:spPr>
            <a:xfrm rot="10800000" flipV="1">
              <a:off x="3054350" y="2466526"/>
              <a:ext cx="2189480" cy="73596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2" name="îsľîḓè"/>
            <p:cNvSpPr/>
            <p:nvPr/>
          </p:nvSpPr>
          <p:spPr>
            <a:xfrm>
              <a:off x="2758381" y="3202318"/>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1</a:t>
              </a:r>
              <a:endParaRPr lang="zh-CN" altLang="en-US" sz="1600" b="1" dirty="0">
                <a:solidFill>
                  <a:schemeClr val="bg1"/>
                </a:solidFill>
              </a:endParaRPr>
            </a:p>
          </p:txBody>
        </p:sp>
      </p:grpSp>
      <p:pic>
        <p:nvPicPr>
          <p:cNvPr id="38" name="图片 37" descr="C:\Users\xin\Desktop\中科大.png中科大"/>
          <p:cNvPicPr>
            <a:picLocks noChangeAspect="1"/>
          </p:cNvPicPr>
          <p:nvPr/>
        </p:nvPicPr>
        <p:blipFill>
          <a:blip r:embed="rId2"/>
          <a:srcRect/>
          <a:stretch>
            <a:fillRect/>
          </a:stretch>
        </p:blipFill>
        <p:spPr>
          <a:xfrm>
            <a:off x="10857230" y="252730"/>
            <a:ext cx="878840" cy="879475"/>
          </a:xfrm>
          <a:prstGeom prst="rect">
            <a:avLst/>
          </a:prstGeom>
        </p:spPr>
      </p:pic>
      <p:sp>
        <p:nvSpPr>
          <p:cNvPr id="16" name="文本框 15"/>
          <p:cNvSpPr txBox="1"/>
          <p:nvPr/>
        </p:nvSpPr>
        <p:spPr>
          <a:xfrm>
            <a:off x="5496423" y="2213033"/>
            <a:ext cx="1197563" cy="369332"/>
          </a:xfrm>
          <a:prstGeom prst="rect">
            <a:avLst/>
          </a:prstGeom>
          <a:noFill/>
        </p:spPr>
        <p:txBody>
          <a:bodyPr wrap="square" rtlCol="0">
            <a:spAutoFit/>
          </a:bodyPr>
          <a:lstStyle/>
          <a:p>
            <a:pPr algn="ctr"/>
            <a:r>
              <a:rPr lang="zh-CN" altLang="en-US" dirty="0">
                <a:solidFill>
                  <a:schemeClr val="bg1"/>
                </a:solidFill>
              </a:rPr>
              <a:t>动态定价</a:t>
            </a:r>
            <a:endParaRPr lang="zh-CN" altLang="en-US" dirty="0">
              <a:solidFill>
                <a:schemeClr val="bg1"/>
              </a:solidFill>
            </a:endParaRPr>
          </a:p>
        </p:txBody>
      </p:sp>
      <p:sp>
        <p:nvSpPr>
          <p:cNvPr id="37" name="标题 1"/>
          <p:cNvSpPr>
            <a:spLocks noGrp="1"/>
          </p:cNvSpPr>
          <p:nvPr>
            <p:ph type="title"/>
          </p:nvPr>
        </p:nvSpPr>
        <p:spPr>
          <a:xfrm>
            <a:off x="669924" y="1"/>
            <a:ext cx="10850563" cy="1028699"/>
          </a:xfrm>
        </p:spPr>
        <p:txBody>
          <a:bodyPr>
            <a:normAutofit/>
          </a:bodyPr>
          <a:lstStyle/>
          <a:p>
            <a:r>
              <a:rPr lang="en-US" altLang="zh-CN" sz="3600" dirty="0"/>
              <a:t>1</a:t>
            </a:r>
            <a:r>
              <a:rPr lang="zh-CN" altLang="en-US" sz="3600" dirty="0"/>
              <a:t>、动态定价</a:t>
            </a:r>
            <a:endParaRPr lang="zh-CN" altLang="en-US" sz="3600" dirty="0"/>
          </a:p>
        </p:txBody>
      </p:sp>
      <p:sp>
        <p:nvSpPr>
          <p:cNvPr id="39" name="îšlîḑe"/>
          <p:cNvSpPr/>
          <p:nvPr/>
        </p:nvSpPr>
        <p:spPr>
          <a:xfrm>
            <a:off x="1355107" y="5886816"/>
            <a:ext cx="3428034"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zh-CN" altLang="en-US" b="1" dirty="0">
                <a:solidFill>
                  <a:schemeClr val="tx1"/>
                </a:solidFill>
              </a:rPr>
              <a:t>航班机票定价、酒店房间定价</a:t>
            </a:r>
            <a:endParaRPr kumimoji="1" lang="zh-CN" altLang="en-US" b="1" dirty="0">
              <a:solidFill>
                <a:schemeClr val="tx1"/>
              </a:solidFill>
            </a:endParaRPr>
          </a:p>
        </p:txBody>
      </p:sp>
      <p:sp>
        <p:nvSpPr>
          <p:cNvPr id="40" name="îšlîḑe"/>
          <p:cNvSpPr/>
          <p:nvPr/>
        </p:nvSpPr>
        <p:spPr>
          <a:xfrm>
            <a:off x="7637780" y="5927725"/>
            <a:ext cx="3219450" cy="415925"/>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zh-CN" altLang="en-US" b="1" dirty="0">
                <a:solidFill>
                  <a:schemeClr val="tx1"/>
                </a:solidFill>
              </a:rPr>
              <a:t>粮食价格波动</a:t>
            </a:r>
            <a:endParaRPr kumimoji="1" lang="zh-CN" altLang="en-US" b="1" dirty="0">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en-US" altLang="zh-CN" dirty="0"/>
              <a:t>Seattle Airbnb——</a:t>
            </a:r>
            <a:r>
              <a:rPr lang="zh-CN" altLang="en-US" dirty="0"/>
              <a:t>基于强化学习的动态定价</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0" name="图片 49"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49" name="文本框 48"/>
          <p:cNvSpPr txBox="1"/>
          <p:nvPr/>
        </p:nvSpPr>
        <p:spPr>
          <a:xfrm>
            <a:off x="669925" y="2030730"/>
            <a:ext cx="4458335" cy="3046095"/>
          </a:xfrm>
          <a:prstGeom prst="rect">
            <a:avLst/>
          </a:prstGeom>
          <a:noFill/>
        </p:spPr>
        <p:txBody>
          <a:bodyPr wrap="square" rtlCol="0">
            <a:spAutoFit/>
          </a:bodyPr>
          <a:lstStyle/>
          <a:p>
            <a:endParaRPr lang="zh-CN" altLang="en-US" sz="2400" dirty="0"/>
          </a:p>
          <a:p>
            <a:endParaRPr lang="zh-CN" altLang="en-US" sz="2400" dirty="0"/>
          </a:p>
          <a:p>
            <a:r>
              <a:rPr lang="zh-CN" altLang="en-US" sz="2400" dirty="0"/>
              <a:t>训练</a:t>
            </a:r>
            <a:r>
              <a:rPr lang="en-US" altLang="zh-CN" sz="2400" dirty="0"/>
              <a:t>Agent</a:t>
            </a:r>
            <a:r>
              <a:rPr lang="zh-CN" altLang="en-US" sz="2400" dirty="0"/>
              <a:t>作为民宿房东根据当前状态来调整民宿价格，从而最大化自身收益。</a:t>
            </a:r>
            <a:endParaRPr lang="zh-CN" altLang="en-US" sz="2400" dirty="0"/>
          </a:p>
          <a:p>
            <a:endParaRPr lang="zh-CN" altLang="en-US" sz="2400" dirty="0"/>
          </a:p>
          <a:p>
            <a:endParaRPr lang="zh-CN" altLang="en-US" sz="2400" dirty="0"/>
          </a:p>
          <a:p>
            <a:pPr indent="0">
              <a:buFont typeface="Arial" panose="020B0604020202090204" pitchFamily="34" charset="0"/>
              <a:buNone/>
            </a:pPr>
            <a:endParaRPr lang="zh-CN" altLang="en-US" sz="2400" dirty="0"/>
          </a:p>
        </p:txBody>
      </p:sp>
      <p:pic>
        <p:nvPicPr>
          <p:cNvPr id="9" name="图片 8" descr="图表, 折线图&#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6328" y="1726375"/>
            <a:ext cx="5631537" cy="4216530"/>
          </a:xfrm>
          <a:prstGeom prst="rect">
            <a:avLst/>
          </a:prstGeom>
        </p:spPr>
      </p:pic>
      <p:sp>
        <p:nvSpPr>
          <p:cNvPr id="3" name="文本框 2"/>
          <p:cNvSpPr txBox="1"/>
          <p:nvPr/>
        </p:nvSpPr>
        <p:spPr>
          <a:xfrm>
            <a:off x="489585" y="6140450"/>
            <a:ext cx="8121015" cy="306705"/>
          </a:xfrm>
          <a:prstGeom prst="rect">
            <a:avLst/>
          </a:prstGeom>
          <a:noFill/>
        </p:spPr>
        <p:txBody>
          <a:bodyPr wrap="square" rtlCol="0" anchor="t">
            <a:spAutoFit/>
          </a:bodyPr>
          <a:p>
            <a:r>
              <a:rPr lang="zh-CN" altLang="en-US" sz="1400" dirty="0">
                <a:sym typeface="+mn-ea"/>
              </a:rPr>
              <a:t>数据集来源：</a:t>
            </a:r>
            <a:r>
              <a:rPr lang="en-US" altLang="zh-CN" sz="1400" dirty="0">
                <a:sym typeface="+mn-ea"/>
              </a:rPr>
              <a:t>https://www.kaggle.com/airbnb/seattle</a:t>
            </a:r>
            <a:endParaRPr lang="en-US" altLang="zh-CN" sz="1400" dirty="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normAutofit/>
          </a:bodyPr>
          <a:lstStyle/>
          <a:p>
            <a:pPr>
              <a:lnSpc>
                <a:spcPct val="130000"/>
              </a:lnSpc>
            </a:pPr>
            <a:r>
              <a:rPr lang="zh-CN" altLang="en-US" sz="3200" dirty="0"/>
              <a:t>二、数据描述与处理</a:t>
            </a:r>
            <a:endParaRPr lang="en-US" altLang="zh-CN" sz="32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/02</a:t>
            </a:r>
            <a:endParaRPr lang="zh-CN" altLang="en-US" spc="100" dirty="0">
              <a:solidFill>
                <a:schemeClr val="accent1"/>
              </a:solidFill>
              <a:latin typeface="Impact" panose="020B0806030902050204" pitchFamily="34" charset="0"/>
              <a:cs typeface="Arial" panose="020B060402020209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1</a:t>
            </a:r>
            <a:r>
              <a:rPr lang="zh-CN" altLang="en-US" dirty="0"/>
              <a:t>、数据集信息</a:t>
            </a:r>
            <a:endParaRPr lang="zh-CN" altLang="en-US" dirty="0"/>
          </a:p>
        </p:txBody>
      </p:sp>
      <p:sp>
        <p:nvSpPr>
          <p:cNvPr id="4" name="灯片编号占位符 3"/>
          <p:cNvSpPr>
            <a:spLocks noGrp="1"/>
          </p:cNvSpPr>
          <p:nvPr>
            <p:ph type="sldNum" sz="quarter" idx="12"/>
          </p:nvPr>
        </p:nvSpPr>
        <p:spPr>
          <a:xfrm>
            <a:off x="8610599" y="6222683"/>
            <a:ext cx="2909888" cy="206381"/>
          </a:xfrm>
        </p:spPr>
        <p:txBody>
          <a:bodyPr/>
          <a:lstStyle/>
          <a:p>
            <a:fld id="{5DD3DB80-B894-403A-B48E-6FDC1A72010E}" type="slidenum">
              <a:rPr lang="zh-CN" altLang="en-US" smtClean="0"/>
            </a:fld>
            <a:endParaRPr lang="zh-CN" altLang="en-US"/>
          </a:p>
        </p:txBody>
      </p:sp>
      <p:pic>
        <p:nvPicPr>
          <p:cNvPr id="7" name="图片 6"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19" name="文本框 18"/>
          <p:cNvSpPr txBox="1"/>
          <p:nvPr/>
        </p:nvSpPr>
        <p:spPr>
          <a:xfrm>
            <a:off x="669925" y="2862580"/>
            <a:ext cx="7641590" cy="706755"/>
          </a:xfrm>
          <a:prstGeom prst="rect">
            <a:avLst/>
          </a:prstGeom>
          <a:noFill/>
        </p:spPr>
        <p:txBody>
          <a:bodyPr wrap="square" rtlCol="0">
            <a:spAutoFit/>
          </a:bodyPr>
          <a:lstStyle/>
          <a:p>
            <a:r>
              <a:rPr lang="en-US" altLang="zh-CN" sz="2000" dirty="0"/>
              <a:t>listings.csv</a:t>
            </a:r>
            <a:r>
              <a:rPr lang="zh-CN" altLang="en-US" sz="2000" dirty="0"/>
              <a:t>：</a:t>
            </a:r>
            <a:r>
              <a:rPr lang="zh-CN" altLang="en-US" sz="2000" b="0" i="0" dirty="0">
                <a:effectLst/>
                <a:latin typeface="Inter"/>
              </a:rPr>
              <a:t>包括每个民宿的唯一 </a:t>
            </a:r>
            <a:r>
              <a:rPr lang="en-US" altLang="zh-CN" sz="2000" b="0" i="0" dirty="0">
                <a:effectLst/>
                <a:latin typeface="Inter"/>
              </a:rPr>
              <a:t>ID</a:t>
            </a:r>
            <a:r>
              <a:rPr lang="zh-CN" altLang="en-US" sz="2000" b="0" i="0" dirty="0">
                <a:effectLst/>
                <a:latin typeface="Inter"/>
              </a:rPr>
              <a:t>，民宿默认价格，民宿最大居住人数，民宿经纬度等等</a:t>
            </a:r>
            <a:r>
              <a:rPr lang="zh-CN" altLang="en-US" sz="2000" dirty="0">
                <a:latin typeface="Inter"/>
              </a:rPr>
              <a:t>（</a:t>
            </a:r>
            <a:r>
              <a:rPr lang="en-US" altLang="zh-CN" sz="2000" dirty="0">
                <a:solidFill>
                  <a:srgbClr val="000000"/>
                </a:solidFill>
                <a:latin typeface="Inter"/>
              </a:rPr>
              <a:t>3818*92</a:t>
            </a:r>
            <a:r>
              <a:rPr lang="zh-CN" altLang="en-US" sz="2000" dirty="0">
                <a:solidFill>
                  <a:srgbClr val="000000"/>
                </a:solidFill>
                <a:latin typeface="Inter"/>
              </a:rPr>
              <a:t>）</a:t>
            </a:r>
            <a:endParaRPr lang="en-US" altLang="zh-CN" sz="2000" dirty="0"/>
          </a:p>
        </p:txBody>
      </p:sp>
      <p:sp>
        <p:nvSpPr>
          <p:cNvPr id="20" name="文本框 19"/>
          <p:cNvSpPr txBox="1"/>
          <p:nvPr/>
        </p:nvSpPr>
        <p:spPr>
          <a:xfrm>
            <a:off x="669925" y="5135245"/>
            <a:ext cx="8489950" cy="398780"/>
          </a:xfrm>
          <a:prstGeom prst="rect">
            <a:avLst/>
          </a:prstGeom>
          <a:noFill/>
        </p:spPr>
        <p:txBody>
          <a:bodyPr wrap="square" rtlCol="0">
            <a:spAutoFit/>
          </a:bodyPr>
          <a:lstStyle/>
          <a:p>
            <a:r>
              <a:rPr lang="en-US" altLang="zh-CN" sz="2000" dirty="0"/>
              <a:t>reviews.csv</a:t>
            </a:r>
            <a:r>
              <a:rPr lang="zh-CN" altLang="en-US" sz="2000" dirty="0"/>
              <a:t>：</a:t>
            </a:r>
            <a:r>
              <a:rPr lang="zh-CN" altLang="en-US" sz="2000" b="0" i="0" dirty="0">
                <a:effectLst/>
                <a:latin typeface="Inter"/>
              </a:rPr>
              <a:t>包括每条评论的民宿</a:t>
            </a:r>
            <a:r>
              <a:rPr lang="en-US" altLang="zh-CN" sz="2000" b="0" i="0" dirty="0">
                <a:effectLst/>
                <a:latin typeface="Inter"/>
              </a:rPr>
              <a:t>ID</a:t>
            </a:r>
            <a:r>
              <a:rPr lang="zh-CN" altLang="en-US" sz="2000" b="0" i="0" dirty="0">
                <a:effectLst/>
                <a:latin typeface="Inter"/>
              </a:rPr>
              <a:t>，评论时间（</a:t>
            </a:r>
            <a:r>
              <a:rPr lang="en-US" altLang="zh-CN" sz="2000" b="0" i="0" dirty="0">
                <a:effectLst/>
                <a:latin typeface="Inter"/>
              </a:rPr>
              <a:t>84138</a:t>
            </a:r>
            <a:r>
              <a:rPr lang="zh-CN" altLang="en-US" sz="2000" b="0" i="0" dirty="0">
                <a:effectLst/>
                <a:latin typeface="Inter"/>
              </a:rPr>
              <a:t>*</a:t>
            </a:r>
            <a:r>
              <a:rPr lang="en-US" altLang="zh-CN" sz="2000" b="0" i="0" dirty="0">
                <a:effectLst/>
                <a:latin typeface="Inter"/>
              </a:rPr>
              <a:t>6</a:t>
            </a:r>
            <a:r>
              <a:rPr lang="zh-CN" altLang="en-US" sz="2000" b="0" i="0" dirty="0">
                <a:effectLst/>
                <a:latin typeface="Inter"/>
              </a:rPr>
              <a:t>）</a:t>
            </a:r>
            <a:endParaRPr lang="en-US" altLang="zh-CN" sz="2000" dirty="0"/>
          </a:p>
        </p:txBody>
      </p:sp>
      <p:sp>
        <p:nvSpPr>
          <p:cNvPr id="34" name="文本框 33"/>
          <p:cNvSpPr txBox="1"/>
          <p:nvPr/>
        </p:nvSpPr>
        <p:spPr>
          <a:xfrm>
            <a:off x="489585" y="6122670"/>
            <a:ext cx="8121015" cy="306705"/>
          </a:xfrm>
          <a:prstGeom prst="rect">
            <a:avLst/>
          </a:prstGeom>
          <a:noFill/>
        </p:spPr>
        <p:txBody>
          <a:bodyPr wrap="square" rtlCol="0" anchor="t">
            <a:spAutoFit/>
          </a:bodyPr>
          <a:p>
            <a:r>
              <a:rPr lang="zh-CN" altLang="en-US" sz="1400" dirty="0">
                <a:sym typeface="+mn-ea"/>
              </a:rPr>
              <a:t>数据集来源：</a:t>
            </a:r>
            <a:r>
              <a:rPr lang="en-US" altLang="zh-CN" sz="1400" dirty="0">
                <a:sym typeface="+mn-ea"/>
              </a:rPr>
              <a:t>https://www.kaggle.com/airbnb/seattle</a:t>
            </a:r>
            <a:endParaRPr lang="en-US" altLang="zh-CN" sz="1400" dirty="0">
              <a:sym typeface="+mn-ea"/>
            </a:endParaRPr>
          </a:p>
        </p:txBody>
      </p:sp>
      <p:pic>
        <p:nvPicPr>
          <p:cNvPr id="36" name="图片 35"/>
          <p:cNvPicPr>
            <a:picLocks noChangeAspect="1"/>
          </p:cNvPicPr>
          <p:nvPr/>
        </p:nvPicPr>
        <p:blipFill>
          <a:blip r:embed="rId2"/>
          <a:stretch>
            <a:fillRect/>
          </a:stretch>
        </p:blipFill>
        <p:spPr>
          <a:xfrm>
            <a:off x="669925" y="1028700"/>
            <a:ext cx="7585710" cy="1823720"/>
          </a:xfrm>
          <a:prstGeom prst="rect">
            <a:avLst/>
          </a:prstGeom>
        </p:spPr>
      </p:pic>
      <p:pic>
        <p:nvPicPr>
          <p:cNvPr id="37" name="图片 36"/>
          <p:cNvPicPr>
            <a:picLocks noChangeAspect="1"/>
          </p:cNvPicPr>
          <p:nvPr/>
        </p:nvPicPr>
        <p:blipFill>
          <a:blip r:embed="rId3"/>
          <a:stretch>
            <a:fillRect/>
          </a:stretch>
        </p:blipFill>
        <p:spPr>
          <a:xfrm>
            <a:off x="669925" y="3651250"/>
            <a:ext cx="7586345" cy="1483995"/>
          </a:xfrm>
          <a:prstGeom prst="rect">
            <a:avLst/>
          </a:prstGeom>
        </p:spPr>
      </p:pic>
      <p:sp>
        <p:nvSpPr>
          <p:cNvPr id="38" name="文本框 37"/>
          <p:cNvSpPr txBox="1"/>
          <p:nvPr/>
        </p:nvSpPr>
        <p:spPr>
          <a:xfrm>
            <a:off x="8455660" y="1570355"/>
            <a:ext cx="3373120" cy="3291840"/>
          </a:xfrm>
          <a:prstGeom prst="rect">
            <a:avLst/>
          </a:prstGeom>
          <a:noFill/>
        </p:spPr>
        <p:txBody>
          <a:bodyPr wrap="square" rtlCol="0">
            <a:spAutoFit/>
          </a:bodyPr>
          <a:p>
            <a:r>
              <a:rPr lang="zh-CN" altLang="en-US" sz="2400" dirty="0"/>
              <a:t>使用数据：</a:t>
            </a:r>
            <a:endParaRPr lang="zh-CN" altLang="en-US" sz="2400" dirty="0"/>
          </a:p>
          <a:p>
            <a:endParaRPr lang="zh-CN" altLang="en-US" sz="2400" dirty="0"/>
          </a:p>
          <a:p>
            <a:pPr marL="342900" indent="-342900">
              <a:buFont typeface="Arial" panose="020B0604020202090204" pitchFamily="34" charset="0"/>
              <a:buChar char="•"/>
            </a:pPr>
            <a:r>
              <a:rPr lang="zh-CN" altLang="en-US" sz="2000" dirty="0"/>
              <a:t>民宿价格 </a:t>
            </a:r>
            <a:r>
              <a:rPr lang="en-US" altLang="zh-CN" sz="2000" dirty="0"/>
              <a:t>- </a:t>
            </a:r>
            <a:r>
              <a:rPr lang="zh-CN" altLang="en-US" sz="2000" dirty="0"/>
              <a:t>默认价格</a:t>
            </a:r>
            <a:endParaRPr lang="zh-CN" altLang="en-US" sz="2000" dirty="0"/>
          </a:p>
          <a:p>
            <a:pPr marL="342900" indent="-342900">
              <a:buFont typeface="Arial" panose="020B0604020202090204" pitchFamily="34" charset="0"/>
              <a:buChar char="•"/>
            </a:pPr>
            <a:endParaRPr lang="zh-CN" altLang="en-US" sz="2000" dirty="0"/>
          </a:p>
          <a:p>
            <a:pPr marL="342900" indent="-342900">
              <a:buFont typeface="Arial" panose="020B0604020202090204" pitchFamily="34" charset="0"/>
              <a:buChar char="•"/>
            </a:pPr>
            <a:r>
              <a:rPr lang="zh-CN" altLang="en-US" sz="2000" dirty="0"/>
              <a:t>民宿容纳量 </a:t>
            </a:r>
            <a:r>
              <a:rPr lang="en-US" altLang="zh-CN" sz="2000" dirty="0"/>
              <a:t>- </a:t>
            </a:r>
            <a:r>
              <a:rPr lang="zh-CN" altLang="en-US" sz="2000" dirty="0"/>
              <a:t>最大居住人数</a:t>
            </a:r>
            <a:endParaRPr lang="zh-CN" altLang="en-US" sz="2000" dirty="0"/>
          </a:p>
          <a:p>
            <a:pPr indent="0">
              <a:buFont typeface="Arial" panose="020B0604020202090204" pitchFamily="34" charset="0"/>
              <a:buNone/>
            </a:pPr>
            <a:endParaRPr lang="zh-CN" altLang="en-US" sz="2000" dirty="0"/>
          </a:p>
          <a:p>
            <a:pPr marL="342900" indent="-342900">
              <a:buFont typeface="Arial" panose="020B0604020202090204" pitchFamily="34" charset="0"/>
              <a:buChar char="•"/>
            </a:pPr>
            <a:r>
              <a:rPr lang="zh-CN" altLang="en-US" sz="2000" dirty="0"/>
              <a:t>民宿位置 </a:t>
            </a:r>
            <a:r>
              <a:rPr lang="en-US" altLang="zh-CN" sz="2000" dirty="0"/>
              <a:t>- </a:t>
            </a:r>
            <a:r>
              <a:rPr lang="zh-CN" altLang="en-US" sz="2000" dirty="0"/>
              <a:t>经纬度</a:t>
            </a:r>
            <a:endParaRPr lang="zh-CN" altLang="en-US" sz="2000" dirty="0"/>
          </a:p>
          <a:p>
            <a:pPr marL="342900" indent="-342900">
              <a:buFont typeface="Arial" panose="020B0604020202090204" pitchFamily="34" charset="0"/>
              <a:buChar char="•"/>
            </a:pPr>
            <a:endParaRPr lang="zh-CN" altLang="en-US" sz="2000" dirty="0"/>
          </a:p>
          <a:p>
            <a:pPr marL="342900" indent="-342900">
              <a:buFont typeface="Arial" panose="020B0604020202090204" pitchFamily="34" charset="0"/>
              <a:buChar char="•"/>
            </a:pPr>
            <a:r>
              <a:rPr lang="zh-CN" altLang="en-US" sz="2000" dirty="0"/>
              <a:t>所有民宿的历史评论</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îšlîḑe"/>
          <p:cNvSpPr/>
          <p:nvPr/>
        </p:nvSpPr>
        <p:spPr>
          <a:xfrm>
            <a:off x="6940146" y="6240680"/>
            <a:ext cx="151821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kumimoji="1" lang="zh-CN" altLang="en-US" b="1" dirty="0">
                <a:solidFill>
                  <a:schemeClr val="tx1"/>
                </a:solidFill>
              </a:rPr>
              <a:t>西雅图地图</a:t>
            </a:r>
            <a:endParaRPr kumimoji="1" lang="zh-CN" altLang="en-US" b="1" dirty="0">
              <a:solidFill>
                <a:schemeClr val="tx1"/>
              </a:solidFill>
            </a:endParaRPr>
          </a:p>
        </p:txBody>
      </p:sp>
      <p:sp>
        <p:nvSpPr>
          <p:cNvPr id="2" name="标题 1"/>
          <p:cNvSpPr>
            <a:spLocks noGrp="1"/>
          </p:cNvSpPr>
          <p:nvPr>
            <p:ph type="title"/>
          </p:nvPr>
        </p:nvSpPr>
        <p:spPr/>
        <p:txBody>
          <a:bodyPr/>
          <a:lstStyle/>
          <a:p>
            <a:r>
              <a:rPr lang="en-US" altLang="zh-CN" dirty="0"/>
              <a:t>2</a:t>
            </a:r>
            <a:r>
              <a:rPr lang="zh-CN" altLang="en-US" dirty="0"/>
              <a:t>、数据预处理</a:t>
            </a:r>
            <a:r>
              <a:rPr lang="en-US" altLang="zh-CN" dirty="0"/>
              <a:t>——</a:t>
            </a:r>
            <a:r>
              <a:rPr lang="zh-CN" altLang="en-US" dirty="0"/>
              <a:t>聚类分割</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0" name="图片 49"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10" name="文本框 9"/>
          <p:cNvSpPr txBox="1"/>
          <p:nvPr/>
        </p:nvSpPr>
        <p:spPr>
          <a:xfrm>
            <a:off x="844549" y="2459821"/>
            <a:ext cx="3345084" cy="1938020"/>
          </a:xfrm>
          <a:prstGeom prst="rect">
            <a:avLst/>
          </a:prstGeom>
          <a:noFill/>
        </p:spPr>
        <p:txBody>
          <a:bodyPr wrap="square" rtlCol="0">
            <a:spAutoFit/>
          </a:bodyPr>
          <a:lstStyle/>
          <a:p>
            <a:r>
              <a:rPr lang="zh-CN" altLang="en-US" sz="2400" dirty="0"/>
              <a:t>假设区域内竞争效应远大于区域间竞争效应。</a:t>
            </a:r>
            <a:endParaRPr lang="zh-CN" altLang="en-US" sz="2400" dirty="0"/>
          </a:p>
          <a:p>
            <a:endParaRPr lang="zh-CN" altLang="en-US" sz="2400" dirty="0"/>
          </a:p>
          <a:p>
            <a:r>
              <a:rPr lang="zh-CN" altLang="en-US" sz="2400" dirty="0"/>
              <a:t>为简化问题，我们忽略区域间竞争效应。</a:t>
            </a:r>
            <a:endParaRPr lang="zh-CN" altLang="en-US" sz="2400" dirty="0"/>
          </a:p>
        </p:txBody>
      </p:sp>
      <p:sp>
        <p:nvSpPr>
          <p:cNvPr id="13" name="îšlîḑe"/>
          <p:cNvSpPr/>
          <p:nvPr/>
        </p:nvSpPr>
        <p:spPr>
          <a:xfrm>
            <a:off x="6739085" y="6240826"/>
            <a:ext cx="175935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zh-CN" altLang="en-US" b="1" dirty="0">
                <a:solidFill>
                  <a:schemeClr val="tx1"/>
                </a:solidFill>
              </a:rPr>
              <a:t>区域聚类分割图</a:t>
            </a:r>
            <a:endParaRPr kumimoji="1" lang="zh-CN" altLang="en-US" b="1" dirty="0">
              <a:solidFill>
                <a:schemeClr val="tx1"/>
              </a:solidFill>
            </a:endParaRPr>
          </a:p>
        </p:txBody>
      </p:sp>
      <p:pic>
        <p:nvPicPr>
          <p:cNvPr id="8" name="图片 7"/>
          <p:cNvPicPr preferRelativeResize="0">
            <a:picLocks noChangeAspect="1"/>
          </p:cNvPicPr>
          <p:nvPr/>
        </p:nvPicPr>
        <p:blipFill>
          <a:blip r:embed="rId2"/>
          <a:stretch>
            <a:fillRect/>
          </a:stretch>
        </p:blipFill>
        <p:spPr>
          <a:xfrm>
            <a:off x="5814695" y="675640"/>
            <a:ext cx="3498215" cy="5507355"/>
          </a:xfrm>
          <a:prstGeom prst="rect">
            <a:avLst/>
          </a:prstGeom>
          <a:solidFill>
            <a:schemeClr val="tx1">
              <a:alpha val="48000"/>
            </a:schemeClr>
          </a:solidFill>
        </p:spPr>
      </p:pic>
      <p:pic>
        <p:nvPicPr>
          <p:cNvPr id="3" name="图片 2"/>
          <p:cNvPicPr preferRelativeResize="0">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88710" y="699770"/>
            <a:ext cx="2846070" cy="5437505"/>
          </a:xfrm>
          <a:prstGeom prst="rect">
            <a:avLst/>
          </a:prstGeom>
          <a:blipFill rotWithShape="1">
            <a:blip r:embed="rId4">
              <a:alphaModFix amt="0"/>
            </a:blip>
            <a:tile tx="0" ty="0" sx="100000" sy="100000" flip="none" algn="tl"/>
          </a:blipFill>
        </p:spPr>
      </p:pic>
      <p:pic>
        <p:nvPicPr>
          <p:cNvPr id="5" name="图片 4"/>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6186170" y="675640"/>
            <a:ext cx="2865120" cy="5515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tags/tag1.xml><?xml version="1.0" encoding="utf-8"?>
<p:tagLst xmlns:p="http://schemas.openxmlformats.org/presentationml/2006/main">
  <p:tag name="KSO_WM_UNIT_TABLE_BEAUTIFY" val="smartTable{1fc5bb0e-8e5e-4c02-bdb2-bf7d2030ea15}"/>
</p:tagLst>
</file>

<file path=ppt/tags/tag2.xml><?xml version="1.0" encoding="utf-8"?>
<p:tagLst xmlns:p="http://schemas.openxmlformats.org/presentationml/2006/main">
  <p:tag name="ISLIDE.DIAGRAM" val="5284ab2d-47b1-44e4-9095-f0068db5bc9c"/>
</p:tagLst>
</file>

<file path=ppt/tags/tag3.xml><?xml version="1.0" encoding="utf-8"?>
<p:tagLst xmlns:p="http://schemas.openxmlformats.org/presentationml/2006/main">
  <p:tag name="ISLIDE.DIAGRAM" val="6bdf9583-8ae2-462c-8c75-8bdbdaf1d268"/>
</p:tagLst>
</file>

<file path=ppt/tags/tag4.xml><?xml version="1.0" encoding="utf-8"?>
<p:tagLst xmlns:p="http://schemas.openxmlformats.org/presentationml/2006/main">
  <p:tag name="ISLIDE.DIAGRAM" val="ad46dd48-e915-413c-84e1-9851320c0294"/>
</p:tagLst>
</file>

<file path=ppt/tags/tag5.xml><?xml version="1.0" encoding="utf-8"?>
<p:tagLst xmlns:p="http://schemas.openxmlformats.org/presentationml/2006/main">
  <p:tag name="ISLIDE.DIAGRAM" val="c7d3f25f-9773-4ae9-a5ea-c079049c46c0"/>
</p:tagLst>
</file>

<file path=ppt/tags/tag6.xml><?xml version="1.0" encoding="utf-8"?>
<p:tagLst xmlns:p="http://schemas.openxmlformats.org/presentationml/2006/main">
  <p:tag name="ISLIDE.DIAGRAM" val="ad46dd48-e915-413c-84e1-9851320c0294"/>
</p:tagLst>
</file>

<file path=ppt/tags/tag7.xml><?xml version="1.0" encoding="utf-8"?>
<p:tagLst xmlns:p="http://schemas.openxmlformats.org/presentationml/2006/main">
  <p:tag name="ISLIDE.DIAGRAM" val="691ff9ac-1baf-47b6-971e-90b8fed2e25e"/>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WjNWbGMzUmZlM1FzYVgwZ1BTQmpiMjF0Wlc1MGMxOTdkQ3hwZlNwY1puSmhZM3QwYjNSaGJGeGZaM1ZsYzNSekttNXBaMmgwYzF4ZmNHVnlYRjluZFdWemRIMTdkRzkwWVd4Y1gyTnZiVzFsYm5SemZTQmNYUT09IiwKICAgIkxhdGV4SW1nQmFzZTY0IiA6ICJpVkJPUncwS0dnb0FBQUFOU1VoRVVnQUFDQU1BQUFDc0JBTUFBQUQyaityeUFBQUFNRkJNVkVYLy8vOEFBQUFBQUFBQUFBQUFBQUFBQUFBQUFBQUFBQUFBQUFBQUFBQUFBQUFBQUFBQUFBQUFBQUFBQUFBQUFBQXYzYUI3QUFBQUQzUlNUbE1BSW9uTjc3dDJSRlF5M1JCbW1hc2NaYVB6QUFBQUNYQklXWE1BQUE3RUFBQU94QUdWS3c0YkFBQWdBRWxFUVZSNEFlMTlmWkJzU1ZYbjdmZlJINi82dmVyZ1k5dy8xT3JZblZBaGdxMkdIVVFrcEJybW9jN2dVRzA0d1NJZlc0V09FWDZFZEt1RFJ2aEJsY0Q3UjRUcUFOSFlOZGhxZ2xrSUJxRTY1b3Z4SWRPdHdQNmh3VmJqeE9JQ01WUWJqS0tBMFMydm5rTHozc3Y5blpONTh1UGVXMTNWL2FxYTdubzMvNmliTi9Qa3laT244cHc4NTJUZWU2TW9TeGtIMGpqd1BYLzR2Szg4OE8yMG1yRXV5LzNKLy83UFAxUGVHdXN4Wm9QTE9EQUFCNTZsS04xNkttQ0h4NzA5QUljeWtJd0RZODJCQm92QzdsaVBNVzF3WlI3M1pscFZWcFp4NEZiaXdPelBQUWxoV0JpN0lYL3F5c3ErWS9yTi8vZzB4ajIzTDB4V21YSGcxdUJBVzZuNWNSdnBCYVgrdGQrWXlxcmJEeVNyenpod0szQUF2c0QrSytZSlpBTFUyci8xSTd1c2J2UUR5ZW96RGh4ckRqeXgxMWQwQndDSmxwVTYybUhtZGo0MDZnNUxTbDNyMDBldUI4Z1JVTmVIc2lGWER6SUhodHhsaHU2SU9OQlN1LzE2R2dBa3FxZ3IvZEFNdC83YzZIVU8vUHgranNCMGo0MlFJNkJ1dU96c2gyMlFPZEFQUjFaL0xEbUFPZnlkUG9RTkFCSkZTbjJ6RDVvaFY4UHpXQjh5eWppNlN2LzR4bm1WcmtHUGdMbzR0U085SDJnT2pKU0NEUG1vT0hCV3FiVSt1QWNBaVdhVSt2YythSVpjWFZGN1E4YVlRUGVzL21vTnEvMVNvaDBLam9DNnRHNUhWamJJSEJoWjV4bmlrWElncjlSV253NEdBSWttZTZ5R2ZWRGZSTFZTMTIraTlXQk5mNnV2bmJHaFZEVU4xMUZRbDlidnFNb0dtUU9qNmp2RE8xb09OSldxOStsaEFKQUlxOFJDSHpURHJZYlo4YTNoWWp3VU5oajhxeWtOandsMUtaUWRzbWlRT1hCSTFGbXo3eklIbHZ1NzFBT0FSRmdsNW85MEpEQTcrc1V3am9LZVRucFE4cGhRTnp3T0RESUhodGRiaHVrb09UQ0Ewem9BU0lSVll1VW95U2F6WSsxSU8wenZyS1d1cGxVY0UrclNTRHRjMlNCejRIQ1lzMWJmYlE0TTRMUU9BSEwweHdKZ2RteDl0M2tYUlRnV2tIcDQ2SGhRTjBUK0RESUhodGhkaHVyb09EQ0Ewem9BQ0VYQWovaFl3UEZ3VG5zZEN6Z2UxQTF2R2cwMEI0YlhYWWJwQ0Rrd2dOTTZBTWgzNFZqQThYQk9leDBMT0I3VURXOGVEVFFIaHRkZGh1a0lPVENBMHpvQXlIZ2VDeGpnYjhDeGdOU05rSEZ6blFlWkF3T3dLd001aGh3NDA5K2xIZ0NFamdVY2NYeStmQVRIQXZyL1h4czlOa0tPQjNYOTZSOFVZcEE1TUNpdURPNTRjV0FBcDNVQWtHTi9MR0RxODZOaGV5MTlJMlRzWE9kQjVzQm9PSnhoSFRVSEJuQmFCd0E1OXNjQ21pTTZ0VkRNamdXTWVvWm0rRWZNZ1JTbjliR3ZsZS8reHJyck53a3kvYlh5UzhOVEFGZ2x3Z0xYM09TZWNVZjMxVjdoN0wzZHIzcTNZWGJpVFhkMFB4cml5LzJmMTZvN24rUEFVcHpUdi9pSFZ2Y0ZxdzdFejdYVFhmWW91blR4eDNTVHg1L0VxUDBtbDhxdkNrbEFaV3dRVVZUaWpaQjN2cmI3c1UyLzdRR3BtN2wzNzUrNU9ianlnamtmVVJTeTR0TEZOM0QxMUJmTEw2MEhjTEdiT0tHZlNSbU1iWExiVjhwMy81Mjk0MHljbDhrNUVNSm5keWVTQS9UT0swbDN1UkZjVW1vUDc4SGdxWllPOGxoWjNhMnVya2U1MzdHdCtsb0tiMWJxb3ZySktKcGE1VFl6cFc1WmJVdnoyZkpMSkV2WGgxcEt0VlR3R29PWmlsSVBLc1Z2Q0xoUUZxcVY2bXAwMU9xOW9Edldpb3AxNnFVQ0xpamp0WDhTcllNOS92ZGdqUEdYZ2NRR3djY0N2aGxOM0s2NkxkV3Q2cDRPUTEwUnpIZ2RtajlXQnFJYjZ4b1IvNGFzT0E4ZTB2T1lVeVVRZTRYL0lRL1d5OFlKZlE4YXVzRjgrb3JmUmU2NVBQVGc1UXMrTDlQbmdOZFpsajJ4SEhDQzVEL2w5M2JWZldPVVc5WW5YbEpCRVByN1hEVFYra2pVY1N0L3BjOWplODlVZS9Yb0liVTVVZGFINldyWDUyWmRQSy9oc3VBbXBQSDFjOUZ0d2RzNml1bzE2OUhFWDdNNW4vZXBXaEgybjFKWDN4RkYzOXRLZjJTNWtmNDhYN1R6NGFoSVZaUHFudFZvcXV5Z3BqREdkdXp3VVh3UWtFWGlYTHNMNitUdEltS0hvRzZ5dXpLdDl0YWptZkkzNTRESWV4RnpqQlVkb25ZcmlqcFgzZ0UxOEVvWmV1SWFKelFjRE00eUFJZWtYRWRkL2N0b1lsbHRTa2tVQmJ6MHVYM0VENE02aXJMY1NEandWMDg5OVJUZStua2RsNyt0U3cvUFZsM0tUN1I0alU0RHlWWFVod0Z4OXNxczk1eHNuOE5qQUoxSG0rYTNFRmxlUldaRzFla29BV1VwbFVSKzZPYVVVaSttNjJWYkhVVVBjNWRSdEV4SDhXYWZCNHBMU3VIM3FSOGlTRXE1MGg1am0weC9jSy9tejNyZGduNW51K3ZSR2RKMk80UTRLamhWMU1RelNIbGZHZ0VjR3dRYWdOYmRKN3FieUNFQU9JL0xvYWhyNHIwa0ZmQjcrZm82T08vWUVtZkZGRk43TGJyUVhZbWk3L2Q1eGozYm53U2g0V0JPSzJkL1JkQXBWNGh4dVpiVFBDRXYwK2FBN1NyTG5IZ094SjFXekI1dGt6OWlwU0VPY3I4NUI5ajZhNmNDK2tYQUsvcGxBbFBkaHA3Z2o5RDd1RnF5NWdZdjM4cVZ6SkhiR2M5OUx4blRkZGErSlNSdWRwdzJkRWZ0NzZUOUtRVWpvTEc2TXhCMGpBLzZiSTVxOExwUUVnZEs1WG9VblF2UC84Y0hBU2hJMDBLSlRIaFNZOTRMaGc1R1hhVktrdml2cDBndlVrNlc5emdyempHMTNhaUN2d2oyUjgvWGxzWUp6WlUzL2NGc0tHL0ZmMWdlZG02NjA1MUpYc2JuQU5HWnBmSGdBTXpXTFg4a1JWbGJvQXZxdWlJR2dybTN3QlUxV0loVkRRSTdldDlqQVpoQmRZYXNvQTFsZHBid285UWk1YU1vT0dWN3Y4QkdPMWFtTGxpcEtGVzVCVFVPM3hhd2d4V1MwMmxlencyVXZXeDRzOTRXUmxGakxZcHd3SzllSW5xWWtHM09ST2NKZXo2UXNzUWdBTEdoMVArOW9WdTBmWUlPUk4wRXNhU3R2bG5VNi9DRy9BVlJuQldHMnQralY2VThBazZhRWV2KzNXK0MwQXZrZkxuQkdEWE1EZUQ3UUs5UXV1RGVoWjdrWld3TzZCYlo3MWh3b0drRmpvY0RjZERDZ0dWUUJEUUcwaVN2bGRJNVRNSVZ6dkZLdW1heWFaZUsrUFUxeFNiRURFMDNXTHpmMGNEb2RWZWFRY09ZT1JrdFN5YXFpYTY1WGNpTG14MVQ4clRPS1JOc0VIelJMMytKc25tdGd6NzFkVnZPR1ZwL3NmUi8yVHp0QjZ5TEdxQkpwRzBFVWhZZkJBRmlQT1Z0eWxEV3ZjUm9jT3FvSmF1YlpYQnpsZTdJS2dGM2tCS3NNTlMyeUVxQUhQZDZYV3VDVUhJMG9vSWRUTWRyV2JQLy82VG1FUGRydEtqalpkT0NvVDVMWThVQnpMeDFiMEE3eHNoSDBZNElWUWlDMlcxaVFsajU3U1RNeDR3SkR5V3ltTlJMdWdScWc4SjFaK2tIYS8rdUxWM1FPWVFMbERYWkcxWUZsQXlSUUdRQTQyYkhhVkVuOGNlVnBoVTV6bkQ0NmZmUjBMTEhjMzdyYk13TFZuZ2tKUHBJbFhuOFFENG9yMU5pRUZSY1ZGYndRYmlCcE9DaTRORkZQYW5qNmp5dC9zQmsrQXFGdU1YbGNWWk1DTFUwRk1DblBxV2N3bTA5bUlhbHIrWCtaUHliRWo2ZHRpb2doZHJsY0pvd2VkblBlSEFnZEZveGRhM3h2U3hXY0FnQ0lkN1dROGYwc2U0alptdTlOME13Z2VaMExhWTNUZlFtQ1JyeWk3cDB3NG45Uk5raFhaYjQ4NHpJV2MxMkRvRmMwNDMxYjlQY1l1VTBocm1wUlM4MHlVOFRCYkI2blpoUy9TeEowUmxseVlOaG9zZlBaZ3Ewb09kdUp3WkJDRXJTZ1BYRk9oVlJHcGc2aHE0dDRySmplWUEvZ1FxaUJDc21EYlhYcWJiaGVxWmJMeVVJbldFRjJwSEJRTStKMkVmNEZ1U0NhVHBwVGJvVVhvWnp3T3NzeTU1NERvUk9LMFJzVTRhRU9iYksrUkFFTThuTWRIOHFZZHJaK1M4STdCVzZRdnh6Q09RdXlqdEwrSUhvMFFVSlhhM29IQlZxanhqM0ZRS2xkRjRXdktLbEx5OUxwWWJBL3FUR2hSRDlOVk9rTDlBSjZ2a2tsT3U4Y29iNjRUVEJGbHdUVUtwVndIbGVZZjJGTmprSXdnL2tWYm9pdFQwV0RFd2R0K3hzNFZJV0NhV05CeVlpd1FxaGxnMlZDMnB2bFZ2SGY1S0U2c0dVaFltd3ZrUzNvbGNiL3p4cnRXTUtMOE01RU84eXV6L0JITUI4c2RZMnJ6dHUyV3VhMlIyQ1FLSmtDVUhXVHFWOVZ3a1lEanhyd1NlS29PUENKa1BOV2c1RnR6Z2p1MjM0T1dGejU4UXlhSWc1UVA1QzNjRHhwV1ZXTTh6dk5iK2NUd3hCcjUzSEJIOG1ndWoxb0RKUHN0WndLeUdrYjVjQmFLZUFQQlhIbk9RZ0FBRVcyQUJBMGNvd2V6TjF4bU4rZWxOSEFLMTY4T29SRU1IZEpsZ2gxTTVUbytnL3BHc0FDdEhFdUowbmRDRFZESVkyTWhrRDcybGFuVml3dVNTMTRSd3dqYlBMV0hBZ2RGb2hvRzRKaFpCdDB4aERFQ3hOZXAzVWUrTENoSDFYaVdXRENjQjVObmRuZU1IWnNZS3ZUOWtTTGxqaTRqTkFYY2drUjZzNTd1blV4Uy94RlFjRXZEV1hpaXhadDkremJrRGtncE51TjZKVFhWcGQ5emFsVUYvWkJPKzRsUkJHeWhyWE5FbElZTTdUUlNkMHVHMnlJR2RlWnlGTlZndDZZWlNEVUVmU0Q0cWhiankra3RHVVpJVlFhOGpvY1VrU3lvTkIwTk1NeHFoaGFsNXd2VVlsYTMzWlFzdkxjQTcwNkRnclBwRWNDSjNXbXZYT01aaUdzZE5ERUV5d0pUTlNieXJ0djBxVW5aMlBIbGFnUE5pYmRXckRXUmJvVE9JTHVRcERVV2Q1dDA2YnZxTzQyZUhhQ1lTN2ZyOVNkMDFlZ2JlOVYzZUZuQ3ZPNCtKRnh6QWtQYnJsTFZScytNNUdZaENFd0dNQjBOaGw5RURVUmRQa2RMakFDTzFRa0tHVlpJV2hsbjBVNmowOUpRa3QwbURBUTdybzNEeG40R281eGo0cTFhUk81VDh3WUVUTG11U3o2M2h4QUl1Nm1SZzBycGJ6Yk5tM1hhUENFQVFUckU2bFNKaFU4NXlKV3dxbVVDNVlRanhybVF5QXFaL0dqM05KUFkraTZjSUc5MXRkUXlSMGYwWFE2V3Y4ZVh6UTllUHJJWWk3K3o2bGZ2SHFIeVUxUVBUbU9UYkJ4YlZ4UTZJS1dzdFhCVWx5RUZUanNRQ1JFUWw0a0dOdjFSY2oySmU2bWY4S0dCZGxKWG1qMWtsV0dHcGRONHc3OXBOQ0tBK21ZZlZ3emVhZ3VTV1VNZVh0cFNhcERlZEFyTWZzOWtSekFQT3NiZ2NBUzlsYTRSdzdXNk9xQklqQTEreFUybitWd1B5eEF1Rk1mbHJzRmpVcW1OUGl2ZTVJTnZmTE51YWd0KzNVQzFha1kxd1Raa2NKdEYvNVFROGl5RDZrdWwxMXhVZmdxcDBxaWlKdlNBREFNMGNXTEgwUUhqeVlaeTNwQTFKSG5XellRQ2RwQTlKSjZhd0F0YlliUzV5ZlNTZVUwRW1ZcDJoOUtQd0ZKb3I3V011cWM5N21pUEd5NlU4VHY3Y3NmK0k1c0N4emdFYUN1ZWZtdkRVUzR5RFdTTVJVa3ZIbkEyTkNTczIxNFRuTXp1VDNMRlBQbk1hY1hJaWlUL3pKWi9GdWJyc0NVemlDa3ZjZ01FcEVhK2hlUUNYU0ZUeXZrNW9ld2w1anVnWWdFM3hYMm5UY2tOZ1pkd3R1K2lDS0R0NzUyaWxHVVIvcTBEM3d6eGtxTm5SRUJzTlpTTExDcDFhb0RxN3BoSkoxTDNyWXFlRThPQVl6Nk05Lzk0dEsvYXpEa3FRV0pldXVQc3VORXdjQ2w3cmdDU2daczlvU0QwQ2Fucm5ycGxKb0tjVDVzK05rekRQNXZaM0F2UFVvVUMvcDFTSVJRSmNETFpTY0ZDZWNVem92UytsRjhkNzEvVXlGSGxST1RWQjhFRFdkdkxBQWh6c2xRc2RyOHE0QjhnYmhzUUNyNzVLZ09TaDFhR2QzN2RrVVFZeXhCeXQ4YXFXNzROcUQyNTZ0NC83bEdyT01mcTYrMFVPUzVHVXdCenpJTEh2eU9SQTRyY3Ura1VrQjZTMGFZQnpFaW9XYlNva0llTUFZSUJMaGdNa3ZnZ1FyUXl6VG12VW9zTWFwQngvOHdIOTc2aGZuQWhTQTRHUlhaUWdjRTJlaHJNUlViWkdYbWFxZytaOTVCVjUyd3lvZ0NzTGJIamdJc21EaDBIN0ozSGlEOEZqUWRKWjhMSHlDWnZ0VFIzaTlZR0tSLzRZZXJQQ29OZVRFTHVtRWtxdTJxQ0U5RGRhQjJmZmdneS84bDgvL2ZvQWtTVzB3QndMWTdPYUVjd0J6M213VzAwQmFkcHJnQnN1RzJzUTFCQ2s1RUc4cVFadzlEd0tOL0VRVGF0TVVlQ1kvd21kaW1XTE91M3JKK2lpaXFUS1FVSm8zeFlXRWMzby8xM3N5NlNHWUtxa1BYdTJvbi9LS1hMWmhGUkJ0RzNxT2RzM1J6VEs4YWRxNFFmZ3N3Q0NzMmpvWWRZUVczTERic1JYV2srZ2xqUlVldFlhYzhOS0QyeFJyTURyVDAyQWxUeVA3YU9LOERPZUFENW5sVHpvSE1PZWRTNDFwYUZjNjNxWGlPWjBBMlRhRDlxYVM1MmdtT1FJNEcxalBPeUgyeE0yWjAxamNiYWdod0RSWkJoWWsyWVZ2SjUzVCt6U0VQV2ZvMmsrWDFQWFpLMUFqcVhzR0hTZHFFTHMxMTJ6SFZVVHBnL0JaVVBhMDRJR280dzc5S0IvR0FZT2pCeXM4YWgybFhpNmRVTjdmV2RWZ1RvT1JyN2ZndFhYWkdDK0RPZUNnc3R3WWNBQXhyRFU3REcrTENHVXlCUU9RSG1zTVd0bzF6S0tUREZtMGtxKzVGZGRacGxBZ3NpdVhkNmFCTkRIWGFVU3NrTVRZd0I1L0RDQ0szdGxpa0xWNHhYUUxUd3BON3VFWklmWE45WGdsMlQ1VzZ4U2NoZ0tjLzdSQitpQThhUUlMbkE5eEVPbzBRY0MvYUVpanYyR1Q5eHZGU2pJVmZQR285WXR0UHAzUXlITzd3T041QTQ2ZXRtekxJQlB5TXBnREFWeDJjOUk1QURsM2M0Qk0veFU3b3FhWjB3RUlsZ083b20rNHFZVDR2STBRV0FTU2dheGJHU3U2eFJzejBYVHRtZFBBMlZPWGZQeDJkQzRFcGpxbnVWOHZBMElNQmVsL3RxWHdYajQ2SUx3TUJiTXV4WEtGN1NNS2lBRG1wSnk4QW9jcWZSQjV4d0tJbm1QQkFhZ3ozU0hLdDJTeXRJNkRpbzFVVnZqVVdrcjlURHFoL29aQXpUS1J6TDVOdjdHWEQzZ1p6QUVQS011ZWZBNFVmSmVhdHQ3Y2tDQU9QS2Q3Z3RUc1ZQSmlUYTY5eldGMld4bHpKbi9VdEYxNzVqUTY4NXh4aThKazhFNU1velo2T2FkVGxZUVprU3V4THJ1QW9jMjBndENIeHVxRnltRVFlTFlGbHZoRlMwSDZJR3FPQlpDU0JZRStBSFhTWk1PZTBaR3QyVUlxSzN4cXBXMXdUU2ZVUDBkUnRQOHk2TFFLUFVEQ054NHZRVXM5Q1pDVmpBTUgydjZ5aDRYTWs0Q1NXWmZpSVA2S0xpekl1L1B6VXVTdUVBNGJjdlMwd2JJMUNEeHpHbk50MTdWTTVOQkdyNVZZb2QyYTY0TkJqY1hPejBMQjdLMmFoNFZoME1vdWhHMkVVVXVYRUFtcnJQajgvTHlGU2g5RTBVcFRWSE15YkIvMXM2MGxrNlJPYWhwT0dEYzB2OUpaQVdwZDhFWWErOWQwUXYwSFBad2FKaFhndDQzbEhiVnRmNXJFb0xMYms4MEJlMlRzVnpFT0NJdVZiMW8yOUFvUmdFQ0dySU9xcDlJVXZZYW5xUTNLSDBobEJpYWxyT3lleVEvblZQUk5YcHZUUk1LR3YvSmFiUDlkY3VoK2dmUElMSEptY29zdk14QnluWGE4TVhBSkpqTEJuT1BSdEcybkJqdzQ1ZzhHa0dMaDQ4dnNOc3poN2kzckJKbytDQ2ROVVVkcnRIY1I5QUdvSTl5VTBGeG51TjgxNU5OWmdVVitRUUJUcittRStzYzN0WjRqeHNFUlNHaEUyRXFyZ3RqeU1wZ0RVcHRkeDRJRFpYV0R4ekZEVXdIQ291K29DTk5ZM3dRZ1dJUWs2SVg1UTlyZ05JbjNNcThTRTA2QkVBWkptTFd5WWtQRzdCcm1Oc0pyYkU3bmlBUm9nelZwWjY5dGRaZkpReTh0Y1JZVGZac3p6VVc2ekxyUENUVGpWa0N1eFdlQzhoeEZtQ2c1OTU3YnM2ak5teXdvWFVPV2gwUmhRdFpSTFphSTlFRjRWb041R3I4MUJ3UUhvTTcwak02czhkTFMralNWRmFRWTVxVk42aldkVVBJdXRqVzhVY01iaTdnTnpENWRuY3JMWUE0WXVPd3lGaHlBSmFpamIvd2lMMWpYSk5RNllhNnh0SVlna0dFSjE4RXJKZnQrWXhjLytwVFBwR3R0a1BBRkFTcUNvWVNKdUtCemRPSklqRzRva0hXY1F5QVo4QUVFRUpySjZoWVJnSUlXRS9ROFQyREFJSGp6RnEyMG4rQk1YbTNTVmQ5d2lmblJDb2h2bXRxWUx6QzVKc1RQeWpGNGJ0alJDR2tTRndkWllveUdQZ2gxbWdyb1UxR3Q2SmRWait2R0VNb1hqMXEvMk9WN2NCdGFhVjREZ1ozMHh6YVc4Sk8ydlpEQ3kzQU9hRFRaNzNod0FHS3NGK2dDWGZCUE95RXVhbkZ3ejdFekNPYVBMS1BHSytXcHBGZUoweUlQSVhPZ05saW1VQW9abTVkS3AweTBTM0NlWkFCSTF3UUExMmV1NEFjQ1pZMWtDYjgxakhNNndSRjhFRzY3eUZzQ1BUeU1wUm9XeUIwR3VtN3l5TTRoVzF5aWV6TytVemU0TW5VUUtCU2pCa1lUWmZsRm9QYTgvK0RVNFk4UVp3bjljamFORmZ6c2xsRExkQ1YrVWdsbDgycFR3MEpIckNIWHFkS1AxamJJVVpwNEVmMms4REtjSmd5Yi9Zd0pCekRORm5rb08xdDBFWHNQV1N4TGV1NkhJRmlpWktwaVhWa0Q0RTZWcHcwdGdYbVJCK1M5aEFWeTE5eFdSSVJ4NzFaUTNkVTVRZ3hEUkdCeGwydFY4ZHQyNXVxRStLNGRrN25BT2d1dHJPWW9tQkdoWVpDYXNnVVpsT0ttNU1UQUxJcjBFaCsyNXBmb29sVmU2aUFReDF3alVLUzhkbEhPTUhjT1RoMDBpSXk3WU5Sa0dpdUlXbXNSNlk3anY2bUVNbjExRFFwS3Q1Rmovd2FzMVlYOGU1bVVjQm92d3puZ3RjaXlKNTREV0JHMmFSRDYvWkpZRkt4RGFtZDNETVFKYmtlM0xjL3hDWGlhK28wRndwVk1ZbXJ3OUZxWCtySXMxMWhqYU80VkZ2RUR6ZVBwa2N0N0JJeU94RWllbGx6RktLZ21RMk9LcWlxQklqVnNUdC9MYjAyUFZHN2QxWmsrV0FCSmt4blRINks0aWJ2YUluNlEwZ1lCYWRyU3RXU3ExSkd0cmRIOXdhbURQcFY0aVFoNUdpdUlESEdmcUtPMFpER1JNRnR1bzRNVkRkMWdYazF3SEhERGc0RENYUU5FR2k5amN5Q3QxNnpzaEhJQWdqNVBwSnV2YjJBZXkwQ0txanZIK1JqSURrc0phbWlDVlNIOU5KVWd4THU0VkhDZmxvcktlQWlZZlN6VURGU1NVamk5VkYvY3B1S09LQWJrYzZXWFVkR09jL1JQeXhkRlNrWVNTbFdDd0JwcTE4YVN2TnlVS3J6VTY3T2lXRFVOZGZRY0FHbVVzMXJoMUxSNGxEWTFrclJCQUtTdWF5TmtLYWVoRDA1ZHdicEY0Q1dQT3BVVlJLSTRZcWJqeENXTlVONzNxR3ZRRmhPdC9Sdkl1MUVNcUh1WS8vRTBYc2JtUUtMTHJPRGtjZ0QvZDVXb0x5N3dHSEJyWmdTbTJ2dTVpTVNyU2prRDBqVExML203dEVwZW9FVUo3Z0ZVUU00N1dVY3RiTm93YlRDN2cyQ0RXZHNoNHQ4R2JKbTdMZ2grbFB3UHJZV0s2b09DcWlFaVo3NXhjRXBML2ltMVZ6VWcwMWFncFkyNUxsdWJQYXp3L0hrTUdzT1FkYi9CdnNZMHI1WW9UUnRFMFMyaURWWnVCdnJnMUxXdEVudEVkRytVd29ySW96WWNocnRMSTVRM2ZLc01nLytUdGtlMWZ3TzdaMXRhenJSWTlhVHhNallIcEVWMkhRTU9JTHBYeFRDbXpZcVB4L0tYOUtnYVNqNC9IUVBCZ3NBUVUrcXp2SnBza1AwS214V3l3Mis1MTgzRFh4Z002MVRTdnVGV1hBb05hcTlqRmg4eXgrTEw1Z1J2VERJc3dHZk5Sd0tiWWlJalZNV3VQK3JNZDQ4YmVzSFVMLzJuTGlBM1czeE4vRFJrYUxFYURHak5GRUVnRnBCdGJmSzlwbysrNHNjcGJSQmVHS0hHb3ptbmwraURVd2MxcUJWb3JzWDZrTG9FNStPc2lFQXRrYmhmU2lPVXRmUVN0Mm8vd0dpTmY3Tk1yTmVwcmYveE5GN0c1b0MweUs1andBRk0rbmtNb3liR1pVMWQ0MUZoc2RFVGhrTjlQZ2hhMUFtay9XOVkramRoSERCY2hWVEFJNElGMDlrbWxKTXBUMUJQcUxmNm5qNGN6SFdxYlAvck12bkI4aVhBa3F4TFV5VWo3MmRGRzBWL1pPVzd3STdBbEJndDlKbE5Uak5sVVJLbXdGN08zemxuODM0bTcveDVoRU8zc1Y2YWVFaWU3WkVPVWM0cFpSQ2VVWk5uN2RUWlp0RCsxRm4rSUxPTE5tVjFSWnRabDkwSmh5akpDdjlkaGR3VGZqQUFsNmd3aFZDVVZyU3d6NnJiV05tVXFnUUtsYUtEdmxIMEc4TGJGRjdHcHdrM3pYN0dnd003dEtpNGo4bkJWSzlqWURQK0szWmlJQTEyeHk5QS9Dc1FHTE5tTkducDJoRnBjVE5TejIrRW1QQVNzUGVwOTNzckx1dVdiZlIxdnJ1NlFZcG5lUTAzU0E4YkwzKzZzcmVxUzNLdEQrbk1KMTBvN0FJNy8vYWJnNWYzVmhnazE5R3hEUTAvMEcvVE9qOWtXNEFieXgvUjdVN1J1bjVxYjEyd0pBY0JKZmd0cVEyZysxTVhZeEZrN0p2blNIbE50ZkJFazZRa0syQTZpZFlUb0tRS1NCSktzTWF0Nk53RmsyMHp3bk9UbkhJbHc3Qkw1dVB0K0tSN0NpOWpjMEMzelg3SGdnT1hNWWtmTDhuaHV3aWZzcjJ4R24yOFlnMXVERElHTXEwd1JaNVJobFJlUm1UcTdkcWZuNFJFUG1HOENZcGF1N1RMYkhxNzZyYncwaDUveFkyd3B0K1lpeDRydnd3eHJyMzFTWDBhR2RBVmV2Zlh6SnZLZTV2Y0ZEK1BxaDllaGJmeExuVUZGNTFnTDlkemIrdktmYTV5NVpkUThmaU9lckZBREhwdE8zTWJhK0szby9mYVliVFUzRXpGNkFQQ2xoZ0VUTzd2Mkc0SXVtU2crMVBuR01SYUVwaitmYUw4NG1qR1Jsc1piNUlWUHJXbTY0UVZrQ1NVSUdmSzZ1K2ozSDBZWFUxOUpGcUd5dVowbGwvRzlzZFB1MWNxcGZFeU5nZE0yK3d5RGh6SVZkUkZkWDNkRFFVN0FTMmxQdWlWeEVId1NaNFc3ODF4UlZVM3hkbDdDV1NucVlEb1hhMjlmNExEWWJ3STNTYUhrK2NhMC8xb0xWNUVSRS8zdzErOXNlS0llcHRTZDZQb2F0MFZQYXE2WmZVbGV6OWRVdDBIeTBxOXhwWU1tcWs1MHdKYkVPb0I5WFZwK1RDb3V1RXhJakVJaEErM0JSaldpd2ZkbDdxWUNyaEFpdURad0JDKzFDVEpDcDlhMDNWU0JTUUlaY2dud0VRTy9VeVY4UWRhN3Y0QmlzRzRyOXFCUkNtODVML2FueVlPT3N1ZGRBNU1QYTArT3VjUDRwMTNxRmM4eHkrSTRpRHZ1NlA3ZXBhTXFTZjMvdGxBNW41ZS9YRFFLUFdtNksyNEFKaDQweDNkVnpPbXo3USt5bGR1TmZPZlduc3ZwVVhkcGR1K1Z1Nis4UCs1ZStUZVV0NzduRmN3OGFZSDFKMXZxSHNsQTJaUFhaeDNrTlAzZGoxWitFejVWU3V1VG5MZUlPNTd1UlRpZXFuOHFsVjdlMERxem5DVTcxTDVidWhKUHlWWUVWRHJRNmJrUFVLNTlyYXZsRi94SzVTYmZlMmVVNTdSdTM5VWZlQWZIZVdvVCtGbGZBNHd3dXduNDhCQk9lQkYwQS9hOVBqQWoySVFCYjB6TTl4QmpvTFE0VktZWWJ2bE9PQkYwRS91MkVjeGlMWjdXOER3R0RNS1FvZEhYWWJwVnVRQWZHY2JRVCt4NHgvSklIYmNzY3loTVdZa2hBNk51Z3pSTGNtQkFZNjJIWCsrakdRUTVtVURReDM5U0FnZEtvVXB5SjR3TzVJcFZiZE9VVzdIN0lLUDM1Q0RZd0VuZFhpakdBU09CWmpEMGtQa3lpZ0lIU0o1NmFoYWZGQXF2ZTZXS2NWRE0rTTYxcEVFdlk2YVdhTVlCQjBMR1BvNFJrSG8wSW1NSWNUUk5IZlNJbFozNjl3MndvMnprei93Tis5VnpTQTZKM2Rvb3gwRUh3c1l6ajg5V2tLSFEyTnZMRGcwdnRhNzlsYXBxWGpQMDQ3RG1QR0lpVEZ5NlJUc0NSM1JpQWVoandVTWd6Y2pKblFZSk82SEkrODlzTEVmM0hqWGpkdFdUdE0rQm5zaW5WTTkyVVk4Q05qczg4T1oxU01tZERoRTlzWUM4dXU5YTIrUkd2L1JrN0VZOHJKVkFjak5uZEFoalhnUTdhSE4vQkVUT3VxL0QrU3ZqN3FQWTQ4Zmx0eDRCVVFxNGdnZzFEUDhtTmNSL1o4akhzVE8wR2IraUFrZE5idkh6UXMrRkwvR0xpQ0M2YjNHbkdoN1Q4SWZpalhmeFVhakhRUU84UXhyOFJzdG9TUC9COGJOQ3o0VXcvTGpGaEJwcTZ0czIrR3p2cTg3RkVlT1E2TlJEdUt4TDVlZ0FsN3gxQThOWTZDakpIUVk5TzJQWSt5ODRQMkgyNk8yT1RTM3NFY0hSMTE4V3IzOGQvQ3cveVdsZnZLb3V4NWVmNk1jUkFjS2dOTXd5QjBsb2NPZ2IzOGNZK2NGN3ovY0hyWExRN01KZTNSdzVNVkZoVWY1TWNkLzVNaDdIbUtISXh4RXUzdjNCLzdMZ3hmdEc3eHVqdW9SRW5wemhBM1NldXk4NEVFR25ZQVp3NERJVzMvbUFYWDNHOTZSR09xSktqZ3hnemd4aEtiOC9UZ2ZzWlZTZklzVmxmMTNkdDFpWTgrR2U0dHpvRGx1WHZCaC9zOFJCRVNtUG44WVFySTJHUWVPbkFQajV3VWZnb1VqQ0lnMGgzWHk3QkREeVpxTU5RZWVnUmUvK1FOTWY5T2FnY0I3eSs3K094ODZpdjdpSDFyZEY2eTZzcVAxZ2gvN1d2bnVWOCs1M3FPSVNyN0IrMWRVZXVuaWoybmFIbit5dlBjTkEvZlpCN29mK3h2WFp2cmVPNy9BZHptOGNPOWptN3BpOW9zK0dpVGIrMmtBQUNBQVNVUkJWQUVPeHUrMzYwbzdEWmtTRUluelNWQU9lbTNUbTdHemxIRmc2Qng0czhLN1o3SFBNNlVsSlhvUGJtL1lYajV0UC85QVJibm5Lbm83YXZBZy9IdFIxS0lYVWlNOXJYZEYrUGN1S2hoNStneDZ4M3NhNWx4SDJMVkNDVjVyemVtOGpPYVRURGsvNkpMcjBMdHpWZFcyNmVBbHR0dTQ4eXM4ZUFzWEgvOU9WNGM5L0hiNE5GZlpjY0crSFR1S2ZENDVqQWZJWlNyZ0FNektRQWZud0RQVlhqMTZTRzFPbFBYSFY2YlU1L0FWNkMyREFJZEJKWXNTVFBXcmZ4bE5MS3ROaHgrZlhrQ00rSHRiL095WW0vdEhkSWowMDJvUHEvbTd5KzdFS2w0Uy84WW9aNzRFaFU4NmZqZ3EwaWR3SnRVOXF4SGV1b3dzaHZlRmRieWozWHhzQmgvQjJGdmxEMGhFeTEwWUEvZHp4YXk2L3FmUnRJYTNnNDJOLzBKS084RG1mUzZzU09PQVQxSjRvR3VEaVQ5UWt3dzQ0MEJmRHVBbEIvTUFhbjRMY2Z4VmdtN2lyWEI1K3FZTUp6d1V0bTJ5dUJUMU55QnlMYW1HVmlqdGNiTkpYbFQvNnFtbm5ub1Nod054K2R1NmF6ZXkzSHRVZDVPUW43ZmZyM2kyNnRaUk1OSFNkRS9qODdSbjZDSFhIVjcvQ3hTbVA4K2s0b25YTFdxSzFIZ2xmUWlxaWc5dlZuR25Lem9PbmtCMGlvMi9uZElPZ0xQUHcvQkxTdUhYblJRTCtTUUlEM1N0V1lJUDFDd0R6aml3THdjcStwR1BxVzVEcTRCY2VUT0t6dGtWY29NK1dpVHBZVEdlbS9ZTDBQaHV5MHQwZFZzZWlrbnhnZ1hCc0srSXVXMXJuSjBGZllWRzAvUThvdmZrNkdPU0lDZzZlMldPQVBCS2g3bW84bnlHcmRBSDhEaTE2dlRwbTEycDJFR0ZnVWRUYnFmaDR1TXZ4OXM1elFoODVrdFB1bWtLbjB6RjRKZENGZzRjbkZrWjVLQWN3Qnl2TTJ3RjFpdGxMcEI1bk9mUE1kT3RVUXlVSlRNYUFrWHBnaE9NSGZrS3ZIeE5NdmF4S2QxZ1JMOGRzL2MrOGJTSWMxSENHTkFGZGZUYVdLTlZYMjJXbHBnRThtdk9HZ2VnSVJ2MzB5U3NIWFh0dEZkUmNmRGNrSDdpNHpmdHZ1WGF1UkFLdnNVVmZoWXp5U2VMZDlETWhxZU5CMjJUd1dVYzZNT0JpcnFtSVdybWFmQW1MWTBGZTdpMTQ3MEFEeUIxRGV3K1h6a2xiNUk1WlVJSjhDUXNtQVkrd0cvdVQzNnJWL0lXWTRzUSttdWViNTRsTDdXR3RHdlpKY3QrRVhXbEtpLzlYemJTamQzNnRZNkJhSXFlWStXMW82N0wxelNiYXUrOGd5Y3NPc1hIZjVaOGhhQ2RmTUllSDM0VGlremJGRDZabWtFdXYvd2xnc3ByOW4vcTY0TTB5V0F5RGd6RUFRaVJFWWh6NW1WUWxYazB4TnB2bXJmNHc2OThnMWt0cjR1YUZsMEErL1k3R3JKaUFaZXQvakE0QnI4OG9ub21kczFqbUVyaXI1UkU0SFlzRlpCTk5KbWdaemNSejVEdE5IeU05Wm9ZNkFXaHMwQkRBQXJ4YmphVWFxL3ByaEFYTU9OanFRN0h2NUZzaDk1MGloOExTT0dUZ1BhL1RxdnVDcURPOFBmakhwVkI5MitYUVdRYzZNc0JpT3VjQnNMNlNWSDFHWDdldVNNTEpFUkdwbjJFcFhiQklKeTBIek5zbW1mSThhUzBXTUZ4TDdndkVRNmdwbm9tc3l3N1dEYndFWTlEZ3FCcVJ3Q0NKLzQ5dmkrTk5YbVNtaUhRS2FPMGtDaHVTdW55RXU3S3JtbkJ3VVB0V1lTSjhiZVQ3UXd6T2Y2d0JxdzJwZkRKMXZYTjRMK2hmK0UwalFMZWlLam52dTB5Z0l3RC9UaUFHUzZySzZiWkxzQzFCWXlOZHQzVWYwRU01dDZxUVhqV3pzS09zU0x3dVFQalVTUzg0SDVFZVBYK2pqcmswRS9CVVFUZHBLMVVuWFAwcG9ZMXl0Vzg0R1dEeUQxTlJCVWNiUVJaSlVna0FLeHpwclNwdFFndW5JQkZ1SUx4V3lzZ01mNTR1NmJvRkdESnUvMEd4cG5DSjkzWklMOUU5Zk5KcllEZW90TzFnelROWURJTzdNc0JXUDh5dzJFdEx3QTJUd0UvVERrVDk0Tms3eG9NeU1vNkh4VnNybVVzQThqS21nYU1lOEdtZWVJeVUzcGRvdXhBQmVqSW1PNndWVmc3VFpURmVnRWlDR1ExeXRNYURsbW5vVkZDa0ZEOEFKZ0pScEhSNGdyNnhRL0FzUUVaQzA0VDdEUCtsSGE2Ri95aTk3cTlRU2JKSjc4MnlLY3dCcWVLRUFvOEQzcnhRZkJ1UFFEUGJqSU8zQVFISUFYYnBubGVoOWFhSlBIdWJlaEdNUkJNd2JPSlM5ODJyYkRrRzBQNTludldkVm5jQ3hiSStMWGdORXE4YXJCNzZDK2pxQ0MwUDBGdFFLMllJaXlFMjFGdEVjVWRaNzdBMXBFMkNCWm9iVEJGUVR4VTJERUJ2bzRpU3VERUdtZFN4cC9TenFvWDBpK0dIN3A1a2s4R2JmS1N4aGpvZ0J2UnFTNnJzTTFrazZ3azQ4QWhPVkJXMXFtdjZXeHhDNmlnRHVpaWMvT2NvWTF6dTVZK0t0VVJWSUJkUEEwY0lveHJKbXN1dWZEVzNPR2dZV3I1d0lWdHhURi9ncy85R3JmQ0dCWTVRejhOaW5RVzU1SHpRcHBRRzRzbzRkUXlCSndpUHhzVkM2WWM4RGF5aitJbFU1d1lmNktkalU2aVJUd2drdVFUZ0E3QW1POVg2cTdKSzZTMjZvYWU3Skp4NE9ZNWdBWGJybHRGYlJhL2VRNW9JVDByR3J0UkRMaUIyUzFlOUpUZC8rTW8ybyt2QjVRZytMWVZGRXpHN2sxbHhWdXhBL2hCYjhxV0lHblI4a3ZhcElwb09INUljOE1SWjR1bmZocnRVVEZ2MEtEaXVtQjB4Y254eDl0QkhkclFLYUtMRmdmakFyRXhQdEdaNVpCUnB0TjB4bnlmVXI5NDlZOTZhQUQ4TjFuS09IQXdEdXpTZklPMDJvbGE4cGJ6SGJzTUZxMDlDNVBZbUxhUHRheTA4RjZhdXZLRFp2THlwZW5NYUYzY3RQRUdId3lodTFRQkNHRDJ1NEgrQ20xdHNwSWw4bytHSUgyTjIvc2h6Wm9qemkvMnRaNFhDZkdMZTR5L1liVWx0Yk5QS2lRQ0lpWFFGdktKWEJVSnhBVGo3TUdZaDFTM3E2NnNCS0J5QStSWnlqaHdNQTZ3Q3NEOHRaUFdYOEtjWm5DS0ljK21iTzdQZi9lTFN2MnNUTDJJZkY2a0s4OEpTdGJkSFhJZEcxRUxpaWQrUDdnOThBMzBWOHdIZ2RWdWpSclBjVEY3SGR4QjBha052NWpqQlVJQjRwNVdORHNTTWlUbkNOMGx4dThBS0p6QVhDVThpWUJJa2s4SFpzeEQ1VjRhQVBaSGxqSU9ISkFEUEZsMzNLVDFsekJ2ZlhTS29XWTd1UHBHRVJaYzVURFBpMnhaM0F1R1RieGtLNGVZYWJxdE80TzE0S2hGU1ZuY2VOL05MemtsQVJYaTBlWEZDeEJVWEJNNjdlNG9qQlpKd2ZpOWRuNC9pWUJJa2s5RW9VZUE5Tmo3T2xQcCtlcGVJUzI3Wmh3WW1BT3NBZ0F0azlEYi9jUCtzOFRNUE1YUXdSTDc0SU12L0pmUGg0czNJSFNxeXR5TmU4RTRqV1ByQkdZWTE2SU5zZ3MyckxRMnFoL1JJYUF0cnRsd2JqNldTK3Y1Rkh5NmJHQUFMZkxTa0U4THlBbUJUdXI0L1hZK1F1Z1gzYm5RbHVRVFVWaVY2Z0d1VXhXbDFKOE5BSmlCWkJ3WWxBTTBMVGNOc0xmN1I2RXhNMzg5eFZCeUZrT0EvMzRnb1NTUk1FeHN1KzNHZ1BEUVY0TVdRN3BwV1VVbENJTVNtREptY0kzQVhiZkVGWDI2UE1PSDF2dTZRWW54aTFJcHBZN2ZiOWYyRUJZY0RvTXF6aWMrbzNBQXhreVYxQWV2ZHRSUHlXQ3phOGFCbStjQUpyaVZ6cnkzVkxxNTdDbUdzcmRyRm5SOUg3QlFXdEdsa0hqclNYUEpCUnRiREpyZDdBMnQ4dHNCRXF6STFxamhqWDRURyt4WWZ6NXcwZkdpSTlmYzkrT1hYYndBdHYyYUFVb2Z2OS9PY3pMb2RORzZ3ODY1R0ovb3pJSGRlNHlCcHR4T2w5VDEyU3M0SFp6WVYwZ0J6b295RGd6R0FjeGZlOUMzWm1XWUFta3lOL05PTVFCMkt4M3RPMXVvczdMaUhhYlI0R2VVUFVxWTN2NXdwYjRKb3pGNDIzWW9nQ2x1b29XZXUrNjU2SUFXd3dYUXZoOWZjYnFoMlcvOFhqdm9KSWRRamgzNVl3djVSQlFPenBocG5GVlltZHlMSGtVbmNkM2k5NUhsTXc0Y2hBTVFDQnRUTDNyTGxuT1lhMVl4MEJLNzJRTjU3dGZMcURWN0N4QzlVRlVVbER1eDF3UEJZWXJKMEY4TkdsTEppaTFwU3JUUWQ5ZWgwb1E0bUVEbVhDTTEyWEN5N3NjTHdKVTVqYkhIK0wxMjJBUndDT01CRVVZUzhJbU9HdzdNbU5rV2ZjZVBEZ2d2NDg5WjF5Umx2eGtIYnBZRFdNTHN1bFZ5MnNEYjA0WUltRTdJN2w3dDJlRlV4YXFOUXR3TGJudVMwUk9CVkF6K3ZnQTZGaUN0OURVc2dheG9pZlRkOWFiVFkxQlZhNjU5dzJrUEROK0tadGthQkQzRzc3WHpuQWFLOU5tWWcrc0VEMTg0UHRFYkRKM0s4SUdTK1Z5Sjlka0ZESGltMVFOMXNsVldrbkdnSHdjZ0JYYWlldHJBMjlOMmlvRkVZQjk4YUdPTys3YnR3bW5BZDJSN3dXOCtkZStkVmYvZTVHWHJESjNGazBUbXBSVzhHTStYcDlLd3BDU0JBUlR2U3FObFIxd3ppTWQzM09nd0ZCRk5hQVBwdHNmNHZYWUZ6NUJBUUVSd1NOZjY2dmhFTHh0WkRDdnBMcFV4c0ZqMm9ILzVZV0U0V3VLbUpWdG5KUmtIRHNRQnFBQ0pkOE96dG9lRVBJZFpLNGJKTFQ1bG16THpacXhoc0NOV2hEMVorS3VnUmNMZ2NXbk5WYTZVOXVhU3hOWlV6eFIvb0FCaUVTdENpZlZyK0R5ekpzNExhWHBSanFpanRjRmIxcGtLcCt1OExWRlNLaVRKVTNoTkR4eUJsUEZIWHJ1aVJzZ25yQ0duaTR5WFdJZVU0TlBCR0FQRlFYak9zUjNXampPVGU4aCtNZzRjZ2dNd1hXV3RndmpZT0Q2S3R6VTJveGcyRm5HYldIUlJOcXZzYS9LYklwQjRnejgzbmlHSndhcXJVMnpCdm53RFM5b0N3d1UvQjNoZkFNUWlGazBMU2lDRXBuckRXNTF0SVozTFlYM1JXaVVDWXZHQ2JVTVVkQ1FSZVk0VVpkcjRnM1ptaDZGRUNORndHeGVjQVY2azN5U2ZEc2FZWElzLzU1M25VTWRFeVNwcndwMmxqQU9INXdDVysxM1RHbUpQazUwVDV1Kzh6a0dvU0RFMGx2RGp4ZFYxSlg0eGthVlYzb1FWWURCclQvb3NoeGsrOFluSGxQclRUM3pDTnRHWnlqeFdXT3VFeENvSHU0V0xmejJFaFBYdFNpRDRScWZWVXQxOGFEZXk4U2YwMHU0YlFVMFhMMERUS29BS2kvaEpHNy8vV0lCeEdpYllYU29JRGd3VUtZVlBCMlBNQkdIQm1hVk51dWdieW1VcDQ4RE5jUUJMdjZnQXpQdDVRWmFYK1VzMjhScEtPMVg2Q2V6UENUb1FUUDZ4SU1nYlJ3S1NxUzJMZ2pFdzBuYS9aMkVVbkhXaFNLQTZlRUxuVHVCaGFsOGpjbHhKMGJyNnlLMGI5RkJwWXZiQXhpY1ZjZW9HVi9sR0VPUjF6c0IzZE5QaU51NVR4by9tVnRGUWxuQ2ZZdStrWVhCTU1LbzBQcVVmQzlpZk1RVldTSWEyN0pKeDRPWTVnTFZQSkxqaWxrbzZJRnZYeUpIYlJvNk41YllMbUtIb01pMmhXSFpaUlNBYkZkUWlYY2g5MXBtZExiNVAzZjArQjJFNTQ4bXJoanpncnp1K1R3MmZCZHREZkJEY3dyTFh3azNQTWxvdkJDcHRrWUNSWU9vczRYSk9HOVgrWXdIdVZBUVFza0MzVmdDWk1uNStSOGthNmlnWk80cStXMEQ2UWxzWEYxZ25wZkVwL1ZqQS9veHAyaDFONmlOTEdRZHVuZ04yVWFSSnVpNzRJQjAwNTVFYXZKUnFZM25EZzRoeXJUVlVROXp0dXRRd09ValpOcXJNYTBpUktkaWdPaFhyUk8vZFBNQ3V1RFFMcjhHeW5Dc3ZrT0RaQUtFbjA1NXRZRlFhNFNsb1U2ZTJ5RWhSc2NVWi9EamxnZFViaWlYaXR3TkZLZU1QSGljd0NKdUxoS2RpRkZDVG5aRTBQaDJHTVRYTld1b2dTeGtIaHNLQm92amprSFc3VkNKUUoxWkFpM1BhV01ZOE5vb0JYVC9jbmNNdlFtNDJCRjh5WHhSQjQzbWl6WDVZcEsxazE0R0tkV3JWNlhGK3NjbWw5SUJYeUp4cmNYbHZuY1ZhU29xS0tjVHRsTGZ6MmJRdVRsVFRHcTIweVMxd1YrY002UzZXZTdwRFV4SmhmZ1VwNmJ2NCtDUENVaWRJSklPd1VxV2JrdkZ5U255WHhpY3lLdzdLbU95em9zVGJMQTJUQXh0bXNhSnpkV3l5TW5KNHRWWE9ZT3JTTnRRWk5wYXhKRzV6S1g1bVdpK2o3Q20xVjZVcjByUW9FN1NwVWtGeGdYNlJVbmEvYzJRbEgvQkpXY1lWL0tBbks1TlQ1WStnenBWQWVOOXZnRDEzbmNKeWM2YTR4cWE2WHVENTlTTHJwc0tMRndETElrcTFwWkF5L3FBZFZBQmdEVUwraGdFWXBEVmtHcDhPdzVobDYzWVpXck5MeG9HYjVBRHNmNTc1N1J2ZVVrbnI0QklqYmovQTlWb0VJRCswSk9vSy9jSHhHU3RRVVVFTWFVaFFGVERUc2dpbmlmckVCM21GclRPdVEvL2tQQ1d5ekI2QUsya28rMGwwenlXQWZhNWRkUFRaWkFOR2UrNjk0Z1ZneEFKQXlXWkJTbzQvYUZmUUNLOFpXRDVTMUdCTkNZYk9jU2wrTEo5U2RXQWZ4alM4cDZBRVlYYk5PSEJUSE5qaFNmV0VlcXVMYkFOZlJRdjdyTHFOVjgxU2xmczRiUU5zdnlIeVhubUo2WDJtTEVZRUZzdDVGTlprN3hyM1ZRTVVYTEJpQi9lSHVLbUo1Ukg5dG5ZK1lJeHJDY1RLcjVVWXNQcHV2aGN2MU0vb2RBeVlad1NkOGF5ZE1oays4bTJ4bFBIN2p4Tm9oRVdOc01DT3dKU1lLU2w4b3YyTGF0cWc5MkhNK1R1dEtrbHJtWlZsSERnNEI4NnJxNnZSKzlUNy9hV1NsaXFPcG5mdVFseDlNOEx6YVp4eUpTTm9sOVNIVFUrWDkxWjBWY2RVNFc2SFZrNzN6VUVZR3FzR09yaUlEeElVSHV3RzdvdnUvbFAwblExS0tLbmpNdU8vWHFjcFVMeUpxVlVFWUU1UjZQQVVSUkNvZ1hjMnN1RGlCWWhYTE1IWUp4OERLV1g4ZnJ0SnNnSW1EY0lMYkJJc2YwdTNqTkw0TkVMR21GNnpTOGFCQVRqd2R0VnQ0VlUwL2xJSmlTaXJ2NDl5OThHV3I2bVBSTXNTdFRyTHI2Nzc0NmZkcTJ0d3p2ZVgwTW5qTytyRnRxL0xXSnNmTDkwbDk0aWlTVGE0dHQyQjVLRDhJRGYzcXh0UUw3OVpVVDhpcmJqazR4VXZzT0UvdVE4TllYMFpIUFZabmFtOFVqZUVPTnFLaG5HT3FPWWNJbmJ2bFM4bjR5UUR2YnpUSDcvZkRpRkFJTlNXUDNaTVZEMzNObnQwTW8xUG8yU01zT09rWDcvbkQ1LzNsUWRrK3AzMHdSeGIrdC9WMnZ1bklMSk5sRDZoMU4xc3ArSVZGUzJ4WnFQb0QxQmNWdXFyYmpEVEpkVjlFRVd2Y1VXNWlycW9ydXZWRmFYbjNFYWRnMEd1eEpHMm9PamdOOHRLb2ZldVJ4QjJBbHBLZmRCMlQwT3pUME5pMGQ2eW5UeXM5dFFOQTRlNDM3eFVORDM5Z1lXL3BiNHVOY254KyswaUlDd0xRanpYM3kyckw5bVdLWHdhS1dOc3h5YzY4eXlFbzkxakxDZDZLTWVmK0tLMzlCRzF0MzJsL0lwZm9jenNhL2ZjUkk3ZS9hUHFBLys0U3VXU0p0NzBnTHJ6RFhXNXBldlUwK3FqYzdaZ0krVllBQ3BOeU1DQ0hUTHpld21DM25tSGVvWDNPbU1ZK3hmbkxmTDc3ckhaS0xwVWZ0V0szTjcrY3NsRmt4ZTNiRDZhdnRmWEw4bnhlKzFDaE5GYnludWZjM2lpSko5R3l4aXY2NU9iYmJBSzJEMjVBemhKbEhzbjZJWk1kZ08yZEVwQ3dNNnBpWlQ2OFMvS0dOUDNQNTc5dVNlaEJCYjZ3bVVBUStDQUZ4RWZBallmUmNlZVFmWkxvek05L0lNQWFLeHZNc1lNOHZlMlBSZHRFUGdNNXBBY2dFOHJ3ZXREWXVqWnJLVzM1MTRmQStBTnZXazV2aE9ydkNWdU04WU04amZERjFnWkJDNkR1VWtPK0Nmb2JoSlZ2TG5lL2VZdmNQcFZmR2FRSG9xNVpkT1lNK1lKczErOHovODdBQWlkNTl3SHcvR3R5dTE4NlBnU2wwWlplQ3dnRGVLd1pRakNyNkx0aGhiMjZhZm9CZ2tIRHJad1FtK05iMjdKbjNGblRDdmRBZlQvNndGQWNFck5Qb1hpTnozMmVUdzNldXhwREFnczlEaXBGZ0FkNmdZNzU5U3VNOCt0ZCtRd0FIYm9vUXgyTnJuMGx2d1pjOFlFUnpEUy8rQUJRT2l4VGJ1bG00N2xtSmJDZ1ZrL3BxVDVaTDE1cjJwdU95TWorTHgrR2tjZk1NVEtaODdvbjZJTVB5M2tFM1FyNWNlY01XZmRteVI2L2FzRGdBVEhObnZoT1pibEZlL0oyMk5KSUJPRkIzck02M0d4U1Q4cVhjdkhacU9DZm1JQVBhcTY2UnYyM1ZsN1d2ZjRNbWxrbEkwNVkvTCtLYXgwSmc0QWdvUG0vZjJKZE96ZjVkTFJiYkVOYzJCTis3VC82RUlCVU9Nd0FHYkttMHc0VEQrMXpia1oyaE5jWHVEOHJma3o1b3pCNUtyMytXTUhBTUdaN0pONUxBRDI3cWkyMlBwdzlVRFZDTGFhVUF0eWN3ZHFlZ0RnSXB6K1pXTnQ0RnkrL0tPVmJuVGVQRkp6QUdUakJEcmVqTUdVNnVjTER3QkN6NjdNbjhRL0hkYkxkMDRBM1JWeEJMQTR5Nk85d3lmN2dycHhiM2ZGNEgzMnhlZXU2ZXhsOVVMMWt1SDNkb0l3ampkakJ2Q0ZCd0RCV3gxTzVyR0FRZUljeDJDdTdrakVwdTIrQmpBQ3N2NW42My9WSGRwell2ei93a1h2MFNKWGZ3dmx4cG94QS9qQ0E0Q2MyR01Cc0Y2MlRzQlVicXVyYkt2aFk3V3ZPekp5enl3ZFdWY25xNlB4WXN3QXZ2QUFJUFR5bXBONUxHQ1FPTWN4bUorbjFjdC9CenR6bDVUaVQ5VWNEVVdGK2FQcDU4VDFNbDZNR2NBWEhnRGs1QjRMR0NUT2NSeW1hQkhiOUE4cTVWNjRjUVJFdFZlT29KT1QyTVY0TVdZQVgzZ0FrT3hZd01objhsdC81Z0YxOXh2ZU1mSit2QTRxWGo3TGVod1lMOGJnQll6OWZPRUJRT2hZd0VrSXJIdC9vOG1XdmZmT0pHdHY2WktwVVIxQk91bGNIVFBHRE9BTER3Q1NIUXM0NmRNNmhmN1RKMU9wcDR4a3lFVmp4cGdCZk9FQlFMSmpBVU9lWmNjQlhhZDZIS2c0aGpTTUdXTlM5dndmKzFyNTdtL3dGcFJtZnhKayttdmxsNGFoSWxnS1lVSDhueU9rcjU3elM4TnVMbDM4c1ZXdWZmeko4dDQzRE54bkgraCs3RzljbStsNzcvd0MzK1h3MHJtUGJlcUsyUytHMU9wU3ZFL3Y3ci9UV2J5dTJtdlhsWGE2TWlYTzhSZi8wT3ErUU5NaUNHN0o2NlQ5NXQ4dE9memVneDRqeGp5TkFMTWsreDVwdkZoUjRlMnE2Z2FMYXpySVkyVzhzeGI3MURuc1U1blV6MUw0RENPOTZ1a0F2eHY2Nk9WRmRZTndmUktBNWlSY3JxUHdUbGhWTlYzZ0tWYTg2SFViZDM2RkIyL2hvdHh6R1l1OENHQ25xd01lZmp0ODBhb3NnMGV3M1luOGU5RzBwZlpXSExaYk5GZGJ1MFVIM20vWVk4UVlKd0grb1ZPOHJQNk5VVzVaUDVpV0NvTFEzK2VpcWRaSG9vNWIrU3Y3UDIvM2FiV0gxZnpkWlhlMk5lZ0cwdjFoL1NtSVNYWFBhb1MzWVMvaGYyaXJMNnhIYjNmdnJUdS90OHJmbElpV3V6QUc3dWVLV1hYOVQ2TnBEVy8vT29qNjFiK01KcGJWSmhkZFNHbUhpcncvT0N2eDZBRlI5Kzl0WmFHd1gxaTNETTB5UGdmR2lERi85ZFJUVCtHdG45ZHgrZHU2alBIWnFrdjVpUmF2dDJrZ2VQZjhod0Z4OWdwZXBFQ1N5bW4vQTRUdlVkMU5BanZQYjZXaFhOZ052bXEzanBkVTRnR1ZIWDVJcFVCaCt2TzgvdVBaMkMxcWdOUjRKWDNicllvUFVsWnhweXM2RHA1QWRDcXFLNnZJNVZyZjV2dDJTanRVekQ0UEF5OHBoZCtuZmtnM1JKdlNIalhGRGtkVmlySnJ4b0Z4NWtEY0Y0Wll2NFRIKzRqZExJdUQzRy9PQWJiKzJxbUEvUThRd216WTFrenNMT2hydkJ2NllpVDZnVjZaSTRBTDlEUmNSWDk0cW1LL2E5MnEweUhFWGFuWVFZV0JSMU51cDVFL0xNNURVeDlZTE1mYmFjM0F3SEhyNWJROEQ5UE93dUdhbTludm1ITUExdkNXUDhTaTlzaXhSdHBuaUdNZ2VJR3RsdU1hRE9tcWFidi9zWUNPVVNjVFQ0czR4N3Rwck5HcXJ6WkxTNHdRajhOdG5UWFJxSWJvb21sNm0wMUhYVHZ0VlZRY3ZLRUVYOGNveStPL0YxZ3htSGJmY3UwNDZLRGg0OWJMam55UjZqU2JGeFpwbHNrNE1LWWNhRnBKNXdGQ0RMVlFrY205cU1jY0Eya3E4K2o0T2FpQUZjT1d1S1ZnaXZVRmxmT2N3emVIc05vakpib3BWWG5wLzdLUmJoZ1ZheDFEU0ZQZVg4VkN1YU91NzlpS1BmbU9MT0FYQ1Mrbm1oMlMvbDdtV1JMbW9KMzlhRFVkYXRRVW1iWlQ4bTZlVStVc0htNTRrbDNHbXdQTDRkc0NkdHpEUGpzaURTRUloTWJFOUxEeTJ4ZHZ4aXlGa0djbGllaVZST0RpM1V6UUt3dndPaHhqWDlBN2E2L1JtaytwSUJRV3lEUUhDbmtjYVVPcDlocEJjRnpBMnUwZ1VFSjUwNnFPeW8xa08vU21VOXg2T2EwTW5wUDYxSk1NTEx0bUhCaVFBNkV2REltd2I0dGZsdFUzQk1IYXY2MXhROVpFR3VsdEFmVmVQV0xKUnp3T0NRRThqVDdSRGUrMDRoeXllUFFXRXEyQWVvNmJMOVBxWDNZVUZodzhTTEYwdzlSWVlIaUs2YTBnMTA2Mm16TUFGSDlZa3p4ZG0rWVczbzduTGZnUVdUN2p3SGh4SVBTRmE5N24yaHY2cGZMMERDREM4eloxbEhqTFdLcGx1YVczQmF4YmtGaW1MZW9CY3FVbExOSE42V3RvVThEU2I1b1NaTlhrUVlkR1hkclVXZ1FYVHNBaS9yci9pdU95MEUwQlJnS010MnVLVGtGZFBoWUs2UmcvQ0ovckVGcTRyK3duNDhDWWNnRExwK2NMVCtEYnozYWdrSlFxM1lRZ0VFNlJlMlR0Tm45b0tWZ2NwcjB4RnFBemVGTXcyVTJlMW5ESStvSnBpVmlrK0FIdVhTUmtERURXcmVYUmRpczR6SXBkMHhUQ2E5ZnZBdWRTMmhsWU5qSHE5Z2FabGlFQi9hejU1VmsrNDhDWWNpRDBoZUdOdTdVUEttQ2JSaDJDd0ZvWGt4dkNKbklYc3hRQ1pzRnpFQzNUVmo5QlZjbHVhb3NvN3JqbEc3NkR0RUVnVDJ1REtkSk9xTEE3ZW9Ddm80Z1NOaEhYT01PMmhCQVlsUWcycFoxVkx3bnJ4WTd1OW52V0RjTHNrbkZnbkRrUStzSTFQN0NPUlhtSmhoNkNMTHN0QTBqeWd1Rk5hQ21FRE1OaXZXaEtjci9HbVdRM3hYbFV0TndDRDdXeHlLQmNyR1B6L0tVN1ZFaWZnTGNtQzRxWlZvQlhITVNqdk4rWmFHZWprd3p0MUFGMTZCa1pkSnVsakFQanpnRXM2bHR1akMzbmdkUHhYTDJ5aGlCbHQvVG1aYTh2YmlrNGhKUkRpMnBZMHZKTDJ0VE5tK2R3THMrNUdOR0dJOHNXVC8wMHNLQmkzaUJEaFkxUnVHSW9JK2x1U3Uvcnhkc0ZuejJLdnkwQXhQNzRla2h0ZHBkeFlKdzUwSFFTemFlQkpDU1BNUmVOQ2tpQUNEOXFBeDBMZ0I4Uml4VEMwVS9waHR4OEcxb0E2cnJweGkvbWVNR0txVUFvd2pvTERVc0tYQUxUM1dNdHF5M2k3V3cvQ2V1bGhPWlhmbEJHbUYwekRvdzlCNVpGWUdpa01LYzlzN2hpTE9vNGlBM0hRVWNJZi9KdTFaWWl1Y0tJc0MxMFdYbzM1T2J2U2lPZ2xyWFlMK1o0Z2NBZ0ZHSDI4UDFpVUlMdWNuLyt1MTlVNm1jRjFBY0krZ25qSEFCZmhnb0FodWU0bGxrdTQ4QlljeUNJNUJjOFU1d04rQ1VhZXdEU2RCdHhVY25KTm9yclBmamt0OUFnNmQyUUFsb1FIQ1duaTZCQ21BeGQ1Y1VMRUlwWUUvaXlIRDZLYWtyUzFUZEtMYTVlTzcrZk1NNEJ1RWRNNnhkNWJiTnN4b0V4NWtEZ0MyTUp0T0gyaUU3bmJOSEk0eUEyM3U0cERMUmM3OEdsb2cyeUMwQjZONzZiNzI4d0ZLeHZqL1kyTUlCODNsa2VvRlZPQ0hSZ3lUejQ0QXYvNWZPL0w5M1IxVy9uSXd6akhBQ2tBd21jcXRRc1N4a0h4cDBEa0IzclQ5TlM2ZUx3NUpxclRZdy9CQ2s1a0FHUEJRUkltWjlCaVhRVGQ5Y3RXVVczVmNqSEFxd2ZYM09XQjN3QzBWMGdjRGY1ci9rQmhiYUhzT0J3bUViM0s1M2s4RU1TVjFhU2NXQ01PSURJblBXbmFhbjBiRzc0NEJ5MFM0QnNtL0ZEN3F5d2VjSDVHSGZJbUpBV3VpcTltOEJkOTExMHZNREhvZlFEQTh2TzhvQnR2MmFBeXA0N2tkN09jekpvMXlOdXZkeW5WWUI5QU1vaHlYSVpCOGFQQTk2UkdqNEdLUHRwR0Nsc1pBN2pCU0JrSjI4YU5vVEhBdHlSb3BCTGZndGQ0MjNib1VDNkNkeDF6MFVIdExjZyszNjhGNk5vdXExQ0VMZ1ZVa0IzWGp2b0pJZFFqaDM1TGQ3WllpV3c1cGRsK1l3RFk4cUJ3QmNtbTN6RkRoUml4ZjUxQUVMN2Vhc0daTVBKSFZadEd5R3dDSFNHa0VvTFY1THNKbkRYODA2T1lXdDRxTDArL1hoQjBlNHlrb214R1NNQnQxNjdnTllnemlITmNyOWVCaGJyY0VoeGRzMDRNSVljS1BpK01JVEQ3dkx4OWhqTFhrK1FtbE1ZV0xVWGUzQW5SRXBBWWNteWlManZyamVkSEVNRHJUblVEZGNuekFOcmVaU3RzMEIrUjZoeHVMSFh6bk1hWW5FTzE4MVVwYmRuNDZDeVhNYUJrOCtCdGwwK01SWTQycDdiWFRLQmdUaUkzZVF2T29XUmovdjdqak1oVWlvUFM2U2JZTHQrMlpIVjlEY0VvbzdyMDF2Tm9RMWtRNEJVZ092YzVyeDJCV2U4MEp1UlBCUERRck9heXQ0WTR2RWp5NDR0QjNia21QMnZZb2l3dWExODAvT0JlamtOUUJBWXNJZHk5YkdBcWEralpWT3YyaitRd2ljZ2pRbFRlamYwN05DQ3RLOElXUndrNXdiWStBQUFCaDFKUkVGVW5FUHhXOWE1emp1SzRGa2VVQ29reVVRS0hBSDc0SUJndzlWckI4MUZDT2xJTWoxZHRJZ0xSSDZMTHpPcmZNR1A5MDRUS2NxdUdRZkdrQVA0WEFDUGFvYmtCdXVxdnFNaVNJZStDVUFnYkxMZVF0aElHNXltM1RpOWFrODRCVUlZZEFxUWNsRlFZcnVKTnJ6Vldmb0dmRm1ycFJZTEovcTBvVHpQOG9DenNBRFFjMFJLWU1sd2YvangyNWtkaGhJaFJNTnRobWt1MG1YV2ZVNmdHVmRjREpiOVpCd1lNdzdBYk5iKzlGbVNMSmpGZG9rbmllVHR3aEFFSzdnNDRQRGRhZTkrWXhjL2V0V2VkSzBkbndBV0swN3RKb3BxcVc0K05oUkk1MHpvcGQwL2ltQXNEK29KVGF1NEZCYng0eDBEeEoxSlhqdmpORXl3dTFDUW1FTmxuaUNoeVVpVlVNbzdYYU1Mc3QrTUErUElBY2luOW9VTGRJRzBPMm1GdlZ5bElZY2dXTUVsVWc2RGdIUkVZd2svMmxJNGJZL3pVRU9UQXFUWWVMeVczZzAvbGJSdTJxQVhjZEZOTDZlMFJRSU5aSTh4YU11RFczVDA3bjV4RzNjZFA1NFJUZWlEdmw0N1pBbjNLZlpPR2libU1NRytBVWkxSngzeWRwemNRL2FUY1dBOE9RQUJXK1NSN1d6UlJXeCtaR0U2YTZrTFFiQ0drclZOQ1ViMEdpNDdWZFlkWkJ2a3JYaml4aVozZkorS25nWEF0RzdJWGJleFNNL05SeStrWTg1cHhlTS9GdURGQzB3WHJSVkF0b053NEdYdHRuanR6QWtCK200QjZRdHRYVnhnMVVjN25tdFVqRlF3ak5GMzJXL0dnVEhsQUdSdG00WTJvOC9JZFp3RGJJVW1CdUlPRkdQcHBiYmxPVDVZVDRxaHNZQ2ZSQXFXNVZ3Wk1HbmRCRzhvekl1THp1OEEyZ1RLMmlMalJjVVdaL0FqT3NwcUlINDdVTFRobi9mTHRkYmk3UXJhOW04dVVrWEY2TGttS3k5b08yMzVvS1poY3dTWHBZd0RZOG9CQ1BvOERjMThOZ1BpSVFNdHFpNWttNnBDa0IySkJkQ1NXVFZ2NVlLenNBdlFDdTZUeVVNYVJaZjMxbG1zQmN4MkU4RmR0MzVFVTF4MGR2UFJndDhBaWt0TnFicHBDbnZrbXNtaUtZa3d2NEtVOWhaWFRIa1VQV3dHNGJWRGxoQnFXa3ZHNHk5VnFRbENremFnV1pKM3BGSkZsaklPakNzSE1PbXJOTGJpQW84UXQwWjhJRlh2NXlLU2l5cmxERWpUckp2MHJrKzFDYkdoT0NMRWNaZDhoemtDakNlSEZBcWovQkZVdXhMWERlMUlXajlpMlIwTHFMR3ByaGY0WHZFQ1lGa0VXbTBwd0tIZnhnMm5tZGJMZEtib1RBT29BSlFaaE9aVENhZTA1SjlTZTFVTmp3aUkxVWVtSkx0a0hCaEhEaUR1VnNXNHBzMWltYk1mNkcyb0srdDZ3REVRR0FWY1BxVSt5eXZ5QnNYV0VEaUFDdWp4MVhXSEZDRjNEc0s1RXRjTldSdHJ1a2ZaWU9DN0ppL00yblB2RlMrQUJsb0FjS3ZPTFphZEttbkxJTHc0UTBFanZHWmdPVmJRMEpwaXh1bXdnbk00R0REN3lUZ3duaHpBa2ptUGtkVWt5bDh6eGpXVzVDVXo0aGdJYnV0VTAvNDNDTjRtMW1XR3E1QUtlTVJnZ2NQdUVrQnJka1g5YmUxMm9FUkxvTmVOLy9TL0h5ODh3MVpIeDFEamJWa2dUcmdONUp6S2xKVnZpNTBXT3lYNkRTdkhRVHNLYzJxeW93STdBbE5pKzFSZW92RkZNK1hySnBkZE1nNk1Od2QyYVAzVVg5NmpnY0twcitNeVUxRS9TYmVjWWlBTi9qTFFCWWgvQllKbkZzNm0ramIyQm95Y3hsVUFrSzR3cGsrcDUydVVhZDAwQmNxRzl4ajJGRVVvVDFFRUFRbGFSNVFWcEpjMGtFNUZVbGhGOGpHUWNpV2phQzd4SjlDcHlHODNTVmJBcEVGNGdVMkNaVEg2TCs5cFFuTWRnNElhWnluandEaHo0REpXNk1kTGQ5a2gzcTl1ckVZZnIzam5BNklZeUxTQ25EeWovQ0dFOWlDUGI5ZWJiaVJYVHhodmd0Wnpsd2d6STQxK3M2SitSUHBKNmFidDNIVm9DQnNXd0ZHZjFabktLM1ZEaENCdFJjUEI0MUhnYjBmdnRmRzdzK29LSlBtUG4xWi9KdDM1N2JENUNJUW1ScEJycVhydWJkMVZBNWlyWFBrbFpCL2ZVUytXcHRrMTQ4QjRjeUJYVVJmVjlYVTNTSVRvVzBwOTBDdUpnenhUcVJhZjJPT0txbTdhVm52S2lGVlNCZENwdXdmTHF2dlYvYnFwdWVONFdMUzNMT2pEd0h6RGtJTzQzN3hVTkQwMWhZVy9wYjR1TmRFZktIVjNXU25YbmQ4dUFzS3lJSXdlVmQyeStwSnRPVjFTWFZDcVhtTkxza3pHZ1RIbndOVFQ2cU56L2hqZmVZZDZSZmorM0RqSSsrN292cDVsY3VySnZYODJUWE0vcjM3WXh4TEwvOTZQcWcvODQ2cGZtT2ptMU1WNVczL2ZQVFliUlpmS3IxcVIyOXRmTHJsbzh1S1d6VWZUOS9yNkpYcDN2RHV2WFlnd2VrdDU3M01PVHpUeHBnZlVuVytvZXlYSEpQdi9BYkc4ZFp6Sm9RbDRBQUFBQUVsRlRrU3VRbUNDIgp9Cg=="/>
    </extobj>
    <extobj name="334E55B0-647D-440b-865C-3EC943EB4CBC-2">
      <extobjdata type="334E55B0-647D-440b-865C-3EC943EB4CBC" data="ewogICAiSW1nU2V0dGluZ0pzb24iIDogIntcImRwaVwiOlwiNjAwXCIsXCJmb3JtYXRcIjpcIlBOR1wiLFwidHJhbnNwYXJlbnRcIjp0cnVlLFwiYXV0b1wiOnRydWV9IiwKICAgIkxhdGV4IiA6ICJYRnNnUlhod1pXTjBYRjlRY21salpTQmNjMmx0SUZ4dFlYUm9ZMkZzZTA1OUtFVW9ZMjl0YldWdWRITmNYM0J5YVdObEtTd2dSQ2hqYjIxdFpXNTBjMXhmY0hKcFkyVXBLU0JjWFE9PSIsCiAgICJMYXRleEltZ0Jhc2U2NCIgOiAiaVZCT1J3MEtHZ29BQUFBTlNVaEVVZ0FBQ0xvQUFBQlZCQU1BQUFDMjhRTFFBQUFBTUZCTVZFWC8vLzhBQUFBQUFBQUFBQUFBQUFBQUFBQUFBQUFBQUFBQUFBQUFBQUFBQUFBQUFBQUFBQUFBQUFBQUFBQUFBQUF2M2FCN0FBQUFEM1JTVGxNQWlhdTdSQ0xOM2U5VW1XWXlFSFoyYlVmb0FBQUFDWEJJV1hNQUFBN0VBQUFPeEFHVkt3NGJBQUFnQUVsRVFWUjRBZTE5ZlhCc1NYWGYxWHZTZTA4Zkk4bEpISk10S3FNWUd3Z09IZ1VDeGlUeFRFeGl0bkRGVWtIRldTY3BSb0FOR3dvOEtrellMVDQ4Q3JIWk5RR1BraTFzRjFYVUNDcDhoREtaQjVTSnl3azFRMGc1S1R1MlpFT3hmRGlNZ2d1SHVFeEpacE9uMlErNCtaM3VQdDJuUDBaelJ4cnBhZDk3OTQrNTNhZlBPWDM2bk5PblQvZTlNNU5sZDY1SmErQXp6MmpkbURUUE8venVhT0NPQnU1b1lPRWpPYTQ3ZXJpamdUc2F1S09CQ1d0Z3BrckJaU0M1enI1UjFncVV4eVlvd1BNV1JwbjUxeE1lM0svV0pzencxbVozejNWL2ZHSGRiNzFUTzRVR3VoUmM4bTlKRHAxZmxMVUM1YkVKQ3ZDOGxWR2FxeE1kM2R4Z2ZhTDhiblZtVngveFJ4alcvZFk3dFpOcllGRUZsL3hSd2VGUzNoTzFBc1d4Q1Fyd3ZLVlJIcjZ4TjhueFZaNllKTGRibjFlcCtYcHZrR0hkYTd4VEthcUJVb3hZMTlGbFU3UlUvNitvRkNtT1RWQ0U2YTJNTTlONjJ3U0hkem12VFpEYjdjRHFuaU0vdW9mMTIwRUhFeC9qUy9QdGlHZFZSNWVhYTdpU1gzZVZJcVd4Q1lvd3ZiVnhkZ1AzUHRWb0c0K2ZpdncySkY3SS9lZ2Uxck8vOE56VTlaeWJwNm9YNkduS253Kzg5bjAzVDVaMHovTjV2aHEyVEpPOFI2LzY2d0plK1hOUnlhYWVsdEx6YzFjRWprOGdHdTRVaDJsZ050OFkxaVRobDF2c1R2citwcjlXazgyNmZDbGZqb0YzSU1kcW9CMjhnUkhVMWF6d1ZhOXF0V09abm1GaktSYm1MV2ZZM1VsWXIrWDV0ME82eTNuK3puL29BYWY4RUFTaTFDVTJUd0dCeCt4T1pZZ0d5dDR4K2hDa3JCK3IvdnNpM0hKd1Joa2gzQUZFR3BqS1Z6eFlVSjk1L3YxYTg0UDc5R1dpZk0wak9zL0t4ei93WENYREN6OUsxOU9wUFBMQjQzempwODlSeEVydUhkNnFudXY1NndJSjF2STlDWG5aYTR4bUg5QjZObW9YMFNVZ2tNUzNUM2xjUzE3Tjl3c29aLzZ1cDZtVStCSGxVeC80SVhMNW53bm9wdU1sSThDNEhhcWZ1bEViYTVqTjcvam9ZVDNMMXFCcjUrVXo3NlZwc080VG5XOXREZ0s4MjNRNTh5bFUvdTZJL2pIZnoxSGdadkRnbVlRckIxck9TcTFvRjYveXhKb2R5ay9SMjNmL3oxWVRCTGJ0OWltTWE4bVp2T2h6bmc1ZVJ1SjRQNDFLdnVOcjlZdmpIcFA1NUxkRzdaTDB5Q0pEcWdmUFJjTjZsaUdyOTdhYzg2MmIvTW9wUGQzZHQyUDdOUnhvc0Z0WW9GZkFRWWpBOTVyT29vTGVvbGR5V3h0QlQxY1NKd0xWUFBmT1luNHp6dzh0V1lyQU50NHVoZkV0ZVhCVVVEY0hlUzVXQU5TQ0k0TkdVQy9JOXRaQzYzcEtLakMyeFh6VHd3cnJXWFlOczZVbmNlN3hYem1WVFJNb2x5cHZITUVGRVZUa0lqTUlkdjdSZEVoK0JmalhRK0NaMWRYSjBMYlBmanFLYmwweEFzYkZRTHlWRmlQYjRyWXNSV0FiTDFaaHRBVlBLdS80bHJ6bUxZekg5RnZ4bHVXWlJwNTdMMnZNaXpUeUdDNFhvdWtQajJwbkpBZTBFcVhjeDNmVjh0YkxMQXZyNnN6TFl6RWR4bld2OWJTVnEvSEtIN0JFdUJzSVVEdlBIeFBWdUxqa1JhTzRmYktRQmZRV0hHWmxjLzRoUzVhVkVpSlRXSEs1Q2dtMTVoS2NGTUZrNVo0Y3Q5RVdQR2xmNDF0eTNnL1l3enR1NVNLVXE0VGRTMWI2NFU1cE9LZWIzdElNM0doeUFzRkQzVjY5RU51dW41aGdrZXo1ZE8wOEQ0N0xHNFZPNG4wdWhXdm9idTk0NUxwL3NFRUxXdTg0Q216dGdnaDZIUFpwMjJZaGp1ZW9ZSGpOODFRQUxpWE9DSWx3MWV2OWlvdFNLUUlQOXdKVjJpTXRlRkpoVDJESlpxajZkTjh6VVA2S2JNSXl2U3pxbFZGT0tYQnZjaEYrRkQyem5KQklWVjhwQmJoZWRRdWt3ZzdyV1NmYWJKV1B6eFVLZEhvTVNqVWZ0Vlh1K3ZrWkhjT3NITU13d3c1RE9zcHhxQk5vbTRJNDRoUmNjZHo5VHNCNE43RVUwbUgxdm9jMzViQlNCQjd1QmFxTXR1QkpoVDJCSmR1SlZ4c1QzZE9Kem5VSjczdEdYRWprbWhMN0lwVVJnamZQU0o1N3hsNm1aL05IUFZuQ2V0WU1qZ09Rc1llVHhXTnd5c3FvZlU2V1ZmejhqTmI4dzJNN25mWmZOVGtXOTlTTmRDb1UrbUk1WEV5cWlhVVFHNG9nQnhQSE5TbUNVNHQ2Umd5aTRVK3VuL0V0ZVRYTUk5UEMrR2Q1d01FaUlWYTV5MmVXRHFURk9RMTBLWGVMMG1uNHBHai8vbDRLZWh5c0tROHhnQmpVNCtPQWJOZVBSOGN4SDdzTnh4YWp1TGY4blFjZGRMZ241bU4zT0dtQ0szblpQeGRDQitFam8rUlMyTWM0ZkdFVzdMcWJKUENSTDB5dGdBWFBVZFpGK1Nob2VML0JXUjVPeHVCbDJ4Yi95WlE2N2tyQjdRaHVWdUVneU1lRGVud2NrTlc5Unh1VGxSdjduSENoRHpxZ0xmS3FnTkY3SW1PZVpBdnFpUmV2NVJRbWVwTHZRcmd6dTV3NmEyeEg1MXN6bGsyU1FIWnhnY3FqTFhpZXdwYThKd0JEZTY3N1ozbkE2K1RpeUtCcUxUR1V3NFZwT0Rpelk2K1RETEVmNUk1QlBUNE95T29qNXY5SnBHQ2EwYnZHOEtVSENuOW51VlZqeVFyZSt6Y295MTZXMkl1aGIvWlRPMk80Y3pDTUdidC9TaExJTGk1UWViUUZ6MVhZaWtoQmhuZmNqVmFvdGpnUUtNbGQwbkFtRjZQbDdJNjlUaksrUzhGV0pLakh4d0haN3VGSitpbEdzelJ5MTBpVHR5ZVkwYWx1TUMxRjY3a1gxeDZqY0xjcCs3MFM3RDJ6QXovNmFOeW1jR2NOV2JBN3BTU0I3T0lDbFVkYjhGeUZGWS8xaittMzRwL2xBYk12bmpRdWpuMmFlVXhYWjkxMGhzZGVKeEE5ZkgwbHFFUEwxc2tOOTdZM2QwN1E1VEVrdXlOM2pmUjJuMlJBMGVaUkNiaTU1WVBITXdqazdSMzc0UlA4WnVKZHVzVDUxcXc5VjB3UjNOeGhEdTk5dEFXSDA1NUJ5MUtoVnpSYS9sa2U1TUNxYWg5bVh5M0U0d3lFUHdITGkzWHNsV0V5ckh1ajhPdnQ2RGdnNjI1NCtCT3RISXpjTmRZRGdTamFqUG1PejBRbERwamhGOHdxWXRtajFuWVEvQmFjM3pyaXhQbldQTHQza3NDUlhxelNhQXVlcTd5WGkrUWQwZXN1V1VhdlViR2d1K0lJaG1FWDlYNnhqcjJ5ckJyazZYNjlJL1lkLzBtcjlHRGw3RlE3ZXRmWUZRS1JISWcyL2tiazdJUXJ3cmw1bUxXRGgwYWQ0SnhxTHVYdzhueHIvcnJxYVpGem5pUkJFV0Z1QnM1b0M1NnJWUE5Gemt5aTExM29oY2M4cnhsSk84RU1PZGNCak5uWkJUdjJ5cnJCNVBUclRaZm1sMHltWHQ0ZmM4UmpvTGZDZDBVaVdtUUczcjZqQ3pjNFE0R2kva2NBb013bDRaaUVIVDZRWGtvOVFaZm5XMzI5OVp6aTQ2UWt3UWc1YmxyemFBdWVxMmhJUzNvak82UlE0aWZ3K1BhR2U3L094Wm1Sbkc0NkFsTDVuWnN1aEJDZzdzOVdKQU5pOXNyakFGNUxYOXdUMUpNdEZ0ZzFOb09YNXhwd2c4a0tjUnB1QzdBdCtlcU9ZeEk5a0Y1THZmM1hGOE13eWVIMFd3MlRKSUhyNEVLVkNsandmT1Z0RmxoN290ZGRNaFZkOXJXa2VPZmhmRVUrVFcrN0l3OHVUOE45Zk5xcndTTVhyeTZQQTY2Yy9Xc2xvM2VORk81V3hTQnB5M3lPWHlNU1BTZUw4M2dBU2pvN2RLM1JBK2x5YWh2ZkZzZEpqZXVPbWtwSkFoL2x3dFJHVy9DY1JhMTQ3cEx1dkI2OTdxS1dpR1dOUFpVNkowc3p1dm5RZzVFSGwrY3I0NlhnVzRwZVhSNEgxS1BEMDVtLzJQdzVOUk5tdmlkL3c3WVIrN090Ti9SVThaT3RkM3kzUDVTWFA3MzF3TC96UWFXdjNULzR1YTh6YlBTdWthYnVQcVBqVGdKdTZ2cERENzV3blVyVEgyNjlrb1daZmNFZytoWERyejZqOWNDUEtFeE5sMlVKdWJocHpQc2x5ckFoa2pqSWpSNUlOMUxiK0k0N1Rwb0pzL1FrUVR3S2d2ekFIZ3Y4MElPdjdhbnlsejdVT3ZvQkEvMnQrd2R2K0RSalpObnNDOTd4NjZwV2V1KzkrUnV1NjRiNUQwczJqT3lwU05JTm1FNWpKaXo0bGFjMUI2L29NYVBnbnZTV1NWcXlLeU45MERsWHU5SHJMdXBualhaMCs1WFU4dVg3TFNFU3hDbFhxbWlvYW92WVNNc3c4N1Y3QjIrdTZYS1dTYm9IMkxhNk1UNzJLbjNpaC9KM1BKVkpnM3RoOVdjUHRkNWVDNGhqSGZoaUVqcU90RHdxcnk2L2dWemU4dkN5YktHYUQvUmNMK2NQOHFTZlF2RVIrSGpwRy9rRGVmNXNRVkw2bmp3L3luUHY5MXZtcTNsK2Y1NC9EOGRvTFV4S2N3MTZnc3d2VWpTcENWQWZkVXhvWEhQb21MS1k2UVo2dWFGaEM0MUJNMStoVm5kOUVsSzA4a2MwQW9GVGNqbjA4VXJYQnNCSHBPQURXZFNXUkZreFMrYXVEWGVjTkVVODVKVWlpRWFSUGFURzlTMHpMdEtHNnZqTFN1bnFDS2NFd1pwc0orcWdNMmdwN2NnR2dlOWtDRlJVZ2RsMzBDcnBobHJ3c3hDZ21SL1ZIRGRSU25yTFJDMjVLemY2b21kWnJEamxNNWpPd1ZaMFpVbXVGYWJkK1MwVHpGYVZKMysvcVJkUmJTRWJLWDUvQUxNNUhWN0t6ZUdXYjZ0blFtUyszc1ZpMFNUTjd3dG1uVzBzclA3c3R6R2JBMGVPZGVDTHFYckJUcmxudTBQQnEvY2hybWtzc2JZdGN2Zm9ON0l2VStaemVmRHBiTHI2bUdvNCtJV3NUYi9uOU4vejc4NW1XNEkxWFBHUjM4aG1EdVNYVWZGRGQyL1p5eGFlZ29DeHhJcWhlODMyRVJiSTZoS0dDV00yYkoyM1lndXhneWx6NDMySU1QcTNNZGNlVzUvUHRWeE05SnY1MGFlejdETXQrOTJrbEZ5TVBQYTlUaFpZODJSY0N6YVUyTWIzSXI2MDRUczAwSDVneFJSQk5JcnMxL0xCMTdQU0FXOXpsVFpXczJ3eGYyY3ZtMjZwN1VFMy8vVTk0TmtmMUpnNzZrMnAyc0VBS2N6ZHFnaDEvUjdaRGFUdUNsUjBLVUVINUxRRjBjUDdzdXlmTnRQYjE2UzNUTlNTUyt3ZmJqaFJxUlc5N3FKK05HMUhJNjdGOFVuNHJXRUdsZjN5ZXZaVmp0MkZWRnZFUm9vOW9zamZYczllemlPcGtLY0h0Z1VlWE1oZTFydUIrY043MmN4L1RPWExXVlpZL2RQNUIvSDRaOGNNVnQxaUhRUmlhbVIzT0I3WE1WSFlHUy9Mc0VDWWN3cHdnS0JUMlVBSzFGQ1RaZ0daeEdWRXVjWDhZMENSSjhUbC9FWVBvRkxUSFJvdk5NeHZibmVleU9idndvOG1OL0tjZmpyNXJ3QnZ5TlVYYnprQmhUWksxeFhxOUdBUEx2RjRkbWxReTdLWDZqaXJ2Z2ZvVCtiZnpnY0tmODVPOFlSY1Evb3VBRzUvQjBnNEpCUzZLZ2NiU256OU5tWkUzNWFDdjZpckdvU2pCRUU4aXBmbGcyMVF6NWhVYlZacEE4SlVTQ0RZQVNGMlRtMHBjVkMxUXlCY2JZVGdGb0NYUkVQSDRXc2srZ3hVMUUzUUFTdHB3VkxqcUVjc0ZsVWZWSkpYMGxzbWE4bXIyaFZrcjJFWktySEs1N1krWU11NlVyWnhueHVsMzJyWVREWC9KU3I5WTlOYkVkVVdzaEV4aFFPOGp1NFBhNStkVDlpV21qK09tZk1odktxTDIvdkpGOVQxaFZ3L0d6aFFkbVdvdVJkV3Yvcm04cElYWldNZEJHS2FQb3hEMnA1bHZXeVBBNkMvZFl1aUNtWDFSOGpYOGtlbjZMV3ZqcmJHWll3QzNheVhIeVdjcVJ5YTBOY1hPS3p2OGt0aUNKMXMrVGtEcTQ1OE82SHRIK0lpK3FtTzhISWw3cGZ6UVZaOVBUWkg1bzJUYTlUV2xKNkRROGNWTFU5blE5OVRjdW1XazN3aVRPcXpvRlZMM2RpeVJWVzRuQm9qVk1iVDcyWGh5NEV4UVR3S2JHY3hibHhmMUttYTFrYWVYZFpiUkR6R1dzK3Erb2Z1cTVaL0V6NVl4ZFF4RFJVMEdQekxoRyt2VUVXdGtNNnRGK0JuM3pCVzlGZjRKeVM3MzdiOFhDSHBMWk8xNUNYNHhJaUxYbmZaRDNEZ1dBeXI4c0dlUlluOEZ1dTYvbHRaZkxkNmg5Q0txTGFRamNDcjFNaDFhRmpJTjRnM2VUVU14TGFDYlhzRVZoZmdtMXhXOTRiNXU5dDUrNlUxMFZ4WS9SbVovS3BOTkloRnBJTlFUTk5QSmQ4eUpYMlRkU1FUeW5WS3Yxc0pyVFEvVUE0NGx4L3RZbldtSkdJRjlQVkRkWkx6WFhyRVNQZ0ppQXZKT1UxMVhPcmdVNVZ3aHJLakNpOXRHV2NlL1NVSkJER1g5VkVjRzlRVWk2d05yWUxoUzhpNXZ3aGg5bkR2N09ERHkzbzdldkpsTTg4MGN5d2xGNGhPZWpVeGZOcGI1bll1bFd5cVlIaGU4NHhrZ1BaODY0OCs0Y2xMelRGQk5BcGtGMlk3aFpteURScWpqZXVOVmRVQnJMTnoyU1NoYmFPQ1RIM1RvSk0vZmtVMFZCMitJcVNQVUVXRzdsRkhKN1p5b1FVcnZMeGMwVFBFY2xXRnBMZE0xcEx3Q2IvUHVBWVVNVUYxK3dGZ3BFaGN3VFpSdWRtT2FyRitDejljVVJDRUdYTHpRcW90WWlOaWVyZVZwS0xTWUVPMzdXeTdRbWpxV29LaFRWSGRMdG0vejJqc1M3Z3VGMWIvM0dNZ1dKSVJJSjY3b1ppbXUwNSs2SFVzNjlDeHZZUVBFWDVkejNLc282MGRGVXhWSmtrVEdpQk9vdXhDdVdaVnRNaFd3enFuTitQNHpURU5LL0N5Uk5PZFQ4RHZVVU4vNnFydVUrREttOGphc3pZRXdHMkJRZ3dDbkozcEZQS1hGZlk5blBPazVGSVkvTEh3OGZmL0daZmQvVDJ1S0VzbG5TZEJMRHVYWnUxd0RlSVN6MjVKQ0s5dzE0cHNJYXVTYmNVVmp3SzJYalVJTGJWV2tDOUJHeDh3Z1FPSzNld1lqRjEyRWpYZksvbGpGZHR3Tk9md3QyeUhvWXBveGNQWEhRU2R5dzVDQzA2eklxWmFoclZsUzRXa3QweldrbkRHZGEvUHVISVZxZytoRmNBTW5mTXhneFQ1TFJKM0h0MDFwZDFDcWkxaUkvU0lSTnlzeTltQktoajlDTnR1V2VsMzdUVFRvTFY4WHhlZVloM0U0aFpYZjdaTFU2Z3ZIM1pIT29qRU5QMGMyRlJaQTBRZEpPNnlFMGFqTlpiVm5kSkttSUhPR21vQTBDSkFhVDZWY1hYTXpJRFg4Ykdlblc1WXIxY1ZFaTNjMjFTQ0o3aElvSnJDRHpyOTNHRGdWNXJ1TEZ6OVhBRXhxcUcxckUrTExsT1hHTUloRTJRTjlvS0dNVmxLTG90TmhhKzJ3UE9YOXp3WWpqZUMrYzdOcy9xOEJmM2I3Vi8wazkxMW5uQk1SUGMxOUdLdmZkbENoeWFoNXNOUllLN2IvaXFFYmJXeG9WbEJiWS96anFYT1RsSW5YVU1SVE5yUDgrNm14c2RKaERWRXBLSitUR2YxRTFyd0N2T3AybTUwRC9vejVTMVc5aHB3eXFlMkpOSTJZblRjaFlGemNMQm96WndqRG5TeGI4RlVpUDBXY1h6RG9LQzRENVBGS29wVWE4ZHBTSk0yQXRkZFhoR3hhbEowS2RHYVNaN3U2S3l0c0YveGQwQU5VOFdDWk5EQndWNUYxWjlWbDBFREg3V1VzUTVDTVJtMUxmY2FBSW82eFFuNjI4TVBQTDlsMHhGRE5qL1FCZmdUbVFiaVUyNHpUVkJvbUVQSmdWa29rU3Rzb0lXdVJiWjJodzlsNnVobG5ackFaSlB1d3kvYWdIM3dIOUgxejM3OFF5ai9MVVpkSkNFUTR0UzBiK3N2TnRLT2pZVFpZaVFzOFpUYTBPd3pYMzFNeWNYWWRLZitjUDA1RENvdit3VkRDVVI1VG8rakRoSTFJSUN1OHF4bTFMVThPTFdsaGpLMENEMS85R24zZ3JUSHFQb2VFc1NqZ0ExVXprejRTdU9zRFpiQ2poY0ljQU10MjhFcWFyQXJrd3FwRVZFWW1rVXE2c1owUE5qSWdydkdvSWp4UWVwTHNpYTloV1dma0NVeGxPdlUxekZYVzZTYWpBWXptS2dMMFgwR3NkOGVzRXJWQXJrRkk4UXFZbE5ZMWZJNHVTRnBJN2hxaXdVQlc5b3V6QnRQRjNUV1ZsbHc3TFhBcDJCcmViN0NRN1Azd3VxbjAxOUtWODJVUnpuU1FTUW05N0lidUx1b1U0anNLYnhTZUhKK3pjd1IrRHFOZWFhWjcrQ21ObWlZNUZzbzA5VTFlb2NUOXhTQVFvZ3VJT2w1Vkpjd2REMEZsNklrMU5EWUczb1QxOUVIYllONmtiaHVsdHhMK1ZFUExXb3ZBSjVrYW5WMU9XK2tuR3lUUUFtNU5LcjU3SmplM3VWQnM3a3daSmhtRTBvbzFWNDJvSHFZNW5TRFlLN3dHalo0LzRGWUlUU0xrQ0FleFpxWUFHM1NOR3VENHhpTmQ5OElCSVE5M2VkMUhXWnhVeGU0Y0pLRW9Hclh3MVpvT25xVm1LWUMwKzI2dVlWZG5ISUR3NUc4Y0ZXVnNVeXhMTFp0aUxldzdFcUEwMXNTa2k2TExsUEZqbFcrYlVVTTRCVVNmbHF6Y0JSaXY0VjI3ZUNndVNlUUVRWXFXa3VvbHNmSnBFa2JxUlVURFBWVlBjUTlwTFBoaW5DQ1k2ODVUc3JLemx5YUZYMG1KeXV6bCtyWEcyYVI0Y1U2d0p6M3hlUnU2cXhIQXhCMU9BdG5RM051a2lxODlwWkdSNzVCWTg2bTMwT2ZkQTZlOVowcmQvVjhoblBacGF0dVNyczJuUUcrbGd5Z2JlSXkvS0o1YTY3QnEvNzlua05jb3ZqZFprLzZxUjYxMEVFM3daZ243R0RXSTlwZ0VVcEtMb0R0NVlMWnZvVlI0VEx2Smp3b01tSWRTcEJMNUZ1bXFhdVBweHhpMlpuQkFVRndhR3FkTUVzUENPSlJZTjF3cXdwMHVKK3hOallNVDNpRGpZY0hiRkpha0RBWjdGQzZMblBFQUZpY1dFVUpPanVRMElMTlhJdUFmall0a2kwa3ZZVmxYMVpvcDdka2F0VzJFcWhDMDQyV0d6QnFOaE9LUFFiVEhVUGMwUFcrd1VGMnQ2VWg2a1FmSVRxaEloNitWUzJQMHpDanFCWGJTR1cxSzRiNWpNby9FblJzSzNxZVFCUFFYbGZadW0zSDJ6YW1KeXV6bCtwWHoxNWhRc3M3MWtIWnFWbUx5ZDBzdVptdlFLSys1dUxWckYzOE5KM2FpcUc0WkpWTjhENkZ2TFpiek5EcFBpQjFrV2szVEl4cjJtay9udzlxUUtLczN0ODFLcUQzMGM5NWJuaGdiQXEzQU9oNGpmcTMzYW9PaHRERSt1bm12MEFNNmdtNUNNNFhCUHJaM3l2OWZzT3BRYmRjdGJHU01mWGRoQklLWGh4VUt0YjBCclhqTmgyV21OYXRWVk5yY3dMQnJRRkJQQXBrbUx3QUt1ZGZzZHJvR1I2SWtqeHlKTGphaVZWZWpBWmpEcVc5YllPUDdlU21LVVlxU3REWldSRlowT3IzS2UvY013ekZMZWt0azdhazU1K2ljMXNrYTdIeUdVaXIySmF1UUVYckRLWjdNL0pidU1kMXhzRDgvcGJlOFkxU0xZK3paMGhUTnRKSkluZC9KU2ZjQk4ybVlSRWRYQzZ4N0ZNUGZveHgzTDJvK3ZXdlVYSWFRZlNSRGlpWDljWGticFk0d0JtQXFKZGRSamV0aHNZME9qeFRyZTRTRmRUYXEvakFwb3hhNktyb2JLTHFUUHc1a3pvalZGdXN6eHZCcXFrSXF4bVp6M1k0ejdtMXZJeFNreE5CQlYya1JBS3VvL01KbEx2V1k3TFNQMUFvQ2JrVTNIekFWWDZhaXRQd0gvMDZpV21vODdtU3FmT05Rd21HemZHbnRjR041bDdKVmRMcFFXbXAzRGVRTlR2ZDB3VHhLTmJjdUZSb1g4Mk1ObXhhZ3NteVpiaFpKVTNSR05DdzRScXNRUUFtUTlJVnFTaWlzMGZsQ3R0RkdxSVdxUkZWZ3l2cExaTzJwQmhoMEwycFlsRzJ5bWVNUG1BN3VvSkl1OGRnM0dPL25SYWVUTW5nSTFta29xYnpkYXZhSWpaU1I1RnN4VkpWZVhKSWg3V0ZiWlVoQW13S1dZT2xYN1pRdWFqNnM0TWRZRU1sZEtNcjFnRTZEc1RVbUpSOWNJT0dpRHBtRmZ2NkxHK1JETm43emIyZHkyM3BaMnNBTiszVUl0L2MwUytBN0tNQjF6US9tY1JHTFZ5a2NRcWk5S2N4azUrZEJKVkNmTkc2aWlTUzVmVHowSUpFbEVkQWh5ejdIbGRFRDRaWXVTVENGWlpudXBVZm9RTjdxZU0xVzNNRm5xcVk3OFlsWi9KbDE2eEtxZWdDRDdIQnUzMTRQRUUwQ3VpYlJ3SEtMam1ZMFlhTmdYM25HUWkzR3F6VWd3YVdUOFpoQjQ1VkZOSWhndGgrSWd0QzJPaUJteHRlMGxzbWJjbGd3cm5ldVlTa3dTcWZZVjBIQzZKTDdMZUlGODd0MVA0bVZGRlN0VVZzcEZKUlpuNjNqaUloM1pJeklUM1cyT0VoMEIzMXdUY2x3Q3NYVmI5eUowcExlNFk4MXNHdTA0RVJrM3RhQ2pJR1VZZU8yZGZWRVRlVGlIdkg3VHdNRkxxMGlYcFREUjBHTXBQdHEwMzJaZ2dicnVIdzVFY0Y1MVFSL0d5d2lOcXhia1NOTVAybVFhVFRrRDJQS0NXWFJPamFXZnU1UEpjSHU4MVFkRTAxemZoUXZ5bmFKMlNXYnpVYXQ5cGUydUN0bmpkWWJCUjhnbmdVY0dpYmxhcDl1aDR3dE1HN00zcVl1RzFZU3JES2RHcW1BVXV3MVg3YkxobERWT1FRTXREWmZpSUxOaURiamI5a2VramVZbThCMmlRdHFWOEFTdmF0Z1hBUnEzeEdnOXk4NUdKWmxsNFQrMjNYYnY5QWpTelVaRysraWhLcUJiWTBSdHBHRlo0bXBmOHRnbmhBVjJPeGQ1MmRGWWhXcmZ3VnRwblJ4TDJ3K3JHRzJiUTAxa0ZhVE9wSHZ3RGtlblIxT0E2dnh0a2xYcUQramNPa1V0T2FnZUVZT2o4aWcreTBKVjFTdGlyOTBZOS9PTS8vamtGck9kWk1pSW1UbnJXTVFQc2NHKzRzMEJhd0NCM2FpaW5VZVpxclFNNGVZeHBUY2trRzRoK3pENlRkNXExV0pMWjlJSzNmK05sVWJmeUV6Q0UyWWlGcDlsdlJLc3NhZDliYzhVcUtIQlVDbDBYVmlKZ2QxdTVpSnlPMVVYWXpSSUs5a3lyTUM2djlqcDF2UTFUa0VPZ0ZhU3RmWk1FREdBd0NQOVVOUHl6RjNnSU15Wk1KNmllMDVNam8wbzkzMjNTTXdQRUFNNVJGb0hzcjh0dW1XOERrVGthb0tLMWFNSlBqTENkdEJFRTJzdXgvL3RmZndxNi9Cd3A5U1RyUlQzVHNSVXNScnFHL2Y2SGlXekJaMFlOa3oxMUNKWnhFSlhTQVRqWmlNWW5XUlJQTnlkV2hGVTQxc3F0bWdTcDV1cWI1em1GSFV5dlp0a3lad2xOTnZZZURBbDJQZk4yMGlJemJRSlJsTm0wbFdZQXJ1azFtaElGcHRoRUN5MjVkM3hYNjBXaHJKSks2ckZ5U2ZzRWRWdEFxWTVXTGJ4cHNTenhidnNhem5MeFQ2MnNwZkFJVUJBdE5XeFphYk5ZMHJNOXoxbzh1OFNqcWdsaDUvNnBpSUxYUmNQRUgwVW0zSzZTbUMxV1lSWnU2WjJMQ1lnOVJrYUNUL1lUN2Z2V2RERkt3T3I1aTd0NGRucnhsQU1aYlVKTThHUnM2V2pmbFdBZER4Q1Q4cGd0K3pNcS90NlZwZFJNNVBpdkRqeTZ4MzVLdGx5MUhxTmVvVHFnb3JWclF5SEVtYlVRcU1kZVA4T2dET3RGUEZoNWMwbDlLMG5XalpnVU1Db1hWRDVWd0dJcDFNRVJNNmd0RDlMcDBkV2lGZ29PNmxyYjBmWXFQSzNVVnM4NkVIVjNISitoWFRJV3MxRk1yNU5GOTk3M3FXZi9oUFFhdVYzZWhMZ1dIWlhZc1FySUFYZkRtSTlIZWwyWTI3UzAzZmNwT1A2YXhnMVUva0V1eW5YS1BBdWdYSmV5b3NzWkFvcm55bWcyMERUN1czYlVnUnZPRGhZWUMzV3FSZVpkWERJVlBFSS9pUUc0SXlkZDNGS0hVaGpqYXJrc055clZoaVFuVmd3b09wWjJraWlTZFpCaFowTHJkdmhsTWRJdTlCU2hTZHFZNHFTVkg1aTRZNGhQY2libGpISFlCOGFNTGViVHZ0NVFmOUN4OW5WVXRWWlJXTFdqNndtT1pFR0F3MmRjY3llSHZ1KzlOei9uby8vRTZGWFF3T051S1ZvWGc0SElOOUhRNUZNM1hmaFpXUDFTeVlhaGlIUXdSay9CZHJxS3BYUjFhc1lGbjJnenZtbThKOEQwMG5mS3Q3eDdRWVMwakJvMFlDYVBpYWNSMHBOUnRXMGtXUUNVc0dhSzBYU3prSm5pM1BBUGFZcmkrSitTU0NGZnM0QUhGU3lWSFBkMTYyZkdVNklpaUhOMnpMZ1RkbzhiNC9OYy9SdEVNZ0cyMXFKOW13Vk42dWcwTGt0MnhBTkowYTcxcDl5Q1UzVjFYRFcybkRXaUI4L3lzTERVbzF3WTRJbXNmN3NOV1RxdEkwblVGdzdyallZUzdPOWRYRkdSTk8wMHdMYS9LWFkzRzIwNTJ4anV4SlZzMkMyRld3YjBwbEcrYXVsanVHY3MvZDRuOTFvZEFjdTF3VWtWcDFhSURNYzYwaldoOVowSEVYZERoMUkxdGxTSFNXRHRyYkR5TzBOZXlvSmJGZmtIMTArYWQ3ZVNQbUxnTkVaT2Fycm0wbWFxaURvNVd5YW9KSHdlYlhGSjM5TFRoQVpUS2VnYTBwUE5FRERGRXF2UGlMb2k3YnVjcG9MSUlYYVNVYlZBNmNTTU9KUTlOSzFTZnIwaG1haGV4NFVPOG12K3JjdmdkZ3NmV3FYMmhPY3hmVzFZM0dMaE9sNnZjdmVXY2VHWUV6NG9VdE1pN0xEelZGOUVsSGdVV1NiSFhvVlZFU1NsZi9wSEhJVTFwYmJrMkhEanR3Nmc4a29UcE1CSkpKeko2Q3FwN2RxQzY4QTBJUkZjdGdITzE3WUlUbEdaMkZaMEpXbkpVZFBIMXA4WENxTzJVaFF1Sk1kVWp2KzFicVlrV2t1c2xScXJvd0xFUXF0WFl1a1AvTzNiT1JzZ1lvaG5vMDJGaXM2M29TYkZ3RmNWNUVVT2h5NmJHM0orNXR3dXFuOTR0WWRKNnBJTWhZaExCOE9oUzluYjBtbm5yT25laTduMlIyNWtHOGJyTHJvN2t1VXU2bVhpTll6d0RjSzlJeHhkd1YyeDdsblJ3WFdyR2xsaHlFWVdtc0M4N25xVWV1eFhiOVJlQ0tzSkxEOC9Vb1dmY0VwZjQ5WDlLSHJjSUpZb2FmckRRWEFoN1dSZnRKMy9UZ3RRaVhDWWVoYjhMZG5ZVzJoREhJY0FXYVlSY0c2cE8rekFiaTVOV2thQkR1SE1NVXhaOGJ4TTh4QlN3STlTRjJGc0FGN0l6K29rdEdRZHVacW52bE8zdCt5QjZDcGM3WEg4QUFCYlFTVVJCVkxmRElEKzZyRVYrQzJXSmZVZUx1eE1xUXZacGx3cGdzMnJSZ1JobjJrWkxZci9FQXZsMGRjRVFvbTRLTEZXYy9UQUdrenNCZ3ZhaTZzZGNzVWNpYTVFT2hvaEpmWW4zVzFUWHJ0NklZOTY4aldCYXpIYThLalY1QmNxeXNvcmt0RHBjMStqMkUzUjJkV0JndEd2a0JudnZlSmEwWUYyUU8xMXU2anJ4eUl0NkRGZjNsRndTb1cwM09ncEtNV0R3eXVmajA0ODZsc1I4aDVIcWxHSVFsZ2c0akJhOGVrdGdTaXhyM0c3dTNVTUdlQVR4S0FqaWlIZFpRMUliTVA2TzRZWkJpRkgxaFdzS1B5NXovcU1lMG9XbUF5ZEJoN3pJTVV4YXNQVDNXaEJ4Mk9JWmVRdllTOW1OM0pRVzFVdzUxc0Z4bHBTWkhUT1RkOHIyZWhKQTY2MllqV2hmZDgzdHlHOEJjV056b2I0L1NyWGdLY2VadGhHNDJKMjlFMExTSFFqeElQZU93K0xTNTUrUzQ2cHgxYjhYVlQ4Q3JoMWxPOUpCV2t6VjA1S0xCa0VkUWxrZk4wSmRmY3lYcnVPU1B0T0FvZHRZM2xUQmxLWmF6eWVqWjJjaGE2QU5tYmFXRnZ5aW1HUWI0WFJXQVF4c3VOTWRPbjFqc0w2bjVKSVlib0pyNk4zZ29LNTlpZVhLOXBFUlFGWHRvUEhyTG9pNGtaVHdyRUEwTEdzN3pOZ2ppRWZoUTZCWFBkbWxOblpkZEljRGJqSmpiOStQZVdIOUdFZE1CbWVJaXRyT1c3RkdXNGJETERnTmJRUit3ekxFM29JV0tUc2pudFNTNkdDRmVTVHZHRUNvL0E0cmtRZ1FqMnVPRVBvTi9OYURrREhXRmJaUVVWcTF3SkxqVE51b25uUjRTZGUwdGxLbndkdE9WRmQ2RWFUYWNWVlJLcXgrTElCYlRPZU5XQUhUWXFxbXZzdDUvRHBsNFJzSzVENkM5Unk1SFRzaTQyRG9IQUVnTzUwVWtvdHlLOTg3d2lrTkRPSFJyWUtNNTkySlgyQmIwWTVGNXR1aVNrWDBiTk4yTkFlaXB1U1NETHBic29hbHBvTCtjYW12S1BsTnFpYWZENjBCRDBPL0xQZnNtcVFkeDFBZ2g3dnJXYmRnZWdUeEtIeElnNWRxZ0sycUR0amwxYnVmKzA3MGpqTU01Z1ZySDdPQjE0Y2hLaEowZGJGR0Q3VWdtUE1qYnRlNUtzWGVBakJrbjVnbE1ZTGxvRSsvMm85a0k3Ky9icEVnSVF6SkYwYSt5V1Y5OXlDWWhQSFJVVnExb0I1dEkyajMwTytPYW9KT2VqamxkK3N4TmlBSDdCVmhhMUgxWnhCa21ZbTlFU3RnV2t6VFpHZWdYNmV0Z0dWcFdEZFhUVUhmTU45NVVmcUVhUkJEaDFwcFFnTXBlajVVanNlTFhlT1c0ckc0bzI3eEIzUWhEakREZGl4Q0d3SE0ySFg2MllCak5JR0hwK1NTRE5aQ2RqTVZDSkEvdGllUlJMbk0weE13V2hFM2tXT0hVWVBtdDgwUm1MWXNncUNCWFhXeWVnVHhLQUJ4blZCbTNsTXM0T2NiaGhjU0thdC9lTVk2d0QrcXg5QndwTmozYnhsOFdKQkdRbG9ib2lKQkI5bUpJYjJmN241THgxaHdvUWVndWlxdUl3YnBlK3d0Z0UvU2tnZ1YxLzB1ZzFyYnhWTFRndTdGaklCS0JRTU1kOVZuQU1pR2hlemFwVldvS0sxYTBJeTJVZDlaeGZiaDBjSDZ5bGJQbytZSzIvbFBOZkwvWUJwTXJRMHVlL2VpNnFmNFJCWldmaFBySUMybTZta3RjSGRieCtCbFVraklZYWFQK1c1Mk0vWXRPOWlHOVkraW1rbFIxcUNpNllycTNYMGdhZGVnM1MwSDlFclFSWGdBSjlveHhHVlJwU0lFMktUYkUvaEFwTEhuVXRTR0t5R1hidENmVjdabGpjb3pmOXg2eHcvdWhWQ3V1MGRHNm90ZXBKbGRqcjJNUTJjV3duVTF1Qkh2NmNTVGJJOGdIb1VIZ1J1WlFVcHRXQ0E5SmxPaHFObWpuaEU3ckN4THJIMTE3TENCVnFXMXBJb2tYVk5uaEkwZUtBSUw0cnZ2QktWck40enNHcXdzdEdySzdDM2VzWTdBTzVrbDRhRTFacEs4ZDJ4QTRPYXE4MkNBTU5obGJrbjVMZWJkaW0ydmNFV3FhSWhxL1hHbWJRUlNHblp3Q2RzYUQ3OUNIZzdqYXVNdjZNV2thNys5Z2dqSld2WlpnWndiamxVLzcxR1UzM2dqVnZ6U1lxcW1kbkFRWU91Z0NSUDd1bDBFdFpTWTd5YUhYZVFGRkVQZjE0MzBVeGhLTitKbzNMUms3WGduV09kRm9yck1XTUVkQ3NoN0FjeFYxMkkvZ2dEN1FGRGhDbTRXVHZXRVhJN2QyS1Y1TzI0aWJhbVVRdjhTcXNkcUtSS0RubDBGTzRFWm0walFxYnVRT3g0RnRpT3V2Vzg1Q1czQXR6aGR3a3BPbTU0WmJVYlU3QmtRVkhYZHlBblNmUlRyVy9oSXFralFnYmRpcUxhK2dRVVAzSXE1NU1JWW1Jb0xBdStiS2lSUTNxTGU3YTRKSENxaWNaOXVXL2lJZFpBV0U2aHFVVmxYaFdFZnpYRHpnUWp0RWtkUTVmbU9vMjE3TllKM0JRUXh4Y3dZb1NLU1BhVmFiNXhEYkFTUDMzQ2RjMm5OZWJyUlMvMFFiZGdsYVR1cm4zeWw1WlRuSk1hd3pNVGV2VjlRL2NiTU9tekZPa2lMcVhvNnNCdHUzYkd0UTNJcm5wR3BTcTZrcnMvWDZBYTJtNnFhWGVVVzlOM1RJSHI0cjRvZDc4UmpobDRMcnd1Ym9Mb0w5WU53blFpamZ6b2xvTHI2dVRzbllKaTdsOW15RGdRQjlsQXJyK0FEdW5lekVFOXpZSWlFWEk1MjdOSVZMeFIzSWV0MlZnbWlCcGphWC9TeEhjQjBvUTlkdG5NdUlJaEg0VUdnZzMzTkZ5VWFPbDF3TTk2em1kWEF2SENOdE5yS2QyQzBEM3lwdGFTS0JKM0p6S2ZVZkd4N0ZvUmc5dEJneVlVeEpaTDlBRW5QVk5oYllDOG5PeU5LbWJ3Umo3SWtSc3c4a25jS0NLdGVDN3J5QUUxcG5Icmt0eElDYlpocElGVEV1d3JxUkE3REcrY1FHMEg2VFNIY1Q5WlVSZWdIeFhYQXlpUXhvcTYyYzEzZElKZ2R1Z3RIaW9IOWFCZFV2K2MzWUx4ak9haTVteFpUNFhTc0QyZ1NXei93NXlOYTU2dzM0cCtLZWdEc1drdXN2VnRUWS9QSFk0SVg2TVM3YTBHRTh6QVpBRW0wTU9FTXZVWERqOTR2eVNCZ21Pb2JkT0d0S2w0ajNnZ09ZeUVTQ0lYZnFoR20rL0lNMWU1QmRFbklSVTBudkhZOTJUREFmQ3VUbXlYRGx2NTB5Yi9nV1o2NTBOcXhvWUZPaGlWQlBBck9oMEdHcWNLN3Y0YUw2R0xmYjlSdXZqU0dyZThtaXlMT1prd1h6UnJha2lvU2RHYlZVcjh5RjFnUVNaVmxYNGN1a2xmQ1cramQ3c2xaVXY0YjFFdWVVNHVFd0pUa2dLemJrTHF3RGpXZ0ttV1AvUmFRRmViYXQyV2hvbXlJYW1tYzlqbkRFQnRCaDRmTUhPWnQ3cXVLb0RPNVpYTWJEWmpqVzZxOXNrTTNtSTdaejNndXBIRDBSMUgxbTJGZlU2bHVySU8wbUtxTHF2VUIzYU90VisyaENzdERmN3lvcjdKZWJqdDJYdGovUzJuWlJSQWEzbERZVVBxZW9TTVZiYUxzUjdzdmtqZFZqVlhWM3h0WWRGbEFweFNaaGx3Y3kxd3p3dHZqcUtsZlU2TVp5OG9HckVTLzZwU1F5eEdQWGFvOEtrbG9iajAyRTBZTllDQ1dPR1VvQ25pV2ZDeWhjSVNEK3dUeEtEb3U1QXFmRml2RGt2WDVySzZUOUxVdDFURWFkbFFCSDI1T2VWcExxa2pRR1liNnFNeTNJRXhzNTIzYmxyZy9jMDk0QzhsaWo0TU1taWZUV0phOGx0dkZDdmxFeUZjNVlsNFRRczAwbk5RYWZHQ1hWTlJqdndWa2xlbmR0QmNxR3FaYUdxZVZEZmdyaG91MEVaWUxtMTFpWFRZTzdPaU1YdlNPQlg2a2VLaC8ybEY1RXMrVzJXSHpwcUQ2ZmIrSmRaQVdVNDNIL0gyY0dSdXQ4VHU2RE84UVF3TU01dW5wSm94S0JWVkl0NjhnOHp4enFlVzZSbXJuZzNWVmdqZzFEY0xuRnhRUWFJY1dWR3ErRGVXR3NiMk5VN2FkQzgzb0FJNWJjSmM3WFFNR2lBYWdmb2hZYmNZYytzTkhlOHBWYWhhazViTFZjUW9MaEZ3S2dqU0V6WDgzaUJxRWgzMVFqKzd1Z21jRkFhZWNQK0dhZllLNnpBUFZLQVNrekJvbmJkaGd0MnN0UXQ4V3dialZyMHJqaHRxMjZRZWRVQ0NteTlOYXduUWVuV0ZZM1NkSzM0SklBbXdLMGhoUXQvR1Y4cGJKV3JMdjlBQlo3WGl0S0VpK09OZFdzRzcweG9IM1AvZXgzd29JNXNjdkdzWUZWRnZJUmgyeHBTdzFOSGRoVzJNcjlSZFQ5QWhxbWJvM2YweFg0Y1dkSGpMeHpzS0laMjVGMWUvN2pSZ3hKUXMwZDFOaXFqNFFkOWpGL0Rvazl5Y013anE3aThsNkZ3ZTgrdFg1ZUpCYU5qU2pGdXNhNHF3b0VENFdtbHBGRmFHMnUybXFZMHVsUXEzNjMxakc5dTZRVklRa3J3a1ZtSlpDaWJ5UTlXNmgzcVlQOWJ5MHBncjRtRzZSVGxKeU1jWTQ5NE8zQWp2OG4rMDJwSDFsRURVVVV6ZlhUUi93Ukk3Tkd2S1RyRUpkOVFnd1oydUd6b3pDUVdDeGYySGFwRFlPYkRZSkx4a0F3U1J6OG54RDdQdkJaUXRJT3I5SnFxanNvaUZrZHd4OUMwN2xSL3RvbzJ2V1RYRU40TStVdDB6V2tydjJ6SW4yN01ZMXVYdmM2eUlHb3ZwajJIeVRNNHByeWNaZEFxYjhsbjEvemYyQ29WRFJNTlY2NHh4bW83cllwdjAzczFnTDI4SldoeEJLMndxT3NFOGlsamZvRTliOWVYWEhSOXVmNGd5bUx5WkZrOVVUaXpHUktLQTRTeCs0WWgya3hGU29XTFhXVmNGODJEcUU1U3hHSTNiY2VvZ2xqVVpTZjd5aTA4SlNjOW1RRTVVK1czcllMZElpdWV5YVA3Yjlvc3ZuRnpXUEF4MWQyaHorRFVOM2c1bjhjT2VhVUVMazN2QUFLazFZQmFpNXJlRDRzUXVxcWV0QW41RWs1R0tNTWU2WWdYOER4alNxWjBMSUUwWU4zVlIxb1ZZRDRQVTJReWJJNzRCUWk1d2dpRWZoSUczemI4WWdRKytibWpyTHhMNS9WNjBQK3BSazJMNGZEckFCVXFPMWxJcmNCZ0NUa3hhY3F6cnY4UzJvL3dWSENWSDNIRW1COUVmU1d5WnF5YTRLbGFxM0p2U3FYVk5JZ0drdHRrc1A1ZmxBcXA0UUw0c0pUdjhpYkkvWGpOOWFDQmF6MXpObm9TSnhwT0tydG9pTnhMWjRucmtMT3JqZUJycHNYcWQrZ2J1UDI2d0pRcnQyckRPK2Z4R3V2b3FxSCtlck5HcjJHenRpNm5PVldLWEVWRjNnclFSMTV3K3VsNkIzSmExdUtQMUVBL1V0Z3dWdTFGMTFwYTRUaG9mdE9RR09mRjZoTXB4UzB6NXVoNjl6KzQreG55SHFHak5PTjdWNTY4ck0wN3cwb3pkN0hhcHUyNmluTXp4cVhrbzhkVk01RS85OUtSWnUzaXk4MkR5Z1M4aWxlaHJ2ZzBMdGpXZm8yT2dvWWZnZ2FwaTJzdFdpQm53VmVDcHIwOVhQL3ducW5rbDhnbmdVL0lJUzFqUmxhdUlEYmV4b2ZyVFZaZTNqTUoySzZvK2VjQmZ5eWJQSkZvVS8xbHBLUlI0ZE1TenJmZ01MVm5tdUxiUTRla0lzZDRFdzZTMFR0V1RGeGZJcXVoYUtSdmZxT1V1dVF5TXFYL29JTVBZSkxDODh3QkRWMkc4QnVhNFF5aTd3RkZKdElSczFXUDdwaGxEaURrdWtiS1dmMkZFcXZnejRta21sTHB0MW5INmJ5T0NmV1AzNmYwTFliMklkWUZPOG9rVnlZcXI2SmVkN3J2N3l1NzYzUVc3dzlvOStGMTEzcVQ5alJKMmtwMnRHWmIyWGpoQzB5THVtVzlxOVVLd0RxYm1Ed290RmlsbHFHTXFIOHJlaVNWMzhXczE4NDhhNkFseFN5NkI5UTRTNjUrc3crOHBkMzF0VnRlYzg2Ni91R1E3K2JWZHNHYmlsVE5PdFRKc2d1ckMyMUZUaFUvblBxSHVXa2t1M2pQT0pLVUxYVmtCVEJvekRtV3hhRXd2b3pQLzZ3Tk9KZHZDczl5dEY2ejlqOUpaVE91YXdxeEQ0eEtNQVpCc05DOVg4bDJ3L1FodHdPanQvcG1nQ1RLbU5xRXJ0T0tjbnMxMW5ZazlyQ1JWaEJiWjBpMlMwUmNNd3NPRERSelhGc3RTeGZoTzZON3FOdlVYSXppSWh6VCtoSlZ0dVhGMG9tbWNvTVM1OVhDci9ycWZkaS9hamZkc2xGekNYMXJtTWUrUzNnQ2d6ZjFha1BWSkZHR05hdFdLY1EyMlVmY0drVnJQVm81NlJRdERoYWZjR1h2RXpIbDZoaXYyZjlsTHpqWnJneTRhRlduTXdSbk9oc1Y1VS9aN2ZwSFNRRUZOMWZzMzVucXMzV0lUZ2J0VjhjR003bTZVRG5YTCs3T3hMVlpkY2RqR0Y3N25SeS82TDBDbGxsemRxV2ZiN3o4emZvdnFnaitrVzdTZW0vemdISjNVaDJka3UvY3FncDJ1SS91NDZ4TEdSdTZ5dERLYStkZDFoZ0lWZnhiejhySEY5QU8vT3Y5WExzcCtvNXYrY01SSnljVlB4TzZ4TlZ5Z1dCWjF2Sjdnc2laaURKRGQ1eVhDQ1BNUUxVdkVvRk9UelZUbDF1azRiQ0Q1T2pHYmVXNmlhQkJDN2J0dlFkdmpaMWZ5SjdMT0RQU042ckNKSmgwVUxETTFtTnJCZ3FYcmp6OERrUzVYOGRheUdKVGxhQUNGbTdDMUNkcWFEVENlekpLWTVEd1JPbUE5c0ZnZk9sSE1HMXp0cnRrZFhzRm0yQWtWK3F6MjU5Q0tSTFhxL3ROSVdJbmlxN2JxR29UYWlmUzNlRDF2NFd1dkkrcGVndzY2QWJMV3VoWDBZanZLbHhydFk4cy9sUDl0RERQMjMrUTNjMUhWaTlXZk5mSDJoaXVtdXIxZ0hDVEVWNnE1ek1WZi9TS0IxVS8yWGhqdFcwRmIrUVA0dEdHNitsZCt2UW9kcHF1Q1liNmFhTjRPL092alZQSCtnbGVmZlp4bW92ZHJSL1VpUGFnejdYRDVvNVIvam1wVGdFREg2d1FmdWUvV3JYM1BmZ3kwWExSaFYzZGRzaEhaZ0xMeE5SRDk3SGVCM0JGdjVRRWlSa010aUZ5MjBsYWg4NEcycDRERjJ6YlpBRkdTeU9BZWRKSzdCOGpBQ2dzZWpLT2VEWnA3L1BNekJsOUFHSnRnT2c3RVVIaW16RVFDTHN1MW5WNFNtUUd1UmlpUWRNV3lSSDZqTHQyQTIyOGdIMEhmK3c2WTVYandyS1c4UnNsdkNRS2FFRGlJeEZhM0tyWmpMbnh4OVUxcUpmMW1KRGZEQWEvOHpZM3Azc2JraU9FNEZmTCtsYzlBSEFQeW1vNUlxR3FwYU1jNmhOc0pNdzFUQ05QbFd6WElYZEpSOTMyODl2RlROSDh3ZlkyTmsyYTlBTHBBK3NzMmtTenhVdWdOWVdQMmUzNEF3MWtFc3B1cFU1VmJjUGU1aFhUVEo0dXpUVzIvdUVXRCtCWU1YcWdKVmFKTVBBODYrWVBBR095UU4vOHhyOGpmOVlFK1h6ZWYwaDVwSHI2VFZqYThmYllsL2htWmcwZnZVZzhzeEtvUVRvU1RMWGhKSmtaQXJabk04WkZmWkxENk1ObzlRUXVKcGJ4OGZ0aWJxRVVFOGl2ZmVtLytycDBwU3FZMXZ2Rk8wUE5SNmU0MnJUM0dyeGVLRE93eFY1cE5haTFRazZMSk1Nc3dDQzg1ODdmNzhIUzhNUE1IMU04UmJwT3dXK1lTV0RIK2xWRVlYeTN0RVlTM1k5RVorbTgxK3FEWDRtejNKUnFob3FHcmxPSWZhQ0huTFh3Nm1pYVNqcWVac05mM00vTTNyUW95WFA2T0ZQMFFXZ0tDWW5Ld2VlMHZ3U2VFM0FNWTZpTVJVcE5VZ3BRL3JsbitoQWphUTRjRlpJYm9uTXhLV0xseTFhQWhmZU1WZUJDTkFLNEdiUkdUZzJBUk1lTkh2Wis4dGZUOHpMOWtIUG1PbzVwbzdaaHFENmttQWV2YnF4MHNrM2h3STYyTXFDWHZ5SjhZa2VmS2p2eGpCNVJlS0Q2UE01K3RGU2NZbUtNcjRadU9kdmJjY2lGMGhScnNnVDNXTGpuNHFlTzVSbE83QzQ1MjkraGZGaHB2VUVkYkhWQkdlb0IrT1NYSUxvUC9PdlcvMlF2VHhRK3FQcTZLeENZN3YvK0swbnIyMzRCUmJEbmYySklrMUZseko0OVlwbjczNjZSUmJYbUZkdGhVbzQwSEphZ0cwMnhybGt2OE1hTFF1eGlZWXpmSmlZSnk1dDh5b3R4emNZT2ZzbzNRSEcxMnE4S3RabzFHZlZCaG5ybjQ4OHQ3d05CTFd2Y2JSbFhyaWRhVFJWTGNYUnVqeUkwYy9Oc0ZJamhjRTRjeTlaUzQ0TXJsMm9zVDZsSFBpZ2lnN0Z1UE0xWThYU1dwZXQySGRheHhkNmFhT04wZVQzVjRZSFQ5ZEh6MzRzUWxHczd3UUdHZnVMZjBnazk3ZE9NbTQ1NEw4L2lROExpTE5tYXUvSk41ZUpnV0U5WEdWUWsvUTcxd2pOQkQ2L0FqMExCdWJZQ1RIaTRGdzV0NVNEdUo0NS9wSkJuN2FTWEdTUHMrRDVzelZQeFdFNWJBKzdpRFZFL1J4aVc0My9MR1ZQRGJCazBTalorMHRwZUJwVDZsMU1zV0VRZXBrWEM0YzFWbXJINnZpaWpmb3NPNDFqcTdnQ2JyN1VzQm85TnNWb3lsZlNDK2loTEVKaWpDOTZUaG43aTFUL3RzdTJkd0puZk5xTUV0dXV1WW1Jc0NacXg5ZkUvSWZwWWIxTVllQkoraVBqa2x5TzZLdkJZZGRJM1V3TnNGSWpoY0I0Y3k5cFI2OEtWcC85OG1HUFIwY0RwK015MFdqT25QMXp3UmZZUXpyNHlvRVQ5Qy9QUzdOYllnL0Y3eGJQbElGWXhPTTVIZ1JFTTdjV3hyQmkvK05FeDI3UUZVZCtTTU1GMEYxazVEaHpOVi9KWGdlSGRiSEhjVGFuZWhTU0dYTmNkOFpIWnVna0JnM0dlbXN2V1UrK0RrZy9zMmE4WWQ5MVgvbGQzd0dGNUhpck5XZmRlMFg3Zlh3dy9wWVNpbjlLZjFXeWVDRjc5OGVpK3gyUks0SHp6Skc2bUJzZ3BFY2J6YkNPWGhMUDlpQWRrKzRNYUxmTS9MZk9iM1p5anQ5LytlZy9sS3dud3pyNHczQy9sN0c0WGgwdHlIMmJQNjI4VVk5TnNGNDdHOEM5amw0UzlWLzczOTYzSkF1dE5JZThyc2ZBdVhKVlR3SDljcy81U0xsaFBYeEZEYWZQM2pmcTE5enYvb3h2dkVvYnovc2crQkVZS1FHeGlZWXlmRW1JNXk5dDh3RjI1bFo4NHVFSnhuNFluQ0VjQkllRjRybTdOV2ZkWUx0ZjFpL1VQcTRwWVNaR3ZjWjU5Z0V0NVM2VGpRWTg5UHNKNktOaU1yanZrUVFjYmpkQU9ZSHZlMnd3N3B0dUZPWXVBYks0NzU2TVRiQnhFVitrakdjSFRlQUh6dStLZmM3ZnNmaTNXbGtEYlNEZUJ6V0dlL09mZklhV0F4ZXhSalp3OWdFSXpuZTRnaTdRV0oreXVFZVBINUtCcmNaK1VLd0x3M3J0NWs2em5tNDdYR2ZRb3hOY000RHVtRGRsZUwvRGptVmhMT25PQk0rVmNkUFV1SytmNlNlaGZVbjZiQ2VKR0xQZkhCTVFjY21HSlAvTFlaZSt2NEpEK2lmckUrWTRhM043ZzhEZGJuNi93ZW5OcXZjZ21TMExnQUFBQUJKUlU1RXJrSmdnZz09Igp9Cg=="/>
    </extobj>
    <extobj name="334E55B0-647D-440b-865C-3EC943EB4CBC-3">
      <extobjdata type="334E55B0-647D-440b-865C-3EC943EB4CBC" data="ewogICAiSW1nU2V0dGluZ0pzb24iIDogIntcImRwaVwiOlwiNjAwXCIsXCJmb3JtYXRcIjpcIlBOR1wiLFwidHJhbnNwYXJlbnRcIjp0cnVlLFwiYXV0b1wiOmZhbHNlfSIsCiAgICJMYXRleCIgOiAiWEZzZ2MyTnZjbVVnUFNCY2JHVm1kRng3Q2x4aVpXZHBibnRoYkdsbmJtVmtmUW9tSUZ4bWNtRmplMkZpY3loa2VXNWhiV2xqWEY5d2NtbGpaVjk3Y24wZ0xTQmxlSEJsWTNSY1gzQnlhV05sWDN0MWZTbDllekF1TWlwbGVIQmxZM1JjWDNCeWFXTmxYM3QxZlgwc0lDWWdJR1I1Ym1GdGFXTmNYM0J5YVdObFgzdHlmU0JjYkdVZ1pYaHdaV04wWEY5d2NtbGpaVjk3ZFgxY1hBb21JRnhtY21GamUyRmljeWhrZVc1aGJXbGpYRjl3Y21salpWOTdjbjBnTFNCbGVIQmxZM1JjWDNCeWFXTmxYM3QxZlNsOWV6QXVNU3BsZUhCbFkzUmNYM0J5YVdObFgzdDFmWDBzSUNZZ0lHUjVibUZ0YVdOY1gzQnlhV05sWDN0eWZTQStJR1Y0Y0dWamRGeGZjSEpwWTJWZmUzVjlYRndLWEdWdVpIdGhiR2xuYm1Wa2ZRcGNjbWxuYUhRdVhGMD0iLAogICAiTGF0ZXhJbWdCYXNlNjQiIDogImlWQk9SdzBLR2dvQUFBQU5TVWhFVWdBQUM4SUFBQUdZQ0FNQUFBQUVmRXBpQUFBQVBGQk1WRVgvLy84QUFBQUFBQUFBQUFBQUFBQUFBQUFBQUFBQUFBQUFBQUFBQUFBQUFBQUFBQUFBQUFBQUFBQUFBQUFBQUFBQUFBQUFBQUFBQUFBQUFBQW8xeEJXQUFBQUUzUlNUbE1BRUdhcnU5M3Z6WWt5UkZRaWRwblYweUR0T2FQdEVBQUFBQWx3U0ZsekFBQU94QUFBRHNRQmxTc09Hd0FBSUFCSlJFRlVlQUhzWFlteW83b096QWJaYzE5Vi92OWZueGJiZUFORVFoS1kwNW1xT1N5MjFXbzdvUzJFMld6d0FRTVJBOWZtRXUxaEV3eUFBVER3V3dadTdlNjNBR0FkRElBQk1BQUd3TURpR1hnODI5dmlRUUlnR0FBRGY0aUI1bm40UTk3Q1ZUQUFCc0FBR0FBRDB4bllQNS9uNmJWUUF3eUFBVER3TVFhMnpmTzQvVmpyYUJnTWdBRXdBQWJBd09vWk9EeWZTS05aZlMvQ0FURHdqekZ3YTU4Tk5Qdy8xcWx3Qnd5QUFUQ3dBZ1l1Ky8xajF1dlA5bnpaM1UvN3c3RjlQdWIwLy9oOEdwTk9DY0gxRXdqbTlBWnRnUUV3OEk4d2NINUN3LzhqWFFrM3dBQVlBQVByWVdCTHlTblA1MzFHd05JZ04wcWYvYnp0bm16TlBkVDQ3QWhzMWxFS0RJQ0JQOGJBOWZrOC9qR1g0UzRZQUFOZ0FBejhsb0dkcWwyak5qWmhiU01CYll5YVc5bzlQYzBQalgwSWdRVWx5b0FCTVBBSEdhQ2Zwem5qRlgrUVFiZ01Cc0FBR0FBRFV4aTRVVzZLZks1VGFvMlV2ZHhQcDcxVDBmTXRIM01obk5aMG44OGdHSEg3cDZkM3grZHhSWThKckF6dVQ3c1d4b2NZV001SWF1YTlsem5rTk02QkFUQUFCc0RBbjJmZzdnVDh2Q25yU3F0bytIWTJpcmZVM3NTUS9zd0lablBsQXcxcDd0Sjg4NlVQUUl5YlhCbmNHRHEyRjhYQWdrYlNqWDVNc1Z6V29rWUh3SUFCTUFBRy9sMEdRc3I0Ukcxc1lrUm1CL010bDB5M0M2Ym1tb3FFL3hNM3QxMDIxSndQTkpqNitNVkNLNFA3b3Blbzlua0dGaldTS0NEU2ZONWxXQUFEWUFBTWdBRXdzS1VsR3VYVGZpSjJ4REdwR2U4czg3VjZZcEI1S3dnK01UdFozTmh4NlZCcjhYVmxjQmZYM1Q4RlJJKy9MK2NGeWNzYVNSUXptUE9ab3A5Mk00eURBVEFBQnNEQWNobTRVZTZtZkQ2em9MSEd4K2FhSExBY243bytKYTBSUVorSnVuKzUvVFdFVER4ZGo2OHJnenZFL044N0p6OGJTM0Y3V1NPSmYvUG0rc1ZiQ3NQQUFRYkFBQmdBQTR0ajRDeHBKblROK2RCckJUVkpkUzYzdVRYcnM2emVwcVFKelplTTc1dGQ0bCs5bjdLYUNPREs0QzZ4eDMrR1NTZkdVNytMbjRLN3NKRkUwNXVwMlg2ZllnYnRnZ0V3QUFiQXdML0tBTDFPVUQrZmljRnZOaEtzbXlzVm5sNmNNamtJcndqK1JDcjhSbnB6TlFwK2JYRC8xZCtBbC93UzBieVlsTytGRFh5ZTM4eTV0dGRMUFlSS1lBQU1nQUV3OEU4endPdTd5S2Y5VUtLSkpxTFA5WHdsNjRhcGdiOC9sQXBQUS9WeW1jclBUOGYzeXVEK2xLdGxHWmRmamFrNWJSOTBZVmtqaVFJWGYrTyszd2Q3RkUyREFUQUFCc0RBRUFOYmlaSHoxZmhUcVp0NnYzMm0xbDhLd3YraFZQaWhyc1k1TURBakEveFZSS1M1bDFCZXBYZXV1RVd2RVp3QUEyQUFESUNCUDh5QVc4amhnOWRpWGE5eUpvbzVDRDk1TnZDSFV1Rm5vaG5OZ0lFeEJ2Uk5FcXU2NHpQbTBwem4rZFlmd3ZCek1vcTJ3QUFZQUFOZ0lHRWdyQWYvdVlEUm5LbndmRjJjbm4wckNQNUdLbnpTdWRnQkE1OWpZRm1wOEovejg5V1crYmw3Wk1PL3loN3FnUUV3QUFiQXdBZ0RGN3JNeUdlNkxoNXBPWnllTlJXZUkzK1RuOVg4VzZud2dYaHNnSUZQTWlDL0d3dEtoZitrcjYrMHpiK3RXSlRtRmVaUUJ3eUFBVEFBQnNZWkNJK3lUazlPR1cvY2xaZzFGWjdqNlpPZnVrVXF2TG16VUJBTUdCbEFLdndZVVR6SG1meGpOZFlvem9NQk1BQUd3QUFZWUFaMHhYYTYwbnd3bURabktqekxodW1CTGFUQ1k3U0RnYmtaUUNyOEdLT2NhVFQ1bHVGWW96Z1BCc0FBR0FBRFlJQVlDR2swN1FjZlNwTkU5T202dTlwQkxNYW5YeFNSQ2w4bEV3ZkJ3QnNNSUJWK2pEeCtRK3ZuRWhUSHJPTThHQUFEWUFBTS9Nc00rQlhobjd2UGVhbUo2Tk4xZHhVUlhST2ZsK3FaZ1lPekp1TVAyTUVwTVBDSEdKQWZqdy9ldlZzL2xUZit1WnE4Zk5iNi9ZWUhZQUFNZ0FFdzhIRUdPRW9rbjArdWZhYUo2Sk4xZDlWNXVXdFFQVE4wY05aay9DRkRPQWNHL2d3RFNJVWY3MnErL2ZlNWxiN0c3YU1FR0FBRFlBQU0vS3NNU0lJSmEvaVpZdVJWbnVaTWhUOFIxdWtwT1hNaXFMcUlnMkRnenpHQVZQanhMdWRIalE3anhWQUNESUFCTUFBR3dNQTBCa0lRL3ZsNkp2eDEzN1RQNDM0Z3lONmx3bTlQaCtiWkhPNUQxcmE3UFJWNnRzZFQ3UVkwdjRiS05OMUlZQW1DL0VxNk83VFBkZ2gzNFBKNmFOdmpJNGF6dlQ2T1ZMdlpqK2NmSlVCQ2s5RkdYK3ZQb3ZYZGc2aG1vMzM4VVZNV2w3WjM3ck9XT21MQ2FobG5hcnZaeHlRSWdjZFQwUVk3ZEhoRWh5K00rN2d2VnNpZUVlN3R2cGNPZVF5TXc0anozMitPQXI3cGR5VWFZTGNUamVPbW9OSGVNYkhYby9hMThOQlFlVEVWM283WFBKQTJpeDFKOGdzYjg0NXRNQUFHd0FBWUFBTnpNQ0RTbGtUeDg5V1hIbTN2bkEvYmNqc0gwWlhiU3lFdlF5cjhqVU5TN1hBQzdWbDB3Yk1SWkUycHg2Z0Z3OHRTTWxpMVZQZ3pUUVlFZDhWMWNpclcrd1E3QmIzVnFMNnlOM2liUEFPeTJaVDhVRnZDU2NEUjAzclA0V2dZRExrVUZkczVpc1duUTZTMG96TGxKdDMrRUpqYXplUUk5N3dRK055blhlNGQ4ak90aTd6OWw4azZKc2JtZzd0bGJVdWZ2a0ZUZXZQakkrT0E5WHNnWGVRSEdOK0EwbStQUHlKZTJEdW1jM3JjdnBhdERaVzlnQksray8vYWVIYlhtU3EyN0hpdEEybXo0SkVreVVaR1pncXFjQUFNZ0FFd0FBYkFRQThEWVRtYTZRK0lhb3R5SzEzaXJSZUtycE9TWTIyYjYyNmZDazhCcVpiajd6ZXUxU1pxTHVCam1YSzRpaVM4N1VpUmVSbm9Dd2ppMFN0aURxdVNDazhOTVc0T2toWFA0ekdJS0lGMS8yeklvaUFMWHJjYWs3K3duSW5WdnNmcC91WkFLdnc4akswTDBqTXpjKzB4T3VSU2gydkh0UnVONDU5UHRKTjNWMWMwM3JvL1d5cklSSEkzYnpabnFpbnhkMEVUOTBqbmtCSkxRK0lvUFVwU1BsNzJhRGE0T3JjNTdIaEV5ZGlLQXRleEM0dlpOZ0NtM203WUlTbXFBK3p3YktYWExqUURpNGFzdldPQy93YjdVclkrVkdnSTFEKy9Ha2k4cWxidmR6azR2YWw3MDUybkxTc3hTYVdSSGVacTZRTnl4QVdjQmdOZ0FBeUFnZVV4RU5hRWY3NkViY3ZoWEphMzhqbFFqanJyekVMU3NxeC9QcmRrekVjUDZacGIxZkJiaXRlRzlxaFJVc0MraWpNaTZ0cHQ5LzBwWVNtQ3VEd0Z4elN0ZzZGNUQzd0JGcm1kU3RvNTRjbEhCVTNreUVaV25JZ0VsVzlDL3BaQVNuNnV4dGJKaFVCRjNlaWdTeDRYeHl0SkN2cGRtWFBsN25jbnV5MXFYT1pjM09OOHU0QjY1aUZTbmxRekhZb292RVFPc1oyOWFIL2FrSHN3NFZiRFpqYTRNaVNPd1lrdFRmekNUdWZBZ3JZTWdLbTNmUi94TEpCWjIvdEhRSGJjaGNGRGU4Y0VCZ3oydVd6ZlVObWRIdnFSbXl0UHQvTTRGV2xTd1dDOFljZHJIVWdMSDBsOFo2Z2I5VEVWMkFZRFlBQU1nQUV3OERJRGRIWFJ6MHZYR0FsQlI0K1dOaytPbTVjU1hnNDJGRVRzd25Tc0JLT2EzZ0VTQlVjbkRQVVFTZDVrZnlPVEJsKzgvdGNDaTE1SjZ4UUhnOHZDNktKSmc0VGErS0pzbXFjNk5GVVJOYXZXWlJZVUJGV0N5QUprMHpnZ0E2Mnp0ZFNvRkk1QWlGbVBrNW9zWFBLNDVLNUEydG1QV2tmNDh1SHZ3VTBnUlA3ZCtKWkVwOWo0V0JkZWp4MmlaWTRJdVBZZ1Q5dW9YR2h4SnJnODY0dG1OOVE4aWNUSzBBcDJmNzFoQVh5S0o3ZzhkYndTNDg0cG5ZNkd1MVAyam5HT1creHowZkdoSXFOdzZxTG5kcnpXZ1JTK29HOE9mQ3N4RXdjUS8wQjBvMzVpWlJRSEEyQUFESUFCTUZCbFFGVVZTNkJPajFVTFZnOUs3VmdzK2VaQ3RGaXJhU0s2VDhEUVkxSTBLeWN2aXUya29CWThkckZuT2NCNkpsUGNXakQ4YjRLMUQwRjI5ajY3d2txb1BNUTVyLzdWTEtLZHJwdGphbDl5ZEZKUjdLQ1lnS1N0NzZxdFU1RC9VREdheGY0ZlF5NDVTT0pDWE84bWljMzVaQ0J3R1Rab1ZxUGJ3czJKUkhzMGE1RU85aFNrRGwwb3EwWXIwcVJKUG41R05oTmNtU1psdzVkRTA3aEh3YlV2YjFnQTAzMmZ5QUh1dE1ZSHJ5V1ZpUTU0dXUwZDQveTAyT2VpaHFFaS9SbVBKZ09WZHJ6V2dVUklQUVlHbEgyWEhTU0ROMVppREU0bVJjUjBjZ1E3WUFBTWdBRXdBQWJlWlVBaXlISWg5c0pxUW9za0tsSlp2cEVvR0Izc2d1M1NuQ2FpSjZwa1E1R3o4bXJMbWplVjlaeXFuUXAyS2hLdTJGV3cvYkFpMFVtRm5NY2FjVS9kVjFwODZ6NXNTSmtNYkh1ZkFSSjdOZDNRRHlUbUoweFJCbHB2U0tXa0xGU01kaTdwbENsMVNaMlJzR21JMzlLeG0rcnE4UWxja0VrU215VWVJako1Z2tFZkp6cFR1cG9Rbm5landHZHN6UVJYcGttWmd1ZjQ4YmhIdm51Ly9OY0NtTVprUEVTRTh0YVBldUc2ZTBiRTNqSHFxTVUrbHpRTUZSbUVVNW0yNHpVT0pMN3A0c2I2V3dQZlNzems4U0xkRjgzSUpqZUFDbUFBRElBQk1BQUdDZ1pjWUpTVWVIRnE5SUJld0dPcDRlNjkrM2h0YUVIQ1VKbm9VN1dmQ1MxT2lVaVVwK2lJT002dmVkZXB6QTkyWk1NRzZ4QWVrOVVyZDlxRzBPSTFNK2tDaDBsVGYzMCtnNi9TcHh0c1FFaXRHVnJmNVIxVW1YZ011eVJveFFIdlYzZkVJbmhEOTBraVRTb3hrNGh0NFpBZklhNmlOejhQWENVNW5wU3dXelJieUVhV09MdUUvMHlBajJGMENtUzlLZVNuU080NzYyazFkNHg2YjdKUFJTMURSV2R6eVJkMm5HSXpYdXRBb3NtRzcvL2FkMWtRR2J5eEVqUHVZVjVDNXE2K3UvS1QyQWNEWUFBTWdBRXc4QW9ES2dRNWd1cHZ5MDlvUlJMY3MzcDZIVXcwTjdVb0pYTlJKZXJjNnprMXk3V1R1WVJla2hNYmNzZy82RmREMnc4ck1rYVdmRmhNNWhkcEVGMXA4Zk9FWFFpQU8vSGthenJyV2pvNzZMMU9zRXVXTnZrWTgzTTN0ZDdCZFVhVjZOaG81SkxFODFPWHBKcTZHa3N1UHdEaWhweUY5QTg5V2VnTzZCMEtMNXJjUVkwVHkwN3VrTTl4OEFrZ3p0UThjUFVtUXN5bnc1QkVzUjNJSmZ3eEFhWTBtZ1NyU21VL2ZEVUs3d2VXdldPa1NaTjlLbWthS29JaytjSW1zS3M3ZHJ6R2djUkJlRDk4M3hqNFZtS3FUZzBmbE8vcTBFL1djSFdjQlFOZ0FBeUFBVEJRTXVCekcvTDBsYkprZWFTOHlGTVpqVWhuK2s0UGVzM2hXNnBJWno3a2hZb1UwOEJ0Y3ZXVGlPUkFTR3NBbHRmazFIU1VsNUpFM0JWY21ncC85TSsxT3IyYndLRUtjb1VPS2tKYkVCUGtUWjdZWC9JejFyck9ZckwwSWwzYk1jVHZ4V2JrRWhuT2lKUVM2bFlTbm5hdGo4dXdrUDRnQ1ZDWnhOU1ZPWjJTeWgzcVpnd3NzTUpxUS9QQTFVbFZrdFBEcnBLMkZJK1g5NThKY090SG5NTXZZenBNU200OFNRMFRJM3ZIU0dNbSs3NC94NFlLRDdNT2lZMXNPMTdqUUlxL3l3SW8rUVVSVUphQmJ5VEc1bVJhU240M3N0L0V0QVQyd0FBWUFBTmdBQXhNWk1EbE50Q1ZiMEFVMTl0VThaZGZtUFJvMXBoT0ZMS0RtbGllS2wvV0prbEVWV3FtK2xJZ0Y1b3RZQnlDRmRYcUVpMjBRaUpXSERUZlpnanlxUjhKUUM2akFzR1g5bitIZ01SVTJGcFBPU0FiR3BqMXh2aHZXTi9GaGJ0VGw2aUFUalZTK0RxbFNQUGE0MGJEdGw4Y3hFM1NvdG1RRklsRVV1WlFQRUp1MTY0TFpvR3I0emVmSEhLeVZYRXNlUExURFJOZ1dtVTBCYWx4OSs3WTVlckR6bnlIeTNXMGR1VkF4M0I5azMzclVORUJWWXl6RG1kdHk0N1hPSkRtR2ZoR1ltb2VqUi9qbWNWQ0IrUTRlSlFBQTJBQURJQ0JSVEtnMm9Ddk1KMG1NQUxWcUZWZVRhK0VXUk1hUk13TzZ1Tnk2ZFNCZ2FSSVRtM3JGeDkzOWFXeDNHelh0ZzBXaVE5ZnBRWk9HdkhCdk83T3Z4YnRWR2lNcU5EWU5pRDBUaG92MTRaYTl6TE5nNWFsZTlLa284aWxYUEc1V3RWMEp0YmUwVktmbllGMGkvU2hpNmJyUENidkFPMTMxbys1UTJrN1lXOFd1TzYyU0E2Rzg3aUxYZ3FXZjdsaEE5emxkanVzOHIxSTUxN2VDM3ZIY0EyYi9aN010MktvdkpJS2I4ZHJIRWc4TS9Wa3ZEN3dyY1I0UzlQK2N2L1Z1MjlhT3lnTkJzQUFHQUFEWU1Bem9LcU9yekQraVBWdm1wNGJhc2xqWS9uVlNxemtCMnNKOGd4azdGb242YTVkY2thd3JCdERzTHdtcDVLbjd2YS9TTzAwUktiWGN4L1BQSVdINWVwK1ZCNzhJd3REUUdJcVJsc1hvMTdtZDk3SzRjZ2pNdWh6S3pRYzYvZENGUTJVRnkxdEw0VUNEbFc2ald0SWNKS1pSdEZLbHlDZk9SUkQ3SnBqZmp6QU4rQ3FaSXZwWkJQOE9pM2ZlR3h5QWRzMndOazAxZ2x2UHg1VE4rd2R3L1ZzOXQxOXBhS1Q4NkVpclJWejF4UmZ2bWZIYXh4SWF4aEpocCsxbkNmc2d3RXdBQWJBQUJnWVpFQTBzL3czV0t4eVVvUE14VTEwYVN2T25hQ3FxdEd5ZzV1TjJrNFN5N1hSOXQ2cjBLbTFZUWsvQkN2U1FKZUQxNjIxekI4VnV6Nk9HOHIyK0tHTzVPNE5BWW5ManJYZUkzQkxMS0VoTjN2dzhFUGZLYUtJaEhER3NIRSsrT1FmbVR1a1V4NnFyOXFRaFhQQW9SRDc3SVZpYjhDbCtDdC9NaE84dW5mZnhNSGc2U2VMR0FFLzRnRkNlT3FKYUFyVTNqRlUzbWhmSDNmSWVTMkprUkUxY2JKa3h4dEd5UEJBNmdiY2NrY1NqOUtKVTUyU2JSd0JBMkFBRElBQk1CQXh3TmNXK1JRUnQ2aFFiVk5WYmhHN3J3bmlIZ1dpRitZMGtVWmkrSXpuZVBLS3NUQXVZckZQNHcvQ0trUXR0eTB6Z3N4N0RTa1hsbnVVVk5YblFTQlYzd1piTDZaS1BhVUZzNGpzUWpIb2JRR2ZEbE00WnoyZzNaWk12TGlxMkF5M0s2UXhoVmdsUFRIMk9senRwOFNsN1oyYnl5UndZbTdLenUweTZYUHVHNWJlNW91QWE3bGV2c253MTlJeFJ2dkdvYUlUZ21Kb0JrVERHeGE4Mm9KMUlPa2dmR25nRzRrWjlxai9MTTkxc3QrWS9zSTRBd2JBQUJnQUEyQmduQUVubytrQ1UxejRSaXFyWk10VEdOelRjbGxkVlNDNXZGSGxtK1lzTysxQWVPaHpQRlhsbjhqOHpFTFluUUpMSzRtcFRQSkpkTEVNNVBZb3Flcmg2VUNxemZqbkQzUHlkTTIvWWdZbExxVnBRSUVhY1dvc1N5bVU3dDFRUGVYdllmaGliaUFseXI3SElWL0YvMzBEcnZTZGMybTdQVjkyRDZIOVVCMDMzdDZFdjlxSmFzWDJmM1Z5MWxsOEViRGdLTDVyWGJPeVpla1lvMzNqVU5GdmF6RTBNMXg5dXhhOFd0YzRrUHJ5alN6ZUdJbnA4MlhzT0VPQWhCOWpDZWZCQUJnQUEyQmdBZ1B1SVM2NndJd0poS3pSK2gxNTl6Nll2QzBSM2NVY1FSK0FURUtvbTYxZWJ2V0N5cWdxa21oSXdnL0NLalU1T1ZXTDhQV0lTZzN5NWM2NUFIUjJlQkJJVnRaUjI2UFQ2dVJwcWtQVkl6ZU55a1YySDZLc1kwZDNSVThWY3NUTng1THU2bkVvdDZEajRCVzR6bWdZTGJKeHVPZE41UWJ0KzJuTGxyMHNweWN6OVNKZ25SOWwwOHlzYWIrUWUzNDQ2UmlqZmV0UWVTVVZ2c00zKzBCNlkrQWJpZW5BVDl5U3I4TEVPaWdPQnNBQUdBQURZR0NBZ1pjbHZBdVhGMnBKWkU0dU51UmdrVEtyMmROWklMbTRscGFhYUVqQ1Q0SWx2TWdkOUd4NmthYkNCL3A2bEZSVjhFOEgwdE82SnRvWDVGV05PcVF5RFNxbUNXN0dWUFJZY00rNElXcWtTSVYzcmNmaDd6NkhjanV2dzlYbzdMUGh6L0d3Znp6dTBWcUx1WmxYOWsvaXJFVzZhNW4yT0V6dmk0QjFtcGxNanlyZUdEckdhTjg2VktUbmlxRlpnVlk5Wk1Dcjlhd0RTYWUxTHcxOEl6RlZQeXdIbWFsaTJtdXBpREpnQUF5QUFUQUFCdW9NdkN6aFJVZVhWeVZWNEpuWTBJTkZ5cXlxbnZ5S3k4OGlKcDk4UHFBUFR2YmN2WjhDU3hrUlc1a05UWXd0R090UlVsWEJQeDFJVCtzOTVLbktpaFZ6Z0tzMWtwUVdQcWRxOUcwZG9YcXFhTDB5SCt0eEtPQjBHMi9BVlpLelNXRGUvcEwyWHdTc0FuUEVFVXZIR08wYmg0citlQlRmNnhHYy9yUUZyNVkxRGlSYXpaUS94ZEMwZUdNa3htT2YvSmQvMUxJNHdlUTJVQUVNZ0FFd0FBYkFRTVRBcXhKZXI3L2wyMHBVV1VZR2VGTWowbmw4MHBrdW8rejNUTVJuRTRLaEZXa213UktVS2c4eUtTd0F5aVNWSGlVbGwvL3MrandkU0Y5eXU1Slh6RmhFbDJSR0hlMzFDWWlqdXdpZnUwcm1QMVhDL09wQ0NXYzlkT1dXM29DckF5V2ZCT1lHRnJUL0ltRHA3REUzTFIxanMyOGRLanAzTFlhbWtXOExYbTNLT0pDeTk3RjVHQ1p2Yk1UNEpxZi81ZmJyMzlicGJhRUdHQUFEWUFBTWdBRml3RjNmNkFJenBoQlN1alRnVlVhOFJNN21UVW1FdGdqL3VsU1RURDJMbWFzK2xVaW8rSk5mK2tUejFZWERKRmhpcW9aTlNTbm5GblVscGFXek9QNTBJSDJKOWdJd3A4QXREcGdaZFYwa3BCVlN2UTlSMnEvamU2S25pczUwMmROSkJMUk9WMkhoRGJoU2Rha3J3QmVPMG9IWEFPdDhzTjdablJWTHg5anNXNGVLZkJHTG9ka2hHdDZ5NE5VV2pBTkoyWDF0NE51SUdYWm82Q3kzbi84c0RwWEhPVEFBQnNBQUdBQURJd3k4S3VIZGtvbTUvcTZMRGJrRUp3RmFScVgzcmdzeDZBQnZMeWVOak5HMUx3dkR5N1UvaitscnRVbXdwSXBjdTdOMDNwNzRZTjI1K2oyRzZVQjZXdTlKaGRlN0hWVVMxSFRHbVg5c04xMy94M0U5NlUrOU15dlowMzBPWmRiZWdLc1d5bmxrWm1FNXV5OEMxdkZZOUdqbWw2RmpqUGJWM3ZoUWtTOW85dDNKUUEzc0d2QnFiZU5BY3ErakttaXllR01rWnNDYmtWUDhNMVA4QW83VXdXa3dBQWJBQUJnQUF3TU12Q3JoWFFnOWIxbmpkL2xWVkM3MVJSQlJ4UE5nQ1BYaUVxd3psU0J5TWJlaFNDYkI0aW9hUGM3U2VXV09VR1pZOXlncGtTSjVMSEl5a0o2MTh4M0FKTHJOdUlYUzNDaWZjRk9qY21iVWcwanIyUDlYc1ZQY29SQVMwdnNsUFhUbHBtUW05eHBjTjNqemVXUnVZVG43THdMVzhWaS83eFNjczNTTTBiNXhxR2hyMlhjbjRCbmJzT0RWTm93RFNXTUN5eHhKNG14eGYyQ01JcHdIQTJBQURJQUJNTkRQZ0x1b2s1eWVkcHRYVlVWUnA1b0tyNEhrWEhPNzRGZzFrQnp3cXBqSXdsZFNzNjRjSnNGaUsyb2dVMGYxK0dCUHNyb3ltRTlRSmdQcGFiMGU0M2ZDdmhEUzdGRWRqMXR5TUJYWlhIenFSN3N0VjgycXg1NUpwNWlFNTF0dzNlQTF1TENscFdXYWgwTzkzUjNhWjNzY2ZBT3dvYzBYaXRnQko0MVhKNGxKQ2RxeGRJelJ2dlpjZllJWW1kWDdKOE5mNEtoNHRtbkJxMVZzQStsTEk0bUlQclEwZURKdmJzTkxJUW54K1c5RTFnUjJ3UUFZQUFOZ0FBeE1ZY0JkMUNkTGVIMEdNUXVQWjZ2Q1gvWXFqVlhmWlRMWlBYdVdSS2JPdVRKMHIwN05aZ29TT1MvaTB1TDFGRmhkaFN4eTF4TWYxQ2hmaHNXL2Vja0xHZjlPK01sQWVsclg1WGN5Z0Y2UEI2T09hUEZJSnlYbEtaMWRaYk9oS1VORnk2cWV5dXVwMFZUMGlmQXM2S3JYZkEydWRsUkJUbTVpczlrMnp5UGYwUkhoeFZpUGV3NysxOGRRV1gyMkkyYkFpVVd0bFgzWGRzazNoOHBiT3NabzN6aFVaSXduN044emtJa2IyWTRGcjFheERhUnNzdXQvZlB3WGRIamdHNGtoUEZzYVIwY2FQSTBmc29LUjV5UGxqMWZuc2R5ZC9QcHc2K3hqQ3d5QUFUQUFCdjQ5Qmw2VjhIb0J6bU5ScWRnNHVxdWFIczI0MDRQUDZFTElRYjAydnc2S1hNOHV2MUsxSHRJYWd1VnJlRmdDU09SQnBvYnE4Y0dOSXZhdEJIZlNFS2x2ZkFpSTF6bStyRFRWMDNyUEkzcVNSeFBrY1JQTGh4UlBkMHBWZHVacThNSzhJYzFuSGVJWHJFdzBTcDlEbWFXMzROS0lLWjkyemd6dzdvSEZPM2NyL1RrOFc4VkpXaXdmYlpXcTh4NnlBazZzNm5oTTduRHdZRXpLdUM0WTZ4aWJmZU5Ra1VFWUQ2aHp1Y2hzQmpMYW5Yc2c2ZVBnWVJZNWNlRGJpSkhKSU0rWENYejQ5ckZQVEVYK1l4ajVxcmRJOHZ1UWNRRnNnd0V3QUFiQUFCaVl5TUNyRWw0RGRZbG1JOHVKMk9oVUJsOGZrMmdkRmRXNzhKRUFVTjJRWEJqWkY2NmJ5MlkrNW5Vd2wraytRN0RjRmJTRHhkVkVobVFYMzNwODBLMDZuVitITlpuZXQwQjBLcGdoSUU2TXBVRHFUeEgwcE1KcjRjNW9SRzZLSnhKVjJqZDEyam9DeDdZSU5IMjhaVjlhalFiNUpJZDdIUEpWM04vMzRJb01MSVpNWm1KRFBTZmpqSkZ2ajgrajNnL2lHUEs3YkJTV3hnNFlBYWZONkhoTTcyTGRVd2xKMnBLOUcrMFltMzNiVU5HZmp2Z240RkI4VTFOSDRqMGJYcTVoRzBoWmJ0blVnVzhqaGllQThtUEVneWVhVThrb3puOFpZbS9seHkwS1Y4VG5zQTBHd0FBWUFBTmc0QlVHWHBYd0tyanpxMVlpTnE1aENRYld5WkhLRkp6NkZHT25TenlRM0FrV0pya1p2dDdXaGRzUUxOZHlCNHNQY1BONVFvVmN6b3Q0cG50N2U0ZFkyMU90N3EvT0orL3pFQkRYUkFwRTI4bGJ6N0lEbkFzdWFjSVhQc1hMOHlkZFFKakRKRWtKN2hPdDU1d0VieXI3cStvdWoxNnIwZlJvajBOWmUrL0JsZHJwektGci8zYjA0MmF2TjN0a0dDWWRWSFp5Vi8walcwYkFtKzNGWXljWU1oNHpMNXRjcmRzNnhtYmZObFRVb2gvNWhKT3FSWHNqL05ud2NpTzJnZFQvblRCNVl5T0dBZy82dThOWldWRmdRYjd0L3V0WWMxeWFyNTNBTVRBQUJzQUFHQUFETHpLZzF6ZldzWFZOM05lc1JrOVQwWmF0azdJUEtvTXZlSm1FTDVZUzFBUEY0NWFNTDZ2S29iREtRVUU2QU12NzE4SGlHdFJTRWsralEvWDRvTXZ6ejVTVTAxZStiVkpiTGpZM0FNUTNrUUtSS1kwL0piN0lmK3hxU1lEY093ajZzNG5uT09tcE5qcVZudWxNOE5hdE5VcDR6ZkZQSzljZkpCU0hBakZaamJDYmdwb0tWd2ROYUN6Wm9QeDNkN05nNjhZMlV4a0dtTUNMVkZoUzkyTTdOc0NpV2tOT21RNmwwTnVDN2ZKc004Vm82eGlqL2JSWFVqYkNVQkZaR244MzkxUHVhdGp3c21uYlFOTDdhWUdsejR3aytuN3JKSVZuVmRGc21MK2w1WGMzNG0yMFFGUVdtMkFBRElBQk1BQUdMQXk4S3VGcjJ0Y0Z3bnpjdHcweE9ZbWpKV2kySWhLaWk2Q3I2MVZYS016QnVqeHRRMFBUbVlSeE5haDRMc2xkMDk1WUI0dXJDSTRvNGttSE5JQ2V6MDZjMnZldE9ITk92ZnBzZ3VqMmZUK1FraDl1VE1ybnJidkR2a2JkS01rNWY4S3ZSK1B4SktjR0FvM1VIYU5pVzIwSVg2RmpuZDJxeUJLSHhqU3lEcitYNGVwc3F6b1NTTUY3VVhYU0VhU0ZmWnhZNWtaK3ArUHZ3MXRXd0V5ZTd4SHB0MWd3RXNaajhhV3dkWXpOdm41alBIMHBKZDFRRVFham9VbFRqV3BQcFBYOW5nMHZsellOcE95TE9IbmcyNGpadVhzNE1tejlxSFVReSsrdWQ1WCtzcmVEQmFLeTJBUURZQUFNZ0FFd1lHSGdaUWt2VWJUb0trYkdYQ0RkS2U3b0tpcHh4T1R5THJMRWF4VEJxVkc1NUJBZkozV1l4eHZkWXU2bHh1YnlVMkM1OWpQSnI3T0wvR0ZCbjVJYkpjQnlkWmVvNjMyVHh5YmwrRlFnbXZDYnR6NllDdStOSHVNQXVyWlRQYVZkcmVqUy8xbnUraXJwbVh6UERaZTAzeVVub3Mza3NDMkQrVjI0TW83U0daaENwcHozZ01pRlRzVlcwRkUzU29xdkQ2SGM1MW4zTFlEOWQ5SVpWckdiekdOM1lYcml3Vms3eG1MZlR3UjkyL0hmYUtqazl6SEthVVZjTWR1MjR2WGZzRm9mSjAxK2FTUXBEb2xKZE44WStYMUx2eE1KTnIyeFYzeTUwekxZQXdOZ0FBeUFBVEF3aVFFdkY3cWduN0c2WExhaUdKeC9salZrbHUralpGRys3eHhmaE9WNjZ4NHJkUGI0cXRna09vVlBzRHFzWFByb2FLeGJJOGlUWUZFOXVSZ25aaVc0NkRPbW81YWxaQkZuVk9YZ2lrV3pGaFhmVm41NkUzNzFqa0Ntam5YZTRFUHZzVkhYQ2Y3VU5ZN1B1K2xOM0EwZWRtdFY4SDZXbHN5MFpNNFQ5TEpuckU2WFArdi9xdnAzZXkvQWxlR2JzS3h0blp0T3dXK2QzaFZFbmU3eUVMNzcxd0xZVFlWZEZQeitGQTBmNWg2RWx4ckp1OUhWR2UwWWkzMnlJRFBoM0FZZHYwUkRSY3AwWDUxVHVHMWdZZFNLdC9lYmtSdjV6a2h5M3l6dWtaQ3o0KzdiNVYvU0dLRDhLZzBWaUF0akd3eUFBVEFBQnNDQWhRRzVwTE1pbm5RQjVwWWxDQmVaSURHN2t4aWZTbTY2TTkxZHMvaUNIUWt0dWFKbGNWODYxcFgzelRLNldMdjQ0eXpGTkc2cUFBQWdBRWxFUVZTem8vYjhZZjQ3QlJZVkZ5alIxZGc5UEZma0tiaUdpK1FDNGM4THB5YWVWMHdESXFXTDFpWHJQOVhoN0tPQTdvekdjNXpFbjVDWno1VW95VDlUSG5xVUU0ZGlBdHpSK2grOVY1SjBGY1ZsNlZNRXRNVWhqN0hlR0IxOUcyNzlRVUlhYjkwRThkWm9nSlFSbFF6M1F2dlFDUU5nK1JiNS9ERWFZRHRtUGVvaVlyeElVREozak1FK2VXNFpLdEpTa1BBMC95cS92LzBjbXZIcUYzcDBJSDFwSkttN01tcWpxRHYvSFBscGM5VmwvdjBiTEZDdGhZTmdBQXlBQVRBQUJnWVllRjNDUzgxT1BkSlY2cTdYVWIyMmhiVlp4RGpMcDNDRnB3ZmlZb25sMEIwaTFlVU9uYWxnVGNIcjQzNTFyeWJCb2lZazZON0Zaa1dYRUx4Q2t2WWxxN012YmphUnVqd05DTFZTODVWYjk4MUgva1pHSDdHNG95SlJoZnlVUnUrN0xwTUdMNlRBTzBISXRhc2ZaMXp3SE9PQXF5ajQ4T2hsaDFGYTZScnVUcVJiWE16Ujl3SmNhb3RIVmphYnU5Q3h5ckJoVTVYREtaN1A3NDBEMWpIb05QdUJ2Sk9oRk1Zb01aNDVUS0R0SFROdW56bVF1MHVEUTBWUitSNm04a25RbnNtdWZoekJkcnpTaWpmamF0ZitjTGt2alNTWlk0WCtVUExMTG9sQThvUmxzRUJVRnB0Z0FBeUFBVEFBQmt3TWlEcVFxK1I0b0N0cmtHOWRoengxdWtpeGRBL2hjUXBVQmNsT3gxbTFld003dm55WDEyUlNKazJpQXJaOHBTekxNUW9SR0hIN2ZOQjlwc0NpS2pLZjhKZlg3ZjdaU2xDNVRJV1h5RnNxVThRZzZ5MzE3SjZsbzB3QjB0TzY5azRVNzNNK2NrNklTcnhUWmxSbU56Mm5YSnBOVFBLT0JOMHhJcExhclgvVXNPSTUwY0ljWGd2ekRPQjVpT1NNUTlqamtEdmIvUm53eEFDWDJxR2s5M1NVWEdrTU51VU1US2VYbVNqdGNIeHZheHd3cyt4enl2Wnk0NEFIbVIramxNc1NSZVFkYm52SFdBbVR4SlNob2FMWk51NUxUUUJUYWdsdy9hT0E3WGl0QStuTmdVK3d4anZHRHhMK0FZdjZRSndwdjZTK05QM2xDb01Gb3JMWUJBTmdBQXlBQVRCZ1lrQ3ZwWHkxOVFyYlZFMEs4VlZlVlBmdFJDbXljcm1YbUN4dFhkc3NGVVUwUEJjNXkxM25XQnQ0Zy9McThyc1RYOXNyUjY1Nkh6aGt3S2xtOEsybzhMUENZa0I4ZmQyempCVTNSTkxIRjJqWE1OOExyeTY1d1JLU1FKTmZlU2JCQkg1NldoY2RWZVRmRXlJV3pzNW9McC81RkhsRGVMSlVKWGFFOUI4NXF4eGY3dHdWeDRSR09sRC9LQXNLODhMekh1bWFzK1JEMU1SSmowUGFUUHovVzNDbElmRkNCOVQ1dmljSFhlSk1iSVcySmJhZGs1V1YrYzd1S0dDQ3F0MXk5YzhaODB5SDN3cTY1UWxLWlZwcjd4aHljZFMrMERBMlZBZ005eDBObisyVm5oMTIzMXZQWUgwVTBWRXRZTWRySGtqeW5YaDU0QXNzR3pINkFydm9heU1RbzNtdzV5RDhsV25JSW9aZWdGUnNiTStYNi8yMFB4emJNRDB2eXVBQUdBQURZQUFNTEltQmR5VDhobGIxb0E5ZnlJTmdaeDMrYkVsSGhTUlo1eTBGdU9ralplc1NpOHFSRk9EYVRjTkNrd0pkMFdVeTQ0d2I4MkhKN0JSSjhRbXdxTElpMCtqNzNTMU9sNk4zZ2YrS2VOTGdIU05taVpWKzdFRGt0a0xadWx6N2ZjQTdibHNpaGt4bWFYVGdGTGNnU3ZicEtHNzMyVnlLYWE5KzFMajBJYXV3RzNlemRHWjdMOXptc2owT2FUUHgvMi9CMVlaSTZOS25kYU1tZDhrYkU4Uis1N2QvUndIVERKZ2Rvdjk4LzhxdEsvRXd2TEFxOXNIZU1WeHIxTDQyUFR4VXFFejRzajhmK1NEZ0hxbCt0R2s3WHZOQWNsOUVNdW81VTFQKy8xRnZxS0NOR0FIdm02Vy92RCtZNmM2bXAwZElJZ3VmMzNUUFgwaVg5ZjZ3Zmg0R0xJQUJNQUFHd0lDZGdiY2tQTVY2SHhTMWFRKzc2QXArZVJ5ZmpRdjBKamh1Snk1N2ZHU3FNUzF6MzdOT2FZK0hSNzkrcHhwOFlSKzRhazZCUmEzZFRnY3kyb2diR3ZYTFlvcU04ZFMycGNibUU1c3IxUzdFc0p5eDg5UFQrcjF0YXdwKzJPaXVIdytqb2c0aWNkZ2M5LzZPaDBLMS9NL0swb2tSY2JyWjkvWlNqME1WS3pQQVBaL0dYV0xvUFZ4V1FIMzQwQ2pnNjU2K0xNMGpHb2RDMHlFK0VtR2MwREZTYTlTK3RqMDZWQzV5MStNeEZJS09VSGFiRS9EYUI5TG1TeU9Kd2NjeU45L3YzSFJiUEh1czNhb3FDdjd1Z0hRSWYwWG9zM0NvdnlNSmxzRUFHQUFEeTJMZ1RRbi9NMmY0a2pNMEYzZ1pHRjl1aDJZSEx6ZjhEMVRVd1ZMZW9WaURhM0pEbzNmQ3NRWVBCakN1cldQV2hqZWhYa1pTSkhQRm1XZy9LY3c3OHRxb0tNaFJGRmpBZ2N2OWRPTHBHSDhtVDhnV2dIODZCSG9NcUhwRGEzcExYNm14TXJoZjRRUkczbUlBUStvdCtwWlNXUyttL01POThEdTlHV0dTSEp3ZG0yV1hxYWhsRzgvUytNb2I2YjFEc1FLL0JQdkNkZFRMTks2dFk5YUdOK2tZeWNpSlpLNDRFKzBuaFhtSEt5em0vaytCTGo0Z0duN2c3bVpjZHVYYm1zbzExRzJMY25CbGNCZkZIY0JVR2NDUXF0S3l1b05ybGZBUzJmb0EyL29BYVpTLzhBRWJxMjFTdi9UcmhNL1lmNzhxL0llNFcxdkhyQTF2MG0yY05oN0xYSEZHU2x6YTZvMUJmcVpoSGI4b0l1SGpIS0hFOFg5cFJ5ZVJ4Uk5iUzNWeFpYRDdhYnlkMW5rVHQ5K2p0Wjc1WjRiVVdqdGdMdHhybGZEeURObmJlUkhiYzM1cGxUeWFhTUc0dVhqK0o5cVJLL3hLeVdIcy82dzRXVnZIckExdjh1M2xuNGo0bGlVN28xK0tmVFczajM5aTQvSkpZNHZha2JqSTMwaUZseFVQMXBQMnZ6SzRmYVA2d3QrZHQ2L2FmYTB2L2pndG5KR3VtLzFMeFAvSWtQb2xoY3V3dlZvSlA4ZUZrZU5wM1ZzOHVVTWt6M1VsSWJPdkR5QWRLK3VNb2dqMm9ZVGxyN001bzhHMWRjemE4S1pkeFRJa21neUtNL3FsYU12WFNWQlYvcFdwUnVmVFpoZXdwN2NnVjVOYzhnNWoxQ2Y4V1l1dmluWTFjT3M5b3d2Ty9ZMHBZcFVCV1RtdGV1WUhCLytKSWZVRDNoWm5VcSttM0ozckNCUjFCUEtWTVkraGQyY3RXM283UDhsU2xVTXJqVE5iWEg2cmpONTZXNGNheVIwVjdHdTVZT2ZneC9iWDFqRnJ3NXZ5ejc4UjBZOEdQNVdqRXYxY2VaMkVQc3k2a2w4VS9rbE5jb1JTeC8rbFBibmJ1cDVubmxZR3R6WlNkaUpneTlXbWEyWC96V085YjNuNWlidi93SkQ2Q1crTE03cGVDYzkzZmQrNk5PbzNLcG02U0JBK3ZIRjJjWjMxWTBBNjVma3hpQmZOTS9ZNGdmbkZacFpaYlcwZHN6YThhYStuVDlMcmZUdVpIRDZxT1FKYy9MMVFRMnIrZzNzaXNxSWJEQjgwOWV1bTVRMStQWXNFL3hwYnhmN0s0SlllM0NWMzd0bWUvdFVWQlVxWGl5TWltaGZ6UE5icWgxVEI3eDg5c0Y0SkwyOVVmK2ZhcUVJaW1RWklmdGpmemRVYitRN0lyL0RhYnRZNG54ajdQeXRPMXRZeGE4T2JmaStTZDFKc3hSZDlnWEpibXlOeXBHRWxBKzhQcGNKVGoxNHVxMUtUSzRPYmZHVzI5UFoyL3JUclRNSk1mSGxqUnppSTd0KzkwZFFzVmRjOHBHWWg0TjlvWk1VU250K28vczdGMFQzUEVTbDJXUzV1UWQreFpRMHhIU3JyaVZ6RjdJazYrYmRUNGRmVE1Xc2VTRHlvT0ZqdFlnZTM1aW55aEtQdzkycGVCZ2ZoVjZJVi8xQXFmUHpiZ08zUE1uQ1QvQ3hhRCt4Zi9mMDEwcWYzNnlLNVlheUhZbUJnaUlFMVMzZ09oNzJSbWEyNWVaRmlsKy9ZTzVPQ0lhTFhmMDR6bU5mNUV5VHE1TjlPaFY5UHg2eDVJUEhYbUg4ekd4bE1OT2UvYjNoczBmenBVazNVNHJKcmtTNS9LQlYrL2IvR2EvSGc1bTUySDlmeisvUWhhaVZBdUpicC9JYzRRTFB6TTdCbUNjOXJQZFR1WFJ0WjR0K1dKcnExSjhsaFVQQzk3T2x2OFVvaWlwa1hyQm9YazRXWVlYdDdkMjBkc3phOFJRZWRlZlovM0ZOdWE4dlJlQjVjaDROdTUyWHBWdDlxVXM4a3BvRWZ3THdMc2Y4NkEyZDlhUEo1ZUNQVTlycjFaZFZjVmlyOHNyZ0JtdGNaV0xXRTUxdmFVUlI5SWd2WFZQOWZPRjl2UGRrSUU1MTl2empmODZEUE9pWDhadDhlL3RVZy9ObzZabTE0YTErZDYrUFlQcHVEaXl6ZUhzMnozZGZHRjZuNzFUd2QvN2RTNFd1OWltUHpNbkJ4dWFyN2R4NVpteGZTRDF1VHkrZnJjdVdIeUdGNnlReXNXOEl6K3RkL0hvN1BReWRJT1dlMS9uTEZKWGZmZDdCdDc0KzkrelYrdG9mSDQvVG5iNHAraC9kUksydnJtTFhoSGUyQWtRS3NpbGNUZjBRcS9FaHY0dlFrQnE2YXFmcDgxT2EyazFyNkp3b2pGZjZmNk1ibE9iRnVDYzk1cUUwbnd5ZlN1NlhmbUx2OHZweFp3RDhmTDdjMDBmRGFpcnZua1pnajkxbWJCLzhvM3JWMXpOcnd2anRzNk41NWxLbjNibXNmcmkrZDgwWmk0b2Zob2ZsVk1iRFRSV2llZjNrVnlhVERrQXFmMElHZHVSaFl1WVNuWlNEZXlEWGQ4bFdyYmVUSHBvV0E3eDFUbkE3UU5zM3hlR3lhbHRsQ3dtd3ZWMTg5c2JhT1dSdmVOenVUZmw1V2RPTWNxZkJ2ZGplcWV3YTJmaG40OVV4Z1BmU1AvVVVxL01lby9kc05hd0lreDFiL1d5Y1JGRDkvUTFEZTdnZVNwTTNodEpyYjNldnNKYUFHQTMrT0FRb3Z2UFh1dWU4U3BsY0NhSzd2c3Y0dld0dktQVzI2cks1bEthYXZkSUlFQ2xjMG8vOEtLVER5UGdPZGhQL2YrNDM5cEFYNnZjQkRxRDloSGtiQkFCam9aWUNTL040SUx2UTIrNmtUbWdyLytwTkZuOEtGZHRmRmdGOEdIcXRJSnYyR1ZQaUVEdXpNeHNEYUUybUlDQXAyWWJvLzI0QkFRMkFBRE16QUFGMnpWeFZ6MCtjVVpuQWNUZnhoQnM2Nll1enppTnZhNlNoQUtuektCL2JtWXVBZmtQRDhUQ3VDUjNNTkNMUURCc0RBK3d6UTdjM0ZKNlZjOS9RYzBIR3Zha3RTNGZQRW54M2xHYmF1d0RBbjEwUGJIaC94Ny9CV1Z0NXNtLzE0Z0NVQlVyUFQxL3F6YUgzM0lKL1lhTi9hQk5TVXhhWHRuY2xwbTRNdWVGQURWUjQ3VTl0TnNvU2lFSGc4Rll1eXNFT0hlSzJXQytNKzdvdTF2bWFFZTd2dmFTblV0bmw4VEY1Zi9ETHc4VGdvYVpwOFpCVDU3WFJvS0I4MkdtbTNFdzNvcHVEVDNrTXh5Rkg3V25ob3pMeVlDbS9IYXg1Um0xVU5xYmdic0YxajRGK1E4SnRiL0Z0WTh4TEh3QUFZQUFOZlpHQmJYU2YraXdER1RPa2poeTByZDE1YnQ1WUtmNmFWWktWQUpTR0lIbGlNOVQ0Rlg5TmtYMWtxZ0VRVVAyWTFQSm5KZ0JDVVN5Ni82UTVCK2hoOVQrczloeU1xaGx5S2l1MVVpNUtxcG8vNWpSS1UweWt3L1ZyRjRwa1ErTnluTG5tSGZBcW9ycURPWkIwVHRUOGYzQzFMV3ZySS84MUhSUHpWTHdPZnVCQ3grdHJtT0hKOWdaVDBsWjgyY3pxKzlFVTY5dXc5MUdFZHQ2OWxhMk5tTDZDRStPUS9lU1ZjWjZKM3k0N1hPcUkycXhwU3ZjVGdSR0RnbjVEd3dSdHNnQUV3QUFiQXdDZ0RjbU5mUWg4WGlsOXUrVlltZlpMb0tiMkRpd3ZRTWtKbFNoQkxwRWdkN1o4TlZlV0RUdGRUODYzRzVPV1ZlYkhhejZEbFFQaWQyOWxpK2c5ajY0TDB6R0w1eXRLcFluVElwUTZYTElqWWFCei9mS0ttYklyM0xpOFdZU0oxb2VNejFaVDR1NkNKcWUwYzBsd3Jjdmw0WmR3azVlTlhnYzBHVitjMmh4Mkw2eHN6SHNXck83L2YydHJwRkdIdXBaa055S25iRy9aTWltcW4wN3VTcGZ2NHRrQ1V6bWJ2b1VDRndiNlVyWThaWXJyKytkV0kycXhwU0lWT3dNWUFBNUR3QStUZ0ZCZ0FBMkRnMzJOZ3kxRm1WdDN5T2REQ3ZDeWNuOC9ZVTBybTE3UU9QdUdMK2dJU1hRemlhT2VFSngrVk9DZ0Y1WDA4ZENPWG1GRFVOK0QrbGtCWWg2ZnFtMTZqTFRIc3NkYkpoUkdqZ3k1NVpCeW1KQVhvZHpkTVRlNStkN0xib3NZbC9NelU4bTBMVXNwK29XS2hvR3ZqRWpuRWR2YitwWUkzemlUdmJubk1CbGNtWE1jQWdGK0lFblk2Qjk3WjhxdEl6cjBNdkFFNWRZL3ZMSjZjTUgxN3Y5TDBqdnN5dUdydm9VQ0Z3VDZYN1JzenU5TkRQM3FEd3UxWTM0MW94MnNkVVpzVkRhblFCOWdZWkFBU2ZwQWVuQVFEWUFBTS9HTU1TR1Q4MkRuVlBEV0dHc2V0dDYxVDhCc09yOFpucUo1ZU5yeHkydmlpa241Q3AybE9JR3BXTGNnVGprRkhkVlpweXdLRTdPdFVZcUIxdHBZYWxjSVJDREhyY2RaYzhyamtya0Fuby9ud3d5dENYNmI2OStBbUVLTDZibnhMb2t0czUyTmRlRDEyaU42bFJjQTF6WVlpcEZ3dXRENFQzSzNveHpDN29lWkp5RVc5SCt5OXV1RlhrV3hqRzY4MkZ0ZXpJRDg5MjY2YmVaWjNKZXFkZHpvdjlkbEtSTFFDSE84aEI4SmluNHVPanhrWmprM3NtMkhianRjNm9zSTM5YzF2Z0pVWWc1TW84aVlEa1BCdkVvanFZQUFNZ0lFMU1TQlNNZFp3cWgyaklEWjVzdzhaQ0ttdUZFY2xWQjdDbTllbkV5Y2ltYTZiWTZyNEpVY25GY1dPTFJPUXRQVmR0WFVLOGg4cVJyUFkvMlBJSlFkSlhJanIzU1NmdVZPSnJsenhoNjZrZWt5NE9aRk1qR1l0OHFTQnB5QjE2RUpaTlZxUkprM3lVVDNQTXdlUG85SUR6cjRCcmt5VG91a0UxNlJaMWJoSHpzVFlINytLNVB6THdGdVEwdzJneUJPbW8vSEJhNWNjRm01cjJIdkl1V3l4ejBVTm5TQWQ2N3R6akZGMzNvN1hPcUxXTXFTTUJLRVlNd0FKajNFQUJzQUFHUGc3REpERThlbmEzbW1YeHh5SlRpcmtwS1JlSXJ5dTFCb1NXQTlwTno1YXlNcVFza2YycVpqbW1HOGNXL1kySlJqY0F5Uk9GVDc2OUppQjFoc1NKK21OZ29yUnppVjlkamQxU1dGSnREU0ViZW5ZVFhWMUYxRHY0S2RiUVhCTFNKWThqc2prQ1FaOW5OWk02V3BDZUY0ZlIvQXpBYWJOSVh3THJrN1BNdnlFTVR1U09tUGYwMXh4enVXMzF6R1d0Q0Nud1JtUEZlRys5Vk1mSWIxN2JZeTloeFNneFQ2WE5Jd1pHWTFUS2Jmak5ZNm9sUXdwNC9CQU1XVUFFaDRqQVF5QUFURHdaeGhRT1JFTEg1Y0pFTVFqVTNFSUw4eFRKWlBTSTdyV2EyWlNtRTVyYXNhdlQyUHdWZm9VcUEwSVhhRU1yZTk4S05zYnJVdzhobDJTaXVLQTk2czdZaEc4UWJOTG1rYXFMSk5BYmVHUTd3cFgwWnVmQjY2U0hFOUsyQzJhTGN3a3VYWHlkL0ErQ0dmei9HZENmZ3pEVkl6cTNTRS9WM0ozTlR3MmN3OHBmcE45S21vWk16cXRxODBaQjdneTQ3V09xSkV2dFVBeGVHTWxac0ExbkpxUEFmMmw0eEJCZkdOMXZ2YlJFaGdBQTJBQURDeUdBUkZkUHFuRG9kS3JzaGVQZEpBTytQd0VTUlBvRXJTNWhsNDFmT2J6TGdUQW5XYnlOVjNqV2pvN1NPZjZnY1RYb3J1cDlRNnVNNm9leFVZamx5U2VuN29rMWRUVldHbjU2MlBja0xPUS9xRUhDdDBCdlVPUmlXWU5EMHVKM0tHUVh1R2k4TTdVUEhEMUprTE1wOE9RQks5VFZ5YnRzWFI0Zm1LUlNoTnlTcU5KMEtwVTl1TllvL0IrcU50N1NKbzAyYWVTcGpFalNDYW13dHZ4R2tkVS9LVis0eHRnSlNicEdPeDhqQUgvRXdVSi96R0swVEFZQUFOZ1lDRU1sSktEZ0dtZzNHdHlPaERscFNRUmQzVWlUWVUvK2hWQjNNVWtQT1hxUEM3VnRKd1lBQkxyMzdIVzlTYUJUN1p4SmlYT1ROb3lWdU9SUzZJN3ZkQUxWV1Q1ekN3ODdWb2ZWMThoNjRHZUdLUlBxaXgxWlU0M3pjZ2Q2akN5cmdyTEJNMERWeWRWU1U0UCswdVNzblA3clMxWk1KTmd6eFRVNzdDWWtMZCs2TGw2TXFiQzdPVEdrOFF3UTdMM2tEUm1zdTg3TnZHK01tWjRTSFJJT2llSHR1eDRqU01xL2xJTG9OZStBVVppaGx6RHVSa1pnSVNma1V3MEJRYkFBQmhZTWdPcUwyS056R2oxYUtUME9pV3JweEtOb2pudlFRU0dDTGlHa1l1UXJ3cituSlFoSUQ3MWdldllXaTgwdHNaalk2TmhmUmYzbUdQcUVwWFVxVVlLWCtjMmFWNTczR2pZOW11Q2xMTWhLYUljaU1uTW9iZ3JidGV1QzJhQnE3azVQZzRkd05KVnZ6Z1dUazdjMERkemtZalBaMjRUMjhtS201RFRjcU5wTlkyN2Q4Y3UxKzcyaWIySHVMN0p2blhNNk1ncUJseUhzN1pseDJzY1VkMXlOTzk4QTR6RTFEekNzVTh3QUFuL0NWYlJKaGdBQTJCZ2dReG9ESzBUTmdwUnI4c2RYTkljZmtjRG0zNVAvMG9qUG9iWDNmRFhvcDBLZFpYa2NLR3hiVUJvY3VGVjJsRHJaV2EzWkFyRVJpT1hjcUhuY0dwYWR5YTBXSHUzOFpRaVpjTHZkYzhENkR5bVRqRGY1c2dkOGkxa2YyZUI2Njd1T1JoTzN5NTZLYk0vWmRlOTFhbTlkemNVcGxTdmxiVWg3eDRYY0cxSWNEbWRoUG5XN1QzRU5XejJYVEpZUHZxS01mTktLcndkcjNGRThSVFZrL0g2TjhCS2pMZUV2NTltd1BVSURmMzZ3UCswZmJRUEJzQUFHQUFEMzJFZ1RSWU9Odk9IMkU3ZFhYK1IybW5NVmk4YVB1M21GSjRvRkExY1hrZnl4c1hxRUpDNGlkSFd4YWlYK2NFaFRiVDNzd3crZkE4dWFXUTlKRmo0T2hvb0wxcmFYZ29GN0d0RWY2OGhZMTltR2tVclhZSjg1bEFNTVdwdkhyaXExR0k2MlFTL1RxdndQclk5ZmZ1cTA1L25iRzkyc2lFUDRXZUhPQjJZcVJ2Mkh1SjZOdnN1OWFybzdYek1TR3Z4ZkRLRlZ0Mno0eldPcUpVTnFTb3BPRmd5QUFsZmNvSWpZQUFNZ0lGL2tRR05mV2VSWnM1V29ZL1g1T1QzNWVCMXErYTdwR0ZvRmJzK2podktxalNPRTBPVVFXazhQendFSkM0NzFucVBIaSt4aEliMFJUeGxHRm9SUlNSTTZmOXpXSk5GeEd3NjVhR0dWQkt5Y0E0NEZHS2Z2VkRzRGJnVWR1VlBab0pYTysrYk9FeHhPUzE3VVErZkR6OXcwdE1UOTR6SUgvRklJUk42QnlRZHJONnl2WWVvaHRHK1B2ZVFFK3d0ZG45bGFFMmNOZG54aHFFeVBLSzZrYmVTSWRYeGg2MEJCbDZTOFByTGdQL0JBQmdBQTJCZ01nTURQOGlmUGFYaU85eFA5OGFLVkhoL1FsNENWRHljcVNIbHJvemI2aEZRdFVtQUMxLzJBS2xxc01IV2l6bEpUMmxCS2lLN2lJbnFiWUhrQWRqQ1E4TUJsVkZGWHJoR3FSUEZxUkQ5UktpLzZkZmhhajhsTG0zdjNGeUNvOS95dERObloyNC83dEpvd3k4aTExeXJrZFl0UFdTMGJ4d3pPaUVveHVnSVRuL2FnbGZMV2tlVTNxSjY2UnRnSk1aang5L1BNd0FKUC9uNml3cGdBQXlBZ1RjWStQenZlbzhGVlpKNVpvVjdkcTlhUjd6TUpKOEVGY3RBYm8rQXFoNmVEcVRhakgvc3NFakM3aW5OTHZaa1cyZ1F2cUNtU3NyQVFaVlJlU2hhWlZpNmZNb0F4TGo5TitEcUNGV1h0dHZ6WmZjUTJnOHphT3dZWWRqMjcyazlWdWRnb1poaDQwWGs0dDVZRjFwNnlHamZPR1pVNlJkajFNQURGN0hnMWFhTUkrcWRiNENSR0tOcktEWURBNUR3T2lqeFB4Z0FBMkRnT3d6TThNUDlVaFAxL0lEYTIybDg4N1hBWG8rbzFOaGVLYUJxdW1vUVNOa0VvNmsxUTRjbDBiNElLR3FHUXpuTDRJYjAwZDFjWlBjaDRocFRQaUtqaXVSb3ZSTVJWanVVQm5zY3lvMjlEdGNaVFlmMDRaNTduaHQ4WjMrcmFOOWRZL0pGNURwUnl1YWJoVHVHSGpMYXQ0NlpWMUxoTzlnR3ZLNndjVVM5OFEwd0V0T0J4OWJIR1lDRVQzL2hzQWNHd0FBWStDd0RILzlaN3pIZ2J2d1hJazY4clVvZnVYR2VLZVEwRlQ2WTZoRlFWY0UvSFVoUDY1ckZYNlFaVjQwNnBCSTZMYVlKVG5zVzFBVDNqQnNpbzRwVWVOZDZIUDd1Y3lpMzh6cGNEY28rRy80Y0Qvdkg0eDR0c1ppYm1XdC9salVtWDBTdTg4MnhXd0NHSGpMYXQ0NFo2Y0ppakZvWk4rRFZwcXdqU3VlM0wzMERqTVJZWFVPNUdSaDRTY0xQWUJkTmdBRXdBQWJBd0RjWmtKQjFXS1V4V05iWVdsWDYxTVM5NXNPRzJuNmpSMEJWQmY5MElEMnRLL1FpelZqRlZheVlQVXEzQkg1UHNub1JQZy9WakJzcW80clczYk9lY1NNOURzVkZlRnNkTEJvVVhWZjJaRkpiU1M2ZU4waktmR0xuL1RVbVgwU3VBblBFSlVzUEdlMWJPb0hRcU1ZcXh1Z0lUbi9hZ2xmTEdrZlVHb2VVSndOL1N3WWc0VXRPY0FRTWdBRXc4TTh4b0dxZ2ZLdVBDdDZhdTZvS01pa3NRY1V5U2FWSFFJa2N5dUw0MDRIb2UreExPZHFUWml6aUtqUHEvS3RQUU54MXNBaWYxMGdaT2xZbHpLMzRrNjREMDBOWDN2Z2JjS1dmZnJKWTlOVnA0RmZYbUh3UnVmUjZFVjNPR0xYMGtNMitkY3pvSlBhOVZQanNLL2pPaU1wZXpPYnBNWGxqSThZM2liL2ZZQUFTL2hzc3d3WVlBQU5nNE1jTXVFeldJcVFyZ3FzcWZTUjZuSVdtOVpLUnJWUkludFVGbEpiT2tuU21BK2xwWFJkckxMUzZKaWxuUmgzNWNsK2hrT3A5aUtiMm1BanpqTEN3Um1GQ2ZKMnV3dDRiY0tYcTNDdkFGd0RyQjk1YlkvSTE1RG94clBkNmg5TFNRemI3MWpGVFMwYnI4SXh0V2ZCcUc4WVJwYmxucjMwRGJNU011WVR6Y3pJQUNUOG5tMmdMRElBQk1MQlFCdHlTa25sRWIwRDZ5Q1U3eStMdENXUDJ0S0poOGl6RmZEcVFudFo3VXVIMXRrSm1WRHRGVFJkSlErcFV1Vmo4MUo0VUdWWGNvYWdrVGZjNWxCbDhBNjVhU0ZmQnlWci81TzRiYTB5K2lGejdzT2phekVsRER4bnRXOGVNaEs2ekwxRUdhbURYZ0ZkckcwZVVXOCsxb01uaWpaR1lBVzl3YW5ZR1hLZlFUL1YvczdlTkJzRUFHQUFEWUdBaERMaUhTSE0wR2swc3J1bFVUS1BaV1JadlR3WklqNEFTQlpLSHlTY0Q2WHRwandKTW90dnNuWWltM0tpNkxYY2NpakM1ZTlsTm1haWpsY3ovNitXMHVFTWhKRHdUUUQxMDVaYmVnT3VpYy9tRUxiZnd1ZjJYMTVoOEVia096SkdFRlVzUEdlMzNqT0tjVUcwdCt4TGxoWHIzTFhpMXNuRkU2UnBPcjMwRGpNVDBPb01USDJDZ2svRC8rMERyYUJJTWdBRXdBQVlXd1lCcW5DSmpwajhWWGtWS0pvcnFZY0dlWkhXOTZPZkpEWk9COUxUdWxIY2VibGRoWHdocDdvTTZubzFyUHhIWnIzU1p5cWhjTmJ1TGJLTGlUSHJ6TGJoT2I3M2l4bHgxWGx4ajhrWGsxZGxpN29xbGg0ejJ0UXRIeDR6ZVNNbkhhSTZyYjkrQ1YrdmFSdFRhaDFRZlQzLzN1QnV0RklVdmZ0bi9MaW53SEF5QUFURHdyekdnajBZV3QvU1RWUGpMUGxMc1VpRUwyUFdFQlRXNFYxeEUwcFFXL3lyNHlVQjZXdGRVK0F5ZzErTmVOQ1VlNmFTa1BLVTRpd3lZcVNOQVpWUmVTNDJtV2svMFprRlh2ZVpyY0xXakNuSnlFN1MvUFRYUDV1RW1IdHZkb1gyMngzczBEQ3BWcklkZVdtUFNqanlHb2JXeTBiM0xjNzR0UFdTMGJ4d3o1WmZvbm9HTXZjaTNMWGkxam0xRVpiUGU3c3RoOGNaSWpPQzVIbG9hUlprN3R5OHNhNXFaL09kM0llSC8rUzZHZzJBQURJQUJMMjN6eTZwZWwzMmcvQmpuZzRzcXlFUlFQU3k0U1ZzSmJLZVJVZCs0NnBJNkVDOXZmRmxwcXFmMW5pZnpKSThteU9PbThDaUk2ZTZVcXV6TTFlQ0ZlVVBjTFNZQ2NqUk5TdTl6S0xPVTBqY1JyanpJRUh6TldvNTJ0ODN6eU04dFMzOHdFY2M5eitxSzlLU295cFRORjlhWXRDSlBZT2pBVEc1MThLaE15cmlIcnNkNnlHYmZPR1prTk1ZajZ6eXlHR2lDZU80UnBjK0ZoMUh4b1NHMTJkS0FPdElvYXZ6MFU1emlMc3B2VVNYZVltYzZBNUR3MHpsRERUQUFCc0RBNmhqUVFGc3V6VlQ2dUZUNFZQT0krc2lVZGowczZCYWJ6aFBxMDVRV3V0Z29aME5BbkFaTGdmU2s2OWRUNGJXd2gzMkxCVk9LSjlKU1NvS2ZQcnphc3lyTXZXWGZpaG9OcWtrTzl6amtxN2kvNzhFVjlSZG1NbG5UMGU2QnhUc1RRSDhPejFiSEIwbXcyY1RXNURVbXJjZ2pKL3dFTmIxNWNNK1RDMnc5WkxOdkd6T3FzT0l2M2VIcDU4c0ovdXFPRFM5WHRZMG85M2lMSDZKVHZ3RTJZdWkrVHZQa3UzbFVQQmwvL0h2aVRWZmR4Y0hwREVEQ1QrY01OY0FBR0FBRHEyTkF3NGE1ekU0MCtUVlp2Rnlpa2JINklKZmxLbDZFTWQxTDIxTUJ0Y2xlNVg3eWpROEJjVTJrUUZUejU2MW5TUUcrUDlRaFgvZ1VyNFBmZTBxdmczMFMvbXdNU2F1b3k2V3ZHazJQOWpqa1hYQi8zNE1ydGRPWlE5Zis3ZWpId1VVSjRyN2VIcDlINVkyelAvclk2Qm94YjAxY1k5S0lmTE85ZUNjSWlRek16TjBtVjR5MkhyTFp0NDBadFJnRm82bGF0RGRDb1Ewdk4ySWJVZTZoajhxWHcrU05qUmllQ2Nvc2hVZFJkRnRFWnFSUmo0MzRqdE1tQnJUaitPdWJUSmRNZFZFSURJQUJNQUFHWm1EZzhqanNQMzExMDZCdXFpWGQ4aTMrMTMrZmFCNitMc1RYWVBLekhoblVoajRBQUNBQVNVUkJWQmJjYUxKNkpxQ2NyUEp0azhoeTEvTUJJTDZKRklpazYvdFRIZHUxWmV1ZFEyR1MwVHdqV3VXMlFqalZScWZTTTUwSjNycTFSZ212T2Y1cDVmcnpnOG56QjFtRmJqY0ZOUld1UGtmWnRSWnZVWmpVaDBQM3FpalpWcHZNc1FKUGNjVlh0LzBha3dlTGZEVWlaOVhhK3VHc1l5ckZmSG0yWHF3NjNMWWVNdHBQdXlkbEpvd1pVYjN4RXduN0tYTWpHMTQyYlJ0UnVsaFRZT2xEUTJybjFDUi9QNk03RGpKenp6b2taUTE3MHhtQWhKL09HV3FBQVRBQUJ1WmtRR05vMGVWdXpzWkRXM1JGelNXNUM4djVpR3ViUkFoRm8wUUttQnJTQUxyWFRhSGwrZ0x0ZW5YeFlmem9ybjAvRUo4MG5BS1I4aDVqWnRUWDhJZFRvNlRpL0FtL0hvM0hrNXdhaUM5dVcydDhTL2hLR0NUYlZXMGxEbzExOTRBbkZyZzYyNnBLSmxMd2ZrSzBkYzRKSW45UU1JL0I2M2cxYmZrMUpzdXhVMVMzSWRmdmpKOGdDaU9aT2o2R2VZbzNZZXNobTMzOTZuakt2QVg5MjQwWm1XWkdZNVNtR3RVdVNldjdQUnRlTG0wYVVXNCsrZkkzd0VoTTQ3NERmR01rK3RZeUZYVzZ2THY0TzUwQlNQanBuS0VHR0FBRFlHQkdCalNSdFpEWE0xcVFwaVNtNTYvZjJyZ0dITDNVU1ZTdFU1L1JuWEFLd3F1bUtJQ3BBMGxSS3FOSHZXS1JuR3V0T1JGSXZYV1gxNXY2a3hzOXhnSDBGRTl5U2krRWhWOTBnT1d1ZDZGMnZqdm1McVlwSUVtRmFMUFlzd0pKSjBkZE8zN3JYYmlpYW10R0tHRW1JRHBwMzZzNDh6QkZkL29kRCtmdHY3ckdwSS8rRHpWblFlNmxpMnRIQjJiUytLNFFqTlllc3RqM004S2FIOUdZeVdkRDViU2kxb0E3WnNYclIzMnRzNVBtdnpLa2R1NW1qcUNQdmcwOHk0Z1VmUUlNTzY4eTRMOEhTS1I1bFVIVUF3TmdBQXk4eFlEZUwvLzRqN0FrRzBRUlFYMktrYStzN2tLN2orOTd1L3phUkJXSnR2UHBGcEhMOVV4Y0ZReXVXRHc5bUFpazNucFBLcndZOWFIMzJLanoxcCs2eHZINXpVYTZvQ0tCTHExVndidjNYcVloZTVuekJMM3NHZXR4eUo5MmYxWDloeDBQWEE1WTRNckZQZWx1YmV2Y2RBcWVzcHRFcWd0clFWL2RLQ25lRUMxMzBDYjh1VGN1Mlg2NGpnVzVtM3k2c082ZHNvQXloVWlONVAzcDZ2akl2WUNvOVpERlBsVzJkSUtVNmI1RHAzUjRETk13KzRqU1Y2VDVnZlRDTjhCRWpNOWRrMUhlelg3bFN4OHAraEhmY2RyR2dIUUpqLzFKSTh2V05rcUJBVEFBQnNEQUtBUHlLQjcvQ3M4ZStVeE5TMGd3T2tUQ2JTY1JSNDJmVXlnMkFTQVgzWkE0Uy9WVWV2cVlmZFNRTkZ6Y0pKZXJpOWRMalo4bmNMVnBRT3F0OTZ3S0w2QTdvL0dkZ2NTZmtKbXZib2lTaTMzVnc1UTRWQjdVVThYL290YlNUcVJ3TEgwS05Td09lWXhGTy83QTIzRHJ5Y2VrWXpzZHZYV1I2a3h1ZVFpLyttdEFMdVBXcjNCQ0kyM0g5RWQ5UmRRWHFVRG1IakxZSjJvc1kwWmFDaEtlVkhQeURSdmgxNHkzbnE1VnR2NmRJZVhtQ0R5cGlqcEVtSmppZlFrZlIwb0dJT0ZMVG5BRURJQUJNUEJGQmpTNFRWZThjSzMvakhINXVlOUVMWW01dTZhamFIQXNMQm5qclF1dUxvNG1GK0dhSksybnd1dVRwUzRNbkxZOURRaVpyTjJDbDdockdXWG13KzdvSTVZUTVCUzMwM05LczM0NmJvU0NDeW53VGdkeTdlckgwU1Y0am5HY1ZSUjhlT0xTczJwTlhINFRMcG5qcVVKRzBJV09oV2c3SllNMDJ2VmNzcGlDZFlDL3ZqV09YQWVqazRnSGNsUEdWQmlzUkgzbU9mbGc3NkZ4KzB5SjNMc1lIRE9LeW84aEtwL2VHS2dPSno2b2hOdnhTa1BlakZhdS9zL2xYdjhHVUpQanhOd2EvUldUNlVJVWRlY2ZFMzhEb0lvTkIxOWhBQkwrRmRaUUJ3eUFBVEF3R3dQdUJuOGlybVpyUEc2SWN6UENLaDBVNCtNckxGOWE1YXBPMTl3c1NFYnJhb1FyL21hN2Y3WjZ1eUJ1VWJibGFwMnBFejdCTWt1RHpmY3NIV1VLa0o3Vzlkb1ZhUVFIaXdQS3F1eE9tVkc1aTlCenlxWFp4QXByUjNMbEdERkM3ZFkvYWxqeG5DZzF4VXRrbmdFOEQwRlZPbndibDhRZm13cW5rbzBCVHd4d3FTbEtlby9uSUZTSk9yc3BiZ3BRU1hiTXcwNHcvR2huSERuVDdjUWlaYlR3OUlOSG01ZnRsUDhVQllDZEUvWWVzakludVU1eFIrWmpSck50M0EwWEFwanBmYWE5K2hIRWRydzlYNUd5ODc0NHBPUTJTVFQ0NDkrU0VoaU92TWlBRGhJZVJLTzM5VjYwZ0dwZ0FBeUFBVEF3eElDRXV5bWQxeXVRb2JKdm5XUE4wYkRtdUowb3lWdkVoNFNLYWV2YWxqY0J6bkxkWlJrcjVVWFNWN1NSVGtHaXk3WEh5QktTRk9PWlhoa1VhV0UrT3dGSVQrc2luMnJMZTdCd2RrWnpTSHlLZ0JDZXlpT3FKUHRJQTZyQXZkeTVTNDZKNHFJRDlZOTZxekF2dkFhbEpKTHJPb3JsRkdQalVweHpiSjZ6Nk85YmNLVWQ4VUkxNXZtK0p3ZGQxRDB5d3BzaUFSTm5zd0xmM3gxRlRvSlkrK2ZxSHpobWZjcXZGTnJ5VEtVU2tyYjNFTGs3YWw4b0dSc3o4amkwS1BjdHZlR3F1Q0ZUSDA5MFZCcTM0KzM1aWxSNjdXdERTbTU1Uk5Nb2tacTFiME1GSkE3WkdZQ0V0M09Ga21BQURJQ0JqekJ3UDFKSTBTL3c5eEVMcmxGNlVwRStmQ0VQZ3AzZmh2NXNTZDVWMG5nbzlNNG5YWG05WEpURkpLR2dvcGswbU5sUTA2eXMwbzhkU0UvcklqdHJrV09KNERMaTB1akFLVWJIY1Z3aWh3R1QwL2xDL1h5dytsSEhOSEdadG0vTXB6RFczZ3UzdVd5UFE5cE0vUDliY0xVaDByZjBhZFdsWis2U055YU9WN0g2RXQvL080cWM1cHh1YVBxTzN2RVJjVFc4dVNyR2JlOGhyalZxWDVzZUhqTlVKbnk5bm8rQ1llNmI2a2ZhdHVNMWp5ajNqU1NibmpQMXd2OC82ZzBWdEJFak0reG9WaWl6akd3ZTc2M2k3K3NNUU1LL3poMXFnZ0V3QUFabVpPQXI5MExQajJQN2JBKzdTRTljSGpTRGNQSG4zSjNiNlVEQ3FKSHlHdXlySkdLYzJyYW00S210SzlVdXhMRGFNQVBwYWYzZXRqVUZQMngwMTQrSFVSRVRwSG1iNC81ZThWSmg5LzB2dWw5dlpvdlR6VDRTTUdtbEhvZlNRckkzQTl6emFkd2xtWFJVelAvMjBDank2NTZHY3ZPSXVrcjRPc1JISWhjbTlKRFVHcld2YlkrT21ZdmMvbmhNMXE4VDhOcEgxT1pMUTBybUh4SDV2STlVK0lpUW1UWWg0V2NpRXMyQUFUQUFCdDVpWUZ2SlVYbXJ3YmtyczlMRGRiak9hdDhkaW5ycGhSM2xmdTJaRGkwTTZSdHcxdFpEYThPYmRnM1BQK0s4d0h3L0xZMjlWeG1BaEgrVnVZL1YyKzRlQjFxNDkzaVlIZ2NTVE5zZGh5WmFDaVJkb3pqYngrQ2k0Yzh6UU05SVZXOE1mOTR5TEh5VGdmUFNaUlFydlZxUzhUZEpXcXF0M2pzVVN3VWM0VnBnS255RWJxN050ZlhRMnZBbS9TUkRLa3A5RjZVWjdTZUZzZk02QTVEd3IzUDNrWnIwb0JWL0pJR3g1OUdqUWJzWHJTK05VRFA0emd5eXRZNlRtaEk1K1Ric09wd0R5bzZCYXkwYnZUdjk4eTE5Z0RSS1cvZzVvZ1VCQ0luTEM4SmtoU0ppOFo4UCtLeXRoOWFHTnhsdGtsUWZYYk5raUVYN1NXSHN2TTRBSlB6cjNIMmdwanc4MWtpV0tqL0FUby9jVDd0ZTN1UmJmOXcvRHZMUUdqWFFscytlZlFBM212d2dBeHFNV2JpNis2RC9mNmZwUjJWZHh0OTV2ejNuUHo0U0hvZ1dtZmdkdGdWYWxzVGxsWkxEbDQwbHJRci9tZTVkV3crdERXL1NhN3lrWkp6NkxzcEVTbHhhWFNFcEtZNmRWeG1BaEgrVnVVL1VrelhiT3MwdFQ5eFBpYVB6RW5BaDhNNHIxUEtuc2k3eEo3RC9VMjNTVkVvWDNGdUNWNjRmcHd5RUpjQUdoc2tNdE82TkxwTXJmcUlDWDRPN3QzaXlCYmszWHI1cTlCUEcxOWVtWGttN0grOVZlY0JpTWM1YlhoVjRLOWkxOWREYThLYjl3TlA5ZUtGeUhtSTZ3ZDB2S2xDUm9sN2hIaVQ4Z2pwTkZtR09WekhJSlAwWVZMN1BIUXM5WFNDcVhJeDJyQjJjbHp5bXBkQkF2Y29mM0lSY1NvZDhDc2M1dWVaOXlvcXhYYjJMbnp6aUtJZFdHbWMyZXYxNk1iMVh0czc0b3FpQStNcnhPZzBMcnJtMkhsb2IzclRyV2NKSHMwSVpZanJCWFZTZ0lnVzl4ajFJK09YMDJwWW5xbWtZWjlKalJsUTRlM1dFckJaTFI2SCtwdlZ5NzB0anBqVXpVMmw5dXFGbnpiNlpiS0NaQlREd1NDYmd2d1drWDRGa1RpRS9SdUhWcnIrRnR6enJPdVZaSGk0TEloR0wvL3hGWW0wOXREYTg2VWhqOUZFQWdOKzZwZEgzODlLWDNVcjlXUHdlSlB4eXVraHkzek00RWtqUFUxS3pNbTZYWmdDRlZuY1hZbHgzNjVUMUhSWFJ2SmpjVUxrWEF3WGYxMW4vekhINkFpL0hGOVVQeWRWV0VycmltNFRMUWJzQUpCeC9TV1k4QzhCa2hjQ2RIZWN0Vyt0UnVic3V2TURPbXo3dDcvSTYxOVpEYThPYmpocDVVMjQ0cERsNE1rdDhQUEViRW5pWllRTVNmZ1lTNTJsQzFIcHhJNWEveDNGS1diOHQraDB1YW0vY2xUaTZvOVhmQU01NEJ1UmlGSVVRL1BGZi9iMWMvdm5WSW41RjdZTHNQcGEwWEtON0FDTzYyc3J2MDRLK0ZBdnFPWUtpRjlLVlRyVDVJdlBpSmNLazI1TkM2WDNtNy9YaTJucG9iWGl6bnVRTWdEQXRsQVNENTFPdVltMDRtdFhBN2tzTWJNTzM2NytYNnFQU2JBenc3MmdaK1pVTFozUWg3VFZIODl6SzlkWDNieW51ZXh2Q0NRMFpXRWdIVjJCZ0xnWnV6eVhkTE5QZ2F2U0xJbCtLRjNYZVhCUXR1QjFOWEY3bmI0WmNKRjVNaFo4WWhLZHIzSzh1Uld2cm9iWGh6YitjUERKYy9zQ3RlWjVZM25BVS9yNmtRRVdPZVkzN1h1STluLzliSS94L0NMTWtpNVVSQ3BtTFcrYXRsUHhSQzlYeXVoTDBzUVh5L3lFNjMzRkZwazFWTnQ5cEZYWEJ3QkFEeHdWbHdtL2s5bDBUL1J4Sk5oY1VmRzhINnUzTzJpOXdiNVhGbkpCMHkxZFQ0YytYNjVUUCtXY1VyYTJIMW9ZM0g4NnNYQm9aVlhROXZXOTRrTkZOcWtzWG1zOHJZUDhsQnZSdURVVGVTK1ROV29sbnFYN1dHamNzWVE1RDVLTG5WcWhHbExHZVNVenAyUGF5VXVISDBPTDhQOEhBSThrNy83bEwxL1JTZStHZnA1V21pWHlEUzdkd3dNLzA2VnMrY3J5M3ZQLzdWcFBMcTd5Mkhsb2IzckxIenl4ZGpudTZtc29xR3p6S0RvZDh4WTJ5R281TVl3QVNmaHBmSHl1dDM5aEs4eEpHSHc5L1NTVGxHSVhOZkZNeU5jaFh1dkVuOGJmR0FQM1dWTE9TYW1WeERBek13Y0J1VVdrMDVORXhmcUVFM3lMRUMxbnEvYnk5UC9idXlZRm5lM2c4VHV2THB0bTNoMWVEOEhWT2xuVjBiVDIwTnJ5OXZYMTlITnRuYzNCZmlOdWplYmI3ZjNtZzlSTHh5Uk9ROEo5a2QwTGJjdHVzbHU2aVdSMmpMZlVtekVoSUdaazBvd1IyQlpBSzMzR0JyZTh3UURONDI3cFQzNEZEVnJZVVE3dkw5ZllzT1g2UGRVYVlQOCtYKytXVmViLys5M21ic0RDRmdiWDEwTnJ3VHVrTGxKMmJBVWo0dVJsOXNUMzU4YThGMjNWZHlOR0hqWnhTTC9OcDVmcExyYitJNnc5V1F5cjhIK3owSDd0OFBTNHVPclZsSmRFMmNoZXZoWUR2SFNDVUlOQzJUWE04SHB1bVpiWnF2K0s5dFhIaTh3eXNyWWZXaHZmelBRZ0wvUXhBd3Zkejg4MHpLdFNqQlNDQ2NZMEpqMTRXL0szYzR1V0puSUxHSHdUUkFxVWpHMGlGSHlFSXAvOEdBN2Y3Z1NScGN6Z1pIc1g1RzR6QVN6QUFCc0RBa2hpQWhGOUdiMmlzdlBhOG1LNFpOTG9talpmd1JTNk9UZzd3UEt1OW55WHVXSnROMlp0QVNUQUFCc0FBR0FBRFlBQU1mSklCU1BoUHNtdHZXeFY0NVduVXpjWVdSTmNscUNwM2NiMkVONmZhWGg1VkdIWmZWbDRTcWZBcjcwREFCd05nQUF5QUFURHdCeGlBaEY5R0o2dE9yNjVsb0tmRzdtVzdOYWpLRjJkTVRhUmhCVnU3RzdBTW5yNkFBcW53WHlBWkpzQUFHQUFEWUFBTWdJRzNHSUNFZjR1K3VTcTdicWpxZE1uckdGZlYraGg3R1VDZitqZ3JTLzRpRzhmczUrMitwM1drMnVaUmRZV2F1WjBPRGFYWFJvL24zazYwOWtXeno2Y3ZaOHJEYmZieHZZTWRIV21QcDhIbi9rYnRxeWZiKzU2ZTAydWJnNjY1a2JqM2FpcThIZkQxME5McWM1RWZsd2VoT1JZVWJLZ2dMY1BWUjJWQVBlU05MMlFreGhmSFh6QUFCc0FBR0FBRFlHRFJERURDTDZKN1hBdzlGcXdCbDd6YnliRE13ZmwwcU1sYnQxVE5hREs5dC9lR2hOK3lHS2VQL04vVWxPZFowTWlreEU4MmVJb2hDem5RRzl5aUR4Mldvd2YzR083MlRyVmFhWG5mOTJUdXVIMDFzRk5PZExFTnR5THlYbWRLZ2ovK1Q5NUtFZUhxM2JRRHBzbVd1T2J2ZFZ3a2k0cGRTNWNsT2ROeDhYajRXZWFhTnhsS0t6RlpOZXlDQVRBQUJzQUFHQUFEUzJVQUVuNFJQZU95WGFMQWJBZExaWEd4MGt4WFlIakxTVlB6NDVtY08vK1NNVm1FN25uWXNSTTN6a2FKSXUwT0lyblo4SGtwcWtib2RXMDdsdVFYa3RVUnhydThTWWF4TkNMWXorU0dURkN1N0U5MXFtT3dMekIyM0VJalJqZm5FKzNJWElPTzFUKzFtWWh6Si81akIveDROb1NmWnk3cUx5bjY0MVVvT0Nhdjk2RnBIVWZxZVdoRXhNUTJlYnZ1VFZMS1NreFNDVHRnQUF5QUFUQUFCc0RBa2htQWhGOUU3MmorOVhOQXdyLzZBbXg5T1BQNXpQTlVldDNtR3dJRGtyRzNIbXZTNXpHSWEzNHpUTmh4bFVpc2VsblBEbk53ZWUrVGRuWWNpZzRWQ0xWd3dlRnlMa2JGL2NyVU1tSkR3UTZPd1Q0WDV0QTJ6UnE2ZWdTS1c5dWRIdnFSa1BqVDdaaGZ0V2dIZkhFNm5TY1NER1B2WDN0NTR5ZVN1NEE3dGFoOVJrYzdZanJjc3RYblRWek1TRXhjQmR0Z0FBeUFBVEFBQnNEQXdobUFoRjlFQjVHTzVNK0FoRGNud21UK2lJQWowWm9kN3QvbEVlRlRQUHBMNVdlMm9uempWQmlTb0ZsSy9lblpkZzZ5Z3IxU0xOcVZVUUtDM1lQTHFoSDBOdzVaZDFNUVB0Ym11VFFXKzR4WjVrcWRUdVpERDQrQmR6WWJTYktaUEdHeUEyNmNLMnlIZXVYd1BLb3Zta3ZWOVZQclhlYTdNRDIzUmNhOTJWaUpVZWZ4UHhnQUEyQUFESUFCTUxBT0JpRGhGOUZQYmtuSVR1RkdxRFFzL09yYlZWa3EweWNLTzBkTjF6WjVIWHA3YWRmQ1JjeDBNcHNQazArSlA3dFl3Wk53cG13V0g3dmV1SlV2dmJhbVVha05TNExSaVVSN0ZIYVhoZko5eVFuMnVhak1GT0o3RERmSmdZOXhNbHVUYjBQWUFWK2Zibm9nVUM2VVZhTXViRjFIK2JuSkkyQmdQSjJ5ZHc3TEg0TTNsbzZKbThRMkdBQURZQUFNZ0FFd3NBb0dJT0VYMFUwUytzMGtyd2YybG9SMzJuZ2txbnh2ZkpvS0dTWEYyR254M2JIMzRWR1BqLzVxQkxtckphY29SQndmb1pFV3A1VkxBTG4xT3RYNTc2UHdRYjlLS1FJVUtYZ1hKNDlWdDhrK1l4SXozZ2dmdUtsd2puRFNyQ0loZ0V1TmYreUFmYmllWnpnMGlRbjNFMXhIK1prYXdYQmlYbC90NVpWOURNWGdqYVZqNGlheERRYkFBQmdBQTJBQURLeURBVWo0UmZTVFFjTFhSTnc0ZG4wV05wWEFSUzJXajIzUTE2UnEvZmFXY2ZVa2NVU3RxT3lOcFRHZnBGWWphYnc1cHVrNTZRTzhMZ1R0N1FiTkxvazBIUjYxV1FTZlRmYXBya3lHRW5mYzlDakNxWk9HcVdTYkFkUDN6Ylh0VEh1WG5hY2UzU0d3cFNwY1BVLytOM2hqSlNacEZ6dGdBQXlBQVRBQUJzREE4aG1BaEY5RUh6a0pYMVdPVHV0Vno0MkJkMEk1emxHdlZCRk5IRFFqMlhNaGJzM0M4SUhoU2tVOXBLSHNMUEZkMHM2OVBxVnlsRWFUTktCU3VWT3NISlAyMlRIMHhLY3Jxd2xHMmVSQUEvaGRheWI3VkZ6Y1RMTG8vZWlQUXZyU0V5TTNMVHJUYnNzTytCNW1SRHByQ1VrOUxncnZrSkQyOXBpRUFzOUhaTm5nalpXWXFGVnNnZ0V3QUFiQUFCZ0FBNnRnd0l1WTR0bkRWYUQvWjBBT3lmU2hjeU1FdUFSckw0MzdTbXVnMTY5S1RpSldwd3N1TUR4V2U2TmlOTWwxWVV2VVRtU3d6UkxzZGRyZ05mNk43eFlFT1J2U1VyVHBYTC9xdk1STDNJM052cTdPbU40WWNBazRQaDFkMFBKVW9rTVNPVEMwYVFkODlEUzRMMTQzTVdPcHpxdE55dWNSbEQ3bk5kWHVoQ2dKMGUwRG44NFVlV1BxbUNHL2NBNE1nQUV3QUFiQUFCaFlLQU9ROEl2b21DR1o3czUxa3RXT1dJUFlSWHk4YUVEZnVPUWVZeVZ4elFWdWFyZE5WR0pSa3c2bzBpK0VQbzJzNk5nMUJOWmRFM3Jmb1d2dmN1MGM5SXUyYkRRUFBMK0hrS2xYazMxYVRWSzBjTXFGdGgrbkdXbXBVWjg3M0xKbEJ4eWk2eHAxais4djNLNWV3UE9zeEVQUWNuNHYyTFY0WXlRbXRJa05NQUFHd0FBWUFBTmdZRFVNUU1Jdm9xdUdaUHFRdkI4R3I5RjFmVGZTY01tTkUvRXN1bW50Ui9wZmRYSXp2amFORzBHZEFIZVdDSFluU1Nra0g2dFZLbElSMUs0aUMzY1huRmI5bWpldDB0UUxlNXY5elVhZkNzaTBNSHZaUFFWQUFGNUtoYmNEN2pKdTlDNkVkem43U3dMZEg4bW5PdTY0d1Jzck1kNFMvb0lCTUFBR3dBQVlBQVByWVFBU2ZoRjlwVUl0NUQ4bm1GNlc4UHgySlVyTzZISTFrbWJ6SFhtejBMTTlrNHFsVUxYRTc1dE04T1pWWkYraHA5RnRldjhxSFE2Sk1WUXVSSjlkR3pydXZBeFBHNzZHTEJMTjkwN1BPbXhoU21Dejc2WWtlVTdPWm50Skp3alMydFJVZUR2Z1U0QXRmZU1mQmNnOXZBZnU5RDVCektTVTFRbldzRGRHWW5MYjJBY0RZQUFNZ0FFd0FBWld3QUFrL0NJNlNlWFd6QkplR25VdkRySjRlUlBGZkNkQmV1WXNhcE9BZC9rcDdrMU13UW8vQ0p2bzAwY1doTmY0dWsrRkQvVms0M3p3eDBYblJ1azRXazdKY3JKV00wcEc3YnVFK2ZxY0lUSXY2ZU9GWW80SzFEYnRnQzhITjJOUWFkNEhKeFJ6ZHdXaTJ4bHFYN1BjKzZwTEdTc3hOWWR3REF5QUFUQUFCc0FBR0ZnNEE1RHdpK2lnSVFtdk9STWhzOEtNVi9KTkppaDRhbmpMZFZyNlIwODNleGs5WWsvVDdYM21peFRlM2hseXB0bXpaZ2J6U0h4WjFibEZMbzhTNHRvMzJ0Y0VtUVNtdHhML1ZkMXJ1ZmtRMXdyYkZzQmFXS2N3aFRRUExma044Ylc0SzJEeHhraU1ONFMvWUFBTWdBRXdBQWJBd0pvWWdJUmZSRzg1dlpVbWRUaGtMMHA0RVlsSkpOemk2ZllrQVY2cmdIYzU3Wng2UTUvdDluelpQUVR2WVVTZFNxRTgreVlIV0UrRlY1M3NWM2FoeVFKOVJ1MXIySHJNNEd1cDhCMXNDMkF0YlpyQzBEUEY0bDBSYmJkNEl6WEhpZW5BWXdzTWdBRXdBQWJBQUJoWUR3T1E4SXZvSzFWMDhmT2ZIYXpYSkx6RWs0c2NsSzdWdmkxNXJuVjhHUnBmM2ExSHFYclIvMys0VitjaXZnNzlWUmsrSEtqM0M3bEgxV1RUbWRTN0JFYjc5YXlTdkdYMyt0WWk2RjJXNnpraTNWaGtxQ2VBWFUzVEZNYXY5cE96YWZIR1NFeVBJemdNQnNBQUdBQURZQUFNTEpzQlNQaEY5SS9MaktpR3JsWENUOVNWOGxhZk1ZbGN1bjV4R1QxUHcxSTBVdHZOUFJyK0hBLzd4K01lTFE1WnR1K1BhTGg2TEZkSFBDK21JYm9nalp2dUdPMjdPcmtXOW5EQ1h3bHZUMDJGRDdWMTFadGh3RnJZTm9WeFM5NFg5dzRzM2hpSjZiQmpDd3lBQVRBQUJzQUFHRmdSQTVEd2krZ3NYV0ZrS0FwZjZMaEIzUEpPcHlLSmZMQUtuYnp3NGpjTnZVQ1U5VjlycXU2V3l4bHJPVCt2QWpNL211MzNaSmE3V1lZV050clhhVkFSSDg4TXVyeVZ1VlBoRThCcTBqYUZjYStlS2pyQzRvMlJtSndCN0lNQk1BQUd3QUFZQUFPcllBQVNmaEhkVk11MThNQTA4Ym1JN2ZyVHRiK3luT1JVSlhvVjFmZWc1UmVQRzE1UjV0bmV4OWVqdEdSbFZ4Q0tDQjJibGFqT0xlNU1hTHFPeS9LMzJYZWpmSlJEblVtTmUxM3hpQTlaQUd0VjB4VEdMNStaV3pONVl5TW1ieHI3WUFBTWdBRXdBQWJBd0RvWWdJUmZSRCs1N09hcTZsYkpPaWtwaHNRNExmQSs2WE1WVmMydk9iby9LV21IMTNXbnoybE16aXE0cWFrbnRqd1MwYmxGNU54UjVVTFROdnR1aGxTRXMzT0c1S25paVNsTFVSc1d3RnJjTklWeHp3b1hFdytUTnpaaUl2RFlCQU5nQUF5QUFUQUFCbGJFQUNUOE1qcExGVmRWWStxcHFycnZ3VTd5dXgxTiswN3E3alEzNDhDS25ZUW9uM1BwK1k5QkVhOWEzSzhPa3pRNXRHUExJeEZNeFpvNlNTSzQwYjdhcStjcHhUZ2xkRDExUHRJMVlBQ3NoVzFUR1BjNnF1S0pBWXMzUm1JNjdOZ0NBMkFBRElBQk1BQUcxc1FBSlB3eWVrdFRsNHZWQXdtY0UyTVRKRGxwOE9LVnJKZnJnQlRmdXNScE5VK2hhT0hrckxMK09UUjVjTU5uWXNTZlp3bjBHVURFQU5UeGdoSkY1VUxsUnZ0dU9pSnVEZnluclEzNU8xRFpCbGdic0UxaE50SXR4VzBJUDdrYXhHSWtackFObkFRRFlBQU1nQUV3QUFZV3k0QzcxSk9nR3N0TVhxd0wvd1F3alMzWHNtVmM0b2pkUzJxcVVQQ2JRY0dzeGhzbnhFazR1dm1DcmxaZmFzZ09peHMrM1FIYmxzandzWVFWMWJuNTdNRE5hSnpPTnRyWEtjT1lRUmYxbmpCWlNyMjFBTllhcGltTWU3aTJIQk1XYjR6RXBBNWdEd3lBQVRBQUJzQUFHRmdMQTVEd3krZ3BsWDlGMmpPQjB6UDJDUlk5a2xtK2t2WDJIQkxpRXFRTytTT2tyNzF1bHNjN2g1U3ZDdXFodG12MGFxMWdVSXZzY3VkVnFlYjFOYUR1TVJudDZ4eWx5TW5KMjVZcFMrTE1QUU9aMTBqMkxZQzFna3hoUnJ0VVhmVXppc3ZlMzdXd2VHTWtSdUJjRDIxN3pPOTIzRXlMZ3liK1l3Y01nQUV3QUFiQUFCajRHZ09ROEYramV0Q1FTcTZhcWxNaGx5dXMzc1pJOFpjS251WUJ0YVo5STdTQVRmUXlKN29qRTlLdmJ4U1NEenUrZVB5WEUyTDQ4ZGRKSDUyVnBBa3JSRURXaHVqY1FuYkwwUzc1M21aZk9jem5DSms5dHdwN1hPbzhPUFBKNjVzQWN5WHQ3REs4bmpVbzdRVnVtekN4TW5sakk0YkIwSk1UUitybXhzOFZCQVYza1ovSVpiQ3dDd2JBQUJnQUEyQUFEUHllQVVqNDMvZUJJT2pKZTNhdktQV3BMYU5nYWJXU21sZy9QWWZEeWJGOEkvRVdQVllibjZsWUY1bFpzMWdwR3c3VjhranVPVzdWdWZuVVJkT0tncTdWbHltTjJ0YzV3ekFGRzVlNEV2bStPVHhIZFhad3FpZDNQd2ZNNVhWSm1jR3BFWlhTbXA2QWFEWmg4c2JhTVRSOTQvQStGVTlZNUFkN3Zlbk9SV3lCQVRBQUJzQUFHQUFEQzJFQUVuNGhIYUdoVlo4ckVZR3lhakdwUXJLdmlGdnppYU5kai9HSXNJczNVZU9kb281dzArYnRHR1RxOWhJMlJTOFdvZnNtTjZwQ05ZOEVxL3J2anRyczZ5anZrL0JuTjJWUmk5R2NoYXBGZTZsdjVaNE5NTmZUVEpoS1h5ZU5waE9kMHpQY0hqQjVZeU5tNDJjcG5FTVUzUmFSNlVQVVl3a3c3SUFCTUFBR3dBQVlBQU0vWjBEbEFGMi8weURjejNIOU9RQWFkSTVVbEdlQSt5WU9pOHZ4OCtQdzZIU3NMN3E1dFhVRlQ0MmI5UmlydHo2eEd3eUZEWDBaVXRoTk5pakE2K2NDTEZyRFN2VWFYazZuR3Bkbm0wbGFmWlkyYWRBSHlxUFF1TkcrckJhWldnd3RFMmthZVJmVkc2ZkM3eWNRMGZNZUp2MStSWURack54eFNZTGVBVXkwa1dKdW94NU16MFJWYU5ON1l5U0czK1BGSDM0TlFJUlNKcFJaaDBnNS9BY0d3QUFZQUFOZ0FBd3NnZ0dWVTNUOXJtdS9SV0Q4R3lCRVFJWklhL0Jaa3k0eU5hVWgrMGh5YVhGT2lnZ1Y0dzBxbjdVUW4wMjMyV0M5bGJTYzd1bk1vOW80b2ZIaGVRMDdlOUdxNGVWMG1sRGVKaENkbWtmQkMvRnJzNityV0hvMHFSL2IxczllNVcxV2tldjAzYWc2bHRZUGV6YkFYSnkvYnJGZ0RrM0VHeXIrZlZvUFRYRzZrd01SOXVDTmtaakdNY3ozZXFJZVlTcnFkSFVvc0FVR3dBQVlBQU5nQUF6OGpvRk93a2ZhNVhkdy9yQmxsV3dGQVJLTTlzRnNkMVpsZlJsWlB6N2IzVFgrN09oelB6MVkrQllOOXgzZzhLMFgyMzFsb3VNaUoyc2hmbHBzM3I5Znl0L3FjZFZVNnlZKzdRckI2T3A0Q2F0VkpWZkZ0NnFITFBaOTlENkNIVFo1b3VHRXVzd1BvbmxST2EwSXRTb2JWc0RXVlBoMDduYU1iOFQwREJVQ0ZYbGpJbWJuWnU3U1lzUTFqWUZZMFZmY3hTRXdBQWJBQUJnQUEyRGdsd3g0TllncjlpOTdRV3hMcURxU1VYSlFncWw1UEZSelRJb2JKeEpGWnZGVitkaEZPVWY0YzRNRDNJajRxMHovNk1WUVFXdHJVb2R2OWY0VURSL0ZmUGxCZnNCbDV3QUFJQUJKUkVGVTBud1c0T29rdUNuRVhMeDMxbUtmNEF0bHVRMDZmbW1EZ3RjeTNjemlOR1VtczNHTHlxZDFhb0N0cWZBNlhYSE1YK01ndk0wYkV6R040MTNHWG5mTFFTYjIrVkFjR0FRNEJRYkFBQmdBQTJBQURIeVpBYWVVU0JwMTJ1WExFR0RPTWNESkROV004Rng2eWhPdWhkTDJ3cDVPbEorS3lPN2huYVZqVDlaNHRVWTliWnJHVmJlMnBRU0UvUWdqYWJsanFKRU5paDFId1crMTRyMkpuaWVsWXZUSkh3RXcyS2NXUlV4SEpwMHJWTGs3S0MyRnJ3R3A1c2gyMWZYa29CbXdNUlZlWkxRSDE4VFBtdHE4MFplNGRyTGNnVTA2WnV0bkJqdzM4cmFvb0RBeHlmdUVDdXlBQVRBQUJzQUFHQUFEbjJaQXM1UlpHdVU2OGRPVzBYN09BRDJKbUtlaHkwMlNvQ3A5QlI5dWowU1hqKzF5VDlZK1JSdStyZkx2b3oxT1VtK2NmNUxORUM1MExJcXlpeUwwRXZGQWhTVkNITlFsU2ZPc1BvR1NTUDB4am9TTGdnL1B4SGE0eCsxeldXRXllMXI0UW5PQ2FPNGdxUHcrbFUrL0VUVlc1WmhEWWdjc3RieWR6bzk4aTRzNVhoNmVQRi9HNEkwK05ac1JtM1hNcmRGeGtVZmRlWUJGdWZmZUt2NkNBVEFBQnNBQUdBQURTMkhBQlVqcGtqMUp0aTBGL3IrRlE1UlVyTzNrUUtTRm5idisxa21jNnFCTEdyTHNxMzVTT1RvcmJaVDBuaWpoelpVVVlCTUh5MWtiTzdGSTJTcWNwY09pM3F0THltVko1aUlDVHVRMDZlc21UQVZZYno4UFFmZDNMb3pibDdKQ1VFekRqbkNua3hVT3BMdk1IUUtZNlgwNlYvOG9FanRnNmRSc2Z0QjUwMjN4N0ZxSk9YWEpQdjYwd1p1TmtSaHFVbjRGSW1yTHVhUzNpNzlnQUF5QUFUQUFCc0RBSWhoZythV2ZSY0Q1NHlET3JKMDZ5UzQ2TFpiMG5oNU4ya2lFYjllUnZrT1R2eCtkb0hIUTFpMEJmNzd2eVljbW5sd1FhQkxFUjFIRVYvL3dLT3RUZnFYUWx2Vit4VVdkcFZ4NGpjUWp6d2JPNG5MV3JLZGoxTDRVcEtrQzJkU3B4ZVV1ZFRLVkxuRitPcmE5MHFPNDhSeUU2eWQweGp1S3dnNVlTMGFDV1Jzby8rYzVDL1hiK1ZBcWVFbmlIL0dHR3JRUm83YzhvdEVrMDVFZXJrdVlPQUlHd0FBWUFBTmdBQXg4bjRHZ1JaTG5CcitQQXhhRmdTMHIxZll1Z3B0MEpHM0hjZU9PSklvZ0g5UGNHTWtURDcxWmJIUlZQN0ZGeXB5eE5peVNTVmlXbUs5OHB1VlNyTnY1cytNalVxRjcvNU9la2Y5MWtrS2JONWFoMnZ5OVYvYU8ydGVXTmFHblVaaHRCZWFXamJXTTdGSFlvb1AxajdadEJ5eEpNSlZaaTdZVC9TOVI5Sml6NkJ4dGpucERaV3pFeUZReG1zN0lKT09qazc3VUUreUJBVEFBQnNBQUdBQURFeG5RMi84c1RTeWFZbUxqS1A0Q0F4ZFdrVTdja3BoL29ZV2ZWRG1mamlRMm0rUCtua2V2SFp6ci9raUx2OFR2bzlvZDJtZGJmVU1WVlpISmdFNHJyMXl1MlVjU3MrTGhxSDJ0YzNtTXdMeklUWVRIZFAwNkFmQ3BiWTNmTnFHb010VndCSXg2UStVc3hNajBJeUpWNXBIUlBqYkJBQmdBQTJBQURJQ0JoVEVnOFRmUmpHWGtkR0ZRL3d5YzI0N1ZibnM4blA1dW4ralVjalVUR0wvdy9Jb0F4MThubm43NEp4UDRlTDRmbDhVMkdBQURZQUFNZ0FFd3NBQUd1Z1ZwRmdBR0VNQ0FZMER6eFhzQytrdGthWFdBSXhMejlXaVFDaCtSZzAwd0FBYkFBQmdBQTR0a0lEd0VHVDNNdGtpZ0FQV25HQWlaNVd2eGVuV0FJMklscVQ1S0hVSXFmRVFPTnNFQUdBQURZQUFNTEpFQmVmZW41TkZnL1lrbDlzK2Z4U1NaNVd1YVZxNE9jRFMwZUVuSmVCWDRMalgrMHZNMGRWUVptMkFBRElBQk1BQUd3TUQzR2REYi82emh2MjhiRnNGQUh3TkloZTlqNWhQSFplbkpxR0dlanVqMGFXOVl2ajZxaUUwd0FBYkFBQmdBQTJEZ093em83WCs2WW5kcmtYL0hNS3lBZ1FFR2RHcTVvcWQ1VndjNEpwOGxmUFEwcTh5ZjlNSGNGbFA3bUNoc2d3RXdBQWJBQUJoWUNnTjA3ZFpQbEFtN0ZHekE4WGNaV0YxbStlb0F4Mk9Md1VkemVIbkVYYVpQNThwcmMrT0syQVlEWUFBTWdBRXdBQVord2tESW8xbFQxdkZQbUlMUnJ6SWdtZVZyZXRuWTZnREgzU2x2eWcwSFpIMGFmaXZzWnZONERpL0dIK3BnQXd5QUFUQUFCc0FBR1BnbUEvTFNTdzdEcnlobDRadjh3Tlp2R05CVWVPUHJqMzRETWJXNk9zQUpmSDVkYkhpY2RTdXprYWU4bkxZTlI1UHkyQUVEWUFBTWdBRXdBQVoreW9ERzIrajZqU0Q4VC9zQnhqTUc5TzdRaWlMQXF3T2NFczVUZWJjRy82MTVubGpFY3hUK2psYzJwenhoRHd5QUFUQUFCc0RBTWhnSUQ3TWlFMzRaSFFJVXlvQU9UQWtFcjRPUzFRRk9hZVdiQ0kzOENOQVM4ZmNOdjdLWmJvRmN1dEI4V2h4N1lBQU1nQUV3QUFabVltQzcyeDhva05RZVQ4T3ZjOXplOXcyOXViNDUzUHMxcXkrejM1VUs0bnBvMjhNanFudDVVSHZIL1ZDNDhIYmZIOW5tWTNtNUtucjNueTdYMGFOc00vVUltZ0VEcnpQQWlSMzBLYitBcnpmNTJacXJBNXpUY2VZNC9IRlBTOU8wL0JQS054VU9COTNPaTJJZkRJQUJNQUFHd01CY0RKeDVUVFNLSWtsaWQ5T3ZsSGV1bk9SNkhpSWhIZ0c1eG1YMldSbDZBMHJMbFgyTzdrVmViU29YdjZ5a2IzRjdFbERQTVdpKy9IZi9xcS9rMUhxMDBuY0pncld2TTdDOVAvYitqY0UwWFg2Y2hxYkhYMGRYTWJnNndCVWYrTkQxUVpHRzV1RG92ajJhWjV2Ly92WFV4R0V3QUFiQUFCZ0FBNjh4d01zcEhLNmlRbTg3MHNwZVlHZXQ3Vmg4TnhwYVAzTzJaMFhyWDdsTUt5SDZyYngwWEJkSGRpMDluZzFGcU5pY1JxMUowUi9GTGtuNXFncmU4bHNQbjRjZDYvc2J0N2VzTjZDNjBPSFNZR1g5aHQwL3hZQjhaZmhyRXo0TGQzOTFnQmZPSitDQkFUQUFCc0RBWDJGZ1N5RTdWdGIrSTdtY2ZxZjdlK2JJWGh0SmFMcnlScldrNEkyajBtMkkrdEZ6WGNrTFR5Z3pWT1lKTFBPNW9mM1R2WHo4eG9tdzBadFJ2RlZaWHZrWXJHeXB2YkRqeS96eXI5d2FxRVAvSlN6WS9zc01VQXBIMnpiTjhYaHNHcm5sVmZsaUxZcWYxUUZlRkhzQUF3YkFBQmdBQTMrWEFaTG14eVFQaEM2cHliNVFJeUgxVkF3OG50bXkwNXovbWJRbHE2dDFhZUtOV3lOWmhQNW1jL0JsTlpoZHJMN0djd3QrTkt6NzBQb3ZtY251M0ErMmhCT0MyUHpBTmt5Q0FUQUFCc0FBR0FBRFlBQU0vRjBHS0FDZTU3QWNFOTBzMU1qTjdrNk1VMXJMbm1QcFNRSzd4TXhUbFMraTNrZmxyMTdyU21NWHlxcFIxdDB5eXZtODRjSUdzaGVqRU5qRTVFKzdMVHpMdWh4SVArVUR4c0VBR0FBRFlBQU1nQUV3QUFhK3d3Qkh3T05BTjZXcWszVE9Wem1YeHpiakZQbWI2T3RFWUlzd3p5dHlNUjllUDNoRHNuNGNQZXpsWXYyOEFCdC9Vb2MxTk8vbHZ6dEhjZS9zU0ZxSjk3Ym55L1RQS3lwY2JoSVE3bEZFSlVZY0FRTmdBQXlBQVRBQUJzQUFHQUFETHpQQU9qUkpteEcxbnFXcmlGaE4xTG1UcjVGNkZWMmUxZU4wZC9yb0ZJR0MxczZRcSt5ZmhwWG9mVDV0MEhjbXhiTUdkcEhVZm1TeTZyU1A2YlBoQ1o5MEdsTnRPVHNvVXhheWtHUE1pbUVYRElBQk1BQUd3QUFZQUFOZ0FBek15Z0FyNVNTVlc0UGZhVHFNaUZVZk14ZnpQb2VrQzE1clhuaTM3MURLWVEzRDMwTnNYeVA0SVMzSFJlR1R1aHJsTDJZRTFKd1gvbjAwcUFNVHhMc1dUU1lvZlczSHh5VkhpT29HTitLVDJBWURZQUFNZ0FFd0FBYkFBQmdBQTU5aWdOVjVvbDQxSkI0dFBLTnZLY21pMzA0bmQrSmZEeVRWQkxMS2MxbEc1dWhYaEhUNnY0djljNmcrWGhPSGFxcktMNWFmb1ZzRW8weElrcjdxY3Z2L0E0dmgxdzM2bVVJNjJhbVh4VkV3QUFiQUFCZ0FBMkFBRElBQk1EQWZBN3dzWWhMckZzM2RTWE95cENrdFNhSE5Wc1Z4a05nYU5QZEo3eEU4clN4Wkt1RkpWSlgxY2Y3SjdScGEwcm82a1Nqa01Zbi80bGhrN0l1YjZoZGk4RitrSEtiQUFCZ0FBMkFBRElBQk1BQUdsQUdSNGtrS3k2bHRIMTJBbkVycDR1ZFpDanFua2JoRjNia2h6VzR2Zy9CTy83UHVwa1hodVNSOU5JbGN0K3YvdXpoOWdvdExrcGxNNjlmcmYveW9qOEhIODVDUEc0VUJNQUFHd0FBWUFBTmdBQXlBQVRCQURJaUVUeVBzR1MrYTgrM2xkemk1dlVRQ1d4VnRVWVlLYThTZFUzVk80YmxQbVJNazJUdWhWYmNoajlTbWR3Zm96SllPTHlQejNDdjR5cHdsZHdYN1lBQU1nQUV3QUFiQUFCZ0FBMkJnWGdZMDU3eTlKM0gzeElTV0dGNndSUVAxdFRJNkFlREVuTXZCYVg1Tndxa1Y5blpkbGtwV2hOZUpIeFQrdnZySC8rcWp1ODkyR1hjRVB1NHVESUFCTUFBR3dBQVlBQU5nQUF3c2lnRzN2aU1seEovcVM3MDR1ZG92OGNrZHR6aExGSllQUG1wU2U1SmJIejNoR29xbEc3SVNaVmlDVXM1dDd6eE5XRWJlaW9OM0dPUWs5UWg3WUFBTWdBRXdBQWJBQUJnQUEyQmdMZ2FjUXBkOEdwTHhaVnhaZy9DRHFUWXVXejdSNlI1ZkpTVm1QQlhlb1pFMnR2U21wdDFEYzI5S2RON01OLzhxZnIrOHpqY3R3eFlZQUFOZ0FBeUFBVEFBQnNBQUdLRDhjcFhvS3BycC8yTVdpNi9udEtUTXVZZFBxeUZ5YlQ3SmZ4RTVQalFuOEpubUFSUnZITzYxSUg4SzVEdDdPcDFBQ1A0N2JNTUtHQUFEWUFBTWdBRXdBQWJBUU1GQW9aZlRESFQzNXRSQitld2krYlVZdVZQMzhVT29tZ3BmMWZzT25BdHpOL3c1SHZhUHgvMDZhTC93NmJNSFJNTEhIbjNXSEZvSEEyQUFESUFCTUFBR3dBQVlBQU1aQS95VWFQSkoxTFhvMWJBY1pGYlY3UTZVMGJ6M0pPbEVEMlhCL3FSaGw1K2ZIRnZRanFiQ1J5dHFMZ2dib0lBQk1BQUd3QUFZQUFOZ0FBejhEUWJ1bVlpUDVMV0xvZysrVDhtOTVpbEpsdkhFdVlCNkhFUWZUNFZYT0VPcE5yNzUzL3pWL1A2RnJHLzVHd3BnRlF5QUFUQUFCc0FBR0FBRFlPRFhERnoxZVZFWGpJK2VTM1ZwTm9Qcm53K2x5MWZVdU1Uc0IvVzV3bGh3cW9yTExtcmltY212dXhEMndRQVlBQU5nQUF5QUFUQUFCdjRjQTl2TEtRVGp1ekM4UzRTcHBia0hobHlacmxJNDQ5N04rb3pUNjhkVDRWMVVmM0RhMEpuNHlaWnorVm56K1NlQVlCUU1nQUV3QUFiQUFCZ0FBMkRnanpKd0tWSkUzSk9xZzN3TWxIR240bWoxZUNxOFM5NFpuRFlNQWpwZnBuOWlpSU9ONjBtdjRaYzh6ekM0Z1NKZ0FBeUFBVEFBQnNBQUdBQUQ2MmRBTlhlWDFxNko2MUZtVGNYRmdUTDZZR3JYSE5YVzBrTkxNam9KWDdGa09wUXZrNWs4cXR1L0U5OHBNTmp4Qy9ra3ovNGE2cUVJR0FBRFlBQU1nQUV3QUFiQUFCaDRoNEZ6R2VtVzVWYTZUSFhOK2s0MGVHRlF5M1IxdWdJdVN6NnhNcDRLcjRrMGJkZk10QzB2cnZ2VmV2WE1zSThsQkIrSGg0WXZ1Y0VSTUFBR3dBQVlBQU5nQUF5QWdROHhzQ01wMnlieW1neUo2dTdrckVibEJ4ZWsyZlNYMGVVWGs5cmpxZkNialVqczRjai9FQ1g3a05OZjFlcjFnODNrdEhiM1RPc1RHbjZvTTNBT0RJQUJNQUFHd0FBWUFBTmdZRVlHVkhrWHdYTld1SjBxMVZqejhPSXdQQlY0MXBaWWRNK2xKa2t6R2lNZjFzdmpnZm9aYVhpOUtmZmdRUEt3N3V1dG9TWVlBQU5nQUF5QUFUQUFCc0FBR0JoaHdHV2NQL05pTE1jN2hhMmwraVQ4V2Q3WjFGdEc0OVJwa3JrZVMxUjlqa0RUNWZ1aThMZGpoNjZvK2QwRCtrcXJtSzd2Mm9jMU1BQUd3QUFZQUFOZ0FBeUFnYi9GZ01iT243bFNaajBlcDZGTFVrcVhXSk53ZEd2MXRhdFNKa21Ya1dJYWhNK095d091UmVnL2FYYWowTkpqZm0vYkxDZnE3V2RCN2ZDTXhFUEhYekFBQnNBQUdBQURZQUFNZ0FFdzhCWUR1akpNb1ljNWN5YU9tMHV4WE9lcllWcjZSYlc0bENsbHZxajF2Q29IK2FORW5hb0xxdjJydXBnVWZONWl0WW52SE5SY3BLZWo0VHMyUDJYbE92MXBnRTlCUWJ0Z0FBeUFnYzJ0eGFLOUdBWmdBQXlBZ1FvRCtxaHBFUThuM1owRWxUWFNYS20vWVRXdE1ydGVSbEptMm15OWRVc3F2RnQ0c3BZdnN6MCs4eFpyMEw1MnpLZlM5R1VhZlEzSTI0WWV5eUwyYlgvUUFCZ0FBMnRub0htV2thRzErd1Q4WUFBTWdJSDNHV0NGM2NUeGRtbVNnL0RYcEhHUitoVTVmV205Z3Q5c2FtVkVyRGVaZ3Q5WVV1RTNHNWtUWkJrNERPcmNMRXhvaGdVc1U4NFNBbGV4UXoyWXIwMjBDdHdBQ1FiQXdEL0xBSVdKanRXN3NmK3N4M0FNRElBQk1HQmhnRmFQelBXMWF1Y3NvaXh2U2lwaklaUkQwaDJzbEpHbGJNcWZYMHNxUEtHWERKWGl0NXR5NU1zV0xiNStyb3o0UTlPZStQR0J6MW43V011MHVFNWxsdll4YzJnWURJQUJNRERPQUQxdTVXNzFqcGRGQ1RBQUJzREEzMkhnVU9yaE16MlltaW40elVZaXpWbVUrVUlaSk4zS2s2NU1uTGNvMGZaTzR3ZFdTZTJtTmNPWmRJT2xjUmFHdjlDeEFseGE2L3Q3N3VWVkpwL2VSN2M5WDNiMzAvNXdiT2RsZ3BpTk8yOEFLQ0c0ZmdMQmdFbWNBZ05nNEs4eVFEK3cwUEIvdGZQaE54Z0FBLzBNY0M1N0VucmQ4bU9wc1RCM2RTV2dIcGZja2VRN3BpRjhLUk4wL3BtWFRHL0Rib2RCRlcvY1ZuY3UyYUtrOXhUTGxacHNGcGpyd1RqbGsvS1JPRFBYamo2K29PYXkrYzFiSnFqZFNyZlhtblRQUUF1RU9SSFViT0VZR0FBRGY1NEJ1cklVRDJ6OWVWSkFBQmdBQTJCZ1M2cjRlSGV5ZUh0bGdYaXNpbVJLZTZlWXVKNjYzRm1lSHd0NTNwWFpYcmhFUFV5c3kwVVdHVEsxdmhBekt2YlBkMzdoYW1NTUZOY2ErOXd4bWJ1d3Y1VmJEbk5ibGNVNzJSWjlaaVNEN3BoWXdYOEl3ZHhFb1Qwd0FBYitFUWJvNXduUmduK2tMK0VHR0FBRGN6SndsUmh5MnpRcXpRNkZNUGZHZFBWRVY2N2RWOFBva2p2VDZob3R6YjB1MHlVcHh4anh2VXBUcmNOV3QrbngvZkJ2VUxWVlVtWUZkcm1mVGp5WjRjOThRWC91azNwdmxlQS9nNkMwczV3amRNZHBPZThTRzZkbFpYREhIVUtKSHpHd25KRkUxNEZpMllVZmtRS3pZQUFNZ0lFbE1YQzc3MWtqdDhmRG8xZS9DOTdMNDBnL3BjMXg3OFAyRlMrdUQwclNmcmFIVXpXV0x4Vk9iV3RVOEZUOGZCcTNXWUh4M1VNeWMyRlJiWTFrdnd0UE5QeDhqOC95bzhnVFEvb3pJM2lYa0UvVzE5eWwrZVpMbjhSS2JhOE03b2ZaUVBPdk03Q2drY1Ryay9WZlVWNTNFVFhCQUJnQUEyRGdqek9nNzZGaURmOGxvY2VtWnB3djhITU5FN3RRSlB5ZnVMbnRYbUc4bGlEZ3l1Qk9ISFlvL2owR0ZqV1M2Qjd3Z3Q3bjk3MU9nQ1V3QUFiQUFCajRNQVBoZ1ZiNzdZVjNFT2w3dEdZVGxYeXRuamozMEVuTHhNajlPeTcvcnE3cjI3WDR1aks0dit2WEpWcmU3clBsQlg0SmNsa2ppV0lHMy9seC9TWGxzQTBHd0FBWUFBTmZaMENmRXlBbFBGOXl5NUFQR2grYjY4WXl5L0dwSzNYcUU3d1RkZitRUzhzOVIrendaeTIrS3RyVndGMXV2LzhDbVR6Njh3dkROWnZMR2tuOG16ZlhMMTdOV3h3REEyQUFESUNCdjhsQVdCbytlNjN0aDlqUUpOVzVHdWZXck0reWVwdXlzdVIzNWl2ZTVLLyt5dHBLNjRrQXJnenVyM3Axa1haMVlqejF1L2dwVnhZMmttaDZNelhiNzFQTW9GMHdBQWJBQUJqNGh4aVExSEFPVzMwbFBWeUNkWE05T3N2VGo2bEIrSTBnK0lxdlB4OGs5SExJTmQzRFh4bmNuM2Z2a2dDSWFGNU15dmZDUmhMUGI0YVhXMWhTVndJTEdBQURZQUFNcklXQjduMUhYMENzaWVoenBjS3picGdhK1B0RHFmRFVuNWZMVkg2K01BajZUYXdNYnI4amYrNE1mUk5mbUU1L2pxWmxqU1FLRy95TiszNmY2MUMwREFiQUFCZ0FBeVVENGUxTzM4alhWR016SllhK0ZJUlhCR3RKRHkrN0MwZkF3UElZMEhROFJKcDdlb1lmT0pvcmJ0RmpBb2ZCQUJnQUEyRGc3ekdnYThSd0VPMEx5eVpveUg4bWtqa0lQM2syOElkUzRXZWlHYzJBZ1RFRzlLSDRWZDN4R1hOcHp2Tjg2dzloK0RrWlJWdGdBQXlBQVREQURMQjZsODhYSHJtYU14V2VyNHZUczIvL1VDbzhoamNZK0JJRHkwcUYvNUxURTh6d2MvZTRSekdCTUJRRkEyQUFESUFCQ3dNaWFrWERXMHEvVldiV1ZIaU8vRTIrY2ZDM1V1SGY2aXhVQmdOV0J1VG5ZL0tUNWRiVzExL3VRZ1I5SVVLeWZxTGdBUmdBQTJBQURFeGhRTmQ1NUl2d3h6UEVaMDJGNTZuSFpNUkloWjh5TkZBV0RGZ1lRQ3I4R0V0ZitYa2RBNEh6WUFBTWdBRXc4STh4Y09MTGkzd3VuL1pzemxSNGxnM1RBMXRJaGY5MEg2UDl2OGNBVXVISCtwd3pqU2JmTWh4ckZPZkJBQmdBQTJEZ2p6T2dMMHhsRGYveFJSTWtaMmU2N3E1MkVJdng2UmRGcE1KWHljUkJNUEFHQTBpRkh5T1BmMlNuUDdnejFpck9nd0V3QUFiQXdOOW1RSE5MV01KL09wbFZFOUduNis1cS96RGd5YmNOWmszR3I4TENRVER3NXhpUTE4TjkrdGRqMWF6S3VsK1RsODlhdGNzQUR3YkFBQmdBQXg5bm9KUHduMzVucVZxYXJMdXJEUEFEWXMvcW1hR0RpZ0NYMGlHT2NBNE1UR01BcWZEamZQSHR2NC9mNVJ5SGdSSmdBQXlBQVREd0x6RWdZcGdGOGZQd1liZm1USVhuRFA3cEtUbHpJdmd3V1dnZURLeUVBYVRDajNjVUx4cnc2ZC9YY1JRb0FRYkFBQmdBQS84VUF4cERlMS9DWC9kTit6enVCNExzWFNyODluUm9uczNoUHZReW1PMXVUNFdlN2ZGVWk1b2ZDYkFwSlNlQkpRanlLK251MEQ3YklkeWh1NitIdGowK1lqamI2K05JdFp2OUxoVHEyMGlBMUFyMXRmNHNXdDg5aUdvMjJzY2ZOV1Z4YVh2blBtdXBJeVlzN1hPbXRwdDlUSUlRZUR3VmJiQkRoMGQwK01LNGovdGloZXdaNGQ3dWUrbVF4OEE0ckpIL3MyT2pnRy82WFlrRzJPMUU0N2dwYUxSM1RPenNxSDB0UERSVVhreUZ0K00xRDZUTllrZVNQSEVVODQ1dE1BQUd3QUFZQUFQdk10QzlublY2VkR2WTN0NDVIN1psaVh3UVhibTlGUEl5cE1MZk9DVFZEaWZRbmtVWFBCc1IzVTJweDZnRnc4dFNNbGkxVlBnelRRWUVkeVdOaUp5SzlUN0JUa0Z2TmFvdkdJZHZrMmRBTnB1U0gycExPQWs0ZWxydk9SeTZZck1aY2lrcXRuTVVpMCtIU0dsSFpjcE51djBoTUxXYnlSSHVlU0h3dVUrNzNEdmtaMW9Ybm5ZOW1heGpZbXcrdUZ2V3RzN0dzekpvU205K2ZHUWNzSDRQcEl0OEhnYmZnTkp2ano4aVh0Zzdwbk42M0w2V3JRMlZ2WUFTdnBQLzJuaDIxNWtxdHV4NHJRTnB4b0Z2SmFid3F1K0FCRXFNelBTMWdlTmdBQXlBQVRBQUJoSUc1cER3Y2l0ZDRxMFhpcTZUa21OdG0rdHVud3BQQWFtVzQrODNydFVtYWk0QVk1bHl1SW9rdk8xSWwza1o2QXRJOXMvb0ZUR0hWVW1GcDRZWU53ZkppdWZ4R0VTa3pQZlBoaXdLTW9WQnpiY2FrNyt3bkluVnZzZnAvdVpBS3Z3OGpLMEwwak16YysweE91UlNoMnZIdFJ1TjQ1OVB0Sk4zVjFjMDNyby9XeXJJUkhJMzAzU0Jha3I4WGRERVBkSTVwTVRTa0RoS2o1S1ViNld1dGpzYlhKM2JISFk4b21Sc1JZRnJOYld3L3cyQXFiY2Jka2lLNmdBN1BGdnB0UXZOd0tJaGErK1l3SUxCdnBTdER4VWFBdlhQcndiU1p0RWppYmxhK29BTUl3TWJZQUFNZ0FFd3NBb0czcGZ3V3c3bnNyeVZ6NEZ5MUZsbkZwS1daZjN6dWFWWXRvOGUwalczcXVHM0ZLOE43VkdqcElCOUZXZEUxTFhiN3Z0VHdsSUVjWGtLam1sYUIwUHpIdmdDTEhJN2xiUnp3cE9QQ3BySWtZMlFHQWtxMzRUOExZR1UvRnlOclpNTGdZcTYwVUdYUEM2T2ZKTVU5THN5NThyZDcwNTJXOVM0ekxtNHgvbDJBZlhNdzhseFFkTzFjWWtjWWp0NzBmNjBJZmRnd3EyR3pXeHdaVWdjQTRBdFRmekNUdWZBZ3JZTWdLbTNmUi94TEpCWjIvdEhRSGJjaGNGRGU4Y0VCZ3oydVd6ZlVObWRIdnFSbXl0UHQvTTRGV2xTd1dDOFljZHJIVWdMSDBsOGY2Z2I5VEVWMkFZRFlBQU1nQUV3OEJvRGIwdDRDVUZIU1RqTmsrUG1wWVNYZ3cwRkVic3dIU3ZCcUtaM2dFVEJNWXJUU3BBODJkL0lwTUVYci8rMXdOcTJQaHVId1dWaGRDWEdTNmlOTDhxbWVTMGNtcXFJbWxYcm5CdlVDYW9Fa1FYSXBuRkFCbHBuYTZsUktSeUJFTE1lSnpWWnVPUnh5VjJCVkZBOGFoM2h5NGUvQnplQkVQbDM0MXNTbldMalkxMTRQWGFvRmVEYWd6eHRvM0toeFpuZzhxd3ZtdDFROHlRU0swTXIyUDMxaGdYd0taN2c4dFR4U293N3AzUTZHdTVPMlR2R09XNnh6MFhIaDRxTXdxbUxudHZ4V2dkUytJSytPZkN0eEV3Y1FQd0QwWTM2aVpWUkhBeUFBVEFBQnNCQWhZRjNKYnhvc2xnc3FVaEw5UlRaMVVSMG40Q2hRS1JvaUNwN2NIUzE2NlNnSGp4MnNXYzV3SG9tVTl5K3R2dHJnclVQUVhacUw3L0NTcWc4eVBLcmZ6V0xhS2ZyNXBqYWx4eWRWQlJQQVpLMnZxdTJUa0grUThWb0Z2dC9ETG5rSUlrTGNiMmJKRGJuazRHTVVkcWxzYUlIaFpzVGlmWVFCbllkN0NsSUhicFFWbzFXcEVtVGZQeU1iQ2E0TWsyS3BoTnNqSWJSdUVlSzZ2di9Xd0RUZlovSUFlNjB4Z2V2SlpXSkRuaTY3UjNqWExYWTU2S0dvU0w5R1k4bUE1dDJ2TmFCUkVnOUJnWlVWOHNHYjZ6RUdKeE1pb2pwNUFoMndBQVlBQU5nQUF5OHg4Q2JFcDVFUlNyTE54SUZvNE5kc0YwQWFpSjZva28yRkRrcnI3WXN2bE5aejZuYXFXQ25JdUdLWFhXL0gxWWtPcW1RazVKS2d0ZVYycUlFMXNQYTh6NXN5TXFRYk84elFHS3ZwaHY2Z2NUOGhDbktRT3NOcVpTVWhZclJ6aVdkTXFVdXFXTVNOZzN4V3pwMlUxM2RCZFNybE5MQklKTWtOa3M4UkdUeUJJTStUblNtZERWaFR1WkdnYWQxSnJnNmE4endFOGJzU0o5YjN6OXVBVXhqTWg0aVFubnJSNzF3M1Qwall1OFk5ZFZpbjBzYWhvb013cWxNMi9FYUJ4TGZkSEZqL2EyQmJ5Vm04cENSN290bVpKTWJRQVV3QUFiQUFCZ0FBeGtENzBsNHZZREhVc1BkZS9meDJtQk53bENaNkZPMW53a3RUb2xJbEtmb2lEak9yNm5ucWN3UGRtVERCdXNRSHBQVkszZmFodWhhcjVsSkZ6aE1tdnJyOHhsOGxUN2RZQU5DZldCb2ZlZEQyZDVvWmVJeDdKSlVGQWU4WDkwUmkrQU4zU2VKTktuRVRDSzJoVU4raExpSzN2dzhjSlhrZUZMQ2J0RnNJUnRaNHV3Uy9qTUJQb2JSS1pEMXBwQ2ZJdW1rSzJoOGM4ZW85eWI3Vk5ReVZIUTJsM3hoeHlrMjQ3VU9KSnBzK1A2dmZaY0ZrY0ViS3pIakh1WWxaTzdxdndYNVNleURBVEFBQnNBQUdIaUJBZFdCSEVCTlZMS3hKVWx3OTdmelhSMjlEdWF0U2NsY1ZJazY5M3BPcTNQdEpMTldMOG1KRFRrVXN0UXJVUHRoUmNiSWtnK0x5ZndpRGFJckwzNmVzQXNCY0NlZWZFMW5YRXRuQitsY1A1Q1luN3VwOVE2dU02cEV4MFlqbHlTZW43b2sxZFRWV0hMNUVSQTM1Q3lrZitqSlFuZEE3MUI0MGVRT2FweFlkbktIZkk2RFR3QnhwdWFCcXpjUllqNGRocUJ3SGNDbC9ERUJwalNhQks5S1pUOThOUXJ2dnhUMmpwRW1UZmFwcEdtb0NKTGtDNXZBcnU3WThSb0hFZ2ZoL2ZCOVkrQmJpYWs2Tlh4UXZxdERQMW5EMVhFV0RJQUJNQUFHd0VEQmdCZHdMMG40OGlKUDdXdEVPdE4zZXRCckRvK2lJcDM1a0JjcVVrd0R0OG5WVHlLU0F5R3RBVmhlazFQVFVWNUtFbkZYY0drcS9ORXZEZUxvU3VCUUJibENCeFdoTFlnSjhpWlA3Qy81R1d0ZFp6RlplcEd1N1JqaTkySXpjb2tNWjBSS0NYVXJDVSs3MXNkbFdFaC9rQVNvVEdMcXlweE9TZVVPZFRNR0ZsaGh0YUY1NE9xa0tzbnBZVmRKVzRySHkvdlBCTGoxSTg3aGx6RWRKaVUzbmh1R2laRzlZNlF4azMzZm4yTkRoWWRaaDhSR3RoMnZjU0RGMzJVQmxQeUNDQ2pMd0RjU1kzTXlMU1cvRzlsdllsb0NlMkFBRElBQk1BQUdwakh3am9SWDhaZGZtUFJvcHJBMUNUbzdxSW5scWZKbGJaSkVWS1ZtcWk5RjFSZWFMZmc5QkN1cTFTVmFhSVZFckRob3ZzMFE1Rk0vRW9CY1JnV0NMKzMvRGdHSnFiQzFubkpBTmpRdzY0M3gzN0MraXd0M3B5NVJBWjFxcFBCMVNwSG10Y2VOaG0yL09JaWJwRVd6SVNrU2lhUWJ5dCtlQUFBZ0FFbEVRVlRNb1hpRTNLNWRGOHdDVjZkNCtlU1FrNjJLWThHVG4yNllBTk1xb3lsSWpidDN4eTVYSDNibWV6MnVvN1VyQnpxRzY1dnNXNGVLRHFoaW5IVTRhMXQydk1hQk5NL0FOeEpUODJqOEdNOHNGam9neDhHakJCZ0FBMkFBREN5UmdYY2t2RWF0T2ltaC91bVZNUE5WZzRqWlFYMWNMb1FXNWF3RTBaSW1UMjNyRng5MzlhV3hwRXpTc0EwV2lROWZxd1pPR3ZIQnZPN092eGJ0VkdpTXFORFlOaUQwVGhvdjE0WmE5ekxOZzVZMVY5S2tvOGlsWFBHNVdwTFlrN2ZFMmp0YTZyTXprRzZSUG5UUmRKM0g1QjJnL2M3Nk1YY29iU2ZzelFMWGpkOGNET2R4RjcwVUxQOXl3d2E0eSsxMldPVjdrYzY5dkJmMmp1RWFOdnYrcWZSTW5CZEQ1WlZVZUR0ZTQwRGltYWtuNC9XQmJ5WEdXNXIybC91djNuM1Qya0ZwTUFBR3dBQVlBQU9PQVhmaGV1VUNrNmJuQmtibHNiSDhhaVhhTVQvb0ZxOUpaTUtBVkFrV0pOMjFTODRJeDNWakNKYlg1RlR5MU4zK0Y2bWRoc2lVRmgvUFBJV0g1ZXArVkI3OEl3dERRR0lxUmxzWG8xN21kOTdLNGNnak11aHpLelFjNi9kQ0ZRMlVGeTF0TDRVQ0RsVzZqV3RJY0pLWlJ0RktseUNmT1JSRDdKcGpmanpBTitDcVpJdnBaQlA4T2kzZmVHeHlBZHMyd0NIODdCQ240ekYxdzk0eFhNOW0zOTFYS2pvNUh5clNXakYzVGZIbGUzYTh4b0cwaHBFRUNaOFBBK3lEQVRBQUJzREFtd3k4SWVFMXlKd0ljQVlqSWp6T25hQmpxdEd5ZzY1b212U3JqYmIzWG9WT3JRMUwrQ0ZZWHBOVEk1ZUQxNjIxekI4VnV6Nk9HOHIyK0ZIMVdUUEc4NUIzaForeDF2L2YzblZvdXdyajJqUkl6OHk4L1ArL1BoWEx1SUlnNWVJYzVheDFRbkhaMmpaaFd4YW1JbkJ6TEw0Z04zb1ErR0F0ZjVpYWdBUTVvZmsrSHlUNGg4WU84WkFIQ21CdGlNTFo0MkNJdGZwOHNoZmdndjhWUDBrVnVMcDNiZUNnTWZXRGFaU0FIOG0xVWc1RVk1ejZob0gweXZwZDUwMTR6WG1oSGpWenNLVEg2M3ZJZUVjYU90eDZleEwyMHBsRG5aeHRPMklNR0FQR2dERmdEQXdNTEpmd3JITDlETFlVV1JMRUxqUmJKS0FrNVJ0ekhFaERQbnk4M3gxUGFYTEp4bUt4cHZGSFlXV2lGc3VrRVVIaWIyU1hzcTlSTmlwS3FtanpLSkNpYmFPbFowT2xTbXFDU2lJN1V3dzhMU0RoTUdMVDdHOXV0dlNKWGplbEVrbFBobGdrUGFwMU9WeHVwOGlrN1IyTGkzQkVsYzNidVYxbWZjNjFiaW0xTGdSY2l2V1NJdjIzcG1HVTlTdTdDZzhJc3E3cEVZMXZhUEJ5Q2RxT3hKMXdVY2RYRWpOdVVmMHNqbldTMzVoNllqdGpEQmdEeG9BeFlBeE1NN0Jjd3BQdXl1TTdSMExoVTNuRHlqZU9XWGJhQVVVOHl2aWkvQ09aWHpOdERpd3VnNnBLSkI5NUYzTkhia1ZKRlEvUEIxSXNScDQvVE1uak5mK3lFUlNaVkFtN0lLUHlGcXN4V1R2T2Vrcm1NQ1NWRzQ5RnlyNWlrR1NSN3hmZ1V0czVrN2JiODJYM0lOb1B4WDRqOWMzNDVrYmtXblQvaTRPem9jYUZnQWxIR2k0MGxNcGJtb1pSMXEvc0tueTFabDB6QlZiWjErRGxyTXFPNUFMOXM3a0RqVFZLWWlxbVRCNUdDQ2JoSjJteUJNYUFNV0FNR0FONkJoWkwrUEtNdkhzZlRDbzJTSFJuempGVys1RUxkYlBsMnkzZlVPSC9zU0NKeGlUOEtLeGNrd05SSlE5ZlJWU3lreTgxemozNmx4d2VCWktrZGMxVjBXbGw4ampVb1dpUlczUWtGZGsxUlByT3dpbEpUMlZ5eEkzSG91YXFHSlJXeVAxZ0NWeFhxZTh0dEhHNHAwV2xGZXIzNDVJMWU1bCtqQ3BiQ0pqSFI4a3dNeW9ZZHhRTm82eGYyMVdXaE1JUHNCVjRYV0psUjNxaDR5dUpHY0RQM0NJTFp1YXg1TWFBTVdBTUdBUEd3QWdEaXlXOGM1ZG5hb2xrVGlvMjZHQVdNc3ZSMDRrak9idVg1cHBvVE1MUGdrVzgwQXg2TXJ5SVErRTlmUlVsVlJUODg0RlVTdWRBKzR5OFlxVU9LUTJEc21HQ0d6RmxMZWJOVTI2UUdzbEM0VjNwb2Z1N1psQmF6M0s0N0oxOWR2ZzVIdmFQeHoxWWF6R3Rac24raVl6VlNIZE8weC9INlYwSW1JZVowZkNvWUkyaVlaVDFhN3NLdFZ6V05RdlFpb2NVZURtZnRpUHhzSFpSeDFjU1U3UkRjeENaeW9hOW1veVd4aGd3Qm93Qlk4QVlLRE93V01LVGpzN3ZTcXpBRTdIQkI3T1FXVlk5NlIwWG4wV01QdWw0WURRV2ZnNHNab1RxU3VyZ3dOaU1zWXFTS2dyKytVQXFwVmZJWTVVVkttWVBsM05FSVMxNGp0WG95enFDOVZSV2VtRThWakhJNDNRYkw4QmxrcE5CWUZyK212WVhBbWFCT1dHSXBtR1U5U3U3Q3Y5NFpOZjFCRTQ1cmNITGFaVWRDVll6eFUvV05UWFdLSWtSN0xPLzhVY3Q4UlBNTHNNeUdBUEdnREZnREJnREFRTkxKVHpmZi9PM2xiQ3lEQ3JBVGZaSXAvNUpWM1h1WmI4bklqNFpFSXl0U0RNTEZxRmtlWkJJWVFLUUI2bFVsQlRkL3BQNzgzd2d0ZUIySmkrTE55WmRrbFRxYUM4UFFCemRtZnZjWlZKL0ZRbVQxWVVpemlwMHBUVzlBSmM3U2pvSVRDdFkwZjVDd05UWVUyWnFHa1pYdjdhcjhOZzE2NXBLdmpWNHVTaGxSMHJleHlZd1ZOYm9pSkVpNTM5aitlV3JkWDVabHNNWU1BYU1BV1BBR0FBRzNQME5iakJUQ2lHbWl4MWV1Y2VMNUd4YUZIbG9NL2V2Q3pWSjFETlZjK1duRWdFVmZ0SmJIMm0rc25DWUJZdXFLbUZqVXZLeFJWbEpjZXJFano4ZlNDM1FuZ0NtRkxqRkFaTktYUk1SYVpsVXJ5R0syM1Y2ai9SVTFwZ3VlanJ5Z0picHltcDRBUzVsWGVzSzhKbWhjR0FaWUI0UGxodDdxRVhUTUxyNnRWMkZMc1NzYXc2SXhyYzBlTGtFWlVkaWRwZDFmQjB4NHdhTm5jWHkwNS9Gc2ZSMnpoZ3dCb3dCWThBWW1HQmdxWVIzU3lhbStyc3NOdWdXSERsb0VSWFBYV2RpMEFIZVhrN3NHWU43WCtLR3AzdC82dFBuYkxOZ1VSYTZkeWZodkJYL1lObTQ4aHpEZkNDVjBpdWg4RHpiVVNTQnEwNDRrOGQyNC9WL0hOZXp2c3FOV1lpZXJobVUxUFlDWEs0aEgwY21OYXhuZHlGZzdvOVppeVoyS1JwR1dUL1hOOTFWNkFKTnJwMEUxTWl1QWkvblZuWWs5enFxakNhTk5VcGlScXlaT0lVL005a3Y0RVFlTzIwTUdBUEdnREZnREl3d3NGVENPeGQ2V2pMNzc5SzdLTjNxTXljaWllZFJGK3JGQlZnbktvSGtZbG9ISTVrRkM3T3c5emdKNTZVeFFoNWhYVkZTSkVWU1grUnNJSlcxOHgzQXlMdU51SW5TdEZJODRZWkcrY2lvZ29qejZQK3oyTWxtS0lpRWVMNmtRbGRhRlkza2xzRjFuVGNkUjZZMXJHZC9JV0R1aitWNUoyK2NwbUdVOVN1N0NwZVdYRHNlejlTR0JpK1hvZXhJN0JOWVowOGlZN1A1Z1NtSzdMd3hZQXdZQThhQU1WQm53TjNVUVU3UG0rWmxWWkhsS1liQ3N5TTUxZHpPT1ZaMEpIdThMQ1lTOXhYbExDdUhXYkN3RnE0Z1VVZGwvMkFsV0owWlRBY29zNEZVU2kvNytKMnd6NFEwV2xURzQ1WWNqRVUySnAvNzRXWkxWVFByc2ZoVnRDcmgrUkpjMTNubm12RHYwaThFWEJ3a3BsWm9Ha1paUDdkY2VZQVlWTXZ6SitNWGNKQTgyZFRnNVN5NmpyVHFua1RFcDc4UkNTRzJhd3dZQThhQU1XQU16R0hBM2RSblMzaCtCakZ4anllcndsLzJMSTFaM3lVeTJUMTdGbm1tenFreWRLOU9UVVlLNURuUC9OSms5UnhZUTRiRWMxZnhEN0tYTDhFaWIxNFNJU1B2aEo4TnBGSTZMNytUQUJROTdpdDFSSk5GUENqSlQvSG9LaGtOemVrcW5KYjFWSnFQSzQxRkh3blBqSzV5em1Wd3VhRXljdElxWUg4THEwTjJEOWU5dHJ0RC8reVA5N1JIRnZLOStaQWVjRmd4NTBxdXRWMTA1VUJ5VGNNbzYxZDJGZXJqRWZ2M0JHUm9SYnF0d2N0NWRCMHBHZXpLajQ5Y29PTWRYMGtNNGJrZWV1ZzhpVG0zOGRWTWFYYXkvSk9WRkdTN3hvQXhZQXdZQThhQWpvR2xFcDV2d09tTkxCWWJSeGROeTBjVFBIendLZG9OenFKVHIwOUZQTW4xNVBaTFdjc3VyVEZZa2tOZ0VTQ1NCNGthS3ZzSE40eFlTdkhteEM1U0tYd01pT2djU1V0RlZVcXZQS0pIY1RSZUhuZGgySEtNWnpqRktqc3gxVnVoM3FEaWt3YVJCU3NqalZJektLbnBKYmdVaXhVUEhKTGllWGZiUFk4WWxFWDlGWWs0N2pGK0o4SmJ6UGp1ZzFyQVViM2NIK05wSjJBM1N1T2FZS3BoZFBVcnV3cDF3ckJEbmZORlpoT1F3ZTY3T3hJL0R1NDd3OHlPcnlNRzRHK2hIeDJoODNUQkx4Yy9hSkwrZEFXMmNwUmNPZzhaSnJCdFk4QVlNQWFNQVdOZ0pnTkxKVHc3NmxJTkZJbU5RV1hnL1RIeTFnRklub1VQQkFEckJpOUx4UTdNbThwbVBDWTZXTkx4OXhnc2R3Y2RZR0VXa2lISlNLVHNIM1NyVHFmM1lRNm1seEtBem1rZ1RvekZRTXBQRVZSQzRUbnhVR2xBYm93bkVGWGNObVhhR0xQbVA0Q0dqOVFzT2JoU0w1L29jTVVneWVLK1g0TkxNakRyTWtrVnNIdEF4RWdBZkIyZVBYZGIwR0pqcWlzdjVRMUh0SUNqcXJnL3huTUc5elR3VGRjd3V2cDFYWVYvT3NLZmdFTjJwVVoyUkRzNnZKaEYxNUdTMkxLNUhWOUhEQ2o0N29sVFhwQTg2bmI0TTVKZUZLRzU5T01XaWY3d3JHMGJBOGFBTVdBTUdBUHpHVmdxNFZsd3AzbzJFaHRYdndRRDN1QUNsVWtvK1NuR1FaY0lrTlFFeUpxdVNFUCt0dWdPNmpPTndYS0pCbGg0QUl0UHZiRjBPOC84bWU3dDdRTmlMbzhIRFhKM1Bvbk5ZMEJjRVRFUUxpY3RQWWtPY0NhNG9BbEpmQXFYNTQrYUFERDdRUklUWEpQdzU1UUVxU3I1Wm5XWFNsK3VORDVhTVNncDd6VzRsRHNlT1F6bDM0N1NQUy9NQWpiMTl2ZzhNbThZQmxKall5amt6VnRLd0p2dFJiQURBT3FQaVpWZHFoaDFEYU9yWDlkVnVFYnArWUFUc2dWN0U4enA4R0lodW81VXZ5WlUxdWlJd1FFZytST3c4d1RUSWpRUURWb3NzNTJLejQ3YUFXUEFHREFHakFGallEa0RmSDlEY1ZQV3hMV1MyWHNhaTdaa25aUzlWeGtZdzVCSStHd3BRVDZRUFc2SitKS3NlQjh0SENTa0k3REV2Z0VXNW9DU29wc3hIQ3I3QjEyY2Y2S2tuTDZTc2tGdHVSdjdDQkFwSWdaQ1F4bzVSYmJRUHpRMUo0RG1Edndnb3d2SE9QR3BQamdWbnhtcXdLMWJyNVR3SE9NZlp5NC9TRWdHZVdLU0hINDNCalVYTG5jYVgxaTBBZjVTOFl2dVdWcGlYWDAweHZJVVJqay91S01FaktyVng1UnhWNHFoWHA2OURPQWNXbDNES091UFd5WG13M2NWa3FYaHRibWZNeVRTNGNXcWRSMko1OU04U3gvcVNUdjNNNG1YWlRBM1NBUDJwRUVpMWpCOWZuRkhTV3pIR0RBR2pBRmp3QmlZeGNCU0NWL1N2czRSSm43ZjN2dmt5SThXd2RxU1NBaWRvQ1FJOHRsb2ROYUpFdk1sak53eElYa3F5UjBzcVd5QWhlVVJqdGgveGc3MGRIVGkxTDZVSWxpWVA0a21DS2J2NjBCeWZyQXdTcCtXN2c1TGpuS2xJT2ZraEt4SEkzaWlVeU9PUm1pT1NiSE5kUkJmdm1GZHZVV1JSUVlGTW1mQUdHekY5TTJHeTZPdG9uWUNCUythYWV1TUkwUnlrREJQd1F1UXZtZFRCNWo5enRJaWZHWEVYZU9ZWFJTNmh0SFZ6MWVNTUJWYlBuUVZHbDBHWFJPR0dzV1dpUFBMbmc0dnBsWjFKRGVNWE56eGxjUjBydXZqeEVqUUlwTUtIYTBOMGdzSjltME1HQVBHZ0RGZ0RDeG1ZTEdFSnkrYTNERzVldWRJZDRvNzBHUGtSNHh1N3lSTFJLTlFidmJLUllmd09DaXQxTi9vRm5QUE5UYW1ud1BMbFo5SWZoNWRwQThMU2todU1IdU8yVjJncnRoR01kZDBmQzRRRHZoTlN4OE5oWmRLajZFRG5jc3BudUttWm5UeGY1UzdraVUrays2NTdoSzNPOFZFOUVrTWhTNkMrVlc0MUkvaUVSaERob0FaaitqRWVwZFZtc0FrQVNvN3FabWYyOWNBbG12U29XQ3hHNDFqZDM1NElraTFEYU9wWHdhQ1VuYjRIWFNWZEJDVUR5dkNqTW0yRnE5Y1lhVTJqb3I4U2svYXVUa2NRaDljQkRqS0dGUG8xUFd5aXp2Q2J6dkdnREZnREJnRHhzQThCa1F1ekEya1lYRVorT0Q4Nno5RlVPNkRtV1owV29VM1licmZ1cGhraHhjOWoxMmtVL0FFcXNQQ3JRK09TaldKdVRSYTBNS0N2T1R3aktvbGJTZmhGa0hwN0JwTmxTNHJCNWNzR0xYTTQ2Y2E4TXN6QXFuU3BFckY5UjVXNmhwQlRsMUQvN3diM29UTklMQjdyWUozRHlISExuc2E4M2k5TEl5VjZaS3o4czNxMyswdGdFdmROMnB1THV2Y0RRb2VvcHVJUUdMTkM2MGJCTVdYUjRHQzdTUGZHc0J1S095ODRIY0kvb0dQQnc2d29KQzBHVjJlYUFoY2FoaE4vVkFEallUVE91RDRKZWdxbEdhNGRFNXhyNWhnVDR1M2VtV2s1WCtwSnpFbjFMbUhud0w2MFFrVWZZcU5md3pTcXpoTFpRZU1BV1BBR0RBR2pJRVpETkF0SFNYQ3JCc3dWa0JPdUtBbVVFZzc4dkd4NUFiSDAzRFB3aHQySUxUb2xwZjRmZUhZa0Y2S1JYU2hkcEhqS0xPRDh1UXdmcytCQmNrSmlvK2doUU1zUGJNNEJWZHdGbHhBL0lsdzZzSnh4VHdnbERvcm5hTCtZeDJPTmhMb29kSndqQlBaNHlQek1STUUrYU1XREczbHd6Qk15QS95cWV3L3o1VkVUUVYrV2Zoa2FwZ01Fb3haT1hMZ1piamxtQ3JvYjhNQWNldGMxb251RWdoZi9sWUFwcXRJNHNlZ2crMlE5YUNKZ1BFc0FramRNSXI2Z1JGTlY2R1N2SVNIOFZkKy9kYTVWZVBWaHNKL3B5ZTV3WEZ5SVJFVFk5Ymo3NStNcSt1YzJCbGp3Qmd3Qm93QlkyQUdBOHNsUE9VYzFDUGNwZTZzTGRrZDVkZG1JVEFvNlB3OURoNklDeVdXUTNzSVZKYzdkSWFFSlFWUE9ydHlTNXdGQytvaHAvdmdVS083TWNETEpHa3RXQjF0Y2FPSjJPUjVRS0NVa3ExWXVoVHZTTUd2b05KSEtPN2dWSkFoUGNWUlAwT1RVWUVYVU9DRElNVGN4UStsZFk4T0hFT0hLeWw0LytpbFMrWndCQVVQSitJdHJNelJ0d0F1bElVOUt4bk5YZUJZMEcxdUhmZElUSmtQa21JNFg5aWJCc3g5MEduMkExaEhYY24zVVdBOE1SaFFVMGRSTmN4MC9VZ0NUVm1NZGhWR0pWMEgwa2RPZTJ6WDRzY3hyTWRMcFVnMUxuZnBDOU45dkNmeGlJV0dDNEhYSFg5REtqOUhqQlFITEhtYmxheXdZOGFBTVdBTUdBUEdnSklCVWdkNDk1dnRoYWNnRngrbkRqY3B2S2Q1OXpqYzVieGtoK09vMnNVbHU4UGJkMzVQQm1YU1JTcGdpOTdJUEIwYVJnSWpMQjhQdWcvT3FHdGhRUllhVDhqdGRidC85dVJVemtQaDZiWWR5eFNxRVBVV1czWlB3bEhtQUttVXpxMFRpQVZuSXpxVVdlS2Rra3BwZEZNNTVjSnNRcEozSU9pT0FaRlFidm5ERlRPZUU0U21pRVRHRWNEejRPV2x3K2NtQ2dwMCtRVFRsaWpnUWlFUTlCNzNraXYwd1M0ZmdmSGdSbUNuTUw2NFB3MFlXWmFZc2oyTk9yQ1RTUitGV0piQUkrK0E2eHRHU3hnRnBveDFGWTYyY1JjMUFJejFQZ0F1Znhpd0htL2x5c2diYk9TYWVIZFBvbW1Tb00vakQ1bzBUdzRNam1DQy9Db3VKcldEeG9BeFlBd1lBOGFBamdHK2wrTGRWaFMyTGgrbXdyczhxZTdiQ1VKazZYWlBQbG5ZdXZaSktBcHBlRXh5SnBkVnFBMmtRbnJ2NGQySnIrMFZQVmZWYUdVRUhHc0dLV1VlTEFSRU4yQ1VzV1FHU2ZxQ1NNSzU4T0tTR3lnaEFUVFlsVVlTek9DblVqcnBxTkk2SHlpY1hhV0JsQ0FPOEJSWUEzaVNVQ1U4Qy9vUDFBWnpmTGxqVXh3akd1RkErVU5GdTFENEM0NTdxR25PRkE5UkVpY1ZnN2lZOFA5TGNLa2dzb0k3MVBtK0J3T2QxejJzQmJaSkMwYkdKZ20rdGpzSkdBUXhOOHRWbmpOR2ZZcXZGTnJpQUtVd3JHVzZOUTBEVms3V1QweE1kUlVBZzIwSGpHNnY4T3l3dTI2RnhISXZncU9jUUk5WDNaRm8rZnpGSFo5ZzZZaGhSUjRNbytnM3RIUVJDQm5VOWRMclZFN2F0ekZnREJnRHhvQXhzSWlCUWNML1ozNStlQ1FRUG5najk0SWRkZml6QngzbGcyUmRzZURnaGcrbExVc3NTQWRTQUhOM0hRcE5jTzdXQlJjV1Z2Vjd6WUVGdFRJeTlyN2YzZUowS1hybitDK0lKL1pxSW1LVVdQRkhENFNtRmZMUzZkNWY4aHlUS3hmSnpDc2RPWVhvMEtFTDdjQVU5L3RrTEVVblMvL1lNR3BEVkdFM2JHWnF6UDZlbVkxcEt3WnhNZUgvbCtCeVFTQjA0ZE83WHBPYUpKV1I0VVdza3VKcjM1T0FZUVNNQnNFL2FWK2F1aUlML1F1clFyajZoc0Zjay9WejBlTmRCZEw0aS8zNVNJbkZGaWwrdUdnOVhuVkhjaGNpVkNxY2NWWHlmOUlhU0tnamhnYld3VzhUalRLQ3FTeXAwWDlqMWZNOUpENzdWemEyNTh2MWZ0b2ZqcjJmWWZ0S3ZWYUpNV0FNR0FQR3dGSUcvdWZ2cy8rM3BJanpBMzd5KzhNdXVJTmZIc2RuNXh5OVVaRzNFNlk5UGhMVkdLZTU3MUduOU1mREk3aEhSa2xvQjIvc0k5R25jMkJCZWJmVEFTcnR5QXoyK2lVK1JhenoxUGU1eGlZd1Y4aWRpV0U2czFFRHFaUis3L3VTZ29mQ1J5cmQxZkVnS21nZ0VJZmRjUzh6SGd4Vjh4K1ZwUk1qVkgrM3I3WlN4YUJDTFcrQWV6NU5tMFNEamtMMS8rVFFKT0RySGk2VzdoSDBRNkxwRUI0SmtNOW9HTW8xV1QrWFBkbFZMalRyOFJqVHJ3SEtZWE1HWG4xSDJueXBKOUg0WTdDRmx1OForVEhpYVk4eEwzMVExci9hZEk5UTA5Mmc2aHY1VitDc1htUEFHREFHaklFU0F5OTU0VXNGZnVrWWFvQ3hzY0JpR0tqMHhrWUhpd3YrZ1l6Y1dmSVppaVpNdzNhdERJZWF3RDhHc3JXR2FRMXZ6RDMrOW9ReU45MlBVOE5rQlhhOXdNbVJubC9EUG8ycEVDZDhWajdhV0FOZGhzRVlNQWFNZ1RVd01FajR0Yy8weG14UmNIQjg2RDE3ZEJPcnVOdmZVME83cFZSbktCb3dhVDJoOEI4Z3E3V0dhUTF2MUdUVWt3S1pTeitod1g2VUdIY3dqbWJ0ZzhmTC9YVENHUlg4eko1VHlTeHU0UUE4eVYrTVNWc3A5c2JncnBSRmd4VXdZRjBxSUtQZHpWWWxQSG0yUGtBN1AwQWF4Qzk4b0k1bWkvUVJ6QTFhUUtweDVhN1F4YlMyMWpDdDRZMGFob0xxQTVsTFBTdllqeExqRGo3VDBNWXZDbW40MFppZ3pMaFdEM0FYSEd1MlZWbldHTnhWY1dkZ2lneFlseXJTMHR6QlZpVThCYUJXQTdHMXpiQTlwN2RXaXFNSlZwdlFsdlFuMHRFZHZsRnk4QWRyQmF2Q2Y2YWZ0Tll3cmVHTldnM0R4a09aUzdkQ1NuSHBTN0Y5K0JQYnlCUW50VXNZSXhRWi9rczdQQStVTGJxd1ZoTWJnN3RXR2czWHdJQjFxWUdMcHJlYWxmRHZ1REhpelhoNGl5ZTJJMDJTTitJeSszcS80NzdTYUNnOHFwTmZGU2V0TlV4cmVPTXJEVWY1b1NUSG5zWGoybjN4OFJ6OGxTbEorN2pVTmV6UjFPYmZDSVdudGMvYUNmdHZETzRhT3ZNS01jRGFkL0dyYi80bFJ1dFMvNUw5TjliTmQxTzR5VVIzcFRkVzhMR2k4TTZZK3REblZjWXpTVkdVS2gxcTFNODh6L2dGcVhuYzNvWWFTYzJqZmo0V3NKeG1hR20vdFlacERXL2NGMURDQjROQjZsazhydTN6TjhMeHc2eU4vS0p3RkdFendTVnhzOHpid3pzZWZGcXhsZEUyQTNkZVcveVoxTFQ0OFZxc3RTNjFscFo0RVVlN0VoNWRSaS9kR3ZtR0ZRMWR5QW52WCszNklyVS9sNTJIUEcyYVJhcXhsUnYyWElwYmE1alc4TWJ0Z2VpRGNUOCtXTTllOW5QeDl3alB2K1pxaUt2LzRCNTZSYUlZb1EvVzlZK0xwb0RKMGt2Uy9qR3VTdldOd2ExWThjY1BzK0JZeS9OWTFxVitwRHUySytFM3I5NGJXVWhFdDEyYVhIbzV3djVIdWtabUJrWEtoaUVFV1lyMUhzREdEZ09ZMTR0MEFiTFdHcVkxdkhHVHhJdGhjZWdkRFE0ZnBSZEdvNmNoOE5uSFJhMXNqN3lFcllCOWpUdDZDWGM3QzQ4MUJ2ZTF0dm5WM0NTYVYvTThsbldwSCtsbkRVdDRYT25obGZ1TkN3WUxGRHV0TlJFNDJINmtqZDlrQm5lVmRtNTdrZG1vR2wvcExGRmhLOXRwcldGYXc1czBkL1JhdVMwTlIzalY5NzQwUmtUQnZ4YkhXMkpJdXZ1SFF1SEI5TXVsa1diaFptb01idHEzYkgremdWK0NhUDd1WDNOaVhlcGZ0OEJiNm05Wnd1Tzk5SVhJYlBJNWhWUGk1RkQ3VlozM2VtL2hDT1pneFBONmtWOHJnZFRKYjRmQ3Q5TXdMWGNrN0xINHcrRkNZMjdkODRRaUhyM3c5MUpjQnY2K3R0THYvbEFvL05kK2VLd2lZOEF4d1BOMTdmeE1XOE8xd1VETEVuNERzWnNseDVlU2VZeXQ2SUwxVldobXlSUjhsVDBPUEdyS2RlVnRJWFh5MjZIdzdUUk15eDBKZXhUK1puYlVtV0RhN3I3QnZnVnpVNWZpYnhGTTlUVVRldmFIUXVIOUQ0TnRHQU5mWW9EbStGdVprZnNTSjFiTjZ3dzBMZUhSSDdZODd1VWEzM012NkUxck5Fems5WDR3WFFMT2VjQ25IYVVZbW9TTzM5VkVJWWJBM3JEZFdzTzBoamR2b2pQNjRZOTdpRzN0MFJ1UG5ldHc0TzBrTVp4cTUrbDRtcFkwSDBiU2hMWTd5c0JsYjM3bFVZTDh5WFdGd250WXR0RTRBMjFMZUVTL2ZMV0g0L013Q0ZLTVdTMittYVh4Qm40SC9PMzlzWGRQRGp6N3crTnhhdTlYZTk4ZmZ0QUozMXJEdElhM2V2RmNIOGYrMlIzY2RYQjdkTTkrWCtoZkdMLzFRcWhmdGZxUG5QaGJvZkFmb2ZBUEZvcTN6V0FxK3c4eW9EVVptSHJGNDZpdHh0TDlNUWJhbHZBNGlkME5NbnhtMjIzQjdYU25HKzhaQmZ6enNiaWttUlczbHB4bTJKRWgvMm5OZ2gvRjIxckR0SWIzMVc0RGpyZDI1STJGd3IvYTNIOHhQei9PZmJKYjUxVGpXeWo4RkVOMmZoRURqVXQ0ZUlic2hWalRMVXFLdnFOZm9kNEVmTFVEWVRoQTMzWEg0N0hyZW1UTFp0dXJYSDMxUkdzTjB4cmVGeHNUZmw2V3gvbTlXUGY4N0RTK2V1SFpvdmsxV283MkdiaFJmQWgwOU1Ja1ZQdld2ZEVDQzRWL0k1bFcxTUJBNnhJZVY0ZC9RVkRlN2dlUXBOM2gxTXgwOTlCMHRtVU1HQU1yWmdCdTJpKzllKzdMcGxrby9KY0ovNUhxems3RTc1ZUh0UDRJRTZObVdDajhLRDEyY2lrRHpVdDQxUEQyRU9yUzVyZDh4b0F4OEJrR0lERGxCZWZDWnpDTmxNcWg4TzNFL1l5WVlxZSt5OENOMTVoNkhrekUxNG1udWY2R0p1WHFsdGlaVlRIUXZvVEhXSnBXVmw1ZVZkTWJHR1BBR1BnWUF4RDcydFFObTBQaFRZUjlyRVA4Y3NFVWtnb1Jsc2YyRmpyNFVyTllLUHlYaVA1ejFmeUFoTWRuV3UzTzgrZDZyaGxzREt5WUFYQnF0K1hSNWtlTlY4eW9RVnN6QTF0NnhSa0VwWm83cmRoTUZncGZwTVVPdnN6QUwwajR6YzJlcFhtNUkxZ0J4b0F4OEQ0R3RxVkZKdDlYL0Z0S3V1N2hVZjdqbnA4RG9sRDROSFovQjQ4SzlTN0JlSlhYUTk4Zkg2RXJaVXNyYi9iZGZsclVSVUJLOWRSS2YyYWw3eDVnRTFaYVd5TUZpdEtZdEwwak9YMTM0RFhMU3FEeVkyY291NHRpd29uQTR5bDcxaE1OT29TM3JRdmlQdWFMckw4Ujd1MitoNlZRKys3eG9RZS83aFFyOG9rMUppZVIzMDZIRGg1cEMzcmE3UVFkdXN2NDFMZFEyTHFUOVhQaXNUNnpNQlJlajFmZG96WU5kYW13RVd5N3pNQlBTUGl5YVhiVUdEQUdqQUZqb01qQWxoUlhqOG9kWDQ5UkNvVS93OHNnS0VFaHBoOXloM29mb3FIallGOFhXa0VEZy9INWlBUUlRTG1rOGh0bUNPS1ZzQ3FsVnc0SDlvK1pGQ1RiOFNPYW9LcVJua3lBQnluRFRYZ3NpMkRLNjBiSU1pTHd1WTlORW9Qa0thNEx2WFlEeVRwR2xiMFA3aFlsTFh6b2YvY2hFYi9qT3ZxM3JqRTVqWndmcUtXMmtwa3ZYQ1dhMmlMdWUvb1dHdHAxdW41T1crb3pleDdWRVBQaFAzb2wzRkJGZFV1UFY5dWpObzExcVNvMWRzSXhZQkxldW9JeFlBd1lBMytNQVpyWUp6ZndCZnlYVzR4R2hFL29SZC9BYTNReEFhd0Vta2YxbzBRSzFOSCsyVUZXUE9oMFBSVGZzMCtlM25vZHF2MkU2QlRJQmlONllvbjVVSlpPU004b2xxOG9uUXFWanBrMDROcGg3bzc5K0djTUVJbmhEQW5qclR1OUd4Q0o1SGVWbkNFbitkOEpUVWp0WUJBL0xnRW1INitJRzZSOCtEYmZ0OEhsc2MxaGgrT0RHekllK0t0akkxN2N1N3BYQUw1dGlXWUZjbWoyRGkyanBOem84SzVrYXI0TERNV0NKMUwwTGVScFVOUlBhY3Q5QnBndWYvNVZqeHE5cUwzUm03STF3M25ZMGhJVFpiS2Q5ek5nRXY3OW5GcUp4b0F4WUF5c21JRXRlcGxSZGRQbkFPL1dRT0g4ZklhUTRRRThmamdSVDBoU1NZQWlkeEJIT3ljODhTajVRY0VwTC83UURkMWlBaDBsUmRCM0RnUjFlS3krcjUweGl1NEFBQ0FBU1VSQlZNclN3WVNKU2tkTkVsem9wZ1FGS0xzYnBDWTFmemc1YkVIaDVFRkhhbkhhQXBTeUNGbWlZQ2pqRWhpRTllemx2ZUMwdE1zdzVmRTJ1RFRnT25vQStFNUR2ek1ZOEo0dFZNMzRlVThnbVFJNU5JODBGZzVPa0w2OXZDeG1oMjNwVGRXM2tLZENVVCttcmZXWjNlbkJIeDdadUIzdDY4MzFlTFU5YXROa2wvS3RZUnNGQm5qK0ZDKzUveFRPMmlGandCZ3dCb3lCMzJLQVBPUEh3YWJ1eVNFUW9kOTYyenNGdjhIb2lQQU01R1BQanlpbmpTUWw5UWFuWVV4QWFwWnJvQ1VIdlk0YWFvVXREUkNvbjRjU0k2VmpiWEdsbERnQVFkVUt6cEpKZ290bUJRWVpqWWNmb2dnbFRmSDc0QVlRcFBwdU9DVXhMTStDeHdiM2VtZ1F2RXNMZ0hPWURUamRNWjB2L1Uxd3Q2UWYvZWdHaWdjaEY3UytyKzlORytlM3JUR3BRWDU2OWtNejR4anlDdFE3NjNoY0t0RktRRFNUTU4xQ2pnbE4vWmgwdXM5UWQreG1FcXpIcSsxUi9rcDk4UXJRRWpQVFlFdStnSUZCd3Y5M1FXN0xZZ3dZQThhQU1kQVVBeVFWUXczSDJqRndZb001ZSs5a2ozVWxXVXF1Y3UvZXZENmRPQ0hKZE4wY1k4VlBNVHF4S0haMHFZREVwZStLcFlPVC8xQ29OUEg5UDhaTWNwREloRERmamVLWkI1WG8wbVZmTUtyaFk4VE5DV1JpTUdxaDI2eFFFQnQwZ2FnYXpnaURKdnBJMlB5YjROSXdLUmhPWUdVZ3NxY3RZbFJML3Q5WU96K1B1bmlSV2hVYTVEQUJGRmlDOVhiaXZIYkJZZjd0RFBvV2NvQTA5V05TUloraGhnMjdWYzNtNExnZXI3WkhBVkxCZ0lDR3dXSlFxOFlhTFRGaHNiYjlJUWJZbllMdEdmNmtmNmd5SzlZWU1BYU1BV1BnbnpJQUVrZkN0UVVIUDRZWWlrNUk1S1FrM3lKRVYzSU85ck5LYnZFV29qS0U2SkY5TEtiUjUxdVdDM1Vnb2ZRN1Nuak1TT2tkQ0k5NG9xQlE2V0FTTzY1aWs5Z1k4cFo2dHkwY3U3R3VIaHpxWW5UNjdkVVJ1V1RCNGtEQjR3QURQazVyeG5SMTNqM1BqeVBJU0FCcGN3aGZnc3ZEc3dRL1lFeU9wT2E4dUw4bFR6ZDBzeGVxMFNDSHpobjJGZUsrRjUxS3BBOXZmdFMzRUJ1dnFSOVRLdm9NOWNhNWxPdnhLbnRVMjEzcXhSNzVzOWxOd3Y5czA1cGh4b0F4WUF5a0RMQ2NDSVdQaXdUdzRoRnpIUHc3cjFuSnhLV1FyaFhOREFyVGFVMk8rRTI5UVRVRnFnTUNkeWhGNlR0eFpRdk93c0JqM0NUS1NBYUlYY01SamVEMW10MkoxNWpnd0ZHYkdTUXBYVWFwL2oxd21lUndVSUptd1dqaEJXMU54RXo5NDRXR1FNVDdjS3VwSE1sNUZmS2o3NmFVbTJlSFpLemtaaldFWDNVTE1SQlYvWkJVMDJkNFdGY2FNeVpHaDd0cXZOb2VOWEZSVTkwS2E3VEVoTGJZOXNjWTRGODZkQkdZRi81akpGdkJ4b0F4WUF5c2d3SHl1RXRRaDRQRWQyVVJqM0FRRGtoOEFxblBlTTZkN3hvU1hiM3pEbkNubVNTbks1eFRKd2ZoWEIxSWVDKzZxMG9mNEVZV2haVUdKcEUvUHphSnNyR3BvZEtTKzJOWWtLc2gvb0lIQ3QwQm5xRklSRE83aHlsRmFwQ0VOa2pjaDZ2cVBYQjVFaUhrMDJHSW5OZXhLVy9ibzNWTllBTG1IaktxTFYyRkhNSm9vdkpZS2tzL1ppKzhkSFY5QzFHUnF2b2hwYXJQRUpLWm9mQjZ2TW9lRlY3VUwxd0JXbUtpaHJHZGp6RWdQMUVtNFQ5R3NSVnNEQmdEeHNCS0dNZ2xCd0JqUjdsb2NqZ1F4S1ZFSG5jMklnNkZQOHFLSU81bWtycGRlWHlRaWVBUklLSCtuU3FkSndrazJNYVR6RkVwb1hZTVRFS1hsUjhaK0N5MGZHYmlubmFsVDZzdkgvVUFUd3pDSjFhV3ZES25HMmFrQmcwWVVWZjVaWUxlQTVjSFZWRk1EOW9Ma25Jdys0TmJWeGVodFdDaGVCWHlYcnFlczRINmxCK2QzTEIyUDBMU3R4QVZwcXBmR2phYTBpajBHZXdTQXhJZDRYcTh5aDRWWHRRRVNJWTZBeDYrc01ldFVSSXpGR3BiSDJYQUpQeEg2YlhDalFGandCaFlEd09zTDBLTmpOajRhS0QwQmlYTHA2SzdPc2U4ZXhIb1BlQXNtek9YTCt1Q2xJSXhJQkw2Z0hsMHBXY2FtLzJ4WWFWK2ZSZm43bzVOZ3BRODFJamg4OWdtam1zUEMvWGJzaVpJUGhxaUpJRTJTZ3dLbStKMkhacmdMWEE1TmtmODBCNHMzUFd6WS83a2V6ZjRwVldnWDdNaDNIZzlLdVN3M0doY0N2dmRoMk9YNjFDdHZvVXd2NnArYlovaG5wVjF1QUZuYVV1UFY5bWpodVZvWHJrQ2xNU1VMTEpqbjJEQUpQd25XTFV5alFGandCaFlJUVBzUXh1RURVUGsrL0lBRnpTSDdMQmpVL2I0bXdvUkg5NHc0YzlKQnhYcU10SGhUR1ByZ01EZ1FsVGFXT2w1WkRkRkNvU1ZCaWFsUXMvaFpJOXhJclJRZS9maGtDSm1RdmFHNXdGNEhGTW1HS2M1VW9Pa2hPVDdMWERkM1QwRmcrSGJXU3NsOWI5dmw5K2RDb09HT1ZYcWtBK1BDemk0NUZ5T0IyRmlpTDZGTUlldWZoY01sdmErck04c0NZWFg0MVgyS0J5aUNobkxyd0F0TVZLVGZYK2FBZGNpMFBYTEhmL1Q5VnY1eG9BeFlBd1lBOTloSUE0VzluV21EN0dkaGxsL2t0cXh6NVp2R2hKMmMvSlBGSklHenU4amFlRlU2eGlRc0lqSjBxbFNrZm5lSUE2MGwxRUdIcjU3azlpejdnTXNKQTg3eXJPU3RwZE1BVXVPNFB2cTQzSm9wSkdWTWdUSUp3YUZFSVB5M2dPWGxWcElKMWFCcjlQS3JBL3JmdmUyWHloK2VpZ2tWZXVRZS9lenl4WjNUQ21Mdi9VdGhPbDE5YnZRcTZ5MTB6NURwWVhqeVJoYWNVK1BWOW1qZnFwTEZTbjdtd2ROd3YvTmRqZXJqUUZqNE84eHdMN3Z4Tk9NMFNyd0VVME9yRndPb2xzNTNpWFdYaXgyeGFucTA3STBEZ05EbUY4cVBEMDhCaVJNTzFWNlJZL25XSHhCL0NLZTNBM05pQUlTNXZTTzgwRW9vaUZGUE9TQmdsZ1NvbkQyT0JoaXJUNmY3QVc0NEhiRlQxSUZMdXBkR3pqTU1YbE9XcjlRZk5ienlxVW9rVC9DbmdJbDhReUl0RVJjdEw2RklKK3lmbjd1SVNVNHJoZjNxR3ZOSERYcDhmcXVNdDZqaHA3M0UxMHFaL21QSGxrazRmbVh3ZjRiQThhQU1XQU16R2Jnbjkxc1dIejcrWFRCa1lYQ3l3bDZDVkQyY0NhN2xJYzBicXNpb0VxREFPZStyQUFwYXJEUjBqTmxXRWxOU0Vsa1p6NVJuaGFRQlN3ejQ3UUhXRWFsVC9UeXBJQ2ZycURDR0tJTWhPcmxMNGZMN1JTWnRMMWpjWW55cmRmOXZqTitvZmhpNDZiMUxFVE9zVlpwWWNtK3BvV1U5U3Y3REE4SXNqNmE0S3J0YXZCeVhtMlA0dDY0NkFwUUVsT3p4WTYvbndHVDhMUHZ2NWJCR0RBR2pJRVhHSGovNzdpeVJKS0RlY3hrR2dvZmxFWldKcEtQbklxNUk3Y2lvSXFINXdNcEZpT1BIUTZydWpqb2xkUjR0aEp0d1U3NE5PZ2tZRUszeVRKSzVqQWtEOHV3ZVBtVUVZaVNEYjlmZ01zOWxFM2FicytYM1lOb1Awd1BHMElBYjl1K004VWFLYnNRT1prMzFZU2FGbExXcit3enJQU3pQcW9rVm9PWGkxTDJxQi9xVWtvS2Z6cVpTWGkrV3UyL01XQU1HQVBmWWVCZjNWTEs4UUdsdDlNSXdwSmpyeUlxMmJlWEM2aVNyaG9Ga2hlQmFFckZ3R0VLdE04Y2loeTZrSTh5c0NBZXI2UWl1NFlJYzh6NWtJektncU41SnNLdmRrZ0ZWZ3hLSzFzTzExVWFkK25EUGJVOHJmQmoremQyNFNaeFBhWHFGaUxuZ1ZJeTNzektWN1NRc241dG4xa1NDai9BVnVCMWlaVTk2b1VyUUVuTUFONjJQczZBU2ZqNEY4NzJqQUZqd0JqNExBTWYvMW12Vk9BbS9qTVJSOVlXcFErcHJrUWh4Nkh3dnFxS2dDb0svdmxBS3FWekZIOFdabHlzMUNFbDEyazJUR0NsN045bjVhMmF1MEV5S2d1RmQ2V0g3dSthUVdtRnkrR3lVL2JaNGVkNDJEOGU5MkNKeGJTYWorL0xNNjE3aFRkNklYSWViMDVGNmloYVNGbS90czlRRTJaOVZNdTRBaThYcGUxUlBMNWRkQVVvaWRHYVp1bmV3TUFpQ2YrR2VxMElZOEFZTUFhTWdXOHlRQzVydjBxanI1bDlhMFhwVXhMMzdFejF1V1dqSXFDS2duOCtrRXJwREQyTHpXQnhGU3BtUWVtV3dLOEVxMmZ1YzU5TnVjRXlLaXVkbjJhTlF2OHJCcVgxc0lGWmdhVHI4cGFNY2pQSlVhWFIrVy91eU1xU3VpQ2VoY2haWUU2WXBXa2haZjJhUmdBMHJMR3lQanFCVTA1cjhISmFaWTk2NVFwUUVpUFk3ZnNMREppRS93TEpWb1V4WUF3WUEvK2FBVllEK1Z0OVdQQ1cwTEVxU0tRd09SWHpJSldLZ0tLN2Z1TEhudytFMzJPZnk5RkttREdKcTZSU1oxOTVBT0x1ZzVuN3ZFVEsyTEVpWVc3Rm4zZ2RtQXBkYWVFdndLVjJ5aDk4U0d2NHd2N2M5enN0UkU2dG5ubVhFL3MwTGFTclg5dG5lQkNybUh4SWtQS3VCaStuVlBhbzVNVnNVcW5LR2gweFVxUjlmNE1Cay9EZllObnFNQWFNQVdQZ0h6UGdJbGt6bHk2cDdLTDBJZTl4NHBybVcwWWUwVndXVUp3NkNkS1pENlFXQ2w4T00rWWc1YVJTUno3TksyUlN2WVpvYm91UmpFb0k4MnNVUnNTWDZjcnFld0V1WmYzdUN2QVpmRHh3SlZOaEhSeTFpbDJHbkFlRzVWWWZnR2xhU0ZlL3RzK1VndEVHUEZOYkdyeGNockpIY2V6WnNpdEFSOHlVU1hiK25ReVloSDhubTFhV01XQU1HQU1yWmNBdEtaazQxVGNqMG9kdTJVa1ViOFV0V0NtRjNlUko5UDE4SUpYU0s2SHdQSzJRVk1xTndsVm5RVU5zVkw1WS9OeVdKQm1WelZBVWdxWnJCaVVWdmdDWGE0aFh3VWxLLzhidWpqMjMvVjB0NEYySG5JMmMyekJyMnNSSVJRc3BtZFAyR1NJZ3VZZ1NVQ083Q3J5Y1c5bWozSHF1R1UwYWE1VEVqRmhqcDk3T2dFbjR0MU5xQlJvRHhvQXhzRDRHM0VPa0tURDJKbWIzZEVqRzN1d2tpcmN5WDE4UlVLUkEwcENXMlVCcUwrMWhnSkYzRzYwajBaUld5bWJUakVQbUpuY3Z1OGtEZFRpVCtqOXJuR3lHZ2toNFJvQXFkS1UxdlFEWDNkclRBVnRhdzBmM3QyNGh5VDVyb3JGcUZ5TG5qamt4VXRDMGtMTCtTaTlPTGVQU2tvc29UVlRkMStEbHpNb2V4V3M0TGJzQ2xNUlVqYkVUSDJEQU5RcDRXNG9UcVIrbzBZbzBCb3dCWThBWStEb0RySEd5SC9wNktEeUxsRVFVbGQyQ2xXQjF2citrd1EyemdWUktkOG83ZGJlenNNK0VOUEpkeHJOeDVVY2llMG56c0l4S1ZiTnpYa1lxVHFVM1g0THJidTBLTTdhbjd0azlIT3J0N3RBLysrTU1wM20xQnY4NnA4anlhbkovUW8vY1o4R040bWd4U2dFN21oWlMxczlOT05sbmVDSWw3YU1wcnRxK0JpL24xZldvTDNVcElQclFReTlLekxyOXl6V1JFaXkvc3V0NnEwbjRYMmxRczhNWU1BYU1nUklEL0doa05xVWZoY0pmd2tYL0tFUGlzS3U0QmRtNVZ4a2VpSDZSVjhIUEJsSXBmVk9LMVJjOTdpc05MZUpCU1g2S2h6RlpCRXlKeGJGakxLUFNGRnhwclBWSWIyWjBsWE11ZzhzTmxiUmVXZ0h1Yjd2bkVZa2t2WVZZajN2c0VyTWM1NFZ5YjB6RzgxaWEzeW1rSHc2cGtROVpZSXR6SmIxN2w4WjhhMXBJV2IreXorUVgwVDBCR1ptUjdHandjaFpkajBwR3ZjUGxyckZHU1F3MkJuU29JL1NpVHZvdVljVHhTRHErVGV5MTNia01tSVNmeTVpbE53YU1BV09nUVFaWURxU2VNYjR2aTZQOEdONWpTUlVrSXFqc0Zxd0YxTWVlVVNsOERJaklHMGxMUE1jWUIrcEJFanp6RlhZb2pzYkw0eTZ6eUl2cDRSU3I3TVRVb1I3dEZwbWJEUVRvYUN5SmF3WWxGY1gwellSTDVIaGJrNUtEM1FPS2QyeFcrRG84WGN3TFNMQ1h4SllzQTY5YlJUSkFnNXRhNUZFMjdwaXh3eDlvanRJNFYvMVVDK25xVi9ZWjZvMWh6enBQTEFZYUlYNTNqMHJtS2o3VXBXQlVpQU5uQU84dlE3UUtxVWgvZmlKcmJXYytBeWJoNTNObU9Zd0JZOEFZYUk0QmRyU2wzbFdXUHM1Vkdtc2VVaC9KUGJmc0ZuU0xUYWNPMXppa0JXNDJ6TmtZRUtmQllpQ1ZjUDF5S0R3bkZ0aTNVRERGZUFJdHhTVEk4R0ZweTdJd2w1cWxGSzQwMXRJVmd5U0wrMzROTHFtL1NFSWx4ZlB1aGNkQUtGdTN4K2VSdzZiUWRmd0NHeGVhSG9IUlZlU0VMVlpmT3FoRUhtZmxqaGxIZmQxakNTbXUrcWtXMHRXdjZ6T3NzTUtMN3ZDVThYSnNRR252M1QzS1BkNGlCTXk5QW5URTRFaVFUTVJlRkl5cHFEdW5QeEVscSszWURBWk13czhneTVJYUE4YUFNZEFxQSt3MlRPK2hrU2EvUm91WG82eUx2Y2MxTjZaN2FYc3NvRGJKcTl4UFV2Z1lFRmRFRElRMWYxcDZFaFFnelJKcnVWUG9wYStlNHZ0Z1RiU2VVeEtrcXVTYlJWM3F2ZVpLNDZNVmc1THlYb05MdWVPUncxRCt6Y2UzN1BtVnREaGM2Nk1HeW56VlErN3hyU3VGWnNFWVlKbUFkNUZRMDhnMzIwdlFtVWxlSnBtNjFPbXJheUVkYzdvK3d6VUdURUMyWUcrY3lVcm8vdkllNVI3NmtDc3B1RGhVMXVpSWdVVnZlT1NJQTdsZ3VFS1h2VlE5WWJpZDFqTEFEWWUvMU5QRGRXMlpsczRZTUFhTUFXTmdCZ09YeDJFZjZKRVpPZlZKMmFrYmEwbTNmSXY4K3U4anpZUDNoZENOQmxXVjNZSWJEbFpQQkpUVCsxSTJ6S3M3bDl3SUVDa2lCa0thVUU0TkJwT3ZONHYycHJrRHJ6KzdaMEJyZktvUFRzVm5oaXB3NjlZckpUekgrTWVaeTg4UGtrR2VtQ1NIMzQxQnpZWEx6MUg2d3FJTmlIUndudGl0dS9OVFd3dkZCQzhRWDFIZWlaMGRhZWs1eThCbkJlcVEwd0N4bCs3TWZjbzNPNVY1ZWZhSll0UzFrTEwrdUhsaUszeWZJZFViOXRIOW5Pa05IVjZzV3RlamVMRW16OUpudWhSYzZEeEl3WjRRREl2eGNwVWVGck5sZThzWjRGOWt2SHovczd3UXkya01HQVBHZ0RHd21BSDJ5aTRVVGVwYThYZGVaTFJrWW8rZTNHajd5RU5JR2lWUXdKQ0hIZWlpbTZRUUY3NHNwY2hoZGhCSkVFRXdhMThISWtIRE1SQktuNWJ1S3BVYzVVcEJ4Y2tKV1k5RzhFU25SdnlMMjE3cjN5SytJZ2FoN3FLMklvT21tanVtYnpaY3ZyY25HcGJKQUFVdld1ckVXcDRUaTN1WXhrYXlNL0NuMkpKVkpDVlVRNUVsVDZKRmppektPQ2p1eDF6bVVjWXB2Z3BkQytucVo0KzI4T2lyb0kyaHp4Q1ZRUitGb1VheFNlTDhzcWZEaTZsVlBjcU5KeGRmQVRwaWRtNHloL3F2MU9VZzVoZXhtR3JmeXhqZ05zSG0vKyt5QWl5WE1XQU1HQVBHd0NzTWNHaDBKcTlmS2JLVWwzeDZ3VDBWMHJERFVhUk9KQk9kK2d5Q1djRUp6NW9pSzV3TmlKSkNHajRxaW9VZW0rU2NNNEdVUzNkeHZiRTlhYVhIMElFZTQ0bE9zVnpPN0lJREtIZkZoTkw1NFJpWEVWWUk1eWlRb2sva01BT0pCMGRET2JMMUtseFN0YVZLSU9iZEkzSWVVNnJMNjZzYkJNWG53elRCVmYzZW5yaDdkR21iVkhOVVRtaVFPN2JsZVZXdU9SbzU3UHc0UmFyUnRwQ21maGtSU3RuaGQ5Qm4wZ21OZkZnUlpreTJ0WGlsMTVjYU95cnlTMTJLY1pCZllyaDBhSjdrMVo0UldXTTd3SUJjQjhObzFtZ3hCb3dCWThBWStDSURQRi8rOFI5aHVva0dIa0ZaSnRzSHZPL0QwRlVYeWg2cEl2SXBTc1IwUUZBNXRwc0ZnMHNXRGc5bUFpbVhYZ21GcDByRjlSNVdLbkxhNGJtRy92bk5ocHFnSUlFdXZWYkJ5M0JJL01KVUQ0MTV2RjRXeGlvR3lXbVBFRnhyWXNrQ3VIUnpqNXFiQ3o1M2c0TGZPcG1ieUswRWlXcFhsb0UvcGlNNVZlNG9rUWE1RzN3NkwvZ2RBdm5oNHdjaFVCd1VrcmFueXpQWlFwcjZvUVpObjZFMHd6VjA4dE1Ha2NHVkhTMWVlZXBrME11VkFubEE2VTUrckV1NVBvc3Q0bU4yM0FSZU1wYXR3TFREZWdhb3IyTGZuOVd6OU9WYlNtUEFHREFHaklGUkJsejQ4SndIM1ViTHE1MGtsMkJ3RXVUdWpqeU9yTHBnVGphNnhaTFNEbTdDN3ZGVThka0hCVkhCV1V3QjNWMUVMM1doZTNvZWtITHBsVlhoQ2ZSUWFhZ25JM3Q4WkQ2YlFWbzd0SlVQUStCUWZqQXdQTnlVZ1ZqQUliaGo0Wk01dE1rZ3dSZ1dFVzIvRExmOC9DRG9RcmZ1RE5SMmN4NXpSSlMxWDRSbVlrZVdnVCtrc25raVgvbTBBam4xVzFta0VIcmFEdWtQMmdxb3p5S1YxQzJrcUIrQWEvb01sZVFsUEtqbW9IZVViUStPcXZHV3c3V0NrdHptZDdvVW0wdDFCVjUzSFA3TGdEUkhaa2NXTW1BU2ZpRnhsczBZTUFhTWdmY3d3TTV0dU1YNWUvMTd5azFMb1ovN1FkU0NtTHR6T0FyZmFmMlNNWktQY0EydVBaSWpnREtUcEJ5Skc3cEF1UVQwd3prM2NGejJQQ0JRU3V4Z0hVcVg0Z1V4ZkFlVlBrSk5CNmV3SEljblBjVlJQd00zVk9BRkZQaWdBekYzOGVNcUp6L3dNZlN6a29MM1QxeTZaQTVIVVBCd0l0N0N5cGJEaGJKUW1DZHUrQXNjeXh1S21Da2NqdkhVOTJRWitIM2VOZXFaeHM1TUkrZk82RFQ3QWN5a1B1VTdLMUNmV0E3VjZWdG91bjVFVHpNK28zMkdVVWtmZ3ZUeENLZlluZkFnYzZQSFN3VkpOWnk1K0IvVGZhbEwwUmpMdDBkMFhSYWgyY0ZGREppRVgwU2JaVElHakFGajRGME11QW56b3JoNlZ4MVVEazZrKzFVNndNZUgwaDExT3QzVndXMld1QWhoWFExL3g5OXM5OCtlcHdzeVNPUndTOVFKSmtLWnhjN21leEtPTWdkSXBYUytkd1Z1UGdjTFkwSlkyWjJTU21rV29YTEtoZG1FQ21zSE91NFlNQUxsbGo5Y01lTTV3WG9jb29WeEJQQThCQ3JHSWF3WTVNNE9YeU9XS09CQ09SRDBIbzVCSUJNMGRsZVEyWVFvMGFJRGpxa3RXUVorOFNxU2VRWFR5Skh1emcxNTl6U0RnTDFOWkR2RVB3VWVlVmUrdm9XMHpGRmd5bGlmNFdnYk4rRUNBQk9PQVhINVE0ajFlTFU5NnNVckFGQk5ONHcwSnY1MkJHMUF4dVJYcTZTMjc0VU1jQ2ZCWGpRNXJiZXdCc3RtREJnRHhvQXhNTVlBdStGN3IwREcwcjUwRGpWSGg1cmpCbzhlMGdZK3Iwbk93V3VmVHdLY1NjT2pqS1gwSk9uRCs3TER3a09RWEt1U0d4Z1U0eG5lK2hsb1ljdzFBMGlsZEpKUHBlVTkwQjVYYVFvSlR3RVF3Rk40UkJWa0gyaEFGcmlYT3paSkhOWU5COG9mWm9GaFhuQU5Tbm9XbEQzVEpkRlNNY2lSR1h5OUJKZktJU3RZWTU3dmV6Q3cvS2dwdWJSVHNnSWdZNXV5RFB4cFlmNUsyWlBJQVRPM3oxVWVPTVloRDc0VmRJc2psWUpMV3Q5Q2dHbXlmc0k5MVdjQUREWWlLUGN0OEpSTnlKVDdFeHlsd3ZWNDFUMEszNWk2L0FvZ1ZEcGkrRG51WU1SQ0VKTWZBU3JQL3IzRWdFbjRsK2l6ek1hQU1XQU12TTdBL1FndVJWbWorL1hpNmlYQVlpUHd3UnU1Rit4YnZDbjNJTzhLWVR6Z2VzZVRMajNmTHZKa0ZGQlEwRXpzcyt1Z2FGUlc4VWNQcEZJNmVSN0Y0UjJXVFk1Q1JKeFhPbklLU3lBbCsrd1FNQmlkTHRTUEI0c2ZycHdEbDJIN2hud1NZLzA5TXh2VFZnemlZc0wvTDhIbGdrRGZ3cWRuazU2cFNWSVpJWmFkV2Q5Yy9yTmk2YXlpa3NTVHlHSE02YnFtTlBRT2o1Q3AvczFWWWFINkZzSmNrL1Z6MGVOOUJ0TDR5K3Y1eUhvRHRrM3hRMlhyOGFwN2xMc2lvVTdoaksyUS81UFdRRUlkTVFSZWlvVnYzTGRRK0lDUU4yMmFoSDhUa1ZhTU1XQU1HQU92TWZDVnVkRHo0OWcvKzhNdTBCT1hCNHdnS25ITXQ5TUJoRkZINmRuWlZ3akVPUFY5U2NFREcxZkluWWxoWmtrTnBGTDZ2ZTlMQ242ODBsMGRENklDSmtEemRzZjl2V0FsdzY3OUo5M1BrOWxrZExjUGZKQnhwb3BCY1NMYWV3UGM4Mm5hSkpTUkZTNExvSUpEckRMNzBseERrR3JoNWlUeTZ4NjZjdmNJbW9yNE9vUkhncnBudEJEbG1xeWZ5NTdzTXhlYS9wZ2ZaalFEcjc1SGJiN1VwUkM4aERVaFQraytjMmYvWDJYQUpQeXJERnArWThBWU1BYmV3Y0MyRUtQeWpuTGZWZ1k2YTgyVlZxYXpOa05SVHIydW84dEQ0YkZEZE5XaHlycXNiSzJGV3NNYnRUWjFxV0JrUjhZRSsxRmkyMW5PQVBjU3ZBNHRGbjQ1aTIvTnVkMDlEckJ3Ny9FdzN3OFU0amozYWZScGVOYTJXMklBbnFzclRneTNaSU5obldiZ3ZNd1RPbDN3dTFMZ2phSVVaUHl1OGxzdXB6cEQwWUJSaEQyWWxkRkQzai9mczRxa3ZzYmxLVnRyb2Rid1JpMURFVGxCNkRzWkUreEhpVzFuT1FNbTRaZHo5NUdjOEtBVmZpaUFzZkxva2FwZURJNXJ4RG1pc3VjdkorTEphdnY1Ky9rK2NDMUZvNi9JYW42QU5BaGJXQkcyZnc2RnI5Si9EbU1SQU1UKzBxcndpMnI5ZHFiV1dxZzF2RkY3NHBLU1llZzdHVU1wTG4yNGhFK1V5WGJtTTJBU2ZqNW5IOHhCRDQ5MUZLV0tEN0REM01peSsrVTJlRi9MQitGYTBkOWdnSjB4SzFkMzN5RGk1K3Q0Rk5abC9IZEdiOC9wancrNUY0SjE0djRkdGhYV1RJSExqWkx6TitLVVcydWgxdkJHRnlYK1ZvU1JIV2dNWHgzN1ZmM0tSYUJiM0RFSnY2WldvelhiaHZVZTZJbjdCZUZqMnp0ZC9PYUZYOXkyTUpUaUJmY1dsL0RHakxTRUNDL2gvY1pTcmFqMU1kQzdON3FzQWhsNkFZYTNlQ0lrWG53NjFmV3JBUHZ2UWZDZGRQangvdmVJOUFnSSs0SWJqYjZHTmFSc3JZVmF3eHUzTVVyNDRHbFdNb2F2amxYOXlzV2dXOXpqYmdKc1J5T21GaTM1QWN5MENITVkvWkpJZXBXSnR4Mkg0a0NUaGtXcDhsb2l4d0RGTWEyRkRidzY0V09CTkd0cGtFL2hPSy9wUjVobjhhTlZTdWhRbzM3bVQ3V1pMNWZueXRvTUVmZ2JjY3F0dFZCcmVQMmxRQnY0WXhIOGV1Q1MvZXg5UDYvOW1mM1lqdFh2bVlSZlR4TnQwWGNldTNGbXJSUndmZUJ6c01ISEpQekN4cTIrTkdaaGVhOWw0eUZaWmMyKzE0cTIzR3RpNEVFdlMxMEhJcjRFb2pFRi9SajVWN3V1QStaNlVQQ1FaejE0NWlCQjdHSGM4cHk4N2FSdHJZVmF3eHYzQkhyTmxqL0VFM2praFhxWWE5SFQ4bzROay9EdllQRTlaVkRzZTFJVVBkZXRuTHFtK0hmOE1UN3hXMVBzVWtuSVZPK1NhRjdONDEwMEYyTUtYdDE2clNhRUlmeDZvTE4raUJ4bUZOQmxib0ZLRzFIc1loajhXMG0zeHNPSVBRaDZXQ1BFTjJCcXJZVmF3eHMzRWE2bjRZZUY1SjE4OHB1VWUzODB6bUI3eXhnd0NiK010dy9rSXJXZVRjVGlkYXk4TVR6NnJqcytkaWo0T1h6YWJyY0xtd2s0ajJZQkZ4Ynp0bXlYeTZJRjM5NVd2eFgwRFFZZWExcXUwVDJBRWZ5RTBPOVRNRFgrRFVyYXFZTnZwRzBPdExmNGMvZEhRdUhiYWFHV2V4UmV0eGdRNEp5UHQrNTVRaUdEWHZqN21uN2wydmw5cVNNMUNWL241c3Ruc0kvbm5sKzZjUVkzVWgwb2svQTZuc3FwZU5adk51bmx3dXlvTWFCaTRQWmNVNUFLUitRRmlwMHVpdDkzMWFxYXFwQ0lBNWZiL00yZ29LbWZmOVNtdFJacURXOTZVYUMwN0toWGdZYTViN0NUd2ZqcE1yam0wd3kydjRnQmsvQ0xhUHRBSm5yZUk0NkV4MXFvZ1daUFBabUVmNldGYU5qRXMzNnZGR041allFWkRCeFg1UWpGUUpvdStEbWlhQzVUOE5YMjVNQ2pOaWZMVUN6bXpxT3FxWTJlYUsyRldzT2JkWXN6dWdHT2U0aEs3ZEViajczc2NPRHRMSzBkV015QVNmakYxTDA1STBXK0ZhTGV5UjJXeGRkTVZHNFNmb0tnMGRQckNvVWZoV29uZjRXQlJ4UjMvcyt0dXNiZXNnditQTFVUaFBCMStqRHlGejV0U3ZqTnZqLzh2Qk8rdFJacURXL3BrcnMranYyek83aTVxZHNEWGpxLy8vbU9WaUxpazhkTXduK1MzUmxsOHhWYnlFQVBxYzUxZjVtRUx6Q3BQa1IzNHlDR1FKM1JFaG9EQ3huWXJTcU1Cb3c0UGcrRElNVXBRbnVuWXJscHQvZkhubjl2Z2FQRDQzRnFNNXFtYk54UEhHMnRoVnJEK3hPZHBGa2pUTUt2cE9sbzJxejAzQ3BIZGN4RWFSSitKbUZoY2d1RkQ5bXc3Vzh3QUNQNHdnemNOMnF1MWJHRjZiODd1Y3pPRk9QM0dBUjlMY3ZmUEM0TGdkSEFuLzc5VFI3V2EzVnJMZFFhM3ZXMi9GOUFaaEorSmExTXYvMGxaenN2MER4enZRQ1Q4QzgwcTRYQ3YwQ2VaVjNFd1BXNHVnbm1MU3FKdnFNQXY5NEVmTFZaSWNhM3g3WEFqc2V1NjVHdDBxOTROYmVkK0R3RHJiVlFhM2cvMzRKV1E1MEJrL0IxYnI1NWhvVjZLWGlEZmNJemJ3c200VjlvUEF1RmY0RTh5L283RE56dUI1Q2szZUUwOTFHYzM2SEFMREVHakFGallNVU1tSVJmUitQUVhIWHhlVEZhdERkK3Rtd2Fza240YVk2cUtjanZXQnBOVlhQWUNXUEFHREFHakFGandCZ3dCcjdLZ0VuNHI5SmRyWXcxZDdDSTI1Q1NRbXhtcm5Yd2lvUy9QSW93QmtBL3ZtV2g4RC9ld0dhZU1XQU1HQVBHZ0RId0F3eVlOSzByYWdBQUY0RkpSRUZVaEY5SEk3Sk9MNjVsd0tmbXpXVy9JT0ZSd2Y3cDFlTXNGSDRkbDRTaE1BYU1BV1BBR0RBR2pJRTZBeWJoNjl4ODhZeHJocUpPcDdpT21hcjZCUW1QYjJBb3JZeWpZK04yMzhOU3NIMzNLSm9DWmR4T2h3N0NhNFBIYzI4bldQdWkyNmZEbHpQRTRYYjdjSm1PSFJ6cGo2ZlI1LzRtNjJjenR2YzlQS2ZYZHdkZWN5T3liV2tvdkI3dzlkREQ2bk9CSFpjSG9EbG1GR3dnSWF5a1c2UFNveDZ6UmhJcGlaSGs5bTBNR0FQR2dERmdEQmdEcTJiQUpQd3Ftc2U5eHlFVXJCNFh2ZHRwNWpJSC8wYkNiMUdNdzRmK2R5WGxlU1o5VElNU2lkYWhKYWVqSTJRNUhLYmxIV1J4NnUwZDB2UlU4cjYydk4xMC9VenFqbEE4ZWJFTjkxS1RQWStVQ0gvNGoxNHM1OXRpWkVNUEdGYjZJTk5rcnVOQ3JZV214Y3VTbk9FNFdUeitMSFBKbWdTbmxwZ2ttKzBhQThhQU1XQU1HQVBHd0ZvWk1BbS9pcFpCMXpkOEFzZnNBSXRsOFdFNG9OaDZRY0xqMmpqektuTjRhQkc2NTJHSFJ0d3dHaVh3dExza1lHYUg1eWtwVndKdlhONmhKTCtBckE0ZUliM1RtMlFRUzBlQy9Rd0ttL3p2VjVUYXhhR09vbjZDc2NNU09xcDBjejdCRG8wMTRGajVVeHFKT0hQQ0x6M2d4N01EL0RoeVlYdEIwUit2Uk1FeGVyMFBET3ZRVTQ5ZEl5QW1yQk8zeTlaRXFiVEVSSmxzeHhnd0Jvd0JZOEFZTUFiV3pJQkorRlcwRHNkZmowbjRiaGJPRnlROFRnaU1TTVlxRE5Ta3o2TVgxL2htR0wvak1vRllGVm1QQnFOemVTOUJPenVFN0ROQVFENE5aOUJkanNrZ3VheE1UVDNXSnh6Z0tPckh4T2phaGxIRGtBOUFZV203MDRNL1RKM2JVYjlxVVEvNDRuUTZEaVFReGw1ZWUzbkR0M3NORG5jb2tXT0w0T2hBeklDYnRtcldoTW1VeElSWmJOc1lNQWFNQVdQQUdEQUdWczZBU2ZoVk5CRG9TUHlRYkUwQnNSZStUdytQN3I4ZzRiRkhTSWpIYUIzUnlTM1ZLTUV4ZUFva2FCSlNmM3IyZzRHb1lLL2dpM1pwbUFCZjcrSEpSWkg4dktITGVnaVZ4Mk45R2t1anFSOVIwVmhwME1sNDZDRVljR2V6b1NDYmVRTW15cVVGM0RsVHNCNW8xTVB6eUxad0xOWFF6TDJZak8xZm1SYVp0bWFqSllac3QzL0dnREZnREJnRHhvQXgwQWdESnVGWDBWRG9nSVhQb0hBRFZDekhuOEdSNmMwWEpEeXVReDg0cWFmcndoUVhWT1NpT1YwV3NDbXlaeGNxZUJET0VNMGl2dXNOdjluSys2Q2hWM0loRkdCMEF0RWV1TjFwb2Z4WWhhdnF4eEpwcEJET01kd29CajdFaVliTW5vYlFBNzQrM2ZDQW9Gd2dxb1l0M1JLRFQ3OTQ2TU5qUUR5RHN1ZlUvRjloamFaaHdpSnQyeGd3Qm93Qlk4QVlNQWFhWU1Bay9DcWFpVnkvaWVRVllGK1E4UGRPd2xTZ1VsQ01nOHQ3ZDZ3K1BDcjQ0SnM5eUVNdU9nVXU0dkFJOUxRd3JKd2N5TDNvVkdlL2VPRzlmcVZVQUNoUThNNVBIcXB1VmYySWlhcVJTdkRBallWemdCTkdGUkVCbUdyNm93Y3M4d3NRUUFPZnpzOG51RUdNak5RQWhwdG80RmQ3cGJNT0NFbGhqYVpocHEyekZNYUFNV0FNR0FQR2dER3dOZ1pNd3EraVJSUVN2aVRpcXRqbmVlRlJQdlplWDRPcWxlMHQ0cW9FY1FSMXMrd05wVEdlaEZJRGFidzV4dUU1OFFPOHpnVXQ5WHJOVG9FMEF4NnVNM00rcStxSHZNUktaSTRiSGdVNGVkQXdpMndvV1EwWXJqZFh0cXRhVEhhV0NycURaNHRWT0ZzZS9WZFlveVVtS3RkMmpBRmp3Qmd3Qm93QlkyRDlESmlFWDBVYk9RbGZWSTVPNnhYUDFjQnpua0NaMWhMU2NkTEVYak5DWHVmaTVpZ01jUXhYaTJCWGRoTDRUbUhub2s4aEs0VFJSQVd3VkI0VUsvcWtKVG9HbnZoMGFUbkFLQmtjc0FOL0tFMVZQeVFuTTZNb2V1bjlnVXVmV21KdUtMd2U4TjJQaUhqVTRvTjZuQmZlSVFIdExaaUlBdUZqTUZwampaYVlvRlRiTkFhTUFXUEFHREFHaklFbUdCQVJrejE3MkFUNm53RTVKdFBIenRVSW1DZmgyZEVycTVLRGlPWGhnbk1NaTdDdTFiVmhNUnJGdW1CYUtDZkkwaWNCOWp4c0VJMS93MmMydlp6MVlTbGNkS3BmMllFdkVuZWpxNTlYWjR3bkJsd0Fqb1NqRTFvY1NneElBZ1BHTnZXQWowS0R1L0NHZ1JsS2RWeHRrajRQci9ReHJxazBFOElrUklNMDE0ekQrRVBWTUdOMjJUbGp3Qmd3Qm93Qlk4QVlXQ2tESnVGWDBUQmpNdDJkR3lTckF2RThDYi9oTnk2NXgxaEJYR01OTnk2amoxUmlxV3BXK3BuUWg1NFZITHQ2eDdvcmd1Y2Rodkl1MThGQVdiUmx3M0hnNFRvM21DRlJyNnI2YVlVYzBNTHhYQUdYSDBiYWMrakpwTTBEYnRyU0EvYmVkZmE2aC9NTHQ2c0llQnlWQ0FST0ozdStYc1k1Ym8yU0dGK21iUmdEeG9BeFlBd1lBOFpBTXd3NEVRUGlabkRlTlFQK2Q0Q095WFIzYnZEWEtzeWVLZUZCNExLa1J0RU5hei9DZjliSjNmVGFORzRRT0Fod0J3OGdESklVWFBLaFdvVWs2RnRPQkxYTGlNTGRHY3Y2TlMyYXBha0llMTM5bXcydnpabG9ZYlJ5ZUFvQUFDd0toZGNESGlKdWVCWkNURTYrUWFETGtYU280NDRyck5FU0l6WFp0ekZnREJnRHhvQXhZQXcweEFCSktmeVhoaXMwWkVQN1VGbW8rZmpueUtDdlNIand1blBROVJsVUxEaDNhYWRMQkc4RVMzWVlldXdQaHZldndtRWZHQU5KdmZmWlpXTjlLVEpjeXVMdnE0OGk0ZWoxK0t6RDVvY0V1dnJka0NUcjVOdExQRUNnMHVhT1p2V0FUeDQyYVhCNUZDQzE4TzY1NHlGMnlDU2w1UUhXdURWS1l0SzZiZDhZTUFhTUFXUEFHREFHV21EQVMzanY5MnNCOWE5aFpMbjFUeVU4aUhoU3pIY1FwR2VNb2xZSmVIeURFMzRTTVk0UHdrYjY5SkU0NGRtL0xxSHdjWE9lRDNLY2RHNFFqc1BwbUN3bmE1WDF1NEQ1QkdaY0wrNVIrSGltbVBOMDBSRTk0TXZCalJoWW10ZmcrR1J1VmlDWXp1Q0tPY3E5bHAzU2FJbUpMTEVkWThBWU1BYU1BV1BBR0dpRUFSWURxTUlhQWZ5VE1NY2tQTWRNekd1ZTJZRTB6T29XWTFSNitJTVlGNUhSRTN5VHU5NUh2bERpN1IwaEo1bzlLV1kwamtUU3NzN05Zbm1ZRUZlK3NuNE9rSkVBSGFrZysyYmRxNWw4eUxMaUFRMWd6c2hEbUV5YVo2V1NyZG1zZ01ZYUpURlpqWGJBR0RBR2pBRmp3Qmd3QmxwZ3dJVnBnT2FhRld6ZGdta05ZWFI2S3c3cWNQaS9LT0ZCaEo1b1RLY1Y4QzZtM1FXMWI3Zm55KzVCZUE4VDZwUVNwZEUzYVlPVlErRlpKOHZLTHRCeDRjTWxqZFRQSTlXcENwZUZ3Zyt3TllBNXRXb0lBeE1qWkYzbWJkZFlRem1uaVJuQTI1WXhZQXdZQThhQU1XQU1OTVFBYXdtODMwK0lyb1pzYWcrcWE0VmlFM3hWd3ZOenJkUEwwQWpGYmlGRDFvdnkvM0F2amtVa0QzeXpEQjkzMU10QzdrRTIyblJWOGl5QnN2NXlWRWxhc252aGFlYjB6dE5WamxBelpoSHFFV0NYVXpXRXdVZUw4Wk95cWJGR1NVekZFRHRzREJnRHhvQXhZQXdZQXl0bmdCK01RNkdRQlN5c0hQa3Z3WE9SRVNNU2ZwNnVYQmhJczdtNGlKNm5ZaWthNHQrTlBUcjhIQS83eCtNZUxBNVpiNkd4VVBnaEYrbmNMQlNlWmEwYmNTcnJkM2xTTFR4VTViYkl2VDAzRkg0b1JRR1lFK3VHTUM0MFA1czcwRmlqSkdiQWJsdkdnREZnREJnRHhvQXgwQklEenFNSEVuNjVjbW5KM25WaWRRT3BFUW1mNmJoUlE1WkorQXRtNitBRm9xai9ldFdRenNWaGpZSXBuR1NCV1RnUkhxcEVscnRSQnFkVTFzOHpHWmwvUEt3TnR6bHU1ZDJoOEJGZ3JsSTNoSEd2bnNvYVFtT05rcGlVQWRzM0Jvd0JZOEFZTUFhTWdVWVlBTFhHbjNraXNSSHJHb0ZaaXJVUTZCejRuRG1qNVhUeG13WGNQQzE2cFV3UFdIN3h1TUVWWlo3OWZmcnhDRTFVZGdFaGlkQ3BEc2M2Tnh2V2NHOTE2OTNvNm5kTHBFOXl5Q09wYWFzTEZ1RWhEV0RPcWhyQ3lQS1phVzBxYTNURXBFWGJ2akZnREJnRHhvQXhZQXkwd29CejE0RXdhZ1h4RCtKMGN5RkZ6YzJTZFNwdVBDWmx2b1Mva3FyRzF4emQ4UzFmdUs0N2ZFNVRjcGJCelozQTBjV1JrTTdOUE9lT0t1ZWExdFh2UmtpWk96c21UVmJEVDQrcTl6V0F1VERWRU1ZOUs1d05QRlRXNkloUm0yWUpqUUZqd0Jnd0Jvd0JZMkJsRExnd2JMamxaLzdPbFNIOVpUaXN1SW9hazA4VjFYMlZrYmtTZnNleEdRZFU3Q0JFc1Z6WEx4NmpJcDYxK096SEtIUnhKSVFwV2wwZWNVV0I0TXI2dWI3cERrNnU2N25qRVFURkh3VmdUcWdid3JqWFVXV3JlMnFzVVJJanlPM2JHREFHakFGandCZ3dCbHBqd04zc1FTZ3UxeTZ0MmJ3K3ZLeTVzOVVEQWFocm44a25NU09iNWtuNExTZDM3MmVDQlM2cHJEUEwrdWZZNE1IRmRNd2QvSEVjeWVqZ1FBelBLR0ZVN3VsZVpmMXVPQkpSVk5qaDBzYnNMV1FhRG5GTGpRUG0xTG9oeklhYUpadUdrTUhWVUhGaFMwbE1JYWNkTWdhTUFXUEFHREFHaklFMkdIRDZEV0tmMjhEN2t5alp0MXlLbG5HQkkvT3NuaWZodWZMT0NYSEk2OFlMdkZyOVdMZHdTbkVldU0yR1pQalVHanVzYzlQUmdSdlJPSjJ0ckorSERGTVZPcS8zdk1GU1lMb0dNQ2RYRFdIY3c3VjVuOUJZb3lTRzRGd1BmWDlNUng0MzFjcENnZlcyYVF3WUE4YUFNV0FNR0FQZlpjQWlhYjdMZDdFMmxuOVoyRE9rNVROVGozNG1oYzZUOE5RRC9Cd002R3ZSemZSNDU1anlaVUU5SnZJVFlMVEx1WHlGbkdTWEdzOUtOYzNQdlZVd0tldm5NVW9XazVPV1RVT1d5Smg3QWpMTkVlMXJBSE1HR3NKTU5pbWJLaU9LeTE1bUxUVFdLSWtCT1BqVXd4SDZTeWNWRVVUc2RkSUxJaU50eHhnd0Jvd0JZOEFZTUFaV3dnRGY3VEhpT25mNHJRVGk3OFBnUmlpcE9oWnlxWk4wZ3BGNUVuN2JQWU9YT1VGSDhPSFhOeWpJNzVUcXhHNkRqNy9PK3ZDb0pBNVlBUUtTTWtqblpyS2JqZzdCOTdyNm1jTjBqSkRVNTFaaEQxT2RaODFNcVFCanBkellrMWNibGVlNTdieWtWbG1qSXdhd2RFOGNHMEJkVWVmRHB3Sm05cm1NVGp0Z0RCZ0R4b0F4WUF3WUF4OWxnTDJIY00rT0hKQWZyZElLVHhrZzBWMXFBRzZkeUVXYTVzMzM1MGw0V0JBOUtBSTZRdkJZYlhnbVNDU2JKRE1qOFNkblJyN1pKSEVxYzhKN0xDRkY1Nll5a3NPS3ZLN2xrSnpKK25uTU1PVlI1K0NUd1BiTlljNm9sb1g1RkdDMGxwZVVHUjBhUVNvMlZjb0xSaE1xYTdRTjQwekVDWWhnVEVWMVR3SGtoclAveG9BeFlBd1lBOGFBTWZDUEdHRHRBZmZ3VUxyOUl5eC90bHAycmNheWxzalFhckdJdWJrU1BzaU1RbFowWTNDNHNrbHFmRkRVY2FyYjBhdkE3Y1Z2bGtQaHU3UlNGcXBwTUFlci8rR29ybjRXNXpVSmYzYjlubXNNeGl5UUxkaUxiY3YzZElBeEgwZkNGTm82S2pRZTZKeWVmbnBBWlkyT0dIb0pBTmFLYTRnRzB3TFVHNmNBUm1odHh4Z3dCb3dCWThBWU1BYSt6Z0NMQmJpSjE3VFkxeEg5dlFwNUhCVTRRb1VDYUpaOGJIVitIQjZEanBXa3cvY0xFaDRkc0RXeE8xUWdXL3d5Sk5tTHZ5RkdROFlDS0ZwN0FjenU1VGhFNXZMc0U4WEl6OUxHSmVaUGVDcnJwOVVpNHhwOXliZmVTWGk2RE1LSmtQME1JaXJ2WVdLNUhZaGpySlphWjNMcUlNYmNCd0ZOOFJsdkNHMklOVXBpT2pkSXdZRmkwT3FvNk8zSElHYlc5b3dCWThBWU1BYU1nZFV4d0RvRDd0cUJURmdkeUY4SFJBTFNlMXE5dFJ4MGtjaGJkdGtud3RCbmdZMFhKRHhXbU1NSUN3KzNlZVNSd09NRW9PQkZCYkxiV1VRcmp4Z0R3VWlBUmUxTDZhUlRVeTk0Sm41MTllTmE5elZOdXUwbGhJZmVaaFdZRGtPTm9tR0NNUG5XQWNaTUNDYjBlU2NGOFM1ZmxCTFdBME9jSVpYR0doMHh1eWVQYTZneXFjc2hqQnRvcU4yMmpBRmp3Qmd3Qm93QlkyQXRETENvQWwxUmNWU3VCZWN2NDJESmxsbEl6dWhFM3JyWGM0NE11RmpDQjVvc0s3ZDZBTjIzSXJhcmlZWVQxSFdDSUJsL0JoYWI3MTBZaWd3UjNUbld1cEZOTzYvMkpiL0xFNXRBc1NwU0txZlUxQSt4L2lpYTArZGxxUUFjYURpaFRxUUY0NktqbjBRUVVHUGZXc0RhVVBoNDdIWU1nOXhVMXFpSTZWd2ZvakhXTUY2aGVaS1krakhUN1p3eFlBd1lBOGFBTVdBTS9DTUdLT0FhVlU1SmpQMGpUSCt0V3BKUnFXNGlaNm80czRVUmpqRVpHM0J4ZTBZcVdUSlBmYU9IUDYxd0pBL0p5Y0IxTFVuaHhWQmVhM05RaDVSNmY1S0dENTI4VUVqYThWeWVhREFCRG5PSXg0bkQwelgxQXlhaUxLMERqbDk2citBNXpjRFphYzVJWnVNV2xZL3psQUJyUStGNXVPTG92SVpPZUowMUdtSzJVaXdTR3d6ZmFaWW41bG5hMWI2TkFXUEFHREFHakFGallFVU1pRjlYWk5hS29QMGRLS2k3aXhIaHFmU1VBVmRkYVVOSjhBbFZzcHBHbEk2Qm1wdk1WMzd5RVJUNDBYdDEzU1FQcTJPUWxqc1UxRUVkNEFrUG5OOWNvd3hUQWlFSnllQWpFZlVDVEZFL0pDVXhIVlRwY2tQbTRTQ1Y1Q1U4cU9hZ2JxbXQvcTBHckF5RkowKzRnT3ZDNVdKMDF2QkxYSDBiQ1BDb1lXNGRtNXQ2M1RHa0tBamNrYnoyYlF3WUE4YUFNV0FNR0FOclk4Q3ByRG1Ma2F6TmhPYnh3Sk9JYVJnNkRhMjhxaFFMS1dnYjBvckFrK1B5ZlpZRXUwekJTWktSNzBkL25LVmRNZjRrY2NOZjRGZ3dmaUJ0TEdnUGtKZzh4QjRiU1BNa1A2QWpULzB4OUlTVGd2ZlB4QTRHVE5lUGFZbko1R25oQzR3SmdyRURvWko5U0IrUG5NREs4c2NoMFFPbVlxU2V3WTUwQzVNNVhoNUNucVJSV01NUFJDVEVKZzBqeGRIVjc5dUR5VTl5U2xMN05nYU1BV1BBR0RBR2pJRlZNU0NlM2N6THVTcVV2dzJHbktHaHRxTURnUloyNXJzZ2t6QThHczlzVDZmSFkzODRrSmgwY3JNNzdQZVB4eW1OejNrbmp4RDBIaW5oelJWR0VGM29MRWR0N1B5OUVLMkNjd2NvNmtValFpeExQaFloT1EzNnV2TkRBZFRiejBPZ004V0c2Zm9wSlFXbWhLcDhCN2pqd1FvNjBsM2tEZ0JNOUQ2Y0szOFloeDR3TldveVBoQmJ3bThNckdKaVRrT3dqeVJRV0xOUkVnTkZZbzhKMm9CcytXU1hFU3ZzMnhnd0Jvd0JZOEFZTUFaZVpZQ0ZCZHpLNjlFWnIxWmgrYWNZT0tPV0dpUTc2YlJRMGt0K0R0b0lSQmVkNEVWSW9JVDhreWFWZ3Q3empVNS90d1Q4K2I0SEc3cEUvNEVnUHBJaXZzckRvNmhQOGEyZ1c5VDdCUk41bEhMWndNekVFVWNEWnpJNUtWYlFUOVpQQ1dHb0FIWHkwT0p5cHp5SlNpYy9QeHpiWHVGUjNIQU1ndmx6VXQwUlJxRUh6Q2tMWXhFdWFQaVBZeGFZRDRFNUZYbmdkamlIUWZ3VDFrQmlIVEViNm1jQkY0Uncxa3hNQU13MmpRRmp3Qmd3Qm93QlkrQ3JETkRjUEtxU3o4cTlyOXJVWEdWYlZLcjluZVFUNkVqWUR2M0dnem5nUVQ1bThUVWc0ZnUrNjQ3eHArdjZrcHQ3S09zTlc2RE1FV3VIc2hLRVpZNzVpbWQ2VElXNkhUODdQRUlaaHZjLzhSbjZ6NE1VMkx5aERPWGk3MVhaTzFrL2w4d0JQVUFJRlBuc0N6QzNXQm5RQmVPb3JDN01VL3h3MlhyQWRLRVZSaTFjVHZDZnZPZ2haOEU1Mkp5MEJ0TG9pQ0hzUWVIVUNZTjkyelFHakFGandCZ3dCb3lCRlROQXZqZ1VLUkxoc0dLc3Z3dnRnaXJTaVZzUTg2MFllajRkUVd4MngvMDk5VjQ3QzY3N0l5eitFcjZQYWdjUlAzM3REVldrc2ptbzVZcnB1bjNnSlM2UU1say81N2s4Sm1CZWFCTGhNZDhGUFFQd3FlODFDaDRRRTBXRm9ZWWpZTklhU0tjaEJyR0hGMzI2NzZxekwyUEFHREFHakFGandCaFlKUVBzMW9QYnVWSmdyTktJOWtIZGRxaDIrK1BobEh1ejI3ZE9ad0ZIbGpjemdKR0Y1eHNDSExRRHhkQUZNVW9XQ2grUVk1dkdnREZnREJnRHhrQURETkRLNU9nRGJsT0tOTUN3UWRReHdQSGlGWWUrcm9qdnBtb09jRUFQRGQyRGVRY0xoUS9Jc1UxandCZ3dCb3dCWTZBRkJyd2Zmbmlrc2dYWWh2SFhHUENSNWEwWTFoemdnRmhjVWpKY0JYNElqYjlVSHNVSU10dW1NV0FNR0FQR2dERmdES3lBQVl1SFgwRWpHQVJlRmI2bDU2b3BGTDRsd0VFbm8zVnJnbjIwaFUzWks5YStERExhcGpGZ0RCZ0R4b0F4WUF6OEt3Wm9XVU9NcFJuZXJmbXZvRmk5ZjVZQkM0WC9adE9qaEErZVppWHlPWlN1ZjM0VGg5VmxEQmdEeG9BeFlBd1lBOHNab0pYc1VNUGJIUHB5RWkzbmF3eHdaSGxEVC9NMkJ6aHNId3ljQ1NMbjZJa1k0djVzQzh5R1BObTJNV0FNR0FQR2dER3diZ2I4UTYwTlNhaDFNMnJvWmpMUVhHUjVjNEREQnFIWGJQa0QvSTQzZXJyMWtiNmgxaWV5RFdQQUdEQUdqQUZqd0JoWUh3TTNmS2NRZkd4ZG12VzF6ZDlBUkpIbHZDcDhHd1kzQnppa0ZkODE1UjluM1pJcFQzcXpWZStQaHNsdDJ4Z3dCb3dCWThBWU1BYld5Z0RIQmRqeThHdHRueC9IeGFId0RYVy81Z0RISFFqZkFPc1c4THgxenhPS2VQVEMzKzBGRVRGUHRtY01HQVBHZ0RGZ0RLeWVnUzFFQmxndy9PcWI2VWNCOGdoeS9IV3Nxeks5T2NBeGV6Z0M2U2gwQmxhVnZXOXdXU29ZUDEwRzEzeWMzUGFNQVdQQUdEQUdqQUZqd0Jnd0JveUJsQUdPTEtkWWp2VFVPdmViQTV6UWVFWS8vSEVQUzlQMDZJM0hFY25od050SlN0czFCb3dCWThBWU1BYU1BV1BBR0RBR0NneGdiRFo4MnBId3pRSE9TYjgranYyek83aVpqOXVqZS9iNzRJV3RlUVk3WWd3WUE4YUFNV0FNR0FQR2dERmdEQkFEMi90ajd4Nm1mdmFIeCtPMDltaWE1Z0JiUnpNR2pBRmp3Qmd3Qm93Qlk4QVlNQWJleXNDREhmREIvN2NXLy83Q21nUDhmZ3FzUkdQQUdEQUdqQUZqd0Jnd0JveUJQODBBUkdIM2ZkY2RqOGV1NjNGbGxPQ3RvYXNrcGpuQXEyVFJRQmtEeG9BeFlBejhFUWIrSHdBVEFIWG1qamtUQUFBQUFFbEZUa1N1UW1DQyIKfQo="/>
    </extobj>
    <extobj name="334E55B0-647D-440b-865C-3EC943EB4CBC-4">
      <extobjdata type="334E55B0-647D-440b-865C-3EC943EB4CBC" data="ewogICAiSW1nU2V0dGluZ0pzb24iIDogIntcImRwaVwiOlwiNjAwXCIsXCJmb3JtYXRcIjpcIlBOR1wiLFwidHJhbnNwYXJlbnRcIjp0cnVlLFwiYXV0b1wiOmZhbHNlfSIsCiAgICJMYXRleCIgOiAiWEZzZ1VDaHlLU0E5SUhOdlpuUnRZWGdvTVMxelkyOXlaU2tnWEYwPSIsCiAgICJMYXRleEltZ0Jhc2U2NCIgOiAiaVZCT1J3MEtHZ29BQUFBTlNVaEVVZ0FBQStFQUFBQlRCQU1BQUFBQ2ZSczJBQUFBTUZCTVZFWC8vLzhBQUFBQUFBQUFBQUFBQUFBQUFBQUFBQUFBQUFBQUFBQUFBQUFBQUFBQUFBQUFBQUFBQUFBQUFBQUFBQUF2M2FCN0FBQUFEM1JTVGxNQXUrL2R6WmxVRUdhSnF5SjJNa1FmN3A2VEFBQUFDWEJJV1hNQUFBN0VBQUFPeEFHVkt3NGJBQUFZNWtsRVFWUjRBZDFkVzR5a3gxWCtaMlpuZW1aNmJqZ3lTRkdnTjd1WUlFTG93VTdreUJEL0had1FnUVU5VW15RVk2REhoaWdTUFBRNGExdFc1TGpIS01nS2VlZ2xVUjRRaEo0WVcwU0Ewb01mRUFxWEhsbmloUWoxSVBFU0NhbWJCS053N1hYUE9xelhjWXJ2MVBYVWYrbmIvTjA3NDNyb3YrclVxVlBuVnFkTzFkODlFd1NqbDZWNzAzQmYyay9yZWN2QzA1VnhGa1hPLytoRVhGWGVuVFpzNGRXMG5yY3NQRjBaWjFMa2NHc0N0bGJGY2Rxb1hQaVJ0SzYzS0h5QU1zNmt4RmV1NzQzUFYrRjc2V05lT3BtQVlEcTVzOTh6U0JsbmtmdDg4ZTZ4MmJvZzl0UEhySXZ4Q2FaVEc3UG5xYmVkdkdQR0RqZFFHV095UHh2MFRuUk4zaWE4Y3ZuRG40Z3kwbnc5Q3VIdDZuWGVtbWw5VFlnN3hVRG1zbWRuc0RLeW4rLzBGSmRFeVNPUzgrd3RHKy8zRUlJVnNlVUQvTmFLT1BBQnMyc1ZFSHllS3M1MCtpSEttSjNzWTh6VXVPa2pmL1pqMzFja1E5LytJSlVYcU80bjlEMHhPSENHMy9VSnpxdzFKOTRNZ3Q4UUE1S003Rm1KS1dQOTBtSDJzMlJMY1VFY1JRa3V3c3J2MHNEOFo5RDRBWWFSSzk1Z3JZUnFLejJUVDhET0VGUkJkRmtSSXVMQkdVNFFKeFZYUmsvc3h0SE9GaVJQSzhNdjJBK1pHendxQk4vckwwUzJBWDhvV210aU93YWJCV0JkUU5rOUlXWjVJeEJUeGhQRXhGa3Y3Wk1vaDZ1d3VJdE5lUVIybG4vWFdWZDBvR29YWjV3OGFTNHVDR3czQmNGVHQwK2RkSk5aekFvYVZjYlQwTlZ1VnNTblJtZGVYSTNRbmhlaXowQlZJVjZ6elJ5clc2QmZxZCthc040UmNOMVE4SDA4Rk5kODFqSnVSWlNSZnhaTDVSeFlmRGtXMWx2K1pvakY0Mnk0S3Y1dm1Ob1doc1g5WVFRbTYyK1NMellGT3lvc2llSE1UamFYSHNXVnNmVGcyOGplNThIaVFSZzlRZGVGNE5rWmJlc0hSak1kc1dPcWFjOGw4WjIwcm1uQ0JVMTdoWWVnT1RIbGxJSXJnOUxkL2grVXo0WEZxOUZBaElYeUJyTU5sb3FMam9VaFp6TWFGL0k5Z1JHYWFuVkRNZjN2ZTI2V1RUSGNQUjMyQkRXdWpNWEw3LzNsNCtCOFdIeEJYUFNsTFFvUGdpVFlibzdyZkEzNW8xeXJ6VEo5QjUxeURlZXk2S2JkbWZLQ1MxREcrYkQ0bXZpdVo0MDhMTHpGSUZnOU5zckxXdzdXbDFpdGVRNlRpSkk5RU5rR1o1b21hRlAyUHNXU29JenpZZkdjbDVrSHdUSXNmTVFVUlZIZCtFUnRsSjF4OVZaczVKc2lkdVlvVVBZK3haS2dqUE5oY1NTNHUxd3ZkQncvWmdESzNJekYyekcxTWtSVDNSRFJYTkQwVFBIWmlvZHdmcXFjeHN3SnlqZ25GdS81eHlrY3h3VlhFSG1BeWI3RG9mY3ZOSkpmNEhCSzA2elhZNU1pL3pCc1QyZmlCR1djRTR0dmVxbDVnTlhpM1ZTU0IramNmWDIwMVZzWUpSSmtiSVdLNzZhZ2p0ZzA5TzdnTkV3a0tlT2NXSHlPMzB3R0FWYUxDZUpTSWZBQXMzc3YrcGhwK3FvYi9EU0VLY0RMTVdlYzluRThTUm5ueE9MTGZvYlRGUDR0SER6QVpIS2I5cGcyMEdZdG44QkEzS3c2NDVzMll0Tk9WdFNUNkNRcDQ1eFlITWN4bnFtRmtaTXRwREQ3ZWk5MjVrMVNSYkRnQjRsRW5JeUIyTFQ1UFNGUjc4Unp1VXduVFZMR09iRTQzajhjT1YzUXQyQzJYRE9nNC9ucnV0M3djenlHNVZWWC9VVEE2NXRTQTBmS055T2syMU0ramljcDQ3eFl2TWxOVE1mdkk2WTh1akRlMXUyeW41STljdW4yUStyWitHang1M2MxQ2oyZ2Z0WTZSZldwTDRmOW4rUHhCN1NlL3VQaTVhL3NSWW1DeTJzUm1IY2NmK1RTaHhXZEp4OG9ubnhGWS83T25mMTdub3VNQ243enp1dGZqY0R5dnhmKzVEN0I4bDhROSt4U2hVcEVHUnJtbjNRbGNJS1BOTUhmY2NpSithcElzMFlRL00wTHhjdS94Z2NpVjJQYUlndDNXWGNOYlRPUEh5Y1h4U1c1K2pmSzRrUmNOemdZaWhCN3pDaE1YUDBuZkJrakZQNUw3a2NBSzRxYmJMWmdwUWdXVmRFWEFjK2JOcDd2b2VtSlZmbmxHSHhsNFVSbnBybUtFS0h2M1VHUWUxbjBRL3JTenpON2x1MzFndWdydkFiSTJPWGdLME5oWjdUR2t3Ui9WZ3IrS2hQY1YwV3FOWEpma0RMZmErVkJwY01qNGdLMHhEdWhGN05ENHI2Vlc3THlnYUJCeVZIbCtpZUNqYkw1bmhTTkZZTys0TXlKRDZ5dmlGZnhSZHEvQ3MyZVFzaVBpdjdYZzF6YlN4U0lZMU1VUWRPaTUvY0lKRm5kb2hQYkhjZkJSbEhHdExyNDFUM1E4MDZpdUpsOTdURDQxc25lSXN0UjZ5ZWZDNTRndkxuK2M4RkdRWDlaSUtJTU5YRTJGazhTL0xmRkNjTFJONHBTSERsWlJCVnAxb0Jqdi9xNUlOLzJUTEpwYlFwU05lR2RjeWpJN3l0eDZGdGt1a2FQamY1ZU1JK1JxLzF1RUh6TiszNVo2RjZ2c2dGalZuUGxFK2xmYTNaVkJjRmZpUDR1eU9TOUNUYSsrT0NEVGZWZHpIOVVjM3dXWDhwOEFOazdIZzhSL3BKa0ZXZk9wangzdHVoOTBLSWtpeXdGUG12TFkwTE9XU2pWblNjc1N2bmJFS2xad281VjFsN3ZLME5UeU1UaVNZTC9zK2p2MHh5TGRzMUZWSkZxallhNFRtck1oVHpQV2VEbXFycEVqYWJvc1p1ck9lOFl0NEFiclRuY3lSYytBdXY3WDV0cGlvczA5blRsZ2dCaEtuVjdrWUlFUWNFK0dYMkhCemFsZTZnUjlEbm4wbzlBc1NxQ09iWDM0QmJ4TUNqY0wzRUw1bmFKV2xqOUpYb3UzQWlkeFJ2eVYzYno0anNydEdkVXpQMjlyd3dhaFpLSnhSTUV4MjNTZ1p3Z3FKVFVNNnFLTkdzOGJyYWhEci82WHVYdlVpQ1NpeHkwckdrSnF6THYxQUJBZFp0Y1RyeENyeXMraVVpd3A3SHdxUERFd0lISHF6V3hNR1c1WUMrRUdzWTFJZSt1UjYzdGhSL3EybVNyVjdPNlg5NlNneEMzZHVaME5LOXkzK25wOEVhdkM4Mmt5LzFER3JRb1RqcHZJRnFnNTBBUzhaVWhRUmxaUEVId2l1WXkvN3h4MEtncVVxd0JIOVpYemFzMkc1UFNzR2dkOHF4M0E2MGRMUTBwVWU5aEVsSTRDZ0tzbHZCZGFGV2hDSXRHN3ltaG5HajU5UCttbGYrS29sSjd3K2g4cFdpMld2aVhNbGtRRkNOUnBPbUZIeHJmWVU1UlBwS3Nma3dUUW1hNVhkR1VPc3piQWIrYmhucmZsMnNwLzhjcUswSVRpQno2dk9JclF3M0xaSTBuQ0k1WnI4b1pYaklSTjZhS0ZHdjByQmJXK0JxQk5JZWE1WUNPNHlYVGVDb1U0bDdUQ0lLV01RS0I4clNvNlR0d1hUUWEvbDE4bFljSlFrYkpGWUdiVW80a2h2OXh3ZHlLRjJ4ZTBiUTF2Tzh6YTFDTkNzM3F0MFRhTHVwWVZrdXFGekxlTUM5U1d3Nk5uS1NyTURENG1xb0ZaYVZyUkJWUzBqd2VDc2RUaHNiTnhPSUpncGROY0MwYmkwZFZZVVVrNWhyV0d2RGgxelZ2Uzl6aUNGV0VLQXVGcllmL21zcmZmaHZKai9naDA0Rm5UOXh3clRWYU1GQ0FYUFpWKzdKRkluUTRvaDVDa1RLdGJEbXl0dGJSdHdBWWQxTUI0WmcyZExUWjBrUXZiT2g3UUJBVTNLbzNyQnEvcGtzbFE2bkR2TjI1RGFBbE5lbXkvZ29YSmllQnNkbzBONTR5Rkc0MlVUMHVPQlkwQlZKYVpacnhtQ3FNaUJGcklDYVU1RWc2cG5SMURROTR3cjVwZ1Rvckp3OGJPRDNyZk9sZUlPdTM5UHVwVlpYakd1U1c5U3dEd2ZONVJ0ZXYraWR1UGFTaUl6Z3lDZTFuUGNZbVhPeVkwWVpicU9EcllOb1hDV0JZTmY1S3puZWtNVUZvVDFldFl1V0I1YXFDenV0QjZLUVo4cUhaNVR4bGFBcVpyUEc0NEhVVG1vbnhiWm9ycGdvam9reHluVFdLVGsxemZOdUY2Mmo1a0tZNlkvUS8rRXRHR1VxaWhualRpSVpOblZZSjlLVkcvdVd4NjZFTlh5OEVEaHl6SG1ydlJORFpsa1B4VXduM2xjbU9zeGwxd3VkdFFxL21nUmZidCtPRzFaTHFvanRCRTlUcHExRWFTbXBVd2tpTmRoVzRlbEU5c2JpdlVXM2p0MVFib1pNcFE4TXlzWGhNY0lpaTgyemFja25SY1ZVWUVaVUF4aHBZTGRZUUxWc2pab1U0b0FlVkdvaXFXdnl6WW1NaCtub1g4VkZKUnQ0MExNWnBqQXl4Z2ZmemQrekpRY2daekNLVmVka0JJNFVNOGlKcm9zcDl3TEJLeXFLQzlXcTlnYVY4V0JDSENvRjJRbDByS0IxUzZsL1NJUFh3bEdGNnltWTFHc0FFejVqZ1dJU0czYnI0Q2FJWVY0VVIwWit2WldsaHcvRWNsRWxUdGJ1K1A1aGFUYjZRR3FTSzBLUVVQbkkyRnVjSFNORHZjYXVDelMwMko1VENtK2pCbXR3MkNKcFZTdy9ZRjAyZmswRHYxTEtqYkYzV09BR1VkMlRHeUtlbkROT1RqY1V0bzRwczNiR2JVOGVhdUNxU3JWRndobjNNN0VhS3B1dWdWUnZOZ1l3NHZzWC85VEF4WVpMSW15NXEyc0hqVm9wQy9QZ2VIeFJ5blVNTDFxQkEyblFCV1E5QlRybGpSbXRXVGRaS2NjejBJVTRhTUVhWXBZU2daNkFQYVNKVklicUdubnhPemVJeHdRRTQ4cWJHUW1PUU9xa2kwUnJZRGd6ZWhqM2lLa3BNZlNEbUxYOCtWWUd2Y2VyQUhwdUlQTTkyWEU1Z25Ib1o3RjcvSXpkQ0g0ODBvTUZZQnFnVGk2WlJDRmlsekV1V25zTm1ZR2p1bWtaSVNBUXJOczVybkpneUNBNm1kM1cvLy9pNzVMdUkvOW56MGFnVkZSeXh4eWFYQ2p0RkZURnJZSy9USTU4T3hWVnZKbmVmUWJtQmtkdERvVVk1Mm9VTk1SRTVDNHUzd1Fscy9pWERCVUt4VGJmbzdDVktwZ2RQV091UU5WSEY4RDBPNGF3MlhCOERoNDRrTXA2b1hLR044NXBxVEJrRWg3VjJkYi8zQVBQSnhYcWhRNDhLanRnVENmTXBxbUN5S0dxYmNtVHUwOS8rcUJBLzZDYWdtck00L0NTNkl6clVtSkNZdXVTNlhRMXcxNWl3UmhlM1ZINVJqMis1U0F0STBXZXpFcHVRSGNjbEFjNHEzdTRhcHFET0xWVm5JWkF5bzVMQlVFOFcvWFZIVEJrRVQ3TTRkSjljRW5iUXFPQ2QyRDdiU2xZRkYxRXkyYk56dnZwMXpiVjVoTmFsNFNjbTlKdE85NHdKV1l0dG53bzVpelZPWjA5WmpoVE5OdDlCNkNwaXh6RUdUVWVXQVZ5QzN3anpFellkVFd4Znk0cEx3Zk5RazRTQnJqTHFxTExvcnp0aXlpQjRPV1dOcjRTZ25sRDY5MnRxN0JFVnZNRVNib1dXb29wYWxPc0t3dUpkZDMzd3hWOHhKMG8zaTF2ajhCUHZhc1Bob0JiYnVxclJkRWFqejd0RjVCRVlxL0ZOc0VMbGRUVXFkQm1yZXFHeHo2Z3hHeW9vWE1LbVlSTENXSVZLYlYvRGlvdDFiWS83dlpoY3NZZ1pWd1pOVTA2eHVHSnF4TTlCZ2tzU0thcGdJcXFad00yMWxEbUxOdkd0aVZoOGRHTmk2V2tsQlRrVGl3Y3ZneGNxWGVJQVlkWEVYN1FvRkprRmlTYnM2NDdxaEUyWExQNlZUTVd4eW8vcW9mWE5HcnV0YURoa1NVMWVUSlYwVlQ5aXlpQjRKaGIzQmFkd2RxRG5WSTgwVlRBUkZXSXh0amxaT3M3aThCUHpwc3IyMmtwTXlGZzZvMUd6T0krRDFNZERTS3VUY3I3Tnl2dDhIc1pqV1NxOTFOdTJmRk9Gc2NxTzZxQ3FRd2dkOTYzWHhEZUpXalJpK2tkVk0xVTJGdmNFcHlDL2IrakxaNW9xbUlnS0h5TjN2Skd1NFh5aEVrc1RIRllRdldhQ3N4bDlNU3hVTndlNGpZODV1Slg3RDdpcE9sVlJTdG0xMkIyZnpYaHVqWXpNRTVhenV1bjZNSkF1aTZuVVhaN0FrVlVuWFNkM2RWVS9vc3FRNEhJV1VSMlVJb0lmZTFPbnFDTEdOUUFSWDNGa1hNQU1uZHl1MjlRYTdrZ3JRWmc2NFhTQnJwcTd6alZqOGI0bStVZ0txTHBJY3Bpc3RsSFFXelFsVmc3ZWRwWWlJRnUxR3FjVlVUMW50ZU1VQWNjd29RQWtyK25CV0ZaUnVTcnVRS2VSb3NxUTRLd3NqdnY3UXFMZ05FdUtLcmlJa2huYUQzeGZrV0Q2Z0RNY3FBYTVoWkZiUWZobjFXVThFb3pkMU44c0RYSXJZZTJQKzM1YzA0SjRjcHZCWFBaSUpmZkxMVE1abmpEY0FXdWlXdmYyZWJueFc3bGcyME9OM1JIMlpGSnhnUzRlTWdLMzM1dDVvc3FROE93c1RuWk5FSnhtU1ZGRnpCcGtjY050NUltdXF3b0VQMkg1VVFRTk4xdDJwNU5kc1FPZ0daRDA3dGdlT2pCRnRIRHJLUnJyeDRaV1V4MjhZQVczYzlOT1poR0FXSE9HMDhPYUp2SCtld1hnSit5QzZaTnZnZzZCOEo5NzhvOEc3ZWpCR3BtZ3VtQWxtQVBkNzJwUVZCa1NmSHFMSndrZXlheFNWQkd6QnBpMnB3OGppSDdDR1B1cUNqK3hUaDlCUXJNV1dicFE5TlU0RmlCSjM0RVo2LzM0c3VnZmE4b2Q1ZXB3K1p0Mkx1UmxyZ0ZvTDdiTDRpdnRFbnRkeTh4WlpZT0x5bzFDVEZaeGtnTjVCNlBMaGdWNUd0UUh1cHhaTmxGbHlPbE9iZkVoZ3N0SlVsVEJSWlI0dUhkZ1lWR0I5Q2RXZGxkVkJ4N0hrWkFaUjFmWWNVVnJnb25mYzlOOUl6M2FMc1J1S2pmRGNjdE5EdUc4N1FUb2V4NWRSQzBWanVaMGFzbFlSWUF3b1FxdVRwZGVlWEtMaG5WN1N0TjJhYTl6SkYzRVhET1JKcW9NaVZ5T3BBK093b2cxU0ZMU3FGcHdHTWNKTHJ0U1ZNRkUxQlJpeWJ1R3kxVGdVRFdnU2lhblJkQ1ZCUlpZQ1FRbCtZbzJBeW9Ea2dHRE0raEpPOUExamJDcHNpaUFuT0NZK0lpUHR6SGNBS0VtbFlPM2RDck9XTVVTMFVEYUVjbHpWaWdlUU5kZFBid2k1VnFTd2ZRWkNjUksyRmFkQytaZU5Lb00yWDFhaXc4VEhQbnZEYnA5U0ZJRkU5SEt3ZGQ0M3R4WG94ZUNhNXpxb09NNFVtSi9YNGdmV3pXWmd0R1Biby83b0pkRFdzTkJTMXlVdzAyY1JnTWJsQmZVZ3pCNkdvUkVhbFJ6Unc3RzFZZ1ZIb205NnBNWjN4YjZGeWd6NzdqVW9DaVJWOG0ySzJwN1FTY2hvdlRVTjg3b2ZPQXJRL2FlMXVMSmd2TjkvQ1hFcDJSVnhLMVJ0M1lsNXE0WVgwWGRmZGtlZnNMZ1VnajJnZFd4eDVyc0xUS0hvbDcwRDhPUjN1Rk5HTXd1NHFxdVZaeFZrVmx0ZTBSaTl3S3c2Z0ZockJ1RzJiTFkxSDNvYnFsSUxyOUFBdkF1RFpFTGdCeHFuaUlCRkZMQ28yS1A4UFJGYUZtaXlwREEwMW84V1hEcnJIRDJZb200c1Q3QVZCRlRBdkl1SXo2WXk0Vk1aL00yU29TRGp1UDBEY2hqS1pqNlNEaTJxZzZzd1YyR04zNFZtWm5aTG9PeS9xRkN5emxzUTZoZkRSakM0SXRXS1N0UXhGVnFtaDgzZ0ZWN2xkNVJacWJ1bmxKSmVSOTF6RWtQbExweWUvSURFMldMeGdPWHJmWWp5cEFqNlpaMVg5VW0reHdpT0JicXlaNTBWRVBlcVNMQkd2Q2Zya0VNSHVjNnF4bDF3RlIyLzdTb3JPTExnMU9DbHo5WlJDamowRFltcWF5SWt5TTl6djdOVHlpanEyQ1E3YWQwcjNvZ0ZrWVlBZklSOVRWSzlFbkIyV0cwSFhjOUdaazNaSGdHMHdjU0Z6bUFUTzJhOEJrZFpkZjZabzIzbkd2NXlwQkRzYjNZMktRQVkzNE9GcHgrSm5VM0tDYXFnb3VvWjRXL0hoZ0cxc04zbXlxZUhVRUJEQVdSS2hJdkZkeDhGaHdGZ0xDUVNxYkhlK0tJNGJYSGJxdzdqMm1aRFFJM09GdUtVRlZFL29NVGZIbmJud09DSEFHeVpQeWFCYitBSGNjN01wVFFUN1pRek92UDNvMEtyWUFjOGFDamJPdUcvb2w5TG9RYjZPSXJRd0dodngzVFA4bHpzT0JJTDJVNFQxUkZralhhenMvcm5zN3FKcFdwZ21PVG1TUXgzRENJc25NejdUaStLbWdmUEUyaFh5L0tzbDYwYWFtNTFvRXpiL20wa1VrZitCQjRONW1tWjFZa1dMV1dZSG5QdkdTMG9zaTFWS1JiRmtmeWNtV0ZsQXZQb1VmaG9LVjBkNFVKNWl0RHpvL2ZmWXNiZTdJNjRVZXk0R1pIK3BiYXE3QWJJWDlENGFwSXNzWUZhNGgvYy9MVHdDWXA3S2t2L21rQkRBdng5aGYvTUkzcG5na0dOSXF5MjY2c1JEL29OOGFuSzFkT3VwSkFycUpsUkF2UmRoZVA5WUw0RWRublBpRHN2bXZKV3BQQ2ovdXBGV01Wem1DNXd3KzFvVGJhR2xHV2hNd1ltamVReWNLd0hZcDdlYm05cko2QUZObDZvNmljZzlDaGRoMFpaU3YzK3c5KytUWlNuemg1KzRzUDdVdllCQjhwZ25jbHFjK0kreFhKSkZVd0VlMjhPZk4zTEI0Ukg3QkFxaFJKWVJYaVZoYzBFOHVtMmZCbGI1Mm5naHkvNDRJSkI0OVJ6eFd1MDAvQm4yeUtYM0NqdmlsdUhnZlBGR3lhYVhzNmZrWko4Q3ZnOU1ueWV3d0tZeFhhY3B0K0tJN1hDeWFxVmZFYnUvem40V3U1VUhTWGlrYzB1SDE5TjFnS3NYazJ4SjhFVHhaZU53VHg5SlZCS1pBcnpESFlpQkdxNllJSC8xMFFQMnNvSktpQ2lXaXc2QlIydlJzRS8vSzhlTCtEb1lhY0JWN2VGcGN1My9XaEQ5MTMxNldpZG5vUFNUYjhjTjBUWEFFTXU1Mnl2ek9VWWRXbHN1amZWUlRpK3praUV0TlFpSjlXUzVKMVFGaldrdFZjQVgvQTR6V0x5VmlGdERzVyszSDhqWkNiQml1UFE3dmEveDhUL2FJNnBTNFZ4V1dKc1Z6RVAxTWo5ZG5pS3lNbkxrRjdzdHgzSnc4RkZuKzBTcUxnYlNHZ2pQNVhIWW00S3BpSURpMzRkU0V1UTQxc0pIV3V1YU1RdzAycWJuZ3AyY3FscTBsSTJQWmlRVFlaYnhBMC93OTNpaCsrZmRkSCtmalBpSGQreVFkUnEySzNLOWUzOGJ4NDM2RnRjbFpmdnNPQ2crQ1I0bzkxYlhQOWdlSTduNU90VjhyM0hDdncwZ3ZGOThucThtMzkyelZNOWZqS3NFUk9XMGtVL0pYN3hIdi8zSnM5cGdvdUl1UGhHN0dSNkp4ekd4dERUYXdXVTNadUR4a0JiczhEVEx0UkhsMkFMRmtaU1JsWlRwZ1pyUnJiMklZUWJWQ09ONnlzeFhmYVlVTk8xODkzNXROUkdtdjBTTW9ZaStLc2tOdHNZeHN5WjIzZ0JZMGV2Q0RlSEVJbTIyNWszNlZzS1k1R2JTUmxqRVpxeGxoSVdFZWRjYVEvbHQrYXNRR1FmUitOS2tDV2VDTXBJOHNKczZLVkh6bHhvL09wdmU5T243NHl5bWFmUG56c0hseU16VFp2MEJ5T3BJeXhwWm5CQVA3SDZvWk9WeGtlRDNMdXpjNVFjcWRGK05xbEhmb3VPZDJPM0lJeWdqSnVBVmZEcDZ4Rkx5MEhEUmtCZVdWMjJ6amVxZUFTdGhWOWN6WklnQ3o3UmxCR2x0TmxScXN4Zk5tNnVVWXdaMjJVZk41UlBFMXRYdEFGd2EzNEEvNlM2eEdVY1JycHBqVTJOMTVNRElkRzBNYnNkdFdxdEhqaGxHL2pKOWZzY0dWTVRudDZJMWRHUDQwVEU3MWhhVmwraHRjaERmbjFwMUd5eWVub2I2Z3lwalB0S2FtMnhyc1NYZlJlbUNiTUhmdWYzQWs0V1lGZzhUZHdTVHpiNHo5amZxZ3lHTzdacVpaSE9HOXhia1A3d3BwRFhiMXUvcHlxQTAydFZoY25oL2hCeXY3VUpoaEdlSmd5aG8yL0ZmM0xBNzhDa2NCUmEzQ2lsNXRsNGx5anY0MWRHWnBaSkVpUkVXaUlNakthSlZzeXRXSDdjblM2SmZQWGFxTWRxajAzeS91dkpmeDVreWZHT1Z3bTh6dzVkSWd5SmljOHhaRUY5UjU0akJuYUE3ZUJ5cENnUDhaRUk2QStpamZhS1MvcFJ4aWRBY3BnWldRd1FlWWtGa2QvaTJMbVhobDAzbDZiOFlwN05tUnZ3UTJITTN3T1ZNWU0rUmg5S3ZYbHlOSHhDYk14WUZWVmIrR21PcDRVR1dFUFVrWkdVMlJLWm1uUWVrMmJhUzA5T1Y0ZlAyU2t6WEpPNEFPVWNTWWw2RXkwNjFaVEQ4QzFzYk9DTTZtV2NaaEtWOFk0VkdhRm01c3NzYzQvbk1iZ3B3N1RldDZ5OEhSbG5FV1JjMzltdWZwL3FuaEJTWWxSRmU4QUFBQUFTVVZPUks1Q1lJST0iCn0K"/>
    </extobj>
    <extobj name="334E55B0-647D-440b-865C-3EC943EB4CBC-5">
      <extobjdata type="334E55B0-647D-440b-865C-3EC943EB4CBC" data="ewogICAiSW1nU2V0dGluZ0pzb24iIDogIntcImRwaVwiOlwiNjAwXCIsXCJmb3JtYXRcIjpcIlBOR1wiLFwidHJhbnNwYXJlbnRcIjp0cnVlLFwiYXV0b1wiOmZhbHNlfSIsCiAgICJMYXRleCIgOiAiWEZzZ1UzUmhkR1VnUFNBb2NISnBZMlZmTVN4d2NtbGpaVjh5TEM0dUxpeHdjbWxqWlY5dUxDQmtZWGxmTVN3Z1pHRjVYeklzTGk0dUxHUmhlVjk3TXpZMWZTa2dYRjA9IiwKICAgIkxhdGV4SW1nQmFzZTY0IiA6ICJpVkJPUncwS0dnb0FBQUFOU1VoRVVnQUFCOGtBQUFCVEJBTUFBQUR1TGl1UUFBQUFNRkJNVkVYLy8vOEFBQUFBQUFBQUFBQUFBQUFBQUFBQUFBQUFBQUFBQUFBQUFBQUFBQUFBQUFBQUFBQUFBQUFBQUFBQUFBQXYzYUI3QUFBQUQzUlNUbE1BUkptN3plL2RxM1lRVkNJeWlXWjFOSm9MQUFBQUNYQklXWE1BQUE3RUFBQU94QUdWS3c0YkFBQWdBRWxFUVZSNEFlMWRlWXcwUjNYdjJmMk9uYjB4MkFHaFpEYkc1QkNKWm1OaERwRXdrMEF3cCtZejV2c0FCZWdsdGorRFFNeVNZQVRPTWNNVlJFQ2FKZGdmTmhETlNpYVhrbWduQVNmazNDRkFFaWxDc3lnbVVVS2lXUUZCSW9kMnNYZldkbXgvbGQrcnU3cDdkbnA3cG52bVU3Yis2SzZ1ZXEvZXExZnYxWHRWMWRQamVWZEMrdTNsSzRITEV4NVBKREJCRXBoNzB3UXhFNE9WcVY0ckJ0UUp5SWtFVGlSZ1NhQzZhajFNZnJiMitPVHplTUxoaVFRbVRBS1hEalltaktPajJKbG1Kd0g3VWZJNXFUdVJRSlFFNXZ5M1JoVjdWejNidi9VOWZBTEkzUlFKTUpiQ3l1V3hrRDBobXBvRThsLzgzWDkrdHIrU1d2dTg0VXlJSk9wQ1ZweDFEaU9jZWE3R0tCMXNndlh0LzAzRWZ4cElaOWxPR3MyZXREaytDUlM1b3EybnkwQW1SQkoxSVN2T1psazV4Tjk4aGZWKzVULy81d2IyMElhWDl4OE4xWStyb1B2UXVDaWYwRTFKQWo2Mzh0MlVXcGZOWmtJa1VSY3k0Nno3Y0pDL2ZJMDkyS2JDSjdNM2VLZllHbVVuSWVWWXdnbG5zZkxUWStiLzJ3ZkxZK1lnQ2ZrTTVQYlVmNzhEZHQ1S3dsMThuRXlJeEdmSGdzeU1zek9zYnBHbDdGZll3MUxzVzcxV2phMEVxc2YyZURmYlRVYTdscm9lRGVEckxHT1BEUUNaeE9wczVPYXpYdnFkejRSSW9tNWt3OWtjQzV4T3pUSnRUWFBzVll4dEptSStCYVRLUWJKR0YrRXQ2c2xRUjRTMXg5Z2pJMm9xdzJZeWtwdlBRdEhrNkR1WkNaRkViR2ZFV2VQUTVXNFBjYnBLQlJqSWhucndQbmtZSSs2TUJhU2JQRVptTWFrL1BJVk83QjZEME9oQks0eGRnYWNEMmNndG40VnNNaUdTU0creTR1eTB1M09kWTlhaE5FSk5hdzZvc3YzQlBZa0ZOTGlaTUVRejZkcGhDVll1bHlEaFZqTXBBUU5YWU1TZWpkd1FPcVl2bTB5SUpGS2xyRGhiZEVQMmp1MTI1aGg3VURNUGhnWnZmOFVDMGswZUoxT3pvb3JqNEhuVGpEMXhMSVNSQTVlWU81T09uRUFxRFdZanR5bkd6cVhDdnQxb0prUnNnckh6bVhGV2RkYTdWYlpxc1ZoaTVyZ2NvNzVtVlVWbll3RkZveDVkT20vTk4wZERCbXZuL0hIYjJQM2pubWFDSW9uMW5JM2N6akMySG91ZFlZQXlJWktJd2N3NDI3STMyR2JjNkxaaHVXOUVjQ3NEZXhJTGFHQXJFUURURmljUjFVY1Y1WjUyVkcwV2RVL2F5SUxLcUdsa0lyZG1GcHNtbVJCSkpQN01PRHRqaDB6YjdvNW54M0xmblRqNzdiR0Frc2lqRTJPS1NkTHVDYzU0SmJEbHVwVjBtTW1FU0NMV00rTnN4ajdtS2JMdjJkemFXMTROZTcvZEJyTHpzWUJzaExqNUVtdkhCVDJCdTRJa1VNeml1RHdUSW9tRW5obG5lVnZPek4xSFg3S2krWks5Mzk2dlM3R0EraUVmVVo2UFEvd0kvSk9xQ1pWQTFRMGUwK0V5RXlLSldNK09zNW94Wld5UnI5bmNMbGtiMi9aK3V3M2o1R01CT1JqeEhtYXV5QTJzZUgzNy93eVZ5WGx4SmtRU2pXS0duQlhNTDFhd1JXNXZzWHVuelhINVBMUDIyL3QxS1JaUVArU2p5czlrY0twNkZQMlR1blFra01sNWNTWkVFc2tuUTg2V2pBV2REcHhyTEpuamN1eStEejR1andXVVJCNGRNeE1sUVQvQm1WQUpaSEplbkFtUlJBTE9rTE5wRXcwdk1kZWFsaWJsdUx3NDdqUHZSSU40Z2pSSUFwbWNGMmRDWkZCUEkrc3o1R3pSN0d4dEIzYmZtc1o5dzgydlJISnFGOFlDc2hIaTV1MzNidVBpbk1CTnZnUndYbHhQbmN0TWlDVHFSWWFjNFQzV3R1U3hFL2p0UUtlc21VZlZwbjdvbDRrRjFBLzVpSEs4WFg5RTdVblZGU3VCTGFONzZmVWhFeUtKMk0rU3M2cWVUK0hMblYvN3pyUTE4NDF4SHBjdk1PYzFYTTNVU2VZS2wwQXhpK2s3RXlLSkJpSkx6bXA2WXgwUlJML1hpc01uNGJQdjltOWNkanNYQnZLKzhDNy93Zys2VU1kL09tVzJEZ2g1L29iRFgrYU5MTjdRZTFWTE5qZDd3ODNQNHRtcmJqdTRVNVo1c3pmMDNxbnk2bjdQdS8wTHoxTll2UEQ0UEg3SnY3M05VYi9sditZYnF1SDd6bC9QbTgzOWtIL2pwaTcwWHhzUWtwZi84RzI5V3o2cUFPZys5K0dmN2YxOEVNd0dHRTErL0hMVC9aREtVMlhPWjc1KzU3WURkN2d3d0c2QmJpQk9KaE1pY1JnSndZeUJzejM5S2d6VzFmUzF0MENpci9hbzlBWmRkNC9QTHZCUHd6Mk5GMFVENWYrSnNVUEczcXl4a21XVzNGTzhiczluejBkTDkvZzl2RllnK1MyaWNBZUZUMkdzeWw0aDZNeFhBTER1MHZ3V09QTFpReTFkbW9ESEJYYWV5eW4vSWNpQXZWYzBOWVZDK3ZWYnJvSXVIOGoydnd5QXdHY1NGa3VNM2NiWUN6UUQzbTlXaWVjNFA5ODNPRWx5WTVlYlpsb3FEODZMcmU5clFKb1lMZ3pzeHpja29EdCtNLzZxYmlCT0poTWljUmdKd1l5RHM0Nys4U2wyOXZGZXkzS0FLMlhoZE5jdndPTFE3RmxlcnZwV3J5aCtrQjRKbEMreWgvN0xtMnNNK3htSGd1YVFXSnZwTGM4eWZIeDIzbitpNWYyV3JKbzZiQy9RNzlhbTJNczN2S2YwaEo0VUhtd3RCbjdNOWgvczhMdWU5MVZmZHlRSmo0MmJ2QzJHajF4L2hYM0RtL1ZabXd1cytIYXZTenVVeFlQZmc2Vy9ucGZsSUtROWQ5dHkwV2Z2QU85Zk43L2ovdzNHWHRqeXZzQXVjNVQwTHVPWG0rcWJVaDZjRnordXlqeXZ3UjVzZWRjY2JreHBMWFBIcjJ0UENRYXRYeTRUSXYySUgxaytGczZXdEg1aGw0dVNHODk2LzNQdHRkZGVCK3ZIN2NjM0pmdjVFbnM3c3RNSCtIQVFuMkdqZ0tEMUIyMUE1YXZXV01vR2puWHI2bWlEMERxUGVWNEpMcnJ4SUd4WjdSMFdZRlkrWnBQYVRTaXJDUWMrVHh1Rzd2N09sMWx2bDlxWWtxYnBKZUZ4SHArbG1JYUxubUUvaXFhMmhhYm1NTE9jaGlUUDlqQkwvcWwwNEIwY1JTN1ptdXpoQzdsdklnYThvcExKQW1PdnBJSkxtaVY2U2lHTlhXNnFUMXA1NEZYMlZhSDNDWGJZeGtPcHZLZkMrTUQ0K1lFSlcyTkdaakloRWtsNVVPRjRPRHRqWXNxS01QUGVuYkFmSndWL09INjEzQStyZnNkNlhTNElkSmM2SitrTXVYbFdZbXNXTjZVNjJlWmpDMkxUdjh1NDI2eHVrdW1mbTZaL2l5bklUeE9jaG8xNXppL21NWXV1aTVhS1pYRlB3dU0wd2t6WVpxdEw3U1BISTRjemVKakc1bVhwWlFqYTFTNm12K2w1WjVUU2NvSU5KZXdwS1pOOFJicW9lZmRkQlE0OTBzdlk1YVo2RTZrOE9WLzAvOHhsdlZpLzJ4ay96T2ZIaVhZeUlhSjZkS3o3ZURnN2F6Yld0NFdWNHk4WFB1WXl2c1NjdUJOcVhPWUFNQ2hXVjZCQklGOHRwODhPK1UwbVgrOFBndFFjbmFydHNTZTZ3aGsydWRuTTBydTQrRVZkY1EyaGd5L2YweXV1b05ENUdFbFJ1b081TytRTGY5QXRicXFlZHd3ZXQvYzlEekhNdnd2bmk4VWx6Unhib0F6ZmRCVXhjamVrZ3RuR202SjNCNWVNZURuRUNzcmc3WDBwazZzWjIrUWxYZzB4U29wcC9IS1RuWXRXbm9MMEc2aFZrWGx0QlJoNi9DQnhGZjdFa0ZJbVJHTHdFUVlaRTJmUVRjVUxKS25TNjFRWnYzZTBMc3BIK2Fjc2VIdkhMREFEUUFXTk02TVVXYmY1bVNmMVMwL1hNQ2JqVERIY2RCcWcyK1lBQ0NCYThLSndyMTZOSFpKYnhXcVBCNEx6Wkdtd3dVZDFRNERkNFEvM3E3ZnlqK0pSb3dVek5Ic2dLbEJLVitJekJubEtmQ2l2U3BIRkZpb0pxVU9rbS9ZWlpFbWVGc3o1VWpnWWN6bk5lQTJWSWRUUnAvSExUZmFwUTVzcWxFaDUyanlIY3hOR0d4MlVxbXIzaDQ4ZlBMZ2NQd2gzWDBERXVXWkNKQTRqSVpneGNRYUZiU2xlOWlCNG1kNm15dWdPcXhJand3c3hKSEwzaXBSZHc0V0FhTXVaMG16UXlzbmQ5a3Qxam1KZk1OSlc0UkxONkYzTkFlYW9GU3lPU1JVcW9oREJOUGY5MDBRZVZtUjBvNktDWjBCeWswSkgrdklJNUQ2SlZKT0lMSXQ2SGlETWtYeE95VUp3eDArSVNqdUFLRmdTQXNBcVJ5TElUY3AxMU1TRHVTRmRLeCsvM0hqUHlaNGpsQWR5a09Kc3FCRUxqQjhPZ0lUc1JETkhYek1oY2pRTGZXckh4Umw4bnhRd2pNS0grc25VdHZoMFQ4SXhDYStMU3ZCczF0d3VFUHhsV2JZd1l3aUlFdGhlM3hRZVNrRHZ5cFp3SzV6RHBhYU5BL01NQ2hxRTVRdWZUNzY4aFVmYWJTTDNTdkE4WVVKNFBjOWcyaEFSKzFFOFNxVHdMVWR2RHFGZE5UODBLQ1NmSWJPR0lsS01UcjZjYU5NdUhiRnEzalRDVndNMkNNRGJsanpDcDJ2NU5mUytQd2NaOVdYc2NwTWRjcFJISDVlYlgxckQzc3NjbEk4ZnhreU9IMFJXbDAwTXZtVkNaREFiRVJEajRneVd1cXZabWExQS8wUVNGaUZxcFBwS01LMnNGQkFyWmFjbEZOZHhDZVNiY0d6YStIdFplWWNpRXJwSEhCdGpIYkVzOFhEanEyM3pueFNvaEVWVmR2bDJ1d2c0YW56LzN5dXVBbnJKOGdCNzBuK1NneGY3ZVVmeWFFaTZPUjc2d3FDbDltR1BBTlo4aW5hR3RtVjRlWllkdHZFNHhYVlkrblZxQTd4S2YxM0FxVDJWb0JtOTJDenRVMGxxYWV4eWt6MXpsSWNXV3BUMEJNeFhPRHU4akk4ZkJMVEtuMGpNYlpHTGNjMkVTQXcrd2lEajRneWVUWWlWc3pUL1FaZ0FUM3FlNWFzbUs1eUVrU2pUUmxaN0lNd1dGaEJDV3YwNnlMYk9oWHNkb3dSTnRRMFk3YVpicjFNSXl5R3ZDUjh1MkpyN0F3N3RBNURjS3Qwb21iZ0Q2THpGWkR6U2JqcXR0dXZVS0JLZlBKYkllWU9Za09TZnQ2bUM3L0dES3kyVmpuSlRoTTZ0dTZ1akl1d3FyaE5TYW1uc2NoTTljNVZIVFhFRkpUbSt3bG5tb0h6Z1VMRXBFR3ZXeWtlVTlMOW1RcVEvK1NOcXhzZVowVFRPWHU0Qkp0S201aFpoOGFQNmdSd1E2VFFsMk1tK3lQRU5LUXRvMndCNUZUV1lDdlI0ZDB6MExZMlJKMzhOMDdFNGVNVGpRVFRBTkM4QW4rY0JSTW5vQm1JbFpXOTc3Q1pxc0IrUCtjcXlwaGZPTkttWE1HakZVNWNNbnNmRFJVT00wRHJFRG5iOE5GZFZyYktMakk3VjZiUmZOM09LVHp5RWw3dk9QM3dWVlk4eVpTRzNPUHhHSzQ5djVBQng4bmJFK0JtUjRvVkYzZjVkMnJYb0lpY3pQSkZVeGdBOGpvQ3pCL3plN2M0TDB0NFhudVBmL0JFcGdPbC9rNW52MjNGRWdraTc3Qlo4NnBuUVByc1VxcnBtUUJvNmlxTDlKbzNyQXBWTXpTZWNVempUVHR3YzFzQWJHbmFXeGhvR2ZVNlc4QVh5QWpseFdQR3FCc09rUThzSGVHMjlpdGd6U1BtbmM4QitQRjREcysyZnRvZ0tBaThGVVNNLzFOM0JvejdwRlZXTkZkeWI1b0FBWVlkRytuaUxZQ0F5dFN6UGx4U2ppejVENnYwTEFZd3VaU0czT055NnlpTUhERjVFbTNCRmltU0J5MFAva1JnbVJCWGU0NTFMblkwbU9UU1JkTVlBekE3TjJZTFBicm1CTWZ0L2ZEL0wySXVxS2g1dnNsZi85NTk1bjM1cUthakR4aDYxelA2WUZPMHgvWWdaYUVVL2VMNTJTYlRzSmZYbXlRRkNlS3pJNUh3OWdncjBlSGZIeXVkL0FzaG1DNE1NNVVFdjl3SVVOalZGM2p3dmcvcm9PQUpzMTNtTnV2VGo4YjRnb0VJUTl5OHQ0MjUyaTd3U0NlZkpzRnBySGNFaHFZeUd0YzJmK0R3ZTBNNk9VZDJyMVJRMVZ6MTgzMTk4ZjlYZUxKSDRROTB5a0Zzcy9qQUtteElReWxNWFdhaU9DclBnYzhTNmk0K2ZXUkZpaWxRak9Wc3lCaStiQ3R5R0paTFNHSURMWVRtYjl4OXNleDdNOC9tNnk1K2pONFB6SDVLcjRpYVRLV2gwanFPV3lIOENXS09TME1aTjNTcmtyWGZUQ3RiR21BTUV5NVFPK0I0OXplZ1dqcG1CSVcrNEtFMWpBekI0b1JVVVJMZGRNRDRkck1reUdIeWdtVWdlUC8wRHp3UmdQZGhRNEJrR1RkdHRQRlhWVElkMWhGSkVWVWZUZ2Y1NFhzTlo5eEJJVFpYa2YwMzF3dXNjdGxFRGJvZmJ6S0RtUXlsRnVZVm9SUmNFbEtjdG9QYk1zc2JZTlZWaGlNNEpFT1QyS1pmL28yLzZ0bXFLV3ZjNk5KSFV4bUJvemdyaTExa0Y5YzRCclY3cGZVOXZ6dC9sUXNBUWk3VENIODNGVjVJMFJYajMzRll6NkNlMUpCTHNTb1daWHRjWXZIdW12c1NCOHAvNWdSOWk3Q2NWWnNJN2xnVUJ6QzJ6akd0cWV5dUd3UGpLdXk1eDRTODAyNklvaWtleS9Oc0hXN20xTVVCYmVidTh3Y0RHQUMrekEwMC9GRFFCdGV4NTkzN3htNGoxMnh3ZW95Vm02VTVndDBUVURubE5UMjV4R1l0V25xcVJqTDNUdzQ5SWRrVFRHTDVWeXRWd09sR3pIRkFVNFdHSnBEY0d3M0tXOTRVNDRBVEtzdWNOc1d2N1pWblFoRTVSZWxOUU1GRlc3aFZzbzNCT3dxRi8yc3VyUlJRMTZRQUJYYWFIM0oyQ0lQRVl6MkVydDFiRklDUzNZcXBCSzBiVFhUTWQyR3dMb2tDVnlmQjQ5dnp0SDBNa1h4L0FsclV4QU9jakQvb3doT1VnSHBUMk1WbG1MUkJrQ2FISzlMeVdMRHNscHlMVTZXZ2gyR2ppNS9Ua0ZwY2xleFQwUzBxMlpERFlaZFBZbG83UHR1V2czSEhoUGUyT1VVQURhdVdHSlpMZUdBekwyUUo3Qys4blhJdGM0c3pJbU0rWG03eE5vVkJ2M0xEa3diT1JmMGNNYWV0UUU2c0p0VFVFaElaUlhMMklvblljb0NMUUwxNTgwUy84eU85ekVrTmR3bFp1cllxN0treEd4NThJa2ZHTjVRTlEyWnNFNjhkakRDdUhRYS9MVm1ESGNxWFFWS0c3eFFaY1VOa0NWTFlzaWpCWHNJc1hiMzN1dGI5dXlyY2VsZUExTzM2U1pjUGUwcFZiSE80aWxZY1dVMG9DUzQ0UWExb0o5NVNVUVdXUWxROUxKTDB4R0pZenFGT2RpMW03MXdKYm93TG9yTkR1NXVYckdIdk4xemlRY3hHK1BMZnJGRUx5T3NCRjJLazNSL2lMcE9ja0tCeU9QdE1JQWUwNzdRM3hFRnFYMjZ2aWtsclNJWWpXdkNoaXRrT3M2aVdlcXEwb1ZGVWc3ekdzdkttaWRMNVBMaGNVVzhxcFcrMFZEQ0JtQnIzRkxpQXdmUVhYSWw1cFJXSnZxd0cxV2hzeW03TGM0bkFIbVllVkIzTFFrb0hBbGsxRFp1YXVXYUlhWk9YREVrbHZESWJsYkVrNURTV092QzljREt4UHVJZG1QN1B6K1hSdzJxMkdnZWp0SCt3WktBL0RkNUp0UDZheEhDQTRkdTNEekpnbHpHR3R2T0dnMnR0Y1RKMmZSYTJLZ2FuNGd4ZzAyN0t4Zmp6R3NQSXQ0MWtnZUxtZFdiUVVVZkZiTTJYYmxrUkZOV1ptUFpOS0JQeWgxWTdJUXZYWFpPR29iaW5MTFFhYm1HZjBLSmdWZU5PU1ROY0lqTDhYOGJoczFUNHVIMkRsd3hKSmJ3eUc1WXpPdE5hNFFHcFNUTk5LK1dwc2hWY01zUEp0Z2M1QmNZR3E2d0FZeG1JcVlmNXl0NG4vUEtPc0VCd2doUEtTcXFvZTRoNnljbXRWRERZbE4xR3JZZ2hsWFJLMjJaWkYvWGlNWWVYV0FyZWpGOUJSR3dPVy9oWTBvSklGMkxOV1Fyd1V0T1dtQjR6QVRLMEtZN2g3eW5LTHdadzlDcGpHeWdMRmxvd09SYWtLVWR3NUFZSkpXbThHRFlyWWh5V1MzaGdNeXhtZE9kUzVRTlFtbVA3UTArejdoS0Q2V3JtUWRrUFpneGJyWlpIakI3MHJLazh2WTRzZ0FTVk5heEVGeDJTQWFOTGExU2hEWnFDY0xhY0pHUFNxTEtCVnNhaTBlVkhRZXliOGd4L1RiSXZxdmp6R3NITHIvWmV1V2hHaFBUMHZLZ1lnTEwyTTJGSTdDS3FTeEtkbExBdWhCOUs5QXpXd2o2RHhrbVpTbGxzTXRxS1ZCOE9rWExZclJFeURLNkpWT3d3WlpPWERFa2x2RElibHpNcy84NDFDSG1xSHBXVDVYMTV6aEpXVHpaUldCTDY4b3F0YXliYnQ0M0xhS2xHUUJXTkZuZ05FOFhGYlFVWGM1L3Y5dlB4SlR3OUR3NUtYbmRLbW10SDRnYmpjSklRUnVWQkFxWmoxbnMyMmFLd3ZqNE90SExxb1BVdFZCVHBRUkczUmlsMzRxM01xM3pETEIxa0VrU250VmtCZ1NzYi9VYzBwcUlUM2xPVVdneXQ3RkFwNndDekpRTzBzSVhhMDRtR20zOWZ0RDRqWWh5V1MzaGdNeTVtV0FCU1Fpd21xdXFJTGVhYWZsUU5qSFFEbUpUWU9qV21uekRPNDdDbC9TUVdRdDE1TWRvM0J1MEJrUVFvNzRwNzNVZDhuMVVQdzBQZE5wM0RMVENGTnZURllESzdlK1d2aTJydUNiWE5td0Z2cnkrTmdLN2M4QzZRbnVRT0ZVSWk5YlFVN1lIRE42WWFIV3FPNnNxcks1RVluQmlBNEJiall4MzlLV1c0eEdJcFdIa2ltTEpITllwMEtHbnBNclRCazRCNzcwRVJTRzRPaE9aTlNvdCtQckZJZURTNnJNbkh2WitYUTloMzYzRUxkQVFlK0xxZ3BsL2grZ0dCcG9CZVRZaEdWZXk5aE9rRFFmYjFyU3BXQmhCbTdiK0xjTy9Dd3VsMm5BRnFobnFFSGF5SWZzU3JHMUVueENPY1BjZ204ODllWHg4RldEdUhzU3c1QVE4NGVVUnNEWUs4RndPL2J3S1ZyMWhrU3QybDVlbG5rZmU1d1YyUWw4NnA4RlBjMDVmWlBoNzlFTFA3TnovWitwdDJmMTJqbHFSbVBKQmZyWEdDV1R0SGlwcTZiSGVETGh5YVMyaGdNelprU3dkM1N6MEhuU0xXczFNL0tZWEs3OU91eUZRdVdyOFUxdmkrMzIrZkpjcUhoS2xxRm5aREJuK0kreHdIQzdsdkFjenFOZThmNmZUbkk3RGpvMXFxNHFtWUFBR20vcllBaGd6WGt6eEIvTUJwOVppRHIrL0U0Mk1vdHo0THNaZEVlRk5GbEU4WHkvZFpxRzNsWS9McUFWTmNsUFVXcEV1dHVkcDZzd3VHeUtjcnQwa0dKRk9oTDdKWjNoK1JzTWUwcUR3MFlLUTltbjdvRWdoQlhrSzIwK2JOYWZmTGZBSW9pS2g5ZzVhTWhRb1JHUFFZajQ2d21JejZJQzIrMVZ3OWYyaUoyS2NISzgzOTQ3YTl2aUNkelJmaTVUTnZscmdwMmpOSEEyUXRGNXQvb2dWT1VhazAvQUtYd2trOGZMaERVVzRmMWhsTFNuQmg1alEyRFZ2TU1ERkxPSnU2Q1RzQjJoUFowenVFUnZPb1FSTGJVajhmQlZtNTVGdEJZRSswVlF0RVRIVlFRcDN4MnBQZnNWd1NrdW1LR0tLdDg2TDRVQWcrQkhMTWdUYm1WNnJOUUdQN3Q2bTVBazJ3dVhlV2hwU1VwVDFkTjFlcDdBSGtacS9sNm9Jc21mQnRvNWFNaFFteVBlZ3hHeFJsbUM1Z3MwaDVDNXQ5Z3R6eUhIYlQ1TThtVGZ3am1ZRk0rcXh1OFhBdTFBWVVyeWE4bkFRb0dRb0V2M2dxbkc4RDV3aDlaRUtPVktQOHBwZ3VFNmRuMjVYUDJEK1dBY2N4VWRYa0RLZkxPbE1DQnpFS0FvVlV4VkdNRFFOMTFYREFMMlZZK2o1bXFINCtEclh4TEJreG9GelRhdUNGQlY0bWFuYVNBRm5nVXNlMmFiV2VYdUYrendEKy9iRDJRNjIvWno4UG5VNVJiRGoxRTkydXZBSmVudEg2RVdYYVZaeDhBcER6b3F1bzZ4TGtCalpPTEsrTlFyREJrb0pXUGhnZ3hQK294R0JGbnNPTVhDTmwyMlVHKytpLzBJeldsM00zSEtxLyt2ZnhWOXI4SGNWRG9HdTVicnBHSU1GNDBCWUJ6UEZkYndRMDJvR3dNaDJkcktLblZjWEdCYUM4T2hTcGRVcjVYRlJ6dlhqSWIxWVNJMWMyK2JBQ1dzeU95NXZSVlZ1RW0zNlR3bDZuSWZxM0M4KzZIbGZmak1XamxWejJYTjJEYXhSNkU2aDBtRDRvN0tZbE5DcEdYVndob0ZkblRmRnFVRDdLS2ZrT0VEYlo5QTUrdjFzMkQ4OEp3N2hudnRHc28vemZYdDFYUi9ETitUR1h0NGpCU2luS2J4dnp2czI5eTQxeXdRL2FBN0Z6bEtZTnZVcDZPbmluUkNIbUhzMUpmOU5hcUZZYWdPaGl4cDBJRWRNQ05NaDdQQ3hCQmJSL0IyOFVCcEZGMGYvWVhYOExZTHhOM1NEVjJJTmJMVyt4bG9xUXB3cCt2c0RlSVozV2Q1b0l0YW0zbDVmWi9CV0Ixc2s2Ri9OTzVOR2ZMWFdEeVkxVGh0M0FKQURWdHg1YXZyZ0VpZVdxNE14RE1CVXJGazdHc0pXM3ZtbzVjUlBBUHlRUThkOTR2VS9oaU9WK0x4NENWSTBwUWhxeWE5cldmdFNhWE1KaTNMVUxSd2psQ3hEeTRwaHJBTjl1eG9vSHVXdkhISlR2Nm9SbUFZeEZHTjlRM09BWE5VOFBVMnNWaHBCVGx0bDBtdmZCWGlkdEZLNHdMeWM1Um5oVkFrL0pnN0RhUlJZS01LTzQ1TGNmWFYyRUJPdlk0QitDWGdKV25Rd1NVN0RFSUVlR2Vma2N5WlF2ZUdvOFEwZ2k2ajdtYU1mVW5vQ1gyVUxkTlBNeW92ZVdtQ0l1Zyt4Q3NsVTd6Q2F2cWJvclgxT2V4QVFoTjVyMDVKV2JZR29NZnBBUWhzRHEyc1BsdWVnQUl3N1hNZ2VoeVY4K2xxQ3RpWnZRTFBnSitXd2R5aUVGL1RyWlJzQW1LTXNRalpFVDh3NHNlV1p3RXhlMFNmUks4SDQ4QkswZkxTZ2xsQXhBaDJ4WDVMYWI2Qm1wcUpTUEJQQStvb01PL1BjblhEUHU2Sm8rL21LT1p4NkRrSzZvckhHaGJOK3loWlQyeHlnYlFzSkl2MWFwV0FzVnFOcFpJMituSnJWdW5LVXQ4b0JZYUx3bHlBYml5aTFRZUtPNnVRTmtUR3hsaVdxVHdTSFlCZThwR2RrRmZUcjNlMUNTUkdRa1J0R09OQVEybFM0UVBTeC9CMjhVcGNQYVpEN0dIVzd6REZYWW9aM3YxRlFmK1FXN1VOV3lYZ3VjbWlSSmpaRythWUtSRU05UVdCcUZPOTI2WnJwQ3gzS3plQXM0dXFqbWRBQkFNWVoxRDR6SmZkZlJYRmNlL20zOXk0emhRQmJtMWQ3Y3hoYTd0bUVYVG1BUE9JYmRGRjk2TFpaN0JKZWVUamZYak1XRGxOWFN6ckRENW5hWTNVWkwzOVRTRGVkdHl6QUllY3dBeXMvSlFzYWF0MGZPdTV2ODhzSzFFQ2FpL1ZkT0ZRSzBZNXdYUnFnNkxPdEpqZlN4SHRlcU1NRkFjMkFCTlVXN1ZGaW05VU80cHkxOFFRMlhGTk4wamxRY0NGOHFDRWVNdXBMWWpjTHBNT0JhdnBMc3JHcEhGQWlvZEltamJHZ011OGJLZ0o2OUhDTjRlRHdkcEpOMEgvYUwwdEZVOSsrM0orSGEyTGRocm1tQ1BGM1NvbnVScmlhNXJLU1R0dDlVQk9TdlZFRjZiNCtYWU4vbjAxZ1E2MzVTcjQ2YUFNSmRvbmQ4NzJDQ0k1SW4rZXRCS05Lb3Rlc2FuTG5RY1oySjNEUW5sV2NVRGZid1VDUVpKVHp3MXhERDA0UkY0ZFFsSU4waVNKR1FsR2w5UmNvbXh0cXlBV01vV0RNOTJ1UDN4ajc3aStXNXRqUkFwNXdXUzNaQTRpMnBoSlo3dE9BTmI4ZmFrU3dERTA1cUFwRm9WNndlS3JabWFZR3VxbVpITExROEdNTXNKK1U1YlUxSklkdEhLVTVHZXVuQzVLRnhPUy9STnlFLzh4MFZkRk5FMUVMR25ReVFRNjRXSTBHZkorZ25lSGc5SGRVYlNmVWdBNnJGRGtxam9IVjNiWVZBTlZ0Qkt0ZWdSbTFEbnVCeS9iYnd2L2pxdHpldjRCVDZQbWl6SU9BU1BtMVMrOXdqTVlSY3VmcFdlQWtEZUtXMlpUMkVyQkRCRXdoOE8ydGcrTytpV3FlQ1N4YWExVU5XdzNFV0lyNktqckVBS3hOTTFRa1Q5ZUF4WWVRbWphVTJBYUFFTDNGZHhQd2x6ZVlOczAva0VuaW1qNmFuSUJVUXZIcW1ZTDFkOVFvQlVsTXh6RmJQUFExVU4wekFObUR2djBCYzdsRTN4V3VVN0FzWE9aRVY3U1duSmJlNTFmRjNYNHAwNnJVZGU4T25JTGxwNXRzWFFMTEo2aDV6VWd1cVBVdFVHdXR2bWpmTkx3TXFwMTZNbjRvNEJsN2hENUNqQksvN1Q0b3ltZWM0TUNDd0x1U3dGckJxVGJ0MUlqS2I0ZFJxakovTFZ3MDFSUHV0YnEzSVUxY2hMbVQ4NzIrS0hiR2ZaTHJxK2pqMDVNYmdCSVB5WDV3NXY3VDd4SHdpaTVXUlhtSWVnd2RHaEtFK2NJWnZJOGYrMEYwM0NNdFZpeU5Eb2tuZnBVbkJPQ2VIS01zOThtOUdCRDFJZkhnTld2Z2NsY2sxd0c5TmVkUVVOWE1NZTJxQ0dLSFZVOCtLUlh4ZklleS9JdndXamN3ekI0MkxsUVBibkxobFh6WllPMnhZZTdXRHBodm4rUjJDbUpKNTJCUUl0SCtSR0NaMGEyTVV1VXNweVcxTEd2YTNaNGNjWUFkbEZLcytzV05MWExzTjBNQy95ZjFXaDNzMzVmQmI4Wks5cXJmVkR2cHg2N1E3UUtJaTRZOEJGNnhJNVF2RDJlTGhJSStFTWt0a1MwMTVOMnpZOHp5YUpUQ1Z3VjFaNXV2dWtHRXNRNTEyczl6VXF3UGNZcGF1aEo2UkxtR28vVmRGZWE1YmhEMUQreW44elZYelArNjFISW9Fd1hnZkxudmYzZDdCM2lQcGhyazRQd1AvMzV2eFhldk42a3dWTm8xQ3ZFRFNsTTRpcnYyVE01V3IyY052ejhBM2JseXVJYUI0RFZnNkgwbk5XRERUaXkvY2Z0TDIvMHphRkJsRm9ERk1ScUxMV2ZFbE5NMTdPcHlPUTNBZll3YVlDS05FM2QrYy83Qi91cWhKKzM1UFJyeWdzWWZ0NjNhbkhta0g1Qzh6Qkd0Z3VEaUdsTExlTzhNZmtBazJRR3BaZHRQSnNzVGQ3YzErSFdpRTZXcDcxNjZxelg2RnRwci95MytZZWd3WjhlVHBFTUtDcmlnM2N3MFQ2Q2Q0YWp6RFNLTHBQWEMwSkl5N3EyUS9yaHhXcVVBaytiVi9sY1lkT1F6c0xGSUUyc05DNC90cm5RSU5hRmdCOFhvbWRadzhDU3FiUDQ3ODlHUmszcjZpTDBpQ1E5OXVNWGZBWmUwMFVyZWdBQUFpOVNVUkJWS2RFR3ViR3d3M1ZBRlI1My9zY08yVHNkWVlsdVBzZEJhRHY4TlZWOWw3OVNQMjc2TE9leFZFa2p3RXI5ejU0K0JGM0h3dmo2TTJWMEhidkk2YnhRbUJxNURWM2dVM3gxVTMraUhYNDRXMk12WFpabzgyaUVaUThiRXFvYXRGdGE2YnlsbVpaby9ETXR3L3FxbUN4OGxLVjlhemlFRkxLY3RPYkhNN2JEU0haZVpIS000Zk5ZaEZpZm9MMWZPazMwS3Q4amNHUFA0SXd4SlNGZkhsNGdFWkJKREFHRVVUNkNONHVUcVg3Tk5xWVB4N0hyYXZYc3FmTVhFLzF0RHcwa3kxRjRxVENQSzdGOTRKNWVuV2I0S3lVdTRQOWZNdDZ4bThTWHJoQno3bnJEdUdkUkFvQ2VWOTlDYnYxUFcxVlBjeTlZTTZPK2FxNDdIbjMrUmZ1dEp2OCtodnRKNWxmdk1FMmFielpFT0lvaXNlZ2xhTXgxOHF4d01VQzRJYmU3WnNXellYek85YVR5bjdMdDB5YTVGVTl2UEZqcXBMdTh3OEVTMUM0cDFaYkduS3ByTFB4TXk0U1lqbzBrcHJjU214TmNCWndLZ0haOFIrMGhKVm4vanIvNXU5eS9Lc3F0N2RGUTNTZCswZi84SVViQ0VOSXAxVUsrSElxZGdkb0ZFVENZeEFpb3ZnNThqNTZ6b2djbHQwVWI0dERIQ3FBbFpkeFcvZ1picGZjZVgrUHltV2E1c3VvWHhORy9LbnJidXZkK0RWVk5USDMwMWdaNkxRdEpuMzlQUEpNMk1yek9qd21ZZ0hQTW5MNmNPVnZDemJhWEEyV3hIaDJrVktXbXpKdVdHVGI1czJWblYwVFB3L1BkYzZDRGx2NTZJbEVqRUVpSW9tUXJMNVMxblEvOTkreUNsRWg2U1RHVkJaSUs2K291UmErM0o0WW14RUxXb2s1TVRmbnBjbTlnQnFObk11d2xjODdXeWdCenpKeStsNUQ3T2t0UHNzMDNWa3grZGc1RnlsZHVXSHEyK1NNVGVzZ1V2RHB5aTQyN3c3Z2tyc2VDMXY1NklsRWpFRWlJb21Rbk03elJmZ09MOEt1eFlxb2d3NVNrSUQ0YkVNVXdNclhiUStPZGJrZHNUY1Vvb0NleUN2ZTJURjgxZXdIVXp5NlhOaktaKzFWSWIwbHREODZhdUdXWm1pOGtNNVl3N1JWNTBYSHU3aEk2Y29OYWlmMHJlbnVLWGl1N0k3WEFRVzk1VTdzWVNzZk9aR29NVWhFSkJHUzZyZTg2KzdqbUZ3R3RSQTMrWEo0K1pZQUVydHZzTzNMNGptdysxWjFBeXpaOElUZGF0WXhnYnZmbWdLallTdWZzaFlNZkFKZFRZR3NickpCS3k2a3BYMXhwMnR4MmVSajUxeWtkT1dHLzJ3WGZPMVJwRGlqenhVOFYzYXhlU2ZBejdRbGVNbWNLRkJKMk1wSFRpUnFEQklSU1lRa3VoM3VQaHkyMUEyc3krbmNCOGJlRnNEdzZsQVJxSzUwRFFqcExTV2Q0NTVmUUU3dWRadHZMWEQrVWw4Vms2anFyaWpjcjFpbnZNQ2RZYnVDZXFkc3VQQk5ObjdPUVVwWmJ1TFhFT0NOcnd5dENjcVZYWHptNlFVditkSWtCc1JlWTBaWSthaUpSSTVCSWlLSmtMaVVJcm9QSzVkUkplTEoveVVvcmFwWTFPQXhUNGZjUE1ITDc0b2NYYWRVREdDS0pqQTNaWVlaMDVmaldVZlBiZGpLYlh2akorTkpQR3RjUmh1cWU5MTFqVElmM0tuVk5VZGtYS1NVNVNaZlg2TWZST3hnNzNkVjgrWEtUaGZIeUdDSnNjTEJvTkttUFpTRWZmbW9pVVNOZ1plSVNDSWszdXVJN2tNUWovSTZXcER2VTY2b0pOTVJMd2FWTmtVOUR0VHQ5MFdiQ2t6V1R1WXRiMEsydEZmRlBPeXB1MklvN3RyUDZTNXdaOVN2Vmo1dVJSUlRjclZsc3pFdzd5S2xMRGYxYXdsRWlpMjgyYnFzdVhObHA0c0haN0N5bEJGY1IvN2FUZUdFclh6RVJDTEh3RXRFSkJFU2RUU3ErN1BzWmdpWFVrYzY4VzFsOWwyUjJWcmoxZlR1Qy9mMThxbXJBbnY1UEtFM3c2WTQ5azJUVFJ4QzFKMzI4MDdvNi9IamNnZGdsQThOZHA2U0R4MDNwbkwzZmdJU0xsTEtjcXZKczY0cFdwL1BxNTlySUlaMFpYZU1ibUJha2g1SS93QlZZaGRVM0twYUd6V1J5REZJUkNRUkV1OVdaUGVyNjdMTEpia05zaWpmN1VVSXRVdFZwK1JwVU42M3ZYZGV2WDBzc1NmMWRrYnVPL01qd3AxMHVZUTdVc0lVaEtia2xvZDR3Z0xYZVI0dE05aFcwYW1sbXk0bTZiS0x0TzJlUnVtbVI1UVJiNXpUNnhyWUZWSy93a1BicnV5T1F3eUxVTFpKQ0JpUEZicnIxQWdxN1lpSlJJOUJJaUtKa0hoSEk3dmZrVVlNUi85elFod2w0UXVtcGJYUCtTdTgzUDVoSUEyS0RQUUZ6c1JlYzNveHZpZkhQaVZXNy8zMEY3dll2L3lEUDd2WEVOaCt2Y256ZlUwN0dMS3JScEFIY1oxMGMzUGkrd3o2T1ZZbWdKU3UzT0JMTmpsWHM2UnUxbzZDSzd0WWpFc2duQTBKbmRZL3lxYUsvTDEvK2YwUTBKMy9jTytHYVd6RVJMcDZCT3hEMjBSRUVpSHhqa1YyUHlkL0ZZSjMzcVFMa0YvWjArK0FGL2piNlhoaitQbEdQSGg1WnRkNm11QnNVVzBtMU5UQmJDck1JbHBYcWE0SlZIWjFGaG1FVXVuTmpOajUwOG1FdmZKek56WVhnL01CcEZxcWNvTnprVlpYUGZET1dudUZydXdHYzIwZ2NEWlhwNmM1RlNid3FvSVdqOXh0cHRMUkVva2VnMlJFUnN1Wmh4ZjAzL2cwTC85a0s5b3M0UmRRK2Urb1kzSjhzdVhocDNselJYZE5VN0VHaEV0eFVpOW5aTlJHWm1qTjRxTm1OOGQ2NXkvZStwS0xXQmZYVmR2NkYrcWlBSHFXbnBYVG5vdEs1b2R3NmhmcWlxTllkeGNwWmJrdDZnUForOW1MckNWaFFIYXhHSmRBNmhNN1Z6c0xwQUk3ZitIaWl5L2VkdDdTNHhFVGlSNkRSRVFTSVluK1IzZmYreXgrSWVrejlwTmFrdlI3SjN5RlV0c0VsaHM5UkVINkdZQ0x6QWxHTmVya1plYjRXZG85UDF5QkRkeDg3YjlteWVDZUphUDgrOThGQm5yWC8vaG1oaHdzSmduWUhhVDA1WGJIZTVWQUh1ajloTXJpMU5HU25TbU5sNnM4bitEd0NaSGxBZkNUU3lRRnp2NzZPcjkzby9oaGp4Qkw3anIvd3E5YVJ2MnBkL3V2dWRONjlyeW10WTg3UUpUanJ0NmlING9YbFovTGtKc2NheHRxZU1kUXBIMVRsbnF1NEx3VEVwT2NnelFPdVJHZmp1eGlNcTdCTHJHUGV0NVhHZnRSWFJLZG1Wd2ltWEFXTFJTN3RHUXRidXp5Q2N6UDBPSHBYdS9DclMrK2VENjR4NW9xdTdPdnNKcGZaT2N2dnZnbHR6bExSYXM2bmV4bld3bmFkWkRHSVRmaTJaSGRjVHVSTDlJSENucURqSHlDaVdUUy9ZRmluUW9jVVF4RUdDZEExNnhUeDhuR0NlM01KREQzQWYvd3A1WlRKcGNKa1VSOUdCVm44bHVtaVhqSUhHa2g0bXN3bVROeFF2QkVBbGVZQkdZRGIzOU1PUHVOeXhQTzRBbDdKeEtZUEFtb04ya21qN05Jam1idGJiQklpSlBDRXdtY1NNQ1ZRTjRjQ2JzVmsvcjB4MGwyb1NhMU15ZDhuVWdnQ3dua2YwbFQrVDg3MElhVi85enE3Z0FBQUFCSlJVNUVya0pnZ2c9PSIKfQo="/>
    </extobj>
    <extobj name="334E55B0-647D-440b-865C-3EC943EB4CBC-6">
      <extobjdata type="334E55B0-647D-440b-865C-3EC943EB4CBC" data="ewogICAiSW1nU2V0dGluZ0pzb24iIDogIntcImRwaVwiOlwiNjAwXCIsXCJmb3JtYXRcIjpcIlBOR1wiLFwidHJhbnNwYXJlbnRcIjp0cnVlLFwiYXV0b1wiOmZhbHNlfSIsCiAgICJMYXRleCIgOiAiWEZzZ0lFRmpkR2x2YmlBOUlDaGNZV3h3YUdFcExDQmNZV3h3YUdFZ1hHbHVJQ2d0TVN3eEtWeGQiLAogICAiTGF0ZXhJbWdCYXNlNjQiIDogImlWQk9SdzBLR2dvQUFBQU5TVWhFVWdBQUE0c0FBQUJUQkFNQUFBREV1SStQQUFBQU1GQk1WRVgvLy84QUFBQUFBQUFBQUFBQUFBQUFBQUFBQUFBQUFBQUFBQUFBQUFBQUFBQUFBQUFBQUFBQUFBQUFBQUFBQUFBdjNhQjdBQUFBRDNSU1RsTUFNcG1KSWtTN1psVHZxOTBRZHMzMVNwRjBBQUFBQ1hCSVdYTUFBQTdFQUFBT3hBR1ZLdzRiQUFBV0dFbEVRVlI0QWRWZGIyeGt5VkYvdHNkZS94bXZMU0NSSXFFYnN4Y2RnZzgzaGtRQmhKUVo4WUhvUURvN0VYZmlRR2dzZ1JBSm9ERUtpa0NLTWxZK1JQeVI4SVlrZ3MwdTl3d0tSQmVFWmhWeFNKYzlia1lFSVpiVFpWWW9YMEFSWTBVZ3lBVXh5eTdjTWV1OWJYN1Y3M1YzZGIrZWVUM3pQTGF2UC9oMVYxZFZWM1YxVjFYM2U3YWo2RzFkbGw4Y0wzN3BEOGIzejdEM2QzZG55Rnl5UGtmbFRsbTE2bWR6R0hiMmNoQm0xVDAvck0rS3RlYWJwOXgzYkd2VUMxMVpGWnM1OHIzNnFKdURNYVB1OW4vUGlERmptNk5jU2Z3dlE3N0ExV2F1bktYNDVYT1JmMG5NM0tkR1VZNXlTK0xOYzlGOTBrRXZpLzFja3NwSk54ZG5CZ2lETTVuQjhjb2RpdnN6ME96MFdiWUR4RndXeDZjL2NDN0hWWEVtWVdtOGNyRjRrQ3ZvQlVCWUVIc0JVdFRPUTVmYUd3R1NuUUxLT09VV2hKaGNpazg4T29OZ1lDdmVFRjBiNEcydGlUdGUrQ3lCaStMaGhPem5ydFdES041bHArYmpsTnNSNGlTSUowTmFGZUovV1BNc3F1VTRLUDZVeEJua2pJNit0d09DdGszU0VBYzJ3TjlhRlA5bmRZeFRyaW5FMEVJT2FMU0VlQ3NBN1RSUkxnZEd2ZjdFYTdLd2xJTkhFN0w0R3hGa3huTFZNV00wV3JsRmdaSXJ4aitjV0U1MElNNDh1MjJKZXE2VWhMQnlOdWtHaytYU3BKN3B0VGpJak9WL0VxNFpSeXUzUm1ic01xbTgxWTY0eStFZ09XT25XaGIzdUFDajY1Zk8zS3YyeE5ab2NiSTlwWS9SakI5a094eklCK0FtWFRPT1ZxNVBURGNkRm01eldkaFJIQ05zdXppemJhL2FBb3dackRPcGl4dkRLNmlybmI4TE5KL2xLNzlNODUxcnhrOCswWkZvZG15TW9sSEtsY1dUd0xjOHBoN1RWSmFFdUdsYVVmVFVtUjgxSzhGTC9qQmdwWE5kaXRiblF2MEVEVFNQeVI2K0Z6SHBZUHl3VmVCOTV1bk1ib3hHS2JjcS9nNFUrK09aUmh2Q21jVm51amtVcDkzZERGN3lhK0xxYVE4K2x0OVNzSjhBbS9ucnIzenZacFJ2eHUrNzljMWZpeTVuelRoS3VjYWJ0RUMyeHdvYVJaWGM1WlBEb0dqM0JFdCsvWXlUNkhBL29TY2gzNHdTMVdQR1VjcDFidUw0NzJ3MVBaeXU5QU95SUkwOGk4cFNlT0pTbnZ6OFZFamlabTVta1dFL3ZSbEhLTGN1TmkvQmpIdVprV3hBVTV6WWdMTnU5ZXpZUEhiNGRsN2dHVXZ0ZGk2Kzd5Vk1FSlhoa2R0SDdmSVVVek85R1NPL2NyMEhFUjBjajMwQ01waVlKSXd6dWxPcjluUDl2aG1xa2F1T3djMnJsZVhwUUZwUitOL25yVStSN1JVd28xKzU5c05vRGtMbUpBVkFjVFBmUFAxUHViOFRlUGluWVRkTzcweGJhcWNXbEk4YlBxWFdwaGl0Z0JtOXlzM2hJcmtNRWUvNkJEU3dkZWZZYUhyT3FEWW5KamdNTGsyeFAveDY0RFpNaU04Ly9odS9KY3NIdXo2c3loUjd2NEFadmNwZHBwQUhVWE51Nk4xam8wK2RtY0xtSjdITXBTbWlsVi82Rmw3Ky9McS9TME9yRTdoN1JWVEFqRjdsV3ZSWlJKeDdzN2FTbjhzcUNXZnozUERISmY5Z3BmeGJLVCtoQzhWUjdGN2RCYnJ0L0xzVGx5SUtPRGRLR3MrQkkvSXBWNDZQZ044WkViek44Slh6UGpZMjh0eStrVlVxZE1kcVQ5a29EOFM5Ymg0dEVzUThsR3gvZ2QwSWEyV1VtNWRYSTgzYzF4WDk4ejQyMWlZS1FPM2NBMVIyWmoyUTIySzQ2d0hib0lWSm9yWWlMV0pHajNJVitkS3c3WGw1K05xZng5ZC90YTZHdFkrTm40by83NnBYL3VlWGhsLzV1RUpmL3ZEejN5UHI1VTkrYS9pVmZRVXU4Qno0QWhESitNV3VoMnNyWU8vYUVudVlrSmY2RlMvY0FsNmVKR29yeWlKbTlDZzN1RW1NYTlsVElVNUxKN0Y0b3g1Rkx3aFRQaTNGZUV4Y2R6L2VXY2FHeGlINUM3SS9pdHJESkpaU290Y1JXU2VRb2szdzhEbjFUMGtaSDlTemJDcjVWejZPeEZrZVViVGthdWxEd3VsbWlxTllFVE5tbGJ1VXZObm9DMWZnM3hRbjJGcmZHU01CTWtaTUkraWllSGZVc20vdmxtUHhSL1hvTldXdzFaUE5CZmw1VDMrSVRmbmNGRi82dUJPR0FMVHB3bjViREw4ZWxmdSsxOWNiUHFCRnJ5VWU0eXFxUWE2NWtiOWtySkZsbzRnWnM4cmRUcjRpT3hTT2YzOU1ES1Y2ODVpOGoxNjVjdVZKYkZjOEhqOGdHU3BZZlJ1VzdLV20rRVBxK2NsME5iUnVVUFo3SjFxVit4Q3AxUmIxRmltNDluWEpmMXdNRHdBckRjU1IyeFd0dWN2U3hWQVNQejBHTWZDb1dndHc0Tzd3UlRKVmozTFY1QTEreGZtbUNvZjlkR3FxeDFJQzY5Z1lIMFJneGIrbGE0bEhYY0lyeDRuQkNLTUo3WnIvU2xEY0FoYit5R2twY3hMRVJYQVN1RzZyYThMWDVXRHl4MnJlNVhoTHZORWxUQ1Z4ZFBtSW1sYTVISFk3MDV6Z3NsZnpMN0liTThxVjBxaTFBOGVwUjBDbG1zNU02WVZVa3cyMm9lYnBXNG9OUGsvWUtrY0plVXZHaVdXNlVzREhRSmRUVXgrT1dmSUpYZTdQRld2WkVIcE5NY1YzQ1FjRW1HUFhQRGp2RVdoa01SSWZwcEd0Y3B4QlBzeDlDU3RKNGlEWDYzQXZZc2FNY3ZJS0J3UEFTbHh0N0wxdE9leFQ2aVlWMi9WQUNWSjVpRnFQSDBDcWVvNVhwSFdYS1AxdGkzdnR2WVNtd20yZWdMQVAzdkhNcUZKWE9PYTVvYmFjQWtHWG83VGVTYTZnRnRnbjVYQW5kWVhwZTFiVkdvQmJTZDVHMXhLTk9YTE0xZ1dITzNXMndwMmVNYzBpWnN3b2Q1aitaZ3Vac1c0R0hTaXpZRERFUVpRK3MxcVRGRzR3dStPVDFXTkNRa0gxRG14TWhnYXRtb1llbzVabzlPTTJ4aHhSYUJVNFpVYzR3TGJtRHVGazN4cjdOUjNzMEYySEEyOHlpVEVua0Jobml3eitjdGk5RVNLL1pNRDU1OWN4T3dmNVdMNjMvMUdVVVM3ZVMxaGhTVEsxc2RCdlNEZ2tUSjBxT3piT1NZTzMyUWJybXpXQVNia2FSUzFpR3l2YUtOb3hDTWw0OUxNQjVpTUtEN3NwUWNOSlBlRVZrN0NPL3AxRWxncEdWZ1V2WlBaVjNmT3NHWUdnSTlITkRUTm9xN0lqQTNZQnlLSEhEZVdpcCswaVpuU1ZXNUFXQVdOYzNiSEYwVklOU0ppR2IzYXVuSmVUekg1ZEFGajZhMjRzRkdRekEraEZTMENwVnpHelpyUmFqWUhoTHk4YUxGVnJPVnVqWWJqanUxUXBmRzFMSWN2UnQwM0xyWEdKc2R6STRTeGtQNTdjQ050bFNMVjIzUUh5MjBYTWlLbTFsTnRSMFFST3hzZ01ZNmZla0Y1Z2JaSklBQ1hPRmZVVnFzRmNHb0FBZXBXUXFBQVJEbzVXQnpDVVQ0MWF6QU5MdE1sLzFPeGtGNXFZN1lOUXZnV09NWjlORXprOVk4RTdhSW1SVVpNRlY1aEhUaWtPazZEcG9iZEE4QXR5aml4Z2JxT0lHWEdTUCtJRE5KVXljS1BHd1BDd3lrUXQ4VG1KRDE5SjRVNld5bDA4TUhQMGtBVVM3YXM2eklpUENXaUd3VktmTXFyaVJDRk0rNndhSDBvczRENjBCNGd3a1ZCRWpxclpDM0dzNjVrS2x4Z1pMNG5iQUFlblZNT0VocUoxaHpLZ1dkQ014MnlJWmUxSVlTWmpZT3dkcFZQNXB4SjBXTzJtSXV4dm9kWkxOZ0RCNEtITXhzQWVmQ09TS1NNV3d6RjFVOUVwVTlLYzVtZmJyQ01pYnhnWm93alNJMDdLOUZpelpxTnJtS3BZRWtkOWFZYm1IZFdybjRNSHVqcXVBay9XSGRmdjd6dEZNNjdvVkFLekwvYlVlREZ6c0NrTTBXZExkVDliUncyNmI2WUEyQXQrTkMwSUZDZlI0aStnQlVOdks2aVk1dkpZRVNkUHg0d2RMaU9raDB2YzBmNkNLTmk2c3htaFpVbU16M2NSMjBvZVV6QzFNaXdZNEZ6TXFEY1ZCS25wWEEvclUyODMycGxkSmlaVkt5cnBVZkNPY1pNdGxqT1NmMHRka1p5ZEJCM2NzNUZIY1FwOE5xM2RpTlhDUEJuNEl3cFV0emlyV0hzVURrM3Fsc1JSZzNTVFZ4b09wcmlmT2RkKzBFR2hKanhWbDROTEdhb0U4TjBjcWRCbEhMS3lxNFpaU1F5dnFZSnBVVDNZZVRvM1VjaDlWMVMyQXp0bUJVaWRVdUtxU1dzUVBlNHFUdE0rQnhZTDdDY1d1R0RHTjdHZjZweTNwU252UU4yU21NeTRIKzNvRmExeEtiL0xsQnU2VzFjUXBuV2RLcDBNVVFyWTVXZ0RXano1QmN4Vm5zS1FMZVd3akhoUk0xMWhKbEtrN05nb1FkaDBTbTg2V0d3clBNcjlVMC9kTVl1QmgwbU5PV0hGTnVPTzVhWmxlcnhxbnhnNmx0bXR3V3lKeWRQY2lkcGJGZ28xdkdiMGVCWFhqSHhPcmZvZFBrUWhNMXJLTmQ3NGtpNFlUOW1sWnFwNjNOaTVDb08xanROTzhzR2JHaEh6bTB3bkprR2RadWowYjZtZ3NTZW8yR2Jzc3pSWW5uTHVSeFVsZjhMVVdyRDJPTGJFWk1idDVFckRSdk9aY1hoazQxRExOZU9QWWtKODVmazZweTFrUmt1NXpwN2hHNXQ1NlFqdFgxVS8xcSs5dFJ2bWpJR3RObFI0RWVVTHlVRWdTVHVTamhZM3RNR2RxR2JIUmx0RzdNYjdrYndpTkN4akhlc05MSzNaRWtzekx1a2x4N0FkblZtUFZYVmpvOVU1c2xIUWpEYzE0M1VlVE1BMU5SUzVuQ09ObEZTUVVUeTBRRzBURDNyYWpSSkdWVzFsSGc4SFBKQlpmTUliVnFaS0cyWFAwRUxrKzVkWXJLU2VNV2EwSlNaZnNkMHkwMkxZeGo3Ym1tNVZPNGRNbFN2WDQxSTIxUzZpWTZBNXphZWlRbEpiVC9heFFNVUtwYkh5dGl3ZTBpd3JuYWQrV21iRTl1TnVtZ2JZY2FLV2tzTXpvQzB4bWZHOTN1dTBwajZQZVpnWTBEbVlrU3ZYdm1wRW9WMlVUalVkSVRkWkQxWDVzWkhhMkoxNjFnNVpuZTdpMHZudG1jUW5PWjBUWFlGaTNlS1FqTHVHR1pseGNHVGFWTE8ycTkxbFNTenY3ZC92UGVqWFdMQ3dPVmd0K0oyNkJRaHFESXBrcWt5NVJTdmhyYW5VaEs1RTdBUWFVdTA0WXlLcTZ6WFE1NmNKSWs1MHdseXBpY2JHdk9sVDdSMGpEbGpQUEpPd3NHaHFadUhJYXhzdUkzenMwUEdwQUIxWjlLeGhTU3p2S1dLdmZEdVo1Y3lZbUNxeWRxV3BBZWJXaXBpUks3ZG1IUTViT3NKaGNUbFRnaGRQeWppcGRERHJ0aEsweW8wRSs2YWVDR0NGd2JFVkRNL2JNUG1JOGhaRFM2dnFKYjFzT2pKU3FOVDN0d2srTnFpVzBHVm1TU3pONkxmWDJ1aVZ3Rm5DTlJ6d2RsaDlFRWFGQ2JXVFMrTE9sZXRiaWgvcU16OFdWeVltNkplTC81akkyRS9NK2pOZE5HdmNVVmYwZkE3TXNSRVlkU0ErU3o5WWFZaVJKU01BM1NPWnEzQzZLK0tMa016b0dBMFJmcCtOWlZWclhHSnBSbi9vWG5EeU9vdUphU0NRakJ6S1lMbTFJbVpreXBYRkZ1ZGMwY2NHK01WTXBJaFRrSHEzbWw3RmRUYkJvcy9kVjFzMU1MTjZibExzQVdHenNocUxVZVZGaHBaV2U0YWZkS3FXakZrSGdpMnltMldTUUN5SjVRY3NONzJvYzhMakZiS1lVSFU3QzgyREZERWpVMjUxMk9VajdXQkdrelp3N1BzUXVZbVRyWkFlcjdEK1NNSEVxQzFoRmdSdGk0UXRGb3hLZ2xMc2tuYXlmTnpndXZVdERsSXNTMGFuQ2FaWWpQVlJ2TG5Fd05sZ0N0Z2s3ZEU4T09KSWVvN2sxb3VZa1NuWFlENEtRMENYMUFCd3ZIeUs1b0FIeXlaWEpPbk5JMElUSFNNWDVJN0FBdGhTTXNMWnBRc1lOWFhTUkpXb0Z6eWVVdEVGUE5jRWM2T09qRWhMOWRaUFdVSEVrVXk1eEVDQzZpTjIwdzQvbkk1a0YzWDBqZFpvbkV6UG9FQnNOTXFWbmVRTXVxZzRIMXV4OFNtWUVXUlhwUnpwelNQT0gzdG9KeS9NMFRpU25malIwM1dFWnVXcDBoUGtXalpVSzdLUTV4Sy9LNHBzR1QxbTVKKzFmdWdqdTlZSXFmZ0tOdHFNQ3p3ZUsvVHNzMm5TOW16bktJaHJ4c1VuL3RTSDZrMXhqSEtyVG5hRnVWYkJ4SHBWWDQ2UDVXdUxJeHBqTHQyd08wbFFiMGpid3NaNzFFbkZYTmRnYnJZa1NKNVc5bEd0U093VU52a0RqcVJycUN3Wm82L1pEb1RRVm94TGdUZXc5eW9rdm1sWTRYZmZ0S2dHbXRSaU5TZHVoOVh1YThkamdjYzNYRFBXL0Q3QmEwYWpYTXZ4T1VCWCtSYU1aQ1I0OWFRckwzKzNDWFE1OVppTlpFcnB3eWtaT08vU0V3VVQ5dG1rRmdIbHdGUzdxSHBlcjZjSVFROUUyRTJEYU1rNEYyZXpzcDdKMHlHS2xrVnlnRXRXRXFQOUxuUWZHYzVXcmFJRHZBVjJHaFgzdE9QMGU1c3dvNXkrdEJPNWhKR1lFY0F1ZHZTalBxM2NPbzgwMUlNYkpSVWhVTjBsRUpWRitmZlhBYmxEcmRveC9hVDc3eUYrTHRNUGxMYld0U0ZPNmhJa2p5SGR0TnFReThMK1VpYnRtdVJocVkzcmFDMWoxTDlmaytxc3NubXA2QmMya004K1lOQ3ZKYWowaTNLaDl5VGRYL1FJZzhrMXczajZFMUQyTjJOR29wcU9qcnJ1U2tBMC95ejRheng0eVhUdmFCQWR2cEpVaGU3ZUdCaFZjcXBIQ2FnY0d5L1psM2tKSEJxWmNYbFlUekFxTW5xcVlIZGJ4VkprUXYrWklIRDNpaXNna204dHU2Z1VidGl6cWVRamRDN2pZOFBkbmpnQnNMVkhYVWxwbVhpRkNWTnFwNTFhWXNTSndlZVFYdC9FL2FJM0EyczUvbGl4dDU1aHZ6NW5rY2hmVTl0aUlKcC9VV2VBdExxUmpSZDBHM09WdXVtdmROcS9memszWUxvMjlQYisyV1NId2d0dGc2eWgxdkNHZUlCbWRROC9VTEJrOTJXbHB1eUpGaHQ5UldMWDlpVE85RDlxeGpCZ1lpNTFmZ0xteGVhczQ2WEdnZUhlTmtadlFqVjdSV085cGFpbE5qUnBrcFhsWjV1R1BxMWhBZjlsQnVnQ0ZxUnpjcUhqMisrRVVHOTJEUTQwc0xkbjBqVkh3bi9jb0NVMXFkemkrenBFSTc1NWtIYVhQL3BFTENHdlgva0JBa0hMWGRuMUNaSDhRaFQ4MGpHNW53TUpwUmlJcGJ0dzBrMmI2WlMrVXd3VkFsMlJLNXVERHJ0eFhXT25SQk0vR3RhVzBqSStLLzVOeHVmOWFKWHZwOWhFbmhaMDQwY29qSHlZU3JmWWZBUk5keWo4cUY4M2NlUjZUb2cvZGtDWkp0WnhQUU1jRFNpLzU4cWZmVmpPOThsSC91VHhaQWZReXdiaFpGcGYvY0h2LzhWWTR2M1ZsNjc4RU9jbmxjTStUY3JWdEF1WmlTckpURHduSG14RzBjODF4WCtrR0s5aWYvNzk0Tk9hVlVmVTU1b3ZxK1ppREZYTHozSXhJTlZEMVkzOGRYT3VxWElmRFoyMHNxRjloS1JNWlB4QWs2eElidWJsMHVDR1lZbGwxRlV0TFBRaGVROVdwTVFSL2pndFdSRlRlTko5ZXRobC9hWktlZXd2K2JzTWt0N2NCalNtUm5ja3B1eWxtTmgyOFpGRjFUTklndms1K2JGRGwvTE9hN2YrNjlzdnhkcjRsL0JwMWExWEFMcW1zcUsrRUxkaU1kUW5tWEpUWEJQM1FKdVdyNGtUOGNBMHNRNnU0ejdzRzZwYk90cHQzUUoyekxBMWZMTEtxdlROaHFhV3lKajhoUUVzbTg2anJ1bTBVcmgvT2ZrR1JXZGVJUEhKUzBMOFBsWXJTZ3ZxNktqTzBWQmZqNUY3L1BCM2RSMncxV1FlM0lMN0cyV2EvNlRBQ25zcDB2cmdyM3ZIRmtGdmVQMlZGTy9XTmU1cExPVXNFcmZ4b1crTFYvNGkwVkYyTGI0Z3ZseG5TQit6LzRURDhwUHg4T2NaZWhUOXlHY1l0dWNQUHJEZXdPcWlHNEdralBXVStxdmZlbjZmTVhML3k0OXJ4bWp4eWM3SjYxOVBLY3J2di9idmpOaXVraDExR1I3Wm5VbXJZWVZ0SDBZUWJPTTRDQTJaUU5GME1XeWMyV0RGSWNsL09uU1ArWFNBeW53eFR5cmRhL0NydXVpSXo3bXNtRVNBZ3lldDkvYkNLQnpsd29ndURGYk5KSis1TXZWMXhKQ29jMDZLazB0dklaUi9wNlBOZU1QcVNSc0xqci8zNFFUQUtsc0JTRUJ4bEFzanVqQllQWDcza2lOVmgxLzVJUGQrS3djL3IvdHZmM3Jjbi81RDBwTEhJS1QvOEU0SUZuM1BiTVd2TUtJTGc3VnFwNnJqNUNvSk94ak9lMzNoT0E2VDlmbi9VTzFrUEhBUTN3MmljSlVMSXJvNFNCT0lQKzhFcTVXN3MxVmpoODdWaFVzY3hzRlZMb3pxNG1CVmc1MUpUK3haWWxlT3JlYXBOK2FudVJ4M3BlQi9TTVR0NDIxWE9kNzNkcWlIeTE5ekRGN2RuNjErWmV0NFB1Vlk4NEhIQ0ZlNUtZYzdON0tGMERWZmRqTEhjcUM3bWw2ejA1amEyMkdlMzFWdWVxSFBpN0xqM0ttTmtzUDlwRzNlZm0wOGlxd0FQUEJieUxFalZMZkhkcXRPVnprRmYvczhHNEVYQUR2bVhsd3F0K005N1oybTNvdE9UalVGNzlLSVcxMlhsYXVjMjMveDIvT0JsMTd1UDFOTVBsT1lxWDdWOUIzNjlJTmNEZ3lOcm5MVGozaHVsSjJnMjVoTDZSOW5VbUltZjhoSHRXYnpYTE92amFZWVJMMit6U0YxbGN0QnY1RGRZYjlWMFhOOEwvMVYwRm1YY2Yrck5tanNTNEUrMVZVdWlQa0ZRMW9XTHdkSTFMU3YzaGFkMDBjQWh5bFFEZ3UrRjI5WXY0c3hXZ0JIdWRHSUY3bW5iMSt5ZVVXZGQvemJjdm9KZ3hmNTFJRHJCUzl5ZnE4ZUpJcXJYQkRSaFVOYUNIakwwUy95Vm1wNmpXdUJwNkhwUnlES2MxS3VtTkJaNmxydUVYQTV3TkpadnNVaEMrb0QwZUtzUm5NNEwrVkdTelJkejdwekpNeHlxUVJsczFtNndwQis0SW1oeUVEbnBsd1JvWDIwaHptcFFKbi9VUUFmZzVuQmxtZWZTcDJmY3FjOWE2VjNqK2RZL3NMNC9objIvbGg5aHN3bGE2YmMvd09mWUpsZGtQdGh0Z0FBQUFCSlJVNUVya0pnZ2c9PSIKfQo="/>
    </extobj>
    <extobj name="334E55B0-647D-440b-865C-3EC943EB4CBC-7">
      <extobjdata type="334E55B0-647D-440b-865C-3EC943EB4CBC" data="ewogICAiSW1nU2V0dGluZ0pzb24iIDogIntcImRwaVwiOlwiNjAwXCIsXCJmb3JtYXRcIjpcIlBOR1wiLFwidHJhbnNwYXJlbnRcIjp0cnVlLFwiYXV0b1wiOmZhbHNlfSIsCiAgICJMYXRleCIgOiAiWEZzZ0lGSmxkMkZ5WkY5eUlEMGdYR1p5WVdON1pIbHVZVzFwWTF4ZmNISnBZMlZmY2lBdElHWnBkRnhmY0hKcFkyVmZjbjE3YUc5MFpXeGNYM0J5YVdObFgzSjlYRjA9IiwKICAgIkxhdGV4SW1nQmFzZTY0IiA6ICJpVkJPUncwS0dnb0FBQUFOU1VoRVVnQUFCY1FBQUFDN0JBTUFBQUM1cTRBT0FBQUFNRkJNVkVYLy8vOEFBQUFBQUFBQUFBQUFBQUFBQUFBQUFBQUFBQUFBQUFBQUFBQUFBQUFBQUFBQUFBQUFBQUFBQUFBQUFBQXYzYUI3QUFBQUQzUlNUbE1BcSsvZHpabG1Na1NKdTFRUWRpTEl3SllKQUFBQUNYQklXWE1BQUE3RUFBQU94QUdWS3c0YkFBQWdBRWxFUVZSNEFlMTlmWkJzUjNYZmZWLzc4WGJlN2xxUVFBSHhMQkk0b0dEdTZra0NoU2cxSTlrcE1HRFBVdWpGVHNyUlRDVW9WVkVSenlhUUNsYVNta0dnRkFWeFpwR2hZaGRsenlJTVRpcUdXUWd4VmFwVVp0QVRINUpSN1VvNFJXRUlNd2o5RVNjbDcycDJKVC9KRXAzZk9mMTVaKzdNM3QyNXMrKzluZTQvNW5hZlBuMjYrOXpUcDArZjd0c1RCQk1WdnZXSjc3L3E5bWNucXN2ajdldzNQN2Y3eGRaNHEvRFVEOEtCTTRMQ013Y3A0bkdIY2VDY0VPZkY4OE13Zk43UmN1QWtpL2h6UjF2cGNhNnRJVXJCTjhQRjQ5ekZxNnh2TTkvL1pDakVUNCsrMVZPRmQ0eWwwbkhSVGRqWXMrSXZnK0NyNHBLRC9yNjlxcE5LS1RvV29pbTE3Y29qQTBXK2RQU3R5Z3JSR1VldDQ2S2JzSzFGc1JqTVJpeS9FK1BRSUdNaG1yQ0xWeUVhUlB6bzU5VXBHRWhiWTJEV3VPZ21iT3EwRUJ0QlRZZ1hMSDVaaUpkc0txWFlXSWltMUxZcmtNeW1nUGw0MU9FMFJId2N0WTZMYmtMK29QcFcwQkR1ZXJNZ2hMUFV5V1J2U1VocUtGcVU2RkJVbnhrRXpUR1pERU41dXdBUjd3ekZPRnptdU9nbWJFMUY3QVpCVHJpMk9EcnFMSFZPQ1pHUTFGQzBLTkdocUQ0ekNJcWllL1JzT0J2UmRPblZQeTY2Q1Z1WUZkaGl5RVlzdjRZUWE3WjBrOVQ4NkNGS2RIUjZ4NXhDN25LNHhlZEQ5OFdueCtGeDBVM1lRaUgrS2dndWtweWI4S1JydGNDSWdab2ZQVVNKams3dmVGUElSR3pGSSt2cnpIOFlUMVhqb3B1b3RUUFNLUGxFeThYK21Kc1NFZkYzMFE0V2p4QTlXTkhKdzU2TDJJcVQxLzgwZXd4MzRjNVFldkM0UU0zN2NMUWN3QmIrMHRIV2VIeHJnME5sZldqdnNMMy80bEFFbnprR0RtQ05mL1J1OFRIMDQwb2dDWCtPczdTTWFSRld3OHN4WUE4YUt3YzJ4K09nSG11YnIxVGkyN1R6TXl4Z0RLd015L2Q1NCtBQTNGaWRjZENkUkpybC9YaFoyVzhNVENMWHh0N255K0lXSDN1dkxrOEZ4ZjAyZHRycHVNVXZUKyt1MmxvdmkxdjhxdVhXOElZWHhONXdoSlRjNHNNcjhibFJEc0F0bnY0cG9XZ1ZrNVBhMStzZHB1UVdueHlXcHRCVHVNVnh3dG1ITkRnQXI3ZHo0aXFHb25lTHh6Qmw3Q0M0eFhmR1hzbUVWSUNUdk1QVmhYZUxINjBrZlBuODNpdURBRzd4ZFZYdjNlRnJxMzFOZVBEYXY3Zkt3RCs1STd6dXIvZG16NzBzdkMxU3hrWGYxZWgzbmUvZThINm42TndEWGRRY0RZKzlMTHp1aTUwb1RLYW1IOWg5QmNlbUh1aitrc2FZZStENk94bDQzL205VjB1OElFaEc5K21YaDlmOW1pNlM2ck5mWFR3WVpla3d0M2p5YnZZUXBTNWtIai9mZmR1UDNNN01QMzU3OSthcUM1bTRlT1lKMGMySlB3cmdGdCtTbmYrZ3VNNDVrUFdFUE5WL1Fpano4UnRDN1BhWjdZK0ZLUE5DSzhqb0F5ZG54TFdTaG9PZWdaOGhaMnBCWGRNRjFMd1k1ZmpkSUIrS0Z6cFJLS2ZxM1JEdERJTEhRaFI3cGlVeGlnQ3VJZnBSb3YwckVwYUlidWEzdVNPM3lDTHAvYzZHUWdlNzVIUlllc0xtaTY1VUd0SEtFM2ZUSWFvcFREWG9vMmp4SlowT2drZkE4WnpZclZySTVNWGE0dGxPOEpIZFZsTUl5ZkFaY1dkUU5oc1RPRzJ4UlV6SnZqV29rNW8vSjE2L0dzeUVSdU16d3pEdjNobk01RzROaXFMS2dLQVlnMTRXdjlvS3Z1SjhDRk43dGpQVnMrejZ4MklYYXY0M3cwdVNqUHQ3cmx1ZEU3dXRZRHA4dmdNeTBoSTRzN3M2U3lUT2lIZTFnbzkyVzF3Z0NWMk10eGQrSTVodnAvNDlCbVpERTNUelhaWXVtRnhFcWhyRFBoTjMweVdxaWsrRjRpMWcwUDJXTGpUTUZ6ckIwL3NzRFd6dHh6SDJxTmdseVc3a2k5cVZXL21ySUZnd3RpUytkbHRCL2hTazV5UzVYTExzZHRtT1NHYW1JZDRLbkxON3NFSFhFWUdsRUlOK2hzZkt2TjNXbTZZZFFEMnd1Rmp3UWRFdFVleU1HbTRTS244clAwVXpvZlRiejdhQ0FHU28yVUh0VFVFUVFreXpid0FzSzZlRVJIVHJZbzhJWkhKeXFCQ3RkTUxNcHk5Y3lBcngrUXNYTG54UFUzUlpPb1g4Q3dVaDhIdmhNeHJCZVNidXBrdFVscDh1aUovaldGRjNDZ3JxN1FTNUdNTlBXZWI0LzBJZjU2bVhwNTdMS2ZXYUNTRjRwNHl1M1piYitpY2g5ekFnSWNZZFFzZFhzU3hoRkErQ2U1VVhPUGRQdElpZjZrUHZCQTFwUmpUTXR5OUVFMS9HckJNSkdUQWJMTXBZTWE5QTl0SFlDakNSL0hSV2JvM1hCWVFieGRIWWhsZzZ1OWVDdUt0elpFbm9QcXdOcG9xMUpteFZvOGJRRW9jOUdJUm9wV1VwcUE5eGl5ZnVaaC9Sb0szdHl6T3FVNW1DY2dSUHk3Yzhhcit1eXZJMUpaMDQ0S3k0Y1lLTzhTK1lENERLOG0wMWwwbTFpbzNDT25jVEhzWkYwMStVelhNQ2IxYlo4d3E5Wk5GWHpyNGdDelROQkZCY0FVU0pwY3dycXJ6NWE4dzRrQm40bmFjUHdjcmkrYnJVVUp2OE91Zm91NEtpdUZSRTh6S2hPcjJYZ0M1R05vMHZoQk9pdzg5VWY5cDZScFJVejBSWkN1Qmd2M25pYnZZVHhmc2hqZ2JCajBQVnFYdk5NWUVzcHNESkRQRFAzaXA3bnROK3JzcUxBR3liL2VXc2ZGdWtXNkM2MzZQa0ZPV1dETWNxQWhZeUJUSkRxeHdyOUtFdkY5YzVKNmpvMFROTlgzWmh3NG5xa3dIVHhCckhub3c1VGMydkZMS2o5Q053TzVoWVhnSitWdXpDTGdvdzdOanRtWVF1QnVNRzE0UzFoWXJJWkRxL2FKRkxpRm02YVZpS2RYWk0vMVNCeE4zc0k0cXBRVjYraFErZVpLZWdlOVJBRHRvNjRyWnJJdUlWTFpPWTVKUmJ2RUZTQmhGUS9ZZDNBN0VNaVNNT1FldjV6cFZNdkMrMU9JU2RJWXZOOTZNL3AxLzZ0bjdWWittRjRDM3NxSnFDb0tETm80SjlOeVp6Z2JSMzNkUWxWZFkyalE5Z1V3TmdkNHAxUEJQUVJaT2xOTkRBR0lPSTk1eUY2R0VwcmRtZGdZMG1PeUZ4Ti91STR2V3NNeUY2VDl5cGlsWVorUFI4WWtYY3ZndXdneGswelhPY09aS0ZaUjBweWltU2M2dzhPUk5SZ00zTUI5MjlDQkFDSkVjYWdlZjYwUTArS3Vvd2RvVW9ZR1pZNGhSK0lMVnNYeE4xZzY0emd4cmhaYzFMZzVRQTBGNEhNSlFUTkdueERwSUo2R0tXeUFPVHdqazE3OGhVT3I4OVp5RWtTN042OWtJZG1JS1dCMVNWdEp2OVJQSE9Xa3dVU29RWkFXMnViSEl3NnRLQStvNDcyQWhWWU56aVowZzZJVFg4Z0d4TCsrVTA3VWVEZFhwYkdzSnNSTnl3bHF3T3FSeDcwY25TMzFMTWJHb3RYbHdIWkVHckhzVEwybm9nOUQ0UllBczdOSEtDaHFFRmhSSVBONW8wU1A3ZlNvOEVkRU50N3BDMFVabDBBOXJ2U3BSa3FYdHRFSHE5TXFES3BOM3NJd3FHS0UxZEU5Sk9na3JTbnBXZ3NUT2d2dU1PQmpQV1ZCOFJYYVhvQXZFSjcwaXhDMXFXbUxOQUFnM2h6T05CQWZ6VVBBT3VudlROcTQxQjEzWUtXVVNTQm5rRWlDWTlLSmc1Z0laSzFDTkIyVG5nT2VwUnZsSFNWdERlc2dIelh5TThkbDhNcHd1VHhsekJ1MjFpWERpVm54NDdoRDA4YUtWaUthcW8yRjczVnBpMG0zMUVRVE12aVcwcTBhNmI2Ulh6NG1KdlJST1NEdVdNUnIwRlA3alRsUjA4b04zcGdRQk5zSTRIVDU5RkszaEFXS1pzQkdCb2hRN1JrY1ZpME0zNzFVdXhhYTZ2b1FXZUY2c2FxU3pnNW80R1hnMUFUcHk2WGdwbTZPSVgyMWd1a1lEdXRpVVRGSXlpaTlZM1NzcTF2a0NIV1FyYlJMRVVrTGFleWZwcVNkek5QcUk1TTJ5bVJMY0t3bVR1ZFZRRnAvdFZoc281NWc5b0cyV1AyS1ZlZlFXZGh0Z3V5cjVER3JZUXE2L2hKMmROTzdPMDRkZTFMbkZwUFpybmFDODZ6UFVsaFFNcXNzNXo1RW1EV3FZSGg3SkZ5dnhIRFRUUE9Tb0ZhVjVTRUlqUjg4RXNxVzhRWDFkQWVpU2dpM0dWVnlVZUhXZ3hLSVREUEhwYTFDYVdicnEyeVdDM2VPSnU5aExGckdZdWV2cDJoMXFOUWFWTjhVekRjSmx5SmloQWtyWGVoS2YySmU3NXh6dDQxSVNvY29yczQxWEVDR29zYmFRWHJJVVRHdTFob2Izb20vYjlHaW96WHdJZERES2pSVUdJUnRPQU1QMmZrUUhaV1ZUNWVJSFBCa3dEeE4xeSs5T0ZSYVJMeklSbWpBK285ekRnQmNzZEtzNHNoZUltUnNvdytMUjQ0bTcyRXNXN2xDOVExMEhXa0liY0cxRUNCbU1DSW1VN2VjS01OckpHQ3pldEViTFdrSUNWWUJaUk5UTUdvRDNNZ3MxQ3did2U5QTNGVHhmTU1ydXNNaUR0Y3RVNGhQR2JRcFJVTnFSZExRR2FydkRZM01GME1RR29taDdMbWJYSWtGcm5QeFlmL3UyZ01oVTc2ZzFLem5HVlk0d1oxV0lRbkVqaWJqcEUyMzEreUt5R1pMNnJXZVhVTVNIUm5KMndqUm5OWFRmaVkxMHJVWnUzYU9RYW9xYW53NkJ1b0tEaW1zaklhQ21ldW1CMjBteXBES2doUTBpQitoNU5hMTFDREpSN3g3YkY0bThiUFUxR1Z3L2RCWVprdnZYdjN5dkVIOW95QTJNNU1TQlVCeFFwMjJacURPVjhsY21lNWFqR01jK21MVCswbXk3UjBMNUxSUWVOemdmQmR6NTBGMHpEVlVON3NpTE9oRTFtOUxycFBUU3RVdWt1RXlITWVZMlNNMkpUc2RNaDltQWNZWExSQzFhRlFlSnNSVFFvT29xbVMwaFgwL3VFZjFLRGFtWk9zVzNSZWJ4NDdxaFVQMTBVVmVHRkg5a2lnMk1hdSsrcFIyZHYwYUk3MUdVbVZJaGVLQTkxaXpOMjBtNDZSTjEzS1d2RXZLeEQvUEg3M2xZZnh6U1pCaDNWc1FYWGZNUk1ycVo1bUNIR2Z0bTBLSTdrdDUxM1o1VS9xRHJvN3BHTWJhdGZnZVJzVHRRZFFxcFJmUSs3VTBXRFE3Yk1HUGN1OWxDNlJmaU5iN3p4blgvdEgvMVB0OGpnT0E2V3g0YlhkUWFVaVF4MWlZT1JuVGZZU0t5WVJFd2thVGNkb3BCMjh5NGxSVXlYNHNZYmIvcnNoUjkwWXFxWUVCQTB0NnNVcTZiYlZ0NGg3RHNhM0RUMnQ5NFFvcHlDZFhJWXR6aVhjTkNSWVd6UHVtczVJME52SnNIVFlyd2x1c2JlSjZUWm9EZDB5NkxHdlN3eW5DNmFiRHJWVzBVcWFjZE5wT25WN0NxQ3piTU5uUkh6VE54Tmh5am1UUE11SlVtOFhiTklpcWxrTWtDYnpnNElKTTkydW1uRTBEVXJpaFlGN0Z1VzZIZ2R4c2tSdGVjZGROZjJkRlpJdkgydmhRMFRneUZrV3hLTldRT0t6dW9wZ3lkcTNNc0N6c2lNb1J1NkdqVmFReW9wVkdsR29pYVl0Y3pqYmR5V3pvaDVKdTZtUTNUYmVaZVNKRjZkWXpiR1ZETUpJQ2dCOHlvaWMydkRhQVJ3Ymt1endyRjVBVjZUWU9oTDQrU0E0T2MxY3NTTDdoekpnTTJvSENHRXVXREYyaVZraVVSamtPWWxCU0hiczhSeDErWlhtZnZRUmRFVmpUbU9weXVpbW41RUFyTjJhYUx6M1dmaWJqcEUzWGNwYVlHM2srb010OHdzYTNNMjZ2TjJUek0zalQ2UHVNWGJ4dkFqbitHcUlybHBCQjhBMTBRR3Q3Vk1PU3NrSUtFRlZWVVljbUVJS1ZEZkE5Szhyb0RXOW96VXFuS0gwcVdKcDZRUXgvS0l6bVpjQmRoa0hLNjBBaGtxZkVtNzZSSnQybmVwK2dTK0dBVTJsbTVlRFVUYjFpYUZEcld2QUJwU204NUZPNzlDQmcyS3RUWm95YXI3V3JNQ0czV0xWNnhNWWZwYzF2aGt5QnNEMGlWa0VhSXh2TFV0QllFWXFGTXZUYmRXbFR1VUxwa3VlbFJHNmFlVWNpWXRUUkVUM0pLTzA4NjY1cStCdVpHazNYU0p0dTI3VktTMis0VGVyV05DNGtWcldFUVVqMk02NjkxMmNNU3hlZkdPdExVQnFMSDQ2bGJhSStnQitOOVJQSzFZS2VWVEZKb09rVGNudFFieHYybGxFMktneEtSb2ZlNjZuTk8rR0xvazRocHpMRThNNDhVZXdwQzNOUU9DOXYycFNjUkVrbmJUSlFvdUxFZEpJWGNuQ3BuQVZOYmFEOHFNL25DTDJJREYyaEk5MmRwNFNjYjRnNGk4aWl0cmc3YktnV3NtWFduUHo3eUdzVnpEM05yMkFWNUZCL215SW93bGV0ZGNBalJmNElKRGZsQlk1N2JOSzNXV0NEcHpPRjBZS21idTBDV0N6Ry92L2lvUzMzeWcrOHN0QXp4a0JNTnZxNmNvbXRzQnFJZS81MVo2MEdReWFUZGRvblZyd3ltYWFNVlNIL2xIY2pldjRyWGVIYjd1aDMxNXh4RUFWdXBYQVg2c29Zc0Y5Tjg5Q2VJdW5CU0tRbGpHOHpRYzAxQytlaEJBZEVqYUNZcmdvTVA3WVU2c0tvZDFUbGRFZEU1UkNZaWxRYUx5Y2NHWlUzTGE5bkZ0ZmwwR1Zzd3d1bkh6eGNXOUJwaHhUdXk5ZkhRTHR0WnZPaW5MVG5iYmFQbktrbTV4NUptMG15NVJpUHRpaEFndHVZa0prWkRKdlpOZVYxdmNWaGp2Y2lSUzYyVk1ZT1NYVlBWTmZpc1pxU1R4Q3JZa0hBSzhveHZvdkxpS1JOaEdIcFN2WHRSZ1BKRHRzQ2xMT09pdzdUVU9iSDRhRWZOU2pTbzYvS1pSMmt3SHVzcWVKNlJaRHllUVZHWk5aQldoQ3V4RE4wYnZCNDJ0T1JCdjRJNkdzeU1iNnUwKzB3bk5wWlpQeTI1dmE3N3p0Mms5bll4TW5VTzdHU0hhdERPeUlvaHhudStsalU5ZG0yTHJiTGVFT3dDa0p1ckZPR1pwdklxcTZsS1JUUUEreWNtdXZKS0VPMnY3b0c1ZkhLSWRJTlRYV2ZsZWtyaWswRjlFdEFrb2dvT3U3QWFDS3B4WnFiQlJhNHRRRi9FREM5a1Y4V2s5S0pDbGd6T25nSTU2UlJoalZHc2s3RU8zcUljSEY1cC9CeDR6YUpBUUQrKzE2QWphU29UWXdSUFpQa01vMnUybVdwck1NeGY3NkNmdFpvUW9obzNiN0VxSldMM3MwSDZxaWtSdEVjcjl4Y0s3eWNCMHVlM2dIYTlveGE3ZXBQMXdRaXJKQlhOUWJ0UG9jL0orbU9XZ1VvUDBnUXBVaVZZSFVQN0UwK3dXYzhsQmg0ZGhTWEVPT091SW5wTERRbjArRjFZcDEzeExSNG5neVJnUmg5Mi93NW04UDdnbW82N05yekkxcVVGMHk5YWtSNG1MMU9rVFA2VUdoT3M4WnZFN1VuQU1EVVZIZGZ1azdIWlJEUUcrenFPL3BxVGRqQkJWQ1VWdFBpelJEclRtRnFDWkhMMldiQWVuMHJxMDVtbnZ2L0pSdEs3cWh4VmxqSGdhMUNmeG91bGh0SHZiRGdMbm5Ba1VMZ21nbkhhTlp5T0E3bHdFT096Z3gvV3R1eHN4MjNLTzVxK0NTSEVUSGY1MEowQnhNNFR3UnNJOEVZa0d0RXMya01hYjl1T2dFMHJZRGZKK2REZnRmRVR2ZmhrRk4vUFVZbW9BaGt3dlBVTTRZY1Q2bTNTQlNMZHhHWVNjeENwOTB3L2pKKzFtaEdoVVp6OEU3c0NzYytoZnBMNWxBQWEvcU1NRllYeFp1cEhIOFFsMVVaTDlLa3RiVVVvZXZlVU5odFBsTzdyanNIbTFNeGRSWWg3ZllZSjVYZWxiYUEweTRaWEFPdWdCWm91U0lsT1Qwa1ZmRlFOVjB1RnZtVmt4S3lROEx1NjJiRUxIdG8xTmo3bjh6UW9LaWxXTm9KNzcwWVU0MkNJUGR6c29WdDhpa2FBQmhDbUhBQ01FVEd4U1cxc2FrVzRiOGFMTFptSkMwbTVHaUdKWTd4aGFHZHd1U1RyRE5pTlRJSDdOWXNMYWxQMnpkNUtaVXNjeGduZXh5UDJDeExDZ1p0YzRDZk5XTWgrdm15WTFEU1M1cGdBUkluYktBVkhSanBBbWlKUXc1VXZ0NEpySWJTczFOWjZqMVRCQXRVdWcwNlFmZGo5V09ZS2ZtWkRlVVc4b0d4LzhRNElGa3hEcXJrcVdKZmFqQzNHUS9RYjZkSTdIU3E1RHZWb0JZTDd3ZGtubDBMOFk2NXBUbWthVHV6Mm5mSlZadVdxZTFST1J4bExQcE4zc0pXb0YrbDVXRU52NnpZRHVCNWhmcHpDR2E5SUlmNHB2ZE95cCtSZ21DMnJrMTU0cmtvck9pQTUzRXFLL3poR0lqN1RPa1lKcVgyWWdyd3p6aU9aS2xBYWNIcENRdTFqNWI1SXFqS0JqWWxidk5vQkNwL2RLTng0aXFIcklwRWZBbExIT0VmeTB6Y2pTRUhwbWhSb3JtWnhaQURnbWkwSGRsMjdieW1DWlZwaEJCdE00QmlWRlJ3OVJtNEhwVlZoVnFHN0REbWF1TnZWRTFGTmwwbTVHaVQ1a3RkRTV5VWlzOGx1SzlKVEFDaE1hSEcrd2J2dXVNby8xWTF2YUhsTmlxMEphZkZZTFZrT3lBVHl5b3JUZ0xObEQwb0lLR3lxUlJiVDhFaVNyQkJhdU04dWk2TkwyUk1aSjFpeEZpUVByRjNUa2hTRElxOG5XSVBZUmFRNmplaE4yQU1hYXVKN0hFL2VzMm91NSt3MWZzcXFIMHNXdzFBMzZxUFJEekwrRkJxV3pGcUJhRGh0T09aT0VvckVRNmZhMm9KbHVSbHRMcG8rSUhLU2JVYUtZaERaa2JUTTVPWkZpOUlNTkZHWUt6L0x6SnlVeXdwYzVQaUUvYzZMYlFsZXp6OEVDeFV1dlNBVU1kd2Eva1V6Mk9zZkFxemdHYkZ2a29XbVZMZEhrSzZ4T1FMenBabVI1U1JPcGEvMEc5YXFTZVRwTHVtYVc1MUdrNjJJZFA0b09mZXhaWmFUM3FhdndlOTQ5QnRQenAraGR6ZENOL3lwZ1hOa0pXZ1Azb1J2Z3d0WTF4bjFRWGk3RThZVzAzR2dZM1NYZEV2V01kdnNFVDJWdE9aWFJnTFJoaCtmSVpOMk1FZzJhaWhGVGhiMk9yUFpoSGtvNEx0VGcrN1VsME5GVXFuSEgrOUVVdHdUejkrOVc0VmNRMWJsd1MvVjJPaFEvUy9BbkJjbWdETEFRV3pwK0dzcjlIcmJ1QU1HMTl0WGd6OE5iU0xsZUNyNmlMQnNISGFMN29pNFo1TVRxZE9OTktua0tDN3g3dEx6VEhjN1ByQWJCYnpYRXUyUytmZk04MUdEalhwb1AzeDVNbXhVdTBHSU1YOXFlSFVxWDFwUjcxU0Q0ZDljSWFHOGRLa0xMbklZYzhsbHgzRkNhUkU1MHBodDZMSVBaRzVtdm1vbm8wTjJNRUtXL05YZ0ZoditmaWIwTlhXdER3T2MvL1hpNFc5SVFNZzVOdGdGZUNaRnZmZUw3cjdxZEZGaktZUjdlYTdtMmZGUjBReVdkcU9QckF2OXJJcmEyOWJvVG9KcFNDZFFDYU1IejRqVVVvL0FVL2RNR2xjVk4rdGVxaGFxTERxNnVNQ0w5UEl3S24ybXBKT2prTEIxeTFvb2JRMkgrL3FmbjNjTUJ0QlA4WDJyd3oyc0NOTjNIK1BqMm9ZdmEveHM2R0FyeFN0VVFlamdHdWdNOVJCU2p1NjlVcE5zQk1Wdjh1a1k2ZERlalJPa0l4QzcrQk1YNW02YTVuT2dDOGt4VlY4VnUvNVpONmRnMWJodTZOLzM5VloxeFpFOHNZQkMwL1pobXRkTjNoTmUvbnduZVY3akI2ZGlmUHlEZTluNTlpUXJuejE2N1ppdU8vbDNVdjdxOSs0VVdaYzdjb2Y1dkNzYUlnLzdFNnlsVGhjaGZNT0YvcVZ3cEMrNzdCWEhUMzNDYW9RdnhFLzdpZkJBOEdGNzNhaGQ4L3h2ZGxJcnZUL2MzKzJwcXBHV2tGdVBlVlBRZndqNGM3dDRaMDJ3R0hhQ2JVYUpnZjI3M3R1KzVkS2MvMVFzNUc3dmljQ1djNDVHMzRsSWNWeHk5UmxEKzUzRlZFa1BYY1lYRTVCNDF5SjFUeGxDM085ZU1STDR3MnBzYWJ6ZmpWeHovN0QxL1FCTFcvWmtMRjk3enFzOVI5TytNeElLREY1NzUvaWN4cStyRjRNSExIN1pFbkxmaXNMUkdMd2NEWUpDQ0g1MTRpa2FxdS9RNFJNUEcyODJCS3c2eUZOUWFhZnBQRWYrVlF6Ujl0Q0pRNUV1alVUaDRhYXdULy9MZ3BjWldJaHRqNDZaWEdkYXRyVlNvd2ZHVEg0WFFlTHRaZHBiK2tWYVNoOWlZb2g5RW9ockpQb0lFUkh6eENLcWhLakwvV2xXRXpjMTFGYjBTSHRGeldtbTM2RVNza1hxSVdxQVl0ZzVSekJRWmJ6ZXpnMVljV013N2t5VEdXVXIrSmRPdmZTT2IvYzdXZmNzY0VxRW90OExZdHoxR3krQ2dyWU4ydEM2Zmd4YmVIMTl1U3UyUHR5OEdadnpXdmtpREVjYmNUZDYxaTZzZE90VHNRZlBtdE9qRW9ZMFIxaFJIVlNXR3MzSlBaZ1gyYWE2WVFHN3hNVFptZTdSRklyZnN4OWV1a0ZOK0pOZlhlTHVKQVZTS1orSjJ4R1VIUis5bzVsWjhKVU9oUlhlTURjVWNOUk9EU1o0UFFqZjFIczJvTk5Nb3oyN3hOQWpGMHlpUHZweUhqeDdLWVh1MGtUamVibUlBZFFiMVB6TEdjK05WS0hGdHlJMm1HK0pJRG9CbDlmSEMwMWZXUmhobTB2eUFKcWNCem82K25KZHpmWG1RdFp1c2xlUHQ1b21CbWhLdjNmVXRHQ2xJMXVvVXNIQ1krYWpjNGdXOTBtaHJneVdGOXFkQUFqUHBXZ3BrQnBFWWFLUU9LdEFQYjdJNTJ4aHRoM3k4M1J5ODRnaWQ4MGpvV2wyTTFYL1Z6enc2b25SVWJ2R2MyZ09CbmJJWTA1TExCaXFQZFZLQkRpbU4yaldJQmN4d1plWWRsdGg0dTdrNVNGUENTSSs0ejlwSXR3N2JoME9Wd3pKOTZWQUZEMTRvSy80dUY1TEhEUTllZmx3bHNtUGxPWFJJWjlTVzEwa1BuWXZNOXdjbk9kNXVOZ2RwU2hqcEVWOW5FZW1qZGFlZE9qcVYybHppOTRLRGErTzBDdzc4N3JHV0c2ZGFtVXJCTFY0V3UvVDViK25BZlhNS2pMbWJBeGNLVWJjNDdxQUF1enRPdThZZjNVeGhIazNZeXRNdnRBaXozdisvZ0FrSmpBUHRzZmNVd1BQckwzeG1ITVNaNWpWZkdwbjBKaDNMTG83aU1oeDdOMDljMzRudkpuUm81SHhrMkpPT0w1VW10SGwwWXlxVGU2a1RUTmZGczYwME96QWlyU0k0em1GRU9tTXRQb2QvRHZwR3hLSTlhSFZGMWN1SXRCMlV5S0h3b1VQZFRSQXl6VlA2Q0NwcGM0N09MUjdnTGRFaDQ5ZTNrcmJ0S1BESzNldHUrc1VicnoweXorbmgrdlFWSEdaLy9uQkZaYW5MMTgxbWRPK1lUUE9SZW5Kd0xoeWRXeHh0ZXhxSHhYL240RzMwSllLN2N6ZDNyazQyRktOYlBkZ1RFUzhlYVUvZzBocm4rWXdqN1l1djdFcmtRQzdxRnE5QXhJL1daWHlGSFd1OUV0K1JiOU1vSElBT2pld2RaN0dMMVJxRjRJSEx3aTIrYytCQ3ZvRG5RRklPUUllNlBtSmFiYnJiK2NIODQ3ZDNiNjRhYXZpaURzNmphSmgrSUhMSDBwZlA3NzNTUlpoNzRQbzdPWDNmK2IxWHV4bUJ4SVJMWnowQzlnblBnVFE1UU4vOFZDMUJmQ2tRY2U4L2txTlAwSGMxeGdmeEdicjVXSDVXV1RSTjErbVhlVUowK1NxUWI3Y1UxU0sreUY1RC9LTkV5Zm1rU0dQQ3BiT2xVUDNEY3lCOUR2UzR4ZXY2bkpLczZSdENmS0VUUEswMy8yZkVuZmh5ZlVXMW9pM0JaT29zbW9iaGZGTW4rTWh1NjR5NEpHRm5kbGRuYVZpY0VlOXFCUjkxakNDTmlSR3lhb3I3aU9kQTJoeUFEcFVucUprdzdyN3JWbTBWU0xJTmNsRUpZUVVmQkMwWVEwWjVRc2pVMmRGbEhoVjhPVkVqWDliZTlock9aWWVZR2JKdndHVklXVHNZREdZeHV2V2tLZm1uNTBBNkhJQU9kZHpnV2VIZWJvTmJhYVE3YjFxdVNEUGhCbjM0b1hhS2NGcVByWFlTY2UxbXhPR1BQTFhyMUhNNWpaWkRtWVpZT2t0WFNOYnNnYXNZVENyb2crZEEyaHlBRGxVV0JTZy9FYjFqNGw1enhEUExwMTM1NW4vY3hDL2JnTSthV1huamlpK2oyR3RxU3FBRE4zSjB6TkZXYVZGY0tpN2oyK0RRRG9aK3pMUjc1dWw1RGpBSElKOWFCVTlEd3ZHWFJ5WkFUbUdZY0doenBFS1lzR3hhRE1QS05NK1JKNDJJUTdIZnlxQUFaT1hJNGJ2b3MyS1hqSERIcElsZ1JsdzRzbnpmYitaREh4c1VPbjNJSHVBNVlEaEFhMFhvVjVqSi8rWXU2TmovYWpJUXFWaDNZcE5GblArRUM4YUdSRnJRVnl4QlhOVW9RWW1xekd4ciszeWJzZ3BTNEdIYWEvOWdES1lzT09qM0laUWRFT1IwTWFpZ2gwODRCMGl4bXZCYWVRT2dZc2s4cnJ6VzNHbVRTcFozRDV0RFV4Vmp4dFQxY3RPZU5rRm1uZ3UzMS9IQTRGbkJneXJyNElrUXdWeG4wUEFmakt4QlFhME5ocGYzdVpQS0FYS0wzMGdoaDhnZlJyaUFiMG1OQmRFZ3ExdmVCODhmT0JGaVcxc3NzRjJXQ0FDL29QbXNmVlBQQUlVUzN5b3RqWnVzdnZJNmlybkZwWWYvbk1Bd0dSQnVHVjdTNTA0MkI2eGJmS1lvN09YdHhKUzZkWGZQczY5dmdhd1ZhR0kyV3NoTm9nL2RubFhtQnpUdG1tSW5vbFdPa3RwR0dlbTFtZithelhZd1Z4WFVQendIMHVjQXRLMjJSakxaaUUrY3R2STdxc0xUN0JldjdDQnByOElRWnA5elZrazJGSzB1Z2ZIQlpmblBuYUN6cWFnVFlqQ2RYQi8xSEVpUEEwMnRZRUVTMHFzVU5OR0h3OFFJZjRNMzdlc3JBQzlvM1k1RnBzYWVrbGNQd0l0b3pPS0NLanhMNnJ2dkZFb1UweFNpYW4zd0hFaVhBMFh0M0NPeU9hdUYyWitpWFJYM1NrUGs0eDNnWUV4VThlQXIrWlVmQmY5bTBDSUlqSGN0OVBpUEYybWF6TkJYZzVncXRnakJoQ2ltcnNaa2p4N0JRUFJod2ptZ3BTam4yaEJsN1FhaDNLeDJCV2ErcThTVnk4Q2FrV1doNVpkbExKaVNJQlRYOWdoYzZwZFVKaDdOM2xNb1VVeXpxTFVsUm8xNUVaOXcrVWIzbFF4RlQ0dHZ1M2YyQUNrZkJOLzUwRjNZaWwrMUltY3NjRWpSaWdMUHlnK3pjM2FFd0FPdXBSMDRSVk9mS2pBUTA5WXpXc3lMT0Y3ZmhBY2xRYlRSdm1ha0NZSWh6UXRBS0VlRkwzWU1CamxIbE5LdEdiZDRjSmJ2YTROeGJ1d1JmQjZYdDRWeXhxcVhzQjdNZFl1WlZvR2F1TWtBQUJTMFNVUkJWTXlMdUg1NWsvdFVza1Q3alZValZ6Q1J6VVVaOElMQVlYN1RaeS84b0dQeUVjR1NkRm1tNjBKYTRFZ3Q4QWtXckNHTlF3VWlaa2NPcGdvemNyanNRRXhKMmY5NkRxVEhBZm9ZMlZMYnRFNlVJSnBqY0t6c0ZyUlJqcFVwU3oxS0tET2RqeFJXVFJsb2ZzY3dCM2dncGluaUk1NERLWEVBRXFzOWc2QlljVkxRNkU2T3FhNXBWbzZPeG0rdlVENEdpSmtENnU3STZYT0xEOFEwMWZpSTUwQktIS2hGYklpeUk2UUxabDBacWNvNFZHQ3JteHVURzFYQ0FTMEQwVzV4TGd1M2VKNGorbWNncGtid1Q4K0J0RGdBYmV2WUVGbEhyRGNkZ1hWcU00TUFWanhiNE1qTFNGdW5iRmFpZ0xqV04waFp3NXhvRGNSMEt2SlJ6NEZVT0ZDSU9QZENSekszcmNBNk5ka3RUYmpGbDFUR2xOeWViRnRhZlc3eHFrT0REM0R0S0VBVU00TFZrL0RueFhzWTRwT0pPQ0JjRzRKT3BSaFRBeUt1eGRDaEJGK0kydEtFcmI2b01zN0tQYzJpcGRYbkZtODVOTmhQbmxjQUYvT1IzTTJybUJQdURsLzN3d2c2Sng1QzR3YUVNZXlPOXRmdklWY25COGo1dldhYVR0Y1pHck5sMDJwcGc4QSt3eVdaUkg1SlpXektzWkMxZTBGd21lU1IrZUVXWStSNkY2N3htSm5jT3dXa3RTMXVLeGpTWEo1L2FtamNnT0RQdUZnMitWZ1BCNkp1Y1hLRmEvdWFqbHN0OTJBakNkbGRsMUNJSEZRdWgvSWlQNHAyNXdmeXZ3SllnVEdpaGptaFJqSFhGQ1krZ1d1S3JiUGRFczdwOXUvcCsvUGl4RGtmRHNvQlNLempGb2ZuUTVzaGZEb3czMDhPNWdsSkpFTFQ3dlBrcWd5cFc3Mk96QTJ6RE8wM3Q2T1lLTTBMMXRvaXh0V0xoWGZUWEdHdUkyTEsvc2R6NExBY2dLcDJuTjlJV2ZzYktuM1pJZnRVbFJOQTJaTFFzaGtjZkNRY3dMYmRLQzN5enVlY3RDQXdWU2o3WFpic3hRU1VNYlAwUnh0ZEt0TzJoM0oxRWYvMEhEZ1VCMnFPQzRYK04xVGIzNzhSQkRETWR5ek5URTVLTmhSOVNVS2JSc1RsQ1JYZU9GcFZKVUwrSU9pRVhBY3F3OXdTQ3lyV3lKSGZoeEptQm9NTkkyZ1plQVhYNWVpVTgxSFBnWU55b082c0wzbnZSbXJ1S1J3cGdRWHQ2TjZMNmhzMmlLdVU5UUJGVlcyVkpSbUJmRzdJR0dZQTJ1YzhLUTE3d05ja1hQOUdNTWttSWN4WmlQbW10SDRhZGttZ2kvaW41OENoT0ZDSXFHb29acEVuT3FmSkMxaTAzcFVnVTNnendma0Q1QldPWUFUb1UxajBBVElGbk5BcWNZUzJka2lCMTVZNFdiTUdqTXlPeHp3Rk1hOUpJL3lwdlZXRjZSK2VBeU54Z09RMGJ5bHNJN2xPeWNvT2ZyYnRpWlBnQTkwT3dmbUk3VEpIeUJjajVYQktmNlNNYmFGRnpzT3hLL2F2WjljNFdUZURnWlA0aWNYY0JPRzZPM05vYlAvMEhEZzBCOGdSdm1KTEx5QzVUc25HRm42d3k5T2lCTUtVZ0p0RGhweXlJU3JQYXZPalloeDhCV1c5MTU0cjBoZHVHZEhoTXBIektwSktIT1pQU21TRVE4NTk4QnhJalFOUFFxWVhMVFhzeWJOU241Tm5ZZ3M2YjZaZ2ZYaktsTWlFYXpsNVo4cDhXTklVdGttd2FVQnNWVWlMejBxSGl2bU1VNlBoT1FBVHFNNkljL0I5MUhQZzRCeVkvdVAvL1Y2SXROajd2WC82TlZXYVBzWlpRbnliSlRWNFdQazE1aHA4bjdKRWdvRkNLdjZwUFlncGkvQlg3TmNPYzZMYlFsNzJPWHk5aitWbVJhNDJRZFZzbVVvYWRMRktIQ1laTUJzYXhUODlCMGJrUUp2a1c0V09vbFhubzFmVG9WS2xEZkVPMk0yUGg3c2xweTc0ckZlRGI4SnltUTRwK3g3dFlTR1VwcmdsbUw5L3R4cGtjcUk2RjlKWVlPK2o0NXBoMEFCTTF6WlNlTWZ3a2ZuUVAvL2tIMmdXajl5Ly8vUEhuMzc1ZVdNcWprenVXQkdBT090Z3Z0V0JpdDd0WklyYUxKbkw4Zit3UGxOMU96N2ZFT3JQVUw0QjdKeThZbDhoekJmdzk2TXM4NCtLYmtoT0ZRUnNicTdKbVBNYml3bmxyNWV1RHVweGkyYVo3WXZwZEl0TXpkZ2pvZW1RdjdxcHpQL0ZkMXJVZzh4My9xSkRUdzczNE5zMCtrY0hGYVkvbGR1OTdYczZwWjZaeDgrTHY3MUtpVDk1YjNqZHIwVnlwKzhJcjM4L1ErNHIzTUE0U056L3hnaU9UTVJpTGt6Q3huM0lVbG1LNGNraFFFMG10bk9Ja2hOYjVPbVhoZGR2WGJiZVYrUjY5YkxWZnlRVi85YnZYZ081N0tSVDE5VDM3d0N4ZkFyRTNyZFhUWUdLSjdFUEI4b1Q0aFlQN1hmYyszQWtRWFk1emhCTVVDNktnbjA3NlIySWduMHFaUTVrSjhRdEhqcTdhaU96RUxaS2RXUWlla042ZEVLZXdsQU9oTm9UUHhUcnFzL0Vwckw1dUdxL3ptU3l0K3lEMGphSGhmWkJISnBkT0VDYmhoTHltY000Z0EvclNzUHlqMHVldlZGcy94N2hhT2MrU0EzM1BQUSt1SU96WWRGN1EyVXdlOUxLd1htQ1RscTBybVE2T0lpWjJBY0NNNlExdkMrUjg5RERVWWZrd2hXOE5pVGJaNlhEZ1JOcHJzTFNhZEpZcUVBenJ5Y2xiUCtLWTBDSnVNM2pBYWpEd0UrcXJleGhPRDV2WkE2Y1RITVZObkpyeGtkZzB4eTYzNzhPNTJhYmVHU2Nsa3M4SmNSVGtOQ1B0WWJsK3J4ME9MQ1pmQldXVG9XWGlRcU1qOVdFVlVOSHl3TkRBL0Z4ZGk0L01OTm5YR0VjYUU3SWlxZTQ3eExTdkJoN2I0MEI5VVFXdkJIZHc1RXJPVm1lRUxjNC9wTWc2V3VBamw0ZWpsdEp4UzArdkE2Zm14WUhUbHpmU1l2VWxVd0hibkYxUW0zL1ZrSkhyd3pIYWllZkVvWVQ4cm1lQTJseDRDQnVjZWpvamVIMXB1TVdIMTZIei9VY09CQUhEdUlXaDQ1dURTZWVqbHQ4ZUIwKzEzUGdRQnlBV3p5ZnRNQlJ1Y1dUdHNmamVRNGs0QURjNG1zSjBCZ2wzTzhFL2Y0dWw2UlZlVHpQZ2JRNFVFdnVBL0Z1OGJTWTd1a2NKUWZxeVgwZysrdG83eFkveWxmbjYwckdBWG12ekgvL1hQZUdVbThCZkRUWXZVRitHY2haTVc3eCtjZHY3OTVjTlFYaGNyRUpBK1hJUGFINnRoRC9TZkQ3T3V2QmF6L2ZvZmpNZThQYmpLL213ZkMxVlFJNmdWcnl0aDg1Z0tDbllqZkx4ejBIWEE3QUxmNDg3aWtRWFh6OHZlVm00TzZOaGhEbmhmaFpncnIzcVhkWERkNGpPU0Z5QXBjY3FERFk1VEtMcjhoZmFPSGozQ2ZFZFVLOFJ1S2ZBWkJ1QlptaEQ4bjNPaEw0UVNEUUhaUk9tSkl0K1pJRjlWWnNjM3pNY3lES0FiNXV2ZHo5VDBId2xSN0JtZ3ZGejNlQ3grUWhyUVhoaEtvbWdWc1B2dEFKbnJhSGVRYTdYTnB2d0tVZnR3YkJ2eFMvSDRDeUhDWEZ0d1oxMmt3cTd2MFBpUG1ibU95TXVCTWYvUUJvdzFRbzN0SUtwdSszTTBSZnhSYlp4endIb2h6QVRSNDdYKytXQU1SaWNzM0p3L1VkZjR1U1AySEpuL3IwaFFzWENrTGc5OEpuTkJiS3ZwM2lGODA1cm9FbkVhZHg5cDV1YkRvbmZoMEZ0dVhmdXMvZ2hxYVRHQjhudXRVZytMRWFZUlVjOUZyUWYvdE8xSVBwZ3ZnNWpoVDFEUzM5RlhPKy8vRWNpT0VBWGJkZStDUE9LRVRPblpYRlhvdkFtZENvMUI0ZG5TbW9yZjlwN1ZrZjdITEIzOG9FRU14T0hRSk1NYjUrN0JRU1ozRXF2L0Z1dnQ5R1hxQVRidEIvZ3JqSFp0cDZlam16UjRYUnBMNktKZHovZWc3RWNHQlRpSCtvTE4reTYvV0dQQzVLOUxKZ3NVU2lSMGZmYTdienMrb3J0TUV1bCswZHZvanNkNlcreHdLQWlEZVgrZjdzKytoR3BvZGdDTFh3UEVNM1F5MjRYNk5nKzNVRk1PajVVSDJHMVY4eDUvc2Z6NEU0RHRTRUNFbmNFR3J1N1Y5Rm8wanhkekF5djBkSHc0clhzdDlXa1JpWGl5d2FGQ0dsR0FEYUFKSC9Ta0JYRHVNNmlSd1o0VTFrRW03bFJmeGczTFVvd2FIQks5SWdtQS9Wa0lxcFdPUDZwK2RBSHdmcXVDZFBBU3VPaHh5U2wxZGdSQ0dLQ0QwNkd1aHJDcVdwUkh4Qksxd0Z0dy9TM3BnWVJGV0NpalJoekpNY3cxQmlZRjNJTWRVZ21oaDNFZysvUUZqbkJHRnVVS3pTWHpFaitCL1BnVGdPRk95MzdoQ3Nsa1pwMjIreklkbExESTdxYUNoVlpScmpENzh1eVhJUVBoWkNUY1U4K1QvR01GYWVWNUEyelF6bnlPQStxYXlmcG13SExVdHhtN0NlT0JBdlNydWQxcWl5VFhFVkE4OEh6NEY0RGtCdXRsUk8yWW80YkFGenQ0bzViYnNRMGRHUVRlM2dDQm83a2tUYlVvald4aFkyU2l6WnFqckJhYW9DZ2t1bUNRd1d2bFA3REs4emxVWW5PTzVCVUZORVRjMDNjUlVUcGcrZUEzRWNnQ3hyT3dVdWFtVjBCOEdUVmhySm1RaDNDRUlsb3FQclpqMEtpMk5SMHU1eHVVZ2cvWkx2aEN4c1p6UnRCQXUwU0cxcXErUC9yUkxpU1VMRW9GSml6WlhtS1lPTDg1aUtxMWhpK0YvUGdYNE93RDVXUmdhWkI4YnlLRGpYSkVIRXBjdWw3ZXBvWEtTay9CdGtMck40OXJsY2JIV2JwS2toelIwRmdwaHV5ZjhYS3pwbU56TDVmNTFnRWUwb3hDQm54dFdVSVBjNXhwTWxZeXJXMlA3cE9kRExBYXpoOGhxVzAvNW51b1RkS0hUU3FkSkxIZEhSRUVNOUlESU5kUVU4Qm9QUnZwcW9mRGJYOFlSVnJhRlowdDMxTlNSenhuUERlZTBWUEtEdTZVRUJkb29wOU8wT1FlSXFKcmdQbmdPeEhGalFkZ0kyVkxSQnduL0hMbTBUS2dNcGs3Wk01TFI0eFdMZks5WWw3UjZYaXdUeTd6MVZQT3dRQ2hva3hCL3ZSQ3BsUklJRmJYdnRCUXh2MnhMR2lLdVlNL3lQNTBBY0IyclNaVWRaRUdXOWZpeGJOd3Y3K2xqRW96b2FlcGlYaVVIbXU4WlBFblc1OUZhSElXU1dzRGs5c3N4YTFzWE8yZlVCcEYxV1kvTGpLamFaUHVJNTBNdUJ1aldGNGRQVEZqQWtjTmxnYXNzZ3FxTUZXempmK2RCZHNEUldGUzZtQkcxZ21OSTJBbW1tOVNVRlNMc29jUXhibDdwU1R0TVByRzJqdVVQSGtKSUljUldib2o3aU9kRExBWGxhbktHd0NkWmxOcTNvMWd3bTRHeUxSM1EwckhVZHZ0alJxQld6Tk5RUTl3bHBYbEpwS2wzbCtLaytFZVpwUTQ4RnpCekdDeVBMeGxhc3lQcUg1MEEvQit4dURQa0VTeElCK2xyN1NBRFlWcHN6RUhXcm95R3Y0c1liYi9yc2hSOTBaQm42YmJzdUZ3dFdNVWp6b29yU1B1Y3F4emZkd2FSeVVWSGVRZXlvdUh6RVZoekI4QW5QQVljRDBJbkdaMWczempnSW8zRmpzSytQYldpSStvWXBDaytNM1dQWDBJakxSUVBORTlKY1VnbE1DS3AwVTZ0emc4YmI5eG94MmhMQ2lhM1lLZXlqbmdNUkRrQ2Q3bWhBYUJaNUVFWTJUV1JPVWRuUVpWZEhROU5xbjZFdVA4UXR6aWlRWnFtNTZTU2hyZ0RFYlhrVnkxcll0dmJKRzZUWWlrMnVqM2dPOUhEQWNZdkQ3TldMdklxTkFqOVVka1BXREFFQUlhVEtHVzRwZ29KeG1WaW9pVGx1Y1ZTZ01IT3hJOFY4MTFZemlKcE1YTVU2eno4OUIvbzRBSUZaVTBBWXVYcVIxM1RNRjlxL2x5dStpRnQ4czAvMitDU2lwdEJYRVFCd3ZXaHdYZGNGMTRvK21hWHp5SGxwakNlMFJEc3lWWDVjeGFhb2ozZ085SEtnWmsxaFo1SFhkc3dYUHVYZFFUbTRXWnl0eSswKzJlTjl4NlhlQ216YTJWbUN0Q3VuSkJ5SlJwdzFLbVlXUXliU0VrYUlxMWlYOUUvUGdUNE8xSzNaQzJuZlV2bEZMWUdVaHNTeDlvVnlkWFEwSk0wWThacnFnbldaYUpEemREWjV5QzIrd1ZtWU9sNTBjRGdLMG5wbUNTSXQwYmw5RmZkUzhHblBBY01CeHkwT2FXb0IvbVg4MUszWERnZWpsTDdHenRBUzhtR1ByT0JuVTZjWUpIK0FXVUxzOXh5UUU0VTBhOW1FVTFJZGI0VEhKTy9nY0xRdFBUc2ZiaUdGbHF3ejBQekVWUnc4a3J0NUZSdEt1S0hsaHdiUlJ6d0hpQU9PS1J4S1paM3JzSDk3MGZBbnEzUXpEQmtKckN3aER4cDcyYUNvaUpUTitYNVBDK2REbXRjVklxSnF0UW1CWFZOQTgxRGI5N2xWUUVCU1ZtcHk0eXJPNU41SlMrVzJ1SzFnL0pLbWdJOU1OQWZnRnRmMk5hSWtkdFBrRUM4N216eGtWTFNJU2R2YXJjMmZuc1dwM3daNzA4LzFlVnFvZE9TMGVNV01qNXBkQzBnc3Z1dUNQRHZja0tEcHRFUWl4RldNei91Yll1c3NYWlhSNkZtZGFxcitPYUVjZ0Z0Y204S3dReWpLbitkQW1sYzBSNEJDRW1kUGU4K0xEbEl3TzVZSnFzSlRWVVRrSDQyZjFvTkdaZWtIcEpYME1vV2lpZFpkWDd2TUJHVnF5Q3c3RHQyV0FGZ3B4VlpjVzhTczhtSUJWMVdjNkhkbFNxcitkMEk1Z0tXa0Z0UUZhVWVjSkMxb2JCTEVON1dwb04zYUoxaExZL0c1WTVtV3lXMnh5NFhtZ1FVOWFHdzJ4N0ptWlF2ZmpQWVVPbXNCalk3SzF4RS95WjRXbFZCNTgyR0pYSXE5RlFmWkRwcmNwVVZ4VzFwYkN0OC9QQWNnMXl1S0M5Q1hHNGpXbHZFRFJicXV3RUZCcnd3YityWXFGbUhZTDQ0b1g2VFZJMHdkR2gvTnZDNGFmWWJtZkFBR2xzYXh3bTZRMFpBU0VyVWxna1FuaTRkZzVzZFVuQUVZUGFHV0Y4emdvZEkrZUE3VXRQUE8zT3RRS0lFclVMTTdpam13VTk0c28xcDZDbHVjTGpvTzdVeUJjT0FWcEZKME9VcE1vTk9MSlFsdmltNUh4dHdqTWhMQ0RXa2h6ZzF4V3dMcHp0MktqUDZLWjJGSmJjb0JKTzluMGFUODAzUEFNWVdickszbjVQR3JySkhmbXRqdFNENWxwVTArcXh3bTIrWXJ1Q0Q0QUlzc3RrRWg0aGsyMWZ0WkN3TkQ2VzdjSUtkR0RkMnM0c3dGc2hBR0FDS3FJWUZ0U1JEY3U5dENUbi9GcCtDdnIwa2ovS205VlVuRi8zb09NQWVNRlVJeVFyYnNLYmFBY2ZzYUpSQ2dtYkdJNDlDV0l0NVU0Z25mZGt2bFRFa2NtQkFRY2I0Y1JXVzREeXhuMWRiUlJiUFlwRzJsdkl0RThZcHNpRnEwbXBiUStZQjF5dSt2ZUhPWkhPaDlZNFdRZlpoMERqaG5xUlpZRFJZWG1TVXdJRW9jcVd0WkorMUphOFFaVWVVTU1uc2xMbTVONWdVb1RCUVM4WWZrSUNHWHV3MkFZK0g0U3p3QlpITGlieW9TWkVHdjZiaCtMdkQwVUZ5WGFiUmtROFZ5YW8zYVYvRlBTdFNhWllubWZ6MEhIQTdBdERBZXZsa1M1bGsyQllEUmxCbjNpSzRTTVBMSGtZUzJUWUdIMWNwdXJzRjMvQ0N2UXN2TjdEcGlGS3lBczNiZmhqVG5WZ0QvaUhpaFJma1VLdjF1Y1JndmJrUFFFamxtcGdwN0hTNFQ5RmNNdUYwM1N5VC82emxBSElCOWJLZjNuT2hNRjI1VmpKa0p4U3VDek1kZHdZSDIzY2g4MWZtSGlJWjRCM1pvSGc5M1M2clFPUXlDcjdOWlRvQWVFUzlEbXArRXBmd3Y5QVJCT0FDMjZCa0oxSkNHYmtqQUxRbG0va3pzbWNIV1Z6SHZGNW5zQ0RHZm1Hd093QXBZTkJ4NEdQOUY4a3hMSjdFUXZBNG5TWDZvMDNnK0tyb2hYNEN2WUhNNTBjWC9wRHhUTlRobGtOQXJ5VjRSejhJdGpsdjVVY2FoV1ZNemdhRkFrV2hEeVBiZVJUWE8zLy8wVit3YTZCRmFQakhwSEhqaWpRNEg4QzlTcXpZNWQwZlkvUzlPR2prZkRuZnZ0QWhRblovSzdkNzJQUWVTK1ZQeHkwNHlFdVZMUHVjZTZON2dhdHZaYTljaVNESnhkL1R2ckdidTZLbW12MkxjSDZUT2RjV1E4eURQZ2FQZ0FOemk4RjZQTGNqRjh0akllOEtlQS90eUFHWS9iWDJPSzFUazhuaGM1RDFkejRGOU9RQzMrTTYrU0lkSEtEdnI1c05UOFNVOUJ3N1BnZWg1cXNQVEdWQXk2OTNpQXpqandVZkZBYmpGdDhaWVYraTRoc1pZalNmdE9UQ1FBK1FXSDVnNWNnWVdzNldSaVhnQ25nT2pjSURjNHVNTFdNeDJ4a2ZkVS9ZY1NNQUJkb3Nud0RzY3lnbjNncnJEa2ZDbFBBZEc0Z0FzQ1hXSWFpUXlnd3FmZEU3MkRzTHhjTStCY1hJQWxvUTV2eldHZWpiMUYvMWpvTzFKZWc0azRZRDYrRGtKNm1Gd211NHRSb2NoNE10NERveklnWnA3cG5GRVdqSEZ5OTR0SHNNVkR6b3lEbVQrMTh0eHNyYjcrWC9nbnNCS3RmWVQxM2RTcGVlSmVRNGNpQVA0akY2R2NXN2hINmhGSHRseklGVU9USWxyYi96Rlh6Zy80VHVRL3grME9uL3RXWCt2RHdBQUFBQkpSVTVFcmtKZ2dnPT0iCn0K"/>
    </extobj>
  </extobjs>
</s:customData>
</file>

<file path=customXml/itemProps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iSlide</Template>
  <TotalTime>0</TotalTime>
  <Words>2491</Words>
  <Application>WPS 演示</Application>
  <PresentationFormat>宽屏</PresentationFormat>
  <Paragraphs>360</Paragraphs>
  <Slides>21</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方正书宋_GBK</vt:lpstr>
      <vt:lpstr>Wingdings</vt:lpstr>
      <vt:lpstr>Impact</vt:lpstr>
      <vt:lpstr>宋体</vt:lpstr>
      <vt:lpstr>汉仪书宋二KW</vt:lpstr>
      <vt:lpstr>Inter</vt:lpstr>
      <vt:lpstr>Thonburi</vt:lpstr>
      <vt:lpstr>微软雅黑</vt:lpstr>
      <vt:lpstr>汉仪旗黑</vt:lpstr>
      <vt:lpstr>微软雅黑</vt:lpstr>
      <vt:lpstr>宋体</vt:lpstr>
      <vt:lpstr>Arial Unicode MS</vt:lpstr>
      <vt:lpstr>Calibri</vt:lpstr>
      <vt:lpstr>Helvetica Neue</vt:lpstr>
      <vt:lpstr>Times New Roman</vt:lpstr>
      <vt:lpstr>主题5</vt:lpstr>
      <vt:lpstr>基于强化学习的Airbnb民宿动态定价</vt:lpstr>
      <vt:lpstr>分工介绍</vt:lpstr>
      <vt:lpstr>PowerPoint 演示文稿</vt:lpstr>
      <vt:lpstr>一、问题介绍</vt:lpstr>
      <vt:lpstr>1、动态定价</vt:lpstr>
      <vt:lpstr>2、Seattle Airbnb——基于强化学习的动态定价</vt:lpstr>
      <vt:lpstr>二、数据描述与处理</vt:lpstr>
      <vt:lpstr>1、数据集信息</vt:lpstr>
      <vt:lpstr>2、数据预处理——聚类分割</vt:lpstr>
      <vt:lpstr>3、环境模拟</vt:lpstr>
      <vt:lpstr>三、模型架构</vt:lpstr>
      <vt:lpstr>模型设计需求</vt:lpstr>
      <vt:lpstr>1、Single or Multi</vt:lpstr>
      <vt:lpstr>2、强化学习参数设置</vt:lpstr>
      <vt:lpstr>3、模型选择——DDPG[1]</vt:lpstr>
      <vt:lpstr>4、Workflow</vt:lpstr>
      <vt:lpstr>四、分析与总结</vt:lpstr>
      <vt:lpstr>RL Dynamic Pricing结果与分析</vt:lpstr>
      <vt:lpstr>不足与展望</vt:lpstr>
      <vt:lpstr>2、WHY Multi-RL？</vt:lpstr>
      <vt:lpstr>Thanks. Q&amp;A</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yinzhizhuo</cp:lastModifiedBy>
  <cp:revision>905</cp:revision>
  <cp:lastPrinted>2021-06-30T12:00:52Z</cp:lastPrinted>
  <dcterms:created xsi:type="dcterms:W3CDTF">2021-06-30T12:00:52Z</dcterms:created>
  <dcterms:modified xsi:type="dcterms:W3CDTF">2021-06-30T12:00:52Z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2052-2.6.1.4274</vt:lpwstr>
  </property>
</Properties>
</file>