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FF00"/>
    <a:srgbClr val="FF0066"/>
    <a:srgbClr val="000000"/>
    <a:srgbClr val="FFFF00"/>
    <a:srgbClr val="00FF99"/>
    <a:srgbClr val="9933FF"/>
    <a:srgbClr val="6600FF"/>
    <a:srgbClr val="9900FF"/>
    <a:srgbClr val="99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50" d="100"/>
          <a:sy n="150" d="100"/>
        </p:scale>
        <p:origin x="-972" y="9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220" name="Arc 4"/>
          <p:cNvSpPr>
            <a:spLocks/>
          </p:cNvSpPr>
          <p:nvPr/>
        </p:nvSpPr>
        <p:spPr bwMode="auto">
          <a:xfrm>
            <a:off x="-1035050" y="1552575"/>
            <a:ext cx="6726238" cy="5305425"/>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endParaRPr lang="zh-CN" altLang="en-US"/>
          </a:p>
        </p:txBody>
      </p:sp>
      <p:pic>
        <p:nvPicPr>
          <p:cNvPr id="13" name="图片 12" descr="惠悦通.JPG"/>
          <p:cNvPicPr>
            <a:picLocks noChangeAspect="1"/>
          </p:cNvPicPr>
          <p:nvPr userDrawn="1"/>
        </p:nvPicPr>
        <p:blipFill>
          <a:blip r:embed="rId2"/>
          <a:stretch>
            <a:fillRect/>
          </a:stretch>
        </p:blipFill>
        <p:spPr>
          <a:xfrm>
            <a:off x="357158" y="6143644"/>
            <a:ext cx="1362069" cy="467238"/>
          </a:xfrm>
          <a:prstGeom prst="rect">
            <a:avLst/>
          </a:prstGeom>
        </p:spPr>
      </p:pic>
      <p:sp>
        <p:nvSpPr>
          <p:cNvPr id="14" name="矩形 13"/>
          <p:cNvSpPr/>
          <p:nvPr userDrawn="1"/>
        </p:nvSpPr>
        <p:spPr>
          <a:xfrm>
            <a:off x="2148282" y="6143644"/>
            <a:ext cx="4852610" cy="523220"/>
          </a:xfrm>
          <a:prstGeom prst="rect">
            <a:avLst/>
          </a:prstGeom>
        </p:spPr>
        <p:txBody>
          <a:bodyPr wrap="none">
            <a:spAutoFit/>
          </a:bodyPr>
          <a:lstStyle/>
          <a:p>
            <a:r>
              <a:rPr lang="zh-CN" altLang="en-US" sz="2800" dirty="0" smtClean="0"/>
              <a:t>北京惠悦通科技发展有限公司</a:t>
            </a:r>
            <a:endParaRPr lang="de-DE" sz="2800" dirty="0"/>
          </a:p>
        </p:txBody>
      </p:sp>
      <p:sp>
        <p:nvSpPr>
          <p:cNvPr id="15" name="TextBox 14"/>
          <p:cNvSpPr txBox="1"/>
          <p:nvPr userDrawn="1"/>
        </p:nvSpPr>
        <p:spPr>
          <a:xfrm>
            <a:off x="7072330" y="6072206"/>
            <a:ext cx="2000264" cy="338554"/>
          </a:xfrm>
          <a:prstGeom prst="rect">
            <a:avLst/>
          </a:prstGeom>
          <a:noFill/>
        </p:spPr>
        <p:txBody>
          <a:bodyPr wrap="square" rtlCol="0">
            <a:spAutoFit/>
          </a:bodyPr>
          <a:lstStyle/>
          <a:p>
            <a:r>
              <a:rPr lang="en-US" altLang="zh-CN" sz="1600" dirty="0" smtClean="0">
                <a:latin typeface="楷体_GB2312" pitchFamily="49" charset="-122"/>
                <a:ea typeface="楷体_GB2312" pitchFamily="49" charset="-122"/>
              </a:rPr>
              <a:t>TEL</a:t>
            </a:r>
            <a:r>
              <a:rPr lang="zh-CN" altLang="en-US" sz="1600" dirty="0" smtClean="0">
                <a:latin typeface="楷体_GB2312" pitchFamily="49" charset="-122"/>
                <a:ea typeface="楷体_GB2312" pitchFamily="49" charset="-122"/>
              </a:rPr>
              <a:t>：</a:t>
            </a:r>
            <a:r>
              <a:rPr lang="en-US" altLang="zh-CN" sz="1600" dirty="0" smtClean="0">
                <a:latin typeface="楷体_GB2312" pitchFamily="49" charset="-122"/>
                <a:ea typeface="楷体_GB2312" pitchFamily="49" charset="-122"/>
              </a:rPr>
              <a:t>010-62982233</a:t>
            </a:r>
            <a:endParaRPr lang="zh-CN" altLang="en-US" sz="1600" dirty="0">
              <a:latin typeface="楷体_GB2312" pitchFamily="49" charset="-122"/>
              <a:ea typeface="楷体_GB2312" pitchFamily="49" charset="-122"/>
            </a:endParaRPr>
          </a:p>
        </p:txBody>
      </p:sp>
      <p:sp>
        <p:nvSpPr>
          <p:cNvPr id="17" name="TextBox 16"/>
          <p:cNvSpPr txBox="1"/>
          <p:nvPr userDrawn="1"/>
        </p:nvSpPr>
        <p:spPr>
          <a:xfrm>
            <a:off x="7072330" y="6417254"/>
            <a:ext cx="2857520" cy="338554"/>
          </a:xfrm>
          <a:prstGeom prst="rect">
            <a:avLst/>
          </a:prstGeom>
          <a:noFill/>
        </p:spPr>
        <p:txBody>
          <a:bodyPr wrap="square" rtlCol="0">
            <a:spAutoFit/>
          </a:bodyPr>
          <a:lstStyle/>
          <a:p>
            <a:r>
              <a:rPr lang="en-US" altLang="zh-CN" sz="1600" dirty="0" smtClean="0">
                <a:latin typeface="楷体_GB2312" pitchFamily="49" charset="-122"/>
                <a:ea typeface="楷体_GB2312" pitchFamily="49" charset="-122"/>
              </a:rPr>
              <a:t>FAX</a:t>
            </a:r>
            <a:r>
              <a:rPr lang="zh-CN" altLang="en-US" sz="1600" dirty="0" smtClean="0">
                <a:latin typeface="楷体_GB2312" pitchFamily="49" charset="-122"/>
                <a:ea typeface="楷体_GB2312" pitchFamily="49" charset="-122"/>
              </a:rPr>
              <a:t>：</a:t>
            </a:r>
            <a:r>
              <a:rPr lang="en-US" altLang="zh-CN" sz="1600" dirty="0" smtClean="0">
                <a:latin typeface="楷体_GB2312" pitchFamily="49" charset="-122"/>
                <a:ea typeface="楷体_GB2312" pitchFamily="49" charset="-122"/>
              </a:rPr>
              <a:t>010-62980020</a:t>
            </a:r>
            <a:endParaRPr lang="zh-CN" altLang="en-US" sz="1600" dirty="0">
              <a:latin typeface="楷体_GB2312" pitchFamily="49" charset="-122"/>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588"/>
            <a:ext cx="9132888" cy="6845300"/>
            <a:chOff x="0" y="1"/>
            <a:chExt cx="5753" cy="4312"/>
          </a:xfrm>
        </p:grpSpPr>
        <p:sp>
          <p:nvSpPr>
            <p:cNvPr id="8195"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endParaRPr lang="zh-CN" altLang="en-US"/>
            </a:p>
          </p:txBody>
        </p:sp>
        <p:sp>
          <p:nvSpPr>
            <p:cNvPr id="8196"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endParaRPr lang="zh-CN" altLang="en-US"/>
            </a:p>
          </p:txBody>
        </p:sp>
      </p:grpSp>
      <p:sp>
        <p:nvSpPr>
          <p:cNvPr id="8197"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de-DE" dirty="0" smtClean="0"/>
              <a:t>Klicken Sie, um das Titelformat zu bearbeiten</a:t>
            </a:r>
          </a:p>
        </p:txBody>
      </p:sp>
      <p:sp>
        <p:nvSpPr>
          <p:cNvPr id="8198"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vl1pPr>
          </a:lstStyle>
          <a:p>
            <a:endParaRPr lang="de-DE"/>
          </a:p>
        </p:txBody>
      </p:sp>
      <p:sp>
        <p:nvSpPr>
          <p:cNvPr id="8199"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vl1pPr>
          </a:lstStyle>
          <a:p>
            <a:endParaRPr lang="de-DE"/>
          </a:p>
        </p:txBody>
      </p:sp>
      <p:sp>
        <p:nvSpPr>
          <p:cNvPr id="8200"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vl1pPr>
          </a:lstStyle>
          <a:p>
            <a:fld id="{41ADD2F7-599E-4FC2-9409-114EDAB422C1}" type="slidenum">
              <a:rPr lang="de-DE"/>
              <a:pPr/>
              <a:t>‹#›</a:t>
            </a:fld>
            <a:endParaRPr lang="de-DE"/>
          </a:p>
        </p:txBody>
      </p:sp>
      <p:sp>
        <p:nvSpPr>
          <p:cNvPr id="8201"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Tree>
  </p:cSld>
  <p:clrMap bg1="dk2" tx1="lt1" bg2="dk1" tx2="lt2" accent1="accent1" accent2="accent2" accent3="accent3" accent4="accent4" accent5="accent5" accent6="accent6" hlink="hlink" folHlink="folHlink"/>
  <p:sldLayoutIdLst>
    <p:sldLayoutId id="2147483661" r:id="rId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sz="2800">
          <a:solidFill>
            <a:schemeClr val="tx1"/>
          </a:solidFill>
          <a:latin typeface="+mn-lt"/>
        </a:defRPr>
      </a:lvl2pPr>
      <a:lvl3pPr marL="1143000" indent="-228600" algn="l" rtl="0" fontAlgn="base">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mn-lt"/>
        </a:defRPr>
      </a:lvl4pPr>
      <a:lvl5pPr marL="2057400" indent="-228600" algn="l" rtl="0" fontAlgn="base">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1604" y="428604"/>
            <a:ext cx="5786478" cy="707886"/>
          </a:xfrm>
          <a:prstGeom prst="rect">
            <a:avLst/>
          </a:prstGeom>
        </p:spPr>
        <p:txBody>
          <a:bodyPr wrap="square">
            <a:spAutoFit/>
          </a:bodyPr>
          <a:lstStyle/>
          <a:p>
            <a:r>
              <a:rPr lang="en-US" sz="4000" b="1" dirty="0">
                <a:latin typeface="Arial Unicode MS" pitchFamily="34" charset="-122"/>
                <a:ea typeface="Arial Unicode MS" pitchFamily="34" charset="-122"/>
                <a:cs typeface="Arial Unicode MS" pitchFamily="34" charset="-122"/>
              </a:rPr>
              <a:t>RFMNM</a:t>
            </a:r>
            <a:r>
              <a:rPr lang="zh-CN" altLang="en-US" sz="4000" b="1" dirty="0"/>
              <a:t>多网系融合</a:t>
            </a:r>
            <a:r>
              <a:rPr lang="zh-CN" altLang="en-US" sz="4000" b="1" dirty="0" smtClean="0"/>
              <a:t>系统</a:t>
            </a:r>
            <a:endParaRPr lang="zh-CN" altLang="en-US" sz="4000" dirty="0"/>
          </a:p>
        </p:txBody>
      </p:sp>
      <p:sp>
        <p:nvSpPr>
          <p:cNvPr id="6" name="TextBox 5"/>
          <p:cNvSpPr txBox="1"/>
          <p:nvPr/>
        </p:nvSpPr>
        <p:spPr>
          <a:xfrm>
            <a:off x="1357322" y="1285860"/>
            <a:ext cx="6357950" cy="523220"/>
          </a:xfrm>
          <a:prstGeom prst="rect">
            <a:avLst/>
          </a:prstGeom>
          <a:noFill/>
        </p:spPr>
        <p:txBody>
          <a:bodyPr wrap="square" rtlCol="0">
            <a:spAutoFit/>
          </a:bodyPr>
          <a:lstStyle/>
          <a:p>
            <a:r>
              <a:rPr lang="zh-CN" altLang="en-US" sz="2800" dirty="0" smtClean="0">
                <a:solidFill>
                  <a:srgbClr val="FFFF00"/>
                </a:solidFill>
              </a:rPr>
              <a:t>融合各种通信资源    建立统一通信平台</a:t>
            </a:r>
            <a:endParaRPr lang="zh-CN" altLang="en-US" sz="2800" dirty="0">
              <a:solidFill>
                <a:srgbClr val="FFFF00"/>
              </a:solidFill>
            </a:endParaRPr>
          </a:p>
        </p:txBody>
      </p:sp>
      <p:grpSp>
        <p:nvGrpSpPr>
          <p:cNvPr id="16" name="组合 15"/>
          <p:cNvGrpSpPr/>
          <p:nvPr/>
        </p:nvGrpSpPr>
        <p:grpSpPr>
          <a:xfrm>
            <a:off x="571472" y="2571744"/>
            <a:ext cx="928694" cy="928694"/>
            <a:chOff x="1857356" y="2571744"/>
            <a:chExt cx="928694" cy="928694"/>
          </a:xfrm>
        </p:grpSpPr>
        <p:sp>
          <p:nvSpPr>
            <p:cNvPr id="5" name="椭圆 4"/>
            <p:cNvSpPr/>
            <p:nvPr/>
          </p:nvSpPr>
          <p:spPr bwMode="auto">
            <a:xfrm>
              <a:off x="1857356" y="2571744"/>
              <a:ext cx="928694" cy="928694"/>
            </a:xfrm>
            <a:prstGeom prst="ellipse">
              <a:avLst/>
            </a:prstGeom>
            <a:solidFill>
              <a:srgbClr val="FF0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2000232" y="2786058"/>
              <a:ext cx="696521" cy="525144"/>
            </a:xfrm>
            <a:prstGeom prst="rect">
              <a:avLst/>
            </a:prstGeom>
            <a:noFill/>
            <a:ln>
              <a:noFill/>
            </a:ln>
          </p:spPr>
          <p:txBody>
            <a:bodyPr wrap="square" rtlCol="0">
              <a:spAutoFit/>
            </a:bodyPr>
            <a:lstStyle/>
            <a:p>
              <a:r>
                <a:rPr lang="zh-CN" altLang="en-US" b="1" dirty="0" smtClean="0">
                  <a:solidFill>
                    <a:schemeClr val="bg2">
                      <a:lumMod val="95000"/>
                      <a:lumOff val="5000"/>
                    </a:schemeClr>
                  </a:solidFill>
                  <a:latin typeface="楷体_GB2312" pitchFamily="49" charset="-122"/>
                  <a:ea typeface="楷体_GB2312" pitchFamily="49" charset="-122"/>
                </a:rPr>
                <a:t>光纤专网</a:t>
              </a:r>
              <a:endParaRPr lang="zh-CN" altLang="en-US" b="1" dirty="0">
                <a:solidFill>
                  <a:schemeClr val="bg2">
                    <a:lumMod val="95000"/>
                    <a:lumOff val="5000"/>
                  </a:schemeClr>
                </a:solidFill>
                <a:latin typeface="楷体_GB2312" pitchFamily="49" charset="-122"/>
                <a:ea typeface="楷体_GB2312" pitchFamily="49" charset="-122"/>
              </a:endParaRPr>
            </a:p>
          </p:txBody>
        </p:sp>
      </p:grpSp>
      <p:grpSp>
        <p:nvGrpSpPr>
          <p:cNvPr id="17" name="组合 16"/>
          <p:cNvGrpSpPr/>
          <p:nvPr/>
        </p:nvGrpSpPr>
        <p:grpSpPr>
          <a:xfrm>
            <a:off x="1714480" y="2571744"/>
            <a:ext cx="928694" cy="928694"/>
            <a:chOff x="1857356" y="3786190"/>
            <a:chExt cx="928694" cy="928694"/>
          </a:xfrm>
        </p:grpSpPr>
        <p:sp>
          <p:nvSpPr>
            <p:cNvPr id="9" name="椭圆 8"/>
            <p:cNvSpPr/>
            <p:nvPr/>
          </p:nvSpPr>
          <p:spPr bwMode="auto">
            <a:xfrm>
              <a:off x="1857356" y="3786190"/>
              <a:ext cx="928694" cy="928694"/>
            </a:xfrm>
            <a:prstGeom prst="ellipse">
              <a:avLst/>
            </a:prstGeom>
            <a:solidFill>
              <a:srgbClr val="00FF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2000232" y="3929066"/>
              <a:ext cx="696521" cy="646331"/>
            </a:xfrm>
            <a:prstGeom prst="rect">
              <a:avLst/>
            </a:prstGeom>
            <a:noFill/>
            <a:ln>
              <a:noFill/>
            </a:ln>
          </p:spPr>
          <p:txBody>
            <a:bodyPr wrap="square" rtlCol="0">
              <a:spAutoFit/>
            </a:bodyPr>
            <a:lstStyle/>
            <a:p>
              <a:r>
                <a:rPr lang="zh-CN" altLang="en-US" b="1" dirty="0" smtClean="0">
                  <a:solidFill>
                    <a:schemeClr val="bg2">
                      <a:lumMod val="95000"/>
                      <a:lumOff val="5000"/>
                    </a:schemeClr>
                  </a:solidFill>
                  <a:latin typeface="楷体_GB2312" pitchFamily="49" charset="-122"/>
                  <a:ea typeface="楷体_GB2312" pitchFamily="49" charset="-122"/>
                </a:rPr>
                <a:t>卫星专网</a:t>
              </a:r>
              <a:endParaRPr lang="zh-CN" altLang="en-US" b="1" dirty="0">
                <a:solidFill>
                  <a:schemeClr val="bg2">
                    <a:lumMod val="95000"/>
                    <a:lumOff val="5000"/>
                  </a:schemeClr>
                </a:solidFill>
                <a:latin typeface="楷体_GB2312" pitchFamily="49" charset="-122"/>
                <a:ea typeface="楷体_GB2312" pitchFamily="49" charset="-122"/>
              </a:endParaRPr>
            </a:p>
          </p:txBody>
        </p:sp>
      </p:grpSp>
      <p:grpSp>
        <p:nvGrpSpPr>
          <p:cNvPr id="23" name="组合 22"/>
          <p:cNvGrpSpPr/>
          <p:nvPr/>
        </p:nvGrpSpPr>
        <p:grpSpPr>
          <a:xfrm>
            <a:off x="2928926" y="2571744"/>
            <a:ext cx="1071570" cy="928694"/>
            <a:chOff x="4500562" y="2571744"/>
            <a:chExt cx="1071570" cy="928694"/>
          </a:xfrm>
        </p:grpSpPr>
        <p:sp>
          <p:nvSpPr>
            <p:cNvPr id="10" name="椭圆 9"/>
            <p:cNvSpPr/>
            <p:nvPr/>
          </p:nvSpPr>
          <p:spPr bwMode="auto">
            <a:xfrm>
              <a:off x="4500562" y="2571744"/>
              <a:ext cx="928694" cy="928694"/>
            </a:xfrm>
            <a:prstGeom prst="ellipse">
              <a:avLst/>
            </a:prstGeom>
            <a:solidFill>
              <a:srgbClr val="FFFF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8" name="TextBox 17"/>
            <p:cNvSpPr txBox="1"/>
            <p:nvPr/>
          </p:nvSpPr>
          <p:spPr>
            <a:xfrm>
              <a:off x="4500562" y="2714620"/>
              <a:ext cx="1071570" cy="646331"/>
            </a:xfrm>
            <a:prstGeom prst="rect">
              <a:avLst/>
            </a:prstGeom>
            <a:noFill/>
            <a:ln>
              <a:noFill/>
            </a:ln>
          </p:spPr>
          <p:txBody>
            <a:bodyPr wrap="square" rtlCol="0">
              <a:spAutoFit/>
            </a:bodyPr>
            <a:lstStyle/>
            <a:p>
              <a:r>
                <a:rPr lang="zh-CN" altLang="en-US" b="1" dirty="0" smtClean="0">
                  <a:solidFill>
                    <a:schemeClr val="bg2">
                      <a:lumMod val="95000"/>
                      <a:lumOff val="5000"/>
                    </a:schemeClr>
                  </a:solidFill>
                  <a:latin typeface="楷体_GB2312" pitchFamily="49" charset="-122"/>
                  <a:ea typeface="楷体_GB2312" pitchFamily="49" charset="-122"/>
                </a:rPr>
                <a:t> 短波</a:t>
              </a:r>
              <a:endParaRPr lang="en-US" altLang="zh-CN" b="1" dirty="0" smtClean="0">
                <a:solidFill>
                  <a:schemeClr val="bg2">
                    <a:lumMod val="95000"/>
                    <a:lumOff val="5000"/>
                  </a:schemeClr>
                </a:solidFill>
                <a:latin typeface="楷体_GB2312" pitchFamily="49" charset="-122"/>
                <a:ea typeface="楷体_GB2312" pitchFamily="49" charset="-122"/>
              </a:endParaRPr>
            </a:p>
            <a:p>
              <a:r>
                <a:rPr lang="zh-CN" altLang="en-US" b="1" dirty="0" smtClean="0">
                  <a:solidFill>
                    <a:schemeClr val="bg2">
                      <a:lumMod val="95000"/>
                      <a:lumOff val="5000"/>
                    </a:schemeClr>
                  </a:solidFill>
                  <a:latin typeface="楷体_GB2312" pitchFamily="49" charset="-122"/>
                  <a:ea typeface="楷体_GB2312" pitchFamily="49" charset="-122"/>
                </a:rPr>
                <a:t>通信网</a:t>
              </a:r>
              <a:endParaRPr lang="zh-CN" altLang="en-US" b="1" dirty="0">
                <a:solidFill>
                  <a:schemeClr val="bg2">
                    <a:lumMod val="95000"/>
                    <a:lumOff val="5000"/>
                  </a:schemeClr>
                </a:solidFill>
                <a:latin typeface="楷体_GB2312" pitchFamily="49" charset="-122"/>
                <a:ea typeface="楷体_GB2312" pitchFamily="49" charset="-122"/>
              </a:endParaRPr>
            </a:p>
          </p:txBody>
        </p:sp>
      </p:grpSp>
      <p:grpSp>
        <p:nvGrpSpPr>
          <p:cNvPr id="24" name="组合 23"/>
          <p:cNvGrpSpPr/>
          <p:nvPr/>
        </p:nvGrpSpPr>
        <p:grpSpPr>
          <a:xfrm>
            <a:off x="4071934" y="2571744"/>
            <a:ext cx="1071570" cy="928694"/>
            <a:chOff x="6215074" y="2643182"/>
            <a:chExt cx="1071570" cy="928694"/>
          </a:xfrm>
        </p:grpSpPr>
        <p:sp>
          <p:nvSpPr>
            <p:cNvPr id="13" name="椭圆 12"/>
            <p:cNvSpPr/>
            <p:nvPr/>
          </p:nvSpPr>
          <p:spPr bwMode="auto">
            <a:xfrm>
              <a:off x="6215074" y="2643182"/>
              <a:ext cx="928694" cy="928694"/>
            </a:xfrm>
            <a:prstGeom prst="ellipse">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9" name="TextBox 18"/>
            <p:cNvSpPr txBox="1"/>
            <p:nvPr/>
          </p:nvSpPr>
          <p:spPr>
            <a:xfrm>
              <a:off x="6215074" y="2786058"/>
              <a:ext cx="1071570" cy="646331"/>
            </a:xfrm>
            <a:prstGeom prst="rect">
              <a:avLst/>
            </a:prstGeom>
            <a:noFill/>
            <a:ln>
              <a:noFill/>
            </a:ln>
          </p:spPr>
          <p:txBody>
            <a:bodyPr wrap="square" rtlCol="0">
              <a:spAutoFit/>
            </a:bodyPr>
            <a:lstStyle/>
            <a:p>
              <a:r>
                <a:rPr lang="zh-CN" altLang="en-US" b="1" dirty="0">
                  <a:solidFill>
                    <a:schemeClr val="bg2">
                      <a:lumMod val="95000"/>
                      <a:lumOff val="5000"/>
                    </a:schemeClr>
                  </a:solidFill>
                  <a:latin typeface="楷体_GB2312" pitchFamily="49" charset="-122"/>
                  <a:ea typeface="楷体_GB2312" pitchFamily="49" charset="-122"/>
                </a:rPr>
                <a:t>超</a:t>
              </a:r>
              <a:r>
                <a:rPr lang="zh-CN" altLang="en-US" b="1" dirty="0" smtClean="0">
                  <a:solidFill>
                    <a:schemeClr val="bg2">
                      <a:lumMod val="95000"/>
                      <a:lumOff val="5000"/>
                    </a:schemeClr>
                  </a:solidFill>
                  <a:latin typeface="楷体_GB2312" pitchFamily="49" charset="-122"/>
                  <a:ea typeface="楷体_GB2312" pitchFamily="49" charset="-122"/>
                </a:rPr>
                <a:t>短波</a:t>
              </a:r>
              <a:endParaRPr lang="en-US" altLang="zh-CN" b="1" dirty="0" smtClean="0">
                <a:solidFill>
                  <a:schemeClr val="bg2">
                    <a:lumMod val="95000"/>
                    <a:lumOff val="5000"/>
                  </a:schemeClr>
                </a:solidFill>
                <a:latin typeface="楷体_GB2312" pitchFamily="49" charset="-122"/>
                <a:ea typeface="楷体_GB2312" pitchFamily="49" charset="-122"/>
              </a:endParaRPr>
            </a:p>
            <a:p>
              <a:r>
                <a:rPr lang="zh-CN" altLang="en-US" b="1" dirty="0" smtClean="0">
                  <a:solidFill>
                    <a:schemeClr val="bg2">
                      <a:lumMod val="95000"/>
                      <a:lumOff val="5000"/>
                    </a:schemeClr>
                  </a:solidFill>
                  <a:latin typeface="楷体_GB2312" pitchFamily="49" charset="-122"/>
                  <a:ea typeface="楷体_GB2312" pitchFamily="49" charset="-122"/>
                </a:rPr>
                <a:t> 集群</a:t>
              </a:r>
              <a:endParaRPr lang="zh-CN" altLang="en-US" b="1" dirty="0">
                <a:solidFill>
                  <a:schemeClr val="bg2">
                    <a:lumMod val="95000"/>
                    <a:lumOff val="5000"/>
                  </a:schemeClr>
                </a:solidFill>
                <a:latin typeface="楷体_GB2312" pitchFamily="49" charset="-122"/>
                <a:ea typeface="楷体_GB2312" pitchFamily="49" charset="-122"/>
              </a:endParaRPr>
            </a:p>
          </p:txBody>
        </p:sp>
      </p:grpSp>
      <p:grpSp>
        <p:nvGrpSpPr>
          <p:cNvPr id="22" name="组合 21"/>
          <p:cNvGrpSpPr/>
          <p:nvPr/>
        </p:nvGrpSpPr>
        <p:grpSpPr>
          <a:xfrm>
            <a:off x="5286380" y="2571744"/>
            <a:ext cx="1143008" cy="928694"/>
            <a:chOff x="4786314" y="3786190"/>
            <a:chExt cx="1143008" cy="928694"/>
          </a:xfrm>
          <a:solidFill>
            <a:srgbClr val="9933FF"/>
          </a:solidFill>
        </p:grpSpPr>
        <p:sp>
          <p:nvSpPr>
            <p:cNvPr id="11" name="椭圆 10"/>
            <p:cNvSpPr/>
            <p:nvPr/>
          </p:nvSpPr>
          <p:spPr bwMode="auto">
            <a:xfrm>
              <a:off x="4786314" y="3786190"/>
              <a:ext cx="928694" cy="928694"/>
            </a:xfrm>
            <a:prstGeom prst="ellipse">
              <a:avLst/>
            </a:prstGeom>
            <a:grp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0" name="TextBox 19"/>
            <p:cNvSpPr txBox="1"/>
            <p:nvPr/>
          </p:nvSpPr>
          <p:spPr>
            <a:xfrm>
              <a:off x="4857752" y="3929066"/>
              <a:ext cx="1071570" cy="646331"/>
            </a:xfrm>
            <a:prstGeom prst="rect">
              <a:avLst/>
            </a:prstGeom>
            <a:noFill/>
            <a:ln>
              <a:noFill/>
            </a:ln>
          </p:spPr>
          <p:txBody>
            <a:bodyPr wrap="square" rtlCol="0">
              <a:spAutoFit/>
            </a:bodyPr>
            <a:lstStyle/>
            <a:p>
              <a:r>
                <a:rPr lang="zh-CN" altLang="en-US" b="1" dirty="0" smtClean="0">
                  <a:solidFill>
                    <a:schemeClr val="bg2">
                      <a:lumMod val="95000"/>
                      <a:lumOff val="5000"/>
                    </a:schemeClr>
                  </a:solidFill>
                  <a:latin typeface="楷体_GB2312" pitchFamily="49" charset="-122"/>
                  <a:ea typeface="楷体_GB2312" pitchFamily="49" charset="-122"/>
                </a:rPr>
                <a:t> </a:t>
              </a:r>
              <a:r>
                <a:rPr lang="en-US" altLang="zh-CN" b="1" dirty="0" smtClean="0">
                  <a:solidFill>
                    <a:schemeClr val="bg2">
                      <a:lumMod val="95000"/>
                      <a:lumOff val="5000"/>
                    </a:schemeClr>
                  </a:solidFill>
                  <a:latin typeface="楷体_GB2312" pitchFamily="49" charset="-122"/>
                  <a:ea typeface="楷体_GB2312" pitchFamily="49" charset="-122"/>
                </a:rPr>
                <a:t>PSTN</a:t>
              </a:r>
            </a:p>
            <a:p>
              <a:r>
                <a:rPr lang="zh-CN" altLang="en-US" b="1" dirty="0" smtClean="0">
                  <a:solidFill>
                    <a:schemeClr val="bg2">
                      <a:lumMod val="95000"/>
                      <a:lumOff val="5000"/>
                    </a:schemeClr>
                  </a:solidFill>
                  <a:latin typeface="楷体_GB2312" pitchFamily="49" charset="-122"/>
                  <a:ea typeface="楷体_GB2312" pitchFamily="49" charset="-122"/>
                </a:rPr>
                <a:t>通信网</a:t>
              </a:r>
              <a:endParaRPr lang="zh-CN" altLang="en-US" b="1" dirty="0">
                <a:solidFill>
                  <a:schemeClr val="bg2">
                    <a:lumMod val="95000"/>
                    <a:lumOff val="5000"/>
                  </a:schemeClr>
                </a:solidFill>
                <a:latin typeface="楷体_GB2312" pitchFamily="49" charset="-122"/>
                <a:ea typeface="楷体_GB2312" pitchFamily="49" charset="-122"/>
              </a:endParaRPr>
            </a:p>
          </p:txBody>
        </p:sp>
      </p:grpSp>
      <p:grpSp>
        <p:nvGrpSpPr>
          <p:cNvPr id="25" name="组合 24"/>
          <p:cNvGrpSpPr/>
          <p:nvPr/>
        </p:nvGrpSpPr>
        <p:grpSpPr>
          <a:xfrm>
            <a:off x="6429388" y="2571744"/>
            <a:ext cx="1143008" cy="928694"/>
            <a:chOff x="6215074" y="3786190"/>
            <a:chExt cx="1143008" cy="928694"/>
          </a:xfrm>
        </p:grpSpPr>
        <p:sp>
          <p:nvSpPr>
            <p:cNvPr id="12" name="椭圆 11"/>
            <p:cNvSpPr/>
            <p:nvPr/>
          </p:nvSpPr>
          <p:spPr bwMode="auto">
            <a:xfrm>
              <a:off x="6215074" y="3786190"/>
              <a:ext cx="928694" cy="928694"/>
            </a:xfrm>
            <a:prstGeom prst="ellipse">
              <a:avLst/>
            </a:prstGeom>
            <a:solidFill>
              <a:srgbClr val="FF006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1" name="TextBox 20"/>
            <p:cNvSpPr txBox="1"/>
            <p:nvPr/>
          </p:nvSpPr>
          <p:spPr>
            <a:xfrm>
              <a:off x="6286512" y="3929066"/>
              <a:ext cx="1071570" cy="646331"/>
            </a:xfrm>
            <a:prstGeom prst="rect">
              <a:avLst/>
            </a:prstGeom>
            <a:noFill/>
            <a:ln>
              <a:noFill/>
            </a:ln>
          </p:spPr>
          <p:txBody>
            <a:bodyPr wrap="square" rtlCol="0">
              <a:spAutoFit/>
            </a:bodyPr>
            <a:lstStyle/>
            <a:p>
              <a:r>
                <a:rPr lang="zh-CN" altLang="en-US" b="1" dirty="0" smtClean="0">
                  <a:solidFill>
                    <a:schemeClr val="bg2">
                      <a:lumMod val="95000"/>
                      <a:lumOff val="5000"/>
                    </a:schemeClr>
                  </a:solidFill>
                  <a:latin typeface="楷体_GB2312" pitchFamily="49" charset="-122"/>
                  <a:ea typeface="楷体_GB2312" pitchFamily="49" charset="-122"/>
                </a:rPr>
                <a:t> 移动</a:t>
              </a:r>
              <a:endParaRPr lang="en-US" altLang="zh-CN" b="1" dirty="0" smtClean="0">
                <a:solidFill>
                  <a:schemeClr val="bg2">
                    <a:lumMod val="95000"/>
                    <a:lumOff val="5000"/>
                  </a:schemeClr>
                </a:solidFill>
                <a:latin typeface="楷体_GB2312" pitchFamily="49" charset="-122"/>
                <a:ea typeface="楷体_GB2312" pitchFamily="49" charset="-122"/>
              </a:endParaRPr>
            </a:p>
            <a:p>
              <a:r>
                <a:rPr lang="zh-CN" altLang="en-US" b="1" dirty="0" smtClean="0">
                  <a:solidFill>
                    <a:schemeClr val="bg2">
                      <a:lumMod val="95000"/>
                      <a:lumOff val="5000"/>
                    </a:schemeClr>
                  </a:solidFill>
                  <a:latin typeface="楷体_GB2312" pitchFamily="49" charset="-122"/>
                  <a:ea typeface="楷体_GB2312" pitchFamily="49" charset="-122"/>
                </a:rPr>
                <a:t>电话网</a:t>
              </a:r>
              <a:endParaRPr lang="zh-CN" altLang="en-US" b="1" dirty="0">
                <a:solidFill>
                  <a:schemeClr val="bg2">
                    <a:lumMod val="95000"/>
                    <a:lumOff val="5000"/>
                  </a:schemeClr>
                </a:solidFill>
                <a:latin typeface="楷体_GB2312" pitchFamily="49" charset="-122"/>
                <a:ea typeface="楷体_GB2312" pitchFamily="49" charset="-122"/>
              </a:endParaRPr>
            </a:p>
          </p:txBody>
        </p:sp>
      </p:grpSp>
      <p:grpSp>
        <p:nvGrpSpPr>
          <p:cNvPr id="26" name="组合 25"/>
          <p:cNvGrpSpPr/>
          <p:nvPr/>
        </p:nvGrpSpPr>
        <p:grpSpPr>
          <a:xfrm>
            <a:off x="7500958" y="2571744"/>
            <a:ext cx="1143008" cy="928694"/>
            <a:chOff x="6215074" y="3786190"/>
            <a:chExt cx="1143008" cy="928694"/>
          </a:xfrm>
          <a:solidFill>
            <a:srgbClr val="66FF99"/>
          </a:solidFill>
        </p:grpSpPr>
        <p:sp>
          <p:nvSpPr>
            <p:cNvPr id="27" name="椭圆 26"/>
            <p:cNvSpPr/>
            <p:nvPr/>
          </p:nvSpPr>
          <p:spPr bwMode="auto">
            <a:xfrm>
              <a:off x="6215074" y="3786190"/>
              <a:ext cx="928694" cy="928694"/>
            </a:xfrm>
            <a:prstGeom prst="ellipse">
              <a:avLst/>
            </a:prstGeom>
            <a:grp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8" name="TextBox 27"/>
            <p:cNvSpPr txBox="1"/>
            <p:nvPr/>
          </p:nvSpPr>
          <p:spPr>
            <a:xfrm>
              <a:off x="6286512" y="3929066"/>
              <a:ext cx="1071570" cy="646331"/>
            </a:xfrm>
            <a:prstGeom prst="rect">
              <a:avLst/>
            </a:prstGeom>
            <a:noFill/>
            <a:ln>
              <a:noFill/>
            </a:ln>
          </p:spPr>
          <p:txBody>
            <a:bodyPr wrap="square" rtlCol="0">
              <a:spAutoFit/>
            </a:bodyPr>
            <a:lstStyle/>
            <a:p>
              <a:r>
                <a:rPr lang="zh-CN" altLang="en-US" b="1" dirty="0" smtClean="0">
                  <a:solidFill>
                    <a:schemeClr val="bg2">
                      <a:lumMod val="95000"/>
                      <a:lumOff val="5000"/>
                    </a:schemeClr>
                  </a:solidFill>
                  <a:latin typeface="楷体_GB2312" pitchFamily="49" charset="-122"/>
                  <a:ea typeface="楷体_GB2312" pitchFamily="49" charset="-122"/>
                </a:rPr>
                <a:t> </a:t>
              </a:r>
              <a:r>
                <a:rPr lang="en-US" altLang="zh-CN" b="1" dirty="0" smtClean="0">
                  <a:solidFill>
                    <a:schemeClr val="bg2">
                      <a:lumMod val="95000"/>
                      <a:lumOff val="5000"/>
                    </a:schemeClr>
                  </a:solidFill>
                  <a:latin typeface="楷体_GB2312" pitchFamily="49" charset="-122"/>
                  <a:ea typeface="楷体_GB2312" pitchFamily="49" charset="-122"/>
                </a:rPr>
                <a:t>WIFI</a:t>
              </a:r>
            </a:p>
            <a:p>
              <a:r>
                <a:rPr lang="zh-CN" altLang="en-US" b="1" dirty="0" smtClean="0">
                  <a:solidFill>
                    <a:schemeClr val="bg2">
                      <a:lumMod val="95000"/>
                      <a:lumOff val="5000"/>
                    </a:schemeClr>
                  </a:solidFill>
                  <a:latin typeface="楷体_GB2312" pitchFamily="49" charset="-122"/>
                  <a:ea typeface="楷体_GB2312" pitchFamily="49" charset="-122"/>
                </a:rPr>
                <a:t>局域网</a:t>
              </a:r>
              <a:endParaRPr lang="zh-CN" altLang="en-US" b="1" dirty="0">
                <a:solidFill>
                  <a:schemeClr val="bg2">
                    <a:lumMod val="95000"/>
                    <a:lumOff val="5000"/>
                  </a:schemeClr>
                </a:solidFill>
                <a:latin typeface="楷体_GB2312" pitchFamily="49" charset="-122"/>
                <a:ea typeface="楷体_GB2312" pitchFamily="49" charset="-122"/>
              </a:endParaRPr>
            </a:p>
          </p:txBody>
        </p:sp>
      </p:grpSp>
      <p:sp>
        <p:nvSpPr>
          <p:cNvPr id="29" name="云形 28"/>
          <p:cNvSpPr/>
          <p:nvPr/>
        </p:nvSpPr>
        <p:spPr bwMode="auto">
          <a:xfrm>
            <a:off x="2643174" y="4071942"/>
            <a:ext cx="3929090" cy="2071702"/>
          </a:xfrm>
          <a:prstGeom prst="cloud">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0" name="矩形 29"/>
          <p:cNvSpPr/>
          <p:nvPr/>
        </p:nvSpPr>
        <p:spPr>
          <a:xfrm>
            <a:off x="2928926" y="4857760"/>
            <a:ext cx="3416320" cy="523220"/>
          </a:xfrm>
          <a:prstGeom prst="rect">
            <a:avLst/>
          </a:prstGeom>
        </p:spPr>
        <p:txBody>
          <a:bodyPr wrap="none">
            <a:spAutoFit/>
          </a:bodyPr>
          <a:lstStyle/>
          <a:p>
            <a:r>
              <a:rPr lang="zh-CN" altLang="en-US" sz="2800" b="1" dirty="0" smtClean="0">
                <a:solidFill>
                  <a:srgbClr val="FF0000"/>
                </a:solidFill>
                <a:latin typeface="楷体_GB2312" pitchFamily="49" charset="-122"/>
                <a:ea typeface="楷体_GB2312" pitchFamily="49" charset="-122"/>
              </a:rPr>
              <a:t>多网系融合通信平台</a:t>
            </a:r>
            <a:endParaRPr lang="zh-CN" altLang="en-US" sz="2800" dirty="0">
              <a:solidFill>
                <a:srgbClr val="FF0000"/>
              </a:solidFill>
              <a:latin typeface="楷体_GB2312" pitchFamily="49" charset="-122"/>
              <a:ea typeface="楷体_GB2312" pitchFamily="49" charset="-122"/>
            </a:endParaRPr>
          </a:p>
        </p:txBody>
      </p:sp>
      <p:sp>
        <p:nvSpPr>
          <p:cNvPr id="31" name="下箭头 30"/>
          <p:cNvSpPr/>
          <p:nvPr/>
        </p:nvSpPr>
        <p:spPr bwMode="auto">
          <a:xfrm rot="19120906">
            <a:off x="1951330" y="3009872"/>
            <a:ext cx="353047" cy="2581781"/>
          </a:xfrm>
          <a:prstGeom prst="downArrow">
            <a:avLst/>
          </a:prstGeom>
          <a:solidFill>
            <a:srgbClr val="FF0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2" name="下箭头 31"/>
          <p:cNvSpPr/>
          <p:nvPr/>
        </p:nvSpPr>
        <p:spPr bwMode="auto">
          <a:xfrm rot="19465170">
            <a:off x="2781856" y="3219144"/>
            <a:ext cx="353047" cy="1817764"/>
          </a:xfrm>
          <a:prstGeom prst="downArrow">
            <a:avLst/>
          </a:prstGeom>
          <a:solidFill>
            <a:srgbClr val="00FF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3" name="下箭头 32"/>
          <p:cNvSpPr/>
          <p:nvPr/>
        </p:nvSpPr>
        <p:spPr bwMode="auto">
          <a:xfrm rot="20529374">
            <a:off x="3510823" y="3303606"/>
            <a:ext cx="353047" cy="1522067"/>
          </a:xfrm>
          <a:prstGeom prst="downArrow">
            <a:avLst/>
          </a:prstGeom>
          <a:solidFill>
            <a:srgbClr val="FFFF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4" name="下箭头 33"/>
          <p:cNvSpPr/>
          <p:nvPr/>
        </p:nvSpPr>
        <p:spPr bwMode="auto">
          <a:xfrm rot="21420388">
            <a:off x="4402985" y="3375754"/>
            <a:ext cx="353047" cy="1341556"/>
          </a:xfrm>
          <a:prstGeom prst="downArrow">
            <a:avLst/>
          </a:prstGeom>
          <a:solidFill>
            <a:srgbClr val="FF66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5" name="下箭头 34"/>
          <p:cNvSpPr/>
          <p:nvPr/>
        </p:nvSpPr>
        <p:spPr bwMode="auto">
          <a:xfrm rot="1374862">
            <a:off x="5319307" y="3373359"/>
            <a:ext cx="353047" cy="1341556"/>
          </a:xfrm>
          <a:prstGeom prst="downArrow">
            <a:avLst/>
          </a:prstGeom>
          <a:solidFill>
            <a:srgbClr val="9933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6" name="下箭头 35"/>
          <p:cNvSpPr/>
          <p:nvPr/>
        </p:nvSpPr>
        <p:spPr bwMode="auto">
          <a:xfrm rot="1906811">
            <a:off x="6171433" y="3333402"/>
            <a:ext cx="353047" cy="1562495"/>
          </a:xfrm>
          <a:prstGeom prst="downArrow">
            <a:avLst/>
          </a:prstGeom>
          <a:solidFill>
            <a:srgbClr val="FF006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37" name="下箭头 36"/>
          <p:cNvSpPr/>
          <p:nvPr/>
        </p:nvSpPr>
        <p:spPr bwMode="auto">
          <a:xfrm rot="2468540">
            <a:off x="6853247" y="2972983"/>
            <a:ext cx="353047" cy="2506751"/>
          </a:xfrm>
          <a:prstGeom prst="downArrow">
            <a:avLst/>
          </a:prstGeom>
          <a:solidFill>
            <a:srgbClr val="00FF99"/>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手杖形箭头 25"/>
          <p:cNvSpPr/>
          <p:nvPr/>
        </p:nvSpPr>
        <p:spPr bwMode="auto">
          <a:xfrm rot="10800000">
            <a:off x="5857883" y="2786057"/>
            <a:ext cx="2357454" cy="3214710"/>
          </a:xfrm>
          <a:prstGeom prst="uturnArrow">
            <a:avLst>
              <a:gd name="adj1" fmla="val 25000"/>
              <a:gd name="adj2" fmla="val 25000"/>
              <a:gd name="adj3" fmla="val 21667"/>
              <a:gd name="adj4" fmla="val 43750"/>
              <a:gd name="adj5" fmla="val 49444"/>
            </a:avLst>
          </a:prstGeom>
          <a:solidFill>
            <a:srgbClr val="FF0000"/>
          </a:solidFill>
          <a:ln w="9525" cap="flat" cmpd="sng" algn="ctr">
            <a:solidFill>
              <a:schemeClr val="tx1"/>
            </a:solidFill>
            <a:prstDash val="solid"/>
            <a:miter lim="800000"/>
            <a:headEnd type="none" w="med" len="med"/>
            <a:tailEnd type="none" w="med" len="med"/>
          </a:ln>
          <a:effectLst/>
          <a:scene3d>
            <a:camera prst="orthographicFront">
              <a:rot lat="0" lon="10800000" rev="0"/>
            </a:camera>
            <a:lightRig rig="threePt" dir="t"/>
          </a:scene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4" name="矩形 3"/>
          <p:cNvSpPr/>
          <p:nvPr/>
        </p:nvSpPr>
        <p:spPr>
          <a:xfrm>
            <a:off x="1571604" y="428604"/>
            <a:ext cx="5786478" cy="707886"/>
          </a:xfrm>
          <a:prstGeom prst="rect">
            <a:avLst/>
          </a:prstGeom>
        </p:spPr>
        <p:txBody>
          <a:bodyPr wrap="square">
            <a:spAutoFit/>
          </a:bodyPr>
          <a:lstStyle/>
          <a:p>
            <a:r>
              <a:rPr lang="en-US" sz="4000" b="1" dirty="0">
                <a:latin typeface="Arial Unicode MS" pitchFamily="34" charset="-122"/>
                <a:ea typeface="Arial Unicode MS" pitchFamily="34" charset="-122"/>
                <a:cs typeface="Arial Unicode MS" pitchFamily="34" charset="-122"/>
              </a:rPr>
              <a:t>RFMNM</a:t>
            </a:r>
            <a:r>
              <a:rPr lang="zh-CN" altLang="en-US" sz="4000" b="1" dirty="0"/>
              <a:t>多网系融合</a:t>
            </a:r>
            <a:r>
              <a:rPr lang="zh-CN" altLang="en-US" sz="4000" b="1" dirty="0" smtClean="0"/>
              <a:t>系统</a:t>
            </a:r>
            <a:endParaRPr lang="zh-CN" altLang="en-US" sz="4000" dirty="0"/>
          </a:p>
        </p:txBody>
      </p:sp>
      <p:sp>
        <p:nvSpPr>
          <p:cNvPr id="6" name="TextBox 5"/>
          <p:cNvSpPr txBox="1"/>
          <p:nvPr/>
        </p:nvSpPr>
        <p:spPr>
          <a:xfrm>
            <a:off x="6786578" y="2571744"/>
            <a:ext cx="2000264" cy="523220"/>
          </a:xfrm>
          <a:prstGeom prst="rect">
            <a:avLst/>
          </a:prstGeom>
          <a:noFill/>
        </p:spPr>
        <p:txBody>
          <a:bodyPr wrap="square" rtlCol="0">
            <a:spAutoFit/>
          </a:bodyPr>
          <a:lstStyle/>
          <a:p>
            <a:r>
              <a:rPr lang="zh-CN" altLang="en-US" sz="2800" dirty="0" smtClean="0">
                <a:solidFill>
                  <a:srgbClr val="FFFF00"/>
                </a:solidFill>
              </a:rPr>
              <a:t>多业务支撑    </a:t>
            </a:r>
            <a:endParaRPr lang="zh-CN" altLang="en-US" sz="2800" dirty="0">
              <a:solidFill>
                <a:srgbClr val="FFFF00"/>
              </a:solidFill>
            </a:endParaRPr>
          </a:p>
        </p:txBody>
      </p:sp>
      <p:sp>
        <p:nvSpPr>
          <p:cNvPr id="40" name="流程图: 直接访问存储器 39"/>
          <p:cNvSpPr/>
          <p:nvPr/>
        </p:nvSpPr>
        <p:spPr bwMode="auto">
          <a:xfrm>
            <a:off x="1763755" y="3214686"/>
            <a:ext cx="3500462" cy="1571636"/>
          </a:xfrm>
          <a:prstGeom prst="flowChartMagneticDrum">
            <a:avLst/>
          </a:prstGeom>
          <a:solidFill>
            <a:schemeClr val="accent1"/>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2400" dirty="0">
                <a:solidFill>
                  <a:schemeClr val="accent4">
                    <a:lumMod val="10000"/>
                  </a:schemeClr>
                </a:solidFill>
                <a:latin typeface="Times New Roman" pitchFamily="18" charset="0"/>
              </a:rPr>
              <a:t>多网</a:t>
            </a:r>
            <a:r>
              <a:rPr lang="zh-CN" altLang="en-US" sz="2400" dirty="0" smtClean="0">
                <a:solidFill>
                  <a:schemeClr val="accent4">
                    <a:lumMod val="10000"/>
                  </a:schemeClr>
                </a:solidFill>
                <a:latin typeface="Times New Roman" pitchFamily="18" charset="0"/>
              </a:rPr>
              <a:t>系融合</a:t>
            </a:r>
            <a:endParaRPr lang="en-US" altLang="zh-CN" sz="2400" dirty="0" smtClean="0">
              <a:solidFill>
                <a:schemeClr val="accent4">
                  <a:lumMod val="10000"/>
                </a:schemeClr>
              </a:solidFill>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sz="2400" dirty="0">
                <a:solidFill>
                  <a:schemeClr val="accent4">
                    <a:lumMod val="10000"/>
                  </a:schemeClr>
                </a:solidFill>
                <a:latin typeface="Times New Roman" pitchFamily="18" charset="0"/>
              </a:rPr>
              <a:t> </a:t>
            </a:r>
            <a:r>
              <a:rPr lang="en-US" altLang="zh-CN" sz="2400" dirty="0" smtClean="0">
                <a:solidFill>
                  <a:schemeClr val="accent4">
                    <a:lumMod val="10000"/>
                  </a:schemeClr>
                </a:solidFill>
                <a:latin typeface="Times New Roman" pitchFamily="18" charset="0"/>
              </a:rPr>
              <a:t>     </a:t>
            </a:r>
            <a:r>
              <a:rPr lang="zh-CN" altLang="en-US" sz="2400" dirty="0" smtClean="0">
                <a:solidFill>
                  <a:schemeClr val="accent4">
                    <a:lumMod val="10000"/>
                  </a:schemeClr>
                </a:solidFill>
                <a:latin typeface="Times New Roman" pitchFamily="18" charset="0"/>
              </a:rPr>
              <a:t>系统</a:t>
            </a:r>
            <a:endParaRPr lang="en-US" altLang="zh-CN" sz="2400" dirty="0">
              <a:solidFill>
                <a:schemeClr val="accent4">
                  <a:lumMod val="10000"/>
                </a:schemeClr>
              </a:solidFill>
              <a:latin typeface="Times New Roman" pitchFamily="18" charset="0"/>
            </a:endParaRPr>
          </a:p>
        </p:txBody>
      </p:sp>
      <p:sp>
        <p:nvSpPr>
          <p:cNvPr id="41" name="流程图: 联系 40"/>
          <p:cNvSpPr/>
          <p:nvPr/>
        </p:nvSpPr>
        <p:spPr bwMode="auto">
          <a:xfrm>
            <a:off x="4335523" y="3500438"/>
            <a:ext cx="714380" cy="1071570"/>
          </a:xfrm>
          <a:prstGeom prst="flowChartConnector">
            <a:avLst/>
          </a:prstGeom>
          <a:solidFill>
            <a:schemeClr val="bg1">
              <a:lumMod val="75000"/>
            </a:schemeClr>
          </a:solidFill>
          <a:ln w="9525" cap="flat" cmpd="sng" algn="ctr">
            <a:solidFill>
              <a:schemeClr val="accent4">
                <a:lumMod val="1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44" name="右箭头 43"/>
          <p:cNvSpPr/>
          <p:nvPr/>
        </p:nvSpPr>
        <p:spPr bwMode="auto">
          <a:xfrm rot="1699219">
            <a:off x="588429" y="2651414"/>
            <a:ext cx="1643074" cy="66214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10000"/>
                  </a:schemeClr>
                </a:solidFill>
                <a:effectLst/>
                <a:latin typeface="黑体" pitchFamily="2" charset="-122"/>
                <a:ea typeface="黑体" pitchFamily="2" charset="-122"/>
              </a:rPr>
              <a:t>音频</a:t>
            </a:r>
          </a:p>
        </p:txBody>
      </p:sp>
      <p:sp>
        <p:nvSpPr>
          <p:cNvPr id="45" name="右箭头 44"/>
          <p:cNvSpPr/>
          <p:nvPr/>
        </p:nvSpPr>
        <p:spPr bwMode="auto">
          <a:xfrm>
            <a:off x="214282" y="3357562"/>
            <a:ext cx="1643074" cy="64294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10000"/>
                  </a:schemeClr>
                </a:solidFill>
                <a:effectLst/>
                <a:latin typeface="黑体" pitchFamily="2" charset="-122"/>
                <a:ea typeface="黑体" pitchFamily="2" charset="-122"/>
              </a:rPr>
              <a:t>视频</a:t>
            </a:r>
          </a:p>
        </p:txBody>
      </p:sp>
      <p:sp>
        <p:nvSpPr>
          <p:cNvPr id="46" name="右箭头 45"/>
          <p:cNvSpPr/>
          <p:nvPr/>
        </p:nvSpPr>
        <p:spPr bwMode="auto">
          <a:xfrm>
            <a:off x="214282" y="4000504"/>
            <a:ext cx="1643074" cy="66802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10000"/>
                  </a:schemeClr>
                </a:solidFill>
                <a:effectLst/>
                <a:latin typeface="黑体" pitchFamily="2" charset="-122"/>
                <a:ea typeface="黑体" pitchFamily="2" charset="-122"/>
              </a:rPr>
              <a:t>数据</a:t>
            </a:r>
          </a:p>
        </p:txBody>
      </p:sp>
      <p:sp>
        <p:nvSpPr>
          <p:cNvPr id="48" name="矩形 47"/>
          <p:cNvSpPr/>
          <p:nvPr/>
        </p:nvSpPr>
        <p:spPr bwMode="auto">
          <a:xfrm>
            <a:off x="5572132" y="250030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语音通话</a:t>
            </a:r>
          </a:p>
        </p:txBody>
      </p:sp>
      <p:sp>
        <p:nvSpPr>
          <p:cNvPr id="52" name="矩形 51"/>
          <p:cNvSpPr/>
          <p:nvPr/>
        </p:nvSpPr>
        <p:spPr bwMode="auto">
          <a:xfrm>
            <a:off x="5572132" y="285749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可视通话</a:t>
            </a:r>
          </a:p>
        </p:txBody>
      </p:sp>
      <p:sp>
        <p:nvSpPr>
          <p:cNvPr id="53" name="矩形 52"/>
          <p:cNvSpPr/>
          <p:nvPr/>
        </p:nvSpPr>
        <p:spPr bwMode="auto">
          <a:xfrm>
            <a:off x="5572132" y="321468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即时消息</a:t>
            </a:r>
          </a:p>
        </p:txBody>
      </p:sp>
      <p:sp>
        <p:nvSpPr>
          <p:cNvPr id="54" name="矩形 53"/>
          <p:cNvSpPr/>
          <p:nvPr/>
        </p:nvSpPr>
        <p:spPr bwMode="auto">
          <a:xfrm>
            <a:off x="5572132" y="357187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视频监控</a:t>
            </a:r>
          </a:p>
        </p:txBody>
      </p:sp>
      <p:sp>
        <p:nvSpPr>
          <p:cNvPr id="55" name="矩形 54"/>
          <p:cNvSpPr/>
          <p:nvPr/>
        </p:nvSpPr>
        <p:spPr bwMode="auto">
          <a:xfrm>
            <a:off x="5572132" y="392906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视频会议</a:t>
            </a:r>
          </a:p>
        </p:txBody>
      </p:sp>
      <p:sp>
        <p:nvSpPr>
          <p:cNvPr id="56" name="矩形 55"/>
          <p:cNvSpPr/>
          <p:nvPr/>
        </p:nvSpPr>
        <p:spPr bwMode="auto">
          <a:xfrm>
            <a:off x="5572132" y="428625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文电传递</a:t>
            </a:r>
          </a:p>
        </p:txBody>
      </p:sp>
      <p:sp>
        <p:nvSpPr>
          <p:cNvPr id="57" name="矩形 56"/>
          <p:cNvSpPr/>
          <p:nvPr/>
        </p:nvSpPr>
        <p:spPr bwMode="auto">
          <a:xfrm>
            <a:off x="5572132" y="464344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黑体" pitchFamily="2" charset="-122"/>
                <a:ea typeface="黑体" pitchFamily="2" charset="-122"/>
              </a:rPr>
              <a:t>GIS</a:t>
            </a: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应用</a:t>
            </a:r>
          </a:p>
        </p:txBody>
      </p:sp>
      <p:sp>
        <p:nvSpPr>
          <p:cNvPr id="58" name="矩形 57"/>
          <p:cNvSpPr/>
          <p:nvPr/>
        </p:nvSpPr>
        <p:spPr bwMode="auto">
          <a:xfrm>
            <a:off x="5572132" y="5000636"/>
            <a:ext cx="928694" cy="285752"/>
          </a:xfrm>
          <a:prstGeom prst="rect">
            <a:avLst/>
          </a:prstGeom>
          <a:solidFill>
            <a:srgbClr val="FF0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itchFamily="2" charset="-122"/>
                <a:ea typeface="黑体" pitchFamily="2" charset="-122"/>
              </a:rPr>
              <a:t>时间统一</a:t>
            </a:r>
          </a:p>
        </p:txBody>
      </p:sp>
      <p:cxnSp>
        <p:nvCxnSpPr>
          <p:cNvPr id="60" name="形状 59"/>
          <p:cNvCxnSpPr>
            <a:endCxn id="48" idx="1"/>
          </p:cNvCxnSpPr>
          <p:nvPr/>
        </p:nvCxnSpPr>
        <p:spPr bwMode="auto">
          <a:xfrm rot="5400000" flipH="1" flipV="1">
            <a:off x="4429124" y="2928934"/>
            <a:ext cx="1428760" cy="857256"/>
          </a:xfrm>
          <a:prstGeom prst="curvedConnector2">
            <a:avLst/>
          </a:prstGeom>
          <a:solidFill>
            <a:schemeClr val="accent1"/>
          </a:solidFill>
          <a:ln w="25400" cap="flat" cmpd="sng" algn="ctr">
            <a:solidFill>
              <a:srgbClr val="FF0066"/>
            </a:solidFill>
            <a:prstDash val="solid"/>
            <a:miter lim="800000"/>
            <a:headEnd type="none" w="med" len="med"/>
            <a:tailEnd type="arrow"/>
          </a:ln>
          <a:effectLst/>
        </p:spPr>
      </p:cxnSp>
      <p:cxnSp>
        <p:nvCxnSpPr>
          <p:cNvPr id="63" name="形状 62"/>
          <p:cNvCxnSpPr>
            <a:endCxn id="52" idx="1"/>
          </p:cNvCxnSpPr>
          <p:nvPr/>
        </p:nvCxnSpPr>
        <p:spPr bwMode="auto">
          <a:xfrm rot="5400000" flipH="1" flipV="1">
            <a:off x="4607719" y="3107529"/>
            <a:ext cx="1071570" cy="857256"/>
          </a:xfrm>
          <a:prstGeom prst="curvedConnector2">
            <a:avLst/>
          </a:prstGeom>
          <a:solidFill>
            <a:schemeClr val="accent1"/>
          </a:solidFill>
          <a:ln w="25400" cap="flat" cmpd="sng" algn="ctr">
            <a:solidFill>
              <a:srgbClr val="FF0066"/>
            </a:solidFill>
            <a:prstDash val="solid"/>
            <a:miter lim="800000"/>
            <a:headEnd type="none" w="med" len="med"/>
            <a:tailEnd type="arrow"/>
          </a:ln>
          <a:effectLst/>
        </p:spPr>
      </p:cxnSp>
      <p:cxnSp>
        <p:nvCxnSpPr>
          <p:cNvPr id="72" name="形状 71"/>
          <p:cNvCxnSpPr/>
          <p:nvPr/>
        </p:nvCxnSpPr>
        <p:spPr bwMode="auto">
          <a:xfrm rot="5400000" flipH="1" flipV="1">
            <a:off x="4714876" y="3357561"/>
            <a:ext cx="857256" cy="857256"/>
          </a:xfrm>
          <a:prstGeom prst="curvedConnector2">
            <a:avLst/>
          </a:prstGeom>
          <a:solidFill>
            <a:schemeClr val="accent1"/>
          </a:solidFill>
          <a:ln w="25400" cap="flat" cmpd="sng" algn="ctr">
            <a:solidFill>
              <a:srgbClr val="FF0066"/>
            </a:solidFill>
            <a:prstDash val="solid"/>
            <a:miter lim="800000"/>
            <a:headEnd type="none" w="med" len="med"/>
            <a:tailEnd type="arrow"/>
          </a:ln>
          <a:effectLst/>
        </p:spPr>
      </p:cxnSp>
      <p:cxnSp>
        <p:nvCxnSpPr>
          <p:cNvPr id="77" name="曲线连接符 76"/>
          <p:cNvCxnSpPr>
            <a:endCxn id="54" idx="1"/>
          </p:cNvCxnSpPr>
          <p:nvPr/>
        </p:nvCxnSpPr>
        <p:spPr bwMode="auto">
          <a:xfrm flipV="1">
            <a:off x="4714876" y="3714752"/>
            <a:ext cx="857256" cy="357190"/>
          </a:xfrm>
          <a:prstGeom prst="curvedConnector3">
            <a:avLst>
              <a:gd name="adj1" fmla="val 50000"/>
            </a:avLst>
          </a:prstGeom>
          <a:solidFill>
            <a:schemeClr val="accent1"/>
          </a:solidFill>
          <a:ln w="25400" cap="flat" cmpd="sng" algn="ctr">
            <a:solidFill>
              <a:srgbClr val="FF0066"/>
            </a:solidFill>
            <a:prstDash val="solid"/>
            <a:miter lim="800000"/>
            <a:headEnd type="none" w="med" len="med"/>
            <a:tailEnd type="arrow"/>
          </a:ln>
          <a:effectLst/>
        </p:spPr>
      </p:cxnSp>
      <p:cxnSp>
        <p:nvCxnSpPr>
          <p:cNvPr id="79" name="曲线连接符 78"/>
          <p:cNvCxnSpPr>
            <a:endCxn id="55" idx="1"/>
          </p:cNvCxnSpPr>
          <p:nvPr/>
        </p:nvCxnSpPr>
        <p:spPr bwMode="auto">
          <a:xfrm>
            <a:off x="4714876" y="4071942"/>
            <a:ext cx="857256" cy="1588"/>
          </a:xfrm>
          <a:prstGeom prst="curvedConnector3">
            <a:avLst>
              <a:gd name="adj1" fmla="val 50000"/>
            </a:avLst>
          </a:prstGeom>
          <a:solidFill>
            <a:schemeClr val="accent1"/>
          </a:solidFill>
          <a:ln w="25400" cap="flat" cmpd="sng" algn="ctr">
            <a:solidFill>
              <a:srgbClr val="FF0066"/>
            </a:solidFill>
            <a:prstDash val="solid"/>
            <a:miter lim="800000"/>
            <a:headEnd type="none" w="med" len="med"/>
            <a:tailEnd type="arrow"/>
          </a:ln>
          <a:effectLst/>
        </p:spPr>
      </p:cxnSp>
      <p:cxnSp>
        <p:nvCxnSpPr>
          <p:cNvPr id="82" name="曲线连接符 81"/>
          <p:cNvCxnSpPr>
            <a:endCxn id="56" idx="1"/>
          </p:cNvCxnSpPr>
          <p:nvPr/>
        </p:nvCxnSpPr>
        <p:spPr bwMode="auto">
          <a:xfrm>
            <a:off x="4714876" y="4071942"/>
            <a:ext cx="857256" cy="357190"/>
          </a:xfrm>
          <a:prstGeom prst="curvedConnector3">
            <a:avLst>
              <a:gd name="adj1" fmla="val 50000"/>
            </a:avLst>
          </a:prstGeom>
          <a:solidFill>
            <a:schemeClr val="accent1"/>
          </a:solidFill>
          <a:ln w="25400" cap="flat" cmpd="sng" algn="ctr">
            <a:solidFill>
              <a:srgbClr val="FF0066"/>
            </a:solidFill>
            <a:prstDash val="solid"/>
            <a:miter lim="800000"/>
            <a:headEnd type="none" w="med" len="med"/>
            <a:tailEnd type="arrow"/>
          </a:ln>
          <a:effectLst/>
        </p:spPr>
      </p:cxnSp>
      <p:cxnSp>
        <p:nvCxnSpPr>
          <p:cNvPr id="85" name="曲线连接符 84"/>
          <p:cNvCxnSpPr>
            <a:endCxn id="57" idx="1"/>
          </p:cNvCxnSpPr>
          <p:nvPr/>
        </p:nvCxnSpPr>
        <p:spPr bwMode="auto">
          <a:xfrm>
            <a:off x="4714876" y="4071942"/>
            <a:ext cx="857256" cy="714380"/>
          </a:xfrm>
          <a:prstGeom prst="curvedConnector3">
            <a:avLst>
              <a:gd name="adj1" fmla="val 50000"/>
            </a:avLst>
          </a:prstGeom>
          <a:solidFill>
            <a:schemeClr val="accent1"/>
          </a:solidFill>
          <a:ln w="25400" cap="flat" cmpd="sng" algn="ctr">
            <a:solidFill>
              <a:srgbClr val="FF0066"/>
            </a:solidFill>
            <a:prstDash val="solid"/>
            <a:miter lim="800000"/>
            <a:headEnd type="none" w="med" len="med"/>
            <a:tailEnd type="arrow"/>
          </a:ln>
          <a:effectLst/>
        </p:spPr>
      </p:cxnSp>
      <p:cxnSp>
        <p:nvCxnSpPr>
          <p:cNvPr id="87" name="形状 86"/>
          <p:cNvCxnSpPr>
            <a:endCxn id="58" idx="1"/>
          </p:cNvCxnSpPr>
          <p:nvPr/>
        </p:nvCxnSpPr>
        <p:spPr bwMode="auto">
          <a:xfrm rot="16200000" flipH="1">
            <a:off x="4607719" y="4179099"/>
            <a:ext cx="1071570" cy="857256"/>
          </a:xfrm>
          <a:prstGeom prst="curvedConnector2">
            <a:avLst/>
          </a:prstGeom>
          <a:solidFill>
            <a:schemeClr val="accent1"/>
          </a:solidFill>
          <a:ln w="25400" cap="flat" cmpd="sng" algn="ctr">
            <a:solidFill>
              <a:srgbClr val="FF0066"/>
            </a:solidFill>
            <a:prstDash val="solid"/>
            <a:miter lim="800000"/>
            <a:headEnd type="none" w="med" len="med"/>
            <a:tailEnd type="arrow"/>
          </a:ln>
          <a:effectLst/>
        </p:spPr>
      </p:cxnSp>
      <p:cxnSp>
        <p:nvCxnSpPr>
          <p:cNvPr id="91" name="直接箭头连接符 90"/>
          <p:cNvCxnSpPr/>
          <p:nvPr/>
        </p:nvCxnSpPr>
        <p:spPr bwMode="auto">
          <a:xfrm>
            <a:off x="4572000" y="4071942"/>
            <a:ext cx="142876"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27" name="右箭头 26"/>
          <p:cNvSpPr/>
          <p:nvPr/>
        </p:nvSpPr>
        <p:spPr bwMode="auto">
          <a:xfrm rot="19803393">
            <a:off x="555627" y="4795006"/>
            <a:ext cx="1643074" cy="66214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10000"/>
                  </a:schemeClr>
                </a:solidFill>
                <a:effectLst/>
                <a:latin typeface="黑体" pitchFamily="2" charset="-122"/>
                <a:ea typeface="黑体" pitchFamily="2" charset="-122"/>
              </a:rPr>
              <a:t>话路</a:t>
            </a:r>
          </a:p>
        </p:txBody>
      </p:sp>
      <p:sp>
        <p:nvSpPr>
          <p:cNvPr id="28" name="矩形 27"/>
          <p:cNvSpPr/>
          <p:nvPr/>
        </p:nvSpPr>
        <p:spPr bwMode="auto">
          <a:xfrm>
            <a:off x="6643702" y="4071942"/>
            <a:ext cx="2285984" cy="357190"/>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itchFamily="2" charset="-122"/>
                <a:ea typeface="黑体" pitchFamily="2" charset="-122"/>
              </a:rPr>
              <a:t>人防指挥作业</a:t>
            </a:r>
          </a:p>
        </p:txBody>
      </p:sp>
      <p:sp>
        <p:nvSpPr>
          <p:cNvPr id="29" name="矩形 28"/>
          <p:cNvSpPr/>
          <p:nvPr/>
        </p:nvSpPr>
        <p:spPr bwMode="auto">
          <a:xfrm>
            <a:off x="6643702" y="3714752"/>
            <a:ext cx="2285984" cy="357190"/>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itchFamily="2" charset="-122"/>
                <a:ea typeface="黑体" pitchFamily="2" charset="-122"/>
              </a:rPr>
              <a:t>软交换多媒体调度</a:t>
            </a:r>
          </a:p>
        </p:txBody>
      </p:sp>
      <p:sp>
        <p:nvSpPr>
          <p:cNvPr id="30" name="矩形 29"/>
          <p:cNvSpPr/>
          <p:nvPr/>
        </p:nvSpPr>
        <p:spPr bwMode="auto">
          <a:xfrm>
            <a:off x="6643702" y="3357562"/>
            <a:ext cx="2285984" cy="357190"/>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itchFamily="2" charset="-122"/>
                <a:ea typeface="黑体" pitchFamily="2" charset="-122"/>
              </a:rPr>
              <a:t>跨区域警报控制</a:t>
            </a:r>
          </a:p>
        </p:txBody>
      </p:sp>
      <p:sp>
        <p:nvSpPr>
          <p:cNvPr id="31" name="矩形 30"/>
          <p:cNvSpPr/>
          <p:nvPr/>
        </p:nvSpPr>
        <p:spPr>
          <a:xfrm>
            <a:off x="2571736" y="2571744"/>
            <a:ext cx="1792478" cy="461665"/>
          </a:xfrm>
          <a:prstGeom prst="rect">
            <a:avLst/>
          </a:prstGeom>
        </p:spPr>
        <p:txBody>
          <a:bodyPr wrap="none">
            <a:spAutoFit/>
          </a:bodyPr>
          <a:lstStyle/>
          <a:p>
            <a:r>
              <a:rPr lang="zh-CN" altLang="en-US" sz="2400" dirty="0" smtClean="0">
                <a:solidFill>
                  <a:srgbClr val="FFFF00"/>
                </a:solidFill>
              </a:rPr>
              <a:t>全数字传输 </a:t>
            </a:r>
            <a:endParaRPr lang="zh-CN" altLang="en-US" sz="2400" dirty="0"/>
          </a:p>
        </p:txBody>
      </p:sp>
      <p:sp>
        <p:nvSpPr>
          <p:cNvPr id="32" name="矩形 31"/>
          <p:cNvSpPr/>
          <p:nvPr/>
        </p:nvSpPr>
        <p:spPr>
          <a:xfrm>
            <a:off x="214282" y="1785926"/>
            <a:ext cx="1723549" cy="461665"/>
          </a:xfrm>
          <a:prstGeom prst="rect">
            <a:avLst/>
          </a:prstGeom>
        </p:spPr>
        <p:txBody>
          <a:bodyPr wrap="none">
            <a:spAutoFit/>
          </a:bodyPr>
          <a:lstStyle/>
          <a:p>
            <a:r>
              <a:rPr lang="zh-CN" altLang="en-US" sz="2400" dirty="0" smtClean="0">
                <a:solidFill>
                  <a:srgbClr val="FFFF00"/>
                </a:solidFill>
              </a:rPr>
              <a:t>多媒体承载</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1604" y="428604"/>
            <a:ext cx="5786478" cy="707886"/>
          </a:xfrm>
          <a:prstGeom prst="rect">
            <a:avLst/>
          </a:prstGeom>
        </p:spPr>
        <p:txBody>
          <a:bodyPr wrap="square">
            <a:spAutoFit/>
          </a:bodyPr>
          <a:lstStyle/>
          <a:p>
            <a:r>
              <a:rPr lang="en-US" sz="4000" b="1" dirty="0">
                <a:latin typeface="Arial Unicode MS" pitchFamily="34" charset="-122"/>
                <a:ea typeface="Arial Unicode MS" pitchFamily="34" charset="-122"/>
                <a:cs typeface="Arial Unicode MS" pitchFamily="34" charset="-122"/>
              </a:rPr>
              <a:t>RFMNM</a:t>
            </a:r>
            <a:r>
              <a:rPr lang="zh-CN" altLang="en-US" sz="4000" b="1" dirty="0"/>
              <a:t>多网系融合</a:t>
            </a:r>
            <a:r>
              <a:rPr lang="zh-CN" altLang="en-US" sz="4000" b="1" dirty="0" smtClean="0"/>
              <a:t>系统</a:t>
            </a:r>
            <a:endParaRPr lang="zh-CN" altLang="en-US" sz="4000" dirty="0"/>
          </a:p>
        </p:txBody>
      </p:sp>
      <p:sp>
        <p:nvSpPr>
          <p:cNvPr id="6" name="TextBox 5"/>
          <p:cNvSpPr txBox="1"/>
          <p:nvPr/>
        </p:nvSpPr>
        <p:spPr>
          <a:xfrm>
            <a:off x="1785918" y="1285860"/>
            <a:ext cx="5929354" cy="523220"/>
          </a:xfrm>
          <a:prstGeom prst="rect">
            <a:avLst/>
          </a:prstGeom>
          <a:noFill/>
        </p:spPr>
        <p:txBody>
          <a:bodyPr wrap="square" rtlCol="0">
            <a:spAutoFit/>
          </a:bodyPr>
          <a:lstStyle/>
          <a:p>
            <a:r>
              <a:rPr lang="zh-CN" altLang="en-US" sz="2800" dirty="0" smtClean="0">
                <a:solidFill>
                  <a:srgbClr val="FFFF00"/>
                </a:solidFill>
              </a:rPr>
              <a:t>四级联网    智能路由    上下贯通</a:t>
            </a:r>
            <a:endParaRPr lang="zh-CN" altLang="en-US" sz="2800" dirty="0">
              <a:solidFill>
                <a:srgbClr val="FFFF00"/>
              </a:solidFill>
            </a:endParaRPr>
          </a:p>
        </p:txBody>
      </p:sp>
      <p:pic>
        <p:nvPicPr>
          <p:cNvPr id="4097" name="Picture 1"/>
          <p:cNvPicPr>
            <a:picLocks noChangeAspect="1" noChangeArrowheads="1"/>
          </p:cNvPicPr>
          <p:nvPr/>
        </p:nvPicPr>
        <p:blipFill>
          <a:blip r:embed="rId2"/>
          <a:srcRect/>
          <a:stretch>
            <a:fillRect/>
          </a:stretch>
        </p:blipFill>
        <p:spPr bwMode="auto">
          <a:xfrm>
            <a:off x="1" y="1130900"/>
            <a:ext cx="9144032" cy="4822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1604" y="428604"/>
            <a:ext cx="5786478" cy="707886"/>
          </a:xfrm>
          <a:prstGeom prst="rect">
            <a:avLst/>
          </a:prstGeom>
        </p:spPr>
        <p:txBody>
          <a:bodyPr wrap="square">
            <a:spAutoFit/>
          </a:bodyPr>
          <a:lstStyle/>
          <a:p>
            <a:r>
              <a:rPr lang="en-US" sz="4000" b="1" dirty="0">
                <a:latin typeface="Arial Unicode MS" pitchFamily="34" charset="-122"/>
                <a:ea typeface="Arial Unicode MS" pitchFamily="34" charset="-122"/>
                <a:cs typeface="Arial Unicode MS" pitchFamily="34" charset="-122"/>
              </a:rPr>
              <a:t>RFMNM</a:t>
            </a:r>
            <a:r>
              <a:rPr lang="zh-CN" altLang="en-US" sz="4000" b="1" dirty="0"/>
              <a:t>多网系融合</a:t>
            </a:r>
            <a:r>
              <a:rPr lang="zh-CN" altLang="en-US" sz="4000" b="1" dirty="0" smtClean="0"/>
              <a:t>系统</a:t>
            </a:r>
            <a:endParaRPr lang="zh-CN" altLang="en-US" sz="4000" dirty="0"/>
          </a:p>
        </p:txBody>
      </p:sp>
      <p:sp>
        <p:nvSpPr>
          <p:cNvPr id="6" name="TextBox 5"/>
          <p:cNvSpPr txBox="1"/>
          <p:nvPr/>
        </p:nvSpPr>
        <p:spPr>
          <a:xfrm>
            <a:off x="3500430" y="1214422"/>
            <a:ext cx="2143140" cy="523220"/>
          </a:xfrm>
          <a:prstGeom prst="rect">
            <a:avLst/>
          </a:prstGeom>
          <a:noFill/>
        </p:spPr>
        <p:txBody>
          <a:bodyPr wrap="square" rtlCol="0">
            <a:spAutoFit/>
          </a:bodyPr>
          <a:lstStyle/>
          <a:p>
            <a:r>
              <a:rPr lang="zh-CN" altLang="en-US" sz="2800" dirty="0" smtClean="0">
                <a:solidFill>
                  <a:srgbClr val="FFFF00"/>
                </a:solidFill>
              </a:rPr>
              <a:t>系  统  组  成</a:t>
            </a:r>
            <a:endParaRPr lang="zh-CN" altLang="en-US" sz="2800" dirty="0">
              <a:solidFill>
                <a:srgbClr val="FFFF00"/>
              </a:solidFill>
            </a:endParaRPr>
          </a:p>
        </p:txBody>
      </p:sp>
      <p:pic>
        <p:nvPicPr>
          <p:cNvPr id="8" name="图片 7" descr="3U机前.jpg"/>
          <p:cNvPicPr>
            <a:picLocks noChangeAspect="1"/>
          </p:cNvPicPr>
          <p:nvPr/>
        </p:nvPicPr>
        <p:blipFill>
          <a:blip r:embed="rId2" cstate="print"/>
          <a:stretch>
            <a:fillRect/>
          </a:stretch>
        </p:blipFill>
        <p:spPr>
          <a:xfrm>
            <a:off x="576266" y="2869991"/>
            <a:ext cx="2066908" cy="583872"/>
          </a:xfrm>
          <a:prstGeom prst="rect">
            <a:avLst/>
          </a:prstGeom>
        </p:spPr>
      </p:pic>
      <p:pic>
        <p:nvPicPr>
          <p:cNvPr id="9" name="图片 8" descr="3U机后.jpg"/>
          <p:cNvPicPr>
            <a:picLocks noChangeAspect="1"/>
          </p:cNvPicPr>
          <p:nvPr/>
        </p:nvPicPr>
        <p:blipFill>
          <a:blip r:embed="rId3" cstate="print"/>
          <a:stretch>
            <a:fillRect/>
          </a:stretch>
        </p:blipFill>
        <p:spPr>
          <a:xfrm>
            <a:off x="593643" y="3639925"/>
            <a:ext cx="2049531" cy="571504"/>
          </a:xfrm>
          <a:prstGeom prst="rect">
            <a:avLst/>
          </a:prstGeom>
        </p:spPr>
      </p:pic>
      <p:pic>
        <p:nvPicPr>
          <p:cNvPr id="10" name="图片 9" descr="1U机前.jpg"/>
          <p:cNvPicPr>
            <a:picLocks noChangeAspect="1"/>
          </p:cNvPicPr>
          <p:nvPr/>
        </p:nvPicPr>
        <p:blipFill>
          <a:blip r:embed="rId4" cstate="print"/>
          <a:stretch>
            <a:fillRect/>
          </a:stretch>
        </p:blipFill>
        <p:spPr>
          <a:xfrm>
            <a:off x="2786050" y="3068421"/>
            <a:ext cx="2079608" cy="196245"/>
          </a:xfrm>
          <a:prstGeom prst="rect">
            <a:avLst/>
          </a:prstGeom>
        </p:spPr>
      </p:pic>
      <p:pic>
        <p:nvPicPr>
          <p:cNvPr id="11" name="图片 10" descr="1U机后.jpg"/>
          <p:cNvPicPr>
            <a:picLocks noChangeAspect="1"/>
          </p:cNvPicPr>
          <p:nvPr/>
        </p:nvPicPr>
        <p:blipFill>
          <a:blip r:embed="rId5" cstate="print"/>
          <a:stretch>
            <a:fillRect/>
          </a:stretch>
        </p:blipFill>
        <p:spPr>
          <a:xfrm>
            <a:off x="2786050" y="3794997"/>
            <a:ext cx="2071702" cy="202118"/>
          </a:xfrm>
          <a:prstGeom prst="rect">
            <a:avLst/>
          </a:prstGeom>
        </p:spPr>
      </p:pic>
      <p:pic>
        <p:nvPicPr>
          <p:cNvPr id="1028" name="Picture 4"/>
          <p:cNvPicPr>
            <a:picLocks noChangeAspect="1" noChangeArrowheads="1"/>
          </p:cNvPicPr>
          <p:nvPr/>
        </p:nvPicPr>
        <p:blipFill>
          <a:blip r:embed="rId6"/>
          <a:srcRect/>
          <a:stretch>
            <a:fillRect/>
          </a:stretch>
        </p:blipFill>
        <p:spPr bwMode="auto">
          <a:xfrm>
            <a:off x="6286512" y="2571744"/>
            <a:ext cx="2020799" cy="379932"/>
          </a:xfrm>
          <a:prstGeom prst="rect">
            <a:avLst/>
          </a:prstGeom>
          <a:noFill/>
          <a:ln w="9525">
            <a:noFill/>
            <a:miter lim="800000"/>
            <a:headEnd/>
            <a:tailEnd/>
          </a:ln>
          <a:effectLst/>
        </p:spPr>
      </p:pic>
      <p:sp>
        <p:nvSpPr>
          <p:cNvPr id="14" name="矩形 13"/>
          <p:cNvSpPr/>
          <p:nvPr/>
        </p:nvSpPr>
        <p:spPr>
          <a:xfrm>
            <a:off x="857224" y="4425743"/>
            <a:ext cx="1378904" cy="646331"/>
          </a:xfrm>
          <a:prstGeom prst="rect">
            <a:avLst/>
          </a:prstGeom>
        </p:spPr>
        <p:txBody>
          <a:bodyPr wrap="square">
            <a:spAutoFit/>
          </a:bodyPr>
          <a:lstStyle/>
          <a:p>
            <a:r>
              <a:rPr lang="en-US" altLang="zh-CN" dirty="0" smtClean="0"/>
              <a:t>RFMNM-G-A</a:t>
            </a:r>
          </a:p>
          <a:p>
            <a:r>
              <a:rPr lang="zh-CN" altLang="en-US" dirty="0" smtClean="0">
                <a:latin typeface="黑体" pitchFamily="2" charset="-122"/>
                <a:ea typeface="黑体" pitchFamily="2" charset="-122"/>
              </a:rPr>
              <a:t>（固定型）</a:t>
            </a:r>
            <a:endParaRPr lang="zh-CN" altLang="en-US" dirty="0">
              <a:latin typeface="黑体" pitchFamily="2" charset="-122"/>
              <a:ea typeface="黑体" pitchFamily="2" charset="-122"/>
            </a:endParaRPr>
          </a:p>
        </p:txBody>
      </p:sp>
      <p:sp>
        <p:nvSpPr>
          <p:cNvPr id="15" name="矩形 14"/>
          <p:cNvSpPr/>
          <p:nvPr/>
        </p:nvSpPr>
        <p:spPr>
          <a:xfrm>
            <a:off x="3000364" y="4425743"/>
            <a:ext cx="1378904" cy="646331"/>
          </a:xfrm>
          <a:prstGeom prst="rect">
            <a:avLst/>
          </a:prstGeom>
        </p:spPr>
        <p:txBody>
          <a:bodyPr wrap="square">
            <a:spAutoFit/>
          </a:bodyPr>
          <a:lstStyle/>
          <a:p>
            <a:r>
              <a:rPr lang="en-US" altLang="zh-CN" dirty="0" smtClean="0"/>
              <a:t>RFMNM-J-A</a:t>
            </a:r>
          </a:p>
          <a:p>
            <a:r>
              <a:rPr lang="zh-CN" altLang="en-US" dirty="0" smtClean="0">
                <a:latin typeface="黑体" pitchFamily="2" charset="-122"/>
                <a:ea typeface="黑体" pitchFamily="2" charset="-122"/>
              </a:rPr>
              <a:t>（车载型）</a:t>
            </a:r>
            <a:endParaRPr lang="zh-CN" altLang="en-US" dirty="0">
              <a:latin typeface="黑体" pitchFamily="2" charset="-122"/>
              <a:ea typeface="黑体" pitchFamily="2" charset="-122"/>
            </a:endParaRPr>
          </a:p>
        </p:txBody>
      </p:sp>
      <p:sp>
        <p:nvSpPr>
          <p:cNvPr id="16" name="矩形 15"/>
          <p:cNvSpPr/>
          <p:nvPr/>
        </p:nvSpPr>
        <p:spPr bwMode="auto">
          <a:xfrm>
            <a:off x="285720" y="2000240"/>
            <a:ext cx="4643470" cy="3429024"/>
          </a:xfrm>
          <a:prstGeom prst="rect">
            <a:avLst/>
          </a:prstGeom>
          <a:noFill/>
          <a:ln w="9525" cap="flat" cmpd="sng" algn="ctr">
            <a:solidFill>
              <a:schemeClr val="tx1"/>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7" name="矩形 16"/>
          <p:cNvSpPr/>
          <p:nvPr/>
        </p:nvSpPr>
        <p:spPr bwMode="auto">
          <a:xfrm>
            <a:off x="5715008" y="2000240"/>
            <a:ext cx="3143272" cy="3429024"/>
          </a:xfrm>
          <a:prstGeom prst="rect">
            <a:avLst/>
          </a:prstGeom>
          <a:noFill/>
          <a:ln w="9525" cap="flat" cmpd="sng" algn="ctr">
            <a:solidFill>
              <a:schemeClr val="tx1"/>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8" name="矩形 17"/>
          <p:cNvSpPr/>
          <p:nvPr/>
        </p:nvSpPr>
        <p:spPr>
          <a:xfrm>
            <a:off x="1571604" y="2143116"/>
            <a:ext cx="2492990" cy="369332"/>
          </a:xfrm>
          <a:prstGeom prst="rect">
            <a:avLst/>
          </a:prstGeom>
        </p:spPr>
        <p:txBody>
          <a:bodyPr wrap="none">
            <a:spAutoFit/>
          </a:bodyPr>
          <a:lstStyle/>
          <a:p>
            <a:r>
              <a:rPr lang="zh-CN" altLang="en-US" dirty="0" smtClean="0">
                <a:latin typeface="黑体" pitchFamily="2" charset="-122"/>
                <a:ea typeface="黑体" pitchFamily="2" charset="-122"/>
              </a:rPr>
              <a:t>多网系融合通信接入器</a:t>
            </a:r>
            <a:endParaRPr lang="zh-CN" altLang="en-US" dirty="0">
              <a:latin typeface="黑体" pitchFamily="2" charset="-122"/>
              <a:ea typeface="黑体" pitchFamily="2" charset="-122"/>
            </a:endParaRPr>
          </a:p>
        </p:txBody>
      </p:sp>
      <p:sp>
        <p:nvSpPr>
          <p:cNvPr id="19" name="矩形 18"/>
          <p:cNvSpPr/>
          <p:nvPr/>
        </p:nvSpPr>
        <p:spPr>
          <a:xfrm>
            <a:off x="6000760" y="2143116"/>
            <a:ext cx="2723823" cy="369332"/>
          </a:xfrm>
          <a:prstGeom prst="rect">
            <a:avLst/>
          </a:prstGeom>
        </p:spPr>
        <p:txBody>
          <a:bodyPr wrap="none">
            <a:spAutoFit/>
          </a:bodyPr>
          <a:lstStyle/>
          <a:p>
            <a:r>
              <a:rPr lang="zh-CN" altLang="en-US" dirty="0" smtClean="0">
                <a:latin typeface="黑体" pitchFamily="2" charset="-122"/>
                <a:ea typeface="黑体" pitchFamily="2" charset="-122"/>
              </a:rPr>
              <a:t>多网系融合通信服务平台</a:t>
            </a:r>
            <a:endParaRPr lang="zh-CN" altLang="en-US" dirty="0">
              <a:latin typeface="黑体" pitchFamily="2" charset="-122"/>
              <a:ea typeface="黑体" pitchFamily="2" charset="-122"/>
            </a:endParaRPr>
          </a:p>
        </p:txBody>
      </p:sp>
      <p:sp>
        <p:nvSpPr>
          <p:cNvPr id="20" name="矩形 19"/>
          <p:cNvSpPr/>
          <p:nvPr/>
        </p:nvSpPr>
        <p:spPr>
          <a:xfrm>
            <a:off x="6286512" y="3000372"/>
            <a:ext cx="2262158" cy="1200329"/>
          </a:xfrm>
          <a:prstGeom prst="rect">
            <a:avLst/>
          </a:prstGeom>
        </p:spPr>
        <p:txBody>
          <a:bodyPr wrap="none">
            <a:spAutoFit/>
          </a:bodyPr>
          <a:lstStyle/>
          <a:p>
            <a:r>
              <a:rPr lang="zh-CN" altLang="en-US" dirty="0" smtClean="0">
                <a:latin typeface="黑体" pitchFamily="2" charset="-122"/>
                <a:ea typeface="黑体" pitchFamily="2" charset="-122"/>
              </a:rPr>
              <a:t>     固定型</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RFMNM-F-AA</a:t>
            </a:r>
            <a:r>
              <a:rPr lang="zh-CN" altLang="en-US" dirty="0" smtClean="0">
                <a:latin typeface="黑体" pitchFamily="2" charset="-122"/>
                <a:ea typeface="黑体" pitchFamily="2" charset="-122"/>
              </a:rPr>
              <a:t>（省级）</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RFMNM-F-BA</a:t>
            </a:r>
            <a:r>
              <a:rPr lang="zh-CN" altLang="en-US" dirty="0" smtClean="0">
                <a:latin typeface="黑体" pitchFamily="2" charset="-122"/>
                <a:ea typeface="黑体" pitchFamily="2" charset="-122"/>
              </a:rPr>
              <a:t>（市级）</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RFMNM-F-CA</a:t>
            </a:r>
            <a:r>
              <a:rPr lang="zh-CN" altLang="en-US" dirty="0" smtClean="0">
                <a:latin typeface="黑体" pitchFamily="2" charset="-122"/>
                <a:ea typeface="黑体" pitchFamily="2" charset="-122"/>
              </a:rPr>
              <a:t>（县级）</a:t>
            </a:r>
            <a:endParaRPr lang="zh-CN" altLang="en-US" dirty="0">
              <a:latin typeface="黑体" pitchFamily="2" charset="-122"/>
              <a:ea typeface="黑体" pitchFamily="2" charset="-122"/>
            </a:endParaRPr>
          </a:p>
        </p:txBody>
      </p:sp>
      <p:sp>
        <p:nvSpPr>
          <p:cNvPr id="21" name="TextBox 20"/>
          <p:cNvSpPr txBox="1"/>
          <p:nvPr/>
        </p:nvSpPr>
        <p:spPr>
          <a:xfrm>
            <a:off x="5000628" y="2943051"/>
            <a:ext cx="714380" cy="1200329"/>
          </a:xfrm>
          <a:prstGeom prst="rect">
            <a:avLst/>
          </a:prstGeom>
          <a:noFill/>
        </p:spPr>
        <p:txBody>
          <a:bodyPr wrap="square" rtlCol="0">
            <a:spAutoFit/>
          </a:bodyPr>
          <a:lstStyle/>
          <a:p>
            <a:r>
              <a:rPr lang="en-US" altLang="zh-CN" sz="7200" dirty="0" smtClean="0"/>
              <a:t>+</a:t>
            </a:r>
            <a:endParaRPr lang="zh-CN" altLang="en-US" sz="7200" dirty="0"/>
          </a:p>
        </p:txBody>
      </p:sp>
      <p:pic>
        <p:nvPicPr>
          <p:cNvPr id="3075" name="Picture 3"/>
          <p:cNvPicPr>
            <a:picLocks noChangeAspect="1" noChangeArrowheads="1"/>
          </p:cNvPicPr>
          <p:nvPr/>
        </p:nvPicPr>
        <p:blipFill>
          <a:blip r:embed="rId7"/>
          <a:srcRect/>
          <a:stretch>
            <a:fillRect/>
          </a:stretch>
        </p:blipFill>
        <p:spPr bwMode="auto">
          <a:xfrm flipV="1">
            <a:off x="6357950" y="4374514"/>
            <a:ext cx="2000264" cy="197494"/>
          </a:xfrm>
          <a:prstGeom prst="rect">
            <a:avLst/>
          </a:prstGeom>
          <a:noFill/>
          <a:ln w="9525">
            <a:noFill/>
            <a:miter lim="800000"/>
            <a:headEnd/>
            <a:tailEnd/>
          </a:ln>
          <a:effectLst/>
        </p:spPr>
      </p:pic>
      <p:sp>
        <p:nvSpPr>
          <p:cNvPr id="22" name="矩形 21"/>
          <p:cNvSpPr/>
          <p:nvPr/>
        </p:nvSpPr>
        <p:spPr>
          <a:xfrm>
            <a:off x="6286512" y="4572008"/>
            <a:ext cx="1685077" cy="646331"/>
          </a:xfrm>
          <a:prstGeom prst="rect">
            <a:avLst/>
          </a:prstGeom>
        </p:spPr>
        <p:txBody>
          <a:bodyPr wrap="none">
            <a:spAutoFit/>
          </a:bodyPr>
          <a:lstStyle/>
          <a:p>
            <a:r>
              <a:rPr lang="zh-CN" altLang="en-US" dirty="0" smtClean="0">
                <a:latin typeface="黑体" pitchFamily="2" charset="-122"/>
                <a:ea typeface="黑体" pitchFamily="2" charset="-122"/>
              </a:rPr>
              <a:t>     车载型</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   RFMNM-F-DA</a:t>
            </a:r>
            <a:endParaRPr lang="en-US" altLang="zh-CN"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8860" y="428604"/>
            <a:ext cx="4071966" cy="707886"/>
          </a:xfrm>
          <a:prstGeom prst="rect">
            <a:avLst/>
          </a:prstGeom>
        </p:spPr>
        <p:txBody>
          <a:bodyPr wrap="square">
            <a:spAutoFit/>
          </a:bodyPr>
          <a:lstStyle/>
          <a:p>
            <a:r>
              <a:rPr lang="zh-CN" altLang="en-US" sz="4000" dirty="0" smtClean="0"/>
              <a:t>多媒体调度系统</a:t>
            </a:r>
            <a:endParaRPr lang="zh-CN" altLang="en-US" sz="4000" dirty="0"/>
          </a:p>
        </p:txBody>
      </p:sp>
      <p:sp>
        <p:nvSpPr>
          <p:cNvPr id="16" name="矩形 15"/>
          <p:cNvSpPr/>
          <p:nvPr/>
        </p:nvSpPr>
        <p:spPr bwMode="auto">
          <a:xfrm>
            <a:off x="285720" y="2571744"/>
            <a:ext cx="4643470" cy="3214710"/>
          </a:xfrm>
          <a:prstGeom prst="rect">
            <a:avLst/>
          </a:prstGeom>
          <a:noFill/>
          <a:ln w="9525" cap="flat" cmpd="sng" algn="ctr">
            <a:solidFill>
              <a:schemeClr val="tx1"/>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7" name="矩形 16"/>
          <p:cNvSpPr/>
          <p:nvPr/>
        </p:nvSpPr>
        <p:spPr bwMode="auto">
          <a:xfrm>
            <a:off x="5715008" y="2571744"/>
            <a:ext cx="3143272" cy="3214710"/>
          </a:xfrm>
          <a:prstGeom prst="rect">
            <a:avLst/>
          </a:prstGeom>
          <a:noFill/>
          <a:ln w="9525" cap="flat" cmpd="sng" algn="ctr">
            <a:solidFill>
              <a:schemeClr val="tx1"/>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1" name="TextBox 20"/>
          <p:cNvSpPr txBox="1"/>
          <p:nvPr/>
        </p:nvSpPr>
        <p:spPr>
          <a:xfrm>
            <a:off x="5000628" y="3728869"/>
            <a:ext cx="714380" cy="1200329"/>
          </a:xfrm>
          <a:prstGeom prst="rect">
            <a:avLst/>
          </a:prstGeom>
          <a:noFill/>
        </p:spPr>
        <p:txBody>
          <a:bodyPr wrap="square" rtlCol="0">
            <a:spAutoFit/>
          </a:bodyPr>
          <a:lstStyle/>
          <a:p>
            <a:r>
              <a:rPr lang="en-US" altLang="zh-CN" sz="7200" dirty="0" smtClean="0"/>
              <a:t>+</a:t>
            </a:r>
            <a:endParaRPr lang="zh-CN" altLang="en-US" sz="7200" dirty="0"/>
          </a:p>
        </p:txBody>
      </p:sp>
      <p:sp>
        <p:nvSpPr>
          <p:cNvPr id="22" name="矩形 21"/>
          <p:cNvSpPr/>
          <p:nvPr/>
        </p:nvSpPr>
        <p:spPr>
          <a:xfrm>
            <a:off x="1071538" y="5324789"/>
            <a:ext cx="3485249" cy="461665"/>
          </a:xfrm>
          <a:prstGeom prst="rect">
            <a:avLst/>
          </a:prstGeom>
        </p:spPr>
        <p:txBody>
          <a:bodyPr wrap="none">
            <a:spAutoFit/>
          </a:bodyPr>
          <a:lstStyle/>
          <a:p>
            <a:r>
              <a:rPr lang="en-US" sz="2400" b="1" dirty="0" smtClean="0">
                <a:latin typeface="Arial Unicode MS" pitchFamily="34" charset="-122"/>
                <a:ea typeface="Arial Unicode MS" pitchFamily="34" charset="-122"/>
                <a:cs typeface="Arial Unicode MS" pitchFamily="34" charset="-122"/>
              </a:rPr>
              <a:t>RFMNM</a:t>
            </a:r>
            <a:r>
              <a:rPr lang="zh-CN" altLang="en-US" sz="2400" b="1" dirty="0" smtClean="0"/>
              <a:t>多网系融合系统</a:t>
            </a:r>
            <a:endParaRPr lang="zh-CN" altLang="en-US" sz="2400" dirty="0"/>
          </a:p>
        </p:txBody>
      </p:sp>
      <p:sp>
        <p:nvSpPr>
          <p:cNvPr id="23" name="矩形 22"/>
          <p:cNvSpPr/>
          <p:nvPr/>
        </p:nvSpPr>
        <p:spPr>
          <a:xfrm>
            <a:off x="6357950" y="5324789"/>
            <a:ext cx="2031325" cy="461665"/>
          </a:xfrm>
          <a:prstGeom prst="rect">
            <a:avLst/>
          </a:prstGeom>
        </p:spPr>
        <p:txBody>
          <a:bodyPr wrap="none">
            <a:spAutoFit/>
          </a:bodyPr>
          <a:lstStyle/>
          <a:p>
            <a:r>
              <a:rPr lang="zh-CN" altLang="en-US" sz="2400" dirty="0" smtClean="0"/>
              <a:t>多媒体调度台</a:t>
            </a:r>
            <a:endParaRPr lang="zh-CN" altLang="en-US" sz="2400" dirty="0"/>
          </a:p>
        </p:txBody>
      </p:sp>
      <p:sp>
        <p:nvSpPr>
          <p:cNvPr id="13" name="矩形 12"/>
          <p:cNvSpPr/>
          <p:nvPr/>
        </p:nvSpPr>
        <p:spPr>
          <a:xfrm>
            <a:off x="857224" y="1071546"/>
            <a:ext cx="7500990" cy="1477328"/>
          </a:xfrm>
          <a:prstGeom prst="rect">
            <a:avLst/>
          </a:prstGeom>
        </p:spPr>
        <p:txBody>
          <a:bodyPr wrap="square">
            <a:spAutoFit/>
          </a:bodyPr>
          <a:lstStyle/>
          <a:p>
            <a:r>
              <a:rPr lang="en-US" b="1" dirty="0" smtClean="0">
                <a:latin typeface="Arial Unicode MS" pitchFamily="34" charset="-122"/>
                <a:ea typeface="Arial Unicode MS" pitchFamily="34" charset="-122"/>
                <a:cs typeface="Arial Unicode MS" pitchFamily="34" charset="-122"/>
              </a:rPr>
              <a:t>        RFMNM</a:t>
            </a:r>
            <a:r>
              <a:rPr lang="zh-CN" altLang="en-US" b="1" dirty="0" smtClean="0"/>
              <a:t>多网系融合系统为多媒体调度系统提供了丰富的通信终端接口和媒体软交换通信支持。只需加装配套的调度台即可实现公网、专网，模拟、数字，有线、无线等不同网系不同终端类型通信系统的互通互联。完成语音电话调度、可视电话调度、视频会议调度、信息即时通信、传真群发等多媒体指挥调度功能。</a:t>
            </a:r>
            <a:endParaRPr lang="zh-CN" altLang="en-US" dirty="0"/>
          </a:p>
        </p:txBody>
      </p:sp>
      <p:pic>
        <p:nvPicPr>
          <p:cNvPr id="14" name="图片 13" descr="1313739368ljr8svud.jpg"/>
          <p:cNvPicPr>
            <a:picLocks noChangeAspect="1"/>
          </p:cNvPicPr>
          <p:nvPr/>
        </p:nvPicPr>
        <p:blipFill>
          <a:blip r:embed="rId2" cstate="print"/>
          <a:stretch>
            <a:fillRect/>
          </a:stretch>
        </p:blipFill>
        <p:spPr>
          <a:xfrm>
            <a:off x="5938880" y="3500438"/>
            <a:ext cx="2776524" cy="1425939"/>
          </a:xfrm>
          <a:prstGeom prst="rect">
            <a:avLst/>
          </a:prstGeom>
        </p:spPr>
      </p:pic>
      <p:pic>
        <p:nvPicPr>
          <p:cNvPr id="15" name="Picture 5"/>
          <p:cNvPicPr>
            <a:picLocks noChangeAspect="1" noChangeArrowheads="1"/>
          </p:cNvPicPr>
          <p:nvPr/>
        </p:nvPicPr>
        <p:blipFill>
          <a:blip r:embed="rId3"/>
          <a:srcRect/>
          <a:stretch>
            <a:fillRect/>
          </a:stretch>
        </p:blipFill>
        <p:spPr bwMode="auto">
          <a:xfrm>
            <a:off x="1428728" y="2714620"/>
            <a:ext cx="2570430" cy="2583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8860" y="142852"/>
            <a:ext cx="4071966" cy="707886"/>
          </a:xfrm>
          <a:prstGeom prst="rect">
            <a:avLst/>
          </a:prstGeom>
        </p:spPr>
        <p:txBody>
          <a:bodyPr wrap="square">
            <a:spAutoFit/>
          </a:bodyPr>
          <a:lstStyle/>
          <a:p>
            <a:r>
              <a:rPr lang="zh-CN" altLang="en-US" sz="4000" dirty="0" smtClean="0"/>
              <a:t>多媒体调度系统</a:t>
            </a:r>
            <a:endParaRPr lang="zh-CN" altLang="en-US" sz="4000" dirty="0"/>
          </a:p>
        </p:txBody>
      </p:sp>
      <p:pic>
        <p:nvPicPr>
          <p:cNvPr id="1026" name="Picture 2" descr="http://pic6.nipic.com/20100317/4254844_110842853923_2.jpg"/>
          <p:cNvPicPr>
            <a:picLocks noChangeAspect="1" noChangeArrowheads="1"/>
          </p:cNvPicPr>
          <p:nvPr/>
        </p:nvPicPr>
        <p:blipFill>
          <a:blip r:embed="rId2" cstate="print"/>
          <a:srcRect/>
          <a:stretch>
            <a:fillRect/>
          </a:stretch>
        </p:blipFill>
        <p:spPr bwMode="auto">
          <a:xfrm>
            <a:off x="928662" y="1714488"/>
            <a:ext cx="2658882" cy="2560213"/>
          </a:xfrm>
          <a:prstGeom prst="rect">
            <a:avLst/>
          </a:prstGeom>
          <a:noFill/>
        </p:spPr>
      </p:pic>
      <p:pic>
        <p:nvPicPr>
          <p:cNvPr id="6" name="Picture 2" descr="http://pic6.nipic.com/20100317/4254844_110842853923_2.jpg"/>
          <p:cNvPicPr>
            <a:picLocks noChangeAspect="1" noChangeArrowheads="1"/>
          </p:cNvPicPr>
          <p:nvPr/>
        </p:nvPicPr>
        <p:blipFill>
          <a:blip r:embed="rId2" cstate="print"/>
          <a:srcRect/>
          <a:stretch>
            <a:fillRect/>
          </a:stretch>
        </p:blipFill>
        <p:spPr bwMode="auto">
          <a:xfrm>
            <a:off x="3571868" y="1714488"/>
            <a:ext cx="2658882" cy="2560213"/>
          </a:xfrm>
          <a:prstGeom prst="rect">
            <a:avLst/>
          </a:prstGeom>
          <a:noFill/>
        </p:spPr>
      </p:pic>
      <p:pic>
        <p:nvPicPr>
          <p:cNvPr id="2" name="Picture 5" descr="http://www.ltesting.net/attachments/2007/06/8_200706092024391.jpg"/>
          <p:cNvPicPr>
            <a:picLocks noChangeAspect="1" noChangeArrowheads="1"/>
          </p:cNvPicPr>
          <p:nvPr/>
        </p:nvPicPr>
        <p:blipFill>
          <a:blip r:embed="rId3"/>
          <a:srcRect/>
          <a:stretch>
            <a:fillRect/>
          </a:stretch>
        </p:blipFill>
        <p:spPr bwMode="auto">
          <a:xfrm>
            <a:off x="1000100" y="1785926"/>
            <a:ext cx="2500330" cy="154539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fsteigend">
  <a:themeElements>
    <a:clrScheme name="Aufsteigend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ufsteigend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Aufsteigend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Aufsteigend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Aufsteigend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Aufsteigend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4154</TotalTime>
  <Words>262</Words>
  <Application>Microsoft Office PowerPoint</Application>
  <PresentationFormat>全屏显示(4:3)</PresentationFormat>
  <Paragraphs>60</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Aufsteigend</vt:lpstr>
      <vt:lpstr>幻灯片 1</vt:lpstr>
      <vt:lpstr>幻灯片 2</vt:lpstr>
      <vt:lpstr>幻灯片 3</vt:lpstr>
      <vt:lpstr>幻灯片 4</vt:lpstr>
      <vt:lpstr>幻灯片 5</vt:lpstr>
      <vt:lpstr>幻灯片 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微软用户</cp:lastModifiedBy>
  <cp:revision>168</cp:revision>
  <dcterms:created xsi:type="dcterms:W3CDTF">2012-06-05T04:59:29Z</dcterms:created>
  <dcterms:modified xsi:type="dcterms:W3CDTF">2012-06-13T09:53:54Z</dcterms:modified>
</cp:coreProperties>
</file>