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3"/>
  </p:notesMasterIdLst>
  <p:sldIdLst>
    <p:sldId id="258" r:id="rId2"/>
    <p:sldId id="264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18" autoAdjust="0"/>
  </p:normalViewPr>
  <p:slideViewPr>
    <p:cSldViewPr>
      <p:cViewPr varScale="1">
        <p:scale>
          <a:sx n="68" d="100"/>
          <a:sy n="68" d="100"/>
        </p:scale>
        <p:origin x="-7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1F6F7-58F8-4447-89CB-F5215B164B0B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FB1AA580-5248-4873-8223-613C86377971}">
      <dgm:prSet phldrT="[文本]" custT="1"/>
      <dgm:spPr/>
      <dgm:t>
        <a:bodyPr/>
        <a:lstStyle/>
        <a:p>
          <a:r>
            <a:rPr lang="en-US" altLang="zh-CN" sz="3200" dirty="0" smtClean="0"/>
            <a:t>IPPBX</a:t>
          </a:r>
          <a:endParaRPr lang="zh-CN" altLang="en-US" sz="3200" dirty="0"/>
        </a:p>
      </dgm:t>
    </dgm:pt>
    <dgm:pt modelId="{7B4078F4-AD8F-44AE-8549-43E0EC1FC6B1}" type="parTrans" cxnId="{8A4A38ED-6E45-4379-9618-3939E922C2E7}">
      <dgm:prSet/>
      <dgm:spPr/>
      <dgm:t>
        <a:bodyPr/>
        <a:lstStyle/>
        <a:p>
          <a:endParaRPr lang="zh-CN" altLang="en-US"/>
        </a:p>
      </dgm:t>
    </dgm:pt>
    <dgm:pt modelId="{F1C3D051-9DB3-42D3-B2EC-F034E0E92A9D}" type="sibTrans" cxnId="{8A4A38ED-6E45-4379-9618-3939E922C2E7}">
      <dgm:prSet/>
      <dgm:spPr/>
      <dgm:t>
        <a:bodyPr/>
        <a:lstStyle/>
        <a:p>
          <a:endParaRPr lang="zh-CN" altLang="en-US"/>
        </a:p>
      </dgm:t>
    </dgm:pt>
    <dgm:pt modelId="{FB459082-6120-4876-BA2B-E9D9B86A24F7}">
      <dgm:prSet phldrT="[文本]" custT="1"/>
      <dgm:spPr/>
      <dgm:t>
        <a:bodyPr/>
        <a:lstStyle/>
        <a:p>
          <a:r>
            <a:rPr lang="zh-CN" altLang="en-US" sz="2800" dirty="0" smtClean="0"/>
            <a:t>电子传真</a:t>
          </a:r>
          <a:endParaRPr lang="zh-CN" altLang="en-US" sz="2800" dirty="0"/>
        </a:p>
      </dgm:t>
    </dgm:pt>
    <dgm:pt modelId="{CFEA3877-D090-44D1-9807-837C8F81B4B1}" type="parTrans" cxnId="{096404A8-F0F4-4BE9-A94A-E2662C09E19A}">
      <dgm:prSet/>
      <dgm:spPr/>
      <dgm:t>
        <a:bodyPr/>
        <a:lstStyle/>
        <a:p>
          <a:endParaRPr lang="zh-CN" altLang="en-US"/>
        </a:p>
      </dgm:t>
    </dgm:pt>
    <dgm:pt modelId="{01CCCB76-8D78-4A38-94AA-60072D2797C9}" type="sibTrans" cxnId="{096404A8-F0F4-4BE9-A94A-E2662C09E19A}">
      <dgm:prSet/>
      <dgm:spPr/>
      <dgm:t>
        <a:bodyPr/>
        <a:lstStyle/>
        <a:p>
          <a:endParaRPr lang="zh-CN" altLang="en-US"/>
        </a:p>
      </dgm:t>
    </dgm:pt>
    <dgm:pt modelId="{E265FE7A-EA89-4D62-B3AB-FF34DB362B9A}">
      <dgm:prSet phldrT="[文本]" custT="1"/>
      <dgm:spPr/>
      <dgm:t>
        <a:bodyPr/>
        <a:lstStyle/>
        <a:p>
          <a:r>
            <a:rPr lang="zh-CN" altLang="en-US" sz="2800" dirty="0" smtClean="0"/>
            <a:t>电话会议</a:t>
          </a:r>
          <a:endParaRPr lang="zh-CN" altLang="en-US" sz="2800" dirty="0"/>
        </a:p>
      </dgm:t>
    </dgm:pt>
    <dgm:pt modelId="{3BF5479F-9D7C-4E80-96BC-C9BA530875A9}" type="parTrans" cxnId="{7EC6DD9E-41E3-43CC-8727-614926450A25}">
      <dgm:prSet/>
      <dgm:spPr/>
      <dgm:t>
        <a:bodyPr/>
        <a:lstStyle/>
        <a:p>
          <a:endParaRPr lang="zh-CN" altLang="en-US"/>
        </a:p>
      </dgm:t>
    </dgm:pt>
    <dgm:pt modelId="{4A1E3370-7064-417E-880A-CBA9E0A708F6}" type="sibTrans" cxnId="{7EC6DD9E-41E3-43CC-8727-614926450A25}">
      <dgm:prSet/>
      <dgm:spPr/>
      <dgm:t>
        <a:bodyPr/>
        <a:lstStyle/>
        <a:p>
          <a:endParaRPr lang="zh-CN" altLang="en-US"/>
        </a:p>
      </dgm:t>
    </dgm:pt>
    <dgm:pt modelId="{EC64C642-C0A6-43B5-95DB-F813F8F03D15}" type="pres">
      <dgm:prSet presAssocID="{9701F6F7-58F8-4447-89CB-F5215B164B0B}" presName="arrowDiagram" presStyleCnt="0">
        <dgm:presLayoutVars>
          <dgm:chMax val="5"/>
          <dgm:dir/>
          <dgm:resizeHandles val="exact"/>
        </dgm:presLayoutVars>
      </dgm:prSet>
      <dgm:spPr/>
    </dgm:pt>
    <dgm:pt modelId="{D46A5BEE-5ADA-4952-8BF2-1ABB0490AB5B}" type="pres">
      <dgm:prSet presAssocID="{9701F6F7-58F8-4447-89CB-F5215B164B0B}" presName="arrow" presStyleLbl="bgShp" presStyleIdx="0" presStyleCnt="1" custLinFactNeighborX="-337"/>
      <dgm:spPr/>
    </dgm:pt>
    <dgm:pt modelId="{8239DD2E-2907-4EF3-9B54-4837B3CDF1C7}" type="pres">
      <dgm:prSet presAssocID="{9701F6F7-58F8-4447-89CB-F5215B164B0B}" presName="arrowDiagram3" presStyleCnt="0"/>
      <dgm:spPr/>
    </dgm:pt>
    <dgm:pt modelId="{0D51F2A2-9BB0-4429-9192-3BD01FA8F50F}" type="pres">
      <dgm:prSet presAssocID="{FB1AA580-5248-4873-8223-613C86377971}" presName="bullet3a" presStyleLbl="node1" presStyleIdx="0" presStyleCnt="3"/>
      <dgm:spPr/>
    </dgm:pt>
    <dgm:pt modelId="{CC5BAD48-B716-418B-B956-B1F950BEADF3}" type="pres">
      <dgm:prSet presAssocID="{FB1AA580-5248-4873-8223-613C86377971}" presName="textBox3a" presStyleLbl="revTx" presStyleIdx="0" presStyleCnt="3">
        <dgm:presLayoutVars>
          <dgm:bulletEnabled val="1"/>
        </dgm:presLayoutVars>
      </dgm:prSet>
      <dgm:spPr/>
    </dgm:pt>
    <dgm:pt modelId="{894939F2-B747-4440-ACC6-D7CD57E9F4ED}" type="pres">
      <dgm:prSet presAssocID="{FB459082-6120-4876-BA2B-E9D9B86A24F7}" presName="bullet3b" presStyleLbl="node1" presStyleIdx="1" presStyleCnt="3"/>
      <dgm:spPr/>
    </dgm:pt>
    <dgm:pt modelId="{4DC531A6-9A83-4017-B594-25CC76960486}" type="pres">
      <dgm:prSet presAssocID="{FB459082-6120-4876-BA2B-E9D9B86A24F7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3812D0-8CEF-4D97-AD8B-D1FBDA789173}" type="pres">
      <dgm:prSet presAssocID="{E265FE7A-EA89-4D62-B3AB-FF34DB362B9A}" presName="bullet3c" presStyleLbl="node1" presStyleIdx="2" presStyleCnt="3"/>
      <dgm:spPr/>
    </dgm:pt>
    <dgm:pt modelId="{808AA519-3344-476F-8B86-0FC4A68A9FAF}" type="pres">
      <dgm:prSet presAssocID="{E265FE7A-EA89-4D62-B3AB-FF34DB362B9A}" presName="textBox3c" presStyleLbl="revTx" presStyleIdx="2" presStyleCnt="3" custScaleX="141728">
        <dgm:presLayoutVars>
          <dgm:bulletEnabled val="1"/>
        </dgm:presLayoutVars>
      </dgm:prSet>
      <dgm:spPr/>
    </dgm:pt>
  </dgm:ptLst>
  <dgm:cxnLst>
    <dgm:cxn modelId="{7EC6DD9E-41E3-43CC-8727-614926450A25}" srcId="{9701F6F7-58F8-4447-89CB-F5215B164B0B}" destId="{E265FE7A-EA89-4D62-B3AB-FF34DB362B9A}" srcOrd="2" destOrd="0" parTransId="{3BF5479F-9D7C-4E80-96BC-C9BA530875A9}" sibTransId="{4A1E3370-7064-417E-880A-CBA9E0A708F6}"/>
    <dgm:cxn modelId="{5766265E-3C8A-43DA-90F2-6910B7FB12EB}" type="presOf" srcId="{E265FE7A-EA89-4D62-B3AB-FF34DB362B9A}" destId="{808AA519-3344-476F-8B86-0FC4A68A9FAF}" srcOrd="0" destOrd="0" presId="urn:microsoft.com/office/officeart/2005/8/layout/arrow2"/>
    <dgm:cxn modelId="{7337E07D-9BB2-44DE-AD82-9FFE5A84A9F0}" type="presOf" srcId="{FB1AA580-5248-4873-8223-613C86377971}" destId="{CC5BAD48-B716-418B-B956-B1F950BEADF3}" srcOrd="0" destOrd="0" presId="urn:microsoft.com/office/officeart/2005/8/layout/arrow2"/>
    <dgm:cxn modelId="{2237E206-BAF9-406D-8CF9-87BEB61ADCA9}" type="presOf" srcId="{9701F6F7-58F8-4447-89CB-F5215B164B0B}" destId="{EC64C642-C0A6-43B5-95DB-F813F8F03D15}" srcOrd="0" destOrd="0" presId="urn:microsoft.com/office/officeart/2005/8/layout/arrow2"/>
    <dgm:cxn modelId="{A2808721-12E1-40CF-ACDB-6462578B92CE}" type="presOf" srcId="{FB459082-6120-4876-BA2B-E9D9B86A24F7}" destId="{4DC531A6-9A83-4017-B594-25CC76960486}" srcOrd="0" destOrd="0" presId="urn:microsoft.com/office/officeart/2005/8/layout/arrow2"/>
    <dgm:cxn modelId="{096404A8-F0F4-4BE9-A94A-E2662C09E19A}" srcId="{9701F6F7-58F8-4447-89CB-F5215B164B0B}" destId="{FB459082-6120-4876-BA2B-E9D9B86A24F7}" srcOrd="1" destOrd="0" parTransId="{CFEA3877-D090-44D1-9807-837C8F81B4B1}" sibTransId="{01CCCB76-8D78-4A38-94AA-60072D2797C9}"/>
    <dgm:cxn modelId="{8A4A38ED-6E45-4379-9618-3939E922C2E7}" srcId="{9701F6F7-58F8-4447-89CB-F5215B164B0B}" destId="{FB1AA580-5248-4873-8223-613C86377971}" srcOrd="0" destOrd="0" parTransId="{7B4078F4-AD8F-44AE-8549-43E0EC1FC6B1}" sibTransId="{F1C3D051-9DB3-42D3-B2EC-F034E0E92A9D}"/>
    <dgm:cxn modelId="{75FC04A9-DCE8-4FF3-B318-908B481839DD}" type="presParOf" srcId="{EC64C642-C0A6-43B5-95DB-F813F8F03D15}" destId="{D46A5BEE-5ADA-4952-8BF2-1ABB0490AB5B}" srcOrd="0" destOrd="0" presId="urn:microsoft.com/office/officeart/2005/8/layout/arrow2"/>
    <dgm:cxn modelId="{E02023AC-E1E6-497F-8723-4CCB2B11E358}" type="presParOf" srcId="{EC64C642-C0A6-43B5-95DB-F813F8F03D15}" destId="{8239DD2E-2907-4EF3-9B54-4837B3CDF1C7}" srcOrd="1" destOrd="0" presId="urn:microsoft.com/office/officeart/2005/8/layout/arrow2"/>
    <dgm:cxn modelId="{0C0505BB-E0A2-4A91-929C-4624D4223361}" type="presParOf" srcId="{8239DD2E-2907-4EF3-9B54-4837B3CDF1C7}" destId="{0D51F2A2-9BB0-4429-9192-3BD01FA8F50F}" srcOrd="0" destOrd="0" presId="urn:microsoft.com/office/officeart/2005/8/layout/arrow2"/>
    <dgm:cxn modelId="{AB27BB5A-DF78-434A-AC45-788EE3195CA8}" type="presParOf" srcId="{8239DD2E-2907-4EF3-9B54-4837B3CDF1C7}" destId="{CC5BAD48-B716-418B-B956-B1F950BEADF3}" srcOrd="1" destOrd="0" presId="urn:microsoft.com/office/officeart/2005/8/layout/arrow2"/>
    <dgm:cxn modelId="{7858272C-EF13-42F0-8811-50E3971421E2}" type="presParOf" srcId="{8239DD2E-2907-4EF3-9B54-4837B3CDF1C7}" destId="{894939F2-B747-4440-ACC6-D7CD57E9F4ED}" srcOrd="2" destOrd="0" presId="urn:microsoft.com/office/officeart/2005/8/layout/arrow2"/>
    <dgm:cxn modelId="{B77A5F2E-0816-4585-86C0-CE48C47B14B1}" type="presParOf" srcId="{8239DD2E-2907-4EF3-9B54-4837B3CDF1C7}" destId="{4DC531A6-9A83-4017-B594-25CC76960486}" srcOrd="3" destOrd="0" presId="urn:microsoft.com/office/officeart/2005/8/layout/arrow2"/>
    <dgm:cxn modelId="{50A58DEB-F6E5-4D2D-AFC7-0A41C22AFF27}" type="presParOf" srcId="{8239DD2E-2907-4EF3-9B54-4837B3CDF1C7}" destId="{6B3812D0-8CEF-4D97-AD8B-D1FBDA789173}" srcOrd="4" destOrd="0" presId="urn:microsoft.com/office/officeart/2005/8/layout/arrow2"/>
    <dgm:cxn modelId="{C3763406-0C47-4543-8B08-E26ED1D456C8}" type="presParOf" srcId="{8239DD2E-2907-4EF3-9B54-4837B3CDF1C7}" destId="{808AA519-3344-476F-8B86-0FC4A68A9FAF}" srcOrd="5" destOrd="0" presId="urn:microsoft.com/office/officeart/2005/8/layout/arrow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B92A7-1CE4-4504-AEBC-7A0FB7745DA3}" type="datetimeFigureOut">
              <a:rPr lang="zh-CN" altLang="en-US" smtClean="0"/>
              <a:t>2011-2-27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DFE50-D91B-402D-9C58-C526B641D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DFE50-D91B-402D-9C58-C526B641D87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、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 eaLnBrk="1" latinLnBrk="0" hangingPunct="1">
              <a:defRPr kumimoji="0" lang="zh-CN" baseline="0"/>
            </a:lvl4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 eaLnBrk="1" latinLnBrk="0" hangingPunct="1">
              <a:defRPr kumimoji="0" lang="zh-CN" baseline="0"/>
            </a:lvl4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B3D775A0-80B5-4221-B7E1-AE5733D2CC17}" type="datetimeFigureOut">
              <a:rPr lang="zh-CN" altLang="en-US" smtClean="0"/>
              <a:t>2011-2-27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575DD71E-82F6-4DA9-9DE4-990EC1751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5A0-80B5-4221-B7E1-AE5733D2CC17}" type="datetimeFigureOut">
              <a:rPr lang="zh-CN" altLang="en-US" smtClean="0"/>
              <a:t>2011-2-27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D71E-82F6-4DA9-9DE4-990EC1751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5A0-80B5-4221-B7E1-AE5733D2CC17}" type="datetimeFigureOut">
              <a:rPr lang="zh-CN" altLang="en-US" smtClean="0"/>
              <a:t>2011-2-27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D71E-82F6-4DA9-9DE4-990EC1751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显示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B3D775A0-80B5-4221-B7E1-AE5733D2CC17}" type="datetimeFigureOut">
              <a:rPr lang="zh-CN" altLang="en-US" smtClean="0"/>
              <a:t>2011-2-27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575DD71E-82F6-4DA9-9DE4-990EC1751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5A0-80B5-4221-B7E1-AE5733D2CC17}" type="datetimeFigureOut">
              <a:rPr lang="zh-CN" altLang="en-US" smtClean="0"/>
              <a:t>2011-2-27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D71E-82F6-4DA9-9DE4-990EC17515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180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CN"/>
            </a:lvl1pPr>
          </a:lstStyle>
          <a:p>
            <a:r>
              <a:rPr kumimoji="0"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3200">
                <a:latin typeface="+mn-lt"/>
              </a:defRPr>
            </a:lvl1pPr>
            <a:lvl2pPr eaLnBrk="1" latinLnBrk="0" hangingPunct="1">
              <a:defRPr kumimoji="0" lang="zh-CN" sz="2800">
                <a:latin typeface="+mn-lt"/>
              </a:defRPr>
            </a:lvl2pPr>
            <a:lvl3pPr eaLnBrk="1" latinLnBrk="0" hangingPunct="1">
              <a:defRPr kumimoji="0" lang="zh-CN" sz="2400">
                <a:latin typeface="+mn-lt"/>
              </a:defRPr>
            </a:lvl3pPr>
            <a:lvl4pPr eaLnBrk="1" latinLnBrk="0" hangingPunct="1">
              <a:defRPr kumimoji="0" lang="zh-CN" sz="2400">
                <a:latin typeface="+mn-lt"/>
              </a:defRPr>
            </a:lvl4pPr>
            <a:lvl5pPr eaLnBrk="1" latinLnBrk="0" hangingPunct="1">
              <a:defRPr kumimoji="0" lang="zh-CN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5A0-80B5-4221-B7E1-AE5733D2CC17}" type="datetimeFigureOut">
              <a:rPr lang="zh-CN" altLang="en-US" smtClean="0"/>
              <a:t>2011-2-27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575DD71E-82F6-4DA9-9DE4-990EC1751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5A0-80B5-4221-B7E1-AE5733D2CC17}" type="datetimeFigureOut">
              <a:rPr lang="zh-CN" altLang="en-US" smtClean="0"/>
              <a:t>2011-2-27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D71E-82F6-4DA9-9DE4-990EC1751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5A0-80B5-4221-B7E1-AE5733D2CC17}" type="datetimeFigureOut">
              <a:rPr lang="zh-CN" altLang="en-US" smtClean="0"/>
              <a:t>2011-2-27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D71E-82F6-4DA9-9DE4-990EC1751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5A0-80B5-4221-B7E1-AE5733D2CC17}" type="datetimeFigureOut">
              <a:rPr lang="zh-CN" altLang="en-US" smtClean="0"/>
              <a:t>2011-2-27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D71E-82F6-4DA9-9DE4-990EC1751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5A0-80B5-4221-B7E1-AE5733D2CC17}" type="datetimeFigureOut">
              <a:rPr lang="zh-CN" altLang="en-US" smtClean="0"/>
              <a:t>2011-2-27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D71E-82F6-4DA9-9DE4-990EC1751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5A0-80B5-4221-B7E1-AE5733D2CC17}" type="datetimeFigureOut">
              <a:rPr lang="zh-CN" altLang="en-US" smtClean="0"/>
              <a:t>2011-2-27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D71E-82F6-4DA9-9DE4-990EC1751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5A0-80B5-4221-B7E1-AE5733D2CC17}" type="datetimeFigureOut">
              <a:rPr lang="zh-CN" altLang="en-US" smtClean="0"/>
              <a:t>2011-2-27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D71E-82F6-4DA9-9DE4-990EC1751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75A0-80B5-4221-B7E1-AE5733D2CC17}" type="datetimeFigureOut">
              <a:rPr lang="zh-CN" altLang="en-US" smtClean="0"/>
              <a:t>2011-2-27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DD71E-82F6-4DA9-9DE4-990EC17515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datel.com/?fs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gif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www.freeswitch.org/node/117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3108" y="2286000"/>
            <a:ext cx="6627916" cy="1470025"/>
          </a:xfrm>
        </p:spPr>
        <p:txBody>
          <a:bodyPr/>
          <a:lstStyle/>
          <a:p>
            <a:r>
              <a:rPr lang="en-US" altLang="zh-CN" dirty="0" smtClean="0"/>
              <a:t>IPPBX </a:t>
            </a:r>
            <a:r>
              <a:rPr altLang="en-US" dirty="0" smtClean="0"/>
              <a:t>电话会议 电子传真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altLang="en-US" dirty="0" smtClean="0"/>
              <a:t>三合一</a:t>
            </a:r>
            <a:r>
              <a:rPr altLang="en-US" dirty="0" smtClean="0"/>
              <a:t>解决</a:t>
            </a:r>
            <a:r>
              <a:rPr altLang="en-US" dirty="0" smtClean="0"/>
              <a:t>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00892" y="4143380"/>
            <a:ext cx="1571604" cy="428628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2011-2-26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1" name="图片占位符 10" descr="启点副本.gif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r="10098"/>
          <a:stretch>
            <a:fillRect/>
          </a:stretch>
        </p:blipFill>
        <p:spPr>
          <a:xfrm>
            <a:off x="4786314" y="5927865"/>
            <a:ext cx="1785950" cy="858721"/>
          </a:xfrm>
        </p:spPr>
      </p:pic>
      <p:sp>
        <p:nvSpPr>
          <p:cNvPr id="12" name="TextBox 11"/>
          <p:cNvSpPr txBox="1"/>
          <p:nvPr/>
        </p:nvSpPr>
        <p:spPr>
          <a:xfrm>
            <a:off x="6572264" y="6272913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Z-start.gicp.net</a:t>
            </a:r>
            <a:endParaRPr lang="zh-CN" altLang="en-US" dirty="0"/>
          </a:p>
        </p:txBody>
      </p:sp>
    </p:spTree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自建数字通信平台的优势对比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762000" y="1597023"/>
          <a:ext cx="8077200" cy="41179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5422"/>
                <a:gridCol w="3071834"/>
                <a:gridCol w="3409944"/>
              </a:tblGrid>
              <a:tr h="58828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自建平台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租用第三方平台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882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建设便捷性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一次性配置完善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在不同的运营商注册账号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882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自主性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好 ，可定制开发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差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882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质量保障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自主掌控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依赖第三方服务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882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扩展性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好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882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使用成本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882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安全性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依赖第三方服务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占位符 10" descr="启点副本.gif"/>
          <p:cNvPicPr>
            <a:picLocks noChangeAspect="1"/>
          </p:cNvPicPr>
          <p:nvPr/>
        </p:nvPicPr>
        <p:blipFill>
          <a:blip r:embed="rId2"/>
          <a:srcRect r="10098"/>
          <a:stretch>
            <a:fillRect/>
          </a:stretch>
        </p:blipFill>
        <p:spPr>
          <a:xfrm>
            <a:off x="6786578" y="5999279"/>
            <a:ext cx="1785950" cy="858721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by step </a:t>
            </a:r>
            <a:r>
              <a:rPr altLang="en-US" dirty="0" smtClean="0"/>
              <a:t>搭建三合一平台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04716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10000"/>
              </a:lnSpc>
            </a:pPr>
            <a:r>
              <a:rPr altLang="en-US" dirty="0" smtClean="0"/>
              <a:t>通信需求分析，网络拓扑规划</a:t>
            </a:r>
            <a:endParaRPr lang="en-US" altLang="en-US" dirty="0" smtClean="0"/>
          </a:p>
          <a:p>
            <a:pPr>
              <a:lnSpc>
                <a:spcPct val="210000"/>
              </a:lnSpc>
            </a:pPr>
            <a:r>
              <a:rPr altLang="en-US" dirty="0" smtClean="0"/>
              <a:t>选择主机，线路接入方式</a:t>
            </a:r>
            <a:endParaRPr lang="en-US" altLang="en-US" dirty="0" smtClean="0"/>
          </a:p>
          <a:p>
            <a:pPr>
              <a:lnSpc>
                <a:spcPct val="210000"/>
              </a:lnSpc>
            </a:pPr>
            <a:r>
              <a:rPr altLang="en-US" dirty="0" smtClean="0"/>
              <a:t>下载免费系统，参照说明安装</a:t>
            </a:r>
            <a:endParaRPr lang="en-US" altLang="en-US" dirty="0" smtClean="0"/>
          </a:p>
          <a:p>
            <a:pPr>
              <a:lnSpc>
                <a:spcPct val="210000"/>
              </a:lnSpc>
              <a:buNone/>
            </a:pPr>
            <a:r>
              <a:rPr lang="en-US" altLang="en-US" dirty="0" smtClean="0"/>
              <a:t>	</a:t>
            </a:r>
            <a:r>
              <a:rPr altLang="en-US" dirty="0" smtClean="0"/>
              <a:t>含：</a:t>
            </a:r>
            <a:r>
              <a:rPr lang="en-US" altLang="en-US" dirty="0" smtClean="0"/>
              <a:t>20</a:t>
            </a:r>
            <a:r>
              <a:rPr altLang="en-US" dirty="0" smtClean="0"/>
              <a:t>分机</a:t>
            </a:r>
            <a:r>
              <a:rPr lang="en-US" altLang="zh-CN" dirty="0" smtClean="0"/>
              <a:t>IPPBX</a:t>
            </a:r>
            <a:r>
              <a:rPr altLang="en-US" dirty="0" smtClean="0"/>
              <a:t>、一个电话会议室、</a:t>
            </a:r>
            <a:r>
              <a:rPr lang="en-US" altLang="zh-CN" dirty="0" smtClean="0"/>
              <a:t>2</a:t>
            </a:r>
            <a:r>
              <a:rPr altLang="en-US" dirty="0" smtClean="0"/>
              <a:t>个电子传真用户</a:t>
            </a:r>
            <a:endParaRPr lang="en-US" altLang="en-US" dirty="0" smtClean="0"/>
          </a:p>
          <a:p>
            <a:pPr>
              <a:lnSpc>
                <a:spcPct val="210000"/>
              </a:lnSpc>
            </a:pPr>
            <a:r>
              <a:rPr altLang="en-US" dirty="0" smtClean="0"/>
              <a:t>开启企业数字通信之旅</a:t>
            </a:r>
            <a:endParaRPr lang="en-US" altLang="en-US" dirty="0" smtClean="0"/>
          </a:p>
          <a:p>
            <a:endParaRPr lang="en-US" alt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0482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786322"/>
            <a:ext cx="1019013" cy="107154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28794" y="5072074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提供全程技术支持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占位符 10" descr="启点副本.gif"/>
          <p:cNvPicPr>
            <a:picLocks noChangeAspect="1"/>
          </p:cNvPicPr>
          <p:nvPr/>
        </p:nvPicPr>
        <p:blipFill>
          <a:blip r:embed="rId3"/>
          <a:srcRect r="10098"/>
          <a:stretch>
            <a:fillRect/>
          </a:stretch>
        </p:blipFill>
        <p:spPr>
          <a:xfrm>
            <a:off x="6786578" y="5999279"/>
            <a:ext cx="1785950" cy="858721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944790"/>
          </a:xfrm>
        </p:spPr>
        <p:txBody>
          <a:bodyPr/>
          <a:lstStyle/>
          <a:p>
            <a:r>
              <a:rPr altLang="en-US" dirty="0" smtClean="0"/>
              <a:t>企业信息化  一个都不能少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762000" y="1597025"/>
          <a:ext cx="80772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 descr="MP90042360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4349" y="1857364"/>
            <a:ext cx="1846346" cy="23574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8926" y="528638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购买三套设备，还是集成为一套呢？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占位符 10" descr="启点副本.gif"/>
          <p:cNvPicPr>
            <a:picLocks noChangeAspect="1"/>
          </p:cNvPicPr>
          <p:nvPr/>
        </p:nvPicPr>
        <p:blipFill>
          <a:blip r:embed="rId7"/>
          <a:srcRect r="10098"/>
          <a:stretch>
            <a:fillRect/>
          </a:stretch>
        </p:blipFill>
        <p:spPr>
          <a:xfrm>
            <a:off x="6786578" y="5999279"/>
            <a:ext cx="1785950" cy="858721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0" y="269632"/>
            <a:ext cx="7881966" cy="944790"/>
          </a:xfrm>
        </p:spPr>
        <p:txBody>
          <a:bodyPr/>
          <a:lstStyle/>
          <a:p>
            <a:r>
              <a:rPr altLang="en-US" dirty="0" smtClean="0"/>
              <a:t>底层软交换介绍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 smtClean="0"/>
              <a:t>FreeSWITCH </a:t>
            </a:r>
            <a:r>
              <a:rPr altLang="en-US" dirty="0" smtClean="0"/>
              <a:t>是一个开源的电话交换平台，它具有很强的可伸缩性</a:t>
            </a:r>
            <a:r>
              <a:rPr lang="en-US" altLang="zh-CN" dirty="0" smtClean="0"/>
              <a:t>--</a:t>
            </a:r>
            <a:r>
              <a:rPr altLang="en-US" dirty="0" smtClean="0"/>
              <a:t>从一个简单的软电话客户端到运营商级的软交换设备几乎无所不能。能原生地运行于</a:t>
            </a:r>
            <a:r>
              <a:rPr lang="en-US" altLang="zh-CN" dirty="0" smtClean="0"/>
              <a:t>Windows</a:t>
            </a:r>
            <a:r>
              <a:rPr altLang="en-US" dirty="0" smtClean="0"/>
              <a:t>、</a:t>
            </a:r>
            <a:r>
              <a:rPr lang="en-US" altLang="zh-CN" dirty="0" smtClean="0"/>
              <a:t>Max OS X</a:t>
            </a:r>
            <a:r>
              <a:rPr altLang="en-US" dirty="0" smtClean="0"/>
              <a:t>、</a:t>
            </a:r>
            <a:r>
              <a:rPr lang="en-US" altLang="zh-CN" dirty="0" smtClean="0"/>
              <a:t>Linux</a:t>
            </a:r>
            <a:r>
              <a:rPr altLang="en-US" dirty="0" smtClean="0"/>
              <a:t>、</a:t>
            </a:r>
            <a:r>
              <a:rPr lang="en-US" altLang="zh-CN" dirty="0" smtClean="0"/>
              <a:t>BSD </a:t>
            </a:r>
            <a:r>
              <a:rPr altLang="en-US" dirty="0" smtClean="0"/>
              <a:t>及 </a:t>
            </a:r>
            <a:r>
              <a:rPr lang="en-US" altLang="zh-CN" dirty="0" err="1" smtClean="0"/>
              <a:t>solaris</a:t>
            </a:r>
            <a:r>
              <a:rPr lang="en-US" altLang="zh-CN" dirty="0" smtClean="0"/>
              <a:t> </a:t>
            </a:r>
            <a:r>
              <a:rPr altLang="en-US" dirty="0" smtClean="0"/>
              <a:t>等诸多</a:t>
            </a:r>
            <a:r>
              <a:rPr lang="en-US" altLang="zh-CN" dirty="0" smtClean="0"/>
              <a:t>32/64</a:t>
            </a:r>
            <a:r>
              <a:rPr altLang="en-US" dirty="0" smtClean="0"/>
              <a:t>位平台。可以用作一个简单的交换引擎、一个</a:t>
            </a:r>
            <a:r>
              <a:rPr lang="en-US" altLang="zh-CN" dirty="0" smtClean="0"/>
              <a:t>PBX</a:t>
            </a:r>
            <a:r>
              <a:rPr altLang="en-US" dirty="0" smtClean="0"/>
              <a:t>，一个媒体网关或媒体支持</a:t>
            </a:r>
            <a:r>
              <a:rPr lang="en-US" altLang="zh-CN" dirty="0" smtClean="0"/>
              <a:t>IVR</a:t>
            </a:r>
            <a:r>
              <a:rPr altLang="en-US" dirty="0" smtClean="0"/>
              <a:t>的服务器等。它支持</a:t>
            </a:r>
            <a:r>
              <a:rPr lang="en-US" altLang="zh-CN" dirty="0" smtClean="0"/>
              <a:t>SIP</a:t>
            </a:r>
            <a:r>
              <a:rPr altLang="en-US" dirty="0" smtClean="0"/>
              <a:t>、</a:t>
            </a:r>
            <a:r>
              <a:rPr lang="en-US" altLang="zh-CN" dirty="0" smtClean="0"/>
              <a:t>H323</a:t>
            </a:r>
            <a:r>
              <a:rPr altLang="en-US" dirty="0" smtClean="0"/>
              <a:t>、</a:t>
            </a:r>
            <a:r>
              <a:rPr lang="en-US" altLang="zh-CN" dirty="0" smtClean="0"/>
              <a:t>Skype</a:t>
            </a:r>
            <a:r>
              <a:rPr altLang="en-US" dirty="0" smtClean="0"/>
              <a:t>、</a:t>
            </a:r>
            <a:r>
              <a:rPr lang="en-US" altLang="zh-CN" dirty="0" smtClean="0"/>
              <a:t>Google Talk</a:t>
            </a:r>
            <a:r>
              <a:rPr altLang="en-US" dirty="0" smtClean="0"/>
              <a:t>等协议，并能很容易地与各种开源的</a:t>
            </a:r>
            <a:r>
              <a:rPr lang="en-US" altLang="zh-CN" dirty="0" smtClean="0"/>
              <a:t>PBX</a:t>
            </a:r>
            <a:r>
              <a:rPr altLang="en-US" dirty="0" smtClean="0"/>
              <a:t>系统如</a:t>
            </a:r>
            <a:r>
              <a:rPr lang="en-US" altLang="zh-CN" dirty="0" err="1" smtClean="0"/>
              <a:t>sipXecs</a:t>
            </a:r>
            <a:r>
              <a:rPr altLang="en-US" dirty="0" smtClean="0"/>
              <a:t>、</a:t>
            </a:r>
            <a:r>
              <a:rPr lang="en-US" altLang="zh-CN" dirty="0" smtClean="0"/>
              <a:t>Call Weaver</a:t>
            </a:r>
            <a:r>
              <a:rPr altLang="en-US" dirty="0" smtClean="0"/>
              <a:t>、</a:t>
            </a:r>
            <a:r>
              <a:rPr lang="en-US" altLang="zh-CN" dirty="0" smtClean="0"/>
              <a:t>Bayonne</a:t>
            </a:r>
            <a:r>
              <a:rPr altLang="en-US" dirty="0" smtClean="0"/>
              <a:t>、</a:t>
            </a:r>
            <a:r>
              <a:rPr lang="en-US" altLang="zh-CN" dirty="0" smtClean="0"/>
              <a:t>YATE</a:t>
            </a:r>
            <a:r>
              <a:rPr altLang="en-US" dirty="0" smtClean="0"/>
              <a:t>及</a:t>
            </a:r>
            <a:r>
              <a:rPr lang="en-US" altLang="zh-CN" dirty="0" smtClean="0"/>
              <a:t>Asterisk</a:t>
            </a:r>
            <a:r>
              <a:rPr altLang="en-US" dirty="0" smtClean="0"/>
              <a:t>等通信。 </a:t>
            </a:r>
            <a:r>
              <a:rPr lang="en-US" altLang="zh-CN" dirty="0" err="1" smtClean="0"/>
              <a:t>FreeSWITCH</a:t>
            </a:r>
            <a:r>
              <a:rPr lang="en-US" altLang="zh-CN" dirty="0" smtClean="0"/>
              <a:t> </a:t>
            </a:r>
            <a:r>
              <a:rPr altLang="en-US" dirty="0" smtClean="0"/>
              <a:t>遵循</a:t>
            </a:r>
            <a:r>
              <a:rPr lang="en-US" altLang="zh-CN" dirty="0" smtClean="0"/>
              <a:t>RFC</a:t>
            </a:r>
            <a:r>
              <a:rPr altLang="en-US" dirty="0" smtClean="0"/>
              <a:t>并支持很多高级的</a:t>
            </a:r>
            <a:r>
              <a:rPr lang="en-US" altLang="zh-CN" dirty="0" smtClean="0"/>
              <a:t>SIP</a:t>
            </a:r>
            <a:r>
              <a:rPr altLang="en-US" dirty="0" smtClean="0"/>
              <a:t>特性，如 </a:t>
            </a:r>
            <a:r>
              <a:rPr lang="en-US" altLang="zh-CN" dirty="0" smtClean="0"/>
              <a:t>presence</a:t>
            </a:r>
            <a:r>
              <a:rPr altLang="en-US" dirty="0" smtClean="0"/>
              <a:t>、</a:t>
            </a:r>
            <a:r>
              <a:rPr lang="en-US" altLang="zh-CN" dirty="0" smtClean="0"/>
              <a:t>BLF</a:t>
            </a:r>
            <a:r>
              <a:rPr altLang="en-US" dirty="0" smtClean="0"/>
              <a:t>、</a:t>
            </a:r>
            <a:r>
              <a:rPr lang="en-US" altLang="zh-CN" dirty="0" smtClean="0"/>
              <a:t>SLA</a:t>
            </a:r>
            <a:r>
              <a:rPr altLang="en-US" dirty="0" smtClean="0"/>
              <a:t>以及</a:t>
            </a:r>
            <a:r>
              <a:rPr lang="en-US" altLang="zh-CN" dirty="0" smtClean="0"/>
              <a:t>TCP</a:t>
            </a:r>
            <a:r>
              <a:rPr altLang="en-US" dirty="0" smtClean="0"/>
              <a:t>、</a:t>
            </a:r>
            <a:r>
              <a:rPr lang="en-US" altLang="zh-CN" dirty="0" smtClean="0"/>
              <a:t>TLS</a:t>
            </a:r>
            <a:r>
              <a:rPr altLang="en-US" dirty="0" smtClean="0"/>
              <a:t>和</a:t>
            </a:r>
            <a:r>
              <a:rPr lang="en-US" altLang="zh-CN" dirty="0" err="1" smtClean="0"/>
              <a:t>sRTP</a:t>
            </a:r>
            <a:r>
              <a:rPr altLang="en-US" dirty="0" smtClean="0"/>
              <a:t>等。它也可以用作一个</a:t>
            </a:r>
            <a:r>
              <a:rPr lang="en-US" altLang="zh-CN" dirty="0" smtClean="0"/>
              <a:t>SBC</a:t>
            </a:r>
            <a:r>
              <a:rPr altLang="en-US" dirty="0" smtClean="0"/>
              <a:t>进行透明的</a:t>
            </a:r>
            <a:r>
              <a:rPr lang="en-US" altLang="zh-CN" dirty="0" smtClean="0"/>
              <a:t>SIP</a:t>
            </a:r>
            <a:r>
              <a:rPr altLang="en-US" dirty="0" smtClean="0"/>
              <a:t>代理（</a:t>
            </a:r>
            <a:r>
              <a:rPr lang="en-US" altLang="zh-CN" dirty="0" smtClean="0"/>
              <a:t>proxy</a:t>
            </a:r>
            <a:r>
              <a:rPr altLang="en-US" dirty="0" smtClean="0"/>
              <a:t>）以支持其它媒体如</a:t>
            </a:r>
            <a:r>
              <a:rPr lang="en-US" altLang="zh-CN" dirty="0" smtClean="0"/>
              <a:t>T.38</a:t>
            </a:r>
            <a:r>
              <a:rPr altLang="en-US" dirty="0" smtClean="0"/>
              <a:t>等。</a:t>
            </a:r>
            <a:r>
              <a:rPr lang="en-US" altLang="zh-CN" dirty="0" smtClean="0"/>
              <a:t>FreeSWITCH </a:t>
            </a:r>
            <a:r>
              <a:rPr altLang="en-US" dirty="0" smtClean="0"/>
              <a:t>支持宽带及窄带语音编码，电话会议桥可同时支持</a:t>
            </a:r>
            <a:r>
              <a:rPr lang="en-US" altLang="zh-CN" dirty="0" smtClean="0"/>
              <a:t>8</a:t>
            </a:r>
            <a:r>
              <a:rPr altLang="en-US" dirty="0" smtClean="0"/>
              <a:t>、</a:t>
            </a:r>
            <a:r>
              <a:rPr lang="en-US" altLang="zh-CN" dirty="0" smtClean="0"/>
              <a:t>12</a:t>
            </a:r>
            <a:r>
              <a:rPr altLang="en-US" dirty="0" smtClean="0"/>
              <a:t>、</a:t>
            </a:r>
            <a:r>
              <a:rPr lang="en-US" altLang="zh-CN" dirty="0" smtClean="0"/>
              <a:t>16</a:t>
            </a:r>
            <a:r>
              <a:rPr altLang="en-US" dirty="0" smtClean="0"/>
              <a:t>、</a:t>
            </a:r>
            <a:r>
              <a:rPr lang="en-US" altLang="zh-CN" dirty="0" smtClean="0"/>
              <a:t>24</a:t>
            </a:r>
            <a:r>
              <a:rPr altLang="en-US" dirty="0" smtClean="0"/>
              <a:t>、</a:t>
            </a:r>
            <a:r>
              <a:rPr lang="en-US" altLang="zh-CN" dirty="0" smtClean="0"/>
              <a:t>32</a:t>
            </a:r>
            <a:r>
              <a:rPr altLang="en-US" dirty="0" smtClean="0"/>
              <a:t>及</a:t>
            </a:r>
            <a:r>
              <a:rPr lang="en-US" altLang="zh-CN" dirty="0" smtClean="0"/>
              <a:t>48kHZ</a:t>
            </a:r>
            <a:r>
              <a:rPr altLang="en-US" dirty="0" smtClean="0"/>
              <a:t>的语音。</a:t>
            </a:r>
            <a:endParaRPr lang="zh-CN" altLang="en-US" dirty="0"/>
          </a:p>
        </p:txBody>
      </p:sp>
      <p:pic>
        <p:nvPicPr>
          <p:cNvPr id="19458" name="Picture 2" descr="http://www.freeswitch.org/ads/fs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85728"/>
            <a:ext cx="3333750" cy="781051"/>
          </a:xfrm>
          <a:prstGeom prst="rect">
            <a:avLst/>
          </a:prstGeom>
          <a:noFill/>
        </p:spPr>
      </p:pic>
      <p:pic>
        <p:nvPicPr>
          <p:cNvPr id="9" name="图片占位符 10" descr="启点副本.gif"/>
          <p:cNvPicPr>
            <a:picLocks noChangeAspect="1"/>
          </p:cNvPicPr>
          <p:nvPr/>
        </p:nvPicPr>
        <p:blipFill>
          <a:blip r:embed="rId5"/>
          <a:srcRect r="10098"/>
          <a:stretch>
            <a:fillRect/>
          </a:stretch>
        </p:blipFill>
        <p:spPr>
          <a:xfrm>
            <a:off x="6786578" y="5999279"/>
            <a:ext cx="1785950" cy="858721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底层软交换比较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47579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Asterisk</a:t>
            </a:r>
            <a:r>
              <a:rPr altLang="en-US" dirty="0" smtClean="0"/>
              <a:t>作为开源</a:t>
            </a:r>
            <a:r>
              <a:rPr lang="en-US" dirty="0" smtClean="0"/>
              <a:t>VoIP</a:t>
            </a:r>
            <a:r>
              <a:rPr altLang="en-US" dirty="0" smtClean="0"/>
              <a:t>软件的代表，以其强大的功能及相对低廉的建设成本，受到了全世界开发者的青睐。而</a:t>
            </a:r>
            <a:r>
              <a:rPr lang="en-US" dirty="0" smtClean="0"/>
              <a:t>FreeSWITCH</a:t>
            </a:r>
            <a:r>
              <a:rPr altLang="en-US" dirty="0" smtClean="0"/>
              <a:t>作为</a:t>
            </a:r>
            <a:r>
              <a:rPr lang="en-US" dirty="0" smtClean="0"/>
              <a:t>VoIP</a:t>
            </a:r>
            <a:r>
              <a:rPr altLang="en-US" dirty="0" smtClean="0"/>
              <a:t>领域的新秀，在性能、稳定性及可伸缩性等方面则更胜一筹</a:t>
            </a:r>
            <a:r>
              <a:rPr altLang="en-US" dirty="0" smtClean="0"/>
              <a:t>。原文发表在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www.freeswitch.org/node/117</a:t>
            </a:r>
            <a:endParaRPr lang="en-US" dirty="0" smtClean="0"/>
          </a:p>
          <a:p>
            <a:r>
              <a:rPr lang="en-US" altLang="zh-CN" dirty="0" smtClean="0"/>
              <a:t>FreeSWITCH </a:t>
            </a:r>
            <a:r>
              <a:rPr altLang="en-US" dirty="0" smtClean="0"/>
              <a:t>使用线程模型来处理并发请求，每个连接都在单独的线程中进行处理。这不仅能提供最大强度的并发，更重要的是，即使某路电话发生问题，也只影响到它所在的线程，而不会影响到其它电话。</a:t>
            </a:r>
            <a:r>
              <a:rPr lang="en-US" altLang="zh-CN" dirty="0" smtClean="0"/>
              <a:t>FreeSWITCH </a:t>
            </a:r>
            <a:r>
              <a:rPr altLang="en-US" dirty="0" smtClean="0"/>
              <a:t>的核心非常短小精悍</a:t>
            </a:r>
            <a:r>
              <a:rPr altLang="en-US" dirty="0" smtClean="0"/>
              <a:t>，杜绝系统挂死，这也是保持稳定的关键</a:t>
            </a:r>
            <a:r>
              <a:rPr altLang="en-US" dirty="0" smtClean="0"/>
              <a:t>。</a:t>
            </a:r>
            <a:endParaRPr lang="zh-CN" altLang="en-US" dirty="0"/>
          </a:p>
        </p:txBody>
      </p:sp>
      <p:pic>
        <p:nvPicPr>
          <p:cNvPr id="6" name="图片占位符 10" descr="启点副本.gif"/>
          <p:cNvPicPr>
            <a:picLocks noChangeAspect="1"/>
          </p:cNvPicPr>
          <p:nvPr/>
        </p:nvPicPr>
        <p:blipFill>
          <a:blip r:embed="rId3"/>
          <a:srcRect r="10098"/>
          <a:stretch>
            <a:fillRect/>
          </a:stretch>
        </p:blipFill>
        <p:spPr>
          <a:xfrm>
            <a:off x="6786578" y="5999279"/>
            <a:ext cx="1785950" cy="858721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高集成的支撑要素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3000" dirty="0" smtClean="0"/>
              <a:t>Linux</a:t>
            </a:r>
            <a:r>
              <a:rPr altLang="en-US" sz="3000" dirty="0" smtClean="0"/>
              <a:t>高稳定性、高安全性、占用系统资源低</a:t>
            </a:r>
            <a:endParaRPr lang="en-US" altLang="en-US" sz="3000" dirty="0" smtClean="0"/>
          </a:p>
          <a:p>
            <a:pPr>
              <a:lnSpc>
                <a:spcPct val="200000"/>
              </a:lnSpc>
            </a:pPr>
            <a:r>
              <a:rPr lang="en-US" altLang="zh-CN" sz="3000" dirty="0" err="1" smtClean="0"/>
              <a:t>Freeswitch</a:t>
            </a:r>
            <a:r>
              <a:rPr altLang="en-US" sz="3000" dirty="0" smtClean="0"/>
              <a:t>功能强大、扩展灵活、兼容性高</a:t>
            </a:r>
            <a:endParaRPr lang="en-US" altLang="en-US" sz="3000" dirty="0" smtClean="0"/>
          </a:p>
          <a:p>
            <a:pPr>
              <a:lnSpc>
                <a:spcPct val="200000"/>
              </a:lnSpc>
            </a:pPr>
            <a:r>
              <a:rPr altLang="en-US" sz="3000" dirty="0" smtClean="0"/>
              <a:t>高性能、高稳定主机成本降低</a:t>
            </a:r>
            <a:endParaRPr lang="en-US" altLang="en-US" sz="3000" dirty="0" smtClean="0"/>
          </a:p>
          <a:p>
            <a:pPr>
              <a:lnSpc>
                <a:spcPct val="200000"/>
              </a:lnSpc>
            </a:pPr>
            <a:r>
              <a:rPr altLang="en-US" sz="3000" dirty="0" smtClean="0"/>
              <a:t>语音板卡产品丰富、技术标准化、价格低廉</a:t>
            </a:r>
            <a:endParaRPr lang="zh-CN" altLang="en-US" sz="3000" dirty="0"/>
          </a:p>
        </p:txBody>
      </p:sp>
      <p:pic>
        <p:nvPicPr>
          <p:cNvPr id="4" name="图片 3" descr="A400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20" y="3643314"/>
            <a:ext cx="1232452" cy="1232452"/>
          </a:xfrm>
          <a:prstGeom prst="rect">
            <a:avLst/>
          </a:prstGeom>
        </p:spPr>
      </p:pic>
      <p:pic>
        <p:nvPicPr>
          <p:cNvPr id="5" name="图片占位符 10" descr="启点副本.gif"/>
          <p:cNvPicPr>
            <a:picLocks noChangeAspect="1"/>
          </p:cNvPicPr>
          <p:nvPr/>
        </p:nvPicPr>
        <p:blipFill>
          <a:blip r:embed="rId3"/>
          <a:srcRect r="10098"/>
          <a:stretch>
            <a:fillRect/>
          </a:stretch>
        </p:blipFill>
        <p:spPr>
          <a:xfrm>
            <a:off x="6786578" y="5999279"/>
            <a:ext cx="1785950" cy="858721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硬件组网拓扑图</a:t>
            </a:r>
            <a:endParaRPr lang="zh-CN" altLang="en-US" dirty="0"/>
          </a:p>
        </p:txBody>
      </p:sp>
      <p:pic>
        <p:nvPicPr>
          <p:cNvPr id="4" name="内容占位符 3" descr="未命名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357298"/>
            <a:ext cx="6929486" cy="4891899"/>
          </a:xfrm>
        </p:spPr>
      </p:pic>
      <p:pic>
        <p:nvPicPr>
          <p:cNvPr id="5" name="图片占位符 10" descr="启点副本.gif"/>
          <p:cNvPicPr>
            <a:picLocks noChangeAspect="1"/>
          </p:cNvPicPr>
          <p:nvPr/>
        </p:nvPicPr>
        <p:blipFill>
          <a:blip r:embed="rId3"/>
          <a:srcRect r="10098"/>
          <a:stretch>
            <a:fillRect/>
          </a:stretch>
        </p:blipFill>
        <p:spPr>
          <a:xfrm>
            <a:off x="6786578" y="5999279"/>
            <a:ext cx="1785950" cy="858721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IPPBX </a:t>
            </a:r>
            <a:r>
              <a:rPr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 </a:t>
            </a:r>
            <a:r>
              <a:rPr altLang="en-US" dirty="0" smtClean="0"/>
              <a:t>支持</a:t>
            </a:r>
            <a:r>
              <a:rPr lang="en-US" altLang="zh-CN" dirty="0" smtClean="0"/>
              <a:t>SIP</a:t>
            </a:r>
            <a:r>
              <a:rPr altLang="en-US" dirty="0" smtClean="0"/>
              <a:t>，</a:t>
            </a:r>
            <a:r>
              <a:rPr lang="en-US" altLang="zh-CN" dirty="0" smtClean="0"/>
              <a:t>H323</a:t>
            </a:r>
            <a:r>
              <a:rPr altLang="en-US" dirty="0" smtClean="0"/>
              <a:t>，可接</a:t>
            </a:r>
            <a:r>
              <a:rPr lang="en-US" altLang="zh-CN" dirty="0" smtClean="0"/>
              <a:t>GTAKL</a:t>
            </a:r>
            <a:r>
              <a:rPr altLang="en-US" dirty="0" smtClean="0"/>
              <a:t>，</a:t>
            </a:r>
            <a:r>
              <a:rPr lang="en-US" altLang="zh-CN" dirty="0" err="1" smtClean="0"/>
              <a:t>skype</a:t>
            </a:r>
            <a:endParaRPr altLang="en-US" dirty="0" smtClean="0"/>
          </a:p>
          <a:p>
            <a:r>
              <a:rPr lang="en-US" altLang="zh-CN" dirty="0" smtClean="0"/>
              <a:t> </a:t>
            </a:r>
            <a:r>
              <a:rPr altLang="en-US" dirty="0" smtClean="0"/>
              <a:t>支持十余种语音</a:t>
            </a:r>
            <a:r>
              <a:rPr lang="en-US" altLang="zh-CN" dirty="0" smtClean="0"/>
              <a:t>/</a:t>
            </a:r>
            <a:r>
              <a:rPr altLang="en-US" dirty="0" smtClean="0"/>
              <a:t>视频编码及</a:t>
            </a:r>
            <a:r>
              <a:rPr lang="en-US" altLang="zh-CN" dirty="0" smtClean="0"/>
              <a:t>T.38</a:t>
            </a:r>
            <a:r>
              <a:rPr altLang="en-US" dirty="0" smtClean="0"/>
              <a:t>传真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E1</a:t>
            </a:r>
            <a:r>
              <a:rPr altLang="en-US" dirty="0" smtClean="0"/>
              <a:t>、</a:t>
            </a:r>
            <a:r>
              <a:rPr lang="en-US" altLang="zh-CN" dirty="0" smtClean="0"/>
              <a:t>PRI</a:t>
            </a:r>
            <a:r>
              <a:rPr altLang="en-US" dirty="0" smtClean="0"/>
              <a:t>、</a:t>
            </a:r>
            <a:r>
              <a:rPr lang="en-US" altLang="zh-CN" dirty="0" smtClean="0"/>
              <a:t>PSTN</a:t>
            </a:r>
            <a:r>
              <a:rPr altLang="en-US" dirty="0" smtClean="0"/>
              <a:t>（需配板卡）、</a:t>
            </a:r>
            <a:r>
              <a:rPr lang="en-US" altLang="zh-CN" dirty="0" smtClean="0"/>
              <a:t>SIP</a:t>
            </a:r>
            <a:r>
              <a:rPr altLang="en-US" dirty="0" smtClean="0"/>
              <a:t>中继等多种接入方式</a:t>
            </a:r>
          </a:p>
          <a:p>
            <a:r>
              <a:rPr lang="en-US" altLang="zh-CN" dirty="0" smtClean="0"/>
              <a:t> </a:t>
            </a:r>
            <a:r>
              <a:rPr altLang="en-US" dirty="0" smtClean="0"/>
              <a:t>传统</a:t>
            </a:r>
            <a:r>
              <a:rPr lang="en-US" altLang="zh-CN" dirty="0" smtClean="0"/>
              <a:t>PBX</a:t>
            </a:r>
            <a:r>
              <a:rPr altLang="en-US" dirty="0" smtClean="0"/>
              <a:t>功能（自动总机、代接、转接、呼叫转移、三方通话、等候音乐等等）</a:t>
            </a:r>
          </a:p>
          <a:p>
            <a:r>
              <a:rPr lang="en-US" altLang="zh-CN" dirty="0" smtClean="0"/>
              <a:t> </a:t>
            </a:r>
            <a:r>
              <a:rPr altLang="en-US" dirty="0" smtClean="0"/>
              <a:t>多方通话、监听功能</a:t>
            </a:r>
          </a:p>
          <a:p>
            <a:r>
              <a:rPr lang="en-US" altLang="zh-CN" dirty="0" smtClean="0"/>
              <a:t> </a:t>
            </a:r>
            <a:r>
              <a:rPr altLang="en-US" dirty="0" smtClean="0"/>
              <a:t>语音留言并</a:t>
            </a:r>
            <a:r>
              <a:rPr lang="en-US" altLang="zh-CN" dirty="0" smtClean="0"/>
              <a:t>EMAIL</a:t>
            </a:r>
            <a:r>
              <a:rPr altLang="en-US" dirty="0" smtClean="0"/>
              <a:t>给用户</a:t>
            </a:r>
          </a:p>
          <a:p>
            <a:r>
              <a:rPr lang="en-US" altLang="zh-CN" dirty="0" smtClean="0"/>
              <a:t> </a:t>
            </a:r>
            <a:r>
              <a:rPr altLang="en-US" dirty="0" smtClean="0"/>
              <a:t>多级</a:t>
            </a:r>
            <a:r>
              <a:rPr lang="en-US" altLang="zh-CN" dirty="0" smtClean="0"/>
              <a:t>IVR</a:t>
            </a:r>
            <a:r>
              <a:rPr altLang="en-US" dirty="0" smtClean="0"/>
              <a:t>导航功能</a:t>
            </a:r>
          </a:p>
          <a:p>
            <a:r>
              <a:rPr lang="en-US" altLang="zh-CN" dirty="0" smtClean="0"/>
              <a:t> </a:t>
            </a:r>
            <a:r>
              <a:rPr altLang="en-US" dirty="0" smtClean="0"/>
              <a:t>语音信息广播，通知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Follow me</a:t>
            </a:r>
            <a:r>
              <a:rPr altLang="en-US" dirty="0" smtClean="0"/>
              <a:t>号码跟随</a:t>
            </a:r>
          </a:p>
          <a:p>
            <a:r>
              <a:rPr lang="en-US" altLang="zh-CN" dirty="0" smtClean="0"/>
              <a:t> </a:t>
            </a:r>
            <a:r>
              <a:rPr altLang="en-US" dirty="0" smtClean="0"/>
              <a:t>分时段设置路由功能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CDR</a:t>
            </a:r>
            <a:r>
              <a:rPr altLang="en-US" dirty="0" smtClean="0"/>
              <a:t>详单</a:t>
            </a:r>
            <a:r>
              <a:rPr lang="en-US" altLang="zh-CN" dirty="0" smtClean="0"/>
              <a:t>WEB</a:t>
            </a:r>
            <a:r>
              <a:rPr altLang="en-US" dirty="0" smtClean="0"/>
              <a:t>查看、导出</a:t>
            </a:r>
            <a:endParaRPr lang="zh-CN" altLang="en-US" dirty="0"/>
          </a:p>
        </p:txBody>
      </p:sp>
      <p:pic>
        <p:nvPicPr>
          <p:cNvPr id="4" name="图片 3" descr="gong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143380"/>
            <a:ext cx="2464831" cy="1216513"/>
          </a:xfrm>
          <a:prstGeom prst="rect">
            <a:avLst/>
          </a:prstGeom>
        </p:spPr>
      </p:pic>
      <p:pic>
        <p:nvPicPr>
          <p:cNvPr id="5" name="图片占位符 10" descr="启点副本.gif"/>
          <p:cNvPicPr>
            <a:picLocks noChangeAspect="1"/>
          </p:cNvPicPr>
          <p:nvPr/>
        </p:nvPicPr>
        <p:blipFill>
          <a:blip r:embed="rId3"/>
          <a:srcRect r="10098"/>
          <a:stretch>
            <a:fillRect/>
          </a:stretch>
        </p:blipFill>
        <p:spPr>
          <a:xfrm>
            <a:off x="6786578" y="5999279"/>
            <a:ext cx="1785950" cy="858721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电话会议系统功能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6901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altLang="en-US" dirty="0" smtClean="0"/>
              <a:t>支持模拟电话与</a:t>
            </a:r>
            <a:r>
              <a:rPr lang="en-US" altLang="zh-CN" dirty="0" smtClean="0"/>
              <a:t>IP</a:t>
            </a:r>
            <a:r>
              <a:rPr altLang="en-US" dirty="0" smtClean="0"/>
              <a:t>电话混网会议，</a:t>
            </a:r>
            <a:r>
              <a:rPr lang="en-US" altLang="en-US" dirty="0" smtClean="0"/>
              <a:t>SIP/PSTN/E1</a:t>
            </a:r>
            <a:r>
              <a:rPr altLang="en-US" dirty="0" smtClean="0"/>
              <a:t>多种接入方式，不限参会人数，不限会议室数量</a:t>
            </a:r>
            <a:endParaRPr lang="en-US" altLang="en-US" dirty="0" smtClean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PSTN</a:t>
            </a:r>
            <a:r>
              <a:rPr altLang="en-US" dirty="0" smtClean="0"/>
              <a:t>高质量语音效果</a:t>
            </a:r>
            <a:endParaRPr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altLang="en-US" dirty="0" smtClean="0"/>
              <a:t>参会者呼入和主持人邀请方式加入会议</a:t>
            </a:r>
            <a:endParaRPr lang="en-US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WEB</a:t>
            </a:r>
            <a:r>
              <a:rPr altLang="en-US" dirty="0" smtClean="0"/>
              <a:t>界面管理会议</a:t>
            </a:r>
            <a:endParaRPr lang="en-US" alt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altLang="en-US" dirty="0" smtClean="0"/>
              <a:t>	</a:t>
            </a:r>
            <a:r>
              <a:rPr altLang="en-US" dirty="0" smtClean="0"/>
              <a:t>召集会议</a:t>
            </a:r>
            <a:r>
              <a:rPr lang="en-US" altLang="en-US" dirty="0" smtClean="0"/>
              <a:t>/</a:t>
            </a:r>
            <a:r>
              <a:rPr altLang="en-US" dirty="0" smtClean="0"/>
              <a:t>追呼参会人</a:t>
            </a:r>
            <a:r>
              <a:rPr lang="en-US" altLang="en-US" dirty="0" smtClean="0"/>
              <a:t>/</a:t>
            </a:r>
            <a:r>
              <a:rPr altLang="en-US" dirty="0" smtClean="0"/>
              <a:t>录音</a:t>
            </a:r>
            <a:r>
              <a:rPr lang="en-US" altLang="en-US" dirty="0" smtClean="0"/>
              <a:t>/</a:t>
            </a:r>
            <a:r>
              <a:rPr altLang="en-US" dirty="0" smtClean="0"/>
              <a:t>加密</a:t>
            </a:r>
            <a:r>
              <a:rPr lang="en-US" altLang="en-US" dirty="0" smtClean="0"/>
              <a:t>/</a:t>
            </a:r>
            <a:r>
              <a:rPr altLang="en-US" dirty="0" smtClean="0"/>
              <a:t>参会人状态监控</a:t>
            </a:r>
            <a:r>
              <a:rPr lang="en-US" altLang="en-US" dirty="0" smtClean="0"/>
              <a:t>/</a:t>
            </a:r>
            <a:r>
              <a:rPr altLang="en-US" dirty="0" smtClean="0"/>
              <a:t>静音</a:t>
            </a:r>
            <a:r>
              <a:rPr lang="en-US" altLang="en-US" dirty="0" smtClean="0"/>
              <a:t>/</a:t>
            </a:r>
            <a:r>
              <a:rPr altLang="en-US" dirty="0" smtClean="0"/>
              <a:t>踢出</a:t>
            </a:r>
            <a:r>
              <a:rPr lang="en-US" altLang="en-US" dirty="0" smtClean="0"/>
              <a:t>/S</a:t>
            </a:r>
            <a:r>
              <a:rPr altLang="en-US" dirty="0" smtClean="0"/>
              <a:t>锁定会议</a:t>
            </a:r>
            <a:r>
              <a:rPr lang="en-US" altLang="en-US" dirty="0" smtClean="0"/>
              <a:t>/</a:t>
            </a:r>
            <a:r>
              <a:rPr altLang="en-US" dirty="0" smtClean="0"/>
              <a:t>会议背景音乐</a:t>
            </a:r>
            <a:endParaRPr altLang="en-US" dirty="0" smtClean="0"/>
          </a:p>
          <a:p>
            <a:pPr>
              <a:lnSpc>
                <a:spcPct val="150000"/>
              </a:lnSpc>
            </a:pPr>
            <a:r>
              <a:rPr altLang="en-US" dirty="0" smtClean="0"/>
              <a:t>只要能上网，便可登录召开会议</a:t>
            </a:r>
            <a:endParaRPr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altLang="en-US" dirty="0" smtClean="0"/>
              <a:t>支持</a:t>
            </a:r>
            <a:r>
              <a:rPr lang="en-US" altLang="zh-CN" dirty="0" smtClean="0"/>
              <a:t>SIP</a:t>
            </a:r>
            <a:r>
              <a:rPr altLang="en-US" dirty="0" smtClean="0"/>
              <a:t>，</a:t>
            </a:r>
            <a:r>
              <a:rPr lang="en-US" altLang="zh-CN" dirty="0" smtClean="0"/>
              <a:t>H323</a:t>
            </a:r>
            <a:r>
              <a:rPr altLang="en-US" dirty="0" smtClean="0"/>
              <a:t>方式与第三方设备或平台组网应用</a:t>
            </a:r>
          </a:p>
          <a:p>
            <a:pPr>
              <a:buNone/>
            </a:pPr>
            <a:endParaRPr lang="en-US" altLang="en-US" dirty="0" smtClean="0"/>
          </a:p>
        </p:txBody>
      </p:sp>
      <p:pic>
        <p:nvPicPr>
          <p:cNvPr id="4" name="图片占位符 10" descr="启点副本.gif"/>
          <p:cNvPicPr>
            <a:picLocks noChangeAspect="1"/>
          </p:cNvPicPr>
          <p:nvPr/>
        </p:nvPicPr>
        <p:blipFill>
          <a:blip r:embed="rId2"/>
          <a:srcRect r="10098"/>
          <a:stretch>
            <a:fillRect/>
          </a:stretch>
        </p:blipFill>
        <p:spPr>
          <a:xfrm>
            <a:off x="6786578" y="5999279"/>
            <a:ext cx="1785950" cy="858721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电子传真功能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10000"/>
              </a:lnSpc>
            </a:pPr>
            <a:r>
              <a:rPr altLang="en-US" dirty="0" smtClean="0"/>
              <a:t>主机集成邮件服务器，也可使用企业现有的邮件服务器。</a:t>
            </a:r>
            <a:endParaRPr lang="en-US" altLang="en-US" dirty="0" smtClean="0"/>
          </a:p>
          <a:p>
            <a:pPr>
              <a:lnSpc>
                <a:spcPct val="210000"/>
              </a:lnSpc>
            </a:pPr>
            <a:r>
              <a:rPr altLang="en-US" dirty="0" smtClean="0"/>
              <a:t>自动</a:t>
            </a:r>
            <a:r>
              <a:rPr lang="en-US" altLang="en-US" dirty="0" smtClean="0"/>
              <a:t>/</a:t>
            </a:r>
            <a:r>
              <a:rPr altLang="en-US" dirty="0" smtClean="0"/>
              <a:t>手动接收传真，并</a:t>
            </a:r>
            <a:r>
              <a:rPr lang="en-US" altLang="zh-CN" dirty="0" smtClean="0"/>
              <a:t>email</a:t>
            </a:r>
            <a:r>
              <a:rPr altLang="en-US" dirty="0" smtClean="0"/>
              <a:t>到指定邮箱。</a:t>
            </a:r>
            <a:endParaRPr lang="en-US" altLang="en-US" dirty="0" smtClean="0"/>
          </a:p>
          <a:p>
            <a:pPr>
              <a:lnSpc>
                <a:spcPct val="210000"/>
              </a:lnSpc>
            </a:pPr>
            <a:r>
              <a:rPr altLang="en-US" dirty="0" smtClean="0"/>
              <a:t>客户拨入，安装</a:t>
            </a:r>
            <a:r>
              <a:rPr lang="en-US" altLang="en-US" dirty="0" smtClean="0"/>
              <a:t>IVR</a:t>
            </a:r>
            <a:r>
              <a:rPr altLang="en-US" dirty="0" smtClean="0"/>
              <a:t>语音导航，自动索取传真资料。</a:t>
            </a:r>
            <a:endParaRPr lang="en-US" altLang="en-US" dirty="0" smtClean="0"/>
          </a:p>
          <a:p>
            <a:pPr>
              <a:lnSpc>
                <a:spcPct val="210000"/>
              </a:lnSpc>
            </a:pPr>
            <a:r>
              <a:rPr altLang="en-US" dirty="0" smtClean="0"/>
              <a:t>为每用户分配独立传真号码，文档目录。</a:t>
            </a:r>
            <a:endParaRPr lang="en-US" altLang="en-US" dirty="0" smtClean="0"/>
          </a:p>
          <a:p>
            <a:pPr>
              <a:lnSpc>
                <a:spcPct val="210000"/>
              </a:lnSpc>
            </a:pPr>
            <a:r>
              <a:rPr lang="en-US" altLang="zh-CN" dirty="0" smtClean="0"/>
              <a:t>Email</a:t>
            </a:r>
            <a:r>
              <a:rPr altLang="en-US" dirty="0" smtClean="0"/>
              <a:t>方式发送传真，收件人地址即是对方传真号码</a:t>
            </a:r>
            <a:endParaRPr lang="en-US" altLang="en-US" dirty="0" smtClean="0"/>
          </a:p>
          <a:p>
            <a:pPr>
              <a:lnSpc>
                <a:spcPct val="210000"/>
              </a:lnSpc>
            </a:pPr>
            <a:r>
              <a:rPr altLang="en-US" dirty="0" smtClean="0"/>
              <a:t>呼叫对方，互送传真信号，按传统方式发送传真</a:t>
            </a:r>
            <a:endParaRPr lang="zh-CN" altLang="en-US" dirty="0"/>
          </a:p>
        </p:txBody>
      </p:sp>
      <p:pic>
        <p:nvPicPr>
          <p:cNvPr id="4" name="图片占位符 10" descr="启点副本.gif"/>
          <p:cNvPicPr>
            <a:picLocks noChangeAspect="1"/>
          </p:cNvPicPr>
          <p:nvPr/>
        </p:nvPicPr>
        <p:blipFill>
          <a:blip r:embed="rId2"/>
          <a:srcRect r="10098"/>
          <a:stretch>
            <a:fillRect/>
          </a:stretch>
        </p:blipFill>
        <p:spPr>
          <a:xfrm>
            <a:off x="6786578" y="5999279"/>
            <a:ext cx="1785950" cy="858721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TS101674557</Template>
  <TotalTime>347</TotalTime>
  <Words>396</Words>
  <Application>Microsoft Office PowerPoint</Application>
  <PresentationFormat>全屏显示(4:3)</PresentationFormat>
  <Paragraphs>77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Training</vt:lpstr>
      <vt:lpstr>IPPBX 电话会议 电子传真 三合一解决方案</vt:lpstr>
      <vt:lpstr>企业信息化  一个都不能少</vt:lpstr>
      <vt:lpstr>底层软交换介绍</vt:lpstr>
      <vt:lpstr>底层软交换比较</vt:lpstr>
      <vt:lpstr>高集成的支撑要素</vt:lpstr>
      <vt:lpstr>硬件组网拓扑图</vt:lpstr>
      <vt:lpstr>IPPBX 功能</vt:lpstr>
      <vt:lpstr>电话会议系统功能</vt:lpstr>
      <vt:lpstr>电子传真功能</vt:lpstr>
      <vt:lpstr>自建数字通信平台的优势对比</vt:lpstr>
      <vt:lpstr>Step by step 搭建三合一平台</vt:lpstr>
    </vt:vector>
  </TitlesOfParts>
  <Company>ants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ants</dc:creator>
  <cp:lastModifiedBy>ants</cp:lastModifiedBy>
  <cp:revision>27</cp:revision>
  <dcterms:created xsi:type="dcterms:W3CDTF">2011-02-27T08:03:56Z</dcterms:created>
  <dcterms:modified xsi:type="dcterms:W3CDTF">2011-02-27T13:51:40Z</dcterms:modified>
</cp:coreProperties>
</file>