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6" d="100"/>
          <a:sy n="76" d="100"/>
        </p:scale>
        <p:origin x="-58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173157"/>
            <a:ext cx="7772400" cy="1470025"/>
          </a:xfrm>
        </p:spPr>
        <p:txBody>
          <a:bodyPr anchor="b"/>
          <a:lstStyle>
            <a:lvl1pPr algn="l">
              <a:defRPr sz="480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87716" y="2643182"/>
            <a:ext cx="6670366" cy="1752600"/>
          </a:xfrm>
        </p:spPr>
        <p:txBody>
          <a:bodyPr/>
          <a:lstStyle>
            <a:lvl1pPr marL="0" indent="0" algn="l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2011-3-1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图片 6" descr="千锋3G学院.gi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2857500" cy="714375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5749319" y="285728"/>
            <a:ext cx="282320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b="1" dirty="0" smtClean="0">
                <a:solidFill>
                  <a:srgbClr val="163794"/>
                </a:solidFill>
              </a:rPr>
              <a:t>千锋</a:t>
            </a:r>
            <a:r>
              <a:rPr lang="en-US" altLang="zh-CN" sz="1200" b="1" dirty="0" smtClean="0">
                <a:solidFill>
                  <a:srgbClr val="163794"/>
                </a:solidFill>
              </a:rPr>
              <a:t>3G</a:t>
            </a:r>
            <a:r>
              <a:rPr lang="zh-CN" altLang="en-US" sz="1200" b="1" dirty="0" smtClean="0">
                <a:solidFill>
                  <a:srgbClr val="163794"/>
                </a:solidFill>
              </a:rPr>
              <a:t>嵌入式移动互联网技术研发中心</a:t>
            </a:r>
            <a:endParaRPr lang="zh-CN" altLang="en-US" sz="1200" b="1" dirty="0">
              <a:solidFill>
                <a:srgbClr val="163794"/>
              </a:solidFill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2403586" y="6417254"/>
            <a:ext cx="4336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zh-CN" dirty="0" smtClean="0">
                <a:solidFill>
                  <a:srgbClr val="163794"/>
                </a:solidFill>
              </a:rPr>
              <a:t>www.embedtrain.org   www.mobiletrain.org</a:t>
            </a:r>
            <a:endParaRPr lang="en-US" altLang="zh-CN" dirty="0">
              <a:solidFill>
                <a:srgbClr val="163794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2011-3-1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143768" y="274639"/>
            <a:ext cx="1543032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61513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2011-3-1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2011-3-1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图片 6" descr="千锋3G学院.gi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2857500" cy="714375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5749319" y="285728"/>
            <a:ext cx="282320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b="1" dirty="0" smtClean="0">
                <a:solidFill>
                  <a:srgbClr val="163794"/>
                </a:solidFill>
              </a:rPr>
              <a:t>千锋</a:t>
            </a:r>
            <a:r>
              <a:rPr lang="en-US" altLang="zh-CN" sz="1200" b="1" dirty="0" smtClean="0">
                <a:solidFill>
                  <a:srgbClr val="163794"/>
                </a:solidFill>
              </a:rPr>
              <a:t>3G</a:t>
            </a:r>
            <a:r>
              <a:rPr lang="zh-CN" altLang="en-US" sz="1200" b="1" dirty="0" smtClean="0">
                <a:solidFill>
                  <a:srgbClr val="163794"/>
                </a:solidFill>
              </a:rPr>
              <a:t>嵌入式移动互联网技术研发中心</a:t>
            </a:r>
            <a:endParaRPr lang="zh-CN" altLang="en-US" sz="1200" b="1" dirty="0">
              <a:solidFill>
                <a:srgbClr val="163794"/>
              </a:solidFill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2403586" y="6417254"/>
            <a:ext cx="4336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zh-CN" dirty="0" smtClean="0">
                <a:solidFill>
                  <a:srgbClr val="163794"/>
                </a:solidFill>
              </a:rPr>
              <a:t>www.embedtrain.org   www.mobiletrain.org</a:t>
            </a:r>
            <a:endParaRPr lang="en-US" altLang="zh-CN" dirty="0">
              <a:solidFill>
                <a:srgbClr val="163794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2924181"/>
            <a:ext cx="7772400" cy="1362075"/>
          </a:xfrm>
        </p:spPr>
        <p:txBody>
          <a:bodyPr anchor="t"/>
          <a:lstStyle>
            <a:lvl1pPr algn="l">
              <a:defRPr sz="4400" b="0" cap="all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5800" y="1428747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2011-3-1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2011-3-1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2011-3-1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2011-3-1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2011-3-1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0382" y="1071546"/>
            <a:ext cx="5111750" cy="50497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679083" y="1071546"/>
            <a:ext cx="3008313" cy="34290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2011-3-1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5" y="285728"/>
            <a:ext cx="8230993" cy="696626"/>
          </a:xfrm>
        </p:spPr>
        <p:txBody>
          <a:bodyPr anchor="ctr"/>
          <a:lstStyle>
            <a:lvl1pPr algn="ctr">
              <a:defRPr sz="36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001024" y="642918"/>
            <a:ext cx="785818" cy="4572032"/>
          </a:xfrm>
        </p:spPr>
        <p:txBody>
          <a:bodyPr vert="eaVert" anchor="ctr"/>
          <a:lstStyle>
            <a:lvl1pPr algn="l">
              <a:defRPr sz="24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42922" y="541340"/>
            <a:ext cx="6415094" cy="5459428"/>
          </a:xfrm>
          <a:prstGeom prst="roundRect">
            <a:avLst>
              <a:gd name="adj" fmla="val 4800"/>
            </a:avLst>
          </a:prstGeom>
          <a:solidFill>
            <a:schemeClr val="accent1">
              <a:tint val="20000"/>
            </a:schemeClr>
          </a:solidFill>
          <a:ln w="38100">
            <a:gradFill flip="none" rotWithShape="1">
              <a:gsLst>
                <a:gs pos="0">
                  <a:schemeClr val="accent1">
                    <a:alpha val="50000"/>
                  </a:schemeClr>
                </a:gs>
                <a:gs pos="100000">
                  <a:schemeClr val="accent1">
                    <a:tint val="20000"/>
                  </a:schemeClr>
                </a:gs>
              </a:gsLst>
              <a:lin ang="16200000" scaled="1"/>
              <a:tileRect/>
            </a:gradFill>
          </a:ln>
          <a:effectLst>
            <a:outerShdw blurRad="76200" dist="38100" dir="5400000" sx="100500" sy="100500" algn="tl" rotWithShape="0">
              <a:srgbClr val="000000">
                <a:alpha val="50000"/>
              </a:srgb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zh-CN" altLang="en-US" smtClean="0"/>
              <a:t>单击图标添加图片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072330" y="1000108"/>
            <a:ext cx="914368" cy="4214842"/>
          </a:xfrm>
        </p:spPr>
        <p:txBody>
          <a:bodyPr vert="eaVert" anchor="ctr"/>
          <a:lstStyle>
            <a:lvl1pPr marL="0" indent="0" algn="ctr">
              <a:buNone/>
              <a:defRPr sz="1400"/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000"/>
            </a:lvl3pPr>
            <a:lvl4pPr marL="1371600" indent="0" algn="ctr">
              <a:buNone/>
              <a:defRPr sz="900"/>
            </a:lvl4pPr>
            <a:lvl5pPr marL="1828800" indent="0" algn="ctr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2011-3-1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13">
            <a:duotone>
              <a:schemeClr val="accent1"/>
              <a:srgbClr val="FFFFFF"/>
            </a:duotone>
            <a:lum bright="12000" contrast="40000"/>
          </a:blip>
          <a:stretch>
            <a:fillRect/>
          </a:stretch>
        </p:blipFill>
        <p:spPr>
          <a:xfrm>
            <a:off x="6667809" y="4915143"/>
            <a:ext cx="2476191" cy="1942857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矩形 9"/>
          <p:cNvSpPr/>
          <p:nvPr/>
        </p:nvSpPr>
        <p:spPr>
          <a:xfrm>
            <a:off x="0" y="0"/>
            <a:ext cx="9144000" cy="7143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50000"/>
                  <a:hueMod val="100000"/>
                  <a:satMod val="250000"/>
                  <a:alpha val="0"/>
                </a:schemeClr>
              </a:gs>
              <a:gs pos="75000">
                <a:schemeClr val="accent1">
                  <a:tint val="80000"/>
                  <a:shade val="100000"/>
                  <a:hueMod val="100000"/>
                  <a:satMod val="375000"/>
                  <a:alpha val="20000"/>
                </a:schemeClr>
              </a:gs>
              <a:gs pos="100000">
                <a:schemeClr val="accent1">
                  <a:tint val="50000"/>
                  <a:shade val="100000"/>
                  <a:hueMod val="100000"/>
                  <a:satMod val="500000"/>
                </a:schemeClr>
              </a:gs>
            </a:gsLst>
            <a:lin ang="18900000" scaled="1"/>
            <a:tileRect/>
          </a:gradFill>
          <a:ln w="12700" cap="rnd" cmpd="sng" algn="ctr">
            <a:noFill/>
            <a:prstDash val="soli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0" y="40951"/>
            <a:ext cx="4572000" cy="7143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50000"/>
                  <a:hueMod val="100000"/>
                  <a:satMod val="250000"/>
                  <a:alpha val="0"/>
                </a:schemeClr>
              </a:gs>
              <a:gs pos="75000">
                <a:schemeClr val="accent1">
                  <a:tint val="80000"/>
                  <a:shade val="100000"/>
                  <a:hueMod val="100000"/>
                  <a:satMod val="375000"/>
                  <a:alpha val="5000"/>
                </a:schemeClr>
              </a:gs>
              <a:gs pos="100000">
                <a:schemeClr val="accent1">
                  <a:tint val="50000"/>
                  <a:shade val="100000"/>
                  <a:hueMod val="100000"/>
                  <a:satMod val="500000"/>
                  <a:alpha val="60000"/>
                </a:schemeClr>
              </a:gs>
            </a:gsLst>
            <a:lin ang="8100000" scaled="1"/>
            <a:tileRect/>
          </a:gradFill>
          <a:ln w="12700" cap="rnd" cmpd="sng" algn="ctr">
            <a:noFill/>
            <a:prstDash val="solid"/>
          </a:ln>
          <a:effectLst>
            <a:glow>
              <a:schemeClr val="accent1">
                <a:tint val="100000"/>
                <a:shade val="100000"/>
                <a:hueMod val="100000"/>
                <a:satMod val="100000"/>
              </a:schemeClr>
            </a:glow>
            <a:softEdge rad="1270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4">
            <a:duotone>
              <a:schemeClr val="accent1"/>
              <a:srgbClr val="FFFFFF"/>
            </a:duotone>
            <a:lum bright="35000" contrast="40000"/>
          </a:blip>
          <a:stretch>
            <a:fillRect/>
          </a:stretch>
        </p:blipFill>
        <p:spPr>
          <a:xfrm>
            <a:off x="0" y="6420445"/>
            <a:ext cx="9144000" cy="43755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2011-3-1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50000"/>
        <a:buFont typeface="Wingdings 2"/>
        <a:buChar char="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2"/>
        </a:buClr>
        <a:buSzPct val="50000"/>
        <a:buFont typeface="Wingdings 2"/>
        <a:buChar char="³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3"/>
        </a:buClr>
        <a:buSzPct val="60000"/>
        <a:buFont typeface="Wingdings 2"/>
        <a:buChar char="®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5"/>
        </a:buClr>
        <a:buSzPct val="45000"/>
        <a:buFont typeface="Wingdings 2"/>
        <a:buChar char="¯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887405"/>
            <a:ext cx="7772400" cy="1470025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Android</a:t>
            </a:r>
            <a:r>
              <a:rPr lang="zh-CN" altLang="en-US" sz="3600" b="1" dirty="0" smtClean="0"/>
              <a:t>开发教程之多媒体框架</a:t>
            </a:r>
            <a:r>
              <a:rPr lang="zh-CN" altLang="en-US" sz="3600" b="1" dirty="0" smtClean="0"/>
              <a:t>源码</a:t>
            </a:r>
            <a:endParaRPr lang="zh-CN" altLang="en-US" sz="36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390780"/>
            <a:ext cx="6400800" cy="3252798"/>
          </a:xfrm>
        </p:spPr>
        <p:txBody>
          <a:bodyPr/>
          <a:lstStyle/>
          <a:p>
            <a:pPr algn="just"/>
            <a:r>
              <a:rPr lang="zh-CN" altLang="en-US" b="1" dirty="0" smtClean="0"/>
              <a:t>简介</a:t>
            </a:r>
            <a:endParaRPr lang="en-US" altLang="zh-CN" b="1" dirty="0" smtClean="0"/>
          </a:p>
          <a:p>
            <a:pPr algn="just"/>
            <a:r>
              <a:rPr lang="en-US" b="1" dirty="0" smtClean="0"/>
              <a:t>Android</a:t>
            </a:r>
            <a:r>
              <a:rPr lang="zh-CN" altLang="en-US" b="1" dirty="0" smtClean="0"/>
              <a:t>多媒体框架的子目录</a:t>
            </a:r>
            <a:endParaRPr lang="zh-CN" altLang="en-US" dirty="0" smtClean="0"/>
          </a:p>
          <a:p>
            <a:pPr algn="just"/>
            <a:r>
              <a:rPr lang="en-US" b="1" dirty="0" smtClean="0"/>
              <a:t>Splitter</a:t>
            </a:r>
            <a:r>
              <a:rPr lang="zh-CN" altLang="en-US" b="1" dirty="0" smtClean="0"/>
              <a:t>的定义与</a:t>
            </a:r>
            <a:r>
              <a:rPr lang="zh-CN" altLang="en-US" b="1" dirty="0" smtClean="0"/>
              <a:t>初始化</a:t>
            </a:r>
            <a:endParaRPr lang="en-US" altLang="zh-CN" b="1" dirty="0" smtClean="0"/>
          </a:p>
          <a:p>
            <a:pPr algn="just"/>
            <a:r>
              <a:rPr lang="en-US" b="1" dirty="0" smtClean="0"/>
              <a:t>Splitter</a:t>
            </a:r>
            <a:r>
              <a:rPr lang="zh-CN" altLang="en-US" b="1" dirty="0" smtClean="0"/>
              <a:t>的定义与初始化</a:t>
            </a:r>
            <a:r>
              <a:rPr lang="zh-CN" altLang="en-US" b="1" dirty="0" smtClean="0"/>
              <a:t>过程</a:t>
            </a:r>
            <a:endParaRPr lang="en-US" altLang="zh-CN" b="1" dirty="0" smtClean="0"/>
          </a:p>
          <a:p>
            <a:pPr algn="just"/>
            <a:r>
              <a:rPr lang="en-US" b="1" dirty="0" smtClean="0"/>
              <a:t>Splitter</a:t>
            </a:r>
            <a:r>
              <a:rPr lang="zh-CN" altLang="en-US" b="1" dirty="0" smtClean="0"/>
              <a:t>的匹配</a:t>
            </a:r>
            <a:r>
              <a:rPr lang="zh-CN" altLang="en-US" b="1" dirty="0" smtClean="0"/>
              <a:t>过程</a:t>
            </a:r>
            <a:endParaRPr lang="en-US" altLang="zh-CN" b="1" dirty="0" smtClean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Android</a:t>
            </a:r>
            <a:r>
              <a:rPr lang="zh-CN" altLang="en-US" b="1" dirty="0" smtClean="0"/>
              <a:t>开发</a:t>
            </a:r>
            <a:r>
              <a:rPr lang="zh-CN" altLang="en-US" b="1" dirty="0" smtClean="0"/>
              <a:t>教程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en-US" dirty="0" smtClean="0"/>
              <a:t>此函数通过调</a:t>
            </a:r>
            <a:r>
              <a:rPr lang="en-US" dirty="0" err="1" smtClean="0"/>
              <a:t>getMediaPlayerService</a:t>
            </a:r>
            <a:r>
              <a:rPr lang="zh-CN" altLang="en-US" dirty="0" smtClean="0"/>
              <a:t>（）先得到当前的</a:t>
            </a:r>
            <a:r>
              <a:rPr lang="en-US" dirty="0" err="1" smtClean="0"/>
              <a:t>MediaPlayerService</a:t>
            </a:r>
            <a:r>
              <a:rPr lang="zh-CN" altLang="en-US" dirty="0" smtClean="0"/>
              <a:t>，</a:t>
            </a:r>
            <a:r>
              <a:rPr lang="en-US" dirty="0" smtClean="0"/>
              <a:t> const sp&lt;</a:t>
            </a:r>
            <a:r>
              <a:rPr lang="en-US" dirty="0" err="1" smtClean="0"/>
              <a:t>IMediaPlayerService</a:t>
            </a:r>
            <a:r>
              <a:rPr lang="en-US" dirty="0" smtClean="0"/>
              <a:t>&gt;&amp; service(</a:t>
            </a:r>
            <a:r>
              <a:rPr lang="en-US" dirty="0" err="1" smtClean="0"/>
              <a:t>getMediaPlayerService</a:t>
            </a:r>
            <a:r>
              <a:rPr lang="en-US" dirty="0" smtClean="0"/>
              <a:t>());</a:t>
            </a:r>
            <a:endParaRPr lang="zh-CN" altLang="en-US" dirty="0" smtClean="0"/>
          </a:p>
          <a:p>
            <a:r>
              <a:rPr lang="zh-CN" altLang="en-US" dirty="0" smtClean="0"/>
              <a:t>　　然后新建一个</a:t>
            </a:r>
            <a:r>
              <a:rPr lang="en-US" dirty="0" err="1" smtClean="0"/>
              <a:t>IMediaPlayer</a:t>
            </a:r>
            <a:r>
              <a:rPr lang="zh-CN" altLang="en-US" dirty="0" smtClean="0"/>
              <a:t>变量，</a:t>
            </a:r>
            <a:r>
              <a:rPr lang="en-US" dirty="0" smtClean="0"/>
              <a:t> sp&lt;</a:t>
            </a:r>
            <a:r>
              <a:rPr lang="en-US" dirty="0" err="1" smtClean="0"/>
              <a:t>IMediaPlayer</a:t>
            </a:r>
            <a:r>
              <a:rPr lang="en-US" dirty="0" smtClean="0"/>
              <a:t>&gt; player(service-&gt;create(</a:t>
            </a:r>
            <a:r>
              <a:rPr lang="en-US" dirty="0" err="1" smtClean="0"/>
              <a:t>getpid</a:t>
            </a:r>
            <a:r>
              <a:rPr lang="en-US" dirty="0" smtClean="0"/>
              <a:t>(), this, </a:t>
            </a:r>
            <a:r>
              <a:rPr lang="en-US" dirty="0" err="1" smtClean="0"/>
              <a:t>fd</a:t>
            </a:r>
            <a:r>
              <a:rPr lang="en-US" dirty="0" smtClean="0"/>
              <a:t>, offset, length));</a:t>
            </a:r>
            <a:endParaRPr lang="zh-CN" altLang="en-US" dirty="0" smtClean="0"/>
          </a:p>
          <a:p>
            <a:r>
              <a:rPr lang="zh-CN" altLang="en-US" dirty="0" smtClean="0"/>
              <a:t>　　在</a:t>
            </a:r>
            <a:r>
              <a:rPr lang="en-US" dirty="0" smtClean="0"/>
              <a:t>sp&lt;</a:t>
            </a:r>
            <a:r>
              <a:rPr lang="en-US" dirty="0" err="1" smtClean="0"/>
              <a:t>IMediaPlayer</a:t>
            </a:r>
            <a:r>
              <a:rPr lang="en-US" dirty="0" smtClean="0"/>
              <a:t>&gt; </a:t>
            </a:r>
            <a:r>
              <a:rPr lang="en-US" dirty="0" err="1" smtClean="0"/>
              <a:t>MediaPlayerService</a:t>
            </a:r>
            <a:r>
              <a:rPr lang="en-US" dirty="0" smtClean="0"/>
              <a:t>::create(</a:t>
            </a:r>
            <a:r>
              <a:rPr lang="en-US" dirty="0" err="1" smtClean="0"/>
              <a:t>pid_t</a:t>
            </a:r>
            <a:r>
              <a:rPr lang="en-US" dirty="0" smtClean="0"/>
              <a:t> </a:t>
            </a:r>
            <a:r>
              <a:rPr lang="en-US" dirty="0" err="1" smtClean="0"/>
              <a:t>pid</a:t>
            </a:r>
            <a:r>
              <a:rPr lang="en-US" dirty="0" smtClean="0"/>
              <a:t>, const sp&lt;</a:t>
            </a:r>
            <a:r>
              <a:rPr lang="en-US" dirty="0" err="1" smtClean="0"/>
              <a:t>IMediaPlayerClient</a:t>
            </a:r>
            <a:r>
              <a:rPr lang="en-US" dirty="0" smtClean="0"/>
              <a:t>&gt;&amp; client, const char* </a:t>
            </a:r>
            <a:r>
              <a:rPr lang="en-US" dirty="0" err="1" smtClean="0"/>
              <a:t>url</a:t>
            </a:r>
            <a:r>
              <a:rPr lang="en-US" dirty="0" smtClean="0"/>
              <a:t>)</a:t>
            </a:r>
            <a:r>
              <a:rPr lang="zh-CN" altLang="en-US" dirty="0" smtClean="0"/>
              <a:t>中</a:t>
            </a:r>
          </a:p>
          <a:p>
            <a:r>
              <a:rPr lang="zh-CN" altLang="en-US" dirty="0" smtClean="0"/>
              <a:t>　　调</a:t>
            </a:r>
            <a:r>
              <a:rPr lang="en-US" dirty="0" err="1" smtClean="0"/>
              <a:t>status_t</a:t>
            </a:r>
            <a:r>
              <a:rPr lang="en-US" dirty="0" smtClean="0"/>
              <a:t> </a:t>
            </a:r>
            <a:r>
              <a:rPr lang="en-US" dirty="0" err="1" smtClean="0"/>
              <a:t>MediaPlayerService</a:t>
            </a:r>
            <a:r>
              <a:rPr lang="en-US" dirty="0" smtClean="0"/>
              <a:t>::Client::</a:t>
            </a:r>
            <a:r>
              <a:rPr lang="en-US" dirty="0" err="1" smtClean="0"/>
              <a:t>setDataSource</a:t>
            </a:r>
            <a:r>
              <a:rPr lang="en-US" dirty="0" smtClean="0"/>
              <a:t>(const char *</a:t>
            </a:r>
            <a:r>
              <a:rPr lang="en-US" dirty="0" err="1" smtClean="0"/>
              <a:t>url</a:t>
            </a:r>
            <a:r>
              <a:rPr lang="en-US" dirty="0" smtClean="0"/>
              <a:t>)</a:t>
            </a:r>
            <a:r>
              <a:rPr lang="zh-CN" altLang="en-US" dirty="0" smtClean="0"/>
              <a:t>函数，</a:t>
            </a:r>
            <a:r>
              <a:rPr lang="en-US" dirty="0" smtClean="0"/>
              <a:t>Client</a:t>
            </a:r>
            <a:r>
              <a:rPr lang="zh-CN" altLang="en-US" dirty="0" smtClean="0"/>
              <a:t>是</a:t>
            </a:r>
            <a:r>
              <a:rPr lang="en-US" dirty="0" err="1" smtClean="0"/>
              <a:t>MediaPlayerService</a:t>
            </a:r>
            <a:r>
              <a:rPr lang="zh-CN" altLang="en-US" dirty="0" smtClean="0"/>
              <a:t>的一个内部类。</a:t>
            </a:r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Android</a:t>
            </a:r>
            <a:r>
              <a:rPr lang="zh-CN" altLang="en-US" b="1" dirty="0" smtClean="0"/>
              <a:t>开发</a:t>
            </a:r>
            <a:r>
              <a:rPr lang="zh-CN" altLang="en-US" b="1" dirty="0" smtClean="0"/>
              <a:t>教程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在</a:t>
            </a:r>
            <a:r>
              <a:rPr lang="en-US" dirty="0" err="1" smtClean="0"/>
              <a:t>MediaPlayerService</a:t>
            </a:r>
            <a:r>
              <a:rPr lang="en-US" dirty="0" smtClean="0"/>
              <a:t>::Client::</a:t>
            </a:r>
            <a:r>
              <a:rPr lang="en-US" dirty="0" err="1" smtClean="0"/>
              <a:t>setDataSource</a:t>
            </a:r>
            <a:r>
              <a:rPr lang="zh-CN" altLang="en-US" dirty="0" smtClean="0"/>
              <a:t>中，调</a:t>
            </a:r>
            <a:r>
              <a:rPr lang="en-US" dirty="0" smtClean="0"/>
              <a:t>sp&lt;</a:t>
            </a:r>
            <a:r>
              <a:rPr lang="en-US" dirty="0" err="1" smtClean="0"/>
              <a:t>MediaPlayerBase</a:t>
            </a:r>
            <a:r>
              <a:rPr lang="en-US" dirty="0" smtClean="0"/>
              <a:t>&gt; </a:t>
            </a:r>
            <a:r>
              <a:rPr lang="en-US" dirty="0" err="1" smtClean="0"/>
              <a:t>MediaPlayerService</a:t>
            </a:r>
            <a:r>
              <a:rPr lang="en-US" dirty="0" smtClean="0"/>
              <a:t>::Client::</a:t>
            </a:r>
            <a:r>
              <a:rPr lang="en-US" dirty="0" err="1" smtClean="0"/>
              <a:t>createPlayer</a:t>
            </a:r>
            <a:r>
              <a:rPr lang="en-US" dirty="0" smtClean="0"/>
              <a:t>(</a:t>
            </a:r>
            <a:r>
              <a:rPr lang="en-US" dirty="0" err="1" smtClean="0"/>
              <a:t>player_type</a:t>
            </a:r>
            <a:r>
              <a:rPr lang="en-US" dirty="0" smtClean="0"/>
              <a:t> </a:t>
            </a:r>
            <a:r>
              <a:rPr lang="en-US" dirty="0" err="1" smtClean="0"/>
              <a:t>playerType</a:t>
            </a:r>
            <a:r>
              <a:rPr lang="en-US" dirty="0" smtClean="0"/>
              <a:t>)</a:t>
            </a:r>
            <a:endParaRPr lang="zh-CN" altLang="en-US" dirty="0" smtClean="0"/>
          </a:p>
          <a:p>
            <a:r>
              <a:rPr lang="zh-CN" altLang="en-US" dirty="0" smtClean="0"/>
              <a:t>　　生成一个继承自</a:t>
            </a:r>
            <a:r>
              <a:rPr lang="en-US" dirty="0" err="1" smtClean="0"/>
              <a:t>MediaPlayerBase</a:t>
            </a:r>
            <a:r>
              <a:rPr lang="zh-CN" altLang="en-US" dirty="0" smtClean="0"/>
              <a:t>的</a:t>
            </a:r>
            <a:r>
              <a:rPr lang="en-US" dirty="0" err="1" smtClean="0"/>
              <a:t>PVPlayer</a:t>
            </a:r>
            <a:r>
              <a:rPr lang="zh-CN" altLang="en-US" dirty="0" smtClean="0"/>
              <a:t>实例。</a:t>
            </a:r>
          </a:p>
          <a:p>
            <a:r>
              <a:rPr lang="zh-CN" altLang="en-US" dirty="0" smtClean="0"/>
              <a:t>　　以上就是对</a:t>
            </a:r>
            <a:r>
              <a:rPr lang="en-US" dirty="0" smtClean="0"/>
              <a:t>Android</a:t>
            </a:r>
            <a:r>
              <a:rPr lang="zh-CN" altLang="en-US" dirty="0" smtClean="0"/>
              <a:t>多媒体框架的源代码的解读。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r>
              <a:rPr lang="zh-CN" altLang="en-US" dirty="0" smtClean="0"/>
              <a:t>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Android</a:t>
            </a:r>
            <a:r>
              <a:rPr lang="zh-CN" altLang="en-US" dirty="0" smtClean="0"/>
              <a:t>中对于图形界面以及多媒体的相关操作比较容易实现。而且对于大多数手机用户来说，他们主要也就是根据这些方面的功能来对系统那个进行修改。我们可以通过本文介绍的</a:t>
            </a:r>
            <a:r>
              <a:rPr lang="en-US" dirty="0" smtClean="0"/>
              <a:t>Android</a:t>
            </a:r>
            <a:r>
              <a:rPr lang="zh-CN" altLang="en-US" dirty="0" smtClean="0"/>
              <a:t>多媒体框架的源码解读，来具体分析一下这方面的基本知识。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Android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Android</a:t>
            </a:r>
            <a:r>
              <a:rPr lang="zh-CN" altLang="en-US" sz="2800" b="1" dirty="0" smtClean="0"/>
              <a:t>开发教程之</a:t>
            </a:r>
            <a:r>
              <a:rPr lang="zh-CN" altLang="en-US" sz="2800" b="1" dirty="0" smtClean="0"/>
              <a:t>多媒体</a:t>
            </a:r>
            <a:r>
              <a:rPr lang="zh-CN" altLang="en-US" sz="2800" b="1" dirty="0" smtClean="0"/>
              <a:t>框架的子目录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Android</a:t>
            </a:r>
            <a:r>
              <a:rPr lang="zh-CN" altLang="en-US" dirty="0" smtClean="0"/>
              <a:t>多媒体框架的代码在以下目录中：</a:t>
            </a:r>
            <a:r>
              <a:rPr lang="en-US" dirty="0" smtClean="0"/>
              <a:t>external/</a:t>
            </a:r>
            <a:r>
              <a:rPr lang="en-US" dirty="0" err="1" smtClean="0"/>
              <a:t>opencore</a:t>
            </a:r>
            <a:r>
              <a:rPr lang="en-US" dirty="0" smtClean="0"/>
              <a:t>/</a:t>
            </a:r>
            <a:r>
              <a:rPr lang="zh-CN" altLang="en-US" dirty="0" smtClean="0"/>
              <a:t>。这个目录是</a:t>
            </a:r>
            <a:r>
              <a:rPr lang="en-US" dirty="0" smtClean="0"/>
              <a:t>Android</a:t>
            </a:r>
            <a:r>
              <a:rPr lang="zh-CN" altLang="en-US" dirty="0" smtClean="0"/>
              <a:t>多媒体框架的根目录，其中包含的子目录如下所示：</a:t>
            </a:r>
          </a:p>
          <a:p>
            <a:r>
              <a:rPr lang="zh-CN" altLang="en-US" dirty="0" smtClean="0"/>
              <a:t>　　</a:t>
            </a:r>
            <a:r>
              <a:rPr lang="en-US" dirty="0" smtClean="0"/>
              <a:t>* android</a:t>
            </a:r>
            <a:r>
              <a:rPr lang="zh-CN" altLang="en-US" dirty="0" smtClean="0"/>
              <a:t>：这里面是一个上层的库，它基于</a:t>
            </a:r>
            <a:r>
              <a:rPr lang="en-US" dirty="0" err="1" smtClean="0"/>
              <a:t>PVPlayer</a:t>
            </a:r>
            <a:r>
              <a:rPr lang="zh-CN" altLang="en-US" dirty="0" smtClean="0"/>
              <a:t>和</a:t>
            </a:r>
            <a:r>
              <a:rPr lang="en-US" dirty="0" err="1" smtClean="0"/>
              <a:t>PVAuthor</a:t>
            </a:r>
            <a:r>
              <a:rPr lang="zh-CN" altLang="en-US" dirty="0" smtClean="0"/>
              <a:t>的</a:t>
            </a:r>
            <a:r>
              <a:rPr lang="en-US" dirty="0" smtClean="0"/>
              <a:t>SDK</a:t>
            </a:r>
            <a:r>
              <a:rPr lang="zh-CN" altLang="en-US" dirty="0" smtClean="0"/>
              <a:t>实现了一个为</a:t>
            </a:r>
            <a:r>
              <a:rPr lang="en-US" dirty="0" smtClean="0"/>
              <a:t>Android</a:t>
            </a:r>
            <a:r>
              <a:rPr lang="zh-CN" altLang="en-US" dirty="0" smtClean="0"/>
              <a:t>使用的</a:t>
            </a:r>
            <a:r>
              <a:rPr lang="en-US" dirty="0" smtClean="0"/>
              <a:t>Player</a:t>
            </a:r>
            <a:r>
              <a:rPr lang="zh-CN" altLang="en-US" dirty="0" smtClean="0"/>
              <a:t>和</a:t>
            </a:r>
            <a:r>
              <a:rPr lang="en-US" dirty="0" smtClean="0"/>
              <a:t>Author</a:t>
            </a:r>
            <a:r>
              <a:rPr lang="zh-CN" altLang="en-US" dirty="0" smtClean="0"/>
              <a:t>。</a:t>
            </a:r>
          </a:p>
          <a:p>
            <a:r>
              <a:rPr lang="zh-CN" altLang="en-US" dirty="0" smtClean="0"/>
              <a:t>　　</a:t>
            </a:r>
            <a:r>
              <a:rPr lang="en-US" dirty="0" smtClean="0"/>
              <a:t>* </a:t>
            </a:r>
            <a:r>
              <a:rPr lang="en-US" dirty="0" err="1" smtClean="0"/>
              <a:t>baselibs</a:t>
            </a:r>
            <a:r>
              <a:rPr lang="zh-CN" altLang="en-US" dirty="0" smtClean="0"/>
              <a:t>：包含数据结构和线程安全等内容的底层库</a:t>
            </a:r>
          </a:p>
          <a:p>
            <a:r>
              <a:rPr lang="zh-CN" altLang="en-US" dirty="0" smtClean="0"/>
              <a:t>　　</a:t>
            </a:r>
            <a:r>
              <a:rPr lang="en-US" dirty="0" smtClean="0"/>
              <a:t>* codecs_v2</a:t>
            </a:r>
            <a:r>
              <a:rPr lang="zh-CN" altLang="en-US" dirty="0" smtClean="0"/>
              <a:t>：这是一个内容较多的库，主要包含编解码的实现，以及一个</a:t>
            </a:r>
            <a:r>
              <a:rPr lang="en-US" dirty="0" err="1" smtClean="0"/>
              <a:t>OpenMAX</a:t>
            </a:r>
            <a:r>
              <a:rPr lang="zh-CN" altLang="en-US" dirty="0" smtClean="0"/>
              <a:t>的实现</a:t>
            </a:r>
          </a:p>
          <a:p>
            <a:r>
              <a:rPr lang="zh-CN" altLang="en-US" dirty="0" smtClean="0"/>
              <a:t>　　</a:t>
            </a:r>
            <a:r>
              <a:rPr lang="en-US" dirty="0" smtClean="0"/>
              <a:t>* engines</a:t>
            </a:r>
            <a:r>
              <a:rPr lang="zh-CN" altLang="en-US" dirty="0" smtClean="0"/>
              <a:t>：包含</a:t>
            </a:r>
            <a:r>
              <a:rPr lang="en-US" dirty="0" err="1" smtClean="0"/>
              <a:t>PVPlayer</a:t>
            </a:r>
            <a:r>
              <a:rPr lang="zh-CN" altLang="en-US" dirty="0" smtClean="0"/>
              <a:t>和</a:t>
            </a:r>
            <a:r>
              <a:rPr lang="en-US" dirty="0" err="1" smtClean="0"/>
              <a:t>PVAuthor</a:t>
            </a:r>
            <a:r>
              <a:rPr lang="zh-CN" altLang="en-US" dirty="0" smtClean="0"/>
              <a:t>引擎的实现</a:t>
            </a:r>
          </a:p>
          <a:p>
            <a:r>
              <a:rPr lang="zh-CN" altLang="en-US" dirty="0" smtClean="0"/>
              <a:t>　　</a:t>
            </a:r>
            <a:r>
              <a:rPr lang="en-US" dirty="0" smtClean="0"/>
              <a:t>* extern_libs_v2</a:t>
            </a:r>
            <a:r>
              <a:rPr lang="zh-CN" altLang="en-US" dirty="0" smtClean="0"/>
              <a:t>：包含了</a:t>
            </a:r>
            <a:r>
              <a:rPr lang="en-US" dirty="0" err="1" smtClean="0"/>
              <a:t>khronos</a:t>
            </a:r>
            <a:r>
              <a:rPr lang="zh-CN" altLang="en-US" dirty="0" smtClean="0"/>
              <a:t>的</a:t>
            </a:r>
            <a:r>
              <a:rPr lang="en-US" dirty="0" err="1" smtClean="0"/>
              <a:t>OpenMAX</a:t>
            </a:r>
            <a:r>
              <a:rPr lang="zh-CN" altLang="en-US" dirty="0" smtClean="0"/>
              <a:t>的头文件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Android</a:t>
            </a:r>
            <a:r>
              <a:rPr lang="zh-CN" altLang="en-US" b="1" dirty="0" smtClean="0"/>
              <a:t>开发</a:t>
            </a:r>
            <a:r>
              <a:rPr lang="zh-CN" altLang="en-US" b="1" dirty="0" smtClean="0"/>
              <a:t>教程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en-US" dirty="0" smtClean="0"/>
              <a:t>　　</a:t>
            </a:r>
            <a:r>
              <a:rPr lang="en-US" dirty="0" smtClean="0"/>
              <a:t>* </a:t>
            </a:r>
            <a:r>
              <a:rPr lang="en-US" dirty="0" err="1" smtClean="0"/>
              <a:t>fileformats</a:t>
            </a:r>
            <a:r>
              <a:rPr lang="zh-CN" altLang="en-US" dirty="0" smtClean="0"/>
              <a:t>：文件格式的据具体解析（</a:t>
            </a:r>
            <a:r>
              <a:rPr lang="en-US" dirty="0" smtClean="0"/>
              <a:t>parser</a:t>
            </a:r>
            <a:r>
              <a:rPr lang="zh-CN" altLang="en-US" dirty="0" smtClean="0"/>
              <a:t>）类</a:t>
            </a:r>
          </a:p>
          <a:p>
            <a:r>
              <a:rPr lang="zh-CN" altLang="en-US" dirty="0" smtClean="0"/>
              <a:t>　　</a:t>
            </a:r>
            <a:r>
              <a:rPr lang="en-US" dirty="0" smtClean="0"/>
              <a:t>* nodes</a:t>
            </a:r>
            <a:r>
              <a:rPr lang="zh-CN" altLang="en-US" dirty="0" smtClean="0"/>
              <a:t>：编解码和文件解析的各个</a:t>
            </a:r>
            <a:r>
              <a:rPr lang="en-US" dirty="0" smtClean="0"/>
              <a:t>node</a:t>
            </a:r>
            <a:r>
              <a:rPr lang="zh-CN" altLang="en-US" dirty="0" smtClean="0"/>
              <a:t>类。</a:t>
            </a:r>
          </a:p>
          <a:p>
            <a:r>
              <a:rPr lang="zh-CN" altLang="en-US" dirty="0" smtClean="0"/>
              <a:t>　　</a:t>
            </a:r>
            <a:r>
              <a:rPr lang="en-US" dirty="0" smtClean="0"/>
              <a:t>* </a:t>
            </a:r>
            <a:r>
              <a:rPr lang="en-US" dirty="0" err="1" smtClean="0"/>
              <a:t>oscl</a:t>
            </a:r>
            <a:r>
              <a:rPr lang="zh-CN" altLang="en-US" dirty="0" smtClean="0"/>
              <a:t>：操作系统兼容库</a:t>
            </a:r>
          </a:p>
          <a:p>
            <a:r>
              <a:rPr lang="zh-CN" altLang="en-US" dirty="0" smtClean="0"/>
              <a:t>　　</a:t>
            </a:r>
            <a:r>
              <a:rPr lang="en-US" dirty="0" smtClean="0"/>
              <a:t>* </a:t>
            </a:r>
            <a:r>
              <a:rPr lang="en-US" dirty="0" err="1" smtClean="0"/>
              <a:t>pvmi</a:t>
            </a:r>
            <a:r>
              <a:rPr lang="zh-CN" altLang="en-US" dirty="0" smtClean="0"/>
              <a:t>： 输入输出控制的抽象接口</a:t>
            </a:r>
          </a:p>
          <a:p>
            <a:r>
              <a:rPr lang="zh-CN" altLang="en-US" dirty="0" smtClean="0"/>
              <a:t>　　</a:t>
            </a:r>
            <a:r>
              <a:rPr lang="en-US" dirty="0" smtClean="0"/>
              <a:t>* protocols</a:t>
            </a:r>
            <a:r>
              <a:rPr lang="zh-CN" altLang="en-US" dirty="0" smtClean="0"/>
              <a:t>：主要是与网络相关的</a:t>
            </a:r>
            <a:r>
              <a:rPr lang="en-US" dirty="0" smtClean="0"/>
              <a:t>RTSP</a:t>
            </a:r>
            <a:r>
              <a:rPr lang="zh-CN" altLang="en-US" dirty="0" smtClean="0"/>
              <a:t>、</a:t>
            </a:r>
            <a:r>
              <a:rPr lang="en-US" dirty="0" smtClean="0"/>
              <a:t>RTP</a:t>
            </a:r>
            <a:r>
              <a:rPr lang="zh-CN" altLang="en-US" dirty="0" smtClean="0"/>
              <a:t>、</a:t>
            </a:r>
            <a:r>
              <a:rPr lang="en-US" dirty="0" smtClean="0"/>
              <a:t>HTTP</a:t>
            </a:r>
            <a:r>
              <a:rPr lang="zh-CN" altLang="en-US" dirty="0" smtClean="0"/>
              <a:t>等协议的相关内容</a:t>
            </a:r>
          </a:p>
          <a:p>
            <a:r>
              <a:rPr lang="zh-CN" altLang="en-US" dirty="0" smtClean="0"/>
              <a:t>　　</a:t>
            </a:r>
            <a:r>
              <a:rPr lang="en-US" dirty="0" smtClean="0"/>
              <a:t>* </a:t>
            </a:r>
            <a:r>
              <a:rPr lang="en-US" dirty="0" err="1" smtClean="0"/>
              <a:t>pvcommon</a:t>
            </a:r>
            <a:r>
              <a:rPr lang="zh-CN" altLang="en-US" dirty="0" smtClean="0"/>
              <a:t>：</a:t>
            </a:r>
            <a:r>
              <a:rPr lang="en-US" dirty="0" err="1" smtClean="0"/>
              <a:t>pvcommon</a:t>
            </a:r>
            <a:r>
              <a:rPr lang="zh-CN" altLang="en-US" dirty="0" smtClean="0"/>
              <a:t>库文件的</a:t>
            </a:r>
            <a:r>
              <a:rPr lang="en-US" dirty="0" smtClean="0"/>
              <a:t>Android.mk</a:t>
            </a:r>
            <a:r>
              <a:rPr lang="zh-CN" altLang="en-US" dirty="0" smtClean="0"/>
              <a:t>文件，没有源文件。</a:t>
            </a:r>
          </a:p>
          <a:p>
            <a:r>
              <a:rPr lang="zh-CN" altLang="en-US" dirty="0" smtClean="0"/>
              <a:t>　　</a:t>
            </a:r>
            <a:r>
              <a:rPr lang="en-US" dirty="0" smtClean="0"/>
              <a:t>* </a:t>
            </a:r>
            <a:r>
              <a:rPr lang="en-US" dirty="0" err="1" smtClean="0"/>
              <a:t>pvplayer</a:t>
            </a:r>
            <a:r>
              <a:rPr lang="zh-CN" altLang="en-US" dirty="0" smtClean="0"/>
              <a:t>：</a:t>
            </a:r>
            <a:r>
              <a:rPr lang="en-US" dirty="0" err="1" smtClean="0"/>
              <a:t>pvplayer</a:t>
            </a:r>
            <a:r>
              <a:rPr lang="zh-CN" altLang="en-US" dirty="0" smtClean="0"/>
              <a:t>库文件的</a:t>
            </a:r>
            <a:r>
              <a:rPr lang="en-US" dirty="0" smtClean="0"/>
              <a:t>Android.mk</a:t>
            </a:r>
            <a:r>
              <a:rPr lang="zh-CN" altLang="en-US" dirty="0" smtClean="0"/>
              <a:t>文件，没有源文件。</a:t>
            </a:r>
          </a:p>
          <a:p>
            <a:r>
              <a:rPr lang="zh-CN" altLang="en-US" dirty="0" smtClean="0"/>
              <a:t>　　</a:t>
            </a:r>
            <a:r>
              <a:rPr lang="en-US" dirty="0" smtClean="0"/>
              <a:t>* </a:t>
            </a:r>
            <a:r>
              <a:rPr lang="en-US" dirty="0" err="1" smtClean="0"/>
              <a:t>pvauthor</a:t>
            </a:r>
            <a:r>
              <a:rPr lang="zh-CN" altLang="en-US" dirty="0" smtClean="0"/>
              <a:t>：</a:t>
            </a:r>
            <a:r>
              <a:rPr lang="en-US" dirty="0" err="1" smtClean="0"/>
              <a:t>pvauthor</a:t>
            </a:r>
            <a:r>
              <a:rPr lang="zh-CN" altLang="en-US" dirty="0" smtClean="0"/>
              <a:t>库文件的</a:t>
            </a:r>
            <a:r>
              <a:rPr lang="en-US" dirty="0" smtClean="0"/>
              <a:t>Android.mk</a:t>
            </a:r>
            <a:r>
              <a:rPr lang="zh-CN" altLang="en-US" dirty="0" smtClean="0"/>
              <a:t>文件，没有源文件。</a:t>
            </a:r>
          </a:p>
          <a:p>
            <a:r>
              <a:rPr lang="zh-CN" altLang="en-US" dirty="0" smtClean="0"/>
              <a:t>　　</a:t>
            </a:r>
            <a:r>
              <a:rPr lang="en-US" dirty="0" smtClean="0"/>
              <a:t>* tools_v2</a:t>
            </a:r>
            <a:r>
              <a:rPr lang="zh-CN" altLang="en-US" dirty="0" smtClean="0"/>
              <a:t>：编译工具以及一些可注册的模块。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Android</a:t>
            </a:r>
            <a:r>
              <a:rPr lang="zh-CN" altLang="en-US" sz="3200" b="1" dirty="0" smtClean="0"/>
              <a:t>开发教程之</a:t>
            </a:r>
            <a:r>
              <a:rPr lang="en-US" sz="3200" b="1" dirty="0" smtClean="0"/>
              <a:t>Splitter</a:t>
            </a:r>
            <a:r>
              <a:rPr lang="zh-CN" altLang="en-US" sz="3200" b="1" dirty="0" smtClean="0"/>
              <a:t>的定义与初始化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 smtClean="0"/>
              <a:t>以</a:t>
            </a:r>
            <a:r>
              <a:rPr lang="en-US" dirty="0" smtClean="0"/>
              <a:t>wav</a:t>
            </a:r>
            <a:r>
              <a:rPr lang="zh-CN" altLang="en-US" dirty="0" smtClean="0"/>
              <a:t>的</a:t>
            </a:r>
            <a:r>
              <a:rPr lang="en-US" dirty="0" smtClean="0"/>
              <a:t>splitter</a:t>
            </a:r>
            <a:r>
              <a:rPr lang="zh-CN" altLang="en-US" dirty="0" smtClean="0"/>
              <a:t>为例，在</a:t>
            </a:r>
            <a:r>
              <a:rPr lang="en-US" dirty="0" err="1" smtClean="0"/>
              <a:t>fileformats</a:t>
            </a:r>
            <a:r>
              <a:rPr lang="zh-CN" altLang="en-US" dirty="0" smtClean="0"/>
              <a:t>目录下有解析</a:t>
            </a:r>
            <a:r>
              <a:rPr lang="en-US" dirty="0" smtClean="0"/>
              <a:t>wav</a:t>
            </a:r>
            <a:r>
              <a:rPr lang="zh-CN" altLang="en-US" dirty="0" smtClean="0"/>
              <a:t>文件格式的</a:t>
            </a:r>
            <a:r>
              <a:rPr lang="en-US" dirty="0" smtClean="0"/>
              <a:t>pvwavfileparser.cpp</a:t>
            </a:r>
            <a:r>
              <a:rPr lang="zh-CN" altLang="en-US" dirty="0" smtClean="0"/>
              <a:t>文件，在</a:t>
            </a:r>
            <a:r>
              <a:rPr lang="en-US" dirty="0" smtClean="0"/>
              <a:t>nodes</a:t>
            </a:r>
            <a:r>
              <a:rPr lang="zh-CN" altLang="en-US" dirty="0" smtClean="0"/>
              <a:t>目录下有</a:t>
            </a:r>
            <a:r>
              <a:rPr lang="en-US" dirty="0" smtClean="0"/>
              <a:t>pvmf_wavffparser_factory.cpp</a:t>
            </a:r>
            <a:r>
              <a:rPr lang="zh-CN" altLang="en-US" dirty="0" smtClean="0"/>
              <a:t>，</a:t>
            </a:r>
            <a:r>
              <a:rPr lang="en-US" dirty="0" err="1" smtClean="0"/>
              <a:t>pvmf_wavffparser_node.h</a:t>
            </a:r>
            <a:r>
              <a:rPr lang="zh-CN" altLang="en-US" dirty="0" smtClean="0"/>
              <a:t>，</a:t>
            </a:r>
            <a:r>
              <a:rPr lang="en-US" dirty="0" smtClean="0"/>
              <a:t> </a:t>
            </a:r>
            <a:r>
              <a:rPr lang="en-US" dirty="0" err="1" smtClean="0"/>
              <a:t>pvmf_wavffparser_port.h</a:t>
            </a:r>
            <a:r>
              <a:rPr lang="zh-CN" altLang="en-US" dirty="0" smtClean="0"/>
              <a:t>等文件。</a:t>
            </a:r>
          </a:p>
          <a:p>
            <a:r>
              <a:rPr lang="zh-CN" altLang="en-US" dirty="0" smtClean="0"/>
              <a:t>　　我们由底往上看，</a:t>
            </a:r>
            <a:r>
              <a:rPr lang="en-US" dirty="0" smtClean="0"/>
              <a:t>vwavfileparser.cpp</a:t>
            </a:r>
            <a:r>
              <a:rPr lang="zh-CN" altLang="en-US" dirty="0" smtClean="0"/>
              <a:t>中的</a:t>
            </a:r>
            <a:r>
              <a:rPr lang="en-US" dirty="0" err="1" smtClean="0"/>
              <a:t>PV_Wav_Parser</a:t>
            </a:r>
            <a:r>
              <a:rPr lang="zh-CN" altLang="en-US" dirty="0" smtClean="0"/>
              <a:t>类有</a:t>
            </a:r>
            <a:r>
              <a:rPr lang="en-US" dirty="0" err="1" smtClean="0"/>
              <a:t>InitWavParser</a:t>
            </a:r>
            <a:r>
              <a:rPr lang="en-US" dirty="0" smtClean="0"/>
              <a:t>()</a:t>
            </a:r>
            <a:r>
              <a:rPr lang="zh-CN" altLang="en-US" dirty="0" smtClean="0"/>
              <a:t>，</a:t>
            </a:r>
            <a:r>
              <a:rPr lang="en-US" dirty="0" err="1" smtClean="0"/>
              <a:t>GetPCMData</a:t>
            </a:r>
            <a:r>
              <a:rPr lang="en-US" dirty="0" smtClean="0"/>
              <a:t>()</a:t>
            </a:r>
            <a:r>
              <a:rPr lang="zh-CN" altLang="en-US" dirty="0" smtClean="0"/>
              <a:t>，</a:t>
            </a:r>
            <a:r>
              <a:rPr lang="en-US" dirty="0" err="1" smtClean="0"/>
              <a:t>RetrieveFileInfo</a:t>
            </a:r>
            <a:r>
              <a:rPr lang="en-US" dirty="0" smtClean="0"/>
              <a:t>()</a:t>
            </a:r>
            <a:r>
              <a:rPr lang="zh-CN" altLang="en-US" dirty="0" smtClean="0"/>
              <a:t>等解析</a:t>
            </a:r>
            <a:r>
              <a:rPr lang="en-US" dirty="0" smtClean="0"/>
              <a:t>wav</a:t>
            </a:r>
            <a:r>
              <a:rPr lang="zh-CN" altLang="en-US" dirty="0" smtClean="0"/>
              <a:t>格式的成员函数，此类应该就是最终的解析类。我们搜索</a:t>
            </a:r>
            <a:r>
              <a:rPr lang="en-US" dirty="0" err="1" smtClean="0"/>
              <a:t>PV_Wav_Parser</a:t>
            </a:r>
            <a:r>
              <a:rPr lang="zh-CN" altLang="en-US" dirty="0" smtClean="0"/>
              <a:t>类被用到的地方可知，在</a:t>
            </a:r>
            <a:r>
              <a:rPr lang="en-US" dirty="0" err="1" smtClean="0"/>
              <a:t>PVMFWAVFFParserNode</a:t>
            </a:r>
            <a:r>
              <a:rPr lang="zh-CN" altLang="en-US" dirty="0" smtClean="0"/>
              <a:t>类中有</a:t>
            </a:r>
            <a:r>
              <a:rPr lang="en-US" dirty="0" err="1" smtClean="0"/>
              <a:t>PV_Wav_Parser</a:t>
            </a:r>
            <a:r>
              <a:rPr lang="zh-CN" altLang="en-US" dirty="0" smtClean="0"/>
              <a:t>的一个指针成员变量。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Android</a:t>
            </a:r>
            <a:r>
              <a:rPr lang="zh-CN" altLang="en-US" b="1" dirty="0" smtClean="0"/>
              <a:t>开发</a:t>
            </a:r>
            <a:r>
              <a:rPr lang="zh-CN" altLang="en-US" b="1" dirty="0" smtClean="0"/>
              <a:t>教程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 smtClean="0"/>
              <a:t>再搜索可知，</a:t>
            </a:r>
            <a:r>
              <a:rPr lang="en-US" dirty="0" err="1" smtClean="0"/>
              <a:t>PVMFWAVFFParserNode</a:t>
            </a:r>
            <a:r>
              <a:rPr lang="zh-CN" altLang="en-US" dirty="0" smtClean="0"/>
              <a:t>类是通过</a:t>
            </a:r>
            <a:r>
              <a:rPr lang="en-US" dirty="0" err="1" smtClean="0"/>
              <a:t>PVMFWAVFFParserNodeFactory</a:t>
            </a:r>
            <a:r>
              <a:rPr lang="zh-CN" altLang="en-US" dirty="0" smtClean="0"/>
              <a:t>的</a:t>
            </a:r>
            <a:r>
              <a:rPr lang="en-US" dirty="0" err="1" smtClean="0"/>
              <a:t>CreatePVMFWAVFFParserNode</a:t>
            </a:r>
            <a:r>
              <a:rPr lang="en-US" dirty="0" smtClean="0"/>
              <a:t>()</a:t>
            </a:r>
            <a:r>
              <a:rPr lang="zh-CN" altLang="en-US" dirty="0" smtClean="0"/>
              <a:t>成员函数生成的。而</a:t>
            </a:r>
            <a:r>
              <a:rPr lang="en-US" dirty="0" err="1" smtClean="0"/>
              <a:t>CreatePVMFWAVFFParserNode</a:t>
            </a:r>
            <a:r>
              <a:rPr lang="en-US" dirty="0" smtClean="0"/>
              <a:t>()</a:t>
            </a:r>
            <a:r>
              <a:rPr lang="zh-CN" altLang="en-US" dirty="0" smtClean="0"/>
              <a:t>函数是在</a:t>
            </a:r>
            <a:r>
              <a:rPr lang="en-US" dirty="0" err="1" smtClean="0"/>
              <a:t>PVPlayerNodeRegistry</a:t>
            </a:r>
            <a:r>
              <a:rPr lang="en-US" dirty="0" smtClean="0"/>
              <a:t>::</a:t>
            </a:r>
            <a:r>
              <a:rPr lang="en-US" dirty="0" err="1" smtClean="0"/>
              <a:t>PVPlayerNodeRegistry</a:t>
            </a:r>
            <a:r>
              <a:rPr lang="en-US" dirty="0" smtClean="0"/>
              <a:t>()</a:t>
            </a:r>
            <a:r>
              <a:rPr lang="zh-CN" altLang="en-US" dirty="0" smtClean="0"/>
              <a:t>类构造函数中通过</a:t>
            </a:r>
            <a:r>
              <a:rPr lang="en-US" dirty="0" err="1" smtClean="0"/>
              <a:t>PVPlayerNodeInfo</a:t>
            </a:r>
            <a:r>
              <a:rPr lang="zh-CN" altLang="en-US" dirty="0" smtClean="0"/>
              <a:t>类被注册到</a:t>
            </a:r>
            <a:r>
              <a:rPr lang="en-US" dirty="0" err="1" smtClean="0"/>
              <a:t>Oscl_Vector</a:t>
            </a:r>
            <a:r>
              <a:rPr lang="en-US" dirty="0" smtClean="0"/>
              <a:t>&lt;</a:t>
            </a:r>
            <a:r>
              <a:rPr lang="en-US" dirty="0" err="1" smtClean="0"/>
              <a:t>PVPlayerNodeInfo</a:t>
            </a:r>
            <a:r>
              <a:rPr lang="en-US" dirty="0" smtClean="0"/>
              <a:t>, </a:t>
            </a:r>
            <a:r>
              <a:rPr lang="en-US" dirty="0" err="1" smtClean="0"/>
              <a:t>OsclMemAllocator</a:t>
            </a:r>
            <a:r>
              <a:rPr lang="en-US" dirty="0" smtClean="0"/>
              <a:t>&gt; </a:t>
            </a:r>
            <a:r>
              <a:rPr lang="zh-CN" altLang="en-US" dirty="0" smtClean="0"/>
              <a:t>的</a:t>
            </a:r>
            <a:r>
              <a:rPr lang="en-US" dirty="0" smtClean="0"/>
              <a:t>vector</a:t>
            </a:r>
            <a:r>
              <a:rPr lang="zh-CN" altLang="en-US" dirty="0" smtClean="0"/>
              <a:t>中，在这个构造函数中，</a:t>
            </a:r>
            <a:r>
              <a:rPr lang="en-US" dirty="0" smtClean="0"/>
              <a:t>AMR</a:t>
            </a:r>
            <a:r>
              <a:rPr lang="zh-CN" altLang="en-US" dirty="0" smtClean="0"/>
              <a:t>，</a:t>
            </a:r>
            <a:r>
              <a:rPr lang="en-US" dirty="0" smtClean="0"/>
              <a:t>mp3</a:t>
            </a:r>
            <a:r>
              <a:rPr lang="zh-CN" altLang="en-US" dirty="0" smtClean="0"/>
              <a:t>等</a:t>
            </a:r>
            <a:r>
              <a:rPr lang="en-US" dirty="0" smtClean="0"/>
              <a:t>node</a:t>
            </a:r>
            <a:r>
              <a:rPr lang="zh-CN" altLang="en-US" dirty="0" smtClean="0"/>
              <a:t>也是同样被注册的。</a:t>
            </a:r>
          </a:p>
          <a:p>
            <a:r>
              <a:rPr lang="zh-CN" altLang="en-US" dirty="0" smtClean="0"/>
              <a:t>　　由上可知，</a:t>
            </a:r>
            <a:r>
              <a:rPr lang="en-US" dirty="0" smtClean="0"/>
              <a:t>Android</a:t>
            </a:r>
            <a:r>
              <a:rPr lang="zh-CN" altLang="en-US" dirty="0" smtClean="0"/>
              <a:t>多媒体框架中对</a:t>
            </a:r>
            <a:r>
              <a:rPr lang="en-US" dirty="0" smtClean="0"/>
              <a:t>splitter</a:t>
            </a:r>
            <a:r>
              <a:rPr lang="zh-CN" altLang="en-US" dirty="0" smtClean="0"/>
              <a:t>的管理也是与</a:t>
            </a:r>
            <a:r>
              <a:rPr lang="en-US" dirty="0" err="1" smtClean="0"/>
              <a:t>ffmpeg</a:t>
            </a:r>
            <a:r>
              <a:rPr lang="zh-CN" altLang="en-US" dirty="0" smtClean="0"/>
              <a:t>等类似，都是在框架的初始化时注册的，只不过</a:t>
            </a:r>
            <a:r>
              <a:rPr lang="en-US" dirty="0" err="1" smtClean="0"/>
              <a:t>Opencore</a:t>
            </a:r>
            <a:r>
              <a:rPr lang="zh-CN" altLang="en-US" dirty="0" smtClean="0"/>
              <a:t>注册的是每个</a:t>
            </a:r>
            <a:r>
              <a:rPr lang="en-US" dirty="0" smtClean="0"/>
              <a:t>splitter</a:t>
            </a:r>
            <a:r>
              <a:rPr lang="zh-CN" altLang="en-US" dirty="0" smtClean="0"/>
              <a:t>的</a:t>
            </a:r>
            <a:r>
              <a:rPr lang="en-US" dirty="0" smtClean="0"/>
              <a:t>factory</a:t>
            </a:r>
            <a:r>
              <a:rPr lang="zh-CN" altLang="en-US" dirty="0" smtClean="0"/>
              <a:t>函数。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Android</a:t>
            </a:r>
            <a:r>
              <a:rPr lang="zh-CN" altLang="en-US" sz="2800" b="1" dirty="0" smtClean="0"/>
              <a:t>开发教程之</a:t>
            </a:r>
            <a:r>
              <a:rPr lang="en-US" sz="2800" b="1" dirty="0" smtClean="0"/>
              <a:t>Splitter</a:t>
            </a:r>
            <a:r>
              <a:rPr lang="zh-CN" altLang="en-US" sz="2800" b="1" dirty="0" smtClean="0"/>
              <a:t>的定义与初始化过程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en-US" dirty="0" smtClean="0"/>
              <a:t>每个</a:t>
            </a:r>
            <a:r>
              <a:rPr lang="en-US" dirty="0" smtClean="0"/>
              <a:t>splitter</a:t>
            </a:r>
            <a:r>
              <a:rPr lang="zh-CN" altLang="en-US" dirty="0" smtClean="0"/>
              <a:t>都在</a:t>
            </a:r>
            <a:r>
              <a:rPr lang="en-US" dirty="0" err="1" smtClean="0"/>
              <a:t>fileformats</a:t>
            </a:r>
            <a:r>
              <a:rPr lang="zh-CN" altLang="en-US" dirty="0" smtClean="0"/>
              <a:t>目录下有个对应的子目录，其下有各自的解析类。</a:t>
            </a:r>
          </a:p>
          <a:p>
            <a:r>
              <a:rPr lang="zh-CN" altLang="en-US" dirty="0" smtClean="0"/>
              <a:t>　　每个</a:t>
            </a:r>
            <a:r>
              <a:rPr lang="en-US" dirty="0" smtClean="0"/>
              <a:t>splitter</a:t>
            </a:r>
            <a:r>
              <a:rPr lang="zh-CN" altLang="en-US" dirty="0" smtClean="0"/>
              <a:t>都在</a:t>
            </a:r>
            <a:r>
              <a:rPr lang="en-US" dirty="0" smtClean="0"/>
              <a:t>nodes</a:t>
            </a:r>
            <a:r>
              <a:rPr lang="zh-CN" altLang="en-US" dirty="0" smtClean="0"/>
              <a:t>目录下有关对应的子目录，其下有各自的统一接口的</a:t>
            </a:r>
            <a:r>
              <a:rPr lang="en-US" dirty="0" smtClean="0"/>
              <a:t>node</a:t>
            </a:r>
            <a:r>
              <a:rPr lang="zh-CN" altLang="en-US" dirty="0" smtClean="0"/>
              <a:t>类和</a:t>
            </a:r>
            <a:r>
              <a:rPr lang="en-US" dirty="0" smtClean="0"/>
              <a:t>node factory</a:t>
            </a:r>
            <a:r>
              <a:rPr lang="zh-CN" altLang="en-US" dirty="0" smtClean="0"/>
              <a:t>类。</a:t>
            </a:r>
          </a:p>
          <a:p>
            <a:r>
              <a:rPr lang="zh-CN" altLang="en-US" dirty="0" smtClean="0"/>
              <a:t>　　播放引擎</a:t>
            </a:r>
            <a:r>
              <a:rPr lang="en-US" dirty="0" err="1" smtClean="0"/>
              <a:t>PVPlayerEngine</a:t>
            </a:r>
            <a:r>
              <a:rPr lang="zh-CN" altLang="en-US" dirty="0" smtClean="0"/>
              <a:t>类中有</a:t>
            </a:r>
            <a:r>
              <a:rPr lang="en-US" dirty="0" err="1" smtClean="0"/>
              <a:t>PVPlayerNodeRegistry</a:t>
            </a:r>
            <a:r>
              <a:rPr lang="en-US" dirty="0" smtClean="0"/>
              <a:t> </a:t>
            </a:r>
            <a:r>
              <a:rPr lang="en-US" dirty="0" err="1" smtClean="0"/>
              <a:t>iPlayerNodeRegistry</a:t>
            </a:r>
            <a:r>
              <a:rPr lang="zh-CN" altLang="en-US" dirty="0" smtClean="0"/>
              <a:t>成员变量。</a:t>
            </a:r>
          </a:p>
          <a:p>
            <a:r>
              <a:rPr lang="zh-CN" altLang="en-US" dirty="0" smtClean="0"/>
              <a:t>　　在</a:t>
            </a:r>
            <a:r>
              <a:rPr lang="en-US" dirty="0" err="1" smtClean="0"/>
              <a:t>PVPlayerNodeRegistry</a:t>
            </a:r>
            <a:r>
              <a:rPr lang="zh-CN" altLang="en-US" dirty="0" smtClean="0"/>
              <a:t>的构造函数中，将</a:t>
            </a:r>
            <a:r>
              <a:rPr lang="en-US" dirty="0" smtClean="0"/>
              <a:t> AMR, AAC, MP3</a:t>
            </a:r>
            <a:r>
              <a:rPr lang="zh-CN" altLang="en-US" dirty="0" smtClean="0"/>
              <a:t>等</a:t>
            </a:r>
            <a:r>
              <a:rPr lang="en-US" dirty="0" smtClean="0"/>
              <a:t>splitter</a:t>
            </a:r>
            <a:r>
              <a:rPr lang="zh-CN" altLang="en-US" dirty="0" smtClean="0"/>
              <a:t>的输入与输出类型标示和</a:t>
            </a:r>
            <a:r>
              <a:rPr lang="en-US" dirty="0" smtClean="0"/>
              <a:t>node factory</a:t>
            </a:r>
            <a:r>
              <a:rPr lang="zh-CN" altLang="en-US" dirty="0" smtClean="0"/>
              <a:t>类中的</a:t>
            </a:r>
            <a:r>
              <a:rPr lang="en-US" dirty="0" smtClean="0"/>
              <a:t>create node</a:t>
            </a:r>
            <a:r>
              <a:rPr lang="zh-CN" altLang="en-US" dirty="0" smtClean="0"/>
              <a:t>与</a:t>
            </a:r>
            <a:r>
              <a:rPr lang="en-US" dirty="0" smtClean="0"/>
              <a:t>release delete</a:t>
            </a:r>
            <a:r>
              <a:rPr lang="zh-CN" altLang="en-US" dirty="0" smtClean="0"/>
              <a:t>接口通过</a:t>
            </a:r>
            <a:r>
              <a:rPr lang="en-US" dirty="0" err="1" smtClean="0"/>
              <a:t>PVPlayerNodeInfo</a:t>
            </a:r>
            <a:r>
              <a:rPr lang="zh-CN" altLang="en-US" dirty="0" smtClean="0"/>
              <a:t>类</a:t>
            </a:r>
            <a:r>
              <a:rPr lang="en-US" dirty="0" smtClean="0"/>
              <a:t>push</a:t>
            </a:r>
            <a:r>
              <a:rPr lang="zh-CN" altLang="en-US" dirty="0" smtClean="0"/>
              <a:t>到</a:t>
            </a:r>
            <a:r>
              <a:rPr lang="en-US" dirty="0" err="1" smtClean="0"/>
              <a:t>Oscl_Vector</a:t>
            </a:r>
            <a:r>
              <a:rPr lang="en-US" dirty="0" smtClean="0"/>
              <a:t>&lt;</a:t>
            </a:r>
            <a:r>
              <a:rPr lang="en-US" dirty="0" err="1" smtClean="0"/>
              <a:t>PVPlayerNodeInfo</a:t>
            </a:r>
            <a:r>
              <a:rPr lang="en-US" dirty="0" smtClean="0"/>
              <a:t>, </a:t>
            </a:r>
            <a:r>
              <a:rPr lang="en-US" dirty="0" err="1" smtClean="0"/>
              <a:t>OsclMemAllocator</a:t>
            </a:r>
            <a:r>
              <a:rPr lang="en-US" dirty="0" smtClean="0"/>
              <a:t>&gt; </a:t>
            </a:r>
            <a:r>
              <a:rPr lang="en-US" dirty="0" err="1" smtClean="0"/>
              <a:t>iType</a:t>
            </a:r>
            <a:r>
              <a:rPr lang="zh-CN" altLang="en-US" dirty="0" smtClean="0"/>
              <a:t>成员变量中。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Android</a:t>
            </a:r>
            <a:r>
              <a:rPr lang="zh-CN" altLang="en-US" sz="3600" b="1" dirty="0" smtClean="0"/>
              <a:t>开发教程之</a:t>
            </a:r>
            <a:r>
              <a:rPr lang="en-US" sz="3600" b="1" dirty="0" smtClean="0"/>
              <a:t>Splitter</a:t>
            </a:r>
            <a:r>
              <a:rPr lang="zh-CN" altLang="en-US" sz="3600" b="1" dirty="0" smtClean="0"/>
              <a:t>的匹配过程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 smtClean="0"/>
              <a:t>PVMFStatus</a:t>
            </a:r>
            <a:r>
              <a:rPr lang="en-US" dirty="0" smtClean="0"/>
              <a:t> </a:t>
            </a:r>
            <a:r>
              <a:rPr lang="en-US" dirty="0" err="1" smtClean="0"/>
              <a:t>PVPlayerNodeRegistry</a:t>
            </a:r>
            <a:r>
              <a:rPr lang="en-US" dirty="0" smtClean="0"/>
              <a:t>::</a:t>
            </a:r>
            <a:r>
              <a:rPr lang="en-US" dirty="0" err="1" smtClean="0"/>
              <a:t>QueryRegistry</a:t>
            </a:r>
            <a:r>
              <a:rPr lang="en-US" dirty="0" smtClean="0"/>
              <a:t>(</a:t>
            </a:r>
            <a:r>
              <a:rPr lang="en-US" dirty="0" err="1" smtClean="0"/>
              <a:t>PVMFFormatType</a:t>
            </a:r>
            <a:r>
              <a:rPr lang="en-US" dirty="0" smtClean="0"/>
              <a:t>&amp; </a:t>
            </a:r>
            <a:r>
              <a:rPr lang="en-US" dirty="0" err="1" smtClean="0"/>
              <a:t>aInputType</a:t>
            </a:r>
            <a:r>
              <a:rPr lang="en-US" dirty="0" smtClean="0"/>
              <a:t>, </a:t>
            </a:r>
            <a:r>
              <a:rPr lang="en-US" dirty="0" err="1" smtClean="0"/>
              <a:t>PVMFFormatType</a:t>
            </a:r>
            <a:r>
              <a:rPr lang="en-US" dirty="0" smtClean="0"/>
              <a:t>&amp; </a:t>
            </a:r>
            <a:r>
              <a:rPr lang="en-US" dirty="0" err="1" smtClean="0"/>
              <a:t>aOutputType</a:t>
            </a:r>
            <a:r>
              <a:rPr lang="en-US" dirty="0" smtClean="0"/>
              <a:t>, </a:t>
            </a:r>
            <a:r>
              <a:rPr lang="en-US" dirty="0" err="1" smtClean="0"/>
              <a:t>Oscl_Vector</a:t>
            </a:r>
            <a:r>
              <a:rPr lang="en-US" dirty="0" smtClean="0"/>
              <a:t>&lt;</a:t>
            </a:r>
            <a:r>
              <a:rPr lang="en-US" dirty="0" err="1" smtClean="0"/>
              <a:t>PVUuid</a:t>
            </a:r>
            <a:r>
              <a:rPr lang="en-US" dirty="0" smtClean="0"/>
              <a:t>, </a:t>
            </a:r>
            <a:r>
              <a:rPr lang="en-US" dirty="0" err="1" smtClean="0"/>
              <a:t>OsclMemAllocator</a:t>
            </a:r>
            <a:r>
              <a:rPr lang="en-US" dirty="0" smtClean="0"/>
              <a:t>&gt;&amp; </a:t>
            </a:r>
            <a:r>
              <a:rPr lang="en-US" dirty="0" err="1" smtClean="0"/>
              <a:t>aUuids</a:t>
            </a:r>
            <a:r>
              <a:rPr lang="en-US" dirty="0" smtClean="0"/>
              <a:t>)</a:t>
            </a:r>
            <a:r>
              <a:rPr lang="zh-CN" altLang="en-US" dirty="0" smtClean="0"/>
              <a:t>函数的功能是根据输入类型和输出类型，在已注册的</a:t>
            </a:r>
            <a:r>
              <a:rPr lang="en-US" dirty="0" smtClean="0"/>
              <a:t>node vector</a:t>
            </a:r>
            <a:r>
              <a:rPr lang="zh-CN" altLang="en-US" dirty="0" smtClean="0"/>
              <a:t>中寻找是否有匹配的</a:t>
            </a:r>
            <a:r>
              <a:rPr lang="en-US" dirty="0" smtClean="0"/>
              <a:t>node</a:t>
            </a:r>
            <a:r>
              <a:rPr lang="zh-CN" altLang="en-US" dirty="0" smtClean="0"/>
              <a:t>，有的话传回其唯一识别标识</a:t>
            </a:r>
            <a:r>
              <a:rPr lang="en-US" dirty="0" err="1" smtClean="0"/>
              <a:t>PVUuid</a:t>
            </a:r>
            <a:r>
              <a:rPr lang="zh-CN" altLang="en-US" dirty="0" smtClean="0"/>
              <a:t>。</a:t>
            </a:r>
          </a:p>
          <a:p>
            <a:r>
              <a:rPr lang="zh-CN" altLang="en-US" dirty="0" smtClean="0"/>
              <a:t>　　从</a:t>
            </a:r>
            <a:r>
              <a:rPr lang="en-US" dirty="0" err="1" smtClean="0"/>
              <a:t>QueryRegistry</a:t>
            </a:r>
            <a:r>
              <a:rPr lang="zh-CN" altLang="en-US" dirty="0" smtClean="0"/>
              <a:t>这个函数至底向上搜索可得到，在</a:t>
            </a:r>
            <a:r>
              <a:rPr lang="en-US" dirty="0" smtClean="0"/>
              <a:t>android</a:t>
            </a:r>
            <a:r>
              <a:rPr lang="zh-CN" altLang="en-US" dirty="0" smtClean="0"/>
              <a:t>中</a:t>
            </a:r>
            <a:r>
              <a:rPr lang="en-US" dirty="0" smtClean="0"/>
              <a:t>splitter</a:t>
            </a:r>
            <a:r>
              <a:rPr lang="zh-CN" altLang="en-US" dirty="0" smtClean="0"/>
              <a:t>的匹配过程如下：</a:t>
            </a:r>
          </a:p>
          <a:p>
            <a:r>
              <a:rPr lang="zh-CN" altLang="en-US" dirty="0" smtClean="0"/>
              <a:t>　　</a:t>
            </a:r>
            <a:r>
              <a:rPr lang="en-US" dirty="0" smtClean="0"/>
              <a:t>android_media_MediaPlayer.cpp</a:t>
            </a:r>
            <a:r>
              <a:rPr lang="zh-CN" altLang="en-US" dirty="0" smtClean="0"/>
              <a:t>之中定义了一个</a:t>
            </a:r>
            <a:r>
              <a:rPr lang="en-US" dirty="0" err="1" smtClean="0"/>
              <a:t>JNINativeMethod</a:t>
            </a:r>
            <a:r>
              <a:rPr lang="zh-CN" altLang="en-US" dirty="0" smtClean="0"/>
              <a:t>（</a:t>
            </a:r>
            <a:r>
              <a:rPr lang="en-US" dirty="0" smtClean="0"/>
              <a:t>JAVA</a:t>
            </a:r>
            <a:r>
              <a:rPr lang="zh-CN" altLang="en-US" dirty="0" smtClean="0"/>
              <a:t>本地调用方法）类型的数组</a:t>
            </a:r>
            <a:r>
              <a:rPr lang="en-US" dirty="0" err="1" smtClean="0"/>
              <a:t>gMethods</a:t>
            </a:r>
            <a:r>
              <a:rPr lang="zh-CN" altLang="en-US" dirty="0" smtClean="0"/>
              <a:t>，供</a:t>
            </a:r>
            <a:r>
              <a:rPr lang="en-US" dirty="0" smtClean="0"/>
              <a:t>java</a:t>
            </a:r>
            <a:r>
              <a:rPr lang="zh-CN" altLang="en-US" dirty="0" smtClean="0"/>
              <a:t>代码中调用</a:t>
            </a:r>
            <a:r>
              <a:rPr lang="en-US" dirty="0" err="1" smtClean="0"/>
              <a:t>MultiPlayer</a:t>
            </a:r>
            <a:r>
              <a:rPr lang="zh-CN" altLang="en-US" dirty="0" smtClean="0"/>
              <a:t>类的</a:t>
            </a:r>
            <a:r>
              <a:rPr lang="en-US" dirty="0" err="1" smtClean="0"/>
              <a:t>setDataSource</a:t>
            </a:r>
            <a:r>
              <a:rPr lang="zh-CN" altLang="en-US" dirty="0" smtClean="0"/>
              <a:t>成员函数时找到对应的</a:t>
            </a:r>
            <a:r>
              <a:rPr lang="en-US" dirty="0" err="1" smtClean="0"/>
              <a:t>c++</a:t>
            </a:r>
            <a:r>
              <a:rPr lang="zh-CN" altLang="en-US" dirty="0" smtClean="0"/>
              <a:t>函数</a:t>
            </a: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Android</a:t>
            </a:r>
            <a:r>
              <a:rPr lang="zh-CN" altLang="en-US" b="1" dirty="0" smtClean="0"/>
              <a:t>开发</a:t>
            </a:r>
            <a:r>
              <a:rPr lang="zh-CN" altLang="en-US" b="1" dirty="0" smtClean="0"/>
              <a:t>教程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1.{"</a:t>
            </a:r>
            <a:r>
              <a:rPr lang="en-US" dirty="0" err="1" smtClean="0"/>
              <a:t>setDataSource</a:t>
            </a:r>
            <a:r>
              <a:rPr lang="en-US" dirty="0" smtClean="0"/>
              <a:t>", "(</a:t>
            </a:r>
            <a:r>
              <a:rPr lang="en-US" dirty="0" err="1" smtClean="0"/>
              <a:t>Ljava</a:t>
            </a:r>
            <a:r>
              <a:rPr lang="en-US" dirty="0" smtClean="0"/>
              <a:t>/</a:t>
            </a:r>
            <a:r>
              <a:rPr lang="en-US" dirty="0" err="1" smtClean="0"/>
              <a:t>lang</a:t>
            </a:r>
            <a:r>
              <a:rPr lang="en-US" dirty="0" smtClean="0"/>
              <a:t>/String;)V", (void *)</a:t>
            </a:r>
            <a:endParaRPr lang="zh-CN" altLang="en-US" dirty="0" smtClean="0"/>
          </a:p>
          <a:p>
            <a:r>
              <a:rPr lang="zh-CN" altLang="en-US" dirty="0" smtClean="0"/>
              <a:t>　　</a:t>
            </a:r>
            <a:r>
              <a:rPr lang="en-US" dirty="0" err="1" smtClean="0"/>
              <a:t>android_media_MediaPlayer_setDataSource</a:t>
            </a:r>
            <a:r>
              <a:rPr lang="en-US" dirty="0" smtClean="0"/>
              <a:t>},</a:t>
            </a:r>
            <a:endParaRPr lang="zh-CN" altLang="en-US" dirty="0" smtClean="0"/>
          </a:p>
          <a:p>
            <a:r>
              <a:rPr lang="zh-CN" altLang="en-US" dirty="0" smtClean="0"/>
              <a:t>　　</a:t>
            </a:r>
            <a:r>
              <a:rPr lang="en-US" dirty="0" smtClean="0"/>
              <a:t>2.static void </a:t>
            </a:r>
            <a:r>
              <a:rPr lang="en-US" dirty="0" err="1" smtClean="0"/>
              <a:t>android_media_MediaPlayer_setDataSource</a:t>
            </a:r>
            <a:endParaRPr lang="zh-CN" altLang="en-US" dirty="0" smtClean="0"/>
          </a:p>
          <a:p>
            <a:r>
              <a:rPr lang="zh-CN" altLang="en-US" dirty="0" smtClean="0"/>
              <a:t>　　</a:t>
            </a:r>
            <a:r>
              <a:rPr lang="en-US" dirty="0" smtClean="0"/>
              <a:t>(</a:t>
            </a:r>
            <a:r>
              <a:rPr lang="en-US" dirty="0" err="1" smtClean="0"/>
              <a:t>JNIEnv</a:t>
            </a:r>
            <a:r>
              <a:rPr lang="en-US" dirty="0" smtClean="0"/>
              <a:t> *</a:t>
            </a:r>
            <a:r>
              <a:rPr lang="en-US" dirty="0" err="1" smtClean="0"/>
              <a:t>env</a:t>
            </a:r>
            <a:r>
              <a:rPr lang="en-US" dirty="0" smtClean="0"/>
              <a:t>, </a:t>
            </a:r>
            <a:r>
              <a:rPr lang="en-US" dirty="0" err="1" smtClean="0"/>
              <a:t>jobject</a:t>
            </a:r>
            <a:r>
              <a:rPr lang="en-US" dirty="0" smtClean="0"/>
              <a:t> </a:t>
            </a:r>
            <a:r>
              <a:rPr lang="en-US" dirty="0" err="1" smtClean="0"/>
              <a:t>thiz</a:t>
            </a:r>
            <a:r>
              <a:rPr lang="en-US" dirty="0" smtClean="0"/>
              <a:t>, </a:t>
            </a:r>
            <a:r>
              <a:rPr lang="en-US" dirty="0" err="1" smtClean="0"/>
              <a:t>jstring</a:t>
            </a:r>
            <a:r>
              <a:rPr lang="en-US" dirty="0" smtClean="0"/>
              <a:t> path)</a:t>
            </a:r>
            <a:endParaRPr lang="zh-CN" altLang="en-US" dirty="0" smtClean="0"/>
          </a:p>
          <a:p>
            <a:r>
              <a:rPr lang="zh-CN" altLang="en-US" dirty="0" smtClean="0"/>
              <a:t>　　此函数中先得到当前的</a:t>
            </a:r>
            <a:r>
              <a:rPr lang="en-US" dirty="0" err="1" smtClean="0"/>
              <a:t>MediaPlayer</a:t>
            </a:r>
            <a:r>
              <a:rPr lang="zh-CN" altLang="en-US" dirty="0" smtClean="0"/>
              <a:t>实例，然后调用其</a:t>
            </a:r>
            <a:r>
              <a:rPr lang="en-US" dirty="0" err="1" smtClean="0"/>
              <a:t>setDataSource</a:t>
            </a:r>
            <a:r>
              <a:rPr lang="zh-CN" altLang="en-US" dirty="0" smtClean="0"/>
              <a:t>函数，传入路径</a:t>
            </a:r>
          </a:p>
          <a:p>
            <a:r>
              <a:rPr lang="zh-CN" altLang="en-US" dirty="0" smtClean="0"/>
              <a:t>　　</a:t>
            </a:r>
            <a:r>
              <a:rPr lang="en-US" dirty="0" smtClean="0"/>
              <a:t>3.status_t </a:t>
            </a:r>
            <a:r>
              <a:rPr lang="en-US" dirty="0" err="1" smtClean="0"/>
              <a:t>MediaPlayer</a:t>
            </a:r>
            <a:r>
              <a:rPr lang="en-US" dirty="0" smtClean="0"/>
              <a:t>::</a:t>
            </a:r>
            <a:r>
              <a:rPr lang="en-US" dirty="0" err="1" smtClean="0"/>
              <a:t>setDataSource</a:t>
            </a:r>
            <a:r>
              <a:rPr lang="en-US" dirty="0" smtClean="0"/>
              <a:t>(const char *</a:t>
            </a:r>
            <a:r>
              <a:rPr lang="en-US" dirty="0" err="1" smtClean="0"/>
              <a:t>url</a:t>
            </a:r>
            <a:r>
              <a:rPr lang="en-US" dirty="0" smtClean="0"/>
              <a:t>)</a:t>
            </a:r>
            <a:endParaRPr lang="zh-CN" alt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龙腾四海">
  <a:themeElements>
    <a:clrScheme name="龙腾四海">
      <a:dk1>
        <a:sysClr val="windowText" lastClr="000000"/>
      </a:dk1>
      <a:lt1>
        <a:sysClr val="window" lastClr="FFFFFF"/>
      </a:lt1>
      <a:dk2>
        <a:srgbClr val="001B36"/>
      </a:dk2>
      <a:lt2>
        <a:srgbClr val="EDF8FE"/>
      </a:lt2>
      <a:accent1>
        <a:srgbClr val="477AB1"/>
      </a:accent1>
      <a:accent2>
        <a:srgbClr val="51848E"/>
      </a:accent2>
      <a:accent3>
        <a:srgbClr val="7B9B57"/>
      </a:accent3>
      <a:accent4>
        <a:srgbClr val="8B8D8C"/>
      </a:accent4>
      <a:accent5>
        <a:srgbClr val="8B7396"/>
      </a:accent5>
      <a:accent6>
        <a:srgbClr val="E89A53"/>
      </a:accent6>
      <a:hlink>
        <a:srgbClr val="0080FF"/>
      </a:hlink>
      <a:folHlink>
        <a:srgbClr val="FF00FF"/>
      </a:folHlink>
    </a:clrScheme>
    <a:fontScheme name="龙腾四海">
      <a:majorFont>
        <a:latin typeface="Maiandra GD"/>
        <a:ea typeface=""/>
        <a:cs typeface=""/>
        <a:font script="CYRL" typeface="Times New Roman"/>
        <a:font script="GREK" typeface="Times New Roman"/>
        <a:font script="Jpan" typeface="ＭＳ Ｐゴシック"/>
        <a:font script="Hang" typeface="HY중고딕"/>
        <a:font script="Hans" typeface="隶书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ambria"/>
        <a:ea typeface=""/>
        <a:cs typeface=""/>
        <a:font script="Jpan" typeface="ＭＳ Ｐ明朝"/>
        <a:font script="Hang" typeface="HY견명조"/>
        <a:font script="Hans" typeface="华文楷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龙腾四海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hueMod val="100000"/>
                <a:satMod val="250000"/>
              </a:schemeClr>
            </a:gs>
            <a:gs pos="75000">
              <a:schemeClr val="phClr">
                <a:tint val="80000"/>
                <a:shade val="100000"/>
                <a:hueMod val="100000"/>
                <a:satMod val="375000"/>
              </a:schemeClr>
            </a:gs>
            <a:gs pos="100000">
              <a:schemeClr val="phClr">
                <a:tint val="50000"/>
                <a:shade val="100000"/>
                <a:hueMod val="100000"/>
                <a:satMod val="5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100000"/>
                <a:shade val="50000"/>
                <a:hueMod val="100000"/>
                <a:satMod val="100000"/>
              </a:schemeClr>
              <a:schemeClr val="phClr">
                <a:tint val="100000"/>
                <a:shade val="75000"/>
                <a:hueMod val="100000"/>
                <a:satMod val="100000"/>
              </a:schemeClr>
            </a:duotone>
          </a:blip>
          <a:tile tx="0" ty="0" sx="50000" sy="50000" flip="none" algn="ctr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</a:effectLst>
        </a:effectStyle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</a:effectLst>
          <a:scene3d>
            <a:camera prst="orthographicFront" fov="0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2700" h="12700" prst="relaxedInset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  <a:outerShdw blurRad="44450" dist="50800" dir="3300000" sx="99000" sy="99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contrasting" dir="tl">
              <a:rot lat="0" lon="0" rev="14220000"/>
            </a:lightRig>
          </a:scene3d>
          <a:sp3d prstMaterial="dkEdge">
            <a:bevelT w="63500" h="63500"/>
            <a:bevelB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bg1">
                <a:tint val="100000"/>
                <a:shade val="100000"/>
                <a:hueMod val="100000"/>
                <a:satMod val="150000"/>
              </a:schemeClr>
            </a:gs>
            <a:gs pos="55000">
              <a:schemeClr val="bg1">
                <a:tint val="100000"/>
                <a:shade val="90000"/>
                <a:hueMod val="100000"/>
                <a:satMod val="375000"/>
              </a:schemeClr>
            </a:gs>
            <a:gs pos="100000">
              <a:schemeClr val="phClr">
                <a:tint val="88000"/>
                <a:shade val="100000"/>
                <a:hueMod val="100000"/>
                <a:satMod val="500000"/>
              </a:schemeClr>
            </a:gs>
          </a:gsLst>
          <a:lin ang="5400000" scaled="1"/>
        </a:gradFill>
        <a:blipFill>
          <a:blip xmlns:r="http://schemas.openxmlformats.org/officeDocument/2006/relationships" r:embed="rId2">
            <a:duotone>
              <a:schemeClr val="phClr">
                <a:shade val="30000"/>
                <a:satMod val="555000"/>
              </a:schemeClr>
              <a:schemeClr val="phClr">
                <a:tint val="96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Dragon</Template>
  <TotalTime>3</TotalTime>
  <Words>385</Words>
  <PresentationFormat>全屏显示(4:3)</PresentationFormat>
  <Paragraphs>56</Paragraphs>
  <Slides>11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龙腾四海</vt:lpstr>
      <vt:lpstr>Android开发教程之多媒体框架源码</vt:lpstr>
      <vt:lpstr> 简介</vt:lpstr>
      <vt:lpstr>Android Android开发教程之多媒体框架的子目录</vt:lpstr>
      <vt:lpstr>Android开发教程</vt:lpstr>
      <vt:lpstr>Android开发教程之Splitter的定义与初始化</vt:lpstr>
      <vt:lpstr>Android开发教程</vt:lpstr>
      <vt:lpstr>Android开发教程之Splitter的定义与初始化过程</vt:lpstr>
      <vt:lpstr>Android开发教程之Splitter的匹配过程</vt:lpstr>
      <vt:lpstr>Android开发教程</vt:lpstr>
      <vt:lpstr>Android开发教程</vt:lpstr>
      <vt:lpstr>Android开发教程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Android开发教程之多媒体框架源码</dc:title>
  <cp:lastModifiedBy>雨林木风</cp:lastModifiedBy>
  <cp:revision>2</cp:revision>
  <dcterms:modified xsi:type="dcterms:W3CDTF">2011-03-01T09:56:06Z</dcterms:modified>
</cp:coreProperties>
</file>