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ource Code Pro"/>
      <p:regular r:id="rId26"/>
      <p:bold r:id="rId27"/>
    </p:embeddedFont>
    <p:embeddedFont>
      <p:font typeface="Old Standard TT"/>
      <p:regular r:id="rId28"/>
      <p:bold r:id="rId29"/>
      <p: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1.xml"/><Relationship Id="rId28" Type="http://schemas.openxmlformats.org/officeDocument/2006/relationships/font" Target="fonts/OldStandardTT-regular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ab812ff7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ab812ff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ab812ff7_1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dab812ff7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ab812ff7_1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dab812ff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ab812ff7_1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dab812ff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dab812ff7_1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dab812ff7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ab812ff7_1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ab812ff7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ab812ff7_1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dab812ff7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ab812ff7_1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ab812ff7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dab812ff7_1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dab812ff7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dab812ff7_1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dab812ff7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dab812ff7_1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dab812ff7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ab812ff7_1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dab812ff7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ab812ff7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ab812ff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ab812ff7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ab812ff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ab812ff7_1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ab812ff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ab812ff7_1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ab812ff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ab812ff7_1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ab812ff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ab812ff7_1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ab812ff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ab812ff7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ab812ff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bg>
      <p:bgPr>
        <a:solidFill>
          <a:srgbClr val="FF99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0" name="Google Shape;60;p1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65" name="Google Shape;65;p1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6" name="Google Shape;66;p1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71" name="Google Shape;71;p1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76" name="Google Shape;76;p1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77" name="Google Shape;77;p1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82" name="Google Shape;82;p1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83" name="Google Shape;83;p1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buNone/>
              <a:defRPr sz="13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5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91" name="Google Shape;91;p1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6" name="Google Shape;96;p1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7" name="Google Shape;97;p1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2" name="Google Shape;102;p15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p15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9" name="Google Shape;109;p1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14" name="Google Shape;114;p1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1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Social Opinion Formation Algorithm - SOFiA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332650" y="32397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Willian S. Girão, Luiz S. Ochi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Universidade Federal Fluminense - UFF</a:t>
            </a:r>
            <a:endParaRPr sz="1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Instituto de Computação - IC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SOFiA - Grau de Influência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Capacidade de influência - probabilística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Soluções auto-gerenciáveis</a:t>
            </a:r>
            <a:endParaRPr b="1" sz="1800"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376174" y="4663225"/>
            <a:ext cx="64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86950" y="37197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44025" y="24979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311700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25" y="2570963"/>
            <a:ext cx="6162750" cy="10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SOFiA - Adaptação de Opinião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Adaptação de opinião - quantidade de movimento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/>
              <a:t>r</a:t>
            </a:r>
            <a:r>
              <a:rPr b="1" lang="en" sz="1800"/>
              <a:t> entre [0.5, 1] - “coeficiente de aprendizagem”</a:t>
            </a:r>
            <a:endParaRPr b="1" sz="1800"/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363098" y="4663225"/>
            <a:ext cx="658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86950" y="37197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244025" y="24979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311700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2596900"/>
            <a:ext cx="68199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SOFiA - Aproximação</a:t>
            </a:r>
            <a:endParaRPr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15449" y="4663225"/>
            <a:ext cx="605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86950" y="37197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244025" y="24979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311700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000" y="1162150"/>
            <a:ext cx="4750000" cy="35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SOFiA - Pseudocódigo</a:t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336923" y="4663225"/>
            <a:ext cx="68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86950" y="37197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244025" y="24979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311700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63" y="1394925"/>
            <a:ext cx="5305869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	Experimentos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Funções - unimodais, multimodais e com dimensão fixa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Tamanho da população - 20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Número máximo de iterações - 500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Número de influenciadores - 3 (~ 15%)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Execuções independentes - 50</a:t>
            </a:r>
            <a:endParaRPr b="1" sz="1800"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376174" y="4663225"/>
            <a:ext cx="64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100025" y="379830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244025" y="187440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244025" y="24979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244025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Resultados - Unimodais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Resultado superior para 6 de 7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Ótimo global para 4 de 7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F5 com média superior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Melhor resultados gerais - soluções médias e melhores inferiores às de SOFiA</a:t>
            </a:r>
            <a:endParaRPr b="1" sz="1800"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349998" y="4663225"/>
            <a:ext cx="671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44025" y="24764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244025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370225" y="184402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Resultados - Multimodais (mínimos locais massivos)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Resultado superior para 2 de 6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Soluções empatadas para 3 de 6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Equilíbrio entre exploração e explotação</a:t>
            </a:r>
            <a:endParaRPr b="1" sz="1800"/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402349" y="4663225"/>
            <a:ext cx="618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244025" y="24764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244025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370225" y="184402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Resultados - Multimodais (mínimos locais e dimensionalidade reduzidos)</a:t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Performance similar - acurácias médias próximas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Resultado relativamente inferior para 1 de 7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Resultado consideravelmente superior para 1 de 7</a:t>
            </a:r>
            <a:endParaRPr b="1" sz="1800"/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8376174" y="4663225"/>
            <a:ext cx="64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244025" y="24764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244025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370225" y="184402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Resultados - Tempo de execução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Média de execuções independentes - 50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10-12 vezes mais rápido - GWO e PSO</a:t>
            </a:r>
            <a:endParaRPr b="1" sz="1800"/>
          </a:p>
        </p:txBody>
      </p:sp>
      <p:sp>
        <p:nvSpPr>
          <p:cNvPr id="295" name="Google Shape;295;p34"/>
          <p:cNvSpPr txBox="1"/>
          <p:nvPr>
            <p:ph idx="12" type="sldNum"/>
          </p:nvPr>
        </p:nvSpPr>
        <p:spPr>
          <a:xfrm>
            <a:off x="8376174" y="4663225"/>
            <a:ext cx="64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244025" y="24764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244025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370225" y="184402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	Conclusões</a:t>
            </a:r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Melhores soluções médias - 50%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Soluções empatadas - 30%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Soluções inferiores - </a:t>
            </a:r>
            <a:r>
              <a:rPr b="1" lang="en" sz="1800"/>
              <a:t>20%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F8 e f18 - relativamente inferiores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F7 e f19 - sem diferenças estatísticas significantes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5 a 20 vezes mais rápido nos dois últimos casos</a:t>
            </a:r>
            <a:endParaRPr b="1" sz="1800"/>
          </a:p>
        </p:txBody>
      </p:sp>
      <p:sp>
        <p:nvSpPr>
          <p:cNvPr id="305" name="Google Shape;305;p35"/>
          <p:cNvSpPr txBox="1"/>
          <p:nvPr>
            <p:ph idx="12" type="sldNum"/>
          </p:nvPr>
        </p:nvSpPr>
        <p:spPr>
          <a:xfrm>
            <a:off x="8310748" y="4663225"/>
            <a:ext cx="710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244025" y="24764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370225" y="184402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Introdução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Inteligência de Enxames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Influência Social e Formação de Opinião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SOFiA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Experimentos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Funções de Benchmark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Conclusões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Trabalhos futuros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	Trabalhos Futuros</a:t>
            </a:r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Métricas de Distância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Quantidade de Influenciadores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1" lang="en" sz="1800"/>
              <a:t>Modelagem Discreta</a:t>
            </a:r>
            <a:endParaRPr b="1" sz="1800"/>
          </a:p>
        </p:txBody>
      </p:sp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310748" y="4663225"/>
            <a:ext cx="710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244025" y="24764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370225" y="184402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	Referências</a:t>
            </a:r>
            <a:endParaRPr/>
          </a:p>
        </p:txBody>
      </p: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8219121" y="4663225"/>
            <a:ext cx="80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244025" y="24764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370225" y="184402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7050"/>
            <a:ext cx="8520600" cy="290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Introdução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Problemas de otimização - funções multimodais complexas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Meta-heurísticas - natureza como ferramenta de otimização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Vantagens - simplicidade, flexibilidade e “tolerância à erro”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 Wolpert e Macready - NFL (1997)</a:t>
            </a:r>
            <a:endParaRPr b="1" sz="1800"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35575" y="18753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87975" y="25250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35575" y="34365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Inteligência de Enxames (SI)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Premissa - emergência de comportamento inteligente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Enxame de Partículas (PSO) - velocidade e posição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Otimizador Lobo Cinza (GWO) - rastreamento, caça e ataque</a:t>
            </a:r>
            <a:endParaRPr b="1" sz="1800"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235575" y="18753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78575" y="25250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	Influência Social e Formação de Opinião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Opinião e/ou comportamento pessoal - interações sociais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Opinião “</a:t>
            </a:r>
            <a:r>
              <a:rPr b="1" lang="en" sz="1800"/>
              <a:t>profissional</a:t>
            </a:r>
            <a:r>
              <a:rPr b="1" lang="en" sz="1800"/>
              <a:t>” - peer-opinion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Padrões complexos - opinião das massas</a:t>
            </a:r>
            <a:endParaRPr b="1" sz="18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44000" y="187440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44000" y="24848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Influência Social e Formação de Opinião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M. Moussaid (2013) - estudo de heurísticas subjacentes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Psicologia Social e Estatística - modelagem da influência social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Caracterização inicial de opiniões</a:t>
            </a:r>
            <a:r>
              <a:rPr b="1" lang="en" sz="1800"/>
              <a:t> (</a:t>
            </a:r>
            <a:r>
              <a:rPr b="1" lang="en" sz="1800"/>
              <a:t>confiança</a:t>
            </a:r>
            <a:r>
              <a:rPr b="1" lang="en" sz="1800"/>
              <a:t>)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Revisão de resposta</a:t>
            </a:r>
            <a:r>
              <a:rPr b="1" lang="en" sz="1800"/>
              <a:t> (</a:t>
            </a:r>
            <a:r>
              <a:rPr b="1" lang="en" sz="1800"/>
              <a:t>nível de confiança e estimativa</a:t>
            </a:r>
            <a:r>
              <a:rPr b="1" lang="en" sz="1800"/>
              <a:t>)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Mudança e efeitos de influência rastreáveis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/>
              <a:t>Diferença</a:t>
            </a:r>
            <a:r>
              <a:rPr b="1" i="1" lang="en" sz="1800"/>
              <a:t> em Confiança</a:t>
            </a:r>
            <a:r>
              <a:rPr b="1" lang="en" sz="1800"/>
              <a:t> e </a:t>
            </a:r>
            <a:r>
              <a:rPr b="1" i="1" lang="en" sz="1800"/>
              <a:t>Distância Entre Opiniões</a:t>
            </a:r>
            <a:endParaRPr b="1" sz="1800"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244000" y="187440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86950" y="37197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	SOFiA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Otimização Global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Hiperparâmetro - Influenciadores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Distância e Diferença em Confiança </a:t>
            </a:r>
            <a:r>
              <a:rPr b="1" lang="en" sz="1800"/>
              <a:t>Normalizada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Influenciados e Influenciadores</a:t>
            </a:r>
            <a:endParaRPr b="1" sz="1800"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244025" y="187440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86950" y="37197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44025" y="24979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311700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SOFiA - Distância Normalizada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Grau de similaridade</a:t>
            </a:r>
            <a:endParaRPr b="1" sz="1800"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44025" y="187440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86950" y="37197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244025" y="24979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11700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487350"/>
            <a:ext cx="67437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SOFiA - Diferença em Confiança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146882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Grau de qualidade</a:t>
            </a:r>
            <a:endParaRPr b="1" sz="1800"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244025" y="187440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86950" y="3719775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244025" y="2497950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11700" y="3108863"/>
            <a:ext cx="10863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25" y="2368300"/>
            <a:ext cx="4886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