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9" r:id="rId7"/>
    <p:sldId id="260" r:id="rId8"/>
    <p:sldId id="261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7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earch-search-results-directory-98464/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earch-search-results-directory-98464/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>
            <a:lnSpc>
              <a:spcPct val="100000"/>
            </a:lnSpc>
          </a:pPr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O que é Git e para que serve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Como Funciona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2F342A56-D70C-4F6A-A23A-5F48370BF5C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Tipos</a:t>
          </a:r>
          <a:r>
            <a:rPr lang="pt-BR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de versionamentos</a:t>
          </a:r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B0C7F49-8B10-401E-AF5C-BB1C446DFEFD}" type="parTrans" cxnId="{D6A29A4A-0FD2-40A9-A317-3EE573E4C0F4}">
      <dgm:prSet/>
      <dgm:spPr/>
      <dgm:t>
        <a:bodyPr/>
        <a:lstStyle/>
        <a:p>
          <a:endParaRPr lang="pt-BR"/>
        </a:p>
      </dgm:t>
    </dgm:pt>
    <dgm:pt modelId="{971F5E64-8407-4B1C-A2B5-279376758253}" type="sibTrans" cxnId="{D6A29A4A-0FD2-40A9-A317-3EE573E4C0F4}">
      <dgm:prSet/>
      <dgm:spPr/>
      <dgm:t>
        <a:bodyPr/>
        <a:lstStyle/>
        <a:p>
          <a:endParaRPr lang="pt-BR"/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4" custLinFactNeighborX="-944" custLinFactNeighborY="13982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4" custScaleX="116126" custScaleY="100181" custLinFactNeighborX="-18285" custLinFactNeighborY="437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0" r="-70000"/>
          </a:stretch>
        </a:blipFill>
        <a:ln>
          <a:noFill/>
        </a:ln>
      </dgm:spPr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4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4" custLinFactNeighborY="71026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4" custScaleX="75132" custScaleY="7513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0000" r="-10000"/>
          </a:stretch>
        </a:blipFill>
        <a:ln>
          <a:noFill/>
        </a:ln>
      </dgm:spPr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4" custLinFactY="-7473" custLinFactNeighborX="-6107" custLinFactNeighborY="-100000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4" custLinFactY="-36957" custLinFactNeighborX="-2" custLinFactNeighborY="-100000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4" custScaleX="149826" custScaleY="128611" custLinFactNeighborX="3954" custLinFactNeighborY="-7471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4" custLinFactY="-29339" custLinFactNeighborX="-6238" custLinFactNeighborY="-100000">
        <dgm:presLayoutVars>
          <dgm:chMax val="0"/>
          <dgm:chPref val="0"/>
        </dgm:presLayoutVars>
      </dgm:prSet>
      <dgm:spPr/>
    </dgm:pt>
    <dgm:pt modelId="{4A0C3021-AC5A-43C2-9D89-861E5B7049C8}" type="pres">
      <dgm:prSet presAssocID="{C79B0F2C-DDB4-44EB-89F7-717146B88B10}" presName="sibTrans" presStyleCnt="0"/>
      <dgm:spPr/>
    </dgm:pt>
    <dgm:pt modelId="{D8E48ED0-95B8-4B40-824A-CA62A9E97ED9}" type="pres">
      <dgm:prSet presAssocID="{2F342A56-D70C-4F6A-A23A-5F48370BF5CE}" presName="compNode" presStyleCnt="0"/>
      <dgm:spPr/>
    </dgm:pt>
    <dgm:pt modelId="{AE660929-FE25-49A8-BA38-AF3B1622D84E}" type="pres">
      <dgm:prSet presAssocID="{2F342A56-D70C-4F6A-A23A-5F48370BF5CE}" presName="bgRect" presStyleLbl="bgShp" presStyleIdx="3" presStyleCnt="4" custLinFactNeighborY="6475"/>
      <dgm:spPr>
        <a:noFill/>
      </dgm:spPr>
    </dgm:pt>
    <dgm:pt modelId="{AE47D7DD-E4A6-4247-BDD5-DF59D0298C47}" type="pres">
      <dgm:prSet presAssocID="{2F342A56-D70C-4F6A-A23A-5F48370BF5CE}" presName="iconRect" presStyleLbl="node1" presStyleIdx="3" presStyleCnt="4"/>
      <dgm:spPr/>
    </dgm:pt>
    <dgm:pt modelId="{88966E6B-2FEA-41A1-B956-C476E75C3D5C}" type="pres">
      <dgm:prSet presAssocID="{2F342A56-D70C-4F6A-A23A-5F48370BF5CE}" presName="spaceRect" presStyleCnt="0"/>
      <dgm:spPr/>
    </dgm:pt>
    <dgm:pt modelId="{6610D2E9-9641-4A5F-AFA8-7FD128309DCD}" type="pres">
      <dgm:prSet presAssocID="{2F342A56-D70C-4F6A-A23A-5F48370BF5CE}" presName="parTx" presStyleLbl="revTx" presStyleIdx="3" presStyleCnt="4" custLinFactY="-51460" custLinFactNeighborX="21547" custLinFactNeighborY="-100000">
        <dgm:presLayoutVars>
          <dgm:chMax val="0"/>
          <dgm:chPref val="0"/>
        </dgm:presLayoutVars>
      </dgm:prSet>
      <dgm:spPr/>
    </dgm:pt>
  </dgm:ptLst>
  <dgm:cxnLst>
    <dgm:cxn modelId="{944ABB28-0B7D-40F0-8726-3385D62BD567}" type="presOf" srcId="{B633A646-2062-4841-AF18-847B074C6716}" destId="{C95AF6F0-F4DA-48FE-85EB-61ADFB42AA13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D6A29A4A-0FD2-40A9-A317-3EE573E4C0F4}" srcId="{E1B432F4-5FDB-4518-9272-2F3934AC6AA2}" destId="{2F342A56-D70C-4F6A-A23A-5F48370BF5CE}" srcOrd="3" destOrd="0" parTransId="{7B0C7F49-8B10-401E-AF5C-BB1C446DFEFD}" sibTransId="{971F5E64-8407-4B1C-A2B5-279376758253}"/>
    <dgm:cxn modelId="{EB9C02C2-1518-4065-A3B5-E24C99AFEF35}" type="presOf" srcId="{2F342A56-D70C-4F6A-A23A-5F48370BF5CE}" destId="{6610D2E9-9641-4A5F-AFA8-7FD128309DCD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4A4BD2E1-F579-4CB0-A349-6E4A603D3C1F}" type="presOf" srcId="{14BC708E-A0A1-4102-88E4-E75128B4E51E}" destId="{80F6AD63-74FB-40E4-9D40-4178AFD87F60}" srcOrd="0" destOrd="0" presId="urn:microsoft.com/office/officeart/2018/2/layout/IconVerticalSolidList"/>
    <dgm:cxn modelId="{0F0438E4-D0CA-47DC-8484-BFD8CF753812}" type="presOf" srcId="{C6D21269-399B-4BA2-8621-C7B9DA1E1B8F}" destId="{D5847293-6F0A-4807-B203-585610F4F535}" srcOrd="0" destOrd="0" presId="urn:microsoft.com/office/officeart/2018/2/layout/IconVerticalSolidList"/>
    <dgm:cxn modelId="{07CEADA1-F123-4E4C-9E9E-EDC53C6A9D42}" type="presParOf" srcId="{D40A0249-41A7-44A6-A657-361E8C18FD42}" destId="{7D1F47A2-8F6C-4C7F-B3B3-2100C986DE32}" srcOrd="0" destOrd="0" presId="urn:microsoft.com/office/officeart/2018/2/layout/IconVerticalSolidList"/>
    <dgm:cxn modelId="{F2FB5DCA-E48C-4F18-9E21-40A8BA4E97C5}" type="presParOf" srcId="{7D1F47A2-8F6C-4C7F-B3B3-2100C986DE32}" destId="{EC4D957C-BFAC-446D-9573-48333BEC34E6}" srcOrd="0" destOrd="0" presId="urn:microsoft.com/office/officeart/2018/2/layout/IconVerticalSolidList"/>
    <dgm:cxn modelId="{A830D3AF-7E56-4163-A545-B5B0E5253A32}" type="presParOf" srcId="{7D1F47A2-8F6C-4C7F-B3B3-2100C986DE32}" destId="{BE6B2CCF-B717-4C6F-9115-44EF0ECE6018}" srcOrd="1" destOrd="0" presId="urn:microsoft.com/office/officeart/2018/2/layout/IconVerticalSolidList"/>
    <dgm:cxn modelId="{C133A968-EF32-4D7B-99AB-467DBC63AA65}" type="presParOf" srcId="{7D1F47A2-8F6C-4C7F-B3B3-2100C986DE32}" destId="{95420642-092B-41B9-94FA-E0EC36F9AF7E}" srcOrd="2" destOrd="0" presId="urn:microsoft.com/office/officeart/2018/2/layout/IconVerticalSolidList"/>
    <dgm:cxn modelId="{D41F3259-A36F-405E-9981-26F5153F9ECE}" type="presParOf" srcId="{7D1F47A2-8F6C-4C7F-B3B3-2100C986DE32}" destId="{C95AF6F0-F4DA-48FE-85EB-61ADFB42AA13}" srcOrd="3" destOrd="0" presId="urn:microsoft.com/office/officeart/2018/2/layout/IconVerticalSolidList"/>
    <dgm:cxn modelId="{23EAD705-80C2-4A13-8B46-0FDB076A4FC2}" type="presParOf" srcId="{D40A0249-41A7-44A6-A657-361E8C18FD42}" destId="{51DD96AA-8DD7-4B07-A561-5C9B41ACFA3C}" srcOrd="1" destOrd="0" presId="urn:microsoft.com/office/officeart/2018/2/layout/IconVerticalSolidList"/>
    <dgm:cxn modelId="{37270FB1-E3CB-4E7A-934D-8AD3CE1A6A9C}" type="presParOf" srcId="{D40A0249-41A7-44A6-A657-361E8C18FD42}" destId="{38E06421-A6BB-4D10-8565-2812C2C5C6B3}" srcOrd="2" destOrd="0" presId="urn:microsoft.com/office/officeart/2018/2/layout/IconVerticalSolidList"/>
    <dgm:cxn modelId="{A2720370-712D-409A-A691-A76A6B58E669}" type="presParOf" srcId="{38E06421-A6BB-4D10-8565-2812C2C5C6B3}" destId="{79919C57-A32A-40F6-B106-B4E0CE644E4C}" srcOrd="0" destOrd="0" presId="urn:microsoft.com/office/officeart/2018/2/layout/IconVerticalSolidList"/>
    <dgm:cxn modelId="{7F0D094D-67F9-4096-8C3F-6FB86443B146}" type="presParOf" srcId="{38E06421-A6BB-4D10-8565-2812C2C5C6B3}" destId="{99FDF55F-B3E9-423D-AD21-A6446C5D7455}" srcOrd="1" destOrd="0" presId="urn:microsoft.com/office/officeart/2018/2/layout/IconVerticalSolidList"/>
    <dgm:cxn modelId="{A46EF107-6809-4A78-A437-DA4FD0910124}" type="presParOf" srcId="{38E06421-A6BB-4D10-8565-2812C2C5C6B3}" destId="{E98BD5F1-E6F1-491F-A8EE-6A9AD649521E}" srcOrd="2" destOrd="0" presId="urn:microsoft.com/office/officeart/2018/2/layout/IconVerticalSolidList"/>
    <dgm:cxn modelId="{A2F04EF7-8EDA-4B91-A3BA-95A8C47F2083}" type="presParOf" srcId="{38E06421-A6BB-4D10-8565-2812C2C5C6B3}" destId="{80F6AD63-74FB-40E4-9D40-4178AFD87F60}" srcOrd="3" destOrd="0" presId="urn:microsoft.com/office/officeart/2018/2/layout/IconVerticalSolidList"/>
    <dgm:cxn modelId="{600447EF-7DA9-4818-8D45-C741C5E6B34A}" type="presParOf" srcId="{D40A0249-41A7-44A6-A657-361E8C18FD42}" destId="{1375F890-B8F8-4966-ABCD-B672FD4512B7}" srcOrd="3" destOrd="0" presId="urn:microsoft.com/office/officeart/2018/2/layout/IconVerticalSolidList"/>
    <dgm:cxn modelId="{678E6197-2DF8-487D-80B8-DC5109CCDD3F}" type="presParOf" srcId="{D40A0249-41A7-44A6-A657-361E8C18FD42}" destId="{9887B295-B446-4B8E-AEA4-76754DE9DD89}" srcOrd="4" destOrd="0" presId="urn:microsoft.com/office/officeart/2018/2/layout/IconVerticalSolidList"/>
    <dgm:cxn modelId="{27C0A3EB-AFC3-4068-98D6-97C2AE9FB8D1}" type="presParOf" srcId="{9887B295-B446-4B8E-AEA4-76754DE9DD89}" destId="{436A8B1C-2D30-44BB-9150-7099503C8960}" srcOrd="0" destOrd="0" presId="urn:microsoft.com/office/officeart/2018/2/layout/IconVerticalSolidList"/>
    <dgm:cxn modelId="{3914B107-20DC-4ED8-B86C-19F61BC45DBB}" type="presParOf" srcId="{9887B295-B446-4B8E-AEA4-76754DE9DD89}" destId="{1A8B8B62-3037-4506-89D7-28710774070B}" srcOrd="1" destOrd="0" presId="urn:microsoft.com/office/officeart/2018/2/layout/IconVerticalSolidList"/>
    <dgm:cxn modelId="{8C250632-60D4-4813-9B7E-F468D972396C}" type="presParOf" srcId="{9887B295-B446-4B8E-AEA4-76754DE9DD89}" destId="{2FFC6342-A780-4396-8FAC-8E7FAE77A6E2}" srcOrd="2" destOrd="0" presId="urn:microsoft.com/office/officeart/2018/2/layout/IconVerticalSolidList"/>
    <dgm:cxn modelId="{84E4FB42-7EF6-4E5B-9E43-2F003B8E5D13}" type="presParOf" srcId="{9887B295-B446-4B8E-AEA4-76754DE9DD89}" destId="{D5847293-6F0A-4807-B203-585610F4F535}" srcOrd="3" destOrd="0" presId="urn:microsoft.com/office/officeart/2018/2/layout/IconVerticalSolidList"/>
    <dgm:cxn modelId="{2D190365-BF01-4D95-A894-7BB468EADE69}" type="presParOf" srcId="{D40A0249-41A7-44A6-A657-361E8C18FD42}" destId="{4A0C3021-AC5A-43C2-9D89-861E5B7049C8}" srcOrd="5" destOrd="0" presId="urn:microsoft.com/office/officeart/2018/2/layout/IconVerticalSolidList"/>
    <dgm:cxn modelId="{9522E306-9D51-410A-8777-68193607A1FD}" type="presParOf" srcId="{D40A0249-41A7-44A6-A657-361E8C18FD42}" destId="{D8E48ED0-95B8-4B40-824A-CA62A9E97ED9}" srcOrd="6" destOrd="0" presId="urn:microsoft.com/office/officeart/2018/2/layout/IconVerticalSolidList"/>
    <dgm:cxn modelId="{8D67AC35-675B-405F-AE9D-E1FDDC31944F}" type="presParOf" srcId="{D8E48ED0-95B8-4B40-824A-CA62A9E97ED9}" destId="{AE660929-FE25-49A8-BA38-AF3B1622D84E}" srcOrd="0" destOrd="0" presId="urn:microsoft.com/office/officeart/2018/2/layout/IconVerticalSolidList"/>
    <dgm:cxn modelId="{5CEA5980-5452-43CC-93BE-D41DA0DE228F}" type="presParOf" srcId="{D8E48ED0-95B8-4B40-824A-CA62A9E97ED9}" destId="{AE47D7DD-E4A6-4247-BDD5-DF59D0298C47}" srcOrd="1" destOrd="0" presId="urn:microsoft.com/office/officeart/2018/2/layout/IconVerticalSolidList"/>
    <dgm:cxn modelId="{6726D385-D22A-42A7-A17F-054A84662621}" type="presParOf" srcId="{D8E48ED0-95B8-4B40-824A-CA62A9E97ED9}" destId="{88966E6B-2FEA-41A1-B956-C476E75C3D5C}" srcOrd="2" destOrd="0" presId="urn:microsoft.com/office/officeart/2018/2/layout/IconVerticalSolidList"/>
    <dgm:cxn modelId="{044FF3C9-E786-4CCD-9B9F-72FB21104360}" type="presParOf" srcId="{D8E48ED0-95B8-4B40-824A-CA62A9E97ED9}" destId="{6610D2E9-9641-4A5F-AFA8-7FD128309D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146299"/>
          <a:ext cx="6459361" cy="1031779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162593" y="258499"/>
          <a:ext cx="658990" cy="5685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0" r="-70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191704" y="2035"/>
          <a:ext cx="5267656" cy="1031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97" tIns="109197" rIns="109197" bIns="109197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191704" y="2035"/>
        <a:ext cx="5267656" cy="1031779"/>
      </dsp:txXfrm>
    </dsp:sp>
    <dsp:sp modelId="{79919C57-A32A-40F6-B106-B4E0CE644E4C}">
      <dsp:nvSpPr>
        <dsp:cNvPr id="0" name=""/>
        <dsp:cNvSpPr/>
      </dsp:nvSpPr>
      <dsp:spPr>
        <a:xfrm>
          <a:off x="0" y="2024590"/>
          <a:ext cx="6459361" cy="1031779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382673" y="1594470"/>
          <a:ext cx="426357" cy="42635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870009" y="182875"/>
          <a:ext cx="5267656" cy="1031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97" tIns="109197" rIns="109197" bIns="109197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O que é Git e para que serve</a:t>
          </a:r>
        </a:p>
      </dsp:txBody>
      <dsp:txXfrm>
        <a:off x="870009" y="182875"/>
        <a:ext cx="5267656" cy="1031779"/>
      </dsp:txXfrm>
    </dsp:sp>
    <dsp:sp modelId="{436A8B1C-2D30-44BB-9150-7099503C8960}">
      <dsp:nvSpPr>
        <dsp:cNvPr id="0" name=""/>
        <dsp:cNvSpPr/>
      </dsp:nvSpPr>
      <dsp:spPr>
        <a:xfrm>
          <a:off x="0" y="1168389"/>
          <a:ext cx="6459361" cy="1031779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193175" y="2308472"/>
          <a:ext cx="850230" cy="729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863108" y="1246990"/>
          <a:ext cx="5267656" cy="1031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97" tIns="109197" rIns="109197" bIns="109197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Como Funciona</a:t>
          </a:r>
        </a:p>
      </dsp:txBody>
      <dsp:txXfrm>
        <a:off x="863108" y="1246990"/>
        <a:ext cx="5267656" cy="1031779"/>
      </dsp:txXfrm>
    </dsp:sp>
    <dsp:sp modelId="{AE660929-FE25-49A8-BA38-AF3B1622D84E}">
      <dsp:nvSpPr>
        <dsp:cNvPr id="0" name=""/>
        <dsp:cNvSpPr/>
      </dsp:nvSpPr>
      <dsp:spPr>
        <a:xfrm>
          <a:off x="0" y="3873242"/>
          <a:ext cx="6459361" cy="1031779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47D7DD-E4A6-4247-BDD5-DF59D0298C47}">
      <dsp:nvSpPr>
        <dsp:cNvPr id="0" name=""/>
        <dsp:cNvSpPr/>
      </dsp:nvSpPr>
      <dsp:spPr>
        <a:xfrm>
          <a:off x="312113" y="4103357"/>
          <a:ext cx="567478" cy="56747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10D2E9-9641-4A5F-AFA8-7FD128309DCD}">
      <dsp:nvSpPr>
        <dsp:cNvPr id="0" name=""/>
        <dsp:cNvSpPr/>
      </dsp:nvSpPr>
      <dsp:spPr>
        <a:xfrm>
          <a:off x="1191704" y="2308474"/>
          <a:ext cx="5267656" cy="1031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97" tIns="109197" rIns="109197" bIns="1091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Tipos</a:t>
          </a:r>
          <a:r>
            <a:rPr lang="pt-BR" sz="2200" kern="1200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de versionamentos</a:t>
          </a:r>
          <a:endParaRPr lang="pt-BR" sz="22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191704" y="2308474"/>
        <a:ext cx="5267656" cy="1031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2011374-8640-4C79-BC38-60631A291B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B9E6E0-61D1-4594-8AE5-F5E2AF6CC5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932383-F313-4D92-9470-B37E7AA669BD}" type="datetime1">
              <a:rPr lang="pt-BR" smtClean="0"/>
              <a:t>20/08/2023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516A64-E5FD-42D9-99F2-342E304D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800185B-CA9A-4531-8671-E8F7ACB9D7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7D9F4C-BC45-4524-A8C5-C39815D4C1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7660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E50736C-AE54-43AE-A455-F6EACF27D745}" type="datetime1">
              <a:rPr lang="pt-BR" noProof="0" smtClean="0"/>
              <a:t>20/08/2023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3A0416F-01A1-4FE7-950D-F948D1432F7C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52203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9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07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740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791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88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814262-C0EA-4629-B06E-27461888BB7D}" type="datetime1">
              <a:rPr lang="pt-BR" noProof="0" smtClean="0"/>
              <a:t>20/08/2023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169383-D790-43EA-87A4-95D06B020134}" type="datetime1">
              <a:rPr lang="pt-BR" noProof="0" smtClean="0"/>
              <a:t>20/08/2023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EF5F66-4550-4574-BF0F-F750781397F6}" type="datetime1">
              <a:rPr lang="pt-BR" noProof="0" smtClean="0"/>
              <a:t>20/08/2023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04F479-74A8-45D1-951D-7DDFC4A33343}" type="datetime1">
              <a:rPr lang="pt-BR" noProof="0" smtClean="0"/>
              <a:t>20/08/2023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B75D14-91A7-4E60-BC78-2A69B7D3D52C}" type="datetime1">
              <a:rPr lang="pt-BR" noProof="0" smtClean="0"/>
              <a:t>20/08/2023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59FA30-0C4F-46B2-B796-76B9F2D56E24}" type="datetime1">
              <a:rPr lang="pt-BR" noProof="0" smtClean="0"/>
              <a:t>20/08/2023</a:t>
            </a:fld>
            <a:endParaRPr lang="pt-BR" noProof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184C15-6549-443C-8F81-3B751EF1BD30}" type="datetime1">
              <a:rPr lang="pt-BR" noProof="0" smtClean="0"/>
              <a:t>20/08/2023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‹#›</a:t>
            </a:fld>
            <a:endParaRPr lang="pt-BR" noProof="0"/>
          </a:p>
        </p:txBody>
      </p:sp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C1B681-F23B-48AE-A6D4-5180B60B9E12}" type="datetime1">
              <a:rPr lang="pt-BR" noProof="0" smtClean="0"/>
              <a:t>20/08/2023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FCC1FD-3291-49D6-93EA-56D2BA5C6E96}" type="datetime1">
              <a:rPr lang="pt-BR" noProof="0" smtClean="0"/>
              <a:t>20/08/2023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BC7460-232D-414F-A80F-6F5DA93EE6C7}" type="datetime1">
              <a:rPr lang="pt-BR" noProof="0" smtClean="0"/>
              <a:t>20/08/2023</a:t>
            </a:fld>
            <a:endParaRPr lang="pt-BR" noProof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/>
              <a:t>
              </a:t>
            </a:r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01672512-8584-44F5-9814-240E0B566623}" type="datetime1">
              <a:rPr lang="pt-BR" noProof="0" smtClean="0"/>
              <a:t>20/08/2023</a:t>
            </a:fld>
            <a:endParaRPr lang="pt-BR" noProof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18BA11EE-DC58-46C4-AF21-BE2E24EBAE2B}" type="datetime1">
              <a:rPr lang="pt-BR" noProof="0" smtClean="0"/>
              <a:t>20/08/2023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allpaperflare.com/git-wallpaper-mzeq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about.gitlab.com/blog/2016/12/08/git-tips-and-trick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about.gitlab.com/blog/2016/12/08/git-tips-and-trick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15131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pt-BR" sz="3000" dirty="0">
                <a:solidFill>
                  <a:schemeClr val="tx1"/>
                </a:solidFill>
              </a:rPr>
              <a:t>Git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>
                <a:solidFill>
                  <a:schemeClr val="tx1"/>
                </a:solidFill>
              </a:rPr>
              <a:t>Nome: Willian Florencio Calixto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73C04-70D7-B68D-2CCF-F7A473E47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81700" y="1"/>
            <a:ext cx="6934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E que vamos aprender</a:t>
            </a:r>
          </a:p>
        </p:txBody>
      </p:sp>
      <p:pic>
        <p:nvPicPr>
          <p:cNvPr id="4" name="Imagem 3" descr="Números de negociações financeir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9214" y="0"/>
            <a:ext cx="7541091" cy="6858000"/>
          </a:xfrm>
          <a:prstGeom prst="rect">
            <a:avLst/>
          </a:prstGeom>
        </p:spPr>
      </p:pic>
      <p:graphicFrame>
        <p:nvGraphicFramePr>
          <p:cNvPr id="5" name="Espaço Reservado para Conteúdo 2" descr="Marcadores de Ícone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957853"/>
              </p:ext>
            </p:extLst>
          </p:nvPr>
        </p:nvGraphicFramePr>
        <p:xfrm>
          <a:off x="4918484" y="1120527"/>
          <a:ext cx="6459361" cy="4905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 que é o Git?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B2F68-3921-D9D3-93D4-C2880F1B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solidFill>
                  <a:schemeClr val="tx1"/>
                </a:solidFill>
              </a:rPr>
              <a:t>Git E GitHub</a:t>
            </a: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06B76-1101-2AB1-9E1D-44A40B959FAC}"/>
              </a:ext>
            </a:extLst>
          </p:cNvPr>
          <p:cNvSpPr/>
          <p:nvPr/>
        </p:nvSpPr>
        <p:spPr>
          <a:xfrm>
            <a:off x="4673389" y="2234825"/>
            <a:ext cx="5360334" cy="1752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	O </a:t>
            </a:r>
            <a:r>
              <a:rPr lang="pt-BR" u="sng" dirty="0">
                <a:solidFill>
                  <a:schemeClr val="bg1"/>
                </a:solidFill>
              </a:rPr>
              <a:t>Git</a:t>
            </a:r>
            <a:r>
              <a:rPr lang="pt-BR" dirty="0">
                <a:solidFill>
                  <a:schemeClr val="bg1"/>
                </a:solidFill>
              </a:rPr>
              <a:t> é uma ferramenta de versionamento de código, onde podemos modificar nosso código e o </a:t>
            </a:r>
            <a:r>
              <a:rPr lang="pt-BR" u="sng" dirty="0">
                <a:solidFill>
                  <a:schemeClr val="bg1"/>
                </a:solidFill>
              </a:rPr>
              <a:t>Git</a:t>
            </a:r>
            <a:r>
              <a:rPr lang="pt-BR" dirty="0">
                <a:solidFill>
                  <a:schemeClr val="bg1"/>
                </a:solidFill>
              </a:rPr>
              <a:t> atualiza, mescla e salva as alterações que forem ser feitas.  Assim nos que desenvolvemos não precisamos fazer isso manuelmente.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730FFE-6139-47C7-9CD3-B7F27999DDBA}"/>
              </a:ext>
            </a:extLst>
          </p:cNvPr>
          <p:cNvSpPr/>
          <p:nvPr/>
        </p:nvSpPr>
        <p:spPr>
          <a:xfrm>
            <a:off x="6476789" y="3987426"/>
            <a:ext cx="5360334" cy="1752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Normalmente as pessoas que estão começando ouvem falar sobre  “</a:t>
            </a:r>
            <a:r>
              <a:rPr lang="pt-BR" u="sng" dirty="0">
                <a:solidFill>
                  <a:schemeClr val="bg1"/>
                </a:solidFill>
              </a:rPr>
              <a:t>Git</a:t>
            </a:r>
            <a:r>
              <a:rPr lang="pt-BR" dirty="0">
                <a:solidFill>
                  <a:schemeClr val="bg1"/>
                </a:solidFill>
              </a:rPr>
              <a:t>” e  “</a:t>
            </a:r>
            <a:r>
              <a:rPr lang="pt-BR" u="sng" dirty="0">
                <a:solidFill>
                  <a:schemeClr val="bg1"/>
                </a:solidFill>
              </a:rPr>
              <a:t>GitHub</a:t>
            </a:r>
            <a:r>
              <a:rPr lang="pt-BR" dirty="0">
                <a:solidFill>
                  <a:schemeClr val="bg1"/>
                </a:solidFill>
              </a:rPr>
              <a:t>” e acham que são as mesmas coisas, não são</a:t>
            </a:r>
            <a:r>
              <a:rPr lang="pt-BR" u="sng" dirty="0">
                <a:solidFill>
                  <a:schemeClr val="bg1"/>
                </a:solidFill>
              </a:rPr>
              <a:t>!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u="sng" dirty="0">
                <a:solidFill>
                  <a:schemeClr val="bg1"/>
                </a:solidFill>
              </a:rPr>
              <a:t>Git</a:t>
            </a:r>
            <a:r>
              <a:rPr lang="pt-BR" dirty="0">
                <a:solidFill>
                  <a:schemeClr val="bg1"/>
                </a:solidFill>
              </a:rPr>
              <a:t> é como se fosse o explorador de arquivo e GitHub é o armazenamento na nuvem como um </a:t>
            </a:r>
            <a:r>
              <a:rPr lang="pt-BR" u="sng" dirty="0">
                <a:solidFill>
                  <a:schemeClr val="bg1"/>
                </a:solidFill>
              </a:rPr>
              <a:t>One drive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rtl="0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C3EB1-0589-4481-1F07-5F18BE686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537" y="731520"/>
            <a:ext cx="5790280" cy="6270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452255-32A7-FBF2-77F1-D637261911E4}"/>
              </a:ext>
            </a:extLst>
          </p:cNvPr>
          <p:cNvSpPr txBox="1"/>
          <p:nvPr/>
        </p:nvSpPr>
        <p:spPr>
          <a:xfrm>
            <a:off x="97537" y="7002399"/>
            <a:ext cx="5790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4" tooltip="https://about.gitlab.com/blog/2016/12/08/git-tips-and-tricks/"/>
              </a:rPr>
              <a:t>This Photo</a:t>
            </a:r>
            <a:r>
              <a:rPr lang="pt-BR" sz="900"/>
              <a:t> by Unknown Author is licensed under </a:t>
            </a:r>
            <a:r>
              <a:rPr lang="pt-BR" sz="900">
                <a:hlinkClick r:id="rId5" tooltip="https://creativecommons.org/licenses/by-sa/3.0/"/>
              </a:rPr>
              <a:t>CC BY-SA</a:t>
            </a:r>
            <a:endParaRPr lang="pt-BR" sz="9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DB9E10-677A-CA50-AB6A-4EB2FE540535}"/>
              </a:ext>
            </a:extLst>
          </p:cNvPr>
          <p:cNvSpPr/>
          <p:nvPr/>
        </p:nvSpPr>
        <p:spPr>
          <a:xfrm>
            <a:off x="3938016" y="134111"/>
            <a:ext cx="6400800" cy="1463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 versionamento funciona como um gerenciador de código, caso fazemos algumas alterações no código, cada mudança é salva e se for caso mesclada com o código final.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FCDA34-38FD-D52D-4D23-BF4F80F3EC78}"/>
              </a:ext>
            </a:extLst>
          </p:cNvPr>
          <p:cNvSpPr/>
          <p:nvPr/>
        </p:nvSpPr>
        <p:spPr>
          <a:xfrm>
            <a:off x="5632704" y="1597152"/>
            <a:ext cx="6400800" cy="13655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Podemos partilhar nosso código de forma remota, quando hospedemos o nosso código no GitHub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6A73254-9689-7A1E-2960-34D097AD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547" y="3429000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Como funciona?</a:t>
            </a: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6C3EB1-0589-4481-1F07-5F18BE686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537" y="731520"/>
            <a:ext cx="5790280" cy="6270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452255-32A7-FBF2-77F1-D637261911E4}"/>
              </a:ext>
            </a:extLst>
          </p:cNvPr>
          <p:cNvSpPr txBox="1"/>
          <p:nvPr/>
        </p:nvSpPr>
        <p:spPr>
          <a:xfrm>
            <a:off x="97537" y="7002399"/>
            <a:ext cx="5790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4" tooltip="https://about.gitlab.com/blog/2016/12/08/git-tips-and-tricks/"/>
              </a:rPr>
              <a:t>This Photo</a:t>
            </a:r>
            <a:r>
              <a:rPr lang="pt-BR" sz="900"/>
              <a:t> by Unknown Author is licensed under </a:t>
            </a:r>
            <a:r>
              <a:rPr lang="pt-BR" sz="900">
                <a:hlinkClick r:id="rId5" tooltip="https://creativecommons.org/licenses/by-sa/3.0/"/>
              </a:rPr>
              <a:t>CC BY-SA</a:t>
            </a:r>
            <a:endParaRPr lang="pt-BR" sz="9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DB9E10-677A-CA50-AB6A-4EB2FE540535}"/>
              </a:ext>
            </a:extLst>
          </p:cNvPr>
          <p:cNvSpPr/>
          <p:nvPr/>
        </p:nvSpPr>
        <p:spPr>
          <a:xfrm>
            <a:off x="3938016" y="134111"/>
            <a:ext cx="6400800" cy="1463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Temos o versionamento local;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FCDA34-38FD-D52D-4D23-BF4F80F3EC78}"/>
              </a:ext>
            </a:extLst>
          </p:cNvPr>
          <p:cNvSpPr/>
          <p:nvPr/>
        </p:nvSpPr>
        <p:spPr>
          <a:xfrm>
            <a:off x="5632704" y="1597152"/>
            <a:ext cx="6400800" cy="13655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Versinamento centralizado 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8FB14A4-2EA6-7A2D-FDF6-DA786F41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048" y="1582278"/>
            <a:ext cx="2962656" cy="1380378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Tipos de versiomento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421CC1-CE3F-1260-1A17-5DEC2AD92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2672" y="2977530"/>
            <a:ext cx="5766275" cy="15678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Versinamento remoto.</a:t>
            </a:r>
          </a:p>
        </p:txBody>
      </p:sp>
    </p:spTree>
    <p:extLst>
      <p:ext uri="{BB962C8B-B14F-4D97-AF65-F5344CB8AC3E}">
        <p14:creationId xmlns:p14="http://schemas.microsoft.com/office/powerpoint/2010/main" val="1113941271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90C99F-ABF3-4FED-B5A3-5D1E68261DB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566865C-06EC-4791-9E67-38F3AD8FD6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95F751-6EE8-404A-B437-18DA1AADDA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financeiro</Template>
  <TotalTime>0</TotalTime>
  <Words>208</Words>
  <Application>Microsoft Office PowerPoint</Application>
  <PresentationFormat>Widescreen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Pacote</vt:lpstr>
      <vt:lpstr>Git</vt:lpstr>
      <vt:lpstr>E que vamos aprender</vt:lpstr>
      <vt:lpstr>O que é o Git?</vt:lpstr>
      <vt:lpstr>Como funciona?</vt:lpstr>
      <vt:lpstr>Tipos de versiomento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2023-08-20T21:45:45Z</dcterms:created>
  <dcterms:modified xsi:type="dcterms:W3CDTF">2023-08-20T23:35:54Z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